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58" r:id="rId4"/>
    <p:sldId id="262" r:id="rId5"/>
    <p:sldId id="263" r:id="rId6"/>
    <p:sldId id="264" r:id="rId7"/>
    <p:sldId id="267" r:id="rId8"/>
    <p:sldId id="268" r:id="rId9"/>
    <p:sldId id="269" r:id="rId10"/>
    <p:sldId id="270" r:id="rId11"/>
    <p:sldId id="272" r:id="rId12"/>
    <p:sldId id="271" r:id="rId13"/>
    <p:sldId id="274" r:id="rId14"/>
    <p:sldId id="275" r:id="rId15"/>
    <p:sldId id="276" r:id="rId16"/>
    <p:sldId id="277" r:id="rId17"/>
    <p:sldId id="278" r:id="rId18"/>
    <p:sldId id="279" r:id="rId19"/>
    <p:sldId id="280" r:id="rId20"/>
    <p:sldId id="282" r:id="rId21"/>
    <p:sldId id="257" r:id="rId22"/>
    <p:sldId id="259" r:id="rId23"/>
    <p:sldId id="260" r:id="rId24"/>
    <p:sldId id="266" r:id="rId25"/>
    <p:sldId id="273" r:id="rId26"/>
    <p:sldId id="281" r:id="rId27"/>
  </p:sldIdLst>
  <p:sldSz cx="12192000" cy="6858000"/>
  <p:notesSz cx="6858000" cy="9144000"/>
  <p:embeddedFontLst>
    <p:embeddedFont>
      <p:font typeface="Bodoni MT Black" panose="02070A03080606020203" pitchFamily="18" charset="0"/>
      <p:bold r:id="rId28"/>
      <p:boldItalic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olonna MT" panose="04020805060202030203" pitchFamily="82" charset="0"/>
      <p:regular r:id="rId36"/>
    </p:embeddedFont>
    <p:embeddedFont>
      <p:font typeface="Comic Sans MS" panose="030F0702030302020204" pitchFamily="66" charset="0"/>
      <p:regular r:id="rId37"/>
      <p:bold r:id="rId38"/>
      <p:italic r:id="rId39"/>
      <p:boldItalic r:id="rId40"/>
    </p:embeddedFont>
    <p:embeddedFont>
      <p:font typeface="Magneto" panose="04030805050802020D02" pitchFamily="82" charset="0"/>
      <p:bold r:id="rId41"/>
    </p:embeddedFont>
    <p:embeddedFont>
      <p:font typeface="Palatino" pitchFamily="2"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46839C-5227-4E77-81F4-9C9B1ED08F22}"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97AF1-9ECB-46F9-9686-22C66F3B422D}" type="slidenum">
              <a:rPr lang="en-US" smtClean="0"/>
              <a:t>‹#›</a:t>
            </a:fld>
            <a:endParaRPr lang="en-US"/>
          </a:p>
        </p:txBody>
      </p:sp>
    </p:spTree>
    <p:extLst>
      <p:ext uri="{BB962C8B-B14F-4D97-AF65-F5344CB8AC3E}">
        <p14:creationId xmlns:p14="http://schemas.microsoft.com/office/powerpoint/2010/main" val="424285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6839C-5227-4E77-81F4-9C9B1ED08F22}"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97AF1-9ECB-46F9-9686-22C66F3B422D}" type="slidenum">
              <a:rPr lang="en-US" smtClean="0"/>
              <a:t>‹#›</a:t>
            </a:fld>
            <a:endParaRPr lang="en-US"/>
          </a:p>
        </p:txBody>
      </p:sp>
    </p:spTree>
    <p:extLst>
      <p:ext uri="{BB962C8B-B14F-4D97-AF65-F5344CB8AC3E}">
        <p14:creationId xmlns:p14="http://schemas.microsoft.com/office/powerpoint/2010/main" val="496899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6839C-5227-4E77-81F4-9C9B1ED08F22}"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97AF1-9ECB-46F9-9686-22C66F3B422D}" type="slidenum">
              <a:rPr lang="en-US" smtClean="0"/>
              <a:t>‹#›</a:t>
            </a:fld>
            <a:endParaRPr lang="en-US"/>
          </a:p>
        </p:txBody>
      </p:sp>
    </p:spTree>
    <p:extLst>
      <p:ext uri="{BB962C8B-B14F-4D97-AF65-F5344CB8AC3E}">
        <p14:creationId xmlns:p14="http://schemas.microsoft.com/office/powerpoint/2010/main" val="4057313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6839C-5227-4E77-81F4-9C9B1ED08F22}"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97AF1-9ECB-46F9-9686-22C66F3B422D}" type="slidenum">
              <a:rPr lang="en-US" smtClean="0"/>
              <a:t>‹#›</a:t>
            </a:fld>
            <a:endParaRPr lang="en-US"/>
          </a:p>
        </p:txBody>
      </p:sp>
    </p:spTree>
    <p:extLst>
      <p:ext uri="{BB962C8B-B14F-4D97-AF65-F5344CB8AC3E}">
        <p14:creationId xmlns:p14="http://schemas.microsoft.com/office/powerpoint/2010/main" val="46150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6839C-5227-4E77-81F4-9C9B1ED08F22}"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97AF1-9ECB-46F9-9686-22C66F3B422D}" type="slidenum">
              <a:rPr lang="en-US" smtClean="0"/>
              <a:t>‹#›</a:t>
            </a:fld>
            <a:endParaRPr lang="en-US"/>
          </a:p>
        </p:txBody>
      </p:sp>
    </p:spTree>
    <p:extLst>
      <p:ext uri="{BB962C8B-B14F-4D97-AF65-F5344CB8AC3E}">
        <p14:creationId xmlns:p14="http://schemas.microsoft.com/office/powerpoint/2010/main" val="37071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46839C-5227-4E77-81F4-9C9B1ED08F22}"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97AF1-9ECB-46F9-9686-22C66F3B422D}" type="slidenum">
              <a:rPr lang="en-US" smtClean="0"/>
              <a:t>‹#›</a:t>
            </a:fld>
            <a:endParaRPr lang="en-US"/>
          </a:p>
        </p:txBody>
      </p:sp>
    </p:spTree>
    <p:extLst>
      <p:ext uri="{BB962C8B-B14F-4D97-AF65-F5344CB8AC3E}">
        <p14:creationId xmlns:p14="http://schemas.microsoft.com/office/powerpoint/2010/main" val="251433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46839C-5227-4E77-81F4-9C9B1ED08F22}" type="datetimeFigureOut">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C97AF1-9ECB-46F9-9686-22C66F3B422D}" type="slidenum">
              <a:rPr lang="en-US" smtClean="0"/>
              <a:t>‹#›</a:t>
            </a:fld>
            <a:endParaRPr lang="en-US"/>
          </a:p>
        </p:txBody>
      </p:sp>
    </p:spTree>
    <p:extLst>
      <p:ext uri="{BB962C8B-B14F-4D97-AF65-F5344CB8AC3E}">
        <p14:creationId xmlns:p14="http://schemas.microsoft.com/office/powerpoint/2010/main" val="215379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46839C-5227-4E77-81F4-9C9B1ED08F22}"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C97AF1-9ECB-46F9-9686-22C66F3B422D}" type="slidenum">
              <a:rPr lang="en-US" smtClean="0"/>
              <a:t>‹#›</a:t>
            </a:fld>
            <a:endParaRPr lang="en-US"/>
          </a:p>
        </p:txBody>
      </p:sp>
    </p:spTree>
    <p:extLst>
      <p:ext uri="{BB962C8B-B14F-4D97-AF65-F5344CB8AC3E}">
        <p14:creationId xmlns:p14="http://schemas.microsoft.com/office/powerpoint/2010/main" val="22354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6839C-5227-4E77-81F4-9C9B1ED08F22}"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C97AF1-9ECB-46F9-9686-22C66F3B422D}" type="slidenum">
              <a:rPr lang="en-US" smtClean="0"/>
              <a:t>‹#›</a:t>
            </a:fld>
            <a:endParaRPr lang="en-US"/>
          </a:p>
        </p:txBody>
      </p:sp>
    </p:spTree>
    <p:extLst>
      <p:ext uri="{BB962C8B-B14F-4D97-AF65-F5344CB8AC3E}">
        <p14:creationId xmlns:p14="http://schemas.microsoft.com/office/powerpoint/2010/main" val="213013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6839C-5227-4E77-81F4-9C9B1ED08F22}"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97AF1-9ECB-46F9-9686-22C66F3B422D}" type="slidenum">
              <a:rPr lang="en-US" smtClean="0"/>
              <a:t>‹#›</a:t>
            </a:fld>
            <a:endParaRPr lang="en-US"/>
          </a:p>
        </p:txBody>
      </p:sp>
    </p:spTree>
    <p:extLst>
      <p:ext uri="{BB962C8B-B14F-4D97-AF65-F5344CB8AC3E}">
        <p14:creationId xmlns:p14="http://schemas.microsoft.com/office/powerpoint/2010/main" val="246031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6839C-5227-4E77-81F4-9C9B1ED08F22}"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97AF1-9ECB-46F9-9686-22C66F3B422D}" type="slidenum">
              <a:rPr lang="en-US" smtClean="0"/>
              <a:t>‹#›</a:t>
            </a:fld>
            <a:endParaRPr lang="en-US"/>
          </a:p>
        </p:txBody>
      </p:sp>
    </p:spTree>
    <p:extLst>
      <p:ext uri="{BB962C8B-B14F-4D97-AF65-F5344CB8AC3E}">
        <p14:creationId xmlns:p14="http://schemas.microsoft.com/office/powerpoint/2010/main" val="126533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839C-5227-4E77-81F4-9C9B1ED08F22}" type="datetimeFigureOut">
              <a:rPr lang="en-US" smtClean="0"/>
              <a:t>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97AF1-9ECB-46F9-9686-22C66F3B422D}" type="slidenum">
              <a:rPr lang="en-US" smtClean="0"/>
              <a:t>‹#›</a:t>
            </a:fld>
            <a:endParaRPr lang="en-US"/>
          </a:p>
        </p:txBody>
      </p:sp>
    </p:spTree>
    <p:extLst>
      <p:ext uri="{BB962C8B-B14F-4D97-AF65-F5344CB8AC3E}">
        <p14:creationId xmlns:p14="http://schemas.microsoft.com/office/powerpoint/2010/main" val="3270043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2121408" cy="369332"/>
          </a:xfrm>
          <a:prstGeom prst="rect">
            <a:avLst/>
          </a:prstGeom>
          <a:noFill/>
        </p:spPr>
        <p:txBody>
          <a:bodyPr wrap="square" rtlCol="0">
            <a:spAutoFit/>
          </a:bodyPr>
          <a:lstStyle/>
          <a:p>
            <a:r>
              <a:rPr lang="en-US" dirty="0"/>
              <a:t>Lesson 152 Part 1</a:t>
            </a:r>
          </a:p>
        </p:txBody>
      </p:sp>
      <p:sp>
        <p:nvSpPr>
          <p:cNvPr id="6" name="TextBox 5"/>
          <p:cNvSpPr txBox="1"/>
          <p:nvPr/>
        </p:nvSpPr>
        <p:spPr>
          <a:xfrm>
            <a:off x="1434180" y="426740"/>
            <a:ext cx="10133019" cy="2123658"/>
          </a:xfrm>
          <a:prstGeom prst="rect">
            <a:avLst/>
          </a:prstGeom>
          <a:noFill/>
        </p:spPr>
        <p:txBody>
          <a:bodyPr wrap="square" rtlCol="0">
            <a:spAutoFit/>
          </a:bodyPr>
          <a:lstStyle/>
          <a:p>
            <a:pPr algn="ctr"/>
            <a:r>
              <a:rPr lang="en-US" sz="6600" dirty="0">
                <a:latin typeface="Bodoni MT Black" panose="02070A03080606020203" pitchFamily="18" charset="0"/>
              </a:rPr>
              <a:t>Behold the Days Come</a:t>
            </a:r>
          </a:p>
          <a:p>
            <a:pPr algn="ctr"/>
            <a:r>
              <a:rPr lang="en-US" sz="6600" dirty="0">
                <a:latin typeface="Bodoni MT Black" panose="02070A03080606020203" pitchFamily="18" charset="0"/>
              </a:rPr>
              <a:t>Amos</a:t>
            </a:r>
          </a:p>
        </p:txBody>
      </p:sp>
      <p:grpSp>
        <p:nvGrpSpPr>
          <p:cNvPr id="7" name="Group 6"/>
          <p:cNvGrpSpPr/>
          <p:nvPr/>
        </p:nvGrpSpPr>
        <p:grpSpPr>
          <a:xfrm>
            <a:off x="1123378" y="2131574"/>
            <a:ext cx="2079543" cy="4126933"/>
            <a:chOff x="7076594" y="260271"/>
            <a:chExt cx="1854797" cy="3656874"/>
          </a:xfrm>
        </p:grpSpPr>
        <p:sp>
          <p:nvSpPr>
            <p:cNvPr id="8" name="Oval 112"/>
            <p:cNvSpPr/>
            <p:nvPr/>
          </p:nvSpPr>
          <p:spPr>
            <a:xfrm rot="19166219" flipH="1">
              <a:off x="8073358" y="3513250"/>
              <a:ext cx="335717" cy="403895"/>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1027599" flipH="1">
              <a:off x="8079958" y="3471160"/>
              <a:ext cx="284217" cy="326190"/>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rot="1493237">
              <a:off x="7621247" y="3462672"/>
              <a:ext cx="335717" cy="426023"/>
              <a:chOff x="6827399" y="4158424"/>
              <a:chExt cx="321174" cy="461617"/>
            </a:xfrm>
          </p:grpSpPr>
          <p:sp>
            <p:nvSpPr>
              <p:cNvPr id="100" name="Oval 112"/>
              <p:cNvSpPr/>
              <p:nvPr/>
            </p:nvSpPr>
            <p:spPr>
              <a:xfrm rot="19377780" flipH="1">
                <a:off x="6827399" y="4213718"/>
                <a:ext cx="321174" cy="406323"/>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21027599" flipH="1">
                <a:off x="6870449" y="4158424"/>
                <a:ext cx="271905" cy="353443"/>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rot="20544376" flipH="1">
              <a:off x="8547998" y="2395701"/>
              <a:ext cx="284519" cy="478634"/>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860249" flipH="1">
              <a:off x="7076594" y="2511714"/>
              <a:ext cx="278887" cy="399982"/>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flipH="1">
              <a:off x="7548756" y="1914949"/>
              <a:ext cx="851345" cy="1720897"/>
            </a:xfrm>
            <a:prstGeom prst="trapezoid">
              <a:avLst>
                <a:gd name="adj" fmla="val 25153"/>
              </a:avLst>
            </a:prstGeom>
            <a:solidFill>
              <a:srgbClr val="BA78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719652" flipH="1">
              <a:off x="7216038" y="1485327"/>
              <a:ext cx="621785" cy="1303287"/>
            </a:xfrm>
            <a:prstGeom prst="trapezoid">
              <a:avLst>
                <a:gd name="adj" fmla="val 30203"/>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275101" flipH="1">
              <a:off x="8226579" y="1468755"/>
              <a:ext cx="547658" cy="1245357"/>
            </a:xfrm>
            <a:prstGeom prst="trapezoid">
              <a:avLst>
                <a:gd name="adj" fmla="val 43446"/>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flipH="1">
              <a:off x="7482877" y="1485592"/>
              <a:ext cx="1030414" cy="1934296"/>
            </a:xfrm>
            <a:prstGeom prst="trapezoid">
              <a:avLst>
                <a:gd name="adj" fmla="val 16081"/>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flipH="1">
              <a:off x="7813913" y="1357922"/>
              <a:ext cx="412438" cy="770083"/>
            </a:xfrm>
            <a:prstGeom prst="trapezoid">
              <a:avLst>
                <a:gd name="adj" fmla="val 50000"/>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500224" y="407309"/>
              <a:ext cx="1013069" cy="138021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84"/>
            <p:cNvGrpSpPr/>
            <p:nvPr/>
          </p:nvGrpSpPr>
          <p:grpSpPr>
            <a:xfrm flipH="1">
              <a:off x="7460132" y="260271"/>
              <a:ext cx="1101369" cy="670151"/>
              <a:chOff x="3818466" y="457200"/>
              <a:chExt cx="1547496" cy="1041881"/>
            </a:xfrm>
          </p:grpSpPr>
          <p:grpSp>
            <p:nvGrpSpPr>
              <p:cNvPr id="81" name="Group 18"/>
              <p:cNvGrpSpPr/>
              <p:nvPr/>
            </p:nvGrpSpPr>
            <p:grpSpPr>
              <a:xfrm flipH="1">
                <a:off x="3847638" y="457200"/>
                <a:ext cx="1518324" cy="1041881"/>
                <a:chOff x="4850118" y="788842"/>
                <a:chExt cx="2160282" cy="1573358"/>
              </a:xfrm>
            </p:grpSpPr>
            <p:grpSp>
              <p:nvGrpSpPr>
                <p:cNvPr id="84" name="Group 10"/>
                <p:cNvGrpSpPr/>
                <p:nvPr/>
              </p:nvGrpSpPr>
              <p:grpSpPr>
                <a:xfrm rot="10800000">
                  <a:off x="5181600" y="1371600"/>
                  <a:ext cx="1295400" cy="990600"/>
                  <a:chOff x="4850118" y="788842"/>
                  <a:chExt cx="2160282" cy="1497158"/>
                </a:xfrm>
              </p:grpSpPr>
              <p:sp>
                <p:nvSpPr>
                  <p:cNvPr id="93" name="Moon 92"/>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1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1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1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1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17"/>
                  <p:cNvSpPr/>
                  <p:nvPr/>
                </p:nvSpPr>
                <p:spPr>
                  <a:xfrm rot="16010209">
                    <a:off x="5249130" y="932954"/>
                    <a:ext cx="873143" cy="1401605"/>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9"/>
                <p:cNvGrpSpPr/>
                <p:nvPr/>
              </p:nvGrpSpPr>
              <p:grpSpPr>
                <a:xfrm>
                  <a:off x="4850118" y="788842"/>
                  <a:ext cx="2160282" cy="1497158"/>
                  <a:chOff x="4850118" y="788842"/>
                  <a:chExt cx="2160282" cy="1497158"/>
                </a:xfrm>
              </p:grpSpPr>
              <p:sp>
                <p:nvSpPr>
                  <p:cNvPr id="86" name="Moon 85"/>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2"/>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8"/>
                  <p:cNvSpPr/>
                  <p:nvPr/>
                </p:nvSpPr>
                <p:spPr>
                  <a:xfrm rot="16010209">
                    <a:off x="5384585" y="635417"/>
                    <a:ext cx="1019075" cy="1828800"/>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Oval 81"/>
              <p:cNvSpPr/>
              <p:nvPr/>
            </p:nvSpPr>
            <p:spPr>
              <a:xfrm flipH="1">
                <a:off x="4441206" y="762000"/>
                <a:ext cx="854057" cy="625863"/>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7723225" flipH="1">
                <a:off x="3695325" y="895013"/>
                <a:ext cx="625863" cy="379581"/>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561334" y="3086099"/>
              <a:ext cx="927061" cy="316396"/>
              <a:chOff x="1144117" y="5028973"/>
              <a:chExt cx="2692308" cy="1151706"/>
            </a:xfrm>
          </p:grpSpPr>
          <p:grpSp>
            <p:nvGrpSpPr>
              <p:cNvPr id="72" name="Group 71"/>
              <p:cNvGrpSpPr/>
              <p:nvPr/>
            </p:nvGrpSpPr>
            <p:grpSpPr>
              <a:xfrm>
                <a:off x="1144117" y="5029200"/>
                <a:ext cx="1000608" cy="1143000"/>
                <a:chOff x="1144117" y="5029200"/>
                <a:chExt cx="1000608" cy="1143000"/>
              </a:xfrm>
            </p:grpSpPr>
            <p:sp>
              <p:nvSpPr>
                <p:cNvPr id="79" name="Quad Arrow 78"/>
                <p:cNvSpPr/>
                <p:nvPr/>
              </p:nvSpPr>
              <p:spPr>
                <a:xfrm>
                  <a:off x="1144117" y="5029200"/>
                  <a:ext cx="1000608" cy="1143000"/>
                </a:xfrm>
                <a:prstGeom prst="quadArrow">
                  <a:avLst>
                    <a:gd name="adj1" fmla="val 45000"/>
                    <a:gd name="adj2" fmla="val 22500"/>
                    <a:gd name="adj3" fmla="val 22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79"/>
                <p:cNvSpPr/>
                <p:nvPr/>
              </p:nvSpPr>
              <p:spPr>
                <a:xfrm>
                  <a:off x="1380738" y="5253789"/>
                  <a:ext cx="536499" cy="612846"/>
                </a:xfrm>
                <a:prstGeom prst="quadArrow">
                  <a:avLst>
                    <a:gd name="adj1" fmla="val 45000"/>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1993171" y="5028973"/>
                <a:ext cx="1000608" cy="1143000"/>
                <a:chOff x="1144117" y="5029200"/>
                <a:chExt cx="1000608" cy="1143000"/>
              </a:xfrm>
            </p:grpSpPr>
            <p:sp>
              <p:nvSpPr>
                <p:cNvPr id="77" name="Quad Arrow 76"/>
                <p:cNvSpPr/>
                <p:nvPr/>
              </p:nvSpPr>
              <p:spPr>
                <a:xfrm>
                  <a:off x="1144117" y="5029200"/>
                  <a:ext cx="1000608" cy="1143000"/>
                </a:xfrm>
                <a:prstGeom prst="quadArrow">
                  <a:avLst>
                    <a:gd name="adj1" fmla="val 45000"/>
                    <a:gd name="adj2" fmla="val 22500"/>
                    <a:gd name="adj3" fmla="val 22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77"/>
                <p:cNvSpPr/>
                <p:nvPr/>
              </p:nvSpPr>
              <p:spPr>
                <a:xfrm>
                  <a:off x="1380738" y="5253789"/>
                  <a:ext cx="536499" cy="612846"/>
                </a:xfrm>
                <a:prstGeom prst="quadArrow">
                  <a:avLst>
                    <a:gd name="adj1" fmla="val 45000"/>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2835817" y="5037679"/>
                <a:ext cx="1000608" cy="1143000"/>
                <a:chOff x="1144117" y="5029200"/>
                <a:chExt cx="1000608" cy="1143000"/>
              </a:xfrm>
            </p:grpSpPr>
            <p:sp>
              <p:nvSpPr>
                <p:cNvPr id="75" name="Quad Arrow 74"/>
                <p:cNvSpPr/>
                <p:nvPr/>
              </p:nvSpPr>
              <p:spPr>
                <a:xfrm>
                  <a:off x="1144117" y="5029200"/>
                  <a:ext cx="1000608" cy="1143000"/>
                </a:xfrm>
                <a:prstGeom prst="quadArrow">
                  <a:avLst>
                    <a:gd name="adj1" fmla="val 45000"/>
                    <a:gd name="adj2" fmla="val 22500"/>
                    <a:gd name="adj3" fmla="val 22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75"/>
                <p:cNvSpPr/>
                <p:nvPr/>
              </p:nvSpPr>
              <p:spPr>
                <a:xfrm>
                  <a:off x="1380738" y="5253789"/>
                  <a:ext cx="536499" cy="612846"/>
                </a:xfrm>
                <a:prstGeom prst="quadArrow">
                  <a:avLst>
                    <a:gd name="adj1" fmla="val 45000"/>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84"/>
            <p:cNvGrpSpPr/>
            <p:nvPr/>
          </p:nvGrpSpPr>
          <p:grpSpPr>
            <a:xfrm rot="5739283" flipH="1">
              <a:off x="8045631" y="942212"/>
              <a:ext cx="1101369" cy="670151"/>
              <a:chOff x="3818466" y="457200"/>
              <a:chExt cx="1547496" cy="1041881"/>
            </a:xfrm>
          </p:grpSpPr>
          <p:grpSp>
            <p:nvGrpSpPr>
              <p:cNvPr id="53" name="Group 18"/>
              <p:cNvGrpSpPr/>
              <p:nvPr/>
            </p:nvGrpSpPr>
            <p:grpSpPr>
              <a:xfrm flipH="1">
                <a:off x="3847638" y="457200"/>
                <a:ext cx="1518324" cy="1041881"/>
                <a:chOff x="4850118" y="788842"/>
                <a:chExt cx="2160282" cy="1573358"/>
              </a:xfrm>
            </p:grpSpPr>
            <p:grpSp>
              <p:nvGrpSpPr>
                <p:cNvPr id="56" name="Group 10"/>
                <p:cNvGrpSpPr/>
                <p:nvPr/>
              </p:nvGrpSpPr>
              <p:grpSpPr>
                <a:xfrm rot="10800000">
                  <a:off x="5181600" y="1371600"/>
                  <a:ext cx="1295400" cy="990600"/>
                  <a:chOff x="4850118" y="788842"/>
                  <a:chExt cx="2160282" cy="1497158"/>
                </a:xfrm>
              </p:grpSpPr>
              <p:sp>
                <p:nvSpPr>
                  <p:cNvPr id="65" name="Moon 64"/>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1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1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1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1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17"/>
                  <p:cNvSpPr/>
                  <p:nvPr/>
                </p:nvSpPr>
                <p:spPr>
                  <a:xfrm rot="16010209">
                    <a:off x="5249130" y="932954"/>
                    <a:ext cx="873143" cy="1401605"/>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9"/>
                <p:cNvGrpSpPr/>
                <p:nvPr/>
              </p:nvGrpSpPr>
              <p:grpSpPr>
                <a:xfrm>
                  <a:off x="4850118" y="788842"/>
                  <a:ext cx="2160282" cy="1497158"/>
                  <a:chOff x="4850118" y="788842"/>
                  <a:chExt cx="2160282" cy="1497158"/>
                </a:xfrm>
              </p:grpSpPr>
              <p:sp>
                <p:nvSpPr>
                  <p:cNvPr id="58" name="Moon 57"/>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2"/>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8"/>
                  <p:cNvSpPr/>
                  <p:nvPr/>
                </p:nvSpPr>
                <p:spPr>
                  <a:xfrm rot="16010209">
                    <a:off x="5384585" y="635417"/>
                    <a:ext cx="1019075" cy="1828800"/>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Oval 53"/>
              <p:cNvSpPr/>
              <p:nvPr/>
            </p:nvSpPr>
            <p:spPr>
              <a:xfrm flipH="1">
                <a:off x="4441206" y="762000"/>
                <a:ext cx="854057" cy="625863"/>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7723225" flipH="1">
                <a:off x="3695325" y="895013"/>
                <a:ext cx="625863" cy="379581"/>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84"/>
            <p:cNvGrpSpPr/>
            <p:nvPr/>
          </p:nvGrpSpPr>
          <p:grpSpPr>
            <a:xfrm rot="15860717">
              <a:off x="6887035" y="952281"/>
              <a:ext cx="1101369" cy="670151"/>
              <a:chOff x="3818466" y="457200"/>
              <a:chExt cx="1547496" cy="1041881"/>
            </a:xfrm>
          </p:grpSpPr>
          <p:grpSp>
            <p:nvGrpSpPr>
              <p:cNvPr id="34" name="Group 18"/>
              <p:cNvGrpSpPr/>
              <p:nvPr/>
            </p:nvGrpSpPr>
            <p:grpSpPr>
              <a:xfrm flipH="1">
                <a:off x="3847638" y="457200"/>
                <a:ext cx="1518324" cy="1041881"/>
                <a:chOff x="4850118" y="788842"/>
                <a:chExt cx="2160282" cy="1573358"/>
              </a:xfrm>
            </p:grpSpPr>
            <p:grpSp>
              <p:nvGrpSpPr>
                <p:cNvPr id="37" name="Group 10"/>
                <p:cNvGrpSpPr/>
                <p:nvPr/>
              </p:nvGrpSpPr>
              <p:grpSpPr>
                <a:xfrm rot="10800000">
                  <a:off x="5181600" y="1371600"/>
                  <a:ext cx="1295400" cy="990600"/>
                  <a:chOff x="4850118" y="788842"/>
                  <a:chExt cx="2160282" cy="1497158"/>
                </a:xfrm>
              </p:grpSpPr>
              <p:sp>
                <p:nvSpPr>
                  <p:cNvPr id="46" name="Moon 45"/>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1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1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1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1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17"/>
                  <p:cNvSpPr/>
                  <p:nvPr/>
                </p:nvSpPr>
                <p:spPr>
                  <a:xfrm rot="16010209">
                    <a:off x="5249130" y="932954"/>
                    <a:ext cx="873143" cy="1401605"/>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9"/>
                <p:cNvGrpSpPr/>
                <p:nvPr/>
              </p:nvGrpSpPr>
              <p:grpSpPr>
                <a:xfrm>
                  <a:off x="4850118" y="788842"/>
                  <a:ext cx="2160282" cy="1497158"/>
                  <a:chOff x="4850118" y="788842"/>
                  <a:chExt cx="2160282" cy="1497158"/>
                </a:xfrm>
              </p:grpSpPr>
              <p:sp>
                <p:nvSpPr>
                  <p:cNvPr id="39" name="Moon 38"/>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2"/>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8"/>
                  <p:cNvSpPr/>
                  <p:nvPr/>
                </p:nvSpPr>
                <p:spPr>
                  <a:xfrm rot="16010209">
                    <a:off x="5384585" y="635417"/>
                    <a:ext cx="1019075" cy="1828800"/>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Oval 34"/>
              <p:cNvSpPr/>
              <p:nvPr/>
            </p:nvSpPr>
            <p:spPr>
              <a:xfrm flipH="1">
                <a:off x="4441206" y="762000"/>
                <a:ext cx="854057" cy="625863"/>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7723225" flipH="1">
                <a:off x="3695325" y="895013"/>
                <a:ext cx="625863" cy="379581"/>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ounded Rectangle 22"/>
            <p:cNvSpPr/>
            <p:nvPr/>
          </p:nvSpPr>
          <p:spPr>
            <a:xfrm>
              <a:off x="7340355" y="528393"/>
              <a:ext cx="1379090" cy="22894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311875" y="471379"/>
              <a:ext cx="1488403" cy="316396"/>
              <a:chOff x="1144117" y="5028973"/>
              <a:chExt cx="2692308" cy="1151706"/>
            </a:xfrm>
          </p:grpSpPr>
          <p:grpSp>
            <p:nvGrpSpPr>
              <p:cNvPr id="25" name="Group 24"/>
              <p:cNvGrpSpPr/>
              <p:nvPr/>
            </p:nvGrpSpPr>
            <p:grpSpPr>
              <a:xfrm>
                <a:off x="1144117" y="5029200"/>
                <a:ext cx="1000608" cy="1143000"/>
                <a:chOff x="1144117" y="5029200"/>
                <a:chExt cx="1000608" cy="1143000"/>
              </a:xfrm>
            </p:grpSpPr>
            <p:sp>
              <p:nvSpPr>
                <p:cNvPr id="32" name="Quad Arrow 31"/>
                <p:cNvSpPr/>
                <p:nvPr/>
              </p:nvSpPr>
              <p:spPr>
                <a:xfrm>
                  <a:off x="1144117" y="5029200"/>
                  <a:ext cx="1000608" cy="1143000"/>
                </a:xfrm>
                <a:prstGeom prst="quadArrow">
                  <a:avLst>
                    <a:gd name="adj1" fmla="val 45000"/>
                    <a:gd name="adj2" fmla="val 22500"/>
                    <a:gd name="adj3" fmla="val 22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32"/>
                <p:cNvSpPr/>
                <p:nvPr/>
              </p:nvSpPr>
              <p:spPr>
                <a:xfrm>
                  <a:off x="1380738" y="5253789"/>
                  <a:ext cx="536499" cy="612846"/>
                </a:xfrm>
                <a:prstGeom prst="quadArrow">
                  <a:avLst>
                    <a:gd name="adj1" fmla="val 45000"/>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993171" y="5028973"/>
                <a:ext cx="1000608" cy="1143000"/>
                <a:chOff x="1144117" y="5029200"/>
                <a:chExt cx="1000608" cy="1143000"/>
              </a:xfrm>
            </p:grpSpPr>
            <p:sp>
              <p:nvSpPr>
                <p:cNvPr id="30" name="Quad Arrow 29"/>
                <p:cNvSpPr/>
                <p:nvPr/>
              </p:nvSpPr>
              <p:spPr>
                <a:xfrm>
                  <a:off x="1144117" y="5029200"/>
                  <a:ext cx="1000608" cy="1143000"/>
                </a:xfrm>
                <a:prstGeom prst="quadArrow">
                  <a:avLst>
                    <a:gd name="adj1" fmla="val 45000"/>
                    <a:gd name="adj2" fmla="val 22500"/>
                    <a:gd name="adj3" fmla="val 22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30"/>
                <p:cNvSpPr/>
                <p:nvPr/>
              </p:nvSpPr>
              <p:spPr>
                <a:xfrm>
                  <a:off x="1380738" y="5253789"/>
                  <a:ext cx="536499" cy="612846"/>
                </a:xfrm>
                <a:prstGeom prst="quadArrow">
                  <a:avLst>
                    <a:gd name="adj1" fmla="val 45000"/>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835817" y="5037679"/>
                <a:ext cx="1000608" cy="1143000"/>
                <a:chOff x="1144117" y="5029200"/>
                <a:chExt cx="1000608" cy="1143000"/>
              </a:xfrm>
            </p:grpSpPr>
            <p:sp>
              <p:nvSpPr>
                <p:cNvPr id="28" name="Quad Arrow 27"/>
                <p:cNvSpPr/>
                <p:nvPr/>
              </p:nvSpPr>
              <p:spPr>
                <a:xfrm>
                  <a:off x="1144117" y="5029200"/>
                  <a:ext cx="1000608" cy="1143000"/>
                </a:xfrm>
                <a:prstGeom prst="quadArrow">
                  <a:avLst>
                    <a:gd name="adj1" fmla="val 45000"/>
                    <a:gd name="adj2" fmla="val 22500"/>
                    <a:gd name="adj3" fmla="val 22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28"/>
                <p:cNvSpPr/>
                <p:nvPr/>
              </p:nvSpPr>
              <p:spPr>
                <a:xfrm>
                  <a:off x="1380738" y="5253789"/>
                  <a:ext cx="536499" cy="612846"/>
                </a:xfrm>
                <a:prstGeom prst="quadArrow">
                  <a:avLst>
                    <a:gd name="adj1" fmla="val 45000"/>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2" name="TextBox 101"/>
          <p:cNvSpPr txBox="1"/>
          <p:nvPr/>
        </p:nvSpPr>
        <p:spPr>
          <a:xfrm>
            <a:off x="3730031" y="2568911"/>
            <a:ext cx="5976877" cy="1323439"/>
          </a:xfrm>
          <a:prstGeom prst="rect">
            <a:avLst/>
          </a:prstGeom>
          <a:noFill/>
        </p:spPr>
        <p:txBody>
          <a:bodyPr wrap="square" rtlCol="0">
            <a:spAutoFit/>
          </a:bodyPr>
          <a:lstStyle/>
          <a:p>
            <a:r>
              <a:rPr lang="en-US" sz="2000" dirty="0"/>
              <a:t>“Behold, the days come, </a:t>
            </a:r>
            <a:r>
              <a:rPr lang="en-US" sz="2000" dirty="0" err="1"/>
              <a:t>saith</a:t>
            </a:r>
            <a:r>
              <a:rPr lang="en-US" sz="2000" dirty="0"/>
              <a:t> the Lord God, that I will send a famine in the land, not a famine of bread, nor a thirst for water, but of hearing the worlds of the Lord:”</a:t>
            </a:r>
          </a:p>
          <a:p>
            <a:r>
              <a:rPr lang="en-US" sz="2000" dirty="0"/>
              <a:t>Amos 8:11</a:t>
            </a:r>
          </a:p>
        </p:txBody>
      </p:sp>
      <p:grpSp>
        <p:nvGrpSpPr>
          <p:cNvPr id="2" name="Group 1"/>
          <p:cNvGrpSpPr/>
          <p:nvPr/>
        </p:nvGrpSpPr>
        <p:grpSpPr>
          <a:xfrm rot="553250">
            <a:off x="7832938" y="3583087"/>
            <a:ext cx="2699356" cy="2924302"/>
            <a:chOff x="7812384" y="3599201"/>
            <a:chExt cx="2919745" cy="3163057"/>
          </a:xfrm>
        </p:grpSpPr>
        <p:grpSp>
          <p:nvGrpSpPr>
            <p:cNvPr id="103" name="Group 102"/>
            <p:cNvGrpSpPr/>
            <p:nvPr/>
          </p:nvGrpSpPr>
          <p:grpSpPr>
            <a:xfrm>
              <a:off x="7812384" y="3599201"/>
              <a:ext cx="2919745" cy="3163057"/>
              <a:chOff x="6019800" y="2209800"/>
              <a:chExt cx="1828800" cy="1981200"/>
            </a:xfrm>
          </p:grpSpPr>
          <p:grpSp>
            <p:nvGrpSpPr>
              <p:cNvPr id="104" name="Group 10"/>
              <p:cNvGrpSpPr/>
              <p:nvPr/>
            </p:nvGrpSpPr>
            <p:grpSpPr>
              <a:xfrm>
                <a:off x="6019800" y="2209800"/>
                <a:ext cx="1828800" cy="1981200"/>
                <a:chOff x="6019800" y="2209800"/>
                <a:chExt cx="1828800" cy="1981200"/>
              </a:xfrm>
            </p:grpSpPr>
            <p:sp>
              <p:nvSpPr>
                <p:cNvPr id="109" name="Rounded Rectangle 108"/>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1"/>
              <p:cNvGrpSpPr/>
              <p:nvPr/>
            </p:nvGrpSpPr>
            <p:grpSpPr>
              <a:xfrm>
                <a:off x="6172200" y="2362200"/>
                <a:ext cx="1547446" cy="1676400"/>
                <a:chOff x="6019800" y="2209800"/>
                <a:chExt cx="1828800" cy="1981200"/>
              </a:xfrm>
            </p:grpSpPr>
            <p:sp>
              <p:nvSpPr>
                <p:cNvPr id="106" name="Rounded Rectangle 105"/>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 name="Group 111"/>
            <p:cNvGrpSpPr/>
            <p:nvPr/>
          </p:nvGrpSpPr>
          <p:grpSpPr>
            <a:xfrm>
              <a:off x="8352874" y="4163915"/>
              <a:ext cx="1756196" cy="1765219"/>
              <a:chOff x="2118804" y="1066800"/>
              <a:chExt cx="3748596" cy="4419600"/>
            </a:xfrm>
          </p:grpSpPr>
          <p:sp>
            <p:nvSpPr>
              <p:cNvPr id="113" name="Isosceles Triangle 112"/>
              <p:cNvSpPr/>
              <p:nvPr/>
            </p:nvSpPr>
            <p:spPr>
              <a:xfrm>
                <a:off x="2514600" y="3048000"/>
                <a:ext cx="30480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p:cNvSpPr/>
              <p:nvPr/>
            </p:nvSpPr>
            <p:spPr>
              <a:xfrm rot="10800000">
                <a:off x="2514600" y="1447800"/>
                <a:ext cx="30480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810000" y="2971800"/>
                <a:ext cx="4572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2133600" y="1066800"/>
                <a:ext cx="3733800" cy="457200"/>
              </a:xfrm>
              <a:prstGeom prst="roundRect">
                <a:avLst>
                  <a:gd name="adj" fmla="val 3381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2118804" y="5029200"/>
                <a:ext cx="3733800" cy="457200"/>
              </a:xfrm>
              <a:prstGeom prst="roundRect">
                <a:avLst>
                  <a:gd name="adj" fmla="val 3381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2" descr="http://www.trikkiworld.com/images/bg/bg_sand/25012011/sand006.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885950"/>
                <a:ext cx="1676400" cy="12573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9" name="Picture 2" descr="http://www.trikkiworld.com/images/bg/bg_sand/25012011/sand006.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2300" y="4038600"/>
                <a:ext cx="1676400" cy="1085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0" name="Picture 2" descr="http://www.trikkiworld.com/images/bg/bg_sand/25012011/sand006.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694955">
                <a:off x="3176587" y="3348037"/>
                <a:ext cx="1676400" cy="3524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1" name="Picture 2" descr="http://www.trikkiworld.com/images/bg/bg_sand/25012011/sand006.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9155" y="2209539"/>
                <a:ext cx="1676400" cy="9942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 name="Picture 2" descr="http://www.trikkiworld.com/images/bg/bg_sand/25012011/sand006.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0077" y="4428327"/>
                <a:ext cx="1088189" cy="704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3" name="Picture 2" descr="http://www.trikkiworld.com/images/bg/bg_sand/25012011/sand006.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546005">
                <a:off x="3171800" y="3145401"/>
                <a:ext cx="1685973" cy="444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4" name="Picture 2" descr="http://www.trikkiworld.com/images/bg/bg_sand/25012011/sand006.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6307" y="4407634"/>
                <a:ext cx="1088189" cy="704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pic>
        <p:nvPicPr>
          <p:cNvPr id="125" name="Picture 2" descr="http://www.trikkiworld.com/images/bg/bg_sand/25012011/sand006.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8754202" y="4789681"/>
            <a:ext cx="892678" cy="4513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6" name="Footer Placeholder 14">
            <a:extLst>
              <a:ext uri="{FF2B5EF4-FFF2-40B4-BE49-F238E27FC236}">
                <a16:creationId xmlns:a16="http://schemas.microsoft.com/office/drawing/2014/main" id="{37B723A9-7B08-410C-A50C-D8305216E61D}"/>
              </a:ext>
            </a:extLst>
          </p:cNvPr>
          <p:cNvSpPr>
            <a:spLocks noGrp="1"/>
          </p:cNvSpPr>
          <p:nvPr/>
        </p:nvSpPr>
        <p:spPr>
          <a:xfrm>
            <a:off x="44981" y="646822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093033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3989" y="1261817"/>
            <a:ext cx="3394838" cy="400110"/>
          </a:xfrm>
          <a:prstGeom prst="rect">
            <a:avLst/>
          </a:prstGeom>
          <a:noFill/>
        </p:spPr>
        <p:txBody>
          <a:bodyPr wrap="square" rtlCol="0">
            <a:spAutoFit/>
          </a:bodyPr>
          <a:lstStyle/>
          <a:p>
            <a:r>
              <a:rPr lang="en-US" sz="2000" dirty="0"/>
              <a:t> </a:t>
            </a:r>
            <a:endParaRPr lang="en-US" sz="2000" b="1" dirty="0"/>
          </a:p>
        </p:txBody>
      </p:sp>
      <p:sp>
        <p:nvSpPr>
          <p:cNvPr id="6" name="TextBox 5"/>
          <p:cNvSpPr txBox="1"/>
          <p:nvPr/>
        </p:nvSpPr>
        <p:spPr>
          <a:xfrm>
            <a:off x="211907" y="3100"/>
            <a:ext cx="11963400" cy="1107996"/>
          </a:xfrm>
          <a:prstGeom prst="rect">
            <a:avLst/>
          </a:prstGeom>
          <a:noFill/>
        </p:spPr>
        <p:txBody>
          <a:bodyPr wrap="square" rtlCol="0">
            <a:spAutoFit/>
          </a:bodyPr>
          <a:lstStyle/>
          <a:p>
            <a:pPr algn="ctr"/>
            <a:r>
              <a:rPr lang="en-US" sz="6600" dirty="0">
                <a:latin typeface="Bodoni MT Black" panose="02070A03080606020203" pitchFamily="18" charset="0"/>
              </a:rPr>
              <a:t>Prophecy Not</a:t>
            </a:r>
          </a:p>
        </p:txBody>
      </p:sp>
      <p:sp>
        <p:nvSpPr>
          <p:cNvPr id="10" name="TextBox 9"/>
          <p:cNvSpPr txBox="1"/>
          <p:nvPr/>
        </p:nvSpPr>
        <p:spPr>
          <a:xfrm>
            <a:off x="0" y="6488668"/>
            <a:ext cx="3281082" cy="369332"/>
          </a:xfrm>
          <a:prstGeom prst="rect">
            <a:avLst/>
          </a:prstGeom>
          <a:noFill/>
        </p:spPr>
        <p:txBody>
          <a:bodyPr wrap="square" rtlCol="0">
            <a:spAutoFit/>
          </a:bodyPr>
          <a:lstStyle/>
          <a:p>
            <a:r>
              <a:rPr lang="en-US" dirty="0"/>
              <a:t>Amos 2:12</a:t>
            </a:r>
          </a:p>
        </p:txBody>
      </p:sp>
      <p:sp>
        <p:nvSpPr>
          <p:cNvPr id="9" name="TextBox 8"/>
          <p:cNvSpPr txBox="1"/>
          <p:nvPr/>
        </p:nvSpPr>
        <p:spPr>
          <a:xfrm>
            <a:off x="10053899" y="6484698"/>
            <a:ext cx="2121408" cy="369332"/>
          </a:xfrm>
          <a:prstGeom prst="rect">
            <a:avLst/>
          </a:prstGeom>
          <a:noFill/>
        </p:spPr>
        <p:txBody>
          <a:bodyPr wrap="square" rtlCol="0">
            <a:spAutoFit/>
          </a:bodyPr>
          <a:lstStyle/>
          <a:p>
            <a:pPr algn="r"/>
            <a:r>
              <a:rPr lang="en-US" dirty="0"/>
              <a:t>(1)</a:t>
            </a:r>
          </a:p>
        </p:txBody>
      </p:sp>
      <p:sp>
        <p:nvSpPr>
          <p:cNvPr id="7" name="Rectangle 6"/>
          <p:cNvSpPr/>
          <p:nvPr/>
        </p:nvSpPr>
        <p:spPr>
          <a:xfrm>
            <a:off x="423988" y="1461872"/>
            <a:ext cx="6581929" cy="1200329"/>
          </a:xfrm>
          <a:prstGeom prst="rect">
            <a:avLst/>
          </a:prstGeom>
        </p:spPr>
        <p:txBody>
          <a:bodyPr wrap="square">
            <a:spAutoFit/>
          </a:bodyPr>
          <a:lstStyle/>
          <a:p>
            <a:r>
              <a:rPr lang="en-US" sz="2400" dirty="0"/>
              <a:t>They (Israelites) told the prophets to stop warning them about the consequences of sin and the coming destructions of Israel and Judah.</a:t>
            </a:r>
          </a:p>
        </p:txBody>
      </p:sp>
      <p:sp>
        <p:nvSpPr>
          <p:cNvPr id="8" name="Rectangle 7"/>
          <p:cNvSpPr/>
          <p:nvPr/>
        </p:nvSpPr>
        <p:spPr>
          <a:xfrm>
            <a:off x="5764306" y="4486873"/>
            <a:ext cx="6096000" cy="1938992"/>
          </a:xfrm>
          <a:prstGeom prst="rect">
            <a:avLst/>
          </a:prstGeom>
        </p:spPr>
        <p:txBody>
          <a:bodyPr>
            <a:spAutoFit/>
          </a:bodyPr>
          <a:lstStyle/>
          <a:p>
            <a:r>
              <a:rPr lang="en-US" sz="2400" dirty="0"/>
              <a:t>Amos later personally experienced this rejection when </a:t>
            </a:r>
            <a:r>
              <a:rPr lang="en-US" sz="2400" dirty="0" err="1"/>
              <a:t>Amaziah</a:t>
            </a:r>
            <a:r>
              <a:rPr lang="en-US" sz="2400" dirty="0"/>
              <a:t>, a wicked priest of King Jeroboam, told Amos to return to Judah and stop prophesying to the people of Israel that they would be destroyed.</a:t>
            </a:r>
          </a:p>
        </p:txBody>
      </p:sp>
      <p:pic>
        <p:nvPicPr>
          <p:cNvPr id="7170" name="Picture 2" descr="http://www.watchmanmedia.org/wp-content/uploads/2016/01/am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988" y="2948981"/>
            <a:ext cx="5075943" cy="325081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carpescriptura.com/wp-content/uploads/2015/05/2-Kings-14-15-300x1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917" y="2047663"/>
            <a:ext cx="3662116" cy="238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24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3989" y="1261817"/>
            <a:ext cx="3394838" cy="400110"/>
          </a:xfrm>
          <a:prstGeom prst="rect">
            <a:avLst/>
          </a:prstGeom>
          <a:noFill/>
        </p:spPr>
        <p:txBody>
          <a:bodyPr wrap="square" rtlCol="0">
            <a:spAutoFit/>
          </a:bodyPr>
          <a:lstStyle/>
          <a:p>
            <a:r>
              <a:rPr lang="en-US" sz="2000" dirty="0"/>
              <a:t> </a:t>
            </a:r>
            <a:endParaRPr lang="en-US" sz="2000" b="1" dirty="0"/>
          </a:p>
        </p:txBody>
      </p:sp>
      <p:sp>
        <p:nvSpPr>
          <p:cNvPr id="6" name="TextBox 5"/>
          <p:cNvSpPr txBox="1"/>
          <p:nvPr/>
        </p:nvSpPr>
        <p:spPr>
          <a:xfrm>
            <a:off x="211907" y="3100"/>
            <a:ext cx="11963400" cy="769441"/>
          </a:xfrm>
          <a:prstGeom prst="rect">
            <a:avLst/>
          </a:prstGeom>
          <a:noFill/>
        </p:spPr>
        <p:txBody>
          <a:bodyPr wrap="square" rtlCol="0">
            <a:spAutoFit/>
          </a:bodyPr>
          <a:lstStyle/>
          <a:p>
            <a:pPr algn="ctr"/>
            <a:r>
              <a:rPr lang="en-US" sz="4400" dirty="0">
                <a:latin typeface="Bodoni MT Black" panose="02070A03080606020203" pitchFamily="18" charset="0"/>
              </a:rPr>
              <a:t>Prophecy—a Direct Revelation</a:t>
            </a:r>
          </a:p>
        </p:txBody>
      </p:sp>
      <p:sp>
        <p:nvSpPr>
          <p:cNvPr id="10" name="TextBox 9"/>
          <p:cNvSpPr txBox="1"/>
          <p:nvPr/>
        </p:nvSpPr>
        <p:spPr>
          <a:xfrm>
            <a:off x="0" y="6488668"/>
            <a:ext cx="3281082" cy="369332"/>
          </a:xfrm>
          <a:prstGeom prst="rect">
            <a:avLst/>
          </a:prstGeom>
          <a:noFill/>
        </p:spPr>
        <p:txBody>
          <a:bodyPr wrap="square" rtlCol="0">
            <a:spAutoFit/>
          </a:bodyPr>
          <a:lstStyle/>
          <a:p>
            <a:r>
              <a:rPr lang="en-US" dirty="0"/>
              <a:t>Amos 3:7</a:t>
            </a:r>
          </a:p>
        </p:txBody>
      </p:sp>
      <p:sp>
        <p:nvSpPr>
          <p:cNvPr id="9" name="TextBox 8"/>
          <p:cNvSpPr txBox="1"/>
          <p:nvPr/>
        </p:nvSpPr>
        <p:spPr>
          <a:xfrm>
            <a:off x="10053899" y="6484698"/>
            <a:ext cx="2121408" cy="369332"/>
          </a:xfrm>
          <a:prstGeom prst="rect">
            <a:avLst/>
          </a:prstGeom>
          <a:noFill/>
        </p:spPr>
        <p:txBody>
          <a:bodyPr wrap="square" rtlCol="0">
            <a:spAutoFit/>
          </a:bodyPr>
          <a:lstStyle/>
          <a:p>
            <a:pPr algn="r"/>
            <a:r>
              <a:rPr lang="en-US" dirty="0"/>
              <a:t>(1)</a:t>
            </a:r>
          </a:p>
        </p:txBody>
      </p:sp>
      <p:sp>
        <p:nvSpPr>
          <p:cNvPr id="7" name="Rectangle 6"/>
          <p:cNvSpPr/>
          <p:nvPr/>
        </p:nvSpPr>
        <p:spPr>
          <a:xfrm>
            <a:off x="211907" y="795714"/>
            <a:ext cx="5452550" cy="3046988"/>
          </a:xfrm>
          <a:prstGeom prst="rect">
            <a:avLst/>
          </a:prstGeom>
        </p:spPr>
        <p:txBody>
          <a:bodyPr wrap="square">
            <a:spAutoFit/>
          </a:bodyPr>
          <a:lstStyle/>
          <a:p>
            <a:r>
              <a:rPr lang="en-US" sz="2400" dirty="0"/>
              <a:t>God has knowledge of all His children and their doings and justly warns and threatens with His judgments. </a:t>
            </a:r>
          </a:p>
          <a:p>
            <a:endParaRPr lang="en-US" sz="2400" dirty="0"/>
          </a:p>
          <a:p>
            <a:r>
              <a:rPr lang="en-US" sz="2400" dirty="0"/>
              <a:t>The fact that the prophets prophesy correctly is an indication that they are in communion with God and that they do indeed walk together.</a:t>
            </a:r>
          </a:p>
        </p:txBody>
      </p:sp>
      <p:sp>
        <p:nvSpPr>
          <p:cNvPr id="8" name="Rectangle 7"/>
          <p:cNvSpPr/>
          <p:nvPr/>
        </p:nvSpPr>
        <p:spPr>
          <a:xfrm>
            <a:off x="5871882" y="3675184"/>
            <a:ext cx="6096000" cy="3046988"/>
          </a:xfrm>
          <a:prstGeom prst="rect">
            <a:avLst/>
          </a:prstGeom>
        </p:spPr>
        <p:txBody>
          <a:bodyPr>
            <a:spAutoFit/>
          </a:bodyPr>
          <a:lstStyle/>
          <a:p>
            <a:r>
              <a:rPr lang="en-US" sz="2400" dirty="0"/>
              <a:t>“There are many scriptures which assure us that God is as interested in us today as he has been in all his children from the beginning, and thus we believe in continuous revelation from God through his prophets to guide us in these latter days. The Prophet Amos said, ‘Surely the Lord God will do nothing, but he </a:t>
            </a:r>
            <a:r>
              <a:rPr lang="en-US" sz="2400" dirty="0" err="1"/>
              <a:t>revealeth</a:t>
            </a:r>
            <a:r>
              <a:rPr lang="en-US" sz="2400" dirty="0"/>
              <a:t> his secret unto his servants the prophets.’” (4)</a:t>
            </a:r>
          </a:p>
        </p:txBody>
      </p:sp>
      <p:pic>
        <p:nvPicPr>
          <p:cNvPr id="6146" name="Picture 2" descr="https://familysearch.org/blog/en/files/2013/08/Danish-old-records-shutterstock_120903430-480x3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116" y="880606"/>
            <a:ext cx="3471848" cy="26038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mormonsoprano.files.wordpress.com/2012/03/thomas-s-mon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482" y="4022684"/>
            <a:ext cx="3282684" cy="246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5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3989" y="1261817"/>
            <a:ext cx="3394838" cy="400110"/>
          </a:xfrm>
          <a:prstGeom prst="rect">
            <a:avLst/>
          </a:prstGeom>
          <a:noFill/>
        </p:spPr>
        <p:txBody>
          <a:bodyPr wrap="square" rtlCol="0">
            <a:spAutoFit/>
          </a:bodyPr>
          <a:lstStyle/>
          <a:p>
            <a:r>
              <a:rPr lang="en-US" sz="2000" dirty="0"/>
              <a:t> </a:t>
            </a:r>
            <a:endParaRPr lang="en-US" sz="2000" b="1" dirty="0"/>
          </a:p>
        </p:txBody>
      </p:sp>
      <p:sp>
        <p:nvSpPr>
          <p:cNvPr id="6" name="TextBox 5"/>
          <p:cNvSpPr txBox="1"/>
          <p:nvPr/>
        </p:nvSpPr>
        <p:spPr>
          <a:xfrm>
            <a:off x="211907" y="3100"/>
            <a:ext cx="11963400" cy="1107996"/>
          </a:xfrm>
          <a:prstGeom prst="rect">
            <a:avLst/>
          </a:prstGeom>
          <a:noFill/>
        </p:spPr>
        <p:txBody>
          <a:bodyPr wrap="square" rtlCol="0">
            <a:spAutoFit/>
          </a:bodyPr>
          <a:lstStyle/>
          <a:p>
            <a:pPr algn="ctr"/>
            <a:r>
              <a:rPr lang="en-US" sz="6600" dirty="0">
                <a:latin typeface="Bodoni MT Black" panose="02070A03080606020203" pitchFamily="18" charset="0"/>
              </a:rPr>
              <a:t>Doctrinal Mastery</a:t>
            </a:r>
          </a:p>
        </p:txBody>
      </p:sp>
      <p:sp>
        <p:nvSpPr>
          <p:cNvPr id="8" name="Rectangle 7"/>
          <p:cNvSpPr/>
          <p:nvPr/>
        </p:nvSpPr>
        <p:spPr>
          <a:xfrm>
            <a:off x="6391835" y="2425379"/>
            <a:ext cx="4823012" cy="2062103"/>
          </a:xfrm>
          <a:prstGeom prst="rect">
            <a:avLst/>
          </a:prstGeom>
        </p:spPr>
        <p:txBody>
          <a:bodyPr wrap="square">
            <a:spAutoFit/>
          </a:bodyPr>
          <a:lstStyle/>
          <a:p>
            <a:r>
              <a:rPr lang="en-US" sz="3200" dirty="0"/>
              <a:t>Surely the Lord </a:t>
            </a:r>
            <a:r>
              <a:rPr lang="en-US" sz="3200" cap="small" dirty="0"/>
              <a:t>God</a:t>
            </a:r>
            <a:r>
              <a:rPr lang="en-US" sz="3200" dirty="0"/>
              <a:t> will do nothing, but he </a:t>
            </a:r>
            <a:r>
              <a:rPr lang="en-US" sz="3200" dirty="0" err="1"/>
              <a:t>revealeth</a:t>
            </a:r>
            <a:endParaRPr lang="en-US" sz="3200" dirty="0"/>
          </a:p>
          <a:p>
            <a:r>
              <a:rPr lang="en-US" sz="3200" dirty="0"/>
              <a:t>his secret unto his servants the prophets.</a:t>
            </a:r>
          </a:p>
        </p:txBody>
      </p:sp>
      <p:grpSp>
        <p:nvGrpSpPr>
          <p:cNvPr id="11" name="Group 10"/>
          <p:cNvGrpSpPr/>
          <p:nvPr/>
        </p:nvGrpSpPr>
        <p:grpSpPr>
          <a:xfrm>
            <a:off x="917207" y="1611000"/>
            <a:ext cx="2979879" cy="3770972"/>
            <a:chOff x="2819400" y="3657600"/>
            <a:chExt cx="1447800" cy="2121932"/>
          </a:xfrm>
        </p:grpSpPr>
        <p:sp>
          <p:nvSpPr>
            <p:cNvPr id="12" name="TextBox 11"/>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3" name="Rectangle 12"/>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Amos 3:7</a:t>
              </a:r>
            </a:p>
          </p:txBody>
        </p:sp>
        <p:sp>
          <p:nvSpPr>
            <p:cNvPr id="16" name="Rectangle 15"/>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ight Arrow 1"/>
          <p:cNvSpPr/>
          <p:nvPr/>
        </p:nvSpPr>
        <p:spPr>
          <a:xfrm>
            <a:off x="4303059" y="2958353"/>
            <a:ext cx="1465729" cy="9412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12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3989" y="670147"/>
            <a:ext cx="3394838" cy="3477875"/>
          </a:xfrm>
          <a:prstGeom prst="rect">
            <a:avLst/>
          </a:prstGeom>
          <a:noFill/>
        </p:spPr>
        <p:txBody>
          <a:bodyPr wrap="square" rtlCol="0">
            <a:spAutoFit/>
          </a:bodyPr>
          <a:lstStyle/>
          <a:p>
            <a:r>
              <a:rPr lang="en-US" sz="2000" dirty="0"/>
              <a:t>It is like a shepherd who can recover no more of a sheep carried away by a lion than two of its legs or a piece of its ear, just enough to prove that they belonged to his sheep. </a:t>
            </a:r>
          </a:p>
          <a:p>
            <a:endParaRPr lang="en-US" sz="2000" dirty="0"/>
          </a:p>
          <a:p>
            <a:r>
              <a:rPr lang="en-US" sz="2000" dirty="0"/>
              <a:t>This prophecy saw fulfillment when Sargon took Samaria, part of the Northern Kingdom, captive about B.C.  721.</a:t>
            </a:r>
            <a:endParaRPr lang="en-US" sz="2000" b="1" dirty="0"/>
          </a:p>
        </p:txBody>
      </p:sp>
      <p:sp>
        <p:nvSpPr>
          <p:cNvPr id="6" name="TextBox 5"/>
          <p:cNvSpPr txBox="1"/>
          <p:nvPr/>
        </p:nvSpPr>
        <p:spPr>
          <a:xfrm>
            <a:off x="211907" y="3100"/>
            <a:ext cx="11963400" cy="1107996"/>
          </a:xfrm>
          <a:prstGeom prst="rect">
            <a:avLst/>
          </a:prstGeom>
          <a:noFill/>
        </p:spPr>
        <p:txBody>
          <a:bodyPr wrap="square" rtlCol="0">
            <a:spAutoFit/>
          </a:bodyPr>
          <a:lstStyle/>
          <a:p>
            <a:pPr algn="ctr"/>
            <a:r>
              <a:rPr lang="en-US" sz="6600" dirty="0">
                <a:latin typeface="Bodoni MT Black" panose="02070A03080606020203" pitchFamily="18" charset="0"/>
              </a:rPr>
              <a:t>No Escape</a:t>
            </a:r>
          </a:p>
        </p:txBody>
      </p:sp>
      <p:sp>
        <p:nvSpPr>
          <p:cNvPr id="10" name="TextBox 9"/>
          <p:cNvSpPr txBox="1"/>
          <p:nvPr/>
        </p:nvSpPr>
        <p:spPr>
          <a:xfrm>
            <a:off x="0" y="6488668"/>
            <a:ext cx="2121408" cy="369332"/>
          </a:xfrm>
          <a:prstGeom prst="rect">
            <a:avLst/>
          </a:prstGeom>
          <a:noFill/>
        </p:spPr>
        <p:txBody>
          <a:bodyPr wrap="square" rtlCol="0">
            <a:spAutoFit/>
          </a:bodyPr>
          <a:lstStyle/>
          <a:p>
            <a:r>
              <a:rPr lang="en-US" dirty="0"/>
              <a:t>Amos 3:12-15</a:t>
            </a:r>
          </a:p>
        </p:txBody>
      </p:sp>
      <p:sp>
        <p:nvSpPr>
          <p:cNvPr id="5" name="Rectangle 4"/>
          <p:cNvSpPr/>
          <p:nvPr/>
        </p:nvSpPr>
        <p:spPr>
          <a:xfrm>
            <a:off x="7875770" y="1289518"/>
            <a:ext cx="4254989" cy="5016758"/>
          </a:xfrm>
          <a:prstGeom prst="rect">
            <a:avLst/>
          </a:prstGeom>
        </p:spPr>
        <p:txBody>
          <a:bodyPr wrap="square">
            <a:spAutoFit/>
          </a:bodyPr>
          <a:lstStyle/>
          <a:p>
            <a:r>
              <a:rPr lang="en-US" sz="2000" dirty="0"/>
              <a:t> In the East the corner is the most honorable place, and a couch in the corner of a room is the place of greatest distinction. </a:t>
            </a:r>
          </a:p>
          <a:p>
            <a:endParaRPr lang="en-US" sz="2000" dirty="0"/>
          </a:p>
          <a:p>
            <a:r>
              <a:rPr lang="en-US" sz="2000" dirty="0"/>
              <a:t>These words were used to mean that even in the cities which were in the most honorable part of the land, whether Samaria in Israel, or Damascus in Syria, none would escape the judgments. </a:t>
            </a:r>
          </a:p>
          <a:p>
            <a:endParaRPr lang="en-US" sz="2000" dirty="0"/>
          </a:p>
          <a:p>
            <a:r>
              <a:rPr lang="en-US" sz="2000" dirty="0"/>
              <a:t>In that day the Lord would remove His power from among Israel, as symbolized by the cutting off of the horns of the altar. (5)</a:t>
            </a:r>
          </a:p>
        </p:txBody>
      </p:sp>
      <p:sp>
        <p:nvSpPr>
          <p:cNvPr id="9" name="TextBox 8"/>
          <p:cNvSpPr txBox="1"/>
          <p:nvPr/>
        </p:nvSpPr>
        <p:spPr>
          <a:xfrm>
            <a:off x="10053899" y="6484698"/>
            <a:ext cx="2121408" cy="369332"/>
          </a:xfrm>
          <a:prstGeom prst="rect">
            <a:avLst/>
          </a:prstGeom>
          <a:noFill/>
        </p:spPr>
        <p:txBody>
          <a:bodyPr wrap="square" rtlCol="0">
            <a:spAutoFit/>
          </a:bodyPr>
          <a:lstStyle/>
          <a:p>
            <a:pPr algn="r"/>
            <a:r>
              <a:rPr lang="en-US" dirty="0"/>
              <a:t>(1)</a:t>
            </a:r>
          </a:p>
        </p:txBody>
      </p:sp>
      <p:pic>
        <p:nvPicPr>
          <p:cNvPr id="3078" name="Picture 6" descr="https://brotherhoodofchristianaggies.files.wordpress.com/2011/09/1-king_solom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1744" y="1255559"/>
            <a:ext cx="2851109" cy="356388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Image result for sheeps legs de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http://1.bp.blogspot.com/_W19ZkFqGT-M/SWxYroPAu9I/AAAAAAAAAqs/MRlvkh5mai0/s400/Dead+lambs+2+(sm).jpg"/>
          <p:cNvPicPr>
            <a:picLocks noChangeAspect="1" noChangeArrowheads="1"/>
          </p:cNvPicPr>
          <p:nvPr/>
        </p:nvPicPr>
        <p:blipFill rotWithShape="1">
          <a:blip r:embed="rId4">
            <a:extLst>
              <a:ext uri="{28A0092B-C50C-407E-A947-70E740481C1C}">
                <a14:useLocalDpi xmlns:a14="http://schemas.microsoft.com/office/drawing/2010/main" val="0"/>
              </a:ext>
            </a:extLst>
          </a:blip>
          <a:srcRect l="41093" t="58354" r="28554" b="3999"/>
          <a:stretch/>
        </p:blipFill>
        <p:spPr bwMode="auto">
          <a:xfrm>
            <a:off x="964959" y="4329545"/>
            <a:ext cx="2141311" cy="199191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s-media-cache-ak0.pinimg.com/736x/fa/0b/a8/fa0ba8f1213ac6caef9271f8d77cdc16.jpg"/>
          <p:cNvPicPr>
            <a:picLocks noChangeAspect="1" noChangeArrowheads="1"/>
          </p:cNvPicPr>
          <p:nvPr/>
        </p:nvPicPr>
        <p:blipFill rotWithShape="1">
          <a:blip r:embed="rId5">
            <a:extLst>
              <a:ext uri="{28A0092B-C50C-407E-A947-70E740481C1C}">
                <a14:useLocalDpi xmlns:a14="http://schemas.microsoft.com/office/drawing/2010/main" val="0"/>
              </a:ext>
            </a:extLst>
          </a:blip>
          <a:srcRect l="48612" t="50299" r="21656" b="11382"/>
          <a:stretch/>
        </p:blipFill>
        <p:spPr bwMode="auto">
          <a:xfrm>
            <a:off x="5641587" y="4963909"/>
            <a:ext cx="2084294" cy="178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34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animEffect transition="in" filter="fade">
                                      <p:cBhvr>
                                        <p:cTn id="9" dur="500"/>
                                        <p:tgtEl>
                                          <p:spTgt spid="307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086"/>
                                        </p:tgtEl>
                                        <p:attrNameLst>
                                          <p:attrName>style.visibility</p:attrName>
                                        </p:attrNameLst>
                                      </p:cBhvr>
                                      <p:to>
                                        <p:strVal val="visible"/>
                                      </p:to>
                                    </p:set>
                                    <p:animEffect transition="in" filter="fade">
                                      <p:cBhvr>
                                        <p:cTn id="20"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01015" y="1681546"/>
            <a:ext cx="3927849" cy="3046988"/>
          </a:xfrm>
          <a:prstGeom prst="rect">
            <a:avLst/>
          </a:prstGeom>
          <a:noFill/>
        </p:spPr>
        <p:txBody>
          <a:bodyPr wrap="square" rtlCol="0">
            <a:spAutoFit/>
          </a:bodyPr>
          <a:lstStyle/>
          <a:p>
            <a:r>
              <a:rPr lang="en-US" sz="2400" dirty="0"/>
              <a:t>The prophet was saying that not only the poor habitations of the villages and the country would be smitten but also those of the nobility, those who had summer and winter homes adorned with ivory vessels and carvings.</a:t>
            </a:r>
            <a:endParaRPr lang="en-US" sz="2400" b="1" dirty="0"/>
          </a:p>
        </p:txBody>
      </p:sp>
      <p:sp>
        <p:nvSpPr>
          <p:cNvPr id="6" name="TextBox 5"/>
          <p:cNvSpPr txBox="1"/>
          <p:nvPr/>
        </p:nvSpPr>
        <p:spPr>
          <a:xfrm>
            <a:off x="211907" y="3100"/>
            <a:ext cx="11963400" cy="1107996"/>
          </a:xfrm>
          <a:prstGeom prst="rect">
            <a:avLst/>
          </a:prstGeom>
          <a:noFill/>
        </p:spPr>
        <p:txBody>
          <a:bodyPr wrap="square" rtlCol="0">
            <a:spAutoFit/>
          </a:bodyPr>
          <a:lstStyle/>
          <a:p>
            <a:pPr algn="ctr"/>
            <a:r>
              <a:rPr lang="en-US" sz="6600" dirty="0">
                <a:latin typeface="Bodoni MT Black" panose="02070A03080606020203" pitchFamily="18" charset="0"/>
              </a:rPr>
              <a:t>Bethel</a:t>
            </a:r>
          </a:p>
        </p:txBody>
      </p:sp>
      <p:sp>
        <p:nvSpPr>
          <p:cNvPr id="10" name="TextBox 9"/>
          <p:cNvSpPr txBox="1"/>
          <p:nvPr/>
        </p:nvSpPr>
        <p:spPr>
          <a:xfrm>
            <a:off x="-1" y="6488668"/>
            <a:ext cx="3779585" cy="369332"/>
          </a:xfrm>
          <a:prstGeom prst="rect">
            <a:avLst/>
          </a:prstGeom>
          <a:noFill/>
        </p:spPr>
        <p:txBody>
          <a:bodyPr wrap="square" rtlCol="0">
            <a:spAutoFit/>
          </a:bodyPr>
          <a:lstStyle/>
          <a:p>
            <a:r>
              <a:rPr lang="en-US" dirty="0"/>
              <a:t>Amos 3:14 Genesis 12-13</a:t>
            </a:r>
          </a:p>
        </p:txBody>
      </p:sp>
      <p:sp>
        <p:nvSpPr>
          <p:cNvPr id="9" name="TextBox 8"/>
          <p:cNvSpPr txBox="1"/>
          <p:nvPr/>
        </p:nvSpPr>
        <p:spPr>
          <a:xfrm>
            <a:off x="10053899" y="6484698"/>
            <a:ext cx="2121408" cy="369332"/>
          </a:xfrm>
          <a:prstGeom prst="rect">
            <a:avLst/>
          </a:prstGeom>
          <a:noFill/>
        </p:spPr>
        <p:txBody>
          <a:bodyPr wrap="square" rtlCol="0">
            <a:spAutoFit/>
          </a:bodyPr>
          <a:lstStyle/>
          <a:p>
            <a:pPr algn="r"/>
            <a:r>
              <a:rPr lang="en-US" dirty="0"/>
              <a:t>(1)</a:t>
            </a:r>
          </a:p>
        </p:txBody>
      </p:sp>
      <p:sp>
        <p:nvSpPr>
          <p:cNvPr id="2" name="AutoShape 10" descr="Image result for sheeps legs de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3779585" y="904187"/>
            <a:ext cx="5170711" cy="369332"/>
          </a:xfrm>
          <a:prstGeom prst="rect">
            <a:avLst/>
          </a:prstGeom>
        </p:spPr>
        <p:txBody>
          <a:bodyPr wrap="none">
            <a:spAutoFit/>
          </a:bodyPr>
          <a:lstStyle/>
          <a:p>
            <a:r>
              <a:rPr lang="en-US" dirty="0"/>
              <a:t>The official religious capital of the Northern Kingdom.</a:t>
            </a:r>
          </a:p>
        </p:txBody>
      </p:sp>
      <p:pic>
        <p:nvPicPr>
          <p:cNvPr id="4098" name="Picture 2" descr="http://www.bible-history.com/geography/bibleplaces/bethel-map-thumb.jpg"/>
          <p:cNvPicPr>
            <a:picLocks noChangeAspect="1" noChangeArrowheads="1"/>
          </p:cNvPicPr>
          <p:nvPr/>
        </p:nvPicPr>
        <p:blipFill rotWithShape="1">
          <a:blip r:embed="rId3">
            <a:extLst>
              <a:ext uri="{28A0092B-C50C-407E-A947-70E740481C1C}">
                <a14:useLocalDpi xmlns:a14="http://schemas.microsoft.com/office/drawing/2010/main" val="0"/>
              </a:ext>
            </a:extLst>
          </a:blip>
          <a:srcRect r="3255" b="9667"/>
          <a:stretch/>
        </p:blipFill>
        <p:spPr bwMode="auto">
          <a:xfrm>
            <a:off x="8840882" y="1697376"/>
            <a:ext cx="2656354" cy="35181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11426" y="5101483"/>
            <a:ext cx="6096000" cy="923330"/>
          </a:xfrm>
          <a:prstGeom prst="rect">
            <a:avLst/>
          </a:prstGeom>
        </p:spPr>
        <p:txBody>
          <a:bodyPr>
            <a:spAutoFit/>
          </a:bodyPr>
          <a:lstStyle/>
          <a:p>
            <a:r>
              <a:rPr lang="en-US" dirty="0">
                <a:latin typeface="Arial" panose="020B0604020202020204" pitchFamily="34" charset="0"/>
              </a:rPr>
              <a:t>Bethel was a border city described in the Hebrew Bible as being located between Benjamin and Ephraim and also a location named by Jacob. </a:t>
            </a:r>
            <a:r>
              <a:rPr lang="en-US" sz="1000" dirty="0">
                <a:latin typeface="Arial" panose="020B0604020202020204" pitchFamily="34" charset="0"/>
              </a:rPr>
              <a:t>Wikipedia</a:t>
            </a:r>
            <a:endParaRPr lang="en-US" sz="1000" dirty="0"/>
          </a:p>
        </p:txBody>
      </p:sp>
      <p:grpSp>
        <p:nvGrpSpPr>
          <p:cNvPr id="11" name="Group 10"/>
          <p:cNvGrpSpPr/>
          <p:nvPr/>
        </p:nvGrpSpPr>
        <p:grpSpPr>
          <a:xfrm>
            <a:off x="234495" y="1746586"/>
            <a:ext cx="3577525" cy="2729510"/>
            <a:chOff x="234495" y="1746586"/>
            <a:chExt cx="3577525" cy="2729510"/>
          </a:xfrm>
        </p:grpSpPr>
        <p:pic>
          <p:nvPicPr>
            <p:cNvPr id="4100" name="Picture 4" descr="https://upload.wikimedia.org/wikipedia/commons/thumb/2/24/Bethel%2C_72.Holy_land_photographed._Daniel_B._Shepp._1894-1.jpg/250px-Bethel%2C_72.Holy_land_photographed._Daniel_B._Shepp._18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746586"/>
              <a:ext cx="3504045" cy="24668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34495" y="4229875"/>
              <a:ext cx="2446504" cy="246221"/>
            </a:xfrm>
            <a:prstGeom prst="rect">
              <a:avLst/>
            </a:prstGeom>
          </p:spPr>
          <p:txBody>
            <a:bodyPr wrap="none">
              <a:spAutoFit/>
            </a:bodyPr>
            <a:lstStyle/>
            <a:p>
              <a:r>
                <a:rPr lang="en-US" sz="1000" dirty="0">
                  <a:latin typeface="Arial" panose="020B0604020202020204" pitchFamily="34" charset="0"/>
                </a:rPr>
                <a:t>photographed by Daniel B. </a:t>
              </a:r>
              <a:r>
                <a:rPr lang="en-US" sz="1000" dirty="0" err="1">
                  <a:latin typeface="Arial" panose="020B0604020202020204" pitchFamily="34" charset="0"/>
                </a:rPr>
                <a:t>Shepp</a:t>
              </a:r>
              <a:r>
                <a:rPr lang="en-US" sz="1000" dirty="0">
                  <a:latin typeface="Arial" panose="020B0604020202020204" pitchFamily="34" charset="0"/>
                </a:rPr>
                <a:t>. 1894</a:t>
              </a:r>
              <a:endParaRPr lang="en-US" sz="1000" dirty="0"/>
            </a:p>
          </p:txBody>
        </p:sp>
      </p:grpSp>
    </p:spTree>
    <p:extLst>
      <p:ext uri="{BB962C8B-B14F-4D97-AF65-F5344CB8AC3E}">
        <p14:creationId xmlns:p14="http://schemas.microsoft.com/office/powerpoint/2010/main" val="351214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6471" y="1772533"/>
            <a:ext cx="6626225" cy="4093428"/>
          </a:xfrm>
          <a:prstGeom prst="rect">
            <a:avLst/>
          </a:prstGeom>
          <a:noFill/>
        </p:spPr>
        <p:txBody>
          <a:bodyPr wrap="square" rtlCol="0">
            <a:spAutoFit/>
          </a:bodyPr>
          <a:lstStyle/>
          <a:p>
            <a:r>
              <a:rPr lang="en-US" sz="2000" dirty="0"/>
              <a:t>If women are cruel and covetous, their children will likely be the same. </a:t>
            </a:r>
          </a:p>
          <a:p>
            <a:endParaRPr lang="en-US" sz="2000" dirty="0"/>
          </a:p>
          <a:p>
            <a:r>
              <a:rPr lang="en-US" sz="2000" dirty="0"/>
              <a:t>Amos compared the women of Samaria with the cows (</a:t>
            </a:r>
            <a:r>
              <a:rPr lang="en-US" sz="2000" dirty="0" err="1"/>
              <a:t>kine</a:t>
            </a:r>
            <a:r>
              <a:rPr lang="en-US" sz="2000" dirty="0"/>
              <a:t>) which fed upon the rich pastures east of the Sea of Galilee, caring for little but eating and drinking. </a:t>
            </a:r>
          </a:p>
          <a:p>
            <a:endParaRPr lang="en-US" sz="2000" dirty="0"/>
          </a:p>
          <a:p>
            <a:r>
              <a:rPr lang="en-US" sz="2000" dirty="0"/>
              <a:t>Their sin consisted of urging their husbands to bring them food bought with money squeezed from the poor. Thus, in the same way that fish are caught with hooks and pulled from the pond, these women and their children would become ensnared by Israel’s enemies and violently torn from their affluence and debauchery. (6)</a:t>
            </a:r>
            <a:endParaRPr lang="en-US" sz="2000" b="1" dirty="0"/>
          </a:p>
        </p:txBody>
      </p:sp>
      <p:sp>
        <p:nvSpPr>
          <p:cNvPr id="6" name="TextBox 5"/>
          <p:cNvSpPr txBox="1"/>
          <p:nvPr/>
        </p:nvSpPr>
        <p:spPr>
          <a:xfrm>
            <a:off x="211907" y="3100"/>
            <a:ext cx="11963400" cy="1107996"/>
          </a:xfrm>
          <a:prstGeom prst="rect">
            <a:avLst/>
          </a:prstGeom>
          <a:noFill/>
        </p:spPr>
        <p:txBody>
          <a:bodyPr wrap="square" rtlCol="0">
            <a:spAutoFit/>
          </a:bodyPr>
          <a:lstStyle/>
          <a:p>
            <a:pPr algn="ctr"/>
            <a:r>
              <a:rPr lang="en-US" sz="6600" dirty="0">
                <a:latin typeface="Bodoni MT Black" panose="02070A03080606020203" pitchFamily="18" charset="0"/>
              </a:rPr>
              <a:t>Israelite Women</a:t>
            </a:r>
          </a:p>
        </p:txBody>
      </p:sp>
      <p:sp>
        <p:nvSpPr>
          <p:cNvPr id="10" name="TextBox 9"/>
          <p:cNvSpPr txBox="1"/>
          <p:nvPr/>
        </p:nvSpPr>
        <p:spPr>
          <a:xfrm>
            <a:off x="-1" y="6488668"/>
            <a:ext cx="3779585" cy="369332"/>
          </a:xfrm>
          <a:prstGeom prst="rect">
            <a:avLst/>
          </a:prstGeom>
          <a:noFill/>
        </p:spPr>
        <p:txBody>
          <a:bodyPr wrap="square" rtlCol="0">
            <a:spAutoFit/>
          </a:bodyPr>
          <a:lstStyle/>
          <a:p>
            <a:r>
              <a:rPr lang="en-US" dirty="0"/>
              <a:t>Amos 4:</a:t>
            </a:r>
          </a:p>
        </p:txBody>
      </p:sp>
      <p:sp>
        <p:nvSpPr>
          <p:cNvPr id="9" name="TextBox 8"/>
          <p:cNvSpPr txBox="1"/>
          <p:nvPr/>
        </p:nvSpPr>
        <p:spPr>
          <a:xfrm>
            <a:off x="10053899" y="6484698"/>
            <a:ext cx="2121408" cy="369332"/>
          </a:xfrm>
          <a:prstGeom prst="rect">
            <a:avLst/>
          </a:prstGeom>
          <a:noFill/>
        </p:spPr>
        <p:txBody>
          <a:bodyPr wrap="square" rtlCol="0">
            <a:spAutoFit/>
          </a:bodyPr>
          <a:lstStyle/>
          <a:p>
            <a:pPr algn="r"/>
            <a:r>
              <a:rPr lang="en-US" dirty="0"/>
              <a:t>(1)</a:t>
            </a:r>
          </a:p>
        </p:txBody>
      </p:sp>
      <p:sp>
        <p:nvSpPr>
          <p:cNvPr id="2" name="AutoShape 10" descr="Image result for sheeps legs de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2842305" y="926430"/>
            <a:ext cx="6702604" cy="369332"/>
          </a:xfrm>
          <a:prstGeom prst="rect">
            <a:avLst/>
          </a:prstGeom>
        </p:spPr>
        <p:txBody>
          <a:bodyPr wrap="none">
            <a:spAutoFit/>
          </a:bodyPr>
          <a:lstStyle/>
          <a:p>
            <a:r>
              <a:rPr lang="en-US" dirty="0"/>
              <a:t>The quality of life in any community is largely what its women make it</a:t>
            </a:r>
          </a:p>
        </p:txBody>
      </p:sp>
      <p:pic>
        <p:nvPicPr>
          <p:cNvPr id="5124" name="Picture 4" descr="https://s-media-cache-ak0.pinimg.com/236x/70/67/78/706778032049808286ea21e87e27057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685" y="1768106"/>
            <a:ext cx="2795068" cy="409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82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7975" y="1523699"/>
            <a:ext cx="6626225" cy="1323439"/>
          </a:xfrm>
          <a:prstGeom prst="rect">
            <a:avLst/>
          </a:prstGeom>
          <a:noFill/>
        </p:spPr>
        <p:txBody>
          <a:bodyPr wrap="square" rtlCol="0">
            <a:spAutoFit/>
          </a:bodyPr>
          <a:lstStyle/>
          <a:p>
            <a:r>
              <a:rPr lang="en-US" sz="2000" dirty="0"/>
              <a:t> Bethel and Gilgal = “Israel was meticulous in its performance of the outward requirements of its religion, but the inner and less tangible requirements of love, mercy, justice and humility either were not understood or were disregarded.</a:t>
            </a:r>
            <a:endParaRPr lang="en-US" sz="2000" b="1" dirty="0"/>
          </a:p>
        </p:txBody>
      </p:sp>
      <p:sp>
        <p:nvSpPr>
          <p:cNvPr id="6" name="TextBox 5"/>
          <p:cNvSpPr txBox="1"/>
          <p:nvPr/>
        </p:nvSpPr>
        <p:spPr>
          <a:xfrm>
            <a:off x="211907" y="3100"/>
            <a:ext cx="11963400" cy="1107996"/>
          </a:xfrm>
          <a:prstGeom prst="rect">
            <a:avLst/>
          </a:prstGeom>
          <a:noFill/>
        </p:spPr>
        <p:txBody>
          <a:bodyPr wrap="square" rtlCol="0">
            <a:spAutoFit/>
          </a:bodyPr>
          <a:lstStyle/>
          <a:p>
            <a:pPr algn="ctr"/>
            <a:r>
              <a:rPr lang="en-US" sz="6600" dirty="0">
                <a:latin typeface="Bodoni MT Black" panose="02070A03080606020203" pitchFamily="18" charset="0"/>
              </a:rPr>
              <a:t>Outward Religion</a:t>
            </a:r>
          </a:p>
        </p:txBody>
      </p:sp>
      <p:sp>
        <p:nvSpPr>
          <p:cNvPr id="10" name="TextBox 9"/>
          <p:cNvSpPr txBox="1"/>
          <p:nvPr/>
        </p:nvSpPr>
        <p:spPr>
          <a:xfrm>
            <a:off x="-1" y="6488668"/>
            <a:ext cx="3779585" cy="369332"/>
          </a:xfrm>
          <a:prstGeom prst="rect">
            <a:avLst/>
          </a:prstGeom>
          <a:noFill/>
        </p:spPr>
        <p:txBody>
          <a:bodyPr wrap="square" rtlCol="0">
            <a:spAutoFit/>
          </a:bodyPr>
          <a:lstStyle/>
          <a:p>
            <a:r>
              <a:rPr lang="en-US" dirty="0"/>
              <a:t>Amos 4:1-11</a:t>
            </a:r>
          </a:p>
        </p:txBody>
      </p:sp>
      <p:sp>
        <p:nvSpPr>
          <p:cNvPr id="9" name="TextBox 8"/>
          <p:cNvSpPr txBox="1"/>
          <p:nvPr/>
        </p:nvSpPr>
        <p:spPr>
          <a:xfrm>
            <a:off x="10053898" y="6488668"/>
            <a:ext cx="2121408" cy="369332"/>
          </a:xfrm>
          <a:prstGeom prst="rect">
            <a:avLst/>
          </a:prstGeom>
          <a:noFill/>
        </p:spPr>
        <p:txBody>
          <a:bodyPr wrap="square" rtlCol="0">
            <a:spAutoFit/>
          </a:bodyPr>
          <a:lstStyle/>
          <a:p>
            <a:pPr algn="r"/>
            <a:r>
              <a:rPr lang="en-US" dirty="0"/>
              <a:t>(3,7)</a:t>
            </a:r>
          </a:p>
        </p:txBody>
      </p:sp>
      <p:sp>
        <p:nvSpPr>
          <p:cNvPr id="2" name="AutoShape 10" descr="Image result for sheeps legs de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3245716" y="953862"/>
            <a:ext cx="5268558" cy="369332"/>
          </a:xfrm>
          <a:prstGeom prst="rect">
            <a:avLst/>
          </a:prstGeom>
        </p:spPr>
        <p:txBody>
          <a:bodyPr wrap="none">
            <a:spAutoFit/>
          </a:bodyPr>
          <a:lstStyle/>
          <a:p>
            <a:r>
              <a:rPr lang="en-US" dirty="0"/>
              <a:t>Outward sacrifice without inward change is a mockery</a:t>
            </a:r>
          </a:p>
        </p:txBody>
      </p:sp>
      <p:sp>
        <p:nvSpPr>
          <p:cNvPr id="11" name="TextBox 10"/>
          <p:cNvSpPr txBox="1"/>
          <p:nvPr/>
        </p:nvSpPr>
        <p:spPr>
          <a:xfrm>
            <a:off x="4802502" y="3308146"/>
            <a:ext cx="6626225" cy="3170099"/>
          </a:xfrm>
          <a:prstGeom prst="rect">
            <a:avLst/>
          </a:prstGeom>
          <a:noFill/>
        </p:spPr>
        <p:txBody>
          <a:bodyPr wrap="square" rtlCol="0">
            <a:spAutoFit/>
          </a:bodyPr>
          <a:lstStyle/>
          <a:p>
            <a:r>
              <a:rPr lang="en-US" sz="2000" dirty="0"/>
              <a:t>Cleanness of teeth = hunger </a:t>
            </a:r>
          </a:p>
          <a:p>
            <a:endParaRPr lang="en-US" sz="2000" dirty="0"/>
          </a:p>
          <a:p>
            <a:r>
              <a:rPr lang="en-US" sz="2000" dirty="0" err="1"/>
              <a:t>Withholden</a:t>
            </a:r>
            <a:r>
              <a:rPr lang="en-US" sz="2000" dirty="0"/>
              <a:t> the rain = drought</a:t>
            </a:r>
          </a:p>
          <a:p>
            <a:endParaRPr lang="en-US" sz="2000" dirty="0"/>
          </a:p>
          <a:p>
            <a:r>
              <a:rPr lang="en-US" sz="2000" dirty="0"/>
              <a:t>Blasting and mildew = locust on the crops</a:t>
            </a:r>
          </a:p>
          <a:p>
            <a:endParaRPr lang="en-US" sz="2000" dirty="0"/>
          </a:p>
          <a:p>
            <a:r>
              <a:rPr lang="en-US" sz="2000" dirty="0"/>
              <a:t>Pestilence = insect pests, like those of the plagues of Egypt pestilence</a:t>
            </a:r>
          </a:p>
          <a:p>
            <a:endParaRPr lang="en-US" sz="2000" dirty="0"/>
          </a:p>
          <a:p>
            <a:r>
              <a:rPr lang="en-US" sz="2000" dirty="0"/>
              <a:t>Death by the sword = enemies attack and prevail over them</a:t>
            </a:r>
            <a:endParaRPr lang="en-US" sz="2000" b="1" dirty="0"/>
          </a:p>
        </p:txBody>
      </p:sp>
      <p:pic>
        <p:nvPicPr>
          <p:cNvPr id="5" name="Picture 2" descr="https://upload.wikimedia.org/wikipedia/commons/3/35/Cow_bas_relief_in_Mamallapur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5076" y="1319099"/>
            <a:ext cx="3257645" cy="24432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ariebaril.files.wordpress.com/2015/08/dry-land-photo-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907" y="3308146"/>
            <a:ext cx="4399230" cy="274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2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7975" y="1523699"/>
            <a:ext cx="6626225" cy="4031873"/>
          </a:xfrm>
          <a:prstGeom prst="rect">
            <a:avLst/>
          </a:prstGeom>
          <a:noFill/>
        </p:spPr>
        <p:txBody>
          <a:bodyPr wrap="square" rtlCol="0">
            <a:spAutoFit/>
          </a:bodyPr>
          <a:lstStyle/>
          <a:p>
            <a:r>
              <a:rPr lang="en-US" sz="3200" dirty="0"/>
              <a:t>The Lord formed the earth, he created the wind; He knows the inmost thoughts of the heart, He is the Creator of darkness and light, he steps from mountain to mountain, and has all things under his feet.</a:t>
            </a:r>
          </a:p>
          <a:p>
            <a:endParaRPr lang="en-US" sz="3200" dirty="0"/>
          </a:p>
          <a:p>
            <a:r>
              <a:rPr lang="en-US" sz="3200" dirty="0"/>
              <a:t>He has done all that He can.</a:t>
            </a:r>
          </a:p>
        </p:txBody>
      </p:sp>
      <p:sp>
        <p:nvSpPr>
          <p:cNvPr id="6" name="TextBox 5"/>
          <p:cNvSpPr txBox="1"/>
          <p:nvPr/>
        </p:nvSpPr>
        <p:spPr>
          <a:xfrm>
            <a:off x="211907" y="3100"/>
            <a:ext cx="11963400" cy="923330"/>
          </a:xfrm>
          <a:prstGeom prst="rect">
            <a:avLst/>
          </a:prstGeom>
          <a:noFill/>
        </p:spPr>
        <p:txBody>
          <a:bodyPr wrap="square" rtlCol="0">
            <a:spAutoFit/>
          </a:bodyPr>
          <a:lstStyle/>
          <a:p>
            <a:pPr algn="ctr"/>
            <a:r>
              <a:rPr lang="en-US" sz="5400" dirty="0">
                <a:latin typeface="Bodoni MT Black" panose="02070A03080606020203" pitchFamily="18" charset="0"/>
              </a:rPr>
              <a:t>He That Formed the Earth</a:t>
            </a:r>
          </a:p>
        </p:txBody>
      </p:sp>
      <p:sp>
        <p:nvSpPr>
          <p:cNvPr id="10" name="TextBox 9"/>
          <p:cNvSpPr txBox="1"/>
          <p:nvPr/>
        </p:nvSpPr>
        <p:spPr>
          <a:xfrm>
            <a:off x="-1" y="6488668"/>
            <a:ext cx="3779585" cy="369332"/>
          </a:xfrm>
          <a:prstGeom prst="rect">
            <a:avLst/>
          </a:prstGeom>
          <a:noFill/>
        </p:spPr>
        <p:txBody>
          <a:bodyPr wrap="square" rtlCol="0">
            <a:spAutoFit/>
          </a:bodyPr>
          <a:lstStyle/>
          <a:p>
            <a:r>
              <a:rPr lang="en-US" dirty="0"/>
              <a:t>Amos 4:13</a:t>
            </a:r>
          </a:p>
        </p:txBody>
      </p:sp>
      <p:sp>
        <p:nvSpPr>
          <p:cNvPr id="9" name="TextBox 8"/>
          <p:cNvSpPr txBox="1"/>
          <p:nvPr/>
        </p:nvSpPr>
        <p:spPr>
          <a:xfrm>
            <a:off x="10053899" y="6484698"/>
            <a:ext cx="2121408" cy="369332"/>
          </a:xfrm>
          <a:prstGeom prst="rect">
            <a:avLst/>
          </a:prstGeom>
          <a:noFill/>
        </p:spPr>
        <p:txBody>
          <a:bodyPr wrap="square" rtlCol="0">
            <a:spAutoFit/>
          </a:bodyPr>
          <a:lstStyle/>
          <a:p>
            <a:pPr algn="r"/>
            <a:r>
              <a:rPr lang="en-US" dirty="0"/>
              <a:t>(3,7)</a:t>
            </a:r>
          </a:p>
        </p:txBody>
      </p:sp>
      <p:sp>
        <p:nvSpPr>
          <p:cNvPr id="2" name="AutoShape 10" descr="Image result for sheeps legs de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ttp://onewithlove.files.wordpress.com/2012/11/jesus-holds-earth-in-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175" y="2015484"/>
            <a:ext cx="4159661" cy="304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33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0375" y="1378504"/>
            <a:ext cx="6626225" cy="3046988"/>
          </a:xfrm>
          <a:prstGeom prst="rect">
            <a:avLst/>
          </a:prstGeom>
          <a:noFill/>
        </p:spPr>
        <p:txBody>
          <a:bodyPr wrap="square" rtlCol="0">
            <a:spAutoFit/>
          </a:bodyPr>
          <a:lstStyle/>
          <a:p>
            <a:r>
              <a:rPr lang="en-US" sz="3200" i="1" dirty="0">
                <a:solidFill>
                  <a:srgbClr val="002060"/>
                </a:solidFill>
              </a:rPr>
              <a:t> And he hath said that: Inasmuch as ye shall keep my commandments ye shall prosper in the land; but inasmuch as ye will not keep my commandments ye shall be cut off from my presence.</a:t>
            </a:r>
          </a:p>
          <a:p>
            <a:r>
              <a:rPr lang="en-US" sz="3200" i="1" dirty="0">
                <a:solidFill>
                  <a:srgbClr val="002060"/>
                </a:solidFill>
              </a:rPr>
              <a:t>2 Nephi 1:20</a:t>
            </a:r>
          </a:p>
        </p:txBody>
      </p:sp>
      <p:sp>
        <p:nvSpPr>
          <p:cNvPr id="6" name="TextBox 5"/>
          <p:cNvSpPr txBox="1"/>
          <p:nvPr/>
        </p:nvSpPr>
        <p:spPr>
          <a:xfrm>
            <a:off x="211907" y="3100"/>
            <a:ext cx="11963400" cy="830997"/>
          </a:xfrm>
          <a:prstGeom prst="rect">
            <a:avLst/>
          </a:prstGeom>
          <a:noFill/>
        </p:spPr>
        <p:txBody>
          <a:bodyPr wrap="square" rtlCol="0">
            <a:spAutoFit/>
          </a:bodyPr>
          <a:lstStyle/>
          <a:p>
            <a:pPr algn="ctr"/>
            <a:r>
              <a:rPr lang="en-US" sz="4800" dirty="0">
                <a:latin typeface="Bodoni MT Black" panose="02070A03080606020203" pitchFamily="18" charset="0"/>
              </a:rPr>
              <a:t>“Seek The Lord And Ye Shall Live”</a:t>
            </a:r>
          </a:p>
        </p:txBody>
      </p:sp>
      <p:sp>
        <p:nvSpPr>
          <p:cNvPr id="10" name="TextBox 9"/>
          <p:cNvSpPr txBox="1"/>
          <p:nvPr/>
        </p:nvSpPr>
        <p:spPr>
          <a:xfrm>
            <a:off x="-1" y="6488668"/>
            <a:ext cx="3779585" cy="369332"/>
          </a:xfrm>
          <a:prstGeom prst="rect">
            <a:avLst/>
          </a:prstGeom>
          <a:noFill/>
        </p:spPr>
        <p:txBody>
          <a:bodyPr wrap="square" rtlCol="0">
            <a:spAutoFit/>
          </a:bodyPr>
          <a:lstStyle/>
          <a:p>
            <a:r>
              <a:rPr lang="en-US" dirty="0"/>
              <a:t>Amos 5</a:t>
            </a:r>
          </a:p>
        </p:txBody>
      </p:sp>
      <p:sp>
        <p:nvSpPr>
          <p:cNvPr id="9" name="TextBox 8"/>
          <p:cNvSpPr txBox="1"/>
          <p:nvPr/>
        </p:nvSpPr>
        <p:spPr>
          <a:xfrm>
            <a:off x="10053899" y="6484698"/>
            <a:ext cx="2121408" cy="369332"/>
          </a:xfrm>
          <a:prstGeom prst="rect">
            <a:avLst/>
          </a:prstGeom>
          <a:noFill/>
        </p:spPr>
        <p:txBody>
          <a:bodyPr wrap="square" rtlCol="0">
            <a:spAutoFit/>
          </a:bodyPr>
          <a:lstStyle/>
          <a:p>
            <a:pPr algn="r"/>
            <a:r>
              <a:rPr lang="en-US" dirty="0"/>
              <a:t>(3,7)</a:t>
            </a:r>
          </a:p>
        </p:txBody>
      </p:sp>
      <p:sp>
        <p:nvSpPr>
          <p:cNvPr id="2" name="AutoShape 10" descr="Image result for sheeps legs de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889791" y="778339"/>
            <a:ext cx="8510087" cy="400110"/>
          </a:xfrm>
          <a:prstGeom prst="rect">
            <a:avLst/>
          </a:prstGeom>
        </p:spPr>
        <p:txBody>
          <a:bodyPr wrap="square">
            <a:spAutoFit/>
          </a:bodyPr>
          <a:lstStyle/>
          <a:p>
            <a:r>
              <a:rPr lang="en-US" sz="2000" dirty="0">
                <a:latin typeface="Calibri" panose="020F0502020204030204" pitchFamily="34" charset="0"/>
              </a:rPr>
              <a:t>In their sinful state, Amos could do nothing but warn the nation of Israel.</a:t>
            </a:r>
            <a:endParaRPr lang="en-US" sz="2000" dirty="0"/>
          </a:p>
        </p:txBody>
      </p:sp>
      <p:sp>
        <p:nvSpPr>
          <p:cNvPr id="11" name="TextBox 10"/>
          <p:cNvSpPr txBox="1"/>
          <p:nvPr/>
        </p:nvSpPr>
        <p:spPr>
          <a:xfrm>
            <a:off x="5061779" y="4604783"/>
            <a:ext cx="6626225" cy="2062103"/>
          </a:xfrm>
          <a:prstGeom prst="rect">
            <a:avLst/>
          </a:prstGeom>
          <a:noFill/>
        </p:spPr>
        <p:txBody>
          <a:bodyPr wrap="square" rtlCol="0">
            <a:spAutoFit/>
          </a:bodyPr>
          <a:lstStyle/>
          <a:p>
            <a:r>
              <a:rPr lang="en-US" sz="3200" i="1" dirty="0">
                <a:solidFill>
                  <a:srgbClr val="002060"/>
                </a:solidFill>
              </a:rPr>
              <a:t>Yea, and as often as my people repent will I forgive them their trespasses against me. </a:t>
            </a:r>
          </a:p>
          <a:p>
            <a:r>
              <a:rPr lang="en-US" sz="3200" i="1" dirty="0">
                <a:solidFill>
                  <a:srgbClr val="002060"/>
                </a:solidFill>
              </a:rPr>
              <a:t>Mosiah 26:30</a:t>
            </a:r>
          </a:p>
        </p:txBody>
      </p:sp>
      <p:pic>
        <p:nvPicPr>
          <p:cNvPr id="4098" name="Picture 2" descr="http://cdn.charismanews.com/images/archives/stories/featured-news/prayergir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975" y="2142798"/>
            <a:ext cx="38100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2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D25D0A-A837-4248-A254-F15EF15B5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11907" y="3100"/>
            <a:ext cx="11963400"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The Famine</a:t>
            </a:r>
          </a:p>
        </p:txBody>
      </p:sp>
      <p:sp>
        <p:nvSpPr>
          <p:cNvPr id="10" name="TextBox 9"/>
          <p:cNvSpPr txBox="1"/>
          <p:nvPr/>
        </p:nvSpPr>
        <p:spPr>
          <a:xfrm>
            <a:off x="-1" y="6488668"/>
            <a:ext cx="3779585" cy="369332"/>
          </a:xfrm>
          <a:prstGeom prst="rect">
            <a:avLst/>
          </a:prstGeom>
          <a:noFill/>
        </p:spPr>
        <p:txBody>
          <a:bodyPr wrap="square" rtlCol="0">
            <a:spAutoFit/>
          </a:bodyPr>
          <a:lstStyle/>
          <a:p>
            <a:r>
              <a:rPr lang="en-US" dirty="0">
                <a:solidFill>
                  <a:schemeClr val="bg1"/>
                </a:solidFill>
              </a:rPr>
              <a:t>Amos 7:1-8:11-12</a:t>
            </a:r>
          </a:p>
        </p:txBody>
      </p:sp>
      <p:sp>
        <p:nvSpPr>
          <p:cNvPr id="2" name="AutoShape 10" descr="Image result for sheeps legs de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1889791" y="3802636"/>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42492" y="972693"/>
              <a:ext cx="2293346" cy="1323439"/>
            </a:xfrm>
            <a:prstGeom prst="rect">
              <a:avLst/>
            </a:prstGeom>
          </p:spPr>
          <p:txBody>
            <a:bodyPr wrap="square">
              <a:spAutoFit/>
            </a:bodyPr>
            <a:lstStyle/>
            <a:p>
              <a:pPr algn="ctr"/>
              <a:r>
                <a:rPr lang="en-US" sz="1600" dirty="0"/>
                <a:t>When people reject the Lord’s prophets, they lose the blessing of hearing the words of the Lord</a:t>
              </a:r>
            </a:p>
          </p:txBody>
        </p:sp>
      </p:grpSp>
      <p:sp>
        <p:nvSpPr>
          <p:cNvPr id="26" name="TextBox 25"/>
          <p:cNvSpPr txBox="1"/>
          <p:nvPr/>
        </p:nvSpPr>
        <p:spPr>
          <a:xfrm>
            <a:off x="2958353" y="609877"/>
            <a:ext cx="7079335" cy="954107"/>
          </a:xfrm>
          <a:prstGeom prst="rect">
            <a:avLst/>
          </a:prstGeom>
          <a:noFill/>
        </p:spPr>
        <p:txBody>
          <a:bodyPr wrap="square" rtlCol="0">
            <a:spAutoFit/>
          </a:bodyPr>
          <a:lstStyle/>
          <a:p>
            <a:pPr algn="ctr"/>
            <a:r>
              <a:rPr lang="en-US" sz="2800" dirty="0">
                <a:solidFill>
                  <a:schemeClr val="bg1"/>
                </a:solidFill>
              </a:rPr>
              <a:t>Without revelation through a prophet, they would experience a spiritual famine</a:t>
            </a:r>
          </a:p>
        </p:txBody>
      </p:sp>
      <p:sp>
        <p:nvSpPr>
          <p:cNvPr id="3" name="Rectangle 2"/>
          <p:cNvSpPr/>
          <p:nvPr/>
        </p:nvSpPr>
        <p:spPr>
          <a:xfrm>
            <a:off x="509520" y="2075652"/>
            <a:ext cx="6281671" cy="1477328"/>
          </a:xfrm>
          <a:prstGeom prst="rect">
            <a:avLst/>
          </a:prstGeom>
        </p:spPr>
        <p:txBody>
          <a:bodyPr wrap="square">
            <a:spAutoFit/>
          </a:bodyPr>
          <a:lstStyle/>
          <a:p>
            <a:r>
              <a:rPr lang="en-US" dirty="0">
                <a:solidFill>
                  <a:schemeClr val="bg1"/>
                </a:solidFill>
              </a:rPr>
              <a:t>Amos predicted a famine of the word of the Lord, which famine certainly occurred during the period of apostasy in Israel and Judah. The hardness of their hearts reached such a state that from 400  B.C. until the ministry of John the Baptist, which began in A.D.  30, as far as we know there were no prophets in Israel.</a:t>
            </a:r>
          </a:p>
        </p:txBody>
      </p:sp>
      <p:sp>
        <p:nvSpPr>
          <p:cNvPr id="5" name="Rectangle 4"/>
          <p:cNvSpPr/>
          <p:nvPr/>
        </p:nvSpPr>
        <p:spPr>
          <a:xfrm>
            <a:off x="6742046" y="4220838"/>
            <a:ext cx="5225836" cy="2031325"/>
          </a:xfrm>
          <a:prstGeom prst="rect">
            <a:avLst/>
          </a:prstGeom>
        </p:spPr>
        <p:txBody>
          <a:bodyPr wrap="square">
            <a:spAutoFit/>
          </a:bodyPr>
          <a:lstStyle/>
          <a:p>
            <a:r>
              <a:rPr lang="en-US" dirty="0">
                <a:solidFill>
                  <a:schemeClr val="bg1"/>
                </a:solidFill>
              </a:rPr>
              <a:t>But Amos’s prophecy was also fulfilled at a later time. After Christ reestablished His Church on earth, it too eventually fell into apostasy. </a:t>
            </a:r>
          </a:p>
          <a:p>
            <a:endParaRPr lang="en-US" dirty="0">
              <a:solidFill>
                <a:schemeClr val="bg1"/>
              </a:solidFill>
            </a:endParaRPr>
          </a:p>
          <a:p>
            <a:r>
              <a:rPr lang="en-US" dirty="0">
                <a:solidFill>
                  <a:schemeClr val="bg1"/>
                </a:solidFill>
              </a:rPr>
              <a:t>Again revelation ceased, and there was a great famine of the word of God, this famine lasting for well over a thousand years. </a:t>
            </a:r>
          </a:p>
        </p:txBody>
      </p:sp>
    </p:spTree>
    <p:extLst>
      <p:ext uri="{BB962C8B-B14F-4D97-AF65-F5344CB8AC3E}">
        <p14:creationId xmlns:p14="http://schemas.microsoft.com/office/powerpoint/2010/main" val="382105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05522" y="307357"/>
            <a:ext cx="8086478" cy="1107996"/>
          </a:xfrm>
          <a:prstGeom prst="rect">
            <a:avLst/>
          </a:prstGeom>
          <a:noFill/>
        </p:spPr>
        <p:txBody>
          <a:bodyPr wrap="square" rtlCol="0">
            <a:spAutoFit/>
          </a:bodyPr>
          <a:lstStyle/>
          <a:p>
            <a:pPr algn="ctr"/>
            <a:r>
              <a:rPr lang="en-US" sz="6600" dirty="0">
                <a:latin typeface="Bodoni MT Black" panose="02070A03080606020203" pitchFamily="18" charset="0"/>
              </a:rPr>
              <a:t>What Happened?</a:t>
            </a:r>
          </a:p>
        </p:txBody>
      </p:sp>
      <p:grpSp>
        <p:nvGrpSpPr>
          <p:cNvPr id="102" name="Group 101"/>
          <p:cNvGrpSpPr/>
          <p:nvPr/>
        </p:nvGrpSpPr>
        <p:grpSpPr>
          <a:xfrm>
            <a:off x="675806" y="871397"/>
            <a:ext cx="3509554" cy="3563471"/>
            <a:chOff x="1066800" y="1371600"/>
            <a:chExt cx="2362200" cy="2398490"/>
          </a:xfrm>
        </p:grpSpPr>
        <p:sp>
          <p:nvSpPr>
            <p:cNvPr id="103" name="Rounded Rectangle 102"/>
            <p:cNvSpPr/>
            <p:nvPr/>
          </p:nvSpPr>
          <p:spPr>
            <a:xfrm rot="18902810">
              <a:off x="1066800" y="1371600"/>
              <a:ext cx="2362200" cy="2398490"/>
            </a:xfrm>
            <a:prstGeom prst="round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8902810">
              <a:off x="1270805" y="1598152"/>
              <a:ext cx="1958989" cy="1989085"/>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1359199" y="1791103"/>
              <a:ext cx="1828800" cy="1512248"/>
            </a:xfrm>
            <a:prstGeom prst="rect">
              <a:avLst/>
            </a:prstGeom>
            <a:noFill/>
          </p:spPr>
          <p:txBody>
            <a:bodyPr wrap="square" rtlCol="0">
              <a:spAutoFit/>
            </a:bodyPr>
            <a:lstStyle/>
            <a:p>
              <a:pPr algn="ctr"/>
              <a:r>
                <a:rPr lang="en-US" sz="2800" dirty="0"/>
                <a:t>Have you ever tried to warn someone who did not heed your warning? </a:t>
              </a:r>
              <a:endParaRPr lang="en-US" sz="2800" dirty="0">
                <a:latin typeface="Magneto" panose="04030805050802020D02" pitchFamily="82" charset="0"/>
              </a:endParaRPr>
            </a:p>
          </p:txBody>
        </p:sp>
      </p:grpSp>
      <p:grpSp>
        <p:nvGrpSpPr>
          <p:cNvPr id="106" name="Group 105"/>
          <p:cNvGrpSpPr/>
          <p:nvPr/>
        </p:nvGrpSpPr>
        <p:grpSpPr>
          <a:xfrm>
            <a:off x="8037773" y="2490124"/>
            <a:ext cx="3509554" cy="3563471"/>
            <a:chOff x="1066800" y="1371600"/>
            <a:chExt cx="2362200" cy="2398490"/>
          </a:xfrm>
        </p:grpSpPr>
        <p:sp>
          <p:nvSpPr>
            <p:cNvPr id="107" name="Rounded Rectangle 106"/>
            <p:cNvSpPr/>
            <p:nvPr/>
          </p:nvSpPr>
          <p:spPr>
            <a:xfrm rot="18902810">
              <a:off x="1066800" y="1371600"/>
              <a:ext cx="2362200" cy="2398490"/>
            </a:xfrm>
            <a:prstGeom prst="round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18902810">
              <a:off x="1270805" y="1598152"/>
              <a:ext cx="1958989" cy="1989085"/>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1356425" y="1878347"/>
              <a:ext cx="1828800" cy="1512248"/>
            </a:xfrm>
            <a:prstGeom prst="rect">
              <a:avLst/>
            </a:prstGeom>
            <a:noFill/>
          </p:spPr>
          <p:txBody>
            <a:bodyPr wrap="square" rtlCol="0">
              <a:spAutoFit/>
            </a:bodyPr>
            <a:lstStyle/>
            <a:p>
              <a:pPr algn="ctr"/>
              <a:r>
                <a:rPr lang="en-US" sz="2800" dirty="0"/>
                <a:t>Has someone ever tried to warn you, but you did not heed the warning?</a:t>
              </a:r>
              <a:endParaRPr lang="en-US" sz="2800" dirty="0">
                <a:latin typeface="Magneto" panose="04030805050802020D02" pitchFamily="82" charset="0"/>
              </a:endParaRPr>
            </a:p>
          </p:txBody>
        </p:sp>
      </p:grpSp>
      <p:sp>
        <p:nvSpPr>
          <p:cNvPr id="110" name="TextBox 109"/>
          <p:cNvSpPr txBox="1"/>
          <p:nvPr/>
        </p:nvSpPr>
        <p:spPr>
          <a:xfrm>
            <a:off x="62283" y="5448065"/>
            <a:ext cx="8086478" cy="1107996"/>
          </a:xfrm>
          <a:prstGeom prst="rect">
            <a:avLst/>
          </a:prstGeom>
          <a:noFill/>
        </p:spPr>
        <p:txBody>
          <a:bodyPr wrap="square" rtlCol="0">
            <a:spAutoFit/>
          </a:bodyPr>
          <a:lstStyle/>
          <a:p>
            <a:pPr algn="ctr"/>
            <a:r>
              <a:rPr lang="en-US" sz="6600" dirty="0">
                <a:latin typeface="Bodoni MT Black" panose="02070A03080606020203" pitchFamily="18" charset="0"/>
              </a:rPr>
              <a:t>What Happened?</a:t>
            </a:r>
          </a:p>
        </p:txBody>
      </p:sp>
      <p:grpSp>
        <p:nvGrpSpPr>
          <p:cNvPr id="111" name="Group 110"/>
          <p:cNvGrpSpPr/>
          <p:nvPr/>
        </p:nvGrpSpPr>
        <p:grpSpPr>
          <a:xfrm>
            <a:off x="3810332" y="1422497"/>
            <a:ext cx="2309914" cy="4067867"/>
            <a:chOff x="1143000" y="1463318"/>
            <a:chExt cx="2309914" cy="4067867"/>
          </a:xfrm>
        </p:grpSpPr>
        <p:sp>
          <p:nvSpPr>
            <p:cNvPr id="112" name="Rounded Rectangle 111"/>
            <p:cNvSpPr/>
            <p:nvPr/>
          </p:nvSpPr>
          <p:spPr>
            <a:xfrm>
              <a:off x="1382943" y="2551001"/>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12889820">
              <a:off x="1843523" y="1998864"/>
              <a:ext cx="325620" cy="116222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rot="1069183">
              <a:off x="1184972" y="4056983"/>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rot="9815699">
              <a:off x="1726788" y="4044712"/>
              <a:ext cx="308310" cy="148647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143000" y="1463318"/>
              <a:ext cx="853793" cy="1021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rot="7027031">
              <a:off x="527122" y="3117399"/>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rot="15377480">
              <a:off x="2344857" y="1177187"/>
              <a:ext cx="808109" cy="1408004"/>
              <a:chOff x="3495564" y="2691137"/>
              <a:chExt cx="1084538" cy="1923427"/>
            </a:xfrm>
          </p:grpSpPr>
          <p:sp>
            <p:nvSpPr>
              <p:cNvPr id="119" name="Trapezoid 118"/>
              <p:cNvSpPr/>
              <p:nvPr/>
            </p:nvSpPr>
            <p:spPr>
              <a:xfrm>
                <a:off x="3591663" y="2934611"/>
                <a:ext cx="944358" cy="1110127"/>
              </a:xfrm>
              <a:prstGeom prst="trapezoid">
                <a:avLst>
                  <a:gd name="adj" fmla="val 313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10800000">
                <a:off x="3835242" y="2691137"/>
                <a:ext cx="457200" cy="221538"/>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Block Arc 120"/>
              <p:cNvSpPr/>
              <p:nvPr/>
            </p:nvSpPr>
            <p:spPr>
              <a:xfrm rot="16442815">
                <a:off x="3660489" y="2733482"/>
                <a:ext cx="754687" cy="1084538"/>
              </a:xfrm>
              <a:prstGeom prst="blockArc">
                <a:avLst>
                  <a:gd name="adj1" fmla="val 11917849"/>
                  <a:gd name="adj2" fmla="val 19860882"/>
                  <a:gd name="adj3" fmla="val 224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Pie 121"/>
              <p:cNvSpPr/>
              <p:nvPr/>
            </p:nvSpPr>
            <p:spPr>
              <a:xfrm>
                <a:off x="3858584" y="3918165"/>
                <a:ext cx="421573" cy="332525"/>
              </a:xfrm>
              <a:prstGeom prst="pie">
                <a:avLst>
                  <a:gd name="adj1" fmla="val 0"/>
                  <a:gd name="adj2" fmla="val 106200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Rounded Rectangle 122"/>
              <p:cNvSpPr/>
              <p:nvPr/>
            </p:nvSpPr>
            <p:spPr>
              <a:xfrm rot="18854812">
                <a:off x="3560431" y="4338682"/>
                <a:ext cx="308214" cy="5504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rot="13659117">
                <a:off x="4241404" y="4355056"/>
                <a:ext cx="229071" cy="4571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rot="16200000">
                <a:off x="3909530" y="4468870"/>
                <a:ext cx="245668" cy="4571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 name="Group 125"/>
          <p:cNvGrpSpPr/>
          <p:nvPr/>
        </p:nvGrpSpPr>
        <p:grpSpPr>
          <a:xfrm flipH="1">
            <a:off x="6037581" y="1678127"/>
            <a:ext cx="2309914" cy="4067867"/>
            <a:chOff x="1143000" y="1463318"/>
            <a:chExt cx="2309914" cy="4067867"/>
          </a:xfrm>
        </p:grpSpPr>
        <p:sp>
          <p:nvSpPr>
            <p:cNvPr id="127" name="Rounded Rectangle 126"/>
            <p:cNvSpPr/>
            <p:nvPr/>
          </p:nvSpPr>
          <p:spPr>
            <a:xfrm>
              <a:off x="1382943" y="2551001"/>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rot="12889820">
              <a:off x="1843523" y="1998864"/>
              <a:ext cx="325620" cy="116222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rot="1069183">
              <a:off x="1184972" y="4056983"/>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rot="9815699">
              <a:off x="1726788" y="4044712"/>
              <a:ext cx="308310" cy="148647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143000" y="1463318"/>
              <a:ext cx="853793" cy="1021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rot="7027031">
              <a:off x="527122" y="3117399"/>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p:cNvGrpSpPr/>
            <p:nvPr/>
          </p:nvGrpSpPr>
          <p:grpSpPr>
            <a:xfrm rot="15377480">
              <a:off x="2344857" y="1177187"/>
              <a:ext cx="808109" cy="1408004"/>
              <a:chOff x="3495564" y="2691137"/>
              <a:chExt cx="1084538" cy="1923427"/>
            </a:xfrm>
          </p:grpSpPr>
          <p:sp>
            <p:nvSpPr>
              <p:cNvPr id="134" name="Trapezoid 133"/>
              <p:cNvSpPr/>
              <p:nvPr/>
            </p:nvSpPr>
            <p:spPr>
              <a:xfrm>
                <a:off x="3591663" y="2934611"/>
                <a:ext cx="944358" cy="1110127"/>
              </a:xfrm>
              <a:prstGeom prst="trapezoid">
                <a:avLst>
                  <a:gd name="adj" fmla="val 313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0800000">
                <a:off x="3835242" y="2691137"/>
                <a:ext cx="457200" cy="221538"/>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Block Arc 135"/>
              <p:cNvSpPr/>
              <p:nvPr/>
            </p:nvSpPr>
            <p:spPr>
              <a:xfrm rot="16442815">
                <a:off x="3660489" y="2733482"/>
                <a:ext cx="754687" cy="1084538"/>
              </a:xfrm>
              <a:prstGeom prst="blockArc">
                <a:avLst>
                  <a:gd name="adj1" fmla="val 11917849"/>
                  <a:gd name="adj2" fmla="val 19860882"/>
                  <a:gd name="adj3" fmla="val 224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Pie 136"/>
              <p:cNvSpPr/>
              <p:nvPr/>
            </p:nvSpPr>
            <p:spPr>
              <a:xfrm>
                <a:off x="3858584" y="3918165"/>
                <a:ext cx="421573" cy="332525"/>
              </a:xfrm>
              <a:prstGeom prst="pie">
                <a:avLst>
                  <a:gd name="adj1" fmla="val 0"/>
                  <a:gd name="adj2" fmla="val 106200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Rounded Rectangle 137"/>
              <p:cNvSpPr/>
              <p:nvPr/>
            </p:nvSpPr>
            <p:spPr>
              <a:xfrm rot="18854812">
                <a:off x="3560431" y="4338682"/>
                <a:ext cx="308214" cy="5504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rot="13659117">
                <a:off x="4241404" y="4355056"/>
                <a:ext cx="229071" cy="4571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16200000">
                <a:off x="3909530" y="4468870"/>
                <a:ext cx="245668" cy="4571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2486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fade">
                                      <p:cBhvr>
                                        <p:cTn id="2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1907" y="3100"/>
            <a:ext cx="11963400" cy="646331"/>
          </a:xfrm>
          <a:prstGeom prst="rect">
            <a:avLst/>
          </a:prstGeom>
          <a:noFill/>
        </p:spPr>
        <p:txBody>
          <a:bodyPr wrap="square" rtlCol="0">
            <a:spAutoFit/>
          </a:bodyPr>
          <a:lstStyle/>
          <a:p>
            <a:pPr algn="ctr"/>
            <a:r>
              <a:rPr lang="en-US" sz="3600" dirty="0">
                <a:latin typeface="Bodoni MT Black" panose="02070A03080606020203" pitchFamily="18" charset="0"/>
              </a:rPr>
              <a:t>Amos Saw the Great Apostasy and Restoration</a:t>
            </a:r>
          </a:p>
        </p:txBody>
      </p:sp>
      <p:sp>
        <p:nvSpPr>
          <p:cNvPr id="10" name="TextBox 9"/>
          <p:cNvSpPr txBox="1"/>
          <p:nvPr/>
        </p:nvSpPr>
        <p:spPr>
          <a:xfrm>
            <a:off x="-1" y="6488668"/>
            <a:ext cx="3779585" cy="369332"/>
          </a:xfrm>
          <a:prstGeom prst="rect">
            <a:avLst/>
          </a:prstGeom>
          <a:noFill/>
        </p:spPr>
        <p:txBody>
          <a:bodyPr wrap="square" rtlCol="0">
            <a:spAutoFit/>
          </a:bodyPr>
          <a:lstStyle/>
          <a:p>
            <a:r>
              <a:rPr lang="en-US" dirty="0"/>
              <a:t>Amos 9</a:t>
            </a:r>
          </a:p>
        </p:txBody>
      </p:sp>
      <p:sp>
        <p:nvSpPr>
          <p:cNvPr id="3" name="Rectangle 2"/>
          <p:cNvSpPr/>
          <p:nvPr/>
        </p:nvSpPr>
        <p:spPr>
          <a:xfrm>
            <a:off x="502017" y="829034"/>
            <a:ext cx="5925677" cy="1477328"/>
          </a:xfrm>
          <a:prstGeom prst="rect">
            <a:avLst/>
          </a:prstGeom>
        </p:spPr>
        <p:txBody>
          <a:bodyPr wrap="square">
            <a:spAutoFit/>
          </a:bodyPr>
          <a:lstStyle/>
          <a:p>
            <a:r>
              <a:rPr lang="en-US" dirty="0"/>
              <a:t>The Great Apostasy occurred after the Savior established His church. After the deaths of the Savior and His Apostles, men corrupted the principles of the gospel and made unauthorized changes in Church organization and priesthood ordinances. …</a:t>
            </a:r>
          </a:p>
        </p:txBody>
      </p:sp>
      <p:sp>
        <p:nvSpPr>
          <p:cNvPr id="5" name="Rectangle 4"/>
          <p:cNvSpPr/>
          <p:nvPr/>
        </p:nvSpPr>
        <p:spPr>
          <a:xfrm>
            <a:off x="5122279" y="3193112"/>
            <a:ext cx="6642847" cy="1200329"/>
          </a:xfrm>
          <a:prstGeom prst="rect">
            <a:avLst/>
          </a:prstGeom>
        </p:spPr>
        <p:txBody>
          <a:bodyPr wrap="square">
            <a:spAutoFit/>
          </a:bodyPr>
          <a:lstStyle/>
          <a:p>
            <a:r>
              <a:rPr lang="en-US" dirty="0"/>
              <a:t>During the Great Apostasy, people were without divine direction from living prophets. Many churches were established, but they did not have priesthood power to lead people to the true knowledge of god the Father and Jesus Christ. </a:t>
            </a:r>
          </a:p>
        </p:txBody>
      </p:sp>
      <p:sp>
        <p:nvSpPr>
          <p:cNvPr id="27" name="TextBox 26"/>
          <p:cNvSpPr txBox="1"/>
          <p:nvPr/>
        </p:nvSpPr>
        <p:spPr>
          <a:xfrm>
            <a:off x="8395722" y="6429306"/>
            <a:ext cx="3779585" cy="369332"/>
          </a:xfrm>
          <a:prstGeom prst="rect">
            <a:avLst/>
          </a:prstGeom>
          <a:noFill/>
        </p:spPr>
        <p:txBody>
          <a:bodyPr wrap="square" rtlCol="0">
            <a:spAutoFit/>
          </a:bodyPr>
          <a:lstStyle/>
          <a:p>
            <a:pPr algn="r"/>
            <a:r>
              <a:rPr lang="en-US" dirty="0"/>
              <a:t>(8)</a:t>
            </a:r>
          </a:p>
        </p:txBody>
      </p:sp>
      <p:pic>
        <p:nvPicPr>
          <p:cNvPr id="5122" name="Picture 2" descr="http://coolmaterial.wpengine.netdna-cdn.com/wp-content/uploads/2010/07/jesus-apost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468" y="837197"/>
            <a:ext cx="3018471" cy="232475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11594" y="2314490"/>
            <a:ext cx="6096000" cy="2957571"/>
            <a:chOff x="331695" y="2498000"/>
            <a:chExt cx="6096000" cy="2957571"/>
          </a:xfrm>
        </p:grpSpPr>
        <p:pic>
          <p:nvPicPr>
            <p:cNvPr id="5124" name="Picture 4" descr="http://www.beitalwali.com/uploads/Hanania-beitAlwal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307" y="2498000"/>
              <a:ext cx="3590925" cy="2695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1695" y="5224739"/>
              <a:ext cx="6096000" cy="230832"/>
            </a:xfrm>
            <a:prstGeom prst="rect">
              <a:avLst/>
            </a:prstGeom>
          </p:spPr>
          <p:txBody>
            <a:bodyPr>
              <a:spAutoFit/>
            </a:bodyPr>
            <a:lstStyle/>
            <a:p>
              <a:r>
                <a:rPr lang="en-US" sz="900" dirty="0">
                  <a:latin typeface="arial" panose="020B0604020202020204" pitchFamily="34" charset="0"/>
                </a:rPr>
                <a:t>Saint </a:t>
              </a:r>
              <a:r>
                <a:rPr lang="en-US" sz="900" dirty="0" err="1">
                  <a:latin typeface="arial" panose="020B0604020202020204" pitchFamily="34" charset="0"/>
                </a:rPr>
                <a:t>Hanania</a:t>
              </a:r>
              <a:r>
                <a:rPr lang="en-US" sz="900" dirty="0">
                  <a:latin typeface="arial" panose="020B0604020202020204" pitchFamily="34" charset="0"/>
                </a:rPr>
                <a:t> Church, one of the most ancient churches in Damascus, was built in 1815 A.D</a:t>
              </a:r>
              <a:endParaRPr lang="en-US" sz="900" dirty="0"/>
            </a:p>
          </p:txBody>
        </p:sp>
      </p:grpSp>
      <p:pic>
        <p:nvPicPr>
          <p:cNvPr id="5126" name="Picture 6" descr="https://www.lds.org/bc/content/ldsorg/content/images/topics/joseph-smith-testimony/0001403-1200x15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9804" y="4441050"/>
            <a:ext cx="1849125" cy="23114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691889" y="5058059"/>
            <a:ext cx="4114801" cy="1477328"/>
          </a:xfrm>
          <a:prstGeom prst="rect">
            <a:avLst/>
          </a:prstGeom>
        </p:spPr>
        <p:txBody>
          <a:bodyPr wrap="square">
            <a:spAutoFit/>
          </a:bodyPr>
          <a:lstStyle/>
          <a:p>
            <a:endParaRPr lang="en-US" dirty="0"/>
          </a:p>
          <a:p>
            <a:r>
              <a:rPr lang="en-US" dirty="0"/>
              <a:t>This apostasy lasted until Heavenly Father and His Beloved Son appeared to Joseph Smith in 1820 and initiated the restoration of the fullness of the gospel.” </a:t>
            </a:r>
          </a:p>
        </p:txBody>
      </p:sp>
    </p:spTree>
    <p:extLst>
      <p:ext uri="{BB962C8B-B14F-4D97-AF65-F5344CB8AC3E}">
        <p14:creationId xmlns:p14="http://schemas.microsoft.com/office/powerpoint/2010/main" val="77668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6186309"/>
          </a:xfrm>
          <a:prstGeom prst="rect">
            <a:avLst/>
          </a:prstGeom>
          <a:noFill/>
        </p:spPr>
        <p:txBody>
          <a:bodyPr wrap="square" rtlCol="0">
            <a:spAutoFit/>
          </a:bodyPr>
          <a:lstStyle/>
          <a:p>
            <a:r>
              <a:rPr lang="en-US" dirty="0"/>
              <a:t>Sources:</a:t>
            </a:r>
          </a:p>
          <a:p>
            <a:r>
              <a:rPr lang="en-US" dirty="0"/>
              <a:t>Suggested Song: True to the Faith</a:t>
            </a:r>
          </a:p>
          <a:p>
            <a:endParaRPr lang="en-US" dirty="0"/>
          </a:p>
          <a:p>
            <a:r>
              <a:rPr lang="en-US" dirty="0"/>
              <a:t>Video: We Need Living Prophets (2:45)</a:t>
            </a:r>
          </a:p>
          <a:p>
            <a:r>
              <a:rPr lang="en-US" dirty="0"/>
              <a:t>            God Reveals His Secrets (5:36)</a:t>
            </a:r>
          </a:p>
          <a:p>
            <a:endParaRPr lang="en-US" dirty="0"/>
          </a:p>
          <a:p>
            <a:pPr marL="342900" indent="-342900">
              <a:buAutoNum type="arabicPeriod"/>
            </a:pPr>
            <a:r>
              <a:rPr lang="en-US" dirty="0"/>
              <a:t>Old Testament Institute Manual </a:t>
            </a:r>
            <a:r>
              <a:rPr lang="en-US" i="1" dirty="0"/>
              <a:t>Amos: The Lord Reveals His Secrets to His Servants the Prophets </a:t>
            </a:r>
            <a:r>
              <a:rPr lang="en-US" dirty="0"/>
              <a:t>Chapter  8</a:t>
            </a:r>
          </a:p>
          <a:p>
            <a:pPr marL="342900" indent="-342900">
              <a:buAutoNum type="arabicPeriod"/>
            </a:pPr>
            <a:endParaRPr lang="en-US" dirty="0"/>
          </a:p>
          <a:p>
            <a:pPr marL="342900" indent="-342900">
              <a:buAutoNum type="arabicPeriod"/>
            </a:pPr>
            <a:r>
              <a:rPr lang="en-US" i="1" dirty="0"/>
              <a:t>Who’s Who in the Old Testament </a:t>
            </a:r>
            <a:r>
              <a:rPr lang="en-US" dirty="0"/>
              <a:t> by Ed J. </a:t>
            </a:r>
            <a:r>
              <a:rPr lang="en-US" dirty="0" err="1"/>
              <a:t>Pinegar</a:t>
            </a:r>
            <a:r>
              <a:rPr lang="en-US" dirty="0"/>
              <a:t> and Richard J. Allen pp. 16-17</a:t>
            </a:r>
          </a:p>
          <a:p>
            <a:pPr marL="342900" indent="-342900">
              <a:buAutoNum type="arabicPeriod"/>
            </a:pPr>
            <a:endParaRPr lang="en-US" i="1" dirty="0"/>
          </a:p>
          <a:p>
            <a:pPr marL="342900" indent="-342900">
              <a:buAutoNum type="arabicPeriod"/>
            </a:pPr>
            <a:r>
              <a:rPr lang="en-US" dirty="0"/>
              <a:t>Adam Clarke, </a:t>
            </a:r>
            <a:r>
              <a:rPr lang="en-US" i="1" dirty="0"/>
              <a:t>The Holy Bible … with a Commentary and Critical Notes,</a:t>
            </a:r>
            <a:r>
              <a:rPr lang="en-US" dirty="0"/>
              <a:t>4:672.)</a:t>
            </a:r>
          </a:p>
          <a:p>
            <a:pPr marL="342900" indent="-342900">
              <a:buAutoNum type="arabicPeriod"/>
            </a:pPr>
            <a:endParaRPr lang="en-US" i="1" dirty="0"/>
          </a:p>
          <a:p>
            <a:pPr marL="342900" indent="-342900">
              <a:buFontTx/>
              <a:buAutoNum type="arabicPeriod"/>
            </a:pPr>
            <a:r>
              <a:rPr lang="en-US" dirty="0"/>
              <a:t>President N. Eldon Tanner (In Conference Report, Apr. 1975, p. 52.)</a:t>
            </a:r>
          </a:p>
          <a:p>
            <a:pPr marL="342900" indent="-342900">
              <a:buFontTx/>
              <a:buAutoNum type="arabicPeriod"/>
            </a:pPr>
            <a:endParaRPr lang="en-US" dirty="0"/>
          </a:p>
          <a:p>
            <a:pPr marL="342900" indent="-342900">
              <a:buFontTx/>
              <a:buAutoNum type="arabicPeriod"/>
            </a:pPr>
            <a:r>
              <a:rPr lang="en-US" dirty="0"/>
              <a:t>(</a:t>
            </a:r>
            <a:r>
              <a:rPr lang="en-US" i="1" dirty="0"/>
              <a:t>Old Testament Student Manual: Genesis–2 Samuel</a:t>
            </a:r>
            <a:r>
              <a:rPr lang="en-US" dirty="0"/>
              <a:t>[religion 301, 2003], pp. 166–67 for an explanation of the horns as a symbol of power).</a:t>
            </a:r>
          </a:p>
          <a:p>
            <a:pPr marL="342900" indent="-342900">
              <a:buFontTx/>
              <a:buAutoNum type="arabicPeriod"/>
            </a:pPr>
            <a:endParaRPr lang="en-US" dirty="0"/>
          </a:p>
          <a:p>
            <a:pPr marL="342900" indent="-342900">
              <a:buFontTx/>
              <a:buAutoNum type="arabicPeriod"/>
            </a:pPr>
            <a:r>
              <a:rPr lang="en-US" dirty="0"/>
              <a:t>See </a:t>
            </a:r>
            <a:r>
              <a:rPr lang="en-US" dirty="0" err="1"/>
              <a:t>Keil</a:t>
            </a:r>
            <a:r>
              <a:rPr lang="en-US" dirty="0"/>
              <a:t> and </a:t>
            </a:r>
            <a:r>
              <a:rPr lang="en-US" dirty="0" err="1"/>
              <a:t>Delitzsch</a:t>
            </a:r>
            <a:r>
              <a:rPr lang="en-US" dirty="0"/>
              <a:t>, </a:t>
            </a:r>
            <a:r>
              <a:rPr lang="en-US" i="1" dirty="0"/>
              <a:t>Commentary,</a:t>
            </a:r>
            <a:r>
              <a:rPr lang="en-US" dirty="0"/>
              <a:t> 10:1:266–68.</a:t>
            </a:r>
            <a:endParaRPr lang="en-US" b="1" dirty="0"/>
          </a:p>
          <a:p>
            <a:pPr marL="342900" indent="-342900">
              <a:buFontTx/>
              <a:buAutoNum type="arabicPeriod"/>
            </a:pPr>
            <a:endParaRPr lang="en-US" dirty="0"/>
          </a:p>
          <a:p>
            <a:pPr marL="342900" indent="-342900">
              <a:buFontTx/>
              <a:buAutoNum type="arabicPeriod"/>
            </a:pPr>
            <a:r>
              <a:rPr lang="en-US" dirty="0"/>
              <a:t>Sidney B. Sperry </a:t>
            </a:r>
            <a:r>
              <a:rPr lang="en-US" i="1" dirty="0"/>
              <a:t>The Voices of Israel’s Prophets </a:t>
            </a:r>
            <a:r>
              <a:rPr lang="en-US" dirty="0"/>
              <a:t> p. 311</a:t>
            </a:r>
          </a:p>
          <a:p>
            <a:pPr marL="342900" indent="-342900">
              <a:buFontTx/>
              <a:buAutoNum type="arabicPeriod"/>
            </a:pPr>
            <a:endParaRPr lang="en-US" dirty="0"/>
          </a:p>
          <a:p>
            <a:pPr marL="342900" indent="-342900">
              <a:buFontTx/>
              <a:buAutoNum type="arabicPeriod"/>
            </a:pPr>
            <a:r>
              <a:rPr lang="en-US" dirty="0"/>
              <a:t>True to the Faith; A Gospel Reference [2004], 13</a:t>
            </a:r>
          </a:p>
        </p:txBody>
      </p:sp>
      <p:sp>
        <p:nvSpPr>
          <p:cNvPr id="5" name="Footer Placeholder 14">
            <a:extLst>
              <a:ext uri="{FF2B5EF4-FFF2-40B4-BE49-F238E27FC236}">
                <a16:creationId xmlns:a16="http://schemas.microsoft.com/office/drawing/2014/main" id="{11E10235-DBCE-41C9-9C77-C787F6F886B5}"/>
              </a:ext>
            </a:extLst>
          </p:cNvPr>
          <p:cNvSpPr>
            <a:spLocks noGrp="1"/>
          </p:cNvSpPr>
          <p:nvPr/>
        </p:nvSpPr>
        <p:spPr>
          <a:xfrm>
            <a:off x="44981" y="646822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 name="Group 5">
            <a:extLst>
              <a:ext uri="{FF2B5EF4-FFF2-40B4-BE49-F238E27FC236}">
                <a16:creationId xmlns:a16="http://schemas.microsoft.com/office/drawing/2014/main" id="{8D1C5615-DDA7-4A00-A780-2436F9683C19}"/>
              </a:ext>
            </a:extLst>
          </p:cNvPr>
          <p:cNvGrpSpPr/>
          <p:nvPr/>
        </p:nvGrpSpPr>
        <p:grpSpPr>
          <a:xfrm>
            <a:off x="3837581" y="362242"/>
            <a:ext cx="788468" cy="998726"/>
            <a:chOff x="7543800" y="3810000"/>
            <a:chExt cx="1143000" cy="1447800"/>
          </a:xfrm>
        </p:grpSpPr>
        <p:sp>
          <p:nvSpPr>
            <p:cNvPr id="7" name="Trapezoid 6">
              <a:extLst>
                <a:ext uri="{FF2B5EF4-FFF2-40B4-BE49-F238E27FC236}">
                  <a16:creationId xmlns:a16="http://schemas.microsoft.com/office/drawing/2014/main" id="{3AF54716-1902-4E10-88C4-AC007E0B356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ounded Rectangle 79">
              <a:extLst>
                <a:ext uri="{FF2B5EF4-FFF2-40B4-BE49-F238E27FC236}">
                  <a16:creationId xmlns:a16="http://schemas.microsoft.com/office/drawing/2014/main" id="{A4C5F6B2-7D07-4E57-944B-B8D52398DD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ounded Rectangle 80">
              <a:extLst>
                <a:ext uri="{FF2B5EF4-FFF2-40B4-BE49-F238E27FC236}">
                  <a16:creationId xmlns:a16="http://schemas.microsoft.com/office/drawing/2014/main" id="{0BB56D14-6467-4532-AE78-56115E0EB2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ounded Rectangle 81">
              <a:extLst>
                <a:ext uri="{FF2B5EF4-FFF2-40B4-BE49-F238E27FC236}">
                  <a16:creationId xmlns:a16="http://schemas.microsoft.com/office/drawing/2014/main" id="{6E9B6DB1-9AC0-4A24-8F26-C73AC742D0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1" name="Group 10">
              <a:extLst>
                <a:ext uri="{FF2B5EF4-FFF2-40B4-BE49-F238E27FC236}">
                  <a16:creationId xmlns:a16="http://schemas.microsoft.com/office/drawing/2014/main" id="{50EBA80F-6B62-4D66-B3D5-C661D1740E6E}"/>
                </a:ext>
              </a:extLst>
            </p:cNvPr>
            <p:cNvGrpSpPr/>
            <p:nvPr/>
          </p:nvGrpSpPr>
          <p:grpSpPr>
            <a:xfrm>
              <a:off x="7924800" y="3810000"/>
              <a:ext cx="645353" cy="610017"/>
              <a:chOff x="7924800" y="5867400"/>
              <a:chExt cx="645353" cy="610017"/>
            </a:xfrm>
          </p:grpSpPr>
          <p:grpSp>
            <p:nvGrpSpPr>
              <p:cNvPr id="19" name="Group 18">
                <a:extLst>
                  <a:ext uri="{FF2B5EF4-FFF2-40B4-BE49-F238E27FC236}">
                    <a16:creationId xmlns:a16="http://schemas.microsoft.com/office/drawing/2014/main" id="{5DDEA7F6-5364-4E46-9977-8AC70EA41D68}"/>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5A5E5257-B891-4CA8-AE24-88D3B3E4C7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2" name="Oval 21">
                  <a:extLst>
                    <a:ext uri="{FF2B5EF4-FFF2-40B4-BE49-F238E27FC236}">
                      <a16:creationId xmlns:a16="http://schemas.microsoft.com/office/drawing/2014/main" id="{F0D376C6-1B96-4869-81B6-DCD7DA6DBF6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824D28C9-5ADD-45B5-96C8-1213606A14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a:extLst>
                    <a:ext uri="{FF2B5EF4-FFF2-40B4-BE49-F238E27FC236}">
                      <a16:creationId xmlns:a16="http://schemas.microsoft.com/office/drawing/2014/main" id="{9C65980F-E290-4300-843D-6B64CB66ECC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0" name="Oval 19">
                <a:extLst>
                  <a:ext uri="{FF2B5EF4-FFF2-40B4-BE49-F238E27FC236}">
                    <a16:creationId xmlns:a16="http://schemas.microsoft.com/office/drawing/2014/main" id="{ECF13E33-FD5C-4386-A60F-A9715AE70F5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2" name="Group 11">
              <a:extLst>
                <a:ext uri="{FF2B5EF4-FFF2-40B4-BE49-F238E27FC236}">
                  <a16:creationId xmlns:a16="http://schemas.microsoft.com/office/drawing/2014/main" id="{FE335788-E77A-40EC-825F-1FB107FE0F0A}"/>
                </a:ext>
              </a:extLst>
            </p:cNvPr>
            <p:cNvGrpSpPr/>
            <p:nvPr/>
          </p:nvGrpSpPr>
          <p:grpSpPr>
            <a:xfrm>
              <a:off x="7543800" y="4038600"/>
              <a:ext cx="403070" cy="381000"/>
              <a:chOff x="7924800" y="5867400"/>
              <a:chExt cx="645353" cy="610017"/>
            </a:xfrm>
          </p:grpSpPr>
          <p:grpSp>
            <p:nvGrpSpPr>
              <p:cNvPr id="13" name="Group 12">
                <a:extLst>
                  <a:ext uri="{FF2B5EF4-FFF2-40B4-BE49-F238E27FC236}">
                    <a16:creationId xmlns:a16="http://schemas.microsoft.com/office/drawing/2014/main" id="{D31A6323-2146-4B1C-AC63-45C3C276CE08}"/>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1B444DFF-9941-4BAF-BC15-212B723FF9B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5EA32D50-78F4-4730-995B-672EA648326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 16">
                  <a:extLst>
                    <a:ext uri="{FF2B5EF4-FFF2-40B4-BE49-F238E27FC236}">
                      <a16:creationId xmlns:a16="http://schemas.microsoft.com/office/drawing/2014/main" id="{4E0E0F5C-35FB-40B1-94E6-38E3987C6CE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Oval 17">
                  <a:extLst>
                    <a:ext uri="{FF2B5EF4-FFF2-40B4-BE49-F238E27FC236}">
                      <a16:creationId xmlns:a16="http://schemas.microsoft.com/office/drawing/2014/main" id="{F8797B65-7684-4264-8E26-61CDECDBE73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 name="Oval 13">
                <a:extLst>
                  <a:ext uri="{FF2B5EF4-FFF2-40B4-BE49-F238E27FC236}">
                    <a16:creationId xmlns:a16="http://schemas.microsoft.com/office/drawing/2014/main" id="{998A83E5-876C-49CB-BBCD-DEB7062991C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3720455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97195785"/>
              </p:ext>
            </p:extLst>
          </p:nvPr>
        </p:nvGraphicFramePr>
        <p:xfrm>
          <a:off x="161366" y="952013"/>
          <a:ext cx="11860304" cy="4302760"/>
        </p:xfrm>
        <a:graphic>
          <a:graphicData uri="http://schemas.openxmlformats.org/drawingml/2006/table">
            <a:tbl>
              <a:tblPr firstRow="1" bandRow="1">
                <a:tableStyleId>{5940675A-B579-460E-94D1-54222C63F5DA}</a:tableStyleId>
              </a:tblPr>
              <a:tblGrid>
                <a:gridCol w="2965076">
                  <a:extLst>
                    <a:ext uri="{9D8B030D-6E8A-4147-A177-3AD203B41FA5}">
                      <a16:colId xmlns:a16="http://schemas.microsoft.com/office/drawing/2014/main" val="20000"/>
                    </a:ext>
                  </a:extLst>
                </a:gridCol>
                <a:gridCol w="2965076">
                  <a:extLst>
                    <a:ext uri="{9D8B030D-6E8A-4147-A177-3AD203B41FA5}">
                      <a16:colId xmlns:a16="http://schemas.microsoft.com/office/drawing/2014/main" val="20001"/>
                    </a:ext>
                  </a:extLst>
                </a:gridCol>
                <a:gridCol w="2965076">
                  <a:extLst>
                    <a:ext uri="{9D8B030D-6E8A-4147-A177-3AD203B41FA5}">
                      <a16:colId xmlns:a16="http://schemas.microsoft.com/office/drawing/2014/main" val="20002"/>
                    </a:ext>
                  </a:extLst>
                </a:gridCol>
                <a:gridCol w="2965076">
                  <a:extLst>
                    <a:ext uri="{9D8B030D-6E8A-4147-A177-3AD203B41FA5}">
                      <a16:colId xmlns:a16="http://schemas.microsoft.com/office/drawing/2014/main" val="20003"/>
                    </a:ext>
                  </a:extLst>
                </a:gridCol>
              </a:tblGrid>
              <a:tr h="370840">
                <a:tc>
                  <a:txBody>
                    <a:bodyPr/>
                    <a:lstStyle/>
                    <a:p>
                      <a:r>
                        <a:rPr lang="en-US" sz="1400" dirty="0"/>
                        <a:t>Joel 3:16-17</a:t>
                      </a:r>
                    </a:p>
                  </a:txBody>
                  <a:tcPr/>
                </a:tc>
                <a:tc>
                  <a:txBody>
                    <a:bodyPr/>
                    <a:lstStyle/>
                    <a:p>
                      <a:r>
                        <a:rPr lang="en-US" sz="1400" dirty="0"/>
                        <a:t>Isaiah 2:2-3</a:t>
                      </a:r>
                    </a:p>
                  </a:txBody>
                  <a:tcPr/>
                </a:tc>
                <a:tc>
                  <a:txBody>
                    <a:bodyPr/>
                    <a:lstStyle/>
                    <a:p>
                      <a:r>
                        <a:rPr lang="en-US" sz="1400" dirty="0"/>
                        <a:t>Isaiah 40:9</a:t>
                      </a:r>
                    </a:p>
                  </a:txBody>
                  <a:tcPr/>
                </a:tc>
                <a:tc>
                  <a:txBody>
                    <a:bodyPr/>
                    <a:lstStyle/>
                    <a:p>
                      <a:r>
                        <a:rPr lang="en-US" sz="1400" dirty="0"/>
                        <a:t>Isaiah 64:10</a:t>
                      </a:r>
                    </a:p>
                  </a:txBody>
                  <a:tcPr/>
                </a:tc>
                <a:extLst>
                  <a:ext uri="{0D108BD9-81ED-4DB2-BD59-A6C34878D82A}">
                    <a16:rowId xmlns:a16="http://schemas.microsoft.com/office/drawing/2014/main" val="10000"/>
                  </a:ext>
                </a:extLst>
              </a:tr>
              <a:tr h="370840">
                <a:tc>
                  <a:txBody>
                    <a:bodyPr/>
                    <a:lstStyle/>
                    <a:p>
                      <a:pPr fontAlgn="base"/>
                      <a:r>
                        <a:rPr lang="en-US" sz="1400" b="0" i="0" kern="1200" dirty="0">
                          <a:solidFill>
                            <a:schemeClr val="tx1"/>
                          </a:solidFill>
                          <a:effectLst/>
                          <a:latin typeface="+mn-lt"/>
                          <a:ea typeface="+mn-ea"/>
                          <a:cs typeface="+mn-cs"/>
                        </a:rPr>
                        <a:t>The </a:t>
                      </a:r>
                      <a:r>
                        <a:rPr lang="en-US" sz="1400" b="0" i="0" kern="1200" cap="small" dirty="0">
                          <a:solidFill>
                            <a:schemeClr val="tx1"/>
                          </a:solidFill>
                          <a:effectLst/>
                          <a:latin typeface="+mn-lt"/>
                          <a:ea typeface="+mn-ea"/>
                          <a:cs typeface="+mn-cs"/>
                        </a:rPr>
                        <a:t>Lord</a:t>
                      </a:r>
                      <a:r>
                        <a:rPr lang="en-US" sz="1400" b="0" i="0" kern="1200" dirty="0">
                          <a:solidFill>
                            <a:schemeClr val="tx1"/>
                          </a:solidFill>
                          <a:effectLst/>
                          <a:latin typeface="+mn-lt"/>
                          <a:ea typeface="+mn-ea"/>
                          <a:cs typeface="+mn-cs"/>
                        </a:rPr>
                        <a:t> also shall roar out of Zion, and utter his voice from Jerusalem; and the heavens and the earth shall shake: but the </a:t>
                      </a:r>
                      <a:r>
                        <a:rPr lang="en-US" sz="1400" b="0" i="0" kern="1200" cap="small" dirty="0">
                          <a:solidFill>
                            <a:schemeClr val="tx1"/>
                          </a:solidFill>
                          <a:effectLst/>
                          <a:latin typeface="+mn-lt"/>
                          <a:ea typeface="+mn-ea"/>
                          <a:cs typeface="+mn-cs"/>
                        </a:rPr>
                        <a:t>Lord</a:t>
                      </a:r>
                      <a:r>
                        <a:rPr lang="en-US" sz="1400" b="0" i="0" kern="1200" dirty="0">
                          <a:solidFill>
                            <a:schemeClr val="tx1"/>
                          </a:solidFill>
                          <a:effectLst/>
                          <a:latin typeface="+mn-lt"/>
                          <a:ea typeface="+mn-ea"/>
                          <a:cs typeface="+mn-cs"/>
                        </a:rPr>
                        <a:t> </a:t>
                      </a:r>
                      <a:r>
                        <a:rPr lang="en-US" sz="1400" b="0" i="1" kern="1200" dirty="0">
                          <a:solidFill>
                            <a:schemeClr val="tx1"/>
                          </a:solidFill>
                          <a:effectLst/>
                          <a:latin typeface="+mn-lt"/>
                          <a:ea typeface="+mn-ea"/>
                          <a:cs typeface="+mn-cs"/>
                        </a:rPr>
                        <a:t>will be</a:t>
                      </a:r>
                      <a:r>
                        <a:rPr lang="en-US" sz="1400" b="0" i="0" kern="1200" dirty="0">
                          <a:solidFill>
                            <a:schemeClr val="tx1"/>
                          </a:solidFill>
                          <a:effectLst/>
                          <a:latin typeface="+mn-lt"/>
                          <a:ea typeface="+mn-ea"/>
                          <a:cs typeface="+mn-cs"/>
                        </a:rPr>
                        <a:t> the hope of his people, and the strength of the children of Israel.</a:t>
                      </a:r>
                    </a:p>
                    <a:p>
                      <a:pPr fontAlgn="base"/>
                      <a:endParaRPr lang="en-US" sz="1400" b="0" i="0" kern="1200" dirty="0">
                        <a:solidFill>
                          <a:schemeClr val="tx1"/>
                        </a:solidFill>
                        <a:effectLst/>
                        <a:latin typeface="+mn-lt"/>
                        <a:ea typeface="+mn-ea"/>
                        <a:cs typeface="+mn-cs"/>
                      </a:endParaRPr>
                    </a:p>
                    <a:p>
                      <a:pPr fontAlgn="base"/>
                      <a:r>
                        <a:rPr lang="en-US" sz="1400" b="0" i="0" kern="1200" dirty="0">
                          <a:solidFill>
                            <a:schemeClr val="tx1"/>
                          </a:solidFill>
                          <a:effectLst/>
                          <a:latin typeface="+mn-lt"/>
                          <a:ea typeface="+mn-ea"/>
                          <a:cs typeface="+mn-cs"/>
                        </a:rPr>
                        <a:t>So shall ye know that I </a:t>
                      </a:r>
                      <a:r>
                        <a:rPr lang="en-US" sz="1400" b="0" i="1" kern="1200" dirty="0">
                          <a:solidFill>
                            <a:schemeClr val="tx1"/>
                          </a:solidFill>
                          <a:effectLst/>
                          <a:latin typeface="+mn-lt"/>
                          <a:ea typeface="+mn-ea"/>
                          <a:cs typeface="+mn-cs"/>
                        </a:rPr>
                        <a:t>am</a:t>
                      </a:r>
                      <a:r>
                        <a:rPr lang="en-US" sz="1400" b="0" i="0" kern="1200" dirty="0">
                          <a:solidFill>
                            <a:schemeClr val="tx1"/>
                          </a:solidFill>
                          <a:effectLst/>
                          <a:latin typeface="+mn-lt"/>
                          <a:ea typeface="+mn-ea"/>
                          <a:cs typeface="+mn-cs"/>
                        </a:rPr>
                        <a:t> the </a:t>
                      </a:r>
                      <a:r>
                        <a:rPr lang="en-US" sz="1400" b="0" i="0" kern="1200" cap="small" dirty="0">
                          <a:solidFill>
                            <a:schemeClr val="tx1"/>
                          </a:solidFill>
                          <a:effectLst/>
                          <a:latin typeface="+mn-lt"/>
                          <a:ea typeface="+mn-ea"/>
                          <a:cs typeface="+mn-cs"/>
                        </a:rPr>
                        <a:t>Lord</a:t>
                      </a:r>
                      <a:r>
                        <a:rPr lang="en-US" sz="1400" b="0" i="0" kern="1200" dirty="0">
                          <a:solidFill>
                            <a:schemeClr val="tx1"/>
                          </a:solidFill>
                          <a:effectLst/>
                          <a:latin typeface="+mn-lt"/>
                          <a:ea typeface="+mn-ea"/>
                          <a:cs typeface="+mn-cs"/>
                        </a:rPr>
                        <a:t> your God dwelling in Zion, my holy mountain: then shall Jerusalem be holy, and there shall no strangers pass through her any more.</a:t>
                      </a:r>
                    </a:p>
                    <a:p>
                      <a:endParaRPr lang="en-US" sz="1400" dirty="0"/>
                    </a:p>
                  </a:txBody>
                  <a:tcPr/>
                </a:tc>
                <a:tc>
                  <a:txBody>
                    <a:bodyPr/>
                    <a:lstStyle/>
                    <a:p>
                      <a:pPr fontAlgn="base"/>
                      <a:r>
                        <a:rPr lang="en-US" sz="1400" b="0" i="0" kern="1200" dirty="0">
                          <a:solidFill>
                            <a:schemeClr val="tx1"/>
                          </a:solidFill>
                          <a:effectLst/>
                          <a:latin typeface="+mn-lt"/>
                          <a:ea typeface="+mn-ea"/>
                          <a:cs typeface="+mn-cs"/>
                        </a:rPr>
                        <a:t>And it shall come to pass in the last days, </a:t>
                      </a:r>
                      <a:r>
                        <a:rPr lang="en-US" sz="1400" b="0" i="1" kern="1200" dirty="0">
                          <a:solidFill>
                            <a:schemeClr val="tx1"/>
                          </a:solidFill>
                          <a:effectLst/>
                          <a:latin typeface="+mn-lt"/>
                          <a:ea typeface="+mn-ea"/>
                          <a:cs typeface="+mn-cs"/>
                        </a:rPr>
                        <a:t>that</a:t>
                      </a:r>
                      <a:r>
                        <a:rPr lang="en-US" sz="1400" b="0" i="0" kern="1200" dirty="0">
                          <a:solidFill>
                            <a:schemeClr val="tx1"/>
                          </a:solidFill>
                          <a:effectLst/>
                          <a:latin typeface="+mn-lt"/>
                          <a:ea typeface="+mn-ea"/>
                          <a:cs typeface="+mn-cs"/>
                        </a:rPr>
                        <a:t> the mountain of the </a:t>
                      </a:r>
                      <a:r>
                        <a:rPr lang="en-US" sz="1400" b="0" i="0" kern="1200" cap="small" dirty="0">
                          <a:solidFill>
                            <a:schemeClr val="tx1"/>
                          </a:solidFill>
                          <a:effectLst/>
                          <a:latin typeface="+mn-lt"/>
                          <a:ea typeface="+mn-ea"/>
                          <a:cs typeface="+mn-cs"/>
                        </a:rPr>
                        <a:t>Lord</a:t>
                      </a:r>
                      <a:r>
                        <a:rPr lang="en-US" sz="1400" b="0" i="0" kern="1200" dirty="0">
                          <a:solidFill>
                            <a:schemeClr val="tx1"/>
                          </a:solidFill>
                          <a:effectLst/>
                          <a:latin typeface="+mn-lt"/>
                          <a:ea typeface="+mn-ea"/>
                          <a:cs typeface="+mn-cs"/>
                        </a:rPr>
                        <a:t>’s house shall be established in the top of the mountains, and shall be exalted above the hills; and all nations shall flow unto it.</a:t>
                      </a:r>
                    </a:p>
                    <a:p>
                      <a:pPr fontAlgn="base"/>
                      <a:endParaRPr lang="en-US" sz="1400" b="0" i="0" kern="1200" dirty="0">
                        <a:solidFill>
                          <a:schemeClr val="tx1"/>
                        </a:solidFill>
                        <a:effectLst/>
                        <a:latin typeface="+mn-lt"/>
                        <a:ea typeface="+mn-ea"/>
                        <a:cs typeface="+mn-cs"/>
                      </a:endParaRPr>
                    </a:p>
                    <a:p>
                      <a:pPr fontAlgn="base"/>
                      <a:r>
                        <a:rPr lang="en-US" sz="1400" b="0" i="0" kern="1200" dirty="0">
                          <a:solidFill>
                            <a:schemeClr val="tx1"/>
                          </a:solidFill>
                          <a:effectLst/>
                          <a:latin typeface="+mn-lt"/>
                          <a:ea typeface="+mn-ea"/>
                          <a:cs typeface="+mn-cs"/>
                        </a:rPr>
                        <a:t>And many people shall go and say, Come ye, and let us go up to the mountain of the </a:t>
                      </a:r>
                      <a:r>
                        <a:rPr lang="en-US" sz="1400" b="0" i="0" kern="1200" cap="small" dirty="0">
                          <a:solidFill>
                            <a:schemeClr val="tx1"/>
                          </a:solidFill>
                          <a:effectLst/>
                          <a:latin typeface="+mn-lt"/>
                          <a:ea typeface="+mn-ea"/>
                          <a:cs typeface="+mn-cs"/>
                        </a:rPr>
                        <a:t>Lord</a:t>
                      </a:r>
                      <a:r>
                        <a:rPr lang="en-US" sz="1400" b="0" i="0" kern="1200" dirty="0">
                          <a:solidFill>
                            <a:schemeClr val="tx1"/>
                          </a:solidFill>
                          <a:effectLst/>
                          <a:latin typeface="+mn-lt"/>
                          <a:ea typeface="+mn-ea"/>
                          <a:cs typeface="+mn-cs"/>
                        </a:rPr>
                        <a:t>, to the house of the God of Jacob; and he will teach us of his ways, and we will walk in his paths: for out of Zion shall go forth the law, and the word of the </a:t>
                      </a:r>
                      <a:r>
                        <a:rPr lang="en-US" sz="1400" b="0" i="0" kern="1200" cap="small" dirty="0">
                          <a:solidFill>
                            <a:schemeClr val="tx1"/>
                          </a:solidFill>
                          <a:effectLst/>
                          <a:latin typeface="+mn-lt"/>
                          <a:ea typeface="+mn-ea"/>
                          <a:cs typeface="+mn-cs"/>
                        </a:rPr>
                        <a:t>Lord</a:t>
                      </a:r>
                      <a:r>
                        <a:rPr lang="en-US" sz="1400" b="0" i="0" kern="1200" dirty="0">
                          <a:solidFill>
                            <a:schemeClr val="tx1"/>
                          </a:solidFill>
                          <a:effectLst/>
                          <a:latin typeface="+mn-lt"/>
                          <a:ea typeface="+mn-ea"/>
                          <a:cs typeface="+mn-cs"/>
                        </a:rPr>
                        <a:t> from Jerusalem.</a:t>
                      </a:r>
                    </a:p>
                    <a:p>
                      <a:pPr fontAlgn="base"/>
                      <a:r>
                        <a:rPr lang="en-US" sz="1400" b="1" i="0" kern="1200" dirty="0">
                          <a:solidFill>
                            <a:schemeClr val="tx1"/>
                          </a:solidFill>
                          <a:effectLst/>
                          <a:latin typeface="+mn-lt"/>
                          <a:ea typeface="+mn-ea"/>
                          <a:cs typeface="+mn-cs"/>
                        </a:rPr>
                        <a:t>Latter-day Reference</a:t>
                      </a:r>
                    </a:p>
                    <a:p>
                      <a:endParaRPr lang="en-US" sz="1400" dirty="0"/>
                    </a:p>
                  </a:txBody>
                  <a:tcPr/>
                </a:tc>
                <a:tc>
                  <a:txBody>
                    <a:bodyPr/>
                    <a:lstStyle/>
                    <a:p>
                      <a:r>
                        <a:rPr lang="en-US" sz="1400" b="0" i="0" kern="1200" dirty="0">
                          <a:solidFill>
                            <a:schemeClr val="tx1"/>
                          </a:solidFill>
                          <a:effectLst/>
                          <a:latin typeface="+mn-lt"/>
                          <a:ea typeface="+mn-ea"/>
                          <a:cs typeface="+mn-cs"/>
                        </a:rPr>
                        <a:t>O Zion, that </a:t>
                      </a:r>
                      <a:r>
                        <a:rPr lang="en-US" sz="1400" b="0" i="0" kern="1200" dirty="0" err="1">
                          <a:solidFill>
                            <a:schemeClr val="tx1"/>
                          </a:solidFill>
                          <a:effectLst/>
                          <a:latin typeface="+mn-lt"/>
                          <a:ea typeface="+mn-ea"/>
                          <a:cs typeface="+mn-cs"/>
                        </a:rPr>
                        <a:t>bringest</a:t>
                      </a:r>
                      <a:r>
                        <a:rPr lang="en-US" sz="1400" b="0" i="0" kern="1200" dirty="0">
                          <a:solidFill>
                            <a:schemeClr val="tx1"/>
                          </a:solidFill>
                          <a:effectLst/>
                          <a:latin typeface="+mn-lt"/>
                          <a:ea typeface="+mn-ea"/>
                          <a:cs typeface="+mn-cs"/>
                        </a:rPr>
                        <a:t> good tidings, get thee up into the high mountain; O Jerusalem, that </a:t>
                      </a:r>
                      <a:r>
                        <a:rPr lang="en-US" sz="1400" b="0" i="0" kern="1200" dirty="0" err="1">
                          <a:solidFill>
                            <a:schemeClr val="tx1"/>
                          </a:solidFill>
                          <a:effectLst/>
                          <a:latin typeface="+mn-lt"/>
                          <a:ea typeface="+mn-ea"/>
                          <a:cs typeface="+mn-cs"/>
                        </a:rPr>
                        <a:t>bringest</a:t>
                      </a:r>
                      <a:r>
                        <a:rPr lang="en-US" sz="1400" b="0" i="0" kern="1200" dirty="0">
                          <a:solidFill>
                            <a:schemeClr val="tx1"/>
                          </a:solidFill>
                          <a:effectLst/>
                          <a:latin typeface="+mn-lt"/>
                          <a:ea typeface="+mn-ea"/>
                          <a:cs typeface="+mn-cs"/>
                        </a:rPr>
                        <a:t> good tidings, lift up thy voice with strength; lift </a:t>
                      </a:r>
                      <a:r>
                        <a:rPr lang="en-US" sz="1400" b="0" i="1" kern="1200" dirty="0">
                          <a:solidFill>
                            <a:schemeClr val="tx1"/>
                          </a:solidFill>
                          <a:effectLst/>
                          <a:latin typeface="+mn-lt"/>
                          <a:ea typeface="+mn-ea"/>
                          <a:cs typeface="+mn-cs"/>
                        </a:rPr>
                        <a:t>it</a:t>
                      </a:r>
                      <a:r>
                        <a:rPr lang="en-US" sz="1400" b="0" i="0" kern="1200" dirty="0">
                          <a:solidFill>
                            <a:schemeClr val="tx1"/>
                          </a:solidFill>
                          <a:effectLst/>
                          <a:latin typeface="+mn-lt"/>
                          <a:ea typeface="+mn-ea"/>
                          <a:cs typeface="+mn-cs"/>
                        </a:rPr>
                        <a:t> up, be not afraid; say unto the cities of Judah, Behold your God!</a:t>
                      </a:r>
                      <a:endParaRPr lang="en-US" sz="1400" dirty="0"/>
                    </a:p>
                  </a:txBody>
                  <a:tcPr/>
                </a:tc>
                <a:tc>
                  <a:txBody>
                    <a:bodyPr/>
                    <a:lstStyle/>
                    <a:p>
                      <a:r>
                        <a:rPr lang="en-US" sz="1400" b="0" i="0" kern="1200" dirty="0">
                          <a:solidFill>
                            <a:schemeClr val="tx1"/>
                          </a:solidFill>
                          <a:effectLst/>
                          <a:latin typeface="+mn-lt"/>
                          <a:ea typeface="+mn-ea"/>
                          <a:cs typeface="+mn-cs"/>
                        </a:rPr>
                        <a:t>Thy holy cities are a wilderness, Zion is a wilderness, Jerusalem a desolation.</a:t>
                      </a:r>
                      <a:endParaRPr lang="en-US" sz="1400" dirty="0"/>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161366" y="5368969"/>
            <a:ext cx="4993483" cy="646331"/>
          </a:xfrm>
          <a:prstGeom prst="rect">
            <a:avLst/>
          </a:prstGeom>
        </p:spPr>
        <p:txBody>
          <a:bodyPr wrap="none">
            <a:spAutoFit/>
          </a:bodyPr>
          <a:lstStyle/>
          <a:p>
            <a:r>
              <a:rPr lang="en-US" b="0" i="0" dirty="0">
                <a:solidFill>
                  <a:srgbClr val="333333"/>
                </a:solidFill>
                <a:effectLst/>
                <a:latin typeface="Calibri" panose="020F0502020204030204" pitchFamily="34" charset="0"/>
              </a:rPr>
              <a:t>This Zion will be located on the American continent</a:t>
            </a:r>
          </a:p>
          <a:p>
            <a:r>
              <a:rPr lang="en-US" dirty="0">
                <a:solidFill>
                  <a:srgbClr val="333333"/>
                </a:solidFill>
                <a:latin typeface="Calibri" panose="020F0502020204030204" pitchFamily="34" charset="0"/>
              </a:rPr>
              <a:t>Article of Faith 10</a:t>
            </a:r>
            <a:r>
              <a:rPr lang="en-US" b="0" i="0" dirty="0">
                <a:solidFill>
                  <a:srgbClr val="333333"/>
                </a:solidFill>
                <a:effectLst/>
                <a:latin typeface="Calibri" panose="020F0502020204030204" pitchFamily="34" charset="0"/>
              </a:rPr>
              <a:t> </a:t>
            </a:r>
            <a:endParaRPr lang="en-US" dirty="0"/>
          </a:p>
        </p:txBody>
      </p:sp>
      <p:sp>
        <p:nvSpPr>
          <p:cNvPr id="4" name="Rectangle 3"/>
          <p:cNvSpPr/>
          <p:nvPr/>
        </p:nvSpPr>
        <p:spPr>
          <a:xfrm>
            <a:off x="5818094" y="5368969"/>
            <a:ext cx="6096000" cy="1477328"/>
          </a:xfrm>
          <a:prstGeom prst="rect">
            <a:avLst/>
          </a:prstGeom>
        </p:spPr>
        <p:txBody>
          <a:bodyPr>
            <a:spAutoFit/>
          </a:bodyPr>
          <a:lstStyle/>
          <a:p>
            <a:r>
              <a:rPr lang="en-US" b="0" i="0" dirty="0">
                <a:solidFill>
                  <a:srgbClr val="333333"/>
                </a:solidFill>
                <a:effectLst/>
                <a:latin typeface="Palatino"/>
              </a:rPr>
              <a:t>We believe in the literal gathering of Israel and in the restoration of the Ten Tribes; that Zion (the New Jerusalem) will be built upon the American continent; that Christ will reign personally upon the earth; and, that the earth will be renewed and receive its paradisiacal glory.</a:t>
            </a:r>
            <a:endParaRPr lang="en-US" dirty="0"/>
          </a:p>
        </p:txBody>
      </p:sp>
      <p:sp>
        <p:nvSpPr>
          <p:cNvPr id="6" name="Rectangle 5"/>
          <p:cNvSpPr/>
          <p:nvPr/>
        </p:nvSpPr>
        <p:spPr>
          <a:xfrm>
            <a:off x="972672" y="196334"/>
            <a:ext cx="4207819" cy="461665"/>
          </a:xfrm>
          <a:prstGeom prst="rect">
            <a:avLst/>
          </a:prstGeom>
        </p:spPr>
        <p:txBody>
          <a:bodyPr wrap="none">
            <a:spAutoFit/>
          </a:bodyPr>
          <a:lstStyle/>
          <a:p>
            <a:r>
              <a:rPr lang="en-US" sz="2400" b="0" i="0" dirty="0">
                <a:solidFill>
                  <a:srgbClr val="333333"/>
                </a:solidFill>
                <a:effectLst/>
                <a:latin typeface="Calibri" panose="020F0502020204030204" pitchFamily="34" charset="0"/>
              </a:rPr>
              <a:t>* Reference to Zion in Amos 1:2 </a:t>
            </a:r>
            <a:endParaRPr lang="en-US" sz="2400" dirty="0"/>
          </a:p>
        </p:txBody>
      </p:sp>
    </p:spTree>
    <p:extLst>
      <p:ext uri="{BB962C8B-B14F-4D97-AF65-F5344CB8AC3E}">
        <p14:creationId xmlns:p14="http://schemas.microsoft.com/office/powerpoint/2010/main" val="47644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00594534"/>
              </p:ext>
            </p:extLst>
          </p:nvPr>
        </p:nvGraphicFramePr>
        <p:xfrm>
          <a:off x="297327" y="302807"/>
          <a:ext cx="11697448" cy="4028440"/>
        </p:xfrm>
        <a:graphic>
          <a:graphicData uri="http://schemas.openxmlformats.org/drawingml/2006/table">
            <a:tbl>
              <a:tblPr firstRow="1" bandRow="1">
                <a:tableStyleId>{5940675A-B579-460E-94D1-54222C63F5DA}</a:tableStyleId>
              </a:tblPr>
              <a:tblGrid>
                <a:gridCol w="2924362">
                  <a:extLst>
                    <a:ext uri="{9D8B030D-6E8A-4147-A177-3AD203B41FA5}">
                      <a16:colId xmlns:a16="http://schemas.microsoft.com/office/drawing/2014/main" val="20000"/>
                    </a:ext>
                  </a:extLst>
                </a:gridCol>
                <a:gridCol w="2924362">
                  <a:extLst>
                    <a:ext uri="{9D8B030D-6E8A-4147-A177-3AD203B41FA5}">
                      <a16:colId xmlns:a16="http://schemas.microsoft.com/office/drawing/2014/main" val="20001"/>
                    </a:ext>
                  </a:extLst>
                </a:gridCol>
                <a:gridCol w="2924362">
                  <a:extLst>
                    <a:ext uri="{9D8B030D-6E8A-4147-A177-3AD203B41FA5}">
                      <a16:colId xmlns:a16="http://schemas.microsoft.com/office/drawing/2014/main" val="20002"/>
                    </a:ext>
                  </a:extLst>
                </a:gridCol>
                <a:gridCol w="2924362">
                  <a:extLst>
                    <a:ext uri="{9D8B030D-6E8A-4147-A177-3AD203B41FA5}">
                      <a16:colId xmlns:a16="http://schemas.microsoft.com/office/drawing/2014/main" val="20003"/>
                    </a:ext>
                  </a:extLst>
                </a:gridCol>
              </a:tblGrid>
              <a:tr h="370840">
                <a:tc>
                  <a:txBody>
                    <a:bodyPr/>
                    <a:lstStyle/>
                    <a:p>
                      <a:r>
                        <a:rPr lang="en-US" dirty="0"/>
                        <a:t>Amos 1-2</a:t>
                      </a:r>
                    </a:p>
                  </a:txBody>
                  <a:tcPr/>
                </a:tc>
                <a:tc>
                  <a:txBody>
                    <a:bodyPr/>
                    <a:lstStyle/>
                    <a:p>
                      <a:r>
                        <a:rPr lang="en-US" dirty="0"/>
                        <a:t>Amos</a:t>
                      </a:r>
                      <a:r>
                        <a:rPr lang="en-US" baseline="0" dirty="0"/>
                        <a:t> 3-4</a:t>
                      </a:r>
                      <a:endParaRPr lang="en-US" dirty="0"/>
                    </a:p>
                  </a:txBody>
                  <a:tcPr/>
                </a:tc>
                <a:tc>
                  <a:txBody>
                    <a:bodyPr/>
                    <a:lstStyle/>
                    <a:p>
                      <a:r>
                        <a:rPr lang="en-US" dirty="0"/>
                        <a:t>Amos 5-6</a:t>
                      </a:r>
                    </a:p>
                  </a:txBody>
                  <a:tcPr/>
                </a:tc>
                <a:tc>
                  <a:txBody>
                    <a:bodyPr/>
                    <a:lstStyle/>
                    <a:p>
                      <a:r>
                        <a:rPr lang="en-US" dirty="0"/>
                        <a:t>Amos 7-9</a:t>
                      </a:r>
                    </a:p>
                  </a:txBody>
                  <a:tcPr/>
                </a:tc>
                <a:extLst>
                  <a:ext uri="{0D108BD9-81ED-4DB2-BD59-A6C34878D82A}">
                    <a16:rowId xmlns:a16="http://schemas.microsoft.com/office/drawing/2014/main" val="10000"/>
                  </a:ext>
                </a:extLst>
              </a:tr>
              <a:tr h="370840">
                <a:tc>
                  <a:txBody>
                    <a:bodyPr/>
                    <a:lstStyle/>
                    <a:p>
                      <a:r>
                        <a:rPr lang="en-US" sz="1800" b="0" i="0" kern="1200" dirty="0">
                          <a:solidFill>
                            <a:schemeClr val="tx1"/>
                          </a:solidFill>
                          <a:effectLst/>
                          <a:latin typeface="+mn-lt"/>
                          <a:ea typeface="+mn-ea"/>
                          <a:cs typeface="+mn-cs"/>
                        </a:rPr>
                        <a:t> Amos prophesies that the Lord would pour out judgments upon Syria, the Philistines, </a:t>
                      </a:r>
                      <a:r>
                        <a:rPr lang="en-US" sz="1800" b="0" i="0" kern="1200" dirty="0" err="1">
                          <a:solidFill>
                            <a:schemeClr val="tx1"/>
                          </a:solidFill>
                          <a:effectLst/>
                          <a:latin typeface="+mn-lt"/>
                          <a:ea typeface="+mn-ea"/>
                          <a:cs typeface="+mn-cs"/>
                        </a:rPr>
                        <a:t>Tyre</a:t>
                      </a:r>
                      <a:r>
                        <a:rPr lang="en-US" sz="1800" b="0" i="0" kern="1200" dirty="0">
                          <a:solidFill>
                            <a:schemeClr val="tx1"/>
                          </a:solidFill>
                          <a:effectLst/>
                          <a:latin typeface="+mn-lt"/>
                          <a:ea typeface="+mn-ea"/>
                          <a:cs typeface="+mn-cs"/>
                        </a:rPr>
                        <a:t>, Edom, the people of Ammon, and Moab because of their wickedness. Amos also preaches that Judah and Israel will be punished for embracing wickedness and rejecting the Lord.</a:t>
                      </a:r>
                      <a:endParaRPr lang="en-US" dirty="0"/>
                    </a:p>
                  </a:txBody>
                  <a:tcPr/>
                </a:tc>
                <a:tc>
                  <a:txBody>
                    <a:bodyPr/>
                    <a:lstStyle/>
                    <a:p>
                      <a:r>
                        <a:rPr lang="en-US" sz="1800" b="0" i="0" kern="1200" dirty="0">
                          <a:solidFill>
                            <a:schemeClr val="tx1"/>
                          </a:solidFill>
                          <a:effectLst/>
                          <a:latin typeface="+mn-lt"/>
                          <a:ea typeface="+mn-ea"/>
                          <a:cs typeface="+mn-cs"/>
                        </a:rPr>
                        <a:t>Amos describes the various efforts of the Lord to save His people, including sending prophets to warn them, withholding rain, and allowing pestilence and war to trouble them. However, the people did not humble themselves and return to the Lord.</a:t>
                      </a:r>
                      <a:endParaRPr lang="en-US" dirty="0"/>
                    </a:p>
                  </a:txBody>
                  <a:tcPr/>
                </a:tc>
                <a:tc>
                  <a:txBody>
                    <a:bodyPr/>
                    <a:lstStyle/>
                    <a:p>
                      <a:r>
                        <a:rPr lang="en-US" sz="1800" b="0" i="0" kern="1200" dirty="0">
                          <a:solidFill>
                            <a:schemeClr val="tx1"/>
                          </a:solidFill>
                          <a:effectLst/>
                          <a:latin typeface="+mn-lt"/>
                          <a:ea typeface="+mn-ea"/>
                          <a:cs typeface="+mn-cs"/>
                        </a:rPr>
                        <a:t>Amos teaches that if the people repent and sincerely seek the Lord, they can avoid destruction. In particular, he declares that the Lord does not accept the people’s offerings at the temple because the people’s hearts are focused on false gods. Amos prophesies that their casual approach to worshipping the Lord will lead them to destruction.</a:t>
                      </a:r>
                      <a:endParaRPr lang="en-US" dirty="0"/>
                    </a:p>
                  </a:txBody>
                  <a:tcPr/>
                </a:tc>
                <a:tc>
                  <a:txBody>
                    <a:bodyPr/>
                    <a:lstStyle/>
                    <a:p>
                      <a:r>
                        <a:rPr lang="en-US" sz="1800" b="0" i="0" kern="1200" dirty="0">
                          <a:solidFill>
                            <a:schemeClr val="tx1"/>
                          </a:solidFill>
                          <a:effectLst/>
                          <a:latin typeface="+mn-lt"/>
                          <a:ea typeface="+mn-ea"/>
                          <a:cs typeface="+mn-cs"/>
                        </a:rPr>
                        <a:t>After prophesying of the doom and consequences Israel will face for rejecting the Lord, Amos delivers a message of hope promising that the Lord will gather His people together and restore them to their land.</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44345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9413936"/>
              </p:ext>
            </p:extLst>
          </p:nvPr>
        </p:nvGraphicFramePr>
        <p:xfrm>
          <a:off x="230094" y="733113"/>
          <a:ext cx="11764683" cy="5491480"/>
        </p:xfrm>
        <a:graphic>
          <a:graphicData uri="http://schemas.openxmlformats.org/drawingml/2006/table">
            <a:tbl>
              <a:tblPr firstRow="1" bandRow="1">
                <a:tableStyleId>{5940675A-B579-460E-94D1-54222C63F5DA}</a:tableStyleId>
              </a:tblPr>
              <a:tblGrid>
                <a:gridCol w="1396999">
                  <a:extLst>
                    <a:ext uri="{9D8B030D-6E8A-4147-A177-3AD203B41FA5}">
                      <a16:colId xmlns:a16="http://schemas.microsoft.com/office/drawing/2014/main" val="20000"/>
                    </a:ext>
                  </a:extLst>
                </a:gridCol>
                <a:gridCol w="2702859">
                  <a:extLst>
                    <a:ext uri="{9D8B030D-6E8A-4147-A177-3AD203B41FA5}">
                      <a16:colId xmlns:a16="http://schemas.microsoft.com/office/drawing/2014/main" val="20001"/>
                    </a:ext>
                  </a:extLst>
                </a:gridCol>
                <a:gridCol w="1600201">
                  <a:extLst>
                    <a:ext uri="{9D8B030D-6E8A-4147-A177-3AD203B41FA5}">
                      <a16:colId xmlns:a16="http://schemas.microsoft.com/office/drawing/2014/main" val="20002"/>
                    </a:ext>
                  </a:extLst>
                </a:gridCol>
                <a:gridCol w="6064624">
                  <a:extLst>
                    <a:ext uri="{9D8B030D-6E8A-4147-A177-3AD203B41FA5}">
                      <a16:colId xmlns:a16="http://schemas.microsoft.com/office/drawing/2014/main" val="20003"/>
                    </a:ext>
                  </a:extLst>
                </a:gridCol>
              </a:tblGrid>
              <a:tr h="370840">
                <a:tc>
                  <a:txBody>
                    <a:bodyPr/>
                    <a:lstStyle/>
                    <a:p>
                      <a:pPr algn="ctr"/>
                      <a:r>
                        <a:rPr lang="en-US" sz="1400" dirty="0"/>
                        <a:t>Nation</a:t>
                      </a:r>
                    </a:p>
                  </a:txBody>
                  <a:tcPr/>
                </a:tc>
                <a:tc>
                  <a:txBody>
                    <a:bodyPr/>
                    <a:lstStyle/>
                    <a:p>
                      <a:pPr algn="ctr"/>
                      <a:r>
                        <a:rPr lang="en-US" sz="1400" dirty="0"/>
                        <a:t>Reason Mentioned</a:t>
                      </a:r>
                    </a:p>
                  </a:txBody>
                  <a:tcPr/>
                </a:tc>
                <a:tc>
                  <a:txBody>
                    <a:bodyPr/>
                    <a:lstStyle/>
                    <a:p>
                      <a:pPr algn="ctr"/>
                      <a:r>
                        <a:rPr lang="en-US" sz="1400" dirty="0"/>
                        <a:t>Scripture</a:t>
                      </a:r>
                    </a:p>
                  </a:txBody>
                  <a:tcPr/>
                </a:tc>
                <a:tc>
                  <a:txBody>
                    <a:bodyPr/>
                    <a:lstStyle/>
                    <a:p>
                      <a:pPr algn="ctr"/>
                      <a:r>
                        <a:rPr lang="en-US" sz="1400" dirty="0"/>
                        <a:t>Significance</a:t>
                      </a:r>
                    </a:p>
                  </a:txBody>
                  <a:tcPr/>
                </a:tc>
                <a:extLst>
                  <a:ext uri="{0D108BD9-81ED-4DB2-BD59-A6C34878D82A}">
                    <a16:rowId xmlns:a16="http://schemas.microsoft.com/office/drawing/2014/main" val="10000"/>
                  </a:ext>
                </a:extLst>
              </a:tr>
              <a:tr h="370840">
                <a:tc>
                  <a:txBody>
                    <a:bodyPr/>
                    <a:lstStyle/>
                    <a:p>
                      <a:r>
                        <a:rPr lang="en-US" sz="1200" dirty="0"/>
                        <a:t>Damascus</a:t>
                      </a:r>
                    </a:p>
                    <a:p>
                      <a:r>
                        <a:rPr lang="en-US" sz="1200" dirty="0"/>
                        <a:t>(Syria)</a:t>
                      </a:r>
                    </a:p>
                  </a:txBody>
                  <a:tcPr/>
                </a:tc>
                <a:tc>
                  <a:txBody>
                    <a:bodyPr/>
                    <a:lstStyle/>
                    <a:p>
                      <a:r>
                        <a:rPr lang="en-US" sz="1200" dirty="0"/>
                        <a:t>They “threshed Gilead with threshing instruments of iron” </a:t>
                      </a:r>
                    </a:p>
                  </a:txBody>
                  <a:tcPr/>
                </a:tc>
                <a:tc>
                  <a:txBody>
                    <a:bodyPr/>
                    <a:lstStyle/>
                    <a:p>
                      <a:r>
                        <a:rPr lang="en-US" sz="1200" dirty="0"/>
                        <a:t>Amos 1:3</a:t>
                      </a:r>
                    </a:p>
                    <a:p>
                      <a:r>
                        <a:rPr lang="en-US" sz="1200" dirty="0"/>
                        <a:t>Deut. 3:10-13</a:t>
                      </a:r>
                    </a:p>
                    <a:p>
                      <a:r>
                        <a:rPr lang="en-US" sz="1200" dirty="0"/>
                        <a:t>2 Kings 10:32-33</a:t>
                      </a:r>
                    </a:p>
                    <a:p>
                      <a:r>
                        <a:rPr lang="en-US" sz="1200" dirty="0"/>
                        <a:t>2 Samuel 12:31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Gilead was part of the land on the east side of the River Jordan inherited by the tribes of Gad, Reuben, and Manasseh.</a:t>
                      </a:r>
                      <a:r>
                        <a:rPr lang="en-US" sz="1200" baseline="0" dirty="0">
                          <a:effectLst/>
                        </a:rPr>
                        <a:t> </a:t>
                      </a:r>
                      <a:r>
                        <a:rPr lang="en-US" sz="1200" dirty="0">
                          <a:effectLst/>
                        </a:rPr>
                        <a:t>When the Syrians conquered it under </a:t>
                      </a:r>
                      <a:r>
                        <a:rPr lang="en-US" sz="1200" dirty="0" err="1">
                          <a:effectLst/>
                        </a:rPr>
                        <a:t>Hazael</a:t>
                      </a:r>
                      <a:r>
                        <a:rPr lang="en-US" sz="1200" dirty="0">
                          <a:effectLst/>
                        </a:rPr>
                        <a:t>, they evidently treated their </a:t>
                      </a:r>
                      <a:r>
                        <a:rPr lang="en-US" sz="1200" b="0" i="0" kern="1200" dirty="0">
                          <a:solidFill>
                            <a:schemeClr val="tx1"/>
                          </a:solidFill>
                          <a:effectLst/>
                          <a:latin typeface="+mn-lt"/>
                          <a:ea typeface="+mn-ea"/>
                          <a:cs typeface="+mn-cs"/>
                        </a:rPr>
                        <a:t>captives with barbaric cruelty, crushing them under iron threshing sleds. (A similar incident is recorded in</a:t>
                      </a:r>
                      <a:r>
                        <a:rPr lang="en-US" sz="1200" b="0" i="0" kern="1200" baseline="0" dirty="0">
                          <a:solidFill>
                            <a:schemeClr val="tx1"/>
                          </a:solidFill>
                          <a:effectLst/>
                          <a:latin typeface="+mn-lt"/>
                          <a:ea typeface="+mn-ea"/>
                          <a:cs typeface="+mn-cs"/>
                        </a:rPr>
                        <a:t> 2 Samuel</a:t>
                      </a:r>
                      <a:endParaRPr lang="en-US" sz="1200" dirty="0">
                        <a:effectLst/>
                      </a:endParaRPr>
                    </a:p>
                    <a:p>
                      <a:endParaRPr lang="en-US" sz="1200" dirty="0"/>
                    </a:p>
                  </a:txBody>
                  <a:tcPr/>
                </a:tc>
                <a:extLst>
                  <a:ext uri="{0D108BD9-81ED-4DB2-BD59-A6C34878D82A}">
                    <a16:rowId xmlns:a16="http://schemas.microsoft.com/office/drawing/2014/main" val="10001"/>
                  </a:ext>
                </a:extLst>
              </a:tr>
              <a:tr h="370840">
                <a:tc>
                  <a:txBody>
                    <a:bodyPr/>
                    <a:lstStyle/>
                    <a:p>
                      <a:r>
                        <a:rPr lang="en-US" sz="1200" dirty="0"/>
                        <a:t>Gaza</a:t>
                      </a:r>
                      <a:r>
                        <a:rPr lang="en-US" sz="1200" baseline="0" dirty="0"/>
                        <a:t> </a:t>
                      </a:r>
                    </a:p>
                    <a:p>
                      <a:r>
                        <a:rPr lang="en-US" sz="1200" baseline="0" dirty="0"/>
                        <a:t>(Philistines)</a:t>
                      </a:r>
                      <a:endParaRPr lang="en-US" sz="1200" dirty="0"/>
                    </a:p>
                  </a:txBody>
                  <a:tcPr/>
                </a:tc>
                <a:tc>
                  <a:txBody>
                    <a:bodyPr/>
                    <a:lstStyle/>
                    <a:p>
                      <a:r>
                        <a:rPr lang="en-US" sz="1200" b="0" i="0" kern="1200" dirty="0">
                          <a:solidFill>
                            <a:schemeClr val="tx1"/>
                          </a:solidFill>
                          <a:effectLst/>
                          <a:latin typeface="+mn-lt"/>
                          <a:ea typeface="+mn-ea"/>
                          <a:cs typeface="+mn-cs"/>
                        </a:rPr>
                        <a:t>They carried away “the whole captivity” to Edom </a:t>
                      </a:r>
                      <a:endParaRPr lang="en-US" sz="1200" dirty="0"/>
                    </a:p>
                  </a:txBody>
                  <a:tcPr/>
                </a:tc>
                <a:tc>
                  <a:txBody>
                    <a:bodyPr/>
                    <a:lstStyle/>
                    <a:p>
                      <a:r>
                        <a:rPr lang="en-US" sz="1200" dirty="0"/>
                        <a:t>Amos</a:t>
                      </a:r>
                      <a:r>
                        <a:rPr lang="en-US" sz="1200" baseline="0" dirty="0"/>
                        <a:t> 1:6</a:t>
                      </a:r>
                    </a:p>
                    <a:p>
                      <a:r>
                        <a:rPr lang="en-US" sz="1200" baseline="0" dirty="0"/>
                        <a:t>2 Chronicles 21:16-17</a:t>
                      </a:r>
                      <a:endParaRPr lang="en-US" sz="1200" dirty="0"/>
                    </a:p>
                  </a:txBody>
                  <a:tcPr/>
                </a:tc>
                <a:tc>
                  <a:txBody>
                    <a:bodyPr/>
                    <a:lstStyle/>
                    <a:p>
                      <a:r>
                        <a:rPr lang="en-US" sz="1200" b="0" i="0" kern="1200" dirty="0">
                          <a:solidFill>
                            <a:schemeClr val="tx1"/>
                          </a:solidFill>
                          <a:effectLst/>
                          <a:latin typeface="+mn-lt"/>
                          <a:ea typeface="+mn-ea"/>
                          <a:cs typeface="+mn-cs"/>
                        </a:rPr>
                        <a:t>This passage seems to refer to the time when the Philistines raided Judah under the reign of </a:t>
                      </a:r>
                      <a:r>
                        <a:rPr lang="en-US" sz="1200" b="0" i="0" kern="1200" dirty="0" err="1">
                          <a:solidFill>
                            <a:schemeClr val="tx1"/>
                          </a:solidFill>
                          <a:effectLst/>
                          <a:latin typeface="+mn-lt"/>
                          <a:ea typeface="+mn-ea"/>
                          <a:cs typeface="+mn-cs"/>
                        </a:rPr>
                        <a:t>Joram</a:t>
                      </a:r>
                      <a:r>
                        <a:rPr lang="en-US" sz="1200" b="0" i="0" kern="1200" dirty="0">
                          <a:solidFill>
                            <a:schemeClr val="tx1"/>
                          </a:solidFill>
                          <a:effectLst/>
                          <a:latin typeface="+mn-lt"/>
                          <a:ea typeface="+mn-ea"/>
                          <a:cs typeface="+mn-cs"/>
                        </a:rPr>
                        <a:t>. They sold all their captives to the archenemy of Israel, the </a:t>
                      </a:r>
                      <a:r>
                        <a:rPr lang="en-US" sz="1200" b="0" i="0" kern="1200" dirty="0" err="1">
                          <a:solidFill>
                            <a:schemeClr val="tx1"/>
                          </a:solidFill>
                          <a:effectLst/>
                          <a:latin typeface="+mn-lt"/>
                          <a:ea typeface="+mn-ea"/>
                          <a:cs typeface="+mn-cs"/>
                        </a:rPr>
                        <a:t>Edomites</a:t>
                      </a:r>
                      <a:r>
                        <a:rPr lang="en-US" sz="1200" b="0" i="0" kern="1200" dirty="0">
                          <a:solidFill>
                            <a:schemeClr val="tx1"/>
                          </a:solidFill>
                          <a:effectLst/>
                          <a:latin typeface="+mn-lt"/>
                          <a:ea typeface="+mn-ea"/>
                          <a:cs typeface="+mn-cs"/>
                        </a:rPr>
                        <a:t>.</a:t>
                      </a:r>
                      <a:endParaRPr lang="en-US" sz="1200" dirty="0"/>
                    </a:p>
                  </a:txBody>
                  <a:tcPr/>
                </a:tc>
                <a:extLst>
                  <a:ext uri="{0D108BD9-81ED-4DB2-BD59-A6C34878D82A}">
                    <a16:rowId xmlns:a16="http://schemas.microsoft.com/office/drawing/2014/main" val="10002"/>
                  </a:ext>
                </a:extLst>
              </a:tr>
              <a:tr h="370840">
                <a:tc>
                  <a:txBody>
                    <a:bodyPr/>
                    <a:lstStyle/>
                    <a:p>
                      <a:pPr fontAlgn="base"/>
                      <a:r>
                        <a:rPr lang="en-US" sz="1200" b="0" i="0" kern="1200" dirty="0" err="1">
                          <a:solidFill>
                            <a:schemeClr val="tx1"/>
                          </a:solidFill>
                          <a:effectLst/>
                          <a:latin typeface="+mn-lt"/>
                          <a:ea typeface="+mn-ea"/>
                          <a:cs typeface="+mn-cs"/>
                        </a:rPr>
                        <a:t>Tyrus</a:t>
                      </a:r>
                      <a:r>
                        <a:rPr lang="en-US" sz="1200" b="0" i="0" kern="1200" dirty="0">
                          <a:solidFill>
                            <a:schemeClr val="tx1"/>
                          </a:solidFill>
                          <a:effectLst/>
                          <a:latin typeface="+mn-lt"/>
                          <a:ea typeface="+mn-ea"/>
                          <a:cs typeface="+mn-cs"/>
                        </a:rPr>
                        <a:t> or </a:t>
                      </a:r>
                      <a:r>
                        <a:rPr lang="en-US" sz="1200" b="0" i="0" kern="1200" dirty="0" err="1">
                          <a:solidFill>
                            <a:schemeClr val="tx1"/>
                          </a:solidFill>
                          <a:effectLst/>
                          <a:latin typeface="+mn-lt"/>
                          <a:ea typeface="+mn-ea"/>
                          <a:cs typeface="+mn-cs"/>
                        </a:rPr>
                        <a:t>Tyre</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(Phoenicia)</a:t>
                      </a:r>
                    </a:p>
                    <a:p>
                      <a:endParaRPr lang="en-US" sz="1200" dirty="0"/>
                    </a:p>
                  </a:txBody>
                  <a:tcPr/>
                </a:tc>
                <a:tc>
                  <a:txBody>
                    <a:bodyPr/>
                    <a:lstStyle/>
                    <a:p>
                      <a:r>
                        <a:rPr lang="en-US" sz="1200" b="0" i="0" kern="1200" dirty="0">
                          <a:solidFill>
                            <a:schemeClr val="tx1"/>
                          </a:solidFill>
                          <a:effectLst/>
                          <a:latin typeface="+mn-lt"/>
                          <a:ea typeface="+mn-ea"/>
                          <a:cs typeface="+mn-cs"/>
                        </a:rPr>
                        <a:t>They delivered up the Israelite captives to Edom </a:t>
                      </a:r>
                      <a:endParaRPr lang="en-US" sz="1200" dirty="0"/>
                    </a:p>
                  </a:txBody>
                  <a:tcPr/>
                </a:tc>
                <a:tc>
                  <a:txBody>
                    <a:bodyPr/>
                    <a:lstStyle/>
                    <a:p>
                      <a:r>
                        <a:rPr lang="en-US" sz="1200" dirty="0"/>
                        <a:t>Amos 1:9</a:t>
                      </a:r>
                    </a:p>
                  </a:txBody>
                  <a:tcPr/>
                </a:tc>
                <a:tc>
                  <a:txBody>
                    <a:bodyPr/>
                    <a:lstStyle/>
                    <a:p>
                      <a:r>
                        <a:rPr lang="en-US" sz="1200" b="0" i="0" kern="1200" dirty="0">
                          <a:solidFill>
                            <a:schemeClr val="tx1"/>
                          </a:solidFill>
                          <a:effectLst/>
                          <a:latin typeface="+mn-lt"/>
                          <a:ea typeface="+mn-ea"/>
                          <a:cs typeface="+mn-cs"/>
                        </a:rPr>
                        <a:t>Like Gaza, Phoenicia also sold Israelite captives although it may be that Phoenicia bought the captives from other enemies of Israel such as Syria and then sold them to Edom, since there is no record of </a:t>
                      </a:r>
                      <a:r>
                        <a:rPr lang="en-US" sz="1200" b="0" i="0" kern="1200" dirty="0" err="1">
                          <a:solidFill>
                            <a:schemeClr val="tx1"/>
                          </a:solidFill>
                          <a:effectLst/>
                          <a:latin typeface="+mn-lt"/>
                          <a:ea typeface="+mn-ea"/>
                          <a:cs typeface="+mn-cs"/>
                        </a:rPr>
                        <a:t>Tyre</a:t>
                      </a:r>
                      <a:r>
                        <a:rPr lang="en-US" sz="1200" b="0" i="0" kern="1200" dirty="0">
                          <a:solidFill>
                            <a:schemeClr val="tx1"/>
                          </a:solidFill>
                          <a:effectLst/>
                          <a:latin typeface="+mn-lt"/>
                          <a:ea typeface="+mn-ea"/>
                          <a:cs typeface="+mn-cs"/>
                        </a:rPr>
                        <a:t> capturing Israelites directly.</a:t>
                      </a:r>
                      <a:endParaRPr lang="en-US" sz="1200" dirty="0"/>
                    </a:p>
                  </a:txBody>
                  <a:tcPr/>
                </a:tc>
                <a:extLst>
                  <a:ext uri="{0D108BD9-81ED-4DB2-BD59-A6C34878D82A}">
                    <a16:rowId xmlns:a16="http://schemas.microsoft.com/office/drawing/2014/main" val="10003"/>
                  </a:ext>
                </a:extLst>
              </a:tr>
              <a:tr h="370840">
                <a:tc>
                  <a:txBody>
                    <a:bodyPr/>
                    <a:lstStyle/>
                    <a:p>
                      <a:pPr fontAlgn="base"/>
                      <a:r>
                        <a:rPr lang="en-US" sz="1200" b="0" i="0" kern="1200" dirty="0">
                          <a:solidFill>
                            <a:schemeClr val="tx1"/>
                          </a:solidFill>
                          <a:effectLst/>
                          <a:latin typeface="+mn-lt"/>
                          <a:ea typeface="+mn-ea"/>
                          <a:cs typeface="+mn-cs"/>
                        </a:rPr>
                        <a:t>Edom</a:t>
                      </a:r>
                    </a:p>
                    <a:p>
                      <a:pPr fontAlgn="base"/>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Idumea</a:t>
                      </a:r>
                      <a:r>
                        <a:rPr lang="en-US" sz="1200" b="0" i="0" kern="1200" dirty="0">
                          <a:solidFill>
                            <a:schemeClr val="tx1"/>
                          </a:solidFill>
                          <a:effectLst/>
                          <a:latin typeface="+mn-lt"/>
                          <a:ea typeface="+mn-ea"/>
                          <a:cs typeface="+mn-cs"/>
                        </a:rPr>
                        <a:t>)</a:t>
                      </a:r>
                    </a:p>
                    <a:p>
                      <a:endParaRPr lang="en-US" sz="1200" dirty="0"/>
                    </a:p>
                  </a:txBody>
                  <a:tcPr/>
                </a:tc>
                <a:tc>
                  <a:txBody>
                    <a:bodyPr/>
                    <a:lstStyle/>
                    <a:p>
                      <a:r>
                        <a:rPr lang="en-US" sz="1200" b="0" i="0" kern="1200" dirty="0">
                          <a:solidFill>
                            <a:schemeClr val="tx1"/>
                          </a:solidFill>
                          <a:effectLst/>
                          <a:latin typeface="+mn-lt"/>
                          <a:ea typeface="+mn-ea"/>
                          <a:cs typeface="+mn-cs"/>
                        </a:rPr>
                        <a:t>Pursued his “brother” with the sword and kept his great wrath </a:t>
                      </a:r>
                      <a:endParaRPr lang="en-US" sz="1200" dirty="0"/>
                    </a:p>
                  </a:txBody>
                  <a:tcPr/>
                </a:tc>
                <a:tc>
                  <a:txBody>
                    <a:bodyPr/>
                    <a:lstStyle/>
                    <a:p>
                      <a:r>
                        <a:rPr lang="en-US" sz="1200" dirty="0"/>
                        <a:t>Amos 1:11</a:t>
                      </a:r>
                    </a:p>
                    <a:p>
                      <a:r>
                        <a:rPr lang="en-US" sz="1200" dirty="0"/>
                        <a:t>Genesis 25:30</a:t>
                      </a:r>
                    </a:p>
                  </a:txBody>
                  <a:tcPr/>
                </a:tc>
                <a:tc>
                  <a:txBody>
                    <a:bodyPr/>
                    <a:lstStyle/>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Edomites</a:t>
                      </a:r>
                      <a:r>
                        <a:rPr lang="en-US" sz="1200" b="0" i="0" kern="1200" dirty="0">
                          <a:solidFill>
                            <a:schemeClr val="tx1"/>
                          </a:solidFill>
                          <a:effectLst/>
                          <a:latin typeface="+mn-lt"/>
                          <a:ea typeface="+mn-ea"/>
                          <a:cs typeface="+mn-cs"/>
                        </a:rPr>
                        <a:t> were the descendants of Esau, whose name was also Edo. Thus, they were closely related peoples (“brothers”) to Israel, but showed only bitter hatred and hostility. The </a:t>
                      </a:r>
                      <a:r>
                        <a:rPr lang="en-US" sz="1200" b="0" i="0" kern="1200" dirty="0" err="1">
                          <a:solidFill>
                            <a:schemeClr val="tx1"/>
                          </a:solidFill>
                          <a:effectLst/>
                          <a:latin typeface="+mn-lt"/>
                          <a:ea typeface="+mn-ea"/>
                          <a:cs typeface="+mn-cs"/>
                        </a:rPr>
                        <a:t>Edomites</a:t>
                      </a:r>
                      <a:r>
                        <a:rPr lang="en-US" sz="1200" b="0" i="0" kern="1200" dirty="0">
                          <a:solidFill>
                            <a:schemeClr val="tx1"/>
                          </a:solidFill>
                          <a:effectLst/>
                          <a:latin typeface="+mn-lt"/>
                          <a:ea typeface="+mn-ea"/>
                          <a:cs typeface="+mn-cs"/>
                        </a:rPr>
                        <a:t> were some of Israel’s most determined enemies.</a:t>
                      </a:r>
                      <a:endParaRPr lang="en-US" sz="1200" dirty="0"/>
                    </a:p>
                  </a:txBody>
                  <a:tcPr/>
                </a:tc>
                <a:extLst>
                  <a:ext uri="{0D108BD9-81ED-4DB2-BD59-A6C34878D82A}">
                    <a16:rowId xmlns:a16="http://schemas.microsoft.com/office/drawing/2014/main" val="10004"/>
                  </a:ext>
                </a:extLst>
              </a:tr>
              <a:tr h="370840">
                <a:tc>
                  <a:txBody>
                    <a:bodyPr/>
                    <a:lstStyle/>
                    <a:p>
                      <a:pPr fontAlgn="base"/>
                      <a:r>
                        <a:rPr lang="en-US" sz="1200" b="0" i="0" kern="1200" dirty="0">
                          <a:solidFill>
                            <a:schemeClr val="tx1"/>
                          </a:solidFill>
                          <a:effectLst/>
                          <a:latin typeface="+mn-lt"/>
                          <a:ea typeface="+mn-ea"/>
                          <a:cs typeface="+mn-cs"/>
                        </a:rPr>
                        <a:t>Ammon</a:t>
                      </a:r>
                    </a:p>
                    <a:p>
                      <a:pPr fontAlgn="base"/>
                      <a:r>
                        <a:rPr lang="en-US" sz="1200" b="0" i="0" kern="1200" dirty="0">
                          <a:solidFill>
                            <a:schemeClr val="tx1"/>
                          </a:solidFill>
                          <a:effectLst/>
                          <a:latin typeface="+mn-lt"/>
                          <a:ea typeface="+mn-ea"/>
                          <a:cs typeface="+mn-cs"/>
                        </a:rPr>
                        <a:t>(Ammonites; </a:t>
                      </a:r>
                      <a:r>
                        <a:rPr lang="en-US" sz="1200" b="0" i="0" kern="1200" dirty="0" err="1">
                          <a:solidFill>
                            <a:schemeClr val="tx1"/>
                          </a:solidFill>
                          <a:effectLst/>
                          <a:latin typeface="+mn-lt"/>
                          <a:ea typeface="+mn-ea"/>
                          <a:cs typeface="+mn-cs"/>
                        </a:rPr>
                        <a:t>Rabbah</a:t>
                      </a:r>
                      <a:r>
                        <a:rPr lang="en-US" sz="1200" b="0" i="0" kern="1200" dirty="0">
                          <a:solidFill>
                            <a:schemeClr val="tx1"/>
                          </a:solidFill>
                          <a:effectLst/>
                          <a:latin typeface="+mn-lt"/>
                          <a:ea typeface="+mn-ea"/>
                          <a:cs typeface="+mn-cs"/>
                        </a:rPr>
                        <a:t> was the capital of Ammon)</a:t>
                      </a:r>
                      <a:endParaRPr lang="en-US" sz="1200" dirty="0"/>
                    </a:p>
                  </a:txBody>
                  <a:tcPr/>
                </a:tc>
                <a:tc>
                  <a:txBody>
                    <a:bodyPr/>
                    <a:lstStyle/>
                    <a:p>
                      <a:r>
                        <a:rPr lang="en-US" sz="1200" b="0" i="0" kern="1200" dirty="0">
                          <a:solidFill>
                            <a:schemeClr val="tx1"/>
                          </a:solidFill>
                          <a:effectLst/>
                          <a:latin typeface="+mn-lt"/>
                          <a:ea typeface="+mn-ea"/>
                          <a:cs typeface="+mn-cs"/>
                        </a:rPr>
                        <a:t>They “ripped up the women with child of Gilead”.</a:t>
                      </a:r>
                      <a:endParaRPr lang="en-US" sz="1200" dirty="0"/>
                    </a:p>
                  </a:txBody>
                  <a:tcPr/>
                </a:tc>
                <a:tc>
                  <a:txBody>
                    <a:bodyPr/>
                    <a:lstStyle/>
                    <a:p>
                      <a:r>
                        <a:rPr lang="en-US" sz="1200" dirty="0"/>
                        <a:t>Amos 1:13</a:t>
                      </a:r>
                    </a:p>
                  </a:txBody>
                  <a:tcPr/>
                </a:tc>
                <a:tc>
                  <a:txBody>
                    <a:bodyPr/>
                    <a:lstStyle/>
                    <a:p>
                      <a:r>
                        <a:rPr lang="en-US" sz="1200" b="0" i="0" kern="1200" dirty="0">
                          <a:solidFill>
                            <a:schemeClr val="tx1"/>
                          </a:solidFill>
                          <a:effectLst/>
                          <a:latin typeface="+mn-lt"/>
                          <a:ea typeface="+mn-ea"/>
                          <a:cs typeface="+mn-cs"/>
                        </a:rPr>
                        <a:t>The incident mentioned here is not recorded in the Old Testament, but the Ammonites were a fierce desert people who often conquered parts of Israel. To kill pregnant women shows a particularly brutal nature.</a:t>
                      </a:r>
                      <a:endParaRPr lang="en-US" sz="1200" dirty="0"/>
                    </a:p>
                  </a:txBody>
                  <a:tcPr/>
                </a:tc>
                <a:extLst>
                  <a:ext uri="{0D108BD9-81ED-4DB2-BD59-A6C34878D82A}">
                    <a16:rowId xmlns:a16="http://schemas.microsoft.com/office/drawing/2014/main" val="10005"/>
                  </a:ext>
                </a:extLst>
              </a:tr>
              <a:tr h="370840">
                <a:tc>
                  <a:txBody>
                    <a:bodyPr/>
                    <a:lstStyle/>
                    <a:p>
                      <a:pPr fontAlgn="base"/>
                      <a:r>
                        <a:rPr lang="en-US" sz="1200" b="0" i="0" kern="1200" dirty="0">
                          <a:solidFill>
                            <a:schemeClr val="tx1"/>
                          </a:solidFill>
                          <a:effectLst/>
                          <a:latin typeface="+mn-lt"/>
                          <a:ea typeface="+mn-ea"/>
                          <a:cs typeface="+mn-cs"/>
                        </a:rPr>
                        <a:t>Moab</a:t>
                      </a:r>
                    </a:p>
                    <a:p>
                      <a:pPr fontAlgn="base"/>
                      <a:r>
                        <a:rPr lang="en-US" sz="1200" b="0" i="0" kern="1200" dirty="0">
                          <a:solidFill>
                            <a:schemeClr val="tx1"/>
                          </a:solidFill>
                          <a:effectLst/>
                          <a:latin typeface="+mn-lt"/>
                          <a:ea typeface="+mn-ea"/>
                          <a:cs typeface="+mn-cs"/>
                        </a:rPr>
                        <a:t>(Moabites)</a:t>
                      </a:r>
                    </a:p>
                    <a:p>
                      <a:endParaRPr lang="en-US" sz="1200" dirty="0"/>
                    </a:p>
                  </a:txBody>
                  <a:tcPr/>
                </a:tc>
                <a:tc>
                  <a:txBody>
                    <a:bodyPr/>
                    <a:lstStyle/>
                    <a:p>
                      <a:r>
                        <a:rPr lang="en-US" sz="1200" b="0" i="0" kern="1200" dirty="0">
                          <a:solidFill>
                            <a:schemeClr val="tx1"/>
                          </a:solidFill>
                          <a:effectLst/>
                          <a:latin typeface="+mn-lt"/>
                          <a:ea typeface="+mn-ea"/>
                          <a:cs typeface="+mn-cs"/>
                        </a:rPr>
                        <a:t>The king of Moab burned the bones of the king of Edom.</a:t>
                      </a:r>
                      <a:endParaRPr lang="en-US" sz="1200" dirty="0"/>
                    </a:p>
                  </a:txBody>
                  <a:tcPr/>
                </a:tc>
                <a:tc>
                  <a:txBody>
                    <a:bodyPr/>
                    <a:lstStyle/>
                    <a:p>
                      <a:r>
                        <a:rPr lang="en-US" sz="1200" dirty="0"/>
                        <a:t>Amos 2:1</a:t>
                      </a:r>
                    </a:p>
                    <a:p>
                      <a:r>
                        <a:rPr lang="en-US" sz="1200" dirty="0"/>
                        <a:t>2 Kings 3</a:t>
                      </a:r>
                    </a:p>
                  </a:txBody>
                  <a:tcPr/>
                </a:tc>
                <a:tc>
                  <a:txBody>
                    <a:bodyPr/>
                    <a:lstStyle/>
                    <a:p>
                      <a:r>
                        <a:rPr lang="en-US" sz="1200" b="0" i="0" kern="1200" dirty="0">
                          <a:solidFill>
                            <a:schemeClr val="tx1"/>
                          </a:solidFill>
                          <a:effectLst/>
                          <a:latin typeface="+mn-lt"/>
                          <a:ea typeface="+mn-ea"/>
                          <a:cs typeface="+mn-cs"/>
                        </a:rPr>
                        <a:t> “The burning of the bones of the king of Edom is not burning while he was still alive, but the burning of the corpse into lime, </a:t>
                      </a:r>
                      <a:r>
                        <a:rPr lang="en-US" sz="1200" b="0" i="1" kern="1200" dirty="0">
                          <a:solidFill>
                            <a:schemeClr val="tx1"/>
                          </a:solidFill>
                          <a:effectLst/>
                          <a:latin typeface="+mn-lt"/>
                          <a:ea typeface="+mn-ea"/>
                          <a:cs typeface="+mn-cs"/>
                        </a:rPr>
                        <a:t>i.e.</a:t>
                      </a:r>
                      <a:r>
                        <a:rPr lang="en-US" sz="1200" b="0" i="0" kern="1200" dirty="0">
                          <a:solidFill>
                            <a:schemeClr val="tx1"/>
                          </a:solidFill>
                          <a:effectLst/>
                          <a:latin typeface="+mn-lt"/>
                          <a:ea typeface="+mn-ea"/>
                          <a:cs typeface="+mn-cs"/>
                        </a:rPr>
                        <a:t> so completely that the bones turned into powder like lime. … No record has been preserved of this event in the historical books of the Old Testament; but it was no doubt connected with the war referred to in 2 Kings 3., which </a:t>
                      </a:r>
                      <a:r>
                        <a:rPr lang="en-US" sz="1200" b="0" i="0" kern="1200" dirty="0" err="1">
                          <a:solidFill>
                            <a:schemeClr val="tx1"/>
                          </a:solidFill>
                          <a:effectLst/>
                          <a:latin typeface="+mn-lt"/>
                          <a:ea typeface="+mn-ea"/>
                          <a:cs typeface="+mn-cs"/>
                        </a:rPr>
                        <a:t>Joram</a:t>
                      </a:r>
                      <a:r>
                        <a:rPr lang="en-US" sz="1200" b="0" i="0" kern="1200" dirty="0">
                          <a:solidFill>
                            <a:schemeClr val="tx1"/>
                          </a:solidFill>
                          <a:effectLst/>
                          <a:latin typeface="+mn-lt"/>
                          <a:ea typeface="+mn-ea"/>
                          <a:cs typeface="+mn-cs"/>
                        </a:rPr>
                        <a:t> of Israel and Jehoshaphat of Judah waged against the Moabites in company with the king of Edom; so that the Jewish tradition found in Jerome, viz. that after this war the Moabites dug up the bones of the king of Edom from the grave, and heaped insults upon them by burning them to ashes, is apparently not without foundation.” (</a:t>
                      </a:r>
                      <a:r>
                        <a:rPr lang="en-US" sz="1200" b="0" i="0" kern="1200" dirty="0" err="1">
                          <a:solidFill>
                            <a:schemeClr val="tx1"/>
                          </a:solidFill>
                          <a:effectLst/>
                          <a:latin typeface="+mn-lt"/>
                          <a:ea typeface="+mn-ea"/>
                          <a:cs typeface="+mn-cs"/>
                        </a:rPr>
                        <a:t>Keil</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Delitzsch</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Commentary,</a:t>
                      </a:r>
                      <a:r>
                        <a:rPr lang="en-US" sz="1200" b="0" i="0" kern="1200" dirty="0">
                          <a:solidFill>
                            <a:schemeClr val="tx1"/>
                          </a:solidFill>
                          <a:effectLst/>
                          <a:latin typeface="+mn-lt"/>
                          <a:ea typeface="+mn-ea"/>
                          <a:cs typeface="+mn-cs"/>
                        </a:rPr>
                        <a:t>10:1:250.)</a:t>
                      </a:r>
                      <a:endParaRPr lang="en-US" sz="1200" dirty="0"/>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107333" y="6488668"/>
            <a:ext cx="3237681" cy="307777"/>
          </a:xfrm>
          <a:prstGeom prst="rect">
            <a:avLst/>
          </a:prstGeom>
        </p:spPr>
        <p:txBody>
          <a:bodyPr wrap="none">
            <a:spAutoFit/>
          </a:bodyPr>
          <a:lstStyle/>
          <a:p>
            <a:r>
              <a:rPr lang="en-US" sz="1400" i="1" dirty="0">
                <a:solidFill>
                  <a:srgbClr val="333333"/>
                </a:solidFill>
                <a:latin typeface="Calibri" panose="020F0502020204030204" pitchFamily="34" charset="0"/>
              </a:rPr>
              <a:t>Old Testament Institute Manual Chapter 8</a:t>
            </a:r>
            <a:endParaRPr lang="en-US" sz="1400" dirty="0"/>
          </a:p>
        </p:txBody>
      </p:sp>
      <p:sp>
        <p:nvSpPr>
          <p:cNvPr id="6" name="Rectangle 5"/>
          <p:cNvSpPr/>
          <p:nvPr/>
        </p:nvSpPr>
        <p:spPr>
          <a:xfrm>
            <a:off x="4213168" y="91894"/>
            <a:ext cx="2249014" cy="369332"/>
          </a:xfrm>
          <a:prstGeom prst="rect">
            <a:avLst/>
          </a:prstGeom>
        </p:spPr>
        <p:txBody>
          <a:bodyPr wrap="none">
            <a:spAutoFit/>
          </a:bodyPr>
          <a:lstStyle/>
          <a:p>
            <a:r>
              <a:rPr lang="en-US" i="1" dirty="0">
                <a:solidFill>
                  <a:srgbClr val="333333"/>
                </a:solidFill>
                <a:latin typeface="Calibri" panose="020F0502020204030204" pitchFamily="34" charset="0"/>
              </a:rPr>
              <a:t>Amos Chapter 1 and 2</a:t>
            </a:r>
            <a:endParaRPr lang="en-US" dirty="0"/>
          </a:p>
        </p:txBody>
      </p:sp>
    </p:spTree>
    <p:extLst>
      <p:ext uri="{BB962C8B-B14F-4D97-AF65-F5344CB8AC3E}">
        <p14:creationId xmlns:p14="http://schemas.microsoft.com/office/powerpoint/2010/main" val="2725574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882" y="101803"/>
            <a:ext cx="6096000" cy="1384995"/>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Ashdod Amos 3:9-11:</a:t>
            </a:r>
          </a:p>
          <a:p>
            <a:r>
              <a:rPr lang="en-US" sz="1200" dirty="0">
                <a:solidFill>
                  <a:srgbClr val="333333"/>
                </a:solidFill>
                <a:latin typeface="Calibri" panose="020F0502020204030204" pitchFamily="34" charset="0"/>
              </a:rPr>
              <a:t>“Ashdod, one of the </a:t>
            </a:r>
            <a:r>
              <a:rPr lang="en-US" sz="1200" dirty="0" err="1">
                <a:solidFill>
                  <a:srgbClr val="333333"/>
                </a:solidFill>
                <a:latin typeface="Calibri" panose="020F0502020204030204" pitchFamily="34" charset="0"/>
              </a:rPr>
              <a:t>Philistian</a:t>
            </a:r>
            <a:r>
              <a:rPr lang="en-US" sz="1200" dirty="0">
                <a:solidFill>
                  <a:srgbClr val="333333"/>
                </a:solidFill>
                <a:latin typeface="Calibri" panose="020F0502020204030204" pitchFamily="34" charset="0"/>
              </a:rPr>
              <a:t> capitals, is mentioned by way of example, as a chief city of the uncircumcised, who were regarded by Israel as godless heathen; and Egypt is mentioned along with it, as the nation whose unrighteousness and ungodliness had once been experienced by Israel to satiety [</a:t>
            </a:r>
            <a:r>
              <a:rPr lang="en-US" sz="1200" dirty="0" err="1">
                <a:solidFill>
                  <a:srgbClr val="333333"/>
                </a:solidFill>
                <a:latin typeface="Calibri" panose="020F0502020204030204" pitchFamily="34" charset="0"/>
              </a:rPr>
              <a:t>fulness</a:t>
            </a:r>
            <a:r>
              <a:rPr lang="en-US" sz="1200" dirty="0">
                <a:solidFill>
                  <a:srgbClr val="333333"/>
                </a:solidFill>
                <a:latin typeface="Calibri" panose="020F0502020204030204" pitchFamily="34" charset="0"/>
              </a:rPr>
              <a:t>]. If therefore such heathen as these are called to behold the unrighteous and dissolute conduct to be seen in the places, it must have been great indeed.” (</a:t>
            </a:r>
            <a:r>
              <a:rPr lang="en-US" sz="1200" dirty="0" err="1">
                <a:solidFill>
                  <a:srgbClr val="333333"/>
                </a:solidFill>
                <a:latin typeface="Calibri" panose="020F0502020204030204" pitchFamily="34" charset="0"/>
              </a:rPr>
              <a:t>Keil</a:t>
            </a:r>
            <a:r>
              <a:rPr lang="en-US" sz="1200" dirty="0">
                <a:solidFill>
                  <a:srgbClr val="333333"/>
                </a:solidFill>
                <a:latin typeface="Calibri" panose="020F0502020204030204" pitchFamily="34" charset="0"/>
              </a:rPr>
              <a:t> and </a:t>
            </a:r>
            <a:r>
              <a:rPr lang="en-US" sz="1200" dirty="0" err="1">
                <a:solidFill>
                  <a:srgbClr val="333333"/>
                </a:solidFill>
                <a:latin typeface="Calibri" panose="020F0502020204030204" pitchFamily="34" charset="0"/>
              </a:rPr>
              <a:t>Delitzsch</a:t>
            </a:r>
            <a:r>
              <a:rPr lang="en-US" sz="1200" dirty="0">
                <a:solidFill>
                  <a:srgbClr val="333333"/>
                </a:solidFill>
                <a:latin typeface="Calibri" panose="020F0502020204030204" pitchFamily="34" charset="0"/>
              </a:rPr>
              <a:t>, </a:t>
            </a:r>
            <a:r>
              <a:rPr lang="en-US" sz="1200" i="1" dirty="0">
                <a:solidFill>
                  <a:srgbClr val="333333"/>
                </a:solidFill>
                <a:latin typeface="Calibri" panose="020F0502020204030204" pitchFamily="34" charset="0"/>
              </a:rPr>
              <a:t>Commentary,</a:t>
            </a:r>
            <a:r>
              <a:rPr lang="en-US" sz="1200" dirty="0">
                <a:solidFill>
                  <a:srgbClr val="333333"/>
                </a:solidFill>
                <a:latin typeface="Calibri" panose="020F0502020204030204" pitchFamily="34" charset="0"/>
              </a:rPr>
              <a:t> 10:1:262–63.)</a:t>
            </a:r>
            <a:endParaRPr lang="en-US" sz="1200" dirty="0"/>
          </a:p>
        </p:txBody>
      </p:sp>
      <p:sp>
        <p:nvSpPr>
          <p:cNvPr id="3" name="Rectangle 2"/>
          <p:cNvSpPr/>
          <p:nvPr/>
        </p:nvSpPr>
        <p:spPr>
          <a:xfrm>
            <a:off x="156882" y="1486798"/>
            <a:ext cx="6096000" cy="2123658"/>
          </a:xfrm>
          <a:prstGeom prst="rect">
            <a:avLst/>
          </a:prstGeom>
          <a:ln>
            <a:solidFill>
              <a:schemeClr val="tx1"/>
            </a:solidFill>
          </a:ln>
        </p:spPr>
        <p:txBody>
          <a:bodyPr>
            <a:spAutoFit/>
          </a:bodyPr>
          <a:lstStyle/>
          <a:p>
            <a:r>
              <a:rPr lang="en-US" sz="1200" b="1" dirty="0"/>
              <a:t>Bethel Amos 3:14:</a:t>
            </a:r>
          </a:p>
          <a:p>
            <a:r>
              <a:rPr lang="en-US" sz="1200" dirty="0"/>
              <a:t>Bethel is mentioned several times in Genesis. It is first mentioned in Genesis 12 and 13, as a place near where Abram stayed and built an altar on his way to Egypt and on his return. It is said to be close to Hai (Ai) and just to the west of it. More famously it is mentioned again in Genesis 28,</a:t>
            </a:r>
            <a:r>
              <a:rPr lang="en-US" sz="1200" baseline="30000" dirty="0"/>
              <a:t>[</a:t>
            </a:r>
            <a:r>
              <a:rPr lang="en-US" sz="1200" dirty="0"/>
              <a:t>when Jacob, fleeing from the wrath of his brother Esau, falls asleep on a stone and dreams of a ladder stretching between Heaven and Earth and thronged with angels; God stands at the top of the ladder, and promises Jacob the land of Canaan; when Jacob awakes he anoints the stone (</a:t>
            </a:r>
            <a:r>
              <a:rPr lang="en-US" sz="1200" dirty="0" err="1"/>
              <a:t>baetylus</a:t>
            </a:r>
            <a:r>
              <a:rPr lang="en-US" sz="1200" dirty="0"/>
              <a:t>) with oil and names the place Bethel. Another account, from Genesis 35 repeats the covenant with God and the naming of the place (as El-Bethel), and makes this the site of Jacob's own change of name to Israel. Both versions state that the original name of the place was Luz, a Canaanite name. </a:t>
            </a:r>
            <a:r>
              <a:rPr lang="en-US" sz="1200" dirty="0" err="1"/>
              <a:t>wikipedia</a:t>
            </a:r>
            <a:endParaRPr lang="en-US" sz="1200" dirty="0"/>
          </a:p>
        </p:txBody>
      </p:sp>
      <p:sp>
        <p:nvSpPr>
          <p:cNvPr id="4" name="Rectangle 3"/>
          <p:cNvSpPr/>
          <p:nvPr/>
        </p:nvSpPr>
        <p:spPr>
          <a:xfrm>
            <a:off x="156882" y="3610456"/>
            <a:ext cx="6096000" cy="1569660"/>
          </a:xfrm>
          <a:prstGeom prst="rect">
            <a:avLst/>
          </a:prstGeom>
          <a:ln>
            <a:solidFill>
              <a:schemeClr val="tx1"/>
            </a:solidFill>
          </a:ln>
        </p:spPr>
        <p:txBody>
          <a:bodyPr>
            <a:spAutoFit/>
          </a:bodyPr>
          <a:lstStyle/>
          <a:p>
            <a:pPr fontAlgn="base"/>
            <a:r>
              <a:rPr lang="en-US" sz="1200" b="1" dirty="0"/>
              <a:t>Famine, Amos 8:11-12:</a:t>
            </a:r>
          </a:p>
          <a:p>
            <a:pPr fontAlgn="base"/>
            <a:r>
              <a:rPr lang="en-US" sz="1200" dirty="0"/>
              <a:t>“Many centuries passed and that day came when a blanket of disbelief covered this earth, not a blanket of cotton or wool, but a blanket of apostasy, and a hunger and a thirst by many which was not satisfied.</a:t>
            </a:r>
          </a:p>
          <a:p>
            <a:pPr fontAlgn="base"/>
            <a:r>
              <a:rPr lang="en-US" sz="1200" dirty="0"/>
              <a:t>“It was the Lord our God who came to the earth and manifested himself and brought truth again to the earth with prophecy, revelations, authority, priesthood, organization and all of the benefits of mankind. It was the Lord our God who did all this for us.” President Spencer W. Kimball (In Conference Report, Temple View New Zealand Area Conference 1976, p. 4.)</a:t>
            </a:r>
          </a:p>
        </p:txBody>
      </p:sp>
      <p:sp>
        <p:nvSpPr>
          <p:cNvPr id="5" name="Rectangle 4"/>
          <p:cNvSpPr/>
          <p:nvPr/>
        </p:nvSpPr>
        <p:spPr>
          <a:xfrm>
            <a:off x="156882" y="5180116"/>
            <a:ext cx="6096000" cy="1200329"/>
          </a:xfrm>
          <a:prstGeom prst="rect">
            <a:avLst/>
          </a:prstGeom>
          <a:ln>
            <a:solidFill>
              <a:schemeClr val="tx1"/>
            </a:solidFill>
          </a:ln>
        </p:spPr>
        <p:txBody>
          <a:bodyPr wrap="square">
            <a:spAutoFit/>
          </a:bodyPr>
          <a:lstStyle/>
          <a:p>
            <a:r>
              <a:rPr lang="en-US" sz="1200" b="1" dirty="0"/>
              <a:t>Restoration:</a:t>
            </a:r>
          </a:p>
          <a:p>
            <a:r>
              <a:rPr lang="en-US" sz="1200" dirty="0"/>
              <a:t>“After centuries of spiritual darkness, … we solemnly announce to all the world that the spiritual famine is ended, the spiritual drought is spent, the word of the Lord in its purity and </a:t>
            </a:r>
            <a:r>
              <a:rPr lang="en-US" sz="1200" dirty="0" err="1"/>
              <a:t>totalness</a:t>
            </a:r>
            <a:r>
              <a:rPr lang="en-US" sz="1200" dirty="0"/>
              <a:t> is available to all men. One needs not wander from sea to sea nor from the north to the east, seeking the true gospel as Amos predicted, for the everlasting truth is available.” Spencer W. Kimball (In Conference Report, Apr. 1964, pp. 93–94.)</a:t>
            </a:r>
          </a:p>
        </p:txBody>
      </p:sp>
    </p:spTree>
    <p:extLst>
      <p:ext uri="{BB962C8B-B14F-4D97-AF65-F5344CB8AC3E}">
        <p14:creationId xmlns:p14="http://schemas.microsoft.com/office/powerpoint/2010/main" val="2554462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69452965"/>
              </p:ext>
            </p:extLst>
          </p:nvPr>
        </p:nvGraphicFramePr>
        <p:xfrm>
          <a:off x="230094" y="733113"/>
          <a:ext cx="11778131" cy="4714240"/>
        </p:xfrm>
        <a:graphic>
          <a:graphicData uri="http://schemas.openxmlformats.org/drawingml/2006/table">
            <a:tbl>
              <a:tblPr firstRow="1" bandRow="1">
                <a:tableStyleId>{5940675A-B579-460E-94D1-54222C63F5DA}</a:tableStyleId>
              </a:tblPr>
              <a:tblGrid>
                <a:gridCol w="1618778">
                  <a:extLst>
                    <a:ext uri="{9D8B030D-6E8A-4147-A177-3AD203B41FA5}">
                      <a16:colId xmlns:a16="http://schemas.microsoft.com/office/drawing/2014/main" val="20000"/>
                    </a:ext>
                  </a:extLst>
                </a:gridCol>
                <a:gridCol w="3131948">
                  <a:extLst>
                    <a:ext uri="{9D8B030D-6E8A-4147-A177-3AD203B41FA5}">
                      <a16:colId xmlns:a16="http://schemas.microsoft.com/office/drawing/2014/main" val="20001"/>
                    </a:ext>
                  </a:extLst>
                </a:gridCol>
                <a:gridCol w="7027405">
                  <a:extLst>
                    <a:ext uri="{9D8B030D-6E8A-4147-A177-3AD203B41FA5}">
                      <a16:colId xmlns:a16="http://schemas.microsoft.com/office/drawing/2014/main" val="20002"/>
                    </a:ext>
                  </a:extLst>
                </a:gridCol>
              </a:tblGrid>
              <a:tr h="370840">
                <a:tc>
                  <a:txBody>
                    <a:bodyPr/>
                    <a:lstStyle/>
                    <a:p>
                      <a:pPr algn="ctr"/>
                      <a:r>
                        <a:rPr lang="en-US" sz="1400" dirty="0"/>
                        <a:t>Scripture</a:t>
                      </a:r>
                    </a:p>
                  </a:txBody>
                  <a:tcPr/>
                </a:tc>
                <a:tc>
                  <a:txBody>
                    <a:bodyPr/>
                    <a:lstStyle/>
                    <a:p>
                      <a:pPr algn="ctr"/>
                      <a:r>
                        <a:rPr lang="en-US" sz="1400" dirty="0"/>
                        <a:t>Phrase </a:t>
                      </a:r>
                    </a:p>
                  </a:txBody>
                  <a:tcPr/>
                </a:tc>
                <a:tc>
                  <a:txBody>
                    <a:bodyPr/>
                    <a:lstStyle/>
                    <a:p>
                      <a:pPr algn="ctr"/>
                      <a:r>
                        <a:rPr lang="en-US" sz="1400" dirty="0"/>
                        <a:t>Meaning</a:t>
                      </a:r>
                    </a:p>
                  </a:txBody>
                  <a:tcPr/>
                </a:tc>
                <a:extLst>
                  <a:ext uri="{0D108BD9-81ED-4DB2-BD59-A6C34878D82A}">
                    <a16:rowId xmlns:a16="http://schemas.microsoft.com/office/drawing/2014/main" val="10000"/>
                  </a:ext>
                </a:extLst>
              </a:tr>
              <a:tr h="370840">
                <a:tc>
                  <a:txBody>
                    <a:bodyPr/>
                    <a:lstStyle/>
                    <a:p>
                      <a:r>
                        <a:rPr lang="en-US" sz="1200" dirty="0"/>
                        <a:t>Amos 7:1-3</a:t>
                      </a:r>
                    </a:p>
                  </a:txBody>
                  <a:tcPr/>
                </a:tc>
                <a:tc>
                  <a:txBody>
                    <a:bodyPr/>
                    <a:lstStyle/>
                    <a:p>
                      <a:r>
                        <a:rPr lang="en-US" sz="1200" b="0" i="1" kern="1200" dirty="0">
                          <a:solidFill>
                            <a:schemeClr val="tx1"/>
                          </a:solidFill>
                          <a:effectLst/>
                          <a:latin typeface="+mn-lt"/>
                          <a:ea typeface="+mn-ea"/>
                          <a:cs typeface="+mn-cs"/>
                        </a:rPr>
                        <a:t>A swarm of locusts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king, who has had the early grass mown, is Jehovah; and the mowing of the grass denotes the judgments which Jehovah has already executed upon Israel. The growing of the second crop is a figurative representation of the prosperity which flourished again after those judgments; in actual fact, therefore, it denotes the time when the dawn had risen again for Israel (</a:t>
                      </a:r>
                      <a:r>
                        <a:rPr lang="en-US" sz="1200" b="0" i="0" kern="1200" dirty="0" err="1">
                          <a:solidFill>
                            <a:schemeClr val="tx1"/>
                          </a:solidFill>
                          <a:effectLst/>
                          <a:latin typeface="+mn-lt"/>
                          <a:ea typeface="+mn-ea"/>
                          <a:cs typeface="+mn-cs"/>
                        </a:rPr>
                        <a:t>ch.</a:t>
                      </a:r>
                      <a:r>
                        <a:rPr lang="en-US" sz="1200" b="0" i="0" kern="1200" dirty="0">
                          <a:solidFill>
                            <a:schemeClr val="tx1"/>
                          </a:solidFill>
                          <a:effectLst/>
                          <a:latin typeface="+mn-lt"/>
                          <a:ea typeface="+mn-ea"/>
                          <a:cs typeface="+mn-cs"/>
                        </a:rPr>
                        <a:t> iv. 13).” </a:t>
                      </a:r>
                      <a:r>
                        <a:rPr lang="en-US" sz="900" b="0" i="0" kern="1200" dirty="0">
                          <a:solidFill>
                            <a:schemeClr val="tx1"/>
                          </a:solidFill>
                          <a:effectLst/>
                          <a:latin typeface="+mn-lt"/>
                          <a:ea typeface="+mn-ea"/>
                          <a:cs typeface="+mn-cs"/>
                        </a:rPr>
                        <a:t>(</a:t>
                      </a:r>
                      <a:r>
                        <a:rPr lang="en-US" sz="900" b="0" i="0" kern="1200" dirty="0" err="1">
                          <a:solidFill>
                            <a:schemeClr val="tx1"/>
                          </a:solidFill>
                          <a:effectLst/>
                          <a:latin typeface="+mn-lt"/>
                          <a:ea typeface="+mn-ea"/>
                          <a:cs typeface="+mn-cs"/>
                        </a:rPr>
                        <a:t>Keil</a:t>
                      </a:r>
                      <a:r>
                        <a:rPr lang="en-US" sz="900" b="0" i="0" kern="1200" dirty="0">
                          <a:solidFill>
                            <a:schemeClr val="tx1"/>
                          </a:solidFill>
                          <a:effectLst/>
                          <a:latin typeface="+mn-lt"/>
                          <a:ea typeface="+mn-ea"/>
                          <a:cs typeface="+mn-cs"/>
                        </a:rPr>
                        <a:t> and </a:t>
                      </a:r>
                      <a:r>
                        <a:rPr lang="en-US" sz="900" b="0" i="0" kern="1200" dirty="0" err="1">
                          <a:solidFill>
                            <a:schemeClr val="tx1"/>
                          </a:solidFill>
                          <a:effectLst/>
                          <a:latin typeface="+mn-lt"/>
                          <a:ea typeface="+mn-ea"/>
                          <a:cs typeface="+mn-cs"/>
                        </a:rPr>
                        <a:t>Delitzsch</a:t>
                      </a:r>
                      <a:r>
                        <a:rPr lang="en-US" sz="900" b="0" i="0" kern="1200" dirty="0">
                          <a:solidFill>
                            <a:schemeClr val="tx1"/>
                          </a:solidFill>
                          <a:effectLst/>
                          <a:latin typeface="+mn-lt"/>
                          <a:ea typeface="+mn-ea"/>
                          <a:cs typeface="+mn-cs"/>
                        </a:rPr>
                        <a:t>, </a:t>
                      </a:r>
                      <a:r>
                        <a:rPr lang="en-US" sz="900" b="0" i="1" kern="1200" dirty="0">
                          <a:solidFill>
                            <a:schemeClr val="tx1"/>
                          </a:solidFill>
                          <a:effectLst/>
                          <a:latin typeface="+mn-lt"/>
                          <a:ea typeface="+mn-ea"/>
                          <a:cs typeface="+mn-cs"/>
                        </a:rPr>
                        <a:t>Commentary,</a:t>
                      </a:r>
                      <a:r>
                        <a:rPr lang="en-US" sz="900" b="0" i="0" kern="1200" dirty="0">
                          <a:solidFill>
                            <a:schemeClr val="tx1"/>
                          </a:solidFill>
                          <a:effectLst/>
                          <a:latin typeface="+mn-lt"/>
                          <a:ea typeface="+mn-ea"/>
                          <a:cs typeface="+mn-cs"/>
                        </a:rPr>
                        <a:t> 10:1:306–7.)</a:t>
                      </a:r>
                      <a:endParaRPr lang="en-US" sz="900" dirty="0"/>
                    </a:p>
                  </a:txBody>
                  <a:tcPr/>
                </a:tc>
                <a:extLst>
                  <a:ext uri="{0D108BD9-81ED-4DB2-BD59-A6C34878D82A}">
                    <a16:rowId xmlns:a16="http://schemas.microsoft.com/office/drawing/2014/main" val="10001"/>
                  </a:ext>
                </a:extLst>
              </a:tr>
              <a:tr h="370840">
                <a:tc>
                  <a:txBody>
                    <a:bodyPr/>
                    <a:lstStyle/>
                    <a:p>
                      <a:r>
                        <a:rPr lang="en-US" sz="1200" dirty="0"/>
                        <a:t>Amos 7:4-6</a:t>
                      </a:r>
                    </a:p>
                  </a:txBody>
                  <a:tcPr/>
                </a:tc>
                <a:tc>
                  <a:txBody>
                    <a:bodyPr/>
                    <a:lstStyle/>
                    <a:p>
                      <a:r>
                        <a:rPr lang="en-US" sz="1200" b="0" i="1" kern="1200" dirty="0">
                          <a:solidFill>
                            <a:schemeClr val="tx1"/>
                          </a:solidFill>
                          <a:effectLst/>
                          <a:latin typeface="+mn-lt"/>
                          <a:ea typeface="+mn-ea"/>
                          <a:cs typeface="+mn-cs"/>
                        </a:rPr>
                        <a:t>Devouring fire</a:t>
                      </a:r>
                      <a:endParaRPr lang="en-US" sz="1200" dirty="0"/>
                    </a:p>
                  </a:txBody>
                  <a:tcPr/>
                </a:tc>
                <a:tc>
                  <a:txBody>
                    <a:bodyPr/>
                    <a:lstStyle/>
                    <a:p>
                      <a:r>
                        <a:rPr lang="en-US" sz="1200" b="0" i="0" kern="1200" dirty="0">
                          <a:solidFill>
                            <a:schemeClr val="tx1"/>
                          </a:solidFill>
                          <a:effectLst/>
                          <a:latin typeface="+mn-lt"/>
                          <a:ea typeface="+mn-ea"/>
                          <a:cs typeface="+mn-cs"/>
                        </a:rPr>
                        <a:t>The fire that devoured the great deep (presumably the ocean) is symbolic of the partially destructive wars that Israel was later involved in. Like the fire which “did eat up a part” of the great deep, Israel’s land was partly despoiled and many of its people led away.</a:t>
                      </a:r>
                      <a:endParaRPr lang="en-US" sz="1200" dirty="0"/>
                    </a:p>
                  </a:txBody>
                  <a:tcPr/>
                </a:tc>
                <a:extLst>
                  <a:ext uri="{0D108BD9-81ED-4DB2-BD59-A6C34878D82A}">
                    <a16:rowId xmlns:a16="http://schemas.microsoft.com/office/drawing/2014/main" val="10002"/>
                  </a:ext>
                </a:extLst>
              </a:tr>
              <a:tr h="370840">
                <a:tc>
                  <a:txBody>
                    <a:bodyPr/>
                    <a:lstStyle/>
                    <a:p>
                      <a:pPr fontAlgn="base"/>
                      <a:r>
                        <a:rPr lang="en-US" sz="1200" b="0" i="0" kern="1200" dirty="0">
                          <a:solidFill>
                            <a:schemeClr val="tx1"/>
                          </a:solidFill>
                          <a:effectLst/>
                          <a:latin typeface="+mn-lt"/>
                          <a:ea typeface="+mn-ea"/>
                          <a:cs typeface="+mn-cs"/>
                        </a:rPr>
                        <a:t>Amos 7:7-9</a:t>
                      </a:r>
                    </a:p>
                    <a:p>
                      <a:endParaRPr lang="en-US" sz="1200" dirty="0"/>
                    </a:p>
                  </a:txBody>
                  <a:tcPr/>
                </a:tc>
                <a:tc>
                  <a:txBody>
                    <a:bodyPr/>
                    <a:lstStyle/>
                    <a:p>
                      <a:r>
                        <a:rPr lang="en-US" sz="1200" b="0" i="1" kern="1200" dirty="0">
                          <a:solidFill>
                            <a:schemeClr val="tx1"/>
                          </a:solidFill>
                          <a:effectLst/>
                          <a:latin typeface="+mn-lt"/>
                          <a:ea typeface="+mn-ea"/>
                          <a:cs typeface="+mn-cs"/>
                        </a:rPr>
                        <a:t>The master builder with the </a:t>
                      </a:r>
                      <a:r>
                        <a:rPr lang="en-US" sz="1200" b="0" i="1" kern="1200" dirty="0" err="1">
                          <a:solidFill>
                            <a:schemeClr val="tx1"/>
                          </a:solidFill>
                          <a:effectLst/>
                          <a:latin typeface="+mn-lt"/>
                          <a:ea typeface="+mn-ea"/>
                          <a:cs typeface="+mn-cs"/>
                        </a:rPr>
                        <a:t>plumbline</a:t>
                      </a:r>
                      <a:r>
                        <a:rPr lang="en-US" sz="1200" b="0" i="1" kern="1200" dirty="0">
                          <a:solidFill>
                            <a:schemeClr val="tx1"/>
                          </a:solidFill>
                          <a:effectLst/>
                          <a:latin typeface="+mn-lt"/>
                          <a:ea typeface="+mn-ea"/>
                          <a:cs typeface="+mn-cs"/>
                        </a:rPr>
                        <a:t> </a:t>
                      </a:r>
                      <a:endParaRPr lang="en-US" sz="1200" dirty="0"/>
                    </a:p>
                  </a:txBody>
                  <a:tcPr/>
                </a:tc>
                <a:tc>
                  <a:txBody>
                    <a:bodyPr/>
                    <a:lstStyle/>
                    <a:p>
                      <a:r>
                        <a:rPr lang="en-US" sz="1200" b="0" i="0" kern="1200" dirty="0">
                          <a:solidFill>
                            <a:schemeClr val="tx1"/>
                          </a:solidFill>
                          <a:effectLst/>
                          <a:latin typeface="+mn-lt"/>
                          <a:ea typeface="+mn-ea"/>
                          <a:cs typeface="+mn-cs"/>
                        </a:rPr>
                        <a:t>A </a:t>
                      </a:r>
                      <a:r>
                        <a:rPr lang="en-US" sz="1200" b="0" i="0" kern="1200" dirty="0" err="1">
                          <a:solidFill>
                            <a:schemeClr val="tx1"/>
                          </a:solidFill>
                          <a:effectLst/>
                          <a:latin typeface="+mn-lt"/>
                          <a:ea typeface="+mn-ea"/>
                          <a:cs typeface="+mn-cs"/>
                        </a:rPr>
                        <a:t>plumbline</a:t>
                      </a:r>
                      <a:r>
                        <a:rPr lang="en-US" sz="1200" b="0" i="0" kern="1200" dirty="0">
                          <a:solidFill>
                            <a:schemeClr val="tx1"/>
                          </a:solidFill>
                          <a:effectLst/>
                          <a:latin typeface="+mn-lt"/>
                          <a:ea typeface="+mn-ea"/>
                          <a:cs typeface="+mn-cs"/>
                        </a:rPr>
                        <a:t> is used to obtain exactness and accuracy in construction work. Here it seems to symbolize that God’s strict justice will prevail in judging Israel for her evil ways. All wickedness will be sought out, measured (judged), and destroyed.</a:t>
                      </a:r>
                      <a:endParaRPr lang="en-US" sz="1200" dirty="0"/>
                    </a:p>
                  </a:txBody>
                  <a:tcPr/>
                </a:tc>
                <a:extLst>
                  <a:ext uri="{0D108BD9-81ED-4DB2-BD59-A6C34878D82A}">
                    <a16:rowId xmlns:a16="http://schemas.microsoft.com/office/drawing/2014/main" val="10003"/>
                  </a:ext>
                </a:extLst>
              </a:tr>
              <a:tr h="370840">
                <a:tc>
                  <a:txBody>
                    <a:bodyPr/>
                    <a:lstStyle/>
                    <a:p>
                      <a:pPr fontAlgn="base"/>
                      <a:r>
                        <a:rPr lang="en-US" sz="1200" b="0" i="0" kern="1200" dirty="0">
                          <a:solidFill>
                            <a:schemeClr val="tx1"/>
                          </a:solidFill>
                          <a:effectLst/>
                          <a:latin typeface="+mn-lt"/>
                          <a:ea typeface="+mn-ea"/>
                          <a:cs typeface="+mn-cs"/>
                        </a:rPr>
                        <a:t>Amos 8:1-9)</a:t>
                      </a:r>
                    </a:p>
                    <a:p>
                      <a:endParaRPr lang="en-US" sz="1200" dirty="0"/>
                    </a:p>
                  </a:txBody>
                  <a:tcPr/>
                </a:tc>
                <a:tc>
                  <a:txBody>
                    <a:bodyPr/>
                    <a:lstStyle/>
                    <a:p>
                      <a:r>
                        <a:rPr lang="en-US" sz="1200" b="0" i="1" kern="1200" dirty="0">
                          <a:solidFill>
                            <a:schemeClr val="tx1"/>
                          </a:solidFill>
                          <a:effectLst/>
                          <a:latin typeface="+mn-lt"/>
                          <a:ea typeface="+mn-ea"/>
                          <a:cs typeface="+mn-cs"/>
                        </a:rPr>
                        <a:t>The basket of summer fruit</a:t>
                      </a:r>
                      <a:endParaRPr lang="en-US" sz="1200" dirty="0"/>
                    </a:p>
                  </a:txBody>
                  <a:tcPr/>
                </a:tc>
                <a:tc>
                  <a:txBody>
                    <a:bodyPr/>
                    <a:lstStyle/>
                    <a:p>
                      <a:r>
                        <a:rPr lang="en-US" sz="1200" b="0" i="0" kern="1200" dirty="0">
                          <a:solidFill>
                            <a:schemeClr val="tx1"/>
                          </a:solidFill>
                          <a:effectLst/>
                          <a:latin typeface="+mn-lt"/>
                          <a:ea typeface="+mn-ea"/>
                          <a:cs typeface="+mn-cs"/>
                        </a:rPr>
                        <a:t>The harvest of summer fruit symbolized the ripening of Israel. Just as summer fruit must be eaten when picked or it will spoil, Israel was ripe for picking and spoiling by enemies.</a:t>
                      </a:r>
                      <a:endParaRPr lang="en-US" sz="1200" dirty="0"/>
                    </a:p>
                  </a:txBody>
                  <a:tcPr/>
                </a:tc>
                <a:extLst>
                  <a:ext uri="{0D108BD9-81ED-4DB2-BD59-A6C34878D82A}">
                    <a16:rowId xmlns:a16="http://schemas.microsoft.com/office/drawing/2014/main" val="10004"/>
                  </a:ext>
                </a:extLst>
              </a:tr>
              <a:tr h="370840">
                <a:tc>
                  <a:txBody>
                    <a:bodyPr/>
                    <a:lstStyle/>
                    <a:p>
                      <a:pPr fontAlgn="base"/>
                      <a:r>
                        <a:rPr lang="en-US" sz="1200" b="0" i="0" kern="1200" dirty="0">
                          <a:solidFill>
                            <a:schemeClr val="tx1"/>
                          </a:solidFill>
                          <a:effectLst/>
                          <a:latin typeface="+mn-lt"/>
                          <a:ea typeface="+mn-ea"/>
                          <a:cs typeface="+mn-cs"/>
                        </a:rPr>
                        <a:t>Amos 8:9-14</a:t>
                      </a:r>
                      <a:endParaRPr lang="en-US" sz="1200" dirty="0"/>
                    </a:p>
                  </a:txBody>
                  <a:tcPr/>
                </a:tc>
                <a:tc>
                  <a:txBody>
                    <a:bodyPr/>
                    <a:lstStyle/>
                    <a:p>
                      <a:r>
                        <a:rPr lang="en-US" sz="1200" b="0" i="1" kern="1200" dirty="0">
                          <a:solidFill>
                            <a:schemeClr val="tx1"/>
                          </a:solidFill>
                          <a:effectLst/>
                          <a:latin typeface="+mn-lt"/>
                          <a:ea typeface="+mn-ea"/>
                          <a:cs typeface="+mn-cs"/>
                        </a:rPr>
                        <a:t>The sun going down at noon </a:t>
                      </a:r>
                      <a:endParaRPr lang="en-US" sz="1200" dirty="0"/>
                    </a:p>
                  </a:txBody>
                  <a:tcPr/>
                </a:tc>
                <a:tc>
                  <a:txBody>
                    <a:bodyPr/>
                    <a:lstStyle/>
                    <a:p>
                      <a:r>
                        <a:rPr lang="en-US" sz="1200" b="0" i="0" kern="1200" dirty="0">
                          <a:solidFill>
                            <a:schemeClr val="tx1"/>
                          </a:solidFill>
                          <a:effectLst/>
                          <a:latin typeface="+mn-lt"/>
                          <a:ea typeface="+mn-ea"/>
                          <a:cs typeface="+mn-cs"/>
                        </a:rPr>
                        <a:t>A man’s sun can be said to set at noon if he is taken by death during the prime of his life. A nation’s sun figuratively sets at noon when the country is destroyed in the midst of prosperity. But Amos’ dual prophecy is also a reminder that before the Second Coming of the Lord, the sun will be darkened and refuse to give her light. Indeed, it will be a sign for the wicked of the latter days that their sun is about to set at noon.</a:t>
                      </a:r>
                      <a:r>
                        <a:rPr lang="en-US" sz="900" b="0" i="0" kern="1200" dirty="0">
                          <a:solidFill>
                            <a:schemeClr val="tx1"/>
                          </a:solidFill>
                          <a:effectLst/>
                          <a:latin typeface="+mn-lt"/>
                          <a:ea typeface="+mn-ea"/>
                          <a:cs typeface="+mn-cs"/>
                        </a:rPr>
                        <a:t> (See </a:t>
                      </a:r>
                      <a:r>
                        <a:rPr lang="en-US" sz="900" b="0" i="0" kern="1200" dirty="0" err="1">
                          <a:solidFill>
                            <a:schemeClr val="tx1"/>
                          </a:solidFill>
                          <a:effectLst/>
                          <a:latin typeface="+mn-lt"/>
                          <a:ea typeface="+mn-ea"/>
                          <a:cs typeface="+mn-cs"/>
                        </a:rPr>
                        <a:t>Keil</a:t>
                      </a:r>
                      <a:r>
                        <a:rPr lang="en-US" sz="900" b="0" i="0" kern="1200" dirty="0">
                          <a:solidFill>
                            <a:schemeClr val="tx1"/>
                          </a:solidFill>
                          <a:effectLst/>
                          <a:latin typeface="+mn-lt"/>
                          <a:ea typeface="+mn-ea"/>
                          <a:cs typeface="+mn-cs"/>
                        </a:rPr>
                        <a:t> and </a:t>
                      </a:r>
                      <a:r>
                        <a:rPr lang="en-US" sz="900" b="0" i="0" kern="1200" dirty="0" err="1">
                          <a:solidFill>
                            <a:schemeClr val="tx1"/>
                          </a:solidFill>
                          <a:effectLst/>
                          <a:latin typeface="+mn-lt"/>
                          <a:ea typeface="+mn-ea"/>
                          <a:cs typeface="+mn-cs"/>
                        </a:rPr>
                        <a:t>Delitzsch</a:t>
                      </a:r>
                      <a:r>
                        <a:rPr lang="en-US" sz="900" b="0" i="0" kern="1200" dirty="0">
                          <a:solidFill>
                            <a:schemeClr val="tx1"/>
                          </a:solidFill>
                          <a:effectLst/>
                          <a:latin typeface="+mn-lt"/>
                          <a:ea typeface="+mn-ea"/>
                          <a:cs typeface="+mn-cs"/>
                        </a:rPr>
                        <a:t>, </a:t>
                      </a:r>
                      <a:r>
                        <a:rPr lang="en-US" sz="900" b="0" i="1" kern="1200" dirty="0">
                          <a:solidFill>
                            <a:schemeClr val="tx1"/>
                          </a:solidFill>
                          <a:effectLst/>
                          <a:latin typeface="+mn-lt"/>
                          <a:ea typeface="+mn-ea"/>
                          <a:cs typeface="+mn-cs"/>
                        </a:rPr>
                        <a:t>Commentary,</a:t>
                      </a:r>
                      <a:r>
                        <a:rPr lang="en-US" sz="900" b="0" i="0" kern="1200" dirty="0">
                          <a:solidFill>
                            <a:schemeClr val="tx1"/>
                          </a:solidFill>
                          <a:effectLst/>
                          <a:latin typeface="+mn-lt"/>
                          <a:ea typeface="+mn-ea"/>
                          <a:cs typeface="+mn-cs"/>
                        </a:rPr>
                        <a:t> 10:1:317.)</a:t>
                      </a:r>
                      <a:endParaRPr lang="en-US" sz="900" dirty="0"/>
                    </a:p>
                  </a:txBody>
                  <a:tcPr/>
                </a:tc>
                <a:extLst>
                  <a:ext uri="{0D108BD9-81ED-4DB2-BD59-A6C34878D82A}">
                    <a16:rowId xmlns:a16="http://schemas.microsoft.com/office/drawing/2014/main" val="10005"/>
                  </a:ext>
                </a:extLst>
              </a:tr>
              <a:tr h="370840">
                <a:tc>
                  <a:txBody>
                    <a:bodyPr/>
                    <a:lstStyle/>
                    <a:p>
                      <a:pPr fontAlgn="base"/>
                      <a:r>
                        <a:rPr lang="en-US" sz="1200" b="0" i="0" kern="1200" dirty="0">
                          <a:solidFill>
                            <a:schemeClr val="tx1"/>
                          </a:solidFill>
                          <a:effectLst/>
                          <a:latin typeface="+mn-lt"/>
                          <a:ea typeface="+mn-ea"/>
                          <a:cs typeface="+mn-cs"/>
                        </a:rPr>
                        <a:t>Amos 9:1-6</a:t>
                      </a:r>
                    </a:p>
                    <a:p>
                      <a:endParaRPr lang="en-US" sz="1200" dirty="0"/>
                    </a:p>
                  </a:txBody>
                  <a:tcPr/>
                </a:tc>
                <a:tc>
                  <a:txBody>
                    <a:bodyPr/>
                    <a:lstStyle/>
                    <a:p>
                      <a:r>
                        <a:rPr lang="en-US" sz="1200" b="0" i="1" kern="1200" dirty="0">
                          <a:solidFill>
                            <a:schemeClr val="tx1"/>
                          </a:solidFill>
                          <a:effectLst/>
                          <a:latin typeface="+mn-lt"/>
                          <a:ea typeface="+mn-ea"/>
                          <a:cs typeface="+mn-cs"/>
                        </a:rPr>
                        <a:t>The smitten sanctuary</a:t>
                      </a:r>
                      <a:endParaRPr lang="en-US" sz="1200" dirty="0"/>
                    </a:p>
                  </a:txBody>
                  <a:tcPr/>
                </a:tc>
                <a:tc>
                  <a:txBody>
                    <a:bodyPr/>
                    <a:lstStyle/>
                    <a:p>
                      <a:r>
                        <a:rPr lang="en-US" sz="1200" b="0" i="0" kern="1200" dirty="0">
                          <a:solidFill>
                            <a:schemeClr val="tx1"/>
                          </a:solidFill>
                          <a:effectLst/>
                          <a:latin typeface="+mn-lt"/>
                          <a:ea typeface="+mn-ea"/>
                          <a:cs typeface="+mn-cs"/>
                        </a:rPr>
                        <a:t>From His dwelling place, the Lord will smite the wicked. There is none to escape, hide where they may. Only the Second Coming of the Lord fulfills such a description, for when the Lord comes in His glory, the rewards of justice will be met. No mountain is high enough, no sea so deep that the unrepentant sinner can hide from the judgments of a just God.</a:t>
                      </a:r>
                      <a:endParaRPr lang="en-US" sz="1200" dirty="0"/>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107333" y="6488668"/>
            <a:ext cx="3237681" cy="307777"/>
          </a:xfrm>
          <a:prstGeom prst="rect">
            <a:avLst/>
          </a:prstGeom>
        </p:spPr>
        <p:txBody>
          <a:bodyPr wrap="none">
            <a:spAutoFit/>
          </a:bodyPr>
          <a:lstStyle/>
          <a:p>
            <a:r>
              <a:rPr lang="en-US" sz="1400" i="1" dirty="0">
                <a:solidFill>
                  <a:srgbClr val="333333"/>
                </a:solidFill>
                <a:latin typeface="Calibri" panose="020F0502020204030204" pitchFamily="34" charset="0"/>
              </a:rPr>
              <a:t>Old Testament Institute Manual Chapter 8</a:t>
            </a:r>
            <a:endParaRPr lang="en-US" sz="1400" dirty="0"/>
          </a:p>
        </p:txBody>
      </p:sp>
      <p:sp>
        <p:nvSpPr>
          <p:cNvPr id="6" name="Rectangle 5"/>
          <p:cNvSpPr/>
          <p:nvPr/>
        </p:nvSpPr>
        <p:spPr>
          <a:xfrm>
            <a:off x="4522450" y="132235"/>
            <a:ext cx="2249014" cy="369332"/>
          </a:xfrm>
          <a:prstGeom prst="rect">
            <a:avLst/>
          </a:prstGeom>
        </p:spPr>
        <p:txBody>
          <a:bodyPr wrap="none">
            <a:spAutoFit/>
          </a:bodyPr>
          <a:lstStyle/>
          <a:p>
            <a:r>
              <a:rPr lang="en-US" i="1" dirty="0">
                <a:solidFill>
                  <a:srgbClr val="333333"/>
                </a:solidFill>
                <a:latin typeface="Calibri" panose="020F0502020204030204" pitchFamily="34" charset="0"/>
              </a:rPr>
              <a:t>Amos Chapter 7 and 8</a:t>
            </a:r>
            <a:endParaRPr lang="en-US" dirty="0"/>
          </a:p>
        </p:txBody>
      </p:sp>
    </p:spTree>
    <p:extLst>
      <p:ext uri="{BB962C8B-B14F-4D97-AF65-F5344CB8AC3E}">
        <p14:creationId xmlns:p14="http://schemas.microsoft.com/office/powerpoint/2010/main" val="220237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9060" y="1262710"/>
            <a:ext cx="8034021" cy="5078313"/>
          </a:xfrm>
          <a:prstGeom prst="rect">
            <a:avLst/>
          </a:prstGeom>
          <a:noFill/>
        </p:spPr>
        <p:txBody>
          <a:bodyPr wrap="square" rtlCol="0">
            <a:spAutoFit/>
          </a:bodyPr>
          <a:lstStyle/>
          <a:p>
            <a:r>
              <a:rPr lang="en-US" dirty="0"/>
              <a:t>He was a shepherd from Tekoa, a small village in the hill country of Judah, six miles south of Bethlehem, but his ministry was in the Northern Kingdom of Israel</a:t>
            </a:r>
          </a:p>
          <a:p>
            <a:endParaRPr lang="en-US" dirty="0"/>
          </a:p>
          <a:p>
            <a:r>
              <a:rPr lang="en-US" dirty="0"/>
              <a:t>His name means “bearer” or “burden”</a:t>
            </a:r>
          </a:p>
          <a:p>
            <a:endParaRPr lang="en-US" dirty="0"/>
          </a:p>
          <a:p>
            <a:r>
              <a:rPr lang="en-US" dirty="0"/>
              <a:t>He prophesied during the reign of Uzziah, king of Judah and Jeroboam II, king of Israel</a:t>
            </a:r>
          </a:p>
          <a:p>
            <a:endParaRPr lang="en-US" dirty="0"/>
          </a:p>
          <a:p>
            <a:r>
              <a:rPr lang="en-US" dirty="0"/>
              <a:t>His ministry is estimated about 750 BC, so he may have preached about the same time as Isaiah and Hosea</a:t>
            </a:r>
          </a:p>
          <a:p>
            <a:endParaRPr lang="en-US" dirty="0"/>
          </a:p>
          <a:p>
            <a:r>
              <a:rPr lang="en-US" dirty="0"/>
              <a:t>Either Amos or scribes of Amos wrote the book of Amos</a:t>
            </a:r>
          </a:p>
          <a:p>
            <a:endParaRPr lang="en-US" dirty="0"/>
          </a:p>
          <a:p>
            <a:r>
              <a:rPr lang="en-US" dirty="0"/>
              <a:t>He warned the people of impending destruction and spiritual famine if they would not repent</a:t>
            </a:r>
          </a:p>
          <a:p>
            <a:endParaRPr lang="en-US" dirty="0"/>
          </a:p>
          <a:p>
            <a:r>
              <a:rPr lang="en-US" dirty="0"/>
              <a:t>He promised that the Lord would bring about a restoration of His work and gather the faithful together in the light and truth </a:t>
            </a:r>
          </a:p>
        </p:txBody>
      </p:sp>
      <p:sp>
        <p:nvSpPr>
          <p:cNvPr id="6" name="TextBox 5"/>
          <p:cNvSpPr txBox="1"/>
          <p:nvPr/>
        </p:nvSpPr>
        <p:spPr>
          <a:xfrm>
            <a:off x="211907" y="3100"/>
            <a:ext cx="11963400" cy="1107996"/>
          </a:xfrm>
          <a:prstGeom prst="rect">
            <a:avLst/>
          </a:prstGeom>
          <a:noFill/>
        </p:spPr>
        <p:txBody>
          <a:bodyPr wrap="square" rtlCol="0">
            <a:spAutoFit/>
          </a:bodyPr>
          <a:lstStyle/>
          <a:p>
            <a:pPr algn="ctr"/>
            <a:r>
              <a:rPr lang="en-US" sz="6600" dirty="0">
                <a:latin typeface="Bodoni MT Black" panose="02070A03080606020203" pitchFamily="18" charset="0"/>
              </a:rPr>
              <a:t>Amos</a:t>
            </a:r>
          </a:p>
        </p:txBody>
      </p:sp>
      <p:grpSp>
        <p:nvGrpSpPr>
          <p:cNvPr id="7" name="Group 6"/>
          <p:cNvGrpSpPr/>
          <p:nvPr/>
        </p:nvGrpSpPr>
        <p:grpSpPr>
          <a:xfrm>
            <a:off x="9012141" y="1405467"/>
            <a:ext cx="2248526" cy="4459865"/>
            <a:chOff x="7076594" y="260271"/>
            <a:chExt cx="1854797" cy="3656874"/>
          </a:xfrm>
        </p:grpSpPr>
        <p:sp>
          <p:nvSpPr>
            <p:cNvPr id="8" name="Oval 112"/>
            <p:cNvSpPr/>
            <p:nvPr/>
          </p:nvSpPr>
          <p:spPr>
            <a:xfrm rot="19166219" flipH="1">
              <a:off x="8073358" y="3513250"/>
              <a:ext cx="335717" cy="403895"/>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1027599" flipH="1">
              <a:off x="8079958" y="3471160"/>
              <a:ext cx="284217" cy="326190"/>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rot="1493237">
              <a:off x="7621247" y="3462672"/>
              <a:ext cx="335717" cy="426023"/>
              <a:chOff x="6827399" y="4158424"/>
              <a:chExt cx="321174" cy="461617"/>
            </a:xfrm>
          </p:grpSpPr>
          <p:sp>
            <p:nvSpPr>
              <p:cNvPr id="100" name="Oval 112"/>
              <p:cNvSpPr/>
              <p:nvPr/>
            </p:nvSpPr>
            <p:spPr>
              <a:xfrm rot="19377780" flipH="1">
                <a:off x="6827399" y="4213718"/>
                <a:ext cx="321174" cy="406323"/>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21027599" flipH="1">
                <a:off x="6870449" y="4158424"/>
                <a:ext cx="271905" cy="353443"/>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rot="20544376" flipH="1">
              <a:off x="8547998" y="2395701"/>
              <a:ext cx="284519" cy="478634"/>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860249" flipH="1">
              <a:off x="7076594" y="2511714"/>
              <a:ext cx="278887" cy="399982"/>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flipH="1">
              <a:off x="7548756" y="1914949"/>
              <a:ext cx="851345" cy="1720897"/>
            </a:xfrm>
            <a:prstGeom prst="trapezoid">
              <a:avLst>
                <a:gd name="adj" fmla="val 25153"/>
              </a:avLst>
            </a:prstGeom>
            <a:solidFill>
              <a:srgbClr val="BA78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719652" flipH="1">
              <a:off x="7216038" y="1485327"/>
              <a:ext cx="621785" cy="1303287"/>
            </a:xfrm>
            <a:prstGeom prst="trapezoid">
              <a:avLst>
                <a:gd name="adj" fmla="val 30203"/>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275101" flipH="1">
              <a:off x="8226579" y="1468755"/>
              <a:ext cx="547658" cy="1245357"/>
            </a:xfrm>
            <a:prstGeom prst="trapezoid">
              <a:avLst>
                <a:gd name="adj" fmla="val 43446"/>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flipH="1">
              <a:off x="7482877" y="1485592"/>
              <a:ext cx="1030414" cy="1934296"/>
            </a:xfrm>
            <a:prstGeom prst="trapezoid">
              <a:avLst>
                <a:gd name="adj" fmla="val 16081"/>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flipH="1">
              <a:off x="7813913" y="1357922"/>
              <a:ext cx="412438" cy="770083"/>
            </a:xfrm>
            <a:prstGeom prst="trapezoid">
              <a:avLst>
                <a:gd name="adj" fmla="val 50000"/>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500224" y="407309"/>
              <a:ext cx="1013069" cy="138021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84"/>
            <p:cNvGrpSpPr/>
            <p:nvPr/>
          </p:nvGrpSpPr>
          <p:grpSpPr>
            <a:xfrm flipH="1">
              <a:off x="7460132" y="260271"/>
              <a:ext cx="1101369" cy="670151"/>
              <a:chOff x="3818466" y="457200"/>
              <a:chExt cx="1547496" cy="1041881"/>
            </a:xfrm>
          </p:grpSpPr>
          <p:grpSp>
            <p:nvGrpSpPr>
              <p:cNvPr id="81" name="Group 18"/>
              <p:cNvGrpSpPr/>
              <p:nvPr/>
            </p:nvGrpSpPr>
            <p:grpSpPr>
              <a:xfrm flipH="1">
                <a:off x="3847638" y="457200"/>
                <a:ext cx="1518324" cy="1041881"/>
                <a:chOff x="4850118" y="788842"/>
                <a:chExt cx="2160282" cy="1573358"/>
              </a:xfrm>
            </p:grpSpPr>
            <p:grpSp>
              <p:nvGrpSpPr>
                <p:cNvPr id="84" name="Group 10"/>
                <p:cNvGrpSpPr/>
                <p:nvPr/>
              </p:nvGrpSpPr>
              <p:grpSpPr>
                <a:xfrm rot="10800000">
                  <a:off x="5181600" y="1371600"/>
                  <a:ext cx="1295400" cy="990600"/>
                  <a:chOff x="4850118" y="788842"/>
                  <a:chExt cx="2160282" cy="1497158"/>
                </a:xfrm>
              </p:grpSpPr>
              <p:sp>
                <p:nvSpPr>
                  <p:cNvPr id="93" name="Moon 92"/>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1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1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1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1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17"/>
                  <p:cNvSpPr/>
                  <p:nvPr/>
                </p:nvSpPr>
                <p:spPr>
                  <a:xfrm rot="16010209">
                    <a:off x="5249130" y="932954"/>
                    <a:ext cx="873143" cy="1401605"/>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9"/>
                <p:cNvGrpSpPr/>
                <p:nvPr/>
              </p:nvGrpSpPr>
              <p:grpSpPr>
                <a:xfrm>
                  <a:off x="4850118" y="788842"/>
                  <a:ext cx="2160282" cy="1497158"/>
                  <a:chOff x="4850118" y="788842"/>
                  <a:chExt cx="2160282" cy="1497158"/>
                </a:xfrm>
              </p:grpSpPr>
              <p:sp>
                <p:nvSpPr>
                  <p:cNvPr id="86" name="Moon 85"/>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2"/>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8"/>
                  <p:cNvSpPr/>
                  <p:nvPr/>
                </p:nvSpPr>
                <p:spPr>
                  <a:xfrm rot="16010209">
                    <a:off x="5384585" y="635417"/>
                    <a:ext cx="1019075" cy="1828800"/>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Oval 81"/>
              <p:cNvSpPr/>
              <p:nvPr/>
            </p:nvSpPr>
            <p:spPr>
              <a:xfrm flipH="1">
                <a:off x="4441206" y="762000"/>
                <a:ext cx="854057" cy="625863"/>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7723225" flipH="1">
                <a:off x="3695325" y="895013"/>
                <a:ext cx="625863" cy="379581"/>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561334" y="3086099"/>
              <a:ext cx="927061" cy="316396"/>
              <a:chOff x="1144117" y="5028973"/>
              <a:chExt cx="2692308" cy="1151706"/>
            </a:xfrm>
          </p:grpSpPr>
          <p:grpSp>
            <p:nvGrpSpPr>
              <p:cNvPr id="72" name="Group 71"/>
              <p:cNvGrpSpPr/>
              <p:nvPr/>
            </p:nvGrpSpPr>
            <p:grpSpPr>
              <a:xfrm>
                <a:off x="1144117" y="5029200"/>
                <a:ext cx="1000608" cy="1143000"/>
                <a:chOff x="1144117" y="5029200"/>
                <a:chExt cx="1000608" cy="1143000"/>
              </a:xfrm>
            </p:grpSpPr>
            <p:sp>
              <p:nvSpPr>
                <p:cNvPr id="79" name="Quad Arrow 78"/>
                <p:cNvSpPr/>
                <p:nvPr/>
              </p:nvSpPr>
              <p:spPr>
                <a:xfrm>
                  <a:off x="1144117" y="5029200"/>
                  <a:ext cx="1000608" cy="1143000"/>
                </a:xfrm>
                <a:prstGeom prst="quadArrow">
                  <a:avLst>
                    <a:gd name="adj1" fmla="val 45000"/>
                    <a:gd name="adj2" fmla="val 22500"/>
                    <a:gd name="adj3" fmla="val 22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79"/>
                <p:cNvSpPr/>
                <p:nvPr/>
              </p:nvSpPr>
              <p:spPr>
                <a:xfrm>
                  <a:off x="1380738" y="5253789"/>
                  <a:ext cx="536499" cy="612846"/>
                </a:xfrm>
                <a:prstGeom prst="quadArrow">
                  <a:avLst>
                    <a:gd name="adj1" fmla="val 45000"/>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1993171" y="5028973"/>
                <a:ext cx="1000608" cy="1143000"/>
                <a:chOff x="1144117" y="5029200"/>
                <a:chExt cx="1000608" cy="1143000"/>
              </a:xfrm>
            </p:grpSpPr>
            <p:sp>
              <p:nvSpPr>
                <p:cNvPr id="77" name="Quad Arrow 76"/>
                <p:cNvSpPr/>
                <p:nvPr/>
              </p:nvSpPr>
              <p:spPr>
                <a:xfrm>
                  <a:off x="1144117" y="5029200"/>
                  <a:ext cx="1000608" cy="1143000"/>
                </a:xfrm>
                <a:prstGeom prst="quadArrow">
                  <a:avLst>
                    <a:gd name="adj1" fmla="val 45000"/>
                    <a:gd name="adj2" fmla="val 22500"/>
                    <a:gd name="adj3" fmla="val 22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77"/>
                <p:cNvSpPr/>
                <p:nvPr/>
              </p:nvSpPr>
              <p:spPr>
                <a:xfrm>
                  <a:off x="1380738" y="5253789"/>
                  <a:ext cx="536499" cy="612846"/>
                </a:xfrm>
                <a:prstGeom prst="quadArrow">
                  <a:avLst>
                    <a:gd name="adj1" fmla="val 45000"/>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2835817" y="5037679"/>
                <a:ext cx="1000608" cy="1143000"/>
                <a:chOff x="1144117" y="5029200"/>
                <a:chExt cx="1000608" cy="1143000"/>
              </a:xfrm>
            </p:grpSpPr>
            <p:sp>
              <p:nvSpPr>
                <p:cNvPr id="75" name="Quad Arrow 74"/>
                <p:cNvSpPr/>
                <p:nvPr/>
              </p:nvSpPr>
              <p:spPr>
                <a:xfrm>
                  <a:off x="1144117" y="5029200"/>
                  <a:ext cx="1000608" cy="1143000"/>
                </a:xfrm>
                <a:prstGeom prst="quadArrow">
                  <a:avLst>
                    <a:gd name="adj1" fmla="val 45000"/>
                    <a:gd name="adj2" fmla="val 22500"/>
                    <a:gd name="adj3" fmla="val 22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75"/>
                <p:cNvSpPr/>
                <p:nvPr/>
              </p:nvSpPr>
              <p:spPr>
                <a:xfrm>
                  <a:off x="1380738" y="5253789"/>
                  <a:ext cx="536499" cy="612846"/>
                </a:xfrm>
                <a:prstGeom prst="quadArrow">
                  <a:avLst>
                    <a:gd name="adj1" fmla="val 45000"/>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84"/>
            <p:cNvGrpSpPr/>
            <p:nvPr/>
          </p:nvGrpSpPr>
          <p:grpSpPr>
            <a:xfrm rot="5739283" flipH="1">
              <a:off x="8045631" y="942212"/>
              <a:ext cx="1101369" cy="670151"/>
              <a:chOff x="3818466" y="457200"/>
              <a:chExt cx="1547496" cy="1041881"/>
            </a:xfrm>
          </p:grpSpPr>
          <p:grpSp>
            <p:nvGrpSpPr>
              <p:cNvPr id="53" name="Group 18"/>
              <p:cNvGrpSpPr/>
              <p:nvPr/>
            </p:nvGrpSpPr>
            <p:grpSpPr>
              <a:xfrm flipH="1">
                <a:off x="3847638" y="457200"/>
                <a:ext cx="1518324" cy="1041881"/>
                <a:chOff x="4850118" y="788842"/>
                <a:chExt cx="2160282" cy="1573358"/>
              </a:xfrm>
            </p:grpSpPr>
            <p:grpSp>
              <p:nvGrpSpPr>
                <p:cNvPr id="56" name="Group 10"/>
                <p:cNvGrpSpPr/>
                <p:nvPr/>
              </p:nvGrpSpPr>
              <p:grpSpPr>
                <a:xfrm rot="10800000">
                  <a:off x="5181600" y="1371600"/>
                  <a:ext cx="1295400" cy="990600"/>
                  <a:chOff x="4850118" y="788842"/>
                  <a:chExt cx="2160282" cy="1497158"/>
                </a:xfrm>
              </p:grpSpPr>
              <p:sp>
                <p:nvSpPr>
                  <p:cNvPr id="65" name="Moon 64"/>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1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1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1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1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17"/>
                  <p:cNvSpPr/>
                  <p:nvPr/>
                </p:nvSpPr>
                <p:spPr>
                  <a:xfrm rot="16010209">
                    <a:off x="5249130" y="932954"/>
                    <a:ext cx="873143" cy="1401605"/>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9"/>
                <p:cNvGrpSpPr/>
                <p:nvPr/>
              </p:nvGrpSpPr>
              <p:grpSpPr>
                <a:xfrm>
                  <a:off x="4850118" y="788842"/>
                  <a:ext cx="2160282" cy="1497158"/>
                  <a:chOff x="4850118" y="788842"/>
                  <a:chExt cx="2160282" cy="1497158"/>
                </a:xfrm>
              </p:grpSpPr>
              <p:sp>
                <p:nvSpPr>
                  <p:cNvPr id="58" name="Moon 57"/>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2"/>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8"/>
                  <p:cNvSpPr/>
                  <p:nvPr/>
                </p:nvSpPr>
                <p:spPr>
                  <a:xfrm rot="16010209">
                    <a:off x="5384585" y="635417"/>
                    <a:ext cx="1019075" cy="1828800"/>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Oval 53"/>
              <p:cNvSpPr/>
              <p:nvPr/>
            </p:nvSpPr>
            <p:spPr>
              <a:xfrm flipH="1">
                <a:off x="4441206" y="762000"/>
                <a:ext cx="854057" cy="625863"/>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7723225" flipH="1">
                <a:off x="3695325" y="895013"/>
                <a:ext cx="625863" cy="379581"/>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84"/>
            <p:cNvGrpSpPr/>
            <p:nvPr/>
          </p:nvGrpSpPr>
          <p:grpSpPr>
            <a:xfrm rot="15860717">
              <a:off x="6887035" y="952281"/>
              <a:ext cx="1101369" cy="670151"/>
              <a:chOff x="3818466" y="457200"/>
              <a:chExt cx="1547496" cy="1041881"/>
            </a:xfrm>
          </p:grpSpPr>
          <p:grpSp>
            <p:nvGrpSpPr>
              <p:cNvPr id="34" name="Group 18"/>
              <p:cNvGrpSpPr/>
              <p:nvPr/>
            </p:nvGrpSpPr>
            <p:grpSpPr>
              <a:xfrm flipH="1">
                <a:off x="3847638" y="457200"/>
                <a:ext cx="1518324" cy="1041881"/>
                <a:chOff x="4850118" y="788842"/>
                <a:chExt cx="2160282" cy="1573358"/>
              </a:xfrm>
            </p:grpSpPr>
            <p:grpSp>
              <p:nvGrpSpPr>
                <p:cNvPr id="37" name="Group 10"/>
                <p:cNvGrpSpPr/>
                <p:nvPr/>
              </p:nvGrpSpPr>
              <p:grpSpPr>
                <a:xfrm rot="10800000">
                  <a:off x="5181600" y="1371600"/>
                  <a:ext cx="1295400" cy="990600"/>
                  <a:chOff x="4850118" y="788842"/>
                  <a:chExt cx="2160282" cy="1497158"/>
                </a:xfrm>
              </p:grpSpPr>
              <p:sp>
                <p:nvSpPr>
                  <p:cNvPr id="46" name="Moon 45"/>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1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1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1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1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17"/>
                  <p:cNvSpPr/>
                  <p:nvPr/>
                </p:nvSpPr>
                <p:spPr>
                  <a:xfrm rot="16010209">
                    <a:off x="5249130" y="932954"/>
                    <a:ext cx="873143" cy="1401605"/>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9"/>
                <p:cNvGrpSpPr/>
                <p:nvPr/>
              </p:nvGrpSpPr>
              <p:grpSpPr>
                <a:xfrm>
                  <a:off x="4850118" y="788842"/>
                  <a:ext cx="2160282" cy="1497158"/>
                  <a:chOff x="4850118" y="788842"/>
                  <a:chExt cx="2160282" cy="1497158"/>
                </a:xfrm>
              </p:grpSpPr>
              <p:sp>
                <p:nvSpPr>
                  <p:cNvPr id="39" name="Moon 38"/>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2"/>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8"/>
                  <p:cNvSpPr/>
                  <p:nvPr/>
                </p:nvSpPr>
                <p:spPr>
                  <a:xfrm rot="16010209">
                    <a:off x="5384585" y="635417"/>
                    <a:ext cx="1019075" cy="1828800"/>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Oval 34"/>
              <p:cNvSpPr/>
              <p:nvPr/>
            </p:nvSpPr>
            <p:spPr>
              <a:xfrm flipH="1">
                <a:off x="4441206" y="762000"/>
                <a:ext cx="854057" cy="625863"/>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7723225" flipH="1">
                <a:off x="3695325" y="895013"/>
                <a:ext cx="625863" cy="379581"/>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ounded Rectangle 22"/>
            <p:cNvSpPr/>
            <p:nvPr/>
          </p:nvSpPr>
          <p:spPr>
            <a:xfrm>
              <a:off x="7340355" y="528393"/>
              <a:ext cx="1379090" cy="22894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311875" y="471379"/>
              <a:ext cx="1488403" cy="316396"/>
              <a:chOff x="1144117" y="5028973"/>
              <a:chExt cx="2692308" cy="1151706"/>
            </a:xfrm>
          </p:grpSpPr>
          <p:grpSp>
            <p:nvGrpSpPr>
              <p:cNvPr id="25" name="Group 24"/>
              <p:cNvGrpSpPr/>
              <p:nvPr/>
            </p:nvGrpSpPr>
            <p:grpSpPr>
              <a:xfrm>
                <a:off x="1144117" y="5029200"/>
                <a:ext cx="1000608" cy="1143000"/>
                <a:chOff x="1144117" y="5029200"/>
                <a:chExt cx="1000608" cy="1143000"/>
              </a:xfrm>
            </p:grpSpPr>
            <p:sp>
              <p:nvSpPr>
                <p:cNvPr id="32" name="Quad Arrow 31"/>
                <p:cNvSpPr/>
                <p:nvPr/>
              </p:nvSpPr>
              <p:spPr>
                <a:xfrm>
                  <a:off x="1144117" y="5029200"/>
                  <a:ext cx="1000608" cy="1143000"/>
                </a:xfrm>
                <a:prstGeom prst="quadArrow">
                  <a:avLst>
                    <a:gd name="adj1" fmla="val 45000"/>
                    <a:gd name="adj2" fmla="val 22500"/>
                    <a:gd name="adj3" fmla="val 22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32"/>
                <p:cNvSpPr/>
                <p:nvPr/>
              </p:nvSpPr>
              <p:spPr>
                <a:xfrm>
                  <a:off x="1380738" y="5253789"/>
                  <a:ext cx="536499" cy="612846"/>
                </a:xfrm>
                <a:prstGeom prst="quadArrow">
                  <a:avLst>
                    <a:gd name="adj1" fmla="val 45000"/>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993171" y="5028973"/>
                <a:ext cx="1000608" cy="1143000"/>
                <a:chOff x="1144117" y="5029200"/>
                <a:chExt cx="1000608" cy="1143000"/>
              </a:xfrm>
            </p:grpSpPr>
            <p:sp>
              <p:nvSpPr>
                <p:cNvPr id="30" name="Quad Arrow 29"/>
                <p:cNvSpPr/>
                <p:nvPr/>
              </p:nvSpPr>
              <p:spPr>
                <a:xfrm>
                  <a:off x="1144117" y="5029200"/>
                  <a:ext cx="1000608" cy="1143000"/>
                </a:xfrm>
                <a:prstGeom prst="quadArrow">
                  <a:avLst>
                    <a:gd name="adj1" fmla="val 45000"/>
                    <a:gd name="adj2" fmla="val 22500"/>
                    <a:gd name="adj3" fmla="val 22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30"/>
                <p:cNvSpPr/>
                <p:nvPr/>
              </p:nvSpPr>
              <p:spPr>
                <a:xfrm>
                  <a:off x="1380738" y="5253789"/>
                  <a:ext cx="536499" cy="612846"/>
                </a:xfrm>
                <a:prstGeom prst="quadArrow">
                  <a:avLst>
                    <a:gd name="adj1" fmla="val 45000"/>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835817" y="5037679"/>
                <a:ext cx="1000608" cy="1143000"/>
                <a:chOff x="1144117" y="5029200"/>
                <a:chExt cx="1000608" cy="1143000"/>
              </a:xfrm>
            </p:grpSpPr>
            <p:sp>
              <p:nvSpPr>
                <p:cNvPr id="28" name="Quad Arrow 27"/>
                <p:cNvSpPr/>
                <p:nvPr/>
              </p:nvSpPr>
              <p:spPr>
                <a:xfrm>
                  <a:off x="1144117" y="5029200"/>
                  <a:ext cx="1000608" cy="1143000"/>
                </a:xfrm>
                <a:prstGeom prst="quadArrow">
                  <a:avLst>
                    <a:gd name="adj1" fmla="val 45000"/>
                    <a:gd name="adj2" fmla="val 22500"/>
                    <a:gd name="adj3" fmla="val 22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28"/>
                <p:cNvSpPr/>
                <p:nvPr/>
              </p:nvSpPr>
              <p:spPr>
                <a:xfrm>
                  <a:off x="1380738" y="5253789"/>
                  <a:ext cx="536499" cy="612846"/>
                </a:xfrm>
                <a:prstGeom prst="quadArrow">
                  <a:avLst>
                    <a:gd name="adj1" fmla="val 45000"/>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2" name="TextBox 101"/>
          <p:cNvSpPr txBox="1"/>
          <p:nvPr/>
        </p:nvSpPr>
        <p:spPr>
          <a:xfrm>
            <a:off x="4594896" y="6512588"/>
            <a:ext cx="7452917" cy="369332"/>
          </a:xfrm>
          <a:prstGeom prst="rect">
            <a:avLst/>
          </a:prstGeom>
          <a:noFill/>
        </p:spPr>
        <p:txBody>
          <a:bodyPr wrap="square" rtlCol="0">
            <a:spAutoFit/>
          </a:bodyPr>
          <a:lstStyle/>
          <a:p>
            <a:pPr algn="r"/>
            <a:r>
              <a:rPr lang="en-US" dirty="0"/>
              <a:t>(1,2)</a:t>
            </a:r>
          </a:p>
        </p:txBody>
      </p:sp>
    </p:spTree>
    <p:extLst>
      <p:ext uri="{BB962C8B-B14F-4D97-AF65-F5344CB8AC3E}">
        <p14:creationId xmlns:p14="http://schemas.microsoft.com/office/powerpoint/2010/main" val="326288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31143" y="2336809"/>
            <a:ext cx="3394838" cy="3108543"/>
          </a:xfrm>
          <a:prstGeom prst="rect">
            <a:avLst/>
          </a:prstGeom>
          <a:noFill/>
        </p:spPr>
        <p:txBody>
          <a:bodyPr wrap="square" rtlCol="0">
            <a:spAutoFit/>
          </a:bodyPr>
          <a:lstStyle/>
          <a:p>
            <a:r>
              <a:rPr lang="en-US" sz="2800" b="1" dirty="0"/>
              <a:t>Amos was called by the Lord to preach to the Northern Kingdom of Israel and warn the people of the consequences of their sins. </a:t>
            </a:r>
          </a:p>
        </p:txBody>
      </p:sp>
      <p:sp>
        <p:nvSpPr>
          <p:cNvPr id="6" name="TextBox 5"/>
          <p:cNvSpPr txBox="1"/>
          <p:nvPr/>
        </p:nvSpPr>
        <p:spPr>
          <a:xfrm>
            <a:off x="211907" y="3100"/>
            <a:ext cx="11963400" cy="830997"/>
          </a:xfrm>
          <a:prstGeom prst="rect">
            <a:avLst/>
          </a:prstGeom>
          <a:noFill/>
        </p:spPr>
        <p:txBody>
          <a:bodyPr wrap="square" rtlCol="0">
            <a:spAutoFit/>
          </a:bodyPr>
          <a:lstStyle/>
          <a:p>
            <a:pPr algn="ctr"/>
            <a:r>
              <a:rPr lang="en-US" sz="4800" dirty="0">
                <a:latin typeface="Bodoni MT Black" panose="02070A03080606020203" pitchFamily="18" charset="0"/>
              </a:rPr>
              <a:t>Called to Preach</a:t>
            </a:r>
          </a:p>
        </p:txBody>
      </p:sp>
      <p:grpSp>
        <p:nvGrpSpPr>
          <p:cNvPr id="3" name="Group 2"/>
          <p:cNvGrpSpPr/>
          <p:nvPr/>
        </p:nvGrpSpPr>
        <p:grpSpPr>
          <a:xfrm>
            <a:off x="360315" y="889547"/>
            <a:ext cx="3649003" cy="5844590"/>
            <a:chOff x="211907" y="818796"/>
            <a:chExt cx="3649003" cy="5844590"/>
          </a:xfrm>
        </p:grpSpPr>
        <p:pic>
          <p:nvPicPr>
            <p:cNvPr id="5122" name="Picture 2" descr="http://www.rapturechrist.com/mapisrael3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07" y="818796"/>
              <a:ext cx="3649003" cy="5844590"/>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1876490" y="4191921"/>
              <a:ext cx="159918" cy="18626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1956449" y="4147355"/>
              <a:ext cx="1163927" cy="461665"/>
            </a:xfrm>
            <a:prstGeom prst="rect">
              <a:avLst/>
            </a:prstGeom>
            <a:noFill/>
          </p:spPr>
          <p:txBody>
            <a:bodyPr wrap="square" rtlCol="0">
              <a:spAutoFit/>
            </a:bodyPr>
            <a:lstStyle/>
            <a:p>
              <a:r>
                <a:rPr lang="en-US" sz="2400" b="1" dirty="0" err="1">
                  <a:solidFill>
                    <a:srgbClr val="FF0000"/>
                  </a:solidFill>
                </a:rPr>
                <a:t>Tekon</a:t>
              </a:r>
              <a:r>
                <a:rPr lang="en-US" sz="2400" b="1" dirty="0">
                  <a:solidFill>
                    <a:srgbClr val="FF0000"/>
                  </a:solidFill>
                </a:rPr>
                <a:t> </a:t>
              </a:r>
            </a:p>
          </p:txBody>
        </p:sp>
      </p:grpSp>
      <p:pic>
        <p:nvPicPr>
          <p:cNvPr id="5124" name="Picture 4" descr="http://previews.123rf.com/images/noep/noep0901/noep090100005/4114180-A-shepherd-in-traditional-dress-leads-a-ram-through-the-hills-of-Galilee-Israel-Stock-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7806" y="889548"/>
            <a:ext cx="3703795" cy="578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00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2744" y="1432830"/>
            <a:ext cx="3394838" cy="3477875"/>
          </a:xfrm>
          <a:prstGeom prst="rect">
            <a:avLst/>
          </a:prstGeom>
          <a:noFill/>
        </p:spPr>
        <p:txBody>
          <a:bodyPr wrap="square" rtlCol="0">
            <a:spAutoFit/>
          </a:bodyPr>
          <a:lstStyle/>
          <a:p>
            <a:r>
              <a:rPr lang="en-US" sz="2000" dirty="0"/>
              <a:t>The mouth of a </a:t>
            </a:r>
            <a:r>
              <a:rPr lang="en-US" sz="2000" i="1" dirty="0"/>
              <a:t>herdsman</a:t>
            </a:r>
            <a:r>
              <a:rPr lang="en-US" sz="2000" dirty="0"/>
              <a:t> who was familiar with the roaring of lions, the bellowing of bulls, and the lowing of </a:t>
            </a:r>
            <a:r>
              <a:rPr lang="en-US" sz="2000" dirty="0" err="1"/>
              <a:t>kine</a:t>
            </a:r>
            <a:r>
              <a:rPr lang="en-US" sz="2000" dirty="0"/>
              <a:t> [cattle]. </a:t>
            </a:r>
          </a:p>
          <a:p>
            <a:endParaRPr lang="en-US" sz="2000" dirty="0"/>
          </a:p>
          <a:p>
            <a:r>
              <a:rPr lang="en-US" sz="2000" dirty="0"/>
              <a:t>The roaring of the lion in the forest is one of the most terrific sounds in nature; when near, it strikes terror into the heart of both man and beast.” (3) </a:t>
            </a:r>
            <a:endParaRPr lang="en-US" sz="2000" b="1" dirty="0"/>
          </a:p>
        </p:txBody>
      </p:sp>
      <p:sp>
        <p:nvSpPr>
          <p:cNvPr id="6" name="TextBox 5"/>
          <p:cNvSpPr txBox="1"/>
          <p:nvPr/>
        </p:nvSpPr>
        <p:spPr>
          <a:xfrm>
            <a:off x="211907" y="3100"/>
            <a:ext cx="11963400" cy="1107996"/>
          </a:xfrm>
          <a:prstGeom prst="rect">
            <a:avLst/>
          </a:prstGeom>
          <a:noFill/>
        </p:spPr>
        <p:txBody>
          <a:bodyPr wrap="square" rtlCol="0">
            <a:spAutoFit/>
          </a:bodyPr>
          <a:lstStyle/>
          <a:p>
            <a:pPr algn="ctr"/>
            <a:r>
              <a:rPr lang="en-US" sz="6600" dirty="0">
                <a:latin typeface="Bodoni MT Black" panose="02070A03080606020203" pitchFamily="18" charset="0"/>
              </a:rPr>
              <a:t>Roar From Zion</a:t>
            </a:r>
          </a:p>
        </p:txBody>
      </p:sp>
      <p:sp>
        <p:nvSpPr>
          <p:cNvPr id="10" name="TextBox 9"/>
          <p:cNvSpPr txBox="1"/>
          <p:nvPr/>
        </p:nvSpPr>
        <p:spPr>
          <a:xfrm>
            <a:off x="0" y="6488668"/>
            <a:ext cx="2121408" cy="369332"/>
          </a:xfrm>
          <a:prstGeom prst="rect">
            <a:avLst/>
          </a:prstGeom>
          <a:noFill/>
        </p:spPr>
        <p:txBody>
          <a:bodyPr wrap="square" rtlCol="0">
            <a:spAutoFit/>
          </a:bodyPr>
          <a:lstStyle/>
          <a:p>
            <a:r>
              <a:rPr lang="en-US" dirty="0"/>
              <a:t>Amos 1:1-2</a:t>
            </a:r>
          </a:p>
        </p:txBody>
      </p:sp>
      <p:sp>
        <p:nvSpPr>
          <p:cNvPr id="5" name="Rectangle 4"/>
          <p:cNvSpPr/>
          <p:nvPr/>
        </p:nvSpPr>
        <p:spPr>
          <a:xfrm>
            <a:off x="4935215" y="4177244"/>
            <a:ext cx="4271605" cy="1569660"/>
          </a:xfrm>
          <a:prstGeom prst="rect">
            <a:avLst/>
          </a:prstGeom>
        </p:spPr>
        <p:txBody>
          <a:bodyPr wrap="square">
            <a:spAutoFit/>
          </a:bodyPr>
          <a:lstStyle/>
          <a:p>
            <a:r>
              <a:rPr lang="en-US" sz="2400" b="0" i="0" dirty="0">
                <a:effectLst/>
                <a:latin typeface="Calibri" panose="020F0502020204030204" pitchFamily="34" charset="0"/>
              </a:rPr>
              <a:t>The term </a:t>
            </a:r>
            <a:r>
              <a:rPr lang="en-US" sz="2400" b="0" i="1" dirty="0">
                <a:effectLst/>
                <a:latin typeface="Calibri" panose="020F0502020204030204" pitchFamily="34" charset="0"/>
              </a:rPr>
              <a:t>Zion</a:t>
            </a:r>
            <a:r>
              <a:rPr lang="en-US" sz="2400" b="0" i="0" dirty="0">
                <a:effectLst/>
                <a:latin typeface="Calibri" panose="020F0502020204030204" pitchFamily="34" charset="0"/>
              </a:rPr>
              <a:t> sometimes refers to Jerusalem, where there is a hill by that name, but that is not always the case: See Notes*</a:t>
            </a:r>
            <a:endParaRPr lang="en-US" sz="2400" dirty="0"/>
          </a:p>
        </p:txBody>
      </p:sp>
      <p:pic>
        <p:nvPicPr>
          <p:cNvPr id="7170" name="Picture 2" descr="http://i5.glitter-graphics.org/pub/1845/1845615d14alpmgx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17582" y="1111096"/>
            <a:ext cx="2855696" cy="270883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fastrackonline.net/flags/images.1/LargeUSFlag.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29809" y="3573440"/>
            <a:ext cx="2627209" cy="269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71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1907" y="3100"/>
            <a:ext cx="11963400" cy="646331"/>
          </a:xfrm>
          <a:prstGeom prst="rect">
            <a:avLst/>
          </a:prstGeom>
          <a:noFill/>
        </p:spPr>
        <p:txBody>
          <a:bodyPr wrap="square" rtlCol="0">
            <a:spAutoFit/>
          </a:bodyPr>
          <a:lstStyle/>
          <a:p>
            <a:r>
              <a:rPr lang="en-US" sz="3600" dirty="0">
                <a:latin typeface="Bodoni MT Black" panose="02070A03080606020203" pitchFamily="18" charset="0"/>
              </a:rPr>
              <a:t>Judgments</a:t>
            </a:r>
          </a:p>
        </p:txBody>
      </p:sp>
      <p:sp>
        <p:nvSpPr>
          <p:cNvPr id="10" name="TextBox 9"/>
          <p:cNvSpPr txBox="1"/>
          <p:nvPr/>
        </p:nvSpPr>
        <p:spPr>
          <a:xfrm>
            <a:off x="0" y="6488668"/>
            <a:ext cx="2121408" cy="369332"/>
          </a:xfrm>
          <a:prstGeom prst="rect">
            <a:avLst/>
          </a:prstGeom>
          <a:noFill/>
        </p:spPr>
        <p:txBody>
          <a:bodyPr wrap="square" rtlCol="0">
            <a:spAutoFit/>
          </a:bodyPr>
          <a:lstStyle/>
          <a:p>
            <a:r>
              <a:rPr lang="en-US" dirty="0"/>
              <a:t>Amos 1:3-15</a:t>
            </a:r>
          </a:p>
        </p:txBody>
      </p:sp>
      <p:grpSp>
        <p:nvGrpSpPr>
          <p:cNvPr id="11" name="Group 10"/>
          <p:cNvGrpSpPr/>
          <p:nvPr/>
        </p:nvGrpSpPr>
        <p:grpSpPr>
          <a:xfrm>
            <a:off x="4099070" y="263264"/>
            <a:ext cx="4128247" cy="6480062"/>
            <a:chOff x="5096435" y="167022"/>
            <a:chExt cx="4128247" cy="6480062"/>
          </a:xfrm>
        </p:grpSpPr>
        <p:sp>
          <p:nvSpPr>
            <p:cNvPr id="12" name="Freeform 11"/>
            <p:cNvSpPr/>
            <p:nvPr/>
          </p:nvSpPr>
          <p:spPr>
            <a:xfrm>
              <a:off x="5116606" y="167022"/>
              <a:ext cx="2380129" cy="5096435"/>
            </a:xfrm>
            <a:custGeom>
              <a:avLst/>
              <a:gdLst>
                <a:gd name="connsiteX0" fmla="*/ 2272553 w 2380129"/>
                <a:gd name="connsiteY0" fmla="*/ 0 h 5096435"/>
                <a:gd name="connsiteX1" fmla="*/ 2272553 w 2380129"/>
                <a:gd name="connsiteY1" fmla="*/ 0 h 5096435"/>
                <a:gd name="connsiteX2" fmla="*/ 1976717 w 2380129"/>
                <a:gd name="connsiteY2" fmla="*/ 26894 h 5096435"/>
                <a:gd name="connsiteX3" fmla="*/ 1129553 w 2380129"/>
                <a:gd name="connsiteY3" fmla="*/ 40341 h 5096435"/>
                <a:gd name="connsiteX4" fmla="*/ 174811 w 2380129"/>
                <a:gd name="connsiteY4" fmla="*/ 53788 h 5096435"/>
                <a:gd name="connsiteX5" fmla="*/ 67235 w 2380129"/>
                <a:gd name="connsiteY5" fmla="*/ 67235 h 5096435"/>
                <a:gd name="connsiteX6" fmla="*/ 53788 w 2380129"/>
                <a:gd name="connsiteY6" fmla="*/ 134470 h 5096435"/>
                <a:gd name="connsiteX7" fmla="*/ 26894 w 2380129"/>
                <a:gd name="connsiteY7" fmla="*/ 389964 h 5096435"/>
                <a:gd name="connsiteX8" fmla="*/ 40341 w 2380129"/>
                <a:gd name="connsiteY8" fmla="*/ 2904564 h 5096435"/>
                <a:gd name="connsiteX9" fmla="*/ 53788 w 2380129"/>
                <a:gd name="connsiteY9" fmla="*/ 3092823 h 5096435"/>
                <a:gd name="connsiteX10" fmla="*/ 26894 w 2380129"/>
                <a:gd name="connsiteY10" fmla="*/ 3859306 h 5096435"/>
                <a:gd name="connsiteX11" fmla="*/ 13447 w 2380129"/>
                <a:gd name="connsiteY11" fmla="*/ 4329953 h 5096435"/>
                <a:gd name="connsiteX12" fmla="*/ 0 w 2380129"/>
                <a:gd name="connsiteY12" fmla="*/ 4437529 h 5096435"/>
                <a:gd name="connsiteX13" fmla="*/ 13447 w 2380129"/>
                <a:gd name="connsiteY13" fmla="*/ 4935070 h 5096435"/>
                <a:gd name="connsiteX14" fmla="*/ 40341 w 2380129"/>
                <a:gd name="connsiteY14" fmla="*/ 5096435 h 5096435"/>
                <a:gd name="connsiteX15" fmla="*/ 121023 w 2380129"/>
                <a:gd name="connsiteY15" fmla="*/ 5069541 h 5096435"/>
                <a:gd name="connsiteX16" fmla="*/ 215153 w 2380129"/>
                <a:gd name="connsiteY16" fmla="*/ 5042647 h 5096435"/>
                <a:gd name="connsiteX17" fmla="*/ 309282 w 2380129"/>
                <a:gd name="connsiteY17" fmla="*/ 5029200 h 5096435"/>
                <a:gd name="connsiteX18" fmla="*/ 416858 w 2380129"/>
                <a:gd name="connsiteY18" fmla="*/ 5002306 h 5096435"/>
                <a:gd name="connsiteX19" fmla="*/ 457200 w 2380129"/>
                <a:gd name="connsiteY19" fmla="*/ 4988859 h 5096435"/>
                <a:gd name="connsiteX20" fmla="*/ 618564 w 2380129"/>
                <a:gd name="connsiteY20" fmla="*/ 4961964 h 5096435"/>
                <a:gd name="connsiteX21" fmla="*/ 699247 w 2380129"/>
                <a:gd name="connsiteY21" fmla="*/ 4935070 h 5096435"/>
                <a:gd name="connsiteX22" fmla="*/ 766482 w 2380129"/>
                <a:gd name="connsiteY22" fmla="*/ 4894729 h 5096435"/>
                <a:gd name="connsiteX23" fmla="*/ 833717 w 2380129"/>
                <a:gd name="connsiteY23" fmla="*/ 4881282 h 5096435"/>
                <a:gd name="connsiteX24" fmla="*/ 887506 w 2380129"/>
                <a:gd name="connsiteY24" fmla="*/ 4867835 h 5096435"/>
                <a:gd name="connsiteX25" fmla="*/ 995082 w 2380129"/>
                <a:gd name="connsiteY25" fmla="*/ 4814047 h 5096435"/>
                <a:gd name="connsiteX26" fmla="*/ 1089211 w 2380129"/>
                <a:gd name="connsiteY26" fmla="*/ 4746812 h 5096435"/>
                <a:gd name="connsiteX27" fmla="*/ 1143000 w 2380129"/>
                <a:gd name="connsiteY27" fmla="*/ 4719917 h 5096435"/>
                <a:gd name="connsiteX28" fmla="*/ 1196788 w 2380129"/>
                <a:gd name="connsiteY28" fmla="*/ 4666129 h 5096435"/>
                <a:gd name="connsiteX29" fmla="*/ 1317811 w 2380129"/>
                <a:gd name="connsiteY29" fmla="*/ 4545106 h 5096435"/>
                <a:gd name="connsiteX30" fmla="*/ 1425388 w 2380129"/>
                <a:gd name="connsiteY30" fmla="*/ 4437529 h 5096435"/>
                <a:gd name="connsiteX31" fmla="*/ 1479176 w 2380129"/>
                <a:gd name="connsiteY31" fmla="*/ 4356847 h 5096435"/>
                <a:gd name="connsiteX32" fmla="*/ 1546411 w 2380129"/>
                <a:gd name="connsiteY32" fmla="*/ 4262717 h 5096435"/>
                <a:gd name="connsiteX33" fmla="*/ 1573306 w 2380129"/>
                <a:gd name="connsiteY33" fmla="*/ 4208929 h 5096435"/>
                <a:gd name="connsiteX34" fmla="*/ 1586753 w 2380129"/>
                <a:gd name="connsiteY34" fmla="*/ 4141694 h 5096435"/>
                <a:gd name="connsiteX35" fmla="*/ 1680882 w 2380129"/>
                <a:gd name="connsiteY35" fmla="*/ 3980329 h 5096435"/>
                <a:gd name="connsiteX36" fmla="*/ 1694329 w 2380129"/>
                <a:gd name="connsiteY36" fmla="*/ 3899647 h 5096435"/>
                <a:gd name="connsiteX37" fmla="*/ 1721223 w 2380129"/>
                <a:gd name="connsiteY37" fmla="*/ 3859306 h 5096435"/>
                <a:gd name="connsiteX38" fmla="*/ 1761564 w 2380129"/>
                <a:gd name="connsiteY38" fmla="*/ 3738282 h 5096435"/>
                <a:gd name="connsiteX39" fmla="*/ 1761564 w 2380129"/>
                <a:gd name="connsiteY39" fmla="*/ 3738282 h 5096435"/>
                <a:gd name="connsiteX40" fmla="*/ 1788458 w 2380129"/>
                <a:gd name="connsiteY40" fmla="*/ 3563470 h 5096435"/>
                <a:gd name="connsiteX41" fmla="*/ 1801906 w 2380129"/>
                <a:gd name="connsiteY41" fmla="*/ 3482788 h 5096435"/>
                <a:gd name="connsiteX42" fmla="*/ 1815353 w 2380129"/>
                <a:gd name="connsiteY42" fmla="*/ 3307976 h 5096435"/>
                <a:gd name="connsiteX43" fmla="*/ 1842247 w 2380129"/>
                <a:gd name="connsiteY43" fmla="*/ 3160059 h 5096435"/>
                <a:gd name="connsiteX44" fmla="*/ 1855694 w 2380129"/>
                <a:gd name="connsiteY44" fmla="*/ 2971800 h 5096435"/>
                <a:gd name="connsiteX45" fmla="*/ 1869141 w 2380129"/>
                <a:gd name="connsiteY45" fmla="*/ 2877670 h 5096435"/>
                <a:gd name="connsiteX46" fmla="*/ 1882588 w 2380129"/>
                <a:gd name="connsiteY46" fmla="*/ 2756647 h 5096435"/>
                <a:gd name="connsiteX47" fmla="*/ 1896035 w 2380129"/>
                <a:gd name="connsiteY47" fmla="*/ 2568388 h 5096435"/>
                <a:gd name="connsiteX48" fmla="*/ 1909482 w 2380129"/>
                <a:gd name="connsiteY48" fmla="*/ 2487706 h 5096435"/>
                <a:gd name="connsiteX49" fmla="*/ 1936376 w 2380129"/>
                <a:gd name="connsiteY49" fmla="*/ 2286000 h 5096435"/>
                <a:gd name="connsiteX50" fmla="*/ 1949823 w 2380129"/>
                <a:gd name="connsiteY50" fmla="*/ 2151529 h 5096435"/>
                <a:gd name="connsiteX51" fmla="*/ 1963270 w 2380129"/>
                <a:gd name="connsiteY51" fmla="*/ 1990164 h 5096435"/>
                <a:gd name="connsiteX52" fmla="*/ 1976717 w 2380129"/>
                <a:gd name="connsiteY52" fmla="*/ 1936376 h 5096435"/>
                <a:gd name="connsiteX53" fmla="*/ 2003611 w 2380129"/>
                <a:gd name="connsiteY53" fmla="*/ 1801906 h 5096435"/>
                <a:gd name="connsiteX54" fmla="*/ 2030506 w 2380129"/>
                <a:gd name="connsiteY54" fmla="*/ 1600200 h 5096435"/>
                <a:gd name="connsiteX55" fmla="*/ 2043953 w 2380129"/>
                <a:gd name="connsiteY55" fmla="*/ 1559859 h 5096435"/>
                <a:gd name="connsiteX56" fmla="*/ 2070847 w 2380129"/>
                <a:gd name="connsiteY56" fmla="*/ 1425388 h 5096435"/>
                <a:gd name="connsiteX57" fmla="*/ 2097741 w 2380129"/>
                <a:gd name="connsiteY57" fmla="*/ 1317812 h 5096435"/>
                <a:gd name="connsiteX58" fmla="*/ 2124635 w 2380129"/>
                <a:gd name="connsiteY58" fmla="*/ 1237129 h 5096435"/>
                <a:gd name="connsiteX59" fmla="*/ 2138082 w 2380129"/>
                <a:gd name="connsiteY59" fmla="*/ 1196788 h 5096435"/>
                <a:gd name="connsiteX60" fmla="*/ 2164976 w 2380129"/>
                <a:gd name="connsiteY60" fmla="*/ 1156447 h 5096435"/>
                <a:gd name="connsiteX61" fmla="*/ 2205317 w 2380129"/>
                <a:gd name="connsiteY61" fmla="*/ 1062317 h 5096435"/>
                <a:gd name="connsiteX62" fmla="*/ 2232211 w 2380129"/>
                <a:gd name="connsiteY62" fmla="*/ 941294 h 5096435"/>
                <a:gd name="connsiteX63" fmla="*/ 2245658 w 2380129"/>
                <a:gd name="connsiteY63" fmla="*/ 900953 h 5096435"/>
                <a:gd name="connsiteX64" fmla="*/ 2259106 w 2380129"/>
                <a:gd name="connsiteY64" fmla="*/ 833717 h 5096435"/>
                <a:gd name="connsiteX65" fmla="*/ 2272553 w 2380129"/>
                <a:gd name="connsiteY65" fmla="*/ 779929 h 5096435"/>
                <a:gd name="connsiteX66" fmla="*/ 2286000 w 2380129"/>
                <a:gd name="connsiteY66" fmla="*/ 712694 h 5096435"/>
                <a:gd name="connsiteX67" fmla="*/ 2299447 w 2380129"/>
                <a:gd name="connsiteY67" fmla="*/ 672353 h 5096435"/>
                <a:gd name="connsiteX68" fmla="*/ 2312894 w 2380129"/>
                <a:gd name="connsiteY68" fmla="*/ 605117 h 5096435"/>
                <a:gd name="connsiteX69" fmla="*/ 2339788 w 2380129"/>
                <a:gd name="connsiteY69" fmla="*/ 524435 h 5096435"/>
                <a:gd name="connsiteX70" fmla="*/ 2366682 w 2380129"/>
                <a:gd name="connsiteY70" fmla="*/ 376517 h 5096435"/>
                <a:gd name="connsiteX71" fmla="*/ 2380129 w 2380129"/>
                <a:gd name="connsiteY71" fmla="*/ 336176 h 5096435"/>
                <a:gd name="connsiteX72" fmla="*/ 2272553 w 2380129"/>
                <a:gd name="connsiteY72" fmla="*/ 0 h 509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380129" h="5096435">
                  <a:moveTo>
                    <a:pt x="2272553" y="0"/>
                  </a:moveTo>
                  <a:lnTo>
                    <a:pt x="2272553" y="0"/>
                  </a:lnTo>
                  <a:cubicBezTo>
                    <a:pt x="2217394" y="5516"/>
                    <a:pt x="2023593" y="25644"/>
                    <a:pt x="1976717" y="26894"/>
                  </a:cubicBezTo>
                  <a:cubicBezTo>
                    <a:pt x="1694394" y="34423"/>
                    <a:pt x="1411945" y="36126"/>
                    <a:pt x="1129553" y="40341"/>
                  </a:cubicBezTo>
                  <a:lnTo>
                    <a:pt x="174811" y="53788"/>
                  </a:lnTo>
                  <a:cubicBezTo>
                    <a:pt x="138952" y="58270"/>
                    <a:pt x="97303" y="47189"/>
                    <a:pt x="67235" y="67235"/>
                  </a:cubicBezTo>
                  <a:cubicBezTo>
                    <a:pt x="48218" y="79913"/>
                    <a:pt x="57263" y="111880"/>
                    <a:pt x="53788" y="134470"/>
                  </a:cubicBezTo>
                  <a:cubicBezTo>
                    <a:pt x="40730" y="219349"/>
                    <a:pt x="34667" y="304456"/>
                    <a:pt x="26894" y="389964"/>
                  </a:cubicBezTo>
                  <a:cubicBezTo>
                    <a:pt x="31376" y="1228164"/>
                    <a:pt x="32001" y="2066394"/>
                    <a:pt x="40341" y="2904564"/>
                  </a:cubicBezTo>
                  <a:cubicBezTo>
                    <a:pt x="40967" y="2967474"/>
                    <a:pt x="53788" y="3029910"/>
                    <a:pt x="53788" y="3092823"/>
                  </a:cubicBezTo>
                  <a:cubicBezTo>
                    <a:pt x="53788" y="3601131"/>
                    <a:pt x="55526" y="3544349"/>
                    <a:pt x="26894" y="3859306"/>
                  </a:cubicBezTo>
                  <a:cubicBezTo>
                    <a:pt x="22412" y="4016188"/>
                    <a:pt x="20739" y="4173176"/>
                    <a:pt x="13447" y="4329953"/>
                  </a:cubicBezTo>
                  <a:cubicBezTo>
                    <a:pt x="11768" y="4366052"/>
                    <a:pt x="0" y="4401391"/>
                    <a:pt x="0" y="4437529"/>
                  </a:cubicBezTo>
                  <a:cubicBezTo>
                    <a:pt x="0" y="4603437"/>
                    <a:pt x="6240" y="4769319"/>
                    <a:pt x="13447" y="4935070"/>
                  </a:cubicBezTo>
                  <a:cubicBezTo>
                    <a:pt x="17951" y="5038656"/>
                    <a:pt x="17728" y="5028597"/>
                    <a:pt x="40341" y="5096435"/>
                  </a:cubicBezTo>
                  <a:lnTo>
                    <a:pt x="121023" y="5069541"/>
                  </a:lnTo>
                  <a:cubicBezTo>
                    <a:pt x="155588" y="5058019"/>
                    <a:pt x="178004" y="5049401"/>
                    <a:pt x="215153" y="5042647"/>
                  </a:cubicBezTo>
                  <a:cubicBezTo>
                    <a:pt x="246337" y="5036977"/>
                    <a:pt x="278203" y="5035416"/>
                    <a:pt x="309282" y="5029200"/>
                  </a:cubicBezTo>
                  <a:cubicBezTo>
                    <a:pt x="345526" y="5021951"/>
                    <a:pt x="381792" y="5013994"/>
                    <a:pt x="416858" y="5002306"/>
                  </a:cubicBezTo>
                  <a:cubicBezTo>
                    <a:pt x="430305" y="4997824"/>
                    <a:pt x="443449" y="4992297"/>
                    <a:pt x="457200" y="4988859"/>
                  </a:cubicBezTo>
                  <a:cubicBezTo>
                    <a:pt x="509631" y="4975751"/>
                    <a:pt x="565438" y="4969554"/>
                    <a:pt x="618564" y="4961964"/>
                  </a:cubicBezTo>
                  <a:cubicBezTo>
                    <a:pt x="645458" y="4952999"/>
                    <a:pt x="674938" y="4949655"/>
                    <a:pt x="699247" y="4935070"/>
                  </a:cubicBezTo>
                  <a:cubicBezTo>
                    <a:pt x="721659" y="4921623"/>
                    <a:pt x="742215" y="4904436"/>
                    <a:pt x="766482" y="4894729"/>
                  </a:cubicBezTo>
                  <a:cubicBezTo>
                    <a:pt x="787703" y="4886241"/>
                    <a:pt x="811406" y="4886240"/>
                    <a:pt x="833717" y="4881282"/>
                  </a:cubicBezTo>
                  <a:cubicBezTo>
                    <a:pt x="851758" y="4877273"/>
                    <a:pt x="869576" y="4872317"/>
                    <a:pt x="887506" y="4867835"/>
                  </a:cubicBezTo>
                  <a:cubicBezTo>
                    <a:pt x="923365" y="4849906"/>
                    <a:pt x="963009" y="4838102"/>
                    <a:pt x="995082" y="4814047"/>
                  </a:cubicBezTo>
                  <a:cubicBezTo>
                    <a:pt x="1018172" y="4796730"/>
                    <a:pt x="1061682" y="4762543"/>
                    <a:pt x="1089211" y="4746812"/>
                  </a:cubicBezTo>
                  <a:cubicBezTo>
                    <a:pt x="1106616" y="4736866"/>
                    <a:pt x="1126963" y="4731945"/>
                    <a:pt x="1143000" y="4719917"/>
                  </a:cubicBezTo>
                  <a:cubicBezTo>
                    <a:pt x="1163285" y="4704703"/>
                    <a:pt x="1177706" y="4682826"/>
                    <a:pt x="1196788" y="4666129"/>
                  </a:cubicBezTo>
                  <a:cubicBezTo>
                    <a:pt x="1361052" y="4522398"/>
                    <a:pt x="1107407" y="4771694"/>
                    <a:pt x="1317811" y="4545106"/>
                  </a:cubicBezTo>
                  <a:cubicBezTo>
                    <a:pt x="1352318" y="4507944"/>
                    <a:pt x="1397258" y="4479724"/>
                    <a:pt x="1425388" y="4437529"/>
                  </a:cubicBezTo>
                  <a:cubicBezTo>
                    <a:pt x="1443317" y="4410635"/>
                    <a:pt x="1459782" y="4382705"/>
                    <a:pt x="1479176" y="4356847"/>
                  </a:cubicBezTo>
                  <a:cubicBezTo>
                    <a:pt x="1496499" y="4333749"/>
                    <a:pt x="1530677" y="4290252"/>
                    <a:pt x="1546411" y="4262717"/>
                  </a:cubicBezTo>
                  <a:cubicBezTo>
                    <a:pt x="1556357" y="4245312"/>
                    <a:pt x="1564341" y="4226858"/>
                    <a:pt x="1573306" y="4208929"/>
                  </a:cubicBezTo>
                  <a:cubicBezTo>
                    <a:pt x="1577788" y="4186517"/>
                    <a:pt x="1577750" y="4162702"/>
                    <a:pt x="1586753" y="4141694"/>
                  </a:cubicBezTo>
                  <a:cubicBezTo>
                    <a:pt x="1613784" y="4078621"/>
                    <a:pt x="1645217" y="4033826"/>
                    <a:pt x="1680882" y="3980329"/>
                  </a:cubicBezTo>
                  <a:cubicBezTo>
                    <a:pt x="1685364" y="3953435"/>
                    <a:pt x="1685707" y="3925513"/>
                    <a:pt x="1694329" y="3899647"/>
                  </a:cubicBezTo>
                  <a:cubicBezTo>
                    <a:pt x="1699440" y="3884315"/>
                    <a:pt x="1715007" y="3874224"/>
                    <a:pt x="1721223" y="3859306"/>
                  </a:cubicBezTo>
                  <a:cubicBezTo>
                    <a:pt x="1737578" y="3820054"/>
                    <a:pt x="1748117" y="3778623"/>
                    <a:pt x="1761564" y="3738282"/>
                  </a:cubicBezTo>
                  <a:lnTo>
                    <a:pt x="1761564" y="3738282"/>
                  </a:lnTo>
                  <a:cubicBezTo>
                    <a:pt x="1795120" y="3536944"/>
                    <a:pt x="1753836" y="3788508"/>
                    <a:pt x="1788458" y="3563470"/>
                  </a:cubicBezTo>
                  <a:cubicBezTo>
                    <a:pt x="1792604" y="3536522"/>
                    <a:pt x="1797423" y="3509682"/>
                    <a:pt x="1801906" y="3482788"/>
                  </a:cubicBezTo>
                  <a:cubicBezTo>
                    <a:pt x="1806388" y="3424517"/>
                    <a:pt x="1809235" y="3366098"/>
                    <a:pt x="1815353" y="3307976"/>
                  </a:cubicBezTo>
                  <a:cubicBezTo>
                    <a:pt x="1819176" y="3271656"/>
                    <a:pt x="1834670" y="3197944"/>
                    <a:pt x="1842247" y="3160059"/>
                  </a:cubicBezTo>
                  <a:cubicBezTo>
                    <a:pt x="1846729" y="3097306"/>
                    <a:pt x="1849729" y="3034429"/>
                    <a:pt x="1855694" y="2971800"/>
                  </a:cubicBezTo>
                  <a:cubicBezTo>
                    <a:pt x="1858699" y="2940248"/>
                    <a:pt x="1865210" y="2909120"/>
                    <a:pt x="1869141" y="2877670"/>
                  </a:cubicBezTo>
                  <a:cubicBezTo>
                    <a:pt x="1874175" y="2837394"/>
                    <a:pt x="1879072" y="2797084"/>
                    <a:pt x="1882588" y="2756647"/>
                  </a:cubicBezTo>
                  <a:cubicBezTo>
                    <a:pt x="1888038" y="2693971"/>
                    <a:pt x="1889775" y="2630989"/>
                    <a:pt x="1896035" y="2568388"/>
                  </a:cubicBezTo>
                  <a:cubicBezTo>
                    <a:pt x="1898748" y="2541258"/>
                    <a:pt x="1906296" y="2514784"/>
                    <a:pt x="1909482" y="2487706"/>
                  </a:cubicBezTo>
                  <a:cubicBezTo>
                    <a:pt x="1933002" y="2287782"/>
                    <a:pt x="1907786" y="2400362"/>
                    <a:pt x="1936376" y="2286000"/>
                  </a:cubicBezTo>
                  <a:cubicBezTo>
                    <a:pt x="1940858" y="2241176"/>
                    <a:pt x="1945745" y="2196391"/>
                    <a:pt x="1949823" y="2151529"/>
                  </a:cubicBezTo>
                  <a:cubicBezTo>
                    <a:pt x="1954710" y="2097776"/>
                    <a:pt x="1956575" y="2043722"/>
                    <a:pt x="1963270" y="1990164"/>
                  </a:cubicBezTo>
                  <a:cubicBezTo>
                    <a:pt x="1965562" y="1971826"/>
                    <a:pt x="1972845" y="1954447"/>
                    <a:pt x="1976717" y="1936376"/>
                  </a:cubicBezTo>
                  <a:cubicBezTo>
                    <a:pt x="1986295" y="1891680"/>
                    <a:pt x="1997941" y="1847264"/>
                    <a:pt x="2003611" y="1801906"/>
                  </a:cubicBezTo>
                  <a:cubicBezTo>
                    <a:pt x="2006886" y="1775709"/>
                    <a:pt x="2024317" y="1631146"/>
                    <a:pt x="2030506" y="1600200"/>
                  </a:cubicBezTo>
                  <a:cubicBezTo>
                    <a:pt x="2033286" y="1586301"/>
                    <a:pt x="2039471" y="1573306"/>
                    <a:pt x="2043953" y="1559859"/>
                  </a:cubicBezTo>
                  <a:cubicBezTo>
                    <a:pt x="2069900" y="1378225"/>
                    <a:pt x="2042683" y="1528655"/>
                    <a:pt x="2070847" y="1425388"/>
                  </a:cubicBezTo>
                  <a:cubicBezTo>
                    <a:pt x="2080572" y="1389728"/>
                    <a:pt x="2086053" y="1352878"/>
                    <a:pt x="2097741" y="1317812"/>
                  </a:cubicBezTo>
                  <a:lnTo>
                    <a:pt x="2124635" y="1237129"/>
                  </a:lnTo>
                  <a:cubicBezTo>
                    <a:pt x="2129117" y="1223682"/>
                    <a:pt x="2130219" y="1208582"/>
                    <a:pt x="2138082" y="1196788"/>
                  </a:cubicBezTo>
                  <a:lnTo>
                    <a:pt x="2164976" y="1156447"/>
                  </a:lnTo>
                  <a:cubicBezTo>
                    <a:pt x="2203581" y="1002027"/>
                    <a:pt x="2149599" y="1192327"/>
                    <a:pt x="2205317" y="1062317"/>
                  </a:cubicBezTo>
                  <a:cubicBezTo>
                    <a:pt x="2213600" y="1042991"/>
                    <a:pt x="2228382" y="956611"/>
                    <a:pt x="2232211" y="941294"/>
                  </a:cubicBezTo>
                  <a:cubicBezTo>
                    <a:pt x="2235649" y="927543"/>
                    <a:pt x="2242220" y="914704"/>
                    <a:pt x="2245658" y="900953"/>
                  </a:cubicBezTo>
                  <a:cubicBezTo>
                    <a:pt x="2251202" y="878780"/>
                    <a:pt x="2254148" y="856029"/>
                    <a:pt x="2259106" y="833717"/>
                  </a:cubicBezTo>
                  <a:cubicBezTo>
                    <a:pt x="2263115" y="815676"/>
                    <a:pt x="2268544" y="797970"/>
                    <a:pt x="2272553" y="779929"/>
                  </a:cubicBezTo>
                  <a:cubicBezTo>
                    <a:pt x="2277511" y="757618"/>
                    <a:pt x="2280457" y="734867"/>
                    <a:pt x="2286000" y="712694"/>
                  </a:cubicBezTo>
                  <a:cubicBezTo>
                    <a:pt x="2289438" y="698943"/>
                    <a:pt x="2296009" y="686104"/>
                    <a:pt x="2299447" y="672353"/>
                  </a:cubicBezTo>
                  <a:cubicBezTo>
                    <a:pt x="2304990" y="650180"/>
                    <a:pt x="2306880" y="627167"/>
                    <a:pt x="2312894" y="605117"/>
                  </a:cubicBezTo>
                  <a:cubicBezTo>
                    <a:pt x="2320353" y="577767"/>
                    <a:pt x="2335127" y="552398"/>
                    <a:pt x="2339788" y="524435"/>
                  </a:cubicBezTo>
                  <a:cubicBezTo>
                    <a:pt x="2345782" y="488471"/>
                    <a:pt x="2357286" y="414103"/>
                    <a:pt x="2366682" y="376517"/>
                  </a:cubicBezTo>
                  <a:cubicBezTo>
                    <a:pt x="2370120" y="362766"/>
                    <a:pt x="2375647" y="349623"/>
                    <a:pt x="2380129" y="336176"/>
                  </a:cubicBezTo>
                  <a:cubicBezTo>
                    <a:pt x="2365189" y="-22381"/>
                    <a:pt x="2290482" y="56029"/>
                    <a:pt x="2272553" y="0"/>
                  </a:cubicBezTo>
                  <a:close/>
                </a:path>
              </a:pathLst>
            </a:cu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096435" y="167022"/>
              <a:ext cx="4128247" cy="6480062"/>
            </a:xfrm>
            <a:custGeom>
              <a:avLst/>
              <a:gdLst>
                <a:gd name="connsiteX0" fmla="*/ 2286000 w 4128247"/>
                <a:gd name="connsiteY0" fmla="*/ 12027 h 6480062"/>
                <a:gd name="connsiteX1" fmla="*/ 2286000 w 4128247"/>
                <a:gd name="connsiteY1" fmla="*/ 12027 h 6480062"/>
                <a:gd name="connsiteX2" fmla="*/ 2245659 w 4128247"/>
                <a:gd name="connsiteY2" fmla="*/ 173391 h 6480062"/>
                <a:gd name="connsiteX3" fmla="*/ 2191870 w 4128247"/>
                <a:gd name="connsiteY3" fmla="*/ 186839 h 6480062"/>
                <a:gd name="connsiteX4" fmla="*/ 2151529 w 4128247"/>
                <a:gd name="connsiteY4" fmla="*/ 213733 h 6480062"/>
                <a:gd name="connsiteX5" fmla="*/ 2124635 w 4128247"/>
                <a:gd name="connsiteY5" fmla="*/ 294415 h 6480062"/>
                <a:gd name="connsiteX6" fmla="*/ 2111188 w 4128247"/>
                <a:gd name="connsiteY6" fmla="*/ 415439 h 6480062"/>
                <a:gd name="connsiteX7" fmla="*/ 2084294 w 4128247"/>
                <a:gd name="connsiteY7" fmla="*/ 523015 h 6480062"/>
                <a:gd name="connsiteX8" fmla="*/ 2057400 w 4128247"/>
                <a:gd name="connsiteY8" fmla="*/ 684380 h 6480062"/>
                <a:gd name="connsiteX9" fmla="*/ 2043953 w 4128247"/>
                <a:gd name="connsiteY9" fmla="*/ 778509 h 6480062"/>
                <a:gd name="connsiteX10" fmla="*/ 2030506 w 4128247"/>
                <a:gd name="connsiteY10" fmla="*/ 818850 h 6480062"/>
                <a:gd name="connsiteX11" fmla="*/ 2003611 w 4128247"/>
                <a:gd name="connsiteY11" fmla="*/ 912980 h 6480062"/>
                <a:gd name="connsiteX12" fmla="*/ 1976717 w 4128247"/>
                <a:gd name="connsiteY12" fmla="*/ 1047450 h 6480062"/>
                <a:gd name="connsiteX13" fmla="*/ 1949823 w 4128247"/>
                <a:gd name="connsiteY13" fmla="*/ 1141580 h 6480062"/>
                <a:gd name="connsiteX14" fmla="*/ 1922929 w 4128247"/>
                <a:gd name="connsiteY14" fmla="*/ 1289497 h 6480062"/>
                <a:gd name="connsiteX15" fmla="*/ 1882588 w 4128247"/>
                <a:gd name="connsiteY15" fmla="*/ 1370180 h 6480062"/>
                <a:gd name="connsiteX16" fmla="*/ 1842247 w 4128247"/>
                <a:gd name="connsiteY16" fmla="*/ 1397074 h 6480062"/>
                <a:gd name="connsiteX17" fmla="*/ 1828800 w 4128247"/>
                <a:gd name="connsiteY17" fmla="*/ 1477756 h 6480062"/>
                <a:gd name="connsiteX18" fmla="*/ 1815353 w 4128247"/>
                <a:gd name="connsiteY18" fmla="*/ 1571886 h 6480062"/>
                <a:gd name="connsiteX19" fmla="*/ 1788459 w 4128247"/>
                <a:gd name="connsiteY19" fmla="*/ 1652568 h 6480062"/>
                <a:gd name="connsiteX20" fmla="*/ 1775011 w 4128247"/>
                <a:gd name="connsiteY20" fmla="*/ 1692909 h 6480062"/>
                <a:gd name="connsiteX21" fmla="*/ 1734670 w 4128247"/>
                <a:gd name="connsiteY21" fmla="*/ 1719803 h 6480062"/>
                <a:gd name="connsiteX22" fmla="*/ 1707776 w 4128247"/>
                <a:gd name="connsiteY22" fmla="*/ 1760144 h 6480062"/>
                <a:gd name="connsiteX23" fmla="*/ 1680882 w 4128247"/>
                <a:gd name="connsiteY23" fmla="*/ 1787039 h 6480062"/>
                <a:gd name="connsiteX24" fmla="*/ 1667435 w 4128247"/>
                <a:gd name="connsiteY24" fmla="*/ 1827380 h 6480062"/>
                <a:gd name="connsiteX25" fmla="*/ 1640541 w 4128247"/>
                <a:gd name="connsiteY25" fmla="*/ 1867721 h 6480062"/>
                <a:gd name="connsiteX26" fmla="*/ 1613647 w 4128247"/>
                <a:gd name="connsiteY26" fmla="*/ 1988744 h 6480062"/>
                <a:gd name="connsiteX27" fmla="*/ 1600200 w 4128247"/>
                <a:gd name="connsiteY27" fmla="*/ 2042533 h 6480062"/>
                <a:gd name="connsiteX28" fmla="*/ 1586753 w 4128247"/>
                <a:gd name="connsiteY28" fmla="*/ 2136662 h 6480062"/>
                <a:gd name="connsiteX29" fmla="*/ 1573306 w 4128247"/>
                <a:gd name="connsiteY29" fmla="*/ 2177003 h 6480062"/>
                <a:gd name="connsiteX30" fmla="*/ 1546411 w 4128247"/>
                <a:gd name="connsiteY30" fmla="*/ 2284580 h 6480062"/>
                <a:gd name="connsiteX31" fmla="*/ 1506070 w 4128247"/>
                <a:gd name="connsiteY31" fmla="*/ 2311474 h 6480062"/>
                <a:gd name="connsiteX32" fmla="*/ 1479176 w 4128247"/>
                <a:gd name="connsiteY32" fmla="*/ 2271133 h 6480062"/>
                <a:gd name="connsiteX33" fmla="*/ 1438835 w 4128247"/>
                <a:gd name="connsiteY33" fmla="*/ 2298027 h 6480062"/>
                <a:gd name="connsiteX34" fmla="*/ 1425388 w 4128247"/>
                <a:gd name="connsiteY34" fmla="*/ 2351815 h 6480062"/>
                <a:gd name="connsiteX35" fmla="*/ 1411941 w 4128247"/>
                <a:gd name="connsiteY35" fmla="*/ 2392156 h 6480062"/>
                <a:gd name="connsiteX36" fmla="*/ 1371600 w 4128247"/>
                <a:gd name="connsiteY36" fmla="*/ 2607309 h 6480062"/>
                <a:gd name="connsiteX37" fmla="*/ 1358153 w 4128247"/>
                <a:gd name="connsiteY37" fmla="*/ 2674544 h 6480062"/>
                <a:gd name="connsiteX38" fmla="*/ 1344706 w 4128247"/>
                <a:gd name="connsiteY38" fmla="*/ 2728333 h 6480062"/>
                <a:gd name="connsiteX39" fmla="*/ 1331259 w 4128247"/>
                <a:gd name="connsiteY39" fmla="*/ 2835909 h 6480062"/>
                <a:gd name="connsiteX40" fmla="*/ 1317811 w 4128247"/>
                <a:gd name="connsiteY40" fmla="*/ 2876250 h 6480062"/>
                <a:gd name="connsiteX41" fmla="*/ 1290917 w 4128247"/>
                <a:gd name="connsiteY41" fmla="*/ 2983827 h 6480062"/>
                <a:gd name="connsiteX42" fmla="*/ 1250576 w 4128247"/>
                <a:gd name="connsiteY42" fmla="*/ 3104850 h 6480062"/>
                <a:gd name="connsiteX43" fmla="*/ 1223682 w 4128247"/>
                <a:gd name="connsiteY43" fmla="*/ 3185533 h 6480062"/>
                <a:gd name="connsiteX44" fmla="*/ 1210235 w 4128247"/>
                <a:gd name="connsiteY44" fmla="*/ 3225874 h 6480062"/>
                <a:gd name="connsiteX45" fmla="*/ 1156447 w 4128247"/>
                <a:gd name="connsiteY45" fmla="*/ 3306556 h 6480062"/>
                <a:gd name="connsiteX46" fmla="*/ 1143000 w 4128247"/>
                <a:gd name="connsiteY46" fmla="*/ 3346897 h 6480062"/>
                <a:gd name="connsiteX47" fmla="*/ 1116106 w 4128247"/>
                <a:gd name="connsiteY47" fmla="*/ 3387239 h 6480062"/>
                <a:gd name="connsiteX48" fmla="*/ 1089211 w 4128247"/>
                <a:gd name="connsiteY48" fmla="*/ 3467921 h 6480062"/>
                <a:gd name="connsiteX49" fmla="*/ 1062317 w 4128247"/>
                <a:gd name="connsiteY49" fmla="*/ 3508262 h 6480062"/>
                <a:gd name="connsiteX50" fmla="*/ 1035423 w 4128247"/>
                <a:gd name="connsiteY50" fmla="*/ 3588944 h 6480062"/>
                <a:gd name="connsiteX51" fmla="*/ 981635 w 4128247"/>
                <a:gd name="connsiteY51" fmla="*/ 3750309 h 6480062"/>
                <a:gd name="connsiteX52" fmla="*/ 968188 w 4128247"/>
                <a:gd name="connsiteY52" fmla="*/ 3790650 h 6480062"/>
                <a:gd name="connsiteX53" fmla="*/ 954741 w 4128247"/>
                <a:gd name="connsiteY53" fmla="*/ 3830991 h 6480062"/>
                <a:gd name="connsiteX54" fmla="*/ 927847 w 4128247"/>
                <a:gd name="connsiteY54" fmla="*/ 3857886 h 6480062"/>
                <a:gd name="connsiteX55" fmla="*/ 900953 w 4128247"/>
                <a:gd name="connsiteY55" fmla="*/ 3952015 h 6480062"/>
                <a:gd name="connsiteX56" fmla="*/ 887506 w 4128247"/>
                <a:gd name="connsiteY56" fmla="*/ 4005803 h 6480062"/>
                <a:gd name="connsiteX57" fmla="*/ 860611 w 4128247"/>
                <a:gd name="connsiteY57" fmla="*/ 4032697 h 6480062"/>
                <a:gd name="connsiteX58" fmla="*/ 820270 w 4128247"/>
                <a:gd name="connsiteY58" fmla="*/ 4113380 h 6480062"/>
                <a:gd name="connsiteX59" fmla="*/ 739588 w 4128247"/>
                <a:gd name="connsiteY59" fmla="*/ 4247850 h 6480062"/>
                <a:gd name="connsiteX60" fmla="*/ 699247 w 4128247"/>
                <a:gd name="connsiteY60" fmla="*/ 4274744 h 6480062"/>
                <a:gd name="connsiteX61" fmla="*/ 645459 w 4128247"/>
                <a:gd name="connsiteY61" fmla="*/ 4355427 h 6480062"/>
                <a:gd name="connsiteX62" fmla="*/ 632011 w 4128247"/>
                <a:gd name="connsiteY62" fmla="*/ 4395768 h 6480062"/>
                <a:gd name="connsiteX63" fmla="*/ 591670 w 4128247"/>
                <a:gd name="connsiteY63" fmla="*/ 4436109 h 6480062"/>
                <a:gd name="connsiteX64" fmla="*/ 524435 w 4128247"/>
                <a:gd name="connsiteY64" fmla="*/ 4503344 h 6480062"/>
                <a:gd name="connsiteX65" fmla="*/ 497541 w 4128247"/>
                <a:gd name="connsiteY65" fmla="*/ 4530239 h 6480062"/>
                <a:gd name="connsiteX66" fmla="*/ 416859 w 4128247"/>
                <a:gd name="connsiteY66" fmla="*/ 4584027 h 6480062"/>
                <a:gd name="connsiteX67" fmla="*/ 363070 w 4128247"/>
                <a:gd name="connsiteY67" fmla="*/ 4651262 h 6480062"/>
                <a:gd name="connsiteX68" fmla="*/ 336176 w 4128247"/>
                <a:gd name="connsiteY68" fmla="*/ 4691603 h 6480062"/>
                <a:gd name="connsiteX69" fmla="*/ 295835 w 4128247"/>
                <a:gd name="connsiteY69" fmla="*/ 4731944 h 6480062"/>
                <a:gd name="connsiteX70" fmla="*/ 228600 w 4128247"/>
                <a:gd name="connsiteY70" fmla="*/ 4799180 h 6480062"/>
                <a:gd name="connsiteX71" fmla="*/ 161364 w 4128247"/>
                <a:gd name="connsiteY71" fmla="*/ 4879862 h 6480062"/>
                <a:gd name="connsiteX72" fmla="*/ 94129 w 4128247"/>
                <a:gd name="connsiteY72" fmla="*/ 4947097 h 6480062"/>
                <a:gd name="connsiteX73" fmla="*/ 53788 w 4128247"/>
                <a:gd name="connsiteY73" fmla="*/ 5027780 h 6480062"/>
                <a:gd name="connsiteX74" fmla="*/ 26894 w 4128247"/>
                <a:gd name="connsiteY74" fmla="*/ 5108462 h 6480062"/>
                <a:gd name="connsiteX75" fmla="*/ 0 w 4128247"/>
                <a:gd name="connsiteY75" fmla="*/ 5216039 h 6480062"/>
                <a:gd name="connsiteX76" fmla="*/ 13447 w 4128247"/>
                <a:gd name="connsiteY76" fmla="*/ 5807709 h 6480062"/>
                <a:gd name="connsiteX77" fmla="*/ 40341 w 4128247"/>
                <a:gd name="connsiteY77" fmla="*/ 6157333 h 6480062"/>
                <a:gd name="connsiteX78" fmla="*/ 67235 w 4128247"/>
                <a:gd name="connsiteY78" fmla="*/ 6332144 h 6480062"/>
                <a:gd name="connsiteX79" fmla="*/ 80682 w 4128247"/>
                <a:gd name="connsiteY79" fmla="*/ 6426274 h 6480062"/>
                <a:gd name="connsiteX80" fmla="*/ 121023 w 4128247"/>
                <a:gd name="connsiteY80" fmla="*/ 6439721 h 6480062"/>
                <a:gd name="connsiteX81" fmla="*/ 645459 w 4128247"/>
                <a:gd name="connsiteY81" fmla="*/ 6453168 h 6480062"/>
                <a:gd name="connsiteX82" fmla="*/ 1008529 w 4128247"/>
                <a:gd name="connsiteY82" fmla="*/ 6480062 h 6480062"/>
                <a:gd name="connsiteX83" fmla="*/ 4074459 w 4128247"/>
                <a:gd name="connsiteY83" fmla="*/ 6466615 h 6480062"/>
                <a:gd name="connsiteX84" fmla="*/ 4101353 w 4128247"/>
                <a:gd name="connsiteY84" fmla="*/ 6318697 h 6480062"/>
                <a:gd name="connsiteX85" fmla="*/ 4114800 w 4128247"/>
                <a:gd name="connsiteY85" fmla="*/ 5901839 h 6480062"/>
                <a:gd name="connsiteX86" fmla="*/ 4128247 w 4128247"/>
                <a:gd name="connsiteY86" fmla="*/ 5673239 h 6480062"/>
                <a:gd name="connsiteX87" fmla="*/ 4101353 w 4128247"/>
                <a:gd name="connsiteY87" fmla="*/ 5068121 h 6480062"/>
                <a:gd name="connsiteX88" fmla="*/ 4074459 w 4128247"/>
                <a:gd name="connsiteY88" fmla="*/ 4745391 h 6480062"/>
                <a:gd name="connsiteX89" fmla="*/ 4061011 w 4128247"/>
                <a:gd name="connsiteY89" fmla="*/ 4678156 h 6480062"/>
                <a:gd name="connsiteX90" fmla="*/ 4061011 w 4128247"/>
                <a:gd name="connsiteY90" fmla="*/ 2956933 h 6480062"/>
                <a:gd name="connsiteX91" fmla="*/ 4047564 w 4128247"/>
                <a:gd name="connsiteY91" fmla="*/ 2849356 h 6480062"/>
                <a:gd name="connsiteX92" fmla="*/ 4061011 w 4128247"/>
                <a:gd name="connsiteY92" fmla="*/ 2190450 h 6480062"/>
                <a:gd name="connsiteX93" fmla="*/ 4074459 w 4128247"/>
                <a:gd name="connsiteY93" fmla="*/ 1867721 h 6480062"/>
                <a:gd name="connsiteX94" fmla="*/ 4061011 w 4128247"/>
                <a:gd name="connsiteY94" fmla="*/ 1007109 h 6480062"/>
                <a:gd name="connsiteX95" fmla="*/ 4074459 w 4128247"/>
                <a:gd name="connsiteY95" fmla="*/ 428886 h 6480062"/>
                <a:gd name="connsiteX96" fmla="*/ 4061011 w 4128247"/>
                <a:gd name="connsiteY96" fmla="*/ 52368 h 6480062"/>
                <a:gd name="connsiteX97" fmla="*/ 3361764 w 4128247"/>
                <a:gd name="connsiteY97" fmla="*/ 38921 h 6480062"/>
                <a:gd name="connsiteX98" fmla="*/ 3012141 w 4128247"/>
                <a:gd name="connsiteY98" fmla="*/ 12027 h 6480062"/>
                <a:gd name="connsiteX99" fmla="*/ 2286000 w 4128247"/>
                <a:gd name="connsiteY99" fmla="*/ 12027 h 648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128247" h="6480062">
                  <a:moveTo>
                    <a:pt x="2286000" y="12027"/>
                  </a:moveTo>
                  <a:lnTo>
                    <a:pt x="2286000" y="12027"/>
                  </a:lnTo>
                  <a:cubicBezTo>
                    <a:pt x="2283177" y="37431"/>
                    <a:pt x="2290127" y="143745"/>
                    <a:pt x="2245659" y="173391"/>
                  </a:cubicBezTo>
                  <a:cubicBezTo>
                    <a:pt x="2230281" y="183643"/>
                    <a:pt x="2209800" y="182356"/>
                    <a:pt x="2191870" y="186839"/>
                  </a:cubicBezTo>
                  <a:cubicBezTo>
                    <a:pt x="2178423" y="195804"/>
                    <a:pt x="2160094" y="200028"/>
                    <a:pt x="2151529" y="213733"/>
                  </a:cubicBezTo>
                  <a:cubicBezTo>
                    <a:pt x="2136504" y="237773"/>
                    <a:pt x="2124635" y="294415"/>
                    <a:pt x="2124635" y="294415"/>
                  </a:cubicBezTo>
                  <a:cubicBezTo>
                    <a:pt x="2120153" y="334756"/>
                    <a:pt x="2116928" y="375257"/>
                    <a:pt x="2111188" y="415439"/>
                  </a:cubicBezTo>
                  <a:cubicBezTo>
                    <a:pt x="2077851" y="648797"/>
                    <a:pt x="2115580" y="366586"/>
                    <a:pt x="2084294" y="523015"/>
                  </a:cubicBezTo>
                  <a:cubicBezTo>
                    <a:pt x="2073600" y="576486"/>
                    <a:pt x="2065112" y="630398"/>
                    <a:pt x="2057400" y="684380"/>
                  </a:cubicBezTo>
                  <a:cubicBezTo>
                    <a:pt x="2052918" y="715756"/>
                    <a:pt x="2050169" y="747430"/>
                    <a:pt x="2043953" y="778509"/>
                  </a:cubicBezTo>
                  <a:cubicBezTo>
                    <a:pt x="2041173" y="792408"/>
                    <a:pt x="2034400" y="805221"/>
                    <a:pt x="2030506" y="818850"/>
                  </a:cubicBezTo>
                  <a:cubicBezTo>
                    <a:pt x="1996744" y="937018"/>
                    <a:pt x="2035848" y="816277"/>
                    <a:pt x="2003611" y="912980"/>
                  </a:cubicBezTo>
                  <a:cubicBezTo>
                    <a:pt x="1993044" y="976379"/>
                    <a:pt x="1992765" y="991283"/>
                    <a:pt x="1976717" y="1047450"/>
                  </a:cubicBezTo>
                  <a:cubicBezTo>
                    <a:pt x="1959628" y="1107261"/>
                    <a:pt x="1963836" y="1071514"/>
                    <a:pt x="1949823" y="1141580"/>
                  </a:cubicBezTo>
                  <a:cubicBezTo>
                    <a:pt x="1937834" y="1201526"/>
                    <a:pt x="1937351" y="1231808"/>
                    <a:pt x="1922929" y="1289497"/>
                  </a:cubicBezTo>
                  <a:cubicBezTo>
                    <a:pt x="1915638" y="1318663"/>
                    <a:pt x="1904500" y="1348268"/>
                    <a:pt x="1882588" y="1370180"/>
                  </a:cubicBezTo>
                  <a:cubicBezTo>
                    <a:pt x="1871160" y="1381608"/>
                    <a:pt x="1855694" y="1388109"/>
                    <a:pt x="1842247" y="1397074"/>
                  </a:cubicBezTo>
                  <a:cubicBezTo>
                    <a:pt x="1837765" y="1423968"/>
                    <a:pt x="1832946" y="1450808"/>
                    <a:pt x="1828800" y="1477756"/>
                  </a:cubicBezTo>
                  <a:cubicBezTo>
                    <a:pt x="1823981" y="1509083"/>
                    <a:pt x="1822480" y="1541002"/>
                    <a:pt x="1815353" y="1571886"/>
                  </a:cubicBezTo>
                  <a:cubicBezTo>
                    <a:pt x="1808979" y="1599509"/>
                    <a:pt x="1797424" y="1625674"/>
                    <a:pt x="1788459" y="1652568"/>
                  </a:cubicBezTo>
                  <a:cubicBezTo>
                    <a:pt x="1783977" y="1666015"/>
                    <a:pt x="1786805" y="1685046"/>
                    <a:pt x="1775011" y="1692909"/>
                  </a:cubicBezTo>
                  <a:lnTo>
                    <a:pt x="1734670" y="1719803"/>
                  </a:lnTo>
                  <a:cubicBezTo>
                    <a:pt x="1725705" y="1733250"/>
                    <a:pt x="1717872" y="1747524"/>
                    <a:pt x="1707776" y="1760144"/>
                  </a:cubicBezTo>
                  <a:cubicBezTo>
                    <a:pt x="1699856" y="1770044"/>
                    <a:pt x="1687405" y="1776167"/>
                    <a:pt x="1680882" y="1787039"/>
                  </a:cubicBezTo>
                  <a:cubicBezTo>
                    <a:pt x="1673589" y="1799193"/>
                    <a:pt x="1673774" y="1814702"/>
                    <a:pt x="1667435" y="1827380"/>
                  </a:cubicBezTo>
                  <a:cubicBezTo>
                    <a:pt x="1660207" y="1841835"/>
                    <a:pt x="1647769" y="1853266"/>
                    <a:pt x="1640541" y="1867721"/>
                  </a:cubicBezTo>
                  <a:cubicBezTo>
                    <a:pt x="1623094" y="1902614"/>
                    <a:pt x="1620533" y="1954313"/>
                    <a:pt x="1613647" y="1988744"/>
                  </a:cubicBezTo>
                  <a:cubicBezTo>
                    <a:pt x="1610023" y="2006867"/>
                    <a:pt x="1603506" y="2024350"/>
                    <a:pt x="1600200" y="2042533"/>
                  </a:cubicBezTo>
                  <a:cubicBezTo>
                    <a:pt x="1594530" y="2073717"/>
                    <a:pt x="1592969" y="2105583"/>
                    <a:pt x="1586753" y="2136662"/>
                  </a:cubicBezTo>
                  <a:cubicBezTo>
                    <a:pt x="1583973" y="2150561"/>
                    <a:pt x="1577036" y="2163328"/>
                    <a:pt x="1573306" y="2177003"/>
                  </a:cubicBezTo>
                  <a:cubicBezTo>
                    <a:pt x="1563580" y="2212663"/>
                    <a:pt x="1577166" y="2264077"/>
                    <a:pt x="1546411" y="2284580"/>
                  </a:cubicBezTo>
                  <a:lnTo>
                    <a:pt x="1506070" y="2311474"/>
                  </a:lnTo>
                  <a:cubicBezTo>
                    <a:pt x="1497105" y="2298027"/>
                    <a:pt x="1495023" y="2274302"/>
                    <a:pt x="1479176" y="2271133"/>
                  </a:cubicBezTo>
                  <a:cubicBezTo>
                    <a:pt x="1463329" y="2267964"/>
                    <a:pt x="1447800" y="2284580"/>
                    <a:pt x="1438835" y="2298027"/>
                  </a:cubicBezTo>
                  <a:cubicBezTo>
                    <a:pt x="1428584" y="2313404"/>
                    <a:pt x="1430465" y="2334045"/>
                    <a:pt x="1425388" y="2351815"/>
                  </a:cubicBezTo>
                  <a:cubicBezTo>
                    <a:pt x="1421494" y="2365444"/>
                    <a:pt x="1415835" y="2378527"/>
                    <a:pt x="1411941" y="2392156"/>
                  </a:cubicBezTo>
                  <a:cubicBezTo>
                    <a:pt x="1387396" y="2478063"/>
                    <a:pt x="1395255" y="2489036"/>
                    <a:pt x="1371600" y="2607309"/>
                  </a:cubicBezTo>
                  <a:cubicBezTo>
                    <a:pt x="1367118" y="2629721"/>
                    <a:pt x="1363111" y="2652233"/>
                    <a:pt x="1358153" y="2674544"/>
                  </a:cubicBezTo>
                  <a:cubicBezTo>
                    <a:pt x="1354144" y="2692585"/>
                    <a:pt x="1347744" y="2710103"/>
                    <a:pt x="1344706" y="2728333"/>
                  </a:cubicBezTo>
                  <a:cubicBezTo>
                    <a:pt x="1338765" y="2763979"/>
                    <a:pt x="1337724" y="2800354"/>
                    <a:pt x="1331259" y="2835909"/>
                  </a:cubicBezTo>
                  <a:cubicBezTo>
                    <a:pt x="1328723" y="2849855"/>
                    <a:pt x="1321541" y="2862575"/>
                    <a:pt x="1317811" y="2876250"/>
                  </a:cubicBezTo>
                  <a:cubicBezTo>
                    <a:pt x="1308085" y="2911910"/>
                    <a:pt x="1302606" y="2948761"/>
                    <a:pt x="1290917" y="2983827"/>
                  </a:cubicBezTo>
                  <a:lnTo>
                    <a:pt x="1250576" y="3104850"/>
                  </a:lnTo>
                  <a:lnTo>
                    <a:pt x="1223682" y="3185533"/>
                  </a:lnTo>
                  <a:cubicBezTo>
                    <a:pt x="1219200" y="3198980"/>
                    <a:pt x="1218098" y="3214080"/>
                    <a:pt x="1210235" y="3225874"/>
                  </a:cubicBezTo>
                  <a:cubicBezTo>
                    <a:pt x="1192306" y="3252768"/>
                    <a:pt x="1166668" y="3275892"/>
                    <a:pt x="1156447" y="3306556"/>
                  </a:cubicBezTo>
                  <a:cubicBezTo>
                    <a:pt x="1151965" y="3320003"/>
                    <a:pt x="1149339" y="3334219"/>
                    <a:pt x="1143000" y="3346897"/>
                  </a:cubicBezTo>
                  <a:cubicBezTo>
                    <a:pt x="1135772" y="3361352"/>
                    <a:pt x="1122670" y="3372470"/>
                    <a:pt x="1116106" y="3387239"/>
                  </a:cubicBezTo>
                  <a:cubicBezTo>
                    <a:pt x="1104592" y="3413144"/>
                    <a:pt x="1104936" y="3444333"/>
                    <a:pt x="1089211" y="3467921"/>
                  </a:cubicBezTo>
                  <a:cubicBezTo>
                    <a:pt x="1080246" y="3481368"/>
                    <a:pt x="1068881" y="3493494"/>
                    <a:pt x="1062317" y="3508262"/>
                  </a:cubicBezTo>
                  <a:cubicBezTo>
                    <a:pt x="1050803" y="3534167"/>
                    <a:pt x="1044388" y="3562050"/>
                    <a:pt x="1035423" y="3588944"/>
                  </a:cubicBezTo>
                  <a:lnTo>
                    <a:pt x="981635" y="3750309"/>
                  </a:lnTo>
                  <a:lnTo>
                    <a:pt x="968188" y="3790650"/>
                  </a:lnTo>
                  <a:cubicBezTo>
                    <a:pt x="963706" y="3804097"/>
                    <a:pt x="964764" y="3820968"/>
                    <a:pt x="954741" y="3830991"/>
                  </a:cubicBezTo>
                  <a:lnTo>
                    <a:pt x="927847" y="3857886"/>
                  </a:lnTo>
                  <a:cubicBezTo>
                    <a:pt x="885809" y="4026036"/>
                    <a:pt x="939535" y="3816976"/>
                    <a:pt x="900953" y="3952015"/>
                  </a:cubicBezTo>
                  <a:cubicBezTo>
                    <a:pt x="895876" y="3969785"/>
                    <a:pt x="895771" y="3989273"/>
                    <a:pt x="887506" y="4005803"/>
                  </a:cubicBezTo>
                  <a:cubicBezTo>
                    <a:pt x="881836" y="4017143"/>
                    <a:pt x="869576" y="4023732"/>
                    <a:pt x="860611" y="4032697"/>
                  </a:cubicBezTo>
                  <a:cubicBezTo>
                    <a:pt x="835957" y="4106661"/>
                    <a:pt x="861978" y="4040392"/>
                    <a:pt x="820270" y="4113380"/>
                  </a:cubicBezTo>
                  <a:cubicBezTo>
                    <a:pt x="800343" y="4148252"/>
                    <a:pt x="769953" y="4227607"/>
                    <a:pt x="739588" y="4247850"/>
                  </a:cubicBezTo>
                  <a:lnTo>
                    <a:pt x="699247" y="4274744"/>
                  </a:lnTo>
                  <a:cubicBezTo>
                    <a:pt x="667275" y="4370663"/>
                    <a:pt x="712609" y="4254704"/>
                    <a:pt x="645459" y="4355427"/>
                  </a:cubicBezTo>
                  <a:cubicBezTo>
                    <a:pt x="637596" y="4367221"/>
                    <a:pt x="639874" y="4383974"/>
                    <a:pt x="632011" y="4395768"/>
                  </a:cubicBezTo>
                  <a:cubicBezTo>
                    <a:pt x="621462" y="4411591"/>
                    <a:pt x="603844" y="4421500"/>
                    <a:pt x="591670" y="4436109"/>
                  </a:cubicBezTo>
                  <a:cubicBezTo>
                    <a:pt x="510984" y="4532932"/>
                    <a:pt x="623050" y="4424451"/>
                    <a:pt x="524435" y="4503344"/>
                  </a:cubicBezTo>
                  <a:cubicBezTo>
                    <a:pt x="514535" y="4511264"/>
                    <a:pt x="507684" y="4522632"/>
                    <a:pt x="497541" y="4530239"/>
                  </a:cubicBezTo>
                  <a:cubicBezTo>
                    <a:pt x="471683" y="4549633"/>
                    <a:pt x="416859" y="4584027"/>
                    <a:pt x="416859" y="4584027"/>
                  </a:cubicBezTo>
                  <a:cubicBezTo>
                    <a:pt x="390678" y="4662564"/>
                    <a:pt x="423895" y="4590437"/>
                    <a:pt x="363070" y="4651262"/>
                  </a:cubicBezTo>
                  <a:cubicBezTo>
                    <a:pt x="351642" y="4662690"/>
                    <a:pt x="346522" y="4679188"/>
                    <a:pt x="336176" y="4691603"/>
                  </a:cubicBezTo>
                  <a:cubicBezTo>
                    <a:pt x="324002" y="4706212"/>
                    <a:pt x="308009" y="4717335"/>
                    <a:pt x="295835" y="4731944"/>
                  </a:cubicBezTo>
                  <a:cubicBezTo>
                    <a:pt x="239805" y="4799181"/>
                    <a:pt x="302559" y="4749874"/>
                    <a:pt x="228600" y="4799180"/>
                  </a:cubicBezTo>
                  <a:cubicBezTo>
                    <a:pt x="161828" y="4899339"/>
                    <a:pt x="247646" y="4776325"/>
                    <a:pt x="161364" y="4879862"/>
                  </a:cubicBezTo>
                  <a:cubicBezTo>
                    <a:pt x="105333" y="4947098"/>
                    <a:pt x="168089" y="4897790"/>
                    <a:pt x="94129" y="4947097"/>
                  </a:cubicBezTo>
                  <a:cubicBezTo>
                    <a:pt x="45090" y="5094217"/>
                    <a:pt x="123298" y="4871383"/>
                    <a:pt x="53788" y="5027780"/>
                  </a:cubicBezTo>
                  <a:cubicBezTo>
                    <a:pt x="42274" y="5053685"/>
                    <a:pt x="35859" y="5081568"/>
                    <a:pt x="26894" y="5108462"/>
                  </a:cubicBezTo>
                  <a:cubicBezTo>
                    <a:pt x="6219" y="5170486"/>
                    <a:pt x="16227" y="5134904"/>
                    <a:pt x="0" y="5216039"/>
                  </a:cubicBezTo>
                  <a:cubicBezTo>
                    <a:pt x="4482" y="5413262"/>
                    <a:pt x="6649" y="5610552"/>
                    <a:pt x="13447" y="5807709"/>
                  </a:cubicBezTo>
                  <a:cubicBezTo>
                    <a:pt x="14797" y="5846848"/>
                    <a:pt x="35347" y="6107396"/>
                    <a:pt x="40341" y="6157333"/>
                  </a:cubicBezTo>
                  <a:cubicBezTo>
                    <a:pt x="56599" y="6319913"/>
                    <a:pt x="46716" y="6209029"/>
                    <a:pt x="67235" y="6332144"/>
                  </a:cubicBezTo>
                  <a:cubicBezTo>
                    <a:pt x="72446" y="6363408"/>
                    <a:pt x="66508" y="6397925"/>
                    <a:pt x="80682" y="6426274"/>
                  </a:cubicBezTo>
                  <a:cubicBezTo>
                    <a:pt x="87021" y="6438952"/>
                    <a:pt x="106865" y="6439047"/>
                    <a:pt x="121023" y="6439721"/>
                  </a:cubicBezTo>
                  <a:cubicBezTo>
                    <a:pt x="295695" y="6448039"/>
                    <a:pt x="470647" y="6448686"/>
                    <a:pt x="645459" y="6453168"/>
                  </a:cubicBezTo>
                  <a:cubicBezTo>
                    <a:pt x="793500" y="6477842"/>
                    <a:pt x="787370" y="6480062"/>
                    <a:pt x="1008529" y="6480062"/>
                  </a:cubicBezTo>
                  <a:lnTo>
                    <a:pt x="4074459" y="6466615"/>
                  </a:lnTo>
                  <a:cubicBezTo>
                    <a:pt x="4095177" y="6404460"/>
                    <a:pt x="4096745" y="6408547"/>
                    <a:pt x="4101353" y="6318697"/>
                  </a:cubicBezTo>
                  <a:cubicBezTo>
                    <a:pt x="4108473" y="6179855"/>
                    <a:pt x="4109012" y="6040743"/>
                    <a:pt x="4114800" y="5901839"/>
                  </a:cubicBezTo>
                  <a:cubicBezTo>
                    <a:pt x="4117978" y="5825573"/>
                    <a:pt x="4123765" y="5749439"/>
                    <a:pt x="4128247" y="5673239"/>
                  </a:cubicBezTo>
                  <a:cubicBezTo>
                    <a:pt x="4105352" y="4894813"/>
                    <a:pt x="4131199" y="5456119"/>
                    <a:pt x="4101353" y="5068121"/>
                  </a:cubicBezTo>
                  <a:cubicBezTo>
                    <a:pt x="4091384" y="4938528"/>
                    <a:pt x="4091626" y="4865555"/>
                    <a:pt x="4074459" y="4745391"/>
                  </a:cubicBezTo>
                  <a:cubicBezTo>
                    <a:pt x="4071227" y="4722765"/>
                    <a:pt x="4065494" y="4700568"/>
                    <a:pt x="4061011" y="4678156"/>
                  </a:cubicBezTo>
                  <a:cubicBezTo>
                    <a:pt x="4095499" y="3953953"/>
                    <a:pt x="4084374" y="4300285"/>
                    <a:pt x="4061011" y="2956933"/>
                  </a:cubicBezTo>
                  <a:cubicBezTo>
                    <a:pt x="4060383" y="2920800"/>
                    <a:pt x="4052046" y="2885215"/>
                    <a:pt x="4047564" y="2849356"/>
                  </a:cubicBezTo>
                  <a:cubicBezTo>
                    <a:pt x="4052046" y="2629721"/>
                    <a:pt x="4054994" y="2410049"/>
                    <a:pt x="4061011" y="2190450"/>
                  </a:cubicBezTo>
                  <a:cubicBezTo>
                    <a:pt x="4063960" y="2082821"/>
                    <a:pt x="4074459" y="1975391"/>
                    <a:pt x="4074459" y="1867721"/>
                  </a:cubicBezTo>
                  <a:cubicBezTo>
                    <a:pt x="4074459" y="1580815"/>
                    <a:pt x="4065494" y="1293980"/>
                    <a:pt x="4061011" y="1007109"/>
                  </a:cubicBezTo>
                  <a:cubicBezTo>
                    <a:pt x="4065494" y="814368"/>
                    <a:pt x="4074459" y="621679"/>
                    <a:pt x="4074459" y="428886"/>
                  </a:cubicBezTo>
                  <a:cubicBezTo>
                    <a:pt x="4074459" y="303300"/>
                    <a:pt x="4171183" y="112651"/>
                    <a:pt x="4061011" y="52368"/>
                  </a:cubicBezTo>
                  <a:cubicBezTo>
                    <a:pt x="3856499" y="-59535"/>
                    <a:pt x="3594846" y="43403"/>
                    <a:pt x="3361764" y="38921"/>
                  </a:cubicBezTo>
                  <a:cubicBezTo>
                    <a:pt x="3229322" y="-5226"/>
                    <a:pt x="3293396" y="12027"/>
                    <a:pt x="3012141" y="12027"/>
                  </a:cubicBezTo>
                  <a:lnTo>
                    <a:pt x="2286000" y="12027"/>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7516906" y="2081447"/>
              <a:ext cx="503352" cy="3723909"/>
            </a:xfrm>
            <a:custGeom>
              <a:avLst/>
              <a:gdLst>
                <a:gd name="connsiteX0" fmla="*/ 349624 w 503352"/>
                <a:gd name="connsiteY0" fmla="*/ 29742 h 3723909"/>
                <a:gd name="connsiteX1" fmla="*/ 349624 w 503352"/>
                <a:gd name="connsiteY1" fmla="*/ 29742 h 3723909"/>
                <a:gd name="connsiteX2" fmla="*/ 389965 w 503352"/>
                <a:gd name="connsiteY2" fmla="*/ 137318 h 3723909"/>
                <a:gd name="connsiteX3" fmla="*/ 416859 w 503352"/>
                <a:gd name="connsiteY3" fmla="*/ 271789 h 3723909"/>
                <a:gd name="connsiteX4" fmla="*/ 376518 w 503352"/>
                <a:gd name="connsiteY4" fmla="*/ 433153 h 3723909"/>
                <a:gd name="connsiteX5" fmla="*/ 336177 w 503352"/>
                <a:gd name="connsiteY5" fmla="*/ 446600 h 3723909"/>
                <a:gd name="connsiteX6" fmla="*/ 282389 w 503352"/>
                <a:gd name="connsiteY6" fmla="*/ 513836 h 3723909"/>
                <a:gd name="connsiteX7" fmla="*/ 309283 w 503352"/>
                <a:gd name="connsiteY7" fmla="*/ 755883 h 3723909"/>
                <a:gd name="connsiteX8" fmla="*/ 336177 w 503352"/>
                <a:gd name="connsiteY8" fmla="*/ 957589 h 3723909"/>
                <a:gd name="connsiteX9" fmla="*/ 349624 w 503352"/>
                <a:gd name="connsiteY9" fmla="*/ 1024824 h 3723909"/>
                <a:gd name="connsiteX10" fmla="*/ 309283 w 503352"/>
                <a:gd name="connsiteY10" fmla="*/ 1576153 h 3723909"/>
                <a:gd name="connsiteX11" fmla="*/ 295836 w 503352"/>
                <a:gd name="connsiteY11" fmla="*/ 1764412 h 3723909"/>
                <a:gd name="connsiteX12" fmla="*/ 282389 w 503352"/>
                <a:gd name="connsiteY12" fmla="*/ 2288847 h 3723909"/>
                <a:gd name="connsiteX13" fmla="*/ 268942 w 503352"/>
                <a:gd name="connsiteY13" fmla="*/ 2329189 h 3723909"/>
                <a:gd name="connsiteX14" fmla="*/ 242047 w 503352"/>
                <a:gd name="connsiteY14" fmla="*/ 2356083 h 3723909"/>
                <a:gd name="connsiteX15" fmla="*/ 188259 w 503352"/>
                <a:gd name="connsiteY15" fmla="*/ 2436765 h 3723909"/>
                <a:gd name="connsiteX16" fmla="*/ 161365 w 503352"/>
                <a:gd name="connsiteY16" fmla="*/ 2517447 h 3723909"/>
                <a:gd name="connsiteX17" fmla="*/ 134471 w 503352"/>
                <a:gd name="connsiteY17" fmla="*/ 2557789 h 3723909"/>
                <a:gd name="connsiteX18" fmla="*/ 94130 w 503352"/>
                <a:gd name="connsiteY18" fmla="*/ 2678812 h 3723909"/>
                <a:gd name="connsiteX19" fmla="*/ 80683 w 503352"/>
                <a:gd name="connsiteY19" fmla="*/ 2719153 h 3723909"/>
                <a:gd name="connsiteX20" fmla="*/ 67236 w 503352"/>
                <a:gd name="connsiteY20" fmla="*/ 2813283 h 3723909"/>
                <a:gd name="connsiteX21" fmla="*/ 53789 w 503352"/>
                <a:gd name="connsiteY21" fmla="*/ 2853624 h 3723909"/>
                <a:gd name="connsiteX22" fmla="*/ 26894 w 503352"/>
                <a:gd name="connsiteY22" fmla="*/ 3068777 h 3723909"/>
                <a:gd name="connsiteX23" fmla="*/ 0 w 503352"/>
                <a:gd name="connsiteY23" fmla="*/ 3337718 h 3723909"/>
                <a:gd name="connsiteX24" fmla="*/ 26894 w 503352"/>
                <a:gd name="connsiteY24" fmla="*/ 3512530 h 3723909"/>
                <a:gd name="connsiteX25" fmla="*/ 53789 w 503352"/>
                <a:gd name="connsiteY25" fmla="*/ 3539424 h 3723909"/>
                <a:gd name="connsiteX26" fmla="*/ 80683 w 503352"/>
                <a:gd name="connsiteY26" fmla="*/ 3633553 h 3723909"/>
                <a:gd name="connsiteX27" fmla="*/ 67236 w 503352"/>
                <a:gd name="connsiteY27" fmla="*/ 3687342 h 3723909"/>
                <a:gd name="connsiteX28" fmla="*/ 188259 w 503352"/>
                <a:gd name="connsiteY28" fmla="*/ 3700789 h 3723909"/>
                <a:gd name="connsiteX29" fmla="*/ 201706 w 503352"/>
                <a:gd name="connsiteY29" fmla="*/ 3620106 h 3723909"/>
                <a:gd name="connsiteX30" fmla="*/ 255494 w 503352"/>
                <a:gd name="connsiteY30" fmla="*/ 3539424 h 3723909"/>
                <a:gd name="connsiteX31" fmla="*/ 242047 w 503352"/>
                <a:gd name="connsiteY31" fmla="*/ 3364612 h 3723909"/>
                <a:gd name="connsiteX32" fmla="*/ 201706 w 503352"/>
                <a:gd name="connsiteY32" fmla="*/ 3337718 h 3723909"/>
                <a:gd name="connsiteX33" fmla="*/ 215153 w 503352"/>
                <a:gd name="connsiteY33" fmla="*/ 3216695 h 3723909"/>
                <a:gd name="connsiteX34" fmla="*/ 268942 w 503352"/>
                <a:gd name="connsiteY34" fmla="*/ 3162906 h 3723909"/>
                <a:gd name="connsiteX35" fmla="*/ 309283 w 503352"/>
                <a:gd name="connsiteY35" fmla="*/ 3082224 h 3723909"/>
                <a:gd name="connsiteX36" fmla="*/ 336177 w 503352"/>
                <a:gd name="connsiteY36" fmla="*/ 3041883 h 3723909"/>
                <a:gd name="connsiteX37" fmla="*/ 363071 w 503352"/>
                <a:gd name="connsiteY37" fmla="*/ 2571236 h 3723909"/>
                <a:gd name="connsiteX38" fmla="*/ 376518 w 503352"/>
                <a:gd name="connsiteY38" fmla="*/ 2490553 h 3723909"/>
                <a:gd name="connsiteX39" fmla="*/ 349624 w 503352"/>
                <a:gd name="connsiteY39" fmla="*/ 2114036 h 3723909"/>
                <a:gd name="connsiteX40" fmla="*/ 322730 w 503352"/>
                <a:gd name="connsiteY40" fmla="*/ 1979565 h 3723909"/>
                <a:gd name="connsiteX41" fmla="*/ 336177 w 503352"/>
                <a:gd name="connsiteY41" fmla="*/ 1804753 h 3723909"/>
                <a:gd name="connsiteX42" fmla="*/ 363071 w 503352"/>
                <a:gd name="connsiteY42" fmla="*/ 1683730 h 3723909"/>
                <a:gd name="connsiteX43" fmla="*/ 376518 w 503352"/>
                <a:gd name="connsiteY43" fmla="*/ 1643389 h 3723909"/>
                <a:gd name="connsiteX44" fmla="*/ 403412 w 503352"/>
                <a:gd name="connsiteY44" fmla="*/ 1508918 h 3723909"/>
                <a:gd name="connsiteX45" fmla="*/ 416859 w 503352"/>
                <a:gd name="connsiteY45" fmla="*/ 1078612 h 3723909"/>
                <a:gd name="connsiteX46" fmla="*/ 430306 w 503352"/>
                <a:gd name="connsiteY46" fmla="*/ 742436 h 3723909"/>
                <a:gd name="connsiteX47" fmla="*/ 470647 w 503352"/>
                <a:gd name="connsiteY47" fmla="*/ 702095 h 3723909"/>
                <a:gd name="connsiteX48" fmla="*/ 484094 w 503352"/>
                <a:gd name="connsiteY48" fmla="*/ 433153 h 3723909"/>
                <a:gd name="connsiteX49" fmla="*/ 443753 w 503352"/>
                <a:gd name="connsiteY49" fmla="*/ 312130 h 3723909"/>
                <a:gd name="connsiteX50" fmla="*/ 430306 w 503352"/>
                <a:gd name="connsiteY50" fmla="*/ 271789 h 3723909"/>
                <a:gd name="connsiteX51" fmla="*/ 430306 w 503352"/>
                <a:gd name="connsiteY51" fmla="*/ 2847 h 3723909"/>
                <a:gd name="connsiteX52" fmla="*/ 403412 w 503352"/>
                <a:gd name="connsiteY52" fmla="*/ 29742 h 3723909"/>
                <a:gd name="connsiteX53" fmla="*/ 376518 w 503352"/>
                <a:gd name="connsiteY53" fmla="*/ 110424 h 3723909"/>
                <a:gd name="connsiteX54" fmla="*/ 376518 w 503352"/>
                <a:gd name="connsiteY54" fmla="*/ 110424 h 3723909"/>
                <a:gd name="connsiteX55" fmla="*/ 376518 w 503352"/>
                <a:gd name="connsiteY55" fmla="*/ 110424 h 3723909"/>
                <a:gd name="connsiteX56" fmla="*/ 376518 w 503352"/>
                <a:gd name="connsiteY56" fmla="*/ 164212 h 3723909"/>
                <a:gd name="connsiteX57" fmla="*/ 389965 w 503352"/>
                <a:gd name="connsiteY57" fmla="*/ 164212 h 3723909"/>
                <a:gd name="connsiteX58" fmla="*/ 389965 w 503352"/>
                <a:gd name="connsiteY58" fmla="*/ 164212 h 3723909"/>
                <a:gd name="connsiteX59" fmla="*/ 389965 w 503352"/>
                <a:gd name="connsiteY59" fmla="*/ 365918 h 3723909"/>
                <a:gd name="connsiteX60" fmla="*/ 376518 w 503352"/>
                <a:gd name="connsiteY60" fmla="*/ 177659 h 372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3352" h="3723909">
                  <a:moveTo>
                    <a:pt x="349624" y="29742"/>
                  </a:moveTo>
                  <a:lnTo>
                    <a:pt x="349624" y="29742"/>
                  </a:lnTo>
                  <a:cubicBezTo>
                    <a:pt x="363071" y="65601"/>
                    <a:pt x="377854" y="100986"/>
                    <a:pt x="389965" y="137318"/>
                  </a:cubicBezTo>
                  <a:cubicBezTo>
                    <a:pt x="403338" y="177438"/>
                    <a:pt x="410238" y="232064"/>
                    <a:pt x="416859" y="271789"/>
                  </a:cubicBezTo>
                  <a:cubicBezTo>
                    <a:pt x="412220" y="313536"/>
                    <a:pt x="421709" y="397000"/>
                    <a:pt x="376518" y="433153"/>
                  </a:cubicBezTo>
                  <a:cubicBezTo>
                    <a:pt x="365450" y="442008"/>
                    <a:pt x="349624" y="442118"/>
                    <a:pt x="336177" y="446600"/>
                  </a:cubicBezTo>
                  <a:cubicBezTo>
                    <a:pt x="323583" y="459194"/>
                    <a:pt x="283520" y="495743"/>
                    <a:pt x="282389" y="513836"/>
                  </a:cubicBezTo>
                  <a:cubicBezTo>
                    <a:pt x="275606" y="622370"/>
                    <a:pt x="292972" y="666172"/>
                    <a:pt x="309283" y="755883"/>
                  </a:cubicBezTo>
                  <a:cubicBezTo>
                    <a:pt x="337437" y="910732"/>
                    <a:pt x="307758" y="758657"/>
                    <a:pt x="336177" y="957589"/>
                  </a:cubicBezTo>
                  <a:cubicBezTo>
                    <a:pt x="339409" y="980215"/>
                    <a:pt x="345142" y="1002412"/>
                    <a:pt x="349624" y="1024824"/>
                  </a:cubicBezTo>
                  <a:cubicBezTo>
                    <a:pt x="325689" y="1407786"/>
                    <a:pt x="347345" y="1081348"/>
                    <a:pt x="309283" y="1576153"/>
                  </a:cubicBezTo>
                  <a:cubicBezTo>
                    <a:pt x="304458" y="1638881"/>
                    <a:pt x="295836" y="1764412"/>
                    <a:pt x="295836" y="1764412"/>
                  </a:cubicBezTo>
                  <a:cubicBezTo>
                    <a:pt x="291354" y="1939224"/>
                    <a:pt x="290707" y="2114176"/>
                    <a:pt x="282389" y="2288847"/>
                  </a:cubicBezTo>
                  <a:cubicBezTo>
                    <a:pt x="281715" y="2303006"/>
                    <a:pt x="276235" y="2317034"/>
                    <a:pt x="268942" y="2329189"/>
                  </a:cubicBezTo>
                  <a:cubicBezTo>
                    <a:pt x="262419" y="2340060"/>
                    <a:pt x="249654" y="2345940"/>
                    <a:pt x="242047" y="2356083"/>
                  </a:cubicBezTo>
                  <a:cubicBezTo>
                    <a:pt x="222653" y="2381941"/>
                    <a:pt x="198480" y="2406101"/>
                    <a:pt x="188259" y="2436765"/>
                  </a:cubicBezTo>
                  <a:cubicBezTo>
                    <a:pt x="179294" y="2463659"/>
                    <a:pt x="177090" y="2493859"/>
                    <a:pt x="161365" y="2517447"/>
                  </a:cubicBezTo>
                  <a:cubicBezTo>
                    <a:pt x="152400" y="2530894"/>
                    <a:pt x="141035" y="2543020"/>
                    <a:pt x="134471" y="2557789"/>
                  </a:cubicBezTo>
                  <a:lnTo>
                    <a:pt x="94130" y="2678812"/>
                  </a:lnTo>
                  <a:lnTo>
                    <a:pt x="80683" y="2719153"/>
                  </a:lnTo>
                  <a:cubicBezTo>
                    <a:pt x="76201" y="2750530"/>
                    <a:pt x="73452" y="2782203"/>
                    <a:pt x="67236" y="2813283"/>
                  </a:cubicBezTo>
                  <a:cubicBezTo>
                    <a:pt x="64456" y="2827182"/>
                    <a:pt x="56569" y="2839725"/>
                    <a:pt x="53789" y="2853624"/>
                  </a:cubicBezTo>
                  <a:cubicBezTo>
                    <a:pt x="46017" y="2892486"/>
                    <a:pt x="29224" y="3038487"/>
                    <a:pt x="26894" y="3068777"/>
                  </a:cubicBezTo>
                  <a:cubicBezTo>
                    <a:pt x="6902" y="3328665"/>
                    <a:pt x="38646" y="3221780"/>
                    <a:pt x="0" y="3337718"/>
                  </a:cubicBezTo>
                  <a:cubicBezTo>
                    <a:pt x="776" y="3345477"/>
                    <a:pt x="3633" y="3473762"/>
                    <a:pt x="26894" y="3512530"/>
                  </a:cubicBezTo>
                  <a:cubicBezTo>
                    <a:pt x="33417" y="3523401"/>
                    <a:pt x="44824" y="3530459"/>
                    <a:pt x="53789" y="3539424"/>
                  </a:cubicBezTo>
                  <a:cubicBezTo>
                    <a:pt x="60130" y="3558448"/>
                    <a:pt x="80683" y="3616668"/>
                    <a:pt x="80683" y="3633553"/>
                  </a:cubicBezTo>
                  <a:cubicBezTo>
                    <a:pt x="80683" y="3652034"/>
                    <a:pt x="71718" y="3669412"/>
                    <a:pt x="67236" y="3687342"/>
                  </a:cubicBezTo>
                  <a:cubicBezTo>
                    <a:pt x="101626" y="3710269"/>
                    <a:pt x="139948" y="3749101"/>
                    <a:pt x="188259" y="3700789"/>
                  </a:cubicBezTo>
                  <a:cubicBezTo>
                    <a:pt x="207538" y="3681509"/>
                    <a:pt x="191219" y="3645274"/>
                    <a:pt x="201706" y="3620106"/>
                  </a:cubicBezTo>
                  <a:cubicBezTo>
                    <a:pt x="214138" y="3590270"/>
                    <a:pt x="255494" y="3539424"/>
                    <a:pt x="255494" y="3539424"/>
                  </a:cubicBezTo>
                  <a:cubicBezTo>
                    <a:pt x="251012" y="3481153"/>
                    <a:pt x="257105" y="3421082"/>
                    <a:pt x="242047" y="3364612"/>
                  </a:cubicBezTo>
                  <a:cubicBezTo>
                    <a:pt x="237883" y="3348996"/>
                    <a:pt x="204597" y="3353619"/>
                    <a:pt x="201706" y="3337718"/>
                  </a:cubicBezTo>
                  <a:cubicBezTo>
                    <a:pt x="194445" y="3297783"/>
                    <a:pt x="200582" y="3254579"/>
                    <a:pt x="215153" y="3216695"/>
                  </a:cubicBezTo>
                  <a:cubicBezTo>
                    <a:pt x="224255" y="3193029"/>
                    <a:pt x="254877" y="3184004"/>
                    <a:pt x="268942" y="3162906"/>
                  </a:cubicBezTo>
                  <a:cubicBezTo>
                    <a:pt x="346016" y="3047294"/>
                    <a:pt x="253610" y="3193570"/>
                    <a:pt x="309283" y="3082224"/>
                  </a:cubicBezTo>
                  <a:cubicBezTo>
                    <a:pt x="316511" y="3067769"/>
                    <a:pt x="327212" y="3055330"/>
                    <a:pt x="336177" y="3041883"/>
                  </a:cubicBezTo>
                  <a:cubicBezTo>
                    <a:pt x="384952" y="2846784"/>
                    <a:pt x="336922" y="3054990"/>
                    <a:pt x="363071" y="2571236"/>
                  </a:cubicBezTo>
                  <a:cubicBezTo>
                    <a:pt x="364543" y="2544010"/>
                    <a:pt x="372036" y="2517447"/>
                    <a:pt x="376518" y="2490553"/>
                  </a:cubicBezTo>
                  <a:cubicBezTo>
                    <a:pt x="368485" y="2321869"/>
                    <a:pt x="374070" y="2252563"/>
                    <a:pt x="349624" y="2114036"/>
                  </a:cubicBezTo>
                  <a:cubicBezTo>
                    <a:pt x="341680" y="2069020"/>
                    <a:pt x="322730" y="1979565"/>
                    <a:pt x="322730" y="1979565"/>
                  </a:cubicBezTo>
                  <a:cubicBezTo>
                    <a:pt x="327212" y="1921294"/>
                    <a:pt x="329723" y="1862838"/>
                    <a:pt x="336177" y="1804753"/>
                  </a:cubicBezTo>
                  <a:cubicBezTo>
                    <a:pt x="338698" y="1782066"/>
                    <a:pt x="355846" y="1709016"/>
                    <a:pt x="363071" y="1683730"/>
                  </a:cubicBezTo>
                  <a:cubicBezTo>
                    <a:pt x="366965" y="1670101"/>
                    <a:pt x="372624" y="1657018"/>
                    <a:pt x="376518" y="1643389"/>
                  </a:cubicBezTo>
                  <a:cubicBezTo>
                    <a:pt x="392565" y="1587223"/>
                    <a:pt x="392846" y="1572315"/>
                    <a:pt x="403412" y="1508918"/>
                  </a:cubicBezTo>
                  <a:cubicBezTo>
                    <a:pt x="407894" y="1365483"/>
                    <a:pt x="411827" y="1222029"/>
                    <a:pt x="416859" y="1078612"/>
                  </a:cubicBezTo>
                  <a:cubicBezTo>
                    <a:pt x="420792" y="966533"/>
                    <a:pt x="414446" y="853457"/>
                    <a:pt x="430306" y="742436"/>
                  </a:cubicBezTo>
                  <a:cubicBezTo>
                    <a:pt x="432995" y="723610"/>
                    <a:pt x="457200" y="715542"/>
                    <a:pt x="470647" y="702095"/>
                  </a:cubicBezTo>
                  <a:cubicBezTo>
                    <a:pt x="512150" y="577589"/>
                    <a:pt x="511295" y="614490"/>
                    <a:pt x="484094" y="433153"/>
                  </a:cubicBezTo>
                  <a:lnTo>
                    <a:pt x="443753" y="312130"/>
                  </a:lnTo>
                  <a:lnTo>
                    <a:pt x="430306" y="271789"/>
                  </a:lnTo>
                  <a:cubicBezTo>
                    <a:pt x="442026" y="178026"/>
                    <a:pt x="459332" y="99601"/>
                    <a:pt x="430306" y="2847"/>
                  </a:cubicBezTo>
                  <a:cubicBezTo>
                    <a:pt x="426663" y="-9297"/>
                    <a:pt x="412377" y="20777"/>
                    <a:pt x="403412" y="29742"/>
                  </a:cubicBezTo>
                  <a:lnTo>
                    <a:pt x="376518" y="110424"/>
                  </a:lnTo>
                  <a:lnTo>
                    <a:pt x="376518" y="110424"/>
                  </a:lnTo>
                  <a:lnTo>
                    <a:pt x="376518" y="110424"/>
                  </a:lnTo>
                  <a:lnTo>
                    <a:pt x="376518" y="164212"/>
                  </a:lnTo>
                  <a:lnTo>
                    <a:pt x="389965" y="164212"/>
                  </a:lnTo>
                  <a:lnTo>
                    <a:pt x="389965" y="164212"/>
                  </a:lnTo>
                  <a:lnTo>
                    <a:pt x="389965" y="365918"/>
                  </a:lnTo>
                  <a:lnTo>
                    <a:pt x="376518" y="177659"/>
                  </a:lnTo>
                </a:path>
              </a:pathLst>
            </a:cu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ame 17"/>
          <p:cNvSpPr/>
          <p:nvPr/>
        </p:nvSpPr>
        <p:spPr>
          <a:xfrm>
            <a:off x="4041786" y="140820"/>
            <a:ext cx="4343399" cy="6602506"/>
          </a:xfrm>
          <a:prstGeom prst="frame">
            <a:avLst>
              <a:gd name="adj1" fmla="val 480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177" name="Group 7176"/>
          <p:cNvGrpSpPr/>
          <p:nvPr/>
        </p:nvGrpSpPr>
        <p:grpSpPr>
          <a:xfrm>
            <a:off x="327108" y="2683734"/>
            <a:ext cx="5647824" cy="1106895"/>
            <a:chOff x="327108" y="2683734"/>
            <a:chExt cx="5647824" cy="1106895"/>
          </a:xfrm>
        </p:grpSpPr>
        <p:sp>
          <p:nvSpPr>
            <p:cNvPr id="4" name="TextBox 3"/>
            <p:cNvSpPr txBox="1"/>
            <p:nvPr/>
          </p:nvSpPr>
          <p:spPr>
            <a:xfrm>
              <a:off x="327108" y="3082743"/>
              <a:ext cx="3394838" cy="707886"/>
            </a:xfrm>
            <a:prstGeom prst="rect">
              <a:avLst/>
            </a:prstGeom>
            <a:noFill/>
          </p:spPr>
          <p:txBody>
            <a:bodyPr wrap="square" rtlCol="0">
              <a:spAutoFit/>
            </a:bodyPr>
            <a:lstStyle/>
            <a:p>
              <a:r>
                <a:rPr lang="en-US" sz="2000" dirty="0"/>
                <a:t>Carmel (an ancient Israelite town in Judea)= shall wither</a:t>
              </a:r>
              <a:endParaRPr lang="en-US" sz="2000" b="1" dirty="0"/>
            </a:p>
          </p:txBody>
        </p:sp>
        <p:sp>
          <p:nvSpPr>
            <p:cNvPr id="16" name="5-Point Star 15"/>
            <p:cNvSpPr/>
            <p:nvPr/>
          </p:nvSpPr>
          <p:spPr>
            <a:xfrm>
              <a:off x="5719437" y="2683734"/>
              <a:ext cx="255495" cy="25549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V="1">
              <a:off x="3530553" y="2798831"/>
              <a:ext cx="2124741" cy="6378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84" name="Group 7183"/>
          <p:cNvGrpSpPr/>
          <p:nvPr/>
        </p:nvGrpSpPr>
        <p:grpSpPr>
          <a:xfrm>
            <a:off x="7554964" y="182663"/>
            <a:ext cx="4715970" cy="1204497"/>
            <a:chOff x="7554964" y="182663"/>
            <a:chExt cx="4715970" cy="1204497"/>
          </a:xfrm>
        </p:grpSpPr>
        <p:sp>
          <p:nvSpPr>
            <p:cNvPr id="15" name="5-Point Star 14"/>
            <p:cNvSpPr/>
            <p:nvPr/>
          </p:nvSpPr>
          <p:spPr>
            <a:xfrm>
              <a:off x="7554964" y="1131666"/>
              <a:ext cx="255495" cy="25549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7879626" y="574543"/>
              <a:ext cx="1750977" cy="6320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635946" y="182663"/>
              <a:ext cx="2634988" cy="707886"/>
            </a:xfrm>
            <a:prstGeom prst="rect">
              <a:avLst/>
            </a:prstGeom>
            <a:noFill/>
          </p:spPr>
          <p:txBody>
            <a:bodyPr wrap="square" rtlCol="0">
              <a:spAutoFit/>
            </a:bodyPr>
            <a:lstStyle/>
            <a:p>
              <a:r>
                <a:rPr lang="en-US" sz="2000" dirty="0"/>
                <a:t>Damascus = instruments of iron</a:t>
              </a:r>
              <a:endParaRPr lang="en-US" sz="2000" b="1" dirty="0"/>
            </a:p>
          </p:txBody>
        </p:sp>
      </p:grpSp>
      <p:grpSp>
        <p:nvGrpSpPr>
          <p:cNvPr id="7183" name="Group 7182"/>
          <p:cNvGrpSpPr/>
          <p:nvPr/>
        </p:nvGrpSpPr>
        <p:grpSpPr>
          <a:xfrm>
            <a:off x="264985" y="507307"/>
            <a:ext cx="6362132" cy="1623898"/>
            <a:chOff x="264985" y="507307"/>
            <a:chExt cx="6362132" cy="1623898"/>
          </a:xfrm>
        </p:grpSpPr>
        <p:sp>
          <p:nvSpPr>
            <p:cNvPr id="26" name="5-Point Star 25"/>
            <p:cNvSpPr/>
            <p:nvPr/>
          </p:nvSpPr>
          <p:spPr>
            <a:xfrm>
              <a:off x="6371622" y="507307"/>
              <a:ext cx="255495" cy="25549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3475025" y="830966"/>
              <a:ext cx="2814410" cy="10532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4985" y="1115542"/>
              <a:ext cx="3394838" cy="1015663"/>
            </a:xfrm>
            <a:prstGeom prst="rect">
              <a:avLst/>
            </a:prstGeom>
            <a:noFill/>
          </p:spPr>
          <p:txBody>
            <a:bodyPr wrap="square" rtlCol="0">
              <a:spAutoFit/>
            </a:bodyPr>
            <a:lstStyle/>
            <a:p>
              <a:r>
                <a:rPr lang="en-US" sz="2000" dirty="0" err="1"/>
                <a:t>Hazael</a:t>
              </a:r>
              <a:r>
                <a:rPr lang="en-US" sz="2000" dirty="0"/>
                <a:t> was a court official and later a King of Syria = fire into the house of </a:t>
              </a:r>
              <a:r>
                <a:rPr lang="en-US" sz="2000" dirty="0" err="1"/>
                <a:t>Hazael</a:t>
              </a:r>
              <a:endParaRPr lang="en-US" sz="2000" dirty="0"/>
            </a:p>
          </p:txBody>
        </p:sp>
      </p:grpSp>
      <p:grpSp>
        <p:nvGrpSpPr>
          <p:cNvPr id="7185" name="Group 7184"/>
          <p:cNvGrpSpPr/>
          <p:nvPr/>
        </p:nvGrpSpPr>
        <p:grpSpPr>
          <a:xfrm>
            <a:off x="7839984" y="1021353"/>
            <a:ext cx="4276024" cy="1631216"/>
            <a:chOff x="7839984" y="1021353"/>
            <a:chExt cx="4276024" cy="1631216"/>
          </a:xfrm>
        </p:grpSpPr>
        <p:cxnSp>
          <p:nvCxnSpPr>
            <p:cNvPr id="35" name="Straight Arrow Connector 34"/>
            <p:cNvCxnSpPr/>
            <p:nvPr/>
          </p:nvCxnSpPr>
          <p:spPr>
            <a:xfrm flipH="1" flipV="1">
              <a:off x="7839984" y="1479212"/>
              <a:ext cx="802252" cy="5975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721170" y="1021353"/>
              <a:ext cx="3394838" cy="1631216"/>
            </a:xfrm>
            <a:prstGeom prst="rect">
              <a:avLst/>
            </a:prstGeom>
            <a:noFill/>
          </p:spPr>
          <p:txBody>
            <a:bodyPr wrap="square" rtlCol="0">
              <a:spAutoFit/>
            </a:bodyPr>
            <a:lstStyle/>
            <a:p>
              <a:r>
                <a:rPr lang="en-US" sz="2000" dirty="0" err="1"/>
                <a:t>Kir</a:t>
              </a:r>
              <a:r>
                <a:rPr lang="en-US" sz="2000" dirty="0"/>
                <a:t> A wall or fortress, a place to which </a:t>
              </a:r>
              <a:r>
                <a:rPr lang="en-US" sz="2000" dirty="0" err="1"/>
                <a:t>Tiglath-pileser</a:t>
              </a:r>
              <a:r>
                <a:rPr lang="en-US" sz="2000" dirty="0"/>
                <a:t> carried the Syrians captive after he had taken the city of Damascus</a:t>
              </a:r>
              <a:endParaRPr lang="en-US" sz="2000" b="1" dirty="0"/>
            </a:p>
          </p:txBody>
        </p:sp>
      </p:grpSp>
      <p:grpSp>
        <p:nvGrpSpPr>
          <p:cNvPr id="7178" name="Group 7177"/>
          <p:cNvGrpSpPr/>
          <p:nvPr/>
        </p:nvGrpSpPr>
        <p:grpSpPr>
          <a:xfrm>
            <a:off x="287645" y="4039643"/>
            <a:ext cx="4338751" cy="1938992"/>
            <a:chOff x="287645" y="4039643"/>
            <a:chExt cx="4338751" cy="1938992"/>
          </a:xfrm>
        </p:grpSpPr>
        <p:sp>
          <p:nvSpPr>
            <p:cNvPr id="34" name="5-Point Star 33"/>
            <p:cNvSpPr/>
            <p:nvPr/>
          </p:nvSpPr>
          <p:spPr>
            <a:xfrm>
              <a:off x="4370901" y="5185922"/>
              <a:ext cx="255495" cy="25549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87645" y="4039643"/>
              <a:ext cx="3394838" cy="1938992"/>
            </a:xfrm>
            <a:prstGeom prst="rect">
              <a:avLst/>
            </a:prstGeom>
            <a:noFill/>
          </p:spPr>
          <p:txBody>
            <a:bodyPr wrap="square" rtlCol="0">
              <a:spAutoFit/>
            </a:bodyPr>
            <a:lstStyle/>
            <a:p>
              <a:r>
                <a:rPr lang="en-US" sz="2000" dirty="0"/>
                <a:t>Gaza called also </a:t>
              </a:r>
              <a:r>
                <a:rPr lang="en-US" sz="2000" dirty="0" err="1"/>
                <a:t>Azzah</a:t>
              </a:r>
              <a:r>
                <a:rPr lang="en-US" sz="2000" dirty="0"/>
                <a:t>. (</a:t>
              </a:r>
              <a:r>
                <a:rPr lang="en-US" sz="2000" dirty="0" err="1"/>
                <a:t>Ashtod</a:t>
              </a:r>
              <a:r>
                <a:rPr lang="en-US" sz="2000" dirty="0"/>
                <a:t>) Stronghold on Mediterranean Sea.  It was the southernmost of the five great Philistine cities = devour the palaces</a:t>
              </a:r>
              <a:endParaRPr lang="en-US" sz="2000" b="1" dirty="0"/>
            </a:p>
          </p:txBody>
        </p:sp>
        <p:cxnSp>
          <p:nvCxnSpPr>
            <p:cNvPr id="40" name="Straight Arrow Connector 39"/>
            <p:cNvCxnSpPr>
              <a:endCxn id="13" idx="71"/>
            </p:cNvCxnSpPr>
            <p:nvPr/>
          </p:nvCxnSpPr>
          <p:spPr>
            <a:xfrm>
              <a:off x="3411255" y="4733097"/>
              <a:ext cx="849179" cy="4100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79" name="Group 7178"/>
          <p:cNvGrpSpPr/>
          <p:nvPr/>
        </p:nvGrpSpPr>
        <p:grpSpPr>
          <a:xfrm>
            <a:off x="615867" y="55206"/>
            <a:ext cx="6074479" cy="835649"/>
            <a:chOff x="615867" y="55206"/>
            <a:chExt cx="6074479" cy="835649"/>
          </a:xfrm>
        </p:grpSpPr>
        <p:sp>
          <p:nvSpPr>
            <p:cNvPr id="44" name="5-Point Star 43"/>
            <p:cNvSpPr/>
            <p:nvPr/>
          </p:nvSpPr>
          <p:spPr>
            <a:xfrm>
              <a:off x="6434851" y="55206"/>
              <a:ext cx="255495" cy="25549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flipV="1">
              <a:off x="3411255" y="235489"/>
              <a:ext cx="3021699" cy="3995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15867" y="490745"/>
              <a:ext cx="3394838" cy="400110"/>
            </a:xfrm>
            <a:prstGeom prst="rect">
              <a:avLst/>
            </a:prstGeom>
            <a:noFill/>
          </p:spPr>
          <p:txBody>
            <a:bodyPr wrap="square" rtlCol="0">
              <a:spAutoFit/>
            </a:bodyPr>
            <a:lstStyle/>
            <a:p>
              <a:r>
                <a:rPr lang="en-US" sz="2000" dirty="0" err="1"/>
                <a:t>Tyre</a:t>
              </a:r>
              <a:r>
                <a:rPr lang="en-US" sz="2000" dirty="0"/>
                <a:t> or </a:t>
              </a:r>
              <a:r>
                <a:rPr lang="en-US" sz="2000" dirty="0" err="1"/>
                <a:t>Tyrus</a:t>
              </a:r>
              <a:r>
                <a:rPr lang="en-US" sz="2000" dirty="0"/>
                <a:t> = fire on the wall</a:t>
              </a:r>
              <a:endParaRPr lang="en-US" sz="2000" b="1" dirty="0"/>
            </a:p>
          </p:txBody>
        </p:sp>
      </p:grpSp>
      <p:grpSp>
        <p:nvGrpSpPr>
          <p:cNvPr id="7180" name="Group 7179"/>
          <p:cNvGrpSpPr/>
          <p:nvPr/>
        </p:nvGrpSpPr>
        <p:grpSpPr>
          <a:xfrm>
            <a:off x="7277108" y="4855251"/>
            <a:ext cx="4819445" cy="707886"/>
            <a:chOff x="7277108" y="4855251"/>
            <a:chExt cx="4819445" cy="707886"/>
          </a:xfrm>
        </p:grpSpPr>
        <p:sp>
          <p:nvSpPr>
            <p:cNvPr id="49" name="5-Point Star 48"/>
            <p:cNvSpPr/>
            <p:nvPr/>
          </p:nvSpPr>
          <p:spPr>
            <a:xfrm>
              <a:off x="7277108" y="5105702"/>
              <a:ext cx="255495" cy="25549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flipH="1">
              <a:off x="7760939" y="5115444"/>
              <a:ext cx="1006209" cy="937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701715" y="4855251"/>
              <a:ext cx="3394838" cy="707886"/>
            </a:xfrm>
            <a:prstGeom prst="rect">
              <a:avLst/>
            </a:prstGeom>
            <a:noFill/>
          </p:spPr>
          <p:txBody>
            <a:bodyPr wrap="square" rtlCol="0">
              <a:spAutoFit/>
            </a:bodyPr>
            <a:lstStyle/>
            <a:p>
              <a:r>
                <a:rPr lang="en-US" sz="2000" dirty="0"/>
                <a:t>Edom, </a:t>
              </a:r>
              <a:r>
                <a:rPr lang="en-US" sz="2000" dirty="0" err="1"/>
                <a:t>Teman</a:t>
              </a:r>
              <a:r>
                <a:rPr lang="en-US" sz="2000" dirty="0"/>
                <a:t> (Edomite Clan) = fire</a:t>
              </a:r>
              <a:endParaRPr lang="en-US" sz="2000" b="1" dirty="0"/>
            </a:p>
          </p:txBody>
        </p:sp>
      </p:grpSp>
      <p:grpSp>
        <p:nvGrpSpPr>
          <p:cNvPr id="7181" name="Group 7180"/>
          <p:cNvGrpSpPr/>
          <p:nvPr/>
        </p:nvGrpSpPr>
        <p:grpSpPr>
          <a:xfrm>
            <a:off x="7149360" y="3435757"/>
            <a:ext cx="4819445" cy="707886"/>
            <a:chOff x="7149360" y="3435757"/>
            <a:chExt cx="4819445" cy="707886"/>
          </a:xfrm>
        </p:grpSpPr>
        <p:sp>
          <p:nvSpPr>
            <p:cNvPr id="54" name="5-Point Star 53"/>
            <p:cNvSpPr/>
            <p:nvPr/>
          </p:nvSpPr>
          <p:spPr>
            <a:xfrm>
              <a:off x="7149360" y="3686208"/>
              <a:ext cx="255495" cy="25549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flipH="1">
              <a:off x="7633191" y="3695950"/>
              <a:ext cx="1006209" cy="937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573967" y="3435757"/>
              <a:ext cx="3394838" cy="707886"/>
            </a:xfrm>
            <a:prstGeom prst="rect">
              <a:avLst/>
            </a:prstGeom>
            <a:noFill/>
          </p:spPr>
          <p:txBody>
            <a:bodyPr wrap="square" rtlCol="0">
              <a:spAutoFit/>
            </a:bodyPr>
            <a:lstStyle/>
            <a:p>
              <a:r>
                <a:rPr lang="en-US" sz="2000" dirty="0" err="1"/>
                <a:t>Rabbah</a:t>
              </a:r>
              <a:r>
                <a:rPr lang="en-US" sz="2000" dirty="0"/>
                <a:t> (Ammonite City) = battle and </a:t>
              </a:r>
              <a:r>
                <a:rPr lang="en-US" sz="2000" dirty="0" err="1"/>
                <a:t>whirlwing</a:t>
              </a:r>
              <a:endParaRPr lang="en-US" sz="2000" b="1" dirty="0"/>
            </a:p>
          </p:txBody>
        </p:sp>
      </p:grpSp>
      <p:sp>
        <p:nvSpPr>
          <p:cNvPr id="7182" name="Rectangle 7181"/>
          <p:cNvSpPr/>
          <p:nvPr/>
        </p:nvSpPr>
        <p:spPr>
          <a:xfrm>
            <a:off x="690525" y="2076571"/>
            <a:ext cx="3063689" cy="646331"/>
          </a:xfrm>
          <a:prstGeom prst="rect">
            <a:avLst/>
          </a:prstGeom>
        </p:spPr>
        <p:txBody>
          <a:bodyPr wrap="square">
            <a:spAutoFit/>
          </a:bodyPr>
          <a:lstStyle/>
          <a:p>
            <a:r>
              <a:rPr lang="en-US" dirty="0" err="1"/>
              <a:t>Aven</a:t>
            </a:r>
            <a:r>
              <a:rPr lang="en-US" dirty="0"/>
              <a:t> also in Syria, abbreviation of “</a:t>
            </a:r>
            <a:r>
              <a:rPr lang="en-US" dirty="0" err="1"/>
              <a:t>Bethaven</a:t>
            </a:r>
            <a:r>
              <a:rPr lang="en-US" dirty="0"/>
              <a:t>”</a:t>
            </a:r>
          </a:p>
        </p:txBody>
      </p:sp>
    </p:spTree>
    <p:extLst>
      <p:ext uri="{BB962C8B-B14F-4D97-AF65-F5344CB8AC3E}">
        <p14:creationId xmlns:p14="http://schemas.microsoft.com/office/powerpoint/2010/main" val="178244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tbythenumbers.info/files/2013/05/Law-of-Large-Numb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75307"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17152" y="693949"/>
            <a:ext cx="7633750" cy="461665"/>
          </a:xfrm>
          <a:prstGeom prst="rect">
            <a:avLst/>
          </a:prstGeom>
          <a:noFill/>
        </p:spPr>
        <p:txBody>
          <a:bodyPr wrap="square" rtlCol="0">
            <a:spAutoFit/>
          </a:bodyPr>
          <a:lstStyle/>
          <a:p>
            <a:r>
              <a:rPr lang="en-US" sz="2400" dirty="0">
                <a:solidFill>
                  <a:srgbClr val="FF0000"/>
                </a:solidFill>
              </a:rPr>
              <a:t>The sins alluded to have been exceedingly abundant. </a:t>
            </a:r>
            <a:endParaRPr lang="en-US" sz="2400" b="1" dirty="0">
              <a:solidFill>
                <a:srgbClr val="FF0000"/>
              </a:solidFill>
            </a:endParaRPr>
          </a:p>
        </p:txBody>
      </p:sp>
      <p:sp>
        <p:nvSpPr>
          <p:cNvPr id="6" name="TextBox 5"/>
          <p:cNvSpPr txBox="1"/>
          <p:nvPr/>
        </p:nvSpPr>
        <p:spPr>
          <a:xfrm>
            <a:off x="211907" y="3100"/>
            <a:ext cx="11963400" cy="769441"/>
          </a:xfrm>
          <a:prstGeom prst="rect">
            <a:avLst/>
          </a:prstGeom>
          <a:noFill/>
        </p:spPr>
        <p:txBody>
          <a:bodyPr wrap="square" rtlCol="0">
            <a:spAutoFit/>
          </a:bodyPr>
          <a:lstStyle/>
          <a:p>
            <a:pPr algn="ctr"/>
            <a:r>
              <a:rPr lang="en-US" sz="4400" dirty="0">
                <a:solidFill>
                  <a:schemeClr val="bg1"/>
                </a:solidFill>
                <a:latin typeface="Bodoni MT Black" panose="02070A03080606020203" pitchFamily="18" charset="0"/>
              </a:rPr>
              <a:t>For Three Transgressions…and For Four</a:t>
            </a:r>
          </a:p>
        </p:txBody>
      </p:sp>
      <p:sp>
        <p:nvSpPr>
          <p:cNvPr id="10" name="TextBox 9"/>
          <p:cNvSpPr txBox="1"/>
          <p:nvPr/>
        </p:nvSpPr>
        <p:spPr>
          <a:xfrm>
            <a:off x="0" y="6488668"/>
            <a:ext cx="2121408" cy="369332"/>
          </a:xfrm>
          <a:prstGeom prst="rect">
            <a:avLst/>
          </a:prstGeom>
          <a:noFill/>
        </p:spPr>
        <p:txBody>
          <a:bodyPr wrap="square" rtlCol="0">
            <a:spAutoFit/>
          </a:bodyPr>
          <a:lstStyle/>
          <a:p>
            <a:r>
              <a:rPr lang="en-US" dirty="0">
                <a:solidFill>
                  <a:schemeClr val="bg1"/>
                </a:solidFill>
              </a:rPr>
              <a:t>Amos 1:3,6,11</a:t>
            </a:r>
          </a:p>
        </p:txBody>
      </p:sp>
      <p:sp>
        <p:nvSpPr>
          <p:cNvPr id="5" name="Rectangle 4"/>
          <p:cNvSpPr/>
          <p:nvPr/>
        </p:nvSpPr>
        <p:spPr>
          <a:xfrm>
            <a:off x="211907" y="1157539"/>
            <a:ext cx="4271605" cy="1569660"/>
          </a:xfrm>
          <a:prstGeom prst="rect">
            <a:avLst/>
          </a:prstGeom>
        </p:spPr>
        <p:txBody>
          <a:bodyPr wrap="square">
            <a:spAutoFit/>
          </a:bodyPr>
          <a:lstStyle/>
          <a:p>
            <a:r>
              <a:rPr lang="en-US" sz="2400" i="1" dirty="0">
                <a:solidFill>
                  <a:srgbClr val="FFFF00"/>
                </a:solidFill>
              </a:rPr>
              <a:t>These six things doth the </a:t>
            </a:r>
            <a:r>
              <a:rPr lang="en-US" sz="2400" i="1" cap="small" dirty="0">
                <a:solidFill>
                  <a:srgbClr val="FFFF00"/>
                </a:solidFill>
              </a:rPr>
              <a:t>Lord</a:t>
            </a:r>
            <a:r>
              <a:rPr lang="en-US" sz="2400" i="1" dirty="0">
                <a:solidFill>
                  <a:srgbClr val="FFFF00"/>
                </a:solidFill>
              </a:rPr>
              <a:t> hate: yea, seven are an abomination unto him:</a:t>
            </a:r>
          </a:p>
          <a:p>
            <a:r>
              <a:rPr lang="en-US" sz="2400" i="1" dirty="0">
                <a:solidFill>
                  <a:srgbClr val="FFFF00"/>
                </a:solidFill>
              </a:rPr>
              <a:t>Proverbs 6:16</a:t>
            </a:r>
          </a:p>
        </p:txBody>
      </p:sp>
      <p:sp>
        <p:nvSpPr>
          <p:cNvPr id="9" name="Rectangle 8"/>
          <p:cNvSpPr/>
          <p:nvPr/>
        </p:nvSpPr>
        <p:spPr>
          <a:xfrm>
            <a:off x="7748833" y="1503426"/>
            <a:ext cx="4271605" cy="3046988"/>
          </a:xfrm>
          <a:prstGeom prst="rect">
            <a:avLst/>
          </a:prstGeom>
          <a:solidFill>
            <a:schemeClr val="tx1">
              <a:lumMod val="95000"/>
              <a:lumOff val="5000"/>
            </a:schemeClr>
          </a:solidFill>
        </p:spPr>
        <p:txBody>
          <a:bodyPr wrap="square">
            <a:spAutoFit/>
          </a:bodyPr>
          <a:lstStyle/>
          <a:p>
            <a:pPr fontAlgn="base"/>
            <a:r>
              <a:rPr lang="en-US" sz="2400" i="1" dirty="0">
                <a:solidFill>
                  <a:srgbClr val="FFFF00"/>
                </a:solidFill>
              </a:rPr>
              <a:t>Lord, how oft shall my brother sin against me, and I forgive him? </a:t>
            </a:r>
          </a:p>
          <a:p>
            <a:pPr fontAlgn="base"/>
            <a:endParaRPr lang="en-US" sz="2400" i="1" dirty="0">
              <a:solidFill>
                <a:srgbClr val="FFFF00"/>
              </a:solidFill>
            </a:endParaRPr>
          </a:p>
          <a:p>
            <a:pPr fontAlgn="base"/>
            <a:r>
              <a:rPr lang="en-US" sz="2400" i="1" dirty="0">
                <a:solidFill>
                  <a:srgbClr val="FFFF00"/>
                </a:solidFill>
              </a:rPr>
              <a:t>Jesus </a:t>
            </a:r>
            <a:r>
              <a:rPr lang="en-US" sz="2400" i="1" dirty="0" err="1">
                <a:solidFill>
                  <a:srgbClr val="FFFF00"/>
                </a:solidFill>
              </a:rPr>
              <a:t>saith</a:t>
            </a:r>
            <a:r>
              <a:rPr lang="en-US" sz="2400" i="1" dirty="0">
                <a:solidFill>
                  <a:srgbClr val="FFFF00"/>
                </a:solidFill>
              </a:rPr>
              <a:t> unto him, I say not unto thee, Until seven times: but, Until seventy times seven. Matthew 18:21-22</a:t>
            </a:r>
          </a:p>
        </p:txBody>
      </p:sp>
      <p:sp>
        <p:nvSpPr>
          <p:cNvPr id="2" name="Rectangle 1"/>
          <p:cNvSpPr/>
          <p:nvPr/>
        </p:nvSpPr>
        <p:spPr>
          <a:xfrm>
            <a:off x="1769285" y="5951200"/>
            <a:ext cx="9418284" cy="769441"/>
          </a:xfrm>
          <a:prstGeom prst="rect">
            <a:avLst/>
          </a:prstGeom>
        </p:spPr>
        <p:txBody>
          <a:bodyPr wrap="none">
            <a:spAutoFit/>
          </a:bodyPr>
          <a:lstStyle/>
          <a:p>
            <a:r>
              <a:rPr lang="en-US" sz="4400" dirty="0">
                <a:solidFill>
                  <a:srgbClr val="FF0000"/>
                </a:solidFill>
              </a:rPr>
              <a:t>The number refers to an infinite number</a:t>
            </a:r>
          </a:p>
        </p:txBody>
      </p:sp>
    </p:spTree>
    <p:extLst>
      <p:ext uri="{BB962C8B-B14F-4D97-AF65-F5344CB8AC3E}">
        <p14:creationId xmlns:p14="http://schemas.microsoft.com/office/powerpoint/2010/main" val="133230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3989" y="1261817"/>
            <a:ext cx="3394838" cy="3785652"/>
          </a:xfrm>
          <a:prstGeom prst="rect">
            <a:avLst/>
          </a:prstGeom>
          <a:noFill/>
        </p:spPr>
        <p:txBody>
          <a:bodyPr wrap="square" rtlCol="0">
            <a:spAutoFit/>
          </a:bodyPr>
          <a:lstStyle/>
          <a:p>
            <a:r>
              <a:rPr lang="en-US" sz="2000" dirty="0"/>
              <a:t>The reasons for the punishment of Judah and Israel differ from those for the punishment of the gentile nations. </a:t>
            </a:r>
          </a:p>
          <a:p>
            <a:endParaRPr lang="en-US" sz="2000" dirty="0"/>
          </a:p>
          <a:p>
            <a:r>
              <a:rPr lang="en-US" sz="2000" dirty="0"/>
              <a:t>No acts are mentioned except for the forsaking of the Lord and turning to wickedness. Israel had been given the law of God. Therefore, more was expected of them. </a:t>
            </a:r>
            <a:endParaRPr lang="en-US" sz="2000" b="1" dirty="0"/>
          </a:p>
        </p:txBody>
      </p:sp>
      <p:sp>
        <p:nvSpPr>
          <p:cNvPr id="6" name="TextBox 5"/>
          <p:cNvSpPr txBox="1"/>
          <p:nvPr/>
        </p:nvSpPr>
        <p:spPr>
          <a:xfrm>
            <a:off x="211907" y="3100"/>
            <a:ext cx="11963400" cy="1107996"/>
          </a:xfrm>
          <a:prstGeom prst="rect">
            <a:avLst/>
          </a:prstGeom>
          <a:noFill/>
        </p:spPr>
        <p:txBody>
          <a:bodyPr wrap="square" rtlCol="0">
            <a:spAutoFit/>
          </a:bodyPr>
          <a:lstStyle/>
          <a:p>
            <a:pPr algn="ctr"/>
            <a:r>
              <a:rPr lang="en-US" sz="6600" dirty="0">
                <a:latin typeface="Bodoni MT Black" panose="02070A03080606020203" pitchFamily="18" charset="0"/>
              </a:rPr>
              <a:t>The Punishments</a:t>
            </a:r>
          </a:p>
        </p:txBody>
      </p:sp>
      <p:sp>
        <p:nvSpPr>
          <p:cNvPr id="10" name="TextBox 9"/>
          <p:cNvSpPr txBox="1"/>
          <p:nvPr/>
        </p:nvSpPr>
        <p:spPr>
          <a:xfrm>
            <a:off x="0" y="6488668"/>
            <a:ext cx="2121408" cy="369332"/>
          </a:xfrm>
          <a:prstGeom prst="rect">
            <a:avLst/>
          </a:prstGeom>
          <a:noFill/>
        </p:spPr>
        <p:txBody>
          <a:bodyPr wrap="square" rtlCol="0">
            <a:spAutoFit/>
          </a:bodyPr>
          <a:lstStyle/>
          <a:p>
            <a:r>
              <a:rPr lang="en-US" dirty="0"/>
              <a:t>Amos 2:4-6, 7</a:t>
            </a:r>
          </a:p>
        </p:txBody>
      </p:sp>
      <p:sp>
        <p:nvSpPr>
          <p:cNvPr id="5" name="Rectangle 4"/>
          <p:cNvSpPr/>
          <p:nvPr/>
        </p:nvSpPr>
        <p:spPr>
          <a:xfrm>
            <a:off x="7213665" y="1378939"/>
            <a:ext cx="4388789" cy="4154984"/>
          </a:xfrm>
          <a:prstGeom prst="rect">
            <a:avLst/>
          </a:prstGeom>
        </p:spPr>
        <p:txBody>
          <a:bodyPr wrap="square">
            <a:spAutoFit/>
          </a:bodyPr>
          <a:lstStyle/>
          <a:p>
            <a:r>
              <a:rPr lang="en-US" sz="2400" dirty="0"/>
              <a:t> “after the dust of the earth upon the head of the poor”  refers to the people being general oppressors of the poor, showing them neither justice nor mercy. </a:t>
            </a:r>
          </a:p>
          <a:p>
            <a:endParaRPr lang="en-US" sz="2400" dirty="0"/>
          </a:p>
          <a:p>
            <a:r>
              <a:rPr lang="en-US" sz="2400" dirty="0"/>
              <a:t>The idea is that the people longed to see the poor in such a state of misery that they threw dust on their heads (a sign of mourning).</a:t>
            </a:r>
          </a:p>
        </p:txBody>
      </p:sp>
      <p:sp>
        <p:nvSpPr>
          <p:cNvPr id="9" name="TextBox 8"/>
          <p:cNvSpPr txBox="1"/>
          <p:nvPr/>
        </p:nvSpPr>
        <p:spPr>
          <a:xfrm>
            <a:off x="10053899" y="6484698"/>
            <a:ext cx="2121408" cy="369332"/>
          </a:xfrm>
          <a:prstGeom prst="rect">
            <a:avLst/>
          </a:prstGeom>
          <a:noFill/>
        </p:spPr>
        <p:txBody>
          <a:bodyPr wrap="square" rtlCol="0">
            <a:spAutoFit/>
          </a:bodyPr>
          <a:lstStyle/>
          <a:p>
            <a:pPr algn="r"/>
            <a:r>
              <a:rPr lang="en-US" dirty="0"/>
              <a:t>(1)</a:t>
            </a:r>
          </a:p>
        </p:txBody>
      </p:sp>
      <p:pic>
        <p:nvPicPr>
          <p:cNvPr id="9218" name="Picture 2" descr="https://upload.wikimedia.org/wikipedia/commons/0/0e/Tissot_Moses_Strikes_the_Rock.jpg"/>
          <p:cNvPicPr>
            <a:picLocks noChangeAspect="1" noChangeArrowheads="1"/>
          </p:cNvPicPr>
          <p:nvPr/>
        </p:nvPicPr>
        <p:blipFill rotWithShape="1">
          <a:blip r:embed="rId3">
            <a:extLst>
              <a:ext uri="{28A0092B-C50C-407E-A947-70E740481C1C}">
                <a14:useLocalDpi xmlns:a14="http://schemas.microsoft.com/office/drawing/2010/main" val="0"/>
              </a:ext>
            </a:extLst>
          </a:blip>
          <a:srcRect t="26194" r="26007"/>
          <a:stretch/>
        </p:blipFill>
        <p:spPr bwMode="auto">
          <a:xfrm>
            <a:off x="3818827" y="1261817"/>
            <a:ext cx="3136265" cy="409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3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sfEiv8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2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3989" y="1261817"/>
            <a:ext cx="3394838" cy="400110"/>
          </a:xfrm>
          <a:prstGeom prst="rect">
            <a:avLst/>
          </a:prstGeom>
          <a:noFill/>
        </p:spPr>
        <p:txBody>
          <a:bodyPr wrap="square" rtlCol="0">
            <a:spAutoFit/>
          </a:bodyPr>
          <a:lstStyle/>
          <a:p>
            <a:r>
              <a:rPr lang="en-US" sz="2000" dirty="0"/>
              <a:t> </a:t>
            </a:r>
            <a:endParaRPr lang="en-US" sz="2000" b="1" dirty="0"/>
          </a:p>
        </p:txBody>
      </p:sp>
      <p:sp>
        <p:nvSpPr>
          <p:cNvPr id="6" name="TextBox 5"/>
          <p:cNvSpPr txBox="1"/>
          <p:nvPr/>
        </p:nvSpPr>
        <p:spPr>
          <a:xfrm>
            <a:off x="211907" y="3100"/>
            <a:ext cx="11963400" cy="923330"/>
          </a:xfrm>
          <a:prstGeom prst="rect">
            <a:avLst/>
          </a:prstGeom>
          <a:noFill/>
        </p:spPr>
        <p:txBody>
          <a:bodyPr wrap="square" rtlCol="0">
            <a:spAutoFit/>
          </a:bodyPr>
          <a:lstStyle/>
          <a:p>
            <a:pPr algn="ctr"/>
            <a:r>
              <a:rPr lang="en-US" sz="5400" dirty="0">
                <a:latin typeface="Bodoni MT Black" panose="02070A03080606020203" pitchFamily="18" charset="0"/>
              </a:rPr>
              <a:t>Polluting The Members</a:t>
            </a:r>
          </a:p>
        </p:txBody>
      </p:sp>
      <p:sp>
        <p:nvSpPr>
          <p:cNvPr id="10" name="TextBox 9"/>
          <p:cNvSpPr txBox="1"/>
          <p:nvPr/>
        </p:nvSpPr>
        <p:spPr>
          <a:xfrm>
            <a:off x="0" y="6488668"/>
            <a:ext cx="3281082" cy="369332"/>
          </a:xfrm>
          <a:prstGeom prst="rect">
            <a:avLst/>
          </a:prstGeom>
          <a:noFill/>
        </p:spPr>
        <p:txBody>
          <a:bodyPr wrap="square" rtlCol="0">
            <a:spAutoFit/>
          </a:bodyPr>
          <a:lstStyle/>
          <a:p>
            <a:r>
              <a:rPr lang="en-US" dirty="0"/>
              <a:t>Amos 2:11-12, Numbers 6:2-21</a:t>
            </a:r>
          </a:p>
        </p:txBody>
      </p:sp>
      <p:sp>
        <p:nvSpPr>
          <p:cNvPr id="5" name="Rectangle 4"/>
          <p:cNvSpPr/>
          <p:nvPr/>
        </p:nvSpPr>
        <p:spPr>
          <a:xfrm>
            <a:off x="423989" y="1261817"/>
            <a:ext cx="5408847" cy="2308324"/>
          </a:xfrm>
          <a:prstGeom prst="rect">
            <a:avLst/>
          </a:prstGeom>
        </p:spPr>
        <p:txBody>
          <a:bodyPr wrap="square">
            <a:spAutoFit/>
          </a:bodyPr>
          <a:lstStyle/>
          <a:p>
            <a:r>
              <a:rPr lang="en-US" sz="2400" dirty="0"/>
              <a:t>Nazarites, who were instituted by the Lord to show the spiritual nature of His religion.</a:t>
            </a:r>
          </a:p>
          <a:p>
            <a:endParaRPr lang="en-US" sz="2400" dirty="0"/>
          </a:p>
          <a:p>
            <a:r>
              <a:rPr lang="en-US" sz="2400" dirty="0"/>
              <a:t>Amos condemned Israel for polluting the Nazarites by giving them wine to drink. </a:t>
            </a:r>
          </a:p>
        </p:txBody>
      </p:sp>
      <p:sp>
        <p:nvSpPr>
          <p:cNvPr id="9" name="TextBox 8"/>
          <p:cNvSpPr txBox="1"/>
          <p:nvPr/>
        </p:nvSpPr>
        <p:spPr>
          <a:xfrm>
            <a:off x="10053899" y="6484698"/>
            <a:ext cx="2121408" cy="369332"/>
          </a:xfrm>
          <a:prstGeom prst="rect">
            <a:avLst/>
          </a:prstGeom>
          <a:noFill/>
        </p:spPr>
        <p:txBody>
          <a:bodyPr wrap="square" rtlCol="0">
            <a:spAutoFit/>
          </a:bodyPr>
          <a:lstStyle/>
          <a:p>
            <a:pPr algn="r"/>
            <a:r>
              <a:rPr lang="en-US" dirty="0"/>
              <a:t>(1)</a:t>
            </a:r>
          </a:p>
        </p:txBody>
      </p:sp>
      <p:sp>
        <p:nvSpPr>
          <p:cNvPr id="3" name="Rectangle 2"/>
          <p:cNvSpPr/>
          <p:nvPr/>
        </p:nvSpPr>
        <p:spPr>
          <a:xfrm>
            <a:off x="6306671" y="4806090"/>
            <a:ext cx="5102154" cy="1200329"/>
          </a:xfrm>
          <a:prstGeom prst="rect">
            <a:avLst/>
          </a:prstGeom>
        </p:spPr>
        <p:txBody>
          <a:bodyPr wrap="square">
            <a:spAutoFit/>
          </a:bodyPr>
          <a:lstStyle/>
          <a:p>
            <a:r>
              <a:rPr lang="en-US" sz="2400" dirty="0">
                <a:latin typeface="Calibri" panose="020F0502020204030204" pitchFamily="34" charset="0"/>
              </a:rPr>
              <a:t>There are some Church members today that encourage fellow members to break their covenants</a:t>
            </a:r>
            <a:endParaRPr lang="en-US" sz="2400" dirty="0"/>
          </a:p>
        </p:txBody>
      </p:sp>
      <p:pic>
        <p:nvPicPr>
          <p:cNvPr id="8194" name="Picture 2" descr="http://www.keyway.ca/jpg/nazir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130" y="1111096"/>
            <a:ext cx="2344494" cy="356363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cbsnews2.cbsistatic.com/hub/i/r/2012/07/16/be84e23b-a644-11e2-a3f0-029118418759/thumbnail/620x350/695cbbe33c76c93df24ff4f391c817b2/nash_beer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683" y="3720862"/>
            <a:ext cx="4534797" cy="255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82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4109</Words>
  <Application>Microsoft Office PowerPoint</Application>
  <PresentationFormat>Widescreen</PresentationFormat>
  <Paragraphs>282</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Comic Sans MS</vt:lpstr>
      <vt:lpstr>Arial</vt:lpstr>
      <vt:lpstr>Colonna MT</vt:lpstr>
      <vt:lpstr>Arial</vt:lpstr>
      <vt:lpstr>Bodoni MT Black</vt:lpstr>
      <vt:lpstr>Palatino</vt:lpstr>
      <vt:lpstr>Calibri Light</vt:lpstr>
      <vt:lpstr>Calibri</vt:lpstr>
      <vt:lpstr>Magneto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42</cp:revision>
  <dcterms:created xsi:type="dcterms:W3CDTF">2016-04-28T13:36:48Z</dcterms:created>
  <dcterms:modified xsi:type="dcterms:W3CDTF">2022-02-09T14:10:23Z</dcterms:modified>
</cp:coreProperties>
</file>