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73" r:id="rId11"/>
    <p:sldId id="266" r:id="rId12"/>
    <p:sldId id="274" r:id="rId13"/>
    <p:sldId id="275" r:id="rId14"/>
    <p:sldId id="277" r:id="rId15"/>
    <p:sldId id="267" r:id="rId16"/>
    <p:sldId id="276" r:id="rId17"/>
    <p:sldId id="269" r:id="rId18"/>
    <p:sldId id="270" r:id="rId19"/>
    <p:sldId id="271" r:id="rId20"/>
    <p:sldId id="272" r:id="rId21"/>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alifornian FB" panose="0207040306080B030204" pitchFamily="18" charset="0"/>
      <p:regular r:id="rId28"/>
      <p:bold r:id="rId29"/>
      <p:italic r:id="rId30"/>
    </p:embeddedFont>
    <p:embeddedFont>
      <p:font typeface="Harrington" panose="04040505050A02020702" pitchFamily="82" charset="0"/>
      <p:regular r:id="rId31"/>
    </p:embeddedFont>
    <p:embeddedFont>
      <p:font typeface="Open Sans" panose="020B0606030504020204" pitchFamily="34" charset="0"/>
      <p:regular r:id="rId32"/>
      <p:bold r:id="rId33"/>
      <p:italic r:id="rId34"/>
      <p:boldItalic r:id="rId35"/>
    </p:embeddedFont>
    <p:embeddedFont>
      <p:font typeface="Palatino" pitchFamily="2" charset="0"/>
      <p:regular r:id="rId36"/>
    </p:embeddedFont>
    <p:embeddedFont>
      <p:font typeface="Tempus Sans ITC" panose="04020404030D07020202" pitchFamily="8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3" d="100"/>
          <a:sy n="63" d="100"/>
        </p:scale>
        <p:origin x="7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8F5B-DCF6-4499-A4A4-4097D36695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8D837B-132B-4105-8EAB-2EC5897A60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8C230-4010-47B9-BEDE-42D19B94BBC5}"/>
              </a:ext>
            </a:extLst>
          </p:cNvPr>
          <p:cNvSpPr>
            <a:spLocks noGrp="1"/>
          </p:cNvSpPr>
          <p:nvPr>
            <p:ph type="dt" sz="half" idx="10"/>
          </p:nvPr>
        </p:nvSpPr>
        <p:spPr/>
        <p:txBody>
          <a:bodyPr/>
          <a:lstStyle/>
          <a:p>
            <a:fld id="{0389F544-FBEB-431C-85F0-39B88760EB2F}" type="datetimeFigureOut">
              <a:rPr lang="en-US" smtClean="0"/>
              <a:t>4/25/2022</a:t>
            </a:fld>
            <a:endParaRPr lang="en-US"/>
          </a:p>
        </p:txBody>
      </p:sp>
      <p:sp>
        <p:nvSpPr>
          <p:cNvPr id="5" name="Footer Placeholder 4">
            <a:extLst>
              <a:ext uri="{FF2B5EF4-FFF2-40B4-BE49-F238E27FC236}">
                <a16:creationId xmlns:a16="http://schemas.microsoft.com/office/drawing/2014/main" id="{0A199328-F664-4E66-AE1C-5AF17EE27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6F182-46F4-4EC3-BBAF-5BC33EAA4CCD}"/>
              </a:ext>
            </a:extLst>
          </p:cNvPr>
          <p:cNvSpPr>
            <a:spLocks noGrp="1"/>
          </p:cNvSpPr>
          <p:nvPr>
            <p:ph type="sldNum" sz="quarter" idx="12"/>
          </p:nvPr>
        </p:nvSpPr>
        <p:spPr/>
        <p:txBody>
          <a:bodyPr/>
          <a:lstStyle/>
          <a:p>
            <a:fld id="{9A92AB06-FB8A-4194-A124-B4F7CE0CE715}" type="slidenum">
              <a:rPr lang="en-US" smtClean="0"/>
              <a:t>‹#›</a:t>
            </a:fld>
            <a:endParaRPr lang="en-US"/>
          </a:p>
        </p:txBody>
      </p:sp>
    </p:spTree>
    <p:extLst>
      <p:ext uri="{BB962C8B-B14F-4D97-AF65-F5344CB8AC3E}">
        <p14:creationId xmlns:p14="http://schemas.microsoft.com/office/powerpoint/2010/main" val="328862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6FEB-2FE9-4843-9EAB-0AF5638FF5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D117E-5AD4-4FA7-A938-73FD724DA8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A502A-673A-485E-9E94-38655F176EC7}"/>
              </a:ext>
            </a:extLst>
          </p:cNvPr>
          <p:cNvSpPr>
            <a:spLocks noGrp="1"/>
          </p:cNvSpPr>
          <p:nvPr>
            <p:ph type="dt" sz="half" idx="10"/>
          </p:nvPr>
        </p:nvSpPr>
        <p:spPr/>
        <p:txBody>
          <a:bodyPr/>
          <a:lstStyle/>
          <a:p>
            <a:fld id="{0389F544-FBEB-431C-85F0-39B88760EB2F}" type="datetimeFigureOut">
              <a:rPr lang="en-US" smtClean="0"/>
              <a:t>4/25/2022</a:t>
            </a:fld>
            <a:endParaRPr lang="en-US"/>
          </a:p>
        </p:txBody>
      </p:sp>
      <p:sp>
        <p:nvSpPr>
          <p:cNvPr id="5" name="Footer Placeholder 4">
            <a:extLst>
              <a:ext uri="{FF2B5EF4-FFF2-40B4-BE49-F238E27FC236}">
                <a16:creationId xmlns:a16="http://schemas.microsoft.com/office/drawing/2014/main" id="{1E2D470F-0968-4EE1-ABF2-6D9280647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9A537-332B-46E5-B049-454B851957C9}"/>
              </a:ext>
            </a:extLst>
          </p:cNvPr>
          <p:cNvSpPr>
            <a:spLocks noGrp="1"/>
          </p:cNvSpPr>
          <p:nvPr>
            <p:ph type="sldNum" sz="quarter" idx="12"/>
          </p:nvPr>
        </p:nvSpPr>
        <p:spPr/>
        <p:txBody>
          <a:bodyPr/>
          <a:lstStyle/>
          <a:p>
            <a:fld id="{9A92AB06-FB8A-4194-A124-B4F7CE0CE715}" type="slidenum">
              <a:rPr lang="en-US" smtClean="0"/>
              <a:t>‹#›</a:t>
            </a:fld>
            <a:endParaRPr lang="en-US"/>
          </a:p>
        </p:txBody>
      </p:sp>
    </p:spTree>
    <p:extLst>
      <p:ext uri="{BB962C8B-B14F-4D97-AF65-F5344CB8AC3E}">
        <p14:creationId xmlns:p14="http://schemas.microsoft.com/office/powerpoint/2010/main" val="185406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EF3155-2110-4E75-95D3-C9AD42D2AD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794DDA-4374-4A5B-9D10-971CD4C2C6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E540C-05BC-4DBF-B591-56BC004E2419}"/>
              </a:ext>
            </a:extLst>
          </p:cNvPr>
          <p:cNvSpPr>
            <a:spLocks noGrp="1"/>
          </p:cNvSpPr>
          <p:nvPr>
            <p:ph type="dt" sz="half" idx="10"/>
          </p:nvPr>
        </p:nvSpPr>
        <p:spPr/>
        <p:txBody>
          <a:bodyPr/>
          <a:lstStyle/>
          <a:p>
            <a:fld id="{0389F544-FBEB-431C-85F0-39B88760EB2F}" type="datetimeFigureOut">
              <a:rPr lang="en-US" smtClean="0"/>
              <a:t>4/25/2022</a:t>
            </a:fld>
            <a:endParaRPr lang="en-US"/>
          </a:p>
        </p:txBody>
      </p:sp>
      <p:sp>
        <p:nvSpPr>
          <p:cNvPr id="5" name="Footer Placeholder 4">
            <a:extLst>
              <a:ext uri="{FF2B5EF4-FFF2-40B4-BE49-F238E27FC236}">
                <a16:creationId xmlns:a16="http://schemas.microsoft.com/office/drawing/2014/main" id="{FD90D4D4-9CFC-4D29-BE6A-E4D83A0EB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6F215-8C43-4801-AF69-DC99037B44F3}"/>
              </a:ext>
            </a:extLst>
          </p:cNvPr>
          <p:cNvSpPr>
            <a:spLocks noGrp="1"/>
          </p:cNvSpPr>
          <p:nvPr>
            <p:ph type="sldNum" sz="quarter" idx="12"/>
          </p:nvPr>
        </p:nvSpPr>
        <p:spPr/>
        <p:txBody>
          <a:bodyPr/>
          <a:lstStyle/>
          <a:p>
            <a:fld id="{9A92AB06-FB8A-4194-A124-B4F7CE0CE715}" type="slidenum">
              <a:rPr lang="en-US" smtClean="0"/>
              <a:t>‹#›</a:t>
            </a:fld>
            <a:endParaRPr lang="en-US"/>
          </a:p>
        </p:txBody>
      </p:sp>
    </p:spTree>
    <p:extLst>
      <p:ext uri="{BB962C8B-B14F-4D97-AF65-F5344CB8AC3E}">
        <p14:creationId xmlns:p14="http://schemas.microsoft.com/office/powerpoint/2010/main" val="40049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6328-03DD-4237-9F1F-B2A4D9C9EE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6A139-3A15-428F-87CD-0001B3A58C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040A2-D27A-4356-81B6-F14EE5E11A59}"/>
              </a:ext>
            </a:extLst>
          </p:cNvPr>
          <p:cNvSpPr>
            <a:spLocks noGrp="1"/>
          </p:cNvSpPr>
          <p:nvPr>
            <p:ph type="dt" sz="half" idx="10"/>
          </p:nvPr>
        </p:nvSpPr>
        <p:spPr/>
        <p:txBody>
          <a:bodyPr/>
          <a:lstStyle/>
          <a:p>
            <a:fld id="{0389F544-FBEB-431C-85F0-39B88760EB2F}" type="datetimeFigureOut">
              <a:rPr lang="en-US" smtClean="0"/>
              <a:t>4/25/2022</a:t>
            </a:fld>
            <a:endParaRPr lang="en-US"/>
          </a:p>
        </p:txBody>
      </p:sp>
      <p:sp>
        <p:nvSpPr>
          <p:cNvPr id="5" name="Footer Placeholder 4">
            <a:extLst>
              <a:ext uri="{FF2B5EF4-FFF2-40B4-BE49-F238E27FC236}">
                <a16:creationId xmlns:a16="http://schemas.microsoft.com/office/drawing/2014/main" id="{93712E61-3DCF-4765-81B9-FC0B1FF1D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84806-A40D-426F-B68B-1B2811FA8ABC}"/>
              </a:ext>
            </a:extLst>
          </p:cNvPr>
          <p:cNvSpPr>
            <a:spLocks noGrp="1"/>
          </p:cNvSpPr>
          <p:nvPr>
            <p:ph type="sldNum" sz="quarter" idx="12"/>
          </p:nvPr>
        </p:nvSpPr>
        <p:spPr/>
        <p:txBody>
          <a:bodyPr/>
          <a:lstStyle/>
          <a:p>
            <a:fld id="{9A92AB06-FB8A-4194-A124-B4F7CE0CE715}" type="slidenum">
              <a:rPr lang="en-US" smtClean="0"/>
              <a:t>‹#›</a:t>
            </a:fld>
            <a:endParaRPr lang="en-US"/>
          </a:p>
        </p:txBody>
      </p:sp>
    </p:spTree>
    <p:extLst>
      <p:ext uri="{BB962C8B-B14F-4D97-AF65-F5344CB8AC3E}">
        <p14:creationId xmlns:p14="http://schemas.microsoft.com/office/powerpoint/2010/main" val="400903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8806-3336-45E9-B6C2-D028D3C650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5D8611-14DA-48BC-8827-260A5503A5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CA6F63-5741-47CF-BDFE-FE1440D25923}"/>
              </a:ext>
            </a:extLst>
          </p:cNvPr>
          <p:cNvSpPr>
            <a:spLocks noGrp="1"/>
          </p:cNvSpPr>
          <p:nvPr>
            <p:ph type="dt" sz="half" idx="10"/>
          </p:nvPr>
        </p:nvSpPr>
        <p:spPr/>
        <p:txBody>
          <a:bodyPr/>
          <a:lstStyle/>
          <a:p>
            <a:fld id="{0389F544-FBEB-431C-85F0-39B88760EB2F}" type="datetimeFigureOut">
              <a:rPr lang="en-US" smtClean="0"/>
              <a:t>4/25/2022</a:t>
            </a:fld>
            <a:endParaRPr lang="en-US"/>
          </a:p>
        </p:txBody>
      </p:sp>
      <p:sp>
        <p:nvSpPr>
          <p:cNvPr id="5" name="Footer Placeholder 4">
            <a:extLst>
              <a:ext uri="{FF2B5EF4-FFF2-40B4-BE49-F238E27FC236}">
                <a16:creationId xmlns:a16="http://schemas.microsoft.com/office/drawing/2014/main" id="{6A2B16CD-19B3-40C8-A505-A03FA1515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EE2DA-A429-4C02-8B61-8E8D8AF0F021}"/>
              </a:ext>
            </a:extLst>
          </p:cNvPr>
          <p:cNvSpPr>
            <a:spLocks noGrp="1"/>
          </p:cNvSpPr>
          <p:nvPr>
            <p:ph type="sldNum" sz="quarter" idx="12"/>
          </p:nvPr>
        </p:nvSpPr>
        <p:spPr/>
        <p:txBody>
          <a:bodyPr/>
          <a:lstStyle/>
          <a:p>
            <a:fld id="{9A92AB06-FB8A-4194-A124-B4F7CE0CE715}" type="slidenum">
              <a:rPr lang="en-US" smtClean="0"/>
              <a:t>‹#›</a:t>
            </a:fld>
            <a:endParaRPr lang="en-US"/>
          </a:p>
        </p:txBody>
      </p:sp>
    </p:spTree>
    <p:extLst>
      <p:ext uri="{BB962C8B-B14F-4D97-AF65-F5344CB8AC3E}">
        <p14:creationId xmlns:p14="http://schemas.microsoft.com/office/powerpoint/2010/main" val="2863368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F153-62CC-4217-BFCB-65A8AAB240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F8B21E-D2E0-4C88-A0D6-521D52F1D6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025047-D9C0-4A07-B939-153E43630C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EEFC8D-F28C-4BF2-94C7-C586695F4C7D}"/>
              </a:ext>
            </a:extLst>
          </p:cNvPr>
          <p:cNvSpPr>
            <a:spLocks noGrp="1"/>
          </p:cNvSpPr>
          <p:nvPr>
            <p:ph type="dt" sz="half" idx="10"/>
          </p:nvPr>
        </p:nvSpPr>
        <p:spPr/>
        <p:txBody>
          <a:bodyPr/>
          <a:lstStyle/>
          <a:p>
            <a:fld id="{0389F544-FBEB-431C-85F0-39B88760EB2F}" type="datetimeFigureOut">
              <a:rPr lang="en-US" smtClean="0"/>
              <a:t>4/25/2022</a:t>
            </a:fld>
            <a:endParaRPr lang="en-US"/>
          </a:p>
        </p:txBody>
      </p:sp>
      <p:sp>
        <p:nvSpPr>
          <p:cNvPr id="6" name="Footer Placeholder 5">
            <a:extLst>
              <a:ext uri="{FF2B5EF4-FFF2-40B4-BE49-F238E27FC236}">
                <a16:creationId xmlns:a16="http://schemas.microsoft.com/office/drawing/2014/main" id="{A58B29AD-640D-4A3C-9F76-42CDFAC6E9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3DB702-207E-4A67-890F-3499B8DA2984}"/>
              </a:ext>
            </a:extLst>
          </p:cNvPr>
          <p:cNvSpPr>
            <a:spLocks noGrp="1"/>
          </p:cNvSpPr>
          <p:nvPr>
            <p:ph type="sldNum" sz="quarter" idx="12"/>
          </p:nvPr>
        </p:nvSpPr>
        <p:spPr/>
        <p:txBody>
          <a:bodyPr/>
          <a:lstStyle/>
          <a:p>
            <a:fld id="{9A92AB06-FB8A-4194-A124-B4F7CE0CE715}" type="slidenum">
              <a:rPr lang="en-US" smtClean="0"/>
              <a:t>‹#›</a:t>
            </a:fld>
            <a:endParaRPr lang="en-US"/>
          </a:p>
        </p:txBody>
      </p:sp>
    </p:spTree>
    <p:extLst>
      <p:ext uri="{BB962C8B-B14F-4D97-AF65-F5344CB8AC3E}">
        <p14:creationId xmlns:p14="http://schemas.microsoft.com/office/powerpoint/2010/main" val="199512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78CA-4FAD-4714-919C-05D2B2D2CB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59B5E6-1A9D-4156-84C3-988D98C8A8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F93164-D620-4AC2-8927-ED294547E8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42508B-00BC-4EB8-92E0-DD6BC21A8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75715C5-AA78-4FCE-8BC9-10D515D6D1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741AF2-C432-4BC2-BC0B-AFBCC3A7804B}"/>
              </a:ext>
            </a:extLst>
          </p:cNvPr>
          <p:cNvSpPr>
            <a:spLocks noGrp="1"/>
          </p:cNvSpPr>
          <p:nvPr>
            <p:ph type="dt" sz="half" idx="10"/>
          </p:nvPr>
        </p:nvSpPr>
        <p:spPr/>
        <p:txBody>
          <a:bodyPr/>
          <a:lstStyle/>
          <a:p>
            <a:fld id="{0389F544-FBEB-431C-85F0-39B88760EB2F}" type="datetimeFigureOut">
              <a:rPr lang="en-US" smtClean="0"/>
              <a:t>4/25/2022</a:t>
            </a:fld>
            <a:endParaRPr lang="en-US"/>
          </a:p>
        </p:txBody>
      </p:sp>
      <p:sp>
        <p:nvSpPr>
          <p:cNvPr id="8" name="Footer Placeholder 7">
            <a:extLst>
              <a:ext uri="{FF2B5EF4-FFF2-40B4-BE49-F238E27FC236}">
                <a16:creationId xmlns:a16="http://schemas.microsoft.com/office/drawing/2014/main" id="{1A76FCB6-F3E8-46AF-9338-8CF61BDE0B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DA2CB3-BB88-4451-A480-64A91C606D28}"/>
              </a:ext>
            </a:extLst>
          </p:cNvPr>
          <p:cNvSpPr>
            <a:spLocks noGrp="1"/>
          </p:cNvSpPr>
          <p:nvPr>
            <p:ph type="sldNum" sz="quarter" idx="12"/>
          </p:nvPr>
        </p:nvSpPr>
        <p:spPr/>
        <p:txBody>
          <a:bodyPr/>
          <a:lstStyle/>
          <a:p>
            <a:fld id="{9A92AB06-FB8A-4194-A124-B4F7CE0CE715}" type="slidenum">
              <a:rPr lang="en-US" smtClean="0"/>
              <a:t>‹#›</a:t>
            </a:fld>
            <a:endParaRPr lang="en-US"/>
          </a:p>
        </p:txBody>
      </p:sp>
    </p:spTree>
    <p:extLst>
      <p:ext uri="{BB962C8B-B14F-4D97-AF65-F5344CB8AC3E}">
        <p14:creationId xmlns:p14="http://schemas.microsoft.com/office/powerpoint/2010/main" val="342229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EF7EB-252F-47DF-9821-5EED261A4A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650C02-AB18-4DEA-A43D-57FA951FD5C2}"/>
              </a:ext>
            </a:extLst>
          </p:cNvPr>
          <p:cNvSpPr>
            <a:spLocks noGrp="1"/>
          </p:cNvSpPr>
          <p:nvPr>
            <p:ph type="dt" sz="half" idx="10"/>
          </p:nvPr>
        </p:nvSpPr>
        <p:spPr/>
        <p:txBody>
          <a:bodyPr/>
          <a:lstStyle/>
          <a:p>
            <a:fld id="{0389F544-FBEB-431C-85F0-39B88760EB2F}" type="datetimeFigureOut">
              <a:rPr lang="en-US" smtClean="0"/>
              <a:t>4/25/2022</a:t>
            </a:fld>
            <a:endParaRPr lang="en-US"/>
          </a:p>
        </p:txBody>
      </p:sp>
      <p:sp>
        <p:nvSpPr>
          <p:cNvPr id="4" name="Footer Placeholder 3">
            <a:extLst>
              <a:ext uri="{FF2B5EF4-FFF2-40B4-BE49-F238E27FC236}">
                <a16:creationId xmlns:a16="http://schemas.microsoft.com/office/drawing/2014/main" id="{B64C767A-69CC-478E-937D-72F1A6A533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C45BD2-9589-4608-81BF-51FCB69D4940}"/>
              </a:ext>
            </a:extLst>
          </p:cNvPr>
          <p:cNvSpPr>
            <a:spLocks noGrp="1"/>
          </p:cNvSpPr>
          <p:nvPr>
            <p:ph type="sldNum" sz="quarter" idx="12"/>
          </p:nvPr>
        </p:nvSpPr>
        <p:spPr/>
        <p:txBody>
          <a:bodyPr/>
          <a:lstStyle/>
          <a:p>
            <a:fld id="{9A92AB06-FB8A-4194-A124-B4F7CE0CE715}" type="slidenum">
              <a:rPr lang="en-US" smtClean="0"/>
              <a:t>‹#›</a:t>
            </a:fld>
            <a:endParaRPr lang="en-US"/>
          </a:p>
        </p:txBody>
      </p:sp>
    </p:spTree>
    <p:extLst>
      <p:ext uri="{BB962C8B-B14F-4D97-AF65-F5344CB8AC3E}">
        <p14:creationId xmlns:p14="http://schemas.microsoft.com/office/powerpoint/2010/main" val="405843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9D8BB-5E11-470C-B54C-1AA6D290BB29}"/>
              </a:ext>
            </a:extLst>
          </p:cNvPr>
          <p:cNvSpPr>
            <a:spLocks noGrp="1"/>
          </p:cNvSpPr>
          <p:nvPr>
            <p:ph type="dt" sz="half" idx="10"/>
          </p:nvPr>
        </p:nvSpPr>
        <p:spPr/>
        <p:txBody>
          <a:bodyPr/>
          <a:lstStyle/>
          <a:p>
            <a:fld id="{0389F544-FBEB-431C-85F0-39B88760EB2F}" type="datetimeFigureOut">
              <a:rPr lang="en-US" smtClean="0"/>
              <a:t>4/25/2022</a:t>
            </a:fld>
            <a:endParaRPr lang="en-US"/>
          </a:p>
        </p:txBody>
      </p:sp>
      <p:sp>
        <p:nvSpPr>
          <p:cNvPr id="3" name="Footer Placeholder 2">
            <a:extLst>
              <a:ext uri="{FF2B5EF4-FFF2-40B4-BE49-F238E27FC236}">
                <a16:creationId xmlns:a16="http://schemas.microsoft.com/office/drawing/2014/main" id="{C8AB7232-03A9-4055-AAEE-F81AD9C233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B2C171-6C71-4C87-9D79-6FF9850A5F2C}"/>
              </a:ext>
            </a:extLst>
          </p:cNvPr>
          <p:cNvSpPr>
            <a:spLocks noGrp="1"/>
          </p:cNvSpPr>
          <p:nvPr>
            <p:ph type="sldNum" sz="quarter" idx="12"/>
          </p:nvPr>
        </p:nvSpPr>
        <p:spPr/>
        <p:txBody>
          <a:bodyPr/>
          <a:lstStyle/>
          <a:p>
            <a:fld id="{9A92AB06-FB8A-4194-A124-B4F7CE0CE715}" type="slidenum">
              <a:rPr lang="en-US" smtClean="0"/>
              <a:t>‹#›</a:t>
            </a:fld>
            <a:endParaRPr lang="en-US"/>
          </a:p>
        </p:txBody>
      </p:sp>
    </p:spTree>
    <p:extLst>
      <p:ext uri="{BB962C8B-B14F-4D97-AF65-F5344CB8AC3E}">
        <p14:creationId xmlns:p14="http://schemas.microsoft.com/office/powerpoint/2010/main" val="74130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E63C-B669-4882-95CE-D91DD5462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567E0B-616E-46E6-A67E-D7BDE990FE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DF7EF8-02A6-413D-B6F6-B33B2C515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2A7E2F-4677-4524-A8B2-872B5C8523D4}"/>
              </a:ext>
            </a:extLst>
          </p:cNvPr>
          <p:cNvSpPr>
            <a:spLocks noGrp="1"/>
          </p:cNvSpPr>
          <p:nvPr>
            <p:ph type="dt" sz="half" idx="10"/>
          </p:nvPr>
        </p:nvSpPr>
        <p:spPr/>
        <p:txBody>
          <a:bodyPr/>
          <a:lstStyle/>
          <a:p>
            <a:fld id="{0389F544-FBEB-431C-85F0-39B88760EB2F}" type="datetimeFigureOut">
              <a:rPr lang="en-US" smtClean="0"/>
              <a:t>4/25/2022</a:t>
            </a:fld>
            <a:endParaRPr lang="en-US"/>
          </a:p>
        </p:txBody>
      </p:sp>
      <p:sp>
        <p:nvSpPr>
          <p:cNvPr id="6" name="Footer Placeholder 5">
            <a:extLst>
              <a:ext uri="{FF2B5EF4-FFF2-40B4-BE49-F238E27FC236}">
                <a16:creationId xmlns:a16="http://schemas.microsoft.com/office/drawing/2014/main" id="{2BD4B23C-4FCD-4A92-9BC1-61AE8D1649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6C6E9-A5D4-49A7-95EF-1C633E44ECDD}"/>
              </a:ext>
            </a:extLst>
          </p:cNvPr>
          <p:cNvSpPr>
            <a:spLocks noGrp="1"/>
          </p:cNvSpPr>
          <p:nvPr>
            <p:ph type="sldNum" sz="quarter" idx="12"/>
          </p:nvPr>
        </p:nvSpPr>
        <p:spPr/>
        <p:txBody>
          <a:bodyPr/>
          <a:lstStyle/>
          <a:p>
            <a:fld id="{9A92AB06-FB8A-4194-A124-B4F7CE0CE715}" type="slidenum">
              <a:rPr lang="en-US" smtClean="0"/>
              <a:t>‹#›</a:t>
            </a:fld>
            <a:endParaRPr lang="en-US"/>
          </a:p>
        </p:txBody>
      </p:sp>
    </p:spTree>
    <p:extLst>
      <p:ext uri="{BB962C8B-B14F-4D97-AF65-F5344CB8AC3E}">
        <p14:creationId xmlns:p14="http://schemas.microsoft.com/office/powerpoint/2010/main" val="208869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255D-0BEE-43A7-B305-F0272E3CC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17272-6353-4654-A35A-F86CEE64B7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9290BB-0BC1-4C3E-AF67-B690347B6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198235-6503-4DD2-AB89-706DEDB83FA8}"/>
              </a:ext>
            </a:extLst>
          </p:cNvPr>
          <p:cNvSpPr>
            <a:spLocks noGrp="1"/>
          </p:cNvSpPr>
          <p:nvPr>
            <p:ph type="dt" sz="half" idx="10"/>
          </p:nvPr>
        </p:nvSpPr>
        <p:spPr/>
        <p:txBody>
          <a:bodyPr/>
          <a:lstStyle/>
          <a:p>
            <a:fld id="{0389F544-FBEB-431C-85F0-39B88760EB2F}" type="datetimeFigureOut">
              <a:rPr lang="en-US" smtClean="0"/>
              <a:t>4/25/2022</a:t>
            </a:fld>
            <a:endParaRPr lang="en-US"/>
          </a:p>
        </p:txBody>
      </p:sp>
      <p:sp>
        <p:nvSpPr>
          <p:cNvPr id="6" name="Footer Placeholder 5">
            <a:extLst>
              <a:ext uri="{FF2B5EF4-FFF2-40B4-BE49-F238E27FC236}">
                <a16:creationId xmlns:a16="http://schemas.microsoft.com/office/drawing/2014/main" id="{36C105A3-A520-4BEB-A5D1-9CA579B06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EDD58-F377-4CAB-B7DF-059F7AF57C32}"/>
              </a:ext>
            </a:extLst>
          </p:cNvPr>
          <p:cNvSpPr>
            <a:spLocks noGrp="1"/>
          </p:cNvSpPr>
          <p:nvPr>
            <p:ph type="sldNum" sz="quarter" idx="12"/>
          </p:nvPr>
        </p:nvSpPr>
        <p:spPr/>
        <p:txBody>
          <a:bodyPr/>
          <a:lstStyle/>
          <a:p>
            <a:fld id="{9A92AB06-FB8A-4194-A124-B4F7CE0CE715}" type="slidenum">
              <a:rPr lang="en-US" smtClean="0"/>
              <a:t>‹#›</a:t>
            </a:fld>
            <a:endParaRPr lang="en-US"/>
          </a:p>
        </p:txBody>
      </p:sp>
    </p:spTree>
    <p:extLst>
      <p:ext uri="{BB962C8B-B14F-4D97-AF65-F5344CB8AC3E}">
        <p14:creationId xmlns:p14="http://schemas.microsoft.com/office/powerpoint/2010/main" val="202986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9D6FDF-89AC-44E3-906B-995836306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E00AEE-770A-462D-B8C1-8AC45F25D6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3D8C0-2D7D-4576-96CD-CEF6EC053B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9F544-FBEB-431C-85F0-39B88760EB2F}" type="datetimeFigureOut">
              <a:rPr lang="en-US" smtClean="0"/>
              <a:t>4/25/2022</a:t>
            </a:fld>
            <a:endParaRPr lang="en-US"/>
          </a:p>
        </p:txBody>
      </p:sp>
      <p:sp>
        <p:nvSpPr>
          <p:cNvPr id="5" name="Footer Placeholder 4">
            <a:extLst>
              <a:ext uri="{FF2B5EF4-FFF2-40B4-BE49-F238E27FC236}">
                <a16:creationId xmlns:a16="http://schemas.microsoft.com/office/drawing/2014/main" id="{1E2267A0-B6E6-4783-BF37-4AE7A416DA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A4B66F-30B3-49FD-9E6F-C9447F4657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2AB06-FB8A-4194-A124-B4F7CE0CE715}" type="slidenum">
              <a:rPr lang="en-US" smtClean="0"/>
              <a:t>‹#›</a:t>
            </a:fld>
            <a:endParaRPr lang="en-US"/>
          </a:p>
        </p:txBody>
      </p:sp>
    </p:spTree>
    <p:extLst>
      <p:ext uri="{BB962C8B-B14F-4D97-AF65-F5344CB8AC3E}">
        <p14:creationId xmlns:p14="http://schemas.microsoft.com/office/powerpoint/2010/main" val="2824769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3.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gif"/></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hyperlink" Target="http://en.wikipedia.org/wiki/Hosanna_shou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C70F43A-1485-4EA2-8135-EE447A66C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5400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D875C4E-DE6B-4D00-8F0D-CA0DE8A21429}"/>
              </a:ext>
            </a:extLst>
          </p:cNvPr>
          <p:cNvGrpSpPr/>
          <p:nvPr/>
        </p:nvGrpSpPr>
        <p:grpSpPr>
          <a:xfrm>
            <a:off x="0" y="0"/>
            <a:ext cx="12192000" cy="6858000"/>
            <a:chOff x="0" y="0"/>
            <a:chExt cx="12192000" cy="6858000"/>
          </a:xfrm>
        </p:grpSpPr>
        <p:pic>
          <p:nvPicPr>
            <p:cNvPr id="13" name="Picture 12">
              <a:extLst>
                <a:ext uri="{FF2B5EF4-FFF2-40B4-BE49-F238E27FC236}">
                  <a16:creationId xmlns:a16="http://schemas.microsoft.com/office/drawing/2014/main" id="{1492B148-B052-4437-855F-62A1E5697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6" y="0"/>
              <a:ext cx="11016697" cy="6858000"/>
            </a:xfrm>
            <a:prstGeom prst="rect">
              <a:avLst/>
            </a:prstGeom>
          </p:spPr>
        </p:pic>
        <p:pic>
          <p:nvPicPr>
            <p:cNvPr id="14" name="Picture 13">
              <a:extLst>
                <a:ext uri="{FF2B5EF4-FFF2-40B4-BE49-F238E27FC236}">
                  <a16:creationId xmlns:a16="http://schemas.microsoft.com/office/drawing/2014/main" id="{2C8763E3-2540-4109-9834-B1C49C159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5" name="Picture 14">
              <a:extLst>
                <a:ext uri="{FF2B5EF4-FFF2-40B4-BE49-F238E27FC236}">
                  <a16:creationId xmlns:a16="http://schemas.microsoft.com/office/drawing/2014/main" id="{F26B2E08-0DB2-42DC-A4D6-A051D66F2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6" name="TextBox 5"/>
          <p:cNvSpPr txBox="1"/>
          <p:nvPr/>
        </p:nvSpPr>
        <p:spPr>
          <a:xfrm>
            <a:off x="2133600" y="1"/>
            <a:ext cx="7924800" cy="830997"/>
          </a:xfrm>
          <a:prstGeom prst="rect">
            <a:avLst/>
          </a:prstGeom>
          <a:noFill/>
        </p:spPr>
        <p:txBody>
          <a:bodyPr wrap="square" rtlCol="0">
            <a:spAutoFit/>
          </a:bodyPr>
          <a:lstStyle/>
          <a:p>
            <a:pPr algn="ctr"/>
            <a:r>
              <a:rPr lang="en-US" sz="4800" dirty="0">
                <a:solidFill>
                  <a:schemeClr val="bg1"/>
                </a:solidFill>
                <a:latin typeface="Harrington" pitchFamily="82" charset="0"/>
              </a:rPr>
              <a:t>Doctrinal Mastery</a:t>
            </a:r>
          </a:p>
        </p:txBody>
      </p:sp>
      <p:sp>
        <p:nvSpPr>
          <p:cNvPr id="2" name="Rectangle 1">
            <a:extLst>
              <a:ext uri="{FF2B5EF4-FFF2-40B4-BE49-F238E27FC236}">
                <a16:creationId xmlns:a16="http://schemas.microsoft.com/office/drawing/2014/main" id="{25C1DE00-2C0F-4082-96BC-B455CA68791B}"/>
              </a:ext>
            </a:extLst>
          </p:cNvPr>
          <p:cNvSpPr/>
          <p:nvPr/>
        </p:nvSpPr>
        <p:spPr>
          <a:xfrm>
            <a:off x="5209309" y="1069493"/>
            <a:ext cx="6096000" cy="5262979"/>
          </a:xfrm>
          <a:prstGeom prst="rect">
            <a:avLst/>
          </a:prstGeom>
        </p:spPr>
        <p:txBody>
          <a:bodyPr>
            <a:spAutoFit/>
          </a:bodyPr>
          <a:lstStyle/>
          <a:p>
            <a:pPr fontAlgn="base"/>
            <a:r>
              <a:rPr lang="en-US" sz="2800" b="0" i="0" dirty="0">
                <a:solidFill>
                  <a:schemeClr val="bg1"/>
                </a:solidFill>
                <a:effectLst/>
                <a:latin typeface="Palatino"/>
              </a:rPr>
              <a:t>Behold, I am Jesus Christ, whom the prophets testified shall come into the world.</a:t>
            </a:r>
          </a:p>
          <a:p>
            <a:pPr fontAlgn="base"/>
            <a:endParaRPr lang="en-US" sz="2800" b="1" dirty="0">
              <a:solidFill>
                <a:schemeClr val="bg1"/>
              </a:solidFill>
              <a:latin typeface="Palatino"/>
            </a:endParaRPr>
          </a:p>
          <a:p>
            <a:pPr fontAlgn="base"/>
            <a:r>
              <a:rPr lang="en-US" sz="2800" b="0" i="0" dirty="0">
                <a:solidFill>
                  <a:schemeClr val="bg1"/>
                </a:solidFill>
                <a:effectLst/>
                <a:latin typeface="Palatino"/>
              </a:rPr>
              <a:t>And behold, I am the light and the life of the world; and I have drunk out of that bitter cup which the Father hath given me, and have glorified the Father in taking upon me the sins of the world, in the which I have suffered the will of the Father in all things from the beginning.</a:t>
            </a:r>
          </a:p>
        </p:txBody>
      </p:sp>
      <p:grpSp>
        <p:nvGrpSpPr>
          <p:cNvPr id="27" name="Group 26">
            <a:extLst>
              <a:ext uri="{FF2B5EF4-FFF2-40B4-BE49-F238E27FC236}">
                <a16:creationId xmlns:a16="http://schemas.microsoft.com/office/drawing/2014/main" id="{329379B5-FCCC-4BC7-AA05-DF3D0A6FE456}"/>
              </a:ext>
            </a:extLst>
          </p:cNvPr>
          <p:cNvGrpSpPr/>
          <p:nvPr/>
        </p:nvGrpSpPr>
        <p:grpSpPr>
          <a:xfrm>
            <a:off x="882027" y="1633573"/>
            <a:ext cx="3008880" cy="3980983"/>
            <a:chOff x="3048000" y="2667000"/>
            <a:chExt cx="2971800" cy="3931920"/>
          </a:xfrm>
        </p:grpSpPr>
        <p:grpSp>
          <p:nvGrpSpPr>
            <p:cNvPr id="28" name="Group 13">
              <a:extLst>
                <a:ext uri="{FF2B5EF4-FFF2-40B4-BE49-F238E27FC236}">
                  <a16:creationId xmlns:a16="http://schemas.microsoft.com/office/drawing/2014/main" id="{AEC86F4F-275E-418E-8AFB-9958DF1BF38C}"/>
                </a:ext>
              </a:extLst>
            </p:cNvPr>
            <p:cNvGrpSpPr/>
            <p:nvPr/>
          </p:nvGrpSpPr>
          <p:grpSpPr>
            <a:xfrm>
              <a:off x="3048000" y="2667000"/>
              <a:ext cx="2971800" cy="3931920"/>
              <a:chOff x="152400" y="152400"/>
              <a:chExt cx="4953000" cy="6553200"/>
            </a:xfrm>
          </p:grpSpPr>
          <p:sp>
            <p:nvSpPr>
              <p:cNvPr id="32" name="Rounded Rectangle 70">
                <a:extLst>
                  <a:ext uri="{FF2B5EF4-FFF2-40B4-BE49-F238E27FC236}">
                    <a16:creationId xmlns:a16="http://schemas.microsoft.com/office/drawing/2014/main" id="{7F159E84-546A-462E-A442-F487F5EB8074}"/>
                  </a:ext>
                </a:extLst>
              </p:cNvPr>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71">
                <a:extLst>
                  <a:ext uri="{FF2B5EF4-FFF2-40B4-BE49-F238E27FC236}">
                    <a16:creationId xmlns:a16="http://schemas.microsoft.com/office/drawing/2014/main" id="{34EE637D-4E09-464F-814D-42EFEA59CE42}"/>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72">
                <a:extLst>
                  <a:ext uri="{FF2B5EF4-FFF2-40B4-BE49-F238E27FC236}">
                    <a16:creationId xmlns:a16="http://schemas.microsoft.com/office/drawing/2014/main" id="{01B49AB2-82D0-4242-AE4B-98F9E13D118D}"/>
                  </a:ext>
                </a:extLst>
              </p:cNvPr>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14EB67A4-C680-46DB-B585-D69F4BAA5304}"/>
                </a:ext>
              </a:extLst>
            </p:cNvPr>
            <p:cNvSpPr txBox="1"/>
            <p:nvPr/>
          </p:nvSpPr>
          <p:spPr>
            <a:xfrm>
              <a:off x="3244180" y="4051487"/>
              <a:ext cx="2606764" cy="516772"/>
            </a:xfrm>
            <a:prstGeom prst="rect">
              <a:avLst/>
            </a:prstGeom>
            <a:noFill/>
          </p:spPr>
          <p:txBody>
            <a:bodyPr wrap="square" rtlCol="0">
              <a:spAutoFit/>
            </a:bodyPr>
            <a:lstStyle/>
            <a:p>
              <a:pPr algn="ctr"/>
              <a:r>
                <a:rPr lang="en-US" sz="2800" dirty="0">
                  <a:solidFill>
                    <a:srgbClr val="FFC000"/>
                  </a:solidFill>
                  <a:latin typeface="Californian FB" pitchFamily="18" charset="0"/>
                </a:rPr>
                <a:t>3 Nephi 11:10-11</a:t>
              </a:r>
            </a:p>
          </p:txBody>
        </p:sp>
        <p:sp>
          <p:nvSpPr>
            <p:cNvPr id="30" name="TextBox 29">
              <a:extLst>
                <a:ext uri="{FF2B5EF4-FFF2-40B4-BE49-F238E27FC236}">
                  <a16:creationId xmlns:a16="http://schemas.microsoft.com/office/drawing/2014/main" id="{F8EED091-34C6-49D2-9C73-25A1CA214CDF}"/>
                </a:ext>
              </a:extLst>
            </p:cNvPr>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31" name="Straight Connector 30">
              <a:extLst>
                <a:ext uri="{FF2B5EF4-FFF2-40B4-BE49-F238E27FC236}">
                  <a16:creationId xmlns:a16="http://schemas.microsoft.com/office/drawing/2014/main" id="{52984B3A-B97B-4213-A4C9-A6ACE8119996}"/>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Arrow: Right 3">
            <a:extLst>
              <a:ext uri="{FF2B5EF4-FFF2-40B4-BE49-F238E27FC236}">
                <a16:creationId xmlns:a16="http://schemas.microsoft.com/office/drawing/2014/main" id="{351323BA-FC42-4384-B286-439FEE1EF5FE}"/>
              </a:ext>
            </a:extLst>
          </p:cNvPr>
          <p:cNvSpPr/>
          <p:nvPr/>
        </p:nvSpPr>
        <p:spPr>
          <a:xfrm>
            <a:off x="3990109" y="2982191"/>
            <a:ext cx="1101436" cy="93518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54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250" fill="hold"/>
                                        <p:tgtEl>
                                          <p:spTgt spid="27"/>
                                        </p:tgtEl>
                                        <p:attrNameLst>
                                          <p:attrName>ppt_x</p:attrName>
                                        </p:attrNameLst>
                                      </p:cBhvr>
                                      <p:tavLst>
                                        <p:tav tm="0">
                                          <p:val>
                                            <p:strVal val="0-#ppt_w/2"/>
                                          </p:val>
                                        </p:tav>
                                        <p:tav tm="100000">
                                          <p:val>
                                            <p:strVal val="#ppt_x"/>
                                          </p:val>
                                        </p:tav>
                                      </p:tavLst>
                                    </p:anim>
                                    <p:anim calcmode="lin" valueType="num">
                                      <p:cBhvr additive="base">
                                        <p:cTn id="8" dur="125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0-#ppt_w/2"/>
                                          </p:val>
                                        </p:tav>
                                        <p:tav tm="100000">
                                          <p:val>
                                            <p:strVal val="#ppt_x"/>
                                          </p:val>
                                        </p:tav>
                                      </p:tavLst>
                                    </p:anim>
                                    <p:anim calcmode="lin" valueType="num">
                                      <p:cBhvr additive="base">
                                        <p:cTn id="12" dur="12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67ACC57-D558-4859-A031-831AF878A506}"/>
              </a:ext>
            </a:extLst>
          </p:cNvPr>
          <p:cNvGrpSpPr/>
          <p:nvPr/>
        </p:nvGrpSpPr>
        <p:grpSpPr>
          <a:xfrm>
            <a:off x="0" y="0"/>
            <a:ext cx="12192000" cy="6858000"/>
            <a:chOff x="0" y="0"/>
            <a:chExt cx="12192000" cy="6858000"/>
          </a:xfrm>
        </p:grpSpPr>
        <p:pic>
          <p:nvPicPr>
            <p:cNvPr id="13" name="Picture 12">
              <a:extLst>
                <a:ext uri="{FF2B5EF4-FFF2-40B4-BE49-F238E27FC236}">
                  <a16:creationId xmlns:a16="http://schemas.microsoft.com/office/drawing/2014/main" id="{6EC4821E-FE7C-4E6B-8244-8090B771B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6" y="0"/>
              <a:ext cx="11016697" cy="6858000"/>
            </a:xfrm>
            <a:prstGeom prst="rect">
              <a:avLst/>
            </a:prstGeom>
          </p:spPr>
        </p:pic>
        <p:pic>
          <p:nvPicPr>
            <p:cNvPr id="14" name="Picture 13">
              <a:extLst>
                <a:ext uri="{FF2B5EF4-FFF2-40B4-BE49-F238E27FC236}">
                  <a16:creationId xmlns:a16="http://schemas.microsoft.com/office/drawing/2014/main" id="{37510FBC-9192-4321-82B1-8B363541F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5" name="Picture 14">
              <a:extLst>
                <a:ext uri="{FF2B5EF4-FFF2-40B4-BE49-F238E27FC236}">
                  <a16:creationId xmlns:a16="http://schemas.microsoft.com/office/drawing/2014/main" id="{131829F4-6086-4306-9293-5F66CEC30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6" name="TextBox 5"/>
          <p:cNvSpPr txBox="1"/>
          <p:nvPr/>
        </p:nvSpPr>
        <p:spPr>
          <a:xfrm>
            <a:off x="2133600" y="1"/>
            <a:ext cx="7924800" cy="830997"/>
          </a:xfrm>
          <a:prstGeom prst="rect">
            <a:avLst/>
          </a:prstGeom>
          <a:noFill/>
        </p:spPr>
        <p:txBody>
          <a:bodyPr wrap="square" rtlCol="0">
            <a:spAutoFit/>
          </a:bodyPr>
          <a:lstStyle/>
          <a:p>
            <a:pPr algn="ctr"/>
            <a:r>
              <a:rPr lang="en-US" sz="4800" dirty="0">
                <a:solidFill>
                  <a:schemeClr val="bg1"/>
                </a:solidFill>
                <a:latin typeface="Harrington" pitchFamily="82" charset="0"/>
              </a:rPr>
              <a:t>“Fall to the Earth”</a:t>
            </a:r>
          </a:p>
        </p:txBody>
      </p:sp>
      <p:sp>
        <p:nvSpPr>
          <p:cNvPr id="5" name="TextBox 4"/>
          <p:cNvSpPr txBox="1"/>
          <p:nvPr/>
        </p:nvSpPr>
        <p:spPr>
          <a:xfrm>
            <a:off x="9329304" y="6488668"/>
            <a:ext cx="2209800" cy="369332"/>
          </a:xfrm>
          <a:prstGeom prst="rect">
            <a:avLst/>
          </a:prstGeom>
          <a:noFill/>
        </p:spPr>
        <p:txBody>
          <a:bodyPr wrap="square" rtlCol="0">
            <a:spAutoFit/>
          </a:bodyPr>
          <a:lstStyle/>
          <a:p>
            <a:r>
              <a:rPr lang="en-US" dirty="0">
                <a:solidFill>
                  <a:schemeClr val="bg1"/>
                </a:solidFill>
              </a:rPr>
              <a:t>3 Nephi 11:12</a:t>
            </a:r>
          </a:p>
        </p:txBody>
      </p:sp>
      <p:sp>
        <p:nvSpPr>
          <p:cNvPr id="31" name="Rectangle 30">
            <a:extLst>
              <a:ext uri="{FF2B5EF4-FFF2-40B4-BE49-F238E27FC236}">
                <a16:creationId xmlns:a16="http://schemas.microsoft.com/office/drawing/2014/main" id="{435CDDDE-8AE4-4671-9613-1E2A35344F9E}"/>
              </a:ext>
            </a:extLst>
          </p:cNvPr>
          <p:cNvSpPr/>
          <p:nvPr/>
        </p:nvSpPr>
        <p:spPr>
          <a:xfrm>
            <a:off x="984957" y="1176820"/>
            <a:ext cx="6583573" cy="2308324"/>
          </a:xfrm>
          <a:prstGeom prst="rect">
            <a:avLst/>
          </a:prstGeom>
        </p:spPr>
        <p:txBody>
          <a:bodyPr wrap="square">
            <a:spAutoFit/>
          </a:bodyPr>
          <a:lstStyle/>
          <a:p>
            <a:r>
              <a:rPr lang="en-US" b="0" i="0" dirty="0">
                <a:solidFill>
                  <a:schemeClr val="bg1"/>
                </a:solidFill>
                <a:effectLst/>
                <a:latin typeface="Open Sans"/>
              </a:rPr>
              <a:t>“That appearance and that declaration constituted the focal point, the supreme moment, in the entire history of the </a:t>
            </a:r>
            <a:r>
              <a:rPr lang="en-US" dirty="0">
                <a:solidFill>
                  <a:schemeClr val="bg1"/>
                </a:solidFill>
                <a:latin typeface="Open Sans"/>
              </a:rPr>
              <a:t>Book of Mormon</a:t>
            </a:r>
            <a:r>
              <a:rPr lang="en-US" b="0" i="0" dirty="0">
                <a:solidFill>
                  <a:schemeClr val="bg1"/>
                </a:solidFill>
                <a:effectLst/>
                <a:latin typeface="Open Sans"/>
              </a:rPr>
              <a:t>. </a:t>
            </a:r>
          </a:p>
          <a:p>
            <a:endParaRPr lang="en-US" dirty="0">
              <a:solidFill>
                <a:schemeClr val="bg1"/>
              </a:solidFill>
              <a:latin typeface="Open Sans"/>
            </a:endParaRPr>
          </a:p>
          <a:p>
            <a:r>
              <a:rPr lang="en-US" b="0" i="0" dirty="0">
                <a:solidFill>
                  <a:schemeClr val="bg1"/>
                </a:solidFill>
                <a:effectLst/>
                <a:latin typeface="Open Sans"/>
              </a:rPr>
              <a:t>It was the manifestation and the decree that had informed and inspired every Nephite prophet for the previous six hundred years, to say nothing of their Israelite and Jaredite forefathers for thousands of years before that.</a:t>
            </a:r>
            <a:endParaRPr lang="en-US" dirty="0">
              <a:solidFill>
                <a:schemeClr val="bg1"/>
              </a:solidFill>
            </a:endParaRPr>
          </a:p>
        </p:txBody>
      </p:sp>
      <p:sp>
        <p:nvSpPr>
          <p:cNvPr id="25600" name="Rectangle 25599">
            <a:extLst>
              <a:ext uri="{FF2B5EF4-FFF2-40B4-BE49-F238E27FC236}">
                <a16:creationId xmlns:a16="http://schemas.microsoft.com/office/drawing/2014/main" id="{90260527-D848-432B-8C53-2AB270785C4D}"/>
              </a:ext>
            </a:extLst>
          </p:cNvPr>
          <p:cNvSpPr/>
          <p:nvPr/>
        </p:nvSpPr>
        <p:spPr>
          <a:xfrm>
            <a:off x="6473537" y="4505328"/>
            <a:ext cx="4540828" cy="1754326"/>
          </a:xfrm>
          <a:prstGeom prst="rect">
            <a:avLst/>
          </a:prstGeom>
        </p:spPr>
        <p:txBody>
          <a:bodyPr wrap="square">
            <a:spAutoFit/>
          </a:bodyPr>
          <a:lstStyle/>
          <a:p>
            <a:r>
              <a:rPr lang="en-US" b="0" i="0" dirty="0">
                <a:solidFill>
                  <a:schemeClr val="bg1"/>
                </a:solidFill>
                <a:effectLst/>
                <a:latin typeface="Open Sans"/>
              </a:rPr>
              <a:t>“Everyone had talked of him, sung of him, dreamed of him, and prayed for his appearance—but here he actually was. The day of days! The God who turns every dark night into morning light had arrived.” </a:t>
            </a:r>
          </a:p>
          <a:p>
            <a:r>
              <a:rPr lang="en-US" b="0" i="0" dirty="0">
                <a:solidFill>
                  <a:schemeClr val="bg1"/>
                </a:solidFill>
                <a:effectLst/>
                <a:latin typeface="Open Sans"/>
              </a:rPr>
              <a:t>Elder Jeffrey R. Holland</a:t>
            </a:r>
            <a:endParaRPr lang="en-US" dirty="0">
              <a:solidFill>
                <a:schemeClr val="bg1"/>
              </a:solidFill>
            </a:endParaRPr>
          </a:p>
        </p:txBody>
      </p:sp>
      <p:pic>
        <p:nvPicPr>
          <p:cNvPr id="25603" name="Picture 25602">
            <a:extLst>
              <a:ext uri="{FF2B5EF4-FFF2-40B4-BE49-F238E27FC236}">
                <a16:creationId xmlns:a16="http://schemas.microsoft.com/office/drawing/2014/main" id="{55934917-2F81-4E1C-9122-2D119769D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37" y="97051"/>
            <a:ext cx="931372" cy="1239130"/>
          </a:xfrm>
          <a:prstGeom prst="rect">
            <a:avLst/>
          </a:prstGeom>
        </p:spPr>
      </p:pic>
      <p:pic>
        <p:nvPicPr>
          <p:cNvPr id="25607" name="Picture 25606">
            <a:extLst>
              <a:ext uri="{FF2B5EF4-FFF2-40B4-BE49-F238E27FC236}">
                <a16:creationId xmlns:a16="http://schemas.microsoft.com/office/drawing/2014/main" id="{3608235D-A9D4-420E-B3B8-61D8087B3D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8530" y="831273"/>
            <a:ext cx="2747218" cy="3283527"/>
          </a:xfrm>
          <a:prstGeom prst="rect">
            <a:avLst/>
          </a:prstGeom>
        </p:spPr>
      </p:pic>
      <p:pic>
        <p:nvPicPr>
          <p:cNvPr id="44" name="Picture 43">
            <a:extLst>
              <a:ext uri="{FF2B5EF4-FFF2-40B4-BE49-F238E27FC236}">
                <a16:creationId xmlns:a16="http://schemas.microsoft.com/office/drawing/2014/main" id="{2E9DC290-9D45-4908-ABA9-FEDF44E655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7072" y="3589192"/>
            <a:ext cx="4478482" cy="2981598"/>
          </a:xfrm>
          <a:prstGeom prst="rect">
            <a:avLst/>
          </a:prstGeom>
        </p:spPr>
      </p:pic>
    </p:spTree>
    <p:extLst>
      <p:ext uri="{BB962C8B-B14F-4D97-AF65-F5344CB8AC3E}">
        <p14:creationId xmlns:p14="http://schemas.microsoft.com/office/powerpoint/2010/main" val="231185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67ACC57-D558-4859-A031-831AF878A506}"/>
              </a:ext>
            </a:extLst>
          </p:cNvPr>
          <p:cNvGrpSpPr/>
          <p:nvPr/>
        </p:nvGrpSpPr>
        <p:grpSpPr>
          <a:xfrm>
            <a:off x="0" y="0"/>
            <a:ext cx="12192000" cy="6858000"/>
            <a:chOff x="0" y="0"/>
            <a:chExt cx="12192000" cy="6858000"/>
          </a:xfrm>
        </p:grpSpPr>
        <p:pic>
          <p:nvPicPr>
            <p:cNvPr id="13" name="Picture 12">
              <a:extLst>
                <a:ext uri="{FF2B5EF4-FFF2-40B4-BE49-F238E27FC236}">
                  <a16:creationId xmlns:a16="http://schemas.microsoft.com/office/drawing/2014/main" id="{6EC4821E-FE7C-4E6B-8244-8090B771B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6" y="0"/>
              <a:ext cx="11016697" cy="6858000"/>
            </a:xfrm>
            <a:prstGeom prst="rect">
              <a:avLst/>
            </a:prstGeom>
          </p:spPr>
        </p:pic>
        <p:pic>
          <p:nvPicPr>
            <p:cNvPr id="14" name="Picture 13">
              <a:extLst>
                <a:ext uri="{FF2B5EF4-FFF2-40B4-BE49-F238E27FC236}">
                  <a16:creationId xmlns:a16="http://schemas.microsoft.com/office/drawing/2014/main" id="{37510FBC-9192-4321-82B1-8B363541F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5" name="Picture 14">
              <a:extLst>
                <a:ext uri="{FF2B5EF4-FFF2-40B4-BE49-F238E27FC236}">
                  <a16:creationId xmlns:a16="http://schemas.microsoft.com/office/drawing/2014/main" id="{131829F4-6086-4306-9293-5F66CEC30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6" name="TextBox 5"/>
          <p:cNvSpPr txBox="1"/>
          <p:nvPr/>
        </p:nvSpPr>
        <p:spPr>
          <a:xfrm>
            <a:off x="2133600" y="1"/>
            <a:ext cx="7924800" cy="830997"/>
          </a:xfrm>
          <a:prstGeom prst="rect">
            <a:avLst/>
          </a:prstGeom>
          <a:noFill/>
        </p:spPr>
        <p:txBody>
          <a:bodyPr wrap="square" rtlCol="0">
            <a:spAutoFit/>
          </a:bodyPr>
          <a:lstStyle/>
          <a:p>
            <a:pPr algn="ctr"/>
            <a:r>
              <a:rPr lang="en-US" sz="4800" dirty="0">
                <a:solidFill>
                  <a:schemeClr val="bg1"/>
                </a:solidFill>
                <a:latin typeface="Harrington" pitchFamily="82" charset="0"/>
              </a:rPr>
              <a:t>“Come Forth”</a:t>
            </a:r>
          </a:p>
        </p:txBody>
      </p:sp>
      <p:sp>
        <p:nvSpPr>
          <p:cNvPr id="5" name="TextBox 4"/>
          <p:cNvSpPr txBox="1"/>
          <p:nvPr/>
        </p:nvSpPr>
        <p:spPr>
          <a:xfrm>
            <a:off x="9329304" y="6488668"/>
            <a:ext cx="2209800" cy="369332"/>
          </a:xfrm>
          <a:prstGeom prst="rect">
            <a:avLst/>
          </a:prstGeom>
          <a:noFill/>
        </p:spPr>
        <p:txBody>
          <a:bodyPr wrap="square" rtlCol="0">
            <a:spAutoFit/>
          </a:bodyPr>
          <a:lstStyle/>
          <a:p>
            <a:r>
              <a:rPr lang="en-US" dirty="0">
                <a:solidFill>
                  <a:schemeClr val="bg1"/>
                </a:solidFill>
              </a:rPr>
              <a:t>3 Nephi 11:14-15</a:t>
            </a:r>
          </a:p>
        </p:txBody>
      </p:sp>
      <p:grpSp>
        <p:nvGrpSpPr>
          <p:cNvPr id="23" name="Group 22">
            <a:extLst>
              <a:ext uri="{FF2B5EF4-FFF2-40B4-BE49-F238E27FC236}">
                <a16:creationId xmlns:a16="http://schemas.microsoft.com/office/drawing/2014/main" id="{CDE46AA8-E1FB-4E16-8317-9441CD7E9582}"/>
              </a:ext>
            </a:extLst>
          </p:cNvPr>
          <p:cNvGrpSpPr/>
          <p:nvPr/>
        </p:nvGrpSpPr>
        <p:grpSpPr>
          <a:xfrm>
            <a:off x="924603" y="869372"/>
            <a:ext cx="5619505" cy="2203146"/>
            <a:chOff x="924603" y="869372"/>
            <a:chExt cx="5619505" cy="2203146"/>
          </a:xfrm>
        </p:grpSpPr>
        <p:sp>
          <p:nvSpPr>
            <p:cNvPr id="10" name="Rectangle 9"/>
            <p:cNvSpPr/>
            <p:nvPr/>
          </p:nvSpPr>
          <p:spPr>
            <a:xfrm>
              <a:off x="924603" y="981440"/>
              <a:ext cx="2663537" cy="1200329"/>
            </a:xfrm>
            <a:prstGeom prst="rect">
              <a:avLst/>
            </a:prstGeom>
          </p:spPr>
          <p:txBody>
            <a:bodyPr wrap="square">
              <a:spAutoFit/>
            </a:bodyPr>
            <a:lstStyle/>
            <a:p>
              <a:pPr fontAlgn="base"/>
              <a:r>
                <a:rPr lang="en-US" sz="2400" dirty="0">
                  <a:solidFill>
                    <a:schemeClr val="bg1"/>
                  </a:solidFill>
                </a:rPr>
                <a:t>Feel my sides and see my hands…</a:t>
              </a:r>
            </a:p>
            <a:p>
              <a:pPr fontAlgn="base"/>
              <a:endParaRPr lang="en-US" sz="2400" dirty="0">
                <a:solidFill>
                  <a:schemeClr val="bg1"/>
                </a:solidFill>
              </a:endParaRPr>
            </a:p>
          </p:txBody>
        </p:sp>
        <p:pic>
          <p:nvPicPr>
            <p:cNvPr id="3" name="Picture 2">
              <a:extLst>
                <a:ext uri="{FF2B5EF4-FFF2-40B4-BE49-F238E27FC236}">
                  <a16:creationId xmlns:a16="http://schemas.microsoft.com/office/drawing/2014/main" id="{9A32CCC7-E4B8-4DDB-B331-DD20DE961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8270" y="869372"/>
              <a:ext cx="3145838" cy="2203146"/>
            </a:xfrm>
            <a:prstGeom prst="rect">
              <a:avLst/>
            </a:prstGeom>
          </p:spPr>
        </p:pic>
      </p:grpSp>
      <p:grpSp>
        <p:nvGrpSpPr>
          <p:cNvPr id="27" name="Group 26">
            <a:extLst>
              <a:ext uri="{FF2B5EF4-FFF2-40B4-BE49-F238E27FC236}">
                <a16:creationId xmlns:a16="http://schemas.microsoft.com/office/drawing/2014/main" id="{7EAFA2FE-90C5-49EF-8535-6D26440AD76A}"/>
              </a:ext>
            </a:extLst>
          </p:cNvPr>
          <p:cNvGrpSpPr/>
          <p:nvPr/>
        </p:nvGrpSpPr>
        <p:grpSpPr>
          <a:xfrm>
            <a:off x="7495308" y="939484"/>
            <a:ext cx="3810000" cy="4735298"/>
            <a:chOff x="7495308" y="939484"/>
            <a:chExt cx="3810000" cy="4735298"/>
          </a:xfrm>
        </p:grpSpPr>
        <p:pic>
          <p:nvPicPr>
            <p:cNvPr id="11" name="Picture 10">
              <a:extLst>
                <a:ext uri="{FF2B5EF4-FFF2-40B4-BE49-F238E27FC236}">
                  <a16:creationId xmlns:a16="http://schemas.microsoft.com/office/drawing/2014/main" id="{70B877B4-85B7-4D8F-B87F-6937D1EEB9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3439" y="2929778"/>
              <a:ext cx="3404558" cy="2745004"/>
            </a:xfrm>
            <a:prstGeom prst="rect">
              <a:avLst/>
            </a:prstGeom>
          </p:spPr>
        </p:pic>
        <p:sp>
          <p:nvSpPr>
            <p:cNvPr id="24" name="Rectangle 23">
              <a:extLst>
                <a:ext uri="{FF2B5EF4-FFF2-40B4-BE49-F238E27FC236}">
                  <a16:creationId xmlns:a16="http://schemas.microsoft.com/office/drawing/2014/main" id="{08DA8127-CA14-43AF-8203-7883EE7F6B28}"/>
                </a:ext>
              </a:extLst>
            </p:cNvPr>
            <p:cNvSpPr/>
            <p:nvPr/>
          </p:nvSpPr>
          <p:spPr>
            <a:xfrm>
              <a:off x="7495308" y="939484"/>
              <a:ext cx="3810000" cy="1938992"/>
            </a:xfrm>
            <a:prstGeom prst="rect">
              <a:avLst/>
            </a:prstGeom>
          </p:spPr>
          <p:txBody>
            <a:bodyPr wrap="square">
              <a:spAutoFit/>
            </a:bodyPr>
            <a:lstStyle/>
            <a:p>
              <a:pPr fontAlgn="base"/>
              <a:r>
                <a:rPr lang="en-US" sz="2400" dirty="0">
                  <a:solidFill>
                    <a:schemeClr val="bg1"/>
                  </a:solidFill>
                </a:rPr>
                <a:t>I am the God of Israel – from Abinadi: “…come down among the children of men, and shall redeem his people.” Mosiah 15:1</a:t>
              </a:r>
            </a:p>
          </p:txBody>
        </p:sp>
      </p:grpSp>
      <p:grpSp>
        <p:nvGrpSpPr>
          <p:cNvPr id="28" name="Group 27">
            <a:extLst>
              <a:ext uri="{FF2B5EF4-FFF2-40B4-BE49-F238E27FC236}">
                <a16:creationId xmlns:a16="http://schemas.microsoft.com/office/drawing/2014/main" id="{8CECA304-F94C-4FC8-9692-CBFFF2664D6B}"/>
              </a:ext>
            </a:extLst>
          </p:cNvPr>
          <p:cNvGrpSpPr/>
          <p:nvPr/>
        </p:nvGrpSpPr>
        <p:grpSpPr>
          <a:xfrm>
            <a:off x="904009" y="3265072"/>
            <a:ext cx="6415897" cy="1639438"/>
            <a:chOff x="904009" y="3265072"/>
            <a:chExt cx="6415897" cy="1639438"/>
          </a:xfrm>
        </p:grpSpPr>
        <p:pic>
          <p:nvPicPr>
            <p:cNvPr id="19" name="Picture 18">
              <a:extLst>
                <a:ext uri="{FF2B5EF4-FFF2-40B4-BE49-F238E27FC236}">
                  <a16:creationId xmlns:a16="http://schemas.microsoft.com/office/drawing/2014/main" id="{81F1FC3E-CFF8-45A3-AD2C-1A93D4A10E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046" y="3265072"/>
              <a:ext cx="2236860" cy="1639438"/>
            </a:xfrm>
            <a:prstGeom prst="rect">
              <a:avLst/>
            </a:prstGeom>
          </p:spPr>
        </p:pic>
        <p:sp>
          <p:nvSpPr>
            <p:cNvPr id="25" name="Rectangle 24">
              <a:extLst>
                <a:ext uri="{FF2B5EF4-FFF2-40B4-BE49-F238E27FC236}">
                  <a16:creationId xmlns:a16="http://schemas.microsoft.com/office/drawing/2014/main" id="{17A5F28B-41AF-4CB5-8949-C90F4FA24DC6}"/>
                </a:ext>
              </a:extLst>
            </p:cNvPr>
            <p:cNvSpPr/>
            <p:nvPr/>
          </p:nvSpPr>
          <p:spPr>
            <a:xfrm>
              <a:off x="904009" y="3598719"/>
              <a:ext cx="4412672" cy="461665"/>
            </a:xfrm>
            <a:prstGeom prst="rect">
              <a:avLst/>
            </a:prstGeom>
          </p:spPr>
          <p:txBody>
            <a:bodyPr wrap="square">
              <a:spAutoFit/>
            </a:bodyPr>
            <a:lstStyle/>
            <a:p>
              <a:pPr fontAlgn="base"/>
              <a:r>
                <a:rPr lang="en-US" sz="2400" dirty="0">
                  <a:solidFill>
                    <a:schemeClr val="bg1"/>
                  </a:solidFill>
                </a:rPr>
                <a:t>I am the God of the whole earth.</a:t>
              </a:r>
            </a:p>
          </p:txBody>
        </p:sp>
      </p:grpSp>
      <p:grpSp>
        <p:nvGrpSpPr>
          <p:cNvPr id="30" name="Group 29">
            <a:extLst>
              <a:ext uri="{FF2B5EF4-FFF2-40B4-BE49-F238E27FC236}">
                <a16:creationId xmlns:a16="http://schemas.microsoft.com/office/drawing/2014/main" id="{7B1BD1AA-E906-4924-A896-5301863944A3}"/>
              </a:ext>
            </a:extLst>
          </p:cNvPr>
          <p:cNvGrpSpPr/>
          <p:nvPr/>
        </p:nvGrpSpPr>
        <p:grpSpPr>
          <a:xfrm>
            <a:off x="756106" y="4685554"/>
            <a:ext cx="7289920" cy="1881225"/>
            <a:chOff x="756106" y="4685554"/>
            <a:chExt cx="7289920" cy="1881225"/>
          </a:xfrm>
        </p:grpSpPr>
        <p:sp>
          <p:nvSpPr>
            <p:cNvPr id="26" name="Rectangle 25">
              <a:extLst>
                <a:ext uri="{FF2B5EF4-FFF2-40B4-BE49-F238E27FC236}">
                  <a16:creationId xmlns:a16="http://schemas.microsoft.com/office/drawing/2014/main" id="{363F44E4-E8B1-496F-8238-A05BD11ECA4E}"/>
                </a:ext>
              </a:extLst>
            </p:cNvPr>
            <p:cNvSpPr/>
            <p:nvPr/>
          </p:nvSpPr>
          <p:spPr>
            <a:xfrm>
              <a:off x="4236026" y="5735782"/>
              <a:ext cx="3810000" cy="830997"/>
            </a:xfrm>
            <a:prstGeom prst="rect">
              <a:avLst/>
            </a:prstGeom>
          </p:spPr>
          <p:txBody>
            <a:bodyPr wrap="square">
              <a:spAutoFit/>
            </a:bodyPr>
            <a:lstStyle/>
            <a:p>
              <a:pPr fontAlgn="base"/>
              <a:r>
                <a:rPr lang="en-US" sz="2400" dirty="0">
                  <a:solidFill>
                    <a:schemeClr val="bg1"/>
                  </a:solidFill>
                </a:rPr>
                <a:t>I have been slain for the sins of the world.</a:t>
              </a:r>
            </a:p>
          </p:txBody>
        </p:sp>
        <p:grpSp>
          <p:nvGrpSpPr>
            <p:cNvPr id="22" name="Group 21">
              <a:extLst>
                <a:ext uri="{FF2B5EF4-FFF2-40B4-BE49-F238E27FC236}">
                  <a16:creationId xmlns:a16="http://schemas.microsoft.com/office/drawing/2014/main" id="{EA6B46A1-04C3-42E0-B8AD-06DFA97C101F}"/>
                </a:ext>
              </a:extLst>
            </p:cNvPr>
            <p:cNvGrpSpPr/>
            <p:nvPr/>
          </p:nvGrpSpPr>
          <p:grpSpPr>
            <a:xfrm>
              <a:off x="756106" y="4685554"/>
              <a:ext cx="3451646" cy="1827662"/>
              <a:chOff x="756106" y="4685554"/>
              <a:chExt cx="3451646" cy="1827662"/>
            </a:xfrm>
          </p:grpSpPr>
          <p:pic>
            <p:nvPicPr>
              <p:cNvPr id="21" name="Picture 20">
                <a:extLst>
                  <a:ext uri="{FF2B5EF4-FFF2-40B4-BE49-F238E27FC236}">
                    <a16:creationId xmlns:a16="http://schemas.microsoft.com/office/drawing/2014/main" id="{1880417B-558D-4F4D-A15D-5D1E14E162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06" y="4685554"/>
                <a:ext cx="3451646" cy="1745214"/>
              </a:xfrm>
              <a:prstGeom prst="rect">
                <a:avLst/>
              </a:prstGeom>
            </p:spPr>
          </p:pic>
          <p:sp>
            <p:nvSpPr>
              <p:cNvPr id="29" name="TextBox 28">
                <a:extLst>
                  <a:ext uri="{FF2B5EF4-FFF2-40B4-BE49-F238E27FC236}">
                    <a16:creationId xmlns:a16="http://schemas.microsoft.com/office/drawing/2014/main" id="{E3E378C8-763F-44E1-B632-DAE5D70F50D8}"/>
                  </a:ext>
                </a:extLst>
              </p:cNvPr>
              <p:cNvSpPr txBox="1"/>
              <p:nvPr/>
            </p:nvSpPr>
            <p:spPr>
              <a:xfrm>
                <a:off x="1054676" y="6266995"/>
                <a:ext cx="2209800" cy="246221"/>
              </a:xfrm>
              <a:prstGeom prst="rect">
                <a:avLst/>
              </a:prstGeom>
              <a:noFill/>
            </p:spPr>
            <p:txBody>
              <a:bodyPr wrap="square" rtlCol="0">
                <a:spAutoFit/>
              </a:bodyPr>
              <a:lstStyle/>
              <a:p>
                <a:r>
                  <a:rPr lang="en-US" sz="1000" dirty="0">
                    <a:solidFill>
                      <a:schemeClr val="bg1"/>
                    </a:solidFill>
                  </a:rPr>
                  <a:t>J. Kirk Richards</a:t>
                </a:r>
              </a:p>
            </p:txBody>
          </p:sp>
        </p:grpSp>
      </p:grpSp>
    </p:spTree>
    <p:extLst>
      <p:ext uri="{BB962C8B-B14F-4D97-AF65-F5344CB8AC3E}">
        <p14:creationId xmlns:p14="http://schemas.microsoft.com/office/powerpoint/2010/main" val="279915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7159E93-BE8E-472F-9BA1-A181AE954B09}"/>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27DE19D1-FF77-4D1D-A0AF-69F7AF223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6" y="0"/>
              <a:ext cx="11016697" cy="6858000"/>
            </a:xfrm>
            <a:prstGeom prst="rect">
              <a:avLst/>
            </a:prstGeom>
          </p:spPr>
        </p:pic>
        <p:pic>
          <p:nvPicPr>
            <p:cNvPr id="15" name="Picture 14">
              <a:extLst>
                <a:ext uri="{FF2B5EF4-FFF2-40B4-BE49-F238E27FC236}">
                  <a16:creationId xmlns:a16="http://schemas.microsoft.com/office/drawing/2014/main" id="{12295BCD-6FF0-4C77-8DEF-A40BDDEB8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7" name="Picture 16">
              <a:extLst>
                <a:ext uri="{FF2B5EF4-FFF2-40B4-BE49-F238E27FC236}">
                  <a16:creationId xmlns:a16="http://schemas.microsoft.com/office/drawing/2014/main" id="{421537E7-F3D0-4BBC-B431-F3E62404B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6" name="TextBox 5"/>
          <p:cNvSpPr txBox="1"/>
          <p:nvPr/>
        </p:nvSpPr>
        <p:spPr>
          <a:xfrm>
            <a:off x="2133600" y="1"/>
            <a:ext cx="7924800" cy="830997"/>
          </a:xfrm>
          <a:prstGeom prst="rect">
            <a:avLst/>
          </a:prstGeom>
          <a:noFill/>
        </p:spPr>
        <p:txBody>
          <a:bodyPr wrap="square" rtlCol="0">
            <a:spAutoFit/>
          </a:bodyPr>
          <a:lstStyle/>
          <a:p>
            <a:pPr algn="ctr"/>
            <a:r>
              <a:rPr lang="en-US" sz="4800" dirty="0">
                <a:solidFill>
                  <a:schemeClr val="bg1"/>
                </a:solidFill>
                <a:latin typeface="Harrington" pitchFamily="82" charset="0"/>
              </a:rPr>
              <a:t>Inviting</a:t>
            </a:r>
          </a:p>
        </p:txBody>
      </p:sp>
      <p:sp>
        <p:nvSpPr>
          <p:cNvPr id="5" name="TextBox 4"/>
          <p:cNvSpPr txBox="1"/>
          <p:nvPr/>
        </p:nvSpPr>
        <p:spPr>
          <a:xfrm>
            <a:off x="9641031" y="6488668"/>
            <a:ext cx="2209800" cy="369332"/>
          </a:xfrm>
          <a:prstGeom prst="rect">
            <a:avLst/>
          </a:prstGeom>
          <a:noFill/>
        </p:spPr>
        <p:txBody>
          <a:bodyPr wrap="square" rtlCol="0">
            <a:spAutoFit/>
          </a:bodyPr>
          <a:lstStyle/>
          <a:p>
            <a:r>
              <a:rPr lang="en-US" dirty="0">
                <a:solidFill>
                  <a:schemeClr val="bg1"/>
                </a:solidFill>
              </a:rPr>
              <a:t>3 Nephi 11:13-15</a:t>
            </a:r>
          </a:p>
        </p:txBody>
      </p:sp>
      <p:sp>
        <p:nvSpPr>
          <p:cNvPr id="2" name="Rectangle 1">
            <a:extLst>
              <a:ext uri="{FF2B5EF4-FFF2-40B4-BE49-F238E27FC236}">
                <a16:creationId xmlns:a16="http://schemas.microsoft.com/office/drawing/2014/main" id="{B3864DF0-F8E5-4BAB-82CA-24E18AA9A890}"/>
              </a:ext>
            </a:extLst>
          </p:cNvPr>
          <p:cNvSpPr/>
          <p:nvPr/>
        </p:nvSpPr>
        <p:spPr>
          <a:xfrm>
            <a:off x="4301835" y="882180"/>
            <a:ext cx="3709555" cy="923330"/>
          </a:xfrm>
          <a:prstGeom prst="rect">
            <a:avLst/>
          </a:prstGeom>
        </p:spPr>
        <p:txBody>
          <a:bodyPr wrap="square">
            <a:spAutoFit/>
          </a:bodyPr>
          <a:lstStyle/>
          <a:p>
            <a:pPr algn="ctr"/>
            <a:r>
              <a:rPr lang="en-US" b="0" i="0" dirty="0">
                <a:solidFill>
                  <a:srgbClr val="FFFF00"/>
                </a:solidFill>
                <a:effectLst/>
                <a:latin typeface="Open Sans"/>
              </a:rPr>
              <a:t> </a:t>
            </a:r>
            <a:r>
              <a:rPr lang="en-US" b="1" i="0" dirty="0">
                <a:solidFill>
                  <a:srgbClr val="FFFF00"/>
                </a:solidFill>
                <a:effectLst/>
                <a:latin typeface="Open Sans"/>
              </a:rPr>
              <a:t>Jesus Christ invites me to receive a personal testimony that He is my Savior.</a:t>
            </a:r>
            <a:endParaRPr lang="en-US" dirty="0">
              <a:solidFill>
                <a:srgbClr val="FFFF00"/>
              </a:solidFill>
            </a:endParaRPr>
          </a:p>
        </p:txBody>
      </p:sp>
      <p:pic>
        <p:nvPicPr>
          <p:cNvPr id="7" name="Picture 6">
            <a:extLst>
              <a:ext uri="{FF2B5EF4-FFF2-40B4-BE49-F238E27FC236}">
                <a16:creationId xmlns:a16="http://schemas.microsoft.com/office/drawing/2014/main" id="{11E53D65-65B8-41D9-966A-B4A7336053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054" y="378691"/>
            <a:ext cx="3199246" cy="2137046"/>
          </a:xfrm>
          <a:prstGeom prst="rect">
            <a:avLst/>
          </a:prstGeom>
        </p:spPr>
      </p:pic>
      <p:pic>
        <p:nvPicPr>
          <p:cNvPr id="9" name="Picture 8">
            <a:extLst>
              <a:ext uri="{FF2B5EF4-FFF2-40B4-BE49-F238E27FC236}">
                <a16:creationId xmlns:a16="http://schemas.microsoft.com/office/drawing/2014/main" id="{3AEF3F58-3B02-4D99-94DC-A7B7616D22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5893" y="1911928"/>
            <a:ext cx="3779424" cy="4715071"/>
          </a:xfrm>
          <a:prstGeom prst="rect">
            <a:avLst/>
          </a:prstGeom>
        </p:spPr>
      </p:pic>
      <p:pic>
        <p:nvPicPr>
          <p:cNvPr id="19" name="Picture 18">
            <a:extLst>
              <a:ext uri="{FF2B5EF4-FFF2-40B4-BE49-F238E27FC236}">
                <a16:creationId xmlns:a16="http://schemas.microsoft.com/office/drawing/2014/main" id="{18709B64-5F58-4CC0-AB4D-C1E4B8DCFC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6653" y="290907"/>
            <a:ext cx="2657475" cy="2657475"/>
          </a:xfrm>
          <a:prstGeom prst="rect">
            <a:avLst/>
          </a:prstGeom>
        </p:spPr>
      </p:pic>
      <p:pic>
        <p:nvPicPr>
          <p:cNvPr id="21" name="Picture 20">
            <a:extLst>
              <a:ext uri="{FF2B5EF4-FFF2-40B4-BE49-F238E27FC236}">
                <a16:creationId xmlns:a16="http://schemas.microsoft.com/office/drawing/2014/main" id="{B6E20B72-7F53-485C-9B20-538811EFD1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6208" y="3630916"/>
            <a:ext cx="2657475" cy="2657475"/>
          </a:xfrm>
          <a:prstGeom prst="rect">
            <a:avLst/>
          </a:prstGeom>
        </p:spPr>
      </p:pic>
      <p:pic>
        <p:nvPicPr>
          <p:cNvPr id="23" name="Picture 22">
            <a:extLst>
              <a:ext uri="{FF2B5EF4-FFF2-40B4-BE49-F238E27FC236}">
                <a16:creationId xmlns:a16="http://schemas.microsoft.com/office/drawing/2014/main" id="{318D506F-A401-4090-A8F1-F09A6E8036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81542" y="3456201"/>
            <a:ext cx="2333625" cy="2600325"/>
          </a:xfrm>
          <a:prstGeom prst="rect">
            <a:avLst/>
          </a:prstGeom>
        </p:spPr>
      </p:pic>
    </p:spTree>
    <p:extLst>
      <p:ext uri="{BB962C8B-B14F-4D97-AF65-F5344CB8AC3E}">
        <p14:creationId xmlns:p14="http://schemas.microsoft.com/office/powerpoint/2010/main" val="118089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9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82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7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7159E93-BE8E-472F-9BA1-A181AE954B09}"/>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27DE19D1-FF77-4D1D-A0AF-69F7AF223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6" y="0"/>
              <a:ext cx="11016697" cy="6858000"/>
            </a:xfrm>
            <a:prstGeom prst="rect">
              <a:avLst/>
            </a:prstGeom>
          </p:spPr>
        </p:pic>
        <p:pic>
          <p:nvPicPr>
            <p:cNvPr id="15" name="Picture 14">
              <a:extLst>
                <a:ext uri="{FF2B5EF4-FFF2-40B4-BE49-F238E27FC236}">
                  <a16:creationId xmlns:a16="http://schemas.microsoft.com/office/drawing/2014/main" id="{12295BCD-6FF0-4C77-8DEF-A40BDDEB8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7" name="Picture 16">
              <a:extLst>
                <a:ext uri="{FF2B5EF4-FFF2-40B4-BE49-F238E27FC236}">
                  <a16:creationId xmlns:a16="http://schemas.microsoft.com/office/drawing/2014/main" id="{421537E7-F3D0-4BBC-B431-F3E62404B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6" name="TextBox 5"/>
          <p:cNvSpPr txBox="1"/>
          <p:nvPr/>
        </p:nvSpPr>
        <p:spPr>
          <a:xfrm>
            <a:off x="2133600" y="1"/>
            <a:ext cx="7924800" cy="830997"/>
          </a:xfrm>
          <a:prstGeom prst="rect">
            <a:avLst/>
          </a:prstGeom>
          <a:noFill/>
        </p:spPr>
        <p:txBody>
          <a:bodyPr wrap="square" rtlCol="0">
            <a:spAutoFit/>
          </a:bodyPr>
          <a:lstStyle/>
          <a:p>
            <a:pPr algn="ctr"/>
            <a:r>
              <a:rPr lang="en-US" sz="4800" dirty="0">
                <a:solidFill>
                  <a:schemeClr val="bg1"/>
                </a:solidFill>
                <a:latin typeface="Harrington" pitchFamily="82" charset="0"/>
              </a:rPr>
              <a:t>One By One</a:t>
            </a:r>
          </a:p>
        </p:txBody>
      </p:sp>
      <p:sp>
        <p:nvSpPr>
          <p:cNvPr id="5" name="TextBox 4"/>
          <p:cNvSpPr txBox="1"/>
          <p:nvPr/>
        </p:nvSpPr>
        <p:spPr>
          <a:xfrm>
            <a:off x="9641031" y="6488668"/>
            <a:ext cx="2209800" cy="369332"/>
          </a:xfrm>
          <a:prstGeom prst="rect">
            <a:avLst/>
          </a:prstGeom>
          <a:noFill/>
        </p:spPr>
        <p:txBody>
          <a:bodyPr wrap="square" rtlCol="0">
            <a:spAutoFit/>
          </a:bodyPr>
          <a:lstStyle/>
          <a:p>
            <a:r>
              <a:rPr lang="en-US" dirty="0">
                <a:solidFill>
                  <a:schemeClr val="bg1"/>
                </a:solidFill>
              </a:rPr>
              <a:t>3 Nephi 11:15</a:t>
            </a:r>
          </a:p>
        </p:txBody>
      </p:sp>
      <p:sp>
        <p:nvSpPr>
          <p:cNvPr id="2" name="Rectangle 1">
            <a:extLst>
              <a:ext uri="{FF2B5EF4-FFF2-40B4-BE49-F238E27FC236}">
                <a16:creationId xmlns:a16="http://schemas.microsoft.com/office/drawing/2014/main" id="{B3864DF0-F8E5-4BAB-82CA-24E18AA9A890}"/>
              </a:ext>
            </a:extLst>
          </p:cNvPr>
          <p:cNvSpPr/>
          <p:nvPr/>
        </p:nvSpPr>
        <p:spPr>
          <a:xfrm>
            <a:off x="4311774" y="830998"/>
            <a:ext cx="3709555" cy="923330"/>
          </a:xfrm>
          <a:prstGeom prst="rect">
            <a:avLst/>
          </a:prstGeom>
        </p:spPr>
        <p:txBody>
          <a:bodyPr wrap="square">
            <a:spAutoFit/>
          </a:bodyPr>
          <a:lstStyle/>
          <a:p>
            <a:pPr algn="ctr"/>
            <a:r>
              <a:rPr lang="en-US" b="0" i="0" dirty="0">
                <a:solidFill>
                  <a:srgbClr val="FFFF00"/>
                </a:solidFill>
                <a:effectLst/>
                <a:latin typeface="Open Sans"/>
              </a:rPr>
              <a:t>If each person took 10 seconds with the Savior It would have taken 7 hours</a:t>
            </a:r>
            <a:endParaRPr lang="en-US" dirty="0">
              <a:solidFill>
                <a:srgbClr val="FFFF00"/>
              </a:solidFill>
            </a:endParaRPr>
          </a:p>
        </p:txBody>
      </p:sp>
      <p:sp>
        <p:nvSpPr>
          <p:cNvPr id="16" name="TextBox 15">
            <a:extLst>
              <a:ext uri="{FF2B5EF4-FFF2-40B4-BE49-F238E27FC236}">
                <a16:creationId xmlns:a16="http://schemas.microsoft.com/office/drawing/2014/main" id="{7E8CC4B1-94BE-4359-B208-91E7E681E465}"/>
              </a:ext>
            </a:extLst>
          </p:cNvPr>
          <p:cNvSpPr txBox="1"/>
          <p:nvPr/>
        </p:nvSpPr>
        <p:spPr>
          <a:xfrm>
            <a:off x="979784" y="5440342"/>
            <a:ext cx="6097656" cy="1200329"/>
          </a:xfrm>
          <a:prstGeom prst="rect">
            <a:avLst/>
          </a:prstGeom>
          <a:noFill/>
        </p:spPr>
        <p:txBody>
          <a:bodyPr wrap="square">
            <a:spAutoFit/>
          </a:bodyPr>
          <a:lstStyle/>
          <a:p>
            <a:r>
              <a:rPr lang="en-US" sz="2400" b="0" i="0" dirty="0">
                <a:solidFill>
                  <a:schemeClr val="bg1"/>
                </a:solidFill>
                <a:effectLst/>
              </a:rPr>
              <a:t>When Christ died, He died for you individually just as much as if you'd been the only man in the world. C.S. Lewis</a:t>
            </a:r>
            <a:endParaRPr lang="en-US" sz="2400" dirty="0">
              <a:solidFill>
                <a:schemeClr val="bg1"/>
              </a:solidFill>
            </a:endParaRPr>
          </a:p>
        </p:txBody>
      </p:sp>
      <p:pic>
        <p:nvPicPr>
          <p:cNvPr id="8" name="Picture 7">
            <a:extLst>
              <a:ext uri="{FF2B5EF4-FFF2-40B4-BE49-F238E27FC236}">
                <a16:creationId xmlns:a16="http://schemas.microsoft.com/office/drawing/2014/main" id="{74E638EA-E89C-4CC3-8339-15E992CC617B}"/>
              </a:ext>
            </a:extLst>
          </p:cNvPr>
          <p:cNvPicPr>
            <a:picLocks noChangeAspect="1"/>
          </p:cNvPicPr>
          <p:nvPr/>
        </p:nvPicPr>
        <p:blipFill>
          <a:blip r:embed="rId4"/>
          <a:stretch>
            <a:fillRect/>
          </a:stretch>
        </p:blipFill>
        <p:spPr>
          <a:xfrm>
            <a:off x="5724939" y="1953040"/>
            <a:ext cx="5626425" cy="3291502"/>
          </a:xfrm>
          <a:prstGeom prst="rect">
            <a:avLst/>
          </a:prstGeom>
        </p:spPr>
      </p:pic>
      <p:sp>
        <p:nvSpPr>
          <p:cNvPr id="18" name="TextBox 17">
            <a:extLst>
              <a:ext uri="{FF2B5EF4-FFF2-40B4-BE49-F238E27FC236}">
                <a16:creationId xmlns:a16="http://schemas.microsoft.com/office/drawing/2014/main" id="{583EEE0E-8E05-4D75-974E-BC90744D607D}"/>
              </a:ext>
            </a:extLst>
          </p:cNvPr>
          <p:cNvSpPr txBox="1"/>
          <p:nvPr/>
        </p:nvSpPr>
        <p:spPr>
          <a:xfrm>
            <a:off x="1186194" y="2208688"/>
            <a:ext cx="3709555" cy="2308324"/>
          </a:xfrm>
          <a:prstGeom prst="rect">
            <a:avLst/>
          </a:prstGeom>
          <a:noFill/>
        </p:spPr>
        <p:txBody>
          <a:bodyPr wrap="square" rtlCol="0">
            <a:spAutoFit/>
          </a:bodyPr>
          <a:lstStyle/>
          <a:p>
            <a:r>
              <a:rPr lang="en-US" sz="2400" dirty="0">
                <a:solidFill>
                  <a:schemeClr val="bg1"/>
                </a:solidFill>
              </a:rPr>
              <a:t>He greets them one by one, he gives them the signs and tokens one by one, he converses with them one by one, he blesses the children one by one. Hugh Nibley.</a:t>
            </a:r>
          </a:p>
        </p:txBody>
      </p:sp>
      <p:pic>
        <p:nvPicPr>
          <p:cNvPr id="11" name="Picture 10">
            <a:extLst>
              <a:ext uri="{FF2B5EF4-FFF2-40B4-BE49-F238E27FC236}">
                <a16:creationId xmlns:a16="http://schemas.microsoft.com/office/drawing/2014/main" id="{228C9057-3CCF-49FF-8F07-57A960F1D0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012" y="5519172"/>
            <a:ext cx="829857" cy="1200329"/>
          </a:xfrm>
          <a:prstGeom prst="rect">
            <a:avLst/>
          </a:prstGeom>
        </p:spPr>
      </p:pic>
      <p:pic>
        <p:nvPicPr>
          <p:cNvPr id="20" name="Picture 19">
            <a:extLst>
              <a:ext uri="{FF2B5EF4-FFF2-40B4-BE49-F238E27FC236}">
                <a16:creationId xmlns:a16="http://schemas.microsoft.com/office/drawing/2014/main" id="{4B66A4B1-CC9F-4D68-9DC2-4EA00FFA61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457" y="197838"/>
            <a:ext cx="1063951" cy="1388691"/>
          </a:xfrm>
          <a:prstGeom prst="rect">
            <a:avLst/>
          </a:prstGeom>
        </p:spPr>
      </p:pic>
      <p:sp>
        <p:nvSpPr>
          <p:cNvPr id="22" name="TextBox 21">
            <a:extLst>
              <a:ext uri="{FF2B5EF4-FFF2-40B4-BE49-F238E27FC236}">
                <a16:creationId xmlns:a16="http://schemas.microsoft.com/office/drawing/2014/main" id="{3743E0FC-4583-405F-A9D3-D01EC259BE2E}"/>
              </a:ext>
            </a:extLst>
          </p:cNvPr>
          <p:cNvSpPr txBox="1"/>
          <p:nvPr/>
        </p:nvSpPr>
        <p:spPr>
          <a:xfrm>
            <a:off x="9558581" y="313404"/>
            <a:ext cx="1625600" cy="1569660"/>
          </a:xfrm>
          <a:prstGeom prst="rect">
            <a:avLst/>
          </a:prstGeom>
          <a:noFill/>
        </p:spPr>
        <p:txBody>
          <a:bodyPr wrap="square" rtlCol="0">
            <a:spAutoFit/>
          </a:bodyPr>
          <a:lstStyle/>
          <a:p>
            <a:pPr algn="ctr"/>
            <a:r>
              <a:rPr lang="en-US" sz="2400" dirty="0">
                <a:solidFill>
                  <a:schemeClr val="bg1"/>
                </a:solidFill>
              </a:rPr>
              <a:t>The sacrament is given individually</a:t>
            </a:r>
          </a:p>
        </p:txBody>
      </p:sp>
    </p:spTree>
    <p:extLst>
      <p:ext uri="{BB962C8B-B14F-4D97-AF65-F5344CB8AC3E}">
        <p14:creationId xmlns:p14="http://schemas.microsoft.com/office/powerpoint/2010/main" val="28344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7159E93-BE8E-472F-9BA1-A181AE954B09}"/>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27DE19D1-FF77-4D1D-A0AF-69F7AF223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6" y="0"/>
              <a:ext cx="11016697" cy="6858000"/>
            </a:xfrm>
            <a:prstGeom prst="rect">
              <a:avLst/>
            </a:prstGeom>
          </p:spPr>
        </p:pic>
        <p:pic>
          <p:nvPicPr>
            <p:cNvPr id="15" name="Picture 14">
              <a:extLst>
                <a:ext uri="{FF2B5EF4-FFF2-40B4-BE49-F238E27FC236}">
                  <a16:creationId xmlns:a16="http://schemas.microsoft.com/office/drawing/2014/main" id="{12295BCD-6FF0-4C77-8DEF-A40BDDEB8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7" name="Picture 16">
              <a:extLst>
                <a:ext uri="{FF2B5EF4-FFF2-40B4-BE49-F238E27FC236}">
                  <a16:creationId xmlns:a16="http://schemas.microsoft.com/office/drawing/2014/main" id="{421537E7-F3D0-4BBC-B431-F3E62404B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6" name="TextBox 5"/>
          <p:cNvSpPr txBox="1"/>
          <p:nvPr/>
        </p:nvSpPr>
        <p:spPr>
          <a:xfrm>
            <a:off x="2133600" y="1"/>
            <a:ext cx="7924800" cy="830997"/>
          </a:xfrm>
          <a:prstGeom prst="rect">
            <a:avLst/>
          </a:prstGeom>
          <a:noFill/>
        </p:spPr>
        <p:txBody>
          <a:bodyPr wrap="square" rtlCol="0">
            <a:spAutoFit/>
          </a:bodyPr>
          <a:lstStyle/>
          <a:p>
            <a:pPr algn="ctr"/>
            <a:r>
              <a:rPr lang="en-US" sz="4800" dirty="0">
                <a:solidFill>
                  <a:schemeClr val="bg1"/>
                </a:solidFill>
                <a:latin typeface="Harrington" pitchFamily="82" charset="0"/>
              </a:rPr>
              <a:t>“Hosanna”</a:t>
            </a:r>
          </a:p>
        </p:txBody>
      </p:sp>
      <p:sp>
        <p:nvSpPr>
          <p:cNvPr id="5" name="TextBox 4"/>
          <p:cNvSpPr txBox="1"/>
          <p:nvPr/>
        </p:nvSpPr>
        <p:spPr>
          <a:xfrm>
            <a:off x="9641031" y="6488668"/>
            <a:ext cx="2209800" cy="369332"/>
          </a:xfrm>
          <a:prstGeom prst="rect">
            <a:avLst/>
          </a:prstGeom>
          <a:noFill/>
        </p:spPr>
        <p:txBody>
          <a:bodyPr wrap="square" rtlCol="0">
            <a:spAutoFit/>
          </a:bodyPr>
          <a:lstStyle/>
          <a:p>
            <a:r>
              <a:rPr lang="en-US" dirty="0">
                <a:solidFill>
                  <a:schemeClr val="bg1"/>
                </a:solidFill>
              </a:rPr>
              <a:t>3 Nephi 11:17</a:t>
            </a:r>
          </a:p>
        </p:txBody>
      </p:sp>
      <p:sp>
        <p:nvSpPr>
          <p:cNvPr id="10" name="Rectangle 9"/>
          <p:cNvSpPr/>
          <p:nvPr/>
        </p:nvSpPr>
        <p:spPr>
          <a:xfrm>
            <a:off x="2362200" y="838200"/>
            <a:ext cx="3810000" cy="2308324"/>
          </a:xfrm>
          <a:prstGeom prst="rect">
            <a:avLst/>
          </a:prstGeom>
        </p:spPr>
        <p:txBody>
          <a:bodyPr wrap="square">
            <a:spAutoFit/>
          </a:bodyPr>
          <a:lstStyle/>
          <a:p>
            <a:pPr fontAlgn="base"/>
            <a:r>
              <a:rPr lang="en-US" dirty="0">
                <a:solidFill>
                  <a:schemeClr val="bg1"/>
                </a:solidFill>
              </a:rPr>
              <a:t>Meaning— “Save now, save we pray”</a:t>
            </a:r>
          </a:p>
          <a:p>
            <a:pPr fontAlgn="base"/>
            <a:r>
              <a:rPr lang="en-US" dirty="0">
                <a:solidFill>
                  <a:schemeClr val="bg1"/>
                </a:solidFill>
              </a:rPr>
              <a:t>Deep reverence and worship </a:t>
            </a:r>
          </a:p>
          <a:p>
            <a:pPr fontAlgn="base"/>
            <a:endParaRPr lang="en-US" dirty="0">
              <a:solidFill>
                <a:schemeClr val="bg1"/>
              </a:solidFill>
            </a:endParaRPr>
          </a:p>
          <a:p>
            <a:pPr fontAlgn="base"/>
            <a:r>
              <a:rPr lang="en-US" dirty="0">
                <a:solidFill>
                  <a:schemeClr val="bg1"/>
                </a:solidFill>
              </a:rPr>
              <a:t>Psalm 118:25 “Save now, I beseech thee, O </a:t>
            </a:r>
            <a:r>
              <a:rPr lang="en-US" cap="small" dirty="0">
                <a:solidFill>
                  <a:schemeClr val="bg1"/>
                </a:solidFill>
              </a:rPr>
              <a:t>Lord</a:t>
            </a:r>
            <a:r>
              <a:rPr lang="en-US" dirty="0">
                <a:solidFill>
                  <a:schemeClr val="bg1"/>
                </a:solidFill>
              </a:rPr>
              <a:t>: O </a:t>
            </a:r>
            <a:r>
              <a:rPr lang="en-US" cap="small" dirty="0">
                <a:solidFill>
                  <a:schemeClr val="bg1"/>
                </a:solidFill>
              </a:rPr>
              <a:t>Lord</a:t>
            </a:r>
            <a:r>
              <a:rPr lang="en-US" dirty="0">
                <a:solidFill>
                  <a:schemeClr val="bg1"/>
                </a:solidFill>
              </a:rPr>
              <a:t>, I beseech thee, send now prosperity.”</a:t>
            </a:r>
          </a:p>
          <a:p>
            <a:pPr fontAlgn="base"/>
            <a:endParaRPr lang="en-US" dirty="0">
              <a:solidFill>
                <a:schemeClr val="bg1"/>
              </a:solidFill>
            </a:endParaRPr>
          </a:p>
          <a:p>
            <a:pPr fontAlgn="base"/>
            <a:endParaRPr lang="en-US" dirty="0">
              <a:solidFill>
                <a:schemeClr val="bg1"/>
              </a:solidFill>
            </a:endParaRPr>
          </a:p>
        </p:txBody>
      </p:sp>
      <p:sp>
        <p:nvSpPr>
          <p:cNvPr id="12" name="Rectangle 11"/>
          <p:cNvSpPr/>
          <p:nvPr/>
        </p:nvSpPr>
        <p:spPr>
          <a:xfrm>
            <a:off x="5237018" y="2971801"/>
            <a:ext cx="4208318" cy="1754326"/>
          </a:xfrm>
          <a:prstGeom prst="rect">
            <a:avLst/>
          </a:prstGeom>
        </p:spPr>
        <p:txBody>
          <a:bodyPr wrap="square">
            <a:spAutoFit/>
          </a:bodyPr>
          <a:lstStyle/>
          <a:p>
            <a:pPr fontAlgn="base"/>
            <a:r>
              <a:rPr lang="en-US" dirty="0">
                <a:solidFill>
                  <a:schemeClr val="bg1"/>
                </a:solidFill>
              </a:rPr>
              <a:t>“It was commonly used in ancient times in connection with the worship of Jehovah at the Feast of Tabernacles. Shouting Hosannas and waving palm branches was a means of worshipping the Messiah and acknowledging his saving power.” </a:t>
            </a:r>
            <a:r>
              <a:rPr lang="en-US" sz="1200" dirty="0">
                <a:solidFill>
                  <a:schemeClr val="bg1"/>
                </a:solidFill>
              </a:rPr>
              <a:t>JFM and RLM</a:t>
            </a:r>
            <a:endParaRPr lang="en-US" dirty="0">
              <a:solidFill>
                <a:schemeClr val="bg1"/>
              </a:solidFill>
            </a:endParaRPr>
          </a:p>
        </p:txBody>
      </p:sp>
      <p:sp>
        <p:nvSpPr>
          <p:cNvPr id="16" name="Rectangle 15"/>
          <p:cNvSpPr/>
          <p:nvPr/>
        </p:nvSpPr>
        <p:spPr>
          <a:xfrm>
            <a:off x="2701636" y="5422236"/>
            <a:ext cx="6508173" cy="1323439"/>
          </a:xfrm>
          <a:prstGeom prst="rect">
            <a:avLst/>
          </a:prstGeom>
        </p:spPr>
        <p:txBody>
          <a:bodyPr wrap="square">
            <a:spAutoFit/>
          </a:bodyPr>
          <a:lstStyle/>
          <a:p>
            <a:r>
              <a:rPr lang="en-US" sz="2000" i="1" dirty="0">
                <a:solidFill>
                  <a:srgbClr val="FFFF00"/>
                </a:solidFill>
              </a:rPr>
              <a:t>“And the multitudes that went before, and that followed, cried, saying, Hosanna to the Son of David: Blessed is he that cometh in the name of the Lord; Hosanna in the highest.”</a:t>
            </a:r>
          </a:p>
          <a:p>
            <a:r>
              <a:rPr lang="en-US" sz="2000" i="1" dirty="0">
                <a:solidFill>
                  <a:srgbClr val="FFFF00"/>
                </a:solidFill>
              </a:rPr>
              <a:t>Matthew 21:9</a:t>
            </a:r>
          </a:p>
        </p:txBody>
      </p:sp>
      <p:pic>
        <p:nvPicPr>
          <p:cNvPr id="3" name="Picture 2">
            <a:extLst>
              <a:ext uri="{FF2B5EF4-FFF2-40B4-BE49-F238E27FC236}">
                <a16:creationId xmlns:a16="http://schemas.microsoft.com/office/drawing/2014/main" id="{B75A141F-0C6F-489E-8E38-C12CF3ADA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722" y="817825"/>
            <a:ext cx="3266642" cy="2041651"/>
          </a:xfrm>
          <a:prstGeom prst="rect">
            <a:avLst/>
          </a:prstGeom>
        </p:spPr>
      </p:pic>
      <p:pic>
        <p:nvPicPr>
          <p:cNvPr id="11" name="Picture 10">
            <a:extLst>
              <a:ext uri="{FF2B5EF4-FFF2-40B4-BE49-F238E27FC236}">
                <a16:creationId xmlns:a16="http://schemas.microsoft.com/office/drawing/2014/main" id="{F2C4C85C-9F6F-4FCA-928B-535DD8E48D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895" y="2920043"/>
            <a:ext cx="2857500" cy="2190750"/>
          </a:xfrm>
          <a:prstGeom prst="rect">
            <a:avLst/>
          </a:prstGeom>
        </p:spPr>
      </p:pic>
      <p:pic>
        <p:nvPicPr>
          <p:cNvPr id="19" name="Picture 18">
            <a:extLst>
              <a:ext uri="{FF2B5EF4-FFF2-40B4-BE49-F238E27FC236}">
                <a16:creationId xmlns:a16="http://schemas.microsoft.com/office/drawing/2014/main" id="{405BE4D3-94CA-4E3A-B62C-C85840A597EA}"/>
              </a:ext>
            </a:extLst>
          </p:cNvPr>
          <p:cNvPicPr>
            <a:picLocks noChangeAspect="1"/>
          </p:cNvPicPr>
          <p:nvPr/>
        </p:nvPicPr>
        <p:blipFill rotWithShape="1">
          <a:blip r:embed="rId6">
            <a:extLst>
              <a:ext uri="{28A0092B-C50C-407E-A947-70E740481C1C}">
                <a14:useLocalDpi xmlns:a14="http://schemas.microsoft.com/office/drawing/2010/main" val="0"/>
              </a:ext>
            </a:extLst>
          </a:blip>
          <a:srcRect t="2591" b="7689"/>
          <a:stretch/>
        </p:blipFill>
        <p:spPr>
          <a:xfrm>
            <a:off x="207819" y="114300"/>
            <a:ext cx="1734848" cy="1136829"/>
          </a:xfrm>
          <a:prstGeom prst="rect">
            <a:avLst/>
          </a:prstGeom>
        </p:spPr>
      </p:pic>
    </p:spTree>
    <p:extLst>
      <p:ext uri="{BB962C8B-B14F-4D97-AF65-F5344CB8AC3E}">
        <p14:creationId xmlns:p14="http://schemas.microsoft.com/office/powerpoint/2010/main" val="338183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7159E93-BE8E-472F-9BA1-A181AE954B09}"/>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27DE19D1-FF77-4D1D-A0AF-69F7AF223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6" y="0"/>
              <a:ext cx="11016697" cy="6858000"/>
            </a:xfrm>
            <a:prstGeom prst="rect">
              <a:avLst/>
            </a:prstGeom>
          </p:spPr>
        </p:pic>
        <p:pic>
          <p:nvPicPr>
            <p:cNvPr id="15" name="Picture 14">
              <a:extLst>
                <a:ext uri="{FF2B5EF4-FFF2-40B4-BE49-F238E27FC236}">
                  <a16:creationId xmlns:a16="http://schemas.microsoft.com/office/drawing/2014/main" id="{12295BCD-6FF0-4C77-8DEF-A40BDDEB8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7" name="Picture 16">
              <a:extLst>
                <a:ext uri="{FF2B5EF4-FFF2-40B4-BE49-F238E27FC236}">
                  <a16:creationId xmlns:a16="http://schemas.microsoft.com/office/drawing/2014/main" id="{421537E7-F3D0-4BBC-B431-F3E62404B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6" name="TextBox 5"/>
          <p:cNvSpPr txBox="1"/>
          <p:nvPr/>
        </p:nvSpPr>
        <p:spPr>
          <a:xfrm>
            <a:off x="2133600" y="1"/>
            <a:ext cx="7924800" cy="830997"/>
          </a:xfrm>
          <a:prstGeom prst="rect">
            <a:avLst/>
          </a:prstGeom>
          <a:noFill/>
        </p:spPr>
        <p:txBody>
          <a:bodyPr wrap="square" rtlCol="0">
            <a:spAutoFit/>
          </a:bodyPr>
          <a:lstStyle/>
          <a:p>
            <a:pPr algn="ctr"/>
            <a:r>
              <a:rPr lang="en-US" sz="4800" dirty="0">
                <a:solidFill>
                  <a:schemeClr val="bg1"/>
                </a:solidFill>
                <a:latin typeface="Harrington" pitchFamily="82" charset="0"/>
              </a:rPr>
              <a:t>Personal Testimony</a:t>
            </a:r>
          </a:p>
        </p:txBody>
      </p:sp>
      <p:grpSp>
        <p:nvGrpSpPr>
          <p:cNvPr id="20" name="Group 3">
            <a:extLst>
              <a:ext uri="{FF2B5EF4-FFF2-40B4-BE49-F238E27FC236}">
                <a16:creationId xmlns:a16="http://schemas.microsoft.com/office/drawing/2014/main" id="{627E8FB0-2B18-4701-B786-6652CBF27F55}"/>
              </a:ext>
            </a:extLst>
          </p:cNvPr>
          <p:cNvGrpSpPr/>
          <p:nvPr/>
        </p:nvGrpSpPr>
        <p:grpSpPr>
          <a:xfrm>
            <a:off x="5143499" y="985702"/>
            <a:ext cx="2442150" cy="2755025"/>
            <a:chOff x="71718" y="1120588"/>
            <a:chExt cx="3082542" cy="4572000"/>
          </a:xfrm>
        </p:grpSpPr>
        <p:grpSp>
          <p:nvGrpSpPr>
            <p:cNvPr id="21" name="Group 13">
              <a:extLst>
                <a:ext uri="{FF2B5EF4-FFF2-40B4-BE49-F238E27FC236}">
                  <a16:creationId xmlns:a16="http://schemas.microsoft.com/office/drawing/2014/main" id="{7AAA9575-4858-469E-908F-33F00D9EE67E}"/>
                </a:ext>
              </a:extLst>
            </p:cNvPr>
            <p:cNvGrpSpPr/>
            <p:nvPr/>
          </p:nvGrpSpPr>
          <p:grpSpPr>
            <a:xfrm>
              <a:off x="71718" y="1120588"/>
              <a:ext cx="3048000" cy="4572000"/>
              <a:chOff x="838200" y="1066800"/>
              <a:chExt cx="2438400" cy="3352800"/>
            </a:xfrm>
          </p:grpSpPr>
          <p:sp>
            <p:nvSpPr>
              <p:cNvPr id="23" name="Rounded Rectangle 61">
                <a:extLst>
                  <a:ext uri="{FF2B5EF4-FFF2-40B4-BE49-F238E27FC236}">
                    <a16:creationId xmlns:a16="http://schemas.microsoft.com/office/drawing/2014/main" id="{4FEBE710-5046-47D9-BE0C-473862DF489C}"/>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
                <a:extLst>
                  <a:ext uri="{FF2B5EF4-FFF2-40B4-BE49-F238E27FC236}">
                    <a16:creationId xmlns:a16="http://schemas.microsoft.com/office/drawing/2014/main" id="{1E3EDFB4-20CE-4597-BAAD-02769CCAB21D}"/>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3">
                <a:extLst>
                  <a:ext uri="{FF2B5EF4-FFF2-40B4-BE49-F238E27FC236}">
                    <a16:creationId xmlns:a16="http://schemas.microsoft.com/office/drawing/2014/main" id="{69DD5598-9BC5-4469-89A9-61EC0DE03B5C}"/>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4">
                <a:extLst>
                  <a:ext uri="{FF2B5EF4-FFF2-40B4-BE49-F238E27FC236}">
                    <a16:creationId xmlns:a16="http://schemas.microsoft.com/office/drawing/2014/main" id="{ED58E491-67A1-4585-80B5-BC0360680D1C}"/>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nut 5">
                <a:extLst>
                  <a:ext uri="{FF2B5EF4-FFF2-40B4-BE49-F238E27FC236}">
                    <a16:creationId xmlns:a16="http://schemas.microsoft.com/office/drawing/2014/main" id="{E057774D-3972-4B8A-8E2D-37EE8511AA64}"/>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6">
                <a:extLst>
                  <a:ext uri="{FF2B5EF4-FFF2-40B4-BE49-F238E27FC236}">
                    <a16:creationId xmlns:a16="http://schemas.microsoft.com/office/drawing/2014/main" id="{F99F1562-EB6C-4556-9B06-927B80988BDD}"/>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7">
                <a:extLst>
                  <a:ext uri="{FF2B5EF4-FFF2-40B4-BE49-F238E27FC236}">
                    <a16:creationId xmlns:a16="http://schemas.microsoft.com/office/drawing/2014/main" id="{8D431676-8445-47B2-B1C2-AED186D7BEED}"/>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Plaque 8">
                <a:extLst>
                  <a:ext uri="{FF2B5EF4-FFF2-40B4-BE49-F238E27FC236}">
                    <a16:creationId xmlns:a16="http://schemas.microsoft.com/office/drawing/2014/main" id="{7D7631DD-42F3-4619-8CFD-A40505060864}"/>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aque 9">
                <a:extLst>
                  <a:ext uri="{FF2B5EF4-FFF2-40B4-BE49-F238E27FC236}">
                    <a16:creationId xmlns:a16="http://schemas.microsoft.com/office/drawing/2014/main" id="{5FC1FA15-DCEF-463E-AB11-EA8920155C93}"/>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aque 10">
                <a:extLst>
                  <a:ext uri="{FF2B5EF4-FFF2-40B4-BE49-F238E27FC236}">
                    <a16:creationId xmlns:a16="http://schemas.microsoft.com/office/drawing/2014/main" id="{58A6B390-36F4-4CA3-A628-792A9AA398B7}"/>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9BE9F1B3-CD26-471B-A224-08306A77531F}"/>
                </a:ext>
              </a:extLst>
            </p:cNvPr>
            <p:cNvSpPr txBox="1"/>
            <p:nvPr/>
          </p:nvSpPr>
          <p:spPr>
            <a:xfrm>
              <a:off x="806195" y="1563842"/>
              <a:ext cx="2348065" cy="3371010"/>
            </a:xfrm>
            <a:prstGeom prst="rect">
              <a:avLst/>
            </a:prstGeom>
            <a:noFill/>
          </p:spPr>
          <p:txBody>
            <a:bodyPr wrap="square" rtlCol="0">
              <a:spAutoFit/>
            </a:bodyPr>
            <a:lstStyle/>
            <a:p>
              <a:pPr algn="ctr"/>
              <a:r>
                <a:rPr lang="en-US" b="1" dirty="0"/>
                <a:t>When we receive a personal testimony of Jesus Christ, it is our responsibility to bear record of Him</a:t>
              </a:r>
              <a:endParaRPr lang="en-US" b="1" dirty="0">
                <a:solidFill>
                  <a:schemeClr val="bg2">
                    <a:lumMod val="25000"/>
                  </a:schemeClr>
                </a:solidFill>
                <a:latin typeface="Tempus Sans ITC" pitchFamily="82" charset="0"/>
              </a:endParaRPr>
            </a:p>
          </p:txBody>
        </p:sp>
      </p:grpSp>
      <p:sp>
        <p:nvSpPr>
          <p:cNvPr id="2" name="Rectangle 1">
            <a:extLst>
              <a:ext uri="{FF2B5EF4-FFF2-40B4-BE49-F238E27FC236}">
                <a16:creationId xmlns:a16="http://schemas.microsoft.com/office/drawing/2014/main" id="{E4AE2C2B-75FE-438F-9E4B-CF05751D5BC9}"/>
              </a:ext>
            </a:extLst>
          </p:cNvPr>
          <p:cNvSpPr/>
          <p:nvPr/>
        </p:nvSpPr>
        <p:spPr>
          <a:xfrm>
            <a:off x="1146463" y="1069217"/>
            <a:ext cx="3435927" cy="1200329"/>
          </a:xfrm>
          <a:prstGeom prst="rect">
            <a:avLst/>
          </a:prstGeom>
        </p:spPr>
        <p:txBody>
          <a:bodyPr wrap="square">
            <a:spAutoFit/>
          </a:bodyPr>
          <a:lstStyle/>
          <a:p>
            <a:r>
              <a:rPr lang="en-US" sz="2400" b="1" i="0" dirty="0">
                <a:solidFill>
                  <a:schemeClr val="accent1">
                    <a:lumMod val="40000"/>
                    <a:lumOff val="60000"/>
                  </a:schemeClr>
                </a:solidFill>
                <a:effectLst/>
              </a:rPr>
              <a:t>What did the people do after they had seen and felt the Savior’s wounds?</a:t>
            </a:r>
            <a:endParaRPr lang="en-US" sz="2400" b="1" dirty="0">
              <a:solidFill>
                <a:schemeClr val="accent1">
                  <a:lumMod val="40000"/>
                  <a:lumOff val="60000"/>
                </a:schemeClr>
              </a:solidFill>
            </a:endParaRPr>
          </a:p>
        </p:txBody>
      </p:sp>
      <p:sp>
        <p:nvSpPr>
          <p:cNvPr id="33" name="Rectangle 32">
            <a:extLst>
              <a:ext uri="{FF2B5EF4-FFF2-40B4-BE49-F238E27FC236}">
                <a16:creationId xmlns:a16="http://schemas.microsoft.com/office/drawing/2014/main" id="{7B69424C-470A-49B7-897C-B7D85F3D43C4}"/>
              </a:ext>
            </a:extLst>
          </p:cNvPr>
          <p:cNvSpPr/>
          <p:nvPr/>
        </p:nvSpPr>
        <p:spPr>
          <a:xfrm>
            <a:off x="7232072" y="3995989"/>
            <a:ext cx="3969328" cy="1384995"/>
          </a:xfrm>
          <a:prstGeom prst="rect">
            <a:avLst/>
          </a:prstGeom>
        </p:spPr>
        <p:txBody>
          <a:bodyPr wrap="square">
            <a:spAutoFit/>
          </a:bodyPr>
          <a:lstStyle/>
          <a:p>
            <a:r>
              <a:rPr lang="en-US" sz="2800" b="1" dirty="0">
                <a:solidFill>
                  <a:schemeClr val="accent1">
                    <a:lumMod val="40000"/>
                    <a:lumOff val="60000"/>
                  </a:schemeClr>
                </a:solidFill>
              </a:rPr>
              <a:t>Why do we not need to see and touch the Savior to know that He lives? </a:t>
            </a:r>
          </a:p>
        </p:txBody>
      </p:sp>
      <p:pic>
        <p:nvPicPr>
          <p:cNvPr id="34" name="Picture 2" descr="http://www.uni.edu/becker/anImated%20question%20mark%20.gif">
            <a:extLst>
              <a:ext uri="{FF2B5EF4-FFF2-40B4-BE49-F238E27FC236}">
                <a16:creationId xmlns:a16="http://schemas.microsoft.com/office/drawing/2014/main" id="{DCEB91EF-E350-4623-A06B-EBC4B0FDE20F}"/>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8665" y="774577"/>
            <a:ext cx="1762125" cy="2990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7ACCECE-9A94-4E77-918D-0B8816E2511A}"/>
              </a:ext>
            </a:extLst>
          </p:cNvPr>
          <p:cNvSpPr/>
          <p:nvPr/>
        </p:nvSpPr>
        <p:spPr>
          <a:xfrm>
            <a:off x="4627419" y="5443789"/>
            <a:ext cx="6096000" cy="1200329"/>
          </a:xfrm>
          <a:prstGeom prst="rect">
            <a:avLst/>
          </a:prstGeom>
        </p:spPr>
        <p:txBody>
          <a:bodyPr>
            <a:spAutoFit/>
          </a:bodyPr>
          <a:lstStyle/>
          <a:p>
            <a:r>
              <a:rPr lang="en-US" sz="2400" b="0" i="0" dirty="0">
                <a:solidFill>
                  <a:srgbClr val="FFFF00"/>
                </a:solidFill>
                <a:effectLst/>
                <a:latin typeface="Palatino"/>
              </a:rPr>
              <a:t>And by the power of the Holy Ghost ye may know the truth of all things. </a:t>
            </a:r>
          </a:p>
          <a:p>
            <a:r>
              <a:rPr lang="en-US" sz="2400" b="0" i="0" dirty="0">
                <a:solidFill>
                  <a:srgbClr val="FFFF00"/>
                </a:solidFill>
                <a:effectLst/>
                <a:latin typeface="Palatino"/>
              </a:rPr>
              <a:t>Mosiah 10:5</a:t>
            </a:r>
            <a:endParaRPr lang="en-US" sz="2400" dirty="0">
              <a:solidFill>
                <a:srgbClr val="FFFF00"/>
              </a:solidFill>
            </a:endParaRPr>
          </a:p>
        </p:txBody>
      </p:sp>
      <p:pic>
        <p:nvPicPr>
          <p:cNvPr id="35" name="Picture 34">
            <a:extLst>
              <a:ext uri="{FF2B5EF4-FFF2-40B4-BE49-F238E27FC236}">
                <a16:creationId xmlns:a16="http://schemas.microsoft.com/office/drawing/2014/main" id="{94D9FE57-2A9B-400C-AB52-D09532DCB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9645" y="2408340"/>
            <a:ext cx="2872221" cy="3794601"/>
          </a:xfrm>
          <a:prstGeom prst="rect">
            <a:avLst/>
          </a:prstGeom>
        </p:spPr>
      </p:pic>
    </p:spTree>
    <p:extLst>
      <p:ext uri="{BB962C8B-B14F-4D97-AF65-F5344CB8AC3E}">
        <p14:creationId xmlns:p14="http://schemas.microsoft.com/office/powerpoint/2010/main" val="59480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F291D5C-3AC4-41A1-BB10-0AE2F3EDB4FA}"/>
              </a:ext>
            </a:extLst>
          </p:cNvPr>
          <p:cNvGrpSpPr/>
          <p:nvPr/>
        </p:nvGrpSpPr>
        <p:grpSpPr>
          <a:xfrm>
            <a:off x="0" y="0"/>
            <a:ext cx="12192000" cy="6858000"/>
            <a:chOff x="0" y="0"/>
            <a:chExt cx="12192000" cy="6858000"/>
          </a:xfrm>
        </p:grpSpPr>
        <p:pic>
          <p:nvPicPr>
            <p:cNvPr id="11" name="Picture 10">
              <a:extLst>
                <a:ext uri="{FF2B5EF4-FFF2-40B4-BE49-F238E27FC236}">
                  <a16:creationId xmlns:a16="http://schemas.microsoft.com/office/drawing/2014/main" id="{AF47F21B-D694-4637-81CD-0FFE3D242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6" y="0"/>
              <a:ext cx="11016697" cy="6858000"/>
            </a:xfrm>
            <a:prstGeom prst="rect">
              <a:avLst/>
            </a:prstGeom>
          </p:spPr>
        </p:pic>
        <p:pic>
          <p:nvPicPr>
            <p:cNvPr id="12" name="Picture 11">
              <a:extLst>
                <a:ext uri="{FF2B5EF4-FFF2-40B4-BE49-F238E27FC236}">
                  <a16:creationId xmlns:a16="http://schemas.microsoft.com/office/drawing/2014/main" id="{A45DEFA7-7468-434D-8A90-11C05846C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3" name="Picture 12">
              <a:extLst>
                <a:ext uri="{FF2B5EF4-FFF2-40B4-BE49-F238E27FC236}">
                  <a16:creationId xmlns:a16="http://schemas.microsoft.com/office/drawing/2014/main" id="{4ED48240-6FD1-407E-A0E1-E175531EC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5" name="TextBox 4"/>
          <p:cNvSpPr txBox="1"/>
          <p:nvPr/>
        </p:nvSpPr>
        <p:spPr>
          <a:xfrm>
            <a:off x="875168" y="224829"/>
            <a:ext cx="79248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Feeling the Holy Ghost (3:17)</a:t>
            </a:r>
          </a:p>
          <a:p>
            <a:endParaRPr lang="en-US" dirty="0">
              <a:solidFill>
                <a:schemeClr val="bg1"/>
              </a:solidFill>
            </a:endParaRPr>
          </a:p>
          <a:p>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 Vol. 4 pg. 52-53</a:t>
            </a:r>
          </a:p>
          <a:p>
            <a:endParaRPr lang="en-US" dirty="0">
              <a:solidFill>
                <a:schemeClr val="bg1"/>
              </a:solidFill>
            </a:endParaRPr>
          </a:p>
          <a:p>
            <a:r>
              <a:rPr lang="en-US" dirty="0">
                <a:solidFill>
                  <a:schemeClr val="bg1"/>
                </a:solidFill>
              </a:rPr>
              <a:t>Boyd K. Packer (“How Does the Spirit Speak to Us?” </a:t>
            </a:r>
            <a:r>
              <a:rPr lang="en-US" i="1" dirty="0">
                <a:solidFill>
                  <a:schemeClr val="bg1"/>
                </a:solidFill>
              </a:rPr>
              <a:t>New Era, </a:t>
            </a:r>
            <a:r>
              <a:rPr lang="en-US" dirty="0">
                <a:solidFill>
                  <a:schemeClr val="bg1"/>
                </a:solidFill>
              </a:rPr>
              <a:t>Feb. 2010, 3).</a:t>
            </a:r>
          </a:p>
          <a:p>
            <a:endParaRPr lang="en-US" dirty="0">
              <a:solidFill>
                <a:schemeClr val="bg1"/>
              </a:solidFill>
            </a:endParaRPr>
          </a:p>
          <a:p>
            <a:r>
              <a:rPr lang="en-US" b="0" i="0" dirty="0">
                <a:solidFill>
                  <a:schemeClr val="bg1"/>
                </a:solidFill>
                <a:effectLst/>
                <a:latin typeface="Open Sans"/>
              </a:rPr>
              <a:t>Jeffrey R. Holland, </a:t>
            </a:r>
            <a:r>
              <a:rPr lang="en-US" b="0" i="1" dirty="0">
                <a:solidFill>
                  <a:schemeClr val="bg1"/>
                </a:solidFill>
                <a:effectLst/>
                <a:latin typeface="Open Sans"/>
              </a:rPr>
              <a:t>Christ and the New Covenant: The Messianic Message of the Book of Mormon</a:t>
            </a:r>
            <a:r>
              <a:rPr lang="en-US" b="0" i="0" dirty="0">
                <a:solidFill>
                  <a:schemeClr val="bg1"/>
                </a:solidFill>
                <a:effectLst/>
                <a:latin typeface="Open Sans"/>
              </a:rPr>
              <a:t> [1997], 250–51.</a:t>
            </a:r>
          </a:p>
          <a:p>
            <a:endParaRPr lang="en-US" dirty="0">
              <a:solidFill>
                <a:schemeClr val="bg1"/>
              </a:solidFill>
              <a:latin typeface="Open Sans"/>
            </a:endParaRPr>
          </a:p>
          <a:p>
            <a:r>
              <a:rPr lang="en-US" dirty="0">
                <a:solidFill>
                  <a:schemeClr val="bg1"/>
                </a:solidFill>
                <a:latin typeface="Open Sans"/>
              </a:rPr>
              <a:t>Hugh Nibley “Book of Mormon Commentary” Volume 2</a:t>
            </a:r>
          </a:p>
          <a:p>
            <a:endParaRPr lang="en-US" dirty="0">
              <a:solidFill>
                <a:schemeClr val="bg1"/>
              </a:solidFill>
              <a:latin typeface="Open Sans"/>
            </a:endParaRPr>
          </a:p>
          <a:p>
            <a:r>
              <a:rPr lang="en-US" dirty="0">
                <a:solidFill>
                  <a:schemeClr val="bg1"/>
                </a:solidFill>
                <a:latin typeface="Open Sans"/>
              </a:rPr>
              <a:t>C.S. Lewis</a:t>
            </a:r>
            <a:endParaRPr lang="en-US" dirty="0">
              <a:solidFill>
                <a:schemeClr val="bg1"/>
              </a:solidFill>
            </a:endParaRPr>
          </a:p>
          <a:p>
            <a:endParaRPr lang="en-US" dirty="0">
              <a:solidFill>
                <a:schemeClr val="bg1"/>
              </a:solidFill>
            </a:endParaRPr>
          </a:p>
        </p:txBody>
      </p:sp>
      <p:sp>
        <p:nvSpPr>
          <p:cNvPr id="14" name="Footer Placeholder 14">
            <a:extLst>
              <a:ext uri="{FF2B5EF4-FFF2-40B4-BE49-F238E27FC236}">
                <a16:creationId xmlns:a16="http://schemas.microsoft.com/office/drawing/2014/main" id="{E54BDBB4-1E90-40F9-9A64-88EBFC5DA8ED}"/>
              </a:ext>
            </a:extLst>
          </p:cNvPr>
          <p:cNvSpPr>
            <a:spLocks noGrp="1"/>
          </p:cNvSpPr>
          <p:nvPr/>
        </p:nvSpPr>
        <p:spPr>
          <a:xfrm>
            <a:off x="568036" y="639040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15" name="Group 14">
            <a:extLst>
              <a:ext uri="{FF2B5EF4-FFF2-40B4-BE49-F238E27FC236}">
                <a16:creationId xmlns:a16="http://schemas.microsoft.com/office/drawing/2014/main" id="{A893F414-62D0-4EBC-8508-864095EE9711}"/>
              </a:ext>
            </a:extLst>
          </p:cNvPr>
          <p:cNvGrpSpPr/>
          <p:nvPr/>
        </p:nvGrpSpPr>
        <p:grpSpPr>
          <a:xfrm>
            <a:off x="4457700" y="570223"/>
            <a:ext cx="539962" cy="683952"/>
            <a:chOff x="7543800" y="3810000"/>
            <a:chExt cx="1143000" cy="1447800"/>
          </a:xfrm>
        </p:grpSpPr>
        <p:sp>
          <p:nvSpPr>
            <p:cNvPr id="16" name="Trapezoid 15">
              <a:extLst>
                <a:ext uri="{FF2B5EF4-FFF2-40B4-BE49-F238E27FC236}">
                  <a16:creationId xmlns:a16="http://schemas.microsoft.com/office/drawing/2014/main" id="{C299FFC3-04C4-4C45-85CC-033F4378467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79">
              <a:extLst>
                <a:ext uri="{FF2B5EF4-FFF2-40B4-BE49-F238E27FC236}">
                  <a16:creationId xmlns:a16="http://schemas.microsoft.com/office/drawing/2014/main" id="{B266F728-CCDC-4047-A677-8957CEFC7448}"/>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80">
              <a:extLst>
                <a:ext uri="{FF2B5EF4-FFF2-40B4-BE49-F238E27FC236}">
                  <a16:creationId xmlns:a16="http://schemas.microsoft.com/office/drawing/2014/main" id="{E2064980-D119-48BD-896D-9BAB11287572}"/>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81">
              <a:extLst>
                <a:ext uri="{FF2B5EF4-FFF2-40B4-BE49-F238E27FC236}">
                  <a16:creationId xmlns:a16="http://schemas.microsoft.com/office/drawing/2014/main" id="{475892B6-5071-42E8-9824-E31760AA442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1052E7F6-7EDC-43DA-8799-AA354C7604FB}"/>
                </a:ext>
              </a:extLst>
            </p:cNvPr>
            <p:cNvGrpSpPr/>
            <p:nvPr/>
          </p:nvGrpSpPr>
          <p:grpSpPr>
            <a:xfrm>
              <a:off x="7924800" y="3810000"/>
              <a:ext cx="645353" cy="610017"/>
              <a:chOff x="7924800" y="5867400"/>
              <a:chExt cx="645353" cy="610017"/>
            </a:xfrm>
          </p:grpSpPr>
          <p:grpSp>
            <p:nvGrpSpPr>
              <p:cNvPr id="28" name="Group 13">
                <a:extLst>
                  <a:ext uri="{FF2B5EF4-FFF2-40B4-BE49-F238E27FC236}">
                    <a16:creationId xmlns:a16="http://schemas.microsoft.com/office/drawing/2014/main" id="{2D9F7F71-E7F5-4256-B752-E6BBB4966EDD}"/>
                  </a:ext>
                </a:extLst>
              </p:cNvPr>
              <p:cNvGrpSpPr/>
              <p:nvPr/>
            </p:nvGrpSpPr>
            <p:grpSpPr>
              <a:xfrm>
                <a:off x="7924800" y="5867400"/>
                <a:ext cx="645353" cy="610017"/>
                <a:chOff x="3037563" y="3121795"/>
                <a:chExt cx="1250371" cy="1224010"/>
              </a:xfrm>
            </p:grpSpPr>
            <p:sp>
              <p:nvSpPr>
                <p:cNvPr id="30" name="Oval 29">
                  <a:extLst>
                    <a:ext uri="{FF2B5EF4-FFF2-40B4-BE49-F238E27FC236}">
                      <a16:creationId xmlns:a16="http://schemas.microsoft.com/office/drawing/2014/main" id="{FF38A1FD-229A-41F5-B06A-7C2150403E9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45E1FF4-C757-45EF-937F-1000384E881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5642B3A-CFC8-41B6-B12F-A8AB600447C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06169AC-4C73-4B38-8634-41210A4874E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a:extLst>
                  <a:ext uri="{FF2B5EF4-FFF2-40B4-BE49-F238E27FC236}">
                    <a16:creationId xmlns:a16="http://schemas.microsoft.com/office/drawing/2014/main" id="{3A5BD329-685E-47F4-985F-668A13C5B2D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3899DC89-EDDE-4462-8991-2310E6B4524A}"/>
                </a:ext>
              </a:extLst>
            </p:cNvPr>
            <p:cNvGrpSpPr/>
            <p:nvPr/>
          </p:nvGrpSpPr>
          <p:grpSpPr>
            <a:xfrm>
              <a:off x="7543800" y="4038600"/>
              <a:ext cx="403070" cy="381000"/>
              <a:chOff x="7924800" y="5867400"/>
              <a:chExt cx="645353" cy="610017"/>
            </a:xfrm>
          </p:grpSpPr>
          <p:grpSp>
            <p:nvGrpSpPr>
              <p:cNvPr id="22" name="Group 13">
                <a:extLst>
                  <a:ext uri="{FF2B5EF4-FFF2-40B4-BE49-F238E27FC236}">
                    <a16:creationId xmlns:a16="http://schemas.microsoft.com/office/drawing/2014/main" id="{FAB06797-560D-4C75-9D38-7917FDB2B41C}"/>
                  </a:ext>
                </a:extLst>
              </p:cNvPr>
              <p:cNvGrpSpPr/>
              <p:nvPr/>
            </p:nvGrpSpPr>
            <p:grpSpPr>
              <a:xfrm>
                <a:off x="7924800" y="5867400"/>
                <a:ext cx="645353" cy="610017"/>
                <a:chOff x="3037563" y="3121795"/>
                <a:chExt cx="1250371" cy="1224010"/>
              </a:xfrm>
            </p:grpSpPr>
            <p:sp>
              <p:nvSpPr>
                <p:cNvPr id="24" name="Oval 23">
                  <a:extLst>
                    <a:ext uri="{FF2B5EF4-FFF2-40B4-BE49-F238E27FC236}">
                      <a16:creationId xmlns:a16="http://schemas.microsoft.com/office/drawing/2014/main" id="{C03D09CE-B92C-44AA-88C5-52CD1F0ABF0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BCEAEF8-F9E5-447B-9FEB-7176DB2EBA0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04D83AE-085F-4866-9A83-07062ACEF01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A470AC2-A747-47A0-A50A-C5BED217A80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D47B4754-1614-478E-8DE3-7F9192CF4EE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0970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28600"/>
            <a:ext cx="9144000" cy="6801862"/>
          </a:xfrm>
          <a:prstGeom prst="rect">
            <a:avLst/>
          </a:prstGeom>
        </p:spPr>
        <p:txBody>
          <a:bodyPr wrap="square">
            <a:spAutoFit/>
          </a:bodyPr>
          <a:lstStyle/>
          <a:p>
            <a:pPr fontAlgn="base"/>
            <a:r>
              <a:rPr lang="en-US" sz="2800" dirty="0"/>
              <a:t>“What is the Hosanna Shout?”</a:t>
            </a:r>
          </a:p>
          <a:p>
            <a:pPr fontAlgn="base"/>
            <a:r>
              <a:rPr lang="en-US" sz="1200" dirty="0"/>
              <a:t>Answer/ Reed Durham</a:t>
            </a:r>
          </a:p>
          <a:p>
            <a:pPr fontAlgn="base"/>
            <a:r>
              <a:rPr lang="en-US" sz="1200" dirty="0"/>
              <a:t>On March 27, 1836, the Kirtland Temple was dedicated, and at the close of the dedicatory services the pattern for giving the Hosanna Shout was given. The Prophet Joseph wrote: “President </a:t>
            </a:r>
            <a:r>
              <a:rPr lang="en-US" sz="1200" dirty="0" err="1"/>
              <a:t>Rigdon</a:t>
            </a:r>
            <a:r>
              <a:rPr lang="en-US" sz="1200" dirty="0"/>
              <a:t> then made a few appropriate closing remarks, and a short prayer, at the close of which we sealed the proceedings of the day by shouting hosanna, hosanna, hosanna to God and the Lamb, three times sealing it each time with amen, amen, and amen.” (</a:t>
            </a:r>
            <a:r>
              <a:rPr lang="en-US" sz="1200" i="1" dirty="0"/>
              <a:t>Documentary History of the Church </a:t>
            </a:r>
            <a:r>
              <a:rPr lang="en-US" sz="1200" dirty="0"/>
              <a:t>vol. 2, pp. 427–8.) This pattern of “hosanna,” to “God and the Lamb,” and “amen” repeated three times formed the basic pattern of the Hosanna Shout throughout all of Church history to the present.</a:t>
            </a:r>
          </a:p>
          <a:p>
            <a:pPr fontAlgn="base"/>
            <a:endParaRPr lang="en-US" sz="1200" dirty="0"/>
          </a:p>
          <a:p>
            <a:pPr fontAlgn="base"/>
            <a:r>
              <a:rPr lang="en-US" sz="1200" dirty="0"/>
              <a:t>From time to time some modifications were made upon the basic pattern, such as striking the right hand into the palm of the left hand at the end of each word, which was done on the occasion of the reorganization of the First Presidency with President Brigham Young on December 27, 1847. (“Journal of Norton Jacob,” </a:t>
            </a:r>
            <a:r>
              <a:rPr lang="en-US" sz="1200" i="1" dirty="0"/>
              <a:t>Journal History, </a:t>
            </a:r>
            <a:r>
              <a:rPr lang="en-US" sz="1200" dirty="0"/>
              <a:t>September 5, 1848, p. 4.) </a:t>
            </a:r>
          </a:p>
          <a:p>
            <a:pPr fontAlgn="base"/>
            <a:endParaRPr lang="en-US" sz="1200" dirty="0"/>
          </a:p>
          <a:p>
            <a:pPr fontAlgn="base"/>
            <a:r>
              <a:rPr lang="en-US" sz="1200" dirty="0"/>
              <a:t>On another occasion the Church members stood up on their feet while giving the shout (</a:t>
            </a:r>
            <a:r>
              <a:rPr lang="en-US" sz="1200" i="1" dirty="0"/>
              <a:t>Millennial Star, </a:t>
            </a:r>
            <a:r>
              <a:rPr lang="en-US" sz="1200" dirty="0"/>
              <a:t>vol. 24, p. 758); clapped hands while shouting; added the words “forever and ever, worlds without end” after the regular words “God and the Lamb” (B. H. Roberts, </a:t>
            </a:r>
            <a:r>
              <a:rPr lang="en-US" sz="1200" i="1" dirty="0"/>
              <a:t>Life of John Taylor,</a:t>
            </a:r>
            <a:r>
              <a:rPr lang="en-US" sz="1200" dirty="0"/>
              <a:t> p. 365); and often, especially since 1893, the Saints waved white handkerchiefs while shouting (James E. </a:t>
            </a:r>
            <a:r>
              <a:rPr lang="en-US" sz="1200" dirty="0" err="1"/>
              <a:t>Talmage</a:t>
            </a:r>
            <a:r>
              <a:rPr lang="en-US" sz="1200" dirty="0"/>
              <a:t>, </a:t>
            </a:r>
            <a:r>
              <a:rPr lang="en-US" sz="1200" i="1" dirty="0"/>
              <a:t>House of the Lord, </a:t>
            </a:r>
            <a:r>
              <a:rPr lang="en-US" sz="1200" dirty="0"/>
              <a:t>p. 150; </a:t>
            </a:r>
            <a:r>
              <a:rPr lang="en-US" sz="1200" i="1" dirty="0"/>
              <a:t>Conference Report, </a:t>
            </a:r>
            <a:r>
              <a:rPr lang="en-US" sz="1200" dirty="0"/>
              <a:t>April 1930, pp. 21–22). </a:t>
            </a:r>
          </a:p>
          <a:p>
            <a:pPr fontAlgn="base"/>
            <a:endParaRPr lang="en-US" sz="1200" dirty="0"/>
          </a:p>
          <a:p>
            <a:pPr fontAlgn="base"/>
            <a:r>
              <a:rPr lang="en-US" sz="1200" dirty="0"/>
              <a:t>Often after the shout the congregation or choirs sang a song (“America,” “The Spirit of God,” or the Evan Stephen “Hosanna Anthem.”) But with these different modifications made from time to time during Church history, the basic pattern, repeated three times while waving white handkerchiefs, has persisted until the present.</a:t>
            </a:r>
          </a:p>
          <a:p>
            <a:pPr fontAlgn="base"/>
            <a:endParaRPr lang="en-US" sz="1200" dirty="0"/>
          </a:p>
          <a:p>
            <a:pPr fontAlgn="base"/>
            <a:r>
              <a:rPr lang="en-US" sz="1200" dirty="0"/>
              <a:t>Today, the shout is conducted at temple dedications and at solemn assemblies. However, in the past several other occasions and events were honored with the congregational Hosanna Shout:</a:t>
            </a:r>
          </a:p>
          <a:p>
            <a:pPr fontAlgn="base"/>
            <a:endParaRPr lang="en-US" sz="1200" dirty="0"/>
          </a:p>
          <a:p>
            <a:pPr fontAlgn="base"/>
            <a:r>
              <a:rPr lang="en-US" sz="1200" dirty="0"/>
              <a:t>1. At the close of the famous Sidney </a:t>
            </a:r>
            <a:r>
              <a:rPr lang="en-US" sz="1200" dirty="0" err="1"/>
              <a:t>Rigdon</a:t>
            </a:r>
            <a:r>
              <a:rPr lang="en-US" sz="1200" dirty="0"/>
              <a:t> Salt Sermon at Missouri in 1838</a:t>
            </a:r>
          </a:p>
          <a:p>
            <a:pPr fontAlgn="base"/>
            <a:r>
              <a:rPr lang="en-US" sz="1200" dirty="0"/>
              <a:t>2. By the twelve before leaving for their missions to England, 1838</a:t>
            </a:r>
          </a:p>
          <a:p>
            <a:pPr fontAlgn="base"/>
            <a:r>
              <a:rPr lang="en-US" sz="1200" dirty="0"/>
              <a:t>3. Upon arrival on English soil, Brigham Young and the rest of the Twelve with him, April 6, 1840</a:t>
            </a:r>
          </a:p>
          <a:p>
            <a:pPr fontAlgn="base"/>
            <a:r>
              <a:rPr lang="en-US" sz="1200" dirty="0"/>
              <a:t>4. At a secret council of fifty meeting in Nauvoo, March 11, 1844, and April 11, 1844</a:t>
            </a:r>
          </a:p>
          <a:p>
            <a:pPr fontAlgn="base"/>
            <a:r>
              <a:rPr lang="en-US" sz="1200" dirty="0"/>
              <a:t>5. At the laying of the capstone of the Nauvoo Temple, May 24, 1845</a:t>
            </a:r>
          </a:p>
          <a:p>
            <a:pPr fontAlgn="base"/>
            <a:r>
              <a:rPr lang="en-US" sz="1200" dirty="0"/>
              <a:t>6. Upon entering the Salt Lake Valley for the first time</a:t>
            </a:r>
          </a:p>
          <a:p>
            <a:pPr fontAlgn="base"/>
            <a:r>
              <a:rPr lang="en-US" sz="1200" dirty="0"/>
              <a:t>7. At several general conferences—April 11, 1852; October 6, 1862; April 9, 1882</a:t>
            </a:r>
          </a:p>
          <a:p>
            <a:pPr fontAlgn="base"/>
            <a:r>
              <a:rPr lang="en-US" sz="1200" dirty="0"/>
              <a:t>8. At a 24th of July celebration in Brigham City—July 24, 1875</a:t>
            </a:r>
          </a:p>
          <a:p>
            <a:pPr fontAlgn="base"/>
            <a:r>
              <a:rPr lang="en-US" sz="1200" dirty="0"/>
              <a:t>9. Occasionally, at a ward or stake conference</a:t>
            </a:r>
          </a:p>
          <a:p>
            <a:pPr fontAlgn="base"/>
            <a:endParaRPr lang="en-US" sz="1200" dirty="0"/>
          </a:p>
          <a:p>
            <a:pPr fontAlgn="base"/>
            <a:endParaRPr lang="en-US" sz="1200" dirty="0"/>
          </a:p>
        </p:txBody>
      </p:sp>
      <p:sp>
        <p:nvSpPr>
          <p:cNvPr id="3" name="TextBox 2"/>
          <p:cNvSpPr txBox="1"/>
          <p:nvPr/>
        </p:nvSpPr>
        <p:spPr>
          <a:xfrm>
            <a:off x="9144000" y="6019800"/>
            <a:ext cx="838200" cy="369332"/>
          </a:xfrm>
          <a:prstGeom prst="rect">
            <a:avLst/>
          </a:prstGeom>
          <a:noFill/>
        </p:spPr>
        <p:txBody>
          <a:bodyPr wrap="square" rtlCol="0">
            <a:spAutoFit/>
          </a:bodyPr>
          <a:lstStyle/>
          <a:p>
            <a:r>
              <a:rPr lang="en-US" dirty="0"/>
              <a:t>Page 1</a:t>
            </a:r>
          </a:p>
        </p:txBody>
      </p:sp>
    </p:spTree>
    <p:extLst>
      <p:ext uri="{BB962C8B-B14F-4D97-AF65-F5344CB8AC3E}">
        <p14:creationId xmlns:p14="http://schemas.microsoft.com/office/powerpoint/2010/main" val="2346956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66973"/>
            <a:ext cx="9144000" cy="6924973"/>
          </a:xfrm>
          <a:prstGeom prst="rect">
            <a:avLst/>
          </a:prstGeom>
        </p:spPr>
        <p:txBody>
          <a:bodyPr wrap="square">
            <a:spAutoFit/>
          </a:bodyPr>
          <a:lstStyle/>
          <a:p>
            <a:pPr fontAlgn="base"/>
            <a:endParaRPr lang="en-US" sz="1200" dirty="0"/>
          </a:p>
          <a:p>
            <a:pPr fontAlgn="base"/>
            <a:r>
              <a:rPr lang="en-US" sz="1200" dirty="0"/>
              <a:t>When the proper occasion arises for this </a:t>
            </a:r>
            <a:r>
              <a:rPr lang="en-US" sz="1200" dirty="0" err="1"/>
              <a:t>spiritious</a:t>
            </a:r>
            <a:r>
              <a:rPr lang="en-US" sz="1200" dirty="0"/>
              <a:t> congregational shout of praise and rejoicing (and it is now used only on rather special occasions), when the spirit guides the proper ecclesiastical authority, and when the congregation has been properly tutored and instructed in the sacredness and pattern of it, the Hosanna Shout is one of the most dramatic and impressive ceremonies in the Church.</a:t>
            </a:r>
          </a:p>
          <a:p>
            <a:pPr fontAlgn="base"/>
            <a:r>
              <a:rPr lang="en-US" sz="1200" dirty="0"/>
              <a:t>“It is impossible to stand unmoved on such an occasion. It seems to fill the prairies or woodland, mountain wilderness or tabernacle, with mighty waves of sound; and the shout of men going into battle cannot be more stirring. It gives wonderful vent to religious emotions and is followed by a feeling of reverential awe—a sense of oneness of God.” (B. H. Roberts, </a:t>
            </a:r>
            <a:r>
              <a:rPr lang="en-US" sz="1200" i="1" dirty="0"/>
              <a:t>Comprehensive History of the Church, </a:t>
            </a:r>
            <a:r>
              <a:rPr lang="en-US" sz="1200" dirty="0"/>
              <a:t>vol. 3, p. 317.) The word </a:t>
            </a:r>
            <a:r>
              <a:rPr lang="en-US" sz="1200" i="1" dirty="0" err="1"/>
              <a:t>hosanna</a:t>
            </a:r>
            <a:r>
              <a:rPr lang="en-US" sz="1200" dirty="0" err="1"/>
              <a:t>as</a:t>
            </a:r>
            <a:r>
              <a:rPr lang="en-US" sz="1200" dirty="0"/>
              <a:t> we know it originated from two Hebrew words found in Psalm 118:25, and roughly means “Save us, we beseech thee.” [Ps. 118:25] (See also 2 Sam. 14:4; Ps. 20:9.) </a:t>
            </a:r>
          </a:p>
          <a:p>
            <a:pPr fontAlgn="base"/>
            <a:endParaRPr lang="en-US" sz="1200" dirty="0"/>
          </a:p>
          <a:p>
            <a:pPr fontAlgn="base"/>
            <a:r>
              <a:rPr lang="en-US" sz="1200" dirty="0"/>
              <a:t>This psalm was recited by one of the priests every day during the procession around the altar during the seven-day holiday called the Feast of Tabernacles, when the people were commanded to “rejoice before the Lord. …” (Lev. 23:40). On the seventh day it was sung seven times, and when the priest reached verses 25 and 26, the trumpet sounded and all the people waved their branches of palms, myrtles, and willows (their </a:t>
            </a:r>
            <a:r>
              <a:rPr lang="en-US" sz="1200" dirty="0" err="1"/>
              <a:t>lulab</a:t>
            </a:r>
            <a:r>
              <a:rPr lang="en-US" sz="1200" dirty="0"/>
              <a:t>), and shouted the Hosanna many times. In fact, this seventh day of the feast was called the Great Hosanna. </a:t>
            </a:r>
          </a:p>
          <a:p>
            <a:pPr fontAlgn="base"/>
            <a:endParaRPr lang="en-US" sz="1200" dirty="0"/>
          </a:p>
          <a:p>
            <a:pPr fontAlgn="base"/>
            <a:r>
              <a:rPr lang="en-US" sz="1200" dirty="0"/>
              <a:t>The Feast of Tabernacles was a season of great rejoicing for the Jewish people, and hence the Hosanna, though </a:t>
            </a:r>
            <a:r>
              <a:rPr lang="en-US" sz="1200" dirty="0" err="1"/>
              <a:t>supplicatory</a:t>
            </a:r>
            <a:r>
              <a:rPr lang="en-US" sz="1200" dirty="0"/>
              <a:t> at first, came to be equated with rejoicing. It was apparently used in this way in the New Testament.</a:t>
            </a:r>
          </a:p>
          <a:p>
            <a:pPr fontAlgn="base"/>
            <a:endParaRPr lang="en-US" sz="1200" dirty="0"/>
          </a:p>
          <a:p>
            <a:pPr fontAlgn="base"/>
            <a:r>
              <a:rPr lang="en-US" sz="1200" dirty="0"/>
              <a:t>The Hosanna became an acclamation of the multitude on the occasion of Jesus’ triumphal entry into Jerusalem. It occurs six times in the Gospels. It is used alone in Mark 11:9 and John 12:13; it is twice followed by the dative “to the Son of David” in Matthew 21:9, 15 [Matt. 21:9, 15]; and it is used twice with the phrase “in the highest” in Matthew 21:9 [Matt 21:9] and in Mark 11:10. The element of rejoicing and praise even in an ejaculation or shout was present on this occasion as was the </a:t>
            </a:r>
            <a:r>
              <a:rPr lang="en-US" sz="1200" dirty="0" err="1"/>
              <a:t>lulab</a:t>
            </a:r>
            <a:r>
              <a:rPr lang="en-US" sz="1200" dirty="0"/>
              <a:t> or waving of branches or leaves.</a:t>
            </a:r>
          </a:p>
          <a:p>
            <a:pPr fontAlgn="base"/>
            <a:endParaRPr lang="en-US" sz="1200" dirty="0"/>
          </a:p>
          <a:p>
            <a:pPr fontAlgn="base"/>
            <a:r>
              <a:rPr lang="en-US" sz="1200" dirty="0"/>
              <a:t>The earliest actual use of the Hosanna Shout in the Church is not known. But it was most likely used from the very beginning. Indeed, the Lord commanded its use even before the Church was officially organized.</a:t>
            </a:r>
          </a:p>
          <a:p>
            <a:pPr fontAlgn="base"/>
            <a:endParaRPr lang="en-US" sz="1200" dirty="0"/>
          </a:p>
          <a:p>
            <a:pPr fontAlgn="base"/>
            <a:endParaRPr lang="en-US" sz="1200" dirty="0"/>
          </a:p>
          <a:p>
            <a:pPr fontAlgn="base"/>
            <a:r>
              <a:rPr lang="en-US" sz="1200" dirty="0"/>
              <a:t>In March 1830 the Prophet received a revelation for Martin Harris in which the Lord commanded him to preach the gospel “even with a loud voice, with a sound of rejoicing, crying—Hosanna, hosanna, blessed be the name of the Lord God!” (D&amp;C 19:37.) On several other occasions in the beginning years of the Church, the Lord commanded the use of the Hosanna Shout (D&amp;C 36:3; D&amp;C 39:19), and it is known that it was practiced. (</a:t>
            </a:r>
            <a:r>
              <a:rPr lang="en-US" sz="1200" i="1" dirty="0"/>
              <a:t>Millennial Star, </a:t>
            </a:r>
            <a:r>
              <a:rPr lang="en-US" sz="1200" dirty="0"/>
              <a:t>vol. 26, p. 504.) But in 1836 with the completing of the Kirtland Temple, the Hosanna Shout became well established in the Church. The Lord gave specific instructions pertaining to it for priesthood and general Church practice. (D&amp;C 109:79–80;</a:t>
            </a:r>
            <a:r>
              <a:rPr lang="en-US" sz="1200" i="1" dirty="0"/>
              <a:t>Documentary History of the Church </a:t>
            </a:r>
            <a:r>
              <a:rPr lang="en-US" sz="1200" dirty="0"/>
              <a:t>vol. 2, pp. 381–92.)</a:t>
            </a:r>
          </a:p>
          <a:p>
            <a:pPr fontAlgn="base"/>
            <a:endParaRPr lang="en-US" sz="1200" dirty="0"/>
          </a:p>
          <a:p>
            <a:pPr fontAlgn="base"/>
            <a:r>
              <a:rPr lang="en-US" sz="1200" dirty="0"/>
              <a:t>Director of the Institute of Religion University of Utah</a:t>
            </a:r>
          </a:p>
          <a:p>
            <a:pPr fontAlgn="base"/>
            <a:endParaRPr lang="en-US" sz="1200" dirty="0"/>
          </a:p>
          <a:p>
            <a:pPr fontAlgn="base"/>
            <a:endParaRPr lang="en-US" sz="1200" dirty="0"/>
          </a:p>
        </p:txBody>
      </p:sp>
      <p:sp>
        <p:nvSpPr>
          <p:cNvPr id="3" name="TextBox 2"/>
          <p:cNvSpPr txBox="1"/>
          <p:nvPr/>
        </p:nvSpPr>
        <p:spPr>
          <a:xfrm>
            <a:off x="9144000" y="6019800"/>
            <a:ext cx="838200" cy="369332"/>
          </a:xfrm>
          <a:prstGeom prst="rect">
            <a:avLst/>
          </a:prstGeom>
          <a:noFill/>
        </p:spPr>
        <p:txBody>
          <a:bodyPr wrap="square" rtlCol="0">
            <a:spAutoFit/>
          </a:bodyPr>
          <a:lstStyle/>
          <a:p>
            <a:r>
              <a:rPr lang="en-US" dirty="0"/>
              <a:t>Page 2</a:t>
            </a:r>
          </a:p>
        </p:txBody>
      </p:sp>
    </p:spTree>
    <p:extLst>
      <p:ext uri="{BB962C8B-B14F-4D97-AF65-F5344CB8AC3E}">
        <p14:creationId xmlns:p14="http://schemas.microsoft.com/office/powerpoint/2010/main" val="296961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C61B6F0-DBC4-4A23-B1DD-0149D6E283F9}"/>
              </a:ext>
            </a:extLst>
          </p:cNvPr>
          <p:cNvGrpSpPr/>
          <p:nvPr/>
        </p:nvGrpSpPr>
        <p:grpSpPr>
          <a:xfrm>
            <a:off x="0" y="0"/>
            <a:ext cx="12192000" cy="6858000"/>
            <a:chOff x="0" y="0"/>
            <a:chExt cx="12192000" cy="6858000"/>
          </a:xfrm>
        </p:grpSpPr>
        <p:pic>
          <p:nvPicPr>
            <p:cNvPr id="13" name="Picture 12">
              <a:extLst>
                <a:ext uri="{FF2B5EF4-FFF2-40B4-BE49-F238E27FC236}">
                  <a16:creationId xmlns:a16="http://schemas.microsoft.com/office/drawing/2014/main" id="{64470012-DD22-4EF7-986B-F62141480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6" y="0"/>
              <a:ext cx="11016697" cy="6858000"/>
            </a:xfrm>
            <a:prstGeom prst="rect">
              <a:avLst/>
            </a:prstGeom>
          </p:spPr>
        </p:pic>
        <p:pic>
          <p:nvPicPr>
            <p:cNvPr id="14" name="Picture 13">
              <a:extLst>
                <a:ext uri="{FF2B5EF4-FFF2-40B4-BE49-F238E27FC236}">
                  <a16:creationId xmlns:a16="http://schemas.microsoft.com/office/drawing/2014/main" id="{C4439CE5-BEC1-4047-8C3C-FEA31E4A1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5" name="Picture 14">
              <a:extLst>
                <a:ext uri="{FF2B5EF4-FFF2-40B4-BE49-F238E27FC236}">
                  <a16:creationId xmlns:a16="http://schemas.microsoft.com/office/drawing/2014/main" id="{E0BF1BD0-EE87-468D-A3A4-FE9149860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6" name="TextBox 5"/>
          <p:cNvSpPr txBox="1"/>
          <p:nvPr/>
        </p:nvSpPr>
        <p:spPr>
          <a:xfrm>
            <a:off x="2133600" y="0"/>
            <a:ext cx="7924800" cy="1107996"/>
          </a:xfrm>
          <a:prstGeom prst="rect">
            <a:avLst/>
          </a:prstGeom>
          <a:noFill/>
        </p:spPr>
        <p:txBody>
          <a:bodyPr wrap="square" rtlCol="0">
            <a:spAutoFit/>
          </a:bodyPr>
          <a:lstStyle/>
          <a:p>
            <a:pPr algn="ctr"/>
            <a:r>
              <a:rPr lang="en-US" sz="6600" dirty="0">
                <a:solidFill>
                  <a:schemeClr val="bg1"/>
                </a:solidFill>
                <a:latin typeface="Harrington" pitchFamily="82" charset="0"/>
              </a:rPr>
              <a:t>The Gathering</a:t>
            </a:r>
          </a:p>
        </p:txBody>
      </p:sp>
      <p:sp>
        <p:nvSpPr>
          <p:cNvPr id="5" name="TextBox 4"/>
          <p:cNvSpPr txBox="1"/>
          <p:nvPr/>
        </p:nvSpPr>
        <p:spPr>
          <a:xfrm>
            <a:off x="528119" y="6488668"/>
            <a:ext cx="2209800" cy="369332"/>
          </a:xfrm>
          <a:prstGeom prst="rect">
            <a:avLst/>
          </a:prstGeom>
          <a:noFill/>
        </p:spPr>
        <p:txBody>
          <a:bodyPr wrap="square" rtlCol="0">
            <a:spAutoFit/>
          </a:bodyPr>
          <a:lstStyle/>
          <a:p>
            <a:r>
              <a:rPr lang="en-US" dirty="0">
                <a:solidFill>
                  <a:schemeClr val="bg1"/>
                </a:solidFill>
              </a:rPr>
              <a:t>3 Nephi:1-3</a:t>
            </a:r>
          </a:p>
        </p:txBody>
      </p:sp>
      <p:sp>
        <p:nvSpPr>
          <p:cNvPr id="7" name="TextBox 6"/>
          <p:cNvSpPr txBox="1"/>
          <p:nvPr/>
        </p:nvSpPr>
        <p:spPr>
          <a:xfrm>
            <a:off x="2085109" y="962891"/>
            <a:ext cx="2209800" cy="646331"/>
          </a:xfrm>
          <a:prstGeom prst="rect">
            <a:avLst/>
          </a:prstGeom>
          <a:noFill/>
        </p:spPr>
        <p:txBody>
          <a:bodyPr wrap="square" rtlCol="0">
            <a:spAutoFit/>
          </a:bodyPr>
          <a:lstStyle/>
          <a:p>
            <a:r>
              <a:rPr lang="en-US" dirty="0">
                <a:solidFill>
                  <a:schemeClr val="bg1"/>
                </a:solidFill>
              </a:rPr>
              <a:t>2,500 Nephite men, women and children</a:t>
            </a:r>
          </a:p>
        </p:txBody>
      </p:sp>
      <p:sp>
        <p:nvSpPr>
          <p:cNvPr id="10" name="Rectangle 9"/>
          <p:cNvSpPr/>
          <p:nvPr/>
        </p:nvSpPr>
        <p:spPr>
          <a:xfrm>
            <a:off x="2507672" y="2022764"/>
            <a:ext cx="3048000" cy="1815882"/>
          </a:xfrm>
          <a:prstGeom prst="rect">
            <a:avLst/>
          </a:prstGeom>
        </p:spPr>
        <p:txBody>
          <a:bodyPr wrap="square">
            <a:spAutoFit/>
          </a:bodyPr>
          <a:lstStyle/>
          <a:p>
            <a:pPr algn="ctr" fontAlgn="base"/>
            <a:r>
              <a:rPr lang="en-US" sz="2800" dirty="0">
                <a:solidFill>
                  <a:schemeClr val="bg1"/>
                </a:solidFill>
              </a:rPr>
              <a:t>Why would the people gather around the temple?</a:t>
            </a:r>
          </a:p>
        </p:txBody>
      </p:sp>
      <p:sp>
        <p:nvSpPr>
          <p:cNvPr id="11" name="Rectangle 10"/>
          <p:cNvSpPr/>
          <p:nvPr/>
        </p:nvSpPr>
        <p:spPr>
          <a:xfrm>
            <a:off x="5472545" y="4817919"/>
            <a:ext cx="4572000" cy="1384995"/>
          </a:xfrm>
          <a:prstGeom prst="rect">
            <a:avLst/>
          </a:prstGeom>
        </p:spPr>
        <p:txBody>
          <a:bodyPr>
            <a:spAutoFit/>
          </a:bodyPr>
          <a:lstStyle/>
          <a:p>
            <a:pPr algn="ctr" fontAlgn="base"/>
            <a:r>
              <a:rPr lang="en-US" sz="2800" dirty="0">
                <a:solidFill>
                  <a:schemeClr val="bg1"/>
                </a:solidFill>
              </a:rPr>
              <a:t>Where would you gather if you had witnessed a miraculous event?</a:t>
            </a:r>
          </a:p>
        </p:txBody>
      </p:sp>
      <p:pic>
        <p:nvPicPr>
          <p:cNvPr id="17" name="Picture 16">
            <a:extLst>
              <a:ext uri="{FF2B5EF4-FFF2-40B4-BE49-F238E27FC236}">
                <a16:creationId xmlns:a16="http://schemas.microsoft.com/office/drawing/2014/main" id="{45C79708-FE1E-4BA6-86C0-1DFF727F4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4400" y="4079133"/>
            <a:ext cx="2870274" cy="2530373"/>
          </a:xfrm>
          <a:prstGeom prst="rect">
            <a:avLst/>
          </a:prstGeom>
        </p:spPr>
      </p:pic>
      <p:pic>
        <p:nvPicPr>
          <p:cNvPr id="20" name="Picture 19">
            <a:extLst>
              <a:ext uri="{FF2B5EF4-FFF2-40B4-BE49-F238E27FC236}">
                <a16:creationId xmlns:a16="http://schemas.microsoft.com/office/drawing/2014/main" id="{71B2322D-8CF0-4073-96DD-C5AC033708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1254" y="1298864"/>
            <a:ext cx="4516581" cy="3387436"/>
          </a:xfrm>
          <a:prstGeom prst="rect">
            <a:avLst/>
          </a:prstGeom>
        </p:spPr>
      </p:pic>
    </p:spTree>
    <p:extLst>
      <p:ext uri="{BB962C8B-B14F-4D97-AF65-F5344CB8AC3E}">
        <p14:creationId xmlns:p14="http://schemas.microsoft.com/office/powerpoint/2010/main" val="75208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685801"/>
            <a:ext cx="9144000" cy="6001643"/>
          </a:xfrm>
          <a:prstGeom prst="rect">
            <a:avLst/>
          </a:prstGeom>
        </p:spPr>
        <p:txBody>
          <a:bodyPr wrap="square">
            <a:spAutoFit/>
          </a:bodyPr>
          <a:lstStyle/>
          <a:p>
            <a:r>
              <a:rPr lang="en-US" sz="1600" dirty="0"/>
              <a:t>In the Latter Day Saint movement, a </a:t>
            </a:r>
            <a:r>
              <a:rPr lang="en-US" sz="1600" b="1" dirty="0"/>
              <a:t>hosanna shout</a:t>
            </a:r>
            <a:r>
              <a:rPr lang="en-US" sz="1600" dirty="0"/>
              <a:t> is an organized ritual by a congregation of shouting hosanna. It was first performed as a ritual in the dedication of the Kirtland Temple, and was a part of the Kirtland Endowment ceremony. It continues to be practiced by some Latter Day Saint denominations, most notably The Church of Jesus Christ of Latter-day Saints (LDS Church), which practices the ritual at the dedication of each of its temples.</a:t>
            </a:r>
          </a:p>
          <a:p>
            <a:r>
              <a:rPr lang="en-US" sz="1600" dirty="0"/>
              <a:t>When the ordinance of the washing of feet was introduced at Kirtland, shouts of hosanna were viewed as a sealing benediction on both private and quorum prayer and then on the dedicatory prayer. At prayer meetings in the Kirtland Temple, the Saints sometimes used related phrases such as "Blessed is the name of the Most High God" and "Glory to God in the highest" (HC 2:386).</a:t>
            </a:r>
          </a:p>
          <a:p>
            <a:r>
              <a:rPr lang="en-US" sz="1600" dirty="0"/>
              <a:t>The Hosanna shout is intended to be whole-</a:t>
            </a:r>
            <a:r>
              <a:rPr lang="en-US" sz="1600" dirty="0" err="1"/>
              <a:t>souled</a:t>
            </a:r>
            <a:r>
              <a:rPr lang="en-US" sz="1600" dirty="0"/>
              <a:t> and given to the full limit of one's strength. The congregation stands and in unison shouts three times the words "Hosanna, Hosanna, Hosanna to God and the Lamb," then concludes with "Amen, Amen, and Amen." This is done while waving white handkerchiefs with uplifted hands.</a:t>
            </a:r>
            <a:r>
              <a:rPr lang="en-US" sz="1600" baseline="30000" dirty="0"/>
              <a:t>[</a:t>
            </a:r>
            <a:r>
              <a:rPr lang="en-US" sz="1600" dirty="0"/>
              <a:t>The epithet "Lamb" relates to the condescension and Atonement of Jesus Christ.</a:t>
            </a:r>
          </a:p>
          <a:p>
            <a:r>
              <a:rPr lang="en-US" sz="1600" dirty="0"/>
              <a:t>The Hosanna shout memorializes the pre-earthly Council in Heaven, as "when ... all the sons of God shouted for joy" (Job 38:7). It also recalls the hosannas and the waving of palm branches accorded Jesus as he entered Jerusalem, and the hosannas that welcomed him as he appeared to the Nephites in the Book of Mormon. President of the LDS Church Lorenzo Snow taught that this shout will herald the Messiah when he comes in the glory of the Father (cf. 1 </a:t>
            </a:r>
            <a:r>
              <a:rPr lang="en-US" sz="1600" dirty="0" err="1"/>
              <a:t>Thes</a:t>
            </a:r>
            <a:r>
              <a:rPr lang="en-US" sz="1600" dirty="0"/>
              <a:t>. 4:16). The word Hosanna means "save, rescue" or "save", which concisely summarizes the purpose of the temple in Latter-day theology as a place where saving ordinances are performed for both the living and the dead.</a:t>
            </a:r>
          </a:p>
          <a:p>
            <a:endParaRPr lang="en-US" sz="1600" dirty="0"/>
          </a:p>
          <a:p>
            <a:r>
              <a:rPr lang="en-US" sz="1600" dirty="0">
                <a:hlinkClick r:id="rId2"/>
              </a:rPr>
              <a:t>http://en.wikipedia.org/wiki/Hosanna_shout</a:t>
            </a:r>
            <a:endParaRPr lang="en-US" sz="1600" dirty="0"/>
          </a:p>
          <a:p>
            <a:pPr fontAlgn="base"/>
            <a:endParaRPr lang="en-US" sz="1600" dirty="0"/>
          </a:p>
          <a:p>
            <a:pPr fontAlgn="base"/>
            <a:endParaRPr lang="en-US" sz="1600" dirty="0"/>
          </a:p>
        </p:txBody>
      </p:sp>
      <p:sp>
        <p:nvSpPr>
          <p:cNvPr id="3" name="TextBox 2"/>
          <p:cNvSpPr txBox="1"/>
          <p:nvPr/>
        </p:nvSpPr>
        <p:spPr>
          <a:xfrm>
            <a:off x="2133600" y="1"/>
            <a:ext cx="7924800" cy="830997"/>
          </a:xfrm>
          <a:prstGeom prst="rect">
            <a:avLst/>
          </a:prstGeom>
          <a:noFill/>
        </p:spPr>
        <p:txBody>
          <a:bodyPr wrap="square" rtlCol="0">
            <a:spAutoFit/>
          </a:bodyPr>
          <a:lstStyle/>
          <a:p>
            <a:pPr algn="ctr"/>
            <a:r>
              <a:rPr lang="en-US" sz="4800" dirty="0">
                <a:latin typeface="Harrington" pitchFamily="82" charset="0"/>
              </a:rPr>
              <a:t>The Hosanna Shout</a:t>
            </a:r>
          </a:p>
        </p:txBody>
      </p:sp>
    </p:spTree>
    <p:extLst>
      <p:ext uri="{BB962C8B-B14F-4D97-AF65-F5344CB8AC3E}">
        <p14:creationId xmlns:p14="http://schemas.microsoft.com/office/powerpoint/2010/main" val="389282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AD6C706-FFE0-4436-A169-BD92DA69243F}"/>
              </a:ext>
            </a:extLst>
          </p:cNvPr>
          <p:cNvGrpSpPr/>
          <p:nvPr/>
        </p:nvGrpSpPr>
        <p:grpSpPr>
          <a:xfrm>
            <a:off x="0" y="0"/>
            <a:ext cx="12192000" cy="6858000"/>
            <a:chOff x="0" y="0"/>
            <a:chExt cx="12192000" cy="6858000"/>
          </a:xfrm>
        </p:grpSpPr>
        <p:pic>
          <p:nvPicPr>
            <p:cNvPr id="13" name="Picture 12">
              <a:extLst>
                <a:ext uri="{FF2B5EF4-FFF2-40B4-BE49-F238E27FC236}">
                  <a16:creationId xmlns:a16="http://schemas.microsoft.com/office/drawing/2014/main" id="{9583E6DF-CD63-42A5-8BB0-AA025D5BF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6" y="0"/>
              <a:ext cx="11016697" cy="6858000"/>
            </a:xfrm>
            <a:prstGeom prst="rect">
              <a:avLst/>
            </a:prstGeom>
          </p:spPr>
        </p:pic>
        <p:pic>
          <p:nvPicPr>
            <p:cNvPr id="14" name="Picture 13">
              <a:extLst>
                <a:ext uri="{FF2B5EF4-FFF2-40B4-BE49-F238E27FC236}">
                  <a16:creationId xmlns:a16="http://schemas.microsoft.com/office/drawing/2014/main" id="{C3B83E58-7781-482F-903F-47C6BF3CA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5" name="Picture 14">
              <a:extLst>
                <a:ext uri="{FF2B5EF4-FFF2-40B4-BE49-F238E27FC236}">
                  <a16:creationId xmlns:a16="http://schemas.microsoft.com/office/drawing/2014/main" id="{B006C46A-A727-4C91-A4DC-B2277540D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6" name="TextBox 5"/>
          <p:cNvSpPr txBox="1"/>
          <p:nvPr/>
        </p:nvSpPr>
        <p:spPr>
          <a:xfrm>
            <a:off x="2133600" y="0"/>
            <a:ext cx="7924800" cy="1107996"/>
          </a:xfrm>
          <a:prstGeom prst="rect">
            <a:avLst/>
          </a:prstGeom>
          <a:noFill/>
        </p:spPr>
        <p:txBody>
          <a:bodyPr wrap="square" rtlCol="0">
            <a:spAutoFit/>
          </a:bodyPr>
          <a:lstStyle/>
          <a:p>
            <a:pPr algn="ctr"/>
            <a:r>
              <a:rPr lang="en-US" sz="6600" dirty="0">
                <a:solidFill>
                  <a:schemeClr val="bg1"/>
                </a:solidFill>
                <a:latin typeface="Harrington" pitchFamily="82" charset="0"/>
              </a:rPr>
              <a:t>The Voice</a:t>
            </a:r>
          </a:p>
        </p:txBody>
      </p:sp>
      <p:sp>
        <p:nvSpPr>
          <p:cNvPr id="5" name="TextBox 4"/>
          <p:cNvSpPr txBox="1"/>
          <p:nvPr/>
        </p:nvSpPr>
        <p:spPr>
          <a:xfrm>
            <a:off x="591493" y="6488668"/>
            <a:ext cx="2209800" cy="369332"/>
          </a:xfrm>
          <a:prstGeom prst="rect">
            <a:avLst/>
          </a:prstGeom>
          <a:noFill/>
        </p:spPr>
        <p:txBody>
          <a:bodyPr wrap="square" rtlCol="0">
            <a:spAutoFit/>
          </a:bodyPr>
          <a:lstStyle/>
          <a:p>
            <a:r>
              <a:rPr lang="en-US" dirty="0">
                <a:solidFill>
                  <a:schemeClr val="bg1"/>
                </a:solidFill>
              </a:rPr>
              <a:t>3 Nephi 11:3-5</a:t>
            </a:r>
          </a:p>
        </p:txBody>
      </p:sp>
      <p:sp>
        <p:nvSpPr>
          <p:cNvPr id="10" name="Rectangle 9"/>
          <p:cNvSpPr/>
          <p:nvPr/>
        </p:nvSpPr>
        <p:spPr>
          <a:xfrm>
            <a:off x="2133600" y="990600"/>
            <a:ext cx="3657600" cy="2308324"/>
          </a:xfrm>
          <a:prstGeom prst="rect">
            <a:avLst/>
          </a:prstGeom>
        </p:spPr>
        <p:txBody>
          <a:bodyPr wrap="square">
            <a:spAutoFit/>
          </a:bodyPr>
          <a:lstStyle/>
          <a:p>
            <a:pPr fontAlgn="base"/>
            <a:r>
              <a:rPr lang="en-US" dirty="0">
                <a:solidFill>
                  <a:schemeClr val="bg1"/>
                </a:solidFill>
              </a:rPr>
              <a:t>What would be the message of the song before the starting of a sacrament meeting?</a:t>
            </a:r>
          </a:p>
          <a:p>
            <a:pPr fontAlgn="base"/>
            <a:r>
              <a:rPr lang="en-US" dirty="0">
                <a:solidFill>
                  <a:schemeClr val="bg1"/>
                </a:solidFill>
              </a:rPr>
              <a:t>(Prelude Music)</a:t>
            </a:r>
          </a:p>
          <a:p>
            <a:pPr fontAlgn="base"/>
            <a:endParaRPr lang="en-US" dirty="0">
              <a:solidFill>
                <a:schemeClr val="bg1"/>
              </a:solidFill>
            </a:endParaRPr>
          </a:p>
          <a:p>
            <a:pPr fontAlgn="base"/>
            <a:r>
              <a:rPr lang="en-US" dirty="0">
                <a:solidFill>
                  <a:schemeClr val="bg1"/>
                </a:solidFill>
              </a:rPr>
              <a:t>How often do you listen to the music before a meeting?</a:t>
            </a:r>
          </a:p>
          <a:p>
            <a:pPr fontAlgn="base"/>
            <a:endParaRPr lang="en-US" dirty="0">
              <a:solidFill>
                <a:schemeClr val="bg1"/>
              </a:solidFill>
            </a:endParaRPr>
          </a:p>
        </p:txBody>
      </p:sp>
      <p:sp>
        <p:nvSpPr>
          <p:cNvPr id="11" name="Rectangle 10"/>
          <p:cNvSpPr/>
          <p:nvPr/>
        </p:nvSpPr>
        <p:spPr>
          <a:xfrm>
            <a:off x="6298194" y="3930713"/>
            <a:ext cx="4058970" cy="2308324"/>
          </a:xfrm>
          <a:prstGeom prst="rect">
            <a:avLst/>
          </a:prstGeom>
        </p:spPr>
        <p:txBody>
          <a:bodyPr wrap="square">
            <a:spAutoFit/>
          </a:bodyPr>
          <a:lstStyle/>
          <a:p>
            <a:pPr algn="ctr" fontAlgn="base"/>
            <a:r>
              <a:rPr lang="en-US" sz="3600" dirty="0">
                <a:solidFill>
                  <a:schemeClr val="bg1"/>
                </a:solidFill>
              </a:rPr>
              <a:t>What must a person do to hear and understand a soft voice?</a:t>
            </a:r>
          </a:p>
        </p:txBody>
      </p:sp>
      <p:pic>
        <p:nvPicPr>
          <p:cNvPr id="3" name="Picture 2">
            <a:extLst>
              <a:ext uri="{FF2B5EF4-FFF2-40B4-BE49-F238E27FC236}">
                <a16:creationId xmlns:a16="http://schemas.microsoft.com/office/drawing/2014/main" id="{6AFC9D4D-E4BB-4F1B-99FA-C03E54A7C900}"/>
              </a:ext>
            </a:extLst>
          </p:cNvPr>
          <p:cNvPicPr>
            <a:picLocks noChangeAspect="1"/>
          </p:cNvPicPr>
          <p:nvPr/>
        </p:nvPicPr>
        <p:blipFill rotWithShape="1">
          <a:blip r:embed="rId4">
            <a:extLst>
              <a:ext uri="{28A0092B-C50C-407E-A947-70E740481C1C}">
                <a14:useLocalDpi xmlns:a14="http://schemas.microsoft.com/office/drawing/2010/main" val="0"/>
              </a:ext>
            </a:extLst>
          </a:blip>
          <a:srcRect t="2971" r="74944"/>
          <a:stretch/>
        </p:blipFill>
        <p:spPr>
          <a:xfrm>
            <a:off x="5995044" y="1050201"/>
            <a:ext cx="976125" cy="2218099"/>
          </a:xfrm>
          <a:prstGeom prst="rect">
            <a:avLst/>
          </a:prstGeom>
        </p:spPr>
      </p:pic>
      <p:pic>
        <p:nvPicPr>
          <p:cNvPr id="17" name="Picture 16">
            <a:extLst>
              <a:ext uri="{FF2B5EF4-FFF2-40B4-BE49-F238E27FC236}">
                <a16:creationId xmlns:a16="http://schemas.microsoft.com/office/drawing/2014/main" id="{5DA2184C-0ADC-4990-8D78-4DF58ABC4EFE}"/>
              </a:ext>
            </a:extLst>
          </p:cNvPr>
          <p:cNvPicPr>
            <a:picLocks noChangeAspect="1"/>
          </p:cNvPicPr>
          <p:nvPr/>
        </p:nvPicPr>
        <p:blipFill rotWithShape="1">
          <a:blip r:embed="rId4">
            <a:extLst>
              <a:ext uri="{28A0092B-C50C-407E-A947-70E740481C1C}">
                <a14:useLocalDpi xmlns:a14="http://schemas.microsoft.com/office/drawing/2010/main" val="0"/>
              </a:ext>
            </a:extLst>
          </a:blip>
          <a:srcRect l="25328" t="4224" r="49806"/>
          <a:stretch/>
        </p:blipFill>
        <p:spPr>
          <a:xfrm>
            <a:off x="6980222" y="1068309"/>
            <a:ext cx="968722" cy="2207535"/>
          </a:xfrm>
          <a:prstGeom prst="rect">
            <a:avLst/>
          </a:prstGeom>
        </p:spPr>
      </p:pic>
      <p:pic>
        <p:nvPicPr>
          <p:cNvPr id="18" name="Picture 17">
            <a:extLst>
              <a:ext uri="{FF2B5EF4-FFF2-40B4-BE49-F238E27FC236}">
                <a16:creationId xmlns:a16="http://schemas.microsoft.com/office/drawing/2014/main" id="{E1CDED6E-D82E-4973-AC82-0FFA43B12E63}"/>
              </a:ext>
            </a:extLst>
          </p:cNvPr>
          <p:cNvPicPr>
            <a:picLocks noChangeAspect="1"/>
          </p:cNvPicPr>
          <p:nvPr/>
        </p:nvPicPr>
        <p:blipFill rotWithShape="1">
          <a:blip r:embed="rId4">
            <a:extLst>
              <a:ext uri="{28A0092B-C50C-407E-A947-70E740481C1C}">
                <a14:useLocalDpi xmlns:a14="http://schemas.microsoft.com/office/drawing/2010/main" val="0"/>
              </a:ext>
            </a:extLst>
          </a:blip>
          <a:srcRect l="50232" t="3102" r="26296" b="1"/>
          <a:stretch/>
        </p:blipFill>
        <p:spPr>
          <a:xfrm>
            <a:off x="7967050" y="1059254"/>
            <a:ext cx="914400" cy="2215081"/>
          </a:xfrm>
          <a:prstGeom prst="rect">
            <a:avLst/>
          </a:prstGeom>
        </p:spPr>
      </p:pic>
      <p:pic>
        <p:nvPicPr>
          <p:cNvPr id="19" name="Picture 18">
            <a:extLst>
              <a:ext uri="{FF2B5EF4-FFF2-40B4-BE49-F238E27FC236}">
                <a16:creationId xmlns:a16="http://schemas.microsoft.com/office/drawing/2014/main" id="{8417EB1D-A6F9-4773-B195-03BBD8E02319}"/>
              </a:ext>
            </a:extLst>
          </p:cNvPr>
          <p:cNvPicPr>
            <a:picLocks noChangeAspect="1"/>
          </p:cNvPicPr>
          <p:nvPr/>
        </p:nvPicPr>
        <p:blipFill rotWithShape="1">
          <a:blip r:embed="rId4">
            <a:extLst>
              <a:ext uri="{28A0092B-C50C-407E-A947-70E740481C1C}">
                <a14:useLocalDpi xmlns:a14="http://schemas.microsoft.com/office/drawing/2010/main" val="0"/>
              </a:ext>
            </a:extLst>
          </a:blip>
          <a:srcRect l="74440" t="2376"/>
          <a:stretch/>
        </p:blipFill>
        <p:spPr>
          <a:xfrm>
            <a:off x="8899557" y="1041148"/>
            <a:ext cx="995739" cy="2231679"/>
          </a:xfrm>
          <a:prstGeom prst="rect">
            <a:avLst/>
          </a:prstGeom>
        </p:spPr>
      </p:pic>
      <p:pic>
        <p:nvPicPr>
          <p:cNvPr id="16" name="Picture 15">
            <a:extLst>
              <a:ext uri="{FF2B5EF4-FFF2-40B4-BE49-F238E27FC236}">
                <a16:creationId xmlns:a16="http://schemas.microsoft.com/office/drawing/2014/main" id="{E9D87DBD-4223-4415-82F6-209DC8382C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0707" y="3168996"/>
            <a:ext cx="4397778" cy="3141270"/>
          </a:xfrm>
          <a:prstGeom prst="rect">
            <a:avLst/>
          </a:prstGeom>
        </p:spPr>
      </p:pic>
    </p:spTree>
    <p:extLst>
      <p:ext uri="{BB962C8B-B14F-4D97-AF65-F5344CB8AC3E}">
        <p14:creationId xmlns:p14="http://schemas.microsoft.com/office/powerpoint/2010/main" val="264960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0" presetClass="exit" presetSubtype="0" fill="hold" grpId="0" nodeType="withEffect">
                                  <p:stCondLst>
                                    <p:cond delay="0"/>
                                  </p:stCondLst>
                                  <p:childTnLst>
                                    <p:animEffect transition="out" filter="fade">
                                      <p:cBhvr>
                                        <p:cTn id="20" dur="500"/>
                                        <p:tgtEl>
                                          <p:spTgt spid="10">
                                            <p:txEl>
                                              <p:pRg st="0" end="0"/>
                                            </p:txEl>
                                          </p:spTgt>
                                        </p:tgtEl>
                                      </p:cBhvr>
                                    </p:animEffect>
                                    <p:set>
                                      <p:cBhvr>
                                        <p:cTn id="21" dur="1" fill="hold">
                                          <p:stCondLst>
                                            <p:cond delay="499"/>
                                          </p:stCondLst>
                                        </p:cTn>
                                        <p:tgtEl>
                                          <p:spTgt spid="10">
                                            <p:txEl>
                                              <p:pRg st="0" end="0"/>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0">
                                            <p:txEl>
                                              <p:pRg st="1" end="1"/>
                                            </p:txEl>
                                          </p:spTgt>
                                        </p:tgtEl>
                                      </p:cBhvr>
                                    </p:animEffect>
                                    <p:set>
                                      <p:cBhvr>
                                        <p:cTn id="24" dur="1" fill="hold">
                                          <p:stCondLst>
                                            <p:cond delay="499"/>
                                          </p:stCondLst>
                                        </p:cTn>
                                        <p:tgtEl>
                                          <p:spTgt spid="10">
                                            <p:txEl>
                                              <p:pRg st="1" end="1"/>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0">
                                            <p:txEl>
                                              <p:pRg st="3" end="3"/>
                                            </p:txEl>
                                          </p:spTgt>
                                        </p:tgtEl>
                                      </p:cBhvr>
                                    </p:animEffect>
                                    <p:set>
                                      <p:cBhvr>
                                        <p:cTn id="27" dur="1" fill="hold">
                                          <p:stCondLst>
                                            <p:cond delay="499"/>
                                          </p:stCondLst>
                                        </p:cTn>
                                        <p:tgtEl>
                                          <p:spTgt spid="10">
                                            <p:txEl>
                                              <p:pRg st="3" end="3"/>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19"/>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7E55363-BB52-41A8-AC8B-4BDDE45E86A1}"/>
              </a:ext>
            </a:extLst>
          </p:cNvPr>
          <p:cNvGrpSpPr/>
          <p:nvPr/>
        </p:nvGrpSpPr>
        <p:grpSpPr>
          <a:xfrm>
            <a:off x="0" y="0"/>
            <a:ext cx="12192000" cy="6858000"/>
            <a:chOff x="0" y="0"/>
            <a:chExt cx="12192000" cy="6858000"/>
          </a:xfrm>
        </p:grpSpPr>
        <p:pic>
          <p:nvPicPr>
            <p:cNvPr id="15" name="Picture 14">
              <a:extLst>
                <a:ext uri="{FF2B5EF4-FFF2-40B4-BE49-F238E27FC236}">
                  <a16:creationId xmlns:a16="http://schemas.microsoft.com/office/drawing/2014/main" id="{FDE53728-24DB-4E99-810A-C7DCA8CA5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6" y="0"/>
              <a:ext cx="11016697" cy="6858000"/>
            </a:xfrm>
            <a:prstGeom prst="rect">
              <a:avLst/>
            </a:prstGeom>
          </p:spPr>
        </p:pic>
        <p:pic>
          <p:nvPicPr>
            <p:cNvPr id="17" name="Picture 16">
              <a:extLst>
                <a:ext uri="{FF2B5EF4-FFF2-40B4-BE49-F238E27FC236}">
                  <a16:creationId xmlns:a16="http://schemas.microsoft.com/office/drawing/2014/main" id="{FF8715D1-A072-4274-BAA0-C8E88633D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8" name="Picture 17">
              <a:extLst>
                <a:ext uri="{FF2B5EF4-FFF2-40B4-BE49-F238E27FC236}">
                  <a16:creationId xmlns:a16="http://schemas.microsoft.com/office/drawing/2014/main" id="{2737E9E4-654C-4FD1-8A25-8CC343903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6" name="TextBox 5"/>
          <p:cNvSpPr txBox="1"/>
          <p:nvPr/>
        </p:nvSpPr>
        <p:spPr>
          <a:xfrm>
            <a:off x="2133600" y="1"/>
            <a:ext cx="7924800" cy="830997"/>
          </a:xfrm>
          <a:prstGeom prst="rect">
            <a:avLst/>
          </a:prstGeom>
          <a:noFill/>
        </p:spPr>
        <p:txBody>
          <a:bodyPr wrap="square" rtlCol="0">
            <a:spAutoFit/>
          </a:bodyPr>
          <a:lstStyle/>
          <a:p>
            <a:pPr algn="ctr"/>
            <a:r>
              <a:rPr lang="en-US" sz="4800" dirty="0">
                <a:solidFill>
                  <a:schemeClr val="bg1"/>
                </a:solidFill>
                <a:latin typeface="Harrington" pitchFamily="82" charset="0"/>
              </a:rPr>
              <a:t>The Sound of the Voice</a:t>
            </a:r>
          </a:p>
        </p:txBody>
      </p:sp>
      <p:sp>
        <p:nvSpPr>
          <p:cNvPr id="5" name="TextBox 4"/>
          <p:cNvSpPr txBox="1"/>
          <p:nvPr/>
        </p:nvSpPr>
        <p:spPr>
          <a:xfrm>
            <a:off x="736022" y="6488668"/>
            <a:ext cx="2209800" cy="369332"/>
          </a:xfrm>
          <a:prstGeom prst="rect">
            <a:avLst/>
          </a:prstGeom>
          <a:noFill/>
        </p:spPr>
        <p:txBody>
          <a:bodyPr wrap="square" rtlCol="0">
            <a:spAutoFit/>
          </a:bodyPr>
          <a:lstStyle/>
          <a:p>
            <a:r>
              <a:rPr lang="en-US" dirty="0">
                <a:solidFill>
                  <a:schemeClr val="bg1"/>
                </a:solidFill>
              </a:rPr>
              <a:t>3 Nephi 11:3</a:t>
            </a:r>
          </a:p>
        </p:txBody>
      </p:sp>
      <p:sp>
        <p:nvSpPr>
          <p:cNvPr id="10" name="Rectangle 9"/>
          <p:cNvSpPr/>
          <p:nvPr/>
        </p:nvSpPr>
        <p:spPr>
          <a:xfrm>
            <a:off x="1246910" y="1056410"/>
            <a:ext cx="4901045" cy="2031325"/>
          </a:xfrm>
          <a:prstGeom prst="rect">
            <a:avLst/>
          </a:prstGeom>
        </p:spPr>
        <p:txBody>
          <a:bodyPr wrap="square">
            <a:spAutoFit/>
          </a:bodyPr>
          <a:lstStyle/>
          <a:p>
            <a:pPr fontAlgn="base"/>
            <a:r>
              <a:rPr lang="en-US" i="1" dirty="0">
                <a:solidFill>
                  <a:schemeClr val="bg1"/>
                </a:solidFill>
              </a:rPr>
              <a:t>“And it came to pass when they heard this voice, and beheld that it was not a voice of thunder, neither was it a voice of a great tumultuous noise, but behold, it was a still voice of perfect mildness, as if it had been a whisper, and it did pierce even to the very soul—”</a:t>
            </a:r>
          </a:p>
          <a:p>
            <a:pPr fontAlgn="base"/>
            <a:r>
              <a:rPr lang="en-US" i="1" dirty="0">
                <a:solidFill>
                  <a:schemeClr val="bg1"/>
                </a:solidFill>
              </a:rPr>
              <a:t>Helaman 5:30</a:t>
            </a:r>
          </a:p>
        </p:txBody>
      </p:sp>
      <p:sp>
        <p:nvSpPr>
          <p:cNvPr id="12" name="Rectangle 11"/>
          <p:cNvSpPr/>
          <p:nvPr/>
        </p:nvSpPr>
        <p:spPr>
          <a:xfrm>
            <a:off x="5714999" y="4405746"/>
            <a:ext cx="5039591" cy="1477328"/>
          </a:xfrm>
          <a:prstGeom prst="rect">
            <a:avLst/>
          </a:prstGeom>
        </p:spPr>
        <p:txBody>
          <a:bodyPr wrap="square">
            <a:spAutoFit/>
          </a:bodyPr>
          <a:lstStyle/>
          <a:p>
            <a:pPr fontAlgn="base"/>
            <a:r>
              <a:rPr lang="en-US" dirty="0">
                <a:solidFill>
                  <a:schemeClr val="bg1"/>
                </a:solidFill>
              </a:rPr>
              <a:t> Not a harsh voice, neither was it a loud voice</a:t>
            </a:r>
          </a:p>
          <a:p>
            <a:pPr fontAlgn="base"/>
            <a:endParaRPr lang="en-US" dirty="0">
              <a:solidFill>
                <a:schemeClr val="bg1"/>
              </a:solidFill>
            </a:endParaRPr>
          </a:p>
          <a:p>
            <a:pPr fontAlgn="base"/>
            <a:r>
              <a:rPr lang="en-US" dirty="0">
                <a:solidFill>
                  <a:schemeClr val="bg1"/>
                </a:solidFill>
              </a:rPr>
              <a:t>A small voice, piercing them that did hear to the center…their very soul…causing their heart to burn—a testimony</a:t>
            </a:r>
          </a:p>
        </p:txBody>
      </p:sp>
      <p:sp>
        <p:nvSpPr>
          <p:cNvPr id="14" name="Rectangle 13"/>
          <p:cNvSpPr/>
          <p:nvPr/>
        </p:nvSpPr>
        <p:spPr>
          <a:xfrm>
            <a:off x="4000500" y="5926282"/>
            <a:ext cx="3810000" cy="830997"/>
          </a:xfrm>
          <a:prstGeom prst="rect">
            <a:avLst/>
          </a:prstGeom>
        </p:spPr>
        <p:txBody>
          <a:bodyPr wrap="square">
            <a:spAutoFit/>
          </a:bodyPr>
          <a:lstStyle/>
          <a:p>
            <a:pPr algn="ctr" fontAlgn="base"/>
            <a:r>
              <a:rPr lang="en-US" sz="2400" dirty="0">
                <a:solidFill>
                  <a:srgbClr val="FFFF00"/>
                </a:solidFill>
              </a:rPr>
              <a:t> The Holy Ghost often speaks to us through our feelings</a:t>
            </a:r>
          </a:p>
        </p:txBody>
      </p:sp>
      <p:pic>
        <p:nvPicPr>
          <p:cNvPr id="11" name="Picture 10">
            <a:extLst>
              <a:ext uri="{FF2B5EF4-FFF2-40B4-BE49-F238E27FC236}">
                <a16:creationId xmlns:a16="http://schemas.microsoft.com/office/drawing/2014/main" id="{339B3AC5-1248-4726-895B-8C2766A490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2734" y="3456907"/>
            <a:ext cx="3260656" cy="1925584"/>
          </a:xfrm>
          <a:prstGeom prst="rect">
            <a:avLst/>
          </a:prstGeom>
        </p:spPr>
      </p:pic>
      <p:pic>
        <p:nvPicPr>
          <p:cNvPr id="20" name="Picture 19">
            <a:extLst>
              <a:ext uri="{FF2B5EF4-FFF2-40B4-BE49-F238E27FC236}">
                <a16:creationId xmlns:a16="http://schemas.microsoft.com/office/drawing/2014/main" id="{8BA12EB0-DED6-4B61-BBE2-6349381B82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1191" y="955964"/>
            <a:ext cx="2240639" cy="3229321"/>
          </a:xfrm>
          <a:prstGeom prst="rect">
            <a:avLst/>
          </a:prstGeom>
        </p:spPr>
      </p:pic>
    </p:spTree>
    <p:extLst>
      <p:ext uri="{BB962C8B-B14F-4D97-AF65-F5344CB8AC3E}">
        <p14:creationId xmlns:p14="http://schemas.microsoft.com/office/powerpoint/2010/main" val="148190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ACCF40A-EC46-45F2-95E6-A081F63C4E62}"/>
              </a:ext>
            </a:extLst>
          </p:cNvPr>
          <p:cNvGrpSpPr/>
          <p:nvPr/>
        </p:nvGrpSpPr>
        <p:grpSpPr>
          <a:xfrm>
            <a:off x="0" y="0"/>
            <a:ext cx="12192000" cy="6858000"/>
            <a:chOff x="0" y="0"/>
            <a:chExt cx="12192000" cy="6858000"/>
          </a:xfrm>
        </p:grpSpPr>
        <p:pic>
          <p:nvPicPr>
            <p:cNvPr id="19" name="Picture 18">
              <a:extLst>
                <a:ext uri="{FF2B5EF4-FFF2-40B4-BE49-F238E27FC236}">
                  <a16:creationId xmlns:a16="http://schemas.microsoft.com/office/drawing/2014/main" id="{933C1E0B-E147-4B91-AFAD-E7C6EEC23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6" y="0"/>
              <a:ext cx="11016697" cy="6858000"/>
            </a:xfrm>
            <a:prstGeom prst="rect">
              <a:avLst/>
            </a:prstGeom>
          </p:spPr>
        </p:pic>
        <p:pic>
          <p:nvPicPr>
            <p:cNvPr id="20" name="Picture 19">
              <a:extLst>
                <a:ext uri="{FF2B5EF4-FFF2-40B4-BE49-F238E27FC236}">
                  <a16:creationId xmlns:a16="http://schemas.microsoft.com/office/drawing/2014/main" id="{1F2DFBEB-FA85-4A6D-BC9C-96015A58B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21" name="Picture 20">
              <a:extLst>
                <a:ext uri="{FF2B5EF4-FFF2-40B4-BE49-F238E27FC236}">
                  <a16:creationId xmlns:a16="http://schemas.microsoft.com/office/drawing/2014/main" id="{D348A2BE-3595-4C74-9E9B-472F2266A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2" name="Rectangle 1"/>
          <p:cNvSpPr/>
          <p:nvPr/>
        </p:nvSpPr>
        <p:spPr>
          <a:xfrm>
            <a:off x="1749136" y="294409"/>
            <a:ext cx="4572000" cy="4247317"/>
          </a:xfrm>
          <a:prstGeom prst="rect">
            <a:avLst/>
          </a:prstGeom>
        </p:spPr>
        <p:txBody>
          <a:bodyPr>
            <a:spAutoFit/>
          </a:bodyPr>
          <a:lstStyle/>
          <a:p>
            <a:pPr fontAlgn="base"/>
            <a:r>
              <a:rPr lang="en-US" dirty="0">
                <a:solidFill>
                  <a:schemeClr val="bg1"/>
                </a:solidFill>
              </a:rPr>
              <a:t>“The Spirit does not get our attention by shouting. It never shakes us with a heavy hand. The Spirit whispers. It caresses so gently, indeed, that if we are preoccupied, we can’t feel it at all.</a:t>
            </a:r>
          </a:p>
          <a:p>
            <a:pPr fontAlgn="base"/>
            <a:endParaRPr lang="en-US" dirty="0">
              <a:solidFill>
                <a:schemeClr val="bg1"/>
              </a:solidFill>
            </a:endParaRPr>
          </a:p>
          <a:p>
            <a:pPr fontAlgn="base"/>
            <a:r>
              <a:rPr lang="en-US" dirty="0">
                <a:solidFill>
                  <a:schemeClr val="bg1"/>
                </a:solidFill>
              </a:rPr>
              <a:t>“Occasionally, the Spirit will press just firmly enough or often enough for us to pay attention; but from my experience, most of the time, if we do not heed the gentle feeling, if we do not listen with those feelings, the Spirit will withdraw and wait until we come seeking and listening, in our manner and our expression.” </a:t>
            </a:r>
          </a:p>
          <a:p>
            <a:pPr fontAlgn="base"/>
            <a:r>
              <a:rPr lang="en-US" dirty="0">
                <a:solidFill>
                  <a:schemeClr val="bg1"/>
                </a:solidFill>
              </a:rPr>
              <a:t>Boyd K. Packer</a:t>
            </a:r>
          </a:p>
        </p:txBody>
      </p:sp>
      <p:grpSp>
        <p:nvGrpSpPr>
          <p:cNvPr id="18" name="Group 17"/>
          <p:cNvGrpSpPr/>
          <p:nvPr/>
        </p:nvGrpSpPr>
        <p:grpSpPr>
          <a:xfrm>
            <a:off x="5805055" y="4312227"/>
            <a:ext cx="3759200" cy="2286000"/>
            <a:chOff x="4343400" y="4572000"/>
            <a:chExt cx="3759200" cy="2286000"/>
          </a:xfrm>
        </p:grpSpPr>
        <p:grpSp>
          <p:nvGrpSpPr>
            <p:cNvPr id="9" name="Group 18"/>
            <p:cNvGrpSpPr/>
            <p:nvPr/>
          </p:nvGrpSpPr>
          <p:grpSpPr>
            <a:xfrm>
              <a:off x="4343400" y="4572000"/>
              <a:ext cx="3759200" cy="2286000"/>
              <a:chOff x="965200" y="2286000"/>
              <a:chExt cx="7327900" cy="2743200"/>
            </a:xfrm>
          </p:grpSpPr>
          <p:sp>
            <p:nvSpPr>
              <p:cNvPr id="11" name="Rectangle 1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1"/>
                <a:endCxn id="1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4419600" y="4800600"/>
              <a:ext cx="3657600" cy="1631216"/>
            </a:xfrm>
            <a:prstGeom prst="rect">
              <a:avLst/>
            </a:prstGeom>
          </p:spPr>
          <p:txBody>
            <a:bodyPr wrap="square">
              <a:spAutoFit/>
            </a:bodyPr>
            <a:lstStyle/>
            <a:p>
              <a:pPr algn="ctr"/>
              <a:r>
                <a:rPr lang="en-US" sz="2000" b="1" dirty="0">
                  <a:solidFill>
                    <a:schemeClr val="bg1"/>
                  </a:solidFill>
                </a:rPr>
                <a:t>As we learn how to listen to the voice of the Lord through the Holy Ghost, we will be able to understand the communication He gives us</a:t>
              </a:r>
              <a:endParaRPr lang="en-US" sz="2000" dirty="0">
                <a:solidFill>
                  <a:schemeClr val="bg1"/>
                </a:solidFill>
              </a:endParaRPr>
            </a:p>
          </p:txBody>
        </p:sp>
      </p:grpSp>
      <p:pic>
        <p:nvPicPr>
          <p:cNvPr id="16" name="Picture 15" descr="boyd k. packer.jpg"/>
          <p:cNvPicPr>
            <a:picLocks noChangeAspect="1"/>
          </p:cNvPicPr>
          <p:nvPr/>
        </p:nvPicPr>
        <p:blipFill>
          <a:blip r:embed="rId4" cstate="print"/>
          <a:stretch>
            <a:fillRect/>
          </a:stretch>
        </p:blipFill>
        <p:spPr>
          <a:xfrm>
            <a:off x="200892" y="152401"/>
            <a:ext cx="1394773" cy="1738313"/>
          </a:xfrm>
          <a:prstGeom prst="rect">
            <a:avLst/>
          </a:prstGeom>
        </p:spPr>
      </p:pic>
      <p:pic>
        <p:nvPicPr>
          <p:cNvPr id="10" name="Picture 9">
            <a:extLst>
              <a:ext uri="{FF2B5EF4-FFF2-40B4-BE49-F238E27FC236}">
                <a16:creationId xmlns:a16="http://schemas.microsoft.com/office/drawing/2014/main" id="{F48FEBC6-6359-4E8F-9C59-04C0E391BD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5453" y="774989"/>
            <a:ext cx="5019675" cy="3333750"/>
          </a:xfrm>
          <a:prstGeom prst="ellipse">
            <a:avLst/>
          </a:prstGeom>
          <a:ln>
            <a:noFill/>
          </a:ln>
          <a:effectLst>
            <a:softEdge rad="112500"/>
          </a:effectLst>
        </p:spPr>
      </p:pic>
    </p:spTree>
    <p:extLst>
      <p:ext uri="{BB962C8B-B14F-4D97-AF65-F5344CB8AC3E}">
        <p14:creationId xmlns:p14="http://schemas.microsoft.com/office/powerpoint/2010/main" val="17017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69763FC-8E38-4EB8-BFF7-08C47546EFA8}"/>
              </a:ext>
            </a:extLst>
          </p:cNvPr>
          <p:cNvGrpSpPr/>
          <p:nvPr/>
        </p:nvGrpSpPr>
        <p:grpSpPr>
          <a:xfrm>
            <a:off x="0" y="0"/>
            <a:ext cx="12192000" cy="6858000"/>
            <a:chOff x="0" y="0"/>
            <a:chExt cx="12192000" cy="6858000"/>
          </a:xfrm>
        </p:grpSpPr>
        <p:pic>
          <p:nvPicPr>
            <p:cNvPr id="13" name="Picture 12">
              <a:extLst>
                <a:ext uri="{FF2B5EF4-FFF2-40B4-BE49-F238E27FC236}">
                  <a16:creationId xmlns:a16="http://schemas.microsoft.com/office/drawing/2014/main" id="{CD234BC7-FD58-43CB-8DD5-B86BA2B7C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6" y="0"/>
              <a:ext cx="11016697" cy="6858000"/>
            </a:xfrm>
            <a:prstGeom prst="rect">
              <a:avLst/>
            </a:prstGeom>
          </p:spPr>
        </p:pic>
        <p:pic>
          <p:nvPicPr>
            <p:cNvPr id="14" name="Picture 13">
              <a:extLst>
                <a:ext uri="{FF2B5EF4-FFF2-40B4-BE49-F238E27FC236}">
                  <a16:creationId xmlns:a16="http://schemas.microsoft.com/office/drawing/2014/main" id="{8F2C0640-8D86-4E3B-BC88-FD08A74E0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5" name="Picture 14">
              <a:extLst>
                <a:ext uri="{FF2B5EF4-FFF2-40B4-BE49-F238E27FC236}">
                  <a16:creationId xmlns:a16="http://schemas.microsoft.com/office/drawing/2014/main" id="{BBFF099A-C336-4DE7-80C8-9B63D2D15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6" name="TextBox 5"/>
          <p:cNvSpPr txBox="1"/>
          <p:nvPr/>
        </p:nvSpPr>
        <p:spPr>
          <a:xfrm>
            <a:off x="2133600" y="0"/>
            <a:ext cx="7924800" cy="1107996"/>
          </a:xfrm>
          <a:prstGeom prst="rect">
            <a:avLst/>
          </a:prstGeom>
          <a:noFill/>
        </p:spPr>
        <p:txBody>
          <a:bodyPr wrap="square" rtlCol="0">
            <a:spAutoFit/>
          </a:bodyPr>
          <a:lstStyle/>
          <a:p>
            <a:pPr algn="ctr"/>
            <a:r>
              <a:rPr lang="en-US" sz="6600" dirty="0">
                <a:solidFill>
                  <a:schemeClr val="bg1"/>
                </a:solidFill>
                <a:latin typeface="Harrington" pitchFamily="82" charset="0"/>
              </a:rPr>
              <a:t>Looking to Heaven</a:t>
            </a:r>
          </a:p>
        </p:txBody>
      </p:sp>
      <p:sp>
        <p:nvSpPr>
          <p:cNvPr id="5" name="TextBox 4"/>
          <p:cNvSpPr txBox="1"/>
          <p:nvPr/>
        </p:nvSpPr>
        <p:spPr>
          <a:xfrm>
            <a:off x="723900" y="6488668"/>
            <a:ext cx="2209800" cy="369332"/>
          </a:xfrm>
          <a:prstGeom prst="rect">
            <a:avLst/>
          </a:prstGeom>
          <a:noFill/>
        </p:spPr>
        <p:txBody>
          <a:bodyPr wrap="square" rtlCol="0">
            <a:spAutoFit/>
          </a:bodyPr>
          <a:lstStyle/>
          <a:p>
            <a:r>
              <a:rPr lang="en-US" dirty="0">
                <a:solidFill>
                  <a:schemeClr val="bg1"/>
                </a:solidFill>
              </a:rPr>
              <a:t>3 Nephi 11:5-8</a:t>
            </a:r>
          </a:p>
        </p:txBody>
      </p:sp>
      <p:sp>
        <p:nvSpPr>
          <p:cNvPr id="10" name="Rectangle 9"/>
          <p:cNvSpPr/>
          <p:nvPr/>
        </p:nvSpPr>
        <p:spPr>
          <a:xfrm>
            <a:off x="2286000" y="1219200"/>
            <a:ext cx="4572000" cy="2862322"/>
          </a:xfrm>
          <a:prstGeom prst="rect">
            <a:avLst/>
          </a:prstGeom>
        </p:spPr>
        <p:txBody>
          <a:bodyPr>
            <a:spAutoFit/>
          </a:bodyPr>
          <a:lstStyle/>
          <a:p>
            <a:pPr fontAlgn="base"/>
            <a:r>
              <a:rPr lang="en-US" dirty="0">
                <a:solidFill>
                  <a:schemeClr val="bg1"/>
                </a:solidFill>
              </a:rPr>
              <a:t>The third time the voice came:</a:t>
            </a:r>
          </a:p>
          <a:p>
            <a:pPr fontAlgn="base"/>
            <a:endParaRPr lang="en-US" dirty="0">
              <a:solidFill>
                <a:schemeClr val="bg1"/>
              </a:solidFill>
            </a:endParaRPr>
          </a:p>
          <a:p>
            <a:pPr fontAlgn="base"/>
            <a:r>
              <a:rPr lang="en-US" dirty="0">
                <a:solidFill>
                  <a:schemeClr val="bg1"/>
                </a:solidFill>
              </a:rPr>
              <a:t>They did open their ears toward the sound</a:t>
            </a:r>
          </a:p>
          <a:p>
            <a:pPr fontAlgn="base"/>
            <a:endParaRPr lang="en-US" dirty="0">
              <a:solidFill>
                <a:schemeClr val="bg1"/>
              </a:solidFill>
            </a:endParaRPr>
          </a:p>
          <a:p>
            <a:pPr fontAlgn="base"/>
            <a:r>
              <a:rPr lang="en-US" dirty="0">
                <a:solidFill>
                  <a:schemeClr val="bg1"/>
                </a:solidFill>
              </a:rPr>
              <a:t>They did look toward where the sound came from</a:t>
            </a:r>
          </a:p>
          <a:p>
            <a:pPr fontAlgn="base"/>
            <a:endParaRPr lang="en-US" dirty="0">
              <a:solidFill>
                <a:schemeClr val="bg1"/>
              </a:solidFill>
            </a:endParaRPr>
          </a:p>
          <a:p>
            <a:pPr fontAlgn="base"/>
            <a:r>
              <a:rPr lang="en-US" dirty="0">
                <a:solidFill>
                  <a:schemeClr val="bg1"/>
                </a:solidFill>
              </a:rPr>
              <a:t>They did understand, this time, thinking what they saw was an angel.</a:t>
            </a:r>
          </a:p>
          <a:p>
            <a:pPr fontAlgn="base"/>
            <a:endParaRPr lang="en-US" dirty="0">
              <a:solidFill>
                <a:schemeClr val="bg1"/>
              </a:solidFill>
            </a:endParaRPr>
          </a:p>
        </p:txBody>
      </p:sp>
      <p:sp>
        <p:nvSpPr>
          <p:cNvPr id="11" name="Rectangle 10"/>
          <p:cNvSpPr/>
          <p:nvPr/>
        </p:nvSpPr>
        <p:spPr>
          <a:xfrm>
            <a:off x="1558636" y="4294910"/>
            <a:ext cx="4842164" cy="2246769"/>
          </a:xfrm>
          <a:prstGeom prst="rect">
            <a:avLst/>
          </a:prstGeom>
        </p:spPr>
        <p:txBody>
          <a:bodyPr wrap="square">
            <a:spAutoFit/>
          </a:bodyPr>
          <a:lstStyle/>
          <a:p>
            <a:pPr fontAlgn="base"/>
            <a:r>
              <a:rPr lang="en-US" sz="2800" dirty="0">
                <a:solidFill>
                  <a:schemeClr val="bg1"/>
                </a:solidFill>
              </a:rPr>
              <a:t>Try this sometime:</a:t>
            </a:r>
          </a:p>
          <a:p>
            <a:pPr fontAlgn="base"/>
            <a:endParaRPr lang="en-US" sz="2800" dirty="0">
              <a:solidFill>
                <a:schemeClr val="bg1"/>
              </a:solidFill>
            </a:endParaRPr>
          </a:p>
          <a:p>
            <a:pPr fontAlgn="base"/>
            <a:r>
              <a:rPr lang="en-US" sz="2800" dirty="0">
                <a:solidFill>
                  <a:schemeClr val="bg1"/>
                </a:solidFill>
              </a:rPr>
              <a:t>In a crowded area look up, then look around and see how many look up also.</a:t>
            </a:r>
          </a:p>
        </p:txBody>
      </p:sp>
      <p:pic>
        <p:nvPicPr>
          <p:cNvPr id="3" name="Picture 2">
            <a:extLst>
              <a:ext uri="{FF2B5EF4-FFF2-40B4-BE49-F238E27FC236}">
                <a16:creationId xmlns:a16="http://schemas.microsoft.com/office/drawing/2014/main" id="{1727DD0A-14B8-496E-BC17-638CDA8629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8437" y="1510578"/>
            <a:ext cx="2895600" cy="3857625"/>
          </a:xfrm>
          <a:prstGeom prst="rect">
            <a:avLst/>
          </a:prstGeom>
        </p:spPr>
      </p:pic>
    </p:spTree>
    <p:extLst>
      <p:ext uri="{BB962C8B-B14F-4D97-AF65-F5344CB8AC3E}">
        <p14:creationId xmlns:p14="http://schemas.microsoft.com/office/powerpoint/2010/main" val="300211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499C379-45E9-43FE-B642-7A6DED60DB72}"/>
              </a:ext>
            </a:extLst>
          </p:cNvPr>
          <p:cNvGrpSpPr/>
          <p:nvPr/>
        </p:nvGrpSpPr>
        <p:grpSpPr>
          <a:xfrm>
            <a:off x="0" y="0"/>
            <a:ext cx="12192000" cy="6858000"/>
            <a:chOff x="0" y="0"/>
            <a:chExt cx="12192000" cy="6858000"/>
          </a:xfrm>
        </p:grpSpPr>
        <p:pic>
          <p:nvPicPr>
            <p:cNvPr id="15" name="Picture 14">
              <a:extLst>
                <a:ext uri="{FF2B5EF4-FFF2-40B4-BE49-F238E27FC236}">
                  <a16:creationId xmlns:a16="http://schemas.microsoft.com/office/drawing/2014/main" id="{CE2ECBF5-193F-4FA4-868C-C418D0C79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6" y="0"/>
              <a:ext cx="11016697" cy="6858000"/>
            </a:xfrm>
            <a:prstGeom prst="rect">
              <a:avLst/>
            </a:prstGeom>
          </p:spPr>
        </p:pic>
        <p:pic>
          <p:nvPicPr>
            <p:cNvPr id="16" name="Picture 15">
              <a:extLst>
                <a:ext uri="{FF2B5EF4-FFF2-40B4-BE49-F238E27FC236}">
                  <a16:creationId xmlns:a16="http://schemas.microsoft.com/office/drawing/2014/main" id="{DEB36D91-D83E-4FEE-85BF-45B253008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7" name="Picture 16">
              <a:extLst>
                <a:ext uri="{FF2B5EF4-FFF2-40B4-BE49-F238E27FC236}">
                  <a16:creationId xmlns:a16="http://schemas.microsoft.com/office/drawing/2014/main" id="{51080433-EA7E-4B2A-99DE-53C34B065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6" name="TextBox 5"/>
          <p:cNvSpPr txBox="1"/>
          <p:nvPr/>
        </p:nvSpPr>
        <p:spPr>
          <a:xfrm>
            <a:off x="2133600" y="0"/>
            <a:ext cx="7924800" cy="1107996"/>
          </a:xfrm>
          <a:prstGeom prst="rect">
            <a:avLst/>
          </a:prstGeom>
          <a:noFill/>
        </p:spPr>
        <p:txBody>
          <a:bodyPr wrap="square" rtlCol="0">
            <a:spAutoFit/>
          </a:bodyPr>
          <a:lstStyle/>
          <a:p>
            <a:pPr algn="ctr"/>
            <a:r>
              <a:rPr lang="en-US" sz="6600" dirty="0">
                <a:solidFill>
                  <a:schemeClr val="bg1"/>
                </a:solidFill>
                <a:latin typeface="Harrington" pitchFamily="82" charset="0"/>
              </a:rPr>
              <a:t>“Hear Him”</a:t>
            </a:r>
          </a:p>
        </p:txBody>
      </p:sp>
      <p:sp>
        <p:nvSpPr>
          <p:cNvPr id="5" name="TextBox 4"/>
          <p:cNvSpPr txBox="1"/>
          <p:nvPr/>
        </p:nvSpPr>
        <p:spPr>
          <a:xfrm>
            <a:off x="736023" y="6488668"/>
            <a:ext cx="2209800" cy="369332"/>
          </a:xfrm>
          <a:prstGeom prst="rect">
            <a:avLst/>
          </a:prstGeom>
          <a:noFill/>
        </p:spPr>
        <p:txBody>
          <a:bodyPr wrap="square" rtlCol="0">
            <a:spAutoFit/>
          </a:bodyPr>
          <a:lstStyle/>
          <a:p>
            <a:r>
              <a:rPr lang="en-US" dirty="0">
                <a:solidFill>
                  <a:schemeClr val="bg1"/>
                </a:solidFill>
              </a:rPr>
              <a:t>3 Nephi 11:7-8</a:t>
            </a:r>
          </a:p>
        </p:txBody>
      </p:sp>
      <p:sp>
        <p:nvSpPr>
          <p:cNvPr id="10" name="Rectangle 9"/>
          <p:cNvSpPr/>
          <p:nvPr/>
        </p:nvSpPr>
        <p:spPr>
          <a:xfrm>
            <a:off x="4249882" y="945574"/>
            <a:ext cx="3810000" cy="2031325"/>
          </a:xfrm>
          <a:prstGeom prst="rect">
            <a:avLst/>
          </a:prstGeom>
        </p:spPr>
        <p:txBody>
          <a:bodyPr wrap="square">
            <a:spAutoFit/>
          </a:bodyPr>
          <a:lstStyle/>
          <a:p>
            <a:pPr algn="ctr" fontAlgn="base"/>
            <a:r>
              <a:rPr lang="en-US" dirty="0">
                <a:solidFill>
                  <a:schemeClr val="bg1"/>
                </a:solidFill>
              </a:rPr>
              <a:t>The voice of Heavenly Father announces His Son:</a:t>
            </a:r>
          </a:p>
          <a:p>
            <a:pPr fontAlgn="base"/>
            <a:endParaRPr lang="en-US" dirty="0">
              <a:solidFill>
                <a:schemeClr val="bg1"/>
              </a:solidFill>
            </a:endParaRPr>
          </a:p>
          <a:p>
            <a:pPr fontAlgn="base"/>
            <a:r>
              <a:rPr lang="en-US" dirty="0">
                <a:solidFill>
                  <a:schemeClr val="bg1"/>
                </a:solidFill>
              </a:rPr>
              <a:t>“Behold my Beloved son, in whom I am well please, in whom I have glorified my name—hear ye him.”</a:t>
            </a:r>
          </a:p>
          <a:p>
            <a:pPr fontAlgn="base"/>
            <a:endParaRPr lang="en-US" dirty="0">
              <a:solidFill>
                <a:schemeClr val="bg1"/>
              </a:solidFill>
            </a:endParaRPr>
          </a:p>
        </p:txBody>
      </p:sp>
      <p:sp>
        <p:nvSpPr>
          <p:cNvPr id="13" name="Rectangle 12"/>
          <p:cNvSpPr/>
          <p:nvPr/>
        </p:nvSpPr>
        <p:spPr>
          <a:xfrm>
            <a:off x="3356263" y="5181600"/>
            <a:ext cx="5735782" cy="1200329"/>
          </a:xfrm>
          <a:prstGeom prst="rect">
            <a:avLst/>
          </a:prstGeom>
        </p:spPr>
        <p:txBody>
          <a:bodyPr wrap="square">
            <a:spAutoFit/>
          </a:bodyPr>
          <a:lstStyle/>
          <a:p>
            <a:pPr fontAlgn="base"/>
            <a:r>
              <a:rPr lang="en-US" dirty="0">
                <a:solidFill>
                  <a:schemeClr val="bg1"/>
                </a:solidFill>
              </a:rPr>
              <a:t>To Joseph Smith: “…One of them </a:t>
            </a:r>
            <a:r>
              <a:rPr lang="en-US" dirty="0" err="1">
                <a:solidFill>
                  <a:schemeClr val="bg1"/>
                </a:solidFill>
              </a:rPr>
              <a:t>spake</a:t>
            </a:r>
            <a:r>
              <a:rPr lang="en-US" dirty="0">
                <a:solidFill>
                  <a:schemeClr val="bg1"/>
                </a:solidFill>
              </a:rPr>
              <a:t> unto me, calling me by name and said, pointing to the other—</a:t>
            </a:r>
            <a:r>
              <a:rPr lang="en-US" i="1" dirty="0">
                <a:solidFill>
                  <a:schemeClr val="bg1"/>
                </a:solidFill>
              </a:rPr>
              <a:t>This is My Beloved Son. Hear Him!”</a:t>
            </a:r>
          </a:p>
          <a:p>
            <a:pPr fontAlgn="base"/>
            <a:r>
              <a:rPr lang="en-US" i="1" dirty="0">
                <a:solidFill>
                  <a:schemeClr val="bg1"/>
                </a:solidFill>
              </a:rPr>
              <a:t>Joseph Smith History 1:17</a:t>
            </a:r>
            <a:endParaRPr lang="en-US" dirty="0">
              <a:solidFill>
                <a:schemeClr val="bg1"/>
              </a:solidFill>
            </a:endParaRPr>
          </a:p>
        </p:txBody>
      </p:sp>
      <p:grpSp>
        <p:nvGrpSpPr>
          <p:cNvPr id="22" name="Group 21">
            <a:extLst>
              <a:ext uri="{FF2B5EF4-FFF2-40B4-BE49-F238E27FC236}">
                <a16:creationId xmlns:a16="http://schemas.microsoft.com/office/drawing/2014/main" id="{FDD9E208-8AFB-42A7-81B8-4B9838733F39}"/>
              </a:ext>
            </a:extLst>
          </p:cNvPr>
          <p:cNvGrpSpPr/>
          <p:nvPr/>
        </p:nvGrpSpPr>
        <p:grpSpPr>
          <a:xfrm>
            <a:off x="2618508" y="2754222"/>
            <a:ext cx="6664038" cy="2375870"/>
            <a:chOff x="2618508" y="2754222"/>
            <a:chExt cx="6664038" cy="2375870"/>
          </a:xfrm>
        </p:grpSpPr>
        <p:sp>
          <p:nvSpPr>
            <p:cNvPr id="12" name="Rectangle 11"/>
            <p:cNvSpPr/>
            <p:nvPr/>
          </p:nvSpPr>
          <p:spPr>
            <a:xfrm>
              <a:off x="5472546" y="3138055"/>
              <a:ext cx="3810000" cy="1477328"/>
            </a:xfrm>
            <a:prstGeom prst="rect">
              <a:avLst/>
            </a:prstGeom>
          </p:spPr>
          <p:txBody>
            <a:bodyPr wrap="square">
              <a:spAutoFit/>
            </a:bodyPr>
            <a:lstStyle/>
            <a:p>
              <a:pPr fontAlgn="base"/>
              <a:r>
                <a:rPr lang="en-US" dirty="0">
                  <a:solidFill>
                    <a:schemeClr val="bg1"/>
                  </a:solidFill>
                </a:rPr>
                <a:t> After Jesus was baptized:</a:t>
              </a:r>
            </a:p>
            <a:p>
              <a:pPr fontAlgn="base"/>
              <a:r>
                <a:rPr lang="en-US" dirty="0">
                  <a:solidFill>
                    <a:schemeClr val="bg1"/>
                  </a:solidFill>
                </a:rPr>
                <a:t>“And lo a voice from heaven, saying, This is my beloved Son, in whom I am well pleased.”</a:t>
              </a:r>
            </a:p>
            <a:p>
              <a:pPr fontAlgn="base"/>
              <a:r>
                <a:rPr lang="en-US" dirty="0">
                  <a:solidFill>
                    <a:schemeClr val="bg1"/>
                  </a:solidFill>
                </a:rPr>
                <a:t>Matthew 3:17</a:t>
              </a:r>
            </a:p>
          </p:txBody>
        </p:sp>
        <p:pic>
          <p:nvPicPr>
            <p:cNvPr id="11" name="Picture 10">
              <a:extLst>
                <a:ext uri="{FF2B5EF4-FFF2-40B4-BE49-F238E27FC236}">
                  <a16:creationId xmlns:a16="http://schemas.microsoft.com/office/drawing/2014/main" id="{8AB06531-78EA-4AE8-A672-EFA8968F3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8508" y="2754222"/>
              <a:ext cx="2369325" cy="2375870"/>
            </a:xfrm>
            <a:prstGeom prst="ellipse">
              <a:avLst/>
            </a:prstGeom>
            <a:ln>
              <a:noFill/>
            </a:ln>
            <a:effectLst>
              <a:softEdge rad="112500"/>
            </a:effectLst>
          </p:spPr>
        </p:pic>
      </p:grpSp>
      <p:pic>
        <p:nvPicPr>
          <p:cNvPr id="19" name="Picture 18">
            <a:extLst>
              <a:ext uri="{FF2B5EF4-FFF2-40B4-BE49-F238E27FC236}">
                <a16:creationId xmlns:a16="http://schemas.microsoft.com/office/drawing/2014/main" id="{7764D590-762D-4D5C-84F0-7AD94F0629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1686" y="2933152"/>
            <a:ext cx="2857899" cy="3924848"/>
          </a:xfrm>
          <a:prstGeom prst="rect">
            <a:avLst/>
          </a:prstGeom>
        </p:spPr>
      </p:pic>
      <p:pic>
        <p:nvPicPr>
          <p:cNvPr id="21" name="Picture 20">
            <a:extLst>
              <a:ext uri="{FF2B5EF4-FFF2-40B4-BE49-F238E27FC236}">
                <a16:creationId xmlns:a16="http://schemas.microsoft.com/office/drawing/2014/main" id="{7459399C-12F4-416E-BEF0-510EBC3EE2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662" y="155863"/>
            <a:ext cx="2315787" cy="3129442"/>
          </a:xfrm>
          <a:prstGeom prst="ellipse">
            <a:avLst/>
          </a:prstGeom>
          <a:ln>
            <a:noFill/>
          </a:ln>
          <a:effectLst>
            <a:softEdge rad="112500"/>
          </a:effectLst>
        </p:spPr>
      </p:pic>
    </p:spTree>
    <p:extLst>
      <p:ext uri="{BB962C8B-B14F-4D97-AF65-F5344CB8AC3E}">
        <p14:creationId xmlns:p14="http://schemas.microsoft.com/office/powerpoint/2010/main" val="190692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39099F0-7B9F-418A-8DC0-E4E697532ACB}"/>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2575C019-B067-4152-93B2-DBD503D40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6" y="0"/>
              <a:ext cx="11016697" cy="6858000"/>
            </a:xfrm>
            <a:prstGeom prst="rect">
              <a:avLst/>
            </a:prstGeom>
          </p:spPr>
        </p:pic>
        <p:pic>
          <p:nvPicPr>
            <p:cNvPr id="15" name="Picture 14">
              <a:extLst>
                <a:ext uri="{FF2B5EF4-FFF2-40B4-BE49-F238E27FC236}">
                  <a16:creationId xmlns:a16="http://schemas.microsoft.com/office/drawing/2014/main" id="{8811824B-2C8E-41FA-AC96-BE09D947C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6" name="Picture 15">
              <a:extLst>
                <a:ext uri="{FF2B5EF4-FFF2-40B4-BE49-F238E27FC236}">
                  <a16:creationId xmlns:a16="http://schemas.microsoft.com/office/drawing/2014/main" id="{089D9FEF-084A-4398-8A06-741397080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6" name="TextBox 5"/>
          <p:cNvSpPr txBox="1"/>
          <p:nvPr/>
        </p:nvSpPr>
        <p:spPr>
          <a:xfrm>
            <a:off x="2133600" y="1"/>
            <a:ext cx="7924800" cy="830997"/>
          </a:xfrm>
          <a:prstGeom prst="rect">
            <a:avLst/>
          </a:prstGeom>
          <a:noFill/>
        </p:spPr>
        <p:txBody>
          <a:bodyPr wrap="square" rtlCol="0">
            <a:spAutoFit/>
          </a:bodyPr>
          <a:lstStyle/>
          <a:p>
            <a:pPr algn="ctr"/>
            <a:r>
              <a:rPr lang="en-US" sz="4800" dirty="0">
                <a:solidFill>
                  <a:schemeClr val="bg1"/>
                </a:solidFill>
                <a:latin typeface="Harrington" pitchFamily="82" charset="0"/>
              </a:rPr>
              <a:t>Glorified My Name</a:t>
            </a:r>
          </a:p>
        </p:txBody>
      </p:sp>
      <p:sp>
        <p:nvSpPr>
          <p:cNvPr id="5" name="TextBox 4"/>
          <p:cNvSpPr txBox="1"/>
          <p:nvPr/>
        </p:nvSpPr>
        <p:spPr>
          <a:xfrm>
            <a:off x="673677" y="6488668"/>
            <a:ext cx="2209800" cy="369332"/>
          </a:xfrm>
          <a:prstGeom prst="rect">
            <a:avLst/>
          </a:prstGeom>
          <a:noFill/>
        </p:spPr>
        <p:txBody>
          <a:bodyPr wrap="square" rtlCol="0">
            <a:spAutoFit/>
          </a:bodyPr>
          <a:lstStyle/>
          <a:p>
            <a:r>
              <a:rPr lang="en-US" dirty="0">
                <a:solidFill>
                  <a:schemeClr val="bg1"/>
                </a:solidFill>
              </a:rPr>
              <a:t>3 Nephi 11:7</a:t>
            </a:r>
          </a:p>
        </p:txBody>
      </p:sp>
      <p:sp>
        <p:nvSpPr>
          <p:cNvPr id="10" name="Rectangle 9"/>
          <p:cNvSpPr/>
          <p:nvPr/>
        </p:nvSpPr>
        <p:spPr>
          <a:xfrm>
            <a:off x="945574" y="1025237"/>
            <a:ext cx="5330536" cy="1107996"/>
          </a:xfrm>
          <a:prstGeom prst="rect">
            <a:avLst/>
          </a:prstGeom>
        </p:spPr>
        <p:txBody>
          <a:bodyPr wrap="square">
            <a:spAutoFit/>
          </a:bodyPr>
          <a:lstStyle/>
          <a:p>
            <a:pPr fontAlgn="base"/>
            <a:r>
              <a:rPr lang="en-US" dirty="0">
                <a:solidFill>
                  <a:schemeClr val="bg1"/>
                </a:solidFill>
              </a:rPr>
              <a:t>“…Christ’s fulfillment of the atoning sacrifice that makes immortality and eternal life possible for mankind—which is the “work and glory” of the Father.”</a:t>
            </a:r>
          </a:p>
          <a:p>
            <a:pPr fontAlgn="base"/>
            <a:r>
              <a:rPr lang="en-US" sz="1200" dirty="0">
                <a:solidFill>
                  <a:schemeClr val="bg1"/>
                </a:solidFill>
              </a:rPr>
              <a:t>JFM and RLM</a:t>
            </a:r>
          </a:p>
        </p:txBody>
      </p:sp>
      <p:sp>
        <p:nvSpPr>
          <p:cNvPr id="12" name="Rectangle 11"/>
          <p:cNvSpPr/>
          <p:nvPr/>
        </p:nvSpPr>
        <p:spPr>
          <a:xfrm>
            <a:off x="1811482" y="5344391"/>
            <a:ext cx="4114800" cy="1200329"/>
          </a:xfrm>
          <a:prstGeom prst="rect">
            <a:avLst/>
          </a:prstGeom>
        </p:spPr>
        <p:txBody>
          <a:bodyPr wrap="square">
            <a:spAutoFit/>
          </a:bodyPr>
          <a:lstStyle/>
          <a:p>
            <a:pPr fontAlgn="base"/>
            <a:r>
              <a:rPr lang="en-US" i="1" dirty="0">
                <a:solidFill>
                  <a:schemeClr val="bg1"/>
                </a:solidFill>
              </a:rPr>
              <a:t>“For behold, this is my work and my glory—to bring to pass the immortality and eternal life of man.”</a:t>
            </a:r>
          </a:p>
          <a:p>
            <a:pPr fontAlgn="base"/>
            <a:r>
              <a:rPr lang="en-US" i="1" dirty="0">
                <a:solidFill>
                  <a:schemeClr val="bg1"/>
                </a:solidFill>
              </a:rPr>
              <a:t>Moses 1:39</a:t>
            </a:r>
          </a:p>
        </p:txBody>
      </p:sp>
      <p:sp>
        <p:nvSpPr>
          <p:cNvPr id="13" name="Rectangle 12"/>
          <p:cNvSpPr/>
          <p:nvPr/>
        </p:nvSpPr>
        <p:spPr>
          <a:xfrm>
            <a:off x="7207828" y="1087582"/>
            <a:ext cx="3810000" cy="5078313"/>
          </a:xfrm>
          <a:prstGeom prst="rect">
            <a:avLst/>
          </a:prstGeom>
        </p:spPr>
        <p:txBody>
          <a:bodyPr wrap="square">
            <a:spAutoFit/>
          </a:bodyPr>
          <a:lstStyle/>
          <a:p>
            <a:pPr fontAlgn="base"/>
            <a:r>
              <a:rPr lang="en-US" i="1" dirty="0">
                <a:solidFill>
                  <a:srgbClr val="FFFF00"/>
                </a:solidFill>
              </a:rPr>
              <a:t>He is the Christ, the Messiah who every prophet had testified would come into the world:</a:t>
            </a:r>
          </a:p>
          <a:p>
            <a:pPr fontAlgn="base"/>
            <a:endParaRPr lang="en-US" i="1" dirty="0">
              <a:solidFill>
                <a:srgbClr val="FFFF00"/>
              </a:solidFill>
            </a:endParaRPr>
          </a:p>
          <a:p>
            <a:pPr fontAlgn="base"/>
            <a:r>
              <a:rPr lang="en-US" i="1" dirty="0">
                <a:solidFill>
                  <a:srgbClr val="FFFF00"/>
                </a:solidFill>
              </a:rPr>
              <a:t>“And I said unto him: Then ye do not understand them; for they truly testify of Christ. Behold, I say unto you that none of the</a:t>
            </a:r>
            <a:r>
              <a:rPr lang="en-US" i="1" baseline="30000" dirty="0">
                <a:solidFill>
                  <a:srgbClr val="FFFF00"/>
                </a:solidFill>
              </a:rPr>
              <a:t> </a:t>
            </a:r>
            <a:r>
              <a:rPr lang="en-US" i="1" dirty="0">
                <a:solidFill>
                  <a:srgbClr val="FFFF00"/>
                </a:solidFill>
              </a:rPr>
              <a:t>prophets have written, nor prophesied, save they have spoken concerning this Christ.”</a:t>
            </a:r>
          </a:p>
          <a:p>
            <a:pPr fontAlgn="base"/>
            <a:r>
              <a:rPr lang="en-US" i="1" dirty="0">
                <a:solidFill>
                  <a:srgbClr val="FFFF00"/>
                </a:solidFill>
              </a:rPr>
              <a:t>Jacob 7:11</a:t>
            </a:r>
          </a:p>
          <a:p>
            <a:pPr fontAlgn="base"/>
            <a:endParaRPr lang="en-US" i="1" dirty="0">
              <a:solidFill>
                <a:srgbClr val="FFFF00"/>
              </a:solidFill>
            </a:endParaRPr>
          </a:p>
          <a:p>
            <a:pPr fontAlgn="base"/>
            <a:r>
              <a:rPr lang="en-US" i="1" dirty="0">
                <a:solidFill>
                  <a:srgbClr val="FFFF00"/>
                </a:solidFill>
              </a:rPr>
              <a:t>“Yea, even six hundred years from the time that my father left Jerusalem, a prophet would the Lord God raise up among the</a:t>
            </a:r>
            <a:r>
              <a:rPr lang="en-US" i="1" baseline="30000" dirty="0">
                <a:solidFill>
                  <a:srgbClr val="FFFF00"/>
                </a:solidFill>
              </a:rPr>
              <a:t> </a:t>
            </a:r>
            <a:r>
              <a:rPr lang="en-US" i="1" dirty="0">
                <a:solidFill>
                  <a:srgbClr val="FFFF00"/>
                </a:solidFill>
              </a:rPr>
              <a:t>Jews—even a Messiah, or, in other words, a Savior of the world.”</a:t>
            </a:r>
          </a:p>
          <a:p>
            <a:pPr fontAlgn="base"/>
            <a:r>
              <a:rPr lang="en-US" i="1" dirty="0">
                <a:solidFill>
                  <a:srgbClr val="FFFF00"/>
                </a:solidFill>
              </a:rPr>
              <a:t>1 Nephi 10:4</a:t>
            </a:r>
          </a:p>
        </p:txBody>
      </p:sp>
      <p:pic>
        <p:nvPicPr>
          <p:cNvPr id="3" name="Picture 2">
            <a:extLst>
              <a:ext uri="{FF2B5EF4-FFF2-40B4-BE49-F238E27FC236}">
                <a16:creationId xmlns:a16="http://schemas.microsoft.com/office/drawing/2014/main" id="{3F0DE216-C450-4B47-A929-BE62B70297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196" y="2316306"/>
            <a:ext cx="2247900" cy="2724150"/>
          </a:xfrm>
          <a:prstGeom prst="ellipse">
            <a:avLst/>
          </a:prstGeom>
          <a:ln>
            <a:noFill/>
          </a:ln>
          <a:effectLst>
            <a:softEdge rad="112500"/>
          </a:effectLst>
        </p:spPr>
      </p:pic>
    </p:spTree>
    <p:extLst>
      <p:ext uri="{BB962C8B-B14F-4D97-AF65-F5344CB8AC3E}">
        <p14:creationId xmlns:p14="http://schemas.microsoft.com/office/powerpoint/2010/main" val="291109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D875C4E-DE6B-4D00-8F0D-CA0DE8A21429}"/>
              </a:ext>
            </a:extLst>
          </p:cNvPr>
          <p:cNvGrpSpPr/>
          <p:nvPr/>
        </p:nvGrpSpPr>
        <p:grpSpPr>
          <a:xfrm>
            <a:off x="0" y="0"/>
            <a:ext cx="12192000" cy="6858000"/>
            <a:chOff x="0" y="0"/>
            <a:chExt cx="12192000" cy="6858000"/>
          </a:xfrm>
        </p:grpSpPr>
        <p:pic>
          <p:nvPicPr>
            <p:cNvPr id="13" name="Picture 12">
              <a:extLst>
                <a:ext uri="{FF2B5EF4-FFF2-40B4-BE49-F238E27FC236}">
                  <a16:creationId xmlns:a16="http://schemas.microsoft.com/office/drawing/2014/main" id="{1492B148-B052-4437-855F-62A1E5697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6" y="0"/>
              <a:ext cx="11016697" cy="6858000"/>
            </a:xfrm>
            <a:prstGeom prst="rect">
              <a:avLst/>
            </a:prstGeom>
          </p:spPr>
        </p:pic>
        <p:pic>
          <p:nvPicPr>
            <p:cNvPr id="14" name="Picture 13">
              <a:extLst>
                <a:ext uri="{FF2B5EF4-FFF2-40B4-BE49-F238E27FC236}">
                  <a16:creationId xmlns:a16="http://schemas.microsoft.com/office/drawing/2014/main" id="{2C8763E3-2540-4109-9834-B1C49C159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5" name="Picture 14">
              <a:extLst>
                <a:ext uri="{FF2B5EF4-FFF2-40B4-BE49-F238E27FC236}">
                  <a16:creationId xmlns:a16="http://schemas.microsoft.com/office/drawing/2014/main" id="{F26B2E08-0DB2-42DC-A4D6-A051D66F2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6" name="TextBox 5"/>
          <p:cNvSpPr txBox="1"/>
          <p:nvPr/>
        </p:nvSpPr>
        <p:spPr>
          <a:xfrm>
            <a:off x="2133600" y="1"/>
            <a:ext cx="7924800" cy="830997"/>
          </a:xfrm>
          <a:prstGeom prst="rect">
            <a:avLst/>
          </a:prstGeom>
          <a:noFill/>
        </p:spPr>
        <p:txBody>
          <a:bodyPr wrap="square" rtlCol="0">
            <a:spAutoFit/>
          </a:bodyPr>
          <a:lstStyle/>
          <a:p>
            <a:pPr algn="ctr"/>
            <a:r>
              <a:rPr lang="en-US" sz="4800" dirty="0">
                <a:solidFill>
                  <a:schemeClr val="bg1"/>
                </a:solidFill>
                <a:latin typeface="Harrington" pitchFamily="82" charset="0"/>
              </a:rPr>
              <a:t>“I Am Jesus Christ”</a:t>
            </a:r>
          </a:p>
        </p:txBody>
      </p:sp>
      <p:sp>
        <p:nvSpPr>
          <p:cNvPr id="5" name="TextBox 4"/>
          <p:cNvSpPr txBox="1"/>
          <p:nvPr/>
        </p:nvSpPr>
        <p:spPr>
          <a:xfrm>
            <a:off x="663286" y="6488668"/>
            <a:ext cx="2209800" cy="369332"/>
          </a:xfrm>
          <a:prstGeom prst="rect">
            <a:avLst/>
          </a:prstGeom>
          <a:noFill/>
        </p:spPr>
        <p:txBody>
          <a:bodyPr wrap="square" rtlCol="0">
            <a:spAutoFit/>
          </a:bodyPr>
          <a:lstStyle/>
          <a:p>
            <a:r>
              <a:rPr lang="en-US" dirty="0">
                <a:solidFill>
                  <a:schemeClr val="bg1"/>
                </a:solidFill>
              </a:rPr>
              <a:t>3 Nephi 11:9-11</a:t>
            </a:r>
          </a:p>
        </p:txBody>
      </p:sp>
      <p:grpSp>
        <p:nvGrpSpPr>
          <p:cNvPr id="20" name="Group 19">
            <a:extLst>
              <a:ext uri="{FF2B5EF4-FFF2-40B4-BE49-F238E27FC236}">
                <a16:creationId xmlns:a16="http://schemas.microsoft.com/office/drawing/2014/main" id="{3EF73160-DC32-45C0-91D4-1138A483E577}"/>
              </a:ext>
            </a:extLst>
          </p:cNvPr>
          <p:cNvGrpSpPr/>
          <p:nvPr/>
        </p:nvGrpSpPr>
        <p:grpSpPr>
          <a:xfrm>
            <a:off x="813954" y="1014846"/>
            <a:ext cx="3810000" cy="2320636"/>
            <a:chOff x="813954" y="1014846"/>
            <a:chExt cx="3810000" cy="2320636"/>
          </a:xfrm>
        </p:grpSpPr>
        <p:sp>
          <p:nvSpPr>
            <p:cNvPr id="10" name="Rectangle 9"/>
            <p:cNvSpPr/>
            <p:nvPr/>
          </p:nvSpPr>
          <p:spPr>
            <a:xfrm>
              <a:off x="813954" y="1014846"/>
              <a:ext cx="3810000" cy="646331"/>
            </a:xfrm>
            <a:prstGeom prst="rect">
              <a:avLst/>
            </a:prstGeom>
          </p:spPr>
          <p:txBody>
            <a:bodyPr wrap="square">
              <a:spAutoFit/>
            </a:bodyPr>
            <a:lstStyle/>
            <a:p>
              <a:pPr fontAlgn="base"/>
              <a:r>
                <a:rPr lang="en-US" dirty="0">
                  <a:solidFill>
                    <a:schemeClr val="bg1"/>
                  </a:solidFill>
                </a:rPr>
                <a:t>I am the Light—the truth</a:t>
              </a:r>
            </a:p>
            <a:p>
              <a:pPr fontAlgn="base"/>
              <a:endParaRPr lang="en-US" dirty="0">
                <a:solidFill>
                  <a:schemeClr val="bg1"/>
                </a:solidFill>
              </a:endParaRPr>
            </a:p>
          </p:txBody>
        </p:sp>
        <p:pic>
          <p:nvPicPr>
            <p:cNvPr id="3" name="Picture 2">
              <a:extLst>
                <a:ext uri="{FF2B5EF4-FFF2-40B4-BE49-F238E27FC236}">
                  <a16:creationId xmlns:a16="http://schemas.microsoft.com/office/drawing/2014/main" id="{060B46FF-CC74-4308-A24B-1FA608AB0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755" y="1503218"/>
              <a:ext cx="2748396" cy="1832264"/>
            </a:xfrm>
            <a:prstGeom prst="rect">
              <a:avLst/>
            </a:prstGeom>
          </p:spPr>
        </p:pic>
      </p:grpSp>
      <p:grpSp>
        <p:nvGrpSpPr>
          <p:cNvPr id="21" name="Group 20">
            <a:extLst>
              <a:ext uri="{FF2B5EF4-FFF2-40B4-BE49-F238E27FC236}">
                <a16:creationId xmlns:a16="http://schemas.microsoft.com/office/drawing/2014/main" id="{CDA88788-59C0-461B-AA3F-B3709C1F8292}"/>
              </a:ext>
            </a:extLst>
          </p:cNvPr>
          <p:cNvGrpSpPr/>
          <p:nvPr/>
        </p:nvGrpSpPr>
        <p:grpSpPr>
          <a:xfrm>
            <a:off x="4852555" y="1109427"/>
            <a:ext cx="6189517" cy="2213431"/>
            <a:chOff x="4852555" y="1109427"/>
            <a:chExt cx="6189517" cy="2213431"/>
          </a:xfrm>
        </p:grpSpPr>
        <p:pic>
          <p:nvPicPr>
            <p:cNvPr id="11" name="Picture 10">
              <a:extLst>
                <a:ext uri="{FF2B5EF4-FFF2-40B4-BE49-F238E27FC236}">
                  <a16:creationId xmlns:a16="http://schemas.microsoft.com/office/drawing/2014/main" id="{59384208-5ABF-49F6-B320-236FD0F23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2555" y="1109427"/>
              <a:ext cx="2135961" cy="2213431"/>
            </a:xfrm>
            <a:prstGeom prst="rect">
              <a:avLst/>
            </a:prstGeom>
          </p:spPr>
        </p:pic>
        <p:sp>
          <p:nvSpPr>
            <p:cNvPr id="24" name="Rectangle 23">
              <a:extLst>
                <a:ext uri="{FF2B5EF4-FFF2-40B4-BE49-F238E27FC236}">
                  <a16:creationId xmlns:a16="http://schemas.microsoft.com/office/drawing/2014/main" id="{EA18C21F-08D0-47E1-84B3-779462A1EA92}"/>
                </a:ext>
              </a:extLst>
            </p:cNvPr>
            <p:cNvSpPr/>
            <p:nvPr/>
          </p:nvSpPr>
          <p:spPr>
            <a:xfrm>
              <a:off x="7232072" y="1302328"/>
              <a:ext cx="3810000" cy="1477328"/>
            </a:xfrm>
            <a:prstGeom prst="rect">
              <a:avLst/>
            </a:prstGeom>
          </p:spPr>
          <p:txBody>
            <a:bodyPr wrap="square">
              <a:spAutoFit/>
            </a:bodyPr>
            <a:lstStyle/>
            <a:p>
              <a:pPr fontAlgn="base"/>
              <a:r>
                <a:rPr lang="en-US" dirty="0">
                  <a:solidFill>
                    <a:schemeClr val="bg1"/>
                  </a:solidFill>
                </a:rPr>
                <a:t>I have drunk out of that bitter cup—The painful demands of justice that had to be met in order for the infinite and eternal sacrifice to be fulfilled</a:t>
              </a:r>
            </a:p>
            <a:p>
              <a:pPr fontAlgn="base"/>
              <a:r>
                <a:rPr lang="en-US" dirty="0">
                  <a:solidFill>
                    <a:schemeClr val="bg1"/>
                  </a:solidFill>
                </a:rPr>
                <a:t>(see Matthew 26:36-46)</a:t>
              </a:r>
            </a:p>
          </p:txBody>
        </p:sp>
      </p:grpSp>
      <p:grpSp>
        <p:nvGrpSpPr>
          <p:cNvPr id="22" name="Group 21">
            <a:extLst>
              <a:ext uri="{FF2B5EF4-FFF2-40B4-BE49-F238E27FC236}">
                <a16:creationId xmlns:a16="http://schemas.microsoft.com/office/drawing/2014/main" id="{190D9EEA-259C-4A66-A1E5-C46605295CBD}"/>
              </a:ext>
            </a:extLst>
          </p:cNvPr>
          <p:cNvGrpSpPr/>
          <p:nvPr/>
        </p:nvGrpSpPr>
        <p:grpSpPr>
          <a:xfrm>
            <a:off x="931718" y="3516038"/>
            <a:ext cx="5406737" cy="3004438"/>
            <a:chOff x="931718" y="3516038"/>
            <a:chExt cx="5406737" cy="3004438"/>
          </a:xfrm>
        </p:grpSpPr>
        <p:pic>
          <p:nvPicPr>
            <p:cNvPr id="17" name="Picture 16">
              <a:extLst>
                <a:ext uri="{FF2B5EF4-FFF2-40B4-BE49-F238E27FC236}">
                  <a16:creationId xmlns:a16="http://schemas.microsoft.com/office/drawing/2014/main" id="{1B538B87-2395-4C17-8E3F-72611E9AC9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1361" y="3516038"/>
              <a:ext cx="2757094" cy="1643444"/>
            </a:xfrm>
            <a:prstGeom prst="rect">
              <a:avLst/>
            </a:prstGeom>
          </p:spPr>
        </p:pic>
        <p:sp>
          <p:nvSpPr>
            <p:cNvPr id="25" name="Rectangle 24">
              <a:extLst>
                <a:ext uri="{FF2B5EF4-FFF2-40B4-BE49-F238E27FC236}">
                  <a16:creationId xmlns:a16="http://schemas.microsoft.com/office/drawing/2014/main" id="{D01D69F8-43E0-42CB-9A2B-1BF123D38B86}"/>
                </a:ext>
              </a:extLst>
            </p:cNvPr>
            <p:cNvSpPr/>
            <p:nvPr/>
          </p:nvSpPr>
          <p:spPr>
            <a:xfrm>
              <a:off x="931718" y="5320147"/>
              <a:ext cx="3810000" cy="1200329"/>
            </a:xfrm>
            <a:prstGeom prst="rect">
              <a:avLst/>
            </a:prstGeom>
          </p:spPr>
          <p:txBody>
            <a:bodyPr wrap="square">
              <a:spAutoFit/>
            </a:bodyPr>
            <a:lstStyle/>
            <a:p>
              <a:pPr fontAlgn="base"/>
              <a:r>
                <a:rPr lang="en-US" dirty="0">
                  <a:solidFill>
                    <a:schemeClr val="bg1"/>
                  </a:solidFill>
                </a:rPr>
                <a:t>I have glorified the Father in taking upon the sins of the world—demonstrating His infinite love for every person.</a:t>
              </a:r>
            </a:p>
          </p:txBody>
        </p:sp>
      </p:grpSp>
      <p:grpSp>
        <p:nvGrpSpPr>
          <p:cNvPr id="23" name="Group 22">
            <a:extLst>
              <a:ext uri="{FF2B5EF4-FFF2-40B4-BE49-F238E27FC236}">
                <a16:creationId xmlns:a16="http://schemas.microsoft.com/office/drawing/2014/main" id="{E7073569-6C19-41DD-96CF-800ED7844FCC}"/>
              </a:ext>
            </a:extLst>
          </p:cNvPr>
          <p:cNvGrpSpPr/>
          <p:nvPr/>
        </p:nvGrpSpPr>
        <p:grpSpPr>
          <a:xfrm>
            <a:off x="7578436" y="2883992"/>
            <a:ext cx="3810000" cy="3369691"/>
            <a:chOff x="7578436" y="2883992"/>
            <a:chExt cx="3810000" cy="3369691"/>
          </a:xfrm>
        </p:grpSpPr>
        <p:pic>
          <p:nvPicPr>
            <p:cNvPr id="19" name="Picture 18">
              <a:extLst>
                <a:ext uri="{FF2B5EF4-FFF2-40B4-BE49-F238E27FC236}">
                  <a16:creationId xmlns:a16="http://schemas.microsoft.com/office/drawing/2014/main" id="{21BAA9D8-5DA7-41EA-AB27-E74A69A1BE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7277" y="2883992"/>
              <a:ext cx="2255196" cy="1848008"/>
            </a:xfrm>
            <a:prstGeom prst="rect">
              <a:avLst/>
            </a:prstGeom>
          </p:spPr>
        </p:pic>
        <p:sp>
          <p:nvSpPr>
            <p:cNvPr id="26" name="Rectangle 25">
              <a:extLst>
                <a:ext uri="{FF2B5EF4-FFF2-40B4-BE49-F238E27FC236}">
                  <a16:creationId xmlns:a16="http://schemas.microsoft.com/office/drawing/2014/main" id="{0C255EDF-4EA6-43AA-B989-BB1943B377B7}"/>
                </a:ext>
              </a:extLst>
            </p:cNvPr>
            <p:cNvSpPr/>
            <p:nvPr/>
          </p:nvSpPr>
          <p:spPr>
            <a:xfrm>
              <a:off x="7578436" y="4776355"/>
              <a:ext cx="3810000" cy="1477328"/>
            </a:xfrm>
            <a:prstGeom prst="rect">
              <a:avLst/>
            </a:prstGeom>
          </p:spPr>
          <p:txBody>
            <a:bodyPr wrap="square">
              <a:spAutoFit/>
            </a:bodyPr>
            <a:lstStyle/>
            <a:p>
              <a:pPr fontAlgn="base"/>
              <a:r>
                <a:rPr lang="en-US" dirty="0">
                  <a:solidFill>
                    <a:schemeClr val="bg1"/>
                  </a:solidFill>
                </a:rPr>
                <a:t>I have suffered the will of the Father in all things from the beginning—He has suffered for not only the repentant  people but all the people from the beginning of Adam.</a:t>
              </a:r>
            </a:p>
          </p:txBody>
        </p:sp>
      </p:grpSp>
    </p:spTree>
    <p:extLst>
      <p:ext uri="{BB962C8B-B14F-4D97-AF65-F5344CB8AC3E}">
        <p14:creationId xmlns:p14="http://schemas.microsoft.com/office/powerpoint/2010/main" val="59447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3154</Words>
  <Application>Microsoft Office PowerPoint</Application>
  <PresentationFormat>Widescreen</PresentationFormat>
  <Paragraphs>170</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Open Sans</vt:lpstr>
      <vt:lpstr>Palatino</vt:lpstr>
      <vt:lpstr>Calibri Light</vt:lpstr>
      <vt:lpstr>Arial</vt:lpstr>
      <vt:lpstr>Tempus Sans ITC</vt:lpstr>
      <vt:lpstr>Calibri</vt:lpstr>
      <vt:lpstr>Californian FB</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15</cp:revision>
  <dcterms:created xsi:type="dcterms:W3CDTF">2017-10-27T14:21:08Z</dcterms:created>
  <dcterms:modified xsi:type="dcterms:W3CDTF">2022-04-25T09:56:04Z</dcterms:modified>
</cp:coreProperties>
</file>