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82"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13" r:id="rId16"/>
    <p:sldId id="314" r:id="rId17"/>
    <p:sldId id="301" r:id="rId18"/>
    <p:sldId id="305" r:id="rId19"/>
    <p:sldId id="304" r:id="rId20"/>
    <p:sldId id="306" r:id="rId21"/>
    <p:sldId id="307" r:id="rId22"/>
    <p:sldId id="308" r:id="rId23"/>
    <p:sldId id="315" r:id="rId24"/>
    <p:sldId id="322" r:id="rId25"/>
    <p:sldId id="310" r:id="rId26"/>
    <p:sldId id="311" r:id="rId27"/>
    <p:sldId id="316" r:id="rId28"/>
    <p:sldId id="317" r:id="rId29"/>
    <p:sldId id="319" r:id="rId30"/>
    <p:sldId id="320" r:id="rId31"/>
    <p:sldId id="321" r:id="rId32"/>
    <p:sldId id="318" r:id="rId33"/>
    <p:sldId id="284" r:id="rId34"/>
    <p:sldId id="287" r:id="rId35"/>
    <p:sldId id="285" r:id="rId36"/>
    <p:sldId id="286" r:id="rId37"/>
  </p:sldIdLst>
  <p:sldSz cx="12192000" cy="6858000"/>
  <p:notesSz cx="6858000" cy="9144000"/>
  <p:embeddedFontLst>
    <p:embeddedFont>
      <p:font typeface="Abadi" panose="020B0604020104020204" pitchFamily="34" charset="0"/>
      <p:regular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Georgia" panose="02040502050405020303" pitchFamily="18"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Palatino" pitchFamily="2" charset="0"/>
      <p:regular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BA6F"/>
    <a:srgbClr val="FFFF99"/>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1" d="100"/>
          <a:sy n="61" d="100"/>
        </p:scale>
        <p:origin x="20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4/11/2022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4/11/2022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05F50-61B6-4099-AB32-EA772A842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endParaRPr lang="en-US" dirty="0">
              <a:solidFill>
                <a:schemeClr val="bg1"/>
              </a:solidFill>
            </a:endParaRPr>
          </a:p>
        </p:txBody>
      </p:sp>
      <p:sp>
        <p:nvSpPr>
          <p:cNvPr id="8" name="TextBox 7"/>
          <p:cNvSpPr txBox="1"/>
          <p:nvPr/>
        </p:nvSpPr>
        <p:spPr>
          <a:xfrm>
            <a:off x="2005342" y="1275196"/>
            <a:ext cx="8181316" cy="1938992"/>
          </a:xfrm>
          <a:prstGeom prst="rect">
            <a:avLst/>
          </a:prstGeom>
          <a:noFill/>
        </p:spPr>
        <p:txBody>
          <a:bodyPr wrap="square" rtlCol="0">
            <a:spAutoFit/>
          </a:bodyPr>
          <a:lstStyle/>
          <a:p>
            <a:pPr algn="ctr"/>
            <a:r>
              <a:rPr lang="en-US" sz="6000" dirty="0">
                <a:latin typeface="Georgia" pitchFamily="18" charset="0"/>
              </a:rPr>
              <a:t>He That is Without Sin</a:t>
            </a:r>
          </a:p>
          <a:p>
            <a:pPr algn="ctr"/>
            <a:r>
              <a:rPr lang="en-US" sz="6000" dirty="0">
                <a:latin typeface="Georgia" pitchFamily="18" charset="0"/>
              </a:rPr>
              <a:t>John 8:1-30</a:t>
            </a:r>
            <a:endParaRPr lang="en-US" sz="4400" dirty="0">
              <a:latin typeface="Georgia" pitchFamily="18" charset="0"/>
            </a:endParaRPr>
          </a:p>
        </p:txBody>
      </p:sp>
      <p:sp>
        <p:nvSpPr>
          <p:cNvPr id="9" name="TextBox 8"/>
          <p:cNvSpPr txBox="1"/>
          <p:nvPr/>
        </p:nvSpPr>
        <p:spPr>
          <a:xfrm>
            <a:off x="0" y="51052"/>
            <a:ext cx="2286000" cy="369332"/>
          </a:xfrm>
          <a:prstGeom prst="rect">
            <a:avLst/>
          </a:prstGeom>
          <a:noFill/>
        </p:spPr>
        <p:txBody>
          <a:bodyPr wrap="square" rtlCol="0">
            <a:spAutoFit/>
          </a:bodyPr>
          <a:lstStyle/>
          <a:p>
            <a:r>
              <a:rPr lang="en-US" dirty="0"/>
              <a:t>Lesson 67</a:t>
            </a:r>
          </a:p>
        </p:txBody>
      </p:sp>
      <p:sp>
        <p:nvSpPr>
          <p:cNvPr id="3" name="Freeform 2"/>
          <p:cNvSpPr/>
          <p:nvPr/>
        </p:nvSpPr>
        <p:spPr>
          <a:xfrm>
            <a:off x="560686" y="3444030"/>
            <a:ext cx="4343663" cy="2344847"/>
          </a:xfrm>
          <a:custGeom>
            <a:avLst/>
            <a:gdLst>
              <a:gd name="connsiteX0" fmla="*/ 2674268 w 4343663"/>
              <a:gd name="connsiteY0" fmla="*/ 2245259 h 2344847"/>
              <a:gd name="connsiteX1" fmla="*/ 2674268 w 4343663"/>
              <a:gd name="connsiteY1" fmla="*/ 2245259 h 2344847"/>
              <a:gd name="connsiteX2" fmla="*/ 2782910 w 4343663"/>
              <a:gd name="connsiteY2" fmla="*/ 2227152 h 2344847"/>
              <a:gd name="connsiteX3" fmla="*/ 2846284 w 4343663"/>
              <a:gd name="connsiteY3" fmla="*/ 2209045 h 2344847"/>
              <a:gd name="connsiteX4" fmla="*/ 2873445 w 4343663"/>
              <a:gd name="connsiteY4" fmla="*/ 2190938 h 2344847"/>
              <a:gd name="connsiteX5" fmla="*/ 2891552 w 4343663"/>
              <a:gd name="connsiteY5" fmla="*/ 2163778 h 2344847"/>
              <a:gd name="connsiteX6" fmla="*/ 2909659 w 4343663"/>
              <a:gd name="connsiteY6" fmla="*/ 2109457 h 2344847"/>
              <a:gd name="connsiteX7" fmla="*/ 2936819 w 4343663"/>
              <a:gd name="connsiteY7" fmla="*/ 2055136 h 2344847"/>
              <a:gd name="connsiteX8" fmla="*/ 2954926 w 4343663"/>
              <a:gd name="connsiteY8" fmla="*/ 2027976 h 2344847"/>
              <a:gd name="connsiteX9" fmla="*/ 2973033 w 4343663"/>
              <a:gd name="connsiteY9" fmla="*/ 1910281 h 2344847"/>
              <a:gd name="connsiteX10" fmla="*/ 2991140 w 4343663"/>
              <a:gd name="connsiteY10" fmla="*/ 1874067 h 2344847"/>
              <a:gd name="connsiteX11" fmla="*/ 3045461 w 4343663"/>
              <a:gd name="connsiteY11" fmla="*/ 1828800 h 2344847"/>
              <a:gd name="connsiteX12" fmla="*/ 3072621 w 4343663"/>
              <a:gd name="connsiteY12" fmla="*/ 1819746 h 2344847"/>
              <a:gd name="connsiteX13" fmla="*/ 3154102 w 4343663"/>
              <a:gd name="connsiteY13" fmla="*/ 1792586 h 2344847"/>
              <a:gd name="connsiteX14" fmla="*/ 3235583 w 4343663"/>
              <a:gd name="connsiteY14" fmla="*/ 1765425 h 2344847"/>
              <a:gd name="connsiteX15" fmla="*/ 3262744 w 4343663"/>
              <a:gd name="connsiteY15" fmla="*/ 1756372 h 2344847"/>
              <a:gd name="connsiteX16" fmla="*/ 3298958 w 4343663"/>
              <a:gd name="connsiteY16" fmla="*/ 1747318 h 2344847"/>
              <a:gd name="connsiteX17" fmla="*/ 3353278 w 4343663"/>
              <a:gd name="connsiteY17" fmla="*/ 1711105 h 2344847"/>
              <a:gd name="connsiteX18" fmla="*/ 3407599 w 4343663"/>
              <a:gd name="connsiteY18" fmla="*/ 1692998 h 2344847"/>
              <a:gd name="connsiteX19" fmla="*/ 3434760 w 4343663"/>
              <a:gd name="connsiteY19" fmla="*/ 1674891 h 2344847"/>
              <a:gd name="connsiteX20" fmla="*/ 3489080 w 4343663"/>
              <a:gd name="connsiteY20" fmla="*/ 1629623 h 2344847"/>
              <a:gd name="connsiteX21" fmla="*/ 3516241 w 4343663"/>
              <a:gd name="connsiteY21" fmla="*/ 1620570 h 2344847"/>
              <a:gd name="connsiteX22" fmla="*/ 3543401 w 4343663"/>
              <a:gd name="connsiteY22" fmla="*/ 1602463 h 2344847"/>
              <a:gd name="connsiteX23" fmla="*/ 3579615 w 4343663"/>
              <a:gd name="connsiteY23" fmla="*/ 1575303 h 2344847"/>
              <a:gd name="connsiteX24" fmla="*/ 3615829 w 4343663"/>
              <a:gd name="connsiteY24" fmla="*/ 1566249 h 2344847"/>
              <a:gd name="connsiteX25" fmla="*/ 3679203 w 4343663"/>
              <a:gd name="connsiteY25" fmla="*/ 1548142 h 2344847"/>
              <a:gd name="connsiteX26" fmla="*/ 3706363 w 4343663"/>
              <a:gd name="connsiteY26" fmla="*/ 1520982 h 2344847"/>
              <a:gd name="connsiteX27" fmla="*/ 3769738 w 4343663"/>
              <a:gd name="connsiteY27" fmla="*/ 1502875 h 2344847"/>
              <a:gd name="connsiteX28" fmla="*/ 3787845 w 4343663"/>
              <a:gd name="connsiteY28" fmla="*/ 1475714 h 2344847"/>
              <a:gd name="connsiteX29" fmla="*/ 3833112 w 4343663"/>
              <a:gd name="connsiteY29" fmla="*/ 1439501 h 2344847"/>
              <a:gd name="connsiteX30" fmla="*/ 3842165 w 4343663"/>
              <a:gd name="connsiteY30" fmla="*/ 1412340 h 2344847"/>
              <a:gd name="connsiteX31" fmla="*/ 3851219 w 4343663"/>
              <a:gd name="connsiteY31" fmla="*/ 1367073 h 2344847"/>
              <a:gd name="connsiteX32" fmla="*/ 3869326 w 4343663"/>
              <a:gd name="connsiteY32" fmla="*/ 1339912 h 2344847"/>
              <a:gd name="connsiteX33" fmla="*/ 3878379 w 4343663"/>
              <a:gd name="connsiteY33" fmla="*/ 1312752 h 2344847"/>
              <a:gd name="connsiteX34" fmla="*/ 3950807 w 4343663"/>
              <a:gd name="connsiteY34" fmla="*/ 1240324 h 2344847"/>
              <a:gd name="connsiteX35" fmla="*/ 3977967 w 4343663"/>
              <a:gd name="connsiteY35" fmla="*/ 1231271 h 2344847"/>
              <a:gd name="connsiteX36" fmla="*/ 4059449 w 4343663"/>
              <a:gd name="connsiteY36" fmla="*/ 1195057 h 2344847"/>
              <a:gd name="connsiteX37" fmla="*/ 4086609 w 4343663"/>
              <a:gd name="connsiteY37" fmla="*/ 1186004 h 2344847"/>
              <a:gd name="connsiteX38" fmla="*/ 4149983 w 4343663"/>
              <a:gd name="connsiteY38" fmla="*/ 1158843 h 2344847"/>
              <a:gd name="connsiteX39" fmla="*/ 4177144 w 4343663"/>
              <a:gd name="connsiteY39" fmla="*/ 1140736 h 2344847"/>
              <a:gd name="connsiteX40" fmla="*/ 4204304 w 4343663"/>
              <a:gd name="connsiteY40" fmla="*/ 1131683 h 2344847"/>
              <a:gd name="connsiteX41" fmla="*/ 4240518 w 4343663"/>
              <a:gd name="connsiteY41" fmla="*/ 1104522 h 2344847"/>
              <a:gd name="connsiteX42" fmla="*/ 4285785 w 4343663"/>
              <a:gd name="connsiteY42" fmla="*/ 1059255 h 2344847"/>
              <a:gd name="connsiteX43" fmla="*/ 4294839 w 4343663"/>
              <a:gd name="connsiteY43" fmla="*/ 1032095 h 2344847"/>
              <a:gd name="connsiteX44" fmla="*/ 4331053 w 4343663"/>
              <a:gd name="connsiteY44" fmla="*/ 977774 h 2344847"/>
              <a:gd name="connsiteX45" fmla="*/ 4331053 w 4343663"/>
              <a:gd name="connsiteY45" fmla="*/ 516047 h 2344847"/>
              <a:gd name="connsiteX46" fmla="*/ 4312946 w 4343663"/>
              <a:gd name="connsiteY46" fmla="*/ 461726 h 2344847"/>
              <a:gd name="connsiteX47" fmla="*/ 4303892 w 4343663"/>
              <a:gd name="connsiteY47" fmla="*/ 434566 h 2344847"/>
              <a:gd name="connsiteX48" fmla="*/ 4258625 w 4343663"/>
              <a:gd name="connsiteY48" fmla="*/ 371192 h 2344847"/>
              <a:gd name="connsiteX49" fmla="*/ 4195251 w 4343663"/>
              <a:gd name="connsiteY49" fmla="*/ 289710 h 2344847"/>
              <a:gd name="connsiteX50" fmla="*/ 4131876 w 4343663"/>
              <a:gd name="connsiteY50" fmla="*/ 235390 h 2344847"/>
              <a:gd name="connsiteX51" fmla="*/ 4041342 w 4343663"/>
              <a:gd name="connsiteY51" fmla="*/ 162962 h 2344847"/>
              <a:gd name="connsiteX52" fmla="*/ 4005128 w 4343663"/>
              <a:gd name="connsiteY52" fmla="*/ 144855 h 2344847"/>
              <a:gd name="connsiteX53" fmla="*/ 3950807 w 4343663"/>
              <a:gd name="connsiteY53" fmla="*/ 108641 h 2344847"/>
              <a:gd name="connsiteX54" fmla="*/ 3923647 w 4343663"/>
              <a:gd name="connsiteY54" fmla="*/ 90534 h 2344847"/>
              <a:gd name="connsiteX55" fmla="*/ 3824059 w 4343663"/>
              <a:gd name="connsiteY55" fmla="*/ 54320 h 2344847"/>
              <a:gd name="connsiteX56" fmla="*/ 3769738 w 4343663"/>
              <a:gd name="connsiteY56" fmla="*/ 36213 h 2344847"/>
              <a:gd name="connsiteX57" fmla="*/ 3742577 w 4343663"/>
              <a:gd name="connsiteY57" fmla="*/ 27160 h 2344847"/>
              <a:gd name="connsiteX58" fmla="*/ 3452866 w 4343663"/>
              <a:gd name="connsiteY58" fmla="*/ 45267 h 2344847"/>
              <a:gd name="connsiteX59" fmla="*/ 3362332 w 4343663"/>
              <a:gd name="connsiteY59" fmla="*/ 63374 h 2344847"/>
              <a:gd name="connsiteX60" fmla="*/ 3280851 w 4343663"/>
              <a:gd name="connsiteY60" fmla="*/ 72427 h 2344847"/>
              <a:gd name="connsiteX61" fmla="*/ 2991140 w 4343663"/>
              <a:gd name="connsiteY61" fmla="*/ 54320 h 2344847"/>
              <a:gd name="connsiteX62" fmla="*/ 2936819 w 4343663"/>
              <a:gd name="connsiteY62" fmla="*/ 36213 h 2344847"/>
              <a:gd name="connsiteX63" fmla="*/ 2855338 w 4343663"/>
              <a:gd name="connsiteY63" fmla="*/ 27160 h 2344847"/>
              <a:gd name="connsiteX64" fmla="*/ 2819124 w 4343663"/>
              <a:gd name="connsiteY64" fmla="*/ 18107 h 2344847"/>
              <a:gd name="connsiteX65" fmla="*/ 2719536 w 4343663"/>
              <a:gd name="connsiteY65" fmla="*/ 0 h 2344847"/>
              <a:gd name="connsiteX66" fmla="*/ 1388676 w 4343663"/>
              <a:gd name="connsiteY66" fmla="*/ 9053 h 2344847"/>
              <a:gd name="connsiteX67" fmla="*/ 1280035 w 4343663"/>
              <a:gd name="connsiteY67" fmla="*/ 27160 h 2344847"/>
              <a:gd name="connsiteX68" fmla="*/ 1144233 w 4343663"/>
              <a:gd name="connsiteY68" fmla="*/ 72427 h 2344847"/>
              <a:gd name="connsiteX69" fmla="*/ 1117072 w 4343663"/>
              <a:gd name="connsiteY69" fmla="*/ 81481 h 2344847"/>
              <a:gd name="connsiteX70" fmla="*/ 1071805 w 4343663"/>
              <a:gd name="connsiteY70" fmla="*/ 90534 h 2344847"/>
              <a:gd name="connsiteX71" fmla="*/ 1044645 w 4343663"/>
              <a:gd name="connsiteY71" fmla="*/ 108641 h 2344847"/>
              <a:gd name="connsiteX72" fmla="*/ 945057 w 4343663"/>
              <a:gd name="connsiteY72" fmla="*/ 135802 h 2344847"/>
              <a:gd name="connsiteX73" fmla="*/ 899789 w 4343663"/>
              <a:gd name="connsiteY73" fmla="*/ 153908 h 2344847"/>
              <a:gd name="connsiteX74" fmla="*/ 854522 w 4343663"/>
              <a:gd name="connsiteY74" fmla="*/ 162962 h 2344847"/>
              <a:gd name="connsiteX75" fmla="*/ 818308 w 4343663"/>
              <a:gd name="connsiteY75" fmla="*/ 172015 h 2344847"/>
              <a:gd name="connsiteX76" fmla="*/ 754934 w 4343663"/>
              <a:gd name="connsiteY76" fmla="*/ 181069 h 2344847"/>
              <a:gd name="connsiteX77" fmla="*/ 700613 w 4343663"/>
              <a:gd name="connsiteY77" fmla="*/ 190122 h 2344847"/>
              <a:gd name="connsiteX78" fmla="*/ 655346 w 4343663"/>
              <a:gd name="connsiteY78" fmla="*/ 208229 h 2344847"/>
              <a:gd name="connsiteX79" fmla="*/ 619132 w 4343663"/>
              <a:gd name="connsiteY79" fmla="*/ 217283 h 2344847"/>
              <a:gd name="connsiteX80" fmla="*/ 591971 w 4343663"/>
              <a:gd name="connsiteY80" fmla="*/ 235390 h 2344847"/>
              <a:gd name="connsiteX81" fmla="*/ 564811 w 4343663"/>
              <a:gd name="connsiteY81" fmla="*/ 244443 h 2344847"/>
              <a:gd name="connsiteX82" fmla="*/ 537651 w 4343663"/>
              <a:gd name="connsiteY82" fmla="*/ 262550 h 2344847"/>
              <a:gd name="connsiteX83" fmla="*/ 519544 w 4343663"/>
              <a:gd name="connsiteY83" fmla="*/ 325924 h 2344847"/>
              <a:gd name="connsiteX84" fmla="*/ 501437 w 4343663"/>
              <a:gd name="connsiteY84" fmla="*/ 353085 h 2344847"/>
              <a:gd name="connsiteX85" fmla="*/ 492383 w 4343663"/>
              <a:gd name="connsiteY85" fmla="*/ 479833 h 2344847"/>
              <a:gd name="connsiteX86" fmla="*/ 465223 w 4343663"/>
              <a:gd name="connsiteY86" fmla="*/ 497940 h 2344847"/>
              <a:gd name="connsiteX87" fmla="*/ 347528 w 4343663"/>
              <a:gd name="connsiteY87" fmla="*/ 525101 h 2344847"/>
              <a:gd name="connsiteX88" fmla="*/ 275100 w 4343663"/>
              <a:gd name="connsiteY88" fmla="*/ 543207 h 2344847"/>
              <a:gd name="connsiteX89" fmla="*/ 211726 w 4343663"/>
              <a:gd name="connsiteY89" fmla="*/ 624689 h 2344847"/>
              <a:gd name="connsiteX90" fmla="*/ 184565 w 4343663"/>
              <a:gd name="connsiteY90" fmla="*/ 688063 h 2344847"/>
              <a:gd name="connsiteX91" fmla="*/ 175512 w 4343663"/>
              <a:gd name="connsiteY91" fmla="*/ 724277 h 2344847"/>
              <a:gd name="connsiteX92" fmla="*/ 157405 w 4343663"/>
              <a:gd name="connsiteY92" fmla="*/ 814811 h 2344847"/>
              <a:gd name="connsiteX93" fmla="*/ 130245 w 4343663"/>
              <a:gd name="connsiteY93" fmla="*/ 878186 h 2344847"/>
              <a:gd name="connsiteX94" fmla="*/ 112138 w 4343663"/>
              <a:gd name="connsiteY94" fmla="*/ 968720 h 2344847"/>
              <a:gd name="connsiteX95" fmla="*/ 103084 w 4343663"/>
              <a:gd name="connsiteY95" fmla="*/ 995881 h 2344847"/>
              <a:gd name="connsiteX96" fmla="*/ 84977 w 4343663"/>
              <a:gd name="connsiteY96" fmla="*/ 1032095 h 2344847"/>
              <a:gd name="connsiteX97" fmla="*/ 75924 w 4343663"/>
              <a:gd name="connsiteY97" fmla="*/ 1077362 h 2344847"/>
              <a:gd name="connsiteX98" fmla="*/ 57817 w 4343663"/>
              <a:gd name="connsiteY98" fmla="*/ 1104522 h 2344847"/>
              <a:gd name="connsiteX99" fmla="*/ 39710 w 4343663"/>
              <a:gd name="connsiteY99" fmla="*/ 1140736 h 2344847"/>
              <a:gd name="connsiteX100" fmla="*/ 12550 w 4343663"/>
              <a:gd name="connsiteY100" fmla="*/ 1186004 h 2344847"/>
              <a:gd name="connsiteX101" fmla="*/ 12550 w 4343663"/>
              <a:gd name="connsiteY101" fmla="*/ 1566249 h 2344847"/>
              <a:gd name="connsiteX102" fmla="*/ 21603 w 4343663"/>
              <a:gd name="connsiteY102" fmla="*/ 1620570 h 2344847"/>
              <a:gd name="connsiteX103" fmla="*/ 39710 w 4343663"/>
              <a:gd name="connsiteY103" fmla="*/ 1674891 h 2344847"/>
              <a:gd name="connsiteX104" fmla="*/ 48763 w 4343663"/>
              <a:gd name="connsiteY104" fmla="*/ 1702051 h 2344847"/>
              <a:gd name="connsiteX105" fmla="*/ 57817 w 4343663"/>
              <a:gd name="connsiteY105" fmla="*/ 1747318 h 2344847"/>
              <a:gd name="connsiteX106" fmla="*/ 75924 w 4343663"/>
              <a:gd name="connsiteY106" fmla="*/ 1783532 h 2344847"/>
              <a:gd name="connsiteX107" fmla="*/ 94031 w 4343663"/>
              <a:gd name="connsiteY107" fmla="*/ 1837853 h 2344847"/>
              <a:gd name="connsiteX108" fmla="*/ 112138 w 4343663"/>
              <a:gd name="connsiteY108" fmla="*/ 1874067 h 2344847"/>
              <a:gd name="connsiteX109" fmla="*/ 130245 w 4343663"/>
              <a:gd name="connsiteY109" fmla="*/ 1928388 h 2344847"/>
              <a:gd name="connsiteX110" fmla="*/ 166459 w 4343663"/>
              <a:gd name="connsiteY110" fmla="*/ 2000815 h 2344847"/>
              <a:gd name="connsiteX111" fmla="*/ 220779 w 4343663"/>
              <a:gd name="connsiteY111" fmla="*/ 2073243 h 2344847"/>
              <a:gd name="connsiteX112" fmla="*/ 247940 w 4343663"/>
              <a:gd name="connsiteY112" fmla="*/ 2127564 h 2344847"/>
              <a:gd name="connsiteX113" fmla="*/ 275100 w 4343663"/>
              <a:gd name="connsiteY113" fmla="*/ 2145671 h 2344847"/>
              <a:gd name="connsiteX114" fmla="*/ 320367 w 4343663"/>
              <a:gd name="connsiteY114" fmla="*/ 2190938 h 2344847"/>
              <a:gd name="connsiteX115" fmla="*/ 374688 w 4343663"/>
              <a:gd name="connsiteY115" fmla="*/ 2245259 h 2344847"/>
              <a:gd name="connsiteX116" fmla="*/ 447116 w 4343663"/>
              <a:gd name="connsiteY116" fmla="*/ 2263366 h 2344847"/>
              <a:gd name="connsiteX117" fmla="*/ 519544 w 4343663"/>
              <a:gd name="connsiteY117" fmla="*/ 2299580 h 2344847"/>
              <a:gd name="connsiteX118" fmla="*/ 546704 w 4343663"/>
              <a:gd name="connsiteY118" fmla="*/ 2308633 h 2344847"/>
              <a:gd name="connsiteX119" fmla="*/ 655346 w 4343663"/>
              <a:gd name="connsiteY119" fmla="*/ 2326740 h 2344847"/>
              <a:gd name="connsiteX120" fmla="*/ 1026538 w 4343663"/>
              <a:gd name="connsiteY120" fmla="*/ 2317687 h 2344847"/>
              <a:gd name="connsiteX121" fmla="*/ 1252874 w 4343663"/>
              <a:gd name="connsiteY121" fmla="*/ 2308633 h 2344847"/>
              <a:gd name="connsiteX122" fmla="*/ 1651227 w 4343663"/>
              <a:gd name="connsiteY122" fmla="*/ 2317687 h 2344847"/>
              <a:gd name="connsiteX123" fmla="*/ 1732708 w 4343663"/>
              <a:gd name="connsiteY123" fmla="*/ 2326740 h 2344847"/>
              <a:gd name="connsiteX124" fmla="*/ 1796082 w 4343663"/>
              <a:gd name="connsiteY124" fmla="*/ 2344847 h 2344847"/>
              <a:gd name="connsiteX125" fmla="*/ 2284969 w 4343663"/>
              <a:gd name="connsiteY125" fmla="*/ 2335794 h 2344847"/>
              <a:gd name="connsiteX126" fmla="*/ 2339290 w 4343663"/>
              <a:gd name="connsiteY126" fmla="*/ 2317687 h 2344847"/>
              <a:gd name="connsiteX127" fmla="*/ 2366451 w 4343663"/>
              <a:gd name="connsiteY127" fmla="*/ 2308633 h 2344847"/>
              <a:gd name="connsiteX128" fmla="*/ 2583734 w 4343663"/>
              <a:gd name="connsiteY128" fmla="*/ 2299580 h 2344847"/>
              <a:gd name="connsiteX129" fmla="*/ 2610894 w 4343663"/>
              <a:gd name="connsiteY129" fmla="*/ 2290526 h 2344847"/>
              <a:gd name="connsiteX130" fmla="*/ 2674268 w 4343663"/>
              <a:gd name="connsiteY130" fmla="*/ 2245259 h 234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343663" h="2344847">
                <a:moveTo>
                  <a:pt x="2674268" y="2245259"/>
                </a:moveTo>
                <a:lnTo>
                  <a:pt x="2674268" y="2245259"/>
                </a:lnTo>
                <a:cubicBezTo>
                  <a:pt x="2806711" y="2230544"/>
                  <a:pt x="2715341" y="2246458"/>
                  <a:pt x="2782910" y="2227152"/>
                </a:cubicBezTo>
                <a:cubicBezTo>
                  <a:pt x="2796455" y="2223282"/>
                  <a:pt x="2831807" y="2216284"/>
                  <a:pt x="2846284" y="2209045"/>
                </a:cubicBezTo>
                <a:cubicBezTo>
                  <a:pt x="2856016" y="2204179"/>
                  <a:pt x="2864391" y="2196974"/>
                  <a:pt x="2873445" y="2190938"/>
                </a:cubicBezTo>
                <a:cubicBezTo>
                  <a:pt x="2879481" y="2181885"/>
                  <a:pt x="2887133" y="2173721"/>
                  <a:pt x="2891552" y="2163778"/>
                </a:cubicBezTo>
                <a:cubicBezTo>
                  <a:pt x="2899304" y="2146337"/>
                  <a:pt x="2899072" y="2125338"/>
                  <a:pt x="2909659" y="2109457"/>
                </a:cubicBezTo>
                <a:cubicBezTo>
                  <a:pt x="2961553" y="2031613"/>
                  <a:pt x="2899332" y="2130109"/>
                  <a:pt x="2936819" y="2055136"/>
                </a:cubicBezTo>
                <a:cubicBezTo>
                  <a:pt x="2941685" y="2045404"/>
                  <a:pt x="2948890" y="2037029"/>
                  <a:pt x="2954926" y="2027976"/>
                </a:cubicBezTo>
                <a:cubicBezTo>
                  <a:pt x="2958104" y="1999376"/>
                  <a:pt x="2960652" y="1943297"/>
                  <a:pt x="2973033" y="1910281"/>
                </a:cubicBezTo>
                <a:cubicBezTo>
                  <a:pt x="2977772" y="1897644"/>
                  <a:pt x="2983296" y="1885049"/>
                  <a:pt x="2991140" y="1874067"/>
                </a:cubicBezTo>
                <a:cubicBezTo>
                  <a:pt x="3002264" y="1858493"/>
                  <a:pt x="3027814" y="1837624"/>
                  <a:pt x="3045461" y="1828800"/>
                </a:cubicBezTo>
                <a:cubicBezTo>
                  <a:pt x="3053997" y="1824532"/>
                  <a:pt x="3064085" y="1824014"/>
                  <a:pt x="3072621" y="1819746"/>
                </a:cubicBezTo>
                <a:cubicBezTo>
                  <a:pt x="3136269" y="1787921"/>
                  <a:pt x="3053258" y="1809392"/>
                  <a:pt x="3154102" y="1792586"/>
                </a:cubicBezTo>
                <a:lnTo>
                  <a:pt x="3235583" y="1765425"/>
                </a:lnTo>
                <a:cubicBezTo>
                  <a:pt x="3244637" y="1762407"/>
                  <a:pt x="3253486" y="1758687"/>
                  <a:pt x="3262744" y="1756372"/>
                </a:cubicBezTo>
                <a:lnTo>
                  <a:pt x="3298958" y="1747318"/>
                </a:lnTo>
                <a:cubicBezTo>
                  <a:pt x="3325670" y="1707248"/>
                  <a:pt x="3304559" y="1725720"/>
                  <a:pt x="3353278" y="1711105"/>
                </a:cubicBezTo>
                <a:cubicBezTo>
                  <a:pt x="3371560" y="1705621"/>
                  <a:pt x="3407599" y="1692998"/>
                  <a:pt x="3407599" y="1692998"/>
                </a:cubicBezTo>
                <a:cubicBezTo>
                  <a:pt x="3416653" y="1686962"/>
                  <a:pt x="3426401" y="1681857"/>
                  <a:pt x="3434760" y="1674891"/>
                </a:cubicBezTo>
                <a:cubicBezTo>
                  <a:pt x="3464793" y="1649863"/>
                  <a:pt x="3455363" y="1646481"/>
                  <a:pt x="3489080" y="1629623"/>
                </a:cubicBezTo>
                <a:cubicBezTo>
                  <a:pt x="3497616" y="1625355"/>
                  <a:pt x="3507187" y="1623588"/>
                  <a:pt x="3516241" y="1620570"/>
                </a:cubicBezTo>
                <a:cubicBezTo>
                  <a:pt x="3525294" y="1614534"/>
                  <a:pt x="3534547" y="1608787"/>
                  <a:pt x="3543401" y="1602463"/>
                </a:cubicBezTo>
                <a:cubicBezTo>
                  <a:pt x="3555679" y="1593693"/>
                  <a:pt x="3566119" y="1582051"/>
                  <a:pt x="3579615" y="1575303"/>
                </a:cubicBezTo>
                <a:cubicBezTo>
                  <a:pt x="3590744" y="1569738"/>
                  <a:pt x="3603865" y="1569667"/>
                  <a:pt x="3615829" y="1566249"/>
                </a:cubicBezTo>
                <a:cubicBezTo>
                  <a:pt x="3706747" y="1540272"/>
                  <a:pt x="3565990" y="1576447"/>
                  <a:pt x="3679203" y="1548142"/>
                </a:cubicBezTo>
                <a:cubicBezTo>
                  <a:pt x="3688256" y="1539089"/>
                  <a:pt x="3695710" y="1528084"/>
                  <a:pt x="3706363" y="1520982"/>
                </a:cubicBezTo>
                <a:cubicBezTo>
                  <a:pt x="3714158" y="1515785"/>
                  <a:pt x="3764905" y="1504083"/>
                  <a:pt x="3769738" y="1502875"/>
                </a:cubicBezTo>
                <a:cubicBezTo>
                  <a:pt x="3775774" y="1493821"/>
                  <a:pt x="3779348" y="1482511"/>
                  <a:pt x="3787845" y="1475714"/>
                </a:cubicBezTo>
                <a:cubicBezTo>
                  <a:pt x="3850318" y="1425735"/>
                  <a:pt x="3781217" y="1517342"/>
                  <a:pt x="3833112" y="1439501"/>
                </a:cubicBezTo>
                <a:cubicBezTo>
                  <a:pt x="3836130" y="1430447"/>
                  <a:pt x="3839850" y="1421598"/>
                  <a:pt x="3842165" y="1412340"/>
                </a:cubicBezTo>
                <a:cubicBezTo>
                  <a:pt x="3845897" y="1397412"/>
                  <a:pt x="3845816" y="1381481"/>
                  <a:pt x="3851219" y="1367073"/>
                </a:cubicBezTo>
                <a:cubicBezTo>
                  <a:pt x="3855040" y="1356885"/>
                  <a:pt x="3863290" y="1348966"/>
                  <a:pt x="3869326" y="1339912"/>
                </a:cubicBezTo>
                <a:cubicBezTo>
                  <a:pt x="3872344" y="1330859"/>
                  <a:pt x="3873745" y="1321094"/>
                  <a:pt x="3878379" y="1312752"/>
                </a:cubicBezTo>
                <a:cubicBezTo>
                  <a:pt x="3907843" y="1259716"/>
                  <a:pt x="3903957" y="1260402"/>
                  <a:pt x="3950807" y="1240324"/>
                </a:cubicBezTo>
                <a:cubicBezTo>
                  <a:pt x="3959578" y="1236565"/>
                  <a:pt x="3968914" y="1234289"/>
                  <a:pt x="3977967" y="1231271"/>
                </a:cubicBezTo>
                <a:cubicBezTo>
                  <a:pt x="4021009" y="1202577"/>
                  <a:pt x="3994806" y="1216604"/>
                  <a:pt x="4059449" y="1195057"/>
                </a:cubicBezTo>
                <a:lnTo>
                  <a:pt x="4086609" y="1186004"/>
                </a:lnTo>
                <a:cubicBezTo>
                  <a:pt x="4154793" y="1140547"/>
                  <a:pt x="4068139" y="1193920"/>
                  <a:pt x="4149983" y="1158843"/>
                </a:cubicBezTo>
                <a:cubicBezTo>
                  <a:pt x="4159984" y="1154557"/>
                  <a:pt x="4167412" y="1145602"/>
                  <a:pt x="4177144" y="1140736"/>
                </a:cubicBezTo>
                <a:cubicBezTo>
                  <a:pt x="4185680" y="1136468"/>
                  <a:pt x="4195251" y="1134701"/>
                  <a:pt x="4204304" y="1131683"/>
                </a:cubicBezTo>
                <a:cubicBezTo>
                  <a:pt x="4216375" y="1122629"/>
                  <a:pt x="4229848" y="1115192"/>
                  <a:pt x="4240518" y="1104522"/>
                </a:cubicBezTo>
                <a:cubicBezTo>
                  <a:pt x="4300874" y="1044166"/>
                  <a:pt x="4213358" y="1107540"/>
                  <a:pt x="4285785" y="1059255"/>
                </a:cubicBezTo>
                <a:cubicBezTo>
                  <a:pt x="4288803" y="1050202"/>
                  <a:pt x="4290204" y="1040437"/>
                  <a:pt x="4294839" y="1032095"/>
                </a:cubicBezTo>
                <a:cubicBezTo>
                  <a:pt x="4305408" y="1013072"/>
                  <a:pt x="4331053" y="977774"/>
                  <a:pt x="4331053" y="977774"/>
                </a:cubicBezTo>
                <a:cubicBezTo>
                  <a:pt x="4345986" y="783640"/>
                  <a:pt x="4349649" y="788799"/>
                  <a:pt x="4331053" y="516047"/>
                </a:cubicBezTo>
                <a:cubicBezTo>
                  <a:pt x="4329755" y="497005"/>
                  <a:pt x="4318982" y="479833"/>
                  <a:pt x="4312946" y="461726"/>
                </a:cubicBezTo>
                <a:cubicBezTo>
                  <a:pt x="4309928" y="452673"/>
                  <a:pt x="4309186" y="442506"/>
                  <a:pt x="4303892" y="434566"/>
                </a:cubicBezTo>
                <a:cubicBezTo>
                  <a:pt x="4277415" y="394851"/>
                  <a:pt x="4292313" y="416111"/>
                  <a:pt x="4258625" y="371192"/>
                </a:cubicBezTo>
                <a:cubicBezTo>
                  <a:pt x="4233887" y="296980"/>
                  <a:pt x="4276674" y="411843"/>
                  <a:pt x="4195251" y="289710"/>
                </a:cubicBezTo>
                <a:cubicBezTo>
                  <a:pt x="4164681" y="243856"/>
                  <a:pt x="4190843" y="274701"/>
                  <a:pt x="4131876" y="235390"/>
                </a:cubicBezTo>
                <a:cubicBezTo>
                  <a:pt x="4045724" y="177956"/>
                  <a:pt x="4155805" y="243086"/>
                  <a:pt x="4041342" y="162962"/>
                </a:cubicBezTo>
                <a:cubicBezTo>
                  <a:pt x="4030286" y="155222"/>
                  <a:pt x="4016701" y="151799"/>
                  <a:pt x="4005128" y="144855"/>
                </a:cubicBezTo>
                <a:cubicBezTo>
                  <a:pt x="3986467" y="133659"/>
                  <a:pt x="3968914" y="120712"/>
                  <a:pt x="3950807" y="108641"/>
                </a:cubicBezTo>
                <a:cubicBezTo>
                  <a:pt x="3941754" y="102605"/>
                  <a:pt x="3933969" y="93975"/>
                  <a:pt x="3923647" y="90534"/>
                </a:cubicBezTo>
                <a:cubicBezTo>
                  <a:pt x="3765136" y="37697"/>
                  <a:pt x="3962634" y="104711"/>
                  <a:pt x="3824059" y="54320"/>
                </a:cubicBezTo>
                <a:cubicBezTo>
                  <a:pt x="3806122" y="47797"/>
                  <a:pt x="3787845" y="42249"/>
                  <a:pt x="3769738" y="36213"/>
                </a:cubicBezTo>
                <a:lnTo>
                  <a:pt x="3742577" y="27160"/>
                </a:lnTo>
                <a:lnTo>
                  <a:pt x="3452866" y="45267"/>
                </a:lnTo>
                <a:cubicBezTo>
                  <a:pt x="3236664" y="61898"/>
                  <a:pt x="3473858" y="44786"/>
                  <a:pt x="3362332" y="63374"/>
                </a:cubicBezTo>
                <a:cubicBezTo>
                  <a:pt x="3335376" y="67867"/>
                  <a:pt x="3308011" y="69409"/>
                  <a:pt x="3280851" y="72427"/>
                </a:cubicBezTo>
                <a:cubicBezTo>
                  <a:pt x="3184281" y="66391"/>
                  <a:pt x="3087367" y="64449"/>
                  <a:pt x="2991140" y="54320"/>
                </a:cubicBezTo>
                <a:cubicBezTo>
                  <a:pt x="2972158" y="52322"/>
                  <a:pt x="2955789" y="38321"/>
                  <a:pt x="2936819" y="36213"/>
                </a:cubicBezTo>
                <a:lnTo>
                  <a:pt x="2855338" y="27160"/>
                </a:lnTo>
                <a:cubicBezTo>
                  <a:pt x="2843267" y="24142"/>
                  <a:pt x="2831398" y="20153"/>
                  <a:pt x="2819124" y="18107"/>
                </a:cubicBezTo>
                <a:cubicBezTo>
                  <a:pt x="2716754" y="1045"/>
                  <a:pt x="2777808" y="19423"/>
                  <a:pt x="2719536" y="0"/>
                </a:cubicBezTo>
                <a:lnTo>
                  <a:pt x="1388676" y="9053"/>
                </a:lnTo>
                <a:cubicBezTo>
                  <a:pt x="1351969" y="9746"/>
                  <a:pt x="1280035" y="27160"/>
                  <a:pt x="1280035" y="27160"/>
                </a:cubicBezTo>
                <a:cubicBezTo>
                  <a:pt x="1167319" y="69428"/>
                  <a:pt x="1249199" y="40936"/>
                  <a:pt x="1144233" y="72427"/>
                </a:cubicBezTo>
                <a:cubicBezTo>
                  <a:pt x="1135092" y="75169"/>
                  <a:pt x="1126330" y="79166"/>
                  <a:pt x="1117072" y="81481"/>
                </a:cubicBezTo>
                <a:cubicBezTo>
                  <a:pt x="1102144" y="85213"/>
                  <a:pt x="1086894" y="87516"/>
                  <a:pt x="1071805" y="90534"/>
                </a:cubicBezTo>
                <a:cubicBezTo>
                  <a:pt x="1062752" y="96570"/>
                  <a:pt x="1054588" y="104222"/>
                  <a:pt x="1044645" y="108641"/>
                </a:cubicBezTo>
                <a:cubicBezTo>
                  <a:pt x="973810" y="140124"/>
                  <a:pt x="1010585" y="116144"/>
                  <a:pt x="945057" y="135802"/>
                </a:cubicBezTo>
                <a:cubicBezTo>
                  <a:pt x="929491" y="140472"/>
                  <a:pt x="915355" y="149238"/>
                  <a:pt x="899789" y="153908"/>
                </a:cubicBezTo>
                <a:cubicBezTo>
                  <a:pt x="885050" y="158330"/>
                  <a:pt x="869543" y="159624"/>
                  <a:pt x="854522" y="162962"/>
                </a:cubicBezTo>
                <a:cubicBezTo>
                  <a:pt x="842375" y="165661"/>
                  <a:pt x="830550" y="169789"/>
                  <a:pt x="818308" y="172015"/>
                </a:cubicBezTo>
                <a:cubicBezTo>
                  <a:pt x="797313" y="175832"/>
                  <a:pt x="776025" y="177824"/>
                  <a:pt x="754934" y="181069"/>
                </a:cubicBezTo>
                <a:cubicBezTo>
                  <a:pt x="736791" y="183860"/>
                  <a:pt x="718720" y="187104"/>
                  <a:pt x="700613" y="190122"/>
                </a:cubicBezTo>
                <a:cubicBezTo>
                  <a:pt x="685524" y="196158"/>
                  <a:pt x="670763" y="203090"/>
                  <a:pt x="655346" y="208229"/>
                </a:cubicBezTo>
                <a:cubicBezTo>
                  <a:pt x="643542" y="212164"/>
                  <a:pt x="630569" y="212381"/>
                  <a:pt x="619132" y="217283"/>
                </a:cubicBezTo>
                <a:cubicBezTo>
                  <a:pt x="609131" y="221569"/>
                  <a:pt x="601703" y="230524"/>
                  <a:pt x="591971" y="235390"/>
                </a:cubicBezTo>
                <a:cubicBezTo>
                  <a:pt x="583435" y="239658"/>
                  <a:pt x="573864" y="241425"/>
                  <a:pt x="564811" y="244443"/>
                </a:cubicBezTo>
                <a:cubicBezTo>
                  <a:pt x="555758" y="250479"/>
                  <a:pt x="544448" y="254054"/>
                  <a:pt x="537651" y="262550"/>
                </a:cubicBezTo>
                <a:cubicBezTo>
                  <a:pt x="532227" y="269330"/>
                  <a:pt x="521048" y="322415"/>
                  <a:pt x="519544" y="325924"/>
                </a:cubicBezTo>
                <a:cubicBezTo>
                  <a:pt x="515258" y="335925"/>
                  <a:pt x="507473" y="344031"/>
                  <a:pt x="501437" y="353085"/>
                </a:cubicBezTo>
                <a:cubicBezTo>
                  <a:pt x="498419" y="395334"/>
                  <a:pt x="502656" y="438741"/>
                  <a:pt x="492383" y="479833"/>
                </a:cubicBezTo>
                <a:cubicBezTo>
                  <a:pt x="489744" y="490389"/>
                  <a:pt x="475449" y="494222"/>
                  <a:pt x="465223" y="497940"/>
                </a:cubicBezTo>
                <a:cubicBezTo>
                  <a:pt x="415662" y="515962"/>
                  <a:pt x="393827" y="513526"/>
                  <a:pt x="347528" y="525101"/>
                </a:cubicBezTo>
                <a:cubicBezTo>
                  <a:pt x="236203" y="552932"/>
                  <a:pt x="441894" y="509850"/>
                  <a:pt x="275100" y="543207"/>
                </a:cubicBezTo>
                <a:cubicBezTo>
                  <a:pt x="251666" y="566642"/>
                  <a:pt x="222556" y="592202"/>
                  <a:pt x="211726" y="624689"/>
                </a:cubicBezTo>
                <a:cubicBezTo>
                  <a:pt x="198404" y="664652"/>
                  <a:pt x="206940" y="643313"/>
                  <a:pt x="184565" y="688063"/>
                </a:cubicBezTo>
                <a:cubicBezTo>
                  <a:pt x="181547" y="700134"/>
                  <a:pt x="178119" y="712110"/>
                  <a:pt x="175512" y="724277"/>
                </a:cubicBezTo>
                <a:cubicBezTo>
                  <a:pt x="169064" y="754370"/>
                  <a:pt x="167136" y="785614"/>
                  <a:pt x="157405" y="814811"/>
                </a:cubicBezTo>
                <a:cubicBezTo>
                  <a:pt x="144084" y="854776"/>
                  <a:pt x="152620" y="833436"/>
                  <a:pt x="130245" y="878186"/>
                </a:cubicBezTo>
                <a:cubicBezTo>
                  <a:pt x="123132" y="920863"/>
                  <a:pt x="122941" y="930910"/>
                  <a:pt x="112138" y="968720"/>
                </a:cubicBezTo>
                <a:cubicBezTo>
                  <a:pt x="109516" y="977896"/>
                  <a:pt x="106843" y="987109"/>
                  <a:pt x="103084" y="995881"/>
                </a:cubicBezTo>
                <a:cubicBezTo>
                  <a:pt x="97768" y="1008286"/>
                  <a:pt x="91013" y="1020024"/>
                  <a:pt x="84977" y="1032095"/>
                </a:cubicBezTo>
                <a:cubicBezTo>
                  <a:pt x="81959" y="1047184"/>
                  <a:pt x="81327" y="1062954"/>
                  <a:pt x="75924" y="1077362"/>
                </a:cubicBezTo>
                <a:cubicBezTo>
                  <a:pt x="72104" y="1087550"/>
                  <a:pt x="63215" y="1095075"/>
                  <a:pt x="57817" y="1104522"/>
                </a:cubicBezTo>
                <a:cubicBezTo>
                  <a:pt x="51121" y="1116240"/>
                  <a:pt x="46264" y="1128938"/>
                  <a:pt x="39710" y="1140736"/>
                </a:cubicBezTo>
                <a:cubicBezTo>
                  <a:pt x="31164" y="1156119"/>
                  <a:pt x="21603" y="1170915"/>
                  <a:pt x="12550" y="1186004"/>
                </a:cubicBezTo>
                <a:cubicBezTo>
                  <a:pt x="-6224" y="1354957"/>
                  <a:pt x="-2012" y="1282290"/>
                  <a:pt x="12550" y="1566249"/>
                </a:cubicBezTo>
                <a:cubicBezTo>
                  <a:pt x="13490" y="1584582"/>
                  <a:pt x="17151" y="1602761"/>
                  <a:pt x="21603" y="1620570"/>
                </a:cubicBezTo>
                <a:cubicBezTo>
                  <a:pt x="26232" y="1639087"/>
                  <a:pt x="33674" y="1656784"/>
                  <a:pt x="39710" y="1674891"/>
                </a:cubicBezTo>
                <a:cubicBezTo>
                  <a:pt x="42728" y="1683944"/>
                  <a:pt x="46891" y="1692693"/>
                  <a:pt x="48763" y="1702051"/>
                </a:cubicBezTo>
                <a:cubicBezTo>
                  <a:pt x="51781" y="1717140"/>
                  <a:pt x="52951" y="1732720"/>
                  <a:pt x="57817" y="1747318"/>
                </a:cubicBezTo>
                <a:cubicBezTo>
                  <a:pt x="62085" y="1760122"/>
                  <a:pt x="70912" y="1771001"/>
                  <a:pt x="75924" y="1783532"/>
                </a:cubicBezTo>
                <a:cubicBezTo>
                  <a:pt x="83013" y="1801253"/>
                  <a:pt x="85495" y="1820782"/>
                  <a:pt x="94031" y="1837853"/>
                </a:cubicBezTo>
                <a:cubicBezTo>
                  <a:pt x="100067" y="1849924"/>
                  <a:pt x="107126" y="1861536"/>
                  <a:pt x="112138" y="1874067"/>
                </a:cubicBezTo>
                <a:cubicBezTo>
                  <a:pt x="119227" y="1891788"/>
                  <a:pt x="119658" y="1912507"/>
                  <a:pt x="130245" y="1928388"/>
                </a:cubicBezTo>
                <a:cubicBezTo>
                  <a:pt x="172191" y="1991305"/>
                  <a:pt x="122170" y="1912235"/>
                  <a:pt x="166459" y="2000815"/>
                </a:cubicBezTo>
                <a:cubicBezTo>
                  <a:pt x="176071" y="2020039"/>
                  <a:pt x="211887" y="2062128"/>
                  <a:pt x="220779" y="2073243"/>
                </a:cubicBezTo>
                <a:cubicBezTo>
                  <a:pt x="228143" y="2095334"/>
                  <a:pt x="230389" y="2110013"/>
                  <a:pt x="247940" y="2127564"/>
                </a:cubicBezTo>
                <a:cubicBezTo>
                  <a:pt x="255634" y="2135258"/>
                  <a:pt x="266047" y="2139635"/>
                  <a:pt x="275100" y="2145671"/>
                </a:cubicBezTo>
                <a:cubicBezTo>
                  <a:pt x="323385" y="2218098"/>
                  <a:pt x="260011" y="2130582"/>
                  <a:pt x="320367" y="2190938"/>
                </a:cubicBezTo>
                <a:cubicBezTo>
                  <a:pt x="345475" y="2216046"/>
                  <a:pt x="341161" y="2233067"/>
                  <a:pt x="374688" y="2245259"/>
                </a:cubicBezTo>
                <a:cubicBezTo>
                  <a:pt x="398075" y="2253764"/>
                  <a:pt x="423815" y="2254628"/>
                  <a:pt x="447116" y="2263366"/>
                </a:cubicBezTo>
                <a:cubicBezTo>
                  <a:pt x="472390" y="2272844"/>
                  <a:pt x="493937" y="2291045"/>
                  <a:pt x="519544" y="2299580"/>
                </a:cubicBezTo>
                <a:cubicBezTo>
                  <a:pt x="528597" y="2302598"/>
                  <a:pt x="537346" y="2306761"/>
                  <a:pt x="546704" y="2308633"/>
                </a:cubicBezTo>
                <a:cubicBezTo>
                  <a:pt x="582705" y="2315833"/>
                  <a:pt x="655346" y="2326740"/>
                  <a:pt x="655346" y="2326740"/>
                </a:cubicBezTo>
                <a:lnTo>
                  <a:pt x="1026538" y="2317687"/>
                </a:lnTo>
                <a:cubicBezTo>
                  <a:pt x="1102009" y="2315400"/>
                  <a:pt x="1177368" y="2308633"/>
                  <a:pt x="1252874" y="2308633"/>
                </a:cubicBezTo>
                <a:cubicBezTo>
                  <a:pt x="1385693" y="2308633"/>
                  <a:pt x="1518443" y="2314669"/>
                  <a:pt x="1651227" y="2317687"/>
                </a:cubicBezTo>
                <a:cubicBezTo>
                  <a:pt x="1678387" y="2320705"/>
                  <a:pt x="1705698" y="2322585"/>
                  <a:pt x="1732708" y="2326740"/>
                </a:cubicBezTo>
                <a:cubicBezTo>
                  <a:pt x="1753815" y="2329987"/>
                  <a:pt x="1775804" y="2338088"/>
                  <a:pt x="1796082" y="2344847"/>
                </a:cubicBezTo>
                <a:cubicBezTo>
                  <a:pt x="1959044" y="2341829"/>
                  <a:pt x="2122182" y="2343933"/>
                  <a:pt x="2284969" y="2335794"/>
                </a:cubicBezTo>
                <a:cubicBezTo>
                  <a:pt x="2304032" y="2334841"/>
                  <a:pt x="2321183" y="2323723"/>
                  <a:pt x="2339290" y="2317687"/>
                </a:cubicBezTo>
                <a:cubicBezTo>
                  <a:pt x="2348344" y="2314669"/>
                  <a:pt x="2356916" y="2309030"/>
                  <a:pt x="2366451" y="2308633"/>
                </a:cubicBezTo>
                <a:lnTo>
                  <a:pt x="2583734" y="2299580"/>
                </a:lnTo>
                <a:cubicBezTo>
                  <a:pt x="2592787" y="2296562"/>
                  <a:pt x="2601481" y="2292095"/>
                  <a:pt x="2610894" y="2290526"/>
                </a:cubicBezTo>
                <a:cubicBezTo>
                  <a:pt x="2669210" y="2280807"/>
                  <a:pt x="2663706" y="2252804"/>
                  <a:pt x="2674268" y="2245259"/>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387440" y="3704319"/>
            <a:ext cx="3799218" cy="2762742"/>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1031068" y="4834063"/>
              <a:ext cx="2153916" cy="1077218"/>
            </a:xfrm>
            <a:prstGeom prst="rect">
              <a:avLst/>
            </a:prstGeom>
          </p:spPr>
          <p:txBody>
            <a:bodyPr wrap="square">
              <a:spAutoFit/>
            </a:bodyPr>
            <a:lstStyle/>
            <a:p>
              <a:pPr algn="ctr"/>
              <a:r>
                <a:rPr lang="en-US" dirty="0">
                  <a:solidFill>
                    <a:srgbClr val="333333"/>
                  </a:solidFill>
                  <a:latin typeface="Open Sans"/>
                </a:rPr>
                <a:t> </a:t>
              </a:r>
              <a:r>
                <a:rPr lang="en-US" b="1" dirty="0"/>
                <a:t>Acknowledging our own imperfections can help us avoid condemning others.</a:t>
              </a:r>
              <a:endParaRPr lang="en-US" dirty="0"/>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362200" y="228601"/>
            <a:ext cx="7924800" cy="1323439"/>
          </a:xfrm>
          <a:prstGeom prst="rect">
            <a:avLst/>
          </a:prstGeom>
          <a:noFill/>
        </p:spPr>
        <p:txBody>
          <a:bodyPr wrap="square" rtlCol="0">
            <a:spAutoFit/>
          </a:bodyPr>
          <a:lstStyle/>
          <a:p>
            <a:pPr algn="ctr"/>
            <a:r>
              <a:rPr lang="en-US" sz="4000" dirty="0">
                <a:latin typeface="Georgia" panose="02040502050405020303" pitchFamily="18" charset="0"/>
              </a:rPr>
              <a:t>Through the gate is the court of women</a:t>
            </a:r>
          </a:p>
        </p:txBody>
      </p:sp>
      <p:pic>
        <p:nvPicPr>
          <p:cNvPr id="6" name="Picture 5" descr="temple-wide_1355306i.jpg"/>
          <p:cNvPicPr>
            <a:picLocks noChangeAspect="1"/>
          </p:cNvPicPr>
          <p:nvPr/>
        </p:nvPicPr>
        <p:blipFill>
          <a:blip r:embed="rId3" cstate="print"/>
          <a:stretch>
            <a:fillRect/>
          </a:stretch>
        </p:blipFill>
        <p:spPr>
          <a:xfrm>
            <a:off x="2604129" y="1552040"/>
            <a:ext cx="7874000" cy="5080000"/>
          </a:xfrm>
          <a:prstGeom prst="rect">
            <a:avLst/>
          </a:prstGeom>
        </p:spPr>
      </p:pic>
      <p:cxnSp>
        <p:nvCxnSpPr>
          <p:cNvPr id="9" name="Straight Arrow Connector 8"/>
          <p:cNvCxnSpPr/>
          <p:nvPr/>
        </p:nvCxnSpPr>
        <p:spPr>
          <a:xfrm>
            <a:off x="1981200" y="4267200"/>
            <a:ext cx="3505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97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28850" y="2890320"/>
            <a:ext cx="7924800" cy="2554545"/>
          </a:xfrm>
          <a:prstGeom prst="rect">
            <a:avLst/>
          </a:prstGeom>
          <a:noFill/>
        </p:spPr>
        <p:txBody>
          <a:bodyPr wrap="square" rtlCol="0">
            <a:spAutoFit/>
          </a:bodyPr>
          <a:lstStyle/>
          <a:p>
            <a:pPr algn="ctr"/>
            <a:r>
              <a:rPr lang="en-US" sz="4000" dirty="0">
                <a:latin typeface="Georgia" panose="02040502050405020303" pitchFamily="18" charset="0"/>
              </a:rPr>
              <a:t>Not just women were allowed in these courts, it is called this because women could not go any further into the temple.</a:t>
            </a:r>
          </a:p>
        </p:txBody>
      </p:sp>
      <p:pic>
        <p:nvPicPr>
          <p:cNvPr id="6" name="Picture 5" descr="temple-wide_1355306i.jpg"/>
          <p:cNvPicPr>
            <a:picLocks noChangeAspect="1"/>
          </p:cNvPicPr>
          <p:nvPr/>
        </p:nvPicPr>
        <p:blipFill>
          <a:blip r:embed="rId3" cstate="print"/>
          <a:stretch>
            <a:fillRect/>
          </a:stretch>
        </p:blipFill>
        <p:spPr>
          <a:xfrm>
            <a:off x="4419600" y="381000"/>
            <a:ext cx="3543300" cy="2286000"/>
          </a:xfrm>
          <a:prstGeom prst="rect">
            <a:avLst/>
          </a:prstGeom>
        </p:spPr>
      </p:pic>
    </p:spTree>
    <p:extLst>
      <p:ext uri="{BB962C8B-B14F-4D97-AF65-F5344CB8AC3E}">
        <p14:creationId xmlns:p14="http://schemas.microsoft.com/office/powerpoint/2010/main" val="274609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587375" y="4619066"/>
            <a:ext cx="9144000" cy="1569660"/>
          </a:xfrm>
          <a:prstGeom prst="rect">
            <a:avLst/>
          </a:prstGeom>
          <a:noFill/>
        </p:spPr>
        <p:txBody>
          <a:bodyPr wrap="square" rtlCol="0">
            <a:spAutoFit/>
          </a:bodyPr>
          <a:lstStyle/>
          <a:p>
            <a:pPr algn="ctr"/>
            <a:r>
              <a:rPr lang="en-US" sz="3200" dirty="0">
                <a:latin typeface="Georgia" panose="02040502050405020303" pitchFamily="18" charset="0"/>
              </a:rPr>
              <a:t>In front of the columns were eleven treasure chests for collecting money. Also two chests at the gate for collecting a half-shekel tax </a:t>
            </a:r>
          </a:p>
        </p:txBody>
      </p:sp>
      <p:pic>
        <p:nvPicPr>
          <p:cNvPr id="4098" name="Picture 2" descr="http://jesusfootprints.files.wordpress.com/2011/03/3331394_f496.jpg"/>
          <p:cNvPicPr>
            <a:picLocks noChangeAspect="1" noChangeArrowheads="1"/>
          </p:cNvPicPr>
          <p:nvPr/>
        </p:nvPicPr>
        <p:blipFill>
          <a:blip r:embed="rId3" cstate="print"/>
          <a:srcRect/>
          <a:stretch>
            <a:fillRect/>
          </a:stretch>
        </p:blipFill>
        <p:spPr bwMode="auto">
          <a:xfrm>
            <a:off x="3261041" y="740121"/>
            <a:ext cx="5612015" cy="3733800"/>
          </a:xfrm>
          <a:prstGeom prst="rect">
            <a:avLst/>
          </a:prstGeom>
          <a:noFill/>
        </p:spPr>
      </p:pic>
      <p:pic>
        <p:nvPicPr>
          <p:cNvPr id="5122" name="Picture 2" descr="Image result for woman's court in jerusalem te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86" y="178403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woman's court in jerusalem temple"/>
          <p:cNvPicPr>
            <a:picLocks noChangeAspect="1" noChangeArrowheads="1"/>
          </p:cNvPicPr>
          <p:nvPr/>
        </p:nvPicPr>
        <p:blipFill rotWithShape="1">
          <a:blip r:embed="rId5">
            <a:extLst>
              <a:ext uri="{28A0092B-C50C-407E-A947-70E740481C1C}">
                <a14:useLocalDpi xmlns:a14="http://schemas.microsoft.com/office/drawing/2010/main" val="0"/>
              </a:ext>
            </a:extLst>
          </a:blip>
          <a:srcRect t="148" r="51424" b="1"/>
          <a:stretch/>
        </p:blipFill>
        <p:spPr bwMode="auto">
          <a:xfrm>
            <a:off x="9990262" y="1614446"/>
            <a:ext cx="1299268" cy="271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47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286000" y="0"/>
            <a:ext cx="7620000" cy="923330"/>
          </a:xfrm>
          <a:prstGeom prst="rect">
            <a:avLst/>
          </a:prstGeom>
          <a:noFill/>
        </p:spPr>
        <p:txBody>
          <a:bodyPr wrap="square" rtlCol="0">
            <a:spAutoFit/>
          </a:bodyPr>
          <a:lstStyle/>
          <a:p>
            <a:pPr algn="ctr"/>
            <a:r>
              <a:rPr lang="en-US" sz="5400" dirty="0">
                <a:latin typeface="Georgia" panose="02040502050405020303" pitchFamily="18" charset="0"/>
              </a:rPr>
              <a:t>Taken in Adultery</a:t>
            </a:r>
          </a:p>
        </p:txBody>
      </p:sp>
      <p:sp>
        <p:nvSpPr>
          <p:cNvPr id="7" name="TextBox 6"/>
          <p:cNvSpPr txBox="1"/>
          <p:nvPr/>
        </p:nvSpPr>
        <p:spPr>
          <a:xfrm>
            <a:off x="8001000" y="2125425"/>
            <a:ext cx="3810000" cy="3046988"/>
          </a:xfrm>
          <a:prstGeom prst="rect">
            <a:avLst/>
          </a:prstGeom>
          <a:noFill/>
        </p:spPr>
        <p:txBody>
          <a:bodyPr wrap="square" rtlCol="0">
            <a:spAutoFit/>
          </a:bodyPr>
          <a:lstStyle/>
          <a:p>
            <a:pPr algn="ctr"/>
            <a:r>
              <a:rPr lang="en-US" sz="3200" dirty="0">
                <a:latin typeface="Georgia" panose="02040502050405020303" pitchFamily="18" charset="0"/>
              </a:rPr>
              <a:t>Why did they not bring the man involved?</a:t>
            </a:r>
          </a:p>
          <a:p>
            <a:pPr algn="ctr"/>
            <a:endParaRPr lang="en-US" sz="3200" dirty="0">
              <a:latin typeface="Georgia" panose="02040502050405020303" pitchFamily="18" charset="0"/>
            </a:endParaRPr>
          </a:p>
          <a:p>
            <a:pPr algn="ctr"/>
            <a:r>
              <a:rPr lang="en-US" sz="3200" dirty="0">
                <a:latin typeface="Georgia" panose="02040502050405020303" pitchFamily="18" charset="0"/>
              </a:rPr>
              <a:t>Where was her accuser?</a:t>
            </a:r>
          </a:p>
        </p:txBody>
      </p:sp>
      <p:grpSp>
        <p:nvGrpSpPr>
          <p:cNvPr id="4" name="Group 3"/>
          <p:cNvGrpSpPr/>
          <p:nvPr/>
        </p:nvGrpSpPr>
        <p:grpSpPr>
          <a:xfrm>
            <a:off x="292195" y="2184770"/>
            <a:ext cx="3087232" cy="2987643"/>
            <a:chOff x="470780" y="2037030"/>
            <a:chExt cx="3087232" cy="2987643"/>
          </a:xfrm>
        </p:grpSpPr>
        <p:sp>
          <p:nvSpPr>
            <p:cNvPr id="2" name="Vertical Scroll 1"/>
            <p:cNvSpPr/>
            <p:nvPr/>
          </p:nvSpPr>
          <p:spPr>
            <a:xfrm>
              <a:off x="470780" y="2037030"/>
              <a:ext cx="3087232" cy="2987643"/>
            </a:xfrm>
            <a:prstGeom prst="verticalScroll">
              <a:avLst/>
            </a:prstGeom>
            <a:solidFill>
              <a:srgbClr val="EDB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68745" y="2386788"/>
              <a:ext cx="2481035" cy="2492990"/>
            </a:xfrm>
            <a:prstGeom prst="rect">
              <a:avLst/>
            </a:prstGeom>
          </p:spPr>
          <p:txBody>
            <a:bodyPr wrap="square">
              <a:spAutoFit/>
            </a:bodyPr>
            <a:lstStyle/>
            <a:p>
              <a:r>
                <a:rPr lang="en-US" sz="1600" i="1" dirty="0">
                  <a:solidFill>
                    <a:srgbClr val="333333"/>
                  </a:solidFill>
                  <a:latin typeface="Palatino"/>
                </a:rPr>
                <a:t>And the man that </a:t>
              </a:r>
              <a:r>
                <a:rPr lang="en-US" sz="1600" i="1" dirty="0" err="1">
                  <a:solidFill>
                    <a:srgbClr val="333333"/>
                  </a:solidFill>
                  <a:latin typeface="Palatino"/>
                </a:rPr>
                <a:t>committeth</a:t>
              </a:r>
              <a:r>
                <a:rPr lang="en-US" sz="1600" i="1" dirty="0">
                  <a:solidFill>
                    <a:srgbClr val="333333"/>
                  </a:solidFill>
                  <a:latin typeface="Palatino"/>
                </a:rPr>
                <a:t> adultery with another man’s wife, even he that </a:t>
              </a:r>
              <a:r>
                <a:rPr lang="en-US" sz="1600" i="1" dirty="0" err="1">
                  <a:solidFill>
                    <a:srgbClr val="333333"/>
                  </a:solidFill>
                  <a:latin typeface="Palatino"/>
                </a:rPr>
                <a:t>committeth</a:t>
              </a:r>
              <a:r>
                <a:rPr lang="en-US" sz="1600" i="1" dirty="0">
                  <a:solidFill>
                    <a:srgbClr val="333333"/>
                  </a:solidFill>
                  <a:latin typeface="Palatino"/>
                </a:rPr>
                <a:t> adultery with his </a:t>
              </a:r>
              <a:r>
                <a:rPr lang="en-US" sz="1600" i="1" dirty="0" err="1">
                  <a:solidFill>
                    <a:srgbClr val="333333"/>
                  </a:solidFill>
                  <a:latin typeface="Palatino"/>
                </a:rPr>
                <a:t>neighbour’s</a:t>
              </a:r>
              <a:r>
                <a:rPr lang="en-US" sz="1600" i="1" dirty="0">
                  <a:solidFill>
                    <a:srgbClr val="333333"/>
                  </a:solidFill>
                  <a:latin typeface="Palatino"/>
                </a:rPr>
                <a:t> wife, the adulterer and the adulteress shall surely be put to death.</a:t>
              </a:r>
            </a:p>
            <a:p>
              <a:r>
                <a:rPr lang="en-US" sz="1200" i="1" dirty="0">
                  <a:solidFill>
                    <a:srgbClr val="333333"/>
                  </a:solidFill>
                  <a:latin typeface="Palatino"/>
                </a:rPr>
                <a:t>Leviticus 20:10</a:t>
              </a:r>
              <a:endParaRPr lang="en-US" sz="1200" i="1" dirty="0"/>
            </a:p>
          </p:txBody>
        </p:sp>
      </p:grpSp>
      <p:pic>
        <p:nvPicPr>
          <p:cNvPr id="6150" name="Picture 6" descr="Image result for woman in sin jes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3738" y="974812"/>
            <a:ext cx="3878182" cy="569797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66654" y="1523439"/>
            <a:ext cx="3214341" cy="461665"/>
          </a:xfrm>
          <a:prstGeom prst="rect">
            <a:avLst/>
          </a:prstGeom>
        </p:spPr>
        <p:txBody>
          <a:bodyPr wrap="none">
            <a:spAutoFit/>
          </a:bodyPr>
          <a:lstStyle/>
          <a:p>
            <a:r>
              <a:rPr lang="en-US" sz="2400" i="1" dirty="0">
                <a:solidFill>
                  <a:srgbClr val="333333"/>
                </a:solidFill>
                <a:latin typeface="Palatino"/>
              </a:rPr>
              <a:t>Law of </a:t>
            </a:r>
            <a:r>
              <a:rPr lang="en-US" sz="2400" i="1" dirty="0" err="1">
                <a:solidFill>
                  <a:srgbClr val="333333"/>
                </a:solidFill>
                <a:latin typeface="Palatino"/>
              </a:rPr>
              <a:t>Moses:Stoning</a:t>
            </a:r>
            <a:endParaRPr lang="en-US" sz="2400" dirty="0"/>
          </a:p>
        </p:txBody>
      </p:sp>
    </p:spTree>
    <p:extLst>
      <p:ext uri="{BB962C8B-B14F-4D97-AF65-F5344CB8AC3E}">
        <p14:creationId xmlns:p14="http://schemas.microsoft.com/office/powerpoint/2010/main" val="148247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6150"/>
                                        </p:tgtEl>
                                        <p:attrNameLst>
                                          <p:attrName>style.visibility</p:attrName>
                                        </p:attrNameLst>
                                      </p:cBhvr>
                                      <p:to>
                                        <p:strVal val="visible"/>
                                      </p:to>
                                    </p:set>
                                    <p:animEffect transition="in" filter="fade">
                                      <p:cBhvr>
                                        <p:cTn id="14" dur="500"/>
                                        <p:tgtEl>
                                          <p:spTgt spid="615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293514" y="54114"/>
            <a:ext cx="9604972" cy="707886"/>
          </a:xfrm>
          <a:prstGeom prst="rect">
            <a:avLst/>
          </a:prstGeom>
          <a:noFill/>
        </p:spPr>
        <p:txBody>
          <a:bodyPr wrap="square" rtlCol="0">
            <a:spAutoFit/>
          </a:bodyPr>
          <a:lstStyle/>
          <a:p>
            <a:pPr algn="ctr"/>
            <a:r>
              <a:rPr lang="en-US" sz="4000" b="1" dirty="0">
                <a:latin typeface="Georgia" panose="02040502050405020303" pitchFamily="18" charset="0"/>
              </a:rPr>
              <a:t>Scribes and Pharisees Tempt Jesus</a:t>
            </a:r>
          </a:p>
        </p:txBody>
      </p:sp>
      <p:sp>
        <p:nvSpPr>
          <p:cNvPr id="9" name="TextBox 8"/>
          <p:cNvSpPr txBox="1"/>
          <p:nvPr/>
        </p:nvSpPr>
        <p:spPr>
          <a:xfrm>
            <a:off x="1524000" y="5042118"/>
            <a:ext cx="9144000" cy="1384995"/>
          </a:xfrm>
          <a:prstGeom prst="rect">
            <a:avLst/>
          </a:prstGeom>
          <a:noFill/>
        </p:spPr>
        <p:txBody>
          <a:bodyPr wrap="square" rtlCol="0">
            <a:spAutoFit/>
          </a:bodyPr>
          <a:lstStyle/>
          <a:p>
            <a:pPr algn="ctr"/>
            <a:r>
              <a:rPr lang="en-US" sz="2800" b="1" dirty="0">
                <a:latin typeface="Georgia" panose="02040502050405020303" pitchFamily="18" charset="0"/>
              </a:rPr>
              <a:t>While the law of Moses was death by stoning as a penalty for adultery, the extreme punishment had lapsed long before the time of Christ</a:t>
            </a:r>
          </a:p>
        </p:txBody>
      </p:sp>
      <p:pic>
        <p:nvPicPr>
          <p:cNvPr id="8" name="Picture 7" descr="scribes and pharas.jpg"/>
          <p:cNvPicPr>
            <a:picLocks noChangeAspect="1"/>
          </p:cNvPicPr>
          <p:nvPr/>
        </p:nvPicPr>
        <p:blipFill>
          <a:blip r:embed="rId3" cstate="print"/>
          <a:stretch>
            <a:fillRect/>
          </a:stretch>
        </p:blipFill>
        <p:spPr>
          <a:xfrm>
            <a:off x="4114800" y="1524000"/>
            <a:ext cx="3695414" cy="3276600"/>
          </a:xfrm>
          <a:prstGeom prst="rect">
            <a:avLst/>
          </a:prstGeom>
        </p:spPr>
      </p:pic>
      <p:sp>
        <p:nvSpPr>
          <p:cNvPr id="10" name="TextBox 9"/>
          <p:cNvSpPr txBox="1"/>
          <p:nvPr/>
        </p:nvSpPr>
        <p:spPr>
          <a:xfrm>
            <a:off x="7696200" y="2362201"/>
            <a:ext cx="2971800" cy="1384995"/>
          </a:xfrm>
          <a:prstGeom prst="rect">
            <a:avLst/>
          </a:prstGeom>
          <a:noFill/>
        </p:spPr>
        <p:txBody>
          <a:bodyPr wrap="square" rtlCol="0">
            <a:spAutoFit/>
          </a:bodyPr>
          <a:lstStyle/>
          <a:p>
            <a:pPr algn="ctr"/>
            <a:r>
              <a:rPr lang="en-US" sz="2800" b="1" dirty="0">
                <a:latin typeface="Georgia" panose="02040502050405020303" pitchFamily="18" charset="0"/>
              </a:rPr>
              <a:t>Disrespect for the Law of Moses</a:t>
            </a:r>
          </a:p>
        </p:txBody>
      </p:sp>
      <p:sp>
        <p:nvSpPr>
          <p:cNvPr id="11" name="TextBox 10"/>
          <p:cNvSpPr txBox="1"/>
          <p:nvPr/>
        </p:nvSpPr>
        <p:spPr>
          <a:xfrm>
            <a:off x="1524000" y="2362201"/>
            <a:ext cx="2590800" cy="954107"/>
          </a:xfrm>
          <a:prstGeom prst="rect">
            <a:avLst/>
          </a:prstGeom>
          <a:noFill/>
        </p:spPr>
        <p:txBody>
          <a:bodyPr wrap="square" rtlCol="0">
            <a:spAutoFit/>
          </a:bodyPr>
          <a:lstStyle/>
          <a:p>
            <a:pPr algn="ctr"/>
            <a:r>
              <a:rPr lang="en-US" sz="2800" b="1" dirty="0">
                <a:latin typeface="Georgia" panose="02040502050405020303" pitchFamily="18" charset="0"/>
              </a:rPr>
              <a:t>Breaking the Roman law</a:t>
            </a:r>
          </a:p>
        </p:txBody>
      </p:sp>
    </p:spTree>
    <p:extLst>
      <p:ext uri="{BB962C8B-B14F-4D97-AF65-F5344CB8AC3E}">
        <p14:creationId xmlns:p14="http://schemas.microsoft.com/office/powerpoint/2010/main" val="278369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7650" y="2701653"/>
            <a:ext cx="2806575" cy="1477328"/>
          </a:xfrm>
          <a:prstGeom prst="rect">
            <a:avLst/>
          </a:prstGeom>
          <a:solidFill>
            <a:srgbClr val="FFC000"/>
          </a:solidFill>
        </p:spPr>
        <p:txBody>
          <a:bodyPr wrap="square">
            <a:spAutoFit/>
          </a:bodyPr>
          <a:lstStyle/>
          <a:p>
            <a:r>
              <a:rPr lang="en-US" dirty="0">
                <a:solidFill>
                  <a:srgbClr val="333333"/>
                </a:solidFill>
                <a:latin typeface="Open Sans"/>
              </a:rPr>
              <a:t>“In bringing this adulteress to Jesus, the scribes and Pharisees were laying this trap for the Master:</a:t>
            </a:r>
            <a:endParaRPr lang="en-US" dirty="0"/>
          </a:p>
        </p:txBody>
      </p:sp>
      <p:sp>
        <p:nvSpPr>
          <p:cNvPr id="13" name="Rectangle 12"/>
          <p:cNvSpPr/>
          <p:nvPr/>
        </p:nvSpPr>
        <p:spPr>
          <a:xfrm>
            <a:off x="5362670" y="854994"/>
            <a:ext cx="6096000" cy="2585323"/>
          </a:xfrm>
          <a:prstGeom prst="rect">
            <a:avLst/>
          </a:prstGeom>
          <a:solidFill>
            <a:schemeClr val="accent5">
              <a:lumMod val="60000"/>
              <a:lumOff val="40000"/>
            </a:schemeClr>
          </a:solidFill>
        </p:spPr>
        <p:txBody>
          <a:bodyPr>
            <a:spAutoFit/>
          </a:bodyPr>
          <a:lstStyle/>
          <a:p>
            <a:r>
              <a:rPr lang="en-US" dirty="0">
                <a:solidFill>
                  <a:srgbClr val="333333"/>
                </a:solidFill>
                <a:latin typeface="Open Sans"/>
              </a:rPr>
              <a:t>(1) If he </a:t>
            </a:r>
            <a:r>
              <a:rPr lang="en-US" i="1" dirty="0">
                <a:solidFill>
                  <a:srgbClr val="333333"/>
                </a:solidFill>
                <a:latin typeface="Open Sans"/>
              </a:rPr>
              <a:t>agreed</a:t>
            </a:r>
            <a:r>
              <a:rPr lang="en-US" dirty="0">
                <a:solidFill>
                  <a:srgbClr val="333333"/>
                </a:solidFill>
                <a:latin typeface="Open Sans"/>
              </a:rPr>
              <a:t> with Moses that she should be stoned, he would both </a:t>
            </a:r>
          </a:p>
          <a:p>
            <a:endParaRPr lang="en-US" dirty="0">
              <a:solidFill>
                <a:srgbClr val="333333"/>
              </a:solidFill>
              <a:latin typeface="Open Sans"/>
            </a:endParaRPr>
          </a:p>
          <a:p>
            <a:r>
              <a:rPr lang="en-US" dirty="0">
                <a:solidFill>
                  <a:srgbClr val="333333"/>
                </a:solidFill>
                <a:latin typeface="Open Sans"/>
              </a:rPr>
              <a:t>(a) arouse the ire of the people generally by seeming to advocate the reinstitution of a penalty which did not have popular support, and </a:t>
            </a:r>
          </a:p>
          <a:p>
            <a:endParaRPr lang="en-US" dirty="0">
              <a:solidFill>
                <a:srgbClr val="333333"/>
              </a:solidFill>
              <a:latin typeface="Open Sans"/>
            </a:endParaRPr>
          </a:p>
          <a:p>
            <a:r>
              <a:rPr lang="en-US" dirty="0">
                <a:solidFill>
                  <a:srgbClr val="333333"/>
                </a:solidFill>
                <a:latin typeface="Open Sans"/>
              </a:rPr>
              <a:t>(b) run counter to the prevailing civil law by prescribing what Rome [prohibited]. </a:t>
            </a:r>
            <a:endParaRPr lang="en-US" dirty="0"/>
          </a:p>
        </p:txBody>
      </p:sp>
      <p:sp>
        <p:nvSpPr>
          <p:cNvPr id="14" name="Rectangle 13"/>
          <p:cNvSpPr/>
          <p:nvPr/>
        </p:nvSpPr>
        <p:spPr>
          <a:xfrm>
            <a:off x="5362670" y="4334837"/>
            <a:ext cx="6096000" cy="1200329"/>
          </a:xfrm>
          <a:prstGeom prst="rect">
            <a:avLst/>
          </a:prstGeom>
          <a:solidFill>
            <a:schemeClr val="accent5">
              <a:lumMod val="60000"/>
              <a:lumOff val="40000"/>
            </a:schemeClr>
          </a:solidFill>
        </p:spPr>
        <p:txBody>
          <a:bodyPr>
            <a:spAutoFit/>
          </a:bodyPr>
          <a:lstStyle/>
          <a:p>
            <a:r>
              <a:rPr lang="en-US" dirty="0">
                <a:solidFill>
                  <a:srgbClr val="333333"/>
                </a:solidFill>
                <a:latin typeface="Open Sans"/>
              </a:rPr>
              <a:t>(2) If he </a:t>
            </a:r>
            <a:r>
              <a:rPr lang="en-US" i="1" dirty="0">
                <a:solidFill>
                  <a:srgbClr val="333333"/>
                </a:solidFill>
                <a:latin typeface="Open Sans"/>
              </a:rPr>
              <a:t>disagreed</a:t>
            </a:r>
            <a:r>
              <a:rPr lang="en-US" dirty="0">
                <a:solidFill>
                  <a:srgbClr val="333333"/>
                </a:solidFill>
                <a:latin typeface="Open Sans"/>
              </a:rPr>
              <a:t> with Moses and advocated anything less than death by stoning, he would be accused of perverting the law, and of advocating disrespect of and departure from the hallowed practices of the past.”</a:t>
            </a:r>
            <a:endParaRPr lang="en-US" dirty="0"/>
          </a:p>
        </p:txBody>
      </p:sp>
      <p:sp>
        <p:nvSpPr>
          <p:cNvPr id="15" name="TextBox 14"/>
          <p:cNvSpPr txBox="1"/>
          <p:nvPr/>
        </p:nvSpPr>
        <p:spPr>
          <a:xfrm>
            <a:off x="11621632" y="6488668"/>
            <a:ext cx="570368" cy="369332"/>
          </a:xfrm>
          <a:prstGeom prst="rect">
            <a:avLst/>
          </a:prstGeom>
          <a:noFill/>
        </p:spPr>
        <p:txBody>
          <a:bodyPr wrap="square" rtlCol="0">
            <a:spAutoFit/>
          </a:bodyPr>
          <a:lstStyle/>
          <a:p>
            <a:pPr algn="r"/>
            <a:r>
              <a:rPr lang="en-US" dirty="0"/>
              <a:t>(3)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20" y="106567"/>
            <a:ext cx="825217" cy="1151865"/>
          </a:xfrm>
          <a:prstGeom prst="rect">
            <a:avLst/>
          </a:prstGeom>
        </p:spPr>
      </p:pic>
      <p:pic>
        <p:nvPicPr>
          <p:cNvPr id="8194" name="Picture 2" descr="woman and 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292" y="682499"/>
            <a:ext cx="2585865" cy="186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621632" y="6488668"/>
            <a:ext cx="570368" cy="369332"/>
          </a:xfrm>
          <a:prstGeom prst="rect">
            <a:avLst/>
          </a:prstGeom>
          <a:noFill/>
        </p:spPr>
        <p:txBody>
          <a:bodyPr wrap="square" rtlCol="0">
            <a:spAutoFit/>
          </a:bodyPr>
          <a:lstStyle/>
          <a:p>
            <a:pPr algn="r"/>
            <a:r>
              <a:rPr lang="en-US" dirty="0"/>
              <a:t>(4)</a:t>
            </a:r>
          </a:p>
        </p:txBody>
      </p:sp>
      <p:grpSp>
        <p:nvGrpSpPr>
          <p:cNvPr id="10" name="Group 9"/>
          <p:cNvGrpSpPr/>
          <p:nvPr/>
        </p:nvGrpSpPr>
        <p:grpSpPr>
          <a:xfrm>
            <a:off x="293395" y="271436"/>
            <a:ext cx="3370522" cy="3396746"/>
            <a:chOff x="470780" y="2037030"/>
            <a:chExt cx="3087232" cy="3396746"/>
          </a:xfrm>
        </p:grpSpPr>
        <p:sp>
          <p:nvSpPr>
            <p:cNvPr id="16" name="Vertical Scroll 15"/>
            <p:cNvSpPr/>
            <p:nvPr/>
          </p:nvSpPr>
          <p:spPr>
            <a:xfrm>
              <a:off x="470780" y="2037030"/>
              <a:ext cx="3087232" cy="3396746"/>
            </a:xfrm>
            <a:prstGeom prst="verticalScroll">
              <a:avLst/>
            </a:prstGeom>
            <a:solidFill>
              <a:srgbClr val="EDB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3378" y="2386788"/>
              <a:ext cx="2316103" cy="3046988"/>
            </a:xfrm>
            <a:prstGeom prst="rect">
              <a:avLst/>
            </a:prstGeom>
          </p:spPr>
          <p:txBody>
            <a:bodyPr wrap="square">
              <a:spAutoFit/>
            </a:bodyPr>
            <a:lstStyle/>
            <a:p>
              <a:pPr fontAlgn="base"/>
              <a:r>
                <a:rPr lang="en-US" sz="1600" dirty="0"/>
                <a:t>The letter of the law would have killed that woman then and there. But the Spirit of God, in the person of his Son, the living oracle, opened her way unto life.</a:t>
              </a:r>
            </a:p>
            <a:p>
              <a:pPr fontAlgn="base"/>
              <a:endParaRPr lang="en-US" sz="1600" dirty="0"/>
            </a:p>
            <a:p>
              <a:pPr fontAlgn="base"/>
              <a:r>
                <a:rPr lang="en-US" sz="1600" dirty="0"/>
                <a:t>It is the living oracles that lead the people of God. In them there is life; but in the letter of the law there is death.</a:t>
              </a:r>
            </a:p>
          </p:txBody>
        </p:sp>
      </p:grpSp>
      <p:grpSp>
        <p:nvGrpSpPr>
          <p:cNvPr id="5" name="Group 4"/>
          <p:cNvGrpSpPr/>
          <p:nvPr/>
        </p:nvGrpSpPr>
        <p:grpSpPr>
          <a:xfrm>
            <a:off x="8199806" y="2958795"/>
            <a:ext cx="3707010" cy="3279845"/>
            <a:chOff x="7914622" y="1700363"/>
            <a:chExt cx="3707010" cy="3279845"/>
          </a:xfrm>
        </p:grpSpPr>
        <p:sp>
          <p:nvSpPr>
            <p:cNvPr id="18" name="Vertical Scroll 17"/>
            <p:cNvSpPr/>
            <p:nvPr/>
          </p:nvSpPr>
          <p:spPr>
            <a:xfrm>
              <a:off x="7914622" y="1700363"/>
              <a:ext cx="3707010" cy="3279845"/>
            </a:xfrm>
            <a:prstGeom prst="verticalScroll">
              <a:avLst/>
            </a:prstGeom>
            <a:solidFill>
              <a:srgbClr val="EDB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428214" y="2117886"/>
              <a:ext cx="2679826" cy="2862322"/>
            </a:xfrm>
            <a:prstGeom prst="rect">
              <a:avLst/>
            </a:prstGeom>
          </p:spPr>
          <p:txBody>
            <a:bodyPr wrap="square">
              <a:spAutoFit/>
            </a:bodyPr>
            <a:lstStyle/>
            <a:p>
              <a:r>
                <a:rPr lang="en-US" dirty="0"/>
                <a:t>The early commandments of God to his Church and the manner in which we were led at that time will not fit our case in all respects now. We must have teachings and revelations adapted to our present circumstances and condition."</a:t>
              </a:r>
            </a:p>
          </p:txBody>
        </p:sp>
      </p:grpSp>
      <p:pic>
        <p:nvPicPr>
          <p:cNvPr id="9218" name="Picture 2" descr="Image result for throwing st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531" y="949090"/>
            <a:ext cx="3603752" cy="239119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leaving stones beh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156" y="4305709"/>
            <a:ext cx="2667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mage result for joseph smith and st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863" y="3747097"/>
            <a:ext cx="3136616" cy="2265334"/>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Image result for orson hy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3190" y="211490"/>
            <a:ext cx="1054515" cy="14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89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8811" y="651302"/>
            <a:ext cx="2743200" cy="1200329"/>
          </a:xfrm>
          <a:prstGeom prst="rect">
            <a:avLst/>
          </a:prstGeom>
          <a:noFill/>
        </p:spPr>
        <p:txBody>
          <a:bodyPr wrap="square" rtlCol="0">
            <a:spAutoFit/>
          </a:bodyPr>
          <a:lstStyle/>
          <a:p>
            <a:pPr algn="ctr"/>
            <a:r>
              <a:rPr lang="en-US" sz="2400" dirty="0">
                <a:latin typeface="Georgia" panose="02040502050405020303" pitchFamily="18" charset="0"/>
              </a:rPr>
              <a:t>Jesus stoops down, and writes on the ground</a:t>
            </a:r>
          </a:p>
        </p:txBody>
      </p:sp>
      <p:pic>
        <p:nvPicPr>
          <p:cNvPr id="5" name="Picture 4" descr="Jesus_146.jpg"/>
          <p:cNvPicPr>
            <a:picLocks noChangeAspect="1"/>
          </p:cNvPicPr>
          <p:nvPr/>
        </p:nvPicPr>
        <p:blipFill>
          <a:blip r:embed="rId3" cstate="print"/>
          <a:stretch>
            <a:fillRect/>
          </a:stretch>
        </p:blipFill>
        <p:spPr>
          <a:xfrm>
            <a:off x="712686" y="1881448"/>
            <a:ext cx="3184776" cy="4507472"/>
          </a:xfrm>
          <a:prstGeom prst="rect">
            <a:avLst/>
          </a:prstGeom>
        </p:spPr>
      </p:pic>
      <p:sp>
        <p:nvSpPr>
          <p:cNvPr id="7" name="TextBox 6"/>
          <p:cNvSpPr txBox="1"/>
          <p:nvPr/>
        </p:nvSpPr>
        <p:spPr>
          <a:xfrm>
            <a:off x="12448" y="6488668"/>
            <a:ext cx="1905000" cy="369332"/>
          </a:xfrm>
          <a:prstGeom prst="rect">
            <a:avLst/>
          </a:prstGeom>
          <a:noFill/>
        </p:spPr>
        <p:txBody>
          <a:bodyPr wrap="square" rtlCol="0">
            <a:spAutoFit/>
          </a:bodyPr>
          <a:lstStyle/>
          <a:p>
            <a:r>
              <a:rPr lang="en-US" dirty="0">
                <a:latin typeface="Georgia" panose="02040502050405020303" pitchFamily="18" charset="0"/>
              </a:rPr>
              <a:t>John 8:6</a:t>
            </a:r>
          </a:p>
        </p:txBody>
      </p:sp>
      <p:sp>
        <p:nvSpPr>
          <p:cNvPr id="8" name="TextBox 7">
            <a:extLst>
              <a:ext uri="{FF2B5EF4-FFF2-40B4-BE49-F238E27FC236}">
                <a16:creationId xmlns:a16="http://schemas.microsoft.com/office/drawing/2014/main" id="{9C447A6D-242B-4CFA-B9D8-A3358A825F35}"/>
              </a:ext>
            </a:extLst>
          </p:cNvPr>
          <p:cNvSpPr txBox="1"/>
          <p:nvPr/>
        </p:nvSpPr>
        <p:spPr>
          <a:xfrm>
            <a:off x="1442830" y="178904"/>
            <a:ext cx="9306339" cy="707886"/>
          </a:xfrm>
          <a:prstGeom prst="rect">
            <a:avLst/>
          </a:prstGeom>
          <a:noFill/>
        </p:spPr>
        <p:txBody>
          <a:bodyPr wrap="square" rtlCol="0">
            <a:spAutoFit/>
          </a:bodyPr>
          <a:lstStyle/>
          <a:p>
            <a:pPr algn="ctr"/>
            <a:r>
              <a:rPr lang="en-US" sz="4000" dirty="0">
                <a:latin typeface="Georgia" panose="02040502050405020303" pitchFamily="18" charset="0"/>
              </a:rPr>
              <a:t>He Heard Them Not</a:t>
            </a:r>
          </a:p>
        </p:txBody>
      </p:sp>
      <p:pic>
        <p:nvPicPr>
          <p:cNvPr id="11" name="Picture 2" descr="https://encrypted-tbn3.gstatic.com/images?q=tbn:ANd9GcSHHI9_-dTHZ1uMsOVXsDGK-GmViwHN4sQ1PbpMh4nlDqx__lKo">
            <a:extLst>
              <a:ext uri="{FF2B5EF4-FFF2-40B4-BE49-F238E27FC236}">
                <a16:creationId xmlns:a16="http://schemas.microsoft.com/office/drawing/2014/main" id="{2C61BAB8-C82C-41CB-A9C6-4F8179532787}"/>
              </a:ext>
            </a:extLst>
          </p:cNvPr>
          <p:cNvPicPr>
            <a:picLocks noChangeAspect="1" noChangeArrowheads="1"/>
          </p:cNvPicPr>
          <p:nvPr/>
        </p:nvPicPr>
        <p:blipFill>
          <a:blip r:embed="rId4" cstate="print"/>
          <a:srcRect/>
          <a:stretch>
            <a:fillRect/>
          </a:stretch>
        </p:blipFill>
        <p:spPr bwMode="auto">
          <a:xfrm>
            <a:off x="5046130" y="1065694"/>
            <a:ext cx="5867400" cy="3904490"/>
          </a:xfrm>
          <a:prstGeom prst="rect">
            <a:avLst/>
          </a:prstGeom>
          <a:noFill/>
        </p:spPr>
      </p:pic>
      <p:sp>
        <p:nvSpPr>
          <p:cNvPr id="12" name="TextBox 11">
            <a:extLst>
              <a:ext uri="{FF2B5EF4-FFF2-40B4-BE49-F238E27FC236}">
                <a16:creationId xmlns:a16="http://schemas.microsoft.com/office/drawing/2014/main" id="{F1C93C21-55BD-460C-9484-0849809CB533}"/>
              </a:ext>
            </a:extLst>
          </p:cNvPr>
          <p:cNvSpPr txBox="1"/>
          <p:nvPr/>
        </p:nvSpPr>
        <p:spPr>
          <a:xfrm>
            <a:off x="4114800" y="4919008"/>
            <a:ext cx="7620000" cy="1569660"/>
          </a:xfrm>
          <a:prstGeom prst="rect">
            <a:avLst/>
          </a:prstGeom>
          <a:noFill/>
        </p:spPr>
        <p:txBody>
          <a:bodyPr wrap="square" rtlCol="0">
            <a:spAutoFit/>
          </a:bodyPr>
          <a:lstStyle/>
          <a:p>
            <a:pPr algn="ctr"/>
            <a:r>
              <a:rPr lang="en-US" sz="3200" dirty="0">
                <a:latin typeface="Georgia" panose="02040502050405020303" pitchFamily="18" charset="0"/>
              </a:rPr>
              <a:t>Jesus comes to her level;</a:t>
            </a:r>
          </a:p>
          <a:p>
            <a:pPr algn="ctr"/>
            <a:endParaRPr lang="en-US" sz="3200" dirty="0">
              <a:latin typeface="Georgia" panose="02040502050405020303" pitchFamily="18" charset="0"/>
            </a:endParaRPr>
          </a:p>
          <a:p>
            <a:pPr algn="ctr"/>
            <a:r>
              <a:rPr lang="en-US" sz="3200" dirty="0">
                <a:latin typeface="Georgia" panose="02040502050405020303" pitchFamily="18" charset="0"/>
              </a:rPr>
              <a:t> Her level of suffering</a:t>
            </a:r>
          </a:p>
        </p:txBody>
      </p:sp>
    </p:spTree>
    <p:extLst>
      <p:ext uri="{BB962C8B-B14F-4D97-AF65-F5344CB8AC3E}">
        <p14:creationId xmlns:p14="http://schemas.microsoft.com/office/powerpoint/2010/main" val="25353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686" y="3188665"/>
            <a:ext cx="6340979" cy="1815882"/>
          </a:xfrm>
          <a:prstGeom prst="rect">
            <a:avLst/>
          </a:prstGeom>
          <a:noFill/>
        </p:spPr>
        <p:txBody>
          <a:bodyPr wrap="square" rtlCol="0">
            <a:spAutoFit/>
          </a:bodyPr>
          <a:lstStyle/>
          <a:p>
            <a:pPr algn="ctr"/>
            <a:r>
              <a:rPr lang="en-US" sz="2800" dirty="0">
                <a:latin typeface="Georgia" panose="02040502050405020303" pitchFamily="18" charset="0"/>
              </a:rPr>
              <a:t>He wrote on the ground, writing so beautifully, enabling to relieve the stresses of the world; a small glimpse of how the Atonement works</a:t>
            </a:r>
          </a:p>
        </p:txBody>
      </p:sp>
      <p:pic>
        <p:nvPicPr>
          <p:cNvPr id="10" name="Picture 9" descr="HE-WHO~1.JPG"/>
          <p:cNvPicPr>
            <a:picLocks noChangeAspect="1"/>
          </p:cNvPicPr>
          <p:nvPr/>
        </p:nvPicPr>
        <p:blipFill rotWithShape="1">
          <a:blip r:embed="rId3" cstate="print"/>
          <a:srcRect t="914" r="1272"/>
          <a:stretch/>
        </p:blipFill>
        <p:spPr>
          <a:xfrm>
            <a:off x="6874611" y="820542"/>
            <a:ext cx="3056265" cy="4290008"/>
          </a:xfrm>
          <a:prstGeom prst="rect">
            <a:avLst/>
          </a:prstGeom>
        </p:spPr>
      </p:pic>
      <p:pic>
        <p:nvPicPr>
          <p:cNvPr id="2050" name="Picture 2" descr="Image result for jesus and sinner wo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862" y="940764"/>
            <a:ext cx="2247900" cy="2247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66179" y="5288339"/>
            <a:ext cx="8274867" cy="1200329"/>
          </a:xfrm>
          <a:prstGeom prst="rect">
            <a:avLst/>
          </a:prstGeom>
          <a:solidFill>
            <a:schemeClr val="accent6">
              <a:lumMod val="20000"/>
              <a:lumOff val="80000"/>
            </a:schemeClr>
          </a:solidFill>
        </p:spPr>
        <p:txBody>
          <a:bodyPr wrap="square">
            <a:spAutoFit/>
          </a:bodyPr>
          <a:lstStyle/>
          <a:p>
            <a:pPr fontAlgn="base"/>
            <a:r>
              <a:rPr lang="en-US" dirty="0">
                <a:latin typeface="Georgia" panose="02040502050405020303" pitchFamily="18" charset="0"/>
              </a:rPr>
              <a:t>"We do not know what Jesus wrote, but we know that he regarded many of the Pharisees as adulterers themselves. When he said that any in that crowd who was 'without sin' could cast a stone, he didn't mean just any sin, he meant anyone there who was not as guilty of adultery as she was." (5)</a:t>
            </a:r>
            <a:endParaRPr lang="en-US" b="0" i="0" dirty="0">
              <a:effectLst/>
              <a:latin typeface="Georgia" panose="02040502050405020303" pitchFamily="18" charset="0"/>
            </a:endParaRPr>
          </a:p>
        </p:txBody>
      </p:sp>
      <p:pic>
        <p:nvPicPr>
          <p:cNvPr id="11" name="Picture 2" descr="Robert J. Matth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4643" y="4964492"/>
            <a:ext cx="1217124" cy="1708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76073" y="11523"/>
            <a:ext cx="9190013" cy="707886"/>
          </a:xfrm>
          <a:prstGeom prst="rect">
            <a:avLst/>
          </a:prstGeom>
          <a:noFill/>
        </p:spPr>
        <p:txBody>
          <a:bodyPr wrap="square">
            <a:spAutoFit/>
          </a:bodyPr>
          <a:lstStyle/>
          <a:p>
            <a:r>
              <a:rPr lang="en-US" sz="4000" dirty="0"/>
              <a:t>Jesus knows the hearts of every person</a:t>
            </a:r>
          </a:p>
        </p:txBody>
      </p:sp>
    </p:spTree>
    <p:extLst>
      <p:ext uri="{BB962C8B-B14F-4D97-AF65-F5344CB8AC3E}">
        <p14:creationId xmlns:p14="http://schemas.microsoft.com/office/powerpoint/2010/main" val="124675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457201"/>
            <a:ext cx="9144000" cy="1754326"/>
          </a:xfrm>
          <a:prstGeom prst="rect">
            <a:avLst/>
          </a:prstGeom>
          <a:noFill/>
        </p:spPr>
        <p:txBody>
          <a:bodyPr wrap="square" rtlCol="0">
            <a:spAutoFit/>
          </a:bodyPr>
          <a:lstStyle/>
          <a:p>
            <a:pPr algn="ctr"/>
            <a:r>
              <a:rPr lang="en-US" sz="3600" b="1" dirty="0">
                <a:latin typeface="Georgia" panose="02040502050405020303" pitchFamily="18" charset="0"/>
              </a:rPr>
              <a:t>Christ was able to communicate specifically to her, his sister, a daughter of Heavenly Father.</a:t>
            </a:r>
          </a:p>
        </p:txBody>
      </p:sp>
      <p:pic>
        <p:nvPicPr>
          <p:cNvPr id="4" name="Picture 3" descr="women-in-the-bible.jpg"/>
          <p:cNvPicPr>
            <a:picLocks noChangeAspect="1"/>
          </p:cNvPicPr>
          <p:nvPr/>
        </p:nvPicPr>
        <p:blipFill>
          <a:blip r:embed="rId3" cstate="print"/>
          <a:srcRect l="56615" b="53778"/>
          <a:stretch>
            <a:fillRect/>
          </a:stretch>
        </p:blipFill>
        <p:spPr>
          <a:xfrm>
            <a:off x="4565374" y="2415208"/>
            <a:ext cx="2686050" cy="3962400"/>
          </a:xfrm>
          <a:prstGeom prst="rect">
            <a:avLst/>
          </a:prstGeom>
        </p:spPr>
      </p:pic>
    </p:spTree>
    <p:extLst>
      <p:ext uri="{BB962C8B-B14F-4D97-AF65-F5344CB8AC3E}">
        <p14:creationId xmlns:p14="http://schemas.microsoft.com/office/powerpoint/2010/main" val="88225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120774" y="131276"/>
            <a:ext cx="7620000" cy="769441"/>
          </a:xfrm>
          <a:prstGeom prst="rect">
            <a:avLst/>
          </a:prstGeom>
          <a:noFill/>
        </p:spPr>
        <p:txBody>
          <a:bodyPr wrap="square" rtlCol="0">
            <a:spAutoFit/>
          </a:bodyPr>
          <a:lstStyle/>
          <a:p>
            <a:pPr algn="ctr"/>
            <a:r>
              <a:rPr lang="en-US" sz="4400" dirty="0">
                <a:latin typeface="Georgia" panose="02040502050405020303" pitchFamily="18" charset="0"/>
              </a:rPr>
              <a:t>Who Are We To Judge?</a:t>
            </a:r>
          </a:p>
        </p:txBody>
      </p:sp>
      <p:sp>
        <p:nvSpPr>
          <p:cNvPr id="3" name="Rectangle 2"/>
          <p:cNvSpPr/>
          <p:nvPr/>
        </p:nvSpPr>
        <p:spPr>
          <a:xfrm>
            <a:off x="802741" y="1236977"/>
            <a:ext cx="2900127" cy="1754326"/>
          </a:xfrm>
          <a:prstGeom prst="rect">
            <a:avLst/>
          </a:prstGeom>
          <a:solidFill>
            <a:schemeClr val="tx2">
              <a:lumMod val="20000"/>
              <a:lumOff val="80000"/>
            </a:schemeClr>
          </a:solidFill>
        </p:spPr>
        <p:txBody>
          <a:bodyPr wrap="square">
            <a:spAutoFit/>
          </a:bodyPr>
          <a:lstStyle/>
          <a:p>
            <a:r>
              <a:rPr lang="en-US" dirty="0">
                <a:solidFill>
                  <a:srgbClr val="333333"/>
                </a:solidFill>
                <a:latin typeface="Open Sans"/>
              </a:rPr>
              <a:t>What should we do in situations when we are with others whose appearance or behavior is not in harmony with the Lord’s standards?</a:t>
            </a:r>
            <a:endParaRPr lang="en-US" dirty="0"/>
          </a:p>
        </p:txBody>
      </p:sp>
      <p:pic>
        <p:nvPicPr>
          <p:cNvPr id="8"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330" y="982996"/>
            <a:ext cx="1455202" cy="24699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121569" y="1236977"/>
            <a:ext cx="2900127" cy="1477328"/>
          </a:xfrm>
          <a:prstGeom prst="rect">
            <a:avLst/>
          </a:prstGeom>
          <a:solidFill>
            <a:schemeClr val="tx2">
              <a:lumMod val="20000"/>
              <a:lumOff val="80000"/>
            </a:schemeClr>
          </a:solidFill>
        </p:spPr>
        <p:txBody>
          <a:bodyPr wrap="square">
            <a:spAutoFit/>
          </a:bodyPr>
          <a:lstStyle/>
          <a:p>
            <a:r>
              <a:rPr lang="en-US" dirty="0">
                <a:solidFill>
                  <a:srgbClr val="333333"/>
                </a:solidFill>
                <a:latin typeface="Open Sans"/>
              </a:rPr>
              <a:t>How do we treat those whose behavior and appearance is not in harmony with the Lord’s standard?</a:t>
            </a:r>
            <a:endParaRPr lang="en-US" dirty="0"/>
          </a:p>
        </p:txBody>
      </p:sp>
      <p:pic>
        <p:nvPicPr>
          <p:cNvPr id="1026" name="Picture 2" descr="Image result for judging oth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4040" y="3705552"/>
            <a:ext cx="3557487" cy="18826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1609" y="4240838"/>
            <a:ext cx="3022389" cy="1754326"/>
          </a:xfrm>
          <a:prstGeom prst="rect">
            <a:avLst/>
          </a:prstGeom>
          <a:solidFill>
            <a:schemeClr val="accent6">
              <a:lumMod val="40000"/>
              <a:lumOff val="60000"/>
            </a:schemeClr>
          </a:solidFill>
        </p:spPr>
        <p:txBody>
          <a:bodyPr wrap="square">
            <a:spAutoFit/>
          </a:bodyPr>
          <a:lstStyle/>
          <a:p>
            <a:pPr fontAlgn="base"/>
            <a:r>
              <a:rPr lang="en-US" dirty="0">
                <a:solidFill>
                  <a:srgbClr val="2F393A"/>
                </a:solidFill>
                <a:latin typeface="Georgia" panose="02040502050405020303" pitchFamily="18" charset="0"/>
              </a:rPr>
              <a:t>When it comes to hating, gossiping, ignoring, ridiculing, holding grudges, or wanting to cause harm, please apply the following:</a:t>
            </a:r>
          </a:p>
          <a:p>
            <a:pPr fontAlgn="base"/>
            <a:r>
              <a:rPr lang="en-US" dirty="0">
                <a:solidFill>
                  <a:srgbClr val="2F393A"/>
                </a:solidFill>
                <a:latin typeface="Georgia" panose="02040502050405020303" pitchFamily="18" charset="0"/>
              </a:rPr>
              <a:t>Stop it!</a:t>
            </a:r>
            <a:endParaRPr lang="en-US" b="0" i="0" dirty="0">
              <a:solidFill>
                <a:srgbClr val="2F393A"/>
              </a:solidFill>
              <a:effectLst/>
              <a:latin typeface="Georgia" panose="02040502050405020303" pitchFamily="18" charset="0"/>
            </a:endParaRPr>
          </a:p>
        </p:txBody>
      </p:sp>
      <p:sp>
        <p:nvSpPr>
          <p:cNvPr id="5" name="Rectangle 4"/>
          <p:cNvSpPr/>
          <p:nvPr/>
        </p:nvSpPr>
        <p:spPr>
          <a:xfrm>
            <a:off x="8121569" y="4258636"/>
            <a:ext cx="3463079" cy="1477328"/>
          </a:xfrm>
          <a:prstGeom prst="rect">
            <a:avLst/>
          </a:prstGeom>
          <a:solidFill>
            <a:schemeClr val="accent6">
              <a:lumMod val="40000"/>
              <a:lumOff val="60000"/>
            </a:schemeClr>
          </a:solidFill>
        </p:spPr>
        <p:txBody>
          <a:bodyPr wrap="square">
            <a:spAutoFit/>
          </a:bodyPr>
          <a:lstStyle/>
          <a:p>
            <a:r>
              <a:rPr lang="en-US" dirty="0">
                <a:solidFill>
                  <a:srgbClr val="2F393A"/>
                </a:solidFill>
                <a:latin typeface="Georgia" panose="02040502050405020303" pitchFamily="18" charset="0"/>
              </a:rPr>
              <a:t>We simply have to stop judging others and replace judgmental thoughts and feelings with a heart full of love for God and His children.</a:t>
            </a:r>
            <a:endParaRPr lang="en-US" dirty="0"/>
          </a:p>
        </p:txBody>
      </p:sp>
      <p:sp>
        <p:nvSpPr>
          <p:cNvPr id="6" name="Rectangle 5"/>
          <p:cNvSpPr/>
          <p:nvPr/>
        </p:nvSpPr>
        <p:spPr>
          <a:xfrm>
            <a:off x="3377146" y="6247873"/>
            <a:ext cx="5437707" cy="369332"/>
          </a:xfrm>
          <a:prstGeom prst="rect">
            <a:avLst/>
          </a:prstGeom>
          <a:solidFill>
            <a:srgbClr val="FFFF99"/>
          </a:solidFill>
        </p:spPr>
        <p:txBody>
          <a:bodyPr wrap="none">
            <a:spAutoFit/>
          </a:bodyPr>
          <a:lstStyle/>
          <a:p>
            <a:r>
              <a:rPr lang="en-US" dirty="0">
                <a:solidFill>
                  <a:srgbClr val="2F393A"/>
                </a:solidFill>
                <a:latin typeface="Georgia" panose="02040502050405020303" pitchFamily="18" charset="0"/>
              </a:rPr>
              <a:t>“Don’t judge me because I sin differently than you.”</a:t>
            </a:r>
            <a:endParaRPr lang="en-US" dirty="0"/>
          </a:p>
        </p:txBody>
      </p:sp>
      <p:sp>
        <p:nvSpPr>
          <p:cNvPr id="12" name="TextBox 11"/>
          <p:cNvSpPr txBox="1"/>
          <p:nvPr/>
        </p:nvSpPr>
        <p:spPr>
          <a:xfrm>
            <a:off x="11621632" y="6488668"/>
            <a:ext cx="570368" cy="369332"/>
          </a:xfrm>
          <a:prstGeom prst="rect">
            <a:avLst/>
          </a:prstGeom>
          <a:noFill/>
        </p:spPr>
        <p:txBody>
          <a:bodyPr wrap="square" rtlCol="0">
            <a:spAutoFit/>
          </a:bodyPr>
          <a:lstStyle/>
          <a:p>
            <a:pPr algn="r"/>
            <a:r>
              <a:rPr lang="en-US" dirty="0"/>
              <a:t>(2)</a:t>
            </a:r>
          </a:p>
        </p:txBody>
      </p:sp>
      <p:pic>
        <p:nvPicPr>
          <p:cNvPr id="1028" name="Picture 4" descr="https://www.lds.org/bc/content/shared/content/images/leaders/dieter-f-uchtdorf-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21696" y="2861708"/>
            <a:ext cx="1001870" cy="12495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5236792" y="3918983"/>
            <a:ext cx="1476803" cy="1476803"/>
            <a:chOff x="1905000" y="838200"/>
            <a:chExt cx="5105400" cy="5105400"/>
          </a:xfrm>
        </p:grpSpPr>
        <p:pic>
          <p:nvPicPr>
            <p:cNvPr id="19" name="Picture 18" descr="C:\Users\lblau\Pictures\Stop sign.png"/>
            <p:cNvPicPr>
              <a:picLocks noChangeAspect="1" noChangeArrowheads="1"/>
            </p:cNvPicPr>
            <p:nvPr/>
          </p:nvPicPr>
          <p:blipFill>
            <a:blip r:embed="rId6" cstate="print"/>
            <a:srcRect/>
            <a:stretch>
              <a:fillRect/>
            </a:stretch>
          </p:blipFill>
          <p:spPr bwMode="auto">
            <a:xfrm>
              <a:off x="1981200" y="914400"/>
              <a:ext cx="4926014" cy="4926014"/>
            </a:xfrm>
            <a:prstGeom prst="rect">
              <a:avLst/>
            </a:prstGeom>
            <a:noFill/>
          </p:spPr>
        </p:pic>
        <p:pic>
          <p:nvPicPr>
            <p:cNvPr id="20" name="Picture 19" descr="C:\Users\lblau\Pictures\octagon.png"/>
            <p:cNvPicPr>
              <a:picLocks noChangeAspect="1" noChangeArrowheads="1"/>
            </p:cNvPicPr>
            <p:nvPr/>
          </p:nvPicPr>
          <p:blipFill>
            <a:blip r:embed="rId7" cstate="print"/>
            <a:srcRect/>
            <a:stretch>
              <a:fillRect/>
            </a:stretch>
          </p:blipFill>
          <p:spPr bwMode="auto">
            <a:xfrm>
              <a:off x="1905000" y="838200"/>
              <a:ext cx="5105400" cy="5105400"/>
            </a:xfrm>
            <a:prstGeom prst="rect">
              <a:avLst/>
            </a:prstGeom>
            <a:noFill/>
          </p:spPr>
        </p:pic>
      </p:grpSp>
    </p:spTree>
    <p:extLst>
      <p:ext uri="{BB962C8B-B14F-4D97-AF65-F5344CB8AC3E}">
        <p14:creationId xmlns:p14="http://schemas.microsoft.com/office/powerpoint/2010/main" val="273086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000" fill="hold"/>
                                        <p:tgtEl>
                                          <p:spTgt spid="18"/>
                                        </p:tgtEl>
                                        <p:attrNameLst>
                                          <p:attrName>ppt_w</p:attrName>
                                        </p:attrNameLst>
                                      </p:cBhvr>
                                      <p:tavLst>
                                        <p:tav tm="0">
                                          <p:val>
                                            <p:fltVal val="0"/>
                                          </p:val>
                                        </p:tav>
                                        <p:tav tm="100000">
                                          <p:val>
                                            <p:strVal val="#ppt_w"/>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style.rotation</p:attrName>
                                        </p:attrNameLst>
                                      </p:cBhvr>
                                      <p:tavLst>
                                        <p:tav tm="0">
                                          <p:val>
                                            <p:fltVal val="90"/>
                                          </p:val>
                                        </p:tav>
                                        <p:tav tm="100000">
                                          <p:val>
                                            <p:fltVal val="0"/>
                                          </p:val>
                                        </p:tav>
                                      </p:tavLst>
                                    </p:anim>
                                    <p:animEffect transition="in" filter="fade">
                                      <p:cBhvr>
                                        <p:cTn id="26" dur="10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51776" y="4215034"/>
            <a:ext cx="8288448" cy="1323439"/>
          </a:xfrm>
          <a:prstGeom prst="rect">
            <a:avLst/>
          </a:prstGeom>
          <a:noFill/>
        </p:spPr>
        <p:txBody>
          <a:bodyPr wrap="square" rtlCol="0">
            <a:spAutoFit/>
          </a:bodyPr>
          <a:lstStyle/>
          <a:p>
            <a:pPr algn="ctr"/>
            <a:r>
              <a:rPr lang="en-US" sz="4000" dirty="0">
                <a:latin typeface="Georgia" panose="02040502050405020303" pitchFamily="18" charset="0"/>
              </a:rPr>
              <a:t>“He that is without sin among you, let him first cast a stone at her”</a:t>
            </a:r>
          </a:p>
        </p:txBody>
      </p:sp>
      <p:sp>
        <p:nvSpPr>
          <p:cNvPr id="6" name="TextBox 5"/>
          <p:cNvSpPr txBox="1"/>
          <p:nvPr/>
        </p:nvSpPr>
        <p:spPr>
          <a:xfrm>
            <a:off x="289711" y="1"/>
            <a:ext cx="11706131" cy="830997"/>
          </a:xfrm>
          <a:prstGeom prst="rect">
            <a:avLst/>
          </a:prstGeom>
          <a:noFill/>
        </p:spPr>
        <p:txBody>
          <a:bodyPr wrap="square" rtlCol="0">
            <a:spAutoFit/>
          </a:bodyPr>
          <a:lstStyle/>
          <a:p>
            <a:pPr algn="ctr"/>
            <a:r>
              <a:rPr lang="en-US" sz="4800" dirty="0">
                <a:latin typeface="Georgia" panose="02040502050405020303" pitchFamily="18" charset="0"/>
              </a:rPr>
              <a:t>He Rebukes the Accusers</a:t>
            </a:r>
          </a:p>
        </p:txBody>
      </p:sp>
      <p:sp>
        <p:nvSpPr>
          <p:cNvPr id="10" name="Rectangle 9"/>
          <p:cNvSpPr/>
          <p:nvPr/>
        </p:nvSpPr>
        <p:spPr>
          <a:xfrm>
            <a:off x="7214" y="6434806"/>
            <a:ext cx="1074333" cy="369332"/>
          </a:xfrm>
          <a:prstGeom prst="rect">
            <a:avLst/>
          </a:prstGeom>
        </p:spPr>
        <p:txBody>
          <a:bodyPr wrap="none">
            <a:spAutoFit/>
          </a:bodyPr>
          <a:lstStyle/>
          <a:p>
            <a:pPr algn="ctr"/>
            <a:r>
              <a:rPr lang="en-US" dirty="0">
                <a:latin typeface="Georgia" panose="02040502050405020303" pitchFamily="18" charset="0"/>
              </a:rPr>
              <a:t>Luke 8:7</a:t>
            </a:r>
          </a:p>
        </p:txBody>
      </p:sp>
      <p:grpSp>
        <p:nvGrpSpPr>
          <p:cNvPr id="3" name="Group 2"/>
          <p:cNvGrpSpPr/>
          <p:nvPr/>
        </p:nvGrpSpPr>
        <p:grpSpPr>
          <a:xfrm>
            <a:off x="2831399" y="1213819"/>
            <a:ext cx="6622754" cy="2878848"/>
            <a:chOff x="2831399" y="1000782"/>
            <a:chExt cx="6622754" cy="2878848"/>
          </a:xfrm>
        </p:grpSpPr>
        <p:pic>
          <p:nvPicPr>
            <p:cNvPr id="5" name="Picture 4" descr="00_159_208_PS2.jpg"/>
            <p:cNvPicPr>
              <a:picLocks noChangeAspect="1"/>
            </p:cNvPicPr>
            <p:nvPr/>
          </p:nvPicPr>
          <p:blipFill>
            <a:blip r:embed="rId3" cstate="print"/>
            <a:srcRect l="12500" t="10467" r="6250" b="43178"/>
            <a:stretch>
              <a:fillRect/>
            </a:stretch>
          </p:blipFill>
          <p:spPr>
            <a:xfrm>
              <a:off x="2831399" y="1000782"/>
              <a:ext cx="6622754" cy="2632120"/>
            </a:xfrm>
            <a:prstGeom prst="rect">
              <a:avLst/>
            </a:prstGeom>
          </p:spPr>
        </p:pic>
        <p:sp>
          <p:nvSpPr>
            <p:cNvPr id="2" name="Rectangle 1"/>
            <p:cNvSpPr/>
            <p:nvPr/>
          </p:nvSpPr>
          <p:spPr>
            <a:xfrm>
              <a:off x="3050376" y="3618020"/>
              <a:ext cx="896399" cy="261610"/>
            </a:xfrm>
            <a:prstGeom prst="rect">
              <a:avLst/>
            </a:prstGeom>
          </p:spPr>
          <p:txBody>
            <a:bodyPr wrap="none">
              <a:spAutoFit/>
            </a:bodyPr>
            <a:lstStyle/>
            <a:p>
              <a:pPr algn="ctr"/>
              <a:r>
                <a:rPr lang="en-US" sz="1100" dirty="0"/>
                <a:t>James </a:t>
              </a:r>
              <a:r>
                <a:rPr lang="en-US" sz="1100" dirty="0" err="1"/>
                <a:t>Tissot</a:t>
              </a:r>
              <a:endParaRPr lang="en-US" sz="1100" dirty="0"/>
            </a:p>
          </p:txBody>
        </p:sp>
      </p:grpSp>
    </p:spTree>
    <p:extLst>
      <p:ext uri="{BB962C8B-B14F-4D97-AF65-F5344CB8AC3E}">
        <p14:creationId xmlns:p14="http://schemas.microsoft.com/office/powerpoint/2010/main" val="5092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17244" y="1262271"/>
            <a:ext cx="4812851" cy="4832092"/>
          </a:xfrm>
          <a:prstGeom prst="rect">
            <a:avLst/>
          </a:prstGeom>
          <a:noFill/>
        </p:spPr>
        <p:txBody>
          <a:bodyPr wrap="square" rtlCol="0">
            <a:spAutoFit/>
          </a:bodyPr>
          <a:lstStyle/>
          <a:p>
            <a:pPr algn="ctr"/>
            <a:r>
              <a:rPr lang="en-US" sz="4000" dirty="0">
                <a:latin typeface="Georgia" panose="02040502050405020303" pitchFamily="18" charset="0"/>
              </a:rPr>
              <a:t>Jesus stooped down again and wrote on the ground</a:t>
            </a:r>
          </a:p>
          <a:p>
            <a:pPr algn="ctr"/>
            <a:endParaRPr lang="en-US" sz="4000" dirty="0">
              <a:latin typeface="Georgia" panose="02040502050405020303" pitchFamily="18" charset="0"/>
            </a:endParaRPr>
          </a:p>
          <a:p>
            <a:pPr algn="ctr"/>
            <a:endParaRPr lang="en-US" sz="4000" dirty="0">
              <a:latin typeface="Georgia" panose="02040502050405020303" pitchFamily="18" charset="0"/>
            </a:endParaRPr>
          </a:p>
          <a:p>
            <a:pPr algn="ctr"/>
            <a:r>
              <a:rPr lang="en-US" sz="4000" dirty="0">
                <a:latin typeface="Georgia" panose="02040502050405020303" pitchFamily="18" charset="0"/>
              </a:rPr>
              <a:t>The Accusers leave one by one</a:t>
            </a:r>
          </a:p>
          <a:p>
            <a:pPr algn="ctr"/>
            <a:endParaRPr lang="en-US" sz="2800" dirty="0">
              <a:latin typeface="Georgia" panose="02040502050405020303" pitchFamily="18" charset="0"/>
            </a:endParaRPr>
          </a:p>
        </p:txBody>
      </p:sp>
      <p:grpSp>
        <p:nvGrpSpPr>
          <p:cNvPr id="3" name="Group 2"/>
          <p:cNvGrpSpPr/>
          <p:nvPr/>
        </p:nvGrpSpPr>
        <p:grpSpPr>
          <a:xfrm>
            <a:off x="376687" y="1579573"/>
            <a:ext cx="6063870" cy="3893150"/>
            <a:chOff x="1715156" y="-108510"/>
            <a:chExt cx="8634792" cy="5429683"/>
          </a:xfrm>
        </p:grpSpPr>
        <p:pic>
          <p:nvPicPr>
            <p:cNvPr id="18434" name="Picture 2" descr="Image result for woman in sin jesus"/>
            <p:cNvPicPr>
              <a:picLocks noChangeAspect="1" noChangeArrowheads="1"/>
            </p:cNvPicPr>
            <p:nvPr/>
          </p:nvPicPr>
          <p:blipFill rotWithShape="1">
            <a:blip r:embed="rId3">
              <a:extLst>
                <a:ext uri="{28A0092B-C50C-407E-A947-70E740481C1C}">
                  <a14:useLocalDpi xmlns:a14="http://schemas.microsoft.com/office/drawing/2010/main" val="0"/>
                </a:ext>
              </a:extLst>
            </a:blip>
            <a:srcRect r="1449" b="12179"/>
            <a:stretch/>
          </p:blipFill>
          <p:spPr bwMode="auto">
            <a:xfrm>
              <a:off x="1715156" y="-108510"/>
              <a:ext cx="8634792" cy="5064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5156" y="4956312"/>
              <a:ext cx="1520519" cy="364861"/>
            </a:xfrm>
            <a:prstGeom prst="rect">
              <a:avLst/>
            </a:prstGeom>
          </p:spPr>
          <p:txBody>
            <a:bodyPr wrap="square">
              <a:spAutoFit/>
            </a:bodyPr>
            <a:lstStyle/>
            <a:p>
              <a:r>
                <a:rPr lang="en-US" sz="1100" dirty="0" err="1"/>
                <a:t>Yongsung</a:t>
              </a:r>
              <a:r>
                <a:rPr lang="en-US" sz="1100" dirty="0"/>
                <a:t> Kim</a:t>
              </a:r>
            </a:p>
          </p:txBody>
        </p:sp>
      </p:grpSp>
      <p:sp>
        <p:nvSpPr>
          <p:cNvPr id="4" name="Rectangle 3"/>
          <p:cNvSpPr/>
          <p:nvPr/>
        </p:nvSpPr>
        <p:spPr>
          <a:xfrm>
            <a:off x="-112210" y="6434806"/>
            <a:ext cx="1313181" cy="369332"/>
          </a:xfrm>
          <a:prstGeom prst="rect">
            <a:avLst/>
          </a:prstGeom>
        </p:spPr>
        <p:txBody>
          <a:bodyPr wrap="none">
            <a:spAutoFit/>
          </a:bodyPr>
          <a:lstStyle/>
          <a:p>
            <a:pPr algn="ctr"/>
            <a:r>
              <a:rPr lang="en-US" dirty="0">
                <a:latin typeface="Georgia" panose="02040502050405020303" pitchFamily="18" charset="0"/>
              </a:rPr>
              <a:t>Luke 8:8-9</a:t>
            </a:r>
          </a:p>
        </p:txBody>
      </p:sp>
    </p:spTree>
    <p:extLst>
      <p:ext uri="{BB962C8B-B14F-4D97-AF65-F5344CB8AC3E}">
        <p14:creationId xmlns:p14="http://schemas.microsoft.com/office/powerpoint/2010/main" val="707204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Jesus_114.jpg"/>
          <p:cNvPicPr>
            <a:picLocks noChangeAspect="1"/>
          </p:cNvPicPr>
          <p:nvPr/>
        </p:nvPicPr>
        <p:blipFill>
          <a:blip r:embed="rId3" cstate="print"/>
          <a:stretch>
            <a:fillRect/>
          </a:stretch>
        </p:blipFill>
        <p:spPr>
          <a:xfrm>
            <a:off x="4876800" y="457200"/>
            <a:ext cx="5167889" cy="3733800"/>
          </a:xfrm>
          <a:prstGeom prst="rect">
            <a:avLst/>
          </a:prstGeom>
        </p:spPr>
      </p:pic>
      <p:sp>
        <p:nvSpPr>
          <p:cNvPr id="6" name="TextBox 5"/>
          <p:cNvSpPr txBox="1"/>
          <p:nvPr/>
        </p:nvSpPr>
        <p:spPr>
          <a:xfrm>
            <a:off x="745402" y="1255103"/>
            <a:ext cx="3733800" cy="2185214"/>
          </a:xfrm>
          <a:prstGeom prst="rect">
            <a:avLst/>
          </a:prstGeom>
          <a:noFill/>
        </p:spPr>
        <p:txBody>
          <a:bodyPr wrap="square" rtlCol="0">
            <a:spAutoFit/>
          </a:bodyPr>
          <a:lstStyle/>
          <a:p>
            <a:pPr algn="ctr"/>
            <a:r>
              <a:rPr lang="en-US" sz="4000" dirty="0">
                <a:latin typeface="Georgia" panose="02040502050405020303" pitchFamily="18" charset="0"/>
              </a:rPr>
              <a:t>“…go, and sin no more.”</a:t>
            </a:r>
          </a:p>
          <a:p>
            <a:pPr algn="ctr"/>
            <a:r>
              <a:rPr lang="en-US" sz="2800" dirty="0">
                <a:latin typeface="Georgia" panose="02040502050405020303" pitchFamily="18" charset="0"/>
              </a:rPr>
              <a:t>Luke:8:11</a:t>
            </a:r>
          </a:p>
          <a:p>
            <a:pPr algn="ctr"/>
            <a:endParaRPr lang="en-US" sz="2800" dirty="0">
              <a:latin typeface="Georgia" panose="02040502050405020303" pitchFamily="18" charset="0"/>
            </a:endParaRPr>
          </a:p>
        </p:txBody>
      </p:sp>
      <p:sp>
        <p:nvSpPr>
          <p:cNvPr id="8" name="TextBox 7"/>
          <p:cNvSpPr txBox="1"/>
          <p:nvPr/>
        </p:nvSpPr>
        <p:spPr>
          <a:xfrm>
            <a:off x="634732" y="4229101"/>
            <a:ext cx="4205763" cy="2677656"/>
          </a:xfrm>
          <a:prstGeom prst="rect">
            <a:avLst/>
          </a:prstGeom>
          <a:noFill/>
        </p:spPr>
        <p:txBody>
          <a:bodyPr wrap="square" rtlCol="0">
            <a:spAutoFit/>
          </a:bodyPr>
          <a:lstStyle/>
          <a:p>
            <a:pPr algn="ctr"/>
            <a:r>
              <a:rPr lang="en-US" sz="2800" dirty="0">
                <a:latin typeface="Georgia" panose="02040502050405020303" pitchFamily="18" charset="0"/>
              </a:rPr>
              <a:t>An invitation that is both a promise and a blessing.</a:t>
            </a:r>
          </a:p>
          <a:p>
            <a:pPr algn="ctr"/>
            <a:endParaRPr lang="en-US" sz="2800" dirty="0">
              <a:latin typeface="Georgia" panose="02040502050405020303" pitchFamily="18" charset="0"/>
            </a:endParaRPr>
          </a:p>
          <a:p>
            <a:pPr algn="ctr"/>
            <a:r>
              <a:rPr lang="en-US" sz="2800" dirty="0">
                <a:latin typeface="Georgia" panose="02040502050405020303" pitchFamily="18" charset="0"/>
              </a:rPr>
              <a:t> Go and have a life that is closer to Him.</a:t>
            </a:r>
          </a:p>
          <a:p>
            <a:pPr algn="ctr"/>
            <a:endParaRPr lang="en-US" sz="2800" dirty="0">
              <a:latin typeface="Georgia" panose="02040502050405020303" pitchFamily="18" charset="0"/>
            </a:endParaRPr>
          </a:p>
        </p:txBody>
      </p:sp>
      <p:grpSp>
        <p:nvGrpSpPr>
          <p:cNvPr id="10" name="Group 9"/>
          <p:cNvGrpSpPr/>
          <p:nvPr/>
        </p:nvGrpSpPr>
        <p:grpSpPr>
          <a:xfrm>
            <a:off x="7248832" y="4267201"/>
            <a:ext cx="3289208" cy="2390250"/>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1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47225" y="4834063"/>
              <a:ext cx="2437759" cy="830997"/>
            </a:xfrm>
            <a:prstGeom prst="rect">
              <a:avLst/>
            </a:prstGeom>
          </p:spPr>
          <p:txBody>
            <a:bodyPr wrap="square">
              <a:spAutoFit/>
            </a:bodyPr>
            <a:lstStyle/>
            <a:p>
              <a:pPr algn="ctr"/>
              <a:r>
                <a:rPr lang="en-US" sz="1600" b="1" dirty="0"/>
                <a:t>The Savior shows us mercy by giving us opportunities to repent</a:t>
              </a:r>
              <a:endParaRPr lang="en-US" sz="1600" dirty="0"/>
            </a:p>
          </p:txBody>
        </p:sp>
      </p:grpSp>
    </p:spTree>
    <p:extLst>
      <p:ext uri="{BB962C8B-B14F-4D97-AF65-F5344CB8AC3E}">
        <p14:creationId xmlns:p14="http://schemas.microsoft.com/office/powerpoint/2010/main" val="12319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5452941" y="237078"/>
            <a:ext cx="6168691" cy="5509200"/>
          </a:xfrm>
          <a:prstGeom prst="rect">
            <a:avLst/>
          </a:prstGeom>
          <a:noFill/>
        </p:spPr>
        <p:txBody>
          <a:bodyPr wrap="square" rtlCol="0">
            <a:spAutoFit/>
          </a:bodyPr>
          <a:lstStyle/>
          <a:p>
            <a:r>
              <a:rPr lang="en-US" sz="3200" dirty="0"/>
              <a:t>“His command to her was, ‘Go, and sin no more.’ He was directing the sinful woman to go her way, </a:t>
            </a:r>
            <a:r>
              <a:rPr lang="en-US" sz="3200" i="1" dirty="0"/>
              <a:t>abandon her evil life, commit no more sin, transform her life.</a:t>
            </a:r>
            <a:r>
              <a:rPr lang="en-US" sz="3200" dirty="0"/>
              <a:t> </a:t>
            </a:r>
          </a:p>
          <a:p>
            <a:endParaRPr lang="en-US" sz="3200" dirty="0"/>
          </a:p>
          <a:p>
            <a:r>
              <a:rPr lang="en-US" sz="3200" dirty="0"/>
              <a:t>He was saying, Go, woman, and start your repentance; and he was indicating to her the beginning step—to </a:t>
            </a:r>
            <a:r>
              <a:rPr lang="en-US" sz="3200" i="1" dirty="0"/>
              <a:t>abandon her transgressions</a:t>
            </a:r>
            <a:r>
              <a:rPr lang="en-US" sz="3200" dirty="0"/>
              <a:t>.”</a:t>
            </a:r>
            <a:endParaRPr lang="en-US" sz="2800" dirty="0">
              <a:latin typeface="Georgia" panose="02040502050405020303" pitchFamily="18" charset="0"/>
            </a:endParaRPr>
          </a:p>
        </p:txBody>
      </p:sp>
      <p:sp>
        <p:nvSpPr>
          <p:cNvPr id="5" name="TextBox 4"/>
          <p:cNvSpPr txBox="1"/>
          <p:nvPr/>
        </p:nvSpPr>
        <p:spPr>
          <a:xfrm>
            <a:off x="11621632" y="6488668"/>
            <a:ext cx="570368" cy="369332"/>
          </a:xfrm>
          <a:prstGeom prst="rect">
            <a:avLst/>
          </a:prstGeom>
          <a:noFill/>
        </p:spPr>
        <p:txBody>
          <a:bodyPr wrap="square" rtlCol="0">
            <a:spAutoFit/>
          </a:bodyPr>
          <a:lstStyle/>
          <a:p>
            <a:pPr algn="r"/>
            <a:r>
              <a:rPr lang="en-US" dirty="0"/>
              <a:t>(6)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886" y="4767630"/>
            <a:ext cx="1435631" cy="1905704"/>
          </a:xfrm>
          <a:prstGeom prst="rect">
            <a:avLst/>
          </a:prstGeom>
        </p:spPr>
      </p:pic>
      <p:pic>
        <p:nvPicPr>
          <p:cNvPr id="8" name="Picture 4" descr="Image result for woman in sin jesus"/>
          <p:cNvPicPr>
            <a:picLocks noChangeAspect="1" noChangeArrowheads="1"/>
          </p:cNvPicPr>
          <p:nvPr/>
        </p:nvPicPr>
        <p:blipFill rotWithShape="1">
          <a:blip r:embed="rId4">
            <a:extLst>
              <a:ext uri="{28A0092B-C50C-407E-A947-70E740481C1C}">
                <a14:useLocalDpi xmlns:a14="http://schemas.microsoft.com/office/drawing/2010/main" val="0"/>
              </a:ext>
            </a:extLst>
          </a:blip>
          <a:srcRect l="3746" t="7854" r="-262" b="10236"/>
          <a:stretch/>
        </p:blipFill>
        <p:spPr bwMode="auto">
          <a:xfrm>
            <a:off x="492485" y="898832"/>
            <a:ext cx="4702367" cy="399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37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mage result for sand color background">
            <a:extLst>
              <a:ext uri="{FF2B5EF4-FFF2-40B4-BE49-F238E27FC236}">
                <a16:creationId xmlns:a16="http://schemas.microsoft.com/office/drawing/2014/main" id="{D5D43CA7-78CE-4A75-8BCB-28D7218AF6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B96348-D549-4113-BCB6-3B77DB654A87}"/>
              </a:ext>
            </a:extLst>
          </p:cNvPr>
          <p:cNvSpPr txBox="1"/>
          <p:nvPr/>
        </p:nvSpPr>
        <p:spPr>
          <a:xfrm>
            <a:off x="1442830" y="178904"/>
            <a:ext cx="9306339" cy="707886"/>
          </a:xfrm>
          <a:prstGeom prst="rect">
            <a:avLst/>
          </a:prstGeom>
          <a:noFill/>
        </p:spPr>
        <p:txBody>
          <a:bodyPr wrap="square" rtlCol="0">
            <a:spAutoFit/>
          </a:bodyPr>
          <a:lstStyle/>
          <a:p>
            <a:pPr algn="ctr"/>
            <a:r>
              <a:rPr lang="en-US" sz="4000" dirty="0">
                <a:latin typeface="Georgia" panose="02040502050405020303" pitchFamily="18" charset="0"/>
              </a:rPr>
              <a:t>Go Forth and Change</a:t>
            </a:r>
          </a:p>
        </p:txBody>
      </p:sp>
      <p:sp>
        <p:nvSpPr>
          <p:cNvPr id="6" name="TextBox 5">
            <a:extLst>
              <a:ext uri="{FF2B5EF4-FFF2-40B4-BE49-F238E27FC236}">
                <a16:creationId xmlns:a16="http://schemas.microsoft.com/office/drawing/2014/main" id="{5173286A-C53F-4664-8B63-C4D993CB61E1}"/>
              </a:ext>
            </a:extLst>
          </p:cNvPr>
          <p:cNvSpPr txBox="1"/>
          <p:nvPr/>
        </p:nvSpPr>
        <p:spPr>
          <a:xfrm>
            <a:off x="80340" y="6345068"/>
            <a:ext cx="6097656" cy="369332"/>
          </a:xfrm>
          <a:prstGeom prst="rect">
            <a:avLst/>
          </a:prstGeom>
          <a:noFill/>
        </p:spPr>
        <p:txBody>
          <a:bodyPr wrap="square">
            <a:spAutoFit/>
          </a:bodyPr>
          <a:lstStyle/>
          <a:p>
            <a:r>
              <a:rPr lang="en-US" b="0" i="0" dirty="0">
                <a:solidFill>
                  <a:srgbClr val="000000"/>
                </a:solidFill>
                <a:effectLst/>
                <a:latin typeface="Abadi" panose="020B0604020104020204" pitchFamily="34" charset="0"/>
              </a:rPr>
              <a:t>John 8:11</a:t>
            </a:r>
            <a:endParaRPr lang="en-US" dirty="0">
              <a:latin typeface="Abadi" panose="020B0604020104020204" pitchFamily="34" charset="0"/>
            </a:endParaRPr>
          </a:p>
        </p:txBody>
      </p:sp>
      <p:sp>
        <p:nvSpPr>
          <p:cNvPr id="8" name="TextBox 7">
            <a:extLst>
              <a:ext uri="{FF2B5EF4-FFF2-40B4-BE49-F238E27FC236}">
                <a16:creationId xmlns:a16="http://schemas.microsoft.com/office/drawing/2014/main" id="{ACE693E5-D69E-461C-8C01-AD255084EB6C}"/>
              </a:ext>
            </a:extLst>
          </p:cNvPr>
          <p:cNvSpPr txBox="1"/>
          <p:nvPr/>
        </p:nvSpPr>
        <p:spPr>
          <a:xfrm>
            <a:off x="216035" y="1826817"/>
            <a:ext cx="5113132" cy="2677656"/>
          </a:xfrm>
          <a:prstGeom prst="rect">
            <a:avLst/>
          </a:prstGeom>
          <a:noFill/>
        </p:spPr>
        <p:txBody>
          <a:bodyPr wrap="square">
            <a:spAutoFit/>
          </a:bodyPr>
          <a:lstStyle/>
          <a:p>
            <a:r>
              <a:rPr lang="en-US" sz="2400" b="0" i="0" dirty="0">
                <a:solidFill>
                  <a:srgbClr val="000000"/>
                </a:solidFill>
                <a:effectLst/>
              </a:rPr>
              <a:t>“Another way to say “go, and sin no more” could be “go forth and change.” </a:t>
            </a:r>
          </a:p>
          <a:p>
            <a:endParaRPr lang="en-US" sz="2400" dirty="0">
              <a:solidFill>
                <a:srgbClr val="000000"/>
              </a:solidFill>
            </a:endParaRPr>
          </a:p>
          <a:p>
            <a:r>
              <a:rPr lang="en-US" sz="2400" b="0" i="0" dirty="0">
                <a:solidFill>
                  <a:srgbClr val="000000"/>
                </a:solidFill>
                <a:effectLst/>
              </a:rPr>
              <a:t>The Savior was inviting her to repent: to change her behavior, her associations, the way she felt about herself, her heart.”</a:t>
            </a:r>
            <a:endParaRPr lang="en-US" sz="2400" dirty="0"/>
          </a:p>
        </p:txBody>
      </p:sp>
      <p:sp>
        <p:nvSpPr>
          <p:cNvPr id="10" name="TextBox 9">
            <a:extLst>
              <a:ext uri="{FF2B5EF4-FFF2-40B4-BE49-F238E27FC236}">
                <a16:creationId xmlns:a16="http://schemas.microsoft.com/office/drawing/2014/main" id="{5D9085FD-A326-40D9-B8DD-236B03527A5B}"/>
              </a:ext>
            </a:extLst>
          </p:cNvPr>
          <p:cNvSpPr txBox="1"/>
          <p:nvPr/>
        </p:nvSpPr>
        <p:spPr>
          <a:xfrm>
            <a:off x="5262494" y="5017912"/>
            <a:ext cx="6097656" cy="1569660"/>
          </a:xfrm>
          <a:prstGeom prst="rect">
            <a:avLst/>
          </a:prstGeom>
          <a:noFill/>
        </p:spPr>
        <p:txBody>
          <a:bodyPr wrap="square">
            <a:spAutoFit/>
          </a:bodyPr>
          <a:lstStyle/>
          <a:p>
            <a:r>
              <a:rPr lang="en-US" sz="2400" b="0" i="0" dirty="0">
                <a:solidFill>
                  <a:srgbClr val="000000"/>
                </a:solidFill>
                <a:effectLst/>
              </a:rPr>
              <a:t>“Because of Christ, our decision to “go forth and change” can also allow us to “go forth and heal,” for He is the source of healing all that is broken in our lives.” (12)</a:t>
            </a:r>
            <a:endParaRPr lang="en-US" sz="2400" dirty="0"/>
          </a:p>
        </p:txBody>
      </p:sp>
      <p:pic>
        <p:nvPicPr>
          <p:cNvPr id="1026" name="Picture 2" descr="Amy A. Wright">
            <a:extLst>
              <a:ext uri="{FF2B5EF4-FFF2-40B4-BE49-F238E27FC236}">
                <a16:creationId xmlns:a16="http://schemas.microsoft.com/office/drawing/2014/main" id="{86E00E19-C533-41C0-ACD7-1308D5C8E2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797" y="125618"/>
            <a:ext cx="1046584" cy="13067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woman-with-veil.jpg">
            <a:extLst>
              <a:ext uri="{FF2B5EF4-FFF2-40B4-BE49-F238E27FC236}">
                <a16:creationId xmlns:a16="http://schemas.microsoft.com/office/drawing/2014/main" id="{1D9436D3-9A2E-488B-8E67-9AB012FD13FF}"/>
              </a:ext>
            </a:extLst>
          </p:cNvPr>
          <p:cNvPicPr>
            <a:picLocks noChangeAspect="1"/>
          </p:cNvPicPr>
          <p:nvPr/>
        </p:nvPicPr>
        <p:blipFill>
          <a:blip r:embed="rId4" cstate="print"/>
          <a:stretch>
            <a:fillRect/>
          </a:stretch>
        </p:blipFill>
        <p:spPr>
          <a:xfrm>
            <a:off x="5329167" y="1446184"/>
            <a:ext cx="4495800" cy="3203258"/>
          </a:xfrm>
          <a:prstGeom prst="rect">
            <a:avLst/>
          </a:prstGeom>
        </p:spPr>
      </p:pic>
      <p:pic>
        <p:nvPicPr>
          <p:cNvPr id="13" name="Picture 2" descr="Image result for woman in sin jesus">
            <a:extLst>
              <a:ext uri="{FF2B5EF4-FFF2-40B4-BE49-F238E27FC236}">
                <a16:creationId xmlns:a16="http://schemas.microsoft.com/office/drawing/2014/main" id="{210CC696-5079-48ED-B74A-75E792413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8098" y="4688708"/>
            <a:ext cx="3038538" cy="2025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4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541104" y="418706"/>
            <a:ext cx="7620000" cy="3108543"/>
          </a:xfrm>
          <a:prstGeom prst="rect">
            <a:avLst/>
          </a:prstGeom>
          <a:noFill/>
        </p:spPr>
        <p:txBody>
          <a:bodyPr wrap="square" rtlCol="0">
            <a:spAutoFit/>
          </a:bodyPr>
          <a:lstStyle/>
          <a:p>
            <a:pPr algn="ctr"/>
            <a:endParaRPr lang="en-US" sz="2800" dirty="0">
              <a:latin typeface="Georgia" panose="02040502050405020303" pitchFamily="18" charset="0"/>
            </a:endParaRPr>
          </a:p>
          <a:p>
            <a:pPr algn="ctr"/>
            <a:r>
              <a:rPr lang="en-US" sz="2800" dirty="0">
                <a:latin typeface="Georgia" panose="02040502050405020303" pitchFamily="18" charset="0"/>
              </a:rPr>
              <a:t>“…believe that ye must repent of your sins and forsake them, and humble yourselves before God; and ask in sincerity of heart that he would forgive you; and now, if you believe all these things see that ye do them.”</a:t>
            </a:r>
          </a:p>
          <a:p>
            <a:pPr algn="ctr"/>
            <a:endParaRPr lang="en-US" sz="2800" dirty="0">
              <a:latin typeface="Georgia" panose="02040502050405020303" pitchFamily="18" charset="0"/>
            </a:endParaRPr>
          </a:p>
        </p:txBody>
      </p:sp>
      <p:pic>
        <p:nvPicPr>
          <p:cNvPr id="2050" name="Picture 2" descr="http://www.lds.org/bc/content/shared/content/images/leaders/russell-m-nelson-large.jpg"/>
          <p:cNvPicPr>
            <a:picLocks noChangeAspect="1" noChangeArrowheads="1"/>
          </p:cNvPicPr>
          <p:nvPr/>
        </p:nvPicPr>
        <p:blipFill>
          <a:blip r:embed="rId3" cstate="print"/>
          <a:srcRect/>
          <a:stretch>
            <a:fillRect/>
          </a:stretch>
        </p:blipFill>
        <p:spPr bwMode="auto">
          <a:xfrm>
            <a:off x="521487" y="255105"/>
            <a:ext cx="1339105" cy="1676400"/>
          </a:xfrm>
          <a:prstGeom prst="rect">
            <a:avLst/>
          </a:prstGeom>
          <a:noFill/>
        </p:spPr>
      </p:pic>
      <p:sp>
        <p:nvSpPr>
          <p:cNvPr id="7" name="TextBox 6"/>
          <p:cNvSpPr txBox="1"/>
          <p:nvPr/>
        </p:nvSpPr>
        <p:spPr>
          <a:xfrm>
            <a:off x="11621632" y="6488668"/>
            <a:ext cx="570368" cy="369332"/>
          </a:xfrm>
          <a:prstGeom prst="rect">
            <a:avLst/>
          </a:prstGeom>
          <a:noFill/>
        </p:spPr>
        <p:txBody>
          <a:bodyPr wrap="square" rtlCol="0">
            <a:spAutoFit/>
          </a:bodyPr>
          <a:lstStyle/>
          <a:p>
            <a:pPr algn="r"/>
            <a:r>
              <a:rPr lang="en-US" dirty="0"/>
              <a:t>(8)</a:t>
            </a:r>
          </a:p>
        </p:txBody>
      </p:sp>
      <p:pic>
        <p:nvPicPr>
          <p:cNvPr id="8" name="Picture 2" descr="Image result for woman in sin jes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243" y="3328467"/>
            <a:ext cx="3889513" cy="300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1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307319" y="1690062"/>
            <a:ext cx="4505739" cy="3477875"/>
          </a:xfrm>
          <a:prstGeom prst="rect">
            <a:avLst/>
          </a:prstGeom>
          <a:noFill/>
        </p:spPr>
        <p:txBody>
          <a:bodyPr wrap="square" rtlCol="0">
            <a:spAutoFit/>
          </a:bodyPr>
          <a:lstStyle/>
          <a:p>
            <a:pPr algn="ctr"/>
            <a:r>
              <a:rPr lang="en-US" sz="3200" dirty="0">
                <a:latin typeface="Georgia" panose="02040502050405020303" pitchFamily="18" charset="0"/>
              </a:rPr>
              <a:t>…for I, the Lord, forgive sins, and am merciful unto those who confess their sins with humble hearts…”</a:t>
            </a:r>
          </a:p>
          <a:p>
            <a:pPr algn="ctr"/>
            <a:endParaRPr lang="en-US" sz="3200" dirty="0">
              <a:latin typeface="Georgia" panose="02040502050405020303" pitchFamily="18" charset="0"/>
            </a:endParaRPr>
          </a:p>
          <a:p>
            <a:pPr algn="ctr"/>
            <a:r>
              <a:rPr lang="en-US" sz="2800" dirty="0">
                <a:latin typeface="Georgia" panose="02040502050405020303" pitchFamily="18" charset="0"/>
              </a:rPr>
              <a:t>D&amp;C 61:2</a:t>
            </a:r>
          </a:p>
        </p:txBody>
      </p:sp>
      <p:sp>
        <p:nvSpPr>
          <p:cNvPr id="2" name="Rectangle 1"/>
          <p:cNvSpPr/>
          <p:nvPr/>
        </p:nvSpPr>
        <p:spPr>
          <a:xfrm>
            <a:off x="443294" y="1690062"/>
            <a:ext cx="3379304" cy="3108543"/>
          </a:xfrm>
          <a:prstGeom prst="rect">
            <a:avLst/>
          </a:prstGeom>
        </p:spPr>
        <p:txBody>
          <a:bodyPr wrap="square">
            <a:spAutoFit/>
          </a:bodyPr>
          <a:lstStyle/>
          <a:p>
            <a:pPr algn="ctr"/>
            <a:r>
              <a:rPr lang="en-US" sz="2800" dirty="0">
                <a:solidFill>
                  <a:srgbClr val="333333"/>
                </a:solidFill>
                <a:latin typeface="Georgia" panose="02040502050405020303" pitchFamily="18" charset="0"/>
              </a:rPr>
              <a:t> </a:t>
            </a:r>
            <a:r>
              <a:rPr lang="en-US" sz="2800" i="1" dirty="0">
                <a:solidFill>
                  <a:srgbClr val="333333"/>
                </a:solidFill>
                <a:latin typeface="Georgia" panose="02040502050405020303" pitchFamily="18" charset="0"/>
              </a:rPr>
              <a:t>“And the woman glorified God from that hour, and believed on his name”</a:t>
            </a:r>
            <a:r>
              <a:rPr lang="en-US" sz="2800" dirty="0">
                <a:solidFill>
                  <a:srgbClr val="333333"/>
                </a:solidFill>
                <a:latin typeface="Georgia" panose="02040502050405020303" pitchFamily="18" charset="0"/>
              </a:rPr>
              <a:t> </a:t>
            </a:r>
          </a:p>
          <a:p>
            <a:pPr algn="ctr"/>
            <a:endParaRPr lang="en-US" sz="2800" dirty="0">
              <a:solidFill>
                <a:srgbClr val="333333"/>
              </a:solidFill>
              <a:latin typeface="Georgia" panose="02040502050405020303" pitchFamily="18" charset="0"/>
            </a:endParaRPr>
          </a:p>
          <a:p>
            <a:pPr algn="ctr"/>
            <a:r>
              <a:rPr lang="en-US" sz="2800" i="1" dirty="0">
                <a:solidFill>
                  <a:srgbClr val="333333"/>
                </a:solidFill>
                <a:latin typeface="Georgia" panose="02040502050405020303" pitchFamily="18" charset="0"/>
              </a:rPr>
              <a:t>John 8:11</a:t>
            </a:r>
            <a:endParaRPr lang="en-US" sz="2800" i="1" dirty="0">
              <a:latin typeface="Georgia" panose="020405020504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892" y="1097457"/>
            <a:ext cx="2901026" cy="3894069"/>
          </a:xfrm>
          <a:prstGeom prst="rect">
            <a:avLst/>
          </a:prstGeom>
        </p:spPr>
      </p:pic>
    </p:spTree>
    <p:extLst>
      <p:ext uri="{BB962C8B-B14F-4D97-AF65-F5344CB8AC3E}">
        <p14:creationId xmlns:p14="http://schemas.microsoft.com/office/powerpoint/2010/main" val="245295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2737" y="1155370"/>
            <a:ext cx="5181897" cy="1200329"/>
          </a:xfrm>
          <a:prstGeom prst="rect">
            <a:avLst/>
          </a:prstGeom>
          <a:noFill/>
        </p:spPr>
        <p:txBody>
          <a:bodyPr wrap="square" rtlCol="0">
            <a:spAutoFit/>
          </a:bodyPr>
          <a:lstStyle/>
          <a:p>
            <a:r>
              <a:rPr lang="en-US" sz="2400" i="1" dirty="0"/>
              <a:t>“I am the light of the world: he that </a:t>
            </a:r>
            <a:r>
              <a:rPr lang="en-US" sz="2400" i="1" dirty="0" err="1"/>
              <a:t>followeth</a:t>
            </a:r>
            <a:r>
              <a:rPr lang="en-US" sz="2400" i="1" dirty="0"/>
              <a:t> me shall not walk in darkness, but shall have the light of life.”</a:t>
            </a:r>
            <a:endParaRPr lang="en-US" sz="2400" i="1" dirty="0">
              <a:latin typeface="Georgia" panose="02040502050405020303" pitchFamily="18" charset="0"/>
            </a:endParaRPr>
          </a:p>
        </p:txBody>
      </p:sp>
      <p:sp>
        <p:nvSpPr>
          <p:cNvPr id="6" name="TextBox 5"/>
          <p:cNvSpPr txBox="1"/>
          <p:nvPr/>
        </p:nvSpPr>
        <p:spPr>
          <a:xfrm>
            <a:off x="289711" y="1"/>
            <a:ext cx="11706131" cy="830997"/>
          </a:xfrm>
          <a:prstGeom prst="rect">
            <a:avLst/>
          </a:prstGeom>
          <a:noFill/>
        </p:spPr>
        <p:txBody>
          <a:bodyPr wrap="square" rtlCol="0">
            <a:spAutoFit/>
          </a:bodyPr>
          <a:lstStyle/>
          <a:p>
            <a:pPr algn="ctr"/>
            <a:r>
              <a:rPr lang="en-US" sz="4800" dirty="0">
                <a:latin typeface="Georgia" panose="02040502050405020303" pitchFamily="18" charset="0"/>
              </a:rPr>
              <a:t>The Light of the World</a:t>
            </a:r>
          </a:p>
        </p:txBody>
      </p:sp>
      <p:sp>
        <p:nvSpPr>
          <p:cNvPr id="10" name="Rectangle 9"/>
          <p:cNvSpPr/>
          <p:nvPr/>
        </p:nvSpPr>
        <p:spPr>
          <a:xfrm>
            <a:off x="0" y="6488668"/>
            <a:ext cx="1669181" cy="369332"/>
          </a:xfrm>
          <a:prstGeom prst="rect">
            <a:avLst/>
          </a:prstGeom>
        </p:spPr>
        <p:txBody>
          <a:bodyPr wrap="square">
            <a:spAutoFit/>
          </a:bodyPr>
          <a:lstStyle/>
          <a:p>
            <a:r>
              <a:rPr lang="en-US" dirty="0">
                <a:latin typeface="Georgia" panose="02040502050405020303" pitchFamily="18" charset="0"/>
              </a:rPr>
              <a:t>Luke 8:12-</a:t>
            </a:r>
          </a:p>
        </p:txBody>
      </p:sp>
      <p:sp>
        <p:nvSpPr>
          <p:cNvPr id="4" name="Rectangle 3"/>
          <p:cNvSpPr/>
          <p:nvPr/>
        </p:nvSpPr>
        <p:spPr>
          <a:xfrm>
            <a:off x="5251199" y="3443263"/>
            <a:ext cx="6347792" cy="2677656"/>
          </a:xfrm>
          <a:prstGeom prst="rect">
            <a:avLst/>
          </a:prstGeom>
        </p:spPr>
        <p:txBody>
          <a:bodyPr wrap="square">
            <a:spAutoFit/>
          </a:bodyPr>
          <a:lstStyle/>
          <a:p>
            <a:r>
              <a:rPr lang="en-US" sz="2800" dirty="0">
                <a:solidFill>
                  <a:srgbClr val="333333"/>
                </a:solidFill>
                <a:latin typeface="Open Sans"/>
              </a:rPr>
              <a:t>The great lamps set up in the court as a feature of the joyful celebration just ended gave point to our Lord’s avowal of Himself as the Light of the World. It was another proclamation of His divinity as God and the Son of God. </a:t>
            </a:r>
            <a:endParaRPr lang="en-US" sz="2800" dirty="0"/>
          </a:p>
        </p:txBody>
      </p:sp>
      <p:sp>
        <p:nvSpPr>
          <p:cNvPr id="11" name="Rectangle 10"/>
          <p:cNvSpPr/>
          <p:nvPr/>
        </p:nvSpPr>
        <p:spPr>
          <a:xfrm>
            <a:off x="11734824" y="6488668"/>
            <a:ext cx="457176" cy="369332"/>
          </a:xfrm>
          <a:prstGeom prst="rect">
            <a:avLst/>
          </a:prstGeom>
        </p:spPr>
        <p:txBody>
          <a:bodyPr wrap="none">
            <a:spAutoFit/>
          </a:bodyPr>
          <a:lstStyle/>
          <a:p>
            <a:pPr algn="ctr"/>
            <a:r>
              <a:rPr lang="en-US" dirty="0">
                <a:latin typeface="Georgia" panose="02040502050405020303" pitchFamily="18" charset="0"/>
              </a:rPr>
              <a:t>(1)</a:t>
            </a:r>
          </a:p>
        </p:txBody>
      </p:sp>
      <p:pic>
        <p:nvPicPr>
          <p:cNvPr id="32770" name="Picture 2" descr="Image result for lamps in israel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273" y="2464752"/>
            <a:ext cx="3829353" cy="379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8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13076" y="612844"/>
            <a:ext cx="5200097" cy="5632311"/>
          </a:xfrm>
          <a:prstGeom prst="rect">
            <a:avLst/>
          </a:prstGeom>
          <a:noFill/>
        </p:spPr>
        <p:txBody>
          <a:bodyPr wrap="square" rtlCol="0">
            <a:spAutoFit/>
          </a:bodyPr>
          <a:lstStyle/>
          <a:p>
            <a:pPr fontAlgn="base"/>
            <a:r>
              <a:rPr lang="en-US" sz="2400" dirty="0"/>
              <a:t>“Jesus Christ is the </a:t>
            </a:r>
            <a:r>
              <a:rPr lang="en-US" sz="2400" i="1" dirty="0"/>
              <a:t>light</a:t>
            </a:r>
            <a:r>
              <a:rPr lang="en-US" sz="2400" dirty="0"/>
              <a:t> of the world because he is the source of the light which ‘</a:t>
            </a:r>
            <a:r>
              <a:rPr lang="en-US" sz="2400" dirty="0" err="1"/>
              <a:t>proceedeth</a:t>
            </a:r>
            <a:r>
              <a:rPr lang="en-US" sz="2400" dirty="0"/>
              <a:t> forth from the presence of God to fill the immensity of space’ (D&amp;C 88:12). …</a:t>
            </a:r>
          </a:p>
          <a:p>
            <a:pPr fontAlgn="base"/>
            <a:endParaRPr lang="en-US" sz="2400" dirty="0"/>
          </a:p>
          <a:p>
            <a:pPr fontAlgn="base"/>
            <a:r>
              <a:rPr lang="en-US" sz="2400" dirty="0"/>
              <a:t>“Jesus Christ is also the light of the world because his example and his teachings illuminate the path we should walk to return to the presence of our Father in Heaven. …</a:t>
            </a:r>
          </a:p>
          <a:p>
            <a:pPr fontAlgn="base"/>
            <a:endParaRPr lang="en-US" sz="2400" dirty="0"/>
          </a:p>
          <a:p>
            <a:pPr fontAlgn="base"/>
            <a:r>
              <a:rPr lang="en-US" sz="2400" dirty="0"/>
              <a:t>“Jesus Christ is also the light of the world because his power persuades us to do good.”</a:t>
            </a:r>
          </a:p>
        </p:txBody>
      </p:sp>
      <p:sp>
        <p:nvSpPr>
          <p:cNvPr id="10" name="Rectangle 9"/>
          <p:cNvSpPr/>
          <p:nvPr/>
        </p:nvSpPr>
        <p:spPr>
          <a:xfrm>
            <a:off x="0" y="6488668"/>
            <a:ext cx="1669181" cy="369332"/>
          </a:xfrm>
          <a:prstGeom prst="rect">
            <a:avLst/>
          </a:prstGeom>
        </p:spPr>
        <p:txBody>
          <a:bodyPr wrap="square">
            <a:spAutoFit/>
          </a:bodyPr>
          <a:lstStyle/>
          <a:p>
            <a:r>
              <a:rPr lang="en-US" dirty="0">
                <a:latin typeface="Georgia" panose="02040502050405020303" pitchFamily="18" charset="0"/>
              </a:rPr>
              <a:t>Luke 8:12</a:t>
            </a:r>
          </a:p>
        </p:txBody>
      </p:sp>
      <p:sp>
        <p:nvSpPr>
          <p:cNvPr id="11" name="Rectangle 10"/>
          <p:cNvSpPr/>
          <p:nvPr/>
        </p:nvSpPr>
        <p:spPr>
          <a:xfrm>
            <a:off x="11719595" y="6488668"/>
            <a:ext cx="487634" cy="369332"/>
          </a:xfrm>
          <a:prstGeom prst="rect">
            <a:avLst/>
          </a:prstGeom>
        </p:spPr>
        <p:txBody>
          <a:bodyPr wrap="none">
            <a:spAutoFit/>
          </a:bodyPr>
          <a:lstStyle/>
          <a:p>
            <a:pPr algn="ctr"/>
            <a:r>
              <a:rPr lang="en-US" dirty="0">
                <a:latin typeface="Georgia" panose="02040502050405020303" pitchFamily="18" charset="0"/>
              </a:rPr>
              <a:t>(9)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964" y="336072"/>
            <a:ext cx="1404089" cy="1749923"/>
          </a:xfrm>
          <a:prstGeom prst="rect">
            <a:avLst/>
          </a:prstGeom>
        </p:spPr>
      </p:pic>
      <p:grpSp>
        <p:nvGrpSpPr>
          <p:cNvPr id="5" name="Group 4"/>
          <p:cNvGrpSpPr/>
          <p:nvPr/>
        </p:nvGrpSpPr>
        <p:grpSpPr>
          <a:xfrm>
            <a:off x="345055" y="881580"/>
            <a:ext cx="4425230" cy="4924209"/>
            <a:chOff x="345055" y="881580"/>
            <a:chExt cx="4425230" cy="4924209"/>
          </a:xfrm>
        </p:grpSpPr>
        <p:pic>
          <p:nvPicPr>
            <p:cNvPr id="33794" name="Picture 2" descr="Image result for yongsung kim light of world"/>
            <p:cNvPicPr>
              <a:picLocks noChangeAspect="1" noChangeArrowheads="1"/>
            </p:cNvPicPr>
            <p:nvPr/>
          </p:nvPicPr>
          <p:blipFill rotWithShape="1">
            <a:blip r:embed="rId4">
              <a:extLst>
                <a:ext uri="{28A0092B-C50C-407E-A947-70E740481C1C}">
                  <a14:useLocalDpi xmlns:a14="http://schemas.microsoft.com/office/drawing/2010/main" val="0"/>
                </a:ext>
              </a:extLst>
            </a:blip>
            <a:srcRect l="1" r="433" b="20257"/>
            <a:stretch/>
          </p:blipFill>
          <p:spPr bwMode="auto">
            <a:xfrm>
              <a:off x="345055" y="881580"/>
              <a:ext cx="4425230" cy="47255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5055" y="5544179"/>
              <a:ext cx="3007745" cy="261610"/>
            </a:xfrm>
            <a:prstGeom prst="rect">
              <a:avLst/>
            </a:prstGeom>
          </p:spPr>
          <p:txBody>
            <a:bodyPr wrap="square">
              <a:spAutoFit/>
            </a:bodyPr>
            <a:lstStyle/>
            <a:p>
              <a:r>
                <a:rPr lang="en-US" sz="1100" dirty="0" err="1">
                  <a:latin typeface="Open Sans"/>
                </a:rPr>
                <a:t>Yongsung</a:t>
              </a:r>
              <a:r>
                <a:rPr lang="en-US" sz="1100" dirty="0">
                  <a:latin typeface="Open Sans"/>
                </a:rPr>
                <a:t> Kim</a:t>
              </a:r>
              <a:endParaRPr lang="en-US" sz="1100" dirty="0"/>
            </a:p>
          </p:txBody>
        </p:sp>
      </p:grpSp>
    </p:spTree>
    <p:extLst>
      <p:ext uri="{BB962C8B-B14F-4D97-AF65-F5344CB8AC3E}">
        <p14:creationId xmlns:p14="http://schemas.microsoft.com/office/powerpoint/2010/main" val="28269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711" y="1"/>
            <a:ext cx="11706131" cy="830997"/>
          </a:xfrm>
          <a:prstGeom prst="rect">
            <a:avLst/>
          </a:prstGeom>
          <a:noFill/>
        </p:spPr>
        <p:txBody>
          <a:bodyPr wrap="square" rtlCol="0">
            <a:spAutoFit/>
          </a:bodyPr>
          <a:lstStyle/>
          <a:p>
            <a:pPr algn="ctr"/>
            <a:r>
              <a:rPr lang="en-US" sz="4800" dirty="0">
                <a:latin typeface="Georgia" panose="02040502050405020303" pitchFamily="18" charset="0"/>
              </a:rPr>
              <a:t>Light and Salvation</a:t>
            </a:r>
          </a:p>
        </p:txBody>
      </p:sp>
      <p:grpSp>
        <p:nvGrpSpPr>
          <p:cNvPr id="12" name="Group 11"/>
          <p:cNvGrpSpPr/>
          <p:nvPr/>
        </p:nvGrpSpPr>
        <p:grpSpPr>
          <a:xfrm>
            <a:off x="4134570" y="830998"/>
            <a:ext cx="4230804" cy="3074503"/>
            <a:chOff x="384206" y="4158361"/>
            <a:chExt cx="3289208" cy="2390250"/>
          </a:xfrm>
        </p:grpSpPr>
        <p:grpSp>
          <p:nvGrpSpPr>
            <p:cNvPr id="13" name="Group 12"/>
            <p:cNvGrpSpPr/>
            <p:nvPr/>
          </p:nvGrpSpPr>
          <p:grpSpPr>
            <a:xfrm>
              <a:off x="384206" y="4158361"/>
              <a:ext cx="3289208" cy="2390250"/>
              <a:chOff x="609599" y="833642"/>
              <a:chExt cx="7941747" cy="5771225"/>
            </a:xfrm>
          </p:grpSpPr>
          <p:grpSp>
            <p:nvGrpSpPr>
              <p:cNvPr id="15" name="Group 14"/>
              <p:cNvGrpSpPr/>
              <p:nvPr/>
            </p:nvGrpSpPr>
            <p:grpSpPr>
              <a:xfrm rot="10800000">
                <a:off x="7696200" y="5257800"/>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1"/>
              <p:cNvGrpSpPr/>
              <p:nvPr/>
            </p:nvGrpSpPr>
            <p:grpSpPr>
              <a:xfrm rot="10800000">
                <a:off x="939238" y="4923502"/>
                <a:ext cx="621450" cy="1347067"/>
                <a:chOff x="7010400" y="381000"/>
                <a:chExt cx="762000" cy="2033666"/>
              </a:xfrm>
            </p:grpSpPr>
            <p:sp>
              <p:nvSpPr>
                <p:cNvPr id="26" name="Rounded Rectangle 2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899460" y="833642"/>
                <a:ext cx="621450" cy="986197"/>
                <a:chOff x="7031201" y="834275"/>
                <a:chExt cx="762000" cy="1488861"/>
              </a:xfrm>
            </p:grpSpPr>
            <p:sp>
              <p:nvSpPr>
                <p:cNvPr id="24" name="Rounded Rectangle 2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7646520" y="1148254"/>
                <a:ext cx="621450" cy="1017899"/>
                <a:chOff x="7087348" y="824753"/>
                <a:chExt cx="762000" cy="1536722"/>
              </a:xfrm>
            </p:grpSpPr>
            <p:sp>
              <p:nvSpPr>
                <p:cNvPr id="22" name="Rounded Rectangle 2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1017724" y="4771673"/>
              <a:ext cx="2048590" cy="1028898"/>
            </a:xfrm>
            <a:prstGeom prst="rect">
              <a:avLst/>
            </a:prstGeom>
          </p:spPr>
          <p:txBody>
            <a:bodyPr wrap="square">
              <a:spAutoFit/>
            </a:bodyPr>
            <a:lstStyle/>
            <a:p>
              <a:pPr algn="ctr"/>
              <a:r>
                <a:rPr lang="en-US" sz="1600" dirty="0"/>
                <a:t> </a:t>
              </a:r>
              <a:r>
                <a:rPr lang="en-US" sz="2000" b="1" dirty="0"/>
                <a:t>If we follow the Savior, we will avoid spiritual darkness and be filled with His light</a:t>
              </a:r>
              <a:endParaRPr lang="en-US" sz="2000" dirty="0"/>
            </a:p>
          </p:txBody>
        </p:sp>
      </p:grpSp>
      <p:sp>
        <p:nvSpPr>
          <p:cNvPr id="2" name="Rectangle 1"/>
          <p:cNvSpPr/>
          <p:nvPr/>
        </p:nvSpPr>
        <p:spPr>
          <a:xfrm>
            <a:off x="183347" y="3992145"/>
            <a:ext cx="5009210" cy="2246769"/>
          </a:xfrm>
          <a:prstGeom prst="rect">
            <a:avLst/>
          </a:prstGeom>
        </p:spPr>
        <p:txBody>
          <a:bodyPr wrap="square">
            <a:spAutoFit/>
          </a:bodyPr>
          <a:lstStyle/>
          <a:p>
            <a:r>
              <a:rPr lang="en-US" sz="2000" dirty="0">
                <a:solidFill>
                  <a:srgbClr val="333333"/>
                </a:solidFill>
                <a:latin typeface="Palatino"/>
              </a:rPr>
              <a:t>And he said, It is a light thing that thou </a:t>
            </a:r>
            <a:r>
              <a:rPr lang="en-US" sz="2000" dirty="0" err="1">
                <a:solidFill>
                  <a:srgbClr val="333333"/>
                </a:solidFill>
                <a:latin typeface="Palatino"/>
              </a:rPr>
              <a:t>shouldest</a:t>
            </a:r>
            <a:r>
              <a:rPr lang="en-US" sz="2000" dirty="0">
                <a:solidFill>
                  <a:srgbClr val="333333"/>
                </a:solidFill>
                <a:latin typeface="Palatino"/>
              </a:rPr>
              <a:t> be my servant to raise up the tribes of Jacob, and to restore the preserved of Israel: I will also give thee for a light to the Gentiles, that thou </a:t>
            </a:r>
            <a:r>
              <a:rPr lang="en-US" sz="2000" dirty="0" err="1">
                <a:solidFill>
                  <a:srgbClr val="333333"/>
                </a:solidFill>
                <a:latin typeface="Palatino"/>
              </a:rPr>
              <a:t>mayest</a:t>
            </a:r>
            <a:r>
              <a:rPr lang="en-US" sz="2000" dirty="0">
                <a:solidFill>
                  <a:srgbClr val="333333"/>
                </a:solidFill>
                <a:latin typeface="Palatino"/>
              </a:rPr>
              <a:t> be my salvation unto the end of the earth.</a:t>
            </a:r>
          </a:p>
          <a:p>
            <a:r>
              <a:rPr lang="en-US" sz="2000" dirty="0">
                <a:solidFill>
                  <a:srgbClr val="333333"/>
                </a:solidFill>
                <a:latin typeface="Palatino"/>
              </a:rPr>
              <a:t>Isaiah 49:6</a:t>
            </a:r>
            <a:endParaRPr lang="en-US" sz="2000" dirty="0"/>
          </a:p>
        </p:txBody>
      </p:sp>
      <p:sp>
        <p:nvSpPr>
          <p:cNvPr id="3" name="Rectangle 2"/>
          <p:cNvSpPr/>
          <p:nvPr/>
        </p:nvSpPr>
        <p:spPr>
          <a:xfrm>
            <a:off x="7234518" y="4689014"/>
            <a:ext cx="4927252" cy="1015663"/>
          </a:xfrm>
          <a:prstGeom prst="rect">
            <a:avLst/>
          </a:prstGeom>
        </p:spPr>
        <p:txBody>
          <a:bodyPr wrap="square">
            <a:spAutoFit/>
          </a:bodyPr>
          <a:lstStyle/>
          <a:p>
            <a:r>
              <a:rPr lang="en-US" sz="2000" dirty="0">
                <a:solidFill>
                  <a:srgbClr val="333333"/>
                </a:solidFill>
                <a:latin typeface="Palatino"/>
              </a:rPr>
              <a:t>Arise, shine; for thy light is come, and the glory of the </a:t>
            </a:r>
            <a:r>
              <a:rPr lang="en-US" sz="2000" cap="small" dirty="0">
                <a:solidFill>
                  <a:srgbClr val="333333"/>
                </a:solidFill>
                <a:latin typeface="Palatino"/>
              </a:rPr>
              <a:t>Lord</a:t>
            </a:r>
            <a:r>
              <a:rPr lang="en-US" sz="2000" dirty="0">
                <a:solidFill>
                  <a:srgbClr val="333333"/>
                </a:solidFill>
                <a:latin typeface="Palatino"/>
              </a:rPr>
              <a:t> is risen upon thee.</a:t>
            </a:r>
          </a:p>
          <a:p>
            <a:r>
              <a:rPr lang="en-US" sz="2000" dirty="0">
                <a:solidFill>
                  <a:srgbClr val="333333"/>
                </a:solidFill>
                <a:latin typeface="Palatino"/>
              </a:rPr>
              <a:t>Isaiah 60:1</a:t>
            </a:r>
            <a:endParaRPr lang="en-US" sz="2000" dirty="0"/>
          </a:p>
        </p:txBody>
      </p:sp>
      <p:grpSp>
        <p:nvGrpSpPr>
          <p:cNvPr id="30" name="Group 29"/>
          <p:cNvGrpSpPr/>
          <p:nvPr/>
        </p:nvGrpSpPr>
        <p:grpSpPr>
          <a:xfrm>
            <a:off x="5245625" y="3515210"/>
            <a:ext cx="1745957" cy="3060590"/>
            <a:chOff x="1593589" y="398948"/>
            <a:chExt cx="2902209" cy="5087452"/>
          </a:xfrm>
        </p:grpSpPr>
        <p:grpSp>
          <p:nvGrpSpPr>
            <p:cNvPr id="31" name="Group 33"/>
            <p:cNvGrpSpPr/>
            <p:nvPr/>
          </p:nvGrpSpPr>
          <p:grpSpPr>
            <a:xfrm>
              <a:off x="1593589" y="398948"/>
              <a:ext cx="2902209" cy="5087452"/>
              <a:chOff x="1593589" y="398948"/>
              <a:chExt cx="1375870" cy="4260181"/>
            </a:xfrm>
          </p:grpSpPr>
          <p:sp>
            <p:nvSpPr>
              <p:cNvPr id="49"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23"/>
              <p:cNvGrpSpPr/>
              <p:nvPr/>
            </p:nvGrpSpPr>
            <p:grpSpPr>
              <a:xfrm>
                <a:off x="2383609" y="1732280"/>
                <a:ext cx="585850" cy="1566411"/>
                <a:chOff x="4699336" y="2759583"/>
                <a:chExt cx="1168064" cy="2193417"/>
              </a:xfrm>
            </p:grpSpPr>
            <p:sp>
              <p:nvSpPr>
                <p:cNvPr id="65"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43"/>
            <p:cNvGrpSpPr/>
            <p:nvPr/>
          </p:nvGrpSpPr>
          <p:grpSpPr>
            <a:xfrm rot="5003920">
              <a:off x="2288001" y="3506278"/>
              <a:ext cx="2489460" cy="381000"/>
              <a:chOff x="1600200" y="6781800"/>
              <a:chExt cx="2754086" cy="1143000"/>
            </a:xfrm>
          </p:grpSpPr>
          <p:sp>
            <p:nvSpPr>
              <p:cNvPr id="42" name="Chevron 41"/>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hevron 44"/>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Chevron 45"/>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Chevron 46"/>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47"/>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44"/>
            <p:cNvGrpSpPr/>
            <p:nvPr/>
          </p:nvGrpSpPr>
          <p:grpSpPr>
            <a:xfrm rot="16596080" flipH="1">
              <a:off x="1145001" y="3506278"/>
              <a:ext cx="2489460" cy="381000"/>
              <a:chOff x="1600200" y="6781800"/>
              <a:chExt cx="2754086" cy="1143000"/>
            </a:xfrm>
          </p:grpSpPr>
          <p:sp>
            <p:nvSpPr>
              <p:cNvPr id="35" name="Chevron 34"/>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hevron 36"/>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37"/>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 name="Rectangle 33"/>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19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057400" y="228601"/>
            <a:ext cx="7620000" cy="1323439"/>
          </a:xfrm>
          <a:prstGeom prst="rect">
            <a:avLst/>
          </a:prstGeom>
          <a:noFill/>
        </p:spPr>
        <p:txBody>
          <a:bodyPr wrap="square" rtlCol="0">
            <a:spAutoFit/>
          </a:bodyPr>
          <a:lstStyle/>
          <a:p>
            <a:pPr algn="ctr"/>
            <a:r>
              <a:rPr lang="en-US" sz="4000" dirty="0">
                <a:latin typeface="Georgia" panose="02040502050405020303" pitchFamily="18" charset="0"/>
              </a:rPr>
              <a:t>Early in the morning Jesus went to the temple</a:t>
            </a:r>
          </a:p>
        </p:txBody>
      </p:sp>
      <p:sp>
        <p:nvSpPr>
          <p:cNvPr id="34" name="Oval 33"/>
          <p:cNvSpPr/>
          <p:nvPr/>
        </p:nvSpPr>
        <p:spPr>
          <a:xfrm>
            <a:off x="6477000" y="4572000"/>
            <a:ext cx="533400" cy="304800"/>
          </a:xfrm>
          <a:prstGeom prst="ellipse">
            <a:avLst/>
          </a:prstGeom>
          <a:solidFill>
            <a:srgbClr val="D6B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0" y="4919008"/>
            <a:ext cx="7620000" cy="1323439"/>
          </a:xfrm>
          <a:prstGeom prst="rect">
            <a:avLst/>
          </a:prstGeom>
          <a:noFill/>
        </p:spPr>
        <p:txBody>
          <a:bodyPr wrap="square" rtlCol="0">
            <a:spAutoFit/>
          </a:bodyPr>
          <a:lstStyle/>
          <a:p>
            <a:pPr algn="ctr"/>
            <a:r>
              <a:rPr lang="en-US" sz="4000" dirty="0">
                <a:latin typeface="Georgia" panose="02040502050405020303" pitchFamily="18" charset="0"/>
              </a:rPr>
              <a:t>The usual public place to teach was in the Women’s Court</a:t>
            </a:r>
          </a:p>
        </p:txBody>
      </p:sp>
      <p:pic>
        <p:nvPicPr>
          <p:cNvPr id="8" name="Picture 7" descr="court of woman 1.jpg"/>
          <p:cNvPicPr>
            <a:picLocks noChangeAspect="1"/>
          </p:cNvPicPr>
          <p:nvPr/>
        </p:nvPicPr>
        <p:blipFill>
          <a:blip r:embed="rId3" cstate="print"/>
          <a:stretch>
            <a:fillRect/>
          </a:stretch>
        </p:blipFill>
        <p:spPr>
          <a:xfrm>
            <a:off x="4191000" y="1676401"/>
            <a:ext cx="3657600" cy="3209973"/>
          </a:xfrm>
          <a:prstGeom prst="rect">
            <a:avLst/>
          </a:prstGeom>
        </p:spPr>
      </p:pic>
    </p:spTree>
    <p:extLst>
      <p:ext uri="{BB962C8B-B14F-4D97-AF65-F5344CB8AC3E}">
        <p14:creationId xmlns:p14="http://schemas.microsoft.com/office/powerpoint/2010/main" val="36903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89711" y="1"/>
            <a:ext cx="11706131" cy="830997"/>
          </a:xfrm>
          <a:prstGeom prst="rect">
            <a:avLst/>
          </a:prstGeom>
          <a:noFill/>
        </p:spPr>
        <p:txBody>
          <a:bodyPr wrap="square" rtlCol="0">
            <a:spAutoFit/>
          </a:bodyPr>
          <a:lstStyle/>
          <a:p>
            <a:pPr algn="ctr"/>
            <a:r>
              <a:rPr lang="en-US" sz="4800" dirty="0">
                <a:latin typeface="Georgia" panose="02040502050405020303" pitchFamily="18" charset="0"/>
              </a:rPr>
              <a:t>Testimony of Two Men</a:t>
            </a:r>
          </a:p>
        </p:txBody>
      </p:sp>
      <p:sp>
        <p:nvSpPr>
          <p:cNvPr id="2" name="Rectangle 1"/>
          <p:cNvSpPr/>
          <p:nvPr/>
        </p:nvSpPr>
        <p:spPr>
          <a:xfrm>
            <a:off x="38074" y="6457890"/>
            <a:ext cx="4916557" cy="400110"/>
          </a:xfrm>
          <a:prstGeom prst="rect">
            <a:avLst/>
          </a:prstGeom>
        </p:spPr>
        <p:txBody>
          <a:bodyPr wrap="square">
            <a:spAutoFit/>
          </a:bodyPr>
          <a:lstStyle/>
          <a:p>
            <a:r>
              <a:rPr lang="en-US" sz="2000" dirty="0">
                <a:solidFill>
                  <a:srgbClr val="333333"/>
                </a:solidFill>
                <a:latin typeface="Palatino"/>
              </a:rPr>
              <a:t>John 8:17</a:t>
            </a:r>
            <a:endParaRPr lang="en-US" sz="2000" dirty="0"/>
          </a:p>
        </p:txBody>
      </p:sp>
      <p:sp>
        <p:nvSpPr>
          <p:cNvPr id="3" name="Rectangle 2"/>
          <p:cNvSpPr/>
          <p:nvPr/>
        </p:nvSpPr>
        <p:spPr>
          <a:xfrm>
            <a:off x="6573472" y="878082"/>
            <a:ext cx="4927252" cy="1631216"/>
          </a:xfrm>
          <a:prstGeom prst="rect">
            <a:avLst/>
          </a:prstGeom>
        </p:spPr>
        <p:txBody>
          <a:bodyPr wrap="square">
            <a:spAutoFit/>
          </a:bodyPr>
          <a:lstStyle/>
          <a:p>
            <a:r>
              <a:rPr lang="en-US" sz="2000" dirty="0"/>
              <a:t>At the mouth of two witnesses, or three witnesses, shall he that is worthy of death be put to death; </a:t>
            </a:r>
            <a:r>
              <a:rPr lang="en-US" sz="2000" i="1" dirty="0"/>
              <a:t>but</a:t>
            </a:r>
            <a:r>
              <a:rPr lang="en-US" sz="2000" dirty="0"/>
              <a:t> at the mouth of one witness he shall not be put to death.</a:t>
            </a:r>
          </a:p>
          <a:p>
            <a:r>
              <a:rPr lang="en-US" sz="2000" dirty="0"/>
              <a:t>Deuteronomy 17:6</a:t>
            </a:r>
          </a:p>
        </p:txBody>
      </p:sp>
      <p:sp>
        <p:nvSpPr>
          <p:cNvPr id="4" name="Rectangle 3"/>
          <p:cNvSpPr/>
          <p:nvPr/>
        </p:nvSpPr>
        <p:spPr>
          <a:xfrm>
            <a:off x="1201248" y="1169562"/>
            <a:ext cx="4577094" cy="923330"/>
          </a:xfrm>
          <a:prstGeom prst="rect">
            <a:avLst/>
          </a:prstGeom>
        </p:spPr>
        <p:txBody>
          <a:bodyPr wrap="square">
            <a:spAutoFit/>
          </a:bodyPr>
          <a:lstStyle/>
          <a:p>
            <a:r>
              <a:rPr lang="en-US" dirty="0">
                <a:solidFill>
                  <a:srgbClr val="333333"/>
                </a:solidFill>
                <a:latin typeface="Open Sans"/>
              </a:rPr>
              <a:t>The Pharisees said that the law of Moses required the testimony of at least two men to establish truth.</a:t>
            </a:r>
            <a:endParaRPr lang="en-US" dirty="0"/>
          </a:p>
        </p:txBody>
      </p:sp>
      <p:sp>
        <p:nvSpPr>
          <p:cNvPr id="5" name="Rectangle 4"/>
          <p:cNvSpPr/>
          <p:nvPr/>
        </p:nvSpPr>
        <p:spPr>
          <a:xfrm>
            <a:off x="382631" y="3429000"/>
            <a:ext cx="2652992" cy="1477328"/>
          </a:xfrm>
          <a:prstGeom prst="rect">
            <a:avLst/>
          </a:prstGeom>
        </p:spPr>
        <p:txBody>
          <a:bodyPr wrap="square">
            <a:spAutoFit/>
          </a:bodyPr>
          <a:lstStyle/>
          <a:p>
            <a:r>
              <a:rPr lang="en-US" b="1" i="1" dirty="0">
                <a:solidFill>
                  <a:srgbClr val="333333"/>
                </a:solidFill>
                <a:latin typeface="Palatino"/>
              </a:rPr>
              <a:t>I am one that bear witness of myself, and the Father that sent me </a:t>
            </a:r>
            <a:r>
              <a:rPr lang="en-US" b="1" i="1" dirty="0" err="1">
                <a:solidFill>
                  <a:srgbClr val="333333"/>
                </a:solidFill>
                <a:latin typeface="Palatino"/>
              </a:rPr>
              <a:t>beareth</a:t>
            </a:r>
            <a:r>
              <a:rPr lang="en-US" b="1" i="1" dirty="0">
                <a:solidFill>
                  <a:srgbClr val="333333"/>
                </a:solidFill>
                <a:latin typeface="Palatino"/>
              </a:rPr>
              <a:t> witness of me.</a:t>
            </a:r>
            <a:endParaRPr lang="en-US" b="1" i="1" dirty="0"/>
          </a:p>
        </p:txBody>
      </p:sp>
      <p:sp>
        <p:nvSpPr>
          <p:cNvPr id="68" name="Rectangle 67"/>
          <p:cNvSpPr/>
          <p:nvPr/>
        </p:nvSpPr>
        <p:spPr>
          <a:xfrm>
            <a:off x="5778342" y="5726317"/>
            <a:ext cx="4927252" cy="954107"/>
          </a:xfrm>
          <a:prstGeom prst="rect">
            <a:avLst/>
          </a:prstGeom>
        </p:spPr>
        <p:txBody>
          <a:bodyPr wrap="square">
            <a:spAutoFit/>
          </a:bodyPr>
          <a:lstStyle/>
          <a:p>
            <a:pPr algn="ctr"/>
            <a:r>
              <a:rPr lang="en-US" sz="2800" dirty="0"/>
              <a:t>The Father and the Son are two separate beings.</a:t>
            </a:r>
          </a:p>
        </p:txBody>
      </p:sp>
      <p:pic>
        <p:nvPicPr>
          <p:cNvPr id="34818" name="Picture 2" descr="Image result for heavenly father and jesus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6793" y="2599815"/>
            <a:ext cx="654367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5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074" y="6457890"/>
            <a:ext cx="4916557" cy="400110"/>
          </a:xfrm>
          <a:prstGeom prst="rect">
            <a:avLst/>
          </a:prstGeom>
        </p:spPr>
        <p:txBody>
          <a:bodyPr wrap="square">
            <a:spAutoFit/>
          </a:bodyPr>
          <a:lstStyle/>
          <a:p>
            <a:r>
              <a:rPr lang="en-US" sz="2000" dirty="0">
                <a:solidFill>
                  <a:srgbClr val="333333"/>
                </a:solidFill>
                <a:latin typeface="Palatino"/>
              </a:rPr>
              <a:t>John 8:19</a:t>
            </a:r>
            <a:endParaRPr lang="en-US" sz="2000" dirty="0"/>
          </a:p>
        </p:txBody>
      </p:sp>
      <p:sp>
        <p:nvSpPr>
          <p:cNvPr id="4" name="Rectangle 3"/>
          <p:cNvSpPr/>
          <p:nvPr/>
        </p:nvSpPr>
        <p:spPr>
          <a:xfrm>
            <a:off x="1363292" y="228124"/>
            <a:ext cx="7807212" cy="6001643"/>
          </a:xfrm>
          <a:prstGeom prst="rect">
            <a:avLst/>
          </a:prstGeom>
        </p:spPr>
        <p:txBody>
          <a:bodyPr wrap="square">
            <a:spAutoFit/>
          </a:bodyPr>
          <a:lstStyle/>
          <a:p>
            <a:pPr fontAlgn="base"/>
            <a:r>
              <a:rPr lang="en-US" sz="2400" dirty="0"/>
              <a:t>“In all that Jesus came to say and do, including and especially in His atoning suffering and sacrifice, He was showing us who and what God our Eternal Father is like, how completely devoted He is to His children in every age and nation. In word and in deed Jesus was trying to reveal and make personal to us the true nature of His Father, our Father in Heaven. …</a:t>
            </a:r>
          </a:p>
          <a:p>
            <a:pPr fontAlgn="base"/>
            <a:endParaRPr lang="en-US" sz="2400" dirty="0"/>
          </a:p>
          <a:p>
            <a:pPr fontAlgn="base"/>
            <a:endParaRPr lang="en-US" sz="2400" dirty="0"/>
          </a:p>
          <a:p>
            <a:pPr fontAlgn="base"/>
            <a:r>
              <a:rPr lang="en-US" sz="2400" dirty="0"/>
              <a:t>“So feeding the hungry, healing the sick, rebuking hypocrisy, pleading for faith—this was Christ showing us the way of the Father, He who is ‘merciful and gracious, slow to anger, long-suffering and full of goodness.’ </a:t>
            </a:r>
          </a:p>
          <a:p>
            <a:pPr fontAlgn="base"/>
            <a:endParaRPr lang="en-US" sz="2400" dirty="0"/>
          </a:p>
          <a:p>
            <a:pPr fontAlgn="base"/>
            <a:r>
              <a:rPr lang="en-US" sz="2400" dirty="0"/>
              <a:t>In His life and especially in His death, Christ was declaring, ‘This is </a:t>
            </a:r>
            <a:r>
              <a:rPr lang="en-US" sz="2400" i="1" dirty="0"/>
              <a:t>God’s</a:t>
            </a:r>
            <a:r>
              <a:rPr lang="en-US" sz="2400" dirty="0"/>
              <a:t> compassion I am showing you, as well as that of my own.’” (11)</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2078" y="901381"/>
            <a:ext cx="1863436" cy="2327564"/>
          </a:xfrm>
          <a:prstGeom prst="rect">
            <a:avLst/>
          </a:prstGeom>
        </p:spPr>
      </p:pic>
    </p:spTree>
    <p:extLst>
      <p:ext uri="{BB962C8B-B14F-4D97-AF65-F5344CB8AC3E}">
        <p14:creationId xmlns:p14="http://schemas.microsoft.com/office/powerpoint/2010/main" val="44174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488668"/>
            <a:ext cx="1669181" cy="369332"/>
          </a:xfrm>
          <a:prstGeom prst="rect">
            <a:avLst/>
          </a:prstGeom>
        </p:spPr>
        <p:txBody>
          <a:bodyPr wrap="square">
            <a:spAutoFit/>
          </a:bodyPr>
          <a:lstStyle/>
          <a:p>
            <a:r>
              <a:rPr lang="en-US" dirty="0">
                <a:latin typeface="Georgia" panose="02040502050405020303" pitchFamily="18" charset="0"/>
              </a:rPr>
              <a:t>Luke 8:30-32</a:t>
            </a:r>
          </a:p>
        </p:txBody>
      </p:sp>
      <p:sp>
        <p:nvSpPr>
          <p:cNvPr id="11" name="Rectangle 10"/>
          <p:cNvSpPr/>
          <p:nvPr/>
        </p:nvSpPr>
        <p:spPr>
          <a:xfrm>
            <a:off x="11664291" y="6488668"/>
            <a:ext cx="598242" cy="369332"/>
          </a:xfrm>
          <a:prstGeom prst="rect">
            <a:avLst/>
          </a:prstGeom>
        </p:spPr>
        <p:txBody>
          <a:bodyPr wrap="none">
            <a:spAutoFit/>
          </a:bodyPr>
          <a:lstStyle/>
          <a:p>
            <a:pPr algn="ctr"/>
            <a:r>
              <a:rPr lang="en-US" dirty="0">
                <a:latin typeface="Georgia" panose="02040502050405020303" pitchFamily="18" charset="0"/>
              </a:rPr>
              <a:t>(10)</a:t>
            </a:r>
          </a:p>
        </p:txBody>
      </p:sp>
      <p:sp>
        <p:nvSpPr>
          <p:cNvPr id="4" name="Rectangle 3"/>
          <p:cNvSpPr/>
          <p:nvPr/>
        </p:nvSpPr>
        <p:spPr>
          <a:xfrm>
            <a:off x="556739" y="3886096"/>
            <a:ext cx="4896533" cy="2246769"/>
          </a:xfrm>
          <a:prstGeom prst="rect">
            <a:avLst/>
          </a:prstGeom>
          <a:solidFill>
            <a:schemeClr val="accent2">
              <a:lumMod val="40000"/>
              <a:lumOff val="60000"/>
            </a:schemeClr>
          </a:solidFill>
          <a:scene3d>
            <a:camera prst="orthographicFront"/>
            <a:lightRig rig="threePt" dir="t"/>
          </a:scene3d>
          <a:sp3d>
            <a:bevelT prst="angle"/>
          </a:sp3d>
        </p:spPr>
        <p:txBody>
          <a:bodyPr wrap="square">
            <a:spAutoFit/>
          </a:bodyPr>
          <a:lstStyle/>
          <a:p>
            <a:pPr fontAlgn="base"/>
            <a:r>
              <a:rPr lang="en-US" sz="2000" dirty="0">
                <a:solidFill>
                  <a:srgbClr val="333333"/>
                </a:solidFill>
              </a:rPr>
              <a:t>"The central core of the Father's plan of salvation is that to obtain these truths and the peace, happiness, security, and freedom these truths bring to their righteous adherents, we must draw upon a source of knowledge that lies above and beyond the reach of ordinary learning processes.</a:t>
            </a:r>
            <a:endParaRPr lang="en-US" sz="2000" b="0" i="0" dirty="0">
              <a:solidFill>
                <a:srgbClr val="333333"/>
              </a:solidFill>
              <a:effectLst/>
            </a:endParaRPr>
          </a:p>
        </p:txBody>
      </p:sp>
      <p:sp>
        <p:nvSpPr>
          <p:cNvPr id="6" name="Rectangle 5"/>
          <p:cNvSpPr/>
          <p:nvPr/>
        </p:nvSpPr>
        <p:spPr>
          <a:xfrm>
            <a:off x="3005005" y="271531"/>
            <a:ext cx="6096000" cy="1569660"/>
          </a:xfrm>
          <a:prstGeom prst="rect">
            <a:avLst/>
          </a:prstGeom>
          <a:solidFill>
            <a:schemeClr val="accent4">
              <a:lumMod val="40000"/>
              <a:lumOff val="60000"/>
            </a:schemeClr>
          </a:solidFill>
          <a:scene3d>
            <a:camera prst="orthographicFront"/>
            <a:lightRig rig="threePt" dir="t"/>
          </a:scene3d>
          <a:sp3d>
            <a:bevelT prst="angle"/>
          </a:sp3d>
        </p:spPr>
        <p:txBody>
          <a:bodyPr>
            <a:spAutoFit/>
          </a:bodyPr>
          <a:lstStyle/>
          <a:p>
            <a:pPr fontAlgn="base"/>
            <a:r>
              <a:rPr lang="en-US" sz="2400" dirty="0">
                <a:solidFill>
                  <a:srgbClr val="333333"/>
                </a:solidFill>
              </a:rPr>
              <a:t>The truths that can free us from our sins, guilt, false concepts, erroneous understanding, and unproductive habits and behavior are to be had only through the Holy Spirit.</a:t>
            </a:r>
          </a:p>
        </p:txBody>
      </p:sp>
      <p:sp>
        <p:nvSpPr>
          <p:cNvPr id="12" name="Rectangle 11"/>
          <p:cNvSpPr/>
          <p:nvPr/>
        </p:nvSpPr>
        <p:spPr>
          <a:xfrm>
            <a:off x="7103163" y="3839416"/>
            <a:ext cx="4475938" cy="2246769"/>
          </a:xfrm>
          <a:prstGeom prst="rect">
            <a:avLst/>
          </a:prstGeom>
          <a:solidFill>
            <a:schemeClr val="accent3">
              <a:lumMod val="60000"/>
              <a:lumOff val="40000"/>
            </a:schemeClr>
          </a:solidFill>
          <a:scene3d>
            <a:camera prst="orthographicFront"/>
            <a:lightRig rig="threePt" dir="t"/>
          </a:scene3d>
          <a:sp3d>
            <a:bevelT prst="angle"/>
          </a:sp3d>
        </p:spPr>
        <p:txBody>
          <a:bodyPr wrap="square">
            <a:spAutoFit/>
          </a:bodyPr>
          <a:lstStyle/>
          <a:p>
            <a:pPr fontAlgn="base"/>
            <a:r>
              <a:rPr lang="en-US" sz="2000" dirty="0">
                <a:solidFill>
                  <a:srgbClr val="333333"/>
                </a:solidFill>
              </a:rPr>
              <a:t>"The road to this sure knowledge is a sincere and honest desire to obtain truth from God, seeking such truth through sustained prayer, through devoted study of God's scriptures, and through righteous, charitable behavior in our daily lives.“ </a:t>
            </a:r>
            <a:endParaRPr lang="en-US" sz="2000" b="0" i="0" dirty="0">
              <a:solidFill>
                <a:srgbClr val="333333"/>
              </a:solidFill>
              <a:effectLst/>
            </a:endParaRPr>
          </a:p>
        </p:txBody>
      </p:sp>
      <p:grpSp>
        <p:nvGrpSpPr>
          <p:cNvPr id="33793" name="Group 33792"/>
          <p:cNvGrpSpPr/>
          <p:nvPr/>
        </p:nvGrpSpPr>
        <p:grpSpPr>
          <a:xfrm>
            <a:off x="3694043" y="2153310"/>
            <a:ext cx="4353340" cy="1206957"/>
            <a:chOff x="4287075" y="2879662"/>
            <a:chExt cx="4353340" cy="1206957"/>
          </a:xfrm>
        </p:grpSpPr>
        <p:sp>
          <p:nvSpPr>
            <p:cNvPr id="78" name="Rounded Rectangle 77"/>
            <p:cNvSpPr/>
            <p:nvPr/>
          </p:nvSpPr>
          <p:spPr>
            <a:xfrm>
              <a:off x="4316892" y="2886289"/>
              <a:ext cx="4190998" cy="1024235"/>
            </a:xfrm>
            <a:prstGeom prst="roundRect">
              <a:avLst>
                <a:gd name="adj" fmla="val 9457"/>
              </a:avLst>
            </a:prstGeom>
            <a:solidFill>
              <a:srgbClr val="EDB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92" name="Group 33791"/>
            <p:cNvGrpSpPr/>
            <p:nvPr/>
          </p:nvGrpSpPr>
          <p:grpSpPr>
            <a:xfrm>
              <a:off x="4287075" y="2879664"/>
              <a:ext cx="848139" cy="1200329"/>
              <a:chOff x="4306957" y="1951465"/>
              <a:chExt cx="848139" cy="1200329"/>
            </a:xfrm>
          </p:grpSpPr>
          <p:sp>
            <p:nvSpPr>
              <p:cNvPr id="62" name="Rectangle 61"/>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T</a:t>
                </a:r>
              </a:p>
            </p:txBody>
          </p:sp>
        </p:grpSp>
        <p:grpSp>
          <p:nvGrpSpPr>
            <p:cNvPr id="66" name="Group 65"/>
            <p:cNvGrpSpPr/>
            <p:nvPr/>
          </p:nvGrpSpPr>
          <p:grpSpPr>
            <a:xfrm>
              <a:off x="5148470" y="2879665"/>
              <a:ext cx="848139" cy="1200329"/>
              <a:chOff x="4306957" y="1951465"/>
              <a:chExt cx="848139" cy="1200329"/>
            </a:xfrm>
          </p:grpSpPr>
          <p:sp>
            <p:nvSpPr>
              <p:cNvPr id="67" name="Rectangle 66"/>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R</a:t>
                </a:r>
              </a:p>
            </p:txBody>
          </p:sp>
        </p:grpSp>
        <p:grpSp>
          <p:nvGrpSpPr>
            <p:cNvPr id="69" name="Group 68"/>
            <p:cNvGrpSpPr/>
            <p:nvPr/>
          </p:nvGrpSpPr>
          <p:grpSpPr>
            <a:xfrm>
              <a:off x="6016484" y="2879663"/>
              <a:ext cx="848139" cy="1200329"/>
              <a:chOff x="4306957" y="1951465"/>
              <a:chExt cx="848139" cy="1200329"/>
            </a:xfrm>
          </p:grpSpPr>
          <p:sp>
            <p:nvSpPr>
              <p:cNvPr id="70" name="Rectangle 69"/>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359967" y="1951465"/>
                <a:ext cx="649357" cy="1200329"/>
              </a:xfrm>
              <a:prstGeom prst="rect">
                <a:avLst/>
              </a:prstGeom>
              <a:noFill/>
            </p:spPr>
            <p:txBody>
              <a:bodyPr wrap="square" rtlCol="0">
                <a:spAutoFit/>
              </a:bodyPr>
              <a:lstStyle/>
              <a:p>
                <a:r>
                  <a:rPr lang="en-US" sz="7200" dirty="0">
                    <a:solidFill>
                      <a:schemeClr val="bg1"/>
                    </a:solidFill>
                  </a:rPr>
                  <a:t>U</a:t>
                </a:r>
              </a:p>
            </p:txBody>
          </p:sp>
        </p:grpSp>
        <p:grpSp>
          <p:nvGrpSpPr>
            <p:cNvPr id="72" name="Group 71"/>
            <p:cNvGrpSpPr/>
            <p:nvPr/>
          </p:nvGrpSpPr>
          <p:grpSpPr>
            <a:xfrm>
              <a:off x="6904380" y="2886290"/>
              <a:ext cx="848139" cy="1200329"/>
              <a:chOff x="4306957" y="1951465"/>
              <a:chExt cx="848139" cy="1200329"/>
            </a:xfrm>
          </p:grpSpPr>
          <p:sp>
            <p:nvSpPr>
              <p:cNvPr id="73" name="Rectangle 72"/>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T</a:t>
                </a:r>
              </a:p>
            </p:txBody>
          </p:sp>
        </p:grpSp>
        <p:grpSp>
          <p:nvGrpSpPr>
            <p:cNvPr id="75" name="Group 74"/>
            <p:cNvGrpSpPr/>
            <p:nvPr/>
          </p:nvGrpSpPr>
          <p:grpSpPr>
            <a:xfrm>
              <a:off x="7792276" y="2879662"/>
              <a:ext cx="848139" cy="1200329"/>
              <a:chOff x="4306957" y="1951465"/>
              <a:chExt cx="848139" cy="1200329"/>
            </a:xfrm>
          </p:grpSpPr>
          <p:sp>
            <p:nvSpPr>
              <p:cNvPr id="76" name="Rectangle 75"/>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373214" y="1951465"/>
                <a:ext cx="649357" cy="1200329"/>
              </a:xfrm>
              <a:prstGeom prst="rect">
                <a:avLst/>
              </a:prstGeom>
              <a:noFill/>
            </p:spPr>
            <p:txBody>
              <a:bodyPr wrap="square" rtlCol="0">
                <a:spAutoFit/>
              </a:bodyPr>
              <a:lstStyle/>
              <a:p>
                <a:r>
                  <a:rPr lang="en-US" sz="7200" dirty="0">
                    <a:solidFill>
                      <a:schemeClr val="bg1"/>
                    </a:solidFill>
                  </a:rPr>
                  <a:t>H</a:t>
                </a:r>
              </a:p>
            </p:txBody>
          </p:sp>
        </p:grpSp>
        <p:sp>
          <p:nvSpPr>
            <p:cNvPr id="7" name="Rounded Rectangle 6"/>
            <p:cNvSpPr/>
            <p:nvPr/>
          </p:nvSpPr>
          <p:spPr>
            <a:xfrm>
              <a:off x="4386474" y="3826421"/>
              <a:ext cx="4022030" cy="169047"/>
            </a:xfrm>
            <a:prstGeom prst="roundRect">
              <a:avLst>
                <a:gd name="adj" fmla="val 50000"/>
              </a:avLst>
            </a:prstGeom>
            <a:solidFill>
              <a:srgbClr val="EDB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795" name="Picture 337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8512" y="169172"/>
            <a:ext cx="1104900" cy="1457325"/>
          </a:xfrm>
          <a:prstGeom prst="rect">
            <a:avLst/>
          </a:prstGeom>
        </p:spPr>
      </p:pic>
      <p:sp>
        <p:nvSpPr>
          <p:cNvPr id="33796" name="TextBox 33795"/>
          <p:cNvSpPr txBox="1"/>
          <p:nvPr/>
        </p:nvSpPr>
        <p:spPr>
          <a:xfrm>
            <a:off x="448362" y="398984"/>
            <a:ext cx="2001078" cy="1754326"/>
          </a:xfrm>
          <a:prstGeom prst="rect">
            <a:avLst/>
          </a:prstGeom>
          <a:noFill/>
        </p:spPr>
        <p:txBody>
          <a:bodyPr wrap="square" rtlCol="0">
            <a:spAutoFit/>
          </a:bodyPr>
          <a:lstStyle/>
          <a:p>
            <a:pPr algn="ctr"/>
            <a:r>
              <a:rPr lang="en-US" sz="3600" dirty="0"/>
              <a:t>Coming Up Next…</a:t>
            </a:r>
          </a:p>
        </p:txBody>
      </p:sp>
    </p:spTree>
    <p:extLst>
      <p:ext uri="{BB962C8B-B14F-4D97-AF65-F5344CB8AC3E}">
        <p14:creationId xmlns:p14="http://schemas.microsoft.com/office/powerpoint/2010/main" val="311660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7571303"/>
          </a:xfrm>
          <a:prstGeom prst="rect">
            <a:avLst/>
          </a:prstGeom>
          <a:noFill/>
        </p:spPr>
        <p:txBody>
          <a:bodyPr wrap="square" rtlCol="0">
            <a:spAutoFit/>
          </a:bodyPr>
          <a:lstStyle/>
          <a:p>
            <a:r>
              <a:rPr lang="en-US" dirty="0"/>
              <a:t>Sources:</a:t>
            </a:r>
          </a:p>
          <a:p>
            <a:endParaRPr lang="en-US" dirty="0"/>
          </a:p>
          <a:p>
            <a:r>
              <a:rPr lang="en-US" dirty="0"/>
              <a:t>Suggested Hymn: #153 </a:t>
            </a:r>
            <a:r>
              <a:rPr lang="en-US" i="1" dirty="0"/>
              <a:t>Lord, We Ask Thee Ere We Part  </a:t>
            </a:r>
            <a:r>
              <a:rPr lang="en-US" dirty="0"/>
              <a:t>Could be sung at end of class</a:t>
            </a:r>
            <a:endParaRPr lang="en-US" i="1" dirty="0"/>
          </a:p>
          <a:p>
            <a:endParaRPr lang="en-US" i="1" dirty="0"/>
          </a:p>
          <a:p>
            <a:endParaRPr lang="en-US" dirty="0"/>
          </a:p>
          <a:p>
            <a:endParaRPr lang="en-US" i="1" dirty="0"/>
          </a:p>
          <a:p>
            <a:r>
              <a:rPr lang="en-US" i="1" dirty="0"/>
              <a:t>Video: </a:t>
            </a:r>
          </a:p>
          <a:p>
            <a:r>
              <a:rPr lang="en-US" i="1" dirty="0"/>
              <a:t>Judging Others Stop It! (3:19)</a:t>
            </a:r>
          </a:p>
          <a:p>
            <a:r>
              <a:rPr lang="en-US" dirty="0"/>
              <a:t>The Merciful Obtain Mercy (2:33)</a:t>
            </a:r>
            <a:endParaRPr lang="en-US" i="1" dirty="0"/>
          </a:p>
          <a:p>
            <a:r>
              <a:rPr lang="en-US" i="1" dirty="0"/>
              <a:t>Go and Sin No More (3:22)</a:t>
            </a:r>
          </a:p>
          <a:p>
            <a:endParaRPr lang="en-US" dirty="0"/>
          </a:p>
          <a:p>
            <a:pPr marL="342900" indent="-342900">
              <a:buFontTx/>
              <a:buAutoNum type="arabicPeriod"/>
            </a:pPr>
            <a:r>
              <a:rPr lang="en-US" dirty="0"/>
              <a:t>New Testament Institute Student Manual Chapter 24</a:t>
            </a:r>
          </a:p>
          <a:p>
            <a:pPr marL="342900" indent="-342900">
              <a:buFontTx/>
              <a:buAutoNum type="arabicPeriod"/>
            </a:pPr>
            <a:r>
              <a:rPr lang="en-US" dirty="0"/>
              <a:t>President Dieter F. Uchtdorf </a:t>
            </a:r>
            <a:r>
              <a:rPr lang="en-US" i="1" dirty="0"/>
              <a:t>The Merciful Obtain Mercy </a:t>
            </a:r>
            <a:r>
              <a:rPr lang="en-US" dirty="0"/>
              <a:t>2012 April. Gen. Conf.</a:t>
            </a:r>
          </a:p>
          <a:p>
            <a:pPr marL="342900" indent="-342900">
              <a:buFontTx/>
              <a:buAutoNum type="arabicPeriod"/>
            </a:pPr>
            <a:r>
              <a:rPr lang="en-US" dirty="0"/>
              <a:t>Elder Bruce R. McConkie </a:t>
            </a:r>
            <a:r>
              <a:rPr lang="en-US" i="1" dirty="0">
                <a:solidFill>
                  <a:srgbClr val="333333"/>
                </a:solidFill>
              </a:rPr>
              <a:t>Doctrinal New Testament Commentary,</a:t>
            </a:r>
            <a:r>
              <a:rPr lang="en-US" dirty="0">
                <a:solidFill>
                  <a:srgbClr val="333333"/>
                </a:solidFill>
              </a:rPr>
              <a:t> 3 vols. [1965–73], 1:450–51, (Truth) 456-57</a:t>
            </a:r>
          </a:p>
          <a:p>
            <a:pPr marL="342900" indent="-342900">
              <a:buFontTx/>
              <a:buAutoNum type="arabicPeriod"/>
            </a:pPr>
            <a:r>
              <a:rPr lang="en-US" dirty="0">
                <a:solidFill>
                  <a:srgbClr val="333333"/>
                </a:solidFill>
              </a:rPr>
              <a:t>Elder Orson Hyde </a:t>
            </a:r>
            <a:r>
              <a:rPr lang="en-US" dirty="0"/>
              <a:t>(</a:t>
            </a:r>
            <a:r>
              <a:rPr lang="en-US" i="1" dirty="0"/>
              <a:t>Journal of Discourses, </a:t>
            </a:r>
            <a:r>
              <a:rPr lang="en-US" dirty="0"/>
              <a:t>26 vols. [London: Latter-day Saints' Book Depot, 1854-1886], 7: 151.)</a:t>
            </a:r>
          </a:p>
          <a:p>
            <a:pPr marL="342900" indent="-342900">
              <a:buFontTx/>
              <a:buAutoNum type="arabicPeriod"/>
            </a:pPr>
            <a:r>
              <a:rPr lang="en-US" dirty="0"/>
              <a:t>(Robert J. Matthews, </a:t>
            </a:r>
            <a:r>
              <a:rPr lang="en-US" i="1" dirty="0"/>
              <a:t>Behold the Messiah </a:t>
            </a:r>
            <a:r>
              <a:rPr lang="en-US" dirty="0"/>
              <a:t>[Salt Lake City: </a:t>
            </a:r>
            <a:r>
              <a:rPr lang="en-US" dirty="0" err="1"/>
              <a:t>Bookcraft</a:t>
            </a:r>
            <a:r>
              <a:rPr lang="en-US" dirty="0"/>
              <a:t>, 1994], 197.)</a:t>
            </a:r>
          </a:p>
          <a:p>
            <a:pPr marL="342900" indent="-342900">
              <a:buFontTx/>
              <a:buAutoNum type="arabicPeriod"/>
            </a:pPr>
            <a:r>
              <a:rPr lang="en-US" dirty="0"/>
              <a:t>President Spencer W. Kimball (</a:t>
            </a:r>
            <a:r>
              <a:rPr lang="en-US" i="1" dirty="0"/>
              <a:t>The Miracle of Forgiveness</a:t>
            </a:r>
            <a:r>
              <a:rPr lang="en-US" dirty="0"/>
              <a:t> [1969], 165).</a:t>
            </a:r>
          </a:p>
          <a:p>
            <a:pPr marL="342900" indent="-342900">
              <a:buFontTx/>
              <a:buAutoNum type="arabicPeriod"/>
            </a:pPr>
            <a:r>
              <a:rPr lang="en-US" dirty="0"/>
              <a:t>Elder James E. </a:t>
            </a:r>
            <a:r>
              <a:rPr lang="en-US" dirty="0" err="1"/>
              <a:t>Talmage</a:t>
            </a:r>
            <a:r>
              <a:rPr lang="en-US" dirty="0"/>
              <a:t> </a:t>
            </a:r>
            <a:r>
              <a:rPr lang="en-US" i="1" dirty="0"/>
              <a:t>Jesus the Christ </a:t>
            </a:r>
            <a:r>
              <a:rPr lang="en-US" dirty="0"/>
              <a:t>p. 406</a:t>
            </a:r>
          </a:p>
          <a:p>
            <a:pPr marL="342900" indent="-342900">
              <a:buFontTx/>
              <a:buAutoNum type="arabicPeriod"/>
            </a:pPr>
            <a:r>
              <a:rPr lang="en-US" dirty="0"/>
              <a:t>Elder Russell M. Nelson </a:t>
            </a:r>
            <a:r>
              <a:rPr lang="en-US" i="1" dirty="0"/>
              <a:t>Thanks Be to God</a:t>
            </a:r>
            <a:r>
              <a:rPr lang="en-US" dirty="0"/>
              <a:t> April 2012 Gen. Conf. </a:t>
            </a:r>
          </a:p>
          <a:p>
            <a:pPr marL="342900" indent="-342900">
              <a:buFontTx/>
              <a:buAutoNum type="arabicPeriod"/>
            </a:pPr>
            <a:r>
              <a:rPr lang="en-US" dirty="0"/>
              <a:t>Elder Dallin H. Oaks (“The Light and Life of the World,”</a:t>
            </a:r>
            <a:r>
              <a:rPr lang="en-US" i="1" dirty="0"/>
              <a:t> Ensign,</a:t>
            </a:r>
            <a:r>
              <a:rPr lang="en-US" dirty="0"/>
              <a:t> Nov. 1987, 63–64).</a:t>
            </a:r>
          </a:p>
          <a:p>
            <a:pPr marL="342900" indent="-342900">
              <a:buFontTx/>
              <a:buAutoNum type="arabicPeriod"/>
            </a:pPr>
            <a:r>
              <a:rPr lang="en-US" dirty="0">
                <a:solidFill>
                  <a:srgbClr val="333333"/>
                </a:solidFill>
              </a:rPr>
              <a:t>Marion G. Romney ("Receiving and Applying Spiritual Truth," </a:t>
            </a:r>
            <a:r>
              <a:rPr lang="en-US" i="1" dirty="0">
                <a:solidFill>
                  <a:srgbClr val="333333"/>
                </a:solidFill>
              </a:rPr>
              <a:t>Ensign</a:t>
            </a:r>
            <a:r>
              <a:rPr lang="en-US" dirty="0">
                <a:solidFill>
                  <a:srgbClr val="333333"/>
                </a:solidFill>
              </a:rPr>
              <a:t>, Feb. 1984, 4)</a:t>
            </a:r>
          </a:p>
          <a:p>
            <a:pPr marL="342900" indent="-342900">
              <a:buFontTx/>
              <a:buAutoNum type="arabicPeriod"/>
            </a:pPr>
            <a:r>
              <a:rPr lang="en-US" dirty="0"/>
              <a:t>Elder Jeffrey R. Holland (“The Grandeur of God,”</a:t>
            </a:r>
            <a:r>
              <a:rPr lang="en-US" i="1" dirty="0"/>
              <a:t> Ensign</a:t>
            </a:r>
            <a:r>
              <a:rPr lang="en-US" dirty="0"/>
              <a:t> or </a:t>
            </a:r>
            <a:r>
              <a:rPr lang="en-US" i="1" dirty="0"/>
              <a:t>Liahona,</a:t>
            </a:r>
            <a:r>
              <a:rPr lang="en-US" dirty="0"/>
              <a:t> Nov. 2003, 70, 72).</a:t>
            </a:r>
          </a:p>
          <a:p>
            <a:pPr marL="342900" indent="-342900">
              <a:buFontTx/>
              <a:buAutoNum type="arabicPeriod"/>
            </a:pPr>
            <a:r>
              <a:rPr lang="en-US" dirty="0"/>
              <a:t>Amy A. Wright General Conference April 2022 Sunday Morning Session</a:t>
            </a:r>
          </a:p>
          <a:p>
            <a:pPr marL="342900" indent="-342900">
              <a:buFontTx/>
              <a:buAutoNum type="arabicPeriod"/>
            </a:pPr>
            <a:endParaRPr lang="en-US" dirty="0">
              <a:solidFill>
                <a:srgbClr val="333333"/>
              </a:solidFill>
            </a:endParaRPr>
          </a:p>
          <a:p>
            <a:pPr marL="342900" indent="-342900">
              <a:buFontTx/>
              <a:buAutoNum type="arabicPeriod"/>
            </a:pPr>
            <a:endParaRPr lang="en-US" dirty="0"/>
          </a:p>
          <a:p>
            <a:pPr marL="342900" indent="-342900">
              <a:buFontTx/>
              <a:buAutoNum type="arabicPeriod"/>
            </a:pPr>
            <a:endParaRPr lang="en-US" dirty="0"/>
          </a:p>
          <a:p>
            <a:pPr marL="342900" indent="-342900">
              <a:buFontTx/>
              <a:buAutoNum type="arabicPeriod"/>
            </a:pPr>
            <a:endParaRPr lang="en-US" i="1" dirty="0"/>
          </a:p>
        </p:txBody>
      </p:sp>
      <p:grpSp>
        <p:nvGrpSpPr>
          <p:cNvPr id="2" name="Group 7"/>
          <p:cNvGrpSpPr/>
          <p:nvPr/>
        </p:nvGrpSpPr>
        <p:grpSpPr>
          <a:xfrm>
            <a:off x="3559745" y="1811948"/>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27093E8C-35D7-421A-BDC5-094B908D1944}"/>
              </a:ext>
            </a:extLst>
          </p:cNvPr>
          <p:cNvSpPr>
            <a:spLocks noGrp="1"/>
          </p:cNvSpPr>
          <p:nvPr/>
        </p:nvSpPr>
        <p:spPr>
          <a:xfrm>
            <a:off x="119847" y="648496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25" y="1053551"/>
            <a:ext cx="11595653" cy="4154984"/>
          </a:xfrm>
          <a:prstGeom prst="rect">
            <a:avLst/>
          </a:prstGeom>
        </p:spPr>
        <p:txBody>
          <a:bodyPr wrap="square">
            <a:spAutoFit/>
          </a:bodyPr>
          <a:lstStyle/>
          <a:p>
            <a:pPr fontAlgn="base"/>
            <a:r>
              <a:rPr lang="en-US" sz="2400" dirty="0">
                <a:latin typeface="Georgia" panose="02040502050405020303" pitchFamily="18" charset="0"/>
              </a:rPr>
              <a:t>“Do you harbor a grudge against someone else?</a:t>
            </a:r>
          </a:p>
          <a:p>
            <a:pPr fontAlgn="base"/>
            <a:r>
              <a:rPr lang="en-US" sz="2400" dirty="0">
                <a:latin typeface="Georgia" panose="02040502050405020303" pitchFamily="18" charset="0"/>
              </a:rPr>
              <a:t>“Do you gossip, even when what you say may be true?</a:t>
            </a:r>
          </a:p>
          <a:p>
            <a:pPr fontAlgn="base"/>
            <a:r>
              <a:rPr lang="en-US" sz="2400" dirty="0">
                <a:latin typeface="Georgia" panose="02040502050405020303" pitchFamily="18" charset="0"/>
              </a:rPr>
              <a:t>“Do you exclude, push away, or punish others because of something they have done?</a:t>
            </a:r>
          </a:p>
          <a:p>
            <a:pPr fontAlgn="base"/>
            <a:r>
              <a:rPr lang="en-US" sz="2400" dirty="0">
                <a:latin typeface="Georgia" panose="02040502050405020303" pitchFamily="18" charset="0"/>
              </a:rPr>
              <a:t>“Do you secretly envy another?</a:t>
            </a:r>
          </a:p>
          <a:p>
            <a:pPr fontAlgn="base"/>
            <a:r>
              <a:rPr lang="en-US" sz="2400" dirty="0">
                <a:latin typeface="Georgia" panose="02040502050405020303" pitchFamily="18" charset="0"/>
              </a:rPr>
              <a:t>“Do you wish to cause harm to someone?</a:t>
            </a:r>
          </a:p>
          <a:p>
            <a:pPr fontAlgn="base"/>
            <a:r>
              <a:rPr lang="en-US" sz="2400" dirty="0">
                <a:latin typeface="Georgia" panose="02040502050405020303" pitchFamily="18" charset="0"/>
              </a:rPr>
              <a:t>“If you answered yes to any of these questions, you may want to apply the two-word sermon from earlier: stop it!</a:t>
            </a:r>
          </a:p>
          <a:p>
            <a:pPr fontAlgn="base"/>
            <a:r>
              <a:rPr lang="en-US" sz="2400" dirty="0">
                <a:latin typeface="Georgia" panose="02040502050405020303" pitchFamily="18" charset="0"/>
              </a:rPr>
              <a:t>“In a world of accusations and unfriendliness, it is easy to gather and cast stones. But before we do so, let us remember the words of the One who is our Master and model: ‘He that is without sin among you, let him first cast a stone.’</a:t>
            </a:r>
          </a:p>
          <a:p>
            <a:pPr fontAlgn="base"/>
            <a:r>
              <a:rPr lang="en-US" sz="2400" dirty="0">
                <a:latin typeface="Georgia" panose="02040502050405020303" pitchFamily="18" charset="0"/>
              </a:rPr>
              <a:t>“Brothers and sisters, let us put down our stones.” </a:t>
            </a:r>
          </a:p>
        </p:txBody>
      </p:sp>
      <p:sp>
        <p:nvSpPr>
          <p:cNvPr id="3" name="TextBox 2"/>
          <p:cNvSpPr txBox="1"/>
          <p:nvPr/>
        </p:nvSpPr>
        <p:spPr>
          <a:xfrm>
            <a:off x="4591878" y="157452"/>
            <a:ext cx="5695156" cy="707886"/>
          </a:xfrm>
          <a:prstGeom prst="rect">
            <a:avLst/>
          </a:prstGeom>
          <a:noFill/>
        </p:spPr>
        <p:txBody>
          <a:bodyPr wrap="square" rtlCol="0">
            <a:spAutoFit/>
          </a:bodyPr>
          <a:lstStyle/>
          <a:p>
            <a:r>
              <a:rPr lang="en-US" sz="4000" dirty="0">
                <a:latin typeface="Georgia" panose="02040502050405020303" pitchFamily="18" charset="0"/>
              </a:rPr>
              <a:t>The Self Test</a:t>
            </a:r>
          </a:p>
        </p:txBody>
      </p:sp>
      <p:sp>
        <p:nvSpPr>
          <p:cNvPr id="4" name="Rectangle 3"/>
          <p:cNvSpPr/>
          <p:nvPr/>
        </p:nvSpPr>
        <p:spPr>
          <a:xfrm>
            <a:off x="0" y="6081596"/>
            <a:ext cx="9183757" cy="646331"/>
          </a:xfrm>
          <a:prstGeom prst="rect">
            <a:avLst/>
          </a:prstGeom>
        </p:spPr>
        <p:txBody>
          <a:bodyPr wrap="square">
            <a:spAutoFit/>
          </a:bodyPr>
          <a:lstStyle/>
          <a:p>
            <a:pPr fontAlgn="base"/>
            <a:r>
              <a:rPr lang="en-US" dirty="0">
                <a:latin typeface="Georgia" panose="02040502050405020303" pitchFamily="18" charset="0"/>
              </a:rPr>
              <a:t>President Dieter F. Uchtdorf (“The Merciful Obtain Mercy,” </a:t>
            </a:r>
          </a:p>
          <a:p>
            <a:pPr fontAlgn="base"/>
            <a:r>
              <a:rPr lang="en-US" i="1" dirty="0">
                <a:latin typeface="Georgia" panose="02040502050405020303" pitchFamily="18" charset="0"/>
              </a:rPr>
              <a:t> Ensign</a:t>
            </a:r>
            <a:r>
              <a:rPr lang="en-US" dirty="0">
                <a:latin typeface="Georgia" panose="02040502050405020303" pitchFamily="18" charset="0"/>
              </a:rPr>
              <a:t> or </a:t>
            </a:r>
            <a:r>
              <a:rPr lang="en-US" i="1" dirty="0">
                <a:latin typeface="Georgia" panose="02040502050405020303" pitchFamily="18" charset="0"/>
              </a:rPr>
              <a:t>Liahona,</a:t>
            </a:r>
            <a:r>
              <a:rPr lang="en-US" dirty="0">
                <a:latin typeface="Georgia" panose="02040502050405020303" pitchFamily="18" charset="0"/>
              </a:rPr>
              <a:t> May 2012, 76).</a:t>
            </a:r>
          </a:p>
        </p:txBody>
      </p:sp>
    </p:spTree>
    <p:extLst>
      <p:ext uri="{BB962C8B-B14F-4D97-AF65-F5344CB8AC3E}">
        <p14:creationId xmlns:p14="http://schemas.microsoft.com/office/powerpoint/2010/main" val="3463750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97697603"/>
              </p:ext>
            </p:extLst>
          </p:nvPr>
        </p:nvGraphicFramePr>
        <p:xfrm>
          <a:off x="804868" y="306104"/>
          <a:ext cx="10434045" cy="1031904"/>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Woman Taken in Adultery (Casting</a:t>
                      </a:r>
                      <a:r>
                        <a:rPr lang="en-US" sz="1200" baseline="0" dirty="0"/>
                        <a:t> the 1</a:t>
                      </a:r>
                      <a:r>
                        <a:rPr lang="en-US" sz="1200" baseline="30000" dirty="0"/>
                        <a:t>st</a:t>
                      </a:r>
                      <a:r>
                        <a:rPr lang="en-US" sz="1200" baseline="0" dirty="0"/>
                        <a:t> Stone)</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8:1-11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343968">
                <a:tc>
                  <a:txBody>
                    <a:bodyPr/>
                    <a:lstStyle/>
                    <a:p>
                      <a:r>
                        <a:rPr lang="en-US" sz="1200" dirty="0"/>
                        <a:t>Jesus Testifies of Himself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8:12-30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0" y="1338008"/>
            <a:ext cx="6096000" cy="4524315"/>
          </a:xfrm>
          <a:prstGeom prst="rect">
            <a:avLst/>
          </a:prstGeom>
          <a:ln>
            <a:solidFill>
              <a:schemeClr val="tx1"/>
            </a:solidFill>
          </a:ln>
        </p:spPr>
        <p:txBody>
          <a:bodyPr>
            <a:spAutoFit/>
          </a:bodyPr>
          <a:lstStyle/>
          <a:p>
            <a:r>
              <a:rPr lang="en-US" sz="1200" b="1" dirty="0"/>
              <a:t>Adultery, the Law of Moses: John 8:5:</a:t>
            </a:r>
          </a:p>
          <a:p>
            <a:r>
              <a:rPr lang="en-US" sz="1200" dirty="0"/>
              <a:t>It wasn't Moses who had commanded the stoning of adulterers; it was Jehovah. The words, 'the adulterer and the adulteress shall surely be put to death' (Lev. 20:10), came from Jesus when he communed with Moses and gave him the law (3 Ne. 15:5). Ironically, Christ is tempted to conform to the very law he gave to a previous generation. gospeldoctrine.com</a:t>
            </a:r>
          </a:p>
          <a:p>
            <a:endParaRPr lang="en-US" sz="1200" dirty="0"/>
          </a:p>
          <a:p>
            <a:pPr fontAlgn="base"/>
            <a:r>
              <a:rPr lang="en-US" sz="1200" dirty="0"/>
              <a:t>At one time, when Israel was ruled by a righteous judge, i.e. Moses, when the Lord was trying to teach the people the difference between the holy and unholy (Lev. 10:10), and when deviance from the law could not be tolerated, Jehovah commanded that adulterers be put to death. </a:t>
            </a:r>
          </a:p>
          <a:p>
            <a:pPr fontAlgn="base"/>
            <a:endParaRPr lang="en-US" sz="1200" dirty="0"/>
          </a:p>
          <a:p>
            <a:pPr fontAlgn="base"/>
            <a:r>
              <a:rPr lang="en-US" sz="1200" dirty="0"/>
              <a:t>In the meridian of time, when Israel was ruled by wicked men, when the tempters motivation was not holiness but wickedness, when </a:t>
            </a:r>
            <a:r>
              <a:rPr lang="en-US" sz="1200" b="1" dirty="0"/>
              <a:t>Christ's mission was a mission of mercy and not judgment </a:t>
            </a:r>
            <a:r>
              <a:rPr lang="en-US" sz="1200" dirty="0"/>
              <a:t>(Jn. 3:17), the Lord's answer condemned the scribes and Pharisees, not the woman. And he did so without nullifying the law he had previously given. Christ knew that the woman's accusers were guilty of the very same crime (see Matt 12:38-39), they just hadn't been caught 'in the very act' (v. 4).</a:t>
            </a:r>
          </a:p>
          <a:p>
            <a:pPr fontAlgn="base"/>
            <a:endParaRPr lang="en-US" sz="1200" dirty="0"/>
          </a:p>
          <a:p>
            <a:pPr fontAlgn="base"/>
            <a:endParaRPr lang="en-US" sz="1200" dirty="0"/>
          </a:p>
          <a:p>
            <a:pPr fontAlgn="base"/>
            <a:r>
              <a:rPr lang="en-US" sz="1200" dirty="0"/>
              <a:t>"Jesus, who knows the hearts of every person, knows the hearts of those Pharisees...When they continue to press him for an opinion, he says: 'He that is without sin among you, let him first cast a stone at her' (John 8:7), and he writes again on the ground. The Pharisees, each convicted by his own conscience, leave one by one.</a:t>
            </a:r>
          </a:p>
          <a:p>
            <a:pPr fontAlgn="base"/>
            <a:r>
              <a:rPr lang="en-US" sz="1200" dirty="0"/>
              <a:t>(Robert J. Matthews, </a:t>
            </a:r>
            <a:r>
              <a:rPr lang="en-US" sz="1200" i="1" dirty="0"/>
              <a:t>Behold the Messiah </a:t>
            </a:r>
            <a:r>
              <a:rPr lang="en-US" sz="1200" dirty="0"/>
              <a:t>[Salt Lake City: </a:t>
            </a:r>
            <a:r>
              <a:rPr lang="en-US" sz="1200" dirty="0" err="1"/>
              <a:t>Bookcraft</a:t>
            </a:r>
            <a:r>
              <a:rPr lang="en-US" sz="1200" dirty="0"/>
              <a:t>, 1994], 197.)</a:t>
            </a:r>
          </a:p>
        </p:txBody>
      </p:sp>
      <p:sp>
        <p:nvSpPr>
          <p:cNvPr id="8" name="Rectangle 7"/>
          <p:cNvSpPr/>
          <p:nvPr/>
        </p:nvSpPr>
        <p:spPr>
          <a:xfrm>
            <a:off x="6096000" y="1338008"/>
            <a:ext cx="6096000" cy="1569660"/>
          </a:xfrm>
          <a:prstGeom prst="rect">
            <a:avLst/>
          </a:prstGeom>
          <a:ln>
            <a:solidFill>
              <a:schemeClr val="tx1"/>
            </a:solidFill>
          </a:ln>
        </p:spPr>
        <p:txBody>
          <a:bodyPr>
            <a:spAutoFit/>
          </a:bodyPr>
          <a:lstStyle/>
          <a:p>
            <a:r>
              <a:rPr lang="en-US" sz="1200" b="1" dirty="0"/>
              <a:t>The Lord Gives Us Time to Repent John 8:15:</a:t>
            </a:r>
          </a:p>
          <a:p>
            <a:r>
              <a:rPr lang="en-US" sz="1200" dirty="0"/>
              <a:t>Elder Oaks further explained that Jesus did not condone the woman’s sin, but He was allowing her time to repent and acknowledging that her final judgment would come later: “The Lord obviously did not justify the woman’s sin. He simply told her that He did not condemn her—that is, He would not pass final judgment on her at that time. This interpretation is confirmed by what He then said to the Pharisees: ‘Ye judge after the flesh; I judge no man’ (John 8:15). The woman taken in adultery was granted time to repent, time that would have been denied by those who wanted to stone her” (“‘Judge Not’ and Judging,”</a:t>
            </a:r>
            <a:r>
              <a:rPr lang="en-US" sz="1200" i="1" dirty="0"/>
              <a:t> </a:t>
            </a:r>
            <a:r>
              <a:rPr lang="en-US" sz="1200" i="1" dirty="0" err="1"/>
              <a:t>Ensign,</a:t>
            </a:r>
            <a:r>
              <a:rPr lang="en-US" sz="1200" dirty="0" err="1"/>
              <a:t>Aug</a:t>
            </a:r>
            <a:r>
              <a:rPr lang="en-US" sz="1200" dirty="0"/>
              <a:t>. 1999, 8).</a:t>
            </a:r>
          </a:p>
        </p:txBody>
      </p:sp>
      <p:sp>
        <p:nvSpPr>
          <p:cNvPr id="9" name="Rectangle 8"/>
          <p:cNvSpPr/>
          <p:nvPr/>
        </p:nvSpPr>
        <p:spPr>
          <a:xfrm>
            <a:off x="6096000" y="2907668"/>
            <a:ext cx="6096000" cy="276999"/>
          </a:xfrm>
          <a:prstGeom prst="rect">
            <a:avLst/>
          </a:prstGeom>
          <a:ln>
            <a:solidFill>
              <a:schemeClr val="tx1"/>
            </a:solidFill>
          </a:ln>
        </p:spPr>
        <p:txBody>
          <a:bodyPr>
            <a:spAutoFit/>
          </a:bodyPr>
          <a:lstStyle/>
          <a:p>
            <a:r>
              <a:rPr lang="en-US" sz="1200" b="1" dirty="0" err="1"/>
              <a:t>Yongsung</a:t>
            </a:r>
            <a:r>
              <a:rPr lang="en-US" sz="1200" b="1" dirty="0"/>
              <a:t> Kim </a:t>
            </a:r>
            <a:r>
              <a:rPr lang="en-US" sz="1200" dirty="0"/>
              <a:t>is a Korean painter working in oil on canvas and with computer. </a:t>
            </a:r>
          </a:p>
        </p:txBody>
      </p:sp>
    </p:spTree>
    <p:extLst>
      <p:ext uri="{BB962C8B-B14F-4D97-AF65-F5344CB8AC3E}">
        <p14:creationId xmlns:p14="http://schemas.microsoft.com/office/powerpoint/2010/main" val="2012781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09252" y="0"/>
            <a:ext cx="6096000" cy="1200329"/>
          </a:xfrm>
          <a:prstGeom prst="rect">
            <a:avLst/>
          </a:prstGeom>
          <a:ln>
            <a:solidFill>
              <a:schemeClr val="tx1"/>
            </a:solidFill>
          </a:ln>
        </p:spPr>
        <p:txBody>
          <a:bodyPr>
            <a:spAutoFit/>
          </a:bodyPr>
          <a:lstStyle/>
          <a:p>
            <a:r>
              <a:rPr lang="en-US" sz="1200" dirty="0"/>
              <a:t>Freedom:</a:t>
            </a:r>
          </a:p>
          <a:p>
            <a:r>
              <a:rPr lang="en-US" sz="1200" dirty="0"/>
              <a:t>"Freedom is based on truth, and no man is completely free as long as any part of his belief is based on error, for the chains of error bind his mind. This is why it is so important for us to learn all the truth we can from all the sources we can. We need particularly to search the scriptures, for in them are the words which, if accepted and lived, will lead us to eternal life.“ N. Eldon Tanner  ("Ye Shall Know the Truth,“ </a:t>
            </a:r>
            <a:r>
              <a:rPr lang="en-US" sz="1200" i="1" dirty="0"/>
              <a:t>Ensign</a:t>
            </a:r>
            <a:r>
              <a:rPr lang="en-US" sz="1200" dirty="0"/>
              <a:t>, May 1978, 14)</a:t>
            </a:r>
          </a:p>
        </p:txBody>
      </p:sp>
      <p:sp>
        <p:nvSpPr>
          <p:cNvPr id="6" name="Rectangle 5"/>
          <p:cNvSpPr/>
          <p:nvPr/>
        </p:nvSpPr>
        <p:spPr>
          <a:xfrm>
            <a:off x="13252" y="3416320"/>
            <a:ext cx="6096000" cy="2677656"/>
          </a:xfrm>
          <a:prstGeom prst="rect">
            <a:avLst/>
          </a:prstGeom>
          <a:ln>
            <a:solidFill>
              <a:schemeClr val="tx1"/>
            </a:solidFill>
          </a:ln>
        </p:spPr>
        <p:txBody>
          <a:bodyPr>
            <a:spAutoFit/>
          </a:bodyPr>
          <a:lstStyle/>
          <a:p>
            <a:r>
              <a:rPr lang="en-US" sz="1200" b="1" dirty="0"/>
              <a:t>Challenging the Lord John 8:18</a:t>
            </a:r>
          </a:p>
          <a:p>
            <a:r>
              <a:rPr lang="en-US" sz="1200" dirty="0"/>
              <a:t>The Pharisees challenged His testimony, declaring it of no worth because He bore record of Himself. Jesus admitted that He testified of Himself, but affirmed nevertheless that what He said was true, for He knew whereof He spoke, whence He came and whither He would go, while they spoke in ignorance. They thought, talked, and judged after the ways of men and the frailties of the flesh; He was not sitting in judgment, but should He choose to judge, then His judgment would be just, for He was guided by the Father who sent Him. Their law required the testimony of two witnesses for the legal determination of any question of fact; and Jesus cited Himself and His Father as witnesses in support of His affirmation. His opponents then asked with contemptuous or sarcastic intent, “Where is thy Father?” The reply was in lofty tone: “Ye neither know me, nor my Father: if ye had known me, ye should have known my Father also.” Enraged at their own discomfiture, the Pharisees would have seized Him, but found themselves impotent. “No man laid hands on him; for his hour was not yet come.” James E. </a:t>
            </a:r>
            <a:r>
              <a:rPr lang="en-US" sz="1200" dirty="0" err="1"/>
              <a:t>Talmage</a:t>
            </a:r>
            <a:r>
              <a:rPr lang="en-US" sz="1200" dirty="0"/>
              <a:t> </a:t>
            </a:r>
            <a:r>
              <a:rPr lang="en-US" sz="1200" i="1" dirty="0"/>
              <a:t>Jesus the Christ</a:t>
            </a:r>
            <a:endParaRPr lang="en-US" sz="1200" dirty="0"/>
          </a:p>
        </p:txBody>
      </p:sp>
      <p:sp>
        <p:nvSpPr>
          <p:cNvPr id="9" name="Rectangle 8"/>
          <p:cNvSpPr/>
          <p:nvPr/>
        </p:nvSpPr>
        <p:spPr>
          <a:xfrm>
            <a:off x="13252" y="0"/>
            <a:ext cx="6096000" cy="3416320"/>
          </a:xfrm>
          <a:prstGeom prst="rect">
            <a:avLst/>
          </a:prstGeom>
          <a:ln>
            <a:solidFill>
              <a:schemeClr val="tx1"/>
            </a:solidFill>
          </a:ln>
        </p:spPr>
        <p:txBody>
          <a:bodyPr>
            <a:spAutoFit/>
          </a:bodyPr>
          <a:lstStyle/>
          <a:p>
            <a:r>
              <a:rPr lang="en-US" sz="1200" b="1" dirty="0"/>
              <a:t>The Light John 8:12</a:t>
            </a:r>
          </a:p>
          <a:p>
            <a:r>
              <a:rPr lang="en-US" sz="1200" dirty="0"/>
              <a:t>"The light of life is divine light that permeates and radiates in the human soul and brings out the godlike qualities and attributes of godliness. The light of life is the gospel of Jesus Christ, the gospel of love. The light of life has within it the glorious promises from God of eternal life in his heavenly kingdom. The light of life will bring divine truth and happiness and peace into a troubled heart. The light of life brings divine light into the problems and troubles of this life and helps to turn life's problems into steppingstones to eternal progression and to developing a godlike character.</a:t>
            </a:r>
          </a:p>
          <a:p>
            <a:pPr fontAlgn="base"/>
            <a:r>
              <a:rPr lang="en-US" sz="1200" dirty="0"/>
              <a:t>"Jesus also said: '... light is come into the world, and men loved darkness rather than light, because their deeds were evil. For every one that doeth evil </a:t>
            </a:r>
            <a:r>
              <a:rPr lang="en-US" sz="1200" dirty="0" err="1"/>
              <a:t>hateth</a:t>
            </a:r>
            <a:r>
              <a:rPr lang="en-US" sz="1200" dirty="0"/>
              <a:t> the light, neither cometh to the light, lest his deeds should be reproved. But he that doeth truth cometh to the light, that his deeds may be made manifest, that they are wrought in God.' (John 3:19-21.)</a:t>
            </a:r>
          </a:p>
          <a:p>
            <a:pPr fontAlgn="base"/>
            <a:r>
              <a:rPr lang="en-US" sz="1200" dirty="0"/>
              <a:t>"To know God, you must walk in the light of life. To know God as a living child of God, we should know our relationship to him, our divine potential, and we should know that in knowing God there is great responsibility to respect and love and follow his counsel and his doctrines and his commandments and to grow as a child to become more godlike." </a:t>
            </a:r>
            <a:r>
              <a:rPr lang="en-US" sz="1200" b="1" dirty="0"/>
              <a:t>Bernard P. </a:t>
            </a:r>
            <a:r>
              <a:rPr lang="en-US" sz="1200" b="1" dirty="0" err="1"/>
              <a:t>Brockbank</a:t>
            </a:r>
            <a:r>
              <a:rPr lang="en-US" sz="1200" b="1" dirty="0"/>
              <a:t> </a:t>
            </a:r>
            <a:r>
              <a:rPr lang="en-US" sz="1200" dirty="0"/>
              <a:t>("Knowing God," </a:t>
            </a:r>
            <a:r>
              <a:rPr lang="en-US" sz="1200" i="1" dirty="0"/>
              <a:t>Ensign</a:t>
            </a:r>
            <a:r>
              <a:rPr lang="en-US" sz="1200" dirty="0"/>
              <a:t>, July 1972, 122)</a:t>
            </a:r>
          </a:p>
          <a:p>
            <a:endParaRPr lang="en-US" sz="1200" dirty="0"/>
          </a:p>
        </p:txBody>
      </p:sp>
      <p:sp>
        <p:nvSpPr>
          <p:cNvPr id="10" name="Rectangle 9"/>
          <p:cNvSpPr/>
          <p:nvPr/>
        </p:nvSpPr>
        <p:spPr>
          <a:xfrm>
            <a:off x="6096000" y="1200329"/>
            <a:ext cx="6096000" cy="1200329"/>
          </a:xfrm>
          <a:prstGeom prst="rect">
            <a:avLst/>
          </a:prstGeom>
          <a:ln>
            <a:solidFill>
              <a:schemeClr val="tx1"/>
            </a:solidFill>
          </a:ln>
        </p:spPr>
        <p:txBody>
          <a:bodyPr>
            <a:spAutoFit/>
          </a:bodyPr>
          <a:lstStyle/>
          <a:p>
            <a:r>
              <a:rPr lang="en-US" sz="1200" b="1" dirty="0"/>
              <a:t>Some Can Not Come John 8:22-24</a:t>
            </a:r>
          </a:p>
          <a:p>
            <a:r>
              <a:rPr lang="en-US" sz="1200" dirty="0"/>
              <a:t> While the Savior invites all to come unto Him and eventually be where He is, some will decline the invitation and “die in [their] sins” (John 8:21, 24)—meaning they will not repent and be made clean through the Atonement. The Savior’s statement “Whither I go, ye cannot come” (John 8:22) applies to those who understand the invitation and the opportunity to accept the Savior but decline. (1)</a:t>
            </a:r>
          </a:p>
        </p:txBody>
      </p:sp>
    </p:spTree>
    <p:extLst>
      <p:ext uri="{BB962C8B-B14F-4D97-AF65-F5344CB8AC3E}">
        <p14:creationId xmlns:p14="http://schemas.microsoft.com/office/powerpoint/2010/main" val="201278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errods temple.jpg"/>
          <p:cNvPicPr>
            <a:picLocks noChangeAspect="1"/>
          </p:cNvPicPr>
          <p:nvPr/>
        </p:nvPicPr>
        <p:blipFill>
          <a:blip r:embed="rId3" cstate="print"/>
          <a:stretch>
            <a:fillRect/>
          </a:stretch>
        </p:blipFill>
        <p:spPr>
          <a:xfrm>
            <a:off x="406400" y="393679"/>
            <a:ext cx="5537200" cy="4152900"/>
          </a:xfrm>
          <a:prstGeom prst="rect">
            <a:avLst/>
          </a:prstGeom>
        </p:spPr>
      </p:pic>
      <p:sp>
        <p:nvSpPr>
          <p:cNvPr id="10" name="TextBox 9"/>
          <p:cNvSpPr txBox="1"/>
          <p:nvPr/>
        </p:nvSpPr>
        <p:spPr>
          <a:xfrm>
            <a:off x="6506737" y="141839"/>
            <a:ext cx="4777789" cy="2616101"/>
          </a:xfrm>
          <a:prstGeom prst="rect">
            <a:avLst/>
          </a:prstGeom>
          <a:noFill/>
        </p:spPr>
        <p:txBody>
          <a:bodyPr wrap="square" rtlCol="0">
            <a:spAutoFit/>
          </a:bodyPr>
          <a:lstStyle/>
          <a:p>
            <a:pPr algn="ctr"/>
            <a:r>
              <a:rPr lang="en-US" sz="4000" dirty="0">
                <a:latin typeface="Georgia" panose="02040502050405020303" pitchFamily="18" charset="0"/>
              </a:rPr>
              <a:t>Gentile’s Court</a:t>
            </a:r>
          </a:p>
          <a:p>
            <a:pPr algn="ctr"/>
            <a:endParaRPr lang="en-US" sz="4000" dirty="0">
              <a:latin typeface="Georgia" panose="02040502050405020303" pitchFamily="18" charset="0"/>
            </a:endParaRPr>
          </a:p>
          <a:p>
            <a:pPr algn="ctr"/>
            <a:r>
              <a:rPr lang="en-US" sz="2800" dirty="0">
                <a:latin typeface="Georgia" panose="02040502050405020303" pitchFamily="18" charset="0"/>
              </a:rPr>
              <a:t>Large and paved with stones of a  variety of colors</a:t>
            </a:r>
          </a:p>
          <a:p>
            <a:pPr algn="ctr"/>
            <a:endParaRPr lang="en-US" sz="2800" dirty="0">
              <a:latin typeface="Georgia" panose="02040502050405020303" pitchFamily="18" charset="0"/>
            </a:endParaRPr>
          </a:p>
        </p:txBody>
      </p:sp>
      <p:sp>
        <p:nvSpPr>
          <p:cNvPr id="11" name="TextBox 10"/>
          <p:cNvSpPr txBox="1"/>
          <p:nvPr/>
        </p:nvSpPr>
        <p:spPr>
          <a:xfrm>
            <a:off x="1080380" y="5397323"/>
            <a:ext cx="9144000" cy="1384995"/>
          </a:xfrm>
          <a:prstGeom prst="rect">
            <a:avLst/>
          </a:prstGeom>
          <a:noFill/>
        </p:spPr>
        <p:txBody>
          <a:bodyPr wrap="square" rtlCol="0">
            <a:spAutoFit/>
          </a:bodyPr>
          <a:lstStyle/>
          <a:p>
            <a:pPr algn="ctr"/>
            <a:r>
              <a:rPr lang="en-US" sz="2800" dirty="0">
                <a:latin typeface="Georgia" panose="02040502050405020303" pitchFamily="18" charset="0"/>
              </a:rPr>
              <a:t>Anyone can enter this court such as cattle dealers and money changers. </a:t>
            </a:r>
          </a:p>
          <a:p>
            <a:pPr algn="ctr"/>
            <a:endParaRPr lang="en-US" sz="2800" dirty="0">
              <a:latin typeface="Georgia" panose="02040502050405020303" pitchFamily="18" charset="0"/>
            </a:endParaRPr>
          </a:p>
        </p:txBody>
      </p:sp>
      <p:pic>
        <p:nvPicPr>
          <p:cNvPr id="3074" name="Picture 2" descr="Image result for gentile court in the jewish te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204" y="2577661"/>
            <a:ext cx="3871192" cy="249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7000" y="1295401"/>
            <a:ext cx="4191000" cy="707886"/>
          </a:xfrm>
          <a:prstGeom prst="rect">
            <a:avLst/>
          </a:prstGeom>
          <a:noFill/>
        </p:spPr>
        <p:txBody>
          <a:bodyPr wrap="square" rtlCol="0">
            <a:spAutoFit/>
          </a:bodyPr>
          <a:lstStyle/>
          <a:p>
            <a:pPr algn="ctr"/>
            <a:r>
              <a:rPr lang="en-US" sz="4000" dirty="0">
                <a:latin typeface="Georgia" panose="02040502050405020303" pitchFamily="18" charset="0"/>
              </a:rPr>
              <a:t>Herod’s Temple</a:t>
            </a:r>
          </a:p>
        </p:txBody>
      </p:sp>
      <p:pic>
        <p:nvPicPr>
          <p:cNvPr id="6" name="Picture 5" descr="court of women map.jpg"/>
          <p:cNvPicPr>
            <a:picLocks noChangeAspect="1"/>
          </p:cNvPicPr>
          <p:nvPr/>
        </p:nvPicPr>
        <p:blipFill>
          <a:blip r:embed="rId3" cstate="print"/>
          <a:stretch>
            <a:fillRect/>
          </a:stretch>
        </p:blipFill>
        <p:spPr>
          <a:xfrm>
            <a:off x="1905000" y="457201"/>
            <a:ext cx="4724400" cy="6141719"/>
          </a:xfrm>
          <a:prstGeom prst="rect">
            <a:avLst/>
          </a:prstGeom>
        </p:spPr>
      </p:pic>
    </p:spTree>
    <p:extLst>
      <p:ext uri="{BB962C8B-B14F-4D97-AF65-F5344CB8AC3E}">
        <p14:creationId xmlns:p14="http://schemas.microsoft.com/office/powerpoint/2010/main" val="1248410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743200" y="0"/>
            <a:ext cx="7924800" cy="707886"/>
          </a:xfrm>
          <a:prstGeom prst="rect">
            <a:avLst/>
          </a:prstGeom>
          <a:noFill/>
        </p:spPr>
        <p:txBody>
          <a:bodyPr wrap="square" rtlCol="0">
            <a:spAutoFit/>
          </a:bodyPr>
          <a:lstStyle/>
          <a:p>
            <a:pPr algn="ctr"/>
            <a:r>
              <a:rPr lang="en-US" sz="4000" dirty="0">
                <a:latin typeface="Georgia" panose="02040502050405020303" pitchFamily="18" charset="0"/>
              </a:rPr>
              <a:t>Gentile Court</a:t>
            </a:r>
          </a:p>
        </p:txBody>
      </p:sp>
      <p:sp>
        <p:nvSpPr>
          <p:cNvPr id="12" name="Rectangle 11"/>
          <p:cNvSpPr/>
          <p:nvPr/>
        </p:nvSpPr>
        <p:spPr>
          <a:xfrm>
            <a:off x="605650" y="997279"/>
            <a:ext cx="3282992" cy="2862322"/>
          </a:xfrm>
          <a:prstGeom prst="rect">
            <a:avLst/>
          </a:prstGeom>
        </p:spPr>
        <p:txBody>
          <a:bodyPr wrap="square">
            <a:spAutoFit/>
          </a:bodyPr>
          <a:lstStyle/>
          <a:p>
            <a:pPr algn="ctr"/>
            <a:r>
              <a:rPr lang="en-US" sz="2000" b="1" dirty="0">
                <a:latin typeface="Georgia" panose="02040502050405020303" pitchFamily="18" charset="0"/>
              </a:rPr>
              <a:t>Also called:  </a:t>
            </a:r>
          </a:p>
          <a:p>
            <a:pPr algn="ctr"/>
            <a:endParaRPr lang="en-US" sz="2000" b="1" dirty="0">
              <a:latin typeface="Georgia" panose="02040502050405020303" pitchFamily="18" charset="0"/>
            </a:endParaRPr>
          </a:p>
          <a:p>
            <a:pPr algn="ctr"/>
            <a:r>
              <a:rPr lang="en-US" sz="2000" b="1" dirty="0">
                <a:latin typeface="Georgia" panose="02040502050405020303" pitchFamily="18" charset="0"/>
              </a:rPr>
              <a:t>Outer Courts, </a:t>
            </a:r>
          </a:p>
          <a:p>
            <a:pPr algn="ctr"/>
            <a:endParaRPr lang="en-US" sz="2000" b="1" dirty="0">
              <a:latin typeface="Georgia" panose="02040502050405020303" pitchFamily="18" charset="0"/>
            </a:endParaRPr>
          </a:p>
          <a:p>
            <a:pPr algn="ctr"/>
            <a:r>
              <a:rPr lang="en-US" sz="2000" b="1" dirty="0">
                <a:latin typeface="Georgia" panose="02040502050405020303" pitchFamily="18" charset="0"/>
              </a:rPr>
              <a:t>Lower Courts, </a:t>
            </a:r>
          </a:p>
          <a:p>
            <a:pPr algn="ctr"/>
            <a:endParaRPr lang="en-US" sz="2000" b="1" dirty="0">
              <a:latin typeface="Georgia" panose="02040502050405020303" pitchFamily="18" charset="0"/>
            </a:endParaRPr>
          </a:p>
          <a:p>
            <a:pPr algn="ctr"/>
            <a:r>
              <a:rPr lang="en-US" sz="2000" b="1" dirty="0">
                <a:latin typeface="Georgia" panose="02040502050405020303" pitchFamily="18" charset="0"/>
              </a:rPr>
              <a:t>The Rabbi’s sometimes called it “The Mountain of the Lord’s House”</a:t>
            </a:r>
          </a:p>
        </p:txBody>
      </p:sp>
      <p:grpSp>
        <p:nvGrpSpPr>
          <p:cNvPr id="2" name="Group 15"/>
          <p:cNvGrpSpPr/>
          <p:nvPr/>
        </p:nvGrpSpPr>
        <p:grpSpPr>
          <a:xfrm>
            <a:off x="4300396" y="789709"/>
            <a:ext cx="6152859" cy="3527348"/>
            <a:chOff x="2734901" y="1203749"/>
            <a:chExt cx="6152859" cy="3527348"/>
          </a:xfrm>
        </p:grpSpPr>
        <p:pic>
          <p:nvPicPr>
            <p:cNvPr id="9" name="Picture 8" descr="temple model.jpg"/>
            <p:cNvPicPr>
              <a:picLocks noChangeAspect="1"/>
            </p:cNvPicPr>
            <p:nvPr/>
          </p:nvPicPr>
          <p:blipFill rotWithShape="1">
            <a:blip r:embed="rId3" cstate="print"/>
            <a:srcRect l="-134" t="2958" r="448" b="21594"/>
            <a:stretch/>
          </p:blipFill>
          <p:spPr>
            <a:xfrm>
              <a:off x="2734901" y="1203749"/>
              <a:ext cx="6152859" cy="3492580"/>
            </a:xfrm>
            <a:prstGeom prst="rect">
              <a:avLst/>
            </a:prstGeom>
          </p:spPr>
        </p:pic>
        <p:sp>
          <p:nvSpPr>
            <p:cNvPr id="10" name="TextBox 9"/>
            <p:cNvSpPr txBox="1"/>
            <p:nvPr/>
          </p:nvSpPr>
          <p:spPr>
            <a:xfrm>
              <a:off x="2971800" y="4038600"/>
              <a:ext cx="1447800" cy="369332"/>
            </a:xfrm>
            <a:prstGeom prst="rect">
              <a:avLst/>
            </a:prstGeom>
            <a:noFill/>
          </p:spPr>
          <p:txBody>
            <a:bodyPr wrap="square" rtlCol="0">
              <a:spAutoFit/>
            </a:bodyPr>
            <a:lstStyle/>
            <a:p>
              <a:r>
                <a:rPr lang="en-US" dirty="0"/>
                <a:t>Outer court</a:t>
              </a:r>
            </a:p>
          </p:txBody>
        </p:sp>
        <p:sp>
          <p:nvSpPr>
            <p:cNvPr id="11" name="Right Arrow 10"/>
            <p:cNvSpPr/>
            <p:nvPr/>
          </p:nvSpPr>
          <p:spPr>
            <a:xfrm rot="19152115">
              <a:off x="3889071" y="3632842"/>
              <a:ext cx="457200" cy="1788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7891" y="4084766"/>
              <a:ext cx="2092105" cy="646331"/>
            </a:xfrm>
            <a:prstGeom prst="rect">
              <a:avLst/>
            </a:prstGeom>
            <a:noFill/>
          </p:spPr>
          <p:txBody>
            <a:bodyPr wrap="square" rtlCol="0">
              <a:spAutoFit/>
            </a:bodyPr>
            <a:lstStyle/>
            <a:p>
              <a:pPr algn="ctr"/>
              <a:r>
                <a:rPr lang="en-US" dirty="0"/>
                <a:t>Gate Beautiful</a:t>
              </a:r>
            </a:p>
            <a:p>
              <a:pPr algn="ctr"/>
              <a:r>
                <a:rPr lang="en-US" dirty="0"/>
                <a:t>Acts 3:2, 10</a:t>
              </a:r>
            </a:p>
          </p:txBody>
        </p:sp>
        <p:sp>
          <p:nvSpPr>
            <p:cNvPr id="14" name="Right Arrow 13"/>
            <p:cNvSpPr/>
            <p:nvPr/>
          </p:nvSpPr>
          <p:spPr>
            <a:xfrm rot="13934263">
              <a:off x="7297272" y="3879867"/>
              <a:ext cx="457200" cy="1788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001917" y="4765854"/>
            <a:ext cx="6596958" cy="1631216"/>
          </a:xfrm>
          <a:prstGeom prst="rect">
            <a:avLst/>
          </a:prstGeom>
          <a:noFill/>
        </p:spPr>
        <p:txBody>
          <a:bodyPr wrap="square" rtlCol="0">
            <a:spAutoFit/>
          </a:bodyPr>
          <a:lstStyle/>
          <a:p>
            <a:pPr algn="ctr"/>
            <a:r>
              <a:rPr lang="en-US" sz="2000" b="1" dirty="0">
                <a:latin typeface="Georgia" panose="02040502050405020303" pitchFamily="18" charset="0"/>
              </a:rPr>
              <a:t>Gate Beautiful sometimes called  Gate Susan, for the sculpture relief of the City of Susa. </a:t>
            </a:r>
          </a:p>
          <a:p>
            <a:pPr algn="ctr"/>
            <a:endParaRPr lang="en-US" sz="2000" b="1" dirty="0">
              <a:latin typeface="Georgia" panose="02040502050405020303" pitchFamily="18" charset="0"/>
            </a:endParaRPr>
          </a:p>
          <a:p>
            <a:pPr algn="ctr"/>
            <a:r>
              <a:rPr lang="en-US" sz="2000" b="1" dirty="0">
                <a:latin typeface="Georgia" panose="02040502050405020303" pitchFamily="18" charset="0"/>
              </a:rPr>
              <a:t>During morning and evening sacrifices this gate entrance was the place of public worship</a:t>
            </a:r>
          </a:p>
        </p:txBody>
      </p:sp>
      <p:pic>
        <p:nvPicPr>
          <p:cNvPr id="4098" name="Picture 2" descr="Image result for gate beautifu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7883" y="4431880"/>
            <a:ext cx="3393509" cy="22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6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ap of susa1.jpg"/>
          <p:cNvPicPr>
            <a:picLocks noChangeAspect="1"/>
          </p:cNvPicPr>
          <p:nvPr/>
        </p:nvPicPr>
        <p:blipFill>
          <a:blip r:embed="rId3" cstate="print"/>
          <a:stretch>
            <a:fillRect/>
          </a:stretch>
        </p:blipFill>
        <p:spPr>
          <a:xfrm>
            <a:off x="1240073" y="481207"/>
            <a:ext cx="4208745" cy="2603716"/>
          </a:xfrm>
          <a:prstGeom prst="rect">
            <a:avLst/>
          </a:prstGeom>
        </p:spPr>
      </p:pic>
      <p:pic>
        <p:nvPicPr>
          <p:cNvPr id="4" name="Picture 3" descr="ancient susa.gif"/>
          <p:cNvPicPr>
            <a:picLocks noChangeAspect="1"/>
          </p:cNvPicPr>
          <p:nvPr/>
        </p:nvPicPr>
        <p:blipFill>
          <a:blip r:embed="rId4" cstate="print"/>
          <a:stretch>
            <a:fillRect/>
          </a:stretch>
        </p:blipFill>
        <p:spPr>
          <a:xfrm>
            <a:off x="1657039" y="4220423"/>
            <a:ext cx="8458200" cy="2228850"/>
          </a:xfrm>
          <a:prstGeom prst="rect">
            <a:avLst/>
          </a:prstGeom>
        </p:spPr>
      </p:pic>
      <p:sp>
        <p:nvSpPr>
          <p:cNvPr id="5" name="TextBox 4"/>
          <p:cNvSpPr txBox="1"/>
          <p:nvPr/>
        </p:nvSpPr>
        <p:spPr>
          <a:xfrm>
            <a:off x="5683828" y="253498"/>
            <a:ext cx="5560388" cy="4401205"/>
          </a:xfrm>
          <a:prstGeom prst="rect">
            <a:avLst/>
          </a:prstGeom>
          <a:noFill/>
        </p:spPr>
        <p:txBody>
          <a:bodyPr wrap="square" rtlCol="0">
            <a:spAutoFit/>
          </a:bodyPr>
          <a:lstStyle/>
          <a:p>
            <a:r>
              <a:rPr lang="en-US" sz="2400" b="1" dirty="0">
                <a:latin typeface="Georgia" panose="02040502050405020303" pitchFamily="18" charset="0"/>
              </a:rPr>
              <a:t>The scene of the Biblical book of </a:t>
            </a:r>
            <a:r>
              <a:rPr lang="en-US" sz="2400" b="1" i="1" dirty="0">
                <a:latin typeface="Georgia" panose="02040502050405020303" pitchFamily="18" charset="0"/>
              </a:rPr>
              <a:t>Esther</a:t>
            </a:r>
            <a:r>
              <a:rPr lang="en-US" sz="2400" b="1" dirty="0">
                <a:latin typeface="Georgia" panose="02040502050405020303" pitchFamily="18" charset="0"/>
              </a:rPr>
              <a:t> is laid in Susa, where king </a:t>
            </a:r>
            <a:r>
              <a:rPr lang="en-US" sz="2400" b="1" dirty="0" err="1">
                <a:latin typeface="Georgia" panose="02040502050405020303" pitchFamily="18" charset="0"/>
              </a:rPr>
              <a:t>Ahasverus</a:t>
            </a:r>
            <a:r>
              <a:rPr lang="en-US" sz="2400" b="1" dirty="0">
                <a:latin typeface="Georgia" panose="02040502050405020303" pitchFamily="18" charset="0"/>
              </a:rPr>
              <a:t> (Xerxes) resides. </a:t>
            </a:r>
          </a:p>
          <a:p>
            <a:endParaRPr lang="en-US" sz="2400" b="1" dirty="0">
              <a:latin typeface="Georgia" panose="02040502050405020303" pitchFamily="18" charset="0"/>
            </a:endParaRPr>
          </a:p>
          <a:p>
            <a:r>
              <a:rPr lang="en-US" sz="2400" b="1" dirty="0">
                <a:latin typeface="Georgia" panose="02040502050405020303" pitchFamily="18" charset="0"/>
              </a:rPr>
              <a:t>Archaeologists have been able to identify several ruins with buildings mentioned by the author of </a:t>
            </a:r>
            <a:r>
              <a:rPr lang="en-US" sz="2400" b="1" i="1" dirty="0">
                <a:latin typeface="Georgia" panose="02040502050405020303" pitchFamily="18" charset="0"/>
              </a:rPr>
              <a:t>Esther</a:t>
            </a:r>
            <a:r>
              <a:rPr lang="en-US" sz="2400" b="1" dirty="0">
                <a:latin typeface="Georgia" panose="02040502050405020303" pitchFamily="18" charset="0"/>
              </a:rPr>
              <a:t> although the plot of the story is known to be fictional. </a:t>
            </a:r>
          </a:p>
          <a:p>
            <a:endParaRPr lang="en-US" sz="4000" b="1" dirty="0">
              <a:latin typeface="Georgia" panose="02040502050405020303" pitchFamily="18" charset="0"/>
            </a:endParaRPr>
          </a:p>
        </p:txBody>
      </p:sp>
      <p:sp>
        <p:nvSpPr>
          <p:cNvPr id="6" name="TextBox 5"/>
          <p:cNvSpPr txBox="1"/>
          <p:nvPr/>
        </p:nvSpPr>
        <p:spPr>
          <a:xfrm>
            <a:off x="800100" y="3219270"/>
            <a:ext cx="4495800" cy="1200329"/>
          </a:xfrm>
          <a:prstGeom prst="rect">
            <a:avLst/>
          </a:prstGeom>
          <a:noFill/>
        </p:spPr>
        <p:txBody>
          <a:bodyPr wrap="square" rtlCol="0">
            <a:spAutoFit/>
          </a:bodyPr>
          <a:lstStyle/>
          <a:p>
            <a:pPr algn="ctr"/>
            <a:r>
              <a:rPr lang="en-US" sz="3200" b="1" dirty="0">
                <a:latin typeface="Georgia" panose="02040502050405020303" pitchFamily="18" charset="0"/>
              </a:rPr>
              <a:t>Ancient City of Susa</a:t>
            </a:r>
          </a:p>
          <a:p>
            <a:pPr algn="ctr"/>
            <a:endParaRPr lang="en-US" sz="4000" b="1" dirty="0">
              <a:latin typeface="Georgia" panose="02040502050405020303" pitchFamily="18" charset="0"/>
            </a:endParaRPr>
          </a:p>
        </p:txBody>
      </p:sp>
    </p:spTree>
    <p:extLst>
      <p:ext uri="{BB962C8B-B14F-4D97-AF65-F5344CB8AC3E}">
        <p14:creationId xmlns:p14="http://schemas.microsoft.com/office/powerpoint/2010/main" val="318766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arge susa.jpg"/>
          <p:cNvPicPr>
            <a:picLocks noChangeAspect="1"/>
          </p:cNvPicPr>
          <p:nvPr/>
        </p:nvPicPr>
        <p:blipFill>
          <a:blip r:embed="rId3" cstate="print"/>
          <a:stretch>
            <a:fillRect/>
          </a:stretch>
        </p:blipFill>
        <p:spPr>
          <a:xfrm>
            <a:off x="7454774" y="280035"/>
            <a:ext cx="3621156" cy="4164330"/>
          </a:xfrm>
          <a:prstGeom prst="rect">
            <a:avLst/>
          </a:prstGeom>
        </p:spPr>
      </p:pic>
      <p:pic>
        <p:nvPicPr>
          <p:cNvPr id="9" name="Picture 8" descr="esther 3.jpg"/>
          <p:cNvPicPr>
            <a:picLocks noChangeAspect="1"/>
          </p:cNvPicPr>
          <p:nvPr/>
        </p:nvPicPr>
        <p:blipFill>
          <a:blip r:embed="rId4" cstate="print"/>
          <a:stretch>
            <a:fillRect/>
          </a:stretch>
        </p:blipFill>
        <p:spPr>
          <a:xfrm>
            <a:off x="4295932" y="3699095"/>
            <a:ext cx="2209800" cy="3015856"/>
          </a:xfrm>
          <a:prstGeom prst="rect">
            <a:avLst/>
          </a:prstGeom>
        </p:spPr>
      </p:pic>
      <p:pic>
        <p:nvPicPr>
          <p:cNvPr id="10" name="Picture 9" descr="ESTHER 5.jpg"/>
          <p:cNvPicPr>
            <a:picLocks noChangeAspect="1"/>
          </p:cNvPicPr>
          <p:nvPr/>
        </p:nvPicPr>
        <p:blipFill>
          <a:blip r:embed="rId5" cstate="print"/>
          <a:stretch>
            <a:fillRect/>
          </a:stretch>
        </p:blipFill>
        <p:spPr>
          <a:xfrm>
            <a:off x="787653" y="390370"/>
            <a:ext cx="2965847" cy="3581400"/>
          </a:xfrm>
          <a:prstGeom prst="rect">
            <a:avLst/>
          </a:prstGeom>
        </p:spPr>
      </p:pic>
      <p:sp>
        <p:nvSpPr>
          <p:cNvPr id="11" name="TextBox 10"/>
          <p:cNvSpPr txBox="1"/>
          <p:nvPr/>
        </p:nvSpPr>
        <p:spPr>
          <a:xfrm>
            <a:off x="1728866" y="4362139"/>
            <a:ext cx="3048000" cy="1323439"/>
          </a:xfrm>
          <a:prstGeom prst="rect">
            <a:avLst/>
          </a:prstGeom>
          <a:noFill/>
        </p:spPr>
        <p:txBody>
          <a:bodyPr wrap="square" rtlCol="0">
            <a:spAutoFit/>
          </a:bodyPr>
          <a:lstStyle/>
          <a:p>
            <a:pPr algn="ctr"/>
            <a:r>
              <a:rPr lang="en-US" sz="4000" dirty="0">
                <a:latin typeface="Georgia" panose="02040502050405020303" pitchFamily="18" charset="0"/>
              </a:rPr>
              <a:t>Esther</a:t>
            </a:r>
          </a:p>
          <a:p>
            <a:pPr algn="ctr"/>
            <a:endParaRPr lang="en-US" sz="4000" dirty="0">
              <a:latin typeface="Georgia" panose="02040502050405020303" pitchFamily="18" charset="0"/>
            </a:endParaRPr>
          </a:p>
        </p:txBody>
      </p:sp>
      <p:sp>
        <p:nvSpPr>
          <p:cNvPr id="12" name="TextBox 11"/>
          <p:cNvSpPr txBox="1"/>
          <p:nvPr/>
        </p:nvSpPr>
        <p:spPr>
          <a:xfrm>
            <a:off x="7741352" y="4444365"/>
            <a:ext cx="3048000" cy="2185214"/>
          </a:xfrm>
          <a:prstGeom prst="rect">
            <a:avLst/>
          </a:prstGeom>
          <a:noFill/>
        </p:spPr>
        <p:txBody>
          <a:bodyPr wrap="square" rtlCol="0">
            <a:spAutoFit/>
          </a:bodyPr>
          <a:lstStyle/>
          <a:p>
            <a:pPr algn="ctr"/>
            <a:r>
              <a:rPr lang="en-US" sz="3200" dirty="0">
                <a:latin typeface="Georgia" panose="02040502050405020303" pitchFamily="18" charset="0"/>
              </a:rPr>
              <a:t>Sculpture reliefs from the City of Susa</a:t>
            </a:r>
          </a:p>
          <a:p>
            <a:pPr algn="ctr"/>
            <a:endParaRPr lang="en-US" sz="4000" dirty="0">
              <a:latin typeface="Georgia" panose="02040502050405020303" pitchFamily="18" charset="0"/>
            </a:endParaRPr>
          </a:p>
        </p:txBody>
      </p:sp>
    </p:spTree>
    <p:extLst>
      <p:ext uri="{BB962C8B-B14F-4D97-AF65-F5344CB8AC3E}">
        <p14:creationId xmlns:p14="http://schemas.microsoft.com/office/powerpoint/2010/main" val="389797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sand color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1" r="714" b="49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omb of Daniel.jpg"/>
          <p:cNvPicPr>
            <a:picLocks noChangeAspect="1"/>
          </p:cNvPicPr>
          <p:nvPr/>
        </p:nvPicPr>
        <p:blipFill>
          <a:blip r:embed="rId3" cstate="print"/>
          <a:stretch>
            <a:fillRect/>
          </a:stretch>
        </p:blipFill>
        <p:spPr>
          <a:xfrm>
            <a:off x="2133600" y="1066800"/>
            <a:ext cx="3790950" cy="5054600"/>
          </a:xfrm>
          <a:prstGeom prst="rect">
            <a:avLst/>
          </a:prstGeom>
        </p:spPr>
      </p:pic>
      <p:sp>
        <p:nvSpPr>
          <p:cNvPr id="13" name="Rectangle 12"/>
          <p:cNvSpPr/>
          <p:nvPr/>
        </p:nvSpPr>
        <p:spPr>
          <a:xfrm>
            <a:off x="6096000" y="1371601"/>
            <a:ext cx="4572000" cy="2554545"/>
          </a:xfrm>
          <a:prstGeom prst="rect">
            <a:avLst/>
          </a:prstGeom>
        </p:spPr>
        <p:txBody>
          <a:bodyPr>
            <a:spAutoFit/>
          </a:bodyPr>
          <a:lstStyle/>
          <a:p>
            <a:r>
              <a:rPr lang="en-US" sz="4000" dirty="0">
                <a:latin typeface="Georgia" panose="02040502050405020303" pitchFamily="18" charset="0"/>
                <a:cs typeface="David" pitchFamily="34" charset="-79"/>
              </a:rPr>
              <a:t>The city is also the reputed location of the tomb of the Prophet Daniel</a:t>
            </a:r>
          </a:p>
        </p:txBody>
      </p:sp>
    </p:spTree>
    <p:extLst>
      <p:ext uri="{BB962C8B-B14F-4D97-AF65-F5344CB8AC3E}">
        <p14:creationId xmlns:p14="http://schemas.microsoft.com/office/powerpoint/2010/main" val="280326521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3580</Words>
  <Application>Microsoft Office PowerPoint</Application>
  <PresentationFormat>Widescreen</PresentationFormat>
  <Paragraphs>231</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Abadi</vt:lpstr>
      <vt:lpstr>Open Sans</vt:lpstr>
      <vt:lpstr>Georgia</vt:lpstr>
      <vt:lpstr>Arial</vt:lpstr>
      <vt:lpstr>Calibri Light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83</cp:revision>
  <dcterms:created xsi:type="dcterms:W3CDTF">2016-05-16T13:36:31Z</dcterms:created>
  <dcterms:modified xsi:type="dcterms:W3CDTF">2022-04-11T08:29:29Z</dcterms:modified>
</cp:coreProperties>
</file>