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3" r:id="rId5"/>
    <p:sldId id="260" r:id="rId6"/>
    <p:sldId id="262" r:id="rId7"/>
    <p:sldId id="267" r:id="rId8"/>
    <p:sldId id="268" r:id="rId9"/>
    <p:sldId id="269" r:id="rId10"/>
    <p:sldId id="270" r:id="rId11"/>
    <p:sldId id="273" r:id="rId12"/>
    <p:sldId id="274" r:id="rId13"/>
    <p:sldId id="275" r:id="rId14"/>
    <p:sldId id="276" r:id="rId15"/>
    <p:sldId id="277" r:id="rId16"/>
    <p:sldId id="296" r:id="rId17"/>
    <p:sldId id="278" r:id="rId18"/>
    <p:sldId id="281" r:id="rId19"/>
    <p:sldId id="280" r:id="rId20"/>
    <p:sldId id="282" r:id="rId21"/>
    <p:sldId id="283" r:id="rId22"/>
    <p:sldId id="293" r:id="rId23"/>
    <p:sldId id="284" r:id="rId24"/>
    <p:sldId id="285" r:id="rId25"/>
    <p:sldId id="286" r:id="rId26"/>
    <p:sldId id="287" r:id="rId27"/>
    <p:sldId id="288" r:id="rId28"/>
    <p:sldId id="289" r:id="rId29"/>
    <p:sldId id="290" r:id="rId30"/>
    <p:sldId id="291" r:id="rId31"/>
    <p:sldId id="292" r:id="rId32"/>
    <p:sldId id="294" r:id="rId33"/>
    <p:sldId id="257" r:id="rId34"/>
    <p:sldId id="261" r:id="rId35"/>
    <p:sldId id="279" r:id="rId36"/>
    <p:sldId id="295" r:id="rId37"/>
  </p:sldIdLst>
  <p:sldSz cx="12192000" cy="6858000"/>
  <p:notesSz cx="6858000" cy="9144000"/>
  <p:embeddedFontLst>
    <p:embeddedFont>
      <p:font typeface="Abadi" panose="020B0604020104020204" pitchFamily="34" charset="0"/>
      <p:regular r:id="rId38"/>
    </p:embeddedFont>
    <p:embeddedFont>
      <p:font typeface="Calibri" panose="020F0502020204030204" pitchFamily="34" charset="0"/>
      <p:regular r:id="rId39"/>
      <p:bold r:id="rId40"/>
      <p:italic r:id="rId41"/>
      <p:boldItalic r:id="rId42"/>
    </p:embeddedFont>
    <p:embeddedFont>
      <p:font typeface="Colonna MT" panose="04020805060202030203" pitchFamily="82" charset="0"/>
      <p:regular r:id="rId43"/>
    </p:embeddedFont>
    <p:embeddedFont>
      <p:font typeface="Comic Sans MS" panose="030F0702030302020204" pitchFamily="66" charset="0"/>
      <p:regular r:id="rId44"/>
      <p:bold r:id="rId45"/>
      <p:italic r:id="rId46"/>
      <p:boldItalic r:id="rId47"/>
    </p:embeddedFont>
    <p:embeddedFont>
      <p:font typeface="Merriweather" panose="00000500000000000000" pitchFamily="50" charset="0"/>
      <p:regular r:id="rId48"/>
      <p:bold r:id="rId49"/>
      <p:italic r:id="rId50"/>
      <p:boldItalic r:id="rId51"/>
    </p:embeddedFont>
    <p:embeddedFont>
      <p:font typeface="Palatino"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FF99"/>
    <a:srgbClr val="006600"/>
    <a:srgbClr val="FFCCFF"/>
    <a:srgbClr val="F7A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3" d="100"/>
          <a:sy n="63" d="100"/>
        </p:scale>
        <p:origin x="6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815066-45BF-4686-B656-08C6C0B7796B}"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287382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5066-45BF-4686-B656-08C6C0B7796B}"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56480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5066-45BF-4686-B656-08C6C0B7796B}"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6279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5066-45BF-4686-B656-08C6C0B7796B}"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61463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15066-45BF-4686-B656-08C6C0B7796B}"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41441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15066-45BF-4686-B656-08C6C0B7796B}" type="datetimeFigureOut">
              <a:rPr lang="en-US" smtClean="0"/>
              <a:t>9/5/2022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41202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15066-45BF-4686-B656-08C6C0B7796B}" type="datetimeFigureOut">
              <a:rPr lang="en-US" smtClean="0"/>
              <a:t>9/5/2022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40704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815066-45BF-4686-B656-08C6C0B7796B}" type="datetimeFigureOut">
              <a:rPr lang="en-US" smtClean="0"/>
              <a:t>9/5/2022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934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15066-45BF-4686-B656-08C6C0B7796B}" type="datetimeFigureOut">
              <a:rPr lang="en-US" smtClean="0"/>
              <a:t>9/5/2022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64696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815066-45BF-4686-B656-08C6C0B7796B}" type="datetimeFigureOut">
              <a:rPr lang="en-US" smtClean="0"/>
              <a:t>9/5/2022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60092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815066-45BF-4686-B656-08C6C0B7796B}" type="datetimeFigureOut">
              <a:rPr lang="en-US" smtClean="0"/>
              <a:t>9/5/2022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416366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DF815066-45BF-4686-B656-08C6C0B7796B}" type="datetimeFigureOut">
              <a:rPr lang="en-US" smtClean="0"/>
              <a:pPr/>
              <a:t>9/5/2022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2EA254DE-F18F-447C-B788-988D3A4A8850}" type="slidenum">
              <a:rPr lang="en-US" smtClean="0"/>
              <a:pPr/>
              <a:t>‹#›</a:t>
            </a:fld>
            <a:endParaRPr lang="en-US" dirty="0"/>
          </a:p>
        </p:txBody>
      </p:sp>
    </p:spTree>
    <p:extLst>
      <p:ext uri="{BB962C8B-B14F-4D97-AF65-F5344CB8AC3E}">
        <p14:creationId xmlns:p14="http://schemas.microsoft.com/office/powerpoint/2010/main" val="3425773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4BDE625D-67D7-4E62-B939-143DB266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155372" cy="369332"/>
          </a:xfrm>
          <a:prstGeom prst="rect">
            <a:avLst/>
          </a:prstGeom>
          <a:noFill/>
        </p:spPr>
        <p:txBody>
          <a:bodyPr wrap="square" rtlCol="0">
            <a:spAutoFit/>
          </a:bodyPr>
          <a:lstStyle/>
          <a:p>
            <a:r>
              <a:rPr lang="en-US" dirty="0">
                <a:solidFill>
                  <a:schemeClr val="bg1"/>
                </a:solidFill>
                <a:latin typeface="Abadi" panose="020B0604020104020204" pitchFamily="34" charset="0"/>
              </a:rPr>
              <a:t>Lesson 116</a:t>
            </a:r>
          </a:p>
        </p:txBody>
      </p:sp>
      <p:sp>
        <p:nvSpPr>
          <p:cNvPr id="7" name="TextBox 6"/>
          <p:cNvSpPr txBox="1"/>
          <p:nvPr/>
        </p:nvSpPr>
        <p:spPr>
          <a:xfrm>
            <a:off x="2870653" y="433032"/>
            <a:ext cx="9013509" cy="2308324"/>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a:t>
            </a:r>
          </a:p>
          <a:p>
            <a:pPr algn="ctr"/>
            <a:r>
              <a:rPr lang="en-US" sz="7200" dirty="0">
                <a:solidFill>
                  <a:schemeClr val="bg1"/>
                </a:solidFill>
                <a:latin typeface="Abadi" panose="020B0604020104020204" pitchFamily="34" charset="0"/>
              </a:rPr>
              <a:t>A Library of Wisdom</a:t>
            </a:r>
          </a:p>
        </p:txBody>
      </p:sp>
      <p:sp>
        <p:nvSpPr>
          <p:cNvPr id="2" name="Rectangle 1"/>
          <p:cNvSpPr/>
          <p:nvPr/>
        </p:nvSpPr>
        <p:spPr>
          <a:xfrm>
            <a:off x="4885072" y="3553054"/>
            <a:ext cx="3639493" cy="1200329"/>
          </a:xfrm>
          <a:prstGeom prst="rect">
            <a:avLst/>
          </a:prstGeom>
          <a:solidFill>
            <a:schemeClr val="accent2">
              <a:lumMod val="50000"/>
            </a:schemeClr>
          </a:solidFill>
        </p:spPr>
        <p:txBody>
          <a:bodyPr wrap="square">
            <a:spAutoFit/>
          </a:bodyPr>
          <a:lstStyle/>
          <a:p>
            <a:r>
              <a:rPr lang="en-US" i="1" dirty="0">
                <a:solidFill>
                  <a:schemeClr val="bg1"/>
                </a:solidFill>
                <a:latin typeface="Calibri" panose="020F0502020204030204" pitchFamily="34" charset="0"/>
              </a:rPr>
              <a:t>The secret of happiness is not doing the things that you like but liking the things that you do.</a:t>
            </a:r>
          </a:p>
          <a:p>
            <a:r>
              <a:rPr lang="en-US" i="1" dirty="0">
                <a:solidFill>
                  <a:schemeClr val="bg1"/>
                </a:solidFill>
                <a:latin typeface="Calibri" panose="020F0502020204030204" pitchFamily="34" charset="0"/>
              </a:rPr>
              <a:t>- Unknown</a:t>
            </a:r>
          </a:p>
        </p:txBody>
      </p:sp>
      <p:grpSp>
        <p:nvGrpSpPr>
          <p:cNvPr id="6" name="Group 5"/>
          <p:cNvGrpSpPr/>
          <p:nvPr/>
        </p:nvGrpSpPr>
        <p:grpSpPr>
          <a:xfrm>
            <a:off x="554608" y="2153746"/>
            <a:ext cx="2457250" cy="3998944"/>
            <a:chOff x="4708779" y="304800"/>
            <a:chExt cx="2457250" cy="3998944"/>
          </a:xfrm>
        </p:grpSpPr>
        <p:sp>
          <p:nvSpPr>
            <p:cNvPr id="8" name="Rectangle 7"/>
            <p:cNvSpPr/>
            <p:nvPr/>
          </p:nvSpPr>
          <p:spPr>
            <a:xfrm>
              <a:off x="4755305" y="328331"/>
              <a:ext cx="2358393" cy="393934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9" name="Rounded Rectangle 8"/>
            <p:cNvSpPr/>
            <p:nvPr/>
          </p:nvSpPr>
          <p:spPr>
            <a:xfrm rot="5400000">
              <a:off x="5067825" y="2221805"/>
              <a:ext cx="3939345"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0" name="Rounded Rectangle 9"/>
            <p:cNvSpPr/>
            <p:nvPr/>
          </p:nvSpPr>
          <p:spPr>
            <a:xfrm rot="5400000">
              <a:off x="2856127" y="2257872"/>
              <a:ext cx="3939345"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1" name="Rounded Rectangle 10"/>
            <p:cNvSpPr/>
            <p:nvPr/>
          </p:nvSpPr>
          <p:spPr>
            <a:xfrm>
              <a:off x="4711359" y="304800"/>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2" name="Rounded Rectangle 11"/>
            <p:cNvSpPr/>
            <p:nvPr/>
          </p:nvSpPr>
          <p:spPr>
            <a:xfrm>
              <a:off x="4708780" y="1385644"/>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3" name="Group 12"/>
            <p:cNvGrpSpPr/>
            <p:nvPr/>
          </p:nvGrpSpPr>
          <p:grpSpPr>
            <a:xfrm>
              <a:off x="5090980" y="533399"/>
              <a:ext cx="246824" cy="852241"/>
              <a:chOff x="8041849" y="328130"/>
              <a:chExt cx="416351" cy="1579570"/>
            </a:xfrm>
          </p:grpSpPr>
          <p:sp>
            <p:nvSpPr>
              <p:cNvPr id="109" name="Rounded Rectangle 108"/>
              <p:cNvSpPr/>
              <p:nvPr/>
            </p:nvSpPr>
            <p:spPr>
              <a:xfrm rot="5400000">
                <a:off x="7460239" y="909740"/>
                <a:ext cx="1579570" cy="416349"/>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10" name="Straight Connector 109"/>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074621" y="6858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rot="5400000">
              <a:off x="5075100" y="972806"/>
              <a:ext cx="663775" cy="13836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5" name="Rounded Rectangle 14"/>
            <p:cNvSpPr/>
            <p:nvPr/>
          </p:nvSpPr>
          <p:spPr>
            <a:xfrm rot="5400000">
              <a:off x="5234446" y="968547"/>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ounded Rectangle 15"/>
            <p:cNvSpPr/>
            <p:nvPr/>
          </p:nvSpPr>
          <p:spPr>
            <a:xfrm rot="5400000">
              <a:off x="5421599" y="940930"/>
              <a:ext cx="663775" cy="20962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7" name="Group 16"/>
            <p:cNvGrpSpPr/>
            <p:nvPr/>
          </p:nvGrpSpPr>
          <p:grpSpPr>
            <a:xfrm>
              <a:off x="5884437" y="521637"/>
              <a:ext cx="246824" cy="852241"/>
              <a:chOff x="8041849" y="328130"/>
              <a:chExt cx="416351" cy="1579570"/>
            </a:xfrm>
          </p:grpSpPr>
          <p:sp>
            <p:nvSpPr>
              <p:cNvPr id="105" name="Rounded Rectangle 104"/>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06" name="Straight Connector 105"/>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134372" y="526110"/>
              <a:ext cx="246824" cy="852241"/>
              <a:chOff x="8041849" y="328130"/>
              <a:chExt cx="416351" cy="1579570"/>
            </a:xfrm>
          </p:grpSpPr>
          <p:sp>
            <p:nvSpPr>
              <p:cNvPr id="101" name="Rounded Rectangle 100"/>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02" name="Straight Connector 101"/>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99553" y="525391"/>
              <a:ext cx="246824" cy="852241"/>
              <a:chOff x="8041849" y="328130"/>
              <a:chExt cx="416351" cy="1579570"/>
            </a:xfrm>
          </p:grpSpPr>
          <p:sp>
            <p:nvSpPr>
              <p:cNvPr id="97" name="Rounded Rectangle 96"/>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98" name="Straight Connector 97"/>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664732" y="525391"/>
              <a:ext cx="296563" cy="852241"/>
              <a:chOff x="8041849" y="328130"/>
              <a:chExt cx="416351" cy="1579570"/>
            </a:xfrm>
          </p:grpSpPr>
          <p:sp>
            <p:nvSpPr>
              <p:cNvPr id="93" name="Rounded Rectangle 92"/>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94" name="Straight Connector 93"/>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1" name="Rounded Rectangle 20"/>
            <p:cNvSpPr/>
            <p:nvPr/>
          </p:nvSpPr>
          <p:spPr>
            <a:xfrm>
              <a:off x="4714588" y="2321885"/>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2" name="Rounded Rectangle 21"/>
            <p:cNvSpPr/>
            <p:nvPr/>
          </p:nvSpPr>
          <p:spPr>
            <a:xfrm rot="5400000">
              <a:off x="4670603" y="1836994"/>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3" name="Rounded Rectangle 22"/>
            <p:cNvSpPr/>
            <p:nvPr/>
          </p:nvSpPr>
          <p:spPr>
            <a:xfrm rot="5400000">
              <a:off x="5003730" y="1837678"/>
              <a:ext cx="633718" cy="311165"/>
            </a:xfrm>
            <a:prstGeom prst="roundRect">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4" name="Rounded Rectangle 23"/>
            <p:cNvSpPr/>
            <p:nvPr/>
          </p:nvSpPr>
          <p:spPr>
            <a:xfrm rot="5400000">
              <a:off x="5222404" y="1920810"/>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5" name="Rounded Rectangle 24"/>
            <p:cNvSpPr/>
            <p:nvPr/>
          </p:nvSpPr>
          <p:spPr>
            <a:xfrm rot="5400000">
              <a:off x="5382608" y="1921659"/>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26" name="Straight Connector 25"/>
            <p:cNvCxnSpPr/>
            <p:nvPr/>
          </p:nvCxnSpPr>
          <p:spPr>
            <a:xfrm flipV="1">
              <a:off x="5476172" y="2166551"/>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81333" y="1857924"/>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rot="5400000">
              <a:off x="5533006" y="1850667"/>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9" name="Rounded Rectangle 28"/>
            <p:cNvSpPr/>
            <p:nvPr/>
          </p:nvSpPr>
          <p:spPr>
            <a:xfrm rot="5400000">
              <a:off x="5800727" y="1801057"/>
              <a:ext cx="725801" cy="32194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0" name="Rounded Rectangle 29"/>
            <p:cNvSpPr/>
            <p:nvPr/>
          </p:nvSpPr>
          <p:spPr>
            <a:xfrm rot="5400000">
              <a:off x="6185175" y="2009603"/>
              <a:ext cx="444581" cy="137346"/>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31" name="Straight Connector 30"/>
            <p:cNvCxnSpPr/>
            <p:nvPr/>
          </p:nvCxnSpPr>
          <p:spPr>
            <a:xfrm flipV="1">
              <a:off x="6334198" y="1968679"/>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rot="5400000">
              <a:off x="6298206" y="1787027"/>
              <a:ext cx="725801" cy="360125"/>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3" name="Rounded Rectangle 32"/>
            <p:cNvSpPr/>
            <p:nvPr/>
          </p:nvSpPr>
          <p:spPr>
            <a:xfrm>
              <a:off x="4708779" y="3269174"/>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4" name="Rounded Rectangle 33"/>
            <p:cNvSpPr/>
            <p:nvPr/>
          </p:nvSpPr>
          <p:spPr>
            <a:xfrm>
              <a:off x="4708779" y="4141549"/>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35" name="Group 34"/>
            <p:cNvGrpSpPr/>
            <p:nvPr/>
          </p:nvGrpSpPr>
          <p:grpSpPr>
            <a:xfrm>
              <a:off x="4987169" y="2549199"/>
              <a:ext cx="246823" cy="701126"/>
              <a:chOff x="8041861" y="328129"/>
              <a:chExt cx="416350" cy="1579571"/>
            </a:xfrm>
          </p:grpSpPr>
          <p:sp>
            <p:nvSpPr>
              <p:cNvPr id="89" name="Rounded Rectangle 88"/>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90" name="Straight Connector 89"/>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230702" y="2547084"/>
              <a:ext cx="246823" cy="701126"/>
              <a:chOff x="8041861" y="328129"/>
              <a:chExt cx="416350" cy="1579571"/>
            </a:xfrm>
          </p:grpSpPr>
          <p:sp>
            <p:nvSpPr>
              <p:cNvPr id="85" name="Rounded Rectangle 84"/>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86" name="Straight Connector 85"/>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485559" y="2553148"/>
              <a:ext cx="246823" cy="701126"/>
              <a:chOff x="8041861" y="328129"/>
              <a:chExt cx="416350" cy="1579571"/>
            </a:xfrm>
          </p:grpSpPr>
          <p:sp>
            <p:nvSpPr>
              <p:cNvPr id="81" name="Rounded Rectangle 80"/>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82" name="Straight Connector 81"/>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739164" y="2556283"/>
              <a:ext cx="246823" cy="701126"/>
              <a:chOff x="8041861" y="328129"/>
              <a:chExt cx="416350" cy="1579571"/>
            </a:xfrm>
          </p:grpSpPr>
          <p:sp>
            <p:nvSpPr>
              <p:cNvPr id="77" name="Rounded Rectangle 76"/>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78" name="Straight Connector 77"/>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Rounded Rectangle 38"/>
            <p:cNvSpPr/>
            <p:nvPr/>
          </p:nvSpPr>
          <p:spPr>
            <a:xfrm rot="5400000">
              <a:off x="5797174" y="2917435"/>
              <a:ext cx="536476" cy="13169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0" name="Rounded Rectangle 39"/>
            <p:cNvSpPr/>
            <p:nvPr/>
          </p:nvSpPr>
          <p:spPr>
            <a:xfrm rot="5400000">
              <a:off x="5866483" y="2798897"/>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1" name="Rounded Rectangle 40"/>
            <p:cNvSpPr/>
            <p:nvPr/>
          </p:nvSpPr>
          <p:spPr>
            <a:xfrm rot="5400000">
              <a:off x="6065242" y="2897414"/>
              <a:ext cx="325054" cy="214188"/>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2" name="Rounded Rectangle 41"/>
            <p:cNvSpPr/>
            <p:nvPr/>
          </p:nvSpPr>
          <p:spPr>
            <a:xfrm rot="5400000">
              <a:off x="6093040" y="2802602"/>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3" name="Rounded Rectangle 42"/>
            <p:cNvSpPr/>
            <p:nvPr/>
          </p:nvSpPr>
          <p:spPr>
            <a:xfrm rot="5400000">
              <a:off x="6291799" y="2901119"/>
              <a:ext cx="325054" cy="214188"/>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4" name="Rounded Rectangle 43"/>
            <p:cNvSpPr/>
            <p:nvPr/>
          </p:nvSpPr>
          <p:spPr>
            <a:xfrm rot="5400000">
              <a:off x="6429128" y="2959109"/>
              <a:ext cx="444581" cy="17353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45" name="Group 44"/>
            <p:cNvGrpSpPr/>
            <p:nvPr/>
          </p:nvGrpSpPr>
          <p:grpSpPr>
            <a:xfrm>
              <a:off x="4983877" y="3496856"/>
              <a:ext cx="246824" cy="640252"/>
              <a:chOff x="8041849" y="328130"/>
              <a:chExt cx="416351" cy="1579570"/>
            </a:xfrm>
            <a:solidFill>
              <a:srgbClr val="793905"/>
            </a:solidFill>
          </p:grpSpPr>
          <p:sp>
            <p:nvSpPr>
              <p:cNvPr id="73" name="Rounded Rectangle 72"/>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74" name="Straight Connector 73"/>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241761" y="3491679"/>
              <a:ext cx="246824" cy="640252"/>
              <a:chOff x="8041849" y="328130"/>
              <a:chExt cx="416351" cy="1579570"/>
            </a:xfrm>
            <a:solidFill>
              <a:srgbClr val="793905"/>
            </a:solidFill>
          </p:grpSpPr>
          <p:sp>
            <p:nvSpPr>
              <p:cNvPr id="69" name="Rounded Rectangle 68"/>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70" name="Straight Connector 69"/>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506661" y="3492592"/>
              <a:ext cx="304141" cy="640252"/>
              <a:chOff x="8041849" y="328130"/>
              <a:chExt cx="416351" cy="1579570"/>
            </a:xfrm>
            <a:solidFill>
              <a:srgbClr val="793905"/>
            </a:solidFill>
          </p:grpSpPr>
          <p:sp>
            <p:nvSpPr>
              <p:cNvPr id="65" name="Rounded Rectangle 64"/>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66" name="Straight Connector 65"/>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828346" y="3501297"/>
              <a:ext cx="205564" cy="640252"/>
              <a:chOff x="8041849" y="328130"/>
              <a:chExt cx="416351" cy="1579570"/>
            </a:xfrm>
            <a:solidFill>
              <a:srgbClr val="793905"/>
            </a:solidFill>
          </p:grpSpPr>
          <p:sp>
            <p:nvSpPr>
              <p:cNvPr id="61" name="Rounded Rectangle 60"/>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62" name="Straight Connector 61"/>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060738" y="3501294"/>
              <a:ext cx="246824" cy="640252"/>
              <a:chOff x="8041849" y="328130"/>
              <a:chExt cx="416351" cy="1579570"/>
            </a:xfrm>
            <a:solidFill>
              <a:srgbClr val="793905"/>
            </a:solidFill>
          </p:grpSpPr>
          <p:sp>
            <p:nvSpPr>
              <p:cNvPr id="57" name="Rounded Rectangle 56"/>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58" name="Straight Connector 57"/>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324085" y="3491678"/>
              <a:ext cx="336923" cy="640252"/>
              <a:chOff x="8041849" y="328130"/>
              <a:chExt cx="416351" cy="1579570"/>
            </a:xfrm>
            <a:solidFill>
              <a:srgbClr val="793905"/>
            </a:solidFill>
          </p:grpSpPr>
          <p:sp>
            <p:nvSpPr>
              <p:cNvPr id="53" name="Rounded Rectangle 52"/>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54" name="Straight Connector 53"/>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1" name="Rounded Rectangle 50"/>
            <p:cNvSpPr/>
            <p:nvPr/>
          </p:nvSpPr>
          <p:spPr>
            <a:xfrm rot="5400000">
              <a:off x="6423611" y="3739506"/>
              <a:ext cx="658227" cy="136242"/>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2" name="Rounded Rectangle 51"/>
            <p:cNvSpPr/>
            <p:nvPr/>
          </p:nvSpPr>
          <p:spPr>
            <a:xfrm rot="5400000">
              <a:off x="6559971" y="3712513"/>
              <a:ext cx="385941" cy="152285"/>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Tree>
    <p:extLst>
      <p:ext uri="{BB962C8B-B14F-4D97-AF65-F5344CB8AC3E}">
        <p14:creationId xmlns:p14="http://schemas.microsoft.com/office/powerpoint/2010/main" val="830963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Finding Wisdom</a:t>
            </a:r>
          </a:p>
        </p:txBody>
      </p:sp>
      <p:sp>
        <p:nvSpPr>
          <p:cNvPr id="3" name="Rectangle 2"/>
          <p:cNvSpPr/>
          <p:nvPr/>
        </p:nvSpPr>
        <p:spPr>
          <a:xfrm>
            <a:off x="1273290" y="981758"/>
            <a:ext cx="10406742" cy="1200329"/>
          </a:xfrm>
          <a:prstGeom prst="rect">
            <a:avLst/>
          </a:prstGeom>
        </p:spPr>
        <p:txBody>
          <a:bodyPr wrap="square">
            <a:spAutoFit/>
          </a:bodyPr>
          <a:lstStyle/>
          <a:p>
            <a:r>
              <a:rPr lang="en-US" sz="2400" b="0" i="0" dirty="0">
                <a:solidFill>
                  <a:srgbClr val="FF0000"/>
                </a:solidFill>
                <a:effectLst/>
                <a:latin typeface="Abadi" panose="020B0604020104020204" pitchFamily="34" charset="0"/>
              </a:rPr>
              <a:t>Froward = to be wayward or to go in a direction opposite of what is expected.</a:t>
            </a:r>
          </a:p>
          <a:p>
            <a:endParaRPr lang="en-US" sz="2400" dirty="0">
              <a:solidFill>
                <a:srgbClr val="FF0000"/>
              </a:solidFill>
              <a:latin typeface="Abadi" panose="020B0604020104020204" pitchFamily="34" charset="0"/>
            </a:endParaRPr>
          </a:p>
        </p:txBody>
      </p:sp>
      <p:grpSp>
        <p:nvGrpSpPr>
          <p:cNvPr id="4" name="Group 3"/>
          <p:cNvGrpSpPr/>
          <p:nvPr/>
        </p:nvGrpSpPr>
        <p:grpSpPr>
          <a:xfrm>
            <a:off x="647530" y="1759847"/>
            <a:ext cx="3019424" cy="4893437"/>
            <a:chOff x="647530" y="1759847"/>
            <a:chExt cx="3019424" cy="4893437"/>
          </a:xfrm>
        </p:grpSpPr>
        <p:grpSp>
          <p:nvGrpSpPr>
            <p:cNvPr id="2" name="Group 1"/>
            <p:cNvGrpSpPr/>
            <p:nvPr/>
          </p:nvGrpSpPr>
          <p:grpSpPr>
            <a:xfrm>
              <a:off x="647530" y="1759847"/>
              <a:ext cx="3019424" cy="2598549"/>
              <a:chOff x="689202" y="2597457"/>
              <a:chExt cx="3019424" cy="2598549"/>
            </a:xfrm>
          </p:grpSpPr>
          <p:sp>
            <p:nvSpPr>
              <p:cNvPr id="8" name="Rectangle 7"/>
              <p:cNvSpPr/>
              <p:nvPr/>
            </p:nvSpPr>
            <p:spPr>
              <a:xfrm>
                <a:off x="689202" y="2597457"/>
                <a:ext cx="3019424" cy="461665"/>
              </a:xfrm>
              <a:prstGeom prst="rect">
                <a:avLst/>
              </a:prstGeom>
            </p:spPr>
            <p:txBody>
              <a:bodyPr wrap="square">
                <a:spAutoFit/>
              </a:bodyPr>
              <a:lstStyle/>
              <a:p>
                <a:r>
                  <a:rPr lang="en-US" sz="2400" b="0" i="0" dirty="0">
                    <a:solidFill>
                      <a:srgbClr val="00B0F0"/>
                    </a:solidFill>
                    <a:effectLst/>
                    <a:latin typeface="Abadi" panose="020B0604020104020204" pitchFamily="34" charset="0"/>
                  </a:rPr>
                  <a:t>Proverbs 2:10-15</a:t>
                </a:r>
                <a:endParaRPr lang="en-US" sz="2400" dirty="0">
                  <a:solidFill>
                    <a:srgbClr val="00B0F0"/>
                  </a:solidFill>
                  <a:latin typeface="Abadi" panose="020B0604020104020204" pitchFamily="34" charset="0"/>
                </a:endParaRPr>
              </a:p>
            </p:txBody>
          </p:sp>
          <p:sp>
            <p:nvSpPr>
              <p:cNvPr id="12" name="Rectangle 11"/>
              <p:cNvSpPr/>
              <p:nvPr/>
            </p:nvSpPr>
            <p:spPr>
              <a:xfrm>
                <a:off x="689202" y="3718678"/>
                <a:ext cx="2548959" cy="1477328"/>
              </a:xfrm>
              <a:prstGeom prst="rect">
                <a:avLst/>
              </a:prstGeom>
              <a:solidFill>
                <a:srgbClr val="00B0F0"/>
              </a:solidFill>
            </p:spPr>
            <p:txBody>
              <a:bodyPr wrap="square">
                <a:spAutoFit/>
              </a:bodyPr>
              <a:lstStyle/>
              <a:p>
                <a:r>
                  <a:rPr lang="en-US" b="0" i="0" dirty="0">
                    <a:solidFill>
                      <a:schemeClr val="bg1"/>
                    </a:solidFill>
                    <a:effectLst/>
                    <a:latin typeface="Abadi" panose="020B0604020104020204" pitchFamily="34" charset="0"/>
                  </a:rPr>
                  <a:t>"To know that you know, and to know that you don't know - that is real wisdom."</a:t>
                </a:r>
              </a:p>
              <a:p>
                <a:r>
                  <a:rPr lang="en-US" b="0" i="0" dirty="0">
                    <a:solidFill>
                      <a:schemeClr val="bg1"/>
                    </a:solidFill>
                    <a:effectLst/>
                    <a:latin typeface="Abadi" panose="020B0604020104020204" pitchFamily="34" charset="0"/>
                  </a:rPr>
                  <a:t>- </a:t>
                </a:r>
                <a:r>
                  <a:rPr lang="en-US" b="0" i="0" u="none" strike="noStrike" dirty="0">
                    <a:solidFill>
                      <a:schemeClr val="bg1"/>
                    </a:solidFill>
                    <a:effectLst/>
                    <a:latin typeface="Abadi" panose="020B0604020104020204" pitchFamily="34" charset="0"/>
                  </a:rPr>
                  <a:t>Confucius</a:t>
                </a:r>
                <a:endParaRPr lang="en-US" b="0" i="0" dirty="0">
                  <a:solidFill>
                    <a:schemeClr val="bg1"/>
                  </a:solidFill>
                  <a:effectLst/>
                  <a:latin typeface="Abadi" panose="020B0604020104020204" pitchFamily="34" charset="0"/>
                </a:endParaRPr>
              </a:p>
            </p:txBody>
          </p:sp>
        </p:grpSp>
        <p:pic>
          <p:nvPicPr>
            <p:cNvPr id="5122" name="Picture 2" descr="http://www.shunya.net/Pictures/China/Shanghai/Confucius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607" y="4563112"/>
              <a:ext cx="1388803" cy="20901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539451" y="1974734"/>
            <a:ext cx="3285264" cy="4557280"/>
            <a:chOff x="4418836" y="1759847"/>
            <a:chExt cx="3285264" cy="4557280"/>
          </a:xfrm>
        </p:grpSpPr>
        <p:grpSp>
          <p:nvGrpSpPr>
            <p:cNvPr id="6" name="Group 5"/>
            <p:cNvGrpSpPr/>
            <p:nvPr/>
          </p:nvGrpSpPr>
          <p:grpSpPr>
            <a:xfrm>
              <a:off x="4418836" y="3731386"/>
              <a:ext cx="3285264" cy="2585741"/>
              <a:chOff x="4397828" y="2610265"/>
              <a:chExt cx="3285264" cy="2585741"/>
            </a:xfrm>
          </p:grpSpPr>
          <p:sp>
            <p:nvSpPr>
              <p:cNvPr id="9" name="Rectangle 8"/>
              <p:cNvSpPr/>
              <p:nvPr/>
            </p:nvSpPr>
            <p:spPr>
              <a:xfrm>
                <a:off x="4397828" y="2610265"/>
                <a:ext cx="3285264" cy="461665"/>
              </a:xfrm>
              <a:prstGeom prst="rect">
                <a:avLst/>
              </a:prstGeom>
            </p:spPr>
            <p:txBody>
              <a:bodyPr wrap="square">
                <a:spAutoFit/>
              </a:bodyPr>
              <a:lstStyle/>
              <a:p>
                <a:r>
                  <a:rPr lang="en-US" sz="2400" b="0" i="0" dirty="0">
                    <a:solidFill>
                      <a:srgbClr val="92D050"/>
                    </a:solidFill>
                    <a:effectLst/>
                    <a:latin typeface="Abadi" panose="020B0604020104020204" pitchFamily="34" charset="0"/>
                  </a:rPr>
                  <a:t>Proverbs 3:13-18, 35</a:t>
                </a:r>
                <a:endParaRPr lang="en-US" sz="2400" dirty="0">
                  <a:solidFill>
                    <a:srgbClr val="92D050"/>
                  </a:solidFill>
                  <a:latin typeface="Abadi" panose="020B0604020104020204" pitchFamily="34" charset="0"/>
                </a:endParaRPr>
              </a:p>
            </p:txBody>
          </p:sp>
          <p:sp>
            <p:nvSpPr>
              <p:cNvPr id="11" name="Rectangle 10"/>
              <p:cNvSpPr/>
              <p:nvPr/>
            </p:nvSpPr>
            <p:spPr>
              <a:xfrm>
                <a:off x="4525053" y="3718678"/>
                <a:ext cx="2438401" cy="1477328"/>
              </a:xfrm>
              <a:prstGeom prst="rect">
                <a:avLst/>
              </a:prstGeom>
              <a:solidFill>
                <a:srgbClr val="92D050"/>
              </a:solidFill>
            </p:spPr>
            <p:txBody>
              <a:bodyPr wrap="square">
                <a:spAutoFit/>
              </a:bodyPr>
              <a:lstStyle/>
              <a:p>
                <a:pPr algn="ctr"/>
                <a:r>
                  <a:rPr lang="en-US" sz="2400" b="0" i="0" dirty="0">
                    <a:solidFill>
                      <a:schemeClr val="bg1"/>
                    </a:solidFill>
                    <a:effectLst/>
                    <a:latin typeface="Abadi" panose="020B0604020104020204" pitchFamily="34" charset="0"/>
                  </a:rPr>
                  <a:t>“Wisdom is the Supreme part of Happiness”--</a:t>
                </a:r>
                <a:r>
                  <a:rPr lang="en-US" b="0" i="0" u="none" strike="noStrike" dirty="0">
                    <a:solidFill>
                      <a:schemeClr val="bg1"/>
                    </a:solidFill>
                    <a:effectLst/>
                    <a:latin typeface="Abadi" panose="020B0604020104020204" pitchFamily="34" charset="0"/>
                  </a:rPr>
                  <a:t>Sophocles</a:t>
                </a:r>
                <a:endParaRPr lang="en-US" dirty="0">
                  <a:solidFill>
                    <a:schemeClr val="bg1"/>
                  </a:solidFill>
                  <a:latin typeface="Abadi" panose="020B0604020104020204" pitchFamily="34" charset="0"/>
                </a:endParaRPr>
              </a:p>
            </p:txBody>
          </p:sp>
        </p:grpSp>
        <p:pic>
          <p:nvPicPr>
            <p:cNvPr id="5124" name="Picture 4" descr="http://www.touristorama.com/assets/images/articles_en/sophocles/sophoc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9" y="1759847"/>
              <a:ext cx="1477182" cy="19695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195968" y="1446034"/>
            <a:ext cx="3254829" cy="5303109"/>
            <a:chOff x="8195968" y="1446034"/>
            <a:chExt cx="3254829" cy="5303109"/>
          </a:xfrm>
        </p:grpSpPr>
        <p:sp>
          <p:nvSpPr>
            <p:cNvPr id="10" name="Rectangle 9"/>
            <p:cNvSpPr/>
            <p:nvPr/>
          </p:nvSpPr>
          <p:spPr>
            <a:xfrm>
              <a:off x="8431373" y="1446034"/>
              <a:ext cx="3019424" cy="461665"/>
            </a:xfrm>
            <a:prstGeom prst="rect">
              <a:avLst/>
            </a:prstGeom>
          </p:spPr>
          <p:txBody>
            <a:bodyPr wrap="square">
              <a:spAutoFit/>
            </a:bodyPr>
            <a:lstStyle/>
            <a:p>
              <a:r>
                <a:rPr lang="en-US" sz="2400" b="0" i="0" dirty="0">
                  <a:solidFill>
                    <a:schemeClr val="accent6">
                      <a:lumMod val="75000"/>
                    </a:schemeClr>
                  </a:solidFill>
                  <a:effectLst/>
                  <a:latin typeface="Abadi" panose="020B0604020104020204" pitchFamily="34" charset="0"/>
                </a:rPr>
                <a:t>Proverbs 4:5-9</a:t>
              </a:r>
              <a:endParaRPr lang="en-US" sz="2400" dirty="0">
                <a:solidFill>
                  <a:schemeClr val="accent6">
                    <a:lumMod val="75000"/>
                  </a:schemeClr>
                </a:solidFill>
                <a:latin typeface="Abadi" panose="020B0604020104020204" pitchFamily="34" charset="0"/>
              </a:endParaRPr>
            </a:p>
          </p:txBody>
        </p:sp>
        <p:sp>
          <p:nvSpPr>
            <p:cNvPr id="5" name="Rectangle 4"/>
            <p:cNvSpPr/>
            <p:nvPr/>
          </p:nvSpPr>
          <p:spPr>
            <a:xfrm>
              <a:off x="8195968" y="2593605"/>
              <a:ext cx="3254829" cy="861774"/>
            </a:xfrm>
            <a:prstGeom prst="rect">
              <a:avLst/>
            </a:prstGeom>
            <a:solidFill>
              <a:schemeClr val="accent6">
                <a:lumMod val="75000"/>
              </a:schemeClr>
            </a:solidFill>
          </p:spPr>
          <p:txBody>
            <a:bodyPr wrap="square">
              <a:spAutoFit/>
            </a:bodyPr>
            <a:lstStyle/>
            <a:p>
              <a:r>
                <a:rPr lang="en-US" b="0" i="0" dirty="0">
                  <a:solidFill>
                    <a:schemeClr val="bg1"/>
                  </a:solidFill>
                  <a:effectLst/>
                  <a:latin typeface="Abadi" panose="020B0604020104020204" pitchFamily="34" charset="0"/>
                </a:rPr>
                <a:t>Wisdom is the daughter of experience.</a:t>
              </a:r>
            </a:p>
            <a:p>
              <a:pPr algn="r"/>
              <a:r>
                <a:rPr lang="en-US" sz="1400" b="0" i="0" dirty="0">
                  <a:solidFill>
                    <a:schemeClr val="bg1"/>
                  </a:solidFill>
                  <a:effectLst/>
                  <a:latin typeface="Abadi" panose="020B0604020104020204" pitchFamily="34" charset="0"/>
                </a:rPr>
                <a:t>LEONARDO DA VINCI</a:t>
              </a:r>
            </a:p>
          </p:txBody>
        </p:sp>
        <p:pic>
          <p:nvPicPr>
            <p:cNvPr id="5126" name="Picture 6" descr="https://maryloudriedger2.files.wordpress.com/2011/11/img_652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80" t="401" r="25082" b="45135"/>
            <a:stretch/>
          </p:blipFill>
          <p:spPr bwMode="auto">
            <a:xfrm>
              <a:off x="9171746" y="3729423"/>
              <a:ext cx="1673223" cy="301972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8A3E92EC-D847-4966-9315-CBB9F3C3BC70}"/>
              </a:ext>
            </a:extLst>
          </p:cNvPr>
          <p:cNvSpPr/>
          <p:nvPr/>
        </p:nvSpPr>
        <p:spPr>
          <a:xfrm>
            <a:off x="3765909" y="1362308"/>
            <a:ext cx="4605748" cy="369332"/>
          </a:xfrm>
          <a:prstGeom prst="rect">
            <a:avLst/>
          </a:prstGeom>
        </p:spPr>
        <p:txBody>
          <a:bodyPr wrap="none">
            <a:spAutoFit/>
          </a:bodyPr>
          <a:lstStyle/>
          <a:p>
            <a:r>
              <a:rPr lang="en-US" dirty="0">
                <a:solidFill>
                  <a:srgbClr val="FFFF00"/>
                </a:solidFill>
                <a:latin typeface="Abadi" panose="020B0604020104020204" pitchFamily="34" charset="0"/>
              </a:rPr>
              <a:t>deceitfulness, perverseness, and foolishness”</a:t>
            </a:r>
          </a:p>
        </p:txBody>
      </p:sp>
    </p:spTree>
    <p:extLst>
      <p:ext uri="{BB962C8B-B14F-4D97-AF65-F5344CB8AC3E}">
        <p14:creationId xmlns:p14="http://schemas.microsoft.com/office/powerpoint/2010/main" val="16529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The Principle</a:t>
            </a:r>
          </a:p>
        </p:txBody>
      </p:sp>
      <p:sp>
        <p:nvSpPr>
          <p:cNvPr id="9" name="TextBox 8"/>
          <p:cNvSpPr txBox="1"/>
          <p:nvPr/>
        </p:nvSpPr>
        <p:spPr>
          <a:xfrm>
            <a:off x="4169228" y="1078253"/>
            <a:ext cx="3853544" cy="769441"/>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Proverbs 2-4</a:t>
            </a:r>
          </a:p>
        </p:txBody>
      </p:sp>
      <p:grpSp>
        <p:nvGrpSpPr>
          <p:cNvPr id="12" name="Group 11"/>
          <p:cNvGrpSpPr/>
          <p:nvPr/>
        </p:nvGrpSpPr>
        <p:grpSpPr>
          <a:xfrm>
            <a:off x="3151414" y="2116301"/>
            <a:ext cx="5889171" cy="3178361"/>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079610" y="2733819"/>
              <a:ext cx="7010400" cy="1514135"/>
            </a:xfrm>
            <a:prstGeom prst="rect">
              <a:avLst/>
            </a:prstGeom>
            <a:noFill/>
          </p:spPr>
          <p:txBody>
            <a:bodyPr wrap="square" rtlCol="0">
              <a:spAutoFit/>
            </a:bodyPr>
            <a:lstStyle/>
            <a:p>
              <a:pPr algn="ctr"/>
              <a:r>
                <a:rPr lang="en-US" sz="3600" b="1" dirty="0">
                  <a:solidFill>
                    <a:schemeClr val="bg1"/>
                  </a:solidFill>
                  <a:latin typeface="Abadi" panose="020B0604020104020204" pitchFamily="34" charset="0"/>
                </a:rPr>
                <a:t>Gaining wisdom and living righteously lead to happiness and peace</a:t>
              </a:r>
              <a:endParaRPr lang="en-US" sz="3600" i="1" dirty="0">
                <a:solidFill>
                  <a:schemeClr val="bg1"/>
                </a:solidFill>
                <a:latin typeface="Abadi" panose="020B0604020104020204" pitchFamily="34" charset="0"/>
              </a:endParaRPr>
            </a:p>
          </p:txBody>
        </p:sp>
      </p:grpSp>
    </p:spTree>
    <p:extLst>
      <p:ext uri="{BB962C8B-B14F-4D97-AF65-F5344CB8AC3E}">
        <p14:creationId xmlns:p14="http://schemas.microsoft.com/office/powerpoint/2010/main" val="239573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Doctrinal Mastery</a:t>
            </a:r>
          </a:p>
        </p:txBody>
      </p:sp>
      <p:sp>
        <p:nvSpPr>
          <p:cNvPr id="9" name="TextBox 8"/>
          <p:cNvSpPr txBox="1"/>
          <p:nvPr/>
        </p:nvSpPr>
        <p:spPr>
          <a:xfrm>
            <a:off x="4844142" y="1295967"/>
            <a:ext cx="7347858" cy="4832092"/>
          </a:xfrm>
          <a:prstGeom prst="rect">
            <a:avLst/>
          </a:prstGeom>
          <a:noFill/>
        </p:spPr>
        <p:txBody>
          <a:bodyPr wrap="square" rtlCol="0">
            <a:spAutoFit/>
          </a:bodyPr>
          <a:lstStyle/>
          <a:p>
            <a:pPr fontAlgn="base"/>
            <a:r>
              <a:rPr lang="en-US" sz="4400" dirty="0">
                <a:solidFill>
                  <a:schemeClr val="bg1"/>
                </a:solidFill>
                <a:latin typeface="Abadi" panose="020B0604020104020204" pitchFamily="34" charset="0"/>
              </a:rPr>
              <a:t>Trust in the </a:t>
            </a:r>
            <a:r>
              <a:rPr lang="en-US" sz="4400" cap="small" dirty="0">
                <a:solidFill>
                  <a:schemeClr val="bg1"/>
                </a:solidFill>
                <a:latin typeface="Abadi" panose="020B0604020104020204" pitchFamily="34" charset="0"/>
              </a:rPr>
              <a:t>Lord</a:t>
            </a:r>
            <a:r>
              <a:rPr lang="en-US" sz="4400" dirty="0">
                <a:solidFill>
                  <a:schemeClr val="bg1"/>
                </a:solidFill>
                <a:latin typeface="Abadi" panose="020B0604020104020204" pitchFamily="34" charset="0"/>
              </a:rPr>
              <a:t> with all thine heart; and lean not unto thine own understanding.</a:t>
            </a:r>
          </a:p>
          <a:p>
            <a:pPr fontAlgn="base"/>
            <a:endParaRPr lang="en-US" sz="4400" dirty="0">
              <a:solidFill>
                <a:schemeClr val="bg1"/>
              </a:solidFill>
              <a:latin typeface="Abadi" panose="020B0604020104020204" pitchFamily="34" charset="0"/>
            </a:endParaRPr>
          </a:p>
          <a:p>
            <a:pPr fontAlgn="base"/>
            <a:r>
              <a:rPr lang="en-US" sz="4400" dirty="0">
                <a:solidFill>
                  <a:schemeClr val="bg1"/>
                </a:solidFill>
                <a:latin typeface="Abadi" panose="020B0604020104020204" pitchFamily="34" charset="0"/>
              </a:rPr>
              <a:t>In all thy ways acknowledge him and he shall direct thy paths.</a:t>
            </a:r>
          </a:p>
        </p:txBody>
      </p:sp>
      <p:grpSp>
        <p:nvGrpSpPr>
          <p:cNvPr id="20" name="Group 19"/>
          <p:cNvGrpSpPr/>
          <p:nvPr/>
        </p:nvGrpSpPr>
        <p:grpSpPr>
          <a:xfrm>
            <a:off x="503550" y="1543514"/>
            <a:ext cx="2979879" cy="3640941"/>
            <a:chOff x="2819400" y="3657599"/>
            <a:chExt cx="1447800" cy="2048763"/>
          </a:xfrm>
        </p:grpSpPr>
        <p:sp>
          <p:nvSpPr>
            <p:cNvPr id="21" name="TextBox 20"/>
            <p:cNvSpPr txBox="1"/>
            <p:nvPr/>
          </p:nvSpPr>
          <p:spPr>
            <a:xfrm>
              <a:off x="3863271" y="5263859"/>
              <a:ext cx="184731" cy="369332"/>
            </a:xfrm>
            <a:prstGeom prst="rect">
              <a:avLst/>
            </a:prstGeom>
            <a:noFill/>
            <a:ln>
              <a:solidFill>
                <a:schemeClr val="tx1"/>
              </a:solidFill>
            </a:ln>
          </p:spPr>
          <p:txBody>
            <a:bodyPr wrap="none" rtlCol="0">
              <a:spAutoFit/>
            </a:bodyPr>
            <a:lstStyle/>
            <a:p>
              <a:pPr algn="ctr"/>
              <a:endParaRPr lang="en-US" dirty="0">
                <a:latin typeface="Comic Sans MS" pitchFamily="66" charset="0"/>
              </a:endParaRPr>
            </a:p>
          </p:txBody>
        </p:sp>
        <p:sp>
          <p:nvSpPr>
            <p:cNvPr id="22" name="Rectangle 21"/>
            <p:cNvSpPr/>
            <p:nvPr/>
          </p:nvSpPr>
          <p:spPr>
            <a:xfrm>
              <a:off x="2819400" y="3730770"/>
              <a:ext cx="1447800" cy="197559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3" name="Rectangle 22"/>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4" name="Rectangle 23"/>
            <p:cNvSpPr/>
            <p:nvPr/>
          </p:nvSpPr>
          <p:spPr>
            <a:xfrm>
              <a:off x="2819400" y="3657599"/>
              <a:ext cx="1219200" cy="204876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Proverbs</a:t>
              </a:r>
            </a:p>
            <a:p>
              <a:pPr algn="ctr"/>
              <a:r>
                <a:rPr lang="en-US" sz="4000" dirty="0">
                  <a:solidFill>
                    <a:srgbClr val="FFC000"/>
                  </a:solidFill>
                  <a:latin typeface="Colonna MT" pitchFamily="82" charset="0"/>
                </a:rPr>
                <a:t>3:5-6</a:t>
              </a:r>
            </a:p>
          </p:txBody>
        </p:sp>
        <p:sp>
          <p:nvSpPr>
            <p:cNvPr id="25" name="Rectangle 24"/>
            <p:cNvSpPr/>
            <p:nvPr/>
          </p:nvSpPr>
          <p:spPr>
            <a:xfrm>
              <a:off x="2819400" y="3657600"/>
              <a:ext cx="76200" cy="197559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
        <p:nvSpPr>
          <p:cNvPr id="2" name="Right Arrow 1"/>
          <p:cNvSpPr/>
          <p:nvPr/>
        </p:nvSpPr>
        <p:spPr>
          <a:xfrm>
            <a:off x="3690257" y="3015343"/>
            <a:ext cx="1034143" cy="63137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Tree>
    <p:extLst>
      <p:ext uri="{BB962C8B-B14F-4D97-AF65-F5344CB8AC3E}">
        <p14:creationId xmlns:p14="http://schemas.microsoft.com/office/powerpoint/2010/main" val="1740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0-#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7901" y="1200329"/>
            <a:ext cx="7248298" cy="4893647"/>
          </a:xfrm>
          <a:prstGeom prst="rect">
            <a:avLst/>
          </a:prstGeom>
        </p:spPr>
        <p:txBody>
          <a:bodyPr wrap="square">
            <a:spAutoFit/>
          </a:bodyPr>
          <a:lstStyle/>
          <a:p>
            <a:pPr fontAlgn="base"/>
            <a:r>
              <a:rPr lang="en-US" sz="2400" dirty="0">
                <a:solidFill>
                  <a:schemeClr val="bg1"/>
                </a:solidFill>
                <a:latin typeface="Abadi" panose="020B0604020104020204" pitchFamily="34" charset="0"/>
              </a:rPr>
              <a:t>“Our Father in Heaven has invited you to express your needs, hopes, and desires unto Him. </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That should not be done in a spirit of negotiation, but rather as a willingness to obey His will no matter what direction that takes. His invitation, ‘Ask, and ye shall receive’ (3 Ne. 27:29 ) does not assure that you will get what you </a:t>
            </a:r>
            <a:r>
              <a:rPr lang="en-US" sz="2400" i="1" dirty="0">
                <a:solidFill>
                  <a:schemeClr val="bg1"/>
                </a:solidFill>
                <a:latin typeface="Abadi" panose="020B0604020104020204" pitchFamily="34" charset="0"/>
              </a:rPr>
              <a:t>want.</a:t>
            </a:r>
            <a:r>
              <a:rPr lang="en-US" sz="2400" dirty="0">
                <a:solidFill>
                  <a:schemeClr val="bg1"/>
                </a:solidFill>
                <a:latin typeface="Abadi" panose="020B0604020104020204" pitchFamily="34" charset="0"/>
              </a:rPr>
              <a:t> </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It does guarantee that, if worthy, you will get what you </a:t>
            </a:r>
            <a:r>
              <a:rPr lang="en-US" sz="2400" i="1" dirty="0">
                <a:solidFill>
                  <a:schemeClr val="bg1"/>
                </a:solidFill>
                <a:latin typeface="Abadi" panose="020B0604020104020204" pitchFamily="34" charset="0"/>
              </a:rPr>
              <a:t>need,</a:t>
            </a:r>
            <a:r>
              <a:rPr lang="en-US" sz="2400" dirty="0">
                <a:solidFill>
                  <a:schemeClr val="bg1"/>
                </a:solidFill>
                <a:latin typeface="Abadi" panose="020B0604020104020204" pitchFamily="34" charset="0"/>
              </a:rPr>
              <a:t> as judged by a Father that loves you perfectly, who wants your eternal happiness even more than do you” (2)</a:t>
            </a:r>
            <a:endParaRPr lang="en-US" sz="2400" b="0" i="0" dirty="0">
              <a:solidFill>
                <a:schemeClr val="bg1"/>
              </a:solidFill>
              <a:effectLst/>
              <a:latin typeface="Abadi" panose="020B06040201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369" y="1886129"/>
            <a:ext cx="2477606" cy="3110414"/>
          </a:xfrm>
          <a:prstGeom prst="rect">
            <a:avLst/>
          </a:prstGeom>
        </p:spPr>
      </p:pic>
    </p:spTree>
    <p:extLst>
      <p:ext uri="{BB962C8B-B14F-4D97-AF65-F5344CB8AC3E}">
        <p14:creationId xmlns:p14="http://schemas.microsoft.com/office/powerpoint/2010/main" val="7400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 4</a:t>
            </a:r>
          </a:p>
        </p:txBody>
      </p:sp>
      <p:grpSp>
        <p:nvGrpSpPr>
          <p:cNvPr id="4" name="Group 3"/>
          <p:cNvGrpSpPr/>
          <p:nvPr/>
        </p:nvGrpSpPr>
        <p:grpSpPr>
          <a:xfrm>
            <a:off x="4539342" y="1401591"/>
            <a:ext cx="3019424" cy="4479828"/>
            <a:chOff x="4539342" y="1401591"/>
            <a:chExt cx="3019424" cy="4479828"/>
          </a:xfrm>
        </p:grpSpPr>
        <p:sp>
          <p:nvSpPr>
            <p:cNvPr id="9" name="Rectangle 8"/>
            <p:cNvSpPr/>
            <p:nvPr/>
          </p:nvSpPr>
          <p:spPr>
            <a:xfrm>
              <a:off x="4539342" y="1401591"/>
              <a:ext cx="3019424" cy="461665"/>
            </a:xfrm>
            <a:prstGeom prst="rect">
              <a:avLst/>
            </a:prstGeom>
          </p:spPr>
          <p:txBody>
            <a:bodyPr wrap="square">
              <a:spAutoFit/>
            </a:bodyPr>
            <a:lstStyle/>
            <a:p>
              <a:r>
                <a:rPr lang="en-US" sz="2400" b="0" i="0" dirty="0">
                  <a:solidFill>
                    <a:srgbClr val="92D050"/>
                  </a:solidFill>
                  <a:effectLst/>
                  <a:latin typeface="Abadi" panose="020B0604020104020204" pitchFamily="34" charset="0"/>
                </a:rPr>
                <a:t>Proverbs 14-19</a:t>
              </a:r>
              <a:endParaRPr lang="en-US" sz="2400" dirty="0">
                <a:solidFill>
                  <a:srgbClr val="92D050"/>
                </a:solidFill>
                <a:latin typeface="Abadi" panose="020B0604020104020204" pitchFamily="34" charset="0"/>
              </a:endParaRPr>
            </a:p>
          </p:txBody>
        </p:sp>
        <p:sp>
          <p:nvSpPr>
            <p:cNvPr id="11" name="Rectangle 10"/>
            <p:cNvSpPr/>
            <p:nvPr/>
          </p:nvSpPr>
          <p:spPr>
            <a:xfrm>
              <a:off x="4539342" y="2220326"/>
              <a:ext cx="2438401" cy="1631216"/>
            </a:xfrm>
            <a:prstGeom prst="rect">
              <a:avLst/>
            </a:prstGeom>
            <a:solidFill>
              <a:srgbClr val="92D050"/>
            </a:solidFill>
          </p:spPr>
          <p:txBody>
            <a:bodyPr wrap="square">
              <a:spAutoFit/>
            </a:bodyPr>
            <a:lstStyle/>
            <a:p>
              <a:pPr algn="ctr"/>
              <a:r>
                <a:rPr lang="en-US" sz="2000" b="0" i="0" dirty="0">
                  <a:solidFill>
                    <a:schemeClr val="bg1"/>
                  </a:solidFill>
                  <a:effectLst/>
                  <a:latin typeface="Abadi" panose="020B0604020104020204" pitchFamily="34" charset="0"/>
                </a:rPr>
                <a:t>If you find yourself in a hole, the first thing to do is stop digging.</a:t>
              </a:r>
            </a:p>
            <a:p>
              <a:pPr algn="ctr"/>
              <a:r>
                <a:rPr lang="en-US" sz="2000" b="0" i="0" dirty="0">
                  <a:solidFill>
                    <a:schemeClr val="bg1"/>
                  </a:solidFill>
                  <a:effectLst/>
                  <a:latin typeface="Abadi" panose="020B0604020104020204" pitchFamily="34" charset="0"/>
                </a:rPr>
                <a:t>- Will Rogers</a:t>
              </a:r>
            </a:p>
          </p:txBody>
        </p:sp>
        <p:pic>
          <p:nvPicPr>
            <p:cNvPr id="12292" name="Picture 4" descr="https://weneedfacts.files.wordpress.com/2013/07/paleontologist_digging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46001" y="3987305"/>
              <a:ext cx="1894114" cy="1894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66056" y="276258"/>
            <a:ext cx="3142570" cy="5143967"/>
            <a:chOff x="566056" y="276258"/>
            <a:chExt cx="3142570" cy="5143967"/>
          </a:xfrm>
        </p:grpSpPr>
        <p:sp>
          <p:nvSpPr>
            <p:cNvPr id="8" name="Rectangle 7"/>
            <p:cNvSpPr/>
            <p:nvPr/>
          </p:nvSpPr>
          <p:spPr>
            <a:xfrm>
              <a:off x="689202" y="2597457"/>
              <a:ext cx="3019424" cy="461665"/>
            </a:xfrm>
            <a:prstGeom prst="rect">
              <a:avLst/>
            </a:prstGeom>
          </p:spPr>
          <p:txBody>
            <a:bodyPr wrap="square">
              <a:spAutoFit/>
            </a:bodyPr>
            <a:lstStyle/>
            <a:p>
              <a:r>
                <a:rPr lang="en-US" sz="2400" b="0" i="0" dirty="0">
                  <a:solidFill>
                    <a:srgbClr val="00B0F0"/>
                  </a:solidFill>
                  <a:effectLst/>
                  <a:latin typeface="Abadi" panose="020B0604020104020204" pitchFamily="34" charset="0"/>
                </a:rPr>
                <a:t>Proverbs 4:10</a:t>
              </a:r>
              <a:endParaRPr lang="en-US" sz="2400" dirty="0">
                <a:solidFill>
                  <a:srgbClr val="00B0F0"/>
                </a:solidFill>
                <a:latin typeface="Abadi" panose="020B0604020104020204" pitchFamily="34" charset="0"/>
              </a:endParaRPr>
            </a:p>
          </p:txBody>
        </p:sp>
        <p:sp>
          <p:nvSpPr>
            <p:cNvPr id="13" name="Rectangle 12"/>
            <p:cNvSpPr/>
            <p:nvPr/>
          </p:nvSpPr>
          <p:spPr>
            <a:xfrm>
              <a:off x="566056" y="3481233"/>
              <a:ext cx="2394857" cy="1938992"/>
            </a:xfrm>
            <a:prstGeom prst="rect">
              <a:avLst/>
            </a:prstGeom>
            <a:solidFill>
              <a:srgbClr val="00B0F0"/>
            </a:solidFill>
          </p:spPr>
          <p:txBody>
            <a:bodyPr wrap="square">
              <a:spAutoFit/>
            </a:bodyPr>
            <a:lstStyle/>
            <a:p>
              <a:r>
                <a:rPr lang="en-US" sz="2000" b="0" i="0" dirty="0">
                  <a:solidFill>
                    <a:schemeClr val="bg1"/>
                  </a:solidFill>
                  <a:effectLst/>
                  <a:latin typeface="Abadi" panose="020B0604020104020204" pitchFamily="34" charset="0"/>
                </a:rPr>
                <a:t>It requires wisdom to understand wisdom; the music is nothing if the audience is deaf.</a:t>
              </a:r>
            </a:p>
            <a:p>
              <a:r>
                <a:rPr lang="en-US" sz="2000" b="0" i="0" dirty="0">
                  <a:solidFill>
                    <a:schemeClr val="bg1"/>
                  </a:solidFill>
                  <a:effectLst/>
                  <a:latin typeface="Abadi" panose="020B0604020104020204" pitchFamily="34" charset="0"/>
                </a:rPr>
                <a:t>- </a:t>
              </a:r>
              <a:r>
                <a:rPr lang="en-US" sz="2000" b="0" i="0" u="none" strike="noStrike" dirty="0">
                  <a:solidFill>
                    <a:schemeClr val="bg1"/>
                  </a:solidFill>
                  <a:effectLst/>
                  <a:latin typeface="Abadi" panose="020B0604020104020204" pitchFamily="34" charset="0"/>
                </a:rPr>
                <a:t>Walter Lippmann</a:t>
              </a:r>
              <a:endParaRPr lang="en-US" sz="2000" b="0" i="0" dirty="0">
                <a:solidFill>
                  <a:schemeClr val="bg1"/>
                </a:solidFill>
                <a:effectLst/>
                <a:latin typeface="Abadi" panose="020B0604020104020204" pitchFamily="34" charset="0"/>
              </a:endParaRPr>
            </a:p>
          </p:txBody>
        </p:sp>
        <p:pic>
          <p:nvPicPr>
            <p:cNvPr id="12294" name="Picture 6" descr="http://www.picgifs.com/music-graphics/music-graphics/singing/music-graphics-singing-82479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9202" y="276258"/>
              <a:ext cx="1813454" cy="2196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8396626" y="1444774"/>
            <a:ext cx="3254829" cy="4505822"/>
            <a:chOff x="8396626" y="1444774"/>
            <a:chExt cx="3254829" cy="4505822"/>
          </a:xfrm>
        </p:grpSpPr>
        <p:sp>
          <p:nvSpPr>
            <p:cNvPr id="10" name="Rectangle 9"/>
            <p:cNvSpPr/>
            <p:nvPr/>
          </p:nvSpPr>
          <p:spPr>
            <a:xfrm>
              <a:off x="8632031" y="3171809"/>
              <a:ext cx="3019424" cy="461665"/>
            </a:xfrm>
            <a:prstGeom prst="rect">
              <a:avLst/>
            </a:prstGeom>
          </p:spPr>
          <p:txBody>
            <a:bodyPr wrap="square">
              <a:spAutoFit/>
            </a:bodyPr>
            <a:lstStyle/>
            <a:p>
              <a:r>
                <a:rPr lang="en-US" sz="2400" b="0" i="0" dirty="0">
                  <a:solidFill>
                    <a:schemeClr val="accent6">
                      <a:lumMod val="75000"/>
                    </a:schemeClr>
                  </a:solidFill>
                  <a:effectLst/>
                  <a:latin typeface="Abadi" panose="020B0604020104020204" pitchFamily="34" charset="0"/>
                </a:rPr>
                <a:t>Proverbs 4:20-27</a:t>
              </a:r>
              <a:endParaRPr lang="en-US" sz="2400" dirty="0">
                <a:solidFill>
                  <a:schemeClr val="accent6">
                    <a:lumMod val="75000"/>
                  </a:schemeClr>
                </a:solidFill>
                <a:latin typeface="Abadi" panose="020B0604020104020204" pitchFamily="34" charset="0"/>
              </a:endParaRPr>
            </a:p>
          </p:txBody>
        </p:sp>
        <p:sp>
          <p:nvSpPr>
            <p:cNvPr id="5" name="Rectangle 4"/>
            <p:cNvSpPr/>
            <p:nvPr/>
          </p:nvSpPr>
          <p:spPr>
            <a:xfrm>
              <a:off x="8396626" y="4319380"/>
              <a:ext cx="3254829" cy="1631216"/>
            </a:xfrm>
            <a:prstGeom prst="rect">
              <a:avLst/>
            </a:prstGeom>
            <a:solidFill>
              <a:schemeClr val="accent6">
                <a:lumMod val="75000"/>
              </a:schemeClr>
            </a:solidFill>
          </p:spPr>
          <p:txBody>
            <a:bodyPr wrap="square">
              <a:spAutoFit/>
            </a:bodyPr>
            <a:lstStyle/>
            <a:p>
              <a:r>
                <a:rPr lang="en-US" sz="2000" b="0" i="0" dirty="0">
                  <a:solidFill>
                    <a:schemeClr val="bg1"/>
                  </a:solidFill>
                  <a:effectLst/>
                  <a:latin typeface="Abadi" panose="020B0604020104020204" pitchFamily="34" charset="0"/>
                </a:rPr>
                <a:t>God gave us mouths that close and ears that don’t—that should tell us something</a:t>
              </a:r>
            </a:p>
            <a:p>
              <a:r>
                <a:rPr lang="en-US" sz="2000" dirty="0">
                  <a:solidFill>
                    <a:schemeClr val="bg1"/>
                  </a:solidFill>
                  <a:latin typeface="Abadi" panose="020B0604020104020204" pitchFamily="34" charset="0"/>
                </a:rPr>
                <a:t>--unknown</a:t>
              </a:r>
              <a:endParaRPr lang="en-US" sz="2000" b="0" i="0" dirty="0">
                <a:solidFill>
                  <a:schemeClr val="bg1"/>
                </a:solidFill>
                <a:effectLst/>
                <a:latin typeface="Abadi" panose="020B0604020104020204" pitchFamily="34" charset="0"/>
              </a:endParaRPr>
            </a:p>
          </p:txBody>
        </p:sp>
        <p:pic>
          <p:nvPicPr>
            <p:cNvPr id="12296" name="Picture 8" descr="http://dump.fm/images/20101117/1290039073342-dumpfm-DaK4nDyM4nFU-lip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18106" y="1444774"/>
              <a:ext cx="2057400" cy="1524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409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 5</a:t>
            </a:r>
          </a:p>
        </p:txBody>
      </p:sp>
      <p:grpSp>
        <p:nvGrpSpPr>
          <p:cNvPr id="6" name="Group 5"/>
          <p:cNvGrpSpPr/>
          <p:nvPr/>
        </p:nvGrpSpPr>
        <p:grpSpPr>
          <a:xfrm>
            <a:off x="6684054" y="1643306"/>
            <a:ext cx="3298373" cy="3992319"/>
            <a:chOff x="566056" y="2597457"/>
            <a:chExt cx="3298373" cy="3992319"/>
          </a:xfrm>
        </p:grpSpPr>
        <p:sp>
          <p:nvSpPr>
            <p:cNvPr id="8" name="Rectangle 7"/>
            <p:cNvSpPr/>
            <p:nvPr/>
          </p:nvSpPr>
          <p:spPr>
            <a:xfrm>
              <a:off x="689202" y="2597457"/>
              <a:ext cx="3019424" cy="461665"/>
            </a:xfrm>
            <a:prstGeom prst="rect">
              <a:avLst/>
            </a:prstGeom>
          </p:spPr>
          <p:txBody>
            <a:bodyPr wrap="square">
              <a:spAutoFit/>
            </a:bodyPr>
            <a:lstStyle/>
            <a:p>
              <a:r>
                <a:rPr lang="en-US" sz="2400" b="0" i="0" dirty="0">
                  <a:solidFill>
                    <a:srgbClr val="00B0F0"/>
                  </a:solidFill>
                  <a:effectLst/>
                  <a:latin typeface="Abadi" panose="020B0604020104020204" pitchFamily="34" charset="0"/>
                </a:rPr>
                <a:t>Proverbs 5:15-21</a:t>
              </a:r>
              <a:endParaRPr lang="en-US" sz="2400" dirty="0">
                <a:solidFill>
                  <a:srgbClr val="00B0F0"/>
                </a:solidFill>
                <a:latin typeface="Abadi" panose="020B0604020104020204" pitchFamily="34" charset="0"/>
              </a:endParaRPr>
            </a:p>
          </p:txBody>
        </p:sp>
        <p:sp>
          <p:nvSpPr>
            <p:cNvPr id="13" name="Rectangle 12"/>
            <p:cNvSpPr/>
            <p:nvPr/>
          </p:nvSpPr>
          <p:spPr>
            <a:xfrm>
              <a:off x="566056" y="3481233"/>
              <a:ext cx="3298373" cy="3108543"/>
            </a:xfrm>
            <a:prstGeom prst="rect">
              <a:avLst/>
            </a:prstGeom>
            <a:solidFill>
              <a:srgbClr val="00B0F0"/>
            </a:solidFill>
          </p:spPr>
          <p:txBody>
            <a:bodyPr wrap="square">
              <a:spAutoFit/>
            </a:bodyPr>
            <a:lstStyle/>
            <a:p>
              <a:r>
                <a:rPr lang="en-US" sz="2800" dirty="0">
                  <a:solidFill>
                    <a:schemeClr val="bg1"/>
                  </a:solidFill>
                  <a:latin typeface="Abadi" panose="020B0604020104020204" pitchFamily="34" charset="0"/>
                </a:rPr>
                <a:t>“A successful marriage requires falling in love many times, always with the same person.”</a:t>
              </a:r>
            </a:p>
            <a:p>
              <a:br>
                <a:rPr lang="en-US" sz="2800" dirty="0">
                  <a:solidFill>
                    <a:schemeClr val="bg1"/>
                  </a:solidFill>
                  <a:latin typeface="Abadi" panose="020B0604020104020204" pitchFamily="34" charset="0"/>
                </a:rPr>
              </a:br>
              <a:r>
                <a:rPr lang="en-US" sz="2800" dirty="0">
                  <a:solidFill>
                    <a:schemeClr val="bg1"/>
                  </a:solidFill>
                  <a:latin typeface="Abadi" panose="020B0604020104020204" pitchFamily="34" charset="0"/>
                </a:rPr>
                <a:t>Mignon McLaughlin</a:t>
              </a:r>
              <a:endParaRPr lang="en-US" sz="2800" i="0" dirty="0">
                <a:solidFill>
                  <a:schemeClr val="bg1"/>
                </a:solidFill>
                <a:effectLst/>
                <a:latin typeface="Abadi" panose="020B0604020104020204" pitchFamily="34" charset="0"/>
              </a:endParaRPr>
            </a:p>
          </p:txBody>
        </p:sp>
      </p:grpSp>
      <p:pic>
        <p:nvPicPr>
          <p:cNvPr id="16386" name="Picture 2" descr="https://slm-assets2.secondlife.com/assets/2935259/original/Animated%20couple.gif?129647552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4032" y="1844675"/>
            <a:ext cx="36004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3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 6:16</a:t>
            </a:r>
          </a:p>
        </p:txBody>
      </p:sp>
      <p:sp>
        <p:nvSpPr>
          <p:cNvPr id="2" name="Rectangle 1">
            <a:extLst>
              <a:ext uri="{FF2B5EF4-FFF2-40B4-BE49-F238E27FC236}">
                <a16:creationId xmlns:a16="http://schemas.microsoft.com/office/drawing/2014/main" id="{9B7046CE-7F1F-4E19-8B09-A1F05F25E10F}"/>
              </a:ext>
            </a:extLst>
          </p:cNvPr>
          <p:cNvSpPr/>
          <p:nvPr/>
        </p:nvSpPr>
        <p:spPr>
          <a:xfrm>
            <a:off x="1181621" y="2274837"/>
            <a:ext cx="4956132" cy="3046988"/>
          </a:xfrm>
          <a:prstGeom prst="rect">
            <a:avLst/>
          </a:prstGeom>
          <a:solidFill>
            <a:schemeClr val="accent4">
              <a:lumMod val="75000"/>
            </a:schemeClr>
          </a:solidFill>
        </p:spPr>
        <p:txBody>
          <a:bodyPr wrap="square">
            <a:spAutoFit/>
          </a:bodyPr>
          <a:lstStyle/>
          <a:p>
            <a:r>
              <a:rPr lang="en-US" sz="2400" dirty="0">
                <a:solidFill>
                  <a:schemeClr val="bg1"/>
                </a:solidFill>
                <a:latin typeface="Calibri" panose="020F0502020204030204" pitchFamily="34" charset="0"/>
              </a:rPr>
              <a:t>“Seven is a number that symbolizes completeness; this list covers most abominable attitudes and acts, including pride, lying, murder, malicious thought, eagerness for evil, false testimony, and raising dissension. These generate most of the ills of society.” (4)</a:t>
            </a:r>
            <a:endParaRPr lang="en-US" sz="2400" dirty="0">
              <a:solidFill>
                <a:schemeClr val="bg1"/>
              </a:solidFill>
              <a:latin typeface="Abadi" panose="020B0604020104020204" pitchFamily="34" charset="0"/>
            </a:endParaRPr>
          </a:p>
        </p:txBody>
      </p:sp>
      <p:pic>
        <p:nvPicPr>
          <p:cNvPr id="2050" name="Picture 2" descr="Image result for number 7 gif">
            <a:extLst>
              <a:ext uri="{FF2B5EF4-FFF2-40B4-BE49-F238E27FC236}">
                <a16:creationId xmlns:a16="http://schemas.microsoft.com/office/drawing/2014/main" id="{D419834B-14FF-4FDA-BB3C-111D55DAD5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0710" y="1602265"/>
            <a:ext cx="4200395" cy="36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0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Proverbs 6:16-19</a:t>
            </a:r>
          </a:p>
        </p:txBody>
      </p:sp>
      <p:grpSp>
        <p:nvGrpSpPr>
          <p:cNvPr id="24" name="Group 23"/>
          <p:cNvGrpSpPr/>
          <p:nvPr/>
        </p:nvGrpSpPr>
        <p:grpSpPr>
          <a:xfrm>
            <a:off x="235060" y="6093997"/>
            <a:ext cx="9997511" cy="680367"/>
            <a:chOff x="235060" y="6093997"/>
            <a:chExt cx="9997511" cy="680367"/>
          </a:xfrm>
        </p:grpSpPr>
        <p:sp>
          <p:nvSpPr>
            <p:cNvPr id="14" name="TextBox 13"/>
            <p:cNvSpPr txBox="1"/>
            <p:nvPr/>
          </p:nvSpPr>
          <p:spPr>
            <a:xfrm>
              <a:off x="235060" y="6251144"/>
              <a:ext cx="3167743" cy="523220"/>
            </a:xfrm>
            <a:prstGeom prst="rect">
              <a:avLst/>
            </a:prstGeom>
            <a:solidFill>
              <a:srgbClr val="FFC000"/>
            </a:solidFill>
          </p:spPr>
          <p:txBody>
            <a:bodyPr wrap="square" rtlCol="0">
              <a:spAutoFit/>
            </a:bodyPr>
            <a:lstStyle/>
            <a:p>
              <a:pPr algn="ctr"/>
              <a:r>
                <a:rPr lang="en-US" sz="2800" dirty="0">
                  <a:solidFill>
                    <a:schemeClr val="bg1"/>
                  </a:solidFill>
                  <a:latin typeface="Abadi" panose="020B0604020104020204" pitchFamily="34" charset="0"/>
                </a:rPr>
                <a:t>A false witness</a:t>
              </a:r>
            </a:p>
          </p:txBody>
        </p:sp>
        <p:sp>
          <p:nvSpPr>
            <p:cNvPr id="16" name="Rectangle 15"/>
            <p:cNvSpPr/>
            <p:nvPr/>
          </p:nvSpPr>
          <p:spPr>
            <a:xfrm>
              <a:off x="4136571" y="6093997"/>
              <a:ext cx="6096000" cy="646331"/>
            </a:xfrm>
            <a:prstGeom prst="rect">
              <a:avLst/>
            </a:prstGeom>
          </p:spPr>
          <p:txBody>
            <a:bodyPr>
              <a:spAutoFit/>
            </a:bodyPr>
            <a:lstStyle/>
            <a:p>
              <a:r>
                <a:rPr lang="en-US" b="0" i="0" dirty="0">
                  <a:solidFill>
                    <a:schemeClr val="bg1"/>
                  </a:solidFill>
                  <a:effectLst/>
                  <a:latin typeface="Abadi" panose="020B0604020104020204" pitchFamily="34" charset="0"/>
                </a:rPr>
                <a:t>Rather fail with honor than succeed by fraud.</a:t>
              </a:r>
            </a:p>
            <a:p>
              <a:r>
                <a:rPr lang="en-US" b="0" i="0" dirty="0">
                  <a:solidFill>
                    <a:schemeClr val="bg1"/>
                  </a:solidFill>
                  <a:effectLst/>
                  <a:latin typeface="Abadi" panose="020B0604020104020204" pitchFamily="34" charset="0"/>
                </a:rPr>
                <a:t>- </a:t>
              </a:r>
              <a:r>
                <a:rPr lang="en-US" b="0" i="0" u="none" strike="noStrike" dirty="0">
                  <a:solidFill>
                    <a:schemeClr val="bg1"/>
                  </a:solidFill>
                  <a:effectLst/>
                  <a:latin typeface="Abadi" panose="020B0604020104020204" pitchFamily="34" charset="0"/>
                </a:rPr>
                <a:t>Sophocles—Greek writer</a:t>
              </a:r>
              <a:endParaRPr lang="en-US" b="0" i="0" dirty="0">
                <a:solidFill>
                  <a:schemeClr val="bg1"/>
                </a:solidFill>
                <a:effectLst/>
                <a:latin typeface="Abadi" panose="020B0604020104020204" pitchFamily="34" charset="0"/>
              </a:endParaRPr>
            </a:p>
          </p:txBody>
        </p:sp>
      </p:grpSp>
      <p:grpSp>
        <p:nvGrpSpPr>
          <p:cNvPr id="3" name="Group 2"/>
          <p:cNvGrpSpPr/>
          <p:nvPr/>
        </p:nvGrpSpPr>
        <p:grpSpPr>
          <a:xfrm>
            <a:off x="235060" y="732892"/>
            <a:ext cx="9997511" cy="646331"/>
            <a:chOff x="235060" y="732892"/>
            <a:chExt cx="9997511" cy="646331"/>
          </a:xfrm>
        </p:grpSpPr>
        <p:sp>
          <p:nvSpPr>
            <p:cNvPr id="2" name="TextBox 1"/>
            <p:cNvSpPr txBox="1"/>
            <p:nvPr/>
          </p:nvSpPr>
          <p:spPr>
            <a:xfrm>
              <a:off x="235060" y="794448"/>
              <a:ext cx="3167743" cy="523220"/>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Abadi" panose="020B0604020104020204" pitchFamily="34" charset="0"/>
                </a:rPr>
                <a:t>A Proud Look</a:t>
              </a:r>
            </a:p>
          </p:txBody>
        </p:sp>
        <p:sp>
          <p:nvSpPr>
            <p:cNvPr id="17" name="Rectangle 16"/>
            <p:cNvSpPr/>
            <p:nvPr/>
          </p:nvSpPr>
          <p:spPr>
            <a:xfrm>
              <a:off x="4136571" y="732892"/>
              <a:ext cx="6096000" cy="646331"/>
            </a:xfrm>
            <a:prstGeom prst="rect">
              <a:avLst/>
            </a:prstGeom>
          </p:spPr>
          <p:txBody>
            <a:bodyPr>
              <a:spAutoFit/>
            </a:bodyPr>
            <a:lstStyle/>
            <a:p>
              <a:r>
                <a:rPr lang="en-US" b="0" i="0" dirty="0">
                  <a:solidFill>
                    <a:schemeClr val="bg1"/>
                  </a:solidFill>
                  <a:effectLst/>
                  <a:latin typeface="Abadi" panose="020B0604020104020204" pitchFamily="34" charset="0"/>
                </a:rPr>
                <a:t>Don't think less of yourself, think of yourself less</a:t>
              </a:r>
            </a:p>
            <a:p>
              <a:r>
                <a:rPr lang="en-US" b="0" i="0" dirty="0">
                  <a:solidFill>
                    <a:schemeClr val="bg1"/>
                  </a:solidFill>
                  <a:effectLst/>
                  <a:latin typeface="Abadi" panose="020B0604020104020204" pitchFamily="34" charset="0"/>
                </a:rPr>
                <a:t>- Unknown</a:t>
              </a:r>
            </a:p>
          </p:txBody>
        </p:sp>
      </p:grpSp>
      <p:grpSp>
        <p:nvGrpSpPr>
          <p:cNvPr id="21" name="Group 20"/>
          <p:cNvGrpSpPr/>
          <p:nvPr/>
        </p:nvGrpSpPr>
        <p:grpSpPr>
          <a:xfrm>
            <a:off x="235062" y="3628611"/>
            <a:ext cx="9997509" cy="1389127"/>
            <a:chOff x="235062" y="3628611"/>
            <a:chExt cx="9997509" cy="1389127"/>
          </a:xfrm>
        </p:grpSpPr>
        <p:sp>
          <p:nvSpPr>
            <p:cNvPr id="11" name="TextBox 10"/>
            <p:cNvSpPr txBox="1"/>
            <p:nvPr/>
          </p:nvSpPr>
          <p:spPr>
            <a:xfrm>
              <a:off x="235062" y="3632743"/>
              <a:ext cx="3167743" cy="1384995"/>
            </a:xfrm>
            <a:prstGeom prst="rect">
              <a:avLst/>
            </a:prstGeom>
            <a:solidFill>
              <a:schemeClr val="accent3">
                <a:lumMod val="75000"/>
              </a:schemeClr>
            </a:solidFill>
          </p:spPr>
          <p:txBody>
            <a:bodyPr wrap="square" rtlCol="0">
              <a:spAutoFit/>
            </a:bodyPr>
            <a:lstStyle/>
            <a:p>
              <a:pPr algn="ctr"/>
              <a:r>
                <a:rPr lang="en-US" sz="2800" dirty="0">
                  <a:solidFill>
                    <a:schemeClr val="bg1"/>
                  </a:solidFill>
                  <a:latin typeface="Abadi" panose="020B0604020104020204" pitchFamily="34" charset="0"/>
                </a:rPr>
                <a:t>A heart that </a:t>
              </a:r>
              <a:r>
                <a:rPr lang="en-US" sz="2800" dirty="0" err="1">
                  <a:solidFill>
                    <a:schemeClr val="bg1"/>
                  </a:solidFill>
                  <a:latin typeface="Abadi" panose="020B0604020104020204" pitchFamily="34" charset="0"/>
                </a:rPr>
                <a:t>deviseth</a:t>
              </a:r>
              <a:r>
                <a:rPr lang="en-US" sz="2800" dirty="0">
                  <a:solidFill>
                    <a:schemeClr val="bg1"/>
                  </a:solidFill>
                  <a:latin typeface="Abadi" panose="020B0604020104020204" pitchFamily="34" charset="0"/>
                </a:rPr>
                <a:t> wicked imaginations</a:t>
              </a:r>
            </a:p>
          </p:txBody>
        </p:sp>
        <p:sp>
          <p:nvSpPr>
            <p:cNvPr id="18" name="Rectangle 17"/>
            <p:cNvSpPr/>
            <p:nvPr/>
          </p:nvSpPr>
          <p:spPr>
            <a:xfrm>
              <a:off x="4136571" y="3628611"/>
              <a:ext cx="6096000" cy="1200329"/>
            </a:xfrm>
            <a:prstGeom prst="rect">
              <a:avLst/>
            </a:prstGeom>
          </p:spPr>
          <p:txBody>
            <a:bodyPr>
              <a:spAutoFit/>
            </a:bodyPr>
            <a:lstStyle/>
            <a:p>
              <a:r>
                <a:rPr lang="en-US" b="0" i="0" dirty="0">
                  <a:solidFill>
                    <a:schemeClr val="bg1"/>
                  </a:solidFill>
                  <a:effectLst/>
                  <a:latin typeface="Abadi" panose="020B0604020104020204" pitchFamily="34" charset="0"/>
                </a:rPr>
                <a:t>"You can fool all the people some of the time, and some of the people all the time, but you cannot fool all the people all the time."</a:t>
              </a:r>
            </a:p>
            <a:p>
              <a:r>
                <a:rPr lang="en-US" b="0" i="0" dirty="0">
                  <a:solidFill>
                    <a:schemeClr val="bg1"/>
                  </a:solidFill>
                  <a:effectLst/>
                  <a:latin typeface="Abadi" panose="020B0604020104020204" pitchFamily="34" charset="0"/>
                </a:rPr>
                <a:t>- Abraham Lincoln</a:t>
              </a:r>
            </a:p>
          </p:txBody>
        </p:sp>
      </p:grpSp>
      <p:grpSp>
        <p:nvGrpSpPr>
          <p:cNvPr id="5" name="Group 4"/>
          <p:cNvGrpSpPr/>
          <p:nvPr/>
        </p:nvGrpSpPr>
        <p:grpSpPr>
          <a:xfrm>
            <a:off x="235059" y="2309189"/>
            <a:ext cx="9997512" cy="1200329"/>
            <a:chOff x="235059" y="2309189"/>
            <a:chExt cx="9997512" cy="1200329"/>
          </a:xfrm>
        </p:grpSpPr>
        <p:sp>
          <p:nvSpPr>
            <p:cNvPr id="10" name="TextBox 9"/>
            <p:cNvSpPr txBox="1"/>
            <p:nvPr/>
          </p:nvSpPr>
          <p:spPr>
            <a:xfrm>
              <a:off x="235059" y="2373648"/>
              <a:ext cx="3167743" cy="954107"/>
            </a:xfrm>
            <a:prstGeom prst="rect">
              <a:avLst/>
            </a:prstGeom>
            <a:solidFill>
              <a:schemeClr val="accent6">
                <a:lumMod val="75000"/>
              </a:schemeClr>
            </a:solidFill>
          </p:spPr>
          <p:txBody>
            <a:bodyPr wrap="square" rtlCol="0">
              <a:spAutoFit/>
            </a:bodyPr>
            <a:lstStyle/>
            <a:p>
              <a:pPr algn="ctr"/>
              <a:r>
                <a:rPr lang="en-US" sz="2800" dirty="0">
                  <a:solidFill>
                    <a:schemeClr val="bg1"/>
                  </a:solidFill>
                  <a:latin typeface="Abadi" panose="020B0604020104020204" pitchFamily="34" charset="0"/>
                </a:rPr>
                <a:t>Hands that shed innocent blood</a:t>
              </a:r>
            </a:p>
          </p:txBody>
        </p:sp>
        <p:sp>
          <p:nvSpPr>
            <p:cNvPr id="19" name="Rectangle 18"/>
            <p:cNvSpPr/>
            <p:nvPr/>
          </p:nvSpPr>
          <p:spPr>
            <a:xfrm>
              <a:off x="4136571" y="2309189"/>
              <a:ext cx="6096000" cy="1200329"/>
            </a:xfrm>
            <a:prstGeom prst="rect">
              <a:avLst/>
            </a:prstGeom>
          </p:spPr>
          <p:txBody>
            <a:bodyPr>
              <a:spAutoFit/>
            </a:bodyPr>
            <a:lstStyle/>
            <a:p>
              <a:r>
                <a:rPr lang="en-US" b="0" i="0" dirty="0">
                  <a:solidFill>
                    <a:schemeClr val="bg1"/>
                  </a:solidFill>
                  <a:effectLst/>
                  <a:latin typeface="Abadi" panose="020B0604020104020204" pitchFamily="34" charset="0"/>
                </a:rPr>
                <a:t>“Thou shal</a:t>
              </a:r>
              <a:r>
                <a:rPr lang="en-US" dirty="0">
                  <a:solidFill>
                    <a:schemeClr val="bg1"/>
                  </a:solidFill>
                  <a:latin typeface="Abadi" panose="020B0604020104020204" pitchFamily="34" charset="0"/>
                </a:rPr>
                <a:t>t not kill does not apply to murder of one’s own kind only, but to all living beings; and this Commandment was inscribed in the human breast long before it was proclaimed from Sinai. –Leo Tolstoy</a:t>
              </a:r>
              <a:endParaRPr lang="en-US" b="0" i="0" dirty="0">
                <a:solidFill>
                  <a:schemeClr val="bg1"/>
                </a:solidFill>
                <a:effectLst/>
                <a:latin typeface="Abadi" panose="020B0604020104020204" pitchFamily="34" charset="0"/>
              </a:endParaRPr>
            </a:p>
          </p:txBody>
        </p:sp>
      </p:grpSp>
      <p:grpSp>
        <p:nvGrpSpPr>
          <p:cNvPr id="23" name="Group 22"/>
          <p:cNvGrpSpPr/>
          <p:nvPr/>
        </p:nvGrpSpPr>
        <p:grpSpPr>
          <a:xfrm>
            <a:off x="235061" y="5199267"/>
            <a:ext cx="9997510" cy="1384995"/>
            <a:chOff x="235061" y="5199267"/>
            <a:chExt cx="9997510" cy="1384995"/>
          </a:xfrm>
        </p:grpSpPr>
        <p:sp>
          <p:nvSpPr>
            <p:cNvPr id="12" name="TextBox 11"/>
            <p:cNvSpPr txBox="1"/>
            <p:nvPr/>
          </p:nvSpPr>
          <p:spPr>
            <a:xfrm>
              <a:off x="235061" y="5199267"/>
              <a:ext cx="3167743" cy="1384995"/>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Feet that be swift in running to mischief</a:t>
              </a:r>
            </a:p>
          </p:txBody>
        </p:sp>
        <p:sp>
          <p:nvSpPr>
            <p:cNvPr id="20" name="Rectangle 19"/>
            <p:cNvSpPr/>
            <p:nvPr/>
          </p:nvSpPr>
          <p:spPr>
            <a:xfrm>
              <a:off x="4136571" y="5261575"/>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“I solemnly swear that I am up to no good.” J.K. Rowling</a:t>
              </a:r>
            </a:p>
          </p:txBody>
        </p:sp>
      </p:grpSp>
      <p:grpSp>
        <p:nvGrpSpPr>
          <p:cNvPr id="4" name="Group 3"/>
          <p:cNvGrpSpPr/>
          <p:nvPr/>
        </p:nvGrpSpPr>
        <p:grpSpPr>
          <a:xfrm>
            <a:off x="235060" y="1519147"/>
            <a:ext cx="9997511" cy="646331"/>
            <a:chOff x="235060" y="1519147"/>
            <a:chExt cx="9997511" cy="646331"/>
          </a:xfrm>
        </p:grpSpPr>
        <p:sp>
          <p:nvSpPr>
            <p:cNvPr id="9" name="TextBox 8"/>
            <p:cNvSpPr txBox="1"/>
            <p:nvPr/>
          </p:nvSpPr>
          <p:spPr>
            <a:xfrm>
              <a:off x="235060" y="1588896"/>
              <a:ext cx="3167743" cy="523220"/>
            </a:xfrm>
            <a:prstGeom prst="rect">
              <a:avLst/>
            </a:prstGeom>
            <a:solidFill>
              <a:srgbClr val="C00000"/>
            </a:solidFill>
          </p:spPr>
          <p:txBody>
            <a:bodyPr wrap="square" rtlCol="0">
              <a:spAutoFit/>
            </a:bodyPr>
            <a:lstStyle/>
            <a:p>
              <a:pPr algn="ctr"/>
              <a:r>
                <a:rPr lang="en-US" sz="2800" dirty="0">
                  <a:solidFill>
                    <a:schemeClr val="bg1"/>
                  </a:solidFill>
                  <a:latin typeface="Abadi" panose="020B0604020104020204" pitchFamily="34" charset="0"/>
                </a:rPr>
                <a:t>A Lying Tongue</a:t>
              </a:r>
            </a:p>
          </p:txBody>
        </p:sp>
        <p:sp>
          <p:nvSpPr>
            <p:cNvPr id="22" name="Rectangle 21"/>
            <p:cNvSpPr/>
            <p:nvPr/>
          </p:nvSpPr>
          <p:spPr>
            <a:xfrm>
              <a:off x="4136571" y="1519147"/>
              <a:ext cx="6096000" cy="646331"/>
            </a:xfrm>
            <a:prstGeom prst="rect">
              <a:avLst/>
            </a:prstGeom>
          </p:spPr>
          <p:txBody>
            <a:bodyPr>
              <a:spAutoFit/>
            </a:bodyPr>
            <a:lstStyle/>
            <a:p>
              <a:r>
                <a:rPr lang="en-US" b="0" i="0" dirty="0">
                  <a:solidFill>
                    <a:schemeClr val="bg1"/>
                  </a:solidFill>
                  <a:effectLst/>
                  <a:latin typeface="Abadi" panose="020B0604020104020204" pitchFamily="34" charset="0"/>
                </a:rPr>
                <a:t>The worst thing about being lied to is knowing you weren’t worth the truth.--unknown</a:t>
              </a:r>
            </a:p>
          </p:txBody>
        </p:sp>
      </p:grpSp>
    </p:spTree>
    <p:extLst>
      <p:ext uri="{BB962C8B-B14F-4D97-AF65-F5344CB8AC3E}">
        <p14:creationId xmlns:p14="http://schemas.microsoft.com/office/powerpoint/2010/main" val="362736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The Fool--Proverbs 9:6</a:t>
            </a:r>
          </a:p>
        </p:txBody>
      </p:sp>
      <p:sp>
        <p:nvSpPr>
          <p:cNvPr id="13" name="Rectangle 12"/>
          <p:cNvSpPr/>
          <p:nvPr/>
        </p:nvSpPr>
        <p:spPr>
          <a:xfrm>
            <a:off x="8251218" y="1720838"/>
            <a:ext cx="3298373" cy="2523768"/>
          </a:xfrm>
          <a:prstGeom prst="rect">
            <a:avLst/>
          </a:prstGeom>
          <a:solidFill>
            <a:srgbClr val="00B0F0"/>
          </a:solidFill>
        </p:spPr>
        <p:txBody>
          <a:bodyPr wrap="square">
            <a:spAutoFit/>
          </a:bodyPr>
          <a:lstStyle/>
          <a:p>
            <a:pPr algn="ctr"/>
            <a:r>
              <a:rPr lang="en-US" sz="2800" dirty="0">
                <a:solidFill>
                  <a:srgbClr val="111111"/>
                </a:solidFill>
                <a:latin typeface="Calibri" panose="020F0502020204030204" pitchFamily="34" charset="0"/>
              </a:rPr>
              <a:t>A fool will learn nothing from a wise man, but a wise man will learn much from a fool</a:t>
            </a:r>
          </a:p>
          <a:p>
            <a:pPr algn="ctr"/>
            <a:r>
              <a:rPr lang="en-US" dirty="0">
                <a:solidFill>
                  <a:srgbClr val="111111"/>
                </a:solidFill>
                <a:latin typeface="Calibri" panose="020F0502020204030204" pitchFamily="34" charset="0"/>
              </a:rPr>
              <a:t>- Unknown</a:t>
            </a:r>
          </a:p>
        </p:txBody>
      </p:sp>
      <p:sp>
        <p:nvSpPr>
          <p:cNvPr id="11" name="Rectangle 10"/>
          <p:cNvSpPr/>
          <p:nvPr/>
        </p:nvSpPr>
        <p:spPr>
          <a:xfrm>
            <a:off x="337683" y="1936283"/>
            <a:ext cx="3464772" cy="1661993"/>
          </a:xfrm>
          <a:prstGeom prst="rect">
            <a:avLst/>
          </a:prstGeom>
          <a:solidFill>
            <a:srgbClr val="FF0000"/>
          </a:solidFill>
        </p:spPr>
        <p:txBody>
          <a:bodyPr wrap="square">
            <a:spAutoFit/>
          </a:bodyPr>
          <a:lstStyle/>
          <a:p>
            <a:pPr algn="ctr"/>
            <a:r>
              <a:rPr lang="en-US" sz="2800" dirty="0">
                <a:solidFill>
                  <a:schemeClr val="bg1"/>
                </a:solidFill>
                <a:latin typeface="Calibri" panose="020F0502020204030204" pitchFamily="34" charset="0"/>
              </a:rPr>
              <a:t>Who is more </a:t>
            </a:r>
            <a:r>
              <a:rPr lang="en-US" sz="2800" dirty="0" err="1">
                <a:solidFill>
                  <a:schemeClr val="bg1"/>
                </a:solidFill>
                <a:latin typeface="Calibri" panose="020F0502020204030204" pitchFamily="34" charset="0"/>
              </a:rPr>
              <a:t>follish</a:t>
            </a:r>
            <a:r>
              <a:rPr lang="en-US" sz="2800" dirty="0">
                <a:solidFill>
                  <a:schemeClr val="bg1"/>
                </a:solidFill>
                <a:latin typeface="Calibri" panose="020F0502020204030204" pitchFamily="34" charset="0"/>
              </a:rPr>
              <a:t>? The fool or the fool that follows it?</a:t>
            </a:r>
          </a:p>
          <a:p>
            <a:pPr algn="ctr"/>
            <a:r>
              <a:rPr lang="en-US" dirty="0">
                <a:solidFill>
                  <a:schemeClr val="bg1"/>
                </a:solidFill>
                <a:latin typeface="Calibri" panose="020F0502020204030204" pitchFamily="34" charset="0"/>
              </a:rPr>
              <a:t>--Alec Guinness</a:t>
            </a:r>
          </a:p>
        </p:txBody>
      </p:sp>
      <p:sp>
        <p:nvSpPr>
          <p:cNvPr id="16" name="Rectangle 15"/>
          <p:cNvSpPr/>
          <p:nvPr/>
        </p:nvSpPr>
        <p:spPr>
          <a:xfrm>
            <a:off x="4147909" y="4971242"/>
            <a:ext cx="3298373" cy="1661993"/>
          </a:xfrm>
          <a:prstGeom prst="rect">
            <a:avLst/>
          </a:prstGeom>
          <a:solidFill>
            <a:srgbClr val="FFC000"/>
          </a:solidFill>
        </p:spPr>
        <p:txBody>
          <a:bodyPr wrap="square">
            <a:spAutoFit/>
          </a:bodyPr>
          <a:lstStyle/>
          <a:p>
            <a:pPr algn="ctr"/>
            <a:r>
              <a:rPr lang="en-US" sz="2800" dirty="0">
                <a:solidFill>
                  <a:srgbClr val="111111"/>
                </a:solidFill>
                <a:latin typeface="Calibri" panose="020F0502020204030204" pitchFamily="34" charset="0"/>
              </a:rPr>
              <a:t>Wise men don’t need advice.</a:t>
            </a:r>
          </a:p>
          <a:p>
            <a:pPr algn="ctr"/>
            <a:r>
              <a:rPr lang="en-US" sz="2800" dirty="0">
                <a:solidFill>
                  <a:srgbClr val="111111"/>
                </a:solidFill>
                <a:latin typeface="Calibri" panose="020F0502020204030204" pitchFamily="34" charset="0"/>
              </a:rPr>
              <a:t>Fools won’t take it.</a:t>
            </a:r>
          </a:p>
          <a:p>
            <a:pPr algn="ctr"/>
            <a:r>
              <a:rPr lang="en-US" dirty="0">
                <a:solidFill>
                  <a:srgbClr val="111111"/>
                </a:solidFill>
                <a:latin typeface="Calibri" panose="020F0502020204030204" pitchFamily="34" charset="0"/>
              </a:rPr>
              <a:t>--Benjamin Franklin</a:t>
            </a:r>
          </a:p>
        </p:txBody>
      </p:sp>
      <p:pic>
        <p:nvPicPr>
          <p:cNvPr id="2" name="Picture 2" descr="https://45.media.tumblr.com/183fe43185b40103fac1665182cc60d1/tumblr_nhvfs2vVpy1s2wio8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15122" y="1620312"/>
            <a:ext cx="3623429" cy="272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The Couch Potato</a:t>
            </a:r>
          </a:p>
        </p:txBody>
      </p:sp>
      <p:sp>
        <p:nvSpPr>
          <p:cNvPr id="14" name="TextBox 13"/>
          <p:cNvSpPr txBox="1"/>
          <p:nvPr/>
        </p:nvSpPr>
        <p:spPr>
          <a:xfrm>
            <a:off x="684342" y="4165529"/>
            <a:ext cx="5150401" cy="1661993"/>
          </a:xfrm>
          <a:prstGeom prst="rect">
            <a:avLst/>
          </a:prstGeom>
          <a:solidFill>
            <a:srgbClr val="FFC000"/>
          </a:solidFill>
        </p:spPr>
        <p:txBody>
          <a:bodyPr wrap="square" rtlCol="0">
            <a:spAutoFit/>
          </a:bodyPr>
          <a:lstStyle/>
          <a:p>
            <a:r>
              <a:rPr lang="en-US" sz="2800" dirty="0">
                <a:latin typeface="Abadi" panose="020B0604020104020204" pitchFamily="34" charset="0"/>
              </a:rPr>
              <a:t>Great things come out of being hungry and cold. Once you're pampered, you get lazy.</a:t>
            </a:r>
            <a:br>
              <a:rPr lang="en-US" sz="2800" dirty="0">
                <a:latin typeface="Abadi" panose="020B0604020104020204" pitchFamily="34" charset="0"/>
              </a:rPr>
            </a:br>
            <a:r>
              <a:rPr lang="en-US" dirty="0">
                <a:latin typeface="Abadi" panose="020B0604020104020204" pitchFamily="34" charset="0"/>
              </a:rPr>
              <a:t>Rob Zombie</a:t>
            </a:r>
            <a:endParaRPr lang="en-US" sz="2800" dirty="0">
              <a:solidFill>
                <a:schemeClr val="bg1"/>
              </a:solidFill>
              <a:latin typeface="Abadi" panose="020B0604020104020204" pitchFamily="34" charset="0"/>
            </a:endParaRPr>
          </a:p>
        </p:txBody>
      </p:sp>
      <p:grpSp>
        <p:nvGrpSpPr>
          <p:cNvPr id="23" name="Group 22"/>
          <p:cNvGrpSpPr/>
          <p:nvPr/>
        </p:nvGrpSpPr>
        <p:grpSpPr>
          <a:xfrm>
            <a:off x="3739613" y="1184566"/>
            <a:ext cx="3167743" cy="2801289"/>
            <a:chOff x="246516" y="5417764"/>
            <a:chExt cx="3167743" cy="2801289"/>
          </a:xfrm>
        </p:grpSpPr>
        <p:sp>
          <p:nvSpPr>
            <p:cNvPr id="12" name="TextBox 11"/>
            <p:cNvSpPr txBox="1"/>
            <p:nvPr/>
          </p:nvSpPr>
          <p:spPr>
            <a:xfrm>
              <a:off x="246516" y="5972284"/>
              <a:ext cx="3167743" cy="2246769"/>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Work hard and become a leader, be lazy and become a slave.</a:t>
              </a:r>
            </a:p>
            <a:p>
              <a:pPr algn="ctr"/>
              <a:r>
                <a:rPr lang="en-US" sz="2800" dirty="0">
                  <a:solidFill>
                    <a:schemeClr val="bg1"/>
                  </a:solidFill>
                  <a:latin typeface="Abadi" panose="020B0604020104020204" pitchFamily="34" charset="0"/>
                </a:rPr>
                <a:t>--unknown</a:t>
              </a:r>
            </a:p>
          </p:txBody>
        </p:sp>
        <p:sp>
          <p:nvSpPr>
            <p:cNvPr id="20" name="Rectangle 19"/>
            <p:cNvSpPr/>
            <p:nvPr/>
          </p:nvSpPr>
          <p:spPr>
            <a:xfrm>
              <a:off x="891434" y="5417764"/>
              <a:ext cx="2268654" cy="369332"/>
            </a:xfrm>
            <a:prstGeom prst="rect">
              <a:avLst/>
            </a:prstGeom>
          </p:spPr>
          <p:txBody>
            <a:bodyPr wrap="square">
              <a:spAutoFit/>
            </a:bodyPr>
            <a:lstStyle/>
            <a:p>
              <a:r>
                <a:rPr lang="en-US" dirty="0">
                  <a:solidFill>
                    <a:schemeClr val="bg1"/>
                  </a:solidFill>
                  <a:latin typeface="Abadi" panose="020B0604020104020204" pitchFamily="34" charset="0"/>
                </a:rPr>
                <a:t>Proverb 12:24</a:t>
              </a:r>
              <a:endParaRPr lang="en-US" b="0" i="0" dirty="0">
                <a:solidFill>
                  <a:schemeClr val="bg1"/>
                </a:solidFill>
                <a:effectLst/>
                <a:latin typeface="Abadi" panose="020B0604020104020204" pitchFamily="34" charset="0"/>
              </a:endParaRPr>
            </a:p>
          </p:txBody>
        </p:sp>
      </p:grpSp>
      <p:grpSp>
        <p:nvGrpSpPr>
          <p:cNvPr id="26" name="Group 25"/>
          <p:cNvGrpSpPr/>
          <p:nvPr/>
        </p:nvGrpSpPr>
        <p:grpSpPr>
          <a:xfrm>
            <a:off x="199290" y="405415"/>
            <a:ext cx="3167743" cy="2801289"/>
            <a:chOff x="246516" y="5417764"/>
            <a:chExt cx="3167743" cy="2801289"/>
          </a:xfrm>
        </p:grpSpPr>
        <p:sp>
          <p:nvSpPr>
            <p:cNvPr id="27" name="TextBox 26"/>
            <p:cNvSpPr txBox="1"/>
            <p:nvPr/>
          </p:nvSpPr>
          <p:spPr>
            <a:xfrm>
              <a:off x="246516" y="5972284"/>
              <a:ext cx="3167743" cy="2246769"/>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Laziness may appear attractive, but work gives satisfaction</a:t>
              </a:r>
            </a:p>
            <a:p>
              <a:pPr algn="ctr"/>
              <a:r>
                <a:rPr lang="en-US" sz="2800" dirty="0">
                  <a:solidFill>
                    <a:schemeClr val="bg1"/>
                  </a:solidFill>
                  <a:latin typeface="Abadi" panose="020B0604020104020204" pitchFamily="34" charset="0"/>
                </a:rPr>
                <a:t>--Anne Frank</a:t>
              </a:r>
            </a:p>
          </p:txBody>
        </p:sp>
        <p:sp>
          <p:nvSpPr>
            <p:cNvPr id="28" name="Rectangle 27"/>
            <p:cNvSpPr/>
            <p:nvPr/>
          </p:nvSpPr>
          <p:spPr>
            <a:xfrm>
              <a:off x="891434" y="5417764"/>
              <a:ext cx="2268654" cy="369332"/>
            </a:xfrm>
            <a:prstGeom prst="rect">
              <a:avLst/>
            </a:prstGeom>
          </p:spPr>
          <p:txBody>
            <a:bodyPr wrap="square">
              <a:spAutoFit/>
            </a:bodyPr>
            <a:lstStyle/>
            <a:p>
              <a:r>
                <a:rPr lang="en-US" dirty="0">
                  <a:solidFill>
                    <a:schemeClr val="bg1"/>
                  </a:solidFill>
                  <a:latin typeface="Abadi" panose="020B0604020104020204" pitchFamily="34" charset="0"/>
                </a:rPr>
                <a:t>Proverb 10:4</a:t>
              </a:r>
              <a:endParaRPr lang="en-US" b="0" i="0" dirty="0">
                <a:solidFill>
                  <a:schemeClr val="bg1"/>
                </a:solidFill>
                <a:effectLst/>
                <a:latin typeface="Abadi" panose="020B0604020104020204" pitchFamily="34" charset="0"/>
              </a:endParaRPr>
            </a:p>
          </p:txBody>
        </p:sp>
      </p:grpSp>
      <p:grpSp>
        <p:nvGrpSpPr>
          <p:cNvPr id="29" name="Group 28"/>
          <p:cNvGrpSpPr/>
          <p:nvPr/>
        </p:nvGrpSpPr>
        <p:grpSpPr>
          <a:xfrm>
            <a:off x="7704288" y="1410407"/>
            <a:ext cx="3167743" cy="4955725"/>
            <a:chOff x="246516" y="5417764"/>
            <a:chExt cx="3167743" cy="4955725"/>
          </a:xfrm>
        </p:grpSpPr>
        <p:sp>
          <p:nvSpPr>
            <p:cNvPr id="30" name="TextBox 29"/>
            <p:cNvSpPr txBox="1"/>
            <p:nvPr/>
          </p:nvSpPr>
          <p:spPr>
            <a:xfrm>
              <a:off x="246516" y="5972284"/>
              <a:ext cx="3167743" cy="4401205"/>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The good man labors that he may be able to support life; this is his first object: and then to have something to divide with the poor; this is his next object. </a:t>
              </a:r>
            </a:p>
            <a:p>
              <a:pPr algn="ctr"/>
              <a:r>
                <a:rPr lang="en-US" sz="2000" dirty="0">
                  <a:solidFill>
                    <a:schemeClr val="bg1"/>
                  </a:solidFill>
                  <a:latin typeface="Abadi" panose="020B0604020104020204" pitchFamily="34" charset="0"/>
                </a:rPr>
                <a:t>--Adam Clarke</a:t>
              </a:r>
            </a:p>
          </p:txBody>
        </p:sp>
        <p:sp>
          <p:nvSpPr>
            <p:cNvPr id="31" name="Rectangle 30"/>
            <p:cNvSpPr/>
            <p:nvPr/>
          </p:nvSpPr>
          <p:spPr>
            <a:xfrm>
              <a:off x="891434" y="5417764"/>
              <a:ext cx="2268654" cy="369332"/>
            </a:xfrm>
            <a:prstGeom prst="rect">
              <a:avLst/>
            </a:prstGeom>
          </p:spPr>
          <p:txBody>
            <a:bodyPr wrap="square">
              <a:spAutoFit/>
            </a:bodyPr>
            <a:lstStyle/>
            <a:p>
              <a:r>
                <a:rPr lang="en-US" dirty="0">
                  <a:solidFill>
                    <a:schemeClr val="bg1"/>
                  </a:solidFill>
                  <a:latin typeface="Abadi" panose="020B0604020104020204" pitchFamily="34" charset="0"/>
                </a:rPr>
                <a:t>Proverb 10:16</a:t>
              </a:r>
              <a:endParaRPr lang="en-US" b="0" i="0" dirty="0">
                <a:solidFill>
                  <a:schemeClr val="bg1"/>
                </a:solidFill>
                <a:effectLst/>
                <a:latin typeface="Abadi" panose="020B0604020104020204" pitchFamily="34" charset="0"/>
              </a:endParaRPr>
            </a:p>
          </p:txBody>
        </p:sp>
      </p:grpSp>
      <p:pic>
        <p:nvPicPr>
          <p:cNvPr id="1030" name="Picture 6" descr="http://www.gifs.net/Animation11/Food_and_Drinks/Vegetables/Couch_potat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96390" y="98204"/>
            <a:ext cx="1951282" cy="163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056" y="2103843"/>
            <a:ext cx="3010264" cy="1938992"/>
          </a:xfrm>
          <a:prstGeom prst="rect">
            <a:avLst/>
          </a:prstGeom>
          <a:noFill/>
        </p:spPr>
        <p:txBody>
          <a:bodyPr wrap="square" rtlCol="0">
            <a:spAutoFit/>
          </a:bodyPr>
          <a:lstStyle/>
          <a:p>
            <a:r>
              <a:rPr lang="en-US" sz="2400" dirty="0">
                <a:solidFill>
                  <a:schemeClr val="bg1"/>
                </a:solidFill>
                <a:latin typeface="Abadi" panose="020B0604020104020204" pitchFamily="34" charset="0"/>
              </a:rPr>
              <a:t>The book of Proverbs contains many brief but wise statements about how to live a godly life</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Introduction</a:t>
            </a:r>
          </a:p>
        </p:txBody>
      </p:sp>
      <p:sp>
        <p:nvSpPr>
          <p:cNvPr id="2" name="Rectangle 1"/>
          <p:cNvSpPr/>
          <p:nvPr/>
        </p:nvSpPr>
        <p:spPr>
          <a:xfrm>
            <a:off x="7587342" y="4629835"/>
            <a:ext cx="3973286" cy="1569660"/>
          </a:xfrm>
          <a:prstGeom prst="rect">
            <a:avLst/>
          </a:prstGeom>
        </p:spPr>
        <p:txBody>
          <a:bodyPr wrap="square">
            <a:spAutoFit/>
          </a:bodyPr>
          <a:lstStyle/>
          <a:p>
            <a:r>
              <a:rPr lang="en-US" sz="2400" b="0" i="0" dirty="0">
                <a:solidFill>
                  <a:schemeClr val="bg1"/>
                </a:solidFill>
                <a:effectLst/>
                <a:latin typeface="Abadi" panose="020B0604020104020204" pitchFamily="34" charset="0"/>
              </a:rPr>
              <a:t>Although the book was written in ancient Israel, its messages remain applicable in the modern world. </a:t>
            </a:r>
            <a:endParaRPr lang="en-US" sz="2400" dirty="0">
              <a:solidFill>
                <a:schemeClr val="bg1"/>
              </a:solidFill>
              <a:latin typeface="Abadi" panose="020B0604020104020204" pitchFamily="34" charset="0"/>
            </a:endParaRPr>
          </a:p>
        </p:txBody>
      </p:sp>
      <p:sp>
        <p:nvSpPr>
          <p:cNvPr id="3" name="Rectangle 2"/>
          <p:cNvSpPr/>
          <p:nvPr/>
        </p:nvSpPr>
        <p:spPr>
          <a:xfrm>
            <a:off x="2198915" y="1313512"/>
            <a:ext cx="8708570" cy="461665"/>
          </a:xfrm>
          <a:prstGeom prst="rect">
            <a:avLst/>
          </a:prstGeom>
        </p:spPr>
        <p:txBody>
          <a:bodyPr wrap="square">
            <a:spAutoFit/>
          </a:bodyPr>
          <a:lstStyle/>
          <a:p>
            <a:r>
              <a:rPr lang="en-US" sz="2400" b="0" i="0" dirty="0">
                <a:solidFill>
                  <a:srgbClr val="FF0000"/>
                </a:solidFill>
                <a:effectLst/>
                <a:latin typeface="Abadi" panose="020B0604020104020204" pitchFamily="34" charset="0"/>
              </a:rPr>
              <a:t>The book of Proverbs is frequently quoted in the New Testament.</a:t>
            </a:r>
            <a:endParaRPr lang="en-US" sz="2400" dirty="0">
              <a:solidFill>
                <a:srgbClr val="FF0000"/>
              </a:solidFill>
              <a:latin typeface="Abadi" panose="020B0604020104020204" pitchFamily="34" charset="0"/>
            </a:endParaRPr>
          </a:p>
        </p:txBody>
      </p:sp>
      <p:sp>
        <p:nvSpPr>
          <p:cNvPr id="4" name="Rectangle 3"/>
          <p:cNvSpPr/>
          <p:nvPr/>
        </p:nvSpPr>
        <p:spPr>
          <a:xfrm>
            <a:off x="5133717" y="1005754"/>
            <a:ext cx="1828001" cy="369332"/>
          </a:xfrm>
          <a:prstGeom prst="rect">
            <a:avLst/>
          </a:prstGeom>
        </p:spPr>
        <p:txBody>
          <a:bodyPr wrap="none">
            <a:spAutoFit/>
          </a:bodyPr>
          <a:lstStyle/>
          <a:p>
            <a:r>
              <a:rPr lang="en-US" dirty="0">
                <a:solidFill>
                  <a:srgbClr val="FFFF00"/>
                </a:solidFill>
                <a:latin typeface="Calibri" panose="020F0502020204030204" pitchFamily="34" charset="0"/>
              </a:rPr>
              <a:t>W</a:t>
            </a:r>
            <a:r>
              <a:rPr lang="en-US" b="0" i="0" dirty="0">
                <a:solidFill>
                  <a:srgbClr val="FFFF00"/>
                </a:solidFill>
                <a:effectLst/>
                <a:latin typeface="Calibri" panose="020F0502020204030204" pitchFamily="34" charset="0"/>
              </a:rPr>
              <a:t>ritten as poetry</a:t>
            </a:r>
            <a:endParaRPr lang="en-US" dirty="0">
              <a:solidFill>
                <a:srgbClr val="FFFF00"/>
              </a:solidFill>
              <a:latin typeface="Abadi" panose="020B0604020104020204" pitchFamily="34" charset="0"/>
            </a:endParaRPr>
          </a:p>
        </p:txBody>
      </p:sp>
      <p:pic>
        <p:nvPicPr>
          <p:cNvPr id="6" name="Picture 2" descr="https://janedjacobs.files.wordpress.com/2011/10/proverbs_03a.jpg"/>
          <p:cNvPicPr>
            <a:picLocks noChangeAspect="1" noChangeArrowheads="1"/>
          </p:cNvPicPr>
          <p:nvPr/>
        </p:nvPicPr>
        <p:blipFill rotWithShape="1">
          <a:blip r:embed="rId3">
            <a:extLst>
              <a:ext uri="{28A0092B-C50C-407E-A947-70E740481C1C}">
                <a14:useLocalDpi xmlns:a14="http://schemas.microsoft.com/office/drawing/2010/main" val="0"/>
              </a:ext>
            </a:extLst>
          </a:blip>
          <a:srcRect l="-317" t="33909" r="-32" b="5386"/>
          <a:stretch/>
        </p:blipFill>
        <p:spPr bwMode="auto">
          <a:xfrm>
            <a:off x="3681972" y="3168713"/>
            <a:ext cx="3376311" cy="204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Pride—Proverbs 11:2</a:t>
            </a:r>
          </a:p>
        </p:txBody>
      </p:sp>
      <p:sp>
        <p:nvSpPr>
          <p:cNvPr id="27" name="TextBox 26"/>
          <p:cNvSpPr txBox="1"/>
          <p:nvPr/>
        </p:nvSpPr>
        <p:spPr>
          <a:xfrm>
            <a:off x="754153" y="2230765"/>
            <a:ext cx="3167743" cy="2554545"/>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Abadi" panose="020B0604020104020204" pitchFamily="34" charset="0"/>
              </a:rPr>
              <a:t>Pride is concerned with who is right.</a:t>
            </a:r>
          </a:p>
          <a:p>
            <a:pPr algn="ctr"/>
            <a:r>
              <a:rPr lang="en-US" sz="2800" dirty="0">
                <a:solidFill>
                  <a:schemeClr val="bg1"/>
                </a:solidFill>
                <a:latin typeface="Abadi" panose="020B0604020104020204" pitchFamily="34" charset="0"/>
              </a:rPr>
              <a:t>Humility is concerned with WHAT IS RIGHT</a:t>
            </a:r>
          </a:p>
          <a:p>
            <a:pPr algn="ctr"/>
            <a:r>
              <a:rPr lang="en-US" sz="2000" dirty="0">
                <a:solidFill>
                  <a:schemeClr val="bg1"/>
                </a:solidFill>
                <a:latin typeface="Abadi" panose="020B0604020104020204" pitchFamily="34" charset="0"/>
              </a:rPr>
              <a:t>--Ezra T. Benson</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18" name="TextBox 17"/>
          <p:cNvSpPr txBox="1"/>
          <p:nvPr/>
        </p:nvSpPr>
        <p:spPr>
          <a:xfrm>
            <a:off x="8211493" y="3988211"/>
            <a:ext cx="3167743" cy="2554545"/>
          </a:xfrm>
          <a:prstGeom prst="rect">
            <a:avLst/>
          </a:prstGeom>
          <a:solidFill>
            <a:schemeClr val="accent3">
              <a:lumMod val="75000"/>
            </a:schemeClr>
          </a:solidFill>
        </p:spPr>
        <p:txBody>
          <a:bodyPr wrap="square" rtlCol="0">
            <a:spAutoFit/>
          </a:bodyPr>
          <a:lstStyle/>
          <a:p>
            <a:pPr algn="ctr"/>
            <a:r>
              <a:rPr lang="en-US" sz="2800" dirty="0">
                <a:solidFill>
                  <a:schemeClr val="bg1"/>
                </a:solidFill>
                <a:latin typeface="Calibri" panose="020F0502020204030204" pitchFamily="34" charset="0"/>
              </a:rPr>
              <a:t>Humility is not thinking less of yourself, but thinking of yourself less. </a:t>
            </a:r>
          </a:p>
          <a:p>
            <a:pPr algn="ctr"/>
            <a:r>
              <a:rPr lang="en-US" sz="2000" dirty="0">
                <a:solidFill>
                  <a:schemeClr val="bg1"/>
                </a:solidFill>
                <a:latin typeface="Calibri" panose="020F0502020204030204" pitchFamily="34" charset="0"/>
              </a:rPr>
              <a:t>--C.S. Lewis</a:t>
            </a:r>
          </a:p>
        </p:txBody>
      </p:sp>
      <p:pic>
        <p:nvPicPr>
          <p:cNvPr id="2054" name="Picture 6" descr="https://media.giphy.com/media/JEFopfVb6aYaQ/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6049" y="1020963"/>
            <a:ext cx="3535444" cy="296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A Virtuous Woman</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460375" y="1118091"/>
            <a:ext cx="3167743" cy="4506998"/>
            <a:chOff x="754153" y="1694085"/>
            <a:chExt cx="3167743" cy="4506998"/>
          </a:xfrm>
        </p:grpSpPr>
        <p:sp>
          <p:nvSpPr>
            <p:cNvPr id="27" name="TextBox 26"/>
            <p:cNvSpPr txBox="1"/>
            <p:nvPr/>
          </p:nvSpPr>
          <p:spPr>
            <a:xfrm>
              <a:off x="754153" y="2230765"/>
              <a:ext cx="3167743" cy="3970318"/>
            </a:xfrm>
            <a:prstGeom prst="rect">
              <a:avLst/>
            </a:prstGeom>
            <a:solidFill>
              <a:srgbClr val="F7A3F1"/>
            </a:solidFill>
          </p:spPr>
          <p:txBody>
            <a:bodyPr wrap="square" rtlCol="0">
              <a:spAutoFit/>
            </a:bodyPr>
            <a:lstStyle/>
            <a:p>
              <a:pPr algn="ctr"/>
              <a:r>
                <a:rPr lang="en-US" sz="2800" dirty="0">
                  <a:latin typeface="Abadi" panose="020B0604020104020204" pitchFamily="34" charset="0"/>
                </a:rPr>
                <a:t>A handsome guy and a pretty girl will make a beautiful wedding, but a faithful man and a virtuous woman will make a beautiful marriage.</a:t>
              </a:r>
            </a:p>
            <a:p>
              <a:pPr algn="ctr"/>
              <a:r>
                <a:rPr lang="en-US" sz="2000" dirty="0">
                  <a:latin typeface="Abadi" panose="020B0604020104020204" pitchFamily="34" charset="0"/>
                </a:rPr>
                <a:t>--KM II</a:t>
              </a:r>
            </a:p>
          </p:txBody>
        </p:sp>
        <p:sp>
          <p:nvSpPr>
            <p:cNvPr id="3" name="Rectangle 2"/>
            <p:cNvSpPr/>
            <p:nvPr/>
          </p:nvSpPr>
          <p:spPr>
            <a:xfrm>
              <a:off x="1531579" y="1694085"/>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12:4</a:t>
              </a:r>
              <a:endParaRPr lang="en-US" dirty="0">
                <a:latin typeface="Abadi" panose="020B0604020104020204" pitchFamily="34" charset="0"/>
              </a:endParaRPr>
            </a:p>
          </p:txBody>
        </p:sp>
      </p:grpSp>
      <p:grpSp>
        <p:nvGrpSpPr>
          <p:cNvPr id="6" name="Group 5"/>
          <p:cNvGrpSpPr/>
          <p:nvPr/>
        </p:nvGrpSpPr>
        <p:grpSpPr>
          <a:xfrm>
            <a:off x="8440556" y="3417054"/>
            <a:ext cx="3167743" cy="2282279"/>
            <a:chOff x="7206558" y="2046099"/>
            <a:chExt cx="3167743" cy="2282279"/>
          </a:xfrm>
        </p:grpSpPr>
        <p:sp>
          <p:nvSpPr>
            <p:cNvPr id="18" name="TextBox 17"/>
            <p:cNvSpPr txBox="1"/>
            <p:nvPr/>
          </p:nvSpPr>
          <p:spPr>
            <a:xfrm>
              <a:off x="7206558" y="2512496"/>
              <a:ext cx="3167743" cy="1815882"/>
            </a:xfrm>
            <a:prstGeom prst="rect">
              <a:avLst/>
            </a:prstGeom>
            <a:solidFill>
              <a:srgbClr val="FFCCFF"/>
            </a:solidFill>
          </p:spPr>
          <p:txBody>
            <a:bodyPr wrap="square" rtlCol="0">
              <a:spAutoFit/>
            </a:bodyPr>
            <a:lstStyle/>
            <a:p>
              <a:pPr algn="ctr"/>
              <a:r>
                <a:rPr lang="en-US" sz="2800" dirty="0">
                  <a:latin typeface="Calibri" panose="020F0502020204030204" pitchFamily="34" charset="0"/>
                </a:rPr>
                <a:t>Who Can Find a Virtuous woman? For her Price is far above rubies.</a:t>
              </a:r>
              <a:endParaRPr lang="en-US" sz="2000" dirty="0">
                <a:latin typeface="Calibri" panose="020F0502020204030204" pitchFamily="34" charset="0"/>
              </a:endParaRPr>
            </a:p>
          </p:txBody>
        </p:sp>
        <p:sp>
          <p:nvSpPr>
            <p:cNvPr id="11" name="Rectangle 10"/>
            <p:cNvSpPr/>
            <p:nvPr/>
          </p:nvSpPr>
          <p:spPr>
            <a:xfrm>
              <a:off x="7939923" y="2046099"/>
              <a:ext cx="2092239" cy="369332"/>
            </a:xfrm>
            <a:prstGeom prst="rect">
              <a:avLst/>
            </a:prstGeom>
          </p:spPr>
          <p:txBody>
            <a:bodyPr wrap="none">
              <a:spAutoFit/>
            </a:bodyPr>
            <a:lstStyle/>
            <a:p>
              <a:r>
                <a:rPr lang="en-US" dirty="0">
                  <a:solidFill>
                    <a:schemeClr val="bg1"/>
                  </a:solidFill>
                  <a:latin typeface="Abadi" panose="020B0604020104020204" pitchFamily="34" charset="0"/>
                </a:rPr>
                <a:t>Proverbs 31:10-31</a:t>
              </a:r>
              <a:endParaRPr lang="en-US" dirty="0">
                <a:latin typeface="Abadi" panose="020B0604020104020204" pitchFamily="34" charset="0"/>
              </a:endParaRPr>
            </a:p>
          </p:txBody>
        </p:sp>
      </p:grpSp>
      <p:grpSp>
        <p:nvGrpSpPr>
          <p:cNvPr id="5" name="Group 4"/>
          <p:cNvGrpSpPr/>
          <p:nvPr/>
        </p:nvGrpSpPr>
        <p:grpSpPr>
          <a:xfrm>
            <a:off x="4232121" y="1813636"/>
            <a:ext cx="3888621" cy="2976078"/>
            <a:chOff x="4154467" y="2415431"/>
            <a:chExt cx="4301470" cy="3219451"/>
          </a:xfrm>
        </p:grpSpPr>
        <p:pic>
          <p:nvPicPr>
            <p:cNvPr id="4102" name="Picture 6" descr="http://mistygatlin.files.wordpress.com/2012/02/virtu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54467" y="2415431"/>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4154467" y="2415431"/>
              <a:ext cx="4301470" cy="3209658"/>
            </a:xfrm>
            <a:prstGeom prst="frame">
              <a:avLst>
                <a:gd name="adj1" fmla="val 6294"/>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grpSp>
    </p:spTree>
    <p:extLst>
      <p:ext uri="{BB962C8B-B14F-4D97-AF65-F5344CB8AC3E}">
        <p14:creationId xmlns:p14="http://schemas.microsoft.com/office/powerpoint/2010/main" val="11822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Virtue</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9" name="Rectangle 8"/>
          <p:cNvSpPr/>
          <p:nvPr/>
        </p:nvSpPr>
        <p:spPr>
          <a:xfrm>
            <a:off x="549243" y="1339887"/>
            <a:ext cx="6096000" cy="4524315"/>
          </a:xfrm>
          <a:prstGeom prst="rect">
            <a:avLst/>
          </a:prstGeom>
        </p:spPr>
        <p:txBody>
          <a:bodyPr>
            <a:spAutoFit/>
          </a:bodyPr>
          <a:lstStyle/>
          <a:p>
            <a:pPr fontAlgn="base"/>
            <a:r>
              <a:rPr lang="en-US" dirty="0">
                <a:solidFill>
                  <a:schemeClr val="bg1"/>
                </a:solidFill>
                <a:latin typeface="Calibri" panose="020F0502020204030204" pitchFamily="34" charset="0"/>
              </a:rPr>
              <a:t>“Virtue originates in your innermost thoughts and desires. It is a pattern of thought and behavior based on high moral standards. Since the Holy Ghost does not dwell in unclean tabernacles, virtue is prerequisite to receiving the Spirit’s guidance. What you choose to think and do when you are alone and you believe no one is watching is a strong measure of your virtue.</a:t>
            </a:r>
          </a:p>
          <a:p>
            <a:pPr fontAlgn="base"/>
            <a:endParaRPr lang="en-US" dirty="0">
              <a:solidFill>
                <a:schemeClr val="bg1"/>
              </a:solidFill>
              <a:latin typeface="Calibri" panose="020F0502020204030204" pitchFamily="34" charset="0"/>
            </a:endParaRP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“Virtuous people are clean and pure spiritually. They focus on righteous, uplifting thoughts and put unworthy thoughts that lead to inappropriate actions out of their minds. They obey God’s commandments and follow the counsel of Church leaders. They pray for the strength to resist temptation and do what is right. They quickly repent of any sins or wrongdoings. They live worthy of a temple recommend” (3)</a:t>
            </a:r>
            <a:endParaRPr lang="en-US" b="0" i="0" dirty="0">
              <a:solidFill>
                <a:schemeClr val="bg1"/>
              </a:solidFill>
              <a:effectLst/>
              <a:latin typeface="Calibri" panose="020F0502020204030204" pitchFamily="34" charset="0"/>
            </a:endParaRPr>
          </a:p>
        </p:txBody>
      </p:sp>
      <p:pic>
        <p:nvPicPr>
          <p:cNvPr id="6146" name="Picture 2" descr="http://images.sodahead.com/polls/002563559/545689362_mind_explosion1_xlar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25554" y="1492286"/>
            <a:ext cx="4013035" cy="405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7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A Wise Man </a:t>
            </a:r>
            <a:r>
              <a:rPr lang="en-US" sz="5400" dirty="0" err="1">
                <a:solidFill>
                  <a:schemeClr val="bg1"/>
                </a:solidFill>
                <a:latin typeface="Abadi" panose="020B0604020104020204" pitchFamily="34" charset="0"/>
              </a:rPr>
              <a:t>Feareth</a:t>
            </a:r>
            <a:endParaRPr lang="en-US" sz="5400" dirty="0">
              <a:solidFill>
                <a:schemeClr val="bg1"/>
              </a:solidFill>
              <a:latin typeface="Abadi" panose="020B0604020104020204" pitchFamily="34" charset="0"/>
            </a:endParaRP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460375" y="1118091"/>
            <a:ext cx="3167743" cy="3214336"/>
            <a:chOff x="754153" y="1694085"/>
            <a:chExt cx="3167743" cy="3214336"/>
          </a:xfrm>
        </p:grpSpPr>
        <p:sp>
          <p:nvSpPr>
            <p:cNvPr id="27" name="TextBox 26"/>
            <p:cNvSpPr txBox="1"/>
            <p:nvPr/>
          </p:nvSpPr>
          <p:spPr>
            <a:xfrm>
              <a:off x="754153" y="2230765"/>
              <a:ext cx="3167743" cy="2677656"/>
            </a:xfrm>
            <a:prstGeom prst="rect">
              <a:avLst/>
            </a:prstGeom>
            <a:solidFill>
              <a:schemeClr val="accent5">
                <a:lumMod val="75000"/>
              </a:schemeClr>
            </a:solidFill>
          </p:spPr>
          <p:txBody>
            <a:bodyPr wrap="square" rtlCol="0">
              <a:spAutoFit/>
            </a:bodyPr>
            <a:lstStyle/>
            <a:p>
              <a:pPr algn="ctr"/>
              <a:r>
                <a:rPr lang="en-US" sz="2800" dirty="0">
                  <a:solidFill>
                    <a:schemeClr val="bg1"/>
                  </a:solidFill>
                  <a:latin typeface="Abadi" panose="020B0604020104020204" pitchFamily="34" charset="0"/>
                </a:rPr>
                <a:t>When you realize God is all you have, you realize, God is all you needed in the first place.</a:t>
              </a:r>
            </a:p>
            <a:p>
              <a:pPr algn="ctr"/>
              <a:r>
                <a:rPr lang="en-US" sz="2800" dirty="0">
                  <a:solidFill>
                    <a:schemeClr val="bg1"/>
                  </a:solidFill>
                  <a:latin typeface="Abadi" panose="020B0604020104020204" pitchFamily="34" charset="0"/>
                </a:rPr>
                <a:t>--unknown</a:t>
              </a:r>
              <a:endParaRPr lang="en-US" sz="2000" dirty="0">
                <a:solidFill>
                  <a:schemeClr val="bg1"/>
                </a:solidFill>
                <a:latin typeface="Abadi" panose="020B0604020104020204" pitchFamily="34" charset="0"/>
              </a:endParaRPr>
            </a:p>
          </p:txBody>
        </p:sp>
        <p:sp>
          <p:nvSpPr>
            <p:cNvPr id="3" name="Rectangle 2"/>
            <p:cNvSpPr/>
            <p:nvPr/>
          </p:nvSpPr>
          <p:spPr>
            <a:xfrm>
              <a:off x="1531579" y="1694085"/>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14:16</a:t>
              </a:r>
              <a:endParaRPr lang="en-US" dirty="0">
                <a:latin typeface="Abadi" panose="020B0604020104020204" pitchFamily="34" charset="0"/>
              </a:endParaRPr>
            </a:p>
          </p:txBody>
        </p:sp>
      </p:grpSp>
      <p:grpSp>
        <p:nvGrpSpPr>
          <p:cNvPr id="6" name="Group 5"/>
          <p:cNvGrpSpPr/>
          <p:nvPr/>
        </p:nvGrpSpPr>
        <p:grpSpPr>
          <a:xfrm>
            <a:off x="8103458" y="2232450"/>
            <a:ext cx="3167743" cy="2928610"/>
            <a:chOff x="7206558" y="2046099"/>
            <a:chExt cx="3167743" cy="2928610"/>
          </a:xfrm>
        </p:grpSpPr>
        <p:sp>
          <p:nvSpPr>
            <p:cNvPr id="18" name="TextBox 17"/>
            <p:cNvSpPr txBox="1"/>
            <p:nvPr/>
          </p:nvSpPr>
          <p:spPr>
            <a:xfrm>
              <a:off x="7206558" y="2512496"/>
              <a:ext cx="3167743" cy="2462213"/>
            </a:xfrm>
            <a:prstGeom prst="rect">
              <a:avLst/>
            </a:prstGeom>
            <a:solidFill>
              <a:schemeClr val="accent6">
                <a:lumMod val="60000"/>
                <a:lumOff val="40000"/>
              </a:schemeClr>
            </a:solidFill>
          </p:spPr>
          <p:txBody>
            <a:bodyPr wrap="square" rtlCol="0">
              <a:spAutoFit/>
            </a:bodyPr>
            <a:lstStyle/>
            <a:p>
              <a:pPr algn="ctr"/>
              <a:r>
                <a:rPr lang="en-US" sz="2800" dirty="0">
                  <a:latin typeface="Calibri" panose="020F0502020204030204" pitchFamily="34" charset="0"/>
                </a:rPr>
                <a:t>A wise man once said: An error does not become a mistake, until you refuse to correct it.</a:t>
              </a:r>
            </a:p>
            <a:p>
              <a:pPr algn="ctr"/>
              <a:r>
                <a:rPr lang="en-US" sz="1400" dirty="0">
                  <a:latin typeface="Calibri" panose="020F0502020204030204" pitchFamily="34" charset="0"/>
                </a:rPr>
                <a:t>--President John F. Kennedy</a:t>
              </a:r>
            </a:p>
          </p:txBody>
        </p:sp>
        <p:sp>
          <p:nvSpPr>
            <p:cNvPr id="11" name="Rectangle 10"/>
            <p:cNvSpPr/>
            <p:nvPr/>
          </p:nvSpPr>
          <p:spPr>
            <a:xfrm>
              <a:off x="7939923" y="2046099"/>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31:10</a:t>
              </a:r>
              <a:endParaRPr lang="en-US" dirty="0">
                <a:latin typeface="Abadi" panose="020B0604020104020204" pitchFamily="34" charset="0"/>
              </a:endParaRPr>
            </a:p>
          </p:txBody>
        </p:sp>
      </p:grpSp>
      <p:grpSp>
        <p:nvGrpSpPr>
          <p:cNvPr id="5" name="Group 4"/>
          <p:cNvGrpSpPr/>
          <p:nvPr/>
        </p:nvGrpSpPr>
        <p:grpSpPr>
          <a:xfrm>
            <a:off x="4217241" y="1487423"/>
            <a:ext cx="2965418" cy="4626705"/>
            <a:chOff x="4217241" y="1487423"/>
            <a:chExt cx="2965418" cy="4626705"/>
          </a:xfrm>
        </p:grpSpPr>
        <p:pic>
          <p:nvPicPr>
            <p:cNvPr id="7170" name="Picture 2" descr="http://www.photoburst.net/photo_section/photos/marked1200/old-wise-man-ninh-binh-vietnam-canon-5d-mark-ii-ef70-200mm-is-rehahn-hoia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782" t="2429" r="28980" b="1429"/>
            <a:stretch/>
          </p:blipFill>
          <p:spPr bwMode="auto">
            <a:xfrm>
              <a:off x="4217241" y="1487423"/>
              <a:ext cx="2965418" cy="4395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4788431" y="5883296"/>
              <a:ext cx="1043876" cy="230832"/>
            </a:xfrm>
            <a:prstGeom prst="rect">
              <a:avLst/>
            </a:prstGeom>
          </p:spPr>
          <p:txBody>
            <a:bodyPr wrap="none">
              <a:spAutoFit/>
            </a:bodyPr>
            <a:lstStyle/>
            <a:p>
              <a:r>
                <a:rPr lang="en-US" sz="900" dirty="0">
                  <a:solidFill>
                    <a:srgbClr val="888888"/>
                  </a:solidFill>
                  <a:latin typeface="arial" panose="020B0604020202020204" pitchFamily="34" charset="0"/>
                </a:rPr>
                <a:t> by </a:t>
              </a:r>
              <a:r>
                <a:rPr lang="en-US" sz="900" dirty="0" err="1">
                  <a:solidFill>
                    <a:srgbClr val="888888"/>
                  </a:solidFill>
                  <a:latin typeface="arial" panose="020B0604020202020204" pitchFamily="34" charset="0"/>
                </a:rPr>
                <a:t>Rehahn</a:t>
              </a:r>
              <a:r>
                <a:rPr lang="en-US" sz="900" dirty="0">
                  <a:solidFill>
                    <a:srgbClr val="888888"/>
                  </a:solidFill>
                  <a:latin typeface="arial" panose="020B0604020202020204" pitchFamily="34" charset="0"/>
                </a:rPr>
                <a:t> </a:t>
              </a:r>
              <a:r>
                <a:rPr lang="en-US" sz="900" dirty="0" err="1">
                  <a:solidFill>
                    <a:srgbClr val="888888"/>
                  </a:solidFill>
                  <a:latin typeface="arial" panose="020B0604020202020204" pitchFamily="34" charset="0"/>
                </a:rPr>
                <a:t>Hoia</a:t>
              </a:r>
              <a:endParaRPr lang="en-US" sz="900" dirty="0">
                <a:latin typeface="Abadi" panose="020B0604020104020204" pitchFamily="34" charset="0"/>
              </a:endParaRPr>
            </a:p>
          </p:txBody>
        </p:sp>
      </p:grpSp>
    </p:spTree>
    <p:extLst>
      <p:ext uri="{BB962C8B-B14F-4D97-AF65-F5344CB8AC3E}">
        <p14:creationId xmlns:p14="http://schemas.microsoft.com/office/powerpoint/2010/main" val="10083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Sorrow of the Heart</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1121277" y="1656932"/>
            <a:ext cx="3167743" cy="2229451"/>
            <a:chOff x="754153" y="1694085"/>
            <a:chExt cx="3167743" cy="2229451"/>
          </a:xfrm>
        </p:grpSpPr>
        <p:sp>
          <p:nvSpPr>
            <p:cNvPr id="27" name="TextBox 26"/>
            <p:cNvSpPr txBox="1"/>
            <p:nvPr/>
          </p:nvSpPr>
          <p:spPr>
            <a:xfrm>
              <a:off x="754153" y="2230765"/>
              <a:ext cx="3167743" cy="1692771"/>
            </a:xfrm>
            <a:prstGeom prst="rect">
              <a:avLst/>
            </a:prstGeom>
            <a:solidFill>
              <a:schemeClr val="accent3">
                <a:lumMod val="40000"/>
                <a:lumOff val="60000"/>
              </a:schemeClr>
            </a:solidFill>
          </p:spPr>
          <p:txBody>
            <a:bodyPr wrap="square" rtlCol="0">
              <a:spAutoFit/>
            </a:bodyPr>
            <a:lstStyle/>
            <a:p>
              <a:pPr algn="ctr"/>
              <a:r>
                <a:rPr lang="en-US" sz="2800" dirty="0">
                  <a:solidFill>
                    <a:srgbClr val="111111"/>
                  </a:solidFill>
                  <a:latin typeface="Calibri" panose="020F0502020204030204" pitchFamily="34" charset="0"/>
                </a:rPr>
                <a:t>You have to have a darkness for the dawn to come.</a:t>
              </a:r>
            </a:p>
            <a:p>
              <a:pPr algn="ctr"/>
              <a:r>
                <a:rPr lang="en-US" sz="2000" dirty="0">
                  <a:solidFill>
                    <a:srgbClr val="111111"/>
                  </a:solidFill>
                  <a:latin typeface="Calibri" panose="020F0502020204030204" pitchFamily="34" charset="0"/>
                </a:rPr>
                <a:t>- Harrison Ford</a:t>
              </a:r>
            </a:p>
          </p:txBody>
        </p:sp>
        <p:sp>
          <p:nvSpPr>
            <p:cNvPr id="3" name="Rectangle 2"/>
            <p:cNvSpPr/>
            <p:nvPr/>
          </p:nvSpPr>
          <p:spPr>
            <a:xfrm>
              <a:off x="1531579" y="1694085"/>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15:13</a:t>
              </a:r>
              <a:endParaRPr lang="en-US" dirty="0">
                <a:latin typeface="Abadi" panose="020B0604020104020204" pitchFamily="34" charset="0"/>
              </a:endParaRPr>
            </a:p>
          </p:txBody>
        </p:sp>
      </p:grpSp>
      <p:pic>
        <p:nvPicPr>
          <p:cNvPr id="6146" name="Picture 2" descr="http://media0.giphy.com/media/3h2cExkZ1OT3a/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6632" y="2026264"/>
            <a:ext cx="6277281" cy="301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57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Gossip</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184263" y="1429986"/>
            <a:ext cx="3791423" cy="2309239"/>
            <a:chOff x="630441" y="1737408"/>
            <a:chExt cx="3791423" cy="2309239"/>
          </a:xfrm>
        </p:grpSpPr>
        <p:sp>
          <p:nvSpPr>
            <p:cNvPr id="27" name="TextBox 26"/>
            <p:cNvSpPr txBox="1"/>
            <p:nvPr/>
          </p:nvSpPr>
          <p:spPr>
            <a:xfrm>
              <a:off x="754153" y="2230765"/>
              <a:ext cx="3167743" cy="1815882"/>
            </a:xfrm>
            <a:prstGeom prst="rect">
              <a:avLst/>
            </a:prstGeom>
            <a:solidFill>
              <a:schemeClr val="accent1">
                <a:lumMod val="50000"/>
              </a:schemeClr>
            </a:solidFill>
          </p:spPr>
          <p:txBody>
            <a:bodyPr wrap="square" rtlCol="0">
              <a:spAutoFit/>
            </a:bodyPr>
            <a:lstStyle/>
            <a:p>
              <a:pPr algn="ctr"/>
              <a:r>
                <a:rPr lang="en-US" sz="2800" dirty="0">
                  <a:solidFill>
                    <a:schemeClr val="bg1"/>
                  </a:solidFill>
                  <a:latin typeface="Calibri" panose="020F0502020204030204" pitchFamily="34" charset="0"/>
                </a:rPr>
                <a:t>The quieter you become, the more you can hear.</a:t>
              </a:r>
            </a:p>
            <a:p>
              <a:pPr algn="ctr"/>
              <a:r>
                <a:rPr lang="en-US" sz="2800" dirty="0">
                  <a:solidFill>
                    <a:schemeClr val="bg1"/>
                  </a:solidFill>
                  <a:latin typeface="Calibri" panose="020F0502020204030204" pitchFamily="34" charset="0"/>
                </a:rPr>
                <a:t>--unknown</a:t>
              </a:r>
              <a:endParaRPr lang="en-US" sz="2000" dirty="0">
                <a:solidFill>
                  <a:schemeClr val="bg1"/>
                </a:solidFill>
                <a:latin typeface="Calibri" panose="020F0502020204030204" pitchFamily="34" charset="0"/>
              </a:endParaRPr>
            </a:p>
          </p:txBody>
        </p:sp>
        <p:sp>
          <p:nvSpPr>
            <p:cNvPr id="3" name="Rectangle 2"/>
            <p:cNvSpPr/>
            <p:nvPr/>
          </p:nvSpPr>
          <p:spPr>
            <a:xfrm>
              <a:off x="630441" y="1737408"/>
              <a:ext cx="3791423" cy="369332"/>
            </a:xfrm>
            <a:prstGeom prst="rect">
              <a:avLst/>
            </a:prstGeom>
          </p:spPr>
          <p:txBody>
            <a:bodyPr wrap="none">
              <a:spAutoFit/>
            </a:bodyPr>
            <a:lstStyle/>
            <a:p>
              <a:r>
                <a:rPr lang="en-US" dirty="0">
                  <a:solidFill>
                    <a:schemeClr val="bg1"/>
                  </a:solidFill>
                  <a:latin typeface="Abadi" panose="020B0604020104020204" pitchFamily="34" charset="0"/>
                </a:rPr>
                <a:t>Proverbs 16:13 and Proverbs 21:23</a:t>
              </a:r>
              <a:endParaRPr lang="en-US" dirty="0">
                <a:latin typeface="Abadi" panose="020B0604020104020204" pitchFamily="34" charset="0"/>
              </a:endParaRPr>
            </a:p>
          </p:txBody>
        </p:sp>
      </p:grpSp>
      <p:grpSp>
        <p:nvGrpSpPr>
          <p:cNvPr id="6" name="Group 5"/>
          <p:cNvGrpSpPr/>
          <p:nvPr/>
        </p:nvGrpSpPr>
        <p:grpSpPr>
          <a:xfrm>
            <a:off x="8854357" y="3044638"/>
            <a:ext cx="3167743" cy="3144053"/>
            <a:chOff x="7206558" y="2046099"/>
            <a:chExt cx="3167743" cy="3144053"/>
          </a:xfrm>
        </p:grpSpPr>
        <p:sp>
          <p:nvSpPr>
            <p:cNvPr id="18" name="TextBox 17"/>
            <p:cNvSpPr txBox="1"/>
            <p:nvPr/>
          </p:nvSpPr>
          <p:spPr>
            <a:xfrm>
              <a:off x="7206558" y="2512496"/>
              <a:ext cx="3167743" cy="2677656"/>
            </a:xfrm>
            <a:prstGeom prst="rect">
              <a:avLst/>
            </a:prstGeom>
            <a:solidFill>
              <a:schemeClr val="tx2">
                <a:lumMod val="40000"/>
                <a:lumOff val="60000"/>
              </a:schemeClr>
            </a:solidFill>
          </p:spPr>
          <p:txBody>
            <a:bodyPr wrap="square" rtlCol="0">
              <a:spAutoFit/>
            </a:bodyPr>
            <a:lstStyle/>
            <a:p>
              <a:pPr algn="ctr"/>
              <a:r>
                <a:rPr lang="en-US" sz="2800" dirty="0">
                  <a:latin typeface="Calibri" panose="020F0502020204030204" pitchFamily="34" charset="0"/>
                </a:rPr>
                <a:t>Gossip is spread by wicked people. It stirs up trouble and breaks up friendships</a:t>
              </a:r>
            </a:p>
            <a:p>
              <a:pPr algn="ctr"/>
              <a:r>
                <a:rPr lang="en-US" sz="2800" dirty="0">
                  <a:latin typeface="Calibri" panose="020F0502020204030204" pitchFamily="34" charset="0"/>
                </a:rPr>
                <a:t>--unknown</a:t>
              </a:r>
              <a:endParaRPr lang="en-US" sz="1400" dirty="0">
                <a:latin typeface="Calibri" panose="020F0502020204030204" pitchFamily="34" charset="0"/>
              </a:endParaRPr>
            </a:p>
          </p:txBody>
        </p:sp>
        <p:sp>
          <p:nvSpPr>
            <p:cNvPr id="11" name="Rectangle 10"/>
            <p:cNvSpPr/>
            <p:nvPr/>
          </p:nvSpPr>
          <p:spPr>
            <a:xfrm>
              <a:off x="7939923" y="2046099"/>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16:28</a:t>
              </a:r>
              <a:endParaRPr lang="en-US" dirty="0">
                <a:latin typeface="Abadi" panose="020B0604020104020204" pitchFamily="34" charset="0"/>
              </a:endParaRPr>
            </a:p>
          </p:txBody>
        </p:sp>
      </p:grpSp>
      <p:sp>
        <p:nvSpPr>
          <p:cNvPr id="4" name="Rectangle 3"/>
          <p:cNvSpPr/>
          <p:nvPr/>
        </p:nvSpPr>
        <p:spPr>
          <a:xfrm>
            <a:off x="766527" y="4921408"/>
            <a:ext cx="6096000" cy="1477328"/>
          </a:xfrm>
          <a:prstGeom prst="rect">
            <a:avLst/>
          </a:prstGeom>
          <a:solidFill>
            <a:schemeClr val="bg1">
              <a:lumMod val="65000"/>
            </a:schemeClr>
          </a:solidFill>
        </p:spPr>
        <p:txBody>
          <a:bodyPr>
            <a:spAutoFit/>
          </a:bodyPr>
          <a:lstStyle/>
          <a:p>
            <a:pPr algn="ctr"/>
            <a:r>
              <a:rPr lang="en-US" dirty="0">
                <a:solidFill>
                  <a:srgbClr val="000000"/>
                </a:solidFill>
                <a:latin typeface="Calibri" panose="020F0502020204030204" pitchFamily="34" charset="0"/>
              </a:rPr>
              <a:t>If you want to know how far gossip travels, do this - take a feather pillow up on a roof, slice it open, and let the feathers fly away on the wind. Then go and find every single feather and re-stuff the pillow.</a:t>
            </a:r>
            <a:br>
              <a:rPr lang="en-US" dirty="0">
                <a:latin typeface="Abadi" panose="020B0604020104020204" pitchFamily="34" charset="0"/>
              </a:rPr>
            </a:br>
            <a:r>
              <a:rPr lang="en-US" dirty="0">
                <a:latin typeface="Abadi" panose="020B0604020104020204" pitchFamily="34" charset="0"/>
              </a:rPr>
              <a:t>--</a:t>
            </a:r>
            <a:r>
              <a:rPr lang="en-US" sz="1600" dirty="0">
                <a:latin typeface="Calibri" panose="020F0502020204030204" pitchFamily="34" charset="0"/>
              </a:rPr>
              <a:t>Rebecca Pidgeon</a:t>
            </a:r>
            <a:endParaRPr lang="en-US" sz="1600" dirty="0">
              <a:latin typeface="Abadi" panose="020B0604020104020204" pitchFamily="34" charset="0"/>
            </a:endParaRPr>
          </a:p>
        </p:txBody>
      </p:sp>
      <p:pic>
        <p:nvPicPr>
          <p:cNvPr id="5124" name="Picture 4" descr="https://autumnsunshineandgabrielleangel.files.wordpress.com/2011/12/pillow-fight-feat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353" y="1265838"/>
            <a:ext cx="4417415" cy="331306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237847" y="4530134"/>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18:4</a:t>
            </a:r>
            <a:endParaRPr lang="en-US" dirty="0">
              <a:latin typeface="Abadi" panose="020B0604020104020204" pitchFamily="34" charset="0"/>
            </a:endParaRPr>
          </a:p>
        </p:txBody>
      </p:sp>
      <p:pic>
        <p:nvPicPr>
          <p:cNvPr id="5122" name="Picture 2" descr="Image result for gossip gif">
            <a:extLst>
              <a:ext uri="{FF2B5EF4-FFF2-40B4-BE49-F238E27FC236}">
                <a16:creationId xmlns:a16="http://schemas.microsoft.com/office/drawing/2014/main" id="{59CD71F1-91D8-4BD8-8FA1-93073D61D82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3585" y="1594785"/>
            <a:ext cx="2911597" cy="122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fade">
                                      <p:cBhvr>
                                        <p:cTn id="25" dur="1000"/>
                                        <p:tgtEl>
                                          <p:spTgt spid="5124"/>
                                        </p:tgtEl>
                                      </p:cBhvr>
                                    </p:animEffect>
                                    <p:anim calcmode="lin" valueType="num">
                                      <p:cBhvr>
                                        <p:cTn id="26" dur="1000" fill="hold"/>
                                        <p:tgtEl>
                                          <p:spTgt spid="5124"/>
                                        </p:tgtEl>
                                        <p:attrNameLst>
                                          <p:attrName>ppt_x</p:attrName>
                                        </p:attrNameLst>
                                      </p:cBhvr>
                                      <p:tavLst>
                                        <p:tav tm="0">
                                          <p:val>
                                            <p:strVal val="#ppt_x"/>
                                          </p:val>
                                        </p:tav>
                                        <p:tav tm="100000">
                                          <p:val>
                                            <p:strVal val="#ppt_x"/>
                                          </p:val>
                                        </p:tav>
                                      </p:tavLst>
                                    </p:anim>
                                    <p:anim calcmode="lin" valueType="num">
                                      <p:cBhvr>
                                        <p:cTn id="27" dur="1000" fill="hold"/>
                                        <p:tgtEl>
                                          <p:spTgt spid="512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122"/>
                                        </p:tgtEl>
                                      </p:cBhvr>
                                    </p:animEffect>
                                    <p:set>
                                      <p:cBhvr>
                                        <p:cTn id="38"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Children’s Children</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724423" y="1522275"/>
            <a:ext cx="3167743" cy="3354765"/>
            <a:chOff x="1170601" y="1829697"/>
            <a:chExt cx="3167743" cy="3354765"/>
          </a:xfrm>
        </p:grpSpPr>
        <p:sp>
          <p:nvSpPr>
            <p:cNvPr id="27" name="TextBox 26"/>
            <p:cNvSpPr txBox="1"/>
            <p:nvPr/>
          </p:nvSpPr>
          <p:spPr>
            <a:xfrm>
              <a:off x="1170601" y="2199029"/>
              <a:ext cx="3167743" cy="2985433"/>
            </a:xfrm>
            <a:prstGeom prst="rect">
              <a:avLst/>
            </a:prstGeom>
            <a:solidFill>
              <a:srgbClr val="006600"/>
            </a:solidFill>
          </p:spPr>
          <p:txBody>
            <a:bodyPr wrap="square" rtlCol="0">
              <a:spAutoFit/>
            </a:bodyPr>
            <a:lstStyle/>
            <a:p>
              <a:pPr lvl="1" algn="ctr"/>
              <a:r>
                <a:rPr lang="en-US" sz="2800" dirty="0">
                  <a:solidFill>
                    <a:schemeClr val="bg1"/>
                  </a:solidFill>
                  <a:latin typeface="Abadi" panose="020B0604020104020204" pitchFamily="34" charset="0"/>
                </a:rPr>
                <a:t>"Children are likely to live up to what you believe of them." </a:t>
              </a:r>
              <a:br>
                <a:rPr lang="en-US" sz="2800" dirty="0">
                  <a:solidFill>
                    <a:schemeClr val="bg1"/>
                  </a:solidFill>
                  <a:latin typeface="Abadi" panose="020B0604020104020204" pitchFamily="34" charset="0"/>
                </a:rPr>
              </a:br>
              <a:r>
                <a:rPr lang="en-US" sz="2000" dirty="0">
                  <a:solidFill>
                    <a:schemeClr val="bg1"/>
                  </a:solidFill>
                  <a:latin typeface="Abadi" panose="020B0604020104020204" pitchFamily="34" charset="0"/>
                </a:rPr>
                <a:t> Lady Bird Johnson</a:t>
              </a:r>
              <a:r>
                <a:rPr lang="en-US" sz="1400" dirty="0">
                  <a:solidFill>
                    <a:schemeClr val="bg1"/>
                  </a:solidFill>
                  <a:latin typeface="Abadi" panose="020B0604020104020204" pitchFamily="34" charset="0"/>
                </a:rPr>
                <a:t>, Former First Lady of the United States</a:t>
              </a:r>
              <a:endParaRPr lang="en-US" sz="1400" dirty="0">
                <a:solidFill>
                  <a:schemeClr val="bg1"/>
                </a:solidFill>
                <a:latin typeface="Calibri" panose="020F0502020204030204" pitchFamily="34" charset="0"/>
              </a:endParaRPr>
            </a:p>
          </p:txBody>
        </p:sp>
        <p:sp>
          <p:nvSpPr>
            <p:cNvPr id="3" name="Rectangle 2"/>
            <p:cNvSpPr/>
            <p:nvPr/>
          </p:nvSpPr>
          <p:spPr>
            <a:xfrm>
              <a:off x="2074787" y="1829697"/>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17:6</a:t>
              </a:r>
              <a:endParaRPr lang="en-US" dirty="0">
                <a:latin typeface="Abadi" panose="020B0604020104020204" pitchFamily="34" charset="0"/>
              </a:endParaRPr>
            </a:p>
          </p:txBody>
        </p:sp>
      </p:grpSp>
      <p:pic>
        <p:nvPicPr>
          <p:cNvPr id="8194" name="Picture 2" descr="http://www.clipartbest.com/cliparts/yck/g7M/yckg7MGo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51439" y="1187653"/>
            <a:ext cx="5010989" cy="22424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107051" y="3939731"/>
            <a:ext cx="3494206" cy="2424349"/>
            <a:chOff x="8107051" y="3939731"/>
            <a:chExt cx="3494206" cy="2424349"/>
          </a:xfrm>
        </p:grpSpPr>
        <p:sp>
          <p:nvSpPr>
            <p:cNvPr id="5" name="Rectangle 4"/>
            <p:cNvSpPr/>
            <p:nvPr/>
          </p:nvSpPr>
          <p:spPr>
            <a:xfrm>
              <a:off x="8107051" y="4425088"/>
              <a:ext cx="3494206" cy="1938992"/>
            </a:xfrm>
            <a:prstGeom prst="rect">
              <a:avLst/>
            </a:prstGeom>
            <a:solidFill>
              <a:srgbClr val="C00000"/>
            </a:solidFill>
          </p:spPr>
          <p:txBody>
            <a:bodyPr wrap="square">
              <a:spAutoFit/>
            </a:bodyPr>
            <a:lstStyle/>
            <a:p>
              <a:r>
                <a:rPr lang="en-US" sz="2400" dirty="0">
                  <a:solidFill>
                    <a:schemeClr val="bg1"/>
                  </a:solidFill>
                  <a:latin typeface="Arial" panose="020B0604020202020204" pitchFamily="34" charset="0"/>
                </a:rPr>
                <a:t>"Children are great imitators. So give them something great to imitate." </a:t>
              </a:r>
              <a:br>
                <a:rPr lang="en-US" sz="2400" dirty="0">
                  <a:solidFill>
                    <a:schemeClr val="bg1"/>
                  </a:solidFill>
                  <a:latin typeface="Abadi" panose="020B0604020104020204" pitchFamily="34" charset="0"/>
                </a:rPr>
              </a:br>
              <a:r>
                <a:rPr lang="en-US" sz="2400" dirty="0">
                  <a:solidFill>
                    <a:schemeClr val="bg1"/>
                  </a:solidFill>
                  <a:latin typeface="Arial" panose="020B0604020202020204" pitchFamily="34" charset="0"/>
                </a:rPr>
                <a:t>  — Anonymous </a:t>
              </a:r>
              <a:endParaRPr lang="en-US" sz="2400" dirty="0">
                <a:solidFill>
                  <a:schemeClr val="bg1"/>
                </a:solidFill>
                <a:latin typeface="Abadi" panose="020B0604020104020204" pitchFamily="34" charset="0"/>
              </a:endParaRPr>
            </a:p>
          </p:txBody>
        </p:sp>
        <p:sp>
          <p:nvSpPr>
            <p:cNvPr id="16" name="Rectangle 15"/>
            <p:cNvSpPr/>
            <p:nvPr/>
          </p:nvSpPr>
          <p:spPr>
            <a:xfrm>
              <a:off x="8915140" y="3939731"/>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22:6</a:t>
              </a:r>
              <a:endParaRPr lang="en-US" dirty="0">
                <a:latin typeface="Abadi" panose="020B0604020104020204" pitchFamily="34" charset="0"/>
              </a:endParaRPr>
            </a:p>
          </p:txBody>
        </p:sp>
      </p:grpSp>
      <p:grpSp>
        <p:nvGrpSpPr>
          <p:cNvPr id="4" name="Group 3"/>
          <p:cNvGrpSpPr/>
          <p:nvPr/>
        </p:nvGrpSpPr>
        <p:grpSpPr>
          <a:xfrm>
            <a:off x="4381222" y="3373582"/>
            <a:ext cx="3135086" cy="2009299"/>
            <a:chOff x="4381222" y="3373582"/>
            <a:chExt cx="3135086" cy="2009299"/>
          </a:xfrm>
        </p:grpSpPr>
        <p:sp>
          <p:nvSpPr>
            <p:cNvPr id="13" name="Rectangle 12"/>
            <p:cNvSpPr/>
            <p:nvPr/>
          </p:nvSpPr>
          <p:spPr>
            <a:xfrm>
              <a:off x="4381222" y="3813221"/>
              <a:ext cx="3135086" cy="1569660"/>
            </a:xfrm>
            <a:prstGeom prst="rect">
              <a:avLst/>
            </a:prstGeom>
            <a:solidFill>
              <a:schemeClr val="accent6"/>
            </a:solidFill>
          </p:spPr>
          <p:txBody>
            <a:bodyPr wrap="square">
              <a:spAutoFit/>
            </a:bodyPr>
            <a:lstStyle/>
            <a:p>
              <a:pPr algn="ctr"/>
              <a:r>
                <a:rPr lang="en-US" sz="2400" dirty="0">
                  <a:solidFill>
                    <a:schemeClr val="bg1"/>
                  </a:solidFill>
                  <a:latin typeface="Abadi" panose="020B0604020104020204" pitchFamily="34" charset="0"/>
                </a:rPr>
                <a:t>Children must be taught how to think, not what to think." </a:t>
              </a:r>
              <a:br>
                <a:rPr lang="en-US" sz="2400" dirty="0">
                  <a:solidFill>
                    <a:schemeClr val="bg1"/>
                  </a:solidFill>
                  <a:latin typeface="Abadi" panose="020B0604020104020204" pitchFamily="34" charset="0"/>
                </a:rPr>
              </a:br>
              <a:r>
                <a:rPr lang="en-US" sz="2400" dirty="0">
                  <a:solidFill>
                    <a:schemeClr val="bg1"/>
                  </a:solidFill>
                  <a:latin typeface="Abadi" panose="020B0604020104020204" pitchFamily="34" charset="0"/>
                </a:rPr>
                <a:t>  — Margaret Mead</a:t>
              </a:r>
              <a:endParaRPr lang="en-US" sz="2400" b="0" i="0" dirty="0">
                <a:solidFill>
                  <a:schemeClr val="bg1"/>
                </a:solidFill>
                <a:effectLst/>
                <a:latin typeface="Calibri" panose="020F0502020204030204" pitchFamily="34" charset="0"/>
              </a:endParaRPr>
            </a:p>
          </p:txBody>
        </p:sp>
        <p:sp>
          <p:nvSpPr>
            <p:cNvPr id="17" name="Rectangle 16"/>
            <p:cNvSpPr/>
            <p:nvPr/>
          </p:nvSpPr>
          <p:spPr>
            <a:xfrm>
              <a:off x="5084014" y="3373582"/>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23:24</a:t>
              </a:r>
              <a:endParaRPr lang="en-US" dirty="0">
                <a:latin typeface="Abadi" panose="020B0604020104020204" pitchFamily="34" charset="0"/>
              </a:endParaRPr>
            </a:p>
          </p:txBody>
        </p:sp>
      </p:grpSp>
    </p:spTree>
    <p:extLst>
      <p:ext uri="{BB962C8B-B14F-4D97-AF65-F5344CB8AC3E}">
        <p14:creationId xmlns:p14="http://schemas.microsoft.com/office/powerpoint/2010/main" val="20556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Friends</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376872" y="961148"/>
            <a:ext cx="7771246" cy="3046988"/>
            <a:chOff x="1221403" y="1829697"/>
            <a:chExt cx="7771246" cy="3046988"/>
          </a:xfrm>
        </p:grpSpPr>
        <p:sp>
          <p:nvSpPr>
            <p:cNvPr id="27" name="TextBox 26"/>
            <p:cNvSpPr txBox="1"/>
            <p:nvPr/>
          </p:nvSpPr>
          <p:spPr>
            <a:xfrm>
              <a:off x="1221403" y="2199029"/>
              <a:ext cx="7771246" cy="2677656"/>
            </a:xfrm>
            <a:prstGeom prst="rect">
              <a:avLst/>
            </a:prstGeom>
            <a:solidFill>
              <a:srgbClr val="FFFF99"/>
            </a:solidFill>
          </p:spPr>
          <p:txBody>
            <a:bodyPr wrap="square" rtlCol="0">
              <a:spAutoFit/>
            </a:bodyPr>
            <a:lstStyle/>
            <a:p>
              <a:pPr lvl="1" algn="ctr"/>
              <a:r>
                <a:rPr lang="en-US" sz="2800" dirty="0">
                  <a:latin typeface="Abadi" panose="020B0604020104020204" pitchFamily="34" charset="0"/>
                </a:rPr>
                <a:t>Your truest friend are the ones who will stand by you in your darkest moments because they’re willing to brave the shadows with you.</a:t>
              </a:r>
            </a:p>
            <a:p>
              <a:pPr lvl="1" algn="ctr"/>
              <a:r>
                <a:rPr lang="en-US" sz="2800" dirty="0">
                  <a:latin typeface="Calibri" panose="020F0502020204030204" pitchFamily="34" charset="0"/>
                </a:rPr>
                <a:t>And in your greatest moments because they’re not afraid to let you shine.</a:t>
              </a:r>
            </a:p>
            <a:p>
              <a:pPr lvl="1" algn="ctr"/>
              <a:r>
                <a:rPr lang="en-US" sz="2800" dirty="0">
                  <a:latin typeface="Calibri" panose="020F0502020204030204" pitchFamily="34" charset="0"/>
                </a:rPr>
                <a:t>--Nicole </a:t>
              </a:r>
              <a:r>
                <a:rPr lang="en-US" sz="2800" dirty="0" err="1">
                  <a:latin typeface="Calibri" panose="020F0502020204030204" pitchFamily="34" charset="0"/>
                </a:rPr>
                <a:t>Yatsonsky</a:t>
              </a:r>
              <a:endParaRPr lang="en-US" sz="1400" dirty="0">
                <a:latin typeface="Calibri" panose="020F0502020204030204" pitchFamily="34" charset="0"/>
              </a:endParaRPr>
            </a:p>
          </p:txBody>
        </p:sp>
        <p:sp>
          <p:nvSpPr>
            <p:cNvPr id="3" name="Rectangle 2"/>
            <p:cNvSpPr/>
            <p:nvPr/>
          </p:nvSpPr>
          <p:spPr>
            <a:xfrm>
              <a:off x="2074787" y="1829697"/>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18:24</a:t>
              </a:r>
              <a:endParaRPr lang="en-US" dirty="0">
                <a:latin typeface="Abadi" panose="020B0604020104020204" pitchFamily="34" charset="0"/>
              </a:endParaRPr>
            </a:p>
          </p:txBody>
        </p:sp>
      </p:grpSp>
      <p:pic>
        <p:nvPicPr>
          <p:cNvPr id="9220" name="Picture 4" descr="http://i.giphy.com/dxAw1xsUcd4N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41947" y="4176014"/>
            <a:ext cx="3658889" cy="250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Safety in the Lord—Proverbs 21:31</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9" name="Rectangle 8"/>
          <p:cNvSpPr/>
          <p:nvPr/>
        </p:nvSpPr>
        <p:spPr>
          <a:xfrm>
            <a:off x="155575" y="1213008"/>
            <a:ext cx="3309257" cy="1415772"/>
          </a:xfrm>
          <a:prstGeom prst="rect">
            <a:avLst/>
          </a:prstGeom>
          <a:solidFill>
            <a:schemeClr val="accent2"/>
          </a:solidFill>
        </p:spPr>
        <p:txBody>
          <a:bodyPr wrap="square">
            <a:spAutoFit/>
          </a:bodyPr>
          <a:lstStyle/>
          <a:p>
            <a:pPr algn="ctr"/>
            <a:r>
              <a:rPr lang="en-US" sz="2400" b="0" i="0" dirty="0">
                <a:solidFill>
                  <a:schemeClr val="bg1"/>
                </a:solidFill>
                <a:effectLst/>
                <a:latin typeface="Calibri" panose="020F0502020204030204" pitchFamily="34" charset="0"/>
              </a:rPr>
              <a:t>I can only show you the door. You're the one who has to walk through it.</a:t>
            </a:r>
          </a:p>
          <a:p>
            <a:pPr algn="ctr"/>
            <a:r>
              <a:rPr lang="en-US" sz="1400" b="0" i="0" dirty="0">
                <a:solidFill>
                  <a:schemeClr val="bg1"/>
                </a:solidFill>
                <a:effectLst/>
                <a:latin typeface="Calibri" panose="020F0502020204030204" pitchFamily="34" charset="0"/>
              </a:rPr>
              <a:t>- </a:t>
            </a:r>
            <a:r>
              <a:rPr lang="en-US" sz="1400" b="0" i="0" u="none" strike="noStrike" dirty="0">
                <a:solidFill>
                  <a:schemeClr val="bg1"/>
                </a:solidFill>
                <a:effectLst/>
                <a:latin typeface="Calibri" panose="020F0502020204030204" pitchFamily="34" charset="0"/>
              </a:rPr>
              <a:t>The Matrix ' </a:t>
            </a:r>
            <a:r>
              <a:rPr lang="en-US" sz="1400" b="0" i="0" u="none" strike="noStrike" dirty="0" err="1">
                <a:solidFill>
                  <a:schemeClr val="bg1"/>
                </a:solidFill>
                <a:effectLst/>
                <a:latin typeface="Calibri" panose="020F0502020204030204" pitchFamily="34" charset="0"/>
              </a:rPr>
              <a:t>Morpheous</a:t>
            </a:r>
            <a:endParaRPr lang="en-US" sz="1400" b="0" i="0" dirty="0">
              <a:solidFill>
                <a:schemeClr val="bg1"/>
              </a:solidFill>
              <a:effectLst/>
              <a:latin typeface="Calibri" panose="020F0502020204030204" pitchFamily="34" charset="0"/>
            </a:endParaRPr>
          </a:p>
        </p:txBody>
      </p:sp>
      <p:sp>
        <p:nvSpPr>
          <p:cNvPr id="10" name="Rectangle 9"/>
          <p:cNvSpPr/>
          <p:nvPr/>
        </p:nvSpPr>
        <p:spPr>
          <a:xfrm>
            <a:off x="6708618" y="2094475"/>
            <a:ext cx="4697994" cy="3385542"/>
          </a:xfrm>
          <a:prstGeom prst="rect">
            <a:avLst/>
          </a:prstGeom>
          <a:solidFill>
            <a:schemeClr val="accent1">
              <a:lumMod val="75000"/>
            </a:schemeClr>
          </a:solidFill>
        </p:spPr>
        <p:txBody>
          <a:bodyPr wrap="square">
            <a:spAutoFit/>
          </a:bodyPr>
          <a:lstStyle/>
          <a:p>
            <a:pPr algn="ctr"/>
            <a:r>
              <a:rPr lang="en-US" sz="2800" b="0" i="0" dirty="0">
                <a:solidFill>
                  <a:schemeClr val="bg1"/>
                </a:solidFill>
                <a:effectLst/>
                <a:latin typeface="Calibri" panose="020F0502020204030204" pitchFamily="34" charset="0"/>
              </a:rPr>
              <a:t>When GOD leads you to the edge of a cliff, trust him fully.</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Only two things can happen; either He will catch you when you fall </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or</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He will teach you how to fly.</a:t>
            </a:r>
          </a:p>
          <a:p>
            <a:pPr algn="ctr"/>
            <a:r>
              <a:rPr lang="en-US" b="0" i="0" dirty="0">
                <a:solidFill>
                  <a:schemeClr val="bg1"/>
                </a:solidFill>
                <a:effectLst/>
                <a:latin typeface="Calibri" panose="020F0502020204030204" pitchFamily="34" charset="0"/>
              </a:rPr>
              <a:t>- Unknown</a:t>
            </a:r>
          </a:p>
        </p:txBody>
      </p:sp>
      <p:pic>
        <p:nvPicPr>
          <p:cNvPr id="10242" name="Picture 2" descr="http://mymorningboost.com/wp-content/uploads/2015/04/Rescu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660" y="3420437"/>
            <a:ext cx="4786291" cy="32450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695E38D7-04DC-4816-8082-E3A60DFFC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072" y="1213008"/>
            <a:ext cx="2677656" cy="178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9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6148"/>
                                        </p:tgtEl>
                                      </p:cBhvr>
                                    </p:animEffect>
                                    <p:set>
                                      <p:cBhvr>
                                        <p:cTn id="17" dur="1" fill="hold">
                                          <p:stCondLst>
                                            <p:cond delay="499"/>
                                          </p:stCondLst>
                                        </p:cTn>
                                        <p:tgtEl>
                                          <p:spTgt spid="614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9536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Patience—Proverbs 24:32-33</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8" name="Rectangle 7"/>
          <p:cNvSpPr/>
          <p:nvPr/>
        </p:nvSpPr>
        <p:spPr>
          <a:xfrm>
            <a:off x="6066518" y="1450810"/>
            <a:ext cx="4775921" cy="2923877"/>
          </a:xfrm>
          <a:prstGeom prst="rect">
            <a:avLst/>
          </a:prstGeom>
          <a:solidFill>
            <a:srgbClr val="00B050"/>
          </a:solidFill>
        </p:spPr>
        <p:txBody>
          <a:bodyPr wrap="square">
            <a:spAutoFit/>
          </a:bodyPr>
          <a:lstStyle/>
          <a:p>
            <a:r>
              <a:rPr lang="en-US" sz="2800" b="0" i="0" dirty="0">
                <a:solidFill>
                  <a:schemeClr val="bg1"/>
                </a:solidFill>
                <a:effectLst/>
                <a:latin typeface="Calibri" panose="020F0502020204030204" pitchFamily="34" charset="0"/>
              </a:rPr>
              <a:t>God gives you answers in three ways: he says yes and gives you want you want, he says no and gives you something better, or he says wait and gives you the best.</a:t>
            </a:r>
          </a:p>
          <a:p>
            <a:r>
              <a:rPr lang="en-US" sz="1600" b="0" i="0" dirty="0">
                <a:solidFill>
                  <a:schemeClr val="bg1"/>
                </a:solidFill>
                <a:effectLst/>
                <a:latin typeface="Calibri" panose="020F0502020204030204" pitchFamily="34" charset="0"/>
              </a:rPr>
              <a:t>- Unknown</a:t>
            </a:r>
          </a:p>
        </p:txBody>
      </p:sp>
      <p:pic>
        <p:nvPicPr>
          <p:cNvPr id="8194" name="Picture 2" descr="https://s-media-cache-ak0.pinimg.com/736x/f6/ce/d6/f6ced68e555015fc8f59284e48d0c92c.jpg"/>
          <p:cNvPicPr>
            <a:picLocks noChangeAspect="1" noChangeArrowheads="1"/>
          </p:cNvPicPr>
          <p:nvPr/>
        </p:nvPicPr>
        <p:blipFill rotWithShape="1">
          <a:blip r:embed="rId3">
            <a:extLst>
              <a:ext uri="{28A0092B-C50C-407E-A947-70E740481C1C}">
                <a14:useLocalDpi xmlns:a14="http://schemas.microsoft.com/office/drawing/2010/main" val="0"/>
              </a:ext>
            </a:extLst>
          </a:blip>
          <a:srcRect t="23143" r="-1358"/>
          <a:stretch/>
        </p:blipFill>
        <p:spPr bwMode="auto">
          <a:xfrm>
            <a:off x="460375" y="3465826"/>
            <a:ext cx="5145768" cy="292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16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056" y="2103843"/>
            <a:ext cx="3853544" cy="1569660"/>
          </a:xfrm>
          <a:prstGeom prst="rect">
            <a:avLst/>
          </a:prstGeom>
          <a:noFill/>
        </p:spPr>
        <p:txBody>
          <a:bodyPr wrap="square" rtlCol="0">
            <a:spAutoFit/>
          </a:bodyPr>
          <a:lstStyle/>
          <a:p>
            <a:r>
              <a:rPr lang="en-US" sz="2400" dirty="0">
                <a:solidFill>
                  <a:schemeClr val="bg1"/>
                </a:solidFill>
                <a:latin typeface="Abadi" panose="020B0604020104020204" pitchFamily="34" charset="0"/>
              </a:rPr>
              <a:t>Some of the book of Proverbs is attributed to “Solomon the son of David, the king of Israel”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Who Wrote Proverbs?</a:t>
            </a:r>
          </a:p>
        </p:txBody>
      </p:sp>
      <p:sp>
        <p:nvSpPr>
          <p:cNvPr id="2" name="Rectangle 1"/>
          <p:cNvSpPr/>
          <p:nvPr/>
        </p:nvSpPr>
        <p:spPr>
          <a:xfrm>
            <a:off x="5464628" y="1200329"/>
            <a:ext cx="5682344" cy="1569660"/>
          </a:xfrm>
          <a:prstGeom prst="rect">
            <a:avLst/>
          </a:prstGeom>
        </p:spPr>
        <p:txBody>
          <a:bodyPr wrap="square">
            <a:spAutoFit/>
          </a:bodyPr>
          <a:lstStyle/>
          <a:p>
            <a:r>
              <a:rPr lang="en-US" sz="2400" i="1" dirty="0">
                <a:solidFill>
                  <a:srgbClr val="FFFF00"/>
                </a:solidFill>
                <a:latin typeface="Abadi" panose="020B0604020104020204" pitchFamily="34" charset="0"/>
              </a:rPr>
              <a:t>These are also proverbs of Solomon, which the men of Hezekiah king of Judah copied out</a:t>
            </a:r>
          </a:p>
          <a:p>
            <a:r>
              <a:rPr lang="en-US" sz="2400" i="1" dirty="0">
                <a:solidFill>
                  <a:srgbClr val="FFFF00"/>
                </a:solidFill>
                <a:latin typeface="Abadi" panose="020B0604020104020204" pitchFamily="34" charset="0"/>
              </a:rPr>
              <a:t>Proverbs 25:1</a:t>
            </a:r>
          </a:p>
        </p:txBody>
      </p:sp>
      <p:pic>
        <p:nvPicPr>
          <p:cNvPr id="2050" name="Picture 2" descr="http://72507.inspyred.com/images/King%20David%20preparing%20Solom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86647"/>
            <a:ext cx="5671110" cy="378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4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To the Poor—Proverbs 25:21</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8" name="Rectangle 7"/>
          <p:cNvSpPr/>
          <p:nvPr/>
        </p:nvSpPr>
        <p:spPr>
          <a:xfrm>
            <a:off x="3708039" y="1504017"/>
            <a:ext cx="4775921" cy="2246769"/>
          </a:xfrm>
          <a:prstGeom prst="rect">
            <a:avLst/>
          </a:prstGeom>
          <a:solidFill>
            <a:srgbClr val="FF0000"/>
          </a:solidFill>
        </p:spPr>
        <p:txBody>
          <a:bodyPr wrap="square">
            <a:spAutoFit/>
          </a:bodyPr>
          <a:lstStyle/>
          <a:p>
            <a:r>
              <a:rPr lang="en-US" sz="2800" b="0" i="0" dirty="0">
                <a:solidFill>
                  <a:schemeClr val="bg1"/>
                </a:solidFill>
                <a:effectLst/>
                <a:latin typeface="Calibri" panose="020F0502020204030204" pitchFamily="34" charset="0"/>
              </a:rPr>
              <a:t>Nobody is so poor that he has nothing to give, and nobody is so rich that he has nothing to receive. </a:t>
            </a:r>
          </a:p>
          <a:p>
            <a:r>
              <a:rPr lang="en-US" sz="2800" dirty="0">
                <a:solidFill>
                  <a:schemeClr val="bg1"/>
                </a:solidFill>
                <a:latin typeface="Calibri" panose="020F0502020204030204" pitchFamily="34" charset="0"/>
              </a:rPr>
              <a:t>--Pope John Paul II</a:t>
            </a:r>
            <a:endParaRPr lang="en-US" sz="1600" b="0" i="0" dirty="0">
              <a:solidFill>
                <a:schemeClr val="bg1"/>
              </a:solidFill>
              <a:effectLst/>
              <a:latin typeface="Calibri" panose="020F0502020204030204" pitchFamily="34" charset="0"/>
            </a:endParaRPr>
          </a:p>
        </p:txBody>
      </p:sp>
      <p:pic>
        <p:nvPicPr>
          <p:cNvPr id="9218" name="Picture 2" descr="http://beginningandend.com/wp-content/uploads/2012/11/Giving-to-the-poor-main-Should-Christians-give-to-the-poor-e13529767587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710543"/>
            <a:ext cx="28384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genopro.com/articles/John-Paul-II/pope-john-paul-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7519" y="3558898"/>
            <a:ext cx="3300922" cy="312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0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Trust in the Lord</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8" name="Rectangle 7"/>
          <p:cNvSpPr/>
          <p:nvPr/>
        </p:nvSpPr>
        <p:spPr>
          <a:xfrm>
            <a:off x="797995" y="1177949"/>
            <a:ext cx="4775921" cy="1815882"/>
          </a:xfrm>
          <a:prstGeom prst="rect">
            <a:avLst/>
          </a:prstGeom>
          <a:solidFill>
            <a:srgbClr val="92D050"/>
          </a:solidFill>
        </p:spPr>
        <p:txBody>
          <a:bodyPr wrap="square">
            <a:spAutoFit/>
          </a:bodyPr>
          <a:lstStyle/>
          <a:p>
            <a:r>
              <a:rPr lang="en-US" sz="2800" i="1" dirty="0">
                <a:latin typeface="Abadi" panose="020B0604020104020204" pitchFamily="34" charset="0"/>
              </a:rPr>
              <a:t>He that </a:t>
            </a:r>
            <a:r>
              <a:rPr lang="en-US" sz="2800" i="1" dirty="0" err="1">
                <a:latin typeface="Abadi" panose="020B0604020104020204" pitchFamily="34" charset="0"/>
              </a:rPr>
              <a:t>trusteth</a:t>
            </a:r>
            <a:r>
              <a:rPr lang="en-US" sz="2800" i="1" dirty="0">
                <a:latin typeface="Abadi" panose="020B0604020104020204" pitchFamily="34" charset="0"/>
              </a:rPr>
              <a:t> in his own heart is a fool: but whoso </a:t>
            </a:r>
            <a:r>
              <a:rPr lang="en-US" sz="2800" i="1" dirty="0" err="1">
                <a:latin typeface="Abadi" panose="020B0604020104020204" pitchFamily="34" charset="0"/>
              </a:rPr>
              <a:t>walketh</a:t>
            </a:r>
            <a:r>
              <a:rPr lang="en-US" sz="2800" i="1" dirty="0">
                <a:latin typeface="Abadi" panose="020B0604020104020204" pitchFamily="34" charset="0"/>
              </a:rPr>
              <a:t> wisely, he shall be delivered. Proverbs 28:26</a:t>
            </a:r>
            <a:endParaRPr lang="en-US" sz="1600" b="0" i="1" dirty="0">
              <a:effectLst/>
              <a:latin typeface="Calibri" panose="020F0502020204030204" pitchFamily="34" charset="0"/>
            </a:endParaRPr>
          </a:p>
        </p:txBody>
      </p:sp>
      <p:sp>
        <p:nvSpPr>
          <p:cNvPr id="3" name="Rectangle 2"/>
          <p:cNvSpPr/>
          <p:nvPr/>
        </p:nvSpPr>
        <p:spPr>
          <a:xfrm>
            <a:off x="5834958" y="2727939"/>
            <a:ext cx="6096000" cy="1384995"/>
          </a:xfrm>
          <a:prstGeom prst="rect">
            <a:avLst/>
          </a:prstGeom>
          <a:solidFill>
            <a:srgbClr val="0070C0"/>
          </a:solidFill>
        </p:spPr>
        <p:txBody>
          <a:bodyPr>
            <a:spAutoFit/>
          </a:bodyPr>
          <a:lstStyle/>
          <a:p>
            <a:r>
              <a:rPr lang="en-US" sz="2800" dirty="0">
                <a:solidFill>
                  <a:schemeClr val="bg1"/>
                </a:solidFill>
                <a:latin typeface="Palatino"/>
              </a:rPr>
              <a:t>Every word of God </a:t>
            </a:r>
            <a:r>
              <a:rPr lang="en-US" sz="2800" i="1" dirty="0">
                <a:solidFill>
                  <a:schemeClr val="bg1"/>
                </a:solidFill>
                <a:latin typeface="Palatino"/>
              </a:rPr>
              <a:t>is</a:t>
            </a:r>
            <a:r>
              <a:rPr lang="en-US" sz="2800" dirty="0">
                <a:solidFill>
                  <a:schemeClr val="bg1"/>
                </a:solidFill>
                <a:latin typeface="Palatino"/>
              </a:rPr>
              <a:t> pure: he </a:t>
            </a:r>
            <a:r>
              <a:rPr lang="en-US" sz="2800" i="1" dirty="0">
                <a:solidFill>
                  <a:schemeClr val="bg1"/>
                </a:solidFill>
                <a:latin typeface="Palatino"/>
              </a:rPr>
              <a:t>is</a:t>
            </a:r>
            <a:r>
              <a:rPr lang="en-US" sz="2800" dirty="0">
                <a:solidFill>
                  <a:schemeClr val="bg1"/>
                </a:solidFill>
                <a:latin typeface="Palatino"/>
              </a:rPr>
              <a:t> a shield unto them that put their trust in him. Proverbs 30:5</a:t>
            </a:r>
            <a:endParaRPr lang="en-US" sz="2800" dirty="0">
              <a:solidFill>
                <a:schemeClr val="bg1"/>
              </a:solidFill>
              <a:latin typeface="Abadi" panose="020B0604020104020204" pitchFamily="34" charset="0"/>
            </a:endParaRPr>
          </a:p>
        </p:txBody>
      </p:sp>
      <p:sp>
        <p:nvSpPr>
          <p:cNvPr id="9" name="Rectangle 8"/>
          <p:cNvSpPr/>
          <p:nvPr/>
        </p:nvSpPr>
        <p:spPr>
          <a:xfrm>
            <a:off x="5386813" y="4777882"/>
            <a:ext cx="3920149" cy="1323439"/>
          </a:xfrm>
          <a:prstGeom prst="rect">
            <a:avLst/>
          </a:prstGeom>
          <a:solidFill>
            <a:schemeClr val="accent6">
              <a:lumMod val="75000"/>
            </a:schemeClr>
          </a:solidFill>
        </p:spPr>
        <p:txBody>
          <a:bodyPr wrap="square">
            <a:spAutoFit/>
          </a:bodyPr>
          <a:lstStyle/>
          <a:p>
            <a:r>
              <a:rPr lang="en-US" sz="2000" i="0" dirty="0">
                <a:solidFill>
                  <a:schemeClr val="bg1"/>
                </a:solidFill>
                <a:effectLst/>
                <a:latin typeface="Merriweather"/>
              </a:rPr>
              <a:t>“The secret of life, though, is to fall seven times and to get up eight times.” </a:t>
            </a:r>
            <a:br>
              <a:rPr lang="en-US" sz="2000" dirty="0">
                <a:solidFill>
                  <a:schemeClr val="bg1"/>
                </a:solidFill>
                <a:latin typeface="Abadi" panose="020B0604020104020204" pitchFamily="34" charset="0"/>
              </a:rPr>
            </a:br>
            <a:r>
              <a:rPr lang="en-US" sz="2000" i="0" dirty="0">
                <a:solidFill>
                  <a:schemeClr val="bg1"/>
                </a:solidFill>
                <a:effectLst/>
                <a:latin typeface="Merriweather"/>
              </a:rPr>
              <a:t>― </a:t>
            </a:r>
            <a:r>
              <a:rPr lang="en-US" sz="2000" i="0" u="none" strike="noStrike" dirty="0">
                <a:solidFill>
                  <a:schemeClr val="bg1"/>
                </a:solidFill>
                <a:effectLst/>
                <a:latin typeface="Abadi" panose="020B0604020104020204" pitchFamily="34" charset="0"/>
              </a:rPr>
              <a:t>Paulo Coelho</a:t>
            </a:r>
            <a:r>
              <a:rPr lang="en-US" sz="2000" i="0" dirty="0">
                <a:solidFill>
                  <a:schemeClr val="bg1"/>
                </a:solidFill>
                <a:effectLst/>
                <a:latin typeface="Merriweather"/>
              </a:rPr>
              <a:t>, </a:t>
            </a:r>
            <a:r>
              <a:rPr lang="en-US" sz="2000" i="0" u="none" strike="noStrike" dirty="0">
                <a:solidFill>
                  <a:schemeClr val="bg1"/>
                </a:solidFill>
                <a:effectLst/>
                <a:latin typeface="Abadi" panose="020B0604020104020204" pitchFamily="34" charset="0"/>
              </a:rPr>
              <a:t>The Alchemist</a:t>
            </a:r>
            <a:endParaRPr lang="en-US" sz="2000" dirty="0">
              <a:solidFill>
                <a:schemeClr val="bg1"/>
              </a:solidFill>
              <a:latin typeface="Abadi" panose="020B0604020104020204" pitchFamily="34" charset="0"/>
            </a:endParaRPr>
          </a:p>
        </p:txBody>
      </p:sp>
      <p:pic>
        <p:nvPicPr>
          <p:cNvPr id="7170" name="Picture 2" descr="Related image">
            <a:extLst>
              <a:ext uri="{FF2B5EF4-FFF2-40B4-BE49-F238E27FC236}">
                <a16:creationId xmlns:a16="http://schemas.microsoft.com/office/drawing/2014/main" id="{533BCB78-0C82-485C-905A-B86132C904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2479" y="3864170"/>
            <a:ext cx="38100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0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The Stage</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4" name="Rectangle 3"/>
          <p:cNvSpPr/>
          <p:nvPr/>
        </p:nvSpPr>
        <p:spPr>
          <a:xfrm>
            <a:off x="784634" y="1457582"/>
            <a:ext cx="4593123" cy="4524315"/>
          </a:xfrm>
          <a:prstGeom prst="rect">
            <a:avLst/>
          </a:prstGeom>
        </p:spPr>
        <p:txBody>
          <a:bodyPr wrap="square">
            <a:spAutoFit/>
          </a:bodyPr>
          <a:lstStyle/>
          <a:p>
            <a:r>
              <a:rPr lang="en-US" dirty="0">
                <a:solidFill>
                  <a:schemeClr val="bg1"/>
                </a:solidFill>
                <a:latin typeface="Calibri" panose="020F0502020204030204" pitchFamily="34" charset="0"/>
              </a:rPr>
              <a:t>“Your mind is like a stage in a theater; in the theater of your mind, however, only one actor can be on stage at a time. If the stage is left bare, thoughts of darkness and sin often enter the stage to tempt.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But these thoughts have no power if the stage of your mind is occupied by wholesome thoughts, such as a memorized hymn or verse of scripture that you can call upon in a moment of temptation.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By controlling the stage of your mind, you can successfully resist persistent urges to yield to temptation and indulge in sin. You can become pure and virtuous” (3)</a:t>
            </a:r>
            <a:endParaRPr lang="en-US" dirty="0">
              <a:solidFill>
                <a:schemeClr val="bg1"/>
              </a:solidFill>
              <a:latin typeface="Abadi" panose="020B0604020104020204" pitchFamily="34" charset="0"/>
            </a:endParaRPr>
          </a:p>
        </p:txBody>
      </p:sp>
      <p:grpSp>
        <p:nvGrpSpPr>
          <p:cNvPr id="5" name="Group 4"/>
          <p:cNvGrpSpPr/>
          <p:nvPr/>
        </p:nvGrpSpPr>
        <p:grpSpPr>
          <a:xfrm>
            <a:off x="5803272" y="944314"/>
            <a:ext cx="5827416" cy="4952246"/>
            <a:chOff x="5712737" y="552261"/>
            <a:chExt cx="5827416" cy="4952246"/>
          </a:xfrm>
        </p:grpSpPr>
        <p:pic>
          <p:nvPicPr>
            <p:cNvPr id="3" name="Picture 2" descr="https://i.ytimg.com/vi/uC12OJOC0yE/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737" y="552261"/>
              <a:ext cx="5827416" cy="4952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vanessatrepanier.files.wordpress.com/2011/05/ki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003" y="2155214"/>
              <a:ext cx="2004438" cy="27839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685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04914" cy="6740307"/>
          </a:xfrm>
          <a:prstGeom prst="rect">
            <a:avLst/>
          </a:prstGeom>
          <a:noFill/>
        </p:spPr>
        <p:txBody>
          <a:bodyPr wrap="square" rtlCol="0">
            <a:spAutoFit/>
          </a:bodyPr>
          <a:lstStyle/>
          <a:p>
            <a:r>
              <a:rPr lang="en-US" dirty="0">
                <a:solidFill>
                  <a:schemeClr val="bg1"/>
                </a:solidFill>
                <a:latin typeface="Abadi" panose="020B0604020104020204" pitchFamily="34" charset="0"/>
              </a:rPr>
              <a:t>Sources: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Suggested Hymn: #79 </a:t>
            </a:r>
            <a:r>
              <a:rPr lang="en-US" i="1" dirty="0">
                <a:solidFill>
                  <a:schemeClr val="bg1"/>
                </a:solidFill>
                <a:latin typeface="Abadi" panose="020B0604020104020204" pitchFamily="34" charset="0"/>
              </a:rPr>
              <a:t>With All the Power of Heart and Tongue</a:t>
            </a:r>
          </a:p>
          <a:p>
            <a:endParaRPr lang="en-US" dirty="0">
              <a:solidFill>
                <a:schemeClr val="bg1"/>
              </a:solidFill>
              <a:latin typeface="Abadi" panose="020B0604020104020204" pitchFamily="34" charset="0"/>
            </a:endParaRP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Videos: Trust in the Lord (0:39)</a:t>
            </a:r>
          </a:p>
          <a:p>
            <a:r>
              <a:rPr lang="en-US" dirty="0">
                <a:solidFill>
                  <a:schemeClr val="bg1"/>
                </a:solidFill>
                <a:latin typeface="Abadi" panose="020B0604020104020204" pitchFamily="34" charset="0"/>
              </a:rPr>
              <a:t>	Return to Virtue (2:34)</a:t>
            </a:r>
          </a:p>
          <a:p>
            <a:r>
              <a:rPr lang="en-US" dirty="0">
                <a:solidFill>
                  <a:schemeClr val="bg1"/>
                </a:solidFill>
                <a:latin typeface="Abadi" panose="020B0604020104020204" pitchFamily="34" charset="0"/>
              </a:rPr>
              <a:t>	A “Mother’s Heart” (2:51)</a:t>
            </a:r>
          </a:p>
          <a:p>
            <a:endParaRPr lang="en-US" dirty="0">
              <a:solidFill>
                <a:schemeClr val="bg1"/>
              </a:solidFill>
              <a:latin typeface="Abadi" panose="020B0604020104020204" pitchFamily="34" charset="0"/>
            </a:endParaRPr>
          </a:p>
          <a:p>
            <a:pPr marL="342900" indent="-342900">
              <a:buAutoNum type="arabicPeriod"/>
            </a:pPr>
            <a:r>
              <a:rPr lang="en-US" b="0" i="0" dirty="0">
                <a:solidFill>
                  <a:schemeClr val="bg1"/>
                </a:solidFill>
                <a:effectLst/>
                <a:latin typeface="Abadi" panose="020B0604020104020204" pitchFamily="34" charset="0"/>
              </a:rPr>
              <a:t>President David O. McKay (</a:t>
            </a:r>
            <a:r>
              <a:rPr lang="en-US" b="0" i="1" dirty="0">
                <a:solidFill>
                  <a:schemeClr val="bg1"/>
                </a:solidFill>
                <a:effectLst/>
                <a:latin typeface="Abadi" panose="020B0604020104020204" pitchFamily="34" charset="0"/>
              </a:rPr>
              <a:t>Teachings of Presidents of the Church: David O. McKay</a:t>
            </a:r>
            <a:r>
              <a:rPr lang="en-US" b="0" i="0" dirty="0">
                <a:solidFill>
                  <a:schemeClr val="bg1"/>
                </a:solidFill>
                <a:effectLst/>
                <a:latin typeface="Abadi" panose="020B0604020104020204" pitchFamily="34" charset="0"/>
              </a:rPr>
              <a:t> [2003], </a:t>
            </a:r>
            <a:r>
              <a:rPr lang="en-US" b="0" i="0" u="none" strike="noStrike" dirty="0">
                <a:solidFill>
                  <a:schemeClr val="bg1"/>
                </a:solidFill>
                <a:effectLst/>
                <a:latin typeface="Abadi" panose="020B0604020104020204" pitchFamily="34" charset="0"/>
              </a:rPr>
              <a:t>30</a:t>
            </a:r>
            <a:r>
              <a:rPr lang="en-US" b="0" i="0" dirty="0">
                <a:solidFill>
                  <a:schemeClr val="bg1"/>
                </a:solidFill>
                <a:effectLst/>
                <a:latin typeface="Abadi" panose="020B0604020104020204" pitchFamily="34" charset="0"/>
              </a:rPr>
              <a:t>).</a:t>
            </a:r>
          </a:p>
          <a:p>
            <a:r>
              <a:rPr lang="en-US" dirty="0">
                <a:solidFill>
                  <a:schemeClr val="bg1"/>
                </a:solidFill>
                <a:latin typeface="Abadi" panose="020B0604020104020204" pitchFamily="34" charset="0"/>
              </a:rPr>
              <a:t>	Conference Report, Apr. 1968, 93–94.</a:t>
            </a:r>
          </a:p>
          <a:p>
            <a:endParaRPr lang="en-US"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2. Elder Richard G. Scott (“Trust in the Lord,” </a:t>
            </a:r>
            <a:r>
              <a:rPr lang="en-US" i="1" dirty="0">
                <a:solidFill>
                  <a:schemeClr val="bg1"/>
                </a:solidFill>
                <a:latin typeface="Abadi" panose="020B0604020104020204" pitchFamily="34" charset="0"/>
              </a:rPr>
              <a:t>Ensign,</a:t>
            </a:r>
            <a:r>
              <a:rPr lang="en-US" dirty="0">
                <a:solidFill>
                  <a:schemeClr val="bg1"/>
                </a:solidFill>
                <a:latin typeface="Abadi" panose="020B0604020104020204" pitchFamily="34" charset="0"/>
              </a:rPr>
              <a:t> Nov. 1995, 17).</a:t>
            </a:r>
          </a:p>
          <a:p>
            <a:endParaRPr lang="en-US"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3. </a:t>
            </a:r>
            <a:r>
              <a:rPr lang="en-US" dirty="0">
                <a:solidFill>
                  <a:schemeClr val="bg1"/>
                </a:solidFill>
                <a:latin typeface="Calibri" panose="020F0502020204030204" pitchFamily="34" charset="0"/>
              </a:rPr>
              <a:t>(</a:t>
            </a:r>
            <a:r>
              <a:rPr lang="en-US" i="1" dirty="0">
                <a:solidFill>
                  <a:schemeClr val="bg1"/>
                </a:solidFill>
                <a:latin typeface="Calibri" panose="020F0502020204030204" pitchFamily="34" charset="0"/>
              </a:rPr>
              <a:t>Preach My Gospel </a:t>
            </a:r>
            <a:r>
              <a:rPr lang="en-US" dirty="0">
                <a:solidFill>
                  <a:schemeClr val="bg1"/>
                </a:solidFill>
                <a:latin typeface="Calibri" panose="020F0502020204030204" pitchFamily="34" charset="0"/>
              </a:rPr>
              <a:t>[2004], 118–19).</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4. Ellis T. Rasmussen, </a:t>
            </a:r>
            <a:r>
              <a:rPr lang="en-US" i="1" dirty="0">
                <a:solidFill>
                  <a:schemeClr val="bg1"/>
                </a:solidFill>
                <a:latin typeface="Calibri" panose="020F0502020204030204" pitchFamily="34" charset="0"/>
              </a:rPr>
              <a:t>A Latter-day Saint Commentary on the Old Testament</a:t>
            </a:r>
            <a:r>
              <a:rPr lang="en-US" dirty="0">
                <a:solidFill>
                  <a:schemeClr val="bg1"/>
                </a:solidFill>
                <a:latin typeface="Calibri" panose="020F0502020204030204" pitchFamily="34" charset="0"/>
              </a:rPr>
              <a:t>[1993], 474</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Each Proverb means something different to each individual…</a:t>
            </a:r>
          </a:p>
          <a:p>
            <a:r>
              <a:rPr lang="en-US" dirty="0">
                <a:solidFill>
                  <a:schemeClr val="bg1"/>
                </a:solidFill>
                <a:latin typeface="Calibri" panose="020F0502020204030204" pitchFamily="34" charset="0"/>
              </a:rPr>
              <a:t>These were some of my impressions.</a:t>
            </a:r>
          </a:p>
          <a:p>
            <a:endParaRPr lang="en-US" b="0" i="0" dirty="0">
              <a:solidFill>
                <a:schemeClr val="bg1"/>
              </a:solidFill>
              <a:effectLst/>
              <a:latin typeface="Abadi" panose="020B0604020104020204" pitchFamily="34" charset="0"/>
            </a:endParaRPr>
          </a:p>
          <a:p>
            <a:endParaRPr lang="en-US" b="0" i="0" dirty="0">
              <a:solidFill>
                <a:schemeClr val="bg1"/>
              </a:solidFill>
              <a:effectLst/>
              <a:latin typeface="Abadi" panose="020B0604020104020204" pitchFamily="34" charset="0"/>
            </a:endParaRPr>
          </a:p>
          <a:p>
            <a:endParaRPr lang="en-US" b="0" i="0" dirty="0">
              <a:solidFill>
                <a:schemeClr val="bg1"/>
              </a:solidFill>
              <a:effectLst/>
              <a:latin typeface="Abadi" panose="020B0604020104020204" pitchFamily="34" charset="0"/>
            </a:endParaRPr>
          </a:p>
          <a:p>
            <a:endParaRPr lang="en-US" dirty="0">
              <a:solidFill>
                <a:schemeClr val="bg1"/>
              </a:solidFill>
              <a:latin typeface="Abadi" panose="020B0604020104020204" pitchFamily="34" charset="0"/>
            </a:endParaRPr>
          </a:p>
        </p:txBody>
      </p:sp>
      <p:grpSp>
        <p:nvGrpSpPr>
          <p:cNvPr id="3" name="Group 2"/>
          <p:cNvGrpSpPr/>
          <p:nvPr/>
        </p:nvGrpSpPr>
        <p:grpSpPr>
          <a:xfrm>
            <a:off x="8809684" y="2940963"/>
            <a:ext cx="2569006" cy="3799344"/>
            <a:chOff x="8001010" y="2677656"/>
            <a:chExt cx="2569006" cy="3799344"/>
          </a:xfrm>
        </p:grpSpPr>
        <p:pic>
          <p:nvPicPr>
            <p:cNvPr id="11266" name="Picture 2" descr="A painting by Walter Rane showing a young woman in a simple white nightgown, holding a book and a candle and looking over her shou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10" y="2677656"/>
              <a:ext cx="2569006" cy="3458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02387" y="6107668"/>
              <a:ext cx="1618905" cy="369332"/>
            </a:xfrm>
            <a:prstGeom prst="rect">
              <a:avLst/>
            </a:prstGeom>
          </p:spPr>
          <p:txBody>
            <a:bodyPr wrap="none">
              <a:spAutoFit/>
            </a:bodyPr>
            <a:lstStyle/>
            <a:p>
              <a:r>
                <a:rPr lang="en-US" dirty="0">
                  <a:solidFill>
                    <a:srgbClr val="706F6B"/>
                  </a:solidFill>
                  <a:latin typeface="Calibri" panose="020F0502020204030204" pitchFamily="34" charset="0"/>
                </a:rPr>
                <a:t>by Walter </a:t>
              </a:r>
              <a:r>
                <a:rPr lang="en-US" dirty="0" err="1">
                  <a:solidFill>
                    <a:srgbClr val="706F6B"/>
                  </a:solidFill>
                  <a:latin typeface="Calibri" panose="020F0502020204030204" pitchFamily="34" charset="0"/>
                </a:rPr>
                <a:t>Rane</a:t>
              </a:r>
              <a:endParaRPr lang="en-US" dirty="0">
                <a:latin typeface="Abadi" panose="020B0604020104020204" pitchFamily="34" charset="0"/>
              </a:endParaRPr>
            </a:p>
          </p:txBody>
        </p:sp>
      </p:grpSp>
      <p:grpSp>
        <p:nvGrpSpPr>
          <p:cNvPr id="7" name="Group 6"/>
          <p:cNvGrpSpPr/>
          <p:nvPr/>
        </p:nvGrpSpPr>
        <p:grpSpPr>
          <a:xfrm>
            <a:off x="3534016" y="1262495"/>
            <a:ext cx="842042" cy="1121741"/>
            <a:chOff x="7543800" y="3810000"/>
            <a:chExt cx="1143000" cy="1447800"/>
          </a:xfrm>
        </p:grpSpPr>
        <p:sp>
          <p:nvSpPr>
            <p:cNvPr id="8" name="Trapezoid 7"/>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9" name="Rounded Rectangle 8"/>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0" name="Rounded Rectangle 9"/>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1" name="Rounded Rectangle 10"/>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2" name="Group 11"/>
            <p:cNvGrpSpPr/>
            <p:nvPr/>
          </p:nvGrpSpPr>
          <p:grpSpPr>
            <a:xfrm>
              <a:off x="7924800" y="3810000"/>
              <a:ext cx="645353" cy="610017"/>
              <a:chOff x="7924800" y="5867400"/>
              <a:chExt cx="645353" cy="610017"/>
            </a:xfrm>
          </p:grpSpPr>
          <p:grpSp>
            <p:nvGrpSpPr>
              <p:cNvPr id="20" name="Group 13"/>
              <p:cNvGrpSpPr/>
              <p:nvPr/>
            </p:nvGrpSpPr>
            <p:grpSpPr>
              <a:xfrm>
                <a:off x="7924800" y="5867400"/>
                <a:ext cx="645353" cy="610017"/>
                <a:chOff x="3037563" y="3121795"/>
                <a:chExt cx="1250371" cy="1224010"/>
              </a:xfrm>
            </p:grpSpPr>
            <p:sp>
              <p:nvSpPr>
                <p:cNvPr id="22" name="Oval 21"/>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3" name="Oval 22"/>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4" name="Oval 23"/>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5" name="Oval 24"/>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
            <p:nvSpPr>
              <p:cNvPr id="21" name="Oval 20"/>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grpSp>
          <p:nvGrpSpPr>
            <p:cNvPr id="13" name="Group 12"/>
            <p:cNvGrpSpPr/>
            <p:nvPr/>
          </p:nvGrpSpPr>
          <p:grpSpPr>
            <a:xfrm>
              <a:off x="7543800" y="4038600"/>
              <a:ext cx="403070" cy="381000"/>
              <a:chOff x="7924800" y="5867400"/>
              <a:chExt cx="645353" cy="610017"/>
            </a:xfrm>
          </p:grpSpPr>
          <p:grpSp>
            <p:nvGrpSpPr>
              <p:cNvPr id="14" name="Group 13"/>
              <p:cNvGrpSpPr/>
              <p:nvPr/>
            </p:nvGrpSpPr>
            <p:grpSpPr>
              <a:xfrm>
                <a:off x="7924800" y="5867400"/>
                <a:ext cx="645353" cy="610017"/>
                <a:chOff x="3037563" y="3121795"/>
                <a:chExt cx="1250371" cy="1224010"/>
              </a:xfrm>
            </p:grpSpPr>
            <p:sp>
              <p:nvSpPr>
                <p:cNvPr id="16" name="Oval 1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7" name="Oval 1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8" name="Oval 1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9" name="Oval 1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
            <p:nvSpPr>
              <p:cNvPr id="15" name="Oval 1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grpSp>
      <p:sp>
        <p:nvSpPr>
          <p:cNvPr id="26" name="Footer Placeholder 14">
            <a:extLst>
              <a:ext uri="{FF2B5EF4-FFF2-40B4-BE49-F238E27FC236}">
                <a16:creationId xmlns:a16="http://schemas.microsoft.com/office/drawing/2014/main" id="{5C624027-00E7-4538-B867-993B3ECF6F83}"/>
              </a:ext>
            </a:extLst>
          </p:cNvPr>
          <p:cNvSpPr>
            <a:spLocks noGrp="1"/>
          </p:cNvSpPr>
          <p:nvPr/>
        </p:nvSpPr>
        <p:spPr>
          <a:xfrm>
            <a:off x="44076" y="643864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badi" panose="020B0604020104020204" pitchFamily="34" charset="0"/>
              </a:rPr>
              <a:t>Presentation by ©http://fashionsbylynda.com/blog/</a:t>
            </a:r>
          </a:p>
        </p:txBody>
      </p:sp>
    </p:spTree>
    <p:extLst>
      <p:ext uri="{BB962C8B-B14F-4D97-AF65-F5344CB8AC3E}">
        <p14:creationId xmlns:p14="http://schemas.microsoft.com/office/powerpoint/2010/main" val="1061440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82091445"/>
              </p:ext>
            </p:extLst>
          </p:nvPr>
        </p:nvGraphicFramePr>
        <p:xfrm>
          <a:off x="115208" y="793696"/>
          <a:ext cx="4982027" cy="5933440"/>
        </p:xfrm>
        <a:graphic>
          <a:graphicData uri="http://schemas.openxmlformats.org/drawingml/2006/table">
            <a:tbl>
              <a:tblPr firstRow="1" bandRow="1">
                <a:tableStyleId>{5940675A-B579-460E-94D1-54222C63F5DA}</a:tableStyleId>
              </a:tblPr>
              <a:tblGrid>
                <a:gridCol w="2505385">
                  <a:extLst>
                    <a:ext uri="{9D8B030D-6E8A-4147-A177-3AD203B41FA5}">
                      <a16:colId xmlns:a16="http://schemas.microsoft.com/office/drawing/2014/main" val="20000"/>
                    </a:ext>
                  </a:extLst>
                </a:gridCol>
                <a:gridCol w="2476642">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The Purpose</a:t>
                      </a:r>
                      <a:r>
                        <a:rPr lang="en-US" sz="1600" baseline="0" dirty="0"/>
                        <a:t> of Proverbs</a:t>
                      </a:r>
                      <a:endParaRPr lang="en-US" sz="1600" dirty="0"/>
                    </a:p>
                  </a:txBody>
                  <a:tcPr/>
                </a:tc>
                <a:tc>
                  <a:txBody>
                    <a:bodyPr/>
                    <a:lstStyle/>
                    <a:p>
                      <a:pPr algn="l"/>
                      <a:r>
                        <a:rPr lang="en-US" sz="1600" dirty="0">
                          <a:latin typeface="Abadi" panose="020B0604020104020204" pitchFamily="34" charset="0"/>
                        </a:rPr>
                        <a:t>1:1-7</a:t>
                      </a:r>
                    </a:p>
                  </a:txBody>
                  <a:tcPr/>
                </a:tc>
                <a:extLst>
                  <a:ext uri="{0D108BD9-81ED-4DB2-BD59-A6C34878D82A}">
                    <a16:rowId xmlns:a16="http://schemas.microsoft.com/office/drawing/2014/main" val="10000"/>
                  </a:ext>
                </a:extLst>
              </a:tr>
              <a:tr h="370840">
                <a:tc>
                  <a:txBody>
                    <a:bodyPr/>
                    <a:lstStyle/>
                    <a:p>
                      <a:pPr algn="l"/>
                      <a:r>
                        <a:rPr lang="en-US" sz="1600" dirty="0">
                          <a:latin typeface="Abadi" panose="020B0604020104020204" pitchFamily="34" charset="0"/>
                        </a:rPr>
                        <a:t>Proverbs to the Youth</a:t>
                      </a:r>
                    </a:p>
                  </a:txBody>
                  <a:tcPr/>
                </a:tc>
                <a:tc>
                  <a:txBody>
                    <a:bodyPr/>
                    <a:lstStyle/>
                    <a:p>
                      <a:pPr algn="l"/>
                      <a:r>
                        <a:rPr lang="en-US" sz="1600" dirty="0">
                          <a:latin typeface="Abadi" panose="020B0604020104020204" pitchFamily="34" charset="0"/>
                        </a:rPr>
                        <a:t>1:8-9:18</a:t>
                      </a:r>
                    </a:p>
                  </a:txBody>
                  <a:tcPr/>
                </a:tc>
                <a:extLst>
                  <a:ext uri="{0D108BD9-81ED-4DB2-BD59-A6C34878D82A}">
                    <a16:rowId xmlns:a16="http://schemas.microsoft.com/office/drawing/2014/main" val="10001"/>
                  </a:ext>
                </a:extLst>
              </a:tr>
              <a:tr h="370840">
                <a:tc>
                  <a:txBody>
                    <a:bodyPr/>
                    <a:lstStyle/>
                    <a:p>
                      <a:pPr algn="l"/>
                      <a:r>
                        <a:rPr lang="en-US" sz="1600" dirty="0">
                          <a:latin typeface="Abadi" panose="020B0604020104020204" pitchFamily="34" charset="0"/>
                        </a:rPr>
                        <a:t>Obeying parents</a:t>
                      </a:r>
                    </a:p>
                  </a:txBody>
                  <a:tcPr/>
                </a:tc>
                <a:tc>
                  <a:txBody>
                    <a:bodyPr/>
                    <a:lstStyle/>
                    <a:p>
                      <a:pPr algn="l"/>
                      <a:r>
                        <a:rPr lang="en-US" sz="1600" dirty="0">
                          <a:latin typeface="Abadi" panose="020B0604020104020204" pitchFamily="34" charset="0"/>
                        </a:rPr>
                        <a:t>1:8-9</a:t>
                      </a:r>
                    </a:p>
                  </a:txBody>
                  <a:tcPr/>
                </a:tc>
                <a:extLst>
                  <a:ext uri="{0D108BD9-81ED-4DB2-BD59-A6C34878D82A}">
                    <a16:rowId xmlns:a16="http://schemas.microsoft.com/office/drawing/2014/main" val="10002"/>
                  </a:ext>
                </a:extLst>
              </a:tr>
              <a:tr h="370840">
                <a:tc>
                  <a:txBody>
                    <a:bodyPr/>
                    <a:lstStyle/>
                    <a:p>
                      <a:pPr algn="l"/>
                      <a:r>
                        <a:rPr lang="en-US" sz="1600" dirty="0">
                          <a:latin typeface="Abadi" panose="020B0604020104020204" pitchFamily="34" charset="0"/>
                        </a:rPr>
                        <a:t>Avoid Bad Company</a:t>
                      </a:r>
                    </a:p>
                  </a:txBody>
                  <a:tcPr/>
                </a:tc>
                <a:tc>
                  <a:txBody>
                    <a:bodyPr/>
                    <a:lstStyle/>
                    <a:p>
                      <a:pPr algn="l"/>
                      <a:r>
                        <a:rPr lang="en-US" sz="1600" dirty="0">
                          <a:latin typeface="Abadi" panose="020B0604020104020204" pitchFamily="34" charset="0"/>
                        </a:rPr>
                        <a:t>1:10-19</a:t>
                      </a:r>
                    </a:p>
                  </a:txBody>
                  <a:tcPr/>
                </a:tc>
                <a:extLst>
                  <a:ext uri="{0D108BD9-81ED-4DB2-BD59-A6C34878D82A}">
                    <a16:rowId xmlns:a16="http://schemas.microsoft.com/office/drawing/2014/main" val="10003"/>
                  </a:ext>
                </a:extLst>
              </a:tr>
              <a:tr h="370840">
                <a:tc>
                  <a:txBody>
                    <a:bodyPr/>
                    <a:lstStyle/>
                    <a:p>
                      <a:pPr algn="l"/>
                      <a:r>
                        <a:rPr lang="en-US" sz="1600" dirty="0">
                          <a:latin typeface="Abadi" panose="020B0604020104020204" pitchFamily="34" charset="0"/>
                        </a:rPr>
                        <a:t>Seek Wisdom</a:t>
                      </a:r>
                    </a:p>
                  </a:txBody>
                  <a:tcPr/>
                </a:tc>
                <a:tc>
                  <a:txBody>
                    <a:bodyPr/>
                    <a:lstStyle/>
                    <a:p>
                      <a:pPr algn="l"/>
                      <a:r>
                        <a:rPr lang="en-US" sz="1600" dirty="0">
                          <a:latin typeface="Abadi" panose="020B0604020104020204" pitchFamily="34" charset="0"/>
                        </a:rPr>
                        <a:t>1:20-2:22</a:t>
                      </a:r>
                    </a:p>
                  </a:txBody>
                  <a:tcPr/>
                </a:tc>
                <a:extLst>
                  <a:ext uri="{0D108BD9-81ED-4DB2-BD59-A6C34878D82A}">
                    <a16:rowId xmlns:a16="http://schemas.microsoft.com/office/drawing/2014/main" val="10004"/>
                  </a:ext>
                </a:extLst>
              </a:tr>
              <a:tr h="370840">
                <a:tc>
                  <a:txBody>
                    <a:bodyPr/>
                    <a:lstStyle/>
                    <a:p>
                      <a:pPr algn="l"/>
                      <a:r>
                        <a:rPr lang="en-US" sz="1600" dirty="0">
                          <a:latin typeface="Abadi" panose="020B0604020104020204" pitchFamily="34" charset="0"/>
                        </a:rPr>
                        <a:t>Benefits of Wisdom</a:t>
                      </a:r>
                    </a:p>
                  </a:txBody>
                  <a:tcPr/>
                </a:tc>
                <a:tc>
                  <a:txBody>
                    <a:bodyPr/>
                    <a:lstStyle/>
                    <a:p>
                      <a:pPr algn="l"/>
                      <a:r>
                        <a:rPr lang="en-US" sz="1600" dirty="0">
                          <a:latin typeface="Abadi" panose="020B0604020104020204" pitchFamily="34" charset="0"/>
                        </a:rPr>
                        <a:t>3:1-26</a:t>
                      </a:r>
                    </a:p>
                  </a:txBody>
                  <a:tcPr/>
                </a:tc>
                <a:extLst>
                  <a:ext uri="{0D108BD9-81ED-4DB2-BD59-A6C34878D82A}">
                    <a16:rowId xmlns:a16="http://schemas.microsoft.com/office/drawing/2014/main" val="10005"/>
                  </a:ext>
                </a:extLst>
              </a:tr>
              <a:tr h="370840">
                <a:tc>
                  <a:txBody>
                    <a:bodyPr/>
                    <a:lstStyle/>
                    <a:p>
                      <a:pPr algn="l"/>
                      <a:r>
                        <a:rPr lang="en-US" sz="1600" dirty="0">
                          <a:latin typeface="Abadi" panose="020B0604020104020204" pitchFamily="34" charset="0"/>
                        </a:rPr>
                        <a:t>Be Kind to Others</a:t>
                      </a:r>
                    </a:p>
                  </a:txBody>
                  <a:tcPr/>
                </a:tc>
                <a:tc>
                  <a:txBody>
                    <a:bodyPr/>
                    <a:lstStyle/>
                    <a:p>
                      <a:pPr algn="l"/>
                      <a:r>
                        <a:rPr lang="en-US" sz="1600" dirty="0">
                          <a:latin typeface="Abadi" panose="020B0604020104020204" pitchFamily="34" charset="0"/>
                        </a:rPr>
                        <a:t>3:27-35</a:t>
                      </a:r>
                    </a:p>
                  </a:txBody>
                  <a:tcPr/>
                </a:tc>
                <a:extLst>
                  <a:ext uri="{0D108BD9-81ED-4DB2-BD59-A6C34878D82A}">
                    <a16:rowId xmlns:a16="http://schemas.microsoft.com/office/drawing/2014/main" val="10006"/>
                  </a:ext>
                </a:extLst>
              </a:tr>
              <a:tr h="370840">
                <a:tc>
                  <a:txBody>
                    <a:bodyPr/>
                    <a:lstStyle/>
                    <a:p>
                      <a:r>
                        <a:rPr lang="en-US" sz="1600" dirty="0">
                          <a:latin typeface="Abadi" panose="020B0604020104020204" pitchFamily="34" charset="0"/>
                        </a:rPr>
                        <a:t>Acquire</a:t>
                      </a:r>
                      <a:r>
                        <a:rPr lang="en-US" sz="1600" baseline="0" dirty="0"/>
                        <a:t> Wisdom</a:t>
                      </a:r>
                      <a:endParaRPr lang="en-US" sz="1600" dirty="0"/>
                    </a:p>
                  </a:txBody>
                  <a:tcPr/>
                </a:tc>
                <a:tc>
                  <a:txBody>
                    <a:bodyPr/>
                    <a:lstStyle/>
                    <a:p>
                      <a:r>
                        <a:rPr lang="en-US" sz="1600" dirty="0">
                          <a:latin typeface="Abadi" panose="020B0604020104020204" pitchFamily="34" charset="0"/>
                        </a:rPr>
                        <a:t>4:1-13</a:t>
                      </a:r>
                    </a:p>
                  </a:txBody>
                  <a:tcPr/>
                </a:tc>
                <a:extLst>
                  <a:ext uri="{0D108BD9-81ED-4DB2-BD59-A6C34878D82A}">
                    <a16:rowId xmlns:a16="http://schemas.microsoft.com/office/drawing/2014/main" val="10007"/>
                  </a:ext>
                </a:extLst>
              </a:tr>
              <a:tr h="370840">
                <a:tc>
                  <a:txBody>
                    <a:bodyPr/>
                    <a:lstStyle/>
                    <a:p>
                      <a:r>
                        <a:rPr lang="en-US" sz="1600" dirty="0">
                          <a:latin typeface="Abadi" panose="020B0604020104020204" pitchFamily="34" charset="0"/>
                        </a:rPr>
                        <a:t>Avoid</a:t>
                      </a:r>
                      <a:r>
                        <a:rPr lang="en-US" sz="1600" baseline="0" dirty="0"/>
                        <a:t> the Wicked</a:t>
                      </a:r>
                      <a:endParaRPr lang="en-US" sz="1600" dirty="0"/>
                    </a:p>
                  </a:txBody>
                  <a:tcPr/>
                </a:tc>
                <a:tc>
                  <a:txBody>
                    <a:bodyPr/>
                    <a:lstStyle/>
                    <a:p>
                      <a:r>
                        <a:rPr lang="en-US" sz="1600" dirty="0">
                          <a:latin typeface="Abadi" panose="020B0604020104020204" pitchFamily="34" charset="0"/>
                        </a:rPr>
                        <a:t>4:14-22</a:t>
                      </a:r>
                    </a:p>
                  </a:txBody>
                  <a:tcPr/>
                </a:tc>
                <a:extLst>
                  <a:ext uri="{0D108BD9-81ED-4DB2-BD59-A6C34878D82A}">
                    <a16:rowId xmlns:a16="http://schemas.microsoft.com/office/drawing/2014/main" val="10008"/>
                  </a:ext>
                </a:extLst>
              </a:tr>
              <a:tr h="370840">
                <a:tc>
                  <a:txBody>
                    <a:bodyPr/>
                    <a:lstStyle/>
                    <a:p>
                      <a:r>
                        <a:rPr lang="en-US" sz="1600" dirty="0">
                          <a:latin typeface="Abadi" panose="020B0604020104020204" pitchFamily="34" charset="0"/>
                        </a:rPr>
                        <a:t>Keep Your Heart</a:t>
                      </a:r>
                    </a:p>
                  </a:txBody>
                  <a:tcPr/>
                </a:tc>
                <a:tc>
                  <a:txBody>
                    <a:bodyPr/>
                    <a:lstStyle/>
                    <a:p>
                      <a:r>
                        <a:rPr lang="en-US" sz="1600" dirty="0">
                          <a:latin typeface="Abadi" panose="020B0604020104020204" pitchFamily="34" charset="0"/>
                        </a:rPr>
                        <a:t>4:23-27</a:t>
                      </a:r>
                    </a:p>
                  </a:txBody>
                  <a:tcPr/>
                </a:tc>
                <a:extLst>
                  <a:ext uri="{0D108BD9-81ED-4DB2-BD59-A6C34878D82A}">
                    <a16:rowId xmlns:a16="http://schemas.microsoft.com/office/drawing/2014/main" val="10009"/>
                  </a:ext>
                </a:extLst>
              </a:tr>
              <a:tr h="370840">
                <a:tc>
                  <a:txBody>
                    <a:bodyPr/>
                    <a:lstStyle/>
                    <a:p>
                      <a:r>
                        <a:rPr lang="en-US" sz="1600" dirty="0">
                          <a:latin typeface="Abadi" panose="020B0604020104020204" pitchFamily="34" charset="0"/>
                        </a:rPr>
                        <a:t>Do Not Commit Adultery</a:t>
                      </a:r>
                    </a:p>
                  </a:txBody>
                  <a:tcPr/>
                </a:tc>
                <a:tc>
                  <a:txBody>
                    <a:bodyPr/>
                    <a:lstStyle/>
                    <a:p>
                      <a:r>
                        <a:rPr lang="en-US" sz="1600" dirty="0">
                          <a:latin typeface="Abadi" panose="020B0604020104020204" pitchFamily="34" charset="0"/>
                        </a:rPr>
                        <a:t>5:1-14. 6:20-7:27</a:t>
                      </a:r>
                    </a:p>
                  </a:txBody>
                  <a:tcPr/>
                </a:tc>
                <a:extLst>
                  <a:ext uri="{0D108BD9-81ED-4DB2-BD59-A6C34878D82A}">
                    <a16:rowId xmlns:a16="http://schemas.microsoft.com/office/drawing/2014/main" val="10010"/>
                  </a:ext>
                </a:extLst>
              </a:tr>
              <a:tr h="370840">
                <a:tc>
                  <a:txBody>
                    <a:bodyPr/>
                    <a:lstStyle/>
                    <a:p>
                      <a:r>
                        <a:rPr lang="en-US" sz="1600" dirty="0">
                          <a:latin typeface="Abadi" panose="020B0604020104020204" pitchFamily="34" charset="0"/>
                        </a:rPr>
                        <a:t>Faithfulness</a:t>
                      </a:r>
                      <a:r>
                        <a:rPr lang="en-US" sz="1600" baseline="0" dirty="0"/>
                        <a:t> to Your Spouse</a:t>
                      </a:r>
                      <a:endParaRPr lang="en-US" sz="1600" dirty="0"/>
                    </a:p>
                  </a:txBody>
                  <a:tcPr/>
                </a:tc>
                <a:tc>
                  <a:txBody>
                    <a:bodyPr/>
                    <a:lstStyle/>
                    <a:p>
                      <a:r>
                        <a:rPr lang="en-US" sz="1600" dirty="0">
                          <a:latin typeface="Abadi" panose="020B0604020104020204" pitchFamily="34" charset="0"/>
                        </a:rPr>
                        <a:t>5:15-23</a:t>
                      </a:r>
                    </a:p>
                  </a:txBody>
                  <a:tcPr/>
                </a:tc>
                <a:extLst>
                  <a:ext uri="{0D108BD9-81ED-4DB2-BD59-A6C34878D82A}">
                    <a16:rowId xmlns:a16="http://schemas.microsoft.com/office/drawing/2014/main" val="10011"/>
                  </a:ext>
                </a:extLst>
              </a:tr>
              <a:tr h="370840">
                <a:tc>
                  <a:txBody>
                    <a:bodyPr/>
                    <a:lstStyle/>
                    <a:p>
                      <a:r>
                        <a:rPr lang="en-US" sz="1600" dirty="0">
                          <a:latin typeface="Abadi" panose="020B0604020104020204" pitchFamily="34" charset="0"/>
                        </a:rPr>
                        <a:t>Avoid Surety</a:t>
                      </a:r>
                    </a:p>
                  </a:txBody>
                  <a:tcPr/>
                </a:tc>
                <a:tc>
                  <a:txBody>
                    <a:bodyPr/>
                    <a:lstStyle/>
                    <a:p>
                      <a:r>
                        <a:rPr lang="en-US" sz="1600" dirty="0">
                          <a:latin typeface="Abadi" panose="020B0604020104020204" pitchFamily="34" charset="0"/>
                        </a:rPr>
                        <a:t>6:6-19</a:t>
                      </a:r>
                    </a:p>
                  </a:txBody>
                  <a:tcPr/>
                </a:tc>
                <a:extLst>
                  <a:ext uri="{0D108BD9-81ED-4DB2-BD59-A6C34878D82A}">
                    <a16:rowId xmlns:a16="http://schemas.microsoft.com/office/drawing/2014/main" val="10012"/>
                  </a:ext>
                </a:extLst>
              </a:tr>
              <a:tr h="370840">
                <a:tc>
                  <a:txBody>
                    <a:bodyPr/>
                    <a:lstStyle/>
                    <a:p>
                      <a:r>
                        <a:rPr lang="en-US" sz="1600" dirty="0">
                          <a:latin typeface="Abadi" panose="020B0604020104020204" pitchFamily="34" charset="0"/>
                        </a:rPr>
                        <a:t>Do Not Be</a:t>
                      </a:r>
                      <a:r>
                        <a:rPr lang="en-US" sz="1600" baseline="0" dirty="0"/>
                        <a:t> Lazy</a:t>
                      </a:r>
                      <a:endParaRPr lang="en-US" sz="1600" dirty="0"/>
                    </a:p>
                  </a:txBody>
                  <a:tcPr/>
                </a:tc>
                <a:tc>
                  <a:txBody>
                    <a:bodyPr/>
                    <a:lstStyle/>
                    <a:p>
                      <a:r>
                        <a:rPr lang="en-US" sz="1600" dirty="0">
                          <a:latin typeface="Abadi" panose="020B0604020104020204" pitchFamily="34" charset="0"/>
                        </a:rPr>
                        <a:t>6:6-19</a:t>
                      </a:r>
                    </a:p>
                  </a:txBody>
                  <a:tcPr/>
                </a:tc>
                <a:extLst>
                  <a:ext uri="{0D108BD9-81ED-4DB2-BD59-A6C34878D82A}">
                    <a16:rowId xmlns:a16="http://schemas.microsoft.com/office/drawing/2014/main" val="10013"/>
                  </a:ext>
                </a:extLst>
              </a:tr>
              <a:tr h="370840">
                <a:tc>
                  <a:txBody>
                    <a:bodyPr/>
                    <a:lstStyle/>
                    <a:p>
                      <a:r>
                        <a:rPr lang="en-US" sz="1600" dirty="0">
                          <a:latin typeface="Abadi" panose="020B0604020104020204" pitchFamily="34" charset="0"/>
                        </a:rPr>
                        <a:t>Praise of Wisdom</a:t>
                      </a:r>
                    </a:p>
                  </a:txBody>
                  <a:tcPr/>
                </a:tc>
                <a:tc>
                  <a:txBody>
                    <a:bodyPr/>
                    <a:lstStyle/>
                    <a:p>
                      <a:r>
                        <a:rPr lang="en-US" sz="1600" dirty="0">
                          <a:latin typeface="Abadi" panose="020B0604020104020204" pitchFamily="34" charset="0"/>
                        </a:rPr>
                        <a:t>8:1-9: 12</a:t>
                      </a:r>
                    </a:p>
                  </a:txBody>
                  <a:tcPr/>
                </a:tc>
                <a:extLst>
                  <a:ext uri="{0D108BD9-81ED-4DB2-BD59-A6C34878D82A}">
                    <a16:rowId xmlns:a16="http://schemas.microsoft.com/office/drawing/2014/main" val="10014"/>
                  </a:ext>
                </a:extLst>
              </a:tr>
              <a:tr h="370840">
                <a:tc>
                  <a:txBody>
                    <a:bodyPr/>
                    <a:lstStyle/>
                    <a:p>
                      <a:r>
                        <a:rPr lang="en-US" sz="1600" dirty="0">
                          <a:latin typeface="Abadi" panose="020B0604020104020204" pitchFamily="34" charset="0"/>
                        </a:rPr>
                        <a:t>Foolish Woman</a:t>
                      </a:r>
                    </a:p>
                  </a:txBody>
                  <a:tcPr/>
                </a:tc>
                <a:tc>
                  <a:txBody>
                    <a:bodyPr/>
                    <a:lstStyle/>
                    <a:p>
                      <a:r>
                        <a:rPr lang="en-US" sz="1600" dirty="0">
                          <a:latin typeface="Abadi" panose="020B0604020104020204" pitchFamily="34" charset="0"/>
                        </a:rPr>
                        <a:t>9:13-18</a:t>
                      </a:r>
                    </a:p>
                  </a:txBody>
                  <a:tcPr/>
                </a:tc>
                <a:extLst>
                  <a:ext uri="{0D108BD9-81ED-4DB2-BD59-A6C34878D82A}">
                    <a16:rowId xmlns:a16="http://schemas.microsoft.com/office/drawing/2014/main" val="10015"/>
                  </a:ext>
                </a:extLst>
              </a:tr>
            </a:tbl>
          </a:graphicData>
        </a:graphic>
      </p:graphicFrame>
      <p:sp>
        <p:nvSpPr>
          <p:cNvPr id="3" name="TextBox 2"/>
          <p:cNvSpPr txBox="1"/>
          <p:nvPr/>
        </p:nvSpPr>
        <p:spPr>
          <a:xfrm>
            <a:off x="1816100" y="458150"/>
            <a:ext cx="3135086" cy="338554"/>
          </a:xfrm>
          <a:prstGeom prst="rect">
            <a:avLst/>
          </a:prstGeom>
          <a:noFill/>
        </p:spPr>
        <p:txBody>
          <a:bodyPr wrap="square" rtlCol="0">
            <a:spAutoFit/>
          </a:bodyPr>
          <a:lstStyle/>
          <a:p>
            <a:r>
              <a:rPr lang="en-US" sz="1600" b="1" dirty="0">
                <a:latin typeface="Abadi" panose="020B0604020104020204" pitchFamily="34" charset="0"/>
              </a:rPr>
              <a:t>Proverbs to the Youth</a:t>
            </a:r>
          </a:p>
        </p:txBody>
      </p:sp>
      <p:graphicFrame>
        <p:nvGraphicFramePr>
          <p:cNvPr id="4" name="Table 3"/>
          <p:cNvGraphicFramePr>
            <a:graphicFrameLocks noGrp="1"/>
          </p:cNvGraphicFramePr>
          <p:nvPr>
            <p:extLst>
              <p:ext uri="{D42A27DB-BD31-4B8C-83A1-F6EECF244321}">
                <p14:modId xmlns:p14="http://schemas.microsoft.com/office/powerpoint/2010/main" val="157499396"/>
              </p:ext>
            </p:extLst>
          </p:nvPr>
        </p:nvGraphicFramePr>
        <p:xfrm>
          <a:off x="155575" y="86556"/>
          <a:ext cx="4941660" cy="370840"/>
        </p:xfrm>
        <a:graphic>
          <a:graphicData uri="http://schemas.openxmlformats.org/drawingml/2006/table">
            <a:tbl>
              <a:tblPr firstRow="1" bandRow="1">
                <a:tableStyleId>{5940675A-B579-460E-94D1-54222C63F5DA}</a:tableStyleId>
              </a:tblPr>
              <a:tblGrid>
                <a:gridCol w="2470830">
                  <a:extLst>
                    <a:ext uri="{9D8B030D-6E8A-4147-A177-3AD203B41FA5}">
                      <a16:colId xmlns:a16="http://schemas.microsoft.com/office/drawing/2014/main" val="20000"/>
                    </a:ext>
                  </a:extLst>
                </a:gridCol>
                <a:gridCol w="2470830">
                  <a:extLst>
                    <a:ext uri="{9D8B030D-6E8A-4147-A177-3AD203B41FA5}">
                      <a16:colId xmlns:a16="http://schemas.microsoft.com/office/drawing/2014/main" val="20001"/>
                    </a:ext>
                  </a:extLst>
                </a:gridCol>
              </a:tblGrid>
              <a:tr h="370840">
                <a:tc>
                  <a:txBody>
                    <a:bodyPr/>
                    <a:lstStyle/>
                    <a:p>
                      <a:pPr algn="ctr"/>
                      <a:r>
                        <a:rPr lang="en-US" sz="1600" dirty="0">
                          <a:latin typeface="Abadi" panose="020B0604020104020204" pitchFamily="34" charset="0"/>
                        </a:rPr>
                        <a:t>The Purpose of Proverbs</a:t>
                      </a:r>
                    </a:p>
                  </a:txBody>
                  <a:tcPr/>
                </a:tc>
                <a:tc>
                  <a:txBody>
                    <a:bodyPr/>
                    <a:lstStyle/>
                    <a:p>
                      <a:pPr algn="ctr"/>
                      <a:r>
                        <a:rPr lang="en-US" sz="1600" dirty="0">
                          <a:latin typeface="Abadi" panose="020B0604020104020204" pitchFamily="34" charset="0"/>
                        </a:rPr>
                        <a:t>Proverbs</a:t>
                      </a:r>
                      <a:r>
                        <a:rPr lang="en-US" sz="1600" baseline="0" dirty="0"/>
                        <a:t> 1:1-7</a:t>
                      </a:r>
                      <a:endParaRPr lang="en-US" sz="1600" dirty="0"/>
                    </a:p>
                  </a:txBody>
                  <a:tcPr/>
                </a:tc>
                <a:extLst>
                  <a:ext uri="{0D108BD9-81ED-4DB2-BD59-A6C34878D82A}">
                    <a16:rowId xmlns:a16="http://schemas.microsoft.com/office/drawing/2014/main" val="10000"/>
                  </a:ext>
                </a:extLst>
              </a:tr>
            </a:tbl>
          </a:graphicData>
        </a:graphic>
      </p:graphicFrame>
      <p:sp>
        <p:nvSpPr>
          <p:cNvPr id="5" name="TextBox 4"/>
          <p:cNvSpPr txBox="1"/>
          <p:nvPr/>
        </p:nvSpPr>
        <p:spPr>
          <a:xfrm>
            <a:off x="10243457" y="2333567"/>
            <a:ext cx="1855106" cy="1569660"/>
          </a:xfrm>
          <a:prstGeom prst="rect">
            <a:avLst/>
          </a:prstGeom>
          <a:noFill/>
        </p:spPr>
        <p:txBody>
          <a:bodyPr wrap="square" rtlCol="0">
            <a:spAutoFit/>
          </a:bodyPr>
          <a:lstStyle/>
          <a:p>
            <a:pPr algn="ctr"/>
            <a:r>
              <a:rPr lang="en-US" sz="3200" b="1" dirty="0">
                <a:latin typeface="Abadi" panose="020B0604020104020204" pitchFamily="34" charset="0"/>
              </a:rPr>
              <a:t>Outline of Proverbs</a:t>
            </a:r>
          </a:p>
        </p:txBody>
      </p:sp>
      <p:graphicFrame>
        <p:nvGraphicFramePr>
          <p:cNvPr id="6" name="Table 5"/>
          <p:cNvGraphicFramePr>
            <a:graphicFrameLocks noGrp="1"/>
          </p:cNvGraphicFramePr>
          <p:nvPr>
            <p:extLst>
              <p:ext uri="{D42A27DB-BD31-4B8C-83A1-F6EECF244321}">
                <p14:modId xmlns:p14="http://schemas.microsoft.com/office/powerpoint/2010/main" val="2808481094"/>
              </p:ext>
            </p:extLst>
          </p:nvPr>
        </p:nvGraphicFramePr>
        <p:xfrm>
          <a:off x="5212443" y="315787"/>
          <a:ext cx="5267324" cy="1320800"/>
        </p:xfrm>
        <a:graphic>
          <a:graphicData uri="http://schemas.openxmlformats.org/drawingml/2006/table">
            <a:tbl>
              <a:tblPr firstRow="1" bandRow="1">
                <a:tableStyleId>{5940675A-B579-460E-94D1-54222C63F5DA}</a:tableStyleId>
              </a:tblPr>
              <a:tblGrid>
                <a:gridCol w="3307036">
                  <a:extLst>
                    <a:ext uri="{9D8B030D-6E8A-4147-A177-3AD203B41FA5}">
                      <a16:colId xmlns:a16="http://schemas.microsoft.com/office/drawing/2014/main" val="20000"/>
                    </a:ext>
                  </a:extLst>
                </a:gridCol>
                <a:gridCol w="1960288">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Contrasting the Righteous and the Wicked</a:t>
                      </a:r>
                    </a:p>
                  </a:txBody>
                  <a:tcPr/>
                </a:tc>
                <a:tc>
                  <a:txBody>
                    <a:bodyPr/>
                    <a:lstStyle/>
                    <a:p>
                      <a:pPr algn="l"/>
                      <a:r>
                        <a:rPr lang="en-US" sz="1600" dirty="0">
                          <a:latin typeface="Abadi" panose="020B0604020104020204" pitchFamily="34" charset="0"/>
                        </a:rPr>
                        <a:t>10:1-15:33</a:t>
                      </a:r>
                    </a:p>
                  </a:txBody>
                  <a:tcPr/>
                </a:tc>
                <a:extLst>
                  <a:ext uri="{0D108BD9-81ED-4DB2-BD59-A6C34878D82A}">
                    <a16:rowId xmlns:a16="http://schemas.microsoft.com/office/drawing/2014/main" val="10000"/>
                  </a:ext>
                </a:extLst>
              </a:tr>
              <a:tr h="370840">
                <a:tc>
                  <a:txBody>
                    <a:bodyPr/>
                    <a:lstStyle/>
                    <a:p>
                      <a:pPr algn="l"/>
                      <a:r>
                        <a:rPr lang="en-US" sz="1600" dirty="0">
                          <a:latin typeface="Abadi" panose="020B0604020104020204" pitchFamily="34" charset="0"/>
                        </a:rPr>
                        <a:t>Encouraging to</a:t>
                      </a:r>
                      <a:r>
                        <a:rPr lang="en-US" sz="1600" baseline="0" dirty="0"/>
                        <a:t> Live Righteously</a:t>
                      </a:r>
                      <a:endParaRPr lang="en-US" sz="1600" dirty="0"/>
                    </a:p>
                  </a:txBody>
                  <a:tcPr/>
                </a:tc>
                <a:tc>
                  <a:txBody>
                    <a:bodyPr/>
                    <a:lstStyle/>
                    <a:p>
                      <a:pPr algn="l"/>
                      <a:r>
                        <a:rPr lang="en-US" sz="1600" dirty="0">
                          <a:latin typeface="Abadi" panose="020B0604020104020204" pitchFamily="34" charset="0"/>
                        </a:rPr>
                        <a:t>16:1-22:16</a:t>
                      </a:r>
                    </a:p>
                  </a:txBody>
                  <a:tcPr/>
                </a:tc>
                <a:extLst>
                  <a:ext uri="{0D108BD9-81ED-4DB2-BD59-A6C34878D82A}">
                    <a16:rowId xmlns:a16="http://schemas.microsoft.com/office/drawing/2014/main" val="10001"/>
                  </a:ext>
                </a:extLst>
              </a:tr>
              <a:tr h="370840">
                <a:tc>
                  <a:txBody>
                    <a:bodyPr/>
                    <a:lstStyle/>
                    <a:p>
                      <a:pPr algn="l"/>
                      <a:r>
                        <a:rPr lang="en-US" sz="1600" dirty="0">
                          <a:latin typeface="Abadi" panose="020B0604020104020204" pitchFamily="34" charset="0"/>
                        </a:rPr>
                        <a:t>Concerns of various situations</a:t>
                      </a:r>
                    </a:p>
                  </a:txBody>
                  <a:tcPr/>
                </a:tc>
                <a:tc>
                  <a:txBody>
                    <a:bodyPr/>
                    <a:lstStyle/>
                    <a:p>
                      <a:pPr algn="l"/>
                      <a:r>
                        <a:rPr lang="en-US" sz="1600" dirty="0">
                          <a:latin typeface="Abadi" panose="020B0604020104020204" pitchFamily="34" charset="0"/>
                        </a:rPr>
                        <a:t>22:17-24:34</a:t>
                      </a:r>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6877956" y="2907"/>
            <a:ext cx="3135086" cy="338554"/>
          </a:xfrm>
          <a:prstGeom prst="rect">
            <a:avLst/>
          </a:prstGeom>
          <a:noFill/>
        </p:spPr>
        <p:txBody>
          <a:bodyPr wrap="square" rtlCol="0">
            <a:spAutoFit/>
          </a:bodyPr>
          <a:lstStyle/>
          <a:p>
            <a:r>
              <a:rPr lang="en-US" sz="1600" b="1" dirty="0">
                <a:latin typeface="Abadi" panose="020B0604020104020204" pitchFamily="34" charset="0"/>
              </a:rPr>
              <a:t>Proverbs of Solomon</a:t>
            </a:r>
          </a:p>
        </p:txBody>
      </p:sp>
      <p:graphicFrame>
        <p:nvGraphicFramePr>
          <p:cNvPr id="8" name="Table 7"/>
          <p:cNvGraphicFramePr>
            <a:graphicFrameLocks noGrp="1"/>
          </p:cNvGraphicFramePr>
          <p:nvPr>
            <p:extLst>
              <p:ext uri="{D42A27DB-BD31-4B8C-83A1-F6EECF244321}">
                <p14:modId xmlns:p14="http://schemas.microsoft.com/office/powerpoint/2010/main" val="3794945096"/>
              </p:ext>
            </p:extLst>
          </p:nvPr>
        </p:nvGraphicFramePr>
        <p:xfrm>
          <a:off x="5212443" y="2000843"/>
          <a:ext cx="5031014" cy="3337560"/>
        </p:xfrm>
        <a:graphic>
          <a:graphicData uri="http://schemas.openxmlformats.org/drawingml/2006/table">
            <a:tbl>
              <a:tblPr firstRow="1" bandRow="1">
                <a:tableStyleId>{5940675A-B579-460E-94D1-54222C63F5DA}</a:tableStyleId>
              </a:tblPr>
              <a:tblGrid>
                <a:gridCol w="3158671">
                  <a:extLst>
                    <a:ext uri="{9D8B030D-6E8A-4147-A177-3AD203B41FA5}">
                      <a16:colId xmlns:a16="http://schemas.microsoft.com/office/drawing/2014/main" val="20000"/>
                    </a:ext>
                  </a:extLst>
                </a:gridCol>
                <a:gridCol w="1872343">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Relationships with Others</a:t>
                      </a:r>
                    </a:p>
                  </a:txBody>
                  <a:tcPr/>
                </a:tc>
                <a:tc>
                  <a:txBody>
                    <a:bodyPr/>
                    <a:lstStyle/>
                    <a:p>
                      <a:pPr algn="l"/>
                      <a:r>
                        <a:rPr lang="en-US" sz="1600" dirty="0">
                          <a:latin typeface="Abadi" panose="020B0604020104020204" pitchFamily="34" charset="0"/>
                        </a:rPr>
                        <a:t>25:1-26:28</a:t>
                      </a:r>
                    </a:p>
                  </a:txBody>
                  <a:tcPr/>
                </a:tc>
                <a:extLst>
                  <a:ext uri="{0D108BD9-81ED-4DB2-BD59-A6C34878D82A}">
                    <a16:rowId xmlns:a16="http://schemas.microsoft.com/office/drawing/2014/main" val="10000"/>
                  </a:ext>
                </a:extLst>
              </a:tr>
              <a:tr h="370840">
                <a:tc>
                  <a:txBody>
                    <a:bodyPr/>
                    <a:lstStyle/>
                    <a:p>
                      <a:pPr algn="l"/>
                      <a:r>
                        <a:rPr lang="en-US" sz="1600" dirty="0">
                          <a:latin typeface="Abadi" panose="020B0604020104020204" pitchFamily="34" charset="0"/>
                        </a:rPr>
                        <a:t>Relationships with Kings</a:t>
                      </a:r>
                    </a:p>
                  </a:txBody>
                  <a:tcPr/>
                </a:tc>
                <a:tc>
                  <a:txBody>
                    <a:bodyPr/>
                    <a:lstStyle/>
                    <a:p>
                      <a:pPr algn="l"/>
                      <a:r>
                        <a:rPr lang="en-US" sz="1600" dirty="0">
                          <a:latin typeface="Abadi" panose="020B0604020104020204" pitchFamily="34" charset="0"/>
                        </a:rPr>
                        <a:t>25:1-7</a:t>
                      </a:r>
                    </a:p>
                  </a:txBody>
                  <a:tcPr/>
                </a:tc>
                <a:extLst>
                  <a:ext uri="{0D108BD9-81ED-4DB2-BD59-A6C34878D82A}">
                    <a16:rowId xmlns:a16="http://schemas.microsoft.com/office/drawing/2014/main" val="10001"/>
                  </a:ext>
                </a:extLst>
              </a:tr>
              <a:tr h="370840">
                <a:tc>
                  <a:txBody>
                    <a:bodyPr/>
                    <a:lstStyle/>
                    <a:p>
                      <a:pPr algn="l"/>
                      <a:r>
                        <a:rPr lang="en-US" sz="1600" dirty="0">
                          <a:latin typeface="Abadi" panose="020B0604020104020204" pitchFamily="34" charset="0"/>
                        </a:rPr>
                        <a:t>Relationships with Neighbors</a:t>
                      </a:r>
                    </a:p>
                  </a:txBody>
                  <a:tcPr/>
                </a:tc>
                <a:tc>
                  <a:txBody>
                    <a:bodyPr/>
                    <a:lstStyle/>
                    <a:p>
                      <a:pPr algn="l"/>
                      <a:r>
                        <a:rPr lang="en-US" sz="1600" dirty="0">
                          <a:latin typeface="Abadi" panose="020B0604020104020204" pitchFamily="34" charset="0"/>
                        </a:rPr>
                        <a:t>25:8-20</a:t>
                      </a:r>
                    </a:p>
                  </a:txBody>
                  <a:tcPr/>
                </a:tc>
                <a:extLst>
                  <a:ext uri="{0D108BD9-81ED-4DB2-BD59-A6C34878D82A}">
                    <a16:rowId xmlns:a16="http://schemas.microsoft.com/office/drawing/2014/main" val="10002"/>
                  </a:ext>
                </a:extLst>
              </a:tr>
              <a:tr h="370840">
                <a:tc>
                  <a:txBody>
                    <a:bodyPr/>
                    <a:lstStyle/>
                    <a:p>
                      <a:pPr algn="l"/>
                      <a:r>
                        <a:rPr lang="en-US" sz="1600" dirty="0">
                          <a:latin typeface="Abadi" panose="020B0604020104020204" pitchFamily="34" charset="0"/>
                        </a:rPr>
                        <a:t>Relationships with Enemies</a:t>
                      </a:r>
                    </a:p>
                  </a:txBody>
                  <a:tcPr/>
                </a:tc>
                <a:tc>
                  <a:txBody>
                    <a:bodyPr/>
                    <a:lstStyle/>
                    <a:p>
                      <a:pPr algn="l"/>
                      <a:r>
                        <a:rPr lang="en-US" sz="1600" dirty="0">
                          <a:latin typeface="Abadi" panose="020B0604020104020204" pitchFamily="34" charset="0"/>
                        </a:rPr>
                        <a:t>25:21-24</a:t>
                      </a:r>
                    </a:p>
                  </a:txBody>
                  <a:tcPr/>
                </a:tc>
                <a:extLst>
                  <a:ext uri="{0D108BD9-81ED-4DB2-BD59-A6C34878D82A}">
                    <a16:rowId xmlns:a16="http://schemas.microsoft.com/office/drawing/2014/main" val="10003"/>
                  </a:ext>
                </a:extLst>
              </a:tr>
              <a:tr h="370840">
                <a:tc>
                  <a:txBody>
                    <a:bodyPr/>
                    <a:lstStyle/>
                    <a:p>
                      <a:pPr algn="l"/>
                      <a:r>
                        <a:rPr lang="en-US" sz="1600" dirty="0">
                          <a:latin typeface="Abadi" panose="020B0604020104020204" pitchFamily="34" charset="0"/>
                        </a:rPr>
                        <a:t>Relationships with Yourself</a:t>
                      </a:r>
                    </a:p>
                  </a:txBody>
                  <a:tcPr/>
                </a:tc>
                <a:tc>
                  <a:txBody>
                    <a:bodyPr/>
                    <a:lstStyle/>
                    <a:p>
                      <a:pPr algn="l"/>
                      <a:r>
                        <a:rPr lang="en-US" sz="1600" dirty="0">
                          <a:latin typeface="Abadi" panose="020B0604020104020204" pitchFamily="34" charset="0"/>
                        </a:rPr>
                        <a:t>25:25-28</a:t>
                      </a:r>
                    </a:p>
                  </a:txBody>
                  <a:tcPr/>
                </a:tc>
                <a:extLst>
                  <a:ext uri="{0D108BD9-81ED-4DB2-BD59-A6C34878D82A}">
                    <a16:rowId xmlns:a16="http://schemas.microsoft.com/office/drawing/2014/main" val="10004"/>
                  </a:ext>
                </a:extLst>
              </a:tr>
              <a:tr h="370840">
                <a:tc>
                  <a:txBody>
                    <a:bodyPr/>
                    <a:lstStyle/>
                    <a:p>
                      <a:pPr algn="l"/>
                      <a:r>
                        <a:rPr lang="en-US" sz="1600" dirty="0">
                          <a:latin typeface="Abadi" panose="020B0604020104020204" pitchFamily="34" charset="0"/>
                        </a:rPr>
                        <a:t>Relationships with Fools</a:t>
                      </a:r>
                    </a:p>
                  </a:txBody>
                  <a:tcPr/>
                </a:tc>
                <a:tc>
                  <a:txBody>
                    <a:bodyPr/>
                    <a:lstStyle/>
                    <a:p>
                      <a:pPr algn="l"/>
                      <a:r>
                        <a:rPr lang="en-US" sz="1600" dirty="0">
                          <a:latin typeface="Abadi" panose="020B0604020104020204" pitchFamily="34" charset="0"/>
                        </a:rPr>
                        <a:t>26:1-12</a:t>
                      </a:r>
                    </a:p>
                  </a:txBody>
                  <a:tcPr/>
                </a:tc>
                <a:extLst>
                  <a:ext uri="{0D108BD9-81ED-4DB2-BD59-A6C34878D82A}">
                    <a16:rowId xmlns:a16="http://schemas.microsoft.com/office/drawing/2014/main" val="10005"/>
                  </a:ext>
                </a:extLst>
              </a:tr>
              <a:tr h="370840">
                <a:tc>
                  <a:txBody>
                    <a:bodyPr/>
                    <a:lstStyle/>
                    <a:p>
                      <a:pPr algn="l"/>
                      <a:r>
                        <a:rPr lang="en-US" sz="1600" dirty="0">
                          <a:latin typeface="Abadi" panose="020B0604020104020204" pitchFamily="34" charset="0"/>
                        </a:rPr>
                        <a:t>Relationships with Sluggards</a:t>
                      </a:r>
                    </a:p>
                  </a:txBody>
                  <a:tcPr/>
                </a:tc>
                <a:tc>
                  <a:txBody>
                    <a:bodyPr/>
                    <a:lstStyle/>
                    <a:p>
                      <a:pPr algn="l"/>
                      <a:r>
                        <a:rPr lang="en-US" sz="1600" dirty="0">
                          <a:latin typeface="Abadi" panose="020B0604020104020204" pitchFamily="34" charset="0"/>
                        </a:rPr>
                        <a:t>26:13-16</a:t>
                      </a:r>
                    </a:p>
                  </a:txBody>
                  <a:tcPr/>
                </a:tc>
                <a:extLst>
                  <a:ext uri="{0D108BD9-81ED-4DB2-BD59-A6C34878D82A}">
                    <a16:rowId xmlns:a16="http://schemas.microsoft.com/office/drawing/2014/main" val="10006"/>
                  </a:ext>
                </a:extLst>
              </a:tr>
              <a:tr h="370840">
                <a:tc>
                  <a:txBody>
                    <a:bodyPr/>
                    <a:lstStyle/>
                    <a:p>
                      <a:r>
                        <a:rPr lang="en-US" sz="1600" dirty="0">
                          <a:latin typeface="Abadi" panose="020B0604020104020204" pitchFamily="34" charset="0"/>
                        </a:rPr>
                        <a:t>Relationships with Gossip</a:t>
                      </a:r>
                    </a:p>
                  </a:txBody>
                  <a:tcPr/>
                </a:tc>
                <a:tc>
                  <a:txBody>
                    <a:bodyPr/>
                    <a:lstStyle/>
                    <a:p>
                      <a:r>
                        <a:rPr lang="en-US" sz="1600" dirty="0">
                          <a:latin typeface="Abadi" panose="020B0604020104020204" pitchFamily="34" charset="0"/>
                        </a:rPr>
                        <a:t>26:17-28</a:t>
                      </a:r>
                    </a:p>
                  </a:txBody>
                  <a:tcPr/>
                </a:tc>
                <a:extLst>
                  <a:ext uri="{0D108BD9-81ED-4DB2-BD59-A6C34878D82A}">
                    <a16:rowId xmlns:a16="http://schemas.microsoft.com/office/drawing/2014/main" val="10007"/>
                  </a:ext>
                </a:extLst>
              </a:tr>
              <a:tr h="370840">
                <a:tc>
                  <a:txBody>
                    <a:bodyPr/>
                    <a:lstStyle/>
                    <a:p>
                      <a:r>
                        <a:rPr lang="en-US" sz="1600" dirty="0">
                          <a:latin typeface="Abadi" panose="020B0604020104020204" pitchFamily="34" charset="0"/>
                        </a:rPr>
                        <a:t>Various Activities</a:t>
                      </a:r>
                    </a:p>
                  </a:txBody>
                  <a:tcPr/>
                </a:tc>
                <a:tc>
                  <a:txBody>
                    <a:bodyPr/>
                    <a:lstStyle/>
                    <a:p>
                      <a:r>
                        <a:rPr lang="en-US" sz="1600" dirty="0">
                          <a:latin typeface="Abadi" panose="020B0604020104020204" pitchFamily="34" charset="0"/>
                        </a:rPr>
                        <a:t>27:1-29:27</a:t>
                      </a:r>
                    </a:p>
                  </a:txBody>
                  <a:tcPr/>
                </a:tc>
                <a:extLst>
                  <a:ext uri="{0D108BD9-81ED-4DB2-BD59-A6C34878D82A}">
                    <a16:rowId xmlns:a16="http://schemas.microsoft.com/office/drawing/2014/main" val="10008"/>
                  </a:ext>
                </a:extLst>
              </a:tr>
            </a:tbl>
          </a:graphicData>
        </a:graphic>
      </p:graphicFrame>
      <p:sp>
        <p:nvSpPr>
          <p:cNvPr id="9" name="TextBox 8"/>
          <p:cNvSpPr txBox="1"/>
          <p:nvPr/>
        </p:nvSpPr>
        <p:spPr>
          <a:xfrm>
            <a:off x="5456465" y="1630757"/>
            <a:ext cx="5760356" cy="338554"/>
          </a:xfrm>
          <a:prstGeom prst="rect">
            <a:avLst/>
          </a:prstGeom>
          <a:noFill/>
        </p:spPr>
        <p:txBody>
          <a:bodyPr wrap="square" rtlCol="0">
            <a:spAutoFit/>
          </a:bodyPr>
          <a:lstStyle/>
          <a:p>
            <a:r>
              <a:rPr lang="en-US" sz="1600" b="1" dirty="0">
                <a:latin typeface="Abadi" panose="020B0604020104020204" pitchFamily="34" charset="0"/>
              </a:rPr>
              <a:t>Proverbs of Solomon copied by Hezekiah’s Men</a:t>
            </a:r>
          </a:p>
        </p:txBody>
      </p:sp>
      <p:sp>
        <p:nvSpPr>
          <p:cNvPr id="10" name="TextBox 9"/>
          <p:cNvSpPr txBox="1"/>
          <p:nvPr/>
        </p:nvSpPr>
        <p:spPr>
          <a:xfrm>
            <a:off x="6727371" y="5396184"/>
            <a:ext cx="2971801" cy="369332"/>
          </a:xfrm>
          <a:prstGeom prst="rect">
            <a:avLst/>
          </a:prstGeom>
          <a:noFill/>
        </p:spPr>
        <p:txBody>
          <a:bodyPr wrap="square" rtlCol="0">
            <a:spAutoFit/>
          </a:bodyPr>
          <a:lstStyle/>
          <a:p>
            <a:r>
              <a:rPr lang="en-US" b="1" dirty="0">
                <a:latin typeface="Abadi" panose="020B0604020104020204" pitchFamily="34" charset="0"/>
              </a:rPr>
              <a:t>The Words of </a:t>
            </a:r>
            <a:r>
              <a:rPr lang="en-US" b="1" dirty="0" err="1">
                <a:latin typeface="Abadi" panose="020B0604020104020204" pitchFamily="34" charset="0"/>
              </a:rPr>
              <a:t>Agur</a:t>
            </a:r>
            <a:r>
              <a:rPr lang="en-US" b="1" dirty="0">
                <a:latin typeface="Abadi" panose="020B0604020104020204" pitchFamily="34" charset="0"/>
              </a:rPr>
              <a:t> 30:1-33</a:t>
            </a:r>
          </a:p>
        </p:txBody>
      </p:sp>
      <p:sp>
        <p:nvSpPr>
          <p:cNvPr id="11" name="TextBox 10"/>
          <p:cNvSpPr txBox="1"/>
          <p:nvPr/>
        </p:nvSpPr>
        <p:spPr>
          <a:xfrm>
            <a:off x="7534955" y="5929183"/>
            <a:ext cx="3135086" cy="369332"/>
          </a:xfrm>
          <a:prstGeom prst="rect">
            <a:avLst/>
          </a:prstGeom>
          <a:noFill/>
        </p:spPr>
        <p:txBody>
          <a:bodyPr wrap="square" rtlCol="0">
            <a:spAutoFit/>
          </a:bodyPr>
          <a:lstStyle/>
          <a:p>
            <a:r>
              <a:rPr lang="en-US" b="1" dirty="0">
                <a:latin typeface="Abadi" panose="020B0604020104020204" pitchFamily="34" charset="0"/>
              </a:rPr>
              <a:t>The Words of King Lemuel</a:t>
            </a:r>
          </a:p>
        </p:txBody>
      </p:sp>
      <p:graphicFrame>
        <p:nvGraphicFramePr>
          <p:cNvPr id="12" name="Table 11"/>
          <p:cNvGraphicFramePr>
            <a:graphicFrameLocks noGrp="1"/>
          </p:cNvGraphicFramePr>
          <p:nvPr>
            <p:extLst>
              <p:ext uri="{D42A27DB-BD31-4B8C-83A1-F6EECF244321}">
                <p14:modId xmlns:p14="http://schemas.microsoft.com/office/powerpoint/2010/main" val="1345448516"/>
              </p:ext>
            </p:extLst>
          </p:nvPr>
        </p:nvGraphicFramePr>
        <p:xfrm>
          <a:off x="5286828" y="6356296"/>
          <a:ext cx="6341835" cy="370840"/>
        </p:xfrm>
        <a:graphic>
          <a:graphicData uri="http://schemas.openxmlformats.org/drawingml/2006/table">
            <a:tbl>
              <a:tblPr firstRow="1" bandRow="1">
                <a:tableStyleId>{5940675A-B579-460E-94D1-54222C63F5DA}</a:tableStyleId>
              </a:tblPr>
              <a:tblGrid>
                <a:gridCol w="3981657">
                  <a:extLst>
                    <a:ext uri="{9D8B030D-6E8A-4147-A177-3AD203B41FA5}">
                      <a16:colId xmlns:a16="http://schemas.microsoft.com/office/drawing/2014/main" val="20000"/>
                    </a:ext>
                  </a:extLst>
                </a:gridCol>
                <a:gridCol w="2360178">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Wisdom for Leaders and Wise Woman</a:t>
                      </a:r>
                    </a:p>
                  </a:txBody>
                  <a:tcPr/>
                </a:tc>
                <a:tc>
                  <a:txBody>
                    <a:bodyPr/>
                    <a:lstStyle/>
                    <a:p>
                      <a:pPr algn="l"/>
                      <a:r>
                        <a:rPr lang="en-US" sz="1600" dirty="0">
                          <a:latin typeface="Abadi" panose="020B0604020104020204" pitchFamily="34" charset="0"/>
                        </a:rPr>
                        <a:t>31:1-31</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07800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33" t="17037" r="42024" b="44656"/>
          <a:stretch/>
        </p:blipFill>
        <p:spPr>
          <a:xfrm rot="5400000">
            <a:off x="7656495" y="308324"/>
            <a:ext cx="4909456" cy="4292808"/>
          </a:xfrm>
          <a:prstGeom prst="rect">
            <a:avLst/>
          </a:prstGeom>
        </p:spPr>
      </p:pic>
      <p:pic>
        <p:nvPicPr>
          <p:cNvPr id="3" name="Picture 2"/>
          <p:cNvPicPr>
            <a:picLocks noChangeAspect="1"/>
          </p:cNvPicPr>
          <p:nvPr/>
        </p:nvPicPr>
        <p:blipFill rotWithShape="1">
          <a:blip r:embed="rId2"/>
          <a:srcRect l="33333" t="17037" r="42024" b="44656"/>
          <a:stretch/>
        </p:blipFill>
        <p:spPr>
          <a:xfrm rot="5400000">
            <a:off x="3552581" y="308323"/>
            <a:ext cx="4909456" cy="4292808"/>
          </a:xfrm>
          <a:prstGeom prst="rect">
            <a:avLst/>
          </a:prstGeom>
        </p:spPr>
      </p:pic>
      <p:pic>
        <p:nvPicPr>
          <p:cNvPr id="4" name="Picture 3"/>
          <p:cNvPicPr>
            <a:picLocks noChangeAspect="1"/>
          </p:cNvPicPr>
          <p:nvPr/>
        </p:nvPicPr>
        <p:blipFill rotWithShape="1">
          <a:blip r:embed="rId2"/>
          <a:srcRect l="33824" t="18690" r="42516" b="46048"/>
          <a:stretch/>
        </p:blipFill>
        <p:spPr>
          <a:xfrm rot="5400000">
            <a:off x="-304800" y="478968"/>
            <a:ext cx="4713515" cy="3951516"/>
          </a:xfrm>
          <a:prstGeom prst="rect">
            <a:avLst/>
          </a:prstGeom>
        </p:spPr>
      </p:pic>
    </p:spTree>
    <p:extLst>
      <p:ext uri="{BB962C8B-B14F-4D97-AF65-F5344CB8AC3E}">
        <p14:creationId xmlns:p14="http://schemas.microsoft.com/office/powerpoint/2010/main" val="3779833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24" y="223546"/>
            <a:ext cx="8468008" cy="6370975"/>
          </a:xfrm>
          <a:prstGeom prst="rect">
            <a:avLst/>
          </a:prstGeom>
          <a:ln>
            <a:solidFill>
              <a:schemeClr val="tx1"/>
            </a:solidFill>
          </a:ln>
        </p:spPr>
        <p:txBody>
          <a:bodyPr wrap="square">
            <a:spAutoFit/>
          </a:bodyPr>
          <a:lstStyle/>
          <a:p>
            <a:r>
              <a:rPr lang="en-US" sz="1200" dirty="0">
                <a:latin typeface="Abadi" panose="020B0604020104020204" pitchFamily="34" charset="0"/>
              </a:rPr>
              <a:t>1. </a:t>
            </a:r>
            <a:r>
              <a:rPr lang="en-US" sz="1200" b="1" dirty="0">
                <a:latin typeface="Abadi" panose="020B0604020104020204" pitchFamily="34" charset="0"/>
              </a:rPr>
              <a:t>Faith</a:t>
            </a:r>
            <a:r>
              <a:rPr lang="en-US" sz="1200" dirty="0">
                <a:latin typeface="Abadi" panose="020B0604020104020204" pitchFamily="34" charset="0"/>
              </a:rPr>
              <a:t> - A Virtuous Woman serves God with all of her heart, mind, and soul. She seeks His will for her life and follows His ways. (Proverbs 31: 26, Proverbs 31: 29 – 31, Matthew 22: 37, John 14: 15, Psalm 119: 15</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2. </a:t>
            </a:r>
            <a:r>
              <a:rPr lang="en-US" sz="1200" b="1" dirty="0">
                <a:latin typeface="Abadi" panose="020B0604020104020204" pitchFamily="34" charset="0"/>
              </a:rPr>
              <a:t>Marriage</a:t>
            </a:r>
            <a:r>
              <a:rPr lang="en-US" sz="1200" dirty="0">
                <a:latin typeface="Abadi" panose="020B0604020104020204" pitchFamily="34" charset="0"/>
              </a:rPr>
              <a:t> – A Virtuous Woman respects her husband. She does him good all the days of her life. She is trustworthy and a helpmeet. (Proverbs 31: 11- 12, Proverbs 31: 23, Proverbs 31: 28, 1 Peter 3, Ephesians 5, Genesis2: 18)</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3. </a:t>
            </a:r>
            <a:r>
              <a:rPr lang="en-US" sz="1200" b="1" dirty="0">
                <a:latin typeface="Abadi" panose="020B0604020104020204" pitchFamily="34" charset="0"/>
              </a:rPr>
              <a:t> Mothering </a:t>
            </a:r>
            <a:r>
              <a:rPr lang="en-US" sz="1200" dirty="0">
                <a:latin typeface="Abadi" panose="020B0604020104020204" pitchFamily="34" charset="0"/>
              </a:rPr>
              <a:t>- A Virtuous Woman teaches her children the ways of her Father in heaven. She nurtures her children with the love of Christ, disciplines them with care and wisdom, and trains them in the way they should go. (Proverbs 31: 28,Proverbs 31: 26, Proverbs 22: 6, Deuteronomy 6, Luke 18: 16)</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4. </a:t>
            </a:r>
            <a:r>
              <a:rPr lang="en-US" sz="1200" b="1" dirty="0">
                <a:latin typeface="Abadi" panose="020B0604020104020204" pitchFamily="34" charset="0"/>
              </a:rPr>
              <a:t>Health</a:t>
            </a:r>
            <a:r>
              <a:rPr lang="en-US" sz="1200" dirty="0">
                <a:latin typeface="Abadi" panose="020B0604020104020204" pitchFamily="34" charset="0"/>
              </a:rPr>
              <a:t> – A Virtuous Woman cares for her body. She prepares healthy food for her family. (Proverbs 31: 14 – 15, Proverbs 31: 17, 1 Corinthians 6: 19, Genesis 1: 29, Daniel 1, Leviticus 11) </a:t>
            </a:r>
          </a:p>
          <a:p>
            <a:endParaRPr lang="en-US" sz="1200" dirty="0">
              <a:latin typeface="Abadi" panose="020B0604020104020204" pitchFamily="34" charset="0"/>
            </a:endParaRPr>
          </a:p>
          <a:p>
            <a:r>
              <a:rPr lang="en-US" sz="1200" dirty="0">
                <a:latin typeface="Abadi" panose="020B0604020104020204" pitchFamily="34" charset="0"/>
              </a:rPr>
              <a:t>5. </a:t>
            </a:r>
            <a:r>
              <a:rPr lang="en-US" sz="1200" b="1" dirty="0">
                <a:latin typeface="Abadi" panose="020B0604020104020204" pitchFamily="34" charset="0"/>
              </a:rPr>
              <a:t>Service</a:t>
            </a:r>
            <a:r>
              <a:rPr lang="en-US" sz="1200" dirty="0">
                <a:latin typeface="Abadi" panose="020B0604020104020204" pitchFamily="34" charset="0"/>
              </a:rPr>
              <a:t> - A Virtuous Woman serves her husband, her family, her friends, and her neighbors with a gentle and loving spirit. She is charitable. (Proverbs 31: 12,Proverbs 31: 15, Proverbs 31: 20, 1 Corinthians 13: 13)</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6. </a:t>
            </a:r>
            <a:r>
              <a:rPr lang="en-US" sz="1200" b="1" dirty="0">
                <a:latin typeface="Abadi" panose="020B0604020104020204" pitchFamily="34" charset="0"/>
              </a:rPr>
              <a:t>Finances</a:t>
            </a:r>
            <a:r>
              <a:rPr lang="en-US" sz="1200" dirty="0">
                <a:latin typeface="Abadi" panose="020B0604020104020204" pitchFamily="34" charset="0"/>
              </a:rPr>
              <a:t> - A Virtuous Woman seeks her husband’s approval before making purchases and spends money wisely. She is careful to purchase quality items which her family needs. (Proverbs 31: 14, Proverbs 31: 16, Proverbs 31: 18, 1 Timothy 6: 10, Ephesians 5: 23, Deuteronomy 14: 22, Numbers 18: 26)</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7.  </a:t>
            </a:r>
            <a:r>
              <a:rPr lang="en-US" sz="1200" b="1" dirty="0">
                <a:latin typeface="Abadi" panose="020B0604020104020204" pitchFamily="34" charset="0"/>
              </a:rPr>
              <a:t>Industry</a:t>
            </a:r>
            <a:r>
              <a:rPr lang="en-US" sz="1200" dirty="0">
                <a:latin typeface="Abadi" panose="020B0604020104020204" pitchFamily="34" charset="0"/>
              </a:rPr>
              <a:t> – A Virtuous Woman works willingly with her hands. She sings praises to God and does not grumble while completing her tasks. (Proverbs 31: 13,Proverbs 31: 16, Proverbs 31: 24, Proverbs 31: 31, Philippians 2: 14)</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8. </a:t>
            </a:r>
            <a:r>
              <a:rPr lang="en-US" sz="1200" b="1" dirty="0">
                <a:latin typeface="Abadi" panose="020B0604020104020204" pitchFamily="34" charset="0"/>
              </a:rPr>
              <a:t>Homemaking </a:t>
            </a:r>
            <a:r>
              <a:rPr lang="en-US" sz="1200" dirty="0">
                <a:latin typeface="Abadi" panose="020B0604020104020204" pitchFamily="34" charset="0"/>
              </a:rPr>
              <a:t>– A Virtuous Woman is a homemaker. She creates an inviting atmosphere of warmth and love for her family and guests. She uses hospitality to minister to those around her. (Proverbs 31: 15, Proverbs 31: 20 – 22, Proverbs 31: 27, Titus 2: 5, 1 Peter 4: 9, Hebrews 13: 2)</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9. </a:t>
            </a:r>
            <a:r>
              <a:rPr lang="en-US" sz="1200" b="1" dirty="0">
                <a:latin typeface="Abadi" panose="020B0604020104020204" pitchFamily="34" charset="0"/>
              </a:rPr>
              <a:t>Time </a:t>
            </a:r>
            <a:r>
              <a:rPr lang="en-US" sz="1200" dirty="0">
                <a:latin typeface="Abadi" panose="020B0604020104020204" pitchFamily="34" charset="0"/>
              </a:rPr>
              <a:t>- A Virtuous Woman uses her time wisely. She works diligently to complete her daily tasks. She does not spend time dwelling on those things that do not please the Lord. (Proverbs 31: 13, Proverbs 31: 19, Proverbs 31: 27, Ecclesiastes 3, Proverbs 16: 9, Philippians 4:8 )</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10.</a:t>
            </a:r>
            <a:r>
              <a:rPr lang="en-US" sz="1200" b="1" dirty="0">
                <a:latin typeface="Abadi" panose="020B0604020104020204" pitchFamily="34" charset="0"/>
              </a:rPr>
              <a:t> Beauty </a:t>
            </a:r>
            <a:r>
              <a:rPr lang="en-US" sz="1200" dirty="0">
                <a:latin typeface="Abadi" panose="020B0604020104020204" pitchFamily="34" charset="0"/>
              </a:rPr>
              <a:t>– A Virtuous Woman is a woman of worth and beauty. She has the inner beauty that only comes from Christ. She uses her creativity and sense of style to create beauty in her life and the lives of her loved ones. (Proverbs 31: 10 Proverbs 31: 21 – 22, Proverbs 31: 24 -25, Isaiah 61: 10, 1 Timothy 2: 9, 1 Peter 3: 1 – 6)</a:t>
            </a:r>
          </a:p>
        </p:txBody>
      </p:sp>
      <p:sp>
        <p:nvSpPr>
          <p:cNvPr id="3" name="TextBox 2"/>
          <p:cNvSpPr txBox="1"/>
          <p:nvPr/>
        </p:nvSpPr>
        <p:spPr>
          <a:xfrm>
            <a:off x="9207373" y="497941"/>
            <a:ext cx="2426329" cy="646331"/>
          </a:xfrm>
          <a:prstGeom prst="rect">
            <a:avLst/>
          </a:prstGeom>
          <a:noFill/>
        </p:spPr>
        <p:txBody>
          <a:bodyPr wrap="square" rtlCol="0">
            <a:spAutoFit/>
          </a:bodyPr>
          <a:lstStyle/>
          <a:p>
            <a:pPr algn="ctr"/>
            <a:r>
              <a:rPr lang="en-US" dirty="0">
                <a:latin typeface="Abadi" panose="020B0604020104020204" pitchFamily="34" charset="0"/>
              </a:rPr>
              <a:t>A Virtuous Woman</a:t>
            </a:r>
          </a:p>
          <a:p>
            <a:pPr algn="ctr"/>
            <a:r>
              <a:rPr lang="en-US" dirty="0">
                <a:latin typeface="Abadi" panose="020B0604020104020204" pitchFamily="34" charset="0"/>
              </a:rPr>
              <a:t>Proverbs 31:10-31</a:t>
            </a:r>
          </a:p>
        </p:txBody>
      </p:sp>
      <p:sp>
        <p:nvSpPr>
          <p:cNvPr id="4" name="TextBox 3"/>
          <p:cNvSpPr txBox="1"/>
          <p:nvPr/>
        </p:nvSpPr>
        <p:spPr>
          <a:xfrm>
            <a:off x="0" y="6570959"/>
            <a:ext cx="4653481" cy="246221"/>
          </a:xfrm>
          <a:prstGeom prst="rect">
            <a:avLst/>
          </a:prstGeom>
          <a:noFill/>
        </p:spPr>
        <p:txBody>
          <a:bodyPr wrap="square" rtlCol="0">
            <a:spAutoFit/>
          </a:bodyPr>
          <a:lstStyle/>
          <a:p>
            <a:r>
              <a:rPr lang="en-US" sz="1000" dirty="0">
                <a:latin typeface="Abadi" panose="020B0604020104020204" pitchFamily="34" charset="0"/>
              </a:rPr>
              <a:t>Beyond Sunday School Blog</a:t>
            </a:r>
          </a:p>
        </p:txBody>
      </p:sp>
    </p:spTree>
    <p:extLst>
      <p:ext uri="{BB962C8B-B14F-4D97-AF65-F5344CB8AC3E}">
        <p14:creationId xmlns:p14="http://schemas.microsoft.com/office/powerpoint/2010/main" val="328605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4120" y="1200329"/>
            <a:ext cx="4953003" cy="1938992"/>
          </a:xfrm>
          <a:prstGeom prst="rect">
            <a:avLst/>
          </a:prstGeom>
          <a:noFill/>
        </p:spPr>
        <p:txBody>
          <a:bodyPr wrap="square" rtlCol="0">
            <a:spAutoFit/>
          </a:bodyPr>
          <a:lstStyle/>
          <a:p>
            <a:r>
              <a:rPr lang="en-US" sz="2000" dirty="0">
                <a:solidFill>
                  <a:schemeClr val="bg1"/>
                </a:solidFill>
                <a:latin typeface="Abadi" panose="020B0604020104020204" pitchFamily="34" charset="0"/>
              </a:rPr>
              <a:t>We do not know exactly when or where the book of Proverbs was written, but the initial compilation of Proverbs is traditionally thought to have taken place during the reign of King Solomon in Jerusalem, between 1015 and 975 B.C.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When Was Proverbs Written?</a:t>
            </a:r>
          </a:p>
        </p:txBody>
      </p:sp>
      <p:sp>
        <p:nvSpPr>
          <p:cNvPr id="2" name="Rectangle 1"/>
          <p:cNvSpPr/>
          <p:nvPr/>
        </p:nvSpPr>
        <p:spPr>
          <a:xfrm>
            <a:off x="5040662" y="4113750"/>
            <a:ext cx="6179983" cy="2246769"/>
          </a:xfrm>
          <a:prstGeom prst="rect">
            <a:avLst/>
          </a:prstGeom>
        </p:spPr>
        <p:txBody>
          <a:bodyPr wrap="square">
            <a:spAutoFit/>
          </a:bodyPr>
          <a:lstStyle/>
          <a:p>
            <a:r>
              <a:rPr lang="en-US" sz="2000" dirty="0">
                <a:solidFill>
                  <a:schemeClr val="bg1"/>
                </a:solidFill>
                <a:latin typeface="Abadi" panose="020B0604020104020204" pitchFamily="34" charset="0"/>
              </a:rPr>
              <a:t>It is likely that many of the proverbs came from oral traditions that existed before Solomon’s time. Also, some proverbs were added after Solomon’s time: chapters 25–29 were added in the days of King Hezekiah of Judah.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It is unknown when the book reached its final form.</a:t>
            </a:r>
            <a:endParaRPr lang="en-US" sz="2000" i="1" dirty="0">
              <a:solidFill>
                <a:schemeClr val="bg1"/>
              </a:solidFill>
              <a:latin typeface="Abadi" panose="020B0604020104020204" pitchFamily="34" charset="0"/>
            </a:endParaRPr>
          </a:p>
        </p:txBody>
      </p:sp>
      <p:pic>
        <p:nvPicPr>
          <p:cNvPr id="3074" name="Picture 2" descr="http://i.dailymail.co.uk/i/pix/2014/01/09/article-2536549-1A8713A200000578-870_306x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25" y="3139321"/>
            <a:ext cx="1896052" cy="2621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s://www.thevintagenews.com/wp-content/uploads/2015/12/Ezechias-Hezeki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174" y="1088103"/>
            <a:ext cx="2703035" cy="27030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0999" y="1143897"/>
            <a:ext cx="3853544" cy="1200329"/>
          </a:xfrm>
          <a:prstGeom prst="rect">
            <a:avLst/>
          </a:prstGeom>
          <a:noFill/>
        </p:spPr>
        <p:txBody>
          <a:bodyPr wrap="square" rtlCol="0">
            <a:spAutoFit/>
          </a:bodyPr>
          <a:lstStyle/>
          <a:p>
            <a:r>
              <a:rPr lang="en-US" sz="2400" dirty="0">
                <a:solidFill>
                  <a:schemeClr val="bg1"/>
                </a:solidFill>
                <a:latin typeface="Abadi" panose="020B0604020104020204" pitchFamily="34" charset="0"/>
              </a:rPr>
              <a:t>Chapters 1–9 contain an explanation of true wisdom.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What Proverbs Contains</a:t>
            </a:r>
          </a:p>
        </p:txBody>
      </p:sp>
      <p:sp>
        <p:nvSpPr>
          <p:cNvPr id="4" name="Rectangle 3"/>
          <p:cNvSpPr/>
          <p:nvPr/>
        </p:nvSpPr>
        <p:spPr>
          <a:xfrm>
            <a:off x="380999" y="2624315"/>
            <a:ext cx="6096000" cy="1200329"/>
          </a:xfrm>
          <a:prstGeom prst="rect">
            <a:avLst/>
          </a:prstGeom>
        </p:spPr>
        <p:txBody>
          <a:bodyPr>
            <a:spAutoFit/>
          </a:bodyPr>
          <a:lstStyle/>
          <a:p>
            <a:r>
              <a:rPr lang="en-US" sz="2400" dirty="0">
                <a:solidFill>
                  <a:schemeClr val="bg1"/>
                </a:solidFill>
                <a:latin typeface="Abadi" panose="020B0604020104020204" pitchFamily="34" charset="0"/>
              </a:rPr>
              <a:t>Chapters 10–24 contain a collection of sayings about the right and wrong ways of living.</a:t>
            </a:r>
            <a:endParaRPr lang="en-US" sz="2400" dirty="0">
              <a:latin typeface="Abadi" panose="020B0604020104020204" pitchFamily="34" charset="0"/>
            </a:endParaRPr>
          </a:p>
        </p:txBody>
      </p:sp>
      <p:sp>
        <p:nvSpPr>
          <p:cNvPr id="6" name="Rectangle 5"/>
          <p:cNvSpPr/>
          <p:nvPr/>
        </p:nvSpPr>
        <p:spPr>
          <a:xfrm>
            <a:off x="380999" y="3956326"/>
            <a:ext cx="6096000" cy="1200329"/>
          </a:xfrm>
          <a:prstGeom prst="rect">
            <a:avLst/>
          </a:prstGeom>
        </p:spPr>
        <p:txBody>
          <a:bodyPr>
            <a:spAutoFit/>
          </a:bodyPr>
          <a:lstStyle/>
          <a:p>
            <a:r>
              <a:rPr lang="en-US" sz="2400" dirty="0">
                <a:solidFill>
                  <a:schemeClr val="bg1"/>
                </a:solidFill>
                <a:latin typeface="Abadi" panose="020B0604020104020204" pitchFamily="34" charset="0"/>
              </a:rPr>
              <a:t>Chapters 25–29 contain the proverbs of Solomon that the men of Hezekiah, king of Judah, recorded. </a:t>
            </a:r>
            <a:endParaRPr lang="en-US" sz="2400" dirty="0">
              <a:latin typeface="Abadi" panose="020B0604020104020204" pitchFamily="34" charset="0"/>
            </a:endParaRPr>
          </a:p>
        </p:txBody>
      </p:sp>
      <p:sp>
        <p:nvSpPr>
          <p:cNvPr id="8" name="Rectangle 7"/>
          <p:cNvSpPr/>
          <p:nvPr/>
        </p:nvSpPr>
        <p:spPr>
          <a:xfrm>
            <a:off x="380999" y="5657669"/>
            <a:ext cx="8093882" cy="461665"/>
          </a:xfrm>
          <a:prstGeom prst="rect">
            <a:avLst/>
          </a:prstGeom>
        </p:spPr>
        <p:txBody>
          <a:bodyPr wrap="none">
            <a:spAutoFit/>
          </a:bodyPr>
          <a:lstStyle/>
          <a:p>
            <a:r>
              <a:rPr lang="en-US" sz="2400" dirty="0">
                <a:solidFill>
                  <a:schemeClr val="bg1"/>
                </a:solidFill>
                <a:latin typeface="Abadi" panose="020B0604020104020204" pitchFamily="34" charset="0"/>
              </a:rPr>
              <a:t>Chapters 30–31 include a description of a virtuous woman. </a:t>
            </a:r>
          </a:p>
        </p:txBody>
      </p:sp>
      <p:pic>
        <p:nvPicPr>
          <p:cNvPr id="4098" name="Picture 2" descr="http://images.huffingtonpost.com/2015-05-28-1432772393-5831448-biblereadingbless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394" y="2030198"/>
            <a:ext cx="5186724" cy="274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68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0741" y="1625620"/>
            <a:ext cx="3853544" cy="1569660"/>
          </a:xfrm>
          <a:prstGeom prst="rect">
            <a:avLst/>
          </a:prstGeom>
          <a:noFill/>
        </p:spPr>
        <p:txBody>
          <a:bodyPr wrap="square" rtlCol="0">
            <a:spAutoFit/>
          </a:bodyPr>
          <a:lstStyle/>
          <a:p>
            <a:r>
              <a:rPr lang="en-US" sz="2400" dirty="0">
                <a:solidFill>
                  <a:schemeClr val="bg1"/>
                </a:solidFill>
                <a:latin typeface="Abadi" panose="020B0604020104020204" pitchFamily="34" charset="0"/>
              </a:rPr>
              <a:t>“A wise man will hear, and will increase in learning … but fools despise wisdom and instruction”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“That’s What Its All About”</a:t>
            </a:r>
          </a:p>
        </p:txBody>
      </p:sp>
      <p:sp>
        <p:nvSpPr>
          <p:cNvPr id="9" name="TextBox 8"/>
          <p:cNvSpPr txBox="1"/>
          <p:nvPr/>
        </p:nvSpPr>
        <p:spPr>
          <a:xfrm>
            <a:off x="4169228" y="1078253"/>
            <a:ext cx="3853544" cy="769441"/>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Proverbs 1:1-7</a:t>
            </a:r>
          </a:p>
        </p:txBody>
      </p:sp>
      <p:sp>
        <p:nvSpPr>
          <p:cNvPr id="10" name="Rectangle 9"/>
          <p:cNvSpPr/>
          <p:nvPr/>
        </p:nvSpPr>
        <p:spPr>
          <a:xfrm>
            <a:off x="5660569" y="2420730"/>
            <a:ext cx="5682116" cy="984885"/>
          </a:xfrm>
          <a:prstGeom prst="rect">
            <a:avLst/>
          </a:prstGeom>
        </p:spPr>
        <p:txBody>
          <a:bodyPr wrap="square">
            <a:spAutoFit/>
          </a:bodyPr>
          <a:lstStyle/>
          <a:p>
            <a:r>
              <a:rPr lang="en-US" sz="2400" b="0" i="0" dirty="0">
                <a:solidFill>
                  <a:srgbClr val="00B0F0"/>
                </a:solidFill>
                <a:effectLst/>
                <a:latin typeface="Abadi" panose="020B0604020104020204" pitchFamily="34" charset="0"/>
              </a:rPr>
              <a:t>A wise person knows that there is something to be learned from everyone.</a:t>
            </a:r>
          </a:p>
          <a:p>
            <a:r>
              <a:rPr lang="en-US" sz="1000" b="0" i="0" dirty="0">
                <a:solidFill>
                  <a:srgbClr val="00B0F0"/>
                </a:solidFill>
                <a:effectLst/>
                <a:latin typeface="Abadi" panose="020B0604020104020204" pitchFamily="34" charset="0"/>
              </a:rPr>
              <a:t>- Unknown</a:t>
            </a:r>
          </a:p>
        </p:txBody>
      </p:sp>
      <p:sp>
        <p:nvSpPr>
          <p:cNvPr id="11" name="Rectangle 10"/>
          <p:cNvSpPr/>
          <p:nvPr/>
        </p:nvSpPr>
        <p:spPr>
          <a:xfrm>
            <a:off x="5214258" y="4600835"/>
            <a:ext cx="6977742" cy="1754326"/>
          </a:xfrm>
          <a:prstGeom prst="rect">
            <a:avLst/>
          </a:prstGeom>
        </p:spPr>
        <p:txBody>
          <a:bodyPr wrap="square">
            <a:spAutoFit/>
          </a:bodyPr>
          <a:lstStyle/>
          <a:p>
            <a:r>
              <a:rPr lang="en-US" sz="2400" b="0" i="0" dirty="0">
                <a:solidFill>
                  <a:srgbClr val="FFFF00"/>
                </a:solidFill>
                <a:effectLst/>
                <a:latin typeface="Abadi" panose="020B0604020104020204" pitchFamily="34" charset="0"/>
              </a:rPr>
              <a:t>"You can tell whether a man is clever by his answers. </a:t>
            </a:r>
          </a:p>
          <a:p>
            <a:r>
              <a:rPr lang="en-US" sz="2400" b="0" i="0" dirty="0">
                <a:solidFill>
                  <a:srgbClr val="FFFF00"/>
                </a:solidFill>
                <a:effectLst/>
                <a:latin typeface="Abadi" panose="020B0604020104020204" pitchFamily="34" charset="0"/>
              </a:rPr>
              <a:t>You can tell whether a man is wise by his questions."</a:t>
            </a:r>
          </a:p>
          <a:p>
            <a:r>
              <a:rPr lang="en-US" sz="1200" b="0" i="0" dirty="0">
                <a:solidFill>
                  <a:srgbClr val="FFFF00"/>
                </a:solidFill>
                <a:effectLst/>
                <a:latin typeface="Abadi" panose="020B0604020104020204" pitchFamily="34" charset="0"/>
              </a:rPr>
              <a:t>- </a:t>
            </a:r>
            <a:r>
              <a:rPr lang="en-US" sz="1200" b="0" i="0" dirty="0" err="1">
                <a:solidFill>
                  <a:srgbClr val="FFFF00"/>
                </a:solidFill>
                <a:effectLst/>
                <a:latin typeface="Abadi" panose="020B0604020104020204" pitchFamily="34" charset="0"/>
              </a:rPr>
              <a:t>Naguib</a:t>
            </a:r>
            <a:r>
              <a:rPr lang="en-US" sz="1200" b="0" i="0" dirty="0">
                <a:solidFill>
                  <a:srgbClr val="FFFF00"/>
                </a:solidFill>
                <a:effectLst/>
                <a:latin typeface="Abadi" panose="020B0604020104020204" pitchFamily="34" charset="0"/>
              </a:rPr>
              <a:t>, Mahfouz—Egyptian writer</a:t>
            </a:r>
          </a:p>
        </p:txBody>
      </p:sp>
      <p:pic>
        <p:nvPicPr>
          <p:cNvPr id="3074" name="Picture 2" descr="http://orsomproductions.com/images/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1343" y="2925947"/>
            <a:ext cx="2852511" cy="285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The Principle</a:t>
            </a:r>
          </a:p>
        </p:txBody>
      </p:sp>
      <p:sp>
        <p:nvSpPr>
          <p:cNvPr id="9" name="TextBox 8"/>
          <p:cNvSpPr txBox="1"/>
          <p:nvPr/>
        </p:nvSpPr>
        <p:spPr>
          <a:xfrm>
            <a:off x="4169228" y="1078253"/>
            <a:ext cx="3853544" cy="769441"/>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Proverbs 1:1-7</a:t>
            </a:r>
          </a:p>
        </p:txBody>
      </p:sp>
      <p:grpSp>
        <p:nvGrpSpPr>
          <p:cNvPr id="12" name="Group 11"/>
          <p:cNvGrpSpPr/>
          <p:nvPr/>
        </p:nvGrpSpPr>
        <p:grpSpPr>
          <a:xfrm>
            <a:off x="3265714" y="2126182"/>
            <a:ext cx="5889171" cy="3178361"/>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17600" y="2514600"/>
              <a:ext cx="7010400" cy="1992283"/>
            </a:xfrm>
            <a:prstGeom prst="rect">
              <a:avLst/>
            </a:prstGeom>
            <a:noFill/>
          </p:spPr>
          <p:txBody>
            <a:bodyPr wrap="square" rtlCol="0">
              <a:spAutoFit/>
            </a:bodyPr>
            <a:lstStyle/>
            <a:p>
              <a:pPr algn="ctr"/>
              <a:r>
                <a:rPr lang="en-US" sz="3600" b="1" i="1" dirty="0">
                  <a:solidFill>
                    <a:schemeClr val="bg1"/>
                  </a:solidFill>
                  <a:latin typeface="Abadi" panose="020B0604020104020204" pitchFamily="34" charset="0"/>
                </a:rPr>
                <a:t>If we have reverence for the Lord and His teachings, then He will bless us with knowledge and wisdom.</a:t>
              </a:r>
              <a:endParaRPr lang="en-US" sz="3600" i="1" dirty="0">
                <a:solidFill>
                  <a:schemeClr val="bg1"/>
                </a:solidFill>
                <a:latin typeface="Abadi" panose="020B0604020104020204" pitchFamily="34" charset="0"/>
              </a:endParaRPr>
            </a:p>
          </p:txBody>
        </p:sp>
      </p:grpSp>
    </p:spTree>
    <p:extLst>
      <p:ext uri="{BB962C8B-B14F-4D97-AF65-F5344CB8AC3E}">
        <p14:creationId xmlns:p14="http://schemas.microsoft.com/office/powerpoint/2010/main" val="381243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Reverence</a:t>
            </a:r>
          </a:p>
        </p:txBody>
      </p:sp>
      <p:sp>
        <p:nvSpPr>
          <p:cNvPr id="9" name="TextBox 8"/>
          <p:cNvSpPr txBox="1"/>
          <p:nvPr/>
        </p:nvSpPr>
        <p:spPr>
          <a:xfrm>
            <a:off x="4169228" y="1078253"/>
            <a:ext cx="3853544" cy="1446550"/>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“Fear the Lord”</a:t>
            </a:r>
          </a:p>
        </p:txBody>
      </p:sp>
      <p:sp>
        <p:nvSpPr>
          <p:cNvPr id="2" name="Rectangle 1"/>
          <p:cNvSpPr/>
          <p:nvPr/>
        </p:nvSpPr>
        <p:spPr>
          <a:xfrm>
            <a:off x="751114" y="2582097"/>
            <a:ext cx="6096000" cy="3539430"/>
          </a:xfrm>
          <a:prstGeom prst="rect">
            <a:avLst/>
          </a:prstGeom>
        </p:spPr>
        <p:txBody>
          <a:bodyPr>
            <a:spAutoFit/>
          </a:bodyPr>
          <a:lstStyle/>
          <a:p>
            <a:pPr fontAlgn="base"/>
            <a:r>
              <a:rPr lang="en-US" sz="2800" b="0" i="0" dirty="0">
                <a:solidFill>
                  <a:schemeClr val="bg1"/>
                </a:solidFill>
                <a:effectLst/>
                <a:latin typeface="Abadi" panose="020B0604020104020204" pitchFamily="34" charset="0"/>
              </a:rPr>
              <a:t>“Reverence is profound respect mingled with love. … </a:t>
            </a:r>
          </a:p>
          <a:p>
            <a:pPr fontAlgn="base"/>
            <a:endParaRPr lang="en-US" sz="2800" dirty="0">
              <a:solidFill>
                <a:schemeClr val="bg1"/>
              </a:solidFill>
              <a:latin typeface="Abadi" panose="020B0604020104020204" pitchFamily="34" charset="0"/>
            </a:endParaRPr>
          </a:p>
          <a:p>
            <a:pPr fontAlgn="base"/>
            <a:r>
              <a:rPr lang="en-US" sz="2800" b="0" i="0" dirty="0">
                <a:solidFill>
                  <a:schemeClr val="bg1"/>
                </a:solidFill>
                <a:effectLst/>
                <a:latin typeface="Abadi" panose="020B0604020104020204" pitchFamily="34" charset="0"/>
              </a:rPr>
              <a:t>[One writer] says it is ‘the highest of human feelings.’ …</a:t>
            </a:r>
          </a:p>
          <a:p>
            <a:pPr fontAlgn="base"/>
            <a:endParaRPr lang="en-US" sz="2800" b="0" i="0" dirty="0">
              <a:solidFill>
                <a:schemeClr val="bg1"/>
              </a:solidFill>
              <a:effectLst/>
              <a:latin typeface="Abadi" panose="020B0604020104020204" pitchFamily="34" charset="0"/>
            </a:endParaRPr>
          </a:p>
          <a:p>
            <a:pPr fontAlgn="base"/>
            <a:r>
              <a:rPr lang="en-US" sz="2800" b="0" i="0" dirty="0">
                <a:solidFill>
                  <a:schemeClr val="bg1"/>
                </a:solidFill>
                <a:effectLst/>
                <a:latin typeface="Abadi" panose="020B0604020104020204" pitchFamily="34" charset="0"/>
              </a:rPr>
              <a:t>“Reverence embraces regard, deference, honor, and esteem.” (1)</a:t>
            </a:r>
          </a:p>
        </p:txBody>
      </p:sp>
      <p:pic>
        <p:nvPicPr>
          <p:cNvPr id="8194" name="Picture 2" descr="President David O. McK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232" y="2179953"/>
            <a:ext cx="2097768" cy="278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2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Gaining Knowledge</a:t>
            </a:r>
          </a:p>
        </p:txBody>
      </p:sp>
      <p:sp>
        <p:nvSpPr>
          <p:cNvPr id="2" name="Rectangle 1"/>
          <p:cNvSpPr/>
          <p:nvPr/>
        </p:nvSpPr>
        <p:spPr>
          <a:xfrm>
            <a:off x="1046616" y="1802562"/>
            <a:ext cx="6096000" cy="3970318"/>
          </a:xfrm>
          <a:prstGeom prst="rect">
            <a:avLst/>
          </a:prstGeom>
        </p:spPr>
        <p:txBody>
          <a:bodyPr>
            <a:spAutoFit/>
          </a:bodyPr>
          <a:lstStyle/>
          <a:p>
            <a:pPr fontAlgn="base"/>
            <a:r>
              <a:rPr lang="en-US" sz="2800" dirty="0">
                <a:solidFill>
                  <a:schemeClr val="bg1"/>
                </a:solidFill>
                <a:latin typeface="Abadi" panose="020B0604020104020204" pitchFamily="34" charset="0"/>
              </a:rPr>
              <a:t>“Gaining knowledge is one thing, and applying it [is] quite another. </a:t>
            </a:r>
          </a:p>
          <a:p>
            <a:pPr fontAlgn="base"/>
            <a:endParaRPr lang="en-US" sz="2800" dirty="0">
              <a:solidFill>
                <a:schemeClr val="bg1"/>
              </a:solidFill>
              <a:latin typeface="Abadi" panose="020B0604020104020204" pitchFamily="34" charset="0"/>
            </a:endParaRPr>
          </a:p>
          <a:p>
            <a:pPr fontAlgn="base"/>
            <a:r>
              <a:rPr lang="en-US" sz="2800" dirty="0">
                <a:solidFill>
                  <a:schemeClr val="bg1"/>
                </a:solidFill>
                <a:latin typeface="Abadi" panose="020B0604020104020204" pitchFamily="34" charset="0"/>
              </a:rPr>
              <a:t>Wisdom is the right application of knowledge, and true education—the education for which the Church stands—is the application of knowledge to the development of a noble and Godlike character.” (1)</a:t>
            </a:r>
            <a:endParaRPr lang="en-US" sz="2800" b="0" i="0" dirty="0">
              <a:solidFill>
                <a:schemeClr val="bg1"/>
              </a:solidFill>
              <a:effectLst/>
              <a:latin typeface="Abadi" panose="020B0604020104020204" pitchFamily="34" charset="0"/>
            </a:endParaRPr>
          </a:p>
        </p:txBody>
      </p:sp>
      <p:pic>
        <p:nvPicPr>
          <p:cNvPr id="8194" name="Picture 2" descr="President David O. McK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232" y="2179953"/>
            <a:ext cx="2097768" cy="278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3042</Words>
  <Application>Microsoft Office PowerPoint</Application>
  <PresentationFormat>Widescreen</PresentationFormat>
  <Paragraphs>289</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Calibri</vt:lpstr>
      <vt:lpstr>arial</vt:lpstr>
      <vt:lpstr>Abadi</vt:lpstr>
      <vt:lpstr>Colonna MT</vt:lpstr>
      <vt:lpstr>Merriweather</vt:lpstr>
      <vt:lpstr>Palatino</vt:lpstr>
      <vt:lpstr>Comic Sans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56</cp:revision>
  <dcterms:created xsi:type="dcterms:W3CDTF">2016-02-22T14:11:51Z</dcterms:created>
  <dcterms:modified xsi:type="dcterms:W3CDTF">2022-09-05T10:31:43Z</dcterms:modified>
</cp:coreProperties>
</file>