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7" r:id="rId2"/>
    <p:sldId id="259" r:id="rId3"/>
    <p:sldId id="260" r:id="rId4"/>
    <p:sldId id="273" r:id="rId5"/>
    <p:sldId id="262" r:id="rId6"/>
    <p:sldId id="261" r:id="rId7"/>
    <p:sldId id="275" r:id="rId8"/>
    <p:sldId id="263" r:id="rId9"/>
    <p:sldId id="264" r:id="rId10"/>
    <p:sldId id="277" r:id="rId11"/>
    <p:sldId id="271" r:id="rId12"/>
    <p:sldId id="272" r:id="rId13"/>
    <p:sldId id="274" r:id="rId14"/>
    <p:sldId id="279" r:id="rId15"/>
    <p:sldId id="280" r:id="rId16"/>
    <p:sldId id="281" r:id="rId17"/>
    <p:sldId id="282" r:id="rId18"/>
    <p:sldId id="283" r:id="rId19"/>
    <p:sldId id="285" r:id="rId20"/>
    <p:sldId id="286" r:id="rId21"/>
    <p:sldId id="289" r:id="rId22"/>
    <p:sldId id="288" r:id="rId23"/>
    <p:sldId id="290" r:id="rId24"/>
    <p:sldId id="291" r:id="rId25"/>
    <p:sldId id="292" r:id="rId26"/>
    <p:sldId id="258" r:id="rId27"/>
    <p:sldId id="276" r:id="rId28"/>
    <p:sldId id="278" r:id="rId29"/>
    <p:sldId id="287" r:id="rId30"/>
  </p:sldIdLst>
  <p:sldSz cx="12192000" cy="6858000"/>
  <p:notesSz cx="6858000" cy="9144000"/>
  <p:embeddedFontLst>
    <p:embeddedFont>
      <p:font typeface="Abadi" panose="020B0604020104020204" pitchFamily="34" charset="0"/>
      <p:regular r:id="rId31"/>
    </p:embeddedFont>
    <p:embeddedFont>
      <p:font typeface="Calibri" panose="020F0502020204030204" pitchFamily="34" charset="0"/>
      <p:regular r:id="rId32"/>
      <p:bold r:id="rId33"/>
      <p:italic r:id="rId34"/>
      <p:boldItalic r:id="rId35"/>
    </p:embeddedFont>
    <p:embeddedFont>
      <p:font typeface="Franklin Gothic Book" panose="020B0503020102020204" pitchFamily="34" charset="0"/>
      <p:regular r:id="rId36"/>
      <p:italic r:id="rId37"/>
    </p:embeddedFont>
    <p:embeddedFont>
      <p:font typeface="Franklin Gothic Medium" panose="020B0603020102020204" pitchFamily="34" charset="0"/>
      <p:regular r:id="rId38"/>
      <p:italic r:id="rId39"/>
    </p:embeddedFont>
    <p:embeddedFont>
      <p:font typeface="Palatino" pitchFamily="2" charset="0"/>
      <p:regular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9D15"/>
    <a:srgbClr val="FFCC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3" d="100"/>
          <a:sy n="63" d="100"/>
        </p:scale>
        <p:origin x="616"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5.fntdata"/><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BD04A37-DC52-48D1-BE81-4C458E199285}" type="datetimeFigureOut">
              <a:rPr lang="en-US" smtClean="0"/>
              <a:t>9/13/2022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43A789-B031-4609-854F-29FF1946CEAC}" type="slidenum">
              <a:rPr lang="en-US" smtClean="0"/>
              <a:t>‹#›</a:t>
            </a:fld>
            <a:endParaRPr lang="en-US"/>
          </a:p>
        </p:txBody>
      </p:sp>
    </p:spTree>
    <p:extLst>
      <p:ext uri="{BB962C8B-B14F-4D97-AF65-F5344CB8AC3E}">
        <p14:creationId xmlns:p14="http://schemas.microsoft.com/office/powerpoint/2010/main" val="4258396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D04A37-DC52-48D1-BE81-4C458E199285}" type="datetimeFigureOut">
              <a:rPr lang="en-US" smtClean="0"/>
              <a:t>9/13/2022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43A789-B031-4609-854F-29FF1946CEAC}" type="slidenum">
              <a:rPr lang="en-US" smtClean="0"/>
              <a:t>‹#›</a:t>
            </a:fld>
            <a:endParaRPr lang="en-US"/>
          </a:p>
        </p:txBody>
      </p:sp>
    </p:spTree>
    <p:extLst>
      <p:ext uri="{BB962C8B-B14F-4D97-AF65-F5344CB8AC3E}">
        <p14:creationId xmlns:p14="http://schemas.microsoft.com/office/powerpoint/2010/main" val="28549257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D04A37-DC52-48D1-BE81-4C458E199285}" type="datetimeFigureOut">
              <a:rPr lang="en-US" smtClean="0"/>
              <a:t>9/13/2022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43A789-B031-4609-854F-29FF1946CEAC}" type="slidenum">
              <a:rPr lang="en-US" smtClean="0"/>
              <a:t>‹#›</a:t>
            </a:fld>
            <a:endParaRPr lang="en-US"/>
          </a:p>
        </p:txBody>
      </p:sp>
    </p:spTree>
    <p:extLst>
      <p:ext uri="{BB962C8B-B14F-4D97-AF65-F5344CB8AC3E}">
        <p14:creationId xmlns:p14="http://schemas.microsoft.com/office/powerpoint/2010/main" val="7575916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D04A37-DC52-48D1-BE81-4C458E199285}" type="datetimeFigureOut">
              <a:rPr lang="en-US" smtClean="0"/>
              <a:t>9/13/2022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43A789-B031-4609-854F-29FF1946CEAC}" type="slidenum">
              <a:rPr lang="en-US" smtClean="0"/>
              <a:t>‹#›</a:t>
            </a:fld>
            <a:endParaRPr lang="en-US"/>
          </a:p>
        </p:txBody>
      </p:sp>
    </p:spTree>
    <p:extLst>
      <p:ext uri="{BB962C8B-B14F-4D97-AF65-F5344CB8AC3E}">
        <p14:creationId xmlns:p14="http://schemas.microsoft.com/office/powerpoint/2010/main" val="1464010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BD04A37-DC52-48D1-BE81-4C458E199285}" type="datetimeFigureOut">
              <a:rPr lang="en-US" smtClean="0"/>
              <a:t>9/13/2022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43A789-B031-4609-854F-29FF1946CEAC}" type="slidenum">
              <a:rPr lang="en-US" smtClean="0"/>
              <a:t>‹#›</a:t>
            </a:fld>
            <a:endParaRPr lang="en-US"/>
          </a:p>
        </p:txBody>
      </p:sp>
    </p:spTree>
    <p:extLst>
      <p:ext uri="{BB962C8B-B14F-4D97-AF65-F5344CB8AC3E}">
        <p14:creationId xmlns:p14="http://schemas.microsoft.com/office/powerpoint/2010/main" val="3340158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BD04A37-DC52-48D1-BE81-4C458E199285}" type="datetimeFigureOut">
              <a:rPr lang="en-US" smtClean="0"/>
              <a:t>9/13/2022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43A789-B031-4609-854F-29FF1946CEAC}" type="slidenum">
              <a:rPr lang="en-US" smtClean="0"/>
              <a:t>‹#›</a:t>
            </a:fld>
            <a:endParaRPr lang="en-US"/>
          </a:p>
        </p:txBody>
      </p:sp>
    </p:spTree>
    <p:extLst>
      <p:ext uri="{BB962C8B-B14F-4D97-AF65-F5344CB8AC3E}">
        <p14:creationId xmlns:p14="http://schemas.microsoft.com/office/powerpoint/2010/main" val="3124618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BD04A37-DC52-48D1-BE81-4C458E199285}" type="datetimeFigureOut">
              <a:rPr lang="en-US" smtClean="0"/>
              <a:t>9/13/2022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43A789-B031-4609-854F-29FF1946CEAC}" type="slidenum">
              <a:rPr lang="en-US" smtClean="0"/>
              <a:t>‹#›</a:t>
            </a:fld>
            <a:endParaRPr lang="en-US"/>
          </a:p>
        </p:txBody>
      </p:sp>
    </p:spTree>
    <p:extLst>
      <p:ext uri="{BB962C8B-B14F-4D97-AF65-F5344CB8AC3E}">
        <p14:creationId xmlns:p14="http://schemas.microsoft.com/office/powerpoint/2010/main" val="24345479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BD04A37-DC52-48D1-BE81-4C458E199285}" type="datetimeFigureOut">
              <a:rPr lang="en-US" smtClean="0"/>
              <a:t>9/13/2022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43A789-B031-4609-854F-29FF1946CEAC}" type="slidenum">
              <a:rPr lang="en-US" smtClean="0"/>
              <a:t>‹#›</a:t>
            </a:fld>
            <a:endParaRPr lang="en-US"/>
          </a:p>
        </p:txBody>
      </p:sp>
    </p:spTree>
    <p:extLst>
      <p:ext uri="{BB962C8B-B14F-4D97-AF65-F5344CB8AC3E}">
        <p14:creationId xmlns:p14="http://schemas.microsoft.com/office/powerpoint/2010/main" val="2700865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D04A37-DC52-48D1-BE81-4C458E199285}" type="datetimeFigureOut">
              <a:rPr lang="en-US" smtClean="0"/>
              <a:t>9/13/2022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43A789-B031-4609-854F-29FF1946CEAC}" type="slidenum">
              <a:rPr lang="en-US" smtClean="0"/>
              <a:t>‹#›</a:t>
            </a:fld>
            <a:endParaRPr lang="en-US"/>
          </a:p>
        </p:txBody>
      </p:sp>
    </p:spTree>
    <p:extLst>
      <p:ext uri="{BB962C8B-B14F-4D97-AF65-F5344CB8AC3E}">
        <p14:creationId xmlns:p14="http://schemas.microsoft.com/office/powerpoint/2010/main" val="807569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D04A37-DC52-48D1-BE81-4C458E199285}" type="datetimeFigureOut">
              <a:rPr lang="en-US" smtClean="0"/>
              <a:t>9/13/2022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43A789-B031-4609-854F-29FF1946CEAC}" type="slidenum">
              <a:rPr lang="en-US" smtClean="0"/>
              <a:t>‹#›</a:t>
            </a:fld>
            <a:endParaRPr lang="en-US"/>
          </a:p>
        </p:txBody>
      </p:sp>
    </p:spTree>
    <p:extLst>
      <p:ext uri="{BB962C8B-B14F-4D97-AF65-F5344CB8AC3E}">
        <p14:creationId xmlns:p14="http://schemas.microsoft.com/office/powerpoint/2010/main" val="17278837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BD04A37-DC52-48D1-BE81-4C458E199285}" type="datetimeFigureOut">
              <a:rPr lang="en-US" smtClean="0"/>
              <a:t>9/13/2022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43A789-B031-4609-854F-29FF1946CEAC}" type="slidenum">
              <a:rPr lang="en-US" smtClean="0"/>
              <a:t>‹#›</a:t>
            </a:fld>
            <a:endParaRPr lang="en-US"/>
          </a:p>
        </p:txBody>
      </p:sp>
    </p:spTree>
    <p:extLst>
      <p:ext uri="{BB962C8B-B14F-4D97-AF65-F5344CB8AC3E}">
        <p14:creationId xmlns:p14="http://schemas.microsoft.com/office/powerpoint/2010/main" val="161742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D04A37-DC52-48D1-BE81-4C458E199285}" type="datetimeFigureOut">
              <a:rPr lang="en-US" smtClean="0"/>
              <a:t>9/13/2022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43A789-B031-4609-854F-29FF1946CEAC}" type="slidenum">
              <a:rPr lang="en-US" smtClean="0"/>
              <a:t>‹#›</a:t>
            </a:fld>
            <a:endParaRPr lang="en-US"/>
          </a:p>
        </p:txBody>
      </p:sp>
    </p:spTree>
    <p:extLst>
      <p:ext uri="{BB962C8B-B14F-4D97-AF65-F5344CB8AC3E}">
        <p14:creationId xmlns:p14="http://schemas.microsoft.com/office/powerpoint/2010/main" val="5654374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13.jpe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33.jpg"/><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2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44.JPG"/><Relationship Id="rId4" Type="http://schemas.openxmlformats.org/officeDocument/2006/relationships/image" Target="../media/image43.jpg"/></Relationships>
</file>

<file path=ppt/slides/_rels/slide2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4.wmf"/></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Picture 82">
            <a:extLst>
              <a:ext uri="{FF2B5EF4-FFF2-40B4-BE49-F238E27FC236}">
                <a16:creationId xmlns:a16="http://schemas.microsoft.com/office/drawing/2014/main" id="{53BB3B92-99B6-4819-9030-FD2AB3AE94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xtBox 5"/>
          <p:cNvSpPr txBox="1"/>
          <p:nvPr/>
        </p:nvSpPr>
        <p:spPr>
          <a:xfrm>
            <a:off x="1219200" y="1090852"/>
            <a:ext cx="9744218" cy="1538883"/>
          </a:xfrm>
          <a:prstGeom prst="rect">
            <a:avLst/>
          </a:prstGeom>
          <a:noFill/>
        </p:spPr>
        <p:txBody>
          <a:bodyPr wrap="square" rtlCol="0">
            <a:spAutoFit/>
          </a:bodyPr>
          <a:lstStyle/>
          <a:p>
            <a:pPr algn="ctr"/>
            <a:r>
              <a:rPr lang="en-US" sz="5400" dirty="0">
                <a:solidFill>
                  <a:schemeClr val="bg1"/>
                </a:solidFill>
              </a:rPr>
              <a:t>Preparing For The Millennium</a:t>
            </a:r>
          </a:p>
          <a:p>
            <a:pPr algn="ctr"/>
            <a:r>
              <a:rPr lang="en-US" sz="4000" dirty="0">
                <a:solidFill>
                  <a:schemeClr val="bg1"/>
                </a:solidFill>
              </a:rPr>
              <a:t>Isaiah 59-66</a:t>
            </a:r>
          </a:p>
        </p:txBody>
      </p:sp>
      <p:sp>
        <p:nvSpPr>
          <p:cNvPr id="2" name="TextBox 1"/>
          <p:cNvSpPr txBox="1"/>
          <p:nvPr/>
        </p:nvSpPr>
        <p:spPr>
          <a:xfrm>
            <a:off x="76200" y="108857"/>
            <a:ext cx="2286000" cy="369332"/>
          </a:xfrm>
          <a:prstGeom prst="rect">
            <a:avLst/>
          </a:prstGeom>
          <a:noFill/>
        </p:spPr>
        <p:txBody>
          <a:bodyPr wrap="square" rtlCol="0">
            <a:spAutoFit/>
          </a:bodyPr>
          <a:lstStyle/>
          <a:p>
            <a:r>
              <a:rPr lang="en-US" dirty="0">
                <a:solidFill>
                  <a:schemeClr val="bg1"/>
                </a:solidFill>
              </a:rPr>
              <a:t>Lesson 135</a:t>
            </a:r>
          </a:p>
        </p:txBody>
      </p:sp>
      <p:grpSp>
        <p:nvGrpSpPr>
          <p:cNvPr id="5" name="Group 4"/>
          <p:cNvGrpSpPr/>
          <p:nvPr/>
        </p:nvGrpSpPr>
        <p:grpSpPr>
          <a:xfrm>
            <a:off x="1603151" y="2983116"/>
            <a:ext cx="2027108" cy="3499165"/>
            <a:chOff x="1593589" y="398948"/>
            <a:chExt cx="2902209" cy="5087452"/>
          </a:xfrm>
        </p:grpSpPr>
        <p:grpSp>
          <p:nvGrpSpPr>
            <p:cNvPr id="7" name="Group 33"/>
            <p:cNvGrpSpPr/>
            <p:nvPr/>
          </p:nvGrpSpPr>
          <p:grpSpPr>
            <a:xfrm>
              <a:off x="1593589" y="398948"/>
              <a:ext cx="2902209" cy="5087452"/>
              <a:chOff x="1593589" y="398948"/>
              <a:chExt cx="1375870" cy="4260181"/>
            </a:xfrm>
          </p:grpSpPr>
          <p:sp>
            <p:nvSpPr>
              <p:cNvPr id="25" name="Oval 28"/>
              <p:cNvSpPr/>
              <p:nvPr/>
            </p:nvSpPr>
            <p:spPr>
              <a:xfrm>
                <a:off x="1822900" y="4223789"/>
                <a:ext cx="382187" cy="43534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9"/>
              <p:cNvSpPr/>
              <p:nvPr/>
            </p:nvSpPr>
            <p:spPr>
              <a:xfrm>
                <a:off x="2205087" y="4223789"/>
                <a:ext cx="382187" cy="435340"/>
              </a:xfrm>
              <a:prstGeom prst="ellipse">
                <a:avLst/>
              </a:prstGeom>
              <a:solidFill>
                <a:srgbClr val="8241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30"/>
              <p:cNvSpPr/>
              <p:nvPr/>
            </p:nvSpPr>
            <p:spPr>
              <a:xfrm>
                <a:off x="1593589" y="2917767"/>
                <a:ext cx="191093" cy="43534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31"/>
              <p:cNvSpPr/>
              <p:nvPr/>
            </p:nvSpPr>
            <p:spPr>
              <a:xfrm rot="1480658">
                <a:off x="1679442" y="1918346"/>
                <a:ext cx="496842" cy="1306022"/>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32"/>
              <p:cNvSpPr/>
              <p:nvPr/>
            </p:nvSpPr>
            <p:spPr>
              <a:xfrm rot="1447265">
                <a:off x="1731439" y="1834201"/>
                <a:ext cx="382187" cy="1190844"/>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33"/>
              <p:cNvSpPr/>
              <p:nvPr/>
            </p:nvSpPr>
            <p:spPr>
              <a:xfrm>
                <a:off x="1746463" y="1992669"/>
                <a:ext cx="993684" cy="2448792"/>
              </a:xfrm>
              <a:prstGeom prst="trapezoid">
                <a:avLst>
                  <a:gd name="adj" fmla="val 30469"/>
                </a:avLst>
              </a:prstGeom>
              <a:solidFill>
                <a:schemeClr val="bg2">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rapezoid 34"/>
              <p:cNvSpPr/>
              <p:nvPr/>
            </p:nvSpPr>
            <p:spPr>
              <a:xfrm>
                <a:off x="1784681" y="1829416"/>
                <a:ext cx="917247" cy="1686946"/>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rapezoid 35"/>
              <p:cNvSpPr/>
              <p:nvPr/>
            </p:nvSpPr>
            <p:spPr>
              <a:xfrm rot="402310">
                <a:off x="1789363" y="1834689"/>
                <a:ext cx="382187" cy="2467938"/>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loud 36"/>
              <p:cNvSpPr/>
              <p:nvPr/>
            </p:nvSpPr>
            <p:spPr>
              <a:xfrm>
                <a:off x="1861120" y="686646"/>
                <a:ext cx="305750" cy="1088351"/>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Cloud 37"/>
              <p:cNvSpPr/>
              <p:nvPr/>
            </p:nvSpPr>
            <p:spPr>
              <a:xfrm rot="21175570">
                <a:off x="2366917" y="712535"/>
                <a:ext cx="343968" cy="1121128"/>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8"/>
              <p:cNvSpPr/>
              <p:nvPr/>
            </p:nvSpPr>
            <p:spPr>
              <a:xfrm>
                <a:off x="1975776" y="632228"/>
                <a:ext cx="611498" cy="1306022"/>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23"/>
              <p:cNvGrpSpPr/>
              <p:nvPr/>
            </p:nvGrpSpPr>
            <p:grpSpPr>
              <a:xfrm>
                <a:off x="2383609" y="1732280"/>
                <a:ext cx="585850" cy="1566411"/>
                <a:chOff x="4699336" y="2759583"/>
                <a:chExt cx="1168064" cy="2193417"/>
              </a:xfrm>
            </p:grpSpPr>
            <p:sp>
              <p:nvSpPr>
                <p:cNvPr id="41" name="Oval 44"/>
                <p:cNvSpPr/>
                <p:nvPr/>
              </p:nvSpPr>
              <p:spPr>
                <a:xfrm>
                  <a:off x="5486400" y="4267200"/>
                  <a:ext cx="381000" cy="68580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rapezoid 45"/>
                <p:cNvSpPr/>
                <p:nvPr/>
              </p:nvSpPr>
              <p:spPr>
                <a:xfrm rot="19830111">
                  <a:off x="4816550" y="2903312"/>
                  <a:ext cx="822282" cy="1828800"/>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rapezoid 46"/>
                <p:cNvSpPr/>
                <p:nvPr/>
              </p:nvSpPr>
              <p:spPr>
                <a:xfrm rot="19749421">
                  <a:off x="4699336" y="2759583"/>
                  <a:ext cx="877678" cy="1778750"/>
                </a:xfrm>
                <a:prstGeom prst="trapezoid">
                  <a:avLst>
                    <a:gd name="adj" fmla="val 30469"/>
                  </a:avLst>
                </a:prstGeom>
                <a:solidFill>
                  <a:srgbClr val="DAC158"/>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Cloud 37"/>
              <p:cNvSpPr/>
              <p:nvPr/>
            </p:nvSpPr>
            <p:spPr>
              <a:xfrm rot="21175570">
                <a:off x="1869729" y="398948"/>
                <a:ext cx="717262" cy="709044"/>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rapezoid 39"/>
              <p:cNvSpPr/>
              <p:nvPr/>
            </p:nvSpPr>
            <p:spPr>
              <a:xfrm rot="21185207">
                <a:off x="2319744" y="1992669"/>
                <a:ext cx="382187" cy="2356886"/>
              </a:xfrm>
              <a:prstGeom prst="trapezoid">
                <a:avLst>
                  <a:gd name="adj" fmla="val 30469"/>
                </a:avLst>
              </a:prstGeom>
              <a:solidFill>
                <a:schemeClr val="accent6">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Cloud 42"/>
              <p:cNvSpPr/>
              <p:nvPr/>
            </p:nvSpPr>
            <p:spPr>
              <a:xfrm rot="21175570">
                <a:off x="1987638" y="1336311"/>
                <a:ext cx="575054" cy="913867"/>
              </a:xfrm>
              <a:prstGeom prst="cloud">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43"/>
              <p:cNvSpPr/>
              <p:nvPr/>
            </p:nvSpPr>
            <p:spPr>
              <a:xfrm rot="5225831">
                <a:off x="2195041" y="1472077"/>
                <a:ext cx="182834" cy="212820"/>
              </a:xfrm>
              <a:prstGeom prst="ellipse">
                <a:avLst/>
              </a:prstGeom>
              <a:solidFill>
                <a:schemeClr val="accent6">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43"/>
            <p:cNvGrpSpPr/>
            <p:nvPr/>
          </p:nvGrpSpPr>
          <p:grpSpPr>
            <a:xfrm rot="5003920">
              <a:off x="2288001" y="3506278"/>
              <a:ext cx="2489460" cy="381000"/>
              <a:chOff x="1600200" y="6781800"/>
              <a:chExt cx="2754086" cy="1143000"/>
            </a:xfrm>
          </p:grpSpPr>
          <p:sp>
            <p:nvSpPr>
              <p:cNvPr id="18" name="Chevron 17"/>
              <p:cNvSpPr/>
              <p:nvPr/>
            </p:nvSpPr>
            <p:spPr>
              <a:xfrm rot="16200000">
                <a:off x="1981200" y="6858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Chevron 18"/>
              <p:cNvSpPr/>
              <p:nvPr/>
            </p:nvSpPr>
            <p:spPr>
              <a:xfrm rot="5400000">
                <a:off x="2286000" y="7162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Chevron 19"/>
              <p:cNvSpPr/>
              <p:nvPr/>
            </p:nvSpPr>
            <p:spPr>
              <a:xfrm rot="5400000">
                <a:off x="2991592"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Chevron 20"/>
              <p:cNvSpPr/>
              <p:nvPr/>
            </p:nvSpPr>
            <p:spPr>
              <a:xfrm rot="16200000">
                <a:off x="26670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Chevron 21"/>
              <p:cNvSpPr/>
              <p:nvPr/>
            </p:nvSpPr>
            <p:spPr>
              <a:xfrm rot="5400000">
                <a:off x="3668486"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Chevron 22"/>
              <p:cNvSpPr/>
              <p:nvPr/>
            </p:nvSpPr>
            <p:spPr>
              <a:xfrm rot="5400000">
                <a:off x="1600200" y="7239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Chevron 23"/>
              <p:cNvSpPr/>
              <p:nvPr/>
            </p:nvSpPr>
            <p:spPr>
              <a:xfrm rot="16200000">
                <a:off x="33528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9" name="Group 44"/>
            <p:cNvGrpSpPr/>
            <p:nvPr/>
          </p:nvGrpSpPr>
          <p:grpSpPr>
            <a:xfrm rot="16596080" flipH="1">
              <a:off x="1145001" y="3506278"/>
              <a:ext cx="2489460" cy="381000"/>
              <a:chOff x="1600200" y="6781800"/>
              <a:chExt cx="2754086" cy="1143000"/>
            </a:xfrm>
          </p:grpSpPr>
          <p:sp>
            <p:nvSpPr>
              <p:cNvPr id="11" name="Chevron 10"/>
              <p:cNvSpPr/>
              <p:nvPr/>
            </p:nvSpPr>
            <p:spPr>
              <a:xfrm rot="16200000">
                <a:off x="1981200" y="6858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hevron 11"/>
              <p:cNvSpPr/>
              <p:nvPr/>
            </p:nvSpPr>
            <p:spPr>
              <a:xfrm rot="5400000">
                <a:off x="2286000" y="7162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hevron 12"/>
              <p:cNvSpPr/>
              <p:nvPr/>
            </p:nvSpPr>
            <p:spPr>
              <a:xfrm rot="5400000">
                <a:off x="2991592"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hevron 13"/>
              <p:cNvSpPr/>
              <p:nvPr/>
            </p:nvSpPr>
            <p:spPr>
              <a:xfrm rot="16200000">
                <a:off x="26670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hevron 14"/>
              <p:cNvSpPr/>
              <p:nvPr/>
            </p:nvSpPr>
            <p:spPr>
              <a:xfrm rot="5400000">
                <a:off x="3668486" y="7136081"/>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Chevron 15"/>
              <p:cNvSpPr/>
              <p:nvPr/>
            </p:nvSpPr>
            <p:spPr>
              <a:xfrm rot="5400000">
                <a:off x="1600200" y="72390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Chevron 16"/>
              <p:cNvSpPr/>
              <p:nvPr/>
            </p:nvSpPr>
            <p:spPr>
              <a:xfrm rot="16200000">
                <a:off x="3352800" y="6781800"/>
                <a:ext cx="685800" cy="685800"/>
              </a:xfrm>
              <a:prstGeom prst="chevron">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0" name="Rectangle 9"/>
            <p:cNvSpPr/>
            <p:nvPr/>
          </p:nvSpPr>
          <p:spPr>
            <a:xfrm>
              <a:off x="2667000" y="3962400"/>
              <a:ext cx="609600" cy="2286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Rectangle 2"/>
          <p:cNvSpPr/>
          <p:nvPr/>
        </p:nvSpPr>
        <p:spPr>
          <a:xfrm>
            <a:off x="4070227" y="3168866"/>
            <a:ext cx="6096000" cy="923330"/>
          </a:xfrm>
          <a:prstGeom prst="rect">
            <a:avLst/>
          </a:prstGeom>
        </p:spPr>
        <p:txBody>
          <a:bodyPr>
            <a:spAutoFit/>
          </a:bodyPr>
          <a:lstStyle/>
          <a:p>
            <a:r>
              <a:rPr lang="en-US" dirty="0">
                <a:solidFill>
                  <a:schemeClr val="bg1"/>
                </a:solidFill>
                <a:latin typeface="Palatino"/>
              </a:rPr>
              <a:t>For it is written, </a:t>
            </a:r>
            <a:r>
              <a:rPr lang="en-US" i="1" dirty="0">
                <a:solidFill>
                  <a:schemeClr val="bg1"/>
                </a:solidFill>
                <a:latin typeface="Palatino"/>
              </a:rPr>
              <a:t>As</a:t>
            </a:r>
            <a:r>
              <a:rPr lang="en-US" dirty="0">
                <a:solidFill>
                  <a:schemeClr val="bg1"/>
                </a:solidFill>
                <a:latin typeface="Palatino"/>
              </a:rPr>
              <a:t> I live, </a:t>
            </a:r>
            <a:r>
              <a:rPr lang="en-US" dirty="0" err="1">
                <a:solidFill>
                  <a:schemeClr val="bg1"/>
                </a:solidFill>
                <a:latin typeface="Palatino"/>
              </a:rPr>
              <a:t>saith</a:t>
            </a:r>
            <a:r>
              <a:rPr lang="en-US" dirty="0">
                <a:solidFill>
                  <a:schemeClr val="bg1"/>
                </a:solidFill>
                <a:latin typeface="Palatino"/>
              </a:rPr>
              <a:t> the Lord, every knee shall bow to me, and every tongue shall confess to God.</a:t>
            </a:r>
          </a:p>
          <a:p>
            <a:r>
              <a:rPr lang="en-US" dirty="0">
                <a:solidFill>
                  <a:schemeClr val="bg1"/>
                </a:solidFill>
                <a:latin typeface="Palatino"/>
              </a:rPr>
              <a:t>Romans 14:11</a:t>
            </a:r>
            <a:endParaRPr lang="en-US" dirty="0">
              <a:solidFill>
                <a:schemeClr val="bg1"/>
              </a:solidFill>
            </a:endParaRPr>
          </a:p>
        </p:txBody>
      </p:sp>
      <p:grpSp>
        <p:nvGrpSpPr>
          <p:cNvPr id="51" name="Group 50"/>
          <p:cNvGrpSpPr/>
          <p:nvPr/>
        </p:nvGrpSpPr>
        <p:grpSpPr>
          <a:xfrm flipH="1">
            <a:off x="8419890" y="4573664"/>
            <a:ext cx="1144009" cy="1825422"/>
            <a:chOff x="1371598" y="923694"/>
            <a:chExt cx="3089534" cy="4562706"/>
          </a:xfrm>
          <a:solidFill>
            <a:schemeClr val="accent5">
              <a:lumMod val="75000"/>
            </a:schemeClr>
          </a:solidFill>
        </p:grpSpPr>
        <p:sp>
          <p:nvSpPr>
            <p:cNvPr id="52" name="Rounded Rectangle 51"/>
            <p:cNvSpPr/>
            <p:nvPr/>
          </p:nvSpPr>
          <p:spPr>
            <a:xfrm rot="1802092">
              <a:off x="1971052" y="1845413"/>
              <a:ext cx="1173002" cy="2709972"/>
            </a:xfrm>
            <a:prstGeom prst="roundRect">
              <a:avLst>
                <a:gd name="adj" fmla="val 50000"/>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ounded Rectangle 52"/>
            <p:cNvSpPr/>
            <p:nvPr/>
          </p:nvSpPr>
          <p:spPr>
            <a:xfrm rot="2315181">
              <a:off x="3648370" y="2264076"/>
              <a:ext cx="566679" cy="1374130"/>
            </a:xfrm>
            <a:prstGeom prst="roundRect">
              <a:avLst>
                <a:gd name="adj" fmla="val 50000"/>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rot="19186555">
              <a:off x="2949762" y="1829423"/>
              <a:ext cx="760287" cy="1774049"/>
            </a:xfrm>
            <a:prstGeom prst="roundRect">
              <a:avLst>
                <a:gd name="adj" fmla="val 50000"/>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rot="5400000">
              <a:off x="2400299" y="3543299"/>
              <a:ext cx="914400" cy="2971801"/>
            </a:xfrm>
            <a:prstGeom prst="roundRect">
              <a:avLst>
                <a:gd name="adj" fmla="val 50000"/>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rot="7465154">
              <a:off x="2518032" y="2948707"/>
              <a:ext cx="914400" cy="2971801"/>
            </a:xfrm>
            <a:prstGeom prst="roundRect">
              <a:avLst>
                <a:gd name="adj" fmla="val 50000"/>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3110357" y="923694"/>
              <a:ext cx="1133293" cy="1133293"/>
            </a:xfrm>
            <a:prstGeom prst="ellipse">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p:cNvGrpSpPr/>
          <p:nvPr/>
        </p:nvGrpSpPr>
        <p:grpSpPr>
          <a:xfrm>
            <a:off x="9452473" y="4618175"/>
            <a:ext cx="1144009" cy="2058954"/>
            <a:chOff x="9349363" y="4576122"/>
            <a:chExt cx="1144009" cy="2058954"/>
          </a:xfrm>
        </p:grpSpPr>
        <p:grpSp>
          <p:nvGrpSpPr>
            <p:cNvPr id="44" name="Group 43"/>
            <p:cNvGrpSpPr/>
            <p:nvPr/>
          </p:nvGrpSpPr>
          <p:grpSpPr>
            <a:xfrm flipH="1">
              <a:off x="9349363" y="4809654"/>
              <a:ext cx="1144009" cy="1825422"/>
              <a:chOff x="1371598" y="923694"/>
              <a:chExt cx="3089534" cy="4562706"/>
            </a:xfrm>
            <a:solidFill>
              <a:schemeClr val="accent5">
                <a:lumMod val="75000"/>
              </a:schemeClr>
            </a:solidFill>
          </p:grpSpPr>
          <p:sp>
            <p:nvSpPr>
              <p:cNvPr id="45" name="Rounded Rectangle 44"/>
              <p:cNvSpPr/>
              <p:nvPr/>
            </p:nvSpPr>
            <p:spPr>
              <a:xfrm rot="1802092">
                <a:off x="1971052" y="1845413"/>
                <a:ext cx="1173002" cy="2709972"/>
              </a:xfrm>
              <a:prstGeom prst="roundRect">
                <a:avLst>
                  <a:gd name="adj" fmla="val 50000"/>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rot="2315181">
                <a:off x="3648370" y="2264076"/>
                <a:ext cx="566679" cy="1374130"/>
              </a:xfrm>
              <a:prstGeom prst="roundRect">
                <a:avLst>
                  <a:gd name="adj" fmla="val 50000"/>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ounded Rectangle 46"/>
              <p:cNvSpPr/>
              <p:nvPr/>
            </p:nvSpPr>
            <p:spPr>
              <a:xfrm rot="19186555">
                <a:off x="2949762" y="1829423"/>
                <a:ext cx="760287" cy="1774049"/>
              </a:xfrm>
              <a:prstGeom prst="roundRect">
                <a:avLst>
                  <a:gd name="adj" fmla="val 50000"/>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p:nvSpPr>
            <p:spPr>
              <a:xfrm rot="5400000">
                <a:off x="2400299" y="3543299"/>
                <a:ext cx="914400" cy="2971801"/>
              </a:xfrm>
              <a:prstGeom prst="roundRect">
                <a:avLst>
                  <a:gd name="adj" fmla="val 50000"/>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ounded Rectangle 48"/>
              <p:cNvSpPr/>
              <p:nvPr/>
            </p:nvSpPr>
            <p:spPr>
              <a:xfrm rot="7465154">
                <a:off x="2518032" y="2948707"/>
                <a:ext cx="914400" cy="2971801"/>
              </a:xfrm>
              <a:prstGeom prst="roundRect">
                <a:avLst>
                  <a:gd name="adj" fmla="val 50000"/>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p:nvPr/>
            </p:nvSpPr>
            <p:spPr>
              <a:xfrm>
                <a:off x="3110357" y="923694"/>
                <a:ext cx="1133293" cy="1133293"/>
              </a:xfrm>
              <a:prstGeom prst="ellipse">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ound Diagonal Corner Rectangle 3"/>
            <p:cNvSpPr/>
            <p:nvPr/>
          </p:nvSpPr>
          <p:spPr>
            <a:xfrm rot="13589406">
              <a:off x="9416233" y="4901785"/>
              <a:ext cx="1020258" cy="368931"/>
            </a:xfrm>
            <a:prstGeom prst="round2DiagRect">
              <a:avLst>
                <a:gd name="adj1" fmla="val 50000"/>
                <a:gd name="adj2" fmla="val 0"/>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p:cNvGrpSpPr/>
          <p:nvPr/>
        </p:nvGrpSpPr>
        <p:grpSpPr>
          <a:xfrm flipH="1">
            <a:off x="10122632" y="4189753"/>
            <a:ext cx="1144009" cy="1825422"/>
            <a:chOff x="1371598" y="923694"/>
            <a:chExt cx="3089534" cy="4562706"/>
          </a:xfrm>
          <a:solidFill>
            <a:schemeClr val="accent5">
              <a:lumMod val="75000"/>
            </a:schemeClr>
          </a:solidFill>
        </p:grpSpPr>
        <p:sp>
          <p:nvSpPr>
            <p:cNvPr id="61" name="Rounded Rectangle 60"/>
            <p:cNvSpPr/>
            <p:nvPr/>
          </p:nvSpPr>
          <p:spPr>
            <a:xfrm rot="1802092">
              <a:off x="1971052" y="1845413"/>
              <a:ext cx="1173002" cy="2709972"/>
            </a:xfrm>
            <a:prstGeom prst="roundRect">
              <a:avLst>
                <a:gd name="adj" fmla="val 50000"/>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ounded Rectangle 61"/>
            <p:cNvSpPr/>
            <p:nvPr/>
          </p:nvSpPr>
          <p:spPr>
            <a:xfrm rot="2315181">
              <a:off x="3648370" y="2264076"/>
              <a:ext cx="566679" cy="1374130"/>
            </a:xfrm>
            <a:prstGeom prst="roundRect">
              <a:avLst>
                <a:gd name="adj" fmla="val 50000"/>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9186555">
              <a:off x="2949762" y="1829423"/>
              <a:ext cx="760287" cy="1774049"/>
            </a:xfrm>
            <a:prstGeom prst="roundRect">
              <a:avLst>
                <a:gd name="adj" fmla="val 50000"/>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rot="5400000">
              <a:off x="2400299" y="3543299"/>
              <a:ext cx="914400" cy="2971801"/>
            </a:xfrm>
            <a:prstGeom prst="roundRect">
              <a:avLst>
                <a:gd name="adj" fmla="val 50000"/>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p:cNvSpPr/>
            <p:nvPr/>
          </p:nvSpPr>
          <p:spPr>
            <a:xfrm rot="7465154">
              <a:off x="2518032" y="2948707"/>
              <a:ext cx="914400" cy="2971801"/>
            </a:xfrm>
            <a:prstGeom prst="roundRect">
              <a:avLst>
                <a:gd name="adj" fmla="val 50000"/>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3110357" y="923694"/>
              <a:ext cx="1133293" cy="1133293"/>
            </a:xfrm>
            <a:prstGeom prst="ellipse">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p:cNvGrpSpPr/>
          <p:nvPr/>
        </p:nvGrpSpPr>
        <p:grpSpPr>
          <a:xfrm flipH="1">
            <a:off x="7470160" y="4797894"/>
            <a:ext cx="1144009" cy="1825422"/>
            <a:chOff x="1371598" y="923694"/>
            <a:chExt cx="3089534" cy="4562706"/>
          </a:xfrm>
          <a:solidFill>
            <a:schemeClr val="accent5">
              <a:lumMod val="75000"/>
            </a:schemeClr>
          </a:solidFill>
        </p:grpSpPr>
        <p:sp>
          <p:nvSpPr>
            <p:cNvPr id="68" name="Rounded Rectangle 67"/>
            <p:cNvSpPr/>
            <p:nvPr/>
          </p:nvSpPr>
          <p:spPr>
            <a:xfrm rot="1802092">
              <a:off x="1971052" y="1845413"/>
              <a:ext cx="1173002" cy="2709972"/>
            </a:xfrm>
            <a:prstGeom prst="roundRect">
              <a:avLst>
                <a:gd name="adj" fmla="val 50000"/>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ounded Rectangle 68"/>
            <p:cNvSpPr/>
            <p:nvPr/>
          </p:nvSpPr>
          <p:spPr>
            <a:xfrm rot="2315181">
              <a:off x="3648370" y="2264076"/>
              <a:ext cx="566679" cy="1374130"/>
            </a:xfrm>
            <a:prstGeom prst="roundRect">
              <a:avLst>
                <a:gd name="adj" fmla="val 50000"/>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9186555">
              <a:off x="2949762" y="1829423"/>
              <a:ext cx="760287" cy="1774049"/>
            </a:xfrm>
            <a:prstGeom prst="roundRect">
              <a:avLst>
                <a:gd name="adj" fmla="val 50000"/>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ounded Rectangle 70"/>
            <p:cNvSpPr/>
            <p:nvPr/>
          </p:nvSpPr>
          <p:spPr>
            <a:xfrm rot="5400000">
              <a:off x="2400299" y="3543299"/>
              <a:ext cx="914400" cy="2971801"/>
            </a:xfrm>
            <a:prstGeom prst="roundRect">
              <a:avLst>
                <a:gd name="adj" fmla="val 50000"/>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ounded Rectangle 71"/>
            <p:cNvSpPr/>
            <p:nvPr/>
          </p:nvSpPr>
          <p:spPr>
            <a:xfrm rot="7465154">
              <a:off x="2518032" y="2948707"/>
              <a:ext cx="914400" cy="2971801"/>
            </a:xfrm>
            <a:prstGeom prst="roundRect">
              <a:avLst>
                <a:gd name="adj" fmla="val 50000"/>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p:nvPr/>
          </p:nvSpPr>
          <p:spPr>
            <a:xfrm>
              <a:off x="3110357" y="923694"/>
              <a:ext cx="1133293" cy="1133293"/>
            </a:xfrm>
            <a:prstGeom prst="ellipse">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10881007" y="4132389"/>
            <a:ext cx="810205" cy="1458183"/>
            <a:chOff x="9349363" y="4576122"/>
            <a:chExt cx="1144009" cy="2058954"/>
          </a:xfrm>
        </p:grpSpPr>
        <p:grpSp>
          <p:nvGrpSpPr>
            <p:cNvPr id="75" name="Group 74"/>
            <p:cNvGrpSpPr/>
            <p:nvPr/>
          </p:nvGrpSpPr>
          <p:grpSpPr>
            <a:xfrm flipH="1">
              <a:off x="9349363" y="4809654"/>
              <a:ext cx="1144009" cy="1825422"/>
              <a:chOff x="1371598" y="923694"/>
              <a:chExt cx="3089534" cy="4562706"/>
            </a:xfrm>
            <a:solidFill>
              <a:schemeClr val="accent5">
                <a:lumMod val="75000"/>
              </a:schemeClr>
            </a:solidFill>
          </p:grpSpPr>
          <p:sp>
            <p:nvSpPr>
              <p:cNvPr id="77" name="Rounded Rectangle 76"/>
              <p:cNvSpPr/>
              <p:nvPr/>
            </p:nvSpPr>
            <p:spPr>
              <a:xfrm rot="1802092">
                <a:off x="1971052" y="1845413"/>
                <a:ext cx="1173002" cy="2709972"/>
              </a:xfrm>
              <a:prstGeom prst="roundRect">
                <a:avLst>
                  <a:gd name="adj" fmla="val 50000"/>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p:nvSpPr>
            <p:spPr>
              <a:xfrm rot="2315181">
                <a:off x="3648370" y="2264076"/>
                <a:ext cx="566679" cy="1374130"/>
              </a:xfrm>
              <a:prstGeom prst="roundRect">
                <a:avLst>
                  <a:gd name="adj" fmla="val 50000"/>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p:nvSpPr>
            <p:spPr>
              <a:xfrm rot="19186555">
                <a:off x="2949762" y="1829423"/>
                <a:ext cx="760287" cy="1774049"/>
              </a:xfrm>
              <a:prstGeom prst="roundRect">
                <a:avLst>
                  <a:gd name="adj" fmla="val 50000"/>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ounded Rectangle 79"/>
              <p:cNvSpPr/>
              <p:nvPr/>
            </p:nvSpPr>
            <p:spPr>
              <a:xfrm rot="5400000">
                <a:off x="2400299" y="3543299"/>
                <a:ext cx="914400" cy="2971801"/>
              </a:xfrm>
              <a:prstGeom prst="roundRect">
                <a:avLst>
                  <a:gd name="adj" fmla="val 50000"/>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ounded Rectangle 80"/>
              <p:cNvSpPr/>
              <p:nvPr/>
            </p:nvSpPr>
            <p:spPr>
              <a:xfrm rot="7465154">
                <a:off x="2518032" y="2948707"/>
                <a:ext cx="914400" cy="2971801"/>
              </a:xfrm>
              <a:prstGeom prst="roundRect">
                <a:avLst>
                  <a:gd name="adj" fmla="val 50000"/>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p:nvPr/>
            </p:nvSpPr>
            <p:spPr>
              <a:xfrm>
                <a:off x="3110357" y="923694"/>
                <a:ext cx="1133293" cy="1133293"/>
              </a:xfrm>
              <a:prstGeom prst="ellipse">
                <a:avLst/>
              </a:prstGeom>
              <a:grp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6" name="Round Diagonal Corner Rectangle 75"/>
            <p:cNvSpPr/>
            <p:nvPr/>
          </p:nvSpPr>
          <p:spPr>
            <a:xfrm rot="13589406">
              <a:off x="9416233" y="4901785"/>
              <a:ext cx="1020258" cy="368931"/>
            </a:xfrm>
            <a:prstGeom prst="round2DiagRect">
              <a:avLst>
                <a:gd name="adj1" fmla="val 50000"/>
                <a:gd name="adj2" fmla="val 0"/>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022816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2428" y="40911"/>
            <a:ext cx="12032055" cy="923330"/>
          </a:xfrm>
          <a:prstGeom prst="rect">
            <a:avLst/>
          </a:prstGeom>
          <a:noFill/>
        </p:spPr>
        <p:txBody>
          <a:bodyPr wrap="square" rtlCol="0">
            <a:spAutoFit/>
          </a:bodyPr>
          <a:lstStyle/>
          <a:p>
            <a:pPr algn="ctr"/>
            <a:r>
              <a:rPr lang="en-US" sz="5400" dirty="0">
                <a:solidFill>
                  <a:schemeClr val="bg1"/>
                </a:solidFill>
              </a:rPr>
              <a:t>For Those Who Mourn</a:t>
            </a:r>
            <a:endParaRPr lang="en-US" sz="4000" dirty="0">
              <a:solidFill>
                <a:schemeClr val="bg1"/>
              </a:solidFill>
            </a:endParaRPr>
          </a:p>
        </p:txBody>
      </p:sp>
      <p:sp>
        <p:nvSpPr>
          <p:cNvPr id="48" name="Rectangle 47"/>
          <p:cNvSpPr/>
          <p:nvPr/>
        </p:nvSpPr>
        <p:spPr>
          <a:xfrm>
            <a:off x="-47160" y="6488667"/>
            <a:ext cx="3650439" cy="369332"/>
          </a:xfrm>
          <a:prstGeom prst="rect">
            <a:avLst/>
          </a:prstGeom>
        </p:spPr>
        <p:txBody>
          <a:bodyPr wrap="square">
            <a:spAutoFit/>
          </a:bodyPr>
          <a:lstStyle/>
          <a:p>
            <a:r>
              <a:rPr lang="en-US" dirty="0">
                <a:solidFill>
                  <a:schemeClr val="bg1"/>
                </a:solidFill>
                <a:latin typeface="Calibri" panose="020F0502020204030204" pitchFamily="34" charset="0"/>
              </a:rPr>
              <a:t>Isaiah 61:3</a:t>
            </a:r>
            <a:endParaRPr lang="en-US" dirty="0">
              <a:solidFill>
                <a:schemeClr val="bg1"/>
              </a:solidFill>
            </a:endParaRPr>
          </a:p>
        </p:txBody>
      </p:sp>
      <p:sp>
        <p:nvSpPr>
          <p:cNvPr id="3" name="Rectangle 2"/>
          <p:cNvSpPr/>
          <p:nvPr/>
        </p:nvSpPr>
        <p:spPr>
          <a:xfrm>
            <a:off x="1967570" y="837781"/>
            <a:ext cx="8533131" cy="923330"/>
          </a:xfrm>
          <a:prstGeom prst="rect">
            <a:avLst/>
          </a:prstGeom>
        </p:spPr>
        <p:txBody>
          <a:bodyPr wrap="square">
            <a:spAutoFit/>
          </a:bodyPr>
          <a:lstStyle/>
          <a:p>
            <a:r>
              <a:rPr lang="en-US" i="1" dirty="0">
                <a:solidFill>
                  <a:srgbClr val="FFFF00"/>
                </a:solidFill>
              </a:rPr>
              <a:t>To appoint unto them that mourn in Zion, to give unto them beauty for ashes, the oil of joy for mourning, the garment of praise for the spirit of heaviness; that they might be called trees of righteousness, the planting of the </a:t>
            </a:r>
            <a:r>
              <a:rPr lang="en-US" i="1" cap="small" dirty="0">
                <a:solidFill>
                  <a:srgbClr val="FFFF00"/>
                </a:solidFill>
              </a:rPr>
              <a:t>Lord</a:t>
            </a:r>
            <a:r>
              <a:rPr lang="en-US" i="1" dirty="0">
                <a:solidFill>
                  <a:srgbClr val="FFFF00"/>
                </a:solidFill>
              </a:rPr>
              <a:t>, that he might be glorified.</a:t>
            </a:r>
          </a:p>
        </p:txBody>
      </p:sp>
      <p:sp>
        <p:nvSpPr>
          <p:cNvPr id="9" name="Rectangle 8"/>
          <p:cNvSpPr/>
          <p:nvPr/>
        </p:nvSpPr>
        <p:spPr>
          <a:xfrm>
            <a:off x="3349370" y="2014951"/>
            <a:ext cx="6096000" cy="3416320"/>
          </a:xfrm>
          <a:prstGeom prst="rect">
            <a:avLst/>
          </a:prstGeom>
        </p:spPr>
        <p:txBody>
          <a:bodyPr>
            <a:spAutoFit/>
          </a:bodyPr>
          <a:lstStyle/>
          <a:p>
            <a:r>
              <a:rPr lang="en-US" dirty="0">
                <a:solidFill>
                  <a:schemeClr val="bg1"/>
                </a:solidFill>
              </a:rPr>
              <a:t>Beauty for ashes = crown of beauty instead of ashes </a:t>
            </a:r>
          </a:p>
          <a:p>
            <a:endParaRPr lang="en-US" dirty="0">
              <a:solidFill>
                <a:schemeClr val="bg1"/>
              </a:solidFill>
            </a:endParaRPr>
          </a:p>
          <a:p>
            <a:r>
              <a:rPr lang="en-US" dirty="0">
                <a:solidFill>
                  <a:schemeClr val="bg1"/>
                </a:solidFill>
              </a:rPr>
              <a:t>Oil of Joy = Israelite custom to anoint oneself with oil for festivals and prosperity. (not used in times of mourning</a:t>
            </a:r>
          </a:p>
          <a:p>
            <a:endParaRPr lang="en-US" dirty="0">
              <a:solidFill>
                <a:schemeClr val="bg1"/>
              </a:solidFill>
            </a:endParaRPr>
          </a:p>
          <a:p>
            <a:r>
              <a:rPr lang="en-US" dirty="0">
                <a:solidFill>
                  <a:schemeClr val="bg1"/>
                </a:solidFill>
              </a:rPr>
              <a:t>Garment of Praise = Our Sunday Best. Sackcloth was worn by those in mourning</a:t>
            </a:r>
          </a:p>
          <a:p>
            <a:endParaRPr lang="en-US" dirty="0">
              <a:solidFill>
                <a:schemeClr val="bg1"/>
              </a:solidFill>
            </a:endParaRPr>
          </a:p>
          <a:p>
            <a:r>
              <a:rPr lang="en-US" dirty="0">
                <a:solidFill>
                  <a:schemeClr val="bg1"/>
                </a:solidFill>
              </a:rPr>
              <a:t>Spirit of heaviness = depressed, discouraged, weak</a:t>
            </a:r>
          </a:p>
          <a:p>
            <a:endParaRPr lang="en-US" dirty="0">
              <a:solidFill>
                <a:schemeClr val="bg1"/>
              </a:solidFill>
            </a:endParaRPr>
          </a:p>
          <a:p>
            <a:r>
              <a:rPr lang="en-US" dirty="0">
                <a:solidFill>
                  <a:schemeClr val="bg1"/>
                </a:solidFill>
              </a:rPr>
              <a:t>Trees = often symbolize man. They are healthy because they have submitted and are planted “of the Lord” (TREE OF LIFE)</a:t>
            </a:r>
          </a:p>
        </p:txBody>
      </p:sp>
      <p:grpSp>
        <p:nvGrpSpPr>
          <p:cNvPr id="10" name="Group 9"/>
          <p:cNvGrpSpPr/>
          <p:nvPr/>
        </p:nvGrpSpPr>
        <p:grpSpPr>
          <a:xfrm>
            <a:off x="1742015" y="1738118"/>
            <a:ext cx="1260764" cy="969818"/>
            <a:chOff x="4953000" y="3962400"/>
            <a:chExt cx="1981200" cy="1524000"/>
          </a:xfrm>
        </p:grpSpPr>
        <p:sp>
          <p:nvSpPr>
            <p:cNvPr id="11" name="Isosceles Triangle 10"/>
            <p:cNvSpPr/>
            <p:nvPr/>
          </p:nvSpPr>
          <p:spPr>
            <a:xfrm>
              <a:off x="5715000" y="3962400"/>
              <a:ext cx="381000" cy="10668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p:cNvSpPr/>
            <p:nvPr/>
          </p:nvSpPr>
          <p:spPr>
            <a:xfrm>
              <a:off x="5089310" y="4191000"/>
              <a:ext cx="299357" cy="8382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13"/>
            <p:cNvSpPr/>
            <p:nvPr/>
          </p:nvSpPr>
          <p:spPr>
            <a:xfrm>
              <a:off x="6414848" y="4199238"/>
              <a:ext cx="299357" cy="8382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a:off x="5406467" y="4203357"/>
              <a:ext cx="299357" cy="8382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a:off x="6114920" y="4203357"/>
              <a:ext cx="299357" cy="838200"/>
            </a:xfrm>
            <a:prstGeom prst="triangle">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4953000" y="4953000"/>
              <a:ext cx="1981200" cy="533400"/>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flipH="1">
            <a:off x="8944503" y="2416991"/>
            <a:ext cx="1229751" cy="791916"/>
            <a:chOff x="5652247" y="5347447"/>
            <a:chExt cx="1936740" cy="1247192"/>
          </a:xfrm>
        </p:grpSpPr>
        <p:grpSp>
          <p:nvGrpSpPr>
            <p:cNvPr id="19" name="Group 18"/>
            <p:cNvGrpSpPr/>
            <p:nvPr/>
          </p:nvGrpSpPr>
          <p:grpSpPr>
            <a:xfrm rot="3950261">
              <a:off x="5943600" y="5056094"/>
              <a:ext cx="762000" cy="1344706"/>
              <a:chOff x="6248400" y="1828800"/>
              <a:chExt cx="1295400" cy="2286000"/>
            </a:xfrm>
          </p:grpSpPr>
          <p:sp>
            <p:nvSpPr>
              <p:cNvPr id="23" name="Rounded Rectangle 22"/>
              <p:cNvSpPr/>
              <p:nvPr/>
            </p:nvSpPr>
            <p:spPr>
              <a:xfrm>
                <a:off x="6629400" y="2057400"/>
                <a:ext cx="533400" cy="1219200"/>
              </a:xfrm>
              <a:prstGeom prst="roundRec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248400" y="2971800"/>
                <a:ext cx="1295400" cy="1143000"/>
              </a:xfrm>
              <a:prstGeom prst="ellipse">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a:off x="6610663" y="2704476"/>
                <a:ext cx="569626" cy="773243"/>
              </a:xfrm>
              <a:prstGeom prst="ellipse">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rapezoid 25"/>
              <p:cNvSpPr/>
              <p:nvPr/>
            </p:nvSpPr>
            <p:spPr>
              <a:xfrm rot="10800000">
                <a:off x="6477000" y="1828800"/>
                <a:ext cx="838200" cy="304800"/>
              </a:xfrm>
              <a:prstGeom prst="trapezoid">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658132" y="1957466"/>
                <a:ext cx="462196" cy="336029"/>
              </a:xfrm>
              <a:prstGeom prst="ellipse">
                <a:avLst/>
              </a:prstGeom>
              <a:solidFill>
                <a:srgbClr val="FFC000"/>
              </a:solid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Diamond 27"/>
              <p:cNvSpPr/>
              <p:nvPr/>
            </p:nvSpPr>
            <p:spPr>
              <a:xfrm>
                <a:off x="6736830" y="2789420"/>
                <a:ext cx="304800" cy="609600"/>
              </a:xfrm>
              <a:prstGeom prst="diamond">
                <a:avLst/>
              </a:prstGeom>
              <a:solidFill>
                <a:schemeClr val="bg1">
                  <a:lumMod val="6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ardrop 19"/>
            <p:cNvSpPr/>
            <p:nvPr/>
          </p:nvSpPr>
          <p:spPr>
            <a:xfrm rot="17865031">
              <a:off x="7140395" y="5612649"/>
              <a:ext cx="293551" cy="298830"/>
            </a:xfrm>
            <a:prstGeom prst="teardrop">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p:cNvSpPr/>
            <p:nvPr/>
          </p:nvSpPr>
          <p:spPr>
            <a:xfrm rot="17865031">
              <a:off x="7292796" y="5993650"/>
              <a:ext cx="293551" cy="298830"/>
            </a:xfrm>
            <a:prstGeom prst="teardrop">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ardrop 21"/>
            <p:cNvSpPr/>
            <p:nvPr/>
          </p:nvSpPr>
          <p:spPr>
            <a:xfrm rot="17865031">
              <a:off x="7064196" y="6298449"/>
              <a:ext cx="293551" cy="298830"/>
            </a:xfrm>
            <a:prstGeom prst="teardrop">
              <a:avLst/>
            </a:prstGeom>
            <a:solidFill>
              <a:schemeClr val="bg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a:off x="1735258" y="2965288"/>
            <a:ext cx="1311584" cy="1812418"/>
            <a:chOff x="344979" y="4419600"/>
            <a:chExt cx="2779221" cy="3386748"/>
          </a:xfrm>
        </p:grpSpPr>
        <p:grpSp>
          <p:nvGrpSpPr>
            <p:cNvPr id="30" name="Group 514"/>
            <p:cNvGrpSpPr/>
            <p:nvPr/>
          </p:nvGrpSpPr>
          <p:grpSpPr>
            <a:xfrm>
              <a:off x="1371600" y="4419600"/>
              <a:ext cx="1676400" cy="3218563"/>
              <a:chOff x="3581400" y="3962400"/>
              <a:chExt cx="2539818" cy="4209163"/>
            </a:xfrm>
          </p:grpSpPr>
          <p:sp>
            <p:nvSpPr>
              <p:cNvPr id="93" name="Oval 92"/>
              <p:cNvSpPr/>
              <p:nvPr/>
            </p:nvSpPr>
            <p:spPr>
              <a:xfrm rot="18708024">
                <a:off x="5017103" y="7665284"/>
                <a:ext cx="362378" cy="538513"/>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65"/>
              <p:cNvSpPr/>
              <p:nvPr/>
            </p:nvSpPr>
            <p:spPr>
              <a:xfrm rot="14335295">
                <a:off x="4333951" y="7721117"/>
                <a:ext cx="362378" cy="538513"/>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ounded Rectangle 94"/>
              <p:cNvSpPr/>
              <p:nvPr/>
            </p:nvSpPr>
            <p:spPr>
              <a:xfrm>
                <a:off x="4343400" y="6400800"/>
                <a:ext cx="533400" cy="154844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96" name="Rounded Rectangle 95"/>
              <p:cNvSpPr/>
              <p:nvPr/>
            </p:nvSpPr>
            <p:spPr>
              <a:xfrm>
                <a:off x="4876800" y="6400800"/>
                <a:ext cx="533400" cy="154844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97" name="Oval 96"/>
              <p:cNvSpPr/>
              <p:nvPr/>
            </p:nvSpPr>
            <p:spPr>
              <a:xfrm>
                <a:off x="5486400" y="6096000"/>
                <a:ext cx="381000"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98" name="Oval 97"/>
              <p:cNvSpPr/>
              <p:nvPr/>
            </p:nvSpPr>
            <p:spPr>
              <a:xfrm>
                <a:off x="3581400" y="5943601"/>
                <a:ext cx="457200" cy="45719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nvGrpSpPr>
              <p:cNvPr id="99" name="Group 503"/>
              <p:cNvGrpSpPr/>
              <p:nvPr/>
            </p:nvGrpSpPr>
            <p:grpSpPr>
              <a:xfrm rot="18548047">
                <a:off x="5179516" y="5109575"/>
                <a:ext cx="614283" cy="1269120"/>
                <a:chOff x="3862074" y="5003520"/>
                <a:chExt cx="614283" cy="1269120"/>
              </a:xfrm>
            </p:grpSpPr>
            <p:sp>
              <p:nvSpPr>
                <p:cNvPr id="112" name="Trapezoid 111"/>
                <p:cNvSpPr/>
                <p:nvPr/>
              </p:nvSpPr>
              <p:spPr>
                <a:xfrm rot="1972451" flipH="1">
                  <a:off x="3862074" y="5079721"/>
                  <a:ext cx="538084" cy="1192919"/>
                </a:xfrm>
                <a:prstGeom prst="trapezoid">
                  <a:avLst>
                    <a:gd name="adj" fmla="val 3177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rapezoid 112"/>
                <p:cNvSpPr/>
                <p:nvPr/>
              </p:nvSpPr>
              <p:spPr>
                <a:xfrm rot="1972451" flipH="1">
                  <a:off x="3938273" y="5003520"/>
                  <a:ext cx="538084" cy="1192919"/>
                </a:xfrm>
                <a:prstGeom prst="trapezoid">
                  <a:avLst>
                    <a:gd name="adj" fmla="val 3177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0" name="Rounded Rectangle 99"/>
              <p:cNvSpPr/>
              <p:nvPr/>
            </p:nvSpPr>
            <p:spPr>
              <a:xfrm>
                <a:off x="4241427" y="5080960"/>
                <a:ext cx="1244973" cy="154844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01" name="Isosceles Triangle 100"/>
              <p:cNvSpPr/>
              <p:nvPr/>
            </p:nvSpPr>
            <p:spPr>
              <a:xfrm rot="10800000">
                <a:off x="4379757" y="5191563"/>
                <a:ext cx="968312" cy="774220"/>
              </a:xfrm>
              <a:prstGeom prst="triangl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02" name="Diamond 101"/>
              <p:cNvSpPr/>
              <p:nvPr/>
            </p:nvSpPr>
            <p:spPr>
              <a:xfrm>
                <a:off x="4674138" y="5202187"/>
                <a:ext cx="422628" cy="327190"/>
              </a:xfrm>
              <a:prstGeom prst="diamond">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nvGrpSpPr>
              <p:cNvPr id="103" name="Group 502"/>
              <p:cNvGrpSpPr/>
              <p:nvPr/>
            </p:nvGrpSpPr>
            <p:grpSpPr>
              <a:xfrm>
                <a:off x="3862074" y="4939928"/>
                <a:ext cx="1151194" cy="1332712"/>
                <a:chOff x="3862074" y="4939928"/>
                <a:chExt cx="1151194" cy="1332712"/>
              </a:xfrm>
            </p:grpSpPr>
            <p:sp>
              <p:nvSpPr>
                <p:cNvPr id="108" name="Trapezoid 107"/>
                <p:cNvSpPr/>
                <p:nvPr/>
              </p:nvSpPr>
              <p:spPr>
                <a:xfrm rot="1972451" flipH="1">
                  <a:off x="3862074" y="5079721"/>
                  <a:ext cx="538084" cy="1192919"/>
                </a:xfrm>
                <a:prstGeom prst="trapezoid">
                  <a:avLst>
                    <a:gd name="adj" fmla="val 31775"/>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Trapezoid 108"/>
                <p:cNvSpPr/>
                <p:nvPr/>
              </p:nvSpPr>
              <p:spPr>
                <a:xfrm rot="1972451" flipH="1">
                  <a:off x="3938273" y="5003520"/>
                  <a:ext cx="538084" cy="1192919"/>
                </a:xfrm>
                <a:prstGeom prst="trapezoid">
                  <a:avLst>
                    <a:gd name="adj" fmla="val 31775"/>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Pentagon 109"/>
                <p:cNvSpPr/>
                <p:nvPr/>
              </p:nvSpPr>
              <p:spPr>
                <a:xfrm rot="5400000">
                  <a:off x="4648896" y="5581383"/>
                  <a:ext cx="493950" cy="234795"/>
                </a:xfrm>
                <a:prstGeom prst="homePlate">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11" name="Parallelogram 110"/>
                <p:cNvSpPr/>
                <p:nvPr/>
              </p:nvSpPr>
              <p:spPr>
                <a:xfrm rot="2985169" flipH="1">
                  <a:off x="4312499" y="5014717"/>
                  <a:ext cx="477125" cy="327547"/>
                </a:xfrm>
                <a:prstGeom prst="parallelogram">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grpSp>
          <p:sp>
            <p:nvSpPr>
              <p:cNvPr id="104" name="Parallelogram 103"/>
              <p:cNvSpPr/>
              <p:nvPr/>
            </p:nvSpPr>
            <p:spPr>
              <a:xfrm rot="18839164">
                <a:off x="4967826" y="5015172"/>
                <a:ext cx="477125" cy="315914"/>
              </a:xfrm>
              <a:prstGeom prst="parallelogram">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05" name="Oval 104"/>
              <p:cNvSpPr/>
              <p:nvPr/>
            </p:nvSpPr>
            <p:spPr>
              <a:xfrm>
                <a:off x="4379757" y="4085535"/>
                <a:ext cx="968312" cy="110602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u="sng"/>
              </a:p>
            </p:txBody>
          </p:sp>
          <p:sp>
            <p:nvSpPr>
              <p:cNvPr id="106" name="Teardrop 105"/>
              <p:cNvSpPr/>
              <p:nvPr/>
            </p:nvSpPr>
            <p:spPr>
              <a:xfrm rot="9606458">
                <a:off x="4191000" y="3962400"/>
                <a:ext cx="837323" cy="530521"/>
              </a:xfrm>
              <a:prstGeom prst="teardrop">
                <a:avLst/>
              </a:prstGeom>
              <a:solidFill>
                <a:srgbClr val="9A7B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ardrop 106"/>
              <p:cNvSpPr/>
              <p:nvPr/>
            </p:nvSpPr>
            <p:spPr>
              <a:xfrm rot="3437613">
                <a:off x="4795786" y="4080408"/>
                <a:ext cx="556241" cy="452671"/>
              </a:xfrm>
              <a:prstGeom prst="teardrop">
                <a:avLst/>
              </a:prstGeom>
              <a:solidFill>
                <a:srgbClr val="9A7B3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515"/>
            <p:cNvGrpSpPr/>
            <p:nvPr/>
          </p:nvGrpSpPr>
          <p:grpSpPr>
            <a:xfrm>
              <a:off x="990600" y="4800600"/>
              <a:ext cx="999795" cy="2731081"/>
              <a:chOff x="990600" y="4800600"/>
              <a:chExt cx="1384331" cy="2731081"/>
            </a:xfrm>
          </p:grpSpPr>
          <p:sp>
            <p:nvSpPr>
              <p:cNvPr id="64" name="Oval 63"/>
              <p:cNvSpPr/>
              <p:nvPr/>
            </p:nvSpPr>
            <p:spPr>
              <a:xfrm>
                <a:off x="1969713" y="6431302"/>
                <a:ext cx="316287" cy="4982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Cloud 64"/>
              <p:cNvSpPr/>
              <p:nvPr/>
            </p:nvSpPr>
            <p:spPr>
              <a:xfrm>
                <a:off x="990600" y="4845898"/>
                <a:ext cx="1321803" cy="1947784"/>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rapezoid 65"/>
              <p:cNvSpPr/>
              <p:nvPr/>
            </p:nvSpPr>
            <p:spPr>
              <a:xfrm rot="19827184" flipH="1">
                <a:off x="1774578" y="6015792"/>
                <a:ext cx="487951" cy="739142"/>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38"/>
              <p:cNvSpPr/>
              <p:nvPr/>
            </p:nvSpPr>
            <p:spPr>
              <a:xfrm>
                <a:off x="1066800" y="6431302"/>
                <a:ext cx="315445" cy="49827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rapezoid 67"/>
              <p:cNvSpPr/>
              <p:nvPr/>
            </p:nvSpPr>
            <p:spPr>
              <a:xfrm rot="2096622" flipH="1">
                <a:off x="1142568" y="5989092"/>
                <a:ext cx="487951" cy="739142"/>
              </a:xfrm>
              <a:prstGeom prst="trapezoid">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rot="2332152">
                <a:off x="1360988" y="7033411"/>
                <a:ext cx="391645" cy="498270"/>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rot="18708024">
                <a:off x="1630213" y="7006743"/>
                <a:ext cx="362378" cy="538513"/>
              </a:xfrm>
              <a:prstGeom prst="ellipse">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lowchart: Merge 42"/>
              <p:cNvSpPr/>
              <p:nvPr/>
            </p:nvSpPr>
            <p:spPr>
              <a:xfrm rot="10800000">
                <a:off x="1219200" y="5943594"/>
                <a:ext cx="914400" cy="1371603"/>
              </a:xfrm>
              <a:prstGeom prst="flowChartMerge">
                <a:avLst/>
              </a:pr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rapezoid 71"/>
              <p:cNvSpPr/>
              <p:nvPr/>
            </p:nvSpPr>
            <p:spPr>
              <a:xfrm rot="1733689" flipH="1">
                <a:off x="1149652" y="5904347"/>
                <a:ext cx="685380" cy="739142"/>
              </a:xfrm>
              <a:prstGeom prst="trapezoid">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rapezoid 72"/>
              <p:cNvSpPr/>
              <p:nvPr/>
            </p:nvSpPr>
            <p:spPr>
              <a:xfrm rot="19866311">
                <a:off x="1545764" y="5856721"/>
                <a:ext cx="685380" cy="776568"/>
              </a:xfrm>
              <a:prstGeom prst="trapezoid">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lowchart: Merge 73"/>
              <p:cNvSpPr/>
              <p:nvPr/>
            </p:nvSpPr>
            <p:spPr>
              <a:xfrm rot="10800000">
                <a:off x="1235378" y="5615951"/>
                <a:ext cx="881201" cy="1585404"/>
              </a:xfrm>
              <a:prstGeom prst="flowChartMerge">
                <a:avLst/>
              </a:prstGeom>
              <a:solidFill>
                <a:schemeClr val="tx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lowchart: Merge 74"/>
              <p:cNvSpPr/>
              <p:nvPr/>
            </p:nvSpPr>
            <p:spPr>
              <a:xfrm>
                <a:off x="1371600" y="5715000"/>
                <a:ext cx="587468" cy="362378"/>
              </a:xfrm>
              <a:prstGeom prst="flowChartMerg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p:cNvSpPr/>
              <p:nvPr/>
            </p:nvSpPr>
            <p:spPr>
              <a:xfrm>
                <a:off x="1284333" y="5027087"/>
                <a:ext cx="783291" cy="90594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Cloud 76"/>
              <p:cNvSpPr/>
              <p:nvPr/>
            </p:nvSpPr>
            <p:spPr>
              <a:xfrm>
                <a:off x="1186422" y="4800600"/>
                <a:ext cx="881201" cy="498270"/>
              </a:xfrm>
              <a:prstGeom prst="cloud">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93"/>
              <p:cNvGrpSpPr/>
              <p:nvPr/>
            </p:nvGrpSpPr>
            <p:grpSpPr>
              <a:xfrm rot="5400000">
                <a:off x="1593086" y="6107505"/>
                <a:ext cx="564750" cy="998940"/>
                <a:chOff x="1219200" y="1336880"/>
                <a:chExt cx="1774930" cy="2724382"/>
              </a:xfrm>
            </p:grpSpPr>
            <p:sp>
              <p:nvSpPr>
                <p:cNvPr id="86" name="Oval 85"/>
                <p:cNvSpPr/>
                <p:nvPr/>
              </p:nvSpPr>
              <p:spPr>
                <a:xfrm rot="19638581">
                  <a:off x="1393929" y="1336880"/>
                  <a:ext cx="1600201" cy="2724382"/>
                </a:xfrm>
                <a:prstGeom prst="ellipse">
                  <a:avLst/>
                </a:prstGeom>
                <a:solidFill>
                  <a:srgbClr val="FFCC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p:cNvSpPr/>
                <p:nvPr/>
              </p:nvSpPr>
              <p:spPr>
                <a:xfrm>
                  <a:off x="1371600" y="1752600"/>
                  <a:ext cx="914400" cy="914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Cloud 87"/>
                <p:cNvSpPr/>
                <p:nvPr/>
              </p:nvSpPr>
              <p:spPr>
                <a:xfrm rot="19132349">
                  <a:off x="1219200" y="1828800"/>
                  <a:ext cx="762000" cy="304800"/>
                </a:xfrm>
                <a:prstGeom prst="cloud">
                  <a:avLst/>
                </a:prstGeom>
                <a:solidFill>
                  <a:srgbClr val="663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p:cNvSpPr/>
                <p:nvPr/>
              </p:nvSpPr>
              <p:spPr>
                <a:xfrm rot="2148584">
                  <a:off x="1960450" y="2387289"/>
                  <a:ext cx="258094" cy="5334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rot="20368391">
                  <a:off x="1448079" y="2465277"/>
                  <a:ext cx="240166" cy="479703"/>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p:cNvSpPr/>
                <p:nvPr/>
              </p:nvSpPr>
              <p:spPr>
                <a:xfrm>
                  <a:off x="2133600" y="2133600"/>
                  <a:ext cx="228600" cy="4218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p:cNvSpPr/>
                <p:nvPr/>
              </p:nvSpPr>
              <p:spPr>
                <a:xfrm>
                  <a:off x="2133600" y="2438400"/>
                  <a:ext cx="152400" cy="152400"/>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489"/>
              <p:cNvGrpSpPr/>
              <p:nvPr/>
            </p:nvGrpSpPr>
            <p:grpSpPr>
              <a:xfrm rot="20996236">
                <a:off x="1464750" y="5884350"/>
                <a:ext cx="457200" cy="457199"/>
                <a:chOff x="4648200" y="5105400"/>
                <a:chExt cx="1524000" cy="2379707"/>
              </a:xfrm>
            </p:grpSpPr>
            <p:sp>
              <p:nvSpPr>
                <p:cNvPr id="80" name="Donut 79"/>
                <p:cNvSpPr/>
                <p:nvPr/>
              </p:nvSpPr>
              <p:spPr>
                <a:xfrm>
                  <a:off x="4648200" y="5105400"/>
                  <a:ext cx="533400" cy="10668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1" name="Donut 80"/>
                <p:cNvSpPr/>
                <p:nvPr/>
              </p:nvSpPr>
              <p:spPr>
                <a:xfrm>
                  <a:off x="4724400" y="5715000"/>
                  <a:ext cx="457200" cy="9144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2" name="Donut 81"/>
                <p:cNvSpPr/>
                <p:nvPr/>
              </p:nvSpPr>
              <p:spPr>
                <a:xfrm rot="19880713">
                  <a:off x="4915644" y="6378225"/>
                  <a:ext cx="457200" cy="914400"/>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3" name="Donut 82"/>
                <p:cNvSpPr/>
                <p:nvPr/>
              </p:nvSpPr>
              <p:spPr>
                <a:xfrm rot="2188248">
                  <a:off x="5244208" y="6570706"/>
                  <a:ext cx="457200" cy="914401"/>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4" name="Donut 83"/>
                <p:cNvSpPr/>
                <p:nvPr/>
              </p:nvSpPr>
              <p:spPr>
                <a:xfrm rot="1325952">
                  <a:off x="5661992" y="6101582"/>
                  <a:ext cx="457200" cy="914401"/>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5" name="Donut 84"/>
                <p:cNvSpPr/>
                <p:nvPr/>
              </p:nvSpPr>
              <p:spPr>
                <a:xfrm>
                  <a:off x="5715000" y="5331011"/>
                  <a:ext cx="457200" cy="914401"/>
                </a:xfrm>
                <a:prstGeom prst="donut">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32" name="Group 516"/>
            <p:cNvGrpSpPr/>
            <p:nvPr/>
          </p:nvGrpSpPr>
          <p:grpSpPr>
            <a:xfrm>
              <a:off x="344979" y="5410200"/>
              <a:ext cx="950422" cy="2396148"/>
              <a:chOff x="2908762" y="2971800"/>
              <a:chExt cx="1663238" cy="3659852"/>
            </a:xfrm>
          </p:grpSpPr>
          <p:sp>
            <p:nvSpPr>
              <p:cNvPr id="52" name="Oval 51"/>
              <p:cNvSpPr/>
              <p:nvPr/>
            </p:nvSpPr>
            <p:spPr>
              <a:xfrm rot="21061729">
                <a:off x="3266418" y="6273652"/>
                <a:ext cx="664228" cy="358000"/>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rot="1003864">
                <a:off x="3675839" y="6304983"/>
                <a:ext cx="643795" cy="30873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p:cNvSpPr/>
              <p:nvPr/>
            </p:nvSpPr>
            <p:spPr>
              <a:xfrm>
                <a:off x="4114800" y="4953000"/>
                <a:ext cx="457200" cy="4572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2908762" y="4865604"/>
                <a:ext cx="304800" cy="4572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p:cNvSpPr/>
              <p:nvPr/>
            </p:nvSpPr>
            <p:spPr>
              <a:xfrm rot="10800000">
                <a:off x="3733800" y="5257800"/>
                <a:ext cx="457200" cy="1219200"/>
              </a:xfrm>
              <a:prstGeom prst="trapezoid">
                <a:avLst>
                  <a:gd name="adj" fmla="val 6538"/>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rapezoid 56"/>
              <p:cNvSpPr/>
              <p:nvPr/>
            </p:nvSpPr>
            <p:spPr>
              <a:xfrm rot="10800000">
                <a:off x="3352800" y="5105400"/>
                <a:ext cx="381000" cy="1295400"/>
              </a:xfrm>
              <a:prstGeom prst="trapezoid">
                <a:avLst>
                  <a:gd name="adj" fmla="val 6538"/>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rapezoid 57"/>
              <p:cNvSpPr/>
              <p:nvPr/>
            </p:nvSpPr>
            <p:spPr>
              <a:xfrm>
                <a:off x="3276600" y="4191000"/>
                <a:ext cx="1066800" cy="1295400"/>
              </a:xfrm>
              <a:prstGeom prst="trapezoid">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Manual Operation 58"/>
              <p:cNvSpPr/>
              <p:nvPr/>
            </p:nvSpPr>
            <p:spPr>
              <a:xfrm rot="12880156">
                <a:off x="3210313" y="4095391"/>
                <a:ext cx="488480" cy="1066800"/>
              </a:xfrm>
              <a:prstGeom prst="flowChartManualOperatio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lowchart: Manual Operation 59"/>
              <p:cNvSpPr/>
              <p:nvPr/>
            </p:nvSpPr>
            <p:spPr>
              <a:xfrm rot="9242925">
                <a:off x="3993320" y="4146328"/>
                <a:ext cx="374830" cy="1066800"/>
              </a:xfrm>
              <a:prstGeom prst="flowChartManualOperation">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lowchart: Extract 60"/>
              <p:cNvSpPr/>
              <p:nvPr/>
            </p:nvSpPr>
            <p:spPr>
              <a:xfrm rot="10800000">
                <a:off x="3505200" y="4038600"/>
                <a:ext cx="609601" cy="499265"/>
              </a:xfrm>
              <a:prstGeom prst="flowChartExtra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p:cNvSpPr/>
              <p:nvPr/>
            </p:nvSpPr>
            <p:spPr>
              <a:xfrm>
                <a:off x="3352800" y="3048000"/>
                <a:ext cx="914400" cy="1219200"/>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Cloud 62"/>
              <p:cNvSpPr/>
              <p:nvPr/>
            </p:nvSpPr>
            <p:spPr>
              <a:xfrm>
                <a:off x="3276600" y="2971800"/>
                <a:ext cx="990600" cy="533400"/>
              </a:xfrm>
              <a:prstGeom prst="cloud">
                <a:avLst/>
              </a:prstGeom>
              <a:solidFill>
                <a:srgbClr val="CC99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578"/>
            <p:cNvGrpSpPr/>
            <p:nvPr/>
          </p:nvGrpSpPr>
          <p:grpSpPr>
            <a:xfrm>
              <a:off x="2209800" y="5715000"/>
              <a:ext cx="914400" cy="1981200"/>
              <a:chOff x="3733800" y="5638800"/>
              <a:chExt cx="914400" cy="1981200"/>
            </a:xfrm>
          </p:grpSpPr>
          <p:sp>
            <p:nvSpPr>
              <p:cNvPr id="34" name="Oval 33"/>
              <p:cNvSpPr/>
              <p:nvPr/>
            </p:nvSpPr>
            <p:spPr>
              <a:xfrm rot="1003864">
                <a:off x="4174067" y="7386918"/>
                <a:ext cx="338667" cy="233082"/>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rot="21061729">
                <a:off x="3835400" y="7386918"/>
                <a:ext cx="338667" cy="233082"/>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4411133" y="6881906"/>
                <a:ext cx="203200" cy="23308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3733800" y="6804212"/>
                <a:ext cx="203200" cy="23308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Manual Operation 37"/>
              <p:cNvSpPr/>
              <p:nvPr/>
            </p:nvSpPr>
            <p:spPr>
              <a:xfrm rot="8941098">
                <a:off x="4323275" y="6470661"/>
                <a:ext cx="166591" cy="543859"/>
              </a:xfrm>
              <a:prstGeom prst="flowChartManualOperati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Manual Operation 38"/>
              <p:cNvSpPr/>
              <p:nvPr/>
            </p:nvSpPr>
            <p:spPr>
              <a:xfrm rot="12880156">
                <a:off x="3883194" y="6445003"/>
                <a:ext cx="243250" cy="536399"/>
              </a:xfrm>
              <a:prstGeom prst="flowChartManualOperation">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Extract 39"/>
              <p:cNvSpPr/>
              <p:nvPr/>
            </p:nvSpPr>
            <p:spPr>
              <a:xfrm>
                <a:off x="3733800" y="6376894"/>
                <a:ext cx="914400" cy="1087718"/>
              </a:xfrm>
              <a:prstGeom prst="flowChartExtract">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Cloud 40"/>
              <p:cNvSpPr/>
              <p:nvPr/>
            </p:nvSpPr>
            <p:spPr>
              <a:xfrm rot="17335182">
                <a:off x="3700752" y="5966343"/>
                <a:ext cx="543859" cy="270933"/>
              </a:xfrm>
              <a:prstGeom prst="cloud">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Cloud 41"/>
              <p:cNvSpPr/>
              <p:nvPr/>
            </p:nvSpPr>
            <p:spPr>
              <a:xfrm rot="4935660">
                <a:off x="4203760" y="5987946"/>
                <a:ext cx="543859" cy="270933"/>
              </a:xfrm>
              <a:prstGeom prst="cloud">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Manual Operation 15"/>
              <p:cNvSpPr/>
              <p:nvPr/>
            </p:nvSpPr>
            <p:spPr>
              <a:xfrm rot="12880156">
                <a:off x="3942122" y="6326752"/>
                <a:ext cx="209039" cy="543859"/>
              </a:xfrm>
              <a:prstGeom prst="flowChartManualOperation">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Extract 43"/>
              <p:cNvSpPr/>
              <p:nvPr/>
            </p:nvSpPr>
            <p:spPr>
              <a:xfrm>
                <a:off x="3801533" y="6299200"/>
                <a:ext cx="778933" cy="1010024"/>
              </a:xfrm>
              <a:prstGeom prst="flowChartExtract">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Manual Operation 44"/>
              <p:cNvSpPr/>
              <p:nvPr/>
            </p:nvSpPr>
            <p:spPr>
              <a:xfrm rot="9242925">
                <a:off x="4289409" y="6354120"/>
                <a:ext cx="166591" cy="543859"/>
              </a:xfrm>
              <a:prstGeom prst="flowChartManualOperation">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Extract 45"/>
              <p:cNvSpPr/>
              <p:nvPr/>
            </p:nvSpPr>
            <p:spPr>
              <a:xfrm rot="10800000">
                <a:off x="4072467" y="6299200"/>
                <a:ext cx="270933" cy="349624"/>
              </a:xfrm>
              <a:prstGeom prst="flowChartExtract">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4004733" y="5794188"/>
                <a:ext cx="406400" cy="621553"/>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loud 48"/>
              <p:cNvSpPr/>
              <p:nvPr/>
            </p:nvSpPr>
            <p:spPr>
              <a:xfrm>
                <a:off x="3970867" y="5638800"/>
                <a:ext cx="474133" cy="310776"/>
              </a:xfrm>
              <a:prstGeom prst="cloud">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Collate 49"/>
              <p:cNvSpPr/>
              <p:nvPr/>
            </p:nvSpPr>
            <p:spPr>
              <a:xfrm rot="18055335">
                <a:off x="3885845" y="5780588"/>
                <a:ext cx="242648" cy="194785"/>
              </a:xfrm>
              <a:prstGeom prst="flowChartCollat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Flowchart: Collate 50"/>
              <p:cNvSpPr/>
              <p:nvPr/>
            </p:nvSpPr>
            <p:spPr>
              <a:xfrm rot="3544665" flipH="1">
                <a:off x="4289601" y="5770263"/>
                <a:ext cx="279866" cy="133615"/>
              </a:xfrm>
              <a:prstGeom prst="flowChartCollate">
                <a:avLst/>
              </a:prstGeom>
              <a:solidFill>
                <a:schemeClr val="accent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grpSp>
        <p:nvGrpSpPr>
          <p:cNvPr id="5" name="Group 4"/>
          <p:cNvGrpSpPr/>
          <p:nvPr/>
        </p:nvGrpSpPr>
        <p:grpSpPr>
          <a:xfrm>
            <a:off x="9278020" y="3634067"/>
            <a:ext cx="2198916" cy="1896519"/>
            <a:chOff x="9097276" y="4530367"/>
            <a:chExt cx="2198916" cy="1896519"/>
          </a:xfrm>
        </p:grpSpPr>
        <p:grpSp>
          <p:nvGrpSpPr>
            <p:cNvPr id="139" name="Group 138"/>
            <p:cNvGrpSpPr/>
            <p:nvPr/>
          </p:nvGrpSpPr>
          <p:grpSpPr>
            <a:xfrm>
              <a:off x="9930635" y="4937558"/>
              <a:ext cx="1046657" cy="1330497"/>
              <a:chOff x="5334000" y="914400"/>
              <a:chExt cx="4495800" cy="5715000"/>
            </a:xfrm>
          </p:grpSpPr>
          <p:grpSp>
            <p:nvGrpSpPr>
              <p:cNvPr id="140" name="Group 7"/>
              <p:cNvGrpSpPr/>
              <p:nvPr/>
            </p:nvGrpSpPr>
            <p:grpSpPr>
              <a:xfrm>
                <a:off x="5334000" y="914400"/>
                <a:ext cx="4495800" cy="5715000"/>
                <a:chOff x="2895600" y="685800"/>
                <a:chExt cx="4495800" cy="5715000"/>
              </a:xfrm>
            </p:grpSpPr>
            <p:sp>
              <p:nvSpPr>
                <p:cNvPr id="143" name="Double Wave 142"/>
                <p:cNvSpPr/>
                <p:nvPr/>
              </p:nvSpPr>
              <p:spPr>
                <a:xfrm rot="16200000">
                  <a:off x="3276600" y="4191000"/>
                  <a:ext cx="3657600" cy="762000"/>
                </a:xfrm>
                <a:prstGeom prst="doubleWav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Double Wave 143"/>
                <p:cNvSpPr/>
                <p:nvPr/>
              </p:nvSpPr>
              <p:spPr>
                <a:xfrm rot="14132626">
                  <a:off x="2784980" y="2692792"/>
                  <a:ext cx="3053910" cy="415788"/>
                </a:xfrm>
                <a:prstGeom prst="doubleWav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Double Wave 144"/>
                <p:cNvSpPr/>
                <p:nvPr/>
              </p:nvSpPr>
              <p:spPr>
                <a:xfrm rot="17924385">
                  <a:off x="4266338" y="3212122"/>
                  <a:ext cx="3053910" cy="415788"/>
                </a:xfrm>
                <a:prstGeom prst="doubleWav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Double Wave 145"/>
                <p:cNvSpPr/>
                <p:nvPr/>
              </p:nvSpPr>
              <p:spPr>
                <a:xfrm rot="17365274">
                  <a:off x="3901239" y="2215703"/>
                  <a:ext cx="3053910" cy="415788"/>
                </a:xfrm>
                <a:prstGeom prst="doubleWav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Double Wave 146"/>
                <p:cNvSpPr/>
                <p:nvPr/>
              </p:nvSpPr>
              <p:spPr>
                <a:xfrm rot="15146068">
                  <a:off x="3323075" y="2148804"/>
                  <a:ext cx="3053910" cy="415788"/>
                </a:xfrm>
                <a:prstGeom prst="doubleWav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p:cNvSpPr/>
                <p:nvPr/>
              </p:nvSpPr>
              <p:spPr>
                <a:xfrm>
                  <a:off x="4876800" y="3352800"/>
                  <a:ext cx="533400" cy="21336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Cloud 148"/>
                <p:cNvSpPr/>
                <p:nvPr/>
              </p:nvSpPr>
              <p:spPr>
                <a:xfrm>
                  <a:off x="2895600" y="2286000"/>
                  <a:ext cx="1752600" cy="121920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Cloud 149"/>
                <p:cNvSpPr/>
                <p:nvPr/>
              </p:nvSpPr>
              <p:spPr>
                <a:xfrm>
                  <a:off x="3048000" y="1371600"/>
                  <a:ext cx="1752600" cy="121920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Cloud 150"/>
                <p:cNvSpPr/>
                <p:nvPr/>
              </p:nvSpPr>
              <p:spPr>
                <a:xfrm>
                  <a:off x="5638800" y="2286000"/>
                  <a:ext cx="1752600" cy="121920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Cloud 151"/>
                <p:cNvSpPr/>
                <p:nvPr/>
              </p:nvSpPr>
              <p:spPr>
                <a:xfrm>
                  <a:off x="5181600" y="1524000"/>
                  <a:ext cx="1752600" cy="121920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Cloud 152"/>
                <p:cNvSpPr/>
                <p:nvPr/>
              </p:nvSpPr>
              <p:spPr>
                <a:xfrm>
                  <a:off x="4572000" y="762000"/>
                  <a:ext cx="1752600" cy="121920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Cloud 153"/>
                <p:cNvSpPr/>
                <p:nvPr/>
              </p:nvSpPr>
              <p:spPr>
                <a:xfrm>
                  <a:off x="3810000" y="685800"/>
                  <a:ext cx="1752600" cy="121920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Cloud 154"/>
                <p:cNvSpPr/>
                <p:nvPr/>
              </p:nvSpPr>
              <p:spPr>
                <a:xfrm>
                  <a:off x="4038600" y="1905000"/>
                  <a:ext cx="1752600" cy="121920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p:cNvSpPr/>
                <p:nvPr/>
              </p:nvSpPr>
              <p:spPr>
                <a:xfrm>
                  <a:off x="3505200" y="2819400"/>
                  <a:ext cx="304800" cy="3810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p:cNvSpPr/>
                <p:nvPr/>
              </p:nvSpPr>
              <p:spPr>
                <a:xfrm>
                  <a:off x="6096000" y="2971800"/>
                  <a:ext cx="304800" cy="3810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p:cNvSpPr/>
                <p:nvPr/>
              </p:nvSpPr>
              <p:spPr>
                <a:xfrm>
                  <a:off x="5867400" y="2362200"/>
                  <a:ext cx="304800" cy="3810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p:cNvSpPr/>
                <p:nvPr/>
              </p:nvSpPr>
              <p:spPr>
                <a:xfrm>
                  <a:off x="3276600" y="1905000"/>
                  <a:ext cx="304800" cy="3810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p:cNvSpPr/>
                <p:nvPr/>
              </p:nvSpPr>
              <p:spPr>
                <a:xfrm>
                  <a:off x="4343400" y="1524000"/>
                  <a:ext cx="304800" cy="3810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p:cNvSpPr/>
                <p:nvPr/>
              </p:nvSpPr>
              <p:spPr>
                <a:xfrm>
                  <a:off x="5562600" y="1524000"/>
                  <a:ext cx="304800" cy="3810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Oval 161"/>
                <p:cNvSpPr/>
                <p:nvPr/>
              </p:nvSpPr>
              <p:spPr>
                <a:xfrm>
                  <a:off x="4343400" y="2514600"/>
                  <a:ext cx="304800" cy="3810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a:off x="5257800" y="2133600"/>
                  <a:ext cx="304800" cy="3810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1" name="Oval 140"/>
              <p:cNvSpPr/>
              <p:nvPr/>
            </p:nvSpPr>
            <p:spPr>
              <a:xfrm rot="20123371">
                <a:off x="7167079" y="3607326"/>
                <a:ext cx="379814" cy="774134"/>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p:cNvSpPr/>
              <p:nvPr/>
            </p:nvSpPr>
            <p:spPr>
              <a:xfrm rot="21076854">
                <a:off x="7590765" y="3835040"/>
                <a:ext cx="379814" cy="648583"/>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9097276" y="4530367"/>
              <a:ext cx="2198916" cy="1896519"/>
              <a:chOff x="9111516" y="4597412"/>
              <a:chExt cx="2198916" cy="1896519"/>
            </a:xfrm>
          </p:grpSpPr>
          <p:grpSp>
            <p:nvGrpSpPr>
              <p:cNvPr id="114" name="Group 113"/>
              <p:cNvGrpSpPr/>
              <p:nvPr/>
            </p:nvGrpSpPr>
            <p:grpSpPr>
              <a:xfrm>
                <a:off x="9111516" y="4597412"/>
                <a:ext cx="1329666" cy="1690254"/>
                <a:chOff x="5334000" y="914400"/>
                <a:chExt cx="4495800" cy="5715000"/>
              </a:xfrm>
            </p:grpSpPr>
            <p:grpSp>
              <p:nvGrpSpPr>
                <p:cNvPr id="115" name="Group 7"/>
                <p:cNvGrpSpPr/>
                <p:nvPr/>
              </p:nvGrpSpPr>
              <p:grpSpPr>
                <a:xfrm>
                  <a:off x="5334000" y="914400"/>
                  <a:ext cx="4495800" cy="5715000"/>
                  <a:chOff x="2895600" y="685800"/>
                  <a:chExt cx="4495800" cy="5715000"/>
                </a:xfrm>
              </p:grpSpPr>
              <p:sp>
                <p:nvSpPr>
                  <p:cNvPr id="118" name="Double Wave 117"/>
                  <p:cNvSpPr/>
                  <p:nvPr/>
                </p:nvSpPr>
                <p:spPr>
                  <a:xfrm rot="16200000">
                    <a:off x="3276600" y="4191000"/>
                    <a:ext cx="3657600" cy="762000"/>
                  </a:xfrm>
                  <a:prstGeom prst="doubleWav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Double Wave 118"/>
                  <p:cNvSpPr/>
                  <p:nvPr/>
                </p:nvSpPr>
                <p:spPr>
                  <a:xfrm rot="14132626">
                    <a:off x="2784980" y="2692792"/>
                    <a:ext cx="3053910" cy="415788"/>
                  </a:xfrm>
                  <a:prstGeom prst="doubleWav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Double Wave 119"/>
                  <p:cNvSpPr/>
                  <p:nvPr/>
                </p:nvSpPr>
                <p:spPr>
                  <a:xfrm rot="17924385">
                    <a:off x="4266338" y="3212122"/>
                    <a:ext cx="3053910" cy="415788"/>
                  </a:xfrm>
                  <a:prstGeom prst="doubleWav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uble Wave 120"/>
                  <p:cNvSpPr/>
                  <p:nvPr/>
                </p:nvSpPr>
                <p:spPr>
                  <a:xfrm rot="17365274">
                    <a:off x="3901239" y="2215703"/>
                    <a:ext cx="3053910" cy="415788"/>
                  </a:xfrm>
                  <a:prstGeom prst="doubleWav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Double Wave 121"/>
                  <p:cNvSpPr/>
                  <p:nvPr/>
                </p:nvSpPr>
                <p:spPr>
                  <a:xfrm rot="15146068">
                    <a:off x="3323075" y="2148804"/>
                    <a:ext cx="3053910" cy="415788"/>
                  </a:xfrm>
                  <a:prstGeom prst="doubleWave">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Oval 122"/>
                  <p:cNvSpPr/>
                  <p:nvPr/>
                </p:nvSpPr>
                <p:spPr>
                  <a:xfrm>
                    <a:off x="4876800" y="3352800"/>
                    <a:ext cx="533400" cy="21336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Cloud 123"/>
                  <p:cNvSpPr/>
                  <p:nvPr/>
                </p:nvSpPr>
                <p:spPr>
                  <a:xfrm>
                    <a:off x="2895600" y="2286000"/>
                    <a:ext cx="1752600" cy="121920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Cloud 124"/>
                  <p:cNvSpPr/>
                  <p:nvPr/>
                </p:nvSpPr>
                <p:spPr>
                  <a:xfrm>
                    <a:off x="3048000" y="1371600"/>
                    <a:ext cx="1752600" cy="121920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Cloud 125"/>
                  <p:cNvSpPr/>
                  <p:nvPr/>
                </p:nvSpPr>
                <p:spPr>
                  <a:xfrm>
                    <a:off x="5638800" y="2286000"/>
                    <a:ext cx="1752600" cy="121920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Cloud 126"/>
                  <p:cNvSpPr/>
                  <p:nvPr/>
                </p:nvSpPr>
                <p:spPr>
                  <a:xfrm>
                    <a:off x="5181600" y="1524000"/>
                    <a:ext cx="1752600" cy="121920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Cloud 127"/>
                  <p:cNvSpPr/>
                  <p:nvPr/>
                </p:nvSpPr>
                <p:spPr>
                  <a:xfrm>
                    <a:off x="4572000" y="762000"/>
                    <a:ext cx="1752600" cy="121920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Cloud 128"/>
                  <p:cNvSpPr/>
                  <p:nvPr/>
                </p:nvSpPr>
                <p:spPr>
                  <a:xfrm>
                    <a:off x="3810000" y="685800"/>
                    <a:ext cx="1752600" cy="121920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Cloud 129"/>
                  <p:cNvSpPr/>
                  <p:nvPr/>
                </p:nvSpPr>
                <p:spPr>
                  <a:xfrm>
                    <a:off x="4038600" y="1905000"/>
                    <a:ext cx="1752600" cy="1219200"/>
                  </a:xfrm>
                  <a:prstGeom prst="cloud">
                    <a:avLst/>
                  </a:prstGeom>
                  <a:solidFill>
                    <a:schemeClr val="accent3">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3505200" y="2819400"/>
                    <a:ext cx="304800" cy="3810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p:nvPr/>
                </p:nvSpPr>
                <p:spPr>
                  <a:xfrm>
                    <a:off x="6096000" y="2971800"/>
                    <a:ext cx="304800" cy="3810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p:cNvSpPr/>
                  <p:nvPr/>
                </p:nvSpPr>
                <p:spPr>
                  <a:xfrm>
                    <a:off x="5867400" y="2362200"/>
                    <a:ext cx="304800" cy="3810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p:cNvSpPr/>
                  <p:nvPr/>
                </p:nvSpPr>
                <p:spPr>
                  <a:xfrm>
                    <a:off x="3276600" y="1905000"/>
                    <a:ext cx="304800" cy="3810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p:cNvSpPr/>
                  <p:nvPr/>
                </p:nvSpPr>
                <p:spPr>
                  <a:xfrm>
                    <a:off x="4343400" y="1524000"/>
                    <a:ext cx="304800" cy="3810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Oval 135"/>
                  <p:cNvSpPr/>
                  <p:nvPr/>
                </p:nvSpPr>
                <p:spPr>
                  <a:xfrm>
                    <a:off x="5562600" y="1524000"/>
                    <a:ext cx="304800" cy="3810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Oval 136"/>
                  <p:cNvSpPr/>
                  <p:nvPr/>
                </p:nvSpPr>
                <p:spPr>
                  <a:xfrm>
                    <a:off x="4343400" y="2514600"/>
                    <a:ext cx="304800" cy="3810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Oval 137"/>
                  <p:cNvSpPr/>
                  <p:nvPr/>
                </p:nvSpPr>
                <p:spPr>
                  <a:xfrm>
                    <a:off x="5257800" y="2133600"/>
                    <a:ext cx="304800" cy="381000"/>
                  </a:xfrm>
                  <a:prstGeom prst="ellipse">
                    <a:avLst/>
                  </a:prstGeom>
                  <a:solidFill>
                    <a:schemeClr val="accent2">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6" name="Oval 115"/>
                <p:cNvSpPr/>
                <p:nvPr/>
              </p:nvSpPr>
              <p:spPr>
                <a:xfrm rot="20123371">
                  <a:off x="7167079" y="3607326"/>
                  <a:ext cx="379814" cy="774134"/>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Oval 116"/>
                <p:cNvSpPr/>
                <p:nvPr/>
              </p:nvSpPr>
              <p:spPr>
                <a:xfrm rot="21076854">
                  <a:off x="7590765" y="3835040"/>
                  <a:ext cx="379814" cy="648583"/>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4" name="Group 163"/>
              <p:cNvGrpSpPr/>
              <p:nvPr/>
            </p:nvGrpSpPr>
            <p:grpSpPr>
              <a:xfrm>
                <a:off x="9482263" y="5781935"/>
                <a:ext cx="1828169" cy="711996"/>
                <a:chOff x="685800" y="2743200"/>
                <a:chExt cx="8129017" cy="3165915"/>
              </a:xfrm>
            </p:grpSpPr>
            <p:grpSp>
              <p:nvGrpSpPr>
                <p:cNvPr id="165" name="Group 15"/>
                <p:cNvGrpSpPr/>
                <p:nvPr/>
              </p:nvGrpSpPr>
              <p:grpSpPr>
                <a:xfrm>
                  <a:off x="685800" y="2743200"/>
                  <a:ext cx="1271017" cy="3165915"/>
                  <a:chOff x="5891782" y="1905000"/>
                  <a:chExt cx="1271017" cy="3165915"/>
                </a:xfrm>
                <a:solidFill>
                  <a:schemeClr val="accent6">
                    <a:lumMod val="75000"/>
                  </a:schemeClr>
                </a:solidFill>
              </p:grpSpPr>
              <p:sp>
                <p:nvSpPr>
                  <p:cNvPr id="196" name="Oval 9"/>
                  <p:cNvSpPr/>
                  <p:nvPr/>
                </p:nvSpPr>
                <p:spPr>
                  <a:xfrm>
                    <a:off x="6019800" y="1905000"/>
                    <a:ext cx="1016000" cy="1066800"/>
                  </a:xfrm>
                  <a:prstGeom prst="ellipse">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ounded Rectangle 10"/>
                  <p:cNvSpPr/>
                  <p:nvPr/>
                </p:nvSpPr>
                <p:spPr>
                  <a:xfrm rot="2423263">
                    <a:off x="6044184" y="4385115"/>
                    <a:ext cx="381000" cy="685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ounded Rectangle 11"/>
                  <p:cNvSpPr/>
                  <p:nvPr/>
                </p:nvSpPr>
                <p:spPr>
                  <a:xfrm>
                    <a:off x="6324600" y="2819400"/>
                    <a:ext cx="381000" cy="1828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ounded Rectangle 12"/>
                  <p:cNvSpPr/>
                  <p:nvPr/>
                </p:nvSpPr>
                <p:spPr>
                  <a:xfrm rot="18657015">
                    <a:off x="6600982" y="4350807"/>
                    <a:ext cx="381000" cy="685800"/>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ounded Rectangle 13"/>
                  <p:cNvSpPr/>
                  <p:nvPr/>
                </p:nvSpPr>
                <p:spPr>
                  <a:xfrm rot="5400000">
                    <a:off x="6336791" y="2797105"/>
                    <a:ext cx="381000" cy="1271017"/>
                  </a:xfrm>
                  <a:prstGeom prst="round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6" name="Group 23"/>
                <p:cNvGrpSpPr/>
                <p:nvPr/>
              </p:nvGrpSpPr>
              <p:grpSpPr>
                <a:xfrm>
                  <a:off x="2057400" y="2743200"/>
                  <a:ext cx="1271017" cy="3165915"/>
                  <a:chOff x="7162800" y="1828800"/>
                  <a:chExt cx="1271017" cy="3165915"/>
                </a:xfrm>
                <a:solidFill>
                  <a:srgbClr val="FFC000"/>
                </a:solidFill>
              </p:grpSpPr>
              <p:sp>
                <p:nvSpPr>
                  <p:cNvPr id="191" name="Oval 4"/>
                  <p:cNvSpPr/>
                  <p:nvPr/>
                </p:nvSpPr>
                <p:spPr>
                  <a:xfrm>
                    <a:off x="7290818" y="1828800"/>
                    <a:ext cx="1016000" cy="1066800"/>
                  </a:xfrm>
                  <a:prstGeom prst="ellipse">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Rounded Rectangle 5"/>
                  <p:cNvSpPr/>
                  <p:nvPr/>
                </p:nvSpPr>
                <p:spPr>
                  <a:xfrm rot="2423263">
                    <a:off x="7315202" y="4308915"/>
                    <a:ext cx="381000" cy="685800"/>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Rounded Rectangle 6"/>
                  <p:cNvSpPr/>
                  <p:nvPr/>
                </p:nvSpPr>
                <p:spPr>
                  <a:xfrm rot="18657015">
                    <a:off x="7872000" y="4274607"/>
                    <a:ext cx="381000" cy="685800"/>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ounded Rectangle 7"/>
                  <p:cNvSpPr/>
                  <p:nvPr/>
                </p:nvSpPr>
                <p:spPr>
                  <a:xfrm rot="5400000">
                    <a:off x="7607809" y="2720905"/>
                    <a:ext cx="381000" cy="1271017"/>
                  </a:xfrm>
                  <a:prstGeom prst="roundRect">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rapezoid 8"/>
                  <p:cNvSpPr/>
                  <p:nvPr/>
                </p:nvSpPr>
                <p:spPr>
                  <a:xfrm>
                    <a:off x="7315200" y="2743200"/>
                    <a:ext cx="990600" cy="1828800"/>
                  </a:xfrm>
                  <a:prstGeom prst="trapezoid">
                    <a:avLst>
                      <a:gd name="adj" fmla="val 33571"/>
                    </a:avLst>
                  </a:prstGeom>
                  <a:grp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7" name="Group 15"/>
                <p:cNvGrpSpPr/>
                <p:nvPr/>
              </p:nvGrpSpPr>
              <p:grpSpPr>
                <a:xfrm>
                  <a:off x="3429000" y="2743200"/>
                  <a:ext cx="1271017" cy="3165915"/>
                  <a:chOff x="5891782" y="1905000"/>
                  <a:chExt cx="1271017" cy="3165915"/>
                </a:xfrm>
                <a:solidFill>
                  <a:schemeClr val="tx2">
                    <a:lumMod val="60000"/>
                    <a:lumOff val="40000"/>
                  </a:schemeClr>
                </a:solidFill>
              </p:grpSpPr>
              <p:sp>
                <p:nvSpPr>
                  <p:cNvPr id="186" name="Oval 185"/>
                  <p:cNvSpPr/>
                  <p:nvPr/>
                </p:nvSpPr>
                <p:spPr>
                  <a:xfrm>
                    <a:off x="6019800" y="1905000"/>
                    <a:ext cx="1016000" cy="1066800"/>
                  </a:xfrm>
                  <a:prstGeom prst="ellipse">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Rounded Rectangle 186"/>
                  <p:cNvSpPr/>
                  <p:nvPr/>
                </p:nvSpPr>
                <p:spPr>
                  <a:xfrm rot="2423263">
                    <a:off x="6044184" y="4385115"/>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Rounded Rectangle 187"/>
                  <p:cNvSpPr/>
                  <p:nvPr/>
                </p:nvSpPr>
                <p:spPr>
                  <a:xfrm>
                    <a:off x="6324600" y="2819400"/>
                    <a:ext cx="381000" cy="1828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Rounded Rectangle 188"/>
                  <p:cNvSpPr/>
                  <p:nvPr/>
                </p:nvSpPr>
                <p:spPr>
                  <a:xfrm rot="18657015">
                    <a:off x="6600982" y="4350807"/>
                    <a:ext cx="381000" cy="685800"/>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Rounded Rectangle 189"/>
                  <p:cNvSpPr/>
                  <p:nvPr/>
                </p:nvSpPr>
                <p:spPr>
                  <a:xfrm rot="5400000">
                    <a:off x="6336791" y="2797105"/>
                    <a:ext cx="381000" cy="1271017"/>
                  </a:xfrm>
                  <a:prstGeom prst="roundRect">
                    <a:avLst/>
                  </a:prstGeom>
                  <a:grp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8" name="Group 23"/>
                <p:cNvGrpSpPr/>
                <p:nvPr/>
              </p:nvGrpSpPr>
              <p:grpSpPr>
                <a:xfrm>
                  <a:off x="4800600" y="2743200"/>
                  <a:ext cx="1271017" cy="3165915"/>
                  <a:chOff x="7162800" y="1828800"/>
                  <a:chExt cx="1271017" cy="3165915"/>
                </a:xfrm>
                <a:solidFill>
                  <a:srgbClr val="FF0000"/>
                </a:solidFill>
              </p:grpSpPr>
              <p:sp>
                <p:nvSpPr>
                  <p:cNvPr id="181" name="Oval 180"/>
                  <p:cNvSpPr/>
                  <p:nvPr/>
                </p:nvSpPr>
                <p:spPr>
                  <a:xfrm>
                    <a:off x="7290818" y="1828800"/>
                    <a:ext cx="1016000" cy="1066800"/>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ounded Rectangle 181"/>
                  <p:cNvSpPr/>
                  <p:nvPr/>
                </p:nvSpPr>
                <p:spPr>
                  <a:xfrm rot="2423263">
                    <a:off x="7315202" y="4308915"/>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ounded Rectangle 182"/>
                  <p:cNvSpPr/>
                  <p:nvPr/>
                </p:nvSpPr>
                <p:spPr>
                  <a:xfrm rot="18657015">
                    <a:off x="7872000" y="4274607"/>
                    <a:ext cx="381000" cy="685800"/>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Rounded Rectangle 183"/>
                  <p:cNvSpPr/>
                  <p:nvPr/>
                </p:nvSpPr>
                <p:spPr>
                  <a:xfrm rot="5400000">
                    <a:off x="7607809" y="2720905"/>
                    <a:ext cx="381000" cy="1271017"/>
                  </a:xfrm>
                  <a:prstGeom prst="roundRect">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rapezoid 184"/>
                  <p:cNvSpPr/>
                  <p:nvPr/>
                </p:nvSpPr>
                <p:spPr>
                  <a:xfrm>
                    <a:off x="7315200" y="2743200"/>
                    <a:ext cx="990600" cy="1828800"/>
                  </a:xfrm>
                  <a:prstGeom prst="trapezoid">
                    <a:avLst>
                      <a:gd name="adj" fmla="val 33571"/>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9" name="Group 15"/>
                <p:cNvGrpSpPr/>
                <p:nvPr/>
              </p:nvGrpSpPr>
              <p:grpSpPr>
                <a:xfrm>
                  <a:off x="6172200" y="2743200"/>
                  <a:ext cx="1271017" cy="3165915"/>
                  <a:chOff x="5891782" y="1905000"/>
                  <a:chExt cx="1271017" cy="3165915"/>
                </a:xfrm>
                <a:solidFill>
                  <a:srgbClr val="92D050"/>
                </a:solidFill>
              </p:grpSpPr>
              <p:sp>
                <p:nvSpPr>
                  <p:cNvPr id="176" name="Oval 175"/>
                  <p:cNvSpPr/>
                  <p:nvPr/>
                </p:nvSpPr>
                <p:spPr>
                  <a:xfrm>
                    <a:off x="6019800" y="1905000"/>
                    <a:ext cx="1016000" cy="1066800"/>
                  </a:xfrm>
                  <a:prstGeom prst="ellipse">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Rounded Rectangle 176"/>
                  <p:cNvSpPr/>
                  <p:nvPr/>
                </p:nvSpPr>
                <p:spPr>
                  <a:xfrm rot="2423263">
                    <a:off x="6044184" y="4385115"/>
                    <a:ext cx="381000" cy="685800"/>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Rounded Rectangle 177"/>
                  <p:cNvSpPr/>
                  <p:nvPr/>
                </p:nvSpPr>
                <p:spPr>
                  <a:xfrm>
                    <a:off x="6324600" y="2819400"/>
                    <a:ext cx="381000" cy="1828800"/>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Rounded Rectangle 178"/>
                  <p:cNvSpPr/>
                  <p:nvPr/>
                </p:nvSpPr>
                <p:spPr>
                  <a:xfrm rot="18657015">
                    <a:off x="6600982" y="4350807"/>
                    <a:ext cx="381000" cy="685800"/>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Rounded Rectangle 179"/>
                  <p:cNvSpPr/>
                  <p:nvPr/>
                </p:nvSpPr>
                <p:spPr>
                  <a:xfrm rot="5400000">
                    <a:off x="6336791" y="2797105"/>
                    <a:ext cx="381000" cy="1271017"/>
                  </a:xfrm>
                  <a:prstGeom prst="roundRect">
                    <a:avLst/>
                  </a:prstGeom>
                  <a:grp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23"/>
                <p:cNvGrpSpPr/>
                <p:nvPr/>
              </p:nvGrpSpPr>
              <p:grpSpPr>
                <a:xfrm>
                  <a:off x="7543800" y="2743200"/>
                  <a:ext cx="1271017" cy="3165915"/>
                  <a:chOff x="7162800" y="1828800"/>
                  <a:chExt cx="1271017" cy="3165915"/>
                </a:xfrm>
                <a:solidFill>
                  <a:srgbClr val="7030A0"/>
                </a:solidFill>
              </p:grpSpPr>
              <p:sp>
                <p:nvSpPr>
                  <p:cNvPr id="171" name="Oval 170"/>
                  <p:cNvSpPr/>
                  <p:nvPr/>
                </p:nvSpPr>
                <p:spPr>
                  <a:xfrm>
                    <a:off x="7290818" y="1828800"/>
                    <a:ext cx="1016000" cy="1066800"/>
                  </a:xfrm>
                  <a:prstGeom prst="ellipse">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Rounded Rectangle 171"/>
                  <p:cNvSpPr/>
                  <p:nvPr/>
                </p:nvSpPr>
                <p:spPr>
                  <a:xfrm rot="2423263">
                    <a:off x="7315202" y="4308915"/>
                    <a:ext cx="381000" cy="685800"/>
                  </a:xfrm>
                  <a:prstGeom prst="roundRect">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Rounded Rectangle 172"/>
                  <p:cNvSpPr/>
                  <p:nvPr/>
                </p:nvSpPr>
                <p:spPr>
                  <a:xfrm rot="18657015">
                    <a:off x="7872000" y="4274607"/>
                    <a:ext cx="381000" cy="685800"/>
                  </a:xfrm>
                  <a:prstGeom prst="roundRect">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ounded Rectangle 173"/>
                  <p:cNvSpPr/>
                  <p:nvPr/>
                </p:nvSpPr>
                <p:spPr>
                  <a:xfrm rot="5400000">
                    <a:off x="7607809" y="2720905"/>
                    <a:ext cx="381000" cy="1271017"/>
                  </a:xfrm>
                  <a:prstGeom prst="roundRect">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Trapezoid 174"/>
                  <p:cNvSpPr/>
                  <p:nvPr/>
                </p:nvSpPr>
                <p:spPr>
                  <a:xfrm>
                    <a:off x="7315200" y="2743200"/>
                    <a:ext cx="990600" cy="1828800"/>
                  </a:xfrm>
                  <a:prstGeom prst="trapezoid">
                    <a:avLst>
                      <a:gd name="adj" fmla="val 33571"/>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sp>
        <p:nvSpPr>
          <p:cNvPr id="2" name="Rectangle 1"/>
          <p:cNvSpPr/>
          <p:nvPr/>
        </p:nvSpPr>
        <p:spPr>
          <a:xfrm>
            <a:off x="2762951" y="5677896"/>
            <a:ext cx="6096000" cy="646331"/>
          </a:xfrm>
          <a:prstGeom prst="rect">
            <a:avLst/>
          </a:prstGeom>
        </p:spPr>
        <p:txBody>
          <a:bodyPr>
            <a:spAutoFit/>
          </a:bodyPr>
          <a:lstStyle/>
          <a:p>
            <a:pPr algn="ctr"/>
            <a:r>
              <a:rPr lang="en-US" b="1" dirty="0">
                <a:solidFill>
                  <a:srgbClr val="FFFF00"/>
                </a:solidFill>
                <a:latin typeface="Calibri" panose="020F0502020204030204" pitchFamily="34" charset="0"/>
              </a:rPr>
              <a:t>As the promised Messiah, Jesus Christ preaches hope, heals, liberates, and comforts.</a:t>
            </a:r>
            <a:endParaRPr lang="en-US" dirty="0">
              <a:solidFill>
                <a:srgbClr val="FFFF00"/>
              </a:solidFill>
            </a:endParaRPr>
          </a:p>
        </p:txBody>
      </p:sp>
    </p:spTree>
    <p:extLst>
      <p:ext uri="{BB962C8B-B14F-4D97-AF65-F5344CB8AC3E}">
        <p14:creationId xmlns:p14="http://schemas.microsoft.com/office/powerpoint/2010/main" val="733844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8" end="8"/>
                                            </p:txEl>
                                          </p:spTgt>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nodeType="afterEffect">
                                  <p:stCondLst>
                                    <p:cond delay="0"/>
                                  </p:stCondLst>
                                  <p:childTnLst>
                                    <p:set>
                                      <p:cBhvr>
                                        <p:cTn id="31" dur="1" fill="hold">
                                          <p:stCondLst>
                                            <p:cond delay="0"/>
                                          </p:stCondLst>
                                        </p:cTn>
                                        <p:tgtEl>
                                          <p:spTgt spid="5"/>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500" fill="hold"/>
                                        <p:tgtEl>
                                          <p:spTgt spid="2"/>
                                        </p:tgtEl>
                                        <p:attrNameLst>
                                          <p:attrName>ppt_x</p:attrName>
                                        </p:attrNameLst>
                                      </p:cBhvr>
                                      <p:tavLst>
                                        <p:tav tm="0">
                                          <p:val>
                                            <p:strVal val="#ppt_x"/>
                                          </p:val>
                                        </p:tav>
                                        <p:tav tm="100000">
                                          <p:val>
                                            <p:strVal val="#ppt_x"/>
                                          </p:val>
                                        </p:tav>
                                      </p:tavLst>
                                    </p:anim>
                                    <p:anim calcmode="lin" valueType="num">
                                      <p:cBhvr additive="base">
                                        <p:cTn id="37"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p:cNvSpPr/>
          <p:nvPr/>
        </p:nvSpPr>
        <p:spPr>
          <a:xfrm>
            <a:off x="-47160" y="6488667"/>
            <a:ext cx="7498162" cy="369332"/>
          </a:xfrm>
          <a:prstGeom prst="rect">
            <a:avLst/>
          </a:prstGeom>
        </p:spPr>
        <p:txBody>
          <a:bodyPr wrap="square">
            <a:spAutoFit/>
          </a:bodyPr>
          <a:lstStyle/>
          <a:p>
            <a:r>
              <a:rPr lang="en-US" dirty="0">
                <a:solidFill>
                  <a:schemeClr val="bg1"/>
                </a:solidFill>
                <a:latin typeface="Calibri" panose="020F0502020204030204" pitchFamily="34" charset="0"/>
              </a:rPr>
              <a:t>Isaiah 61:4-6</a:t>
            </a:r>
            <a:endParaRPr lang="en-US" dirty="0">
              <a:solidFill>
                <a:schemeClr val="bg1"/>
              </a:solidFill>
            </a:endParaRPr>
          </a:p>
        </p:txBody>
      </p:sp>
      <p:sp>
        <p:nvSpPr>
          <p:cNvPr id="2" name="Rectangle 1"/>
          <p:cNvSpPr/>
          <p:nvPr/>
        </p:nvSpPr>
        <p:spPr>
          <a:xfrm>
            <a:off x="315190" y="35477"/>
            <a:ext cx="11208327" cy="769441"/>
          </a:xfrm>
          <a:prstGeom prst="rect">
            <a:avLst/>
          </a:prstGeom>
        </p:spPr>
        <p:txBody>
          <a:bodyPr wrap="square">
            <a:spAutoFit/>
          </a:bodyPr>
          <a:lstStyle/>
          <a:p>
            <a:pPr algn="ctr"/>
            <a:r>
              <a:rPr lang="en-US" sz="4400" dirty="0">
                <a:solidFill>
                  <a:schemeClr val="bg1"/>
                </a:solidFill>
              </a:rPr>
              <a:t>Zion Will Be Built in the Last Days</a:t>
            </a:r>
          </a:p>
        </p:txBody>
      </p:sp>
      <p:sp>
        <p:nvSpPr>
          <p:cNvPr id="35" name="Rectangle 34"/>
          <p:cNvSpPr/>
          <p:nvPr/>
        </p:nvSpPr>
        <p:spPr>
          <a:xfrm>
            <a:off x="8494619" y="6488667"/>
            <a:ext cx="3650439" cy="369332"/>
          </a:xfrm>
          <a:prstGeom prst="rect">
            <a:avLst/>
          </a:prstGeom>
        </p:spPr>
        <p:txBody>
          <a:bodyPr wrap="square">
            <a:spAutoFit/>
          </a:bodyPr>
          <a:lstStyle/>
          <a:p>
            <a:pPr algn="r"/>
            <a:r>
              <a:rPr lang="en-US" dirty="0">
                <a:solidFill>
                  <a:schemeClr val="bg1"/>
                </a:solidFill>
                <a:latin typeface="Calibri" panose="020F0502020204030204" pitchFamily="34" charset="0"/>
              </a:rPr>
              <a:t>(1)</a:t>
            </a:r>
            <a:endParaRPr lang="en-US" dirty="0">
              <a:solidFill>
                <a:schemeClr val="bg1"/>
              </a:solidFill>
            </a:endParaRPr>
          </a:p>
        </p:txBody>
      </p:sp>
      <p:sp>
        <p:nvSpPr>
          <p:cNvPr id="6" name="Rectangle 5"/>
          <p:cNvSpPr/>
          <p:nvPr/>
        </p:nvSpPr>
        <p:spPr>
          <a:xfrm>
            <a:off x="478153" y="840395"/>
            <a:ext cx="5112327" cy="1323439"/>
          </a:xfrm>
          <a:prstGeom prst="rect">
            <a:avLst/>
          </a:prstGeom>
        </p:spPr>
        <p:txBody>
          <a:bodyPr wrap="square">
            <a:spAutoFit/>
          </a:bodyPr>
          <a:lstStyle/>
          <a:p>
            <a:r>
              <a:rPr lang="en-US" sz="2000" dirty="0">
                <a:solidFill>
                  <a:schemeClr val="bg1"/>
                </a:solidFill>
              </a:rPr>
              <a:t>Build and repair = In the last days Israel is gathered and will build and repair the Holy Land (literal) and Israel as a people will be built and healed (spiritually)</a:t>
            </a:r>
          </a:p>
        </p:txBody>
      </p:sp>
      <p:sp>
        <p:nvSpPr>
          <p:cNvPr id="7" name="Rectangle 6"/>
          <p:cNvSpPr/>
          <p:nvPr/>
        </p:nvSpPr>
        <p:spPr>
          <a:xfrm>
            <a:off x="7032731" y="1348225"/>
            <a:ext cx="5112327" cy="707886"/>
          </a:xfrm>
          <a:prstGeom prst="rect">
            <a:avLst/>
          </a:prstGeom>
        </p:spPr>
        <p:txBody>
          <a:bodyPr wrap="square">
            <a:spAutoFit/>
          </a:bodyPr>
          <a:lstStyle/>
          <a:p>
            <a:r>
              <a:rPr lang="en-US" sz="2000" dirty="0">
                <a:solidFill>
                  <a:schemeClr val="bg1"/>
                </a:solidFill>
              </a:rPr>
              <a:t>Strangers/sons of the alien = Gentiles will feed and assist Israel in rebuilding</a:t>
            </a:r>
          </a:p>
        </p:txBody>
      </p:sp>
      <p:sp>
        <p:nvSpPr>
          <p:cNvPr id="8" name="Rectangle 7"/>
          <p:cNvSpPr/>
          <p:nvPr/>
        </p:nvSpPr>
        <p:spPr>
          <a:xfrm>
            <a:off x="223250" y="4358512"/>
            <a:ext cx="5112327" cy="1323439"/>
          </a:xfrm>
          <a:prstGeom prst="rect">
            <a:avLst/>
          </a:prstGeom>
        </p:spPr>
        <p:txBody>
          <a:bodyPr wrap="square">
            <a:spAutoFit/>
          </a:bodyPr>
          <a:lstStyle/>
          <a:p>
            <a:r>
              <a:rPr lang="en-US" sz="2000" dirty="0">
                <a:solidFill>
                  <a:schemeClr val="bg1"/>
                </a:solidFill>
              </a:rPr>
              <a:t>Priest/minister = Anciently only the High Pries could go into the Holy of Holies. Today all worthy adults can enter the temples…We have become a “nation of priests.”</a:t>
            </a:r>
          </a:p>
        </p:txBody>
      </p:sp>
      <p:sp>
        <p:nvSpPr>
          <p:cNvPr id="9" name="Rectangle 8"/>
          <p:cNvSpPr/>
          <p:nvPr/>
        </p:nvSpPr>
        <p:spPr>
          <a:xfrm>
            <a:off x="6219731" y="4611056"/>
            <a:ext cx="5712736" cy="1323439"/>
          </a:xfrm>
          <a:prstGeom prst="rect">
            <a:avLst/>
          </a:prstGeom>
        </p:spPr>
        <p:txBody>
          <a:bodyPr wrap="square">
            <a:spAutoFit/>
          </a:bodyPr>
          <a:lstStyle/>
          <a:p>
            <a:r>
              <a:rPr lang="en-US" sz="2000" dirty="0">
                <a:solidFill>
                  <a:schemeClr val="bg1"/>
                </a:solidFill>
              </a:rPr>
              <a:t>Eat the riches of Gentile = Just as the ancient priests were supported by the people through their offering, Zion in our day will receive glory and wealth for God to help build his kingdom on earth.</a:t>
            </a:r>
          </a:p>
        </p:txBody>
      </p:sp>
      <p:pic>
        <p:nvPicPr>
          <p:cNvPr id="17410" name="Picture 2" descr="https://i.ytimg.com/vi/eRiYPcwueCY/maxresdefaul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39055" y="2260359"/>
            <a:ext cx="3011287" cy="1694795"/>
          </a:xfrm>
          <a:prstGeom prst="rect">
            <a:avLst/>
          </a:prstGeom>
          <a:noFill/>
          <a:extLst>
            <a:ext uri="{909E8E84-426E-40DD-AFC4-6F175D3DCCD1}">
              <a14:hiddenFill xmlns:a14="http://schemas.microsoft.com/office/drawing/2010/main">
                <a:solidFill>
                  <a:srgbClr val="FFFFFF"/>
                </a:solidFill>
              </a14:hiddenFill>
            </a:ext>
          </a:extLst>
        </p:spPr>
      </p:pic>
      <p:pic>
        <p:nvPicPr>
          <p:cNvPr id="17412" name="Picture 4" descr="http://sites.psu.edu/tetherton/wp-content/uploads/sites/7661/2011/04/Feeding-the-World.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1338" y="2287901"/>
            <a:ext cx="3238500" cy="2038350"/>
          </a:xfrm>
          <a:prstGeom prst="rect">
            <a:avLst/>
          </a:prstGeom>
          <a:noFill/>
          <a:extLst>
            <a:ext uri="{909E8E84-426E-40DD-AFC4-6F175D3DCCD1}">
              <a14:hiddenFill xmlns:a14="http://schemas.microsoft.com/office/drawing/2010/main">
                <a:solidFill>
                  <a:srgbClr val="FFFFFF"/>
                </a:solidFill>
              </a14:hiddenFill>
            </a:ext>
          </a:extLst>
        </p:spPr>
      </p:pic>
      <p:pic>
        <p:nvPicPr>
          <p:cNvPr id="17414" name="Picture 6" descr="http://www.knowhy.bookofmormoncentral.org/sites/default/files/knowhy-img/2016/extra/mountain/temples.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661" r="39969" b="-1"/>
          <a:stretch/>
        </p:blipFill>
        <p:spPr bwMode="auto">
          <a:xfrm>
            <a:off x="3631527" y="5443869"/>
            <a:ext cx="1704050" cy="1229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5053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4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74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4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p:cNvSpPr/>
          <p:nvPr/>
        </p:nvSpPr>
        <p:spPr>
          <a:xfrm>
            <a:off x="-47160" y="6488667"/>
            <a:ext cx="7498162" cy="369332"/>
          </a:xfrm>
          <a:prstGeom prst="rect">
            <a:avLst/>
          </a:prstGeom>
        </p:spPr>
        <p:txBody>
          <a:bodyPr wrap="square">
            <a:spAutoFit/>
          </a:bodyPr>
          <a:lstStyle/>
          <a:p>
            <a:r>
              <a:rPr lang="en-US" dirty="0">
                <a:solidFill>
                  <a:schemeClr val="bg1"/>
                </a:solidFill>
                <a:latin typeface="Calibri" panose="020F0502020204030204" pitchFamily="34" charset="0"/>
              </a:rPr>
              <a:t>Isaiah 61:7-9</a:t>
            </a:r>
            <a:endParaRPr lang="en-US" dirty="0">
              <a:solidFill>
                <a:schemeClr val="bg1"/>
              </a:solidFill>
            </a:endParaRPr>
          </a:p>
        </p:txBody>
      </p:sp>
      <p:sp>
        <p:nvSpPr>
          <p:cNvPr id="2" name="Rectangle 1"/>
          <p:cNvSpPr/>
          <p:nvPr/>
        </p:nvSpPr>
        <p:spPr>
          <a:xfrm>
            <a:off x="315190" y="35477"/>
            <a:ext cx="11208327" cy="769441"/>
          </a:xfrm>
          <a:prstGeom prst="rect">
            <a:avLst/>
          </a:prstGeom>
        </p:spPr>
        <p:txBody>
          <a:bodyPr wrap="square">
            <a:spAutoFit/>
          </a:bodyPr>
          <a:lstStyle/>
          <a:p>
            <a:pPr algn="ctr"/>
            <a:r>
              <a:rPr lang="en-US" sz="4400" dirty="0">
                <a:solidFill>
                  <a:schemeClr val="bg1"/>
                </a:solidFill>
              </a:rPr>
              <a:t>Shame/Rejoice</a:t>
            </a:r>
          </a:p>
        </p:txBody>
      </p:sp>
      <p:sp>
        <p:nvSpPr>
          <p:cNvPr id="35" name="Rectangle 34"/>
          <p:cNvSpPr/>
          <p:nvPr/>
        </p:nvSpPr>
        <p:spPr>
          <a:xfrm>
            <a:off x="8494619" y="6488667"/>
            <a:ext cx="3650439" cy="369332"/>
          </a:xfrm>
          <a:prstGeom prst="rect">
            <a:avLst/>
          </a:prstGeom>
        </p:spPr>
        <p:txBody>
          <a:bodyPr wrap="square">
            <a:spAutoFit/>
          </a:bodyPr>
          <a:lstStyle/>
          <a:p>
            <a:pPr algn="r"/>
            <a:r>
              <a:rPr lang="en-US" dirty="0">
                <a:solidFill>
                  <a:schemeClr val="bg1"/>
                </a:solidFill>
                <a:latin typeface="Calibri" panose="020F0502020204030204" pitchFamily="34" charset="0"/>
              </a:rPr>
              <a:t>(1)</a:t>
            </a:r>
            <a:endParaRPr lang="en-US" dirty="0">
              <a:solidFill>
                <a:schemeClr val="bg1"/>
              </a:solidFill>
            </a:endParaRPr>
          </a:p>
        </p:txBody>
      </p:sp>
      <p:sp>
        <p:nvSpPr>
          <p:cNvPr id="5" name="Rectangle 4"/>
          <p:cNvSpPr/>
          <p:nvPr/>
        </p:nvSpPr>
        <p:spPr>
          <a:xfrm>
            <a:off x="315190" y="943703"/>
            <a:ext cx="4611231" cy="1015663"/>
          </a:xfrm>
          <a:prstGeom prst="rect">
            <a:avLst/>
          </a:prstGeom>
        </p:spPr>
        <p:txBody>
          <a:bodyPr wrap="square">
            <a:spAutoFit/>
          </a:bodyPr>
          <a:lstStyle/>
          <a:p>
            <a:r>
              <a:rPr lang="en-US" sz="2000" dirty="0">
                <a:solidFill>
                  <a:schemeClr val="bg1"/>
                </a:solidFill>
              </a:rPr>
              <a:t>Instead of shame they will receive a double portion and instead of disgrace they will rejoice in their inheritance. </a:t>
            </a:r>
          </a:p>
        </p:txBody>
      </p:sp>
      <p:sp>
        <p:nvSpPr>
          <p:cNvPr id="7" name="Rectangle 6"/>
          <p:cNvSpPr/>
          <p:nvPr/>
        </p:nvSpPr>
        <p:spPr>
          <a:xfrm>
            <a:off x="7451002" y="1155156"/>
            <a:ext cx="3832633" cy="707886"/>
          </a:xfrm>
          <a:prstGeom prst="rect">
            <a:avLst/>
          </a:prstGeom>
        </p:spPr>
        <p:txBody>
          <a:bodyPr wrap="square">
            <a:spAutoFit/>
          </a:bodyPr>
          <a:lstStyle/>
          <a:p>
            <a:r>
              <a:rPr lang="en-US" sz="2000" dirty="0">
                <a:solidFill>
                  <a:schemeClr val="bg1"/>
                </a:solidFill>
              </a:rPr>
              <a:t>Just like Job who lost all but was blessed doubly. </a:t>
            </a:r>
          </a:p>
        </p:txBody>
      </p:sp>
      <p:sp>
        <p:nvSpPr>
          <p:cNvPr id="8" name="Rectangle 7"/>
          <p:cNvSpPr/>
          <p:nvPr/>
        </p:nvSpPr>
        <p:spPr>
          <a:xfrm>
            <a:off x="5363619" y="2039796"/>
            <a:ext cx="3832633" cy="1015663"/>
          </a:xfrm>
          <a:prstGeom prst="rect">
            <a:avLst/>
          </a:prstGeom>
        </p:spPr>
        <p:txBody>
          <a:bodyPr wrap="square">
            <a:spAutoFit/>
          </a:bodyPr>
          <a:lstStyle/>
          <a:p>
            <a:r>
              <a:rPr lang="en-US" sz="2000" dirty="0">
                <a:solidFill>
                  <a:schemeClr val="bg1"/>
                </a:solidFill>
              </a:rPr>
              <a:t>Robbery for burnt offering = Burnt offerings were sacrificed entirely – Nothing was held back</a:t>
            </a:r>
          </a:p>
        </p:txBody>
      </p:sp>
      <p:sp>
        <p:nvSpPr>
          <p:cNvPr id="9" name="Rectangle 8"/>
          <p:cNvSpPr/>
          <p:nvPr/>
        </p:nvSpPr>
        <p:spPr>
          <a:xfrm>
            <a:off x="867843" y="4887233"/>
            <a:ext cx="2983118" cy="1015663"/>
          </a:xfrm>
          <a:prstGeom prst="rect">
            <a:avLst/>
          </a:prstGeom>
        </p:spPr>
        <p:txBody>
          <a:bodyPr wrap="square">
            <a:spAutoFit/>
          </a:bodyPr>
          <a:lstStyle/>
          <a:p>
            <a:r>
              <a:rPr lang="en-US" sz="2000" dirty="0">
                <a:solidFill>
                  <a:schemeClr val="bg1"/>
                </a:solidFill>
              </a:rPr>
              <a:t>I will direct their work = Christ directs the work of His church and kingdom</a:t>
            </a:r>
          </a:p>
        </p:txBody>
      </p:sp>
      <p:sp>
        <p:nvSpPr>
          <p:cNvPr id="10" name="Rectangle 9"/>
          <p:cNvSpPr/>
          <p:nvPr/>
        </p:nvSpPr>
        <p:spPr>
          <a:xfrm>
            <a:off x="7870478" y="4801111"/>
            <a:ext cx="3832633" cy="1631216"/>
          </a:xfrm>
          <a:prstGeom prst="rect">
            <a:avLst/>
          </a:prstGeom>
        </p:spPr>
        <p:txBody>
          <a:bodyPr wrap="square">
            <a:spAutoFit/>
          </a:bodyPr>
          <a:lstStyle/>
          <a:p>
            <a:r>
              <a:rPr lang="en-US" sz="2000" dirty="0">
                <a:solidFill>
                  <a:schemeClr val="bg1"/>
                </a:solidFill>
              </a:rPr>
              <a:t>Seed shall be known = a renewal of the Abrahamic promise –his posterity will have the Priesthood and will be chosen servants of the Lord in the last days.</a:t>
            </a:r>
          </a:p>
        </p:txBody>
      </p:sp>
      <p:pic>
        <p:nvPicPr>
          <p:cNvPr id="18434" name="Picture 2" descr="http://static1.squarespace.com/static/54277bd2e4b0da16ea5f05ee/t/560b6825e4b00a287e5c5d06/1443588150231/"/>
          <p:cNvPicPr>
            <a:picLocks noChangeAspect="1" noChangeArrowheads="1"/>
          </p:cNvPicPr>
          <p:nvPr/>
        </p:nvPicPr>
        <p:blipFill rotWithShape="1">
          <a:blip r:embed="rId3">
            <a:extLst>
              <a:ext uri="{28A0092B-C50C-407E-A947-70E740481C1C}">
                <a14:useLocalDpi xmlns:a14="http://schemas.microsoft.com/office/drawing/2010/main" val="0"/>
              </a:ext>
            </a:extLst>
          </a:blip>
          <a:srcRect l="7301" t="4084" r="4018" b="51027"/>
          <a:stretch/>
        </p:blipFill>
        <p:spPr bwMode="auto">
          <a:xfrm>
            <a:off x="221949" y="1922959"/>
            <a:ext cx="4588425" cy="1549147"/>
          </a:xfrm>
          <a:prstGeom prst="rect">
            <a:avLst/>
          </a:prstGeom>
          <a:noFill/>
          <a:extLst>
            <a:ext uri="{909E8E84-426E-40DD-AFC4-6F175D3DCCD1}">
              <a14:hiddenFill xmlns:a14="http://schemas.microsoft.com/office/drawing/2010/main">
                <a:solidFill>
                  <a:srgbClr val="FFFFFF"/>
                </a:solidFill>
              </a14:hiddenFill>
            </a:ext>
          </a:extLst>
        </p:spPr>
      </p:pic>
      <p:pic>
        <p:nvPicPr>
          <p:cNvPr id="18436" name="Picture 4" descr="http://www.rootsrain.com/wp-content/uploads/2008/09/job.jpg"/>
          <p:cNvPicPr>
            <a:picLocks noChangeAspect="1" noChangeArrowheads="1"/>
          </p:cNvPicPr>
          <p:nvPr/>
        </p:nvPicPr>
        <p:blipFill rotWithShape="1">
          <a:blip r:embed="rId4">
            <a:extLst>
              <a:ext uri="{28A0092B-C50C-407E-A947-70E740481C1C}">
                <a14:useLocalDpi xmlns:a14="http://schemas.microsoft.com/office/drawing/2010/main" val="0"/>
              </a:ext>
            </a:extLst>
          </a:blip>
          <a:srcRect l="23410" r="29065" b="3508"/>
          <a:stretch/>
        </p:blipFill>
        <p:spPr bwMode="auto">
          <a:xfrm>
            <a:off x="9332019" y="1756284"/>
            <a:ext cx="2191498" cy="2308721"/>
          </a:xfrm>
          <a:prstGeom prst="rect">
            <a:avLst/>
          </a:prstGeom>
          <a:noFill/>
          <a:extLst>
            <a:ext uri="{909E8E84-426E-40DD-AFC4-6F175D3DCCD1}">
              <a14:hiddenFill xmlns:a14="http://schemas.microsoft.com/office/drawing/2010/main">
                <a:solidFill>
                  <a:srgbClr val="FFFFFF"/>
                </a:solidFill>
              </a14:hiddenFill>
            </a:ext>
          </a:extLst>
        </p:spPr>
      </p:pic>
      <p:pic>
        <p:nvPicPr>
          <p:cNvPr id="18438" name="Picture 6" descr="http://www.livingashes.net/wp-content/uploads/2015/04/ashes-1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55730" y="3177798"/>
            <a:ext cx="2402377" cy="1601905"/>
          </a:xfrm>
          <a:prstGeom prst="rect">
            <a:avLst/>
          </a:prstGeom>
          <a:noFill/>
          <a:extLst>
            <a:ext uri="{909E8E84-426E-40DD-AFC4-6F175D3DCCD1}">
              <a14:hiddenFill xmlns:a14="http://schemas.microsoft.com/office/drawing/2010/main">
                <a:solidFill>
                  <a:srgbClr val="FFFFFF"/>
                </a:solidFill>
              </a14:hiddenFill>
            </a:ext>
          </a:extLst>
        </p:spPr>
      </p:pic>
      <p:pic>
        <p:nvPicPr>
          <p:cNvPr id="18440" name="Picture 8" descr="https://sueannporter.files.wordpress.com/2014/07/sower.png"/>
          <p:cNvPicPr>
            <a:picLocks noChangeAspect="1" noChangeArrowheads="1"/>
          </p:cNvPicPr>
          <p:nvPr/>
        </p:nvPicPr>
        <p:blipFill rotWithShape="1">
          <a:blip r:embed="rId6">
            <a:extLst>
              <a:ext uri="{28A0092B-C50C-407E-A947-70E740481C1C}">
                <a14:useLocalDpi xmlns:a14="http://schemas.microsoft.com/office/drawing/2010/main" val="0"/>
              </a:ext>
            </a:extLst>
          </a:blip>
          <a:srcRect r="677" b="7431"/>
          <a:stretch/>
        </p:blipFill>
        <p:spPr bwMode="auto">
          <a:xfrm>
            <a:off x="3898121" y="4879603"/>
            <a:ext cx="3688118" cy="15527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5999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43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43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438"/>
                                        </p:tgtEl>
                                        <p:attrNameLst>
                                          <p:attrName>style.visibility</p:attrName>
                                        </p:attrNameLst>
                                      </p:cBhvr>
                                      <p:to>
                                        <p:strVal val="visible"/>
                                      </p:to>
                                    </p:set>
                                  </p:childTnLst>
                                </p:cTn>
                              </p:par>
                              <p:par>
                                <p:cTn id="21" presetID="10" presetClass="exit" presetSubtype="0" fill="hold" nodeType="withEffect">
                                  <p:stCondLst>
                                    <p:cond delay="0"/>
                                  </p:stCondLst>
                                  <p:childTnLst>
                                    <p:animEffect transition="out" filter="fade">
                                      <p:cBhvr>
                                        <p:cTn id="22" dur="500"/>
                                        <p:tgtEl>
                                          <p:spTgt spid="18434"/>
                                        </p:tgtEl>
                                      </p:cBhvr>
                                    </p:animEffect>
                                    <p:set>
                                      <p:cBhvr>
                                        <p:cTn id="23" dur="1" fill="hold">
                                          <p:stCondLst>
                                            <p:cond delay="499"/>
                                          </p:stCondLst>
                                        </p:cTn>
                                        <p:tgtEl>
                                          <p:spTgt spid="18434"/>
                                        </p:tgtEl>
                                        <p:attrNameLst>
                                          <p:attrName>style.visibility</p:attrName>
                                        </p:attrNameLst>
                                      </p:cBhvr>
                                      <p:to>
                                        <p:strVal val="hidden"/>
                                      </p:to>
                                    </p:set>
                                  </p:childTnLst>
                                </p:cTn>
                              </p:par>
                              <p:par>
                                <p:cTn id="24" presetID="10" presetClass="exit" presetSubtype="0" fill="hold" grpId="1" nodeType="withEffect">
                                  <p:stCondLst>
                                    <p:cond delay="0"/>
                                  </p:stCondLst>
                                  <p:childTnLst>
                                    <p:animEffect transition="out" filter="fade">
                                      <p:cBhvr>
                                        <p:cTn id="25" dur="500"/>
                                        <p:tgtEl>
                                          <p:spTgt spid="5"/>
                                        </p:tgtEl>
                                      </p:cBhvr>
                                    </p:animEffect>
                                    <p:set>
                                      <p:cBhvr>
                                        <p:cTn id="26" dur="1" fill="hold">
                                          <p:stCondLst>
                                            <p:cond delay="499"/>
                                          </p:stCondLst>
                                        </p:cTn>
                                        <p:tgtEl>
                                          <p:spTgt spid="5"/>
                                        </p:tgtEl>
                                        <p:attrNameLst>
                                          <p:attrName>style.visibility</p:attrName>
                                        </p:attrNameLst>
                                      </p:cBhvr>
                                      <p:to>
                                        <p:strVal val="hidden"/>
                                      </p:to>
                                    </p:set>
                                  </p:childTnLst>
                                </p:cTn>
                              </p:par>
                              <p:par>
                                <p:cTn id="27" presetID="10" presetClass="exit" presetSubtype="0" fill="hold" grpId="1" nodeType="withEffect">
                                  <p:stCondLst>
                                    <p:cond delay="0"/>
                                  </p:stCondLst>
                                  <p:childTnLst>
                                    <p:animEffect transition="out" filter="fade">
                                      <p:cBhvr>
                                        <p:cTn id="28" dur="500"/>
                                        <p:tgtEl>
                                          <p:spTgt spid="7"/>
                                        </p:tgtEl>
                                      </p:cBhvr>
                                    </p:animEffect>
                                    <p:set>
                                      <p:cBhvr>
                                        <p:cTn id="29" dur="1" fill="hold">
                                          <p:stCondLst>
                                            <p:cond delay="499"/>
                                          </p:stCondLst>
                                        </p:cTn>
                                        <p:tgtEl>
                                          <p:spTgt spid="7"/>
                                        </p:tgtEl>
                                        <p:attrNameLst>
                                          <p:attrName>style.visibility</p:attrName>
                                        </p:attrNameLst>
                                      </p:cBhvr>
                                      <p:to>
                                        <p:strVal val="hidden"/>
                                      </p:to>
                                    </p:set>
                                  </p:childTnLst>
                                </p:cTn>
                              </p:par>
                              <p:par>
                                <p:cTn id="30" presetID="10" presetClass="exit" presetSubtype="0" fill="hold" nodeType="withEffect">
                                  <p:stCondLst>
                                    <p:cond delay="0"/>
                                  </p:stCondLst>
                                  <p:childTnLst>
                                    <p:animEffect transition="out" filter="fade">
                                      <p:cBhvr>
                                        <p:cTn id="31" dur="500"/>
                                        <p:tgtEl>
                                          <p:spTgt spid="18436"/>
                                        </p:tgtEl>
                                      </p:cBhvr>
                                    </p:animEffect>
                                    <p:set>
                                      <p:cBhvr>
                                        <p:cTn id="32" dur="1" fill="hold">
                                          <p:stCondLst>
                                            <p:cond delay="499"/>
                                          </p:stCondLst>
                                        </p:cTn>
                                        <p:tgtEl>
                                          <p:spTgt spid="1843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8440"/>
                                        </p:tgtEl>
                                        <p:attrNameLst>
                                          <p:attrName>style.visibility</p:attrName>
                                        </p:attrNameLst>
                                      </p:cBhvr>
                                      <p:to>
                                        <p:strVal val="visible"/>
                                      </p:to>
                                    </p:set>
                                  </p:childTnLst>
                                </p:cTn>
                              </p:par>
                              <p:par>
                                <p:cTn id="39" presetID="10" presetClass="exit" presetSubtype="0" fill="hold" grpId="1" nodeType="withEffect">
                                  <p:stCondLst>
                                    <p:cond delay="0"/>
                                  </p:stCondLst>
                                  <p:childTnLst>
                                    <p:animEffect transition="out" filter="fade">
                                      <p:cBhvr>
                                        <p:cTn id="40" dur="500"/>
                                        <p:tgtEl>
                                          <p:spTgt spid="8"/>
                                        </p:tgtEl>
                                      </p:cBhvr>
                                    </p:animEffect>
                                    <p:set>
                                      <p:cBhvr>
                                        <p:cTn id="41" dur="1" fill="hold">
                                          <p:stCondLst>
                                            <p:cond delay="499"/>
                                          </p:stCondLst>
                                        </p:cTn>
                                        <p:tgtEl>
                                          <p:spTgt spid="8"/>
                                        </p:tgtEl>
                                        <p:attrNameLst>
                                          <p:attrName>style.visibility</p:attrName>
                                        </p:attrNameLst>
                                      </p:cBhvr>
                                      <p:to>
                                        <p:strVal val="hidden"/>
                                      </p:to>
                                    </p:set>
                                  </p:childTnLst>
                                </p:cTn>
                              </p:par>
                              <p:par>
                                <p:cTn id="42" presetID="10" presetClass="exit" presetSubtype="0" fill="hold" nodeType="withEffect">
                                  <p:stCondLst>
                                    <p:cond delay="0"/>
                                  </p:stCondLst>
                                  <p:childTnLst>
                                    <p:animEffect transition="out" filter="fade">
                                      <p:cBhvr>
                                        <p:cTn id="43" dur="500"/>
                                        <p:tgtEl>
                                          <p:spTgt spid="18438"/>
                                        </p:tgtEl>
                                      </p:cBhvr>
                                    </p:animEffect>
                                    <p:set>
                                      <p:cBhvr>
                                        <p:cTn id="44" dur="1" fill="hold">
                                          <p:stCondLst>
                                            <p:cond delay="499"/>
                                          </p:stCondLst>
                                        </p:cTn>
                                        <p:tgtEl>
                                          <p:spTgt spid="18438"/>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7" grpId="0"/>
      <p:bldP spid="7" grpId="1"/>
      <p:bldP spid="8" grpId="0"/>
      <p:bldP spid="8" grpId="1"/>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p:cNvSpPr/>
          <p:nvPr/>
        </p:nvSpPr>
        <p:spPr>
          <a:xfrm>
            <a:off x="-47160" y="6488667"/>
            <a:ext cx="7498162" cy="369332"/>
          </a:xfrm>
          <a:prstGeom prst="rect">
            <a:avLst/>
          </a:prstGeom>
        </p:spPr>
        <p:txBody>
          <a:bodyPr wrap="square">
            <a:spAutoFit/>
          </a:bodyPr>
          <a:lstStyle/>
          <a:p>
            <a:r>
              <a:rPr lang="en-US" dirty="0">
                <a:solidFill>
                  <a:schemeClr val="bg1"/>
                </a:solidFill>
                <a:latin typeface="Calibri" panose="020F0502020204030204" pitchFamily="34" charset="0"/>
              </a:rPr>
              <a:t>Isaiah 61:10-11</a:t>
            </a:r>
            <a:endParaRPr lang="en-US" dirty="0">
              <a:solidFill>
                <a:schemeClr val="bg1"/>
              </a:solidFill>
            </a:endParaRPr>
          </a:p>
        </p:txBody>
      </p:sp>
      <p:sp>
        <p:nvSpPr>
          <p:cNvPr id="5" name="Rectangle 4"/>
          <p:cNvSpPr/>
          <p:nvPr/>
        </p:nvSpPr>
        <p:spPr>
          <a:xfrm>
            <a:off x="455908" y="830637"/>
            <a:ext cx="6005465" cy="1631216"/>
          </a:xfrm>
          <a:prstGeom prst="rect">
            <a:avLst/>
          </a:prstGeom>
        </p:spPr>
        <p:txBody>
          <a:bodyPr wrap="square">
            <a:spAutoFit/>
          </a:bodyPr>
          <a:lstStyle/>
          <a:p>
            <a:pPr fontAlgn="base"/>
            <a:r>
              <a:rPr lang="en-US" sz="2000" dirty="0">
                <a:solidFill>
                  <a:schemeClr val="bg1"/>
                </a:solidFill>
              </a:rPr>
              <a:t>They wear the garments of the holy priesthood, robes, and wedding attire.</a:t>
            </a:r>
          </a:p>
          <a:p>
            <a:pPr fontAlgn="base"/>
            <a:endParaRPr lang="en-US" sz="2000" dirty="0">
              <a:solidFill>
                <a:schemeClr val="bg1"/>
              </a:solidFill>
            </a:endParaRPr>
          </a:p>
          <a:p>
            <a:pPr fontAlgn="base"/>
            <a:r>
              <a:rPr lang="en-US" sz="2000" dirty="0">
                <a:solidFill>
                  <a:schemeClr val="bg1"/>
                </a:solidFill>
              </a:rPr>
              <a:t>Israel and the Lord are ready to enter into their marriage covenant.</a:t>
            </a:r>
          </a:p>
        </p:txBody>
      </p:sp>
      <p:sp>
        <p:nvSpPr>
          <p:cNvPr id="7" name="Rectangle 6"/>
          <p:cNvSpPr/>
          <p:nvPr/>
        </p:nvSpPr>
        <p:spPr>
          <a:xfrm>
            <a:off x="0" y="35477"/>
            <a:ext cx="12192000" cy="584775"/>
          </a:xfrm>
          <a:prstGeom prst="rect">
            <a:avLst/>
          </a:prstGeom>
        </p:spPr>
        <p:txBody>
          <a:bodyPr wrap="square">
            <a:spAutoFit/>
          </a:bodyPr>
          <a:lstStyle/>
          <a:p>
            <a:pPr algn="ctr"/>
            <a:r>
              <a:rPr lang="en-US" sz="3200" dirty="0">
                <a:solidFill>
                  <a:schemeClr val="bg1"/>
                </a:solidFill>
              </a:rPr>
              <a:t>The Coming Marriage Between Jehovah and His Bride, The Church</a:t>
            </a:r>
          </a:p>
        </p:txBody>
      </p:sp>
      <p:sp>
        <p:nvSpPr>
          <p:cNvPr id="6" name="Rectangle 5"/>
          <p:cNvSpPr/>
          <p:nvPr/>
        </p:nvSpPr>
        <p:spPr>
          <a:xfrm>
            <a:off x="5798960" y="2780752"/>
            <a:ext cx="6005465" cy="1631216"/>
          </a:xfrm>
          <a:prstGeom prst="rect">
            <a:avLst/>
          </a:prstGeom>
        </p:spPr>
        <p:txBody>
          <a:bodyPr wrap="square">
            <a:spAutoFit/>
          </a:bodyPr>
          <a:lstStyle/>
          <a:p>
            <a:pPr fontAlgn="base"/>
            <a:r>
              <a:rPr lang="en-US" sz="2000" dirty="0">
                <a:solidFill>
                  <a:schemeClr val="bg1"/>
                </a:solidFill>
              </a:rPr>
              <a:t>Robes of Righteousness = Turban or ornaments = priestly </a:t>
            </a:r>
            <a:r>
              <a:rPr lang="en-US" sz="2000" dirty="0" err="1">
                <a:solidFill>
                  <a:schemeClr val="bg1"/>
                </a:solidFill>
              </a:rPr>
              <a:t>mitre</a:t>
            </a:r>
            <a:r>
              <a:rPr lang="en-US" sz="2000" dirty="0">
                <a:solidFill>
                  <a:schemeClr val="bg1"/>
                </a:solidFill>
              </a:rPr>
              <a:t> or cap</a:t>
            </a:r>
          </a:p>
          <a:p>
            <a:pPr fontAlgn="base"/>
            <a:endParaRPr lang="en-US" sz="2000" dirty="0">
              <a:solidFill>
                <a:schemeClr val="bg1"/>
              </a:solidFill>
            </a:endParaRPr>
          </a:p>
          <a:p>
            <a:pPr fontAlgn="base"/>
            <a:r>
              <a:rPr lang="en-US" sz="2000" dirty="0">
                <a:solidFill>
                  <a:schemeClr val="bg1"/>
                </a:solidFill>
              </a:rPr>
              <a:t>Righteousness is symbolized by the ornaments and jewels they wear </a:t>
            </a:r>
          </a:p>
        </p:txBody>
      </p:sp>
      <p:sp>
        <p:nvSpPr>
          <p:cNvPr id="8" name="Rectangle 7"/>
          <p:cNvSpPr/>
          <p:nvPr/>
        </p:nvSpPr>
        <p:spPr>
          <a:xfrm>
            <a:off x="2047591" y="5401347"/>
            <a:ext cx="6005465" cy="400110"/>
          </a:xfrm>
          <a:prstGeom prst="rect">
            <a:avLst/>
          </a:prstGeom>
        </p:spPr>
        <p:txBody>
          <a:bodyPr wrap="square">
            <a:spAutoFit/>
          </a:bodyPr>
          <a:lstStyle/>
          <a:p>
            <a:pPr fontAlgn="base"/>
            <a:r>
              <a:rPr lang="en-US" sz="2000" dirty="0">
                <a:solidFill>
                  <a:schemeClr val="bg1"/>
                </a:solidFill>
              </a:rPr>
              <a:t>The earth has become a glorious garden of paradise</a:t>
            </a:r>
          </a:p>
        </p:txBody>
      </p:sp>
      <p:sp>
        <p:nvSpPr>
          <p:cNvPr id="9" name="Rectangle 8"/>
          <p:cNvSpPr/>
          <p:nvPr/>
        </p:nvSpPr>
        <p:spPr>
          <a:xfrm>
            <a:off x="8494619" y="6488667"/>
            <a:ext cx="3650439" cy="369332"/>
          </a:xfrm>
          <a:prstGeom prst="rect">
            <a:avLst/>
          </a:prstGeom>
        </p:spPr>
        <p:txBody>
          <a:bodyPr wrap="square">
            <a:spAutoFit/>
          </a:bodyPr>
          <a:lstStyle/>
          <a:p>
            <a:pPr algn="r"/>
            <a:r>
              <a:rPr lang="en-US" dirty="0">
                <a:solidFill>
                  <a:schemeClr val="bg1"/>
                </a:solidFill>
                <a:latin typeface="Calibri" panose="020F0502020204030204" pitchFamily="34" charset="0"/>
              </a:rPr>
              <a:t>(1)</a:t>
            </a:r>
            <a:endParaRPr lang="en-US" dirty="0">
              <a:solidFill>
                <a:schemeClr val="bg1"/>
              </a:solidFill>
            </a:endParaRPr>
          </a:p>
        </p:txBody>
      </p:sp>
      <p:pic>
        <p:nvPicPr>
          <p:cNvPr id="15362" name="Picture 2" descr="The Turban, wound as a &quot;Mitznefet&quot; (left) for the Kohen Gadol  and as a &quot;Migba'at&quot; (right) for the ordinary Koh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7281" y="740267"/>
            <a:ext cx="2990850" cy="1581151"/>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w3.chabad.org/media/images/311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56785" y="2878243"/>
            <a:ext cx="2929596" cy="2306769"/>
          </a:xfrm>
          <a:prstGeom prst="rect">
            <a:avLst/>
          </a:prstGeom>
          <a:noFill/>
          <a:extLst>
            <a:ext uri="{909E8E84-426E-40DD-AFC4-6F175D3DCCD1}">
              <a14:hiddenFill xmlns:a14="http://schemas.microsoft.com/office/drawing/2010/main">
                <a:solidFill>
                  <a:srgbClr val="FFFFFF"/>
                </a:solidFill>
              </a14:hiddenFill>
            </a:ext>
          </a:extLst>
        </p:spPr>
      </p:pic>
      <p:pic>
        <p:nvPicPr>
          <p:cNvPr id="15366" name="Picture 6" descr="http://gapcommunity.com/wp-content/uploads/2015/08/garden-of-eden-wallpaper-kfzc1wlw.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53056" y="4411968"/>
            <a:ext cx="2171819" cy="212812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2089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36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36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3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p:cNvSpPr/>
          <p:nvPr/>
        </p:nvSpPr>
        <p:spPr>
          <a:xfrm>
            <a:off x="-47160" y="6488667"/>
            <a:ext cx="7498162" cy="369332"/>
          </a:xfrm>
          <a:prstGeom prst="rect">
            <a:avLst/>
          </a:prstGeom>
        </p:spPr>
        <p:txBody>
          <a:bodyPr wrap="square">
            <a:spAutoFit/>
          </a:bodyPr>
          <a:lstStyle/>
          <a:p>
            <a:r>
              <a:rPr lang="en-US" dirty="0">
                <a:solidFill>
                  <a:schemeClr val="bg1"/>
                </a:solidFill>
                <a:latin typeface="Calibri" panose="020F0502020204030204" pitchFamily="34" charset="0"/>
              </a:rPr>
              <a:t>Isaiah 62:4-5   Genesis 10:25  See JST Isaiah 62:4-5</a:t>
            </a:r>
            <a:endParaRPr lang="en-US" dirty="0">
              <a:solidFill>
                <a:schemeClr val="bg1"/>
              </a:solidFill>
            </a:endParaRPr>
          </a:p>
        </p:txBody>
      </p:sp>
      <p:sp>
        <p:nvSpPr>
          <p:cNvPr id="5" name="Rectangle 4"/>
          <p:cNvSpPr/>
          <p:nvPr/>
        </p:nvSpPr>
        <p:spPr>
          <a:xfrm>
            <a:off x="591710" y="1343756"/>
            <a:ext cx="3210745" cy="1323439"/>
          </a:xfrm>
          <a:prstGeom prst="rect">
            <a:avLst/>
          </a:prstGeom>
        </p:spPr>
        <p:txBody>
          <a:bodyPr wrap="square">
            <a:spAutoFit/>
          </a:bodyPr>
          <a:lstStyle/>
          <a:p>
            <a:pPr fontAlgn="base"/>
            <a:r>
              <a:rPr lang="en-US" sz="2000" i="1" dirty="0" err="1">
                <a:solidFill>
                  <a:schemeClr val="bg1"/>
                </a:solidFill>
              </a:rPr>
              <a:t>Hephzi</a:t>
            </a:r>
            <a:r>
              <a:rPr lang="en-US" sz="2000" i="1" dirty="0">
                <a:solidFill>
                  <a:schemeClr val="bg1"/>
                </a:solidFill>
              </a:rPr>
              <a:t>-bah</a:t>
            </a:r>
            <a:r>
              <a:rPr lang="en-US" sz="2000" dirty="0">
                <a:solidFill>
                  <a:schemeClr val="bg1"/>
                </a:solidFill>
              </a:rPr>
              <a:t> =  “delightful” in Hebrew and may refer to Jerusalem and Zion’s latter-day righteousness. </a:t>
            </a:r>
          </a:p>
        </p:txBody>
      </p:sp>
      <p:sp>
        <p:nvSpPr>
          <p:cNvPr id="7" name="Rectangle 6"/>
          <p:cNvSpPr/>
          <p:nvPr/>
        </p:nvSpPr>
        <p:spPr>
          <a:xfrm>
            <a:off x="0" y="35477"/>
            <a:ext cx="12192000" cy="830997"/>
          </a:xfrm>
          <a:prstGeom prst="rect">
            <a:avLst/>
          </a:prstGeom>
        </p:spPr>
        <p:txBody>
          <a:bodyPr wrap="square">
            <a:spAutoFit/>
          </a:bodyPr>
          <a:lstStyle/>
          <a:p>
            <a:pPr algn="ctr"/>
            <a:r>
              <a:rPr lang="en-US" sz="4800" dirty="0" err="1">
                <a:solidFill>
                  <a:schemeClr val="bg1"/>
                </a:solidFill>
              </a:rPr>
              <a:t>Hephzi</a:t>
            </a:r>
            <a:r>
              <a:rPr lang="en-US" sz="4800" dirty="0">
                <a:solidFill>
                  <a:schemeClr val="bg1"/>
                </a:solidFill>
              </a:rPr>
              <a:t>-bah and Beulah</a:t>
            </a:r>
          </a:p>
        </p:txBody>
      </p:sp>
      <p:sp>
        <p:nvSpPr>
          <p:cNvPr id="6" name="Rectangle 5"/>
          <p:cNvSpPr/>
          <p:nvPr/>
        </p:nvSpPr>
        <p:spPr>
          <a:xfrm>
            <a:off x="8198072" y="1164774"/>
            <a:ext cx="3742316" cy="1938992"/>
          </a:xfrm>
          <a:prstGeom prst="rect">
            <a:avLst/>
          </a:prstGeom>
        </p:spPr>
        <p:txBody>
          <a:bodyPr wrap="square">
            <a:spAutoFit/>
          </a:bodyPr>
          <a:lstStyle/>
          <a:p>
            <a:pPr fontAlgn="base"/>
            <a:r>
              <a:rPr lang="en-US" sz="2000" i="1" dirty="0">
                <a:solidFill>
                  <a:schemeClr val="bg1"/>
                </a:solidFill>
              </a:rPr>
              <a:t>Beulah</a:t>
            </a:r>
            <a:r>
              <a:rPr lang="en-US" sz="2000" dirty="0">
                <a:solidFill>
                  <a:schemeClr val="bg1"/>
                </a:solidFill>
              </a:rPr>
              <a:t> =  “union”  </a:t>
            </a:r>
          </a:p>
          <a:p>
            <a:pPr fontAlgn="base"/>
            <a:endParaRPr lang="en-US" sz="2000" dirty="0">
              <a:solidFill>
                <a:schemeClr val="bg1"/>
              </a:solidFill>
            </a:endParaRPr>
          </a:p>
          <a:p>
            <a:pPr fontAlgn="base"/>
            <a:r>
              <a:rPr lang="en-US" sz="2000" dirty="0">
                <a:solidFill>
                  <a:schemeClr val="bg1"/>
                </a:solidFill>
              </a:rPr>
              <a:t>A marriage is once again the symbol of unity, but this time the marriage is not of the people and God but of the land and God.</a:t>
            </a:r>
          </a:p>
        </p:txBody>
      </p:sp>
      <p:sp>
        <p:nvSpPr>
          <p:cNvPr id="8" name="Rectangle 7"/>
          <p:cNvSpPr/>
          <p:nvPr/>
        </p:nvSpPr>
        <p:spPr>
          <a:xfrm>
            <a:off x="1060009" y="2995173"/>
            <a:ext cx="6005465" cy="1323439"/>
          </a:xfrm>
          <a:prstGeom prst="rect">
            <a:avLst/>
          </a:prstGeom>
        </p:spPr>
        <p:txBody>
          <a:bodyPr wrap="square">
            <a:spAutoFit/>
          </a:bodyPr>
          <a:lstStyle/>
          <a:p>
            <a:pPr fontAlgn="base"/>
            <a:r>
              <a:rPr lang="en-US" sz="2000" i="1" dirty="0">
                <a:solidFill>
                  <a:srgbClr val="FFFF00"/>
                </a:solidFill>
              </a:rPr>
              <a:t>And the land of Jerusalem and the land of Zion shall be turned back into their own place, and the earth shall be like as it was in the days before it was divided. D&amp;C 133:24</a:t>
            </a:r>
          </a:p>
        </p:txBody>
      </p:sp>
      <p:sp>
        <p:nvSpPr>
          <p:cNvPr id="9" name="Rectangle 8"/>
          <p:cNvSpPr/>
          <p:nvPr/>
        </p:nvSpPr>
        <p:spPr>
          <a:xfrm>
            <a:off x="8494619" y="6488667"/>
            <a:ext cx="3650439" cy="369332"/>
          </a:xfrm>
          <a:prstGeom prst="rect">
            <a:avLst/>
          </a:prstGeom>
        </p:spPr>
        <p:txBody>
          <a:bodyPr wrap="square">
            <a:spAutoFit/>
          </a:bodyPr>
          <a:lstStyle/>
          <a:p>
            <a:pPr algn="r"/>
            <a:r>
              <a:rPr lang="en-US" dirty="0">
                <a:solidFill>
                  <a:schemeClr val="bg1"/>
                </a:solidFill>
                <a:latin typeface="Calibri" panose="020F0502020204030204" pitchFamily="34" charset="0"/>
              </a:rPr>
              <a:t>(2)</a:t>
            </a:r>
            <a:endParaRPr lang="en-US" dirty="0">
              <a:solidFill>
                <a:schemeClr val="bg1"/>
              </a:solidFill>
            </a:endParaRPr>
          </a:p>
        </p:txBody>
      </p:sp>
      <p:sp>
        <p:nvSpPr>
          <p:cNvPr id="10" name="Rectangle 9"/>
          <p:cNvSpPr/>
          <p:nvPr/>
        </p:nvSpPr>
        <p:spPr>
          <a:xfrm>
            <a:off x="3449371" y="686813"/>
            <a:ext cx="7604910" cy="400110"/>
          </a:xfrm>
          <a:prstGeom prst="rect">
            <a:avLst/>
          </a:prstGeom>
        </p:spPr>
        <p:txBody>
          <a:bodyPr wrap="square">
            <a:spAutoFit/>
          </a:bodyPr>
          <a:lstStyle/>
          <a:p>
            <a:pPr fontAlgn="base"/>
            <a:r>
              <a:rPr lang="en-US" sz="2000" dirty="0">
                <a:solidFill>
                  <a:srgbClr val="FFFF00"/>
                </a:solidFill>
              </a:rPr>
              <a:t>Isaiah describing the latter-day condition of Zion </a:t>
            </a:r>
          </a:p>
        </p:txBody>
      </p:sp>
      <p:sp>
        <p:nvSpPr>
          <p:cNvPr id="2" name="Rectangle 1"/>
          <p:cNvSpPr/>
          <p:nvPr/>
        </p:nvSpPr>
        <p:spPr>
          <a:xfrm>
            <a:off x="5845521" y="4123564"/>
            <a:ext cx="6096000" cy="2031325"/>
          </a:xfrm>
          <a:prstGeom prst="rect">
            <a:avLst/>
          </a:prstGeom>
        </p:spPr>
        <p:txBody>
          <a:bodyPr>
            <a:spAutoFit/>
          </a:bodyPr>
          <a:lstStyle/>
          <a:p>
            <a:r>
              <a:rPr lang="en-US" dirty="0">
                <a:solidFill>
                  <a:schemeClr val="bg1"/>
                </a:solidFill>
                <a:latin typeface="Calibri" panose="020F0502020204030204" pitchFamily="34" charset="0"/>
              </a:rPr>
              <a:t>In the days of Peleg the earth was divided into continents, but before that time it was all united in one land mass. </a:t>
            </a:r>
          </a:p>
          <a:p>
            <a:endParaRPr lang="en-US" dirty="0">
              <a:solidFill>
                <a:schemeClr val="bg1"/>
              </a:solidFill>
              <a:latin typeface="Calibri" panose="020F0502020204030204" pitchFamily="34" charset="0"/>
            </a:endParaRPr>
          </a:p>
          <a:p>
            <a:r>
              <a:rPr lang="en-US" dirty="0">
                <a:solidFill>
                  <a:schemeClr val="bg1"/>
                </a:solidFill>
                <a:latin typeface="Calibri" panose="020F0502020204030204" pitchFamily="34" charset="0"/>
              </a:rPr>
              <a:t>The joining of the continents once again can be likened to a union or a marriage that is both </a:t>
            </a:r>
            <a:r>
              <a:rPr lang="en-US" i="1" dirty="0" err="1">
                <a:solidFill>
                  <a:schemeClr val="bg1"/>
                </a:solidFill>
                <a:latin typeface="Calibri" panose="020F0502020204030204" pitchFamily="34" charset="0"/>
              </a:rPr>
              <a:t>hephzi</a:t>
            </a:r>
            <a:r>
              <a:rPr lang="en-US" i="1" dirty="0">
                <a:solidFill>
                  <a:schemeClr val="bg1"/>
                </a:solidFill>
                <a:latin typeface="Calibri" panose="020F0502020204030204" pitchFamily="34" charset="0"/>
              </a:rPr>
              <a:t>-bah</a:t>
            </a:r>
            <a:r>
              <a:rPr lang="en-US" dirty="0">
                <a:solidFill>
                  <a:schemeClr val="bg1"/>
                </a:solidFill>
                <a:latin typeface="Calibri" panose="020F0502020204030204" pitchFamily="34" charset="0"/>
              </a:rPr>
              <a:t> and </a:t>
            </a:r>
            <a:r>
              <a:rPr lang="en-US" i="1" dirty="0" err="1">
                <a:solidFill>
                  <a:schemeClr val="bg1"/>
                </a:solidFill>
                <a:latin typeface="Calibri" panose="020F0502020204030204" pitchFamily="34" charset="0"/>
              </a:rPr>
              <a:t>beulah,</a:t>
            </a:r>
            <a:r>
              <a:rPr lang="en-US" dirty="0" err="1">
                <a:solidFill>
                  <a:schemeClr val="bg1"/>
                </a:solidFill>
                <a:latin typeface="Calibri" panose="020F0502020204030204" pitchFamily="34" charset="0"/>
              </a:rPr>
              <a:t>that</a:t>
            </a:r>
            <a:r>
              <a:rPr lang="en-US" dirty="0">
                <a:solidFill>
                  <a:schemeClr val="bg1"/>
                </a:solidFill>
                <a:latin typeface="Calibri" panose="020F0502020204030204" pitchFamily="34" charset="0"/>
              </a:rPr>
              <a:t> is, delightful and united. The lands, like a man and woman in holy wedlock, will be sealed by the authority of the one officiating. </a:t>
            </a:r>
            <a:endParaRPr lang="en-US" dirty="0">
              <a:solidFill>
                <a:schemeClr val="bg1"/>
              </a:solidFill>
            </a:endParaRPr>
          </a:p>
        </p:txBody>
      </p:sp>
      <p:sp>
        <p:nvSpPr>
          <p:cNvPr id="3" name="Rectangle 1"/>
          <p:cNvSpPr>
            <a:spLocks noChangeArrowheads="1"/>
          </p:cNvSpPr>
          <p:nvPr/>
        </p:nvSpPr>
        <p:spPr bwMode="auto">
          <a:xfrm>
            <a:off x="3974471" y="1708814"/>
            <a:ext cx="2281473" cy="859230"/>
          </a:xfrm>
          <a:prstGeom prst="rect">
            <a:avLst/>
          </a:prstGeom>
          <a:solidFill>
            <a:srgbClr val="FFC000"/>
          </a:solidFill>
          <a:ln>
            <a:noFill/>
          </a:ln>
          <a:effectLst/>
        </p:spPr>
        <p:txBody>
          <a:bodyPr vert="horz" wrap="square" lIns="0" tIns="0" rIns="0" bIns="-6348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he-IL" altLang="en-US" sz="6000" b="0" i="0" u="none" strike="noStrike" cap="none" normalizeH="0" baseline="0" dirty="0">
                <a:ln>
                  <a:noFill/>
                </a:ln>
                <a:solidFill>
                  <a:srgbClr val="212121"/>
                </a:solidFill>
                <a:effectLst>
                  <a:glow rad="139700">
                    <a:schemeClr val="accent2">
                      <a:satMod val="175000"/>
                      <a:alpha val="40000"/>
                    </a:schemeClr>
                  </a:glow>
                </a:effectLst>
                <a:latin typeface="Abadi" panose="020B0604020104020204" pitchFamily="34" charset="0"/>
                <a:cs typeface="Arial" panose="020B0604020202020204" pitchFamily="34" charset="0"/>
              </a:rPr>
              <a:t>הפזיבה</a:t>
            </a:r>
            <a:r>
              <a:rPr kumimoji="0" lang="en-US" altLang="en-US" sz="6000" b="0" i="0" u="none" strike="noStrike" cap="none" normalizeH="0" baseline="0" dirty="0">
                <a:ln>
                  <a:noFill/>
                </a:ln>
                <a:solidFill>
                  <a:schemeClr val="tx1"/>
                </a:solidFill>
                <a:effectLst>
                  <a:glow rad="139700">
                    <a:schemeClr val="accent2">
                      <a:satMod val="175000"/>
                      <a:alpha val="40000"/>
                    </a:schemeClr>
                  </a:glow>
                </a:effectLst>
              </a:rPr>
              <a:t> </a:t>
            </a:r>
            <a:endParaRPr kumimoji="0" lang="en-US" altLang="en-US" sz="6000" b="0" i="0" u="none" strike="noStrike" cap="none" normalizeH="0" baseline="0" dirty="0">
              <a:ln>
                <a:noFill/>
              </a:ln>
              <a:solidFill>
                <a:schemeClr val="tx1"/>
              </a:solidFill>
              <a:effectLst>
                <a:glow rad="139700">
                  <a:schemeClr val="accent2">
                    <a:satMod val="175000"/>
                    <a:alpha val="40000"/>
                  </a:schemeClr>
                </a:glow>
              </a:effectLst>
              <a:latin typeface="Arial" panose="020B0604020202020204" pitchFamily="34" charset="0"/>
            </a:endParaRPr>
          </a:p>
        </p:txBody>
      </p:sp>
      <p:sp>
        <p:nvSpPr>
          <p:cNvPr id="4" name="Rectangle 2"/>
          <p:cNvSpPr>
            <a:spLocks noChangeArrowheads="1"/>
          </p:cNvSpPr>
          <p:nvPr/>
        </p:nvSpPr>
        <p:spPr bwMode="auto">
          <a:xfrm>
            <a:off x="6427960" y="1708814"/>
            <a:ext cx="1629624" cy="859230"/>
          </a:xfrm>
          <a:prstGeom prst="rect">
            <a:avLst/>
          </a:prstGeom>
          <a:solidFill>
            <a:srgbClr val="FFC000"/>
          </a:solidFill>
          <a:ln>
            <a:noFill/>
          </a:ln>
          <a:effectLst/>
        </p:spPr>
        <p:txBody>
          <a:bodyPr vert="horz" wrap="square" lIns="0" tIns="0" rIns="0" bIns="-6348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he-IL" altLang="en-US" sz="6000" b="0" i="0" u="none" strike="noStrike" cap="none" normalizeH="0" baseline="0" dirty="0">
                <a:ln>
                  <a:noFill/>
                </a:ln>
                <a:solidFill>
                  <a:srgbClr val="212121"/>
                </a:solidFill>
                <a:effectLst>
                  <a:glow rad="228600">
                    <a:schemeClr val="accent2">
                      <a:satMod val="175000"/>
                      <a:alpha val="40000"/>
                    </a:schemeClr>
                  </a:glow>
                </a:effectLst>
                <a:latin typeface="Abadi" panose="020B0604020104020204" pitchFamily="34" charset="0"/>
                <a:cs typeface="Arial" panose="020B0604020202020204" pitchFamily="34" charset="0"/>
              </a:rPr>
              <a:t>ביולה</a:t>
            </a:r>
            <a:r>
              <a:rPr kumimoji="0" lang="en-US" altLang="en-US" sz="6000" b="0" i="0" u="none" strike="noStrike" cap="none" normalizeH="0" baseline="0" dirty="0">
                <a:ln>
                  <a:noFill/>
                </a:ln>
                <a:solidFill>
                  <a:schemeClr val="tx1"/>
                </a:solidFill>
                <a:effectLst>
                  <a:glow rad="228600">
                    <a:schemeClr val="accent2">
                      <a:satMod val="175000"/>
                      <a:alpha val="40000"/>
                    </a:schemeClr>
                  </a:glow>
                </a:effectLst>
              </a:rPr>
              <a:t> </a:t>
            </a:r>
            <a:endParaRPr kumimoji="0" lang="en-US" altLang="en-US" sz="6000" b="0" i="0" u="none" strike="noStrike" cap="none" normalizeH="0" baseline="0" dirty="0">
              <a:ln>
                <a:noFill/>
              </a:ln>
              <a:solidFill>
                <a:schemeClr val="tx1"/>
              </a:solidFill>
              <a:effectLst>
                <a:glow rad="228600">
                  <a:schemeClr val="accent2">
                    <a:satMod val="175000"/>
                    <a:alpha val="40000"/>
                  </a:schemeClr>
                </a:glow>
              </a:effectLst>
              <a:latin typeface="Arial" panose="020B0604020202020204" pitchFamily="34" charset="0"/>
            </a:endParaRPr>
          </a:p>
        </p:txBody>
      </p:sp>
      <p:pic>
        <p:nvPicPr>
          <p:cNvPr id="16388" name="Picture 4" descr="http://www.hunterscastle.com/images/condrift.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97082" y="4283703"/>
            <a:ext cx="2728866" cy="2183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09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38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3"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 y="0"/>
            <a:ext cx="12282055" cy="7013864"/>
            <a:chOff x="0" y="0"/>
            <a:chExt cx="12145058" cy="6831596"/>
          </a:xfrm>
        </p:grpSpPr>
        <p:pic>
          <p:nvPicPr>
            <p:cNvPr id="2054" name="Picture 6" descr="http://stream1.gifsoup.com/view4/4632583/sun-rise-o.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45058" cy="683159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6581869" y="6183517"/>
              <a:ext cx="5563189" cy="561315"/>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Rectangle 47"/>
          <p:cNvSpPr/>
          <p:nvPr/>
        </p:nvSpPr>
        <p:spPr>
          <a:xfrm>
            <a:off x="-47160" y="6488667"/>
            <a:ext cx="7498162" cy="369332"/>
          </a:xfrm>
          <a:prstGeom prst="rect">
            <a:avLst/>
          </a:prstGeom>
        </p:spPr>
        <p:txBody>
          <a:bodyPr wrap="square">
            <a:spAutoFit/>
          </a:bodyPr>
          <a:lstStyle/>
          <a:p>
            <a:r>
              <a:rPr lang="en-US" dirty="0">
                <a:solidFill>
                  <a:schemeClr val="bg1"/>
                </a:solidFill>
                <a:latin typeface="Calibri" panose="020F0502020204030204" pitchFamily="34" charset="0"/>
              </a:rPr>
              <a:t>Isaiah 63:1</a:t>
            </a:r>
            <a:endParaRPr lang="en-US" dirty="0">
              <a:solidFill>
                <a:schemeClr val="bg1"/>
              </a:solidFill>
            </a:endParaRPr>
          </a:p>
        </p:txBody>
      </p:sp>
      <p:sp>
        <p:nvSpPr>
          <p:cNvPr id="5" name="Rectangle 4"/>
          <p:cNvSpPr/>
          <p:nvPr/>
        </p:nvSpPr>
        <p:spPr>
          <a:xfrm>
            <a:off x="6740869" y="5039465"/>
            <a:ext cx="5245187" cy="1323439"/>
          </a:xfrm>
          <a:prstGeom prst="rect">
            <a:avLst/>
          </a:prstGeom>
        </p:spPr>
        <p:txBody>
          <a:bodyPr wrap="square">
            <a:spAutoFit/>
          </a:bodyPr>
          <a:lstStyle/>
          <a:p>
            <a:pPr fontAlgn="base"/>
            <a:r>
              <a:rPr lang="en-US" sz="2000" i="1" dirty="0">
                <a:solidFill>
                  <a:srgbClr val="FFFF00"/>
                </a:solidFill>
              </a:rPr>
              <a:t>For as the lightning cometh out of the east, and </a:t>
            </a:r>
            <a:r>
              <a:rPr lang="en-US" sz="2000" i="1" dirty="0" err="1">
                <a:solidFill>
                  <a:srgbClr val="FFFF00"/>
                </a:solidFill>
              </a:rPr>
              <a:t>shineth</a:t>
            </a:r>
            <a:r>
              <a:rPr lang="en-US" sz="2000" i="1" dirty="0">
                <a:solidFill>
                  <a:srgbClr val="FFFF00"/>
                </a:solidFill>
              </a:rPr>
              <a:t> even unto the west; so shall also the coming of the Son of man be.</a:t>
            </a:r>
          </a:p>
          <a:p>
            <a:pPr fontAlgn="base"/>
            <a:r>
              <a:rPr lang="en-US" sz="2000" i="1" dirty="0">
                <a:solidFill>
                  <a:srgbClr val="FFFF00"/>
                </a:solidFill>
              </a:rPr>
              <a:t>Matthew 24:27</a:t>
            </a:r>
          </a:p>
        </p:txBody>
      </p:sp>
      <p:sp>
        <p:nvSpPr>
          <p:cNvPr id="7" name="Rectangle 6"/>
          <p:cNvSpPr/>
          <p:nvPr/>
        </p:nvSpPr>
        <p:spPr>
          <a:xfrm>
            <a:off x="0" y="35477"/>
            <a:ext cx="12192000" cy="830997"/>
          </a:xfrm>
          <a:prstGeom prst="rect">
            <a:avLst/>
          </a:prstGeom>
        </p:spPr>
        <p:txBody>
          <a:bodyPr wrap="square">
            <a:spAutoFit/>
          </a:bodyPr>
          <a:lstStyle/>
          <a:p>
            <a:pPr algn="ctr"/>
            <a:r>
              <a:rPr lang="en-US" sz="4800" dirty="0">
                <a:solidFill>
                  <a:schemeClr val="bg1"/>
                </a:solidFill>
              </a:rPr>
              <a:t>Out of the East—The Morning Son</a:t>
            </a:r>
          </a:p>
        </p:txBody>
      </p:sp>
      <p:sp>
        <p:nvSpPr>
          <p:cNvPr id="6" name="Rectangle 5"/>
          <p:cNvSpPr/>
          <p:nvPr/>
        </p:nvSpPr>
        <p:spPr>
          <a:xfrm>
            <a:off x="649749" y="1252529"/>
            <a:ext cx="4732742" cy="2308324"/>
          </a:xfrm>
          <a:prstGeom prst="rect">
            <a:avLst/>
          </a:prstGeom>
        </p:spPr>
        <p:txBody>
          <a:bodyPr wrap="square">
            <a:spAutoFit/>
          </a:bodyPr>
          <a:lstStyle/>
          <a:p>
            <a:pPr fontAlgn="base"/>
            <a:r>
              <a:rPr lang="en-US" sz="2400" dirty="0" err="1">
                <a:solidFill>
                  <a:schemeClr val="bg1"/>
                </a:solidFill>
              </a:rPr>
              <a:t>Bozrah</a:t>
            </a:r>
            <a:r>
              <a:rPr lang="en-US" sz="2400" dirty="0">
                <a:solidFill>
                  <a:schemeClr val="bg1"/>
                </a:solidFill>
              </a:rPr>
              <a:t> was a city in the land of Edom. Both were east of the Judah's inheritance in Canaan.</a:t>
            </a:r>
          </a:p>
          <a:p>
            <a:pPr fontAlgn="base"/>
            <a:endParaRPr lang="en-US" sz="2400" dirty="0">
              <a:solidFill>
                <a:schemeClr val="bg1"/>
              </a:solidFill>
            </a:endParaRPr>
          </a:p>
          <a:p>
            <a:pPr fontAlgn="base"/>
            <a:r>
              <a:rPr lang="en-US" sz="2400" dirty="0">
                <a:solidFill>
                  <a:schemeClr val="bg1"/>
                </a:solidFill>
              </a:rPr>
              <a:t>The language is teaching us that Christ will come from the East. (3)</a:t>
            </a:r>
          </a:p>
        </p:txBody>
      </p:sp>
      <p:sp>
        <p:nvSpPr>
          <p:cNvPr id="9" name="Rectangle 8"/>
          <p:cNvSpPr/>
          <p:nvPr/>
        </p:nvSpPr>
        <p:spPr>
          <a:xfrm>
            <a:off x="8494619" y="6488667"/>
            <a:ext cx="3650439" cy="369332"/>
          </a:xfrm>
          <a:prstGeom prst="rect">
            <a:avLst/>
          </a:prstGeom>
        </p:spPr>
        <p:txBody>
          <a:bodyPr wrap="square">
            <a:spAutoFit/>
          </a:bodyPr>
          <a:lstStyle/>
          <a:p>
            <a:pPr algn="r"/>
            <a:r>
              <a:rPr lang="en-US" dirty="0">
                <a:solidFill>
                  <a:schemeClr val="bg1"/>
                </a:solidFill>
                <a:latin typeface="Calibri" panose="020F0502020204030204" pitchFamily="34" charset="0"/>
              </a:rPr>
              <a:t>(2)</a:t>
            </a:r>
            <a:endParaRPr lang="en-US" dirty="0">
              <a:solidFill>
                <a:schemeClr val="bg1"/>
              </a:solidFill>
            </a:endParaRPr>
          </a:p>
        </p:txBody>
      </p:sp>
      <p:pic>
        <p:nvPicPr>
          <p:cNvPr id="2052" name="Picture 4" descr="http://lifehereafter.com/images/bozrah-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3305" y="1048953"/>
            <a:ext cx="2305427" cy="30546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6871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p:cNvSpPr/>
          <p:nvPr/>
        </p:nvSpPr>
        <p:spPr>
          <a:xfrm>
            <a:off x="-47160" y="6488667"/>
            <a:ext cx="7498162" cy="369332"/>
          </a:xfrm>
          <a:prstGeom prst="rect">
            <a:avLst/>
          </a:prstGeom>
        </p:spPr>
        <p:txBody>
          <a:bodyPr wrap="square">
            <a:spAutoFit/>
          </a:bodyPr>
          <a:lstStyle/>
          <a:p>
            <a:r>
              <a:rPr lang="en-US" dirty="0">
                <a:solidFill>
                  <a:schemeClr val="bg1"/>
                </a:solidFill>
                <a:latin typeface="Calibri" panose="020F0502020204030204" pitchFamily="34" charset="0"/>
              </a:rPr>
              <a:t>Isaiah 63:2</a:t>
            </a:r>
            <a:endParaRPr lang="en-US" dirty="0">
              <a:solidFill>
                <a:schemeClr val="bg1"/>
              </a:solidFill>
            </a:endParaRPr>
          </a:p>
        </p:txBody>
      </p:sp>
      <p:sp>
        <p:nvSpPr>
          <p:cNvPr id="5" name="Rectangle 4"/>
          <p:cNvSpPr/>
          <p:nvPr/>
        </p:nvSpPr>
        <p:spPr>
          <a:xfrm>
            <a:off x="591710" y="1343756"/>
            <a:ext cx="3720970" cy="1631216"/>
          </a:xfrm>
          <a:prstGeom prst="rect">
            <a:avLst/>
          </a:prstGeom>
        </p:spPr>
        <p:txBody>
          <a:bodyPr wrap="square">
            <a:spAutoFit/>
          </a:bodyPr>
          <a:lstStyle/>
          <a:p>
            <a:pPr fontAlgn="base"/>
            <a:r>
              <a:rPr lang="en-US" sz="2000" i="1" dirty="0">
                <a:solidFill>
                  <a:schemeClr val="bg1"/>
                </a:solidFill>
              </a:rPr>
              <a:t>Red = Blood, mortality and sin</a:t>
            </a:r>
          </a:p>
          <a:p>
            <a:pPr fontAlgn="base"/>
            <a:r>
              <a:rPr lang="en-US" sz="2000" i="1" dirty="0">
                <a:solidFill>
                  <a:srgbClr val="FFFF00"/>
                </a:solidFill>
              </a:rPr>
              <a:t>And he was clothed with a vesture dipped in blood: and his name is called The Word of God.</a:t>
            </a:r>
            <a:r>
              <a:rPr lang="en-US" sz="2000" dirty="0">
                <a:solidFill>
                  <a:schemeClr val="bg1"/>
                </a:solidFill>
              </a:rPr>
              <a:t> </a:t>
            </a:r>
            <a:r>
              <a:rPr lang="en-US" sz="2000" dirty="0">
                <a:solidFill>
                  <a:srgbClr val="FFFF00"/>
                </a:solidFill>
              </a:rPr>
              <a:t>Rev. 19:13</a:t>
            </a:r>
          </a:p>
        </p:txBody>
      </p:sp>
      <p:sp>
        <p:nvSpPr>
          <p:cNvPr id="7" name="Rectangle 6"/>
          <p:cNvSpPr/>
          <p:nvPr/>
        </p:nvSpPr>
        <p:spPr>
          <a:xfrm>
            <a:off x="0" y="35477"/>
            <a:ext cx="12192000" cy="830997"/>
          </a:xfrm>
          <a:prstGeom prst="rect">
            <a:avLst/>
          </a:prstGeom>
        </p:spPr>
        <p:txBody>
          <a:bodyPr wrap="square">
            <a:spAutoFit/>
          </a:bodyPr>
          <a:lstStyle/>
          <a:p>
            <a:pPr algn="ctr"/>
            <a:r>
              <a:rPr lang="en-US" sz="4800" dirty="0">
                <a:solidFill>
                  <a:schemeClr val="bg1"/>
                </a:solidFill>
              </a:rPr>
              <a:t>When the Savior Returns</a:t>
            </a:r>
          </a:p>
        </p:txBody>
      </p:sp>
      <p:sp>
        <p:nvSpPr>
          <p:cNvPr id="6" name="Rectangle 5"/>
          <p:cNvSpPr/>
          <p:nvPr/>
        </p:nvSpPr>
        <p:spPr>
          <a:xfrm>
            <a:off x="7600382" y="1153484"/>
            <a:ext cx="3742316" cy="5324535"/>
          </a:xfrm>
          <a:prstGeom prst="rect">
            <a:avLst/>
          </a:prstGeom>
        </p:spPr>
        <p:txBody>
          <a:bodyPr wrap="square">
            <a:spAutoFit/>
          </a:bodyPr>
          <a:lstStyle/>
          <a:p>
            <a:pPr fontAlgn="base"/>
            <a:r>
              <a:rPr lang="en-US" sz="2000" i="1" dirty="0">
                <a:solidFill>
                  <a:srgbClr val="FFFF00"/>
                </a:solidFill>
              </a:rPr>
              <a:t>And it shall be said: Who is this that cometh down from God in heaven with dyed garments; yea, from the regions which are not known, clothed in his glorious apparel, traveling in the greatness of his strength?</a:t>
            </a:r>
          </a:p>
          <a:p>
            <a:pPr fontAlgn="base"/>
            <a:endParaRPr lang="en-US" sz="2000" i="1" dirty="0">
              <a:solidFill>
                <a:srgbClr val="FFFF00"/>
              </a:solidFill>
            </a:endParaRPr>
          </a:p>
          <a:p>
            <a:pPr fontAlgn="base"/>
            <a:r>
              <a:rPr lang="en-US" sz="2000" i="1" dirty="0">
                <a:solidFill>
                  <a:srgbClr val="FFFF00"/>
                </a:solidFill>
              </a:rPr>
              <a:t>And he shall say: I am he who </a:t>
            </a:r>
            <a:r>
              <a:rPr lang="en-US" sz="2000" i="1" dirty="0" err="1">
                <a:solidFill>
                  <a:srgbClr val="FFFF00"/>
                </a:solidFill>
              </a:rPr>
              <a:t>spake</a:t>
            </a:r>
            <a:r>
              <a:rPr lang="en-US" sz="2000" i="1" dirty="0">
                <a:solidFill>
                  <a:srgbClr val="FFFF00"/>
                </a:solidFill>
              </a:rPr>
              <a:t> in righteousness, mighty to save.</a:t>
            </a:r>
          </a:p>
          <a:p>
            <a:pPr fontAlgn="base"/>
            <a:endParaRPr lang="en-US" sz="2000" i="1" dirty="0">
              <a:solidFill>
                <a:srgbClr val="FFFF00"/>
              </a:solidFill>
            </a:endParaRPr>
          </a:p>
          <a:p>
            <a:pPr fontAlgn="base"/>
            <a:r>
              <a:rPr lang="en-US" sz="2000" i="1" dirty="0">
                <a:solidFill>
                  <a:srgbClr val="FFFF00"/>
                </a:solidFill>
              </a:rPr>
              <a:t>And the Lord shall be red in his apparel, and his garments like him that </a:t>
            </a:r>
            <a:r>
              <a:rPr lang="en-US" sz="2000" i="1" dirty="0" err="1">
                <a:solidFill>
                  <a:srgbClr val="FFFF00"/>
                </a:solidFill>
              </a:rPr>
              <a:t>treadeth</a:t>
            </a:r>
            <a:r>
              <a:rPr lang="en-US" sz="2000" i="1" dirty="0">
                <a:solidFill>
                  <a:srgbClr val="FFFF00"/>
                </a:solidFill>
              </a:rPr>
              <a:t> in the wine-vat.</a:t>
            </a:r>
          </a:p>
          <a:p>
            <a:pPr fontAlgn="base"/>
            <a:r>
              <a:rPr lang="en-US" sz="2000" i="1" dirty="0">
                <a:solidFill>
                  <a:srgbClr val="FFFF00"/>
                </a:solidFill>
              </a:rPr>
              <a:t>D&amp;C 133:46-48</a:t>
            </a:r>
          </a:p>
        </p:txBody>
      </p:sp>
      <p:pic>
        <p:nvPicPr>
          <p:cNvPr id="2050" name="Picture 2" descr="Behold, He is coming with the clouds,  and every eye will see Him. (Rev.1:7) He is dressed in a robe dipped in blood, and His name is the Word of God. The armies of heaven were following him...On His robe and on His thigh He has this name written: KING OF KINGS AND LORD OF LORDS. (Revelation 19:11-16):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474" y="1153484"/>
            <a:ext cx="2988942" cy="474017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55080" y="3815751"/>
            <a:ext cx="3156429" cy="923330"/>
          </a:xfrm>
          <a:prstGeom prst="rect">
            <a:avLst/>
          </a:prstGeom>
        </p:spPr>
        <p:txBody>
          <a:bodyPr wrap="square">
            <a:spAutoFit/>
          </a:bodyPr>
          <a:lstStyle/>
          <a:p>
            <a:r>
              <a:rPr lang="en-US" dirty="0">
                <a:solidFill>
                  <a:schemeClr val="bg1"/>
                </a:solidFill>
                <a:latin typeface="Calibri" panose="020F0502020204030204" pitchFamily="34" charset="0"/>
              </a:rPr>
              <a:t>A reminder of the righteous of the blood Jesus shed on our behalf </a:t>
            </a:r>
            <a:endParaRPr lang="en-US" dirty="0">
              <a:solidFill>
                <a:schemeClr val="bg1"/>
              </a:solidFill>
            </a:endParaRPr>
          </a:p>
        </p:txBody>
      </p:sp>
    </p:spTree>
    <p:extLst>
      <p:ext uri="{BB962C8B-B14F-4D97-AF65-F5344CB8AC3E}">
        <p14:creationId xmlns:p14="http://schemas.microsoft.com/office/powerpoint/2010/main" val="721854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p:cNvSpPr/>
          <p:nvPr/>
        </p:nvSpPr>
        <p:spPr>
          <a:xfrm>
            <a:off x="-47160" y="6488667"/>
            <a:ext cx="7498162" cy="307777"/>
          </a:xfrm>
          <a:prstGeom prst="rect">
            <a:avLst/>
          </a:prstGeom>
        </p:spPr>
        <p:txBody>
          <a:bodyPr wrap="square">
            <a:spAutoFit/>
          </a:bodyPr>
          <a:lstStyle/>
          <a:p>
            <a:r>
              <a:rPr lang="en-US" sz="1400" dirty="0">
                <a:solidFill>
                  <a:schemeClr val="bg1"/>
                </a:solidFill>
                <a:latin typeface="Calibri" panose="020F0502020204030204" pitchFamily="34" charset="0"/>
              </a:rPr>
              <a:t>Isaiah 63:2  Revelation 19:11-16</a:t>
            </a:r>
            <a:endParaRPr lang="en-US" sz="1400" dirty="0">
              <a:solidFill>
                <a:schemeClr val="bg1"/>
              </a:solidFill>
            </a:endParaRPr>
          </a:p>
        </p:txBody>
      </p:sp>
      <p:sp>
        <p:nvSpPr>
          <p:cNvPr id="5" name="Rectangle 4"/>
          <p:cNvSpPr/>
          <p:nvPr/>
        </p:nvSpPr>
        <p:spPr>
          <a:xfrm>
            <a:off x="3843759" y="779412"/>
            <a:ext cx="4926031" cy="5632311"/>
          </a:xfrm>
          <a:prstGeom prst="rect">
            <a:avLst/>
          </a:prstGeom>
        </p:spPr>
        <p:txBody>
          <a:bodyPr wrap="square">
            <a:spAutoFit/>
          </a:bodyPr>
          <a:lstStyle/>
          <a:p>
            <a:pPr fontAlgn="base"/>
            <a:r>
              <a:rPr lang="en-US" sz="2000" dirty="0">
                <a:solidFill>
                  <a:schemeClr val="bg1"/>
                </a:solidFill>
              </a:rPr>
              <a:t>However, a picture can paint a thousand words incorrectly and leave a thousand false impressions. </a:t>
            </a:r>
          </a:p>
          <a:p>
            <a:pPr fontAlgn="base"/>
            <a:endParaRPr lang="en-US" sz="2000" dirty="0">
              <a:solidFill>
                <a:schemeClr val="bg1"/>
              </a:solidFill>
            </a:endParaRPr>
          </a:p>
          <a:p>
            <a:pPr fontAlgn="base"/>
            <a:r>
              <a:rPr lang="en-US" sz="2000" dirty="0">
                <a:solidFill>
                  <a:schemeClr val="bg1"/>
                </a:solidFill>
              </a:rPr>
              <a:t>Such is the case with almost all artwork depicting the Second Coming of Christ. </a:t>
            </a:r>
          </a:p>
          <a:p>
            <a:pPr fontAlgn="base"/>
            <a:endParaRPr lang="en-US" sz="2000" dirty="0">
              <a:solidFill>
                <a:schemeClr val="bg1"/>
              </a:solidFill>
            </a:endParaRPr>
          </a:p>
          <a:p>
            <a:pPr fontAlgn="base"/>
            <a:r>
              <a:rPr lang="en-US" sz="2000" dirty="0">
                <a:solidFill>
                  <a:schemeClr val="bg1"/>
                </a:solidFill>
              </a:rPr>
              <a:t>Almost never does the artwork represent the picture painted by John the Revelator and Isaiah, with Christ in battle array, dressed in red, riding a white horse, surrounded by angelic cavalry, appearing to save Jerusalem in might and power. </a:t>
            </a:r>
          </a:p>
          <a:p>
            <a:pPr fontAlgn="base"/>
            <a:endParaRPr lang="en-US" sz="2000" dirty="0">
              <a:solidFill>
                <a:schemeClr val="bg1"/>
              </a:solidFill>
            </a:endParaRPr>
          </a:p>
          <a:p>
            <a:pPr fontAlgn="base"/>
            <a:r>
              <a:rPr lang="en-US" sz="2000" dirty="0">
                <a:solidFill>
                  <a:schemeClr val="bg1"/>
                </a:solidFill>
              </a:rPr>
              <a:t>Instead, we get the impression the Savior comes dressed in white to the empty deserts of central Utah surrounded by female angels playing trumpets. </a:t>
            </a:r>
            <a:r>
              <a:rPr lang="en-US" sz="1400" dirty="0">
                <a:solidFill>
                  <a:schemeClr val="bg1"/>
                </a:solidFill>
              </a:rPr>
              <a:t>(3)</a:t>
            </a:r>
          </a:p>
        </p:txBody>
      </p:sp>
      <p:sp>
        <p:nvSpPr>
          <p:cNvPr id="7" name="Rectangle 6"/>
          <p:cNvSpPr/>
          <p:nvPr/>
        </p:nvSpPr>
        <p:spPr>
          <a:xfrm>
            <a:off x="0" y="35477"/>
            <a:ext cx="12192000" cy="830997"/>
          </a:xfrm>
          <a:prstGeom prst="rect">
            <a:avLst/>
          </a:prstGeom>
        </p:spPr>
        <p:txBody>
          <a:bodyPr wrap="square">
            <a:spAutoFit/>
          </a:bodyPr>
          <a:lstStyle/>
          <a:p>
            <a:pPr algn="ctr"/>
            <a:r>
              <a:rPr lang="en-US" sz="4800" dirty="0">
                <a:solidFill>
                  <a:schemeClr val="bg1"/>
                </a:solidFill>
              </a:rPr>
              <a:t>A Picture Paints A Thousand Words</a:t>
            </a:r>
          </a:p>
        </p:txBody>
      </p:sp>
      <p:grpSp>
        <p:nvGrpSpPr>
          <p:cNvPr id="3" name="Group 2"/>
          <p:cNvGrpSpPr/>
          <p:nvPr/>
        </p:nvGrpSpPr>
        <p:grpSpPr>
          <a:xfrm>
            <a:off x="8754787" y="4161280"/>
            <a:ext cx="3216602" cy="2536980"/>
            <a:chOff x="7181114" y="4330743"/>
            <a:chExt cx="3216602" cy="2536980"/>
          </a:xfrm>
        </p:grpSpPr>
        <p:pic>
          <p:nvPicPr>
            <p:cNvPr id="4098" name="Picture 2" descr="https://templars.files.wordpress.com/2007/09/jesus_return3.jpg?w=5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69932" y="4330743"/>
              <a:ext cx="3127784" cy="186415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7181114" y="6221392"/>
              <a:ext cx="3216602" cy="646331"/>
            </a:xfrm>
            <a:prstGeom prst="rect">
              <a:avLst/>
            </a:prstGeom>
          </p:spPr>
          <p:txBody>
            <a:bodyPr wrap="square">
              <a:spAutoFit/>
            </a:bodyPr>
            <a:lstStyle/>
            <a:p>
              <a:r>
                <a:rPr lang="en-US" sz="1200" dirty="0">
                  <a:solidFill>
                    <a:schemeClr val="bg1"/>
                  </a:solidFill>
                  <a:latin typeface="Abadi" panose="020B0604020104020204" pitchFamily="34" charset="0"/>
                </a:rPr>
                <a:t>The following painting, a non-Mormon rendition, may not be more esthetically pleasing but it </a:t>
              </a:r>
              <a:r>
                <a:rPr lang="en-US" sz="1200" i="1" dirty="0">
                  <a:solidFill>
                    <a:schemeClr val="bg1"/>
                  </a:solidFill>
                  <a:latin typeface="Abadi" panose="020B0604020104020204" pitchFamily="34" charset="0"/>
                </a:rPr>
                <a:t>is</a:t>
              </a:r>
              <a:r>
                <a:rPr lang="en-US" sz="1200" dirty="0">
                  <a:solidFill>
                    <a:schemeClr val="bg1"/>
                  </a:solidFill>
                  <a:latin typeface="Abadi" panose="020B0604020104020204" pitchFamily="34" charset="0"/>
                </a:rPr>
                <a:t> more scripturally accurate</a:t>
              </a:r>
              <a:endParaRPr lang="en-US" sz="1200" dirty="0">
                <a:solidFill>
                  <a:schemeClr val="bg1"/>
                </a:solidFill>
              </a:endParaRPr>
            </a:p>
          </p:txBody>
        </p:sp>
      </p:grpSp>
      <p:pic>
        <p:nvPicPr>
          <p:cNvPr id="4100" name="Picture 4" descr="https://i.ytimg.com/vi/0IqZ6vXhsG4/hqdefault.jpg"/>
          <p:cNvPicPr>
            <a:picLocks noChangeAspect="1" noChangeArrowheads="1"/>
          </p:cNvPicPr>
          <p:nvPr/>
        </p:nvPicPr>
        <p:blipFill rotWithShape="1">
          <a:blip r:embed="rId4">
            <a:extLst>
              <a:ext uri="{28A0092B-C50C-407E-A947-70E740481C1C}">
                <a14:useLocalDpi xmlns:a14="http://schemas.microsoft.com/office/drawing/2010/main" val="0"/>
              </a:ext>
            </a:extLst>
          </a:blip>
          <a:srcRect l="3726" t="9726" r="1621" b="9747"/>
          <a:stretch/>
        </p:blipFill>
        <p:spPr bwMode="auto">
          <a:xfrm>
            <a:off x="669634" y="2892616"/>
            <a:ext cx="2706986" cy="172726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freedomborn.files.wordpress.com/2015/07/jesus-returns-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71503" y="2098160"/>
            <a:ext cx="3217767" cy="190338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www.secondcomingofchristjesus.net/images/second-coming.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6252" y="779412"/>
            <a:ext cx="3333750" cy="1971676"/>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http://el4ll2a6avu3lds693w8xjkl.wpengine.netdna-cdn.com/wp-content/uploads/2014/12/jesus_113-ride-in-on-white-hors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713754" y="132143"/>
            <a:ext cx="1257635" cy="1806278"/>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http://www.praise-and-worship.com/images/jesus-second-coming.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1547" y="4696821"/>
            <a:ext cx="2903160" cy="1826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4443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104"/>
                                        </p:tgtEl>
                                        <p:attrNameLst>
                                          <p:attrName>style.visibility</p:attrName>
                                        </p:attrNameLst>
                                      </p:cBhvr>
                                      <p:to>
                                        <p:strVal val="visible"/>
                                      </p:to>
                                    </p:set>
                                    <p:animEffect transition="in" filter="fade">
                                      <p:cBhvr>
                                        <p:cTn id="9" dur="500"/>
                                        <p:tgtEl>
                                          <p:spTgt spid="4104"/>
                                        </p:tgtEl>
                                      </p:cBhvr>
                                    </p:animEffect>
                                  </p:childTnLst>
                                </p:cTn>
                              </p:par>
                              <p:par>
                                <p:cTn id="10" presetID="10" presetClass="entr" presetSubtype="0" fill="hold" nodeType="withEffect">
                                  <p:stCondLst>
                                    <p:cond delay="0"/>
                                  </p:stCondLst>
                                  <p:childTnLst>
                                    <p:set>
                                      <p:cBhvr>
                                        <p:cTn id="11" dur="1" fill="hold">
                                          <p:stCondLst>
                                            <p:cond delay="0"/>
                                          </p:stCondLst>
                                        </p:cTn>
                                        <p:tgtEl>
                                          <p:spTgt spid="4100"/>
                                        </p:tgtEl>
                                        <p:attrNameLst>
                                          <p:attrName>style.visibility</p:attrName>
                                        </p:attrNameLst>
                                      </p:cBhvr>
                                      <p:to>
                                        <p:strVal val="visible"/>
                                      </p:to>
                                    </p:set>
                                    <p:animEffect transition="in" filter="fade">
                                      <p:cBhvr>
                                        <p:cTn id="12" dur="500"/>
                                        <p:tgtEl>
                                          <p:spTgt spid="4100"/>
                                        </p:tgtEl>
                                      </p:cBhvr>
                                    </p:animEffect>
                                  </p:childTnLst>
                                </p:cTn>
                              </p:par>
                              <p:par>
                                <p:cTn id="13" presetID="10" presetClass="entr" presetSubtype="0" fill="hold" nodeType="withEffect">
                                  <p:stCondLst>
                                    <p:cond delay="0"/>
                                  </p:stCondLst>
                                  <p:childTnLst>
                                    <p:set>
                                      <p:cBhvr>
                                        <p:cTn id="14" dur="1" fill="hold">
                                          <p:stCondLst>
                                            <p:cond delay="0"/>
                                          </p:stCondLst>
                                        </p:cTn>
                                        <p:tgtEl>
                                          <p:spTgt spid="4108"/>
                                        </p:tgtEl>
                                        <p:attrNameLst>
                                          <p:attrName>style.visibility</p:attrName>
                                        </p:attrNameLst>
                                      </p:cBhvr>
                                      <p:to>
                                        <p:strVal val="visible"/>
                                      </p:to>
                                    </p:set>
                                    <p:animEffect transition="in" filter="fade">
                                      <p:cBhvr>
                                        <p:cTn id="15" dur="500"/>
                                        <p:tgtEl>
                                          <p:spTgt spid="4108"/>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5">
                                            <p:txEl>
                                              <p:pRg st="4" end="4"/>
                                            </p:txEl>
                                          </p:spTgt>
                                        </p:tgtEl>
                                        <p:attrNameLst>
                                          <p:attrName>style.visibility</p:attrName>
                                        </p:attrNameLst>
                                      </p:cBhvr>
                                      <p:to>
                                        <p:strVal val="visible"/>
                                      </p:to>
                                    </p:set>
                                  </p:childTnLst>
                                </p:cTn>
                              </p:par>
                              <p:par>
                                <p:cTn id="20" presetID="10" presetClass="entr" presetSubtype="0" fill="hold" nodeType="withEffect">
                                  <p:stCondLst>
                                    <p:cond delay="0"/>
                                  </p:stCondLst>
                                  <p:childTnLst>
                                    <p:set>
                                      <p:cBhvr>
                                        <p:cTn id="21" dur="1" fill="hold">
                                          <p:stCondLst>
                                            <p:cond delay="0"/>
                                          </p:stCondLst>
                                        </p:cTn>
                                        <p:tgtEl>
                                          <p:spTgt spid="4106"/>
                                        </p:tgtEl>
                                        <p:attrNameLst>
                                          <p:attrName>style.visibility</p:attrName>
                                        </p:attrNameLst>
                                      </p:cBhvr>
                                      <p:to>
                                        <p:strVal val="visible"/>
                                      </p:to>
                                    </p:set>
                                    <p:animEffect transition="in" filter="fade">
                                      <p:cBhvr>
                                        <p:cTn id="22" dur="500"/>
                                        <p:tgtEl>
                                          <p:spTgt spid="4106"/>
                                        </p:tgtEl>
                                      </p:cBhvr>
                                    </p:animEffect>
                                  </p:childTnLst>
                                </p:cTn>
                              </p:par>
                              <p:par>
                                <p:cTn id="23" presetID="10" presetClass="entr" presetSubtype="0" fill="hold" nodeType="withEffect">
                                  <p:stCondLst>
                                    <p:cond delay="0"/>
                                  </p:stCondLst>
                                  <p:childTnLst>
                                    <p:set>
                                      <p:cBhvr>
                                        <p:cTn id="24" dur="1" fill="hold">
                                          <p:stCondLst>
                                            <p:cond delay="0"/>
                                          </p:stCondLst>
                                        </p:cTn>
                                        <p:tgtEl>
                                          <p:spTgt spid="4102"/>
                                        </p:tgtEl>
                                        <p:attrNameLst>
                                          <p:attrName>style.visibility</p:attrName>
                                        </p:attrNameLst>
                                      </p:cBhvr>
                                      <p:to>
                                        <p:strVal val="visible"/>
                                      </p:to>
                                    </p:set>
                                    <p:animEffect transition="in" filter="fade">
                                      <p:cBhvr>
                                        <p:cTn id="25" dur="500"/>
                                        <p:tgtEl>
                                          <p:spTgt spid="4102"/>
                                        </p:tgtEl>
                                      </p:cBhvr>
                                    </p:animEffect>
                                  </p:childTnLst>
                                </p:cTn>
                              </p:par>
                              <p:par>
                                <p:cTn id="26" presetID="10" presetClass="entr" presetSubtype="0"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p:cNvSpPr/>
          <p:nvPr/>
        </p:nvSpPr>
        <p:spPr>
          <a:xfrm>
            <a:off x="-47160" y="6488667"/>
            <a:ext cx="7498162" cy="307777"/>
          </a:xfrm>
          <a:prstGeom prst="rect">
            <a:avLst/>
          </a:prstGeom>
        </p:spPr>
        <p:txBody>
          <a:bodyPr wrap="square">
            <a:spAutoFit/>
          </a:bodyPr>
          <a:lstStyle/>
          <a:p>
            <a:r>
              <a:rPr lang="en-US" sz="1400" dirty="0">
                <a:solidFill>
                  <a:schemeClr val="bg1"/>
                </a:solidFill>
                <a:latin typeface="Calibri" panose="020F0502020204030204" pitchFamily="34" charset="0"/>
              </a:rPr>
              <a:t>Isaiah 63:3</a:t>
            </a:r>
            <a:endParaRPr lang="en-US" sz="1400" dirty="0">
              <a:solidFill>
                <a:schemeClr val="bg1"/>
              </a:solidFill>
            </a:endParaRPr>
          </a:p>
        </p:txBody>
      </p:sp>
      <p:sp>
        <p:nvSpPr>
          <p:cNvPr id="7" name="Rectangle 6"/>
          <p:cNvSpPr/>
          <p:nvPr/>
        </p:nvSpPr>
        <p:spPr>
          <a:xfrm>
            <a:off x="0" y="35477"/>
            <a:ext cx="12192000" cy="830997"/>
          </a:xfrm>
          <a:prstGeom prst="rect">
            <a:avLst/>
          </a:prstGeom>
        </p:spPr>
        <p:txBody>
          <a:bodyPr wrap="square">
            <a:spAutoFit/>
          </a:bodyPr>
          <a:lstStyle/>
          <a:p>
            <a:pPr algn="ctr"/>
            <a:r>
              <a:rPr lang="en-US" sz="4800" dirty="0">
                <a:solidFill>
                  <a:schemeClr val="bg1"/>
                </a:solidFill>
              </a:rPr>
              <a:t>I Have Trodden the Wine Press Alone</a:t>
            </a:r>
          </a:p>
        </p:txBody>
      </p:sp>
      <p:sp>
        <p:nvSpPr>
          <p:cNvPr id="4" name="Rectangle 3"/>
          <p:cNvSpPr/>
          <p:nvPr/>
        </p:nvSpPr>
        <p:spPr>
          <a:xfrm>
            <a:off x="391370" y="1130443"/>
            <a:ext cx="6096000" cy="1754326"/>
          </a:xfrm>
          <a:prstGeom prst="rect">
            <a:avLst/>
          </a:prstGeom>
        </p:spPr>
        <p:txBody>
          <a:bodyPr>
            <a:spAutoFit/>
          </a:bodyPr>
          <a:lstStyle/>
          <a:p>
            <a:r>
              <a:rPr lang="en-US" dirty="0">
                <a:solidFill>
                  <a:schemeClr val="bg1"/>
                </a:solidFill>
                <a:latin typeface="Abadi" panose="020B0604020104020204" pitchFamily="34" charset="0"/>
              </a:rPr>
              <a:t>When the grapes are finally harvested, they are placed in a receptacle, or </a:t>
            </a:r>
            <a:r>
              <a:rPr lang="en-US" dirty="0" err="1">
                <a:solidFill>
                  <a:schemeClr val="bg1"/>
                </a:solidFill>
                <a:latin typeface="Abadi" panose="020B0604020104020204" pitchFamily="34" charset="0"/>
              </a:rPr>
              <a:t>winevat</a:t>
            </a:r>
            <a:r>
              <a:rPr lang="en-US" dirty="0">
                <a:solidFill>
                  <a:schemeClr val="bg1"/>
                </a:solidFill>
                <a:latin typeface="Abadi" panose="020B0604020104020204" pitchFamily="34" charset="0"/>
              </a:rPr>
              <a:t>, and trampled to express the juice. This was an arduous way to make grape juice and was usually attended to by a group of men rather than a single individual. Those familiar with the process would have realized that this was not a task done by one person. (3)</a:t>
            </a:r>
            <a:endParaRPr lang="en-US" dirty="0">
              <a:solidFill>
                <a:schemeClr val="bg1"/>
              </a:solidFill>
            </a:endParaRPr>
          </a:p>
        </p:txBody>
      </p:sp>
      <p:sp>
        <p:nvSpPr>
          <p:cNvPr id="6" name="Rectangle 5"/>
          <p:cNvSpPr/>
          <p:nvPr/>
        </p:nvSpPr>
        <p:spPr>
          <a:xfrm>
            <a:off x="4540469" y="3841789"/>
            <a:ext cx="5164845" cy="1754326"/>
          </a:xfrm>
          <a:prstGeom prst="rect">
            <a:avLst/>
          </a:prstGeom>
        </p:spPr>
        <p:txBody>
          <a:bodyPr wrap="square">
            <a:spAutoFit/>
          </a:bodyPr>
          <a:lstStyle/>
          <a:p>
            <a:r>
              <a:rPr lang="en-US" dirty="0">
                <a:solidFill>
                  <a:schemeClr val="bg1"/>
                </a:solidFill>
                <a:latin typeface="Abadi" panose="020B0604020104020204" pitchFamily="34" charset="0"/>
              </a:rPr>
              <a:t> ”The wine is trampled from the grapes in great vats, staining the garments of the laborers as though with blood. But in this case the second coming of Christ is involved, the one harvesting the crop is the Lord himself, and the winepress is full of the wrath of God.” (4)</a:t>
            </a:r>
            <a:endParaRPr lang="en-US" dirty="0">
              <a:solidFill>
                <a:schemeClr val="bg1"/>
              </a:solidFill>
            </a:endParaRPr>
          </a:p>
        </p:txBody>
      </p:sp>
      <p:pic>
        <p:nvPicPr>
          <p:cNvPr id="5124" name="Picture 4" descr="https://oceansinthedesert.files.wordpress.com/2015/07/barefoot-wine-stomping-cape-winelands-590x39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886" y="3541923"/>
            <a:ext cx="3882787" cy="256658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constrainedbylove.files.wordpress.com/2013/03/winepres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22891" y="1130443"/>
            <a:ext cx="3418217" cy="227881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995485" y="4063619"/>
            <a:ext cx="1091245" cy="1523196"/>
          </a:xfrm>
          <a:prstGeom prst="rect">
            <a:avLst/>
          </a:prstGeom>
        </p:spPr>
      </p:pic>
    </p:spTree>
    <p:extLst>
      <p:ext uri="{BB962C8B-B14F-4D97-AF65-F5344CB8AC3E}">
        <p14:creationId xmlns:p14="http://schemas.microsoft.com/office/powerpoint/2010/main" val="2934888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p:cNvSpPr/>
          <p:nvPr/>
        </p:nvSpPr>
        <p:spPr>
          <a:xfrm>
            <a:off x="-47160" y="6488667"/>
            <a:ext cx="7498162" cy="307777"/>
          </a:xfrm>
          <a:prstGeom prst="rect">
            <a:avLst/>
          </a:prstGeom>
        </p:spPr>
        <p:txBody>
          <a:bodyPr wrap="square">
            <a:spAutoFit/>
          </a:bodyPr>
          <a:lstStyle/>
          <a:p>
            <a:r>
              <a:rPr lang="en-US" sz="1400" dirty="0">
                <a:solidFill>
                  <a:schemeClr val="bg1"/>
                </a:solidFill>
                <a:latin typeface="Calibri" panose="020F0502020204030204" pitchFamily="34" charset="0"/>
              </a:rPr>
              <a:t>Isaiah 63:18  Zech. 12:1; Daniel 8:13-14</a:t>
            </a:r>
            <a:endParaRPr lang="en-US" sz="1400" dirty="0">
              <a:solidFill>
                <a:schemeClr val="bg1"/>
              </a:solidFill>
            </a:endParaRPr>
          </a:p>
        </p:txBody>
      </p:sp>
      <p:sp>
        <p:nvSpPr>
          <p:cNvPr id="7" name="Rectangle 6"/>
          <p:cNvSpPr/>
          <p:nvPr/>
        </p:nvSpPr>
        <p:spPr>
          <a:xfrm>
            <a:off x="0" y="35477"/>
            <a:ext cx="12192000" cy="769441"/>
          </a:xfrm>
          <a:prstGeom prst="rect">
            <a:avLst/>
          </a:prstGeom>
        </p:spPr>
        <p:txBody>
          <a:bodyPr wrap="square">
            <a:spAutoFit/>
          </a:bodyPr>
          <a:lstStyle/>
          <a:p>
            <a:pPr algn="ctr"/>
            <a:r>
              <a:rPr lang="en-US" sz="4400" dirty="0">
                <a:solidFill>
                  <a:schemeClr val="bg1"/>
                </a:solidFill>
              </a:rPr>
              <a:t>Adversaries Have Trodden Down Thy Sanctuary</a:t>
            </a:r>
          </a:p>
        </p:txBody>
      </p:sp>
      <p:sp>
        <p:nvSpPr>
          <p:cNvPr id="4" name="Rectangle 3"/>
          <p:cNvSpPr/>
          <p:nvPr/>
        </p:nvSpPr>
        <p:spPr>
          <a:xfrm>
            <a:off x="391370" y="1130443"/>
            <a:ext cx="6096000" cy="3139321"/>
          </a:xfrm>
          <a:prstGeom prst="rect">
            <a:avLst/>
          </a:prstGeom>
        </p:spPr>
        <p:txBody>
          <a:bodyPr>
            <a:spAutoFit/>
          </a:bodyPr>
          <a:lstStyle/>
          <a:p>
            <a:r>
              <a:rPr lang="en-US" dirty="0">
                <a:solidFill>
                  <a:schemeClr val="bg1"/>
                </a:solidFill>
              </a:rPr>
              <a:t>About 589 BC, the Temple of Solomon was trampled by the Babylonians. </a:t>
            </a:r>
          </a:p>
          <a:p>
            <a:endParaRPr lang="en-US" dirty="0">
              <a:solidFill>
                <a:schemeClr val="bg1"/>
              </a:solidFill>
            </a:endParaRPr>
          </a:p>
          <a:p>
            <a:r>
              <a:rPr lang="en-US" dirty="0">
                <a:solidFill>
                  <a:schemeClr val="bg1"/>
                </a:solidFill>
              </a:rPr>
              <a:t>The temple reared after the captivity, the Temple of Zerubbabel, was desecrated by Syrian King Antiochus IV when he erected "an altar to the Greek god Zeus" in about 168 BC. (5)</a:t>
            </a:r>
          </a:p>
          <a:p>
            <a:endParaRPr lang="en-US" dirty="0">
              <a:solidFill>
                <a:schemeClr val="bg1"/>
              </a:solidFill>
            </a:endParaRPr>
          </a:p>
          <a:p>
            <a:r>
              <a:rPr lang="en-US" dirty="0">
                <a:solidFill>
                  <a:schemeClr val="bg1"/>
                </a:solidFill>
              </a:rPr>
              <a:t>In 70 AD, the temple of Herod was burned by the Romans such that there was not left one stone upon another.</a:t>
            </a:r>
          </a:p>
          <a:p>
            <a:r>
              <a:rPr lang="en-US" dirty="0">
                <a:solidFill>
                  <a:schemeClr val="bg1"/>
                </a:solidFill>
              </a:rPr>
              <a:t>(Matt. 24:2).</a:t>
            </a:r>
          </a:p>
        </p:txBody>
      </p:sp>
      <p:sp>
        <p:nvSpPr>
          <p:cNvPr id="2" name="Rectangle 1"/>
          <p:cNvSpPr/>
          <p:nvPr/>
        </p:nvSpPr>
        <p:spPr>
          <a:xfrm>
            <a:off x="5863628" y="4368409"/>
            <a:ext cx="6096000" cy="2031325"/>
          </a:xfrm>
          <a:prstGeom prst="rect">
            <a:avLst/>
          </a:prstGeom>
        </p:spPr>
        <p:txBody>
          <a:bodyPr>
            <a:spAutoFit/>
          </a:bodyPr>
          <a:lstStyle/>
          <a:p>
            <a:r>
              <a:rPr lang="en-US" dirty="0">
                <a:solidFill>
                  <a:schemeClr val="bg1"/>
                </a:solidFill>
                <a:latin typeface="Abadi" panose="020B0604020104020204" pitchFamily="34" charset="0"/>
              </a:rPr>
              <a:t>The Babylonians, Syrians, and Romans have all taken their turn fulfilling Isaiah's prophecy. Just prior to the Second Coming, "all nations" will siege Jerusalem and desecrate the temple one more time. </a:t>
            </a:r>
          </a:p>
          <a:p>
            <a:endParaRPr lang="en-US" dirty="0">
              <a:solidFill>
                <a:schemeClr val="bg1"/>
              </a:solidFill>
              <a:latin typeface="Abadi" panose="020B0604020104020204" pitchFamily="34" charset="0"/>
            </a:endParaRPr>
          </a:p>
          <a:p>
            <a:r>
              <a:rPr lang="en-US" dirty="0">
                <a:solidFill>
                  <a:schemeClr val="bg1"/>
                </a:solidFill>
                <a:latin typeface="Abadi" panose="020B0604020104020204" pitchFamily="34" charset="0"/>
              </a:rPr>
              <a:t>Then will the Lord come and execute vengeance. It will be his third and most impressive cleansing of the temple. (3)</a:t>
            </a:r>
            <a:endParaRPr lang="en-US" dirty="0">
              <a:solidFill>
                <a:schemeClr val="bg1"/>
              </a:solidFill>
            </a:endParaRPr>
          </a:p>
        </p:txBody>
      </p:sp>
      <p:pic>
        <p:nvPicPr>
          <p:cNvPr id="6146" name="Picture 2" descr="http://saltlakebiblecollege.org/images/TabTempGrFINAL/solomon_templ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7370" y="1189582"/>
            <a:ext cx="4440127" cy="264187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upload.wikimedia.org/wikipedia/commons/a/aa/Brooklyn_Museum_-_Reconstruction_of_Jerusalem_and_the_Temple_of_Herod_(R%C3%A9constitution_de_J%C3%A9rusalem_et_du_temple_d'H%C3%A9rode)_-_James_Tissot.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7165" y="4310424"/>
            <a:ext cx="4093832" cy="1998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3979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2428" y="40911"/>
            <a:ext cx="12032055" cy="923330"/>
          </a:xfrm>
          <a:prstGeom prst="rect">
            <a:avLst/>
          </a:prstGeom>
          <a:noFill/>
        </p:spPr>
        <p:txBody>
          <a:bodyPr wrap="square" rtlCol="0">
            <a:spAutoFit/>
          </a:bodyPr>
          <a:lstStyle/>
          <a:p>
            <a:pPr algn="ctr"/>
            <a:r>
              <a:rPr lang="en-US" sz="5400" dirty="0">
                <a:solidFill>
                  <a:schemeClr val="bg1"/>
                </a:solidFill>
              </a:rPr>
              <a:t>Spiritual Death = Separation From God</a:t>
            </a:r>
            <a:endParaRPr lang="en-US" sz="4000" dirty="0">
              <a:solidFill>
                <a:schemeClr val="bg1"/>
              </a:solidFill>
            </a:endParaRPr>
          </a:p>
        </p:txBody>
      </p:sp>
      <p:sp>
        <p:nvSpPr>
          <p:cNvPr id="2" name="TextBox 1"/>
          <p:cNvSpPr txBox="1"/>
          <p:nvPr/>
        </p:nvSpPr>
        <p:spPr>
          <a:xfrm>
            <a:off x="3634211" y="983435"/>
            <a:ext cx="5971516" cy="830997"/>
          </a:xfrm>
          <a:prstGeom prst="rect">
            <a:avLst/>
          </a:prstGeom>
          <a:noFill/>
        </p:spPr>
        <p:txBody>
          <a:bodyPr wrap="square" rtlCol="0">
            <a:spAutoFit/>
          </a:bodyPr>
          <a:lstStyle/>
          <a:p>
            <a:pPr fontAlgn="base"/>
            <a:r>
              <a:rPr lang="en-US" sz="2400" dirty="0">
                <a:solidFill>
                  <a:schemeClr val="bg1"/>
                </a:solidFill>
              </a:rPr>
              <a:t>“the Lord’s hand is not shortened” = the Lord’s power to save has not decreased.</a:t>
            </a:r>
          </a:p>
        </p:txBody>
      </p:sp>
      <p:sp>
        <p:nvSpPr>
          <p:cNvPr id="3" name="Rectangle 2"/>
          <p:cNvSpPr/>
          <p:nvPr/>
        </p:nvSpPr>
        <p:spPr>
          <a:xfrm>
            <a:off x="306686" y="1845104"/>
            <a:ext cx="6313283" cy="1477328"/>
          </a:xfrm>
          <a:prstGeom prst="rect">
            <a:avLst/>
          </a:prstGeom>
        </p:spPr>
        <p:txBody>
          <a:bodyPr wrap="square">
            <a:spAutoFit/>
          </a:bodyPr>
          <a:lstStyle/>
          <a:p>
            <a:r>
              <a:rPr lang="en-US" dirty="0">
                <a:solidFill>
                  <a:schemeClr val="bg1"/>
                </a:solidFill>
              </a:rPr>
              <a:t>Two sources of spiritual death: </a:t>
            </a:r>
          </a:p>
          <a:p>
            <a:endParaRPr lang="en-US" dirty="0">
              <a:solidFill>
                <a:schemeClr val="bg1"/>
              </a:solidFill>
            </a:endParaRPr>
          </a:p>
          <a:p>
            <a:r>
              <a:rPr lang="en-US" dirty="0">
                <a:solidFill>
                  <a:schemeClr val="bg1"/>
                </a:solidFill>
              </a:rPr>
              <a:t>The first source is the Fall</a:t>
            </a:r>
          </a:p>
          <a:p>
            <a:endParaRPr lang="en-US" dirty="0">
              <a:solidFill>
                <a:schemeClr val="bg1"/>
              </a:solidFill>
            </a:endParaRPr>
          </a:p>
          <a:p>
            <a:r>
              <a:rPr lang="en-US" dirty="0">
                <a:solidFill>
                  <a:schemeClr val="bg1"/>
                </a:solidFill>
              </a:rPr>
              <a:t>The second is our own disobedience. </a:t>
            </a:r>
          </a:p>
        </p:txBody>
      </p:sp>
      <p:sp>
        <p:nvSpPr>
          <p:cNvPr id="48" name="Rectangle 47"/>
          <p:cNvSpPr/>
          <p:nvPr/>
        </p:nvSpPr>
        <p:spPr>
          <a:xfrm>
            <a:off x="-47160" y="6488667"/>
            <a:ext cx="2518755" cy="369332"/>
          </a:xfrm>
          <a:prstGeom prst="rect">
            <a:avLst/>
          </a:prstGeom>
        </p:spPr>
        <p:txBody>
          <a:bodyPr wrap="square">
            <a:spAutoFit/>
          </a:bodyPr>
          <a:lstStyle/>
          <a:p>
            <a:r>
              <a:rPr lang="en-US" dirty="0">
                <a:solidFill>
                  <a:schemeClr val="bg1"/>
                </a:solidFill>
                <a:latin typeface="Calibri" panose="020F0502020204030204" pitchFamily="34" charset="0"/>
              </a:rPr>
              <a:t>Isaiah 59:1-5</a:t>
            </a:r>
            <a:endParaRPr lang="en-US" dirty="0">
              <a:solidFill>
                <a:schemeClr val="bg1"/>
              </a:solidFill>
            </a:endParaRPr>
          </a:p>
        </p:txBody>
      </p:sp>
      <p:sp>
        <p:nvSpPr>
          <p:cNvPr id="5" name="Rectangle 4"/>
          <p:cNvSpPr/>
          <p:nvPr/>
        </p:nvSpPr>
        <p:spPr>
          <a:xfrm>
            <a:off x="7268421" y="2193363"/>
            <a:ext cx="4004650" cy="2585323"/>
          </a:xfrm>
          <a:prstGeom prst="rect">
            <a:avLst/>
          </a:prstGeom>
        </p:spPr>
        <p:txBody>
          <a:bodyPr wrap="square">
            <a:spAutoFit/>
          </a:bodyPr>
          <a:lstStyle/>
          <a:p>
            <a:r>
              <a:rPr lang="en-US" i="1" dirty="0">
                <a:solidFill>
                  <a:srgbClr val="FFFF00"/>
                </a:solidFill>
                <a:latin typeface="Palatino"/>
              </a:rPr>
              <a:t>Yea, behold, this death </a:t>
            </a:r>
            <a:r>
              <a:rPr lang="en-US" i="1" dirty="0" err="1">
                <a:solidFill>
                  <a:srgbClr val="FFFF00"/>
                </a:solidFill>
                <a:latin typeface="Palatino"/>
              </a:rPr>
              <a:t>bringeth</a:t>
            </a:r>
            <a:r>
              <a:rPr lang="en-US" i="1" dirty="0">
                <a:solidFill>
                  <a:srgbClr val="FFFF00"/>
                </a:solidFill>
                <a:latin typeface="Palatino"/>
              </a:rPr>
              <a:t> to pass the resurrection, and </a:t>
            </a:r>
            <a:r>
              <a:rPr lang="en-US" i="1" dirty="0" err="1">
                <a:solidFill>
                  <a:srgbClr val="FFFF00"/>
                </a:solidFill>
                <a:latin typeface="Palatino"/>
              </a:rPr>
              <a:t>redeemeth</a:t>
            </a:r>
            <a:r>
              <a:rPr lang="en-US" i="1" dirty="0">
                <a:solidFill>
                  <a:srgbClr val="FFFF00"/>
                </a:solidFill>
                <a:latin typeface="Palatino"/>
              </a:rPr>
              <a:t> all mankind from the first death—that spiritual death; for all mankind, by the fall of Adam being cut off from the presence of the Lord, are considered as dead, both as to things temporal and to things spiritual. Helaman 14:16</a:t>
            </a:r>
            <a:endParaRPr lang="en-US" i="1" dirty="0">
              <a:solidFill>
                <a:srgbClr val="FFFF00"/>
              </a:solidFill>
            </a:endParaRPr>
          </a:p>
        </p:txBody>
      </p:sp>
      <p:sp>
        <p:nvSpPr>
          <p:cNvPr id="7" name="Rectangle 6"/>
          <p:cNvSpPr/>
          <p:nvPr/>
        </p:nvSpPr>
        <p:spPr>
          <a:xfrm>
            <a:off x="703153" y="3995677"/>
            <a:ext cx="6096000" cy="2031325"/>
          </a:xfrm>
          <a:prstGeom prst="rect">
            <a:avLst/>
          </a:prstGeom>
        </p:spPr>
        <p:txBody>
          <a:bodyPr>
            <a:spAutoFit/>
          </a:bodyPr>
          <a:lstStyle/>
          <a:p>
            <a:r>
              <a:rPr lang="en-US" i="1" dirty="0">
                <a:solidFill>
                  <a:srgbClr val="FFFF00"/>
                </a:solidFill>
                <a:latin typeface="Palatino"/>
              </a:rPr>
              <a:t>Yea, and it </a:t>
            </a:r>
            <a:r>
              <a:rPr lang="en-US" i="1" dirty="0" err="1">
                <a:solidFill>
                  <a:srgbClr val="FFFF00"/>
                </a:solidFill>
                <a:latin typeface="Palatino"/>
              </a:rPr>
              <a:t>bringeth</a:t>
            </a:r>
            <a:r>
              <a:rPr lang="en-US" i="1" dirty="0">
                <a:solidFill>
                  <a:srgbClr val="FFFF00"/>
                </a:solidFill>
                <a:latin typeface="Palatino"/>
              </a:rPr>
              <a:t> to pass the condition of repentance, that whosoever </a:t>
            </a:r>
            <a:r>
              <a:rPr lang="en-US" i="1" dirty="0" err="1">
                <a:solidFill>
                  <a:srgbClr val="FFFF00"/>
                </a:solidFill>
                <a:latin typeface="Palatino"/>
              </a:rPr>
              <a:t>repenteth</a:t>
            </a:r>
            <a:r>
              <a:rPr lang="en-US" i="1" dirty="0">
                <a:solidFill>
                  <a:srgbClr val="FFFF00"/>
                </a:solidFill>
                <a:latin typeface="Palatino"/>
              </a:rPr>
              <a:t> the same is not hewn down and cast into the fire; but whosoever </a:t>
            </a:r>
            <a:r>
              <a:rPr lang="en-US" i="1" dirty="0" err="1">
                <a:solidFill>
                  <a:srgbClr val="FFFF00"/>
                </a:solidFill>
                <a:latin typeface="Palatino"/>
              </a:rPr>
              <a:t>repenteth</a:t>
            </a:r>
            <a:r>
              <a:rPr lang="en-US" i="1" dirty="0">
                <a:solidFill>
                  <a:srgbClr val="FFFF00"/>
                </a:solidFill>
                <a:latin typeface="Palatino"/>
              </a:rPr>
              <a:t> not is hewn down and cast into the fire; and there cometh upon them again a spiritual death, yea, a second death, for they are cut off again as to things pertaining to righteousness.</a:t>
            </a:r>
          </a:p>
          <a:p>
            <a:r>
              <a:rPr lang="en-US" i="1" dirty="0">
                <a:solidFill>
                  <a:srgbClr val="FFFF00"/>
                </a:solidFill>
                <a:latin typeface="Palatino"/>
              </a:rPr>
              <a:t>Helaman 14:18</a:t>
            </a:r>
            <a:endParaRPr lang="en-US" i="1" dirty="0">
              <a:solidFill>
                <a:srgbClr val="FFFF00"/>
              </a:solidFill>
            </a:endParaRPr>
          </a:p>
        </p:txBody>
      </p:sp>
      <p:sp>
        <p:nvSpPr>
          <p:cNvPr id="8" name="Rectangle 7"/>
          <p:cNvSpPr/>
          <p:nvPr/>
        </p:nvSpPr>
        <p:spPr>
          <a:xfrm>
            <a:off x="5718772" y="6027002"/>
            <a:ext cx="6096000" cy="646331"/>
          </a:xfrm>
          <a:prstGeom prst="rect">
            <a:avLst/>
          </a:prstGeom>
        </p:spPr>
        <p:txBody>
          <a:bodyPr>
            <a:spAutoFit/>
          </a:bodyPr>
          <a:lstStyle/>
          <a:p>
            <a:r>
              <a:rPr lang="en-US" dirty="0">
                <a:solidFill>
                  <a:schemeClr val="bg1"/>
                </a:solidFill>
              </a:rPr>
              <a:t>Spiritual death can be overcome through the Atonement of Jesus Christ and by obedience to His gospel. </a:t>
            </a:r>
            <a:r>
              <a:rPr lang="en-US" sz="1200" dirty="0">
                <a:solidFill>
                  <a:schemeClr val="bg1"/>
                </a:solidFill>
              </a:rPr>
              <a:t>(Topics)</a:t>
            </a:r>
          </a:p>
        </p:txBody>
      </p:sp>
    </p:spTree>
    <p:extLst>
      <p:ext uri="{BB962C8B-B14F-4D97-AF65-F5344CB8AC3E}">
        <p14:creationId xmlns:p14="http://schemas.microsoft.com/office/powerpoint/2010/main" val="2662106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35477"/>
            <a:ext cx="12192000" cy="769441"/>
          </a:xfrm>
          <a:prstGeom prst="rect">
            <a:avLst/>
          </a:prstGeom>
        </p:spPr>
        <p:txBody>
          <a:bodyPr wrap="square">
            <a:spAutoFit/>
          </a:bodyPr>
          <a:lstStyle/>
          <a:p>
            <a:pPr algn="ctr"/>
            <a:r>
              <a:rPr lang="en-US" sz="4400" dirty="0">
                <a:solidFill>
                  <a:schemeClr val="bg1"/>
                </a:solidFill>
              </a:rPr>
              <a:t>Isaiah Quoted in Doctrine and Covenants</a:t>
            </a:r>
          </a:p>
        </p:txBody>
      </p:sp>
      <p:graphicFrame>
        <p:nvGraphicFramePr>
          <p:cNvPr id="10" name="Table 9"/>
          <p:cNvGraphicFramePr>
            <a:graphicFrameLocks noGrp="1"/>
          </p:cNvGraphicFramePr>
          <p:nvPr>
            <p:extLst>
              <p:ext uri="{D42A27DB-BD31-4B8C-83A1-F6EECF244321}">
                <p14:modId xmlns:p14="http://schemas.microsoft.com/office/powerpoint/2010/main" val="2007719505"/>
              </p:ext>
            </p:extLst>
          </p:nvPr>
        </p:nvGraphicFramePr>
        <p:xfrm>
          <a:off x="659393" y="1312749"/>
          <a:ext cx="10725340" cy="4455160"/>
        </p:xfrm>
        <a:graphic>
          <a:graphicData uri="http://schemas.openxmlformats.org/drawingml/2006/table">
            <a:tbl>
              <a:tblPr firstRow="1" bandRow="1">
                <a:tableStyleId>{E269D01E-BC32-4049-B463-5C60D7B0CCD2}</a:tableStyleId>
              </a:tblPr>
              <a:tblGrid>
                <a:gridCol w="5362670">
                  <a:extLst>
                    <a:ext uri="{9D8B030D-6E8A-4147-A177-3AD203B41FA5}">
                      <a16:colId xmlns:a16="http://schemas.microsoft.com/office/drawing/2014/main" val="20000"/>
                    </a:ext>
                  </a:extLst>
                </a:gridCol>
                <a:gridCol w="5362670">
                  <a:extLst>
                    <a:ext uri="{9D8B030D-6E8A-4147-A177-3AD203B41FA5}">
                      <a16:colId xmlns:a16="http://schemas.microsoft.com/office/drawing/2014/main" val="20001"/>
                    </a:ext>
                  </a:extLst>
                </a:gridCol>
              </a:tblGrid>
              <a:tr h="370840">
                <a:tc>
                  <a:txBody>
                    <a:bodyPr/>
                    <a:lstStyle/>
                    <a:p>
                      <a:pPr algn="ctr"/>
                      <a:r>
                        <a:rPr lang="en-US" sz="1400" dirty="0"/>
                        <a:t>Isaiah 64</a:t>
                      </a:r>
                    </a:p>
                  </a:txBody>
                  <a:tcPr/>
                </a:tc>
                <a:tc>
                  <a:txBody>
                    <a:bodyPr/>
                    <a:lstStyle/>
                    <a:p>
                      <a:pPr algn="ctr"/>
                      <a:r>
                        <a:rPr lang="en-US" sz="1400" dirty="0"/>
                        <a:t>Doctrine</a:t>
                      </a:r>
                      <a:r>
                        <a:rPr lang="en-US" sz="1400" baseline="0" dirty="0"/>
                        <a:t> and Covenants 133</a:t>
                      </a:r>
                      <a:endParaRPr lang="en-US" sz="1400" dirty="0"/>
                    </a:p>
                  </a:txBody>
                  <a:tcPr/>
                </a:tc>
                <a:extLst>
                  <a:ext uri="{0D108BD9-81ED-4DB2-BD59-A6C34878D82A}">
                    <a16:rowId xmlns:a16="http://schemas.microsoft.com/office/drawing/2014/main" val="10000"/>
                  </a:ext>
                </a:extLst>
              </a:tr>
              <a:tr h="370840">
                <a:tc>
                  <a:txBody>
                    <a:bodyPr/>
                    <a:lstStyle/>
                    <a:p>
                      <a:r>
                        <a:rPr lang="en-US" sz="1400" dirty="0"/>
                        <a:t>1. Oh that thou </a:t>
                      </a:r>
                      <a:r>
                        <a:rPr lang="en-US" sz="1400" dirty="0" err="1"/>
                        <a:t>wouldest</a:t>
                      </a:r>
                      <a:r>
                        <a:rPr lang="en-US" sz="1400" dirty="0"/>
                        <a:t> rend the heavens, that thou </a:t>
                      </a:r>
                      <a:r>
                        <a:rPr lang="en-US" sz="1400" dirty="0" err="1"/>
                        <a:t>wouldest</a:t>
                      </a:r>
                      <a:r>
                        <a:rPr lang="en-US" sz="1400" dirty="0"/>
                        <a:t> come down, that the mountains might flow down at thy presence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40. Calling upon the name of the Lord day and night, saying: O that thou wouldst rend the heavens, that thou wouldst come down, that the mountains might flow down at thy presence.</a:t>
                      </a:r>
                    </a:p>
                  </a:txBody>
                  <a:tcPr/>
                </a:tc>
                <a:extLst>
                  <a:ext uri="{0D108BD9-81ED-4DB2-BD59-A6C34878D82A}">
                    <a16:rowId xmlns:a16="http://schemas.microsoft.com/office/drawing/2014/main" val="10001"/>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 2 As when the melting fire </a:t>
                      </a:r>
                      <a:r>
                        <a:rPr lang="en-US" sz="1400" dirty="0" err="1"/>
                        <a:t>burneth</a:t>
                      </a:r>
                      <a:r>
                        <a:rPr lang="en-US" sz="1400" dirty="0"/>
                        <a:t>, the fire </a:t>
                      </a:r>
                      <a:r>
                        <a:rPr lang="en-US" sz="1400" dirty="0" err="1"/>
                        <a:t>causeth</a:t>
                      </a:r>
                      <a:r>
                        <a:rPr lang="en-US" sz="1400" dirty="0"/>
                        <a:t> the waters to boil, to make thy name known to thine adversaries, that the nations may tremble at thy presence!</a:t>
                      </a:r>
                    </a:p>
                    <a:p>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 41 And it shall be answered upon their heads; for the presence of the Lord shall be as the melting fire that </a:t>
                      </a:r>
                      <a:r>
                        <a:rPr lang="en-US" sz="1400" dirty="0" err="1"/>
                        <a:t>burneth</a:t>
                      </a:r>
                      <a:r>
                        <a:rPr lang="en-US" sz="1400" dirty="0"/>
                        <a:t>, and as the fire which </a:t>
                      </a:r>
                      <a:r>
                        <a:rPr lang="en-US" sz="1400" dirty="0" err="1"/>
                        <a:t>causeth</a:t>
                      </a:r>
                      <a:r>
                        <a:rPr lang="en-US" sz="1400" dirty="0"/>
                        <a:t> the waters to boil.</a:t>
                      </a:r>
                    </a:p>
                    <a:p>
                      <a:endParaRPr lang="en-US" sz="1400" dirty="0"/>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 3 When thou didst terrible things which we looked not for, thou </a:t>
                      </a:r>
                      <a:r>
                        <a:rPr lang="en-US" sz="1400" dirty="0" err="1"/>
                        <a:t>camest</a:t>
                      </a:r>
                      <a:r>
                        <a:rPr lang="en-US" sz="1400" dirty="0"/>
                        <a:t> down, the mountains flowed down at thy presence.</a:t>
                      </a:r>
                    </a:p>
                    <a:p>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42. O Lord, thou shalt come down to make thy name known to thine adversaries, and all nations shall tremble at thy presence—</a:t>
                      </a:r>
                    </a:p>
                    <a:p>
                      <a:endParaRPr lang="en-US" sz="1400" dirty="0"/>
                    </a:p>
                  </a:txBody>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4.</a:t>
                      </a:r>
                      <a:r>
                        <a:rPr lang="en-US" sz="1400" kern="1200" dirty="0">
                          <a:effectLst/>
                        </a:rPr>
                        <a:t>  For since the beginning of the world men have not heard, nor perceived by the ear, neither hath the eye seen, O God, beside thee, what he hath prepared for him that </a:t>
                      </a:r>
                      <a:r>
                        <a:rPr lang="en-US" sz="1400" kern="1200" dirty="0" err="1">
                          <a:effectLst/>
                        </a:rPr>
                        <a:t>waiteth</a:t>
                      </a:r>
                      <a:r>
                        <a:rPr lang="en-US" sz="1400" kern="1200" dirty="0">
                          <a:effectLst/>
                        </a:rPr>
                        <a:t> for him.</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 44 Yea, when thou </a:t>
                      </a:r>
                      <a:r>
                        <a:rPr lang="en-US" sz="1400" dirty="0" err="1"/>
                        <a:t>comest</a:t>
                      </a:r>
                      <a:r>
                        <a:rPr lang="en-US" sz="1400" dirty="0"/>
                        <a:t> down, and the mountains flow down at thy presence, thou shalt meet him who </a:t>
                      </a:r>
                      <a:r>
                        <a:rPr lang="en-US" sz="1400" dirty="0" err="1"/>
                        <a:t>rejoiceth</a:t>
                      </a:r>
                      <a:r>
                        <a:rPr lang="en-US" sz="1400" dirty="0"/>
                        <a:t> and </a:t>
                      </a:r>
                      <a:r>
                        <a:rPr lang="en-US" sz="1400" dirty="0" err="1"/>
                        <a:t>worketh</a:t>
                      </a:r>
                      <a:r>
                        <a:rPr lang="en-US" sz="1400" dirty="0"/>
                        <a:t> righteousness, who </a:t>
                      </a:r>
                      <a:r>
                        <a:rPr lang="en-US" sz="1400" dirty="0" err="1"/>
                        <a:t>remembereth</a:t>
                      </a:r>
                      <a:r>
                        <a:rPr lang="en-US" sz="1400" dirty="0"/>
                        <a:t> thee in thy ways.</a:t>
                      </a:r>
                    </a:p>
                    <a:p>
                      <a:endParaRPr lang="en-US" sz="1400" dirty="0"/>
                    </a:p>
                  </a:txBody>
                  <a:tcPr/>
                </a:tc>
                <a:extLst>
                  <a:ext uri="{0D108BD9-81ED-4DB2-BD59-A6C34878D82A}">
                    <a16:rowId xmlns:a16="http://schemas.microsoft.com/office/drawing/2014/main" val="10004"/>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a:effectLst/>
                        </a:rPr>
                        <a:t>5. Thou </a:t>
                      </a:r>
                      <a:r>
                        <a:rPr lang="en-US" sz="1400" kern="1200" dirty="0" err="1">
                          <a:effectLst/>
                        </a:rPr>
                        <a:t>meetest</a:t>
                      </a:r>
                      <a:r>
                        <a:rPr lang="en-US" sz="1400" kern="1200" dirty="0">
                          <a:effectLst/>
                        </a:rPr>
                        <a:t> him that </a:t>
                      </a:r>
                      <a:r>
                        <a:rPr lang="en-US" sz="1400" kern="1200" dirty="0" err="1">
                          <a:effectLst/>
                        </a:rPr>
                        <a:t>rejoiceth</a:t>
                      </a:r>
                      <a:r>
                        <a:rPr lang="en-US" sz="1400" kern="1200" dirty="0">
                          <a:effectLst/>
                        </a:rPr>
                        <a:t> and </a:t>
                      </a:r>
                      <a:r>
                        <a:rPr lang="en-US" sz="1400" kern="1200" dirty="0" err="1">
                          <a:effectLst/>
                        </a:rPr>
                        <a:t>worketh</a:t>
                      </a:r>
                      <a:r>
                        <a:rPr lang="en-US" sz="1400" kern="1200" dirty="0">
                          <a:effectLst/>
                        </a:rPr>
                        <a:t> righteousness, those that remember thee in thy ways: behold, thou art wroth; for we have sinned: in those is continuance, and we shall be saved.</a:t>
                      </a:r>
                      <a:endParaRPr lang="en-US" sz="1400" dirty="0"/>
                    </a:p>
                  </a:txBody>
                  <a:tcPr/>
                </a:tc>
                <a:tc>
                  <a:txBody>
                    <a:bodyPr/>
                    <a:lstStyle/>
                    <a:p>
                      <a:r>
                        <a:rPr lang="en-US" sz="1400" kern="1200" dirty="0">
                          <a:effectLst/>
                        </a:rPr>
                        <a:t>45 For since the beginning of the world have not men heard nor perceived by the ear, neither hath any eye seen, O God, besides thee, how great things thou hast </a:t>
                      </a:r>
                      <a:r>
                        <a:rPr lang="en-US" sz="1400" kern="1200" dirty="0" err="1">
                          <a:effectLst/>
                        </a:rPr>
                        <a:t>preparedfor</a:t>
                      </a:r>
                      <a:r>
                        <a:rPr lang="en-US" sz="1400" kern="1200" dirty="0">
                          <a:effectLst/>
                        </a:rPr>
                        <a:t> him that </a:t>
                      </a:r>
                      <a:r>
                        <a:rPr lang="en-US" sz="1400" kern="1200" dirty="0" err="1">
                          <a:effectLst/>
                        </a:rPr>
                        <a:t>waiteth</a:t>
                      </a:r>
                      <a:r>
                        <a:rPr lang="en-US" sz="1400" kern="1200" dirty="0">
                          <a:effectLst/>
                        </a:rPr>
                        <a:t> for thee.</a:t>
                      </a:r>
                      <a:endParaRPr lang="en-US" sz="1400" dirty="0"/>
                    </a:p>
                  </a:txBody>
                  <a:tcPr/>
                </a:tc>
                <a:extLst>
                  <a:ext uri="{0D108BD9-81ED-4DB2-BD59-A6C34878D82A}">
                    <a16:rowId xmlns:a16="http://schemas.microsoft.com/office/drawing/2014/main" val="10005"/>
                  </a:ext>
                </a:extLst>
              </a:tr>
            </a:tbl>
          </a:graphicData>
        </a:graphic>
      </p:graphicFrame>
      <p:sp>
        <p:nvSpPr>
          <p:cNvPr id="3" name="Rectangle 2"/>
          <p:cNvSpPr/>
          <p:nvPr/>
        </p:nvSpPr>
        <p:spPr>
          <a:xfrm>
            <a:off x="2580238" y="5851289"/>
            <a:ext cx="7885569" cy="923330"/>
          </a:xfrm>
          <a:prstGeom prst="rect">
            <a:avLst/>
          </a:prstGeom>
        </p:spPr>
        <p:txBody>
          <a:bodyPr wrap="square">
            <a:spAutoFit/>
          </a:bodyPr>
          <a:lstStyle/>
          <a:p>
            <a:r>
              <a:rPr lang="en-US" dirty="0">
                <a:solidFill>
                  <a:srgbClr val="FFFF00"/>
                </a:solidFill>
                <a:latin typeface="Calibri" panose="020F0502020204030204" pitchFamily="34" charset="0"/>
              </a:rPr>
              <a:t>The description of the mountains flowing down at God’s presence is probably a reference to the tremendous physical changes that will attend the Savior’s Second Coming in glory. (2)</a:t>
            </a:r>
            <a:endParaRPr lang="en-US" dirty="0">
              <a:solidFill>
                <a:srgbClr val="FFFF00"/>
              </a:solidFill>
            </a:endParaRPr>
          </a:p>
        </p:txBody>
      </p:sp>
      <p:sp>
        <p:nvSpPr>
          <p:cNvPr id="12" name="Rectangle 11"/>
          <p:cNvSpPr/>
          <p:nvPr/>
        </p:nvSpPr>
        <p:spPr>
          <a:xfrm>
            <a:off x="-73937" y="706149"/>
            <a:ext cx="12192000" cy="523220"/>
          </a:xfrm>
          <a:prstGeom prst="rect">
            <a:avLst/>
          </a:prstGeom>
        </p:spPr>
        <p:txBody>
          <a:bodyPr wrap="square">
            <a:spAutoFit/>
          </a:bodyPr>
          <a:lstStyle/>
          <a:p>
            <a:pPr algn="ctr"/>
            <a:r>
              <a:rPr lang="en-US" sz="2800" dirty="0">
                <a:solidFill>
                  <a:schemeClr val="bg1"/>
                </a:solidFill>
              </a:rPr>
              <a:t>A Prayer</a:t>
            </a:r>
          </a:p>
        </p:txBody>
      </p:sp>
    </p:spTree>
    <p:extLst>
      <p:ext uri="{BB962C8B-B14F-4D97-AF65-F5344CB8AC3E}">
        <p14:creationId xmlns:p14="http://schemas.microsoft.com/office/powerpoint/2010/main" val="2363167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p:cNvSpPr/>
          <p:nvPr/>
        </p:nvSpPr>
        <p:spPr>
          <a:xfrm>
            <a:off x="-47160" y="6488667"/>
            <a:ext cx="7498162" cy="307777"/>
          </a:xfrm>
          <a:prstGeom prst="rect">
            <a:avLst/>
          </a:prstGeom>
        </p:spPr>
        <p:txBody>
          <a:bodyPr wrap="square">
            <a:spAutoFit/>
          </a:bodyPr>
          <a:lstStyle/>
          <a:p>
            <a:r>
              <a:rPr lang="en-US" sz="1400" dirty="0">
                <a:solidFill>
                  <a:schemeClr val="bg1"/>
                </a:solidFill>
                <a:latin typeface="Calibri" panose="020F0502020204030204" pitchFamily="34" charset="0"/>
              </a:rPr>
              <a:t>Isaiah 65:17-19</a:t>
            </a:r>
            <a:endParaRPr lang="en-US" sz="1400" dirty="0">
              <a:solidFill>
                <a:schemeClr val="bg1"/>
              </a:solidFill>
            </a:endParaRPr>
          </a:p>
        </p:txBody>
      </p:sp>
      <p:sp>
        <p:nvSpPr>
          <p:cNvPr id="7" name="Rectangle 6"/>
          <p:cNvSpPr/>
          <p:nvPr/>
        </p:nvSpPr>
        <p:spPr>
          <a:xfrm>
            <a:off x="0" y="35477"/>
            <a:ext cx="12192000" cy="769441"/>
          </a:xfrm>
          <a:prstGeom prst="rect">
            <a:avLst/>
          </a:prstGeom>
        </p:spPr>
        <p:txBody>
          <a:bodyPr wrap="square">
            <a:spAutoFit/>
          </a:bodyPr>
          <a:lstStyle/>
          <a:p>
            <a:pPr algn="ctr"/>
            <a:r>
              <a:rPr lang="en-US" sz="4400" dirty="0">
                <a:solidFill>
                  <a:schemeClr val="bg1"/>
                </a:solidFill>
              </a:rPr>
              <a:t>Millennium Begins Following the Second Coming</a:t>
            </a:r>
          </a:p>
        </p:txBody>
      </p:sp>
      <p:sp>
        <p:nvSpPr>
          <p:cNvPr id="9" name="Rectangle 8"/>
          <p:cNvSpPr/>
          <p:nvPr/>
        </p:nvSpPr>
        <p:spPr>
          <a:xfrm>
            <a:off x="3048000" y="840395"/>
            <a:ext cx="6096000" cy="646331"/>
          </a:xfrm>
          <a:prstGeom prst="rect">
            <a:avLst/>
          </a:prstGeom>
        </p:spPr>
        <p:txBody>
          <a:bodyPr>
            <a:spAutoFit/>
          </a:bodyPr>
          <a:lstStyle/>
          <a:p>
            <a:r>
              <a:rPr lang="en-US" dirty="0">
                <a:solidFill>
                  <a:schemeClr val="bg1"/>
                </a:solidFill>
              </a:rPr>
              <a:t>The New Heaven = The earth will go through a transformation and will be “renewed and receive its paradisiacal glory.”</a:t>
            </a:r>
          </a:p>
        </p:txBody>
      </p:sp>
      <p:pic>
        <p:nvPicPr>
          <p:cNvPr id="9218" name="Picture 2" descr="https://upload.wikimedia.org/wikipedia/commons/2/2c/Rotating_earth_(larg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173630" y="1369737"/>
            <a:ext cx="5235920" cy="523592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Rectangle 9"/>
          <p:cNvSpPr/>
          <p:nvPr/>
        </p:nvSpPr>
        <p:spPr>
          <a:xfrm>
            <a:off x="7437805" y="2094809"/>
            <a:ext cx="3940521" cy="1477328"/>
          </a:xfrm>
          <a:prstGeom prst="rect">
            <a:avLst/>
          </a:prstGeom>
        </p:spPr>
        <p:txBody>
          <a:bodyPr wrap="square">
            <a:spAutoFit/>
          </a:bodyPr>
          <a:lstStyle/>
          <a:p>
            <a:r>
              <a:rPr lang="en-US" dirty="0">
                <a:solidFill>
                  <a:schemeClr val="bg1"/>
                </a:solidFill>
              </a:rPr>
              <a:t>Former shall not be remembered = The changes in the earth will be so significant and blissful that they will remove all though of the pre-millennial world</a:t>
            </a:r>
          </a:p>
        </p:txBody>
      </p:sp>
      <p:sp>
        <p:nvSpPr>
          <p:cNvPr id="11" name="Rectangle 10"/>
          <p:cNvSpPr/>
          <p:nvPr/>
        </p:nvSpPr>
        <p:spPr>
          <a:xfrm>
            <a:off x="7237491" y="5105344"/>
            <a:ext cx="4277762" cy="923330"/>
          </a:xfrm>
          <a:prstGeom prst="rect">
            <a:avLst/>
          </a:prstGeom>
        </p:spPr>
        <p:txBody>
          <a:bodyPr wrap="square">
            <a:spAutoFit/>
          </a:bodyPr>
          <a:lstStyle/>
          <a:p>
            <a:r>
              <a:rPr lang="en-US" dirty="0">
                <a:solidFill>
                  <a:schemeClr val="bg1"/>
                </a:solidFill>
              </a:rPr>
              <a:t>The changes will not be just physical, but the social order and spirituality of the people will dramatically change.</a:t>
            </a:r>
          </a:p>
        </p:txBody>
      </p:sp>
      <p:sp>
        <p:nvSpPr>
          <p:cNvPr id="12" name="Rectangle 11"/>
          <p:cNvSpPr/>
          <p:nvPr/>
        </p:nvSpPr>
        <p:spPr>
          <a:xfrm>
            <a:off x="508892" y="3627182"/>
            <a:ext cx="3622896" cy="1754326"/>
          </a:xfrm>
          <a:prstGeom prst="rect">
            <a:avLst/>
          </a:prstGeom>
        </p:spPr>
        <p:txBody>
          <a:bodyPr wrap="square">
            <a:spAutoFit/>
          </a:bodyPr>
          <a:lstStyle/>
          <a:p>
            <a:r>
              <a:rPr lang="en-US" dirty="0">
                <a:solidFill>
                  <a:schemeClr val="bg1"/>
                </a:solidFill>
              </a:rPr>
              <a:t>People raised during the Millennium will have trouble understanding what life was like when selfishness, wickedness, wars, disease and other problems prevailed.</a:t>
            </a:r>
          </a:p>
        </p:txBody>
      </p:sp>
      <p:sp>
        <p:nvSpPr>
          <p:cNvPr id="3" name="Rectangle 2"/>
          <p:cNvSpPr/>
          <p:nvPr/>
        </p:nvSpPr>
        <p:spPr>
          <a:xfrm>
            <a:off x="11583180" y="6420991"/>
            <a:ext cx="466794" cy="369332"/>
          </a:xfrm>
          <a:prstGeom prst="rect">
            <a:avLst/>
          </a:prstGeom>
        </p:spPr>
        <p:txBody>
          <a:bodyPr wrap="none">
            <a:spAutoFit/>
          </a:bodyPr>
          <a:lstStyle/>
          <a:p>
            <a:r>
              <a:rPr lang="en-US" dirty="0">
                <a:solidFill>
                  <a:schemeClr val="bg1"/>
                </a:solidFill>
                <a:latin typeface="Abadi" panose="020B0604020104020204" pitchFamily="34" charset="0"/>
              </a:rPr>
              <a:t>(1)</a:t>
            </a:r>
            <a:endParaRPr lang="en-US" dirty="0"/>
          </a:p>
        </p:txBody>
      </p:sp>
    </p:spTree>
    <p:extLst>
      <p:ext uri="{BB962C8B-B14F-4D97-AF65-F5344CB8AC3E}">
        <p14:creationId xmlns:p14="http://schemas.microsoft.com/office/powerpoint/2010/main" val="2955324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img.designswan.com/2015/12/treeLight/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192000" cy="7016437"/>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p:cNvSpPr/>
          <p:nvPr/>
        </p:nvSpPr>
        <p:spPr>
          <a:xfrm>
            <a:off x="-47160" y="6488667"/>
            <a:ext cx="7498162" cy="307777"/>
          </a:xfrm>
          <a:prstGeom prst="rect">
            <a:avLst/>
          </a:prstGeom>
        </p:spPr>
        <p:txBody>
          <a:bodyPr wrap="square">
            <a:spAutoFit/>
          </a:bodyPr>
          <a:lstStyle/>
          <a:p>
            <a:r>
              <a:rPr lang="en-US" sz="1400" dirty="0">
                <a:solidFill>
                  <a:schemeClr val="bg1"/>
                </a:solidFill>
                <a:latin typeface="Calibri" panose="020F0502020204030204" pitchFamily="34" charset="0"/>
              </a:rPr>
              <a:t>Isaiah 65:17-20 D&amp;C 101:27-32</a:t>
            </a:r>
            <a:endParaRPr lang="en-US" sz="1400" dirty="0">
              <a:solidFill>
                <a:schemeClr val="bg1"/>
              </a:solidFill>
            </a:endParaRPr>
          </a:p>
        </p:txBody>
      </p:sp>
      <p:sp>
        <p:nvSpPr>
          <p:cNvPr id="7" name="Rectangle 6"/>
          <p:cNvSpPr/>
          <p:nvPr/>
        </p:nvSpPr>
        <p:spPr>
          <a:xfrm>
            <a:off x="0" y="35477"/>
            <a:ext cx="12192000" cy="769441"/>
          </a:xfrm>
          <a:prstGeom prst="rect">
            <a:avLst/>
          </a:prstGeom>
        </p:spPr>
        <p:txBody>
          <a:bodyPr wrap="square">
            <a:spAutoFit/>
          </a:bodyPr>
          <a:lstStyle/>
          <a:p>
            <a:pPr algn="ctr"/>
            <a:r>
              <a:rPr lang="en-US" sz="4400" dirty="0">
                <a:solidFill>
                  <a:schemeClr val="bg1"/>
                </a:solidFill>
              </a:rPr>
              <a:t>During the Millennium</a:t>
            </a:r>
          </a:p>
        </p:txBody>
      </p:sp>
      <p:grpSp>
        <p:nvGrpSpPr>
          <p:cNvPr id="10" name="Group 9"/>
          <p:cNvGrpSpPr/>
          <p:nvPr/>
        </p:nvGrpSpPr>
        <p:grpSpPr>
          <a:xfrm>
            <a:off x="93240" y="2703748"/>
            <a:ext cx="1635971" cy="3079335"/>
            <a:chOff x="93240" y="2703748"/>
            <a:chExt cx="1635971" cy="3079335"/>
          </a:xfrm>
        </p:grpSpPr>
        <p:grpSp>
          <p:nvGrpSpPr>
            <p:cNvPr id="12" name="Group 11"/>
            <p:cNvGrpSpPr/>
            <p:nvPr/>
          </p:nvGrpSpPr>
          <p:grpSpPr>
            <a:xfrm>
              <a:off x="446357" y="3999715"/>
              <a:ext cx="464868" cy="1783368"/>
              <a:chOff x="3729193" y="976912"/>
              <a:chExt cx="1003199" cy="3848561"/>
            </a:xfrm>
            <a:solidFill>
              <a:schemeClr val="bg1"/>
            </a:solidFill>
          </p:grpSpPr>
          <p:sp>
            <p:nvSpPr>
              <p:cNvPr id="13" name="Rounded Rectangle 12"/>
              <p:cNvSpPr/>
              <p:nvPr/>
            </p:nvSpPr>
            <p:spPr>
              <a:xfrm>
                <a:off x="3969136" y="1851513"/>
                <a:ext cx="473009" cy="180480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19769779">
                <a:off x="4468757" y="1811105"/>
                <a:ext cx="263635" cy="1488011"/>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1069183">
                <a:off x="3771165" y="3357495"/>
                <a:ext cx="310163" cy="146797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9815699">
                <a:off x="4320769" y="3360887"/>
                <a:ext cx="308310" cy="137069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774774" y="976912"/>
                <a:ext cx="808212" cy="808286"/>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7027031">
                <a:off x="3113315" y="2417911"/>
                <a:ext cx="1490836" cy="259079"/>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Rectangle 5"/>
            <p:cNvSpPr/>
            <p:nvPr/>
          </p:nvSpPr>
          <p:spPr>
            <a:xfrm>
              <a:off x="93240" y="2703748"/>
              <a:ext cx="1635971" cy="923330"/>
            </a:xfrm>
            <a:prstGeom prst="rect">
              <a:avLst/>
            </a:prstGeom>
          </p:spPr>
          <p:txBody>
            <a:bodyPr wrap="square">
              <a:spAutoFit/>
            </a:bodyPr>
            <a:lstStyle/>
            <a:p>
              <a:pPr algn="ctr"/>
              <a:r>
                <a:rPr lang="en-US" dirty="0">
                  <a:solidFill>
                    <a:schemeClr val="bg1"/>
                  </a:solidFill>
                  <a:latin typeface="Abadi" panose="020B0604020104020204" pitchFamily="34" charset="0"/>
                </a:rPr>
                <a:t>We will receive everything we ask for</a:t>
              </a:r>
            </a:p>
          </p:txBody>
        </p:sp>
      </p:grpSp>
      <p:sp>
        <p:nvSpPr>
          <p:cNvPr id="29" name="Rectangle 28"/>
          <p:cNvSpPr/>
          <p:nvPr/>
        </p:nvSpPr>
        <p:spPr>
          <a:xfrm>
            <a:off x="1077068" y="559760"/>
            <a:ext cx="1635971" cy="923330"/>
          </a:xfrm>
          <a:prstGeom prst="rect">
            <a:avLst/>
          </a:prstGeom>
        </p:spPr>
        <p:txBody>
          <a:bodyPr wrap="square">
            <a:spAutoFit/>
          </a:bodyPr>
          <a:lstStyle/>
          <a:p>
            <a:pPr algn="ctr"/>
            <a:r>
              <a:rPr lang="en-US" dirty="0">
                <a:solidFill>
                  <a:schemeClr val="bg1"/>
                </a:solidFill>
                <a:latin typeface="Abadi" panose="020B0604020104020204" pitchFamily="34" charset="0"/>
              </a:rPr>
              <a:t>Satan will be bound—no temptations</a:t>
            </a:r>
          </a:p>
        </p:txBody>
      </p:sp>
      <p:grpSp>
        <p:nvGrpSpPr>
          <p:cNvPr id="11" name="Group 10"/>
          <p:cNvGrpSpPr/>
          <p:nvPr/>
        </p:nvGrpSpPr>
        <p:grpSpPr>
          <a:xfrm>
            <a:off x="1895053" y="4026866"/>
            <a:ext cx="1967162" cy="1689457"/>
            <a:chOff x="1895053" y="4026866"/>
            <a:chExt cx="1967162" cy="1689457"/>
          </a:xfrm>
        </p:grpSpPr>
        <p:grpSp>
          <p:nvGrpSpPr>
            <p:cNvPr id="19" name="Group 18"/>
            <p:cNvGrpSpPr/>
            <p:nvPr/>
          </p:nvGrpSpPr>
          <p:grpSpPr>
            <a:xfrm>
              <a:off x="1895053" y="4026866"/>
              <a:ext cx="528649" cy="1689457"/>
              <a:chOff x="7205858" y="1350098"/>
              <a:chExt cx="1204256" cy="3848561"/>
            </a:xfrm>
            <a:solidFill>
              <a:schemeClr val="bg1"/>
            </a:solidFill>
          </p:grpSpPr>
          <p:grpSp>
            <p:nvGrpSpPr>
              <p:cNvPr id="20" name="Group 19"/>
              <p:cNvGrpSpPr/>
              <p:nvPr/>
            </p:nvGrpSpPr>
            <p:grpSpPr>
              <a:xfrm>
                <a:off x="7322943" y="1350098"/>
                <a:ext cx="1003199" cy="3848561"/>
                <a:chOff x="3729193" y="976912"/>
                <a:chExt cx="1003199" cy="3848561"/>
              </a:xfrm>
              <a:grpFill/>
            </p:grpSpPr>
            <p:sp>
              <p:nvSpPr>
                <p:cNvPr id="22" name="Rounded Rectangle 21"/>
                <p:cNvSpPr/>
                <p:nvPr/>
              </p:nvSpPr>
              <p:spPr>
                <a:xfrm>
                  <a:off x="3969136" y="1851513"/>
                  <a:ext cx="473009" cy="180480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rot="19769779">
                  <a:off x="4468757" y="1811105"/>
                  <a:ext cx="263635" cy="1488011"/>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rot="1069183">
                  <a:off x="3771165" y="3357495"/>
                  <a:ext cx="310163" cy="146797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rot="9815699">
                  <a:off x="4378892" y="3451383"/>
                  <a:ext cx="308310" cy="137069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3774774" y="976912"/>
                  <a:ext cx="808212" cy="808286"/>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rot="7027031">
                  <a:off x="3113315" y="2417911"/>
                  <a:ext cx="1490836" cy="259079"/>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Isosceles Triangle 20"/>
              <p:cNvSpPr/>
              <p:nvPr/>
            </p:nvSpPr>
            <p:spPr>
              <a:xfrm>
                <a:off x="7205858" y="2529430"/>
                <a:ext cx="1204256" cy="1827809"/>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Rectangle 29"/>
            <p:cNvSpPr/>
            <p:nvPr/>
          </p:nvSpPr>
          <p:spPr>
            <a:xfrm>
              <a:off x="2226244" y="4255734"/>
              <a:ext cx="1635971" cy="646331"/>
            </a:xfrm>
            <a:prstGeom prst="rect">
              <a:avLst/>
            </a:prstGeom>
          </p:spPr>
          <p:txBody>
            <a:bodyPr wrap="square">
              <a:spAutoFit/>
            </a:bodyPr>
            <a:lstStyle/>
            <a:p>
              <a:pPr algn="ctr"/>
              <a:r>
                <a:rPr lang="en-US" dirty="0">
                  <a:solidFill>
                    <a:schemeClr val="bg1"/>
                  </a:solidFill>
                  <a:latin typeface="Abadi" panose="020B0604020104020204" pitchFamily="34" charset="0"/>
                </a:rPr>
                <a:t>There will be no death</a:t>
              </a:r>
            </a:p>
          </p:txBody>
        </p:sp>
      </p:grpSp>
      <p:grpSp>
        <p:nvGrpSpPr>
          <p:cNvPr id="28" name="Group 27"/>
          <p:cNvGrpSpPr/>
          <p:nvPr/>
        </p:nvGrpSpPr>
        <p:grpSpPr>
          <a:xfrm>
            <a:off x="3916653" y="5059080"/>
            <a:ext cx="8193920" cy="2150707"/>
            <a:chOff x="3916653" y="5059080"/>
            <a:chExt cx="8193920" cy="2150707"/>
          </a:xfrm>
        </p:grpSpPr>
        <p:grpSp>
          <p:nvGrpSpPr>
            <p:cNvPr id="31" name="Group 30"/>
            <p:cNvGrpSpPr/>
            <p:nvPr/>
          </p:nvGrpSpPr>
          <p:grpSpPr>
            <a:xfrm>
              <a:off x="3916653" y="5059080"/>
              <a:ext cx="464868" cy="1783368"/>
              <a:chOff x="3729193" y="976912"/>
              <a:chExt cx="1003199" cy="3848561"/>
            </a:xfrm>
            <a:solidFill>
              <a:schemeClr val="bg1"/>
            </a:solidFill>
          </p:grpSpPr>
          <p:sp>
            <p:nvSpPr>
              <p:cNvPr id="32" name="Rounded Rectangle 31"/>
              <p:cNvSpPr/>
              <p:nvPr/>
            </p:nvSpPr>
            <p:spPr>
              <a:xfrm>
                <a:off x="3969136" y="1851513"/>
                <a:ext cx="473009" cy="180480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rot="19769779">
                <a:off x="4468757" y="1811105"/>
                <a:ext cx="263635" cy="1488011"/>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rot="1069183">
                <a:off x="3771165" y="3357495"/>
                <a:ext cx="310163" cy="146797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rot="9815699">
                <a:off x="4320769" y="3360887"/>
                <a:ext cx="308310" cy="137069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3774774" y="976912"/>
                <a:ext cx="808212" cy="808286"/>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rot="7027031">
                <a:off x="3113315" y="2417911"/>
                <a:ext cx="1490836" cy="259079"/>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p:cNvGrpSpPr/>
            <p:nvPr/>
          </p:nvGrpSpPr>
          <p:grpSpPr>
            <a:xfrm>
              <a:off x="4689589" y="5116731"/>
              <a:ext cx="528649" cy="1689457"/>
              <a:chOff x="7205858" y="1350098"/>
              <a:chExt cx="1204256" cy="3848561"/>
            </a:xfrm>
            <a:solidFill>
              <a:schemeClr val="bg1"/>
            </a:solidFill>
          </p:grpSpPr>
          <p:grpSp>
            <p:nvGrpSpPr>
              <p:cNvPr id="39" name="Group 38"/>
              <p:cNvGrpSpPr/>
              <p:nvPr/>
            </p:nvGrpSpPr>
            <p:grpSpPr>
              <a:xfrm>
                <a:off x="7322943" y="1350098"/>
                <a:ext cx="1003199" cy="3848561"/>
                <a:chOff x="3729193" y="976912"/>
                <a:chExt cx="1003199" cy="3848561"/>
              </a:xfrm>
              <a:grpFill/>
            </p:grpSpPr>
            <p:sp>
              <p:nvSpPr>
                <p:cNvPr id="41" name="Rounded Rectangle 40"/>
                <p:cNvSpPr/>
                <p:nvPr/>
              </p:nvSpPr>
              <p:spPr>
                <a:xfrm>
                  <a:off x="3969136" y="1851513"/>
                  <a:ext cx="473009" cy="180480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rot="19769779">
                  <a:off x="4468757" y="1811105"/>
                  <a:ext cx="263635" cy="1488011"/>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2"/>
                <p:cNvSpPr/>
                <p:nvPr/>
              </p:nvSpPr>
              <p:spPr>
                <a:xfrm rot="1069183">
                  <a:off x="3771165" y="3357495"/>
                  <a:ext cx="310163" cy="146797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3"/>
                <p:cNvSpPr/>
                <p:nvPr/>
              </p:nvSpPr>
              <p:spPr>
                <a:xfrm rot="9815699">
                  <a:off x="4378892" y="3451383"/>
                  <a:ext cx="308310" cy="137069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3774774" y="976912"/>
                  <a:ext cx="808212" cy="808286"/>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ounded Rectangle 45"/>
                <p:cNvSpPr/>
                <p:nvPr/>
              </p:nvSpPr>
              <p:spPr>
                <a:xfrm rot="7027031">
                  <a:off x="3113315" y="2417911"/>
                  <a:ext cx="1490836" cy="259079"/>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Isosceles Triangle 39"/>
              <p:cNvSpPr/>
              <p:nvPr/>
            </p:nvSpPr>
            <p:spPr>
              <a:xfrm>
                <a:off x="7205858" y="2529430"/>
                <a:ext cx="1204256" cy="1827809"/>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p:cNvGrpSpPr/>
            <p:nvPr/>
          </p:nvGrpSpPr>
          <p:grpSpPr>
            <a:xfrm>
              <a:off x="5481231" y="5565559"/>
              <a:ext cx="320853" cy="1230885"/>
              <a:chOff x="3729193" y="976912"/>
              <a:chExt cx="1003199" cy="3848561"/>
            </a:xfrm>
            <a:solidFill>
              <a:schemeClr val="bg1"/>
            </a:solidFill>
          </p:grpSpPr>
          <p:sp>
            <p:nvSpPr>
              <p:cNvPr id="49" name="Rounded Rectangle 48"/>
              <p:cNvSpPr/>
              <p:nvPr/>
            </p:nvSpPr>
            <p:spPr>
              <a:xfrm>
                <a:off x="3969136" y="1851513"/>
                <a:ext cx="473009" cy="180480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ounded Rectangle 49"/>
              <p:cNvSpPr/>
              <p:nvPr/>
            </p:nvSpPr>
            <p:spPr>
              <a:xfrm rot="19769779">
                <a:off x="4468757" y="1811105"/>
                <a:ext cx="263635" cy="1488011"/>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rot="1069183">
                <a:off x="3771165" y="3357495"/>
                <a:ext cx="310163" cy="146797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51"/>
              <p:cNvSpPr/>
              <p:nvPr/>
            </p:nvSpPr>
            <p:spPr>
              <a:xfrm rot="9815699">
                <a:off x="4320769" y="3360887"/>
                <a:ext cx="308310" cy="137069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p:nvPr/>
            </p:nvSpPr>
            <p:spPr>
              <a:xfrm>
                <a:off x="3774774" y="976912"/>
                <a:ext cx="808212" cy="808286"/>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rot="7027031">
                <a:off x="3113315" y="2417911"/>
                <a:ext cx="1490836" cy="259079"/>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Rectangle 95"/>
            <p:cNvSpPr/>
            <p:nvPr/>
          </p:nvSpPr>
          <p:spPr>
            <a:xfrm>
              <a:off x="5905018" y="6009458"/>
              <a:ext cx="6205555" cy="1200329"/>
            </a:xfrm>
            <a:prstGeom prst="rect">
              <a:avLst/>
            </a:prstGeom>
          </p:spPr>
          <p:txBody>
            <a:bodyPr wrap="square">
              <a:spAutoFit/>
            </a:bodyPr>
            <a:lstStyle/>
            <a:p>
              <a:pPr algn="ctr"/>
              <a:r>
                <a:rPr lang="en-US" dirty="0">
                  <a:solidFill>
                    <a:schemeClr val="bg1"/>
                  </a:solidFill>
                  <a:latin typeface="Abadi" panose="020B0604020104020204" pitchFamily="34" charset="0"/>
                </a:rPr>
                <a:t>All old and young will live out their lives completely and live to 100 years old when they will be changed from mortality to immortality “in the twinkling of an eye.”</a:t>
              </a:r>
            </a:p>
            <a:p>
              <a:pPr algn="ctr"/>
              <a:r>
                <a:rPr lang="en-US" dirty="0">
                  <a:solidFill>
                    <a:schemeClr val="bg1"/>
                  </a:solidFill>
                  <a:latin typeface="Abadi" panose="020B0604020104020204" pitchFamily="34" charset="0"/>
                </a:rPr>
                <a:t> </a:t>
              </a:r>
            </a:p>
          </p:txBody>
        </p:sp>
      </p:grpSp>
      <p:sp>
        <p:nvSpPr>
          <p:cNvPr id="8" name="Rectangle 7"/>
          <p:cNvSpPr/>
          <p:nvPr/>
        </p:nvSpPr>
        <p:spPr>
          <a:xfrm>
            <a:off x="9474124" y="467427"/>
            <a:ext cx="2748134" cy="2031325"/>
          </a:xfrm>
          <a:prstGeom prst="rect">
            <a:avLst/>
          </a:prstGeom>
        </p:spPr>
        <p:txBody>
          <a:bodyPr wrap="square">
            <a:spAutoFit/>
          </a:bodyPr>
          <a:lstStyle/>
          <a:p>
            <a:r>
              <a:rPr lang="en-US" dirty="0">
                <a:solidFill>
                  <a:schemeClr val="bg1"/>
                </a:solidFill>
              </a:rPr>
              <a:t>There will be agency and some will choose the terrestrial rather than the celestial way of life. Some will sin against the greater light and will becomes sons of perdition</a:t>
            </a:r>
          </a:p>
        </p:txBody>
      </p:sp>
      <p:grpSp>
        <p:nvGrpSpPr>
          <p:cNvPr id="6144" name="Group 6143"/>
          <p:cNvGrpSpPr/>
          <p:nvPr/>
        </p:nvGrpSpPr>
        <p:grpSpPr>
          <a:xfrm>
            <a:off x="9167159" y="4029522"/>
            <a:ext cx="6096000" cy="1855681"/>
            <a:chOff x="9167159" y="4029522"/>
            <a:chExt cx="6096000" cy="1855681"/>
          </a:xfrm>
        </p:grpSpPr>
        <p:grpSp>
          <p:nvGrpSpPr>
            <p:cNvPr id="64" name="Group 63"/>
            <p:cNvGrpSpPr/>
            <p:nvPr/>
          </p:nvGrpSpPr>
          <p:grpSpPr>
            <a:xfrm>
              <a:off x="10124758" y="4520965"/>
              <a:ext cx="355614" cy="1364238"/>
              <a:chOff x="3729193" y="976912"/>
              <a:chExt cx="1003199" cy="3848561"/>
            </a:xfrm>
            <a:solidFill>
              <a:schemeClr val="bg1"/>
            </a:solidFill>
          </p:grpSpPr>
          <p:sp>
            <p:nvSpPr>
              <p:cNvPr id="65" name="Rounded Rectangle 64"/>
              <p:cNvSpPr/>
              <p:nvPr/>
            </p:nvSpPr>
            <p:spPr>
              <a:xfrm>
                <a:off x="3969136" y="1851513"/>
                <a:ext cx="473009" cy="180480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ounded Rectangle 65"/>
              <p:cNvSpPr/>
              <p:nvPr/>
            </p:nvSpPr>
            <p:spPr>
              <a:xfrm rot="19769779">
                <a:off x="4468757" y="1811105"/>
                <a:ext cx="263635" cy="1488011"/>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p:nvPr/>
            </p:nvSpPr>
            <p:spPr>
              <a:xfrm rot="1069183">
                <a:off x="3771165" y="3357495"/>
                <a:ext cx="310163" cy="146797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ounded Rectangle 67"/>
              <p:cNvSpPr/>
              <p:nvPr/>
            </p:nvSpPr>
            <p:spPr>
              <a:xfrm rot="9815699">
                <a:off x="4320769" y="3360887"/>
                <a:ext cx="308310" cy="137069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3774774" y="976912"/>
                <a:ext cx="808212" cy="808286"/>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7027031">
                <a:off x="3113315" y="2417911"/>
                <a:ext cx="1490836" cy="259079"/>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p:cNvGrpSpPr/>
            <p:nvPr/>
          </p:nvGrpSpPr>
          <p:grpSpPr>
            <a:xfrm>
              <a:off x="10912684" y="4578617"/>
              <a:ext cx="404405" cy="1292398"/>
              <a:chOff x="7205858" y="1350098"/>
              <a:chExt cx="1204256" cy="3848561"/>
            </a:xfrm>
            <a:solidFill>
              <a:schemeClr val="bg1"/>
            </a:solidFill>
          </p:grpSpPr>
          <p:grpSp>
            <p:nvGrpSpPr>
              <p:cNvPr id="72" name="Group 71"/>
              <p:cNvGrpSpPr/>
              <p:nvPr/>
            </p:nvGrpSpPr>
            <p:grpSpPr>
              <a:xfrm>
                <a:off x="7322943" y="1350098"/>
                <a:ext cx="1003199" cy="3848561"/>
                <a:chOff x="3729193" y="976912"/>
                <a:chExt cx="1003199" cy="3848561"/>
              </a:xfrm>
              <a:grpFill/>
            </p:grpSpPr>
            <p:sp>
              <p:nvSpPr>
                <p:cNvPr id="74" name="Rounded Rectangle 73"/>
                <p:cNvSpPr/>
                <p:nvPr/>
              </p:nvSpPr>
              <p:spPr>
                <a:xfrm>
                  <a:off x="3969136" y="1851513"/>
                  <a:ext cx="473009" cy="180480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ounded Rectangle 74"/>
                <p:cNvSpPr/>
                <p:nvPr/>
              </p:nvSpPr>
              <p:spPr>
                <a:xfrm rot="19769779">
                  <a:off x="4468757" y="1811105"/>
                  <a:ext cx="263635" cy="1488011"/>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ounded Rectangle 75"/>
                <p:cNvSpPr/>
                <p:nvPr/>
              </p:nvSpPr>
              <p:spPr>
                <a:xfrm rot="1069183">
                  <a:off x="3771165" y="3357495"/>
                  <a:ext cx="310163" cy="146797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76"/>
                <p:cNvSpPr/>
                <p:nvPr/>
              </p:nvSpPr>
              <p:spPr>
                <a:xfrm rot="9815699">
                  <a:off x="4378892" y="3451383"/>
                  <a:ext cx="308310" cy="137069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p:cNvSpPr/>
                <p:nvPr/>
              </p:nvSpPr>
              <p:spPr>
                <a:xfrm>
                  <a:off x="3774774" y="976912"/>
                  <a:ext cx="808212" cy="808286"/>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78"/>
                <p:cNvSpPr/>
                <p:nvPr/>
              </p:nvSpPr>
              <p:spPr>
                <a:xfrm rot="7027031">
                  <a:off x="3113315" y="2417911"/>
                  <a:ext cx="1490836" cy="259079"/>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Isosceles Triangle 72"/>
              <p:cNvSpPr/>
              <p:nvPr/>
            </p:nvSpPr>
            <p:spPr>
              <a:xfrm>
                <a:off x="7205858" y="2529430"/>
                <a:ext cx="1204256" cy="1827809"/>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p:cNvSpPr/>
            <p:nvPr/>
          </p:nvSpPr>
          <p:spPr>
            <a:xfrm>
              <a:off x="9167159" y="4029522"/>
              <a:ext cx="6096000" cy="646331"/>
            </a:xfrm>
            <a:prstGeom prst="rect">
              <a:avLst/>
            </a:prstGeom>
          </p:spPr>
          <p:txBody>
            <a:bodyPr>
              <a:spAutoFit/>
            </a:bodyPr>
            <a:lstStyle/>
            <a:p>
              <a:r>
                <a:rPr lang="en-US" dirty="0">
                  <a:solidFill>
                    <a:schemeClr val="bg1"/>
                  </a:solidFill>
                  <a:latin typeface="Abadi" panose="020B0604020104020204" pitchFamily="34" charset="0"/>
                </a:rPr>
                <a:t>All things will be revealed</a:t>
              </a:r>
            </a:p>
            <a:p>
              <a:endParaRPr lang="en-US" dirty="0">
                <a:solidFill>
                  <a:schemeClr val="bg1"/>
                </a:solidFill>
                <a:latin typeface="Abadi" panose="020B0604020104020204" pitchFamily="34" charset="0"/>
              </a:endParaRPr>
            </a:p>
          </p:txBody>
        </p:sp>
      </p:grpSp>
      <p:sp>
        <p:nvSpPr>
          <p:cNvPr id="98" name="Rectangle 97"/>
          <p:cNvSpPr/>
          <p:nvPr/>
        </p:nvSpPr>
        <p:spPr>
          <a:xfrm>
            <a:off x="11690939" y="6621522"/>
            <a:ext cx="466794" cy="369332"/>
          </a:xfrm>
          <a:prstGeom prst="rect">
            <a:avLst/>
          </a:prstGeom>
        </p:spPr>
        <p:txBody>
          <a:bodyPr wrap="none">
            <a:spAutoFit/>
          </a:bodyPr>
          <a:lstStyle/>
          <a:p>
            <a:r>
              <a:rPr lang="en-US" dirty="0">
                <a:solidFill>
                  <a:schemeClr val="bg1"/>
                </a:solidFill>
                <a:latin typeface="Abadi" panose="020B0604020104020204" pitchFamily="34" charset="0"/>
              </a:rPr>
              <a:t>(1)</a:t>
            </a:r>
            <a:endParaRPr lang="en-US" dirty="0"/>
          </a:p>
        </p:txBody>
      </p:sp>
    </p:spTree>
    <p:extLst>
      <p:ext uri="{BB962C8B-B14F-4D97-AF65-F5344CB8AC3E}">
        <p14:creationId xmlns:p14="http://schemas.microsoft.com/office/powerpoint/2010/main" val="759539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1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p:cNvSpPr/>
          <p:nvPr/>
        </p:nvSpPr>
        <p:spPr>
          <a:xfrm>
            <a:off x="-47160" y="6488667"/>
            <a:ext cx="7498162" cy="307777"/>
          </a:xfrm>
          <a:prstGeom prst="rect">
            <a:avLst/>
          </a:prstGeom>
        </p:spPr>
        <p:txBody>
          <a:bodyPr wrap="square">
            <a:spAutoFit/>
          </a:bodyPr>
          <a:lstStyle/>
          <a:p>
            <a:r>
              <a:rPr lang="en-US" sz="1400" dirty="0">
                <a:solidFill>
                  <a:schemeClr val="bg1"/>
                </a:solidFill>
                <a:latin typeface="Calibri" panose="020F0502020204030204" pitchFamily="34" charset="0"/>
              </a:rPr>
              <a:t>Isaiah 66:7-9</a:t>
            </a:r>
            <a:endParaRPr lang="en-US" sz="1400" dirty="0">
              <a:solidFill>
                <a:schemeClr val="bg1"/>
              </a:solidFill>
            </a:endParaRPr>
          </a:p>
        </p:txBody>
      </p:sp>
      <p:sp>
        <p:nvSpPr>
          <p:cNvPr id="7" name="Rectangle 6"/>
          <p:cNvSpPr/>
          <p:nvPr/>
        </p:nvSpPr>
        <p:spPr>
          <a:xfrm>
            <a:off x="0" y="35477"/>
            <a:ext cx="12192000" cy="769441"/>
          </a:xfrm>
          <a:prstGeom prst="rect">
            <a:avLst/>
          </a:prstGeom>
        </p:spPr>
        <p:txBody>
          <a:bodyPr wrap="square">
            <a:spAutoFit/>
          </a:bodyPr>
          <a:lstStyle/>
          <a:p>
            <a:pPr algn="ctr"/>
            <a:r>
              <a:rPr lang="en-US" sz="4400" dirty="0">
                <a:solidFill>
                  <a:schemeClr val="bg1"/>
                </a:solidFill>
              </a:rPr>
              <a:t>Before…</a:t>
            </a:r>
          </a:p>
        </p:txBody>
      </p:sp>
      <p:sp>
        <p:nvSpPr>
          <p:cNvPr id="4" name="Rectangle 3"/>
          <p:cNvSpPr/>
          <p:nvPr/>
        </p:nvSpPr>
        <p:spPr>
          <a:xfrm>
            <a:off x="561314" y="592375"/>
            <a:ext cx="4416020" cy="1477328"/>
          </a:xfrm>
          <a:prstGeom prst="rect">
            <a:avLst/>
          </a:prstGeom>
        </p:spPr>
        <p:txBody>
          <a:bodyPr wrap="square">
            <a:spAutoFit/>
          </a:bodyPr>
          <a:lstStyle/>
          <a:p>
            <a:r>
              <a:rPr lang="en-US" dirty="0">
                <a:solidFill>
                  <a:schemeClr val="bg1"/>
                </a:solidFill>
              </a:rPr>
              <a:t>Before she travailed = before labor</a:t>
            </a:r>
          </a:p>
          <a:p>
            <a:endParaRPr lang="en-US" dirty="0">
              <a:solidFill>
                <a:schemeClr val="bg1"/>
              </a:solidFill>
            </a:endParaRPr>
          </a:p>
          <a:p>
            <a:r>
              <a:rPr lang="en-US" dirty="0">
                <a:solidFill>
                  <a:schemeClr val="bg1"/>
                </a:solidFill>
              </a:rPr>
              <a:t>Before a baby is born there are signs and contractions to give warning and to prepare the mother for delivery.</a:t>
            </a:r>
          </a:p>
        </p:txBody>
      </p:sp>
      <p:sp>
        <p:nvSpPr>
          <p:cNvPr id="2" name="Rectangle 1"/>
          <p:cNvSpPr/>
          <p:nvPr/>
        </p:nvSpPr>
        <p:spPr>
          <a:xfrm>
            <a:off x="7795034" y="3270042"/>
            <a:ext cx="4191754" cy="646331"/>
          </a:xfrm>
          <a:prstGeom prst="rect">
            <a:avLst/>
          </a:prstGeom>
        </p:spPr>
        <p:txBody>
          <a:bodyPr wrap="square">
            <a:spAutoFit/>
          </a:bodyPr>
          <a:lstStyle/>
          <a:p>
            <a:r>
              <a:rPr lang="en-US" dirty="0">
                <a:solidFill>
                  <a:schemeClr val="bg1"/>
                </a:solidFill>
              </a:rPr>
              <a:t>Zion will give birth to an ideal millennial society before the labor pains come.</a:t>
            </a:r>
          </a:p>
        </p:txBody>
      </p:sp>
      <p:sp>
        <p:nvSpPr>
          <p:cNvPr id="9" name="Rectangle 8"/>
          <p:cNvSpPr/>
          <p:nvPr/>
        </p:nvSpPr>
        <p:spPr>
          <a:xfrm>
            <a:off x="2686808" y="3744268"/>
            <a:ext cx="2609469" cy="1754326"/>
          </a:xfrm>
          <a:prstGeom prst="rect">
            <a:avLst/>
          </a:prstGeom>
        </p:spPr>
        <p:txBody>
          <a:bodyPr wrap="square">
            <a:spAutoFit/>
          </a:bodyPr>
          <a:lstStyle/>
          <a:p>
            <a:r>
              <a:rPr lang="en-US" dirty="0">
                <a:solidFill>
                  <a:schemeClr val="bg1"/>
                </a:solidFill>
              </a:rPr>
              <a:t>Shortly after Zion is established in Jackson County great numbers of unexpected people will join with Zion to prepare for the Millennium</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5237" t="14389" r="32049" b="18020"/>
          <a:stretch/>
        </p:blipFill>
        <p:spPr>
          <a:xfrm>
            <a:off x="721258" y="2422025"/>
            <a:ext cx="1041150" cy="292894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16850" y="131036"/>
            <a:ext cx="1703926" cy="3022617"/>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04906" y="1063999"/>
            <a:ext cx="1999870" cy="2666493"/>
          </a:xfrm>
          <a:prstGeom prst="rect">
            <a:avLst/>
          </a:prstGeom>
        </p:spPr>
      </p:pic>
      <p:grpSp>
        <p:nvGrpSpPr>
          <p:cNvPr id="8" name="Group 7"/>
          <p:cNvGrpSpPr/>
          <p:nvPr/>
        </p:nvGrpSpPr>
        <p:grpSpPr>
          <a:xfrm>
            <a:off x="5343437" y="3989573"/>
            <a:ext cx="6191250" cy="2619375"/>
            <a:chOff x="5076635" y="3895971"/>
            <a:chExt cx="6191250" cy="2619375"/>
          </a:xfrm>
        </p:grpSpPr>
        <p:pic>
          <p:nvPicPr>
            <p:cNvPr id="12290" name="Picture 2" descr="http://www.gsoewc.org/wp-content/uploads/2015/11/people-red-650.jpg"/>
            <p:cNvPicPr>
              <a:picLocks noChangeAspect="1" noChangeArrowheads="1"/>
            </p:cNvPicPr>
            <p:nvPr/>
          </p:nvPicPr>
          <p:blipFill>
            <a:blip r:embed="rId6">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076635" y="3895971"/>
              <a:ext cx="6191250" cy="2619375"/>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5531337" y="4074234"/>
              <a:ext cx="5541051" cy="646331"/>
            </a:xfrm>
            <a:prstGeom prst="rect">
              <a:avLst/>
            </a:prstGeom>
          </p:spPr>
          <p:txBody>
            <a:bodyPr wrap="square">
              <a:spAutoFit/>
            </a:bodyPr>
            <a:lstStyle/>
            <a:p>
              <a:r>
                <a:rPr lang="en-US" sz="3600" dirty="0">
                  <a:solidFill>
                    <a:srgbClr val="FFFF00"/>
                  </a:solidFill>
                  <a:effectLst>
                    <a:glow rad="139700">
                      <a:schemeClr val="accent2">
                        <a:satMod val="175000"/>
                        <a:alpha val="40000"/>
                      </a:schemeClr>
                    </a:glow>
                  </a:effectLst>
                </a:rPr>
                <a:t>ZION WILL GROW RAPIDLY</a:t>
              </a:r>
            </a:p>
          </p:txBody>
        </p:sp>
      </p:grpSp>
      <p:sp>
        <p:nvSpPr>
          <p:cNvPr id="16" name="Rectangle 15"/>
          <p:cNvSpPr/>
          <p:nvPr/>
        </p:nvSpPr>
        <p:spPr>
          <a:xfrm>
            <a:off x="11583180" y="6420991"/>
            <a:ext cx="466794" cy="369332"/>
          </a:xfrm>
          <a:prstGeom prst="rect">
            <a:avLst/>
          </a:prstGeom>
        </p:spPr>
        <p:txBody>
          <a:bodyPr wrap="none">
            <a:spAutoFit/>
          </a:bodyPr>
          <a:lstStyle/>
          <a:p>
            <a:r>
              <a:rPr lang="en-US" dirty="0">
                <a:solidFill>
                  <a:schemeClr val="bg1"/>
                </a:solidFill>
                <a:latin typeface="Abadi" panose="020B0604020104020204" pitchFamily="34" charset="0"/>
              </a:rPr>
              <a:t>(1)</a:t>
            </a:r>
            <a:endParaRPr lang="en-US" dirty="0"/>
          </a:p>
        </p:txBody>
      </p:sp>
    </p:spTree>
    <p:extLst>
      <p:ext uri="{BB962C8B-B14F-4D97-AF65-F5344CB8AC3E}">
        <p14:creationId xmlns:p14="http://schemas.microsoft.com/office/powerpoint/2010/main" val="3164982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par>
                                <p:cTn id="26" presetID="10" presetClass="exit" presetSubtype="0" fill="hold" grpId="1" nodeType="withEffect">
                                  <p:stCondLst>
                                    <p:cond delay="0"/>
                                  </p:stCondLst>
                                  <p:childTnLst>
                                    <p:animEffect transition="out" filter="fade">
                                      <p:cBhvr>
                                        <p:cTn id="27" dur="500"/>
                                        <p:tgtEl>
                                          <p:spTgt spid="4"/>
                                        </p:tgtEl>
                                      </p:cBhvr>
                                    </p:animEffect>
                                    <p:set>
                                      <p:cBhvr>
                                        <p:cTn id="28" dur="1" fill="hold">
                                          <p:stCondLst>
                                            <p:cond delay="499"/>
                                          </p:stCondLst>
                                        </p:cTn>
                                        <p:tgtEl>
                                          <p:spTgt spid="4"/>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3"/>
                                        </p:tgtEl>
                                      </p:cBhvr>
                                    </p:animEffect>
                                    <p:set>
                                      <p:cBhvr>
                                        <p:cTn id="31" dur="1" fill="hold">
                                          <p:stCondLst>
                                            <p:cond delay="499"/>
                                          </p:stCondLst>
                                        </p:cTn>
                                        <p:tgtEl>
                                          <p:spTgt spid="3"/>
                                        </p:tgtEl>
                                        <p:attrNameLst>
                                          <p:attrName>style.visibility</p:attrName>
                                        </p:attrNameLst>
                                      </p:cBhvr>
                                      <p:to>
                                        <p:strVal val="hidden"/>
                                      </p:to>
                                    </p:set>
                                  </p:childTnLst>
                                </p:cTn>
                              </p:par>
                              <p:par>
                                <p:cTn id="32" presetID="10" presetClass="exit" presetSubtype="0" fill="hold" nodeType="withEffect">
                                  <p:stCondLst>
                                    <p:cond delay="0"/>
                                  </p:stCondLst>
                                  <p:childTnLst>
                                    <p:animEffect transition="out" filter="fade">
                                      <p:cBhvr>
                                        <p:cTn id="33" dur="500"/>
                                        <p:tgtEl>
                                          <p:spTgt spid="6"/>
                                        </p:tgtEl>
                                      </p:cBhvr>
                                    </p:animEffect>
                                    <p:set>
                                      <p:cBhvr>
                                        <p:cTn id="34" dur="1" fill="hold">
                                          <p:stCondLst>
                                            <p:cond delay="499"/>
                                          </p:stCondLst>
                                        </p:cTn>
                                        <p:tgtEl>
                                          <p:spTgt spid="6"/>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5"/>
                                        </p:tgtEl>
                                      </p:cBhvr>
                                    </p:animEffect>
                                    <p:set>
                                      <p:cBhvr>
                                        <p:cTn id="37" dur="1" fill="hold">
                                          <p:stCondLst>
                                            <p:cond delay="499"/>
                                          </p:stCondLst>
                                        </p:cTn>
                                        <p:tgtEl>
                                          <p:spTgt spid="5"/>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500"/>
                                        <p:tgtEl>
                                          <p:spTgt spid="2"/>
                                        </p:tgtEl>
                                      </p:cBhvr>
                                    </p:animEffect>
                                    <p:set>
                                      <p:cBhvr>
                                        <p:cTn id="40" dur="1" fill="hold">
                                          <p:stCondLst>
                                            <p:cond delay="499"/>
                                          </p:stCondLst>
                                        </p:cTn>
                                        <p:tgtEl>
                                          <p:spTgt spid="2"/>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9"/>
                                        </p:tgtEl>
                                      </p:cBhvr>
                                    </p:animEffect>
                                    <p:set>
                                      <p:cBhvr>
                                        <p:cTn id="43"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2" grpId="0"/>
      <p:bldP spid="2" grpId="1"/>
      <p:bldP spid="9" grpId="0"/>
      <p:bldP spid="9" grpId="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p:cNvSpPr/>
          <p:nvPr/>
        </p:nvSpPr>
        <p:spPr>
          <a:xfrm>
            <a:off x="-47160" y="6488667"/>
            <a:ext cx="7498162" cy="307777"/>
          </a:xfrm>
          <a:prstGeom prst="rect">
            <a:avLst/>
          </a:prstGeom>
        </p:spPr>
        <p:txBody>
          <a:bodyPr wrap="square">
            <a:spAutoFit/>
          </a:bodyPr>
          <a:lstStyle/>
          <a:p>
            <a:r>
              <a:rPr lang="en-US" sz="1400" dirty="0">
                <a:solidFill>
                  <a:schemeClr val="bg1"/>
                </a:solidFill>
                <a:latin typeface="Calibri" panose="020F0502020204030204" pitchFamily="34" charset="0"/>
              </a:rPr>
              <a:t>Isaiah 66:7-9</a:t>
            </a:r>
            <a:endParaRPr lang="en-US" sz="1400" dirty="0">
              <a:solidFill>
                <a:schemeClr val="bg1"/>
              </a:solidFill>
            </a:endParaRPr>
          </a:p>
        </p:txBody>
      </p:sp>
      <p:sp>
        <p:nvSpPr>
          <p:cNvPr id="7" name="Rectangle 6"/>
          <p:cNvSpPr/>
          <p:nvPr/>
        </p:nvSpPr>
        <p:spPr>
          <a:xfrm>
            <a:off x="0" y="35477"/>
            <a:ext cx="12192000" cy="769441"/>
          </a:xfrm>
          <a:prstGeom prst="rect">
            <a:avLst/>
          </a:prstGeom>
        </p:spPr>
        <p:txBody>
          <a:bodyPr wrap="square">
            <a:spAutoFit/>
          </a:bodyPr>
          <a:lstStyle/>
          <a:p>
            <a:pPr algn="ctr"/>
            <a:r>
              <a:rPr lang="en-US" sz="4400" dirty="0">
                <a:solidFill>
                  <a:schemeClr val="bg1"/>
                </a:solidFill>
              </a:rPr>
              <a:t>During…</a:t>
            </a:r>
          </a:p>
        </p:txBody>
      </p:sp>
      <p:sp>
        <p:nvSpPr>
          <p:cNvPr id="4" name="Rectangle 3"/>
          <p:cNvSpPr/>
          <p:nvPr/>
        </p:nvSpPr>
        <p:spPr>
          <a:xfrm>
            <a:off x="3179837" y="1103282"/>
            <a:ext cx="6096000" cy="646331"/>
          </a:xfrm>
          <a:prstGeom prst="rect">
            <a:avLst/>
          </a:prstGeom>
        </p:spPr>
        <p:txBody>
          <a:bodyPr>
            <a:spAutoFit/>
          </a:bodyPr>
          <a:lstStyle/>
          <a:p>
            <a:pPr algn="ctr"/>
            <a:r>
              <a:rPr lang="en-US" dirty="0">
                <a:solidFill>
                  <a:schemeClr val="bg1"/>
                </a:solidFill>
              </a:rPr>
              <a:t>Nurse = imagery of a mother and her children, conveying God’s tender love for his children</a:t>
            </a:r>
          </a:p>
        </p:txBody>
      </p:sp>
      <p:pic>
        <p:nvPicPr>
          <p:cNvPr id="14340" name="Picture 4" descr="https://s-media-cache-ak0.pinimg.com/236x/66/ec/15/66ec1578a0df95da1a382e0c012fd36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12300" y="2462905"/>
            <a:ext cx="3030867" cy="405828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587" y="483572"/>
            <a:ext cx="2762250" cy="4229100"/>
          </a:xfrm>
          <a:prstGeom prst="rect">
            <a:avLst/>
          </a:prstGeom>
        </p:spPr>
      </p:pic>
      <p:pic>
        <p:nvPicPr>
          <p:cNvPr id="11" name="Picture 10"/>
          <p:cNvPicPr>
            <a:picLocks noChangeAspect="1"/>
          </p:cNvPicPr>
          <p:nvPr/>
        </p:nvPicPr>
        <p:blipFill rotWithShape="1">
          <a:blip r:embed="rId5">
            <a:extLst>
              <a:ext uri="{28A0092B-C50C-407E-A947-70E740481C1C}">
                <a14:useLocalDpi xmlns:a14="http://schemas.microsoft.com/office/drawing/2010/main" val="0"/>
              </a:ext>
            </a:extLst>
          </a:blip>
          <a:srcRect l="23351" t="43753" r="57477" b="17682"/>
          <a:stretch/>
        </p:blipFill>
        <p:spPr>
          <a:xfrm>
            <a:off x="4172701" y="2298246"/>
            <a:ext cx="3278301" cy="3709251"/>
          </a:xfrm>
          <a:prstGeom prst="rect">
            <a:avLst/>
          </a:prstGeom>
        </p:spPr>
      </p:pic>
      <p:sp>
        <p:nvSpPr>
          <p:cNvPr id="16" name="Rectangle 15"/>
          <p:cNvSpPr/>
          <p:nvPr/>
        </p:nvSpPr>
        <p:spPr>
          <a:xfrm>
            <a:off x="11583180" y="6420991"/>
            <a:ext cx="466794" cy="369332"/>
          </a:xfrm>
          <a:prstGeom prst="rect">
            <a:avLst/>
          </a:prstGeom>
        </p:spPr>
        <p:txBody>
          <a:bodyPr wrap="none">
            <a:spAutoFit/>
          </a:bodyPr>
          <a:lstStyle/>
          <a:p>
            <a:r>
              <a:rPr lang="en-US" dirty="0">
                <a:solidFill>
                  <a:schemeClr val="bg1"/>
                </a:solidFill>
                <a:latin typeface="Abadi" panose="020B0604020104020204" pitchFamily="34" charset="0"/>
              </a:rPr>
              <a:t>(1)</a:t>
            </a:r>
            <a:endParaRPr lang="en-US" dirty="0"/>
          </a:p>
        </p:txBody>
      </p:sp>
    </p:spTree>
    <p:extLst>
      <p:ext uri="{BB962C8B-B14F-4D97-AF65-F5344CB8AC3E}">
        <p14:creationId xmlns:p14="http://schemas.microsoft.com/office/powerpoint/2010/main" val="16146419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pic>
        <p:nvPicPr>
          <p:cNvPr id="13314" name="Picture 2" descr="http://cdn2-b.examiner.com/sites/default/files/styles/image_content_width/hash/a2/bd/a2bd684c09033bedb9d17c12a79c3a9f.jpg?itok=2ftHIcGU"/>
          <p:cNvPicPr>
            <a:picLocks noChangeAspect="1" noChangeArrowheads="1"/>
          </p:cNvPicPr>
          <p:nvPr/>
        </p:nvPicPr>
        <p:blipFill rotWithShape="1">
          <a:blip r:embed="rId3">
            <a:extLst>
              <a:ext uri="{28A0092B-C50C-407E-A947-70E740481C1C}">
                <a14:useLocalDpi xmlns:a14="http://schemas.microsoft.com/office/drawing/2010/main" val="0"/>
              </a:ext>
            </a:extLst>
          </a:blip>
          <a:srcRect l="12977" t="5786" r="14666" b="7155"/>
          <a:stretch/>
        </p:blipFill>
        <p:spPr bwMode="auto">
          <a:xfrm rot="17498666">
            <a:off x="2965483" y="594860"/>
            <a:ext cx="5948127" cy="589380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8" name="Rectangle 47"/>
          <p:cNvSpPr/>
          <p:nvPr/>
        </p:nvSpPr>
        <p:spPr>
          <a:xfrm>
            <a:off x="-47160" y="6488667"/>
            <a:ext cx="7498162" cy="307777"/>
          </a:xfrm>
          <a:prstGeom prst="rect">
            <a:avLst/>
          </a:prstGeom>
        </p:spPr>
        <p:txBody>
          <a:bodyPr wrap="square">
            <a:spAutoFit/>
          </a:bodyPr>
          <a:lstStyle/>
          <a:p>
            <a:r>
              <a:rPr lang="en-US" sz="1400" dirty="0">
                <a:solidFill>
                  <a:schemeClr val="bg1"/>
                </a:solidFill>
                <a:latin typeface="Calibri" panose="020F0502020204030204" pitchFamily="34" charset="0"/>
              </a:rPr>
              <a:t>Isaiah 66:22-23</a:t>
            </a:r>
            <a:endParaRPr lang="en-US" sz="1400" dirty="0">
              <a:solidFill>
                <a:schemeClr val="bg1"/>
              </a:solidFill>
            </a:endParaRPr>
          </a:p>
        </p:txBody>
      </p:sp>
      <p:sp>
        <p:nvSpPr>
          <p:cNvPr id="7" name="Rectangle 6"/>
          <p:cNvSpPr/>
          <p:nvPr/>
        </p:nvSpPr>
        <p:spPr>
          <a:xfrm>
            <a:off x="0" y="35477"/>
            <a:ext cx="12192000" cy="769441"/>
          </a:xfrm>
          <a:prstGeom prst="rect">
            <a:avLst/>
          </a:prstGeom>
        </p:spPr>
        <p:txBody>
          <a:bodyPr wrap="square">
            <a:spAutoFit/>
          </a:bodyPr>
          <a:lstStyle/>
          <a:p>
            <a:pPr algn="ctr"/>
            <a:r>
              <a:rPr lang="en-US" sz="4400" dirty="0">
                <a:solidFill>
                  <a:schemeClr val="bg1"/>
                </a:solidFill>
              </a:rPr>
              <a:t>After…</a:t>
            </a:r>
          </a:p>
        </p:txBody>
      </p:sp>
      <p:sp>
        <p:nvSpPr>
          <p:cNvPr id="4" name="Rectangle 3"/>
          <p:cNvSpPr/>
          <p:nvPr/>
        </p:nvSpPr>
        <p:spPr>
          <a:xfrm>
            <a:off x="3170783" y="840395"/>
            <a:ext cx="6096000" cy="923330"/>
          </a:xfrm>
          <a:prstGeom prst="rect">
            <a:avLst/>
          </a:prstGeom>
        </p:spPr>
        <p:txBody>
          <a:bodyPr>
            <a:spAutoFit/>
          </a:bodyPr>
          <a:lstStyle/>
          <a:p>
            <a:pPr algn="ctr"/>
            <a:r>
              <a:rPr lang="en-US" dirty="0">
                <a:solidFill>
                  <a:schemeClr val="bg1"/>
                </a:solidFill>
              </a:rPr>
              <a:t>Your seed and your name remain = The seed (eternal increase) and the name (in Book of Life) will continue forever to those who gain exaltation</a:t>
            </a:r>
          </a:p>
        </p:txBody>
      </p:sp>
      <p:sp>
        <p:nvSpPr>
          <p:cNvPr id="6" name="Rectangle 5"/>
          <p:cNvSpPr/>
          <p:nvPr/>
        </p:nvSpPr>
        <p:spPr>
          <a:xfrm>
            <a:off x="237461" y="2223053"/>
            <a:ext cx="3528781" cy="1754326"/>
          </a:xfrm>
          <a:prstGeom prst="rect">
            <a:avLst/>
          </a:prstGeom>
        </p:spPr>
        <p:txBody>
          <a:bodyPr wrap="square">
            <a:spAutoFit/>
          </a:bodyPr>
          <a:lstStyle/>
          <a:p>
            <a:r>
              <a:rPr lang="en-US" dirty="0">
                <a:solidFill>
                  <a:schemeClr val="bg1"/>
                </a:solidFill>
              </a:rPr>
              <a:t>New Moon = Ancient Israel corrupted the feasts and holy days. The Feasts were all yearly rehearsals for events in the future that deal with the Meridian of Times, or Christ’s Second Coming.</a:t>
            </a:r>
          </a:p>
        </p:txBody>
      </p:sp>
      <p:sp>
        <p:nvSpPr>
          <p:cNvPr id="8" name="Rectangle 7"/>
          <p:cNvSpPr/>
          <p:nvPr/>
        </p:nvSpPr>
        <p:spPr>
          <a:xfrm>
            <a:off x="7686391" y="2169464"/>
            <a:ext cx="4276815" cy="1477328"/>
          </a:xfrm>
          <a:prstGeom prst="rect">
            <a:avLst/>
          </a:prstGeom>
        </p:spPr>
        <p:txBody>
          <a:bodyPr wrap="square">
            <a:spAutoFit/>
          </a:bodyPr>
          <a:lstStyle/>
          <a:p>
            <a:r>
              <a:rPr lang="en-US" dirty="0">
                <a:solidFill>
                  <a:schemeClr val="bg1"/>
                </a:solidFill>
              </a:rPr>
              <a:t>The Sabbath observance was a weekly holy day. The Israelites had corrupted the symbols and purposes. In the millennial </a:t>
            </a:r>
            <a:r>
              <a:rPr lang="en-US">
                <a:solidFill>
                  <a:schemeClr val="bg1"/>
                </a:solidFill>
              </a:rPr>
              <a:t>Zion this feat will </a:t>
            </a:r>
            <a:r>
              <a:rPr lang="en-US" dirty="0">
                <a:solidFill>
                  <a:schemeClr val="bg1"/>
                </a:solidFill>
              </a:rPr>
              <a:t>regain their intended respect and be kept perfectly.</a:t>
            </a:r>
          </a:p>
        </p:txBody>
      </p:sp>
      <p:sp>
        <p:nvSpPr>
          <p:cNvPr id="9" name="Rectangle 8"/>
          <p:cNvSpPr/>
          <p:nvPr/>
        </p:nvSpPr>
        <p:spPr>
          <a:xfrm>
            <a:off x="3109242" y="5560763"/>
            <a:ext cx="5781261" cy="1200329"/>
          </a:xfrm>
          <a:prstGeom prst="rect">
            <a:avLst/>
          </a:prstGeom>
        </p:spPr>
        <p:txBody>
          <a:bodyPr wrap="square">
            <a:spAutoFit/>
          </a:bodyPr>
          <a:lstStyle/>
          <a:p>
            <a:pPr algn="ctr"/>
            <a:r>
              <a:rPr lang="en-US" dirty="0">
                <a:solidFill>
                  <a:schemeClr val="bg1"/>
                </a:solidFill>
              </a:rPr>
              <a:t>All will worship = </a:t>
            </a:r>
          </a:p>
          <a:p>
            <a:pPr algn="ctr"/>
            <a:r>
              <a:rPr lang="en-US" dirty="0">
                <a:solidFill>
                  <a:schemeClr val="bg1"/>
                </a:solidFill>
              </a:rPr>
              <a:t>The Millennial people will all worship God and Christ. Every knee will bow and every tongue confess that Jesus is the Christ.</a:t>
            </a:r>
          </a:p>
        </p:txBody>
      </p:sp>
      <p:sp>
        <p:nvSpPr>
          <p:cNvPr id="2" name="Rectangle 1"/>
          <p:cNvSpPr/>
          <p:nvPr/>
        </p:nvSpPr>
        <p:spPr>
          <a:xfrm>
            <a:off x="8362383" y="4493285"/>
            <a:ext cx="3481618" cy="923330"/>
          </a:xfrm>
          <a:prstGeom prst="rect">
            <a:avLst/>
          </a:prstGeom>
        </p:spPr>
        <p:txBody>
          <a:bodyPr wrap="square">
            <a:spAutoFit/>
          </a:bodyPr>
          <a:lstStyle/>
          <a:p>
            <a:r>
              <a:rPr lang="en-US" i="1" dirty="0">
                <a:solidFill>
                  <a:srgbClr val="FFFF00"/>
                </a:solidFill>
                <a:latin typeface="Palatino"/>
              </a:rPr>
              <a:t>…That unto me every knee shall bow, every tongue shall swear.</a:t>
            </a:r>
          </a:p>
          <a:p>
            <a:r>
              <a:rPr lang="en-US" i="1" dirty="0">
                <a:solidFill>
                  <a:srgbClr val="FFFF00"/>
                </a:solidFill>
                <a:latin typeface="Palatino"/>
              </a:rPr>
              <a:t>Isaiah 45:23</a:t>
            </a:r>
            <a:endParaRPr lang="en-US" i="1" dirty="0">
              <a:solidFill>
                <a:srgbClr val="FFFF00"/>
              </a:solidFill>
            </a:endParaRPr>
          </a:p>
        </p:txBody>
      </p:sp>
      <p:sp>
        <p:nvSpPr>
          <p:cNvPr id="3" name="Rectangle 2"/>
          <p:cNvSpPr/>
          <p:nvPr/>
        </p:nvSpPr>
        <p:spPr>
          <a:xfrm>
            <a:off x="364208" y="4632858"/>
            <a:ext cx="3793402" cy="1200329"/>
          </a:xfrm>
          <a:prstGeom prst="rect">
            <a:avLst/>
          </a:prstGeom>
        </p:spPr>
        <p:txBody>
          <a:bodyPr wrap="square">
            <a:spAutoFit/>
          </a:bodyPr>
          <a:lstStyle/>
          <a:p>
            <a:r>
              <a:rPr lang="en-US" i="1" dirty="0">
                <a:solidFill>
                  <a:srgbClr val="FFFF00"/>
                </a:solidFill>
                <a:latin typeface="Palatino"/>
              </a:rPr>
              <a:t>For it is written, As I live, </a:t>
            </a:r>
            <a:r>
              <a:rPr lang="en-US" i="1" dirty="0" err="1">
                <a:solidFill>
                  <a:srgbClr val="FFFF00"/>
                </a:solidFill>
                <a:latin typeface="Palatino"/>
              </a:rPr>
              <a:t>saith</a:t>
            </a:r>
            <a:r>
              <a:rPr lang="en-US" i="1" dirty="0">
                <a:solidFill>
                  <a:srgbClr val="FFFF00"/>
                </a:solidFill>
                <a:latin typeface="Palatino"/>
              </a:rPr>
              <a:t> the Lord, every knee shall bow to me, and every tongue shall confess to God. Romans 14:11</a:t>
            </a:r>
            <a:endParaRPr lang="en-US" i="1" dirty="0">
              <a:solidFill>
                <a:srgbClr val="FFFF00"/>
              </a:solidFill>
            </a:endParaRPr>
          </a:p>
        </p:txBody>
      </p:sp>
      <p:pic>
        <p:nvPicPr>
          <p:cNvPr id="13316" name="Picture 4" descr="Come Unto Me, hands by Reed: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168" y="2121043"/>
            <a:ext cx="2447925" cy="310515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3" name="Rectangle 12"/>
          <p:cNvSpPr/>
          <p:nvPr/>
        </p:nvSpPr>
        <p:spPr>
          <a:xfrm>
            <a:off x="11583180" y="6420991"/>
            <a:ext cx="466794" cy="369332"/>
          </a:xfrm>
          <a:prstGeom prst="rect">
            <a:avLst/>
          </a:prstGeom>
        </p:spPr>
        <p:txBody>
          <a:bodyPr wrap="none">
            <a:spAutoFit/>
          </a:bodyPr>
          <a:lstStyle/>
          <a:p>
            <a:r>
              <a:rPr lang="en-US" dirty="0">
                <a:solidFill>
                  <a:schemeClr val="bg1"/>
                </a:solidFill>
                <a:latin typeface="Abadi" panose="020B0604020104020204" pitchFamily="34" charset="0"/>
              </a:rPr>
              <a:t>(1)</a:t>
            </a:r>
            <a:endParaRPr lang="en-US" dirty="0"/>
          </a:p>
        </p:txBody>
      </p:sp>
    </p:spTree>
    <p:extLst>
      <p:ext uri="{BB962C8B-B14F-4D97-AF65-F5344CB8AC3E}">
        <p14:creationId xmlns:p14="http://schemas.microsoft.com/office/powerpoint/2010/main" val="3197820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p:cTn id="25" dur="2000" fill="hold"/>
                                        <p:tgtEl>
                                          <p:spTgt spid="9"/>
                                        </p:tgtEl>
                                        <p:attrNameLst>
                                          <p:attrName>ppt_w</p:attrName>
                                        </p:attrNameLst>
                                      </p:cBhvr>
                                      <p:tavLst>
                                        <p:tav tm="0">
                                          <p:val>
                                            <p:fltVal val="0"/>
                                          </p:val>
                                        </p:tav>
                                        <p:tav tm="100000">
                                          <p:val>
                                            <p:strVal val="#ppt_w"/>
                                          </p:val>
                                        </p:tav>
                                      </p:tavLst>
                                    </p:anim>
                                    <p:anim calcmode="lin" valueType="num">
                                      <p:cBhvr>
                                        <p:cTn id="26" dur="2000" fill="hold"/>
                                        <p:tgtEl>
                                          <p:spTgt spid="9"/>
                                        </p:tgtEl>
                                        <p:attrNameLst>
                                          <p:attrName>ppt_h</p:attrName>
                                        </p:attrNameLst>
                                      </p:cBhvr>
                                      <p:tavLst>
                                        <p:tav tm="0">
                                          <p:val>
                                            <p:fltVal val="0"/>
                                          </p:val>
                                        </p:tav>
                                        <p:tav tm="100000">
                                          <p:val>
                                            <p:strVal val="#ppt_h"/>
                                          </p:val>
                                        </p:tav>
                                      </p:tavLst>
                                    </p:anim>
                                    <p:animEffect transition="in" filter="fade">
                                      <p:cBhvr>
                                        <p:cTn id="27" dur="2000"/>
                                        <p:tgtEl>
                                          <p:spTgt spid="9"/>
                                        </p:tgtEl>
                                      </p:cBhvr>
                                    </p:animEffect>
                                  </p:childTnLst>
                                </p:cTn>
                              </p:par>
                              <p:par>
                                <p:cTn id="28" presetID="53" presetClass="entr" presetSubtype="16" fill="hold" nodeType="withEffect">
                                  <p:stCondLst>
                                    <p:cond delay="0"/>
                                  </p:stCondLst>
                                  <p:childTnLst>
                                    <p:set>
                                      <p:cBhvr>
                                        <p:cTn id="29" dur="1" fill="hold">
                                          <p:stCondLst>
                                            <p:cond delay="0"/>
                                          </p:stCondLst>
                                        </p:cTn>
                                        <p:tgtEl>
                                          <p:spTgt spid="13316"/>
                                        </p:tgtEl>
                                        <p:attrNameLst>
                                          <p:attrName>style.visibility</p:attrName>
                                        </p:attrNameLst>
                                      </p:cBhvr>
                                      <p:to>
                                        <p:strVal val="visible"/>
                                      </p:to>
                                    </p:set>
                                    <p:anim calcmode="lin" valueType="num">
                                      <p:cBhvr>
                                        <p:cTn id="30" dur="2000" fill="hold"/>
                                        <p:tgtEl>
                                          <p:spTgt spid="13316"/>
                                        </p:tgtEl>
                                        <p:attrNameLst>
                                          <p:attrName>ppt_w</p:attrName>
                                        </p:attrNameLst>
                                      </p:cBhvr>
                                      <p:tavLst>
                                        <p:tav tm="0">
                                          <p:val>
                                            <p:fltVal val="0"/>
                                          </p:val>
                                        </p:tav>
                                        <p:tav tm="100000">
                                          <p:val>
                                            <p:strVal val="#ppt_w"/>
                                          </p:val>
                                        </p:tav>
                                      </p:tavLst>
                                    </p:anim>
                                    <p:anim calcmode="lin" valueType="num">
                                      <p:cBhvr>
                                        <p:cTn id="31" dur="2000" fill="hold"/>
                                        <p:tgtEl>
                                          <p:spTgt spid="13316"/>
                                        </p:tgtEl>
                                        <p:attrNameLst>
                                          <p:attrName>ppt_h</p:attrName>
                                        </p:attrNameLst>
                                      </p:cBhvr>
                                      <p:tavLst>
                                        <p:tav tm="0">
                                          <p:val>
                                            <p:fltVal val="0"/>
                                          </p:val>
                                        </p:tav>
                                        <p:tav tm="100000">
                                          <p:val>
                                            <p:strVal val="#ppt_h"/>
                                          </p:val>
                                        </p:tav>
                                      </p:tavLst>
                                    </p:anim>
                                    <p:animEffect transition="in" filter="fade">
                                      <p:cBhvr>
                                        <p:cTn id="32" dur="20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P spid="9" grpId="0"/>
      <p:bldP spid="2"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6200" y="108857"/>
            <a:ext cx="11973962" cy="5909310"/>
          </a:xfrm>
          <a:prstGeom prst="rect">
            <a:avLst/>
          </a:prstGeom>
          <a:noFill/>
        </p:spPr>
        <p:txBody>
          <a:bodyPr wrap="square" rtlCol="0">
            <a:spAutoFit/>
          </a:bodyPr>
          <a:lstStyle/>
          <a:p>
            <a:r>
              <a:rPr lang="en-US" dirty="0">
                <a:solidFill>
                  <a:schemeClr val="bg1"/>
                </a:solidFill>
              </a:rPr>
              <a:t>Sources:</a:t>
            </a:r>
          </a:p>
          <a:p>
            <a:endParaRPr lang="en-US" dirty="0">
              <a:solidFill>
                <a:schemeClr val="bg1"/>
              </a:solidFill>
            </a:endParaRPr>
          </a:p>
          <a:p>
            <a:pPr fontAlgn="base"/>
            <a:r>
              <a:rPr lang="en-US" dirty="0">
                <a:solidFill>
                  <a:schemeClr val="bg1"/>
                </a:solidFill>
              </a:rPr>
              <a:t>Suggested Hymn: #40 </a:t>
            </a:r>
            <a:r>
              <a:rPr lang="en-US" i="1" dirty="0">
                <a:solidFill>
                  <a:schemeClr val="bg1"/>
                </a:solidFill>
              </a:rPr>
              <a:t>Arise, O Glorious Zion</a:t>
            </a:r>
          </a:p>
          <a:p>
            <a:pPr fontAlgn="base"/>
            <a:endParaRPr lang="en-US" i="1" dirty="0">
              <a:solidFill>
                <a:schemeClr val="bg1"/>
              </a:solidFill>
            </a:endParaRPr>
          </a:p>
          <a:p>
            <a:pPr fontAlgn="base"/>
            <a:r>
              <a:rPr lang="en-US" i="1" dirty="0">
                <a:solidFill>
                  <a:schemeClr val="bg1"/>
                </a:solidFill>
              </a:rPr>
              <a:t>Video: https://vimeo.com/bookofmormoncentral/review/156376942/ad24640f20</a:t>
            </a:r>
          </a:p>
          <a:p>
            <a:endParaRPr lang="en-US" dirty="0">
              <a:solidFill>
                <a:schemeClr val="bg1"/>
              </a:solidFill>
            </a:endParaRPr>
          </a:p>
          <a:p>
            <a:endParaRPr lang="en-US" dirty="0">
              <a:solidFill>
                <a:schemeClr val="bg1"/>
              </a:solidFill>
            </a:endParaRPr>
          </a:p>
          <a:p>
            <a:pPr marL="342900" indent="-342900">
              <a:buAutoNum type="arabicPeriod"/>
            </a:pPr>
            <a:r>
              <a:rPr lang="en-US" dirty="0">
                <a:solidFill>
                  <a:schemeClr val="bg1"/>
                </a:solidFill>
              </a:rPr>
              <a:t>Poway Institute Handout—Becky Davies and Lesley Meacham</a:t>
            </a:r>
          </a:p>
          <a:p>
            <a:pPr marL="342900" indent="-342900">
              <a:buAutoNum type="arabicPeriod"/>
            </a:pPr>
            <a:endParaRPr lang="en-US" dirty="0">
              <a:solidFill>
                <a:schemeClr val="bg1"/>
              </a:solidFill>
            </a:endParaRPr>
          </a:p>
          <a:p>
            <a:pPr marL="342900" indent="-342900">
              <a:buAutoNum type="arabicPeriod"/>
            </a:pPr>
            <a:r>
              <a:rPr lang="en-US" dirty="0">
                <a:solidFill>
                  <a:schemeClr val="bg1"/>
                </a:solidFill>
              </a:rPr>
              <a:t>Old Testament Institute Manual </a:t>
            </a:r>
          </a:p>
          <a:p>
            <a:pPr marL="342900" indent="-342900">
              <a:buAutoNum type="arabicPeriod"/>
            </a:pPr>
            <a:endParaRPr lang="en-US" dirty="0">
              <a:solidFill>
                <a:schemeClr val="bg1"/>
              </a:solidFill>
            </a:endParaRPr>
          </a:p>
          <a:p>
            <a:pPr marL="342900" indent="-342900">
              <a:buAutoNum type="arabicPeriod"/>
            </a:pPr>
            <a:r>
              <a:rPr lang="en-US" dirty="0">
                <a:solidFill>
                  <a:schemeClr val="bg1"/>
                </a:solidFill>
              </a:rPr>
              <a:t>Gospeldoctrine.com</a:t>
            </a:r>
          </a:p>
          <a:p>
            <a:pPr marL="342900" indent="-342900">
              <a:buAutoNum type="arabicPeriod"/>
            </a:pPr>
            <a:endParaRPr lang="en-US" dirty="0">
              <a:solidFill>
                <a:schemeClr val="bg1"/>
              </a:solidFill>
            </a:endParaRPr>
          </a:p>
          <a:p>
            <a:pPr marL="342900" indent="-342900">
              <a:buAutoNum type="arabicPeriod"/>
            </a:pPr>
            <a:r>
              <a:rPr lang="en-US" dirty="0">
                <a:solidFill>
                  <a:schemeClr val="bg1"/>
                </a:solidFill>
                <a:latin typeface="Abadi" panose="020B0604020104020204" pitchFamily="34" charset="0"/>
              </a:rPr>
              <a:t>Elder Bruce R. McConkie (</a:t>
            </a:r>
            <a:r>
              <a:rPr lang="en-US" i="1" dirty="0">
                <a:solidFill>
                  <a:schemeClr val="bg1"/>
                </a:solidFill>
                <a:latin typeface="Abadi" panose="020B0604020104020204" pitchFamily="34" charset="0"/>
              </a:rPr>
              <a:t>The Millennial Messiah: The Second Coming of the Son of Man</a:t>
            </a:r>
            <a:r>
              <a:rPr lang="en-US" dirty="0">
                <a:solidFill>
                  <a:schemeClr val="bg1"/>
                </a:solidFill>
                <a:latin typeface="Abadi" panose="020B0604020104020204" pitchFamily="34" charset="0"/>
              </a:rPr>
              <a:t> [Salt Lake City: Deseret Book Co., 1982], 503)</a:t>
            </a:r>
          </a:p>
          <a:p>
            <a:pPr marL="342900" indent="-342900">
              <a:buAutoNum type="arabicPeriod"/>
            </a:pPr>
            <a:endParaRPr lang="en-US" dirty="0">
              <a:solidFill>
                <a:schemeClr val="bg1"/>
              </a:solidFill>
              <a:latin typeface="Abadi" panose="020B0604020104020204" pitchFamily="34" charset="0"/>
            </a:endParaRPr>
          </a:p>
          <a:p>
            <a:pPr marL="342900" indent="-342900">
              <a:buAutoNum type="arabicPeriod"/>
            </a:pPr>
            <a:r>
              <a:rPr lang="en-US" dirty="0">
                <a:solidFill>
                  <a:schemeClr val="bg1"/>
                </a:solidFill>
              </a:rPr>
              <a:t>(Galbraith, DB, Ogden, DK, Skinner, AC, </a:t>
            </a:r>
            <a:r>
              <a:rPr lang="en-US" i="1" dirty="0">
                <a:solidFill>
                  <a:schemeClr val="bg1"/>
                </a:solidFill>
              </a:rPr>
              <a:t>Jerusalem: The Eternal City</a:t>
            </a:r>
            <a:r>
              <a:rPr lang="en-US" dirty="0">
                <a:solidFill>
                  <a:schemeClr val="bg1"/>
                </a:solidFill>
              </a:rPr>
              <a:t> [SLC: Deseret Book, 1996], 142).</a:t>
            </a:r>
          </a:p>
          <a:p>
            <a:pPr marL="342900" indent="-342900">
              <a:buAutoNum type="arabicPeriod"/>
            </a:pPr>
            <a:endParaRPr lang="en-US" dirty="0">
              <a:solidFill>
                <a:schemeClr val="bg1"/>
              </a:solidFill>
            </a:endParaRPr>
          </a:p>
          <a:p>
            <a:r>
              <a:rPr lang="en-US" dirty="0">
                <a:solidFill>
                  <a:schemeClr val="bg1"/>
                </a:solidFill>
              </a:rPr>
              <a:t> </a:t>
            </a:r>
          </a:p>
          <a:p>
            <a:endParaRPr lang="en-US" dirty="0">
              <a:solidFill>
                <a:schemeClr val="bg1"/>
              </a:solidFill>
            </a:endParaRPr>
          </a:p>
          <a:p>
            <a:endParaRPr lang="en-US" dirty="0">
              <a:solidFill>
                <a:schemeClr val="bg1"/>
              </a:solidFill>
            </a:endParaRPr>
          </a:p>
        </p:txBody>
      </p:sp>
      <p:sp>
        <p:nvSpPr>
          <p:cNvPr id="4" name="Footer Placeholder 14">
            <a:extLst>
              <a:ext uri="{FF2B5EF4-FFF2-40B4-BE49-F238E27FC236}">
                <a16:creationId xmlns:a16="http://schemas.microsoft.com/office/drawing/2014/main" id="{E220BC63-EC4C-4698-B84B-57E84F4E5198}"/>
              </a:ext>
            </a:extLst>
          </p:cNvPr>
          <p:cNvSpPr>
            <a:spLocks noGrp="1"/>
          </p:cNvSpPr>
          <p:nvPr/>
        </p:nvSpPr>
        <p:spPr>
          <a:xfrm>
            <a:off x="76200" y="6492875"/>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a:t>
            </a:r>
          </a:p>
        </p:txBody>
      </p:sp>
      <p:grpSp>
        <p:nvGrpSpPr>
          <p:cNvPr id="10" name="Group 9">
            <a:extLst>
              <a:ext uri="{FF2B5EF4-FFF2-40B4-BE49-F238E27FC236}">
                <a16:creationId xmlns:a16="http://schemas.microsoft.com/office/drawing/2014/main" id="{8D1C5615-DDA7-4A00-A780-2436F9683C19}"/>
              </a:ext>
            </a:extLst>
          </p:cNvPr>
          <p:cNvGrpSpPr/>
          <p:nvPr/>
        </p:nvGrpSpPr>
        <p:grpSpPr>
          <a:xfrm>
            <a:off x="8480351" y="684914"/>
            <a:ext cx="1143000" cy="1447800"/>
            <a:chOff x="7543800" y="3810000"/>
            <a:chExt cx="1143000" cy="1447800"/>
          </a:xfrm>
        </p:grpSpPr>
        <p:sp>
          <p:nvSpPr>
            <p:cNvPr id="11" name="Trapezoid 10">
              <a:extLst>
                <a:ext uri="{FF2B5EF4-FFF2-40B4-BE49-F238E27FC236}">
                  <a16:creationId xmlns:a16="http://schemas.microsoft.com/office/drawing/2014/main" id="{3AF54716-1902-4E10-88C4-AC007E0B3562}"/>
                </a:ext>
              </a:extLst>
            </p:cNvPr>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Rounded Rectangle 79">
              <a:extLst>
                <a:ext uri="{FF2B5EF4-FFF2-40B4-BE49-F238E27FC236}">
                  <a16:creationId xmlns:a16="http://schemas.microsoft.com/office/drawing/2014/main" id="{A4C5F6B2-7D07-4E57-944B-B8D52398DD61}"/>
                </a:ext>
              </a:extLst>
            </p:cNvPr>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3" name="Rounded Rectangle 80">
              <a:extLst>
                <a:ext uri="{FF2B5EF4-FFF2-40B4-BE49-F238E27FC236}">
                  <a16:creationId xmlns:a16="http://schemas.microsoft.com/office/drawing/2014/main" id="{0BB56D14-6467-4532-AE78-56115E0EB26F}"/>
                </a:ext>
              </a:extLst>
            </p:cNvPr>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Rounded Rectangle 81">
              <a:extLst>
                <a:ext uri="{FF2B5EF4-FFF2-40B4-BE49-F238E27FC236}">
                  <a16:creationId xmlns:a16="http://schemas.microsoft.com/office/drawing/2014/main" id="{6E9B6DB1-9AC0-4A24-8F26-C73AC742D083}"/>
                </a:ext>
              </a:extLst>
            </p:cNvPr>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nvGrpSpPr>
            <p:cNvPr id="15" name="Group 14">
              <a:extLst>
                <a:ext uri="{FF2B5EF4-FFF2-40B4-BE49-F238E27FC236}">
                  <a16:creationId xmlns:a16="http://schemas.microsoft.com/office/drawing/2014/main" id="{50EBA80F-6B62-4D66-B3D5-C661D1740E6E}"/>
                </a:ext>
              </a:extLst>
            </p:cNvPr>
            <p:cNvGrpSpPr/>
            <p:nvPr/>
          </p:nvGrpSpPr>
          <p:grpSpPr>
            <a:xfrm>
              <a:off x="7924800" y="3810000"/>
              <a:ext cx="645353" cy="610017"/>
              <a:chOff x="7924800" y="5867400"/>
              <a:chExt cx="645353" cy="610017"/>
            </a:xfrm>
          </p:grpSpPr>
          <p:grpSp>
            <p:nvGrpSpPr>
              <p:cNvPr id="23" name="Group 22">
                <a:extLst>
                  <a:ext uri="{FF2B5EF4-FFF2-40B4-BE49-F238E27FC236}">
                    <a16:creationId xmlns:a16="http://schemas.microsoft.com/office/drawing/2014/main" id="{5DDEA7F6-5364-4E46-9977-8AC70EA41D68}"/>
                  </a:ext>
                </a:extLst>
              </p:cNvPr>
              <p:cNvGrpSpPr/>
              <p:nvPr/>
            </p:nvGrpSpPr>
            <p:grpSpPr>
              <a:xfrm>
                <a:off x="7924800" y="5867400"/>
                <a:ext cx="645353" cy="610017"/>
                <a:chOff x="3037563" y="3121795"/>
                <a:chExt cx="1250371" cy="1224010"/>
              </a:xfrm>
            </p:grpSpPr>
            <p:sp>
              <p:nvSpPr>
                <p:cNvPr id="25" name="Oval 24">
                  <a:extLst>
                    <a:ext uri="{FF2B5EF4-FFF2-40B4-BE49-F238E27FC236}">
                      <a16:creationId xmlns:a16="http://schemas.microsoft.com/office/drawing/2014/main" id="{5A5E5257-B891-4CA8-AE24-88D3B3E4C747}"/>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26" name="Oval 25">
                  <a:extLst>
                    <a:ext uri="{FF2B5EF4-FFF2-40B4-BE49-F238E27FC236}">
                      <a16:creationId xmlns:a16="http://schemas.microsoft.com/office/drawing/2014/main" id="{F0D376C6-1B96-4869-81B6-DCD7DA6DBF60}"/>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7" name="Oval 26">
                  <a:extLst>
                    <a:ext uri="{FF2B5EF4-FFF2-40B4-BE49-F238E27FC236}">
                      <a16:creationId xmlns:a16="http://schemas.microsoft.com/office/drawing/2014/main" id="{824D28C9-5ADD-45B5-96C8-1213606A1495}"/>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8" name="Oval 27">
                  <a:extLst>
                    <a:ext uri="{FF2B5EF4-FFF2-40B4-BE49-F238E27FC236}">
                      <a16:creationId xmlns:a16="http://schemas.microsoft.com/office/drawing/2014/main" id="{9C65980F-E290-4300-843D-6B64CB66ECC8}"/>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24" name="Oval 23">
                <a:extLst>
                  <a:ext uri="{FF2B5EF4-FFF2-40B4-BE49-F238E27FC236}">
                    <a16:creationId xmlns:a16="http://schemas.microsoft.com/office/drawing/2014/main" id="{ECF13E33-FD5C-4386-A60F-A9715AE70F53}"/>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nvGrpSpPr>
            <p:cNvPr id="16" name="Group 15">
              <a:extLst>
                <a:ext uri="{FF2B5EF4-FFF2-40B4-BE49-F238E27FC236}">
                  <a16:creationId xmlns:a16="http://schemas.microsoft.com/office/drawing/2014/main" id="{FE335788-E77A-40EC-825F-1FB107FE0F0A}"/>
                </a:ext>
              </a:extLst>
            </p:cNvPr>
            <p:cNvGrpSpPr/>
            <p:nvPr/>
          </p:nvGrpSpPr>
          <p:grpSpPr>
            <a:xfrm>
              <a:off x="7543800" y="4038600"/>
              <a:ext cx="403070" cy="381000"/>
              <a:chOff x="7924800" y="5867400"/>
              <a:chExt cx="645353" cy="610017"/>
            </a:xfrm>
          </p:grpSpPr>
          <p:grpSp>
            <p:nvGrpSpPr>
              <p:cNvPr id="17" name="Group 16">
                <a:extLst>
                  <a:ext uri="{FF2B5EF4-FFF2-40B4-BE49-F238E27FC236}">
                    <a16:creationId xmlns:a16="http://schemas.microsoft.com/office/drawing/2014/main" id="{D31A6323-2146-4B1C-AC63-45C3C276CE08}"/>
                  </a:ext>
                </a:extLst>
              </p:cNvPr>
              <p:cNvGrpSpPr/>
              <p:nvPr/>
            </p:nvGrpSpPr>
            <p:grpSpPr>
              <a:xfrm>
                <a:off x="7924800" y="5867400"/>
                <a:ext cx="645353" cy="610017"/>
                <a:chOff x="3037563" y="3121795"/>
                <a:chExt cx="1250371" cy="1224010"/>
              </a:xfrm>
            </p:grpSpPr>
            <p:sp>
              <p:nvSpPr>
                <p:cNvPr id="19" name="Oval 18">
                  <a:extLst>
                    <a:ext uri="{FF2B5EF4-FFF2-40B4-BE49-F238E27FC236}">
                      <a16:creationId xmlns:a16="http://schemas.microsoft.com/office/drawing/2014/main" id="{1B444DFF-9941-4BAF-BC15-212B723FF9BD}"/>
                    </a:ext>
                  </a:extLst>
                </p:cNvPr>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 name="Oval 19">
                  <a:extLst>
                    <a:ext uri="{FF2B5EF4-FFF2-40B4-BE49-F238E27FC236}">
                      <a16:creationId xmlns:a16="http://schemas.microsoft.com/office/drawing/2014/main" id="{5EA32D50-78F4-4730-995B-672EA6483265}"/>
                    </a:ext>
                  </a:extLst>
                </p:cNvPr>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 name="Oval 20">
                  <a:extLst>
                    <a:ext uri="{FF2B5EF4-FFF2-40B4-BE49-F238E27FC236}">
                      <a16:creationId xmlns:a16="http://schemas.microsoft.com/office/drawing/2014/main" id="{4E0E0F5C-35FB-40B1-94E6-38E3987C6CE7}"/>
                    </a:ext>
                  </a:extLst>
                </p:cNvPr>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2" name="Oval 21">
                  <a:extLst>
                    <a:ext uri="{FF2B5EF4-FFF2-40B4-BE49-F238E27FC236}">
                      <a16:creationId xmlns:a16="http://schemas.microsoft.com/office/drawing/2014/main" id="{F8797B65-7684-4264-8E26-61CDECDBE735}"/>
                    </a:ext>
                  </a:extLst>
                </p:cNvPr>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sp>
            <p:nvSpPr>
              <p:cNvPr id="18" name="Oval 17">
                <a:extLst>
                  <a:ext uri="{FF2B5EF4-FFF2-40B4-BE49-F238E27FC236}">
                    <a16:creationId xmlns:a16="http://schemas.microsoft.com/office/drawing/2014/main" id="{998A83E5-876C-49CB-BBCD-DEB7062991C8}"/>
                  </a:ext>
                </a:extLst>
              </p:cNvPr>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spTree>
    <p:extLst>
      <p:ext uri="{BB962C8B-B14F-4D97-AF65-F5344CB8AC3E}">
        <p14:creationId xmlns:p14="http://schemas.microsoft.com/office/powerpoint/2010/main" val="39340079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497906124"/>
              </p:ext>
            </p:extLst>
          </p:nvPr>
        </p:nvGraphicFramePr>
        <p:xfrm>
          <a:off x="241677" y="785818"/>
          <a:ext cx="11760200" cy="4958080"/>
        </p:xfrm>
        <a:graphic>
          <a:graphicData uri="http://schemas.openxmlformats.org/drawingml/2006/table">
            <a:tbl>
              <a:tblPr firstRow="1" bandRow="1">
                <a:tableStyleId>{5940675A-B579-460E-94D1-54222C63F5DA}</a:tableStyleId>
              </a:tblPr>
              <a:tblGrid>
                <a:gridCol w="989594">
                  <a:extLst>
                    <a:ext uri="{9D8B030D-6E8A-4147-A177-3AD203B41FA5}">
                      <a16:colId xmlns:a16="http://schemas.microsoft.com/office/drawing/2014/main" val="20000"/>
                    </a:ext>
                  </a:extLst>
                </a:gridCol>
                <a:gridCol w="2344848">
                  <a:extLst>
                    <a:ext uri="{9D8B030D-6E8A-4147-A177-3AD203B41FA5}">
                      <a16:colId xmlns:a16="http://schemas.microsoft.com/office/drawing/2014/main" val="20001"/>
                    </a:ext>
                  </a:extLst>
                </a:gridCol>
                <a:gridCol w="5485708">
                  <a:extLst>
                    <a:ext uri="{9D8B030D-6E8A-4147-A177-3AD203B41FA5}">
                      <a16:colId xmlns:a16="http://schemas.microsoft.com/office/drawing/2014/main" val="20002"/>
                    </a:ext>
                  </a:extLst>
                </a:gridCol>
                <a:gridCol w="2940050">
                  <a:extLst>
                    <a:ext uri="{9D8B030D-6E8A-4147-A177-3AD203B41FA5}">
                      <a16:colId xmlns:a16="http://schemas.microsoft.com/office/drawing/2014/main" val="20003"/>
                    </a:ext>
                  </a:extLst>
                </a:gridCol>
              </a:tblGrid>
              <a:tr h="370840">
                <a:tc>
                  <a:txBody>
                    <a:bodyPr/>
                    <a:lstStyle/>
                    <a:p>
                      <a:r>
                        <a:rPr lang="en-US" sz="1200" dirty="0"/>
                        <a:t>Scripture</a:t>
                      </a:r>
                    </a:p>
                  </a:txBody>
                  <a:tcPr/>
                </a:tc>
                <a:tc>
                  <a:txBody>
                    <a:bodyPr/>
                    <a:lstStyle/>
                    <a:p>
                      <a:r>
                        <a:rPr lang="en-US" sz="1200" dirty="0"/>
                        <a:t>Concept</a:t>
                      </a:r>
                    </a:p>
                  </a:txBody>
                  <a:tcPr/>
                </a:tc>
                <a:tc>
                  <a:txBody>
                    <a:bodyPr/>
                    <a:lstStyle/>
                    <a:p>
                      <a:r>
                        <a:rPr lang="en-US" sz="1200" dirty="0"/>
                        <a:t>Temple Meaning</a:t>
                      </a:r>
                    </a:p>
                  </a:txBody>
                  <a:tcPr/>
                </a:tc>
                <a:tc>
                  <a:txBody>
                    <a:bodyPr/>
                    <a:lstStyle/>
                    <a:p>
                      <a:r>
                        <a:rPr lang="en-US" sz="1200" dirty="0"/>
                        <a:t>Other sources</a:t>
                      </a:r>
                    </a:p>
                  </a:txBody>
                  <a:tcPr/>
                </a:tc>
                <a:extLst>
                  <a:ext uri="{0D108BD9-81ED-4DB2-BD59-A6C34878D82A}">
                    <a16:rowId xmlns:a16="http://schemas.microsoft.com/office/drawing/2014/main" val="10000"/>
                  </a:ext>
                </a:extLst>
              </a:tr>
              <a:tr h="370840">
                <a:tc>
                  <a:txBody>
                    <a:bodyPr/>
                    <a:lstStyle/>
                    <a:p>
                      <a:r>
                        <a:rPr lang="en-US" sz="1200" dirty="0"/>
                        <a:t>Isaiah 61:2</a:t>
                      </a:r>
                    </a:p>
                  </a:txBody>
                  <a:tcPr/>
                </a:tc>
                <a:tc>
                  <a:txBody>
                    <a:bodyPr/>
                    <a:lstStyle/>
                    <a:p>
                      <a:r>
                        <a:rPr lang="en-US" sz="1200" dirty="0"/>
                        <a:t>Freedom to those in spirit prison</a:t>
                      </a:r>
                    </a:p>
                  </a:txBody>
                  <a:tcPr/>
                </a:tc>
                <a:tc>
                  <a:txBody>
                    <a:bodyPr/>
                    <a:lstStyle/>
                    <a:p>
                      <a:r>
                        <a:rPr lang="en-US" sz="1200" dirty="0"/>
                        <a:t>The vicarious work for the dead </a:t>
                      </a:r>
                    </a:p>
                  </a:txBody>
                  <a:tcPr/>
                </a:tc>
                <a:tc>
                  <a:txBody>
                    <a:bodyPr/>
                    <a:lstStyle/>
                    <a:p>
                      <a:r>
                        <a:rPr lang="en-US" sz="1200" dirty="0"/>
                        <a:t> Malachi 4:5-6; D&amp;C:2, 138;</a:t>
                      </a:r>
                      <a:r>
                        <a:rPr lang="en-US" sz="1200" baseline="0" dirty="0"/>
                        <a:t> 1 Peter 3:18-20</a:t>
                      </a:r>
                      <a:endParaRPr lang="en-US" sz="1200" dirty="0"/>
                    </a:p>
                  </a:txBody>
                  <a:tcPr/>
                </a:tc>
                <a:extLst>
                  <a:ext uri="{0D108BD9-81ED-4DB2-BD59-A6C34878D82A}">
                    <a16:rowId xmlns:a16="http://schemas.microsoft.com/office/drawing/2014/main" val="10001"/>
                  </a:ext>
                </a:extLst>
              </a:tr>
              <a:tr h="370840">
                <a:tc>
                  <a:txBody>
                    <a:bodyPr/>
                    <a:lstStyle/>
                    <a:p>
                      <a:r>
                        <a:rPr lang="en-US" sz="1200" dirty="0"/>
                        <a:t>Isaiah 61:2</a:t>
                      </a:r>
                    </a:p>
                  </a:txBody>
                  <a:tcPr/>
                </a:tc>
                <a:tc>
                  <a:txBody>
                    <a:bodyPr/>
                    <a:lstStyle/>
                    <a:p>
                      <a:r>
                        <a:rPr lang="en-US" sz="1200" dirty="0"/>
                        <a:t>Comfort the mourners</a:t>
                      </a:r>
                    </a:p>
                  </a:txBody>
                  <a:tcPr/>
                </a:tc>
                <a:tc>
                  <a:txBody>
                    <a:bodyPr/>
                    <a:lstStyle/>
                    <a:p>
                      <a:r>
                        <a:rPr lang="en-US" sz="1200" dirty="0"/>
                        <a:t>A common practice in temple prayers is to exercise faith on behalf of the sick, afflicted, and others</a:t>
                      </a:r>
                      <a:r>
                        <a:rPr lang="en-US" sz="1200" baseline="0" dirty="0"/>
                        <a:t> who mourn</a:t>
                      </a:r>
                      <a:endParaRPr lang="en-US" sz="1200" dirty="0"/>
                    </a:p>
                  </a:txBody>
                  <a:tcPr/>
                </a:tc>
                <a:tc>
                  <a:txBody>
                    <a:bodyPr/>
                    <a:lstStyle/>
                    <a:p>
                      <a:endParaRPr lang="en-US" sz="1200" dirty="0"/>
                    </a:p>
                  </a:txBody>
                  <a:tcPr/>
                </a:tc>
                <a:extLst>
                  <a:ext uri="{0D108BD9-81ED-4DB2-BD59-A6C34878D82A}">
                    <a16:rowId xmlns:a16="http://schemas.microsoft.com/office/drawing/2014/main" val="10002"/>
                  </a:ext>
                </a:extLst>
              </a:tr>
              <a:tr h="370840">
                <a:tc>
                  <a:txBody>
                    <a:bodyPr/>
                    <a:lstStyle/>
                    <a:p>
                      <a:r>
                        <a:rPr lang="en-US" sz="1200" dirty="0"/>
                        <a:t>Isaiah 61:4</a:t>
                      </a:r>
                    </a:p>
                  </a:txBody>
                  <a:tcPr/>
                </a:tc>
                <a:tc>
                  <a:txBody>
                    <a:bodyPr/>
                    <a:lstStyle/>
                    <a:p>
                      <a:r>
                        <a:rPr lang="en-US" sz="1200" dirty="0"/>
                        <a:t>Rebuilding ancient ruins</a:t>
                      </a:r>
                    </a:p>
                  </a:txBody>
                  <a:tcPr/>
                </a:tc>
                <a:tc>
                  <a:txBody>
                    <a:bodyPr/>
                    <a:lstStyle/>
                    <a:p>
                      <a:r>
                        <a:rPr lang="en-US" sz="1200" dirty="0"/>
                        <a:t>Building temples or restoring eternal family ties and keys</a:t>
                      </a:r>
                    </a:p>
                  </a:txBody>
                  <a:tcPr/>
                </a:tc>
                <a:tc>
                  <a:txBody>
                    <a:bodyPr/>
                    <a:lstStyle/>
                    <a:p>
                      <a:r>
                        <a:rPr lang="en-US" sz="1200" dirty="0"/>
                        <a:t>D&amp;C</a:t>
                      </a:r>
                      <a:r>
                        <a:rPr lang="en-US" sz="1200" baseline="0" dirty="0"/>
                        <a:t> 110</a:t>
                      </a:r>
                      <a:endParaRPr lang="en-US" sz="1200" dirty="0"/>
                    </a:p>
                  </a:txBody>
                  <a:tcPr/>
                </a:tc>
                <a:extLst>
                  <a:ext uri="{0D108BD9-81ED-4DB2-BD59-A6C34878D82A}">
                    <a16:rowId xmlns:a16="http://schemas.microsoft.com/office/drawing/2014/main" val="10003"/>
                  </a:ext>
                </a:extLst>
              </a:tr>
              <a:tr h="370840">
                <a:tc>
                  <a:txBody>
                    <a:bodyPr/>
                    <a:lstStyle/>
                    <a:p>
                      <a:r>
                        <a:rPr lang="en-US" sz="1200" dirty="0"/>
                        <a:t>Isaiah 61:8</a:t>
                      </a:r>
                    </a:p>
                  </a:txBody>
                  <a:tcPr/>
                </a:tc>
                <a:tc>
                  <a:txBody>
                    <a:bodyPr/>
                    <a:lstStyle/>
                    <a:p>
                      <a:r>
                        <a:rPr lang="en-US" sz="1200" dirty="0"/>
                        <a:t>Everlasting Covenant</a:t>
                      </a:r>
                    </a:p>
                  </a:txBody>
                  <a:tcPr/>
                </a:tc>
                <a:tc>
                  <a:txBody>
                    <a:bodyPr/>
                    <a:lstStyle/>
                    <a:p>
                      <a:r>
                        <a:rPr lang="en-US" sz="1200" dirty="0"/>
                        <a:t>The new and everlasting covenant of marriage</a:t>
                      </a:r>
                    </a:p>
                  </a:txBody>
                  <a:tcPr/>
                </a:tc>
                <a:tc>
                  <a:txBody>
                    <a:bodyPr/>
                    <a:lstStyle/>
                    <a:p>
                      <a:r>
                        <a:rPr lang="en-US" sz="1200" dirty="0"/>
                        <a:t>D&amp;C 131:104;</a:t>
                      </a:r>
                      <a:r>
                        <a:rPr lang="en-US" sz="1200" baseline="0" dirty="0"/>
                        <a:t> 132</a:t>
                      </a:r>
                      <a:endParaRPr lang="en-US" sz="1200" dirty="0"/>
                    </a:p>
                  </a:txBody>
                  <a:tcPr/>
                </a:tc>
                <a:extLst>
                  <a:ext uri="{0D108BD9-81ED-4DB2-BD59-A6C34878D82A}">
                    <a16:rowId xmlns:a16="http://schemas.microsoft.com/office/drawing/2014/main" val="10004"/>
                  </a:ext>
                </a:extLst>
              </a:tr>
              <a:tr h="370840">
                <a:tc>
                  <a:txBody>
                    <a:bodyPr/>
                    <a:lstStyle/>
                    <a:p>
                      <a:r>
                        <a:rPr lang="en-US" sz="1200" dirty="0"/>
                        <a:t>Isaiah 61:9</a:t>
                      </a:r>
                    </a:p>
                  </a:txBody>
                  <a:tcPr/>
                </a:tc>
                <a:tc>
                  <a:txBody>
                    <a:bodyPr/>
                    <a:lstStyle/>
                    <a:p>
                      <a:r>
                        <a:rPr lang="en-US" sz="1200" dirty="0"/>
                        <a:t>Children</a:t>
                      </a:r>
                    </a:p>
                  </a:txBody>
                  <a:tcPr/>
                </a:tc>
                <a:tc>
                  <a:txBody>
                    <a:bodyPr/>
                    <a:lstStyle/>
                    <a:p>
                      <a:r>
                        <a:rPr lang="en-US" sz="1200" dirty="0"/>
                        <a:t>Promise of eternal increase to those in the highest degree of celestial glory</a:t>
                      </a:r>
                    </a:p>
                  </a:txBody>
                  <a:tcPr/>
                </a:tc>
                <a:tc>
                  <a:txBody>
                    <a:bodyPr/>
                    <a:lstStyle/>
                    <a:p>
                      <a:r>
                        <a:rPr lang="en-US" sz="1200" b="0" i="0" kern="1200" dirty="0">
                          <a:solidFill>
                            <a:schemeClr val="tx1"/>
                          </a:solidFill>
                          <a:effectLst/>
                          <a:latin typeface="+mn-lt"/>
                          <a:ea typeface="+mn-ea"/>
                          <a:cs typeface="+mn-cs"/>
                        </a:rPr>
                        <a:t>“The gift promised to those who receive this covenant of marriage and </a:t>
                      </a:r>
                      <a:r>
                        <a:rPr lang="en-US" sz="1200" b="0" i="1" kern="1200" dirty="0">
                          <a:solidFill>
                            <a:schemeClr val="tx1"/>
                          </a:solidFill>
                          <a:effectLst/>
                          <a:latin typeface="+mn-lt"/>
                          <a:ea typeface="+mn-ea"/>
                          <a:cs typeface="+mn-cs"/>
                        </a:rPr>
                        <a:t>remain faithful to the end, </a:t>
                      </a:r>
                      <a:r>
                        <a:rPr lang="en-US" sz="1200" b="0" i="0" kern="1200" dirty="0">
                          <a:solidFill>
                            <a:schemeClr val="tx1"/>
                          </a:solidFill>
                          <a:effectLst/>
                          <a:latin typeface="+mn-lt"/>
                          <a:ea typeface="+mn-ea"/>
                          <a:cs typeface="+mn-cs"/>
                        </a:rPr>
                        <a:t>that they shall ‘have no end,’ means that they shall have the power of eternal increase. Joseph Fielding Smith, </a:t>
                      </a:r>
                      <a:r>
                        <a:rPr lang="en-US" sz="1200" b="0" i="1" kern="1200" dirty="0">
                          <a:solidFill>
                            <a:schemeClr val="tx1"/>
                          </a:solidFill>
                          <a:effectLst/>
                          <a:latin typeface="+mn-lt"/>
                          <a:ea typeface="+mn-ea"/>
                          <a:cs typeface="+mn-cs"/>
                        </a:rPr>
                        <a:t>The Way to Perfection,</a:t>
                      </a:r>
                      <a:r>
                        <a:rPr lang="en-US" sz="1200" b="0" i="0" kern="1200" dirty="0">
                          <a:solidFill>
                            <a:schemeClr val="tx1"/>
                          </a:solidFill>
                          <a:effectLst/>
                          <a:latin typeface="+mn-lt"/>
                          <a:ea typeface="+mn-ea"/>
                          <a:cs typeface="+mn-cs"/>
                        </a:rPr>
                        <a:t> 247</a:t>
                      </a:r>
                      <a:endParaRPr lang="en-US" sz="1200" dirty="0"/>
                    </a:p>
                  </a:txBody>
                  <a:tcPr/>
                </a:tc>
                <a:extLst>
                  <a:ext uri="{0D108BD9-81ED-4DB2-BD59-A6C34878D82A}">
                    <a16:rowId xmlns:a16="http://schemas.microsoft.com/office/drawing/2014/main" val="10005"/>
                  </a:ext>
                </a:extLst>
              </a:tr>
              <a:tr h="370840">
                <a:tc>
                  <a:txBody>
                    <a:bodyPr/>
                    <a:lstStyle/>
                    <a:p>
                      <a:r>
                        <a:rPr lang="en-US" sz="1200" dirty="0"/>
                        <a:t>Isaiah 62:2</a:t>
                      </a:r>
                    </a:p>
                  </a:txBody>
                  <a:tcPr/>
                </a:tc>
                <a:tc>
                  <a:txBody>
                    <a:bodyPr/>
                    <a:lstStyle/>
                    <a:p>
                      <a:r>
                        <a:rPr lang="en-US" sz="1200" dirty="0"/>
                        <a:t>New Name</a:t>
                      </a:r>
                    </a:p>
                  </a:txBody>
                  <a:tcPr/>
                </a:tc>
                <a:tc>
                  <a:txBody>
                    <a:bodyPr/>
                    <a:lstStyle/>
                    <a:p>
                      <a:r>
                        <a:rPr lang="en-US" sz="1200" dirty="0"/>
                        <a:t>A new name is given to</a:t>
                      </a:r>
                      <a:r>
                        <a:rPr lang="en-US" sz="1200" baseline="0" dirty="0"/>
                        <a:t> those who are to enter the celestial kingdom</a:t>
                      </a:r>
                      <a:endParaRPr lang="en-US" sz="1200" dirty="0"/>
                    </a:p>
                  </a:txBody>
                  <a:tcPr/>
                </a:tc>
                <a:tc>
                  <a:txBody>
                    <a:bodyPr/>
                    <a:lstStyle/>
                    <a:p>
                      <a:r>
                        <a:rPr lang="en-US" sz="1200" dirty="0"/>
                        <a:t>D&amp;C 130:11</a:t>
                      </a:r>
                    </a:p>
                  </a:txBody>
                  <a:tcPr/>
                </a:tc>
                <a:extLst>
                  <a:ext uri="{0D108BD9-81ED-4DB2-BD59-A6C34878D82A}">
                    <a16:rowId xmlns:a16="http://schemas.microsoft.com/office/drawing/2014/main" val="10006"/>
                  </a:ext>
                </a:extLst>
              </a:tr>
              <a:tr h="370840">
                <a:tc>
                  <a:txBody>
                    <a:bodyPr/>
                    <a:lstStyle/>
                    <a:p>
                      <a:r>
                        <a:rPr lang="en-US" sz="1200" dirty="0"/>
                        <a:t>Isaiah 62:4,5</a:t>
                      </a:r>
                    </a:p>
                  </a:txBody>
                  <a:tcPr/>
                </a:tc>
                <a:tc>
                  <a:txBody>
                    <a:bodyPr/>
                    <a:lstStyle/>
                    <a:p>
                      <a:r>
                        <a:rPr lang="en-US" sz="1200" dirty="0"/>
                        <a:t>Marriage</a:t>
                      </a:r>
                    </a:p>
                  </a:txBody>
                  <a:tcPr/>
                </a:tc>
                <a:tc>
                  <a:txBody>
                    <a:bodyPr/>
                    <a:lstStyle/>
                    <a:p>
                      <a:r>
                        <a:rPr lang="en-US" sz="1200" dirty="0"/>
                        <a:t>Eternal marriages are performed in temple</a:t>
                      </a:r>
                    </a:p>
                  </a:txBody>
                  <a:tcPr/>
                </a:tc>
                <a:tc>
                  <a:txBody>
                    <a:bodyPr/>
                    <a:lstStyle/>
                    <a:p>
                      <a:r>
                        <a:rPr lang="en-US" sz="1200" dirty="0"/>
                        <a:t>D&amp;C 131:2; 132:19</a:t>
                      </a:r>
                    </a:p>
                  </a:txBody>
                  <a:tcPr/>
                </a:tc>
                <a:extLst>
                  <a:ext uri="{0D108BD9-81ED-4DB2-BD59-A6C34878D82A}">
                    <a16:rowId xmlns:a16="http://schemas.microsoft.com/office/drawing/2014/main" val="10007"/>
                  </a:ext>
                </a:extLst>
              </a:tr>
              <a:tr h="370840">
                <a:tc>
                  <a:txBody>
                    <a:bodyPr/>
                    <a:lstStyle/>
                    <a:p>
                      <a:r>
                        <a:rPr lang="en-US" sz="1200" dirty="0"/>
                        <a:t>Isaiah 62:9</a:t>
                      </a:r>
                    </a:p>
                  </a:txBody>
                  <a:tcPr/>
                </a:tc>
                <a:tc>
                  <a:txBody>
                    <a:bodyPr/>
                    <a:lstStyle/>
                    <a:p>
                      <a:r>
                        <a:rPr lang="en-US" sz="1200" dirty="0"/>
                        <a:t>Sacred Courts</a:t>
                      </a:r>
                    </a:p>
                  </a:txBody>
                  <a:tcPr/>
                </a:tc>
                <a:tc>
                  <a:txBody>
                    <a:bodyPr/>
                    <a:lstStyle/>
                    <a:p>
                      <a:r>
                        <a:rPr lang="en-US" sz="1200" dirty="0"/>
                        <a:t>Only worthy people are allowed in God’s house</a:t>
                      </a:r>
                    </a:p>
                  </a:txBody>
                  <a:tcPr/>
                </a:tc>
                <a:tc>
                  <a:txBody>
                    <a:bodyPr/>
                    <a:lstStyle/>
                    <a:p>
                      <a:r>
                        <a:rPr lang="en-US" sz="1200" dirty="0"/>
                        <a:t>Matthew 10:38; Moroni 9:29; D&amp;C 136:31; Psalms</a:t>
                      </a:r>
                      <a:r>
                        <a:rPr lang="en-US" sz="1200" baseline="0" dirty="0"/>
                        <a:t> 24:3-5</a:t>
                      </a:r>
                      <a:endParaRPr lang="en-US" sz="1200" dirty="0"/>
                    </a:p>
                  </a:txBody>
                  <a:tcPr/>
                </a:tc>
                <a:extLst>
                  <a:ext uri="{0D108BD9-81ED-4DB2-BD59-A6C34878D82A}">
                    <a16:rowId xmlns:a16="http://schemas.microsoft.com/office/drawing/2014/main" val="10008"/>
                  </a:ext>
                </a:extLst>
              </a:tr>
              <a:tr h="370840">
                <a:tc>
                  <a:txBody>
                    <a:bodyPr/>
                    <a:lstStyle/>
                    <a:p>
                      <a:r>
                        <a:rPr lang="en-US" sz="1200" dirty="0"/>
                        <a:t>Isaiah 62:10</a:t>
                      </a:r>
                    </a:p>
                  </a:txBody>
                  <a:tcPr/>
                </a:tc>
                <a:tc>
                  <a:txBody>
                    <a:bodyPr/>
                    <a:lstStyle/>
                    <a:p>
                      <a:r>
                        <a:rPr lang="en-US" sz="1200" dirty="0"/>
                        <a:t>Gates</a:t>
                      </a:r>
                    </a:p>
                  </a:txBody>
                  <a:tcPr/>
                </a:tc>
                <a:tc>
                  <a:txBody>
                    <a:bodyPr/>
                    <a:lstStyle/>
                    <a:p>
                      <a:r>
                        <a:rPr lang="en-US" sz="1200" dirty="0"/>
                        <a:t>Certain requirements are necessary to pass by Heavenly Father’s servants in order to enter</a:t>
                      </a:r>
                      <a:r>
                        <a:rPr lang="en-US" sz="1200" baseline="0" dirty="0"/>
                        <a:t> His presence</a:t>
                      </a:r>
                      <a:endParaRPr lang="en-US" sz="1200" dirty="0"/>
                    </a:p>
                  </a:txBody>
                  <a:tcPr/>
                </a:tc>
                <a:tc>
                  <a:txBody>
                    <a:bodyPr/>
                    <a:lstStyle/>
                    <a:p>
                      <a:r>
                        <a:rPr lang="en-US" sz="1200" dirty="0"/>
                        <a:t>D&amp;C 97:16; D&amp;C 132:22-23</a:t>
                      </a:r>
                    </a:p>
                  </a:txBody>
                  <a:tcPr/>
                </a:tc>
                <a:extLst>
                  <a:ext uri="{0D108BD9-81ED-4DB2-BD59-A6C34878D82A}">
                    <a16:rowId xmlns:a16="http://schemas.microsoft.com/office/drawing/2014/main" val="10009"/>
                  </a:ext>
                </a:extLst>
              </a:tr>
            </a:tbl>
          </a:graphicData>
        </a:graphic>
      </p:graphicFrame>
      <p:sp>
        <p:nvSpPr>
          <p:cNvPr id="3" name="TextBox 2"/>
          <p:cNvSpPr txBox="1"/>
          <p:nvPr/>
        </p:nvSpPr>
        <p:spPr>
          <a:xfrm>
            <a:off x="3449370" y="199176"/>
            <a:ext cx="6500388" cy="369332"/>
          </a:xfrm>
          <a:prstGeom prst="rect">
            <a:avLst/>
          </a:prstGeom>
          <a:noFill/>
        </p:spPr>
        <p:txBody>
          <a:bodyPr wrap="square" rtlCol="0">
            <a:spAutoFit/>
          </a:bodyPr>
          <a:lstStyle/>
          <a:p>
            <a:r>
              <a:rPr lang="en-US" dirty="0"/>
              <a:t>Temple Ceremonies found in Isaiah 61 and 62</a:t>
            </a:r>
          </a:p>
        </p:txBody>
      </p:sp>
      <p:sp>
        <p:nvSpPr>
          <p:cNvPr id="4" name="TextBox 3"/>
          <p:cNvSpPr txBox="1"/>
          <p:nvPr/>
        </p:nvSpPr>
        <p:spPr>
          <a:xfrm>
            <a:off x="208230" y="5920966"/>
            <a:ext cx="950614" cy="369332"/>
          </a:xfrm>
          <a:prstGeom prst="rect">
            <a:avLst/>
          </a:prstGeom>
          <a:noFill/>
        </p:spPr>
        <p:txBody>
          <a:bodyPr wrap="square" rtlCol="0">
            <a:spAutoFit/>
          </a:bodyPr>
          <a:lstStyle/>
          <a:p>
            <a:r>
              <a:rPr lang="en-US" dirty="0"/>
              <a:t>(1)</a:t>
            </a:r>
          </a:p>
        </p:txBody>
      </p:sp>
    </p:spTree>
    <p:extLst>
      <p:ext uri="{BB962C8B-B14F-4D97-AF65-F5344CB8AC3E}">
        <p14:creationId xmlns:p14="http://schemas.microsoft.com/office/powerpoint/2010/main" val="12133842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6096000" cy="1384995"/>
          </a:xfrm>
          <a:prstGeom prst="rect">
            <a:avLst/>
          </a:prstGeom>
          <a:ln>
            <a:solidFill>
              <a:schemeClr val="tx1"/>
            </a:solidFill>
          </a:ln>
        </p:spPr>
        <p:txBody>
          <a:bodyPr>
            <a:spAutoFit/>
          </a:bodyPr>
          <a:lstStyle/>
          <a:p>
            <a:pPr fontAlgn="base"/>
            <a:r>
              <a:rPr lang="en-US" sz="1200" b="1" dirty="0">
                <a:solidFill>
                  <a:srgbClr val="333333"/>
                </a:solidFill>
              </a:rPr>
              <a:t>The Savior Comes again in Red:</a:t>
            </a:r>
          </a:p>
          <a:p>
            <a:pPr fontAlgn="base"/>
            <a:r>
              <a:rPr lang="en-US" sz="1200" dirty="0">
                <a:solidFill>
                  <a:srgbClr val="333333"/>
                </a:solidFill>
              </a:rPr>
              <a:t>In Revelation 19:13, [John] describes Christ at his second coming, mentioning that "he was clothed with a vesture dipped in blood." This may puzzle those who picture him clothed in glorious white. Nevertheless, it is in perfect agreement with other scriptures that tell us that the Savior's apparel will be red at his coming. (See Gen. 49:11; Isa. 63:2; D&amp;C 133:48.) </a:t>
            </a:r>
            <a:r>
              <a:rPr lang="en-US" sz="1200" b="1" dirty="0">
                <a:solidFill>
                  <a:srgbClr val="333333"/>
                </a:solidFill>
              </a:rPr>
              <a:t>Gerald N. Lund</a:t>
            </a:r>
            <a:endParaRPr lang="en-US" sz="1200" dirty="0">
              <a:solidFill>
                <a:srgbClr val="333333"/>
              </a:solidFill>
            </a:endParaRPr>
          </a:p>
          <a:p>
            <a:pPr fontAlgn="base"/>
            <a:r>
              <a:rPr lang="en-US" sz="1200" dirty="0">
                <a:solidFill>
                  <a:srgbClr val="333333"/>
                </a:solidFill>
              </a:rPr>
              <a:t>(</a:t>
            </a:r>
            <a:r>
              <a:rPr lang="en-US" sz="1200" i="1" dirty="0">
                <a:solidFill>
                  <a:srgbClr val="333333"/>
                </a:solidFill>
              </a:rPr>
              <a:t>Ensign</a:t>
            </a:r>
            <a:r>
              <a:rPr lang="en-US" sz="1200" dirty="0">
                <a:solidFill>
                  <a:srgbClr val="333333"/>
                </a:solidFill>
              </a:rPr>
              <a:t>, Dec. 1987, 49)</a:t>
            </a:r>
            <a:endParaRPr lang="en-US" sz="1200" b="0" i="0" dirty="0">
              <a:solidFill>
                <a:srgbClr val="333333"/>
              </a:solidFill>
              <a:effectLst/>
            </a:endParaRPr>
          </a:p>
        </p:txBody>
      </p:sp>
      <p:sp>
        <p:nvSpPr>
          <p:cNvPr id="4" name="Rectangle 3"/>
          <p:cNvSpPr/>
          <p:nvPr/>
        </p:nvSpPr>
        <p:spPr>
          <a:xfrm>
            <a:off x="0" y="1384995"/>
            <a:ext cx="6096000" cy="3046988"/>
          </a:xfrm>
          <a:prstGeom prst="rect">
            <a:avLst/>
          </a:prstGeom>
          <a:ln>
            <a:solidFill>
              <a:schemeClr val="tx1"/>
            </a:solidFill>
          </a:ln>
        </p:spPr>
        <p:txBody>
          <a:bodyPr>
            <a:spAutoFit/>
          </a:bodyPr>
          <a:lstStyle/>
          <a:p>
            <a:pPr fontAlgn="base"/>
            <a:r>
              <a:rPr lang="en-US" sz="1200" b="1" dirty="0"/>
              <a:t>When Jesus comes </a:t>
            </a:r>
            <a:r>
              <a:rPr lang="en-US" sz="1200" dirty="0"/>
              <a:t>in overwhelming majesty and power, in at least one of His appearances He will come in red attire, reminding us that He shed His blood to atone for our sins (see D&amp;C 133:48; Isa. 63:1). His voice will be heard to declare, again, how alone He once was: "I have trodden the wine-press alone ... and none were with me" (D&amp;C 133:50).</a:t>
            </a:r>
          </a:p>
          <a:p>
            <a:pPr fontAlgn="base"/>
            <a:r>
              <a:rPr lang="en-US" sz="1200" dirty="0"/>
              <a:t> </a:t>
            </a:r>
          </a:p>
          <a:p>
            <a:pPr fontAlgn="base"/>
            <a:r>
              <a:rPr lang="en-US" sz="1200" dirty="0"/>
              <a:t>The more we know of Jesus' Atonement, the more we will humbly and gladly glorify Him, His Atonement, and His character. We will never tire of paying tribute to His goodness and loving-kindness. How long will we so speak of our gratitude for His Atonement? The scriptures advise "forever and ever"! (See D&amp;C 133:52.)</a:t>
            </a:r>
          </a:p>
          <a:p>
            <a:pPr fontAlgn="base"/>
            <a:r>
              <a:rPr lang="en-US" sz="1200" dirty="0"/>
              <a:t> </a:t>
            </a:r>
          </a:p>
          <a:p>
            <a:pPr fontAlgn="base"/>
            <a:r>
              <a:rPr lang="en-US" sz="1200" dirty="0"/>
              <a:t>Praise be to God for the harvest of such bounteous blessings from the Restoration which, truly, are running over. I humbly exclaim with Jacob, "O how great the plan of our God" (2 Ne. 9:13).</a:t>
            </a:r>
          </a:p>
          <a:p>
            <a:pPr fontAlgn="base"/>
            <a:r>
              <a:rPr lang="en-US" sz="1200" dirty="0"/>
              <a:t> </a:t>
            </a:r>
          </a:p>
          <a:p>
            <a:pPr fontAlgn="base"/>
            <a:r>
              <a:rPr lang="en-US" sz="1200" dirty="0"/>
              <a:t>Praise be to Jesus for His great Atonement, the central act of all human history! Elder Neal A. Maxwell (</a:t>
            </a:r>
            <a:r>
              <a:rPr lang="en-US" sz="1200" i="1" dirty="0"/>
              <a:t>Ensign</a:t>
            </a:r>
            <a:r>
              <a:rPr lang="en-US" sz="1200" dirty="0"/>
              <a:t>, Apr. 1997, 10)</a:t>
            </a:r>
          </a:p>
        </p:txBody>
      </p:sp>
      <p:sp>
        <p:nvSpPr>
          <p:cNvPr id="5" name="Rectangle 4"/>
          <p:cNvSpPr/>
          <p:nvPr/>
        </p:nvSpPr>
        <p:spPr>
          <a:xfrm>
            <a:off x="6096000" y="0"/>
            <a:ext cx="6096000" cy="3785652"/>
          </a:xfrm>
          <a:prstGeom prst="rect">
            <a:avLst/>
          </a:prstGeom>
          <a:ln>
            <a:solidFill>
              <a:schemeClr val="tx1"/>
            </a:solidFill>
          </a:ln>
        </p:spPr>
        <p:txBody>
          <a:bodyPr>
            <a:spAutoFit/>
          </a:bodyPr>
          <a:lstStyle/>
          <a:p>
            <a:pPr fontAlgn="base"/>
            <a:r>
              <a:rPr lang="en-US" sz="1200" b="1" dirty="0"/>
              <a:t>Isaiah 64:</a:t>
            </a:r>
          </a:p>
          <a:p>
            <a:pPr fontAlgn="base"/>
            <a:r>
              <a:rPr lang="en-US" sz="1200" dirty="0"/>
              <a:t>At that time, valleys shall be “exalted” and mountains “made low” (D&amp;C 49:23). God’s voice “shall break down the mountains,” so that “the valleys shall not be found” (D&amp;C 133:22)</a:t>
            </a:r>
          </a:p>
          <a:p>
            <a:pPr fontAlgn="base"/>
            <a:endParaRPr lang="en-US" sz="1200" dirty="0"/>
          </a:p>
          <a:p>
            <a:pPr fontAlgn="base"/>
            <a:r>
              <a:rPr lang="en-US" sz="1200" dirty="0"/>
              <a:t>Jesus Christ is a celestial being. Since the sun is typical of the glory of the celestial kingdom (see D&amp;C 76:70), the imagery of burning and fire that describes the Second Coming could actually be caused by the glory of Christ’s person. Elder Charles W. Penrose, writing of this day, said: “He comes! The earth shakes, and the tall mountains tremble; the mighty deep rolls back to the north as in fear, and the rent skies glow like molten brass. He comes! The dead Saints burst forth from their tombs, and ‘those who are alive and remain’ are ‘caught up’ with them to meet him [see 1 Thessalonians 4:17]. The ungodly rush to hide themselves from his presence, and call upon the quivering rocks to cover them. He comes! with all the hosts of the righteous glorified. The breath of his lips strikes death to the wicked. His glory is a consuming fire. The proud and rebellious are as stubble; they are burned and ‘left neither root nor branch’ [see Malachi 4:1]. He sweeps the earth ‘as with the besom of destruction.’ [Isaiah 14:23]. He deluges the earth with the fiery floods of his wrath, and the filthiness and abominations of the world are consumed. Satan and his dark hosts are taken and bound—the prince of power of the air has lost his dominion, for He whose right it is to reign has come, and ‘the kingdoms of this world have become the kingdoms of our Lord and of his Christ.’” (“The Second Advent,” in </a:t>
            </a:r>
            <a:r>
              <a:rPr lang="en-US" sz="1200" i="1" dirty="0"/>
              <a:t>Millennial Star,</a:t>
            </a:r>
            <a:r>
              <a:rPr lang="en-US" sz="1200" dirty="0"/>
              <a:t> 10 Sept. 1859, p. 583.).</a:t>
            </a:r>
          </a:p>
        </p:txBody>
      </p:sp>
      <p:sp>
        <p:nvSpPr>
          <p:cNvPr id="9" name="Rectangle 8"/>
          <p:cNvSpPr/>
          <p:nvPr/>
        </p:nvSpPr>
        <p:spPr>
          <a:xfrm>
            <a:off x="0" y="4431983"/>
            <a:ext cx="6096000" cy="2308324"/>
          </a:xfrm>
          <a:prstGeom prst="rect">
            <a:avLst/>
          </a:prstGeom>
          <a:ln>
            <a:solidFill>
              <a:schemeClr val="tx1"/>
            </a:solidFill>
          </a:ln>
        </p:spPr>
        <p:txBody>
          <a:bodyPr>
            <a:spAutoFit/>
          </a:bodyPr>
          <a:lstStyle/>
          <a:p>
            <a:pPr fontAlgn="base"/>
            <a:r>
              <a:rPr lang="en-US" sz="1200" b="1" dirty="0"/>
              <a:t>The Lord a source of Light: Isaiah 60</a:t>
            </a:r>
          </a:p>
          <a:p>
            <a:pPr fontAlgn="base"/>
            <a:r>
              <a:rPr lang="en-US" sz="1200" dirty="0"/>
              <a:t>“Zion will [not] need the sun when the Lord is there, and all the city is lighted up by the glory of his presence. When the whole heavens above are illuminated by the presence of his glory we shall not need those bright luminaries of heaven to give light, so far as the city of Zion is concerned. But there will be a great people round about, dwelling in other cities that will still have need of the light of the sun and the moon; but the great capital city where the Lord will establish one of his thrones—for his throne is not to be in Jerusalem alone, it will also be in Zion, as you will find in numerous places in this Bible. When, therefore, he shall establish his throne in Zion and shall light up the habitations thereof with the glory of his presence, they will not need this light which comes from the bright luminaries that shine forth in yonder heavens, but they will be clothed upon with the glory of their God” Elder Orson Pratt (“Discourse,” </a:t>
            </a:r>
            <a:r>
              <a:rPr lang="en-US" sz="1200" i="1" dirty="0"/>
              <a:t>Deseret News,</a:t>
            </a:r>
            <a:r>
              <a:rPr lang="en-US" sz="1200" dirty="0"/>
              <a:t> Mar. 20, 1872, 79).</a:t>
            </a:r>
          </a:p>
        </p:txBody>
      </p:sp>
      <p:sp>
        <p:nvSpPr>
          <p:cNvPr id="10" name="Rectangle 9"/>
          <p:cNvSpPr/>
          <p:nvPr/>
        </p:nvSpPr>
        <p:spPr>
          <a:xfrm>
            <a:off x="6096000" y="3785652"/>
            <a:ext cx="6096000" cy="2123658"/>
          </a:xfrm>
          <a:prstGeom prst="rect">
            <a:avLst/>
          </a:prstGeom>
          <a:ln>
            <a:solidFill>
              <a:schemeClr val="tx1"/>
            </a:solidFill>
          </a:ln>
        </p:spPr>
        <p:txBody>
          <a:bodyPr>
            <a:spAutoFit/>
          </a:bodyPr>
          <a:lstStyle/>
          <a:p>
            <a:pPr fontAlgn="base"/>
            <a:r>
              <a:rPr lang="en-US" sz="1200" b="1" dirty="0"/>
              <a:t>Life and Death During the Millennium: Isaiah 65-66</a:t>
            </a:r>
          </a:p>
          <a:p>
            <a:pPr fontAlgn="base"/>
            <a:r>
              <a:rPr lang="en-US" sz="1200" dirty="0"/>
              <a:t>“When the Lord comes to rule on the earth in his own right, and all kingdoms become subject unto him, and the earth is renewed and again receives its paradisiacal glory, death shall be removed as far as it possibly can be removed before the resurrection, and while mortality remains. During the Millennium the earth will be transformed into a ‘new earth’ with a new heaven, as Isaiah has declared. It will no longer be a telestial earth, but will become a terrestrial earth. Infants will not die until they become old and then death shall be the transition to the immortal from the mortal state in the twinkling of an eye. This day is near at hand, ‘speaking after the manner of the Lord,’ and then shall come the time of the entire separation of the wicked from the righteous” President Joseph Fielding Smith (</a:t>
            </a:r>
            <a:r>
              <a:rPr lang="en-US" sz="1200" i="1" dirty="0"/>
              <a:t>Church History and Modern Revelation,</a:t>
            </a:r>
            <a:r>
              <a:rPr lang="en-US" sz="1200" dirty="0"/>
              <a:t> 2 vols. [1953], 1:232–33).</a:t>
            </a:r>
          </a:p>
        </p:txBody>
      </p:sp>
    </p:spTree>
    <p:extLst>
      <p:ext uri="{BB962C8B-B14F-4D97-AF65-F5344CB8AC3E}">
        <p14:creationId xmlns:p14="http://schemas.microsoft.com/office/powerpoint/2010/main" val="29235139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3416320"/>
          </a:xfrm>
          <a:prstGeom prst="rect">
            <a:avLst/>
          </a:prstGeom>
          <a:ln>
            <a:solidFill>
              <a:schemeClr val="tx1"/>
            </a:solidFill>
          </a:ln>
        </p:spPr>
        <p:txBody>
          <a:bodyPr wrap="square">
            <a:spAutoFit/>
          </a:bodyPr>
          <a:lstStyle/>
          <a:p>
            <a:pPr fontAlgn="base"/>
            <a:r>
              <a:rPr lang="en-US" sz="1200" b="1" dirty="0"/>
              <a:t>Isaiah 64:11 The Beautiful House is Burned</a:t>
            </a:r>
          </a:p>
          <a:p>
            <a:pPr fontAlgn="base"/>
            <a:r>
              <a:rPr lang="en-US" sz="1200" dirty="0"/>
              <a:t>When Titus perceived that his endeavors to spare a foreign temple turned to the damage of his soldiers, and then be killed, he gave order to set the gates on fire...</a:t>
            </a:r>
          </a:p>
          <a:p>
            <a:pPr fontAlgn="base"/>
            <a:r>
              <a:rPr lang="en-US" sz="1200" dirty="0"/>
              <a:t> </a:t>
            </a:r>
          </a:p>
          <a:p>
            <a:pPr fontAlgn="base"/>
            <a:r>
              <a:rPr lang="en-US" sz="1200" dirty="0"/>
              <a:t>So Titus retired into the tower of Antonia, and resolved to storm the temple the next day, early in the morning, with his whole army, and to encamp round about the holy house. But as for that house, God had, for certain, long ago doomed it to the fire; and now that fatal day was come, according to the revolution of ages; it was the tenth day of the month </a:t>
            </a:r>
            <a:r>
              <a:rPr lang="en-US" sz="1200" dirty="0" err="1"/>
              <a:t>Lous</a:t>
            </a:r>
            <a:r>
              <a:rPr lang="en-US" sz="1200" dirty="0"/>
              <a:t>, [Ab,] upon which it was formerly burnt by the king of Babylon... As the flames went upward, the Jews made a great clamor, such as so mighty an affliction required, and ran together to prevent it; and now they spared not their lives any longer, nor suffered any thing to restrain their force, since that holy house was perishing, for whose sake it was that they kept such a guard about it.</a:t>
            </a:r>
          </a:p>
          <a:p>
            <a:pPr fontAlgn="base"/>
            <a:r>
              <a:rPr lang="en-US" sz="1200" dirty="0"/>
              <a:t> </a:t>
            </a:r>
          </a:p>
          <a:p>
            <a:pPr fontAlgn="base"/>
            <a:r>
              <a:rPr lang="en-US" sz="1200" dirty="0"/>
              <a:t>[Those that came to save the temple] were every where slain, and every where beaten; and as for a great part of the people, they were weak and without arms, and had their throats cut wherever they were caught. Now round about the altar lay dead bodies heaped one upon another, as at the steps going up to it ran a great quantity of their blood, whither also the dead bodies that were slain above [on the altar] fell down...</a:t>
            </a:r>
          </a:p>
          <a:p>
            <a:pPr fontAlgn="base"/>
            <a:r>
              <a:rPr lang="en-US" sz="1200" dirty="0"/>
              <a:t> </a:t>
            </a:r>
          </a:p>
          <a:p>
            <a:pPr fontAlgn="base"/>
            <a:r>
              <a:rPr lang="en-US" sz="1200" dirty="0"/>
              <a:t>WHILE the holy house was on fire, every thing was plundered that came to hand, and ten thousand of those that were caught were slain; nor was there a commiseration of any age, or any reverence of gravity, but children, and old men, and profane persons, and priests were all slain in the same manner... The flame was also carried a long way, and made an echo, together with the groans of those that were slain; and because this hill was high, and the works at the temple were very great, one would have thought the whole city had been on fire... for one would have thought that the hill itself, on which the temple stood, was seething hot, as full of fire on every part of it, that the blood was larger in quantity than the fire, and those that were slain more in number than those that slew them; for the ground did no where appear visible, for the dead bodies that lay on it; but the soldiers went over heaps of those bodies, as they ran upon such as fled from them. Josephus (Josephus, </a:t>
            </a:r>
            <a:r>
              <a:rPr lang="en-US" sz="1200" i="1" dirty="0"/>
              <a:t>Wars of the Jews</a:t>
            </a:r>
            <a:r>
              <a:rPr lang="en-US" sz="1200" dirty="0"/>
              <a:t>, Book VI, 4:1-6; 5:1)</a:t>
            </a:r>
          </a:p>
        </p:txBody>
      </p:sp>
      <p:sp>
        <p:nvSpPr>
          <p:cNvPr id="6" name="Rectangle 5"/>
          <p:cNvSpPr/>
          <p:nvPr/>
        </p:nvSpPr>
        <p:spPr>
          <a:xfrm>
            <a:off x="0" y="3416320"/>
            <a:ext cx="12192000" cy="2492990"/>
          </a:xfrm>
          <a:prstGeom prst="rect">
            <a:avLst/>
          </a:prstGeom>
          <a:ln>
            <a:solidFill>
              <a:schemeClr val="tx1"/>
            </a:solidFill>
          </a:ln>
        </p:spPr>
        <p:txBody>
          <a:bodyPr wrap="square">
            <a:spAutoFit/>
          </a:bodyPr>
          <a:lstStyle/>
          <a:p>
            <a:pPr fontAlgn="base"/>
            <a:r>
              <a:rPr lang="en-US" sz="1200" b="1" dirty="0"/>
              <a:t>The New Heavens: Isaiah 65:17</a:t>
            </a:r>
          </a:p>
          <a:p>
            <a:pPr fontAlgn="base"/>
            <a:r>
              <a:rPr lang="en-US" sz="1200" dirty="0"/>
              <a:t>The new heavens and new earth spoken of by Isaiah and in [D&amp;C] section 101, have no reference to the new heavens and earths which will come after the close of the Millennium when the earth shall become as a sea of glass. The new heavens and earth here spoken of will come at the beginning of the Millennium. It is the change spoken of in the tenth Article of Faith. The Lord definitely fixes the time when this change will come and all corruptible things be removed. It is in the day when enmity shall cease on the earth and love shall take the place of hate even among the beasts and fowl as well as with mankind. It shall be a day when there shall be no sorrow for there shall be no death. Men on the earth will still be mortal, but a change shall come over them so that they will have power over sickness, disease and death. Death shall all but be banished from the earth, for men shall live until they are the age of a tree or one hundred years old, (See Sec. 63:50-51), and then shall die at the age of man, but this death shall come in the twinkling of an eye and mortality shall give way to immortality suddenly. There shall be no graves, and the righteous shall be caught up to a glorious resurrection. In that day the resurrected Saints will work hand in hand with the mortal Saints on the earth. It is the purpose of the Lord during that thousand years to have the ordinance work performed for all the dead who are entitled to receive it. It is the time of restoration and perfection, when all things pertaining to the Salvation of man will be fulfilled. Mortals must perform in the Temples the ordinance work which pertains to this mortal life. All who are raised in the resurrection also belong to another life, and therefore cannot be baptized, confirmed, ordained, endowed, or sealed for themselves, since all of these ordinances belong to this mortal sphere. Those who have passed through the resurrection will come with the needed records so that those in the flesh, or mortality, can perform the work for their dead. Joseph Fielding Smith  (</a:t>
            </a:r>
            <a:r>
              <a:rPr lang="en-US" sz="1200" i="1" dirty="0"/>
              <a:t>Church History and Modern Revelation</a:t>
            </a:r>
            <a:r>
              <a:rPr lang="en-US" sz="1200" dirty="0"/>
              <a:t>, 4 vols. [Salt Lake City: The Church of Jesus Christ of Latter-day Saints, 1946-1949], 2: 216 - 217)</a:t>
            </a:r>
          </a:p>
        </p:txBody>
      </p:sp>
    </p:spTree>
    <p:extLst>
      <p:ext uri="{BB962C8B-B14F-4D97-AF65-F5344CB8AC3E}">
        <p14:creationId xmlns:p14="http://schemas.microsoft.com/office/powerpoint/2010/main" val="1737293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p:cNvSpPr/>
          <p:nvPr/>
        </p:nvSpPr>
        <p:spPr>
          <a:xfrm>
            <a:off x="-47160" y="6488667"/>
            <a:ext cx="3650439" cy="369332"/>
          </a:xfrm>
          <a:prstGeom prst="rect">
            <a:avLst/>
          </a:prstGeom>
        </p:spPr>
        <p:txBody>
          <a:bodyPr wrap="square">
            <a:spAutoFit/>
          </a:bodyPr>
          <a:lstStyle/>
          <a:p>
            <a:r>
              <a:rPr lang="en-US" dirty="0">
                <a:solidFill>
                  <a:schemeClr val="bg1"/>
                </a:solidFill>
                <a:latin typeface="Calibri" panose="020F0502020204030204" pitchFamily="34" charset="0"/>
              </a:rPr>
              <a:t>Isaiah 59:3-8</a:t>
            </a:r>
            <a:endParaRPr lang="en-US" dirty="0">
              <a:solidFill>
                <a:schemeClr val="bg1"/>
              </a:solidFill>
            </a:endParaRPr>
          </a:p>
        </p:txBody>
      </p:sp>
      <p:sp>
        <p:nvSpPr>
          <p:cNvPr id="3" name="Rectangle 2"/>
          <p:cNvSpPr/>
          <p:nvPr/>
        </p:nvSpPr>
        <p:spPr>
          <a:xfrm>
            <a:off x="355798" y="411560"/>
            <a:ext cx="6424601" cy="2308324"/>
          </a:xfrm>
          <a:prstGeom prst="rect">
            <a:avLst/>
          </a:prstGeom>
        </p:spPr>
        <p:txBody>
          <a:bodyPr wrap="square">
            <a:spAutoFit/>
          </a:bodyPr>
          <a:lstStyle/>
          <a:p>
            <a:pPr fontAlgn="base"/>
            <a:r>
              <a:rPr lang="en-US" sz="2400" dirty="0">
                <a:solidFill>
                  <a:srgbClr val="FFFF00"/>
                </a:solidFill>
                <a:latin typeface="Calibri" panose="020F0502020204030204" pitchFamily="34" charset="0"/>
              </a:rPr>
              <a:t>What sins had the people committed?</a:t>
            </a:r>
          </a:p>
          <a:p>
            <a:pPr fontAlgn="base"/>
            <a:endParaRPr lang="en-US" sz="2400" dirty="0">
              <a:solidFill>
                <a:srgbClr val="FFFF00"/>
              </a:solidFill>
              <a:latin typeface="Calibri" panose="020F0502020204030204" pitchFamily="34" charset="0"/>
            </a:endParaRPr>
          </a:p>
          <a:p>
            <a:pPr fontAlgn="base"/>
            <a:r>
              <a:rPr lang="en-US" sz="2400" dirty="0">
                <a:solidFill>
                  <a:srgbClr val="FFFF00"/>
                </a:solidFill>
                <a:latin typeface="Calibri" panose="020F0502020204030204" pitchFamily="34" charset="0"/>
              </a:rPr>
              <a:t>Why do you think committing these sins would separate someone from God?</a:t>
            </a:r>
          </a:p>
          <a:p>
            <a:pPr fontAlgn="base"/>
            <a:endParaRPr lang="en-US" sz="2400" dirty="0">
              <a:solidFill>
                <a:srgbClr val="FFFF00"/>
              </a:solidFill>
              <a:latin typeface="Calibri" panose="020F0502020204030204" pitchFamily="34" charset="0"/>
            </a:endParaRPr>
          </a:p>
          <a:p>
            <a:pPr fontAlgn="base"/>
            <a:r>
              <a:rPr lang="en-US" sz="2400" dirty="0">
                <a:solidFill>
                  <a:srgbClr val="FFFF00"/>
                </a:solidFill>
                <a:latin typeface="Calibri" panose="020F0502020204030204" pitchFamily="34" charset="0"/>
              </a:rPr>
              <a:t>Which of these sins are prevalent in our day?</a:t>
            </a:r>
            <a:endParaRPr lang="en-US" sz="2400" b="0" i="0" dirty="0">
              <a:solidFill>
                <a:srgbClr val="FFFF00"/>
              </a:solidFill>
              <a:effectLst/>
              <a:latin typeface="Calibri" panose="020F0502020204030204" pitchFamily="34" charset="0"/>
            </a:endParaRPr>
          </a:p>
        </p:txBody>
      </p:sp>
      <p:grpSp>
        <p:nvGrpSpPr>
          <p:cNvPr id="22" name="Group 21"/>
          <p:cNvGrpSpPr/>
          <p:nvPr/>
        </p:nvGrpSpPr>
        <p:grpSpPr>
          <a:xfrm>
            <a:off x="9994234" y="162999"/>
            <a:ext cx="1003199" cy="3848561"/>
            <a:chOff x="3729193" y="976912"/>
            <a:chExt cx="1003199" cy="3848561"/>
          </a:xfrm>
          <a:solidFill>
            <a:schemeClr val="bg1"/>
          </a:solidFill>
        </p:grpSpPr>
        <p:sp>
          <p:nvSpPr>
            <p:cNvPr id="23" name="Rounded Rectangle 22"/>
            <p:cNvSpPr/>
            <p:nvPr/>
          </p:nvSpPr>
          <p:spPr>
            <a:xfrm>
              <a:off x="3969136" y="1851513"/>
              <a:ext cx="473009" cy="180480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rot="19769779">
              <a:off x="4468757" y="1811105"/>
              <a:ext cx="263635" cy="1488011"/>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rot="1069183">
              <a:off x="3771165" y="3357495"/>
              <a:ext cx="310163" cy="146797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rot="9815699">
              <a:off x="4320769" y="3360887"/>
              <a:ext cx="308310" cy="137069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3774774" y="976912"/>
              <a:ext cx="808212" cy="808286"/>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rot="7027031">
              <a:off x="3113315" y="2417911"/>
              <a:ext cx="1490836" cy="259079"/>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p:nvPr/>
        </p:nvGrpSpPr>
        <p:grpSpPr>
          <a:xfrm flipH="1">
            <a:off x="7720298" y="1219607"/>
            <a:ext cx="1891155" cy="3834873"/>
            <a:chOff x="3369330" y="990600"/>
            <a:chExt cx="1891155" cy="3834873"/>
          </a:xfrm>
          <a:solidFill>
            <a:srgbClr val="FF0000"/>
          </a:solidFill>
        </p:grpSpPr>
        <p:sp>
          <p:nvSpPr>
            <p:cNvPr id="30" name="Rounded Rectangle 29"/>
            <p:cNvSpPr/>
            <p:nvPr/>
          </p:nvSpPr>
          <p:spPr>
            <a:xfrm>
              <a:off x="3969136" y="1851513"/>
              <a:ext cx="473009" cy="1804808"/>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rot="5745961">
              <a:off x="4829111" y="2296036"/>
              <a:ext cx="221193" cy="641554"/>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rot="19242442">
              <a:off x="4383575" y="1823704"/>
              <a:ext cx="263635" cy="970284"/>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rot="1069183">
              <a:off x="3771165" y="3357495"/>
              <a:ext cx="310163" cy="1467978"/>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rot="7465154">
              <a:off x="4327124" y="3276318"/>
              <a:ext cx="339233" cy="714545"/>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3828296" y="990600"/>
              <a:ext cx="754690" cy="754759"/>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rot="8114643">
              <a:off x="3369330" y="2096811"/>
              <a:ext cx="1062605" cy="258840"/>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a:off x="4566960" y="3629049"/>
              <a:ext cx="252342" cy="870346"/>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rot="240782">
              <a:off x="3453400" y="2446870"/>
              <a:ext cx="221193" cy="753305"/>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63490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42" presetClass="path" presetSubtype="0" accel="50000" decel="50000" fill="hold" nodeType="withEffect">
                                  <p:stCondLst>
                                    <p:cond delay="0"/>
                                  </p:stCondLst>
                                  <p:childTnLst>
                                    <p:animMotion origin="layout" path="M 2.91667E-6 2.59259E-6 L -0.10144 0.10509 " pathEditMode="relative" rAng="0" ptsTypes="AA">
                                      <p:cBhvr>
                                        <p:cTn id="8" dur="2000" fill="hold"/>
                                        <p:tgtEl>
                                          <p:spTgt spid="29"/>
                                        </p:tgtEl>
                                        <p:attrNameLst>
                                          <p:attrName>ppt_x</p:attrName>
                                          <p:attrName>ppt_y</p:attrName>
                                        </p:attrNameLst>
                                      </p:cBhvr>
                                      <p:rCtr x="-5078" y="5255"/>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42" presetClass="path" presetSubtype="0" accel="50000" decel="50000" fill="hold" nodeType="withEffect">
                                  <p:stCondLst>
                                    <p:cond delay="0"/>
                                  </p:stCondLst>
                                  <p:childTnLst>
                                    <p:animMotion origin="layout" path="M -0.10144 0.10509 L -0.30222 0.25856 " pathEditMode="relative" rAng="0" ptsTypes="AA">
                                      <p:cBhvr>
                                        <p:cTn id="14" dur="2000" fill="hold"/>
                                        <p:tgtEl>
                                          <p:spTgt spid="29"/>
                                        </p:tgtEl>
                                        <p:attrNameLst>
                                          <p:attrName>ppt_x</p:attrName>
                                          <p:attrName>ppt_y</p:attrName>
                                        </p:attrNameLst>
                                      </p:cBhvr>
                                      <p:rCtr x="-9727" y="7106"/>
                                    </p:animMotion>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42" presetClass="path" presetSubtype="0" accel="50000" decel="50000" fill="hold" nodeType="withEffect">
                                  <p:stCondLst>
                                    <p:cond delay="0"/>
                                  </p:stCondLst>
                                  <p:childTnLst>
                                    <p:animMotion origin="layout" path="M -0.30222 0.25857 L -0.57409 0.24236 " pathEditMode="relative" rAng="0" ptsTypes="AA">
                                      <p:cBhvr>
                                        <p:cTn id="20" dur="2000" fill="hold"/>
                                        <p:tgtEl>
                                          <p:spTgt spid="29"/>
                                        </p:tgtEl>
                                        <p:attrNameLst>
                                          <p:attrName>ppt_x</p:attrName>
                                          <p:attrName>ppt_y</p:attrName>
                                        </p:attrNameLst>
                                      </p:cBhvr>
                                      <p:rCtr x="-13294" y="-53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p:cNvSpPr/>
          <p:nvPr/>
        </p:nvSpPr>
        <p:spPr>
          <a:xfrm>
            <a:off x="-47160" y="6488667"/>
            <a:ext cx="7498162" cy="369332"/>
          </a:xfrm>
          <a:prstGeom prst="rect">
            <a:avLst/>
          </a:prstGeom>
        </p:spPr>
        <p:txBody>
          <a:bodyPr wrap="square">
            <a:spAutoFit/>
          </a:bodyPr>
          <a:lstStyle/>
          <a:p>
            <a:r>
              <a:rPr lang="en-US" dirty="0">
                <a:solidFill>
                  <a:schemeClr val="bg1"/>
                </a:solidFill>
                <a:latin typeface="Calibri" panose="020F0502020204030204" pitchFamily="34" charset="0"/>
              </a:rPr>
              <a:t>Isaiah 59:3-8</a:t>
            </a:r>
            <a:endParaRPr lang="en-US" dirty="0">
              <a:solidFill>
                <a:schemeClr val="bg1"/>
              </a:solidFill>
            </a:endParaRPr>
          </a:p>
        </p:txBody>
      </p:sp>
      <p:sp>
        <p:nvSpPr>
          <p:cNvPr id="2" name="Rectangle 1"/>
          <p:cNvSpPr/>
          <p:nvPr/>
        </p:nvSpPr>
        <p:spPr>
          <a:xfrm>
            <a:off x="315190" y="35477"/>
            <a:ext cx="11208327" cy="769441"/>
          </a:xfrm>
          <a:prstGeom prst="rect">
            <a:avLst/>
          </a:prstGeom>
        </p:spPr>
        <p:txBody>
          <a:bodyPr wrap="square">
            <a:spAutoFit/>
          </a:bodyPr>
          <a:lstStyle/>
          <a:p>
            <a:pPr algn="ctr"/>
            <a:r>
              <a:rPr lang="en-US" sz="4400" dirty="0">
                <a:solidFill>
                  <a:schemeClr val="bg1"/>
                </a:solidFill>
              </a:rPr>
              <a:t>Iniquities</a:t>
            </a:r>
          </a:p>
        </p:txBody>
      </p:sp>
      <p:pic>
        <p:nvPicPr>
          <p:cNvPr id="5122" name="Picture 2" descr="http://amazingcatechists.com/wp-content/uploads/2014/12/isaiah-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9223" y="3875989"/>
            <a:ext cx="2547322" cy="191049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689000" y="1062679"/>
            <a:ext cx="6096000" cy="923330"/>
          </a:xfrm>
          <a:prstGeom prst="rect">
            <a:avLst/>
          </a:prstGeom>
        </p:spPr>
        <p:txBody>
          <a:bodyPr>
            <a:spAutoFit/>
          </a:bodyPr>
          <a:lstStyle/>
          <a:p>
            <a:r>
              <a:rPr lang="en-US" dirty="0">
                <a:solidFill>
                  <a:schemeClr val="bg1"/>
                </a:solidFill>
              </a:rPr>
              <a:t>A cockatrice is a mythical creature that does not exist. It was supposedly a serpent produced from a cock's egg = "viper" and "adder" and "poisonous snake,</a:t>
            </a:r>
          </a:p>
        </p:txBody>
      </p:sp>
      <p:grpSp>
        <p:nvGrpSpPr>
          <p:cNvPr id="4" name="Group 3"/>
          <p:cNvGrpSpPr/>
          <p:nvPr/>
        </p:nvGrpSpPr>
        <p:grpSpPr>
          <a:xfrm>
            <a:off x="9157027" y="420197"/>
            <a:ext cx="2305484" cy="2151081"/>
            <a:chOff x="7156652" y="425864"/>
            <a:chExt cx="3512139" cy="3276924"/>
          </a:xfrm>
        </p:grpSpPr>
        <p:grpSp>
          <p:nvGrpSpPr>
            <p:cNvPr id="34" name="Group 33"/>
            <p:cNvGrpSpPr/>
            <p:nvPr/>
          </p:nvGrpSpPr>
          <p:grpSpPr>
            <a:xfrm>
              <a:off x="7781405" y="425864"/>
              <a:ext cx="1593669" cy="2827231"/>
              <a:chOff x="1667630" y="3573569"/>
              <a:chExt cx="2516839" cy="3116558"/>
            </a:xfrm>
          </p:grpSpPr>
          <p:sp>
            <p:nvSpPr>
              <p:cNvPr id="35" name="Isosceles Triangle 34"/>
              <p:cNvSpPr/>
              <p:nvPr/>
            </p:nvSpPr>
            <p:spPr>
              <a:xfrm rot="13720006">
                <a:off x="1868172" y="5732838"/>
                <a:ext cx="265176" cy="666260"/>
              </a:xfrm>
              <a:prstGeom prst="triangle">
                <a:avLst>
                  <a:gd name="adj" fmla="val 365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Isosceles Triangle 35"/>
              <p:cNvSpPr/>
              <p:nvPr/>
            </p:nvSpPr>
            <p:spPr>
              <a:xfrm rot="11339871">
                <a:off x="2020572" y="5885238"/>
                <a:ext cx="265176" cy="666260"/>
              </a:xfrm>
              <a:prstGeom prst="triangle">
                <a:avLst>
                  <a:gd name="adj" fmla="val 365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p:cNvSpPr/>
              <p:nvPr/>
            </p:nvSpPr>
            <p:spPr>
              <a:xfrm rot="9933087">
                <a:off x="3000673" y="6023867"/>
                <a:ext cx="265176" cy="666260"/>
              </a:xfrm>
              <a:prstGeom prst="triangle">
                <a:avLst>
                  <a:gd name="adj" fmla="val 365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Isosceles Triangle 37"/>
              <p:cNvSpPr/>
              <p:nvPr/>
            </p:nvSpPr>
            <p:spPr>
              <a:xfrm rot="7355092">
                <a:off x="3277705" y="6009927"/>
                <a:ext cx="265176" cy="666260"/>
              </a:xfrm>
              <a:prstGeom prst="triangle">
                <a:avLst>
                  <a:gd name="adj" fmla="val 36599"/>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p:cNvGrpSpPr/>
              <p:nvPr/>
            </p:nvGrpSpPr>
            <p:grpSpPr>
              <a:xfrm>
                <a:off x="1945636" y="3657600"/>
                <a:ext cx="2238833" cy="2590800"/>
                <a:chOff x="533400" y="4876800"/>
                <a:chExt cx="2238833" cy="2590800"/>
              </a:xfrm>
            </p:grpSpPr>
            <p:grpSp>
              <p:nvGrpSpPr>
                <p:cNvPr id="44" name="Group 89"/>
                <p:cNvGrpSpPr/>
                <p:nvPr/>
              </p:nvGrpSpPr>
              <p:grpSpPr>
                <a:xfrm>
                  <a:off x="533400" y="4876800"/>
                  <a:ext cx="2238833" cy="2590800"/>
                  <a:chOff x="4419600" y="2209800"/>
                  <a:chExt cx="3029010" cy="3505200"/>
                </a:xfrm>
                <a:solidFill>
                  <a:srgbClr val="FF0000"/>
                </a:solidFill>
              </p:grpSpPr>
              <p:sp>
                <p:nvSpPr>
                  <p:cNvPr id="52" name="Notched Right Arrow 51"/>
                  <p:cNvSpPr/>
                  <p:nvPr/>
                </p:nvSpPr>
                <p:spPr>
                  <a:xfrm rot="17874499">
                    <a:off x="4497417" y="3498612"/>
                    <a:ext cx="914400" cy="353693"/>
                  </a:xfrm>
                  <a:prstGeom prst="notchedRightArrow">
                    <a:avLst>
                      <a:gd name="adj1" fmla="val 57273"/>
                      <a:gd name="adj2" fmla="val 43636"/>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Bent Arrow 52"/>
                  <p:cNvSpPr/>
                  <p:nvPr/>
                </p:nvSpPr>
                <p:spPr>
                  <a:xfrm rot="4099494" flipH="1">
                    <a:off x="5983794" y="3333690"/>
                    <a:ext cx="1596011" cy="1333620"/>
                  </a:xfrm>
                  <a:prstGeom prst="bentArrow">
                    <a:avLst>
                      <a:gd name="adj1" fmla="val 29984"/>
                      <a:gd name="adj2" fmla="val 14992"/>
                      <a:gd name="adj3" fmla="val 25000"/>
                      <a:gd name="adj4" fmla="val 43750"/>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Oval 53"/>
                  <p:cNvSpPr/>
                  <p:nvPr/>
                </p:nvSpPr>
                <p:spPr>
                  <a:xfrm>
                    <a:off x="4587240" y="3962400"/>
                    <a:ext cx="2499360" cy="17526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p:nvPr/>
                </p:nvSpPr>
                <p:spPr>
                  <a:xfrm>
                    <a:off x="4724400" y="3886200"/>
                    <a:ext cx="2148840" cy="128016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rapezoid 55"/>
                  <p:cNvSpPr/>
                  <p:nvPr/>
                </p:nvSpPr>
                <p:spPr>
                  <a:xfrm rot="10131544">
                    <a:off x="5075244" y="3069254"/>
                    <a:ext cx="1143000" cy="1376796"/>
                  </a:xfrm>
                  <a:prstGeom prst="trapezoid">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4419600" y="2209800"/>
                    <a:ext cx="1752600" cy="16002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p:nvPr/>
                </p:nvSpPr>
                <p:spPr>
                  <a:xfrm rot="3822918">
                    <a:off x="5231238" y="3134360"/>
                    <a:ext cx="979896" cy="6129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p:nvPr/>
                </p:nvSpPr>
                <p:spPr>
                  <a:xfrm>
                    <a:off x="5334000" y="4038600"/>
                    <a:ext cx="914400" cy="685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rot="3822918">
                    <a:off x="5397424" y="3720784"/>
                    <a:ext cx="544903" cy="65006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158"/>
                <p:cNvGrpSpPr/>
                <p:nvPr/>
              </p:nvGrpSpPr>
              <p:grpSpPr>
                <a:xfrm rot="389993">
                  <a:off x="702072" y="5274072"/>
                  <a:ext cx="304800" cy="304800"/>
                  <a:chOff x="2514600" y="4495800"/>
                  <a:chExt cx="304800" cy="304800"/>
                </a:xfrm>
              </p:grpSpPr>
              <p:sp>
                <p:nvSpPr>
                  <p:cNvPr id="50" name="Oval 49"/>
                  <p:cNvSpPr/>
                  <p:nvPr/>
                </p:nvSpPr>
                <p:spPr>
                  <a:xfrm>
                    <a:off x="2514600" y="44958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p:nvPr/>
                </p:nvSpPr>
                <p:spPr>
                  <a:xfrm>
                    <a:off x="2590800" y="4495800"/>
                    <a:ext cx="178131" cy="1652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159"/>
                <p:cNvGrpSpPr/>
                <p:nvPr/>
              </p:nvGrpSpPr>
              <p:grpSpPr>
                <a:xfrm rot="389993">
                  <a:off x="1083072" y="5350272"/>
                  <a:ext cx="304800" cy="304800"/>
                  <a:chOff x="2514600" y="4495800"/>
                  <a:chExt cx="304800" cy="304800"/>
                </a:xfrm>
              </p:grpSpPr>
              <p:sp>
                <p:nvSpPr>
                  <p:cNvPr id="47" name="Oval 46"/>
                  <p:cNvSpPr/>
                  <p:nvPr/>
                </p:nvSpPr>
                <p:spPr>
                  <a:xfrm>
                    <a:off x="2514600" y="4495800"/>
                    <a:ext cx="304800" cy="30480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2590800" y="4495800"/>
                    <a:ext cx="178131" cy="16526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0" name="Isosceles Triangle 39"/>
              <p:cNvSpPr/>
              <p:nvPr/>
            </p:nvSpPr>
            <p:spPr>
              <a:xfrm>
                <a:off x="2170205" y="3578304"/>
                <a:ext cx="265176" cy="2286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Isosceles Triangle 40"/>
              <p:cNvSpPr/>
              <p:nvPr/>
            </p:nvSpPr>
            <p:spPr>
              <a:xfrm>
                <a:off x="2705620" y="3573569"/>
                <a:ext cx="265176" cy="2286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Isosceles Triangle 41"/>
              <p:cNvSpPr/>
              <p:nvPr/>
            </p:nvSpPr>
            <p:spPr>
              <a:xfrm rot="4826669">
                <a:off x="3115566" y="4550197"/>
                <a:ext cx="265176" cy="2286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Isosceles Triangle 42"/>
              <p:cNvSpPr/>
              <p:nvPr/>
            </p:nvSpPr>
            <p:spPr>
              <a:xfrm rot="5169177">
                <a:off x="3123612" y="4810539"/>
                <a:ext cx="265176" cy="228600"/>
              </a:xfrm>
              <a:prstGeom prst="triangl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60"/>
            <p:cNvSpPr/>
            <p:nvPr/>
          </p:nvSpPr>
          <p:spPr>
            <a:xfrm rot="20175130">
              <a:off x="7156652" y="2063558"/>
              <a:ext cx="1201783" cy="1639230"/>
            </a:xfrm>
            <a:custGeom>
              <a:avLst/>
              <a:gdLst>
                <a:gd name="connsiteX0" fmla="*/ 1088571 w 1201783"/>
                <a:gd name="connsiteY0" fmla="*/ 9075 h 1639230"/>
                <a:gd name="connsiteX1" fmla="*/ 1088571 w 1201783"/>
                <a:gd name="connsiteY1" fmla="*/ 9075 h 1639230"/>
                <a:gd name="connsiteX2" fmla="*/ 914400 w 1201783"/>
                <a:gd name="connsiteY2" fmla="*/ 9075 h 1639230"/>
                <a:gd name="connsiteX3" fmla="*/ 844731 w 1201783"/>
                <a:gd name="connsiteY3" fmla="*/ 26492 h 1639230"/>
                <a:gd name="connsiteX4" fmla="*/ 809897 w 1201783"/>
                <a:gd name="connsiteY4" fmla="*/ 35200 h 1639230"/>
                <a:gd name="connsiteX5" fmla="*/ 783771 w 1201783"/>
                <a:gd name="connsiteY5" fmla="*/ 43909 h 1639230"/>
                <a:gd name="connsiteX6" fmla="*/ 722811 w 1201783"/>
                <a:gd name="connsiteY6" fmla="*/ 52618 h 1639230"/>
                <a:gd name="connsiteX7" fmla="*/ 618308 w 1201783"/>
                <a:gd name="connsiteY7" fmla="*/ 87452 h 1639230"/>
                <a:gd name="connsiteX8" fmla="*/ 566057 w 1201783"/>
                <a:gd name="connsiteY8" fmla="*/ 104869 h 1639230"/>
                <a:gd name="connsiteX9" fmla="*/ 539931 w 1201783"/>
                <a:gd name="connsiteY9" fmla="*/ 122286 h 1639230"/>
                <a:gd name="connsiteX10" fmla="*/ 513805 w 1201783"/>
                <a:gd name="connsiteY10" fmla="*/ 130995 h 1639230"/>
                <a:gd name="connsiteX11" fmla="*/ 461554 w 1201783"/>
                <a:gd name="connsiteY11" fmla="*/ 165829 h 1639230"/>
                <a:gd name="connsiteX12" fmla="*/ 409303 w 1201783"/>
                <a:gd name="connsiteY12" fmla="*/ 183246 h 1639230"/>
                <a:gd name="connsiteX13" fmla="*/ 391885 w 1201783"/>
                <a:gd name="connsiteY13" fmla="*/ 200663 h 1639230"/>
                <a:gd name="connsiteX14" fmla="*/ 313508 w 1201783"/>
                <a:gd name="connsiteY14" fmla="*/ 252915 h 1639230"/>
                <a:gd name="connsiteX15" fmla="*/ 287383 w 1201783"/>
                <a:gd name="connsiteY15" fmla="*/ 270332 h 1639230"/>
                <a:gd name="connsiteX16" fmla="*/ 261257 w 1201783"/>
                <a:gd name="connsiteY16" fmla="*/ 296458 h 1639230"/>
                <a:gd name="connsiteX17" fmla="*/ 209005 w 1201783"/>
                <a:gd name="connsiteY17" fmla="*/ 313875 h 1639230"/>
                <a:gd name="connsiteX18" fmla="*/ 174171 w 1201783"/>
                <a:gd name="connsiteY18" fmla="*/ 357418 h 1639230"/>
                <a:gd name="connsiteX19" fmla="*/ 148045 w 1201783"/>
                <a:gd name="connsiteY19" fmla="*/ 366126 h 1639230"/>
                <a:gd name="connsiteX20" fmla="*/ 130628 w 1201783"/>
                <a:gd name="connsiteY20" fmla="*/ 392252 h 1639230"/>
                <a:gd name="connsiteX21" fmla="*/ 104503 w 1201783"/>
                <a:gd name="connsiteY21" fmla="*/ 418378 h 1639230"/>
                <a:gd name="connsiteX22" fmla="*/ 78377 w 1201783"/>
                <a:gd name="connsiteY22" fmla="*/ 479338 h 1639230"/>
                <a:gd name="connsiteX23" fmla="*/ 52251 w 1201783"/>
                <a:gd name="connsiteY23" fmla="*/ 488046 h 1639230"/>
                <a:gd name="connsiteX24" fmla="*/ 26125 w 1201783"/>
                <a:gd name="connsiteY24" fmla="*/ 575132 h 1639230"/>
                <a:gd name="connsiteX25" fmla="*/ 17417 w 1201783"/>
                <a:gd name="connsiteY25" fmla="*/ 601258 h 1639230"/>
                <a:gd name="connsiteX26" fmla="*/ 8708 w 1201783"/>
                <a:gd name="connsiteY26" fmla="*/ 670926 h 1639230"/>
                <a:gd name="connsiteX27" fmla="*/ 0 w 1201783"/>
                <a:gd name="connsiteY27" fmla="*/ 723178 h 1639230"/>
                <a:gd name="connsiteX28" fmla="*/ 8708 w 1201783"/>
                <a:gd name="connsiteY28" fmla="*/ 993143 h 1639230"/>
                <a:gd name="connsiteX29" fmla="*/ 17417 w 1201783"/>
                <a:gd name="connsiteY29" fmla="*/ 1019269 h 1639230"/>
                <a:gd name="connsiteX30" fmla="*/ 60960 w 1201783"/>
                <a:gd name="connsiteY30" fmla="*/ 1106355 h 1639230"/>
                <a:gd name="connsiteX31" fmla="*/ 78377 w 1201783"/>
                <a:gd name="connsiteY31" fmla="*/ 1132480 h 1639230"/>
                <a:gd name="connsiteX32" fmla="*/ 104503 w 1201783"/>
                <a:gd name="connsiteY32" fmla="*/ 1176023 h 1639230"/>
                <a:gd name="connsiteX33" fmla="*/ 148045 w 1201783"/>
                <a:gd name="connsiteY33" fmla="*/ 1236983 h 1639230"/>
                <a:gd name="connsiteX34" fmla="*/ 165463 w 1201783"/>
                <a:gd name="connsiteY34" fmla="*/ 1289235 h 1639230"/>
                <a:gd name="connsiteX35" fmla="*/ 209005 w 1201783"/>
                <a:gd name="connsiteY35" fmla="*/ 1332778 h 1639230"/>
                <a:gd name="connsiteX36" fmla="*/ 252548 w 1201783"/>
                <a:gd name="connsiteY36" fmla="*/ 1367612 h 1639230"/>
                <a:gd name="connsiteX37" fmla="*/ 278674 w 1201783"/>
                <a:gd name="connsiteY37" fmla="*/ 1376320 h 1639230"/>
                <a:gd name="connsiteX38" fmla="*/ 322217 w 1201783"/>
                <a:gd name="connsiteY38" fmla="*/ 1419863 h 1639230"/>
                <a:gd name="connsiteX39" fmla="*/ 374468 w 1201783"/>
                <a:gd name="connsiteY39" fmla="*/ 1445989 h 1639230"/>
                <a:gd name="connsiteX40" fmla="*/ 400594 w 1201783"/>
                <a:gd name="connsiteY40" fmla="*/ 1472115 h 1639230"/>
                <a:gd name="connsiteX41" fmla="*/ 426720 w 1201783"/>
                <a:gd name="connsiteY41" fmla="*/ 1480823 h 1639230"/>
                <a:gd name="connsiteX42" fmla="*/ 487680 w 1201783"/>
                <a:gd name="connsiteY42" fmla="*/ 1515658 h 1639230"/>
                <a:gd name="connsiteX43" fmla="*/ 513805 w 1201783"/>
                <a:gd name="connsiteY43" fmla="*/ 1524366 h 1639230"/>
                <a:gd name="connsiteX44" fmla="*/ 539931 w 1201783"/>
                <a:gd name="connsiteY44" fmla="*/ 1541783 h 1639230"/>
                <a:gd name="connsiteX45" fmla="*/ 592183 w 1201783"/>
                <a:gd name="connsiteY45" fmla="*/ 1559200 h 1639230"/>
                <a:gd name="connsiteX46" fmla="*/ 618308 w 1201783"/>
                <a:gd name="connsiteY46" fmla="*/ 1567909 h 1639230"/>
                <a:gd name="connsiteX47" fmla="*/ 670560 w 1201783"/>
                <a:gd name="connsiteY47" fmla="*/ 1585326 h 1639230"/>
                <a:gd name="connsiteX48" fmla="*/ 696685 w 1201783"/>
                <a:gd name="connsiteY48" fmla="*/ 1594035 h 1639230"/>
                <a:gd name="connsiteX49" fmla="*/ 740228 w 1201783"/>
                <a:gd name="connsiteY49" fmla="*/ 1602743 h 1639230"/>
                <a:gd name="connsiteX50" fmla="*/ 766354 w 1201783"/>
                <a:gd name="connsiteY50" fmla="*/ 1611452 h 1639230"/>
                <a:gd name="connsiteX51" fmla="*/ 1062445 w 1201783"/>
                <a:gd name="connsiteY51" fmla="*/ 1637578 h 1639230"/>
                <a:gd name="connsiteX52" fmla="*/ 1149531 w 1201783"/>
                <a:gd name="connsiteY52" fmla="*/ 1628869 h 1639230"/>
                <a:gd name="connsiteX53" fmla="*/ 1088571 w 1201783"/>
                <a:gd name="connsiteY53" fmla="*/ 1576618 h 1639230"/>
                <a:gd name="connsiteX54" fmla="*/ 1018903 w 1201783"/>
                <a:gd name="connsiteY54" fmla="*/ 1498240 h 1639230"/>
                <a:gd name="connsiteX55" fmla="*/ 1001485 w 1201783"/>
                <a:gd name="connsiteY55" fmla="*/ 1480823 h 1639230"/>
                <a:gd name="connsiteX56" fmla="*/ 966651 w 1201783"/>
                <a:gd name="connsiteY56" fmla="*/ 1437280 h 1639230"/>
                <a:gd name="connsiteX57" fmla="*/ 949234 w 1201783"/>
                <a:gd name="connsiteY57" fmla="*/ 1411155 h 1639230"/>
                <a:gd name="connsiteX58" fmla="*/ 923108 w 1201783"/>
                <a:gd name="connsiteY58" fmla="*/ 1385029 h 1639230"/>
                <a:gd name="connsiteX59" fmla="*/ 870857 w 1201783"/>
                <a:gd name="connsiteY59" fmla="*/ 1315360 h 1639230"/>
                <a:gd name="connsiteX60" fmla="*/ 844731 w 1201783"/>
                <a:gd name="connsiteY60" fmla="*/ 1297943 h 1639230"/>
                <a:gd name="connsiteX61" fmla="*/ 809897 w 1201783"/>
                <a:gd name="connsiteY61" fmla="*/ 1254400 h 1639230"/>
                <a:gd name="connsiteX62" fmla="*/ 792480 w 1201783"/>
                <a:gd name="connsiteY62" fmla="*/ 1228275 h 1639230"/>
                <a:gd name="connsiteX63" fmla="*/ 870857 w 1201783"/>
                <a:gd name="connsiteY63" fmla="*/ 1202149 h 1639230"/>
                <a:gd name="connsiteX64" fmla="*/ 896983 w 1201783"/>
                <a:gd name="connsiteY64" fmla="*/ 1193440 h 1639230"/>
                <a:gd name="connsiteX65" fmla="*/ 931817 w 1201783"/>
                <a:gd name="connsiteY65" fmla="*/ 1184732 h 1639230"/>
                <a:gd name="connsiteX66" fmla="*/ 1010194 w 1201783"/>
                <a:gd name="connsiteY66" fmla="*/ 1149898 h 1639230"/>
                <a:gd name="connsiteX67" fmla="*/ 1036320 w 1201783"/>
                <a:gd name="connsiteY67" fmla="*/ 1141189 h 1639230"/>
                <a:gd name="connsiteX68" fmla="*/ 1062445 w 1201783"/>
                <a:gd name="connsiteY68" fmla="*/ 1132480 h 1639230"/>
                <a:gd name="connsiteX69" fmla="*/ 1123405 w 1201783"/>
                <a:gd name="connsiteY69" fmla="*/ 1097646 h 1639230"/>
                <a:gd name="connsiteX70" fmla="*/ 1175657 w 1201783"/>
                <a:gd name="connsiteY70" fmla="*/ 1054103 h 1639230"/>
                <a:gd name="connsiteX71" fmla="*/ 1201783 w 1201783"/>
                <a:gd name="connsiteY71" fmla="*/ 1045395 h 1639230"/>
                <a:gd name="connsiteX72" fmla="*/ 1193074 w 1201783"/>
                <a:gd name="connsiteY72" fmla="*/ 1001852 h 1639230"/>
                <a:gd name="connsiteX73" fmla="*/ 1166948 w 1201783"/>
                <a:gd name="connsiteY73" fmla="*/ 975726 h 1639230"/>
                <a:gd name="connsiteX74" fmla="*/ 1149531 w 1201783"/>
                <a:gd name="connsiteY74" fmla="*/ 949600 h 1639230"/>
                <a:gd name="connsiteX75" fmla="*/ 1123405 w 1201783"/>
                <a:gd name="connsiteY75" fmla="*/ 906058 h 1639230"/>
                <a:gd name="connsiteX76" fmla="*/ 1071154 w 1201783"/>
                <a:gd name="connsiteY76" fmla="*/ 871223 h 1639230"/>
                <a:gd name="connsiteX77" fmla="*/ 1045028 w 1201783"/>
                <a:gd name="connsiteY77" fmla="*/ 827680 h 1639230"/>
                <a:gd name="connsiteX78" fmla="*/ 1001485 w 1201783"/>
                <a:gd name="connsiteY78" fmla="*/ 784138 h 1639230"/>
                <a:gd name="connsiteX79" fmla="*/ 966651 w 1201783"/>
                <a:gd name="connsiteY79" fmla="*/ 731886 h 1639230"/>
                <a:gd name="connsiteX80" fmla="*/ 949234 w 1201783"/>
                <a:gd name="connsiteY80" fmla="*/ 697052 h 1639230"/>
                <a:gd name="connsiteX81" fmla="*/ 914400 w 1201783"/>
                <a:gd name="connsiteY81" fmla="*/ 670926 h 1639230"/>
                <a:gd name="connsiteX82" fmla="*/ 879565 w 1201783"/>
                <a:gd name="connsiteY82" fmla="*/ 618675 h 1639230"/>
                <a:gd name="connsiteX83" fmla="*/ 862148 w 1201783"/>
                <a:gd name="connsiteY83" fmla="*/ 592549 h 1639230"/>
                <a:gd name="connsiteX84" fmla="*/ 792480 w 1201783"/>
                <a:gd name="connsiteY84" fmla="*/ 514172 h 1639230"/>
                <a:gd name="connsiteX85" fmla="*/ 818605 w 1201783"/>
                <a:gd name="connsiteY85" fmla="*/ 461920 h 1639230"/>
                <a:gd name="connsiteX86" fmla="*/ 836023 w 1201783"/>
                <a:gd name="connsiteY86" fmla="*/ 444503 h 1639230"/>
                <a:gd name="connsiteX87" fmla="*/ 870857 w 1201783"/>
                <a:gd name="connsiteY87" fmla="*/ 400960 h 1639230"/>
                <a:gd name="connsiteX88" fmla="*/ 896983 w 1201783"/>
                <a:gd name="connsiteY88" fmla="*/ 357418 h 1639230"/>
                <a:gd name="connsiteX89" fmla="*/ 905691 w 1201783"/>
                <a:gd name="connsiteY89" fmla="*/ 331292 h 1639230"/>
                <a:gd name="connsiteX90" fmla="*/ 923108 w 1201783"/>
                <a:gd name="connsiteY90" fmla="*/ 305166 h 1639230"/>
                <a:gd name="connsiteX91" fmla="*/ 931817 w 1201783"/>
                <a:gd name="connsiteY91" fmla="*/ 279040 h 1639230"/>
                <a:gd name="connsiteX92" fmla="*/ 992777 w 1201783"/>
                <a:gd name="connsiteY92" fmla="*/ 191955 h 1639230"/>
                <a:gd name="connsiteX93" fmla="*/ 1027611 w 1201783"/>
                <a:gd name="connsiteY93" fmla="*/ 139703 h 1639230"/>
                <a:gd name="connsiteX94" fmla="*/ 1053737 w 1201783"/>
                <a:gd name="connsiteY94" fmla="*/ 87452 h 1639230"/>
                <a:gd name="connsiteX95" fmla="*/ 1088571 w 1201783"/>
                <a:gd name="connsiteY95" fmla="*/ 9075 h 1639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201783" h="1639230">
                  <a:moveTo>
                    <a:pt x="1088571" y="9075"/>
                  </a:moveTo>
                  <a:lnTo>
                    <a:pt x="1088571" y="9075"/>
                  </a:lnTo>
                  <a:cubicBezTo>
                    <a:pt x="1003226" y="-408"/>
                    <a:pt x="1006002" y="-5389"/>
                    <a:pt x="914400" y="9075"/>
                  </a:cubicBezTo>
                  <a:cubicBezTo>
                    <a:pt x="890755" y="12808"/>
                    <a:pt x="867954" y="20686"/>
                    <a:pt x="844731" y="26492"/>
                  </a:cubicBezTo>
                  <a:cubicBezTo>
                    <a:pt x="833120" y="29395"/>
                    <a:pt x="821251" y="31415"/>
                    <a:pt x="809897" y="35200"/>
                  </a:cubicBezTo>
                  <a:cubicBezTo>
                    <a:pt x="801188" y="38103"/>
                    <a:pt x="792772" y="42109"/>
                    <a:pt x="783771" y="43909"/>
                  </a:cubicBezTo>
                  <a:cubicBezTo>
                    <a:pt x="763643" y="47935"/>
                    <a:pt x="743131" y="49715"/>
                    <a:pt x="722811" y="52618"/>
                  </a:cubicBezTo>
                  <a:lnTo>
                    <a:pt x="618308" y="87452"/>
                  </a:lnTo>
                  <a:cubicBezTo>
                    <a:pt x="618304" y="87453"/>
                    <a:pt x="566060" y="104867"/>
                    <a:pt x="566057" y="104869"/>
                  </a:cubicBezTo>
                  <a:cubicBezTo>
                    <a:pt x="557348" y="110675"/>
                    <a:pt x="549292" y="117605"/>
                    <a:pt x="539931" y="122286"/>
                  </a:cubicBezTo>
                  <a:cubicBezTo>
                    <a:pt x="531720" y="126391"/>
                    <a:pt x="521830" y="126537"/>
                    <a:pt x="513805" y="130995"/>
                  </a:cubicBezTo>
                  <a:cubicBezTo>
                    <a:pt x="495507" y="141161"/>
                    <a:pt x="481412" y="159210"/>
                    <a:pt x="461554" y="165829"/>
                  </a:cubicBezTo>
                  <a:lnTo>
                    <a:pt x="409303" y="183246"/>
                  </a:lnTo>
                  <a:cubicBezTo>
                    <a:pt x="403497" y="189052"/>
                    <a:pt x="398454" y="195737"/>
                    <a:pt x="391885" y="200663"/>
                  </a:cubicBezTo>
                  <a:cubicBezTo>
                    <a:pt x="391858" y="200683"/>
                    <a:pt x="326585" y="244197"/>
                    <a:pt x="313508" y="252915"/>
                  </a:cubicBezTo>
                  <a:cubicBezTo>
                    <a:pt x="304800" y="258721"/>
                    <a:pt x="294784" y="262931"/>
                    <a:pt x="287383" y="270332"/>
                  </a:cubicBezTo>
                  <a:cubicBezTo>
                    <a:pt x="278674" y="279041"/>
                    <a:pt x="272023" y="290477"/>
                    <a:pt x="261257" y="296458"/>
                  </a:cubicBezTo>
                  <a:cubicBezTo>
                    <a:pt x="245208" y="305374"/>
                    <a:pt x="209005" y="313875"/>
                    <a:pt x="209005" y="313875"/>
                  </a:cubicBezTo>
                  <a:cubicBezTo>
                    <a:pt x="201096" y="325739"/>
                    <a:pt x="187957" y="349147"/>
                    <a:pt x="174171" y="357418"/>
                  </a:cubicBezTo>
                  <a:cubicBezTo>
                    <a:pt x="166300" y="362141"/>
                    <a:pt x="156754" y="363223"/>
                    <a:pt x="148045" y="366126"/>
                  </a:cubicBezTo>
                  <a:cubicBezTo>
                    <a:pt x="142239" y="374835"/>
                    <a:pt x="137328" y="384211"/>
                    <a:pt x="130628" y="392252"/>
                  </a:cubicBezTo>
                  <a:cubicBezTo>
                    <a:pt x="122744" y="401713"/>
                    <a:pt x="111335" y="408131"/>
                    <a:pt x="104503" y="418378"/>
                  </a:cubicBezTo>
                  <a:cubicBezTo>
                    <a:pt x="83688" y="449601"/>
                    <a:pt x="111214" y="446501"/>
                    <a:pt x="78377" y="479338"/>
                  </a:cubicBezTo>
                  <a:cubicBezTo>
                    <a:pt x="71886" y="485829"/>
                    <a:pt x="60960" y="485143"/>
                    <a:pt x="52251" y="488046"/>
                  </a:cubicBezTo>
                  <a:cubicBezTo>
                    <a:pt x="39089" y="540698"/>
                    <a:pt x="47330" y="511516"/>
                    <a:pt x="26125" y="575132"/>
                  </a:cubicBezTo>
                  <a:lnTo>
                    <a:pt x="17417" y="601258"/>
                  </a:lnTo>
                  <a:cubicBezTo>
                    <a:pt x="14514" y="624481"/>
                    <a:pt x="12018" y="647758"/>
                    <a:pt x="8708" y="670926"/>
                  </a:cubicBezTo>
                  <a:cubicBezTo>
                    <a:pt x="6211" y="688406"/>
                    <a:pt x="0" y="705520"/>
                    <a:pt x="0" y="723178"/>
                  </a:cubicBezTo>
                  <a:cubicBezTo>
                    <a:pt x="0" y="813213"/>
                    <a:pt x="3421" y="903263"/>
                    <a:pt x="8708" y="993143"/>
                  </a:cubicBezTo>
                  <a:cubicBezTo>
                    <a:pt x="9247" y="1002307"/>
                    <a:pt x="14895" y="1010442"/>
                    <a:pt x="17417" y="1019269"/>
                  </a:cubicBezTo>
                  <a:cubicBezTo>
                    <a:pt x="34649" y="1079582"/>
                    <a:pt x="13456" y="1035101"/>
                    <a:pt x="60960" y="1106355"/>
                  </a:cubicBezTo>
                  <a:lnTo>
                    <a:pt x="78377" y="1132480"/>
                  </a:lnTo>
                  <a:cubicBezTo>
                    <a:pt x="98591" y="1193126"/>
                    <a:pt x="72625" y="1128206"/>
                    <a:pt x="104503" y="1176023"/>
                  </a:cubicBezTo>
                  <a:cubicBezTo>
                    <a:pt x="150356" y="1244802"/>
                    <a:pt x="90989" y="1179927"/>
                    <a:pt x="148045" y="1236983"/>
                  </a:cubicBezTo>
                  <a:cubicBezTo>
                    <a:pt x="153851" y="1254400"/>
                    <a:pt x="152481" y="1276253"/>
                    <a:pt x="165463" y="1289235"/>
                  </a:cubicBezTo>
                  <a:lnTo>
                    <a:pt x="209005" y="1332778"/>
                  </a:lnTo>
                  <a:cubicBezTo>
                    <a:pt x="225202" y="1348975"/>
                    <a:pt x="230582" y="1356629"/>
                    <a:pt x="252548" y="1367612"/>
                  </a:cubicBezTo>
                  <a:cubicBezTo>
                    <a:pt x="260759" y="1371717"/>
                    <a:pt x="269965" y="1373417"/>
                    <a:pt x="278674" y="1376320"/>
                  </a:cubicBezTo>
                  <a:cubicBezTo>
                    <a:pt x="293188" y="1390834"/>
                    <a:pt x="302744" y="1413372"/>
                    <a:pt x="322217" y="1419863"/>
                  </a:cubicBezTo>
                  <a:cubicBezTo>
                    <a:pt x="348401" y="1428591"/>
                    <a:pt x="351959" y="1427231"/>
                    <a:pt x="374468" y="1445989"/>
                  </a:cubicBezTo>
                  <a:cubicBezTo>
                    <a:pt x="383929" y="1453874"/>
                    <a:pt x="390346" y="1465283"/>
                    <a:pt x="400594" y="1472115"/>
                  </a:cubicBezTo>
                  <a:cubicBezTo>
                    <a:pt x="408232" y="1477207"/>
                    <a:pt x="418283" y="1477207"/>
                    <a:pt x="426720" y="1480823"/>
                  </a:cubicBezTo>
                  <a:cubicBezTo>
                    <a:pt x="533574" y="1526616"/>
                    <a:pt x="400234" y="1471934"/>
                    <a:pt x="487680" y="1515658"/>
                  </a:cubicBezTo>
                  <a:cubicBezTo>
                    <a:pt x="495890" y="1519763"/>
                    <a:pt x="505097" y="1521463"/>
                    <a:pt x="513805" y="1524366"/>
                  </a:cubicBezTo>
                  <a:cubicBezTo>
                    <a:pt x="522514" y="1530172"/>
                    <a:pt x="530367" y="1537532"/>
                    <a:pt x="539931" y="1541783"/>
                  </a:cubicBezTo>
                  <a:cubicBezTo>
                    <a:pt x="556708" y="1549239"/>
                    <a:pt x="574766" y="1553394"/>
                    <a:pt x="592183" y="1559200"/>
                  </a:cubicBezTo>
                  <a:lnTo>
                    <a:pt x="618308" y="1567909"/>
                  </a:lnTo>
                  <a:lnTo>
                    <a:pt x="670560" y="1585326"/>
                  </a:lnTo>
                  <a:cubicBezTo>
                    <a:pt x="679268" y="1588229"/>
                    <a:pt x="687684" y="1592235"/>
                    <a:pt x="696685" y="1594035"/>
                  </a:cubicBezTo>
                  <a:cubicBezTo>
                    <a:pt x="711199" y="1596938"/>
                    <a:pt x="725868" y="1599153"/>
                    <a:pt x="740228" y="1602743"/>
                  </a:cubicBezTo>
                  <a:cubicBezTo>
                    <a:pt x="749134" y="1604969"/>
                    <a:pt x="757352" y="1609652"/>
                    <a:pt x="766354" y="1611452"/>
                  </a:cubicBezTo>
                  <a:cubicBezTo>
                    <a:pt x="842138" y="1626609"/>
                    <a:pt x="1047978" y="1636506"/>
                    <a:pt x="1062445" y="1637578"/>
                  </a:cubicBezTo>
                  <a:cubicBezTo>
                    <a:pt x="1091474" y="1634675"/>
                    <a:pt x="1127119" y="1647545"/>
                    <a:pt x="1149531" y="1628869"/>
                  </a:cubicBezTo>
                  <a:cubicBezTo>
                    <a:pt x="1158917" y="1621047"/>
                    <a:pt x="1095458" y="1581209"/>
                    <a:pt x="1088571" y="1576618"/>
                  </a:cubicBezTo>
                  <a:cubicBezTo>
                    <a:pt x="1057492" y="1529999"/>
                    <a:pt x="1078553" y="1557890"/>
                    <a:pt x="1018903" y="1498240"/>
                  </a:cubicBezTo>
                  <a:cubicBezTo>
                    <a:pt x="1013097" y="1492434"/>
                    <a:pt x="1006040" y="1487655"/>
                    <a:pt x="1001485" y="1480823"/>
                  </a:cubicBezTo>
                  <a:cubicBezTo>
                    <a:pt x="947879" y="1400415"/>
                    <a:pt x="1016286" y="1499324"/>
                    <a:pt x="966651" y="1437280"/>
                  </a:cubicBezTo>
                  <a:cubicBezTo>
                    <a:pt x="960113" y="1429107"/>
                    <a:pt x="955934" y="1419195"/>
                    <a:pt x="949234" y="1411155"/>
                  </a:cubicBezTo>
                  <a:cubicBezTo>
                    <a:pt x="941349" y="1401694"/>
                    <a:pt x="930669" y="1394751"/>
                    <a:pt x="923108" y="1385029"/>
                  </a:cubicBezTo>
                  <a:cubicBezTo>
                    <a:pt x="900172" y="1355539"/>
                    <a:pt x="896622" y="1335972"/>
                    <a:pt x="870857" y="1315360"/>
                  </a:cubicBezTo>
                  <a:cubicBezTo>
                    <a:pt x="862684" y="1308822"/>
                    <a:pt x="853440" y="1303749"/>
                    <a:pt x="844731" y="1297943"/>
                  </a:cubicBezTo>
                  <a:cubicBezTo>
                    <a:pt x="791125" y="1217535"/>
                    <a:pt x="859532" y="1316444"/>
                    <a:pt x="809897" y="1254400"/>
                  </a:cubicBezTo>
                  <a:cubicBezTo>
                    <a:pt x="803359" y="1246227"/>
                    <a:pt x="798286" y="1236983"/>
                    <a:pt x="792480" y="1228275"/>
                  </a:cubicBezTo>
                  <a:lnTo>
                    <a:pt x="870857" y="1202149"/>
                  </a:lnTo>
                  <a:cubicBezTo>
                    <a:pt x="879566" y="1199246"/>
                    <a:pt x="888077" y="1195666"/>
                    <a:pt x="896983" y="1193440"/>
                  </a:cubicBezTo>
                  <a:lnTo>
                    <a:pt x="931817" y="1184732"/>
                  </a:lnTo>
                  <a:cubicBezTo>
                    <a:pt x="973219" y="1157131"/>
                    <a:pt x="948013" y="1170625"/>
                    <a:pt x="1010194" y="1149898"/>
                  </a:cubicBezTo>
                  <a:lnTo>
                    <a:pt x="1036320" y="1141189"/>
                  </a:lnTo>
                  <a:lnTo>
                    <a:pt x="1062445" y="1132480"/>
                  </a:lnTo>
                  <a:cubicBezTo>
                    <a:pt x="1146681" y="1069306"/>
                    <a:pt x="1056912" y="1130893"/>
                    <a:pt x="1123405" y="1097646"/>
                  </a:cubicBezTo>
                  <a:cubicBezTo>
                    <a:pt x="1180399" y="1069148"/>
                    <a:pt x="1117866" y="1092630"/>
                    <a:pt x="1175657" y="1054103"/>
                  </a:cubicBezTo>
                  <a:cubicBezTo>
                    <a:pt x="1183295" y="1049011"/>
                    <a:pt x="1193074" y="1048298"/>
                    <a:pt x="1201783" y="1045395"/>
                  </a:cubicBezTo>
                  <a:cubicBezTo>
                    <a:pt x="1198880" y="1030881"/>
                    <a:pt x="1199694" y="1015091"/>
                    <a:pt x="1193074" y="1001852"/>
                  </a:cubicBezTo>
                  <a:cubicBezTo>
                    <a:pt x="1187566" y="990836"/>
                    <a:pt x="1174832" y="985187"/>
                    <a:pt x="1166948" y="975726"/>
                  </a:cubicBezTo>
                  <a:cubicBezTo>
                    <a:pt x="1160248" y="967685"/>
                    <a:pt x="1155078" y="958476"/>
                    <a:pt x="1149531" y="949600"/>
                  </a:cubicBezTo>
                  <a:cubicBezTo>
                    <a:pt x="1140560" y="935247"/>
                    <a:pt x="1135374" y="918027"/>
                    <a:pt x="1123405" y="906058"/>
                  </a:cubicBezTo>
                  <a:cubicBezTo>
                    <a:pt x="1108603" y="891256"/>
                    <a:pt x="1071154" y="871223"/>
                    <a:pt x="1071154" y="871223"/>
                  </a:cubicBezTo>
                  <a:cubicBezTo>
                    <a:pt x="1056030" y="825855"/>
                    <a:pt x="1072351" y="861834"/>
                    <a:pt x="1045028" y="827680"/>
                  </a:cubicBezTo>
                  <a:cubicBezTo>
                    <a:pt x="1011855" y="786213"/>
                    <a:pt x="1046270" y="813994"/>
                    <a:pt x="1001485" y="784138"/>
                  </a:cubicBezTo>
                  <a:cubicBezTo>
                    <a:pt x="989874" y="766721"/>
                    <a:pt x="976012" y="750609"/>
                    <a:pt x="966651" y="731886"/>
                  </a:cubicBezTo>
                  <a:cubicBezTo>
                    <a:pt x="960845" y="720275"/>
                    <a:pt x="957682" y="706909"/>
                    <a:pt x="949234" y="697052"/>
                  </a:cubicBezTo>
                  <a:cubicBezTo>
                    <a:pt x="939788" y="686032"/>
                    <a:pt x="924043" y="681774"/>
                    <a:pt x="914400" y="670926"/>
                  </a:cubicBezTo>
                  <a:cubicBezTo>
                    <a:pt x="900493" y="655281"/>
                    <a:pt x="891177" y="636092"/>
                    <a:pt x="879565" y="618675"/>
                  </a:cubicBezTo>
                  <a:cubicBezTo>
                    <a:pt x="873759" y="609966"/>
                    <a:pt x="869549" y="599950"/>
                    <a:pt x="862148" y="592549"/>
                  </a:cubicBezTo>
                  <a:cubicBezTo>
                    <a:pt x="808342" y="538743"/>
                    <a:pt x="830921" y="565427"/>
                    <a:pt x="792480" y="514172"/>
                  </a:cubicBezTo>
                  <a:cubicBezTo>
                    <a:pt x="801677" y="486578"/>
                    <a:pt x="799312" y="486036"/>
                    <a:pt x="818605" y="461920"/>
                  </a:cubicBezTo>
                  <a:cubicBezTo>
                    <a:pt x="823734" y="455509"/>
                    <a:pt x="830894" y="450914"/>
                    <a:pt x="836023" y="444503"/>
                  </a:cubicBezTo>
                  <a:cubicBezTo>
                    <a:pt x="879977" y="389562"/>
                    <a:pt x="828794" y="443025"/>
                    <a:pt x="870857" y="400960"/>
                  </a:cubicBezTo>
                  <a:cubicBezTo>
                    <a:pt x="895526" y="326951"/>
                    <a:pt x="861120" y="417189"/>
                    <a:pt x="896983" y="357418"/>
                  </a:cubicBezTo>
                  <a:cubicBezTo>
                    <a:pt x="901706" y="349547"/>
                    <a:pt x="901586" y="339503"/>
                    <a:pt x="905691" y="331292"/>
                  </a:cubicBezTo>
                  <a:cubicBezTo>
                    <a:pt x="910372" y="321930"/>
                    <a:pt x="918427" y="314527"/>
                    <a:pt x="923108" y="305166"/>
                  </a:cubicBezTo>
                  <a:cubicBezTo>
                    <a:pt x="927213" y="296955"/>
                    <a:pt x="927359" y="287065"/>
                    <a:pt x="931817" y="279040"/>
                  </a:cubicBezTo>
                  <a:cubicBezTo>
                    <a:pt x="954375" y="238436"/>
                    <a:pt x="968186" y="227085"/>
                    <a:pt x="992777" y="191955"/>
                  </a:cubicBezTo>
                  <a:cubicBezTo>
                    <a:pt x="1004781" y="174806"/>
                    <a:pt x="1016000" y="157120"/>
                    <a:pt x="1027611" y="139703"/>
                  </a:cubicBezTo>
                  <a:cubicBezTo>
                    <a:pt x="1038375" y="123557"/>
                    <a:pt x="1052020" y="108055"/>
                    <a:pt x="1053737" y="87452"/>
                  </a:cubicBezTo>
                  <a:cubicBezTo>
                    <a:pt x="1055907" y="61417"/>
                    <a:pt x="1082765" y="22138"/>
                    <a:pt x="1088571" y="9075"/>
                  </a:cubicBezTo>
                  <a:close/>
                </a:path>
              </a:pathLst>
            </a:cu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p:nvPr/>
          </p:nvSpPr>
          <p:spPr>
            <a:xfrm rot="1344413">
              <a:off x="9176892" y="1991653"/>
              <a:ext cx="1491899" cy="1585093"/>
            </a:xfrm>
            <a:custGeom>
              <a:avLst/>
              <a:gdLst>
                <a:gd name="connsiteX0" fmla="*/ 255282 w 1491899"/>
                <a:gd name="connsiteY0" fmla="*/ 8709 h 1585093"/>
                <a:gd name="connsiteX1" fmla="*/ 255282 w 1491899"/>
                <a:gd name="connsiteY1" fmla="*/ 8709 h 1585093"/>
                <a:gd name="connsiteX2" fmla="*/ 333659 w 1491899"/>
                <a:gd name="connsiteY2" fmla="*/ 0 h 1585093"/>
                <a:gd name="connsiteX3" fmla="*/ 412036 w 1491899"/>
                <a:gd name="connsiteY3" fmla="*/ 17417 h 1585093"/>
                <a:gd name="connsiteX4" fmla="*/ 464287 w 1491899"/>
                <a:gd name="connsiteY4" fmla="*/ 26126 h 1585093"/>
                <a:gd name="connsiteX5" fmla="*/ 586207 w 1491899"/>
                <a:gd name="connsiteY5" fmla="*/ 52252 h 1585093"/>
                <a:gd name="connsiteX6" fmla="*/ 612333 w 1491899"/>
                <a:gd name="connsiteY6" fmla="*/ 60960 h 1585093"/>
                <a:gd name="connsiteX7" fmla="*/ 690710 w 1491899"/>
                <a:gd name="connsiteY7" fmla="*/ 78377 h 1585093"/>
                <a:gd name="connsiteX8" fmla="*/ 716836 w 1491899"/>
                <a:gd name="connsiteY8" fmla="*/ 87086 h 1585093"/>
                <a:gd name="connsiteX9" fmla="*/ 742962 w 1491899"/>
                <a:gd name="connsiteY9" fmla="*/ 104503 h 1585093"/>
                <a:gd name="connsiteX10" fmla="*/ 786504 w 1491899"/>
                <a:gd name="connsiteY10" fmla="*/ 113212 h 1585093"/>
                <a:gd name="connsiteX11" fmla="*/ 812630 w 1491899"/>
                <a:gd name="connsiteY11" fmla="*/ 121920 h 1585093"/>
                <a:gd name="connsiteX12" fmla="*/ 899716 w 1491899"/>
                <a:gd name="connsiteY12" fmla="*/ 148046 h 1585093"/>
                <a:gd name="connsiteX13" fmla="*/ 951967 w 1491899"/>
                <a:gd name="connsiteY13" fmla="*/ 165463 h 1585093"/>
                <a:gd name="connsiteX14" fmla="*/ 986802 w 1491899"/>
                <a:gd name="connsiteY14" fmla="*/ 182880 h 1585093"/>
                <a:gd name="connsiteX15" fmla="*/ 1039053 w 1491899"/>
                <a:gd name="connsiteY15" fmla="*/ 217714 h 1585093"/>
                <a:gd name="connsiteX16" fmla="*/ 1073887 w 1491899"/>
                <a:gd name="connsiteY16" fmla="*/ 226423 h 1585093"/>
                <a:gd name="connsiteX17" fmla="*/ 1126139 w 1491899"/>
                <a:gd name="connsiteY17" fmla="*/ 252549 h 1585093"/>
                <a:gd name="connsiteX18" fmla="*/ 1187099 w 1491899"/>
                <a:gd name="connsiteY18" fmla="*/ 287383 h 1585093"/>
                <a:gd name="connsiteX19" fmla="*/ 1213224 w 1491899"/>
                <a:gd name="connsiteY19" fmla="*/ 296092 h 1585093"/>
                <a:gd name="connsiteX20" fmla="*/ 1265476 w 1491899"/>
                <a:gd name="connsiteY20" fmla="*/ 322217 h 1585093"/>
                <a:gd name="connsiteX21" fmla="*/ 1317727 w 1491899"/>
                <a:gd name="connsiteY21" fmla="*/ 374469 h 1585093"/>
                <a:gd name="connsiteX22" fmla="*/ 1335144 w 1491899"/>
                <a:gd name="connsiteY22" fmla="*/ 400594 h 1585093"/>
                <a:gd name="connsiteX23" fmla="*/ 1352562 w 1491899"/>
                <a:gd name="connsiteY23" fmla="*/ 418012 h 1585093"/>
                <a:gd name="connsiteX24" fmla="*/ 1387396 w 1491899"/>
                <a:gd name="connsiteY24" fmla="*/ 470263 h 1585093"/>
                <a:gd name="connsiteX25" fmla="*/ 1404813 w 1491899"/>
                <a:gd name="connsiteY25" fmla="*/ 496389 h 1585093"/>
                <a:gd name="connsiteX26" fmla="*/ 1430939 w 1491899"/>
                <a:gd name="connsiteY26" fmla="*/ 548640 h 1585093"/>
                <a:gd name="connsiteX27" fmla="*/ 1448356 w 1491899"/>
                <a:gd name="connsiteY27" fmla="*/ 600892 h 1585093"/>
                <a:gd name="connsiteX28" fmla="*/ 1457064 w 1491899"/>
                <a:gd name="connsiteY28" fmla="*/ 627017 h 1585093"/>
                <a:gd name="connsiteX29" fmla="*/ 1474482 w 1491899"/>
                <a:gd name="connsiteY29" fmla="*/ 653143 h 1585093"/>
                <a:gd name="connsiteX30" fmla="*/ 1483190 w 1491899"/>
                <a:gd name="connsiteY30" fmla="*/ 775063 h 1585093"/>
                <a:gd name="connsiteX31" fmla="*/ 1491899 w 1491899"/>
                <a:gd name="connsiteY31" fmla="*/ 844732 h 1585093"/>
                <a:gd name="connsiteX32" fmla="*/ 1483190 w 1491899"/>
                <a:gd name="connsiteY32" fmla="*/ 975360 h 1585093"/>
                <a:gd name="connsiteX33" fmla="*/ 1448356 w 1491899"/>
                <a:gd name="connsiteY33" fmla="*/ 1053737 h 1585093"/>
                <a:gd name="connsiteX34" fmla="*/ 1430939 w 1491899"/>
                <a:gd name="connsiteY34" fmla="*/ 1105989 h 1585093"/>
                <a:gd name="connsiteX35" fmla="*/ 1404813 w 1491899"/>
                <a:gd name="connsiteY35" fmla="*/ 1158240 h 1585093"/>
                <a:gd name="connsiteX36" fmla="*/ 1369979 w 1491899"/>
                <a:gd name="connsiteY36" fmla="*/ 1210492 h 1585093"/>
                <a:gd name="connsiteX37" fmla="*/ 1352562 w 1491899"/>
                <a:gd name="connsiteY37" fmla="*/ 1236617 h 1585093"/>
                <a:gd name="connsiteX38" fmla="*/ 1335144 w 1491899"/>
                <a:gd name="connsiteY38" fmla="*/ 1254034 h 1585093"/>
                <a:gd name="connsiteX39" fmla="*/ 1274184 w 1491899"/>
                <a:gd name="connsiteY39" fmla="*/ 1323703 h 1585093"/>
                <a:gd name="connsiteX40" fmla="*/ 1248059 w 1491899"/>
                <a:gd name="connsiteY40" fmla="*/ 1332412 h 1585093"/>
                <a:gd name="connsiteX41" fmla="*/ 1204516 w 1491899"/>
                <a:gd name="connsiteY41" fmla="*/ 1367246 h 1585093"/>
                <a:gd name="connsiteX42" fmla="*/ 1187099 w 1491899"/>
                <a:gd name="connsiteY42" fmla="*/ 1393372 h 1585093"/>
                <a:gd name="connsiteX43" fmla="*/ 1134847 w 1491899"/>
                <a:gd name="connsiteY43" fmla="*/ 1410789 h 1585093"/>
                <a:gd name="connsiteX44" fmla="*/ 1108722 w 1491899"/>
                <a:gd name="connsiteY44" fmla="*/ 1419497 h 1585093"/>
                <a:gd name="connsiteX45" fmla="*/ 1082596 w 1491899"/>
                <a:gd name="connsiteY45" fmla="*/ 1436914 h 1585093"/>
                <a:gd name="connsiteX46" fmla="*/ 1047762 w 1491899"/>
                <a:gd name="connsiteY46" fmla="*/ 1445623 h 1585093"/>
                <a:gd name="connsiteX47" fmla="*/ 995510 w 1491899"/>
                <a:gd name="connsiteY47" fmla="*/ 1463040 h 1585093"/>
                <a:gd name="connsiteX48" fmla="*/ 969384 w 1491899"/>
                <a:gd name="connsiteY48" fmla="*/ 1471749 h 1585093"/>
                <a:gd name="connsiteX49" fmla="*/ 943259 w 1491899"/>
                <a:gd name="connsiteY49" fmla="*/ 1489166 h 1585093"/>
                <a:gd name="connsiteX50" fmla="*/ 882299 w 1491899"/>
                <a:gd name="connsiteY50" fmla="*/ 1506583 h 1585093"/>
                <a:gd name="connsiteX51" fmla="*/ 803922 w 1491899"/>
                <a:gd name="connsiteY51" fmla="*/ 1524000 h 1585093"/>
                <a:gd name="connsiteX52" fmla="*/ 769087 w 1491899"/>
                <a:gd name="connsiteY52" fmla="*/ 1532709 h 1585093"/>
                <a:gd name="connsiteX53" fmla="*/ 673293 w 1491899"/>
                <a:gd name="connsiteY53" fmla="*/ 1550126 h 1585093"/>
                <a:gd name="connsiteX54" fmla="*/ 568790 w 1491899"/>
                <a:gd name="connsiteY54" fmla="*/ 1558834 h 1585093"/>
                <a:gd name="connsiteX55" fmla="*/ 351076 w 1491899"/>
                <a:gd name="connsiteY55" fmla="*/ 1584960 h 1585093"/>
                <a:gd name="connsiteX56" fmla="*/ 237864 w 1491899"/>
                <a:gd name="connsiteY56" fmla="*/ 1576252 h 1585093"/>
                <a:gd name="connsiteX57" fmla="*/ 220447 w 1491899"/>
                <a:gd name="connsiteY57" fmla="*/ 1558834 h 1585093"/>
                <a:gd name="connsiteX58" fmla="*/ 176904 w 1491899"/>
                <a:gd name="connsiteY58" fmla="*/ 1524000 h 1585093"/>
                <a:gd name="connsiteX59" fmla="*/ 159487 w 1491899"/>
                <a:gd name="connsiteY59" fmla="*/ 1489166 h 1585093"/>
                <a:gd name="connsiteX60" fmla="*/ 133362 w 1491899"/>
                <a:gd name="connsiteY60" fmla="*/ 1471749 h 1585093"/>
                <a:gd name="connsiteX61" fmla="*/ 124653 w 1491899"/>
                <a:gd name="connsiteY61" fmla="*/ 1445623 h 1585093"/>
                <a:gd name="connsiteX62" fmla="*/ 98527 w 1491899"/>
                <a:gd name="connsiteY62" fmla="*/ 1419497 h 1585093"/>
                <a:gd name="connsiteX63" fmla="*/ 89819 w 1491899"/>
                <a:gd name="connsiteY63" fmla="*/ 1393372 h 1585093"/>
                <a:gd name="connsiteX64" fmla="*/ 28859 w 1491899"/>
                <a:gd name="connsiteY64" fmla="*/ 1341120 h 1585093"/>
                <a:gd name="connsiteX65" fmla="*/ 20150 w 1491899"/>
                <a:gd name="connsiteY65" fmla="*/ 1314994 h 1585093"/>
                <a:gd name="connsiteX66" fmla="*/ 20150 w 1491899"/>
                <a:gd name="connsiteY66" fmla="*/ 1254034 h 1585093"/>
                <a:gd name="connsiteX67" fmla="*/ 72402 w 1491899"/>
                <a:gd name="connsiteY67" fmla="*/ 1245326 h 1585093"/>
                <a:gd name="connsiteX68" fmla="*/ 159487 w 1491899"/>
                <a:gd name="connsiteY68" fmla="*/ 1219200 h 1585093"/>
                <a:gd name="connsiteX69" fmla="*/ 185613 w 1491899"/>
                <a:gd name="connsiteY69" fmla="*/ 1201783 h 1585093"/>
                <a:gd name="connsiteX70" fmla="*/ 211739 w 1491899"/>
                <a:gd name="connsiteY70" fmla="*/ 1193074 h 1585093"/>
                <a:gd name="connsiteX71" fmla="*/ 263990 w 1491899"/>
                <a:gd name="connsiteY71" fmla="*/ 1158240 h 1585093"/>
                <a:gd name="connsiteX72" fmla="*/ 290116 w 1491899"/>
                <a:gd name="connsiteY72" fmla="*/ 1140823 h 1585093"/>
                <a:gd name="connsiteX73" fmla="*/ 316242 w 1491899"/>
                <a:gd name="connsiteY73" fmla="*/ 1132114 h 1585093"/>
                <a:gd name="connsiteX74" fmla="*/ 333659 w 1491899"/>
                <a:gd name="connsiteY74" fmla="*/ 1105989 h 1585093"/>
                <a:gd name="connsiteX75" fmla="*/ 359784 w 1491899"/>
                <a:gd name="connsiteY75" fmla="*/ 1088572 h 1585093"/>
                <a:gd name="connsiteX76" fmla="*/ 394619 w 1491899"/>
                <a:gd name="connsiteY76" fmla="*/ 1036320 h 1585093"/>
                <a:gd name="connsiteX77" fmla="*/ 385910 w 1491899"/>
                <a:gd name="connsiteY77" fmla="*/ 1010194 h 1585093"/>
                <a:gd name="connsiteX78" fmla="*/ 342367 w 1491899"/>
                <a:gd name="connsiteY78" fmla="*/ 949234 h 1585093"/>
                <a:gd name="connsiteX79" fmla="*/ 272699 w 1491899"/>
                <a:gd name="connsiteY79" fmla="*/ 879566 h 1585093"/>
                <a:gd name="connsiteX80" fmla="*/ 237864 w 1491899"/>
                <a:gd name="connsiteY80" fmla="*/ 818606 h 1585093"/>
                <a:gd name="connsiteX81" fmla="*/ 229156 w 1491899"/>
                <a:gd name="connsiteY81" fmla="*/ 792480 h 1585093"/>
                <a:gd name="connsiteX82" fmla="*/ 203030 w 1491899"/>
                <a:gd name="connsiteY82" fmla="*/ 766354 h 1585093"/>
                <a:gd name="connsiteX83" fmla="*/ 194322 w 1491899"/>
                <a:gd name="connsiteY83" fmla="*/ 740229 h 1585093"/>
                <a:gd name="connsiteX84" fmla="*/ 176904 w 1491899"/>
                <a:gd name="connsiteY84" fmla="*/ 722812 h 1585093"/>
                <a:gd name="connsiteX85" fmla="*/ 159487 w 1491899"/>
                <a:gd name="connsiteY85" fmla="*/ 696686 h 1585093"/>
                <a:gd name="connsiteX86" fmla="*/ 142070 w 1491899"/>
                <a:gd name="connsiteY86" fmla="*/ 644434 h 1585093"/>
                <a:gd name="connsiteX87" fmla="*/ 107236 w 1491899"/>
                <a:gd name="connsiteY87" fmla="*/ 592183 h 1585093"/>
                <a:gd name="connsiteX88" fmla="*/ 98527 w 1491899"/>
                <a:gd name="connsiteY88" fmla="*/ 566057 h 1585093"/>
                <a:gd name="connsiteX89" fmla="*/ 63693 w 1491899"/>
                <a:gd name="connsiteY89" fmla="*/ 522514 h 1585093"/>
                <a:gd name="connsiteX90" fmla="*/ 54984 w 1491899"/>
                <a:gd name="connsiteY90" fmla="*/ 487680 h 1585093"/>
                <a:gd name="connsiteX91" fmla="*/ 28859 w 1491899"/>
                <a:gd name="connsiteY91" fmla="*/ 470263 h 1585093"/>
                <a:gd name="connsiteX92" fmla="*/ 63693 w 1491899"/>
                <a:gd name="connsiteY92" fmla="*/ 409303 h 1585093"/>
                <a:gd name="connsiteX93" fmla="*/ 98527 w 1491899"/>
                <a:gd name="connsiteY93" fmla="*/ 348343 h 1585093"/>
                <a:gd name="connsiteX94" fmla="*/ 142070 w 1491899"/>
                <a:gd name="connsiteY94" fmla="*/ 296092 h 1585093"/>
                <a:gd name="connsiteX95" fmla="*/ 176904 w 1491899"/>
                <a:gd name="connsiteY95" fmla="*/ 200297 h 1585093"/>
                <a:gd name="connsiteX96" fmla="*/ 194322 w 1491899"/>
                <a:gd name="connsiteY96" fmla="*/ 182880 h 1585093"/>
                <a:gd name="connsiteX97" fmla="*/ 211739 w 1491899"/>
                <a:gd name="connsiteY97" fmla="*/ 130629 h 1585093"/>
                <a:gd name="connsiteX98" fmla="*/ 220447 w 1491899"/>
                <a:gd name="connsiteY98" fmla="*/ 104503 h 1585093"/>
                <a:gd name="connsiteX99" fmla="*/ 229156 w 1491899"/>
                <a:gd name="connsiteY99" fmla="*/ 69669 h 1585093"/>
                <a:gd name="connsiteX100" fmla="*/ 255282 w 1491899"/>
                <a:gd name="connsiteY100" fmla="*/ 8709 h 1585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1491899" h="1585093">
                  <a:moveTo>
                    <a:pt x="255282" y="8709"/>
                  </a:moveTo>
                  <a:lnTo>
                    <a:pt x="255282" y="8709"/>
                  </a:lnTo>
                  <a:cubicBezTo>
                    <a:pt x="281408" y="5806"/>
                    <a:pt x="307373" y="0"/>
                    <a:pt x="333659" y="0"/>
                  </a:cubicBezTo>
                  <a:cubicBezTo>
                    <a:pt x="390211" y="0"/>
                    <a:pt x="371630" y="8438"/>
                    <a:pt x="412036" y="17417"/>
                  </a:cubicBezTo>
                  <a:cubicBezTo>
                    <a:pt x="429273" y="21247"/>
                    <a:pt x="446870" y="23223"/>
                    <a:pt x="464287" y="26126"/>
                  </a:cubicBezTo>
                  <a:cubicBezTo>
                    <a:pt x="532137" y="60050"/>
                    <a:pt x="470650" y="34474"/>
                    <a:pt x="586207" y="52252"/>
                  </a:cubicBezTo>
                  <a:cubicBezTo>
                    <a:pt x="595280" y="53648"/>
                    <a:pt x="603427" y="58734"/>
                    <a:pt x="612333" y="60960"/>
                  </a:cubicBezTo>
                  <a:cubicBezTo>
                    <a:pt x="684123" y="78907"/>
                    <a:pt x="628165" y="60507"/>
                    <a:pt x="690710" y="78377"/>
                  </a:cubicBezTo>
                  <a:cubicBezTo>
                    <a:pt x="699537" y="80899"/>
                    <a:pt x="708625" y="82981"/>
                    <a:pt x="716836" y="87086"/>
                  </a:cubicBezTo>
                  <a:cubicBezTo>
                    <a:pt x="726197" y="91767"/>
                    <a:pt x="733162" y="100828"/>
                    <a:pt x="742962" y="104503"/>
                  </a:cubicBezTo>
                  <a:cubicBezTo>
                    <a:pt x="756821" y="109700"/>
                    <a:pt x="772144" y="109622"/>
                    <a:pt x="786504" y="113212"/>
                  </a:cubicBezTo>
                  <a:cubicBezTo>
                    <a:pt x="795410" y="115438"/>
                    <a:pt x="803804" y="119398"/>
                    <a:pt x="812630" y="121920"/>
                  </a:cubicBezTo>
                  <a:cubicBezTo>
                    <a:pt x="904755" y="148241"/>
                    <a:pt x="775550" y="106659"/>
                    <a:pt x="899716" y="148046"/>
                  </a:cubicBezTo>
                  <a:cubicBezTo>
                    <a:pt x="899727" y="148050"/>
                    <a:pt x="951956" y="165458"/>
                    <a:pt x="951967" y="165463"/>
                  </a:cubicBezTo>
                  <a:cubicBezTo>
                    <a:pt x="963579" y="171269"/>
                    <a:pt x="975670" y="176201"/>
                    <a:pt x="986802" y="182880"/>
                  </a:cubicBezTo>
                  <a:cubicBezTo>
                    <a:pt x="1004752" y="193650"/>
                    <a:pt x="1018745" y="212637"/>
                    <a:pt x="1039053" y="217714"/>
                  </a:cubicBezTo>
                  <a:lnTo>
                    <a:pt x="1073887" y="226423"/>
                  </a:lnTo>
                  <a:cubicBezTo>
                    <a:pt x="1148765" y="276341"/>
                    <a:pt x="1054024" y="216491"/>
                    <a:pt x="1126139" y="252549"/>
                  </a:cubicBezTo>
                  <a:cubicBezTo>
                    <a:pt x="1213605" y="296283"/>
                    <a:pt x="1080214" y="241575"/>
                    <a:pt x="1187099" y="287383"/>
                  </a:cubicBezTo>
                  <a:cubicBezTo>
                    <a:pt x="1195536" y="290999"/>
                    <a:pt x="1205014" y="291987"/>
                    <a:pt x="1213224" y="296092"/>
                  </a:cubicBezTo>
                  <a:cubicBezTo>
                    <a:pt x="1280740" y="329851"/>
                    <a:pt x="1199818" y="300333"/>
                    <a:pt x="1265476" y="322217"/>
                  </a:cubicBezTo>
                  <a:cubicBezTo>
                    <a:pt x="1282893" y="339634"/>
                    <a:pt x="1304064" y="353974"/>
                    <a:pt x="1317727" y="374469"/>
                  </a:cubicBezTo>
                  <a:cubicBezTo>
                    <a:pt x="1323533" y="383177"/>
                    <a:pt x="1328606" y="392421"/>
                    <a:pt x="1335144" y="400594"/>
                  </a:cubicBezTo>
                  <a:cubicBezTo>
                    <a:pt x="1340273" y="407006"/>
                    <a:pt x="1347635" y="411443"/>
                    <a:pt x="1352562" y="418012"/>
                  </a:cubicBezTo>
                  <a:cubicBezTo>
                    <a:pt x="1365122" y="434758"/>
                    <a:pt x="1375785" y="452846"/>
                    <a:pt x="1387396" y="470263"/>
                  </a:cubicBezTo>
                  <a:cubicBezTo>
                    <a:pt x="1393202" y="478972"/>
                    <a:pt x="1401503" y="486460"/>
                    <a:pt x="1404813" y="496389"/>
                  </a:cubicBezTo>
                  <a:cubicBezTo>
                    <a:pt x="1416832" y="532443"/>
                    <a:pt x="1408430" y="514876"/>
                    <a:pt x="1430939" y="548640"/>
                  </a:cubicBezTo>
                  <a:lnTo>
                    <a:pt x="1448356" y="600892"/>
                  </a:lnTo>
                  <a:cubicBezTo>
                    <a:pt x="1451259" y="609600"/>
                    <a:pt x="1451972" y="619379"/>
                    <a:pt x="1457064" y="627017"/>
                  </a:cubicBezTo>
                  <a:lnTo>
                    <a:pt x="1474482" y="653143"/>
                  </a:lnTo>
                  <a:cubicBezTo>
                    <a:pt x="1477385" y="693783"/>
                    <a:pt x="1479501" y="734487"/>
                    <a:pt x="1483190" y="775063"/>
                  </a:cubicBezTo>
                  <a:cubicBezTo>
                    <a:pt x="1485309" y="798371"/>
                    <a:pt x="1491899" y="821328"/>
                    <a:pt x="1491899" y="844732"/>
                  </a:cubicBezTo>
                  <a:cubicBezTo>
                    <a:pt x="1491899" y="888371"/>
                    <a:pt x="1489362" y="932159"/>
                    <a:pt x="1483190" y="975360"/>
                  </a:cubicBezTo>
                  <a:cubicBezTo>
                    <a:pt x="1472272" y="1051787"/>
                    <a:pt x="1470366" y="1004215"/>
                    <a:pt x="1448356" y="1053737"/>
                  </a:cubicBezTo>
                  <a:cubicBezTo>
                    <a:pt x="1440900" y="1070514"/>
                    <a:pt x="1441123" y="1090713"/>
                    <a:pt x="1430939" y="1105989"/>
                  </a:cubicBezTo>
                  <a:cubicBezTo>
                    <a:pt x="1353631" y="1221948"/>
                    <a:pt x="1464895" y="1050091"/>
                    <a:pt x="1404813" y="1158240"/>
                  </a:cubicBezTo>
                  <a:cubicBezTo>
                    <a:pt x="1394647" y="1176539"/>
                    <a:pt x="1381590" y="1193075"/>
                    <a:pt x="1369979" y="1210492"/>
                  </a:cubicBezTo>
                  <a:cubicBezTo>
                    <a:pt x="1364173" y="1219200"/>
                    <a:pt x="1359963" y="1229217"/>
                    <a:pt x="1352562" y="1236617"/>
                  </a:cubicBezTo>
                  <a:cubicBezTo>
                    <a:pt x="1346756" y="1242423"/>
                    <a:pt x="1340273" y="1247623"/>
                    <a:pt x="1335144" y="1254034"/>
                  </a:cubicBezTo>
                  <a:cubicBezTo>
                    <a:pt x="1317376" y="1276244"/>
                    <a:pt x="1303487" y="1313935"/>
                    <a:pt x="1274184" y="1323703"/>
                  </a:cubicBezTo>
                  <a:lnTo>
                    <a:pt x="1248059" y="1332412"/>
                  </a:lnTo>
                  <a:cubicBezTo>
                    <a:pt x="1198143" y="1407284"/>
                    <a:pt x="1264609" y="1319171"/>
                    <a:pt x="1204516" y="1367246"/>
                  </a:cubicBezTo>
                  <a:cubicBezTo>
                    <a:pt x="1196343" y="1373784"/>
                    <a:pt x="1195975" y="1387825"/>
                    <a:pt x="1187099" y="1393372"/>
                  </a:cubicBezTo>
                  <a:cubicBezTo>
                    <a:pt x="1171530" y="1403102"/>
                    <a:pt x="1152264" y="1404983"/>
                    <a:pt x="1134847" y="1410789"/>
                  </a:cubicBezTo>
                  <a:lnTo>
                    <a:pt x="1108722" y="1419497"/>
                  </a:lnTo>
                  <a:cubicBezTo>
                    <a:pt x="1100013" y="1425303"/>
                    <a:pt x="1092216" y="1432791"/>
                    <a:pt x="1082596" y="1436914"/>
                  </a:cubicBezTo>
                  <a:cubicBezTo>
                    <a:pt x="1071595" y="1441629"/>
                    <a:pt x="1059226" y="1442184"/>
                    <a:pt x="1047762" y="1445623"/>
                  </a:cubicBezTo>
                  <a:cubicBezTo>
                    <a:pt x="1030177" y="1450899"/>
                    <a:pt x="1012927" y="1457234"/>
                    <a:pt x="995510" y="1463040"/>
                  </a:cubicBezTo>
                  <a:cubicBezTo>
                    <a:pt x="986801" y="1465943"/>
                    <a:pt x="977022" y="1466657"/>
                    <a:pt x="969384" y="1471749"/>
                  </a:cubicBezTo>
                  <a:cubicBezTo>
                    <a:pt x="960676" y="1477555"/>
                    <a:pt x="952620" y="1484485"/>
                    <a:pt x="943259" y="1489166"/>
                  </a:cubicBezTo>
                  <a:cubicBezTo>
                    <a:pt x="929344" y="1496123"/>
                    <a:pt x="895313" y="1502865"/>
                    <a:pt x="882299" y="1506583"/>
                  </a:cubicBezTo>
                  <a:cubicBezTo>
                    <a:pt x="803211" y="1529181"/>
                    <a:pt x="934878" y="1497809"/>
                    <a:pt x="803922" y="1524000"/>
                  </a:cubicBezTo>
                  <a:cubicBezTo>
                    <a:pt x="792185" y="1526347"/>
                    <a:pt x="780771" y="1530113"/>
                    <a:pt x="769087" y="1532709"/>
                  </a:cubicBezTo>
                  <a:cubicBezTo>
                    <a:pt x="748433" y="1537299"/>
                    <a:pt x="692185" y="1548027"/>
                    <a:pt x="673293" y="1550126"/>
                  </a:cubicBezTo>
                  <a:cubicBezTo>
                    <a:pt x="638552" y="1553986"/>
                    <a:pt x="603624" y="1555931"/>
                    <a:pt x="568790" y="1558834"/>
                  </a:cubicBezTo>
                  <a:cubicBezTo>
                    <a:pt x="493681" y="1571353"/>
                    <a:pt x="434076" y="1582366"/>
                    <a:pt x="351076" y="1584960"/>
                  </a:cubicBezTo>
                  <a:cubicBezTo>
                    <a:pt x="313246" y="1586142"/>
                    <a:pt x="275601" y="1579155"/>
                    <a:pt x="237864" y="1576252"/>
                  </a:cubicBezTo>
                  <a:cubicBezTo>
                    <a:pt x="232058" y="1570446"/>
                    <a:pt x="226858" y="1563963"/>
                    <a:pt x="220447" y="1558834"/>
                  </a:cubicBezTo>
                  <a:cubicBezTo>
                    <a:pt x="165506" y="1514880"/>
                    <a:pt x="218969" y="1566063"/>
                    <a:pt x="176904" y="1524000"/>
                  </a:cubicBezTo>
                  <a:cubicBezTo>
                    <a:pt x="171098" y="1512389"/>
                    <a:pt x="167798" y="1499139"/>
                    <a:pt x="159487" y="1489166"/>
                  </a:cubicBezTo>
                  <a:cubicBezTo>
                    <a:pt x="152787" y="1481126"/>
                    <a:pt x="139900" y="1479922"/>
                    <a:pt x="133362" y="1471749"/>
                  </a:cubicBezTo>
                  <a:cubicBezTo>
                    <a:pt x="127627" y="1464581"/>
                    <a:pt x="129745" y="1453261"/>
                    <a:pt x="124653" y="1445623"/>
                  </a:cubicBezTo>
                  <a:cubicBezTo>
                    <a:pt x="117821" y="1435376"/>
                    <a:pt x="107236" y="1428206"/>
                    <a:pt x="98527" y="1419497"/>
                  </a:cubicBezTo>
                  <a:cubicBezTo>
                    <a:pt x="95624" y="1410789"/>
                    <a:pt x="95154" y="1400842"/>
                    <a:pt x="89819" y="1393372"/>
                  </a:cubicBezTo>
                  <a:cubicBezTo>
                    <a:pt x="70621" y="1366495"/>
                    <a:pt x="53964" y="1357857"/>
                    <a:pt x="28859" y="1341120"/>
                  </a:cubicBezTo>
                  <a:cubicBezTo>
                    <a:pt x="25956" y="1332411"/>
                    <a:pt x="24255" y="1323205"/>
                    <a:pt x="20150" y="1314994"/>
                  </a:cubicBezTo>
                  <a:cubicBezTo>
                    <a:pt x="9553" y="1293801"/>
                    <a:pt x="-19339" y="1278715"/>
                    <a:pt x="20150" y="1254034"/>
                  </a:cubicBezTo>
                  <a:cubicBezTo>
                    <a:pt x="35124" y="1244676"/>
                    <a:pt x="55087" y="1248789"/>
                    <a:pt x="72402" y="1245326"/>
                  </a:cubicBezTo>
                  <a:cubicBezTo>
                    <a:pt x="89786" y="1241849"/>
                    <a:pt x="149968" y="1225546"/>
                    <a:pt x="159487" y="1219200"/>
                  </a:cubicBezTo>
                  <a:cubicBezTo>
                    <a:pt x="168196" y="1213394"/>
                    <a:pt x="176252" y="1206464"/>
                    <a:pt x="185613" y="1201783"/>
                  </a:cubicBezTo>
                  <a:cubicBezTo>
                    <a:pt x="193824" y="1197678"/>
                    <a:pt x="203714" y="1197532"/>
                    <a:pt x="211739" y="1193074"/>
                  </a:cubicBezTo>
                  <a:cubicBezTo>
                    <a:pt x="230037" y="1182908"/>
                    <a:pt x="246573" y="1169851"/>
                    <a:pt x="263990" y="1158240"/>
                  </a:cubicBezTo>
                  <a:cubicBezTo>
                    <a:pt x="272699" y="1152434"/>
                    <a:pt x="280187" y="1144133"/>
                    <a:pt x="290116" y="1140823"/>
                  </a:cubicBezTo>
                  <a:lnTo>
                    <a:pt x="316242" y="1132114"/>
                  </a:lnTo>
                  <a:cubicBezTo>
                    <a:pt x="322048" y="1123406"/>
                    <a:pt x="326258" y="1113390"/>
                    <a:pt x="333659" y="1105989"/>
                  </a:cubicBezTo>
                  <a:cubicBezTo>
                    <a:pt x="341060" y="1098588"/>
                    <a:pt x="352892" y="1096449"/>
                    <a:pt x="359784" y="1088572"/>
                  </a:cubicBezTo>
                  <a:cubicBezTo>
                    <a:pt x="373568" y="1072818"/>
                    <a:pt x="394619" y="1036320"/>
                    <a:pt x="394619" y="1036320"/>
                  </a:cubicBezTo>
                  <a:cubicBezTo>
                    <a:pt x="391716" y="1027611"/>
                    <a:pt x="390015" y="1018405"/>
                    <a:pt x="385910" y="1010194"/>
                  </a:cubicBezTo>
                  <a:cubicBezTo>
                    <a:pt x="380018" y="998410"/>
                    <a:pt x="347624" y="955805"/>
                    <a:pt x="342367" y="949234"/>
                  </a:cubicBezTo>
                  <a:cubicBezTo>
                    <a:pt x="296431" y="891814"/>
                    <a:pt x="315700" y="908234"/>
                    <a:pt x="272699" y="879566"/>
                  </a:cubicBezTo>
                  <a:cubicBezTo>
                    <a:pt x="255210" y="853332"/>
                    <a:pt x="251120" y="849537"/>
                    <a:pt x="237864" y="818606"/>
                  </a:cubicBezTo>
                  <a:cubicBezTo>
                    <a:pt x="234248" y="810169"/>
                    <a:pt x="234248" y="800118"/>
                    <a:pt x="229156" y="792480"/>
                  </a:cubicBezTo>
                  <a:cubicBezTo>
                    <a:pt x="222324" y="782232"/>
                    <a:pt x="211739" y="775063"/>
                    <a:pt x="203030" y="766354"/>
                  </a:cubicBezTo>
                  <a:cubicBezTo>
                    <a:pt x="200127" y="757646"/>
                    <a:pt x="199045" y="748100"/>
                    <a:pt x="194322" y="740229"/>
                  </a:cubicBezTo>
                  <a:cubicBezTo>
                    <a:pt x="190098" y="733188"/>
                    <a:pt x="182033" y="729223"/>
                    <a:pt x="176904" y="722812"/>
                  </a:cubicBezTo>
                  <a:cubicBezTo>
                    <a:pt x="170366" y="714639"/>
                    <a:pt x="165293" y="705395"/>
                    <a:pt x="159487" y="696686"/>
                  </a:cubicBezTo>
                  <a:cubicBezTo>
                    <a:pt x="153681" y="679269"/>
                    <a:pt x="152254" y="659710"/>
                    <a:pt x="142070" y="644434"/>
                  </a:cubicBezTo>
                  <a:cubicBezTo>
                    <a:pt x="130459" y="627017"/>
                    <a:pt x="113856" y="612041"/>
                    <a:pt x="107236" y="592183"/>
                  </a:cubicBezTo>
                  <a:cubicBezTo>
                    <a:pt x="104333" y="583474"/>
                    <a:pt x="102632" y="574268"/>
                    <a:pt x="98527" y="566057"/>
                  </a:cubicBezTo>
                  <a:cubicBezTo>
                    <a:pt x="87542" y="544088"/>
                    <a:pt x="79892" y="538713"/>
                    <a:pt x="63693" y="522514"/>
                  </a:cubicBezTo>
                  <a:cubicBezTo>
                    <a:pt x="60790" y="510903"/>
                    <a:pt x="61623" y="497639"/>
                    <a:pt x="54984" y="487680"/>
                  </a:cubicBezTo>
                  <a:cubicBezTo>
                    <a:pt x="49178" y="478972"/>
                    <a:pt x="32169" y="480192"/>
                    <a:pt x="28859" y="470263"/>
                  </a:cubicBezTo>
                  <a:cubicBezTo>
                    <a:pt x="19461" y="442069"/>
                    <a:pt x="50809" y="424764"/>
                    <a:pt x="63693" y="409303"/>
                  </a:cubicBezTo>
                  <a:cubicBezTo>
                    <a:pt x="104831" y="359937"/>
                    <a:pt x="55939" y="407966"/>
                    <a:pt x="98527" y="348343"/>
                  </a:cubicBezTo>
                  <a:cubicBezTo>
                    <a:pt x="122652" y="314568"/>
                    <a:pt x="125811" y="332676"/>
                    <a:pt x="142070" y="296092"/>
                  </a:cubicBezTo>
                  <a:cubicBezTo>
                    <a:pt x="155275" y="266381"/>
                    <a:pt x="160464" y="229066"/>
                    <a:pt x="176904" y="200297"/>
                  </a:cubicBezTo>
                  <a:cubicBezTo>
                    <a:pt x="180978" y="193168"/>
                    <a:pt x="188516" y="188686"/>
                    <a:pt x="194322" y="182880"/>
                  </a:cubicBezTo>
                  <a:lnTo>
                    <a:pt x="211739" y="130629"/>
                  </a:lnTo>
                  <a:cubicBezTo>
                    <a:pt x="214642" y="121920"/>
                    <a:pt x="218220" y="113409"/>
                    <a:pt x="220447" y="104503"/>
                  </a:cubicBezTo>
                  <a:cubicBezTo>
                    <a:pt x="223350" y="92892"/>
                    <a:pt x="225717" y="81133"/>
                    <a:pt x="229156" y="69669"/>
                  </a:cubicBezTo>
                  <a:cubicBezTo>
                    <a:pt x="247491" y="8553"/>
                    <a:pt x="250928" y="18869"/>
                    <a:pt x="255282" y="8709"/>
                  </a:cubicBezTo>
                  <a:close/>
                </a:path>
              </a:pathLst>
            </a:custGeom>
            <a:solidFill>
              <a:schemeClr val="bg2">
                <a:lumMod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8191738" y="3268225"/>
            <a:ext cx="2715492" cy="2393373"/>
            <a:chOff x="6589657" y="2728968"/>
            <a:chExt cx="2715492" cy="2393373"/>
          </a:xfrm>
        </p:grpSpPr>
        <p:grpSp>
          <p:nvGrpSpPr>
            <p:cNvPr id="63" name="Group 62"/>
            <p:cNvGrpSpPr/>
            <p:nvPr/>
          </p:nvGrpSpPr>
          <p:grpSpPr>
            <a:xfrm>
              <a:off x="6589657" y="2728968"/>
              <a:ext cx="2715492" cy="2393373"/>
              <a:chOff x="-1" y="358699"/>
              <a:chExt cx="6922120" cy="6312315"/>
            </a:xfrm>
          </p:grpSpPr>
          <p:grpSp>
            <p:nvGrpSpPr>
              <p:cNvPr id="64" name="Group 10"/>
              <p:cNvGrpSpPr/>
              <p:nvPr/>
            </p:nvGrpSpPr>
            <p:grpSpPr>
              <a:xfrm>
                <a:off x="718507" y="358699"/>
                <a:ext cx="5381442" cy="6312315"/>
                <a:chOff x="718507" y="358699"/>
                <a:chExt cx="5381442" cy="6312315"/>
              </a:xfrm>
            </p:grpSpPr>
            <p:sp>
              <p:nvSpPr>
                <p:cNvPr id="82" name="Moon 4"/>
                <p:cNvSpPr/>
                <p:nvPr/>
              </p:nvSpPr>
              <p:spPr>
                <a:xfrm rot="16200000">
                  <a:off x="3009900" y="-952500"/>
                  <a:ext cx="685800" cy="3505200"/>
                </a:xfrm>
                <a:prstGeom prst="moon">
                  <a:avLst>
                    <a:gd name="adj" fmla="val 8897"/>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Moon 82"/>
                <p:cNvSpPr/>
                <p:nvPr/>
              </p:nvSpPr>
              <p:spPr>
                <a:xfrm rot="5400000" flipV="1">
                  <a:off x="3009900" y="4457700"/>
                  <a:ext cx="685800" cy="3505200"/>
                </a:xfrm>
                <a:prstGeom prst="moon">
                  <a:avLst>
                    <a:gd name="adj" fmla="val 8897"/>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Moon 83"/>
                <p:cNvSpPr/>
                <p:nvPr/>
              </p:nvSpPr>
              <p:spPr>
                <a:xfrm rot="19769785">
                  <a:off x="5414149" y="388689"/>
                  <a:ext cx="685800" cy="3505200"/>
                </a:xfrm>
                <a:prstGeom prst="moon">
                  <a:avLst>
                    <a:gd name="adj" fmla="val 8897"/>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Moon 84"/>
                <p:cNvSpPr/>
                <p:nvPr/>
              </p:nvSpPr>
              <p:spPr>
                <a:xfrm rot="1820004">
                  <a:off x="5398145" y="3101561"/>
                  <a:ext cx="685800" cy="3505200"/>
                </a:xfrm>
                <a:prstGeom prst="moon">
                  <a:avLst>
                    <a:gd name="adj" fmla="val 8897"/>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Moon 85"/>
                <p:cNvSpPr/>
                <p:nvPr/>
              </p:nvSpPr>
              <p:spPr>
                <a:xfrm rot="12323765">
                  <a:off x="718507" y="358699"/>
                  <a:ext cx="685800" cy="3505200"/>
                </a:xfrm>
                <a:prstGeom prst="moon">
                  <a:avLst>
                    <a:gd name="adj" fmla="val 8897"/>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Moon 86"/>
                <p:cNvSpPr/>
                <p:nvPr/>
              </p:nvSpPr>
              <p:spPr>
                <a:xfrm rot="9185366">
                  <a:off x="756093" y="3165814"/>
                  <a:ext cx="685800" cy="3505200"/>
                </a:xfrm>
                <a:prstGeom prst="moon">
                  <a:avLst>
                    <a:gd name="adj" fmla="val 8897"/>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11"/>
              <p:cNvGrpSpPr/>
              <p:nvPr/>
            </p:nvGrpSpPr>
            <p:grpSpPr>
              <a:xfrm>
                <a:off x="1676400" y="1459831"/>
                <a:ext cx="3443031" cy="4038600"/>
                <a:chOff x="718507" y="358699"/>
                <a:chExt cx="5381442" cy="6312315"/>
              </a:xfrm>
            </p:grpSpPr>
            <p:sp>
              <p:nvSpPr>
                <p:cNvPr id="76" name="Moon 75"/>
                <p:cNvSpPr/>
                <p:nvPr/>
              </p:nvSpPr>
              <p:spPr>
                <a:xfrm rot="16200000">
                  <a:off x="3009900" y="-952500"/>
                  <a:ext cx="685800" cy="3505200"/>
                </a:xfrm>
                <a:prstGeom prst="moon">
                  <a:avLst>
                    <a:gd name="adj" fmla="val 8897"/>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Moon 76"/>
                <p:cNvSpPr/>
                <p:nvPr/>
              </p:nvSpPr>
              <p:spPr>
                <a:xfrm rot="5400000" flipV="1">
                  <a:off x="3009900" y="4457700"/>
                  <a:ext cx="685800" cy="3505200"/>
                </a:xfrm>
                <a:prstGeom prst="moon">
                  <a:avLst>
                    <a:gd name="adj" fmla="val 8897"/>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Moon 77"/>
                <p:cNvSpPr/>
                <p:nvPr/>
              </p:nvSpPr>
              <p:spPr>
                <a:xfrm rot="19769785">
                  <a:off x="5414149" y="388689"/>
                  <a:ext cx="685800" cy="3505200"/>
                </a:xfrm>
                <a:prstGeom prst="moon">
                  <a:avLst>
                    <a:gd name="adj" fmla="val 8897"/>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Moon 78"/>
                <p:cNvSpPr/>
                <p:nvPr/>
              </p:nvSpPr>
              <p:spPr>
                <a:xfrm rot="1820004">
                  <a:off x="5398145" y="3101561"/>
                  <a:ext cx="685800" cy="3505200"/>
                </a:xfrm>
                <a:prstGeom prst="moon">
                  <a:avLst>
                    <a:gd name="adj" fmla="val 8897"/>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Moon 79"/>
                <p:cNvSpPr/>
                <p:nvPr/>
              </p:nvSpPr>
              <p:spPr>
                <a:xfrm rot="12323765">
                  <a:off x="718507" y="358699"/>
                  <a:ext cx="685800" cy="3505200"/>
                </a:xfrm>
                <a:prstGeom prst="moon">
                  <a:avLst>
                    <a:gd name="adj" fmla="val 8897"/>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Moon 80"/>
                <p:cNvSpPr/>
                <p:nvPr/>
              </p:nvSpPr>
              <p:spPr>
                <a:xfrm rot="9185366">
                  <a:off x="756093" y="3165814"/>
                  <a:ext cx="685800" cy="3505200"/>
                </a:xfrm>
                <a:prstGeom prst="moon">
                  <a:avLst>
                    <a:gd name="adj" fmla="val 8897"/>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18"/>
              <p:cNvGrpSpPr/>
              <p:nvPr/>
            </p:nvGrpSpPr>
            <p:grpSpPr>
              <a:xfrm>
                <a:off x="2526631" y="2514600"/>
                <a:ext cx="1708046" cy="2003501"/>
                <a:chOff x="718507" y="358699"/>
                <a:chExt cx="5381442" cy="6312315"/>
              </a:xfrm>
            </p:grpSpPr>
            <p:sp>
              <p:nvSpPr>
                <p:cNvPr id="70" name="Moon 69"/>
                <p:cNvSpPr/>
                <p:nvPr/>
              </p:nvSpPr>
              <p:spPr>
                <a:xfrm rot="16200000">
                  <a:off x="3009900" y="-952500"/>
                  <a:ext cx="685800" cy="3505200"/>
                </a:xfrm>
                <a:prstGeom prst="moon">
                  <a:avLst>
                    <a:gd name="adj" fmla="val 8897"/>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Moon 70"/>
                <p:cNvSpPr/>
                <p:nvPr/>
              </p:nvSpPr>
              <p:spPr>
                <a:xfrm rot="5400000" flipV="1">
                  <a:off x="3009900" y="4457700"/>
                  <a:ext cx="685800" cy="3505200"/>
                </a:xfrm>
                <a:prstGeom prst="moon">
                  <a:avLst>
                    <a:gd name="adj" fmla="val 8897"/>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Moon 71"/>
                <p:cNvSpPr/>
                <p:nvPr/>
              </p:nvSpPr>
              <p:spPr>
                <a:xfrm rot="19769785">
                  <a:off x="5414149" y="388689"/>
                  <a:ext cx="685800" cy="3505200"/>
                </a:xfrm>
                <a:prstGeom prst="moon">
                  <a:avLst>
                    <a:gd name="adj" fmla="val 8897"/>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Moon 72"/>
                <p:cNvSpPr/>
                <p:nvPr/>
              </p:nvSpPr>
              <p:spPr>
                <a:xfrm rot="1820004">
                  <a:off x="5398145" y="3101561"/>
                  <a:ext cx="685800" cy="3505200"/>
                </a:xfrm>
                <a:prstGeom prst="moon">
                  <a:avLst>
                    <a:gd name="adj" fmla="val 8897"/>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Moon 73"/>
                <p:cNvSpPr/>
                <p:nvPr/>
              </p:nvSpPr>
              <p:spPr>
                <a:xfrm rot="12323765">
                  <a:off x="718507" y="358699"/>
                  <a:ext cx="685800" cy="3505200"/>
                </a:xfrm>
                <a:prstGeom prst="moon">
                  <a:avLst>
                    <a:gd name="adj" fmla="val 8897"/>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Moon 74"/>
                <p:cNvSpPr/>
                <p:nvPr/>
              </p:nvSpPr>
              <p:spPr>
                <a:xfrm rot="9185366">
                  <a:off x="756093" y="3165814"/>
                  <a:ext cx="685800" cy="3505200"/>
                </a:xfrm>
                <a:prstGeom prst="moon">
                  <a:avLst>
                    <a:gd name="adj" fmla="val 8897"/>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67" name="Straight Connector 66"/>
              <p:cNvCxnSpPr>
                <a:stCxn id="86" idx="2"/>
                <a:endCxn id="85" idx="2"/>
              </p:cNvCxnSpPr>
              <p:nvPr/>
            </p:nvCxnSpPr>
            <p:spPr>
              <a:xfrm>
                <a:off x="1503287" y="381001"/>
                <a:ext cx="3648598" cy="6159006"/>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1636295" y="457200"/>
                <a:ext cx="3469105" cy="6055895"/>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a:stCxn id="87" idx="2"/>
                <a:endCxn id="85" idx="0"/>
              </p:cNvCxnSpPr>
              <p:nvPr/>
            </p:nvCxnSpPr>
            <p:spPr>
              <a:xfrm>
                <a:off x="-1" y="3510792"/>
                <a:ext cx="6922120" cy="3873"/>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88" name="Group 87"/>
            <p:cNvGrpSpPr/>
            <p:nvPr/>
          </p:nvGrpSpPr>
          <p:grpSpPr>
            <a:xfrm rot="3870602">
              <a:off x="8073943" y="3479659"/>
              <a:ext cx="726775" cy="504364"/>
              <a:chOff x="1496281" y="1828800"/>
              <a:chExt cx="2525451" cy="1752600"/>
            </a:xfrm>
          </p:grpSpPr>
          <p:sp>
            <p:nvSpPr>
              <p:cNvPr id="89" name="Oval 88"/>
              <p:cNvSpPr/>
              <p:nvPr/>
            </p:nvSpPr>
            <p:spPr>
              <a:xfrm>
                <a:off x="2362200" y="1828800"/>
                <a:ext cx="762000" cy="14478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p:cNvSpPr/>
              <p:nvPr/>
            </p:nvSpPr>
            <p:spPr>
              <a:xfrm>
                <a:off x="2438400" y="2971800"/>
                <a:ext cx="609600" cy="6096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Half Frame 90"/>
              <p:cNvSpPr/>
              <p:nvPr/>
            </p:nvSpPr>
            <p:spPr>
              <a:xfrm rot="901150">
                <a:off x="1496281" y="2032929"/>
                <a:ext cx="1105277" cy="894748"/>
              </a:xfrm>
              <a:prstGeom prst="halfFrame">
                <a:avLst>
                  <a:gd name="adj1" fmla="val 11042"/>
                  <a:gd name="adj2" fmla="val 1104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2" name="Half Frame 91"/>
              <p:cNvSpPr/>
              <p:nvPr/>
            </p:nvSpPr>
            <p:spPr>
              <a:xfrm rot="901150">
                <a:off x="1621055" y="2337729"/>
                <a:ext cx="1105277" cy="894748"/>
              </a:xfrm>
              <a:prstGeom prst="halfFrame">
                <a:avLst>
                  <a:gd name="adj1" fmla="val 11042"/>
                  <a:gd name="adj2" fmla="val 1104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3" name="Half Frame 92"/>
              <p:cNvSpPr/>
              <p:nvPr/>
            </p:nvSpPr>
            <p:spPr>
              <a:xfrm rot="901150">
                <a:off x="1773455" y="2566329"/>
                <a:ext cx="1105277" cy="894748"/>
              </a:xfrm>
              <a:prstGeom prst="halfFrame">
                <a:avLst>
                  <a:gd name="adj1" fmla="val 11042"/>
                  <a:gd name="adj2" fmla="val 1104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4" name="Half Frame 93"/>
              <p:cNvSpPr/>
              <p:nvPr/>
            </p:nvSpPr>
            <p:spPr>
              <a:xfrm rot="20698850" flipH="1">
                <a:off x="2916455" y="2032928"/>
                <a:ext cx="1105277" cy="894748"/>
              </a:xfrm>
              <a:prstGeom prst="halfFrame">
                <a:avLst>
                  <a:gd name="adj1" fmla="val 11042"/>
                  <a:gd name="adj2" fmla="val 1104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5" name="Half Frame 94"/>
              <p:cNvSpPr/>
              <p:nvPr/>
            </p:nvSpPr>
            <p:spPr>
              <a:xfrm rot="20698850" flipH="1">
                <a:off x="2764055" y="2337730"/>
                <a:ext cx="1105277" cy="894748"/>
              </a:xfrm>
              <a:prstGeom prst="halfFrame">
                <a:avLst>
                  <a:gd name="adj1" fmla="val 11042"/>
                  <a:gd name="adj2" fmla="val 1104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6" name="Half Frame 95"/>
              <p:cNvSpPr/>
              <p:nvPr/>
            </p:nvSpPr>
            <p:spPr>
              <a:xfrm rot="20698850" flipH="1">
                <a:off x="2459255" y="2566330"/>
                <a:ext cx="1105277" cy="894748"/>
              </a:xfrm>
              <a:prstGeom prst="halfFrame">
                <a:avLst>
                  <a:gd name="adj1" fmla="val 11042"/>
                  <a:gd name="adj2" fmla="val 11042"/>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99" name="Freeform 98"/>
          <p:cNvSpPr/>
          <p:nvPr/>
        </p:nvSpPr>
        <p:spPr>
          <a:xfrm rot="21341111">
            <a:off x="3546040" y="78946"/>
            <a:ext cx="5000231" cy="6693958"/>
          </a:xfrm>
          <a:custGeom>
            <a:avLst/>
            <a:gdLst>
              <a:gd name="connsiteX0" fmla="*/ 2358736 w 3751118"/>
              <a:gd name="connsiteY0" fmla="*/ 10391 h 4925876"/>
              <a:gd name="connsiteX1" fmla="*/ 2358736 w 3751118"/>
              <a:gd name="connsiteY1" fmla="*/ 10391 h 4925876"/>
              <a:gd name="connsiteX2" fmla="*/ 2462646 w 3751118"/>
              <a:gd name="connsiteY2" fmla="*/ 0 h 4925876"/>
              <a:gd name="connsiteX3" fmla="*/ 2556164 w 3751118"/>
              <a:gd name="connsiteY3" fmla="*/ 10391 h 4925876"/>
              <a:gd name="connsiteX4" fmla="*/ 2608118 w 3751118"/>
              <a:gd name="connsiteY4" fmla="*/ 20782 h 4925876"/>
              <a:gd name="connsiteX5" fmla="*/ 3190009 w 3751118"/>
              <a:gd name="connsiteY5" fmla="*/ 31173 h 4925876"/>
              <a:gd name="connsiteX6" fmla="*/ 3314700 w 3751118"/>
              <a:gd name="connsiteY6" fmla="*/ 51955 h 4925876"/>
              <a:gd name="connsiteX7" fmla="*/ 3418609 w 3751118"/>
              <a:gd name="connsiteY7" fmla="*/ 72737 h 4925876"/>
              <a:gd name="connsiteX8" fmla="*/ 3678382 w 3751118"/>
              <a:gd name="connsiteY8" fmla="*/ 83128 h 4925876"/>
              <a:gd name="connsiteX9" fmla="*/ 3699164 w 3751118"/>
              <a:gd name="connsiteY9" fmla="*/ 166255 h 4925876"/>
              <a:gd name="connsiteX10" fmla="*/ 3709555 w 3751118"/>
              <a:gd name="connsiteY10" fmla="*/ 322118 h 4925876"/>
              <a:gd name="connsiteX11" fmla="*/ 3719946 w 3751118"/>
              <a:gd name="connsiteY11" fmla="*/ 374073 h 4925876"/>
              <a:gd name="connsiteX12" fmla="*/ 3730336 w 3751118"/>
              <a:gd name="connsiteY12" fmla="*/ 457200 h 4925876"/>
              <a:gd name="connsiteX13" fmla="*/ 3751118 w 3751118"/>
              <a:gd name="connsiteY13" fmla="*/ 509155 h 4925876"/>
              <a:gd name="connsiteX14" fmla="*/ 3740727 w 3751118"/>
              <a:gd name="connsiteY14" fmla="*/ 758537 h 4925876"/>
              <a:gd name="connsiteX15" fmla="*/ 3730336 w 3751118"/>
              <a:gd name="connsiteY15" fmla="*/ 800100 h 4925876"/>
              <a:gd name="connsiteX16" fmla="*/ 3699164 w 3751118"/>
              <a:gd name="connsiteY16" fmla="*/ 831273 h 4925876"/>
              <a:gd name="connsiteX17" fmla="*/ 3636818 w 3751118"/>
              <a:gd name="connsiteY17" fmla="*/ 945573 h 4925876"/>
              <a:gd name="connsiteX18" fmla="*/ 3605646 w 3751118"/>
              <a:gd name="connsiteY18" fmla="*/ 976746 h 4925876"/>
              <a:gd name="connsiteX19" fmla="*/ 3574473 w 3751118"/>
              <a:gd name="connsiteY19" fmla="*/ 1070264 h 4925876"/>
              <a:gd name="connsiteX20" fmla="*/ 3564082 w 3751118"/>
              <a:gd name="connsiteY20" fmla="*/ 1101437 h 4925876"/>
              <a:gd name="connsiteX21" fmla="*/ 3553691 w 3751118"/>
              <a:gd name="connsiteY21" fmla="*/ 1143000 h 4925876"/>
              <a:gd name="connsiteX22" fmla="*/ 3532909 w 3751118"/>
              <a:gd name="connsiteY22" fmla="*/ 1184564 h 4925876"/>
              <a:gd name="connsiteX23" fmla="*/ 3512127 w 3751118"/>
              <a:gd name="connsiteY23" fmla="*/ 1257300 h 4925876"/>
              <a:gd name="connsiteX24" fmla="*/ 3501736 w 3751118"/>
              <a:gd name="connsiteY24" fmla="*/ 1288473 h 4925876"/>
              <a:gd name="connsiteX25" fmla="*/ 3480955 w 3751118"/>
              <a:gd name="connsiteY25" fmla="*/ 1319646 h 4925876"/>
              <a:gd name="connsiteX26" fmla="*/ 3439391 w 3751118"/>
              <a:gd name="connsiteY26" fmla="*/ 1413164 h 4925876"/>
              <a:gd name="connsiteX27" fmla="*/ 3397827 w 3751118"/>
              <a:gd name="connsiteY27" fmla="*/ 2057400 h 4925876"/>
              <a:gd name="connsiteX28" fmla="*/ 3366655 w 3751118"/>
              <a:gd name="connsiteY28" fmla="*/ 2088573 h 4925876"/>
              <a:gd name="connsiteX29" fmla="*/ 3335482 w 3751118"/>
              <a:gd name="connsiteY29" fmla="*/ 2109355 h 4925876"/>
              <a:gd name="connsiteX30" fmla="*/ 3273136 w 3751118"/>
              <a:gd name="connsiteY30" fmla="*/ 2161309 h 4925876"/>
              <a:gd name="connsiteX31" fmla="*/ 3221182 w 3751118"/>
              <a:gd name="connsiteY31" fmla="*/ 2192482 h 4925876"/>
              <a:gd name="connsiteX32" fmla="*/ 3179618 w 3751118"/>
              <a:gd name="connsiteY32" fmla="*/ 2213264 h 4925876"/>
              <a:gd name="connsiteX33" fmla="*/ 3148446 w 3751118"/>
              <a:gd name="connsiteY33" fmla="*/ 2234046 h 4925876"/>
              <a:gd name="connsiteX34" fmla="*/ 3106882 w 3751118"/>
              <a:gd name="connsiteY34" fmla="*/ 2244437 h 4925876"/>
              <a:gd name="connsiteX35" fmla="*/ 3044536 w 3751118"/>
              <a:gd name="connsiteY35" fmla="*/ 2358737 h 4925876"/>
              <a:gd name="connsiteX36" fmla="*/ 3002973 w 3751118"/>
              <a:gd name="connsiteY36" fmla="*/ 2421082 h 4925876"/>
              <a:gd name="connsiteX37" fmla="*/ 2961409 w 3751118"/>
              <a:gd name="connsiteY37" fmla="*/ 2504209 h 4925876"/>
              <a:gd name="connsiteX38" fmla="*/ 2930236 w 3751118"/>
              <a:gd name="connsiteY38" fmla="*/ 2576946 h 4925876"/>
              <a:gd name="connsiteX39" fmla="*/ 2878282 w 3751118"/>
              <a:gd name="connsiteY39" fmla="*/ 2680855 h 4925876"/>
              <a:gd name="connsiteX40" fmla="*/ 2847109 w 3751118"/>
              <a:gd name="connsiteY40" fmla="*/ 2722418 h 4925876"/>
              <a:gd name="connsiteX41" fmla="*/ 2826327 w 3751118"/>
              <a:gd name="connsiteY41" fmla="*/ 2753591 h 4925876"/>
              <a:gd name="connsiteX42" fmla="*/ 2805546 w 3751118"/>
              <a:gd name="connsiteY42" fmla="*/ 2795155 h 4925876"/>
              <a:gd name="connsiteX43" fmla="*/ 2774373 w 3751118"/>
              <a:gd name="connsiteY43" fmla="*/ 2815937 h 4925876"/>
              <a:gd name="connsiteX44" fmla="*/ 2753591 w 3751118"/>
              <a:gd name="connsiteY44" fmla="*/ 2847109 h 4925876"/>
              <a:gd name="connsiteX45" fmla="*/ 2680855 w 3751118"/>
              <a:gd name="connsiteY45" fmla="*/ 2909455 h 4925876"/>
              <a:gd name="connsiteX46" fmla="*/ 2628900 w 3751118"/>
              <a:gd name="connsiteY46" fmla="*/ 2899064 h 4925876"/>
              <a:gd name="connsiteX47" fmla="*/ 2545773 w 3751118"/>
              <a:gd name="connsiteY47" fmla="*/ 2867891 h 4925876"/>
              <a:gd name="connsiteX48" fmla="*/ 2317173 w 3751118"/>
              <a:gd name="connsiteY48" fmla="*/ 2878282 h 4925876"/>
              <a:gd name="connsiteX49" fmla="*/ 2265218 w 3751118"/>
              <a:gd name="connsiteY49" fmla="*/ 2899064 h 4925876"/>
              <a:gd name="connsiteX50" fmla="*/ 2192482 w 3751118"/>
              <a:gd name="connsiteY50" fmla="*/ 2940628 h 4925876"/>
              <a:gd name="connsiteX51" fmla="*/ 2150918 w 3751118"/>
              <a:gd name="connsiteY51" fmla="*/ 2961409 h 4925876"/>
              <a:gd name="connsiteX52" fmla="*/ 2119746 w 3751118"/>
              <a:gd name="connsiteY52" fmla="*/ 2982191 h 4925876"/>
              <a:gd name="connsiteX53" fmla="*/ 2067791 w 3751118"/>
              <a:gd name="connsiteY53" fmla="*/ 2992582 h 4925876"/>
              <a:gd name="connsiteX54" fmla="*/ 1995055 w 3751118"/>
              <a:gd name="connsiteY54" fmla="*/ 3023755 h 4925876"/>
              <a:gd name="connsiteX55" fmla="*/ 1943100 w 3751118"/>
              <a:gd name="connsiteY55" fmla="*/ 3044537 h 4925876"/>
              <a:gd name="connsiteX56" fmla="*/ 1870364 w 3751118"/>
              <a:gd name="connsiteY56" fmla="*/ 3065318 h 4925876"/>
              <a:gd name="connsiteX57" fmla="*/ 1808018 w 3751118"/>
              <a:gd name="connsiteY57" fmla="*/ 3106882 h 4925876"/>
              <a:gd name="connsiteX58" fmla="*/ 1776846 w 3751118"/>
              <a:gd name="connsiteY58" fmla="*/ 3117273 h 4925876"/>
              <a:gd name="connsiteX59" fmla="*/ 1724891 w 3751118"/>
              <a:gd name="connsiteY59" fmla="*/ 3138055 h 4925876"/>
              <a:gd name="connsiteX60" fmla="*/ 1652155 w 3751118"/>
              <a:gd name="connsiteY60" fmla="*/ 3179618 h 4925876"/>
              <a:gd name="connsiteX61" fmla="*/ 1610591 w 3751118"/>
              <a:gd name="connsiteY61" fmla="*/ 3200400 h 4925876"/>
              <a:gd name="connsiteX62" fmla="*/ 1537855 w 3751118"/>
              <a:gd name="connsiteY62" fmla="*/ 3252355 h 4925876"/>
              <a:gd name="connsiteX63" fmla="*/ 1465118 w 3751118"/>
              <a:gd name="connsiteY63" fmla="*/ 3325091 h 4925876"/>
              <a:gd name="connsiteX64" fmla="*/ 1413164 w 3751118"/>
              <a:gd name="connsiteY64" fmla="*/ 3418609 h 4925876"/>
              <a:gd name="connsiteX65" fmla="*/ 1402773 w 3751118"/>
              <a:gd name="connsiteY65" fmla="*/ 3449782 h 4925876"/>
              <a:gd name="connsiteX66" fmla="*/ 1361209 w 3751118"/>
              <a:gd name="connsiteY66" fmla="*/ 3501737 h 4925876"/>
              <a:gd name="connsiteX67" fmla="*/ 1350818 w 3751118"/>
              <a:gd name="connsiteY67" fmla="*/ 3532909 h 4925876"/>
              <a:gd name="connsiteX68" fmla="*/ 1340427 w 3751118"/>
              <a:gd name="connsiteY68" fmla="*/ 3574473 h 4925876"/>
              <a:gd name="connsiteX69" fmla="*/ 1298864 w 3751118"/>
              <a:gd name="connsiteY69" fmla="*/ 3636818 h 4925876"/>
              <a:gd name="connsiteX70" fmla="*/ 1288473 w 3751118"/>
              <a:gd name="connsiteY70" fmla="*/ 3667991 h 4925876"/>
              <a:gd name="connsiteX71" fmla="*/ 1267691 w 3751118"/>
              <a:gd name="connsiteY71" fmla="*/ 3699164 h 4925876"/>
              <a:gd name="connsiteX72" fmla="*/ 1236518 w 3751118"/>
              <a:gd name="connsiteY72" fmla="*/ 3865418 h 4925876"/>
              <a:gd name="connsiteX73" fmla="*/ 1215736 w 3751118"/>
              <a:gd name="connsiteY73" fmla="*/ 3938155 h 4925876"/>
              <a:gd name="connsiteX74" fmla="*/ 1153391 w 3751118"/>
              <a:gd name="connsiteY74" fmla="*/ 3979718 h 4925876"/>
              <a:gd name="connsiteX75" fmla="*/ 1028700 w 3751118"/>
              <a:gd name="connsiteY75" fmla="*/ 4062846 h 4925876"/>
              <a:gd name="connsiteX76" fmla="*/ 945573 w 3751118"/>
              <a:gd name="connsiteY76" fmla="*/ 4125191 h 4925876"/>
              <a:gd name="connsiteX77" fmla="*/ 904009 w 3751118"/>
              <a:gd name="connsiteY77" fmla="*/ 4156364 h 4925876"/>
              <a:gd name="connsiteX78" fmla="*/ 831273 w 3751118"/>
              <a:gd name="connsiteY78" fmla="*/ 4270664 h 4925876"/>
              <a:gd name="connsiteX79" fmla="*/ 820882 w 3751118"/>
              <a:gd name="connsiteY79" fmla="*/ 4301837 h 4925876"/>
              <a:gd name="connsiteX80" fmla="*/ 800100 w 3751118"/>
              <a:gd name="connsiteY80" fmla="*/ 4447309 h 4925876"/>
              <a:gd name="connsiteX81" fmla="*/ 748146 w 3751118"/>
              <a:gd name="connsiteY81" fmla="*/ 4582391 h 4925876"/>
              <a:gd name="connsiteX82" fmla="*/ 727364 w 3751118"/>
              <a:gd name="connsiteY82" fmla="*/ 4623955 h 4925876"/>
              <a:gd name="connsiteX83" fmla="*/ 716973 w 3751118"/>
              <a:gd name="connsiteY83" fmla="*/ 4655128 h 4925876"/>
              <a:gd name="connsiteX84" fmla="*/ 696191 w 3751118"/>
              <a:gd name="connsiteY84" fmla="*/ 4696691 h 4925876"/>
              <a:gd name="connsiteX85" fmla="*/ 665018 w 3751118"/>
              <a:gd name="connsiteY85" fmla="*/ 4769428 h 4925876"/>
              <a:gd name="connsiteX86" fmla="*/ 613064 w 3751118"/>
              <a:gd name="connsiteY86" fmla="*/ 4842164 h 4925876"/>
              <a:gd name="connsiteX87" fmla="*/ 228600 w 3751118"/>
              <a:gd name="connsiteY87" fmla="*/ 4862946 h 4925876"/>
              <a:gd name="connsiteX88" fmla="*/ 166255 w 3751118"/>
              <a:gd name="connsiteY88" fmla="*/ 4821382 h 4925876"/>
              <a:gd name="connsiteX89" fmla="*/ 124691 w 3751118"/>
              <a:gd name="connsiteY89" fmla="*/ 4769428 h 4925876"/>
              <a:gd name="connsiteX90" fmla="*/ 72736 w 3751118"/>
              <a:gd name="connsiteY90" fmla="*/ 4717473 h 4925876"/>
              <a:gd name="connsiteX91" fmla="*/ 51955 w 3751118"/>
              <a:gd name="connsiteY91" fmla="*/ 4686300 h 4925876"/>
              <a:gd name="connsiteX92" fmla="*/ 0 w 3751118"/>
              <a:gd name="connsiteY92" fmla="*/ 4634346 h 4925876"/>
              <a:gd name="connsiteX93" fmla="*/ 20782 w 3751118"/>
              <a:gd name="connsiteY93" fmla="*/ 4509655 h 4925876"/>
              <a:gd name="connsiteX94" fmla="*/ 62346 w 3751118"/>
              <a:gd name="connsiteY94" fmla="*/ 4447309 h 4925876"/>
              <a:gd name="connsiteX95" fmla="*/ 93518 w 3751118"/>
              <a:gd name="connsiteY95" fmla="*/ 4384964 h 4925876"/>
              <a:gd name="connsiteX96" fmla="*/ 124691 w 3751118"/>
              <a:gd name="connsiteY96" fmla="*/ 4364182 h 4925876"/>
              <a:gd name="connsiteX97" fmla="*/ 166255 w 3751118"/>
              <a:gd name="connsiteY97" fmla="*/ 4312228 h 4925876"/>
              <a:gd name="connsiteX98" fmla="*/ 176646 w 3751118"/>
              <a:gd name="connsiteY98" fmla="*/ 4281055 h 4925876"/>
              <a:gd name="connsiteX99" fmla="*/ 238991 w 3751118"/>
              <a:gd name="connsiteY99" fmla="*/ 4239491 h 4925876"/>
              <a:gd name="connsiteX100" fmla="*/ 259773 w 3751118"/>
              <a:gd name="connsiteY100" fmla="*/ 4208318 h 4925876"/>
              <a:gd name="connsiteX101" fmla="*/ 290946 w 3751118"/>
              <a:gd name="connsiteY101" fmla="*/ 4177146 h 4925876"/>
              <a:gd name="connsiteX102" fmla="*/ 301336 w 3751118"/>
              <a:gd name="connsiteY102" fmla="*/ 4145973 h 4925876"/>
              <a:gd name="connsiteX103" fmla="*/ 322118 w 3751118"/>
              <a:gd name="connsiteY103" fmla="*/ 4114800 h 4925876"/>
              <a:gd name="connsiteX104" fmla="*/ 332509 w 3751118"/>
              <a:gd name="connsiteY104" fmla="*/ 4083628 h 4925876"/>
              <a:gd name="connsiteX105" fmla="*/ 363682 w 3751118"/>
              <a:gd name="connsiteY105" fmla="*/ 4052455 h 4925876"/>
              <a:gd name="connsiteX106" fmla="*/ 467591 w 3751118"/>
              <a:gd name="connsiteY106" fmla="*/ 3990109 h 4925876"/>
              <a:gd name="connsiteX107" fmla="*/ 488373 w 3751118"/>
              <a:gd name="connsiteY107" fmla="*/ 3958937 h 4925876"/>
              <a:gd name="connsiteX108" fmla="*/ 561109 w 3751118"/>
              <a:gd name="connsiteY108" fmla="*/ 3917373 h 4925876"/>
              <a:gd name="connsiteX109" fmla="*/ 613064 w 3751118"/>
              <a:gd name="connsiteY109" fmla="*/ 3875809 h 4925876"/>
              <a:gd name="connsiteX110" fmla="*/ 644236 w 3751118"/>
              <a:gd name="connsiteY110" fmla="*/ 3844637 h 4925876"/>
              <a:gd name="connsiteX111" fmla="*/ 706582 w 3751118"/>
              <a:gd name="connsiteY111" fmla="*/ 3803073 h 4925876"/>
              <a:gd name="connsiteX112" fmla="*/ 727364 w 3751118"/>
              <a:gd name="connsiteY112" fmla="*/ 3771900 h 4925876"/>
              <a:gd name="connsiteX113" fmla="*/ 789709 w 3751118"/>
              <a:gd name="connsiteY113" fmla="*/ 3751118 h 4925876"/>
              <a:gd name="connsiteX114" fmla="*/ 893618 w 3751118"/>
              <a:gd name="connsiteY114" fmla="*/ 3730337 h 4925876"/>
              <a:gd name="connsiteX115" fmla="*/ 976746 w 3751118"/>
              <a:gd name="connsiteY115" fmla="*/ 3678382 h 4925876"/>
              <a:gd name="connsiteX116" fmla="*/ 1039091 w 3751118"/>
              <a:gd name="connsiteY116" fmla="*/ 3636818 h 4925876"/>
              <a:gd name="connsiteX117" fmla="*/ 1070264 w 3751118"/>
              <a:gd name="connsiteY117" fmla="*/ 3616037 h 4925876"/>
              <a:gd name="connsiteX118" fmla="*/ 1080655 w 3751118"/>
              <a:gd name="connsiteY118" fmla="*/ 3584864 h 4925876"/>
              <a:gd name="connsiteX119" fmla="*/ 1122218 w 3751118"/>
              <a:gd name="connsiteY119" fmla="*/ 3532909 h 4925876"/>
              <a:gd name="connsiteX120" fmla="*/ 1153391 w 3751118"/>
              <a:gd name="connsiteY120" fmla="*/ 3439391 h 4925876"/>
              <a:gd name="connsiteX121" fmla="*/ 1163782 w 3751118"/>
              <a:gd name="connsiteY121" fmla="*/ 3408218 h 4925876"/>
              <a:gd name="connsiteX122" fmla="*/ 1174173 w 3751118"/>
              <a:gd name="connsiteY122" fmla="*/ 3366655 h 4925876"/>
              <a:gd name="connsiteX123" fmla="*/ 1194955 w 3751118"/>
              <a:gd name="connsiteY123" fmla="*/ 3325091 h 4925876"/>
              <a:gd name="connsiteX124" fmla="*/ 1236518 w 3751118"/>
              <a:gd name="connsiteY124" fmla="*/ 3262746 h 4925876"/>
              <a:gd name="connsiteX125" fmla="*/ 1267691 w 3751118"/>
              <a:gd name="connsiteY125" fmla="*/ 3200400 h 4925876"/>
              <a:gd name="connsiteX126" fmla="*/ 1298864 w 3751118"/>
              <a:gd name="connsiteY126" fmla="*/ 3106882 h 4925876"/>
              <a:gd name="connsiteX127" fmla="*/ 1309255 w 3751118"/>
              <a:gd name="connsiteY127" fmla="*/ 3075709 h 4925876"/>
              <a:gd name="connsiteX128" fmla="*/ 1423555 w 3751118"/>
              <a:gd name="connsiteY128" fmla="*/ 2971800 h 4925876"/>
              <a:gd name="connsiteX129" fmla="*/ 1454727 w 3751118"/>
              <a:gd name="connsiteY129" fmla="*/ 2951018 h 4925876"/>
              <a:gd name="connsiteX130" fmla="*/ 1517073 w 3751118"/>
              <a:gd name="connsiteY130" fmla="*/ 2940628 h 4925876"/>
              <a:gd name="connsiteX131" fmla="*/ 1558636 w 3751118"/>
              <a:gd name="connsiteY131" fmla="*/ 2930237 h 4925876"/>
              <a:gd name="connsiteX132" fmla="*/ 1589809 w 3751118"/>
              <a:gd name="connsiteY132" fmla="*/ 2919846 h 4925876"/>
              <a:gd name="connsiteX133" fmla="*/ 1683327 w 3751118"/>
              <a:gd name="connsiteY133" fmla="*/ 2909455 h 4925876"/>
              <a:gd name="connsiteX134" fmla="*/ 1766455 w 3751118"/>
              <a:gd name="connsiteY134" fmla="*/ 2878282 h 4925876"/>
              <a:gd name="connsiteX135" fmla="*/ 1797627 w 3751118"/>
              <a:gd name="connsiteY135" fmla="*/ 2857500 h 4925876"/>
              <a:gd name="connsiteX136" fmla="*/ 1901536 w 3751118"/>
              <a:gd name="connsiteY136" fmla="*/ 2836718 h 4925876"/>
              <a:gd name="connsiteX137" fmla="*/ 1963882 w 3751118"/>
              <a:gd name="connsiteY137" fmla="*/ 2815937 h 4925876"/>
              <a:gd name="connsiteX138" fmla="*/ 2078182 w 3751118"/>
              <a:gd name="connsiteY138" fmla="*/ 2784764 h 4925876"/>
              <a:gd name="connsiteX139" fmla="*/ 2140527 w 3751118"/>
              <a:gd name="connsiteY139" fmla="*/ 2732809 h 4925876"/>
              <a:gd name="connsiteX140" fmla="*/ 2234046 w 3751118"/>
              <a:gd name="connsiteY140" fmla="*/ 2712028 h 4925876"/>
              <a:gd name="connsiteX141" fmla="*/ 2327564 w 3751118"/>
              <a:gd name="connsiteY141" fmla="*/ 2670464 h 4925876"/>
              <a:gd name="connsiteX142" fmla="*/ 2441864 w 3751118"/>
              <a:gd name="connsiteY142" fmla="*/ 2639291 h 4925876"/>
              <a:gd name="connsiteX143" fmla="*/ 2545773 w 3751118"/>
              <a:gd name="connsiteY143" fmla="*/ 2608118 h 4925876"/>
              <a:gd name="connsiteX144" fmla="*/ 2660073 w 3751118"/>
              <a:gd name="connsiteY144" fmla="*/ 2545773 h 4925876"/>
              <a:gd name="connsiteX145" fmla="*/ 2732809 w 3751118"/>
              <a:gd name="connsiteY145" fmla="*/ 2493818 h 4925876"/>
              <a:gd name="connsiteX146" fmla="*/ 2763982 w 3751118"/>
              <a:gd name="connsiteY146" fmla="*/ 2483428 h 4925876"/>
              <a:gd name="connsiteX147" fmla="*/ 2795155 w 3751118"/>
              <a:gd name="connsiteY147" fmla="*/ 2452255 h 4925876"/>
              <a:gd name="connsiteX148" fmla="*/ 2867891 w 3751118"/>
              <a:gd name="connsiteY148" fmla="*/ 2389909 h 4925876"/>
              <a:gd name="connsiteX149" fmla="*/ 2940627 w 3751118"/>
              <a:gd name="connsiteY149" fmla="*/ 2296391 h 4925876"/>
              <a:gd name="connsiteX150" fmla="*/ 2982191 w 3751118"/>
              <a:gd name="connsiteY150" fmla="*/ 2275609 h 4925876"/>
              <a:gd name="connsiteX151" fmla="*/ 3044536 w 3751118"/>
              <a:gd name="connsiteY151" fmla="*/ 2182091 h 4925876"/>
              <a:gd name="connsiteX152" fmla="*/ 3096491 w 3751118"/>
              <a:gd name="connsiteY152" fmla="*/ 2109355 h 4925876"/>
              <a:gd name="connsiteX153" fmla="*/ 3190009 w 3751118"/>
              <a:gd name="connsiteY153" fmla="*/ 2047009 h 4925876"/>
              <a:gd name="connsiteX154" fmla="*/ 3231573 w 3751118"/>
              <a:gd name="connsiteY154" fmla="*/ 2015837 h 4925876"/>
              <a:gd name="connsiteX155" fmla="*/ 3252355 w 3751118"/>
              <a:gd name="connsiteY155" fmla="*/ 1984664 h 4925876"/>
              <a:gd name="connsiteX156" fmla="*/ 3325091 w 3751118"/>
              <a:gd name="connsiteY156" fmla="*/ 1911928 h 4925876"/>
              <a:gd name="connsiteX157" fmla="*/ 3335482 w 3751118"/>
              <a:gd name="connsiteY157" fmla="*/ 1870364 h 4925876"/>
              <a:gd name="connsiteX158" fmla="*/ 3356264 w 3751118"/>
              <a:gd name="connsiteY158" fmla="*/ 1797628 h 4925876"/>
              <a:gd name="connsiteX159" fmla="*/ 3345873 w 3751118"/>
              <a:gd name="connsiteY159" fmla="*/ 1558637 h 4925876"/>
              <a:gd name="connsiteX160" fmla="*/ 3335482 w 3751118"/>
              <a:gd name="connsiteY160" fmla="*/ 1517073 h 4925876"/>
              <a:gd name="connsiteX161" fmla="*/ 3293918 w 3751118"/>
              <a:gd name="connsiteY161" fmla="*/ 1454728 h 4925876"/>
              <a:gd name="connsiteX162" fmla="*/ 3304309 w 3751118"/>
              <a:gd name="connsiteY162" fmla="*/ 1257300 h 4925876"/>
              <a:gd name="connsiteX163" fmla="*/ 3335482 w 3751118"/>
              <a:gd name="connsiteY163" fmla="*/ 1226128 h 4925876"/>
              <a:gd name="connsiteX164" fmla="*/ 3356264 w 3751118"/>
              <a:gd name="connsiteY164" fmla="*/ 1174173 h 4925876"/>
              <a:gd name="connsiteX165" fmla="*/ 3418609 w 3751118"/>
              <a:gd name="connsiteY165" fmla="*/ 1070264 h 4925876"/>
              <a:gd name="connsiteX166" fmla="*/ 3460173 w 3751118"/>
              <a:gd name="connsiteY166" fmla="*/ 997528 h 4925876"/>
              <a:gd name="connsiteX167" fmla="*/ 3480955 w 3751118"/>
              <a:gd name="connsiteY167" fmla="*/ 935182 h 4925876"/>
              <a:gd name="connsiteX168" fmla="*/ 3522518 w 3751118"/>
              <a:gd name="connsiteY168" fmla="*/ 872837 h 4925876"/>
              <a:gd name="connsiteX169" fmla="*/ 3532909 w 3751118"/>
              <a:gd name="connsiteY169" fmla="*/ 789709 h 4925876"/>
              <a:gd name="connsiteX170" fmla="*/ 3512127 w 3751118"/>
              <a:gd name="connsiteY170" fmla="*/ 685800 h 4925876"/>
              <a:gd name="connsiteX171" fmla="*/ 3480955 w 3751118"/>
              <a:gd name="connsiteY171" fmla="*/ 644237 h 4925876"/>
              <a:gd name="connsiteX172" fmla="*/ 3408218 w 3751118"/>
              <a:gd name="connsiteY172" fmla="*/ 550718 h 4925876"/>
              <a:gd name="connsiteX173" fmla="*/ 3366655 w 3751118"/>
              <a:gd name="connsiteY173" fmla="*/ 488373 h 4925876"/>
              <a:gd name="connsiteX174" fmla="*/ 3345873 w 3751118"/>
              <a:gd name="connsiteY174" fmla="*/ 457200 h 4925876"/>
              <a:gd name="connsiteX175" fmla="*/ 3304309 w 3751118"/>
              <a:gd name="connsiteY175" fmla="*/ 426028 h 4925876"/>
              <a:gd name="connsiteX176" fmla="*/ 3241964 w 3751118"/>
              <a:gd name="connsiteY176" fmla="*/ 363682 h 4925876"/>
              <a:gd name="connsiteX177" fmla="*/ 3190009 w 3751118"/>
              <a:gd name="connsiteY177" fmla="*/ 322118 h 4925876"/>
              <a:gd name="connsiteX178" fmla="*/ 3169227 w 3751118"/>
              <a:gd name="connsiteY178" fmla="*/ 290946 h 4925876"/>
              <a:gd name="connsiteX179" fmla="*/ 3054927 w 3751118"/>
              <a:gd name="connsiteY179" fmla="*/ 197428 h 4925876"/>
              <a:gd name="connsiteX180" fmla="*/ 2992582 w 3751118"/>
              <a:gd name="connsiteY180" fmla="*/ 166255 h 4925876"/>
              <a:gd name="connsiteX181" fmla="*/ 2919846 w 3751118"/>
              <a:gd name="connsiteY181" fmla="*/ 145473 h 4925876"/>
              <a:gd name="connsiteX182" fmla="*/ 2857500 w 3751118"/>
              <a:gd name="connsiteY182" fmla="*/ 124691 h 4925876"/>
              <a:gd name="connsiteX183" fmla="*/ 2826327 w 3751118"/>
              <a:gd name="connsiteY183" fmla="*/ 114300 h 4925876"/>
              <a:gd name="connsiteX184" fmla="*/ 2743200 w 3751118"/>
              <a:gd name="connsiteY184" fmla="*/ 93518 h 4925876"/>
              <a:gd name="connsiteX185" fmla="*/ 2701636 w 3751118"/>
              <a:gd name="connsiteY185" fmla="*/ 72737 h 4925876"/>
              <a:gd name="connsiteX186" fmla="*/ 2649682 w 3751118"/>
              <a:gd name="connsiteY186" fmla="*/ 51955 h 4925876"/>
              <a:gd name="connsiteX187" fmla="*/ 2597727 w 3751118"/>
              <a:gd name="connsiteY187" fmla="*/ 41564 h 4925876"/>
              <a:gd name="connsiteX188" fmla="*/ 2566555 w 3751118"/>
              <a:gd name="connsiteY188" fmla="*/ 31173 h 4925876"/>
              <a:gd name="connsiteX189" fmla="*/ 2473036 w 3751118"/>
              <a:gd name="connsiteY189" fmla="*/ 31173 h 4925876"/>
              <a:gd name="connsiteX190" fmla="*/ 2452255 w 3751118"/>
              <a:gd name="connsiteY190" fmla="*/ 0 h 4925876"/>
              <a:gd name="connsiteX191" fmla="*/ 2504209 w 3751118"/>
              <a:gd name="connsiteY191" fmla="*/ 31173 h 492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Lst>
            <a:rect l="l" t="t" r="r" b="b"/>
            <a:pathLst>
              <a:path w="3751118" h="4925876">
                <a:moveTo>
                  <a:pt x="2358736" y="10391"/>
                </a:moveTo>
                <a:lnTo>
                  <a:pt x="2358736" y="10391"/>
                </a:lnTo>
                <a:cubicBezTo>
                  <a:pt x="2393373" y="6927"/>
                  <a:pt x="2427837" y="0"/>
                  <a:pt x="2462646" y="0"/>
                </a:cubicBezTo>
                <a:cubicBezTo>
                  <a:pt x="2494011" y="0"/>
                  <a:pt x="2525115" y="5955"/>
                  <a:pt x="2556164" y="10391"/>
                </a:cubicBezTo>
                <a:cubicBezTo>
                  <a:pt x="2573647" y="12889"/>
                  <a:pt x="2590467" y="20203"/>
                  <a:pt x="2608118" y="20782"/>
                </a:cubicBezTo>
                <a:cubicBezTo>
                  <a:pt x="2802008" y="27139"/>
                  <a:pt x="2996045" y="27709"/>
                  <a:pt x="3190009" y="31173"/>
                </a:cubicBezTo>
                <a:cubicBezTo>
                  <a:pt x="3283544" y="54557"/>
                  <a:pt x="3168753" y="27630"/>
                  <a:pt x="3314700" y="51955"/>
                </a:cubicBezTo>
                <a:cubicBezTo>
                  <a:pt x="3375474" y="62084"/>
                  <a:pt x="3343991" y="67923"/>
                  <a:pt x="3418609" y="72737"/>
                </a:cubicBezTo>
                <a:cubicBezTo>
                  <a:pt x="3505089" y="78316"/>
                  <a:pt x="3591791" y="79664"/>
                  <a:pt x="3678382" y="83128"/>
                </a:cubicBezTo>
                <a:cubicBezTo>
                  <a:pt x="3685309" y="110837"/>
                  <a:pt x="3695470" y="137933"/>
                  <a:pt x="3699164" y="166255"/>
                </a:cubicBezTo>
                <a:cubicBezTo>
                  <a:pt x="3705899" y="217887"/>
                  <a:pt x="3704374" y="270307"/>
                  <a:pt x="3709555" y="322118"/>
                </a:cubicBezTo>
                <a:cubicBezTo>
                  <a:pt x="3711312" y="339692"/>
                  <a:pt x="3717261" y="356617"/>
                  <a:pt x="3719946" y="374073"/>
                </a:cubicBezTo>
                <a:cubicBezTo>
                  <a:pt x="3724192" y="401673"/>
                  <a:pt x="3724057" y="429990"/>
                  <a:pt x="3730336" y="457200"/>
                </a:cubicBezTo>
                <a:cubicBezTo>
                  <a:pt x="3734530" y="475375"/>
                  <a:pt x="3744191" y="491837"/>
                  <a:pt x="3751118" y="509155"/>
                </a:cubicBezTo>
                <a:cubicBezTo>
                  <a:pt x="3747654" y="592282"/>
                  <a:pt x="3746655" y="675549"/>
                  <a:pt x="3740727" y="758537"/>
                </a:cubicBezTo>
                <a:cubicBezTo>
                  <a:pt x="3739710" y="772781"/>
                  <a:pt x="3737421" y="787701"/>
                  <a:pt x="3730336" y="800100"/>
                </a:cubicBezTo>
                <a:cubicBezTo>
                  <a:pt x="3723045" y="812859"/>
                  <a:pt x="3709555" y="820882"/>
                  <a:pt x="3699164" y="831273"/>
                </a:cubicBezTo>
                <a:cubicBezTo>
                  <a:pt x="3684248" y="876021"/>
                  <a:pt x="3677251" y="905138"/>
                  <a:pt x="3636818" y="945573"/>
                </a:cubicBezTo>
                <a:lnTo>
                  <a:pt x="3605646" y="976746"/>
                </a:lnTo>
                <a:lnTo>
                  <a:pt x="3574473" y="1070264"/>
                </a:lnTo>
                <a:cubicBezTo>
                  <a:pt x="3571009" y="1080655"/>
                  <a:pt x="3566739" y="1090811"/>
                  <a:pt x="3564082" y="1101437"/>
                </a:cubicBezTo>
                <a:cubicBezTo>
                  <a:pt x="3560618" y="1115291"/>
                  <a:pt x="3558705" y="1129629"/>
                  <a:pt x="3553691" y="1143000"/>
                </a:cubicBezTo>
                <a:cubicBezTo>
                  <a:pt x="3548252" y="1157504"/>
                  <a:pt x="3539011" y="1170326"/>
                  <a:pt x="3532909" y="1184564"/>
                </a:cubicBezTo>
                <a:cubicBezTo>
                  <a:pt x="3522232" y="1209477"/>
                  <a:pt x="3519659" y="1230937"/>
                  <a:pt x="3512127" y="1257300"/>
                </a:cubicBezTo>
                <a:cubicBezTo>
                  <a:pt x="3509118" y="1267832"/>
                  <a:pt x="3506634" y="1278676"/>
                  <a:pt x="3501736" y="1288473"/>
                </a:cubicBezTo>
                <a:cubicBezTo>
                  <a:pt x="3496151" y="1299643"/>
                  <a:pt x="3487151" y="1308803"/>
                  <a:pt x="3480955" y="1319646"/>
                </a:cubicBezTo>
                <a:cubicBezTo>
                  <a:pt x="3461537" y="1353628"/>
                  <a:pt x="3454238" y="1376045"/>
                  <a:pt x="3439391" y="1413164"/>
                </a:cubicBezTo>
                <a:cubicBezTo>
                  <a:pt x="3433863" y="1733807"/>
                  <a:pt x="3549110" y="1880903"/>
                  <a:pt x="3397827" y="2057400"/>
                </a:cubicBezTo>
                <a:cubicBezTo>
                  <a:pt x="3388264" y="2068557"/>
                  <a:pt x="3377944" y="2079165"/>
                  <a:pt x="3366655" y="2088573"/>
                </a:cubicBezTo>
                <a:cubicBezTo>
                  <a:pt x="3357061" y="2096568"/>
                  <a:pt x="3345873" y="2102428"/>
                  <a:pt x="3335482" y="2109355"/>
                </a:cubicBezTo>
                <a:cubicBezTo>
                  <a:pt x="3303606" y="2157169"/>
                  <a:pt x="3328973" y="2130289"/>
                  <a:pt x="3273136" y="2161309"/>
                </a:cubicBezTo>
                <a:cubicBezTo>
                  <a:pt x="3255481" y="2171117"/>
                  <a:pt x="3238837" y="2182674"/>
                  <a:pt x="3221182" y="2192482"/>
                </a:cubicBezTo>
                <a:cubicBezTo>
                  <a:pt x="3207641" y="2200005"/>
                  <a:pt x="3193067" y="2205579"/>
                  <a:pt x="3179618" y="2213264"/>
                </a:cubicBezTo>
                <a:cubicBezTo>
                  <a:pt x="3168775" y="2219460"/>
                  <a:pt x="3159924" y="2229127"/>
                  <a:pt x="3148446" y="2234046"/>
                </a:cubicBezTo>
                <a:cubicBezTo>
                  <a:pt x="3135320" y="2239672"/>
                  <a:pt x="3120737" y="2240973"/>
                  <a:pt x="3106882" y="2244437"/>
                </a:cubicBezTo>
                <a:cubicBezTo>
                  <a:pt x="3082718" y="2292764"/>
                  <a:pt x="3077367" y="2305386"/>
                  <a:pt x="3044536" y="2358737"/>
                </a:cubicBezTo>
                <a:cubicBezTo>
                  <a:pt x="3031446" y="2380008"/>
                  <a:pt x="3012249" y="2397892"/>
                  <a:pt x="3002973" y="2421082"/>
                </a:cubicBezTo>
                <a:cubicBezTo>
                  <a:pt x="2977553" y="2484632"/>
                  <a:pt x="2992538" y="2457517"/>
                  <a:pt x="2961409" y="2504209"/>
                </a:cubicBezTo>
                <a:cubicBezTo>
                  <a:pt x="2937039" y="2577320"/>
                  <a:pt x="2968759" y="2487057"/>
                  <a:pt x="2930236" y="2576946"/>
                </a:cubicBezTo>
                <a:cubicBezTo>
                  <a:pt x="2898516" y="2650961"/>
                  <a:pt x="2957150" y="2556921"/>
                  <a:pt x="2878282" y="2680855"/>
                </a:cubicBezTo>
                <a:cubicBezTo>
                  <a:pt x="2868984" y="2695466"/>
                  <a:pt x="2857175" y="2708326"/>
                  <a:pt x="2847109" y="2722418"/>
                </a:cubicBezTo>
                <a:cubicBezTo>
                  <a:pt x="2839850" y="2732580"/>
                  <a:pt x="2832523" y="2742748"/>
                  <a:pt x="2826327" y="2753591"/>
                </a:cubicBezTo>
                <a:cubicBezTo>
                  <a:pt x="2818642" y="2767040"/>
                  <a:pt x="2815462" y="2783255"/>
                  <a:pt x="2805546" y="2795155"/>
                </a:cubicBezTo>
                <a:cubicBezTo>
                  <a:pt x="2797551" y="2804749"/>
                  <a:pt x="2784764" y="2809010"/>
                  <a:pt x="2774373" y="2815937"/>
                </a:cubicBezTo>
                <a:cubicBezTo>
                  <a:pt x="2767446" y="2826328"/>
                  <a:pt x="2761718" y="2837627"/>
                  <a:pt x="2753591" y="2847109"/>
                </a:cubicBezTo>
                <a:cubicBezTo>
                  <a:pt x="2719994" y="2886305"/>
                  <a:pt x="2717623" y="2884942"/>
                  <a:pt x="2680855" y="2909455"/>
                </a:cubicBezTo>
                <a:cubicBezTo>
                  <a:pt x="2663537" y="2905991"/>
                  <a:pt x="2646034" y="2903347"/>
                  <a:pt x="2628900" y="2899064"/>
                </a:cubicBezTo>
                <a:cubicBezTo>
                  <a:pt x="2607180" y="2893634"/>
                  <a:pt x="2561667" y="2874249"/>
                  <a:pt x="2545773" y="2867891"/>
                </a:cubicBezTo>
                <a:cubicBezTo>
                  <a:pt x="2469573" y="2871355"/>
                  <a:pt x="2392985" y="2869858"/>
                  <a:pt x="2317173" y="2878282"/>
                </a:cubicBezTo>
                <a:cubicBezTo>
                  <a:pt x="2298635" y="2880342"/>
                  <a:pt x="2282263" y="2891488"/>
                  <a:pt x="2265218" y="2899064"/>
                </a:cubicBezTo>
                <a:cubicBezTo>
                  <a:pt x="2194563" y="2930467"/>
                  <a:pt x="2250993" y="2907194"/>
                  <a:pt x="2192482" y="2940628"/>
                </a:cubicBezTo>
                <a:cubicBezTo>
                  <a:pt x="2179033" y="2948313"/>
                  <a:pt x="2164367" y="2953724"/>
                  <a:pt x="2150918" y="2961409"/>
                </a:cubicBezTo>
                <a:cubicBezTo>
                  <a:pt x="2140075" y="2967605"/>
                  <a:pt x="2131439" y="2977806"/>
                  <a:pt x="2119746" y="2982191"/>
                </a:cubicBezTo>
                <a:cubicBezTo>
                  <a:pt x="2103209" y="2988392"/>
                  <a:pt x="2085109" y="2989118"/>
                  <a:pt x="2067791" y="2992582"/>
                </a:cubicBezTo>
                <a:cubicBezTo>
                  <a:pt x="1994810" y="3029072"/>
                  <a:pt x="2056209" y="3000822"/>
                  <a:pt x="1995055" y="3023755"/>
                </a:cubicBezTo>
                <a:cubicBezTo>
                  <a:pt x="1977590" y="3030304"/>
                  <a:pt x="1960565" y="3037988"/>
                  <a:pt x="1943100" y="3044537"/>
                </a:cubicBezTo>
                <a:cubicBezTo>
                  <a:pt x="1913284" y="3055718"/>
                  <a:pt x="1903120" y="3057130"/>
                  <a:pt x="1870364" y="3065318"/>
                </a:cubicBezTo>
                <a:cubicBezTo>
                  <a:pt x="1849582" y="3079173"/>
                  <a:pt x="1829852" y="3094752"/>
                  <a:pt x="1808018" y="3106882"/>
                </a:cubicBezTo>
                <a:cubicBezTo>
                  <a:pt x="1798444" y="3112201"/>
                  <a:pt x="1787101" y="3113427"/>
                  <a:pt x="1776846" y="3117273"/>
                </a:cubicBezTo>
                <a:cubicBezTo>
                  <a:pt x="1759381" y="3123822"/>
                  <a:pt x="1741936" y="3130480"/>
                  <a:pt x="1724891" y="3138055"/>
                </a:cubicBezTo>
                <a:cubicBezTo>
                  <a:pt x="1654240" y="3169455"/>
                  <a:pt x="1710660" y="3146187"/>
                  <a:pt x="1652155" y="3179618"/>
                </a:cubicBezTo>
                <a:cubicBezTo>
                  <a:pt x="1638706" y="3187303"/>
                  <a:pt x="1624040" y="3192715"/>
                  <a:pt x="1610591" y="3200400"/>
                </a:cubicBezTo>
                <a:cubicBezTo>
                  <a:pt x="1595379" y="3209093"/>
                  <a:pt x="1547293" y="3243775"/>
                  <a:pt x="1537855" y="3252355"/>
                </a:cubicBezTo>
                <a:cubicBezTo>
                  <a:pt x="1512484" y="3275420"/>
                  <a:pt x="1482759" y="3295689"/>
                  <a:pt x="1465118" y="3325091"/>
                </a:cubicBezTo>
                <a:cubicBezTo>
                  <a:pt x="1445417" y="3357927"/>
                  <a:pt x="1428068" y="3383832"/>
                  <a:pt x="1413164" y="3418609"/>
                </a:cubicBezTo>
                <a:cubicBezTo>
                  <a:pt x="1408849" y="3428676"/>
                  <a:pt x="1408578" y="3440494"/>
                  <a:pt x="1402773" y="3449782"/>
                </a:cubicBezTo>
                <a:cubicBezTo>
                  <a:pt x="1391019" y="3468589"/>
                  <a:pt x="1375064" y="3484419"/>
                  <a:pt x="1361209" y="3501737"/>
                </a:cubicBezTo>
                <a:cubicBezTo>
                  <a:pt x="1357745" y="3512128"/>
                  <a:pt x="1353827" y="3522378"/>
                  <a:pt x="1350818" y="3532909"/>
                </a:cubicBezTo>
                <a:cubicBezTo>
                  <a:pt x="1346895" y="3546641"/>
                  <a:pt x="1346814" y="3561700"/>
                  <a:pt x="1340427" y="3574473"/>
                </a:cubicBezTo>
                <a:cubicBezTo>
                  <a:pt x="1329257" y="3596813"/>
                  <a:pt x="1298864" y="3636818"/>
                  <a:pt x="1298864" y="3636818"/>
                </a:cubicBezTo>
                <a:cubicBezTo>
                  <a:pt x="1295400" y="3647209"/>
                  <a:pt x="1293371" y="3658194"/>
                  <a:pt x="1288473" y="3667991"/>
                </a:cubicBezTo>
                <a:cubicBezTo>
                  <a:pt x="1282888" y="3679161"/>
                  <a:pt x="1271364" y="3687228"/>
                  <a:pt x="1267691" y="3699164"/>
                </a:cubicBezTo>
                <a:cubicBezTo>
                  <a:pt x="1252173" y="3749596"/>
                  <a:pt x="1247112" y="3812450"/>
                  <a:pt x="1236518" y="3865418"/>
                </a:cubicBezTo>
                <a:cubicBezTo>
                  <a:pt x="1235528" y="3870367"/>
                  <a:pt x="1221395" y="3929666"/>
                  <a:pt x="1215736" y="3938155"/>
                </a:cubicBezTo>
                <a:cubicBezTo>
                  <a:pt x="1193497" y="3971514"/>
                  <a:pt x="1186074" y="3968825"/>
                  <a:pt x="1153391" y="3979718"/>
                </a:cubicBezTo>
                <a:cubicBezTo>
                  <a:pt x="1027446" y="4080474"/>
                  <a:pt x="1186398" y="3957714"/>
                  <a:pt x="1028700" y="4062846"/>
                </a:cubicBezTo>
                <a:cubicBezTo>
                  <a:pt x="999881" y="4082059"/>
                  <a:pt x="973282" y="4104409"/>
                  <a:pt x="945573" y="4125191"/>
                </a:cubicBezTo>
                <a:cubicBezTo>
                  <a:pt x="931718" y="4135582"/>
                  <a:pt x="913615" y="4141954"/>
                  <a:pt x="904009" y="4156364"/>
                </a:cubicBezTo>
                <a:cubicBezTo>
                  <a:pt x="887539" y="4181070"/>
                  <a:pt x="845947" y="4241317"/>
                  <a:pt x="831273" y="4270664"/>
                </a:cubicBezTo>
                <a:cubicBezTo>
                  <a:pt x="826375" y="4280461"/>
                  <a:pt x="824346" y="4291446"/>
                  <a:pt x="820882" y="4301837"/>
                </a:cubicBezTo>
                <a:cubicBezTo>
                  <a:pt x="813955" y="4350328"/>
                  <a:pt x="815590" y="4400840"/>
                  <a:pt x="800100" y="4447309"/>
                </a:cubicBezTo>
                <a:cubicBezTo>
                  <a:pt x="776486" y="4518150"/>
                  <a:pt x="781312" y="4509424"/>
                  <a:pt x="748146" y="4582391"/>
                </a:cubicBezTo>
                <a:cubicBezTo>
                  <a:pt x="741736" y="4596493"/>
                  <a:pt x="733466" y="4609717"/>
                  <a:pt x="727364" y="4623955"/>
                </a:cubicBezTo>
                <a:cubicBezTo>
                  <a:pt x="723049" y="4634022"/>
                  <a:pt x="721288" y="4645061"/>
                  <a:pt x="716973" y="4655128"/>
                </a:cubicBezTo>
                <a:cubicBezTo>
                  <a:pt x="710871" y="4669365"/>
                  <a:pt x="702601" y="4682590"/>
                  <a:pt x="696191" y="4696691"/>
                </a:cubicBezTo>
                <a:cubicBezTo>
                  <a:pt x="685275" y="4720705"/>
                  <a:pt x="676815" y="4745834"/>
                  <a:pt x="665018" y="4769428"/>
                </a:cubicBezTo>
                <a:cubicBezTo>
                  <a:pt x="657424" y="4784615"/>
                  <a:pt x="620118" y="4832759"/>
                  <a:pt x="613064" y="4842164"/>
                </a:cubicBezTo>
                <a:cubicBezTo>
                  <a:pt x="564216" y="4988707"/>
                  <a:pt x="602355" y="4907441"/>
                  <a:pt x="228600" y="4862946"/>
                </a:cubicBezTo>
                <a:cubicBezTo>
                  <a:pt x="203799" y="4859993"/>
                  <a:pt x="166255" y="4821382"/>
                  <a:pt x="166255" y="4821382"/>
                </a:cubicBezTo>
                <a:cubicBezTo>
                  <a:pt x="146026" y="4760694"/>
                  <a:pt x="171692" y="4816428"/>
                  <a:pt x="124691" y="4769428"/>
                </a:cubicBezTo>
                <a:cubicBezTo>
                  <a:pt x="55414" y="4700152"/>
                  <a:pt x="155868" y="4772894"/>
                  <a:pt x="72736" y="4717473"/>
                </a:cubicBezTo>
                <a:cubicBezTo>
                  <a:pt x="65809" y="4707082"/>
                  <a:pt x="60785" y="4695131"/>
                  <a:pt x="51955" y="4686300"/>
                </a:cubicBezTo>
                <a:cubicBezTo>
                  <a:pt x="-17323" y="4617020"/>
                  <a:pt x="55423" y="4717478"/>
                  <a:pt x="0" y="4634346"/>
                </a:cubicBezTo>
                <a:cubicBezTo>
                  <a:pt x="6927" y="4592782"/>
                  <a:pt x="7457" y="4549630"/>
                  <a:pt x="20782" y="4509655"/>
                </a:cubicBezTo>
                <a:cubicBezTo>
                  <a:pt x="28680" y="4485960"/>
                  <a:pt x="49761" y="4468884"/>
                  <a:pt x="62346" y="4447309"/>
                </a:cubicBezTo>
                <a:cubicBezTo>
                  <a:pt x="74053" y="4427239"/>
                  <a:pt x="79577" y="4403552"/>
                  <a:pt x="93518" y="4384964"/>
                </a:cubicBezTo>
                <a:cubicBezTo>
                  <a:pt x="101011" y="4374973"/>
                  <a:pt x="115860" y="4373013"/>
                  <a:pt x="124691" y="4364182"/>
                </a:cubicBezTo>
                <a:cubicBezTo>
                  <a:pt x="140373" y="4348500"/>
                  <a:pt x="152400" y="4329546"/>
                  <a:pt x="166255" y="4312228"/>
                </a:cubicBezTo>
                <a:cubicBezTo>
                  <a:pt x="169719" y="4301837"/>
                  <a:pt x="168901" y="4288800"/>
                  <a:pt x="176646" y="4281055"/>
                </a:cubicBezTo>
                <a:cubicBezTo>
                  <a:pt x="194307" y="4263394"/>
                  <a:pt x="238991" y="4239491"/>
                  <a:pt x="238991" y="4239491"/>
                </a:cubicBezTo>
                <a:cubicBezTo>
                  <a:pt x="245918" y="4229100"/>
                  <a:pt x="251778" y="4217912"/>
                  <a:pt x="259773" y="4208318"/>
                </a:cubicBezTo>
                <a:cubicBezTo>
                  <a:pt x="269181" y="4197029"/>
                  <a:pt x="282795" y="4189373"/>
                  <a:pt x="290946" y="4177146"/>
                </a:cubicBezTo>
                <a:cubicBezTo>
                  <a:pt x="297022" y="4168033"/>
                  <a:pt x="296438" y="4155770"/>
                  <a:pt x="301336" y="4145973"/>
                </a:cubicBezTo>
                <a:cubicBezTo>
                  <a:pt x="306921" y="4134803"/>
                  <a:pt x="316533" y="4125970"/>
                  <a:pt x="322118" y="4114800"/>
                </a:cubicBezTo>
                <a:cubicBezTo>
                  <a:pt x="327016" y="4105004"/>
                  <a:pt x="326433" y="4092741"/>
                  <a:pt x="332509" y="4083628"/>
                </a:cubicBezTo>
                <a:cubicBezTo>
                  <a:pt x="340660" y="4071401"/>
                  <a:pt x="352525" y="4062018"/>
                  <a:pt x="363682" y="4052455"/>
                </a:cubicBezTo>
                <a:cubicBezTo>
                  <a:pt x="405788" y="4016364"/>
                  <a:pt x="413967" y="4016921"/>
                  <a:pt x="467591" y="3990109"/>
                </a:cubicBezTo>
                <a:cubicBezTo>
                  <a:pt x="474518" y="3979718"/>
                  <a:pt x="479542" y="3967767"/>
                  <a:pt x="488373" y="3958937"/>
                </a:cubicBezTo>
                <a:cubicBezTo>
                  <a:pt x="503060" y="3944250"/>
                  <a:pt x="544810" y="3925523"/>
                  <a:pt x="561109" y="3917373"/>
                </a:cubicBezTo>
                <a:cubicBezTo>
                  <a:pt x="607587" y="3847657"/>
                  <a:pt x="552836" y="3915961"/>
                  <a:pt x="613064" y="3875809"/>
                </a:cubicBezTo>
                <a:cubicBezTo>
                  <a:pt x="625291" y="3867658"/>
                  <a:pt x="632637" y="3853659"/>
                  <a:pt x="644236" y="3844637"/>
                </a:cubicBezTo>
                <a:cubicBezTo>
                  <a:pt x="663952" y="3829303"/>
                  <a:pt x="706582" y="3803073"/>
                  <a:pt x="706582" y="3803073"/>
                </a:cubicBezTo>
                <a:cubicBezTo>
                  <a:pt x="713509" y="3792682"/>
                  <a:pt x="716774" y="3778519"/>
                  <a:pt x="727364" y="3771900"/>
                </a:cubicBezTo>
                <a:cubicBezTo>
                  <a:pt x="745940" y="3760290"/>
                  <a:pt x="768727" y="3757412"/>
                  <a:pt x="789709" y="3751118"/>
                </a:cubicBezTo>
                <a:cubicBezTo>
                  <a:pt x="828451" y="3739496"/>
                  <a:pt x="851503" y="3737356"/>
                  <a:pt x="893618" y="3730337"/>
                </a:cubicBezTo>
                <a:cubicBezTo>
                  <a:pt x="933601" y="3670362"/>
                  <a:pt x="890186" y="3721662"/>
                  <a:pt x="976746" y="3678382"/>
                </a:cubicBezTo>
                <a:cubicBezTo>
                  <a:pt x="999086" y="3667212"/>
                  <a:pt x="1018309" y="3650672"/>
                  <a:pt x="1039091" y="3636818"/>
                </a:cubicBezTo>
                <a:lnTo>
                  <a:pt x="1070264" y="3616037"/>
                </a:lnTo>
                <a:cubicBezTo>
                  <a:pt x="1073728" y="3605646"/>
                  <a:pt x="1074850" y="3594152"/>
                  <a:pt x="1080655" y="3584864"/>
                </a:cubicBezTo>
                <a:cubicBezTo>
                  <a:pt x="1092409" y="3566057"/>
                  <a:pt x="1112300" y="3552746"/>
                  <a:pt x="1122218" y="3532909"/>
                </a:cubicBezTo>
                <a:cubicBezTo>
                  <a:pt x="1136913" y="3503519"/>
                  <a:pt x="1143000" y="3470564"/>
                  <a:pt x="1153391" y="3439391"/>
                </a:cubicBezTo>
                <a:cubicBezTo>
                  <a:pt x="1156855" y="3429000"/>
                  <a:pt x="1161125" y="3418844"/>
                  <a:pt x="1163782" y="3408218"/>
                </a:cubicBezTo>
                <a:cubicBezTo>
                  <a:pt x="1167246" y="3394364"/>
                  <a:pt x="1169159" y="3380026"/>
                  <a:pt x="1174173" y="3366655"/>
                </a:cubicBezTo>
                <a:cubicBezTo>
                  <a:pt x="1179612" y="3352151"/>
                  <a:pt x="1186986" y="3338374"/>
                  <a:pt x="1194955" y="3325091"/>
                </a:cubicBezTo>
                <a:cubicBezTo>
                  <a:pt x="1207805" y="3303674"/>
                  <a:pt x="1236518" y="3262746"/>
                  <a:pt x="1236518" y="3262746"/>
                </a:cubicBezTo>
                <a:cubicBezTo>
                  <a:pt x="1274412" y="3149063"/>
                  <a:pt x="1213977" y="3321254"/>
                  <a:pt x="1267691" y="3200400"/>
                </a:cubicBezTo>
                <a:cubicBezTo>
                  <a:pt x="1267693" y="3200397"/>
                  <a:pt x="1293668" y="3122470"/>
                  <a:pt x="1298864" y="3106882"/>
                </a:cubicBezTo>
                <a:cubicBezTo>
                  <a:pt x="1302328" y="3096491"/>
                  <a:pt x="1301510" y="3083454"/>
                  <a:pt x="1309255" y="3075709"/>
                </a:cubicBezTo>
                <a:cubicBezTo>
                  <a:pt x="1377166" y="3007798"/>
                  <a:pt x="1363183" y="3014924"/>
                  <a:pt x="1423555" y="2971800"/>
                </a:cubicBezTo>
                <a:cubicBezTo>
                  <a:pt x="1433717" y="2964541"/>
                  <a:pt x="1442880" y="2954967"/>
                  <a:pt x="1454727" y="2951018"/>
                </a:cubicBezTo>
                <a:cubicBezTo>
                  <a:pt x="1474714" y="2944356"/>
                  <a:pt x="1496414" y="2944760"/>
                  <a:pt x="1517073" y="2940628"/>
                </a:cubicBezTo>
                <a:cubicBezTo>
                  <a:pt x="1531076" y="2937827"/>
                  <a:pt x="1544905" y="2934160"/>
                  <a:pt x="1558636" y="2930237"/>
                </a:cubicBezTo>
                <a:cubicBezTo>
                  <a:pt x="1569168" y="2927228"/>
                  <a:pt x="1579005" y="2921647"/>
                  <a:pt x="1589809" y="2919846"/>
                </a:cubicBezTo>
                <a:cubicBezTo>
                  <a:pt x="1620747" y="2914690"/>
                  <a:pt x="1652154" y="2912919"/>
                  <a:pt x="1683327" y="2909455"/>
                </a:cubicBezTo>
                <a:cubicBezTo>
                  <a:pt x="1711036" y="2899064"/>
                  <a:pt x="1739514" y="2890528"/>
                  <a:pt x="1766455" y="2878282"/>
                </a:cubicBezTo>
                <a:cubicBezTo>
                  <a:pt x="1777824" y="2873114"/>
                  <a:pt x="1785691" y="2861173"/>
                  <a:pt x="1797627" y="2857500"/>
                </a:cubicBezTo>
                <a:cubicBezTo>
                  <a:pt x="1831387" y="2847112"/>
                  <a:pt x="1868026" y="2847887"/>
                  <a:pt x="1901536" y="2836718"/>
                </a:cubicBezTo>
                <a:cubicBezTo>
                  <a:pt x="1922318" y="2829791"/>
                  <a:pt x="1942819" y="2821955"/>
                  <a:pt x="1963882" y="2815937"/>
                </a:cubicBezTo>
                <a:cubicBezTo>
                  <a:pt x="2127927" y="2769068"/>
                  <a:pt x="1992957" y="2813172"/>
                  <a:pt x="2078182" y="2784764"/>
                </a:cubicBezTo>
                <a:cubicBezTo>
                  <a:pt x="2092650" y="2770296"/>
                  <a:pt x="2118829" y="2740042"/>
                  <a:pt x="2140527" y="2732809"/>
                </a:cubicBezTo>
                <a:cubicBezTo>
                  <a:pt x="2224972" y="2704661"/>
                  <a:pt x="2177014" y="2737375"/>
                  <a:pt x="2234046" y="2712028"/>
                </a:cubicBezTo>
                <a:cubicBezTo>
                  <a:pt x="2342270" y="2663929"/>
                  <a:pt x="2257339" y="2693872"/>
                  <a:pt x="2327564" y="2670464"/>
                </a:cubicBezTo>
                <a:cubicBezTo>
                  <a:pt x="2391315" y="2627962"/>
                  <a:pt x="2325450" y="2665161"/>
                  <a:pt x="2441864" y="2639291"/>
                </a:cubicBezTo>
                <a:cubicBezTo>
                  <a:pt x="2477164" y="2631446"/>
                  <a:pt x="2511137" y="2618509"/>
                  <a:pt x="2545773" y="2608118"/>
                </a:cubicBezTo>
                <a:cubicBezTo>
                  <a:pt x="2684013" y="2515959"/>
                  <a:pt x="2539840" y="2605890"/>
                  <a:pt x="2660073" y="2545773"/>
                </a:cubicBezTo>
                <a:cubicBezTo>
                  <a:pt x="2692249" y="2529685"/>
                  <a:pt x="2699847" y="2512653"/>
                  <a:pt x="2732809" y="2493818"/>
                </a:cubicBezTo>
                <a:cubicBezTo>
                  <a:pt x="2742319" y="2488384"/>
                  <a:pt x="2753591" y="2486891"/>
                  <a:pt x="2763982" y="2483428"/>
                </a:cubicBezTo>
                <a:cubicBezTo>
                  <a:pt x="2774373" y="2473037"/>
                  <a:pt x="2783866" y="2461663"/>
                  <a:pt x="2795155" y="2452255"/>
                </a:cubicBezTo>
                <a:cubicBezTo>
                  <a:pt x="2842348" y="2412927"/>
                  <a:pt x="2817939" y="2452349"/>
                  <a:pt x="2867891" y="2389909"/>
                </a:cubicBezTo>
                <a:cubicBezTo>
                  <a:pt x="2896535" y="2354105"/>
                  <a:pt x="2904192" y="2322417"/>
                  <a:pt x="2940627" y="2296391"/>
                </a:cubicBezTo>
                <a:cubicBezTo>
                  <a:pt x="2953232" y="2287388"/>
                  <a:pt x="2968336" y="2282536"/>
                  <a:pt x="2982191" y="2275609"/>
                </a:cubicBezTo>
                <a:lnTo>
                  <a:pt x="3044536" y="2182091"/>
                </a:lnTo>
                <a:cubicBezTo>
                  <a:pt x="3054013" y="2167875"/>
                  <a:pt x="3086823" y="2117412"/>
                  <a:pt x="3096491" y="2109355"/>
                </a:cubicBezTo>
                <a:cubicBezTo>
                  <a:pt x="3125272" y="2085371"/>
                  <a:pt x="3160037" y="2069488"/>
                  <a:pt x="3190009" y="2047009"/>
                </a:cubicBezTo>
                <a:lnTo>
                  <a:pt x="3231573" y="2015837"/>
                </a:lnTo>
                <a:cubicBezTo>
                  <a:pt x="3238500" y="2005446"/>
                  <a:pt x="3244001" y="1993947"/>
                  <a:pt x="3252355" y="1984664"/>
                </a:cubicBezTo>
                <a:cubicBezTo>
                  <a:pt x="3275293" y="1959178"/>
                  <a:pt x="3325091" y="1911928"/>
                  <a:pt x="3325091" y="1911928"/>
                </a:cubicBezTo>
                <a:cubicBezTo>
                  <a:pt x="3328555" y="1898073"/>
                  <a:pt x="3331559" y="1884096"/>
                  <a:pt x="3335482" y="1870364"/>
                </a:cubicBezTo>
                <a:cubicBezTo>
                  <a:pt x="3365299" y="1766005"/>
                  <a:pt x="3323777" y="1927574"/>
                  <a:pt x="3356264" y="1797628"/>
                </a:cubicBezTo>
                <a:cubicBezTo>
                  <a:pt x="3352800" y="1717964"/>
                  <a:pt x="3351763" y="1638158"/>
                  <a:pt x="3345873" y="1558637"/>
                </a:cubicBezTo>
                <a:cubicBezTo>
                  <a:pt x="3344818" y="1544395"/>
                  <a:pt x="3341869" y="1529846"/>
                  <a:pt x="3335482" y="1517073"/>
                </a:cubicBezTo>
                <a:cubicBezTo>
                  <a:pt x="3324312" y="1494733"/>
                  <a:pt x="3293918" y="1454728"/>
                  <a:pt x="3293918" y="1454728"/>
                </a:cubicBezTo>
                <a:cubicBezTo>
                  <a:pt x="3297382" y="1388919"/>
                  <a:pt x="3292520" y="1322137"/>
                  <a:pt x="3304309" y="1257300"/>
                </a:cubicBezTo>
                <a:cubicBezTo>
                  <a:pt x="3306938" y="1242842"/>
                  <a:pt x="3327694" y="1238589"/>
                  <a:pt x="3335482" y="1226128"/>
                </a:cubicBezTo>
                <a:cubicBezTo>
                  <a:pt x="3345368" y="1210311"/>
                  <a:pt x="3347486" y="1190631"/>
                  <a:pt x="3356264" y="1174173"/>
                </a:cubicBezTo>
                <a:cubicBezTo>
                  <a:pt x="3375272" y="1138533"/>
                  <a:pt x="3397439" y="1104665"/>
                  <a:pt x="3418609" y="1070264"/>
                </a:cubicBezTo>
                <a:cubicBezTo>
                  <a:pt x="3440031" y="1035453"/>
                  <a:pt x="3443669" y="1038788"/>
                  <a:pt x="3460173" y="997528"/>
                </a:cubicBezTo>
                <a:cubicBezTo>
                  <a:pt x="3468309" y="977189"/>
                  <a:pt x="3468804" y="953409"/>
                  <a:pt x="3480955" y="935182"/>
                </a:cubicBezTo>
                <a:lnTo>
                  <a:pt x="3522518" y="872837"/>
                </a:lnTo>
                <a:cubicBezTo>
                  <a:pt x="3525982" y="845128"/>
                  <a:pt x="3532909" y="817634"/>
                  <a:pt x="3532909" y="789709"/>
                </a:cubicBezTo>
                <a:cubicBezTo>
                  <a:pt x="3532909" y="777715"/>
                  <a:pt x="3524923" y="708193"/>
                  <a:pt x="3512127" y="685800"/>
                </a:cubicBezTo>
                <a:cubicBezTo>
                  <a:pt x="3503535" y="670764"/>
                  <a:pt x="3490886" y="658424"/>
                  <a:pt x="3480955" y="644237"/>
                </a:cubicBezTo>
                <a:cubicBezTo>
                  <a:pt x="3422955" y="561379"/>
                  <a:pt x="3461927" y="604427"/>
                  <a:pt x="3408218" y="550718"/>
                </a:cubicBezTo>
                <a:cubicBezTo>
                  <a:pt x="3389957" y="495937"/>
                  <a:pt x="3409896" y="540263"/>
                  <a:pt x="3366655" y="488373"/>
                </a:cubicBezTo>
                <a:cubicBezTo>
                  <a:pt x="3358660" y="478779"/>
                  <a:pt x="3354704" y="466031"/>
                  <a:pt x="3345873" y="457200"/>
                </a:cubicBezTo>
                <a:cubicBezTo>
                  <a:pt x="3333627" y="444954"/>
                  <a:pt x="3316555" y="438274"/>
                  <a:pt x="3304309" y="426028"/>
                </a:cubicBezTo>
                <a:cubicBezTo>
                  <a:pt x="3226972" y="348692"/>
                  <a:pt x="3315431" y="412662"/>
                  <a:pt x="3241964" y="363682"/>
                </a:cubicBezTo>
                <a:cubicBezTo>
                  <a:pt x="3182408" y="274348"/>
                  <a:pt x="3261708" y="379476"/>
                  <a:pt x="3190009" y="322118"/>
                </a:cubicBezTo>
                <a:cubicBezTo>
                  <a:pt x="3180257" y="314317"/>
                  <a:pt x="3177222" y="300540"/>
                  <a:pt x="3169227" y="290946"/>
                </a:cubicBezTo>
                <a:cubicBezTo>
                  <a:pt x="3145760" y="262786"/>
                  <a:pt x="3073923" y="203760"/>
                  <a:pt x="3054927" y="197428"/>
                </a:cubicBezTo>
                <a:cubicBezTo>
                  <a:pt x="2976573" y="171309"/>
                  <a:pt x="3073157" y="206543"/>
                  <a:pt x="2992582" y="166255"/>
                </a:cubicBezTo>
                <a:cubicBezTo>
                  <a:pt x="2975123" y="157525"/>
                  <a:pt x="2936491" y="150467"/>
                  <a:pt x="2919846" y="145473"/>
                </a:cubicBezTo>
                <a:cubicBezTo>
                  <a:pt x="2898864" y="139178"/>
                  <a:pt x="2878282" y="131618"/>
                  <a:pt x="2857500" y="124691"/>
                </a:cubicBezTo>
                <a:cubicBezTo>
                  <a:pt x="2847109" y="121227"/>
                  <a:pt x="2836953" y="116957"/>
                  <a:pt x="2826327" y="114300"/>
                </a:cubicBezTo>
                <a:cubicBezTo>
                  <a:pt x="2798618" y="107373"/>
                  <a:pt x="2770296" y="102550"/>
                  <a:pt x="2743200" y="93518"/>
                </a:cubicBezTo>
                <a:cubicBezTo>
                  <a:pt x="2728505" y="88620"/>
                  <a:pt x="2715791" y="79028"/>
                  <a:pt x="2701636" y="72737"/>
                </a:cubicBezTo>
                <a:cubicBezTo>
                  <a:pt x="2684591" y="65162"/>
                  <a:pt x="2667547" y="57315"/>
                  <a:pt x="2649682" y="51955"/>
                </a:cubicBezTo>
                <a:cubicBezTo>
                  <a:pt x="2632766" y="46880"/>
                  <a:pt x="2614861" y="45848"/>
                  <a:pt x="2597727" y="41564"/>
                </a:cubicBezTo>
                <a:cubicBezTo>
                  <a:pt x="2587101" y="38908"/>
                  <a:pt x="2577470" y="32083"/>
                  <a:pt x="2566555" y="31173"/>
                </a:cubicBezTo>
                <a:cubicBezTo>
                  <a:pt x="2535490" y="28584"/>
                  <a:pt x="2504209" y="31173"/>
                  <a:pt x="2473036" y="31173"/>
                </a:cubicBezTo>
                <a:lnTo>
                  <a:pt x="2452255" y="0"/>
                </a:lnTo>
                <a:lnTo>
                  <a:pt x="2504209" y="31173"/>
                </a:lnTo>
              </a:path>
            </a:pathLst>
          </a:cu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p:cNvGrpSpPr/>
          <p:nvPr/>
        </p:nvGrpSpPr>
        <p:grpSpPr>
          <a:xfrm>
            <a:off x="4030331" y="4668728"/>
            <a:ext cx="1191229" cy="1770105"/>
            <a:chOff x="4495800" y="1578722"/>
            <a:chExt cx="2577847" cy="2993278"/>
          </a:xfrm>
        </p:grpSpPr>
        <p:pic>
          <p:nvPicPr>
            <p:cNvPr id="101" name="Picture 3" descr="C:\Users\Brad\AppData\Local\Microsoft\Windows\Temporary Internet Files\Content.IE5\3ME8SV6W\MCj04160140000[1].wmf"/>
            <p:cNvPicPr>
              <a:picLocks noChangeAspect="1" noChangeArrowheads="1"/>
            </p:cNvPicPr>
            <p:nvPr/>
          </p:nvPicPr>
          <p:blipFill>
            <a:blip r:embed="rId4" cstate="print"/>
            <a:srcRect l="2582" t="19639" r="54795" b="-1408"/>
            <a:stretch>
              <a:fillRect/>
            </a:stretch>
          </p:blipFill>
          <p:spPr bwMode="auto">
            <a:xfrm rot="3275699" flipH="1">
              <a:off x="4825687" y="3480113"/>
              <a:ext cx="762000" cy="1421774"/>
            </a:xfrm>
            <a:prstGeom prst="rect">
              <a:avLst/>
            </a:prstGeom>
            <a:noFill/>
          </p:spPr>
        </p:pic>
        <p:pic>
          <p:nvPicPr>
            <p:cNvPr id="102" name="Picture 3" descr="C:\Users\Brad\AppData\Local\Microsoft\Windows\Temporary Internet Files\Content.IE5\3ME8SV6W\MCj04160140000[1].wmf"/>
            <p:cNvPicPr>
              <a:picLocks noChangeAspect="1" noChangeArrowheads="1"/>
            </p:cNvPicPr>
            <p:nvPr/>
          </p:nvPicPr>
          <p:blipFill>
            <a:blip r:embed="rId4" cstate="print"/>
            <a:srcRect l="2582" t="19639" r="54795" b="-1408"/>
            <a:stretch>
              <a:fillRect/>
            </a:stretch>
          </p:blipFill>
          <p:spPr bwMode="auto">
            <a:xfrm rot="13435076" flipH="1" flipV="1">
              <a:off x="4806138" y="2732462"/>
              <a:ext cx="762000" cy="1421774"/>
            </a:xfrm>
            <a:prstGeom prst="rect">
              <a:avLst/>
            </a:prstGeom>
            <a:noFill/>
          </p:spPr>
        </p:pic>
        <p:pic>
          <p:nvPicPr>
            <p:cNvPr id="103" name="Picture 3" descr="C:\Users\Brad\AppData\Local\Microsoft\Windows\Temporary Internet Files\Content.IE5\3ME8SV6W\MCj04160140000[1].wmf"/>
            <p:cNvPicPr>
              <a:picLocks noChangeAspect="1" noChangeArrowheads="1"/>
            </p:cNvPicPr>
            <p:nvPr/>
          </p:nvPicPr>
          <p:blipFill>
            <a:blip r:embed="rId4" cstate="print"/>
            <a:srcRect l="2582" t="19639" r="54795" b="-1408"/>
            <a:stretch>
              <a:fillRect/>
            </a:stretch>
          </p:blipFill>
          <p:spPr bwMode="auto">
            <a:xfrm rot="3275699" flipH="1">
              <a:off x="5981760" y="2449911"/>
              <a:ext cx="762000" cy="1421774"/>
            </a:xfrm>
            <a:prstGeom prst="rect">
              <a:avLst/>
            </a:prstGeom>
            <a:noFill/>
          </p:spPr>
        </p:pic>
        <p:pic>
          <p:nvPicPr>
            <p:cNvPr id="104" name="Picture 3" descr="C:\Users\Brad\AppData\Local\Microsoft\Windows\Temporary Internet Files\Content.IE5\3ME8SV6W\MCj04160140000[1].wmf"/>
            <p:cNvPicPr>
              <a:picLocks noChangeAspect="1" noChangeArrowheads="1"/>
            </p:cNvPicPr>
            <p:nvPr/>
          </p:nvPicPr>
          <p:blipFill>
            <a:blip r:embed="rId4" cstate="print"/>
            <a:srcRect l="2582" t="19639" r="54795" b="-1408"/>
            <a:stretch>
              <a:fillRect/>
            </a:stretch>
          </p:blipFill>
          <p:spPr bwMode="auto">
            <a:xfrm rot="13435076" flipH="1" flipV="1">
              <a:off x="6101537" y="1578722"/>
              <a:ext cx="762000" cy="1421774"/>
            </a:xfrm>
            <a:prstGeom prst="rect">
              <a:avLst/>
            </a:prstGeom>
            <a:noFill/>
          </p:spPr>
        </p:pic>
      </p:grpSp>
      <p:sp>
        <p:nvSpPr>
          <p:cNvPr id="105" name="Rectangle 104"/>
          <p:cNvSpPr/>
          <p:nvPr/>
        </p:nvSpPr>
        <p:spPr>
          <a:xfrm>
            <a:off x="6192423" y="4789857"/>
            <a:ext cx="2668873" cy="923330"/>
          </a:xfrm>
          <a:prstGeom prst="rect">
            <a:avLst/>
          </a:prstGeom>
        </p:spPr>
        <p:txBody>
          <a:bodyPr wrap="square">
            <a:spAutoFit/>
          </a:bodyPr>
          <a:lstStyle/>
          <a:p>
            <a:r>
              <a:rPr lang="en-US" dirty="0">
                <a:solidFill>
                  <a:schemeClr val="bg1"/>
                </a:solidFill>
              </a:rPr>
              <a:t>All their web of lies and deceit can not cover them in their sins</a:t>
            </a:r>
          </a:p>
        </p:txBody>
      </p:sp>
      <p:sp>
        <p:nvSpPr>
          <p:cNvPr id="106" name="Rectangle 105"/>
          <p:cNvSpPr/>
          <p:nvPr/>
        </p:nvSpPr>
        <p:spPr>
          <a:xfrm>
            <a:off x="3195553" y="3062991"/>
            <a:ext cx="2668873" cy="1200329"/>
          </a:xfrm>
          <a:prstGeom prst="rect">
            <a:avLst/>
          </a:prstGeom>
        </p:spPr>
        <p:txBody>
          <a:bodyPr wrap="square">
            <a:spAutoFit/>
          </a:bodyPr>
          <a:lstStyle/>
          <a:p>
            <a:r>
              <a:rPr lang="en-US" dirty="0">
                <a:solidFill>
                  <a:schemeClr val="bg1"/>
                </a:solidFill>
              </a:rPr>
              <a:t>They are eager to do evil with whatever gets in their way and they have no peace among them</a:t>
            </a:r>
          </a:p>
        </p:txBody>
      </p:sp>
    </p:spTree>
    <p:extLst>
      <p:ext uri="{BB962C8B-B14F-4D97-AF65-F5344CB8AC3E}">
        <p14:creationId xmlns:p14="http://schemas.microsoft.com/office/powerpoint/2010/main" val="2748638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9" grpId="0" animBg="1"/>
      <p:bldP spid="105" grpId="0"/>
      <p:bldP spid="10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grayscl/>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p:cNvSpPr/>
          <p:nvPr/>
        </p:nvSpPr>
        <p:spPr>
          <a:xfrm>
            <a:off x="-47160" y="6488667"/>
            <a:ext cx="3650439" cy="369332"/>
          </a:xfrm>
          <a:prstGeom prst="rect">
            <a:avLst/>
          </a:prstGeom>
        </p:spPr>
        <p:txBody>
          <a:bodyPr wrap="square">
            <a:spAutoFit/>
          </a:bodyPr>
          <a:lstStyle/>
          <a:p>
            <a:r>
              <a:rPr lang="en-US" dirty="0">
                <a:solidFill>
                  <a:schemeClr val="bg1"/>
                </a:solidFill>
                <a:latin typeface="Calibri" panose="020F0502020204030204" pitchFamily="34" charset="0"/>
              </a:rPr>
              <a:t>Isaiah 59:8</a:t>
            </a:r>
            <a:endParaRPr lang="en-US" dirty="0">
              <a:solidFill>
                <a:schemeClr val="bg1"/>
              </a:solidFill>
            </a:endParaRPr>
          </a:p>
        </p:txBody>
      </p:sp>
      <p:sp>
        <p:nvSpPr>
          <p:cNvPr id="5" name="Rectangle 4"/>
          <p:cNvSpPr/>
          <p:nvPr/>
        </p:nvSpPr>
        <p:spPr>
          <a:xfrm>
            <a:off x="5814261" y="4680375"/>
            <a:ext cx="5801186" cy="1200329"/>
          </a:xfrm>
          <a:prstGeom prst="rect">
            <a:avLst/>
          </a:prstGeom>
        </p:spPr>
        <p:txBody>
          <a:bodyPr wrap="square">
            <a:spAutoFit/>
          </a:bodyPr>
          <a:lstStyle/>
          <a:p>
            <a:pPr algn="just"/>
            <a:r>
              <a:rPr lang="en-US" sz="2400" dirty="0">
                <a:solidFill>
                  <a:schemeClr val="bg1"/>
                </a:solidFill>
              </a:rPr>
              <a:t>They were blindly groping or searching in the darkness for anything to help guide them, like a wall or a fence.</a:t>
            </a:r>
            <a:endParaRPr lang="en-US" sz="2400" i="1" dirty="0">
              <a:solidFill>
                <a:schemeClr val="bg1"/>
              </a:solidFill>
            </a:endParaRPr>
          </a:p>
        </p:txBody>
      </p:sp>
      <p:pic>
        <p:nvPicPr>
          <p:cNvPr id="7" name="Picture 2" descr="https://static-secure.guim.co.uk/sys-images/Guardian/Pix/pictures/2013/4/1/1364824208471/sunrise--early-risers-0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12190202" cy="4072412"/>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0" y="2133600"/>
            <a:ext cx="12192000" cy="2121577"/>
            <a:chOff x="304800" y="2133600"/>
            <a:chExt cx="8383267" cy="2121577"/>
          </a:xfrm>
        </p:grpSpPr>
        <p:grpSp>
          <p:nvGrpSpPr>
            <p:cNvPr id="24" name="Group 23"/>
            <p:cNvGrpSpPr/>
            <p:nvPr/>
          </p:nvGrpSpPr>
          <p:grpSpPr>
            <a:xfrm>
              <a:off x="304800" y="2133600"/>
              <a:ext cx="8382000" cy="1066800"/>
              <a:chOff x="762000" y="2590800"/>
              <a:chExt cx="8382000" cy="1066800"/>
            </a:xfrm>
          </p:grpSpPr>
          <p:sp>
            <p:nvSpPr>
              <p:cNvPr id="25" name="Rectangle 24"/>
              <p:cNvSpPr/>
              <p:nvPr/>
            </p:nvSpPr>
            <p:spPr>
              <a:xfrm>
                <a:off x="762000" y="2590800"/>
                <a:ext cx="3276600" cy="533400"/>
              </a:xfrm>
              <a:prstGeom prst="rect">
                <a:avLst/>
              </a:prstGeom>
              <a:solidFill>
                <a:srgbClr val="FFE0A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038600" y="2590800"/>
                <a:ext cx="1828800" cy="533400"/>
              </a:xfrm>
              <a:prstGeom prst="rect">
                <a:avLst/>
              </a:prstGeom>
              <a:solidFill>
                <a:srgbClr val="FFE0A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5867400" y="2590800"/>
                <a:ext cx="3276600" cy="533400"/>
              </a:xfrm>
              <a:prstGeom prst="rect">
                <a:avLst/>
              </a:prstGeom>
              <a:solidFill>
                <a:srgbClr val="FFE0A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62000" y="3124200"/>
                <a:ext cx="2667000" cy="533400"/>
              </a:xfrm>
              <a:prstGeom prst="rect">
                <a:avLst/>
              </a:prstGeom>
              <a:solidFill>
                <a:srgbClr val="FFE0A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3429000" y="3124200"/>
                <a:ext cx="3581400" cy="533400"/>
              </a:xfrm>
              <a:prstGeom prst="rect">
                <a:avLst/>
              </a:prstGeom>
              <a:solidFill>
                <a:srgbClr val="FFE0A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6858000" y="3124200"/>
                <a:ext cx="2286000" cy="533400"/>
              </a:xfrm>
              <a:prstGeom prst="rect">
                <a:avLst/>
              </a:prstGeom>
              <a:solidFill>
                <a:srgbClr val="FFE0A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0"/>
            <p:cNvGrpSpPr/>
            <p:nvPr/>
          </p:nvGrpSpPr>
          <p:grpSpPr>
            <a:xfrm>
              <a:off x="306067" y="3188377"/>
              <a:ext cx="8382000" cy="1066800"/>
              <a:chOff x="762000" y="2590800"/>
              <a:chExt cx="8382000" cy="1066800"/>
            </a:xfrm>
          </p:grpSpPr>
          <p:sp>
            <p:nvSpPr>
              <p:cNvPr id="32" name="Rectangle 31"/>
              <p:cNvSpPr/>
              <p:nvPr/>
            </p:nvSpPr>
            <p:spPr>
              <a:xfrm>
                <a:off x="762000" y="2590800"/>
                <a:ext cx="3276600" cy="533400"/>
              </a:xfrm>
              <a:prstGeom prst="rect">
                <a:avLst/>
              </a:prstGeom>
              <a:solidFill>
                <a:srgbClr val="FFE0A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4038600" y="2590800"/>
                <a:ext cx="1828800" cy="533400"/>
              </a:xfrm>
              <a:prstGeom prst="rect">
                <a:avLst/>
              </a:prstGeom>
              <a:solidFill>
                <a:srgbClr val="FFE0A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5867400" y="2590800"/>
                <a:ext cx="3276600" cy="533400"/>
              </a:xfrm>
              <a:prstGeom prst="rect">
                <a:avLst/>
              </a:prstGeom>
              <a:solidFill>
                <a:srgbClr val="FFE0A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762000" y="3124200"/>
                <a:ext cx="2667000" cy="533400"/>
              </a:xfrm>
              <a:prstGeom prst="rect">
                <a:avLst/>
              </a:prstGeom>
              <a:solidFill>
                <a:srgbClr val="FFE0A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3429000" y="3124200"/>
                <a:ext cx="3581400" cy="533400"/>
              </a:xfrm>
              <a:prstGeom prst="rect">
                <a:avLst/>
              </a:prstGeom>
              <a:solidFill>
                <a:srgbClr val="FFE0A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858000" y="3124200"/>
                <a:ext cx="2286000" cy="533400"/>
              </a:xfrm>
              <a:prstGeom prst="rect">
                <a:avLst/>
              </a:prstGeom>
              <a:solidFill>
                <a:srgbClr val="FFE0A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3" name="Group 12"/>
          <p:cNvGrpSpPr/>
          <p:nvPr/>
        </p:nvGrpSpPr>
        <p:grpSpPr>
          <a:xfrm flipH="1">
            <a:off x="3531211" y="2667000"/>
            <a:ext cx="1891155" cy="3847117"/>
            <a:chOff x="3369330" y="990600"/>
            <a:chExt cx="1891155" cy="3847117"/>
          </a:xfrm>
          <a:solidFill>
            <a:srgbClr val="FF0000"/>
          </a:solidFill>
        </p:grpSpPr>
        <p:sp>
          <p:nvSpPr>
            <p:cNvPr id="14" name="Rounded Rectangle 13"/>
            <p:cNvSpPr/>
            <p:nvPr/>
          </p:nvSpPr>
          <p:spPr>
            <a:xfrm>
              <a:off x="3969136" y="1851513"/>
              <a:ext cx="473009" cy="1804808"/>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5745961">
              <a:off x="4829111" y="2296036"/>
              <a:ext cx="221193" cy="641554"/>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rot="19242442">
              <a:off x="4383575" y="1823704"/>
              <a:ext cx="263635" cy="970284"/>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1069183">
              <a:off x="3771165" y="3357495"/>
              <a:ext cx="310163" cy="1467978"/>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8607895">
              <a:off x="4327124" y="3276318"/>
              <a:ext cx="339233" cy="714545"/>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828296" y="990600"/>
              <a:ext cx="754690" cy="754759"/>
            </a:xfrm>
            <a:prstGeom prst="ellipse">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rot="8114643">
              <a:off x="3369330" y="2096811"/>
              <a:ext cx="1062605" cy="258840"/>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4540039" y="3711232"/>
              <a:ext cx="284414" cy="1126485"/>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rot="240782">
              <a:off x="3513530" y="1862016"/>
              <a:ext cx="221193" cy="753305"/>
            </a:xfrm>
            <a:prstGeom prst="roundRect">
              <a:avLst>
                <a:gd name="adj" fmla="val 50000"/>
              </a:avLst>
            </a:prstGeom>
            <a:grp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053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250"/>
                                  </p:stCondLst>
                                  <p:childTnLst>
                                    <p:set>
                                      <p:cBhvr>
                                        <p:cTn id="10" dur="1" fill="hold">
                                          <p:stCondLst>
                                            <p:cond delay="2249"/>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0" presetClass="path" presetSubtype="0" accel="50000" decel="50000" fill="hold" nodeType="withEffect">
                                  <p:stCondLst>
                                    <p:cond delay="250"/>
                                  </p:stCondLst>
                                  <p:childTnLst>
                                    <p:animMotion origin="layout" path="M 2.5E-6 -2.96296E-6 L 2.5E-6 0.00023 C 0.00078 -0.02222 0.00039 -0.01782 0.00169 -0.03495 C 0.00195 -0.03842 0.00221 -0.04213 0.0026 -0.0456 C 0.00273 -0.04768 0.00312 -0.04953 0.00338 -0.05162 C 0.00364 -0.05972 0.0039 -0.06782 0.00429 -0.07592 C 0.00442 -0.0794 0.00482 -0.08287 0.00508 -0.08634 C 0.00547 -0.09051 0.00573 -0.09444 0.00599 -0.09861 C 0.00625 -0.11782 0.00638 -0.13703 0.00677 -0.15625 C 0.00794 -0.20578 0.00781 -0.20185 0.00937 -0.23495 C 0.00911 -0.25416 0.00963 -0.27338 0.00859 -0.29259 C 0.00833 -0.29606 0.00755 -0.28541 0.00677 -0.28194 C 0.00117 -0.25393 0.00625 -0.28333 0.00338 -0.26527 C -0.0013 -0.23449 0.00586 -0.28402 -0.00091 -0.23333 C -0.00104 -0.23194 -0.00143 -0.23032 -0.0017 -0.22893 C -0.00235 -0.22546 -0.00287 -0.22176 -0.00339 -0.21828 C -0.00599 -0.18703 -0.00469 -0.20416 -0.00677 -0.16666 C -0.00625 -0.11412 -0.00742 -0.06157 -0.00508 -0.00926 C -0.00456 0.00463 -0.00287 -0.03634 -0.0017 -0.05 C -0.00117 -0.05625 -0.00052 -0.06227 2.5E-6 -0.06828 C 0.00455 -0.11736 0.00182 -0.09884 0.00599 -0.1243 C 0.00651 -0.1324 0.00638 -0.14074 0.00768 -0.14861 C 0.00859 -0.15416 0.01133 -0.16944 0.01198 -0.17592 C 0.01302 -0.1868 0.01341 -0.19815 0.01445 -0.20926 L 0.01627 -0.22731 C 0.01588 -0.25671 0.0164 -0.28588 0.01536 -0.31527 C 0.01523 -0.31944 0.01419 -0.30717 0.01367 -0.30301 C 0.01328 -0.30069 0.01315 -0.29815 0.01276 -0.2956 C 0.01224 -0.29143 0.01133 -0.2875 0.01107 -0.28333 C 0.0108 -0.2794 0.01041 -0.27523 0.01028 -0.27129 C 0.00989 -0.26574 0.00976 -0.26018 0.00937 -0.25463 C 0.0039 -0.17916 0.00859 -0.25277 0.00599 -0.21065 C 0.00547 -0.18773 0.00534 -0.17176 0.00429 -0.15 C 0.00403 -0.14606 0.00364 -0.1419 0.00338 -0.13796 C 0.00273 -0.12685 0.00221 -0.11574 0.00169 -0.10463 C 0.00143 -0.08333 0.0013 -0.06227 0.00091 -0.04097 C 0.00078 -0.0375 0.00039 -0.03379 2.5E-6 -0.03032 C -0.00026 -0.02824 -0.00078 -0.02639 -0.00091 -0.0243 C -0.00117 -0.00717 -0.00091 0.00996 -0.00091 0.02732 L -0.00091 0.01366 " pathEditMode="relative" rAng="0" ptsTypes="AAAAAAAAAAAAAAAAAAAAAAAAAAAAAAAAAAAAAAAA">
                                      <p:cBhvr>
                                        <p:cTn id="16" dur="2250" fill="hold"/>
                                        <p:tgtEl>
                                          <p:spTgt spid="13"/>
                                        </p:tgtEl>
                                        <p:attrNameLst>
                                          <p:attrName>ppt_x</p:attrName>
                                          <p:attrName>ppt_y</p:attrName>
                                        </p:attrNameLst>
                                      </p:cBhvr>
                                      <p:rCtr x="469" y="-144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p:cNvSpPr/>
          <p:nvPr/>
        </p:nvSpPr>
        <p:spPr>
          <a:xfrm>
            <a:off x="-47160" y="6488667"/>
            <a:ext cx="3650439" cy="369332"/>
          </a:xfrm>
          <a:prstGeom prst="rect">
            <a:avLst/>
          </a:prstGeom>
        </p:spPr>
        <p:txBody>
          <a:bodyPr wrap="square">
            <a:spAutoFit/>
          </a:bodyPr>
          <a:lstStyle/>
          <a:p>
            <a:r>
              <a:rPr lang="en-US" dirty="0">
                <a:solidFill>
                  <a:schemeClr val="bg1"/>
                </a:solidFill>
                <a:latin typeface="Calibri" panose="020F0502020204030204" pitchFamily="34" charset="0"/>
              </a:rPr>
              <a:t>Isaiah:59:9-15 </a:t>
            </a:r>
            <a:endParaRPr lang="en-US" dirty="0">
              <a:solidFill>
                <a:schemeClr val="bg1"/>
              </a:solidFill>
            </a:endParaRPr>
          </a:p>
        </p:txBody>
      </p:sp>
      <p:sp>
        <p:nvSpPr>
          <p:cNvPr id="5" name="Rectangle 4"/>
          <p:cNvSpPr/>
          <p:nvPr/>
        </p:nvSpPr>
        <p:spPr>
          <a:xfrm>
            <a:off x="429493" y="1159612"/>
            <a:ext cx="6096000" cy="830997"/>
          </a:xfrm>
          <a:prstGeom prst="rect">
            <a:avLst/>
          </a:prstGeom>
        </p:spPr>
        <p:txBody>
          <a:bodyPr>
            <a:spAutoFit/>
          </a:bodyPr>
          <a:lstStyle/>
          <a:p>
            <a:pPr fontAlgn="base"/>
            <a:r>
              <a:rPr lang="en-US" sz="2400" dirty="0">
                <a:solidFill>
                  <a:schemeClr val="bg1"/>
                </a:solidFill>
              </a:rPr>
              <a:t>Their sins testified against them, and by sinning they had departed from God.</a:t>
            </a:r>
          </a:p>
        </p:txBody>
      </p:sp>
      <p:sp>
        <p:nvSpPr>
          <p:cNvPr id="8" name="TextBox 7"/>
          <p:cNvSpPr txBox="1"/>
          <p:nvPr/>
        </p:nvSpPr>
        <p:spPr>
          <a:xfrm>
            <a:off x="72428" y="40911"/>
            <a:ext cx="12032055" cy="923330"/>
          </a:xfrm>
          <a:prstGeom prst="rect">
            <a:avLst/>
          </a:prstGeom>
          <a:noFill/>
        </p:spPr>
        <p:txBody>
          <a:bodyPr wrap="square" rtlCol="0">
            <a:spAutoFit/>
          </a:bodyPr>
          <a:lstStyle/>
          <a:p>
            <a:pPr algn="ctr"/>
            <a:r>
              <a:rPr lang="en-US" sz="5400" dirty="0">
                <a:solidFill>
                  <a:schemeClr val="bg1"/>
                </a:solidFill>
              </a:rPr>
              <a:t>Salvation Was Far From Them</a:t>
            </a:r>
            <a:endParaRPr lang="en-US" sz="4000" dirty="0">
              <a:solidFill>
                <a:schemeClr val="bg1"/>
              </a:solidFill>
            </a:endParaRPr>
          </a:p>
        </p:txBody>
      </p:sp>
      <p:sp>
        <p:nvSpPr>
          <p:cNvPr id="2" name="Rectangle 1"/>
          <p:cNvSpPr/>
          <p:nvPr/>
        </p:nvSpPr>
        <p:spPr>
          <a:xfrm>
            <a:off x="3791073" y="4685509"/>
            <a:ext cx="4810990" cy="1754326"/>
          </a:xfrm>
          <a:prstGeom prst="rect">
            <a:avLst/>
          </a:prstGeom>
        </p:spPr>
        <p:txBody>
          <a:bodyPr wrap="square">
            <a:spAutoFit/>
          </a:bodyPr>
          <a:lstStyle/>
          <a:p>
            <a:r>
              <a:rPr lang="en-US" sz="3600" dirty="0">
                <a:solidFill>
                  <a:schemeClr val="bg1"/>
                </a:solidFill>
                <a:latin typeface="Calibri" panose="020F0502020204030204" pitchFamily="34" charset="0"/>
              </a:rPr>
              <a:t>Apostasy occurs whenever people turn away from the Lord.</a:t>
            </a:r>
            <a:endParaRPr lang="en-US" sz="3600" dirty="0">
              <a:solidFill>
                <a:schemeClr val="bg1"/>
              </a:solidFill>
            </a:endParaRPr>
          </a:p>
        </p:txBody>
      </p:sp>
      <p:grpSp>
        <p:nvGrpSpPr>
          <p:cNvPr id="10" name="Group 9"/>
          <p:cNvGrpSpPr/>
          <p:nvPr/>
        </p:nvGrpSpPr>
        <p:grpSpPr>
          <a:xfrm>
            <a:off x="1515995" y="2520157"/>
            <a:ext cx="2204592" cy="4337843"/>
            <a:chOff x="-152400" y="685800"/>
            <a:chExt cx="3200400" cy="6297234"/>
          </a:xfrm>
        </p:grpSpPr>
        <p:sp>
          <p:nvSpPr>
            <p:cNvPr id="11" name="Freeform 10"/>
            <p:cNvSpPr/>
            <p:nvPr/>
          </p:nvSpPr>
          <p:spPr>
            <a:xfrm>
              <a:off x="-152400" y="2819400"/>
              <a:ext cx="2993181" cy="4163634"/>
            </a:xfrm>
            <a:custGeom>
              <a:avLst/>
              <a:gdLst>
                <a:gd name="connsiteX0" fmla="*/ 107092 w 2993181"/>
                <a:gd name="connsiteY0" fmla="*/ 0 h 4163634"/>
                <a:gd name="connsiteX1" fmla="*/ 107092 w 2993181"/>
                <a:gd name="connsiteY1" fmla="*/ 0 h 4163634"/>
                <a:gd name="connsiteX2" fmla="*/ 172995 w 2993181"/>
                <a:gd name="connsiteY2" fmla="*/ 24713 h 4163634"/>
                <a:gd name="connsiteX3" fmla="*/ 296562 w 2993181"/>
                <a:gd name="connsiteY3" fmla="*/ 32951 h 4163634"/>
                <a:gd name="connsiteX4" fmla="*/ 436606 w 2993181"/>
                <a:gd name="connsiteY4" fmla="*/ 49427 h 4163634"/>
                <a:gd name="connsiteX5" fmla="*/ 617838 w 2993181"/>
                <a:gd name="connsiteY5" fmla="*/ 65902 h 4163634"/>
                <a:gd name="connsiteX6" fmla="*/ 675503 w 2993181"/>
                <a:gd name="connsiteY6" fmla="*/ 82378 h 4163634"/>
                <a:gd name="connsiteX7" fmla="*/ 766119 w 2993181"/>
                <a:gd name="connsiteY7" fmla="*/ 90616 h 4163634"/>
                <a:gd name="connsiteX8" fmla="*/ 881449 w 2993181"/>
                <a:gd name="connsiteY8" fmla="*/ 107092 h 4163634"/>
                <a:gd name="connsiteX9" fmla="*/ 922638 w 2993181"/>
                <a:gd name="connsiteY9" fmla="*/ 115329 h 4163634"/>
                <a:gd name="connsiteX10" fmla="*/ 1013254 w 2993181"/>
                <a:gd name="connsiteY10" fmla="*/ 123567 h 4163634"/>
                <a:gd name="connsiteX11" fmla="*/ 1120346 w 2993181"/>
                <a:gd name="connsiteY11" fmla="*/ 148281 h 4163634"/>
                <a:gd name="connsiteX12" fmla="*/ 1416908 w 2993181"/>
                <a:gd name="connsiteY12" fmla="*/ 164756 h 4163634"/>
                <a:gd name="connsiteX13" fmla="*/ 1449860 w 2993181"/>
                <a:gd name="connsiteY13" fmla="*/ 172994 h 4163634"/>
                <a:gd name="connsiteX14" fmla="*/ 1524000 w 2993181"/>
                <a:gd name="connsiteY14" fmla="*/ 189470 h 4163634"/>
                <a:gd name="connsiteX15" fmla="*/ 1548714 w 2993181"/>
                <a:gd name="connsiteY15" fmla="*/ 197708 h 4163634"/>
                <a:gd name="connsiteX16" fmla="*/ 1639330 w 2993181"/>
                <a:gd name="connsiteY16" fmla="*/ 205946 h 4163634"/>
                <a:gd name="connsiteX17" fmla="*/ 1738184 w 2993181"/>
                <a:gd name="connsiteY17" fmla="*/ 222421 h 4163634"/>
                <a:gd name="connsiteX18" fmla="*/ 1762898 w 2993181"/>
                <a:gd name="connsiteY18" fmla="*/ 230659 h 4163634"/>
                <a:gd name="connsiteX19" fmla="*/ 1869989 w 2993181"/>
                <a:gd name="connsiteY19" fmla="*/ 247135 h 4163634"/>
                <a:gd name="connsiteX20" fmla="*/ 1894703 w 2993181"/>
                <a:gd name="connsiteY20" fmla="*/ 255373 h 4163634"/>
                <a:gd name="connsiteX21" fmla="*/ 1960606 w 2993181"/>
                <a:gd name="connsiteY21" fmla="*/ 271848 h 4163634"/>
                <a:gd name="connsiteX22" fmla="*/ 2010033 w 2993181"/>
                <a:gd name="connsiteY22" fmla="*/ 288324 h 4163634"/>
                <a:gd name="connsiteX23" fmla="*/ 2034746 w 2993181"/>
                <a:gd name="connsiteY23" fmla="*/ 304800 h 4163634"/>
                <a:gd name="connsiteX24" fmla="*/ 2100649 w 2993181"/>
                <a:gd name="connsiteY24" fmla="*/ 321275 h 4163634"/>
                <a:gd name="connsiteX25" fmla="*/ 2125362 w 2993181"/>
                <a:gd name="connsiteY25" fmla="*/ 337751 h 4163634"/>
                <a:gd name="connsiteX26" fmla="*/ 2150076 w 2993181"/>
                <a:gd name="connsiteY26" fmla="*/ 345989 h 4163634"/>
                <a:gd name="connsiteX27" fmla="*/ 2356022 w 2993181"/>
                <a:gd name="connsiteY27" fmla="*/ 354227 h 4163634"/>
                <a:gd name="connsiteX28" fmla="*/ 2430162 w 2993181"/>
                <a:gd name="connsiteY28" fmla="*/ 370702 h 4163634"/>
                <a:gd name="connsiteX29" fmla="*/ 2496065 w 2993181"/>
                <a:gd name="connsiteY29" fmla="*/ 387178 h 4163634"/>
                <a:gd name="connsiteX30" fmla="*/ 2520779 w 2993181"/>
                <a:gd name="connsiteY30" fmla="*/ 395416 h 4163634"/>
                <a:gd name="connsiteX31" fmla="*/ 2603157 w 2993181"/>
                <a:gd name="connsiteY31" fmla="*/ 403654 h 4163634"/>
                <a:gd name="connsiteX32" fmla="*/ 2702011 w 2993181"/>
                <a:gd name="connsiteY32" fmla="*/ 420129 h 4163634"/>
                <a:gd name="connsiteX33" fmla="*/ 2751438 w 2993181"/>
                <a:gd name="connsiteY33" fmla="*/ 436605 h 4163634"/>
                <a:gd name="connsiteX34" fmla="*/ 2784389 w 2993181"/>
                <a:gd name="connsiteY34" fmla="*/ 461319 h 4163634"/>
                <a:gd name="connsiteX35" fmla="*/ 2809103 w 2993181"/>
                <a:gd name="connsiteY35" fmla="*/ 477794 h 4163634"/>
                <a:gd name="connsiteX36" fmla="*/ 2858530 w 2993181"/>
                <a:gd name="connsiteY36" fmla="*/ 510746 h 4163634"/>
                <a:gd name="connsiteX37" fmla="*/ 2907957 w 2993181"/>
                <a:gd name="connsiteY37" fmla="*/ 560173 h 4163634"/>
                <a:gd name="connsiteX38" fmla="*/ 2965622 w 2993181"/>
                <a:gd name="connsiteY38" fmla="*/ 626075 h 4163634"/>
                <a:gd name="connsiteX39" fmla="*/ 2982098 w 2993181"/>
                <a:gd name="connsiteY39" fmla="*/ 650789 h 4163634"/>
                <a:gd name="connsiteX40" fmla="*/ 2982098 w 2993181"/>
                <a:gd name="connsiteY40" fmla="*/ 782594 h 4163634"/>
                <a:gd name="connsiteX41" fmla="*/ 2957384 w 2993181"/>
                <a:gd name="connsiteY41" fmla="*/ 799070 h 4163634"/>
                <a:gd name="connsiteX42" fmla="*/ 2940908 w 2993181"/>
                <a:gd name="connsiteY42" fmla="*/ 848497 h 4163634"/>
                <a:gd name="connsiteX43" fmla="*/ 2891481 w 2993181"/>
                <a:gd name="connsiteY43" fmla="*/ 922637 h 4163634"/>
                <a:gd name="connsiteX44" fmla="*/ 2875006 w 2993181"/>
                <a:gd name="connsiteY44" fmla="*/ 947351 h 4163634"/>
                <a:gd name="connsiteX45" fmla="*/ 2858530 w 2993181"/>
                <a:gd name="connsiteY45" fmla="*/ 996778 h 4163634"/>
                <a:gd name="connsiteX46" fmla="*/ 2817341 w 2993181"/>
                <a:gd name="connsiteY46" fmla="*/ 1070919 h 4163634"/>
                <a:gd name="connsiteX47" fmla="*/ 2784389 w 2993181"/>
                <a:gd name="connsiteY47" fmla="*/ 1095632 h 4163634"/>
                <a:gd name="connsiteX48" fmla="*/ 2767914 w 2993181"/>
                <a:gd name="connsiteY48" fmla="*/ 1145059 h 4163634"/>
                <a:gd name="connsiteX49" fmla="*/ 2751438 w 2993181"/>
                <a:gd name="connsiteY49" fmla="*/ 1202724 h 4163634"/>
                <a:gd name="connsiteX50" fmla="*/ 2718487 w 2993181"/>
                <a:gd name="connsiteY50" fmla="*/ 1252151 h 4163634"/>
                <a:gd name="connsiteX51" fmla="*/ 2685535 w 2993181"/>
                <a:gd name="connsiteY51" fmla="*/ 1301578 h 4163634"/>
                <a:gd name="connsiteX52" fmla="*/ 2660822 w 2993181"/>
                <a:gd name="connsiteY52" fmla="*/ 1408670 h 4163634"/>
                <a:gd name="connsiteX53" fmla="*/ 2636108 w 2993181"/>
                <a:gd name="connsiteY53" fmla="*/ 1507524 h 4163634"/>
                <a:gd name="connsiteX54" fmla="*/ 2619633 w 2993181"/>
                <a:gd name="connsiteY54" fmla="*/ 1556951 h 4163634"/>
                <a:gd name="connsiteX55" fmla="*/ 2611395 w 2993181"/>
                <a:gd name="connsiteY55" fmla="*/ 1581665 h 4163634"/>
                <a:gd name="connsiteX56" fmla="*/ 2594919 w 2993181"/>
                <a:gd name="connsiteY56" fmla="*/ 1606378 h 4163634"/>
                <a:gd name="connsiteX57" fmla="*/ 2570206 w 2993181"/>
                <a:gd name="connsiteY57" fmla="*/ 1861751 h 4163634"/>
                <a:gd name="connsiteX58" fmla="*/ 2578444 w 2993181"/>
                <a:gd name="connsiteY58" fmla="*/ 2265405 h 4163634"/>
                <a:gd name="connsiteX59" fmla="*/ 2586681 w 2993181"/>
                <a:gd name="connsiteY59" fmla="*/ 2306594 h 4163634"/>
                <a:gd name="connsiteX60" fmla="*/ 2594919 w 2993181"/>
                <a:gd name="connsiteY60" fmla="*/ 2372497 h 4163634"/>
                <a:gd name="connsiteX61" fmla="*/ 2611395 w 2993181"/>
                <a:gd name="connsiteY61" fmla="*/ 2479589 h 4163634"/>
                <a:gd name="connsiteX62" fmla="*/ 2619633 w 2993181"/>
                <a:gd name="connsiteY62" fmla="*/ 2553729 h 4163634"/>
                <a:gd name="connsiteX63" fmla="*/ 2636108 w 2993181"/>
                <a:gd name="connsiteY63" fmla="*/ 2603156 h 4163634"/>
                <a:gd name="connsiteX64" fmla="*/ 2644346 w 2993181"/>
                <a:gd name="connsiteY64" fmla="*/ 2660821 h 4163634"/>
                <a:gd name="connsiteX65" fmla="*/ 2652584 w 2993181"/>
                <a:gd name="connsiteY65" fmla="*/ 2702010 h 4163634"/>
                <a:gd name="connsiteX66" fmla="*/ 2669060 w 2993181"/>
                <a:gd name="connsiteY66" fmla="*/ 2875005 h 4163634"/>
                <a:gd name="connsiteX67" fmla="*/ 2677298 w 2993181"/>
                <a:gd name="connsiteY67" fmla="*/ 3089189 h 4163634"/>
                <a:gd name="connsiteX68" fmla="*/ 2685535 w 2993181"/>
                <a:gd name="connsiteY68" fmla="*/ 3130378 h 4163634"/>
                <a:gd name="connsiteX69" fmla="*/ 2702011 w 2993181"/>
                <a:gd name="connsiteY69" fmla="*/ 3278659 h 4163634"/>
                <a:gd name="connsiteX70" fmla="*/ 2718487 w 2993181"/>
                <a:gd name="connsiteY70" fmla="*/ 3509319 h 4163634"/>
                <a:gd name="connsiteX71" fmla="*/ 2743200 w 2993181"/>
                <a:gd name="connsiteY71" fmla="*/ 3583459 h 4163634"/>
                <a:gd name="connsiteX72" fmla="*/ 2751438 w 2993181"/>
                <a:gd name="connsiteY72" fmla="*/ 3608173 h 4163634"/>
                <a:gd name="connsiteX73" fmla="*/ 2767914 w 2993181"/>
                <a:gd name="connsiteY73" fmla="*/ 3781167 h 4163634"/>
                <a:gd name="connsiteX74" fmla="*/ 2776152 w 2993181"/>
                <a:gd name="connsiteY74" fmla="*/ 3871783 h 4163634"/>
                <a:gd name="connsiteX75" fmla="*/ 2792627 w 2993181"/>
                <a:gd name="connsiteY75" fmla="*/ 3954162 h 4163634"/>
                <a:gd name="connsiteX76" fmla="*/ 2817341 w 2993181"/>
                <a:gd name="connsiteY76" fmla="*/ 4085967 h 4163634"/>
                <a:gd name="connsiteX77" fmla="*/ 2809103 w 2993181"/>
                <a:gd name="connsiteY77" fmla="*/ 4151870 h 4163634"/>
                <a:gd name="connsiteX78" fmla="*/ 2421925 w 2993181"/>
                <a:gd name="connsiteY78" fmla="*/ 4135394 h 4163634"/>
                <a:gd name="connsiteX79" fmla="*/ 1894703 w 2993181"/>
                <a:gd name="connsiteY79" fmla="*/ 4143632 h 4163634"/>
                <a:gd name="connsiteX80" fmla="*/ 1853514 w 2993181"/>
                <a:gd name="connsiteY80" fmla="*/ 4151870 h 4163634"/>
                <a:gd name="connsiteX81" fmla="*/ 1070919 w 2993181"/>
                <a:gd name="connsiteY81" fmla="*/ 4143632 h 4163634"/>
                <a:gd name="connsiteX82" fmla="*/ 988541 w 2993181"/>
                <a:gd name="connsiteY82" fmla="*/ 4135394 h 4163634"/>
                <a:gd name="connsiteX83" fmla="*/ 963827 w 2993181"/>
                <a:gd name="connsiteY83" fmla="*/ 4127156 h 4163634"/>
                <a:gd name="connsiteX84" fmla="*/ 897925 w 2993181"/>
                <a:gd name="connsiteY84" fmla="*/ 4118919 h 4163634"/>
                <a:gd name="connsiteX85" fmla="*/ 733168 w 2993181"/>
                <a:gd name="connsiteY85" fmla="*/ 4094205 h 4163634"/>
                <a:gd name="connsiteX86" fmla="*/ 222422 w 2993181"/>
                <a:gd name="connsiteY86" fmla="*/ 4085967 h 4163634"/>
                <a:gd name="connsiteX87" fmla="*/ 131806 w 2993181"/>
                <a:gd name="connsiteY87" fmla="*/ 4077729 h 4163634"/>
                <a:gd name="connsiteX88" fmla="*/ 98854 w 2993181"/>
                <a:gd name="connsiteY88" fmla="*/ 4069492 h 4163634"/>
                <a:gd name="connsiteX89" fmla="*/ 123568 w 2993181"/>
                <a:gd name="connsiteY89" fmla="*/ 3978875 h 4163634"/>
                <a:gd name="connsiteX90" fmla="*/ 156519 w 2993181"/>
                <a:gd name="connsiteY90" fmla="*/ 3855308 h 4163634"/>
                <a:gd name="connsiteX91" fmla="*/ 172995 w 2993181"/>
                <a:gd name="connsiteY91" fmla="*/ 3764692 h 4163634"/>
                <a:gd name="connsiteX92" fmla="*/ 164757 w 2993181"/>
                <a:gd name="connsiteY92" fmla="*/ 3566983 h 4163634"/>
                <a:gd name="connsiteX93" fmla="*/ 148281 w 2993181"/>
                <a:gd name="connsiteY93" fmla="*/ 3542270 h 4163634"/>
                <a:gd name="connsiteX94" fmla="*/ 131806 w 2993181"/>
                <a:gd name="connsiteY94" fmla="*/ 3492843 h 4163634"/>
                <a:gd name="connsiteX95" fmla="*/ 123568 w 2993181"/>
                <a:gd name="connsiteY95" fmla="*/ 3468129 h 4163634"/>
                <a:gd name="connsiteX96" fmla="*/ 115330 w 2993181"/>
                <a:gd name="connsiteY96" fmla="*/ 3435178 h 4163634"/>
                <a:gd name="connsiteX97" fmla="*/ 98854 w 2993181"/>
                <a:gd name="connsiteY97" fmla="*/ 3410465 h 4163634"/>
                <a:gd name="connsiteX98" fmla="*/ 82379 w 2993181"/>
                <a:gd name="connsiteY98" fmla="*/ 3377513 h 4163634"/>
                <a:gd name="connsiteX99" fmla="*/ 74141 w 2993181"/>
                <a:gd name="connsiteY99" fmla="*/ 3336324 h 4163634"/>
                <a:gd name="connsiteX100" fmla="*/ 41189 w 2993181"/>
                <a:gd name="connsiteY100" fmla="*/ 3278659 h 4163634"/>
                <a:gd name="connsiteX101" fmla="*/ 32952 w 2993181"/>
                <a:gd name="connsiteY101" fmla="*/ 3212756 h 4163634"/>
                <a:gd name="connsiteX102" fmla="*/ 16476 w 2993181"/>
                <a:gd name="connsiteY102" fmla="*/ 3097427 h 4163634"/>
                <a:gd name="connsiteX103" fmla="*/ 8238 w 2993181"/>
                <a:gd name="connsiteY103" fmla="*/ 2809102 h 4163634"/>
                <a:gd name="connsiteX104" fmla="*/ 0 w 2993181"/>
                <a:gd name="connsiteY104" fmla="*/ 2710248 h 4163634"/>
                <a:gd name="connsiteX105" fmla="*/ 8238 w 2993181"/>
                <a:gd name="connsiteY105" fmla="*/ 1985319 h 4163634"/>
                <a:gd name="connsiteX106" fmla="*/ 16476 w 2993181"/>
                <a:gd name="connsiteY106" fmla="*/ 1960605 h 4163634"/>
                <a:gd name="connsiteX107" fmla="*/ 24714 w 2993181"/>
                <a:gd name="connsiteY107" fmla="*/ 1919416 h 4163634"/>
                <a:gd name="connsiteX108" fmla="*/ 41189 w 2993181"/>
                <a:gd name="connsiteY108" fmla="*/ 1787610 h 4163634"/>
                <a:gd name="connsiteX109" fmla="*/ 49427 w 2993181"/>
                <a:gd name="connsiteY109" fmla="*/ 1738183 h 4163634"/>
                <a:gd name="connsiteX110" fmla="*/ 57665 w 2993181"/>
                <a:gd name="connsiteY110" fmla="*/ 1713470 h 4163634"/>
                <a:gd name="connsiteX111" fmla="*/ 74141 w 2993181"/>
                <a:gd name="connsiteY111" fmla="*/ 1622854 h 4163634"/>
                <a:gd name="connsiteX112" fmla="*/ 82379 w 2993181"/>
                <a:gd name="connsiteY112" fmla="*/ 1491048 h 4163634"/>
                <a:gd name="connsiteX113" fmla="*/ 90616 w 2993181"/>
                <a:gd name="connsiteY113" fmla="*/ 1441621 h 4163634"/>
                <a:gd name="connsiteX114" fmla="*/ 107092 w 2993181"/>
                <a:gd name="connsiteY114" fmla="*/ 1293340 h 4163634"/>
                <a:gd name="connsiteX115" fmla="*/ 115330 w 2993181"/>
                <a:gd name="connsiteY115" fmla="*/ 1194486 h 4163634"/>
                <a:gd name="connsiteX116" fmla="*/ 123568 w 2993181"/>
                <a:gd name="connsiteY116" fmla="*/ 1145059 h 4163634"/>
                <a:gd name="connsiteX117" fmla="*/ 148281 w 2993181"/>
                <a:gd name="connsiteY117" fmla="*/ 733167 h 4163634"/>
                <a:gd name="connsiteX118" fmla="*/ 140044 w 2993181"/>
                <a:gd name="connsiteY118" fmla="*/ 222421 h 4163634"/>
                <a:gd name="connsiteX119" fmla="*/ 131806 w 2993181"/>
                <a:gd name="connsiteY119" fmla="*/ 140043 h 4163634"/>
                <a:gd name="connsiteX120" fmla="*/ 123568 w 2993181"/>
                <a:gd name="connsiteY120" fmla="*/ 98854 h 4163634"/>
                <a:gd name="connsiteX121" fmla="*/ 107092 w 2993181"/>
                <a:gd name="connsiteY121" fmla="*/ 0 h 4163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2993181" h="4163634">
                  <a:moveTo>
                    <a:pt x="107092" y="0"/>
                  </a:moveTo>
                  <a:lnTo>
                    <a:pt x="107092" y="0"/>
                  </a:lnTo>
                  <a:cubicBezTo>
                    <a:pt x="129060" y="8238"/>
                    <a:pt x="149881" y="20693"/>
                    <a:pt x="172995" y="24713"/>
                  </a:cubicBezTo>
                  <a:cubicBezTo>
                    <a:pt x="213665" y="31786"/>
                    <a:pt x="255424" y="29523"/>
                    <a:pt x="296562" y="32951"/>
                  </a:cubicBezTo>
                  <a:cubicBezTo>
                    <a:pt x="328611" y="35622"/>
                    <a:pt x="403095" y="45238"/>
                    <a:pt x="436606" y="49427"/>
                  </a:cubicBezTo>
                  <a:cubicBezTo>
                    <a:pt x="514708" y="75462"/>
                    <a:pt x="429634" y="49537"/>
                    <a:pt x="617838" y="65902"/>
                  </a:cubicBezTo>
                  <a:cubicBezTo>
                    <a:pt x="696032" y="72701"/>
                    <a:pt x="611809" y="73279"/>
                    <a:pt x="675503" y="82378"/>
                  </a:cubicBezTo>
                  <a:cubicBezTo>
                    <a:pt x="705528" y="86667"/>
                    <a:pt x="735914" y="87870"/>
                    <a:pt x="766119" y="90616"/>
                  </a:cubicBezTo>
                  <a:cubicBezTo>
                    <a:pt x="824256" y="109995"/>
                    <a:pt x="765945" y="92655"/>
                    <a:pt x="881449" y="107092"/>
                  </a:cubicBezTo>
                  <a:cubicBezTo>
                    <a:pt x="895342" y="108829"/>
                    <a:pt x="908745" y="113592"/>
                    <a:pt x="922638" y="115329"/>
                  </a:cubicBezTo>
                  <a:cubicBezTo>
                    <a:pt x="952734" y="119091"/>
                    <a:pt x="983049" y="120821"/>
                    <a:pt x="1013254" y="123567"/>
                  </a:cubicBezTo>
                  <a:cubicBezTo>
                    <a:pt x="1061591" y="155792"/>
                    <a:pt x="1026272" y="137828"/>
                    <a:pt x="1120346" y="148281"/>
                  </a:cubicBezTo>
                  <a:cubicBezTo>
                    <a:pt x="1288790" y="166997"/>
                    <a:pt x="1073075" y="152477"/>
                    <a:pt x="1416908" y="164756"/>
                  </a:cubicBezTo>
                  <a:lnTo>
                    <a:pt x="1449860" y="172994"/>
                  </a:lnTo>
                  <a:cubicBezTo>
                    <a:pt x="1474528" y="178687"/>
                    <a:pt x="1499440" y="183330"/>
                    <a:pt x="1524000" y="189470"/>
                  </a:cubicBezTo>
                  <a:cubicBezTo>
                    <a:pt x="1532424" y="191576"/>
                    <a:pt x="1540118" y="196480"/>
                    <a:pt x="1548714" y="197708"/>
                  </a:cubicBezTo>
                  <a:cubicBezTo>
                    <a:pt x="1578739" y="201997"/>
                    <a:pt x="1609125" y="203200"/>
                    <a:pt x="1639330" y="205946"/>
                  </a:cubicBezTo>
                  <a:cubicBezTo>
                    <a:pt x="1697271" y="225257"/>
                    <a:pt x="1627816" y="204026"/>
                    <a:pt x="1738184" y="222421"/>
                  </a:cubicBezTo>
                  <a:cubicBezTo>
                    <a:pt x="1746749" y="223849"/>
                    <a:pt x="1754474" y="228553"/>
                    <a:pt x="1762898" y="230659"/>
                  </a:cubicBezTo>
                  <a:cubicBezTo>
                    <a:pt x="1800637" y="240094"/>
                    <a:pt x="1829972" y="242133"/>
                    <a:pt x="1869989" y="247135"/>
                  </a:cubicBezTo>
                  <a:cubicBezTo>
                    <a:pt x="1878227" y="249881"/>
                    <a:pt x="1886325" y="253088"/>
                    <a:pt x="1894703" y="255373"/>
                  </a:cubicBezTo>
                  <a:cubicBezTo>
                    <a:pt x="1916549" y="261331"/>
                    <a:pt x="1939124" y="264687"/>
                    <a:pt x="1960606" y="271848"/>
                  </a:cubicBezTo>
                  <a:lnTo>
                    <a:pt x="2010033" y="288324"/>
                  </a:lnTo>
                  <a:cubicBezTo>
                    <a:pt x="2018271" y="293816"/>
                    <a:pt x="2025442" y="301417"/>
                    <a:pt x="2034746" y="304800"/>
                  </a:cubicBezTo>
                  <a:cubicBezTo>
                    <a:pt x="2056026" y="312538"/>
                    <a:pt x="2100649" y="321275"/>
                    <a:pt x="2100649" y="321275"/>
                  </a:cubicBezTo>
                  <a:cubicBezTo>
                    <a:pt x="2108887" y="326767"/>
                    <a:pt x="2116507" y="333323"/>
                    <a:pt x="2125362" y="337751"/>
                  </a:cubicBezTo>
                  <a:cubicBezTo>
                    <a:pt x="2133129" y="341634"/>
                    <a:pt x="2141414" y="345370"/>
                    <a:pt x="2150076" y="345989"/>
                  </a:cubicBezTo>
                  <a:cubicBezTo>
                    <a:pt x="2218605" y="350884"/>
                    <a:pt x="2287373" y="351481"/>
                    <a:pt x="2356022" y="354227"/>
                  </a:cubicBezTo>
                  <a:cubicBezTo>
                    <a:pt x="2408641" y="371767"/>
                    <a:pt x="2348971" y="353304"/>
                    <a:pt x="2430162" y="370702"/>
                  </a:cubicBezTo>
                  <a:cubicBezTo>
                    <a:pt x="2452303" y="375446"/>
                    <a:pt x="2474583" y="380017"/>
                    <a:pt x="2496065" y="387178"/>
                  </a:cubicBezTo>
                  <a:cubicBezTo>
                    <a:pt x="2504303" y="389924"/>
                    <a:pt x="2512196" y="394096"/>
                    <a:pt x="2520779" y="395416"/>
                  </a:cubicBezTo>
                  <a:cubicBezTo>
                    <a:pt x="2548054" y="399612"/>
                    <a:pt x="2575698" y="400908"/>
                    <a:pt x="2603157" y="403654"/>
                  </a:cubicBezTo>
                  <a:cubicBezTo>
                    <a:pt x="2670732" y="426179"/>
                    <a:pt x="2564057" y="392539"/>
                    <a:pt x="2702011" y="420129"/>
                  </a:cubicBezTo>
                  <a:cubicBezTo>
                    <a:pt x="2719041" y="423535"/>
                    <a:pt x="2751438" y="436605"/>
                    <a:pt x="2751438" y="436605"/>
                  </a:cubicBezTo>
                  <a:cubicBezTo>
                    <a:pt x="2762422" y="444843"/>
                    <a:pt x="2773217" y="453339"/>
                    <a:pt x="2784389" y="461319"/>
                  </a:cubicBezTo>
                  <a:cubicBezTo>
                    <a:pt x="2792446" y="467074"/>
                    <a:pt x="2801497" y="471456"/>
                    <a:pt x="2809103" y="477794"/>
                  </a:cubicBezTo>
                  <a:cubicBezTo>
                    <a:pt x="2850243" y="512077"/>
                    <a:pt x="2815096" y="496268"/>
                    <a:pt x="2858530" y="510746"/>
                  </a:cubicBezTo>
                  <a:cubicBezTo>
                    <a:pt x="2875006" y="527222"/>
                    <a:pt x="2895033" y="540786"/>
                    <a:pt x="2907957" y="560173"/>
                  </a:cubicBezTo>
                  <a:cubicBezTo>
                    <a:pt x="2946400" y="617838"/>
                    <a:pt x="2924432" y="598617"/>
                    <a:pt x="2965622" y="626075"/>
                  </a:cubicBezTo>
                  <a:cubicBezTo>
                    <a:pt x="2971114" y="634313"/>
                    <a:pt x="2977670" y="641933"/>
                    <a:pt x="2982098" y="650789"/>
                  </a:cubicBezTo>
                  <a:cubicBezTo>
                    <a:pt x="3001584" y="689762"/>
                    <a:pt x="2991297" y="748096"/>
                    <a:pt x="2982098" y="782594"/>
                  </a:cubicBezTo>
                  <a:cubicBezTo>
                    <a:pt x="2979547" y="792161"/>
                    <a:pt x="2965622" y="793578"/>
                    <a:pt x="2957384" y="799070"/>
                  </a:cubicBezTo>
                  <a:cubicBezTo>
                    <a:pt x="2951892" y="815546"/>
                    <a:pt x="2950541" y="834047"/>
                    <a:pt x="2940908" y="848497"/>
                  </a:cubicBezTo>
                  <a:lnTo>
                    <a:pt x="2891481" y="922637"/>
                  </a:lnTo>
                  <a:cubicBezTo>
                    <a:pt x="2885989" y="930875"/>
                    <a:pt x="2878137" y="937958"/>
                    <a:pt x="2875006" y="947351"/>
                  </a:cubicBezTo>
                  <a:lnTo>
                    <a:pt x="2858530" y="996778"/>
                  </a:lnTo>
                  <a:cubicBezTo>
                    <a:pt x="2849551" y="1023714"/>
                    <a:pt x="2842519" y="1052036"/>
                    <a:pt x="2817341" y="1070919"/>
                  </a:cubicBezTo>
                  <a:lnTo>
                    <a:pt x="2784389" y="1095632"/>
                  </a:lnTo>
                  <a:cubicBezTo>
                    <a:pt x="2778897" y="1112108"/>
                    <a:pt x="2772126" y="1128211"/>
                    <a:pt x="2767914" y="1145059"/>
                  </a:cubicBezTo>
                  <a:cubicBezTo>
                    <a:pt x="2765975" y="1152815"/>
                    <a:pt x="2756810" y="1193055"/>
                    <a:pt x="2751438" y="1202724"/>
                  </a:cubicBezTo>
                  <a:cubicBezTo>
                    <a:pt x="2741822" y="1220033"/>
                    <a:pt x="2724749" y="1233366"/>
                    <a:pt x="2718487" y="1252151"/>
                  </a:cubicBezTo>
                  <a:cubicBezTo>
                    <a:pt x="2706565" y="1287917"/>
                    <a:pt x="2716389" y="1270725"/>
                    <a:pt x="2685535" y="1301578"/>
                  </a:cubicBezTo>
                  <a:cubicBezTo>
                    <a:pt x="2664833" y="1363686"/>
                    <a:pt x="2669377" y="1340229"/>
                    <a:pt x="2660822" y="1408670"/>
                  </a:cubicBezTo>
                  <a:cubicBezTo>
                    <a:pt x="2650055" y="1494804"/>
                    <a:pt x="2666948" y="1461263"/>
                    <a:pt x="2636108" y="1507524"/>
                  </a:cubicBezTo>
                  <a:lnTo>
                    <a:pt x="2619633" y="1556951"/>
                  </a:lnTo>
                  <a:cubicBezTo>
                    <a:pt x="2616887" y="1565189"/>
                    <a:pt x="2616212" y="1574440"/>
                    <a:pt x="2611395" y="1581665"/>
                  </a:cubicBezTo>
                  <a:lnTo>
                    <a:pt x="2594919" y="1606378"/>
                  </a:lnTo>
                  <a:cubicBezTo>
                    <a:pt x="2556719" y="1720983"/>
                    <a:pt x="2579138" y="1638452"/>
                    <a:pt x="2570206" y="1861751"/>
                  </a:cubicBezTo>
                  <a:cubicBezTo>
                    <a:pt x="2572952" y="1996302"/>
                    <a:pt x="2573463" y="2130918"/>
                    <a:pt x="2578444" y="2265405"/>
                  </a:cubicBezTo>
                  <a:cubicBezTo>
                    <a:pt x="2578962" y="2279397"/>
                    <a:pt x="2584552" y="2292755"/>
                    <a:pt x="2586681" y="2306594"/>
                  </a:cubicBezTo>
                  <a:cubicBezTo>
                    <a:pt x="2590047" y="2328475"/>
                    <a:pt x="2592474" y="2350494"/>
                    <a:pt x="2594919" y="2372497"/>
                  </a:cubicBezTo>
                  <a:cubicBezTo>
                    <a:pt x="2605538" y="2468066"/>
                    <a:pt x="2593953" y="2427263"/>
                    <a:pt x="2611395" y="2479589"/>
                  </a:cubicBezTo>
                  <a:cubicBezTo>
                    <a:pt x="2614141" y="2504302"/>
                    <a:pt x="2614757" y="2529346"/>
                    <a:pt x="2619633" y="2553729"/>
                  </a:cubicBezTo>
                  <a:cubicBezTo>
                    <a:pt x="2623039" y="2570759"/>
                    <a:pt x="2636108" y="2603156"/>
                    <a:pt x="2636108" y="2603156"/>
                  </a:cubicBezTo>
                  <a:cubicBezTo>
                    <a:pt x="2638854" y="2622378"/>
                    <a:pt x="2641154" y="2641668"/>
                    <a:pt x="2644346" y="2660821"/>
                  </a:cubicBezTo>
                  <a:cubicBezTo>
                    <a:pt x="2646648" y="2674632"/>
                    <a:pt x="2651191" y="2688078"/>
                    <a:pt x="2652584" y="2702010"/>
                  </a:cubicBezTo>
                  <a:cubicBezTo>
                    <a:pt x="2673619" y="2912361"/>
                    <a:pt x="2649307" y="2756488"/>
                    <a:pt x="2669060" y="2875005"/>
                  </a:cubicBezTo>
                  <a:cubicBezTo>
                    <a:pt x="2671806" y="2946400"/>
                    <a:pt x="2672698" y="3017890"/>
                    <a:pt x="2677298" y="3089189"/>
                  </a:cubicBezTo>
                  <a:cubicBezTo>
                    <a:pt x="2678199" y="3103161"/>
                    <a:pt x="2684142" y="3116446"/>
                    <a:pt x="2685535" y="3130378"/>
                  </a:cubicBezTo>
                  <a:cubicBezTo>
                    <a:pt x="2700646" y="3281496"/>
                    <a:pt x="2679394" y="3210811"/>
                    <a:pt x="2702011" y="3278659"/>
                  </a:cubicBezTo>
                  <a:cubicBezTo>
                    <a:pt x="2702416" y="3285543"/>
                    <a:pt x="2712251" y="3478140"/>
                    <a:pt x="2718487" y="3509319"/>
                  </a:cubicBezTo>
                  <a:cubicBezTo>
                    <a:pt x="2723596" y="3534863"/>
                    <a:pt x="2734962" y="3558746"/>
                    <a:pt x="2743200" y="3583459"/>
                  </a:cubicBezTo>
                  <a:lnTo>
                    <a:pt x="2751438" y="3608173"/>
                  </a:lnTo>
                  <a:cubicBezTo>
                    <a:pt x="2771928" y="3895023"/>
                    <a:pt x="2748750" y="3608694"/>
                    <a:pt x="2767914" y="3781167"/>
                  </a:cubicBezTo>
                  <a:cubicBezTo>
                    <a:pt x="2771263" y="3811311"/>
                    <a:pt x="2772608" y="3841661"/>
                    <a:pt x="2776152" y="3871783"/>
                  </a:cubicBezTo>
                  <a:cubicBezTo>
                    <a:pt x="2790656" y="3995068"/>
                    <a:pt x="2777352" y="3862512"/>
                    <a:pt x="2792627" y="3954162"/>
                  </a:cubicBezTo>
                  <a:cubicBezTo>
                    <a:pt x="2814720" y="4086716"/>
                    <a:pt x="2784198" y="3953397"/>
                    <a:pt x="2817341" y="4085967"/>
                  </a:cubicBezTo>
                  <a:cubicBezTo>
                    <a:pt x="2814595" y="4107935"/>
                    <a:pt x="2830940" y="4148230"/>
                    <a:pt x="2809103" y="4151870"/>
                  </a:cubicBezTo>
                  <a:cubicBezTo>
                    <a:pt x="2657813" y="4177085"/>
                    <a:pt x="2552305" y="4157124"/>
                    <a:pt x="2421925" y="4135394"/>
                  </a:cubicBezTo>
                  <a:lnTo>
                    <a:pt x="1894703" y="4143632"/>
                  </a:lnTo>
                  <a:cubicBezTo>
                    <a:pt x="1880707" y="4144038"/>
                    <a:pt x="1867516" y="4151870"/>
                    <a:pt x="1853514" y="4151870"/>
                  </a:cubicBezTo>
                  <a:cubicBezTo>
                    <a:pt x="1592635" y="4151870"/>
                    <a:pt x="1331784" y="4146378"/>
                    <a:pt x="1070919" y="4143632"/>
                  </a:cubicBezTo>
                  <a:cubicBezTo>
                    <a:pt x="1043460" y="4140886"/>
                    <a:pt x="1015816" y="4139590"/>
                    <a:pt x="988541" y="4135394"/>
                  </a:cubicBezTo>
                  <a:cubicBezTo>
                    <a:pt x="979958" y="4134074"/>
                    <a:pt x="972371" y="4128709"/>
                    <a:pt x="963827" y="4127156"/>
                  </a:cubicBezTo>
                  <a:cubicBezTo>
                    <a:pt x="942046" y="4123196"/>
                    <a:pt x="919762" y="4122558"/>
                    <a:pt x="897925" y="4118919"/>
                  </a:cubicBezTo>
                  <a:cubicBezTo>
                    <a:pt x="820390" y="4105997"/>
                    <a:pt x="811970" y="4096394"/>
                    <a:pt x="733168" y="4094205"/>
                  </a:cubicBezTo>
                  <a:cubicBezTo>
                    <a:pt x="562963" y="4089477"/>
                    <a:pt x="392671" y="4088713"/>
                    <a:pt x="222422" y="4085967"/>
                  </a:cubicBezTo>
                  <a:cubicBezTo>
                    <a:pt x="192217" y="4083221"/>
                    <a:pt x="161870" y="4081737"/>
                    <a:pt x="131806" y="4077729"/>
                  </a:cubicBezTo>
                  <a:cubicBezTo>
                    <a:pt x="120583" y="4076233"/>
                    <a:pt x="103917" y="4079619"/>
                    <a:pt x="98854" y="4069492"/>
                  </a:cubicBezTo>
                  <a:cubicBezTo>
                    <a:pt x="94196" y="4060177"/>
                    <a:pt x="122884" y="3980928"/>
                    <a:pt x="123568" y="3978875"/>
                  </a:cubicBezTo>
                  <a:cubicBezTo>
                    <a:pt x="137405" y="3937364"/>
                    <a:pt x="149812" y="3902254"/>
                    <a:pt x="156519" y="3855308"/>
                  </a:cubicBezTo>
                  <a:cubicBezTo>
                    <a:pt x="166358" y="3786435"/>
                    <a:pt x="160048" y="3816480"/>
                    <a:pt x="172995" y="3764692"/>
                  </a:cubicBezTo>
                  <a:cubicBezTo>
                    <a:pt x="170249" y="3698789"/>
                    <a:pt x="172041" y="3632540"/>
                    <a:pt x="164757" y="3566983"/>
                  </a:cubicBezTo>
                  <a:cubicBezTo>
                    <a:pt x="163664" y="3557143"/>
                    <a:pt x="152302" y="3551317"/>
                    <a:pt x="148281" y="3542270"/>
                  </a:cubicBezTo>
                  <a:cubicBezTo>
                    <a:pt x="141228" y="3526400"/>
                    <a:pt x="137298" y="3509319"/>
                    <a:pt x="131806" y="3492843"/>
                  </a:cubicBezTo>
                  <a:cubicBezTo>
                    <a:pt x="129060" y="3484605"/>
                    <a:pt x="125674" y="3476553"/>
                    <a:pt x="123568" y="3468129"/>
                  </a:cubicBezTo>
                  <a:cubicBezTo>
                    <a:pt x="120822" y="3457145"/>
                    <a:pt x="119790" y="3445584"/>
                    <a:pt x="115330" y="3435178"/>
                  </a:cubicBezTo>
                  <a:cubicBezTo>
                    <a:pt x="111430" y="3426078"/>
                    <a:pt x="103766" y="3419061"/>
                    <a:pt x="98854" y="3410465"/>
                  </a:cubicBezTo>
                  <a:cubicBezTo>
                    <a:pt x="92761" y="3399803"/>
                    <a:pt x="87871" y="3388497"/>
                    <a:pt x="82379" y="3377513"/>
                  </a:cubicBezTo>
                  <a:cubicBezTo>
                    <a:pt x="79633" y="3363783"/>
                    <a:pt x="78569" y="3349607"/>
                    <a:pt x="74141" y="3336324"/>
                  </a:cubicBezTo>
                  <a:cubicBezTo>
                    <a:pt x="67174" y="3315422"/>
                    <a:pt x="53241" y="3296736"/>
                    <a:pt x="41189" y="3278659"/>
                  </a:cubicBezTo>
                  <a:cubicBezTo>
                    <a:pt x="38443" y="3256691"/>
                    <a:pt x="35397" y="3234759"/>
                    <a:pt x="32952" y="3212756"/>
                  </a:cubicBezTo>
                  <a:cubicBezTo>
                    <a:pt x="21716" y="3111626"/>
                    <a:pt x="32175" y="3160222"/>
                    <a:pt x="16476" y="3097427"/>
                  </a:cubicBezTo>
                  <a:cubicBezTo>
                    <a:pt x="13730" y="3001319"/>
                    <a:pt x="12326" y="2905163"/>
                    <a:pt x="8238" y="2809102"/>
                  </a:cubicBezTo>
                  <a:cubicBezTo>
                    <a:pt x="6832" y="2776066"/>
                    <a:pt x="0" y="2743314"/>
                    <a:pt x="0" y="2710248"/>
                  </a:cubicBezTo>
                  <a:cubicBezTo>
                    <a:pt x="0" y="2468589"/>
                    <a:pt x="2928" y="2226919"/>
                    <a:pt x="8238" y="1985319"/>
                  </a:cubicBezTo>
                  <a:cubicBezTo>
                    <a:pt x="8429" y="1976637"/>
                    <a:pt x="14370" y="1969029"/>
                    <a:pt x="16476" y="1960605"/>
                  </a:cubicBezTo>
                  <a:cubicBezTo>
                    <a:pt x="19872" y="1947021"/>
                    <a:pt x="22734" y="1933277"/>
                    <a:pt x="24714" y="1919416"/>
                  </a:cubicBezTo>
                  <a:cubicBezTo>
                    <a:pt x="61581" y="1661352"/>
                    <a:pt x="8755" y="1998441"/>
                    <a:pt x="41189" y="1787610"/>
                  </a:cubicBezTo>
                  <a:cubicBezTo>
                    <a:pt x="43729" y="1771101"/>
                    <a:pt x="45804" y="1754488"/>
                    <a:pt x="49427" y="1738183"/>
                  </a:cubicBezTo>
                  <a:cubicBezTo>
                    <a:pt x="51311" y="1729706"/>
                    <a:pt x="55559" y="1721894"/>
                    <a:pt x="57665" y="1713470"/>
                  </a:cubicBezTo>
                  <a:cubicBezTo>
                    <a:pt x="63422" y="1690443"/>
                    <a:pt x="70469" y="1644887"/>
                    <a:pt x="74141" y="1622854"/>
                  </a:cubicBezTo>
                  <a:cubicBezTo>
                    <a:pt x="76887" y="1578919"/>
                    <a:pt x="78394" y="1534888"/>
                    <a:pt x="82379" y="1491048"/>
                  </a:cubicBezTo>
                  <a:cubicBezTo>
                    <a:pt x="83891" y="1474414"/>
                    <a:pt x="88954" y="1458241"/>
                    <a:pt x="90616" y="1441621"/>
                  </a:cubicBezTo>
                  <a:cubicBezTo>
                    <a:pt x="105689" y="1290885"/>
                    <a:pt x="87736" y="1370766"/>
                    <a:pt x="107092" y="1293340"/>
                  </a:cubicBezTo>
                  <a:cubicBezTo>
                    <a:pt x="109838" y="1260389"/>
                    <a:pt x="111678" y="1227349"/>
                    <a:pt x="115330" y="1194486"/>
                  </a:cubicBezTo>
                  <a:cubicBezTo>
                    <a:pt x="117175" y="1177885"/>
                    <a:pt x="122378" y="1161719"/>
                    <a:pt x="123568" y="1145059"/>
                  </a:cubicBezTo>
                  <a:cubicBezTo>
                    <a:pt x="133368" y="1007864"/>
                    <a:pt x="148281" y="733167"/>
                    <a:pt x="148281" y="733167"/>
                  </a:cubicBezTo>
                  <a:cubicBezTo>
                    <a:pt x="145535" y="562918"/>
                    <a:pt x="144772" y="392626"/>
                    <a:pt x="140044" y="222421"/>
                  </a:cubicBezTo>
                  <a:cubicBezTo>
                    <a:pt x="139278" y="194835"/>
                    <a:pt x="135453" y="167397"/>
                    <a:pt x="131806" y="140043"/>
                  </a:cubicBezTo>
                  <a:cubicBezTo>
                    <a:pt x="129955" y="126164"/>
                    <a:pt x="125548" y="112715"/>
                    <a:pt x="123568" y="98854"/>
                  </a:cubicBezTo>
                  <a:cubicBezTo>
                    <a:pt x="114724" y="36944"/>
                    <a:pt x="109838" y="16476"/>
                    <a:pt x="107092"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1795158" y="685800"/>
              <a:ext cx="1252842" cy="2527030"/>
              <a:chOff x="3369330" y="990600"/>
              <a:chExt cx="1891155" cy="3847529"/>
            </a:xfrm>
          </p:grpSpPr>
          <p:sp>
            <p:nvSpPr>
              <p:cNvPr id="22" name="Rounded Rectangle 21"/>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rot="5745961">
                <a:off x="4829111" y="2296036"/>
                <a:ext cx="221193" cy="64155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rot="19242442">
                <a:off x="4383575" y="1823704"/>
                <a:ext cx="263635" cy="97028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rot="9295279">
                <a:off x="4266027" y="3422313"/>
                <a:ext cx="285031" cy="720726"/>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3828296" y="990600"/>
                <a:ext cx="754690" cy="75475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rot="8114643">
                <a:off x="3369330" y="2096811"/>
                <a:ext cx="1062605" cy="25884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4402138" y="3967783"/>
                <a:ext cx="252342" cy="870346"/>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rot="240782">
                <a:off x="3453400" y="2446870"/>
                <a:ext cx="221193" cy="75330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rot="1922468">
              <a:off x="2571225" y="3110688"/>
              <a:ext cx="245320" cy="501338"/>
              <a:chOff x="3107480" y="2927662"/>
              <a:chExt cx="475020" cy="729938"/>
            </a:xfrm>
          </p:grpSpPr>
          <p:sp>
            <p:nvSpPr>
              <p:cNvPr id="19" name="Moon 18"/>
              <p:cNvSpPr/>
              <p:nvPr/>
            </p:nvSpPr>
            <p:spPr>
              <a:xfrm>
                <a:off x="3200400" y="2929070"/>
                <a:ext cx="152400" cy="381000"/>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Moon 19"/>
              <p:cNvSpPr/>
              <p:nvPr/>
            </p:nvSpPr>
            <p:spPr>
              <a:xfrm rot="19397167">
                <a:off x="3107480" y="2976956"/>
                <a:ext cx="245319" cy="680644"/>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Moon 20"/>
              <p:cNvSpPr/>
              <p:nvPr/>
            </p:nvSpPr>
            <p:spPr>
              <a:xfrm rot="12969248">
                <a:off x="3337181" y="2927662"/>
                <a:ext cx="245319" cy="680644"/>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rot="1922468">
              <a:off x="2350231" y="3813977"/>
              <a:ext cx="245320" cy="501338"/>
              <a:chOff x="3107480" y="2927662"/>
              <a:chExt cx="475020" cy="729938"/>
            </a:xfrm>
          </p:grpSpPr>
          <p:sp>
            <p:nvSpPr>
              <p:cNvPr id="16" name="Moon 15"/>
              <p:cNvSpPr/>
              <p:nvPr/>
            </p:nvSpPr>
            <p:spPr>
              <a:xfrm>
                <a:off x="3200400" y="2929070"/>
                <a:ext cx="152400" cy="381000"/>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Moon 16"/>
              <p:cNvSpPr/>
              <p:nvPr/>
            </p:nvSpPr>
            <p:spPr>
              <a:xfrm rot="19397167">
                <a:off x="3107480" y="2976956"/>
                <a:ext cx="245319" cy="680644"/>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oon 17"/>
              <p:cNvSpPr/>
              <p:nvPr/>
            </p:nvSpPr>
            <p:spPr>
              <a:xfrm rot="12969248">
                <a:off x="3337181" y="2927662"/>
                <a:ext cx="245319" cy="680644"/>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8335181" y="2582737"/>
            <a:ext cx="2061850" cy="4275263"/>
            <a:chOff x="8163359" y="2506610"/>
            <a:chExt cx="2061850" cy="4275263"/>
          </a:xfrm>
        </p:grpSpPr>
        <p:grpSp>
          <p:nvGrpSpPr>
            <p:cNvPr id="31" name="Group 30"/>
            <p:cNvGrpSpPr/>
            <p:nvPr/>
          </p:nvGrpSpPr>
          <p:grpSpPr>
            <a:xfrm>
              <a:off x="8163359" y="2506610"/>
              <a:ext cx="2061850" cy="4275263"/>
              <a:chOff x="4191000" y="776647"/>
              <a:chExt cx="2993181" cy="6206387"/>
            </a:xfrm>
            <a:solidFill>
              <a:schemeClr val="bg1"/>
            </a:solidFill>
          </p:grpSpPr>
          <p:sp>
            <p:nvSpPr>
              <p:cNvPr id="32" name="Freeform 31"/>
              <p:cNvSpPr/>
              <p:nvPr/>
            </p:nvSpPr>
            <p:spPr>
              <a:xfrm flipH="1">
                <a:off x="4191000" y="2819400"/>
                <a:ext cx="2993181" cy="4163634"/>
              </a:xfrm>
              <a:custGeom>
                <a:avLst/>
                <a:gdLst>
                  <a:gd name="connsiteX0" fmla="*/ 107092 w 2993181"/>
                  <a:gd name="connsiteY0" fmla="*/ 0 h 4163634"/>
                  <a:gd name="connsiteX1" fmla="*/ 107092 w 2993181"/>
                  <a:gd name="connsiteY1" fmla="*/ 0 h 4163634"/>
                  <a:gd name="connsiteX2" fmla="*/ 172995 w 2993181"/>
                  <a:gd name="connsiteY2" fmla="*/ 24713 h 4163634"/>
                  <a:gd name="connsiteX3" fmla="*/ 296562 w 2993181"/>
                  <a:gd name="connsiteY3" fmla="*/ 32951 h 4163634"/>
                  <a:gd name="connsiteX4" fmla="*/ 436606 w 2993181"/>
                  <a:gd name="connsiteY4" fmla="*/ 49427 h 4163634"/>
                  <a:gd name="connsiteX5" fmla="*/ 617838 w 2993181"/>
                  <a:gd name="connsiteY5" fmla="*/ 65902 h 4163634"/>
                  <a:gd name="connsiteX6" fmla="*/ 675503 w 2993181"/>
                  <a:gd name="connsiteY6" fmla="*/ 82378 h 4163634"/>
                  <a:gd name="connsiteX7" fmla="*/ 766119 w 2993181"/>
                  <a:gd name="connsiteY7" fmla="*/ 90616 h 4163634"/>
                  <a:gd name="connsiteX8" fmla="*/ 881449 w 2993181"/>
                  <a:gd name="connsiteY8" fmla="*/ 107092 h 4163634"/>
                  <a:gd name="connsiteX9" fmla="*/ 922638 w 2993181"/>
                  <a:gd name="connsiteY9" fmla="*/ 115329 h 4163634"/>
                  <a:gd name="connsiteX10" fmla="*/ 1013254 w 2993181"/>
                  <a:gd name="connsiteY10" fmla="*/ 123567 h 4163634"/>
                  <a:gd name="connsiteX11" fmla="*/ 1120346 w 2993181"/>
                  <a:gd name="connsiteY11" fmla="*/ 148281 h 4163634"/>
                  <a:gd name="connsiteX12" fmla="*/ 1416908 w 2993181"/>
                  <a:gd name="connsiteY12" fmla="*/ 164756 h 4163634"/>
                  <a:gd name="connsiteX13" fmla="*/ 1449860 w 2993181"/>
                  <a:gd name="connsiteY13" fmla="*/ 172994 h 4163634"/>
                  <a:gd name="connsiteX14" fmla="*/ 1524000 w 2993181"/>
                  <a:gd name="connsiteY14" fmla="*/ 189470 h 4163634"/>
                  <a:gd name="connsiteX15" fmla="*/ 1548714 w 2993181"/>
                  <a:gd name="connsiteY15" fmla="*/ 197708 h 4163634"/>
                  <a:gd name="connsiteX16" fmla="*/ 1639330 w 2993181"/>
                  <a:gd name="connsiteY16" fmla="*/ 205946 h 4163634"/>
                  <a:gd name="connsiteX17" fmla="*/ 1738184 w 2993181"/>
                  <a:gd name="connsiteY17" fmla="*/ 222421 h 4163634"/>
                  <a:gd name="connsiteX18" fmla="*/ 1762898 w 2993181"/>
                  <a:gd name="connsiteY18" fmla="*/ 230659 h 4163634"/>
                  <a:gd name="connsiteX19" fmla="*/ 1869989 w 2993181"/>
                  <a:gd name="connsiteY19" fmla="*/ 247135 h 4163634"/>
                  <a:gd name="connsiteX20" fmla="*/ 1894703 w 2993181"/>
                  <a:gd name="connsiteY20" fmla="*/ 255373 h 4163634"/>
                  <a:gd name="connsiteX21" fmla="*/ 1960606 w 2993181"/>
                  <a:gd name="connsiteY21" fmla="*/ 271848 h 4163634"/>
                  <a:gd name="connsiteX22" fmla="*/ 2010033 w 2993181"/>
                  <a:gd name="connsiteY22" fmla="*/ 288324 h 4163634"/>
                  <a:gd name="connsiteX23" fmla="*/ 2034746 w 2993181"/>
                  <a:gd name="connsiteY23" fmla="*/ 304800 h 4163634"/>
                  <a:gd name="connsiteX24" fmla="*/ 2100649 w 2993181"/>
                  <a:gd name="connsiteY24" fmla="*/ 321275 h 4163634"/>
                  <a:gd name="connsiteX25" fmla="*/ 2125362 w 2993181"/>
                  <a:gd name="connsiteY25" fmla="*/ 337751 h 4163634"/>
                  <a:gd name="connsiteX26" fmla="*/ 2150076 w 2993181"/>
                  <a:gd name="connsiteY26" fmla="*/ 345989 h 4163634"/>
                  <a:gd name="connsiteX27" fmla="*/ 2356022 w 2993181"/>
                  <a:gd name="connsiteY27" fmla="*/ 354227 h 4163634"/>
                  <a:gd name="connsiteX28" fmla="*/ 2430162 w 2993181"/>
                  <a:gd name="connsiteY28" fmla="*/ 370702 h 4163634"/>
                  <a:gd name="connsiteX29" fmla="*/ 2496065 w 2993181"/>
                  <a:gd name="connsiteY29" fmla="*/ 387178 h 4163634"/>
                  <a:gd name="connsiteX30" fmla="*/ 2520779 w 2993181"/>
                  <a:gd name="connsiteY30" fmla="*/ 395416 h 4163634"/>
                  <a:gd name="connsiteX31" fmla="*/ 2603157 w 2993181"/>
                  <a:gd name="connsiteY31" fmla="*/ 403654 h 4163634"/>
                  <a:gd name="connsiteX32" fmla="*/ 2702011 w 2993181"/>
                  <a:gd name="connsiteY32" fmla="*/ 420129 h 4163634"/>
                  <a:gd name="connsiteX33" fmla="*/ 2751438 w 2993181"/>
                  <a:gd name="connsiteY33" fmla="*/ 436605 h 4163634"/>
                  <a:gd name="connsiteX34" fmla="*/ 2784389 w 2993181"/>
                  <a:gd name="connsiteY34" fmla="*/ 461319 h 4163634"/>
                  <a:gd name="connsiteX35" fmla="*/ 2809103 w 2993181"/>
                  <a:gd name="connsiteY35" fmla="*/ 477794 h 4163634"/>
                  <a:gd name="connsiteX36" fmla="*/ 2858530 w 2993181"/>
                  <a:gd name="connsiteY36" fmla="*/ 510746 h 4163634"/>
                  <a:gd name="connsiteX37" fmla="*/ 2907957 w 2993181"/>
                  <a:gd name="connsiteY37" fmla="*/ 560173 h 4163634"/>
                  <a:gd name="connsiteX38" fmla="*/ 2965622 w 2993181"/>
                  <a:gd name="connsiteY38" fmla="*/ 626075 h 4163634"/>
                  <a:gd name="connsiteX39" fmla="*/ 2982098 w 2993181"/>
                  <a:gd name="connsiteY39" fmla="*/ 650789 h 4163634"/>
                  <a:gd name="connsiteX40" fmla="*/ 2982098 w 2993181"/>
                  <a:gd name="connsiteY40" fmla="*/ 782594 h 4163634"/>
                  <a:gd name="connsiteX41" fmla="*/ 2957384 w 2993181"/>
                  <a:gd name="connsiteY41" fmla="*/ 799070 h 4163634"/>
                  <a:gd name="connsiteX42" fmla="*/ 2940908 w 2993181"/>
                  <a:gd name="connsiteY42" fmla="*/ 848497 h 4163634"/>
                  <a:gd name="connsiteX43" fmla="*/ 2891481 w 2993181"/>
                  <a:gd name="connsiteY43" fmla="*/ 922637 h 4163634"/>
                  <a:gd name="connsiteX44" fmla="*/ 2875006 w 2993181"/>
                  <a:gd name="connsiteY44" fmla="*/ 947351 h 4163634"/>
                  <a:gd name="connsiteX45" fmla="*/ 2858530 w 2993181"/>
                  <a:gd name="connsiteY45" fmla="*/ 996778 h 4163634"/>
                  <a:gd name="connsiteX46" fmla="*/ 2817341 w 2993181"/>
                  <a:gd name="connsiteY46" fmla="*/ 1070919 h 4163634"/>
                  <a:gd name="connsiteX47" fmla="*/ 2784389 w 2993181"/>
                  <a:gd name="connsiteY47" fmla="*/ 1095632 h 4163634"/>
                  <a:gd name="connsiteX48" fmla="*/ 2767914 w 2993181"/>
                  <a:gd name="connsiteY48" fmla="*/ 1145059 h 4163634"/>
                  <a:gd name="connsiteX49" fmla="*/ 2751438 w 2993181"/>
                  <a:gd name="connsiteY49" fmla="*/ 1202724 h 4163634"/>
                  <a:gd name="connsiteX50" fmla="*/ 2718487 w 2993181"/>
                  <a:gd name="connsiteY50" fmla="*/ 1252151 h 4163634"/>
                  <a:gd name="connsiteX51" fmla="*/ 2685535 w 2993181"/>
                  <a:gd name="connsiteY51" fmla="*/ 1301578 h 4163634"/>
                  <a:gd name="connsiteX52" fmla="*/ 2660822 w 2993181"/>
                  <a:gd name="connsiteY52" fmla="*/ 1408670 h 4163634"/>
                  <a:gd name="connsiteX53" fmla="*/ 2636108 w 2993181"/>
                  <a:gd name="connsiteY53" fmla="*/ 1507524 h 4163634"/>
                  <a:gd name="connsiteX54" fmla="*/ 2619633 w 2993181"/>
                  <a:gd name="connsiteY54" fmla="*/ 1556951 h 4163634"/>
                  <a:gd name="connsiteX55" fmla="*/ 2611395 w 2993181"/>
                  <a:gd name="connsiteY55" fmla="*/ 1581665 h 4163634"/>
                  <a:gd name="connsiteX56" fmla="*/ 2594919 w 2993181"/>
                  <a:gd name="connsiteY56" fmla="*/ 1606378 h 4163634"/>
                  <a:gd name="connsiteX57" fmla="*/ 2570206 w 2993181"/>
                  <a:gd name="connsiteY57" fmla="*/ 1861751 h 4163634"/>
                  <a:gd name="connsiteX58" fmla="*/ 2578444 w 2993181"/>
                  <a:gd name="connsiteY58" fmla="*/ 2265405 h 4163634"/>
                  <a:gd name="connsiteX59" fmla="*/ 2586681 w 2993181"/>
                  <a:gd name="connsiteY59" fmla="*/ 2306594 h 4163634"/>
                  <a:gd name="connsiteX60" fmla="*/ 2594919 w 2993181"/>
                  <a:gd name="connsiteY60" fmla="*/ 2372497 h 4163634"/>
                  <a:gd name="connsiteX61" fmla="*/ 2611395 w 2993181"/>
                  <a:gd name="connsiteY61" fmla="*/ 2479589 h 4163634"/>
                  <a:gd name="connsiteX62" fmla="*/ 2619633 w 2993181"/>
                  <a:gd name="connsiteY62" fmla="*/ 2553729 h 4163634"/>
                  <a:gd name="connsiteX63" fmla="*/ 2636108 w 2993181"/>
                  <a:gd name="connsiteY63" fmla="*/ 2603156 h 4163634"/>
                  <a:gd name="connsiteX64" fmla="*/ 2644346 w 2993181"/>
                  <a:gd name="connsiteY64" fmla="*/ 2660821 h 4163634"/>
                  <a:gd name="connsiteX65" fmla="*/ 2652584 w 2993181"/>
                  <a:gd name="connsiteY65" fmla="*/ 2702010 h 4163634"/>
                  <a:gd name="connsiteX66" fmla="*/ 2669060 w 2993181"/>
                  <a:gd name="connsiteY66" fmla="*/ 2875005 h 4163634"/>
                  <a:gd name="connsiteX67" fmla="*/ 2677298 w 2993181"/>
                  <a:gd name="connsiteY67" fmla="*/ 3089189 h 4163634"/>
                  <a:gd name="connsiteX68" fmla="*/ 2685535 w 2993181"/>
                  <a:gd name="connsiteY68" fmla="*/ 3130378 h 4163634"/>
                  <a:gd name="connsiteX69" fmla="*/ 2702011 w 2993181"/>
                  <a:gd name="connsiteY69" fmla="*/ 3278659 h 4163634"/>
                  <a:gd name="connsiteX70" fmla="*/ 2718487 w 2993181"/>
                  <a:gd name="connsiteY70" fmla="*/ 3509319 h 4163634"/>
                  <a:gd name="connsiteX71" fmla="*/ 2743200 w 2993181"/>
                  <a:gd name="connsiteY71" fmla="*/ 3583459 h 4163634"/>
                  <a:gd name="connsiteX72" fmla="*/ 2751438 w 2993181"/>
                  <a:gd name="connsiteY72" fmla="*/ 3608173 h 4163634"/>
                  <a:gd name="connsiteX73" fmla="*/ 2767914 w 2993181"/>
                  <a:gd name="connsiteY73" fmla="*/ 3781167 h 4163634"/>
                  <a:gd name="connsiteX74" fmla="*/ 2776152 w 2993181"/>
                  <a:gd name="connsiteY74" fmla="*/ 3871783 h 4163634"/>
                  <a:gd name="connsiteX75" fmla="*/ 2792627 w 2993181"/>
                  <a:gd name="connsiteY75" fmla="*/ 3954162 h 4163634"/>
                  <a:gd name="connsiteX76" fmla="*/ 2817341 w 2993181"/>
                  <a:gd name="connsiteY76" fmla="*/ 4085967 h 4163634"/>
                  <a:gd name="connsiteX77" fmla="*/ 2809103 w 2993181"/>
                  <a:gd name="connsiteY77" fmla="*/ 4151870 h 4163634"/>
                  <a:gd name="connsiteX78" fmla="*/ 2421925 w 2993181"/>
                  <a:gd name="connsiteY78" fmla="*/ 4135394 h 4163634"/>
                  <a:gd name="connsiteX79" fmla="*/ 1894703 w 2993181"/>
                  <a:gd name="connsiteY79" fmla="*/ 4143632 h 4163634"/>
                  <a:gd name="connsiteX80" fmla="*/ 1853514 w 2993181"/>
                  <a:gd name="connsiteY80" fmla="*/ 4151870 h 4163634"/>
                  <a:gd name="connsiteX81" fmla="*/ 1070919 w 2993181"/>
                  <a:gd name="connsiteY81" fmla="*/ 4143632 h 4163634"/>
                  <a:gd name="connsiteX82" fmla="*/ 988541 w 2993181"/>
                  <a:gd name="connsiteY82" fmla="*/ 4135394 h 4163634"/>
                  <a:gd name="connsiteX83" fmla="*/ 963827 w 2993181"/>
                  <a:gd name="connsiteY83" fmla="*/ 4127156 h 4163634"/>
                  <a:gd name="connsiteX84" fmla="*/ 897925 w 2993181"/>
                  <a:gd name="connsiteY84" fmla="*/ 4118919 h 4163634"/>
                  <a:gd name="connsiteX85" fmla="*/ 733168 w 2993181"/>
                  <a:gd name="connsiteY85" fmla="*/ 4094205 h 4163634"/>
                  <a:gd name="connsiteX86" fmla="*/ 222422 w 2993181"/>
                  <a:gd name="connsiteY86" fmla="*/ 4085967 h 4163634"/>
                  <a:gd name="connsiteX87" fmla="*/ 131806 w 2993181"/>
                  <a:gd name="connsiteY87" fmla="*/ 4077729 h 4163634"/>
                  <a:gd name="connsiteX88" fmla="*/ 98854 w 2993181"/>
                  <a:gd name="connsiteY88" fmla="*/ 4069492 h 4163634"/>
                  <a:gd name="connsiteX89" fmla="*/ 123568 w 2993181"/>
                  <a:gd name="connsiteY89" fmla="*/ 3978875 h 4163634"/>
                  <a:gd name="connsiteX90" fmla="*/ 156519 w 2993181"/>
                  <a:gd name="connsiteY90" fmla="*/ 3855308 h 4163634"/>
                  <a:gd name="connsiteX91" fmla="*/ 172995 w 2993181"/>
                  <a:gd name="connsiteY91" fmla="*/ 3764692 h 4163634"/>
                  <a:gd name="connsiteX92" fmla="*/ 164757 w 2993181"/>
                  <a:gd name="connsiteY92" fmla="*/ 3566983 h 4163634"/>
                  <a:gd name="connsiteX93" fmla="*/ 148281 w 2993181"/>
                  <a:gd name="connsiteY93" fmla="*/ 3542270 h 4163634"/>
                  <a:gd name="connsiteX94" fmla="*/ 131806 w 2993181"/>
                  <a:gd name="connsiteY94" fmla="*/ 3492843 h 4163634"/>
                  <a:gd name="connsiteX95" fmla="*/ 123568 w 2993181"/>
                  <a:gd name="connsiteY95" fmla="*/ 3468129 h 4163634"/>
                  <a:gd name="connsiteX96" fmla="*/ 115330 w 2993181"/>
                  <a:gd name="connsiteY96" fmla="*/ 3435178 h 4163634"/>
                  <a:gd name="connsiteX97" fmla="*/ 98854 w 2993181"/>
                  <a:gd name="connsiteY97" fmla="*/ 3410465 h 4163634"/>
                  <a:gd name="connsiteX98" fmla="*/ 82379 w 2993181"/>
                  <a:gd name="connsiteY98" fmla="*/ 3377513 h 4163634"/>
                  <a:gd name="connsiteX99" fmla="*/ 74141 w 2993181"/>
                  <a:gd name="connsiteY99" fmla="*/ 3336324 h 4163634"/>
                  <a:gd name="connsiteX100" fmla="*/ 41189 w 2993181"/>
                  <a:gd name="connsiteY100" fmla="*/ 3278659 h 4163634"/>
                  <a:gd name="connsiteX101" fmla="*/ 32952 w 2993181"/>
                  <a:gd name="connsiteY101" fmla="*/ 3212756 h 4163634"/>
                  <a:gd name="connsiteX102" fmla="*/ 16476 w 2993181"/>
                  <a:gd name="connsiteY102" fmla="*/ 3097427 h 4163634"/>
                  <a:gd name="connsiteX103" fmla="*/ 8238 w 2993181"/>
                  <a:gd name="connsiteY103" fmla="*/ 2809102 h 4163634"/>
                  <a:gd name="connsiteX104" fmla="*/ 0 w 2993181"/>
                  <a:gd name="connsiteY104" fmla="*/ 2710248 h 4163634"/>
                  <a:gd name="connsiteX105" fmla="*/ 8238 w 2993181"/>
                  <a:gd name="connsiteY105" fmla="*/ 1985319 h 4163634"/>
                  <a:gd name="connsiteX106" fmla="*/ 16476 w 2993181"/>
                  <a:gd name="connsiteY106" fmla="*/ 1960605 h 4163634"/>
                  <a:gd name="connsiteX107" fmla="*/ 24714 w 2993181"/>
                  <a:gd name="connsiteY107" fmla="*/ 1919416 h 4163634"/>
                  <a:gd name="connsiteX108" fmla="*/ 41189 w 2993181"/>
                  <a:gd name="connsiteY108" fmla="*/ 1787610 h 4163634"/>
                  <a:gd name="connsiteX109" fmla="*/ 49427 w 2993181"/>
                  <a:gd name="connsiteY109" fmla="*/ 1738183 h 4163634"/>
                  <a:gd name="connsiteX110" fmla="*/ 57665 w 2993181"/>
                  <a:gd name="connsiteY110" fmla="*/ 1713470 h 4163634"/>
                  <a:gd name="connsiteX111" fmla="*/ 74141 w 2993181"/>
                  <a:gd name="connsiteY111" fmla="*/ 1622854 h 4163634"/>
                  <a:gd name="connsiteX112" fmla="*/ 82379 w 2993181"/>
                  <a:gd name="connsiteY112" fmla="*/ 1491048 h 4163634"/>
                  <a:gd name="connsiteX113" fmla="*/ 90616 w 2993181"/>
                  <a:gd name="connsiteY113" fmla="*/ 1441621 h 4163634"/>
                  <a:gd name="connsiteX114" fmla="*/ 107092 w 2993181"/>
                  <a:gd name="connsiteY114" fmla="*/ 1293340 h 4163634"/>
                  <a:gd name="connsiteX115" fmla="*/ 115330 w 2993181"/>
                  <a:gd name="connsiteY115" fmla="*/ 1194486 h 4163634"/>
                  <a:gd name="connsiteX116" fmla="*/ 123568 w 2993181"/>
                  <a:gd name="connsiteY116" fmla="*/ 1145059 h 4163634"/>
                  <a:gd name="connsiteX117" fmla="*/ 148281 w 2993181"/>
                  <a:gd name="connsiteY117" fmla="*/ 733167 h 4163634"/>
                  <a:gd name="connsiteX118" fmla="*/ 140044 w 2993181"/>
                  <a:gd name="connsiteY118" fmla="*/ 222421 h 4163634"/>
                  <a:gd name="connsiteX119" fmla="*/ 131806 w 2993181"/>
                  <a:gd name="connsiteY119" fmla="*/ 140043 h 4163634"/>
                  <a:gd name="connsiteX120" fmla="*/ 123568 w 2993181"/>
                  <a:gd name="connsiteY120" fmla="*/ 98854 h 4163634"/>
                  <a:gd name="connsiteX121" fmla="*/ 107092 w 2993181"/>
                  <a:gd name="connsiteY121" fmla="*/ 0 h 4163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2993181" h="4163634">
                    <a:moveTo>
                      <a:pt x="107092" y="0"/>
                    </a:moveTo>
                    <a:lnTo>
                      <a:pt x="107092" y="0"/>
                    </a:lnTo>
                    <a:cubicBezTo>
                      <a:pt x="129060" y="8238"/>
                      <a:pt x="149881" y="20693"/>
                      <a:pt x="172995" y="24713"/>
                    </a:cubicBezTo>
                    <a:cubicBezTo>
                      <a:pt x="213665" y="31786"/>
                      <a:pt x="255424" y="29523"/>
                      <a:pt x="296562" y="32951"/>
                    </a:cubicBezTo>
                    <a:cubicBezTo>
                      <a:pt x="328611" y="35622"/>
                      <a:pt x="403095" y="45238"/>
                      <a:pt x="436606" y="49427"/>
                    </a:cubicBezTo>
                    <a:cubicBezTo>
                      <a:pt x="514708" y="75462"/>
                      <a:pt x="429634" y="49537"/>
                      <a:pt x="617838" y="65902"/>
                    </a:cubicBezTo>
                    <a:cubicBezTo>
                      <a:pt x="696032" y="72701"/>
                      <a:pt x="611809" y="73279"/>
                      <a:pt x="675503" y="82378"/>
                    </a:cubicBezTo>
                    <a:cubicBezTo>
                      <a:pt x="705528" y="86667"/>
                      <a:pt x="735914" y="87870"/>
                      <a:pt x="766119" y="90616"/>
                    </a:cubicBezTo>
                    <a:cubicBezTo>
                      <a:pt x="824256" y="109995"/>
                      <a:pt x="765945" y="92655"/>
                      <a:pt x="881449" y="107092"/>
                    </a:cubicBezTo>
                    <a:cubicBezTo>
                      <a:pt x="895342" y="108829"/>
                      <a:pt x="908745" y="113592"/>
                      <a:pt x="922638" y="115329"/>
                    </a:cubicBezTo>
                    <a:cubicBezTo>
                      <a:pt x="952734" y="119091"/>
                      <a:pt x="983049" y="120821"/>
                      <a:pt x="1013254" y="123567"/>
                    </a:cubicBezTo>
                    <a:cubicBezTo>
                      <a:pt x="1061591" y="155792"/>
                      <a:pt x="1026272" y="137828"/>
                      <a:pt x="1120346" y="148281"/>
                    </a:cubicBezTo>
                    <a:cubicBezTo>
                      <a:pt x="1288790" y="166997"/>
                      <a:pt x="1073075" y="152477"/>
                      <a:pt x="1416908" y="164756"/>
                    </a:cubicBezTo>
                    <a:lnTo>
                      <a:pt x="1449860" y="172994"/>
                    </a:lnTo>
                    <a:cubicBezTo>
                      <a:pt x="1474528" y="178687"/>
                      <a:pt x="1499440" y="183330"/>
                      <a:pt x="1524000" y="189470"/>
                    </a:cubicBezTo>
                    <a:cubicBezTo>
                      <a:pt x="1532424" y="191576"/>
                      <a:pt x="1540118" y="196480"/>
                      <a:pt x="1548714" y="197708"/>
                    </a:cubicBezTo>
                    <a:cubicBezTo>
                      <a:pt x="1578739" y="201997"/>
                      <a:pt x="1609125" y="203200"/>
                      <a:pt x="1639330" y="205946"/>
                    </a:cubicBezTo>
                    <a:cubicBezTo>
                      <a:pt x="1697271" y="225257"/>
                      <a:pt x="1627816" y="204026"/>
                      <a:pt x="1738184" y="222421"/>
                    </a:cubicBezTo>
                    <a:cubicBezTo>
                      <a:pt x="1746749" y="223849"/>
                      <a:pt x="1754474" y="228553"/>
                      <a:pt x="1762898" y="230659"/>
                    </a:cubicBezTo>
                    <a:cubicBezTo>
                      <a:pt x="1800637" y="240094"/>
                      <a:pt x="1829972" y="242133"/>
                      <a:pt x="1869989" y="247135"/>
                    </a:cubicBezTo>
                    <a:cubicBezTo>
                      <a:pt x="1878227" y="249881"/>
                      <a:pt x="1886325" y="253088"/>
                      <a:pt x="1894703" y="255373"/>
                    </a:cubicBezTo>
                    <a:cubicBezTo>
                      <a:pt x="1916549" y="261331"/>
                      <a:pt x="1939124" y="264687"/>
                      <a:pt x="1960606" y="271848"/>
                    </a:cubicBezTo>
                    <a:lnTo>
                      <a:pt x="2010033" y="288324"/>
                    </a:lnTo>
                    <a:cubicBezTo>
                      <a:pt x="2018271" y="293816"/>
                      <a:pt x="2025442" y="301417"/>
                      <a:pt x="2034746" y="304800"/>
                    </a:cubicBezTo>
                    <a:cubicBezTo>
                      <a:pt x="2056026" y="312538"/>
                      <a:pt x="2100649" y="321275"/>
                      <a:pt x="2100649" y="321275"/>
                    </a:cubicBezTo>
                    <a:cubicBezTo>
                      <a:pt x="2108887" y="326767"/>
                      <a:pt x="2116507" y="333323"/>
                      <a:pt x="2125362" y="337751"/>
                    </a:cubicBezTo>
                    <a:cubicBezTo>
                      <a:pt x="2133129" y="341634"/>
                      <a:pt x="2141414" y="345370"/>
                      <a:pt x="2150076" y="345989"/>
                    </a:cubicBezTo>
                    <a:cubicBezTo>
                      <a:pt x="2218605" y="350884"/>
                      <a:pt x="2287373" y="351481"/>
                      <a:pt x="2356022" y="354227"/>
                    </a:cubicBezTo>
                    <a:cubicBezTo>
                      <a:pt x="2408641" y="371767"/>
                      <a:pt x="2348971" y="353304"/>
                      <a:pt x="2430162" y="370702"/>
                    </a:cubicBezTo>
                    <a:cubicBezTo>
                      <a:pt x="2452303" y="375446"/>
                      <a:pt x="2474583" y="380017"/>
                      <a:pt x="2496065" y="387178"/>
                    </a:cubicBezTo>
                    <a:cubicBezTo>
                      <a:pt x="2504303" y="389924"/>
                      <a:pt x="2512196" y="394096"/>
                      <a:pt x="2520779" y="395416"/>
                    </a:cubicBezTo>
                    <a:cubicBezTo>
                      <a:pt x="2548054" y="399612"/>
                      <a:pt x="2575698" y="400908"/>
                      <a:pt x="2603157" y="403654"/>
                    </a:cubicBezTo>
                    <a:cubicBezTo>
                      <a:pt x="2670732" y="426179"/>
                      <a:pt x="2564057" y="392539"/>
                      <a:pt x="2702011" y="420129"/>
                    </a:cubicBezTo>
                    <a:cubicBezTo>
                      <a:pt x="2719041" y="423535"/>
                      <a:pt x="2751438" y="436605"/>
                      <a:pt x="2751438" y="436605"/>
                    </a:cubicBezTo>
                    <a:cubicBezTo>
                      <a:pt x="2762422" y="444843"/>
                      <a:pt x="2773217" y="453339"/>
                      <a:pt x="2784389" y="461319"/>
                    </a:cubicBezTo>
                    <a:cubicBezTo>
                      <a:pt x="2792446" y="467074"/>
                      <a:pt x="2801497" y="471456"/>
                      <a:pt x="2809103" y="477794"/>
                    </a:cubicBezTo>
                    <a:cubicBezTo>
                      <a:pt x="2850243" y="512077"/>
                      <a:pt x="2815096" y="496268"/>
                      <a:pt x="2858530" y="510746"/>
                    </a:cubicBezTo>
                    <a:cubicBezTo>
                      <a:pt x="2875006" y="527222"/>
                      <a:pt x="2895033" y="540786"/>
                      <a:pt x="2907957" y="560173"/>
                    </a:cubicBezTo>
                    <a:cubicBezTo>
                      <a:pt x="2946400" y="617838"/>
                      <a:pt x="2924432" y="598617"/>
                      <a:pt x="2965622" y="626075"/>
                    </a:cubicBezTo>
                    <a:cubicBezTo>
                      <a:pt x="2971114" y="634313"/>
                      <a:pt x="2977670" y="641933"/>
                      <a:pt x="2982098" y="650789"/>
                    </a:cubicBezTo>
                    <a:cubicBezTo>
                      <a:pt x="3001584" y="689762"/>
                      <a:pt x="2991297" y="748096"/>
                      <a:pt x="2982098" y="782594"/>
                    </a:cubicBezTo>
                    <a:cubicBezTo>
                      <a:pt x="2979547" y="792161"/>
                      <a:pt x="2965622" y="793578"/>
                      <a:pt x="2957384" y="799070"/>
                    </a:cubicBezTo>
                    <a:cubicBezTo>
                      <a:pt x="2951892" y="815546"/>
                      <a:pt x="2950541" y="834047"/>
                      <a:pt x="2940908" y="848497"/>
                    </a:cubicBezTo>
                    <a:lnTo>
                      <a:pt x="2891481" y="922637"/>
                    </a:lnTo>
                    <a:cubicBezTo>
                      <a:pt x="2885989" y="930875"/>
                      <a:pt x="2878137" y="937958"/>
                      <a:pt x="2875006" y="947351"/>
                    </a:cubicBezTo>
                    <a:lnTo>
                      <a:pt x="2858530" y="996778"/>
                    </a:lnTo>
                    <a:cubicBezTo>
                      <a:pt x="2849551" y="1023714"/>
                      <a:pt x="2842519" y="1052036"/>
                      <a:pt x="2817341" y="1070919"/>
                    </a:cubicBezTo>
                    <a:lnTo>
                      <a:pt x="2784389" y="1095632"/>
                    </a:lnTo>
                    <a:cubicBezTo>
                      <a:pt x="2778897" y="1112108"/>
                      <a:pt x="2772126" y="1128211"/>
                      <a:pt x="2767914" y="1145059"/>
                    </a:cubicBezTo>
                    <a:cubicBezTo>
                      <a:pt x="2765975" y="1152815"/>
                      <a:pt x="2756810" y="1193055"/>
                      <a:pt x="2751438" y="1202724"/>
                    </a:cubicBezTo>
                    <a:cubicBezTo>
                      <a:pt x="2741822" y="1220033"/>
                      <a:pt x="2724749" y="1233366"/>
                      <a:pt x="2718487" y="1252151"/>
                    </a:cubicBezTo>
                    <a:cubicBezTo>
                      <a:pt x="2706565" y="1287917"/>
                      <a:pt x="2716389" y="1270725"/>
                      <a:pt x="2685535" y="1301578"/>
                    </a:cubicBezTo>
                    <a:cubicBezTo>
                      <a:pt x="2664833" y="1363686"/>
                      <a:pt x="2669377" y="1340229"/>
                      <a:pt x="2660822" y="1408670"/>
                    </a:cubicBezTo>
                    <a:cubicBezTo>
                      <a:pt x="2650055" y="1494804"/>
                      <a:pt x="2666948" y="1461263"/>
                      <a:pt x="2636108" y="1507524"/>
                    </a:cubicBezTo>
                    <a:lnTo>
                      <a:pt x="2619633" y="1556951"/>
                    </a:lnTo>
                    <a:cubicBezTo>
                      <a:pt x="2616887" y="1565189"/>
                      <a:pt x="2616212" y="1574440"/>
                      <a:pt x="2611395" y="1581665"/>
                    </a:cubicBezTo>
                    <a:lnTo>
                      <a:pt x="2594919" y="1606378"/>
                    </a:lnTo>
                    <a:cubicBezTo>
                      <a:pt x="2556719" y="1720983"/>
                      <a:pt x="2579138" y="1638452"/>
                      <a:pt x="2570206" y="1861751"/>
                    </a:cubicBezTo>
                    <a:cubicBezTo>
                      <a:pt x="2572952" y="1996302"/>
                      <a:pt x="2573463" y="2130918"/>
                      <a:pt x="2578444" y="2265405"/>
                    </a:cubicBezTo>
                    <a:cubicBezTo>
                      <a:pt x="2578962" y="2279397"/>
                      <a:pt x="2584552" y="2292755"/>
                      <a:pt x="2586681" y="2306594"/>
                    </a:cubicBezTo>
                    <a:cubicBezTo>
                      <a:pt x="2590047" y="2328475"/>
                      <a:pt x="2592474" y="2350494"/>
                      <a:pt x="2594919" y="2372497"/>
                    </a:cubicBezTo>
                    <a:cubicBezTo>
                      <a:pt x="2605538" y="2468066"/>
                      <a:pt x="2593953" y="2427263"/>
                      <a:pt x="2611395" y="2479589"/>
                    </a:cubicBezTo>
                    <a:cubicBezTo>
                      <a:pt x="2614141" y="2504302"/>
                      <a:pt x="2614757" y="2529346"/>
                      <a:pt x="2619633" y="2553729"/>
                    </a:cubicBezTo>
                    <a:cubicBezTo>
                      <a:pt x="2623039" y="2570759"/>
                      <a:pt x="2636108" y="2603156"/>
                      <a:pt x="2636108" y="2603156"/>
                    </a:cubicBezTo>
                    <a:cubicBezTo>
                      <a:pt x="2638854" y="2622378"/>
                      <a:pt x="2641154" y="2641668"/>
                      <a:pt x="2644346" y="2660821"/>
                    </a:cubicBezTo>
                    <a:cubicBezTo>
                      <a:pt x="2646648" y="2674632"/>
                      <a:pt x="2651191" y="2688078"/>
                      <a:pt x="2652584" y="2702010"/>
                    </a:cubicBezTo>
                    <a:cubicBezTo>
                      <a:pt x="2673619" y="2912361"/>
                      <a:pt x="2649307" y="2756488"/>
                      <a:pt x="2669060" y="2875005"/>
                    </a:cubicBezTo>
                    <a:cubicBezTo>
                      <a:pt x="2671806" y="2946400"/>
                      <a:pt x="2672698" y="3017890"/>
                      <a:pt x="2677298" y="3089189"/>
                    </a:cubicBezTo>
                    <a:cubicBezTo>
                      <a:pt x="2678199" y="3103161"/>
                      <a:pt x="2684142" y="3116446"/>
                      <a:pt x="2685535" y="3130378"/>
                    </a:cubicBezTo>
                    <a:cubicBezTo>
                      <a:pt x="2700646" y="3281496"/>
                      <a:pt x="2679394" y="3210811"/>
                      <a:pt x="2702011" y="3278659"/>
                    </a:cubicBezTo>
                    <a:cubicBezTo>
                      <a:pt x="2702416" y="3285543"/>
                      <a:pt x="2712251" y="3478140"/>
                      <a:pt x="2718487" y="3509319"/>
                    </a:cubicBezTo>
                    <a:cubicBezTo>
                      <a:pt x="2723596" y="3534863"/>
                      <a:pt x="2734962" y="3558746"/>
                      <a:pt x="2743200" y="3583459"/>
                    </a:cubicBezTo>
                    <a:lnTo>
                      <a:pt x="2751438" y="3608173"/>
                    </a:lnTo>
                    <a:cubicBezTo>
                      <a:pt x="2771928" y="3895023"/>
                      <a:pt x="2748750" y="3608694"/>
                      <a:pt x="2767914" y="3781167"/>
                    </a:cubicBezTo>
                    <a:cubicBezTo>
                      <a:pt x="2771263" y="3811311"/>
                      <a:pt x="2772608" y="3841661"/>
                      <a:pt x="2776152" y="3871783"/>
                    </a:cubicBezTo>
                    <a:cubicBezTo>
                      <a:pt x="2790656" y="3995068"/>
                      <a:pt x="2777352" y="3862512"/>
                      <a:pt x="2792627" y="3954162"/>
                    </a:cubicBezTo>
                    <a:cubicBezTo>
                      <a:pt x="2814720" y="4086716"/>
                      <a:pt x="2784198" y="3953397"/>
                      <a:pt x="2817341" y="4085967"/>
                    </a:cubicBezTo>
                    <a:cubicBezTo>
                      <a:pt x="2814595" y="4107935"/>
                      <a:pt x="2830940" y="4148230"/>
                      <a:pt x="2809103" y="4151870"/>
                    </a:cubicBezTo>
                    <a:cubicBezTo>
                      <a:pt x="2657813" y="4177085"/>
                      <a:pt x="2552305" y="4157124"/>
                      <a:pt x="2421925" y="4135394"/>
                    </a:cubicBezTo>
                    <a:lnTo>
                      <a:pt x="1894703" y="4143632"/>
                    </a:lnTo>
                    <a:cubicBezTo>
                      <a:pt x="1880707" y="4144038"/>
                      <a:pt x="1867516" y="4151870"/>
                      <a:pt x="1853514" y="4151870"/>
                    </a:cubicBezTo>
                    <a:cubicBezTo>
                      <a:pt x="1592635" y="4151870"/>
                      <a:pt x="1331784" y="4146378"/>
                      <a:pt x="1070919" y="4143632"/>
                    </a:cubicBezTo>
                    <a:cubicBezTo>
                      <a:pt x="1043460" y="4140886"/>
                      <a:pt x="1015816" y="4139590"/>
                      <a:pt x="988541" y="4135394"/>
                    </a:cubicBezTo>
                    <a:cubicBezTo>
                      <a:pt x="979958" y="4134074"/>
                      <a:pt x="972371" y="4128709"/>
                      <a:pt x="963827" y="4127156"/>
                    </a:cubicBezTo>
                    <a:cubicBezTo>
                      <a:pt x="942046" y="4123196"/>
                      <a:pt x="919762" y="4122558"/>
                      <a:pt x="897925" y="4118919"/>
                    </a:cubicBezTo>
                    <a:cubicBezTo>
                      <a:pt x="820390" y="4105997"/>
                      <a:pt x="811970" y="4096394"/>
                      <a:pt x="733168" y="4094205"/>
                    </a:cubicBezTo>
                    <a:cubicBezTo>
                      <a:pt x="562963" y="4089477"/>
                      <a:pt x="392671" y="4088713"/>
                      <a:pt x="222422" y="4085967"/>
                    </a:cubicBezTo>
                    <a:cubicBezTo>
                      <a:pt x="192217" y="4083221"/>
                      <a:pt x="161870" y="4081737"/>
                      <a:pt x="131806" y="4077729"/>
                    </a:cubicBezTo>
                    <a:cubicBezTo>
                      <a:pt x="120583" y="4076233"/>
                      <a:pt x="103917" y="4079619"/>
                      <a:pt x="98854" y="4069492"/>
                    </a:cubicBezTo>
                    <a:cubicBezTo>
                      <a:pt x="94196" y="4060177"/>
                      <a:pt x="122884" y="3980928"/>
                      <a:pt x="123568" y="3978875"/>
                    </a:cubicBezTo>
                    <a:cubicBezTo>
                      <a:pt x="137405" y="3937364"/>
                      <a:pt x="149812" y="3902254"/>
                      <a:pt x="156519" y="3855308"/>
                    </a:cubicBezTo>
                    <a:cubicBezTo>
                      <a:pt x="166358" y="3786435"/>
                      <a:pt x="160048" y="3816480"/>
                      <a:pt x="172995" y="3764692"/>
                    </a:cubicBezTo>
                    <a:cubicBezTo>
                      <a:pt x="170249" y="3698789"/>
                      <a:pt x="172041" y="3632540"/>
                      <a:pt x="164757" y="3566983"/>
                    </a:cubicBezTo>
                    <a:cubicBezTo>
                      <a:pt x="163664" y="3557143"/>
                      <a:pt x="152302" y="3551317"/>
                      <a:pt x="148281" y="3542270"/>
                    </a:cubicBezTo>
                    <a:cubicBezTo>
                      <a:pt x="141228" y="3526400"/>
                      <a:pt x="137298" y="3509319"/>
                      <a:pt x="131806" y="3492843"/>
                    </a:cubicBezTo>
                    <a:cubicBezTo>
                      <a:pt x="129060" y="3484605"/>
                      <a:pt x="125674" y="3476553"/>
                      <a:pt x="123568" y="3468129"/>
                    </a:cubicBezTo>
                    <a:cubicBezTo>
                      <a:pt x="120822" y="3457145"/>
                      <a:pt x="119790" y="3445584"/>
                      <a:pt x="115330" y="3435178"/>
                    </a:cubicBezTo>
                    <a:cubicBezTo>
                      <a:pt x="111430" y="3426078"/>
                      <a:pt x="103766" y="3419061"/>
                      <a:pt x="98854" y="3410465"/>
                    </a:cubicBezTo>
                    <a:cubicBezTo>
                      <a:pt x="92761" y="3399803"/>
                      <a:pt x="87871" y="3388497"/>
                      <a:pt x="82379" y="3377513"/>
                    </a:cubicBezTo>
                    <a:cubicBezTo>
                      <a:pt x="79633" y="3363783"/>
                      <a:pt x="78569" y="3349607"/>
                      <a:pt x="74141" y="3336324"/>
                    </a:cubicBezTo>
                    <a:cubicBezTo>
                      <a:pt x="67174" y="3315422"/>
                      <a:pt x="53241" y="3296736"/>
                      <a:pt x="41189" y="3278659"/>
                    </a:cubicBezTo>
                    <a:cubicBezTo>
                      <a:pt x="38443" y="3256691"/>
                      <a:pt x="35397" y="3234759"/>
                      <a:pt x="32952" y="3212756"/>
                    </a:cubicBezTo>
                    <a:cubicBezTo>
                      <a:pt x="21716" y="3111626"/>
                      <a:pt x="32175" y="3160222"/>
                      <a:pt x="16476" y="3097427"/>
                    </a:cubicBezTo>
                    <a:cubicBezTo>
                      <a:pt x="13730" y="3001319"/>
                      <a:pt x="12326" y="2905163"/>
                      <a:pt x="8238" y="2809102"/>
                    </a:cubicBezTo>
                    <a:cubicBezTo>
                      <a:pt x="6832" y="2776066"/>
                      <a:pt x="0" y="2743314"/>
                      <a:pt x="0" y="2710248"/>
                    </a:cubicBezTo>
                    <a:cubicBezTo>
                      <a:pt x="0" y="2468589"/>
                      <a:pt x="2928" y="2226919"/>
                      <a:pt x="8238" y="1985319"/>
                    </a:cubicBezTo>
                    <a:cubicBezTo>
                      <a:pt x="8429" y="1976637"/>
                      <a:pt x="14370" y="1969029"/>
                      <a:pt x="16476" y="1960605"/>
                    </a:cubicBezTo>
                    <a:cubicBezTo>
                      <a:pt x="19872" y="1947021"/>
                      <a:pt x="22734" y="1933277"/>
                      <a:pt x="24714" y="1919416"/>
                    </a:cubicBezTo>
                    <a:cubicBezTo>
                      <a:pt x="61581" y="1661352"/>
                      <a:pt x="8755" y="1998441"/>
                      <a:pt x="41189" y="1787610"/>
                    </a:cubicBezTo>
                    <a:cubicBezTo>
                      <a:pt x="43729" y="1771101"/>
                      <a:pt x="45804" y="1754488"/>
                      <a:pt x="49427" y="1738183"/>
                    </a:cubicBezTo>
                    <a:cubicBezTo>
                      <a:pt x="51311" y="1729706"/>
                      <a:pt x="55559" y="1721894"/>
                      <a:pt x="57665" y="1713470"/>
                    </a:cubicBezTo>
                    <a:cubicBezTo>
                      <a:pt x="63422" y="1690443"/>
                      <a:pt x="70469" y="1644887"/>
                      <a:pt x="74141" y="1622854"/>
                    </a:cubicBezTo>
                    <a:cubicBezTo>
                      <a:pt x="76887" y="1578919"/>
                      <a:pt x="78394" y="1534888"/>
                      <a:pt x="82379" y="1491048"/>
                    </a:cubicBezTo>
                    <a:cubicBezTo>
                      <a:pt x="83891" y="1474414"/>
                      <a:pt x="88954" y="1458241"/>
                      <a:pt x="90616" y="1441621"/>
                    </a:cubicBezTo>
                    <a:cubicBezTo>
                      <a:pt x="105689" y="1290885"/>
                      <a:pt x="87736" y="1370766"/>
                      <a:pt x="107092" y="1293340"/>
                    </a:cubicBezTo>
                    <a:cubicBezTo>
                      <a:pt x="109838" y="1260389"/>
                      <a:pt x="111678" y="1227349"/>
                      <a:pt x="115330" y="1194486"/>
                    </a:cubicBezTo>
                    <a:cubicBezTo>
                      <a:pt x="117175" y="1177885"/>
                      <a:pt x="122378" y="1161719"/>
                      <a:pt x="123568" y="1145059"/>
                    </a:cubicBezTo>
                    <a:cubicBezTo>
                      <a:pt x="133368" y="1007864"/>
                      <a:pt x="148281" y="733167"/>
                      <a:pt x="148281" y="733167"/>
                    </a:cubicBezTo>
                    <a:cubicBezTo>
                      <a:pt x="145535" y="562918"/>
                      <a:pt x="144772" y="392626"/>
                      <a:pt x="140044" y="222421"/>
                    </a:cubicBezTo>
                    <a:cubicBezTo>
                      <a:pt x="139278" y="194835"/>
                      <a:pt x="135453" y="167397"/>
                      <a:pt x="131806" y="140043"/>
                    </a:cubicBezTo>
                    <a:cubicBezTo>
                      <a:pt x="129955" y="126164"/>
                      <a:pt x="125548" y="112715"/>
                      <a:pt x="123568" y="98854"/>
                    </a:cubicBezTo>
                    <a:cubicBezTo>
                      <a:pt x="114724" y="36944"/>
                      <a:pt x="109838" y="16476"/>
                      <a:pt x="107092" y="0"/>
                    </a:cubicBezTo>
                    <a:close/>
                  </a:path>
                </a:pathLst>
              </a:cu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rot="1922468">
                <a:off x="4328946" y="3093569"/>
                <a:ext cx="245320" cy="501338"/>
                <a:chOff x="3107480" y="2927662"/>
                <a:chExt cx="475020" cy="729938"/>
              </a:xfrm>
              <a:grpFill/>
            </p:grpSpPr>
            <p:sp>
              <p:nvSpPr>
                <p:cNvPr id="46" name="Moon 45"/>
                <p:cNvSpPr/>
                <p:nvPr/>
              </p:nvSpPr>
              <p:spPr>
                <a:xfrm>
                  <a:off x="3200400" y="2929070"/>
                  <a:ext cx="152400" cy="381000"/>
                </a:xfrm>
                <a:prstGeom prst="moon">
                  <a:avLst>
                    <a:gd name="adj" fmla="val 875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Moon 46"/>
                <p:cNvSpPr/>
                <p:nvPr/>
              </p:nvSpPr>
              <p:spPr>
                <a:xfrm rot="19397167">
                  <a:off x="3107480" y="2976956"/>
                  <a:ext cx="245319" cy="680644"/>
                </a:xfrm>
                <a:prstGeom prst="moon">
                  <a:avLst>
                    <a:gd name="adj" fmla="val 875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oon 48"/>
                <p:cNvSpPr/>
                <p:nvPr/>
              </p:nvSpPr>
              <p:spPr>
                <a:xfrm rot="12969248">
                  <a:off x="3337181" y="2927662"/>
                  <a:ext cx="245319" cy="680644"/>
                </a:xfrm>
                <a:prstGeom prst="moon">
                  <a:avLst>
                    <a:gd name="adj" fmla="val 875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p:nvPr/>
            </p:nvGrpSpPr>
            <p:grpSpPr>
              <a:xfrm rot="19133131">
                <a:off x="4371511" y="3944806"/>
                <a:ext cx="245320" cy="501338"/>
                <a:chOff x="3107480" y="2927662"/>
                <a:chExt cx="475020" cy="729938"/>
              </a:xfrm>
              <a:grpFill/>
            </p:grpSpPr>
            <p:sp>
              <p:nvSpPr>
                <p:cNvPr id="43" name="Moon 42"/>
                <p:cNvSpPr/>
                <p:nvPr/>
              </p:nvSpPr>
              <p:spPr>
                <a:xfrm>
                  <a:off x="3200400" y="2929070"/>
                  <a:ext cx="152400" cy="381000"/>
                </a:xfrm>
                <a:prstGeom prst="moon">
                  <a:avLst>
                    <a:gd name="adj" fmla="val 875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Moon 43"/>
                <p:cNvSpPr/>
                <p:nvPr/>
              </p:nvSpPr>
              <p:spPr>
                <a:xfrm rot="19397167">
                  <a:off x="3107480" y="2976956"/>
                  <a:ext cx="245319" cy="680644"/>
                </a:xfrm>
                <a:prstGeom prst="moon">
                  <a:avLst>
                    <a:gd name="adj" fmla="val 875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Moon 44"/>
                <p:cNvSpPr/>
                <p:nvPr/>
              </p:nvSpPr>
              <p:spPr>
                <a:xfrm rot="12969248">
                  <a:off x="3337181" y="2927662"/>
                  <a:ext cx="245319" cy="680644"/>
                </a:xfrm>
                <a:prstGeom prst="moon">
                  <a:avLst>
                    <a:gd name="adj" fmla="val 875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p:cNvGrpSpPr/>
              <p:nvPr/>
            </p:nvGrpSpPr>
            <p:grpSpPr>
              <a:xfrm>
                <a:off x="5687590" y="776647"/>
                <a:ext cx="607219" cy="2329467"/>
                <a:chOff x="3729193" y="976912"/>
                <a:chExt cx="1003199" cy="3848561"/>
              </a:xfrm>
              <a:grpFill/>
            </p:grpSpPr>
            <p:sp>
              <p:nvSpPr>
                <p:cNvPr id="37" name="Rounded Rectangle 36"/>
                <p:cNvSpPr/>
                <p:nvPr/>
              </p:nvSpPr>
              <p:spPr>
                <a:xfrm>
                  <a:off x="3969136" y="1851513"/>
                  <a:ext cx="473009" cy="180480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rot="19769779">
                  <a:off x="4468757" y="1811105"/>
                  <a:ext cx="263635" cy="1488011"/>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rot="1069183">
                  <a:off x="3771165" y="3357495"/>
                  <a:ext cx="310163" cy="146797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rot="9815699">
                  <a:off x="4320769" y="3360887"/>
                  <a:ext cx="308310" cy="137069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3774774" y="976912"/>
                  <a:ext cx="808212" cy="808286"/>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rot="7027031">
                  <a:off x="3113315" y="2417911"/>
                  <a:ext cx="1490836" cy="259079"/>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Isosceles Triangle 35"/>
              <p:cNvSpPr/>
              <p:nvPr/>
            </p:nvSpPr>
            <p:spPr>
              <a:xfrm>
                <a:off x="5598336" y="1436645"/>
                <a:ext cx="730353" cy="1555411"/>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 name="Group 49"/>
            <p:cNvGrpSpPr/>
            <p:nvPr/>
          </p:nvGrpSpPr>
          <p:grpSpPr>
            <a:xfrm>
              <a:off x="9374422" y="2569078"/>
              <a:ext cx="503103" cy="1604651"/>
              <a:chOff x="9132801" y="2506610"/>
              <a:chExt cx="503103" cy="1604651"/>
            </a:xfrm>
            <a:solidFill>
              <a:schemeClr val="bg1"/>
            </a:solidFill>
          </p:grpSpPr>
          <p:grpSp>
            <p:nvGrpSpPr>
              <p:cNvPr id="51" name="Group 50"/>
              <p:cNvGrpSpPr/>
              <p:nvPr/>
            </p:nvGrpSpPr>
            <p:grpSpPr>
              <a:xfrm>
                <a:off x="9194284" y="2506610"/>
                <a:ext cx="418282" cy="1604651"/>
                <a:chOff x="3729193" y="976912"/>
                <a:chExt cx="1003199" cy="3848561"/>
              </a:xfrm>
              <a:grpFill/>
            </p:grpSpPr>
            <p:sp>
              <p:nvSpPr>
                <p:cNvPr id="53" name="Rounded Rectangle 52"/>
                <p:cNvSpPr/>
                <p:nvPr/>
              </p:nvSpPr>
              <p:spPr>
                <a:xfrm>
                  <a:off x="3969136" y="1851513"/>
                  <a:ext cx="473009" cy="180480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rot="19769779">
                  <a:off x="4468757" y="1811105"/>
                  <a:ext cx="263635" cy="1488011"/>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rot="1069183">
                  <a:off x="3771165" y="3357495"/>
                  <a:ext cx="310163" cy="146797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rot="9815699">
                  <a:off x="4320769" y="3360887"/>
                  <a:ext cx="308310" cy="137069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p:nvPr/>
              </p:nvSpPr>
              <p:spPr>
                <a:xfrm>
                  <a:off x="3774774" y="976912"/>
                  <a:ext cx="808212" cy="808286"/>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ounded Rectangle 57"/>
                <p:cNvSpPr/>
                <p:nvPr/>
              </p:nvSpPr>
              <p:spPr>
                <a:xfrm rot="7027031">
                  <a:off x="3113315" y="2417911"/>
                  <a:ext cx="1490836" cy="259079"/>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Isosceles Triangle 51"/>
              <p:cNvSpPr/>
              <p:nvPr/>
            </p:nvSpPr>
            <p:spPr>
              <a:xfrm>
                <a:off x="9132801" y="2961249"/>
                <a:ext cx="503103" cy="1071443"/>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78219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48" name="Rectangle 47"/>
          <p:cNvSpPr/>
          <p:nvPr/>
        </p:nvSpPr>
        <p:spPr>
          <a:xfrm>
            <a:off x="-47160" y="6488667"/>
            <a:ext cx="3650439" cy="369332"/>
          </a:xfrm>
          <a:prstGeom prst="rect">
            <a:avLst/>
          </a:prstGeom>
        </p:spPr>
        <p:txBody>
          <a:bodyPr wrap="square">
            <a:spAutoFit/>
          </a:bodyPr>
          <a:lstStyle/>
          <a:p>
            <a:r>
              <a:rPr lang="en-US" dirty="0">
                <a:solidFill>
                  <a:schemeClr val="bg1"/>
                </a:solidFill>
                <a:latin typeface="Calibri" panose="020F0502020204030204" pitchFamily="34" charset="0"/>
              </a:rPr>
              <a:t>Isaiah:59:16-21 </a:t>
            </a:r>
            <a:endParaRPr lang="en-US" dirty="0">
              <a:solidFill>
                <a:schemeClr val="bg1"/>
              </a:solidFill>
            </a:endParaRPr>
          </a:p>
        </p:txBody>
      </p:sp>
      <p:sp>
        <p:nvSpPr>
          <p:cNvPr id="8" name="TextBox 7"/>
          <p:cNvSpPr txBox="1"/>
          <p:nvPr/>
        </p:nvSpPr>
        <p:spPr>
          <a:xfrm>
            <a:off x="72428" y="40911"/>
            <a:ext cx="12032055" cy="923330"/>
          </a:xfrm>
          <a:prstGeom prst="rect">
            <a:avLst/>
          </a:prstGeom>
          <a:noFill/>
        </p:spPr>
        <p:txBody>
          <a:bodyPr wrap="square" rtlCol="0">
            <a:spAutoFit/>
          </a:bodyPr>
          <a:lstStyle/>
          <a:p>
            <a:pPr algn="ctr"/>
            <a:r>
              <a:rPr lang="en-US" sz="5400" dirty="0">
                <a:solidFill>
                  <a:schemeClr val="bg1"/>
                </a:solidFill>
              </a:rPr>
              <a:t>An Intercessor</a:t>
            </a:r>
            <a:endParaRPr lang="en-US" sz="4000" dirty="0">
              <a:solidFill>
                <a:schemeClr val="bg1"/>
              </a:solidFill>
            </a:endParaRPr>
          </a:p>
        </p:txBody>
      </p:sp>
      <p:sp>
        <p:nvSpPr>
          <p:cNvPr id="11" name="Freeform 10"/>
          <p:cNvSpPr/>
          <p:nvPr/>
        </p:nvSpPr>
        <p:spPr>
          <a:xfrm>
            <a:off x="1515995" y="3989885"/>
            <a:ext cx="2061849" cy="2868115"/>
          </a:xfrm>
          <a:custGeom>
            <a:avLst/>
            <a:gdLst>
              <a:gd name="connsiteX0" fmla="*/ 107092 w 2993181"/>
              <a:gd name="connsiteY0" fmla="*/ 0 h 4163634"/>
              <a:gd name="connsiteX1" fmla="*/ 107092 w 2993181"/>
              <a:gd name="connsiteY1" fmla="*/ 0 h 4163634"/>
              <a:gd name="connsiteX2" fmla="*/ 172995 w 2993181"/>
              <a:gd name="connsiteY2" fmla="*/ 24713 h 4163634"/>
              <a:gd name="connsiteX3" fmla="*/ 296562 w 2993181"/>
              <a:gd name="connsiteY3" fmla="*/ 32951 h 4163634"/>
              <a:gd name="connsiteX4" fmla="*/ 436606 w 2993181"/>
              <a:gd name="connsiteY4" fmla="*/ 49427 h 4163634"/>
              <a:gd name="connsiteX5" fmla="*/ 617838 w 2993181"/>
              <a:gd name="connsiteY5" fmla="*/ 65902 h 4163634"/>
              <a:gd name="connsiteX6" fmla="*/ 675503 w 2993181"/>
              <a:gd name="connsiteY6" fmla="*/ 82378 h 4163634"/>
              <a:gd name="connsiteX7" fmla="*/ 766119 w 2993181"/>
              <a:gd name="connsiteY7" fmla="*/ 90616 h 4163634"/>
              <a:gd name="connsiteX8" fmla="*/ 881449 w 2993181"/>
              <a:gd name="connsiteY8" fmla="*/ 107092 h 4163634"/>
              <a:gd name="connsiteX9" fmla="*/ 922638 w 2993181"/>
              <a:gd name="connsiteY9" fmla="*/ 115329 h 4163634"/>
              <a:gd name="connsiteX10" fmla="*/ 1013254 w 2993181"/>
              <a:gd name="connsiteY10" fmla="*/ 123567 h 4163634"/>
              <a:gd name="connsiteX11" fmla="*/ 1120346 w 2993181"/>
              <a:gd name="connsiteY11" fmla="*/ 148281 h 4163634"/>
              <a:gd name="connsiteX12" fmla="*/ 1416908 w 2993181"/>
              <a:gd name="connsiteY12" fmla="*/ 164756 h 4163634"/>
              <a:gd name="connsiteX13" fmla="*/ 1449860 w 2993181"/>
              <a:gd name="connsiteY13" fmla="*/ 172994 h 4163634"/>
              <a:gd name="connsiteX14" fmla="*/ 1524000 w 2993181"/>
              <a:gd name="connsiteY14" fmla="*/ 189470 h 4163634"/>
              <a:gd name="connsiteX15" fmla="*/ 1548714 w 2993181"/>
              <a:gd name="connsiteY15" fmla="*/ 197708 h 4163634"/>
              <a:gd name="connsiteX16" fmla="*/ 1639330 w 2993181"/>
              <a:gd name="connsiteY16" fmla="*/ 205946 h 4163634"/>
              <a:gd name="connsiteX17" fmla="*/ 1738184 w 2993181"/>
              <a:gd name="connsiteY17" fmla="*/ 222421 h 4163634"/>
              <a:gd name="connsiteX18" fmla="*/ 1762898 w 2993181"/>
              <a:gd name="connsiteY18" fmla="*/ 230659 h 4163634"/>
              <a:gd name="connsiteX19" fmla="*/ 1869989 w 2993181"/>
              <a:gd name="connsiteY19" fmla="*/ 247135 h 4163634"/>
              <a:gd name="connsiteX20" fmla="*/ 1894703 w 2993181"/>
              <a:gd name="connsiteY20" fmla="*/ 255373 h 4163634"/>
              <a:gd name="connsiteX21" fmla="*/ 1960606 w 2993181"/>
              <a:gd name="connsiteY21" fmla="*/ 271848 h 4163634"/>
              <a:gd name="connsiteX22" fmla="*/ 2010033 w 2993181"/>
              <a:gd name="connsiteY22" fmla="*/ 288324 h 4163634"/>
              <a:gd name="connsiteX23" fmla="*/ 2034746 w 2993181"/>
              <a:gd name="connsiteY23" fmla="*/ 304800 h 4163634"/>
              <a:gd name="connsiteX24" fmla="*/ 2100649 w 2993181"/>
              <a:gd name="connsiteY24" fmla="*/ 321275 h 4163634"/>
              <a:gd name="connsiteX25" fmla="*/ 2125362 w 2993181"/>
              <a:gd name="connsiteY25" fmla="*/ 337751 h 4163634"/>
              <a:gd name="connsiteX26" fmla="*/ 2150076 w 2993181"/>
              <a:gd name="connsiteY26" fmla="*/ 345989 h 4163634"/>
              <a:gd name="connsiteX27" fmla="*/ 2356022 w 2993181"/>
              <a:gd name="connsiteY27" fmla="*/ 354227 h 4163634"/>
              <a:gd name="connsiteX28" fmla="*/ 2430162 w 2993181"/>
              <a:gd name="connsiteY28" fmla="*/ 370702 h 4163634"/>
              <a:gd name="connsiteX29" fmla="*/ 2496065 w 2993181"/>
              <a:gd name="connsiteY29" fmla="*/ 387178 h 4163634"/>
              <a:gd name="connsiteX30" fmla="*/ 2520779 w 2993181"/>
              <a:gd name="connsiteY30" fmla="*/ 395416 h 4163634"/>
              <a:gd name="connsiteX31" fmla="*/ 2603157 w 2993181"/>
              <a:gd name="connsiteY31" fmla="*/ 403654 h 4163634"/>
              <a:gd name="connsiteX32" fmla="*/ 2702011 w 2993181"/>
              <a:gd name="connsiteY32" fmla="*/ 420129 h 4163634"/>
              <a:gd name="connsiteX33" fmla="*/ 2751438 w 2993181"/>
              <a:gd name="connsiteY33" fmla="*/ 436605 h 4163634"/>
              <a:gd name="connsiteX34" fmla="*/ 2784389 w 2993181"/>
              <a:gd name="connsiteY34" fmla="*/ 461319 h 4163634"/>
              <a:gd name="connsiteX35" fmla="*/ 2809103 w 2993181"/>
              <a:gd name="connsiteY35" fmla="*/ 477794 h 4163634"/>
              <a:gd name="connsiteX36" fmla="*/ 2858530 w 2993181"/>
              <a:gd name="connsiteY36" fmla="*/ 510746 h 4163634"/>
              <a:gd name="connsiteX37" fmla="*/ 2907957 w 2993181"/>
              <a:gd name="connsiteY37" fmla="*/ 560173 h 4163634"/>
              <a:gd name="connsiteX38" fmla="*/ 2965622 w 2993181"/>
              <a:gd name="connsiteY38" fmla="*/ 626075 h 4163634"/>
              <a:gd name="connsiteX39" fmla="*/ 2982098 w 2993181"/>
              <a:gd name="connsiteY39" fmla="*/ 650789 h 4163634"/>
              <a:gd name="connsiteX40" fmla="*/ 2982098 w 2993181"/>
              <a:gd name="connsiteY40" fmla="*/ 782594 h 4163634"/>
              <a:gd name="connsiteX41" fmla="*/ 2957384 w 2993181"/>
              <a:gd name="connsiteY41" fmla="*/ 799070 h 4163634"/>
              <a:gd name="connsiteX42" fmla="*/ 2940908 w 2993181"/>
              <a:gd name="connsiteY42" fmla="*/ 848497 h 4163634"/>
              <a:gd name="connsiteX43" fmla="*/ 2891481 w 2993181"/>
              <a:gd name="connsiteY43" fmla="*/ 922637 h 4163634"/>
              <a:gd name="connsiteX44" fmla="*/ 2875006 w 2993181"/>
              <a:gd name="connsiteY44" fmla="*/ 947351 h 4163634"/>
              <a:gd name="connsiteX45" fmla="*/ 2858530 w 2993181"/>
              <a:gd name="connsiteY45" fmla="*/ 996778 h 4163634"/>
              <a:gd name="connsiteX46" fmla="*/ 2817341 w 2993181"/>
              <a:gd name="connsiteY46" fmla="*/ 1070919 h 4163634"/>
              <a:gd name="connsiteX47" fmla="*/ 2784389 w 2993181"/>
              <a:gd name="connsiteY47" fmla="*/ 1095632 h 4163634"/>
              <a:gd name="connsiteX48" fmla="*/ 2767914 w 2993181"/>
              <a:gd name="connsiteY48" fmla="*/ 1145059 h 4163634"/>
              <a:gd name="connsiteX49" fmla="*/ 2751438 w 2993181"/>
              <a:gd name="connsiteY49" fmla="*/ 1202724 h 4163634"/>
              <a:gd name="connsiteX50" fmla="*/ 2718487 w 2993181"/>
              <a:gd name="connsiteY50" fmla="*/ 1252151 h 4163634"/>
              <a:gd name="connsiteX51" fmla="*/ 2685535 w 2993181"/>
              <a:gd name="connsiteY51" fmla="*/ 1301578 h 4163634"/>
              <a:gd name="connsiteX52" fmla="*/ 2660822 w 2993181"/>
              <a:gd name="connsiteY52" fmla="*/ 1408670 h 4163634"/>
              <a:gd name="connsiteX53" fmla="*/ 2636108 w 2993181"/>
              <a:gd name="connsiteY53" fmla="*/ 1507524 h 4163634"/>
              <a:gd name="connsiteX54" fmla="*/ 2619633 w 2993181"/>
              <a:gd name="connsiteY54" fmla="*/ 1556951 h 4163634"/>
              <a:gd name="connsiteX55" fmla="*/ 2611395 w 2993181"/>
              <a:gd name="connsiteY55" fmla="*/ 1581665 h 4163634"/>
              <a:gd name="connsiteX56" fmla="*/ 2594919 w 2993181"/>
              <a:gd name="connsiteY56" fmla="*/ 1606378 h 4163634"/>
              <a:gd name="connsiteX57" fmla="*/ 2570206 w 2993181"/>
              <a:gd name="connsiteY57" fmla="*/ 1861751 h 4163634"/>
              <a:gd name="connsiteX58" fmla="*/ 2578444 w 2993181"/>
              <a:gd name="connsiteY58" fmla="*/ 2265405 h 4163634"/>
              <a:gd name="connsiteX59" fmla="*/ 2586681 w 2993181"/>
              <a:gd name="connsiteY59" fmla="*/ 2306594 h 4163634"/>
              <a:gd name="connsiteX60" fmla="*/ 2594919 w 2993181"/>
              <a:gd name="connsiteY60" fmla="*/ 2372497 h 4163634"/>
              <a:gd name="connsiteX61" fmla="*/ 2611395 w 2993181"/>
              <a:gd name="connsiteY61" fmla="*/ 2479589 h 4163634"/>
              <a:gd name="connsiteX62" fmla="*/ 2619633 w 2993181"/>
              <a:gd name="connsiteY62" fmla="*/ 2553729 h 4163634"/>
              <a:gd name="connsiteX63" fmla="*/ 2636108 w 2993181"/>
              <a:gd name="connsiteY63" fmla="*/ 2603156 h 4163634"/>
              <a:gd name="connsiteX64" fmla="*/ 2644346 w 2993181"/>
              <a:gd name="connsiteY64" fmla="*/ 2660821 h 4163634"/>
              <a:gd name="connsiteX65" fmla="*/ 2652584 w 2993181"/>
              <a:gd name="connsiteY65" fmla="*/ 2702010 h 4163634"/>
              <a:gd name="connsiteX66" fmla="*/ 2669060 w 2993181"/>
              <a:gd name="connsiteY66" fmla="*/ 2875005 h 4163634"/>
              <a:gd name="connsiteX67" fmla="*/ 2677298 w 2993181"/>
              <a:gd name="connsiteY67" fmla="*/ 3089189 h 4163634"/>
              <a:gd name="connsiteX68" fmla="*/ 2685535 w 2993181"/>
              <a:gd name="connsiteY68" fmla="*/ 3130378 h 4163634"/>
              <a:gd name="connsiteX69" fmla="*/ 2702011 w 2993181"/>
              <a:gd name="connsiteY69" fmla="*/ 3278659 h 4163634"/>
              <a:gd name="connsiteX70" fmla="*/ 2718487 w 2993181"/>
              <a:gd name="connsiteY70" fmla="*/ 3509319 h 4163634"/>
              <a:gd name="connsiteX71" fmla="*/ 2743200 w 2993181"/>
              <a:gd name="connsiteY71" fmla="*/ 3583459 h 4163634"/>
              <a:gd name="connsiteX72" fmla="*/ 2751438 w 2993181"/>
              <a:gd name="connsiteY72" fmla="*/ 3608173 h 4163634"/>
              <a:gd name="connsiteX73" fmla="*/ 2767914 w 2993181"/>
              <a:gd name="connsiteY73" fmla="*/ 3781167 h 4163634"/>
              <a:gd name="connsiteX74" fmla="*/ 2776152 w 2993181"/>
              <a:gd name="connsiteY74" fmla="*/ 3871783 h 4163634"/>
              <a:gd name="connsiteX75" fmla="*/ 2792627 w 2993181"/>
              <a:gd name="connsiteY75" fmla="*/ 3954162 h 4163634"/>
              <a:gd name="connsiteX76" fmla="*/ 2817341 w 2993181"/>
              <a:gd name="connsiteY76" fmla="*/ 4085967 h 4163634"/>
              <a:gd name="connsiteX77" fmla="*/ 2809103 w 2993181"/>
              <a:gd name="connsiteY77" fmla="*/ 4151870 h 4163634"/>
              <a:gd name="connsiteX78" fmla="*/ 2421925 w 2993181"/>
              <a:gd name="connsiteY78" fmla="*/ 4135394 h 4163634"/>
              <a:gd name="connsiteX79" fmla="*/ 1894703 w 2993181"/>
              <a:gd name="connsiteY79" fmla="*/ 4143632 h 4163634"/>
              <a:gd name="connsiteX80" fmla="*/ 1853514 w 2993181"/>
              <a:gd name="connsiteY80" fmla="*/ 4151870 h 4163634"/>
              <a:gd name="connsiteX81" fmla="*/ 1070919 w 2993181"/>
              <a:gd name="connsiteY81" fmla="*/ 4143632 h 4163634"/>
              <a:gd name="connsiteX82" fmla="*/ 988541 w 2993181"/>
              <a:gd name="connsiteY82" fmla="*/ 4135394 h 4163634"/>
              <a:gd name="connsiteX83" fmla="*/ 963827 w 2993181"/>
              <a:gd name="connsiteY83" fmla="*/ 4127156 h 4163634"/>
              <a:gd name="connsiteX84" fmla="*/ 897925 w 2993181"/>
              <a:gd name="connsiteY84" fmla="*/ 4118919 h 4163634"/>
              <a:gd name="connsiteX85" fmla="*/ 733168 w 2993181"/>
              <a:gd name="connsiteY85" fmla="*/ 4094205 h 4163634"/>
              <a:gd name="connsiteX86" fmla="*/ 222422 w 2993181"/>
              <a:gd name="connsiteY86" fmla="*/ 4085967 h 4163634"/>
              <a:gd name="connsiteX87" fmla="*/ 131806 w 2993181"/>
              <a:gd name="connsiteY87" fmla="*/ 4077729 h 4163634"/>
              <a:gd name="connsiteX88" fmla="*/ 98854 w 2993181"/>
              <a:gd name="connsiteY88" fmla="*/ 4069492 h 4163634"/>
              <a:gd name="connsiteX89" fmla="*/ 123568 w 2993181"/>
              <a:gd name="connsiteY89" fmla="*/ 3978875 h 4163634"/>
              <a:gd name="connsiteX90" fmla="*/ 156519 w 2993181"/>
              <a:gd name="connsiteY90" fmla="*/ 3855308 h 4163634"/>
              <a:gd name="connsiteX91" fmla="*/ 172995 w 2993181"/>
              <a:gd name="connsiteY91" fmla="*/ 3764692 h 4163634"/>
              <a:gd name="connsiteX92" fmla="*/ 164757 w 2993181"/>
              <a:gd name="connsiteY92" fmla="*/ 3566983 h 4163634"/>
              <a:gd name="connsiteX93" fmla="*/ 148281 w 2993181"/>
              <a:gd name="connsiteY93" fmla="*/ 3542270 h 4163634"/>
              <a:gd name="connsiteX94" fmla="*/ 131806 w 2993181"/>
              <a:gd name="connsiteY94" fmla="*/ 3492843 h 4163634"/>
              <a:gd name="connsiteX95" fmla="*/ 123568 w 2993181"/>
              <a:gd name="connsiteY95" fmla="*/ 3468129 h 4163634"/>
              <a:gd name="connsiteX96" fmla="*/ 115330 w 2993181"/>
              <a:gd name="connsiteY96" fmla="*/ 3435178 h 4163634"/>
              <a:gd name="connsiteX97" fmla="*/ 98854 w 2993181"/>
              <a:gd name="connsiteY97" fmla="*/ 3410465 h 4163634"/>
              <a:gd name="connsiteX98" fmla="*/ 82379 w 2993181"/>
              <a:gd name="connsiteY98" fmla="*/ 3377513 h 4163634"/>
              <a:gd name="connsiteX99" fmla="*/ 74141 w 2993181"/>
              <a:gd name="connsiteY99" fmla="*/ 3336324 h 4163634"/>
              <a:gd name="connsiteX100" fmla="*/ 41189 w 2993181"/>
              <a:gd name="connsiteY100" fmla="*/ 3278659 h 4163634"/>
              <a:gd name="connsiteX101" fmla="*/ 32952 w 2993181"/>
              <a:gd name="connsiteY101" fmla="*/ 3212756 h 4163634"/>
              <a:gd name="connsiteX102" fmla="*/ 16476 w 2993181"/>
              <a:gd name="connsiteY102" fmla="*/ 3097427 h 4163634"/>
              <a:gd name="connsiteX103" fmla="*/ 8238 w 2993181"/>
              <a:gd name="connsiteY103" fmla="*/ 2809102 h 4163634"/>
              <a:gd name="connsiteX104" fmla="*/ 0 w 2993181"/>
              <a:gd name="connsiteY104" fmla="*/ 2710248 h 4163634"/>
              <a:gd name="connsiteX105" fmla="*/ 8238 w 2993181"/>
              <a:gd name="connsiteY105" fmla="*/ 1985319 h 4163634"/>
              <a:gd name="connsiteX106" fmla="*/ 16476 w 2993181"/>
              <a:gd name="connsiteY106" fmla="*/ 1960605 h 4163634"/>
              <a:gd name="connsiteX107" fmla="*/ 24714 w 2993181"/>
              <a:gd name="connsiteY107" fmla="*/ 1919416 h 4163634"/>
              <a:gd name="connsiteX108" fmla="*/ 41189 w 2993181"/>
              <a:gd name="connsiteY108" fmla="*/ 1787610 h 4163634"/>
              <a:gd name="connsiteX109" fmla="*/ 49427 w 2993181"/>
              <a:gd name="connsiteY109" fmla="*/ 1738183 h 4163634"/>
              <a:gd name="connsiteX110" fmla="*/ 57665 w 2993181"/>
              <a:gd name="connsiteY110" fmla="*/ 1713470 h 4163634"/>
              <a:gd name="connsiteX111" fmla="*/ 74141 w 2993181"/>
              <a:gd name="connsiteY111" fmla="*/ 1622854 h 4163634"/>
              <a:gd name="connsiteX112" fmla="*/ 82379 w 2993181"/>
              <a:gd name="connsiteY112" fmla="*/ 1491048 h 4163634"/>
              <a:gd name="connsiteX113" fmla="*/ 90616 w 2993181"/>
              <a:gd name="connsiteY113" fmla="*/ 1441621 h 4163634"/>
              <a:gd name="connsiteX114" fmla="*/ 107092 w 2993181"/>
              <a:gd name="connsiteY114" fmla="*/ 1293340 h 4163634"/>
              <a:gd name="connsiteX115" fmla="*/ 115330 w 2993181"/>
              <a:gd name="connsiteY115" fmla="*/ 1194486 h 4163634"/>
              <a:gd name="connsiteX116" fmla="*/ 123568 w 2993181"/>
              <a:gd name="connsiteY116" fmla="*/ 1145059 h 4163634"/>
              <a:gd name="connsiteX117" fmla="*/ 148281 w 2993181"/>
              <a:gd name="connsiteY117" fmla="*/ 733167 h 4163634"/>
              <a:gd name="connsiteX118" fmla="*/ 140044 w 2993181"/>
              <a:gd name="connsiteY118" fmla="*/ 222421 h 4163634"/>
              <a:gd name="connsiteX119" fmla="*/ 131806 w 2993181"/>
              <a:gd name="connsiteY119" fmla="*/ 140043 h 4163634"/>
              <a:gd name="connsiteX120" fmla="*/ 123568 w 2993181"/>
              <a:gd name="connsiteY120" fmla="*/ 98854 h 4163634"/>
              <a:gd name="connsiteX121" fmla="*/ 107092 w 2993181"/>
              <a:gd name="connsiteY121" fmla="*/ 0 h 4163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2993181" h="4163634">
                <a:moveTo>
                  <a:pt x="107092" y="0"/>
                </a:moveTo>
                <a:lnTo>
                  <a:pt x="107092" y="0"/>
                </a:lnTo>
                <a:cubicBezTo>
                  <a:pt x="129060" y="8238"/>
                  <a:pt x="149881" y="20693"/>
                  <a:pt x="172995" y="24713"/>
                </a:cubicBezTo>
                <a:cubicBezTo>
                  <a:pt x="213665" y="31786"/>
                  <a:pt x="255424" y="29523"/>
                  <a:pt x="296562" y="32951"/>
                </a:cubicBezTo>
                <a:cubicBezTo>
                  <a:pt x="328611" y="35622"/>
                  <a:pt x="403095" y="45238"/>
                  <a:pt x="436606" y="49427"/>
                </a:cubicBezTo>
                <a:cubicBezTo>
                  <a:pt x="514708" y="75462"/>
                  <a:pt x="429634" y="49537"/>
                  <a:pt x="617838" y="65902"/>
                </a:cubicBezTo>
                <a:cubicBezTo>
                  <a:pt x="696032" y="72701"/>
                  <a:pt x="611809" y="73279"/>
                  <a:pt x="675503" y="82378"/>
                </a:cubicBezTo>
                <a:cubicBezTo>
                  <a:pt x="705528" y="86667"/>
                  <a:pt x="735914" y="87870"/>
                  <a:pt x="766119" y="90616"/>
                </a:cubicBezTo>
                <a:cubicBezTo>
                  <a:pt x="824256" y="109995"/>
                  <a:pt x="765945" y="92655"/>
                  <a:pt x="881449" y="107092"/>
                </a:cubicBezTo>
                <a:cubicBezTo>
                  <a:pt x="895342" y="108829"/>
                  <a:pt x="908745" y="113592"/>
                  <a:pt x="922638" y="115329"/>
                </a:cubicBezTo>
                <a:cubicBezTo>
                  <a:pt x="952734" y="119091"/>
                  <a:pt x="983049" y="120821"/>
                  <a:pt x="1013254" y="123567"/>
                </a:cubicBezTo>
                <a:cubicBezTo>
                  <a:pt x="1061591" y="155792"/>
                  <a:pt x="1026272" y="137828"/>
                  <a:pt x="1120346" y="148281"/>
                </a:cubicBezTo>
                <a:cubicBezTo>
                  <a:pt x="1288790" y="166997"/>
                  <a:pt x="1073075" y="152477"/>
                  <a:pt x="1416908" y="164756"/>
                </a:cubicBezTo>
                <a:lnTo>
                  <a:pt x="1449860" y="172994"/>
                </a:lnTo>
                <a:cubicBezTo>
                  <a:pt x="1474528" y="178687"/>
                  <a:pt x="1499440" y="183330"/>
                  <a:pt x="1524000" y="189470"/>
                </a:cubicBezTo>
                <a:cubicBezTo>
                  <a:pt x="1532424" y="191576"/>
                  <a:pt x="1540118" y="196480"/>
                  <a:pt x="1548714" y="197708"/>
                </a:cubicBezTo>
                <a:cubicBezTo>
                  <a:pt x="1578739" y="201997"/>
                  <a:pt x="1609125" y="203200"/>
                  <a:pt x="1639330" y="205946"/>
                </a:cubicBezTo>
                <a:cubicBezTo>
                  <a:pt x="1697271" y="225257"/>
                  <a:pt x="1627816" y="204026"/>
                  <a:pt x="1738184" y="222421"/>
                </a:cubicBezTo>
                <a:cubicBezTo>
                  <a:pt x="1746749" y="223849"/>
                  <a:pt x="1754474" y="228553"/>
                  <a:pt x="1762898" y="230659"/>
                </a:cubicBezTo>
                <a:cubicBezTo>
                  <a:pt x="1800637" y="240094"/>
                  <a:pt x="1829972" y="242133"/>
                  <a:pt x="1869989" y="247135"/>
                </a:cubicBezTo>
                <a:cubicBezTo>
                  <a:pt x="1878227" y="249881"/>
                  <a:pt x="1886325" y="253088"/>
                  <a:pt x="1894703" y="255373"/>
                </a:cubicBezTo>
                <a:cubicBezTo>
                  <a:pt x="1916549" y="261331"/>
                  <a:pt x="1939124" y="264687"/>
                  <a:pt x="1960606" y="271848"/>
                </a:cubicBezTo>
                <a:lnTo>
                  <a:pt x="2010033" y="288324"/>
                </a:lnTo>
                <a:cubicBezTo>
                  <a:pt x="2018271" y="293816"/>
                  <a:pt x="2025442" y="301417"/>
                  <a:pt x="2034746" y="304800"/>
                </a:cubicBezTo>
                <a:cubicBezTo>
                  <a:pt x="2056026" y="312538"/>
                  <a:pt x="2100649" y="321275"/>
                  <a:pt x="2100649" y="321275"/>
                </a:cubicBezTo>
                <a:cubicBezTo>
                  <a:pt x="2108887" y="326767"/>
                  <a:pt x="2116507" y="333323"/>
                  <a:pt x="2125362" y="337751"/>
                </a:cubicBezTo>
                <a:cubicBezTo>
                  <a:pt x="2133129" y="341634"/>
                  <a:pt x="2141414" y="345370"/>
                  <a:pt x="2150076" y="345989"/>
                </a:cubicBezTo>
                <a:cubicBezTo>
                  <a:pt x="2218605" y="350884"/>
                  <a:pt x="2287373" y="351481"/>
                  <a:pt x="2356022" y="354227"/>
                </a:cubicBezTo>
                <a:cubicBezTo>
                  <a:pt x="2408641" y="371767"/>
                  <a:pt x="2348971" y="353304"/>
                  <a:pt x="2430162" y="370702"/>
                </a:cubicBezTo>
                <a:cubicBezTo>
                  <a:pt x="2452303" y="375446"/>
                  <a:pt x="2474583" y="380017"/>
                  <a:pt x="2496065" y="387178"/>
                </a:cubicBezTo>
                <a:cubicBezTo>
                  <a:pt x="2504303" y="389924"/>
                  <a:pt x="2512196" y="394096"/>
                  <a:pt x="2520779" y="395416"/>
                </a:cubicBezTo>
                <a:cubicBezTo>
                  <a:pt x="2548054" y="399612"/>
                  <a:pt x="2575698" y="400908"/>
                  <a:pt x="2603157" y="403654"/>
                </a:cubicBezTo>
                <a:cubicBezTo>
                  <a:pt x="2670732" y="426179"/>
                  <a:pt x="2564057" y="392539"/>
                  <a:pt x="2702011" y="420129"/>
                </a:cubicBezTo>
                <a:cubicBezTo>
                  <a:pt x="2719041" y="423535"/>
                  <a:pt x="2751438" y="436605"/>
                  <a:pt x="2751438" y="436605"/>
                </a:cubicBezTo>
                <a:cubicBezTo>
                  <a:pt x="2762422" y="444843"/>
                  <a:pt x="2773217" y="453339"/>
                  <a:pt x="2784389" y="461319"/>
                </a:cubicBezTo>
                <a:cubicBezTo>
                  <a:pt x="2792446" y="467074"/>
                  <a:pt x="2801497" y="471456"/>
                  <a:pt x="2809103" y="477794"/>
                </a:cubicBezTo>
                <a:cubicBezTo>
                  <a:pt x="2850243" y="512077"/>
                  <a:pt x="2815096" y="496268"/>
                  <a:pt x="2858530" y="510746"/>
                </a:cubicBezTo>
                <a:cubicBezTo>
                  <a:pt x="2875006" y="527222"/>
                  <a:pt x="2895033" y="540786"/>
                  <a:pt x="2907957" y="560173"/>
                </a:cubicBezTo>
                <a:cubicBezTo>
                  <a:pt x="2946400" y="617838"/>
                  <a:pt x="2924432" y="598617"/>
                  <a:pt x="2965622" y="626075"/>
                </a:cubicBezTo>
                <a:cubicBezTo>
                  <a:pt x="2971114" y="634313"/>
                  <a:pt x="2977670" y="641933"/>
                  <a:pt x="2982098" y="650789"/>
                </a:cubicBezTo>
                <a:cubicBezTo>
                  <a:pt x="3001584" y="689762"/>
                  <a:pt x="2991297" y="748096"/>
                  <a:pt x="2982098" y="782594"/>
                </a:cubicBezTo>
                <a:cubicBezTo>
                  <a:pt x="2979547" y="792161"/>
                  <a:pt x="2965622" y="793578"/>
                  <a:pt x="2957384" y="799070"/>
                </a:cubicBezTo>
                <a:cubicBezTo>
                  <a:pt x="2951892" y="815546"/>
                  <a:pt x="2950541" y="834047"/>
                  <a:pt x="2940908" y="848497"/>
                </a:cubicBezTo>
                <a:lnTo>
                  <a:pt x="2891481" y="922637"/>
                </a:lnTo>
                <a:cubicBezTo>
                  <a:pt x="2885989" y="930875"/>
                  <a:pt x="2878137" y="937958"/>
                  <a:pt x="2875006" y="947351"/>
                </a:cubicBezTo>
                <a:lnTo>
                  <a:pt x="2858530" y="996778"/>
                </a:lnTo>
                <a:cubicBezTo>
                  <a:pt x="2849551" y="1023714"/>
                  <a:pt x="2842519" y="1052036"/>
                  <a:pt x="2817341" y="1070919"/>
                </a:cubicBezTo>
                <a:lnTo>
                  <a:pt x="2784389" y="1095632"/>
                </a:lnTo>
                <a:cubicBezTo>
                  <a:pt x="2778897" y="1112108"/>
                  <a:pt x="2772126" y="1128211"/>
                  <a:pt x="2767914" y="1145059"/>
                </a:cubicBezTo>
                <a:cubicBezTo>
                  <a:pt x="2765975" y="1152815"/>
                  <a:pt x="2756810" y="1193055"/>
                  <a:pt x="2751438" y="1202724"/>
                </a:cubicBezTo>
                <a:cubicBezTo>
                  <a:pt x="2741822" y="1220033"/>
                  <a:pt x="2724749" y="1233366"/>
                  <a:pt x="2718487" y="1252151"/>
                </a:cubicBezTo>
                <a:cubicBezTo>
                  <a:pt x="2706565" y="1287917"/>
                  <a:pt x="2716389" y="1270725"/>
                  <a:pt x="2685535" y="1301578"/>
                </a:cubicBezTo>
                <a:cubicBezTo>
                  <a:pt x="2664833" y="1363686"/>
                  <a:pt x="2669377" y="1340229"/>
                  <a:pt x="2660822" y="1408670"/>
                </a:cubicBezTo>
                <a:cubicBezTo>
                  <a:pt x="2650055" y="1494804"/>
                  <a:pt x="2666948" y="1461263"/>
                  <a:pt x="2636108" y="1507524"/>
                </a:cubicBezTo>
                <a:lnTo>
                  <a:pt x="2619633" y="1556951"/>
                </a:lnTo>
                <a:cubicBezTo>
                  <a:pt x="2616887" y="1565189"/>
                  <a:pt x="2616212" y="1574440"/>
                  <a:pt x="2611395" y="1581665"/>
                </a:cubicBezTo>
                <a:lnTo>
                  <a:pt x="2594919" y="1606378"/>
                </a:lnTo>
                <a:cubicBezTo>
                  <a:pt x="2556719" y="1720983"/>
                  <a:pt x="2579138" y="1638452"/>
                  <a:pt x="2570206" y="1861751"/>
                </a:cubicBezTo>
                <a:cubicBezTo>
                  <a:pt x="2572952" y="1996302"/>
                  <a:pt x="2573463" y="2130918"/>
                  <a:pt x="2578444" y="2265405"/>
                </a:cubicBezTo>
                <a:cubicBezTo>
                  <a:pt x="2578962" y="2279397"/>
                  <a:pt x="2584552" y="2292755"/>
                  <a:pt x="2586681" y="2306594"/>
                </a:cubicBezTo>
                <a:cubicBezTo>
                  <a:pt x="2590047" y="2328475"/>
                  <a:pt x="2592474" y="2350494"/>
                  <a:pt x="2594919" y="2372497"/>
                </a:cubicBezTo>
                <a:cubicBezTo>
                  <a:pt x="2605538" y="2468066"/>
                  <a:pt x="2593953" y="2427263"/>
                  <a:pt x="2611395" y="2479589"/>
                </a:cubicBezTo>
                <a:cubicBezTo>
                  <a:pt x="2614141" y="2504302"/>
                  <a:pt x="2614757" y="2529346"/>
                  <a:pt x="2619633" y="2553729"/>
                </a:cubicBezTo>
                <a:cubicBezTo>
                  <a:pt x="2623039" y="2570759"/>
                  <a:pt x="2636108" y="2603156"/>
                  <a:pt x="2636108" y="2603156"/>
                </a:cubicBezTo>
                <a:cubicBezTo>
                  <a:pt x="2638854" y="2622378"/>
                  <a:pt x="2641154" y="2641668"/>
                  <a:pt x="2644346" y="2660821"/>
                </a:cubicBezTo>
                <a:cubicBezTo>
                  <a:pt x="2646648" y="2674632"/>
                  <a:pt x="2651191" y="2688078"/>
                  <a:pt x="2652584" y="2702010"/>
                </a:cubicBezTo>
                <a:cubicBezTo>
                  <a:pt x="2673619" y="2912361"/>
                  <a:pt x="2649307" y="2756488"/>
                  <a:pt x="2669060" y="2875005"/>
                </a:cubicBezTo>
                <a:cubicBezTo>
                  <a:pt x="2671806" y="2946400"/>
                  <a:pt x="2672698" y="3017890"/>
                  <a:pt x="2677298" y="3089189"/>
                </a:cubicBezTo>
                <a:cubicBezTo>
                  <a:pt x="2678199" y="3103161"/>
                  <a:pt x="2684142" y="3116446"/>
                  <a:pt x="2685535" y="3130378"/>
                </a:cubicBezTo>
                <a:cubicBezTo>
                  <a:pt x="2700646" y="3281496"/>
                  <a:pt x="2679394" y="3210811"/>
                  <a:pt x="2702011" y="3278659"/>
                </a:cubicBezTo>
                <a:cubicBezTo>
                  <a:pt x="2702416" y="3285543"/>
                  <a:pt x="2712251" y="3478140"/>
                  <a:pt x="2718487" y="3509319"/>
                </a:cubicBezTo>
                <a:cubicBezTo>
                  <a:pt x="2723596" y="3534863"/>
                  <a:pt x="2734962" y="3558746"/>
                  <a:pt x="2743200" y="3583459"/>
                </a:cubicBezTo>
                <a:lnTo>
                  <a:pt x="2751438" y="3608173"/>
                </a:lnTo>
                <a:cubicBezTo>
                  <a:pt x="2771928" y="3895023"/>
                  <a:pt x="2748750" y="3608694"/>
                  <a:pt x="2767914" y="3781167"/>
                </a:cubicBezTo>
                <a:cubicBezTo>
                  <a:pt x="2771263" y="3811311"/>
                  <a:pt x="2772608" y="3841661"/>
                  <a:pt x="2776152" y="3871783"/>
                </a:cubicBezTo>
                <a:cubicBezTo>
                  <a:pt x="2790656" y="3995068"/>
                  <a:pt x="2777352" y="3862512"/>
                  <a:pt x="2792627" y="3954162"/>
                </a:cubicBezTo>
                <a:cubicBezTo>
                  <a:pt x="2814720" y="4086716"/>
                  <a:pt x="2784198" y="3953397"/>
                  <a:pt x="2817341" y="4085967"/>
                </a:cubicBezTo>
                <a:cubicBezTo>
                  <a:pt x="2814595" y="4107935"/>
                  <a:pt x="2830940" y="4148230"/>
                  <a:pt x="2809103" y="4151870"/>
                </a:cubicBezTo>
                <a:cubicBezTo>
                  <a:pt x="2657813" y="4177085"/>
                  <a:pt x="2552305" y="4157124"/>
                  <a:pt x="2421925" y="4135394"/>
                </a:cubicBezTo>
                <a:lnTo>
                  <a:pt x="1894703" y="4143632"/>
                </a:lnTo>
                <a:cubicBezTo>
                  <a:pt x="1880707" y="4144038"/>
                  <a:pt x="1867516" y="4151870"/>
                  <a:pt x="1853514" y="4151870"/>
                </a:cubicBezTo>
                <a:cubicBezTo>
                  <a:pt x="1592635" y="4151870"/>
                  <a:pt x="1331784" y="4146378"/>
                  <a:pt x="1070919" y="4143632"/>
                </a:cubicBezTo>
                <a:cubicBezTo>
                  <a:pt x="1043460" y="4140886"/>
                  <a:pt x="1015816" y="4139590"/>
                  <a:pt x="988541" y="4135394"/>
                </a:cubicBezTo>
                <a:cubicBezTo>
                  <a:pt x="979958" y="4134074"/>
                  <a:pt x="972371" y="4128709"/>
                  <a:pt x="963827" y="4127156"/>
                </a:cubicBezTo>
                <a:cubicBezTo>
                  <a:pt x="942046" y="4123196"/>
                  <a:pt x="919762" y="4122558"/>
                  <a:pt x="897925" y="4118919"/>
                </a:cubicBezTo>
                <a:cubicBezTo>
                  <a:pt x="820390" y="4105997"/>
                  <a:pt x="811970" y="4096394"/>
                  <a:pt x="733168" y="4094205"/>
                </a:cubicBezTo>
                <a:cubicBezTo>
                  <a:pt x="562963" y="4089477"/>
                  <a:pt x="392671" y="4088713"/>
                  <a:pt x="222422" y="4085967"/>
                </a:cubicBezTo>
                <a:cubicBezTo>
                  <a:pt x="192217" y="4083221"/>
                  <a:pt x="161870" y="4081737"/>
                  <a:pt x="131806" y="4077729"/>
                </a:cubicBezTo>
                <a:cubicBezTo>
                  <a:pt x="120583" y="4076233"/>
                  <a:pt x="103917" y="4079619"/>
                  <a:pt x="98854" y="4069492"/>
                </a:cubicBezTo>
                <a:cubicBezTo>
                  <a:pt x="94196" y="4060177"/>
                  <a:pt x="122884" y="3980928"/>
                  <a:pt x="123568" y="3978875"/>
                </a:cubicBezTo>
                <a:cubicBezTo>
                  <a:pt x="137405" y="3937364"/>
                  <a:pt x="149812" y="3902254"/>
                  <a:pt x="156519" y="3855308"/>
                </a:cubicBezTo>
                <a:cubicBezTo>
                  <a:pt x="166358" y="3786435"/>
                  <a:pt x="160048" y="3816480"/>
                  <a:pt x="172995" y="3764692"/>
                </a:cubicBezTo>
                <a:cubicBezTo>
                  <a:pt x="170249" y="3698789"/>
                  <a:pt x="172041" y="3632540"/>
                  <a:pt x="164757" y="3566983"/>
                </a:cubicBezTo>
                <a:cubicBezTo>
                  <a:pt x="163664" y="3557143"/>
                  <a:pt x="152302" y="3551317"/>
                  <a:pt x="148281" y="3542270"/>
                </a:cubicBezTo>
                <a:cubicBezTo>
                  <a:pt x="141228" y="3526400"/>
                  <a:pt x="137298" y="3509319"/>
                  <a:pt x="131806" y="3492843"/>
                </a:cubicBezTo>
                <a:cubicBezTo>
                  <a:pt x="129060" y="3484605"/>
                  <a:pt x="125674" y="3476553"/>
                  <a:pt x="123568" y="3468129"/>
                </a:cubicBezTo>
                <a:cubicBezTo>
                  <a:pt x="120822" y="3457145"/>
                  <a:pt x="119790" y="3445584"/>
                  <a:pt x="115330" y="3435178"/>
                </a:cubicBezTo>
                <a:cubicBezTo>
                  <a:pt x="111430" y="3426078"/>
                  <a:pt x="103766" y="3419061"/>
                  <a:pt x="98854" y="3410465"/>
                </a:cubicBezTo>
                <a:cubicBezTo>
                  <a:pt x="92761" y="3399803"/>
                  <a:pt x="87871" y="3388497"/>
                  <a:pt x="82379" y="3377513"/>
                </a:cubicBezTo>
                <a:cubicBezTo>
                  <a:pt x="79633" y="3363783"/>
                  <a:pt x="78569" y="3349607"/>
                  <a:pt x="74141" y="3336324"/>
                </a:cubicBezTo>
                <a:cubicBezTo>
                  <a:pt x="67174" y="3315422"/>
                  <a:pt x="53241" y="3296736"/>
                  <a:pt x="41189" y="3278659"/>
                </a:cubicBezTo>
                <a:cubicBezTo>
                  <a:pt x="38443" y="3256691"/>
                  <a:pt x="35397" y="3234759"/>
                  <a:pt x="32952" y="3212756"/>
                </a:cubicBezTo>
                <a:cubicBezTo>
                  <a:pt x="21716" y="3111626"/>
                  <a:pt x="32175" y="3160222"/>
                  <a:pt x="16476" y="3097427"/>
                </a:cubicBezTo>
                <a:cubicBezTo>
                  <a:pt x="13730" y="3001319"/>
                  <a:pt x="12326" y="2905163"/>
                  <a:pt x="8238" y="2809102"/>
                </a:cubicBezTo>
                <a:cubicBezTo>
                  <a:pt x="6832" y="2776066"/>
                  <a:pt x="0" y="2743314"/>
                  <a:pt x="0" y="2710248"/>
                </a:cubicBezTo>
                <a:cubicBezTo>
                  <a:pt x="0" y="2468589"/>
                  <a:pt x="2928" y="2226919"/>
                  <a:pt x="8238" y="1985319"/>
                </a:cubicBezTo>
                <a:cubicBezTo>
                  <a:pt x="8429" y="1976637"/>
                  <a:pt x="14370" y="1969029"/>
                  <a:pt x="16476" y="1960605"/>
                </a:cubicBezTo>
                <a:cubicBezTo>
                  <a:pt x="19872" y="1947021"/>
                  <a:pt x="22734" y="1933277"/>
                  <a:pt x="24714" y="1919416"/>
                </a:cubicBezTo>
                <a:cubicBezTo>
                  <a:pt x="61581" y="1661352"/>
                  <a:pt x="8755" y="1998441"/>
                  <a:pt x="41189" y="1787610"/>
                </a:cubicBezTo>
                <a:cubicBezTo>
                  <a:pt x="43729" y="1771101"/>
                  <a:pt x="45804" y="1754488"/>
                  <a:pt x="49427" y="1738183"/>
                </a:cubicBezTo>
                <a:cubicBezTo>
                  <a:pt x="51311" y="1729706"/>
                  <a:pt x="55559" y="1721894"/>
                  <a:pt x="57665" y="1713470"/>
                </a:cubicBezTo>
                <a:cubicBezTo>
                  <a:pt x="63422" y="1690443"/>
                  <a:pt x="70469" y="1644887"/>
                  <a:pt x="74141" y="1622854"/>
                </a:cubicBezTo>
                <a:cubicBezTo>
                  <a:pt x="76887" y="1578919"/>
                  <a:pt x="78394" y="1534888"/>
                  <a:pt x="82379" y="1491048"/>
                </a:cubicBezTo>
                <a:cubicBezTo>
                  <a:pt x="83891" y="1474414"/>
                  <a:pt x="88954" y="1458241"/>
                  <a:pt x="90616" y="1441621"/>
                </a:cubicBezTo>
                <a:cubicBezTo>
                  <a:pt x="105689" y="1290885"/>
                  <a:pt x="87736" y="1370766"/>
                  <a:pt x="107092" y="1293340"/>
                </a:cubicBezTo>
                <a:cubicBezTo>
                  <a:pt x="109838" y="1260389"/>
                  <a:pt x="111678" y="1227349"/>
                  <a:pt x="115330" y="1194486"/>
                </a:cubicBezTo>
                <a:cubicBezTo>
                  <a:pt x="117175" y="1177885"/>
                  <a:pt x="122378" y="1161719"/>
                  <a:pt x="123568" y="1145059"/>
                </a:cubicBezTo>
                <a:cubicBezTo>
                  <a:pt x="133368" y="1007864"/>
                  <a:pt x="148281" y="733167"/>
                  <a:pt x="148281" y="733167"/>
                </a:cubicBezTo>
                <a:cubicBezTo>
                  <a:pt x="145535" y="562918"/>
                  <a:pt x="144772" y="392626"/>
                  <a:pt x="140044" y="222421"/>
                </a:cubicBezTo>
                <a:cubicBezTo>
                  <a:pt x="139278" y="194835"/>
                  <a:pt x="135453" y="167397"/>
                  <a:pt x="131806" y="140043"/>
                </a:cubicBezTo>
                <a:cubicBezTo>
                  <a:pt x="129955" y="126164"/>
                  <a:pt x="125548" y="112715"/>
                  <a:pt x="123568" y="98854"/>
                </a:cubicBezTo>
                <a:cubicBezTo>
                  <a:pt x="114724" y="36944"/>
                  <a:pt x="109838" y="16476"/>
                  <a:pt x="107092" y="0"/>
                </a:cubicBez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2837375" y="2601910"/>
            <a:ext cx="863019" cy="1740742"/>
            <a:chOff x="3369330" y="990600"/>
            <a:chExt cx="1891155" cy="3847529"/>
          </a:xfrm>
        </p:grpSpPr>
        <p:sp>
          <p:nvSpPr>
            <p:cNvPr id="22" name="Rounded Rectangle 21"/>
            <p:cNvSpPr/>
            <p:nvPr/>
          </p:nvSpPr>
          <p:spPr>
            <a:xfrm>
              <a:off x="3969136" y="1851513"/>
              <a:ext cx="473009" cy="180480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rot="5745961">
              <a:off x="4829111" y="2296036"/>
              <a:ext cx="221193" cy="64155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rot="19242442">
              <a:off x="4383575" y="1823704"/>
              <a:ext cx="263635" cy="970284"/>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rot="1069183">
              <a:off x="3771165" y="3357495"/>
              <a:ext cx="310163" cy="1467978"/>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25"/>
            <p:cNvSpPr/>
            <p:nvPr/>
          </p:nvSpPr>
          <p:spPr>
            <a:xfrm rot="9295279">
              <a:off x="4266027" y="3422313"/>
              <a:ext cx="285031" cy="720726"/>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3828296" y="990600"/>
              <a:ext cx="754690" cy="754759"/>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rot="8114643">
              <a:off x="3369330" y="2096811"/>
              <a:ext cx="1062605" cy="258840"/>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ounded Rectangle 28"/>
            <p:cNvSpPr/>
            <p:nvPr/>
          </p:nvSpPr>
          <p:spPr>
            <a:xfrm>
              <a:off x="4402138" y="3967783"/>
              <a:ext cx="252342" cy="870346"/>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rot="240782">
              <a:off x="3453400" y="2446870"/>
              <a:ext cx="221193" cy="753305"/>
            </a:xfrm>
            <a:prstGeom prst="roundRect">
              <a:avLst>
                <a:gd name="adj" fmla="val 500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p:nvGrpSpPr>
        <p:grpSpPr>
          <a:xfrm rot="1922468">
            <a:off x="3392161" y="4190539"/>
            <a:ext cx="168988" cy="345346"/>
            <a:chOff x="3107480" y="2927662"/>
            <a:chExt cx="475020" cy="729938"/>
          </a:xfrm>
        </p:grpSpPr>
        <p:sp>
          <p:nvSpPr>
            <p:cNvPr id="19" name="Moon 18"/>
            <p:cNvSpPr/>
            <p:nvPr/>
          </p:nvSpPr>
          <p:spPr>
            <a:xfrm>
              <a:off x="3200400" y="2929070"/>
              <a:ext cx="152400" cy="381000"/>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Moon 19"/>
            <p:cNvSpPr/>
            <p:nvPr/>
          </p:nvSpPr>
          <p:spPr>
            <a:xfrm rot="19397167">
              <a:off x="3107480" y="2976956"/>
              <a:ext cx="245319" cy="680644"/>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Moon 20"/>
            <p:cNvSpPr/>
            <p:nvPr/>
          </p:nvSpPr>
          <p:spPr>
            <a:xfrm rot="12969248">
              <a:off x="3337181" y="2927662"/>
              <a:ext cx="245319" cy="680644"/>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rot="1922468">
            <a:off x="3239930" y="4674998"/>
            <a:ext cx="168988" cy="345346"/>
            <a:chOff x="3107480" y="2927662"/>
            <a:chExt cx="475020" cy="729938"/>
          </a:xfrm>
        </p:grpSpPr>
        <p:sp>
          <p:nvSpPr>
            <p:cNvPr id="16" name="Moon 15"/>
            <p:cNvSpPr/>
            <p:nvPr/>
          </p:nvSpPr>
          <p:spPr>
            <a:xfrm>
              <a:off x="3200400" y="2929070"/>
              <a:ext cx="152400" cy="381000"/>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Moon 16"/>
            <p:cNvSpPr/>
            <p:nvPr/>
          </p:nvSpPr>
          <p:spPr>
            <a:xfrm rot="19397167">
              <a:off x="3107480" y="2976956"/>
              <a:ext cx="245319" cy="680644"/>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Moon 17"/>
            <p:cNvSpPr/>
            <p:nvPr/>
          </p:nvSpPr>
          <p:spPr>
            <a:xfrm rot="12969248">
              <a:off x="3337181" y="2927662"/>
              <a:ext cx="245319" cy="680644"/>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922468">
            <a:off x="8258383" y="4102619"/>
            <a:ext cx="168988" cy="345346"/>
            <a:chOff x="3107480" y="2927662"/>
            <a:chExt cx="475020" cy="729938"/>
          </a:xfrm>
          <a:solidFill>
            <a:schemeClr val="bg1"/>
          </a:solidFill>
        </p:grpSpPr>
        <p:sp>
          <p:nvSpPr>
            <p:cNvPr id="46" name="Moon 45"/>
            <p:cNvSpPr/>
            <p:nvPr/>
          </p:nvSpPr>
          <p:spPr>
            <a:xfrm>
              <a:off x="3200400" y="2929070"/>
              <a:ext cx="152400" cy="381000"/>
            </a:xfrm>
            <a:prstGeom prst="moon">
              <a:avLst>
                <a:gd name="adj" fmla="val 875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Moon 46"/>
            <p:cNvSpPr/>
            <p:nvPr/>
          </p:nvSpPr>
          <p:spPr>
            <a:xfrm rot="19397167">
              <a:off x="3107480" y="2976956"/>
              <a:ext cx="245319" cy="680644"/>
            </a:xfrm>
            <a:prstGeom prst="moon">
              <a:avLst>
                <a:gd name="adj" fmla="val 875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Moon 48"/>
            <p:cNvSpPr/>
            <p:nvPr/>
          </p:nvSpPr>
          <p:spPr>
            <a:xfrm rot="12969248">
              <a:off x="3337181" y="2927662"/>
              <a:ext cx="245319" cy="680644"/>
            </a:xfrm>
            <a:prstGeom prst="moon">
              <a:avLst>
                <a:gd name="adj" fmla="val 875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p:cNvGrpSpPr/>
          <p:nvPr/>
        </p:nvGrpSpPr>
        <p:grpSpPr>
          <a:xfrm rot="19133131">
            <a:off x="8287704" y="4688993"/>
            <a:ext cx="168988" cy="345346"/>
            <a:chOff x="3107480" y="2927662"/>
            <a:chExt cx="475020" cy="729938"/>
          </a:xfrm>
        </p:grpSpPr>
        <p:sp>
          <p:nvSpPr>
            <p:cNvPr id="43" name="Moon 42"/>
            <p:cNvSpPr/>
            <p:nvPr/>
          </p:nvSpPr>
          <p:spPr>
            <a:xfrm>
              <a:off x="3200400" y="2929070"/>
              <a:ext cx="152400" cy="381000"/>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Moon 43"/>
            <p:cNvSpPr/>
            <p:nvPr/>
          </p:nvSpPr>
          <p:spPr>
            <a:xfrm rot="19397167">
              <a:off x="3107480" y="2976956"/>
              <a:ext cx="245319" cy="680644"/>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Moon 44"/>
            <p:cNvSpPr/>
            <p:nvPr/>
          </p:nvSpPr>
          <p:spPr>
            <a:xfrm rot="12969248">
              <a:off x="3337181" y="2927662"/>
              <a:ext cx="245319" cy="680644"/>
            </a:xfrm>
            <a:prstGeom prst="moon">
              <a:avLst>
                <a:gd name="adj" fmla="val 8750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Moon 2"/>
          <p:cNvSpPr/>
          <p:nvPr/>
        </p:nvSpPr>
        <p:spPr>
          <a:xfrm rot="5569418">
            <a:off x="5390468" y="1533543"/>
            <a:ext cx="1055408" cy="5676275"/>
          </a:xfrm>
          <a:prstGeom prst="moon">
            <a:avLst>
              <a:gd name="adj" fmla="val 8472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861989" y="899674"/>
            <a:ext cx="9174027" cy="1200329"/>
          </a:xfrm>
          <a:prstGeom prst="rect">
            <a:avLst/>
          </a:prstGeom>
        </p:spPr>
        <p:txBody>
          <a:bodyPr wrap="square">
            <a:spAutoFit/>
          </a:bodyPr>
          <a:lstStyle/>
          <a:p>
            <a:pPr algn="ctr"/>
            <a:r>
              <a:rPr lang="en-US" dirty="0">
                <a:solidFill>
                  <a:srgbClr val="FFFF00"/>
                </a:solidFill>
              </a:rPr>
              <a:t>Someone who intervenes to help settle differences between two people or groups. When we sin, we disrupt our relationship with God, and a penalty must be paid to restore harmony and balance to the relationship. However, we are unable to pay the penalty ourselves and need someone to intercede on our behalf to satisfy the demands of God’s justice.</a:t>
            </a:r>
          </a:p>
        </p:txBody>
      </p:sp>
      <p:grpSp>
        <p:nvGrpSpPr>
          <p:cNvPr id="59" name="Group 58"/>
          <p:cNvGrpSpPr/>
          <p:nvPr/>
        </p:nvGrpSpPr>
        <p:grpSpPr>
          <a:xfrm>
            <a:off x="9113711" y="2213265"/>
            <a:ext cx="622571" cy="1973498"/>
            <a:chOff x="9132801" y="2506610"/>
            <a:chExt cx="503103" cy="1604651"/>
          </a:xfrm>
          <a:solidFill>
            <a:schemeClr val="bg1"/>
          </a:solidFill>
        </p:grpSpPr>
        <p:grpSp>
          <p:nvGrpSpPr>
            <p:cNvPr id="60" name="Group 59"/>
            <p:cNvGrpSpPr/>
            <p:nvPr/>
          </p:nvGrpSpPr>
          <p:grpSpPr>
            <a:xfrm>
              <a:off x="9194284" y="2506610"/>
              <a:ext cx="418282" cy="1604651"/>
              <a:chOff x="3729193" y="976912"/>
              <a:chExt cx="1003199" cy="3848561"/>
            </a:xfrm>
            <a:grpFill/>
          </p:grpSpPr>
          <p:sp>
            <p:nvSpPr>
              <p:cNvPr id="62" name="Rounded Rectangle 61"/>
              <p:cNvSpPr/>
              <p:nvPr/>
            </p:nvSpPr>
            <p:spPr>
              <a:xfrm>
                <a:off x="3969136" y="1851513"/>
                <a:ext cx="473009" cy="180480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9769779">
                <a:off x="4468757" y="1811105"/>
                <a:ext cx="263635" cy="1488011"/>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ounded Rectangle 63"/>
              <p:cNvSpPr/>
              <p:nvPr/>
            </p:nvSpPr>
            <p:spPr>
              <a:xfrm rot="1069183">
                <a:off x="3771165" y="3357495"/>
                <a:ext cx="310163" cy="146797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64"/>
              <p:cNvSpPr/>
              <p:nvPr/>
            </p:nvSpPr>
            <p:spPr>
              <a:xfrm rot="9815699">
                <a:off x="4320769" y="3360887"/>
                <a:ext cx="308310" cy="137069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p:cNvSpPr/>
              <p:nvPr/>
            </p:nvSpPr>
            <p:spPr>
              <a:xfrm>
                <a:off x="3774774" y="976912"/>
                <a:ext cx="808212" cy="808286"/>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ounded Rectangle 66"/>
              <p:cNvSpPr/>
              <p:nvPr/>
            </p:nvSpPr>
            <p:spPr>
              <a:xfrm rot="7027031">
                <a:off x="3113315" y="2417911"/>
                <a:ext cx="1490836" cy="259079"/>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Isosceles Triangle 60"/>
            <p:cNvSpPr/>
            <p:nvPr/>
          </p:nvSpPr>
          <p:spPr>
            <a:xfrm>
              <a:off x="9132801" y="2961249"/>
              <a:ext cx="503103" cy="1071443"/>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Freeform 31"/>
          <p:cNvSpPr/>
          <p:nvPr/>
        </p:nvSpPr>
        <p:spPr>
          <a:xfrm flipH="1">
            <a:off x="8095446" y="3998166"/>
            <a:ext cx="2061850" cy="2868115"/>
          </a:xfrm>
          <a:custGeom>
            <a:avLst/>
            <a:gdLst>
              <a:gd name="connsiteX0" fmla="*/ 107092 w 2993181"/>
              <a:gd name="connsiteY0" fmla="*/ 0 h 4163634"/>
              <a:gd name="connsiteX1" fmla="*/ 107092 w 2993181"/>
              <a:gd name="connsiteY1" fmla="*/ 0 h 4163634"/>
              <a:gd name="connsiteX2" fmla="*/ 172995 w 2993181"/>
              <a:gd name="connsiteY2" fmla="*/ 24713 h 4163634"/>
              <a:gd name="connsiteX3" fmla="*/ 296562 w 2993181"/>
              <a:gd name="connsiteY3" fmla="*/ 32951 h 4163634"/>
              <a:gd name="connsiteX4" fmla="*/ 436606 w 2993181"/>
              <a:gd name="connsiteY4" fmla="*/ 49427 h 4163634"/>
              <a:gd name="connsiteX5" fmla="*/ 617838 w 2993181"/>
              <a:gd name="connsiteY5" fmla="*/ 65902 h 4163634"/>
              <a:gd name="connsiteX6" fmla="*/ 675503 w 2993181"/>
              <a:gd name="connsiteY6" fmla="*/ 82378 h 4163634"/>
              <a:gd name="connsiteX7" fmla="*/ 766119 w 2993181"/>
              <a:gd name="connsiteY7" fmla="*/ 90616 h 4163634"/>
              <a:gd name="connsiteX8" fmla="*/ 881449 w 2993181"/>
              <a:gd name="connsiteY8" fmla="*/ 107092 h 4163634"/>
              <a:gd name="connsiteX9" fmla="*/ 922638 w 2993181"/>
              <a:gd name="connsiteY9" fmla="*/ 115329 h 4163634"/>
              <a:gd name="connsiteX10" fmla="*/ 1013254 w 2993181"/>
              <a:gd name="connsiteY10" fmla="*/ 123567 h 4163634"/>
              <a:gd name="connsiteX11" fmla="*/ 1120346 w 2993181"/>
              <a:gd name="connsiteY11" fmla="*/ 148281 h 4163634"/>
              <a:gd name="connsiteX12" fmla="*/ 1416908 w 2993181"/>
              <a:gd name="connsiteY12" fmla="*/ 164756 h 4163634"/>
              <a:gd name="connsiteX13" fmla="*/ 1449860 w 2993181"/>
              <a:gd name="connsiteY13" fmla="*/ 172994 h 4163634"/>
              <a:gd name="connsiteX14" fmla="*/ 1524000 w 2993181"/>
              <a:gd name="connsiteY14" fmla="*/ 189470 h 4163634"/>
              <a:gd name="connsiteX15" fmla="*/ 1548714 w 2993181"/>
              <a:gd name="connsiteY15" fmla="*/ 197708 h 4163634"/>
              <a:gd name="connsiteX16" fmla="*/ 1639330 w 2993181"/>
              <a:gd name="connsiteY16" fmla="*/ 205946 h 4163634"/>
              <a:gd name="connsiteX17" fmla="*/ 1738184 w 2993181"/>
              <a:gd name="connsiteY17" fmla="*/ 222421 h 4163634"/>
              <a:gd name="connsiteX18" fmla="*/ 1762898 w 2993181"/>
              <a:gd name="connsiteY18" fmla="*/ 230659 h 4163634"/>
              <a:gd name="connsiteX19" fmla="*/ 1869989 w 2993181"/>
              <a:gd name="connsiteY19" fmla="*/ 247135 h 4163634"/>
              <a:gd name="connsiteX20" fmla="*/ 1894703 w 2993181"/>
              <a:gd name="connsiteY20" fmla="*/ 255373 h 4163634"/>
              <a:gd name="connsiteX21" fmla="*/ 1960606 w 2993181"/>
              <a:gd name="connsiteY21" fmla="*/ 271848 h 4163634"/>
              <a:gd name="connsiteX22" fmla="*/ 2010033 w 2993181"/>
              <a:gd name="connsiteY22" fmla="*/ 288324 h 4163634"/>
              <a:gd name="connsiteX23" fmla="*/ 2034746 w 2993181"/>
              <a:gd name="connsiteY23" fmla="*/ 304800 h 4163634"/>
              <a:gd name="connsiteX24" fmla="*/ 2100649 w 2993181"/>
              <a:gd name="connsiteY24" fmla="*/ 321275 h 4163634"/>
              <a:gd name="connsiteX25" fmla="*/ 2125362 w 2993181"/>
              <a:gd name="connsiteY25" fmla="*/ 337751 h 4163634"/>
              <a:gd name="connsiteX26" fmla="*/ 2150076 w 2993181"/>
              <a:gd name="connsiteY26" fmla="*/ 345989 h 4163634"/>
              <a:gd name="connsiteX27" fmla="*/ 2356022 w 2993181"/>
              <a:gd name="connsiteY27" fmla="*/ 354227 h 4163634"/>
              <a:gd name="connsiteX28" fmla="*/ 2430162 w 2993181"/>
              <a:gd name="connsiteY28" fmla="*/ 370702 h 4163634"/>
              <a:gd name="connsiteX29" fmla="*/ 2496065 w 2993181"/>
              <a:gd name="connsiteY29" fmla="*/ 387178 h 4163634"/>
              <a:gd name="connsiteX30" fmla="*/ 2520779 w 2993181"/>
              <a:gd name="connsiteY30" fmla="*/ 395416 h 4163634"/>
              <a:gd name="connsiteX31" fmla="*/ 2603157 w 2993181"/>
              <a:gd name="connsiteY31" fmla="*/ 403654 h 4163634"/>
              <a:gd name="connsiteX32" fmla="*/ 2702011 w 2993181"/>
              <a:gd name="connsiteY32" fmla="*/ 420129 h 4163634"/>
              <a:gd name="connsiteX33" fmla="*/ 2751438 w 2993181"/>
              <a:gd name="connsiteY33" fmla="*/ 436605 h 4163634"/>
              <a:gd name="connsiteX34" fmla="*/ 2784389 w 2993181"/>
              <a:gd name="connsiteY34" fmla="*/ 461319 h 4163634"/>
              <a:gd name="connsiteX35" fmla="*/ 2809103 w 2993181"/>
              <a:gd name="connsiteY35" fmla="*/ 477794 h 4163634"/>
              <a:gd name="connsiteX36" fmla="*/ 2858530 w 2993181"/>
              <a:gd name="connsiteY36" fmla="*/ 510746 h 4163634"/>
              <a:gd name="connsiteX37" fmla="*/ 2907957 w 2993181"/>
              <a:gd name="connsiteY37" fmla="*/ 560173 h 4163634"/>
              <a:gd name="connsiteX38" fmla="*/ 2965622 w 2993181"/>
              <a:gd name="connsiteY38" fmla="*/ 626075 h 4163634"/>
              <a:gd name="connsiteX39" fmla="*/ 2982098 w 2993181"/>
              <a:gd name="connsiteY39" fmla="*/ 650789 h 4163634"/>
              <a:gd name="connsiteX40" fmla="*/ 2982098 w 2993181"/>
              <a:gd name="connsiteY40" fmla="*/ 782594 h 4163634"/>
              <a:gd name="connsiteX41" fmla="*/ 2957384 w 2993181"/>
              <a:gd name="connsiteY41" fmla="*/ 799070 h 4163634"/>
              <a:gd name="connsiteX42" fmla="*/ 2940908 w 2993181"/>
              <a:gd name="connsiteY42" fmla="*/ 848497 h 4163634"/>
              <a:gd name="connsiteX43" fmla="*/ 2891481 w 2993181"/>
              <a:gd name="connsiteY43" fmla="*/ 922637 h 4163634"/>
              <a:gd name="connsiteX44" fmla="*/ 2875006 w 2993181"/>
              <a:gd name="connsiteY44" fmla="*/ 947351 h 4163634"/>
              <a:gd name="connsiteX45" fmla="*/ 2858530 w 2993181"/>
              <a:gd name="connsiteY45" fmla="*/ 996778 h 4163634"/>
              <a:gd name="connsiteX46" fmla="*/ 2817341 w 2993181"/>
              <a:gd name="connsiteY46" fmla="*/ 1070919 h 4163634"/>
              <a:gd name="connsiteX47" fmla="*/ 2784389 w 2993181"/>
              <a:gd name="connsiteY47" fmla="*/ 1095632 h 4163634"/>
              <a:gd name="connsiteX48" fmla="*/ 2767914 w 2993181"/>
              <a:gd name="connsiteY48" fmla="*/ 1145059 h 4163634"/>
              <a:gd name="connsiteX49" fmla="*/ 2751438 w 2993181"/>
              <a:gd name="connsiteY49" fmla="*/ 1202724 h 4163634"/>
              <a:gd name="connsiteX50" fmla="*/ 2718487 w 2993181"/>
              <a:gd name="connsiteY50" fmla="*/ 1252151 h 4163634"/>
              <a:gd name="connsiteX51" fmla="*/ 2685535 w 2993181"/>
              <a:gd name="connsiteY51" fmla="*/ 1301578 h 4163634"/>
              <a:gd name="connsiteX52" fmla="*/ 2660822 w 2993181"/>
              <a:gd name="connsiteY52" fmla="*/ 1408670 h 4163634"/>
              <a:gd name="connsiteX53" fmla="*/ 2636108 w 2993181"/>
              <a:gd name="connsiteY53" fmla="*/ 1507524 h 4163634"/>
              <a:gd name="connsiteX54" fmla="*/ 2619633 w 2993181"/>
              <a:gd name="connsiteY54" fmla="*/ 1556951 h 4163634"/>
              <a:gd name="connsiteX55" fmla="*/ 2611395 w 2993181"/>
              <a:gd name="connsiteY55" fmla="*/ 1581665 h 4163634"/>
              <a:gd name="connsiteX56" fmla="*/ 2594919 w 2993181"/>
              <a:gd name="connsiteY56" fmla="*/ 1606378 h 4163634"/>
              <a:gd name="connsiteX57" fmla="*/ 2570206 w 2993181"/>
              <a:gd name="connsiteY57" fmla="*/ 1861751 h 4163634"/>
              <a:gd name="connsiteX58" fmla="*/ 2578444 w 2993181"/>
              <a:gd name="connsiteY58" fmla="*/ 2265405 h 4163634"/>
              <a:gd name="connsiteX59" fmla="*/ 2586681 w 2993181"/>
              <a:gd name="connsiteY59" fmla="*/ 2306594 h 4163634"/>
              <a:gd name="connsiteX60" fmla="*/ 2594919 w 2993181"/>
              <a:gd name="connsiteY60" fmla="*/ 2372497 h 4163634"/>
              <a:gd name="connsiteX61" fmla="*/ 2611395 w 2993181"/>
              <a:gd name="connsiteY61" fmla="*/ 2479589 h 4163634"/>
              <a:gd name="connsiteX62" fmla="*/ 2619633 w 2993181"/>
              <a:gd name="connsiteY62" fmla="*/ 2553729 h 4163634"/>
              <a:gd name="connsiteX63" fmla="*/ 2636108 w 2993181"/>
              <a:gd name="connsiteY63" fmla="*/ 2603156 h 4163634"/>
              <a:gd name="connsiteX64" fmla="*/ 2644346 w 2993181"/>
              <a:gd name="connsiteY64" fmla="*/ 2660821 h 4163634"/>
              <a:gd name="connsiteX65" fmla="*/ 2652584 w 2993181"/>
              <a:gd name="connsiteY65" fmla="*/ 2702010 h 4163634"/>
              <a:gd name="connsiteX66" fmla="*/ 2669060 w 2993181"/>
              <a:gd name="connsiteY66" fmla="*/ 2875005 h 4163634"/>
              <a:gd name="connsiteX67" fmla="*/ 2677298 w 2993181"/>
              <a:gd name="connsiteY67" fmla="*/ 3089189 h 4163634"/>
              <a:gd name="connsiteX68" fmla="*/ 2685535 w 2993181"/>
              <a:gd name="connsiteY68" fmla="*/ 3130378 h 4163634"/>
              <a:gd name="connsiteX69" fmla="*/ 2702011 w 2993181"/>
              <a:gd name="connsiteY69" fmla="*/ 3278659 h 4163634"/>
              <a:gd name="connsiteX70" fmla="*/ 2718487 w 2993181"/>
              <a:gd name="connsiteY70" fmla="*/ 3509319 h 4163634"/>
              <a:gd name="connsiteX71" fmla="*/ 2743200 w 2993181"/>
              <a:gd name="connsiteY71" fmla="*/ 3583459 h 4163634"/>
              <a:gd name="connsiteX72" fmla="*/ 2751438 w 2993181"/>
              <a:gd name="connsiteY72" fmla="*/ 3608173 h 4163634"/>
              <a:gd name="connsiteX73" fmla="*/ 2767914 w 2993181"/>
              <a:gd name="connsiteY73" fmla="*/ 3781167 h 4163634"/>
              <a:gd name="connsiteX74" fmla="*/ 2776152 w 2993181"/>
              <a:gd name="connsiteY74" fmla="*/ 3871783 h 4163634"/>
              <a:gd name="connsiteX75" fmla="*/ 2792627 w 2993181"/>
              <a:gd name="connsiteY75" fmla="*/ 3954162 h 4163634"/>
              <a:gd name="connsiteX76" fmla="*/ 2817341 w 2993181"/>
              <a:gd name="connsiteY76" fmla="*/ 4085967 h 4163634"/>
              <a:gd name="connsiteX77" fmla="*/ 2809103 w 2993181"/>
              <a:gd name="connsiteY77" fmla="*/ 4151870 h 4163634"/>
              <a:gd name="connsiteX78" fmla="*/ 2421925 w 2993181"/>
              <a:gd name="connsiteY78" fmla="*/ 4135394 h 4163634"/>
              <a:gd name="connsiteX79" fmla="*/ 1894703 w 2993181"/>
              <a:gd name="connsiteY79" fmla="*/ 4143632 h 4163634"/>
              <a:gd name="connsiteX80" fmla="*/ 1853514 w 2993181"/>
              <a:gd name="connsiteY80" fmla="*/ 4151870 h 4163634"/>
              <a:gd name="connsiteX81" fmla="*/ 1070919 w 2993181"/>
              <a:gd name="connsiteY81" fmla="*/ 4143632 h 4163634"/>
              <a:gd name="connsiteX82" fmla="*/ 988541 w 2993181"/>
              <a:gd name="connsiteY82" fmla="*/ 4135394 h 4163634"/>
              <a:gd name="connsiteX83" fmla="*/ 963827 w 2993181"/>
              <a:gd name="connsiteY83" fmla="*/ 4127156 h 4163634"/>
              <a:gd name="connsiteX84" fmla="*/ 897925 w 2993181"/>
              <a:gd name="connsiteY84" fmla="*/ 4118919 h 4163634"/>
              <a:gd name="connsiteX85" fmla="*/ 733168 w 2993181"/>
              <a:gd name="connsiteY85" fmla="*/ 4094205 h 4163634"/>
              <a:gd name="connsiteX86" fmla="*/ 222422 w 2993181"/>
              <a:gd name="connsiteY86" fmla="*/ 4085967 h 4163634"/>
              <a:gd name="connsiteX87" fmla="*/ 131806 w 2993181"/>
              <a:gd name="connsiteY87" fmla="*/ 4077729 h 4163634"/>
              <a:gd name="connsiteX88" fmla="*/ 98854 w 2993181"/>
              <a:gd name="connsiteY88" fmla="*/ 4069492 h 4163634"/>
              <a:gd name="connsiteX89" fmla="*/ 123568 w 2993181"/>
              <a:gd name="connsiteY89" fmla="*/ 3978875 h 4163634"/>
              <a:gd name="connsiteX90" fmla="*/ 156519 w 2993181"/>
              <a:gd name="connsiteY90" fmla="*/ 3855308 h 4163634"/>
              <a:gd name="connsiteX91" fmla="*/ 172995 w 2993181"/>
              <a:gd name="connsiteY91" fmla="*/ 3764692 h 4163634"/>
              <a:gd name="connsiteX92" fmla="*/ 164757 w 2993181"/>
              <a:gd name="connsiteY92" fmla="*/ 3566983 h 4163634"/>
              <a:gd name="connsiteX93" fmla="*/ 148281 w 2993181"/>
              <a:gd name="connsiteY93" fmla="*/ 3542270 h 4163634"/>
              <a:gd name="connsiteX94" fmla="*/ 131806 w 2993181"/>
              <a:gd name="connsiteY94" fmla="*/ 3492843 h 4163634"/>
              <a:gd name="connsiteX95" fmla="*/ 123568 w 2993181"/>
              <a:gd name="connsiteY95" fmla="*/ 3468129 h 4163634"/>
              <a:gd name="connsiteX96" fmla="*/ 115330 w 2993181"/>
              <a:gd name="connsiteY96" fmla="*/ 3435178 h 4163634"/>
              <a:gd name="connsiteX97" fmla="*/ 98854 w 2993181"/>
              <a:gd name="connsiteY97" fmla="*/ 3410465 h 4163634"/>
              <a:gd name="connsiteX98" fmla="*/ 82379 w 2993181"/>
              <a:gd name="connsiteY98" fmla="*/ 3377513 h 4163634"/>
              <a:gd name="connsiteX99" fmla="*/ 74141 w 2993181"/>
              <a:gd name="connsiteY99" fmla="*/ 3336324 h 4163634"/>
              <a:gd name="connsiteX100" fmla="*/ 41189 w 2993181"/>
              <a:gd name="connsiteY100" fmla="*/ 3278659 h 4163634"/>
              <a:gd name="connsiteX101" fmla="*/ 32952 w 2993181"/>
              <a:gd name="connsiteY101" fmla="*/ 3212756 h 4163634"/>
              <a:gd name="connsiteX102" fmla="*/ 16476 w 2993181"/>
              <a:gd name="connsiteY102" fmla="*/ 3097427 h 4163634"/>
              <a:gd name="connsiteX103" fmla="*/ 8238 w 2993181"/>
              <a:gd name="connsiteY103" fmla="*/ 2809102 h 4163634"/>
              <a:gd name="connsiteX104" fmla="*/ 0 w 2993181"/>
              <a:gd name="connsiteY104" fmla="*/ 2710248 h 4163634"/>
              <a:gd name="connsiteX105" fmla="*/ 8238 w 2993181"/>
              <a:gd name="connsiteY105" fmla="*/ 1985319 h 4163634"/>
              <a:gd name="connsiteX106" fmla="*/ 16476 w 2993181"/>
              <a:gd name="connsiteY106" fmla="*/ 1960605 h 4163634"/>
              <a:gd name="connsiteX107" fmla="*/ 24714 w 2993181"/>
              <a:gd name="connsiteY107" fmla="*/ 1919416 h 4163634"/>
              <a:gd name="connsiteX108" fmla="*/ 41189 w 2993181"/>
              <a:gd name="connsiteY108" fmla="*/ 1787610 h 4163634"/>
              <a:gd name="connsiteX109" fmla="*/ 49427 w 2993181"/>
              <a:gd name="connsiteY109" fmla="*/ 1738183 h 4163634"/>
              <a:gd name="connsiteX110" fmla="*/ 57665 w 2993181"/>
              <a:gd name="connsiteY110" fmla="*/ 1713470 h 4163634"/>
              <a:gd name="connsiteX111" fmla="*/ 74141 w 2993181"/>
              <a:gd name="connsiteY111" fmla="*/ 1622854 h 4163634"/>
              <a:gd name="connsiteX112" fmla="*/ 82379 w 2993181"/>
              <a:gd name="connsiteY112" fmla="*/ 1491048 h 4163634"/>
              <a:gd name="connsiteX113" fmla="*/ 90616 w 2993181"/>
              <a:gd name="connsiteY113" fmla="*/ 1441621 h 4163634"/>
              <a:gd name="connsiteX114" fmla="*/ 107092 w 2993181"/>
              <a:gd name="connsiteY114" fmla="*/ 1293340 h 4163634"/>
              <a:gd name="connsiteX115" fmla="*/ 115330 w 2993181"/>
              <a:gd name="connsiteY115" fmla="*/ 1194486 h 4163634"/>
              <a:gd name="connsiteX116" fmla="*/ 123568 w 2993181"/>
              <a:gd name="connsiteY116" fmla="*/ 1145059 h 4163634"/>
              <a:gd name="connsiteX117" fmla="*/ 148281 w 2993181"/>
              <a:gd name="connsiteY117" fmla="*/ 733167 h 4163634"/>
              <a:gd name="connsiteX118" fmla="*/ 140044 w 2993181"/>
              <a:gd name="connsiteY118" fmla="*/ 222421 h 4163634"/>
              <a:gd name="connsiteX119" fmla="*/ 131806 w 2993181"/>
              <a:gd name="connsiteY119" fmla="*/ 140043 h 4163634"/>
              <a:gd name="connsiteX120" fmla="*/ 123568 w 2993181"/>
              <a:gd name="connsiteY120" fmla="*/ 98854 h 4163634"/>
              <a:gd name="connsiteX121" fmla="*/ 107092 w 2993181"/>
              <a:gd name="connsiteY121" fmla="*/ 0 h 4163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2993181" h="4163634">
                <a:moveTo>
                  <a:pt x="107092" y="0"/>
                </a:moveTo>
                <a:lnTo>
                  <a:pt x="107092" y="0"/>
                </a:lnTo>
                <a:cubicBezTo>
                  <a:pt x="129060" y="8238"/>
                  <a:pt x="149881" y="20693"/>
                  <a:pt x="172995" y="24713"/>
                </a:cubicBezTo>
                <a:cubicBezTo>
                  <a:pt x="213665" y="31786"/>
                  <a:pt x="255424" y="29523"/>
                  <a:pt x="296562" y="32951"/>
                </a:cubicBezTo>
                <a:cubicBezTo>
                  <a:pt x="328611" y="35622"/>
                  <a:pt x="403095" y="45238"/>
                  <a:pt x="436606" y="49427"/>
                </a:cubicBezTo>
                <a:cubicBezTo>
                  <a:pt x="514708" y="75462"/>
                  <a:pt x="429634" y="49537"/>
                  <a:pt x="617838" y="65902"/>
                </a:cubicBezTo>
                <a:cubicBezTo>
                  <a:pt x="696032" y="72701"/>
                  <a:pt x="611809" y="73279"/>
                  <a:pt x="675503" y="82378"/>
                </a:cubicBezTo>
                <a:cubicBezTo>
                  <a:pt x="705528" y="86667"/>
                  <a:pt x="735914" y="87870"/>
                  <a:pt x="766119" y="90616"/>
                </a:cubicBezTo>
                <a:cubicBezTo>
                  <a:pt x="824256" y="109995"/>
                  <a:pt x="765945" y="92655"/>
                  <a:pt x="881449" y="107092"/>
                </a:cubicBezTo>
                <a:cubicBezTo>
                  <a:pt x="895342" y="108829"/>
                  <a:pt x="908745" y="113592"/>
                  <a:pt x="922638" y="115329"/>
                </a:cubicBezTo>
                <a:cubicBezTo>
                  <a:pt x="952734" y="119091"/>
                  <a:pt x="983049" y="120821"/>
                  <a:pt x="1013254" y="123567"/>
                </a:cubicBezTo>
                <a:cubicBezTo>
                  <a:pt x="1061591" y="155792"/>
                  <a:pt x="1026272" y="137828"/>
                  <a:pt x="1120346" y="148281"/>
                </a:cubicBezTo>
                <a:cubicBezTo>
                  <a:pt x="1288790" y="166997"/>
                  <a:pt x="1073075" y="152477"/>
                  <a:pt x="1416908" y="164756"/>
                </a:cubicBezTo>
                <a:lnTo>
                  <a:pt x="1449860" y="172994"/>
                </a:lnTo>
                <a:cubicBezTo>
                  <a:pt x="1474528" y="178687"/>
                  <a:pt x="1499440" y="183330"/>
                  <a:pt x="1524000" y="189470"/>
                </a:cubicBezTo>
                <a:cubicBezTo>
                  <a:pt x="1532424" y="191576"/>
                  <a:pt x="1540118" y="196480"/>
                  <a:pt x="1548714" y="197708"/>
                </a:cubicBezTo>
                <a:cubicBezTo>
                  <a:pt x="1578739" y="201997"/>
                  <a:pt x="1609125" y="203200"/>
                  <a:pt x="1639330" y="205946"/>
                </a:cubicBezTo>
                <a:cubicBezTo>
                  <a:pt x="1697271" y="225257"/>
                  <a:pt x="1627816" y="204026"/>
                  <a:pt x="1738184" y="222421"/>
                </a:cubicBezTo>
                <a:cubicBezTo>
                  <a:pt x="1746749" y="223849"/>
                  <a:pt x="1754474" y="228553"/>
                  <a:pt x="1762898" y="230659"/>
                </a:cubicBezTo>
                <a:cubicBezTo>
                  <a:pt x="1800637" y="240094"/>
                  <a:pt x="1829972" y="242133"/>
                  <a:pt x="1869989" y="247135"/>
                </a:cubicBezTo>
                <a:cubicBezTo>
                  <a:pt x="1878227" y="249881"/>
                  <a:pt x="1886325" y="253088"/>
                  <a:pt x="1894703" y="255373"/>
                </a:cubicBezTo>
                <a:cubicBezTo>
                  <a:pt x="1916549" y="261331"/>
                  <a:pt x="1939124" y="264687"/>
                  <a:pt x="1960606" y="271848"/>
                </a:cubicBezTo>
                <a:lnTo>
                  <a:pt x="2010033" y="288324"/>
                </a:lnTo>
                <a:cubicBezTo>
                  <a:pt x="2018271" y="293816"/>
                  <a:pt x="2025442" y="301417"/>
                  <a:pt x="2034746" y="304800"/>
                </a:cubicBezTo>
                <a:cubicBezTo>
                  <a:pt x="2056026" y="312538"/>
                  <a:pt x="2100649" y="321275"/>
                  <a:pt x="2100649" y="321275"/>
                </a:cubicBezTo>
                <a:cubicBezTo>
                  <a:pt x="2108887" y="326767"/>
                  <a:pt x="2116507" y="333323"/>
                  <a:pt x="2125362" y="337751"/>
                </a:cubicBezTo>
                <a:cubicBezTo>
                  <a:pt x="2133129" y="341634"/>
                  <a:pt x="2141414" y="345370"/>
                  <a:pt x="2150076" y="345989"/>
                </a:cubicBezTo>
                <a:cubicBezTo>
                  <a:pt x="2218605" y="350884"/>
                  <a:pt x="2287373" y="351481"/>
                  <a:pt x="2356022" y="354227"/>
                </a:cubicBezTo>
                <a:cubicBezTo>
                  <a:pt x="2408641" y="371767"/>
                  <a:pt x="2348971" y="353304"/>
                  <a:pt x="2430162" y="370702"/>
                </a:cubicBezTo>
                <a:cubicBezTo>
                  <a:pt x="2452303" y="375446"/>
                  <a:pt x="2474583" y="380017"/>
                  <a:pt x="2496065" y="387178"/>
                </a:cubicBezTo>
                <a:cubicBezTo>
                  <a:pt x="2504303" y="389924"/>
                  <a:pt x="2512196" y="394096"/>
                  <a:pt x="2520779" y="395416"/>
                </a:cubicBezTo>
                <a:cubicBezTo>
                  <a:pt x="2548054" y="399612"/>
                  <a:pt x="2575698" y="400908"/>
                  <a:pt x="2603157" y="403654"/>
                </a:cubicBezTo>
                <a:cubicBezTo>
                  <a:pt x="2670732" y="426179"/>
                  <a:pt x="2564057" y="392539"/>
                  <a:pt x="2702011" y="420129"/>
                </a:cubicBezTo>
                <a:cubicBezTo>
                  <a:pt x="2719041" y="423535"/>
                  <a:pt x="2751438" y="436605"/>
                  <a:pt x="2751438" y="436605"/>
                </a:cubicBezTo>
                <a:cubicBezTo>
                  <a:pt x="2762422" y="444843"/>
                  <a:pt x="2773217" y="453339"/>
                  <a:pt x="2784389" y="461319"/>
                </a:cubicBezTo>
                <a:cubicBezTo>
                  <a:pt x="2792446" y="467074"/>
                  <a:pt x="2801497" y="471456"/>
                  <a:pt x="2809103" y="477794"/>
                </a:cubicBezTo>
                <a:cubicBezTo>
                  <a:pt x="2850243" y="512077"/>
                  <a:pt x="2815096" y="496268"/>
                  <a:pt x="2858530" y="510746"/>
                </a:cubicBezTo>
                <a:cubicBezTo>
                  <a:pt x="2875006" y="527222"/>
                  <a:pt x="2895033" y="540786"/>
                  <a:pt x="2907957" y="560173"/>
                </a:cubicBezTo>
                <a:cubicBezTo>
                  <a:pt x="2946400" y="617838"/>
                  <a:pt x="2924432" y="598617"/>
                  <a:pt x="2965622" y="626075"/>
                </a:cubicBezTo>
                <a:cubicBezTo>
                  <a:pt x="2971114" y="634313"/>
                  <a:pt x="2977670" y="641933"/>
                  <a:pt x="2982098" y="650789"/>
                </a:cubicBezTo>
                <a:cubicBezTo>
                  <a:pt x="3001584" y="689762"/>
                  <a:pt x="2991297" y="748096"/>
                  <a:pt x="2982098" y="782594"/>
                </a:cubicBezTo>
                <a:cubicBezTo>
                  <a:pt x="2979547" y="792161"/>
                  <a:pt x="2965622" y="793578"/>
                  <a:pt x="2957384" y="799070"/>
                </a:cubicBezTo>
                <a:cubicBezTo>
                  <a:pt x="2951892" y="815546"/>
                  <a:pt x="2950541" y="834047"/>
                  <a:pt x="2940908" y="848497"/>
                </a:cubicBezTo>
                <a:lnTo>
                  <a:pt x="2891481" y="922637"/>
                </a:lnTo>
                <a:cubicBezTo>
                  <a:pt x="2885989" y="930875"/>
                  <a:pt x="2878137" y="937958"/>
                  <a:pt x="2875006" y="947351"/>
                </a:cubicBezTo>
                <a:lnTo>
                  <a:pt x="2858530" y="996778"/>
                </a:lnTo>
                <a:cubicBezTo>
                  <a:pt x="2849551" y="1023714"/>
                  <a:pt x="2842519" y="1052036"/>
                  <a:pt x="2817341" y="1070919"/>
                </a:cubicBezTo>
                <a:lnTo>
                  <a:pt x="2784389" y="1095632"/>
                </a:lnTo>
                <a:cubicBezTo>
                  <a:pt x="2778897" y="1112108"/>
                  <a:pt x="2772126" y="1128211"/>
                  <a:pt x="2767914" y="1145059"/>
                </a:cubicBezTo>
                <a:cubicBezTo>
                  <a:pt x="2765975" y="1152815"/>
                  <a:pt x="2756810" y="1193055"/>
                  <a:pt x="2751438" y="1202724"/>
                </a:cubicBezTo>
                <a:cubicBezTo>
                  <a:pt x="2741822" y="1220033"/>
                  <a:pt x="2724749" y="1233366"/>
                  <a:pt x="2718487" y="1252151"/>
                </a:cubicBezTo>
                <a:cubicBezTo>
                  <a:pt x="2706565" y="1287917"/>
                  <a:pt x="2716389" y="1270725"/>
                  <a:pt x="2685535" y="1301578"/>
                </a:cubicBezTo>
                <a:cubicBezTo>
                  <a:pt x="2664833" y="1363686"/>
                  <a:pt x="2669377" y="1340229"/>
                  <a:pt x="2660822" y="1408670"/>
                </a:cubicBezTo>
                <a:cubicBezTo>
                  <a:pt x="2650055" y="1494804"/>
                  <a:pt x="2666948" y="1461263"/>
                  <a:pt x="2636108" y="1507524"/>
                </a:cubicBezTo>
                <a:lnTo>
                  <a:pt x="2619633" y="1556951"/>
                </a:lnTo>
                <a:cubicBezTo>
                  <a:pt x="2616887" y="1565189"/>
                  <a:pt x="2616212" y="1574440"/>
                  <a:pt x="2611395" y="1581665"/>
                </a:cubicBezTo>
                <a:lnTo>
                  <a:pt x="2594919" y="1606378"/>
                </a:lnTo>
                <a:cubicBezTo>
                  <a:pt x="2556719" y="1720983"/>
                  <a:pt x="2579138" y="1638452"/>
                  <a:pt x="2570206" y="1861751"/>
                </a:cubicBezTo>
                <a:cubicBezTo>
                  <a:pt x="2572952" y="1996302"/>
                  <a:pt x="2573463" y="2130918"/>
                  <a:pt x="2578444" y="2265405"/>
                </a:cubicBezTo>
                <a:cubicBezTo>
                  <a:pt x="2578962" y="2279397"/>
                  <a:pt x="2584552" y="2292755"/>
                  <a:pt x="2586681" y="2306594"/>
                </a:cubicBezTo>
                <a:cubicBezTo>
                  <a:pt x="2590047" y="2328475"/>
                  <a:pt x="2592474" y="2350494"/>
                  <a:pt x="2594919" y="2372497"/>
                </a:cubicBezTo>
                <a:cubicBezTo>
                  <a:pt x="2605538" y="2468066"/>
                  <a:pt x="2593953" y="2427263"/>
                  <a:pt x="2611395" y="2479589"/>
                </a:cubicBezTo>
                <a:cubicBezTo>
                  <a:pt x="2614141" y="2504302"/>
                  <a:pt x="2614757" y="2529346"/>
                  <a:pt x="2619633" y="2553729"/>
                </a:cubicBezTo>
                <a:cubicBezTo>
                  <a:pt x="2623039" y="2570759"/>
                  <a:pt x="2636108" y="2603156"/>
                  <a:pt x="2636108" y="2603156"/>
                </a:cubicBezTo>
                <a:cubicBezTo>
                  <a:pt x="2638854" y="2622378"/>
                  <a:pt x="2641154" y="2641668"/>
                  <a:pt x="2644346" y="2660821"/>
                </a:cubicBezTo>
                <a:cubicBezTo>
                  <a:pt x="2646648" y="2674632"/>
                  <a:pt x="2651191" y="2688078"/>
                  <a:pt x="2652584" y="2702010"/>
                </a:cubicBezTo>
                <a:cubicBezTo>
                  <a:pt x="2673619" y="2912361"/>
                  <a:pt x="2649307" y="2756488"/>
                  <a:pt x="2669060" y="2875005"/>
                </a:cubicBezTo>
                <a:cubicBezTo>
                  <a:pt x="2671806" y="2946400"/>
                  <a:pt x="2672698" y="3017890"/>
                  <a:pt x="2677298" y="3089189"/>
                </a:cubicBezTo>
                <a:cubicBezTo>
                  <a:pt x="2678199" y="3103161"/>
                  <a:pt x="2684142" y="3116446"/>
                  <a:pt x="2685535" y="3130378"/>
                </a:cubicBezTo>
                <a:cubicBezTo>
                  <a:pt x="2700646" y="3281496"/>
                  <a:pt x="2679394" y="3210811"/>
                  <a:pt x="2702011" y="3278659"/>
                </a:cubicBezTo>
                <a:cubicBezTo>
                  <a:pt x="2702416" y="3285543"/>
                  <a:pt x="2712251" y="3478140"/>
                  <a:pt x="2718487" y="3509319"/>
                </a:cubicBezTo>
                <a:cubicBezTo>
                  <a:pt x="2723596" y="3534863"/>
                  <a:pt x="2734962" y="3558746"/>
                  <a:pt x="2743200" y="3583459"/>
                </a:cubicBezTo>
                <a:lnTo>
                  <a:pt x="2751438" y="3608173"/>
                </a:lnTo>
                <a:cubicBezTo>
                  <a:pt x="2771928" y="3895023"/>
                  <a:pt x="2748750" y="3608694"/>
                  <a:pt x="2767914" y="3781167"/>
                </a:cubicBezTo>
                <a:cubicBezTo>
                  <a:pt x="2771263" y="3811311"/>
                  <a:pt x="2772608" y="3841661"/>
                  <a:pt x="2776152" y="3871783"/>
                </a:cubicBezTo>
                <a:cubicBezTo>
                  <a:pt x="2790656" y="3995068"/>
                  <a:pt x="2777352" y="3862512"/>
                  <a:pt x="2792627" y="3954162"/>
                </a:cubicBezTo>
                <a:cubicBezTo>
                  <a:pt x="2814720" y="4086716"/>
                  <a:pt x="2784198" y="3953397"/>
                  <a:pt x="2817341" y="4085967"/>
                </a:cubicBezTo>
                <a:cubicBezTo>
                  <a:pt x="2814595" y="4107935"/>
                  <a:pt x="2830940" y="4148230"/>
                  <a:pt x="2809103" y="4151870"/>
                </a:cubicBezTo>
                <a:cubicBezTo>
                  <a:pt x="2657813" y="4177085"/>
                  <a:pt x="2552305" y="4157124"/>
                  <a:pt x="2421925" y="4135394"/>
                </a:cubicBezTo>
                <a:lnTo>
                  <a:pt x="1894703" y="4143632"/>
                </a:lnTo>
                <a:cubicBezTo>
                  <a:pt x="1880707" y="4144038"/>
                  <a:pt x="1867516" y="4151870"/>
                  <a:pt x="1853514" y="4151870"/>
                </a:cubicBezTo>
                <a:cubicBezTo>
                  <a:pt x="1592635" y="4151870"/>
                  <a:pt x="1331784" y="4146378"/>
                  <a:pt x="1070919" y="4143632"/>
                </a:cubicBezTo>
                <a:cubicBezTo>
                  <a:pt x="1043460" y="4140886"/>
                  <a:pt x="1015816" y="4139590"/>
                  <a:pt x="988541" y="4135394"/>
                </a:cubicBezTo>
                <a:cubicBezTo>
                  <a:pt x="979958" y="4134074"/>
                  <a:pt x="972371" y="4128709"/>
                  <a:pt x="963827" y="4127156"/>
                </a:cubicBezTo>
                <a:cubicBezTo>
                  <a:pt x="942046" y="4123196"/>
                  <a:pt x="919762" y="4122558"/>
                  <a:pt x="897925" y="4118919"/>
                </a:cubicBezTo>
                <a:cubicBezTo>
                  <a:pt x="820390" y="4105997"/>
                  <a:pt x="811970" y="4096394"/>
                  <a:pt x="733168" y="4094205"/>
                </a:cubicBezTo>
                <a:cubicBezTo>
                  <a:pt x="562963" y="4089477"/>
                  <a:pt x="392671" y="4088713"/>
                  <a:pt x="222422" y="4085967"/>
                </a:cubicBezTo>
                <a:cubicBezTo>
                  <a:pt x="192217" y="4083221"/>
                  <a:pt x="161870" y="4081737"/>
                  <a:pt x="131806" y="4077729"/>
                </a:cubicBezTo>
                <a:cubicBezTo>
                  <a:pt x="120583" y="4076233"/>
                  <a:pt x="103917" y="4079619"/>
                  <a:pt x="98854" y="4069492"/>
                </a:cubicBezTo>
                <a:cubicBezTo>
                  <a:pt x="94196" y="4060177"/>
                  <a:pt x="122884" y="3980928"/>
                  <a:pt x="123568" y="3978875"/>
                </a:cubicBezTo>
                <a:cubicBezTo>
                  <a:pt x="137405" y="3937364"/>
                  <a:pt x="149812" y="3902254"/>
                  <a:pt x="156519" y="3855308"/>
                </a:cubicBezTo>
                <a:cubicBezTo>
                  <a:pt x="166358" y="3786435"/>
                  <a:pt x="160048" y="3816480"/>
                  <a:pt x="172995" y="3764692"/>
                </a:cubicBezTo>
                <a:cubicBezTo>
                  <a:pt x="170249" y="3698789"/>
                  <a:pt x="172041" y="3632540"/>
                  <a:pt x="164757" y="3566983"/>
                </a:cubicBezTo>
                <a:cubicBezTo>
                  <a:pt x="163664" y="3557143"/>
                  <a:pt x="152302" y="3551317"/>
                  <a:pt x="148281" y="3542270"/>
                </a:cubicBezTo>
                <a:cubicBezTo>
                  <a:pt x="141228" y="3526400"/>
                  <a:pt x="137298" y="3509319"/>
                  <a:pt x="131806" y="3492843"/>
                </a:cubicBezTo>
                <a:cubicBezTo>
                  <a:pt x="129060" y="3484605"/>
                  <a:pt x="125674" y="3476553"/>
                  <a:pt x="123568" y="3468129"/>
                </a:cubicBezTo>
                <a:cubicBezTo>
                  <a:pt x="120822" y="3457145"/>
                  <a:pt x="119790" y="3445584"/>
                  <a:pt x="115330" y="3435178"/>
                </a:cubicBezTo>
                <a:cubicBezTo>
                  <a:pt x="111430" y="3426078"/>
                  <a:pt x="103766" y="3419061"/>
                  <a:pt x="98854" y="3410465"/>
                </a:cubicBezTo>
                <a:cubicBezTo>
                  <a:pt x="92761" y="3399803"/>
                  <a:pt x="87871" y="3388497"/>
                  <a:pt x="82379" y="3377513"/>
                </a:cubicBezTo>
                <a:cubicBezTo>
                  <a:pt x="79633" y="3363783"/>
                  <a:pt x="78569" y="3349607"/>
                  <a:pt x="74141" y="3336324"/>
                </a:cubicBezTo>
                <a:cubicBezTo>
                  <a:pt x="67174" y="3315422"/>
                  <a:pt x="53241" y="3296736"/>
                  <a:pt x="41189" y="3278659"/>
                </a:cubicBezTo>
                <a:cubicBezTo>
                  <a:pt x="38443" y="3256691"/>
                  <a:pt x="35397" y="3234759"/>
                  <a:pt x="32952" y="3212756"/>
                </a:cubicBezTo>
                <a:cubicBezTo>
                  <a:pt x="21716" y="3111626"/>
                  <a:pt x="32175" y="3160222"/>
                  <a:pt x="16476" y="3097427"/>
                </a:cubicBezTo>
                <a:cubicBezTo>
                  <a:pt x="13730" y="3001319"/>
                  <a:pt x="12326" y="2905163"/>
                  <a:pt x="8238" y="2809102"/>
                </a:cubicBezTo>
                <a:cubicBezTo>
                  <a:pt x="6832" y="2776066"/>
                  <a:pt x="0" y="2743314"/>
                  <a:pt x="0" y="2710248"/>
                </a:cubicBezTo>
                <a:cubicBezTo>
                  <a:pt x="0" y="2468589"/>
                  <a:pt x="2928" y="2226919"/>
                  <a:pt x="8238" y="1985319"/>
                </a:cubicBezTo>
                <a:cubicBezTo>
                  <a:pt x="8429" y="1976637"/>
                  <a:pt x="14370" y="1969029"/>
                  <a:pt x="16476" y="1960605"/>
                </a:cubicBezTo>
                <a:cubicBezTo>
                  <a:pt x="19872" y="1947021"/>
                  <a:pt x="22734" y="1933277"/>
                  <a:pt x="24714" y="1919416"/>
                </a:cubicBezTo>
                <a:cubicBezTo>
                  <a:pt x="61581" y="1661352"/>
                  <a:pt x="8755" y="1998441"/>
                  <a:pt x="41189" y="1787610"/>
                </a:cubicBezTo>
                <a:cubicBezTo>
                  <a:pt x="43729" y="1771101"/>
                  <a:pt x="45804" y="1754488"/>
                  <a:pt x="49427" y="1738183"/>
                </a:cubicBezTo>
                <a:cubicBezTo>
                  <a:pt x="51311" y="1729706"/>
                  <a:pt x="55559" y="1721894"/>
                  <a:pt x="57665" y="1713470"/>
                </a:cubicBezTo>
                <a:cubicBezTo>
                  <a:pt x="63422" y="1690443"/>
                  <a:pt x="70469" y="1644887"/>
                  <a:pt x="74141" y="1622854"/>
                </a:cubicBezTo>
                <a:cubicBezTo>
                  <a:pt x="76887" y="1578919"/>
                  <a:pt x="78394" y="1534888"/>
                  <a:pt x="82379" y="1491048"/>
                </a:cubicBezTo>
                <a:cubicBezTo>
                  <a:pt x="83891" y="1474414"/>
                  <a:pt x="88954" y="1458241"/>
                  <a:pt x="90616" y="1441621"/>
                </a:cubicBezTo>
                <a:cubicBezTo>
                  <a:pt x="105689" y="1290885"/>
                  <a:pt x="87736" y="1370766"/>
                  <a:pt x="107092" y="1293340"/>
                </a:cubicBezTo>
                <a:cubicBezTo>
                  <a:pt x="109838" y="1260389"/>
                  <a:pt x="111678" y="1227349"/>
                  <a:pt x="115330" y="1194486"/>
                </a:cubicBezTo>
                <a:cubicBezTo>
                  <a:pt x="117175" y="1177885"/>
                  <a:pt x="122378" y="1161719"/>
                  <a:pt x="123568" y="1145059"/>
                </a:cubicBezTo>
                <a:cubicBezTo>
                  <a:pt x="133368" y="1007864"/>
                  <a:pt x="148281" y="733167"/>
                  <a:pt x="148281" y="733167"/>
                </a:cubicBezTo>
                <a:cubicBezTo>
                  <a:pt x="145535" y="562918"/>
                  <a:pt x="144772" y="392626"/>
                  <a:pt x="140044" y="222421"/>
                </a:cubicBezTo>
                <a:cubicBezTo>
                  <a:pt x="139278" y="194835"/>
                  <a:pt x="135453" y="167397"/>
                  <a:pt x="131806" y="140043"/>
                </a:cubicBezTo>
                <a:cubicBezTo>
                  <a:pt x="129955" y="126164"/>
                  <a:pt x="125548" y="112715"/>
                  <a:pt x="123568" y="98854"/>
                </a:cubicBezTo>
                <a:cubicBezTo>
                  <a:pt x="114724" y="36944"/>
                  <a:pt x="109838" y="16476"/>
                  <a:pt x="107092"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p:nvGrpSpPr>
        <p:grpSpPr>
          <a:xfrm>
            <a:off x="5819383" y="2318442"/>
            <a:ext cx="503103" cy="1604651"/>
            <a:chOff x="9132801" y="2506610"/>
            <a:chExt cx="503103" cy="1604651"/>
          </a:xfrm>
          <a:solidFill>
            <a:schemeClr val="bg1"/>
          </a:solidFill>
        </p:grpSpPr>
        <p:grpSp>
          <p:nvGrpSpPr>
            <p:cNvPr id="35" name="Group 34"/>
            <p:cNvGrpSpPr/>
            <p:nvPr/>
          </p:nvGrpSpPr>
          <p:grpSpPr>
            <a:xfrm>
              <a:off x="9194284" y="2506610"/>
              <a:ext cx="418282" cy="1604651"/>
              <a:chOff x="3729193" y="976912"/>
              <a:chExt cx="1003199" cy="3848561"/>
            </a:xfrm>
            <a:grpFill/>
          </p:grpSpPr>
          <p:sp>
            <p:nvSpPr>
              <p:cNvPr id="37" name="Rounded Rectangle 36"/>
              <p:cNvSpPr/>
              <p:nvPr/>
            </p:nvSpPr>
            <p:spPr>
              <a:xfrm>
                <a:off x="3969136" y="1851513"/>
                <a:ext cx="473009" cy="180480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ed Rectangle 37"/>
              <p:cNvSpPr/>
              <p:nvPr/>
            </p:nvSpPr>
            <p:spPr>
              <a:xfrm rot="19769779">
                <a:off x="4468757" y="1811105"/>
                <a:ext cx="263635" cy="1488011"/>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ounded Rectangle 38"/>
              <p:cNvSpPr/>
              <p:nvPr/>
            </p:nvSpPr>
            <p:spPr>
              <a:xfrm rot="1069183">
                <a:off x="3771165" y="3357495"/>
                <a:ext cx="310163" cy="146797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ounded Rectangle 39"/>
              <p:cNvSpPr/>
              <p:nvPr/>
            </p:nvSpPr>
            <p:spPr>
              <a:xfrm rot="9815699">
                <a:off x="4320769" y="3360887"/>
                <a:ext cx="308310" cy="1370698"/>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3774774" y="976912"/>
                <a:ext cx="808212" cy="808286"/>
              </a:xfrm>
              <a:prstGeom prst="ellips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1"/>
              <p:cNvSpPr/>
              <p:nvPr/>
            </p:nvSpPr>
            <p:spPr>
              <a:xfrm rot="7027031">
                <a:off x="3113315" y="2417911"/>
                <a:ext cx="1490836" cy="259079"/>
              </a:xfrm>
              <a:prstGeom prst="roundRect">
                <a:avLst>
                  <a:gd name="adj" fmla="val 50000"/>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Isosceles Triangle 35"/>
            <p:cNvSpPr/>
            <p:nvPr/>
          </p:nvSpPr>
          <p:spPr>
            <a:xfrm>
              <a:off x="9132801" y="2961249"/>
              <a:ext cx="503103" cy="1071443"/>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p:cNvSpPr/>
          <p:nvPr/>
        </p:nvSpPr>
        <p:spPr>
          <a:xfrm>
            <a:off x="3863736" y="5423942"/>
            <a:ext cx="3888156" cy="646331"/>
          </a:xfrm>
          <a:prstGeom prst="rect">
            <a:avLst/>
          </a:prstGeom>
        </p:spPr>
        <p:txBody>
          <a:bodyPr wrap="square">
            <a:spAutoFit/>
          </a:bodyPr>
          <a:lstStyle/>
          <a:p>
            <a:pPr algn="ctr"/>
            <a:r>
              <a:rPr lang="en-US" b="1" dirty="0">
                <a:solidFill>
                  <a:schemeClr val="bg1"/>
                </a:solidFill>
                <a:latin typeface="Calibri" panose="020F0502020204030204" pitchFamily="34" charset="0"/>
              </a:rPr>
              <a:t>If we repent of our sins, then the Lord will intercede for us and redeem us.</a:t>
            </a:r>
            <a:r>
              <a:rPr lang="en-US" dirty="0">
                <a:solidFill>
                  <a:schemeClr val="bg1"/>
                </a:solidFill>
                <a:latin typeface="Calibri" panose="020F0502020204030204" pitchFamily="34" charset="0"/>
              </a:rPr>
              <a:t> </a:t>
            </a:r>
            <a:endParaRPr lang="en-US" dirty="0">
              <a:solidFill>
                <a:schemeClr val="bg1"/>
              </a:solidFill>
            </a:endParaRPr>
          </a:p>
        </p:txBody>
      </p:sp>
    </p:spTree>
    <p:extLst>
      <p:ext uri="{BB962C8B-B14F-4D97-AF65-F5344CB8AC3E}">
        <p14:creationId xmlns:p14="http://schemas.microsoft.com/office/powerpoint/2010/main" val="735296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04167E-6 -0.01852 L 1.04167E-6 -0.01829 C 0.00234 -0.01968 0.00482 -0.02083 0.00729 -0.02176 C 0.00846 -0.02199 0.0095 -0.02245 0.01068 -0.02269 C 0.01146 -0.02292 0.01237 -0.02338 0.01315 -0.02384 C 0.01588 -0.02477 0.01784 -0.025 0.02057 -0.02593 C 0.02174 -0.02662 0.02279 -0.02755 0.02383 -0.02801 C 0.02552 -0.02847 0.02734 -0.02847 0.02891 -0.02917 C 0.03034 -0.02917 0.03177 -0.02963 0.03294 -0.03009 C 0.04075 -0.03241 0.02721 -0.02963 0.04141 -0.03218 C 0.04466 -0.03356 0.04557 -0.03449 0.04883 -0.03519 C 0.05521 -0.03681 0.06146 -0.03704 0.06784 -0.03819 C 0.07057 -0.03889 0.07344 -0.03981 0.07617 -0.04051 C 0.07721 -0.04074 0.07838 -0.0412 0.07956 -0.04144 C 0.0832 -0.04236 0.09088 -0.04306 0.0944 -0.04352 L 0.10195 -0.04468 C 0.11081 -0.04838 0.10286 -0.0456 0.11432 -0.04769 C 0.11549 -0.04792 0.11654 -0.04861 0.11758 -0.04884 C 0.11979 -0.04931 0.122 -0.04954 0.12422 -0.05 L 0.13008 -0.05093 C 0.13359 -0.05139 0.13516 -0.05185 0.13841 -0.05301 C 0.13919 -0.05324 0.13997 -0.05394 0.14075 -0.05394 C 0.14518 -0.05486 0.14974 -0.05509 0.15417 -0.05602 C 0.16484 -0.05833 0.15742 -0.05694 0.17656 -0.05903 C 0.18568 -0.0588 0.19479 -0.0588 0.20391 -0.0581 C 0.20534 -0.0581 0.20651 -0.05741 0.20794 -0.05718 C 0.21146 -0.05648 0.21601 -0.05602 0.21966 -0.05509 C 0.23164 -0.05139 0.21849 -0.05394 0.23372 -0.05208 C 0.23659 -0.05116 0.23854 -0.05093 0.24114 -0.05 C 0.24206 -0.04954 0.24284 -0.04907 0.24362 -0.04884 C 0.24583 -0.04792 0.24805 -0.04769 0.25026 -0.04676 C 0.25117 -0.0463 0.25195 -0.04583 0.25273 -0.0456 C 0.25378 -0.04537 0.25495 -0.04491 0.25612 -0.04468 C 0.25768 -0.04398 0.25937 -0.04329 0.26107 -0.04259 C 0.26198 -0.04213 0.26263 -0.0419 0.26354 -0.04144 C 0.26471 -0.0412 0.26575 -0.04074 0.2668 -0.04051 C 0.26849 -0.03981 0.27018 -0.03866 0.27174 -0.03819 C 0.27474 -0.03773 0.27656 -0.03727 0.2793 -0.03611 C 0.28021 -0.03588 0.28086 -0.03542 0.28177 -0.03519 C 0.28346 -0.03472 0.28516 -0.03472 0.28672 -0.03426 C 0.28854 -0.03356 0.2901 -0.03241 0.29167 -0.03218 C 0.29427 -0.03171 0.29674 -0.03148 0.29922 -0.03102 C 0.30091 -0.03079 0.30482 -0.02963 0.30664 -0.02917 C 0.30755 -0.0287 0.30833 -0.02824 0.30911 -0.02801 C 0.31133 -0.02708 0.31354 -0.02685 0.31575 -0.02593 C 0.31667 -0.02546 0.31745 -0.025 0.31823 -0.02477 C 0.3194 -0.02454 0.32057 -0.02431 0.32161 -0.02384 C 0.32864 -0.02037 0.32161 -0.02269 0.32747 -0.0206 C 0.3362 -0.01736 0.32383 -0.02245 0.33568 -0.01736 C 0.33659 -0.01713 0.33737 -0.0169 0.33815 -0.01644 C 0.33932 -0.01574 0.34036 -0.01481 0.34154 -0.01435 C 0.34258 -0.01389 0.34375 -0.01366 0.34479 -0.01319 C 0.3457 -0.01296 0.34635 -0.0125 0.34726 -0.01227 C 0.34948 -0.01157 0.35391 -0.01019 0.35391 -0.00995 C 0.35482 -0.00949 0.35547 -0.00856 0.35638 -0.0081 C 0.36406 -0.00509 0.36003 -0.00856 0.36471 -0.00602 C 0.36575 -0.00556 0.36693 -0.00463 0.3681 -0.00394 C 0.37213 -0.00185 0.38203 0.00116 0.38463 0.00231 L 0.39206 0.00556 C 0.39297 0.00579 0.39362 0.00625 0.39453 0.00648 C 0.3957 0.00671 0.39687 0.00718 0.39779 0.00764 C 0.39948 0.0081 0.4013 0.00856 0.40286 0.00972 C 0.40703 0.01227 0.40495 0.01111 0.40859 0.01273 C 0.4095 0.01412 0.41003 0.01574 0.4112 0.0169 C 0.41198 0.01782 0.41328 0.01759 0.41445 0.01782 C 0.41536 0.01829 0.41614 0.01875 0.41693 0.01898 L 0.42122 0.02431 L 0.42122 0.02454 L 0.42122 0.03171 " pathEditMode="relative" rAng="0" ptsTypes="AAAAAAAAAAAAAAAAAAAAAAAAAAAAAAAAAAAAAAAAAAAAAAAAAAAAAAAAAAAAAAAAAAAAA">
                                      <p:cBhvr>
                                        <p:cTn id="6" dur="2000" fill="hold"/>
                                        <p:tgtEl>
                                          <p:spTgt spid="13"/>
                                        </p:tgtEl>
                                        <p:attrNameLst>
                                          <p:attrName>ppt_x</p:attrName>
                                          <p:attrName>ppt_y</p:attrName>
                                        </p:attrNameLst>
                                      </p:cBhvr>
                                      <p:rCtr x="21055" y="486"/>
                                    </p:animMotion>
                                  </p:childTnLst>
                                </p:cTn>
                              </p:par>
                              <p:par>
                                <p:cTn id="7" presetID="10"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2428" y="40911"/>
            <a:ext cx="12032055" cy="923330"/>
          </a:xfrm>
          <a:prstGeom prst="rect">
            <a:avLst/>
          </a:prstGeom>
          <a:noFill/>
        </p:spPr>
        <p:txBody>
          <a:bodyPr wrap="square" rtlCol="0">
            <a:spAutoFit/>
          </a:bodyPr>
          <a:lstStyle/>
          <a:p>
            <a:pPr algn="ctr"/>
            <a:r>
              <a:rPr lang="en-US" sz="5400" dirty="0">
                <a:solidFill>
                  <a:schemeClr val="bg1"/>
                </a:solidFill>
              </a:rPr>
              <a:t>Prophecies of the Last Days</a:t>
            </a:r>
            <a:endParaRPr lang="en-US" sz="4000" dirty="0">
              <a:solidFill>
                <a:schemeClr val="bg1"/>
              </a:solidFill>
            </a:endParaRPr>
          </a:p>
        </p:txBody>
      </p:sp>
      <p:sp>
        <p:nvSpPr>
          <p:cNvPr id="48" name="Rectangle 47"/>
          <p:cNvSpPr/>
          <p:nvPr/>
        </p:nvSpPr>
        <p:spPr>
          <a:xfrm>
            <a:off x="-47160" y="6488667"/>
            <a:ext cx="3650439" cy="369332"/>
          </a:xfrm>
          <a:prstGeom prst="rect">
            <a:avLst/>
          </a:prstGeom>
        </p:spPr>
        <p:txBody>
          <a:bodyPr wrap="square">
            <a:spAutoFit/>
          </a:bodyPr>
          <a:lstStyle/>
          <a:p>
            <a:r>
              <a:rPr lang="en-US" dirty="0">
                <a:solidFill>
                  <a:schemeClr val="bg1"/>
                </a:solidFill>
                <a:latin typeface="Calibri" panose="020F0502020204030204" pitchFamily="34" charset="0"/>
              </a:rPr>
              <a:t>Isaiah 60</a:t>
            </a:r>
            <a:endParaRPr lang="en-US" dirty="0">
              <a:solidFill>
                <a:schemeClr val="bg1"/>
              </a:solidFill>
            </a:endParaRPr>
          </a:p>
        </p:txBody>
      </p:sp>
      <p:sp>
        <p:nvSpPr>
          <p:cNvPr id="2" name="Rectangle 1"/>
          <p:cNvSpPr/>
          <p:nvPr/>
        </p:nvSpPr>
        <p:spPr>
          <a:xfrm>
            <a:off x="1399296" y="2078946"/>
            <a:ext cx="2106201" cy="1815882"/>
          </a:xfrm>
          <a:prstGeom prst="rect">
            <a:avLst/>
          </a:prstGeom>
        </p:spPr>
        <p:txBody>
          <a:bodyPr wrap="square">
            <a:spAutoFit/>
          </a:bodyPr>
          <a:lstStyle/>
          <a:p>
            <a:pPr algn="ctr"/>
            <a:r>
              <a:rPr lang="en-US" sz="2800" i="1" dirty="0">
                <a:solidFill>
                  <a:schemeClr val="bg1"/>
                </a:solidFill>
                <a:latin typeface="Palatino"/>
              </a:rPr>
              <a:t>Israel will rise again as a mighty nation</a:t>
            </a:r>
          </a:p>
        </p:txBody>
      </p:sp>
      <p:sp>
        <p:nvSpPr>
          <p:cNvPr id="50" name="Rectangle 49"/>
          <p:cNvSpPr/>
          <p:nvPr/>
        </p:nvSpPr>
        <p:spPr>
          <a:xfrm>
            <a:off x="8444407" y="1908476"/>
            <a:ext cx="2201743" cy="1815882"/>
          </a:xfrm>
          <a:prstGeom prst="rect">
            <a:avLst/>
          </a:prstGeom>
        </p:spPr>
        <p:txBody>
          <a:bodyPr wrap="square">
            <a:spAutoFit/>
          </a:bodyPr>
          <a:lstStyle/>
          <a:p>
            <a:pPr algn="ctr"/>
            <a:r>
              <a:rPr lang="en-US" sz="2800" i="1" dirty="0">
                <a:solidFill>
                  <a:schemeClr val="bg1"/>
                </a:solidFill>
                <a:latin typeface="Palatino"/>
              </a:rPr>
              <a:t>The gentile peoples will join with and serve Israel</a:t>
            </a:r>
          </a:p>
        </p:txBody>
      </p:sp>
      <p:sp>
        <p:nvSpPr>
          <p:cNvPr id="51" name="Rectangle 50"/>
          <p:cNvSpPr/>
          <p:nvPr/>
        </p:nvSpPr>
        <p:spPr>
          <a:xfrm>
            <a:off x="1336540" y="5066161"/>
            <a:ext cx="2815856" cy="954107"/>
          </a:xfrm>
          <a:prstGeom prst="rect">
            <a:avLst/>
          </a:prstGeom>
        </p:spPr>
        <p:txBody>
          <a:bodyPr wrap="square">
            <a:spAutoFit/>
          </a:bodyPr>
          <a:lstStyle/>
          <a:p>
            <a:r>
              <a:rPr lang="en-US" sz="2800" i="1" dirty="0">
                <a:solidFill>
                  <a:schemeClr val="bg1"/>
                </a:solidFill>
                <a:latin typeface="Palatino"/>
              </a:rPr>
              <a:t>Zion will be established</a:t>
            </a:r>
          </a:p>
        </p:txBody>
      </p:sp>
      <p:sp>
        <p:nvSpPr>
          <p:cNvPr id="52" name="Rectangle 51"/>
          <p:cNvSpPr/>
          <p:nvPr/>
        </p:nvSpPr>
        <p:spPr>
          <a:xfrm>
            <a:off x="8123028" y="4927661"/>
            <a:ext cx="4134251" cy="954107"/>
          </a:xfrm>
          <a:prstGeom prst="rect">
            <a:avLst/>
          </a:prstGeom>
        </p:spPr>
        <p:txBody>
          <a:bodyPr wrap="square">
            <a:spAutoFit/>
          </a:bodyPr>
          <a:lstStyle/>
          <a:p>
            <a:pPr algn="ctr"/>
            <a:r>
              <a:rPr lang="en-US" sz="2800" i="1" dirty="0">
                <a:solidFill>
                  <a:schemeClr val="bg1"/>
                </a:solidFill>
                <a:latin typeface="Palatino"/>
              </a:rPr>
              <a:t>Finally, Israel will dwell in celestial splendor</a:t>
            </a:r>
            <a:endParaRPr lang="en-US" sz="2800" dirty="0">
              <a:solidFill>
                <a:schemeClr val="bg1"/>
              </a:solidFill>
            </a:endParaRPr>
          </a:p>
        </p:txBody>
      </p:sp>
      <p:pic>
        <p:nvPicPr>
          <p:cNvPr id="2050" name="Picture 2" descr="Holy Spirit: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61594" y="1418232"/>
            <a:ext cx="1858313" cy="230822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nited in Christ -- by Jennifer Page: "/>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630" r="4704"/>
          <a:stretch/>
        </p:blipFill>
        <p:spPr bwMode="auto">
          <a:xfrm>
            <a:off x="3752699" y="4106403"/>
            <a:ext cx="1847200" cy="237164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Love this painting.: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42536" y="4103753"/>
            <a:ext cx="1880492" cy="242789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God Has a Plan for You: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09246" y="1390390"/>
            <a:ext cx="1913782" cy="2362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2670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fade">
                                      <p:cBhvr>
                                        <p:cTn id="15" dur="500"/>
                                        <p:tgtEl>
                                          <p:spTgt spid="51"/>
                                        </p:tgtEl>
                                      </p:cBhvr>
                                    </p:animEffect>
                                  </p:childTnLst>
                                </p:cTn>
                              </p:par>
                              <p:par>
                                <p:cTn id="16" presetID="10" presetClass="entr" presetSubtype="0" fill="hold" nodeType="withEffect">
                                  <p:stCondLst>
                                    <p:cond delay="0"/>
                                  </p:stCondLst>
                                  <p:childTnLst>
                                    <p:set>
                                      <p:cBhvr>
                                        <p:cTn id="17" dur="1" fill="hold">
                                          <p:stCondLst>
                                            <p:cond delay="0"/>
                                          </p:stCondLst>
                                        </p:cTn>
                                        <p:tgtEl>
                                          <p:spTgt spid="2052"/>
                                        </p:tgtEl>
                                        <p:attrNameLst>
                                          <p:attrName>style.visibility</p:attrName>
                                        </p:attrNameLst>
                                      </p:cBhvr>
                                      <p:to>
                                        <p:strVal val="visible"/>
                                      </p:to>
                                    </p:set>
                                    <p:animEffect transition="in" filter="fade">
                                      <p:cBhvr>
                                        <p:cTn id="18" dur="500"/>
                                        <p:tgtEl>
                                          <p:spTgt spid="205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056"/>
                                        </p:tgtEl>
                                        <p:attrNameLst>
                                          <p:attrName>style.visibility</p:attrName>
                                        </p:attrNameLst>
                                      </p:cBhvr>
                                      <p:to>
                                        <p:strVal val="visible"/>
                                      </p:to>
                                    </p:set>
                                    <p:animEffect transition="in" filter="fade">
                                      <p:cBhvr>
                                        <p:cTn id="23" dur="500"/>
                                        <p:tgtEl>
                                          <p:spTgt spid="2056"/>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50"/>
                                        </p:tgtEl>
                                        <p:attrNameLst>
                                          <p:attrName>style.visibility</p:attrName>
                                        </p:attrNameLst>
                                      </p:cBhvr>
                                      <p:to>
                                        <p:strVal val="visible"/>
                                      </p:to>
                                    </p:set>
                                    <p:animEffect transition="in" filter="fade">
                                      <p:cBhvr>
                                        <p:cTn id="26" dur="500"/>
                                        <p:tgtEl>
                                          <p:spTgt spid="5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054"/>
                                        </p:tgtEl>
                                        <p:attrNameLst>
                                          <p:attrName>style.visibility</p:attrName>
                                        </p:attrNameLst>
                                      </p:cBhvr>
                                      <p:to>
                                        <p:strVal val="visible"/>
                                      </p:to>
                                    </p:set>
                                    <p:animEffect transition="in" filter="fade">
                                      <p:cBhvr>
                                        <p:cTn id="31" dur="500"/>
                                        <p:tgtEl>
                                          <p:spTgt spid="205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fade">
                                      <p:cBhvr>
                                        <p:cTn id="34"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0" grpId="0"/>
      <p:bldP spid="51" grpId="0"/>
      <p:bldP spid="5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sw4eu.com/wp-content/uploads/2015/03/grunge-blue-background.jpg"/>
          <p:cNvPicPr>
            <a:picLocks noChangeAspect="1" noChangeArrowheads="1"/>
          </p:cNvPicPr>
          <p:nvPr/>
        </p:nvPicPr>
        <p:blipFill rotWithShape="1">
          <a:blip r:embed="rId2">
            <a:extLst>
              <a:ext uri="{28A0092B-C50C-407E-A947-70E740481C1C}">
                <a14:useLocalDpi xmlns:a14="http://schemas.microsoft.com/office/drawing/2010/main" val="0"/>
              </a:ext>
            </a:extLst>
          </a:blip>
          <a:srcRect t="1746" r="536"/>
          <a:stretch/>
        </p:blipFill>
        <p:spPr bwMode="auto">
          <a:xfrm>
            <a:off x="0" y="0"/>
            <a:ext cx="12192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2428" y="40911"/>
            <a:ext cx="12032055" cy="923330"/>
          </a:xfrm>
          <a:prstGeom prst="rect">
            <a:avLst/>
          </a:prstGeom>
          <a:noFill/>
        </p:spPr>
        <p:txBody>
          <a:bodyPr wrap="square" rtlCol="0">
            <a:spAutoFit/>
          </a:bodyPr>
          <a:lstStyle/>
          <a:p>
            <a:pPr algn="ctr"/>
            <a:r>
              <a:rPr lang="en-US" sz="5400" dirty="0">
                <a:solidFill>
                  <a:schemeClr val="bg1"/>
                </a:solidFill>
              </a:rPr>
              <a:t>Prophecy of the Savior’s Mission</a:t>
            </a:r>
            <a:endParaRPr lang="en-US" sz="4000" dirty="0">
              <a:solidFill>
                <a:schemeClr val="bg1"/>
              </a:solidFill>
            </a:endParaRPr>
          </a:p>
        </p:txBody>
      </p:sp>
      <p:sp>
        <p:nvSpPr>
          <p:cNvPr id="48" name="Rectangle 47"/>
          <p:cNvSpPr/>
          <p:nvPr/>
        </p:nvSpPr>
        <p:spPr>
          <a:xfrm>
            <a:off x="-47160" y="6488667"/>
            <a:ext cx="3650439" cy="369332"/>
          </a:xfrm>
          <a:prstGeom prst="rect">
            <a:avLst/>
          </a:prstGeom>
        </p:spPr>
        <p:txBody>
          <a:bodyPr wrap="square">
            <a:spAutoFit/>
          </a:bodyPr>
          <a:lstStyle/>
          <a:p>
            <a:r>
              <a:rPr lang="en-US" dirty="0">
                <a:solidFill>
                  <a:schemeClr val="bg1"/>
                </a:solidFill>
                <a:latin typeface="Calibri" panose="020F0502020204030204" pitchFamily="34" charset="0"/>
              </a:rPr>
              <a:t>Isaiah 61   Luke 4:16-21</a:t>
            </a:r>
            <a:endParaRPr lang="en-US" dirty="0">
              <a:solidFill>
                <a:schemeClr val="bg1"/>
              </a:solidFill>
            </a:endParaRPr>
          </a:p>
        </p:txBody>
      </p:sp>
      <p:sp>
        <p:nvSpPr>
          <p:cNvPr id="2" name="Rectangle 1"/>
          <p:cNvSpPr/>
          <p:nvPr/>
        </p:nvSpPr>
        <p:spPr>
          <a:xfrm>
            <a:off x="294409" y="1005152"/>
            <a:ext cx="6096000" cy="923330"/>
          </a:xfrm>
          <a:prstGeom prst="rect">
            <a:avLst/>
          </a:prstGeom>
        </p:spPr>
        <p:txBody>
          <a:bodyPr>
            <a:spAutoFit/>
          </a:bodyPr>
          <a:lstStyle/>
          <a:p>
            <a:r>
              <a:rPr lang="en-US" i="1" dirty="0">
                <a:solidFill>
                  <a:srgbClr val="FFFF00"/>
                </a:solidFill>
              </a:rPr>
              <a:t>And he came to Nazareth, where he had been brought up: and, as his custom was, he went into the synagogue on the </a:t>
            </a:r>
            <a:r>
              <a:rPr lang="en-US" i="1" dirty="0" err="1">
                <a:solidFill>
                  <a:srgbClr val="FFFF00"/>
                </a:solidFill>
              </a:rPr>
              <a:t>sabbath</a:t>
            </a:r>
            <a:r>
              <a:rPr lang="en-US" i="1" dirty="0">
                <a:solidFill>
                  <a:srgbClr val="FFFF00"/>
                </a:solidFill>
              </a:rPr>
              <a:t> day, and stood up for to read.</a:t>
            </a:r>
            <a:r>
              <a:rPr lang="en-US" b="0" i="1" dirty="0">
                <a:solidFill>
                  <a:srgbClr val="FFFF00"/>
                </a:solidFill>
                <a:effectLst/>
              </a:rPr>
              <a:t> </a:t>
            </a:r>
            <a:endParaRPr lang="en-US" i="1" dirty="0">
              <a:solidFill>
                <a:srgbClr val="FFFF00"/>
              </a:solidFill>
            </a:endParaRPr>
          </a:p>
        </p:txBody>
      </p:sp>
      <p:pic>
        <p:nvPicPr>
          <p:cNvPr id="3074" name="Picture 2" descr="http://gcbi.net/wp-content/uploads/2012/04/jesusteachin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477" y="2179051"/>
            <a:ext cx="3607089" cy="255466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Table 11"/>
          <p:cNvGraphicFramePr>
            <a:graphicFrameLocks noGrp="1"/>
          </p:cNvGraphicFramePr>
          <p:nvPr>
            <p:extLst>
              <p:ext uri="{D42A27DB-BD31-4B8C-83A1-F6EECF244321}">
                <p14:modId xmlns:p14="http://schemas.microsoft.com/office/powerpoint/2010/main" val="3587285978"/>
              </p:ext>
            </p:extLst>
          </p:nvPr>
        </p:nvGraphicFramePr>
        <p:xfrm>
          <a:off x="4978976" y="1765343"/>
          <a:ext cx="6982694" cy="3749040"/>
        </p:xfrm>
        <a:graphic>
          <a:graphicData uri="http://schemas.openxmlformats.org/drawingml/2006/table">
            <a:tbl>
              <a:tblPr firstRow="1" bandRow="1">
                <a:tableStyleId>{08FB837D-C827-4EFA-A057-4D05807E0F7C}</a:tableStyleId>
              </a:tblPr>
              <a:tblGrid>
                <a:gridCol w="3491347">
                  <a:extLst>
                    <a:ext uri="{9D8B030D-6E8A-4147-A177-3AD203B41FA5}">
                      <a16:colId xmlns:a16="http://schemas.microsoft.com/office/drawing/2014/main" val="20000"/>
                    </a:ext>
                  </a:extLst>
                </a:gridCol>
                <a:gridCol w="3491347">
                  <a:extLst>
                    <a:ext uri="{9D8B030D-6E8A-4147-A177-3AD203B41FA5}">
                      <a16:colId xmlns:a16="http://schemas.microsoft.com/office/drawing/2014/main" val="20001"/>
                    </a:ext>
                  </a:extLst>
                </a:gridCol>
              </a:tblGrid>
              <a:tr h="2202802">
                <a:tc>
                  <a:txBody>
                    <a:bodyPr/>
                    <a:lstStyle/>
                    <a:p>
                      <a:r>
                        <a:rPr lang="en-US" dirty="0"/>
                        <a:t>18. </a:t>
                      </a:r>
                      <a:r>
                        <a:rPr lang="en-US" sz="1800" kern="1200" dirty="0">
                          <a:effectLst/>
                        </a:rPr>
                        <a:t>The Spirit of the Lord is upon me, because he hath anointed me to preach the gospel to the poor; he hath sent me to heal the brokenhearted, to preach deliverance to the captives, and recovering of sight to the blind, to set at liberty them that are bruised,</a:t>
                      </a:r>
                      <a:endParaRPr lang="en-US" dirty="0">
                        <a:solidFill>
                          <a:schemeClr val="bg1"/>
                        </a:solidFill>
                      </a:endParaRPr>
                    </a:p>
                  </a:txBody>
                  <a:tcPr/>
                </a:tc>
                <a:tc>
                  <a:txBody>
                    <a:bodyPr/>
                    <a:lstStyle/>
                    <a:p>
                      <a:r>
                        <a:rPr lang="en-US" dirty="0"/>
                        <a:t>1.</a:t>
                      </a:r>
                      <a:r>
                        <a:rPr lang="en-US" sz="1800" kern="1200" dirty="0">
                          <a:effectLst/>
                        </a:rPr>
                        <a:t> The Spirit of the Lord </a:t>
                      </a:r>
                      <a:r>
                        <a:rPr lang="en-US" sz="1800" kern="1200" cap="small" dirty="0">
                          <a:effectLst/>
                        </a:rPr>
                        <a:t>God</a:t>
                      </a:r>
                      <a:r>
                        <a:rPr lang="en-US" sz="1800" kern="1200" dirty="0">
                          <a:effectLst/>
                        </a:rPr>
                        <a:t> is upon me; because the </a:t>
                      </a:r>
                      <a:r>
                        <a:rPr lang="en-US" sz="1800" kern="1200" cap="small" dirty="0">
                          <a:effectLst/>
                        </a:rPr>
                        <a:t>Lord </a:t>
                      </a:r>
                      <a:r>
                        <a:rPr lang="en-US" sz="1800" kern="1200" dirty="0">
                          <a:effectLst/>
                        </a:rPr>
                        <a:t>hath anointed me to preach good tidings unto the meek; he hath sent me to bind up the brokenhearted, to proclaim liberty to the captives, and the opening of the prison to them that are bound;</a:t>
                      </a:r>
                      <a:endParaRPr lang="en-US" dirty="0">
                        <a:solidFill>
                          <a:schemeClr val="bg1"/>
                        </a:solidFill>
                      </a:endParaRPr>
                    </a:p>
                  </a:txBody>
                  <a:tcPr/>
                </a:tc>
                <a:extLst>
                  <a:ext uri="{0D108BD9-81ED-4DB2-BD59-A6C34878D82A}">
                    <a16:rowId xmlns:a16="http://schemas.microsoft.com/office/drawing/2014/main" val="10000"/>
                  </a:ext>
                </a:extLst>
              </a:tr>
              <a:tr h="334669">
                <a:tc>
                  <a:txBody>
                    <a:bodyPr/>
                    <a:lstStyle/>
                    <a:p>
                      <a:r>
                        <a:rPr lang="en-US" dirty="0">
                          <a:solidFill>
                            <a:schemeClr val="bg1"/>
                          </a:solidFill>
                        </a:rPr>
                        <a:t>19. </a:t>
                      </a:r>
                      <a:r>
                        <a:rPr lang="en-US" sz="1800" kern="1200" dirty="0">
                          <a:solidFill>
                            <a:schemeClr val="bg1"/>
                          </a:solidFill>
                          <a:effectLst/>
                        </a:rPr>
                        <a:t>To preach the acceptable year of the Lord.</a:t>
                      </a:r>
                      <a:endParaRPr lang="en-US" dirty="0">
                        <a:solidFill>
                          <a:schemeClr val="bg1"/>
                        </a:solidFill>
                      </a:endParaRPr>
                    </a:p>
                  </a:txBody>
                  <a:tcPr/>
                </a:tc>
                <a:tc>
                  <a:txBody>
                    <a:bodyPr/>
                    <a:lstStyle/>
                    <a:p>
                      <a:r>
                        <a:rPr lang="en-US" dirty="0">
                          <a:solidFill>
                            <a:schemeClr val="bg1"/>
                          </a:solidFill>
                        </a:rPr>
                        <a:t>2. </a:t>
                      </a:r>
                      <a:r>
                        <a:rPr lang="en-US" sz="1800" kern="1200" dirty="0">
                          <a:solidFill>
                            <a:schemeClr val="bg1"/>
                          </a:solidFill>
                          <a:effectLst/>
                        </a:rPr>
                        <a:t> To proclaim the acceptable year of the </a:t>
                      </a:r>
                      <a:r>
                        <a:rPr lang="en-US" sz="1800" kern="1200" cap="small" dirty="0">
                          <a:solidFill>
                            <a:schemeClr val="bg1"/>
                          </a:solidFill>
                          <a:effectLst/>
                        </a:rPr>
                        <a:t>Lord</a:t>
                      </a:r>
                      <a:r>
                        <a:rPr lang="en-US" sz="1800" kern="1200" dirty="0">
                          <a:solidFill>
                            <a:schemeClr val="bg1"/>
                          </a:solidFill>
                          <a:effectLst/>
                        </a:rPr>
                        <a:t>, and the day of vengeance of our God; to comfort all that mourn;</a:t>
                      </a:r>
                      <a:endParaRPr lang="en-US" dirty="0">
                        <a:solidFill>
                          <a:schemeClr val="bg1"/>
                        </a:solidFill>
                      </a:endParaRPr>
                    </a:p>
                  </a:txBody>
                  <a:tcPr/>
                </a:tc>
                <a:extLst>
                  <a:ext uri="{0D108BD9-81ED-4DB2-BD59-A6C34878D82A}">
                    <a16:rowId xmlns:a16="http://schemas.microsoft.com/office/drawing/2014/main" val="10001"/>
                  </a:ext>
                </a:extLst>
              </a:tr>
            </a:tbl>
          </a:graphicData>
        </a:graphic>
      </p:graphicFrame>
      <p:sp>
        <p:nvSpPr>
          <p:cNvPr id="8" name="TextBox 7"/>
          <p:cNvSpPr txBox="1"/>
          <p:nvPr/>
        </p:nvSpPr>
        <p:spPr>
          <a:xfrm>
            <a:off x="6173929" y="1357123"/>
            <a:ext cx="1610591" cy="369332"/>
          </a:xfrm>
          <a:prstGeom prst="rect">
            <a:avLst/>
          </a:prstGeom>
          <a:noFill/>
        </p:spPr>
        <p:txBody>
          <a:bodyPr wrap="square" rtlCol="0">
            <a:spAutoFit/>
          </a:bodyPr>
          <a:lstStyle/>
          <a:p>
            <a:r>
              <a:rPr lang="en-US" dirty="0">
                <a:solidFill>
                  <a:schemeClr val="bg1"/>
                </a:solidFill>
              </a:rPr>
              <a:t>Luke 4</a:t>
            </a:r>
          </a:p>
        </p:txBody>
      </p:sp>
      <p:sp>
        <p:nvSpPr>
          <p:cNvPr id="14" name="TextBox 13"/>
          <p:cNvSpPr txBox="1"/>
          <p:nvPr/>
        </p:nvSpPr>
        <p:spPr>
          <a:xfrm>
            <a:off x="9464383" y="1343616"/>
            <a:ext cx="1610591" cy="369332"/>
          </a:xfrm>
          <a:prstGeom prst="rect">
            <a:avLst/>
          </a:prstGeom>
          <a:noFill/>
        </p:spPr>
        <p:txBody>
          <a:bodyPr wrap="square" rtlCol="0">
            <a:spAutoFit/>
          </a:bodyPr>
          <a:lstStyle/>
          <a:p>
            <a:r>
              <a:rPr lang="en-US" dirty="0">
                <a:solidFill>
                  <a:schemeClr val="bg1"/>
                </a:solidFill>
              </a:rPr>
              <a:t>Isaiah 61</a:t>
            </a:r>
          </a:p>
        </p:txBody>
      </p:sp>
      <p:sp>
        <p:nvSpPr>
          <p:cNvPr id="9" name="Rectangle 8"/>
          <p:cNvSpPr/>
          <p:nvPr/>
        </p:nvSpPr>
        <p:spPr>
          <a:xfrm>
            <a:off x="294409" y="5072584"/>
            <a:ext cx="4454237" cy="1077218"/>
          </a:xfrm>
          <a:prstGeom prst="rect">
            <a:avLst/>
          </a:prstGeom>
        </p:spPr>
        <p:txBody>
          <a:bodyPr wrap="square">
            <a:spAutoFit/>
          </a:bodyPr>
          <a:lstStyle/>
          <a:p>
            <a:r>
              <a:rPr lang="en-US" sz="1600" i="1" dirty="0">
                <a:solidFill>
                  <a:srgbClr val="FFFF00"/>
                </a:solidFill>
                <a:latin typeface="Palatino"/>
              </a:rPr>
              <a:t>And he closed the book, and he gave it again to the minister, and sat down. And the eyes of all them that were in the synagogue were fastened on him.</a:t>
            </a:r>
            <a:endParaRPr lang="en-US" sz="1600" i="1" dirty="0">
              <a:solidFill>
                <a:srgbClr val="FFFF00"/>
              </a:solidFill>
            </a:endParaRPr>
          </a:p>
        </p:txBody>
      </p:sp>
      <p:sp>
        <p:nvSpPr>
          <p:cNvPr id="10" name="Rectangle 9"/>
          <p:cNvSpPr/>
          <p:nvPr/>
        </p:nvSpPr>
        <p:spPr>
          <a:xfrm>
            <a:off x="6037582" y="5907947"/>
            <a:ext cx="4865482" cy="646331"/>
          </a:xfrm>
          <a:prstGeom prst="rect">
            <a:avLst/>
          </a:prstGeom>
        </p:spPr>
        <p:txBody>
          <a:bodyPr wrap="square">
            <a:spAutoFit/>
          </a:bodyPr>
          <a:lstStyle/>
          <a:p>
            <a:r>
              <a:rPr lang="en-US" i="1" dirty="0">
                <a:solidFill>
                  <a:srgbClr val="FFFF00"/>
                </a:solidFill>
                <a:latin typeface="Palatino"/>
              </a:rPr>
              <a:t> And he began to say unto them, This day is this scripture fulfilled in your ears.</a:t>
            </a:r>
            <a:endParaRPr lang="en-US" i="1" dirty="0">
              <a:solidFill>
                <a:srgbClr val="FFFF00"/>
              </a:solidFill>
            </a:endParaRPr>
          </a:p>
        </p:txBody>
      </p:sp>
    </p:spTree>
    <p:extLst>
      <p:ext uri="{BB962C8B-B14F-4D97-AF65-F5344CB8AC3E}">
        <p14:creationId xmlns:p14="http://schemas.microsoft.com/office/powerpoint/2010/main" val="117740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0" presetClass="exit" presetSubtype="0" fill="hold" grpId="1" nodeType="withEffect">
                                  <p:stCondLst>
                                    <p:cond delay="0"/>
                                  </p:stCondLst>
                                  <p:childTnLst>
                                    <p:animEffect transition="out" filter="fade">
                                      <p:cBhvr>
                                        <p:cTn id="16" dur="500"/>
                                        <p:tgtEl>
                                          <p:spTgt spid="8"/>
                                        </p:tgtEl>
                                      </p:cBhvr>
                                    </p:animEffect>
                                    <p:set>
                                      <p:cBhvr>
                                        <p:cTn id="17" dur="1" fill="hold">
                                          <p:stCondLst>
                                            <p:cond delay="499"/>
                                          </p:stCondLst>
                                        </p:cTn>
                                        <p:tgtEl>
                                          <p:spTgt spid="8"/>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14"/>
                                        </p:tgtEl>
                                      </p:cBhvr>
                                    </p:animEffect>
                                    <p:set>
                                      <p:cBhvr>
                                        <p:cTn id="20" dur="1" fill="hold">
                                          <p:stCondLst>
                                            <p:cond delay="499"/>
                                          </p:stCondLst>
                                        </p:cTn>
                                        <p:tgtEl>
                                          <p:spTgt spid="14"/>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500"/>
                                        <p:tgtEl>
                                          <p:spTgt spid="12"/>
                                        </p:tgtEl>
                                      </p:cBhvr>
                                    </p:animEffect>
                                    <p:set>
                                      <p:cBhvr>
                                        <p:cTn id="23" dur="1" fill="hold">
                                          <p:stCondLst>
                                            <p:cond delay="499"/>
                                          </p:stCondLst>
                                        </p:cTn>
                                        <p:tgtEl>
                                          <p:spTgt spid="12"/>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500"/>
                                        <p:tgtEl>
                                          <p:spTgt spid="2"/>
                                        </p:tgtEl>
                                      </p:cBhvr>
                                    </p:animEffect>
                                    <p:set>
                                      <p:cBhvr>
                                        <p:cTn id="26" dur="1" fill="hold">
                                          <p:stCondLst>
                                            <p:cond delay="499"/>
                                          </p:stCondLst>
                                        </p:cTn>
                                        <p:tgtEl>
                                          <p:spTgt spid="2"/>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0" presetClass="exit" presetSubtype="0" fill="hold" grpId="1" nodeType="withEffect">
                                  <p:stCondLst>
                                    <p:cond delay="0"/>
                                  </p:stCondLst>
                                  <p:childTnLst>
                                    <p:animEffect transition="out" filter="fade">
                                      <p:cBhvr>
                                        <p:cTn id="32" dur="500"/>
                                        <p:tgtEl>
                                          <p:spTgt spid="9"/>
                                        </p:tgtEl>
                                      </p:cBhvr>
                                    </p:animEffect>
                                    <p:set>
                                      <p:cBhvr>
                                        <p:cTn id="33"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8" grpId="1"/>
      <p:bldP spid="14" grpId="0"/>
      <p:bldP spid="14" grpId="1"/>
      <p:bldP spid="9" grpId="0"/>
      <p:bldP spid="9" grpId="1"/>
      <p:bldP spid="10" grpId="0"/>
    </p:bld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Franklin Gothic">
      <a:majorFont>
        <a:latin typeface="Franklin Gothic Medium" panose="020B0603020102020204"/>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panose="020B0503020102020204"/>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643</TotalTime>
  <Words>5430</Words>
  <Application>Microsoft Office PowerPoint</Application>
  <PresentationFormat>Widescreen</PresentationFormat>
  <Paragraphs>295</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Franklin Gothic Book</vt:lpstr>
      <vt:lpstr>Calibri</vt:lpstr>
      <vt:lpstr>Palatino</vt:lpstr>
      <vt:lpstr>Arial</vt:lpstr>
      <vt:lpstr>Abadi</vt:lpstr>
      <vt:lpstr>Franklin Gothic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73</cp:revision>
  <dcterms:created xsi:type="dcterms:W3CDTF">2016-03-10T16:23:45Z</dcterms:created>
  <dcterms:modified xsi:type="dcterms:W3CDTF">2022-09-13T08:51:57Z</dcterms:modified>
</cp:coreProperties>
</file>