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91" r:id="rId14"/>
    <p:sldId id="259"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a blau" initials="lb" lastIdx="1" clrIdx="0">
    <p:extLst>
      <p:ext uri="{19B8F6BF-5375-455C-9EA6-DF929625EA0E}">
        <p15:presenceInfo xmlns:p15="http://schemas.microsoft.com/office/powerpoint/2012/main" userId="c7defd4c2523e0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1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EB41-FA0D-088E-FFF3-6AA56D980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0A75D-131F-F269-C2A9-84F2791FA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B0550-C6E2-5613-D995-E6B42616F7F5}"/>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DF8B4DA0-5CEA-5EA8-9914-8040E9140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83B48-583E-F6E2-4F77-FF4C815CA4EE}"/>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55429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3015-036C-4F27-6A12-984486A3E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9DBF01-02C9-3F8D-0228-A719915ED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05563-8BFA-4070-C50E-A4EBB9C59C1A}"/>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3ECA1FDC-27CC-F127-5D20-0A2EC8D6C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F03BE-9530-697E-D665-3CC2E55F5BC8}"/>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222466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49C57B-B9B1-0E3B-A995-CF81D8BC8C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98290-54BC-2CC2-28A2-10CCA34EEE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1AEF6-574A-2DA6-236D-729DA2C0091F}"/>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17DDAC3F-09FC-5BE6-4022-2E37B90F4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C2C1D-861C-985D-85E5-3551D898AE17}"/>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228559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630C-FEAC-040E-554C-633543F53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BA887-C0AA-9EB5-571A-3E02CB42B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F5CAA-E381-6DE1-51D2-58CBEC36ACFA}"/>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83750E99-4B43-3682-6207-DD92FDC43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96303-BA72-F4B7-AA1A-2A03A59527A4}"/>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816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7F29-5FAA-232B-269A-F11076A56F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CEFD0-4459-AAE6-E46F-897CE6E6D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3A58B-A97C-F74B-8F95-707BBB3471CD}"/>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50402F85-6DE9-431B-26A0-DBEE143A1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A761F-BF6E-1A68-C05F-FF5B4C36DB23}"/>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155688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8A9B-F210-CEF3-5CDF-8649C5423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5075B-3422-AEDB-1725-92EAD81126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18BB6A-3B5B-F13C-866B-9413A933B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F9F13-DB75-A214-4DAC-53D027A4C63F}"/>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6" name="Footer Placeholder 5">
            <a:extLst>
              <a:ext uri="{FF2B5EF4-FFF2-40B4-BE49-F238E27FC236}">
                <a16:creationId xmlns:a16="http://schemas.microsoft.com/office/drawing/2014/main" id="{618EB66B-83BF-32BB-AE80-2198B67FD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07C02-14CF-E15D-516A-B9ACAD5C2225}"/>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258455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7286-C5DA-DEF8-F5F7-20EBE5403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4ECBE-D4AB-1BC3-E9F9-37D3785DB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972DD-9212-8148-0C66-0B0F13737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DD1671-D0FE-F666-86B5-3FFA4CB36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F7358-7DB2-2E5B-0202-E58A5F19C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1850C-5EB2-D114-0034-EA93FE96F797}"/>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8" name="Footer Placeholder 7">
            <a:extLst>
              <a:ext uri="{FF2B5EF4-FFF2-40B4-BE49-F238E27FC236}">
                <a16:creationId xmlns:a16="http://schemas.microsoft.com/office/drawing/2014/main" id="{3135915B-C273-34D2-D6AC-C66D8DE1F7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0FD3E-B783-4395-409C-98ED624E107F}"/>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401355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8AC-B20C-BF36-ABCA-E7BE12713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861F03-6E54-1605-1189-E4CBDB11B2B0}"/>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4" name="Footer Placeholder 3">
            <a:extLst>
              <a:ext uri="{FF2B5EF4-FFF2-40B4-BE49-F238E27FC236}">
                <a16:creationId xmlns:a16="http://schemas.microsoft.com/office/drawing/2014/main" id="{3194CA46-9517-8961-BDF2-ACE1221096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370B86-C400-5D67-B54B-8940AF6331BB}"/>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245242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B8091-EFCC-9D2A-EF67-11A6553E6F0D}"/>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3" name="Footer Placeholder 2">
            <a:extLst>
              <a:ext uri="{FF2B5EF4-FFF2-40B4-BE49-F238E27FC236}">
                <a16:creationId xmlns:a16="http://schemas.microsoft.com/office/drawing/2014/main" id="{D1A82FB3-D3F7-5F68-7D1E-7312131A0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1EFAD7-A7CB-E206-970E-459822C4C202}"/>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11366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1DB5-22BF-8462-F19E-EDF4F6B2B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63C97-E834-86E7-6426-6EF6288E6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598E4-0F44-8D6A-9CF4-B39FE6753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B6870-49CA-C8F0-87DF-C2B75558C220}"/>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6" name="Footer Placeholder 5">
            <a:extLst>
              <a:ext uri="{FF2B5EF4-FFF2-40B4-BE49-F238E27FC236}">
                <a16:creationId xmlns:a16="http://schemas.microsoft.com/office/drawing/2014/main" id="{A62AF167-E99B-4CE7-4E73-E45726ACC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BAD2B-6D1F-896E-C935-FFEB74FA7F3A}"/>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49756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F181-A1B9-D287-A494-E2A92E4FC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DDB6E-DB19-2817-86DB-1ABC9B574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33AACA-7360-5864-CCC3-A85E01AF7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E317C-3DCD-FBE2-EE62-9230F5A1C5D9}"/>
              </a:ext>
            </a:extLst>
          </p:cNvPr>
          <p:cNvSpPr>
            <a:spLocks noGrp="1"/>
          </p:cNvSpPr>
          <p:nvPr>
            <p:ph type="dt" sz="half" idx="10"/>
          </p:nvPr>
        </p:nvSpPr>
        <p:spPr/>
        <p:txBody>
          <a:bodyPr/>
          <a:lstStyle/>
          <a:p>
            <a:fld id="{CCB683AA-2BF8-421F-9C7F-9D7945FD6126}" type="datetimeFigureOut">
              <a:rPr lang="en-US" smtClean="0"/>
              <a:t>11/9/2022</a:t>
            </a:fld>
            <a:endParaRPr lang="en-US"/>
          </a:p>
        </p:txBody>
      </p:sp>
      <p:sp>
        <p:nvSpPr>
          <p:cNvPr id="6" name="Footer Placeholder 5">
            <a:extLst>
              <a:ext uri="{FF2B5EF4-FFF2-40B4-BE49-F238E27FC236}">
                <a16:creationId xmlns:a16="http://schemas.microsoft.com/office/drawing/2014/main" id="{320D193C-1792-C04E-E662-216DDFDA1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DA9DED-7798-F4B1-D82B-087CDFD2390F}"/>
              </a:ext>
            </a:extLst>
          </p:cNvPr>
          <p:cNvSpPr>
            <a:spLocks noGrp="1"/>
          </p:cNvSpPr>
          <p:nvPr>
            <p:ph type="sldNum" sz="quarter" idx="12"/>
          </p:nvPr>
        </p:nvSpPr>
        <p:spPr/>
        <p:txBody>
          <a:bodyPr/>
          <a:lstStyle/>
          <a:p>
            <a:fld id="{E1DA6729-C2AC-4439-85AB-FFF6214A79B5}" type="slidenum">
              <a:rPr lang="en-US" smtClean="0"/>
              <a:t>‹#›</a:t>
            </a:fld>
            <a:endParaRPr lang="en-US"/>
          </a:p>
        </p:txBody>
      </p:sp>
    </p:spTree>
    <p:extLst>
      <p:ext uri="{BB962C8B-B14F-4D97-AF65-F5344CB8AC3E}">
        <p14:creationId xmlns:p14="http://schemas.microsoft.com/office/powerpoint/2010/main" val="26569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618DC-3017-095C-A49F-BCC9E0A3A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CFEB9-8874-C03E-DFC1-97019A51D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64E45-73C4-AFA2-2B5C-07C6CFB2D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683AA-2BF8-421F-9C7F-9D7945FD6126}" type="datetimeFigureOut">
              <a:rPr lang="en-US" smtClean="0"/>
              <a:t>11/9/2022</a:t>
            </a:fld>
            <a:endParaRPr lang="en-US"/>
          </a:p>
        </p:txBody>
      </p:sp>
      <p:sp>
        <p:nvSpPr>
          <p:cNvPr id="5" name="Footer Placeholder 4">
            <a:extLst>
              <a:ext uri="{FF2B5EF4-FFF2-40B4-BE49-F238E27FC236}">
                <a16:creationId xmlns:a16="http://schemas.microsoft.com/office/drawing/2014/main" id="{5EC788BE-D0E7-4756-914C-10ED34676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42A07D-DABF-F3EA-5407-139DA696D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A6729-C2AC-4439-85AB-FFF6214A79B5}" type="slidenum">
              <a:rPr lang="en-US" smtClean="0"/>
              <a:t>‹#›</a:t>
            </a:fld>
            <a:endParaRPr lang="en-US"/>
          </a:p>
        </p:txBody>
      </p:sp>
    </p:spTree>
    <p:extLst>
      <p:ext uri="{BB962C8B-B14F-4D97-AF65-F5344CB8AC3E}">
        <p14:creationId xmlns:p14="http://schemas.microsoft.com/office/powerpoint/2010/main" val="168349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14F00-124A-6D2F-2A6D-0AF041CC34A7}"/>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5" name="TextBox 4">
            <a:extLst>
              <a:ext uri="{FF2B5EF4-FFF2-40B4-BE49-F238E27FC236}">
                <a16:creationId xmlns:a16="http://schemas.microsoft.com/office/drawing/2014/main" id="{58418FF9-FEB1-9B0D-17E5-C8231FE1A3DB}"/>
              </a:ext>
            </a:extLst>
          </p:cNvPr>
          <p:cNvSpPr txBox="1"/>
          <p:nvPr/>
        </p:nvSpPr>
        <p:spPr>
          <a:xfrm>
            <a:off x="3082564" y="853440"/>
            <a:ext cx="6167120" cy="4154984"/>
          </a:xfrm>
          <a:prstGeom prst="rect">
            <a:avLst/>
          </a:prstGeom>
          <a:noFill/>
          <a:effectLst>
            <a:innerShdw blurRad="63500" dist="50800" dir="2700000">
              <a:prstClr val="black">
                <a:alpha val="50000"/>
              </a:prstClr>
            </a:innerShdw>
            <a:reflection blurRad="6350" stA="52000" endA="300" endPos="35000" dir="5400000" sy="-100000" algn="bl" rotWithShape="0"/>
          </a:effectLst>
        </p:spPr>
        <p:txBody>
          <a:bodyPr wrap="square" rtlCol="0">
            <a:spAutoFit/>
          </a:bodyPr>
          <a:lstStyle/>
          <a:p>
            <a:pPr algn="ctr"/>
            <a:r>
              <a:rPr lang="en-US" sz="6600" i="1" dirty="0">
                <a:solidFill>
                  <a:schemeClr val="bg1"/>
                </a:solidFill>
                <a:latin typeface="Imprint MT Shadow" panose="04020605060303030202" pitchFamily="82" charset="0"/>
              </a:rPr>
              <a:t>Acquiring Spiritual Knowledge </a:t>
            </a:r>
          </a:p>
          <a:p>
            <a:pPr algn="ctr"/>
            <a:r>
              <a:rPr lang="en-US" sz="6600" i="1" dirty="0">
                <a:solidFill>
                  <a:schemeClr val="bg1"/>
                </a:solidFill>
                <a:latin typeface="Imprint MT Shadow" panose="04020605060303030202" pitchFamily="82" charset="0"/>
              </a:rPr>
              <a:t>Part 2</a:t>
            </a:r>
          </a:p>
        </p:txBody>
      </p:sp>
      <p:sp>
        <p:nvSpPr>
          <p:cNvPr id="6" name="TextBox 5">
            <a:extLst>
              <a:ext uri="{FF2B5EF4-FFF2-40B4-BE49-F238E27FC236}">
                <a16:creationId xmlns:a16="http://schemas.microsoft.com/office/drawing/2014/main" id="{D7B0511F-7FDB-6F9B-2653-88DDAE682584}"/>
              </a:ext>
            </a:extLst>
          </p:cNvPr>
          <p:cNvSpPr txBox="1"/>
          <p:nvPr/>
        </p:nvSpPr>
        <p:spPr>
          <a:xfrm>
            <a:off x="0" y="6421060"/>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18453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B7547A-5AF0-4179-866A-3ABBDE49B5BB}"/>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1200329"/>
          </a:xfrm>
          <a:prstGeom prst="rect">
            <a:avLst/>
          </a:prstGeom>
          <a:noFill/>
        </p:spPr>
        <p:txBody>
          <a:bodyPr wrap="square" rtlCol="0">
            <a:spAutoFit/>
          </a:bodyPr>
          <a:lstStyle/>
          <a:p>
            <a:pPr algn="ctr" fontAlgn="base"/>
            <a:r>
              <a:rPr lang="en-US" sz="3600" dirty="0">
                <a:solidFill>
                  <a:schemeClr val="bg1"/>
                </a:solidFill>
                <a:latin typeface="Britannic Bold" panose="020B0903060703020204" pitchFamily="34" charset="0"/>
              </a:rPr>
              <a:t>Seek Further Understanding through Divinely Appointed Sources</a:t>
            </a:r>
          </a:p>
        </p:txBody>
      </p:sp>
      <p:sp>
        <p:nvSpPr>
          <p:cNvPr id="3" name="Rectangle 2">
            <a:extLst>
              <a:ext uri="{FF2B5EF4-FFF2-40B4-BE49-F238E27FC236}">
                <a16:creationId xmlns:a16="http://schemas.microsoft.com/office/drawing/2014/main" id="{F5FF41A3-0B7E-42A1-AD36-5DF7A714F5C4}"/>
              </a:ext>
            </a:extLst>
          </p:cNvPr>
          <p:cNvSpPr/>
          <p:nvPr/>
        </p:nvSpPr>
        <p:spPr>
          <a:xfrm>
            <a:off x="498909" y="1866310"/>
            <a:ext cx="6548388" cy="1200329"/>
          </a:xfrm>
          <a:prstGeom prst="rect">
            <a:avLst/>
          </a:prstGeom>
        </p:spPr>
        <p:txBody>
          <a:bodyPr wrap="square">
            <a:spAutoFit/>
          </a:bodyPr>
          <a:lstStyle/>
          <a:p>
            <a:r>
              <a:rPr lang="en-US" sz="2400" dirty="0">
                <a:solidFill>
                  <a:schemeClr val="bg1"/>
                </a:solidFill>
              </a:rPr>
              <a:t>Truth Through:</a:t>
            </a:r>
          </a:p>
          <a:p>
            <a:r>
              <a:rPr lang="en-US" sz="2400" dirty="0">
                <a:solidFill>
                  <a:schemeClr val="bg1"/>
                </a:solidFill>
              </a:rPr>
              <a:t>The light of Christ, the Holy Ghost, the scriptures, parents, and Church leaders.</a:t>
            </a:r>
          </a:p>
        </p:txBody>
      </p:sp>
      <p:sp>
        <p:nvSpPr>
          <p:cNvPr id="2" name="Rectangle 1">
            <a:extLst>
              <a:ext uri="{FF2B5EF4-FFF2-40B4-BE49-F238E27FC236}">
                <a16:creationId xmlns:a16="http://schemas.microsoft.com/office/drawing/2014/main" id="{C1A0DE55-9E38-462C-953B-93D1A2E360F7}"/>
              </a:ext>
            </a:extLst>
          </p:cNvPr>
          <p:cNvSpPr/>
          <p:nvPr/>
        </p:nvSpPr>
        <p:spPr>
          <a:xfrm>
            <a:off x="4863431" y="4223655"/>
            <a:ext cx="6096000" cy="1938992"/>
          </a:xfrm>
          <a:prstGeom prst="rect">
            <a:avLst/>
          </a:prstGeom>
        </p:spPr>
        <p:txBody>
          <a:bodyPr>
            <a:spAutoFit/>
          </a:bodyPr>
          <a:lstStyle/>
          <a:p>
            <a:r>
              <a:rPr lang="en-US" sz="2400" b="0" i="0" dirty="0">
                <a:solidFill>
                  <a:schemeClr val="bg1"/>
                </a:solidFill>
                <a:effectLst/>
                <a:latin typeface="Calibri" panose="020F0502020204030204" pitchFamily="34" charset="0"/>
              </a:rPr>
              <a:t>The First Presidency and the Quorum of the Twelve Apostles—the Lord’s prophets upon the earth today—are a vital source of truth. The Lord has chosen and ordained these individuals to speak for Him.</a:t>
            </a:r>
            <a:endParaRPr lang="en-US" sz="2400" dirty="0">
              <a:solidFill>
                <a:schemeClr val="bg1"/>
              </a:solidFill>
            </a:endParaRPr>
          </a:p>
        </p:txBody>
      </p:sp>
      <p:pic>
        <p:nvPicPr>
          <p:cNvPr id="1026" name="Picture 2" descr="Related image">
            <a:extLst>
              <a:ext uri="{FF2B5EF4-FFF2-40B4-BE49-F238E27FC236}">
                <a16:creationId xmlns:a16="http://schemas.microsoft.com/office/drawing/2014/main" id="{583EEBDF-5B7C-4FF3-AA6B-9D1C4E68CD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04" t="6738" r="14211" b="50000"/>
          <a:stretch/>
        </p:blipFill>
        <p:spPr bwMode="auto">
          <a:xfrm>
            <a:off x="1161449" y="3406921"/>
            <a:ext cx="3214839" cy="29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6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DD28F2-FD78-401D-A2BE-C1AE31099E84}"/>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1" y="-54850"/>
            <a:ext cx="12192000" cy="6912849"/>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fontAlgn="base"/>
            <a:r>
              <a:rPr lang="en-US" sz="3600" dirty="0">
                <a:solidFill>
                  <a:schemeClr val="bg1"/>
                </a:solidFill>
                <a:latin typeface="Britannic Bold" panose="020B0903060703020204" pitchFamily="34" charset="0"/>
              </a:rPr>
              <a:t>Trustworthy Sources</a:t>
            </a:r>
          </a:p>
        </p:txBody>
      </p:sp>
      <p:sp>
        <p:nvSpPr>
          <p:cNvPr id="4" name="Rectangle 3">
            <a:extLst>
              <a:ext uri="{FF2B5EF4-FFF2-40B4-BE49-F238E27FC236}">
                <a16:creationId xmlns:a16="http://schemas.microsoft.com/office/drawing/2014/main" id="{DC5C04F1-42FC-4BC1-8DCC-89CECFF9DDE2}"/>
              </a:ext>
            </a:extLst>
          </p:cNvPr>
          <p:cNvSpPr/>
          <p:nvPr/>
        </p:nvSpPr>
        <p:spPr>
          <a:xfrm>
            <a:off x="718685" y="1590922"/>
            <a:ext cx="6274655" cy="1015663"/>
          </a:xfrm>
          <a:prstGeom prst="rect">
            <a:avLst/>
          </a:prstGeom>
          <a:solidFill>
            <a:srgbClr val="002060"/>
          </a:solidFill>
        </p:spPr>
        <p:txBody>
          <a:bodyPr wrap="square">
            <a:spAutoFit/>
          </a:bodyPr>
          <a:lstStyle/>
          <a:p>
            <a:r>
              <a:rPr lang="en-US" sz="2000" b="0" i="1" dirty="0">
                <a:solidFill>
                  <a:srgbClr val="FFFF00"/>
                </a:solidFill>
                <a:effectLst/>
                <a:latin typeface="Palatino"/>
              </a:rPr>
              <a:t>Woe unto them that call evil good, and good evil; that put darkness for light, and light for darkness; that put bitter for sweet, and sweet for bitter! Isaiah 5:20</a:t>
            </a:r>
            <a:endParaRPr lang="en-US" sz="2000" i="1" dirty="0">
              <a:solidFill>
                <a:srgbClr val="FFFF00"/>
              </a:solidFill>
            </a:endParaRPr>
          </a:p>
        </p:txBody>
      </p:sp>
      <p:sp>
        <p:nvSpPr>
          <p:cNvPr id="6" name="Rectangle 5">
            <a:extLst>
              <a:ext uri="{FF2B5EF4-FFF2-40B4-BE49-F238E27FC236}">
                <a16:creationId xmlns:a16="http://schemas.microsoft.com/office/drawing/2014/main" id="{EE4172C6-7E0D-464D-98EA-D8ECB0771709}"/>
              </a:ext>
            </a:extLst>
          </p:cNvPr>
          <p:cNvSpPr/>
          <p:nvPr/>
        </p:nvSpPr>
        <p:spPr>
          <a:xfrm>
            <a:off x="2354980" y="749313"/>
            <a:ext cx="8194307" cy="369332"/>
          </a:xfrm>
          <a:prstGeom prst="rect">
            <a:avLst/>
          </a:prstGeom>
        </p:spPr>
        <p:txBody>
          <a:bodyPr wrap="square">
            <a:spAutoFit/>
          </a:bodyPr>
          <a:lstStyle/>
          <a:p>
            <a:r>
              <a:rPr lang="en-US" dirty="0">
                <a:solidFill>
                  <a:schemeClr val="bg1"/>
                </a:solidFill>
                <a:latin typeface="Calibri" panose="020F0502020204030204" pitchFamily="34" charset="0"/>
              </a:rPr>
              <a:t>S</a:t>
            </a:r>
            <a:r>
              <a:rPr lang="en-US" b="0" i="0" dirty="0">
                <a:solidFill>
                  <a:schemeClr val="bg1"/>
                </a:solidFill>
                <a:effectLst/>
                <a:latin typeface="Calibri" panose="020F0502020204030204" pitchFamily="34" charset="0"/>
              </a:rPr>
              <a:t>incere seekers of truth should be wary of unreliable sources of information</a:t>
            </a:r>
            <a:endParaRPr lang="en-US" dirty="0">
              <a:solidFill>
                <a:schemeClr val="bg1"/>
              </a:solidFill>
            </a:endParaRPr>
          </a:p>
        </p:txBody>
      </p:sp>
      <p:pic>
        <p:nvPicPr>
          <p:cNvPr id="10" name="Picture 8" descr="Related image">
            <a:extLst>
              <a:ext uri="{FF2B5EF4-FFF2-40B4-BE49-F238E27FC236}">
                <a16:creationId xmlns:a16="http://schemas.microsoft.com/office/drawing/2014/main" id="{9E960DA1-2DF4-4AA1-80D4-D6463FE7A4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341" y="260658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266557-62AA-4302-834E-C17AE02D2B38}"/>
              </a:ext>
            </a:extLst>
          </p:cNvPr>
          <p:cNvSpPr/>
          <p:nvPr/>
        </p:nvSpPr>
        <p:spPr>
          <a:xfrm>
            <a:off x="3516429" y="3795136"/>
            <a:ext cx="3667226" cy="2308324"/>
          </a:xfrm>
          <a:prstGeom prst="rect">
            <a:avLst/>
          </a:prstGeom>
        </p:spPr>
        <p:txBody>
          <a:bodyPr wrap="square">
            <a:spAutoFit/>
          </a:bodyPr>
          <a:lstStyle/>
          <a:p>
            <a:pPr algn="ctr"/>
            <a:r>
              <a:rPr lang="en-US" sz="2400" b="0" i="0" dirty="0">
                <a:solidFill>
                  <a:schemeClr val="bg1"/>
                </a:solidFill>
                <a:effectLst/>
                <a:latin typeface="Calibri" panose="020F0502020204030204" pitchFamily="34" charset="0"/>
              </a:rPr>
              <a:t>Learning to recognize and avoid unreliable sources can protect us from misinformation and from those who seek to destroy faith.</a:t>
            </a:r>
            <a:endParaRPr lang="en-US" sz="2400" dirty="0">
              <a:solidFill>
                <a:schemeClr val="bg1"/>
              </a:solidFill>
            </a:endParaRPr>
          </a:p>
        </p:txBody>
      </p:sp>
      <p:pic>
        <p:nvPicPr>
          <p:cNvPr id="11" name="Picture 8" descr="Image result for 3d man animation">
            <a:extLst>
              <a:ext uri="{FF2B5EF4-FFF2-40B4-BE49-F238E27FC236}">
                <a16:creationId xmlns:a16="http://schemas.microsoft.com/office/drawing/2014/main" id="{6A8AE1AF-9C88-4303-9544-1B0252946B0C}"/>
              </a:ext>
            </a:extLst>
          </p:cNvPr>
          <p:cNvPicPr>
            <a:picLocks noChangeAspect="1" noChangeArrowheads="1"/>
          </p:cNvPicPr>
          <p:nvPr/>
        </p:nvPicPr>
        <p:blipFill>
          <a:blip r:embed="rId4" cstate="print"/>
          <a:srcRect/>
          <a:stretch>
            <a:fillRect/>
          </a:stretch>
        </p:blipFill>
        <p:spPr bwMode="auto">
          <a:xfrm>
            <a:off x="585202" y="3871029"/>
            <a:ext cx="2596283" cy="2596283"/>
          </a:xfrm>
          <a:prstGeom prst="rect">
            <a:avLst/>
          </a:prstGeom>
          <a:noFill/>
        </p:spPr>
      </p:pic>
    </p:spTree>
    <p:extLst>
      <p:ext uri="{BB962C8B-B14F-4D97-AF65-F5344CB8AC3E}">
        <p14:creationId xmlns:p14="http://schemas.microsoft.com/office/powerpoint/2010/main" val="9093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CDB703-AB71-B0EA-044F-11B221C4155D}"/>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1" y="-54850"/>
            <a:ext cx="12192000" cy="6912849"/>
          </a:xfrm>
          <a:prstGeom prst="rect">
            <a:avLst/>
          </a:prstGeom>
        </p:spPr>
      </p:pic>
      <p:sp>
        <p:nvSpPr>
          <p:cNvPr id="4" name="TextBox 3">
            <a:extLst>
              <a:ext uri="{FF2B5EF4-FFF2-40B4-BE49-F238E27FC236}">
                <a16:creationId xmlns:a16="http://schemas.microsoft.com/office/drawing/2014/main" id="{31D75999-4AEA-618A-8205-9B4EB6592026}"/>
              </a:ext>
            </a:extLst>
          </p:cNvPr>
          <p:cNvSpPr txBox="1"/>
          <p:nvPr/>
        </p:nvSpPr>
        <p:spPr>
          <a:xfrm>
            <a:off x="1168400" y="1155621"/>
            <a:ext cx="6461760" cy="2677656"/>
          </a:xfrm>
          <a:prstGeom prst="rect">
            <a:avLst/>
          </a:prstGeom>
          <a:noFill/>
        </p:spPr>
        <p:txBody>
          <a:bodyPr wrap="square">
            <a:spAutoFit/>
          </a:bodyPr>
          <a:lstStyle/>
          <a:p>
            <a:pPr algn="l" fontAlgn="base"/>
            <a:r>
              <a:rPr lang="en-US" sz="2800" b="0" i="0" dirty="0">
                <a:solidFill>
                  <a:schemeClr val="bg1"/>
                </a:solidFill>
                <a:effectLst/>
              </a:rPr>
              <a:t>Because Latter-day Saints know our Heavenly Father’s plan for His children, we know that this mortal life is not a one-act play sandwiched between an unknowable past and an uncertain future. </a:t>
            </a:r>
          </a:p>
          <a:p>
            <a:pPr algn="l" fontAlgn="base"/>
            <a:r>
              <a:rPr lang="en-US" sz="2800" b="0" i="0" dirty="0">
                <a:solidFill>
                  <a:schemeClr val="bg1"/>
                </a:solidFill>
                <a:effectLst/>
              </a:rPr>
              <a:t>(2)</a:t>
            </a:r>
          </a:p>
        </p:txBody>
      </p:sp>
      <p:pic>
        <p:nvPicPr>
          <p:cNvPr id="11" name="Picture 10">
            <a:extLst>
              <a:ext uri="{FF2B5EF4-FFF2-40B4-BE49-F238E27FC236}">
                <a16:creationId xmlns:a16="http://schemas.microsoft.com/office/drawing/2014/main" id="{1CFF977B-D03E-CBE7-1589-E547A82E0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773" y="1357412"/>
            <a:ext cx="3696131" cy="4606508"/>
          </a:xfrm>
          <a:prstGeom prst="rect">
            <a:avLst/>
          </a:prstGeom>
        </p:spPr>
      </p:pic>
    </p:spTree>
    <p:extLst>
      <p:ext uri="{BB962C8B-B14F-4D97-AF65-F5344CB8AC3E}">
        <p14:creationId xmlns:p14="http://schemas.microsoft.com/office/powerpoint/2010/main" val="206373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044B80-91C2-880D-F746-342A533D8006}"/>
              </a:ext>
            </a:extLst>
          </p:cNvPr>
          <p:cNvPicPr>
            <a:picLocks noChangeAspect="1"/>
          </p:cNvPicPr>
          <p:nvPr/>
        </p:nvPicPr>
        <p:blipFill>
          <a:blip r:embed="rId2"/>
          <a:stretch>
            <a:fillRect/>
          </a:stretch>
        </p:blipFill>
        <p:spPr>
          <a:xfrm>
            <a:off x="0" y="-1"/>
            <a:ext cx="12192000" cy="6859987"/>
          </a:xfrm>
          <a:prstGeom prst="rect">
            <a:avLst/>
          </a:prstGeom>
        </p:spPr>
      </p:pic>
      <p:sp>
        <p:nvSpPr>
          <p:cNvPr id="4" name="TextBox 3">
            <a:extLst>
              <a:ext uri="{FF2B5EF4-FFF2-40B4-BE49-F238E27FC236}">
                <a16:creationId xmlns:a16="http://schemas.microsoft.com/office/drawing/2014/main" id="{31D75999-4AEA-618A-8205-9B4EB6592026}"/>
              </a:ext>
            </a:extLst>
          </p:cNvPr>
          <p:cNvSpPr txBox="1"/>
          <p:nvPr/>
        </p:nvSpPr>
        <p:spPr>
          <a:xfrm rot="1771826">
            <a:off x="8186606" y="2165694"/>
            <a:ext cx="3251200" cy="1754326"/>
          </a:xfrm>
          <a:prstGeom prst="rect">
            <a:avLst/>
          </a:prstGeom>
          <a:solidFill>
            <a:schemeClr val="bg1"/>
          </a:solidFill>
        </p:spPr>
        <p:txBody>
          <a:bodyPr wrap="square">
            <a:spAutoFit/>
          </a:bodyPr>
          <a:lstStyle/>
          <a:p>
            <a:pPr algn="l" fontAlgn="base"/>
            <a:r>
              <a:rPr lang="en-US" b="0" i="0" dirty="0">
                <a:effectLst/>
              </a:rPr>
              <a:t>As a result, we reach different conclusions on many important subjects that others judge only in terms of their opinions about mortal life.</a:t>
            </a:r>
          </a:p>
          <a:p>
            <a:pPr algn="l" fontAlgn="base"/>
            <a:r>
              <a:rPr lang="en-US" b="0" i="0" dirty="0">
                <a:effectLst/>
              </a:rPr>
              <a:t>(2)</a:t>
            </a:r>
          </a:p>
        </p:txBody>
      </p:sp>
      <p:sp>
        <p:nvSpPr>
          <p:cNvPr id="3" name="TextBox 2">
            <a:extLst>
              <a:ext uri="{FF2B5EF4-FFF2-40B4-BE49-F238E27FC236}">
                <a16:creationId xmlns:a16="http://schemas.microsoft.com/office/drawing/2014/main" id="{7ACB140B-3C42-06CA-E2C4-6CC336CD9B2A}"/>
              </a:ext>
            </a:extLst>
          </p:cNvPr>
          <p:cNvSpPr txBox="1"/>
          <p:nvPr/>
        </p:nvSpPr>
        <p:spPr>
          <a:xfrm rot="20251954">
            <a:off x="370112" y="2217072"/>
            <a:ext cx="3495040" cy="1477328"/>
          </a:xfrm>
          <a:prstGeom prst="rect">
            <a:avLst/>
          </a:prstGeom>
          <a:solidFill>
            <a:schemeClr val="bg1"/>
          </a:solidFill>
        </p:spPr>
        <p:txBody>
          <a:bodyPr wrap="square">
            <a:spAutoFit/>
          </a:bodyPr>
          <a:lstStyle/>
          <a:p>
            <a:pPr algn="l" fontAlgn="base"/>
            <a:r>
              <a:rPr lang="en-US" b="0" i="0" dirty="0">
                <a:effectLst/>
              </a:rPr>
              <a:t>This life is like the second act in a three-act play. Its purpose is defined by what is revealed about our spiritual existence in Act 1 and our eternal destiny in Act 3. </a:t>
            </a:r>
          </a:p>
        </p:txBody>
      </p:sp>
      <p:sp>
        <p:nvSpPr>
          <p:cNvPr id="6" name="TextBox 5">
            <a:extLst>
              <a:ext uri="{FF2B5EF4-FFF2-40B4-BE49-F238E27FC236}">
                <a16:creationId xmlns:a16="http://schemas.microsoft.com/office/drawing/2014/main" id="{66409922-B63B-1FA2-57BD-71CA2D503528}"/>
              </a:ext>
            </a:extLst>
          </p:cNvPr>
          <p:cNvSpPr txBox="1"/>
          <p:nvPr/>
        </p:nvSpPr>
        <p:spPr>
          <a:xfrm>
            <a:off x="4292021" y="1478408"/>
            <a:ext cx="3396195" cy="1477328"/>
          </a:xfrm>
          <a:prstGeom prst="rect">
            <a:avLst/>
          </a:prstGeom>
          <a:solidFill>
            <a:schemeClr val="bg1"/>
          </a:solidFill>
        </p:spPr>
        <p:txBody>
          <a:bodyPr wrap="square">
            <a:spAutoFit/>
          </a:bodyPr>
          <a:lstStyle/>
          <a:p>
            <a:pPr algn="l" fontAlgn="base"/>
            <a:r>
              <a:rPr lang="en-US" b="0" i="0" dirty="0">
                <a:effectLst/>
              </a:rPr>
              <a:t>Because of our knowledge of this Plan and other truths that God has revealed, we start with different assumptions than those who do not share our knowledge. </a:t>
            </a:r>
          </a:p>
        </p:txBody>
      </p:sp>
      <p:pic>
        <p:nvPicPr>
          <p:cNvPr id="8" name="Picture 2" descr="http://i717.photobucket.com/albums/ww173/prestonjjrtr/Smileys/dancing_banana.gif">
            <a:extLst>
              <a:ext uri="{FF2B5EF4-FFF2-40B4-BE49-F238E27FC236}">
                <a16:creationId xmlns:a16="http://schemas.microsoft.com/office/drawing/2014/main" id="{54BB2975-C76B-C04C-5236-77F05E3C0A4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824" y="3791445"/>
            <a:ext cx="3760663" cy="27852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1402A98-295F-6A65-BC8C-178C7D494C8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583" l="10000" r="90000">
                        <a14:foregroundMark x1="53333" y1="42917" x2="53333" y2="42917"/>
                        <a14:foregroundMark x1="46250" y1="42083" x2="46250" y2="42083"/>
                        <a14:foregroundMark x1="33333" y1="66250" x2="33333" y2="66250"/>
                        <a14:foregroundMark x1="37083" y1="88750" x2="37083" y2="88750"/>
                        <a14:foregroundMark x1="40000" y1="86250" x2="40000" y2="86250"/>
                        <a14:foregroundMark x1="67083" y1="87083" x2="67083" y2="87083"/>
                        <a14:foregroundMark x1="77083" y1="68750" x2="77083" y2="68750"/>
                        <a14:foregroundMark x1="51250" y1="41667" x2="51250" y2="41667"/>
                        <a14:foregroundMark x1="43333" y1="40833" x2="43333" y2="40833"/>
                        <a14:foregroundMark x1="45000" y1="39167" x2="45000" y2="39167"/>
                        <a14:foregroundMark x1="76250" y1="64167" x2="76250" y2="64167"/>
                        <a14:foregroundMark x1="32083" y1="86250" x2="32083" y2="86250"/>
                        <a14:foregroundMark x1="62083" y1="86250" x2="62083" y2="86250"/>
                      </a14:backgroundRemoval>
                    </a14:imgEffect>
                  </a14:imgLayer>
                </a14:imgProps>
              </a:ext>
            </a:extLst>
          </a:blip>
          <a:stretch>
            <a:fillRect/>
          </a:stretch>
        </p:blipFill>
        <p:spPr>
          <a:xfrm flipH="1">
            <a:off x="2219960" y="3477416"/>
            <a:ext cx="3525520" cy="3525520"/>
          </a:xfrm>
          <a:prstGeom prst="rect">
            <a:avLst/>
          </a:prstGeom>
        </p:spPr>
      </p:pic>
      <p:pic>
        <p:nvPicPr>
          <p:cNvPr id="12" name="Picture 11">
            <a:extLst>
              <a:ext uri="{FF2B5EF4-FFF2-40B4-BE49-F238E27FC236}">
                <a16:creationId xmlns:a16="http://schemas.microsoft.com/office/drawing/2014/main" id="{6A90BC56-46FC-61CB-07E3-17C6D46824C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67" b="99583" l="10000" r="90000">
                        <a14:foregroundMark x1="53333" y1="42917" x2="53333" y2="42917"/>
                        <a14:foregroundMark x1="46250" y1="42083" x2="46250" y2="42083"/>
                        <a14:foregroundMark x1="33333" y1="66250" x2="33333" y2="66250"/>
                        <a14:foregroundMark x1="37083" y1="88750" x2="37083" y2="88750"/>
                        <a14:foregroundMark x1="40000" y1="86250" x2="40000" y2="86250"/>
                        <a14:foregroundMark x1="67083" y1="87083" x2="67083" y2="87083"/>
                        <a14:foregroundMark x1="77083" y1="68750" x2="77083" y2="68750"/>
                        <a14:foregroundMark x1="51250" y1="41667" x2="51250" y2="41667"/>
                        <a14:foregroundMark x1="43333" y1="40833" x2="43333" y2="40833"/>
                        <a14:foregroundMark x1="45000" y1="39167" x2="45000" y2="39167"/>
                        <a14:foregroundMark x1="76250" y1="64167" x2="76250" y2="64167"/>
                        <a14:foregroundMark x1="32083" y1="86250" x2="32083" y2="86250"/>
                        <a14:foregroundMark x1="62083" y1="86250" x2="62083" y2="86250"/>
                      </a14:backgroundRemoval>
                    </a14:imgEffect>
                  </a14:imgLayer>
                </a14:imgProps>
              </a:ext>
            </a:extLst>
          </a:blip>
          <a:stretch>
            <a:fillRect/>
          </a:stretch>
        </p:blipFill>
        <p:spPr>
          <a:xfrm>
            <a:off x="7042332" y="3332480"/>
            <a:ext cx="3525520" cy="3525520"/>
          </a:xfrm>
          <a:prstGeom prst="rect">
            <a:avLst/>
          </a:prstGeom>
        </p:spPr>
      </p:pic>
    </p:spTree>
    <p:extLst>
      <p:ext uri="{BB962C8B-B14F-4D97-AF65-F5344CB8AC3E}">
        <p14:creationId xmlns:p14="http://schemas.microsoft.com/office/powerpoint/2010/main" val="16071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420066-D1FE-456C-9BE2-D74A1B32D845}"/>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0" y="19250"/>
            <a:ext cx="8310880" cy="1477328"/>
          </a:xfrm>
          <a:prstGeom prst="rect">
            <a:avLst/>
          </a:prstGeom>
          <a:noFill/>
        </p:spPr>
        <p:txBody>
          <a:bodyPr wrap="square" rtlCol="0">
            <a:spAutoFit/>
          </a:bodyPr>
          <a:lstStyle/>
          <a:p>
            <a:r>
              <a:rPr lang="en-US" dirty="0">
                <a:solidFill>
                  <a:schemeClr val="bg1"/>
                </a:solidFill>
              </a:rPr>
              <a:t>Sources:</a:t>
            </a:r>
          </a:p>
          <a:p>
            <a:pPr marL="342900" indent="-342900">
              <a:buFont typeface="+mj-lt"/>
              <a:buAutoNum type="arabicPeriod"/>
            </a:pPr>
            <a:r>
              <a:rPr lang="en-US" dirty="0">
                <a:solidFill>
                  <a:schemeClr val="bg1"/>
                </a:solidFill>
              </a:rPr>
              <a:t>Elder Jeffrey R. Holland “Lord, I Believe,”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2013, 94).</a:t>
            </a:r>
          </a:p>
          <a:p>
            <a:pPr marL="342900" indent="-342900">
              <a:buFont typeface="+mj-lt"/>
              <a:buAutoNum type="arabicPeriod"/>
            </a:pPr>
            <a:r>
              <a:rPr lang="en-US" b="0" i="0" dirty="0">
                <a:solidFill>
                  <a:schemeClr val="bg1"/>
                </a:solidFill>
                <a:effectLst/>
              </a:rPr>
              <a:t>Dallin H. Oaks, “</a:t>
            </a:r>
            <a:r>
              <a:rPr lang="en-US" b="0" i="0" u="none" strike="noStrike" dirty="0">
                <a:solidFill>
                  <a:schemeClr val="bg1"/>
                </a:solidFill>
                <a:effectLst/>
              </a:rPr>
              <a:t>As He Thinketh in His Heart</a:t>
            </a:r>
            <a:r>
              <a:rPr lang="en-US" b="0" i="0" dirty="0">
                <a:solidFill>
                  <a:schemeClr val="bg1"/>
                </a:solidFill>
                <a:effectLst/>
              </a:rPr>
              <a:t>” [evening with a General Authority, Feb. 8, 2013 3-4], </a:t>
            </a:r>
          </a:p>
          <a:p>
            <a:endParaRPr lang="en-US" dirty="0">
              <a:solidFill>
                <a:schemeClr val="bg1"/>
              </a:solidFill>
            </a:endParaRPr>
          </a:p>
        </p:txBody>
      </p:sp>
      <p:grpSp>
        <p:nvGrpSpPr>
          <p:cNvPr id="2" name="Group 1">
            <a:extLst>
              <a:ext uri="{FF2B5EF4-FFF2-40B4-BE49-F238E27FC236}">
                <a16:creationId xmlns:a16="http://schemas.microsoft.com/office/drawing/2014/main" id="{1F08FFFF-77A5-0333-51B1-4C667E89CC96}"/>
              </a:ext>
            </a:extLst>
          </p:cNvPr>
          <p:cNvGrpSpPr/>
          <p:nvPr/>
        </p:nvGrpSpPr>
        <p:grpSpPr>
          <a:xfrm>
            <a:off x="271275" y="2475411"/>
            <a:ext cx="2131588" cy="2294709"/>
            <a:chOff x="4497812" y="1667691"/>
            <a:chExt cx="2131588" cy="2294709"/>
          </a:xfrm>
        </p:grpSpPr>
        <p:sp>
          <p:nvSpPr>
            <p:cNvPr id="3" name="Rectangle 2">
              <a:extLst>
                <a:ext uri="{FF2B5EF4-FFF2-40B4-BE49-F238E27FC236}">
                  <a16:creationId xmlns:a16="http://schemas.microsoft.com/office/drawing/2014/main" id="{C8D2C419-B7EB-2059-8517-9268FAC9745E}"/>
                </a:ext>
              </a:extLst>
            </p:cNvPr>
            <p:cNvSpPr/>
            <p:nvPr/>
          </p:nvSpPr>
          <p:spPr>
            <a:xfrm>
              <a:off x="4572000" y="2514600"/>
              <a:ext cx="2057400" cy="144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FA96CC1-B720-5258-3388-ABC5B60FAF91}"/>
                </a:ext>
              </a:extLst>
            </p:cNvPr>
            <p:cNvGrpSpPr/>
            <p:nvPr/>
          </p:nvGrpSpPr>
          <p:grpSpPr>
            <a:xfrm>
              <a:off x="4572000" y="2209799"/>
              <a:ext cx="2057400" cy="320041"/>
              <a:chOff x="4572000" y="2209799"/>
              <a:chExt cx="2057400" cy="320041"/>
            </a:xfrm>
          </p:grpSpPr>
          <p:sp>
            <p:nvSpPr>
              <p:cNvPr id="39" name="Rectangle 38">
                <a:extLst>
                  <a:ext uri="{FF2B5EF4-FFF2-40B4-BE49-F238E27FC236}">
                    <a16:creationId xmlns:a16="http://schemas.microsoft.com/office/drawing/2014/main" id="{43980F14-493F-6E8C-1F28-2680ACF392D1}"/>
                  </a:ext>
                </a:extLst>
              </p:cNvPr>
              <p:cNvSpPr/>
              <p:nvPr/>
            </p:nvSpPr>
            <p:spPr>
              <a:xfrm>
                <a:off x="4572000" y="2209799"/>
                <a:ext cx="2057400" cy="298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a:extLst>
                  <a:ext uri="{FF2B5EF4-FFF2-40B4-BE49-F238E27FC236}">
                    <a16:creationId xmlns:a16="http://schemas.microsoft.com/office/drawing/2014/main" id="{4C234356-C79E-98E7-BC6D-098E3E6BE436}"/>
                  </a:ext>
                </a:extLst>
              </p:cNvPr>
              <p:cNvSpPr/>
              <p:nvPr/>
            </p:nvSpPr>
            <p:spPr>
              <a:xfrm>
                <a:off x="4638618" y="2209799"/>
                <a:ext cx="406401" cy="304801"/>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79D6402C-94BF-7C5F-7553-023BE857306F}"/>
                  </a:ext>
                </a:extLst>
              </p:cNvPr>
              <p:cNvSpPr/>
              <p:nvPr/>
            </p:nvSpPr>
            <p:spPr>
              <a:xfrm>
                <a:off x="5192683" y="2225039"/>
                <a:ext cx="406401" cy="304801"/>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AB086FAA-DC40-A22B-B9F8-AAAC70AEC1EA}"/>
                  </a:ext>
                </a:extLst>
              </p:cNvPr>
              <p:cNvSpPr/>
              <p:nvPr/>
            </p:nvSpPr>
            <p:spPr>
              <a:xfrm>
                <a:off x="5700536" y="2225039"/>
                <a:ext cx="406401" cy="304801"/>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13BA54C9-85B7-F760-27B9-6C6D33F88430}"/>
                  </a:ext>
                </a:extLst>
              </p:cNvPr>
              <p:cNvSpPr/>
              <p:nvPr/>
            </p:nvSpPr>
            <p:spPr>
              <a:xfrm>
                <a:off x="6222999" y="2225039"/>
                <a:ext cx="406401" cy="304801"/>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CDF3C9F-94FF-A0B6-06F4-7A2635E6E4F2}"/>
                </a:ext>
              </a:extLst>
            </p:cNvPr>
            <p:cNvGrpSpPr/>
            <p:nvPr/>
          </p:nvGrpSpPr>
          <p:grpSpPr>
            <a:xfrm rot="20729731" flipV="1">
              <a:off x="4497812" y="1667691"/>
              <a:ext cx="2057400" cy="298269"/>
              <a:chOff x="4572000" y="2209799"/>
              <a:chExt cx="2057400" cy="298269"/>
            </a:xfrm>
          </p:grpSpPr>
          <p:sp>
            <p:nvSpPr>
              <p:cNvPr id="34" name="Rectangle 33">
                <a:extLst>
                  <a:ext uri="{FF2B5EF4-FFF2-40B4-BE49-F238E27FC236}">
                    <a16:creationId xmlns:a16="http://schemas.microsoft.com/office/drawing/2014/main" id="{31530F60-A7EA-EBB2-F496-83392DE21B9A}"/>
                  </a:ext>
                </a:extLst>
              </p:cNvPr>
              <p:cNvSpPr/>
              <p:nvPr/>
            </p:nvSpPr>
            <p:spPr>
              <a:xfrm>
                <a:off x="4572000" y="2209799"/>
                <a:ext cx="2057400" cy="298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95A01E1B-EE7B-541E-86D1-EBB07949F6C4}"/>
                  </a:ext>
                </a:extLst>
              </p:cNvPr>
              <p:cNvSpPr/>
              <p:nvPr/>
            </p:nvSpPr>
            <p:spPr>
              <a:xfrm>
                <a:off x="4638618" y="2209800"/>
                <a:ext cx="406401" cy="276498"/>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F2AB7147-CDA6-6B2B-DE61-07C5281CD984}"/>
                  </a:ext>
                </a:extLst>
              </p:cNvPr>
              <p:cNvSpPr/>
              <p:nvPr/>
            </p:nvSpPr>
            <p:spPr>
              <a:xfrm>
                <a:off x="5192683" y="2225040"/>
                <a:ext cx="406401" cy="269967"/>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3B4DF96C-49F6-9D5B-8A0B-10043BB933E8}"/>
                  </a:ext>
                </a:extLst>
              </p:cNvPr>
              <p:cNvSpPr/>
              <p:nvPr/>
            </p:nvSpPr>
            <p:spPr>
              <a:xfrm>
                <a:off x="5700536" y="2225040"/>
                <a:ext cx="406401" cy="269967"/>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923A3CF7-5E96-960C-8DA7-21339F51EF99}"/>
                  </a:ext>
                </a:extLst>
              </p:cNvPr>
              <p:cNvSpPr/>
              <p:nvPr/>
            </p:nvSpPr>
            <p:spPr>
              <a:xfrm>
                <a:off x="6222999" y="2225040"/>
                <a:ext cx="406401" cy="252550"/>
              </a:xfrm>
              <a:prstGeom prst="parallelogram">
                <a:avLst>
                  <a:gd name="adj" fmla="val 51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5AAA85D9-E9CB-3CDF-E9AD-E493B178AD71}"/>
                </a:ext>
              </a:extLst>
            </p:cNvPr>
            <p:cNvSpPr txBox="1"/>
            <p:nvPr/>
          </p:nvSpPr>
          <p:spPr>
            <a:xfrm>
              <a:off x="4563194" y="2507202"/>
              <a:ext cx="2066206" cy="369332"/>
            </a:xfrm>
            <a:prstGeom prst="rect">
              <a:avLst/>
            </a:prstGeom>
            <a:noFill/>
          </p:spPr>
          <p:txBody>
            <a:bodyPr wrap="square" rtlCol="0">
              <a:spAutoFit/>
            </a:bodyPr>
            <a:lstStyle/>
            <a:p>
              <a:r>
                <a:rPr lang="en-US" dirty="0">
                  <a:solidFill>
                    <a:schemeClr val="bg1"/>
                  </a:solidFill>
                </a:rPr>
                <a:t>SCENE   TAKE   TIME</a:t>
              </a:r>
            </a:p>
          </p:txBody>
        </p:sp>
        <p:sp>
          <p:nvSpPr>
            <p:cNvPr id="29" name="TextBox 28">
              <a:extLst>
                <a:ext uri="{FF2B5EF4-FFF2-40B4-BE49-F238E27FC236}">
                  <a16:creationId xmlns:a16="http://schemas.microsoft.com/office/drawing/2014/main" id="{BC47F186-F0A1-A8B7-0B55-821AA50E6A8D}"/>
                </a:ext>
              </a:extLst>
            </p:cNvPr>
            <p:cNvSpPr txBox="1"/>
            <p:nvPr/>
          </p:nvSpPr>
          <p:spPr>
            <a:xfrm>
              <a:off x="4851978" y="3298641"/>
              <a:ext cx="1437039" cy="646331"/>
            </a:xfrm>
            <a:prstGeom prst="rect">
              <a:avLst/>
            </a:prstGeom>
            <a:noFill/>
          </p:spPr>
          <p:txBody>
            <a:bodyPr wrap="square" rtlCol="0">
              <a:spAutoFit/>
            </a:bodyPr>
            <a:lstStyle/>
            <a:p>
              <a:r>
                <a:rPr lang="en-US" sz="3600" dirty="0">
                  <a:solidFill>
                    <a:schemeClr val="bg1"/>
                  </a:solidFill>
                </a:rPr>
                <a:t>Video</a:t>
              </a:r>
            </a:p>
          </p:txBody>
        </p:sp>
        <p:cxnSp>
          <p:nvCxnSpPr>
            <p:cNvPr id="30" name="Straight Connector 29">
              <a:extLst>
                <a:ext uri="{FF2B5EF4-FFF2-40B4-BE49-F238E27FC236}">
                  <a16:creationId xmlns:a16="http://schemas.microsoft.com/office/drawing/2014/main" id="{9F0F2802-815F-701E-3A0C-73856E8E2DF3}"/>
                </a:ext>
              </a:extLst>
            </p:cNvPr>
            <p:cNvCxnSpPr/>
            <p:nvPr/>
          </p:nvCxnSpPr>
          <p:spPr>
            <a:xfrm>
              <a:off x="4516573" y="2501049"/>
              <a:ext cx="2112827" cy="98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65F8F5-FE0F-6442-1874-1B04D76A2355}"/>
                </a:ext>
              </a:extLst>
            </p:cNvPr>
            <p:cNvCxnSpPr>
              <a:endCxn id="3" idx="3"/>
            </p:cNvCxnSpPr>
            <p:nvPr/>
          </p:nvCxnSpPr>
          <p:spPr>
            <a:xfrm>
              <a:off x="4563194" y="3234801"/>
              <a:ext cx="2066206" cy="369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CA5E62-A92F-C41D-AA8D-7A9061511245}"/>
                </a:ext>
              </a:extLst>
            </p:cNvPr>
            <p:cNvCxnSpPr/>
            <p:nvPr/>
          </p:nvCxnSpPr>
          <p:spPr>
            <a:xfrm flipV="1">
              <a:off x="5327950" y="2528304"/>
              <a:ext cx="8806" cy="706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51F01C2-9E46-DB29-8039-07A6F7764E36}"/>
                </a:ext>
              </a:extLst>
            </p:cNvPr>
            <p:cNvCxnSpPr/>
            <p:nvPr/>
          </p:nvCxnSpPr>
          <p:spPr>
            <a:xfrm flipV="1">
              <a:off x="5951224" y="2534858"/>
              <a:ext cx="8806" cy="7064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07C454A0-708D-0177-99D8-80066A615C97}"/>
              </a:ext>
            </a:extLst>
          </p:cNvPr>
          <p:cNvSpPr txBox="1"/>
          <p:nvPr/>
        </p:nvSpPr>
        <p:spPr>
          <a:xfrm>
            <a:off x="266710" y="4895259"/>
            <a:ext cx="6121400" cy="646331"/>
          </a:xfrm>
          <a:prstGeom prst="rect">
            <a:avLst/>
          </a:prstGeom>
          <a:noFill/>
        </p:spPr>
        <p:txBody>
          <a:bodyPr wrap="square">
            <a:spAutoFit/>
          </a:bodyPr>
          <a:lstStyle/>
          <a:p>
            <a:r>
              <a:rPr lang="en-US" b="0" i="0" dirty="0">
                <a:solidFill>
                  <a:schemeClr val="bg1"/>
                </a:solidFill>
                <a:effectLst/>
                <a:latin typeface="Ensign:Serif"/>
              </a:rPr>
              <a:t>“Let God Prevail,” located at ChurchofJesusChrist.org, from time code 6:58 to 8:24,</a:t>
            </a:r>
            <a:endParaRPr lang="en-US" dirty="0">
              <a:solidFill>
                <a:schemeClr val="bg1"/>
              </a:solidFill>
            </a:endParaRPr>
          </a:p>
        </p:txBody>
      </p:sp>
    </p:spTree>
    <p:extLst>
      <p:ext uri="{BB962C8B-B14F-4D97-AF65-F5344CB8AC3E}">
        <p14:creationId xmlns:p14="http://schemas.microsoft.com/office/powerpoint/2010/main" val="127382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1AE5C1-2EC3-4039-A74B-B466870E1DFA}"/>
              </a:ext>
            </a:extLst>
          </p:cNvPr>
          <p:cNvSpPr/>
          <p:nvPr/>
        </p:nvSpPr>
        <p:spPr>
          <a:xfrm>
            <a:off x="0" y="13423"/>
            <a:ext cx="5775158" cy="4185761"/>
          </a:xfrm>
          <a:prstGeom prst="rect">
            <a:avLst/>
          </a:prstGeom>
          <a:ln>
            <a:solidFill>
              <a:schemeClr val="tx1"/>
            </a:solidFill>
          </a:ln>
        </p:spPr>
        <p:txBody>
          <a:bodyPr wrap="square">
            <a:spAutoFit/>
          </a:bodyPr>
          <a:lstStyle/>
          <a:p>
            <a:pPr algn="l" fontAlgn="base"/>
            <a:r>
              <a:rPr lang="en-US" sz="1400" b="0" i="0" dirty="0">
                <a:solidFill>
                  <a:srgbClr val="000000"/>
                </a:solidFill>
                <a:effectLst/>
                <a:latin typeface="Ensign:Sans"/>
              </a:rPr>
              <a:t>If we begin with an eternal perspective, we will arrive at conclusions that reflect eternal truth. But if we begin with worldly assumptions, we are likely to arrive at worldly conclusions. So we may need to reframe some questions because we simply do not accept the premises on which they are based.</a:t>
            </a:r>
          </a:p>
          <a:p>
            <a:pPr algn="l" fontAlgn="base"/>
            <a:r>
              <a:rPr lang="en-US" sz="1400" b="0" i="0" dirty="0">
                <a:solidFill>
                  <a:srgbClr val="000000"/>
                </a:solidFill>
                <a:effectLst/>
                <a:latin typeface="Ensign:Sans"/>
              </a:rPr>
              <a:t>For example, you have probably been asked, “Shouldn’t any two people who love each other be able to marry?” From the perspective of much of the world, the answer would seem to be yes. But think about what you know about the plan of salvation and about Heavenly Father’s purpose for marriage. The plan of salvation provides an eternal perspective and a gospel premise that reframes the question. Some questions you may consider are “Why is the family ordained of God?” or “Why has the Lord established marriage between a man and a woman?” Think about what you know about the spirit children of Heavenly Father—where they come from and what He wants for them now and in the eternities. Think about why He has blessed us with the power to seal families in temples. How does your understanding of these principles reframe the question and allow you to see the issue through the light of the gospel?</a:t>
            </a:r>
          </a:p>
          <a:p>
            <a:pPr algn="l" fontAlgn="base"/>
            <a:r>
              <a:rPr lang="en-US" sz="1400" b="0" i="0" dirty="0">
                <a:solidFill>
                  <a:srgbClr val="000000"/>
                </a:solidFill>
                <a:effectLst/>
                <a:latin typeface="Ensign:Sans"/>
              </a:rPr>
              <a:t>(Chad H Webb, “</a:t>
            </a:r>
            <a:r>
              <a:rPr lang="en-US" sz="1400" b="0" i="0" u="none" strike="noStrike" dirty="0">
                <a:solidFill>
                  <a:srgbClr val="000000"/>
                </a:solidFill>
                <a:effectLst/>
                <a:latin typeface="Ensign:Sans"/>
              </a:rPr>
              <a:t>That They May Know How to Come unto Him and Be Saved</a:t>
            </a:r>
            <a:r>
              <a:rPr lang="en-US" sz="1400" b="0" i="0" dirty="0">
                <a:solidFill>
                  <a:srgbClr val="000000"/>
                </a:solidFill>
                <a:effectLst/>
                <a:latin typeface="Ensign:Sans"/>
              </a:rPr>
              <a:t>” [Brigham Young University–Hawaii devotional, Mar. 22, 2016], byuh.edu)</a:t>
            </a:r>
          </a:p>
        </p:txBody>
      </p:sp>
      <p:sp>
        <p:nvSpPr>
          <p:cNvPr id="15" name="Rectangle 14">
            <a:extLst>
              <a:ext uri="{FF2B5EF4-FFF2-40B4-BE49-F238E27FC236}">
                <a16:creationId xmlns:a16="http://schemas.microsoft.com/office/drawing/2014/main" id="{69829F29-A005-44DE-B7D8-E00D6B8FC8DB}"/>
              </a:ext>
            </a:extLst>
          </p:cNvPr>
          <p:cNvSpPr/>
          <p:nvPr/>
        </p:nvSpPr>
        <p:spPr>
          <a:xfrm>
            <a:off x="5775158" y="13423"/>
            <a:ext cx="6416842" cy="2677656"/>
          </a:xfrm>
          <a:prstGeom prst="rect">
            <a:avLst/>
          </a:prstGeom>
          <a:ln>
            <a:solidFill>
              <a:schemeClr val="tx1"/>
            </a:solidFill>
          </a:ln>
        </p:spPr>
        <p:txBody>
          <a:bodyPr wrap="square">
            <a:spAutoFit/>
          </a:bodyPr>
          <a:lstStyle/>
          <a:p>
            <a:pPr fontAlgn="base"/>
            <a:r>
              <a:rPr lang="en-US" sz="1400" b="1" i="1" dirty="0">
                <a:latin typeface="Calibri" panose="020F0502020204030204" pitchFamily="34" charset="0"/>
              </a:rPr>
              <a:t>Seeking Further Understanding:</a:t>
            </a:r>
          </a:p>
          <a:p>
            <a:pPr fontAlgn="base"/>
            <a:r>
              <a:rPr lang="en-US" sz="1400" i="1" dirty="0">
                <a:latin typeface="Calibri" panose="020F0502020204030204" pitchFamily="34" charset="0"/>
              </a:rPr>
              <a:t>Much of what the Lord reveals to His prophets is intended to prevent sorrow for us as individuals and as societies. When God speaks, He does so to teach, inspire, refine, and warn His children. When individuals and societies ignore their Heavenly Father’s instructions, they do so at the risk of trial, torment, and toil.</a:t>
            </a:r>
          </a:p>
          <a:p>
            <a:pPr fontAlgn="base"/>
            <a:r>
              <a:rPr lang="en-US" sz="1400" i="1" dirty="0">
                <a:latin typeface="Calibri" panose="020F0502020204030204" pitchFamily="34" charset="0"/>
              </a:rPr>
              <a:t>“God loves all His children. That is why He pleads so earnestly with us through His prophets. Just as we want what is best for our loved ones, Heavenly Father wants what is best for us. That is why His instructions are so crucial and sometimes so urgent. That is why He has not abandoned us today but continues to reveal His will to us through His prophets. Our fate and the fate of our world hinge on our hearing and heeding the revealed word of God to His children” (Dieter F. Uchtdorf, “Why Do We Need Prophets?” </a:t>
            </a:r>
            <a:r>
              <a:rPr lang="en-US" sz="1400" i="1" dirty="0">
                <a:latin typeface="Georgia" panose="02040502050405020303" pitchFamily="18" charset="0"/>
              </a:rPr>
              <a:t>Ensign,</a:t>
            </a:r>
            <a:r>
              <a:rPr lang="en-US" sz="1400" i="1" dirty="0">
                <a:latin typeface="Calibri" panose="020F0502020204030204" pitchFamily="34" charset="0"/>
              </a:rPr>
              <a:t> Mar. 2012, 4).</a:t>
            </a:r>
            <a:endParaRPr lang="en-US" sz="1400" b="0" i="1" dirty="0">
              <a:effectLst/>
              <a:latin typeface="Calibri" panose="020F0502020204030204" pitchFamily="34" charset="0"/>
            </a:endParaRPr>
          </a:p>
        </p:txBody>
      </p:sp>
      <p:sp>
        <p:nvSpPr>
          <p:cNvPr id="17" name="Rectangle 16">
            <a:extLst>
              <a:ext uri="{FF2B5EF4-FFF2-40B4-BE49-F238E27FC236}">
                <a16:creationId xmlns:a16="http://schemas.microsoft.com/office/drawing/2014/main" id="{8EC6CB7A-1586-41DC-8C53-903C94644C94}"/>
              </a:ext>
            </a:extLst>
          </p:cNvPr>
          <p:cNvSpPr/>
          <p:nvPr/>
        </p:nvSpPr>
        <p:spPr>
          <a:xfrm>
            <a:off x="0" y="4199184"/>
            <a:ext cx="5775158" cy="1600438"/>
          </a:xfrm>
          <a:prstGeom prst="rect">
            <a:avLst/>
          </a:prstGeom>
          <a:ln>
            <a:solidFill>
              <a:schemeClr val="tx1"/>
            </a:solidFill>
          </a:ln>
        </p:spPr>
        <p:txBody>
          <a:bodyPr wrap="square">
            <a:spAutoFit/>
          </a:bodyPr>
          <a:lstStyle/>
          <a:p>
            <a:r>
              <a:rPr lang="en-US" sz="1400" b="1" i="1" dirty="0">
                <a:latin typeface="Calibri" panose="020F0502020204030204" pitchFamily="34" charset="0"/>
              </a:rPr>
              <a:t>Vital Source of Truth:</a:t>
            </a:r>
          </a:p>
          <a:p>
            <a:r>
              <a:rPr lang="en-US" sz="1400" i="1" dirty="0"/>
              <a:t>The Church is making great efforts to be transparent with the records we have, but after all we can publish, our members are sometimes left with basic questions that cannot be resolved by study. … Some things can be learned only by faith (see D&amp;C 88:118). Our ultimate reliance must be on faith in the witness we have received from the Holy Ghost” (Dallin H. Oaks, “Opposition in All Things,” Ensign or Liahona, May 2016, 117).</a:t>
            </a:r>
            <a:endParaRPr lang="en-US" sz="1400" dirty="0"/>
          </a:p>
        </p:txBody>
      </p:sp>
      <p:sp>
        <p:nvSpPr>
          <p:cNvPr id="18" name="Rectangle 17">
            <a:extLst>
              <a:ext uri="{FF2B5EF4-FFF2-40B4-BE49-F238E27FC236}">
                <a16:creationId xmlns:a16="http://schemas.microsoft.com/office/drawing/2014/main" id="{8D53BBDA-C489-47DC-8145-BE411049A2E7}"/>
              </a:ext>
            </a:extLst>
          </p:cNvPr>
          <p:cNvSpPr/>
          <p:nvPr/>
        </p:nvSpPr>
        <p:spPr>
          <a:xfrm>
            <a:off x="5775158" y="2703016"/>
            <a:ext cx="6416842" cy="3600986"/>
          </a:xfrm>
          <a:prstGeom prst="rect">
            <a:avLst/>
          </a:prstGeom>
          <a:ln>
            <a:solidFill>
              <a:schemeClr val="tx1"/>
            </a:solidFill>
          </a:ln>
        </p:spPr>
        <p:txBody>
          <a:bodyPr wrap="square">
            <a:spAutoFit/>
          </a:bodyPr>
          <a:lstStyle/>
          <a:p>
            <a:pPr fontAlgn="base"/>
            <a:r>
              <a:rPr lang="en-US" sz="1200" b="1" i="1" dirty="0">
                <a:solidFill>
                  <a:srgbClr val="333333"/>
                </a:solidFill>
                <a:latin typeface="Calibri" panose="020F0502020204030204" pitchFamily="34" charset="0"/>
              </a:rPr>
              <a:t>God Uses Ordinary Men to Lead:</a:t>
            </a:r>
          </a:p>
          <a:p>
            <a:pPr fontAlgn="base"/>
            <a:r>
              <a:rPr lang="en-US" sz="1200" i="1" dirty="0">
                <a:solidFill>
                  <a:srgbClr val="333333"/>
                </a:solidFill>
                <a:latin typeface="Calibri" panose="020F0502020204030204" pitchFamily="34" charset="0"/>
              </a:rPr>
              <a:t>“On one occasion, Karl G. </a:t>
            </a:r>
            <a:r>
              <a:rPr lang="en-US" sz="1200" i="1" dirty="0" err="1">
                <a:solidFill>
                  <a:srgbClr val="333333"/>
                </a:solidFill>
                <a:latin typeface="Calibri" panose="020F0502020204030204" pitchFamily="34" charset="0"/>
              </a:rPr>
              <a:t>Maeser</a:t>
            </a:r>
            <a:r>
              <a:rPr lang="en-US" sz="1200" i="1" dirty="0">
                <a:solidFill>
                  <a:srgbClr val="333333"/>
                </a:solidFill>
                <a:latin typeface="Calibri" panose="020F0502020204030204" pitchFamily="34" charset="0"/>
              </a:rPr>
              <a:t> was leading a party of young missionaries across the Alps. As they reached the summit, he looked back and saw a row of sticks thrust into the snow to mark the one safe path across the otherwise treacherous glacier.</a:t>
            </a:r>
          </a:p>
          <a:p>
            <a:pPr fontAlgn="base"/>
            <a:r>
              <a:rPr lang="en-US" sz="1200" i="1" dirty="0">
                <a:solidFill>
                  <a:srgbClr val="333333"/>
                </a:solidFill>
                <a:latin typeface="Calibri" panose="020F0502020204030204" pitchFamily="34" charset="0"/>
              </a:rPr>
              <a:t>“Halting the company of missionaries, he gestured toward the sticks and said, ‘Brethren, there stands the priesthood [meaning the priesthood leaders God has put in place to guide His people]. They are just common sticks like the rest of us, … but the position they hold makes them what they are to us. If we step aside from the path they mark, we are lost.’ (In Alma P. Burton, </a:t>
            </a:r>
            <a:r>
              <a:rPr lang="en-US" sz="1200" i="1" dirty="0">
                <a:solidFill>
                  <a:srgbClr val="333333"/>
                </a:solidFill>
                <a:latin typeface="Georgia" panose="02040502050405020303" pitchFamily="18" charset="0"/>
              </a:rPr>
              <a:t>Karl G. </a:t>
            </a:r>
            <a:r>
              <a:rPr lang="en-US" sz="1200" i="1" dirty="0" err="1">
                <a:solidFill>
                  <a:srgbClr val="333333"/>
                </a:solidFill>
                <a:latin typeface="Georgia" panose="02040502050405020303" pitchFamily="18" charset="0"/>
              </a:rPr>
              <a:t>Maeser</a:t>
            </a:r>
            <a:r>
              <a:rPr lang="en-US" sz="1200" i="1" dirty="0">
                <a:solidFill>
                  <a:srgbClr val="333333"/>
                </a:solidFill>
                <a:latin typeface="Georgia" panose="02040502050405020303" pitchFamily="18" charset="0"/>
              </a:rPr>
              <a:t>, Mormon Educator,</a:t>
            </a:r>
            <a:r>
              <a:rPr lang="en-US" sz="1200" i="1" dirty="0">
                <a:solidFill>
                  <a:srgbClr val="333333"/>
                </a:solidFill>
                <a:latin typeface="Calibri" panose="020F0502020204030204" pitchFamily="34" charset="0"/>
              </a:rPr>
              <a:t> Salt Lake City: Deseret Book Co., 1953, p. 22.)</a:t>
            </a:r>
          </a:p>
          <a:p>
            <a:pPr fontAlgn="base"/>
            <a:r>
              <a:rPr lang="en-US" sz="1200" i="1" dirty="0"/>
              <a:t>“Although no one of us is perfect, the Church moves forward, led by ordinary people.</a:t>
            </a:r>
          </a:p>
          <a:p>
            <a:pPr fontAlgn="base"/>
            <a:r>
              <a:rPr lang="en-US" sz="1200" i="1" dirty="0"/>
              <a:t>“The Lord promised:</a:t>
            </a:r>
          </a:p>
          <a:p>
            <a:pPr fontAlgn="base"/>
            <a:r>
              <a:rPr lang="en-US" sz="1200" i="1" dirty="0"/>
              <a:t>“‘If my people will hearken unto my voice, and unto the voice of my servants whom I have appointed to lead my people, behold, verily I say unto you, they shall not be moved out of their place.</a:t>
            </a:r>
          </a:p>
          <a:p>
            <a:pPr fontAlgn="base"/>
            <a:r>
              <a:rPr lang="en-US" sz="1200" i="1" dirty="0"/>
              <a:t>“‘But if they will not hearken to my voice, nor unto the voice of these men whom I have appointed, they shall not be blest.’ (D&amp;C 124:45–46.)</a:t>
            </a:r>
          </a:p>
          <a:p>
            <a:pPr fontAlgn="base"/>
            <a:r>
              <a:rPr lang="en-US" sz="1200" i="1" dirty="0"/>
              <a:t>“I bear witness, brethren and sisters, that the leaders of the Church were called of God by proper authority, and it is known to the Church that they have that authority and have been properly ordained by the regularly ordained heads of the Church. If we follow them we will be saved” (Boyd K. Packer, “From Such Turn Away,” Ensign, May 1985, 35).</a:t>
            </a:r>
            <a:endParaRPr lang="en-US" sz="1200" b="0" i="1"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48724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653697-821D-D5E4-BB2E-BA0E2BC3DF95}"/>
              </a:ext>
            </a:extLst>
          </p:cNvPr>
          <p:cNvPicPr>
            <a:picLocks noChangeAspect="1"/>
          </p:cNvPicPr>
          <p:nvPr/>
        </p:nvPicPr>
        <p:blipFill>
          <a:blip r:embed="rId2"/>
          <a:stretch>
            <a:fillRect/>
          </a:stretch>
        </p:blipFill>
        <p:spPr>
          <a:xfrm>
            <a:off x="0" y="-1"/>
            <a:ext cx="12192000" cy="6854951"/>
          </a:xfrm>
          <a:prstGeom prst="rect">
            <a:avLst/>
          </a:prstGeom>
        </p:spPr>
      </p:pic>
      <p:sp>
        <p:nvSpPr>
          <p:cNvPr id="5" name="TextBox 4">
            <a:extLst>
              <a:ext uri="{FF2B5EF4-FFF2-40B4-BE49-F238E27FC236}">
                <a16:creationId xmlns:a16="http://schemas.microsoft.com/office/drawing/2014/main" id="{58418FF9-FEB1-9B0D-17E5-C8231FE1A3DB}"/>
              </a:ext>
            </a:extLst>
          </p:cNvPr>
          <p:cNvSpPr txBox="1"/>
          <p:nvPr/>
        </p:nvSpPr>
        <p:spPr>
          <a:xfrm>
            <a:off x="2909844" y="129163"/>
            <a:ext cx="6167120" cy="1107996"/>
          </a:xfrm>
          <a:prstGeom prst="rect">
            <a:avLst/>
          </a:prstGeom>
          <a:noFill/>
          <a:effectLst>
            <a:innerShdw blurRad="63500" dist="50800" dir="2700000">
              <a:prstClr val="black">
                <a:alpha val="50000"/>
              </a:prstClr>
            </a:innerShdw>
            <a:reflection blurRad="6350" stA="52000" endA="300" endPos="35000" dir="5400000" sy="-100000" algn="bl" rotWithShape="0"/>
          </a:effectLst>
        </p:spPr>
        <p:txBody>
          <a:bodyPr wrap="square" rtlCol="0">
            <a:spAutoFit/>
          </a:bodyPr>
          <a:lstStyle/>
          <a:p>
            <a:pPr algn="ctr"/>
            <a:r>
              <a:rPr lang="en-US" sz="6600" dirty="0">
                <a:latin typeface="HelveticaNeue" panose="00000400000000000000" pitchFamily="2" charset="0"/>
              </a:rPr>
              <a:t>Myopic</a:t>
            </a:r>
          </a:p>
        </p:txBody>
      </p:sp>
      <p:sp>
        <p:nvSpPr>
          <p:cNvPr id="3" name="TextBox 2">
            <a:extLst>
              <a:ext uri="{FF2B5EF4-FFF2-40B4-BE49-F238E27FC236}">
                <a16:creationId xmlns:a16="http://schemas.microsoft.com/office/drawing/2014/main" id="{9509DB29-C950-9A03-93F6-455A8CC42631}"/>
              </a:ext>
            </a:extLst>
          </p:cNvPr>
          <p:cNvSpPr txBox="1"/>
          <p:nvPr/>
        </p:nvSpPr>
        <p:spPr>
          <a:xfrm>
            <a:off x="4216400" y="1237159"/>
            <a:ext cx="3759200" cy="461665"/>
          </a:xfrm>
          <a:prstGeom prst="rect">
            <a:avLst/>
          </a:prstGeom>
          <a:noFill/>
        </p:spPr>
        <p:txBody>
          <a:bodyPr wrap="square">
            <a:spAutoFit/>
          </a:bodyPr>
          <a:lstStyle/>
          <a:p>
            <a:r>
              <a:rPr lang="en-US" sz="2400" b="0" i="0" dirty="0">
                <a:effectLst/>
              </a:rPr>
              <a:t>nearsighted or shortsighted</a:t>
            </a:r>
            <a:endParaRPr lang="en-US" sz="2400" dirty="0"/>
          </a:p>
        </p:txBody>
      </p:sp>
      <p:sp>
        <p:nvSpPr>
          <p:cNvPr id="10" name="TextBox 9">
            <a:extLst>
              <a:ext uri="{FF2B5EF4-FFF2-40B4-BE49-F238E27FC236}">
                <a16:creationId xmlns:a16="http://schemas.microsoft.com/office/drawing/2014/main" id="{A4612DA3-CFE1-0131-4727-A45FE63969E8}"/>
              </a:ext>
            </a:extLst>
          </p:cNvPr>
          <p:cNvSpPr txBox="1"/>
          <p:nvPr/>
        </p:nvSpPr>
        <p:spPr>
          <a:xfrm>
            <a:off x="256092" y="440792"/>
            <a:ext cx="3088640" cy="2677656"/>
          </a:xfrm>
          <a:prstGeom prst="rect">
            <a:avLst/>
          </a:prstGeom>
          <a:noFill/>
        </p:spPr>
        <p:txBody>
          <a:bodyPr wrap="square">
            <a:spAutoFit/>
          </a:bodyPr>
          <a:lstStyle/>
          <a:p>
            <a:r>
              <a:rPr lang="en-US" sz="2800" b="1" i="0" dirty="0">
                <a:solidFill>
                  <a:srgbClr val="FFFF00"/>
                </a:solidFill>
                <a:effectLst/>
              </a:rPr>
              <a:t>Remember that it is OK to experience grief and pain.</a:t>
            </a:r>
          </a:p>
          <a:p>
            <a:endParaRPr lang="en-US" sz="2800" b="1" dirty="0">
              <a:solidFill>
                <a:srgbClr val="FFFF00"/>
              </a:solidFill>
            </a:endParaRPr>
          </a:p>
          <a:p>
            <a:r>
              <a:rPr lang="en-US" sz="2800" b="1" i="0" dirty="0">
                <a:solidFill>
                  <a:srgbClr val="FFFF00"/>
                </a:solidFill>
                <a:effectLst/>
              </a:rPr>
              <a:t>Even Jesus grieved for those He loved.</a:t>
            </a:r>
            <a:endParaRPr lang="en-US" sz="2800" b="1" dirty="0">
              <a:solidFill>
                <a:srgbClr val="FFFF00"/>
              </a:solidFill>
            </a:endParaRPr>
          </a:p>
        </p:txBody>
      </p:sp>
      <p:sp>
        <p:nvSpPr>
          <p:cNvPr id="12" name="TextBox 11">
            <a:extLst>
              <a:ext uri="{FF2B5EF4-FFF2-40B4-BE49-F238E27FC236}">
                <a16:creationId xmlns:a16="http://schemas.microsoft.com/office/drawing/2014/main" id="{73FFEABE-5B61-40F2-1B5A-93544D6A7B8C}"/>
              </a:ext>
            </a:extLst>
          </p:cNvPr>
          <p:cNvSpPr txBox="1"/>
          <p:nvPr/>
        </p:nvSpPr>
        <p:spPr>
          <a:xfrm>
            <a:off x="81280" y="6475535"/>
            <a:ext cx="6096000" cy="369332"/>
          </a:xfrm>
          <a:prstGeom prst="rect">
            <a:avLst/>
          </a:prstGeom>
          <a:noFill/>
        </p:spPr>
        <p:txBody>
          <a:bodyPr wrap="square">
            <a:spAutoFit/>
          </a:bodyPr>
          <a:lstStyle/>
          <a:p>
            <a:r>
              <a:rPr lang="en-US" b="0" i="0" dirty="0">
                <a:solidFill>
                  <a:schemeClr val="bg1"/>
                </a:solidFill>
                <a:effectLst/>
                <a:latin typeface="Ensign:Serif"/>
              </a:rPr>
              <a:t> </a:t>
            </a:r>
            <a:r>
              <a:rPr lang="en-US" b="0" i="0" u="none" strike="noStrike" dirty="0">
                <a:solidFill>
                  <a:schemeClr val="bg1"/>
                </a:solidFill>
                <a:effectLst/>
                <a:latin typeface="Ensign:Serif"/>
              </a:rPr>
              <a:t>John 11:32–36</a:t>
            </a:r>
            <a:endParaRPr lang="en-US" dirty="0"/>
          </a:p>
        </p:txBody>
      </p:sp>
      <p:sp>
        <p:nvSpPr>
          <p:cNvPr id="14" name="TextBox 13">
            <a:extLst>
              <a:ext uri="{FF2B5EF4-FFF2-40B4-BE49-F238E27FC236}">
                <a16:creationId xmlns:a16="http://schemas.microsoft.com/office/drawing/2014/main" id="{9C77C469-37FC-F8EA-99E9-5C7AE54E3815}"/>
              </a:ext>
            </a:extLst>
          </p:cNvPr>
          <p:cNvSpPr txBox="1"/>
          <p:nvPr/>
        </p:nvSpPr>
        <p:spPr>
          <a:xfrm>
            <a:off x="8912312" y="318931"/>
            <a:ext cx="2909844" cy="3108543"/>
          </a:xfrm>
          <a:prstGeom prst="rect">
            <a:avLst/>
          </a:prstGeom>
          <a:noFill/>
        </p:spPr>
        <p:txBody>
          <a:bodyPr wrap="square">
            <a:spAutoFit/>
          </a:bodyPr>
          <a:lstStyle/>
          <a:p>
            <a:r>
              <a:rPr lang="en-US" sz="2800" b="1" i="0" dirty="0">
                <a:solidFill>
                  <a:srgbClr val="FFFF00"/>
                </a:solidFill>
                <a:effectLst/>
              </a:rPr>
              <a:t>When we view our circumstances with an eternal perspective, the Lord can help us deal with these feelings. </a:t>
            </a:r>
            <a:endParaRPr lang="en-US" sz="2800" b="1" dirty="0">
              <a:solidFill>
                <a:srgbClr val="FFFF00"/>
              </a:solidFill>
            </a:endParaRPr>
          </a:p>
        </p:txBody>
      </p:sp>
    </p:spTree>
    <p:extLst>
      <p:ext uri="{BB962C8B-B14F-4D97-AF65-F5344CB8AC3E}">
        <p14:creationId xmlns:p14="http://schemas.microsoft.com/office/powerpoint/2010/main" val="16783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Act in Faith</a:t>
            </a:r>
          </a:p>
        </p:txBody>
      </p:sp>
      <p:sp>
        <p:nvSpPr>
          <p:cNvPr id="4" name="Rectangle 3">
            <a:extLst>
              <a:ext uri="{FF2B5EF4-FFF2-40B4-BE49-F238E27FC236}">
                <a16:creationId xmlns:a16="http://schemas.microsoft.com/office/drawing/2014/main" id="{F57E3CF1-43B8-4726-A9D2-FB91C5EF817A}"/>
              </a:ext>
            </a:extLst>
          </p:cNvPr>
          <p:cNvSpPr/>
          <p:nvPr/>
        </p:nvSpPr>
        <p:spPr>
          <a:xfrm>
            <a:off x="1308707" y="1248817"/>
            <a:ext cx="6096000" cy="1323439"/>
          </a:xfrm>
          <a:prstGeom prst="rect">
            <a:avLst/>
          </a:prstGeom>
        </p:spPr>
        <p:txBody>
          <a:bodyPr>
            <a:spAutoFit/>
          </a:bodyPr>
          <a:lstStyle/>
          <a:p>
            <a:r>
              <a:rPr lang="en-US" sz="2000" b="0" i="0" dirty="0">
                <a:solidFill>
                  <a:schemeClr val="accent4">
                    <a:lumMod val="40000"/>
                    <a:lumOff val="60000"/>
                  </a:schemeClr>
                </a:solidFill>
                <a:effectLst/>
                <a:latin typeface="Calibri" panose="020F0502020204030204" pitchFamily="34" charset="0"/>
              </a:rPr>
              <a:t>“When those moments come and issues surface, the resolution of which is not immediately forthcoming, </a:t>
            </a:r>
            <a:r>
              <a:rPr lang="en-US" sz="2000" b="0" i="1" dirty="0">
                <a:solidFill>
                  <a:schemeClr val="accent4">
                    <a:lumMod val="40000"/>
                    <a:lumOff val="60000"/>
                  </a:schemeClr>
                </a:solidFill>
                <a:effectLst/>
                <a:latin typeface="Calibri" panose="020F0502020204030204" pitchFamily="34" charset="0"/>
              </a:rPr>
              <a:t>hold fast to what you already know and stand strong until additional knowledge comes.</a:t>
            </a:r>
            <a:r>
              <a:rPr lang="en-US" sz="2000" b="0" i="0" dirty="0">
                <a:solidFill>
                  <a:schemeClr val="accent4">
                    <a:lumMod val="40000"/>
                    <a:lumOff val="60000"/>
                  </a:schemeClr>
                </a:solidFill>
                <a:effectLst/>
                <a:latin typeface="Calibri" panose="020F0502020204030204" pitchFamily="34" charset="0"/>
              </a:rPr>
              <a:t>” </a:t>
            </a:r>
            <a:r>
              <a:rPr lang="en-US" sz="1100" b="0" i="0" dirty="0">
                <a:solidFill>
                  <a:schemeClr val="accent4">
                    <a:lumMod val="40000"/>
                    <a:lumOff val="60000"/>
                  </a:schemeClr>
                </a:solidFill>
                <a:effectLst/>
                <a:latin typeface="Calibri" panose="020F0502020204030204" pitchFamily="34" charset="0"/>
              </a:rPr>
              <a:t>(1)</a:t>
            </a:r>
            <a:endParaRPr lang="en-US" sz="1100" dirty="0">
              <a:solidFill>
                <a:schemeClr val="accent4">
                  <a:lumMod val="40000"/>
                  <a:lumOff val="60000"/>
                </a:schemeClr>
              </a:solidFill>
            </a:endParaRPr>
          </a:p>
        </p:txBody>
      </p:sp>
      <p:pic>
        <p:nvPicPr>
          <p:cNvPr id="10" name="Picture 9">
            <a:extLst>
              <a:ext uri="{FF2B5EF4-FFF2-40B4-BE49-F238E27FC236}">
                <a16:creationId xmlns:a16="http://schemas.microsoft.com/office/drawing/2014/main" id="{23418E27-1273-4E9E-979A-B762A0082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55" y="1105039"/>
            <a:ext cx="809798" cy="1011495"/>
          </a:xfrm>
          <a:prstGeom prst="rect">
            <a:avLst/>
          </a:prstGeom>
        </p:spPr>
      </p:pic>
      <p:pic>
        <p:nvPicPr>
          <p:cNvPr id="11" name="Picture 14" descr="http://4.bp.blogspot.com/-ihj4QcbYJmc/T0qf_Z_eyJI/AAAAAAAAAF8/WiMk-8RNytA/s1600/3d+icon+man+superman.jpg">
            <a:extLst>
              <a:ext uri="{FF2B5EF4-FFF2-40B4-BE49-F238E27FC236}">
                <a16:creationId xmlns:a16="http://schemas.microsoft.com/office/drawing/2014/main" id="{77C69F93-37AC-4AE1-8CF2-7688964E11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915" y="1061334"/>
            <a:ext cx="1657983" cy="2110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D065B4F-8705-4518-968F-585D32BEFF5B}"/>
              </a:ext>
            </a:extLst>
          </p:cNvPr>
          <p:cNvSpPr/>
          <p:nvPr/>
        </p:nvSpPr>
        <p:spPr>
          <a:xfrm>
            <a:off x="2145258" y="3001977"/>
            <a:ext cx="4934364" cy="646331"/>
          </a:xfrm>
          <a:prstGeom prst="rect">
            <a:avLst/>
          </a:prstGeom>
        </p:spPr>
        <p:txBody>
          <a:bodyPr wrap="none">
            <a:spAutoFit/>
          </a:bodyPr>
          <a:lstStyle/>
          <a:p>
            <a:r>
              <a:rPr lang="en-US" b="0" i="1" dirty="0">
                <a:solidFill>
                  <a:srgbClr val="FFFF00"/>
                </a:solidFill>
                <a:effectLst/>
                <a:latin typeface="Palatino"/>
              </a:rPr>
              <a:t>Look unto me in every thought; doubt not, fear not.</a:t>
            </a:r>
          </a:p>
          <a:p>
            <a:r>
              <a:rPr lang="en-US" i="1" dirty="0">
                <a:solidFill>
                  <a:srgbClr val="FFFF00"/>
                </a:solidFill>
                <a:latin typeface="Palatino"/>
              </a:rPr>
              <a:t>D&amp;C 6:36</a:t>
            </a:r>
            <a:endParaRPr lang="en-US" i="1" dirty="0">
              <a:solidFill>
                <a:srgbClr val="FFFF00"/>
              </a:solidFill>
            </a:endParaRPr>
          </a:p>
        </p:txBody>
      </p:sp>
      <p:sp>
        <p:nvSpPr>
          <p:cNvPr id="13" name="Rectangle 12">
            <a:extLst>
              <a:ext uri="{FF2B5EF4-FFF2-40B4-BE49-F238E27FC236}">
                <a16:creationId xmlns:a16="http://schemas.microsoft.com/office/drawing/2014/main" id="{EBB1F503-FB7A-4118-8F73-A285562D5C0F}"/>
              </a:ext>
            </a:extLst>
          </p:cNvPr>
          <p:cNvSpPr/>
          <p:nvPr/>
        </p:nvSpPr>
        <p:spPr>
          <a:xfrm>
            <a:off x="1430956" y="4534063"/>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When we may not immediately find answers to our questions, it is helpful to remember that although Heavenly Father has revealed all that is necessary for our salvation…</a:t>
            </a:r>
            <a:endParaRPr lang="en-US" dirty="0">
              <a:solidFill>
                <a:schemeClr val="bg1"/>
              </a:solidFill>
            </a:endParaRPr>
          </a:p>
        </p:txBody>
      </p:sp>
      <p:grpSp>
        <p:nvGrpSpPr>
          <p:cNvPr id="16" name="Group 15">
            <a:extLst>
              <a:ext uri="{FF2B5EF4-FFF2-40B4-BE49-F238E27FC236}">
                <a16:creationId xmlns:a16="http://schemas.microsoft.com/office/drawing/2014/main" id="{4A856093-E4C6-4907-8798-0247A4BF414D}"/>
              </a:ext>
            </a:extLst>
          </p:cNvPr>
          <p:cNvGrpSpPr/>
          <p:nvPr/>
        </p:nvGrpSpPr>
        <p:grpSpPr>
          <a:xfrm>
            <a:off x="7404707" y="3866575"/>
            <a:ext cx="3831462" cy="2535303"/>
            <a:chOff x="7279300" y="3266411"/>
            <a:chExt cx="3831462" cy="2535303"/>
          </a:xfrm>
        </p:grpSpPr>
        <p:sp>
          <p:nvSpPr>
            <p:cNvPr id="14" name="Rectangle 13">
              <a:extLst>
                <a:ext uri="{FF2B5EF4-FFF2-40B4-BE49-F238E27FC236}">
                  <a16:creationId xmlns:a16="http://schemas.microsoft.com/office/drawing/2014/main" id="{A6892CD3-E52D-49A0-8916-7657C036C949}"/>
                </a:ext>
              </a:extLst>
            </p:cNvPr>
            <p:cNvSpPr/>
            <p:nvPr/>
          </p:nvSpPr>
          <p:spPr>
            <a:xfrm>
              <a:off x="8957912" y="4015849"/>
              <a:ext cx="2082265" cy="1384995"/>
            </a:xfrm>
            <a:prstGeom prst="rect">
              <a:avLst/>
            </a:prstGeom>
            <a:solidFill>
              <a:srgbClr val="002060"/>
            </a:solidFill>
          </p:spPr>
          <p:txBody>
            <a:bodyPr wrap="square">
              <a:spAutoFit/>
            </a:bodyPr>
            <a:lstStyle/>
            <a:p>
              <a:pPr algn="ctr"/>
              <a:r>
                <a:rPr lang="en-US" sz="2700" b="0" i="0" dirty="0">
                  <a:solidFill>
                    <a:srgbClr val="FFFF00"/>
                  </a:solidFill>
                  <a:effectLst/>
                  <a:latin typeface="Calibri" panose="020F0502020204030204" pitchFamily="34" charset="0"/>
                </a:rPr>
                <a:t>He has not yet revealed all truth</a:t>
              </a:r>
              <a:endParaRPr lang="en-US" sz="2700" dirty="0">
                <a:solidFill>
                  <a:srgbClr val="FFFF00"/>
                </a:solidFill>
              </a:endParaRPr>
            </a:p>
          </p:txBody>
        </p:sp>
        <p:pic>
          <p:nvPicPr>
            <p:cNvPr id="15" name="Picture 2" descr="Image result for 3d people">
              <a:extLst>
                <a:ext uri="{FF2B5EF4-FFF2-40B4-BE49-F238E27FC236}">
                  <a16:creationId xmlns:a16="http://schemas.microsoft.com/office/drawing/2014/main" id="{F35459B4-B864-4A2D-BC6F-42616CEF84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300" y="3266411"/>
              <a:ext cx="3831462" cy="25353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63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Trust</a:t>
            </a:r>
          </a:p>
        </p:txBody>
      </p:sp>
      <p:sp>
        <p:nvSpPr>
          <p:cNvPr id="2" name="Rectangle 1">
            <a:extLst>
              <a:ext uri="{FF2B5EF4-FFF2-40B4-BE49-F238E27FC236}">
                <a16:creationId xmlns:a16="http://schemas.microsoft.com/office/drawing/2014/main" id="{C1E36CDD-C6B6-4DD9-A0C5-E0295BF6948E}"/>
              </a:ext>
            </a:extLst>
          </p:cNvPr>
          <p:cNvSpPr/>
          <p:nvPr/>
        </p:nvSpPr>
        <p:spPr>
          <a:xfrm>
            <a:off x="5047297" y="2620825"/>
            <a:ext cx="6096000" cy="1815882"/>
          </a:xfrm>
          <a:prstGeom prst="rect">
            <a:avLst/>
          </a:prstGeom>
        </p:spPr>
        <p:txBody>
          <a:bodyPr>
            <a:spAutoFit/>
          </a:bodyPr>
          <a:lstStyle/>
          <a:p>
            <a:pPr fontAlgn="base"/>
            <a:r>
              <a:rPr lang="en-US" sz="2800" dirty="0">
                <a:solidFill>
                  <a:schemeClr val="accent4">
                    <a:lumMod val="40000"/>
                    <a:lumOff val="60000"/>
                  </a:schemeClr>
                </a:solidFill>
                <a:latin typeface="Calibri" panose="020F0502020204030204" pitchFamily="34" charset="0"/>
              </a:rPr>
              <a:t>What does it mean to trust someone?</a:t>
            </a:r>
          </a:p>
          <a:p>
            <a:pPr fontAlgn="base"/>
            <a:endParaRPr lang="en-US" sz="2800" dirty="0">
              <a:solidFill>
                <a:schemeClr val="accent4">
                  <a:lumMod val="40000"/>
                  <a:lumOff val="60000"/>
                </a:schemeClr>
              </a:solidFill>
              <a:latin typeface="Calibri" panose="020F0502020204030204" pitchFamily="34" charset="0"/>
            </a:endParaRPr>
          </a:p>
          <a:p>
            <a:pPr fontAlgn="base"/>
            <a:r>
              <a:rPr lang="en-US" sz="2800" dirty="0">
                <a:solidFill>
                  <a:schemeClr val="accent4">
                    <a:lumMod val="40000"/>
                    <a:lumOff val="60000"/>
                  </a:schemeClr>
                </a:solidFill>
                <a:latin typeface="Calibri" panose="020F0502020204030204" pitchFamily="34" charset="0"/>
              </a:rPr>
              <a:t>Who in your life do you trust to help you make it safely through mortality?</a:t>
            </a:r>
            <a:endParaRPr lang="en-US" sz="2800" b="0" i="0" dirty="0">
              <a:solidFill>
                <a:schemeClr val="accent4">
                  <a:lumMod val="40000"/>
                  <a:lumOff val="60000"/>
                </a:schemeClr>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EAC9AA77-88E6-45AC-B570-85DA1B70B456}"/>
              </a:ext>
            </a:extLst>
          </p:cNvPr>
          <p:cNvSpPr/>
          <p:nvPr/>
        </p:nvSpPr>
        <p:spPr>
          <a:xfrm>
            <a:off x="3047999" y="791679"/>
            <a:ext cx="6096000" cy="646331"/>
          </a:xfrm>
          <a:prstGeom prst="rect">
            <a:avLst/>
          </a:prstGeom>
          <a:noFill/>
        </p:spPr>
        <p:txBody>
          <a:bodyPr>
            <a:spAutoFit/>
          </a:bodyPr>
          <a:lstStyle/>
          <a:p>
            <a:pPr algn="ctr"/>
            <a:r>
              <a:rPr lang="en-US" dirty="0">
                <a:solidFill>
                  <a:schemeClr val="bg1"/>
                </a:solidFill>
                <a:latin typeface="Calibri" panose="020F0502020204030204" pitchFamily="34" charset="0"/>
              </a:rPr>
              <a:t>Learning how to trust in the Lord is vital to being able to act in faith</a:t>
            </a:r>
            <a:endParaRPr lang="en-US" dirty="0">
              <a:solidFill>
                <a:schemeClr val="bg1"/>
              </a:solidFill>
            </a:endParaRPr>
          </a:p>
        </p:txBody>
      </p:sp>
      <p:sp>
        <p:nvSpPr>
          <p:cNvPr id="5" name="Rectangle 4">
            <a:extLst>
              <a:ext uri="{FF2B5EF4-FFF2-40B4-BE49-F238E27FC236}">
                <a16:creationId xmlns:a16="http://schemas.microsoft.com/office/drawing/2014/main" id="{CD967799-1A27-4AA0-B8C0-7DCAF87FE977}"/>
              </a:ext>
            </a:extLst>
          </p:cNvPr>
          <p:cNvSpPr/>
          <p:nvPr/>
        </p:nvSpPr>
        <p:spPr>
          <a:xfrm>
            <a:off x="3096578" y="5604656"/>
            <a:ext cx="6096000" cy="923330"/>
          </a:xfrm>
          <a:prstGeom prst="rect">
            <a:avLst/>
          </a:prstGeom>
          <a:solidFill>
            <a:srgbClr val="002060"/>
          </a:solidFill>
        </p:spPr>
        <p:txBody>
          <a:bodyPr>
            <a:spAutoFit/>
          </a:bodyPr>
          <a:lstStyle/>
          <a:p>
            <a:r>
              <a:rPr lang="en-US" dirty="0">
                <a:solidFill>
                  <a:srgbClr val="FFFF00"/>
                </a:solidFill>
                <a:latin typeface="Calibri" panose="020F0502020204030204" pitchFamily="34" charset="0"/>
              </a:rPr>
              <a:t> We act in faith when we choose to trust God and turn to Him first through sincere prayer, a study of His teachings, and obedience to His commandments.</a:t>
            </a:r>
            <a:endParaRPr lang="en-US" dirty="0">
              <a:solidFill>
                <a:srgbClr val="FFFF00"/>
              </a:solidFill>
            </a:endParaRPr>
          </a:p>
        </p:txBody>
      </p:sp>
      <p:pic>
        <p:nvPicPr>
          <p:cNvPr id="2050" name="Picture 2" descr="Image result for 3 d men">
            <a:extLst>
              <a:ext uri="{FF2B5EF4-FFF2-40B4-BE49-F238E27FC236}">
                <a16:creationId xmlns:a16="http://schemas.microsoft.com/office/drawing/2014/main" id="{2172025C-E446-4794-91FE-B7178B7C88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9527" y="1377220"/>
            <a:ext cx="29432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29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Prayer, Study, and Keeping Commandments</a:t>
            </a:r>
          </a:p>
        </p:txBody>
      </p:sp>
      <p:sp>
        <p:nvSpPr>
          <p:cNvPr id="4" name="Rectangle 3">
            <a:extLst>
              <a:ext uri="{FF2B5EF4-FFF2-40B4-BE49-F238E27FC236}">
                <a16:creationId xmlns:a16="http://schemas.microsoft.com/office/drawing/2014/main" id="{66E4D58D-9666-47B9-A1D9-5852810BFA27}"/>
              </a:ext>
            </a:extLst>
          </p:cNvPr>
          <p:cNvSpPr/>
          <p:nvPr/>
        </p:nvSpPr>
        <p:spPr>
          <a:xfrm>
            <a:off x="680185" y="1445453"/>
            <a:ext cx="6096000" cy="4154984"/>
          </a:xfrm>
          <a:prstGeom prst="rect">
            <a:avLst/>
          </a:prstGeom>
        </p:spPr>
        <p:txBody>
          <a:bodyPr>
            <a:spAutoFit/>
          </a:bodyPr>
          <a:lstStyle/>
          <a:p>
            <a:pPr fontAlgn="base"/>
            <a:r>
              <a:rPr lang="en-US" sz="2400" dirty="0">
                <a:solidFill>
                  <a:schemeClr val="accent4">
                    <a:lumMod val="60000"/>
                    <a:lumOff val="40000"/>
                  </a:schemeClr>
                </a:solidFill>
                <a:latin typeface="Calibri" panose="020F0502020204030204" pitchFamily="34" charset="0"/>
              </a:rPr>
              <a:t>How would turning to God first in prayer show that you trust Him?  </a:t>
            </a:r>
          </a:p>
          <a:p>
            <a:pPr fontAlgn="base"/>
            <a:endParaRPr lang="en-US" sz="2400" dirty="0">
              <a:solidFill>
                <a:schemeClr val="accent4">
                  <a:lumMod val="60000"/>
                  <a:lumOff val="40000"/>
                </a:schemeClr>
              </a:solidFill>
              <a:latin typeface="Calibri" panose="020F0502020204030204" pitchFamily="34" charset="0"/>
            </a:endParaRPr>
          </a:p>
          <a:p>
            <a:pPr fontAlgn="base"/>
            <a:endParaRPr lang="en-US" sz="2400" dirty="0">
              <a:solidFill>
                <a:schemeClr val="accent4">
                  <a:lumMod val="60000"/>
                  <a:lumOff val="40000"/>
                </a:schemeClr>
              </a:solidFill>
              <a:latin typeface="Calibri" panose="020F0502020204030204" pitchFamily="34" charset="0"/>
            </a:endParaRPr>
          </a:p>
          <a:p>
            <a:pPr fontAlgn="base"/>
            <a:r>
              <a:rPr lang="en-US" sz="2400" dirty="0">
                <a:solidFill>
                  <a:schemeClr val="accent4">
                    <a:lumMod val="60000"/>
                    <a:lumOff val="40000"/>
                  </a:schemeClr>
                </a:solidFill>
                <a:latin typeface="Calibri" panose="020F0502020204030204" pitchFamily="34" charset="0"/>
              </a:rPr>
              <a:t>How does a willingness to pray, study the Lord’s teachings, and obey His commandments show that we trust Him and want to act in faith?</a:t>
            </a:r>
          </a:p>
          <a:p>
            <a:pPr fontAlgn="base"/>
            <a:endParaRPr lang="en-US" sz="2400" dirty="0">
              <a:solidFill>
                <a:schemeClr val="accent4">
                  <a:lumMod val="60000"/>
                  <a:lumOff val="40000"/>
                </a:schemeClr>
              </a:solidFill>
              <a:latin typeface="Calibri" panose="020F0502020204030204" pitchFamily="34" charset="0"/>
            </a:endParaRPr>
          </a:p>
          <a:p>
            <a:pPr fontAlgn="base"/>
            <a:endParaRPr lang="en-US" sz="2400" dirty="0">
              <a:solidFill>
                <a:schemeClr val="accent4">
                  <a:lumMod val="60000"/>
                  <a:lumOff val="40000"/>
                </a:schemeClr>
              </a:solidFill>
              <a:latin typeface="Calibri" panose="020F0502020204030204" pitchFamily="34" charset="0"/>
            </a:endParaRPr>
          </a:p>
          <a:p>
            <a:pPr fontAlgn="base"/>
            <a:r>
              <a:rPr lang="en-US" sz="2400" dirty="0">
                <a:solidFill>
                  <a:schemeClr val="accent4">
                    <a:lumMod val="60000"/>
                    <a:lumOff val="40000"/>
                  </a:schemeClr>
                </a:solidFill>
                <a:latin typeface="Calibri" panose="020F0502020204030204" pitchFamily="34" charset="0"/>
              </a:rPr>
              <a:t>How does an unwillingness to do these things show a lack of trust in Him?</a:t>
            </a:r>
            <a:endParaRPr lang="en-US" sz="2400" b="0" i="0" dirty="0">
              <a:solidFill>
                <a:schemeClr val="accent4">
                  <a:lumMod val="60000"/>
                  <a:lumOff val="40000"/>
                </a:schemeClr>
              </a:solidFill>
              <a:effectLst/>
              <a:latin typeface="Calibri" panose="020F0502020204030204" pitchFamily="34" charset="0"/>
            </a:endParaRPr>
          </a:p>
        </p:txBody>
      </p:sp>
      <p:pic>
        <p:nvPicPr>
          <p:cNvPr id="10" name="Picture 2" descr="http://www.uni.edu/becker/anImated%20question%20mark%20.gif">
            <a:extLst>
              <a:ext uri="{FF2B5EF4-FFF2-40B4-BE49-F238E27FC236}">
                <a16:creationId xmlns:a16="http://schemas.microsoft.com/office/drawing/2014/main" id="{231A1778-E6EE-4812-857C-9CD8E9D9EC1B}"/>
              </a:ext>
            </a:extLst>
          </p:cNvPr>
          <p:cNvPicPr>
            <a:picLocks noChangeAspect="1" noChangeArrowheads="1" noCrop="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6248" y="1622408"/>
            <a:ext cx="2364797" cy="401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Hold Fast To What You Know</a:t>
            </a:r>
          </a:p>
        </p:txBody>
      </p:sp>
      <p:sp>
        <p:nvSpPr>
          <p:cNvPr id="4" name="Rectangle 3">
            <a:extLst>
              <a:ext uri="{FF2B5EF4-FFF2-40B4-BE49-F238E27FC236}">
                <a16:creationId xmlns:a16="http://schemas.microsoft.com/office/drawing/2014/main" id="{66E4D58D-9666-47B9-A1D9-5852810BFA27}"/>
              </a:ext>
            </a:extLst>
          </p:cNvPr>
          <p:cNvSpPr/>
          <p:nvPr/>
        </p:nvSpPr>
        <p:spPr>
          <a:xfrm>
            <a:off x="680185" y="1445453"/>
            <a:ext cx="6096000" cy="1107996"/>
          </a:xfrm>
          <a:prstGeom prst="rect">
            <a:avLst/>
          </a:prstGeom>
        </p:spPr>
        <p:txBody>
          <a:bodyPr>
            <a:spAutoFit/>
          </a:bodyPr>
          <a:lstStyle/>
          <a:p>
            <a:pPr fontAlgn="base"/>
            <a:r>
              <a:rPr lang="en-US" dirty="0">
                <a:solidFill>
                  <a:schemeClr val="bg1"/>
                </a:solidFill>
              </a:rPr>
              <a:t>It is important that we rely on the testimony that we already have of Jesus Christ, the Restoration of His gospel, and the teachings of His ordained prophets.” </a:t>
            </a:r>
          </a:p>
          <a:p>
            <a:pPr fontAlgn="base"/>
            <a:r>
              <a:rPr lang="en-US" sz="1200" dirty="0">
                <a:solidFill>
                  <a:schemeClr val="bg1"/>
                </a:solidFill>
              </a:rPr>
              <a:t>Elder Jeffrey R. Holland</a:t>
            </a:r>
            <a:endParaRPr lang="en-US" sz="1200" b="0" i="0" dirty="0">
              <a:solidFill>
                <a:schemeClr val="bg1"/>
              </a:solidFill>
              <a:effectLst/>
              <a:latin typeface="Calibri" panose="020F0502020204030204" pitchFamily="34" charset="0"/>
            </a:endParaRPr>
          </a:p>
        </p:txBody>
      </p:sp>
      <p:pic>
        <p:nvPicPr>
          <p:cNvPr id="6" name="Picture 2" descr="http://365psd.com/images/previews/023/3d-girl-thumbs-up-25809.jpg">
            <a:extLst>
              <a:ext uri="{FF2B5EF4-FFF2-40B4-BE49-F238E27FC236}">
                <a16:creationId xmlns:a16="http://schemas.microsoft.com/office/drawing/2014/main" id="{0D23D407-8A2D-42B0-BC07-0F3A515EDC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207" y="2943643"/>
            <a:ext cx="257458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vectorcharacters.net/uploads/2013/04/3D_Boy_Thumbs_Up_Preview.jpg">
            <a:extLst>
              <a:ext uri="{FF2B5EF4-FFF2-40B4-BE49-F238E27FC236}">
                <a16:creationId xmlns:a16="http://schemas.microsoft.com/office/drawing/2014/main" id="{958F8421-8F56-4D2B-9BC8-52E7AE103C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1657" y="2842435"/>
            <a:ext cx="2408479"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D09AE7-19E3-42F1-AEB3-9FA85162A9A4}"/>
              </a:ext>
            </a:extLst>
          </p:cNvPr>
          <p:cNvSpPr/>
          <p:nvPr/>
        </p:nvSpPr>
        <p:spPr>
          <a:xfrm>
            <a:off x="2885497" y="5696037"/>
            <a:ext cx="7173290" cy="830997"/>
          </a:xfrm>
          <a:prstGeom prst="rect">
            <a:avLst/>
          </a:prstGeom>
          <a:solidFill>
            <a:srgbClr val="002060"/>
          </a:solidFill>
        </p:spPr>
        <p:txBody>
          <a:bodyPr wrap="square">
            <a:spAutoFit/>
          </a:bodyPr>
          <a:lstStyle/>
          <a:p>
            <a:r>
              <a:rPr lang="en-US" sz="2400" dirty="0">
                <a:solidFill>
                  <a:srgbClr val="FFFF00"/>
                </a:solidFill>
                <a:latin typeface="Calibri" panose="020F0502020204030204" pitchFamily="34" charset="0"/>
              </a:rPr>
              <a:t> …</a:t>
            </a:r>
            <a:r>
              <a:rPr lang="en-US" sz="2400" i="1" dirty="0">
                <a:solidFill>
                  <a:srgbClr val="FFFF00"/>
                </a:solidFill>
                <a:latin typeface="Calibri" panose="020F0502020204030204" pitchFamily="34" charset="0"/>
              </a:rPr>
              <a:t>hold fast to what you already know and stand strong until additional knowledge comes.</a:t>
            </a:r>
            <a:r>
              <a:rPr lang="en-US" sz="2400" dirty="0">
                <a:solidFill>
                  <a:srgbClr val="FFFF00"/>
                </a:solidFill>
                <a:latin typeface="Calibri" panose="020F0502020204030204" pitchFamily="34" charset="0"/>
              </a:rPr>
              <a:t>”</a:t>
            </a:r>
            <a:endParaRPr lang="en-US" sz="2400" dirty="0">
              <a:solidFill>
                <a:srgbClr val="FFFF00"/>
              </a:solidFill>
            </a:endParaRPr>
          </a:p>
        </p:txBody>
      </p:sp>
      <p:grpSp>
        <p:nvGrpSpPr>
          <p:cNvPr id="5" name="Group 4">
            <a:extLst>
              <a:ext uri="{FF2B5EF4-FFF2-40B4-BE49-F238E27FC236}">
                <a16:creationId xmlns:a16="http://schemas.microsoft.com/office/drawing/2014/main" id="{862B28B9-4FD3-46AF-B01A-0699842B3A49}"/>
              </a:ext>
            </a:extLst>
          </p:cNvPr>
          <p:cNvGrpSpPr/>
          <p:nvPr/>
        </p:nvGrpSpPr>
        <p:grpSpPr>
          <a:xfrm>
            <a:off x="5151927" y="2875773"/>
            <a:ext cx="2143125" cy="2143125"/>
            <a:chOff x="5024438" y="2357438"/>
            <a:chExt cx="2143125" cy="2143125"/>
          </a:xfrm>
        </p:grpSpPr>
        <p:pic>
          <p:nvPicPr>
            <p:cNvPr id="1026" name="Picture 2" descr="Related image">
              <a:extLst>
                <a:ext uri="{FF2B5EF4-FFF2-40B4-BE49-F238E27FC236}">
                  <a16:creationId xmlns:a16="http://schemas.microsoft.com/office/drawing/2014/main" id="{597212DB-A92C-416A-95BE-557B56230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8950CBE-5E10-46DF-96E0-ADEBF6EE9850}"/>
                </a:ext>
              </a:extLst>
            </p:cNvPr>
            <p:cNvSpPr/>
            <p:nvPr/>
          </p:nvSpPr>
          <p:spPr>
            <a:xfrm>
              <a:off x="5274644" y="3609474"/>
              <a:ext cx="587141" cy="866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715B30-75F0-4CD8-A9CA-2DED7E9BACAC}"/>
                </a:ext>
              </a:extLst>
            </p:cNvPr>
            <p:cNvSpPr/>
            <p:nvPr/>
          </p:nvSpPr>
          <p:spPr>
            <a:xfrm>
              <a:off x="5348388" y="2402617"/>
              <a:ext cx="587141" cy="20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0F81D88-4CA2-3A9B-CB4D-091C650B4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286" y="285931"/>
            <a:ext cx="809798" cy="1011495"/>
          </a:xfrm>
          <a:prstGeom prst="rect">
            <a:avLst/>
          </a:prstGeom>
        </p:spPr>
      </p:pic>
    </p:spTree>
    <p:extLst>
      <p:ext uri="{BB962C8B-B14F-4D97-AF65-F5344CB8AC3E}">
        <p14:creationId xmlns:p14="http://schemas.microsoft.com/office/powerpoint/2010/main" val="13824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Trust in the Lord</a:t>
            </a:r>
          </a:p>
        </p:txBody>
      </p:sp>
      <p:sp>
        <p:nvSpPr>
          <p:cNvPr id="4" name="Rectangle 3">
            <a:extLst>
              <a:ext uri="{FF2B5EF4-FFF2-40B4-BE49-F238E27FC236}">
                <a16:creationId xmlns:a16="http://schemas.microsoft.com/office/drawing/2014/main" id="{66E4D58D-9666-47B9-A1D9-5852810BFA27}"/>
              </a:ext>
            </a:extLst>
          </p:cNvPr>
          <p:cNvSpPr/>
          <p:nvPr/>
        </p:nvSpPr>
        <p:spPr>
          <a:xfrm>
            <a:off x="360501" y="1044957"/>
            <a:ext cx="6878083" cy="2308324"/>
          </a:xfrm>
          <a:prstGeom prst="rect">
            <a:avLst/>
          </a:prstGeom>
        </p:spPr>
        <p:txBody>
          <a:bodyPr wrap="square">
            <a:spAutoFit/>
          </a:bodyPr>
          <a:lstStyle/>
          <a:p>
            <a:pPr fontAlgn="base"/>
            <a:r>
              <a:rPr lang="en-US" sz="2400" i="1" dirty="0">
                <a:solidFill>
                  <a:schemeClr val="accent4">
                    <a:lumMod val="40000"/>
                    <a:lumOff val="60000"/>
                  </a:schemeClr>
                </a:solidFill>
              </a:rPr>
              <a:t>Trust in the </a:t>
            </a:r>
            <a:r>
              <a:rPr lang="en-US" sz="2400" i="1" cap="small" dirty="0">
                <a:solidFill>
                  <a:schemeClr val="accent4">
                    <a:lumMod val="40000"/>
                    <a:lumOff val="60000"/>
                  </a:schemeClr>
                </a:solidFill>
              </a:rPr>
              <a:t>Lord</a:t>
            </a:r>
            <a:r>
              <a:rPr lang="en-US" sz="2400" i="1" dirty="0">
                <a:solidFill>
                  <a:schemeClr val="accent4">
                    <a:lumMod val="40000"/>
                    <a:lumOff val="60000"/>
                  </a:schemeClr>
                </a:solidFill>
              </a:rPr>
              <a:t> with all thine heart; and lean not unto thine own understanding.</a:t>
            </a:r>
          </a:p>
          <a:p>
            <a:pPr fontAlgn="base"/>
            <a:endParaRPr lang="en-US" sz="2400" b="1" i="1" dirty="0">
              <a:solidFill>
                <a:schemeClr val="accent4">
                  <a:lumMod val="40000"/>
                  <a:lumOff val="60000"/>
                </a:schemeClr>
              </a:solidFill>
            </a:endParaRPr>
          </a:p>
          <a:p>
            <a:pPr fontAlgn="base"/>
            <a:r>
              <a:rPr lang="en-US" sz="2400" i="1" dirty="0">
                <a:solidFill>
                  <a:schemeClr val="accent4">
                    <a:lumMod val="40000"/>
                    <a:lumOff val="60000"/>
                  </a:schemeClr>
                </a:solidFill>
              </a:rPr>
              <a:t>In all thy ways acknowledge him, and he shall direct thy paths.</a:t>
            </a:r>
          </a:p>
          <a:p>
            <a:pPr fontAlgn="base"/>
            <a:r>
              <a:rPr lang="en-US" sz="2400" i="1" dirty="0">
                <a:solidFill>
                  <a:schemeClr val="accent4">
                    <a:lumMod val="40000"/>
                    <a:lumOff val="60000"/>
                  </a:schemeClr>
                </a:solidFill>
              </a:rPr>
              <a:t>Proverbs 3:5-6</a:t>
            </a:r>
          </a:p>
        </p:txBody>
      </p:sp>
      <p:sp>
        <p:nvSpPr>
          <p:cNvPr id="8" name="Rectangle 7">
            <a:extLst>
              <a:ext uri="{FF2B5EF4-FFF2-40B4-BE49-F238E27FC236}">
                <a16:creationId xmlns:a16="http://schemas.microsoft.com/office/drawing/2014/main" id="{2EAFC650-1F68-43FB-B9D1-C95011868F1F}"/>
              </a:ext>
            </a:extLst>
          </p:cNvPr>
          <p:cNvSpPr/>
          <p:nvPr/>
        </p:nvSpPr>
        <p:spPr>
          <a:xfrm>
            <a:off x="3852248" y="3429000"/>
            <a:ext cx="7843511" cy="3416320"/>
          </a:xfrm>
          <a:prstGeom prst="rect">
            <a:avLst/>
          </a:prstGeom>
        </p:spPr>
        <p:txBody>
          <a:bodyPr wrap="square">
            <a:spAutoFit/>
          </a:bodyPr>
          <a:lstStyle/>
          <a:p>
            <a:r>
              <a:rPr lang="en-US" sz="2400" i="1" dirty="0">
                <a:solidFill>
                  <a:schemeClr val="accent4">
                    <a:lumMod val="60000"/>
                    <a:lumOff val="40000"/>
                  </a:schemeClr>
                </a:solidFill>
                <a:latin typeface="Palatino"/>
              </a:rPr>
              <a:t>For behold, thus saith the Lord God: I will give unto the children of men line upon line, precept upon precept, here a little and there a little; and blessed are those who hearken unto my precepts, and lend an ear unto my counsel, for they shall learn wisdom; for unto him that </a:t>
            </a:r>
            <a:r>
              <a:rPr lang="en-US" sz="2400" i="1" dirty="0" err="1">
                <a:solidFill>
                  <a:schemeClr val="accent4">
                    <a:lumMod val="60000"/>
                    <a:lumOff val="40000"/>
                  </a:schemeClr>
                </a:solidFill>
                <a:latin typeface="Palatino"/>
              </a:rPr>
              <a:t>receiveth</a:t>
            </a:r>
            <a:r>
              <a:rPr lang="en-US" sz="2400" i="1" dirty="0">
                <a:solidFill>
                  <a:schemeClr val="accent4">
                    <a:lumMod val="60000"/>
                    <a:lumOff val="40000"/>
                  </a:schemeClr>
                </a:solidFill>
                <a:latin typeface="Palatino"/>
              </a:rPr>
              <a:t> I will give more; and from them that shall say, We have enough, from them shall be taken away even that which they have.</a:t>
            </a:r>
          </a:p>
          <a:p>
            <a:r>
              <a:rPr lang="en-US" sz="2400" i="1" dirty="0">
                <a:solidFill>
                  <a:schemeClr val="accent4">
                    <a:lumMod val="60000"/>
                    <a:lumOff val="40000"/>
                  </a:schemeClr>
                </a:solidFill>
                <a:latin typeface="Palatino"/>
              </a:rPr>
              <a:t>2 Nephi 28-30</a:t>
            </a:r>
            <a:endParaRPr lang="en-US" sz="2400" i="1" dirty="0">
              <a:solidFill>
                <a:schemeClr val="accent4">
                  <a:lumMod val="60000"/>
                  <a:lumOff val="40000"/>
                </a:schemeClr>
              </a:solidFill>
            </a:endParaRPr>
          </a:p>
        </p:txBody>
      </p:sp>
      <p:pic>
        <p:nvPicPr>
          <p:cNvPr id="13" name="Picture 8" descr="Image result for 3 d men">
            <a:extLst>
              <a:ext uri="{FF2B5EF4-FFF2-40B4-BE49-F238E27FC236}">
                <a16:creationId xmlns:a16="http://schemas.microsoft.com/office/drawing/2014/main" id="{D6EC6561-9114-4623-880C-36FAC7046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47"/>
          <a:stretch/>
        </p:blipFill>
        <p:spPr bwMode="auto">
          <a:xfrm>
            <a:off x="8090213" y="759441"/>
            <a:ext cx="1073037" cy="251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lated image">
            <a:extLst>
              <a:ext uri="{FF2B5EF4-FFF2-40B4-BE49-F238E27FC236}">
                <a16:creationId xmlns:a16="http://schemas.microsoft.com/office/drawing/2014/main" id="{E657AA96-F794-4E4F-AB74-5BF152460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308" y="3561266"/>
            <a:ext cx="17907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548204-3CD6-48BC-A705-3A372FAB0250}"/>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1200329"/>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Examine Concepts and Questions with an Eternal Perspective</a:t>
            </a:r>
          </a:p>
        </p:txBody>
      </p:sp>
      <p:sp>
        <p:nvSpPr>
          <p:cNvPr id="3" name="Rectangle 2">
            <a:extLst>
              <a:ext uri="{FF2B5EF4-FFF2-40B4-BE49-F238E27FC236}">
                <a16:creationId xmlns:a16="http://schemas.microsoft.com/office/drawing/2014/main" id="{F5FF41A3-0B7E-42A1-AD36-5DF7A714F5C4}"/>
              </a:ext>
            </a:extLst>
          </p:cNvPr>
          <p:cNvSpPr/>
          <p:nvPr/>
        </p:nvSpPr>
        <p:spPr>
          <a:xfrm>
            <a:off x="275923" y="1436918"/>
            <a:ext cx="6548388" cy="1015663"/>
          </a:xfrm>
          <a:prstGeom prst="rect">
            <a:avLst/>
          </a:prstGeom>
        </p:spPr>
        <p:txBody>
          <a:bodyPr wrap="square">
            <a:spAutoFit/>
          </a:bodyPr>
          <a:lstStyle/>
          <a:p>
            <a:r>
              <a:rPr lang="en-US" sz="2000" b="0" i="0" dirty="0">
                <a:solidFill>
                  <a:schemeClr val="bg1"/>
                </a:solidFill>
                <a:effectLst/>
                <a:latin typeface="Calibri" panose="020F0502020204030204" pitchFamily="34" charset="0"/>
              </a:rPr>
              <a:t>To examine doctrinal concepts, questions, and social issues with an eternal perspective, we consider them in the context of the plan of salvation and the teachings of the Savior. </a:t>
            </a:r>
            <a:endParaRPr lang="en-US" sz="2000" dirty="0">
              <a:solidFill>
                <a:schemeClr val="bg1"/>
              </a:solidFill>
            </a:endParaRPr>
          </a:p>
        </p:txBody>
      </p:sp>
      <p:sp>
        <p:nvSpPr>
          <p:cNvPr id="6" name="Rectangle 5">
            <a:extLst>
              <a:ext uri="{FF2B5EF4-FFF2-40B4-BE49-F238E27FC236}">
                <a16:creationId xmlns:a16="http://schemas.microsoft.com/office/drawing/2014/main" id="{72523DCB-65A2-4470-A82C-40DCE89752F3}"/>
              </a:ext>
            </a:extLst>
          </p:cNvPr>
          <p:cNvSpPr/>
          <p:nvPr/>
        </p:nvSpPr>
        <p:spPr>
          <a:xfrm>
            <a:off x="3221254" y="28330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We seek the help of the Holy Ghost in order to see things as the Lord sees them</a:t>
            </a:r>
            <a:endParaRPr lang="en-US" dirty="0">
              <a:solidFill>
                <a:schemeClr val="bg1"/>
              </a:solidFill>
            </a:endParaRPr>
          </a:p>
        </p:txBody>
      </p:sp>
      <p:sp>
        <p:nvSpPr>
          <p:cNvPr id="7" name="Rectangle 6">
            <a:extLst>
              <a:ext uri="{FF2B5EF4-FFF2-40B4-BE49-F238E27FC236}">
                <a16:creationId xmlns:a16="http://schemas.microsoft.com/office/drawing/2014/main" id="{83ED5771-51E7-4C9A-938A-6452585522CA}"/>
              </a:ext>
            </a:extLst>
          </p:cNvPr>
          <p:cNvSpPr/>
          <p:nvPr/>
        </p:nvSpPr>
        <p:spPr>
          <a:xfrm>
            <a:off x="3776311" y="3860979"/>
            <a:ext cx="6096000" cy="3139321"/>
          </a:xfrm>
          <a:prstGeom prst="rect">
            <a:avLst/>
          </a:prstGeom>
        </p:spPr>
        <p:txBody>
          <a:bodyPr>
            <a:spAutoFit/>
          </a:bodyPr>
          <a:lstStyle/>
          <a:p>
            <a:r>
              <a:rPr lang="en-US" b="0" i="1" dirty="0">
                <a:solidFill>
                  <a:srgbClr val="FFFF00"/>
                </a:solidFill>
                <a:effectLst/>
                <a:latin typeface="Palatino"/>
              </a:rPr>
              <a:t>That your faith should not stand in the wisdom of men, but in the power of God. </a:t>
            </a:r>
          </a:p>
          <a:p>
            <a:endParaRPr lang="en-US" b="0" i="1" dirty="0">
              <a:solidFill>
                <a:srgbClr val="FFFF00"/>
              </a:solidFill>
              <a:effectLst/>
              <a:latin typeface="Palatino"/>
            </a:endParaRPr>
          </a:p>
          <a:p>
            <a:pPr fontAlgn="base"/>
            <a:r>
              <a:rPr lang="en-US" i="1" dirty="0">
                <a:solidFill>
                  <a:srgbClr val="FFFF00"/>
                </a:solidFill>
                <a:latin typeface="Palatino"/>
              </a:rPr>
              <a:t>But God hath revealed them unto us by his Spirit: for the Spirit </a:t>
            </a:r>
            <a:r>
              <a:rPr lang="en-US" i="1" dirty="0" err="1">
                <a:solidFill>
                  <a:srgbClr val="FFFF00"/>
                </a:solidFill>
                <a:latin typeface="Palatino"/>
              </a:rPr>
              <a:t>searcheth</a:t>
            </a:r>
            <a:r>
              <a:rPr lang="en-US" i="1" dirty="0">
                <a:solidFill>
                  <a:srgbClr val="FFFF00"/>
                </a:solidFill>
                <a:latin typeface="Palatino"/>
              </a:rPr>
              <a:t> all things, yea, the deep things of God.</a:t>
            </a:r>
          </a:p>
          <a:p>
            <a:pPr fontAlgn="base"/>
            <a:endParaRPr lang="en-US" i="1" dirty="0">
              <a:solidFill>
                <a:srgbClr val="FFFF00"/>
              </a:solidFill>
              <a:latin typeface="Palatino"/>
            </a:endParaRPr>
          </a:p>
          <a:p>
            <a:pPr fontAlgn="base"/>
            <a:r>
              <a:rPr lang="en-US" i="1" dirty="0">
                <a:solidFill>
                  <a:srgbClr val="FFFF00"/>
                </a:solidFill>
                <a:latin typeface="Palatino"/>
              </a:rPr>
              <a:t>For what man </a:t>
            </a:r>
            <a:r>
              <a:rPr lang="en-US" i="1" dirty="0" err="1">
                <a:solidFill>
                  <a:srgbClr val="FFFF00"/>
                </a:solidFill>
                <a:latin typeface="Palatino"/>
              </a:rPr>
              <a:t>knoweth</a:t>
            </a:r>
            <a:r>
              <a:rPr lang="en-US" i="1" dirty="0">
                <a:solidFill>
                  <a:srgbClr val="FFFF00"/>
                </a:solidFill>
                <a:latin typeface="Palatino"/>
              </a:rPr>
              <a:t> the things of a man, save the spirit of man which is in him? even so the things of God </a:t>
            </a:r>
            <a:r>
              <a:rPr lang="en-US" i="1" dirty="0" err="1">
                <a:solidFill>
                  <a:srgbClr val="FFFF00"/>
                </a:solidFill>
                <a:latin typeface="Palatino"/>
              </a:rPr>
              <a:t>knoweth</a:t>
            </a:r>
            <a:r>
              <a:rPr lang="en-US" i="1" dirty="0">
                <a:solidFill>
                  <a:srgbClr val="FFFF00"/>
                </a:solidFill>
                <a:latin typeface="Palatino"/>
              </a:rPr>
              <a:t> no man, but the Spirit of God.</a:t>
            </a:r>
          </a:p>
          <a:p>
            <a:pPr fontAlgn="base"/>
            <a:r>
              <a:rPr lang="en-US" i="1" dirty="0">
                <a:solidFill>
                  <a:srgbClr val="FFFF00"/>
                </a:solidFill>
                <a:latin typeface="Palatino"/>
              </a:rPr>
              <a:t>1 Corinthians 5, 10-11</a:t>
            </a:r>
          </a:p>
          <a:p>
            <a:endParaRPr lang="en-US" i="1" dirty="0">
              <a:solidFill>
                <a:srgbClr val="FFFF00"/>
              </a:solidFill>
              <a:latin typeface="Palatino"/>
            </a:endParaRPr>
          </a:p>
        </p:txBody>
      </p:sp>
      <p:grpSp>
        <p:nvGrpSpPr>
          <p:cNvPr id="19" name="Group 18">
            <a:extLst>
              <a:ext uri="{FF2B5EF4-FFF2-40B4-BE49-F238E27FC236}">
                <a16:creationId xmlns:a16="http://schemas.microsoft.com/office/drawing/2014/main" id="{8288D39C-C730-4C2A-8161-3D8B88740A95}"/>
              </a:ext>
            </a:extLst>
          </p:cNvPr>
          <p:cNvGrpSpPr/>
          <p:nvPr/>
        </p:nvGrpSpPr>
        <p:grpSpPr>
          <a:xfrm>
            <a:off x="429527" y="3156234"/>
            <a:ext cx="2549091" cy="3306278"/>
            <a:chOff x="429527" y="3156234"/>
            <a:chExt cx="2549091" cy="3306278"/>
          </a:xfrm>
        </p:grpSpPr>
        <p:pic>
          <p:nvPicPr>
            <p:cNvPr id="17" name="Picture 16">
              <a:extLst>
                <a:ext uri="{FF2B5EF4-FFF2-40B4-BE49-F238E27FC236}">
                  <a16:creationId xmlns:a16="http://schemas.microsoft.com/office/drawing/2014/main" id="{D0BE1DBC-74C7-46AF-AF1A-1917157A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09" y="3156234"/>
              <a:ext cx="2479709" cy="3306278"/>
            </a:xfrm>
            <a:prstGeom prst="rect">
              <a:avLst/>
            </a:prstGeom>
          </p:spPr>
        </p:pic>
        <p:sp>
          <p:nvSpPr>
            <p:cNvPr id="18" name="Rectangle 17">
              <a:extLst>
                <a:ext uri="{FF2B5EF4-FFF2-40B4-BE49-F238E27FC236}">
                  <a16:creationId xmlns:a16="http://schemas.microsoft.com/office/drawing/2014/main" id="{3D648CDA-5966-4155-A5F5-C6AC80E1E17B}"/>
                </a:ext>
              </a:extLst>
            </p:cNvPr>
            <p:cNvSpPr/>
            <p:nvPr/>
          </p:nvSpPr>
          <p:spPr>
            <a:xfrm>
              <a:off x="429527" y="6247068"/>
              <a:ext cx="470000" cy="215444"/>
            </a:xfrm>
            <a:prstGeom prst="rect">
              <a:avLst/>
            </a:prstGeom>
          </p:spPr>
          <p:txBody>
            <a:bodyPr wrap="none">
              <a:spAutoFit/>
            </a:bodyPr>
            <a:lstStyle/>
            <a:p>
              <a:r>
                <a:rPr lang="en-US" sz="800" b="1" i="0" dirty="0">
                  <a:solidFill>
                    <a:srgbClr val="333333"/>
                  </a:solidFill>
                  <a:effectLst/>
                  <a:latin typeface="Calibri" panose="020F0502020204030204" pitchFamily="34" charset="0"/>
                </a:rPr>
                <a:t>MASRI</a:t>
              </a:r>
              <a:endParaRPr lang="en-US" sz="800" dirty="0"/>
            </a:p>
          </p:txBody>
        </p:sp>
      </p:grpSp>
    </p:spTree>
    <p:extLst>
      <p:ext uri="{BB962C8B-B14F-4D97-AF65-F5344CB8AC3E}">
        <p14:creationId xmlns:p14="http://schemas.microsoft.com/office/powerpoint/2010/main" val="27651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117706-A748-40BC-8F51-0D90D18841E8}"/>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The Gift Itself</a:t>
            </a:r>
          </a:p>
        </p:txBody>
      </p:sp>
      <p:sp>
        <p:nvSpPr>
          <p:cNvPr id="3" name="Rectangle 2">
            <a:extLst>
              <a:ext uri="{FF2B5EF4-FFF2-40B4-BE49-F238E27FC236}">
                <a16:creationId xmlns:a16="http://schemas.microsoft.com/office/drawing/2014/main" id="{F5FF41A3-0B7E-42A1-AD36-5DF7A714F5C4}"/>
              </a:ext>
            </a:extLst>
          </p:cNvPr>
          <p:cNvSpPr/>
          <p:nvPr/>
        </p:nvSpPr>
        <p:spPr>
          <a:xfrm>
            <a:off x="372176" y="1115539"/>
            <a:ext cx="6548388" cy="1569660"/>
          </a:xfrm>
          <a:prstGeom prst="rect">
            <a:avLst/>
          </a:prstGeom>
        </p:spPr>
        <p:txBody>
          <a:bodyPr wrap="square">
            <a:spAutoFit/>
          </a:bodyPr>
          <a:lstStyle/>
          <a:p>
            <a:r>
              <a:rPr lang="en-US" sz="2400" dirty="0">
                <a:solidFill>
                  <a:schemeClr val="bg1"/>
                </a:solidFill>
              </a:rPr>
              <a:t>To be distracted by less significant details at the expense of missing the unfolding miracle of the Restoration is like spending time analyzing a gift box and ignoring the wonder of the gift itself.</a:t>
            </a:r>
          </a:p>
        </p:txBody>
      </p:sp>
      <p:pic>
        <p:nvPicPr>
          <p:cNvPr id="10" name="Picture 16" descr="http://www.dent-artistry.com/images/Man-Thinking-011.png">
            <a:extLst>
              <a:ext uri="{FF2B5EF4-FFF2-40B4-BE49-F238E27FC236}">
                <a16:creationId xmlns:a16="http://schemas.microsoft.com/office/drawing/2014/main" id="{F8691A67-C9B6-44D6-AEF5-E4A88EB288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634" y="791679"/>
            <a:ext cx="3951431" cy="3951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99B5EF9-C6BA-4276-91BB-8FDA48EF3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289" y="2818229"/>
            <a:ext cx="3094487" cy="2415029"/>
          </a:xfrm>
          <a:prstGeom prst="rect">
            <a:avLst/>
          </a:prstGeom>
        </p:spPr>
      </p:pic>
      <p:sp>
        <p:nvSpPr>
          <p:cNvPr id="2" name="Rectangle 1">
            <a:extLst>
              <a:ext uri="{FF2B5EF4-FFF2-40B4-BE49-F238E27FC236}">
                <a16:creationId xmlns:a16="http://schemas.microsoft.com/office/drawing/2014/main" id="{B38D983D-D49F-4D23-B01E-F07E5DF38E20}"/>
              </a:ext>
            </a:extLst>
          </p:cNvPr>
          <p:cNvSpPr/>
          <p:nvPr/>
        </p:nvSpPr>
        <p:spPr>
          <a:xfrm>
            <a:off x="2943432" y="5572902"/>
            <a:ext cx="7164404" cy="923330"/>
          </a:xfrm>
          <a:prstGeom prst="rect">
            <a:avLst/>
          </a:prstGeom>
          <a:solidFill>
            <a:srgbClr val="002060"/>
          </a:solidFill>
        </p:spPr>
        <p:txBody>
          <a:bodyPr wrap="square">
            <a:spAutoFit/>
          </a:bodyPr>
          <a:lstStyle/>
          <a:p>
            <a:r>
              <a:rPr lang="en-US" b="1" dirty="0">
                <a:solidFill>
                  <a:srgbClr val="FFFF00"/>
                </a:solidFill>
                <a:latin typeface="Calibri" panose="020F0502020204030204" pitchFamily="34" charset="0"/>
              </a:rPr>
              <a:t>To examine doctrinal concepts, questions, and social issues with an eternal perspective, we consider them in the context of the plan of salvation and the teachings of the Savior.</a:t>
            </a:r>
            <a:endParaRPr lang="en-US" dirty="0">
              <a:solidFill>
                <a:srgbClr val="FFFF00"/>
              </a:solidFill>
            </a:endParaRPr>
          </a:p>
        </p:txBody>
      </p:sp>
    </p:spTree>
    <p:extLst>
      <p:ext uri="{BB962C8B-B14F-4D97-AF65-F5344CB8AC3E}">
        <p14:creationId xmlns:p14="http://schemas.microsoft.com/office/powerpoint/2010/main" val="293807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1932</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Britannic Bold</vt:lpstr>
      <vt:lpstr>Calibri</vt:lpstr>
      <vt:lpstr>Calibri Light</vt:lpstr>
      <vt:lpstr>Ensign:Sans</vt:lpstr>
      <vt:lpstr>Ensign:Serif</vt:lpstr>
      <vt:lpstr>Georgia</vt:lpstr>
      <vt:lpstr>HelveticaNeue</vt:lpstr>
      <vt:lpstr>Imprint MT Shadow</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2022-11-09T09:08:15Z</dcterms:created>
  <dcterms:modified xsi:type="dcterms:W3CDTF">2022-11-09T11:48:43Z</dcterms:modified>
</cp:coreProperties>
</file>