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8" r:id="rId3"/>
    <p:sldId id="269" r:id="rId4"/>
    <p:sldId id="272" r:id="rId5"/>
    <p:sldId id="276" r:id="rId6"/>
    <p:sldId id="278" r:id="rId7"/>
    <p:sldId id="279" r:id="rId8"/>
    <p:sldId id="277" r:id="rId9"/>
    <p:sldId id="280" r:id="rId10"/>
    <p:sldId id="283" r:id="rId11"/>
    <p:sldId id="270" r:id="rId12"/>
    <p:sldId id="284" r:id="rId13"/>
    <p:sldId id="285" r:id="rId14"/>
    <p:sldId id="286" r:id="rId15"/>
    <p:sldId id="258" r:id="rId16"/>
    <p:sldId id="267" r:id="rId17"/>
    <p:sldId id="281" r:id="rId18"/>
    <p:sldId id="274" r:id="rId19"/>
    <p:sldId id="275" r:id="rId20"/>
    <p:sldId id="273" r:id="rId21"/>
    <p:sldId id="271" r:id="rId22"/>
  </p:sldIdLst>
  <p:sldSz cx="12192000" cy="6858000"/>
  <p:notesSz cx="6858000" cy="9144000"/>
  <p:embeddedFontLst>
    <p:embeddedFont>
      <p:font typeface="AR CENA" panose="02000000000000000000" pitchFamily="2" charset="0"/>
      <p:regular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Comic Sans MS" panose="030F0702030302020204" pitchFamily="66"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82" d="100"/>
          <a:sy n="82" d="100"/>
        </p:scale>
        <p:origin x="504" y="1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1/10/2023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gif"/><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gif"/><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gif"/><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31B722-D574-401A-A476-CDC12C7492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665838" cy="369332"/>
          </a:xfrm>
          <a:prstGeom prst="rect">
            <a:avLst/>
          </a:prstGeom>
          <a:noFill/>
        </p:spPr>
        <p:txBody>
          <a:bodyPr wrap="square" rtlCol="0">
            <a:spAutoFit/>
          </a:bodyPr>
          <a:lstStyle/>
          <a:p>
            <a:r>
              <a:rPr lang="en-US" dirty="0">
                <a:solidFill>
                  <a:schemeClr val="bg1"/>
                </a:solidFill>
              </a:rPr>
              <a:t>Lesson 22</a:t>
            </a:r>
          </a:p>
        </p:txBody>
      </p:sp>
      <p:sp>
        <p:nvSpPr>
          <p:cNvPr id="6" name="TextBox 5"/>
          <p:cNvSpPr txBox="1"/>
          <p:nvPr/>
        </p:nvSpPr>
        <p:spPr>
          <a:xfrm>
            <a:off x="0" y="686555"/>
            <a:ext cx="12192000" cy="1754326"/>
          </a:xfrm>
          <a:prstGeom prst="rect">
            <a:avLst/>
          </a:prstGeom>
          <a:noFill/>
        </p:spPr>
        <p:txBody>
          <a:bodyPr wrap="square" rtlCol="0">
            <a:spAutoFit/>
          </a:bodyPr>
          <a:lstStyle/>
          <a:p>
            <a:pPr algn="ctr"/>
            <a:r>
              <a:rPr lang="en-US" sz="5400" dirty="0">
                <a:solidFill>
                  <a:schemeClr val="bg1"/>
                </a:solidFill>
                <a:latin typeface="AR CENA" pitchFamily="2" charset="0"/>
              </a:rPr>
              <a:t>The Sanctity of Marriage</a:t>
            </a:r>
          </a:p>
          <a:p>
            <a:pPr algn="ctr"/>
            <a:r>
              <a:rPr lang="en-US" sz="5400" dirty="0">
                <a:solidFill>
                  <a:schemeClr val="bg1"/>
                </a:solidFill>
                <a:latin typeface="AR CENA" pitchFamily="2" charset="0"/>
              </a:rPr>
              <a:t>Matthew 19-20</a:t>
            </a:r>
          </a:p>
        </p:txBody>
      </p:sp>
      <p:sp>
        <p:nvSpPr>
          <p:cNvPr id="97" name="Rectangle 96"/>
          <p:cNvSpPr/>
          <p:nvPr/>
        </p:nvSpPr>
        <p:spPr>
          <a:xfrm>
            <a:off x="2612571" y="2862613"/>
            <a:ext cx="5096539" cy="2308324"/>
          </a:xfrm>
          <a:prstGeom prst="rect">
            <a:avLst/>
          </a:prstGeom>
        </p:spPr>
        <p:txBody>
          <a:bodyPr wrap="square">
            <a:spAutoFit/>
          </a:bodyPr>
          <a:lstStyle/>
          <a:p>
            <a:r>
              <a:rPr lang="en-US" i="1" dirty="0">
                <a:solidFill>
                  <a:schemeClr val="bg1"/>
                </a:solidFill>
              </a:rPr>
              <a:t>“Therefore, if a man marry him a wife in the world, and he marry her not by me nor by my word, and he covenant with her so long as he is in the world and she with him, their covenant and marriage are not of force when they are dead, and when they are out of the world; therefore, they are not bound by any law when they are out of the world” </a:t>
            </a:r>
          </a:p>
          <a:p>
            <a:r>
              <a:rPr lang="en-US" i="1" dirty="0">
                <a:solidFill>
                  <a:schemeClr val="bg1"/>
                </a:solidFill>
              </a:rPr>
              <a:t>D&amp;C 132:15.</a:t>
            </a:r>
          </a:p>
        </p:txBody>
      </p:sp>
      <p:pic>
        <p:nvPicPr>
          <p:cNvPr id="2" name="Picture 1">
            <a:extLst>
              <a:ext uri="{FF2B5EF4-FFF2-40B4-BE49-F238E27FC236}">
                <a16:creationId xmlns:a16="http://schemas.microsoft.com/office/drawing/2014/main" id="{D0DC1583-1D3E-4C14-9135-04F1D99AC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582" y="1771170"/>
            <a:ext cx="3175544" cy="4234058"/>
          </a:xfrm>
          <a:prstGeom prst="rect">
            <a:avLst/>
          </a:prstGeom>
        </p:spPr>
      </p:pic>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cdn2.bigcommerce.com/server300/06c3e/products/96/images/362/Monet_Turquoise_WEB__34153.1300245746.600.400.gif?c=2"/>
          <p:cNvPicPr>
            <a:picLocks noChangeAspect="1" noChangeArrowheads="1"/>
          </p:cNvPicPr>
          <p:nvPr/>
        </p:nvPicPr>
        <p:blipFill>
          <a:blip r:embed="rId2" cstate="print"/>
          <a:srcRect/>
          <a:stretch>
            <a:fillRect/>
          </a:stretch>
        </p:blipFill>
        <p:spPr bwMode="auto">
          <a:xfrm>
            <a:off x="0" y="0"/>
            <a:ext cx="12192001" cy="6874213"/>
          </a:xfrm>
          <a:prstGeom prst="rect">
            <a:avLst/>
          </a:prstGeom>
          <a:noFill/>
        </p:spPr>
      </p:pic>
      <p:sp>
        <p:nvSpPr>
          <p:cNvPr id="4" name="Rectangle 3"/>
          <p:cNvSpPr/>
          <p:nvPr/>
        </p:nvSpPr>
        <p:spPr>
          <a:xfrm>
            <a:off x="0" y="6488668"/>
            <a:ext cx="6096000" cy="369332"/>
          </a:xfrm>
          <a:prstGeom prst="rect">
            <a:avLst/>
          </a:prstGeom>
        </p:spPr>
        <p:txBody>
          <a:bodyPr>
            <a:spAutoFit/>
          </a:bodyPr>
          <a:lstStyle/>
          <a:p>
            <a:r>
              <a:rPr lang="en-US" dirty="0">
                <a:solidFill>
                  <a:schemeClr val="bg1"/>
                </a:solidFill>
              </a:rPr>
              <a:t>Matthew 19:30</a:t>
            </a:r>
          </a:p>
        </p:txBody>
      </p:sp>
      <p:sp>
        <p:nvSpPr>
          <p:cNvPr id="9" name="TextBox 8"/>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R CENA" pitchFamily="2" charset="0"/>
              </a:rPr>
              <a:t>What shall we have therefore?</a:t>
            </a:r>
          </a:p>
        </p:txBody>
      </p:sp>
      <p:sp>
        <p:nvSpPr>
          <p:cNvPr id="35" name="TextBox 34"/>
          <p:cNvSpPr txBox="1"/>
          <p:nvPr/>
        </p:nvSpPr>
        <p:spPr>
          <a:xfrm>
            <a:off x="2257778" y="825769"/>
            <a:ext cx="7834489" cy="400110"/>
          </a:xfrm>
          <a:prstGeom prst="rect">
            <a:avLst/>
          </a:prstGeom>
          <a:noFill/>
        </p:spPr>
        <p:txBody>
          <a:bodyPr wrap="square" rtlCol="0">
            <a:spAutoFit/>
          </a:bodyPr>
          <a:lstStyle/>
          <a:p>
            <a:r>
              <a:rPr lang="en-US" sz="2000" dirty="0">
                <a:solidFill>
                  <a:schemeClr val="bg1"/>
                </a:solidFill>
              </a:rPr>
              <a:t>Because we have been faithful and followed thee—what is our reward?</a:t>
            </a:r>
            <a:endParaRPr lang="en-US" sz="2000" i="1" dirty="0">
              <a:solidFill>
                <a:schemeClr val="bg1"/>
              </a:solidFill>
            </a:endParaRPr>
          </a:p>
        </p:txBody>
      </p:sp>
      <p:pic>
        <p:nvPicPr>
          <p:cNvPr id="33794" name="Picture 2" descr="http://crossofglorylutheran.com/wp-content/uploads/2013/02/Jesus-and-disciples.jpg"/>
          <p:cNvPicPr>
            <a:picLocks noChangeAspect="1" noChangeArrowheads="1"/>
          </p:cNvPicPr>
          <p:nvPr/>
        </p:nvPicPr>
        <p:blipFill>
          <a:blip r:embed="rId3" cstate="print"/>
          <a:srcRect/>
          <a:stretch>
            <a:fillRect/>
          </a:stretch>
        </p:blipFill>
        <p:spPr bwMode="auto">
          <a:xfrm>
            <a:off x="5596819" y="1758244"/>
            <a:ext cx="5715000" cy="4286250"/>
          </a:xfrm>
          <a:prstGeom prst="rect">
            <a:avLst/>
          </a:prstGeom>
          <a:noFill/>
        </p:spPr>
      </p:pic>
      <p:sp>
        <p:nvSpPr>
          <p:cNvPr id="29" name="TextBox 28"/>
          <p:cNvSpPr txBox="1"/>
          <p:nvPr/>
        </p:nvSpPr>
        <p:spPr>
          <a:xfrm>
            <a:off x="526521" y="2456890"/>
            <a:ext cx="4543778" cy="2800767"/>
          </a:xfrm>
          <a:prstGeom prst="rect">
            <a:avLst/>
          </a:prstGeom>
          <a:noFill/>
        </p:spPr>
        <p:txBody>
          <a:bodyPr wrap="square" rtlCol="0">
            <a:spAutoFit/>
          </a:bodyPr>
          <a:lstStyle/>
          <a:p>
            <a:pPr algn="ctr"/>
            <a:r>
              <a:rPr lang="en-US" sz="4400" dirty="0">
                <a:solidFill>
                  <a:schemeClr val="bg1"/>
                </a:solidFill>
              </a:rPr>
              <a:t>Jesus teaches a lesson to Peter about the Kingdom of God</a:t>
            </a:r>
            <a:endParaRPr lang="en-US" sz="4400" i="1" dirty="0">
              <a:solidFill>
                <a:schemeClr val="bg1"/>
              </a:solidFill>
            </a:endParaRPr>
          </a:p>
        </p:txBody>
      </p:sp>
    </p:spTree>
    <p:extLst>
      <p:ext uri="{BB962C8B-B14F-4D97-AF65-F5344CB8AC3E}">
        <p14:creationId xmlns:p14="http://schemas.microsoft.com/office/powerpoint/2010/main" val="446733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3"/>
          <p:cNvGrpSpPr/>
          <p:nvPr/>
        </p:nvGrpSpPr>
        <p:grpSpPr>
          <a:xfrm>
            <a:off x="0" y="0"/>
            <a:ext cx="12192000" cy="6858000"/>
            <a:chOff x="0" y="0"/>
            <a:chExt cx="9144000" cy="6858000"/>
          </a:xfrm>
        </p:grpSpPr>
        <p:sp>
          <p:nvSpPr>
            <p:cNvPr id="47" name="Rectangle 46"/>
            <p:cNvSpPr/>
            <p:nvPr/>
          </p:nvSpPr>
          <p:spPr>
            <a:xfrm>
              <a:off x="0" y="4876800"/>
              <a:ext cx="9144000" cy="1981200"/>
            </a:xfrm>
            <a:prstGeom prst="rect">
              <a:avLst/>
            </a:prstGeom>
            <a:solidFill>
              <a:srgbClr val="DAB95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0" y="0"/>
              <a:ext cx="9144000" cy="30480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uble Wave 45"/>
            <p:cNvSpPr/>
            <p:nvPr/>
          </p:nvSpPr>
          <p:spPr>
            <a:xfrm>
              <a:off x="0" y="2667000"/>
              <a:ext cx="9144000" cy="2514600"/>
            </a:xfrm>
            <a:prstGeom prst="doubleWav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uble Wave 39"/>
            <p:cNvSpPr/>
            <p:nvPr/>
          </p:nvSpPr>
          <p:spPr>
            <a:xfrm rot="16200000">
              <a:off x="1371600" y="3276600"/>
              <a:ext cx="2438400" cy="457200"/>
            </a:xfrm>
            <a:prstGeom prst="doubleWave">
              <a:avLst>
                <a:gd name="adj1" fmla="val 6250"/>
                <a:gd name="adj2" fmla="val 86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uble Wave 40"/>
            <p:cNvSpPr/>
            <p:nvPr/>
          </p:nvSpPr>
          <p:spPr>
            <a:xfrm rot="16200000">
              <a:off x="2819400" y="3200400"/>
              <a:ext cx="2438400" cy="457200"/>
            </a:xfrm>
            <a:prstGeom prst="doubleWave">
              <a:avLst>
                <a:gd name="adj1" fmla="val 6250"/>
                <a:gd name="adj2" fmla="val 86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ouble Wave 41"/>
            <p:cNvSpPr/>
            <p:nvPr/>
          </p:nvSpPr>
          <p:spPr>
            <a:xfrm rot="16200000">
              <a:off x="4038600" y="3352800"/>
              <a:ext cx="2438400" cy="457200"/>
            </a:xfrm>
            <a:prstGeom prst="doubleWave">
              <a:avLst>
                <a:gd name="adj1" fmla="val 6250"/>
                <a:gd name="adj2" fmla="val 86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uble Wave 42"/>
            <p:cNvSpPr/>
            <p:nvPr/>
          </p:nvSpPr>
          <p:spPr>
            <a:xfrm rot="16200000">
              <a:off x="5410200" y="3429000"/>
              <a:ext cx="2438400" cy="457200"/>
            </a:xfrm>
            <a:prstGeom prst="doubleWave">
              <a:avLst>
                <a:gd name="adj1" fmla="val 6250"/>
                <a:gd name="adj2" fmla="val 86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ouble Wave 43"/>
            <p:cNvSpPr/>
            <p:nvPr/>
          </p:nvSpPr>
          <p:spPr>
            <a:xfrm rot="11032127">
              <a:off x="2143404" y="3061447"/>
              <a:ext cx="4931500" cy="457200"/>
            </a:xfrm>
            <a:prstGeom prst="doubleWave">
              <a:avLst>
                <a:gd name="adj1" fmla="val 6250"/>
                <a:gd name="adj2" fmla="val 86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
            <p:cNvGrpSpPr/>
            <p:nvPr/>
          </p:nvGrpSpPr>
          <p:grpSpPr>
            <a:xfrm rot="3920634">
              <a:off x="3759456" y="1008119"/>
              <a:ext cx="1421052" cy="3986167"/>
              <a:chOff x="662859" y="1004680"/>
              <a:chExt cx="1421052" cy="3986167"/>
            </a:xfrm>
          </p:grpSpPr>
          <p:grpSp>
            <p:nvGrpSpPr>
              <p:cNvPr id="4" name="Group 57"/>
              <p:cNvGrpSpPr/>
              <p:nvPr/>
            </p:nvGrpSpPr>
            <p:grpSpPr>
              <a:xfrm rot="11897931" flipH="1" flipV="1">
                <a:off x="961919" y="1004680"/>
                <a:ext cx="1121992" cy="3395749"/>
                <a:chOff x="97208" y="425658"/>
                <a:chExt cx="2661701" cy="8055733"/>
              </a:xfrm>
            </p:grpSpPr>
            <p:sp>
              <p:nvSpPr>
                <p:cNvPr id="26" name="Freeform 25"/>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Round Diagonal Corner Rectangle 26"/>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 Diagonal Corner Rectangle 27"/>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 Diagonal Corner Rectangle 28"/>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Diagonal Corner Rectangle 29"/>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 Diagonal Corner Rectangle 30"/>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 Diagonal Corner Rectangle 31"/>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 Diagonal Corner Rectangle 32"/>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 Diagonal Corner Rectangle 33"/>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 Diagonal Corner Rectangle 34"/>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Diagonal Corner Rectangle 35"/>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 Diagonal Corner Rectangle 36"/>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 Diagonal Corner Rectangle 37"/>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 Diagonal Corner Rectangle 38"/>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05"/>
              <p:cNvGrpSpPr/>
              <p:nvPr/>
            </p:nvGrpSpPr>
            <p:grpSpPr>
              <a:xfrm rot="19758760">
                <a:off x="983113" y="2108404"/>
                <a:ext cx="796200" cy="1084976"/>
                <a:chOff x="914400" y="3791824"/>
                <a:chExt cx="1467225" cy="1999376"/>
              </a:xfrm>
            </p:grpSpPr>
            <p:sp>
              <p:nvSpPr>
                <p:cNvPr id="16" name="Oval 15"/>
                <p:cNvSpPr/>
                <p:nvPr/>
              </p:nvSpPr>
              <p:spPr>
                <a:xfrm>
                  <a:off x="1066800" y="5257800"/>
                  <a:ext cx="533400" cy="5334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066800" y="4953000"/>
                  <a:ext cx="533400" cy="5334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524000" y="5105400"/>
                  <a:ext cx="533400" cy="5334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914400" y="4572000"/>
                  <a:ext cx="533400" cy="5334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371600" y="4648200"/>
                  <a:ext cx="533400" cy="5334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752600" y="4648200"/>
                  <a:ext cx="533400" cy="5334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524000" y="4267200"/>
                  <a:ext cx="533400" cy="5334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143000" y="4191000"/>
                  <a:ext cx="533400" cy="5334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 Diagonal Corner Rectangle 23"/>
                <p:cNvSpPr/>
                <p:nvPr/>
              </p:nvSpPr>
              <p:spPr>
                <a:xfrm rot="17127535" flipH="1" flipV="1">
                  <a:off x="1244459" y="3838811"/>
                  <a:ext cx="612470" cy="518495"/>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 Diagonal Corner Rectangle 24"/>
                <p:cNvSpPr/>
                <p:nvPr/>
              </p:nvSpPr>
              <p:spPr>
                <a:xfrm rot="11808762" flipH="1" flipV="1">
                  <a:off x="1769155" y="4089677"/>
                  <a:ext cx="612470" cy="518495"/>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106"/>
              <p:cNvGrpSpPr/>
              <p:nvPr/>
            </p:nvGrpSpPr>
            <p:grpSpPr>
              <a:xfrm rot="18194693">
                <a:off x="807247" y="4050259"/>
                <a:ext cx="796200" cy="1084976"/>
                <a:chOff x="914400" y="3791824"/>
                <a:chExt cx="1467225" cy="1999376"/>
              </a:xfrm>
            </p:grpSpPr>
            <p:sp>
              <p:nvSpPr>
                <p:cNvPr id="6" name="Oval 5"/>
                <p:cNvSpPr/>
                <p:nvPr/>
              </p:nvSpPr>
              <p:spPr>
                <a:xfrm>
                  <a:off x="1066800" y="5257800"/>
                  <a:ext cx="533400" cy="5334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66800" y="4953000"/>
                  <a:ext cx="533400" cy="5334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524000" y="5105400"/>
                  <a:ext cx="533400" cy="5334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914400" y="4572000"/>
                  <a:ext cx="533400" cy="5334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371600" y="4648200"/>
                  <a:ext cx="533400" cy="5334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752600" y="4648200"/>
                  <a:ext cx="533400" cy="5334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524000" y="4267200"/>
                  <a:ext cx="533400" cy="5334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143000" y="4191000"/>
                  <a:ext cx="533400" cy="5334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p:cNvSpPr/>
                <p:nvPr/>
              </p:nvSpPr>
              <p:spPr>
                <a:xfrm rot="17127535" flipH="1" flipV="1">
                  <a:off x="1244459" y="3838811"/>
                  <a:ext cx="612470" cy="518495"/>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p:cNvSpPr/>
                <p:nvPr/>
              </p:nvSpPr>
              <p:spPr>
                <a:xfrm rot="11808762" flipH="1" flipV="1">
                  <a:off x="1769155" y="4089677"/>
                  <a:ext cx="612470" cy="518495"/>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9" name="Group 84"/>
          <p:cNvGrpSpPr/>
          <p:nvPr/>
        </p:nvGrpSpPr>
        <p:grpSpPr>
          <a:xfrm>
            <a:off x="5689601" y="3810001"/>
            <a:ext cx="5463551" cy="2806977"/>
            <a:chOff x="457200" y="304800"/>
            <a:chExt cx="4097663" cy="2806977"/>
          </a:xfrm>
        </p:grpSpPr>
        <p:grpSp>
          <p:nvGrpSpPr>
            <p:cNvPr id="50" name="Group 256"/>
            <p:cNvGrpSpPr/>
            <p:nvPr/>
          </p:nvGrpSpPr>
          <p:grpSpPr>
            <a:xfrm>
              <a:off x="3581400" y="304800"/>
              <a:ext cx="973463" cy="2806977"/>
              <a:chOff x="1524000" y="1478095"/>
              <a:chExt cx="2286000" cy="4770305"/>
            </a:xfrm>
          </p:grpSpPr>
          <p:sp>
            <p:nvSpPr>
              <p:cNvPr id="104" name="Oval 2"/>
              <p:cNvSpPr/>
              <p:nvPr/>
            </p:nvSpPr>
            <p:spPr>
              <a:xfrm rot="528476">
                <a:off x="2057400" y="5257800"/>
                <a:ext cx="762000" cy="9906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3"/>
              <p:cNvSpPr/>
              <p:nvPr/>
            </p:nvSpPr>
            <p:spPr>
              <a:xfrm rot="20854625">
                <a:off x="2557022" y="5224103"/>
                <a:ext cx="762001" cy="9906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4"/>
              <p:cNvSpPr/>
              <p:nvPr/>
            </p:nvSpPr>
            <p:spPr>
              <a:xfrm>
                <a:off x="1524000" y="4114800"/>
                <a:ext cx="76200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5"/>
              <p:cNvSpPr/>
              <p:nvPr/>
            </p:nvSpPr>
            <p:spPr>
              <a:xfrm>
                <a:off x="3124200" y="4191000"/>
                <a:ext cx="685800" cy="838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6"/>
              <p:cNvSpPr/>
              <p:nvPr/>
            </p:nvSpPr>
            <p:spPr>
              <a:xfrm>
                <a:off x="1702942" y="5105400"/>
                <a:ext cx="1968360" cy="685799"/>
              </a:xfrm>
              <a:prstGeom prst="trapezoid">
                <a:avLst>
                  <a:gd name="adj" fmla="val 35984"/>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7"/>
              <p:cNvSpPr/>
              <p:nvPr/>
            </p:nvSpPr>
            <p:spPr>
              <a:xfrm rot="2088477">
                <a:off x="1851679" y="2575636"/>
                <a:ext cx="914655" cy="2235732"/>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8"/>
              <p:cNvSpPr/>
              <p:nvPr/>
            </p:nvSpPr>
            <p:spPr>
              <a:xfrm rot="19932635">
                <a:off x="2521696" y="2514749"/>
                <a:ext cx="986357" cy="2235732"/>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9"/>
              <p:cNvSpPr/>
              <p:nvPr/>
            </p:nvSpPr>
            <p:spPr>
              <a:xfrm>
                <a:off x="1905000" y="3048000"/>
                <a:ext cx="1447800" cy="22860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0"/>
              <p:cNvSpPr/>
              <p:nvPr/>
            </p:nvSpPr>
            <p:spPr>
              <a:xfrm>
                <a:off x="2362200" y="2743200"/>
                <a:ext cx="60960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iagonal Stripe 112"/>
              <p:cNvSpPr/>
              <p:nvPr/>
            </p:nvSpPr>
            <p:spPr>
              <a:xfrm rot="1483530">
                <a:off x="2103244" y="4364922"/>
                <a:ext cx="1326628" cy="509981"/>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Diagonal Stripe 113"/>
              <p:cNvSpPr/>
              <p:nvPr/>
            </p:nvSpPr>
            <p:spPr>
              <a:xfrm rot="5400000">
                <a:off x="2819400" y="4724400"/>
                <a:ext cx="1066800" cy="457200"/>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Diagonal Stripe 114"/>
              <p:cNvSpPr/>
              <p:nvPr/>
            </p:nvSpPr>
            <p:spPr>
              <a:xfrm rot="16200000" flipH="1">
                <a:off x="2590800" y="4800600"/>
                <a:ext cx="1066800" cy="457200"/>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Flowchart: Display 115"/>
              <p:cNvSpPr/>
              <p:nvPr/>
            </p:nvSpPr>
            <p:spPr>
              <a:xfrm>
                <a:off x="3048000" y="4415654"/>
                <a:ext cx="381000" cy="304800"/>
              </a:xfrm>
              <a:prstGeom prst="flowChartDisplay">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2057397" y="1550449"/>
                <a:ext cx="1434963" cy="18129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19066372">
                <a:off x="2722041" y="1478095"/>
                <a:ext cx="795875" cy="105119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3077158">
                <a:off x="2039910" y="1250601"/>
                <a:ext cx="685800" cy="126095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97"/>
            <p:cNvGrpSpPr/>
            <p:nvPr/>
          </p:nvGrpSpPr>
          <p:grpSpPr>
            <a:xfrm>
              <a:off x="457200" y="304800"/>
              <a:ext cx="1399353" cy="2759710"/>
              <a:chOff x="3505200" y="4724400"/>
              <a:chExt cx="1752600" cy="3124200"/>
            </a:xfrm>
          </p:grpSpPr>
          <p:sp>
            <p:nvSpPr>
              <p:cNvPr id="89" name="Oval 88"/>
              <p:cNvSpPr/>
              <p:nvPr/>
            </p:nvSpPr>
            <p:spPr>
              <a:xfrm rot="20566544">
                <a:off x="3733800" y="7467600"/>
                <a:ext cx="533400" cy="3810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440040">
                <a:off x="4464049" y="7461830"/>
                <a:ext cx="533400" cy="3810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876800" y="6400800"/>
                <a:ext cx="381000" cy="304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505200" y="6400800"/>
                <a:ext cx="381000" cy="304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lowchart: Manual Operation 92"/>
              <p:cNvSpPr/>
              <p:nvPr/>
            </p:nvSpPr>
            <p:spPr>
              <a:xfrm rot="11339362">
                <a:off x="3876220" y="6564395"/>
                <a:ext cx="618699" cy="1066800"/>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lowchart: Manual Operation 93"/>
              <p:cNvSpPr/>
              <p:nvPr/>
            </p:nvSpPr>
            <p:spPr>
              <a:xfrm rot="10229274">
                <a:off x="4351160" y="6545268"/>
                <a:ext cx="609033" cy="1066800"/>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lowchart: Manual Operation 94"/>
              <p:cNvSpPr/>
              <p:nvPr/>
            </p:nvSpPr>
            <p:spPr>
              <a:xfrm rot="10800000">
                <a:off x="3810000" y="5867400"/>
                <a:ext cx="1135240" cy="1219200"/>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lowchart: Manual Operation 95"/>
              <p:cNvSpPr/>
              <p:nvPr/>
            </p:nvSpPr>
            <p:spPr>
              <a:xfrm rot="161360">
                <a:off x="4196251" y="5876219"/>
                <a:ext cx="380908" cy="210961"/>
              </a:xfrm>
              <a:prstGeom prst="flowChartManualOperation">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Manual Operation 96"/>
              <p:cNvSpPr/>
              <p:nvPr/>
            </p:nvSpPr>
            <p:spPr>
              <a:xfrm rot="8763267">
                <a:off x="4604584" y="5785219"/>
                <a:ext cx="500320" cy="81524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Manual Operation 97"/>
              <p:cNvSpPr/>
              <p:nvPr/>
            </p:nvSpPr>
            <p:spPr>
              <a:xfrm rot="12596204">
                <a:off x="3675243" y="5785454"/>
                <a:ext cx="500320" cy="81524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3886200" y="4876800"/>
                <a:ext cx="914400" cy="1066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Cloud 99"/>
              <p:cNvSpPr/>
              <p:nvPr/>
            </p:nvSpPr>
            <p:spPr>
              <a:xfrm rot="3768235">
                <a:off x="4347001" y="4927456"/>
                <a:ext cx="735687" cy="4572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Cloud 100"/>
              <p:cNvSpPr/>
              <p:nvPr/>
            </p:nvSpPr>
            <p:spPr>
              <a:xfrm rot="6162984">
                <a:off x="3517521" y="5057341"/>
                <a:ext cx="735687" cy="4572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Cloud 101"/>
              <p:cNvSpPr/>
              <p:nvPr/>
            </p:nvSpPr>
            <p:spPr>
              <a:xfrm>
                <a:off x="3810000" y="4724400"/>
                <a:ext cx="990600" cy="4572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3733800" y="5105400"/>
                <a:ext cx="1219200" cy="76200"/>
              </a:xfrm>
              <a:prstGeom prst="roundRect">
                <a:avLst>
                  <a:gd name="adj" fmla="val 50000"/>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8" name="Picture 87" descr="Nephi colored.png"/>
            <p:cNvPicPr>
              <a:picLocks noChangeAspect="1"/>
            </p:cNvPicPr>
            <p:nvPr/>
          </p:nvPicPr>
          <p:blipFill>
            <a:blip r:embed="rId2" cstate="print"/>
            <a:stretch>
              <a:fillRect/>
            </a:stretch>
          </p:blipFill>
          <p:spPr>
            <a:xfrm>
              <a:off x="1981200" y="357557"/>
              <a:ext cx="1295400" cy="2616783"/>
            </a:xfrm>
            <a:prstGeom prst="rect">
              <a:avLst/>
            </a:prstGeom>
          </p:spPr>
        </p:pic>
      </p:grpSp>
      <p:sp>
        <p:nvSpPr>
          <p:cNvPr id="120" name="Sun 119"/>
          <p:cNvSpPr/>
          <p:nvPr/>
        </p:nvSpPr>
        <p:spPr>
          <a:xfrm>
            <a:off x="0" y="1066800"/>
            <a:ext cx="2032000" cy="1752600"/>
          </a:xfrm>
          <a:prstGeom prst="sun">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121"/>
          <p:cNvGrpSpPr/>
          <p:nvPr/>
        </p:nvGrpSpPr>
        <p:grpSpPr>
          <a:xfrm>
            <a:off x="5689600" y="3581400"/>
            <a:ext cx="5384800" cy="2895600"/>
            <a:chOff x="609600" y="3429000"/>
            <a:chExt cx="4038600" cy="2895600"/>
          </a:xfrm>
        </p:grpSpPr>
        <p:grpSp>
          <p:nvGrpSpPr>
            <p:cNvPr id="53" name="Group 145"/>
            <p:cNvGrpSpPr/>
            <p:nvPr/>
          </p:nvGrpSpPr>
          <p:grpSpPr>
            <a:xfrm>
              <a:off x="609600" y="3886200"/>
              <a:ext cx="1313736" cy="2376176"/>
              <a:chOff x="3797343" y="1447801"/>
              <a:chExt cx="1645370" cy="2690010"/>
            </a:xfrm>
          </p:grpSpPr>
          <p:sp>
            <p:nvSpPr>
              <p:cNvPr id="164" name="Oval 163"/>
              <p:cNvSpPr/>
              <p:nvPr/>
            </p:nvSpPr>
            <p:spPr>
              <a:xfrm rot="649721" flipH="1">
                <a:off x="5019649" y="3142094"/>
                <a:ext cx="423064" cy="18116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20950279">
                <a:off x="3797343" y="3214901"/>
                <a:ext cx="423064" cy="18116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a:off x="4165223" y="2377767"/>
                <a:ext cx="916731" cy="148848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rot="20382913">
                <a:off x="4820405" y="2413651"/>
                <a:ext cx="378938" cy="861611"/>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67"/>
              <p:cNvSpPr/>
              <p:nvPr/>
            </p:nvSpPr>
            <p:spPr>
              <a:xfrm rot="1217087" flipH="1">
                <a:off x="4005339" y="2418225"/>
                <a:ext cx="412495" cy="892841"/>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4165223" y="1504088"/>
                <a:ext cx="916731" cy="109209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rot="20950279">
                <a:off x="4187915" y="3869383"/>
                <a:ext cx="423064" cy="26842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rot="20950279">
                <a:off x="4569886" y="3869381"/>
                <a:ext cx="423064" cy="26842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Chord 171"/>
              <p:cNvSpPr/>
              <p:nvPr/>
            </p:nvSpPr>
            <p:spPr>
              <a:xfrm rot="7621963">
                <a:off x="4220668" y="1389322"/>
                <a:ext cx="776422" cy="893379"/>
              </a:xfrm>
              <a:prstGeom prst="chord">
                <a:avLst>
                  <a:gd name="adj1" fmla="val 2700000"/>
                  <a:gd name="adj2" fmla="val 14305134"/>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rapezoid 172"/>
              <p:cNvSpPr/>
              <p:nvPr/>
            </p:nvSpPr>
            <p:spPr>
              <a:xfrm>
                <a:off x="4241618" y="3178638"/>
                <a:ext cx="763942" cy="177972"/>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Cloud 173"/>
              <p:cNvSpPr/>
              <p:nvPr/>
            </p:nvSpPr>
            <p:spPr>
              <a:xfrm rot="671737">
                <a:off x="3995992" y="1674044"/>
                <a:ext cx="327367" cy="1179580"/>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Cloud 174"/>
              <p:cNvSpPr/>
              <p:nvPr/>
            </p:nvSpPr>
            <p:spPr>
              <a:xfrm rot="20928263" flipH="1">
                <a:off x="4891099" y="1742180"/>
                <a:ext cx="382873" cy="104584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4130041" y="1718762"/>
                <a:ext cx="985819" cy="186081"/>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96"/>
            <p:cNvGrpSpPr/>
            <p:nvPr/>
          </p:nvGrpSpPr>
          <p:grpSpPr>
            <a:xfrm>
              <a:off x="3352800" y="3886200"/>
              <a:ext cx="1295400" cy="2279869"/>
              <a:chOff x="5867400" y="1600200"/>
              <a:chExt cx="1524000" cy="2682199"/>
            </a:xfrm>
          </p:grpSpPr>
          <p:grpSp>
            <p:nvGrpSpPr>
              <p:cNvPr id="55" name="Group 159"/>
              <p:cNvGrpSpPr/>
              <p:nvPr/>
            </p:nvGrpSpPr>
            <p:grpSpPr>
              <a:xfrm>
                <a:off x="5867400" y="1600200"/>
                <a:ext cx="1524000" cy="2682199"/>
                <a:chOff x="5662720" y="1532681"/>
                <a:chExt cx="1576282" cy="2605131"/>
              </a:xfrm>
            </p:grpSpPr>
            <p:sp>
              <p:nvSpPr>
                <p:cNvPr id="150" name="Cloud 149"/>
                <p:cNvSpPr/>
                <p:nvPr/>
              </p:nvSpPr>
              <p:spPr>
                <a:xfrm rot="671737">
                  <a:off x="5817073" y="1751412"/>
                  <a:ext cx="413272" cy="942744"/>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Cloud 150"/>
                <p:cNvSpPr/>
                <p:nvPr/>
              </p:nvSpPr>
              <p:spPr>
                <a:xfrm rot="20706537">
                  <a:off x="6651194" y="1794329"/>
                  <a:ext cx="472405" cy="861777"/>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rot="20950279">
                  <a:off x="5662720" y="3167509"/>
                  <a:ext cx="405299" cy="17654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rot="649721" flipH="1">
                  <a:off x="6833703" y="3238459"/>
                  <a:ext cx="405299" cy="17654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p:cNvSpPr/>
                <p:nvPr/>
              </p:nvSpPr>
              <p:spPr>
                <a:xfrm flipH="1">
                  <a:off x="6008331" y="2422692"/>
                  <a:ext cx="878238" cy="1450495"/>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p:cNvSpPr/>
                <p:nvPr/>
              </p:nvSpPr>
              <p:spPr>
                <a:xfrm rot="1217087" flipH="1">
                  <a:off x="5895872" y="2457661"/>
                  <a:ext cx="363026" cy="839617"/>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rot="20382913">
                  <a:off x="6644565" y="2462118"/>
                  <a:ext cx="395175" cy="870050"/>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rot="649721" flipH="1">
                  <a:off x="6459531" y="3876235"/>
                  <a:ext cx="405299" cy="261577"/>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649721" flipH="1">
                  <a:off x="6093598" y="3876233"/>
                  <a:ext cx="405299" cy="261577"/>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158"/>
                <p:cNvSpPr/>
                <p:nvPr/>
              </p:nvSpPr>
              <p:spPr>
                <a:xfrm flipH="1">
                  <a:off x="6008331" y="3699758"/>
                  <a:ext cx="878238" cy="173429"/>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Isosceles Triangle 159"/>
                <p:cNvSpPr/>
                <p:nvPr/>
              </p:nvSpPr>
              <p:spPr>
                <a:xfrm rot="10800000" flipH="1">
                  <a:off x="6301077" y="2564589"/>
                  <a:ext cx="292746" cy="425689"/>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flipH="1">
                  <a:off x="6077248" y="1571316"/>
                  <a:ext cx="809321" cy="10642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Cloud 161"/>
                <p:cNvSpPr/>
                <p:nvPr/>
              </p:nvSpPr>
              <p:spPr>
                <a:xfrm rot="16200000">
                  <a:off x="6263298" y="1264802"/>
                  <a:ext cx="424123" cy="959881"/>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p:cNvSpPr/>
                <p:nvPr/>
              </p:nvSpPr>
              <p:spPr>
                <a:xfrm>
                  <a:off x="5926330" y="1780789"/>
                  <a:ext cx="1174497" cy="186081"/>
                </a:xfrm>
                <a:prstGeom prst="roundRect">
                  <a:avLst>
                    <a:gd name="adj"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8" name="Cloud 147"/>
              <p:cNvSpPr/>
              <p:nvPr/>
            </p:nvSpPr>
            <p:spPr>
              <a:xfrm rot="20706537">
                <a:off x="6478959" y="2327980"/>
                <a:ext cx="413262" cy="662288"/>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flipH="1">
                <a:off x="6553200" y="2438400"/>
                <a:ext cx="199226" cy="1669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99"/>
            <p:cNvGrpSpPr/>
            <p:nvPr/>
          </p:nvGrpSpPr>
          <p:grpSpPr>
            <a:xfrm>
              <a:off x="1828800" y="3429000"/>
              <a:ext cx="1544320" cy="2895600"/>
              <a:chOff x="5791200" y="1828800"/>
              <a:chExt cx="1828800" cy="3429000"/>
            </a:xfrm>
          </p:grpSpPr>
          <p:grpSp>
            <p:nvGrpSpPr>
              <p:cNvPr id="57" name="Group 194"/>
              <p:cNvGrpSpPr/>
              <p:nvPr/>
            </p:nvGrpSpPr>
            <p:grpSpPr>
              <a:xfrm>
                <a:off x="5791200" y="1828800"/>
                <a:ext cx="1828800" cy="3429000"/>
                <a:chOff x="4800600" y="762000"/>
                <a:chExt cx="1707514" cy="2971800"/>
              </a:xfrm>
            </p:grpSpPr>
            <p:grpSp>
              <p:nvGrpSpPr>
                <p:cNvPr id="58" name="Group 182"/>
                <p:cNvGrpSpPr/>
                <p:nvPr/>
              </p:nvGrpSpPr>
              <p:grpSpPr>
                <a:xfrm>
                  <a:off x="4800600" y="762000"/>
                  <a:ext cx="1707514" cy="2819400"/>
                  <a:chOff x="6477000" y="685800"/>
                  <a:chExt cx="1707514" cy="2819400"/>
                </a:xfrm>
              </p:grpSpPr>
              <p:sp>
                <p:nvSpPr>
                  <p:cNvPr id="132" name="Oval 131"/>
                  <p:cNvSpPr/>
                  <p:nvPr/>
                </p:nvSpPr>
                <p:spPr>
                  <a:xfrm rot="1857999" flipH="1">
                    <a:off x="7803514" y="2520280"/>
                    <a:ext cx="381000" cy="22648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rot="19742001">
                    <a:off x="6477000" y="2585520"/>
                    <a:ext cx="381000" cy="22648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p:cNvSpPr/>
                  <p:nvPr/>
                </p:nvSpPr>
                <p:spPr>
                  <a:xfrm>
                    <a:off x="6915141" y="1828800"/>
                    <a:ext cx="838200" cy="15240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lowchart: Display 38"/>
                  <p:cNvSpPr/>
                  <p:nvPr/>
                </p:nvSpPr>
                <p:spPr>
                  <a:xfrm rot="18150452">
                    <a:off x="6455207" y="2265831"/>
                    <a:ext cx="818669" cy="261868"/>
                  </a:xfrm>
                  <a:prstGeom prst="flowChartDisplay">
                    <a:avLst/>
                  </a:prstGeom>
                  <a:solidFill>
                    <a:srgbClr val="BDB8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lowchart: Display 135"/>
                  <p:cNvSpPr/>
                  <p:nvPr/>
                </p:nvSpPr>
                <p:spPr>
                  <a:xfrm rot="3449548" flipH="1">
                    <a:off x="7368843" y="2216049"/>
                    <a:ext cx="871403" cy="243783"/>
                  </a:xfrm>
                  <a:prstGeom prst="flowChartDisplay">
                    <a:avLst/>
                  </a:prstGeom>
                  <a:solidFill>
                    <a:srgbClr val="BDB8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6915141" y="685800"/>
                    <a:ext cx="838200"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Cloud 137"/>
                  <p:cNvSpPr/>
                  <p:nvPr/>
                </p:nvSpPr>
                <p:spPr>
                  <a:xfrm>
                    <a:off x="6838941" y="685800"/>
                    <a:ext cx="914400" cy="685800"/>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p:cNvSpPr/>
                  <p:nvPr/>
                </p:nvSpPr>
                <p:spPr>
                  <a:xfrm>
                    <a:off x="7067541" y="3352800"/>
                    <a:ext cx="304800" cy="152400"/>
                  </a:xfrm>
                  <a:prstGeom prst="trapezoid">
                    <a:avLst/>
                  </a:prstGeom>
                  <a:solidFill>
                    <a:srgbClr val="BDB8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p:cNvSpPr/>
                  <p:nvPr/>
                </p:nvSpPr>
                <p:spPr>
                  <a:xfrm>
                    <a:off x="7372341" y="3352800"/>
                    <a:ext cx="304800" cy="152400"/>
                  </a:xfrm>
                  <a:prstGeom prst="trapezoid">
                    <a:avLst/>
                  </a:prstGeom>
                  <a:solidFill>
                    <a:srgbClr val="BDB8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Cloud 140"/>
                  <p:cNvSpPr/>
                  <p:nvPr/>
                </p:nvSpPr>
                <p:spPr>
                  <a:xfrm rot="17799699">
                    <a:off x="6685021" y="1179830"/>
                    <a:ext cx="489550" cy="383542"/>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Cloud 141"/>
                  <p:cNvSpPr/>
                  <p:nvPr/>
                </p:nvSpPr>
                <p:spPr>
                  <a:xfrm rot="3800301" flipH="1">
                    <a:off x="7408782" y="1179829"/>
                    <a:ext cx="489550" cy="383542"/>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lowchart: Delay 142"/>
                  <p:cNvSpPr/>
                  <p:nvPr/>
                </p:nvSpPr>
                <p:spPr>
                  <a:xfrm rot="3358798" flipH="1">
                    <a:off x="7440215" y="1888312"/>
                    <a:ext cx="321450" cy="334626"/>
                  </a:xfrm>
                  <a:prstGeom prst="flowChartDelay">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lowchart: Delay 143"/>
                  <p:cNvSpPr/>
                  <p:nvPr/>
                </p:nvSpPr>
                <p:spPr>
                  <a:xfrm rot="18241202">
                    <a:off x="6906816" y="1926681"/>
                    <a:ext cx="321450" cy="334626"/>
                  </a:xfrm>
                  <a:prstGeom prst="flowChartDelay">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rot="5400000" flipH="1">
                    <a:off x="7200900" y="647700"/>
                    <a:ext cx="228600" cy="1066800"/>
                  </a:xfrm>
                  <a:prstGeom prst="roundRect">
                    <a:avLst>
                      <a:gd name="adj" fmla="val 48432"/>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rapezoid 145"/>
                  <p:cNvSpPr/>
                  <p:nvPr/>
                </p:nvSpPr>
                <p:spPr>
                  <a:xfrm>
                    <a:off x="6934200" y="2590800"/>
                    <a:ext cx="762000" cy="152400"/>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0" name="Oval 129"/>
                <p:cNvSpPr/>
                <p:nvPr/>
              </p:nvSpPr>
              <p:spPr>
                <a:xfrm>
                  <a:off x="5334000" y="3581400"/>
                  <a:ext cx="381000" cy="1524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5715000" y="3581400"/>
                  <a:ext cx="381000" cy="1524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Cloud 126"/>
              <p:cNvSpPr/>
              <p:nvPr/>
            </p:nvSpPr>
            <p:spPr>
              <a:xfrm rot="21153994">
                <a:off x="6324600" y="2895600"/>
                <a:ext cx="685801" cy="685800"/>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6603331" y="2958431"/>
                <a:ext cx="184484" cy="16376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8" name="Cloud 177"/>
          <p:cNvSpPr/>
          <p:nvPr/>
        </p:nvSpPr>
        <p:spPr>
          <a:xfrm>
            <a:off x="7112000" y="0"/>
            <a:ext cx="4775200" cy="19812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extBox 176"/>
          <p:cNvSpPr txBox="1"/>
          <p:nvPr/>
        </p:nvSpPr>
        <p:spPr>
          <a:xfrm>
            <a:off x="7213600" y="381001"/>
            <a:ext cx="4673600" cy="830997"/>
          </a:xfrm>
          <a:prstGeom prst="rect">
            <a:avLst/>
          </a:prstGeom>
          <a:noFill/>
        </p:spPr>
        <p:txBody>
          <a:bodyPr wrap="square" rtlCol="0">
            <a:spAutoFit/>
          </a:bodyPr>
          <a:lstStyle/>
          <a:p>
            <a:pPr algn="ctr"/>
            <a:r>
              <a:rPr lang="en-US" sz="2400" dirty="0">
                <a:latin typeface="Comic Sans MS" pitchFamily="66" charset="0"/>
              </a:rPr>
              <a:t>Parable:</a:t>
            </a:r>
          </a:p>
          <a:p>
            <a:pPr algn="ctr"/>
            <a:r>
              <a:rPr lang="en-US" sz="2400" dirty="0">
                <a:latin typeface="Comic Sans MS" pitchFamily="66" charset="0"/>
              </a:rPr>
              <a:t> Laborers in the vineyard</a:t>
            </a:r>
          </a:p>
        </p:txBody>
      </p:sp>
      <p:sp>
        <p:nvSpPr>
          <p:cNvPr id="147" name="Rectangle 146"/>
          <p:cNvSpPr/>
          <p:nvPr/>
        </p:nvSpPr>
        <p:spPr>
          <a:xfrm>
            <a:off x="0" y="6488668"/>
            <a:ext cx="6096000" cy="369332"/>
          </a:xfrm>
          <a:prstGeom prst="rect">
            <a:avLst/>
          </a:prstGeom>
        </p:spPr>
        <p:txBody>
          <a:bodyPr>
            <a:spAutoFit/>
          </a:bodyPr>
          <a:lstStyle/>
          <a:p>
            <a:r>
              <a:rPr lang="en-US" dirty="0"/>
              <a:t>Matthew 20:1-16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80">
                                          <p:stCondLst>
                                            <p:cond delay="0"/>
                                          </p:stCondLst>
                                        </p:cTn>
                                        <p:tgtEl>
                                          <p:spTgt spid="49"/>
                                        </p:tgtEl>
                                      </p:cBhvr>
                                    </p:animEffect>
                                    <p:anim calcmode="lin" valueType="num">
                                      <p:cBhvr>
                                        <p:cTn id="8"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3" dur="26">
                                          <p:stCondLst>
                                            <p:cond delay="650"/>
                                          </p:stCondLst>
                                        </p:cTn>
                                        <p:tgtEl>
                                          <p:spTgt spid="49"/>
                                        </p:tgtEl>
                                      </p:cBhvr>
                                      <p:to x="100000" y="60000"/>
                                    </p:animScale>
                                    <p:animScale>
                                      <p:cBhvr>
                                        <p:cTn id="14" dur="166" decel="50000">
                                          <p:stCondLst>
                                            <p:cond delay="676"/>
                                          </p:stCondLst>
                                        </p:cTn>
                                        <p:tgtEl>
                                          <p:spTgt spid="49"/>
                                        </p:tgtEl>
                                      </p:cBhvr>
                                      <p:to x="100000" y="100000"/>
                                    </p:animScale>
                                    <p:animScale>
                                      <p:cBhvr>
                                        <p:cTn id="15" dur="26">
                                          <p:stCondLst>
                                            <p:cond delay="1312"/>
                                          </p:stCondLst>
                                        </p:cTn>
                                        <p:tgtEl>
                                          <p:spTgt spid="49"/>
                                        </p:tgtEl>
                                      </p:cBhvr>
                                      <p:to x="100000" y="80000"/>
                                    </p:animScale>
                                    <p:animScale>
                                      <p:cBhvr>
                                        <p:cTn id="16" dur="166" decel="50000">
                                          <p:stCondLst>
                                            <p:cond delay="1338"/>
                                          </p:stCondLst>
                                        </p:cTn>
                                        <p:tgtEl>
                                          <p:spTgt spid="49"/>
                                        </p:tgtEl>
                                      </p:cBhvr>
                                      <p:to x="100000" y="100000"/>
                                    </p:animScale>
                                    <p:animScale>
                                      <p:cBhvr>
                                        <p:cTn id="17" dur="26">
                                          <p:stCondLst>
                                            <p:cond delay="1642"/>
                                          </p:stCondLst>
                                        </p:cTn>
                                        <p:tgtEl>
                                          <p:spTgt spid="49"/>
                                        </p:tgtEl>
                                      </p:cBhvr>
                                      <p:to x="100000" y="90000"/>
                                    </p:animScale>
                                    <p:animScale>
                                      <p:cBhvr>
                                        <p:cTn id="18" dur="166" decel="50000">
                                          <p:stCondLst>
                                            <p:cond delay="1668"/>
                                          </p:stCondLst>
                                        </p:cTn>
                                        <p:tgtEl>
                                          <p:spTgt spid="49"/>
                                        </p:tgtEl>
                                      </p:cBhvr>
                                      <p:to x="100000" y="100000"/>
                                    </p:animScale>
                                    <p:animScale>
                                      <p:cBhvr>
                                        <p:cTn id="19" dur="26">
                                          <p:stCondLst>
                                            <p:cond delay="1808"/>
                                          </p:stCondLst>
                                        </p:cTn>
                                        <p:tgtEl>
                                          <p:spTgt spid="49"/>
                                        </p:tgtEl>
                                      </p:cBhvr>
                                      <p:to x="100000" y="95000"/>
                                    </p:animScale>
                                    <p:animScale>
                                      <p:cBhvr>
                                        <p:cTn id="20" dur="166" decel="50000">
                                          <p:stCondLst>
                                            <p:cond delay="1834"/>
                                          </p:stCondLst>
                                        </p:cTn>
                                        <p:tgtEl>
                                          <p:spTgt spid="4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Effect transition="in" filter="wipe(down)">
                                      <p:cBhvr>
                                        <p:cTn id="23" dur="580">
                                          <p:stCondLst>
                                            <p:cond delay="0"/>
                                          </p:stCondLst>
                                        </p:cTn>
                                        <p:tgtEl>
                                          <p:spTgt spid="120"/>
                                        </p:tgtEl>
                                      </p:cBhvr>
                                    </p:animEffect>
                                    <p:anim calcmode="lin" valueType="num">
                                      <p:cBhvr>
                                        <p:cTn id="24" dur="1822" tmFilter="0,0; 0.14,0.36; 0.43,0.73; 0.71,0.91; 1.0,1.0">
                                          <p:stCondLst>
                                            <p:cond delay="0"/>
                                          </p:stCondLst>
                                        </p:cTn>
                                        <p:tgtEl>
                                          <p:spTgt spid="12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2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2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2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20"/>
                                        </p:tgtEl>
                                        <p:attrNameLst>
                                          <p:attrName>ppt_y</p:attrName>
                                        </p:attrNameLst>
                                      </p:cBhvr>
                                      <p:tavLst>
                                        <p:tav tm="0" fmla="#ppt_y-sin(pi*$)/81">
                                          <p:val>
                                            <p:fltVal val="0"/>
                                          </p:val>
                                        </p:tav>
                                        <p:tav tm="100000">
                                          <p:val>
                                            <p:fltVal val="1"/>
                                          </p:val>
                                        </p:tav>
                                      </p:tavLst>
                                    </p:anim>
                                    <p:animScale>
                                      <p:cBhvr>
                                        <p:cTn id="29" dur="26">
                                          <p:stCondLst>
                                            <p:cond delay="650"/>
                                          </p:stCondLst>
                                        </p:cTn>
                                        <p:tgtEl>
                                          <p:spTgt spid="120"/>
                                        </p:tgtEl>
                                      </p:cBhvr>
                                      <p:to x="100000" y="60000"/>
                                    </p:animScale>
                                    <p:animScale>
                                      <p:cBhvr>
                                        <p:cTn id="30" dur="166" decel="50000">
                                          <p:stCondLst>
                                            <p:cond delay="676"/>
                                          </p:stCondLst>
                                        </p:cTn>
                                        <p:tgtEl>
                                          <p:spTgt spid="120"/>
                                        </p:tgtEl>
                                      </p:cBhvr>
                                      <p:to x="100000" y="100000"/>
                                    </p:animScale>
                                    <p:animScale>
                                      <p:cBhvr>
                                        <p:cTn id="31" dur="26">
                                          <p:stCondLst>
                                            <p:cond delay="1312"/>
                                          </p:stCondLst>
                                        </p:cTn>
                                        <p:tgtEl>
                                          <p:spTgt spid="120"/>
                                        </p:tgtEl>
                                      </p:cBhvr>
                                      <p:to x="100000" y="80000"/>
                                    </p:animScale>
                                    <p:animScale>
                                      <p:cBhvr>
                                        <p:cTn id="32" dur="166" decel="50000">
                                          <p:stCondLst>
                                            <p:cond delay="1338"/>
                                          </p:stCondLst>
                                        </p:cTn>
                                        <p:tgtEl>
                                          <p:spTgt spid="120"/>
                                        </p:tgtEl>
                                      </p:cBhvr>
                                      <p:to x="100000" y="100000"/>
                                    </p:animScale>
                                    <p:animScale>
                                      <p:cBhvr>
                                        <p:cTn id="33" dur="26">
                                          <p:stCondLst>
                                            <p:cond delay="1642"/>
                                          </p:stCondLst>
                                        </p:cTn>
                                        <p:tgtEl>
                                          <p:spTgt spid="120"/>
                                        </p:tgtEl>
                                      </p:cBhvr>
                                      <p:to x="100000" y="90000"/>
                                    </p:animScale>
                                    <p:animScale>
                                      <p:cBhvr>
                                        <p:cTn id="34" dur="166" decel="50000">
                                          <p:stCondLst>
                                            <p:cond delay="1668"/>
                                          </p:stCondLst>
                                        </p:cTn>
                                        <p:tgtEl>
                                          <p:spTgt spid="120"/>
                                        </p:tgtEl>
                                      </p:cBhvr>
                                      <p:to x="100000" y="100000"/>
                                    </p:animScale>
                                    <p:animScale>
                                      <p:cBhvr>
                                        <p:cTn id="35" dur="26">
                                          <p:stCondLst>
                                            <p:cond delay="1808"/>
                                          </p:stCondLst>
                                        </p:cTn>
                                        <p:tgtEl>
                                          <p:spTgt spid="120"/>
                                        </p:tgtEl>
                                      </p:cBhvr>
                                      <p:to x="100000" y="95000"/>
                                    </p:animScale>
                                    <p:animScale>
                                      <p:cBhvr>
                                        <p:cTn id="36" dur="166" decel="50000">
                                          <p:stCondLst>
                                            <p:cond delay="1834"/>
                                          </p:stCondLst>
                                        </p:cTn>
                                        <p:tgtEl>
                                          <p:spTgt spid="120"/>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6" presetClass="path" presetSubtype="0" accel="50000" decel="50000" fill="hold" grpId="1" nodeType="clickEffect">
                                  <p:stCondLst>
                                    <p:cond delay="0"/>
                                  </p:stCondLst>
                                  <p:childTnLst>
                                    <p:animMotion origin="layout" path="M 0.08334 -0.01665 L 0.4 -0.19422 " pathEditMode="relative" rAng="0" ptsTypes="AA">
                                      <p:cBhvr>
                                        <p:cTn id="40" dur="2000" fill="hold"/>
                                        <p:tgtEl>
                                          <p:spTgt spid="120"/>
                                        </p:tgtEl>
                                        <p:attrNameLst>
                                          <p:attrName>ppt_x</p:attrName>
                                          <p:attrName>ppt_y</p:attrName>
                                        </p:attrNameLst>
                                      </p:cBhvr>
                                      <p:rCtr x="15800" y="-8900"/>
                                    </p:animMotion>
                                  </p:childTnLst>
                                </p:cTn>
                              </p:par>
                            </p:childTnLst>
                          </p:cTn>
                        </p:par>
                      </p:childTnLst>
                    </p:cTn>
                  </p:par>
                  <p:par>
                    <p:cTn id="41" fill="hold">
                      <p:stCondLst>
                        <p:cond delay="indefinite"/>
                      </p:stCondLst>
                      <p:childTnLst>
                        <p:par>
                          <p:cTn id="42" fill="hold">
                            <p:stCondLst>
                              <p:cond delay="0"/>
                            </p:stCondLst>
                            <p:childTnLst>
                              <p:par>
                                <p:cTn id="43" presetID="35" presetClass="path" presetSubtype="0" accel="50000" decel="50000" fill="hold" nodeType="clickEffect">
                                  <p:stCondLst>
                                    <p:cond delay="0"/>
                                  </p:stCondLst>
                                  <p:childTnLst>
                                    <p:animMotion origin="layout" path="M 0.02501 3.64162E-6 L -0.49063 -0.00463 " pathEditMode="relative" rAng="0" ptsTypes="AA">
                                      <p:cBhvr>
                                        <p:cTn id="44" dur="2000" fill="hold"/>
                                        <p:tgtEl>
                                          <p:spTgt spid="49"/>
                                        </p:tgtEl>
                                        <p:attrNameLst>
                                          <p:attrName>ppt_x</p:attrName>
                                          <p:attrName>ppt_y</p:attrName>
                                        </p:attrNameLst>
                                      </p:cBhvr>
                                      <p:rCtr x="-25800" y="-200"/>
                                    </p:animMotion>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580">
                                          <p:stCondLst>
                                            <p:cond delay="0"/>
                                          </p:stCondLst>
                                        </p:cTn>
                                        <p:tgtEl>
                                          <p:spTgt spid="52"/>
                                        </p:tgtEl>
                                      </p:cBhvr>
                                    </p:animEffect>
                                    <p:anim calcmode="lin" valueType="num">
                                      <p:cBhvr>
                                        <p:cTn id="50"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55" dur="26">
                                          <p:stCondLst>
                                            <p:cond delay="650"/>
                                          </p:stCondLst>
                                        </p:cTn>
                                        <p:tgtEl>
                                          <p:spTgt spid="52"/>
                                        </p:tgtEl>
                                      </p:cBhvr>
                                      <p:to x="100000" y="60000"/>
                                    </p:animScale>
                                    <p:animScale>
                                      <p:cBhvr>
                                        <p:cTn id="56" dur="166" decel="50000">
                                          <p:stCondLst>
                                            <p:cond delay="676"/>
                                          </p:stCondLst>
                                        </p:cTn>
                                        <p:tgtEl>
                                          <p:spTgt spid="52"/>
                                        </p:tgtEl>
                                      </p:cBhvr>
                                      <p:to x="100000" y="100000"/>
                                    </p:animScale>
                                    <p:animScale>
                                      <p:cBhvr>
                                        <p:cTn id="57" dur="26">
                                          <p:stCondLst>
                                            <p:cond delay="1312"/>
                                          </p:stCondLst>
                                        </p:cTn>
                                        <p:tgtEl>
                                          <p:spTgt spid="52"/>
                                        </p:tgtEl>
                                      </p:cBhvr>
                                      <p:to x="100000" y="80000"/>
                                    </p:animScale>
                                    <p:animScale>
                                      <p:cBhvr>
                                        <p:cTn id="58" dur="166" decel="50000">
                                          <p:stCondLst>
                                            <p:cond delay="1338"/>
                                          </p:stCondLst>
                                        </p:cTn>
                                        <p:tgtEl>
                                          <p:spTgt spid="52"/>
                                        </p:tgtEl>
                                      </p:cBhvr>
                                      <p:to x="100000" y="100000"/>
                                    </p:animScale>
                                    <p:animScale>
                                      <p:cBhvr>
                                        <p:cTn id="59" dur="26">
                                          <p:stCondLst>
                                            <p:cond delay="1642"/>
                                          </p:stCondLst>
                                        </p:cTn>
                                        <p:tgtEl>
                                          <p:spTgt spid="52"/>
                                        </p:tgtEl>
                                      </p:cBhvr>
                                      <p:to x="100000" y="90000"/>
                                    </p:animScale>
                                    <p:animScale>
                                      <p:cBhvr>
                                        <p:cTn id="60" dur="166" decel="50000">
                                          <p:stCondLst>
                                            <p:cond delay="1668"/>
                                          </p:stCondLst>
                                        </p:cTn>
                                        <p:tgtEl>
                                          <p:spTgt spid="52"/>
                                        </p:tgtEl>
                                      </p:cBhvr>
                                      <p:to x="100000" y="100000"/>
                                    </p:animScale>
                                    <p:animScale>
                                      <p:cBhvr>
                                        <p:cTn id="61" dur="26">
                                          <p:stCondLst>
                                            <p:cond delay="1808"/>
                                          </p:stCondLst>
                                        </p:cTn>
                                        <p:tgtEl>
                                          <p:spTgt spid="52"/>
                                        </p:tgtEl>
                                      </p:cBhvr>
                                      <p:to x="100000" y="95000"/>
                                    </p:animScale>
                                    <p:animScale>
                                      <p:cBhvr>
                                        <p:cTn id="62" dur="166" decel="50000">
                                          <p:stCondLst>
                                            <p:cond delay="1834"/>
                                          </p:stCondLst>
                                        </p:cTn>
                                        <p:tgtEl>
                                          <p:spTgt spid="5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cdn2.bigcommerce.com/server300/06c3e/products/96/images/362/Monet_Turquoise_WEB__34153.1300245746.600.400.gif?c=2"/>
          <p:cNvPicPr>
            <a:picLocks noChangeAspect="1" noChangeArrowheads="1"/>
          </p:cNvPicPr>
          <p:nvPr/>
        </p:nvPicPr>
        <p:blipFill>
          <a:blip r:embed="rId2" cstate="print"/>
          <a:srcRect/>
          <a:stretch>
            <a:fillRect/>
          </a:stretch>
        </p:blipFill>
        <p:spPr bwMode="auto">
          <a:xfrm>
            <a:off x="0" y="0"/>
            <a:ext cx="12192001" cy="6874213"/>
          </a:xfrm>
          <a:prstGeom prst="rect">
            <a:avLst/>
          </a:prstGeom>
          <a:noFill/>
        </p:spPr>
      </p:pic>
      <p:sp>
        <p:nvSpPr>
          <p:cNvPr id="4" name="Rectangle 3"/>
          <p:cNvSpPr/>
          <p:nvPr/>
        </p:nvSpPr>
        <p:spPr>
          <a:xfrm>
            <a:off x="0" y="6488668"/>
            <a:ext cx="6096000" cy="369332"/>
          </a:xfrm>
          <a:prstGeom prst="rect">
            <a:avLst/>
          </a:prstGeom>
        </p:spPr>
        <p:txBody>
          <a:bodyPr>
            <a:spAutoFit/>
          </a:bodyPr>
          <a:lstStyle/>
          <a:p>
            <a:r>
              <a:rPr lang="en-US" dirty="0">
                <a:solidFill>
                  <a:schemeClr val="bg1"/>
                </a:solidFill>
              </a:rPr>
              <a:t>Matthew 19:24</a:t>
            </a:r>
          </a:p>
        </p:txBody>
      </p:sp>
      <p:sp>
        <p:nvSpPr>
          <p:cNvPr id="9" name="TextBox 8"/>
          <p:cNvSpPr txBox="1"/>
          <p:nvPr/>
        </p:nvSpPr>
        <p:spPr>
          <a:xfrm>
            <a:off x="0" y="0"/>
            <a:ext cx="12192000" cy="707886"/>
          </a:xfrm>
          <a:prstGeom prst="rect">
            <a:avLst/>
          </a:prstGeom>
          <a:noFill/>
        </p:spPr>
        <p:txBody>
          <a:bodyPr wrap="square" rtlCol="0">
            <a:spAutoFit/>
          </a:bodyPr>
          <a:lstStyle/>
          <a:p>
            <a:pPr algn="ctr"/>
            <a:r>
              <a:rPr lang="en-US" sz="4000" dirty="0">
                <a:solidFill>
                  <a:schemeClr val="bg1"/>
                </a:solidFill>
                <a:latin typeface="AR CENA" pitchFamily="2" charset="0"/>
              </a:rPr>
              <a:t>Scarcity Mentality VS Abundance Mentality </a:t>
            </a:r>
          </a:p>
        </p:txBody>
      </p:sp>
      <p:sp>
        <p:nvSpPr>
          <p:cNvPr id="35" name="TextBox 34"/>
          <p:cNvSpPr txBox="1"/>
          <p:nvPr/>
        </p:nvSpPr>
        <p:spPr>
          <a:xfrm>
            <a:off x="361246" y="1085413"/>
            <a:ext cx="2912532" cy="2862322"/>
          </a:xfrm>
          <a:prstGeom prst="rect">
            <a:avLst/>
          </a:prstGeom>
          <a:noFill/>
        </p:spPr>
        <p:txBody>
          <a:bodyPr wrap="square" rtlCol="0">
            <a:spAutoFit/>
          </a:bodyPr>
          <a:lstStyle/>
          <a:p>
            <a:r>
              <a:rPr lang="en-US" sz="2000" dirty="0">
                <a:solidFill>
                  <a:schemeClr val="bg1"/>
                </a:solidFill>
              </a:rPr>
              <a:t>Some people think of success as slices of a single pizza.</a:t>
            </a:r>
          </a:p>
          <a:p>
            <a:endParaRPr lang="en-US" sz="2000" i="1" dirty="0">
              <a:solidFill>
                <a:schemeClr val="bg1"/>
              </a:solidFill>
            </a:endParaRPr>
          </a:p>
          <a:p>
            <a:r>
              <a:rPr lang="en-US" sz="2000" i="1" dirty="0">
                <a:solidFill>
                  <a:schemeClr val="bg1"/>
                </a:solidFill>
              </a:rPr>
              <a:t>If you take a slice, there is less pizza for me.</a:t>
            </a:r>
          </a:p>
          <a:p>
            <a:endParaRPr lang="en-US" sz="2000" i="1" dirty="0">
              <a:solidFill>
                <a:schemeClr val="bg1"/>
              </a:solidFill>
            </a:endParaRPr>
          </a:p>
          <a:p>
            <a:r>
              <a:rPr lang="en-US" sz="2000" i="1" dirty="0">
                <a:solidFill>
                  <a:schemeClr val="bg1"/>
                </a:solidFill>
              </a:rPr>
              <a:t>Therefore, I would be hurt by your success</a:t>
            </a:r>
          </a:p>
        </p:txBody>
      </p:sp>
      <p:sp>
        <p:nvSpPr>
          <p:cNvPr id="25" name="TextBox 24"/>
          <p:cNvSpPr txBox="1"/>
          <p:nvPr/>
        </p:nvSpPr>
        <p:spPr>
          <a:xfrm>
            <a:off x="6677377" y="1203946"/>
            <a:ext cx="4543778" cy="1631216"/>
          </a:xfrm>
          <a:prstGeom prst="rect">
            <a:avLst/>
          </a:prstGeom>
          <a:noFill/>
        </p:spPr>
        <p:txBody>
          <a:bodyPr wrap="square" rtlCol="0">
            <a:spAutoFit/>
          </a:bodyPr>
          <a:lstStyle/>
          <a:p>
            <a:r>
              <a:rPr lang="en-US" sz="2000" dirty="0">
                <a:solidFill>
                  <a:schemeClr val="bg1"/>
                </a:solidFill>
              </a:rPr>
              <a:t>Success is not a limited commodity.</a:t>
            </a:r>
          </a:p>
          <a:p>
            <a:endParaRPr lang="en-US" sz="2000" i="1" dirty="0">
              <a:solidFill>
                <a:schemeClr val="bg1"/>
              </a:solidFill>
            </a:endParaRPr>
          </a:p>
          <a:p>
            <a:r>
              <a:rPr lang="en-US" sz="2000" i="1" dirty="0">
                <a:solidFill>
                  <a:schemeClr val="bg1"/>
                </a:solidFill>
              </a:rPr>
              <a:t>Therefore we can rejoice for the success of others. Their success doesn’t take away for ours.</a:t>
            </a:r>
          </a:p>
        </p:txBody>
      </p:sp>
      <p:grpSp>
        <p:nvGrpSpPr>
          <p:cNvPr id="7" name="Group 6"/>
          <p:cNvGrpSpPr/>
          <p:nvPr/>
        </p:nvGrpSpPr>
        <p:grpSpPr>
          <a:xfrm>
            <a:off x="9087555" y="2506133"/>
            <a:ext cx="1250245" cy="1422400"/>
            <a:chOff x="7010400" y="3657600"/>
            <a:chExt cx="1600200" cy="2133600"/>
          </a:xfrm>
        </p:grpSpPr>
        <p:sp>
          <p:nvSpPr>
            <p:cNvPr id="8" name="Isosceles Triangle 7"/>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Oval 10"/>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52"/>
            <p:cNvGrpSpPr/>
            <p:nvPr/>
          </p:nvGrpSpPr>
          <p:grpSpPr>
            <a:xfrm rot="19710285">
              <a:off x="7753366" y="4781566"/>
              <a:ext cx="304800" cy="304800"/>
              <a:chOff x="8153400" y="2971800"/>
              <a:chExt cx="609600" cy="609600"/>
            </a:xfrm>
          </p:grpSpPr>
          <p:sp>
            <p:nvSpPr>
              <p:cNvPr id="23" name="Oval 22"/>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53"/>
            <p:cNvGrpSpPr/>
            <p:nvPr/>
          </p:nvGrpSpPr>
          <p:grpSpPr>
            <a:xfrm rot="15655269">
              <a:off x="7677167" y="5314967"/>
              <a:ext cx="304800" cy="304800"/>
              <a:chOff x="8153400" y="2971800"/>
              <a:chExt cx="609600" cy="609600"/>
            </a:xfrm>
          </p:grpSpPr>
          <p:sp>
            <p:nvSpPr>
              <p:cNvPr id="21" name="Oval 20"/>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56"/>
            <p:cNvGrpSpPr/>
            <p:nvPr/>
          </p:nvGrpSpPr>
          <p:grpSpPr>
            <a:xfrm rot="6637614">
              <a:off x="7528396" y="4475745"/>
              <a:ext cx="290705" cy="268712"/>
              <a:chOff x="8153400" y="2971800"/>
              <a:chExt cx="609600" cy="609600"/>
            </a:xfrm>
          </p:grpSpPr>
          <p:sp>
            <p:nvSpPr>
              <p:cNvPr id="19" name="Oval 18"/>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Moon 16"/>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oon 17"/>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209"/>
          <p:cNvGrpSpPr/>
          <p:nvPr/>
        </p:nvGrpSpPr>
        <p:grpSpPr>
          <a:xfrm rot="19086799">
            <a:off x="4646121" y="2254826"/>
            <a:ext cx="1069295" cy="1383070"/>
            <a:chOff x="7010400" y="3657600"/>
            <a:chExt cx="1600200" cy="2133600"/>
          </a:xfrm>
        </p:grpSpPr>
        <p:sp>
          <p:nvSpPr>
            <p:cNvPr id="153" name="Isosceles Triangle 152"/>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153"/>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Oval 154"/>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8" name="Group 215"/>
            <p:cNvGrpSpPr/>
            <p:nvPr/>
          </p:nvGrpSpPr>
          <p:grpSpPr>
            <a:xfrm rot="19710285">
              <a:off x="7753366" y="4781566"/>
              <a:ext cx="304800" cy="304800"/>
              <a:chOff x="8153400" y="2971800"/>
              <a:chExt cx="609600" cy="609600"/>
            </a:xfrm>
          </p:grpSpPr>
          <p:sp>
            <p:nvSpPr>
              <p:cNvPr id="167" name="Oval 166"/>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216"/>
            <p:cNvGrpSpPr/>
            <p:nvPr/>
          </p:nvGrpSpPr>
          <p:grpSpPr>
            <a:xfrm rot="15655269">
              <a:off x="7677167" y="5314967"/>
              <a:ext cx="304800" cy="304800"/>
              <a:chOff x="8153400" y="2971800"/>
              <a:chExt cx="609600" cy="609600"/>
            </a:xfrm>
          </p:grpSpPr>
          <p:sp>
            <p:nvSpPr>
              <p:cNvPr id="165" name="Oval 164"/>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217"/>
            <p:cNvGrpSpPr/>
            <p:nvPr/>
          </p:nvGrpSpPr>
          <p:grpSpPr>
            <a:xfrm rot="6637614">
              <a:off x="7528396" y="4475745"/>
              <a:ext cx="290705" cy="268712"/>
              <a:chOff x="8153400" y="2971800"/>
              <a:chExt cx="609600" cy="609600"/>
            </a:xfrm>
          </p:grpSpPr>
          <p:sp>
            <p:nvSpPr>
              <p:cNvPr id="163" name="Oval 162"/>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1" name="Moon 160"/>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86"/>
          <p:cNvGrpSpPr/>
          <p:nvPr/>
        </p:nvGrpSpPr>
        <p:grpSpPr>
          <a:xfrm rot="4905570">
            <a:off x="3387477" y="1935043"/>
            <a:ext cx="1505650" cy="1585684"/>
            <a:chOff x="8330112" y="3355992"/>
            <a:chExt cx="1849372" cy="1889403"/>
          </a:xfrm>
        </p:grpSpPr>
        <p:grpSp>
          <p:nvGrpSpPr>
            <p:cNvPr id="117" name="Group 174"/>
            <p:cNvGrpSpPr/>
            <p:nvPr/>
          </p:nvGrpSpPr>
          <p:grpSpPr>
            <a:xfrm>
              <a:off x="8330112" y="3546587"/>
              <a:ext cx="1274106" cy="1698808"/>
              <a:chOff x="7010400" y="3657600"/>
              <a:chExt cx="1600200" cy="2133600"/>
            </a:xfrm>
          </p:grpSpPr>
          <p:sp>
            <p:nvSpPr>
              <p:cNvPr id="135" name="Isosceles Triangle 134"/>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35"/>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Oval 136"/>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 name="Group 197"/>
              <p:cNvGrpSpPr/>
              <p:nvPr/>
            </p:nvGrpSpPr>
            <p:grpSpPr>
              <a:xfrm rot="19710285">
                <a:off x="7753366" y="4781566"/>
                <a:ext cx="304800" cy="304800"/>
                <a:chOff x="8153400" y="2971800"/>
                <a:chExt cx="609600" cy="609600"/>
              </a:xfrm>
            </p:grpSpPr>
            <p:sp>
              <p:nvSpPr>
                <p:cNvPr id="149" name="Oval 148"/>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98"/>
              <p:cNvGrpSpPr/>
              <p:nvPr/>
            </p:nvGrpSpPr>
            <p:grpSpPr>
              <a:xfrm rot="15655269">
                <a:off x="7677167" y="5314967"/>
                <a:ext cx="304800" cy="304800"/>
                <a:chOff x="8153400" y="2971800"/>
                <a:chExt cx="609600" cy="609600"/>
              </a:xfrm>
            </p:grpSpPr>
            <p:sp>
              <p:nvSpPr>
                <p:cNvPr id="147" name="Oval 146"/>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199"/>
              <p:cNvGrpSpPr/>
              <p:nvPr/>
            </p:nvGrpSpPr>
            <p:grpSpPr>
              <a:xfrm rot="6637614">
                <a:off x="7528396" y="4475745"/>
                <a:ext cx="290705" cy="268712"/>
                <a:chOff x="8153400" y="2971800"/>
                <a:chExt cx="609600" cy="609600"/>
              </a:xfrm>
            </p:grpSpPr>
            <p:sp>
              <p:nvSpPr>
                <p:cNvPr id="145" name="Oval 144"/>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 name="Moon 142"/>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143"/>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75"/>
            <p:cNvGrpSpPr/>
            <p:nvPr/>
          </p:nvGrpSpPr>
          <p:grpSpPr>
            <a:xfrm rot="19086799">
              <a:off x="8905378" y="3355992"/>
              <a:ext cx="1274106" cy="1698808"/>
              <a:chOff x="7010400" y="3657600"/>
              <a:chExt cx="1600200" cy="2133600"/>
            </a:xfrm>
          </p:grpSpPr>
          <p:sp>
            <p:nvSpPr>
              <p:cNvPr id="119" name="Isosceles Triangle 118"/>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Oval 120"/>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81"/>
              <p:cNvGrpSpPr/>
              <p:nvPr/>
            </p:nvGrpSpPr>
            <p:grpSpPr>
              <a:xfrm rot="19710285">
                <a:off x="7753366" y="4781566"/>
                <a:ext cx="304800" cy="304800"/>
                <a:chOff x="8153400" y="2971800"/>
                <a:chExt cx="609600" cy="609600"/>
              </a:xfrm>
            </p:grpSpPr>
            <p:sp>
              <p:nvSpPr>
                <p:cNvPr id="133" name="Oval 132"/>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82"/>
              <p:cNvGrpSpPr/>
              <p:nvPr/>
            </p:nvGrpSpPr>
            <p:grpSpPr>
              <a:xfrm rot="15655269">
                <a:off x="7677167" y="5314967"/>
                <a:ext cx="304800" cy="304800"/>
                <a:chOff x="8153400" y="2971800"/>
                <a:chExt cx="609600" cy="609600"/>
              </a:xfrm>
            </p:grpSpPr>
            <p:sp>
              <p:nvSpPr>
                <p:cNvPr id="131" name="Oval 130"/>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83"/>
              <p:cNvGrpSpPr/>
              <p:nvPr/>
            </p:nvGrpSpPr>
            <p:grpSpPr>
              <a:xfrm rot="6637614">
                <a:off x="7528396" y="4475745"/>
                <a:ext cx="290705" cy="268712"/>
                <a:chOff x="8153400" y="2971800"/>
                <a:chExt cx="609600" cy="609600"/>
              </a:xfrm>
            </p:grpSpPr>
            <p:sp>
              <p:nvSpPr>
                <p:cNvPr id="129" name="Oval 128"/>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Moon 126"/>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87"/>
          <p:cNvGrpSpPr/>
          <p:nvPr/>
        </p:nvGrpSpPr>
        <p:grpSpPr>
          <a:xfrm rot="16653790">
            <a:off x="4640644" y="1500798"/>
            <a:ext cx="1505650" cy="1585684"/>
            <a:chOff x="8330112" y="3355992"/>
            <a:chExt cx="1849372" cy="1889403"/>
          </a:xfrm>
        </p:grpSpPr>
        <p:grpSp>
          <p:nvGrpSpPr>
            <p:cNvPr id="83" name="Group 140"/>
            <p:cNvGrpSpPr/>
            <p:nvPr/>
          </p:nvGrpSpPr>
          <p:grpSpPr>
            <a:xfrm>
              <a:off x="8330112" y="3546587"/>
              <a:ext cx="1274106" cy="1698808"/>
              <a:chOff x="7010400" y="3657600"/>
              <a:chExt cx="1600200" cy="2133600"/>
            </a:xfrm>
          </p:grpSpPr>
          <p:sp>
            <p:nvSpPr>
              <p:cNvPr id="101" name="Isosceles Triangle 100"/>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Oval 102"/>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63"/>
              <p:cNvGrpSpPr/>
              <p:nvPr/>
            </p:nvGrpSpPr>
            <p:grpSpPr>
              <a:xfrm rot="19710285">
                <a:off x="7753366" y="4781566"/>
                <a:ext cx="304800" cy="304800"/>
                <a:chOff x="8153400" y="2971800"/>
                <a:chExt cx="609600" cy="609600"/>
              </a:xfrm>
            </p:grpSpPr>
            <p:sp>
              <p:nvSpPr>
                <p:cNvPr id="115" name="Oval 114"/>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64"/>
              <p:cNvGrpSpPr/>
              <p:nvPr/>
            </p:nvGrpSpPr>
            <p:grpSpPr>
              <a:xfrm rot="15655269">
                <a:off x="7677167" y="5314967"/>
                <a:ext cx="304800" cy="304800"/>
                <a:chOff x="8153400" y="2971800"/>
                <a:chExt cx="609600" cy="609600"/>
              </a:xfrm>
            </p:grpSpPr>
            <p:sp>
              <p:nvSpPr>
                <p:cNvPr id="113" name="Oval 112"/>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65"/>
              <p:cNvGrpSpPr/>
              <p:nvPr/>
            </p:nvGrpSpPr>
            <p:grpSpPr>
              <a:xfrm rot="6637614">
                <a:off x="7528396" y="4475745"/>
                <a:ext cx="290705" cy="268712"/>
                <a:chOff x="8153400" y="2971800"/>
                <a:chExt cx="609600" cy="609600"/>
              </a:xfrm>
            </p:grpSpPr>
            <p:sp>
              <p:nvSpPr>
                <p:cNvPr id="111" name="Oval 110"/>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Moon 108"/>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141"/>
            <p:cNvGrpSpPr/>
            <p:nvPr/>
          </p:nvGrpSpPr>
          <p:grpSpPr>
            <a:xfrm rot="19086799">
              <a:off x="8905378" y="3355992"/>
              <a:ext cx="1274106" cy="1698808"/>
              <a:chOff x="7010400" y="3657600"/>
              <a:chExt cx="1600200" cy="2133600"/>
            </a:xfrm>
          </p:grpSpPr>
          <p:sp>
            <p:nvSpPr>
              <p:cNvPr id="85" name="Isosceles Triangle 84"/>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Oval 86"/>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147"/>
              <p:cNvGrpSpPr/>
              <p:nvPr/>
            </p:nvGrpSpPr>
            <p:grpSpPr>
              <a:xfrm rot="19710285">
                <a:off x="7753366" y="4781566"/>
                <a:ext cx="304800" cy="304800"/>
                <a:chOff x="8153400" y="2971800"/>
                <a:chExt cx="609600" cy="609600"/>
              </a:xfrm>
            </p:grpSpPr>
            <p:sp>
              <p:nvSpPr>
                <p:cNvPr id="99" name="Oval 98"/>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148"/>
              <p:cNvGrpSpPr/>
              <p:nvPr/>
            </p:nvGrpSpPr>
            <p:grpSpPr>
              <a:xfrm rot="15655269">
                <a:off x="7677167" y="5314967"/>
                <a:ext cx="304800" cy="304800"/>
                <a:chOff x="8153400" y="2971800"/>
                <a:chExt cx="609600" cy="609600"/>
              </a:xfrm>
            </p:grpSpPr>
            <p:sp>
              <p:nvSpPr>
                <p:cNvPr id="97" name="Oval 96"/>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149"/>
              <p:cNvGrpSpPr/>
              <p:nvPr/>
            </p:nvGrpSpPr>
            <p:grpSpPr>
              <a:xfrm rot="6637614">
                <a:off x="7528396" y="4475745"/>
                <a:ext cx="290705" cy="268712"/>
                <a:chOff x="8153400" y="2971800"/>
                <a:chExt cx="609600" cy="609600"/>
              </a:xfrm>
            </p:grpSpPr>
            <p:sp>
              <p:nvSpPr>
                <p:cNvPr id="95" name="Oval 94"/>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Moon 92"/>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93"/>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Group 88"/>
          <p:cNvGrpSpPr/>
          <p:nvPr/>
        </p:nvGrpSpPr>
        <p:grpSpPr>
          <a:xfrm rot="9943623">
            <a:off x="3545661" y="1132483"/>
            <a:ext cx="1552088" cy="1538241"/>
            <a:chOff x="8330112" y="3355992"/>
            <a:chExt cx="1849372" cy="1889403"/>
          </a:xfrm>
        </p:grpSpPr>
        <p:grpSp>
          <p:nvGrpSpPr>
            <p:cNvPr id="49" name="Group 106"/>
            <p:cNvGrpSpPr/>
            <p:nvPr/>
          </p:nvGrpSpPr>
          <p:grpSpPr>
            <a:xfrm>
              <a:off x="8330112" y="3546587"/>
              <a:ext cx="1274106" cy="1698808"/>
              <a:chOff x="7010400" y="3657600"/>
              <a:chExt cx="1600200" cy="2133600"/>
            </a:xfrm>
          </p:grpSpPr>
          <p:sp>
            <p:nvSpPr>
              <p:cNvPr id="67" name="Isosceles Triangle 66"/>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Oval 68"/>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129"/>
              <p:cNvGrpSpPr/>
              <p:nvPr/>
            </p:nvGrpSpPr>
            <p:grpSpPr>
              <a:xfrm rot="19710285">
                <a:off x="7753366" y="4781566"/>
                <a:ext cx="304800" cy="304800"/>
                <a:chOff x="8153400" y="2971800"/>
                <a:chExt cx="609600" cy="609600"/>
              </a:xfrm>
            </p:grpSpPr>
            <p:sp>
              <p:nvSpPr>
                <p:cNvPr id="81" name="Oval 80"/>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130"/>
              <p:cNvGrpSpPr/>
              <p:nvPr/>
            </p:nvGrpSpPr>
            <p:grpSpPr>
              <a:xfrm rot="15655269">
                <a:off x="7677167" y="5314967"/>
                <a:ext cx="304800" cy="304800"/>
                <a:chOff x="8153400" y="2971800"/>
                <a:chExt cx="609600" cy="609600"/>
              </a:xfrm>
            </p:grpSpPr>
            <p:sp>
              <p:nvSpPr>
                <p:cNvPr id="79" name="Oval 78"/>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131"/>
              <p:cNvGrpSpPr/>
              <p:nvPr/>
            </p:nvGrpSpPr>
            <p:grpSpPr>
              <a:xfrm rot="6637614">
                <a:off x="7528396" y="4475745"/>
                <a:ext cx="290705" cy="268712"/>
                <a:chOff x="8153400" y="2971800"/>
                <a:chExt cx="609600" cy="609600"/>
              </a:xfrm>
            </p:grpSpPr>
            <p:sp>
              <p:nvSpPr>
                <p:cNvPr id="77" name="Oval 76"/>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Moon 74"/>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107"/>
            <p:cNvGrpSpPr/>
            <p:nvPr/>
          </p:nvGrpSpPr>
          <p:grpSpPr>
            <a:xfrm rot="19086799">
              <a:off x="8905378" y="3355992"/>
              <a:ext cx="1274106" cy="1698808"/>
              <a:chOff x="7010400" y="3657600"/>
              <a:chExt cx="1600200" cy="2133600"/>
            </a:xfrm>
          </p:grpSpPr>
          <p:sp>
            <p:nvSpPr>
              <p:cNvPr id="51" name="Isosceles Triangle 50"/>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Oval 52"/>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113"/>
              <p:cNvGrpSpPr/>
              <p:nvPr/>
            </p:nvGrpSpPr>
            <p:grpSpPr>
              <a:xfrm rot="19710285">
                <a:off x="7753366" y="4781566"/>
                <a:ext cx="304800" cy="304800"/>
                <a:chOff x="8153400" y="2971800"/>
                <a:chExt cx="609600" cy="609600"/>
              </a:xfrm>
            </p:grpSpPr>
            <p:sp>
              <p:nvSpPr>
                <p:cNvPr id="65" name="Oval 64"/>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114"/>
              <p:cNvGrpSpPr/>
              <p:nvPr/>
            </p:nvGrpSpPr>
            <p:grpSpPr>
              <a:xfrm rot="15655269">
                <a:off x="7677167" y="5314967"/>
                <a:ext cx="304800" cy="304800"/>
                <a:chOff x="8153400" y="2971800"/>
                <a:chExt cx="609600" cy="609600"/>
              </a:xfrm>
            </p:grpSpPr>
            <p:sp>
              <p:nvSpPr>
                <p:cNvPr id="63" name="Oval 62"/>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115"/>
              <p:cNvGrpSpPr/>
              <p:nvPr/>
            </p:nvGrpSpPr>
            <p:grpSpPr>
              <a:xfrm rot="6637614">
                <a:off x="7528396" y="4475745"/>
                <a:ext cx="290705" cy="268712"/>
                <a:chOff x="8153400" y="2971800"/>
                <a:chExt cx="609600" cy="609600"/>
              </a:xfrm>
            </p:grpSpPr>
            <p:sp>
              <p:nvSpPr>
                <p:cNvPr id="61" name="Oval 60"/>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Moon 58"/>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89"/>
          <p:cNvGrpSpPr/>
          <p:nvPr/>
        </p:nvGrpSpPr>
        <p:grpSpPr>
          <a:xfrm rot="12136384">
            <a:off x="4597079" y="1088773"/>
            <a:ext cx="811824" cy="1398761"/>
            <a:chOff x="7010400" y="3657600"/>
            <a:chExt cx="1600200" cy="2133600"/>
          </a:xfrm>
        </p:grpSpPr>
        <p:sp>
          <p:nvSpPr>
            <p:cNvPr id="32" name="Isosceles Triangle 31"/>
            <p:cNvSpPr/>
            <p:nvPr/>
          </p:nvSpPr>
          <p:spPr>
            <a:xfrm>
              <a:off x="7010400" y="3657600"/>
              <a:ext cx="1600200" cy="2133600"/>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7216675" y="4110182"/>
              <a:ext cx="1225361" cy="1625600"/>
            </a:xfrm>
            <a:custGeom>
              <a:avLst/>
              <a:gdLst>
                <a:gd name="connsiteX0" fmla="*/ 43107 w 1225361"/>
                <a:gd name="connsiteY0" fmla="*/ 1524000 h 1625600"/>
                <a:gd name="connsiteX1" fmla="*/ 43107 w 1225361"/>
                <a:gd name="connsiteY1" fmla="*/ 1524000 h 1625600"/>
                <a:gd name="connsiteX2" fmla="*/ 6161 w 1225361"/>
                <a:gd name="connsiteY2" fmla="*/ 1450109 h 1625600"/>
                <a:gd name="connsiteX3" fmla="*/ 33870 w 1225361"/>
                <a:gd name="connsiteY3" fmla="*/ 1339273 h 1625600"/>
                <a:gd name="connsiteX4" fmla="*/ 61580 w 1225361"/>
                <a:gd name="connsiteY4" fmla="*/ 1320800 h 1625600"/>
                <a:gd name="connsiteX5" fmla="*/ 89289 w 1225361"/>
                <a:gd name="connsiteY5" fmla="*/ 1311563 h 1625600"/>
                <a:gd name="connsiteX6" fmla="*/ 190889 w 1225361"/>
                <a:gd name="connsiteY6" fmla="*/ 1256145 h 1625600"/>
                <a:gd name="connsiteX7" fmla="*/ 218598 w 1225361"/>
                <a:gd name="connsiteY7" fmla="*/ 1200727 h 1625600"/>
                <a:gd name="connsiteX8" fmla="*/ 209361 w 1225361"/>
                <a:gd name="connsiteY8" fmla="*/ 1136073 h 1625600"/>
                <a:gd name="connsiteX9" fmla="*/ 200125 w 1225361"/>
                <a:gd name="connsiteY9" fmla="*/ 1062182 h 1625600"/>
                <a:gd name="connsiteX10" fmla="*/ 218598 w 1225361"/>
                <a:gd name="connsiteY10" fmla="*/ 942109 h 1625600"/>
                <a:gd name="connsiteX11" fmla="*/ 237070 w 1225361"/>
                <a:gd name="connsiteY11" fmla="*/ 914400 h 1625600"/>
                <a:gd name="connsiteX12" fmla="*/ 292489 w 1225361"/>
                <a:gd name="connsiteY12" fmla="*/ 858982 h 1625600"/>
                <a:gd name="connsiteX13" fmla="*/ 347907 w 1225361"/>
                <a:gd name="connsiteY13" fmla="*/ 822036 h 1625600"/>
                <a:gd name="connsiteX14" fmla="*/ 394089 w 1225361"/>
                <a:gd name="connsiteY14" fmla="*/ 738909 h 1625600"/>
                <a:gd name="connsiteX15" fmla="*/ 403325 w 1225361"/>
                <a:gd name="connsiteY15" fmla="*/ 471054 h 1625600"/>
                <a:gd name="connsiteX16" fmla="*/ 421798 w 1225361"/>
                <a:gd name="connsiteY16" fmla="*/ 415636 h 1625600"/>
                <a:gd name="connsiteX17" fmla="*/ 449507 w 1225361"/>
                <a:gd name="connsiteY17" fmla="*/ 323273 h 1625600"/>
                <a:gd name="connsiteX18" fmla="*/ 467980 w 1225361"/>
                <a:gd name="connsiteY18" fmla="*/ 295563 h 1625600"/>
                <a:gd name="connsiteX19" fmla="*/ 477216 w 1225361"/>
                <a:gd name="connsiteY19" fmla="*/ 267854 h 1625600"/>
                <a:gd name="connsiteX20" fmla="*/ 523398 w 1225361"/>
                <a:gd name="connsiteY20" fmla="*/ 184727 h 1625600"/>
                <a:gd name="connsiteX21" fmla="*/ 551107 w 1225361"/>
                <a:gd name="connsiteY21" fmla="*/ 18473 h 1625600"/>
                <a:gd name="connsiteX22" fmla="*/ 578816 w 1225361"/>
                <a:gd name="connsiteY22" fmla="*/ 0 h 1625600"/>
                <a:gd name="connsiteX23" fmla="*/ 652707 w 1225361"/>
                <a:gd name="connsiteY23" fmla="*/ 46182 h 1625600"/>
                <a:gd name="connsiteX24" fmla="*/ 698889 w 1225361"/>
                <a:gd name="connsiteY24" fmla="*/ 92363 h 1625600"/>
                <a:gd name="connsiteX25" fmla="*/ 717361 w 1225361"/>
                <a:gd name="connsiteY25" fmla="*/ 147782 h 1625600"/>
                <a:gd name="connsiteX26" fmla="*/ 726598 w 1225361"/>
                <a:gd name="connsiteY26" fmla="*/ 350982 h 1625600"/>
                <a:gd name="connsiteX27" fmla="*/ 735834 w 1225361"/>
                <a:gd name="connsiteY27" fmla="*/ 378691 h 1625600"/>
                <a:gd name="connsiteX28" fmla="*/ 754307 w 1225361"/>
                <a:gd name="connsiteY28" fmla="*/ 406400 h 1625600"/>
                <a:gd name="connsiteX29" fmla="*/ 782016 w 1225361"/>
                <a:gd name="connsiteY29" fmla="*/ 424873 h 1625600"/>
                <a:gd name="connsiteX30" fmla="*/ 791252 w 1225361"/>
                <a:gd name="connsiteY30" fmla="*/ 480291 h 1625600"/>
                <a:gd name="connsiteX31" fmla="*/ 800489 w 1225361"/>
                <a:gd name="connsiteY31" fmla="*/ 775854 h 1625600"/>
                <a:gd name="connsiteX32" fmla="*/ 818961 w 1225361"/>
                <a:gd name="connsiteY32" fmla="*/ 803563 h 1625600"/>
                <a:gd name="connsiteX33" fmla="*/ 855907 w 1225361"/>
                <a:gd name="connsiteY33" fmla="*/ 822036 h 1625600"/>
                <a:gd name="connsiteX34" fmla="*/ 883616 w 1225361"/>
                <a:gd name="connsiteY34" fmla="*/ 840509 h 1625600"/>
                <a:gd name="connsiteX35" fmla="*/ 902089 w 1225361"/>
                <a:gd name="connsiteY35" fmla="*/ 868218 h 1625600"/>
                <a:gd name="connsiteX36" fmla="*/ 920561 w 1225361"/>
                <a:gd name="connsiteY36" fmla="*/ 923636 h 1625600"/>
                <a:gd name="connsiteX37" fmla="*/ 957507 w 1225361"/>
                <a:gd name="connsiteY37" fmla="*/ 979054 h 1625600"/>
                <a:gd name="connsiteX38" fmla="*/ 1003689 w 1225361"/>
                <a:gd name="connsiteY38" fmla="*/ 1062182 h 1625600"/>
                <a:gd name="connsiteX39" fmla="*/ 1049870 w 1225361"/>
                <a:gd name="connsiteY39" fmla="*/ 1117600 h 1625600"/>
                <a:gd name="connsiteX40" fmla="*/ 1077580 w 1225361"/>
                <a:gd name="connsiteY40" fmla="*/ 1136073 h 1625600"/>
                <a:gd name="connsiteX41" fmla="*/ 1105289 w 1225361"/>
                <a:gd name="connsiteY41" fmla="*/ 1191491 h 1625600"/>
                <a:gd name="connsiteX42" fmla="*/ 1114525 w 1225361"/>
                <a:gd name="connsiteY42" fmla="*/ 1219200 h 1625600"/>
                <a:gd name="connsiteX43" fmla="*/ 1151470 w 1225361"/>
                <a:gd name="connsiteY43" fmla="*/ 1283854 h 1625600"/>
                <a:gd name="connsiteX44" fmla="*/ 1179180 w 1225361"/>
                <a:gd name="connsiteY44" fmla="*/ 1302327 h 1625600"/>
                <a:gd name="connsiteX45" fmla="*/ 1206889 w 1225361"/>
                <a:gd name="connsiteY45" fmla="*/ 1394691 h 1625600"/>
                <a:gd name="connsiteX46" fmla="*/ 1216125 w 1225361"/>
                <a:gd name="connsiteY46" fmla="*/ 1422400 h 1625600"/>
                <a:gd name="connsiteX47" fmla="*/ 1225361 w 1225361"/>
                <a:gd name="connsiteY47" fmla="*/ 1450109 h 1625600"/>
                <a:gd name="connsiteX48" fmla="*/ 1216125 w 1225361"/>
                <a:gd name="connsiteY48" fmla="*/ 1542473 h 1625600"/>
                <a:gd name="connsiteX49" fmla="*/ 1151470 w 1225361"/>
                <a:gd name="connsiteY49" fmla="*/ 1579418 h 1625600"/>
                <a:gd name="connsiteX50" fmla="*/ 1123761 w 1225361"/>
                <a:gd name="connsiteY50" fmla="*/ 1588654 h 1625600"/>
                <a:gd name="connsiteX51" fmla="*/ 1059107 w 1225361"/>
                <a:gd name="connsiteY51" fmla="*/ 1570182 h 1625600"/>
                <a:gd name="connsiteX52" fmla="*/ 1031398 w 1225361"/>
                <a:gd name="connsiteY52" fmla="*/ 1542473 h 1625600"/>
                <a:gd name="connsiteX53" fmla="*/ 1003689 w 1225361"/>
                <a:gd name="connsiteY53" fmla="*/ 1533236 h 1625600"/>
                <a:gd name="connsiteX54" fmla="*/ 975980 w 1225361"/>
                <a:gd name="connsiteY54" fmla="*/ 1514763 h 1625600"/>
                <a:gd name="connsiteX55" fmla="*/ 911325 w 1225361"/>
                <a:gd name="connsiteY55" fmla="*/ 1524000 h 1625600"/>
                <a:gd name="connsiteX56" fmla="*/ 846670 w 1225361"/>
                <a:gd name="connsiteY56" fmla="*/ 1560945 h 1625600"/>
                <a:gd name="connsiteX57" fmla="*/ 791252 w 1225361"/>
                <a:gd name="connsiteY57" fmla="*/ 1588654 h 1625600"/>
                <a:gd name="connsiteX58" fmla="*/ 643470 w 1225361"/>
                <a:gd name="connsiteY58" fmla="*/ 1570182 h 1625600"/>
                <a:gd name="connsiteX59" fmla="*/ 615761 w 1225361"/>
                <a:gd name="connsiteY59" fmla="*/ 1551709 h 1625600"/>
                <a:gd name="connsiteX60" fmla="*/ 523398 w 1225361"/>
                <a:gd name="connsiteY60" fmla="*/ 1570182 h 1625600"/>
                <a:gd name="connsiteX61" fmla="*/ 458743 w 1225361"/>
                <a:gd name="connsiteY61" fmla="*/ 1579418 h 1625600"/>
                <a:gd name="connsiteX62" fmla="*/ 431034 w 1225361"/>
                <a:gd name="connsiteY62" fmla="*/ 1597891 h 1625600"/>
                <a:gd name="connsiteX63" fmla="*/ 394089 w 1225361"/>
                <a:gd name="connsiteY63" fmla="*/ 1607127 h 1625600"/>
                <a:gd name="connsiteX64" fmla="*/ 301725 w 1225361"/>
                <a:gd name="connsiteY64" fmla="*/ 1625600 h 1625600"/>
                <a:gd name="connsiteX65" fmla="*/ 274016 w 1225361"/>
                <a:gd name="connsiteY65" fmla="*/ 1616363 h 1625600"/>
                <a:gd name="connsiteX66" fmla="*/ 218598 w 1225361"/>
                <a:gd name="connsiteY66" fmla="*/ 1588654 h 1625600"/>
                <a:gd name="connsiteX67" fmla="*/ 52343 w 1225361"/>
                <a:gd name="connsiteY67" fmla="*/ 1579418 h 1625600"/>
                <a:gd name="connsiteX68" fmla="*/ 6161 w 1225361"/>
                <a:gd name="connsiteY68" fmla="*/ 1496291 h 1625600"/>
                <a:gd name="connsiteX69" fmla="*/ 6161 w 1225361"/>
                <a:gd name="connsiteY69" fmla="*/ 1468582 h 1625600"/>
                <a:gd name="connsiteX70" fmla="*/ 6161 w 1225361"/>
                <a:gd name="connsiteY70" fmla="*/ 1468582 h 1625600"/>
                <a:gd name="connsiteX71" fmla="*/ 24634 w 1225361"/>
                <a:gd name="connsiteY71" fmla="*/ 145010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25361" h="1625600">
                  <a:moveTo>
                    <a:pt x="43107" y="1524000"/>
                  </a:moveTo>
                  <a:lnTo>
                    <a:pt x="43107" y="1524000"/>
                  </a:lnTo>
                  <a:cubicBezTo>
                    <a:pt x="30792" y="1499370"/>
                    <a:pt x="10947" y="1477228"/>
                    <a:pt x="6161" y="1450109"/>
                  </a:cubicBezTo>
                  <a:cubicBezTo>
                    <a:pt x="0" y="1415195"/>
                    <a:pt x="6553" y="1366590"/>
                    <a:pt x="33870" y="1339273"/>
                  </a:cubicBezTo>
                  <a:cubicBezTo>
                    <a:pt x="41720" y="1331423"/>
                    <a:pt x="51651" y="1325765"/>
                    <a:pt x="61580" y="1320800"/>
                  </a:cubicBezTo>
                  <a:cubicBezTo>
                    <a:pt x="70288" y="1316446"/>
                    <a:pt x="80426" y="1315592"/>
                    <a:pt x="89289" y="1311563"/>
                  </a:cubicBezTo>
                  <a:cubicBezTo>
                    <a:pt x="155152" y="1281625"/>
                    <a:pt x="147506" y="1285067"/>
                    <a:pt x="190889" y="1256145"/>
                  </a:cubicBezTo>
                  <a:cubicBezTo>
                    <a:pt x="200227" y="1242137"/>
                    <a:pt x="218598" y="1219845"/>
                    <a:pt x="218598" y="1200727"/>
                  </a:cubicBezTo>
                  <a:cubicBezTo>
                    <a:pt x="218598" y="1178957"/>
                    <a:pt x="212238" y="1157652"/>
                    <a:pt x="209361" y="1136073"/>
                  </a:cubicBezTo>
                  <a:cubicBezTo>
                    <a:pt x="206080" y="1111469"/>
                    <a:pt x="203204" y="1086812"/>
                    <a:pt x="200125" y="1062182"/>
                  </a:cubicBezTo>
                  <a:cubicBezTo>
                    <a:pt x="202775" y="1035680"/>
                    <a:pt x="201953" y="975399"/>
                    <a:pt x="218598" y="942109"/>
                  </a:cubicBezTo>
                  <a:cubicBezTo>
                    <a:pt x="223562" y="932180"/>
                    <a:pt x="229695" y="922697"/>
                    <a:pt x="237070" y="914400"/>
                  </a:cubicBezTo>
                  <a:cubicBezTo>
                    <a:pt x="254426" y="894874"/>
                    <a:pt x="270752" y="873473"/>
                    <a:pt x="292489" y="858982"/>
                  </a:cubicBezTo>
                  <a:lnTo>
                    <a:pt x="347907" y="822036"/>
                  </a:lnTo>
                  <a:cubicBezTo>
                    <a:pt x="390253" y="758517"/>
                    <a:pt x="377831" y="787680"/>
                    <a:pt x="394089" y="738909"/>
                  </a:cubicBezTo>
                  <a:cubicBezTo>
                    <a:pt x="397168" y="649624"/>
                    <a:pt x="395695" y="560066"/>
                    <a:pt x="403325" y="471054"/>
                  </a:cubicBezTo>
                  <a:cubicBezTo>
                    <a:pt x="404988" y="451653"/>
                    <a:pt x="417075" y="434527"/>
                    <a:pt x="421798" y="415636"/>
                  </a:cubicBezTo>
                  <a:cubicBezTo>
                    <a:pt x="429475" y="384929"/>
                    <a:pt x="436656" y="352188"/>
                    <a:pt x="449507" y="323273"/>
                  </a:cubicBezTo>
                  <a:cubicBezTo>
                    <a:pt x="454016" y="313129"/>
                    <a:pt x="461822" y="304800"/>
                    <a:pt x="467980" y="295563"/>
                  </a:cubicBezTo>
                  <a:cubicBezTo>
                    <a:pt x="471059" y="286327"/>
                    <a:pt x="472488" y="276365"/>
                    <a:pt x="477216" y="267854"/>
                  </a:cubicBezTo>
                  <a:cubicBezTo>
                    <a:pt x="530151" y="172571"/>
                    <a:pt x="502496" y="247428"/>
                    <a:pt x="523398" y="184727"/>
                  </a:cubicBezTo>
                  <a:cubicBezTo>
                    <a:pt x="526799" y="133709"/>
                    <a:pt x="508536" y="61044"/>
                    <a:pt x="551107" y="18473"/>
                  </a:cubicBezTo>
                  <a:cubicBezTo>
                    <a:pt x="558956" y="10624"/>
                    <a:pt x="569580" y="6158"/>
                    <a:pt x="578816" y="0"/>
                  </a:cubicBezTo>
                  <a:cubicBezTo>
                    <a:pt x="608080" y="14633"/>
                    <a:pt x="628728" y="22203"/>
                    <a:pt x="652707" y="46182"/>
                  </a:cubicBezTo>
                  <a:cubicBezTo>
                    <a:pt x="714282" y="107756"/>
                    <a:pt x="625000" y="43105"/>
                    <a:pt x="698889" y="92363"/>
                  </a:cubicBezTo>
                  <a:cubicBezTo>
                    <a:pt x="705046" y="110836"/>
                    <a:pt x="716477" y="128330"/>
                    <a:pt x="717361" y="147782"/>
                  </a:cubicBezTo>
                  <a:cubicBezTo>
                    <a:pt x="720440" y="215515"/>
                    <a:pt x="721191" y="283395"/>
                    <a:pt x="726598" y="350982"/>
                  </a:cubicBezTo>
                  <a:cubicBezTo>
                    <a:pt x="727374" y="360687"/>
                    <a:pt x="731480" y="369983"/>
                    <a:pt x="735834" y="378691"/>
                  </a:cubicBezTo>
                  <a:cubicBezTo>
                    <a:pt x="740798" y="388620"/>
                    <a:pt x="746458" y="398551"/>
                    <a:pt x="754307" y="406400"/>
                  </a:cubicBezTo>
                  <a:cubicBezTo>
                    <a:pt x="762156" y="414249"/>
                    <a:pt x="772780" y="418715"/>
                    <a:pt x="782016" y="424873"/>
                  </a:cubicBezTo>
                  <a:cubicBezTo>
                    <a:pt x="785095" y="443346"/>
                    <a:pt x="790268" y="461589"/>
                    <a:pt x="791252" y="480291"/>
                  </a:cubicBezTo>
                  <a:cubicBezTo>
                    <a:pt x="796433" y="578724"/>
                    <a:pt x="792071" y="677645"/>
                    <a:pt x="800489" y="775854"/>
                  </a:cubicBezTo>
                  <a:cubicBezTo>
                    <a:pt x="801437" y="786914"/>
                    <a:pt x="810433" y="796457"/>
                    <a:pt x="818961" y="803563"/>
                  </a:cubicBezTo>
                  <a:cubicBezTo>
                    <a:pt x="829539" y="812378"/>
                    <a:pt x="843952" y="815205"/>
                    <a:pt x="855907" y="822036"/>
                  </a:cubicBezTo>
                  <a:cubicBezTo>
                    <a:pt x="865545" y="827544"/>
                    <a:pt x="874380" y="834351"/>
                    <a:pt x="883616" y="840509"/>
                  </a:cubicBezTo>
                  <a:cubicBezTo>
                    <a:pt x="889774" y="849745"/>
                    <a:pt x="897581" y="858074"/>
                    <a:pt x="902089" y="868218"/>
                  </a:cubicBezTo>
                  <a:cubicBezTo>
                    <a:pt x="909997" y="886012"/>
                    <a:pt x="909760" y="907435"/>
                    <a:pt x="920561" y="923636"/>
                  </a:cubicBezTo>
                  <a:lnTo>
                    <a:pt x="957507" y="979054"/>
                  </a:lnTo>
                  <a:cubicBezTo>
                    <a:pt x="973764" y="1027826"/>
                    <a:pt x="961342" y="998661"/>
                    <a:pt x="1003689" y="1062182"/>
                  </a:cubicBezTo>
                  <a:cubicBezTo>
                    <a:pt x="1021853" y="1089428"/>
                    <a:pt x="1023200" y="1095375"/>
                    <a:pt x="1049870" y="1117600"/>
                  </a:cubicBezTo>
                  <a:cubicBezTo>
                    <a:pt x="1058398" y="1124707"/>
                    <a:pt x="1068343" y="1129915"/>
                    <a:pt x="1077580" y="1136073"/>
                  </a:cubicBezTo>
                  <a:cubicBezTo>
                    <a:pt x="1100795" y="1205720"/>
                    <a:pt x="1069479" y="1119872"/>
                    <a:pt x="1105289" y="1191491"/>
                  </a:cubicBezTo>
                  <a:cubicBezTo>
                    <a:pt x="1109643" y="1200199"/>
                    <a:pt x="1110690" y="1210251"/>
                    <a:pt x="1114525" y="1219200"/>
                  </a:cubicBezTo>
                  <a:cubicBezTo>
                    <a:pt x="1119957" y="1231874"/>
                    <a:pt x="1139877" y="1272261"/>
                    <a:pt x="1151470" y="1283854"/>
                  </a:cubicBezTo>
                  <a:cubicBezTo>
                    <a:pt x="1159320" y="1291704"/>
                    <a:pt x="1169943" y="1296169"/>
                    <a:pt x="1179180" y="1302327"/>
                  </a:cubicBezTo>
                  <a:cubicBezTo>
                    <a:pt x="1193139" y="1358167"/>
                    <a:pt x="1184400" y="1327225"/>
                    <a:pt x="1206889" y="1394691"/>
                  </a:cubicBezTo>
                  <a:lnTo>
                    <a:pt x="1216125" y="1422400"/>
                  </a:lnTo>
                  <a:lnTo>
                    <a:pt x="1225361" y="1450109"/>
                  </a:lnTo>
                  <a:cubicBezTo>
                    <a:pt x="1222282" y="1480897"/>
                    <a:pt x="1223082" y="1512324"/>
                    <a:pt x="1216125" y="1542473"/>
                  </a:cubicBezTo>
                  <a:cubicBezTo>
                    <a:pt x="1207310" y="1580670"/>
                    <a:pt x="1182563" y="1571645"/>
                    <a:pt x="1151470" y="1579418"/>
                  </a:cubicBezTo>
                  <a:cubicBezTo>
                    <a:pt x="1142025" y="1581779"/>
                    <a:pt x="1132997" y="1585575"/>
                    <a:pt x="1123761" y="1588654"/>
                  </a:cubicBezTo>
                  <a:cubicBezTo>
                    <a:pt x="1118835" y="1587423"/>
                    <a:pt x="1067057" y="1575482"/>
                    <a:pt x="1059107" y="1570182"/>
                  </a:cubicBezTo>
                  <a:cubicBezTo>
                    <a:pt x="1048239" y="1562936"/>
                    <a:pt x="1042266" y="1549719"/>
                    <a:pt x="1031398" y="1542473"/>
                  </a:cubicBezTo>
                  <a:cubicBezTo>
                    <a:pt x="1023297" y="1537072"/>
                    <a:pt x="1012397" y="1537590"/>
                    <a:pt x="1003689" y="1533236"/>
                  </a:cubicBezTo>
                  <a:cubicBezTo>
                    <a:pt x="993760" y="1528271"/>
                    <a:pt x="985216" y="1520921"/>
                    <a:pt x="975980" y="1514763"/>
                  </a:cubicBezTo>
                  <a:cubicBezTo>
                    <a:pt x="954428" y="1517842"/>
                    <a:pt x="932328" y="1518272"/>
                    <a:pt x="911325" y="1524000"/>
                  </a:cubicBezTo>
                  <a:cubicBezTo>
                    <a:pt x="875710" y="1533713"/>
                    <a:pt x="876759" y="1545901"/>
                    <a:pt x="846670" y="1560945"/>
                  </a:cubicBezTo>
                  <a:cubicBezTo>
                    <a:pt x="770194" y="1599182"/>
                    <a:pt x="870657" y="1535720"/>
                    <a:pt x="791252" y="1588654"/>
                  </a:cubicBezTo>
                  <a:cubicBezTo>
                    <a:pt x="768344" y="1586892"/>
                    <a:pt x="683342" y="1590117"/>
                    <a:pt x="643470" y="1570182"/>
                  </a:cubicBezTo>
                  <a:cubicBezTo>
                    <a:pt x="633541" y="1565218"/>
                    <a:pt x="624997" y="1557867"/>
                    <a:pt x="615761" y="1551709"/>
                  </a:cubicBezTo>
                  <a:cubicBezTo>
                    <a:pt x="584973" y="1557867"/>
                    <a:pt x="554318" y="1564726"/>
                    <a:pt x="523398" y="1570182"/>
                  </a:cubicBezTo>
                  <a:cubicBezTo>
                    <a:pt x="501959" y="1573965"/>
                    <a:pt x="479595" y="1573162"/>
                    <a:pt x="458743" y="1579418"/>
                  </a:cubicBezTo>
                  <a:cubicBezTo>
                    <a:pt x="448110" y="1582608"/>
                    <a:pt x="441237" y="1593518"/>
                    <a:pt x="431034" y="1597891"/>
                  </a:cubicBezTo>
                  <a:cubicBezTo>
                    <a:pt x="419366" y="1602891"/>
                    <a:pt x="406295" y="1603640"/>
                    <a:pt x="394089" y="1607127"/>
                  </a:cubicBezTo>
                  <a:cubicBezTo>
                    <a:pt x="329605" y="1625550"/>
                    <a:pt x="412068" y="1609836"/>
                    <a:pt x="301725" y="1625600"/>
                  </a:cubicBezTo>
                  <a:cubicBezTo>
                    <a:pt x="292489" y="1622521"/>
                    <a:pt x="282724" y="1620717"/>
                    <a:pt x="274016" y="1616363"/>
                  </a:cubicBezTo>
                  <a:cubicBezTo>
                    <a:pt x="249112" y="1603911"/>
                    <a:pt x="247272" y="1591385"/>
                    <a:pt x="218598" y="1588654"/>
                  </a:cubicBezTo>
                  <a:cubicBezTo>
                    <a:pt x="163344" y="1583392"/>
                    <a:pt x="107761" y="1582497"/>
                    <a:pt x="52343" y="1579418"/>
                  </a:cubicBezTo>
                  <a:cubicBezTo>
                    <a:pt x="34714" y="1552974"/>
                    <a:pt x="11580" y="1528803"/>
                    <a:pt x="6161" y="1496291"/>
                  </a:cubicBezTo>
                  <a:cubicBezTo>
                    <a:pt x="4642" y="1487180"/>
                    <a:pt x="6161" y="1477818"/>
                    <a:pt x="6161" y="1468582"/>
                  </a:cubicBezTo>
                  <a:lnTo>
                    <a:pt x="6161" y="1468582"/>
                  </a:lnTo>
                  <a:lnTo>
                    <a:pt x="24634" y="1450109"/>
                  </a:lnTo>
                </a:path>
              </a:pathLst>
            </a:custGeom>
            <a:solidFill>
              <a:srgbClr val="CF3D0F"/>
            </a:solidFill>
            <a:ln>
              <a:solidFill>
                <a:srgbClr val="CF3D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Oval 33"/>
            <p:cNvSpPr/>
            <p:nvPr/>
          </p:nvSpPr>
          <p:spPr>
            <a:xfrm>
              <a:off x="7391400" y="51054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8001000" y="5029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620000" y="4267200"/>
              <a:ext cx="304800" cy="3810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95"/>
            <p:cNvGrpSpPr/>
            <p:nvPr/>
          </p:nvGrpSpPr>
          <p:grpSpPr>
            <a:xfrm rot="19710285">
              <a:off x="7753366" y="4781566"/>
              <a:ext cx="304800" cy="304800"/>
              <a:chOff x="8153400" y="2971800"/>
              <a:chExt cx="609600" cy="609600"/>
            </a:xfrm>
          </p:grpSpPr>
          <p:sp>
            <p:nvSpPr>
              <p:cNvPr id="47" name="Oval 46"/>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96"/>
            <p:cNvGrpSpPr/>
            <p:nvPr/>
          </p:nvGrpSpPr>
          <p:grpSpPr>
            <a:xfrm rot="15655269">
              <a:off x="7677167" y="5314967"/>
              <a:ext cx="304800" cy="304800"/>
              <a:chOff x="8153400" y="2971800"/>
              <a:chExt cx="609600" cy="609600"/>
            </a:xfrm>
          </p:grpSpPr>
          <p:sp>
            <p:nvSpPr>
              <p:cNvPr id="45" name="Oval 44"/>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97"/>
            <p:cNvGrpSpPr/>
            <p:nvPr/>
          </p:nvGrpSpPr>
          <p:grpSpPr>
            <a:xfrm rot="6637614">
              <a:off x="7528396" y="4475745"/>
              <a:ext cx="290705" cy="268712"/>
              <a:chOff x="8153400" y="2971800"/>
              <a:chExt cx="609600" cy="609600"/>
            </a:xfrm>
          </p:grpSpPr>
          <p:sp>
            <p:nvSpPr>
              <p:cNvPr id="43" name="Oval 42"/>
              <p:cNvSpPr/>
              <p:nvPr/>
            </p:nvSpPr>
            <p:spPr>
              <a:xfrm>
                <a:off x="8153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8458200" y="3124200"/>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Moon 40"/>
            <p:cNvSpPr/>
            <p:nvPr/>
          </p:nvSpPr>
          <p:spPr>
            <a:xfrm>
              <a:off x="7848600" y="4419600"/>
              <a:ext cx="152400" cy="304800"/>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8335049">
              <a:off x="7560180" y="4730674"/>
              <a:ext cx="145038" cy="336111"/>
            </a:xfrm>
            <a:prstGeom prst="moon">
              <a:avLst>
                <a:gd name="adj" fmla="val 875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TextBox 184"/>
          <p:cNvSpPr txBox="1"/>
          <p:nvPr/>
        </p:nvSpPr>
        <p:spPr>
          <a:xfrm>
            <a:off x="10927644" y="6488668"/>
            <a:ext cx="1264356" cy="369332"/>
          </a:xfrm>
          <a:prstGeom prst="rect">
            <a:avLst/>
          </a:prstGeom>
          <a:noFill/>
        </p:spPr>
        <p:txBody>
          <a:bodyPr wrap="square" rtlCol="0">
            <a:spAutoFit/>
          </a:bodyPr>
          <a:lstStyle/>
          <a:p>
            <a:pPr algn="r"/>
            <a:r>
              <a:rPr lang="en-US" dirty="0">
                <a:solidFill>
                  <a:schemeClr val="bg1"/>
                </a:solidFill>
              </a:rPr>
              <a:t>(11,12)</a:t>
            </a:r>
          </a:p>
        </p:txBody>
      </p:sp>
      <p:sp>
        <p:nvSpPr>
          <p:cNvPr id="186" name="TextBox 185"/>
          <p:cNvSpPr txBox="1"/>
          <p:nvPr/>
        </p:nvSpPr>
        <p:spPr>
          <a:xfrm>
            <a:off x="2918179" y="4647057"/>
            <a:ext cx="6304844" cy="1938992"/>
          </a:xfrm>
          <a:prstGeom prst="rect">
            <a:avLst/>
          </a:prstGeom>
          <a:noFill/>
        </p:spPr>
        <p:txBody>
          <a:bodyPr wrap="square" rtlCol="0">
            <a:spAutoFit/>
          </a:bodyPr>
          <a:lstStyle/>
          <a:p>
            <a:r>
              <a:rPr lang="en-US" sz="2000" dirty="0">
                <a:solidFill>
                  <a:schemeClr val="bg1"/>
                </a:solidFill>
              </a:rPr>
              <a:t>When our hearts are right, we rejoice when others are rewarded. We’re not prone to comparisons. </a:t>
            </a:r>
          </a:p>
          <a:p>
            <a:r>
              <a:rPr lang="en-US" sz="2000" i="1" dirty="0">
                <a:solidFill>
                  <a:schemeClr val="bg1"/>
                </a:solidFill>
              </a:rPr>
              <a:t>When Alma the Younger saw his brethren’s missionary success, was he envious?  Did he say in his heart, ‘Wow, I feel rotten because you guys did so well”….No, Alma rejoiced</a:t>
            </a:r>
          </a:p>
        </p:txBody>
      </p:sp>
      <p:grpSp>
        <p:nvGrpSpPr>
          <p:cNvPr id="187" name="Group 186"/>
          <p:cNvGrpSpPr/>
          <p:nvPr/>
        </p:nvGrpSpPr>
        <p:grpSpPr>
          <a:xfrm>
            <a:off x="1501422" y="4143022"/>
            <a:ext cx="1098548" cy="2714978"/>
            <a:chOff x="3429000" y="1066800"/>
            <a:chExt cx="1524000" cy="3766449"/>
          </a:xfrm>
        </p:grpSpPr>
        <p:grpSp>
          <p:nvGrpSpPr>
            <p:cNvPr id="188" name="Group 49"/>
            <p:cNvGrpSpPr/>
            <p:nvPr/>
          </p:nvGrpSpPr>
          <p:grpSpPr>
            <a:xfrm rot="9550070">
              <a:off x="4213978" y="4219465"/>
              <a:ext cx="304800" cy="613784"/>
              <a:chOff x="1295400" y="4546730"/>
              <a:chExt cx="409568" cy="689984"/>
            </a:xfrm>
          </p:grpSpPr>
          <p:sp>
            <p:nvSpPr>
              <p:cNvPr id="236" name="Oval 235"/>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42"/>
            <p:cNvGrpSpPr/>
            <p:nvPr/>
          </p:nvGrpSpPr>
          <p:grpSpPr>
            <a:xfrm rot="15885139">
              <a:off x="3977145" y="4210668"/>
              <a:ext cx="304800" cy="613784"/>
              <a:chOff x="1295400" y="4546730"/>
              <a:chExt cx="409568" cy="689984"/>
            </a:xfrm>
          </p:grpSpPr>
          <p:sp>
            <p:nvSpPr>
              <p:cNvPr id="234" name="Oval 5"/>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Trapezoid 189"/>
            <p:cNvSpPr/>
            <p:nvPr/>
          </p:nvSpPr>
          <p:spPr>
            <a:xfrm>
              <a:off x="3685309" y="33840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47244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34290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rapezoid 192"/>
            <p:cNvSpPr/>
            <p:nvPr/>
          </p:nvSpPr>
          <p:spPr>
            <a:xfrm>
              <a:off x="3657600" y="20517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3886200" y="2127930"/>
              <a:ext cx="685800" cy="525906"/>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3909291" y="1867002"/>
              <a:ext cx="609600" cy="5259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rapezoid 195"/>
            <p:cNvSpPr/>
            <p:nvPr/>
          </p:nvSpPr>
          <p:spPr>
            <a:xfrm rot="20397331">
              <a:off x="4372636" y="2187397"/>
              <a:ext cx="551541" cy="1157352"/>
            </a:xfrm>
            <a:prstGeom prst="trapezoid">
              <a:avLst>
                <a:gd name="adj" fmla="val 35984"/>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rapezoid 196"/>
            <p:cNvSpPr/>
            <p:nvPr/>
          </p:nvSpPr>
          <p:spPr>
            <a:xfrm rot="1296214">
              <a:off x="3544730" y="2182303"/>
              <a:ext cx="511448" cy="1132587"/>
            </a:xfrm>
            <a:prstGeom prst="trapezoid">
              <a:avLst>
                <a:gd name="adj" fmla="val 32075"/>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p:cNvSpPr/>
            <p:nvPr/>
          </p:nvSpPr>
          <p:spPr>
            <a:xfrm rot="287694">
              <a:off x="3726428" y="21257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198"/>
            <p:cNvSpPr/>
            <p:nvPr/>
          </p:nvSpPr>
          <p:spPr>
            <a:xfrm rot="21293170">
              <a:off x="4267801" y="21451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0" name="Group 31"/>
            <p:cNvGrpSpPr/>
            <p:nvPr/>
          </p:nvGrpSpPr>
          <p:grpSpPr>
            <a:xfrm rot="21151532">
              <a:off x="4409671" y="1410436"/>
              <a:ext cx="343204" cy="757299"/>
              <a:chOff x="1434718" y="4935165"/>
              <a:chExt cx="343204" cy="757299"/>
            </a:xfrm>
          </p:grpSpPr>
          <p:sp>
            <p:nvSpPr>
              <p:cNvPr id="231" name="Moon 230"/>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Moon 231"/>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Moon 232"/>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 name="Group 29"/>
            <p:cNvGrpSpPr/>
            <p:nvPr/>
          </p:nvGrpSpPr>
          <p:grpSpPr>
            <a:xfrm rot="1653802">
              <a:off x="3690953" y="1480868"/>
              <a:ext cx="343204" cy="757299"/>
              <a:chOff x="1434718" y="4935165"/>
              <a:chExt cx="343204" cy="757299"/>
            </a:xfrm>
          </p:grpSpPr>
          <p:sp>
            <p:nvSpPr>
              <p:cNvPr id="228" name="Moon 227"/>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oon 27"/>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Moon 28"/>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2" name="Oval 14"/>
            <p:cNvSpPr/>
            <p:nvPr/>
          </p:nvSpPr>
          <p:spPr>
            <a:xfrm>
              <a:off x="3810000" y="110652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202"/>
            <p:cNvSpPr/>
            <p:nvPr/>
          </p:nvSpPr>
          <p:spPr>
            <a:xfrm rot="5412568">
              <a:off x="4013458" y="828675"/>
              <a:ext cx="381000" cy="85725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203"/>
            <p:cNvSpPr/>
            <p:nvPr/>
          </p:nvSpPr>
          <p:spPr>
            <a:xfrm rot="4358243">
              <a:off x="3899411" y="11370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204"/>
            <p:cNvSpPr/>
            <p:nvPr/>
          </p:nvSpPr>
          <p:spPr>
            <a:xfrm rot="5412568">
              <a:off x="4065610" y="757058"/>
              <a:ext cx="223255" cy="85197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oon 205"/>
            <p:cNvSpPr/>
            <p:nvPr/>
          </p:nvSpPr>
          <p:spPr>
            <a:xfrm rot="5412568">
              <a:off x="3889596" y="983038"/>
              <a:ext cx="217103" cy="48848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206"/>
            <p:cNvSpPr/>
            <p:nvPr/>
          </p:nvSpPr>
          <p:spPr>
            <a:xfrm rot="5412568">
              <a:off x="4351905" y="1006711"/>
              <a:ext cx="188274" cy="42361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207"/>
            <p:cNvSpPr/>
            <p:nvPr/>
          </p:nvSpPr>
          <p:spPr>
            <a:xfrm rot="14214603">
              <a:off x="4128820" y="1096021"/>
              <a:ext cx="233489"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208"/>
            <p:cNvSpPr/>
            <p:nvPr/>
          </p:nvSpPr>
          <p:spPr>
            <a:xfrm rot="14214603">
              <a:off x="4125101" y="1103909"/>
              <a:ext cx="128959" cy="29015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209"/>
            <p:cNvSpPr/>
            <p:nvPr/>
          </p:nvSpPr>
          <p:spPr>
            <a:xfrm rot="14214603">
              <a:off x="3941218" y="1069196"/>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oon 210"/>
            <p:cNvSpPr/>
            <p:nvPr/>
          </p:nvSpPr>
          <p:spPr>
            <a:xfrm rot="3904094">
              <a:off x="4052332" y="929465"/>
              <a:ext cx="95325" cy="45237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Moon 211"/>
            <p:cNvSpPr/>
            <p:nvPr/>
          </p:nvSpPr>
          <p:spPr>
            <a:xfrm rot="20210230">
              <a:off x="4404440" y="1144891"/>
              <a:ext cx="106521" cy="33219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3" name="Group 48"/>
            <p:cNvGrpSpPr/>
            <p:nvPr/>
          </p:nvGrpSpPr>
          <p:grpSpPr>
            <a:xfrm>
              <a:off x="3890818" y="3982130"/>
              <a:ext cx="609600" cy="164123"/>
              <a:chOff x="553453" y="4798401"/>
              <a:chExt cx="1858183" cy="519282"/>
            </a:xfrm>
          </p:grpSpPr>
          <p:sp>
            <p:nvSpPr>
              <p:cNvPr id="223" name="Frame 222"/>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4" name="Frame 223"/>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5" name="Frame 224"/>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6" name="Frame 225"/>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7" name="Frame 226"/>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4" name="Group 53"/>
            <p:cNvGrpSpPr/>
            <p:nvPr/>
          </p:nvGrpSpPr>
          <p:grpSpPr>
            <a:xfrm rot="1653802">
              <a:off x="3691791" y="1315553"/>
              <a:ext cx="243277" cy="536804"/>
              <a:chOff x="1434718" y="4935165"/>
              <a:chExt cx="343204" cy="757299"/>
            </a:xfrm>
          </p:grpSpPr>
          <p:sp>
            <p:nvSpPr>
              <p:cNvPr id="220" name="Moon 219"/>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oon 220"/>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Moon 221"/>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57"/>
            <p:cNvGrpSpPr/>
            <p:nvPr/>
          </p:nvGrpSpPr>
          <p:grpSpPr>
            <a:xfrm rot="20849912">
              <a:off x="4551016" y="1309696"/>
              <a:ext cx="243277" cy="536804"/>
              <a:chOff x="1434718" y="4935165"/>
              <a:chExt cx="343204" cy="757299"/>
            </a:xfrm>
          </p:grpSpPr>
          <p:sp>
            <p:nvSpPr>
              <p:cNvPr id="217" name="Moon 216"/>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17"/>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Rounded Rectangle 215"/>
            <p:cNvSpPr/>
            <p:nvPr/>
          </p:nvSpPr>
          <p:spPr>
            <a:xfrm>
              <a:off x="3733800" y="1289729"/>
              <a:ext cx="990600" cy="7620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237"/>
          <p:cNvGrpSpPr/>
          <p:nvPr/>
        </p:nvGrpSpPr>
        <p:grpSpPr>
          <a:xfrm>
            <a:off x="8918223" y="4693356"/>
            <a:ext cx="2793178" cy="1901188"/>
            <a:chOff x="685800" y="2438400"/>
            <a:chExt cx="4478045" cy="3048000"/>
          </a:xfrm>
        </p:grpSpPr>
        <p:grpSp>
          <p:nvGrpSpPr>
            <p:cNvPr id="239" name="Group 1"/>
            <p:cNvGrpSpPr/>
            <p:nvPr/>
          </p:nvGrpSpPr>
          <p:grpSpPr>
            <a:xfrm>
              <a:off x="1752600" y="2743200"/>
              <a:ext cx="1295400" cy="2672989"/>
              <a:chOff x="990600" y="1869556"/>
              <a:chExt cx="1625545" cy="3815989"/>
            </a:xfrm>
          </p:grpSpPr>
          <p:sp>
            <p:nvSpPr>
              <p:cNvPr id="356" name="Oval 2"/>
              <p:cNvSpPr/>
              <p:nvPr/>
            </p:nvSpPr>
            <p:spPr>
              <a:xfrm rot="6922285">
                <a:off x="1308408" y="5244859"/>
                <a:ext cx="500424" cy="374039"/>
              </a:xfrm>
              <a:prstGeom prst="ellips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
              <p:cNvSpPr/>
              <p:nvPr/>
            </p:nvSpPr>
            <p:spPr>
              <a:xfrm rot="3646842">
                <a:off x="1850980" y="5248313"/>
                <a:ext cx="500424" cy="374039"/>
              </a:xfrm>
              <a:prstGeom prst="ellips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Trapezoid 4"/>
              <p:cNvSpPr/>
              <p:nvPr/>
            </p:nvSpPr>
            <p:spPr>
              <a:xfrm>
                <a:off x="1206228" y="4058865"/>
                <a:ext cx="1295400" cy="1295400"/>
              </a:xfrm>
              <a:prstGeom prst="trapezoid">
                <a:avLst>
                  <a:gd name="adj" fmla="val 2125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5"/>
              <p:cNvSpPr/>
              <p:nvPr/>
            </p:nvSpPr>
            <p:spPr>
              <a:xfrm rot="4724043">
                <a:off x="2178914" y="3848972"/>
                <a:ext cx="500424" cy="37403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6"/>
              <p:cNvSpPr/>
              <p:nvPr/>
            </p:nvSpPr>
            <p:spPr>
              <a:xfrm rot="6922285">
                <a:off x="927408" y="3949460"/>
                <a:ext cx="500424" cy="37403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Trapezoid 7"/>
              <p:cNvSpPr/>
              <p:nvPr/>
            </p:nvSpPr>
            <p:spPr>
              <a:xfrm rot="19684206">
                <a:off x="2026032" y="3140170"/>
                <a:ext cx="543829" cy="950480"/>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Trapezoid 8"/>
              <p:cNvSpPr/>
              <p:nvPr/>
            </p:nvSpPr>
            <p:spPr>
              <a:xfrm rot="1711066">
                <a:off x="1095331" y="3216624"/>
                <a:ext cx="543829" cy="950480"/>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Cloud 9"/>
              <p:cNvSpPr/>
              <p:nvPr/>
            </p:nvSpPr>
            <p:spPr>
              <a:xfrm rot="21304292">
                <a:off x="1922597" y="1996079"/>
                <a:ext cx="645572" cy="1109362"/>
              </a:xfrm>
              <a:prstGeom prst="clou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Cloud 10"/>
              <p:cNvSpPr/>
              <p:nvPr/>
            </p:nvSpPr>
            <p:spPr>
              <a:xfrm>
                <a:off x="1062548" y="1978092"/>
                <a:ext cx="635729" cy="1109362"/>
              </a:xfrm>
              <a:prstGeom prst="clou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Hexagon 11"/>
              <p:cNvSpPr/>
              <p:nvPr/>
            </p:nvSpPr>
            <p:spPr>
              <a:xfrm>
                <a:off x="1676453" y="2093285"/>
                <a:ext cx="317770" cy="252030"/>
              </a:xfrm>
              <a:prstGeom prst="hex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Trapezoid 12"/>
              <p:cNvSpPr/>
              <p:nvPr/>
            </p:nvSpPr>
            <p:spPr>
              <a:xfrm>
                <a:off x="1282428" y="3220665"/>
                <a:ext cx="1143000" cy="1524000"/>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Isosceles Triangle 13"/>
              <p:cNvSpPr/>
              <p:nvPr/>
            </p:nvSpPr>
            <p:spPr>
              <a:xfrm rot="10800000">
                <a:off x="1626852" y="2906721"/>
                <a:ext cx="381000" cy="7620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8" name="Group 74"/>
              <p:cNvGrpSpPr/>
              <p:nvPr/>
            </p:nvGrpSpPr>
            <p:grpSpPr>
              <a:xfrm rot="5400000">
                <a:off x="1282428" y="3525465"/>
                <a:ext cx="762000" cy="152400"/>
                <a:chOff x="4038600" y="287312"/>
                <a:chExt cx="5102902" cy="474688"/>
              </a:xfrm>
            </p:grpSpPr>
            <p:sp>
              <p:nvSpPr>
                <p:cNvPr id="391" name="Quad Arrow Callout 37"/>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Quad Arrow Callout 38"/>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Quad Arrow Callout 39"/>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Quad Arrow Callout 40"/>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9" name="Group 79"/>
              <p:cNvGrpSpPr/>
              <p:nvPr/>
            </p:nvGrpSpPr>
            <p:grpSpPr>
              <a:xfrm rot="5400000">
                <a:off x="1587228" y="3525465"/>
                <a:ext cx="762000" cy="152400"/>
                <a:chOff x="4038600" y="287312"/>
                <a:chExt cx="5102902" cy="474688"/>
              </a:xfrm>
            </p:grpSpPr>
            <p:sp>
              <p:nvSpPr>
                <p:cNvPr id="387" name="Quad Arrow Callout 33"/>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Quad Arrow Callout 34"/>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Quad Arrow Callout 35"/>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Quad Arrow Callout 36"/>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0" name="Group 84"/>
              <p:cNvGrpSpPr/>
              <p:nvPr/>
            </p:nvGrpSpPr>
            <p:grpSpPr>
              <a:xfrm rot="5400000">
                <a:off x="1621079" y="3720214"/>
                <a:ext cx="386690" cy="149593"/>
                <a:chOff x="5257800" y="296056"/>
                <a:chExt cx="2589551" cy="465944"/>
              </a:xfrm>
            </p:grpSpPr>
            <p:sp>
              <p:nvSpPr>
                <p:cNvPr id="385" name="Quad Arrow Callout 31"/>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Quad Arrow Callout 32"/>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1" name="Oval 17"/>
              <p:cNvSpPr/>
              <p:nvPr/>
            </p:nvSpPr>
            <p:spPr>
              <a:xfrm>
                <a:off x="1206228" y="2133599"/>
                <a:ext cx="1165157" cy="123545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2" name="Group 68"/>
              <p:cNvGrpSpPr/>
              <p:nvPr/>
            </p:nvGrpSpPr>
            <p:grpSpPr>
              <a:xfrm>
                <a:off x="1358628" y="4135065"/>
                <a:ext cx="990600" cy="838200"/>
                <a:chOff x="5715000" y="5771234"/>
                <a:chExt cx="1154507" cy="1086766"/>
              </a:xfrm>
            </p:grpSpPr>
            <p:sp>
              <p:nvSpPr>
                <p:cNvPr id="380" name="Wave 26"/>
                <p:cNvSpPr/>
                <p:nvPr/>
              </p:nvSpPr>
              <p:spPr>
                <a:xfrm rot="16200000">
                  <a:off x="6093773" y="6319799"/>
                  <a:ext cx="845228" cy="231174"/>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1" name="Group 67"/>
                <p:cNvGrpSpPr/>
                <p:nvPr/>
              </p:nvGrpSpPr>
              <p:grpSpPr>
                <a:xfrm>
                  <a:off x="5715000" y="5771234"/>
                  <a:ext cx="1154507" cy="1086766"/>
                  <a:chOff x="1205362" y="4212084"/>
                  <a:chExt cx="1154507" cy="1086766"/>
                </a:xfrm>
              </p:grpSpPr>
              <p:sp>
                <p:nvSpPr>
                  <p:cNvPr id="382" name="Rounded Rectangle 16"/>
                  <p:cNvSpPr/>
                  <p:nvPr/>
                </p:nvSpPr>
                <p:spPr>
                  <a:xfrm>
                    <a:off x="1205362" y="4264912"/>
                    <a:ext cx="1154507" cy="211307"/>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Wave 29"/>
                  <p:cNvSpPr/>
                  <p:nvPr/>
                </p:nvSpPr>
                <p:spPr>
                  <a:xfrm rot="15242885">
                    <a:off x="1667743" y="4683044"/>
                    <a:ext cx="917103" cy="314510"/>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Rounded Rectangle 30"/>
                  <p:cNvSpPr/>
                  <p:nvPr/>
                </p:nvSpPr>
                <p:spPr>
                  <a:xfrm>
                    <a:off x="1866223" y="4212084"/>
                    <a:ext cx="314099" cy="264134"/>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73" name="Cloud 19"/>
              <p:cNvSpPr/>
              <p:nvPr/>
            </p:nvSpPr>
            <p:spPr>
              <a:xfrm rot="214273">
                <a:off x="1158582" y="1869556"/>
                <a:ext cx="1325469" cy="541635"/>
              </a:xfrm>
              <a:prstGeom prst="clou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ounded Rectangle 20"/>
              <p:cNvSpPr/>
              <p:nvPr/>
            </p:nvSpPr>
            <p:spPr>
              <a:xfrm>
                <a:off x="1130028" y="2077665"/>
                <a:ext cx="1377003" cy="252030"/>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5" name="Group 91"/>
              <p:cNvGrpSpPr/>
              <p:nvPr/>
            </p:nvGrpSpPr>
            <p:grpSpPr>
              <a:xfrm>
                <a:off x="1413492" y="2129481"/>
                <a:ext cx="762000" cy="152400"/>
                <a:chOff x="4038600" y="287312"/>
                <a:chExt cx="5102902" cy="474688"/>
              </a:xfrm>
            </p:grpSpPr>
            <p:sp>
              <p:nvSpPr>
                <p:cNvPr id="376" name="Quad Arrow Callout 22"/>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Quad Arrow Callout 23"/>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Quad Arrow Callout 24"/>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Quad Arrow Callout 25"/>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0" name="Group 131"/>
            <p:cNvGrpSpPr/>
            <p:nvPr/>
          </p:nvGrpSpPr>
          <p:grpSpPr>
            <a:xfrm>
              <a:off x="2819400" y="2590800"/>
              <a:ext cx="1216594" cy="2895600"/>
              <a:chOff x="5715000" y="1143000"/>
              <a:chExt cx="1978594" cy="4664894"/>
            </a:xfrm>
          </p:grpSpPr>
          <p:sp>
            <p:nvSpPr>
              <p:cNvPr id="304" name="Double Wave 8"/>
              <p:cNvSpPr/>
              <p:nvPr/>
            </p:nvSpPr>
            <p:spPr>
              <a:xfrm rot="5400000">
                <a:off x="6717586" y="1740613"/>
                <a:ext cx="1066801" cy="481175"/>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Double Wave 8"/>
              <p:cNvSpPr/>
              <p:nvPr/>
            </p:nvSpPr>
            <p:spPr>
              <a:xfrm rot="6254388">
                <a:off x="5735554" y="1735644"/>
                <a:ext cx="968254" cy="481175"/>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2"/>
              <p:cNvSpPr/>
              <p:nvPr/>
            </p:nvSpPr>
            <p:spPr>
              <a:xfrm rot="1267050">
                <a:off x="6215525" y="5054328"/>
                <a:ext cx="456113" cy="748528"/>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70"/>
              <p:cNvSpPr/>
              <p:nvPr/>
            </p:nvSpPr>
            <p:spPr>
              <a:xfrm rot="19394983">
                <a:off x="6731807" y="5059366"/>
                <a:ext cx="456113" cy="748528"/>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2"/>
              <p:cNvSpPr/>
              <p:nvPr/>
            </p:nvSpPr>
            <p:spPr>
              <a:xfrm rot="20847300">
                <a:off x="7306829" y="3278739"/>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
              <p:cNvSpPr/>
              <p:nvPr/>
            </p:nvSpPr>
            <p:spPr>
              <a:xfrm>
                <a:off x="5715000" y="3397098"/>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Trapezoid 4"/>
              <p:cNvSpPr/>
              <p:nvPr/>
            </p:nvSpPr>
            <p:spPr>
              <a:xfrm rot="20339459">
                <a:off x="6830592" y="2089476"/>
                <a:ext cx="666750" cy="1671083"/>
              </a:xfrm>
              <a:prstGeom prst="trapezoid">
                <a:avLst>
                  <a:gd name="adj" fmla="val 34133"/>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Trapezoid 5"/>
              <p:cNvSpPr/>
              <p:nvPr/>
            </p:nvSpPr>
            <p:spPr>
              <a:xfrm rot="1327004">
                <a:off x="5928848" y="2241933"/>
                <a:ext cx="666750" cy="1671083"/>
              </a:xfrm>
              <a:prstGeom prst="trapezoid">
                <a:avLst>
                  <a:gd name="adj" fmla="val 34133"/>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Trapezoid 6"/>
              <p:cNvSpPr/>
              <p:nvPr/>
            </p:nvSpPr>
            <p:spPr>
              <a:xfrm>
                <a:off x="6022731" y="2248545"/>
                <a:ext cx="1436077" cy="3250485"/>
              </a:xfrm>
              <a:prstGeom prst="trapezoid">
                <a:avLst>
                  <a:gd name="adj" fmla="val 30618"/>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Isosceles Triangle 7"/>
              <p:cNvSpPr/>
              <p:nvPr/>
            </p:nvSpPr>
            <p:spPr>
              <a:xfrm rot="10800000">
                <a:off x="6535615" y="2248545"/>
                <a:ext cx="410308" cy="60194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p:nvPr/>
            </p:nvSpPr>
            <p:spPr>
              <a:xfrm>
                <a:off x="6172200" y="1143000"/>
                <a:ext cx="1143000" cy="13003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5" name="Group 64"/>
              <p:cNvGrpSpPr/>
              <p:nvPr/>
            </p:nvGrpSpPr>
            <p:grpSpPr>
              <a:xfrm flipH="1">
                <a:off x="6248400" y="3573101"/>
                <a:ext cx="1230923" cy="1384466"/>
                <a:chOff x="7543801" y="3581401"/>
                <a:chExt cx="1066799" cy="1066800"/>
              </a:xfrm>
            </p:grpSpPr>
            <p:sp>
              <p:nvSpPr>
                <p:cNvPr id="351" name="Rounded Rectangle 350"/>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2" name="Group 162"/>
                <p:cNvGrpSpPr/>
                <p:nvPr/>
              </p:nvGrpSpPr>
              <p:grpSpPr>
                <a:xfrm>
                  <a:off x="7543801" y="3581401"/>
                  <a:ext cx="457200" cy="1066800"/>
                  <a:chOff x="6827799" y="4800600"/>
                  <a:chExt cx="868401" cy="2043177"/>
                </a:xfrm>
                <a:solidFill>
                  <a:srgbClr val="D98A33"/>
                </a:solidFill>
              </p:grpSpPr>
              <p:sp>
                <p:nvSpPr>
                  <p:cNvPr id="353" name="Double Wave 352"/>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ounded Rectangle 354"/>
                  <p:cNvSpPr/>
                  <p:nvPr/>
                </p:nvSpPr>
                <p:spPr>
                  <a:xfrm>
                    <a:off x="7010400" y="4800600"/>
                    <a:ext cx="685800" cy="609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6" name="Group 188"/>
              <p:cNvGrpSpPr/>
              <p:nvPr/>
            </p:nvGrpSpPr>
            <p:grpSpPr>
              <a:xfrm>
                <a:off x="6019800" y="5173301"/>
                <a:ext cx="1447800" cy="289560"/>
                <a:chOff x="2286000" y="6019800"/>
                <a:chExt cx="3048000" cy="609600"/>
              </a:xfrm>
            </p:grpSpPr>
            <p:grpSp>
              <p:nvGrpSpPr>
                <p:cNvPr id="336" name="Group 175"/>
                <p:cNvGrpSpPr/>
                <p:nvPr/>
              </p:nvGrpSpPr>
              <p:grpSpPr>
                <a:xfrm>
                  <a:off x="2286000" y="6019800"/>
                  <a:ext cx="609600" cy="609600"/>
                  <a:chOff x="2286000" y="6019800"/>
                  <a:chExt cx="609600" cy="609600"/>
                </a:xfrm>
              </p:grpSpPr>
              <p:sp>
                <p:nvSpPr>
                  <p:cNvPr id="349" name="Quad Arrow Callout 34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Cross 34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7" name="Group 176"/>
                <p:cNvGrpSpPr/>
                <p:nvPr/>
              </p:nvGrpSpPr>
              <p:grpSpPr>
                <a:xfrm>
                  <a:off x="2895600" y="6019800"/>
                  <a:ext cx="609600" cy="609600"/>
                  <a:chOff x="2286000" y="6019800"/>
                  <a:chExt cx="609600" cy="609600"/>
                </a:xfrm>
              </p:grpSpPr>
              <p:sp>
                <p:nvSpPr>
                  <p:cNvPr id="347" name="Quad Arrow Callout 34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Cross 34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8" name="Group 179"/>
                <p:cNvGrpSpPr/>
                <p:nvPr/>
              </p:nvGrpSpPr>
              <p:grpSpPr>
                <a:xfrm>
                  <a:off x="3505200" y="6019800"/>
                  <a:ext cx="609600" cy="609600"/>
                  <a:chOff x="2286000" y="6019800"/>
                  <a:chExt cx="609600" cy="609600"/>
                </a:xfrm>
              </p:grpSpPr>
              <p:sp>
                <p:nvSpPr>
                  <p:cNvPr id="345" name="Quad Arrow Callout 34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Cross 34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9" name="Group 182"/>
                <p:cNvGrpSpPr/>
                <p:nvPr/>
              </p:nvGrpSpPr>
              <p:grpSpPr>
                <a:xfrm>
                  <a:off x="4114800" y="6019800"/>
                  <a:ext cx="609600" cy="609600"/>
                  <a:chOff x="2286000" y="6019800"/>
                  <a:chExt cx="609600" cy="609600"/>
                </a:xfrm>
              </p:grpSpPr>
              <p:sp>
                <p:nvSpPr>
                  <p:cNvPr id="343" name="Quad Arrow Callout 34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Cross 34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185"/>
                <p:cNvGrpSpPr/>
                <p:nvPr/>
              </p:nvGrpSpPr>
              <p:grpSpPr>
                <a:xfrm>
                  <a:off x="4724400" y="6019800"/>
                  <a:ext cx="609600" cy="609600"/>
                  <a:chOff x="2286000" y="6019800"/>
                  <a:chExt cx="609600" cy="609600"/>
                </a:xfrm>
              </p:grpSpPr>
              <p:sp>
                <p:nvSpPr>
                  <p:cNvPr id="341" name="Quad Arrow Callout 34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Cross 34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7" name="Double Wave 8"/>
              <p:cNvSpPr/>
              <p:nvPr/>
            </p:nvSpPr>
            <p:spPr>
              <a:xfrm rot="10558211">
                <a:off x="6102425" y="1488339"/>
                <a:ext cx="1161594" cy="223721"/>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Moon 317"/>
              <p:cNvSpPr/>
              <p:nvPr/>
            </p:nvSpPr>
            <p:spPr>
              <a:xfrm rot="5598382">
                <a:off x="6527289" y="806839"/>
                <a:ext cx="423981" cy="1096304"/>
              </a:xfrm>
              <a:prstGeom prst="moon">
                <a:avLst>
                  <a:gd name="adj" fmla="val 6108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ounded Rectangle 318"/>
              <p:cNvSpPr/>
              <p:nvPr/>
            </p:nvSpPr>
            <p:spPr>
              <a:xfrm>
                <a:off x="6179812" y="1371982"/>
                <a:ext cx="1100074" cy="194131"/>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0" name="Group 189"/>
              <p:cNvGrpSpPr/>
              <p:nvPr/>
            </p:nvGrpSpPr>
            <p:grpSpPr>
              <a:xfrm>
                <a:off x="6172200" y="1357767"/>
                <a:ext cx="1054396" cy="210879"/>
                <a:chOff x="2286000" y="6019800"/>
                <a:chExt cx="3048000" cy="609600"/>
              </a:xfrm>
            </p:grpSpPr>
            <p:grpSp>
              <p:nvGrpSpPr>
                <p:cNvPr id="321" name="Group 175"/>
                <p:cNvGrpSpPr/>
                <p:nvPr/>
              </p:nvGrpSpPr>
              <p:grpSpPr>
                <a:xfrm>
                  <a:off x="2286000" y="6019800"/>
                  <a:ext cx="609600" cy="609600"/>
                  <a:chOff x="2286000" y="6019800"/>
                  <a:chExt cx="609600" cy="609600"/>
                </a:xfrm>
              </p:grpSpPr>
              <p:sp>
                <p:nvSpPr>
                  <p:cNvPr id="334" name="Quad Arrow Callout 33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Cross 33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 name="Group 176"/>
                <p:cNvGrpSpPr/>
                <p:nvPr/>
              </p:nvGrpSpPr>
              <p:grpSpPr>
                <a:xfrm>
                  <a:off x="2895600" y="6019800"/>
                  <a:ext cx="609600" cy="609600"/>
                  <a:chOff x="2286000" y="6019800"/>
                  <a:chExt cx="609600" cy="609600"/>
                </a:xfrm>
              </p:grpSpPr>
              <p:sp>
                <p:nvSpPr>
                  <p:cNvPr id="332" name="Quad Arrow Callout 33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Cross 33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3" name="Group 179"/>
                <p:cNvGrpSpPr/>
                <p:nvPr/>
              </p:nvGrpSpPr>
              <p:grpSpPr>
                <a:xfrm>
                  <a:off x="3505200" y="6019800"/>
                  <a:ext cx="609600" cy="609600"/>
                  <a:chOff x="2286000" y="6019800"/>
                  <a:chExt cx="609600" cy="609600"/>
                </a:xfrm>
              </p:grpSpPr>
              <p:sp>
                <p:nvSpPr>
                  <p:cNvPr id="330" name="Quad Arrow Callout 32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Cross 33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 name="Group 182"/>
                <p:cNvGrpSpPr/>
                <p:nvPr/>
              </p:nvGrpSpPr>
              <p:grpSpPr>
                <a:xfrm>
                  <a:off x="4114800" y="6019800"/>
                  <a:ext cx="609600" cy="609600"/>
                  <a:chOff x="2286000" y="6019800"/>
                  <a:chExt cx="609600" cy="609600"/>
                </a:xfrm>
              </p:grpSpPr>
              <p:sp>
                <p:nvSpPr>
                  <p:cNvPr id="328" name="Quad Arrow Callout 32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Cross 32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 name="Group 185"/>
                <p:cNvGrpSpPr/>
                <p:nvPr/>
              </p:nvGrpSpPr>
              <p:grpSpPr>
                <a:xfrm>
                  <a:off x="4724400" y="6019800"/>
                  <a:ext cx="609600" cy="609600"/>
                  <a:chOff x="2286000" y="6019800"/>
                  <a:chExt cx="609600" cy="609600"/>
                </a:xfrm>
              </p:grpSpPr>
              <p:sp>
                <p:nvSpPr>
                  <p:cNvPr id="326" name="Quad Arrow Callout 32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Cross 32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1" name="Group 110"/>
            <p:cNvGrpSpPr/>
            <p:nvPr/>
          </p:nvGrpSpPr>
          <p:grpSpPr>
            <a:xfrm>
              <a:off x="685800" y="2743200"/>
              <a:ext cx="1295400" cy="2705368"/>
              <a:chOff x="4419600" y="660472"/>
              <a:chExt cx="2286000" cy="4774178"/>
            </a:xfrm>
          </p:grpSpPr>
          <p:sp>
            <p:nvSpPr>
              <p:cNvPr id="267" name="Oval 266"/>
              <p:cNvSpPr/>
              <p:nvPr/>
            </p:nvSpPr>
            <p:spPr>
              <a:xfrm>
                <a:off x="5943600" y="2971800"/>
                <a:ext cx="76200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4419600" y="2971800"/>
                <a:ext cx="76200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9" name="Group 87"/>
              <p:cNvGrpSpPr/>
              <p:nvPr/>
            </p:nvGrpSpPr>
            <p:grpSpPr>
              <a:xfrm rot="1905584" flipH="1">
                <a:off x="5104960" y="4411402"/>
                <a:ext cx="549476" cy="1023248"/>
                <a:chOff x="6213924" y="4956136"/>
                <a:chExt cx="549476" cy="1023248"/>
              </a:xfrm>
            </p:grpSpPr>
            <p:sp>
              <p:nvSpPr>
                <p:cNvPr id="302" name="Oval 301"/>
                <p:cNvSpPr/>
                <p:nvPr/>
              </p:nvSpPr>
              <p:spPr>
                <a:xfrm rot="3399159">
                  <a:off x="6053238" y="5269222"/>
                  <a:ext cx="870848" cy="549476"/>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rot="3399159">
                  <a:off x="6053238" y="5116822"/>
                  <a:ext cx="870848" cy="5494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0" name="Group 86"/>
              <p:cNvGrpSpPr/>
              <p:nvPr/>
            </p:nvGrpSpPr>
            <p:grpSpPr>
              <a:xfrm rot="19694416">
                <a:off x="5715000" y="4343400"/>
                <a:ext cx="549476" cy="1023248"/>
                <a:chOff x="6213924" y="4956136"/>
                <a:chExt cx="549476" cy="1023248"/>
              </a:xfrm>
            </p:grpSpPr>
            <p:sp>
              <p:nvSpPr>
                <p:cNvPr id="300" name="Oval 299"/>
                <p:cNvSpPr/>
                <p:nvPr/>
              </p:nvSpPr>
              <p:spPr>
                <a:xfrm rot="3399159">
                  <a:off x="6053238" y="5269222"/>
                  <a:ext cx="870848" cy="549476"/>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rot="3399159">
                  <a:off x="6053238" y="5116822"/>
                  <a:ext cx="870848" cy="5494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1" name="Trapezoid 270"/>
              <p:cNvSpPr/>
              <p:nvPr/>
            </p:nvSpPr>
            <p:spPr>
              <a:xfrm rot="19892058">
                <a:off x="5938555" y="2099223"/>
                <a:ext cx="619485" cy="1479138"/>
              </a:xfrm>
              <a:prstGeom prst="trapezoid">
                <a:avLst>
                  <a:gd name="adj" fmla="val 32035"/>
                </a:avLst>
              </a:prstGeom>
              <a:solidFill>
                <a:srgbClr val="D0B5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Trapezoid 271"/>
              <p:cNvSpPr/>
              <p:nvPr/>
            </p:nvSpPr>
            <p:spPr>
              <a:xfrm rot="1180462">
                <a:off x="4551349" y="2168864"/>
                <a:ext cx="619485" cy="1371600"/>
              </a:xfrm>
              <a:prstGeom prst="trapezoid">
                <a:avLst>
                  <a:gd name="adj" fmla="val 32035"/>
                </a:avLst>
              </a:prstGeom>
              <a:solidFill>
                <a:srgbClr val="D0B5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Trapezoid 272"/>
              <p:cNvSpPr/>
              <p:nvPr/>
            </p:nvSpPr>
            <p:spPr>
              <a:xfrm>
                <a:off x="4648200" y="2209800"/>
                <a:ext cx="1828800" cy="2667000"/>
              </a:xfrm>
              <a:prstGeom prst="trapezoid">
                <a:avLst>
                  <a:gd name="adj" fmla="val 26844"/>
                </a:avLst>
              </a:prstGeom>
              <a:solidFill>
                <a:srgbClr val="D0B5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4" name="Group 79"/>
              <p:cNvGrpSpPr/>
              <p:nvPr/>
            </p:nvGrpSpPr>
            <p:grpSpPr>
              <a:xfrm>
                <a:off x="4835373" y="3124200"/>
                <a:ext cx="1665512" cy="1752600"/>
                <a:chOff x="4909631" y="1905000"/>
                <a:chExt cx="1743656" cy="1752600"/>
              </a:xfrm>
            </p:grpSpPr>
            <p:sp>
              <p:nvSpPr>
                <p:cNvPr id="295" name="Moon 294"/>
                <p:cNvSpPr/>
                <p:nvPr/>
              </p:nvSpPr>
              <p:spPr>
                <a:xfrm rot="16200000">
                  <a:off x="5334000" y="1600200"/>
                  <a:ext cx="685800" cy="14478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Moon 295"/>
                <p:cNvSpPr/>
                <p:nvPr/>
              </p:nvSpPr>
              <p:spPr>
                <a:xfrm rot="16764772">
                  <a:off x="5330518" y="1816535"/>
                  <a:ext cx="533400" cy="1375173"/>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a:off x="6019800" y="2286000"/>
                  <a:ext cx="3048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rot="20771879">
                  <a:off x="6272287" y="2080845"/>
                  <a:ext cx="381000" cy="1524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5791200" y="1905000"/>
                  <a:ext cx="609600" cy="533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5" name="Isosceles Triangle 274"/>
              <p:cNvSpPr/>
              <p:nvPr/>
            </p:nvSpPr>
            <p:spPr>
              <a:xfrm rot="10800000">
                <a:off x="5259049" y="2118610"/>
                <a:ext cx="533400" cy="8382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4724400" y="1143000"/>
                <a:ext cx="1600200" cy="1219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ound Diagonal Corner Rectangle 276"/>
              <p:cNvSpPr/>
              <p:nvPr/>
            </p:nvSpPr>
            <p:spPr>
              <a:xfrm rot="17735882">
                <a:off x="4775818" y="836918"/>
                <a:ext cx="762770" cy="715179"/>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ound Diagonal Corner Rectangle 277"/>
              <p:cNvSpPr/>
              <p:nvPr/>
            </p:nvSpPr>
            <p:spPr>
              <a:xfrm rot="20565624">
                <a:off x="5499044" y="935165"/>
                <a:ext cx="762770" cy="715179"/>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ound Diagonal Corner Rectangle 278"/>
              <p:cNvSpPr/>
              <p:nvPr/>
            </p:nvSpPr>
            <p:spPr>
              <a:xfrm rot="19014106">
                <a:off x="5079797" y="660472"/>
                <a:ext cx="871151" cy="715179"/>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0" name="Group 109"/>
              <p:cNvGrpSpPr/>
              <p:nvPr/>
            </p:nvGrpSpPr>
            <p:grpSpPr>
              <a:xfrm>
                <a:off x="4708161" y="1045564"/>
                <a:ext cx="1600200" cy="381000"/>
                <a:chOff x="6858000" y="914400"/>
                <a:chExt cx="1752600" cy="533400"/>
              </a:xfrm>
            </p:grpSpPr>
            <p:sp>
              <p:nvSpPr>
                <p:cNvPr id="281" name="Rounded Rectangle 280"/>
                <p:cNvSpPr/>
                <p:nvPr/>
              </p:nvSpPr>
              <p:spPr>
                <a:xfrm>
                  <a:off x="6858000" y="914400"/>
                  <a:ext cx="1752600" cy="533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2" name="Group 108"/>
                <p:cNvGrpSpPr/>
                <p:nvPr/>
              </p:nvGrpSpPr>
              <p:grpSpPr>
                <a:xfrm>
                  <a:off x="6880485" y="973111"/>
                  <a:ext cx="1676400" cy="457200"/>
                  <a:chOff x="5791200" y="5562600"/>
                  <a:chExt cx="5025452" cy="1182974"/>
                </a:xfrm>
              </p:grpSpPr>
              <p:grpSp>
                <p:nvGrpSpPr>
                  <p:cNvPr id="283" name="Group 99"/>
                  <p:cNvGrpSpPr/>
                  <p:nvPr/>
                </p:nvGrpSpPr>
                <p:grpSpPr>
                  <a:xfrm>
                    <a:off x="5791200" y="5562600"/>
                    <a:ext cx="1524000" cy="1156741"/>
                    <a:chOff x="5791200" y="5562600"/>
                    <a:chExt cx="1524000" cy="1156741"/>
                  </a:xfrm>
                </p:grpSpPr>
                <p:sp>
                  <p:nvSpPr>
                    <p:cNvPr id="292" name="L-Shape 291"/>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L-Shape 292"/>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100"/>
                  <p:cNvGrpSpPr/>
                  <p:nvPr/>
                </p:nvGrpSpPr>
                <p:grpSpPr>
                  <a:xfrm>
                    <a:off x="7522564" y="5581338"/>
                    <a:ext cx="1524000" cy="1156741"/>
                    <a:chOff x="5791200" y="5562600"/>
                    <a:chExt cx="1524000" cy="1156741"/>
                  </a:xfrm>
                </p:grpSpPr>
                <p:sp>
                  <p:nvSpPr>
                    <p:cNvPr id="289" name="L-Shape 288"/>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L-Shape 289"/>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104"/>
                  <p:cNvGrpSpPr/>
                  <p:nvPr/>
                </p:nvGrpSpPr>
                <p:grpSpPr>
                  <a:xfrm>
                    <a:off x="9292652" y="5588833"/>
                    <a:ext cx="1524000" cy="1156741"/>
                    <a:chOff x="5791200" y="5562600"/>
                    <a:chExt cx="1524000" cy="1156741"/>
                  </a:xfrm>
                </p:grpSpPr>
                <p:sp>
                  <p:nvSpPr>
                    <p:cNvPr id="286" name="L-Shape 285"/>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L-Shape 286"/>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42" name="Group 41"/>
            <p:cNvGrpSpPr/>
            <p:nvPr/>
          </p:nvGrpSpPr>
          <p:grpSpPr>
            <a:xfrm>
              <a:off x="3810000" y="2438400"/>
              <a:ext cx="1353845" cy="2971800"/>
              <a:chOff x="2971800" y="685800"/>
              <a:chExt cx="1353845" cy="2971800"/>
            </a:xfrm>
          </p:grpSpPr>
          <p:sp>
            <p:nvSpPr>
              <p:cNvPr id="243" name="Oval 242"/>
              <p:cNvSpPr/>
              <p:nvPr/>
            </p:nvSpPr>
            <p:spPr>
              <a:xfrm>
                <a:off x="2971800" y="2514600"/>
                <a:ext cx="181486" cy="3471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lowchart: Manual Operation 243"/>
              <p:cNvSpPr/>
              <p:nvPr/>
            </p:nvSpPr>
            <p:spPr>
              <a:xfrm rot="12279233">
                <a:off x="3100192" y="1695045"/>
                <a:ext cx="318990" cy="1050642"/>
              </a:xfrm>
              <a:prstGeom prst="flowChartManualOperati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rot="18242526">
                <a:off x="4105157" y="2457487"/>
                <a:ext cx="183075" cy="2579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lowchart: Manual Operation 245"/>
              <p:cNvSpPr/>
              <p:nvPr/>
            </p:nvSpPr>
            <p:spPr>
              <a:xfrm rot="8993220" flipH="1">
                <a:off x="3747231" y="1609321"/>
                <a:ext cx="318990" cy="1050642"/>
              </a:xfrm>
              <a:prstGeom prst="flowChartManualOperati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rapezoid 246"/>
              <p:cNvSpPr/>
              <p:nvPr/>
            </p:nvSpPr>
            <p:spPr>
              <a:xfrm>
                <a:off x="3124200" y="1676400"/>
                <a:ext cx="914400" cy="1676400"/>
              </a:xfrm>
              <a:prstGeom prst="trapezoid">
                <a:avLst>
                  <a:gd name="adj" fmla="val 33815"/>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3198657" y="3409648"/>
                <a:ext cx="362972" cy="24795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3561629" y="3409648"/>
                <a:ext cx="362972" cy="24795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Cloud 249"/>
              <p:cNvSpPr/>
              <p:nvPr/>
            </p:nvSpPr>
            <p:spPr>
              <a:xfrm rot="20835976" flipH="1">
                <a:off x="3689855" y="858790"/>
                <a:ext cx="513671" cy="10414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a:off x="3153286" y="3310467"/>
                <a:ext cx="862057" cy="198362"/>
              </a:xfrm>
              <a:prstGeom prst="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lowchart: Extract 251"/>
              <p:cNvSpPr/>
              <p:nvPr/>
            </p:nvSpPr>
            <p:spPr>
              <a:xfrm rot="10800000">
                <a:off x="3425514" y="1624390"/>
                <a:ext cx="317600" cy="446314"/>
              </a:xfrm>
              <a:prstGeom prst="flowChartExtra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ounded Rectangle 252"/>
              <p:cNvSpPr/>
              <p:nvPr/>
            </p:nvSpPr>
            <p:spPr>
              <a:xfrm rot="2203033">
                <a:off x="3454847" y="1679760"/>
                <a:ext cx="135657" cy="1143048"/>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ounded Rectangle 253"/>
              <p:cNvSpPr/>
              <p:nvPr/>
            </p:nvSpPr>
            <p:spPr>
              <a:xfrm>
                <a:off x="3226261" y="2219476"/>
                <a:ext cx="136114" cy="595086"/>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ounded Rectangle 254"/>
              <p:cNvSpPr/>
              <p:nvPr/>
            </p:nvSpPr>
            <p:spPr>
              <a:xfrm rot="5400000">
                <a:off x="3269522" y="2230024"/>
                <a:ext cx="49590" cy="226857"/>
              </a:xfrm>
              <a:prstGeom prst="round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Pentagon 255"/>
              <p:cNvSpPr/>
              <p:nvPr/>
            </p:nvSpPr>
            <p:spPr>
              <a:xfrm rot="5400000">
                <a:off x="3073270" y="2628857"/>
                <a:ext cx="396724" cy="272229"/>
              </a:xfrm>
              <a:prstGeom prst="homePlat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p:cNvSpPr/>
              <p:nvPr/>
            </p:nvSpPr>
            <p:spPr>
              <a:xfrm>
                <a:off x="3135518" y="2566610"/>
                <a:ext cx="272229" cy="99181"/>
              </a:xfrm>
              <a:prstGeom prst="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Cloud 257"/>
              <p:cNvSpPr/>
              <p:nvPr/>
            </p:nvSpPr>
            <p:spPr>
              <a:xfrm rot="308159">
                <a:off x="3018359" y="856670"/>
                <a:ext cx="460201" cy="1060825"/>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3289400" y="830943"/>
                <a:ext cx="589829" cy="94221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Cloud 259"/>
              <p:cNvSpPr/>
              <p:nvPr/>
            </p:nvSpPr>
            <p:spPr>
              <a:xfrm rot="16200000" flipH="1">
                <a:off x="3435248" y="403838"/>
                <a:ext cx="343505" cy="907429"/>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ounded Rectangle 260"/>
              <p:cNvSpPr/>
              <p:nvPr/>
            </p:nvSpPr>
            <p:spPr>
              <a:xfrm>
                <a:off x="3124200" y="838200"/>
                <a:ext cx="952800" cy="148771"/>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Pentagon 261"/>
              <p:cNvSpPr/>
              <p:nvPr/>
            </p:nvSpPr>
            <p:spPr>
              <a:xfrm>
                <a:off x="3198657"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Pentagon 262"/>
              <p:cNvSpPr/>
              <p:nvPr/>
            </p:nvSpPr>
            <p:spPr>
              <a:xfrm>
                <a:off x="3380143"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Pentagon 263"/>
              <p:cNvSpPr/>
              <p:nvPr/>
            </p:nvSpPr>
            <p:spPr>
              <a:xfrm>
                <a:off x="3561629"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Pentagon 264"/>
              <p:cNvSpPr/>
              <p:nvPr/>
            </p:nvSpPr>
            <p:spPr>
              <a:xfrm>
                <a:off x="3743114"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Pentagon 265"/>
              <p:cNvSpPr/>
              <p:nvPr/>
            </p:nvSpPr>
            <p:spPr>
              <a:xfrm>
                <a:off x="3924600" y="3310467"/>
                <a:ext cx="90743"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4673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6"/>
                                        </p:tgtEl>
                                        <p:attrNameLst>
                                          <p:attrName>style.visibility</p:attrName>
                                        </p:attrNameLst>
                                      </p:cBhvr>
                                      <p:to>
                                        <p:strVal val="visible"/>
                                      </p:to>
                                    </p:set>
                                  </p:childTnLst>
                                </p:cTn>
                              </p:par>
                              <p:par>
                                <p:cTn id="13" presetID="26" presetClass="entr" presetSubtype="0" fill="hold" nodeType="withEffect">
                                  <p:stCondLst>
                                    <p:cond delay="0"/>
                                  </p:stCondLst>
                                  <p:childTnLst>
                                    <p:set>
                                      <p:cBhvr>
                                        <p:cTn id="14" dur="1" fill="hold">
                                          <p:stCondLst>
                                            <p:cond delay="0"/>
                                          </p:stCondLst>
                                        </p:cTn>
                                        <p:tgtEl>
                                          <p:spTgt spid="187"/>
                                        </p:tgtEl>
                                        <p:attrNameLst>
                                          <p:attrName>style.visibility</p:attrName>
                                        </p:attrNameLst>
                                      </p:cBhvr>
                                      <p:to>
                                        <p:strVal val="visible"/>
                                      </p:to>
                                    </p:set>
                                    <p:animEffect transition="in" filter="wipe(down)">
                                      <p:cBhvr>
                                        <p:cTn id="15" dur="580">
                                          <p:stCondLst>
                                            <p:cond delay="0"/>
                                          </p:stCondLst>
                                        </p:cTn>
                                        <p:tgtEl>
                                          <p:spTgt spid="187"/>
                                        </p:tgtEl>
                                      </p:cBhvr>
                                    </p:animEffect>
                                    <p:anim calcmode="lin" valueType="num">
                                      <p:cBhvr>
                                        <p:cTn id="16" dur="1822" tmFilter="0,0; 0.14,0.36; 0.43,0.73; 0.71,0.91; 1.0,1.0">
                                          <p:stCondLst>
                                            <p:cond delay="0"/>
                                          </p:stCondLst>
                                        </p:cTn>
                                        <p:tgtEl>
                                          <p:spTgt spid="18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8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8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8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87"/>
                                        </p:tgtEl>
                                        <p:attrNameLst>
                                          <p:attrName>ppt_y</p:attrName>
                                        </p:attrNameLst>
                                      </p:cBhvr>
                                      <p:tavLst>
                                        <p:tav tm="0" fmla="#ppt_y-sin(pi*$)/81">
                                          <p:val>
                                            <p:fltVal val="0"/>
                                          </p:val>
                                        </p:tav>
                                        <p:tav tm="100000">
                                          <p:val>
                                            <p:fltVal val="1"/>
                                          </p:val>
                                        </p:tav>
                                      </p:tavLst>
                                    </p:anim>
                                    <p:animScale>
                                      <p:cBhvr>
                                        <p:cTn id="21" dur="26">
                                          <p:stCondLst>
                                            <p:cond delay="650"/>
                                          </p:stCondLst>
                                        </p:cTn>
                                        <p:tgtEl>
                                          <p:spTgt spid="187"/>
                                        </p:tgtEl>
                                      </p:cBhvr>
                                      <p:to x="100000" y="60000"/>
                                    </p:animScale>
                                    <p:animScale>
                                      <p:cBhvr>
                                        <p:cTn id="22" dur="166" decel="50000">
                                          <p:stCondLst>
                                            <p:cond delay="676"/>
                                          </p:stCondLst>
                                        </p:cTn>
                                        <p:tgtEl>
                                          <p:spTgt spid="187"/>
                                        </p:tgtEl>
                                      </p:cBhvr>
                                      <p:to x="100000" y="100000"/>
                                    </p:animScale>
                                    <p:animScale>
                                      <p:cBhvr>
                                        <p:cTn id="23" dur="26">
                                          <p:stCondLst>
                                            <p:cond delay="1312"/>
                                          </p:stCondLst>
                                        </p:cTn>
                                        <p:tgtEl>
                                          <p:spTgt spid="187"/>
                                        </p:tgtEl>
                                      </p:cBhvr>
                                      <p:to x="100000" y="80000"/>
                                    </p:animScale>
                                    <p:animScale>
                                      <p:cBhvr>
                                        <p:cTn id="24" dur="166" decel="50000">
                                          <p:stCondLst>
                                            <p:cond delay="1338"/>
                                          </p:stCondLst>
                                        </p:cTn>
                                        <p:tgtEl>
                                          <p:spTgt spid="187"/>
                                        </p:tgtEl>
                                      </p:cBhvr>
                                      <p:to x="100000" y="100000"/>
                                    </p:animScale>
                                    <p:animScale>
                                      <p:cBhvr>
                                        <p:cTn id="25" dur="26">
                                          <p:stCondLst>
                                            <p:cond delay="1642"/>
                                          </p:stCondLst>
                                        </p:cTn>
                                        <p:tgtEl>
                                          <p:spTgt spid="187"/>
                                        </p:tgtEl>
                                      </p:cBhvr>
                                      <p:to x="100000" y="90000"/>
                                    </p:animScale>
                                    <p:animScale>
                                      <p:cBhvr>
                                        <p:cTn id="26" dur="166" decel="50000">
                                          <p:stCondLst>
                                            <p:cond delay="1668"/>
                                          </p:stCondLst>
                                        </p:cTn>
                                        <p:tgtEl>
                                          <p:spTgt spid="187"/>
                                        </p:tgtEl>
                                      </p:cBhvr>
                                      <p:to x="100000" y="100000"/>
                                    </p:animScale>
                                    <p:animScale>
                                      <p:cBhvr>
                                        <p:cTn id="27" dur="26">
                                          <p:stCondLst>
                                            <p:cond delay="1808"/>
                                          </p:stCondLst>
                                        </p:cTn>
                                        <p:tgtEl>
                                          <p:spTgt spid="187"/>
                                        </p:tgtEl>
                                      </p:cBhvr>
                                      <p:to x="100000" y="95000"/>
                                    </p:animScale>
                                    <p:animScale>
                                      <p:cBhvr>
                                        <p:cTn id="28" dur="166" decel="50000">
                                          <p:stCondLst>
                                            <p:cond delay="1834"/>
                                          </p:stCondLst>
                                        </p:cTn>
                                        <p:tgtEl>
                                          <p:spTgt spid="187"/>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238"/>
                                        </p:tgtEl>
                                        <p:attrNameLst>
                                          <p:attrName>style.visibility</p:attrName>
                                        </p:attrNameLst>
                                      </p:cBhvr>
                                      <p:to>
                                        <p:strVal val="visible"/>
                                      </p:to>
                                    </p:set>
                                    <p:animEffect transition="in" filter="wipe(down)">
                                      <p:cBhvr>
                                        <p:cTn id="31" dur="580">
                                          <p:stCondLst>
                                            <p:cond delay="0"/>
                                          </p:stCondLst>
                                        </p:cTn>
                                        <p:tgtEl>
                                          <p:spTgt spid="238"/>
                                        </p:tgtEl>
                                      </p:cBhvr>
                                    </p:animEffect>
                                    <p:anim calcmode="lin" valueType="num">
                                      <p:cBhvr>
                                        <p:cTn id="32" dur="1822" tmFilter="0,0; 0.14,0.36; 0.43,0.73; 0.71,0.91; 1.0,1.0">
                                          <p:stCondLst>
                                            <p:cond delay="0"/>
                                          </p:stCondLst>
                                        </p:cTn>
                                        <p:tgtEl>
                                          <p:spTgt spid="23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3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3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3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38"/>
                                        </p:tgtEl>
                                        <p:attrNameLst>
                                          <p:attrName>ppt_y</p:attrName>
                                        </p:attrNameLst>
                                      </p:cBhvr>
                                      <p:tavLst>
                                        <p:tav tm="0" fmla="#ppt_y-sin(pi*$)/81">
                                          <p:val>
                                            <p:fltVal val="0"/>
                                          </p:val>
                                        </p:tav>
                                        <p:tav tm="100000">
                                          <p:val>
                                            <p:fltVal val="1"/>
                                          </p:val>
                                        </p:tav>
                                      </p:tavLst>
                                    </p:anim>
                                    <p:animScale>
                                      <p:cBhvr>
                                        <p:cTn id="37" dur="26">
                                          <p:stCondLst>
                                            <p:cond delay="650"/>
                                          </p:stCondLst>
                                        </p:cTn>
                                        <p:tgtEl>
                                          <p:spTgt spid="238"/>
                                        </p:tgtEl>
                                      </p:cBhvr>
                                      <p:to x="100000" y="60000"/>
                                    </p:animScale>
                                    <p:animScale>
                                      <p:cBhvr>
                                        <p:cTn id="38" dur="166" decel="50000">
                                          <p:stCondLst>
                                            <p:cond delay="676"/>
                                          </p:stCondLst>
                                        </p:cTn>
                                        <p:tgtEl>
                                          <p:spTgt spid="238"/>
                                        </p:tgtEl>
                                      </p:cBhvr>
                                      <p:to x="100000" y="100000"/>
                                    </p:animScale>
                                    <p:animScale>
                                      <p:cBhvr>
                                        <p:cTn id="39" dur="26">
                                          <p:stCondLst>
                                            <p:cond delay="1312"/>
                                          </p:stCondLst>
                                        </p:cTn>
                                        <p:tgtEl>
                                          <p:spTgt spid="238"/>
                                        </p:tgtEl>
                                      </p:cBhvr>
                                      <p:to x="100000" y="80000"/>
                                    </p:animScale>
                                    <p:animScale>
                                      <p:cBhvr>
                                        <p:cTn id="40" dur="166" decel="50000">
                                          <p:stCondLst>
                                            <p:cond delay="1338"/>
                                          </p:stCondLst>
                                        </p:cTn>
                                        <p:tgtEl>
                                          <p:spTgt spid="238"/>
                                        </p:tgtEl>
                                      </p:cBhvr>
                                      <p:to x="100000" y="100000"/>
                                    </p:animScale>
                                    <p:animScale>
                                      <p:cBhvr>
                                        <p:cTn id="41" dur="26">
                                          <p:stCondLst>
                                            <p:cond delay="1642"/>
                                          </p:stCondLst>
                                        </p:cTn>
                                        <p:tgtEl>
                                          <p:spTgt spid="238"/>
                                        </p:tgtEl>
                                      </p:cBhvr>
                                      <p:to x="100000" y="90000"/>
                                    </p:animScale>
                                    <p:animScale>
                                      <p:cBhvr>
                                        <p:cTn id="42" dur="166" decel="50000">
                                          <p:stCondLst>
                                            <p:cond delay="1668"/>
                                          </p:stCondLst>
                                        </p:cTn>
                                        <p:tgtEl>
                                          <p:spTgt spid="238"/>
                                        </p:tgtEl>
                                      </p:cBhvr>
                                      <p:to x="100000" y="100000"/>
                                    </p:animScale>
                                    <p:animScale>
                                      <p:cBhvr>
                                        <p:cTn id="43" dur="26">
                                          <p:stCondLst>
                                            <p:cond delay="1808"/>
                                          </p:stCondLst>
                                        </p:cTn>
                                        <p:tgtEl>
                                          <p:spTgt spid="238"/>
                                        </p:tgtEl>
                                      </p:cBhvr>
                                      <p:to x="100000" y="95000"/>
                                    </p:animScale>
                                    <p:animScale>
                                      <p:cBhvr>
                                        <p:cTn id="44" dur="166" decel="50000">
                                          <p:stCondLst>
                                            <p:cond delay="1834"/>
                                          </p:stCondLst>
                                        </p:cTn>
                                        <p:tgtEl>
                                          <p:spTgt spid="2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8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cdn2.bigcommerce.com/server300/06c3e/products/96/images/362/Monet_Turquoise_WEB__34153.1300245746.600.400.gif?c=2"/>
          <p:cNvPicPr>
            <a:picLocks noChangeAspect="1" noChangeArrowheads="1"/>
          </p:cNvPicPr>
          <p:nvPr/>
        </p:nvPicPr>
        <p:blipFill>
          <a:blip r:embed="rId2" cstate="print"/>
          <a:srcRect/>
          <a:stretch>
            <a:fillRect/>
          </a:stretch>
        </p:blipFill>
        <p:spPr bwMode="auto">
          <a:xfrm>
            <a:off x="0" y="0"/>
            <a:ext cx="12192001" cy="6874213"/>
          </a:xfrm>
          <a:prstGeom prst="rect">
            <a:avLst/>
          </a:prstGeom>
          <a:noFill/>
        </p:spPr>
      </p:pic>
      <p:sp>
        <p:nvSpPr>
          <p:cNvPr id="4" name="Rectangle 3"/>
          <p:cNvSpPr/>
          <p:nvPr/>
        </p:nvSpPr>
        <p:spPr>
          <a:xfrm>
            <a:off x="0" y="6488668"/>
            <a:ext cx="6096000" cy="369332"/>
          </a:xfrm>
          <a:prstGeom prst="rect">
            <a:avLst/>
          </a:prstGeom>
        </p:spPr>
        <p:txBody>
          <a:bodyPr>
            <a:spAutoFit/>
          </a:bodyPr>
          <a:lstStyle/>
          <a:p>
            <a:r>
              <a:rPr lang="en-US" dirty="0">
                <a:solidFill>
                  <a:schemeClr val="bg1"/>
                </a:solidFill>
              </a:rPr>
              <a:t>Matthew 19:24</a:t>
            </a:r>
          </a:p>
        </p:txBody>
      </p:sp>
      <p:sp>
        <p:nvSpPr>
          <p:cNvPr id="9" name="TextBox 8"/>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R CENA" pitchFamily="2" charset="0"/>
              </a:rPr>
              <a:t>Message in the Parable</a:t>
            </a:r>
          </a:p>
        </p:txBody>
      </p:sp>
      <p:sp>
        <p:nvSpPr>
          <p:cNvPr id="185" name="TextBox 184"/>
          <p:cNvSpPr txBox="1"/>
          <p:nvPr/>
        </p:nvSpPr>
        <p:spPr>
          <a:xfrm>
            <a:off x="10927644" y="6488668"/>
            <a:ext cx="1264356" cy="369332"/>
          </a:xfrm>
          <a:prstGeom prst="rect">
            <a:avLst/>
          </a:prstGeom>
          <a:noFill/>
        </p:spPr>
        <p:txBody>
          <a:bodyPr wrap="square" rtlCol="0">
            <a:spAutoFit/>
          </a:bodyPr>
          <a:lstStyle/>
          <a:p>
            <a:pPr algn="r"/>
            <a:r>
              <a:rPr lang="en-US" dirty="0">
                <a:solidFill>
                  <a:schemeClr val="bg1"/>
                </a:solidFill>
              </a:rPr>
              <a:t>(12, 13)</a:t>
            </a:r>
          </a:p>
        </p:txBody>
      </p:sp>
      <p:sp>
        <p:nvSpPr>
          <p:cNvPr id="186" name="TextBox 185"/>
          <p:cNvSpPr txBox="1"/>
          <p:nvPr/>
        </p:nvSpPr>
        <p:spPr>
          <a:xfrm>
            <a:off x="428978" y="1824836"/>
            <a:ext cx="6028268" cy="1569660"/>
          </a:xfrm>
          <a:prstGeom prst="rect">
            <a:avLst/>
          </a:prstGeom>
          <a:noFill/>
        </p:spPr>
        <p:txBody>
          <a:bodyPr wrap="square" rtlCol="0">
            <a:spAutoFit/>
          </a:bodyPr>
          <a:lstStyle/>
          <a:p>
            <a:r>
              <a:rPr lang="en-US" sz="3200" dirty="0">
                <a:solidFill>
                  <a:schemeClr val="bg1"/>
                </a:solidFill>
              </a:rPr>
              <a:t>“…the focus is not how long or how well they worked, but the focus is that they come and participate.”</a:t>
            </a:r>
            <a:endParaRPr lang="en-US" sz="3200" i="1" dirty="0">
              <a:solidFill>
                <a:schemeClr val="bg1"/>
              </a:solidFill>
            </a:endParaRPr>
          </a:p>
        </p:txBody>
      </p:sp>
      <p:sp>
        <p:nvSpPr>
          <p:cNvPr id="375" name="Rectangle 374"/>
          <p:cNvSpPr/>
          <p:nvPr/>
        </p:nvSpPr>
        <p:spPr>
          <a:xfrm>
            <a:off x="4933244" y="3687901"/>
            <a:ext cx="6502401" cy="3170099"/>
          </a:xfrm>
          <a:prstGeom prst="rect">
            <a:avLst/>
          </a:prstGeom>
        </p:spPr>
        <p:txBody>
          <a:bodyPr wrap="square">
            <a:spAutoFit/>
          </a:bodyPr>
          <a:lstStyle/>
          <a:p>
            <a:r>
              <a:rPr lang="en-US" sz="2000" dirty="0">
                <a:solidFill>
                  <a:schemeClr val="bg1"/>
                </a:solidFill>
              </a:rPr>
              <a:t>"By reason of their willingness and their loyalty to their master, by the end of the day the laborers hired in the eleventh hour had become as much-had qualified as completely-as those who had served the entire period. The master's rewards were not given for the time served or for any other external measure. </a:t>
            </a:r>
          </a:p>
          <a:p>
            <a:endParaRPr lang="en-US" sz="2000" dirty="0">
              <a:solidFill>
                <a:schemeClr val="bg1"/>
              </a:solidFill>
            </a:endParaRPr>
          </a:p>
          <a:p>
            <a:r>
              <a:rPr lang="en-US" sz="2000" dirty="0">
                <a:solidFill>
                  <a:schemeClr val="bg1"/>
                </a:solidFill>
              </a:rPr>
              <a:t>His rewards were for the ultimate and comprehensive internal measure-what the workers had become within themselves as a result of their service." </a:t>
            </a:r>
          </a:p>
        </p:txBody>
      </p:sp>
      <p:pic>
        <p:nvPicPr>
          <p:cNvPr id="381" name="Picture 2" descr="Elder Dallin H. Oaks"/>
          <p:cNvPicPr>
            <a:picLocks noChangeAspect="1" noChangeArrowheads="1"/>
          </p:cNvPicPr>
          <p:nvPr/>
        </p:nvPicPr>
        <p:blipFill>
          <a:blip r:embed="rId3" cstate="print"/>
          <a:srcRect/>
          <a:stretch>
            <a:fillRect/>
          </a:stretch>
        </p:blipFill>
        <p:spPr bwMode="auto">
          <a:xfrm>
            <a:off x="10754040" y="226908"/>
            <a:ext cx="1095375" cy="1457326"/>
          </a:xfrm>
          <a:prstGeom prst="rect">
            <a:avLst/>
          </a:prstGeom>
          <a:noFill/>
        </p:spPr>
      </p:pic>
      <p:pic>
        <p:nvPicPr>
          <p:cNvPr id="31746" name="Picture 2" descr="http://mormonscholarstestify.org/wp-content/uploads/2010/06/Camille-Fronk-Olson-127x150.jpg"/>
          <p:cNvPicPr>
            <a:picLocks noChangeAspect="1" noChangeArrowheads="1"/>
          </p:cNvPicPr>
          <p:nvPr/>
        </p:nvPicPr>
        <p:blipFill>
          <a:blip r:embed="rId4" cstate="print"/>
          <a:srcRect/>
          <a:stretch>
            <a:fillRect/>
          </a:stretch>
        </p:blipFill>
        <p:spPr bwMode="auto">
          <a:xfrm>
            <a:off x="313619" y="262467"/>
            <a:ext cx="1209675" cy="1428750"/>
          </a:xfrm>
          <a:prstGeom prst="rect">
            <a:avLst/>
          </a:prstGeom>
          <a:noFill/>
        </p:spPr>
      </p:pic>
      <p:pic>
        <p:nvPicPr>
          <p:cNvPr id="31748" name="Picture 4" descr="https://www.ucg.org/files/image/article/lessons-from-the-parables-the-parable-of-the-workers-a-fair-wage-from-a-fair-employer_1.jpg"/>
          <p:cNvPicPr>
            <a:picLocks noChangeAspect="1" noChangeArrowheads="1"/>
          </p:cNvPicPr>
          <p:nvPr/>
        </p:nvPicPr>
        <p:blipFill>
          <a:blip r:embed="rId5" cstate="print"/>
          <a:srcRect/>
          <a:stretch>
            <a:fillRect/>
          </a:stretch>
        </p:blipFill>
        <p:spPr bwMode="auto">
          <a:xfrm>
            <a:off x="1239309" y="3756378"/>
            <a:ext cx="3333750" cy="2381250"/>
          </a:xfrm>
          <a:prstGeom prst="rect">
            <a:avLst/>
          </a:prstGeom>
          <a:noFill/>
        </p:spPr>
      </p:pic>
      <p:pic>
        <p:nvPicPr>
          <p:cNvPr id="31750" name="Picture 6" descr="http://www.eugene-burnand.com/Parables/parables%20images/two%20sons.jpg"/>
          <p:cNvPicPr>
            <a:picLocks noChangeAspect="1" noChangeArrowheads="1"/>
          </p:cNvPicPr>
          <p:nvPr/>
        </p:nvPicPr>
        <p:blipFill>
          <a:blip r:embed="rId6" cstate="print"/>
          <a:srcRect/>
          <a:stretch>
            <a:fillRect/>
          </a:stretch>
        </p:blipFill>
        <p:spPr bwMode="auto">
          <a:xfrm>
            <a:off x="6491111" y="1238425"/>
            <a:ext cx="3878085" cy="2322973"/>
          </a:xfrm>
          <a:prstGeom prst="rect">
            <a:avLst/>
          </a:prstGeom>
          <a:noFill/>
        </p:spPr>
      </p:pic>
    </p:spTree>
    <p:extLst>
      <p:ext uri="{BB962C8B-B14F-4D97-AF65-F5344CB8AC3E}">
        <p14:creationId xmlns:p14="http://schemas.microsoft.com/office/powerpoint/2010/main" val="44673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7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cdn2.bigcommerce.com/server300/06c3e/products/96/images/362/Monet_Turquoise_WEB__34153.1300245746.600.400.gif?c=2"/>
          <p:cNvPicPr>
            <a:picLocks noChangeAspect="1" noChangeArrowheads="1"/>
          </p:cNvPicPr>
          <p:nvPr/>
        </p:nvPicPr>
        <p:blipFill>
          <a:blip r:embed="rId2" cstate="print"/>
          <a:srcRect/>
          <a:stretch>
            <a:fillRect/>
          </a:stretch>
        </p:blipFill>
        <p:spPr bwMode="auto">
          <a:xfrm>
            <a:off x="0" y="0"/>
            <a:ext cx="12192001" cy="6874213"/>
          </a:xfrm>
          <a:prstGeom prst="rect">
            <a:avLst/>
          </a:prstGeom>
          <a:noFill/>
        </p:spPr>
      </p:pic>
      <p:grpSp>
        <p:nvGrpSpPr>
          <p:cNvPr id="30" name="Group 29"/>
          <p:cNvGrpSpPr/>
          <p:nvPr/>
        </p:nvGrpSpPr>
        <p:grpSpPr>
          <a:xfrm>
            <a:off x="587406" y="158045"/>
            <a:ext cx="2878283" cy="1761067"/>
            <a:chOff x="384206" y="4158361"/>
            <a:chExt cx="3289208" cy="2390250"/>
          </a:xfrm>
        </p:grpSpPr>
        <p:grpSp>
          <p:nvGrpSpPr>
            <p:cNvPr id="31" name="Group 17"/>
            <p:cNvGrpSpPr/>
            <p:nvPr/>
          </p:nvGrpSpPr>
          <p:grpSpPr>
            <a:xfrm>
              <a:off x="384206" y="4158361"/>
              <a:ext cx="3289208" cy="2390250"/>
              <a:chOff x="609599" y="833642"/>
              <a:chExt cx="7941747" cy="5771225"/>
            </a:xfrm>
          </p:grpSpPr>
          <p:grpSp>
            <p:nvGrpSpPr>
              <p:cNvPr id="33" name="Group 14"/>
              <p:cNvGrpSpPr/>
              <p:nvPr/>
            </p:nvGrpSpPr>
            <p:grpSpPr>
              <a:xfrm rot="10800000">
                <a:off x="7696200" y="5257800"/>
                <a:ext cx="621450" cy="1347067"/>
                <a:chOff x="7010400" y="381000"/>
                <a:chExt cx="762000" cy="2033666"/>
              </a:xfrm>
            </p:grpSpPr>
            <p:sp>
              <p:nvSpPr>
                <p:cNvPr id="46" name="Rounded Rectangle 4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11"/>
              <p:cNvGrpSpPr/>
              <p:nvPr/>
            </p:nvGrpSpPr>
            <p:grpSpPr>
              <a:xfrm rot="10800000">
                <a:off x="939238" y="4923502"/>
                <a:ext cx="621450" cy="1347067"/>
                <a:chOff x="7010400" y="381000"/>
                <a:chExt cx="762000" cy="2033666"/>
              </a:xfrm>
            </p:grpSpPr>
            <p:sp>
              <p:nvSpPr>
                <p:cNvPr id="44" name="Rounded Rectangle 43"/>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23"/>
              <p:cNvGrpSpPr/>
              <p:nvPr/>
            </p:nvGrpSpPr>
            <p:grpSpPr>
              <a:xfrm>
                <a:off x="899460" y="833642"/>
                <a:ext cx="621450" cy="986197"/>
                <a:chOff x="7031201" y="834275"/>
                <a:chExt cx="762000" cy="1488861"/>
              </a:xfrm>
            </p:grpSpPr>
            <p:sp>
              <p:nvSpPr>
                <p:cNvPr id="42" name="Rounded Rectangle 41"/>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24"/>
              <p:cNvGrpSpPr/>
              <p:nvPr/>
            </p:nvGrpSpPr>
            <p:grpSpPr>
              <a:xfrm>
                <a:off x="7646520" y="1148254"/>
                <a:ext cx="621450" cy="1017899"/>
                <a:chOff x="7087348" y="824753"/>
                <a:chExt cx="762000" cy="1536722"/>
              </a:xfrm>
            </p:grpSpPr>
            <p:sp>
              <p:nvSpPr>
                <p:cNvPr id="40" name="Rounded Rectangle 39"/>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Rectangle 31"/>
            <p:cNvSpPr/>
            <p:nvPr/>
          </p:nvSpPr>
          <p:spPr>
            <a:xfrm>
              <a:off x="779632" y="4598573"/>
              <a:ext cx="2528269" cy="995152"/>
            </a:xfrm>
            <a:prstGeom prst="rect">
              <a:avLst/>
            </a:prstGeom>
          </p:spPr>
          <p:txBody>
            <a:bodyPr wrap="square">
              <a:spAutoFit/>
            </a:bodyPr>
            <a:lstStyle/>
            <a:p>
              <a:pPr algn="ctr"/>
              <a:r>
                <a:rPr lang="en-US" sz="1400" b="1" dirty="0"/>
                <a:t>God gives eternal life to all people who choose to make and keep sacred covenants with Him</a:t>
              </a:r>
              <a:endParaRPr lang="en-US" sz="1400" dirty="0"/>
            </a:p>
          </p:txBody>
        </p:sp>
      </p:grpSp>
      <p:sp>
        <p:nvSpPr>
          <p:cNvPr id="48" name="Rectangle 47"/>
          <p:cNvSpPr/>
          <p:nvPr/>
        </p:nvSpPr>
        <p:spPr>
          <a:xfrm>
            <a:off x="316090" y="1974418"/>
            <a:ext cx="6096000" cy="4708981"/>
          </a:xfrm>
          <a:prstGeom prst="rect">
            <a:avLst/>
          </a:prstGeom>
        </p:spPr>
        <p:txBody>
          <a:bodyPr>
            <a:spAutoFit/>
          </a:bodyPr>
          <a:lstStyle/>
          <a:p>
            <a:pPr fontAlgn="base"/>
            <a:r>
              <a:rPr lang="en-US" sz="2000" dirty="0">
                <a:solidFill>
                  <a:schemeClr val="bg1"/>
                </a:solidFill>
              </a:rPr>
              <a:t>“There are going to be times in our lives when someone else gets an unexpected blessing or receives some special recognition. </a:t>
            </a:r>
          </a:p>
          <a:p>
            <a:pPr fontAlgn="base"/>
            <a:endParaRPr lang="en-US" sz="2000" dirty="0">
              <a:solidFill>
                <a:schemeClr val="bg1"/>
              </a:solidFill>
            </a:endParaRPr>
          </a:p>
          <a:p>
            <a:pPr fontAlgn="base"/>
            <a:r>
              <a:rPr lang="en-US" sz="2000" dirty="0">
                <a:solidFill>
                  <a:schemeClr val="bg1"/>
                </a:solidFill>
              </a:rPr>
              <a:t>May I plead with us not to be hurt—and certainly not to feel envious—when good fortune comes to another person? </a:t>
            </a:r>
          </a:p>
          <a:p>
            <a:pPr fontAlgn="base"/>
            <a:endParaRPr lang="en-US" sz="2000" dirty="0">
              <a:solidFill>
                <a:schemeClr val="bg1"/>
              </a:solidFill>
            </a:endParaRPr>
          </a:p>
          <a:p>
            <a:pPr fontAlgn="base"/>
            <a:r>
              <a:rPr lang="en-US" sz="2000" dirty="0">
                <a:solidFill>
                  <a:schemeClr val="bg1"/>
                </a:solidFill>
              </a:rPr>
              <a:t>We are not diminished when someone else is added upon. </a:t>
            </a:r>
          </a:p>
          <a:p>
            <a:pPr fontAlgn="base"/>
            <a:endParaRPr lang="en-US" sz="2000" dirty="0">
              <a:solidFill>
                <a:schemeClr val="bg1"/>
              </a:solidFill>
            </a:endParaRPr>
          </a:p>
          <a:p>
            <a:pPr fontAlgn="base"/>
            <a:r>
              <a:rPr lang="en-US" sz="2000" dirty="0">
                <a:solidFill>
                  <a:schemeClr val="bg1"/>
                </a:solidFill>
              </a:rPr>
              <a:t>We are not in a race against each other to see who is the wealthiest or the most talented or the most beautiful or even the most blessed. The race we are </a:t>
            </a:r>
            <a:r>
              <a:rPr lang="en-US" sz="2000" i="1" dirty="0">
                <a:solidFill>
                  <a:schemeClr val="bg1"/>
                </a:solidFill>
              </a:rPr>
              <a:t>really</a:t>
            </a:r>
            <a:r>
              <a:rPr lang="en-US" sz="2000" dirty="0">
                <a:solidFill>
                  <a:schemeClr val="bg1"/>
                </a:solidFill>
              </a:rPr>
              <a:t> in is the race against sin. …</a:t>
            </a:r>
          </a:p>
        </p:txBody>
      </p:sp>
      <p:sp>
        <p:nvSpPr>
          <p:cNvPr id="49" name="Rectangle 48"/>
          <p:cNvSpPr/>
          <p:nvPr/>
        </p:nvSpPr>
        <p:spPr>
          <a:xfrm>
            <a:off x="7168444" y="4347317"/>
            <a:ext cx="4447823" cy="2246769"/>
          </a:xfrm>
          <a:prstGeom prst="rect">
            <a:avLst/>
          </a:prstGeom>
        </p:spPr>
        <p:txBody>
          <a:bodyPr wrap="square">
            <a:spAutoFit/>
          </a:bodyPr>
          <a:lstStyle/>
          <a:p>
            <a:pPr fontAlgn="base"/>
            <a:endParaRPr lang="en-US" sz="2000" dirty="0">
              <a:solidFill>
                <a:schemeClr val="bg1"/>
              </a:solidFill>
            </a:endParaRPr>
          </a:p>
          <a:p>
            <a:pPr fontAlgn="base"/>
            <a:r>
              <a:rPr lang="en-US" sz="2000" dirty="0">
                <a:solidFill>
                  <a:schemeClr val="bg1"/>
                </a:solidFill>
              </a:rPr>
              <a:t>“… Coveting, pouting, or tearing others down does </a:t>
            </a:r>
            <a:r>
              <a:rPr lang="en-US" sz="2000" i="1" dirty="0">
                <a:solidFill>
                  <a:schemeClr val="bg1"/>
                </a:solidFill>
              </a:rPr>
              <a:t>not</a:t>
            </a:r>
            <a:r>
              <a:rPr lang="en-US" sz="2000" dirty="0">
                <a:solidFill>
                  <a:schemeClr val="bg1"/>
                </a:solidFill>
              </a:rPr>
              <a:t> elevate </a:t>
            </a:r>
            <a:r>
              <a:rPr lang="en-US" sz="2000" i="1" dirty="0">
                <a:solidFill>
                  <a:schemeClr val="bg1"/>
                </a:solidFill>
              </a:rPr>
              <a:t>your</a:t>
            </a:r>
            <a:r>
              <a:rPr lang="en-US" sz="2000" dirty="0">
                <a:solidFill>
                  <a:schemeClr val="bg1"/>
                </a:solidFill>
              </a:rPr>
              <a:t> standing, nor does demeaning someone else improve your self-image. So be kind, and be grateful that God is kind. It is a happy way to live”</a:t>
            </a:r>
          </a:p>
        </p:txBody>
      </p:sp>
      <p:sp>
        <p:nvSpPr>
          <p:cNvPr id="50" name="TextBox 49"/>
          <p:cNvSpPr txBox="1"/>
          <p:nvPr/>
        </p:nvSpPr>
        <p:spPr>
          <a:xfrm>
            <a:off x="10927644" y="6488668"/>
            <a:ext cx="1264356" cy="369332"/>
          </a:xfrm>
          <a:prstGeom prst="rect">
            <a:avLst/>
          </a:prstGeom>
          <a:noFill/>
        </p:spPr>
        <p:txBody>
          <a:bodyPr wrap="square" rtlCol="0">
            <a:spAutoFit/>
          </a:bodyPr>
          <a:lstStyle/>
          <a:p>
            <a:pPr algn="r"/>
            <a:r>
              <a:rPr lang="en-US" dirty="0">
                <a:solidFill>
                  <a:schemeClr val="bg1"/>
                </a:solidFill>
              </a:rPr>
              <a:t>(14)</a:t>
            </a:r>
          </a:p>
        </p:txBody>
      </p:sp>
      <p:pic>
        <p:nvPicPr>
          <p:cNvPr id="34818" name="Picture 2" descr="Elder Jeffrey R. Holland"/>
          <p:cNvPicPr>
            <a:picLocks noChangeAspect="1" noChangeArrowheads="1"/>
          </p:cNvPicPr>
          <p:nvPr/>
        </p:nvPicPr>
        <p:blipFill>
          <a:blip r:embed="rId3" cstate="print"/>
          <a:srcRect/>
          <a:stretch>
            <a:fillRect/>
          </a:stretch>
        </p:blipFill>
        <p:spPr bwMode="auto">
          <a:xfrm>
            <a:off x="10800997" y="198084"/>
            <a:ext cx="1095375" cy="1457326"/>
          </a:xfrm>
          <a:prstGeom prst="rect">
            <a:avLst/>
          </a:prstGeom>
          <a:noFill/>
        </p:spPr>
      </p:pic>
      <p:pic>
        <p:nvPicPr>
          <p:cNvPr id="34820" name="Picture 4" descr="http://img.webmd.com/dtmcms/live/webmd/consumer_assets/site_images/articles/health_tools/infertility_treatments_slideshow/getty_rf_photo_of_baby_in_the_womb.jpg"/>
          <p:cNvPicPr>
            <a:picLocks noChangeAspect="1" noChangeArrowheads="1"/>
          </p:cNvPicPr>
          <p:nvPr/>
        </p:nvPicPr>
        <p:blipFill>
          <a:blip r:embed="rId4" cstate="print"/>
          <a:srcRect/>
          <a:stretch>
            <a:fillRect/>
          </a:stretch>
        </p:blipFill>
        <p:spPr bwMode="auto">
          <a:xfrm>
            <a:off x="7066844" y="308151"/>
            <a:ext cx="2616200" cy="1777743"/>
          </a:xfrm>
          <a:prstGeom prst="rect">
            <a:avLst/>
          </a:prstGeom>
          <a:noFill/>
        </p:spPr>
      </p:pic>
      <p:grpSp>
        <p:nvGrpSpPr>
          <p:cNvPr id="55" name="Group 54"/>
          <p:cNvGrpSpPr/>
          <p:nvPr/>
        </p:nvGrpSpPr>
        <p:grpSpPr>
          <a:xfrm>
            <a:off x="7066843" y="2288998"/>
            <a:ext cx="2805643" cy="2121757"/>
            <a:chOff x="7066843" y="2288998"/>
            <a:chExt cx="2805643" cy="2121757"/>
          </a:xfrm>
        </p:grpSpPr>
        <p:pic>
          <p:nvPicPr>
            <p:cNvPr id="34822" name="Picture 6" descr="http://resources.ama.uk.com/glowm_www/uploads/1267016414_21d_Capture.JPG"/>
            <p:cNvPicPr>
              <a:picLocks noChangeAspect="1" noChangeArrowheads="1"/>
            </p:cNvPicPr>
            <p:nvPr/>
          </p:nvPicPr>
          <p:blipFill>
            <a:blip r:embed="rId5" cstate="print"/>
            <a:srcRect/>
            <a:stretch>
              <a:fillRect/>
            </a:stretch>
          </p:blipFill>
          <p:spPr bwMode="auto">
            <a:xfrm>
              <a:off x="7100711" y="2288998"/>
              <a:ext cx="2771775" cy="2056201"/>
            </a:xfrm>
            <a:prstGeom prst="rect">
              <a:avLst/>
            </a:prstGeom>
            <a:noFill/>
          </p:spPr>
        </p:pic>
        <p:sp>
          <p:nvSpPr>
            <p:cNvPr id="54" name="TextBox 53"/>
            <p:cNvSpPr txBox="1"/>
            <p:nvPr/>
          </p:nvSpPr>
          <p:spPr>
            <a:xfrm>
              <a:off x="7066843" y="4041423"/>
              <a:ext cx="1095022" cy="369332"/>
            </a:xfrm>
            <a:prstGeom prst="rect">
              <a:avLst/>
            </a:prstGeom>
            <a:noFill/>
          </p:spPr>
          <p:txBody>
            <a:bodyPr wrap="square" rtlCol="0">
              <a:spAutoFit/>
            </a:bodyPr>
            <a:lstStyle/>
            <a:p>
              <a:r>
                <a:rPr lang="en-US" dirty="0">
                  <a:solidFill>
                    <a:schemeClr val="bg1"/>
                  </a:solidFill>
                </a:rPr>
                <a:t>infertile</a:t>
              </a:r>
            </a:p>
          </p:txBody>
        </p:sp>
      </p:grpSp>
    </p:spTree>
    <p:extLst>
      <p:ext uri="{BB962C8B-B14F-4D97-AF65-F5344CB8AC3E}">
        <p14:creationId xmlns:p14="http://schemas.microsoft.com/office/powerpoint/2010/main" val="44673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outVertical)">
                                      <p:cBhvr>
                                        <p:cTn id="7" dur="1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8">
                                            <p:txEl>
                                              <p:pRg st="0" end="0"/>
                                            </p:txEl>
                                          </p:spTgt>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34818"/>
                                        </p:tgtEl>
                                        <p:attrNameLst>
                                          <p:attrName>style.visibility</p:attrName>
                                        </p:attrNameLst>
                                      </p:cBhvr>
                                      <p:to>
                                        <p:strVal val="visible"/>
                                      </p:to>
                                    </p:set>
                                    <p:animEffect transition="in" filter="fade">
                                      <p:cBhvr>
                                        <p:cTn id="14" dur="2000"/>
                                        <p:tgtEl>
                                          <p:spTgt spid="34818"/>
                                        </p:tgtEl>
                                      </p:cBhvr>
                                    </p:animEffect>
                                  </p:childTnLst>
                                </p:cTn>
                              </p:par>
                              <p:par>
                                <p:cTn id="15" presetID="10" presetClass="entr" presetSubtype="0" fill="hold" nodeType="withEffect">
                                  <p:stCondLst>
                                    <p:cond delay="0"/>
                                  </p:stCondLst>
                                  <p:childTnLst>
                                    <p:set>
                                      <p:cBhvr>
                                        <p:cTn id="16" dur="1" fill="hold">
                                          <p:stCondLst>
                                            <p:cond delay="0"/>
                                          </p:stCondLst>
                                        </p:cTn>
                                        <p:tgtEl>
                                          <p:spTgt spid="34820"/>
                                        </p:tgtEl>
                                        <p:attrNameLst>
                                          <p:attrName>style.visibility</p:attrName>
                                        </p:attrNameLst>
                                      </p:cBhvr>
                                      <p:to>
                                        <p:strVal val="visible"/>
                                      </p:to>
                                    </p:set>
                                    <p:animEffect transition="in" filter="fade">
                                      <p:cBhvr>
                                        <p:cTn id="17" dur="2000"/>
                                        <p:tgtEl>
                                          <p:spTgt spid="34820"/>
                                        </p:tgtEl>
                                      </p:cBhvr>
                                    </p:animEffect>
                                  </p:childTnLst>
                                </p:cTn>
                              </p:par>
                              <p:par>
                                <p:cTn id="18" presetID="10" presetClass="entr" presetSubtype="0" fill="hold"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2000"/>
                                        <p:tgtEl>
                                          <p:spTgt spid="5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8">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8">
                                            <p:txEl>
                                              <p:pRg st="4" end="4"/>
                                            </p:txEl>
                                          </p:spTgt>
                                        </p:tgtEl>
                                        <p:attrNameLst>
                                          <p:attrName>style.visibility</p:attrName>
                                        </p:attrNameLst>
                                      </p:cBhvr>
                                      <p:to>
                                        <p:strVal val="visible"/>
                                      </p:to>
                                    </p:set>
                                    <p:animEffect transition="in" filter="fade">
                                      <p:cBhvr>
                                        <p:cTn id="29" dur="1000"/>
                                        <p:tgtEl>
                                          <p:spTgt spid="48">
                                            <p:txEl>
                                              <p:pRg st="4" end="4"/>
                                            </p:txEl>
                                          </p:spTgt>
                                        </p:tgtEl>
                                      </p:cBhvr>
                                    </p:animEffect>
                                    <p:anim calcmode="lin" valueType="num">
                                      <p:cBhvr>
                                        <p:cTn id="30"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8">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cdn2.bigcommerce.com/server300/06c3e/products/96/images/362/Monet_Turquoise_WEB__34153.1300245746.600.400.gif?c=2"/>
          <p:cNvPicPr>
            <a:picLocks noChangeAspect="1" noChangeArrowheads="1"/>
          </p:cNvPicPr>
          <p:nvPr/>
        </p:nvPicPr>
        <p:blipFill>
          <a:blip r:embed="rId2" cstate="print"/>
          <a:srcRect/>
          <a:stretch>
            <a:fillRect/>
          </a:stretch>
        </p:blipFill>
        <p:spPr bwMode="auto">
          <a:xfrm>
            <a:off x="-1" y="-1"/>
            <a:ext cx="12192001" cy="6874213"/>
          </a:xfrm>
          <a:prstGeom prst="rect">
            <a:avLst/>
          </a:prstGeom>
          <a:noFill/>
        </p:spPr>
      </p:pic>
      <p:sp>
        <p:nvSpPr>
          <p:cNvPr id="5" name="TextBox 4"/>
          <p:cNvSpPr txBox="1"/>
          <p:nvPr/>
        </p:nvSpPr>
        <p:spPr>
          <a:xfrm>
            <a:off x="0" y="0"/>
            <a:ext cx="12192000" cy="594008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#217 </a:t>
            </a:r>
            <a:r>
              <a:rPr lang="en-US" i="1" dirty="0">
                <a:solidFill>
                  <a:schemeClr val="bg1"/>
                </a:solidFill>
              </a:rPr>
              <a:t>Come, Let Us Anew</a:t>
            </a:r>
            <a:endParaRPr lang="en-US" i="1" u="none" strike="noStrike" dirty="0">
              <a:solidFill>
                <a:schemeClr val="bg1"/>
              </a:solidFill>
              <a:effectLst/>
            </a:endParaRPr>
          </a:p>
          <a:p>
            <a:endParaRPr lang="en-US" i="1" dirty="0">
              <a:solidFill>
                <a:schemeClr val="bg1"/>
              </a:solidFill>
            </a:endParaRPr>
          </a:p>
          <a:p>
            <a:pPr marL="342900" indent="-342900">
              <a:buAutoNum type="arabicPeriod"/>
            </a:pPr>
            <a:r>
              <a:rPr lang="en-US" i="0" dirty="0">
                <a:solidFill>
                  <a:schemeClr val="bg1"/>
                </a:solidFill>
                <a:effectLst/>
              </a:rPr>
              <a:t>LDS Topics “marriage” </a:t>
            </a:r>
            <a:r>
              <a:rPr lang="en-US" dirty="0">
                <a:solidFill>
                  <a:schemeClr val="bg1"/>
                </a:solidFill>
              </a:rPr>
              <a:t>The Family: A Proclamation to the World”).</a:t>
            </a:r>
            <a:endParaRPr lang="en-US" i="0" dirty="0">
              <a:solidFill>
                <a:schemeClr val="bg1"/>
              </a:solidFill>
              <a:effectLst/>
            </a:endParaRPr>
          </a:p>
          <a:p>
            <a:pPr marL="342900" indent="-342900">
              <a:buAutoNum type="arabicPeriod"/>
            </a:pPr>
            <a:r>
              <a:rPr lang="en-US" dirty="0">
                <a:solidFill>
                  <a:schemeClr val="bg1"/>
                </a:solidFill>
              </a:rPr>
              <a:t>Elder Russell M. Nelson </a:t>
            </a:r>
            <a:r>
              <a:rPr lang="en-US" i="1" dirty="0">
                <a:solidFill>
                  <a:schemeClr val="bg1"/>
                </a:solidFill>
              </a:rPr>
              <a:t>“Nurturing Marriage,” Ensign, May 2006, 36</a:t>
            </a:r>
          </a:p>
          <a:p>
            <a:pPr marL="342900" indent="-342900">
              <a:buAutoNum type="arabicPeriod" startAt="3"/>
            </a:pPr>
            <a:r>
              <a:rPr lang="en-US" dirty="0">
                <a:solidFill>
                  <a:schemeClr val="bg1"/>
                </a:solidFill>
              </a:rPr>
              <a:t>President Spencer W. Kimball </a:t>
            </a:r>
            <a:r>
              <a:rPr lang="en-US" i="1" dirty="0">
                <a:solidFill>
                  <a:schemeClr val="bg1"/>
                </a:solidFill>
              </a:rPr>
              <a:t>Temple and Eternal Marriage </a:t>
            </a:r>
            <a:r>
              <a:rPr lang="en-US" dirty="0">
                <a:solidFill>
                  <a:schemeClr val="bg1"/>
                </a:solidFill>
              </a:rPr>
              <a:t>Ensign Feb. 1995</a:t>
            </a:r>
          </a:p>
          <a:p>
            <a:pPr marL="342900" indent="-342900" fontAlgn="base">
              <a:buAutoNum type="arabicPeriod" startAt="4"/>
            </a:pPr>
            <a:r>
              <a:rPr lang="en-US" dirty="0">
                <a:solidFill>
                  <a:schemeClr val="bg1"/>
                </a:solidFill>
              </a:rPr>
              <a:t>Rev. William F. Luck Sr. </a:t>
            </a:r>
            <a:r>
              <a:rPr lang="en-US" i="1" dirty="0">
                <a:solidFill>
                  <a:schemeClr val="bg1"/>
                </a:solidFill>
              </a:rPr>
              <a:t>Termination of Marriage in the Mosaic Law  </a:t>
            </a:r>
            <a:r>
              <a:rPr lang="en-US" dirty="0">
                <a:solidFill>
                  <a:schemeClr val="bg1"/>
                </a:solidFill>
              </a:rPr>
              <a:t>bible.org</a:t>
            </a:r>
          </a:p>
          <a:p>
            <a:pPr marL="342900" indent="-342900" fontAlgn="base">
              <a:buAutoNum type="arabicPeriod" startAt="4"/>
            </a:pPr>
            <a:r>
              <a:rPr lang="en-US" dirty="0">
                <a:solidFill>
                  <a:schemeClr val="bg1"/>
                </a:solidFill>
              </a:rPr>
              <a:t>Elder </a:t>
            </a:r>
            <a:r>
              <a:rPr lang="en-US" dirty="0" err="1">
                <a:solidFill>
                  <a:schemeClr val="bg1"/>
                </a:solidFill>
              </a:rPr>
              <a:t>Dallin</a:t>
            </a:r>
            <a:r>
              <a:rPr lang="en-US" dirty="0">
                <a:solidFill>
                  <a:schemeClr val="bg1"/>
                </a:solidFill>
              </a:rPr>
              <a:t> H. Oaks (“Divorce,”</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May 2007, 70).</a:t>
            </a:r>
          </a:p>
          <a:p>
            <a:pPr marL="342900" indent="-342900" fontAlgn="base">
              <a:buAutoNum type="arabicPeriod" startAt="4"/>
            </a:pPr>
            <a:r>
              <a:rPr lang="en-US" dirty="0">
                <a:solidFill>
                  <a:schemeClr val="bg1"/>
                </a:solidFill>
              </a:rPr>
              <a:t>Bible Dictionary</a:t>
            </a:r>
          </a:p>
          <a:p>
            <a:pPr marL="342900" indent="-342900" fontAlgn="base">
              <a:buAutoNum type="arabicPeriod" startAt="4"/>
            </a:pPr>
            <a:r>
              <a:rPr lang="en-US" i="1" dirty="0">
                <a:solidFill>
                  <a:schemeClr val="bg1"/>
                </a:solidFill>
              </a:rPr>
              <a:t>Joseph Smith Teachings </a:t>
            </a:r>
            <a:r>
              <a:rPr lang="en-US" dirty="0">
                <a:solidFill>
                  <a:schemeClr val="bg1"/>
                </a:solidFill>
              </a:rPr>
              <a:t>276</a:t>
            </a:r>
          </a:p>
          <a:p>
            <a:pPr marL="342900" indent="-342900" fontAlgn="base">
              <a:buAutoNum type="arabicPeriod" startAt="4"/>
            </a:pPr>
            <a:r>
              <a:rPr lang="en-US" dirty="0">
                <a:solidFill>
                  <a:schemeClr val="bg1"/>
                </a:solidFill>
              </a:rPr>
              <a:t>Gospeldoctrine.com</a:t>
            </a:r>
          </a:p>
          <a:p>
            <a:pPr marL="342900" indent="-342900" fontAlgn="base">
              <a:buFontTx/>
              <a:buAutoNum type="arabicPeriod" startAt="4"/>
            </a:pPr>
            <a:r>
              <a:rPr lang="en-US" dirty="0">
                <a:solidFill>
                  <a:schemeClr val="bg1"/>
                </a:solidFill>
              </a:rPr>
              <a:t>Elder Bruce R. McConkie </a:t>
            </a:r>
            <a:r>
              <a:rPr lang="en-US" i="1" dirty="0">
                <a:solidFill>
                  <a:schemeClr val="bg1"/>
                </a:solidFill>
              </a:rPr>
              <a:t>Doctrinal New Testament Commentary </a:t>
            </a:r>
            <a:r>
              <a:rPr lang="en-US" dirty="0">
                <a:solidFill>
                  <a:schemeClr val="bg1"/>
                </a:solidFill>
              </a:rPr>
              <a:t>p. 556</a:t>
            </a:r>
          </a:p>
          <a:p>
            <a:pPr marL="342900" indent="-342900" fontAlgn="base">
              <a:buFontTx/>
              <a:buAutoNum type="arabicPeriod" startAt="4"/>
            </a:pPr>
            <a:r>
              <a:rPr lang="en-US" sz="1600" dirty="0">
                <a:solidFill>
                  <a:schemeClr val="bg1"/>
                </a:solidFill>
              </a:rPr>
              <a:t>New Testament Institute Student Manual Chapter 7</a:t>
            </a:r>
          </a:p>
          <a:p>
            <a:pPr marL="342900" indent="-342900" fontAlgn="base">
              <a:buFontTx/>
              <a:buAutoNum type="arabicPeriod" startAt="4"/>
            </a:pPr>
            <a:r>
              <a:rPr lang="en-US" sz="1600" dirty="0">
                <a:solidFill>
                  <a:schemeClr val="bg1"/>
                </a:solidFill>
              </a:rPr>
              <a:t>Stephen R. Covey </a:t>
            </a:r>
            <a:r>
              <a:rPr lang="en-US" sz="1600" i="1" dirty="0">
                <a:solidFill>
                  <a:schemeClr val="bg1"/>
                </a:solidFill>
              </a:rPr>
              <a:t>7 Habits </a:t>
            </a:r>
            <a:r>
              <a:rPr lang="en-US" sz="1600" dirty="0">
                <a:solidFill>
                  <a:schemeClr val="bg1"/>
                </a:solidFill>
              </a:rPr>
              <a:t>p. 219-220</a:t>
            </a:r>
          </a:p>
          <a:p>
            <a:pPr marL="342900" indent="-342900" fontAlgn="base">
              <a:buFontTx/>
              <a:buAutoNum type="arabicPeriod" startAt="4"/>
            </a:pPr>
            <a:r>
              <a:rPr lang="en-US" sz="1600" dirty="0">
                <a:solidFill>
                  <a:schemeClr val="bg1"/>
                </a:solidFill>
              </a:rPr>
              <a:t>John </a:t>
            </a:r>
            <a:r>
              <a:rPr lang="en-US" sz="1600" dirty="0" err="1">
                <a:solidFill>
                  <a:schemeClr val="bg1"/>
                </a:solidFill>
              </a:rPr>
              <a:t>Bytheway</a:t>
            </a:r>
            <a:r>
              <a:rPr lang="en-US" sz="1600" dirty="0">
                <a:solidFill>
                  <a:schemeClr val="bg1"/>
                </a:solidFill>
              </a:rPr>
              <a:t> </a:t>
            </a:r>
            <a:r>
              <a:rPr lang="en-US" sz="1600" i="1" dirty="0">
                <a:solidFill>
                  <a:schemeClr val="bg1"/>
                </a:solidFill>
              </a:rPr>
              <a:t>Of Pigs, Pearls &amp; Prodigals </a:t>
            </a:r>
            <a:r>
              <a:rPr lang="en-US" sz="1600" dirty="0">
                <a:solidFill>
                  <a:schemeClr val="bg1"/>
                </a:solidFill>
              </a:rPr>
              <a:t>p. 64  Sister Camille </a:t>
            </a:r>
            <a:r>
              <a:rPr lang="en-US" sz="1600" dirty="0" err="1">
                <a:solidFill>
                  <a:schemeClr val="bg1"/>
                </a:solidFill>
              </a:rPr>
              <a:t>Fronk</a:t>
            </a:r>
            <a:r>
              <a:rPr lang="en-US" sz="1600" dirty="0">
                <a:solidFill>
                  <a:schemeClr val="bg1"/>
                </a:solidFill>
              </a:rPr>
              <a:t> Olson (The Parables)</a:t>
            </a:r>
          </a:p>
          <a:p>
            <a:pPr marL="342900" indent="-342900" fontAlgn="base">
              <a:buFontTx/>
              <a:buAutoNum type="arabicPeriod" startAt="4"/>
            </a:pPr>
            <a:r>
              <a:rPr lang="en-US" sz="1600" dirty="0" err="1">
                <a:solidFill>
                  <a:schemeClr val="bg1"/>
                </a:solidFill>
              </a:rPr>
              <a:t>Dallin</a:t>
            </a:r>
            <a:r>
              <a:rPr lang="en-US" sz="1600" dirty="0">
                <a:solidFill>
                  <a:schemeClr val="bg1"/>
                </a:solidFill>
              </a:rPr>
              <a:t> H. Oaks </a:t>
            </a:r>
            <a:r>
              <a:rPr lang="en-US" sz="1600" i="1" dirty="0">
                <a:solidFill>
                  <a:schemeClr val="bg1"/>
                </a:solidFill>
              </a:rPr>
              <a:t>Pure in Heart </a:t>
            </a:r>
            <a:r>
              <a:rPr lang="en-US" sz="1600" dirty="0">
                <a:solidFill>
                  <a:schemeClr val="bg1"/>
                </a:solidFill>
              </a:rPr>
              <a:t>p. 138</a:t>
            </a:r>
          </a:p>
          <a:p>
            <a:pPr marL="342900" indent="-342900" fontAlgn="base">
              <a:buFontTx/>
              <a:buAutoNum type="arabicPeriod" startAt="4"/>
            </a:pPr>
            <a:r>
              <a:rPr lang="en-US" sz="1600" dirty="0">
                <a:solidFill>
                  <a:schemeClr val="bg1"/>
                </a:solidFill>
              </a:rPr>
              <a:t>Elder Jeffrey R. Holland (“Laborers in the Vineyard,” 31, 32).</a:t>
            </a:r>
          </a:p>
          <a:p>
            <a:pPr marL="342900" indent="-342900" fontAlgn="base">
              <a:buFontTx/>
              <a:buAutoNum type="arabicPeriod" startAt="4"/>
            </a:pPr>
            <a:endParaRPr lang="en-US" sz="1600" dirty="0">
              <a:solidFill>
                <a:schemeClr val="bg1"/>
              </a:solidFill>
            </a:endParaRPr>
          </a:p>
          <a:p>
            <a:pPr marL="342900" indent="-342900" fontAlgn="base">
              <a:buFontTx/>
              <a:buAutoNum type="arabicPeriod" startAt="4"/>
            </a:pPr>
            <a:endParaRPr lang="en-US" sz="1600" dirty="0">
              <a:solidFill>
                <a:schemeClr val="bg1"/>
              </a:solidFill>
            </a:endParaRPr>
          </a:p>
          <a:p>
            <a:pPr marL="342900" indent="-342900" fontAlgn="base"/>
            <a:r>
              <a:rPr lang="en-US" sz="1600" dirty="0">
                <a:solidFill>
                  <a:schemeClr val="bg1"/>
                </a:solidFill>
              </a:rPr>
              <a:t>You </a:t>
            </a:r>
            <a:r>
              <a:rPr lang="en-US" sz="1600">
                <a:solidFill>
                  <a:schemeClr val="bg1"/>
                </a:solidFill>
              </a:rPr>
              <a:t>Tube Labor in the Vineyard   (4:33) https://www.youtube.com/watch?v=OgUw5FWWG8c</a:t>
            </a:r>
            <a:endParaRPr lang="en-US" sz="1600" dirty="0">
              <a:solidFill>
                <a:schemeClr val="bg1"/>
              </a:solidFill>
            </a:endParaRPr>
          </a:p>
          <a:p>
            <a:pPr marL="342900" indent="-342900" fontAlgn="base">
              <a:buAutoNum type="arabicPeriod" startAt="4"/>
            </a:pPr>
            <a:endParaRPr lang="en-US" dirty="0">
              <a:solidFill>
                <a:schemeClr val="bg1"/>
              </a:solidFill>
            </a:endParaRPr>
          </a:p>
        </p:txBody>
      </p:sp>
      <p:sp>
        <p:nvSpPr>
          <p:cNvPr id="4" name="Footer Placeholder 14">
            <a:extLst>
              <a:ext uri="{FF2B5EF4-FFF2-40B4-BE49-F238E27FC236}">
                <a16:creationId xmlns:a16="http://schemas.microsoft.com/office/drawing/2014/main" id="{5FD0EE78-BCDA-4C0A-BB5D-0404C4E1B761}"/>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830997"/>
          </a:xfrm>
          <a:prstGeom prst="rect">
            <a:avLst/>
          </a:prstGeom>
          <a:ln>
            <a:solidFill>
              <a:schemeClr val="tx1"/>
            </a:solidFill>
          </a:ln>
        </p:spPr>
        <p:txBody>
          <a:bodyPr>
            <a:spAutoFit/>
          </a:bodyPr>
          <a:lstStyle/>
          <a:p>
            <a:pPr fontAlgn="base"/>
            <a:r>
              <a:rPr lang="en-US" sz="1200" b="1" dirty="0"/>
              <a:t>Marriage: </a:t>
            </a:r>
          </a:p>
          <a:p>
            <a:pPr fontAlgn="base"/>
            <a:r>
              <a:rPr lang="en-US" sz="1200" dirty="0"/>
              <a:t>Elder Bruce R. McConkie (1915–85) of the Quorum of the Twelve Apostles counseled, “The most important single thing that any Latter-day Saint ever does in this world is to marry the right person, in the right place, by the right authority.”</a:t>
            </a:r>
            <a:endParaRPr lang="en-US" sz="1200" b="0" i="0" dirty="0">
              <a:effectLst/>
              <a:latin typeface="Open Sans"/>
            </a:endParaRPr>
          </a:p>
        </p:txBody>
      </p:sp>
      <p:sp>
        <p:nvSpPr>
          <p:cNvPr id="3" name="Rectangle 2"/>
          <p:cNvSpPr/>
          <p:nvPr/>
        </p:nvSpPr>
        <p:spPr>
          <a:xfrm>
            <a:off x="0" y="838969"/>
            <a:ext cx="6096000" cy="2862322"/>
          </a:xfrm>
          <a:prstGeom prst="rect">
            <a:avLst/>
          </a:prstGeom>
          <a:ln>
            <a:solidFill>
              <a:schemeClr val="tx1"/>
            </a:solidFill>
          </a:ln>
        </p:spPr>
        <p:txBody>
          <a:bodyPr>
            <a:spAutoFit/>
          </a:bodyPr>
          <a:lstStyle/>
          <a:p>
            <a:pPr fontAlgn="base"/>
            <a:r>
              <a:rPr lang="en-US" sz="1200" b="1" dirty="0"/>
              <a:t>Civil marriage </a:t>
            </a:r>
            <a:r>
              <a:rPr lang="en-US" sz="1200" dirty="0"/>
              <a:t>is an earthly contract, dissolved by the death of either party. Eternal celestial marriage is a sacred covenant between man and woman, consecrated in the holy temple by servants of God who hold authoritative keys. It bridges death; it includes both time and eternity.</a:t>
            </a:r>
          </a:p>
          <a:p>
            <a:pPr fontAlgn="base"/>
            <a:endParaRPr lang="en-US" sz="1200" dirty="0"/>
          </a:p>
          <a:p>
            <a:pPr fontAlgn="base"/>
            <a:r>
              <a:rPr lang="en-US" sz="1200" dirty="0"/>
              <a:t>Though relatively few people in this world understand it, the new and everlasting covenant is the marriage ordinance performed in the holy temple by the properly constituted officiators who have the genuine, authoritative power to perform them. This glorious blessing is available to men and women on this earth. </a:t>
            </a:r>
          </a:p>
          <a:p>
            <a:pPr fontAlgn="base"/>
            <a:endParaRPr lang="en-US" sz="1200" dirty="0"/>
          </a:p>
          <a:p>
            <a:pPr fontAlgn="base"/>
            <a:r>
              <a:rPr lang="en-US" sz="1200" dirty="0"/>
              <a:t>Marriages that are made only “so long as you both shall live” or “until death do you part” are terminated when the mortal breath is no more.</a:t>
            </a:r>
          </a:p>
          <a:p>
            <a:pPr fontAlgn="base"/>
            <a:endParaRPr lang="en-US" sz="1200" dirty="0"/>
          </a:p>
          <a:p>
            <a:pPr fontAlgn="base"/>
            <a:r>
              <a:rPr lang="en-US" sz="1200" dirty="0"/>
              <a:t>A civil marriage may be performed by any of the numerous people approved by laws of the respective countries, but eternal marriage must be solemnized by one properly authorized. (3)</a:t>
            </a:r>
          </a:p>
        </p:txBody>
      </p:sp>
      <p:sp>
        <p:nvSpPr>
          <p:cNvPr id="4" name="Rectangle 3"/>
          <p:cNvSpPr/>
          <p:nvPr/>
        </p:nvSpPr>
        <p:spPr>
          <a:xfrm>
            <a:off x="0" y="3695659"/>
            <a:ext cx="6096000" cy="1415772"/>
          </a:xfrm>
          <a:prstGeom prst="rect">
            <a:avLst/>
          </a:prstGeom>
          <a:ln>
            <a:solidFill>
              <a:schemeClr val="tx1"/>
            </a:solidFill>
          </a:ln>
        </p:spPr>
        <p:txBody>
          <a:bodyPr>
            <a:spAutoFit/>
          </a:bodyPr>
          <a:lstStyle/>
          <a:p>
            <a:pPr fontAlgn="base"/>
            <a:r>
              <a:rPr lang="en-US" sz="1400" b="1" dirty="0"/>
              <a:t>“Divorce is not part of the gospel plan </a:t>
            </a:r>
            <a:r>
              <a:rPr lang="en-US" sz="1200" dirty="0"/>
              <a:t>no matter what kind of marriage is involved. But because men in practice do not always live in harmony with gospel standards, the lord permits divorce for one reason or another, depending upon the spiritual stability of the people involved. …In this day divorces are permitted in accordance with civil statutes, and the divorced persons are permitted by the church to marry again without the stain of immorality which under a higher system would attend such a course.”  Elder Bruce R. McConkie </a:t>
            </a:r>
            <a:r>
              <a:rPr lang="en-US" sz="1200" i="1" dirty="0"/>
              <a:t>Doctrinal New Testament Commentary </a:t>
            </a:r>
            <a:r>
              <a:rPr lang="en-US" sz="1200" dirty="0"/>
              <a:t>p. 547</a:t>
            </a:r>
          </a:p>
        </p:txBody>
      </p:sp>
      <p:sp>
        <p:nvSpPr>
          <p:cNvPr id="5" name="Rectangle 4"/>
          <p:cNvSpPr/>
          <p:nvPr/>
        </p:nvSpPr>
        <p:spPr>
          <a:xfrm>
            <a:off x="6096000" y="0"/>
            <a:ext cx="6096000" cy="2031325"/>
          </a:xfrm>
          <a:prstGeom prst="rect">
            <a:avLst/>
          </a:prstGeom>
          <a:ln>
            <a:solidFill>
              <a:schemeClr val="tx1"/>
            </a:solidFill>
          </a:ln>
        </p:spPr>
        <p:txBody>
          <a:bodyPr>
            <a:spAutoFit/>
          </a:bodyPr>
          <a:lstStyle/>
          <a:p>
            <a:pPr fontAlgn="base"/>
            <a:r>
              <a:rPr lang="en-US" sz="1400" b="1" dirty="0"/>
              <a:t>“Eternal marriage </a:t>
            </a:r>
            <a:r>
              <a:rPr lang="en-US" sz="1400" dirty="0"/>
              <a:t>is a principle which was established before the foundation of the world and was instituted on this earth before death came into it. Adam and Eve were given to each other by God in the Garden of Eden before the Fall. The scripture says, ‘In the day that God created man, in the likeness of God made he him; Male and female created he them; and </a:t>
            </a:r>
            <a:r>
              <a:rPr lang="en-US" sz="1400" i="1" dirty="0"/>
              <a:t>blessed</a:t>
            </a:r>
            <a:r>
              <a:rPr lang="en-US" sz="1400" dirty="0"/>
              <a:t> them’ (Gen. 5:1–2; emphasis added).</a:t>
            </a:r>
          </a:p>
          <a:p>
            <a:pPr fontAlgn="base"/>
            <a:r>
              <a:rPr lang="en-US" sz="1400" dirty="0"/>
              <a:t>“The prophets have uniformly taught that the consummate and culminating element of God’s great plan for the blessing of His children is eternal marriage” (“Eternal Marriage,”</a:t>
            </a:r>
            <a:r>
              <a:rPr lang="en-US" sz="1400" i="1" dirty="0"/>
              <a:t> Ensign</a:t>
            </a:r>
            <a:r>
              <a:rPr lang="en-US" sz="1400" dirty="0"/>
              <a:t> </a:t>
            </a:r>
            <a:r>
              <a:rPr lang="en-US" sz="1400" dirty="0" err="1"/>
              <a:t>or</a:t>
            </a:r>
            <a:r>
              <a:rPr lang="en-US" sz="1400" i="1" dirty="0" err="1"/>
              <a:t>Liahona</a:t>
            </a:r>
            <a:r>
              <a:rPr lang="en-US" sz="1400" i="1" dirty="0"/>
              <a:t>,</a:t>
            </a:r>
            <a:r>
              <a:rPr lang="en-US" sz="1400" dirty="0"/>
              <a:t> May 2003, 92).</a:t>
            </a:r>
          </a:p>
        </p:txBody>
      </p:sp>
      <p:sp>
        <p:nvSpPr>
          <p:cNvPr id="6" name="Rectangle 5"/>
          <p:cNvSpPr/>
          <p:nvPr/>
        </p:nvSpPr>
        <p:spPr>
          <a:xfrm>
            <a:off x="0" y="5093199"/>
            <a:ext cx="6096000" cy="1384995"/>
          </a:xfrm>
          <a:prstGeom prst="rect">
            <a:avLst/>
          </a:prstGeom>
          <a:ln>
            <a:solidFill>
              <a:schemeClr val="tx1"/>
            </a:solidFill>
          </a:ln>
        </p:spPr>
        <p:txBody>
          <a:bodyPr>
            <a:spAutoFit/>
          </a:bodyPr>
          <a:lstStyle/>
          <a:p>
            <a:pPr fontAlgn="base"/>
            <a:r>
              <a:rPr lang="en-US" sz="1400" b="1" dirty="0"/>
              <a:t>Eternal Families</a:t>
            </a:r>
            <a:r>
              <a:rPr lang="en-US" sz="1400" dirty="0"/>
              <a:t>:</a:t>
            </a:r>
          </a:p>
          <a:p>
            <a:pPr fontAlgn="base"/>
            <a:r>
              <a:rPr lang="en-US" sz="1400" dirty="0"/>
              <a:t>“We know that in the great premortal conflict we sided with our Savior, Jesus Christ, to preserve our potential to belong to eternal families. … We believe in the formation of eternal families. That means we believe in getting married” Sister Julie B. Beck (“What Latter-day Saint Women Do Best: Stand Strong and Immovable,” </a:t>
            </a:r>
            <a:r>
              <a:rPr lang="en-US" sz="1400" i="1" dirty="0"/>
              <a:t>Ensign</a:t>
            </a:r>
            <a:r>
              <a:rPr lang="en-US" sz="1400" dirty="0"/>
              <a:t> or </a:t>
            </a:r>
            <a:r>
              <a:rPr lang="en-US" sz="1400" i="1" dirty="0"/>
              <a:t>Liahona,</a:t>
            </a:r>
            <a:r>
              <a:rPr lang="en-US" sz="1400" dirty="0"/>
              <a:t> Nov. 2007, 110).</a:t>
            </a:r>
            <a:endParaRPr lang="en-US" sz="1200" dirty="0"/>
          </a:p>
        </p:txBody>
      </p:sp>
      <p:sp>
        <p:nvSpPr>
          <p:cNvPr id="7" name="Rectangle 6"/>
          <p:cNvSpPr/>
          <p:nvPr/>
        </p:nvSpPr>
        <p:spPr>
          <a:xfrm>
            <a:off x="6096000" y="2019259"/>
            <a:ext cx="6096000" cy="3108543"/>
          </a:xfrm>
          <a:prstGeom prst="rect">
            <a:avLst/>
          </a:prstGeom>
          <a:ln>
            <a:solidFill>
              <a:schemeClr val="tx1"/>
            </a:solidFill>
          </a:ln>
        </p:spPr>
        <p:txBody>
          <a:bodyPr>
            <a:spAutoFit/>
          </a:bodyPr>
          <a:lstStyle/>
          <a:p>
            <a:pPr fontAlgn="base"/>
            <a:r>
              <a:rPr lang="en-US" sz="1400" b="1" dirty="0"/>
              <a:t>Divorce: </a:t>
            </a:r>
          </a:p>
          <a:p>
            <a:pPr fontAlgn="base"/>
            <a:r>
              <a:rPr lang="en-US" sz="1400" dirty="0"/>
              <a:t>“There are many good Church members who have been divorced. … We know that many of you are innocent victims—members whose former spouses persistently betrayed sacred covenants or abandoned or refused to perform marriage responsibilities for an extended period. …</a:t>
            </a:r>
          </a:p>
          <a:p>
            <a:pPr fontAlgn="base"/>
            <a:r>
              <a:rPr lang="en-US" sz="1400" dirty="0"/>
              <a:t>“… All who have been through divorce know the pain and need the healing power and hope that come from the Atonement. That healing power and that hope are there for them and also for their children. …</a:t>
            </a:r>
          </a:p>
          <a:p>
            <a:pPr fontAlgn="base"/>
            <a:r>
              <a:rPr lang="en-US" sz="1400" dirty="0"/>
              <a:t>“… We cannot control and we are not responsible for the choices of others, even when they impact us so painfully. …</a:t>
            </a:r>
          </a:p>
          <a:p>
            <a:pPr fontAlgn="base"/>
            <a:r>
              <a:rPr lang="en-US" sz="1400" dirty="0"/>
              <a:t>“Whatever the outcome and no matter how difficult your experiences, you have the promise that </a:t>
            </a:r>
            <a:r>
              <a:rPr lang="en-US" sz="1400" b="1" dirty="0"/>
              <a:t>you will not be denied the blessings of eternal family relationships</a:t>
            </a:r>
            <a:r>
              <a:rPr lang="en-US" sz="1400" dirty="0"/>
              <a:t> if you love the Lord, keep His commandments, and just do the best you can” </a:t>
            </a:r>
            <a:r>
              <a:rPr lang="en-US" sz="1400" dirty="0" err="1"/>
              <a:t>Dallin</a:t>
            </a:r>
            <a:r>
              <a:rPr lang="en-US" sz="1400" dirty="0"/>
              <a:t> H. Oaks  (“Divorce,”</a:t>
            </a:r>
            <a:r>
              <a:rPr lang="en-US" sz="1400" i="1" dirty="0"/>
              <a:t> Ensign</a:t>
            </a:r>
            <a:r>
              <a:rPr lang="en-US" sz="1400" dirty="0"/>
              <a:t> or </a:t>
            </a:r>
            <a:r>
              <a:rPr lang="en-US" sz="1400" i="1" dirty="0"/>
              <a:t>Liahona,</a:t>
            </a:r>
            <a:r>
              <a:rPr lang="en-US" sz="1400" dirty="0"/>
              <a:t> May 2007, 70–71, 73).</a:t>
            </a:r>
          </a:p>
        </p:txBody>
      </p:sp>
      <p:sp>
        <p:nvSpPr>
          <p:cNvPr id="8" name="Rectangle 7"/>
          <p:cNvSpPr/>
          <p:nvPr/>
        </p:nvSpPr>
        <p:spPr>
          <a:xfrm>
            <a:off x="6096000" y="5138595"/>
            <a:ext cx="6096000" cy="1600438"/>
          </a:xfrm>
          <a:prstGeom prst="rect">
            <a:avLst/>
          </a:prstGeom>
          <a:ln>
            <a:solidFill>
              <a:schemeClr val="tx1"/>
            </a:solidFill>
          </a:ln>
        </p:spPr>
        <p:txBody>
          <a:bodyPr>
            <a:spAutoFit/>
          </a:bodyPr>
          <a:lstStyle/>
          <a:p>
            <a:pPr fontAlgn="base"/>
            <a:r>
              <a:rPr lang="en-US" sz="1400" b="1" dirty="0" err="1"/>
              <a:t>Eucuchs</a:t>
            </a:r>
            <a:r>
              <a:rPr lang="en-US" sz="1400" b="1" dirty="0"/>
              <a:t>  Matthew 19:10-12</a:t>
            </a:r>
            <a:r>
              <a:rPr lang="en-US" sz="1400" dirty="0"/>
              <a:t>:</a:t>
            </a:r>
          </a:p>
          <a:p>
            <a:pPr fontAlgn="base"/>
            <a:r>
              <a:rPr lang="en-US" sz="1400" dirty="0"/>
              <a:t>“Apparently those who made themselves eunuchs were men who in false pagan worship had deliberately mutilated themselves with the expectancy that such would further their salvation. It is clear that such was not a true gospel requirement of any sort. There is no such thing in the gospel as willful emasculation; such a notion violates true principles of procreation and celestial marriage” Elder Bruce R. McConkie (</a:t>
            </a:r>
            <a:r>
              <a:rPr lang="en-US" sz="1400" i="1" dirty="0"/>
              <a:t>Mormon Doctrine,</a:t>
            </a:r>
            <a:r>
              <a:rPr lang="en-US" sz="1400" dirty="0"/>
              <a:t> 2nd ed. [1966], 241).</a:t>
            </a:r>
          </a:p>
        </p:txBody>
      </p:sp>
    </p:spTree>
    <p:extLst>
      <p:ext uri="{BB962C8B-B14F-4D97-AF65-F5344CB8AC3E}">
        <p14:creationId xmlns:p14="http://schemas.microsoft.com/office/powerpoint/2010/main" val="2012781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2123658"/>
          </a:xfrm>
          <a:prstGeom prst="rect">
            <a:avLst/>
          </a:prstGeom>
          <a:ln>
            <a:solidFill>
              <a:schemeClr val="tx1"/>
            </a:solidFill>
          </a:ln>
        </p:spPr>
        <p:txBody>
          <a:bodyPr>
            <a:spAutoFit/>
          </a:bodyPr>
          <a:lstStyle/>
          <a:p>
            <a:pPr fontAlgn="base"/>
            <a:r>
              <a:rPr lang="en-US" sz="1200" b="1" dirty="0"/>
              <a:t>Children Saved Through the Atonement Matthew 19:13-15</a:t>
            </a:r>
          </a:p>
          <a:p>
            <a:pPr fontAlgn="base"/>
            <a:r>
              <a:rPr lang="en-US" sz="1200" i="0" dirty="0">
                <a:effectLst/>
                <a:latin typeface="Open Sans"/>
              </a:rPr>
              <a:t>“The fact is that little children are saved through the atonement without any action on their part or on the part of any person for them </a:t>
            </a:r>
          </a:p>
          <a:p>
            <a:pPr fontAlgn="base"/>
            <a:r>
              <a:rPr lang="en-US" sz="1200" i="1" dirty="0">
                <a:latin typeface="Open Sans"/>
              </a:rPr>
              <a:t>Moses 6:54 The Son of God hat atoned for original guilt, wherein the sins of the parents cannot be answered upon the heads of the children, for they are whole from the foundation of the world.”  Elder Bruce R. McConkie </a:t>
            </a:r>
            <a:r>
              <a:rPr lang="en-US" sz="1200" dirty="0">
                <a:latin typeface="Open Sans"/>
              </a:rPr>
              <a:t>Doctrinal New Testament Commentary p. 550</a:t>
            </a:r>
          </a:p>
          <a:p>
            <a:pPr fontAlgn="base"/>
            <a:endParaRPr lang="en-US" sz="1200" dirty="0">
              <a:effectLst/>
              <a:latin typeface="Open Sans"/>
            </a:endParaRPr>
          </a:p>
          <a:p>
            <a:pPr fontAlgn="base"/>
            <a:r>
              <a:rPr lang="en-US" sz="1200" dirty="0">
                <a:latin typeface="Open Sans"/>
              </a:rPr>
              <a:t>Joseph Smith received revelation  January 21, 1836 </a:t>
            </a:r>
            <a:r>
              <a:rPr lang="en-US" sz="1200" i="1" dirty="0">
                <a:latin typeface="Open Sans"/>
              </a:rPr>
              <a:t>“And I also beheld that all children who die before they arrive at the years of accountability, are saved in the celestial kingdom of heaven. (Teachings p. 107)</a:t>
            </a:r>
            <a:endParaRPr lang="en-US" sz="1200" i="1" dirty="0">
              <a:effectLst/>
              <a:latin typeface="Open Sans"/>
            </a:endParaRPr>
          </a:p>
        </p:txBody>
      </p:sp>
      <p:sp>
        <p:nvSpPr>
          <p:cNvPr id="5" name="Rectangle 4"/>
          <p:cNvSpPr/>
          <p:nvPr/>
        </p:nvSpPr>
        <p:spPr>
          <a:xfrm>
            <a:off x="6096000" y="0"/>
            <a:ext cx="6096000" cy="2031325"/>
          </a:xfrm>
          <a:prstGeom prst="rect">
            <a:avLst/>
          </a:prstGeom>
          <a:ln>
            <a:solidFill>
              <a:schemeClr val="tx1"/>
            </a:solidFill>
          </a:ln>
        </p:spPr>
        <p:txBody>
          <a:bodyPr>
            <a:spAutoFit/>
          </a:bodyPr>
          <a:lstStyle/>
          <a:p>
            <a:pPr fontAlgn="base"/>
            <a:r>
              <a:rPr lang="en-US" sz="1400" b="1" dirty="0"/>
              <a:t>Parable of the Laborers in the Vineyard  Matthew 20:1-16:</a:t>
            </a:r>
          </a:p>
          <a:p>
            <a:pPr fontAlgn="base"/>
            <a:r>
              <a:rPr lang="en-US" sz="1400" dirty="0"/>
              <a:t>It was customary for landowners to hire temporary, seasonal workers to help with the tasks on their farms. Potential laborers would gather in a central place hoping to be hired for the day. They would contract to work for one day at a time—or a part of the day. Their work lacked the security of an ongoing job, but they were anxious to obtain whatever work they could. The day’s work typically lasted 12 hours, from 6:00 A.M. to 6:00 P.M., and the standard pay for such labor was one penny, or one denarius.” Jay A. and Donald W. Parry </a:t>
            </a:r>
            <a:r>
              <a:rPr lang="en-US" sz="1400" i="1" dirty="0"/>
              <a:t>Understanding the Parable </a:t>
            </a:r>
            <a:r>
              <a:rPr lang="en-US" sz="1400" dirty="0"/>
              <a:t>p. 185</a:t>
            </a:r>
          </a:p>
        </p:txBody>
      </p:sp>
      <p:sp>
        <p:nvSpPr>
          <p:cNvPr id="6" name="Rectangle 5"/>
          <p:cNvSpPr/>
          <p:nvPr/>
        </p:nvSpPr>
        <p:spPr>
          <a:xfrm>
            <a:off x="0" y="2135510"/>
            <a:ext cx="6096000" cy="3108543"/>
          </a:xfrm>
          <a:prstGeom prst="rect">
            <a:avLst/>
          </a:prstGeom>
          <a:ln>
            <a:solidFill>
              <a:schemeClr val="tx1"/>
            </a:solidFill>
          </a:ln>
        </p:spPr>
        <p:txBody>
          <a:bodyPr>
            <a:spAutoFit/>
          </a:bodyPr>
          <a:lstStyle/>
          <a:p>
            <a:pPr fontAlgn="base"/>
            <a:r>
              <a:rPr lang="en-US" sz="1400" b="1" dirty="0"/>
              <a:t>The Rich Man: Matthew 19:16-30</a:t>
            </a:r>
          </a:p>
          <a:p>
            <a:pPr fontAlgn="base"/>
            <a:r>
              <a:rPr lang="en-US" sz="1400" dirty="0"/>
              <a:t>To Gain eternal life a man must do 5 things:</a:t>
            </a:r>
          </a:p>
          <a:p>
            <a:pPr marL="342900" indent="-342900" fontAlgn="base"/>
            <a:r>
              <a:rPr lang="en-US" sz="1400" dirty="0"/>
              <a:t>1.  Have faith in Christ, a true and living faith.</a:t>
            </a:r>
          </a:p>
          <a:p>
            <a:pPr marL="342900" indent="-342900" fontAlgn="base"/>
            <a:r>
              <a:rPr lang="en-US" sz="1400" dirty="0"/>
              <a:t>2.  Repent and forsake the world</a:t>
            </a:r>
          </a:p>
          <a:p>
            <a:pPr marL="342900" indent="-342900" fontAlgn="base"/>
            <a:r>
              <a:rPr lang="en-US" sz="1400" dirty="0"/>
              <a:t>3   Submit to baptism under the hands of a legal administrator.</a:t>
            </a:r>
          </a:p>
          <a:p>
            <a:pPr marL="228600" indent="-228600" fontAlgn="base"/>
            <a:r>
              <a:rPr lang="en-US" sz="1400" dirty="0"/>
              <a:t>4.  Receive the gift of the Holy ghost by the laying on of hands by one having authority so to act. </a:t>
            </a:r>
          </a:p>
          <a:p>
            <a:pPr marL="228600" indent="-228600" fontAlgn="base"/>
            <a:r>
              <a:rPr lang="en-US" sz="1400" dirty="0"/>
              <a:t>5.  Endure in faith, devotion, and obedience to the whole gospel law to the end of life. Included in this requirement is entrance into the order of celestial marriage and conformity to the whole program of the Church. </a:t>
            </a:r>
          </a:p>
          <a:p>
            <a:pPr marL="228600" indent="-228600" fontAlgn="base">
              <a:buAutoNum type="arabicPeriod" startAt="2"/>
            </a:pPr>
            <a:endParaRPr lang="en-US" sz="1400" dirty="0"/>
          </a:p>
          <a:p>
            <a:pPr marL="228600" indent="-228600" fontAlgn="base"/>
            <a:r>
              <a:rPr lang="en-US" sz="1400" dirty="0"/>
              <a:t>The rich young ruler was commanded to forsake his worldly possessions,…”</a:t>
            </a:r>
          </a:p>
          <a:p>
            <a:pPr marL="228600" indent="-228600" fontAlgn="base"/>
            <a:endParaRPr lang="en-US" sz="1400" dirty="0"/>
          </a:p>
          <a:p>
            <a:pPr marL="228600" indent="-228600" fontAlgn="base"/>
            <a:r>
              <a:rPr lang="en-US" sz="1400" dirty="0"/>
              <a:t>Elder Bruce R. McConkie </a:t>
            </a:r>
            <a:r>
              <a:rPr lang="en-US" sz="1400" i="1" dirty="0"/>
              <a:t>Doctrinal New Testament Commentary </a:t>
            </a:r>
            <a:r>
              <a:rPr lang="en-US" sz="1400" dirty="0"/>
              <a:t>p. 554</a:t>
            </a:r>
            <a:endParaRPr lang="en-US" sz="1200" dirty="0"/>
          </a:p>
        </p:txBody>
      </p:sp>
      <p:sp>
        <p:nvSpPr>
          <p:cNvPr id="7" name="Rectangle 6"/>
          <p:cNvSpPr/>
          <p:nvPr/>
        </p:nvSpPr>
        <p:spPr>
          <a:xfrm>
            <a:off x="6096000" y="2019259"/>
            <a:ext cx="6096000" cy="2462213"/>
          </a:xfrm>
          <a:prstGeom prst="rect">
            <a:avLst/>
          </a:prstGeom>
          <a:ln>
            <a:solidFill>
              <a:schemeClr val="tx1"/>
            </a:solidFill>
          </a:ln>
        </p:spPr>
        <p:txBody>
          <a:bodyPr>
            <a:spAutoFit/>
          </a:bodyPr>
          <a:lstStyle/>
          <a:p>
            <a:pPr fontAlgn="base"/>
            <a:r>
              <a:rPr lang="en-US" sz="1400" b="1" dirty="0"/>
              <a:t>Rejoice for Blessings of Others  Matthew 20:1-16:</a:t>
            </a:r>
          </a:p>
          <a:p>
            <a:pPr fontAlgn="base"/>
            <a:r>
              <a:rPr lang="en-US" sz="1400" dirty="0"/>
              <a:t>“I’ve met a few young people who have worked in the vineyard all day (were born in the chruch0 who have felt a tinge of envy toward those who joined the Church later in life because those friends were able to sample a lot of the world’s sinful pleasures. The first group need to be reminded that “wickedness never was happiness” (Alma 41:10), and that while they were laboring in the heat of the day,” they were also enjoying the gift of the Holy Ghost and the joy and peace of being in covenant with Jesus Christ. So while the spiritually immature may speak of what they “missed out on” by being in the Church all their lives, others often speak of all the goodness and spirit and understanding that they “missed out on” during all those ears without the gospel.  (12)</a:t>
            </a:r>
          </a:p>
        </p:txBody>
      </p:sp>
      <p:sp>
        <p:nvSpPr>
          <p:cNvPr id="8" name="Rectangle 7"/>
          <p:cNvSpPr/>
          <p:nvPr/>
        </p:nvSpPr>
        <p:spPr>
          <a:xfrm>
            <a:off x="0" y="5257562"/>
            <a:ext cx="6096000" cy="1600438"/>
          </a:xfrm>
          <a:prstGeom prst="rect">
            <a:avLst/>
          </a:prstGeom>
          <a:ln>
            <a:solidFill>
              <a:schemeClr val="tx1"/>
            </a:solidFill>
          </a:ln>
        </p:spPr>
        <p:txBody>
          <a:bodyPr>
            <a:spAutoFit/>
          </a:bodyPr>
          <a:lstStyle/>
          <a:p>
            <a:pPr fontAlgn="base"/>
            <a:r>
              <a:rPr lang="en-US" sz="1400" b="1" dirty="0"/>
              <a:t>Camel through the eye of a needle: Matthew 19:24</a:t>
            </a:r>
          </a:p>
          <a:p>
            <a:pPr fontAlgn="base"/>
            <a:r>
              <a:rPr lang="en-US" sz="1400" dirty="0"/>
              <a:t>We are told that the apostles were amazed beyond measure when he told them that. They didn't know about any postern gates through which a camel comes. That's an invention of modern-day criticism. There is no evidence anywhere at all that there was a gate called 'The Eye of the Needle.' No, Jesus really meant it: It's impossible. You've got to get rid of your treasures."  Hugh </a:t>
            </a:r>
            <a:r>
              <a:rPr lang="en-US" sz="1400" dirty="0" err="1"/>
              <a:t>Nibley</a:t>
            </a:r>
            <a:r>
              <a:rPr lang="en-US" sz="1400" dirty="0"/>
              <a:t> (</a:t>
            </a:r>
            <a:r>
              <a:rPr lang="en-US" sz="1400" i="1" dirty="0"/>
              <a:t>Approaching Zion</a:t>
            </a:r>
            <a:r>
              <a:rPr lang="en-US" sz="1400" dirty="0"/>
              <a:t>, 315.)</a:t>
            </a:r>
          </a:p>
        </p:txBody>
      </p:sp>
    </p:spTree>
    <p:extLst>
      <p:ext uri="{BB962C8B-B14F-4D97-AF65-F5344CB8AC3E}">
        <p14:creationId xmlns:p14="http://schemas.microsoft.com/office/powerpoint/2010/main" val="2012781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90664"/>
            <a:ext cx="12072026" cy="6093976"/>
          </a:xfrm>
          <a:prstGeom prst="rect">
            <a:avLst/>
          </a:prstGeom>
          <a:ln>
            <a:solidFill>
              <a:schemeClr val="tx1"/>
            </a:solidFill>
          </a:ln>
        </p:spPr>
        <p:txBody>
          <a:bodyPr wrap="square">
            <a:spAutoFit/>
          </a:bodyPr>
          <a:lstStyle/>
          <a:p>
            <a:r>
              <a:rPr lang="en-US" sz="1300" b="1" dirty="0"/>
              <a:t>Judaism and Divorce Judaism </a:t>
            </a:r>
            <a:r>
              <a:rPr lang="en-US" sz="1300" dirty="0"/>
              <a:t>looks with disfavor upon divorce; however, it is not prohibited and even encouraged in certain cases. The rabbis of the Talmud considered marriage a holy contract, and the dissolution of marriage an unholy act. They quote the prophet Malachi, “…the Lord has been witness between you and your wife of your youth against whom you have dealt treacherously, though she is your companion, the wife of your covenant” (2:14). They add in Sanhedrin (22a), “Even God shares tears when anyone divorces his wife.” In biblical law a husband has the right to divorce his wife, but a wife cannot initiate a divorce. About 1,000 years ago, </a:t>
            </a:r>
            <a:r>
              <a:rPr lang="en-US" sz="1300" dirty="0" err="1"/>
              <a:t>Rebbeinu</a:t>
            </a:r>
            <a:r>
              <a:rPr lang="en-US" sz="1300" dirty="0"/>
              <a:t> </a:t>
            </a:r>
            <a:r>
              <a:rPr lang="en-US" sz="1300" dirty="0" err="1"/>
              <a:t>Gershom</a:t>
            </a:r>
            <a:r>
              <a:rPr lang="en-US" sz="1300" dirty="0"/>
              <a:t> </a:t>
            </a:r>
            <a:r>
              <a:rPr lang="en-US" sz="1300" dirty="0" err="1"/>
              <a:t>ben</a:t>
            </a:r>
            <a:r>
              <a:rPr lang="en-US" sz="1300" dirty="0"/>
              <a:t> </a:t>
            </a:r>
            <a:r>
              <a:rPr lang="en-US" sz="1300" dirty="0" err="1"/>
              <a:t>Yehuda</a:t>
            </a:r>
            <a:r>
              <a:rPr lang="en-US" sz="1300" dirty="0"/>
              <a:t> (965- 1028) decreed that a husband could no longer divorce his wife without her consent. This decision was accepted as binding by European Jewry.</a:t>
            </a:r>
          </a:p>
          <a:p>
            <a:endParaRPr lang="en-US" sz="1300" dirty="0"/>
          </a:p>
          <a:p>
            <a:r>
              <a:rPr lang="en-US" sz="1300" b="1" dirty="0"/>
              <a:t>Why is a ‘Get’ needed:</a:t>
            </a:r>
          </a:p>
          <a:p>
            <a:r>
              <a:rPr lang="en-US" sz="1300" dirty="0"/>
              <a:t>According to Jewish law, neither person can remarry until the wife accepts a 'get' from her husband. Without the 'Get', any children borne by the woman would be considered illegitimate and do not get the status of children born to a Jewish mother. This stigma would mean that the child, often called </a:t>
            </a:r>
            <a:r>
              <a:rPr lang="en-US" sz="1300" dirty="0" err="1"/>
              <a:t>mamzerim</a:t>
            </a:r>
            <a:r>
              <a:rPr lang="en-US" sz="1300" dirty="0"/>
              <a:t>, could not marry another Jew unless that Jew is also in the same situation, i.e. a </a:t>
            </a:r>
            <a:r>
              <a:rPr lang="en-US" sz="1300" dirty="0" err="1"/>
              <a:t>mamzer</a:t>
            </a:r>
            <a:r>
              <a:rPr lang="en-US" sz="1300" dirty="0"/>
              <a:t>. Traditional Jewish law (</a:t>
            </a:r>
            <a:r>
              <a:rPr lang="en-US" sz="1300" dirty="0" err="1"/>
              <a:t>Halacha</a:t>
            </a:r>
            <a:r>
              <a:rPr lang="en-US" sz="1300" dirty="0"/>
              <a:t>) and traditional Judaism i.e. Orthodox and Conservative rabbis may require a 'Get' for the dissolution of a marriage before either couple can remarry. The government of the State of Israel also requires a 'get' as formal dissolution of a marriage between two Jewish people. When a Jewish couple marries in a Jewish wedding ceremony, two distinct legal systems recognize the marriage: (1) American civil law; and (2) Jewish law. If a marital relationship dissolves and one or both parties want a divorce, American civil law requires that the moving party bring an action into an American court of law. Assuming proper grounds exist for a divorce, the court will order a divorce and American civil law will consider the marriage terminated. Case closed, right? Wrong. A secular, or civil, divorce has no religious validity in dissolving the marital ties of the Jewish couple. In other words, a civilly divorced couple is still married according to Jewish law until a Jewish divorce has been granted; that is, Jewish law will consider the parties still married until such time as distinct Jewish religious legal proceedings are performed. In order for a divorce to be complete, thus severing all marital ties of a couple, a Jewish husband must issue his wife a GET. </a:t>
            </a:r>
          </a:p>
          <a:p>
            <a:endParaRPr lang="en-US" sz="1300" dirty="0"/>
          </a:p>
          <a:p>
            <a:r>
              <a:rPr lang="en-US" sz="1300" b="1" dirty="0"/>
              <a:t>GET</a:t>
            </a:r>
            <a:r>
              <a:rPr lang="en-US" sz="1300" dirty="0"/>
              <a:t> is the Hebrew word for divorce document. Since a Jewish marriage is entered into by the issuance of a legal contract between husband and wife, it can be terminated only by the issuance of a legal writ nullifying the original contract. According to Jewish law, a marriage is not dissolved until a bill of divorce, GET, is exchanged between husband and wife. A competent Rabbi will not officiate at a wedding if either party has been divorced without a GET. A Jewish Divorce is similar to many present day legal transactions. A divorce contract is drawn up under rabbinical supervision and signed by witnesses. The husband and wife are NOT subject to personal questions. If they choose to, they need not be present together. A Jewish divorce usually takes an hour or two, during which time the GET is prepared and executed. The parties are expected to provide proof of identification, and will be asked some formal questions to make it clear that the GET is being executed on their behalf without coercion. Since the writing of a GET is a complex and delicate matter, a Jewish divorce must be conducted by experts. "Those [rabbis] who are not well-versed in the intricacies of marriage and divorce may not participate in divorce proceedings" (</a:t>
            </a:r>
            <a:r>
              <a:rPr lang="en-US" sz="1300" dirty="0" err="1"/>
              <a:t>Kiddushin</a:t>
            </a:r>
            <a:r>
              <a:rPr lang="en-US" sz="1300" dirty="0"/>
              <a:t> 6a).  </a:t>
            </a:r>
          </a:p>
          <a:p>
            <a:endParaRPr lang="en-US" sz="1300" dirty="0"/>
          </a:p>
          <a:p>
            <a:r>
              <a:rPr lang="en-US" sz="1300" dirty="0"/>
              <a:t>Based upon the statement in Deuteronomy (24:1), which states that when a man wants to divorce his wife, "then let him write her a bill of divorcement," the Rabbis conclude that a GET must be handwritten by a scribe for the occasion. The document is written in </a:t>
            </a:r>
            <a:r>
              <a:rPr lang="en-US" sz="1300" dirty="0" err="1"/>
              <a:t>aramaic</a:t>
            </a:r>
            <a:r>
              <a:rPr lang="en-US" sz="1300" dirty="0"/>
              <a:t> as this was the vernacular during the </a:t>
            </a:r>
            <a:r>
              <a:rPr lang="en-US" sz="1300" dirty="0" err="1"/>
              <a:t>mishnaic</a:t>
            </a:r>
            <a:r>
              <a:rPr lang="en-US" sz="1300" dirty="0"/>
              <a:t> and </a:t>
            </a:r>
            <a:r>
              <a:rPr lang="en-US" sz="1300" dirty="0" err="1"/>
              <a:t>talmudic</a:t>
            </a:r>
            <a:r>
              <a:rPr lang="en-US" sz="1300" dirty="0"/>
              <a:t> periods. Proper witnesses must be present at the time of the writing of the document and at its delivery. </a:t>
            </a:r>
          </a:p>
        </p:txBody>
      </p:sp>
      <p:sp>
        <p:nvSpPr>
          <p:cNvPr id="3" name="TextBox 2"/>
          <p:cNvSpPr txBox="1"/>
          <p:nvPr/>
        </p:nvSpPr>
        <p:spPr>
          <a:xfrm>
            <a:off x="2101173" y="136188"/>
            <a:ext cx="5914417" cy="369332"/>
          </a:xfrm>
          <a:prstGeom prst="rect">
            <a:avLst/>
          </a:prstGeom>
          <a:noFill/>
        </p:spPr>
        <p:txBody>
          <a:bodyPr wrap="square" rtlCol="0">
            <a:spAutoFit/>
          </a:bodyPr>
          <a:lstStyle/>
          <a:p>
            <a:r>
              <a:rPr lang="en-US" dirty="0"/>
              <a:t>Something of Interest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33246"/>
            <a:ext cx="6096000" cy="6124754"/>
          </a:xfrm>
          <a:prstGeom prst="rect">
            <a:avLst/>
          </a:prstGeom>
          <a:ln>
            <a:solidFill>
              <a:schemeClr val="tx1"/>
            </a:solidFill>
          </a:ln>
        </p:spPr>
        <p:txBody>
          <a:bodyPr>
            <a:spAutoFit/>
          </a:bodyPr>
          <a:lstStyle/>
          <a:p>
            <a:r>
              <a:rPr lang="en-US" sz="1400" b="1" dirty="0"/>
              <a:t>‘Get’ Process:</a:t>
            </a:r>
          </a:p>
          <a:p>
            <a:r>
              <a:rPr lang="en-US" sz="1400" dirty="0"/>
              <a:t>Under the direction of a Rabbi, the husband authorizes the scribe to draw up the divorce document ('Get') in front of two witnesses who then signs it and the husband presents it to the wife at which point the divorce takes effect. </a:t>
            </a:r>
          </a:p>
          <a:p>
            <a:r>
              <a:rPr lang="en-US" sz="1400" dirty="0"/>
              <a:t>(1) The parties appear before a rabbi learned in the laws of divorce, a scribe, and two witnesses; (2) The husband requests that the scribe write the GET for his wife, which the scribe then proceeds to do using a special quill pen; (3) The husband declares that he is giving the GET of his own free will, and a similar declaration is made by the wife concerning its receipt; (4) At this point, the GET is then signed by the two witnesses; (5) The parties are again questioned as to whether they are giving and accepting the GET voluntarily. (6) the husband takes the GET and drops it directly into his wife’s cupped hands, stating: "This is your GET and accept this as your GET, you shall therewith be divorced from me, you are untied free and permitted to any man"; (7) She then places the GET under her arm and symbolically leaves by turning and moving several steps away; (8) the divorcée then returns and the GET is taken from her by the officiating rabbi who tears the GET crosswise; and (9) finally, the divorced woman is given a Divorce Certificate to prove her divorced status, and the process is over. From the Jewish religious standpoint, once a husband issues his wife a GET, it completely severs his marital relationship, even if they are not civilly divorced. This is a rather simple process. Regardless of ones personal convictions or practices, or one's affiliation, if you are Jewish, obtaining a GET is important. This simple procedure does more than just assure the couple that they will be free to remarry should they so desire. It also prevents a tragic problem; a child born to a Jewish woman whose previous marriage did not terminate with a GET may be considered illegitimate. Any Jew, whether observant or nonobservant, needs to share in the concern for Jewish unity and in providing their children with a clean slate for the future. </a:t>
            </a:r>
          </a:p>
        </p:txBody>
      </p:sp>
      <p:sp>
        <p:nvSpPr>
          <p:cNvPr id="3" name="Rectangle 2"/>
          <p:cNvSpPr/>
          <p:nvPr/>
        </p:nvSpPr>
        <p:spPr>
          <a:xfrm>
            <a:off x="6096000" y="719372"/>
            <a:ext cx="6096000" cy="5632311"/>
          </a:xfrm>
          <a:prstGeom prst="rect">
            <a:avLst/>
          </a:prstGeom>
          <a:ln>
            <a:solidFill>
              <a:schemeClr val="tx1"/>
            </a:solidFill>
          </a:ln>
        </p:spPr>
        <p:txBody>
          <a:bodyPr>
            <a:spAutoFit/>
          </a:bodyPr>
          <a:lstStyle/>
          <a:p>
            <a:r>
              <a:rPr lang="en-US" sz="1200" b="1" dirty="0"/>
              <a:t>New Testament    By the time of Christ, </a:t>
            </a:r>
            <a:r>
              <a:rPr lang="en-US" sz="1200" dirty="0"/>
              <a:t>there was a split in the Jewish community over the issue of divorce. One view held that a Jew could divorce his wife at any time and for any reason what so ever. This led to the practice of people divorcing their wife for an evening so that they could have relations with another woman and not have it be considered adultery. The second view was that divorce could only be for good cause, and a temporary divorce for the purpose of a new sexual relationship, was still adultery. The Pharisees used this argument to try and trap Jesus. Whichever side of this Jewish argument Jesus would take, he would upset and alienate the other side. Jesus did not fall for it. Rather, he responded by pointing out that God does not want us to divorce at all. Moses allowed it due to the hardness of man’s heart. God was not condoning divorce, but rather Moses was establishing Jewish law structured to protect us from the results of our own sinful actions by regulating a process of divorce, as wrong as the divorce itself was.</a:t>
            </a:r>
          </a:p>
          <a:p>
            <a:endParaRPr lang="en-US" sz="1200" dirty="0"/>
          </a:p>
          <a:p>
            <a:r>
              <a:rPr lang="en-US" sz="1200" b="1" dirty="0"/>
              <a:t>Updated language of Matthew 19:3-7</a:t>
            </a:r>
          </a:p>
          <a:p>
            <a:r>
              <a:rPr lang="en-US" sz="1200" dirty="0"/>
              <a:t>3 Some Pharisees came to him to test him. They asked, "Is it lawful for a man to divorce his wife for any and every reason?" </a:t>
            </a:r>
          </a:p>
          <a:p>
            <a:r>
              <a:rPr lang="en-US" sz="1200" dirty="0"/>
              <a:t>4 "Haven't you read," he replied, "that at the beginning the Creator 'made them male and female, </a:t>
            </a:r>
          </a:p>
          <a:p>
            <a:r>
              <a:rPr lang="en-US" sz="1200" dirty="0"/>
              <a:t>5 and said, 'For this reason a man will leave his father and mother and be united to his wife, and the two will become one flesh'? </a:t>
            </a:r>
          </a:p>
          <a:p>
            <a:r>
              <a:rPr lang="en-US" sz="1200" dirty="0"/>
              <a:t>6 So they are no longer two, but one. Therefore what God has joined together, let man not separate." </a:t>
            </a:r>
          </a:p>
          <a:p>
            <a:r>
              <a:rPr lang="en-US" sz="1200" dirty="0"/>
              <a:t>7 "Why then," they asked, "did Moses command that a man give his wife a certificate of divorce and send her away?" 8 Jesus replied, "Moses permitted you to divorce your wives because your hearts were hard. But it was not this way from the beginning. 9 I tell you that anyone who divorces his wife, except for marital unfaithfulness, and marries another woman commits adultery.“</a:t>
            </a:r>
          </a:p>
          <a:p>
            <a:endParaRPr lang="en-US" sz="1200" dirty="0"/>
          </a:p>
          <a:p>
            <a:r>
              <a:rPr lang="en-US" sz="1200" dirty="0"/>
              <a:t>http://www.christiandivorceservices.com/Documents/The%20Old%20Testament%20and%20Jewish%20Laws%20of%20Divorce.pdf</a:t>
            </a:r>
          </a:p>
        </p:txBody>
      </p:sp>
      <p:sp>
        <p:nvSpPr>
          <p:cNvPr id="4" name="TextBox 3"/>
          <p:cNvSpPr txBox="1"/>
          <p:nvPr/>
        </p:nvSpPr>
        <p:spPr>
          <a:xfrm>
            <a:off x="2101173" y="136188"/>
            <a:ext cx="5914417" cy="369332"/>
          </a:xfrm>
          <a:prstGeom prst="rect">
            <a:avLst/>
          </a:prstGeom>
          <a:noFill/>
        </p:spPr>
        <p:txBody>
          <a:bodyPr wrap="square" rtlCol="0">
            <a:spAutoFit/>
          </a:bodyPr>
          <a:lstStyle/>
          <a:p>
            <a:r>
              <a:rPr lang="en-US" dirty="0"/>
              <a:t>Something of Interest continued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cdn2.bigcommerce.com/server300/06c3e/products/96/images/362/Monet_Turquoise_WEB__34153.1300245746.600.400.gif?c=2"/>
          <p:cNvPicPr>
            <a:picLocks noChangeAspect="1" noChangeArrowheads="1"/>
          </p:cNvPicPr>
          <p:nvPr/>
        </p:nvPicPr>
        <p:blipFill>
          <a:blip r:embed="rId2" cstate="print"/>
          <a:srcRect/>
          <a:stretch>
            <a:fillRect/>
          </a:stretch>
        </p:blipFill>
        <p:spPr bwMode="auto">
          <a:xfrm>
            <a:off x="-1" y="-1"/>
            <a:ext cx="12192001" cy="6874213"/>
          </a:xfrm>
          <a:prstGeom prst="rect">
            <a:avLst/>
          </a:prstGeom>
          <a:noFill/>
        </p:spPr>
      </p:pic>
      <p:sp>
        <p:nvSpPr>
          <p:cNvPr id="5" name="TextBox 4"/>
          <p:cNvSpPr txBox="1"/>
          <p:nvPr/>
        </p:nvSpPr>
        <p:spPr>
          <a:xfrm>
            <a:off x="291830" y="852550"/>
            <a:ext cx="3667328" cy="923330"/>
          </a:xfrm>
          <a:prstGeom prst="rect">
            <a:avLst/>
          </a:prstGeom>
          <a:noFill/>
        </p:spPr>
        <p:txBody>
          <a:bodyPr wrap="square" rtlCol="0">
            <a:spAutoFit/>
          </a:bodyPr>
          <a:lstStyle/>
          <a:p>
            <a:r>
              <a:rPr lang="en-US" dirty="0">
                <a:solidFill>
                  <a:schemeClr val="bg1"/>
                </a:solidFill>
              </a:rPr>
              <a:t>The Lord’s doctrine concerning marriage and divorce differs from many of the world’s beliefs.</a:t>
            </a:r>
          </a:p>
        </p:txBody>
      </p:sp>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R CENA" pitchFamily="2" charset="0"/>
              </a:rPr>
              <a:t>Worldly Marriage VS Eternal Marriage</a:t>
            </a:r>
          </a:p>
        </p:txBody>
      </p:sp>
      <p:grpSp>
        <p:nvGrpSpPr>
          <p:cNvPr id="99" name="Group 98"/>
          <p:cNvGrpSpPr/>
          <p:nvPr/>
        </p:nvGrpSpPr>
        <p:grpSpPr>
          <a:xfrm>
            <a:off x="4432571" y="2931740"/>
            <a:ext cx="2619983" cy="3649606"/>
            <a:chOff x="4753583" y="1093213"/>
            <a:chExt cx="2619983" cy="3649606"/>
          </a:xfrm>
        </p:grpSpPr>
        <p:pic>
          <p:nvPicPr>
            <p:cNvPr id="26628" name="Picture 4" descr="http://www.moroni10.com/LDS/Temple_Tour/SLC_Temple_Sealing_Room.jpg"/>
            <p:cNvPicPr>
              <a:picLocks noChangeAspect="1" noChangeArrowheads="1"/>
            </p:cNvPicPr>
            <p:nvPr/>
          </p:nvPicPr>
          <p:blipFill>
            <a:blip r:embed="rId3" cstate="print"/>
            <a:srcRect/>
            <a:stretch>
              <a:fillRect/>
            </a:stretch>
          </p:blipFill>
          <p:spPr bwMode="auto">
            <a:xfrm>
              <a:off x="4763031" y="1093213"/>
              <a:ext cx="2595876" cy="3410693"/>
            </a:xfrm>
            <a:prstGeom prst="rect">
              <a:avLst/>
            </a:prstGeom>
            <a:noFill/>
          </p:spPr>
        </p:pic>
        <p:sp>
          <p:nvSpPr>
            <p:cNvPr id="98" name="TextBox 97"/>
            <p:cNvSpPr txBox="1"/>
            <p:nvPr/>
          </p:nvSpPr>
          <p:spPr>
            <a:xfrm>
              <a:off x="4753583" y="4481209"/>
              <a:ext cx="2619983" cy="261610"/>
            </a:xfrm>
            <a:prstGeom prst="rect">
              <a:avLst/>
            </a:prstGeom>
            <a:noFill/>
          </p:spPr>
          <p:txBody>
            <a:bodyPr wrap="square" rtlCol="0">
              <a:spAutoFit/>
            </a:bodyPr>
            <a:lstStyle/>
            <a:p>
              <a:r>
                <a:rPr lang="en-US" sz="1100" dirty="0">
                  <a:solidFill>
                    <a:schemeClr val="bg1"/>
                  </a:solidFill>
                </a:rPr>
                <a:t>Salt Lake Sealing Room</a:t>
              </a:r>
            </a:p>
          </p:txBody>
        </p:sp>
      </p:grpSp>
      <p:sp>
        <p:nvSpPr>
          <p:cNvPr id="100" name="Rectangle 99"/>
          <p:cNvSpPr/>
          <p:nvPr/>
        </p:nvSpPr>
        <p:spPr>
          <a:xfrm>
            <a:off x="4623881" y="1124183"/>
            <a:ext cx="6096000" cy="1661993"/>
          </a:xfrm>
          <a:prstGeom prst="rect">
            <a:avLst/>
          </a:prstGeom>
        </p:spPr>
        <p:txBody>
          <a:bodyPr>
            <a:spAutoFit/>
          </a:bodyPr>
          <a:lstStyle/>
          <a:p>
            <a:r>
              <a:rPr lang="en-US" sz="2400" b="1" dirty="0">
                <a:solidFill>
                  <a:schemeClr val="bg1"/>
                </a:solidFill>
              </a:rPr>
              <a:t> “marriage between a man and a woman is ordained of God </a:t>
            </a:r>
            <a:r>
              <a:rPr lang="en-US" dirty="0">
                <a:solidFill>
                  <a:schemeClr val="bg1"/>
                </a:solidFill>
              </a:rPr>
              <a:t>and that the family is central to the Creator's plan for the eternal destiny of His children.” When a man and woman are married in the temple, their family can be together forever. This is a common goal of Latter-day Saints.</a:t>
            </a:r>
          </a:p>
        </p:txBody>
      </p:sp>
      <p:sp>
        <p:nvSpPr>
          <p:cNvPr id="101" name="Rectangle 100"/>
          <p:cNvSpPr/>
          <p:nvPr/>
        </p:nvSpPr>
        <p:spPr>
          <a:xfrm>
            <a:off x="7756185" y="5635027"/>
            <a:ext cx="3887821" cy="923330"/>
          </a:xfrm>
          <a:prstGeom prst="rect">
            <a:avLst/>
          </a:prstGeom>
        </p:spPr>
        <p:txBody>
          <a:bodyPr wrap="square">
            <a:spAutoFit/>
          </a:bodyPr>
          <a:lstStyle/>
          <a:p>
            <a:r>
              <a:rPr lang="en-US" i="1" dirty="0">
                <a:solidFill>
                  <a:schemeClr val="bg1"/>
                </a:solidFill>
              </a:rPr>
              <a:t>That union is not merely between husband and wife; it embraces a partnership with God.” (2)</a:t>
            </a:r>
            <a:endParaRPr lang="en-US" dirty="0">
              <a:solidFill>
                <a:schemeClr val="bg1"/>
              </a:solidFill>
            </a:endParaRPr>
          </a:p>
        </p:txBody>
      </p:sp>
      <p:sp>
        <p:nvSpPr>
          <p:cNvPr id="102" name="Rectangle 101"/>
          <p:cNvSpPr/>
          <p:nvPr/>
        </p:nvSpPr>
        <p:spPr>
          <a:xfrm>
            <a:off x="194553" y="4654845"/>
            <a:ext cx="4280170" cy="646331"/>
          </a:xfrm>
          <a:prstGeom prst="rect">
            <a:avLst/>
          </a:prstGeom>
        </p:spPr>
        <p:txBody>
          <a:bodyPr wrap="square">
            <a:spAutoFit/>
          </a:bodyPr>
          <a:lstStyle/>
          <a:p>
            <a:r>
              <a:rPr lang="en-US" dirty="0">
                <a:solidFill>
                  <a:schemeClr val="bg1"/>
                </a:solidFill>
              </a:rPr>
              <a:t>Life is eternal. Death does not terminate the existence of man (or woman) (3)</a:t>
            </a:r>
          </a:p>
        </p:txBody>
      </p:sp>
      <p:pic>
        <p:nvPicPr>
          <p:cNvPr id="3" name="Picture 2">
            <a:extLst>
              <a:ext uri="{FF2B5EF4-FFF2-40B4-BE49-F238E27FC236}">
                <a16:creationId xmlns:a16="http://schemas.microsoft.com/office/drawing/2014/main" id="{013AE2AC-FF3C-409E-94EA-E9253798D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1497" y="2968659"/>
            <a:ext cx="1862913" cy="2483884"/>
          </a:xfrm>
          <a:prstGeom prst="rect">
            <a:avLst/>
          </a:prstGeom>
        </p:spPr>
      </p:pic>
      <p:pic>
        <p:nvPicPr>
          <p:cNvPr id="7" name="Picture 6">
            <a:extLst>
              <a:ext uri="{FF2B5EF4-FFF2-40B4-BE49-F238E27FC236}">
                <a16:creationId xmlns:a16="http://schemas.microsoft.com/office/drawing/2014/main" id="{821F2F78-FC77-4F54-8ECA-2E3D4E4146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506" y="2026170"/>
            <a:ext cx="3275007" cy="2183338"/>
          </a:xfrm>
          <a:prstGeom prst="rect">
            <a:avLst/>
          </a:prstGeom>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0"/>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0" grpId="0"/>
      <p:bldP spid="101" grpId="0"/>
      <p:bldP spid="10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12192001" cy="7201972"/>
          </a:xfrm>
          <a:prstGeom prst="rect">
            <a:avLst/>
          </a:prstGeom>
          <a:ln>
            <a:solidFill>
              <a:schemeClr val="tx1"/>
            </a:solidFill>
          </a:ln>
        </p:spPr>
        <p:txBody>
          <a:bodyPr wrap="square">
            <a:spAutoFit/>
          </a:bodyPr>
          <a:lstStyle/>
          <a:p>
            <a:r>
              <a:rPr lang="en-US" sz="1400" b="1" dirty="0"/>
              <a:t>What is Out There in the World About Divorce in the New Testament:</a:t>
            </a:r>
          </a:p>
          <a:p>
            <a:r>
              <a:rPr lang="en-US" sz="1400" dirty="0"/>
              <a:t>First, in order for a divorce to be granted, there had to be a problem related to “indecency.” Verse 1 reads, “If then she finds no favor in his eyes because he has found some indecency in her . . .” (ESV). The Hebrew phrase used here was generally a reference to sexual indecency such as adultery (</a:t>
            </a:r>
            <a:r>
              <a:rPr lang="en-US" sz="1400" u="sng" dirty="0"/>
              <a:t>Leviticus 18:6–18</a:t>
            </a:r>
            <a:r>
              <a:rPr lang="en-US" sz="1400" dirty="0"/>
              <a:t>) or indecent exposure (</a:t>
            </a:r>
            <a:r>
              <a:rPr lang="en-US" sz="1400" u="sng" dirty="0"/>
              <a:t>Deuteronomy 23:14</a:t>
            </a:r>
            <a:r>
              <a:rPr lang="en-US" sz="1400" dirty="0"/>
              <a:t>). Jewish leaders would long debate what was considered “indecent,” but the original wording clearly referred to indecent sexual behavior.</a:t>
            </a:r>
            <a:br>
              <a:rPr lang="en-US" sz="1400" dirty="0"/>
            </a:br>
            <a:br>
              <a:rPr lang="en-US" sz="1400" dirty="0"/>
            </a:br>
            <a:r>
              <a:rPr lang="en-US" sz="1400" dirty="0"/>
              <a:t>Second, a formal divorce certificate was required: “He writes her a certificate of divorce [and] gives it to her” (verse 1). A husband could not simply express his desire to be divorced and move on with his life. He was required to provide a written legal certificate, which would have required witnesses to the event.</a:t>
            </a:r>
            <a:br>
              <a:rPr lang="en-US" sz="1400" dirty="0"/>
            </a:br>
            <a:br>
              <a:rPr lang="en-US" sz="1400" dirty="0"/>
            </a:br>
            <a:r>
              <a:rPr lang="en-US" sz="1400" dirty="0"/>
              <a:t>Third, the divorced couple was no longer to live together: the husband “sends her from his house” (verse 1). Living together as an unmarried couple was not acceptable, and a divorced couple was considered unmarried.</a:t>
            </a:r>
            <a:br>
              <a:rPr lang="en-US" sz="1400" dirty="0"/>
            </a:br>
            <a:br>
              <a:rPr lang="en-US" sz="1400" dirty="0"/>
            </a:br>
            <a:r>
              <a:rPr lang="en-US" sz="1400" dirty="0"/>
              <a:t>Fourth, the divorced woman could remarry another man: “After she leaves his house she becomes the wife of another man” (verse 2). The text does not explicitly teach the woman must remarry, but neither does it prohibit a divorced woman from doing so. In that society, a single woman would have had few other options than to seek another husband or to return to her father’s household.</a:t>
            </a:r>
          </a:p>
          <a:p>
            <a:endParaRPr lang="en-US" sz="1400" dirty="0"/>
          </a:p>
          <a:p>
            <a:r>
              <a:rPr lang="en-US" sz="1400" dirty="0"/>
              <a:t>Fifth, the divorced spouse could not later remarry the first partner, if that partner had remarried: “Her first husband, who divorced her, is not allowed to marry her again” (verse 4).</a:t>
            </a:r>
            <a:br>
              <a:rPr lang="en-US" sz="1400" dirty="0"/>
            </a:br>
            <a:br>
              <a:rPr lang="en-US" sz="1400" dirty="0"/>
            </a:br>
            <a:r>
              <a:rPr lang="en-US" sz="1400" dirty="0"/>
              <a:t>The New Testament teachings regarding divorce offer additional insight into this topic. Jesus reminded the religious leaders that God never intended divorce: “Moses permitted you to divorce your wives because your hearts were hard. But it was not this way from the beginning” (</a:t>
            </a:r>
            <a:r>
              <a:rPr lang="en-US" sz="1400" u="sng" dirty="0"/>
              <a:t>Matthew 19:8</a:t>
            </a:r>
            <a:r>
              <a:rPr lang="en-US" sz="1400" dirty="0"/>
              <a:t>). The “beginning” refers to Adam and Eve as one man and one woman in lifelong marriage—God’s original design.</a:t>
            </a:r>
            <a:br>
              <a:rPr lang="en-US" sz="1400" dirty="0"/>
            </a:br>
            <a:br>
              <a:rPr lang="en-US" sz="1400" dirty="0"/>
            </a:br>
            <a:r>
              <a:rPr lang="en-US" sz="1400" dirty="0"/>
              <a:t>Jesus also taught that sexual immorality was one legitimate reason for divorce: “I tell you that anyone who divorces his wife, except for sexual immorality, makes her the victim of adultery” (</a:t>
            </a:r>
            <a:r>
              <a:rPr lang="en-US" sz="1400" u="sng" dirty="0"/>
              <a:t>Matthew 5:31</a:t>
            </a:r>
            <a:r>
              <a:rPr lang="en-US" sz="1400" dirty="0"/>
              <a:t>). The apostle Paul added, “A wife must not separate from her husband. But if she does, she must remain unmarried or else be reconciled to her husband. And a husband must not divorce his wife” (</a:t>
            </a:r>
            <a:r>
              <a:rPr lang="en-US" sz="1400" u="sng" dirty="0"/>
              <a:t>1 Corinthians 7:10–11</a:t>
            </a:r>
            <a:r>
              <a:rPr lang="en-US" sz="1400" dirty="0"/>
              <a:t>). Another instruction is also provided for Christians with an unbelieving spouse: “If the unbeliever leaves, let it be so. The brother or the sister is not bound in such circumstances” (</a:t>
            </a:r>
            <a:r>
              <a:rPr lang="en-US" sz="1400" u="sng" dirty="0"/>
              <a:t>1 Corinthians 7:15</a:t>
            </a:r>
            <a:r>
              <a:rPr lang="en-US" sz="1400" dirty="0"/>
              <a:t>).</a:t>
            </a:r>
            <a:br>
              <a:rPr lang="en-US" sz="1400" dirty="0"/>
            </a:br>
            <a:br>
              <a:rPr lang="en-US" sz="1400" dirty="0"/>
            </a:br>
            <a:r>
              <a:rPr lang="en-US" sz="1400" dirty="0"/>
              <a:t>Though divorce was not part of God’s original plan for marriage, sinful humanity demanded it, and the Mosaic Law addressed occasions when it was permissible. Jesus and the New Testament teachings affirm the original intent of marriage as being a lifelong relationship between a man and woman while specifying limited occasions when divorce is acceptable.</a:t>
            </a:r>
          </a:p>
          <a:p>
            <a:r>
              <a:rPr lang="en-US" sz="1400" dirty="0"/>
              <a:t>Got Questions.org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93471" y="145734"/>
          <a:ext cx="11800732" cy="3708400"/>
        </p:xfrm>
        <a:graphic>
          <a:graphicData uri="http://schemas.openxmlformats.org/drawingml/2006/table">
            <a:tbl>
              <a:tblPr firstRow="1" bandRow="1">
                <a:tableStyleId>{5940675A-B579-460E-94D1-54222C63F5DA}</a:tableStyleId>
              </a:tblPr>
              <a:tblGrid>
                <a:gridCol w="5335983">
                  <a:extLst>
                    <a:ext uri="{9D8B030D-6E8A-4147-A177-3AD203B41FA5}">
                      <a16:colId xmlns:a16="http://schemas.microsoft.com/office/drawing/2014/main" val="20000"/>
                    </a:ext>
                  </a:extLst>
                </a:gridCol>
                <a:gridCol w="1744456">
                  <a:extLst>
                    <a:ext uri="{9D8B030D-6E8A-4147-A177-3AD203B41FA5}">
                      <a16:colId xmlns:a16="http://schemas.microsoft.com/office/drawing/2014/main" val="20001"/>
                    </a:ext>
                  </a:extLst>
                </a:gridCol>
                <a:gridCol w="1641841">
                  <a:extLst>
                    <a:ext uri="{9D8B030D-6E8A-4147-A177-3AD203B41FA5}">
                      <a16:colId xmlns:a16="http://schemas.microsoft.com/office/drawing/2014/main" val="20002"/>
                    </a:ext>
                  </a:extLst>
                </a:gridCol>
                <a:gridCol w="1641841">
                  <a:extLst>
                    <a:ext uri="{9D8B030D-6E8A-4147-A177-3AD203B41FA5}">
                      <a16:colId xmlns:a16="http://schemas.microsoft.com/office/drawing/2014/main" val="20003"/>
                    </a:ext>
                  </a:extLst>
                </a:gridCol>
                <a:gridCol w="1436611">
                  <a:extLst>
                    <a:ext uri="{9D8B030D-6E8A-4147-A177-3AD203B41FA5}">
                      <a16:colId xmlns:a16="http://schemas.microsoft.com/office/drawing/2014/main" val="20004"/>
                    </a:ext>
                  </a:extLst>
                </a:gridCol>
              </a:tblGrid>
              <a:tr h="370840">
                <a:tc>
                  <a:txBody>
                    <a:bodyPr/>
                    <a:lstStyle/>
                    <a:p>
                      <a:pPr algn="ctr"/>
                      <a:r>
                        <a:rPr lang="en-US" sz="1200" b="1" dirty="0"/>
                        <a:t>Event</a:t>
                      </a:r>
                    </a:p>
                  </a:txBody>
                  <a:tcPr/>
                </a:tc>
                <a:tc>
                  <a:txBody>
                    <a:bodyPr/>
                    <a:lstStyle/>
                    <a:p>
                      <a:pPr algn="ctr"/>
                      <a:r>
                        <a:rPr lang="en-US" sz="1200" b="1" dirty="0"/>
                        <a:t>Matthew</a:t>
                      </a:r>
                    </a:p>
                  </a:txBody>
                  <a:tcPr/>
                </a:tc>
                <a:tc>
                  <a:txBody>
                    <a:bodyPr/>
                    <a:lstStyle/>
                    <a:p>
                      <a:pPr algn="ctr"/>
                      <a:r>
                        <a:rPr lang="en-US" sz="1200" b="1" dirty="0"/>
                        <a:t>Mark</a:t>
                      </a:r>
                    </a:p>
                  </a:txBody>
                  <a:tcPr/>
                </a:tc>
                <a:tc>
                  <a:txBody>
                    <a:bodyPr/>
                    <a:lstStyle/>
                    <a:p>
                      <a:pPr algn="ctr"/>
                      <a:r>
                        <a:rPr lang="en-US" sz="1200" b="1" dirty="0"/>
                        <a:t>Luke </a:t>
                      </a:r>
                    </a:p>
                  </a:txBody>
                  <a:tcPr/>
                </a:tc>
                <a:tc>
                  <a:txBody>
                    <a:bodyPr/>
                    <a:lstStyle/>
                    <a:p>
                      <a:pPr algn="ctr"/>
                      <a:r>
                        <a:rPr lang="en-US" sz="1200" b="1" dirty="0"/>
                        <a:t>John</a:t>
                      </a:r>
                    </a:p>
                  </a:txBody>
                  <a:tcPr/>
                </a:tc>
                <a:extLst>
                  <a:ext uri="{0D108BD9-81ED-4DB2-BD59-A6C34878D82A}">
                    <a16:rowId xmlns:a16="http://schemas.microsoft.com/office/drawing/2014/main" val="10000"/>
                  </a:ext>
                </a:extLst>
              </a:tr>
              <a:tr h="370840">
                <a:tc>
                  <a:txBody>
                    <a:bodyPr/>
                    <a:lstStyle/>
                    <a:p>
                      <a:r>
                        <a:rPr lang="en-US" sz="1200" dirty="0"/>
                        <a:t>Jesus Travels from Galilee to Judea</a:t>
                      </a:r>
                    </a:p>
                  </a:txBody>
                  <a:tcPr/>
                </a:tc>
                <a:tc>
                  <a:txBody>
                    <a:bodyPr/>
                    <a:lstStyle/>
                    <a:p>
                      <a:r>
                        <a:rPr lang="en-US" sz="1200" dirty="0"/>
                        <a:t>19:1,</a:t>
                      </a:r>
                      <a:r>
                        <a:rPr lang="en-US" sz="1200" baseline="0" dirty="0"/>
                        <a:t> 2</a:t>
                      </a:r>
                      <a:r>
                        <a:rPr lang="en-US" sz="1200" dirty="0"/>
                        <a:t> </a:t>
                      </a:r>
                    </a:p>
                  </a:txBody>
                  <a:tcPr/>
                </a:tc>
                <a:tc>
                  <a:txBody>
                    <a:bodyPr/>
                    <a:lstStyle/>
                    <a:p>
                      <a:r>
                        <a:rPr lang="en-US" sz="1200" dirty="0"/>
                        <a:t>10:1</a:t>
                      </a:r>
                    </a:p>
                  </a:txBody>
                  <a:tcPr/>
                </a:tc>
                <a:tc>
                  <a:txBody>
                    <a:bodyPr/>
                    <a:lstStyle/>
                    <a:p>
                      <a:r>
                        <a:rPr lang="en-US" sz="1200" dirty="0"/>
                        <a:t> </a:t>
                      </a:r>
                    </a:p>
                  </a:txBody>
                  <a:tcPr/>
                </a:tc>
                <a:tc>
                  <a:txBody>
                    <a:bodyPr/>
                    <a:lstStyle/>
                    <a:p>
                      <a:r>
                        <a:rPr lang="en-US" sz="1200" dirty="0"/>
                        <a:t> </a:t>
                      </a:r>
                    </a:p>
                  </a:txBody>
                  <a:tcPr/>
                </a:tc>
                <a:extLst>
                  <a:ext uri="{0D108BD9-81ED-4DB2-BD59-A6C34878D82A}">
                    <a16:rowId xmlns:a16="http://schemas.microsoft.com/office/drawing/2014/main" val="10001"/>
                  </a:ext>
                </a:extLst>
              </a:tr>
              <a:tr h="370840">
                <a:tc>
                  <a:txBody>
                    <a:bodyPr/>
                    <a:lstStyle/>
                    <a:p>
                      <a:r>
                        <a:rPr lang="en-US" sz="1200" dirty="0"/>
                        <a:t>Jesus Teaches About Marriage and Divorce</a:t>
                      </a:r>
                    </a:p>
                  </a:txBody>
                  <a:tcPr/>
                </a:tc>
                <a:tc>
                  <a:txBody>
                    <a:bodyPr/>
                    <a:lstStyle/>
                    <a:p>
                      <a:r>
                        <a:rPr lang="en-US" sz="1200" dirty="0"/>
                        <a:t>19:3-12</a:t>
                      </a:r>
                    </a:p>
                  </a:txBody>
                  <a:tcPr/>
                </a:tc>
                <a:tc>
                  <a:txBody>
                    <a:bodyPr/>
                    <a:lstStyle/>
                    <a:p>
                      <a:r>
                        <a:rPr lang="en-US" sz="1200" dirty="0"/>
                        <a:t>10:2-12</a:t>
                      </a:r>
                    </a:p>
                  </a:txBody>
                  <a:tcPr/>
                </a:tc>
                <a:tc>
                  <a:txBody>
                    <a:bodyPr/>
                    <a:lstStyle/>
                    <a:p>
                      <a:r>
                        <a:rPr lang="en-US" sz="1200" dirty="0"/>
                        <a:t> </a:t>
                      </a:r>
                    </a:p>
                  </a:txBody>
                  <a:tcPr/>
                </a:tc>
                <a:tc>
                  <a:txBody>
                    <a:bodyPr/>
                    <a:lstStyle/>
                    <a:p>
                      <a:r>
                        <a:rPr lang="en-US" sz="1200" dirty="0"/>
                        <a:t> </a:t>
                      </a:r>
                    </a:p>
                  </a:txBody>
                  <a:tcPr/>
                </a:tc>
                <a:extLst>
                  <a:ext uri="{0D108BD9-81ED-4DB2-BD59-A6C34878D82A}">
                    <a16:rowId xmlns:a16="http://schemas.microsoft.com/office/drawing/2014/main" val="10002"/>
                  </a:ext>
                </a:extLst>
              </a:tr>
              <a:tr h="370840">
                <a:tc>
                  <a:txBody>
                    <a:bodyPr/>
                    <a:lstStyle/>
                    <a:p>
                      <a:r>
                        <a:rPr lang="en-US" sz="1200" dirty="0"/>
                        <a:t>Jesus Blesses the Little Children</a:t>
                      </a:r>
                    </a:p>
                  </a:txBody>
                  <a:tcPr/>
                </a:tc>
                <a:tc>
                  <a:txBody>
                    <a:bodyPr/>
                    <a:lstStyle/>
                    <a:p>
                      <a:r>
                        <a:rPr lang="en-US" sz="1200" dirty="0"/>
                        <a:t>19:13-15</a:t>
                      </a:r>
                    </a:p>
                  </a:txBody>
                  <a:tcPr/>
                </a:tc>
                <a:tc>
                  <a:txBody>
                    <a:bodyPr/>
                    <a:lstStyle/>
                    <a:p>
                      <a:r>
                        <a:rPr lang="en-US" sz="1200" dirty="0"/>
                        <a:t>10:13-16</a:t>
                      </a:r>
                    </a:p>
                  </a:txBody>
                  <a:tcPr/>
                </a:tc>
                <a:tc>
                  <a:txBody>
                    <a:bodyPr/>
                    <a:lstStyle/>
                    <a:p>
                      <a:r>
                        <a:rPr lang="en-US" sz="1200" dirty="0"/>
                        <a:t>18:15-17</a:t>
                      </a:r>
                    </a:p>
                  </a:txBody>
                  <a:tcPr/>
                </a:tc>
                <a:tc>
                  <a:txBody>
                    <a:bodyPr/>
                    <a:lstStyle/>
                    <a:p>
                      <a:r>
                        <a:rPr lang="en-US" sz="1200" dirty="0"/>
                        <a:t> </a:t>
                      </a:r>
                    </a:p>
                  </a:txBody>
                  <a:tcPr/>
                </a:tc>
                <a:extLst>
                  <a:ext uri="{0D108BD9-81ED-4DB2-BD59-A6C34878D82A}">
                    <a16:rowId xmlns:a16="http://schemas.microsoft.com/office/drawing/2014/main" val="10003"/>
                  </a:ext>
                </a:extLst>
              </a:tr>
              <a:tr h="370840">
                <a:tc>
                  <a:txBody>
                    <a:bodyPr/>
                    <a:lstStyle/>
                    <a:p>
                      <a:r>
                        <a:rPr lang="en-US" sz="1200" dirty="0"/>
                        <a:t>Jesus Teaches a Rich Young Ruler</a:t>
                      </a:r>
                    </a:p>
                  </a:txBody>
                  <a:tcPr/>
                </a:tc>
                <a:tc>
                  <a:txBody>
                    <a:bodyPr/>
                    <a:lstStyle/>
                    <a:p>
                      <a:r>
                        <a:rPr lang="en-US" sz="1200" dirty="0"/>
                        <a:t>19:16-26</a:t>
                      </a:r>
                    </a:p>
                  </a:txBody>
                  <a:tcPr/>
                </a:tc>
                <a:tc>
                  <a:txBody>
                    <a:bodyPr/>
                    <a:lstStyle/>
                    <a:p>
                      <a:r>
                        <a:rPr lang="en-US" sz="1200" dirty="0"/>
                        <a:t>10:17-27</a:t>
                      </a:r>
                    </a:p>
                  </a:txBody>
                  <a:tcPr/>
                </a:tc>
                <a:tc>
                  <a:txBody>
                    <a:bodyPr/>
                    <a:lstStyle/>
                    <a:p>
                      <a:r>
                        <a:rPr lang="en-US" sz="1200" dirty="0"/>
                        <a:t>18:18-27</a:t>
                      </a:r>
                    </a:p>
                  </a:txBody>
                  <a:tcPr/>
                </a:tc>
                <a:tc>
                  <a:txBody>
                    <a:bodyPr/>
                    <a:lstStyle/>
                    <a:p>
                      <a:r>
                        <a:rPr lang="en-US" sz="1200" dirty="0"/>
                        <a:t> </a:t>
                      </a:r>
                    </a:p>
                  </a:txBody>
                  <a:tcPr/>
                </a:tc>
                <a:extLst>
                  <a:ext uri="{0D108BD9-81ED-4DB2-BD59-A6C34878D82A}">
                    <a16:rowId xmlns:a16="http://schemas.microsoft.com/office/drawing/2014/main" val="10004"/>
                  </a:ext>
                </a:extLst>
              </a:tr>
              <a:tr h="370840">
                <a:tc>
                  <a:txBody>
                    <a:bodyPr/>
                    <a:lstStyle/>
                    <a:p>
                      <a:r>
                        <a:rPr lang="en-US" sz="1200" dirty="0"/>
                        <a:t>Results of Following Jesus</a:t>
                      </a:r>
                    </a:p>
                  </a:txBody>
                  <a:tcPr/>
                </a:tc>
                <a:tc>
                  <a:txBody>
                    <a:bodyPr/>
                    <a:lstStyle/>
                    <a:p>
                      <a:r>
                        <a:rPr lang="en-US" sz="1200" dirty="0"/>
                        <a:t>19:27-30</a:t>
                      </a:r>
                    </a:p>
                  </a:txBody>
                  <a:tcPr/>
                </a:tc>
                <a:tc>
                  <a:txBody>
                    <a:bodyPr/>
                    <a:lstStyle/>
                    <a:p>
                      <a:r>
                        <a:rPr lang="en-US" sz="1200" dirty="0"/>
                        <a:t>10:28-31</a:t>
                      </a:r>
                    </a:p>
                  </a:txBody>
                  <a:tcPr/>
                </a:tc>
                <a:tc>
                  <a:txBody>
                    <a:bodyPr/>
                    <a:lstStyle/>
                    <a:p>
                      <a:r>
                        <a:rPr lang="en-US" sz="1200" dirty="0"/>
                        <a:t>18:28-30</a:t>
                      </a:r>
                    </a:p>
                  </a:txBody>
                  <a:tcPr/>
                </a:tc>
                <a:tc>
                  <a:txBody>
                    <a:bodyPr/>
                    <a:lstStyle/>
                    <a:p>
                      <a:r>
                        <a:rPr lang="en-US" sz="1200" dirty="0"/>
                        <a:t> </a:t>
                      </a:r>
                    </a:p>
                  </a:txBody>
                  <a:tcPr/>
                </a:tc>
                <a:extLst>
                  <a:ext uri="{0D108BD9-81ED-4DB2-BD59-A6C34878D82A}">
                    <a16:rowId xmlns:a16="http://schemas.microsoft.com/office/drawing/2014/main" val="10005"/>
                  </a:ext>
                </a:extLst>
              </a:tr>
              <a:tr h="370840">
                <a:tc>
                  <a:txBody>
                    <a:bodyPr/>
                    <a:lstStyle/>
                    <a:p>
                      <a:r>
                        <a:rPr lang="en-US" sz="1200" dirty="0"/>
                        <a:t>Parable of Laborers in the Vineyard</a:t>
                      </a:r>
                    </a:p>
                  </a:txBody>
                  <a:tcPr/>
                </a:tc>
                <a:tc>
                  <a:txBody>
                    <a:bodyPr/>
                    <a:lstStyle/>
                    <a:p>
                      <a:r>
                        <a:rPr lang="en-US" sz="1200" dirty="0"/>
                        <a:t>20:1-16</a:t>
                      </a:r>
                    </a:p>
                  </a:txBody>
                  <a:tcPr/>
                </a:tc>
                <a:tc>
                  <a:txBody>
                    <a:bodyPr/>
                    <a:lstStyle/>
                    <a:p>
                      <a:r>
                        <a:rPr lang="en-US" sz="1200" dirty="0"/>
                        <a:t> </a:t>
                      </a:r>
                    </a:p>
                  </a:txBody>
                  <a:tcPr/>
                </a:tc>
                <a:tc>
                  <a:txBody>
                    <a:bodyPr/>
                    <a:lstStyle/>
                    <a:p>
                      <a:r>
                        <a:rPr lang="en-US" sz="1200" dirty="0"/>
                        <a:t> </a:t>
                      </a:r>
                    </a:p>
                  </a:txBody>
                  <a:tcPr/>
                </a:tc>
                <a:tc>
                  <a:txBody>
                    <a:bodyPr/>
                    <a:lstStyle/>
                    <a:p>
                      <a:endParaRPr lang="en-US" sz="1200" dirty="0"/>
                    </a:p>
                  </a:txBody>
                  <a:tcPr/>
                </a:tc>
                <a:extLst>
                  <a:ext uri="{0D108BD9-81ED-4DB2-BD59-A6C34878D82A}">
                    <a16:rowId xmlns:a16="http://schemas.microsoft.com/office/drawing/2014/main" val="10006"/>
                  </a:ext>
                </a:extLst>
              </a:tr>
              <a:tr h="370840">
                <a:tc>
                  <a:txBody>
                    <a:bodyPr/>
                    <a:lstStyle/>
                    <a:p>
                      <a:r>
                        <a:rPr lang="en-US" sz="1200" dirty="0"/>
                        <a:t>Jesus Foretells his Death and Resurrection in Jerusalem</a:t>
                      </a:r>
                    </a:p>
                  </a:txBody>
                  <a:tcPr/>
                </a:tc>
                <a:tc>
                  <a:txBody>
                    <a:bodyPr/>
                    <a:lstStyle/>
                    <a:p>
                      <a:r>
                        <a:rPr lang="en-US" sz="1200" dirty="0"/>
                        <a:t>20:17-19</a:t>
                      </a:r>
                    </a:p>
                  </a:txBody>
                  <a:tcPr/>
                </a:tc>
                <a:tc>
                  <a:txBody>
                    <a:bodyPr/>
                    <a:lstStyle/>
                    <a:p>
                      <a:r>
                        <a:rPr lang="en-US" sz="1200" dirty="0"/>
                        <a:t>10:32-34</a:t>
                      </a:r>
                    </a:p>
                  </a:txBody>
                  <a:tcPr/>
                </a:tc>
                <a:tc>
                  <a:txBody>
                    <a:bodyPr/>
                    <a:lstStyle/>
                    <a:p>
                      <a:r>
                        <a:rPr lang="en-US" sz="1200" dirty="0"/>
                        <a:t>18:31-34</a:t>
                      </a:r>
                    </a:p>
                  </a:txBody>
                  <a:tcPr/>
                </a:tc>
                <a:tc>
                  <a:txBody>
                    <a:bodyPr/>
                    <a:lstStyle/>
                    <a:p>
                      <a:endParaRPr lang="en-US" sz="1200" dirty="0"/>
                    </a:p>
                  </a:txBody>
                  <a:tcPr/>
                </a:tc>
                <a:extLst>
                  <a:ext uri="{0D108BD9-81ED-4DB2-BD59-A6C34878D82A}">
                    <a16:rowId xmlns:a16="http://schemas.microsoft.com/office/drawing/2014/main" val="10007"/>
                  </a:ext>
                </a:extLst>
              </a:tr>
              <a:tr h="370840">
                <a:tc>
                  <a:txBody>
                    <a:bodyPr/>
                    <a:lstStyle/>
                    <a:p>
                      <a:r>
                        <a:rPr lang="en-US" sz="1200" dirty="0"/>
                        <a:t>Seeking Greatness in the Kingdom</a:t>
                      </a:r>
                    </a:p>
                  </a:txBody>
                  <a:tcPr/>
                </a:tc>
                <a:tc>
                  <a:txBody>
                    <a:bodyPr/>
                    <a:lstStyle/>
                    <a:p>
                      <a:r>
                        <a:rPr lang="en-US" sz="1200" dirty="0"/>
                        <a:t>20:20-28</a:t>
                      </a:r>
                    </a:p>
                  </a:txBody>
                  <a:tcPr/>
                </a:tc>
                <a:tc>
                  <a:txBody>
                    <a:bodyPr/>
                    <a:lstStyle/>
                    <a:p>
                      <a:r>
                        <a:rPr lang="en-US" sz="1200" dirty="0"/>
                        <a:t>10:35-45</a:t>
                      </a:r>
                    </a:p>
                  </a:txBody>
                  <a:tcPr/>
                </a:tc>
                <a:tc>
                  <a:txBody>
                    <a:bodyPr/>
                    <a:lstStyle/>
                    <a:p>
                      <a:r>
                        <a:rPr lang="en-US" sz="1200" dirty="0"/>
                        <a:t> </a:t>
                      </a:r>
                    </a:p>
                  </a:txBody>
                  <a:tcPr/>
                </a:tc>
                <a:tc>
                  <a:txBody>
                    <a:bodyPr/>
                    <a:lstStyle/>
                    <a:p>
                      <a:endParaRPr lang="en-US" sz="1200" dirty="0"/>
                    </a:p>
                  </a:txBody>
                  <a:tcPr/>
                </a:tc>
                <a:extLst>
                  <a:ext uri="{0D108BD9-81ED-4DB2-BD59-A6C34878D82A}">
                    <a16:rowId xmlns:a16="http://schemas.microsoft.com/office/drawing/2014/main" val="10008"/>
                  </a:ext>
                </a:extLst>
              </a:tr>
              <a:tr h="370840">
                <a:tc>
                  <a:txBody>
                    <a:bodyPr/>
                    <a:lstStyle/>
                    <a:p>
                      <a:r>
                        <a:rPr lang="en-US" sz="1200" dirty="0"/>
                        <a:t>Blind </a:t>
                      </a:r>
                      <a:r>
                        <a:rPr lang="en-US" sz="1200" dirty="0" err="1"/>
                        <a:t>Bartimaeus</a:t>
                      </a:r>
                      <a:r>
                        <a:rPr lang="en-US" sz="1200" dirty="0"/>
                        <a:t> and Another</a:t>
                      </a:r>
                      <a:r>
                        <a:rPr lang="en-US" sz="1200" baseline="0" dirty="0"/>
                        <a:t> Healed Near Jericho</a:t>
                      </a:r>
                      <a:endParaRPr lang="en-US" sz="1200" dirty="0"/>
                    </a:p>
                  </a:txBody>
                  <a:tcPr/>
                </a:tc>
                <a:tc>
                  <a:txBody>
                    <a:bodyPr/>
                    <a:lstStyle/>
                    <a:p>
                      <a:r>
                        <a:rPr lang="en-US" sz="1200" dirty="0"/>
                        <a:t> 20:29-34</a:t>
                      </a:r>
                    </a:p>
                  </a:txBody>
                  <a:tcPr/>
                </a:tc>
                <a:tc>
                  <a:txBody>
                    <a:bodyPr/>
                    <a:lstStyle/>
                    <a:p>
                      <a:r>
                        <a:rPr lang="en-US" sz="1200" dirty="0"/>
                        <a:t>10:46-52</a:t>
                      </a:r>
                    </a:p>
                  </a:txBody>
                  <a:tcPr/>
                </a:tc>
                <a:tc>
                  <a:txBody>
                    <a:bodyPr/>
                    <a:lstStyle/>
                    <a:p>
                      <a:r>
                        <a:rPr lang="en-US" sz="1200" dirty="0"/>
                        <a:t>18:35-43</a:t>
                      </a:r>
                    </a:p>
                  </a:txBody>
                  <a:tcPr/>
                </a:tc>
                <a:tc>
                  <a:txBody>
                    <a:bodyPr/>
                    <a:lstStyle/>
                    <a:p>
                      <a:r>
                        <a:rPr lang="en-US" sz="1200" dirty="0"/>
                        <a:t> </a:t>
                      </a:r>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cdn2.bigcommerce.com/server300/06c3e/products/96/images/362/Monet_Turquoise_WEB__34153.1300245746.600.400.gif?c=2"/>
          <p:cNvPicPr>
            <a:picLocks noChangeAspect="1" noChangeArrowheads="1"/>
          </p:cNvPicPr>
          <p:nvPr/>
        </p:nvPicPr>
        <p:blipFill>
          <a:blip r:embed="rId2" cstate="print"/>
          <a:srcRect/>
          <a:stretch>
            <a:fillRect/>
          </a:stretch>
        </p:blipFill>
        <p:spPr bwMode="auto">
          <a:xfrm>
            <a:off x="-1" y="-1"/>
            <a:ext cx="12192001" cy="6874213"/>
          </a:xfrm>
          <a:prstGeom prst="rect">
            <a:avLst/>
          </a:prstGeom>
          <a:noFill/>
        </p:spPr>
      </p:pic>
      <p:sp>
        <p:nvSpPr>
          <p:cNvPr id="5" name="TextBox 4"/>
          <p:cNvSpPr txBox="1"/>
          <p:nvPr/>
        </p:nvSpPr>
        <p:spPr>
          <a:xfrm>
            <a:off x="291830" y="807395"/>
            <a:ext cx="3667328" cy="1200329"/>
          </a:xfrm>
          <a:prstGeom prst="rect">
            <a:avLst/>
          </a:prstGeom>
          <a:noFill/>
        </p:spPr>
        <p:txBody>
          <a:bodyPr wrap="square" rtlCol="0">
            <a:spAutoFit/>
          </a:bodyPr>
          <a:lstStyle/>
          <a:p>
            <a:r>
              <a:rPr lang="en-US" dirty="0">
                <a:solidFill>
                  <a:schemeClr val="bg1"/>
                </a:solidFill>
              </a:rPr>
              <a:t>During the time of the Savior’s mortal ministry, divorce was a vexing issue, debated without resolution among rabbis. </a:t>
            </a:r>
          </a:p>
        </p:txBody>
      </p:sp>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R CENA" pitchFamily="2" charset="0"/>
              </a:rPr>
              <a:t>Divorce </a:t>
            </a:r>
          </a:p>
        </p:txBody>
      </p:sp>
      <p:sp>
        <p:nvSpPr>
          <p:cNvPr id="100" name="Rectangle 99"/>
          <p:cNvSpPr/>
          <p:nvPr/>
        </p:nvSpPr>
        <p:spPr>
          <a:xfrm>
            <a:off x="5664741" y="4207852"/>
            <a:ext cx="6096000" cy="2246769"/>
          </a:xfrm>
          <a:prstGeom prst="rect">
            <a:avLst/>
          </a:prstGeom>
        </p:spPr>
        <p:txBody>
          <a:bodyPr>
            <a:spAutoFit/>
          </a:bodyPr>
          <a:lstStyle/>
          <a:p>
            <a:r>
              <a:rPr lang="en-US" sz="2000" dirty="0">
                <a:solidFill>
                  <a:schemeClr val="bg1"/>
                </a:solidFill>
              </a:rPr>
              <a:t>For many people, divorce was justified even for trivial reasons. The Pharisees sought to involve Jesus in the controversy by asking His opinion about divorce. </a:t>
            </a:r>
          </a:p>
          <a:p>
            <a:endParaRPr lang="en-US" sz="2000" dirty="0">
              <a:solidFill>
                <a:schemeClr val="bg1"/>
              </a:solidFill>
            </a:endParaRPr>
          </a:p>
          <a:p>
            <a:r>
              <a:rPr lang="en-US" sz="2000" dirty="0">
                <a:solidFill>
                  <a:schemeClr val="bg1"/>
                </a:solidFill>
              </a:rPr>
              <a:t>In response, the Savior emphasized the sanctity of marriage by referring to Adam and Eve, who provided the ideal of marital unity and permanence.</a:t>
            </a:r>
          </a:p>
        </p:txBody>
      </p:sp>
      <p:sp>
        <p:nvSpPr>
          <p:cNvPr id="13" name="Rectangle 12"/>
          <p:cNvSpPr/>
          <p:nvPr/>
        </p:nvSpPr>
        <p:spPr>
          <a:xfrm>
            <a:off x="0" y="6488668"/>
            <a:ext cx="6096000" cy="369332"/>
          </a:xfrm>
          <a:prstGeom prst="rect">
            <a:avLst/>
          </a:prstGeom>
        </p:spPr>
        <p:txBody>
          <a:bodyPr>
            <a:spAutoFit/>
          </a:bodyPr>
          <a:lstStyle/>
          <a:p>
            <a:r>
              <a:rPr lang="en-US" dirty="0">
                <a:solidFill>
                  <a:schemeClr val="bg1"/>
                </a:solidFill>
              </a:rPr>
              <a:t>Matthew 19:3</a:t>
            </a:r>
          </a:p>
        </p:txBody>
      </p:sp>
      <p:pic>
        <p:nvPicPr>
          <p:cNvPr id="29698" name="Picture 2" descr="http://www.obwlaw.com/wp-content/uploads/2016/05/divorce1.jpg"/>
          <p:cNvPicPr>
            <a:picLocks noChangeAspect="1" noChangeArrowheads="1"/>
          </p:cNvPicPr>
          <p:nvPr/>
        </p:nvPicPr>
        <p:blipFill>
          <a:blip r:embed="rId3" cstate="print"/>
          <a:srcRect/>
          <a:stretch>
            <a:fillRect/>
          </a:stretch>
        </p:blipFill>
        <p:spPr bwMode="auto">
          <a:xfrm>
            <a:off x="632299" y="2329943"/>
            <a:ext cx="4346168" cy="2845173"/>
          </a:xfrm>
          <a:prstGeom prst="rect">
            <a:avLst/>
          </a:prstGeom>
          <a:noFill/>
        </p:spPr>
      </p:pic>
      <p:pic>
        <p:nvPicPr>
          <p:cNvPr id="29700" name="Picture 4" descr="http://3.bp.blogspot.com/-FVhh7mteWDs/VVAayjfGNHI/AAAAAAAAASQ/gyUPYYCuLuQ/s1600/polygamy%2Bjesus%2Bteaching%2Bthe%2Bpriests.jpg"/>
          <p:cNvPicPr>
            <a:picLocks noChangeAspect="1" noChangeArrowheads="1"/>
          </p:cNvPicPr>
          <p:nvPr/>
        </p:nvPicPr>
        <p:blipFill>
          <a:blip r:embed="rId4" cstate="print"/>
          <a:srcRect/>
          <a:stretch>
            <a:fillRect/>
          </a:stretch>
        </p:blipFill>
        <p:spPr bwMode="auto">
          <a:xfrm>
            <a:off x="6118697" y="1206871"/>
            <a:ext cx="4042383" cy="2858582"/>
          </a:xfrm>
          <a:prstGeom prst="rect">
            <a:avLst/>
          </a:prstGeom>
          <a:noFill/>
        </p:spPr>
      </p:pic>
      <p:sp>
        <p:nvSpPr>
          <p:cNvPr id="16" name="Rectangle 15"/>
          <p:cNvSpPr/>
          <p:nvPr/>
        </p:nvSpPr>
        <p:spPr>
          <a:xfrm>
            <a:off x="1939047" y="5236192"/>
            <a:ext cx="3673812" cy="1477328"/>
          </a:xfrm>
          <a:prstGeom prst="rect">
            <a:avLst/>
          </a:prstGeom>
        </p:spPr>
        <p:txBody>
          <a:bodyPr wrap="square">
            <a:spAutoFit/>
          </a:bodyPr>
          <a:lstStyle/>
          <a:p>
            <a:r>
              <a:rPr lang="en-US" i="1" dirty="0">
                <a:solidFill>
                  <a:srgbClr val="FFFF00"/>
                </a:solidFill>
              </a:rPr>
              <a:t>Therefore shall a man leave his father and his mother, and shall cleave unto his wife: and they shall be one flesh</a:t>
            </a:r>
          </a:p>
          <a:p>
            <a:r>
              <a:rPr lang="en-US" i="1" dirty="0">
                <a:solidFill>
                  <a:srgbClr val="FFFF00"/>
                </a:solidFill>
              </a:rPr>
              <a:t>Genesis 2:24</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9700"/>
                                        </p:tgtEl>
                                        <p:attrNameLst>
                                          <p:attrName>style.visibility</p:attrName>
                                        </p:attrNameLst>
                                      </p:cBhvr>
                                      <p:to>
                                        <p:strVal val="visible"/>
                                      </p:to>
                                    </p:set>
                                    <p:animEffect transition="in" filter="fade">
                                      <p:cBhvr>
                                        <p:cTn id="9" dur="2000"/>
                                        <p:tgtEl>
                                          <p:spTgt spid="2970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0">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cdn2.bigcommerce.com/server300/06c3e/products/96/images/362/Monet_Turquoise_WEB__34153.1300245746.600.400.gif?c=2"/>
          <p:cNvPicPr>
            <a:picLocks noChangeAspect="1" noChangeArrowheads="1"/>
          </p:cNvPicPr>
          <p:nvPr/>
        </p:nvPicPr>
        <p:blipFill>
          <a:blip r:embed="rId2" cstate="print"/>
          <a:srcRect/>
          <a:stretch>
            <a:fillRect/>
          </a:stretch>
        </p:blipFill>
        <p:spPr bwMode="auto">
          <a:xfrm>
            <a:off x="-1" y="-16213"/>
            <a:ext cx="12192001" cy="6874213"/>
          </a:xfrm>
          <a:prstGeom prst="rect">
            <a:avLst/>
          </a:prstGeom>
          <a:noFill/>
        </p:spPr>
      </p:pic>
      <p:sp>
        <p:nvSpPr>
          <p:cNvPr id="6" name="TextBox 5"/>
          <p:cNvSpPr txBox="1"/>
          <p:nvPr/>
        </p:nvSpPr>
        <p:spPr>
          <a:xfrm>
            <a:off x="0" y="0"/>
            <a:ext cx="12192000" cy="769441"/>
          </a:xfrm>
          <a:prstGeom prst="rect">
            <a:avLst/>
          </a:prstGeom>
          <a:noFill/>
        </p:spPr>
        <p:txBody>
          <a:bodyPr wrap="square" rtlCol="0">
            <a:spAutoFit/>
          </a:bodyPr>
          <a:lstStyle/>
          <a:p>
            <a:r>
              <a:rPr lang="en-US" sz="4400" dirty="0">
                <a:solidFill>
                  <a:schemeClr val="bg1"/>
                </a:solidFill>
                <a:latin typeface="AR CENA" pitchFamily="2" charset="0"/>
              </a:rPr>
              <a:t>  Bill of Divorcement—’Get’ </a:t>
            </a:r>
          </a:p>
        </p:txBody>
      </p:sp>
      <p:sp>
        <p:nvSpPr>
          <p:cNvPr id="13" name="Rectangle 12"/>
          <p:cNvSpPr/>
          <p:nvPr/>
        </p:nvSpPr>
        <p:spPr>
          <a:xfrm>
            <a:off x="0" y="6488668"/>
            <a:ext cx="6096000" cy="369332"/>
          </a:xfrm>
          <a:prstGeom prst="rect">
            <a:avLst/>
          </a:prstGeom>
        </p:spPr>
        <p:txBody>
          <a:bodyPr>
            <a:spAutoFit/>
          </a:bodyPr>
          <a:lstStyle/>
          <a:p>
            <a:r>
              <a:rPr lang="en-US" dirty="0">
                <a:solidFill>
                  <a:schemeClr val="bg1"/>
                </a:solidFill>
              </a:rPr>
              <a:t>Matthew 19:8-9</a:t>
            </a:r>
          </a:p>
        </p:txBody>
      </p:sp>
      <p:sp>
        <p:nvSpPr>
          <p:cNvPr id="16" name="Rectangle 15"/>
          <p:cNvSpPr/>
          <p:nvPr/>
        </p:nvSpPr>
        <p:spPr>
          <a:xfrm>
            <a:off x="460442" y="1033842"/>
            <a:ext cx="5191328" cy="1754326"/>
          </a:xfrm>
          <a:prstGeom prst="rect">
            <a:avLst/>
          </a:prstGeom>
        </p:spPr>
        <p:txBody>
          <a:bodyPr wrap="square">
            <a:spAutoFit/>
          </a:bodyPr>
          <a:lstStyle/>
          <a:p>
            <a:r>
              <a:rPr lang="en-US" i="1" dirty="0">
                <a:solidFill>
                  <a:srgbClr val="FFFF00"/>
                </a:solidFill>
              </a:rPr>
              <a:t>When a man hath taken a wife, and married her, and it come to pass that she find no </a:t>
            </a:r>
            <a:r>
              <a:rPr lang="en-US" i="1" dirty="0" err="1">
                <a:solidFill>
                  <a:srgbClr val="FFFF00"/>
                </a:solidFill>
              </a:rPr>
              <a:t>favour</a:t>
            </a:r>
            <a:r>
              <a:rPr lang="en-US" i="1" dirty="0">
                <a:solidFill>
                  <a:srgbClr val="FFFF00"/>
                </a:solidFill>
              </a:rPr>
              <a:t> in his eyes, because he hath found some uncleanness in her: then let him write her a bill of divorcement, and give it in her hand, and send her out of his house. Deuteronomy 24:1</a:t>
            </a:r>
          </a:p>
        </p:txBody>
      </p:sp>
      <p:sp>
        <p:nvSpPr>
          <p:cNvPr id="10" name="Rectangle 9"/>
          <p:cNvSpPr/>
          <p:nvPr/>
        </p:nvSpPr>
        <p:spPr>
          <a:xfrm>
            <a:off x="0" y="5255649"/>
            <a:ext cx="6906638" cy="1015663"/>
          </a:xfrm>
          <a:prstGeom prst="rect">
            <a:avLst/>
          </a:prstGeom>
        </p:spPr>
        <p:txBody>
          <a:bodyPr wrap="square">
            <a:spAutoFit/>
          </a:bodyPr>
          <a:lstStyle/>
          <a:p>
            <a:pPr algn="ctr"/>
            <a:r>
              <a:rPr lang="en-US" sz="2400" dirty="0">
                <a:solidFill>
                  <a:srgbClr val="FFFF00"/>
                </a:solidFill>
              </a:rPr>
              <a:t> </a:t>
            </a:r>
            <a:r>
              <a:rPr lang="en-US" sz="2000" dirty="0">
                <a:solidFill>
                  <a:srgbClr val="FFFF00"/>
                </a:solidFill>
              </a:rPr>
              <a:t>Why did Moses allow divorce among the Israelites</a:t>
            </a:r>
            <a:r>
              <a:rPr lang="en-US" sz="2400" dirty="0">
                <a:solidFill>
                  <a:srgbClr val="FFFF00"/>
                </a:solidFill>
              </a:rPr>
              <a:t>? </a:t>
            </a:r>
          </a:p>
          <a:p>
            <a:pPr algn="ctr"/>
            <a:endParaRPr lang="en-US" dirty="0">
              <a:solidFill>
                <a:schemeClr val="bg1"/>
              </a:solidFill>
            </a:endParaRPr>
          </a:p>
          <a:p>
            <a:pPr algn="ctr"/>
            <a:r>
              <a:rPr lang="en-US" dirty="0">
                <a:solidFill>
                  <a:schemeClr val="bg1"/>
                </a:solidFill>
              </a:rPr>
              <a:t>Because of the hardness of the people’s hearts</a:t>
            </a:r>
          </a:p>
        </p:txBody>
      </p:sp>
      <p:sp>
        <p:nvSpPr>
          <p:cNvPr id="11" name="Rectangle 10"/>
          <p:cNvSpPr/>
          <p:nvPr/>
        </p:nvSpPr>
        <p:spPr>
          <a:xfrm>
            <a:off x="2324910" y="3014139"/>
            <a:ext cx="4056433" cy="1754326"/>
          </a:xfrm>
          <a:prstGeom prst="rect">
            <a:avLst/>
          </a:prstGeom>
        </p:spPr>
        <p:txBody>
          <a:bodyPr wrap="square">
            <a:spAutoFit/>
          </a:bodyPr>
          <a:lstStyle/>
          <a:p>
            <a:r>
              <a:rPr lang="en-US" dirty="0">
                <a:solidFill>
                  <a:schemeClr val="bg1"/>
                </a:solidFill>
              </a:rPr>
              <a:t>According to the Old Testament, a Jewish marriage is ended when the husband gives his wife a document, a 'get'. This get is written by a scribe and presented in the presence of a rabbinic court and qualified witnesses. (4)</a:t>
            </a:r>
          </a:p>
        </p:txBody>
      </p:sp>
      <p:grpSp>
        <p:nvGrpSpPr>
          <p:cNvPr id="17" name="Group 16"/>
          <p:cNvGrpSpPr/>
          <p:nvPr/>
        </p:nvGrpSpPr>
        <p:grpSpPr>
          <a:xfrm>
            <a:off x="6400800" y="0"/>
            <a:ext cx="5791200" cy="6858000"/>
            <a:chOff x="6400800" y="0"/>
            <a:chExt cx="5791200" cy="6858000"/>
          </a:xfrm>
        </p:grpSpPr>
        <p:pic>
          <p:nvPicPr>
            <p:cNvPr id="33794" name="Picture 2" descr="http://www.templateof.com/postpic/2015/06/ancient-scroll-paper-background-png_373881.png"/>
            <p:cNvPicPr>
              <a:picLocks noChangeAspect="1" noChangeArrowheads="1"/>
            </p:cNvPicPr>
            <p:nvPr/>
          </p:nvPicPr>
          <p:blipFill>
            <a:blip r:embed="rId3" cstate="print"/>
            <a:srcRect/>
            <a:stretch>
              <a:fillRect/>
            </a:stretch>
          </p:blipFill>
          <p:spPr bwMode="auto">
            <a:xfrm>
              <a:off x="6400800" y="0"/>
              <a:ext cx="5791200" cy="6858000"/>
            </a:xfrm>
            <a:prstGeom prst="rect">
              <a:avLst/>
            </a:prstGeom>
            <a:noFill/>
          </p:spPr>
        </p:pic>
        <p:sp>
          <p:nvSpPr>
            <p:cNvPr id="14" name="Rectangle 13"/>
            <p:cNvSpPr/>
            <p:nvPr/>
          </p:nvSpPr>
          <p:spPr>
            <a:xfrm>
              <a:off x="6906638" y="1184464"/>
              <a:ext cx="4824920" cy="4401205"/>
            </a:xfrm>
            <a:prstGeom prst="rect">
              <a:avLst/>
            </a:prstGeom>
          </p:spPr>
          <p:txBody>
            <a:bodyPr wrap="square">
              <a:spAutoFit/>
            </a:bodyPr>
            <a:lstStyle/>
            <a:p>
              <a:r>
                <a:rPr lang="en-US" sz="1400" b="1" dirty="0"/>
                <a:t>Document "On the __________ day of the week, the __________ day of the month of __________ in the year __________ from the creation of the world according to the calendar reckoning we are accustomed to count here, in the city __________, which is located on the river __________, and situated near wells of water, I, __________, the son of __________, who today am present in the city __________, which is located on the river __________, and situated near wells of water, do willingly consent, being under no restraint, to release, to set free and put aside thee, my wife __________, daughter of __________, who art today in the city of __________, which is located on the river __________, and situated near wells of water, who has been my wife from before. Thus do I set free, release thee, and put thee aside, in order that thou may have permission and the authority over thy self to go and marry any man thou may desire. No person may hinder thee from this day onward, and thou are permitted to every man. This shall be for thee from me a bill of dismissal, a letter of release, and a document of freedom, in accordance with the law of Moses and the Sages Israel." </a:t>
              </a:r>
            </a:p>
          </p:txBody>
        </p:sp>
        <p:sp>
          <p:nvSpPr>
            <p:cNvPr id="15" name="Rectangle 14"/>
            <p:cNvSpPr/>
            <p:nvPr/>
          </p:nvSpPr>
          <p:spPr>
            <a:xfrm>
              <a:off x="8088384" y="6596390"/>
              <a:ext cx="2549096" cy="261610"/>
            </a:xfrm>
            <a:prstGeom prst="rect">
              <a:avLst/>
            </a:prstGeom>
          </p:spPr>
          <p:txBody>
            <a:bodyPr wrap="none">
              <a:spAutoFit/>
            </a:bodyPr>
            <a:lstStyle/>
            <a:p>
              <a:r>
                <a:rPr lang="en-US" sz="1100" dirty="0">
                  <a:solidFill>
                    <a:schemeClr val="bg1"/>
                  </a:solidFill>
                </a:rPr>
                <a:t>English Translation of the GET Document </a:t>
              </a:r>
            </a:p>
          </p:txBody>
        </p:sp>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cdn2.bigcommerce.com/server300/06c3e/products/96/images/362/Monet_Turquoise_WEB__34153.1300245746.600.400.gif?c=2"/>
          <p:cNvPicPr>
            <a:picLocks noChangeAspect="1" noChangeArrowheads="1"/>
          </p:cNvPicPr>
          <p:nvPr/>
        </p:nvPicPr>
        <p:blipFill>
          <a:blip r:embed="rId2" cstate="print"/>
          <a:srcRect/>
          <a:stretch>
            <a:fillRect/>
          </a:stretch>
        </p:blipFill>
        <p:spPr bwMode="auto">
          <a:xfrm>
            <a:off x="-1" y="-1"/>
            <a:ext cx="12192001" cy="6874213"/>
          </a:xfrm>
          <a:prstGeom prst="rect">
            <a:avLst/>
          </a:prstGeom>
          <a:noFill/>
        </p:spPr>
      </p:pic>
      <p:sp>
        <p:nvSpPr>
          <p:cNvPr id="5" name="TextBox 4"/>
          <p:cNvSpPr txBox="1"/>
          <p:nvPr/>
        </p:nvSpPr>
        <p:spPr>
          <a:xfrm>
            <a:off x="243191" y="622570"/>
            <a:ext cx="5107022" cy="2677656"/>
          </a:xfrm>
          <a:prstGeom prst="rect">
            <a:avLst/>
          </a:prstGeom>
          <a:noFill/>
        </p:spPr>
        <p:txBody>
          <a:bodyPr wrap="square" rtlCol="0">
            <a:spAutoFit/>
          </a:bodyPr>
          <a:lstStyle/>
          <a:p>
            <a:r>
              <a:rPr lang="en-US" sz="2400" dirty="0">
                <a:solidFill>
                  <a:schemeClr val="bg1"/>
                </a:solidFill>
              </a:rPr>
              <a:t>“The kind of marriage required for exaltation—eternal in duration and godlike in quality—does not contemplate divorce. In the temples of the Lord, couples are married for all eternity. But some marriages do not progress toward that ideal.</a:t>
            </a:r>
            <a:endParaRPr lang="en-US" sz="2400" i="1" dirty="0">
              <a:solidFill>
                <a:schemeClr val="bg1"/>
              </a:solidFill>
            </a:endParaRPr>
          </a:p>
        </p:txBody>
      </p:sp>
      <p:sp>
        <p:nvSpPr>
          <p:cNvPr id="4" name="Rectangle 3"/>
          <p:cNvSpPr/>
          <p:nvPr/>
        </p:nvSpPr>
        <p:spPr>
          <a:xfrm>
            <a:off x="0" y="6488668"/>
            <a:ext cx="6096000" cy="369332"/>
          </a:xfrm>
          <a:prstGeom prst="rect">
            <a:avLst/>
          </a:prstGeom>
        </p:spPr>
        <p:txBody>
          <a:bodyPr>
            <a:spAutoFit/>
          </a:bodyPr>
          <a:lstStyle/>
          <a:p>
            <a:r>
              <a:rPr lang="en-US" dirty="0">
                <a:solidFill>
                  <a:schemeClr val="bg1"/>
                </a:solidFill>
              </a:rPr>
              <a:t>Matthew 19:8</a:t>
            </a:r>
          </a:p>
        </p:txBody>
      </p:sp>
      <p:sp>
        <p:nvSpPr>
          <p:cNvPr id="7" name="Rectangle 6"/>
          <p:cNvSpPr/>
          <p:nvPr/>
        </p:nvSpPr>
        <p:spPr>
          <a:xfrm>
            <a:off x="5596646" y="4093431"/>
            <a:ext cx="6096000" cy="2308324"/>
          </a:xfrm>
          <a:prstGeom prst="rect">
            <a:avLst/>
          </a:prstGeom>
        </p:spPr>
        <p:txBody>
          <a:bodyPr>
            <a:spAutoFit/>
          </a:bodyPr>
          <a:lstStyle/>
          <a:p>
            <a:r>
              <a:rPr lang="en-US" sz="2400" dirty="0">
                <a:solidFill>
                  <a:schemeClr val="bg1"/>
                </a:solidFill>
              </a:rPr>
              <a:t>“Because ‘of the hardness of [our] hearts’, the Lord does not currently enforce the consequences of the celestial standard. He permits divorced persons to marry again without the stain of immorality specified in the higher law” (5) </a:t>
            </a:r>
            <a:endParaRPr lang="en-US" sz="2400" dirty="0"/>
          </a:p>
        </p:txBody>
      </p:sp>
      <p:pic>
        <p:nvPicPr>
          <p:cNvPr id="34818" name="Picture 2" descr="Elder Dallin H. Oaks"/>
          <p:cNvPicPr>
            <a:picLocks noChangeAspect="1" noChangeArrowheads="1"/>
          </p:cNvPicPr>
          <p:nvPr/>
        </p:nvPicPr>
        <p:blipFill>
          <a:blip r:embed="rId3" cstate="print"/>
          <a:srcRect/>
          <a:stretch>
            <a:fillRect/>
          </a:stretch>
        </p:blipFill>
        <p:spPr bwMode="auto">
          <a:xfrm>
            <a:off x="10787907" y="181752"/>
            <a:ext cx="1095375" cy="1457326"/>
          </a:xfrm>
          <a:prstGeom prst="rect">
            <a:avLst/>
          </a:prstGeom>
          <a:noFill/>
        </p:spPr>
      </p:pic>
      <p:pic>
        <p:nvPicPr>
          <p:cNvPr id="34820" name="Picture 4" descr="http://i.huffpost.com/gen/3534808/images/o-DIVORCE-HANDS-RINGS-facebook.jpg"/>
          <p:cNvPicPr>
            <a:picLocks noChangeAspect="1" noChangeArrowheads="1"/>
          </p:cNvPicPr>
          <p:nvPr/>
        </p:nvPicPr>
        <p:blipFill>
          <a:blip r:embed="rId4" cstate="print"/>
          <a:srcRect/>
          <a:stretch>
            <a:fillRect/>
          </a:stretch>
        </p:blipFill>
        <p:spPr bwMode="auto">
          <a:xfrm>
            <a:off x="680935" y="3735421"/>
            <a:ext cx="4416357" cy="2208179"/>
          </a:xfrm>
          <a:prstGeom prst="rect">
            <a:avLst/>
          </a:prstGeom>
          <a:noFill/>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3715" t="5624" r="41928" b="51201"/>
          <a:stretch/>
        </p:blipFill>
        <p:spPr>
          <a:xfrm>
            <a:off x="6217595" y="369774"/>
            <a:ext cx="2974190" cy="32489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4673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cdn2.bigcommerce.com/server300/06c3e/products/96/images/362/Monet_Turquoise_WEB__34153.1300245746.600.400.gif?c=2"/>
          <p:cNvPicPr>
            <a:picLocks noChangeAspect="1" noChangeArrowheads="1"/>
          </p:cNvPicPr>
          <p:nvPr/>
        </p:nvPicPr>
        <p:blipFill>
          <a:blip r:embed="rId2" cstate="print"/>
          <a:srcRect/>
          <a:stretch>
            <a:fillRect/>
          </a:stretch>
        </p:blipFill>
        <p:spPr bwMode="auto">
          <a:xfrm>
            <a:off x="-1" y="-1"/>
            <a:ext cx="12192001" cy="6874213"/>
          </a:xfrm>
          <a:prstGeom prst="rect">
            <a:avLst/>
          </a:prstGeom>
          <a:noFill/>
        </p:spPr>
      </p:pic>
      <p:sp>
        <p:nvSpPr>
          <p:cNvPr id="5" name="TextBox 4"/>
          <p:cNvSpPr txBox="1"/>
          <p:nvPr/>
        </p:nvSpPr>
        <p:spPr>
          <a:xfrm>
            <a:off x="209324" y="622570"/>
            <a:ext cx="5107022" cy="3477875"/>
          </a:xfrm>
          <a:prstGeom prst="rect">
            <a:avLst/>
          </a:prstGeom>
          <a:noFill/>
        </p:spPr>
        <p:txBody>
          <a:bodyPr wrap="square" rtlCol="0">
            <a:spAutoFit/>
          </a:bodyPr>
          <a:lstStyle/>
          <a:p>
            <a:r>
              <a:rPr lang="en-US" sz="2000" dirty="0">
                <a:solidFill>
                  <a:schemeClr val="bg1"/>
                </a:solidFill>
              </a:rPr>
              <a:t>There are several developmental disorders which result in boys being born with ambiguous genitalia or as hermaphrodites. As adults, they are unable to father children and were classed as eunuchs. </a:t>
            </a:r>
          </a:p>
          <a:p>
            <a:endParaRPr lang="en-US" sz="2000" dirty="0">
              <a:solidFill>
                <a:schemeClr val="bg1"/>
              </a:solidFill>
            </a:endParaRPr>
          </a:p>
          <a:p>
            <a:r>
              <a:rPr lang="en-US" sz="2000" dirty="0">
                <a:solidFill>
                  <a:schemeClr val="bg1"/>
                </a:solidFill>
              </a:rPr>
              <a:t>Another group of eunuchs were "a class of emasculated men attached to the courts of eastern rulers. They were employed to watch of the harems, and also were often given positions as trusted officials." (6)</a:t>
            </a:r>
            <a:endParaRPr lang="en-US" sz="2000" i="1" dirty="0">
              <a:solidFill>
                <a:schemeClr val="bg1"/>
              </a:solidFill>
            </a:endParaRPr>
          </a:p>
        </p:txBody>
      </p:sp>
      <p:sp>
        <p:nvSpPr>
          <p:cNvPr id="4" name="Rectangle 3"/>
          <p:cNvSpPr/>
          <p:nvPr/>
        </p:nvSpPr>
        <p:spPr>
          <a:xfrm>
            <a:off x="0" y="6488668"/>
            <a:ext cx="6096000" cy="369332"/>
          </a:xfrm>
          <a:prstGeom prst="rect">
            <a:avLst/>
          </a:prstGeom>
        </p:spPr>
        <p:txBody>
          <a:bodyPr>
            <a:spAutoFit/>
          </a:bodyPr>
          <a:lstStyle/>
          <a:p>
            <a:r>
              <a:rPr lang="en-US" dirty="0">
                <a:solidFill>
                  <a:schemeClr val="bg1"/>
                </a:solidFill>
              </a:rPr>
              <a:t>Matthew 19:12</a:t>
            </a:r>
          </a:p>
        </p:txBody>
      </p:sp>
      <p:sp>
        <p:nvSpPr>
          <p:cNvPr id="7" name="Rectangle 6"/>
          <p:cNvSpPr/>
          <p:nvPr/>
        </p:nvSpPr>
        <p:spPr>
          <a:xfrm>
            <a:off x="5316346" y="3427023"/>
            <a:ext cx="6500479" cy="3170099"/>
          </a:xfrm>
          <a:prstGeom prst="rect">
            <a:avLst/>
          </a:prstGeom>
        </p:spPr>
        <p:txBody>
          <a:bodyPr wrap="square">
            <a:spAutoFit/>
          </a:bodyPr>
          <a:lstStyle/>
          <a:p>
            <a:r>
              <a:rPr lang="en-US" sz="2000" dirty="0">
                <a:solidFill>
                  <a:schemeClr val="bg1"/>
                </a:solidFill>
              </a:rPr>
              <a:t>“…the full meaning of the law of celestial marriage, it is better not to marry at all than to make the mistake of violating the covenants of your first marriage in marrying another. For example, there have been men who understood this doctrine and made themselves eunuchs rather than take the risk of violating this holy law." This response was not meant to justify the mutilating act required to become a eunuch nor to condone a celibate lifestyle but to acknowledge their understanding of the supreme solemnity of the covenant of celestial marriage.” (7,8)</a:t>
            </a:r>
          </a:p>
        </p:txBody>
      </p:sp>
      <p:sp>
        <p:nvSpPr>
          <p:cNvPr id="9" name="TextBox 8"/>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R CENA" pitchFamily="2" charset="0"/>
              </a:rPr>
              <a:t>Eunuchs</a:t>
            </a:r>
          </a:p>
        </p:txBody>
      </p:sp>
      <p:pic>
        <p:nvPicPr>
          <p:cNvPr id="1026" name="Picture 2" descr="http://www.chicago.hu/gallery/oriental_institute_museum_chicago.jpg"/>
          <p:cNvPicPr>
            <a:picLocks noChangeAspect="1" noChangeArrowheads="1"/>
          </p:cNvPicPr>
          <p:nvPr/>
        </p:nvPicPr>
        <p:blipFill>
          <a:blip r:embed="rId3" cstate="print"/>
          <a:srcRect l="4722" t="13996" r="3285" b="28021"/>
          <a:stretch>
            <a:fillRect/>
          </a:stretch>
        </p:blipFill>
        <p:spPr bwMode="auto">
          <a:xfrm>
            <a:off x="5429955" y="948267"/>
            <a:ext cx="5937956" cy="2291644"/>
          </a:xfrm>
          <a:prstGeom prst="rect">
            <a:avLst/>
          </a:prstGeom>
          <a:noFill/>
        </p:spPr>
      </p:pic>
    </p:spTree>
    <p:extLst>
      <p:ext uri="{BB962C8B-B14F-4D97-AF65-F5344CB8AC3E}">
        <p14:creationId xmlns:p14="http://schemas.microsoft.com/office/powerpoint/2010/main" val="44673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cdn2.bigcommerce.com/server300/06c3e/products/96/images/362/Monet_Turquoise_WEB__34153.1300245746.600.400.gif?c=2"/>
          <p:cNvPicPr>
            <a:picLocks noChangeAspect="1" noChangeArrowheads="1"/>
          </p:cNvPicPr>
          <p:nvPr/>
        </p:nvPicPr>
        <p:blipFill>
          <a:blip r:embed="rId2" cstate="print"/>
          <a:srcRect/>
          <a:stretch>
            <a:fillRect/>
          </a:stretch>
        </p:blipFill>
        <p:spPr bwMode="auto">
          <a:xfrm>
            <a:off x="-1" y="-1"/>
            <a:ext cx="12192001" cy="6874213"/>
          </a:xfrm>
          <a:prstGeom prst="rect">
            <a:avLst/>
          </a:prstGeom>
          <a:noFill/>
        </p:spPr>
      </p:pic>
      <p:sp>
        <p:nvSpPr>
          <p:cNvPr id="5" name="TextBox 4"/>
          <p:cNvSpPr txBox="1"/>
          <p:nvPr/>
        </p:nvSpPr>
        <p:spPr>
          <a:xfrm>
            <a:off x="457680" y="1107992"/>
            <a:ext cx="5107022" cy="2554545"/>
          </a:xfrm>
          <a:prstGeom prst="rect">
            <a:avLst/>
          </a:prstGeom>
          <a:noFill/>
        </p:spPr>
        <p:txBody>
          <a:bodyPr wrap="square" rtlCol="0">
            <a:spAutoFit/>
          </a:bodyPr>
          <a:lstStyle/>
          <a:p>
            <a:r>
              <a:rPr lang="en-US" sz="2000" dirty="0">
                <a:solidFill>
                  <a:schemeClr val="bg1"/>
                </a:solidFill>
              </a:rPr>
              <a:t> If little children are qualified for the kingdom of heaven, then they are in no need of any external ordinances or sacraments to get there. </a:t>
            </a:r>
          </a:p>
          <a:p>
            <a:endParaRPr lang="en-US" sz="2000" dirty="0">
              <a:solidFill>
                <a:schemeClr val="bg1"/>
              </a:solidFill>
            </a:endParaRPr>
          </a:p>
          <a:p>
            <a:r>
              <a:rPr lang="en-US" sz="2000" dirty="0">
                <a:solidFill>
                  <a:schemeClr val="bg1"/>
                </a:solidFill>
              </a:rPr>
              <a:t>During Christ's entire ministry, the only individuals who were clean and pure enough to deserve the privilege of his presence were these little children.  (8)</a:t>
            </a:r>
            <a:endParaRPr lang="en-US" sz="2000" i="1" dirty="0">
              <a:solidFill>
                <a:schemeClr val="bg1"/>
              </a:solidFill>
            </a:endParaRPr>
          </a:p>
        </p:txBody>
      </p:sp>
      <p:sp>
        <p:nvSpPr>
          <p:cNvPr id="4" name="Rectangle 3"/>
          <p:cNvSpPr/>
          <p:nvPr/>
        </p:nvSpPr>
        <p:spPr>
          <a:xfrm>
            <a:off x="0" y="6488668"/>
            <a:ext cx="6096000" cy="369332"/>
          </a:xfrm>
          <a:prstGeom prst="rect">
            <a:avLst/>
          </a:prstGeom>
        </p:spPr>
        <p:txBody>
          <a:bodyPr>
            <a:spAutoFit/>
          </a:bodyPr>
          <a:lstStyle/>
          <a:p>
            <a:r>
              <a:rPr lang="en-US" dirty="0">
                <a:solidFill>
                  <a:schemeClr val="bg1"/>
                </a:solidFill>
              </a:rPr>
              <a:t>Matthew 19:13-15</a:t>
            </a:r>
          </a:p>
        </p:txBody>
      </p:sp>
      <p:sp>
        <p:nvSpPr>
          <p:cNvPr id="9" name="TextBox 8"/>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R CENA" pitchFamily="2" charset="0"/>
              </a:rPr>
              <a:t>Suffer Little Children To Come Unto Me </a:t>
            </a:r>
          </a:p>
        </p:txBody>
      </p:sp>
      <p:sp>
        <p:nvSpPr>
          <p:cNvPr id="11" name="Rectangle 10"/>
          <p:cNvSpPr/>
          <p:nvPr/>
        </p:nvSpPr>
        <p:spPr>
          <a:xfrm>
            <a:off x="3850538" y="4968207"/>
            <a:ext cx="7811912" cy="1754326"/>
          </a:xfrm>
          <a:prstGeom prst="rect">
            <a:avLst/>
          </a:prstGeom>
        </p:spPr>
        <p:txBody>
          <a:bodyPr wrap="square">
            <a:spAutoFit/>
          </a:bodyPr>
          <a:lstStyle/>
          <a:p>
            <a:r>
              <a:rPr lang="en-US" i="1" dirty="0">
                <a:solidFill>
                  <a:srgbClr val="FFFF00"/>
                </a:solidFill>
              </a:rPr>
              <a:t>And he that </a:t>
            </a:r>
            <a:r>
              <a:rPr lang="en-US" i="1" dirty="0" err="1">
                <a:solidFill>
                  <a:srgbClr val="FFFF00"/>
                </a:solidFill>
              </a:rPr>
              <a:t>saith</a:t>
            </a:r>
            <a:r>
              <a:rPr lang="en-US" i="1" dirty="0">
                <a:solidFill>
                  <a:srgbClr val="FFFF00"/>
                </a:solidFill>
              </a:rPr>
              <a:t> that little children need baptism </a:t>
            </a:r>
            <a:r>
              <a:rPr lang="en-US" i="1" dirty="0" err="1">
                <a:solidFill>
                  <a:srgbClr val="FFFF00"/>
                </a:solidFill>
              </a:rPr>
              <a:t>denieth</a:t>
            </a:r>
            <a:r>
              <a:rPr lang="en-US" i="1" dirty="0">
                <a:solidFill>
                  <a:srgbClr val="FFFF00"/>
                </a:solidFill>
              </a:rPr>
              <a:t> the mercies of Christ, and </a:t>
            </a:r>
            <a:r>
              <a:rPr lang="en-US" i="1" dirty="0" err="1">
                <a:solidFill>
                  <a:srgbClr val="FFFF00"/>
                </a:solidFill>
              </a:rPr>
              <a:t>setteth</a:t>
            </a:r>
            <a:r>
              <a:rPr lang="en-US" i="1" dirty="0">
                <a:solidFill>
                  <a:srgbClr val="FFFF00"/>
                </a:solidFill>
              </a:rPr>
              <a:t> at naught </a:t>
            </a:r>
            <a:r>
              <a:rPr lang="en-US" i="1" dirty="0" err="1">
                <a:solidFill>
                  <a:srgbClr val="FFFF00"/>
                </a:solidFill>
              </a:rPr>
              <a:t>theatonement</a:t>
            </a:r>
            <a:r>
              <a:rPr lang="en-US" i="1" dirty="0">
                <a:solidFill>
                  <a:srgbClr val="FFFF00"/>
                </a:solidFill>
              </a:rPr>
              <a:t> of him and the power of his redemption.</a:t>
            </a:r>
          </a:p>
          <a:p>
            <a:endParaRPr lang="en-US" i="1" dirty="0">
              <a:solidFill>
                <a:srgbClr val="FFFF00"/>
              </a:solidFill>
            </a:endParaRPr>
          </a:p>
          <a:p>
            <a:r>
              <a:rPr lang="en-US" i="1" dirty="0">
                <a:solidFill>
                  <a:srgbClr val="FFFF00"/>
                </a:solidFill>
              </a:rPr>
              <a:t>For behold that all little children are alive in Christ, and also all they that are without the law. </a:t>
            </a:r>
          </a:p>
          <a:p>
            <a:r>
              <a:rPr lang="en-US" i="1" dirty="0">
                <a:solidFill>
                  <a:srgbClr val="FFFF00"/>
                </a:solidFill>
              </a:rPr>
              <a:t>Moroni 8:20,22</a:t>
            </a:r>
          </a:p>
        </p:txBody>
      </p:sp>
      <p:pic>
        <p:nvPicPr>
          <p:cNvPr id="12" name="Picture 11" descr="jesus and children 12.jpg"/>
          <p:cNvPicPr>
            <a:picLocks noChangeAspect="1"/>
          </p:cNvPicPr>
          <p:nvPr/>
        </p:nvPicPr>
        <p:blipFill>
          <a:blip r:embed="rId3" cstate="print"/>
          <a:stretch>
            <a:fillRect/>
          </a:stretch>
        </p:blipFill>
        <p:spPr>
          <a:xfrm>
            <a:off x="5746043" y="1103489"/>
            <a:ext cx="5099226" cy="3813778"/>
          </a:xfrm>
          <a:prstGeom prst="rect">
            <a:avLst/>
          </a:prstGeom>
        </p:spPr>
      </p:pic>
      <p:grpSp>
        <p:nvGrpSpPr>
          <p:cNvPr id="14" name="Group 13"/>
          <p:cNvGrpSpPr/>
          <p:nvPr/>
        </p:nvGrpSpPr>
        <p:grpSpPr>
          <a:xfrm>
            <a:off x="549565" y="3740727"/>
            <a:ext cx="3348181" cy="2158272"/>
            <a:chOff x="411019" y="4156363"/>
            <a:chExt cx="3348181" cy="2158272"/>
          </a:xfrm>
        </p:grpSpPr>
        <p:pic>
          <p:nvPicPr>
            <p:cNvPr id="1026" name="Picture 2"/>
            <p:cNvPicPr>
              <a:picLocks noChangeAspect="1" noChangeArrowheads="1"/>
            </p:cNvPicPr>
            <p:nvPr/>
          </p:nvPicPr>
          <p:blipFill>
            <a:blip r:embed="rId4" cstate="print"/>
            <a:srcRect/>
            <a:stretch>
              <a:fillRect/>
            </a:stretch>
          </p:blipFill>
          <p:spPr bwMode="auto">
            <a:xfrm>
              <a:off x="461818" y="4156363"/>
              <a:ext cx="3251200" cy="1950720"/>
            </a:xfrm>
            <a:prstGeom prst="rect">
              <a:avLst/>
            </a:prstGeom>
            <a:noFill/>
            <a:ln w="9525">
              <a:noFill/>
              <a:miter lim="800000"/>
              <a:headEnd/>
              <a:tailEnd/>
            </a:ln>
            <a:effectLst/>
          </p:spPr>
        </p:pic>
        <p:sp>
          <p:nvSpPr>
            <p:cNvPr id="10" name="Rectangle 9"/>
            <p:cNvSpPr/>
            <p:nvPr/>
          </p:nvSpPr>
          <p:spPr>
            <a:xfrm>
              <a:off x="411019" y="6068414"/>
              <a:ext cx="3348181" cy="246221"/>
            </a:xfrm>
            <a:prstGeom prst="rect">
              <a:avLst/>
            </a:prstGeom>
          </p:spPr>
          <p:txBody>
            <a:bodyPr wrap="square">
              <a:spAutoFit/>
            </a:bodyPr>
            <a:lstStyle/>
            <a:p>
              <a:r>
                <a:rPr lang="en-US" sz="1000" dirty="0">
                  <a:solidFill>
                    <a:schemeClr val="bg1"/>
                  </a:solidFill>
                </a:rPr>
                <a:t>Baby Dean  July 6, 2016</a:t>
              </a:r>
            </a:p>
          </p:txBody>
        </p:sp>
      </p:grpSp>
    </p:spTree>
    <p:extLst>
      <p:ext uri="{BB962C8B-B14F-4D97-AF65-F5344CB8AC3E}">
        <p14:creationId xmlns:p14="http://schemas.microsoft.com/office/powerpoint/2010/main" val="44673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2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cdn2.bigcommerce.com/server300/06c3e/products/96/images/362/Monet_Turquoise_WEB__34153.1300245746.600.400.gif?c=2"/>
          <p:cNvPicPr>
            <a:picLocks noChangeAspect="1" noChangeArrowheads="1"/>
          </p:cNvPicPr>
          <p:nvPr/>
        </p:nvPicPr>
        <p:blipFill>
          <a:blip r:embed="rId2" cstate="print"/>
          <a:srcRect/>
          <a:stretch>
            <a:fillRect/>
          </a:stretch>
        </p:blipFill>
        <p:spPr bwMode="auto">
          <a:xfrm>
            <a:off x="-1" y="-1"/>
            <a:ext cx="12192001" cy="6874213"/>
          </a:xfrm>
          <a:prstGeom prst="rect">
            <a:avLst/>
          </a:prstGeom>
          <a:noFill/>
        </p:spPr>
      </p:pic>
      <p:sp>
        <p:nvSpPr>
          <p:cNvPr id="5" name="TextBox 4"/>
          <p:cNvSpPr txBox="1"/>
          <p:nvPr/>
        </p:nvSpPr>
        <p:spPr>
          <a:xfrm>
            <a:off x="728613" y="1672436"/>
            <a:ext cx="5107022" cy="2554545"/>
          </a:xfrm>
          <a:prstGeom prst="rect">
            <a:avLst/>
          </a:prstGeom>
          <a:noFill/>
        </p:spPr>
        <p:txBody>
          <a:bodyPr wrap="square" rtlCol="0">
            <a:spAutoFit/>
          </a:bodyPr>
          <a:lstStyle/>
          <a:p>
            <a:r>
              <a:rPr lang="en-US" sz="2000" dirty="0">
                <a:solidFill>
                  <a:schemeClr val="bg1"/>
                </a:solidFill>
              </a:rPr>
              <a:t>The Savior asked him to give up his earthly possessions and follow Him, but riches had gained such a powerful hold on the young man that he went away grieved, unwilling to make the sacrifices necessary to inherit eternal life. This account shows the power of material possessions to obscure what should be our real goal in mortality. </a:t>
            </a:r>
            <a:endParaRPr lang="en-US" sz="2000" i="1" dirty="0">
              <a:solidFill>
                <a:schemeClr val="bg1"/>
              </a:solidFill>
            </a:endParaRPr>
          </a:p>
        </p:txBody>
      </p:sp>
      <p:sp>
        <p:nvSpPr>
          <p:cNvPr id="4" name="Rectangle 3"/>
          <p:cNvSpPr/>
          <p:nvPr/>
        </p:nvSpPr>
        <p:spPr>
          <a:xfrm>
            <a:off x="0" y="6488668"/>
            <a:ext cx="6096000" cy="369332"/>
          </a:xfrm>
          <a:prstGeom prst="rect">
            <a:avLst/>
          </a:prstGeom>
        </p:spPr>
        <p:txBody>
          <a:bodyPr>
            <a:spAutoFit/>
          </a:bodyPr>
          <a:lstStyle/>
          <a:p>
            <a:r>
              <a:rPr lang="en-US" dirty="0">
                <a:solidFill>
                  <a:schemeClr val="bg1"/>
                </a:solidFill>
              </a:rPr>
              <a:t>Matthew 19:16-30</a:t>
            </a:r>
          </a:p>
        </p:txBody>
      </p:sp>
      <p:sp>
        <p:nvSpPr>
          <p:cNvPr id="9" name="TextBox 8"/>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R CENA" pitchFamily="2" charset="0"/>
              </a:rPr>
              <a:t>Seek Eternal Life</a:t>
            </a:r>
          </a:p>
        </p:txBody>
      </p:sp>
      <p:pic>
        <p:nvPicPr>
          <p:cNvPr id="2050" name="Picture 2" descr="Christ and the Rich Young Ruler"/>
          <p:cNvPicPr>
            <a:picLocks noChangeAspect="1" noChangeArrowheads="1"/>
          </p:cNvPicPr>
          <p:nvPr/>
        </p:nvPicPr>
        <p:blipFill>
          <a:blip r:embed="rId3" cstate="print"/>
          <a:srcRect/>
          <a:stretch>
            <a:fillRect/>
          </a:stretch>
        </p:blipFill>
        <p:spPr bwMode="auto">
          <a:xfrm>
            <a:off x="6412089" y="1310392"/>
            <a:ext cx="4667602" cy="3360675"/>
          </a:xfrm>
          <a:prstGeom prst="rect">
            <a:avLst/>
          </a:prstGeom>
          <a:noFill/>
        </p:spPr>
      </p:pic>
      <p:sp>
        <p:nvSpPr>
          <p:cNvPr id="14" name="Rectangle 13"/>
          <p:cNvSpPr/>
          <p:nvPr/>
        </p:nvSpPr>
        <p:spPr>
          <a:xfrm>
            <a:off x="6378222" y="4725371"/>
            <a:ext cx="5192889" cy="1938992"/>
          </a:xfrm>
          <a:prstGeom prst="rect">
            <a:avLst/>
          </a:prstGeom>
        </p:spPr>
        <p:txBody>
          <a:bodyPr wrap="square">
            <a:spAutoFit/>
          </a:bodyPr>
          <a:lstStyle/>
          <a:p>
            <a:endParaRPr lang="en-US" sz="2400" dirty="0">
              <a:solidFill>
                <a:schemeClr val="bg1"/>
              </a:solidFill>
            </a:endParaRPr>
          </a:p>
          <a:p>
            <a:r>
              <a:rPr lang="en-US" sz="2400" dirty="0">
                <a:solidFill>
                  <a:schemeClr val="bg1"/>
                </a:solidFill>
              </a:rPr>
              <a:t>However, we are not told that the young man’s decision was final—we do not know that he absolutely refused to comply with Jesus’ instruction.</a:t>
            </a:r>
            <a:endParaRPr lang="en-US" sz="2400" i="1" dirty="0">
              <a:solidFill>
                <a:schemeClr val="bg1"/>
              </a:solidFill>
            </a:endParaRPr>
          </a:p>
        </p:txBody>
      </p:sp>
      <p:sp>
        <p:nvSpPr>
          <p:cNvPr id="15" name="Rectangle 14"/>
          <p:cNvSpPr/>
          <p:nvPr/>
        </p:nvSpPr>
        <p:spPr>
          <a:xfrm>
            <a:off x="417689" y="4852579"/>
            <a:ext cx="6096000" cy="923330"/>
          </a:xfrm>
          <a:prstGeom prst="rect">
            <a:avLst/>
          </a:prstGeom>
        </p:spPr>
        <p:txBody>
          <a:bodyPr>
            <a:spAutoFit/>
          </a:bodyPr>
          <a:lstStyle/>
          <a:p>
            <a:r>
              <a:rPr lang="en-US" i="1" dirty="0">
                <a:solidFill>
                  <a:srgbClr val="FFFF00"/>
                </a:solidFill>
              </a:rPr>
              <a:t>Because their hearts are set so much upon the things of this world, and aspire to the honors of men, that they do not learn this one lesson— D&amp;C 121:35</a:t>
            </a:r>
          </a:p>
        </p:txBody>
      </p:sp>
    </p:spTree>
    <p:extLst>
      <p:ext uri="{BB962C8B-B14F-4D97-AF65-F5344CB8AC3E}">
        <p14:creationId xmlns:p14="http://schemas.microsoft.com/office/powerpoint/2010/main" val="44673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cdn2.bigcommerce.com/server300/06c3e/products/96/images/362/Monet_Turquoise_WEB__34153.1300245746.600.400.gif?c=2"/>
          <p:cNvPicPr>
            <a:picLocks noChangeAspect="1" noChangeArrowheads="1"/>
          </p:cNvPicPr>
          <p:nvPr/>
        </p:nvPicPr>
        <p:blipFill>
          <a:blip r:embed="rId2" cstate="print"/>
          <a:srcRect/>
          <a:stretch>
            <a:fillRect/>
          </a:stretch>
        </p:blipFill>
        <p:spPr bwMode="auto">
          <a:xfrm>
            <a:off x="0" y="0"/>
            <a:ext cx="12192001" cy="6874213"/>
          </a:xfrm>
          <a:prstGeom prst="rect">
            <a:avLst/>
          </a:prstGeom>
          <a:noFill/>
        </p:spPr>
      </p:pic>
      <p:sp>
        <p:nvSpPr>
          <p:cNvPr id="4" name="Rectangle 3"/>
          <p:cNvSpPr/>
          <p:nvPr/>
        </p:nvSpPr>
        <p:spPr>
          <a:xfrm>
            <a:off x="0" y="6488668"/>
            <a:ext cx="6096000" cy="369332"/>
          </a:xfrm>
          <a:prstGeom prst="rect">
            <a:avLst/>
          </a:prstGeom>
        </p:spPr>
        <p:txBody>
          <a:bodyPr>
            <a:spAutoFit/>
          </a:bodyPr>
          <a:lstStyle/>
          <a:p>
            <a:r>
              <a:rPr lang="en-US" dirty="0">
                <a:solidFill>
                  <a:schemeClr val="bg1"/>
                </a:solidFill>
              </a:rPr>
              <a:t>Matthew 19:24</a:t>
            </a:r>
          </a:p>
        </p:txBody>
      </p:sp>
      <p:sp>
        <p:nvSpPr>
          <p:cNvPr id="9" name="TextBox 8"/>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R CENA" pitchFamily="2" charset="0"/>
              </a:rPr>
              <a:t>Camel Through the Eye of a Needle</a:t>
            </a:r>
          </a:p>
        </p:txBody>
      </p:sp>
      <p:grpSp>
        <p:nvGrpSpPr>
          <p:cNvPr id="33" name="Group 32"/>
          <p:cNvGrpSpPr/>
          <p:nvPr/>
        </p:nvGrpSpPr>
        <p:grpSpPr>
          <a:xfrm>
            <a:off x="468969" y="1066800"/>
            <a:ext cx="2691920" cy="3744115"/>
            <a:chOff x="2004258" y="1586089"/>
            <a:chExt cx="2691920" cy="3744115"/>
          </a:xfrm>
        </p:grpSpPr>
        <p:sp>
          <p:nvSpPr>
            <p:cNvPr id="5" name="TextBox 4"/>
            <p:cNvSpPr txBox="1"/>
            <p:nvPr/>
          </p:nvSpPr>
          <p:spPr>
            <a:xfrm>
              <a:off x="2004258" y="2744881"/>
              <a:ext cx="2488720" cy="2585323"/>
            </a:xfrm>
            <a:prstGeom prst="rect">
              <a:avLst/>
            </a:prstGeom>
            <a:solidFill>
              <a:srgbClr val="FFFF99"/>
            </a:solidFill>
            <a:ln>
              <a:solidFill>
                <a:schemeClr val="tx1"/>
              </a:solidFill>
            </a:ln>
          </p:spPr>
          <p:txBody>
            <a:bodyPr wrap="square" rtlCol="0">
              <a:spAutoFit/>
            </a:bodyPr>
            <a:lstStyle/>
            <a:p>
              <a:r>
                <a:rPr lang="en-US" dirty="0"/>
                <a:t>Some have asserted that the eye of the needle was a small door in the Jerusalem city wall, requiring a camel to be stripped of its load in order to enter. There is no evidence that such a door ever existed.  </a:t>
              </a:r>
              <a:endParaRPr lang="en-US" i="1" dirty="0"/>
            </a:p>
          </p:txBody>
        </p:sp>
        <p:cxnSp>
          <p:nvCxnSpPr>
            <p:cNvPr id="23" name="Straight Connector 22"/>
            <p:cNvCxnSpPr/>
            <p:nvPr/>
          </p:nvCxnSpPr>
          <p:spPr>
            <a:xfrm flipH="1">
              <a:off x="2099733" y="1591733"/>
              <a:ext cx="2596445" cy="1117600"/>
            </a:xfrm>
            <a:prstGeom prst="line">
              <a:avLst/>
            </a:prstGeom>
            <a:ln w="317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413956" y="1586089"/>
              <a:ext cx="276580" cy="1123244"/>
            </a:xfrm>
            <a:prstGeom prst="line">
              <a:avLst/>
            </a:prstGeom>
            <a:ln w="317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5033995" y="1065062"/>
            <a:ext cx="2698894" cy="3713887"/>
            <a:chOff x="4988839" y="986040"/>
            <a:chExt cx="2698894" cy="3713887"/>
          </a:xfrm>
        </p:grpSpPr>
        <p:sp>
          <p:nvSpPr>
            <p:cNvPr id="10" name="Rectangle 9"/>
            <p:cNvSpPr/>
            <p:nvPr/>
          </p:nvSpPr>
          <p:spPr>
            <a:xfrm>
              <a:off x="5147733" y="2391603"/>
              <a:ext cx="2540000" cy="2308324"/>
            </a:xfrm>
            <a:prstGeom prst="rect">
              <a:avLst/>
            </a:prstGeom>
            <a:solidFill>
              <a:srgbClr val="FFFF99"/>
            </a:solidFill>
            <a:ln>
              <a:solidFill>
                <a:schemeClr val="tx1"/>
              </a:solidFill>
            </a:ln>
          </p:spPr>
          <p:txBody>
            <a:bodyPr wrap="square">
              <a:spAutoFit/>
            </a:bodyPr>
            <a:lstStyle/>
            <a:p>
              <a:r>
                <a:rPr lang="en-US" dirty="0"/>
                <a:t>Others have proposed that altering one letter in the Greek text would change the scripture to mean that a rope, not a camel, would have to pass through the eye of a needle</a:t>
              </a:r>
            </a:p>
          </p:txBody>
        </p:sp>
        <p:cxnSp>
          <p:nvCxnSpPr>
            <p:cNvPr id="27" name="Straight Connector 26"/>
            <p:cNvCxnSpPr>
              <a:stCxn id="21" idx="0"/>
            </p:cNvCxnSpPr>
            <p:nvPr/>
          </p:nvCxnSpPr>
          <p:spPr>
            <a:xfrm>
              <a:off x="4988839" y="986040"/>
              <a:ext cx="294361" cy="1463649"/>
            </a:xfrm>
            <a:prstGeom prst="line">
              <a:avLst/>
            </a:prstGeom>
            <a:ln w="317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1" idx="0"/>
            </p:cNvCxnSpPr>
            <p:nvPr/>
          </p:nvCxnSpPr>
          <p:spPr>
            <a:xfrm>
              <a:off x="4988839" y="986040"/>
              <a:ext cx="2698894" cy="1474938"/>
            </a:xfrm>
            <a:prstGeom prst="line">
              <a:avLst/>
            </a:prstGeom>
            <a:ln w="317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3239747" y="948269"/>
            <a:ext cx="1794673" cy="3849510"/>
            <a:chOff x="1596415" y="914400"/>
            <a:chExt cx="2512316" cy="5388829"/>
          </a:xfrm>
        </p:grpSpPr>
        <p:sp>
          <p:nvSpPr>
            <p:cNvPr id="15" name="Rounded Rectangle 14"/>
            <p:cNvSpPr/>
            <p:nvPr/>
          </p:nvSpPr>
          <p:spPr>
            <a:xfrm>
              <a:off x="2483556" y="1862667"/>
              <a:ext cx="756355" cy="2833511"/>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286000" y="914400"/>
              <a:ext cx="1174045" cy="117404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458940">
              <a:off x="2347875" y="4004959"/>
              <a:ext cx="521292" cy="225876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21054099">
              <a:off x="2850231" y="4044469"/>
              <a:ext cx="521292" cy="225876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16200000">
              <a:off x="2596231" y="1137581"/>
              <a:ext cx="521292" cy="225876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21054099">
              <a:off x="1596415" y="935351"/>
              <a:ext cx="418765" cy="159863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656777">
              <a:off x="3677556" y="952731"/>
              <a:ext cx="431175" cy="1598629"/>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674" name="Picture 2" descr="https://frkasch.files.wordpress.com/2015/10/eye-of-the-needle.jpg"/>
          <p:cNvPicPr>
            <a:picLocks noChangeAspect="1" noChangeArrowheads="1"/>
          </p:cNvPicPr>
          <p:nvPr/>
        </p:nvPicPr>
        <p:blipFill>
          <a:blip r:embed="rId3" cstate="print"/>
          <a:srcRect/>
          <a:stretch>
            <a:fillRect/>
          </a:stretch>
        </p:blipFill>
        <p:spPr bwMode="auto">
          <a:xfrm>
            <a:off x="8511822" y="910520"/>
            <a:ext cx="3320344" cy="2598530"/>
          </a:xfrm>
          <a:prstGeom prst="rect">
            <a:avLst/>
          </a:prstGeom>
          <a:noFill/>
        </p:spPr>
      </p:pic>
      <p:pic>
        <p:nvPicPr>
          <p:cNvPr id="28676" name="Picture 4" descr="http://www.tunbridgewells-ordinariate.com/blog/wp-content/uploads/2015/02/eyeoftheneedle.jpg"/>
          <p:cNvPicPr>
            <a:picLocks noChangeAspect="1" noChangeArrowheads="1"/>
          </p:cNvPicPr>
          <p:nvPr/>
        </p:nvPicPr>
        <p:blipFill>
          <a:blip r:embed="rId4" cstate="print"/>
          <a:srcRect/>
          <a:stretch>
            <a:fillRect/>
          </a:stretch>
        </p:blipFill>
        <p:spPr bwMode="auto">
          <a:xfrm>
            <a:off x="1885244" y="4849459"/>
            <a:ext cx="2785886" cy="1857257"/>
          </a:xfrm>
          <a:prstGeom prst="rect">
            <a:avLst/>
          </a:prstGeom>
          <a:noFill/>
        </p:spPr>
      </p:pic>
      <p:pic>
        <p:nvPicPr>
          <p:cNvPr id="28678" name="Picture 6" descr="https://s-media-cache-ak0.pinimg.com/236x/1d/d8/9f/1dd89f7ef1def24fefa47036370ae575.jpg"/>
          <p:cNvPicPr>
            <a:picLocks noChangeAspect="1" noChangeArrowheads="1"/>
          </p:cNvPicPr>
          <p:nvPr/>
        </p:nvPicPr>
        <p:blipFill>
          <a:blip r:embed="rId5" cstate="print"/>
          <a:srcRect/>
          <a:stretch>
            <a:fillRect/>
          </a:stretch>
        </p:blipFill>
        <p:spPr bwMode="auto">
          <a:xfrm>
            <a:off x="5554132" y="4897085"/>
            <a:ext cx="1816453" cy="1816454"/>
          </a:xfrm>
          <a:prstGeom prst="rect">
            <a:avLst/>
          </a:prstGeom>
          <a:noFill/>
        </p:spPr>
      </p:pic>
      <p:sp>
        <p:nvSpPr>
          <p:cNvPr id="35" name="TextBox 34"/>
          <p:cNvSpPr txBox="1"/>
          <p:nvPr/>
        </p:nvSpPr>
        <p:spPr>
          <a:xfrm>
            <a:off x="8139288" y="4663991"/>
            <a:ext cx="3645591" cy="1015663"/>
          </a:xfrm>
          <a:prstGeom prst="rect">
            <a:avLst/>
          </a:prstGeom>
          <a:noFill/>
        </p:spPr>
        <p:txBody>
          <a:bodyPr wrap="square" rtlCol="0">
            <a:spAutoFit/>
          </a:bodyPr>
          <a:lstStyle/>
          <a:p>
            <a:r>
              <a:rPr lang="en-US" sz="2000" dirty="0">
                <a:solidFill>
                  <a:schemeClr val="bg1"/>
                </a:solidFill>
              </a:rPr>
              <a:t>In  any event it is clear that riches add to the difficulty of gaining salvation. (9, 10)</a:t>
            </a:r>
            <a:endParaRPr lang="en-US" sz="2000" i="1" dirty="0">
              <a:solidFill>
                <a:schemeClr val="bg1"/>
              </a:solidFill>
            </a:endParaRPr>
          </a:p>
        </p:txBody>
      </p:sp>
    </p:spTree>
    <p:extLst>
      <p:ext uri="{BB962C8B-B14F-4D97-AF65-F5344CB8AC3E}">
        <p14:creationId xmlns:p14="http://schemas.microsoft.com/office/powerpoint/2010/main" val="44673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500"/>
                                        <p:tgtEl>
                                          <p:spTgt spid="14"/>
                                        </p:tgtEl>
                                      </p:cBhvr>
                                    </p:animEffect>
                                    <p:anim calcmode="lin" valueType="num">
                                      <p:cBhvr>
                                        <p:cTn id="10" dur="500" fill="hold"/>
                                        <p:tgtEl>
                                          <p:spTgt spid="14"/>
                                        </p:tgtEl>
                                        <p:attrNameLst>
                                          <p:attrName>ppt_x</p:attrName>
                                        </p:attrNameLst>
                                      </p:cBhvr>
                                      <p:tavLst>
                                        <p:tav tm="0">
                                          <p:val>
                                            <p:strVal val="#ppt_x"/>
                                          </p:val>
                                        </p:tav>
                                        <p:tav tm="100000">
                                          <p:val>
                                            <p:strVal val="#ppt_x"/>
                                          </p:val>
                                        </p:tav>
                                      </p:tavLst>
                                    </p:anim>
                                    <p:anim calcmode="lin" valueType="num">
                                      <p:cBhvr>
                                        <p:cTn id="11" dur="500" fill="hold"/>
                                        <p:tgtEl>
                                          <p:spTgt spid="14"/>
                                        </p:tgtEl>
                                        <p:attrNameLst>
                                          <p:attrName>ppt_y</p:attrName>
                                        </p:attrNameLst>
                                      </p:cBhvr>
                                      <p:tavLst>
                                        <p:tav tm="0">
                                          <p:val>
                                            <p:strVal val="#ppt_y+.1"/>
                                          </p:val>
                                        </p:tav>
                                        <p:tav tm="100000">
                                          <p:val>
                                            <p:strVal val="#ppt_y"/>
                                          </p:val>
                                        </p:tav>
                                      </p:tavLst>
                                    </p:anim>
                                  </p:childTnLst>
                                </p:cTn>
                              </p:par>
                              <p:par>
                                <p:cTn id="12" presetID="1" presetClass="entr" presetSubtype="0" fill="hold" nodeType="withEffect">
                                  <p:stCondLst>
                                    <p:cond delay="0"/>
                                  </p:stCondLst>
                                  <p:childTnLst>
                                    <p:set>
                                      <p:cBhvr>
                                        <p:cTn id="13" dur="1" fill="hold">
                                          <p:stCondLst>
                                            <p:cond delay="0"/>
                                          </p:stCondLst>
                                        </p:cTn>
                                        <p:tgtEl>
                                          <p:spTgt spid="2867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867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TotalTime>
  <Words>5834</Words>
  <Application>Microsoft Office PowerPoint</Application>
  <PresentationFormat>Widescreen</PresentationFormat>
  <Paragraphs>237</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Calibri</vt:lpstr>
      <vt:lpstr>Calibri Light</vt:lpstr>
      <vt:lpstr>Comic Sans MS</vt:lpstr>
      <vt:lpstr>Open Sans</vt:lpstr>
      <vt:lpstr>AR CENA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36</cp:revision>
  <dcterms:created xsi:type="dcterms:W3CDTF">2016-05-16T13:36:31Z</dcterms:created>
  <dcterms:modified xsi:type="dcterms:W3CDTF">2023-01-11T00:21:49Z</dcterms:modified>
</cp:coreProperties>
</file>