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85" r:id="rId4"/>
    <p:sldId id="283" r:id="rId5"/>
    <p:sldId id="286" r:id="rId6"/>
    <p:sldId id="308" r:id="rId7"/>
    <p:sldId id="287" r:id="rId8"/>
    <p:sldId id="288" r:id="rId9"/>
    <p:sldId id="289" r:id="rId10"/>
    <p:sldId id="290" r:id="rId11"/>
    <p:sldId id="291" r:id="rId12"/>
    <p:sldId id="292" r:id="rId13"/>
    <p:sldId id="294" r:id="rId14"/>
    <p:sldId id="293" r:id="rId15"/>
    <p:sldId id="305" r:id="rId16"/>
    <p:sldId id="295" r:id="rId17"/>
    <p:sldId id="297" r:id="rId18"/>
    <p:sldId id="298" r:id="rId19"/>
    <p:sldId id="299" r:id="rId20"/>
    <p:sldId id="300" r:id="rId21"/>
    <p:sldId id="301" r:id="rId22"/>
    <p:sldId id="302" r:id="rId23"/>
    <p:sldId id="310" r:id="rId24"/>
    <p:sldId id="258" r:id="rId25"/>
    <p:sldId id="282" r:id="rId26"/>
    <p:sldId id="267" r:id="rId27"/>
    <p:sldId id="304" r:id="rId28"/>
    <p:sldId id="309" r:id="rId29"/>
    <p:sldId id="306" r:id="rId30"/>
    <p:sldId id="307" r:id="rId31"/>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omic Sans MS" panose="030F0702030302020204" pitchFamily="66" charset="0"/>
      <p:regular r:id="rId38"/>
      <p:bold r:id="rId39"/>
      <p:italic r:id="rId40"/>
      <p:boldItalic r:id="rId41"/>
    </p:embeddedFont>
    <p:embeddedFont>
      <p:font typeface="Franklin Gothic Medium Cond" panose="020B0606030402020204" pitchFamily="34" charset="0"/>
      <p:regular r:id="rId42"/>
    </p:embeddedFont>
    <p:embeddedFont>
      <p:font typeface="Papyrus" panose="03070502060502030205" pitchFamily="66"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82" d="100"/>
          <a:sy n="82" d="100"/>
        </p:scale>
        <p:origin x="50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6AD1A-B6F3-4E4B-874D-14408F212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27</a:t>
            </a:r>
          </a:p>
        </p:txBody>
      </p:sp>
      <p:sp>
        <p:nvSpPr>
          <p:cNvPr id="6" name="TextBox 5"/>
          <p:cNvSpPr txBox="1"/>
          <p:nvPr/>
        </p:nvSpPr>
        <p:spPr>
          <a:xfrm>
            <a:off x="0" y="686555"/>
            <a:ext cx="12192000" cy="2554545"/>
          </a:xfrm>
          <a:prstGeom prst="rect">
            <a:avLst/>
          </a:prstGeom>
          <a:noFill/>
        </p:spPr>
        <p:txBody>
          <a:bodyPr wrap="square" rtlCol="0">
            <a:spAutoFit/>
          </a:bodyPr>
          <a:lstStyle/>
          <a:p>
            <a:pPr algn="ctr"/>
            <a:r>
              <a:rPr lang="en-US" sz="6000" dirty="0">
                <a:solidFill>
                  <a:schemeClr val="bg1"/>
                </a:solidFill>
                <a:latin typeface="Franklin Gothic Medium Cond" pitchFamily="34" charset="0"/>
              </a:rPr>
              <a:t>Revealing the Second Coming</a:t>
            </a:r>
          </a:p>
          <a:p>
            <a:pPr algn="ctr"/>
            <a:r>
              <a:rPr lang="en-US" sz="6000" dirty="0">
                <a:solidFill>
                  <a:schemeClr val="bg1"/>
                </a:solidFill>
                <a:latin typeface="Franklin Gothic Medium Cond" pitchFamily="34" charset="0"/>
              </a:rPr>
              <a:t>Joseph Smith—Matthew </a:t>
            </a:r>
          </a:p>
          <a:p>
            <a:pPr algn="ctr"/>
            <a:r>
              <a:rPr lang="en-US" sz="4000" dirty="0">
                <a:solidFill>
                  <a:schemeClr val="bg1"/>
                </a:solidFill>
                <a:latin typeface="Franklin Gothic Medium Cond" pitchFamily="34" charset="0"/>
              </a:rPr>
              <a:t>Matthew 24</a:t>
            </a:r>
          </a:p>
        </p:txBody>
      </p:sp>
      <p:sp>
        <p:nvSpPr>
          <p:cNvPr id="14" name="Rectangle 13"/>
          <p:cNvSpPr/>
          <p:nvPr/>
        </p:nvSpPr>
        <p:spPr>
          <a:xfrm>
            <a:off x="3121890" y="3142780"/>
            <a:ext cx="6096000" cy="646331"/>
          </a:xfrm>
          <a:prstGeom prst="rect">
            <a:avLst/>
          </a:prstGeom>
        </p:spPr>
        <p:txBody>
          <a:bodyPr>
            <a:spAutoFit/>
          </a:bodyPr>
          <a:lstStyle/>
          <a:p>
            <a:r>
              <a:rPr lang="en-US" dirty="0">
                <a:solidFill>
                  <a:schemeClr val="bg1"/>
                </a:solidFill>
              </a:rPr>
              <a:t>Including:</a:t>
            </a:r>
          </a:p>
          <a:p>
            <a:r>
              <a:rPr lang="en-US" dirty="0">
                <a:solidFill>
                  <a:schemeClr val="bg1"/>
                </a:solidFill>
              </a:rPr>
              <a:t>Prophecy of the Destruction of Jerusalem and the temple</a:t>
            </a:r>
          </a:p>
        </p:txBody>
      </p:sp>
      <p:grpSp>
        <p:nvGrpSpPr>
          <p:cNvPr id="46" name="Group 45"/>
          <p:cNvGrpSpPr/>
          <p:nvPr/>
        </p:nvGrpSpPr>
        <p:grpSpPr>
          <a:xfrm>
            <a:off x="7167555" y="2992581"/>
            <a:ext cx="3992882" cy="3111142"/>
            <a:chOff x="2133600" y="252542"/>
            <a:chExt cx="4593383" cy="3579036"/>
          </a:xfrm>
        </p:grpSpPr>
        <p:grpSp>
          <p:nvGrpSpPr>
            <p:cNvPr id="7" name="Group 53"/>
            <p:cNvGrpSpPr/>
            <p:nvPr/>
          </p:nvGrpSpPr>
          <p:grpSpPr>
            <a:xfrm rot="363431">
              <a:off x="4191749" y="252542"/>
              <a:ext cx="2057400" cy="3011575"/>
              <a:chOff x="6477000" y="2667000"/>
              <a:chExt cx="2057400" cy="3011575"/>
            </a:xfrm>
          </p:grpSpPr>
          <p:sp>
            <p:nvSpPr>
              <p:cNvPr id="8" name="Wave 7"/>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ave 8"/>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ave 9"/>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ave 11"/>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Wave 19"/>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Wave 20"/>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
            <p:cNvGrpSpPr/>
            <p:nvPr/>
          </p:nvGrpSpPr>
          <p:grpSpPr>
            <a:xfrm>
              <a:off x="2133600" y="1828800"/>
              <a:ext cx="4593383" cy="2002778"/>
              <a:chOff x="3362589" y="4257446"/>
              <a:chExt cx="4593383" cy="2002778"/>
            </a:xfrm>
          </p:grpSpPr>
          <p:sp>
            <p:nvSpPr>
              <p:cNvPr id="24" name="Rounded Rectangle 23"/>
              <p:cNvSpPr/>
              <p:nvPr/>
            </p:nvSpPr>
            <p:spPr>
              <a:xfrm>
                <a:off x="3429000" y="4648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9108113">
                <a:off x="4191000" y="4267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1226551">
                <a:off x="4434994" y="461350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20787913">
                <a:off x="4962791" y="4638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3758427">
                <a:off x="55723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673125">
                <a:off x="6120284" y="456888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0724133">
                <a:off x="6639189" y="45620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9108113">
                <a:off x="7096390" y="5019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0489289">
                <a:off x="4353190"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19789" y="5933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9108113">
                <a:off x="3362589" y="5476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9997252">
                <a:off x="5115189" y="57050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261796">
                <a:off x="5496189" y="5552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258191" y="5324053"/>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029200" y="51816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20595127">
                <a:off x="3362589"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20534188">
                <a:off x="4526942" y="498851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729544">
                <a:off x="5953390"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358400">
                <a:off x="3520065" y="590727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1367672">
                <a:off x="6943990" y="54764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9108113">
                <a:off x="6029589"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1725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Rectangle 46"/>
          <p:cNvSpPr/>
          <p:nvPr/>
        </p:nvSpPr>
        <p:spPr>
          <a:xfrm>
            <a:off x="692728" y="3911601"/>
            <a:ext cx="5163127" cy="2308324"/>
          </a:xfrm>
          <a:prstGeom prst="rect">
            <a:avLst/>
          </a:prstGeom>
        </p:spPr>
        <p:txBody>
          <a:bodyPr wrap="square">
            <a:spAutoFit/>
          </a:bodyPr>
          <a:lstStyle/>
          <a:p>
            <a:r>
              <a:rPr lang="en-US" i="1" dirty="0">
                <a:solidFill>
                  <a:schemeClr val="bg1"/>
                </a:solidFill>
              </a:rPr>
              <a:t>“For behold, and lo, vengeance cometh speedily upon the ungodly as the whirlwind; and who shall escape it?</a:t>
            </a:r>
          </a:p>
          <a:p>
            <a:endParaRPr lang="en-US" i="1" dirty="0">
              <a:solidFill>
                <a:schemeClr val="bg1"/>
              </a:solidFill>
            </a:endParaRPr>
          </a:p>
          <a:p>
            <a:r>
              <a:rPr lang="en-US" i="1" dirty="0">
                <a:solidFill>
                  <a:schemeClr val="bg1"/>
                </a:solidFill>
              </a:rPr>
              <a:t>“Nevertheless, Zion shall escape if she observe to do all things whatsoever I have commanded her.” </a:t>
            </a:r>
          </a:p>
          <a:p>
            <a:r>
              <a:rPr lang="en-US" i="1" dirty="0">
                <a:solidFill>
                  <a:schemeClr val="bg1"/>
                </a:solidFill>
              </a:rPr>
              <a:t>Doctrine and Covenants 97: 22, 25</a:t>
            </a:r>
          </a:p>
          <a:p>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3749964" y="734414"/>
            <a:ext cx="4996872" cy="369332"/>
          </a:xfrm>
          <a:prstGeom prst="rect">
            <a:avLst/>
          </a:prstGeom>
          <a:noFill/>
        </p:spPr>
        <p:txBody>
          <a:bodyPr wrap="square" rtlCol="0">
            <a:spAutoFit/>
          </a:bodyPr>
          <a:lstStyle/>
          <a:p>
            <a:r>
              <a:rPr lang="en-US" dirty="0">
                <a:solidFill>
                  <a:schemeClr val="bg1"/>
                </a:solidFill>
              </a:rPr>
              <a:t>Matthew 24:1-3– Joseph Smith—Matthew 1:2-4</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In The End – 70 AD</a:t>
            </a:r>
          </a:p>
        </p:txBody>
      </p:sp>
      <p:sp>
        <p:nvSpPr>
          <p:cNvPr id="7" name="Rectangle 6"/>
          <p:cNvSpPr/>
          <p:nvPr/>
        </p:nvSpPr>
        <p:spPr>
          <a:xfrm>
            <a:off x="3528290" y="1646580"/>
            <a:ext cx="3149599" cy="2246769"/>
          </a:xfrm>
          <a:prstGeom prst="rect">
            <a:avLst/>
          </a:prstGeom>
        </p:spPr>
        <p:txBody>
          <a:bodyPr wrap="square">
            <a:spAutoFit/>
          </a:bodyPr>
          <a:lstStyle/>
          <a:p>
            <a:r>
              <a:rPr lang="en-US" sz="2000" dirty="0">
                <a:solidFill>
                  <a:schemeClr val="bg1"/>
                </a:solidFill>
              </a:rPr>
              <a:t>The magnificent temple was destroyed and has not been rebuilt since. </a:t>
            </a:r>
          </a:p>
          <a:p>
            <a:endParaRPr lang="en-US" sz="2000" dirty="0">
              <a:solidFill>
                <a:schemeClr val="bg1"/>
              </a:solidFill>
            </a:endParaRPr>
          </a:p>
          <a:p>
            <a:r>
              <a:rPr lang="en-US" sz="2000" dirty="0">
                <a:solidFill>
                  <a:schemeClr val="bg1"/>
                </a:solidFill>
              </a:rPr>
              <a:t>Josephus estimated that 1,100,000 Jews perished in the conflict.</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838036" y="4697366"/>
            <a:ext cx="8645236" cy="2031325"/>
          </a:xfrm>
          <a:prstGeom prst="rect">
            <a:avLst/>
          </a:prstGeom>
        </p:spPr>
        <p:txBody>
          <a:bodyPr wrap="square">
            <a:spAutoFit/>
          </a:bodyPr>
          <a:lstStyle/>
          <a:p>
            <a:r>
              <a:rPr lang="en-US" dirty="0">
                <a:solidFill>
                  <a:schemeClr val="bg1"/>
                </a:solidFill>
              </a:rPr>
              <a:t>The arch depicts Roman soldiers carrying objects from the temple of Jerusalem. </a:t>
            </a:r>
          </a:p>
          <a:p>
            <a:endParaRPr lang="en-US" dirty="0">
              <a:solidFill>
                <a:schemeClr val="bg1"/>
              </a:solidFill>
            </a:endParaRPr>
          </a:p>
          <a:p>
            <a:r>
              <a:rPr lang="en-US" dirty="0">
                <a:solidFill>
                  <a:schemeClr val="bg1"/>
                </a:solidFill>
              </a:rPr>
              <a:t>The Arch of Titus was built in A.D. 81 to commemorate the destruction of Jerusalem and the temple by the Roman general Titus and his armies. </a:t>
            </a:r>
          </a:p>
          <a:p>
            <a:endParaRPr lang="en-US" dirty="0">
              <a:solidFill>
                <a:schemeClr val="bg1"/>
              </a:solidFill>
            </a:endParaRPr>
          </a:p>
          <a:p>
            <a:r>
              <a:rPr lang="en-US" dirty="0">
                <a:solidFill>
                  <a:schemeClr val="bg1"/>
                </a:solidFill>
              </a:rPr>
              <a:t>As prophesied by Jesus Christ, not one stone of the temple was left standing on another (see Matthew 24:2).</a:t>
            </a:r>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pic>
        <p:nvPicPr>
          <p:cNvPr id="37890" name="Picture 2" descr="sculpture depicting objects from temple"/>
          <p:cNvPicPr>
            <a:picLocks noChangeAspect="1" noChangeArrowheads="1"/>
          </p:cNvPicPr>
          <p:nvPr/>
        </p:nvPicPr>
        <p:blipFill>
          <a:blip r:embed="rId3" cstate="print"/>
          <a:srcRect/>
          <a:stretch>
            <a:fillRect/>
          </a:stretch>
        </p:blipFill>
        <p:spPr bwMode="auto">
          <a:xfrm>
            <a:off x="7341466" y="1533091"/>
            <a:ext cx="4286250" cy="3086101"/>
          </a:xfrm>
          <a:prstGeom prst="rect">
            <a:avLst/>
          </a:prstGeom>
          <a:noFill/>
        </p:spPr>
      </p:pic>
      <p:pic>
        <p:nvPicPr>
          <p:cNvPr id="37892" name="Picture 4" descr="https://encrypted-tbn2.gstatic.com/images?q=tbn:ANd9GcRh3saZi-4b-SFQ23k2XdOZgr6C-IY8reCaLoDN0zvXxOXJJFqaJA"/>
          <p:cNvPicPr>
            <a:picLocks noChangeAspect="1" noChangeArrowheads="1"/>
          </p:cNvPicPr>
          <p:nvPr/>
        </p:nvPicPr>
        <p:blipFill>
          <a:blip r:embed="rId4" cstate="print"/>
          <a:srcRect/>
          <a:stretch>
            <a:fillRect/>
          </a:stretch>
        </p:blipFill>
        <p:spPr bwMode="auto">
          <a:xfrm>
            <a:off x="247938" y="1487055"/>
            <a:ext cx="2889963" cy="2252806"/>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4091709" y="715941"/>
            <a:ext cx="4765964" cy="369332"/>
          </a:xfrm>
          <a:prstGeom prst="rect">
            <a:avLst/>
          </a:prstGeom>
          <a:noFill/>
        </p:spPr>
        <p:txBody>
          <a:bodyPr wrap="square" rtlCol="0">
            <a:spAutoFit/>
          </a:bodyPr>
          <a:lstStyle/>
          <a:p>
            <a:r>
              <a:rPr lang="en-US" dirty="0">
                <a:solidFill>
                  <a:schemeClr val="bg1"/>
                </a:solidFill>
              </a:rPr>
              <a:t>Matthew 24:4 --Joseph Smith—Matthew 1:3</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The End of the World</a:t>
            </a:r>
          </a:p>
        </p:txBody>
      </p:sp>
      <p:sp>
        <p:nvSpPr>
          <p:cNvPr id="7" name="Rectangle 6"/>
          <p:cNvSpPr/>
          <p:nvPr/>
        </p:nvSpPr>
        <p:spPr>
          <a:xfrm>
            <a:off x="424872" y="1249417"/>
            <a:ext cx="4738255" cy="2862322"/>
          </a:xfrm>
          <a:prstGeom prst="rect">
            <a:avLst/>
          </a:prstGeom>
        </p:spPr>
        <p:txBody>
          <a:bodyPr wrap="square">
            <a:spAutoFit/>
          </a:bodyPr>
          <a:lstStyle/>
          <a:p>
            <a:r>
              <a:rPr lang="en-US" sz="2000" dirty="0">
                <a:solidFill>
                  <a:schemeClr val="bg1"/>
                </a:solidFill>
              </a:rPr>
              <a:t>According to [the Savior’s] language, the end of the world is the destruction of the wicked; the harvest and the end of the world have an allusion directly to the human family in the last days, instead of the earth, as many have imagined</a:t>
            </a:r>
          </a:p>
          <a:p>
            <a:endParaRPr lang="en-US" sz="2000" dirty="0">
              <a:solidFill>
                <a:schemeClr val="bg1"/>
              </a:solidFill>
            </a:endParaRPr>
          </a:p>
          <a:p>
            <a:r>
              <a:rPr lang="en-US" sz="2000" dirty="0">
                <a:solidFill>
                  <a:schemeClr val="bg1"/>
                </a:solidFill>
              </a:rPr>
              <a:t>Thus, the end of the world is not the end of the earth but the end of wickedness.</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pic>
        <p:nvPicPr>
          <p:cNvPr id="38914" name="Picture 2" descr="http://www.paulmcguire.com/Harvest.jpg"/>
          <p:cNvPicPr>
            <a:picLocks noChangeAspect="1" noChangeArrowheads="1"/>
          </p:cNvPicPr>
          <p:nvPr/>
        </p:nvPicPr>
        <p:blipFill>
          <a:blip r:embed="rId3" cstate="print"/>
          <a:srcRect/>
          <a:stretch>
            <a:fillRect/>
          </a:stretch>
        </p:blipFill>
        <p:spPr bwMode="auto">
          <a:xfrm>
            <a:off x="6891295" y="1467280"/>
            <a:ext cx="3888492" cy="3058538"/>
          </a:xfrm>
          <a:prstGeom prst="rect">
            <a:avLst/>
          </a:prstGeom>
          <a:noFill/>
        </p:spPr>
      </p:pic>
      <p:sp>
        <p:nvSpPr>
          <p:cNvPr id="12" name="TextBox 11"/>
          <p:cNvSpPr txBox="1"/>
          <p:nvPr/>
        </p:nvSpPr>
        <p:spPr>
          <a:xfrm>
            <a:off x="1742740" y="5095647"/>
            <a:ext cx="8741620" cy="1015663"/>
          </a:xfrm>
          <a:prstGeom prst="rect">
            <a:avLst/>
          </a:prstGeom>
          <a:noFill/>
        </p:spPr>
        <p:txBody>
          <a:bodyPr wrap="square" rtlCol="0">
            <a:spAutoFit/>
          </a:bodyPr>
          <a:lstStyle/>
          <a:p>
            <a:r>
              <a:rPr lang="en-US" sz="6000" dirty="0">
                <a:ln>
                  <a:solidFill>
                    <a:srgbClr val="FFFF00"/>
                  </a:solidFill>
                </a:ln>
                <a:solidFill>
                  <a:srgbClr val="FF0000"/>
                </a:solidFill>
              </a:rPr>
              <a:t>Read Matthew 13:36-43</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3315855" y="734414"/>
            <a:ext cx="6373091" cy="369332"/>
          </a:xfrm>
          <a:prstGeom prst="rect">
            <a:avLst/>
          </a:prstGeom>
          <a:noFill/>
        </p:spPr>
        <p:txBody>
          <a:bodyPr wrap="square" rtlCol="0">
            <a:spAutoFit/>
          </a:bodyPr>
          <a:lstStyle/>
          <a:p>
            <a:r>
              <a:rPr lang="en-US" dirty="0">
                <a:solidFill>
                  <a:schemeClr val="bg1"/>
                </a:solidFill>
              </a:rPr>
              <a:t>Matthew 24:4-5, 11, 24  JST—Matthew 1:5-6, 9, 22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Take Heed That No Man Deceive You</a:t>
            </a:r>
          </a:p>
        </p:txBody>
      </p:sp>
      <p:sp>
        <p:nvSpPr>
          <p:cNvPr id="7" name="Rectangle 6"/>
          <p:cNvSpPr/>
          <p:nvPr/>
        </p:nvSpPr>
        <p:spPr>
          <a:xfrm>
            <a:off x="2253672" y="1424908"/>
            <a:ext cx="4738255" cy="1631216"/>
          </a:xfrm>
          <a:prstGeom prst="rect">
            <a:avLst/>
          </a:prstGeom>
        </p:spPr>
        <p:txBody>
          <a:bodyPr wrap="square">
            <a:spAutoFit/>
          </a:bodyPr>
          <a:lstStyle/>
          <a:p>
            <a:r>
              <a:rPr lang="en-US" sz="2000" dirty="0">
                <a:solidFill>
                  <a:schemeClr val="bg1"/>
                </a:solidFill>
              </a:rPr>
              <a:t>The Savior taught that false </a:t>
            </a:r>
            <a:r>
              <a:rPr lang="en-US" sz="2000" dirty="0" err="1">
                <a:solidFill>
                  <a:schemeClr val="bg1"/>
                </a:solidFill>
              </a:rPr>
              <a:t>Christs</a:t>
            </a:r>
            <a:r>
              <a:rPr lang="en-US" sz="2000" dirty="0">
                <a:solidFill>
                  <a:schemeClr val="bg1"/>
                </a:solidFill>
              </a:rPr>
              <a:t> and false prophets would arise and would “deceive many … if possible, “the very elect, who are the elect according to the covenant.” (4)</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sp>
        <p:nvSpPr>
          <p:cNvPr id="10" name="Rectangle 9"/>
          <p:cNvSpPr/>
          <p:nvPr/>
        </p:nvSpPr>
        <p:spPr>
          <a:xfrm>
            <a:off x="5606472" y="3733909"/>
            <a:ext cx="6096000" cy="646331"/>
          </a:xfrm>
          <a:prstGeom prst="rect">
            <a:avLst/>
          </a:prstGeom>
        </p:spPr>
        <p:txBody>
          <a:bodyPr>
            <a:spAutoFit/>
          </a:bodyPr>
          <a:lstStyle/>
          <a:p>
            <a:r>
              <a:rPr lang="en-US" dirty="0">
                <a:solidFill>
                  <a:schemeClr val="bg1"/>
                </a:solidFill>
              </a:rPr>
              <a:t>The term </a:t>
            </a:r>
            <a:r>
              <a:rPr lang="en-US" i="1" dirty="0">
                <a:solidFill>
                  <a:schemeClr val="bg1"/>
                </a:solidFill>
              </a:rPr>
              <a:t>elect</a:t>
            </a:r>
            <a:r>
              <a:rPr lang="en-US" dirty="0">
                <a:solidFill>
                  <a:schemeClr val="bg1"/>
                </a:solidFill>
              </a:rPr>
              <a:t> refers to “those who love God with all their hearts and live lives that are pleasing to Him” (5) </a:t>
            </a:r>
          </a:p>
        </p:txBody>
      </p:sp>
      <p:grpSp>
        <p:nvGrpSpPr>
          <p:cNvPr id="14" name="Group 13"/>
          <p:cNvGrpSpPr/>
          <p:nvPr/>
        </p:nvGrpSpPr>
        <p:grpSpPr>
          <a:xfrm>
            <a:off x="1908206" y="3382507"/>
            <a:ext cx="3289208" cy="2390250"/>
            <a:chOff x="384206" y="4158361"/>
            <a:chExt cx="3289208" cy="2390250"/>
          </a:xfrm>
        </p:grpSpPr>
        <p:grpSp>
          <p:nvGrpSpPr>
            <p:cNvPr id="15" name="Group 17"/>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3"/>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4"/>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784170" y="4741699"/>
              <a:ext cx="2437759" cy="1323439"/>
            </a:xfrm>
            <a:prstGeom prst="rect">
              <a:avLst/>
            </a:prstGeom>
          </p:spPr>
          <p:txBody>
            <a:bodyPr wrap="square">
              <a:spAutoFit/>
            </a:bodyPr>
            <a:lstStyle/>
            <a:p>
              <a:pPr algn="ctr"/>
              <a:r>
                <a:rPr lang="en-US" sz="2000" dirty="0"/>
                <a:t> </a:t>
              </a:r>
              <a:r>
                <a:rPr lang="en-US" sz="2000" b="1" dirty="0"/>
                <a:t>If we remain steadfast and are not overcome, then we will be saved</a:t>
              </a:r>
              <a:endParaRPr lang="en-US" sz="2000" dirty="0"/>
            </a:p>
          </p:txBody>
        </p:sp>
      </p:grpSp>
      <p:sp>
        <p:nvSpPr>
          <p:cNvPr id="32" name="Rectangle 31"/>
          <p:cNvSpPr/>
          <p:nvPr/>
        </p:nvSpPr>
        <p:spPr>
          <a:xfrm>
            <a:off x="1477818" y="5941399"/>
            <a:ext cx="4673601" cy="646331"/>
          </a:xfrm>
          <a:prstGeom prst="rect">
            <a:avLst/>
          </a:prstGeom>
        </p:spPr>
        <p:txBody>
          <a:bodyPr wrap="square">
            <a:spAutoFit/>
          </a:bodyPr>
          <a:lstStyle/>
          <a:p>
            <a:r>
              <a:rPr lang="en-US" i="1" dirty="0">
                <a:solidFill>
                  <a:schemeClr val="bg1"/>
                </a:solidFill>
              </a:rPr>
              <a:t>Steadfast</a:t>
            </a:r>
            <a:r>
              <a:rPr lang="en-US" dirty="0">
                <a:solidFill>
                  <a:schemeClr val="bg1"/>
                </a:solidFill>
              </a:rPr>
              <a:t> suggests being immovable, solid, unshakable, and undefeatable</a:t>
            </a:r>
          </a:p>
        </p:txBody>
      </p:sp>
      <p:pic>
        <p:nvPicPr>
          <p:cNvPr id="39938" name="Picture 2" descr="http://richardgolf.com/wp-content/uploads/2013/09/shadow-people.jpg"/>
          <p:cNvPicPr>
            <a:picLocks noChangeAspect="1" noChangeArrowheads="1"/>
          </p:cNvPicPr>
          <p:nvPr/>
        </p:nvPicPr>
        <p:blipFill>
          <a:blip r:embed="rId3" cstate="print">
            <a:duotone>
              <a:prstClr val="black"/>
              <a:schemeClr val="bg2">
                <a:lumMod val="50000"/>
                <a:tint val="45000"/>
                <a:satMod val="400000"/>
              </a:schemeClr>
            </a:duotone>
            <a:lum bright="-20000" contrast="-30000"/>
          </a:blip>
          <a:srcRect l="41328" t="28374" r="4106" b="39836"/>
          <a:stretch>
            <a:fillRect/>
          </a:stretch>
        </p:blipFill>
        <p:spPr bwMode="auto">
          <a:xfrm>
            <a:off x="7167415" y="2017509"/>
            <a:ext cx="3472875" cy="1566199"/>
          </a:xfrm>
          <a:prstGeom prst="rect">
            <a:avLst/>
          </a:prstGeom>
          <a:noFill/>
        </p:spPr>
      </p:pic>
      <p:pic>
        <p:nvPicPr>
          <p:cNvPr id="39940" name="Picture 4" descr="https://www.lds.org/bc/content/shared/content/images/gospel-library/manual/09797/joseph-smith-portrait-weggeland_193795_inl.jpg"/>
          <p:cNvPicPr>
            <a:picLocks noChangeAspect="1" noChangeArrowheads="1"/>
          </p:cNvPicPr>
          <p:nvPr/>
        </p:nvPicPr>
        <p:blipFill>
          <a:blip r:embed="rId4" cstate="print"/>
          <a:srcRect/>
          <a:stretch>
            <a:fillRect/>
          </a:stretch>
        </p:blipFill>
        <p:spPr bwMode="auto">
          <a:xfrm>
            <a:off x="623638" y="1118757"/>
            <a:ext cx="1528724" cy="2160154"/>
          </a:xfrm>
          <a:prstGeom prst="rect">
            <a:avLst/>
          </a:prstGeom>
          <a:noFill/>
        </p:spPr>
      </p:pic>
      <p:grpSp>
        <p:nvGrpSpPr>
          <p:cNvPr id="33" name="Group 32"/>
          <p:cNvGrpSpPr/>
          <p:nvPr/>
        </p:nvGrpSpPr>
        <p:grpSpPr>
          <a:xfrm>
            <a:off x="5985162" y="4470400"/>
            <a:ext cx="2189019" cy="2198255"/>
            <a:chOff x="1025768" y="471055"/>
            <a:chExt cx="4756194" cy="4479635"/>
          </a:xfrm>
        </p:grpSpPr>
        <p:sp>
          <p:nvSpPr>
            <p:cNvPr id="34" name="Cube 33"/>
            <p:cNvSpPr/>
            <p:nvPr/>
          </p:nvSpPr>
          <p:spPr>
            <a:xfrm flipH="1">
              <a:off x="4775198" y="471055"/>
              <a:ext cx="1006764" cy="4479635"/>
            </a:xfrm>
            <a:prstGeom prst="cube">
              <a:avLst>
                <a:gd name="adj" fmla="val 635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2400" y="1754908"/>
              <a:ext cx="969818" cy="9790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9062522">
              <a:off x="2326554" y="2333724"/>
              <a:ext cx="1825047" cy="64129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9062522">
              <a:off x="1025768" y="3475927"/>
              <a:ext cx="2090010" cy="28244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5485466">
              <a:off x="1023965" y="4231337"/>
              <a:ext cx="694776"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6200000">
              <a:off x="2287683" y="3226770"/>
              <a:ext cx="1073166"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8718636">
              <a:off x="2024448" y="4044190"/>
              <a:ext cx="1073166"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2139986">
              <a:off x="2124647" y="4483688"/>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1688579">
              <a:off x="3626140" y="2439248"/>
              <a:ext cx="1517422"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6657272">
              <a:off x="4817048" y="2447070"/>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6657272">
              <a:off x="4544575" y="1712779"/>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2770620">
              <a:off x="3484273" y="1923047"/>
              <a:ext cx="744355" cy="288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3011054" y="669760"/>
            <a:ext cx="6373091" cy="6247864"/>
          </a:xfrm>
          <a:prstGeom prst="rect">
            <a:avLst/>
          </a:prstGeom>
          <a:noFill/>
        </p:spPr>
        <p:txBody>
          <a:bodyPr wrap="square" rtlCol="0">
            <a:spAutoFit/>
          </a:bodyPr>
          <a:lstStyle/>
          <a:p>
            <a:pPr fontAlgn="base"/>
            <a:r>
              <a:rPr lang="en-US" sz="2000" dirty="0">
                <a:solidFill>
                  <a:schemeClr val="bg1"/>
                </a:solidFill>
              </a:rPr>
              <a:t>“A person who is steadfast and immovable is solid, firm, resolute, firmly secured, and incapable of being diverted from a primary purpose or mission. …</a:t>
            </a:r>
          </a:p>
          <a:p>
            <a:pPr fontAlgn="base"/>
            <a:endParaRPr lang="en-US" sz="2000" dirty="0">
              <a:solidFill>
                <a:schemeClr val="bg1"/>
              </a:solidFill>
            </a:endParaRPr>
          </a:p>
          <a:p>
            <a:pPr fontAlgn="base"/>
            <a:r>
              <a:rPr lang="en-US" sz="2000" dirty="0">
                <a:solidFill>
                  <a:schemeClr val="bg1"/>
                </a:solidFill>
              </a:rPr>
              <a:t>“A building or structure that is stable and immovable must be built upon a strong foundation. If you and I desire to become steadfast and immovable disciples of the Master, we must build appropriately and effectively upon Him as our foundation. …</a:t>
            </a:r>
          </a:p>
          <a:p>
            <a:pPr fontAlgn="base"/>
            <a:endParaRPr lang="en-US" sz="2000" dirty="0">
              <a:solidFill>
                <a:schemeClr val="bg1"/>
              </a:solidFill>
            </a:endParaRPr>
          </a:p>
          <a:p>
            <a:pPr fontAlgn="base"/>
            <a:r>
              <a:rPr lang="en-US" sz="2000" dirty="0">
                <a:solidFill>
                  <a:schemeClr val="bg1"/>
                </a:solidFill>
              </a:rPr>
              <a:t>“As we become more spiritually mature and increasingly steadfast and immovable, we focus upon and strive to understand the fundamental and foundational doctrines of the restored gospel of Jesus Christ.</a:t>
            </a:r>
          </a:p>
          <a:p>
            <a:pPr fontAlgn="base"/>
            <a:endParaRPr lang="en-US" sz="2000" dirty="0">
              <a:solidFill>
                <a:schemeClr val="bg1"/>
              </a:solidFill>
            </a:endParaRPr>
          </a:p>
          <a:p>
            <a:pPr fontAlgn="base"/>
            <a:r>
              <a:rPr lang="en-US" sz="2000" dirty="0">
                <a:solidFill>
                  <a:schemeClr val="bg1"/>
                </a:solidFill>
              </a:rPr>
              <a:t>Disciples who are steadfast and immovable do not become fanatics or extremists, are not overzealous, and are not preoccupied with misguided gospel hobbies.” </a:t>
            </a:r>
          </a:p>
          <a:p>
            <a:pPr fontAlgn="base"/>
            <a:endParaRPr lang="en-US" sz="2000" dirty="0">
              <a:solidFill>
                <a:schemeClr val="bg1"/>
              </a:solidFill>
            </a:endParaRPr>
          </a:p>
          <a:p>
            <a:pPr fontAlgn="base"/>
            <a:endParaRPr lang="en-US" sz="2000" dirty="0">
              <a:solidFill>
                <a:schemeClr val="bg1"/>
              </a:solidFill>
            </a:endParaRP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(6)</a:t>
            </a:r>
          </a:p>
        </p:txBody>
      </p:sp>
      <p:grpSp>
        <p:nvGrpSpPr>
          <p:cNvPr id="14" name="Group 32"/>
          <p:cNvGrpSpPr/>
          <p:nvPr/>
        </p:nvGrpSpPr>
        <p:grpSpPr>
          <a:xfrm>
            <a:off x="221671" y="203200"/>
            <a:ext cx="2189019" cy="2198255"/>
            <a:chOff x="1025768" y="471055"/>
            <a:chExt cx="4756194" cy="4479635"/>
          </a:xfrm>
        </p:grpSpPr>
        <p:sp>
          <p:nvSpPr>
            <p:cNvPr id="34" name="Cube 33"/>
            <p:cNvSpPr/>
            <p:nvPr/>
          </p:nvSpPr>
          <p:spPr>
            <a:xfrm flipH="1">
              <a:off x="4775198" y="471055"/>
              <a:ext cx="1006764" cy="4479635"/>
            </a:xfrm>
            <a:prstGeom prst="cube">
              <a:avLst>
                <a:gd name="adj" fmla="val 635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2400" y="1754908"/>
              <a:ext cx="969818" cy="9790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9062522">
              <a:off x="2326554" y="2333724"/>
              <a:ext cx="1825047" cy="64129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9062522">
              <a:off x="1025768" y="3475927"/>
              <a:ext cx="2090010" cy="28244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5485466">
              <a:off x="1023965" y="4231337"/>
              <a:ext cx="694776"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6200000">
              <a:off x="2287683" y="3226770"/>
              <a:ext cx="1073166"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8718636">
              <a:off x="2024448" y="4044190"/>
              <a:ext cx="1073166"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2139986">
              <a:off x="2124647" y="4483688"/>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1688579">
              <a:off x="3626140" y="2439248"/>
              <a:ext cx="1517422"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6657272">
              <a:off x="4817048" y="2447070"/>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6657272">
              <a:off x="4544575" y="1712779"/>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2770620">
              <a:off x="3484273" y="1923047"/>
              <a:ext cx="744355" cy="288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Picture 45" descr="david a bednar.jpg"/>
          <p:cNvPicPr>
            <a:picLocks noChangeAspect="1"/>
          </p:cNvPicPr>
          <p:nvPr/>
        </p:nvPicPr>
        <p:blipFill>
          <a:blip r:embed="rId3" cstate="print"/>
          <a:stretch>
            <a:fillRect/>
          </a:stretch>
        </p:blipFill>
        <p:spPr>
          <a:xfrm>
            <a:off x="10612381" y="131907"/>
            <a:ext cx="1239316" cy="1558348"/>
          </a:xfrm>
          <a:prstGeom prst="rect">
            <a:avLst/>
          </a:prstGeom>
        </p:spPr>
      </p:pic>
      <p:grpSp>
        <p:nvGrpSpPr>
          <p:cNvPr id="47" name="Group 46"/>
          <p:cNvGrpSpPr/>
          <p:nvPr/>
        </p:nvGrpSpPr>
        <p:grpSpPr>
          <a:xfrm>
            <a:off x="9254525" y="1828802"/>
            <a:ext cx="1390384" cy="1930398"/>
            <a:chOff x="6839525" y="341747"/>
            <a:chExt cx="3103420" cy="4308762"/>
          </a:xfrm>
        </p:grpSpPr>
        <p:sp>
          <p:nvSpPr>
            <p:cNvPr id="48" name="Cube 47"/>
            <p:cNvSpPr/>
            <p:nvPr/>
          </p:nvSpPr>
          <p:spPr>
            <a:xfrm flipH="1">
              <a:off x="6839525" y="2664692"/>
              <a:ext cx="1039093" cy="1454727"/>
            </a:xfrm>
            <a:prstGeom prst="cube">
              <a:avLst>
                <a:gd name="adj" fmla="val 2975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ube 48"/>
            <p:cNvSpPr/>
            <p:nvPr/>
          </p:nvSpPr>
          <p:spPr>
            <a:xfrm flipH="1">
              <a:off x="7860144" y="2918692"/>
              <a:ext cx="1039093" cy="1454727"/>
            </a:xfrm>
            <a:prstGeom prst="cube">
              <a:avLst>
                <a:gd name="adj" fmla="val 2975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ube 49"/>
            <p:cNvSpPr/>
            <p:nvPr/>
          </p:nvSpPr>
          <p:spPr>
            <a:xfrm flipH="1">
              <a:off x="8903852" y="3195782"/>
              <a:ext cx="1039093" cy="1454727"/>
            </a:xfrm>
            <a:prstGeom prst="cube">
              <a:avLst>
                <a:gd name="adj" fmla="val 2975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ube 50"/>
            <p:cNvSpPr/>
            <p:nvPr/>
          </p:nvSpPr>
          <p:spPr>
            <a:xfrm flipH="1">
              <a:off x="7564580" y="1496292"/>
              <a:ext cx="1039093" cy="1454727"/>
            </a:xfrm>
            <a:prstGeom prst="cube">
              <a:avLst>
                <a:gd name="adj" fmla="val 2975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ube 51"/>
            <p:cNvSpPr/>
            <p:nvPr/>
          </p:nvSpPr>
          <p:spPr>
            <a:xfrm flipH="1">
              <a:off x="8599053" y="1764146"/>
              <a:ext cx="1039093" cy="1454727"/>
            </a:xfrm>
            <a:prstGeom prst="cube">
              <a:avLst>
                <a:gd name="adj" fmla="val 2975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be 52"/>
            <p:cNvSpPr/>
            <p:nvPr/>
          </p:nvSpPr>
          <p:spPr>
            <a:xfrm flipH="1">
              <a:off x="8275780" y="341747"/>
              <a:ext cx="1039093" cy="1454727"/>
            </a:xfrm>
            <a:prstGeom prst="cube">
              <a:avLst>
                <a:gd name="adj" fmla="val 2975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9020213" y="4934528"/>
            <a:ext cx="2737676" cy="1692562"/>
            <a:chOff x="8299777" y="4971474"/>
            <a:chExt cx="2737676" cy="1692562"/>
          </a:xfrm>
        </p:grpSpPr>
        <p:sp>
          <p:nvSpPr>
            <p:cNvPr id="91" name="Cube 90"/>
            <p:cNvSpPr/>
            <p:nvPr/>
          </p:nvSpPr>
          <p:spPr>
            <a:xfrm flipH="1">
              <a:off x="8299777" y="6012294"/>
              <a:ext cx="2737676" cy="651742"/>
            </a:xfrm>
            <a:prstGeom prst="cube">
              <a:avLst>
                <a:gd name="adj" fmla="val 2975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8511311" y="4971474"/>
              <a:ext cx="2267267" cy="1198417"/>
              <a:chOff x="685800" y="2743200"/>
              <a:chExt cx="5385817" cy="3165915"/>
            </a:xfrm>
            <a:solidFill>
              <a:srgbClr val="FFC000"/>
            </a:solidFill>
          </p:grpSpPr>
          <p:grpSp>
            <p:nvGrpSpPr>
              <p:cNvPr id="55" name="Group 15"/>
              <p:cNvGrpSpPr/>
              <p:nvPr/>
            </p:nvGrpSpPr>
            <p:grpSpPr>
              <a:xfrm>
                <a:off x="685800" y="2743200"/>
                <a:ext cx="1271017" cy="3165915"/>
                <a:chOff x="5891782" y="1905000"/>
                <a:chExt cx="1271017" cy="3165915"/>
              </a:xfrm>
              <a:grpFill/>
            </p:grpSpPr>
            <p:sp>
              <p:nvSpPr>
                <p:cNvPr id="86" name="Oval 9"/>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10"/>
                <p:cNvSpPr/>
                <p:nvPr/>
              </p:nvSpPr>
              <p:spPr>
                <a:xfrm rot="2423263">
                  <a:off x="6044184"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11"/>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12"/>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3"/>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3"/>
              <p:cNvGrpSpPr/>
              <p:nvPr/>
            </p:nvGrpSpPr>
            <p:grpSpPr>
              <a:xfrm>
                <a:off x="2057400" y="2743200"/>
                <a:ext cx="1271017" cy="3165915"/>
                <a:chOff x="7162800" y="1828800"/>
                <a:chExt cx="1271017" cy="3165915"/>
              </a:xfrm>
              <a:grpFill/>
            </p:grpSpPr>
            <p:sp>
              <p:nvSpPr>
                <p:cNvPr id="81" name="Oval 4"/>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5"/>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6"/>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7"/>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5"/>
              <p:cNvGrpSpPr/>
              <p:nvPr/>
            </p:nvGrpSpPr>
            <p:grpSpPr>
              <a:xfrm>
                <a:off x="3429000" y="2743200"/>
                <a:ext cx="1271017" cy="3165915"/>
                <a:chOff x="5891782" y="1905000"/>
                <a:chExt cx="1271017" cy="3165915"/>
              </a:xfrm>
              <a:grpFill/>
            </p:grpSpPr>
            <p:sp>
              <p:nvSpPr>
                <p:cNvPr id="76" name="Oval 75"/>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2423263">
                  <a:off x="6044184"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3"/>
              <p:cNvGrpSpPr/>
              <p:nvPr/>
            </p:nvGrpSpPr>
            <p:grpSpPr>
              <a:xfrm>
                <a:off x="4800600" y="2743200"/>
                <a:ext cx="1271017" cy="3165915"/>
                <a:chOff x="7162800" y="1828800"/>
                <a:chExt cx="1271017" cy="3165915"/>
              </a:xfrm>
              <a:grpFill/>
            </p:grpSpPr>
            <p:sp>
              <p:nvSpPr>
                <p:cNvPr id="71" name="Oval 70"/>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92"/>
          <p:cNvGrpSpPr/>
          <p:nvPr/>
        </p:nvGrpSpPr>
        <p:grpSpPr>
          <a:xfrm flipH="1">
            <a:off x="1249225" y="3066472"/>
            <a:ext cx="1341480" cy="2637401"/>
            <a:chOff x="5922825" y="0"/>
            <a:chExt cx="1341480" cy="2637401"/>
          </a:xfrm>
        </p:grpSpPr>
        <p:sp>
          <p:nvSpPr>
            <p:cNvPr id="94" name="Rounded Rectangle 93"/>
            <p:cNvSpPr/>
            <p:nvPr/>
          </p:nvSpPr>
          <p:spPr>
            <a:xfrm rot="19479701">
              <a:off x="5922825" y="477712"/>
              <a:ext cx="310054" cy="514212"/>
            </a:xfrm>
            <a:prstGeom prst="roundRect">
              <a:avLst>
                <a:gd name="adj" fmla="val 4296"/>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22"/>
            <p:cNvGrpSpPr/>
            <p:nvPr/>
          </p:nvGrpSpPr>
          <p:grpSpPr>
            <a:xfrm rot="2059379">
              <a:off x="6110217" y="170184"/>
              <a:ext cx="751953" cy="480256"/>
              <a:chOff x="6567055" y="360218"/>
              <a:chExt cx="1309920" cy="757497"/>
            </a:xfrm>
          </p:grpSpPr>
          <p:sp>
            <p:nvSpPr>
              <p:cNvPr id="103" name="Rounded Rectangle 102"/>
              <p:cNvSpPr/>
              <p:nvPr/>
            </p:nvSpPr>
            <p:spPr>
              <a:xfrm rot="17642761">
                <a:off x="7345792" y="586532"/>
                <a:ext cx="278299" cy="784067"/>
              </a:xfrm>
              <a:prstGeom prst="roundRect">
                <a:avLst>
                  <a:gd name="adj" fmla="val 2821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67055" y="360218"/>
                <a:ext cx="748146" cy="748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650182" y="429491"/>
                <a:ext cx="586510" cy="58651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p:cNvSpPr/>
            <p:nvPr/>
          </p:nvSpPr>
          <p:spPr>
            <a:xfrm>
              <a:off x="6536423" y="0"/>
              <a:ext cx="718457" cy="7184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16200000">
              <a:off x="6328968" y="1027292"/>
              <a:ext cx="1270501" cy="48029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18344222">
              <a:off x="6114569" y="1984418"/>
              <a:ext cx="1026254" cy="2797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5837853">
              <a:off x="6560387" y="1999845"/>
              <a:ext cx="973576" cy="2797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4224544">
              <a:off x="6338500" y="752395"/>
              <a:ext cx="576454" cy="20024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9309367">
              <a:off x="6422426" y="961028"/>
              <a:ext cx="841879" cy="2332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14307391">
              <a:off x="6083367" y="963406"/>
              <a:ext cx="680619" cy="243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Pella</a:t>
            </a:r>
          </a:p>
        </p:txBody>
      </p:sp>
      <p:sp>
        <p:nvSpPr>
          <p:cNvPr id="7" name="Rectangle 6"/>
          <p:cNvSpPr/>
          <p:nvPr/>
        </p:nvSpPr>
        <p:spPr>
          <a:xfrm>
            <a:off x="692726" y="556690"/>
            <a:ext cx="4738255" cy="1015663"/>
          </a:xfrm>
          <a:prstGeom prst="rect">
            <a:avLst/>
          </a:prstGeom>
        </p:spPr>
        <p:txBody>
          <a:bodyPr wrap="square">
            <a:spAutoFit/>
          </a:bodyPr>
          <a:lstStyle/>
          <a:p>
            <a:r>
              <a:rPr lang="en-US" sz="2000" dirty="0">
                <a:solidFill>
                  <a:schemeClr val="bg1"/>
                </a:solidFill>
              </a:rPr>
              <a:t> However, those who heeded Jesus’ warning safely escaped to Pella, a town about 50 miles northeast of Jerusalem.</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4479637" y="3115208"/>
            <a:ext cx="3731491" cy="1754326"/>
          </a:xfrm>
          <a:prstGeom prst="rect">
            <a:avLst/>
          </a:prstGeom>
        </p:spPr>
        <p:txBody>
          <a:bodyPr wrap="square">
            <a:spAutoFit/>
          </a:bodyPr>
          <a:lstStyle/>
          <a:p>
            <a:r>
              <a:rPr lang="en-US" dirty="0">
                <a:solidFill>
                  <a:schemeClr val="bg1"/>
                </a:solidFill>
              </a:rPr>
              <a:t>Not mentioned in the New Testament, Pella was a gentile settlement to which Christians of Jerusalem fled at the beginning of the Jewish rebellion against Rome in </a:t>
            </a:r>
            <a:r>
              <a:rPr lang="en-US" cap="all" dirty="0">
                <a:solidFill>
                  <a:schemeClr val="bg1"/>
                </a:solidFill>
              </a:rPr>
              <a:t>A.D.</a:t>
            </a:r>
            <a:r>
              <a:rPr lang="en-US" dirty="0">
                <a:solidFill>
                  <a:schemeClr val="bg1"/>
                </a:solidFill>
              </a:rPr>
              <a:t> 66. </a:t>
            </a:r>
          </a:p>
        </p:txBody>
      </p:sp>
      <p:pic>
        <p:nvPicPr>
          <p:cNvPr id="40962" name="Picture 2" descr="http://cdn.biblicalarchaeology.org/wp-content/uploads/Pella-Odeion-Church.jpg"/>
          <p:cNvPicPr>
            <a:picLocks noChangeAspect="1" noChangeArrowheads="1"/>
          </p:cNvPicPr>
          <p:nvPr/>
        </p:nvPicPr>
        <p:blipFill>
          <a:blip r:embed="rId3" cstate="print"/>
          <a:srcRect/>
          <a:stretch>
            <a:fillRect/>
          </a:stretch>
        </p:blipFill>
        <p:spPr bwMode="auto">
          <a:xfrm>
            <a:off x="483413" y="1820718"/>
            <a:ext cx="3705225" cy="2466975"/>
          </a:xfrm>
          <a:prstGeom prst="rect">
            <a:avLst/>
          </a:prstGeom>
          <a:noFill/>
        </p:spPr>
      </p:pic>
      <p:pic>
        <p:nvPicPr>
          <p:cNvPr id="40964" name="Picture 4" descr="https://modelsofeschatology.files.wordpress.com/2008/03/pella.jpg"/>
          <p:cNvPicPr>
            <a:picLocks noChangeAspect="1" noChangeArrowheads="1"/>
          </p:cNvPicPr>
          <p:nvPr/>
        </p:nvPicPr>
        <p:blipFill>
          <a:blip r:embed="rId4" cstate="print"/>
          <a:srcRect/>
          <a:stretch>
            <a:fillRect/>
          </a:stretch>
        </p:blipFill>
        <p:spPr bwMode="auto">
          <a:xfrm>
            <a:off x="6465455" y="766620"/>
            <a:ext cx="4365913" cy="2161096"/>
          </a:xfrm>
          <a:prstGeom prst="rect">
            <a:avLst/>
          </a:prstGeom>
          <a:noFill/>
        </p:spPr>
      </p:pic>
      <p:pic>
        <p:nvPicPr>
          <p:cNvPr id="40966" name="Picture 6" descr="http://upload.dinhosting.fr/B/d/q/fleeing.jpg"/>
          <p:cNvPicPr>
            <a:picLocks noChangeAspect="1" noChangeArrowheads="1"/>
          </p:cNvPicPr>
          <p:nvPr/>
        </p:nvPicPr>
        <p:blipFill>
          <a:blip r:embed="rId5" cstate="print"/>
          <a:srcRect/>
          <a:stretch>
            <a:fillRect/>
          </a:stretch>
        </p:blipFill>
        <p:spPr bwMode="auto">
          <a:xfrm>
            <a:off x="8440711" y="4376594"/>
            <a:ext cx="3371443" cy="2153516"/>
          </a:xfrm>
          <a:prstGeom prst="rect">
            <a:avLst/>
          </a:prstGeom>
          <a:noFill/>
        </p:spPr>
      </p:pic>
      <p:sp>
        <p:nvSpPr>
          <p:cNvPr id="47" name="Rectangle 46"/>
          <p:cNvSpPr/>
          <p:nvPr/>
        </p:nvSpPr>
        <p:spPr>
          <a:xfrm>
            <a:off x="452581" y="5414972"/>
            <a:ext cx="3879273" cy="1200329"/>
          </a:xfrm>
          <a:prstGeom prst="rect">
            <a:avLst/>
          </a:prstGeom>
        </p:spPr>
        <p:txBody>
          <a:bodyPr wrap="square">
            <a:spAutoFit/>
          </a:bodyPr>
          <a:lstStyle/>
          <a:p>
            <a:r>
              <a:rPr lang="en-US" dirty="0">
                <a:solidFill>
                  <a:schemeClr val="bg1"/>
                </a:solidFill>
              </a:rPr>
              <a:t>Jesus prophesied that though the Jews would suffer great trials, they would be preserved because of God’s covenant with them. JST—Matthew 1:19-20</a:t>
            </a:r>
          </a:p>
        </p:txBody>
      </p:sp>
      <p:sp>
        <p:nvSpPr>
          <p:cNvPr id="48" name="Rectangle 47"/>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Stand In the Holy Place</a:t>
            </a:r>
          </a:p>
        </p:txBody>
      </p:sp>
      <p:sp>
        <p:nvSpPr>
          <p:cNvPr id="7" name="Rectangle 6"/>
          <p:cNvSpPr/>
          <p:nvPr/>
        </p:nvSpPr>
        <p:spPr>
          <a:xfrm>
            <a:off x="3232727" y="879963"/>
            <a:ext cx="5652655" cy="400110"/>
          </a:xfrm>
          <a:prstGeom prst="rect">
            <a:avLst/>
          </a:prstGeom>
        </p:spPr>
        <p:txBody>
          <a:bodyPr wrap="square">
            <a:spAutoFit/>
          </a:bodyPr>
          <a:lstStyle/>
          <a:p>
            <a:pPr fontAlgn="base"/>
            <a:r>
              <a:rPr lang="en-US" sz="2000" dirty="0">
                <a:solidFill>
                  <a:schemeClr val="bg1"/>
                </a:solidFill>
              </a:rPr>
              <a:t> Matthew 24:15--Joseph Smith—Matthew 1:12</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4110183" y="1720518"/>
            <a:ext cx="3731491" cy="1754326"/>
          </a:xfrm>
          <a:prstGeom prst="rect">
            <a:avLst/>
          </a:prstGeom>
        </p:spPr>
        <p:txBody>
          <a:bodyPr wrap="square">
            <a:spAutoFit/>
          </a:bodyPr>
          <a:lstStyle/>
          <a:p>
            <a:r>
              <a:rPr lang="en-US" dirty="0">
                <a:solidFill>
                  <a:schemeClr val="bg1"/>
                </a:solidFill>
              </a:rPr>
              <a:t>“…the counsel that the saints should then ‘stand in the holy place’ meant that they should assemble together where they could receive prophetic guidance that would preserve them from the desolations of the day.” (</a:t>
            </a:r>
            <a:r>
              <a:rPr lang="en-US" i="1" dirty="0">
                <a:solidFill>
                  <a:schemeClr val="bg1"/>
                </a:solidFill>
              </a:rPr>
              <a:t>7)</a:t>
            </a:r>
            <a:endParaRPr lang="en-US" dirty="0">
              <a:solidFill>
                <a:schemeClr val="bg1"/>
              </a:solidFill>
            </a:endParaRPr>
          </a:p>
        </p:txBody>
      </p:sp>
      <p:sp>
        <p:nvSpPr>
          <p:cNvPr id="47" name="Rectangle 46"/>
          <p:cNvSpPr/>
          <p:nvPr/>
        </p:nvSpPr>
        <p:spPr>
          <a:xfrm>
            <a:off x="286327" y="5103674"/>
            <a:ext cx="5532583" cy="1477328"/>
          </a:xfrm>
          <a:prstGeom prst="rect">
            <a:avLst/>
          </a:prstGeom>
        </p:spPr>
        <p:txBody>
          <a:bodyPr wrap="square">
            <a:spAutoFit/>
          </a:bodyPr>
          <a:lstStyle/>
          <a:p>
            <a:r>
              <a:rPr lang="en-US" dirty="0">
                <a:solidFill>
                  <a:schemeClr val="bg1"/>
                </a:solidFill>
              </a:rPr>
              <a:t>“…holy places consist of our temples, our chapels, our homes, and stakes of Zion, which are, as the Lord declares, ‘for a defense, and for a refuge from the storm, and from wrath when it shall be poured out without mixture upon the whole earth’.” (8)</a:t>
            </a:r>
          </a:p>
        </p:txBody>
      </p:sp>
      <p:pic>
        <p:nvPicPr>
          <p:cNvPr id="12" name="Picture 11" descr="stand in holy places boy.jpg"/>
          <p:cNvPicPr>
            <a:picLocks noChangeAspect="1"/>
          </p:cNvPicPr>
          <p:nvPr/>
        </p:nvPicPr>
        <p:blipFill>
          <a:blip r:embed="rId3" cstate="print"/>
          <a:stretch>
            <a:fillRect/>
          </a:stretch>
        </p:blipFill>
        <p:spPr>
          <a:xfrm>
            <a:off x="2040867" y="1372348"/>
            <a:ext cx="1755648" cy="3669957"/>
          </a:xfrm>
          <a:prstGeom prst="rect">
            <a:avLst/>
          </a:prstGeom>
        </p:spPr>
      </p:pic>
      <p:pic>
        <p:nvPicPr>
          <p:cNvPr id="14" name="Picture 13" descr="Stand in holy places girl.jpg"/>
          <p:cNvPicPr>
            <a:picLocks noChangeAspect="1"/>
          </p:cNvPicPr>
          <p:nvPr/>
        </p:nvPicPr>
        <p:blipFill>
          <a:blip r:embed="rId4" cstate="print"/>
          <a:stretch>
            <a:fillRect/>
          </a:stretch>
        </p:blipFill>
        <p:spPr>
          <a:xfrm>
            <a:off x="7966643" y="1420914"/>
            <a:ext cx="1749552" cy="3743517"/>
          </a:xfrm>
          <a:prstGeom prst="rect">
            <a:avLst/>
          </a:prstGeom>
        </p:spPr>
      </p:pic>
      <p:sp>
        <p:nvSpPr>
          <p:cNvPr id="15" name="TextBox 14"/>
          <p:cNvSpPr txBox="1"/>
          <p:nvPr/>
        </p:nvSpPr>
        <p:spPr>
          <a:xfrm>
            <a:off x="6816436" y="5190836"/>
            <a:ext cx="5070764" cy="1477328"/>
          </a:xfrm>
          <a:prstGeom prst="rect">
            <a:avLst/>
          </a:prstGeom>
          <a:noFill/>
        </p:spPr>
        <p:txBody>
          <a:bodyPr wrap="square" rtlCol="0">
            <a:spAutoFit/>
          </a:bodyPr>
          <a:lstStyle/>
          <a:p>
            <a:r>
              <a:rPr lang="en-US" i="1" dirty="0">
                <a:solidFill>
                  <a:srgbClr val="FFFF00"/>
                </a:solidFill>
              </a:rPr>
              <a:t>And that the gathering together upon the land of Zion, and upon her stakes, may be for a defense, and for a refuge from the storm, and from wrath when it shall be poured out without mixture upon the whole earth. D&amp;C 115:6</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The Second Coming</a:t>
            </a:r>
          </a:p>
        </p:txBody>
      </p:sp>
      <p:sp>
        <p:nvSpPr>
          <p:cNvPr id="7" name="Rectangle 6"/>
          <p:cNvSpPr/>
          <p:nvPr/>
        </p:nvSpPr>
        <p:spPr>
          <a:xfrm>
            <a:off x="3685307" y="833781"/>
            <a:ext cx="4738255" cy="400110"/>
          </a:xfrm>
          <a:prstGeom prst="rect">
            <a:avLst/>
          </a:prstGeom>
        </p:spPr>
        <p:txBody>
          <a:bodyPr wrap="square">
            <a:spAutoFit/>
          </a:bodyPr>
          <a:lstStyle/>
          <a:p>
            <a:pPr algn="ctr"/>
            <a:r>
              <a:rPr lang="en-US" sz="2000" dirty="0">
                <a:solidFill>
                  <a:schemeClr val="bg1"/>
                </a:solidFill>
              </a:rPr>
              <a:t>Joseph Smith—Matthew 1:21-24</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 name="Rectangle 46"/>
          <p:cNvSpPr/>
          <p:nvPr/>
        </p:nvSpPr>
        <p:spPr>
          <a:xfrm>
            <a:off x="323270" y="1203189"/>
            <a:ext cx="8469747" cy="523220"/>
          </a:xfrm>
          <a:prstGeom prst="rect">
            <a:avLst/>
          </a:prstGeom>
        </p:spPr>
        <p:txBody>
          <a:bodyPr wrap="square">
            <a:spAutoFit/>
          </a:bodyPr>
          <a:lstStyle/>
          <a:p>
            <a:r>
              <a:rPr lang="en-US" sz="2800" dirty="0">
                <a:solidFill>
                  <a:srgbClr val="FFFF00"/>
                </a:solidFill>
              </a:rPr>
              <a:t>How will the Savior appear at His Second Coming?</a:t>
            </a:r>
          </a:p>
        </p:txBody>
      </p:sp>
      <p:sp>
        <p:nvSpPr>
          <p:cNvPr id="48" name="Rectangle 47"/>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
        <p:nvSpPr>
          <p:cNvPr id="12" name="Rectangle 11"/>
          <p:cNvSpPr/>
          <p:nvPr/>
        </p:nvSpPr>
        <p:spPr>
          <a:xfrm>
            <a:off x="189234" y="3429061"/>
            <a:ext cx="2267638" cy="2246769"/>
          </a:xfrm>
          <a:prstGeom prst="rect">
            <a:avLst/>
          </a:prstGeom>
        </p:spPr>
        <p:txBody>
          <a:bodyPr wrap="square">
            <a:spAutoFit/>
          </a:bodyPr>
          <a:lstStyle/>
          <a:p>
            <a:pPr algn="ctr"/>
            <a:r>
              <a:rPr lang="en-US" sz="2800" dirty="0">
                <a:solidFill>
                  <a:srgbClr val="FFFF00"/>
                </a:solidFill>
              </a:rPr>
              <a:t>How can knowing this help the elect avoid being deceived?</a:t>
            </a:r>
          </a:p>
        </p:txBody>
      </p:sp>
      <p:pic>
        <p:nvPicPr>
          <p:cNvPr id="14"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419" y="293132"/>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033164" y="4029424"/>
            <a:ext cx="2787405" cy="1815882"/>
          </a:xfrm>
          <a:prstGeom prst="rect">
            <a:avLst/>
          </a:prstGeom>
        </p:spPr>
        <p:txBody>
          <a:bodyPr wrap="square">
            <a:spAutoFit/>
          </a:bodyPr>
          <a:lstStyle/>
          <a:p>
            <a:pPr algn="ctr" fontAlgn="base"/>
            <a:r>
              <a:rPr lang="en-US" sz="2800" dirty="0">
                <a:solidFill>
                  <a:srgbClr val="FFFF00"/>
                </a:solidFill>
              </a:rPr>
              <a:t>What difficulties will people face before the Second Coming?</a:t>
            </a:r>
          </a:p>
        </p:txBody>
      </p:sp>
      <p:pic>
        <p:nvPicPr>
          <p:cNvPr id="41986" name="Picture 2" descr="http://fc07.deviantart.net/fs71/f/2010/034/8/0/Sea_of_Clouds___IV_by_MattTheSamurai.gif"/>
          <p:cNvPicPr>
            <a:picLocks noChangeAspect="1" noChangeArrowheads="1" noCrop="1"/>
          </p:cNvPicPr>
          <p:nvPr/>
        </p:nvPicPr>
        <p:blipFill>
          <a:blip r:embed="rId4" cstate="print">
            <a:duotone>
              <a:prstClr val="black"/>
              <a:srgbClr val="0070C0">
                <a:tint val="45000"/>
                <a:satMod val="400000"/>
              </a:srgbClr>
            </a:duotone>
          </a:blip>
          <a:srcRect/>
          <a:stretch>
            <a:fillRect/>
          </a:stretch>
        </p:blipFill>
        <p:spPr bwMode="auto">
          <a:xfrm>
            <a:off x="2761673" y="1932562"/>
            <a:ext cx="6022109" cy="4274273"/>
          </a:xfrm>
          <a:prstGeom prst="rect">
            <a:avLst/>
          </a:prstGeom>
          <a:noFill/>
        </p:spPr>
      </p:pic>
      <p:grpSp>
        <p:nvGrpSpPr>
          <p:cNvPr id="16" name="Group 15"/>
          <p:cNvGrpSpPr/>
          <p:nvPr/>
        </p:nvGrpSpPr>
        <p:grpSpPr>
          <a:xfrm>
            <a:off x="3737006" y="2546617"/>
            <a:ext cx="3947649" cy="2768911"/>
            <a:chOff x="384206" y="4158361"/>
            <a:chExt cx="3289208" cy="2390250"/>
          </a:xfrm>
        </p:grpSpPr>
        <p:grpSp>
          <p:nvGrpSpPr>
            <p:cNvPr id="17" name="Group 17"/>
            <p:cNvGrpSpPr/>
            <p:nvPr/>
          </p:nvGrpSpPr>
          <p:grpSpPr>
            <a:xfrm>
              <a:off x="384206" y="4158361"/>
              <a:ext cx="3289208" cy="2390250"/>
              <a:chOff x="609599" y="833642"/>
              <a:chExt cx="7941747" cy="5771225"/>
            </a:xfrm>
          </p:grpSpPr>
          <p:grpSp>
            <p:nvGrpSpPr>
              <p:cNvPr id="19" name="Group 14"/>
              <p:cNvGrpSpPr/>
              <p:nvPr/>
            </p:nvGrpSpPr>
            <p:grpSpPr>
              <a:xfrm rot="10800000">
                <a:off x="7696200" y="5257800"/>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1"/>
              <p:cNvGrpSpPr/>
              <p:nvPr/>
            </p:nvGrpSpPr>
            <p:grpSpPr>
              <a:xfrm rot="10800000">
                <a:off x="939238" y="4923502"/>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99460" y="833642"/>
                <a:ext cx="621450" cy="986197"/>
                <a:chOff x="7031201" y="834275"/>
                <a:chExt cx="762000" cy="1488861"/>
              </a:xfrm>
            </p:grpSpPr>
            <p:sp>
              <p:nvSpPr>
                <p:cNvPr id="28"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646520" y="1148254"/>
                <a:ext cx="621450" cy="1017899"/>
                <a:chOff x="7087348" y="824753"/>
                <a:chExt cx="762000" cy="1536722"/>
              </a:xfrm>
            </p:grpSpPr>
            <p:sp>
              <p:nvSpPr>
                <p:cNvPr id="26"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894841" y="4670961"/>
              <a:ext cx="2263127" cy="1583910"/>
            </a:xfrm>
            <a:prstGeom prst="rect">
              <a:avLst/>
            </a:prstGeom>
          </p:spPr>
          <p:txBody>
            <a:bodyPr wrap="square">
              <a:spAutoFit/>
            </a:bodyPr>
            <a:lstStyle/>
            <a:p>
              <a:pPr algn="ctr"/>
              <a:r>
                <a:rPr lang="en-US" b="1" dirty="0"/>
                <a:t>Before the Second Coming of Jesus Christ, the Lord’s elect will be gathered and the gospel will be preached in all the world</a:t>
              </a:r>
              <a:endParaRPr lang="en-US"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grpSp>
        <p:nvGrpSpPr>
          <p:cNvPr id="2" name="Group 4"/>
          <p:cNvGrpSpPr/>
          <p:nvPr/>
        </p:nvGrpSpPr>
        <p:grpSpPr>
          <a:xfrm>
            <a:off x="1043708" y="173183"/>
            <a:ext cx="10588996" cy="6071467"/>
            <a:chOff x="609599" y="533400"/>
            <a:chExt cx="7941747" cy="6071467"/>
          </a:xfrm>
        </p:grpSpPr>
        <p:grpSp>
          <p:nvGrpSpPr>
            <p:cNvPr id="4" name="Group 21"/>
            <p:cNvGrpSpPr/>
            <p:nvPr/>
          </p:nvGrpSpPr>
          <p:grpSpPr>
            <a:xfrm>
              <a:off x="609599" y="533400"/>
              <a:ext cx="7941747" cy="6071467"/>
              <a:chOff x="609599" y="533400"/>
              <a:chExt cx="7941747" cy="6071467"/>
            </a:xfrm>
          </p:grpSpPr>
          <p:grpSp>
            <p:nvGrpSpPr>
              <p:cNvPr id="5" name="Group 14"/>
              <p:cNvGrpSpPr/>
              <p:nvPr/>
            </p:nvGrpSpPr>
            <p:grpSpPr>
              <a:xfrm rot="10800000">
                <a:off x="7696200" y="5257800"/>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
              <p:cNvGrpSpPr/>
              <p:nvPr/>
            </p:nvGrpSpPr>
            <p:grpSpPr>
              <a:xfrm rot="10800000">
                <a:off x="939238" y="4923502"/>
                <a:ext cx="621450" cy="1347067"/>
                <a:chOff x="7010400" y="381000"/>
                <a:chExt cx="762000" cy="2033666"/>
              </a:xfrm>
            </p:grpSpPr>
            <p:sp>
              <p:nvSpPr>
                <p:cNvPr id="19" name="Rounded Rectangle 1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Wave 2"/>
              <p:cNvSpPr/>
              <p:nvPr/>
            </p:nvSpPr>
            <p:spPr>
              <a:xfrm>
                <a:off x="775855" y="1884216"/>
                <a:ext cx="7426037" cy="3888578"/>
              </a:xfrm>
              <a:prstGeom prst="wave">
                <a:avLst>
                  <a:gd name="adj1" fmla="val 9800"/>
                  <a:gd name="adj2" fmla="val 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82496" y="533400"/>
                <a:ext cx="621450" cy="1347067"/>
                <a:chOff x="7010400" y="381000"/>
                <a:chExt cx="762000" cy="2033666"/>
              </a:xfrm>
            </p:grpSpPr>
            <p:sp>
              <p:nvSpPr>
                <p:cNvPr id="17" name="Rounded Rectangle 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583765" y="854319"/>
                <a:ext cx="621450" cy="1347067"/>
                <a:chOff x="7010400" y="381000"/>
                <a:chExt cx="762000" cy="2033666"/>
              </a:xfrm>
            </p:grpSpPr>
            <p:sp>
              <p:nvSpPr>
                <p:cNvPr id="15" name="Rounded Rectangle 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1849468" y="2780637"/>
              <a:ext cx="5181600" cy="1938992"/>
            </a:xfrm>
            <a:prstGeom prst="rect">
              <a:avLst/>
            </a:prstGeom>
            <a:noFill/>
          </p:spPr>
          <p:txBody>
            <a:bodyPr wrap="square" rtlCol="0">
              <a:spAutoFit/>
            </a:bodyPr>
            <a:lstStyle/>
            <a:p>
              <a:pPr algn="ctr"/>
              <a:r>
                <a:rPr lang="en-US" sz="6000" b="1" dirty="0">
                  <a:latin typeface="Papyrus" pitchFamily="66" charset="0"/>
                </a:rPr>
                <a:t>Signs of the Second Coming</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406400" y="304800"/>
            <a:ext cx="4267200" cy="2246769"/>
          </a:xfrm>
          <a:prstGeom prst="rect">
            <a:avLst/>
          </a:prstGeom>
          <a:noFill/>
        </p:spPr>
        <p:txBody>
          <a:bodyPr wrap="square" rtlCol="0">
            <a:spAutoFit/>
          </a:bodyPr>
          <a:lstStyle/>
          <a:p>
            <a:r>
              <a:rPr lang="en-US" sz="2800" dirty="0">
                <a:solidFill>
                  <a:schemeClr val="bg1"/>
                </a:solidFill>
              </a:rPr>
              <a:t>JS- M 1:22</a:t>
            </a:r>
          </a:p>
          <a:p>
            <a:endParaRPr lang="en-US" sz="2800" dirty="0">
              <a:solidFill>
                <a:schemeClr val="bg1"/>
              </a:solidFill>
            </a:endParaRPr>
          </a:p>
          <a:p>
            <a:r>
              <a:rPr lang="en-US" sz="2800" dirty="0">
                <a:solidFill>
                  <a:schemeClr val="bg1"/>
                </a:solidFill>
              </a:rPr>
              <a:t>False </a:t>
            </a:r>
            <a:r>
              <a:rPr lang="en-US" sz="2800" dirty="0" err="1">
                <a:solidFill>
                  <a:schemeClr val="bg1"/>
                </a:solidFill>
              </a:rPr>
              <a:t>Christs</a:t>
            </a:r>
            <a:r>
              <a:rPr lang="en-US" sz="2800" dirty="0">
                <a:solidFill>
                  <a:schemeClr val="bg1"/>
                </a:solidFill>
              </a:rPr>
              <a:t> and prophets will do miracles to deceive the elects.</a:t>
            </a:r>
          </a:p>
        </p:txBody>
      </p:sp>
      <p:grpSp>
        <p:nvGrpSpPr>
          <p:cNvPr id="2" name="Group 78"/>
          <p:cNvGrpSpPr/>
          <p:nvPr/>
        </p:nvGrpSpPr>
        <p:grpSpPr>
          <a:xfrm>
            <a:off x="4572001" y="381000"/>
            <a:ext cx="2042004" cy="3133165"/>
            <a:chOff x="3429000" y="381000"/>
            <a:chExt cx="1531503" cy="3133165"/>
          </a:xfrm>
        </p:grpSpPr>
        <p:grpSp>
          <p:nvGrpSpPr>
            <p:cNvPr id="3" name="Group 18"/>
            <p:cNvGrpSpPr/>
            <p:nvPr/>
          </p:nvGrpSpPr>
          <p:grpSpPr>
            <a:xfrm rot="10397186">
              <a:off x="4308238" y="1364961"/>
              <a:ext cx="537516" cy="1797689"/>
              <a:chOff x="5562600" y="1981200"/>
              <a:chExt cx="928816" cy="2980038"/>
            </a:xfrm>
          </p:grpSpPr>
          <p:sp>
            <p:nvSpPr>
              <p:cNvPr id="59" name="Moon 19"/>
              <p:cNvSpPr/>
              <p:nvPr/>
            </p:nvSpPr>
            <p:spPr>
              <a:xfrm>
                <a:off x="5562600" y="1981200"/>
                <a:ext cx="838200" cy="2971800"/>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20"/>
              <p:cNvSpPr/>
              <p:nvPr/>
            </p:nvSpPr>
            <p:spPr>
              <a:xfrm>
                <a:off x="5758249" y="2131541"/>
                <a:ext cx="718751" cy="2714368"/>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21"/>
              <p:cNvSpPr/>
              <p:nvPr/>
            </p:nvSpPr>
            <p:spPr>
              <a:xfrm>
                <a:off x="6044513" y="2005914"/>
                <a:ext cx="446903" cy="2955324"/>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7"/>
            <p:cNvGrpSpPr/>
            <p:nvPr/>
          </p:nvGrpSpPr>
          <p:grpSpPr>
            <a:xfrm rot="1059292">
              <a:off x="4130134" y="1327753"/>
              <a:ext cx="821668" cy="708821"/>
              <a:chOff x="5945190" y="2287093"/>
              <a:chExt cx="1419825" cy="1175016"/>
            </a:xfrm>
          </p:grpSpPr>
          <p:sp>
            <p:nvSpPr>
              <p:cNvPr id="56" name="Trapezoid 55"/>
              <p:cNvSpPr/>
              <p:nvPr/>
            </p:nvSpPr>
            <p:spPr>
              <a:xfrm rot="14692638">
                <a:off x="6497333" y="2376761"/>
                <a:ext cx="518984" cy="1216381"/>
              </a:xfrm>
              <a:prstGeom prst="trapezoid">
                <a:avLst>
                  <a:gd name="adj" fmla="val 1564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3264071">
                <a:off x="5548182" y="2684101"/>
                <a:ext cx="1175016" cy="38100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0771363">
                <a:off x="6324600" y="2895600"/>
                <a:ext cx="521043" cy="304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4884226" y="1490367"/>
              <a:ext cx="76277" cy="1664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7684" y="2363743"/>
              <a:ext cx="854543" cy="873376"/>
            </a:xfrm>
            <a:prstGeom prst="ellipse">
              <a:avLst/>
            </a:prstGeom>
            <a:solidFill>
              <a:srgbClr val="99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5"/>
            <p:cNvSpPr/>
            <p:nvPr/>
          </p:nvSpPr>
          <p:spPr>
            <a:xfrm rot="10800000">
              <a:off x="3606583" y="985971"/>
              <a:ext cx="1058346" cy="597573"/>
            </a:xfrm>
            <a:prstGeom prst="trapezoid">
              <a:avLst>
                <a:gd name="adj" fmla="val 52443"/>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7"/>
            <p:cNvGrpSpPr/>
            <p:nvPr/>
          </p:nvGrpSpPr>
          <p:grpSpPr>
            <a:xfrm rot="649607">
              <a:off x="3429000" y="1306499"/>
              <a:ext cx="537516" cy="1797689"/>
              <a:chOff x="5562600" y="1981200"/>
              <a:chExt cx="928816" cy="2980038"/>
            </a:xfrm>
          </p:grpSpPr>
          <p:sp>
            <p:nvSpPr>
              <p:cNvPr id="53" name="Moon 14"/>
              <p:cNvSpPr/>
              <p:nvPr/>
            </p:nvSpPr>
            <p:spPr>
              <a:xfrm>
                <a:off x="5562600" y="1981200"/>
                <a:ext cx="838200" cy="2971800"/>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15"/>
              <p:cNvSpPr/>
              <p:nvPr/>
            </p:nvSpPr>
            <p:spPr>
              <a:xfrm>
                <a:off x="5758249" y="2131541"/>
                <a:ext cx="718751" cy="2714368"/>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16"/>
              <p:cNvSpPr/>
              <p:nvPr/>
            </p:nvSpPr>
            <p:spPr>
              <a:xfrm>
                <a:off x="6044513" y="2005914"/>
                <a:ext cx="446903" cy="2955324"/>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rapezoid 8"/>
            <p:cNvSpPr/>
            <p:nvPr/>
          </p:nvSpPr>
          <p:spPr>
            <a:xfrm rot="621756">
              <a:off x="3781782" y="2547612"/>
              <a:ext cx="345631" cy="806289"/>
            </a:xfrm>
            <a:prstGeom prst="trapezoid">
              <a:avLst>
                <a:gd name="adj" fmla="val 22021"/>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1293396">
              <a:off x="4124227" y="2562054"/>
              <a:ext cx="345631" cy="806289"/>
            </a:xfrm>
            <a:prstGeom prst="trapezoid">
              <a:avLst>
                <a:gd name="adj" fmla="val 22021"/>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869978" y="2271809"/>
              <a:ext cx="529173" cy="367737"/>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825880" y="1352466"/>
              <a:ext cx="609026" cy="1026185"/>
            </a:xfrm>
            <a:prstGeom prst="trapezoid">
              <a:avLst>
                <a:gd name="adj" fmla="val 1564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6"/>
            <p:cNvSpPr/>
            <p:nvPr/>
          </p:nvSpPr>
          <p:spPr>
            <a:xfrm>
              <a:off x="4016573" y="1328862"/>
              <a:ext cx="219297" cy="6845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00965" y="2425861"/>
              <a:ext cx="226448" cy="36525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60785" y="2510341"/>
              <a:ext cx="226448" cy="36525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4"/>
            <p:cNvSpPr/>
            <p:nvPr/>
          </p:nvSpPr>
          <p:spPr>
            <a:xfrm>
              <a:off x="3812770" y="493998"/>
              <a:ext cx="617369" cy="873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19640" y="1674237"/>
              <a:ext cx="319411" cy="2298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6"/>
            <p:cNvGrpSpPr/>
            <p:nvPr/>
          </p:nvGrpSpPr>
          <p:grpSpPr>
            <a:xfrm rot="878575">
              <a:off x="3942583" y="1449214"/>
              <a:ext cx="821668" cy="708821"/>
              <a:chOff x="5945190" y="2287093"/>
              <a:chExt cx="1419825" cy="1175016"/>
            </a:xfrm>
          </p:grpSpPr>
          <p:sp>
            <p:nvSpPr>
              <p:cNvPr id="31" name="Trapezoid 30"/>
              <p:cNvSpPr/>
              <p:nvPr/>
            </p:nvSpPr>
            <p:spPr>
              <a:xfrm rot="14692638">
                <a:off x="6497333" y="2376761"/>
                <a:ext cx="518984" cy="1216381"/>
              </a:xfrm>
              <a:prstGeom prst="trapezoid">
                <a:avLst>
                  <a:gd name="adj" fmla="val 1564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3264071">
                <a:off x="5548182" y="2684101"/>
                <a:ext cx="1175016" cy="38100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771363">
                <a:off x="6324600" y="2895600"/>
                <a:ext cx="521043" cy="304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lowchart: Collate 13"/>
            <p:cNvSpPr/>
            <p:nvPr/>
          </p:nvSpPr>
          <p:spPr>
            <a:xfrm rot="5400000">
              <a:off x="3929838" y="1155895"/>
              <a:ext cx="367737" cy="485075"/>
            </a:xfrm>
            <a:prstGeom prst="flowChartCol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3737684" y="3237119"/>
              <a:ext cx="319411" cy="229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90580" y="3284329"/>
              <a:ext cx="319411" cy="229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Wave 27"/>
            <p:cNvSpPr/>
            <p:nvPr/>
          </p:nvSpPr>
          <p:spPr>
            <a:xfrm>
              <a:off x="3847333" y="1075421"/>
              <a:ext cx="523214" cy="53421"/>
            </a:xfrm>
            <a:prstGeom prst="wave">
              <a:avLst>
                <a:gd name="adj1" fmla="val 20000"/>
                <a:gd name="adj2" fmla="val -1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Wave 28"/>
            <p:cNvSpPr/>
            <p:nvPr/>
          </p:nvSpPr>
          <p:spPr>
            <a:xfrm rot="19209344">
              <a:off x="3689411" y="448850"/>
              <a:ext cx="581624" cy="349636"/>
            </a:xfrm>
            <a:prstGeom prst="wave">
              <a:avLst>
                <a:gd name="adj1" fmla="val 20000"/>
                <a:gd name="adj2" fmla="val -1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Wave 29"/>
            <p:cNvSpPr/>
            <p:nvPr/>
          </p:nvSpPr>
          <p:spPr>
            <a:xfrm rot="3083109">
              <a:off x="3994564" y="516431"/>
              <a:ext cx="606280" cy="335417"/>
            </a:xfrm>
            <a:prstGeom prst="wave">
              <a:avLst>
                <a:gd name="adj1" fmla="val 20000"/>
                <a:gd name="adj2" fmla="val -1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p:cNvSpPr/>
          <p:nvPr/>
        </p:nvSpPr>
        <p:spPr>
          <a:xfrm>
            <a:off x="7112000" y="4114800"/>
            <a:ext cx="4267200" cy="1815882"/>
          </a:xfrm>
          <a:prstGeom prst="rect">
            <a:avLst/>
          </a:prstGeom>
        </p:spPr>
        <p:txBody>
          <a:bodyPr wrap="square">
            <a:spAutoFit/>
          </a:bodyPr>
          <a:lstStyle/>
          <a:p>
            <a:r>
              <a:rPr lang="en-US" sz="2800" dirty="0">
                <a:solidFill>
                  <a:schemeClr val="bg1"/>
                </a:solidFill>
              </a:rPr>
              <a:t>JS-M1:23, 28</a:t>
            </a:r>
          </a:p>
          <a:p>
            <a:endParaRPr lang="en-US" sz="2800" dirty="0">
              <a:solidFill>
                <a:schemeClr val="bg1"/>
              </a:solidFill>
            </a:endParaRPr>
          </a:p>
          <a:p>
            <a:r>
              <a:rPr lang="en-US" sz="2800" dirty="0">
                <a:solidFill>
                  <a:schemeClr val="bg1"/>
                </a:solidFill>
              </a:rPr>
              <a:t>There will be wars and rumors of wars. </a:t>
            </a:r>
          </a:p>
        </p:txBody>
      </p:sp>
      <p:grpSp>
        <p:nvGrpSpPr>
          <p:cNvPr id="9" name="Group 62"/>
          <p:cNvGrpSpPr/>
          <p:nvPr/>
        </p:nvGrpSpPr>
        <p:grpSpPr>
          <a:xfrm>
            <a:off x="2743201" y="4419601"/>
            <a:ext cx="4034892" cy="2057059"/>
            <a:chOff x="1295400" y="2591141"/>
            <a:chExt cx="4873719" cy="3312944"/>
          </a:xfrm>
        </p:grpSpPr>
        <p:sp>
          <p:nvSpPr>
            <p:cNvPr id="64" name="Donut 63"/>
            <p:cNvSpPr/>
            <p:nvPr/>
          </p:nvSpPr>
          <p:spPr>
            <a:xfrm>
              <a:off x="2514600" y="3124200"/>
              <a:ext cx="2667000" cy="2667000"/>
            </a:xfrm>
            <a:prstGeom prst="donut">
              <a:avLst>
                <a:gd name="adj" fmla="val 1263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ounded Rectangle 64"/>
            <p:cNvSpPr/>
            <p:nvPr/>
          </p:nvSpPr>
          <p:spPr>
            <a:xfrm>
              <a:off x="3793761" y="3352800"/>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5400000" flipH="1">
              <a:off x="3901190" y="3355299"/>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623725">
              <a:off x="3767607" y="3083901"/>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8023725">
              <a:off x="3791344" y="3115132"/>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81400" y="4114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1"/>
            <p:cNvGrpSpPr/>
            <p:nvPr/>
          </p:nvGrpSpPr>
          <p:grpSpPr>
            <a:xfrm rot="4741942">
              <a:off x="3298190" y="889444"/>
              <a:ext cx="1169232" cy="4572626"/>
              <a:chOff x="5936105" y="1409074"/>
              <a:chExt cx="1169232" cy="4572626"/>
            </a:xfrm>
          </p:grpSpPr>
          <p:sp>
            <p:nvSpPr>
              <p:cNvPr id="74" name="Trapezoid 8"/>
              <p:cNvSpPr/>
              <p:nvPr/>
            </p:nvSpPr>
            <p:spPr>
              <a:xfrm>
                <a:off x="5943600" y="1447800"/>
                <a:ext cx="1143000" cy="37338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lowchart: Delay 74"/>
              <p:cNvSpPr/>
              <p:nvPr/>
            </p:nvSpPr>
            <p:spPr>
              <a:xfrm rot="5400000">
                <a:off x="5949221" y="4825584"/>
                <a:ext cx="1143000" cy="116923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0800000">
                <a:off x="6160955" y="1409074"/>
                <a:ext cx="719530" cy="191123"/>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Oval 70"/>
            <p:cNvSpPr/>
            <p:nvPr/>
          </p:nvSpPr>
          <p:spPr>
            <a:xfrm>
              <a:off x="1295400" y="3505200"/>
              <a:ext cx="4572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345471">
              <a:off x="1869539" y="3408827"/>
              <a:ext cx="762000" cy="236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5175517">
              <a:off x="1385355" y="5139884"/>
              <a:ext cx="762000" cy="766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79"/>
          <p:cNvGrpSpPr/>
          <p:nvPr/>
        </p:nvGrpSpPr>
        <p:grpSpPr>
          <a:xfrm>
            <a:off x="6299200" y="1295401"/>
            <a:ext cx="1016000" cy="681589"/>
            <a:chOff x="7010400" y="1921464"/>
            <a:chExt cx="1600200" cy="1431336"/>
          </a:xfrm>
        </p:grpSpPr>
        <p:sp>
          <p:nvSpPr>
            <p:cNvPr id="34" name="Trapezoid 33"/>
            <p:cNvSpPr/>
            <p:nvPr/>
          </p:nvSpPr>
          <p:spPr>
            <a:xfrm>
              <a:off x="7138416" y="2204484"/>
              <a:ext cx="1344168" cy="1148316"/>
            </a:xfrm>
            <a:prstGeom prst="trapezoid">
              <a:avLst>
                <a:gd name="adj" fmla="val 9242"/>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1921464"/>
              <a:ext cx="1600200" cy="79338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6200000">
              <a:off x="7682803" y="2106877"/>
              <a:ext cx="191386" cy="1152144"/>
            </a:xfrm>
            <a:prstGeom prst="moon">
              <a:avLst>
                <a:gd name="adj" fmla="val 71818"/>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38416" y="2013098"/>
              <a:ext cx="1317401" cy="476725"/>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09"/>
          <p:cNvGrpSpPr/>
          <p:nvPr/>
        </p:nvGrpSpPr>
        <p:grpSpPr>
          <a:xfrm>
            <a:off x="6299200" y="533401"/>
            <a:ext cx="914400" cy="1124459"/>
            <a:chOff x="4552034" y="178499"/>
            <a:chExt cx="2405302" cy="3870249"/>
          </a:xfrm>
        </p:grpSpPr>
        <p:sp>
          <p:nvSpPr>
            <p:cNvPr id="39" name="Teardrop 38"/>
            <p:cNvSpPr/>
            <p:nvPr/>
          </p:nvSpPr>
          <p:spPr>
            <a:xfrm rot="3900435">
              <a:off x="4475834" y="2074303"/>
              <a:ext cx="762000" cy="609600"/>
            </a:xfrm>
            <a:prstGeom prst="teardrop">
              <a:avLst>
                <a:gd name="adj" fmla="val 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rot="16605203" flipH="1">
              <a:off x="5684513" y="504251"/>
              <a:ext cx="1164058" cy="512553"/>
            </a:xfrm>
            <a:prstGeom prst="teardrop">
              <a:avLst>
                <a:gd name="adj" fmla="val 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p:nvSpPr>
          <p:spPr>
            <a:xfrm rot="4994797">
              <a:off x="4661233" y="533071"/>
              <a:ext cx="1164058" cy="512553"/>
            </a:xfrm>
            <a:prstGeom prst="teardrop">
              <a:avLst>
                <a:gd name="adj" fmla="val 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p:nvSpPr>
          <p:spPr>
            <a:xfrm rot="17235799" flipH="1">
              <a:off x="6271536" y="2054490"/>
              <a:ext cx="762000" cy="609600"/>
            </a:xfrm>
            <a:prstGeom prst="teardrop">
              <a:avLst>
                <a:gd name="adj" fmla="val 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105400" y="1981200"/>
              <a:ext cx="1371600" cy="1752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rt 43"/>
            <p:cNvSpPr/>
            <p:nvPr/>
          </p:nvSpPr>
          <p:spPr>
            <a:xfrm rot="17812693">
              <a:off x="4636706" y="2915877"/>
              <a:ext cx="1207856" cy="1057886"/>
            </a:xfrm>
            <a:prstGeom prst="hear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art 44"/>
            <p:cNvSpPr/>
            <p:nvPr/>
          </p:nvSpPr>
          <p:spPr>
            <a:xfrm rot="3297309">
              <a:off x="5697806" y="2779018"/>
              <a:ext cx="1253589" cy="1168395"/>
            </a:xfrm>
            <a:prstGeom prst="hear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562600" y="1981200"/>
              <a:ext cx="381000"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art 46"/>
            <p:cNvSpPr/>
            <p:nvPr/>
          </p:nvSpPr>
          <p:spPr>
            <a:xfrm rot="10800000">
              <a:off x="4953000" y="1066800"/>
              <a:ext cx="1600200" cy="1371600"/>
            </a:xfrm>
            <a:prstGeom prst="hear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e 47"/>
            <p:cNvSpPr/>
            <p:nvPr/>
          </p:nvSpPr>
          <p:spPr>
            <a:xfrm rot="13582693">
              <a:off x="5271767" y="1643468"/>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8"/>
            <p:cNvSpPr/>
            <p:nvPr/>
          </p:nvSpPr>
          <p:spPr>
            <a:xfrm>
              <a:off x="5334000" y="12954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10200" y="144780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791200" y="12954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144780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 0  L 0 -0.33295  E" pathEditMode="relative" ptsTypes="">
                                      <p:cBhvr>
                                        <p:cTn id="22" dur="2000" fill="hold"/>
                                        <p:tgtEl>
                                          <p:spTgt spid="21"/>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anim calcmode="lin" valueType="num">
                                      <p:cBhvr>
                                        <p:cTn id="28" dur="1000" fill="hold"/>
                                        <p:tgtEl>
                                          <p:spTgt spid="62"/>
                                        </p:tgtEl>
                                        <p:attrNameLst>
                                          <p:attrName>ppt_x</p:attrName>
                                        </p:attrNameLst>
                                      </p:cBhvr>
                                      <p:tavLst>
                                        <p:tav tm="0">
                                          <p:val>
                                            <p:strVal val="#ppt_x"/>
                                          </p:val>
                                        </p:tav>
                                        <p:tav tm="100000">
                                          <p:val>
                                            <p:strVal val="#ppt_x"/>
                                          </p:val>
                                        </p:tav>
                                      </p:tavLst>
                                    </p:anim>
                                    <p:anim calcmode="lin" valueType="num">
                                      <p:cBhvr>
                                        <p:cTn id="29" dur="1000" fill="hold"/>
                                        <p:tgtEl>
                                          <p:spTgt spid="62"/>
                                        </p:tgtEl>
                                        <p:attrNameLst>
                                          <p:attrName>ppt_y</p:attrName>
                                        </p:attrNameLst>
                                      </p:cBhvr>
                                      <p:tavLst>
                                        <p:tav tm="0">
                                          <p:val>
                                            <p:strVal val="#ppt_y-.1"/>
                                          </p:val>
                                        </p:tav>
                                        <p:tav tm="100000">
                                          <p:val>
                                            <p:strVal val="#ppt_y"/>
                                          </p:val>
                                        </p:tav>
                                      </p:tavLst>
                                    </p:anim>
                                  </p:childTnLst>
                                </p:cTn>
                              </p:par>
                              <p:par>
                                <p:cTn id="30" presetID="53"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0" presetClass="path" presetSubtype="0" accel="50000" decel="50000" fill="hold" nodeType="withEffect">
                                  <p:stCondLst>
                                    <p:cond delay="0"/>
                                  </p:stCondLst>
                                  <p:childTnLst>
                                    <p:animMotion origin="layout" path="M 2.77778E-7 -2.77457E-6 C -0.01736 0.00555 -0.03437 0.00532 -0.05243 0.00647 C -0.05573 0.00717 -0.06076 0.00485 -0.06233 0.00878 C -0.06354 0.01202 -0.05694 0.01087 -0.05417 0.01087 C -0.04861 0.01087 -0.04323 0.00948 -0.03767 0.00878 C -0.03281 0.00948 -0.02778 0.01087 -0.02292 0.01087 C -0.01146 0.01087 0.01146 0.00878 0.01146 0.00878 " pathEditMode="relative" ptsTypes="ffffffA">
                                      <p:cBhvr>
                                        <p:cTn id="3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17" name="Rectangle 16"/>
          <p:cNvSpPr/>
          <p:nvPr/>
        </p:nvSpPr>
        <p:spPr>
          <a:xfrm>
            <a:off x="406400" y="457200"/>
            <a:ext cx="4572000" cy="2246769"/>
          </a:xfrm>
          <a:prstGeom prst="rect">
            <a:avLst/>
          </a:prstGeom>
        </p:spPr>
        <p:txBody>
          <a:bodyPr wrap="square">
            <a:spAutoFit/>
          </a:bodyPr>
          <a:lstStyle/>
          <a:p>
            <a:r>
              <a:rPr lang="en-US" sz="2800" dirty="0">
                <a:solidFill>
                  <a:schemeClr val="bg1"/>
                </a:solidFill>
              </a:rPr>
              <a:t>JS-M 1:26</a:t>
            </a:r>
          </a:p>
          <a:p>
            <a:endParaRPr lang="en-US" sz="2800" dirty="0">
              <a:solidFill>
                <a:schemeClr val="bg1"/>
              </a:solidFill>
            </a:endParaRPr>
          </a:p>
          <a:p>
            <a:r>
              <a:rPr lang="en-US" sz="2800" dirty="0">
                <a:solidFill>
                  <a:schemeClr val="bg1"/>
                </a:solidFill>
              </a:rPr>
              <a:t>Christ will come as the sun in the east. All the earth will know He has come. </a:t>
            </a:r>
          </a:p>
        </p:txBody>
      </p:sp>
      <p:sp>
        <p:nvSpPr>
          <p:cNvPr id="18" name="Sun 17"/>
          <p:cNvSpPr/>
          <p:nvPr/>
        </p:nvSpPr>
        <p:spPr>
          <a:xfrm>
            <a:off x="8839200" y="228600"/>
            <a:ext cx="2540000" cy="2219036"/>
          </a:xfrm>
          <a:prstGeom prst="sun">
            <a:avLst>
              <a:gd name="adj" fmla="val 1870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8"/>
          <p:cNvGrpSpPr/>
          <p:nvPr/>
        </p:nvGrpSpPr>
        <p:grpSpPr>
          <a:xfrm>
            <a:off x="6197600" y="877455"/>
            <a:ext cx="2641600" cy="2475345"/>
            <a:chOff x="4648200" y="1371600"/>
            <a:chExt cx="1981200" cy="1981200"/>
          </a:xfrm>
        </p:grpSpPr>
        <p:sp>
          <p:nvSpPr>
            <p:cNvPr id="27" name="Oval 26"/>
            <p:cNvSpPr/>
            <p:nvPr/>
          </p:nvSpPr>
          <p:spPr>
            <a:xfrm>
              <a:off x="4648200" y="1371600"/>
              <a:ext cx="1981200" cy="1981200"/>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7"/>
            <p:cNvGrpSpPr/>
            <p:nvPr/>
          </p:nvGrpSpPr>
          <p:grpSpPr>
            <a:xfrm>
              <a:off x="4658497" y="1371600"/>
              <a:ext cx="1791730" cy="1728914"/>
              <a:chOff x="4658497" y="1371600"/>
              <a:chExt cx="1791730" cy="1728914"/>
            </a:xfrm>
          </p:grpSpPr>
          <p:sp>
            <p:nvSpPr>
              <p:cNvPr id="22" name="Freeform 21"/>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3" name="Rectangle 32"/>
          <p:cNvSpPr/>
          <p:nvPr/>
        </p:nvSpPr>
        <p:spPr>
          <a:xfrm>
            <a:off x="8128001" y="4267201"/>
            <a:ext cx="3318103" cy="1815882"/>
          </a:xfrm>
          <a:prstGeom prst="rect">
            <a:avLst/>
          </a:prstGeom>
        </p:spPr>
        <p:txBody>
          <a:bodyPr wrap="square">
            <a:spAutoFit/>
          </a:bodyPr>
          <a:lstStyle/>
          <a:p>
            <a:r>
              <a:rPr lang="en-US" sz="2800" dirty="0">
                <a:solidFill>
                  <a:schemeClr val="bg1"/>
                </a:solidFill>
              </a:rPr>
              <a:t>JS-M 1:27</a:t>
            </a:r>
          </a:p>
          <a:p>
            <a:endParaRPr lang="en-US" sz="2800" dirty="0">
              <a:solidFill>
                <a:schemeClr val="bg1"/>
              </a:solidFill>
            </a:endParaRPr>
          </a:p>
          <a:p>
            <a:r>
              <a:rPr lang="en-US" sz="2800" dirty="0">
                <a:solidFill>
                  <a:schemeClr val="bg1"/>
                </a:solidFill>
              </a:rPr>
              <a:t>The righteous will be gathered. </a:t>
            </a:r>
          </a:p>
        </p:txBody>
      </p:sp>
      <p:grpSp>
        <p:nvGrpSpPr>
          <p:cNvPr id="4" name="Group 33"/>
          <p:cNvGrpSpPr/>
          <p:nvPr/>
        </p:nvGrpSpPr>
        <p:grpSpPr>
          <a:xfrm>
            <a:off x="2032000" y="3810000"/>
            <a:ext cx="5924408" cy="2438400"/>
            <a:chOff x="152400" y="304800"/>
            <a:chExt cx="6248400" cy="3429000"/>
          </a:xfrm>
        </p:grpSpPr>
        <p:grpSp>
          <p:nvGrpSpPr>
            <p:cNvPr id="5" name="Group 1"/>
            <p:cNvGrpSpPr/>
            <p:nvPr/>
          </p:nvGrpSpPr>
          <p:grpSpPr>
            <a:xfrm>
              <a:off x="1981200" y="304800"/>
              <a:ext cx="1068393" cy="3388600"/>
              <a:chOff x="6583357" y="2133600"/>
              <a:chExt cx="1068393" cy="3388600"/>
            </a:xfrm>
          </p:grpSpPr>
          <p:sp>
            <p:nvSpPr>
              <p:cNvPr id="215" name="Oval 2"/>
              <p:cNvSpPr/>
              <p:nvPr/>
            </p:nvSpPr>
            <p:spPr>
              <a:xfrm rot="17610301" flipH="1">
                <a:off x="7101726" y="5162763"/>
                <a:ext cx="288922" cy="353521"/>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3"/>
              <p:cNvSpPr/>
              <p:nvPr/>
            </p:nvSpPr>
            <p:spPr>
              <a:xfrm rot="2704841" flipH="1">
                <a:off x="6732002" y="5200978"/>
                <a:ext cx="288922" cy="353521"/>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4"/>
              <p:cNvSpPr/>
              <p:nvPr/>
            </p:nvSpPr>
            <p:spPr>
              <a:xfrm>
                <a:off x="6629400" y="4088356"/>
                <a:ext cx="204470" cy="41196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5"/>
              <p:cNvSpPr/>
              <p:nvPr/>
            </p:nvSpPr>
            <p:spPr>
              <a:xfrm>
                <a:off x="7447280" y="4088356"/>
                <a:ext cx="204470" cy="41196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Manual Operation 6"/>
              <p:cNvSpPr/>
              <p:nvPr/>
            </p:nvSpPr>
            <p:spPr>
              <a:xfrm rot="9438105" flipH="1">
                <a:off x="7264023" y="3406368"/>
                <a:ext cx="307682" cy="87543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Manual Operation 7"/>
              <p:cNvSpPr/>
              <p:nvPr/>
            </p:nvSpPr>
            <p:spPr>
              <a:xfrm rot="11918038">
                <a:off x="6691506" y="3406368"/>
                <a:ext cx="307682" cy="87543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Manual Operation 8"/>
              <p:cNvSpPr/>
              <p:nvPr/>
            </p:nvSpPr>
            <p:spPr>
              <a:xfrm rot="10800000">
                <a:off x="6792976" y="3367414"/>
                <a:ext cx="654304" cy="978422"/>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9"/>
              <p:cNvSpPr/>
              <p:nvPr/>
            </p:nvSpPr>
            <p:spPr>
              <a:xfrm rot="10800000">
                <a:off x="6752082" y="4345836"/>
                <a:ext cx="449834" cy="978422"/>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Manual Operation 10"/>
              <p:cNvSpPr/>
              <p:nvPr/>
            </p:nvSpPr>
            <p:spPr>
              <a:xfrm rot="10800000">
                <a:off x="7038340" y="4345836"/>
                <a:ext cx="449834" cy="978422"/>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11"/>
              <p:cNvSpPr/>
              <p:nvPr/>
            </p:nvSpPr>
            <p:spPr>
              <a:xfrm>
                <a:off x="6792976" y="4242844"/>
                <a:ext cx="654304" cy="102992"/>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entagon 12"/>
              <p:cNvSpPr/>
              <p:nvPr/>
            </p:nvSpPr>
            <p:spPr>
              <a:xfrm rot="16010993">
                <a:off x="7141853" y="3672169"/>
                <a:ext cx="337170" cy="38812"/>
              </a:xfrm>
              <a:prstGeom prst="homePlat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entagon 13"/>
              <p:cNvSpPr/>
              <p:nvPr/>
            </p:nvSpPr>
            <p:spPr>
              <a:xfrm rot="5400000">
                <a:off x="7134517" y="3702894"/>
                <a:ext cx="257479" cy="204470"/>
              </a:xfrm>
              <a:prstGeom prst="homePlate">
                <a:avLst>
                  <a:gd name="adj" fmla="val 2983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14"/>
              <p:cNvSpPr/>
              <p:nvPr/>
            </p:nvSpPr>
            <p:spPr>
              <a:xfrm>
                <a:off x="7038340" y="4242844"/>
                <a:ext cx="163576" cy="102992"/>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31"/>
              <p:cNvGrpSpPr/>
              <p:nvPr/>
            </p:nvGrpSpPr>
            <p:grpSpPr>
              <a:xfrm>
                <a:off x="7010400" y="3505200"/>
                <a:ext cx="177800" cy="594851"/>
                <a:chOff x="2501900" y="1472381"/>
                <a:chExt cx="177800" cy="594851"/>
              </a:xfrm>
            </p:grpSpPr>
            <p:sp>
              <p:nvSpPr>
                <p:cNvPr id="235" name="Pentagon 22"/>
                <p:cNvSpPr/>
                <p:nvPr/>
              </p:nvSpPr>
              <p:spPr>
                <a:xfrm rot="5400000">
                  <a:off x="2347452" y="1779434"/>
                  <a:ext cx="486697" cy="88900"/>
                </a:xfrm>
                <a:prstGeom prst="homePlat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gular Pentagon 23"/>
                <p:cNvSpPr/>
                <p:nvPr/>
              </p:nvSpPr>
              <p:spPr>
                <a:xfrm rot="10800000">
                  <a:off x="2501900" y="1472381"/>
                  <a:ext cx="177800" cy="162232"/>
                </a:xfrm>
                <a:prstGeom prst="pentag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Rounded Rectangle 16"/>
              <p:cNvSpPr/>
              <p:nvPr/>
            </p:nvSpPr>
            <p:spPr>
              <a:xfrm rot="20173283">
                <a:off x="7235183" y="2255149"/>
                <a:ext cx="314474" cy="425252"/>
              </a:xfrm>
              <a:prstGeom prst="roundRect">
                <a:avLst>
                  <a:gd name="adj" fmla="val 49585"/>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17"/>
              <p:cNvSpPr/>
              <p:nvPr/>
            </p:nvSpPr>
            <p:spPr>
              <a:xfrm rot="1165951">
                <a:off x="6583357" y="2239671"/>
                <a:ext cx="300304" cy="550514"/>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18"/>
              <p:cNvSpPr/>
              <p:nvPr/>
            </p:nvSpPr>
            <p:spPr>
              <a:xfrm>
                <a:off x="6670294" y="2362200"/>
                <a:ext cx="858774" cy="115970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Wave 19"/>
              <p:cNvSpPr/>
              <p:nvPr/>
            </p:nvSpPr>
            <p:spPr>
              <a:xfrm rot="443297">
                <a:off x="6705600" y="2133600"/>
                <a:ext cx="762000" cy="533400"/>
              </a:xfrm>
              <a:prstGeom prst="wave">
                <a:avLst>
                  <a:gd name="adj1" fmla="val 20000"/>
                  <a:gd name="adj2" fmla="val -1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0"/>
              <p:cNvSpPr/>
              <p:nvPr/>
            </p:nvSpPr>
            <p:spPr>
              <a:xfrm rot="1165951">
                <a:off x="6646511" y="2281074"/>
                <a:ext cx="232280" cy="270532"/>
              </a:xfrm>
              <a:prstGeom prst="roundRect">
                <a:avLst>
                  <a:gd name="adj" fmla="val 50000"/>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1"/>
              <p:cNvSpPr/>
              <p:nvPr/>
            </p:nvSpPr>
            <p:spPr>
              <a:xfrm rot="1165951">
                <a:off x="7272903" y="2323942"/>
                <a:ext cx="251933" cy="139269"/>
              </a:xfrm>
              <a:prstGeom prst="roundRect">
                <a:avLst>
                  <a:gd name="adj" fmla="val 50000"/>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4"/>
            <p:cNvGrpSpPr/>
            <p:nvPr/>
          </p:nvGrpSpPr>
          <p:grpSpPr>
            <a:xfrm>
              <a:off x="152400" y="609600"/>
              <a:ext cx="1219200" cy="2971800"/>
              <a:chOff x="6858001" y="815909"/>
              <a:chExt cx="1724447" cy="3970325"/>
            </a:xfrm>
          </p:grpSpPr>
          <p:sp>
            <p:nvSpPr>
              <p:cNvPr id="193" name="Cloud 192"/>
              <p:cNvSpPr/>
              <p:nvPr/>
            </p:nvSpPr>
            <p:spPr>
              <a:xfrm rot="20543232">
                <a:off x="7244776" y="830425"/>
                <a:ext cx="1223697" cy="1235077"/>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loud 193"/>
              <p:cNvSpPr/>
              <p:nvPr/>
            </p:nvSpPr>
            <p:spPr>
              <a:xfrm rot="722499">
                <a:off x="7170824" y="815909"/>
                <a:ext cx="533400" cy="114300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760997" flipH="1">
                <a:off x="7015619" y="2630645"/>
                <a:ext cx="399477" cy="7147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839003">
                <a:off x="8025353" y="2630643"/>
                <a:ext cx="399477" cy="7147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a:off x="7668221" y="3400222"/>
                <a:ext cx="457200" cy="1236667"/>
              </a:xfrm>
              <a:prstGeom prst="trapezoid">
                <a:avLst>
                  <a:gd name="adj" fmla="val 1253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7363421" y="3400222"/>
                <a:ext cx="381000" cy="1236667"/>
              </a:xfrm>
              <a:prstGeom prst="trapezoid">
                <a:avLst>
                  <a:gd name="adj" fmla="val 1253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832865" flipH="1">
                <a:off x="7142752" y="2238336"/>
                <a:ext cx="480065" cy="824444"/>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9767135">
                <a:off x="7828551" y="2238336"/>
                <a:ext cx="480065" cy="824444"/>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7363421" y="2246000"/>
                <a:ext cx="762000" cy="1236667"/>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7592021" y="3565111"/>
                <a:ext cx="228600" cy="247333"/>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5400000">
                <a:off x="7333399" y="4432066"/>
                <a:ext cx="231790" cy="47654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5400000">
                <a:off x="7790599" y="4432066"/>
                <a:ext cx="231790" cy="47654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Isosceles Triangle 204"/>
              <p:cNvSpPr/>
              <p:nvPr/>
            </p:nvSpPr>
            <p:spPr>
              <a:xfrm>
                <a:off x="7696200" y="2438400"/>
                <a:ext cx="228600" cy="609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5"/>
              <p:cNvGrpSpPr/>
              <p:nvPr/>
            </p:nvGrpSpPr>
            <p:grpSpPr>
              <a:xfrm>
                <a:off x="7391400" y="2286000"/>
                <a:ext cx="609600" cy="831481"/>
                <a:chOff x="1830857" y="3740519"/>
                <a:chExt cx="607543" cy="831481"/>
              </a:xfrm>
            </p:grpSpPr>
            <p:sp>
              <p:nvSpPr>
                <p:cNvPr id="209" name="Rectangle 208"/>
                <p:cNvSpPr/>
                <p:nvPr/>
              </p:nvSpPr>
              <p:spPr>
                <a:xfrm>
                  <a:off x="1981200" y="3962400"/>
                  <a:ext cx="381000" cy="6096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3"/>
                <p:cNvGrpSpPr/>
                <p:nvPr/>
              </p:nvGrpSpPr>
              <p:grpSpPr>
                <a:xfrm>
                  <a:off x="2058195" y="3933861"/>
                  <a:ext cx="232807" cy="485739"/>
                  <a:chOff x="1463040" y="844062"/>
                  <a:chExt cx="685800" cy="1957755"/>
                </a:xfrm>
              </p:grpSpPr>
              <p:sp>
                <p:nvSpPr>
                  <p:cNvPr id="213" name="Pentagon 45"/>
                  <p:cNvSpPr/>
                  <p:nvPr/>
                </p:nvSpPr>
                <p:spPr>
                  <a:xfrm rot="5400000">
                    <a:off x="1104900" y="1925516"/>
                    <a:ext cx="1371600" cy="381001"/>
                  </a:xfrm>
                  <a:prstGeom prst="homePlat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1463040" y="844062"/>
                    <a:ext cx="685800" cy="908538"/>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Parallelogram 43"/>
                <p:cNvSpPr/>
                <p:nvPr/>
              </p:nvSpPr>
              <p:spPr>
                <a:xfrm rot="18839164">
                  <a:off x="2187031" y="3817865"/>
                  <a:ext cx="328716" cy="1740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arallelogram 44"/>
                <p:cNvSpPr/>
                <p:nvPr/>
              </p:nvSpPr>
              <p:spPr>
                <a:xfrm rot="2432673" flipH="1">
                  <a:off x="1830857" y="3807943"/>
                  <a:ext cx="328716" cy="180431"/>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Oval 206"/>
              <p:cNvSpPr/>
              <p:nvPr/>
            </p:nvSpPr>
            <p:spPr>
              <a:xfrm>
                <a:off x="7498080" y="1752600"/>
                <a:ext cx="502920" cy="762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7315200" y="838200"/>
                <a:ext cx="914400" cy="156644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7"/>
            <p:cNvGrpSpPr/>
            <p:nvPr/>
          </p:nvGrpSpPr>
          <p:grpSpPr>
            <a:xfrm>
              <a:off x="990600" y="498987"/>
              <a:ext cx="990600" cy="2974258"/>
              <a:chOff x="990600" y="498987"/>
              <a:chExt cx="990600" cy="2974258"/>
            </a:xfrm>
          </p:grpSpPr>
          <p:sp>
            <p:nvSpPr>
              <p:cNvPr id="169" name="Rounded Rectangle 168"/>
              <p:cNvSpPr/>
              <p:nvPr/>
            </p:nvSpPr>
            <p:spPr>
              <a:xfrm>
                <a:off x="990600" y="1524000"/>
                <a:ext cx="990600" cy="457200"/>
              </a:xfrm>
              <a:prstGeom prst="roundRect">
                <a:avLst/>
              </a:prstGeom>
              <a:solidFill>
                <a:srgbClr val="DEA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2"/>
              <p:cNvSpPr/>
              <p:nvPr/>
            </p:nvSpPr>
            <p:spPr>
              <a:xfrm rot="17610301" flipH="1">
                <a:off x="1482047" y="3182198"/>
                <a:ext cx="280175" cy="30192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3"/>
              <p:cNvSpPr/>
              <p:nvPr/>
            </p:nvSpPr>
            <p:spPr>
              <a:xfrm rot="3989699">
                <a:off x="1127028" y="3174955"/>
                <a:ext cx="280175" cy="30192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Manual Operation 4"/>
              <p:cNvSpPr/>
              <p:nvPr/>
            </p:nvSpPr>
            <p:spPr>
              <a:xfrm rot="10800000">
                <a:off x="990600" y="2419495"/>
                <a:ext cx="942975" cy="848924"/>
              </a:xfrm>
              <a:prstGeom prst="flowChartManualOperati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5"/>
              <p:cNvSpPr/>
              <p:nvPr/>
            </p:nvSpPr>
            <p:spPr>
              <a:xfrm>
                <a:off x="1758950" y="2269685"/>
                <a:ext cx="174625" cy="399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6"/>
              <p:cNvSpPr/>
              <p:nvPr/>
            </p:nvSpPr>
            <p:spPr>
              <a:xfrm>
                <a:off x="1025525" y="2269685"/>
                <a:ext cx="174625" cy="399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Extract 7"/>
              <p:cNvSpPr/>
              <p:nvPr/>
            </p:nvSpPr>
            <p:spPr>
              <a:xfrm>
                <a:off x="990600" y="1470697"/>
                <a:ext cx="977900" cy="1498102"/>
              </a:xfrm>
              <a:prstGeom prst="flowChartExtra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Manual Operation 8"/>
              <p:cNvSpPr/>
              <p:nvPr/>
            </p:nvSpPr>
            <p:spPr>
              <a:xfrm rot="12378413" flipH="1">
                <a:off x="1109504" y="1654005"/>
                <a:ext cx="244475" cy="848924"/>
              </a:xfrm>
              <a:prstGeom prst="flowChartManualOperati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Manual Operation 9"/>
              <p:cNvSpPr/>
              <p:nvPr/>
            </p:nvSpPr>
            <p:spPr>
              <a:xfrm rot="9493756">
                <a:off x="1615861" y="1605120"/>
                <a:ext cx="244475" cy="848924"/>
              </a:xfrm>
              <a:prstGeom prst="flowChartManualOperati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0"/>
              <p:cNvSpPr/>
              <p:nvPr/>
            </p:nvSpPr>
            <p:spPr>
              <a:xfrm>
                <a:off x="1200150" y="671709"/>
                <a:ext cx="593725" cy="10986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Wave 11"/>
              <p:cNvSpPr/>
              <p:nvPr/>
            </p:nvSpPr>
            <p:spPr>
              <a:xfrm rot="3786488">
                <a:off x="1110331" y="1083131"/>
                <a:ext cx="1311905" cy="293319"/>
              </a:xfrm>
              <a:prstGeom prst="wave">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Wave 12"/>
              <p:cNvSpPr/>
              <p:nvPr/>
            </p:nvSpPr>
            <p:spPr>
              <a:xfrm rot="17342052" flipH="1">
                <a:off x="478974" y="1270568"/>
                <a:ext cx="1327674" cy="263219"/>
              </a:xfrm>
              <a:prstGeom prst="wave">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Wave 13"/>
              <p:cNvSpPr/>
              <p:nvPr/>
            </p:nvSpPr>
            <p:spPr>
              <a:xfrm rot="312085" flipH="1">
                <a:off x="1167646" y="498987"/>
                <a:ext cx="518552" cy="402900"/>
              </a:xfrm>
              <a:prstGeom prst="wave">
                <a:avLst>
                  <a:gd name="adj1" fmla="val 20000"/>
                  <a:gd name="adj2" fmla="val 0"/>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4"/>
              <p:cNvSpPr/>
              <p:nvPr/>
            </p:nvSpPr>
            <p:spPr>
              <a:xfrm rot="20581756">
                <a:off x="1515113" y="629091"/>
                <a:ext cx="171410" cy="352765"/>
              </a:xfrm>
              <a:prstGeom prst="ellipse">
                <a:avLst/>
              </a:prstGeom>
              <a:solidFill>
                <a:srgbClr val="DAA600"/>
              </a:solidFill>
              <a:ln w="12700">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4"/>
              <p:cNvSpPr/>
              <p:nvPr/>
            </p:nvSpPr>
            <p:spPr>
              <a:xfrm>
                <a:off x="1801906" y="1515035"/>
                <a:ext cx="179294" cy="308873"/>
              </a:xfrm>
              <a:prstGeom prst="ellipse">
                <a:avLst/>
              </a:prstGeom>
              <a:solidFill>
                <a:srgbClr val="DAA600"/>
              </a:solidFill>
              <a:ln w="12700">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4"/>
              <p:cNvSpPr/>
              <p:nvPr/>
            </p:nvSpPr>
            <p:spPr>
              <a:xfrm>
                <a:off x="1008529" y="1573306"/>
                <a:ext cx="228600" cy="381000"/>
              </a:xfrm>
              <a:prstGeom prst="ellipse">
                <a:avLst/>
              </a:prstGeom>
              <a:solidFill>
                <a:srgbClr val="DAA600"/>
              </a:solidFill>
              <a:ln w="12700">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a:off x="1371600" y="1752600"/>
                <a:ext cx="228600" cy="152400"/>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44"/>
              <p:cNvGrpSpPr/>
              <p:nvPr/>
            </p:nvGrpSpPr>
            <p:grpSpPr>
              <a:xfrm>
                <a:off x="1524000" y="2590800"/>
                <a:ext cx="228600" cy="228600"/>
                <a:chOff x="990600" y="4038600"/>
                <a:chExt cx="762000" cy="762000"/>
              </a:xfrm>
            </p:grpSpPr>
            <p:sp>
              <p:nvSpPr>
                <p:cNvPr id="187" name="Oval 186"/>
                <p:cNvSpPr/>
                <p:nvPr/>
              </p:nvSpPr>
              <p:spPr>
                <a:xfrm>
                  <a:off x="1066800" y="40386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1371600" y="40386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990600" y="43434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1219200" y="44958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447800" y="43434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1219200" y="4244789"/>
                  <a:ext cx="304800" cy="3048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48"/>
            <p:cNvGrpSpPr/>
            <p:nvPr/>
          </p:nvGrpSpPr>
          <p:grpSpPr>
            <a:xfrm>
              <a:off x="1752600" y="1905000"/>
              <a:ext cx="577850" cy="1826342"/>
              <a:chOff x="5334000" y="2654037"/>
              <a:chExt cx="838200" cy="1917963"/>
            </a:xfrm>
          </p:grpSpPr>
          <p:sp>
            <p:nvSpPr>
              <p:cNvPr id="158" name="Oval 157"/>
              <p:cNvSpPr/>
              <p:nvPr/>
            </p:nvSpPr>
            <p:spPr>
              <a:xfrm>
                <a:off x="5386303" y="3944536"/>
                <a:ext cx="228600" cy="152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862037" y="3944536"/>
                <a:ext cx="228600" cy="152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Manual Operation 49"/>
              <p:cNvSpPr/>
              <p:nvPr/>
            </p:nvSpPr>
            <p:spPr>
              <a:xfrm rot="10800000">
                <a:off x="5715000" y="4038600"/>
                <a:ext cx="304800" cy="4572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Manual Operation 160"/>
              <p:cNvSpPr/>
              <p:nvPr/>
            </p:nvSpPr>
            <p:spPr>
              <a:xfrm rot="10800000">
                <a:off x="5486400" y="4038600"/>
                <a:ext cx="304800" cy="4572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Manual Operation 161"/>
              <p:cNvSpPr/>
              <p:nvPr/>
            </p:nvSpPr>
            <p:spPr>
              <a:xfrm rot="11701945" flipH="1">
                <a:off x="5476691" y="3451003"/>
                <a:ext cx="241523" cy="544586"/>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Manual Operation 162"/>
              <p:cNvSpPr/>
              <p:nvPr/>
            </p:nvSpPr>
            <p:spPr>
              <a:xfrm rot="9898055">
                <a:off x="5781490" y="3489404"/>
                <a:ext cx="241523" cy="544586"/>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Extract 163"/>
              <p:cNvSpPr/>
              <p:nvPr/>
            </p:nvSpPr>
            <p:spPr>
              <a:xfrm>
                <a:off x="5486400" y="3200400"/>
                <a:ext cx="533400" cy="958375"/>
              </a:xfrm>
              <a:prstGeom prst="flowChartExtra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334000" y="2734060"/>
                <a:ext cx="838200" cy="7757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5486400" y="4419600"/>
                <a:ext cx="228600" cy="1524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791200" y="4419600"/>
                <a:ext cx="228600" cy="1524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a:off x="5444532" y="2654037"/>
                <a:ext cx="644246" cy="217548"/>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84"/>
            <p:cNvGrpSpPr/>
            <p:nvPr/>
          </p:nvGrpSpPr>
          <p:grpSpPr>
            <a:xfrm>
              <a:off x="2743200" y="304800"/>
              <a:ext cx="2286000" cy="3200400"/>
              <a:chOff x="381000" y="4419600"/>
              <a:chExt cx="2743200" cy="3386748"/>
            </a:xfrm>
          </p:grpSpPr>
          <p:grpSp>
            <p:nvGrpSpPr>
              <p:cNvPr id="14" name="Group 514"/>
              <p:cNvGrpSpPr/>
              <p:nvPr/>
            </p:nvGrpSpPr>
            <p:grpSpPr>
              <a:xfrm>
                <a:off x="1371600" y="4419600"/>
                <a:ext cx="1676400" cy="3218563"/>
                <a:chOff x="3581400" y="3962400"/>
                <a:chExt cx="2539818" cy="4209163"/>
              </a:xfrm>
            </p:grpSpPr>
            <p:sp>
              <p:nvSpPr>
                <p:cNvPr id="137" name="Oval 136"/>
                <p:cNvSpPr/>
                <p:nvPr/>
              </p:nvSpPr>
              <p:spPr>
                <a:xfrm rot="18708024">
                  <a:off x="5017103" y="7665284"/>
                  <a:ext cx="362378" cy="53851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65"/>
                <p:cNvSpPr/>
                <p:nvPr/>
              </p:nvSpPr>
              <p:spPr>
                <a:xfrm rot="14335295">
                  <a:off x="4333951" y="7721117"/>
                  <a:ext cx="362378" cy="53851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4343400" y="6400800"/>
                  <a:ext cx="533400" cy="154844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0" name="Rounded Rectangle 139"/>
                <p:cNvSpPr/>
                <p:nvPr/>
              </p:nvSpPr>
              <p:spPr>
                <a:xfrm>
                  <a:off x="4876800" y="6400800"/>
                  <a:ext cx="533400" cy="154844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1" name="Oval 140"/>
                <p:cNvSpPr/>
                <p:nvPr/>
              </p:nvSpPr>
              <p:spPr>
                <a:xfrm>
                  <a:off x="5486400" y="6096000"/>
                  <a:ext cx="3810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2" name="Oval 141"/>
                <p:cNvSpPr/>
                <p:nvPr/>
              </p:nvSpPr>
              <p:spPr>
                <a:xfrm>
                  <a:off x="3581400" y="5943601"/>
                  <a:ext cx="457200" cy="45719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5" name="Group 503"/>
                <p:cNvGrpSpPr/>
                <p:nvPr/>
              </p:nvGrpSpPr>
              <p:grpSpPr>
                <a:xfrm rot="18548047">
                  <a:off x="5179516" y="5109575"/>
                  <a:ext cx="614283" cy="1269120"/>
                  <a:chOff x="3862074" y="5003520"/>
                  <a:chExt cx="614283" cy="1269120"/>
                </a:xfrm>
              </p:grpSpPr>
              <p:sp>
                <p:nvSpPr>
                  <p:cNvPr id="156" name="Trapezoid 155"/>
                  <p:cNvSpPr/>
                  <p:nvPr/>
                </p:nvSpPr>
                <p:spPr>
                  <a:xfrm rot="1972451" flipH="1">
                    <a:off x="3862074" y="5079721"/>
                    <a:ext cx="538084" cy="1192919"/>
                  </a:xfrm>
                  <a:prstGeom prst="trapezoid">
                    <a:avLst>
                      <a:gd name="adj" fmla="val 317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972451" flipH="1">
                    <a:off x="3938273" y="5003520"/>
                    <a:ext cx="538084" cy="1192919"/>
                  </a:xfrm>
                  <a:prstGeom prst="trapezoid">
                    <a:avLst>
                      <a:gd name="adj" fmla="val 31775"/>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Rounded Rectangle 143"/>
                <p:cNvSpPr/>
                <p:nvPr/>
              </p:nvSpPr>
              <p:spPr>
                <a:xfrm>
                  <a:off x="4241427" y="5080960"/>
                  <a:ext cx="1244973" cy="154844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5" name="Isosceles Triangle 144"/>
                <p:cNvSpPr/>
                <p:nvPr/>
              </p:nvSpPr>
              <p:spPr>
                <a:xfrm rot="10800000">
                  <a:off x="4379757" y="5191563"/>
                  <a:ext cx="968312" cy="77422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6" name="Diamond 145"/>
                <p:cNvSpPr/>
                <p:nvPr/>
              </p:nvSpPr>
              <p:spPr>
                <a:xfrm>
                  <a:off x="4674138" y="5202187"/>
                  <a:ext cx="422628" cy="32719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6" name="Group 502"/>
                <p:cNvGrpSpPr/>
                <p:nvPr/>
              </p:nvGrpSpPr>
              <p:grpSpPr>
                <a:xfrm>
                  <a:off x="3862074" y="4939928"/>
                  <a:ext cx="1151194" cy="1332712"/>
                  <a:chOff x="3862074" y="4939928"/>
                  <a:chExt cx="1151194" cy="1332712"/>
                </a:xfrm>
              </p:grpSpPr>
              <p:sp>
                <p:nvSpPr>
                  <p:cNvPr id="152" name="Trapezoid 151"/>
                  <p:cNvSpPr/>
                  <p:nvPr/>
                </p:nvSpPr>
                <p:spPr>
                  <a:xfrm rot="1972451" flipH="1">
                    <a:off x="3862074" y="5079721"/>
                    <a:ext cx="538084" cy="1192919"/>
                  </a:xfrm>
                  <a:prstGeom prst="trapezoid">
                    <a:avLst>
                      <a:gd name="adj" fmla="val 317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972451" flipH="1">
                    <a:off x="3938273" y="5003520"/>
                    <a:ext cx="538084" cy="1192919"/>
                  </a:xfrm>
                  <a:prstGeom prst="trapezoid">
                    <a:avLst>
                      <a:gd name="adj" fmla="val 31775"/>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entagon 153"/>
                  <p:cNvSpPr/>
                  <p:nvPr/>
                </p:nvSpPr>
                <p:spPr>
                  <a:xfrm rot="5400000">
                    <a:off x="4648896" y="5581383"/>
                    <a:ext cx="493950" cy="234795"/>
                  </a:xfrm>
                  <a:prstGeom prst="homePlat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5" name="Parallelogram 154"/>
                  <p:cNvSpPr/>
                  <p:nvPr/>
                </p:nvSpPr>
                <p:spPr>
                  <a:xfrm rot="2985169" flipH="1">
                    <a:off x="4312499" y="5014717"/>
                    <a:ext cx="477125" cy="327547"/>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48" name="Parallelogram 147"/>
                <p:cNvSpPr/>
                <p:nvPr/>
              </p:nvSpPr>
              <p:spPr>
                <a:xfrm rot="18839164">
                  <a:off x="4967826" y="5015172"/>
                  <a:ext cx="477125" cy="31591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9" name="Oval 148"/>
                <p:cNvSpPr/>
                <p:nvPr/>
              </p:nvSpPr>
              <p:spPr>
                <a:xfrm>
                  <a:off x="4379757" y="4085535"/>
                  <a:ext cx="968312" cy="11060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0" name="Teardrop 149"/>
                <p:cNvSpPr/>
                <p:nvPr/>
              </p:nvSpPr>
              <p:spPr>
                <a:xfrm rot="9606458">
                  <a:off x="4191000" y="3962400"/>
                  <a:ext cx="837323" cy="530521"/>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ardrop 150"/>
                <p:cNvSpPr/>
                <p:nvPr/>
              </p:nvSpPr>
              <p:spPr>
                <a:xfrm rot="3437613">
                  <a:off x="4795786" y="4080408"/>
                  <a:ext cx="556241" cy="452671"/>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515"/>
              <p:cNvGrpSpPr/>
              <p:nvPr/>
            </p:nvGrpSpPr>
            <p:grpSpPr>
              <a:xfrm>
                <a:off x="990600" y="4800600"/>
                <a:ext cx="999795" cy="2731081"/>
                <a:chOff x="990600" y="4800600"/>
                <a:chExt cx="1384331" cy="2731081"/>
              </a:xfrm>
            </p:grpSpPr>
            <p:sp>
              <p:nvSpPr>
                <p:cNvPr id="108" name="Oval 107"/>
                <p:cNvSpPr/>
                <p:nvPr/>
              </p:nvSpPr>
              <p:spPr>
                <a:xfrm>
                  <a:off x="1969713" y="6431302"/>
                  <a:ext cx="316287" cy="4982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p:cNvSpPr/>
                <p:nvPr/>
              </p:nvSpPr>
              <p:spPr>
                <a:xfrm>
                  <a:off x="990600" y="4845898"/>
                  <a:ext cx="1321803" cy="194778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9827184" flipH="1">
                  <a:off x="1774578" y="6015792"/>
                  <a:ext cx="487951" cy="739142"/>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38"/>
                <p:cNvSpPr/>
                <p:nvPr/>
              </p:nvSpPr>
              <p:spPr>
                <a:xfrm>
                  <a:off x="1066800" y="6431302"/>
                  <a:ext cx="315445" cy="4982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96622" flipH="1">
                  <a:off x="1142568" y="5989092"/>
                  <a:ext cx="487951" cy="739142"/>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332152">
                  <a:off x="1360988" y="7033411"/>
                  <a:ext cx="391645" cy="49827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8708024">
                  <a:off x="1630213" y="7006743"/>
                  <a:ext cx="362378" cy="53851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Merge 42"/>
                <p:cNvSpPr/>
                <p:nvPr/>
              </p:nvSpPr>
              <p:spPr>
                <a:xfrm rot="10800000">
                  <a:off x="1219200" y="5943594"/>
                  <a:ext cx="914400" cy="1371603"/>
                </a:xfrm>
                <a:prstGeom prst="flowChartMer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rapezoid 115"/>
                <p:cNvSpPr/>
                <p:nvPr/>
              </p:nvSpPr>
              <p:spPr>
                <a:xfrm rot="1733689" flipH="1">
                  <a:off x="1149652" y="5904347"/>
                  <a:ext cx="685380" cy="739142"/>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9866311">
                  <a:off x="1545764" y="5856721"/>
                  <a:ext cx="685380" cy="776568"/>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erge 117"/>
                <p:cNvSpPr/>
                <p:nvPr/>
              </p:nvSpPr>
              <p:spPr>
                <a:xfrm rot="10800000">
                  <a:off x="1235378" y="5615951"/>
                  <a:ext cx="881201" cy="1585404"/>
                </a:xfrm>
                <a:prstGeom prst="flowChartMerg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lowchart: Merge 118"/>
                <p:cNvSpPr/>
                <p:nvPr/>
              </p:nvSpPr>
              <p:spPr>
                <a:xfrm>
                  <a:off x="1371600" y="5715000"/>
                  <a:ext cx="587468" cy="362378"/>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a:off x="1284333" y="5027087"/>
                  <a:ext cx="783291" cy="9059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a:off x="1186422" y="4800600"/>
                  <a:ext cx="881201" cy="49827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93"/>
                <p:cNvGrpSpPr/>
                <p:nvPr/>
              </p:nvGrpSpPr>
              <p:grpSpPr>
                <a:xfrm rot="5400000">
                  <a:off x="1593086" y="6107505"/>
                  <a:ext cx="564750" cy="998940"/>
                  <a:chOff x="1219200" y="1336880"/>
                  <a:chExt cx="1774930" cy="2724382"/>
                </a:xfrm>
              </p:grpSpPr>
              <p:sp>
                <p:nvSpPr>
                  <p:cNvPr id="130" name="Oval 129"/>
                  <p:cNvSpPr/>
                  <p:nvPr/>
                </p:nvSpPr>
                <p:spPr>
                  <a:xfrm rot="19638581">
                    <a:off x="1393929" y="1336880"/>
                    <a:ext cx="1600201" cy="2724382"/>
                  </a:xfrm>
                  <a:prstGeom prst="ellipse">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371600" y="1752600"/>
                    <a:ext cx="9144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rot="19132349">
                    <a:off x="1219200" y="1828800"/>
                    <a:ext cx="762000" cy="3048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148584">
                    <a:off x="1960450" y="2387289"/>
                    <a:ext cx="258094"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0368391">
                    <a:off x="1448079" y="2465277"/>
                    <a:ext cx="240166" cy="4797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133600" y="2133600"/>
                    <a:ext cx="228600" cy="4218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133600" y="2438400"/>
                    <a:ext cx="152400" cy="152400"/>
                  </a:xfrm>
                  <a:prstGeom prst="ellipse">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89"/>
                <p:cNvGrpSpPr/>
                <p:nvPr/>
              </p:nvGrpSpPr>
              <p:grpSpPr>
                <a:xfrm rot="20996236">
                  <a:off x="1464750" y="5884350"/>
                  <a:ext cx="457200" cy="457199"/>
                  <a:chOff x="4648200" y="5105400"/>
                  <a:chExt cx="1524000" cy="2379707"/>
                </a:xfrm>
              </p:grpSpPr>
              <p:sp>
                <p:nvSpPr>
                  <p:cNvPr id="124" name="Donut 123"/>
                  <p:cNvSpPr/>
                  <p:nvPr/>
                </p:nvSpPr>
                <p:spPr>
                  <a:xfrm>
                    <a:off x="4648200" y="5105400"/>
                    <a:ext cx="533400" cy="1066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4724400" y="5715000"/>
                    <a:ext cx="457200" cy="9144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rot="19880713">
                    <a:off x="4915644" y="6378225"/>
                    <a:ext cx="457200" cy="9144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rot="2188248">
                    <a:off x="5244208" y="6570706"/>
                    <a:ext cx="457200" cy="914401"/>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rot="1325952">
                    <a:off x="5661992" y="6101582"/>
                    <a:ext cx="457200" cy="914401"/>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128"/>
                  <p:cNvSpPr/>
                  <p:nvPr/>
                </p:nvSpPr>
                <p:spPr>
                  <a:xfrm>
                    <a:off x="5715000" y="5331011"/>
                    <a:ext cx="457200" cy="914401"/>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 name="Group 516"/>
              <p:cNvGrpSpPr/>
              <p:nvPr/>
            </p:nvGrpSpPr>
            <p:grpSpPr>
              <a:xfrm>
                <a:off x="381000" y="5410200"/>
                <a:ext cx="914400" cy="2396148"/>
                <a:chOff x="2971800" y="2971800"/>
                <a:chExt cx="1600200" cy="3659852"/>
              </a:xfrm>
            </p:grpSpPr>
            <p:sp>
              <p:nvSpPr>
                <p:cNvPr id="96" name="Oval 95"/>
                <p:cNvSpPr/>
                <p:nvPr/>
              </p:nvSpPr>
              <p:spPr>
                <a:xfrm rot="21061729">
                  <a:off x="3266418" y="6273652"/>
                  <a:ext cx="664228" cy="3580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003864">
                  <a:off x="3675839" y="6304983"/>
                  <a:ext cx="643795" cy="30873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114800" y="4953000"/>
                  <a:ext cx="457200"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971800" y="4876800"/>
                  <a:ext cx="304800"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0800000">
                  <a:off x="3733800" y="5257800"/>
                  <a:ext cx="457200" cy="1219200"/>
                </a:xfrm>
                <a:prstGeom prst="trapezoid">
                  <a:avLst>
                    <a:gd name="adj" fmla="val 6538"/>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0800000">
                  <a:off x="3352800" y="5105400"/>
                  <a:ext cx="381000" cy="1295400"/>
                </a:xfrm>
                <a:prstGeom prst="trapezoid">
                  <a:avLst>
                    <a:gd name="adj" fmla="val 6538"/>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3276600" y="4191000"/>
                  <a:ext cx="1066800" cy="1295400"/>
                </a:xfrm>
                <a:prstGeom prst="trapezoi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Manual Operation 102"/>
                <p:cNvSpPr/>
                <p:nvPr/>
              </p:nvSpPr>
              <p:spPr>
                <a:xfrm rot="12880156">
                  <a:off x="3220406" y="4070511"/>
                  <a:ext cx="374830" cy="1066800"/>
                </a:xfrm>
                <a:prstGeom prst="flowChartManualOperati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Manual Operation 103"/>
                <p:cNvSpPr/>
                <p:nvPr/>
              </p:nvSpPr>
              <p:spPr>
                <a:xfrm rot="9242925">
                  <a:off x="3993320" y="4146328"/>
                  <a:ext cx="374830" cy="1066800"/>
                </a:xfrm>
                <a:prstGeom prst="flowChartManualOperati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Extract 104"/>
                <p:cNvSpPr/>
                <p:nvPr/>
              </p:nvSpPr>
              <p:spPr>
                <a:xfrm rot="10800000">
                  <a:off x="3505200" y="4038600"/>
                  <a:ext cx="609601" cy="499265"/>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352800" y="3048000"/>
                  <a:ext cx="914400" cy="1219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3276600" y="2971800"/>
                  <a:ext cx="990600" cy="533400"/>
                </a:xfrm>
                <a:prstGeom prst="clou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578"/>
              <p:cNvGrpSpPr/>
              <p:nvPr/>
            </p:nvGrpSpPr>
            <p:grpSpPr>
              <a:xfrm>
                <a:off x="2209800" y="5715000"/>
                <a:ext cx="914400" cy="1981200"/>
                <a:chOff x="3733800" y="5638800"/>
                <a:chExt cx="914400" cy="1981200"/>
              </a:xfrm>
            </p:grpSpPr>
            <p:sp>
              <p:nvSpPr>
                <p:cNvPr id="79" name="Oval 78"/>
                <p:cNvSpPr/>
                <p:nvPr/>
              </p:nvSpPr>
              <p:spPr>
                <a:xfrm rot="1003864">
                  <a:off x="4174067" y="7386918"/>
                  <a:ext cx="338667" cy="2330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1061729">
                  <a:off x="3835400" y="7386918"/>
                  <a:ext cx="338667" cy="2330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411133" y="6881906"/>
                  <a:ext cx="203200" cy="2330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733800" y="6804212"/>
                  <a:ext cx="203200" cy="2330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nual Operation 82"/>
                <p:cNvSpPr/>
                <p:nvPr/>
              </p:nvSpPr>
              <p:spPr>
                <a:xfrm rot="8941098">
                  <a:off x="4323275" y="6470661"/>
                  <a:ext cx="166591" cy="543859"/>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nual Operation 83"/>
                <p:cNvSpPr/>
                <p:nvPr/>
              </p:nvSpPr>
              <p:spPr>
                <a:xfrm rot="12880156">
                  <a:off x="3883194" y="6445003"/>
                  <a:ext cx="243250" cy="536399"/>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Extract 84"/>
                <p:cNvSpPr/>
                <p:nvPr/>
              </p:nvSpPr>
              <p:spPr>
                <a:xfrm>
                  <a:off x="3733800" y="6376894"/>
                  <a:ext cx="914400" cy="1087718"/>
                </a:xfrm>
                <a:prstGeom prst="flowChartExtra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17335182">
                  <a:off x="3700752" y="5966343"/>
                  <a:ext cx="543859" cy="270933"/>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4935660">
                  <a:off x="4203760" y="5987946"/>
                  <a:ext cx="543859" cy="270933"/>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Operation 15"/>
                <p:cNvSpPr/>
                <p:nvPr/>
              </p:nvSpPr>
              <p:spPr>
                <a:xfrm rot="12880156">
                  <a:off x="3942122" y="6326752"/>
                  <a:ext cx="209039" cy="543859"/>
                </a:xfrm>
                <a:prstGeom prst="flowChartManualOperation">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Extract 88"/>
                <p:cNvSpPr/>
                <p:nvPr/>
              </p:nvSpPr>
              <p:spPr>
                <a:xfrm>
                  <a:off x="3801533" y="6299200"/>
                  <a:ext cx="778933" cy="1010024"/>
                </a:xfrm>
                <a:prstGeom prst="flowChartExtra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Manual Operation 89"/>
                <p:cNvSpPr/>
                <p:nvPr/>
              </p:nvSpPr>
              <p:spPr>
                <a:xfrm rot="9242925">
                  <a:off x="4289409" y="6354120"/>
                  <a:ext cx="166591" cy="543859"/>
                </a:xfrm>
                <a:prstGeom prst="flowChartManualOperation">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Extract 90"/>
                <p:cNvSpPr/>
                <p:nvPr/>
              </p:nvSpPr>
              <p:spPr>
                <a:xfrm rot="10800000">
                  <a:off x="4072467" y="6299200"/>
                  <a:ext cx="270933" cy="349624"/>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004733" y="5794188"/>
                  <a:ext cx="406400" cy="62155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3970867" y="5638800"/>
                  <a:ext cx="474133" cy="310776"/>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Collate 93"/>
                <p:cNvSpPr/>
                <p:nvPr/>
              </p:nvSpPr>
              <p:spPr>
                <a:xfrm rot="18055335">
                  <a:off x="3885845" y="5780588"/>
                  <a:ext cx="242648" cy="194785"/>
                </a:xfrm>
                <a:prstGeom prst="flowChartCollat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lowchart: Collate 94"/>
                <p:cNvSpPr/>
                <p:nvPr/>
              </p:nvSpPr>
              <p:spPr>
                <a:xfrm rot="3544665" flipH="1">
                  <a:off x="4289601" y="5770263"/>
                  <a:ext cx="279866" cy="133615"/>
                </a:xfrm>
                <a:prstGeom prst="flowChartCollat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8" name="Group 168"/>
            <p:cNvGrpSpPr/>
            <p:nvPr/>
          </p:nvGrpSpPr>
          <p:grpSpPr>
            <a:xfrm>
              <a:off x="5029200" y="457200"/>
              <a:ext cx="914400" cy="2971799"/>
              <a:chOff x="6400800" y="990600"/>
              <a:chExt cx="1905000" cy="4788699"/>
            </a:xfrm>
          </p:grpSpPr>
          <p:sp>
            <p:nvSpPr>
              <p:cNvPr id="58" name="Rounded Rectangle 57"/>
              <p:cNvSpPr/>
              <p:nvPr/>
            </p:nvSpPr>
            <p:spPr>
              <a:xfrm rot="731251">
                <a:off x="6424870" y="1248254"/>
                <a:ext cx="381000" cy="990600"/>
              </a:xfrm>
              <a:prstGeom prst="roundRect">
                <a:avLst>
                  <a:gd name="adj" fmla="val 500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21194807">
                <a:off x="7753122" y="1238165"/>
                <a:ext cx="381000" cy="990600"/>
              </a:xfrm>
              <a:prstGeom prst="roundRect">
                <a:avLst>
                  <a:gd name="adj" fmla="val 49585"/>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7610301" flipH="1">
                <a:off x="7336330" y="5179622"/>
                <a:ext cx="427527" cy="65873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704841" flipH="1">
                <a:off x="6647403" y="5236169"/>
                <a:ext cx="427527" cy="65873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400800" y="3657600"/>
                <a:ext cx="3810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924800" y="3657600"/>
                <a:ext cx="3810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Operation 153"/>
              <p:cNvSpPr/>
              <p:nvPr/>
            </p:nvSpPr>
            <p:spPr>
              <a:xfrm rot="9438105" flipH="1">
                <a:off x="7583327" y="2648441"/>
                <a:ext cx="573321" cy="1295400"/>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1918038">
                <a:off x="6516526" y="2648442"/>
                <a:ext cx="573321" cy="1295400"/>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10800000">
                <a:off x="6705600" y="2590800"/>
                <a:ext cx="1219200" cy="1447800"/>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477000" y="990600"/>
                <a:ext cx="16002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Operation 157"/>
              <p:cNvSpPr/>
              <p:nvPr/>
            </p:nvSpPr>
            <p:spPr>
              <a:xfrm rot="10800000">
                <a:off x="6629400" y="4038600"/>
                <a:ext cx="838200" cy="14478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68"/>
              <p:cNvSpPr/>
              <p:nvPr/>
            </p:nvSpPr>
            <p:spPr>
              <a:xfrm rot="10800000">
                <a:off x="7162800" y="4038600"/>
                <a:ext cx="838200" cy="14478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705600" y="3886200"/>
                <a:ext cx="12192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llate 70"/>
              <p:cNvSpPr/>
              <p:nvPr/>
            </p:nvSpPr>
            <p:spPr>
              <a:xfrm rot="5400000">
                <a:off x="7124700" y="1943100"/>
                <a:ext cx="304800" cy="685800"/>
              </a:xfrm>
              <a:prstGeom prst="flowChartCollat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Pentagon 71"/>
              <p:cNvSpPr/>
              <p:nvPr/>
            </p:nvSpPr>
            <p:spPr>
              <a:xfrm rot="16010993">
                <a:off x="7420354" y="3034310"/>
                <a:ext cx="498921" cy="72321"/>
              </a:xfrm>
              <a:prstGeom prst="homePlat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7391400" y="3048000"/>
                <a:ext cx="381000" cy="381000"/>
              </a:xfrm>
              <a:prstGeom prst="homePlate">
                <a:avLst>
                  <a:gd name="adj" fmla="val 2983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162800" y="3886200"/>
                <a:ext cx="304800" cy="152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50"/>
            <p:cNvGrpSpPr/>
            <p:nvPr/>
          </p:nvGrpSpPr>
          <p:grpSpPr>
            <a:xfrm>
              <a:off x="5562600" y="1676400"/>
              <a:ext cx="838200" cy="2057400"/>
              <a:chOff x="2590800" y="1395325"/>
              <a:chExt cx="1676400" cy="3710075"/>
            </a:xfrm>
          </p:grpSpPr>
          <p:sp>
            <p:nvSpPr>
              <p:cNvPr id="42" name="Teardrop 41"/>
              <p:cNvSpPr/>
              <p:nvPr/>
            </p:nvSpPr>
            <p:spPr>
              <a:xfrm rot="17973269">
                <a:off x="3466163" y="2004266"/>
                <a:ext cx="761716" cy="651098"/>
              </a:xfrm>
              <a:prstGeom prst="teardrop">
                <a:avLst>
                  <a:gd name="adj" fmla="val 150432"/>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p:cNvSpPr/>
              <p:nvPr/>
            </p:nvSpPr>
            <p:spPr>
              <a:xfrm rot="20206668">
                <a:off x="2709536" y="1930013"/>
                <a:ext cx="462532" cy="834530"/>
              </a:xfrm>
              <a:prstGeom prst="teardrop">
                <a:avLst>
                  <a:gd name="adj" fmla="val 150432"/>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003864">
                <a:off x="3397956" y="4648200"/>
                <a:ext cx="620889"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1061729">
                <a:off x="2777067" y="4648200"/>
                <a:ext cx="620889"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832579" y="3701588"/>
                <a:ext cx="358421" cy="40108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66999" y="3601314"/>
                <a:ext cx="296334" cy="3610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rot="8941098">
                <a:off x="3671504" y="2850928"/>
                <a:ext cx="305417" cy="1066800"/>
              </a:xfrm>
              <a:prstGeom prst="flowChartManualOperation">
                <a:avLst/>
              </a:prstGeom>
              <a:solidFill>
                <a:srgbClr val="D3A9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rot="12880156">
                <a:off x="2864689" y="2800599"/>
                <a:ext cx="445958" cy="1052168"/>
              </a:xfrm>
              <a:prstGeom prst="flowChartManualOperation">
                <a:avLst/>
              </a:prstGeom>
              <a:solidFill>
                <a:srgbClr val="D3A9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Extract 49"/>
              <p:cNvSpPr/>
              <p:nvPr/>
            </p:nvSpPr>
            <p:spPr>
              <a:xfrm>
                <a:off x="2590800" y="2667000"/>
                <a:ext cx="1676400" cy="2133600"/>
              </a:xfrm>
              <a:prstGeom prst="flowChartExtract">
                <a:avLst/>
              </a:prstGeom>
              <a:solidFill>
                <a:srgbClr val="D3A9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12880156">
                <a:off x="2972724" y="2568645"/>
                <a:ext cx="383238" cy="1066800"/>
              </a:xfrm>
              <a:prstGeom prst="flowChartManualOperation">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Extract 51"/>
              <p:cNvSpPr/>
              <p:nvPr/>
            </p:nvSpPr>
            <p:spPr>
              <a:xfrm>
                <a:off x="2714978" y="2514600"/>
                <a:ext cx="1428044" cy="1981200"/>
              </a:xfrm>
              <a:prstGeom prst="flowChartExtra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52"/>
              <p:cNvSpPr/>
              <p:nvPr/>
            </p:nvSpPr>
            <p:spPr>
              <a:xfrm rot="9242925">
                <a:off x="3609416" y="2622328"/>
                <a:ext cx="305417" cy="1066800"/>
              </a:xfrm>
              <a:prstGeom prst="flowChartManualOperation">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Extract 53"/>
              <p:cNvSpPr/>
              <p:nvPr/>
            </p:nvSpPr>
            <p:spPr>
              <a:xfrm rot="10800000">
                <a:off x="3211689" y="2514600"/>
                <a:ext cx="496711" cy="497938"/>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087511" y="1524000"/>
                <a:ext cx="745067" cy="1219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ardrop 55"/>
              <p:cNvSpPr/>
              <p:nvPr/>
            </p:nvSpPr>
            <p:spPr>
              <a:xfrm rot="5068211">
                <a:off x="3267670" y="1446370"/>
                <a:ext cx="624689" cy="522599"/>
              </a:xfrm>
              <a:prstGeom prst="teardrop">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rot="16531789" flipH="1">
                <a:off x="2873438" y="1446371"/>
                <a:ext cx="624689" cy="522599"/>
              </a:xfrm>
              <a:prstGeom prst="teardrop">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2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par>
                                <p:cTn id="26" presetID="8"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Jewish Customs</a:t>
            </a:r>
          </a:p>
        </p:txBody>
      </p:sp>
      <p:sp>
        <p:nvSpPr>
          <p:cNvPr id="7" name="Rectangle 6"/>
          <p:cNvSpPr/>
          <p:nvPr/>
        </p:nvSpPr>
        <p:spPr>
          <a:xfrm>
            <a:off x="498764" y="1461854"/>
            <a:ext cx="4100945" cy="2031325"/>
          </a:xfrm>
          <a:prstGeom prst="rect">
            <a:avLst/>
          </a:prstGeom>
        </p:spPr>
        <p:txBody>
          <a:bodyPr wrap="square">
            <a:spAutoFit/>
          </a:bodyPr>
          <a:lstStyle/>
          <a:p>
            <a:r>
              <a:rPr lang="en-US" dirty="0">
                <a:solidFill>
                  <a:schemeClr val="bg1"/>
                </a:solidFill>
              </a:rPr>
              <a:t>A father was clearly responsible for his children’s education. In addition to teaching his trade to his sons, a father would be highly concerned with their moral and religious education, since a father’s duty was to teach his children the commandments.</a:t>
            </a:r>
          </a:p>
        </p:txBody>
      </p:sp>
      <p:sp>
        <p:nvSpPr>
          <p:cNvPr id="9" name="Rectangle 8"/>
          <p:cNvSpPr/>
          <p:nvPr/>
        </p:nvSpPr>
        <p:spPr>
          <a:xfrm>
            <a:off x="5043054" y="1748135"/>
            <a:ext cx="6096000" cy="923330"/>
          </a:xfrm>
          <a:prstGeom prst="rect">
            <a:avLst/>
          </a:prstGeom>
        </p:spPr>
        <p:txBody>
          <a:bodyPr>
            <a:spAutoFit/>
          </a:bodyPr>
          <a:lstStyle/>
          <a:p>
            <a:r>
              <a:rPr lang="en-US" i="1" dirty="0">
                <a:solidFill>
                  <a:srgbClr val="FFFF00"/>
                </a:solidFill>
              </a:rPr>
              <a:t>For he established a testimony in Jacob, and appointed a law in Israel, which he commanded our fathers, that they should make them known to their children: Psalms 78:5</a:t>
            </a:r>
          </a:p>
        </p:txBody>
      </p:sp>
      <p:sp>
        <p:nvSpPr>
          <p:cNvPr id="10" name="Rectangle 9"/>
          <p:cNvSpPr/>
          <p:nvPr/>
        </p:nvSpPr>
        <p:spPr>
          <a:xfrm>
            <a:off x="7546109" y="3632354"/>
            <a:ext cx="3962400" cy="1200329"/>
          </a:xfrm>
          <a:prstGeom prst="rect">
            <a:avLst/>
          </a:prstGeom>
        </p:spPr>
        <p:txBody>
          <a:bodyPr wrap="square">
            <a:spAutoFit/>
          </a:bodyPr>
          <a:lstStyle/>
          <a:p>
            <a:r>
              <a:rPr lang="en-US" dirty="0">
                <a:solidFill>
                  <a:schemeClr val="bg1"/>
                </a:solidFill>
              </a:rPr>
              <a:t>A father was also required by law to teach his children the meaning and purpose behind the great feasts and the customs associated with them. </a:t>
            </a:r>
          </a:p>
        </p:txBody>
      </p:sp>
      <p:sp>
        <p:nvSpPr>
          <p:cNvPr id="11" name="Rectangle 10"/>
          <p:cNvSpPr/>
          <p:nvPr/>
        </p:nvSpPr>
        <p:spPr>
          <a:xfrm>
            <a:off x="775854" y="4066462"/>
            <a:ext cx="3860801" cy="1200329"/>
          </a:xfrm>
          <a:prstGeom prst="rect">
            <a:avLst/>
          </a:prstGeom>
        </p:spPr>
        <p:txBody>
          <a:bodyPr wrap="square">
            <a:spAutoFit/>
          </a:bodyPr>
          <a:lstStyle/>
          <a:p>
            <a:r>
              <a:rPr lang="en-US" i="1" dirty="0">
                <a:solidFill>
                  <a:srgbClr val="FFFF00"/>
                </a:solidFill>
              </a:rPr>
              <a:t>And thou </a:t>
            </a:r>
            <a:r>
              <a:rPr lang="en-US" i="1" dirty="0" err="1">
                <a:solidFill>
                  <a:srgbClr val="FFFF00"/>
                </a:solidFill>
              </a:rPr>
              <a:t>shalt</a:t>
            </a:r>
            <a:r>
              <a:rPr lang="en-US" i="1" dirty="0">
                <a:solidFill>
                  <a:srgbClr val="FFFF00"/>
                </a:solidFill>
              </a:rPr>
              <a:t> </a:t>
            </a:r>
            <a:r>
              <a:rPr lang="en-US" i="1" dirty="0" err="1">
                <a:solidFill>
                  <a:srgbClr val="FFFF00"/>
                </a:solidFill>
              </a:rPr>
              <a:t>shew</a:t>
            </a:r>
            <a:r>
              <a:rPr lang="en-US" i="1" dirty="0">
                <a:solidFill>
                  <a:srgbClr val="FFFF00"/>
                </a:solidFill>
              </a:rPr>
              <a:t> thy son in that day, saying, This is done because of that which the </a:t>
            </a:r>
            <a:r>
              <a:rPr lang="en-US" i="1" cap="small" dirty="0">
                <a:solidFill>
                  <a:srgbClr val="FFFF00"/>
                </a:solidFill>
              </a:rPr>
              <a:t>Lord</a:t>
            </a:r>
            <a:r>
              <a:rPr lang="en-US" i="1" dirty="0">
                <a:solidFill>
                  <a:srgbClr val="FFFF00"/>
                </a:solidFill>
              </a:rPr>
              <a:t> did unto me when I came forth out of Egypt. Exodus 13:8</a:t>
            </a:r>
          </a:p>
        </p:txBody>
      </p:sp>
      <p:pic>
        <p:nvPicPr>
          <p:cNvPr id="12" name="Picture 11" descr="7383559_f260.jpg"/>
          <p:cNvPicPr>
            <a:picLocks noChangeAspect="1"/>
          </p:cNvPicPr>
          <p:nvPr/>
        </p:nvPicPr>
        <p:blipFill>
          <a:blip r:embed="rId3" cstate="print"/>
          <a:stretch>
            <a:fillRect/>
          </a:stretch>
        </p:blipFill>
        <p:spPr>
          <a:xfrm>
            <a:off x="4756150" y="3004271"/>
            <a:ext cx="2476500" cy="2733675"/>
          </a:xfrm>
          <a:prstGeom prst="rect">
            <a:avLst/>
          </a:prstGeom>
        </p:spPr>
      </p:pic>
      <p:sp>
        <p:nvSpPr>
          <p:cNvPr id="15" name="TextBox 14"/>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17" name="Rectangle 16"/>
          <p:cNvSpPr/>
          <p:nvPr/>
        </p:nvSpPr>
        <p:spPr>
          <a:xfrm>
            <a:off x="406400" y="457201"/>
            <a:ext cx="4572000" cy="1815882"/>
          </a:xfrm>
          <a:prstGeom prst="rect">
            <a:avLst/>
          </a:prstGeom>
        </p:spPr>
        <p:txBody>
          <a:bodyPr wrap="square">
            <a:spAutoFit/>
          </a:bodyPr>
          <a:lstStyle/>
          <a:p>
            <a:r>
              <a:rPr lang="en-US" sz="2800" dirty="0">
                <a:solidFill>
                  <a:schemeClr val="bg1"/>
                </a:solidFill>
              </a:rPr>
              <a:t>JS-M 1:29</a:t>
            </a:r>
          </a:p>
          <a:p>
            <a:endParaRPr lang="en-US" sz="2800" dirty="0">
              <a:solidFill>
                <a:schemeClr val="bg1"/>
              </a:solidFill>
            </a:endParaRPr>
          </a:p>
          <a:p>
            <a:r>
              <a:rPr lang="en-US" sz="2800" dirty="0">
                <a:solidFill>
                  <a:schemeClr val="bg1"/>
                </a:solidFill>
              </a:rPr>
              <a:t>There will be wars, famines, pestilences, and earthquakes</a:t>
            </a:r>
          </a:p>
        </p:txBody>
      </p:sp>
      <p:grpSp>
        <p:nvGrpSpPr>
          <p:cNvPr id="2" name="Group 18"/>
          <p:cNvGrpSpPr/>
          <p:nvPr/>
        </p:nvGrpSpPr>
        <p:grpSpPr>
          <a:xfrm>
            <a:off x="9254836" y="2152074"/>
            <a:ext cx="2364509" cy="2382982"/>
            <a:chOff x="4648200" y="1371600"/>
            <a:chExt cx="1981200" cy="1981200"/>
          </a:xfrm>
        </p:grpSpPr>
        <p:sp>
          <p:nvSpPr>
            <p:cNvPr id="27" name="Oval 26"/>
            <p:cNvSpPr/>
            <p:nvPr/>
          </p:nvSpPr>
          <p:spPr>
            <a:xfrm>
              <a:off x="4648200" y="1371600"/>
              <a:ext cx="1981200" cy="1981200"/>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7"/>
            <p:cNvGrpSpPr/>
            <p:nvPr/>
          </p:nvGrpSpPr>
          <p:grpSpPr>
            <a:xfrm>
              <a:off x="4658497" y="1371600"/>
              <a:ext cx="1791730" cy="1728914"/>
              <a:chOff x="4658497" y="1371600"/>
              <a:chExt cx="1791730" cy="1728914"/>
            </a:xfrm>
          </p:grpSpPr>
          <p:sp>
            <p:nvSpPr>
              <p:cNvPr id="22" name="Freeform 21"/>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3" name="Rectangle 32"/>
          <p:cNvSpPr/>
          <p:nvPr/>
        </p:nvSpPr>
        <p:spPr>
          <a:xfrm>
            <a:off x="8128001" y="4267201"/>
            <a:ext cx="3318103" cy="1815882"/>
          </a:xfrm>
          <a:prstGeom prst="rect">
            <a:avLst/>
          </a:prstGeom>
        </p:spPr>
        <p:txBody>
          <a:bodyPr wrap="square">
            <a:spAutoFit/>
          </a:bodyPr>
          <a:lstStyle/>
          <a:p>
            <a:r>
              <a:rPr lang="en-US" sz="2800" dirty="0">
                <a:solidFill>
                  <a:schemeClr val="bg1"/>
                </a:solidFill>
              </a:rPr>
              <a:t>JS-M 1:30</a:t>
            </a:r>
          </a:p>
          <a:p>
            <a:endParaRPr lang="en-US" sz="2800" dirty="0">
              <a:solidFill>
                <a:schemeClr val="bg1"/>
              </a:solidFill>
            </a:endParaRPr>
          </a:p>
          <a:p>
            <a:r>
              <a:rPr lang="en-US" sz="2800" dirty="0">
                <a:solidFill>
                  <a:schemeClr val="bg1"/>
                </a:solidFill>
              </a:rPr>
              <a:t>Wickedness and hatred will abound</a:t>
            </a:r>
          </a:p>
        </p:txBody>
      </p:sp>
      <p:grpSp>
        <p:nvGrpSpPr>
          <p:cNvPr id="4" name="Group 227"/>
          <p:cNvGrpSpPr/>
          <p:nvPr/>
        </p:nvGrpSpPr>
        <p:grpSpPr>
          <a:xfrm flipH="1">
            <a:off x="4775200" y="609600"/>
            <a:ext cx="2241979" cy="1143000"/>
            <a:chOff x="1295400" y="2591141"/>
            <a:chExt cx="4873719" cy="3312944"/>
          </a:xfrm>
        </p:grpSpPr>
        <p:sp>
          <p:nvSpPr>
            <p:cNvPr id="238" name="Donut 237"/>
            <p:cNvSpPr/>
            <p:nvPr/>
          </p:nvSpPr>
          <p:spPr>
            <a:xfrm>
              <a:off x="2514600" y="3124200"/>
              <a:ext cx="2667000" cy="2667000"/>
            </a:xfrm>
            <a:prstGeom prst="donut">
              <a:avLst>
                <a:gd name="adj" fmla="val 1263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Rounded Rectangle 238"/>
            <p:cNvSpPr/>
            <p:nvPr/>
          </p:nvSpPr>
          <p:spPr>
            <a:xfrm>
              <a:off x="3793761" y="3352800"/>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rot="5400000" flipH="1">
              <a:off x="3901190" y="3355299"/>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rot="2623725">
              <a:off x="3767607" y="3083901"/>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rot="8023725">
              <a:off x="3791344" y="3115132"/>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581400" y="4114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1"/>
            <p:cNvGrpSpPr/>
            <p:nvPr/>
          </p:nvGrpSpPr>
          <p:grpSpPr>
            <a:xfrm rot="4741942">
              <a:off x="3298190" y="889444"/>
              <a:ext cx="1169232" cy="4572626"/>
              <a:chOff x="5936105" y="1409074"/>
              <a:chExt cx="1169232" cy="4572626"/>
            </a:xfrm>
          </p:grpSpPr>
          <p:sp>
            <p:nvSpPr>
              <p:cNvPr id="248" name="Trapezoid 8"/>
              <p:cNvSpPr/>
              <p:nvPr/>
            </p:nvSpPr>
            <p:spPr>
              <a:xfrm>
                <a:off x="5943600" y="1447800"/>
                <a:ext cx="1143000" cy="37338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Flowchart: Delay 248"/>
              <p:cNvSpPr/>
              <p:nvPr/>
            </p:nvSpPr>
            <p:spPr>
              <a:xfrm rot="5400000">
                <a:off x="5949221" y="4825584"/>
                <a:ext cx="1143000" cy="116923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rot="10800000">
                <a:off x="6160955" y="1409074"/>
                <a:ext cx="719530" cy="191123"/>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5" name="Oval 244"/>
            <p:cNvSpPr/>
            <p:nvPr/>
          </p:nvSpPr>
          <p:spPr>
            <a:xfrm>
              <a:off x="1295400" y="3505200"/>
              <a:ext cx="4572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rot="1345471">
              <a:off x="1869539" y="3408827"/>
              <a:ext cx="762000" cy="236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rot="5175517">
              <a:off x="1385355" y="5139884"/>
              <a:ext cx="762000" cy="766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50"/>
          <p:cNvGrpSpPr/>
          <p:nvPr/>
        </p:nvGrpSpPr>
        <p:grpSpPr>
          <a:xfrm>
            <a:off x="7989454" y="381000"/>
            <a:ext cx="2373745" cy="1981200"/>
            <a:chOff x="381000" y="1066800"/>
            <a:chExt cx="4191000" cy="4191000"/>
          </a:xfrm>
        </p:grpSpPr>
        <p:sp>
          <p:nvSpPr>
            <p:cNvPr id="252" name="Can 251"/>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Stored Data 252"/>
            <p:cNvSpPr/>
            <p:nvPr/>
          </p:nvSpPr>
          <p:spPr>
            <a:xfrm rot="16200000">
              <a:off x="1485900" y="2247900"/>
              <a:ext cx="1828800" cy="1905000"/>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1523997" y="2667000"/>
              <a:ext cx="2242039" cy="1106812"/>
            </a:xfrm>
            <a:prstGeom prst="rect">
              <a:avLst/>
            </a:prstGeom>
            <a:noFill/>
          </p:spPr>
          <p:txBody>
            <a:bodyPr wrap="square" rtlCol="0">
              <a:spAutoFit/>
            </a:bodyPr>
            <a:lstStyle/>
            <a:p>
              <a:r>
                <a:rPr lang="en-US" sz="2800" dirty="0"/>
                <a:t>Food</a:t>
              </a:r>
            </a:p>
          </p:txBody>
        </p:sp>
        <p:sp>
          <p:nvSpPr>
            <p:cNvPr id="255" name="&quot;No&quot; Symbol 254"/>
            <p:cNvSpPr/>
            <p:nvPr/>
          </p:nvSpPr>
          <p:spPr>
            <a:xfrm>
              <a:off x="381000" y="1066800"/>
              <a:ext cx="4191000" cy="4191000"/>
            </a:xfrm>
            <a:prstGeom prst="noSmoking">
              <a:avLst>
                <a:gd name="adj" fmla="val 72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255"/>
          <p:cNvGrpSpPr/>
          <p:nvPr/>
        </p:nvGrpSpPr>
        <p:grpSpPr>
          <a:xfrm rot="3906869">
            <a:off x="5392903" y="1639642"/>
            <a:ext cx="1926952" cy="2629768"/>
            <a:chOff x="1676399" y="542274"/>
            <a:chExt cx="5328348" cy="5453816"/>
          </a:xfrm>
        </p:grpSpPr>
        <p:sp>
          <p:nvSpPr>
            <p:cNvPr id="257" name="Chord 256"/>
            <p:cNvSpPr/>
            <p:nvPr/>
          </p:nvSpPr>
          <p:spPr>
            <a:xfrm>
              <a:off x="2514600" y="2362200"/>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hord 257"/>
            <p:cNvSpPr/>
            <p:nvPr/>
          </p:nvSpPr>
          <p:spPr>
            <a:xfrm rot="19233354" flipH="1">
              <a:off x="3493803" y="1919745"/>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258"/>
            <p:cNvSpPr/>
            <p:nvPr/>
          </p:nvSpPr>
          <p:spPr>
            <a:xfrm rot="20149031">
              <a:off x="3284985" y="1713378"/>
              <a:ext cx="1295400" cy="3581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ightning Bolt 259"/>
            <p:cNvSpPr/>
            <p:nvPr/>
          </p:nvSpPr>
          <p:spPr>
            <a:xfrm rot="19736718">
              <a:off x="4871147" y="27107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ightning Bolt 260"/>
            <p:cNvSpPr/>
            <p:nvPr/>
          </p:nvSpPr>
          <p:spPr>
            <a:xfrm rot="18076868">
              <a:off x="4871146" y="21011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ightning Bolt 261"/>
            <p:cNvSpPr/>
            <p:nvPr/>
          </p:nvSpPr>
          <p:spPr>
            <a:xfrm rot="17550233">
              <a:off x="3930350" y="1645615"/>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ightning Bolt 262"/>
            <p:cNvSpPr/>
            <p:nvPr/>
          </p:nvSpPr>
          <p:spPr>
            <a:xfrm rot="5185817">
              <a:off x="1779223" y="405299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ightning Bolt 263"/>
            <p:cNvSpPr/>
            <p:nvPr/>
          </p:nvSpPr>
          <p:spPr>
            <a:xfrm rot="6005270">
              <a:off x="1670746" y="3167919"/>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ightning Bolt 264"/>
            <p:cNvSpPr/>
            <p:nvPr/>
          </p:nvSpPr>
          <p:spPr>
            <a:xfrm rot="6792321">
              <a:off x="1759155" y="2430681"/>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1676399" y="1312410"/>
              <a:ext cx="1501515" cy="861164"/>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Freeform 266"/>
            <p:cNvSpPr/>
            <p:nvPr/>
          </p:nvSpPr>
          <p:spPr>
            <a:xfrm rot="15631923" flipH="1">
              <a:off x="2364314" y="894285"/>
              <a:ext cx="1650814" cy="946791"/>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8" name="Lightning Bolt 267"/>
          <p:cNvSpPr/>
          <p:nvPr/>
        </p:nvSpPr>
        <p:spPr>
          <a:xfrm>
            <a:off x="9421091" y="2463800"/>
            <a:ext cx="1818853" cy="1528308"/>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68"/>
          <p:cNvGrpSpPr/>
          <p:nvPr/>
        </p:nvGrpSpPr>
        <p:grpSpPr>
          <a:xfrm>
            <a:off x="5689601" y="4419600"/>
            <a:ext cx="2187644" cy="1371600"/>
            <a:chOff x="838200" y="838200"/>
            <a:chExt cx="3258265" cy="2723804"/>
          </a:xfrm>
        </p:grpSpPr>
        <p:grpSp>
          <p:nvGrpSpPr>
            <p:cNvPr id="9" name="Group 122"/>
            <p:cNvGrpSpPr/>
            <p:nvPr/>
          </p:nvGrpSpPr>
          <p:grpSpPr>
            <a:xfrm>
              <a:off x="838200" y="838200"/>
              <a:ext cx="1371600" cy="2723804"/>
              <a:chOff x="1371600" y="1295400"/>
              <a:chExt cx="1371600" cy="2723804"/>
            </a:xfrm>
          </p:grpSpPr>
          <p:sp>
            <p:nvSpPr>
              <p:cNvPr id="279" name="Rounded Rectangle 278"/>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Delay 279"/>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lowchart: Delay 280"/>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2"/>
            <p:cNvGrpSpPr/>
            <p:nvPr/>
          </p:nvGrpSpPr>
          <p:grpSpPr>
            <a:xfrm rot="18087768">
              <a:off x="2695159" y="2023056"/>
              <a:ext cx="323014" cy="1676400"/>
              <a:chOff x="5029200" y="1295400"/>
              <a:chExt cx="990600" cy="2438400"/>
            </a:xfrm>
          </p:grpSpPr>
          <p:sp>
            <p:nvSpPr>
              <p:cNvPr id="276" name="Rounded Rectangle 275"/>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3"/>
            <p:cNvGrpSpPr/>
            <p:nvPr/>
          </p:nvGrpSpPr>
          <p:grpSpPr>
            <a:xfrm rot="2745629">
              <a:off x="3001537" y="1947661"/>
              <a:ext cx="284855" cy="1905000"/>
              <a:chOff x="5029200" y="1295400"/>
              <a:chExt cx="990600" cy="2438400"/>
            </a:xfrm>
          </p:grpSpPr>
          <p:sp>
            <p:nvSpPr>
              <p:cNvPr id="273" name="Rounded Rectangle 272"/>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3" name="Heart 282"/>
          <p:cNvSpPr/>
          <p:nvPr/>
        </p:nvSpPr>
        <p:spPr>
          <a:xfrm>
            <a:off x="2743200" y="4434114"/>
            <a:ext cx="2540000" cy="1814286"/>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Lightning Bolt 283"/>
          <p:cNvSpPr/>
          <p:nvPr/>
        </p:nvSpPr>
        <p:spPr>
          <a:xfrm rot="20232437">
            <a:off x="2540000" y="4267200"/>
            <a:ext cx="2438400" cy="19812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1.11111E-6 1.7341E-6 C 0.02327 0.00115 0.04341 0.00162 0.06563 0.0067 C 0.1099 0.00555 0.14879 0.00115 0.19184 -0.00185 C 0.19966 -0.0044 0.2066 -0.0111 0.21476 -0.01272 C 0.24861 -0.02104 0.23334 -0.01827 0.26059 -0.02151 C 0.26667 -0.02359 0.27275 -0.02544 0.27865 -0.02798 C 0.28507 -0.03353 0.29132 -0.03538 0.2967 -0.04347 C 0.30035 -0.04856 0.30278 -0.05573 0.3066 -0.06104 C 0.30816 -0.06289 0.3099 -0.06544 0.31146 -0.06729 C 0.31841 -0.09018 0.32604 -0.11284 0.32952 -0.13711 C 0.32969 -0.15029 0.33664 -0.23677 0.32795 -0.26821 C 0.32223 -0.28902 0.29914 -0.31468 0.28681 -0.32925 C 0.2849 -0.33133 0.28021 -0.33966 0.27709 -0.34035 C 0.27014 -0.34197 0.26285 -0.34174 0.25573 -0.34243 C 0.2349 -0.34682 0.24358 -0.3459 0.20799 -0.34243 C 0.20434 -0.34197 0.2 -0.33757 0.1967 -0.33596 C 0.18403 -0.33018 0.17049 -0.32486 0.15747 -0.3207 C 0.14844 -0.31468 0.13507 -0.30127 0.12448 -0.29873 C 0.11684 -0.29688 0.1092 -0.29573 0.10157 -0.29434 C 0.09011 -0.28948 0.079 -0.28324 0.06719 -0.27908 C 0.0375 -0.28047 0.00816 -0.28093 -0.02135 -0.2837 C -0.03298 -0.2844 -0.04392 -0.29619 -0.05573 -0.29873 C -0.07534 -0.31862 -0.1243 -0.3133 -0.14114 -0.31399 C -0.18003 -0.32301 -0.22621 -0.32116 -0.26562 -0.32278 C -0.28073 -0.32116 -0.29548 -0.32047 -0.30989 -0.31399 C -0.31666 -0.30497 -0.32517 -0.30035 -0.33281 -0.29226 C -0.33698 -0.28093 -0.34184 -0.27168 -0.34427 -0.25942 C -0.34375 -0.25133 -0.34461 -0.24301 -0.34253 -0.23538 C -0.34166 -0.23237 -0.33802 -0.23307 -0.33611 -0.23099 C -0.32656 -0.22058 -0.33923 -0.22752 -0.32795 -0.22243 C -0.31979 -0.21179 -0.30937 -0.21018 -0.29843 -0.2074 C -0.24896 -0.18127 -0.20451 -0.19376 -0.146 -0.19191 C -0.13802 -0.1889 -0.12899 -0.18937 -0.12135 -0.18521 C -0.11961 -0.18451 -0.11944 -0.18058 -0.11805 -0.17873 C -0.11562 -0.17573 -0.11267 -0.17295 -0.10989 -0.17018 C -0.10642 -0.15122 -0.10486 -0.14382 -0.11805 -0.13064 C -0.12152 -0.12717 -0.12604 -0.12532 -0.12951 -0.12185 C -0.13316 -0.11815 -0.13559 -0.11237 -0.13941 -0.1089 C -0.16041 -0.08925 -0.18941 -0.07815 -0.21475 -0.07399 C -0.22656 -0.06983 -0.22552 -0.07099 -0.24097 -0.05896 C -0.25086 -0.0511 -0.24687 -0.04902 -0.25729 -0.04347 C -0.26527 -0.03908 -0.27205 -0.03908 -0.28038 -0.037 C -0.29843 -0.0326 -0.27291 -0.03792 -0.29514 -0.03029 C -0.30104 -0.02821 -0.30729 -0.02798 -0.31319 -0.0259 C -0.31527 -0.02544 -0.31753 -0.02428 -0.31961 -0.02359 C -0.3243 -0.01919 -0.33021 -0.01642 -0.33437 -0.01064 C -0.34149 -0.00162 -0.34271 0.01526 -0.34757 0.02636 C -0.35277 0.03838 -0.36389 0.0615 -0.36389 0.0615 C -0.36771 0.08185 -0.37257 0.11237 -0.38194 0.12925 C -0.38472 0.14659 -0.3868 0.1637 -0.38854 0.18127 C -0.3901 0.2252 -0.40104 0.28416 -0.3901 0.32555 C -0.38819 0.34381 -0.38385 0.36532 -0.37534 0.37988 C -0.37274 0.39075 -0.3658 0.39722 -0.36059 0.40624 C -0.35816 0.41618 -0.35468 0.4326 -0.34757 0.43884 C -0.33975 0.44578 -0.32812 0.44855 -0.31961 0.45456 C -0.2783 0.48185 -0.2283 0.47792 -0.18368 0.48046 C -0.1618 0.48162 -0.1401 0.48185 -0.11805 0.48254 C -0.08055 0.49688 -0.09774 0.48901 -0.02621 0.48716 C -0.02135 0.48647 -0.01632 0.48578 -0.01146 0.48485 C 0.00226 0.48231 0.02952 0.47607 0.02952 0.47607 C 0.04341 0.4578 0.05052 0.46104 0.07049 0.45873 C 0.10087 0.45965 0.12518 0.46104 0.15417 0.4652 C 0.18681 0.47607 0.20365 0.47052 0.24757 0.47167 C 0.29427 0.46913 0.28559 0.48347 0.29341 0.43884 C 0.29375 0.43653 0.29462 0.43468 0.29514 0.43237 C 0.29757 0.41225 0.30035 0.39422 0.30157 0.37341 C 0.30104 0.34058 0.30677 0.26104 0.29011 0.22497 C 0.28768 0.20832 0.28455 0.20901 0.27535 0.19884 C 0.2717 0.19514 0.26927 0.18982 0.26563 0.18589 C 0.24931 0.16809 0.22587 0.16601 0.2066 0.15977 C 0.19375 0.15537 0.19115 0.15375 0.17709 0.15306 C 0.15295 0.15167 0.129 0.15167 0.10486 0.15098 C 0.04584 0.1526 -0.01163 0.16046 -0.07048 0.16416 C -0.08819 0.1674 -0.0934 0.16925 -0.11632 0.16416 C -0.12257 0.16277 -0.12795 0.14451 -0.12795 0.14451 C -0.13194 0.12763 -0.13177 0.13086 -0.12621 0.10081 C -0.12534 0.09572 -0.11892 0.09271 -0.11632 0.08994 C -0.10885 0.08185 -0.10208 0.07167 -0.0934 0.06589 C -0.08975 0.06312 -0.08576 0.06104 -0.08194 0.05896 C -0.07656 0.05618 -0.06562 0.05063 -0.06562 0.05063 C -0.0592 0.04185 -0.0526 0.04115 -0.04427 0.03745 C -0.03732 0.03121 -0.03003 0.02589 -0.02291 0.01988 C -0.021 0.01803 -0.01979 0.01526 -0.01805 0.01318 C -0.01493 0.00994 -0.00816 0.00439 -0.00816 0.00439 C -0.00139 0.00763 -0.00416 0.00878 1.11111E-6 1.7341E-6 Z " pathEditMode="relative" ptsTypes="fffffffffffffffffffffffffffffffffffffffffffffffffffffffffffffffffffffffffffffffffffff">
                                      <p:cBhvr>
                                        <p:cTn id="17" dur="2000" fill="hold"/>
                                        <p:tgtEl>
                                          <p:spTgt spid="7"/>
                                        </p:tgtEl>
                                        <p:attrNameLst>
                                          <p:attrName>ppt_x</p:attrName>
                                          <p:attrName>ppt_y</p:attrName>
                                        </p:attrNameLst>
                                      </p:cBhvr>
                                    </p:animMotion>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8"/>
                                        </p:tgtEl>
                                        <p:attrNameLst>
                                          <p:attrName>style.visibility</p:attrName>
                                        </p:attrNameLst>
                                      </p:cBhvr>
                                      <p:to>
                                        <p:strVal val="visible"/>
                                      </p:to>
                                    </p:set>
                                  </p:childTnLst>
                                </p:cTn>
                              </p:par>
                              <p:par>
                                <p:cTn id="22" presetID="0" presetClass="path" presetSubtype="0" accel="50000" decel="50000" fill="hold" grpId="1" nodeType="withEffect">
                                  <p:stCondLst>
                                    <p:cond delay="0"/>
                                  </p:stCondLst>
                                  <p:childTnLst>
                                    <p:animMotion origin="layout" path="M 0 0 C -0.01164 0.00139 -0.01754 0.00324 -0.02796 0.00648 C -0.03004 0.00879 -0.03178 0.0118 -0.03438 0.01318 C -0.0375 0.0148 -0.04757 0.01526 -0.04428 0.01526 C -0.02952 0.01526 -0.01476 0.01388 0 0.01318 C -0.00382 0.01388 -0.00764 0.0148 -0.01146 0.01526 C -0.0375 0.01873 -0.04566 0.01619 0.00156 0.02174 C 0.03888 0.02613 0.02656 0.02451 0.01145 0.02174 C -0.00782 0.02359 -0.02535 0.02914 -0.04428 0.03284 C -0.05018 0.03399 -0.06841 0.03492 -0.06233 0.03492 C -0.03612 0.03492 -0.0099 0.03353 0.01632 0.03284 C 0.00937 0.03515 0.01215 0.03492 0.00816 0.03492 " pathEditMode="relative" ptsTypes="fffffffffffA">
                                      <p:cBhvr>
                                        <p:cTn id="23" dur="2000" fill="hold"/>
                                        <p:tgtEl>
                                          <p:spTgt spid="268"/>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par>
                                <p:cTn id="31" presetID="8"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283"/>
                                        </p:tgtEl>
                                        <p:attrNameLst>
                                          <p:attrName>style.visibility</p:attrName>
                                        </p:attrNameLst>
                                      </p:cBhvr>
                                      <p:to>
                                        <p:strVal val="visible"/>
                                      </p:to>
                                    </p:set>
                                    <p:animEffect transition="in" filter="diamond(in)">
                                      <p:cBhvr>
                                        <p:cTn id="36" dur="2000"/>
                                        <p:tgtEl>
                                          <p:spTgt spid="283"/>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284"/>
                                        </p:tgtEl>
                                        <p:attrNameLst>
                                          <p:attrName>style.visibility</p:attrName>
                                        </p:attrNameLst>
                                      </p:cBhvr>
                                      <p:to>
                                        <p:strVal val="visible"/>
                                      </p:to>
                                    </p:set>
                                    <p:animEffect transition="in" filter="diamond(in)">
                                      <p:cBhvr>
                                        <p:cTn id="39" dur="2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P spid="268" grpId="0" animBg="1"/>
      <p:bldP spid="268" grpId="1" animBg="1"/>
      <p:bldP spid="283" grpId="0" animBg="1"/>
      <p:bldP spid="2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17" name="Rectangle 16"/>
          <p:cNvSpPr/>
          <p:nvPr/>
        </p:nvSpPr>
        <p:spPr>
          <a:xfrm>
            <a:off x="406400" y="457201"/>
            <a:ext cx="4045527" cy="2677656"/>
          </a:xfrm>
          <a:prstGeom prst="rect">
            <a:avLst/>
          </a:prstGeom>
        </p:spPr>
        <p:txBody>
          <a:bodyPr wrap="square">
            <a:spAutoFit/>
          </a:bodyPr>
          <a:lstStyle/>
          <a:p>
            <a:r>
              <a:rPr lang="en-US" sz="2800" dirty="0">
                <a:solidFill>
                  <a:schemeClr val="bg1"/>
                </a:solidFill>
              </a:rPr>
              <a:t>JS-M 1:31</a:t>
            </a:r>
          </a:p>
          <a:p>
            <a:endParaRPr lang="en-US" sz="2800" dirty="0">
              <a:solidFill>
                <a:schemeClr val="bg1"/>
              </a:solidFill>
            </a:endParaRPr>
          </a:p>
          <a:p>
            <a:r>
              <a:rPr lang="en-US" sz="2800" dirty="0">
                <a:solidFill>
                  <a:schemeClr val="bg1"/>
                </a:solidFill>
              </a:rPr>
              <a:t>The gospel will be preached in all the world, and then the wicked will be destroyed</a:t>
            </a:r>
          </a:p>
        </p:txBody>
      </p:sp>
      <p:sp>
        <p:nvSpPr>
          <p:cNvPr id="33" name="Rectangle 32"/>
          <p:cNvSpPr/>
          <p:nvPr/>
        </p:nvSpPr>
        <p:spPr>
          <a:xfrm>
            <a:off x="7924801" y="3962400"/>
            <a:ext cx="3724503" cy="2246769"/>
          </a:xfrm>
          <a:prstGeom prst="rect">
            <a:avLst/>
          </a:prstGeom>
        </p:spPr>
        <p:txBody>
          <a:bodyPr wrap="square">
            <a:spAutoFit/>
          </a:bodyPr>
          <a:lstStyle/>
          <a:p>
            <a:r>
              <a:rPr lang="en-US" sz="2800" dirty="0">
                <a:solidFill>
                  <a:schemeClr val="bg1"/>
                </a:solidFill>
              </a:rPr>
              <a:t>JS-M 1:32</a:t>
            </a:r>
          </a:p>
          <a:p>
            <a:endParaRPr lang="en-US" sz="2800" dirty="0">
              <a:solidFill>
                <a:schemeClr val="bg1"/>
              </a:solidFill>
            </a:endParaRPr>
          </a:p>
          <a:p>
            <a:r>
              <a:rPr lang="en-US" sz="2800" dirty="0">
                <a:solidFill>
                  <a:schemeClr val="bg1"/>
                </a:solidFill>
              </a:rPr>
              <a:t>The “abomination of desolation” will be fulfilled a second time</a:t>
            </a:r>
          </a:p>
        </p:txBody>
      </p:sp>
      <p:grpSp>
        <p:nvGrpSpPr>
          <p:cNvPr id="2" name="Group 58"/>
          <p:cNvGrpSpPr/>
          <p:nvPr/>
        </p:nvGrpSpPr>
        <p:grpSpPr>
          <a:xfrm rot="20552653">
            <a:off x="4423374" y="526662"/>
            <a:ext cx="1930400" cy="2202153"/>
            <a:chOff x="2819400" y="3657600"/>
            <a:chExt cx="1447800" cy="2114589"/>
          </a:xfrm>
        </p:grpSpPr>
        <p:sp>
          <p:nvSpPr>
            <p:cNvPr id="60" name="TextBox 59"/>
            <p:cNvSpPr txBox="1"/>
            <p:nvPr/>
          </p:nvSpPr>
          <p:spPr>
            <a:xfrm>
              <a:off x="3892712" y="5417543"/>
              <a:ext cx="138548" cy="354646"/>
            </a:xfrm>
            <a:prstGeom prst="rect">
              <a:avLst/>
            </a:prstGeom>
            <a:noFill/>
          </p:spPr>
          <p:txBody>
            <a:bodyPr wrap="none" rtlCol="0">
              <a:spAutoFit/>
            </a:bodyPr>
            <a:lstStyle/>
            <a:p>
              <a:pPr algn="ctr"/>
              <a:endParaRPr lang="en-US" dirty="0">
                <a:latin typeface="Comic Sans MS" pitchFamily="66" charset="0"/>
              </a:endParaRPr>
            </a:p>
          </p:txBody>
        </p:sp>
        <p:sp>
          <p:nvSpPr>
            <p:cNvPr id="61" name="Rectangle 60"/>
            <p:cNvSpPr/>
            <p:nvPr/>
          </p:nvSpPr>
          <p:spPr>
            <a:xfrm>
              <a:off x="2819400" y="3730770"/>
              <a:ext cx="14478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19400" y="3657600"/>
              <a:ext cx="12192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The Book of Mormon</a:t>
              </a:r>
            </a:p>
          </p:txBody>
        </p:sp>
        <p:sp>
          <p:nvSpPr>
            <p:cNvPr id="64" name="Rectangle 63"/>
            <p:cNvSpPr/>
            <p:nvPr/>
          </p:nvSpPr>
          <p:spPr>
            <a:xfrm>
              <a:off x="2819400" y="3657600"/>
              <a:ext cx="1524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4"/>
          <p:cNvGrpSpPr/>
          <p:nvPr/>
        </p:nvGrpSpPr>
        <p:grpSpPr>
          <a:xfrm>
            <a:off x="6705601" y="228601"/>
            <a:ext cx="2719967" cy="2851465"/>
            <a:chOff x="2971800" y="3200400"/>
            <a:chExt cx="2039975" cy="2851465"/>
          </a:xfrm>
        </p:grpSpPr>
        <p:grpSp>
          <p:nvGrpSpPr>
            <p:cNvPr id="4" name="Group 324"/>
            <p:cNvGrpSpPr/>
            <p:nvPr/>
          </p:nvGrpSpPr>
          <p:grpSpPr>
            <a:xfrm>
              <a:off x="3733800" y="3200400"/>
              <a:ext cx="1277975" cy="2699065"/>
              <a:chOff x="4191000" y="3276600"/>
              <a:chExt cx="1277975" cy="2699065"/>
            </a:xfrm>
          </p:grpSpPr>
          <p:sp>
            <p:nvSpPr>
              <p:cNvPr id="89" name="Oval 88"/>
              <p:cNvSpPr/>
              <p:nvPr/>
            </p:nvSpPr>
            <p:spPr>
              <a:xfrm rot="1744993" flipH="1">
                <a:off x="4564797" y="5520794"/>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266709" flipH="1">
                <a:off x="4976041" y="5496197"/>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542654" flipH="1">
                <a:off x="4230524" y="4687561"/>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124"/>
              <p:cNvSpPr/>
              <p:nvPr/>
            </p:nvSpPr>
            <p:spPr>
              <a:xfrm rot="21208494" flipH="1">
                <a:off x="4831552" y="4887347"/>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124"/>
              <p:cNvSpPr/>
              <p:nvPr/>
            </p:nvSpPr>
            <p:spPr>
              <a:xfrm flipH="1">
                <a:off x="4530452" y="4885430"/>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200179" flipH="1">
                <a:off x="4335284" y="4074607"/>
                <a:ext cx="298496" cy="785072"/>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0088851" flipH="1">
                <a:off x="5036044" y="3999783"/>
                <a:ext cx="303512" cy="753775"/>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flipH="1">
                <a:off x="4530452" y="4158070"/>
                <a:ext cx="609600" cy="955964"/>
              </a:xfrm>
              <a:prstGeom prst="trapezoid">
                <a:avLst>
                  <a:gd name="adj" fmla="val 12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arallelogram 96"/>
              <p:cNvSpPr/>
              <p:nvPr/>
            </p:nvSpPr>
            <p:spPr>
              <a:xfrm rot="3035262" flipH="1">
                <a:off x="4428801" y="4067994"/>
                <a:ext cx="419921" cy="156346"/>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arallelogram 97"/>
              <p:cNvSpPr/>
              <p:nvPr/>
            </p:nvSpPr>
            <p:spPr>
              <a:xfrm rot="18806754">
                <a:off x="4798107" y="4065259"/>
                <a:ext cx="431026" cy="1586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flipH="1">
                <a:off x="4537900" y="3361434"/>
                <a:ext cx="567500" cy="7966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3"/>
              <p:cNvGrpSpPr/>
              <p:nvPr/>
            </p:nvGrpSpPr>
            <p:grpSpPr>
              <a:xfrm flipH="1">
                <a:off x="4724400" y="4191000"/>
                <a:ext cx="209266" cy="554259"/>
                <a:chOff x="1463040" y="844062"/>
                <a:chExt cx="685800" cy="1957755"/>
              </a:xfrm>
              <a:solidFill>
                <a:srgbClr val="C00000"/>
              </a:solidFill>
            </p:grpSpPr>
            <p:sp>
              <p:nvSpPr>
                <p:cNvPr id="115" name="Pentagon 114"/>
                <p:cNvSpPr/>
                <p:nvPr/>
              </p:nvSpPr>
              <p:spPr>
                <a:xfrm rot="5400000">
                  <a:off x="1104900" y="1925516"/>
                  <a:ext cx="1371600" cy="381001"/>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1463040" y="844062"/>
                  <a:ext cx="685800" cy="908538"/>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rapezoid 100"/>
              <p:cNvSpPr/>
              <p:nvPr/>
            </p:nvSpPr>
            <p:spPr>
              <a:xfrm flipH="1">
                <a:off x="4530452" y="4885434"/>
                <a:ext cx="609600" cy="228600"/>
              </a:xfrm>
              <a:prstGeom prst="trapezoid">
                <a:avLst>
                  <a:gd name="adj" fmla="val 129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777724" flipH="1">
                <a:off x="4191000" y="4760278"/>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flipH="1">
                <a:off x="4926106" y="4347882"/>
                <a:ext cx="152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a:off x="4495800" y="3276600"/>
                <a:ext cx="609600" cy="381000"/>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16"/>
              <p:cNvGrpSpPr/>
              <p:nvPr/>
            </p:nvGrpSpPr>
            <p:grpSpPr>
              <a:xfrm>
                <a:off x="4876800" y="4343400"/>
                <a:ext cx="381000" cy="872828"/>
                <a:chOff x="2819400" y="3657600"/>
                <a:chExt cx="1447800" cy="3038192"/>
              </a:xfrm>
            </p:grpSpPr>
            <p:sp>
              <p:nvSpPr>
                <p:cNvPr id="110" name="TextBox 109"/>
                <p:cNvSpPr txBox="1"/>
                <p:nvPr/>
              </p:nvSpPr>
              <p:spPr>
                <a:xfrm>
                  <a:off x="3698748" y="5410199"/>
                  <a:ext cx="526483" cy="1285593"/>
                </a:xfrm>
                <a:prstGeom prst="rect">
                  <a:avLst/>
                </a:prstGeom>
                <a:noFill/>
              </p:spPr>
              <p:txBody>
                <a:bodyPr wrap="none" rtlCol="0">
                  <a:spAutoFit/>
                </a:bodyPr>
                <a:lstStyle/>
                <a:p>
                  <a:pPr algn="ctr"/>
                  <a:endParaRPr lang="en-US" dirty="0">
                    <a:latin typeface="Comic Sans MS" pitchFamily="66" charset="0"/>
                  </a:endParaRPr>
                </a:p>
              </p:txBody>
            </p:sp>
            <p:sp>
              <p:nvSpPr>
                <p:cNvPr id="111" name="Rectangle 110"/>
                <p:cNvSpPr/>
                <p:nvPr/>
              </p:nvSpPr>
              <p:spPr>
                <a:xfrm>
                  <a:off x="2819400" y="3730770"/>
                  <a:ext cx="14478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819400" y="3657600"/>
                  <a:ext cx="12192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114" name="Rectangle 113"/>
                <p:cNvSpPr/>
                <p:nvPr/>
              </p:nvSpPr>
              <p:spPr>
                <a:xfrm>
                  <a:off x="2819400" y="3657600"/>
                  <a:ext cx="1524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rot="18513623" flipH="1">
                <a:off x="4982709" y="4437223"/>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513623" flipH="1">
                <a:off x="5159753" y="4591261"/>
                <a:ext cx="333336" cy="2851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7019235" flipH="1">
                <a:off x="4969525" y="4606240"/>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8513623" flipH="1" flipV="1">
                <a:off x="5210840" y="4555125"/>
                <a:ext cx="214167" cy="1296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93"/>
            <p:cNvGrpSpPr/>
            <p:nvPr/>
          </p:nvGrpSpPr>
          <p:grpSpPr>
            <a:xfrm>
              <a:off x="2971800" y="3352800"/>
              <a:ext cx="1207618" cy="2699065"/>
              <a:chOff x="2637034" y="3115566"/>
              <a:chExt cx="1360018" cy="2699065"/>
            </a:xfrm>
          </p:grpSpPr>
          <p:sp>
            <p:nvSpPr>
              <p:cNvPr id="68" name="Oval 67"/>
              <p:cNvSpPr/>
              <p:nvPr/>
            </p:nvSpPr>
            <p:spPr>
              <a:xfrm rot="19855007">
                <a:off x="3380833" y="5359760"/>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3333291">
                <a:off x="2969589" y="5335163"/>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057346">
                <a:off x="3728928" y="4526527"/>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248896">
                <a:off x="2667000" y="44958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124"/>
              <p:cNvSpPr/>
              <p:nvPr/>
            </p:nvSpPr>
            <p:spPr>
              <a:xfrm rot="391506">
                <a:off x="3004049" y="4726313"/>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124"/>
              <p:cNvSpPr/>
              <p:nvPr/>
            </p:nvSpPr>
            <p:spPr>
              <a:xfrm>
                <a:off x="3352800" y="4724396"/>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399821">
                <a:off x="3554272" y="3913573"/>
                <a:ext cx="298496" cy="785072"/>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511149">
                <a:off x="2830728" y="3834780"/>
                <a:ext cx="303512" cy="83728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3048000" y="3997036"/>
                <a:ext cx="609600" cy="955964"/>
              </a:xfrm>
              <a:prstGeom prst="trapezoid">
                <a:avLst>
                  <a:gd name="adj" fmla="val 12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arallelogram 76"/>
              <p:cNvSpPr/>
              <p:nvPr/>
            </p:nvSpPr>
            <p:spPr>
              <a:xfrm rot="18564738">
                <a:off x="3339330" y="3906960"/>
                <a:ext cx="419921" cy="156346"/>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arallelogram 77"/>
              <p:cNvSpPr/>
              <p:nvPr/>
            </p:nvSpPr>
            <p:spPr>
              <a:xfrm rot="2793246" flipH="1">
                <a:off x="2985814" y="3895260"/>
                <a:ext cx="431026" cy="1586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56914" y="3200400"/>
                <a:ext cx="593238" cy="7966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3"/>
              <p:cNvGrpSpPr/>
              <p:nvPr/>
            </p:nvGrpSpPr>
            <p:grpSpPr>
              <a:xfrm>
                <a:off x="3219734" y="4026977"/>
                <a:ext cx="209266" cy="554259"/>
                <a:chOff x="1463040" y="844062"/>
                <a:chExt cx="685800" cy="1957755"/>
              </a:xfrm>
            </p:grpSpPr>
            <p:sp>
              <p:nvSpPr>
                <p:cNvPr id="87" name="Pentagon 86"/>
                <p:cNvSpPr/>
                <p:nvPr/>
              </p:nvSpPr>
              <p:spPr>
                <a:xfrm rot="5400000">
                  <a:off x="1104900" y="1925516"/>
                  <a:ext cx="1371600" cy="381001"/>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rapezoid 80"/>
              <p:cNvSpPr/>
              <p:nvPr/>
            </p:nvSpPr>
            <p:spPr>
              <a:xfrm>
                <a:off x="3048000" y="4724400"/>
                <a:ext cx="609600" cy="228600"/>
              </a:xfrm>
              <a:prstGeom prst="trapezoid">
                <a:avLst>
                  <a:gd name="adj" fmla="val 129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511149">
                <a:off x="2637034" y="4545996"/>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822276">
                <a:off x="3654732" y="4599244"/>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429000" y="4191000"/>
                <a:ext cx="152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ardrop 84"/>
              <p:cNvSpPr/>
              <p:nvPr/>
            </p:nvSpPr>
            <p:spPr>
              <a:xfrm rot="9606458">
                <a:off x="2944022" y="3115566"/>
                <a:ext cx="461244" cy="365503"/>
              </a:xfrm>
              <a:prstGeom prst="teardrop">
                <a:avLst/>
              </a:prstGeom>
              <a:solidFill>
                <a:srgbClr val="9A7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ardrop 85"/>
              <p:cNvSpPr/>
              <p:nvPr/>
            </p:nvSpPr>
            <p:spPr>
              <a:xfrm rot="3437613">
                <a:off x="3293432" y="3228121"/>
                <a:ext cx="383223" cy="249356"/>
              </a:xfrm>
              <a:prstGeom prst="teardrop">
                <a:avLst/>
              </a:prstGeom>
              <a:solidFill>
                <a:srgbClr val="9A7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119"/>
          <p:cNvGrpSpPr/>
          <p:nvPr/>
        </p:nvGrpSpPr>
        <p:grpSpPr>
          <a:xfrm rot="601327">
            <a:off x="10326736" y="1065169"/>
            <a:ext cx="1320800" cy="1524000"/>
            <a:chOff x="1802867" y="4191000"/>
            <a:chExt cx="1549933" cy="1843141"/>
          </a:xfrm>
        </p:grpSpPr>
        <p:sp>
          <p:nvSpPr>
            <p:cNvPr id="121" name="Flowchart: Delay 120"/>
            <p:cNvSpPr/>
            <p:nvPr/>
          </p:nvSpPr>
          <p:spPr>
            <a:xfrm rot="16705049">
              <a:off x="1752600" y="4419600"/>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rot="16705049">
              <a:off x="1574267" y="4433941"/>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8"/>
          <p:cNvGrpSpPr/>
          <p:nvPr/>
        </p:nvGrpSpPr>
        <p:grpSpPr>
          <a:xfrm>
            <a:off x="9550400" y="990600"/>
            <a:ext cx="1320800" cy="1524000"/>
            <a:chOff x="1802867" y="4191000"/>
            <a:chExt cx="1549933" cy="1843141"/>
          </a:xfrm>
        </p:grpSpPr>
        <p:sp>
          <p:nvSpPr>
            <p:cNvPr id="117" name="Flowchart: Delay 116"/>
            <p:cNvSpPr/>
            <p:nvPr/>
          </p:nvSpPr>
          <p:spPr>
            <a:xfrm rot="16705049">
              <a:off x="1752600" y="4419600"/>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16705049">
              <a:off x="1574267" y="4433941"/>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2"/>
          <p:cNvGrpSpPr/>
          <p:nvPr/>
        </p:nvGrpSpPr>
        <p:grpSpPr>
          <a:xfrm>
            <a:off x="1794933" y="3505200"/>
            <a:ext cx="5215467" cy="2933700"/>
            <a:chOff x="0" y="0"/>
            <a:chExt cx="9144000" cy="6858000"/>
          </a:xfrm>
        </p:grpSpPr>
        <p:sp>
          <p:nvSpPr>
            <p:cNvPr id="124" name="Rectangle 123"/>
            <p:cNvSpPr/>
            <p:nvPr/>
          </p:nvSpPr>
          <p:spPr>
            <a:xfrm>
              <a:off x="0" y="0"/>
              <a:ext cx="9144000" cy="4648200"/>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8"/>
            <p:cNvGrpSpPr/>
            <p:nvPr/>
          </p:nvGrpSpPr>
          <p:grpSpPr>
            <a:xfrm rot="19943700">
              <a:off x="6781800" y="1600200"/>
              <a:ext cx="1641912" cy="1401938"/>
              <a:chOff x="6592120" y="2543038"/>
              <a:chExt cx="1180280" cy="1190762"/>
            </a:xfrm>
          </p:grpSpPr>
          <p:sp>
            <p:nvSpPr>
              <p:cNvPr id="235" name="Moon 234"/>
              <p:cNvSpPr/>
              <p:nvPr/>
            </p:nvSpPr>
            <p:spPr>
              <a:xfrm rot="20340023">
                <a:off x="6984109" y="2543038"/>
                <a:ext cx="446067" cy="1163735"/>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a:off x="6934200" y="2895600"/>
                <a:ext cx="8382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7000273">
                <a:off x="6706420" y="2834528"/>
                <a:ext cx="6096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1390811">
                <a:off x="7065717" y="2726224"/>
                <a:ext cx="457200" cy="762000"/>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7029260">
                <a:off x="6957046" y="2967738"/>
                <a:ext cx="263093" cy="725924"/>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a:off x="7162800" y="312420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9507607">
                <a:off x="6924523" y="300261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0"/>
            <p:cNvGrpSpPr/>
            <p:nvPr/>
          </p:nvGrpSpPr>
          <p:grpSpPr>
            <a:xfrm rot="18879178">
              <a:off x="2616874" y="2128289"/>
              <a:ext cx="1641912" cy="1401938"/>
              <a:chOff x="6592120" y="2543038"/>
              <a:chExt cx="1180280" cy="1190762"/>
            </a:xfrm>
          </p:grpSpPr>
          <p:sp>
            <p:nvSpPr>
              <p:cNvPr id="228" name="Moon 227"/>
              <p:cNvSpPr/>
              <p:nvPr/>
            </p:nvSpPr>
            <p:spPr>
              <a:xfrm rot="20340023">
                <a:off x="6984109" y="2543038"/>
                <a:ext cx="446067" cy="1163735"/>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a:off x="6934200" y="2895600"/>
                <a:ext cx="8382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7000273">
                <a:off x="6706420" y="2834528"/>
                <a:ext cx="6096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1390811">
                <a:off x="7065717" y="2726224"/>
                <a:ext cx="457200" cy="762000"/>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7029260">
                <a:off x="6957046" y="2967738"/>
                <a:ext cx="263093" cy="725924"/>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a:off x="7162800" y="312420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9507607">
                <a:off x="6924523" y="300261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28"/>
            <p:cNvGrpSpPr/>
            <p:nvPr/>
          </p:nvGrpSpPr>
          <p:grpSpPr>
            <a:xfrm rot="8710321">
              <a:off x="789139" y="1973918"/>
              <a:ext cx="2151860" cy="1837354"/>
              <a:chOff x="6592120" y="2543038"/>
              <a:chExt cx="1180280" cy="1190762"/>
            </a:xfrm>
          </p:grpSpPr>
          <p:sp>
            <p:nvSpPr>
              <p:cNvPr id="221" name="Moon 220"/>
              <p:cNvSpPr/>
              <p:nvPr/>
            </p:nvSpPr>
            <p:spPr>
              <a:xfrm rot="20340023">
                <a:off x="6984109" y="2543038"/>
                <a:ext cx="446067" cy="1163735"/>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a:off x="6934200" y="2895600"/>
                <a:ext cx="8382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7000273">
                <a:off x="6706420" y="2834528"/>
                <a:ext cx="6096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1390811">
                <a:off x="7065717" y="2726224"/>
                <a:ext cx="457200" cy="762000"/>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7029260">
                <a:off x="6957046" y="2967738"/>
                <a:ext cx="263093" cy="725924"/>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a:off x="7162800" y="312420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9507607">
                <a:off x="6924523" y="300261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ectangle 3"/>
            <p:cNvSpPr/>
            <p:nvPr/>
          </p:nvSpPr>
          <p:spPr>
            <a:xfrm>
              <a:off x="0" y="4343400"/>
              <a:ext cx="9144000" cy="25146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uble Wave 2"/>
            <p:cNvSpPr/>
            <p:nvPr/>
          </p:nvSpPr>
          <p:spPr>
            <a:xfrm>
              <a:off x="0" y="2590800"/>
              <a:ext cx="9144000" cy="2667000"/>
            </a:xfrm>
            <a:prstGeom prst="doubleWave">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4"/>
            <p:cNvGrpSpPr/>
            <p:nvPr/>
          </p:nvGrpSpPr>
          <p:grpSpPr>
            <a:xfrm>
              <a:off x="7086600" y="2209800"/>
              <a:ext cx="762000" cy="1172308"/>
              <a:chOff x="1802867" y="4191000"/>
              <a:chExt cx="1549933" cy="1843141"/>
            </a:xfrm>
          </p:grpSpPr>
          <p:sp>
            <p:nvSpPr>
              <p:cNvPr id="219" name="Flowchart: Delay 5"/>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Delay 6"/>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7"/>
            <p:cNvGrpSpPr/>
            <p:nvPr/>
          </p:nvGrpSpPr>
          <p:grpSpPr>
            <a:xfrm>
              <a:off x="7924800" y="2209800"/>
              <a:ext cx="693420" cy="1066800"/>
              <a:chOff x="1802867" y="4191000"/>
              <a:chExt cx="1549933" cy="1843141"/>
            </a:xfrm>
          </p:grpSpPr>
          <p:sp>
            <p:nvSpPr>
              <p:cNvPr id="217" name="Flowchart: Delay 8"/>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Delay 9"/>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31"/>
            <p:cNvGrpSpPr/>
            <p:nvPr/>
          </p:nvGrpSpPr>
          <p:grpSpPr>
            <a:xfrm rot="20781437">
              <a:off x="6172200" y="2133600"/>
              <a:ext cx="762000" cy="1172308"/>
              <a:chOff x="1802867" y="4191000"/>
              <a:chExt cx="1549933" cy="1843141"/>
            </a:xfrm>
          </p:grpSpPr>
          <p:sp>
            <p:nvSpPr>
              <p:cNvPr id="215" name="Flowchart: Delay 11"/>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Delay 12"/>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6"/>
            <p:cNvGrpSpPr/>
            <p:nvPr/>
          </p:nvGrpSpPr>
          <p:grpSpPr>
            <a:xfrm>
              <a:off x="8610600" y="2286000"/>
              <a:ext cx="533400" cy="820616"/>
              <a:chOff x="1802867" y="4191000"/>
              <a:chExt cx="1549933" cy="1843141"/>
            </a:xfrm>
          </p:grpSpPr>
          <p:sp>
            <p:nvSpPr>
              <p:cNvPr id="213" name="Flowchart: Delay 212"/>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Delay 213"/>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79"/>
            <p:cNvGrpSpPr/>
            <p:nvPr/>
          </p:nvGrpSpPr>
          <p:grpSpPr>
            <a:xfrm rot="20696144">
              <a:off x="4843149" y="2167831"/>
              <a:ext cx="1066800" cy="1641231"/>
              <a:chOff x="1802867" y="4191000"/>
              <a:chExt cx="1549933" cy="1843141"/>
            </a:xfrm>
          </p:grpSpPr>
          <p:sp>
            <p:nvSpPr>
              <p:cNvPr id="211" name="Flowchart: Delay 210"/>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Delay 211"/>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7"/>
            <p:cNvGrpSpPr/>
            <p:nvPr/>
          </p:nvGrpSpPr>
          <p:grpSpPr>
            <a:xfrm>
              <a:off x="4217418" y="2819400"/>
              <a:ext cx="4926582" cy="2819400"/>
              <a:chOff x="102618" y="1600200"/>
              <a:chExt cx="4926582" cy="2819400"/>
            </a:xfrm>
          </p:grpSpPr>
          <p:grpSp>
            <p:nvGrpSpPr>
              <p:cNvPr id="22" name="Group 20"/>
              <p:cNvGrpSpPr/>
              <p:nvPr/>
            </p:nvGrpSpPr>
            <p:grpSpPr>
              <a:xfrm>
                <a:off x="1676400" y="1600200"/>
                <a:ext cx="2460442" cy="2299361"/>
                <a:chOff x="1676400" y="1600200"/>
                <a:chExt cx="2460442" cy="2299361"/>
              </a:xfrm>
            </p:grpSpPr>
            <p:grpSp>
              <p:nvGrpSpPr>
                <p:cNvPr id="23" name="Group 13"/>
                <p:cNvGrpSpPr/>
                <p:nvPr/>
              </p:nvGrpSpPr>
              <p:grpSpPr>
                <a:xfrm>
                  <a:off x="1676400" y="1600200"/>
                  <a:ext cx="2460442" cy="2299361"/>
                  <a:chOff x="3317218" y="1600200"/>
                  <a:chExt cx="2460442" cy="2299361"/>
                </a:xfrm>
              </p:grpSpPr>
              <p:sp>
                <p:nvSpPr>
                  <p:cNvPr id="204" name="Regular Pentagon 45"/>
                  <p:cNvSpPr/>
                  <p:nvPr/>
                </p:nvSpPr>
                <p:spPr>
                  <a:xfrm rot="11068167">
                    <a:off x="3317218" y="1819293"/>
                    <a:ext cx="1324887" cy="1352749"/>
                  </a:xfrm>
                  <a:prstGeom prst="pentag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exagon 204"/>
                  <p:cNvSpPr/>
                  <p:nvPr/>
                </p:nvSpPr>
                <p:spPr>
                  <a:xfrm rot="17278376">
                    <a:off x="3314700" y="2628900"/>
                    <a:ext cx="1143000" cy="1066800"/>
                  </a:xfrm>
                  <a:prstGeom prst="hexagon">
                    <a:avLst>
                      <a:gd name="adj" fmla="val 33466"/>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gular Pentagon 205"/>
                  <p:cNvSpPr/>
                  <p:nvPr/>
                </p:nvSpPr>
                <p:spPr>
                  <a:xfrm rot="2760184">
                    <a:off x="4464677" y="2402230"/>
                    <a:ext cx="1301413" cy="1324553"/>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Hexagon 6"/>
                  <p:cNvSpPr/>
                  <p:nvPr/>
                </p:nvSpPr>
                <p:spPr>
                  <a:xfrm>
                    <a:off x="4191000" y="19812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Hexagon 7"/>
                  <p:cNvSpPr/>
                  <p:nvPr/>
                </p:nvSpPr>
                <p:spPr>
                  <a:xfrm rot="16200000">
                    <a:off x="3848100" y="1714500"/>
                    <a:ext cx="1295400" cy="1066800"/>
                  </a:xfrm>
                  <a:prstGeom prst="hexagon">
                    <a:avLst>
                      <a:gd name="adj" fmla="val 39861"/>
                      <a:gd name="vf" fmla="val 11547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gular Pentagon 8"/>
                  <p:cNvSpPr/>
                  <p:nvPr/>
                </p:nvSpPr>
                <p:spPr>
                  <a:xfrm rot="1290265">
                    <a:off x="3810000" y="2286000"/>
                    <a:ext cx="1066800" cy="11430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gular Pentagon 11"/>
                  <p:cNvSpPr/>
                  <p:nvPr/>
                </p:nvSpPr>
                <p:spPr>
                  <a:xfrm rot="20567433">
                    <a:off x="4391406" y="2927309"/>
                    <a:ext cx="876558" cy="972252"/>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Regular Pentagon 201"/>
                <p:cNvSpPr/>
                <p:nvPr/>
              </p:nvSpPr>
              <p:spPr>
                <a:xfrm rot="19448113">
                  <a:off x="1865404" y="2094685"/>
                  <a:ext cx="1349552" cy="561693"/>
                </a:xfrm>
                <a:prstGeom prst="pentag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gular Pentagon 202"/>
                <p:cNvSpPr/>
                <p:nvPr/>
              </p:nvSpPr>
              <p:spPr>
                <a:xfrm rot="20567433">
                  <a:off x="3007059" y="1949898"/>
                  <a:ext cx="427299" cy="81810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9"/>
              <p:cNvGrpSpPr/>
              <p:nvPr/>
            </p:nvGrpSpPr>
            <p:grpSpPr>
              <a:xfrm>
                <a:off x="2590800" y="3505200"/>
                <a:ext cx="2438400" cy="914400"/>
                <a:chOff x="4648200" y="2057400"/>
                <a:chExt cx="3200400" cy="1981200"/>
              </a:xfrm>
            </p:grpSpPr>
            <p:sp>
              <p:nvSpPr>
                <p:cNvPr id="193" name="Hexagon 192"/>
                <p:cNvSpPr/>
                <p:nvPr/>
              </p:nvSpPr>
              <p:spPr>
                <a:xfrm>
                  <a:off x="4648200" y="2590800"/>
                  <a:ext cx="1524000" cy="1447800"/>
                </a:xfrm>
                <a:prstGeom prst="hexagon">
                  <a:avLst>
                    <a:gd name="adj" fmla="val 3305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Hexagon 193"/>
                <p:cNvSpPr/>
                <p:nvPr/>
              </p:nvSpPr>
              <p:spPr>
                <a:xfrm rot="19853032">
                  <a:off x="5437547" y="2412900"/>
                  <a:ext cx="1524000" cy="1447800"/>
                </a:xfrm>
                <a:prstGeom prst="hexagon">
                  <a:avLst>
                    <a:gd name="adj" fmla="val 1014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exagon 194"/>
                <p:cNvSpPr/>
                <p:nvPr/>
              </p:nvSpPr>
              <p:spPr>
                <a:xfrm>
                  <a:off x="5638800" y="20574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gular Pentagon 195"/>
                <p:cNvSpPr/>
                <p:nvPr/>
              </p:nvSpPr>
              <p:spPr>
                <a:xfrm rot="2760184">
                  <a:off x="6524197" y="2456078"/>
                  <a:ext cx="1122550" cy="103144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gular Pentagon 196"/>
                <p:cNvSpPr/>
                <p:nvPr/>
              </p:nvSpPr>
              <p:spPr>
                <a:xfrm>
                  <a:off x="5609796" y="2362200"/>
                  <a:ext cx="1248203" cy="1371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gular Pentagon 197"/>
                <p:cNvSpPr/>
                <p:nvPr/>
              </p:nvSpPr>
              <p:spPr>
                <a:xfrm rot="5400000">
                  <a:off x="7072098" y="2910102"/>
                  <a:ext cx="562404" cy="990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gular Pentagon 198"/>
                <p:cNvSpPr/>
                <p:nvPr/>
              </p:nvSpPr>
              <p:spPr>
                <a:xfrm rot="7077699">
                  <a:off x="5347507" y="3287830"/>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gular Pentagon 199"/>
                <p:cNvSpPr/>
                <p:nvPr/>
              </p:nvSpPr>
              <p:spPr>
                <a:xfrm rot="5202703">
                  <a:off x="5118906" y="2678228"/>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0"/>
              <p:cNvGrpSpPr/>
              <p:nvPr/>
            </p:nvGrpSpPr>
            <p:grpSpPr>
              <a:xfrm rot="16933069">
                <a:off x="687307" y="2471191"/>
                <a:ext cx="1193168" cy="2362545"/>
                <a:chOff x="4687259" y="2057400"/>
                <a:chExt cx="3161341" cy="1949845"/>
              </a:xfrm>
            </p:grpSpPr>
            <p:sp>
              <p:nvSpPr>
                <p:cNvPr id="185" name="Hexagon 26"/>
                <p:cNvSpPr/>
                <p:nvPr/>
              </p:nvSpPr>
              <p:spPr>
                <a:xfrm>
                  <a:off x="4687259" y="2376497"/>
                  <a:ext cx="1523999" cy="1447800"/>
                </a:xfrm>
                <a:prstGeom prst="hexagon">
                  <a:avLst>
                    <a:gd name="adj" fmla="val 3305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Hexagon 27"/>
                <p:cNvSpPr/>
                <p:nvPr/>
              </p:nvSpPr>
              <p:spPr>
                <a:xfrm rot="19853032">
                  <a:off x="5437547" y="2412900"/>
                  <a:ext cx="1524000" cy="1447800"/>
                </a:xfrm>
                <a:prstGeom prst="hexagon">
                  <a:avLst>
                    <a:gd name="adj" fmla="val 1014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Hexagon 28"/>
                <p:cNvSpPr/>
                <p:nvPr/>
              </p:nvSpPr>
              <p:spPr>
                <a:xfrm>
                  <a:off x="5638800" y="20574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gular Pentagon 187"/>
                <p:cNvSpPr/>
                <p:nvPr/>
              </p:nvSpPr>
              <p:spPr>
                <a:xfrm rot="2760184">
                  <a:off x="6524197" y="2456078"/>
                  <a:ext cx="1122550" cy="103144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gular Pentagon 188"/>
                <p:cNvSpPr/>
                <p:nvPr/>
              </p:nvSpPr>
              <p:spPr>
                <a:xfrm>
                  <a:off x="5609796" y="2362200"/>
                  <a:ext cx="1248203" cy="1371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gular Pentagon 189"/>
                <p:cNvSpPr/>
                <p:nvPr/>
              </p:nvSpPr>
              <p:spPr>
                <a:xfrm rot="5400000">
                  <a:off x="7072098" y="2910102"/>
                  <a:ext cx="562404" cy="990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gular Pentagon 190"/>
                <p:cNvSpPr/>
                <p:nvPr/>
              </p:nvSpPr>
              <p:spPr>
                <a:xfrm rot="7077699">
                  <a:off x="5347507" y="3287830"/>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gular Pentagon 191"/>
                <p:cNvSpPr/>
                <p:nvPr/>
              </p:nvSpPr>
              <p:spPr>
                <a:xfrm rot="5202703">
                  <a:off x="5118906" y="2678228"/>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18"/>
            <p:cNvGrpSpPr/>
            <p:nvPr/>
          </p:nvGrpSpPr>
          <p:grpSpPr>
            <a:xfrm rot="3635005">
              <a:off x="7002815" y="4054231"/>
              <a:ext cx="812800" cy="2800350"/>
              <a:chOff x="2438400" y="990600"/>
              <a:chExt cx="762000" cy="3200400"/>
            </a:xfrm>
          </p:grpSpPr>
          <p:sp>
            <p:nvSpPr>
              <p:cNvPr id="177" name="Pentagon 15"/>
              <p:cNvSpPr/>
              <p:nvPr/>
            </p:nvSpPr>
            <p:spPr>
              <a:xfrm rot="16200000">
                <a:off x="1562100" y="2171700"/>
                <a:ext cx="2514600" cy="152400"/>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aque 16"/>
              <p:cNvSpPr/>
              <p:nvPr/>
            </p:nvSpPr>
            <p:spPr>
              <a:xfrm>
                <a:off x="2438400" y="3124200"/>
                <a:ext cx="762000" cy="685800"/>
              </a:xfrm>
              <a:prstGeom prst="plaque">
                <a:avLst>
                  <a:gd name="adj" fmla="val 4137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
              <p:cNvSpPr/>
              <p:nvPr/>
            </p:nvSpPr>
            <p:spPr>
              <a:xfrm>
                <a:off x="2667000" y="3657600"/>
                <a:ext cx="304800" cy="533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nut 18"/>
              <p:cNvSpPr/>
              <p:nvPr/>
            </p:nvSpPr>
            <p:spPr>
              <a:xfrm>
                <a:off x="2590800" y="3276600"/>
                <a:ext cx="457200" cy="304800"/>
              </a:xfrm>
              <a:prstGeom prst="donut">
                <a:avLst>
                  <a:gd name="adj" fmla="val 2058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9"/>
              <p:cNvSpPr/>
              <p:nvPr/>
            </p:nvSpPr>
            <p:spPr>
              <a:xfrm>
                <a:off x="2667000" y="3124200"/>
                <a:ext cx="304800" cy="228600"/>
              </a:xfrm>
              <a:prstGeom prst="donut">
                <a:avLst>
                  <a:gd name="adj" fmla="val 2058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7"/>
            <p:cNvGrpSpPr/>
            <p:nvPr/>
          </p:nvGrpSpPr>
          <p:grpSpPr>
            <a:xfrm flipH="1">
              <a:off x="0" y="3962400"/>
              <a:ext cx="4926582" cy="1676400"/>
              <a:chOff x="102618" y="1600200"/>
              <a:chExt cx="4926582" cy="2819400"/>
            </a:xfrm>
          </p:grpSpPr>
          <p:grpSp>
            <p:nvGrpSpPr>
              <p:cNvPr id="28" name="Group 20"/>
              <p:cNvGrpSpPr/>
              <p:nvPr/>
            </p:nvGrpSpPr>
            <p:grpSpPr>
              <a:xfrm>
                <a:off x="1676400" y="1600200"/>
                <a:ext cx="2460442" cy="2299361"/>
                <a:chOff x="1676400" y="1600200"/>
                <a:chExt cx="2460442" cy="2299361"/>
              </a:xfrm>
            </p:grpSpPr>
            <p:grpSp>
              <p:nvGrpSpPr>
                <p:cNvPr id="29" name="Group 13"/>
                <p:cNvGrpSpPr/>
                <p:nvPr/>
              </p:nvGrpSpPr>
              <p:grpSpPr>
                <a:xfrm>
                  <a:off x="1676400" y="1600200"/>
                  <a:ext cx="2460442" cy="2299361"/>
                  <a:chOff x="3317218" y="1600200"/>
                  <a:chExt cx="2460442" cy="2299361"/>
                </a:xfrm>
              </p:grpSpPr>
              <p:sp>
                <p:nvSpPr>
                  <p:cNvPr id="170" name="Regular Pentagon 169"/>
                  <p:cNvSpPr/>
                  <p:nvPr/>
                </p:nvSpPr>
                <p:spPr>
                  <a:xfrm rot="11068167">
                    <a:off x="3317218" y="1819293"/>
                    <a:ext cx="1324887" cy="1352749"/>
                  </a:xfrm>
                  <a:prstGeom prst="pentag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Hexagon 170"/>
                  <p:cNvSpPr/>
                  <p:nvPr/>
                </p:nvSpPr>
                <p:spPr>
                  <a:xfrm rot="17278376">
                    <a:off x="3314700" y="2628900"/>
                    <a:ext cx="1143000" cy="1066800"/>
                  </a:xfrm>
                  <a:prstGeom prst="hexagon">
                    <a:avLst>
                      <a:gd name="adj" fmla="val 33466"/>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gular Pentagon 171"/>
                  <p:cNvSpPr/>
                  <p:nvPr/>
                </p:nvSpPr>
                <p:spPr>
                  <a:xfrm rot="2760184">
                    <a:off x="4464677" y="2402230"/>
                    <a:ext cx="1301413" cy="1324553"/>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exagon 6"/>
                  <p:cNvSpPr/>
                  <p:nvPr/>
                </p:nvSpPr>
                <p:spPr>
                  <a:xfrm>
                    <a:off x="4191000" y="19812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xagon 7"/>
                  <p:cNvSpPr/>
                  <p:nvPr/>
                </p:nvSpPr>
                <p:spPr>
                  <a:xfrm rot="16200000">
                    <a:off x="3848100" y="1714500"/>
                    <a:ext cx="1295400" cy="1066800"/>
                  </a:xfrm>
                  <a:prstGeom prst="hexagon">
                    <a:avLst>
                      <a:gd name="adj" fmla="val 39861"/>
                      <a:gd name="vf" fmla="val 11547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gular Pentagon 8"/>
                  <p:cNvSpPr/>
                  <p:nvPr/>
                </p:nvSpPr>
                <p:spPr>
                  <a:xfrm rot="1290265">
                    <a:off x="3810000" y="2286000"/>
                    <a:ext cx="1066800" cy="11430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gular Pentagon 11"/>
                  <p:cNvSpPr/>
                  <p:nvPr/>
                </p:nvSpPr>
                <p:spPr>
                  <a:xfrm rot="20567433">
                    <a:off x="4391406" y="2927309"/>
                    <a:ext cx="876558" cy="972252"/>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egular Pentagon 167"/>
                <p:cNvSpPr/>
                <p:nvPr/>
              </p:nvSpPr>
              <p:spPr>
                <a:xfrm rot="19448113">
                  <a:off x="1865404" y="2094685"/>
                  <a:ext cx="1349552" cy="561693"/>
                </a:xfrm>
                <a:prstGeom prst="pentag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gular Pentagon 168"/>
                <p:cNvSpPr/>
                <p:nvPr/>
              </p:nvSpPr>
              <p:spPr>
                <a:xfrm rot="20567433">
                  <a:off x="3007059" y="1949898"/>
                  <a:ext cx="427299" cy="81810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590800" y="3505200"/>
                <a:ext cx="2438400" cy="914400"/>
                <a:chOff x="4648200" y="2057400"/>
                <a:chExt cx="3200400" cy="1981200"/>
              </a:xfrm>
            </p:grpSpPr>
            <p:sp>
              <p:nvSpPr>
                <p:cNvPr id="159" name="Hexagon 158"/>
                <p:cNvSpPr/>
                <p:nvPr/>
              </p:nvSpPr>
              <p:spPr>
                <a:xfrm>
                  <a:off x="4648200" y="2590800"/>
                  <a:ext cx="1524000" cy="1447800"/>
                </a:xfrm>
                <a:prstGeom prst="hexagon">
                  <a:avLst>
                    <a:gd name="adj" fmla="val 3305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Hexagon 159"/>
                <p:cNvSpPr/>
                <p:nvPr/>
              </p:nvSpPr>
              <p:spPr>
                <a:xfrm rot="19853032">
                  <a:off x="5437547" y="2412900"/>
                  <a:ext cx="1524000" cy="1447800"/>
                </a:xfrm>
                <a:prstGeom prst="hexagon">
                  <a:avLst>
                    <a:gd name="adj" fmla="val 1014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Hexagon 160"/>
                <p:cNvSpPr/>
                <p:nvPr/>
              </p:nvSpPr>
              <p:spPr>
                <a:xfrm>
                  <a:off x="5638800" y="20574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gular Pentagon 161"/>
                <p:cNvSpPr/>
                <p:nvPr/>
              </p:nvSpPr>
              <p:spPr>
                <a:xfrm rot="2760184">
                  <a:off x="6524197" y="2456078"/>
                  <a:ext cx="1122550" cy="103144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gular Pentagon 162"/>
                <p:cNvSpPr/>
                <p:nvPr/>
              </p:nvSpPr>
              <p:spPr>
                <a:xfrm>
                  <a:off x="5609796" y="2362200"/>
                  <a:ext cx="1248203" cy="1371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gular Pentagon 163"/>
                <p:cNvSpPr/>
                <p:nvPr/>
              </p:nvSpPr>
              <p:spPr>
                <a:xfrm rot="5400000">
                  <a:off x="7072098" y="2910102"/>
                  <a:ext cx="562404" cy="990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gular Pentagon 164"/>
                <p:cNvSpPr/>
                <p:nvPr/>
              </p:nvSpPr>
              <p:spPr>
                <a:xfrm rot="7077699">
                  <a:off x="5347507" y="3287830"/>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gular Pentagon 165"/>
                <p:cNvSpPr/>
                <p:nvPr/>
              </p:nvSpPr>
              <p:spPr>
                <a:xfrm rot="5202703">
                  <a:off x="5118906" y="2678228"/>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16933069">
                <a:off x="687307" y="2471191"/>
                <a:ext cx="1193168" cy="2362545"/>
                <a:chOff x="4687259" y="2057400"/>
                <a:chExt cx="3161341" cy="1949845"/>
              </a:xfrm>
            </p:grpSpPr>
            <p:sp>
              <p:nvSpPr>
                <p:cNvPr id="151" name="Hexagon 150"/>
                <p:cNvSpPr/>
                <p:nvPr/>
              </p:nvSpPr>
              <p:spPr>
                <a:xfrm>
                  <a:off x="4687259" y="2376497"/>
                  <a:ext cx="1523999" cy="1447800"/>
                </a:xfrm>
                <a:prstGeom prst="hexagon">
                  <a:avLst>
                    <a:gd name="adj" fmla="val 3305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Hexagon 151"/>
                <p:cNvSpPr/>
                <p:nvPr/>
              </p:nvSpPr>
              <p:spPr>
                <a:xfrm rot="19853032">
                  <a:off x="5437547" y="2412900"/>
                  <a:ext cx="1524000" cy="1447800"/>
                </a:xfrm>
                <a:prstGeom prst="hexagon">
                  <a:avLst>
                    <a:gd name="adj" fmla="val 1014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Hexagon 152"/>
                <p:cNvSpPr/>
                <p:nvPr/>
              </p:nvSpPr>
              <p:spPr>
                <a:xfrm>
                  <a:off x="5638800" y="20574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gular Pentagon 153"/>
                <p:cNvSpPr/>
                <p:nvPr/>
              </p:nvSpPr>
              <p:spPr>
                <a:xfrm rot="2760184">
                  <a:off x="6524197" y="2456078"/>
                  <a:ext cx="1122550" cy="103144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gular Pentagon 154"/>
                <p:cNvSpPr/>
                <p:nvPr/>
              </p:nvSpPr>
              <p:spPr>
                <a:xfrm>
                  <a:off x="5609796" y="2362200"/>
                  <a:ext cx="1248203" cy="1371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gular Pentagon 155"/>
                <p:cNvSpPr/>
                <p:nvPr/>
              </p:nvSpPr>
              <p:spPr>
                <a:xfrm rot="5400000">
                  <a:off x="7072098" y="2910102"/>
                  <a:ext cx="562404" cy="990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gular Pentagon 156"/>
                <p:cNvSpPr/>
                <p:nvPr/>
              </p:nvSpPr>
              <p:spPr>
                <a:xfrm rot="7077699">
                  <a:off x="5347507" y="3287830"/>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gular Pentagon 157"/>
                <p:cNvSpPr/>
                <p:nvPr/>
              </p:nvSpPr>
              <p:spPr>
                <a:xfrm rot="5202703">
                  <a:off x="5118906" y="2678228"/>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 name="Group 112"/>
            <p:cNvGrpSpPr/>
            <p:nvPr/>
          </p:nvGrpSpPr>
          <p:grpSpPr>
            <a:xfrm rot="18879178">
              <a:off x="333771" y="4528276"/>
              <a:ext cx="2151860" cy="1837354"/>
              <a:chOff x="6592120" y="2543038"/>
              <a:chExt cx="1180280" cy="1190762"/>
            </a:xfrm>
          </p:grpSpPr>
          <p:sp>
            <p:nvSpPr>
              <p:cNvPr id="141" name="Moon 140"/>
              <p:cNvSpPr/>
              <p:nvPr/>
            </p:nvSpPr>
            <p:spPr>
              <a:xfrm rot="20340023">
                <a:off x="6984109" y="2543038"/>
                <a:ext cx="446067" cy="1163735"/>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a:off x="6934200" y="2895600"/>
                <a:ext cx="8382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7000273">
                <a:off x="6706420" y="2834528"/>
                <a:ext cx="6096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1390811">
                <a:off x="7065717" y="2726224"/>
                <a:ext cx="457200" cy="762000"/>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7029260">
                <a:off x="6957046" y="2967738"/>
                <a:ext cx="263093" cy="725924"/>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a:off x="7162800" y="312420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9507607">
                <a:off x="6924523" y="300261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gular Pentagon 138"/>
            <p:cNvSpPr/>
            <p:nvPr/>
          </p:nvSpPr>
          <p:spPr>
            <a:xfrm rot="16200000">
              <a:off x="4893632" y="2927915"/>
              <a:ext cx="471103" cy="166191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rot="15353111">
              <a:off x="4733552" y="3570673"/>
              <a:ext cx="517752" cy="893985"/>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8"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par>
                                <p:cTn id="13" presetID="8"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5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70" decel="100000"/>
                                        <p:tgtEl>
                                          <p:spTgt spid="11"/>
                                        </p:tgtEl>
                                      </p:cBhvr>
                                    </p:animEffect>
                                    <p:animScale>
                                      <p:cBhvr>
                                        <p:cTn id="30" dur="770" decel="100000"/>
                                        <p:tgtEl>
                                          <p:spTgt spid="11"/>
                                        </p:tgtEl>
                                      </p:cBhvr>
                                      <p:from x="10000" y="10000"/>
                                      <p:to x="200000" y="450000"/>
                                    </p:animScale>
                                    <p:animScale>
                                      <p:cBhvr>
                                        <p:cTn id="31" dur="1230" accel="100000" fill="hold">
                                          <p:stCondLst>
                                            <p:cond delay="770"/>
                                          </p:stCondLst>
                                        </p:cTn>
                                        <p:tgtEl>
                                          <p:spTgt spid="11"/>
                                        </p:tgtEl>
                                      </p:cBhvr>
                                      <p:from x="200000" y="450000"/>
                                      <p:to x="100000" y="100000"/>
                                    </p:animScale>
                                    <p:set>
                                      <p:cBhvr>
                                        <p:cTn id="32" dur="770" fill="hold"/>
                                        <p:tgtEl>
                                          <p:spTgt spid="11"/>
                                        </p:tgtEl>
                                        <p:attrNameLst>
                                          <p:attrName>ppt_x</p:attrName>
                                        </p:attrNameLst>
                                      </p:cBhvr>
                                      <p:to>
                                        <p:strVal val="(0.5)"/>
                                      </p:to>
                                    </p:set>
                                    <p:anim from="(0.5)" to="(#ppt_x)" calcmode="lin" valueType="num">
                                      <p:cBhvr>
                                        <p:cTn id="33" dur="1230" accel="100000" fill="hold">
                                          <p:stCondLst>
                                            <p:cond delay="770"/>
                                          </p:stCondLst>
                                        </p:cTn>
                                        <p:tgtEl>
                                          <p:spTgt spid="11"/>
                                        </p:tgtEl>
                                        <p:attrNameLst>
                                          <p:attrName>ppt_x</p:attrName>
                                        </p:attrNameLst>
                                      </p:cBhvr>
                                    </p:anim>
                                    <p:set>
                                      <p:cBhvr>
                                        <p:cTn id="34" dur="770" fill="hold"/>
                                        <p:tgtEl>
                                          <p:spTgt spid="11"/>
                                        </p:tgtEl>
                                        <p:attrNameLst>
                                          <p:attrName>ppt_y</p:attrName>
                                        </p:attrNameLst>
                                      </p:cBhvr>
                                      <p:to>
                                        <p:strVal val="(#ppt_y+0.4)"/>
                                      </p:to>
                                    </p:set>
                                    <p:anim from="(#ppt_y+0.4)" to="(#ppt_y)" calcmode="lin" valueType="num">
                                      <p:cBhvr>
                                        <p:cTn id="35"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17" name="Rectangle 16"/>
          <p:cNvSpPr/>
          <p:nvPr/>
        </p:nvSpPr>
        <p:spPr>
          <a:xfrm>
            <a:off x="406400" y="457201"/>
            <a:ext cx="4572000" cy="1815882"/>
          </a:xfrm>
          <a:prstGeom prst="rect">
            <a:avLst/>
          </a:prstGeom>
        </p:spPr>
        <p:txBody>
          <a:bodyPr wrap="square">
            <a:spAutoFit/>
          </a:bodyPr>
          <a:lstStyle/>
          <a:p>
            <a:r>
              <a:rPr lang="en-US" sz="2800" dirty="0">
                <a:solidFill>
                  <a:schemeClr val="bg1"/>
                </a:solidFill>
              </a:rPr>
              <a:t>JS-M 1:33</a:t>
            </a:r>
          </a:p>
          <a:p>
            <a:endParaRPr lang="en-US" sz="2800" dirty="0">
              <a:solidFill>
                <a:schemeClr val="bg1"/>
              </a:solidFill>
            </a:endParaRPr>
          </a:p>
          <a:p>
            <a:r>
              <a:rPr lang="en-US" sz="2800" dirty="0">
                <a:solidFill>
                  <a:schemeClr val="bg1"/>
                </a:solidFill>
              </a:rPr>
              <a:t>The sun and moon will not shine, and the stars will fall. </a:t>
            </a:r>
          </a:p>
        </p:txBody>
      </p:sp>
      <p:sp>
        <p:nvSpPr>
          <p:cNvPr id="33" name="Rectangle 32"/>
          <p:cNvSpPr/>
          <p:nvPr/>
        </p:nvSpPr>
        <p:spPr>
          <a:xfrm>
            <a:off x="7924801" y="3962400"/>
            <a:ext cx="3724503" cy="1815882"/>
          </a:xfrm>
          <a:prstGeom prst="rect">
            <a:avLst/>
          </a:prstGeom>
        </p:spPr>
        <p:txBody>
          <a:bodyPr wrap="square">
            <a:spAutoFit/>
          </a:bodyPr>
          <a:lstStyle/>
          <a:p>
            <a:r>
              <a:rPr lang="en-US" sz="2800" dirty="0">
                <a:solidFill>
                  <a:schemeClr val="bg1"/>
                </a:solidFill>
              </a:rPr>
              <a:t>JS-M 1:34-35</a:t>
            </a:r>
          </a:p>
          <a:p>
            <a:endParaRPr lang="en-US" sz="2800" dirty="0">
              <a:solidFill>
                <a:schemeClr val="bg1"/>
              </a:solidFill>
            </a:endParaRPr>
          </a:p>
          <a:p>
            <a:r>
              <a:rPr lang="en-US" sz="2800" dirty="0">
                <a:solidFill>
                  <a:schemeClr val="bg1"/>
                </a:solidFill>
              </a:rPr>
              <a:t>All the prophecies will be fulfilled</a:t>
            </a:r>
          </a:p>
        </p:txBody>
      </p:sp>
      <p:grpSp>
        <p:nvGrpSpPr>
          <p:cNvPr id="2" name="Group 79"/>
          <p:cNvGrpSpPr/>
          <p:nvPr/>
        </p:nvGrpSpPr>
        <p:grpSpPr>
          <a:xfrm>
            <a:off x="4959927" y="3371274"/>
            <a:ext cx="2078182" cy="2938659"/>
            <a:chOff x="1593589" y="398948"/>
            <a:chExt cx="2902209" cy="5087452"/>
          </a:xfrm>
        </p:grpSpPr>
        <p:grpSp>
          <p:nvGrpSpPr>
            <p:cNvPr id="3" name="Group 33"/>
            <p:cNvGrpSpPr/>
            <p:nvPr/>
          </p:nvGrpSpPr>
          <p:grpSpPr>
            <a:xfrm>
              <a:off x="1593589" y="398948"/>
              <a:ext cx="2902209" cy="5087452"/>
              <a:chOff x="1593589" y="398948"/>
              <a:chExt cx="1375870" cy="4260181"/>
            </a:xfrm>
          </p:grpSpPr>
          <p:sp>
            <p:nvSpPr>
              <p:cNvPr id="137"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3"/>
              <p:cNvGrpSpPr/>
              <p:nvPr/>
            </p:nvGrpSpPr>
            <p:grpSpPr>
              <a:xfrm>
                <a:off x="2383609" y="1732280"/>
                <a:ext cx="585850" cy="1566411"/>
                <a:chOff x="4699336" y="2759583"/>
                <a:chExt cx="1168064" cy="2193417"/>
              </a:xfrm>
            </p:grpSpPr>
            <p:sp>
              <p:nvSpPr>
                <p:cNvPr id="153"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43"/>
              <p:cNvSpPr/>
              <p:nvPr/>
            </p:nvSpPr>
            <p:spPr>
              <a:xfrm rot="5225831">
                <a:off x="2155468" y="1499027"/>
                <a:ext cx="186353" cy="2384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3"/>
            <p:cNvGrpSpPr/>
            <p:nvPr/>
          </p:nvGrpSpPr>
          <p:grpSpPr>
            <a:xfrm rot="5003920">
              <a:off x="2288001" y="3506278"/>
              <a:ext cx="2489460" cy="381000"/>
              <a:chOff x="1600200" y="6781800"/>
              <a:chExt cx="2754086" cy="1143000"/>
            </a:xfrm>
          </p:grpSpPr>
          <p:sp>
            <p:nvSpPr>
              <p:cNvPr id="130" name="Chevron 129"/>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Chevron 130"/>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Chevron 131"/>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Chevron 132"/>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Chevron 134"/>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Chevron 135"/>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44"/>
            <p:cNvGrpSpPr/>
            <p:nvPr/>
          </p:nvGrpSpPr>
          <p:grpSpPr>
            <a:xfrm rot="16596080" flipH="1">
              <a:off x="1145001" y="3506278"/>
              <a:ext cx="2489460" cy="381000"/>
              <a:chOff x="1600200" y="6781800"/>
              <a:chExt cx="2754086" cy="1143000"/>
            </a:xfrm>
          </p:grpSpPr>
          <p:sp>
            <p:nvSpPr>
              <p:cNvPr id="123" name="Chevron 122"/>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Chevron 123"/>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Chevron 124"/>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Chevron 125"/>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Chevron 126"/>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Chevron 127"/>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Chevron 128"/>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0" name="Rectangle 119"/>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Sun 155"/>
          <p:cNvSpPr/>
          <p:nvPr/>
        </p:nvSpPr>
        <p:spPr>
          <a:xfrm>
            <a:off x="5394037" y="274782"/>
            <a:ext cx="2336800" cy="2154382"/>
          </a:xfrm>
          <a:prstGeom prst="sun">
            <a:avLst>
              <a:gd name="adj" fmla="val 207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a:off x="7924800" y="1219200"/>
            <a:ext cx="1320800" cy="1752600"/>
          </a:xfrm>
          <a:prstGeom prst="mo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5-Point Star 157"/>
          <p:cNvSpPr/>
          <p:nvPr/>
        </p:nvSpPr>
        <p:spPr>
          <a:xfrm>
            <a:off x="9550400" y="533400"/>
            <a:ext cx="1930400" cy="15240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5-Point Star 158"/>
          <p:cNvSpPr/>
          <p:nvPr/>
        </p:nvSpPr>
        <p:spPr>
          <a:xfrm>
            <a:off x="10566400" y="0"/>
            <a:ext cx="1219200" cy="962526"/>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5-Point Star 159"/>
          <p:cNvSpPr/>
          <p:nvPr/>
        </p:nvSpPr>
        <p:spPr>
          <a:xfrm>
            <a:off x="10769600" y="1905001"/>
            <a:ext cx="914400" cy="721895"/>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grpId="1" nodeType="with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3000"/>
                                        <p:tgtEl>
                                          <p:spTgt spid="156"/>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3000"/>
                                        <p:tgtEl>
                                          <p:spTgt spid="1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56"/>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57"/>
                                        </p:tgtEl>
                                        <p:attrNameLst>
                                          <p:attrName>style.visibility</p:attrName>
                                        </p:attrNameLst>
                                      </p:cBhvr>
                                      <p:to>
                                        <p:strVal val="hidden"/>
                                      </p:to>
                                    </p:set>
                                  </p:childTnLst>
                                </p:cTn>
                              </p:par>
                              <p:par>
                                <p:cTn id="22" presetID="10" presetClass="entr" presetSubtype="0" fill="hold" grpId="1" nodeType="with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2000"/>
                                        <p:tgtEl>
                                          <p:spTgt spid="15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fade">
                                      <p:cBhvr>
                                        <p:cTn id="27" dur="2000"/>
                                        <p:tgtEl>
                                          <p:spTgt spid="15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60"/>
                                        </p:tgtEl>
                                        <p:attrNameLst>
                                          <p:attrName>style.visibility</p:attrName>
                                        </p:attrNameLst>
                                      </p:cBhvr>
                                      <p:to>
                                        <p:strVal val="visible"/>
                                      </p:to>
                                    </p:set>
                                    <p:animEffect transition="in" filter="fade">
                                      <p:cBhvr>
                                        <p:cTn id="30" dur="2000"/>
                                        <p:tgtEl>
                                          <p:spTgt spid="16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2000"/>
                                        <p:tgtEl>
                                          <p:spTgt spid="159"/>
                                        </p:tgtEl>
                                        <p:attrNameLst>
                                          <p:attrName>ppt_x</p:attrName>
                                        </p:attrNameLst>
                                      </p:cBhvr>
                                      <p:tavLst>
                                        <p:tav tm="0">
                                          <p:val>
                                            <p:strVal val="ppt_x"/>
                                          </p:val>
                                        </p:tav>
                                        <p:tav tm="100000">
                                          <p:val>
                                            <p:strVal val="ppt_x"/>
                                          </p:val>
                                        </p:tav>
                                      </p:tavLst>
                                    </p:anim>
                                    <p:anim calcmode="lin" valueType="num">
                                      <p:cBhvr additive="base">
                                        <p:cTn id="35" dur="2000"/>
                                        <p:tgtEl>
                                          <p:spTgt spid="159"/>
                                        </p:tgtEl>
                                        <p:attrNameLst>
                                          <p:attrName>ppt_y</p:attrName>
                                        </p:attrNameLst>
                                      </p:cBhvr>
                                      <p:tavLst>
                                        <p:tav tm="0">
                                          <p:val>
                                            <p:strVal val="ppt_y"/>
                                          </p:val>
                                        </p:tav>
                                        <p:tav tm="100000">
                                          <p:val>
                                            <p:strVal val="1+ppt_h/2"/>
                                          </p:val>
                                        </p:tav>
                                      </p:tavLst>
                                    </p:anim>
                                    <p:set>
                                      <p:cBhvr>
                                        <p:cTn id="36" dur="1" fill="hold">
                                          <p:stCondLst>
                                            <p:cond delay="1999"/>
                                          </p:stCondLst>
                                        </p:cTn>
                                        <p:tgtEl>
                                          <p:spTgt spid="159"/>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1000"/>
                                        <p:tgtEl>
                                          <p:spTgt spid="158"/>
                                        </p:tgtEl>
                                        <p:attrNameLst>
                                          <p:attrName>ppt_x</p:attrName>
                                        </p:attrNameLst>
                                      </p:cBhvr>
                                      <p:tavLst>
                                        <p:tav tm="0">
                                          <p:val>
                                            <p:strVal val="ppt_x"/>
                                          </p:val>
                                        </p:tav>
                                        <p:tav tm="100000">
                                          <p:val>
                                            <p:strVal val="ppt_x"/>
                                          </p:val>
                                        </p:tav>
                                      </p:tavLst>
                                    </p:anim>
                                    <p:anim calcmode="lin" valueType="num">
                                      <p:cBhvr additive="base">
                                        <p:cTn id="39" dur="1000"/>
                                        <p:tgtEl>
                                          <p:spTgt spid="158"/>
                                        </p:tgtEl>
                                        <p:attrNameLst>
                                          <p:attrName>ppt_y</p:attrName>
                                        </p:attrNameLst>
                                      </p:cBhvr>
                                      <p:tavLst>
                                        <p:tav tm="0">
                                          <p:val>
                                            <p:strVal val="ppt_y"/>
                                          </p:val>
                                        </p:tav>
                                        <p:tav tm="100000">
                                          <p:val>
                                            <p:strVal val="1+ppt_h/2"/>
                                          </p:val>
                                        </p:tav>
                                      </p:tavLst>
                                    </p:anim>
                                    <p:set>
                                      <p:cBhvr>
                                        <p:cTn id="40" dur="1" fill="hold">
                                          <p:stCondLst>
                                            <p:cond delay="999"/>
                                          </p:stCondLst>
                                        </p:cTn>
                                        <p:tgtEl>
                                          <p:spTgt spid="158"/>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160"/>
                                        </p:tgtEl>
                                        <p:attrNameLst>
                                          <p:attrName>ppt_x</p:attrName>
                                        </p:attrNameLst>
                                      </p:cBhvr>
                                      <p:tavLst>
                                        <p:tav tm="0">
                                          <p:val>
                                            <p:strVal val="ppt_x"/>
                                          </p:val>
                                        </p:tav>
                                        <p:tav tm="100000">
                                          <p:val>
                                            <p:strVal val="ppt_x"/>
                                          </p:val>
                                        </p:tav>
                                      </p:tavLst>
                                    </p:anim>
                                    <p:anim calcmode="lin" valueType="num">
                                      <p:cBhvr additive="base">
                                        <p:cTn id="43" dur="500"/>
                                        <p:tgtEl>
                                          <p:spTgt spid="160"/>
                                        </p:tgtEl>
                                        <p:attrNameLst>
                                          <p:attrName>ppt_y</p:attrName>
                                        </p:attrNameLst>
                                      </p:cBhvr>
                                      <p:tavLst>
                                        <p:tav tm="0">
                                          <p:val>
                                            <p:strVal val="ppt_y"/>
                                          </p:val>
                                        </p:tav>
                                        <p:tav tm="100000">
                                          <p:val>
                                            <p:strVal val="1+ppt_h/2"/>
                                          </p:val>
                                        </p:tav>
                                      </p:tavLst>
                                    </p:anim>
                                    <p:set>
                                      <p:cBhvr>
                                        <p:cTn id="44" dur="1" fill="hold">
                                          <p:stCondLst>
                                            <p:cond delay="499"/>
                                          </p:stCondLst>
                                        </p:cTn>
                                        <p:tgtEl>
                                          <p:spTgt spid="1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8" presetClass="entr" presetSubtype="16"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amond(in)">
                                      <p:cBhvr>
                                        <p:cTn id="5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49" name="Cloud 48"/>
          <p:cNvSpPr/>
          <p:nvPr/>
        </p:nvSpPr>
        <p:spPr>
          <a:xfrm>
            <a:off x="1801090" y="138545"/>
            <a:ext cx="3371273" cy="22167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Only Heavenly Father knows when the Savior’s Second Coming will occur</a:t>
            </a:r>
          </a:p>
        </p:txBody>
      </p:sp>
      <p:sp>
        <p:nvSpPr>
          <p:cNvPr id="50" name="Cloud 49"/>
          <p:cNvSpPr/>
          <p:nvPr/>
        </p:nvSpPr>
        <p:spPr>
          <a:xfrm>
            <a:off x="7716982" y="263237"/>
            <a:ext cx="3819237" cy="22167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we watch for the sings and obey the Lord’s commandments, then we will be prepared for the Savior’s Second Coming</a:t>
            </a:r>
          </a:p>
        </p:txBody>
      </p:sp>
      <p:sp>
        <p:nvSpPr>
          <p:cNvPr id="51" name="Rectangle 50"/>
          <p:cNvSpPr/>
          <p:nvPr/>
        </p:nvSpPr>
        <p:spPr>
          <a:xfrm>
            <a:off x="498763" y="2496603"/>
            <a:ext cx="6918037" cy="4247317"/>
          </a:xfrm>
          <a:prstGeom prst="rect">
            <a:avLst/>
          </a:prstGeom>
        </p:spPr>
        <p:txBody>
          <a:bodyPr wrap="square">
            <a:spAutoFit/>
          </a:bodyPr>
          <a:lstStyle/>
          <a:p>
            <a:pPr fontAlgn="base"/>
            <a:r>
              <a:rPr lang="en-US" dirty="0">
                <a:solidFill>
                  <a:schemeClr val="bg1"/>
                </a:solidFill>
              </a:rPr>
              <a:t>“What if the day of His coming were tomorrow? If we knew that we would meet the Lord tomorrow—through our premature death or through His unexpected coming—what would we do today? </a:t>
            </a:r>
          </a:p>
          <a:p>
            <a:pPr fontAlgn="base"/>
            <a:endParaRPr lang="en-US" dirty="0">
              <a:solidFill>
                <a:schemeClr val="bg1"/>
              </a:solidFill>
            </a:endParaRPr>
          </a:p>
          <a:p>
            <a:pPr fontAlgn="base"/>
            <a:r>
              <a:rPr lang="en-US" dirty="0">
                <a:solidFill>
                  <a:schemeClr val="bg1"/>
                </a:solidFill>
              </a:rPr>
              <a:t>What confessions would we make? </a:t>
            </a:r>
          </a:p>
          <a:p>
            <a:pPr fontAlgn="base"/>
            <a:endParaRPr lang="en-US" dirty="0">
              <a:solidFill>
                <a:schemeClr val="bg1"/>
              </a:solidFill>
            </a:endParaRPr>
          </a:p>
          <a:p>
            <a:pPr fontAlgn="base"/>
            <a:r>
              <a:rPr lang="en-US" dirty="0">
                <a:solidFill>
                  <a:schemeClr val="bg1"/>
                </a:solidFill>
              </a:rPr>
              <a:t>What practices would we discontinue? </a:t>
            </a:r>
          </a:p>
          <a:p>
            <a:pPr fontAlgn="base"/>
            <a:endParaRPr lang="en-US" dirty="0">
              <a:solidFill>
                <a:schemeClr val="bg1"/>
              </a:solidFill>
            </a:endParaRPr>
          </a:p>
          <a:p>
            <a:pPr fontAlgn="base"/>
            <a:r>
              <a:rPr lang="en-US" dirty="0">
                <a:solidFill>
                  <a:schemeClr val="bg1"/>
                </a:solidFill>
              </a:rPr>
              <a:t>What accounts would we settle? </a:t>
            </a:r>
          </a:p>
          <a:p>
            <a:pPr fontAlgn="base"/>
            <a:endParaRPr lang="en-US" dirty="0">
              <a:solidFill>
                <a:schemeClr val="bg1"/>
              </a:solidFill>
            </a:endParaRPr>
          </a:p>
          <a:p>
            <a:pPr fontAlgn="base"/>
            <a:r>
              <a:rPr lang="en-US" dirty="0">
                <a:solidFill>
                  <a:schemeClr val="bg1"/>
                </a:solidFill>
              </a:rPr>
              <a:t>What </a:t>
            </a:r>
            <a:r>
              <a:rPr lang="en-US" dirty="0" err="1">
                <a:solidFill>
                  <a:schemeClr val="bg1"/>
                </a:solidFill>
              </a:rPr>
              <a:t>forgivenesses</a:t>
            </a:r>
            <a:r>
              <a:rPr lang="en-US" dirty="0">
                <a:solidFill>
                  <a:schemeClr val="bg1"/>
                </a:solidFill>
              </a:rPr>
              <a:t> would we extend? </a:t>
            </a:r>
          </a:p>
          <a:p>
            <a:pPr fontAlgn="base"/>
            <a:endParaRPr lang="en-US" dirty="0">
              <a:solidFill>
                <a:schemeClr val="bg1"/>
              </a:solidFill>
            </a:endParaRPr>
          </a:p>
          <a:p>
            <a:pPr fontAlgn="base"/>
            <a:r>
              <a:rPr lang="en-US" dirty="0">
                <a:solidFill>
                  <a:schemeClr val="bg1"/>
                </a:solidFill>
              </a:rPr>
              <a:t>What testimonies would we bear?</a:t>
            </a:r>
          </a:p>
          <a:p>
            <a:pPr fontAlgn="base"/>
            <a:endParaRPr lang="en-US" dirty="0">
              <a:solidFill>
                <a:schemeClr val="bg1"/>
              </a:solidFill>
            </a:endParaRPr>
          </a:p>
          <a:p>
            <a:pPr fontAlgn="base"/>
            <a:r>
              <a:rPr lang="en-US" dirty="0">
                <a:solidFill>
                  <a:schemeClr val="bg1"/>
                </a:solidFill>
              </a:rPr>
              <a:t>“If we would do those things then, why not now</a:t>
            </a:r>
          </a:p>
        </p:txBody>
      </p:sp>
      <p:sp>
        <p:nvSpPr>
          <p:cNvPr id="52" name="Teardrop 51"/>
          <p:cNvSpPr/>
          <p:nvPr/>
        </p:nvSpPr>
        <p:spPr>
          <a:xfrm rot="18788349">
            <a:off x="7684656" y="2789382"/>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ardrop 52"/>
          <p:cNvSpPr/>
          <p:nvPr/>
        </p:nvSpPr>
        <p:spPr>
          <a:xfrm rot="18788349">
            <a:off x="9010074" y="3209637"/>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ardrop 53"/>
          <p:cNvSpPr/>
          <p:nvPr/>
        </p:nvSpPr>
        <p:spPr>
          <a:xfrm rot="18788349">
            <a:off x="9952184" y="2498437"/>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ardrop 54"/>
          <p:cNvSpPr/>
          <p:nvPr/>
        </p:nvSpPr>
        <p:spPr>
          <a:xfrm rot="18788349">
            <a:off x="8007875" y="4259540"/>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ardrop 55"/>
          <p:cNvSpPr/>
          <p:nvPr/>
        </p:nvSpPr>
        <p:spPr>
          <a:xfrm rot="18788349">
            <a:off x="8899237" y="5149273"/>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rot="18788349">
            <a:off x="10026074" y="4271818"/>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ardrop 57"/>
          <p:cNvSpPr/>
          <p:nvPr/>
        </p:nvSpPr>
        <p:spPr>
          <a:xfrm rot="18788349">
            <a:off x="10344674" y="5768042"/>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lder Dallin H. Oaks"/>
          <p:cNvPicPr>
            <a:picLocks noChangeAspect="1" noChangeArrowheads="1"/>
          </p:cNvPicPr>
          <p:nvPr/>
        </p:nvPicPr>
        <p:blipFill>
          <a:blip r:embed="rId3" cstate="print"/>
          <a:srcRect/>
          <a:stretch>
            <a:fillRect/>
          </a:stretch>
        </p:blipFill>
        <p:spPr bwMode="auto">
          <a:xfrm>
            <a:off x="146338" y="146771"/>
            <a:ext cx="868555" cy="1155556"/>
          </a:xfrm>
          <a:prstGeom prst="rect">
            <a:avLst/>
          </a:prstGeom>
          <a:noFill/>
        </p:spPr>
      </p:pic>
      <p:grpSp>
        <p:nvGrpSpPr>
          <p:cNvPr id="59" name="Group 58"/>
          <p:cNvGrpSpPr/>
          <p:nvPr/>
        </p:nvGrpSpPr>
        <p:grpSpPr>
          <a:xfrm>
            <a:off x="5916892" y="3115115"/>
            <a:ext cx="1544602" cy="3516593"/>
            <a:chOff x="8036233" y="1218303"/>
            <a:chExt cx="2038992" cy="4642171"/>
          </a:xfrm>
        </p:grpSpPr>
        <p:grpSp>
          <p:nvGrpSpPr>
            <p:cNvPr id="60" name="Group 43"/>
            <p:cNvGrpSpPr/>
            <p:nvPr/>
          </p:nvGrpSpPr>
          <p:grpSpPr>
            <a:xfrm>
              <a:off x="8036233" y="2010964"/>
              <a:ext cx="1541680" cy="3849510"/>
              <a:chOff x="1662848" y="914400"/>
              <a:chExt cx="2158158" cy="5388829"/>
            </a:xfrm>
          </p:grpSpPr>
          <p:sp>
            <p:nvSpPr>
              <p:cNvPr id="63" name="Rounded Rectangle 62"/>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3702551">
                <a:off x="2083759" y="1895715"/>
                <a:ext cx="333947" cy="117576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8271028">
                <a:off x="2168397" y="2602420"/>
                <a:ext cx="356166" cy="113973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3015473">
                <a:off x="3189516" y="1811448"/>
                <a:ext cx="333171" cy="92980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rot="20575826">
              <a:off x="9247646" y="2093450"/>
              <a:ext cx="238001" cy="86642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9266457" y="1218303"/>
              <a:ext cx="808768" cy="15845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grpSp>
      <p:sp>
        <p:nvSpPr>
          <p:cNvPr id="70" name="TextBox 69"/>
          <p:cNvSpPr txBox="1"/>
          <p:nvPr/>
        </p:nvSpPr>
        <p:spPr>
          <a:xfrm>
            <a:off x="11381591" y="6572922"/>
            <a:ext cx="810409" cy="369332"/>
          </a:xfrm>
          <a:prstGeom prst="rect">
            <a:avLst/>
          </a:prstGeom>
          <a:noFill/>
        </p:spPr>
        <p:txBody>
          <a:bodyPr wrap="square" rtlCol="0">
            <a:spAutoFit/>
          </a:bodyPr>
          <a:lstStyle/>
          <a:p>
            <a:pPr algn="r"/>
            <a:r>
              <a:rPr lang="en-US" dirty="0">
                <a:solidFill>
                  <a:schemeClr val="bg1"/>
                </a:solidFill>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1">
                                            <p:txEl>
                                              <p:pRg st="2" end="2"/>
                                            </p:txEl>
                                          </p:spTgt>
                                        </p:tgtEl>
                                        <p:attrNameLst>
                                          <p:attrName>style.visibility</p:attrName>
                                        </p:attrNameLst>
                                      </p:cBhvr>
                                      <p:to>
                                        <p:strVal val="visible"/>
                                      </p:to>
                                    </p:set>
                                  </p:childTnLst>
                                </p:cTn>
                              </p:par>
                              <p:par>
                                <p:cTn id="28" presetID="47"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xEl>
                                              <p:pRg st="4" end="4"/>
                                            </p:txEl>
                                          </p:spTgt>
                                        </p:tgtEl>
                                        <p:attrNameLst>
                                          <p:attrName>style.visibility</p:attrName>
                                        </p:attrNameLst>
                                      </p:cBhvr>
                                      <p:to>
                                        <p:strVal val="visible"/>
                                      </p:to>
                                    </p:set>
                                  </p:childTnLst>
                                </p:cTn>
                              </p:par>
                              <p:par>
                                <p:cTn id="37" presetID="47"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anim calcmode="lin" valueType="num">
                                      <p:cBhvr>
                                        <p:cTn id="40" dur="1000" fill="hold"/>
                                        <p:tgtEl>
                                          <p:spTgt spid="53"/>
                                        </p:tgtEl>
                                        <p:attrNameLst>
                                          <p:attrName>ppt_x</p:attrName>
                                        </p:attrNameLst>
                                      </p:cBhvr>
                                      <p:tavLst>
                                        <p:tav tm="0">
                                          <p:val>
                                            <p:strVal val="#ppt_x"/>
                                          </p:val>
                                        </p:tav>
                                        <p:tav tm="100000">
                                          <p:val>
                                            <p:strVal val="#ppt_x"/>
                                          </p:val>
                                        </p:tav>
                                      </p:tavLst>
                                    </p:anim>
                                    <p:anim calcmode="lin" valueType="num">
                                      <p:cBhvr>
                                        <p:cTn id="4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1">
                                            <p:txEl>
                                              <p:pRg st="6" end="6"/>
                                            </p:txEl>
                                          </p:spTgt>
                                        </p:tgtEl>
                                        <p:attrNameLst>
                                          <p:attrName>style.visibility</p:attrName>
                                        </p:attrNameLst>
                                      </p:cBhvr>
                                      <p:to>
                                        <p:strVal val="visible"/>
                                      </p:to>
                                    </p:set>
                                  </p:childTnLst>
                                </p:cTn>
                              </p:par>
                              <p:par>
                                <p:cTn id="46" presetID="47"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xEl>
                                              <p:pRg st="8" end="8"/>
                                            </p:txEl>
                                          </p:spTgt>
                                        </p:tgtEl>
                                        <p:attrNameLst>
                                          <p:attrName>style.visibility</p:attrName>
                                        </p:attrNameLst>
                                      </p:cBhvr>
                                      <p:to>
                                        <p:strVal val="visible"/>
                                      </p:to>
                                    </p:set>
                                  </p:childTnLst>
                                </p:cTn>
                              </p:par>
                              <p:par>
                                <p:cTn id="55" presetID="47"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1">
                                            <p:txEl>
                                              <p:pRg st="10" end="10"/>
                                            </p:txEl>
                                          </p:spTgt>
                                        </p:tgtEl>
                                        <p:attrNameLst>
                                          <p:attrName>style.visibility</p:attrName>
                                        </p:attrNameLst>
                                      </p:cBhvr>
                                      <p:to>
                                        <p:strVal val="visible"/>
                                      </p:to>
                                    </p:set>
                                  </p:childTnLst>
                                </p:cTn>
                              </p:par>
                              <p:par>
                                <p:cTn id="64" presetID="47"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1">
                                            <p:txEl>
                                              <p:pRg st="12" end="12"/>
                                            </p:txEl>
                                          </p:spTgt>
                                        </p:tgtEl>
                                        <p:attrNameLst>
                                          <p:attrName>style.visibility</p:attrName>
                                        </p:attrNameLst>
                                      </p:cBhvr>
                                      <p:to>
                                        <p:strVal val="visible"/>
                                      </p:to>
                                    </p:set>
                                  </p:childTnLst>
                                </p:cTn>
                              </p:par>
                              <p:par>
                                <p:cTn id="73" presetID="47"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3" grpId="0" animBg="1"/>
      <p:bldP spid="54" grpId="0" animBg="1"/>
      <p:bldP spid="55" grpId="0" animBg="1"/>
      <p:bldP spid="56" grpId="0" animBg="1"/>
      <p:bldP spid="57"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eautycolorcode.com/5f6f00-336x280.png"/>
          <p:cNvPicPr>
            <a:picLocks noChangeAspect="1" noChangeArrowheads="1"/>
          </p:cNvPicPr>
          <p:nvPr/>
        </p:nvPicPr>
        <p:blipFill>
          <a:blip r:embed="rId2" cstate="print">
            <a:duotone>
              <a:prstClr val="black"/>
              <a:schemeClr val="accent2">
                <a:lumMod val="60000"/>
                <a:lumOff val="40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#59 </a:t>
            </a:r>
            <a:r>
              <a:rPr lang="en-US" i="1" dirty="0">
                <a:solidFill>
                  <a:schemeClr val="bg1"/>
                </a:solidFill>
              </a:rPr>
              <a:t>Come Thou, O King Of Kings</a:t>
            </a:r>
          </a:p>
          <a:p>
            <a:endParaRPr lang="en-US" dirty="0">
              <a:solidFill>
                <a:schemeClr val="bg1"/>
              </a:solidFill>
            </a:endParaRPr>
          </a:p>
          <a:p>
            <a:r>
              <a:rPr lang="en-US" dirty="0">
                <a:solidFill>
                  <a:schemeClr val="bg1"/>
                </a:solidFill>
              </a:rPr>
              <a:t>Video: </a:t>
            </a:r>
          </a:p>
          <a:p>
            <a:r>
              <a:rPr lang="en-US" b="1" dirty="0">
                <a:solidFill>
                  <a:schemeClr val="bg1"/>
                </a:solidFill>
              </a:rPr>
              <a:t>Follow the Doctrine and Gospel of Christ</a:t>
            </a:r>
            <a:r>
              <a:rPr lang="en-US" dirty="0">
                <a:solidFill>
                  <a:schemeClr val="bg1"/>
                </a:solidFill>
              </a:rPr>
              <a:t> (2:29)</a:t>
            </a:r>
          </a:p>
          <a:p>
            <a:r>
              <a:rPr lang="en-US" b="1" dirty="0">
                <a:solidFill>
                  <a:schemeClr val="bg1"/>
                </a:solidFill>
              </a:rPr>
              <a:t>Prepare Today for the Second Coming</a:t>
            </a:r>
            <a:r>
              <a:rPr lang="en-US" dirty="0">
                <a:solidFill>
                  <a:schemeClr val="bg1"/>
                </a:solidFill>
              </a:rPr>
              <a:t> (1:07)</a:t>
            </a:r>
          </a:p>
          <a:p>
            <a:endParaRPr lang="en-US" dirty="0">
              <a:solidFill>
                <a:schemeClr val="bg1"/>
              </a:solidFill>
            </a:endParaRPr>
          </a:p>
          <a:p>
            <a:pPr fontAlgn="base"/>
            <a:r>
              <a:rPr lang="en-US" dirty="0">
                <a:solidFill>
                  <a:schemeClr val="bg1"/>
                </a:solidFill>
              </a:rPr>
              <a:t>1.  Stephen and Shirley Smith Ricks </a:t>
            </a:r>
            <a:r>
              <a:rPr lang="en-US" i="1" dirty="0">
                <a:solidFill>
                  <a:schemeClr val="bg1"/>
                </a:solidFill>
              </a:rPr>
              <a:t>Jewish Religious Education in the Meridian of Time </a:t>
            </a:r>
            <a:r>
              <a:rPr lang="en-US" dirty="0">
                <a:solidFill>
                  <a:schemeClr val="bg1"/>
                </a:solidFill>
              </a:rPr>
              <a:t>1987 Oct. Ensign</a:t>
            </a:r>
            <a:endParaRPr lang="en-US" i="1" dirty="0">
              <a:solidFill>
                <a:schemeClr val="bg1"/>
              </a:solidFill>
            </a:endParaRPr>
          </a:p>
          <a:p>
            <a:r>
              <a:rPr lang="en-US" dirty="0">
                <a:solidFill>
                  <a:schemeClr val="bg1"/>
                </a:solidFill>
              </a:rPr>
              <a:t>2.  William Barclay, </a:t>
            </a:r>
            <a:r>
              <a:rPr lang="en-US" i="1" dirty="0">
                <a:solidFill>
                  <a:schemeClr val="bg1"/>
                </a:solidFill>
              </a:rPr>
              <a:t>Educational Ideals in the Ancient World</a:t>
            </a:r>
            <a:r>
              <a:rPr lang="en-US" dirty="0">
                <a:solidFill>
                  <a:schemeClr val="bg1"/>
                </a:solidFill>
              </a:rPr>
              <a:t> (Grand Rapids, Michigan: Baker Book House, 1980), pp. 32–33.</a:t>
            </a:r>
          </a:p>
          <a:p>
            <a:r>
              <a:rPr lang="en-US" dirty="0">
                <a:solidFill>
                  <a:schemeClr val="bg1"/>
                </a:solidFill>
              </a:rPr>
              <a:t>3.  New Testament Institute Student Manual Chapter 8</a:t>
            </a:r>
          </a:p>
          <a:p>
            <a:pPr marL="342900" indent="-342900">
              <a:buAutoNum type="arabicPeriod" startAt="4"/>
            </a:pPr>
            <a:r>
              <a:rPr lang="en-US" dirty="0">
                <a:solidFill>
                  <a:schemeClr val="bg1"/>
                </a:solidFill>
              </a:rPr>
              <a:t>Joseph Smith (</a:t>
            </a:r>
            <a:r>
              <a:rPr lang="en-US" i="1" dirty="0">
                <a:solidFill>
                  <a:schemeClr val="bg1"/>
                </a:solidFill>
              </a:rPr>
              <a:t>Teachings of Presidents of the Church: Joseph Smith</a:t>
            </a:r>
            <a:r>
              <a:rPr lang="en-US" dirty="0">
                <a:solidFill>
                  <a:schemeClr val="bg1"/>
                </a:solidFill>
              </a:rPr>
              <a:t> [2007], 300).</a:t>
            </a:r>
          </a:p>
          <a:p>
            <a:pPr marL="342900" indent="-342900">
              <a:buAutoNum type="arabicPeriod" startAt="4"/>
            </a:pPr>
            <a:r>
              <a:rPr lang="en-US" dirty="0">
                <a:solidFill>
                  <a:schemeClr val="bg1"/>
                </a:solidFill>
              </a:rPr>
              <a:t>Bible Dictionary</a:t>
            </a:r>
          </a:p>
          <a:p>
            <a:pPr marL="342900" indent="-342900">
              <a:buAutoNum type="arabicPeriod" startAt="4"/>
            </a:pPr>
            <a:r>
              <a:rPr lang="en-US" dirty="0">
                <a:solidFill>
                  <a:schemeClr val="bg1"/>
                </a:solidFill>
              </a:rPr>
              <a:t>Elder David A. Bednar (“Steadfast and Immovable, Always Abounding in Good Works,” </a:t>
            </a:r>
            <a:r>
              <a:rPr lang="en-US" i="1" dirty="0">
                <a:solidFill>
                  <a:schemeClr val="bg1"/>
                </a:solidFill>
              </a:rPr>
              <a:t>New Era,</a:t>
            </a:r>
            <a:r>
              <a:rPr lang="en-US" dirty="0">
                <a:solidFill>
                  <a:schemeClr val="bg1"/>
                </a:solidFill>
              </a:rPr>
              <a:t> Jan. 2008, 2, 4–5).</a:t>
            </a:r>
          </a:p>
          <a:p>
            <a:pPr marL="342900" indent="-342900">
              <a:buAutoNum type="arabicPeriod" startAt="4"/>
            </a:pPr>
            <a:r>
              <a:rPr lang="en-US" dirty="0">
                <a:solidFill>
                  <a:schemeClr val="bg1"/>
                </a:solidFill>
              </a:rPr>
              <a:t>President Thomas S. Monson (</a:t>
            </a:r>
            <a:r>
              <a:rPr lang="en-US" i="1" dirty="0">
                <a:solidFill>
                  <a:schemeClr val="bg1"/>
                </a:solidFill>
              </a:rPr>
              <a:t>The Mortal Messiah: From Bethlehem to Calvary,</a:t>
            </a:r>
            <a:r>
              <a:rPr lang="en-US" dirty="0">
                <a:solidFill>
                  <a:schemeClr val="bg1"/>
                </a:solidFill>
              </a:rPr>
              <a:t> 4 vols. [1979–81], 3:430).</a:t>
            </a:r>
          </a:p>
          <a:p>
            <a:pPr marL="342900" indent="-342900">
              <a:buAutoNum type="arabicPeriod" startAt="4"/>
            </a:pPr>
            <a:r>
              <a:rPr lang="en-US" dirty="0">
                <a:solidFill>
                  <a:schemeClr val="bg1"/>
                </a:solidFill>
              </a:rPr>
              <a:t>President Ezra Taft Benson (</a:t>
            </a:r>
            <a:r>
              <a:rPr lang="en-US" i="1" dirty="0">
                <a:solidFill>
                  <a:schemeClr val="bg1"/>
                </a:solidFill>
              </a:rPr>
              <a:t>The Teachings of Ezra Taft Benson</a:t>
            </a:r>
            <a:r>
              <a:rPr lang="en-US" dirty="0">
                <a:solidFill>
                  <a:schemeClr val="bg1"/>
                </a:solidFill>
              </a:rPr>
              <a:t> [1988], 106).</a:t>
            </a:r>
          </a:p>
          <a:p>
            <a:pPr marL="342900" indent="-342900">
              <a:buAutoNum type="arabicPeriod" startAt="4"/>
            </a:pPr>
            <a:r>
              <a:rPr lang="en-US" dirty="0">
                <a:solidFill>
                  <a:schemeClr val="bg1"/>
                </a:solidFill>
              </a:rPr>
              <a:t>Pearl of Great Price Student Manual</a:t>
            </a:r>
          </a:p>
          <a:p>
            <a:pPr marL="342900" indent="-342900">
              <a:buAutoNum type="arabicPeriod" startAt="4"/>
            </a:pPr>
            <a:r>
              <a:rPr lang="en-US" dirty="0">
                <a:solidFill>
                  <a:schemeClr val="bg1"/>
                </a:solidFill>
              </a:rPr>
              <a:t>Elder </a:t>
            </a:r>
            <a:r>
              <a:rPr lang="en-US" dirty="0" err="1">
                <a:solidFill>
                  <a:schemeClr val="bg1"/>
                </a:solidFill>
              </a:rPr>
              <a:t>Dallin</a:t>
            </a:r>
            <a:r>
              <a:rPr lang="en-US" dirty="0">
                <a:solidFill>
                  <a:schemeClr val="bg1"/>
                </a:solidFill>
              </a:rPr>
              <a:t> H. Oaks (“Preparation for the Second Coming,”</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2004, 9).</a:t>
            </a:r>
          </a:p>
          <a:p>
            <a:pPr marL="342900" indent="-342900">
              <a:buAutoNum type="arabicPeriod" startAt="4"/>
            </a:pPr>
            <a:endParaRPr lang="en-US" dirty="0">
              <a:solidFill>
                <a:schemeClr val="bg1"/>
              </a:solidFill>
            </a:endParaRPr>
          </a:p>
          <a:p>
            <a:pPr marL="342900" indent="-342900"/>
            <a:r>
              <a:rPr lang="en-US" dirty="0">
                <a:solidFill>
                  <a:schemeClr val="bg1"/>
                </a:solidFill>
              </a:rPr>
              <a:t>I know there are a lot of quotes, but this is too good of a chapter to skip anything</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4" name="Group 3"/>
          <p:cNvGrpSpPr/>
          <p:nvPr/>
        </p:nvGrpSpPr>
        <p:grpSpPr>
          <a:xfrm>
            <a:off x="7906327" y="4939146"/>
            <a:ext cx="886692" cy="1775691"/>
            <a:chOff x="914400" y="304800"/>
            <a:chExt cx="2362200" cy="3931306"/>
          </a:xfrm>
        </p:grpSpPr>
        <p:sp>
          <p:nvSpPr>
            <p:cNvPr id="6" name="Oval 5"/>
            <p:cNvSpPr/>
            <p:nvPr/>
          </p:nvSpPr>
          <p:spPr>
            <a:xfrm>
              <a:off x="1219200" y="1143000"/>
              <a:ext cx="1676400" cy="1600200"/>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340611">
              <a:off x="1352002" y="3778906"/>
              <a:ext cx="7620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2032684">
              <a:off x="2113393" y="3776768"/>
              <a:ext cx="7620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Extract 8"/>
            <p:cNvSpPr/>
            <p:nvPr/>
          </p:nvSpPr>
          <p:spPr>
            <a:xfrm>
              <a:off x="914400" y="2057400"/>
              <a:ext cx="2362200" cy="1981200"/>
            </a:xfrm>
            <a:prstGeom prst="flowChartExtra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6444676">
              <a:off x="2270369" y="2563125"/>
              <a:ext cx="732303" cy="3810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4121987">
              <a:off x="1125770" y="2473668"/>
              <a:ext cx="732303" cy="3810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9666086">
              <a:off x="2128627" y="1987365"/>
              <a:ext cx="802349" cy="694683"/>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593354">
              <a:off x="1308046" y="1936818"/>
              <a:ext cx="609600" cy="742489"/>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Extract 13"/>
            <p:cNvSpPr/>
            <p:nvPr/>
          </p:nvSpPr>
          <p:spPr>
            <a:xfrm>
              <a:off x="1143000" y="1622778"/>
              <a:ext cx="1905000" cy="1806222"/>
            </a:xfrm>
            <a:prstGeom prst="flowChartExtra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27412" y="1735667"/>
              <a:ext cx="336176" cy="5644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1927412" y="1735667"/>
              <a:ext cx="336176" cy="451556"/>
            </a:xfrm>
            <a:prstGeom prst="donut">
              <a:avLst>
                <a:gd name="adj" fmla="val 12742"/>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1447800" y="381000"/>
              <a:ext cx="1232647" cy="16933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Wave 17"/>
            <p:cNvSpPr/>
            <p:nvPr/>
          </p:nvSpPr>
          <p:spPr>
            <a:xfrm rot="6562415">
              <a:off x="424182" y="1152469"/>
              <a:ext cx="1940350" cy="658326"/>
            </a:xfrm>
            <a:prstGeom prst="doubleWave">
              <a:avLst>
                <a:gd name="adj1" fmla="val 125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p:cNvSpPr/>
            <p:nvPr/>
          </p:nvSpPr>
          <p:spPr>
            <a:xfrm rot="4205691">
              <a:off x="1877100" y="1161183"/>
              <a:ext cx="1940350" cy="651019"/>
            </a:xfrm>
            <a:prstGeom prst="doubleWave">
              <a:avLst>
                <a:gd name="adj1" fmla="val 125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a:off x="1371600" y="304800"/>
              <a:ext cx="1447800" cy="609600"/>
            </a:xfrm>
            <a:prstGeom prst="teardrop">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551844">
              <a:off x="1262762" y="1766543"/>
              <a:ext cx="355802" cy="352007"/>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15502">
              <a:off x="2615222" y="1685994"/>
              <a:ext cx="322703" cy="336080"/>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ooter Placeholder 14">
            <a:extLst>
              <a:ext uri="{FF2B5EF4-FFF2-40B4-BE49-F238E27FC236}">
                <a16:creationId xmlns:a16="http://schemas.microsoft.com/office/drawing/2014/main" id="{883EA781-5032-4871-8038-552F618023B1}"/>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4726" y="128538"/>
          <a:ext cx="11859493" cy="2595880"/>
        </p:xfrm>
        <a:graphic>
          <a:graphicData uri="http://schemas.openxmlformats.org/drawingml/2006/table">
            <a:tbl>
              <a:tblPr firstRow="1" bandRow="1">
                <a:tableStyleId>{5940675A-B579-460E-94D1-54222C63F5DA}</a:tableStyleId>
              </a:tblPr>
              <a:tblGrid>
                <a:gridCol w="5362552">
                  <a:extLst>
                    <a:ext uri="{9D8B030D-6E8A-4147-A177-3AD203B41FA5}">
                      <a16:colId xmlns:a16="http://schemas.microsoft.com/office/drawing/2014/main" val="20000"/>
                    </a:ext>
                  </a:extLst>
                </a:gridCol>
                <a:gridCol w="1753143">
                  <a:extLst>
                    <a:ext uri="{9D8B030D-6E8A-4147-A177-3AD203B41FA5}">
                      <a16:colId xmlns:a16="http://schemas.microsoft.com/office/drawing/2014/main" val="20001"/>
                    </a:ext>
                  </a:extLst>
                </a:gridCol>
                <a:gridCol w="1650017">
                  <a:extLst>
                    <a:ext uri="{9D8B030D-6E8A-4147-A177-3AD203B41FA5}">
                      <a16:colId xmlns:a16="http://schemas.microsoft.com/office/drawing/2014/main" val="20002"/>
                    </a:ext>
                  </a:extLst>
                </a:gridCol>
                <a:gridCol w="1650017">
                  <a:extLst>
                    <a:ext uri="{9D8B030D-6E8A-4147-A177-3AD203B41FA5}">
                      <a16:colId xmlns:a16="http://schemas.microsoft.com/office/drawing/2014/main" val="20003"/>
                    </a:ext>
                  </a:extLst>
                </a:gridCol>
                <a:gridCol w="1443764">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Signs of the Destruction of the Temple and of Jesus’ Second Coming</a:t>
                      </a:r>
                    </a:p>
                  </a:txBody>
                  <a:tcPr/>
                </a:tc>
                <a:tc>
                  <a:txBody>
                    <a:bodyPr/>
                    <a:lstStyle/>
                    <a:p>
                      <a:r>
                        <a:rPr lang="en-US" sz="1200" dirty="0"/>
                        <a:t>24:1-31</a:t>
                      </a:r>
                    </a:p>
                  </a:txBody>
                  <a:tcPr/>
                </a:tc>
                <a:tc>
                  <a:txBody>
                    <a:bodyPr/>
                    <a:lstStyle/>
                    <a:p>
                      <a:r>
                        <a:rPr lang="en-US" sz="1200" dirty="0"/>
                        <a:t>13:1-27</a:t>
                      </a:r>
                    </a:p>
                  </a:txBody>
                  <a:tcPr/>
                </a:tc>
                <a:tc>
                  <a:txBody>
                    <a:bodyPr/>
                    <a:lstStyle/>
                    <a:p>
                      <a:r>
                        <a:rPr lang="en-US" sz="1200" dirty="0"/>
                        <a:t>21:5-28</a:t>
                      </a:r>
                    </a:p>
                  </a:txBody>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Parable of the Fig Tree</a:t>
                      </a:r>
                    </a:p>
                  </a:txBody>
                  <a:tcPr/>
                </a:tc>
                <a:tc>
                  <a:txBody>
                    <a:bodyPr/>
                    <a:lstStyle/>
                    <a:p>
                      <a:r>
                        <a:rPr lang="en-US" sz="1200" dirty="0"/>
                        <a:t>24:32-36</a:t>
                      </a:r>
                    </a:p>
                  </a:txBody>
                  <a:tcPr/>
                </a:tc>
                <a:tc>
                  <a:txBody>
                    <a:bodyPr/>
                    <a:lstStyle/>
                    <a:p>
                      <a:r>
                        <a:rPr lang="en-US" sz="1200" dirty="0"/>
                        <a:t>13:28-32</a:t>
                      </a:r>
                    </a:p>
                  </a:txBody>
                  <a:tcPr/>
                </a:tc>
                <a:tc>
                  <a:txBody>
                    <a:bodyPr/>
                    <a:lstStyle/>
                    <a:p>
                      <a:r>
                        <a:rPr lang="en-US" sz="1200" dirty="0"/>
                        <a:t>21:29-33</a:t>
                      </a:r>
                    </a:p>
                  </a:txBody>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Second Coming Likened to the Days of Noah</a:t>
                      </a:r>
                    </a:p>
                  </a:txBody>
                  <a:tcPr/>
                </a:tc>
                <a:tc>
                  <a:txBody>
                    <a:bodyPr/>
                    <a:lstStyle/>
                    <a:p>
                      <a:r>
                        <a:rPr lang="en-US" sz="1200" dirty="0"/>
                        <a:t>24:37-42</a:t>
                      </a:r>
                    </a:p>
                  </a:txBody>
                  <a:tcPr/>
                </a:tc>
                <a:tc>
                  <a:txBody>
                    <a:bodyPr/>
                    <a:lstStyle/>
                    <a:p>
                      <a:r>
                        <a:rPr lang="en-US" sz="1200" dirty="0"/>
                        <a:t>13:33</a:t>
                      </a:r>
                    </a:p>
                  </a:txBody>
                  <a:tcPr/>
                </a:tc>
                <a:tc>
                  <a:txBody>
                    <a:bodyPr/>
                    <a:lstStyle/>
                    <a:p>
                      <a:r>
                        <a:rPr lang="en-US" sz="1200" dirty="0"/>
                        <a:t>21:34-36</a:t>
                      </a:r>
                    </a:p>
                  </a:txBody>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Parable of a man Taking a Far Journey</a:t>
                      </a:r>
                    </a:p>
                  </a:txBody>
                  <a:tcPr/>
                </a:tc>
                <a:tc>
                  <a:txBody>
                    <a:bodyPr/>
                    <a:lstStyle/>
                    <a:p>
                      <a:r>
                        <a:rPr lang="en-US" sz="1200" dirty="0"/>
                        <a:t> </a:t>
                      </a:r>
                    </a:p>
                  </a:txBody>
                  <a:tcPr/>
                </a:tc>
                <a:tc>
                  <a:txBody>
                    <a:bodyPr/>
                    <a:lstStyle/>
                    <a:p>
                      <a:r>
                        <a:rPr lang="en-US" sz="1200" dirty="0"/>
                        <a:t>13:34-37</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4"/>
                  </a:ext>
                </a:extLst>
              </a:tr>
              <a:tr h="370840">
                <a:tc>
                  <a:txBody>
                    <a:bodyPr/>
                    <a:lstStyle/>
                    <a:p>
                      <a:r>
                        <a:rPr lang="en-US" sz="1200" dirty="0"/>
                        <a:t>Son of Man</a:t>
                      </a:r>
                      <a:r>
                        <a:rPr lang="en-US" sz="1200" baseline="0" dirty="0"/>
                        <a:t> to Come as a Thief in the Night</a:t>
                      </a:r>
                      <a:endParaRPr lang="en-US" sz="1200" dirty="0"/>
                    </a:p>
                  </a:txBody>
                  <a:tcPr/>
                </a:tc>
                <a:tc>
                  <a:txBody>
                    <a:bodyPr/>
                    <a:lstStyle/>
                    <a:p>
                      <a:r>
                        <a:rPr lang="en-US" sz="1200" dirty="0"/>
                        <a:t>24:43, 44</a:t>
                      </a:r>
                    </a:p>
                  </a:txBody>
                  <a:tcPr/>
                </a:tc>
                <a:tc>
                  <a:txBody>
                    <a:bodyPr/>
                    <a:lstStyle/>
                    <a:p>
                      <a:r>
                        <a:rPr lang="en-US" sz="1200" dirty="0"/>
                        <a:t> </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5"/>
                  </a:ext>
                </a:extLst>
              </a:tr>
              <a:tr h="370840">
                <a:tc>
                  <a:txBody>
                    <a:bodyPr/>
                    <a:lstStyle/>
                    <a:p>
                      <a:r>
                        <a:rPr lang="en-US" sz="1200" dirty="0"/>
                        <a:t>The Faithful and Evil Servants</a:t>
                      </a:r>
                    </a:p>
                  </a:txBody>
                  <a:tcPr/>
                </a:tc>
                <a:tc>
                  <a:txBody>
                    <a:bodyPr/>
                    <a:lstStyle/>
                    <a:p>
                      <a:r>
                        <a:rPr lang="en-US" sz="1200" dirty="0"/>
                        <a:t>24:45-51</a:t>
                      </a:r>
                    </a:p>
                  </a:txBody>
                  <a:tcPr/>
                </a:tc>
                <a:tc>
                  <a:txBody>
                    <a:bodyPr/>
                    <a:lstStyle/>
                    <a:p>
                      <a:r>
                        <a:rPr lang="en-US" sz="1200" dirty="0"/>
                        <a:t> </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6"/>
                  </a:ext>
                </a:extLst>
              </a:tr>
            </a:tbl>
          </a:graphicData>
        </a:graphic>
      </p:graphicFrame>
      <p:sp>
        <p:nvSpPr>
          <p:cNvPr id="3" name="Rectangle 2"/>
          <p:cNvSpPr/>
          <p:nvPr/>
        </p:nvSpPr>
        <p:spPr>
          <a:xfrm>
            <a:off x="175490" y="2742249"/>
            <a:ext cx="8164945" cy="3908762"/>
          </a:xfrm>
          <a:prstGeom prst="rect">
            <a:avLst/>
          </a:prstGeom>
          <a:ln>
            <a:solidFill>
              <a:schemeClr val="tx1"/>
            </a:solidFill>
          </a:ln>
        </p:spPr>
        <p:txBody>
          <a:bodyPr wrap="square">
            <a:spAutoFit/>
          </a:bodyPr>
          <a:lstStyle/>
          <a:p>
            <a:pPr fontAlgn="base"/>
            <a:r>
              <a:rPr lang="en-US" sz="1200" b="1" dirty="0"/>
              <a:t>What Each Jewish Boy was expected to know: </a:t>
            </a:r>
          </a:p>
          <a:p>
            <a:pPr fontAlgn="base"/>
            <a:endParaRPr lang="en-US" sz="1200" b="1" dirty="0"/>
          </a:p>
          <a:p>
            <a:pPr fontAlgn="base"/>
            <a:r>
              <a:rPr lang="en-US" sz="1200" dirty="0"/>
              <a:t>1. The </a:t>
            </a:r>
            <a:r>
              <a:rPr lang="en-US" sz="1200" i="1" dirty="0" err="1"/>
              <a:t>Shema</a:t>
            </a:r>
            <a:r>
              <a:rPr lang="en-US" sz="1200" i="1" dirty="0"/>
              <a:t>.</a:t>
            </a:r>
            <a:r>
              <a:rPr lang="en-US" sz="1200" dirty="0"/>
              <a:t> (Deut. 6:4–9; Deut. 11:13–21; Num. 15:37–41.) </a:t>
            </a:r>
            <a:r>
              <a:rPr lang="en-US" sz="1200" i="1" dirty="0" err="1"/>
              <a:t>Shema,</a:t>
            </a:r>
            <a:r>
              <a:rPr lang="en-US" sz="1200" dirty="0" err="1"/>
              <a:t>which</a:t>
            </a:r>
            <a:r>
              <a:rPr lang="en-US" sz="1200" dirty="0"/>
              <a:t> means </a:t>
            </a:r>
            <a:r>
              <a:rPr lang="en-US" sz="1200" i="1" dirty="0"/>
              <a:t>hear,</a:t>
            </a:r>
            <a:r>
              <a:rPr lang="en-US" sz="1200" dirty="0"/>
              <a:t> is the name for the three passages of scripture. It derived from the first word of Deuteronomy 6:4 [Deut. 6:4]: “Hear, O Israel: The Lord our God is one Lord.” This verse is the foundation of the Jewish creed and the sentence with which every morning service in the synagogue still begins. In addition, every devout Jew must recite it every morning and evening. Jesus himself named verses 4 and 5 as the foremost of all the commandments. (See Mark 12:29)</a:t>
            </a:r>
          </a:p>
          <a:p>
            <a:pPr fontAlgn="base"/>
            <a:endParaRPr lang="en-US" sz="1200" dirty="0"/>
          </a:p>
          <a:p>
            <a:pPr fontAlgn="base"/>
            <a:r>
              <a:rPr lang="en-US" sz="1200" dirty="0"/>
              <a:t>2. The </a:t>
            </a:r>
            <a:r>
              <a:rPr lang="en-US" sz="1200" i="1" dirty="0" err="1"/>
              <a:t>Hallel</a:t>
            </a:r>
            <a:r>
              <a:rPr lang="en-US" sz="1200" i="1" dirty="0"/>
              <a:t>.</a:t>
            </a:r>
            <a:r>
              <a:rPr lang="en-US" sz="1200" dirty="0"/>
              <a:t> (Ps. 113–18.) </a:t>
            </a:r>
            <a:r>
              <a:rPr lang="en-US" sz="1200" i="1" dirty="0" err="1"/>
              <a:t>Hallel</a:t>
            </a:r>
            <a:r>
              <a:rPr lang="en-US" sz="1200" i="1" dirty="0"/>
              <a:t>,</a:t>
            </a:r>
            <a:r>
              <a:rPr lang="en-US" sz="1200" dirty="0"/>
              <a:t> which means “Praise [God]!” is the series of psalms of praise that were recited at all new moons and festivals and that also had an important place in the Passover ritual. The hymn that Jesus and the Apostles sang at the Last Supper may have been one or more of these psalms. (See Matt. 26:30.)</a:t>
            </a:r>
            <a:r>
              <a:rPr lang="en-US" sz="1200" baseline="30000" dirty="0"/>
              <a:t> </a:t>
            </a:r>
          </a:p>
          <a:p>
            <a:pPr fontAlgn="base"/>
            <a:endParaRPr lang="en-US" sz="1200" baseline="30000" dirty="0"/>
          </a:p>
          <a:p>
            <a:pPr fontAlgn="base"/>
            <a:r>
              <a:rPr lang="en-US" sz="1200" dirty="0"/>
              <a:t>Many concepts and phrases from Psalm 118 are woven throughout the Lord’s teachings. (See, for example, Ps. 118:17 and John 11:26; Ps. 118:22–23and Mark 12:10–11; Ps. 118:26 and Matt. 23:39.)</a:t>
            </a:r>
          </a:p>
          <a:p>
            <a:pPr fontAlgn="base"/>
            <a:endParaRPr lang="en-US" sz="1200" dirty="0"/>
          </a:p>
          <a:p>
            <a:pPr fontAlgn="base"/>
            <a:r>
              <a:rPr lang="en-US" sz="1200" dirty="0"/>
              <a:t>3. The story of the Creation and the Fall. (Gen. 1–5.)</a:t>
            </a:r>
          </a:p>
          <a:p>
            <a:pPr fontAlgn="base"/>
            <a:endParaRPr lang="en-US" sz="1200" dirty="0"/>
          </a:p>
          <a:p>
            <a:pPr fontAlgn="base"/>
            <a:r>
              <a:rPr lang="en-US" sz="1200" dirty="0"/>
              <a:t>4. The basic elements of the </a:t>
            </a:r>
            <a:r>
              <a:rPr lang="en-US" sz="1200" dirty="0" err="1"/>
              <a:t>Levitical</a:t>
            </a:r>
            <a:r>
              <a:rPr lang="en-US" sz="1200" dirty="0"/>
              <a:t> Law. (Lev. 1–8.) These chapters concentrate on the purpose, performance, and types of offerings and sacrifice. As the foundation of the law, they are part of what the Lord referred to when he declared: “Think not that I am come to destroy the law, or the prophets: I am not come to destroy, but to fulfill.” (Matt. 5:17.)</a:t>
            </a:r>
          </a:p>
          <a:p>
            <a:pPr fontAlgn="base"/>
            <a:r>
              <a:rPr lang="en-US" sz="1200" dirty="0"/>
              <a:t>(1)</a:t>
            </a:r>
          </a:p>
        </p:txBody>
      </p:sp>
      <p:sp>
        <p:nvSpPr>
          <p:cNvPr id="4" name="Rectangle 3"/>
          <p:cNvSpPr/>
          <p:nvPr/>
        </p:nvSpPr>
        <p:spPr>
          <a:xfrm>
            <a:off x="8358908" y="2751486"/>
            <a:ext cx="3703783" cy="1938992"/>
          </a:xfrm>
          <a:prstGeom prst="rect">
            <a:avLst/>
          </a:prstGeom>
          <a:ln>
            <a:solidFill>
              <a:schemeClr val="tx1"/>
            </a:solidFill>
          </a:ln>
        </p:spPr>
        <p:txBody>
          <a:bodyPr wrap="square">
            <a:spAutoFit/>
          </a:bodyPr>
          <a:lstStyle/>
          <a:p>
            <a:pPr fontAlgn="base"/>
            <a:r>
              <a:rPr lang="en-US" sz="1200" b="1" dirty="0"/>
              <a:t>Other Instructional Subjects:</a:t>
            </a:r>
          </a:p>
          <a:p>
            <a:pPr fontAlgn="base"/>
            <a:r>
              <a:rPr lang="en-US" sz="1200" dirty="0"/>
              <a:t>Besides teaching young boys the four basic passages of scripture, teachers would have included some instruction in reading the Hebrew of the Old Testament, since the men of the congregation were expected to read sections of the Hebrew scriptures in the course of synagogue service. In accordance with this custom, Jesus read several verses of scripture to the congregation, after which he commented on them. (See Luke 4:16–29.) (1)</a:t>
            </a:r>
          </a:p>
        </p:txBody>
      </p:sp>
      <p:sp>
        <p:nvSpPr>
          <p:cNvPr id="5" name="Rectangle 4"/>
          <p:cNvSpPr/>
          <p:nvPr/>
        </p:nvSpPr>
        <p:spPr>
          <a:xfrm>
            <a:off x="8377381" y="4700358"/>
            <a:ext cx="3685309" cy="1938992"/>
          </a:xfrm>
          <a:prstGeom prst="rect">
            <a:avLst/>
          </a:prstGeom>
          <a:ln>
            <a:solidFill>
              <a:schemeClr val="tx1"/>
            </a:solidFill>
          </a:ln>
        </p:spPr>
        <p:txBody>
          <a:bodyPr wrap="square">
            <a:spAutoFit/>
          </a:bodyPr>
          <a:lstStyle/>
          <a:p>
            <a:pPr fontAlgn="base"/>
            <a:r>
              <a:rPr lang="en-US" sz="1200" b="1" dirty="0"/>
              <a:t>The language:</a:t>
            </a:r>
          </a:p>
          <a:p>
            <a:pPr fontAlgn="base"/>
            <a:r>
              <a:rPr lang="en-US" sz="1200" dirty="0"/>
              <a:t>Throughout the Gospels, Jesus demonstrates a mastery of Hebrew and Aramaic. He may also have known Greek, though the scriptures are unclear on this point. (See John 12:20–23.) The study of Greek was not an important component in the education of Jewish boys, but since so many of the sizable non-Jewish minority in Palestine spoke only Greek, many Jews, for business or communication, learned at least some Greek on their own. (1)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28656" cy="3231654"/>
          </a:xfrm>
          <a:prstGeom prst="rect">
            <a:avLst/>
          </a:prstGeom>
          <a:ln>
            <a:solidFill>
              <a:schemeClr val="tx1"/>
            </a:solidFill>
          </a:ln>
        </p:spPr>
        <p:txBody>
          <a:bodyPr wrap="square">
            <a:spAutoFit/>
          </a:bodyPr>
          <a:lstStyle/>
          <a:p>
            <a:pPr fontAlgn="base"/>
            <a:r>
              <a:rPr lang="en-US" sz="1200" b="1" dirty="0"/>
              <a:t>Simeon </a:t>
            </a:r>
            <a:r>
              <a:rPr lang="en-US" sz="1200" b="1" dirty="0" err="1"/>
              <a:t>ben</a:t>
            </a:r>
            <a:r>
              <a:rPr lang="en-US" sz="1200" b="1" dirty="0"/>
              <a:t> </a:t>
            </a:r>
            <a:r>
              <a:rPr lang="en-US" sz="1200" b="1" dirty="0" err="1"/>
              <a:t>Shetach</a:t>
            </a:r>
            <a:r>
              <a:rPr lang="en-US" sz="1200" dirty="0"/>
              <a:t>, or </a:t>
            </a:r>
            <a:r>
              <a:rPr lang="en-US" sz="1200" b="1" dirty="0"/>
              <a:t>Shimon </a:t>
            </a:r>
            <a:r>
              <a:rPr lang="en-US" sz="1200" b="1" dirty="0" err="1"/>
              <a:t>ben</a:t>
            </a:r>
            <a:r>
              <a:rPr lang="en-US" sz="1200" dirty="0"/>
              <a:t>, was a Pharisee scholar and </a:t>
            </a:r>
            <a:r>
              <a:rPr lang="en-US" sz="1200" dirty="0" err="1"/>
              <a:t>Nasi</a:t>
            </a:r>
            <a:r>
              <a:rPr lang="en-US" sz="1200" dirty="0"/>
              <a:t> of the Sanhedrin during the reigns of Alexander </a:t>
            </a:r>
            <a:r>
              <a:rPr lang="en-US" sz="1200" dirty="0" err="1"/>
              <a:t>Jannæus</a:t>
            </a:r>
            <a:r>
              <a:rPr lang="en-US" sz="1200" dirty="0"/>
              <a:t> (c. 103-76 BCE) </a:t>
            </a:r>
          </a:p>
          <a:p>
            <a:pPr fontAlgn="base"/>
            <a:r>
              <a:rPr lang="en-US" sz="1200" dirty="0"/>
              <a:t>During the reign of Alexander the Sanhedrin consisted almost entirely of Sadducees; nevertheless he succeeded in ousting the </a:t>
            </a:r>
            <a:r>
              <a:rPr lang="en-US" sz="1200" dirty="0" err="1"/>
              <a:t>Sadducean</a:t>
            </a:r>
            <a:r>
              <a:rPr lang="en-US" sz="1200" dirty="0"/>
              <a:t> members and in replacing them with Pharisees.</a:t>
            </a:r>
            <a:r>
              <a:rPr lang="en-US" sz="1200" baseline="30000" dirty="0"/>
              <a:t>[</a:t>
            </a:r>
          </a:p>
          <a:p>
            <a:pPr fontAlgn="base"/>
            <a:r>
              <a:rPr lang="en-US" sz="1200" dirty="0"/>
              <a:t>Together with his colleague, Judah </a:t>
            </a:r>
            <a:r>
              <a:rPr lang="en-US" sz="1200" dirty="0" err="1"/>
              <a:t>ben</a:t>
            </a:r>
            <a:r>
              <a:rPr lang="en-US" sz="1200" dirty="0"/>
              <a:t> </a:t>
            </a:r>
            <a:r>
              <a:rPr lang="en-US" sz="1200" dirty="0" err="1"/>
              <a:t>Tabbai</a:t>
            </a:r>
            <a:r>
              <a:rPr lang="en-US" sz="1200" dirty="0"/>
              <a:t>, Simeon began to supersede the </a:t>
            </a:r>
            <a:r>
              <a:rPr lang="en-US" sz="1200" dirty="0" err="1"/>
              <a:t>Sadducean</a:t>
            </a:r>
            <a:r>
              <a:rPr lang="en-US" sz="1200" dirty="0"/>
              <a:t> teachings and to re-establish the authority of the Pharisaic interpretation of the Torah. He is therefore called "the restorer of the Law," who "has given back to the crown of learning its former brightness".</a:t>
            </a:r>
          </a:p>
          <a:p>
            <a:pPr fontAlgn="base"/>
            <a:r>
              <a:rPr lang="en-US" sz="1200" dirty="0"/>
              <a:t>Up to Simeon's time there were no schools in Judea, and the instruction of children was, according to Biblical precepts, left to their fathers. Simeon ordered that </a:t>
            </a:r>
            <a:r>
              <a:rPr lang="en-US" sz="1200" dirty="0" err="1"/>
              <a:t>yeshivot</a:t>
            </a:r>
            <a:r>
              <a:rPr lang="en-US" sz="1200" dirty="0"/>
              <a:t> be established in the larger cities in which the young might receive instruction in the Holy Scriptures as well as in the traditional knowledge of the Law. Wikipedia</a:t>
            </a:r>
          </a:p>
        </p:txBody>
      </p:sp>
      <p:sp>
        <p:nvSpPr>
          <p:cNvPr id="5" name="Rectangle 4"/>
          <p:cNvSpPr/>
          <p:nvPr/>
        </p:nvSpPr>
        <p:spPr>
          <a:xfrm>
            <a:off x="4137891" y="0"/>
            <a:ext cx="8054109" cy="4524315"/>
          </a:xfrm>
          <a:prstGeom prst="rect">
            <a:avLst/>
          </a:prstGeom>
          <a:ln>
            <a:solidFill>
              <a:schemeClr val="tx1"/>
            </a:solidFill>
          </a:ln>
        </p:spPr>
        <p:txBody>
          <a:bodyPr wrap="square">
            <a:spAutoFit/>
          </a:bodyPr>
          <a:lstStyle/>
          <a:p>
            <a:r>
              <a:rPr lang="en-US" sz="1200" b="1" dirty="0"/>
              <a:t>Pella:</a:t>
            </a:r>
          </a:p>
          <a:p>
            <a:r>
              <a:rPr lang="en-US" sz="1200" dirty="0"/>
              <a:t>The people of the Church in Jerusalem were commanded by an oracle given by revelation before the war to those in the city who were worthy of it to depart and dwell in one of the cities of </a:t>
            </a:r>
            <a:r>
              <a:rPr lang="en-US" sz="1200" dirty="0" err="1"/>
              <a:t>Perea</a:t>
            </a:r>
            <a:r>
              <a:rPr lang="en-US" sz="1200" dirty="0"/>
              <a:t> which they called Pella. To it those who believed on Christ traveled from Jerusalem, so that when holy men had altogether deserted the royal capital of the Jews and the whole land of Judaea…"</a:t>
            </a:r>
          </a:p>
          <a:p>
            <a:r>
              <a:rPr lang="en-US" sz="1200" i="1" dirty="0"/>
              <a:t>— Eusebius, Church History 3, 5, 3</a:t>
            </a:r>
          </a:p>
          <a:p>
            <a:endParaRPr lang="en-US" sz="1200" i="1" dirty="0"/>
          </a:p>
          <a:p>
            <a:r>
              <a:rPr lang="en-US" sz="1200" dirty="0"/>
              <a:t>This heresy of the </a:t>
            </a:r>
            <a:r>
              <a:rPr lang="en-US" sz="1200" dirty="0" err="1"/>
              <a:t>Nazoraeans</a:t>
            </a:r>
            <a:r>
              <a:rPr lang="en-US" sz="1200" dirty="0"/>
              <a:t> exists in </a:t>
            </a:r>
            <a:r>
              <a:rPr lang="en-US" sz="1200" dirty="0" err="1"/>
              <a:t>Beroea</a:t>
            </a:r>
            <a:r>
              <a:rPr lang="en-US" sz="1200" dirty="0"/>
              <a:t> in the </a:t>
            </a:r>
            <a:r>
              <a:rPr lang="en-US" sz="1200" dirty="0" err="1"/>
              <a:t>neighbourhood</a:t>
            </a:r>
            <a:r>
              <a:rPr lang="en-US" sz="1200" dirty="0"/>
              <a:t> of </a:t>
            </a:r>
            <a:r>
              <a:rPr lang="en-US" sz="1200" dirty="0" err="1"/>
              <a:t>Coele</a:t>
            </a:r>
            <a:r>
              <a:rPr lang="en-US" sz="1200" dirty="0"/>
              <a:t> Syria and the Decapolis in the region of Pella and in </a:t>
            </a:r>
            <a:r>
              <a:rPr lang="en-US" sz="1200" dirty="0" err="1"/>
              <a:t>Basanitis</a:t>
            </a:r>
            <a:r>
              <a:rPr lang="en-US" sz="1200" dirty="0"/>
              <a:t> in the so-called </a:t>
            </a:r>
            <a:r>
              <a:rPr lang="en-US" sz="1200" dirty="0" err="1"/>
              <a:t>Kokaba</a:t>
            </a:r>
            <a:r>
              <a:rPr lang="en-US" sz="1200" dirty="0"/>
              <a:t> (</a:t>
            </a:r>
            <a:r>
              <a:rPr lang="en-US" sz="1200" dirty="0" err="1"/>
              <a:t>Chochabe</a:t>
            </a:r>
            <a:r>
              <a:rPr lang="en-US" sz="1200" dirty="0"/>
              <a:t> in Hebrew). From there it took its beginning after the exodus from Jerusalem when all the disciples went to live in Pella because Christ had told them to leave Jerusalem and to go away since it would undergo a siege. Because of this advice they lived in </a:t>
            </a:r>
            <a:r>
              <a:rPr lang="en-US" sz="1200" dirty="0" err="1"/>
              <a:t>Perea</a:t>
            </a:r>
            <a:r>
              <a:rPr lang="en-US" sz="1200" dirty="0"/>
              <a:t> after having moved to that place, as I said."</a:t>
            </a:r>
          </a:p>
          <a:p>
            <a:r>
              <a:rPr lang="en-US" sz="1200" i="1" dirty="0"/>
              <a:t>— </a:t>
            </a:r>
            <a:r>
              <a:rPr lang="en-US" sz="1200" i="1" dirty="0" err="1"/>
              <a:t>Epiphanius</a:t>
            </a:r>
            <a:r>
              <a:rPr lang="en-US" sz="1200" i="1" dirty="0"/>
              <a:t>, </a:t>
            </a:r>
            <a:r>
              <a:rPr lang="en-US" sz="1200" i="1" dirty="0" err="1"/>
              <a:t>Panarion</a:t>
            </a:r>
            <a:r>
              <a:rPr lang="en-US" sz="1200" i="1" dirty="0"/>
              <a:t> 29,7,7-8</a:t>
            </a:r>
          </a:p>
          <a:p>
            <a:endParaRPr lang="en-US" sz="1200" i="1" dirty="0"/>
          </a:p>
          <a:p>
            <a:r>
              <a:rPr lang="en-US" sz="1200" dirty="0"/>
              <a:t>For after all those who believed in Christ had generally come to live in </a:t>
            </a:r>
            <a:r>
              <a:rPr lang="en-US" sz="1200" dirty="0" err="1"/>
              <a:t>Perea</a:t>
            </a:r>
            <a:r>
              <a:rPr lang="en-US" sz="1200" dirty="0"/>
              <a:t>, in a city called Pella of the Decapolis of which it is written in the Gospel that it is situated in the </a:t>
            </a:r>
            <a:r>
              <a:rPr lang="en-US" sz="1200" dirty="0" err="1"/>
              <a:t>neighbourhood</a:t>
            </a:r>
            <a:r>
              <a:rPr lang="en-US" sz="1200" dirty="0"/>
              <a:t> of the region of </a:t>
            </a:r>
            <a:r>
              <a:rPr lang="en-US" sz="1200" dirty="0" err="1"/>
              <a:t>Batanaea</a:t>
            </a:r>
            <a:r>
              <a:rPr lang="en-US" sz="1200" dirty="0"/>
              <a:t> and </a:t>
            </a:r>
            <a:r>
              <a:rPr lang="en-US" sz="1200" dirty="0" err="1"/>
              <a:t>Basanitis</a:t>
            </a:r>
            <a:r>
              <a:rPr lang="en-US" sz="1200" dirty="0"/>
              <a:t>, </a:t>
            </a:r>
            <a:r>
              <a:rPr lang="en-US" sz="1200" dirty="0" err="1"/>
              <a:t>Ebion's</a:t>
            </a:r>
            <a:r>
              <a:rPr lang="en-US" sz="1200" dirty="0"/>
              <a:t> preaching originated here after they had moved to this place and had lived there."</a:t>
            </a:r>
          </a:p>
          <a:p>
            <a:r>
              <a:rPr lang="en-US" sz="1200" i="1" dirty="0"/>
              <a:t>— </a:t>
            </a:r>
            <a:r>
              <a:rPr lang="en-US" sz="1200" i="1" dirty="0" err="1"/>
              <a:t>Epiphanius</a:t>
            </a:r>
            <a:r>
              <a:rPr lang="en-US" sz="1200" i="1" dirty="0"/>
              <a:t>, </a:t>
            </a:r>
            <a:r>
              <a:rPr lang="en-US" sz="1200" i="1" dirty="0" err="1"/>
              <a:t>Panarion</a:t>
            </a:r>
            <a:r>
              <a:rPr lang="en-US" sz="1200" i="1" dirty="0"/>
              <a:t> 30, 2, 7</a:t>
            </a:r>
          </a:p>
          <a:p>
            <a:endParaRPr lang="en-US" sz="1200" i="1" dirty="0"/>
          </a:p>
          <a:p>
            <a:r>
              <a:rPr lang="en-US" sz="1200" dirty="0"/>
              <a:t>So Aquila, while he was in Jerusalem, also saw the disciples of the disciples of the apostles flourishing in the faith and working great signs, healings, and other miracles. For they were such as had come back from the city of Pella to Jerusalem and were living there and teaching. For when the city was about to be taken and destroyed by the Romans, it was revealed in advance to all the disciples by an angel of God that they should remove from the city, as it was going to be completely destroyed. They sojourned as emigrants in Pella, the city above mentioned in </a:t>
            </a:r>
            <a:r>
              <a:rPr lang="en-US" sz="1200" dirty="0" err="1"/>
              <a:t>Transjordania</a:t>
            </a:r>
            <a:r>
              <a:rPr lang="en-US" sz="1200" dirty="0"/>
              <a:t>. And this city is said to be of the Decapolis."</a:t>
            </a:r>
          </a:p>
          <a:p>
            <a:r>
              <a:rPr lang="en-US" sz="1200" i="1" dirty="0"/>
              <a:t>— </a:t>
            </a:r>
            <a:r>
              <a:rPr lang="en-US" sz="1200" i="1" dirty="0" err="1"/>
              <a:t>Epiphanius</a:t>
            </a:r>
            <a:r>
              <a:rPr lang="en-US" sz="1200" i="1" dirty="0"/>
              <a:t>, On Weights and Measures 15</a:t>
            </a:r>
            <a:endParaRPr lang="en-US" sz="1200" dirty="0"/>
          </a:p>
        </p:txBody>
      </p:sp>
      <p:sp>
        <p:nvSpPr>
          <p:cNvPr id="6" name="Rectangle 5"/>
          <p:cNvSpPr/>
          <p:nvPr/>
        </p:nvSpPr>
        <p:spPr>
          <a:xfrm>
            <a:off x="4137890" y="4512608"/>
            <a:ext cx="8054109" cy="2308324"/>
          </a:xfrm>
          <a:prstGeom prst="rect">
            <a:avLst/>
          </a:prstGeom>
          <a:ln>
            <a:solidFill>
              <a:schemeClr val="tx1"/>
            </a:solidFill>
          </a:ln>
        </p:spPr>
        <p:txBody>
          <a:bodyPr wrap="square">
            <a:spAutoFit/>
          </a:bodyPr>
          <a:lstStyle/>
          <a:p>
            <a:pPr fontAlgn="base"/>
            <a:r>
              <a:rPr lang="en-US" sz="1200" b="1" dirty="0"/>
              <a:t>Abomination of Desolation  Joseph Smith—Matthew 1:12–20, 31–32; Matthew 24:15–22.</a:t>
            </a:r>
          </a:p>
          <a:p>
            <a:pPr fontAlgn="base"/>
            <a:r>
              <a:rPr lang="en-US" sz="1200" dirty="0"/>
              <a:t>“Daniel spoke prophetically of a day when there would be ‘the abomination that </a:t>
            </a:r>
            <a:r>
              <a:rPr lang="en-US" sz="1200" dirty="0" err="1"/>
              <a:t>maketh</a:t>
            </a:r>
            <a:r>
              <a:rPr lang="en-US" sz="1200" dirty="0"/>
              <a:t> desolate’ (Dan. 11:31;12:11), and the phrase was </a:t>
            </a:r>
            <a:r>
              <a:rPr lang="en-US" sz="1200" dirty="0" err="1"/>
              <a:t>recoined</a:t>
            </a:r>
            <a:r>
              <a:rPr lang="en-US" sz="1200" dirty="0"/>
              <a:t> in New Testament times to say ‘the abomination of desolation, spoken of by Daniel the prophet’ (Matt. 24:15).</a:t>
            </a:r>
          </a:p>
          <a:p>
            <a:pPr fontAlgn="base"/>
            <a:r>
              <a:rPr lang="en-US" sz="1200" dirty="0"/>
              <a:t>“Conditions of desolation, born of abomination and wickedness, were to occur </a:t>
            </a:r>
            <a:r>
              <a:rPr lang="en-US" sz="1200" i="1" dirty="0"/>
              <a:t>twice</a:t>
            </a:r>
            <a:r>
              <a:rPr lang="en-US" sz="1200" dirty="0"/>
              <a:t> in fulfillment of Daniel’s words. The first was to be when the Roman legions under Titus, in A.D. 70, laid siege to Jerusalem (Matt. 24:15; JS—M 1:12).</a:t>
            </a:r>
          </a:p>
          <a:p>
            <a:pPr fontAlgn="base"/>
            <a:r>
              <a:rPr lang="en-US" sz="1200" dirty="0"/>
              <a:t>“Speaking of the last days, of the days following the Restoration of the gospel and its declaration ‘for a witness unto all nations,’ our Lord said: ‘And again shall the abomination of desolation, spoken of by Daniel the prophet, be fulfilled’ (JS—M 1:31–32). That is, Jerusalem again will be under siege. “In a general sense, abomination of desolation also describes the latter-day judgments to be poured out upon the wicked wherever they may be. And so that the honest in heart may escape these things, the Lord sends His servants forth to raise the warning voice, to declare the glad tidings of the Restoration, lest ‘desolation and utter abolishment’ come upon them [D&amp;C 84:114]” (Bible Dictionary, “Abomination of desolation”). Bible Dictionary</a:t>
            </a:r>
          </a:p>
        </p:txBody>
      </p:sp>
      <p:sp>
        <p:nvSpPr>
          <p:cNvPr id="7" name="Rectangle 6"/>
          <p:cNvSpPr/>
          <p:nvPr/>
        </p:nvSpPr>
        <p:spPr>
          <a:xfrm>
            <a:off x="0" y="3257014"/>
            <a:ext cx="4119418" cy="3600986"/>
          </a:xfrm>
          <a:prstGeom prst="rect">
            <a:avLst/>
          </a:prstGeom>
          <a:ln>
            <a:solidFill>
              <a:schemeClr val="tx1"/>
            </a:solidFill>
          </a:ln>
        </p:spPr>
        <p:txBody>
          <a:bodyPr wrap="square">
            <a:spAutoFit/>
          </a:bodyPr>
          <a:lstStyle/>
          <a:p>
            <a:pPr fontAlgn="base"/>
            <a:r>
              <a:rPr lang="en-US" sz="1200" b="1" dirty="0"/>
              <a:t>Destruction of Jerusalem:</a:t>
            </a:r>
          </a:p>
          <a:p>
            <a:pPr fontAlgn="base"/>
            <a:r>
              <a:rPr lang="en-US" sz="1200" dirty="0"/>
              <a:t>“While the temple blazed, the victors plundered everything that fell in their way and slaughtered wholesale all who were caught. No pity was shown for age, no reverence for rank; children and greybeards, laity and priests, alike were massacred; every class was pursued and encompassed in the grasp of war. … There were the war-cries of the Roman legions sweeping onward in mass, the howls of the rebels encircled by fire and sword, the rush of the people who, cut off from above, fled panic-stricken only to fall into the arms of the foe. … You would indeed have thought that the temple-hill was boiling over from its base, being everywhere one mass of flame, but yet that the stream of blood was more copious than the flames and the slain more numerous than the slayers”</a:t>
            </a:r>
          </a:p>
          <a:p>
            <a:pPr fontAlgn="base"/>
            <a:r>
              <a:rPr lang="en-US" sz="1200" dirty="0"/>
              <a:t>In the end, the magnificent temple was destroyed and has not been rebuilt since. Josephus estimated that 1,100,000 Jews perished in the conflict. (Josephus, </a:t>
            </a:r>
            <a:r>
              <a:rPr lang="en-US" sz="1200" i="1" dirty="0"/>
              <a:t>The Jewish War,</a:t>
            </a:r>
            <a:r>
              <a:rPr lang="en-US" sz="1200" dirty="0"/>
              <a:t> trans. H. St. J. Thackeray, Loeb Classical Library [Cambridge: Harvard University Press, 1928], 257).</a:t>
            </a:r>
          </a:p>
        </p:txBody>
      </p:sp>
    </p:spTree>
    <p:extLst>
      <p:ext uri="{BB962C8B-B14F-4D97-AF65-F5344CB8AC3E}">
        <p14:creationId xmlns:p14="http://schemas.microsoft.com/office/powerpoint/2010/main" val="2012781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5153891" cy="6740307"/>
          </a:xfrm>
          <a:prstGeom prst="rect">
            <a:avLst/>
          </a:prstGeom>
          <a:ln>
            <a:solidFill>
              <a:schemeClr val="tx1"/>
            </a:solidFill>
          </a:ln>
        </p:spPr>
        <p:txBody>
          <a:bodyPr wrap="square">
            <a:spAutoFit/>
          </a:bodyPr>
          <a:lstStyle/>
          <a:p>
            <a:pPr fontAlgn="base"/>
            <a:r>
              <a:rPr lang="en-US" sz="1200" b="1" dirty="0"/>
              <a:t>Deceiving the Elect: M Russell Ballard Story</a:t>
            </a:r>
          </a:p>
          <a:p>
            <a:pPr fontAlgn="base"/>
            <a:r>
              <a:rPr lang="en-US" sz="1200" dirty="0"/>
              <a:t>“One of my fine missionaries who served with me when I was the mission president in Toronto [Canada] came to see me some years later. I asked him, ‘Elder, how can I help you?’</a:t>
            </a:r>
          </a:p>
          <a:p>
            <a:pPr fontAlgn="base"/>
            <a:r>
              <a:rPr lang="en-US" sz="1200" dirty="0"/>
              <a:t>“‘President,’ he said, ‘I think I’m losing my testimony.’</a:t>
            </a:r>
          </a:p>
          <a:p>
            <a:pPr fontAlgn="base"/>
            <a:r>
              <a:rPr lang="en-US" sz="1200" dirty="0"/>
              <a:t>“I couldn’t believe it. I asked him how that could be possible.</a:t>
            </a:r>
          </a:p>
          <a:p>
            <a:pPr fontAlgn="base"/>
            <a:r>
              <a:rPr lang="en-US" sz="1200" dirty="0"/>
              <a:t>“‘For the first time I have read some anti-Mormon literature,’ he said. ‘I have some questions, and nobody will answer them for me. I am confused, and I think I am losing my testimony’” </a:t>
            </a:r>
          </a:p>
          <a:p>
            <a:pPr fontAlgn="base"/>
            <a:r>
              <a:rPr lang="en-US" sz="1200" dirty="0"/>
              <a:t>“I asked him what his questions were, and he told me. They were the standard anti-Church issues, but I wanted a little time to gather materials so I could provide meaningful answers. So we set up an appointment 10 days later, at which time I told him I would answer every one of his questions. As he started to leave, I stopped him.</a:t>
            </a:r>
          </a:p>
          <a:p>
            <a:pPr fontAlgn="base"/>
            <a:r>
              <a:rPr lang="en-US" sz="1200" dirty="0"/>
              <a:t>“‘Elder, you’ve asked me several questions here today,’ I said. ‘Now I have one for you.’</a:t>
            </a:r>
          </a:p>
          <a:p>
            <a:pPr fontAlgn="base"/>
            <a:r>
              <a:rPr lang="en-US" sz="1200" dirty="0"/>
              <a:t>“‘Yes, President?’</a:t>
            </a:r>
          </a:p>
          <a:p>
            <a:pPr fontAlgn="base"/>
            <a:r>
              <a:rPr lang="en-US" sz="1200" dirty="0"/>
              <a:t>“‘How long has it been since you read from the Book of Mormon?’ I asked.</a:t>
            </a:r>
          </a:p>
          <a:p>
            <a:pPr fontAlgn="base"/>
            <a:r>
              <a:rPr lang="en-US" sz="1200" dirty="0"/>
              <a:t>“His eyes dropped. He looked at the floor for a while. Then he looked at me. ‘It’s been a long time, President,’ he confessed.</a:t>
            </a:r>
          </a:p>
          <a:p>
            <a:pPr fontAlgn="base"/>
            <a:r>
              <a:rPr lang="en-US" sz="1200" dirty="0"/>
              <a:t>“‘All right,’ I said. ‘You have given me my assignment. It’s only fair that I give you yours. I want you to promise me that you will read in the Book of Mormon for at least one hour every day between now and our next appointment.’ He agreed that he would do that.</a:t>
            </a:r>
          </a:p>
          <a:p>
            <a:pPr fontAlgn="base"/>
            <a:r>
              <a:rPr lang="en-US" sz="1200" dirty="0"/>
              <a:t>“Ten days later he returned to my office, and I was ready. I pulled out my papers to start answering his questions, but he stopped me.</a:t>
            </a:r>
          </a:p>
          <a:p>
            <a:pPr fontAlgn="base"/>
            <a:r>
              <a:rPr lang="en-US" sz="1200" dirty="0"/>
              <a:t>“‘President,’ he said, ‘that isn’t going to be necessary.’ Then he explained: ‘I know that the Book of Mormon is true. I know Joseph Smith is a prophet of God.’</a:t>
            </a:r>
          </a:p>
          <a:p>
            <a:pPr fontAlgn="base"/>
            <a:r>
              <a:rPr lang="en-US" sz="1200" dirty="0"/>
              <a:t>“‘Well, that’s great,’ I said. ‘But you’re going to get answers to your questions anyway. I worked a long time on this, so you just sit there and listen.’</a:t>
            </a:r>
          </a:p>
          <a:p>
            <a:pPr fontAlgn="base"/>
            <a:r>
              <a:rPr lang="en-US" sz="1200" dirty="0"/>
              <a:t>“And so I answered all his questions and then asked, ‘Elder, what have you learned from this?’</a:t>
            </a:r>
          </a:p>
          <a:p>
            <a:pPr fontAlgn="base"/>
            <a:r>
              <a:rPr lang="en-US" sz="1200" dirty="0"/>
              <a:t>“And he said, ‘Give the Lord equal time’” </a:t>
            </a:r>
          </a:p>
          <a:p>
            <a:pPr fontAlgn="base"/>
            <a:endParaRPr lang="en-US" sz="1200" dirty="0"/>
          </a:p>
          <a:p>
            <a:pPr fontAlgn="base"/>
            <a:r>
              <a:rPr lang="en-US" sz="1200" dirty="0"/>
              <a:t>Elder M. Russell Ballard “When Shall These Things Be?”</a:t>
            </a:r>
            <a:r>
              <a:rPr lang="en-US" sz="1200" i="1" dirty="0"/>
              <a:t> Ensign,</a:t>
            </a:r>
            <a:r>
              <a:rPr lang="en-US" sz="1200" dirty="0"/>
              <a:t> Dec. 1996, 60).</a:t>
            </a:r>
          </a:p>
        </p:txBody>
      </p:sp>
      <p:sp>
        <p:nvSpPr>
          <p:cNvPr id="3" name="Rectangle 2"/>
          <p:cNvSpPr/>
          <p:nvPr/>
        </p:nvSpPr>
        <p:spPr>
          <a:xfrm>
            <a:off x="5172363" y="1902691"/>
            <a:ext cx="7019637" cy="1954381"/>
          </a:xfrm>
          <a:prstGeom prst="rect">
            <a:avLst/>
          </a:prstGeom>
          <a:ln>
            <a:solidFill>
              <a:schemeClr val="tx1"/>
            </a:solidFill>
          </a:ln>
        </p:spPr>
        <p:txBody>
          <a:bodyPr wrap="square">
            <a:spAutoFit/>
          </a:bodyPr>
          <a:lstStyle/>
          <a:p>
            <a:pPr fontAlgn="base"/>
            <a:r>
              <a:rPr lang="en-US" sz="1100" b="1" dirty="0"/>
              <a:t>Carcass and Eagles: JS—Matthew 1:28/ Matthew 24:28</a:t>
            </a:r>
          </a:p>
          <a:p>
            <a:pPr fontAlgn="base"/>
            <a:r>
              <a:rPr lang="en-US" sz="1100" dirty="0"/>
              <a:t>“In the parable, as here given, the carcass is the body of the Church to which the eagles, who are Israel, shall fly to find nourishment”  Elder Bruce R. McConkie (</a:t>
            </a:r>
            <a:r>
              <a:rPr lang="en-US" sz="1100" i="1" dirty="0"/>
              <a:t>Doctrinal New Testament Commentary,</a:t>
            </a:r>
            <a:r>
              <a:rPr lang="en-US" sz="1100" dirty="0"/>
              <a:t> 3 vols. [1965–73], 1:648).</a:t>
            </a:r>
          </a:p>
          <a:p>
            <a:pPr fontAlgn="base"/>
            <a:r>
              <a:rPr lang="en-US" sz="1100" b="1" dirty="0"/>
              <a:t>Gathering Together: </a:t>
            </a:r>
          </a:p>
          <a:p>
            <a:pPr fontAlgn="base"/>
            <a:r>
              <a:rPr lang="en-US" sz="1100" dirty="0"/>
              <a:t>“With the creation of stakes and the construction of temples in most nations with sizeable populations of the faithful, the current commandment is not to gather to one place but to gather in stakes in our own homelands. There the faithful can enjoy the full blessings of eternity in a house of the Lord. There, in their own homelands, they can obey the Lord’s command to enlarge the borders of His people and strengthen her stakes (see D&amp;C 101:21;133:9, 14). In this way, the stakes of Zion are ‘for a defense, and for a refuge from the storm, and from wrath when it shall be poured out without mixture upon the whole earth’ (D&amp;C 115:6)”  Elder </a:t>
            </a:r>
            <a:r>
              <a:rPr lang="en-US" sz="1100" dirty="0" err="1"/>
              <a:t>Dallin</a:t>
            </a:r>
            <a:r>
              <a:rPr lang="en-US" sz="1100" dirty="0"/>
              <a:t> H. Oaks (“Preparation for the Second Coming,” </a:t>
            </a:r>
            <a:r>
              <a:rPr lang="en-US" sz="1100" i="1" dirty="0"/>
              <a:t>Ensign</a:t>
            </a:r>
            <a:r>
              <a:rPr lang="en-US" sz="1100" dirty="0"/>
              <a:t> or </a:t>
            </a:r>
            <a:r>
              <a:rPr lang="en-US" sz="1100" i="1" dirty="0"/>
              <a:t>Liahona,</a:t>
            </a:r>
            <a:r>
              <a:rPr lang="en-US" sz="1100" dirty="0"/>
              <a:t> May 2004, 8).</a:t>
            </a:r>
          </a:p>
        </p:txBody>
      </p:sp>
      <p:sp>
        <p:nvSpPr>
          <p:cNvPr id="4" name="Rectangle 3"/>
          <p:cNvSpPr/>
          <p:nvPr/>
        </p:nvSpPr>
        <p:spPr>
          <a:xfrm>
            <a:off x="5172363" y="3883890"/>
            <a:ext cx="7019637" cy="1754326"/>
          </a:xfrm>
          <a:prstGeom prst="rect">
            <a:avLst/>
          </a:prstGeom>
          <a:ln>
            <a:solidFill>
              <a:schemeClr val="tx1"/>
            </a:solidFill>
          </a:ln>
        </p:spPr>
        <p:txBody>
          <a:bodyPr wrap="square">
            <a:spAutoFit/>
          </a:bodyPr>
          <a:lstStyle/>
          <a:p>
            <a:pPr fontAlgn="base"/>
            <a:r>
              <a:rPr lang="en-US" sz="1200" b="1" dirty="0"/>
              <a:t>Wars and Rumors of Wars: JS—Matthew 1:29/ Matthew 24:7</a:t>
            </a:r>
          </a:p>
          <a:p>
            <a:pPr fontAlgn="base"/>
            <a:r>
              <a:rPr lang="en-US" sz="1200" dirty="0"/>
              <a:t>“We believe that these severe, natural calamities are visited upon men by the Lord for the good of his children, to quicken their devotion to others, and to bring out their better natures, that they may love and serve him. We believe, further, that they are the heralds and tokens of his final judgment, and the schoolmasters to teach the people to prepare themselves by righteous living for the coming of the Savior to reign upon the earth”  President Joseph F. Smith (</a:t>
            </a:r>
            <a:r>
              <a:rPr lang="en-US" sz="1200" i="1" dirty="0"/>
              <a:t>Teachings of Presidents of the Church: Joseph F. Smith</a:t>
            </a:r>
            <a:r>
              <a:rPr lang="en-US" sz="1200" dirty="0"/>
              <a:t> [1998], 393).</a:t>
            </a:r>
          </a:p>
          <a:p>
            <a:pPr fontAlgn="base"/>
            <a:r>
              <a:rPr lang="en-US" sz="1200" dirty="0"/>
              <a:t> As Samuel the Lamanite told the people of his day, these events are foretold “that ye might know of the signs of his coming, to the intent that ye might believe on his name” (Helaman 14:12).</a:t>
            </a:r>
          </a:p>
        </p:txBody>
      </p:sp>
      <p:sp>
        <p:nvSpPr>
          <p:cNvPr id="5" name="Rectangle 4"/>
          <p:cNvSpPr/>
          <p:nvPr/>
        </p:nvSpPr>
        <p:spPr>
          <a:xfrm>
            <a:off x="5172363" y="5657671"/>
            <a:ext cx="7019637" cy="1200329"/>
          </a:xfrm>
          <a:prstGeom prst="rect">
            <a:avLst/>
          </a:prstGeom>
          <a:ln>
            <a:solidFill>
              <a:schemeClr val="tx1"/>
            </a:solidFill>
          </a:ln>
        </p:spPr>
        <p:txBody>
          <a:bodyPr wrap="square">
            <a:spAutoFit/>
          </a:bodyPr>
          <a:lstStyle/>
          <a:p>
            <a:pPr fontAlgn="base"/>
            <a:r>
              <a:rPr lang="en-US" sz="1200" b="1" dirty="0"/>
              <a:t>Waxed Cold  JS—Matthew 1:30:</a:t>
            </a:r>
          </a:p>
          <a:p>
            <a:pPr fontAlgn="base"/>
            <a:r>
              <a:rPr lang="en-US" sz="1200" dirty="0"/>
              <a:t>“I saw men hunting the lives of their own sons, and brother murdering brother, women killing their own daughters, and daughters seeking the lives of their mothers. I saw armies arrayed against armies. I saw blood, desolation, fires. The Son of Man has said that the mother shall be against the daughter, and the daughter against the mother. These things are at our doors. They will follow the Saints of God from city to city. Satan will rage, and the spirit of the devil is now enraged” Joseph Smith (</a:t>
            </a:r>
            <a:r>
              <a:rPr lang="en-US" sz="1200" i="1" dirty="0"/>
              <a:t>History of the Church,</a:t>
            </a:r>
            <a:r>
              <a:rPr lang="en-US" sz="1200" dirty="0"/>
              <a:t> 3:391).</a:t>
            </a:r>
          </a:p>
        </p:txBody>
      </p:sp>
      <p:sp>
        <p:nvSpPr>
          <p:cNvPr id="6" name="Rectangle 5"/>
          <p:cNvSpPr/>
          <p:nvPr/>
        </p:nvSpPr>
        <p:spPr>
          <a:xfrm>
            <a:off x="5172363" y="0"/>
            <a:ext cx="7019637" cy="1938992"/>
          </a:xfrm>
          <a:prstGeom prst="rect">
            <a:avLst/>
          </a:prstGeom>
          <a:ln>
            <a:solidFill>
              <a:schemeClr val="tx1"/>
            </a:solidFill>
          </a:ln>
        </p:spPr>
        <p:txBody>
          <a:bodyPr wrap="square">
            <a:spAutoFit/>
          </a:bodyPr>
          <a:lstStyle/>
          <a:p>
            <a:pPr fontAlgn="base"/>
            <a:r>
              <a:rPr lang="en-US" sz="1200" b="1" dirty="0"/>
              <a:t>Being Deceived: Matthew 24:22 </a:t>
            </a:r>
          </a:p>
          <a:p>
            <a:pPr fontAlgn="base"/>
            <a:r>
              <a:rPr lang="en-US" sz="1200" dirty="0"/>
              <a:t>“We can accept nothing as authoritative but that which comes directly through the appointed channel, the constituted organizations of the priesthood, which is the channel that God has appointed through which to make known his mind and will to the world.</a:t>
            </a:r>
          </a:p>
          <a:p>
            <a:pPr fontAlgn="base"/>
            <a:r>
              <a:rPr lang="en-US" sz="1200" dirty="0"/>
              <a:t>“… And the moment that individuals look to any other source, that moment they throw themselves open to the seductive influences of Satan, and render themselves liable to become servants of the devil; they lose sight of the true order through which the blessings of the Priesthood are to be enjoyed; they step outside of the pale of the kingdom of God, and are on dangerous ground. Whenever you see a man rise up claiming to have received direct revelation from the Lord to the Church, independent of the order and channel of the priesthood, you may set him down as an imposter”  Joseph F. Smith (</a:t>
            </a:r>
            <a:r>
              <a:rPr lang="en-US" sz="1200" i="1" dirty="0"/>
              <a:t>Gospel Doctrine,</a:t>
            </a:r>
            <a:r>
              <a:rPr lang="en-US" sz="1200" dirty="0"/>
              <a:t> 5th ed. [1939], 42).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569660"/>
          </a:xfrm>
          <a:prstGeom prst="rect">
            <a:avLst/>
          </a:prstGeom>
          <a:ln>
            <a:solidFill>
              <a:schemeClr val="tx1"/>
            </a:solidFill>
          </a:ln>
        </p:spPr>
        <p:txBody>
          <a:bodyPr>
            <a:spAutoFit/>
          </a:bodyPr>
          <a:lstStyle/>
          <a:p>
            <a:pPr fontAlgn="base"/>
            <a:r>
              <a:rPr lang="en-US" sz="1200" b="1" dirty="0"/>
              <a:t>How Did Joseph Smith—Matthew Become a Part of the Pearl of Great Price?</a:t>
            </a:r>
          </a:p>
          <a:p>
            <a:pPr fontAlgn="base"/>
            <a:r>
              <a:rPr lang="en-US" sz="1200" dirty="0"/>
              <a:t>The first edition of the Pearl of Great Price was printed in Liverpool, England, in July 1851. It was compiled as a pamphlet for use in the British Mission by Elder Franklin D. Richards, a member of the Quorum of the Twelve Apostles and president of the mission. In the preface to the pamphlet, Elder Richards explained that nearly all of its contents (which included Joseph Smith—Matthew) had appeared earlier in various Church publications in the United States, but with limited circulation. It is presumed that Elder Richards had access to these publications; however, he did not identify any of his source documents. (9)</a:t>
            </a:r>
          </a:p>
        </p:txBody>
      </p:sp>
      <p:sp>
        <p:nvSpPr>
          <p:cNvPr id="3" name="Rectangle 2"/>
          <p:cNvSpPr/>
          <p:nvPr/>
        </p:nvSpPr>
        <p:spPr>
          <a:xfrm>
            <a:off x="0" y="1584037"/>
            <a:ext cx="6096000" cy="1384995"/>
          </a:xfrm>
          <a:prstGeom prst="rect">
            <a:avLst/>
          </a:prstGeom>
          <a:ln>
            <a:solidFill>
              <a:schemeClr val="tx1"/>
            </a:solidFill>
          </a:ln>
        </p:spPr>
        <p:txBody>
          <a:bodyPr>
            <a:spAutoFit/>
          </a:bodyPr>
          <a:lstStyle/>
          <a:p>
            <a:pPr fontAlgn="base"/>
            <a:r>
              <a:rPr lang="en-US" sz="1200" b="1" dirty="0"/>
              <a:t>Jesus Christ Prophesied about the Destruction of Jerusalem</a:t>
            </a:r>
          </a:p>
          <a:p>
            <a:pPr fontAlgn="base"/>
            <a:r>
              <a:rPr lang="en-US" sz="1200" dirty="0"/>
              <a:t>Joseph Smith—Matthew 1:1. “I Am He”</a:t>
            </a:r>
          </a:p>
          <a:p>
            <a:pPr fontAlgn="base"/>
            <a:r>
              <a:rPr lang="en-US" sz="1200" dirty="0"/>
              <a:t>Jesus said, “I am he of whom it is written by the prophets” (see also JST, Matthew 4:18). With those words, He proclaimed to His disciples that He was the Messiah, the Anointed One, of whom all the prophets had prophesied (see Helaman 8:16–23). Their prophecies concerning the Messiah foretold not only His suffering for the sins of the world, but also His glorious Second Coming at the end of the world.</a:t>
            </a:r>
          </a:p>
        </p:txBody>
      </p:sp>
      <p:sp>
        <p:nvSpPr>
          <p:cNvPr id="4" name="Rectangle 3"/>
          <p:cNvSpPr/>
          <p:nvPr/>
        </p:nvSpPr>
        <p:spPr>
          <a:xfrm>
            <a:off x="0" y="2960254"/>
            <a:ext cx="6096000" cy="1200329"/>
          </a:xfrm>
          <a:prstGeom prst="rect">
            <a:avLst/>
          </a:prstGeom>
          <a:ln>
            <a:solidFill>
              <a:schemeClr val="tx1"/>
            </a:solidFill>
          </a:ln>
        </p:spPr>
        <p:txBody>
          <a:bodyPr>
            <a:spAutoFit/>
          </a:bodyPr>
          <a:lstStyle/>
          <a:p>
            <a:pPr fontAlgn="base"/>
            <a:r>
              <a:rPr lang="en-US" sz="1200" b="1" dirty="0"/>
              <a:t>The End of the World  JS—Matthew 1:4</a:t>
            </a:r>
          </a:p>
          <a:p>
            <a:pPr fontAlgn="base"/>
            <a:r>
              <a:rPr lang="en-US" sz="1200" dirty="0"/>
              <a:t>‘The end of the world is the end of unrighteousness or of worldliness as we know it, and this will be brought about by “the destruction of the wicked.”  When our world ends and the millennial era begins, there will be a new heaven and a new earth. (Isa. 65:17–25; D&amp;C 101:23–24.) Lust, carnality, and sensuousness of every sort will cease, for it will be the end of the world.’ (</a:t>
            </a:r>
            <a:r>
              <a:rPr lang="en-US" sz="1200" i="1" dirty="0"/>
              <a:t>Mormon Doctrine,</a:t>
            </a:r>
            <a:r>
              <a:rPr lang="en-US" sz="1200" dirty="0"/>
              <a:t> pp. 767–768.)” (</a:t>
            </a:r>
            <a:r>
              <a:rPr lang="en-US" sz="1200" i="1" dirty="0"/>
              <a:t>Doctrinal New Testament Commentary,</a:t>
            </a:r>
            <a:r>
              <a:rPr lang="en-US" sz="1200" dirty="0"/>
              <a:t> 1:640).v</a:t>
            </a:r>
          </a:p>
        </p:txBody>
      </p:sp>
      <p:sp>
        <p:nvSpPr>
          <p:cNvPr id="5" name="Rectangle 4"/>
          <p:cNvSpPr/>
          <p:nvPr/>
        </p:nvSpPr>
        <p:spPr>
          <a:xfrm>
            <a:off x="6096000" y="3472871"/>
            <a:ext cx="6096000" cy="3231654"/>
          </a:xfrm>
          <a:prstGeom prst="rect">
            <a:avLst/>
          </a:prstGeom>
          <a:ln>
            <a:solidFill>
              <a:schemeClr val="tx1"/>
            </a:solidFill>
          </a:ln>
        </p:spPr>
        <p:txBody>
          <a:bodyPr>
            <a:spAutoFit/>
          </a:bodyPr>
          <a:lstStyle/>
          <a:p>
            <a:pPr fontAlgn="base"/>
            <a:r>
              <a:rPr lang="en-US" sz="1200" b="1" dirty="0"/>
              <a:t>The End of Earth  JS—Matthew 1:55</a:t>
            </a:r>
          </a:p>
          <a:p>
            <a:pPr fontAlgn="base"/>
            <a:r>
              <a:rPr lang="en-US" sz="1200" dirty="0"/>
              <a:t>“When the Savior has completed the work, when the faithful Saints have preached the Gospel to the last of the spirits who have lived here and who are designed to come to this earth; when the thousand years of rest shall come and thousands and thousands of Temples shall be built, and the servants and handmaids of the Lord shall have entered therein and officiated for themselves, and for their dead friends back to the days of Adam; when the last of the spirits in prison who will receive the Gospel has received it; when the Savior comes and receives his ready bride, and all who can be are saved in the various kingdoms of God—celestial, terrestrial and </a:t>
            </a:r>
            <a:r>
              <a:rPr lang="en-US" sz="1200" dirty="0" err="1"/>
              <a:t>telestial</a:t>
            </a:r>
            <a:r>
              <a:rPr lang="en-US" sz="1200" dirty="0"/>
              <a:t>, according to their several capacities and opportunities; when sin and iniquity are driven from the earth, and the spirits that now float in this atmosphere are driven into the place prepared for them; and when the earth is sanctified from the effects of the fall, and baptized, cleansed, and purified by fire, and returns to its paradisiacal state, and has become like a sea of glass, a </a:t>
            </a:r>
            <a:r>
              <a:rPr lang="en-US" sz="1200" dirty="0" err="1"/>
              <a:t>urim</a:t>
            </a:r>
            <a:r>
              <a:rPr lang="en-US" sz="1200" dirty="0"/>
              <a:t> and </a:t>
            </a:r>
            <a:r>
              <a:rPr lang="en-US" sz="1200" dirty="0" err="1"/>
              <a:t>thummim</a:t>
            </a:r>
            <a:r>
              <a:rPr lang="en-US" sz="1200" dirty="0"/>
              <a:t>; when all this is done, and the Savior has presented the earth to his Father, and it is placed in the cluster of the celestial kingdoms, and the Son and all his faithful brethren and sisters have received the welcome plaudit—‘Enter ye into the joy of your Lord,’ and the Savior is crowned, then and not till then, will the Saints receive their everlasting inheritances” President Brigham Young (in </a:t>
            </a:r>
            <a:r>
              <a:rPr lang="en-US" sz="1200" i="1" dirty="0"/>
              <a:t>Journal of Discourses,</a:t>
            </a:r>
            <a:r>
              <a:rPr lang="en-US" sz="1200" dirty="0"/>
              <a:t>17:117).</a:t>
            </a:r>
          </a:p>
        </p:txBody>
      </p:sp>
      <p:sp>
        <p:nvSpPr>
          <p:cNvPr id="6" name="Rectangle 5"/>
          <p:cNvSpPr/>
          <p:nvPr/>
        </p:nvSpPr>
        <p:spPr>
          <a:xfrm>
            <a:off x="6096000" y="1884219"/>
            <a:ext cx="6096000" cy="1569660"/>
          </a:xfrm>
          <a:prstGeom prst="rect">
            <a:avLst/>
          </a:prstGeom>
          <a:ln>
            <a:solidFill>
              <a:schemeClr val="tx1"/>
            </a:solidFill>
          </a:ln>
        </p:spPr>
        <p:txBody>
          <a:bodyPr>
            <a:spAutoFit/>
          </a:bodyPr>
          <a:lstStyle/>
          <a:p>
            <a:pPr fontAlgn="base"/>
            <a:r>
              <a:rPr lang="en-US" sz="1200" b="1" dirty="0"/>
              <a:t>A Thief in the Night  Matthew 24:42-44 </a:t>
            </a:r>
          </a:p>
          <a:p>
            <a:pPr fontAlgn="base"/>
            <a:r>
              <a:rPr lang="en-US" sz="1200" dirty="0"/>
              <a:t>“Those who treasure up his word will not be deceived as to the time of that glorious day, nor as to the events to precede and to attend it. (Jos. Smith 1:37.) The righteous will be able to read the signs of the times. To those in darkness he will come suddenly, unexpectedly, ‘as a thief in the night,’ but to ‘the children of light’ who ‘are not of the night, nor of darkness,’ as Paul expressed it, that day will not overtake them ‘as a thief.’ They will recognize the signs as certainly as a woman in travail foreknows the approximate time of her child’s birth. (1 Thess. 5:1–6)” Elder Bruce R. McConkie (</a:t>
            </a:r>
            <a:r>
              <a:rPr lang="en-US" sz="1200" i="1" dirty="0"/>
              <a:t>Mormon Doctrine,</a:t>
            </a:r>
            <a:r>
              <a:rPr lang="en-US" sz="1200" dirty="0"/>
              <a:t> 688).</a:t>
            </a:r>
          </a:p>
        </p:txBody>
      </p:sp>
      <p:sp>
        <p:nvSpPr>
          <p:cNvPr id="7" name="Rectangle 6"/>
          <p:cNvSpPr/>
          <p:nvPr/>
        </p:nvSpPr>
        <p:spPr>
          <a:xfrm>
            <a:off x="0" y="4156363"/>
            <a:ext cx="6096000" cy="1569660"/>
          </a:xfrm>
          <a:prstGeom prst="rect">
            <a:avLst/>
          </a:prstGeom>
          <a:ln>
            <a:solidFill>
              <a:schemeClr val="tx1"/>
            </a:solidFill>
          </a:ln>
        </p:spPr>
        <p:txBody>
          <a:bodyPr>
            <a:spAutoFit/>
          </a:bodyPr>
          <a:lstStyle/>
          <a:p>
            <a:pPr fontAlgn="base"/>
            <a:r>
              <a:rPr lang="en-US" sz="1200" b="1" dirty="0"/>
              <a:t>One Taken, One Left JS—Matthew 1:44-45</a:t>
            </a:r>
          </a:p>
          <a:p>
            <a:pPr fontAlgn="base"/>
            <a:r>
              <a:rPr lang="en-US" sz="1200" dirty="0"/>
              <a:t> “The servants of God are angels in one sense, sent forth to gather the house of Israel from the four corners of the earth; and the Elders of this Church in their labors have fulfilled, partly, the sayings of the Savior, when they have found two working in the field, one has received the Gospel and been gathered, and the other left; two working in a mill, one has been taken and the other left; two lying in a bed, the one has been taken and the other left. But no doubt these sayings will have their final and complete </a:t>
            </a:r>
            <a:r>
              <a:rPr lang="en-US" sz="1200" dirty="0" err="1"/>
              <a:t>fulfilment</a:t>
            </a:r>
            <a:r>
              <a:rPr lang="en-US" sz="1200" dirty="0"/>
              <a:t> about the time of the second coming of the Savior” Heber C. Kimball (in </a:t>
            </a:r>
            <a:r>
              <a:rPr lang="en-US" sz="1200" i="1" dirty="0"/>
              <a:t>Journal of Discourses,</a:t>
            </a:r>
            <a:r>
              <a:rPr lang="en-US" sz="1200" dirty="0"/>
              <a:t> 10:103).</a:t>
            </a:r>
          </a:p>
        </p:txBody>
      </p:sp>
      <p:sp>
        <p:nvSpPr>
          <p:cNvPr id="8" name="Rectangle 7"/>
          <p:cNvSpPr/>
          <p:nvPr/>
        </p:nvSpPr>
        <p:spPr>
          <a:xfrm>
            <a:off x="0" y="5715000"/>
            <a:ext cx="6096000" cy="1015663"/>
          </a:xfrm>
          <a:prstGeom prst="rect">
            <a:avLst/>
          </a:prstGeom>
          <a:ln>
            <a:solidFill>
              <a:schemeClr val="tx1"/>
            </a:solidFill>
          </a:ln>
        </p:spPr>
        <p:txBody>
          <a:bodyPr>
            <a:spAutoFit/>
          </a:bodyPr>
          <a:lstStyle/>
          <a:p>
            <a:pPr fontAlgn="base"/>
            <a:r>
              <a:rPr lang="en-US" sz="1200" b="1" dirty="0"/>
              <a:t>No Man </a:t>
            </a:r>
            <a:r>
              <a:rPr lang="en-US" sz="1200" b="1" dirty="0" err="1"/>
              <a:t>Knoweth</a:t>
            </a:r>
            <a:r>
              <a:rPr lang="en-US" sz="1200" b="1" dirty="0"/>
              <a:t>   JS—Matthew 1:40</a:t>
            </a:r>
          </a:p>
          <a:p>
            <a:pPr fontAlgn="base"/>
            <a:r>
              <a:rPr lang="en-US" sz="1200" dirty="0"/>
              <a:t> “Jesus Christ never did reveal to any man the precise time that He would come. Go and read the Scriptures, and you cannot find anything that specifies the exact hour He would come; and all that say so are false teachers” (</a:t>
            </a:r>
            <a:r>
              <a:rPr lang="en-US" sz="1200" i="1" dirty="0"/>
              <a:t>Teachings of the Prophet Joseph Smith,</a:t>
            </a:r>
            <a:r>
              <a:rPr lang="en-US" sz="1200" dirty="0"/>
              <a:t>341; see also D&amp;C 49:7).</a:t>
            </a:r>
          </a:p>
        </p:txBody>
      </p:sp>
      <p:sp>
        <p:nvSpPr>
          <p:cNvPr id="9" name="Rectangle 8"/>
          <p:cNvSpPr/>
          <p:nvPr/>
        </p:nvSpPr>
        <p:spPr>
          <a:xfrm>
            <a:off x="6096000" y="0"/>
            <a:ext cx="6096000" cy="1815882"/>
          </a:xfrm>
          <a:prstGeom prst="rect">
            <a:avLst/>
          </a:prstGeom>
          <a:ln>
            <a:solidFill>
              <a:schemeClr val="tx1"/>
            </a:solidFill>
          </a:ln>
        </p:spPr>
        <p:txBody>
          <a:bodyPr>
            <a:spAutoFit/>
          </a:bodyPr>
          <a:lstStyle/>
          <a:p>
            <a:pPr fontAlgn="base"/>
            <a:r>
              <a:rPr lang="en-US" sz="1400" b="1" dirty="0"/>
              <a:t>The Second Coming, No Certain Time:</a:t>
            </a:r>
          </a:p>
          <a:p>
            <a:pPr fontAlgn="base"/>
            <a:r>
              <a:rPr lang="en-US" sz="1400" dirty="0"/>
              <a:t>“The time for the Second Coming of Christ is as fixed and certain as was the hour of his birth. It will not vary as much as a single second from the divine decree. He will come at the appointed time. The Millennium will not be ushered in prematurely because men turn to righteousness, nor will it be delayed because iniquity abounds. …</a:t>
            </a:r>
          </a:p>
          <a:p>
            <a:pPr fontAlgn="base"/>
            <a:r>
              <a:rPr lang="en-US" sz="1400" dirty="0"/>
              <a:t>“… [Jesus Christ] knows the set time and so does his Father” Elder Bruce R. McConkie (</a:t>
            </a:r>
            <a:r>
              <a:rPr lang="en-US" sz="1400" i="1" dirty="0"/>
              <a:t>The Millennial Messiah,</a:t>
            </a:r>
            <a:r>
              <a:rPr lang="en-US" sz="1400" dirty="0"/>
              <a:t> 26–27).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3961" y="213360"/>
          <a:ext cx="11591637" cy="6644640"/>
        </p:xfrm>
        <a:graphic>
          <a:graphicData uri="http://schemas.openxmlformats.org/drawingml/2006/table">
            <a:tbl>
              <a:tblPr firstRow="1" bandRow="1">
                <a:tableStyleId>{5940675A-B579-460E-94D1-54222C63F5DA}</a:tableStyleId>
              </a:tblPr>
              <a:tblGrid>
                <a:gridCol w="2034328">
                  <a:extLst>
                    <a:ext uri="{9D8B030D-6E8A-4147-A177-3AD203B41FA5}">
                      <a16:colId xmlns:a16="http://schemas.microsoft.com/office/drawing/2014/main" val="20000"/>
                    </a:ext>
                  </a:extLst>
                </a:gridCol>
                <a:gridCol w="4038442">
                  <a:extLst>
                    <a:ext uri="{9D8B030D-6E8A-4147-A177-3AD203B41FA5}">
                      <a16:colId xmlns:a16="http://schemas.microsoft.com/office/drawing/2014/main" val="20001"/>
                    </a:ext>
                  </a:extLst>
                </a:gridCol>
                <a:gridCol w="2688938">
                  <a:extLst>
                    <a:ext uri="{9D8B030D-6E8A-4147-A177-3AD203B41FA5}">
                      <a16:colId xmlns:a16="http://schemas.microsoft.com/office/drawing/2014/main" val="20002"/>
                    </a:ext>
                  </a:extLst>
                </a:gridCol>
                <a:gridCol w="2829929">
                  <a:extLst>
                    <a:ext uri="{9D8B030D-6E8A-4147-A177-3AD203B41FA5}">
                      <a16:colId xmlns:a16="http://schemas.microsoft.com/office/drawing/2014/main" val="20003"/>
                    </a:ext>
                  </a:extLst>
                </a:gridCol>
              </a:tblGrid>
              <a:tr h="370840">
                <a:tc>
                  <a:txBody>
                    <a:bodyPr/>
                    <a:lstStyle/>
                    <a:p>
                      <a:pPr algn="ctr"/>
                      <a:r>
                        <a:rPr lang="en-US" sz="1200" b="1" dirty="0"/>
                        <a:t>Joseph Smith</a:t>
                      </a:r>
                      <a:r>
                        <a:rPr lang="en-US" sz="1200" b="1" baseline="0" dirty="0"/>
                        <a:t> Translation</a:t>
                      </a:r>
                      <a:endParaRPr lang="en-US" sz="1200" b="1" dirty="0"/>
                    </a:p>
                  </a:txBody>
                  <a:tcPr/>
                </a:tc>
                <a:tc>
                  <a:txBody>
                    <a:bodyPr/>
                    <a:lstStyle/>
                    <a:p>
                      <a:pPr algn="ctr"/>
                      <a:r>
                        <a:rPr lang="en-US" sz="1200" b="1" dirty="0"/>
                        <a:t>Event</a:t>
                      </a:r>
                    </a:p>
                  </a:txBody>
                  <a:tcPr/>
                </a:tc>
                <a:tc>
                  <a:txBody>
                    <a:bodyPr/>
                    <a:lstStyle/>
                    <a:p>
                      <a:pPr algn="ctr"/>
                      <a:r>
                        <a:rPr lang="en-US" sz="1200" b="1" dirty="0"/>
                        <a:t>Matthew 24</a:t>
                      </a:r>
                    </a:p>
                  </a:txBody>
                  <a:tcPr/>
                </a:tc>
                <a:tc>
                  <a:txBody>
                    <a:bodyPr/>
                    <a:lstStyle/>
                    <a:p>
                      <a:pPr algn="ctr"/>
                      <a:r>
                        <a:rPr lang="en-US" sz="1200" b="1" dirty="0"/>
                        <a:t>Other Scriptures</a:t>
                      </a:r>
                    </a:p>
                  </a:txBody>
                  <a:tcPr/>
                </a:tc>
                <a:extLst>
                  <a:ext uri="{0D108BD9-81ED-4DB2-BD59-A6C34878D82A}">
                    <a16:rowId xmlns:a16="http://schemas.microsoft.com/office/drawing/2014/main" val="10000"/>
                  </a:ext>
                </a:extLst>
              </a:tr>
              <a:tr h="370840">
                <a:tc>
                  <a:txBody>
                    <a:bodyPr/>
                    <a:lstStyle/>
                    <a:p>
                      <a:r>
                        <a:rPr lang="en-US" sz="1200" dirty="0"/>
                        <a:t>JS--</a:t>
                      </a:r>
                      <a:r>
                        <a:rPr lang="en-US" sz="1200" baseline="0" dirty="0"/>
                        <a:t>Matthew 1:1</a:t>
                      </a:r>
                      <a:endParaRPr lang="en-US" sz="1200" dirty="0"/>
                    </a:p>
                  </a:txBody>
                  <a:tcPr/>
                </a:tc>
                <a:tc>
                  <a:txBody>
                    <a:bodyPr/>
                    <a:lstStyle/>
                    <a:p>
                      <a:r>
                        <a:rPr lang="en-US" sz="1200" dirty="0"/>
                        <a:t>I AM</a:t>
                      </a:r>
                      <a:r>
                        <a:rPr lang="en-US" sz="1200" baseline="0" dirty="0"/>
                        <a:t> HE—Jesus proclaimed He was the Messiah</a:t>
                      </a:r>
                    </a:p>
                    <a:p>
                      <a:r>
                        <a:rPr lang="en-US" sz="1200" baseline="0" dirty="0"/>
                        <a:t>Holy angels will appear with Jesus at the Second Coming</a:t>
                      </a:r>
                      <a:endParaRPr lang="en-US" sz="1200" dirty="0"/>
                    </a:p>
                  </a:txBody>
                  <a:tcPr/>
                </a:tc>
                <a:tc>
                  <a:txBody>
                    <a:bodyPr/>
                    <a:lstStyle/>
                    <a:p>
                      <a:r>
                        <a:rPr lang="en-US" sz="1200" dirty="0"/>
                        <a:t>Matthew 24:31</a:t>
                      </a:r>
                    </a:p>
                  </a:txBody>
                  <a:tcPr/>
                </a:tc>
                <a:tc>
                  <a:txBody>
                    <a:bodyPr/>
                    <a:lstStyle/>
                    <a:p>
                      <a:r>
                        <a:rPr lang="en-US" sz="1200" dirty="0"/>
                        <a:t>JS—Matthew 4:18</a:t>
                      </a:r>
                    </a:p>
                    <a:p>
                      <a:r>
                        <a:rPr lang="en-US" sz="1200" dirty="0"/>
                        <a:t>Helaman 8:16-23</a:t>
                      </a:r>
                    </a:p>
                  </a:txBody>
                  <a:tcPr/>
                </a:tc>
                <a:extLst>
                  <a:ext uri="{0D108BD9-81ED-4DB2-BD59-A6C34878D82A}">
                    <a16:rowId xmlns:a16="http://schemas.microsoft.com/office/drawing/2014/main" val="10001"/>
                  </a:ext>
                </a:extLst>
              </a:tr>
              <a:tr h="370840">
                <a:tc>
                  <a:txBody>
                    <a:bodyPr/>
                    <a:lstStyle/>
                    <a:p>
                      <a:r>
                        <a:rPr lang="en-US" sz="1200" dirty="0"/>
                        <a:t>JS—Matthew 1:2-3</a:t>
                      </a:r>
                    </a:p>
                  </a:txBody>
                  <a:tcPr/>
                </a:tc>
                <a:tc>
                  <a:txBody>
                    <a:bodyPr/>
                    <a:lstStyle/>
                    <a:p>
                      <a:r>
                        <a:rPr lang="en-US" sz="1200" dirty="0"/>
                        <a:t>Destruction of the Temple</a:t>
                      </a:r>
                    </a:p>
                  </a:txBody>
                  <a:tcPr/>
                </a:tc>
                <a:tc>
                  <a:txBody>
                    <a:bodyPr/>
                    <a:lstStyle/>
                    <a:p>
                      <a:r>
                        <a:rPr lang="en-US" sz="1200" dirty="0"/>
                        <a:t>Matthew 24:2</a:t>
                      </a:r>
                    </a:p>
                  </a:txBody>
                  <a:tcPr/>
                </a:tc>
                <a:tc>
                  <a:txBody>
                    <a:bodyPr/>
                    <a:lstStyle/>
                    <a:p>
                      <a:r>
                        <a:rPr lang="en-US" sz="1200" dirty="0"/>
                        <a:t>Mark 13:1-2;</a:t>
                      </a:r>
                      <a:r>
                        <a:rPr lang="en-US" sz="1200" baseline="0" dirty="0"/>
                        <a:t> Luke 21:5-6</a:t>
                      </a:r>
                      <a:endParaRPr lang="en-US" sz="1200" dirty="0"/>
                    </a:p>
                  </a:txBody>
                  <a:tcPr/>
                </a:tc>
                <a:extLst>
                  <a:ext uri="{0D108BD9-81ED-4DB2-BD59-A6C34878D82A}">
                    <a16:rowId xmlns:a16="http://schemas.microsoft.com/office/drawing/2014/main" val="10002"/>
                  </a:ext>
                </a:extLst>
              </a:tr>
              <a:tr h="370840">
                <a:tc>
                  <a:txBody>
                    <a:bodyPr/>
                    <a:lstStyle/>
                    <a:p>
                      <a:r>
                        <a:rPr lang="en-US" sz="1200" dirty="0"/>
                        <a:t>JS—Matthew</a:t>
                      </a:r>
                      <a:r>
                        <a:rPr lang="en-US" sz="1200" baseline="0" dirty="0"/>
                        <a:t> 1:4-5</a:t>
                      </a:r>
                      <a:endParaRPr lang="en-US" sz="1200" dirty="0"/>
                    </a:p>
                  </a:txBody>
                  <a:tcPr/>
                </a:tc>
                <a:tc>
                  <a:txBody>
                    <a:bodyPr/>
                    <a:lstStyle/>
                    <a:p>
                      <a:r>
                        <a:rPr lang="en-US" sz="1200" dirty="0"/>
                        <a:t>Olivet…2 events</a:t>
                      </a:r>
                    </a:p>
                  </a:txBody>
                  <a:tcPr/>
                </a:tc>
                <a:tc>
                  <a:txBody>
                    <a:bodyPr/>
                    <a:lstStyle/>
                    <a:p>
                      <a:r>
                        <a:rPr lang="en-US" sz="1200" dirty="0"/>
                        <a:t>Matthew 24:3</a:t>
                      </a:r>
                    </a:p>
                  </a:txBody>
                  <a:tcPr/>
                </a:tc>
                <a:tc>
                  <a:txBody>
                    <a:bodyPr/>
                    <a:lstStyle/>
                    <a:p>
                      <a:r>
                        <a:rPr lang="en-US" sz="1200" dirty="0"/>
                        <a:t>2 Samuel 15:30</a:t>
                      </a:r>
                    </a:p>
                  </a:txBody>
                  <a:tcPr/>
                </a:tc>
                <a:extLst>
                  <a:ext uri="{0D108BD9-81ED-4DB2-BD59-A6C34878D82A}">
                    <a16:rowId xmlns:a16="http://schemas.microsoft.com/office/drawing/2014/main" val="10003"/>
                  </a:ext>
                </a:extLst>
              </a:tr>
              <a:tr h="370840">
                <a:tc>
                  <a:txBody>
                    <a:bodyPr/>
                    <a:lstStyle/>
                    <a:p>
                      <a:r>
                        <a:rPr lang="en-US" sz="1200" dirty="0"/>
                        <a:t>JS—Matthew 1:6, 9</a:t>
                      </a:r>
                    </a:p>
                  </a:txBody>
                  <a:tcPr/>
                </a:tc>
                <a:tc>
                  <a:txBody>
                    <a:bodyPr/>
                    <a:lstStyle/>
                    <a:p>
                      <a:r>
                        <a:rPr lang="en-US" sz="1200" dirty="0"/>
                        <a:t>False Prophets</a:t>
                      </a:r>
                    </a:p>
                  </a:txBody>
                  <a:tcPr/>
                </a:tc>
                <a:tc>
                  <a:txBody>
                    <a:bodyPr/>
                    <a:lstStyle/>
                    <a:p>
                      <a:r>
                        <a:rPr lang="en-US" sz="1200" dirty="0"/>
                        <a:t>Matthew 24:5,11, 24</a:t>
                      </a:r>
                    </a:p>
                  </a:txBody>
                  <a:tcPr/>
                </a:tc>
                <a:tc>
                  <a:txBody>
                    <a:bodyPr/>
                    <a:lstStyle/>
                    <a:p>
                      <a:r>
                        <a:rPr lang="en-US" sz="1200" b="0" i="0" u="none" strike="noStrike" kern="1200" dirty="0">
                          <a:solidFill>
                            <a:schemeClr val="tx1"/>
                          </a:solidFill>
                          <a:latin typeface="+mn-lt"/>
                          <a:ea typeface="+mn-ea"/>
                          <a:cs typeface="+mn-cs"/>
                        </a:rPr>
                        <a:t>Acts 8:9, 13, 18–24</a:t>
                      </a:r>
                      <a:endParaRPr lang="en-US" sz="1200" dirty="0"/>
                    </a:p>
                  </a:txBody>
                  <a:tcPr/>
                </a:tc>
                <a:extLst>
                  <a:ext uri="{0D108BD9-81ED-4DB2-BD59-A6C34878D82A}">
                    <a16:rowId xmlns:a16="http://schemas.microsoft.com/office/drawing/2014/main" val="10004"/>
                  </a:ext>
                </a:extLst>
              </a:tr>
              <a:tr h="370840">
                <a:tc>
                  <a:txBody>
                    <a:bodyPr/>
                    <a:lstStyle/>
                    <a:p>
                      <a:r>
                        <a:rPr lang="en-US" sz="1200" dirty="0"/>
                        <a:t>JS—Matthew 1:7</a:t>
                      </a:r>
                    </a:p>
                  </a:txBody>
                  <a:tcPr/>
                </a:tc>
                <a:tc>
                  <a:txBody>
                    <a:bodyPr/>
                    <a:lstStyle/>
                    <a:p>
                      <a:r>
                        <a:rPr lang="en-US" sz="1200" dirty="0"/>
                        <a:t>Disciples afflicted and killed</a:t>
                      </a:r>
                    </a:p>
                  </a:txBody>
                  <a:tcPr/>
                </a:tc>
                <a:tc>
                  <a:txBody>
                    <a:bodyPr/>
                    <a:lstStyle/>
                    <a:p>
                      <a:r>
                        <a:rPr lang="en-US" sz="1200" dirty="0"/>
                        <a:t>Matthew 24:9, 22</a:t>
                      </a:r>
                    </a:p>
                  </a:txBody>
                  <a:tcPr/>
                </a:tc>
                <a:tc>
                  <a:txBody>
                    <a:bodyPr/>
                    <a:lstStyle/>
                    <a:p>
                      <a:r>
                        <a:rPr lang="en-US" sz="1200" b="0" i="0" u="none" strike="noStrike" kern="1200" dirty="0">
                          <a:solidFill>
                            <a:schemeClr val="tx1"/>
                          </a:solidFill>
                          <a:latin typeface="+mn-lt"/>
                          <a:ea typeface="+mn-ea"/>
                          <a:cs typeface="+mn-cs"/>
                        </a:rPr>
                        <a:t>Acts 4:1–3, 17–18, 29</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5:17–19, 40</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7:54–60</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8:1–3</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11:19</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12:1–5</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13:50</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14:1–7, 19–20</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16:19–24</a:t>
                      </a:r>
                      <a:r>
                        <a:rPr lang="en-US" sz="1200" b="0" i="0" u="none" kern="1200" dirty="0">
                          <a:solidFill>
                            <a:schemeClr val="tx1"/>
                          </a:solidFill>
                          <a:latin typeface="+mn-lt"/>
                          <a:ea typeface="+mn-ea"/>
                          <a:cs typeface="+mn-cs"/>
                        </a:rPr>
                        <a:t>;</a:t>
                      </a:r>
                      <a:r>
                        <a:rPr lang="en-US" sz="1200" b="0" i="0" u="none" strike="noStrike" kern="1200" dirty="0">
                          <a:solidFill>
                            <a:schemeClr val="tx1"/>
                          </a:solidFill>
                          <a:latin typeface="+mn-lt"/>
                          <a:ea typeface="+mn-ea"/>
                          <a:cs typeface="+mn-cs"/>
                        </a:rPr>
                        <a:t>17:1–9</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21–26</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2 Corinthians 11:23–29</a:t>
                      </a:r>
                      <a:r>
                        <a:rPr lang="en-US" sz="1200" b="0" i="0" u="none" kern="1200" dirty="0">
                          <a:solidFill>
                            <a:schemeClr val="tx1"/>
                          </a:solidFill>
                          <a:latin typeface="+mn-lt"/>
                          <a:ea typeface="+mn-ea"/>
                          <a:cs typeface="+mn-cs"/>
                        </a:rPr>
                        <a:t>.</a:t>
                      </a:r>
                      <a:endParaRPr lang="en-US" sz="1200" u="none" dirty="0"/>
                    </a:p>
                  </a:txBody>
                  <a:tcPr/>
                </a:tc>
                <a:extLst>
                  <a:ext uri="{0D108BD9-81ED-4DB2-BD59-A6C34878D82A}">
                    <a16:rowId xmlns:a16="http://schemas.microsoft.com/office/drawing/2014/main" val="10005"/>
                  </a:ext>
                </a:extLst>
              </a:tr>
              <a:tr h="370840">
                <a:tc>
                  <a:txBody>
                    <a:bodyPr/>
                    <a:lstStyle/>
                    <a:p>
                      <a:r>
                        <a:rPr lang="en-US" sz="1200" dirty="0"/>
                        <a:t>JS—Matthew 1:8</a:t>
                      </a:r>
                    </a:p>
                  </a:txBody>
                  <a:tcPr/>
                </a:tc>
                <a:tc>
                  <a:txBody>
                    <a:bodyPr/>
                    <a:lstStyle/>
                    <a:p>
                      <a:r>
                        <a:rPr lang="en-US" sz="1200" dirty="0"/>
                        <a:t>Many saints</a:t>
                      </a:r>
                      <a:r>
                        <a:rPr lang="en-US" sz="1200" baseline="0" dirty="0"/>
                        <a:t> will fall away</a:t>
                      </a:r>
                      <a:endParaRPr lang="en-US" sz="1200" dirty="0"/>
                    </a:p>
                  </a:txBody>
                  <a:tcPr/>
                </a:tc>
                <a:tc>
                  <a:txBody>
                    <a:bodyPr/>
                    <a:lstStyle/>
                    <a:p>
                      <a:r>
                        <a:rPr lang="en-US" sz="1200" dirty="0"/>
                        <a:t>Matthew 24:10, 12</a:t>
                      </a:r>
                    </a:p>
                  </a:txBody>
                  <a:tcPr/>
                </a:tc>
                <a:tc>
                  <a:txBody>
                    <a:bodyPr/>
                    <a:lstStyle/>
                    <a:p>
                      <a:r>
                        <a:rPr lang="en-US" sz="1200" dirty="0"/>
                        <a:t>2 Cor. 11:13,</a:t>
                      </a:r>
                      <a:r>
                        <a:rPr lang="en-US" sz="1200" baseline="0" dirty="0"/>
                        <a:t> 2 Tim. 2:17-18</a:t>
                      </a:r>
                      <a:endParaRPr lang="en-US" sz="1200" dirty="0"/>
                    </a:p>
                  </a:txBody>
                  <a:tcPr/>
                </a:tc>
                <a:extLst>
                  <a:ext uri="{0D108BD9-81ED-4DB2-BD59-A6C34878D82A}">
                    <a16:rowId xmlns:a16="http://schemas.microsoft.com/office/drawing/2014/main" val="10006"/>
                  </a:ext>
                </a:extLst>
              </a:tr>
              <a:tr h="370840">
                <a:tc>
                  <a:txBody>
                    <a:bodyPr/>
                    <a:lstStyle/>
                    <a:p>
                      <a:r>
                        <a:rPr lang="en-US" sz="1200" dirty="0"/>
                        <a:t>JS—Matthew</a:t>
                      </a:r>
                      <a:r>
                        <a:rPr lang="en-US" sz="1200" baseline="0" dirty="0"/>
                        <a:t> 1:10</a:t>
                      </a:r>
                      <a:endParaRPr lang="en-US" sz="1200" dirty="0"/>
                    </a:p>
                  </a:txBody>
                  <a:tcPr/>
                </a:tc>
                <a:tc>
                  <a:txBody>
                    <a:bodyPr/>
                    <a:lstStyle/>
                    <a:p>
                      <a:r>
                        <a:rPr lang="en-US" sz="1200" dirty="0"/>
                        <a:t>People will cease to love and care (wax cold)</a:t>
                      </a:r>
                    </a:p>
                  </a:txBody>
                  <a:tcPr/>
                </a:tc>
                <a:tc>
                  <a:txBody>
                    <a:bodyPr/>
                    <a:lstStyle/>
                    <a:p>
                      <a:r>
                        <a:rPr lang="en-US" sz="1200" dirty="0"/>
                        <a:t>Matthew 24:7, 10, 12</a:t>
                      </a:r>
                    </a:p>
                  </a:txBody>
                  <a:tcPr/>
                </a:tc>
                <a:tc>
                  <a:txBody>
                    <a:bodyPr/>
                    <a:lstStyle/>
                    <a:p>
                      <a:r>
                        <a:rPr lang="en-US" sz="1200" dirty="0"/>
                        <a:t>Moses 7:33</a:t>
                      </a:r>
                    </a:p>
                  </a:txBody>
                  <a:tcPr/>
                </a:tc>
                <a:extLst>
                  <a:ext uri="{0D108BD9-81ED-4DB2-BD59-A6C34878D82A}">
                    <a16:rowId xmlns:a16="http://schemas.microsoft.com/office/drawing/2014/main" val="10007"/>
                  </a:ext>
                </a:extLst>
              </a:tr>
              <a:tr h="370840">
                <a:tc>
                  <a:txBody>
                    <a:bodyPr/>
                    <a:lstStyle/>
                    <a:p>
                      <a:r>
                        <a:rPr lang="en-US" sz="1200" dirty="0"/>
                        <a:t>JS—Matthew 1:12</a:t>
                      </a:r>
                    </a:p>
                    <a:p>
                      <a:r>
                        <a:rPr lang="en-US" sz="1200" dirty="0"/>
                        <a:t>JS—Matthew 1:32</a:t>
                      </a:r>
                    </a:p>
                  </a:txBody>
                  <a:tcPr/>
                </a:tc>
                <a:tc>
                  <a:txBody>
                    <a:bodyPr/>
                    <a:lstStyle/>
                    <a:p>
                      <a:r>
                        <a:rPr lang="en-US" sz="1200" dirty="0"/>
                        <a:t>Abomination of Desolation</a:t>
                      </a:r>
                    </a:p>
                    <a:p>
                      <a:r>
                        <a:rPr lang="en-US" sz="1200" dirty="0"/>
                        <a:t>2</a:t>
                      </a:r>
                      <a:r>
                        <a:rPr lang="en-US" sz="1200" baseline="30000" dirty="0"/>
                        <a:t>nd</a:t>
                      </a:r>
                      <a:r>
                        <a:rPr lang="en-US" sz="1200" dirty="0"/>
                        <a:t> Occurrence</a:t>
                      </a:r>
                      <a:r>
                        <a:rPr lang="en-US" sz="1200" baseline="0" dirty="0"/>
                        <a:t>= Latter day destruction</a:t>
                      </a:r>
                      <a:endParaRPr lang="en-US" sz="1200" dirty="0"/>
                    </a:p>
                  </a:txBody>
                  <a:tcPr/>
                </a:tc>
                <a:tc>
                  <a:txBody>
                    <a:bodyPr/>
                    <a:lstStyle/>
                    <a:p>
                      <a:r>
                        <a:rPr lang="en-US" sz="1200" dirty="0"/>
                        <a:t>Matthew 24:15</a:t>
                      </a:r>
                    </a:p>
                  </a:txBody>
                  <a:tcPr/>
                </a:tc>
                <a:tc>
                  <a:txBody>
                    <a:bodyPr/>
                    <a:lstStyle/>
                    <a:p>
                      <a:r>
                        <a:rPr lang="en-US" sz="1200" dirty="0"/>
                        <a:t>Daniel 11:31; 12:11</a:t>
                      </a:r>
                    </a:p>
                  </a:txBody>
                  <a:tcPr/>
                </a:tc>
                <a:extLst>
                  <a:ext uri="{0D108BD9-81ED-4DB2-BD59-A6C34878D82A}">
                    <a16:rowId xmlns:a16="http://schemas.microsoft.com/office/drawing/2014/main" val="10008"/>
                  </a:ext>
                </a:extLst>
              </a:tr>
              <a:tr h="370840">
                <a:tc>
                  <a:txBody>
                    <a:bodyPr/>
                    <a:lstStyle/>
                    <a:p>
                      <a:r>
                        <a:rPr lang="en-US" sz="1200" dirty="0"/>
                        <a:t>JS—Matthew 1:13-17</a:t>
                      </a:r>
                    </a:p>
                  </a:txBody>
                  <a:tcPr/>
                </a:tc>
                <a:tc>
                  <a:txBody>
                    <a:bodyPr/>
                    <a:lstStyle/>
                    <a:p>
                      <a:r>
                        <a:rPr lang="en-US" sz="1200" dirty="0"/>
                        <a:t>Saints are told to flee for safety</a:t>
                      </a:r>
                    </a:p>
                  </a:txBody>
                  <a:tcPr/>
                </a:tc>
                <a:tc>
                  <a:txBody>
                    <a:bodyPr/>
                    <a:lstStyle/>
                    <a:p>
                      <a:r>
                        <a:rPr lang="en-US" sz="1200" dirty="0"/>
                        <a:t>Matthew 24:16-20</a:t>
                      </a:r>
                    </a:p>
                  </a:txBody>
                  <a:tcPr/>
                </a:tc>
                <a:tc>
                  <a:txBody>
                    <a:bodyPr/>
                    <a:lstStyle/>
                    <a:p>
                      <a:r>
                        <a:rPr lang="en-US" sz="1200" dirty="0"/>
                        <a:t>1 Nephi 19:14, 2 Nephi 6:9-11</a:t>
                      </a:r>
                    </a:p>
                  </a:txBody>
                  <a:tcPr/>
                </a:tc>
                <a:extLst>
                  <a:ext uri="{0D108BD9-81ED-4DB2-BD59-A6C34878D82A}">
                    <a16:rowId xmlns:a16="http://schemas.microsoft.com/office/drawing/2014/main" val="10009"/>
                  </a:ext>
                </a:extLst>
              </a:tr>
              <a:tr h="370840">
                <a:tc>
                  <a:txBody>
                    <a:bodyPr/>
                    <a:lstStyle/>
                    <a:p>
                      <a:r>
                        <a:rPr lang="en-US" sz="1200" dirty="0"/>
                        <a:t>JS—Matthew 1:18</a:t>
                      </a:r>
                    </a:p>
                  </a:txBody>
                  <a:tcPr/>
                </a:tc>
                <a:tc>
                  <a:txBody>
                    <a:bodyPr/>
                    <a:lstStyle/>
                    <a:p>
                      <a:r>
                        <a:rPr lang="en-US" sz="1200" dirty="0"/>
                        <a:t>Tribulation</a:t>
                      </a:r>
                      <a:r>
                        <a:rPr lang="en-US" sz="1200" baseline="0" dirty="0"/>
                        <a:t> of the Jews</a:t>
                      </a:r>
                      <a:endParaRPr lang="en-US" sz="1200" dirty="0"/>
                    </a:p>
                  </a:txBody>
                  <a:tcPr/>
                </a:tc>
                <a:tc>
                  <a:txBody>
                    <a:bodyPr/>
                    <a:lstStyle/>
                    <a:p>
                      <a:r>
                        <a:rPr lang="en-US" sz="1200" dirty="0"/>
                        <a:t>Matthew 24:9, 21, 51</a:t>
                      </a:r>
                    </a:p>
                  </a:txBody>
                  <a:tcPr/>
                </a:tc>
                <a:tc>
                  <a:txBody>
                    <a:bodyPr/>
                    <a:lstStyle/>
                    <a:p>
                      <a:endParaRPr lang="en-US" sz="1200" dirty="0"/>
                    </a:p>
                  </a:txBody>
                  <a:tcPr/>
                </a:tc>
                <a:extLst>
                  <a:ext uri="{0D108BD9-81ED-4DB2-BD59-A6C34878D82A}">
                    <a16:rowId xmlns:a16="http://schemas.microsoft.com/office/drawing/2014/main" val="10010"/>
                  </a:ext>
                </a:extLst>
              </a:tr>
              <a:tr h="370840">
                <a:tc>
                  <a:txBody>
                    <a:bodyPr/>
                    <a:lstStyle/>
                    <a:p>
                      <a:r>
                        <a:rPr lang="en-US" sz="1200" dirty="0"/>
                        <a:t>JS—Matthew 1:19</a:t>
                      </a:r>
                    </a:p>
                  </a:txBody>
                  <a:tcPr/>
                </a:tc>
                <a:tc>
                  <a:txBody>
                    <a:bodyPr/>
                    <a:lstStyle/>
                    <a:p>
                      <a:r>
                        <a:rPr lang="en-US" sz="1200" dirty="0"/>
                        <a:t>The beginning</a:t>
                      </a:r>
                      <a:r>
                        <a:rPr lang="en-US" sz="1200" baseline="0" dirty="0"/>
                        <a:t> of great sorrows following the death of Jesus</a:t>
                      </a:r>
                      <a:endParaRPr lang="en-US" sz="1200" dirty="0"/>
                    </a:p>
                  </a:txBody>
                  <a:tcPr/>
                </a:tc>
                <a:tc>
                  <a:txBody>
                    <a:bodyPr/>
                    <a:lstStyle/>
                    <a:p>
                      <a:r>
                        <a:rPr lang="en-US" sz="1200" dirty="0"/>
                        <a:t>Matthew</a:t>
                      </a:r>
                      <a:r>
                        <a:rPr lang="en-US" sz="1200" baseline="0" dirty="0"/>
                        <a:t> 24:8</a:t>
                      </a:r>
                      <a:endParaRPr lang="en-US" sz="1200" dirty="0"/>
                    </a:p>
                  </a:txBody>
                  <a:tcPr/>
                </a:tc>
                <a:tc>
                  <a:txBody>
                    <a:bodyPr/>
                    <a:lstStyle/>
                    <a:p>
                      <a:endParaRPr lang="en-US" sz="1200" dirty="0"/>
                    </a:p>
                  </a:txBody>
                  <a:tcPr/>
                </a:tc>
                <a:extLst>
                  <a:ext uri="{0D108BD9-81ED-4DB2-BD59-A6C34878D82A}">
                    <a16:rowId xmlns:a16="http://schemas.microsoft.com/office/drawing/2014/main" val="10011"/>
                  </a:ext>
                </a:extLst>
              </a:tr>
              <a:tr h="370840">
                <a:tc>
                  <a:txBody>
                    <a:bodyPr/>
                    <a:lstStyle/>
                    <a:p>
                      <a:r>
                        <a:rPr lang="en-US" sz="1200" dirty="0"/>
                        <a:t>JS—Matthew 1:4,</a:t>
                      </a:r>
                      <a:r>
                        <a:rPr lang="en-US" sz="1200" baseline="0" dirty="0"/>
                        <a:t> 21</a:t>
                      </a:r>
                      <a:endParaRPr lang="en-US" sz="1200" dirty="0"/>
                    </a:p>
                  </a:txBody>
                  <a:tcPr/>
                </a:tc>
                <a:tc>
                  <a:txBody>
                    <a:bodyPr/>
                    <a:lstStyle/>
                    <a:p>
                      <a:r>
                        <a:rPr lang="en-US" sz="1200" dirty="0"/>
                        <a:t>Prophecy about the end of the world—the</a:t>
                      </a:r>
                      <a:r>
                        <a:rPr lang="en-US" sz="1200" baseline="0" dirty="0"/>
                        <a:t> end of sin</a:t>
                      </a:r>
                      <a:endParaRPr lang="en-US" sz="1200" dirty="0"/>
                    </a:p>
                  </a:txBody>
                  <a:tcPr/>
                </a:tc>
                <a:tc>
                  <a:txBody>
                    <a:bodyPr/>
                    <a:lstStyle/>
                    <a:p>
                      <a:r>
                        <a:rPr lang="en-US" sz="1200" dirty="0"/>
                        <a:t>Matthew</a:t>
                      </a:r>
                      <a:r>
                        <a:rPr lang="en-US" sz="1200" baseline="0" dirty="0"/>
                        <a:t> 24:6-28</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370840">
                <a:tc>
                  <a:txBody>
                    <a:bodyPr/>
                    <a:lstStyle/>
                    <a:p>
                      <a:r>
                        <a:rPr lang="en-US" sz="1200" dirty="0"/>
                        <a:t>JS—Matthew 1:22</a:t>
                      </a:r>
                    </a:p>
                  </a:txBody>
                  <a:tcPr/>
                </a:tc>
                <a:tc>
                  <a:txBody>
                    <a:bodyPr/>
                    <a:lstStyle/>
                    <a:p>
                      <a:r>
                        <a:rPr lang="en-US" sz="1200" dirty="0"/>
                        <a:t>False </a:t>
                      </a:r>
                      <a:r>
                        <a:rPr lang="en-US" sz="1200" dirty="0" err="1"/>
                        <a:t>Christs</a:t>
                      </a:r>
                      <a:r>
                        <a:rPr lang="en-US" sz="1200" dirty="0"/>
                        <a:t>, False Prophets, Great Signs and Wonders, Deceiving the Elect</a:t>
                      </a:r>
                    </a:p>
                  </a:txBody>
                  <a:tcPr/>
                </a:tc>
                <a:tc>
                  <a:txBody>
                    <a:bodyPr/>
                    <a:lstStyle/>
                    <a:p>
                      <a:r>
                        <a:rPr lang="en-US" sz="1200" dirty="0"/>
                        <a:t>Matthew 24:24, Matthew 24:27, 30</a:t>
                      </a:r>
                    </a:p>
                    <a:p>
                      <a:r>
                        <a:rPr lang="en-US" sz="1200" dirty="0"/>
                        <a:t>Matthew</a:t>
                      </a:r>
                      <a:r>
                        <a:rPr lang="en-US" sz="1200" baseline="0" dirty="0"/>
                        <a:t> 24:22, 31</a:t>
                      </a:r>
                      <a:endParaRPr lang="en-US" sz="1200" dirty="0"/>
                    </a:p>
                  </a:txBody>
                  <a:tcPr/>
                </a:tc>
                <a:tc>
                  <a:txBody>
                    <a:bodyPr/>
                    <a:lstStyle/>
                    <a:p>
                      <a:r>
                        <a:rPr lang="en-US" sz="1200" dirty="0"/>
                        <a:t>2 Nephi</a:t>
                      </a:r>
                      <a:r>
                        <a:rPr lang="en-US" sz="1200" baseline="0" dirty="0"/>
                        <a:t> 26:29</a:t>
                      </a:r>
                    </a:p>
                    <a:p>
                      <a:r>
                        <a:rPr lang="en-US" sz="1200" baseline="0" dirty="0"/>
                        <a:t>D&amp;C 29:7-9</a:t>
                      </a:r>
                      <a:endParaRPr lang="en-US" sz="1200" dirty="0"/>
                    </a:p>
                  </a:txBody>
                  <a:tcPr/>
                </a:tc>
                <a:extLst>
                  <a:ext uri="{0D108BD9-81ED-4DB2-BD59-A6C34878D82A}">
                    <a16:rowId xmlns:a16="http://schemas.microsoft.com/office/drawing/2014/main" val="10013"/>
                  </a:ext>
                </a:extLst>
              </a:tr>
              <a:tr h="370840">
                <a:tc>
                  <a:txBody>
                    <a:bodyPr/>
                    <a:lstStyle/>
                    <a:p>
                      <a:r>
                        <a:rPr lang="en-US" sz="1200" dirty="0"/>
                        <a:t>JS—Matthew 1:23</a:t>
                      </a:r>
                    </a:p>
                  </a:txBody>
                  <a:tcPr/>
                </a:tc>
                <a:tc>
                  <a:txBody>
                    <a:bodyPr/>
                    <a:lstStyle/>
                    <a:p>
                      <a:r>
                        <a:rPr lang="en-US" sz="1200" dirty="0"/>
                        <a:t>Be not troubled</a:t>
                      </a:r>
                    </a:p>
                  </a:txBody>
                  <a:tcPr/>
                </a:tc>
                <a:tc>
                  <a:txBody>
                    <a:bodyPr/>
                    <a:lstStyle/>
                    <a:p>
                      <a:r>
                        <a:rPr lang="en-US" sz="1200" dirty="0"/>
                        <a:t>Matthew 24:6</a:t>
                      </a:r>
                    </a:p>
                  </a:txBody>
                  <a:tcPr/>
                </a:tc>
                <a:tc>
                  <a:txBody>
                    <a:bodyPr/>
                    <a:lstStyle/>
                    <a:p>
                      <a:endParaRPr lang="en-US" sz="1200" dirty="0"/>
                    </a:p>
                  </a:txBody>
                  <a:tcPr/>
                </a:tc>
                <a:extLst>
                  <a:ext uri="{0D108BD9-81ED-4DB2-BD59-A6C34878D82A}">
                    <a16:rowId xmlns:a16="http://schemas.microsoft.com/office/drawing/2014/main" val="10014"/>
                  </a:ext>
                </a:extLst>
              </a:tr>
              <a:tr h="370840">
                <a:tc>
                  <a:txBody>
                    <a:bodyPr/>
                    <a:lstStyle/>
                    <a:p>
                      <a:r>
                        <a:rPr lang="en-US" sz="1200" dirty="0"/>
                        <a:t>JS—Matthew 1:25</a:t>
                      </a:r>
                    </a:p>
                  </a:txBody>
                  <a:tcPr/>
                </a:tc>
                <a:tc>
                  <a:txBody>
                    <a:bodyPr/>
                    <a:lstStyle/>
                    <a:p>
                      <a:r>
                        <a:rPr lang="en-US" sz="1200" dirty="0"/>
                        <a:t>He is in the desert—He has withdrawn</a:t>
                      </a:r>
                      <a:r>
                        <a:rPr lang="en-US" sz="1200" baseline="0" dirty="0"/>
                        <a:t> from the world</a:t>
                      </a:r>
                      <a:endParaRPr lang="en-US" sz="1200" dirty="0"/>
                    </a:p>
                  </a:txBody>
                  <a:tcPr/>
                </a:tc>
                <a:tc>
                  <a:txBody>
                    <a:bodyPr/>
                    <a:lstStyle/>
                    <a:p>
                      <a:r>
                        <a:rPr lang="en-US" sz="1200" dirty="0"/>
                        <a:t>Matthew</a:t>
                      </a:r>
                      <a:r>
                        <a:rPr lang="en-US" sz="1200" baseline="0" dirty="0"/>
                        <a:t> 24:26</a:t>
                      </a:r>
                      <a:endParaRPr lang="en-US" sz="1200" dirty="0"/>
                    </a:p>
                  </a:txBody>
                  <a:tcPr/>
                </a:tc>
                <a:tc>
                  <a:txBody>
                    <a:bodyPr/>
                    <a:lstStyle/>
                    <a:p>
                      <a:endParaRPr lang="en-US" sz="1200" dirty="0"/>
                    </a:p>
                  </a:txBody>
                  <a:tcPr/>
                </a:tc>
                <a:extLst>
                  <a:ext uri="{0D108BD9-81ED-4DB2-BD59-A6C34878D82A}">
                    <a16:rowId xmlns:a16="http://schemas.microsoft.com/office/drawing/2014/main" val="10015"/>
                  </a:ext>
                </a:extLst>
              </a:tr>
            </a:tbl>
          </a:graphicData>
        </a:graphic>
      </p:graphicFrame>
      <p:sp>
        <p:nvSpPr>
          <p:cNvPr id="3" name="TextBox 2"/>
          <p:cNvSpPr txBox="1"/>
          <p:nvPr/>
        </p:nvSpPr>
        <p:spPr>
          <a:xfrm>
            <a:off x="3205017" y="0"/>
            <a:ext cx="6705600" cy="307777"/>
          </a:xfrm>
          <a:prstGeom prst="rect">
            <a:avLst/>
          </a:prstGeom>
          <a:noFill/>
        </p:spPr>
        <p:txBody>
          <a:bodyPr wrap="square" rtlCol="0">
            <a:spAutoFit/>
          </a:bodyPr>
          <a:lstStyle/>
          <a:p>
            <a:r>
              <a:rPr lang="en-US" sz="1400" b="1" dirty="0"/>
              <a:t>Joseph Smith—Matthew 1 Comparison to Matthew 24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Jesus’ Education and Training</a:t>
            </a:r>
          </a:p>
        </p:txBody>
      </p:sp>
      <p:sp>
        <p:nvSpPr>
          <p:cNvPr id="7" name="Rectangle 6"/>
          <p:cNvSpPr/>
          <p:nvPr/>
        </p:nvSpPr>
        <p:spPr>
          <a:xfrm>
            <a:off x="424873" y="1221709"/>
            <a:ext cx="4100945" cy="3046988"/>
          </a:xfrm>
          <a:prstGeom prst="rect">
            <a:avLst/>
          </a:prstGeom>
        </p:spPr>
        <p:txBody>
          <a:bodyPr wrap="square">
            <a:spAutoFit/>
          </a:bodyPr>
          <a:lstStyle/>
          <a:p>
            <a:r>
              <a:rPr lang="en-US" dirty="0">
                <a:solidFill>
                  <a:schemeClr val="bg1"/>
                </a:solidFill>
              </a:rPr>
              <a:t>Simon </a:t>
            </a:r>
            <a:r>
              <a:rPr lang="en-US" dirty="0" err="1">
                <a:solidFill>
                  <a:schemeClr val="bg1"/>
                </a:solidFill>
              </a:rPr>
              <a:t>ben-Shetach</a:t>
            </a:r>
            <a:r>
              <a:rPr lang="en-US" dirty="0">
                <a:solidFill>
                  <a:schemeClr val="bg1"/>
                </a:solidFill>
              </a:rPr>
              <a:t>, the brother of Queen Alexandra (who reigned over Judea from 76 to 67 B.C.), enacted that “children shall attend the elementary school.”(2)</a:t>
            </a:r>
            <a:endParaRPr lang="en-US" baseline="30000" dirty="0">
              <a:solidFill>
                <a:schemeClr val="bg1"/>
              </a:solidFill>
            </a:endParaRPr>
          </a:p>
          <a:p>
            <a:endParaRPr lang="en-US" baseline="30000" dirty="0">
              <a:solidFill>
                <a:schemeClr val="bg1"/>
              </a:solidFill>
            </a:endParaRPr>
          </a:p>
          <a:p>
            <a:r>
              <a:rPr lang="en-US" dirty="0">
                <a:solidFill>
                  <a:schemeClr val="bg1"/>
                </a:solidFill>
              </a:rPr>
              <a:t>There is some uncertainty that this was universally observed, but this enactment indicates the value that the Jewish people at the time of Christ placed on education. It is likely that many young boys did in fact enjoy some formal education. </a:t>
            </a:r>
          </a:p>
        </p:txBody>
      </p:sp>
      <p:sp>
        <p:nvSpPr>
          <p:cNvPr id="12" name="Rectangle 11"/>
          <p:cNvSpPr/>
          <p:nvPr/>
        </p:nvSpPr>
        <p:spPr>
          <a:xfrm>
            <a:off x="7887855" y="1775936"/>
            <a:ext cx="4017818" cy="2031325"/>
          </a:xfrm>
          <a:prstGeom prst="rect">
            <a:avLst/>
          </a:prstGeom>
        </p:spPr>
        <p:txBody>
          <a:bodyPr wrap="square">
            <a:spAutoFit/>
          </a:bodyPr>
          <a:lstStyle/>
          <a:p>
            <a:r>
              <a:rPr lang="en-US" dirty="0">
                <a:solidFill>
                  <a:schemeClr val="bg1"/>
                </a:solidFill>
              </a:rPr>
              <a:t>We do not know whether Jesus received any formal education, particularly in light of JST Matthew 3:24–26 [JST, Matt. 3:24–26], in which we learn that Jesus “</a:t>
            </a:r>
            <a:r>
              <a:rPr lang="en-US" dirty="0" err="1">
                <a:solidFill>
                  <a:schemeClr val="bg1"/>
                </a:solidFill>
              </a:rPr>
              <a:t>spake</a:t>
            </a:r>
            <a:r>
              <a:rPr lang="en-US" dirty="0">
                <a:solidFill>
                  <a:schemeClr val="bg1"/>
                </a:solidFill>
              </a:rPr>
              <a:t> not as other men, neither could he be taught; for he needed not that any man should teach him.”</a:t>
            </a:r>
            <a:endParaRPr lang="en-US" dirty="0"/>
          </a:p>
        </p:txBody>
      </p:sp>
      <p:sp>
        <p:nvSpPr>
          <p:cNvPr id="15" name="Rectangle 14"/>
          <p:cNvSpPr/>
          <p:nvPr/>
        </p:nvSpPr>
        <p:spPr>
          <a:xfrm>
            <a:off x="1828799" y="4519136"/>
            <a:ext cx="5006110" cy="2031325"/>
          </a:xfrm>
          <a:prstGeom prst="rect">
            <a:avLst/>
          </a:prstGeom>
        </p:spPr>
        <p:txBody>
          <a:bodyPr wrap="square">
            <a:spAutoFit/>
          </a:bodyPr>
          <a:lstStyle/>
          <a:p>
            <a:r>
              <a:rPr lang="en-US" dirty="0">
                <a:solidFill>
                  <a:schemeClr val="bg1"/>
                </a:solidFill>
              </a:rPr>
              <a:t>The central site of formal education at the time of Christ was the synagogue, which served as a place of both worship and study. </a:t>
            </a:r>
          </a:p>
          <a:p>
            <a:endParaRPr lang="en-US" dirty="0">
              <a:solidFill>
                <a:schemeClr val="bg1"/>
              </a:solidFill>
            </a:endParaRPr>
          </a:p>
          <a:p>
            <a:r>
              <a:rPr lang="en-US" dirty="0">
                <a:solidFill>
                  <a:schemeClr val="bg1"/>
                </a:solidFill>
              </a:rPr>
              <a:t>This use of the synagogue contrasts with that of the temple, which served as a place of ritual performance and worship but not of formal study.</a:t>
            </a:r>
          </a:p>
        </p:txBody>
      </p:sp>
      <p:pic>
        <p:nvPicPr>
          <p:cNvPr id="16" name="Picture 15" descr="jesus-at-the-temple-by-brian-jekel.277103818_std.jpg"/>
          <p:cNvPicPr>
            <a:picLocks noChangeAspect="1"/>
          </p:cNvPicPr>
          <p:nvPr/>
        </p:nvPicPr>
        <p:blipFill>
          <a:blip r:embed="rId3" cstate="print"/>
          <a:stretch>
            <a:fillRect/>
          </a:stretch>
        </p:blipFill>
        <p:spPr>
          <a:xfrm>
            <a:off x="4858328" y="1437987"/>
            <a:ext cx="2692976" cy="2692976"/>
          </a:xfrm>
          <a:prstGeom prst="rect">
            <a:avLst/>
          </a:prstGeom>
        </p:spPr>
      </p:pic>
      <p:pic>
        <p:nvPicPr>
          <p:cNvPr id="32770" name="Picture 2" descr="https://media.ldscdn.org/images/media-library/bible-images-the-life-of-jesus-christ/teachings/jesus-speaking-crowd-1103410-gallery.jpg"/>
          <p:cNvPicPr>
            <a:picLocks noChangeAspect="1" noChangeArrowheads="1"/>
          </p:cNvPicPr>
          <p:nvPr/>
        </p:nvPicPr>
        <p:blipFill>
          <a:blip r:embed="rId4" cstate="print"/>
          <a:srcRect/>
          <a:stretch>
            <a:fillRect/>
          </a:stretch>
        </p:blipFill>
        <p:spPr bwMode="auto">
          <a:xfrm>
            <a:off x="7629237" y="4076699"/>
            <a:ext cx="3515301" cy="2340005"/>
          </a:xfrm>
          <a:prstGeom prst="rect">
            <a:avLst/>
          </a:prstGeom>
          <a:noFill/>
        </p:spPr>
      </p:pic>
      <p:sp>
        <p:nvSpPr>
          <p:cNvPr id="17" name="TextBox 16"/>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fade">
                                      <p:cBhvr>
                                        <p:cTn id="17" dur="2000"/>
                                        <p:tgtEl>
                                          <p:spTgt spid="3277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909" y="497992"/>
          <a:ext cx="11831781" cy="6106160"/>
        </p:xfrm>
        <a:graphic>
          <a:graphicData uri="http://schemas.openxmlformats.org/drawingml/2006/table">
            <a:tbl>
              <a:tblPr firstRow="1" bandRow="1">
                <a:tableStyleId>{5940675A-B579-460E-94D1-54222C63F5DA}</a:tableStyleId>
              </a:tblPr>
              <a:tblGrid>
                <a:gridCol w="1992830">
                  <a:extLst>
                    <a:ext uri="{9D8B030D-6E8A-4147-A177-3AD203B41FA5}">
                      <a16:colId xmlns:a16="http://schemas.microsoft.com/office/drawing/2014/main" val="20000"/>
                    </a:ext>
                  </a:extLst>
                </a:gridCol>
                <a:gridCol w="3169793">
                  <a:extLst>
                    <a:ext uri="{9D8B030D-6E8A-4147-A177-3AD203B41FA5}">
                      <a16:colId xmlns:a16="http://schemas.microsoft.com/office/drawing/2014/main" val="20001"/>
                    </a:ext>
                  </a:extLst>
                </a:gridCol>
                <a:gridCol w="3334579">
                  <a:extLst>
                    <a:ext uri="{9D8B030D-6E8A-4147-A177-3AD203B41FA5}">
                      <a16:colId xmlns:a16="http://schemas.microsoft.com/office/drawing/2014/main" val="20002"/>
                    </a:ext>
                  </a:extLst>
                </a:gridCol>
                <a:gridCol w="3334579">
                  <a:extLst>
                    <a:ext uri="{9D8B030D-6E8A-4147-A177-3AD203B41FA5}">
                      <a16:colId xmlns:a16="http://schemas.microsoft.com/office/drawing/2014/main" val="20003"/>
                    </a:ext>
                  </a:extLst>
                </a:gridCol>
              </a:tblGrid>
              <a:tr h="370840">
                <a:tc>
                  <a:txBody>
                    <a:bodyPr/>
                    <a:lstStyle/>
                    <a:p>
                      <a:pPr algn="ctr"/>
                      <a:r>
                        <a:rPr lang="en-US" sz="1200" b="1" dirty="0"/>
                        <a:t>Joseph Smith</a:t>
                      </a:r>
                      <a:r>
                        <a:rPr lang="en-US" sz="1200" b="1" baseline="0" dirty="0"/>
                        <a:t> Translation</a:t>
                      </a:r>
                      <a:endParaRPr lang="en-US" sz="1200" b="1" dirty="0"/>
                    </a:p>
                  </a:txBody>
                  <a:tcPr/>
                </a:tc>
                <a:tc>
                  <a:txBody>
                    <a:bodyPr/>
                    <a:lstStyle/>
                    <a:p>
                      <a:pPr algn="ctr"/>
                      <a:r>
                        <a:rPr lang="en-US" sz="1200" b="1" dirty="0"/>
                        <a:t>Event</a:t>
                      </a:r>
                    </a:p>
                  </a:txBody>
                  <a:tcPr/>
                </a:tc>
                <a:tc>
                  <a:txBody>
                    <a:bodyPr/>
                    <a:lstStyle/>
                    <a:p>
                      <a:pPr algn="ctr"/>
                      <a:r>
                        <a:rPr lang="en-US" sz="1200" b="1" dirty="0"/>
                        <a:t>Matthew 24</a:t>
                      </a:r>
                    </a:p>
                  </a:txBody>
                  <a:tcPr/>
                </a:tc>
                <a:tc>
                  <a:txBody>
                    <a:bodyPr/>
                    <a:lstStyle/>
                    <a:p>
                      <a:pPr algn="ctr"/>
                      <a:r>
                        <a:rPr lang="en-US" sz="1200" b="1" dirty="0"/>
                        <a:t>Other Scriptures</a:t>
                      </a:r>
                    </a:p>
                  </a:txBody>
                  <a:tcPr/>
                </a:tc>
                <a:extLst>
                  <a:ext uri="{0D108BD9-81ED-4DB2-BD59-A6C34878D82A}">
                    <a16:rowId xmlns:a16="http://schemas.microsoft.com/office/drawing/2014/main" val="10000"/>
                  </a:ext>
                </a:extLst>
              </a:tr>
              <a:tr h="370840">
                <a:tc>
                  <a:txBody>
                    <a:bodyPr/>
                    <a:lstStyle/>
                    <a:p>
                      <a:r>
                        <a:rPr lang="en-US" sz="1200" dirty="0"/>
                        <a:t>JS—Matthew 1:26</a:t>
                      </a:r>
                    </a:p>
                  </a:txBody>
                  <a:tcPr/>
                </a:tc>
                <a:tc>
                  <a:txBody>
                    <a:bodyPr/>
                    <a:lstStyle/>
                    <a:p>
                      <a:r>
                        <a:rPr lang="en-US" sz="1200" dirty="0"/>
                        <a:t>Light in the morning</a:t>
                      </a:r>
                    </a:p>
                  </a:txBody>
                  <a:tcPr/>
                </a:tc>
                <a:tc>
                  <a:txBody>
                    <a:bodyPr/>
                    <a:lstStyle/>
                    <a:p>
                      <a:r>
                        <a:rPr lang="en-US" sz="1200" dirty="0"/>
                        <a:t>Matthew 24:27</a:t>
                      </a:r>
                    </a:p>
                  </a:txBody>
                  <a:tcPr/>
                </a:tc>
                <a:tc>
                  <a:txBody>
                    <a:bodyPr/>
                    <a:lstStyle/>
                    <a:p>
                      <a:r>
                        <a:rPr lang="en-US" sz="1200" dirty="0"/>
                        <a:t>Zechariah</a:t>
                      </a:r>
                      <a:r>
                        <a:rPr lang="en-US" sz="1200" baseline="0" dirty="0"/>
                        <a:t> 14:5-9</a:t>
                      </a:r>
                      <a:endParaRPr lang="en-US" sz="1200" dirty="0"/>
                    </a:p>
                  </a:txBody>
                  <a:tcPr/>
                </a:tc>
                <a:extLst>
                  <a:ext uri="{0D108BD9-81ED-4DB2-BD59-A6C34878D82A}">
                    <a16:rowId xmlns:a16="http://schemas.microsoft.com/office/drawing/2014/main" val="10001"/>
                  </a:ext>
                </a:extLst>
              </a:tr>
              <a:tr h="370840">
                <a:tc>
                  <a:txBody>
                    <a:bodyPr/>
                    <a:lstStyle/>
                    <a:p>
                      <a:r>
                        <a:rPr lang="en-US" sz="1200" dirty="0"/>
                        <a:t>JS—Matthew 1:27</a:t>
                      </a:r>
                    </a:p>
                  </a:txBody>
                  <a:tcPr/>
                </a:tc>
                <a:tc>
                  <a:txBody>
                    <a:bodyPr/>
                    <a:lstStyle/>
                    <a:p>
                      <a:r>
                        <a:rPr lang="en-US" sz="1200" dirty="0"/>
                        <a:t>Gathering Parable</a:t>
                      </a:r>
                    </a:p>
                  </a:txBody>
                  <a:tcPr/>
                </a:tc>
                <a:tc>
                  <a:txBody>
                    <a:bodyPr/>
                    <a:lstStyle/>
                    <a:p>
                      <a:r>
                        <a:rPr lang="en-US" sz="1200" dirty="0"/>
                        <a:t>Matthew 24: 28, 32-35</a:t>
                      </a:r>
                    </a:p>
                  </a:txBody>
                  <a:tcPr/>
                </a:tc>
                <a:tc>
                  <a:txBody>
                    <a:bodyPr/>
                    <a:lstStyle/>
                    <a:p>
                      <a:r>
                        <a:rPr lang="en-US" sz="1200" dirty="0"/>
                        <a:t>Luke 17:37</a:t>
                      </a:r>
                    </a:p>
                  </a:txBody>
                  <a:tcPr/>
                </a:tc>
                <a:extLst>
                  <a:ext uri="{0D108BD9-81ED-4DB2-BD59-A6C34878D82A}">
                    <a16:rowId xmlns:a16="http://schemas.microsoft.com/office/drawing/2014/main" val="10002"/>
                  </a:ext>
                </a:extLst>
              </a:tr>
              <a:tr h="370840">
                <a:tc>
                  <a:txBody>
                    <a:bodyPr/>
                    <a:lstStyle/>
                    <a:p>
                      <a:r>
                        <a:rPr lang="en-US" sz="1200" dirty="0"/>
                        <a:t>JS—Matthew</a:t>
                      </a:r>
                      <a:r>
                        <a:rPr lang="en-US" sz="1200" baseline="0" dirty="0"/>
                        <a:t> 1:28-29</a:t>
                      </a:r>
                      <a:endParaRPr lang="en-US" sz="1200" dirty="0"/>
                    </a:p>
                  </a:txBody>
                  <a:tcPr/>
                </a:tc>
                <a:tc>
                  <a:txBody>
                    <a:bodyPr/>
                    <a:lstStyle/>
                    <a:p>
                      <a:r>
                        <a:rPr lang="en-US" sz="1200" dirty="0"/>
                        <a:t>Wars and Famine</a:t>
                      </a:r>
                    </a:p>
                  </a:txBody>
                  <a:tcPr/>
                </a:tc>
                <a:tc>
                  <a:txBody>
                    <a:bodyPr/>
                    <a:lstStyle/>
                    <a:p>
                      <a:r>
                        <a:rPr lang="en-US" sz="1200" dirty="0"/>
                        <a:t>Matthew 24:6-7</a:t>
                      </a:r>
                    </a:p>
                  </a:txBody>
                  <a:tcPr/>
                </a:tc>
                <a:tc>
                  <a:txBody>
                    <a:bodyPr/>
                    <a:lstStyle/>
                    <a:p>
                      <a:r>
                        <a:rPr lang="en-US" sz="1200" dirty="0"/>
                        <a:t>D&amp;C 45:26, 63, D&amp;C 63:33-34</a:t>
                      </a:r>
                    </a:p>
                  </a:txBody>
                  <a:tcPr/>
                </a:tc>
                <a:extLst>
                  <a:ext uri="{0D108BD9-81ED-4DB2-BD59-A6C34878D82A}">
                    <a16:rowId xmlns:a16="http://schemas.microsoft.com/office/drawing/2014/main" val="10003"/>
                  </a:ext>
                </a:extLst>
              </a:tr>
              <a:tr h="370840">
                <a:tc>
                  <a:txBody>
                    <a:bodyPr/>
                    <a:lstStyle/>
                    <a:p>
                      <a:r>
                        <a:rPr lang="en-US" sz="1200" dirty="0"/>
                        <a:t>JS—Matthew 1:30</a:t>
                      </a:r>
                    </a:p>
                  </a:txBody>
                  <a:tcPr/>
                </a:tc>
                <a:tc>
                  <a:txBody>
                    <a:bodyPr/>
                    <a:lstStyle/>
                    <a:p>
                      <a:r>
                        <a:rPr lang="en-US" sz="1200" dirty="0"/>
                        <a:t>Waxed Cold (see vision</a:t>
                      </a:r>
                      <a:r>
                        <a:rPr lang="en-US" sz="1200" baseline="0" dirty="0"/>
                        <a:t> of Joseph Smith)</a:t>
                      </a:r>
                      <a:endParaRPr lang="en-US" sz="1200" dirty="0"/>
                    </a:p>
                  </a:txBody>
                  <a:tcPr/>
                </a:tc>
                <a:tc>
                  <a:txBody>
                    <a:bodyPr/>
                    <a:lstStyle/>
                    <a:p>
                      <a:r>
                        <a:rPr lang="en-US" sz="1200" dirty="0"/>
                        <a:t>Matthew 24:12</a:t>
                      </a:r>
                    </a:p>
                  </a:txBody>
                  <a:tcPr/>
                </a:tc>
                <a:tc>
                  <a:txBody>
                    <a:bodyPr/>
                    <a:lstStyle/>
                    <a:p>
                      <a:endParaRPr lang="en-US" sz="1200" dirty="0"/>
                    </a:p>
                  </a:txBody>
                  <a:tcPr/>
                </a:tc>
                <a:extLst>
                  <a:ext uri="{0D108BD9-81ED-4DB2-BD59-A6C34878D82A}">
                    <a16:rowId xmlns:a16="http://schemas.microsoft.com/office/drawing/2014/main" val="10004"/>
                  </a:ext>
                </a:extLst>
              </a:tr>
              <a:tr h="370840">
                <a:tc>
                  <a:txBody>
                    <a:bodyPr/>
                    <a:lstStyle/>
                    <a:p>
                      <a:r>
                        <a:rPr lang="en-US" sz="1200" dirty="0"/>
                        <a:t>JS—Matthew 1:31</a:t>
                      </a:r>
                    </a:p>
                  </a:txBody>
                  <a:tcPr/>
                </a:tc>
                <a:tc>
                  <a:txBody>
                    <a:bodyPr/>
                    <a:lstStyle/>
                    <a:p>
                      <a:r>
                        <a:rPr lang="en-US" sz="1200" dirty="0"/>
                        <a:t>Gospel Preached to all the world</a:t>
                      </a:r>
                    </a:p>
                  </a:txBody>
                  <a:tcPr/>
                </a:tc>
                <a:tc>
                  <a:txBody>
                    <a:bodyPr/>
                    <a:lstStyle/>
                    <a:p>
                      <a:r>
                        <a:rPr lang="en-US" sz="1200" dirty="0"/>
                        <a:t>Matthew 24:14</a:t>
                      </a:r>
                    </a:p>
                  </a:txBody>
                  <a:tcPr/>
                </a:tc>
                <a:tc>
                  <a:txBody>
                    <a:bodyPr/>
                    <a:lstStyle/>
                    <a:p>
                      <a:endParaRPr lang="en-US" sz="1200" dirty="0"/>
                    </a:p>
                  </a:txBody>
                  <a:tcPr/>
                </a:tc>
                <a:extLst>
                  <a:ext uri="{0D108BD9-81ED-4DB2-BD59-A6C34878D82A}">
                    <a16:rowId xmlns:a16="http://schemas.microsoft.com/office/drawing/2014/main" val="10005"/>
                  </a:ext>
                </a:extLst>
              </a:tr>
              <a:tr h="370840">
                <a:tc>
                  <a:txBody>
                    <a:bodyPr/>
                    <a:lstStyle/>
                    <a:p>
                      <a:r>
                        <a:rPr lang="en-US" sz="1200" dirty="0"/>
                        <a:t>JS—Matthew 1:33</a:t>
                      </a:r>
                    </a:p>
                  </a:txBody>
                  <a:tcPr/>
                </a:tc>
                <a:tc>
                  <a:txBody>
                    <a:bodyPr/>
                    <a:lstStyle/>
                    <a:p>
                      <a:r>
                        <a:rPr lang="en-US" sz="1200" dirty="0"/>
                        <a:t> No sun, moon, and the stars will fall</a:t>
                      </a:r>
                    </a:p>
                  </a:txBody>
                  <a:tcPr/>
                </a:tc>
                <a:tc>
                  <a:txBody>
                    <a:bodyPr/>
                    <a:lstStyle/>
                    <a:p>
                      <a:r>
                        <a:rPr lang="en-US" sz="1200" dirty="0"/>
                        <a:t>Matthew 24:28</a:t>
                      </a:r>
                    </a:p>
                  </a:txBody>
                  <a:tcPr/>
                </a:tc>
                <a:tc>
                  <a:txBody>
                    <a:bodyPr/>
                    <a:lstStyle/>
                    <a:p>
                      <a:endParaRPr lang="en-US" sz="1200" dirty="0"/>
                    </a:p>
                  </a:txBody>
                  <a:tcPr/>
                </a:tc>
                <a:extLst>
                  <a:ext uri="{0D108BD9-81ED-4DB2-BD59-A6C34878D82A}">
                    <a16:rowId xmlns:a16="http://schemas.microsoft.com/office/drawing/2014/main" val="10006"/>
                  </a:ext>
                </a:extLst>
              </a:tr>
              <a:tr h="370840">
                <a:tc>
                  <a:txBody>
                    <a:bodyPr/>
                    <a:lstStyle/>
                    <a:p>
                      <a:r>
                        <a:rPr lang="en-US" sz="1200" dirty="0"/>
                        <a:t>JS—Matthew 1:36</a:t>
                      </a:r>
                    </a:p>
                  </a:txBody>
                  <a:tcPr/>
                </a:tc>
                <a:tc>
                  <a:txBody>
                    <a:bodyPr/>
                    <a:lstStyle/>
                    <a:p>
                      <a:r>
                        <a:rPr lang="en-US" sz="1200" dirty="0"/>
                        <a:t>The Tribes of the Earth will morn and also see the Son of</a:t>
                      </a:r>
                      <a:r>
                        <a:rPr lang="en-US" sz="1200" baseline="0" dirty="0"/>
                        <a:t> Man coming</a:t>
                      </a:r>
                      <a:endParaRPr lang="en-US" sz="1200" dirty="0"/>
                    </a:p>
                  </a:txBody>
                  <a:tcPr/>
                </a:tc>
                <a:tc>
                  <a:txBody>
                    <a:bodyPr/>
                    <a:lstStyle/>
                    <a:p>
                      <a:r>
                        <a:rPr lang="en-US" sz="1200" dirty="0"/>
                        <a:t>Matthew 24:27, 30</a:t>
                      </a:r>
                    </a:p>
                  </a:txBody>
                  <a:tcPr/>
                </a:tc>
                <a:tc>
                  <a:txBody>
                    <a:bodyPr/>
                    <a:lstStyle/>
                    <a:p>
                      <a:r>
                        <a:rPr lang="en-US" sz="1200" dirty="0"/>
                        <a:t>D&amp;C 101:23; Article of Faith 1:10; D&amp;C 133:44,</a:t>
                      </a:r>
                      <a:r>
                        <a:rPr lang="en-US" sz="1200" baseline="0" dirty="0"/>
                        <a:t> 49, Acts 1:11</a:t>
                      </a:r>
                      <a:endParaRPr lang="en-US" sz="1200" dirty="0"/>
                    </a:p>
                  </a:txBody>
                  <a:tcPr/>
                </a:tc>
                <a:extLst>
                  <a:ext uri="{0D108BD9-81ED-4DB2-BD59-A6C34878D82A}">
                    <a16:rowId xmlns:a16="http://schemas.microsoft.com/office/drawing/2014/main" val="10007"/>
                  </a:ext>
                </a:extLst>
              </a:tr>
              <a:tr h="370840">
                <a:tc>
                  <a:txBody>
                    <a:bodyPr/>
                    <a:lstStyle/>
                    <a:p>
                      <a:r>
                        <a:rPr lang="en-US" sz="1200" dirty="0"/>
                        <a:t>JS—Matthew</a:t>
                      </a:r>
                      <a:r>
                        <a:rPr lang="en-US" sz="1200" baseline="0" dirty="0"/>
                        <a:t> 1:37</a:t>
                      </a:r>
                      <a:endParaRPr lang="en-US" sz="1200" dirty="0"/>
                    </a:p>
                  </a:txBody>
                  <a:tcPr/>
                </a:tc>
                <a:tc>
                  <a:txBody>
                    <a:bodyPr/>
                    <a:lstStyle/>
                    <a:p>
                      <a:r>
                        <a:rPr lang="en-US" sz="1200" dirty="0"/>
                        <a:t>Treasure up His word.</a:t>
                      </a:r>
                    </a:p>
                  </a:txBody>
                  <a:tcPr/>
                </a:tc>
                <a:tc>
                  <a:txBody>
                    <a:bodyPr/>
                    <a:lstStyle/>
                    <a:p>
                      <a:r>
                        <a:rPr lang="en-US" sz="1200" dirty="0"/>
                        <a:t> Matthew 24:34</a:t>
                      </a:r>
                    </a:p>
                  </a:txBody>
                  <a:tcPr/>
                </a:tc>
                <a:tc>
                  <a:txBody>
                    <a:bodyPr/>
                    <a:lstStyle/>
                    <a:p>
                      <a:r>
                        <a:rPr lang="en-US" sz="1200" dirty="0"/>
                        <a:t>1 Thess. 5:1-6</a:t>
                      </a:r>
                    </a:p>
                  </a:txBody>
                  <a:tcPr/>
                </a:tc>
                <a:extLst>
                  <a:ext uri="{0D108BD9-81ED-4DB2-BD59-A6C34878D82A}">
                    <a16:rowId xmlns:a16="http://schemas.microsoft.com/office/drawing/2014/main" val="10008"/>
                  </a:ext>
                </a:extLst>
              </a:tr>
              <a:tr h="370840">
                <a:tc>
                  <a:txBody>
                    <a:bodyPr/>
                    <a:lstStyle/>
                    <a:p>
                      <a:r>
                        <a:rPr lang="en-US" sz="1200" dirty="0"/>
                        <a:t>JS—Matthew 1:38</a:t>
                      </a:r>
                    </a:p>
                  </a:txBody>
                  <a:tcPr/>
                </a:tc>
                <a:tc>
                  <a:txBody>
                    <a:bodyPr/>
                    <a:lstStyle/>
                    <a:p>
                      <a:r>
                        <a:rPr lang="en-US" sz="1200" dirty="0"/>
                        <a:t>Parable of the Fig</a:t>
                      </a:r>
                      <a:r>
                        <a:rPr lang="en-US" sz="1200" baseline="0" dirty="0"/>
                        <a:t> Tree</a:t>
                      </a:r>
                      <a:endParaRPr lang="en-US" sz="1200" dirty="0"/>
                    </a:p>
                  </a:txBody>
                  <a:tcPr/>
                </a:tc>
                <a:tc>
                  <a:txBody>
                    <a:bodyPr/>
                    <a:lstStyle/>
                    <a:p>
                      <a:r>
                        <a:rPr lang="en-US" sz="1200" dirty="0"/>
                        <a:t>Luke 13:6-9</a:t>
                      </a:r>
                    </a:p>
                  </a:txBody>
                  <a:tcPr/>
                </a:tc>
                <a:tc>
                  <a:txBody>
                    <a:bodyPr/>
                    <a:lstStyle/>
                    <a:p>
                      <a:endParaRPr lang="en-US" sz="1200" dirty="0"/>
                    </a:p>
                  </a:txBody>
                  <a:tcPr/>
                </a:tc>
                <a:extLst>
                  <a:ext uri="{0D108BD9-81ED-4DB2-BD59-A6C34878D82A}">
                    <a16:rowId xmlns:a16="http://schemas.microsoft.com/office/drawing/2014/main" val="10009"/>
                  </a:ext>
                </a:extLst>
              </a:tr>
              <a:tr h="370840">
                <a:tc>
                  <a:txBody>
                    <a:bodyPr/>
                    <a:lstStyle/>
                    <a:p>
                      <a:r>
                        <a:rPr lang="en-US" sz="1200" dirty="0"/>
                        <a:t>JS—Matthew 1:40</a:t>
                      </a:r>
                    </a:p>
                  </a:txBody>
                  <a:tcPr/>
                </a:tc>
                <a:tc>
                  <a:txBody>
                    <a:bodyPr/>
                    <a:lstStyle/>
                    <a:p>
                      <a:r>
                        <a:rPr lang="en-US" sz="1200" dirty="0"/>
                        <a:t>No one knows when He will come</a:t>
                      </a:r>
                    </a:p>
                  </a:txBody>
                  <a:tcPr/>
                </a:tc>
                <a:tc>
                  <a:txBody>
                    <a:bodyPr/>
                    <a:lstStyle/>
                    <a:p>
                      <a:r>
                        <a:rPr lang="en-US" sz="1200" dirty="0"/>
                        <a:t> Matthew 24:36, 42</a:t>
                      </a:r>
                    </a:p>
                  </a:txBody>
                  <a:tcPr/>
                </a:tc>
                <a:tc>
                  <a:txBody>
                    <a:bodyPr/>
                    <a:lstStyle/>
                    <a:p>
                      <a:r>
                        <a:rPr lang="en-US" sz="1200" dirty="0"/>
                        <a:t>D&amp;C 49:7</a:t>
                      </a:r>
                    </a:p>
                  </a:txBody>
                  <a:tcPr/>
                </a:tc>
                <a:extLst>
                  <a:ext uri="{0D108BD9-81ED-4DB2-BD59-A6C34878D82A}">
                    <a16:rowId xmlns:a16="http://schemas.microsoft.com/office/drawing/2014/main" val="10010"/>
                  </a:ext>
                </a:extLst>
              </a:tr>
              <a:tr h="370840">
                <a:tc>
                  <a:txBody>
                    <a:bodyPr/>
                    <a:lstStyle/>
                    <a:p>
                      <a:r>
                        <a:rPr lang="en-US" sz="1200" dirty="0"/>
                        <a:t>JS—Matthew 1:41-43</a:t>
                      </a:r>
                    </a:p>
                  </a:txBody>
                  <a:tcPr/>
                </a:tc>
                <a:tc>
                  <a:txBody>
                    <a:bodyPr/>
                    <a:lstStyle/>
                    <a:p>
                      <a:r>
                        <a:rPr lang="en-US" sz="1200" dirty="0"/>
                        <a:t>Days</a:t>
                      </a:r>
                      <a:r>
                        <a:rPr lang="en-US" sz="1200" baseline="0" dirty="0"/>
                        <a:t> of Noah—</a:t>
                      </a:r>
                      <a:r>
                        <a:rPr lang="en-US" sz="1200" baseline="0" dirty="0" err="1"/>
                        <a:t>Noe</a:t>
                      </a:r>
                      <a:endParaRPr lang="en-US" sz="1200" dirty="0"/>
                    </a:p>
                  </a:txBody>
                  <a:tcPr/>
                </a:tc>
                <a:tc>
                  <a:txBody>
                    <a:bodyPr/>
                    <a:lstStyle/>
                    <a:p>
                      <a:r>
                        <a:rPr lang="en-US" sz="1200" dirty="0"/>
                        <a:t>Matthew 24:37-39</a:t>
                      </a:r>
                    </a:p>
                  </a:txBody>
                  <a:tcPr/>
                </a:tc>
                <a:tc>
                  <a:txBody>
                    <a:bodyPr/>
                    <a:lstStyle/>
                    <a:p>
                      <a:r>
                        <a:rPr lang="en-US" sz="1200" dirty="0"/>
                        <a:t>Genesis 6:11</a:t>
                      </a:r>
                    </a:p>
                  </a:txBody>
                  <a:tcPr/>
                </a:tc>
                <a:extLst>
                  <a:ext uri="{0D108BD9-81ED-4DB2-BD59-A6C34878D82A}">
                    <a16:rowId xmlns:a16="http://schemas.microsoft.com/office/drawing/2014/main" val="10011"/>
                  </a:ext>
                </a:extLst>
              </a:tr>
              <a:tr h="370840">
                <a:tc>
                  <a:txBody>
                    <a:bodyPr/>
                    <a:lstStyle/>
                    <a:p>
                      <a:r>
                        <a:rPr lang="en-US" sz="1200" dirty="0"/>
                        <a:t>JS—Matthew 1:44-45</a:t>
                      </a:r>
                    </a:p>
                  </a:txBody>
                  <a:tcPr/>
                </a:tc>
                <a:tc>
                  <a:txBody>
                    <a:bodyPr/>
                    <a:lstStyle/>
                    <a:p>
                      <a:r>
                        <a:rPr lang="en-US" sz="1200" dirty="0"/>
                        <a:t>One taken, One left</a:t>
                      </a:r>
                    </a:p>
                  </a:txBody>
                  <a:tcPr/>
                </a:tc>
                <a:tc>
                  <a:txBody>
                    <a:bodyPr/>
                    <a:lstStyle/>
                    <a:p>
                      <a:r>
                        <a:rPr lang="en-US" sz="1200" dirty="0"/>
                        <a:t>Matthew</a:t>
                      </a:r>
                      <a:r>
                        <a:rPr lang="en-US" sz="1200" baseline="0" dirty="0"/>
                        <a:t> 24:40-41</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370840">
                <a:tc>
                  <a:txBody>
                    <a:bodyPr/>
                    <a:lstStyle/>
                    <a:p>
                      <a:r>
                        <a:rPr lang="en-US" sz="1200" dirty="0"/>
                        <a:t>JS—Matthew 1:46-47</a:t>
                      </a:r>
                    </a:p>
                  </a:txBody>
                  <a:tcPr/>
                </a:tc>
                <a:tc>
                  <a:txBody>
                    <a:bodyPr/>
                    <a:lstStyle/>
                    <a:p>
                      <a:r>
                        <a:rPr lang="en-US" sz="1200" dirty="0"/>
                        <a:t>Those in the dark, Come as a thief in the night verses those</a:t>
                      </a:r>
                      <a:r>
                        <a:rPr lang="en-US" sz="1200" baseline="0" dirty="0"/>
                        <a:t> who are prepared</a:t>
                      </a:r>
                      <a:endParaRPr lang="en-US" sz="1200" dirty="0"/>
                    </a:p>
                  </a:txBody>
                  <a:tcPr/>
                </a:tc>
                <a:tc>
                  <a:txBody>
                    <a:bodyPr/>
                    <a:lstStyle/>
                    <a:p>
                      <a:r>
                        <a:rPr lang="en-US" sz="1200" dirty="0"/>
                        <a:t>Matthew</a:t>
                      </a:r>
                      <a:r>
                        <a:rPr lang="en-US" sz="1200" baseline="0" dirty="0"/>
                        <a:t> 24:42-43</a:t>
                      </a:r>
                    </a:p>
                    <a:p>
                      <a:r>
                        <a:rPr lang="en-US" sz="1200" baseline="0" dirty="0"/>
                        <a:t>Matthew 24:44</a:t>
                      </a:r>
                      <a:endParaRPr lang="en-US" sz="1200" dirty="0"/>
                    </a:p>
                  </a:txBody>
                  <a:tcPr/>
                </a:tc>
                <a:tc>
                  <a:txBody>
                    <a:bodyPr/>
                    <a:lstStyle/>
                    <a:p>
                      <a:r>
                        <a:rPr lang="en-US" sz="1200" dirty="0"/>
                        <a:t>2 Nephi</a:t>
                      </a:r>
                      <a:r>
                        <a:rPr lang="en-US" sz="1200" baseline="0" dirty="0"/>
                        <a:t> 22:17-19</a:t>
                      </a:r>
                      <a:endParaRPr lang="en-US" sz="1200" dirty="0"/>
                    </a:p>
                  </a:txBody>
                  <a:tcPr/>
                </a:tc>
                <a:extLst>
                  <a:ext uri="{0D108BD9-81ED-4DB2-BD59-A6C34878D82A}">
                    <a16:rowId xmlns:a16="http://schemas.microsoft.com/office/drawing/2014/main" val="10013"/>
                  </a:ext>
                </a:extLst>
              </a:tr>
              <a:tr h="370840">
                <a:tc>
                  <a:txBody>
                    <a:bodyPr/>
                    <a:lstStyle/>
                    <a:p>
                      <a:r>
                        <a:rPr lang="en-US" sz="1200" dirty="0"/>
                        <a:t>JS—Matthew 1:49-50</a:t>
                      </a:r>
                    </a:p>
                  </a:txBody>
                  <a:tcPr/>
                </a:tc>
                <a:tc>
                  <a:txBody>
                    <a:bodyPr/>
                    <a:lstStyle/>
                    <a:p>
                      <a:r>
                        <a:rPr lang="en-US" sz="1200" dirty="0"/>
                        <a:t>Parable of the Lord and His servants</a:t>
                      </a:r>
                    </a:p>
                  </a:txBody>
                  <a:tcPr/>
                </a:tc>
                <a:tc>
                  <a:txBody>
                    <a:bodyPr/>
                    <a:lstStyle/>
                    <a:p>
                      <a:r>
                        <a:rPr lang="en-US" sz="1200" dirty="0"/>
                        <a:t>Matthew 24:45-51</a:t>
                      </a:r>
                    </a:p>
                  </a:txBody>
                  <a:tcPr/>
                </a:tc>
                <a:tc>
                  <a:txBody>
                    <a:bodyPr/>
                    <a:lstStyle/>
                    <a:p>
                      <a:r>
                        <a:rPr lang="en-US" sz="1200" dirty="0"/>
                        <a:t>Malachi 3:2</a:t>
                      </a:r>
                    </a:p>
                  </a:txBody>
                  <a:tcPr/>
                </a:tc>
                <a:extLst>
                  <a:ext uri="{0D108BD9-81ED-4DB2-BD59-A6C34878D82A}">
                    <a16:rowId xmlns:a16="http://schemas.microsoft.com/office/drawing/2014/main" val="10014"/>
                  </a:ext>
                </a:extLst>
              </a:tr>
              <a:tr h="370840">
                <a:tc>
                  <a:txBody>
                    <a:bodyPr/>
                    <a:lstStyle/>
                    <a:p>
                      <a:r>
                        <a:rPr lang="en-US" sz="1200" dirty="0"/>
                        <a:t>JS—Matthew 1:55</a:t>
                      </a:r>
                    </a:p>
                  </a:txBody>
                  <a:tcPr/>
                </a:tc>
                <a:tc>
                  <a:txBody>
                    <a:bodyPr/>
                    <a:lstStyle/>
                    <a:p>
                      <a:r>
                        <a:rPr lang="en-US" sz="1200" dirty="0"/>
                        <a:t>The End of the Earth and it’s wickedness</a:t>
                      </a:r>
                    </a:p>
                  </a:txBody>
                  <a:tcPr/>
                </a:tc>
                <a:tc>
                  <a:txBody>
                    <a:bodyPr/>
                    <a:lstStyle/>
                    <a:p>
                      <a:r>
                        <a:rPr lang="en-US" sz="1200" dirty="0"/>
                        <a:t>Matthew 24:3</a:t>
                      </a:r>
                    </a:p>
                  </a:txBody>
                  <a:tcPr/>
                </a:tc>
                <a:tc>
                  <a:txBody>
                    <a:bodyPr/>
                    <a:lstStyle/>
                    <a:p>
                      <a:r>
                        <a:rPr lang="en-US" sz="1200" dirty="0"/>
                        <a:t>Isaiah 65:17-25, D&amp;C 101:23-24</a:t>
                      </a:r>
                    </a:p>
                  </a:txBody>
                  <a:tcPr/>
                </a:tc>
                <a:extLst>
                  <a:ext uri="{0D108BD9-81ED-4DB2-BD59-A6C34878D82A}">
                    <a16:rowId xmlns:a16="http://schemas.microsoft.com/office/drawing/2014/main" val="10015"/>
                  </a:ext>
                </a:extLst>
              </a:tr>
            </a:tbl>
          </a:graphicData>
        </a:graphic>
      </p:graphicFrame>
      <p:sp>
        <p:nvSpPr>
          <p:cNvPr id="3" name="TextBox 2"/>
          <p:cNvSpPr txBox="1"/>
          <p:nvPr/>
        </p:nvSpPr>
        <p:spPr>
          <a:xfrm>
            <a:off x="3205017" y="0"/>
            <a:ext cx="6705600" cy="369332"/>
          </a:xfrm>
          <a:prstGeom prst="rect">
            <a:avLst/>
          </a:prstGeom>
          <a:noFill/>
        </p:spPr>
        <p:txBody>
          <a:bodyPr wrap="square" rtlCol="0">
            <a:spAutoFit/>
          </a:bodyPr>
          <a:lstStyle/>
          <a:p>
            <a:r>
              <a:rPr lang="en-US" dirty="0"/>
              <a:t>Joseph Smith—Matthew 1 Comparison to Matthew 24 (continued)</a:t>
            </a:r>
          </a:p>
        </p:txBody>
      </p:sp>
      <p:sp>
        <p:nvSpPr>
          <p:cNvPr id="4" name="TextBox 3"/>
          <p:cNvSpPr txBox="1"/>
          <p:nvPr/>
        </p:nvSpPr>
        <p:spPr>
          <a:xfrm>
            <a:off x="0" y="6581001"/>
            <a:ext cx="4636655" cy="276999"/>
          </a:xfrm>
          <a:prstGeom prst="rect">
            <a:avLst/>
          </a:prstGeom>
          <a:noFill/>
        </p:spPr>
        <p:txBody>
          <a:bodyPr wrap="square" rtlCol="0">
            <a:spAutoFit/>
          </a:bodyPr>
          <a:lstStyle/>
          <a:p>
            <a:r>
              <a:rPr lang="en-US" sz="1200" dirty="0"/>
              <a:t>Excerpts from Pearl of Great Price Student Manual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Knowledge of the Law</a:t>
            </a:r>
          </a:p>
        </p:txBody>
      </p:sp>
      <p:pic>
        <p:nvPicPr>
          <p:cNvPr id="8" name="Picture 7" descr="jesus_synagogue.jpg"/>
          <p:cNvPicPr>
            <a:picLocks noChangeAspect="1"/>
          </p:cNvPicPr>
          <p:nvPr/>
        </p:nvPicPr>
        <p:blipFill>
          <a:blip r:embed="rId3" cstate="print"/>
          <a:stretch>
            <a:fillRect/>
          </a:stretch>
        </p:blipFill>
        <p:spPr>
          <a:xfrm>
            <a:off x="452436" y="886691"/>
            <a:ext cx="3362325" cy="3810000"/>
          </a:xfrm>
          <a:prstGeom prst="rect">
            <a:avLst/>
          </a:prstGeom>
        </p:spPr>
      </p:pic>
      <p:sp>
        <p:nvSpPr>
          <p:cNvPr id="9" name="Rectangle 8"/>
          <p:cNvSpPr/>
          <p:nvPr/>
        </p:nvSpPr>
        <p:spPr>
          <a:xfrm>
            <a:off x="4211780" y="1803646"/>
            <a:ext cx="4461166" cy="1323439"/>
          </a:xfrm>
          <a:prstGeom prst="rect">
            <a:avLst/>
          </a:prstGeom>
        </p:spPr>
        <p:txBody>
          <a:bodyPr wrap="square">
            <a:spAutoFit/>
          </a:bodyPr>
          <a:lstStyle/>
          <a:p>
            <a:r>
              <a:rPr lang="en-US" sz="2000" dirty="0">
                <a:solidFill>
                  <a:schemeClr val="bg1"/>
                </a:solidFill>
              </a:rPr>
              <a:t>The exact knowledge of the law and the ability to interpret the scriptures was the goal of education among the Jews. </a:t>
            </a:r>
          </a:p>
          <a:p>
            <a:endParaRPr lang="en-US" sz="2000" dirty="0">
              <a:solidFill>
                <a:schemeClr val="bg1"/>
              </a:solidFill>
            </a:endParaRPr>
          </a:p>
        </p:txBody>
      </p:sp>
      <p:pic>
        <p:nvPicPr>
          <p:cNvPr id="11" name="Picture 10" descr="jesus9.jpg"/>
          <p:cNvPicPr>
            <a:picLocks noChangeAspect="1"/>
          </p:cNvPicPr>
          <p:nvPr/>
        </p:nvPicPr>
        <p:blipFill>
          <a:blip r:embed="rId4" cstate="print"/>
          <a:stretch>
            <a:fillRect/>
          </a:stretch>
        </p:blipFill>
        <p:spPr>
          <a:xfrm>
            <a:off x="7887855" y="3251200"/>
            <a:ext cx="3576747" cy="3043848"/>
          </a:xfrm>
          <a:prstGeom prst="rect">
            <a:avLst/>
          </a:prstGeom>
        </p:spPr>
      </p:pic>
      <p:sp>
        <p:nvSpPr>
          <p:cNvPr id="12" name="Rectangle 11"/>
          <p:cNvSpPr/>
          <p:nvPr/>
        </p:nvSpPr>
        <p:spPr>
          <a:xfrm>
            <a:off x="3870036" y="4722291"/>
            <a:ext cx="4156364" cy="1631216"/>
          </a:xfrm>
          <a:prstGeom prst="rect">
            <a:avLst/>
          </a:prstGeom>
        </p:spPr>
        <p:txBody>
          <a:bodyPr wrap="square">
            <a:spAutoFit/>
          </a:bodyPr>
          <a:lstStyle/>
          <a:p>
            <a:r>
              <a:rPr lang="en-US" sz="2000" dirty="0">
                <a:solidFill>
                  <a:schemeClr val="bg1"/>
                </a:solidFill>
              </a:rPr>
              <a:t>Though we may not know the details of how Jesus was educated, we do know that he fulfilled the goal of Jewish education better than any other person who ever lived.</a:t>
            </a:r>
          </a:p>
        </p:txBody>
      </p:sp>
      <p:sp>
        <p:nvSpPr>
          <p:cNvPr id="15" name="TextBox 14"/>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Joseph Smith Translation</a:t>
            </a:r>
          </a:p>
        </p:txBody>
      </p:sp>
      <p:sp>
        <p:nvSpPr>
          <p:cNvPr id="14" name="Rectangle 13"/>
          <p:cNvSpPr/>
          <p:nvPr/>
        </p:nvSpPr>
        <p:spPr>
          <a:xfrm>
            <a:off x="2438400" y="759799"/>
            <a:ext cx="7259781" cy="646331"/>
          </a:xfrm>
          <a:prstGeom prst="rect">
            <a:avLst/>
          </a:prstGeom>
        </p:spPr>
        <p:txBody>
          <a:bodyPr wrap="square">
            <a:spAutoFit/>
          </a:bodyPr>
          <a:lstStyle/>
          <a:p>
            <a:r>
              <a:rPr lang="en-US" dirty="0">
                <a:solidFill>
                  <a:schemeClr val="bg1"/>
                </a:solidFill>
              </a:rPr>
              <a:t> Joseph Smith—Matthew is the Joseph Smith Translation of Matthew 23:39 and Matthew 24-25. Found in the Pearl of Great Price</a:t>
            </a:r>
          </a:p>
        </p:txBody>
      </p:sp>
      <p:pic>
        <p:nvPicPr>
          <p:cNvPr id="1026" name="Picture 2" descr="The Second Coming"/>
          <p:cNvPicPr>
            <a:picLocks noChangeAspect="1" noChangeArrowheads="1"/>
          </p:cNvPicPr>
          <p:nvPr/>
        </p:nvPicPr>
        <p:blipFill>
          <a:blip r:embed="rId3" cstate="print"/>
          <a:srcRect/>
          <a:stretch>
            <a:fillRect/>
          </a:stretch>
        </p:blipFill>
        <p:spPr bwMode="auto">
          <a:xfrm>
            <a:off x="8890350" y="2059464"/>
            <a:ext cx="2598817" cy="3882315"/>
          </a:xfrm>
          <a:prstGeom prst="rect">
            <a:avLst/>
          </a:prstGeom>
          <a:noFill/>
        </p:spPr>
      </p:pic>
      <p:sp>
        <p:nvSpPr>
          <p:cNvPr id="7" name="Rectangle 6"/>
          <p:cNvSpPr/>
          <p:nvPr/>
        </p:nvSpPr>
        <p:spPr>
          <a:xfrm>
            <a:off x="3713019" y="2293127"/>
            <a:ext cx="4470399" cy="2031325"/>
          </a:xfrm>
          <a:prstGeom prst="rect">
            <a:avLst/>
          </a:prstGeom>
        </p:spPr>
        <p:txBody>
          <a:bodyPr wrap="square">
            <a:spAutoFit/>
          </a:bodyPr>
          <a:lstStyle/>
          <a:p>
            <a:r>
              <a:rPr lang="en-US" dirty="0">
                <a:solidFill>
                  <a:schemeClr val="bg1"/>
                </a:solidFill>
              </a:rPr>
              <a:t>As Jesus Christ taught at the temple in Jerusalem, His disciples understood that He would return to the earth. </a:t>
            </a:r>
          </a:p>
          <a:p>
            <a:endParaRPr lang="en-US" dirty="0">
              <a:solidFill>
                <a:schemeClr val="bg1"/>
              </a:solidFill>
            </a:endParaRPr>
          </a:p>
          <a:p>
            <a:r>
              <a:rPr lang="en-US" dirty="0">
                <a:solidFill>
                  <a:schemeClr val="bg1"/>
                </a:solidFill>
              </a:rPr>
              <a:t>Jesus then left the temple, and His disciples came to Him, wanting to know more about when the temple would be destroyed.</a:t>
            </a:r>
          </a:p>
        </p:txBody>
      </p:sp>
      <p:pic>
        <p:nvPicPr>
          <p:cNvPr id="10" name="Picture 9" descr="jesus-reading-from-scroll.jpg"/>
          <p:cNvPicPr>
            <a:picLocks noChangeAspect="1"/>
          </p:cNvPicPr>
          <p:nvPr/>
        </p:nvPicPr>
        <p:blipFill>
          <a:blip r:embed="rId4" cstate="print"/>
          <a:stretch>
            <a:fillRect/>
          </a:stretch>
        </p:blipFill>
        <p:spPr>
          <a:xfrm>
            <a:off x="318492" y="2009086"/>
            <a:ext cx="3273714" cy="3708090"/>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0" y="0"/>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Changes to Matthew 24</a:t>
            </a:r>
          </a:p>
        </p:txBody>
      </p:sp>
      <p:sp>
        <p:nvSpPr>
          <p:cNvPr id="14" name="Rectangle 13"/>
          <p:cNvSpPr/>
          <p:nvPr/>
        </p:nvSpPr>
        <p:spPr>
          <a:xfrm>
            <a:off x="369456" y="1018417"/>
            <a:ext cx="3639126" cy="2031325"/>
          </a:xfrm>
          <a:prstGeom prst="rect">
            <a:avLst/>
          </a:prstGeom>
        </p:spPr>
        <p:txBody>
          <a:bodyPr wrap="square">
            <a:spAutoFit/>
          </a:bodyPr>
          <a:lstStyle/>
          <a:p>
            <a:r>
              <a:rPr lang="en-US" dirty="0">
                <a:solidFill>
                  <a:schemeClr val="bg1"/>
                </a:solidFill>
              </a:rPr>
              <a:t>The Prophet Joseph Smith made more changes to Matthew 24 than to any other chapter in the New Testament. Matthew 24 in the King James Version contains 1,050 words, while Joseph Smith—Matthew contains some 1,500.</a:t>
            </a:r>
          </a:p>
        </p:txBody>
      </p:sp>
      <p:sp>
        <p:nvSpPr>
          <p:cNvPr id="7" name="Rectangle 6"/>
          <p:cNvSpPr/>
          <p:nvPr/>
        </p:nvSpPr>
        <p:spPr>
          <a:xfrm>
            <a:off x="7259784" y="1554216"/>
            <a:ext cx="4470399" cy="3693319"/>
          </a:xfrm>
          <a:prstGeom prst="rect">
            <a:avLst/>
          </a:prstGeom>
        </p:spPr>
        <p:txBody>
          <a:bodyPr wrap="square">
            <a:spAutoFit/>
          </a:bodyPr>
          <a:lstStyle/>
          <a:p>
            <a:pPr fontAlgn="base"/>
            <a:r>
              <a:rPr lang="en-US" i="1" dirty="0">
                <a:solidFill>
                  <a:srgbClr val="FFFF00"/>
                </a:solidFill>
              </a:rPr>
              <a:t>And now, behold, I say unto you, it shall not be given unto you to know any further concerning this chapter, until the New Testament be translated, and in it all these things shall be made known;</a:t>
            </a:r>
          </a:p>
          <a:p>
            <a:pPr fontAlgn="base"/>
            <a:endParaRPr lang="en-US" i="1" dirty="0">
              <a:solidFill>
                <a:srgbClr val="FFFF00"/>
              </a:solidFill>
            </a:endParaRPr>
          </a:p>
          <a:p>
            <a:pPr fontAlgn="base"/>
            <a:r>
              <a:rPr lang="en-US" i="1" dirty="0">
                <a:solidFill>
                  <a:srgbClr val="FFFF00"/>
                </a:solidFill>
              </a:rPr>
              <a:t>Wherefore I give unto you that ye may now translate it, that ye may be prepared for the things to come.</a:t>
            </a:r>
          </a:p>
          <a:p>
            <a:pPr fontAlgn="base"/>
            <a:endParaRPr lang="en-US" i="1" dirty="0">
              <a:solidFill>
                <a:srgbClr val="FFFF00"/>
              </a:solidFill>
            </a:endParaRPr>
          </a:p>
          <a:p>
            <a:pPr fontAlgn="base"/>
            <a:r>
              <a:rPr lang="en-US" i="1" dirty="0">
                <a:solidFill>
                  <a:srgbClr val="FFFF00"/>
                </a:solidFill>
              </a:rPr>
              <a:t>For verily I say unto you, that great things await you;</a:t>
            </a:r>
          </a:p>
          <a:p>
            <a:pPr fontAlgn="base"/>
            <a:r>
              <a:rPr lang="en-US" i="1" dirty="0">
                <a:solidFill>
                  <a:srgbClr val="FFFF00"/>
                </a:solidFill>
              </a:rPr>
              <a:t>D&amp;C 45:60-62</a:t>
            </a:r>
          </a:p>
        </p:txBody>
      </p:sp>
      <p:sp>
        <p:nvSpPr>
          <p:cNvPr id="8" name="Rectangle 7"/>
          <p:cNvSpPr/>
          <p:nvPr/>
        </p:nvSpPr>
        <p:spPr>
          <a:xfrm>
            <a:off x="212437" y="5193345"/>
            <a:ext cx="6096000" cy="1200329"/>
          </a:xfrm>
          <a:prstGeom prst="rect">
            <a:avLst/>
          </a:prstGeom>
        </p:spPr>
        <p:txBody>
          <a:bodyPr>
            <a:spAutoFit/>
          </a:bodyPr>
          <a:lstStyle/>
          <a:p>
            <a:r>
              <a:rPr lang="en-US" dirty="0">
                <a:solidFill>
                  <a:schemeClr val="bg1"/>
                </a:solidFill>
              </a:rPr>
              <a:t>A date written on one of the manuscripts of the New Testament translation indicates that on 26 September 1831 the transcription and refinement of Matthew continued, starting with Matthew 26:1</a:t>
            </a:r>
          </a:p>
        </p:txBody>
      </p:sp>
      <p:sp>
        <p:nvSpPr>
          <p:cNvPr id="9" name="TextBox 8"/>
          <p:cNvSpPr txBox="1"/>
          <p:nvPr/>
        </p:nvSpPr>
        <p:spPr>
          <a:xfrm>
            <a:off x="11462327" y="6488668"/>
            <a:ext cx="729673" cy="369332"/>
          </a:xfrm>
          <a:prstGeom prst="rect">
            <a:avLst/>
          </a:prstGeom>
          <a:noFill/>
        </p:spPr>
        <p:txBody>
          <a:bodyPr wrap="square" rtlCol="0">
            <a:spAutoFit/>
          </a:bodyPr>
          <a:lstStyle/>
          <a:p>
            <a:pPr algn="r"/>
            <a:r>
              <a:rPr lang="en-US" dirty="0">
                <a:solidFill>
                  <a:schemeClr val="bg1"/>
                </a:solidFill>
              </a:rPr>
              <a:t>(9)</a:t>
            </a:r>
          </a:p>
        </p:txBody>
      </p:sp>
      <p:pic>
        <p:nvPicPr>
          <p:cNvPr id="25602" name="Picture 2" descr="https://www.lds.org/bc/content/shared/content/images/gospel-library/magazine/ensignlp.nfo:o:85.jpg"/>
          <p:cNvPicPr>
            <a:picLocks noChangeAspect="1" noChangeArrowheads="1"/>
          </p:cNvPicPr>
          <p:nvPr/>
        </p:nvPicPr>
        <p:blipFill>
          <a:blip r:embed="rId3" cstate="print"/>
          <a:srcRect/>
          <a:stretch>
            <a:fillRect/>
          </a:stretch>
        </p:blipFill>
        <p:spPr bwMode="auto">
          <a:xfrm>
            <a:off x="4156920" y="1290918"/>
            <a:ext cx="2680498" cy="3474720"/>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0" y="6488668"/>
            <a:ext cx="1665838" cy="369332"/>
          </a:xfrm>
          <a:prstGeom prst="rect">
            <a:avLst/>
          </a:prstGeom>
          <a:noFill/>
        </p:spPr>
        <p:txBody>
          <a:bodyPr wrap="square" rtlCol="0">
            <a:spAutoFit/>
          </a:bodyPr>
          <a:lstStyle/>
          <a:p>
            <a:r>
              <a:rPr lang="en-US" dirty="0">
                <a:solidFill>
                  <a:schemeClr val="bg1"/>
                </a:solidFill>
              </a:rPr>
              <a:t>Matthew 24:2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Olivet Discourse</a:t>
            </a:r>
          </a:p>
        </p:txBody>
      </p:sp>
      <p:sp>
        <p:nvSpPr>
          <p:cNvPr id="7" name="Rectangle 6"/>
          <p:cNvSpPr/>
          <p:nvPr/>
        </p:nvSpPr>
        <p:spPr>
          <a:xfrm>
            <a:off x="526474" y="990799"/>
            <a:ext cx="5310908" cy="2308324"/>
          </a:xfrm>
          <a:prstGeom prst="rect">
            <a:avLst/>
          </a:prstGeom>
        </p:spPr>
        <p:txBody>
          <a:bodyPr wrap="square">
            <a:spAutoFit/>
          </a:bodyPr>
          <a:lstStyle/>
          <a:p>
            <a:r>
              <a:rPr lang="en-US" dirty="0">
                <a:solidFill>
                  <a:schemeClr val="bg1"/>
                </a:solidFill>
              </a:rPr>
              <a:t>Delivered to his disciples on Mount of Olives. so named because the Savior delivered it on the Mount of Olives. </a:t>
            </a:r>
          </a:p>
          <a:p>
            <a:endParaRPr lang="en-US" dirty="0">
              <a:solidFill>
                <a:schemeClr val="bg1"/>
              </a:solidFill>
            </a:endParaRPr>
          </a:p>
          <a:p>
            <a:r>
              <a:rPr lang="en-US" dirty="0">
                <a:solidFill>
                  <a:schemeClr val="bg1"/>
                </a:solidFill>
              </a:rPr>
              <a:t>After spending much of the final week of His mortal ministry teaching at the temple, Jesus looked back on the temple and its surrounding structures and prophesied:</a:t>
            </a:r>
          </a:p>
        </p:txBody>
      </p:sp>
      <p:pic>
        <p:nvPicPr>
          <p:cNvPr id="9" name="Picture 8" descr="jesus and disciples.jpe"/>
          <p:cNvPicPr>
            <a:picLocks noChangeAspect="1"/>
          </p:cNvPicPr>
          <p:nvPr/>
        </p:nvPicPr>
        <p:blipFill>
          <a:blip r:embed="rId3" cstate="print"/>
          <a:stretch>
            <a:fillRect/>
          </a:stretch>
        </p:blipFill>
        <p:spPr>
          <a:xfrm>
            <a:off x="6488113" y="868219"/>
            <a:ext cx="3236202" cy="2436523"/>
          </a:xfrm>
          <a:prstGeom prst="rect">
            <a:avLst/>
          </a:prstGeom>
        </p:spPr>
      </p:pic>
      <p:sp>
        <p:nvSpPr>
          <p:cNvPr id="11" name="Rectangle 10"/>
          <p:cNvSpPr/>
          <p:nvPr/>
        </p:nvSpPr>
        <p:spPr>
          <a:xfrm>
            <a:off x="304799" y="3761618"/>
            <a:ext cx="2586183" cy="1477328"/>
          </a:xfrm>
          <a:prstGeom prst="rect">
            <a:avLst/>
          </a:prstGeom>
        </p:spPr>
        <p:txBody>
          <a:bodyPr wrap="square">
            <a:spAutoFit/>
          </a:bodyPr>
          <a:lstStyle/>
          <a:p>
            <a:r>
              <a:rPr lang="en-US" i="1" dirty="0">
                <a:solidFill>
                  <a:srgbClr val="FFFF00"/>
                </a:solidFill>
              </a:rPr>
              <a:t>“I say unto you, There shall not be left here one stone upon another, that shall not be thrown down” </a:t>
            </a:r>
          </a:p>
        </p:txBody>
      </p:sp>
      <p:sp>
        <p:nvSpPr>
          <p:cNvPr id="12" name="Rectangle 11"/>
          <p:cNvSpPr/>
          <p:nvPr/>
        </p:nvSpPr>
        <p:spPr>
          <a:xfrm>
            <a:off x="7453744" y="4131164"/>
            <a:ext cx="4239491" cy="1754326"/>
          </a:xfrm>
          <a:prstGeom prst="rect">
            <a:avLst/>
          </a:prstGeom>
        </p:spPr>
        <p:txBody>
          <a:bodyPr wrap="square">
            <a:spAutoFit/>
          </a:bodyPr>
          <a:lstStyle/>
          <a:p>
            <a:r>
              <a:rPr lang="en-US" i="1" dirty="0">
                <a:solidFill>
                  <a:srgbClr val="FFFF00"/>
                </a:solidFill>
              </a:rPr>
              <a:t>And Jesus said unto them: See ye not all these things, and do ye not understand them? Verily I say unto you, there shall not be left here, upon this temple, one stone upon another that shall not be thrown down. JST—Matthew 1:3</a:t>
            </a:r>
          </a:p>
        </p:txBody>
      </p:sp>
      <p:pic>
        <p:nvPicPr>
          <p:cNvPr id="34818" name="Picture 2" descr="https://upload.wikimedia.org/wikipedia/commons/b/b2/Ercole_de_Roberti_Destruction_of_Jerusalem_Fighting_Fleeing_Marching_Slaying_Burning_Chemical_reactions_b.jpg"/>
          <p:cNvPicPr>
            <a:picLocks noChangeAspect="1" noChangeArrowheads="1"/>
          </p:cNvPicPr>
          <p:nvPr/>
        </p:nvPicPr>
        <p:blipFill>
          <a:blip r:embed="rId4" cstate="print"/>
          <a:srcRect r="31815" b="4089"/>
          <a:stretch>
            <a:fillRect/>
          </a:stretch>
        </p:blipFill>
        <p:spPr bwMode="auto">
          <a:xfrm>
            <a:off x="3133806" y="3370840"/>
            <a:ext cx="3701102" cy="3316288"/>
          </a:xfrm>
          <a:prstGeom prst="rect">
            <a:avLst/>
          </a:prstGeom>
          <a:noFill/>
        </p:spPr>
      </p:pic>
      <p:sp>
        <p:nvSpPr>
          <p:cNvPr id="15" name="TextBox 14"/>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4073237" y="688231"/>
            <a:ext cx="4313382" cy="369332"/>
          </a:xfrm>
          <a:prstGeom prst="rect">
            <a:avLst/>
          </a:prstGeom>
          <a:noFill/>
        </p:spPr>
        <p:txBody>
          <a:bodyPr wrap="square" rtlCol="0">
            <a:spAutoFit/>
          </a:bodyPr>
          <a:lstStyle/>
          <a:p>
            <a:r>
              <a:rPr lang="en-US" dirty="0">
                <a:solidFill>
                  <a:schemeClr val="bg1"/>
                </a:solidFill>
              </a:rPr>
              <a:t>Matthew 24:3– Joseph Smith—Matthew 1:4</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A Private Discussion</a:t>
            </a:r>
          </a:p>
        </p:txBody>
      </p:sp>
      <p:sp>
        <p:nvSpPr>
          <p:cNvPr id="7" name="Rectangle 6"/>
          <p:cNvSpPr/>
          <p:nvPr/>
        </p:nvSpPr>
        <p:spPr>
          <a:xfrm>
            <a:off x="591129" y="1822072"/>
            <a:ext cx="5310908" cy="3939540"/>
          </a:xfrm>
          <a:prstGeom prst="rect">
            <a:avLst/>
          </a:prstGeom>
        </p:spPr>
        <p:txBody>
          <a:bodyPr wrap="square">
            <a:spAutoFit/>
          </a:bodyPr>
          <a:lstStyle/>
          <a:p>
            <a:r>
              <a:rPr lang="en-US" dirty="0">
                <a:solidFill>
                  <a:schemeClr val="bg1"/>
                </a:solidFill>
              </a:rPr>
              <a:t>Peter, James, John, and Andrew later approached Jesus privately with two questions:</a:t>
            </a:r>
          </a:p>
          <a:p>
            <a:endParaRPr lang="en-US" dirty="0">
              <a:solidFill>
                <a:schemeClr val="bg1"/>
              </a:solidFill>
            </a:endParaRPr>
          </a:p>
          <a:p>
            <a:r>
              <a:rPr lang="en-US" dirty="0">
                <a:solidFill>
                  <a:schemeClr val="bg1"/>
                </a:solidFill>
              </a:rPr>
              <a:t> </a:t>
            </a:r>
            <a:r>
              <a:rPr lang="en-US" sz="2800" dirty="0">
                <a:solidFill>
                  <a:schemeClr val="bg1"/>
                </a:solidFill>
              </a:rPr>
              <a:t>(1) “When shall these things be?”—referring to the destruction of the temple; and </a:t>
            </a:r>
          </a:p>
          <a:p>
            <a:endParaRPr lang="en-US" sz="2800" dirty="0">
              <a:solidFill>
                <a:schemeClr val="bg1"/>
              </a:solidFill>
            </a:endParaRPr>
          </a:p>
          <a:p>
            <a:r>
              <a:rPr lang="en-US" sz="2800" dirty="0">
                <a:solidFill>
                  <a:schemeClr val="bg1"/>
                </a:solidFill>
              </a:rPr>
              <a:t>(2) “What shall be the sign of thy coming, and of the end of the world?” </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3" name="Picture 3"/>
          <p:cNvPicPr>
            <a:picLocks noChangeAspect="1" noChangeArrowheads="1"/>
          </p:cNvPicPr>
          <p:nvPr/>
        </p:nvPicPr>
        <p:blipFill>
          <a:blip r:embed="rId3" cstate="print"/>
          <a:srcRect l="7980" t="18496" r="36162" b="28709"/>
          <a:stretch>
            <a:fillRect/>
          </a:stretch>
        </p:blipFill>
        <p:spPr bwMode="auto">
          <a:xfrm>
            <a:off x="6330060" y="2756674"/>
            <a:ext cx="5107709" cy="2715491"/>
          </a:xfrm>
          <a:prstGeom prst="rect">
            <a:avLst/>
          </a:prstGeom>
          <a:noFill/>
          <a:ln w="9525">
            <a:noFill/>
            <a:miter lim="800000"/>
            <a:headEnd/>
            <a:tailEnd/>
          </a:ln>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3925454" y="715941"/>
            <a:ext cx="5116945" cy="369332"/>
          </a:xfrm>
          <a:prstGeom prst="rect">
            <a:avLst/>
          </a:prstGeom>
          <a:noFill/>
        </p:spPr>
        <p:txBody>
          <a:bodyPr wrap="square" rtlCol="0">
            <a:spAutoFit/>
          </a:bodyPr>
          <a:lstStyle/>
          <a:p>
            <a:r>
              <a:rPr lang="en-US" dirty="0">
                <a:solidFill>
                  <a:schemeClr val="bg1"/>
                </a:solidFill>
              </a:rPr>
              <a:t>Matthew 24:1-3 – Joseph Smith—Matthew 1:2-4</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Temple in Jerusalem Will Be Destroyed</a:t>
            </a:r>
          </a:p>
        </p:txBody>
      </p:sp>
      <p:sp>
        <p:nvSpPr>
          <p:cNvPr id="7" name="Rectangle 6"/>
          <p:cNvSpPr/>
          <p:nvPr/>
        </p:nvSpPr>
        <p:spPr>
          <a:xfrm>
            <a:off x="517237" y="1249416"/>
            <a:ext cx="5615707" cy="2585323"/>
          </a:xfrm>
          <a:prstGeom prst="rect">
            <a:avLst/>
          </a:prstGeom>
        </p:spPr>
        <p:txBody>
          <a:bodyPr wrap="square">
            <a:spAutoFit/>
          </a:bodyPr>
          <a:lstStyle/>
          <a:p>
            <a:r>
              <a:rPr lang="en-US" dirty="0">
                <a:solidFill>
                  <a:schemeClr val="bg1"/>
                </a:solidFill>
              </a:rPr>
              <a:t>The Savior prophesied that the temple in Jerusalem would be destroyed, a prophecy that was fulfilled about 40 years later when the Jews were fighting for freedom from their Roman rulers. </a:t>
            </a:r>
          </a:p>
          <a:p>
            <a:endParaRPr lang="en-US" dirty="0">
              <a:solidFill>
                <a:schemeClr val="bg1"/>
              </a:solidFill>
            </a:endParaRPr>
          </a:p>
          <a:p>
            <a:r>
              <a:rPr lang="en-US" dirty="0">
                <a:solidFill>
                  <a:schemeClr val="bg1"/>
                </a:solidFill>
              </a:rPr>
              <a:t>In A.D. 70, after months of intense fighting between the Roman army and Jewish rebels, the rebels took refuge within the walls of Jerusalem, and the Romans laid siege to the city. </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6" name="Picture 2" descr="http://markmcmillion.com/wp-content/uploads/2014/06/Jerusalem-fixed.jpg"/>
          <p:cNvPicPr>
            <a:picLocks noChangeAspect="1" noChangeArrowheads="1"/>
          </p:cNvPicPr>
          <p:nvPr/>
        </p:nvPicPr>
        <p:blipFill>
          <a:blip r:embed="rId3" cstate="print"/>
          <a:srcRect/>
          <a:stretch>
            <a:fillRect/>
          </a:stretch>
        </p:blipFill>
        <p:spPr bwMode="auto">
          <a:xfrm>
            <a:off x="6188364" y="1814945"/>
            <a:ext cx="5495636" cy="3091295"/>
          </a:xfrm>
          <a:prstGeom prst="rect">
            <a:avLst/>
          </a:prstGeom>
          <a:noFill/>
        </p:spPr>
      </p:pic>
      <p:pic>
        <p:nvPicPr>
          <p:cNvPr id="36868" name="Picture 4" descr="https://i.ytimg.com/vi/YJqMh2jPfPk/maxresdefault.jpg"/>
          <p:cNvPicPr>
            <a:picLocks noChangeAspect="1" noChangeArrowheads="1"/>
          </p:cNvPicPr>
          <p:nvPr/>
        </p:nvPicPr>
        <p:blipFill>
          <a:blip r:embed="rId4" cstate="print"/>
          <a:srcRect/>
          <a:stretch>
            <a:fillRect/>
          </a:stretch>
        </p:blipFill>
        <p:spPr bwMode="auto">
          <a:xfrm>
            <a:off x="1991360" y="3611418"/>
            <a:ext cx="2586989" cy="3135745"/>
          </a:xfrm>
          <a:prstGeom prst="rect">
            <a:avLst/>
          </a:prstGeom>
          <a:noFill/>
        </p:spPr>
      </p:pic>
      <p:sp>
        <p:nvSpPr>
          <p:cNvPr id="10" name="Rectangle 9"/>
          <p:cNvSpPr/>
          <p:nvPr/>
        </p:nvSpPr>
        <p:spPr>
          <a:xfrm>
            <a:off x="4978400" y="5285709"/>
            <a:ext cx="6096000" cy="923330"/>
          </a:xfrm>
          <a:prstGeom prst="rect">
            <a:avLst/>
          </a:prstGeom>
        </p:spPr>
        <p:txBody>
          <a:bodyPr>
            <a:spAutoFit/>
          </a:bodyPr>
          <a:lstStyle/>
          <a:p>
            <a:r>
              <a:rPr lang="en-US" dirty="0">
                <a:solidFill>
                  <a:schemeClr val="bg1"/>
                </a:solidFill>
              </a:rPr>
              <a:t>The famine and hunger that followed were so severe that some resorted to cannibalism. Any Jew caught trying to escape was crucified in front of the walls of the city for all inside to see. </a:t>
            </a:r>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6880</Words>
  <Application>Microsoft Office PowerPoint</Application>
  <PresentationFormat>Widescreen</PresentationFormat>
  <Paragraphs>438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Papyrus</vt:lpstr>
      <vt:lpstr>Calibri Light</vt:lpstr>
      <vt:lpstr>Comic Sans MS</vt:lpstr>
      <vt:lpstr>Franklin Gothic Medium Cond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40</cp:revision>
  <dcterms:created xsi:type="dcterms:W3CDTF">2016-05-16T13:36:31Z</dcterms:created>
  <dcterms:modified xsi:type="dcterms:W3CDTF">2023-01-09T17:45:53Z</dcterms:modified>
</cp:coreProperties>
</file>