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9"/>
  </p:notesMasterIdLst>
  <p:sldIdLst>
    <p:sldId id="282" r:id="rId2"/>
    <p:sldId id="301" r:id="rId3"/>
    <p:sldId id="306" r:id="rId4"/>
    <p:sldId id="308" r:id="rId5"/>
    <p:sldId id="309" r:id="rId6"/>
    <p:sldId id="311" r:id="rId7"/>
    <p:sldId id="310" r:id="rId8"/>
    <p:sldId id="314" r:id="rId9"/>
    <p:sldId id="315" r:id="rId10"/>
    <p:sldId id="303" r:id="rId11"/>
    <p:sldId id="307" r:id="rId12"/>
    <p:sldId id="317" r:id="rId13"/>
    <p:sldId id="325" r:id="rId14"/>
    <p:sldId id="322" r:id="rId15"/>
    <p:sldId id="318" r:id="rId16"/>
    <p:sldId id="319" r:id="rId17"/>
    <p:sldId id="320" r:id="rId18"/>
    <p:sldId id="321" r:id="rId19"/>
    <p:sldId id="323" r:id="rId20"/>
    <p:sldId id="345" r:id="rId21"/>
    <p:sldId id="346" r:id="rId22"/>
    <p:sldId id="347" r:id="rId23"/>
    <p:sldId id="348" r:id="rId24"/>
    <p:sldId id="349" r:id="rId25"/>
    <p:sldId id="351" r:id="rId26"/>
    <p:sldId id="352"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54" r:id="rId42"/>
    <p:sldId id="284" r:id="rId43"/>
    <p:sldId id="285" r:id="rId44"/>
    <p:sldId id="312" r:id="rId45"/>
    <p:sldId id="353" r:id="rId46"/>
    <p:sldId id="286" r:id="rId47"/>
    <p:sldId id="316" r:id="rId48"/>
    <p:sldId id="324" r:id="rId49"/>
    <p:sldId id="350" r:id="rId50"/>
    <p:sldId id="326" r:id="rId51"/>
    <p:sldId id="328" r:id="rId52"/>
    <p:sldId id="329" r:id="rId53"/>
    <p:sldId id="330" r:id="rId54"/>
    <p:sldId id="331" r:id="rId55"/>
    <p:sldId id="332" r:id="rId56"/>
    <p:sldId id="333" r:id="rId57"/>
    <p:sldId id="334" r:id="rId58"/>
    <p:sldId id="335" r:id="rId59"/>
    <p:sldId id="336" r:id="rId60"/>
    <p:sldId id="337" r:id="rId61"/>
    <p:sldId id="338" r:id="rId62"/>
    <p:sldId id="339" r:id="rId63"/>
    <p:sldId id="340" r:id="rId64"/>
    <p:sldId id="341" r:id="rId65"/>
    <p:sldId id="342" r:id="rId66"/>
    <p:sldId id="343" r:id="rId67"/>
    <p:sldId id="344" r:id="rId68"/>
  </p:sldIdLst>
  <p:sldSz cx="12192000" cy="6858000"/>
  <p:notesSz cx="6858000" cy="9144000"/>
  <p:embeddedFontLst>
    <p:embeddedFont>
      <p:font typeface="Calibri" panose="020F0502020204030204" pitchFamily="34" charset="0"/>
      <p:regular r:id="rId70"/>
      <p:bold r:id="rId71"/>
      <p:italic r:id="rId72"/>
      <p:boldItalic r:id="rId73"/>
    </p:embeddedFont>
    <p:embeddedFont>
      <p:font typeface="Calibri Light" panose="020F0302020204030204" pitchFamily="34" charset="0"/>
      <p:regular r:id="rId74"/>
      <p:italic r:id="rId75"/>
    </p:embeddedFont>
    <p:embeddedFont>
      <p:font typeface="Comic Sans MS" panose="030F0702030302020204" pitchFamily="66" charset="0"/>
      <p:regular r:id="rId76"/>
      <p:bold r:id="rId77"/>
      <p:italic r:id="rId78"/>
      <p:boldItalic r:id="rId79"/>
    </p:embeddedFont>
    <p:embeddedFont>
      <p:font typeface="Lucida Sans" panose="020B0602030504020204" pitchFamily="34" charset="0"/>
      <p:regular r:id="rId80"/>
      <p:bold r:id="rId81"/>
      <p:italic r:id="rId82"/>
      <p:boldItalic r:id="rId83"/>
    </p:embeddedFont>
    <p:embeddedFont>
      <p:font typeface="Open Sans" panose="020B0606030504020204" pitchFamily="34" charset="0"/>
      <p:regular r:id="rId84"/>
      <p:bold r:id="rId85"/>
      <p:italic r:id="rId86"/>
      <p:boldItalic r:id="rId87"/>
    </p:embeddedFont>
    <p:embeddedFont>
      <p:font typeface="Palatino" pitchFamily="2" charset="0"/>
      <p:regular r:id="rId8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FFCC"/>
    <a:srgbClr val="FF9900"/>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8" autoAdjust="0"/>
    <p:restoredTop sz="94660"/>
  </p:normalViewPr>
  <p:slideViewPr>
    <p:cSldViewPr snapToGrid="0">
      <p:cViewPr varScale="1">
        <p:scale>
          <a:sx n="82" d="100"/>
          <a:sy n="82" d="100"/>
        </p:scale>
        <p:origin x="50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font" Target="fonts/font7.fntdata"/><Relationship Id="rId84" Type="http://schemas.openxmlformats.org/officeDocument/2006/relationships/font" Target="fonts/font15.fntdata"/><Relationship Id="rId89"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2.fntdata"/><Relationship Id="rId92"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5.fntdata"/><Relationship Id="rId79" Type="http://schemas.openxmlformats.org/officeDocument/2006/relationships/font" Target="fonts/font10.fntdata"/><Relationship Id="rId87" Type="http://schemas.openxmlformats.org/officeDocument/2006/relationships/font" Target="fonts/font18.fntdata"/><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3.fntdata"/><Relationship Id="rId90"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font" Target="fonts/font11.fntdata"/><Relationship Id="rId85"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83" Type="http://schemas.openxmlformats.org/officeDocument/2006/relationships/font" Target="fonts/font14.fntdata"/><Relationship Id="rId88" Type="http://schemas.openxmlformats.org/officeDocument/2006/relationships/font" Target="fonts/font19.fntdata"/><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font" Target="fonts/font9.fntdata"/><Relationship Id="rId81" Type="http://schemas.openxmlformats.org/officeDocument/2006/relationships/font" Target="fonts/font12.fntdata"/><Relationship Id="rId86" Type="http://schemas.openxmlformats.org/officeDocument/2006/relationships/font" Target="fonts/font17.fntdata"/><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124DE7A-B0A5-4C62-A5B6-076CA6188874}" type="datetimeFigureOut">
              <a:rPr lang="en-US" smtClean="0"/>
              <a:pPr/>
              <a:t>1/13/2023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BA57A5-2AFA-4289-AB8D-AFAA30F6128F}" type="slidenum">
              <a:rPr lang="en-US" smtClean="0"/>
              <a:pPr/>
              <a:t>‹#›</a:t>
            </a:fld>
            <a:endParaRPr lang="en-US"/>
          </a:p>
        </p:txBody>
      </p:sp>
    </p:spTree>
    <p:extLst>
      <p:ext uri="{BB962C8B-B14F-4D97-AF65-F5344CB8AC3E}">
        <p14:creationId xmlns:p14="http://schemas.microsoft.com/office/powerpoint/2010/main" val="310694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D0ED1E60-F7E4-49B1-83A0-CDF9BDB3AF90}"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36249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01266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567596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ED1E60-F7E4-49B1-83A0-CDF9BDB3AF90}"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857153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ED1E60-F7E4-49B1-83A0-CDF9BDB3AF90}" type="datetimeFigureOut">
              <a:rPr lang="en-US" smtClean="0"/>
              <a:pPr/>
              <a:t>1/13/2023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130791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ED1E60-F7E4-49B1-83A0-CDF9BDB3AF90}"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022873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ED1E60-F7E4-49B1-83A0-CDF9BDB3AF90}" type="datetimeFigureOut">
              <a:rPr lang="en-US" smtClean="0"/>
              <a:pPr/>
              <a:t>1/13/2023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730924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ED1E60-F7E4-49B1-83A0-CDF9BDB3AF90}" type="datetimeFigureOut">
              <a:rPr lang="en-US" smtClean="0"/>
              <a:pPr/>
              <a:t>1/13/2023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34141434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ED1E60-F7E4-49B1-83A0-CDF9BDB3AF90}" type="datetimeFigureOut">
              <a:rPr lang="en-US" smtClean="0"/>
              <a:pPr/>
              <a:t>1/13/2023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2375128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1827438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D1E60-F7E4-49B1-83A0-CDF9BDB3AF90}" type="datetimeFigureOut">
              <a:rPr lang="en-US" smtClean="0"/>
              <a:pPr/>
              <a:t>1/13/2023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467C6EC-E220-4FD2-9392-C8108E83BB9D}" type="slidenum">
              <a:rPr lang="en-US" smtClean="0"/>
              <a:pPr/>
              <a:t>‹#›</a:t>
            </a:fld>
            <a:endParaRPr lang="en-US"/>
          </a:p>
        </p:txBody>
      </p:sp>
    </p:spTree>
    <p:extLst>
      <p:ext uri="{BB962C8B-B14F-4D97-AF65-F5344CB8AC3E}">
        <p14:creationId xmlns:p14="http://schemas.microsoft.com/office/powerpoint/2010/main" val="4188325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ED1E60-F7E4-49B1-83A0-CDF9BDB3AF90}" type="datetimeFigureOut">
              <a:rPr lang="en-US" smtClean="0"/>
              <a:pPr/>
              <a:t>1/13/2023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67C6EC-E220-4FD2-9392-C8108E83BB9D}" type="slidenum">
              <a:rPr lang="en-US" smtClean="0"/>
              <a:pPr/>
              <a:t>‹#›</a:t>
            </a:fld>
            <a:endParaRPr lang="en-US"/>
          </a:p>
        </p:txBody>
      </p:sp>
    </p:spTree>
    <p:extLst>
      <p:ext uri="{BB962C8B-B14F-4D97-AF65-F5344CB8AC3E}">
        <p14:creationId xmlns:p14="http://schemas.microsoft.com/office/powerpoint/2010/main" val="2309149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45.jpeg"/><Relationship Id="rId13" Type="http://schemas.openxmlformats.org/officeDocument/2006/relationships/image" Target="../media/image50.jpeg"/><Relationship Id="rId3" Type="http://schemas.openxmlformats.org/officeDocument/2006/relationships/image" Target="../media/image40.jpeg"/><Relationship Id="rId7" Type="http://schemas.openxmlformats.org/officeDocument/2006/relationships/image" Target="../media/image44.jpg"/><Relationship Id="rId12" Type="http://schemas.openxmlformats.org/officeDocument/2006/relationships/image" Target="../media/image49.jp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jpg"/><Relationship Id="rId11" Type="http://schemas.openxmlformats.org/officeDocument/2006/relationships/image" Target="../media/image48.JP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png"/><Relationship Id="rId9"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gi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89.jpeg"/><Relationship Id="rId4" Type="http://schemas.openxmlformats.org/officeDocument/2006/relationships/image" Target="../media/image88.png"/></Relationships>
</file>

<file path=ppt/slides/_rels/slide6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70.jpeg"/><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6.xml.rels><?xml version="1.0" encoding="UTF-8" standalone="yes"?>
<Relationships xmlns="http://schemas.openxmlformats.org/package/2006/relationships"><Relationship Id="rId3" Type="http://schemas.openxmlformats.org/officeDocument/2006/relationships/hyperlink" Target="https://en.wikipedia.org/wiki/Maimonides#cite_note-6" TargetMode="External"/><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94.jpeg"/></Relationships>
</file>

<file path=ppt/slides/_rels/slide6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679C97-2733-4A87-B6D5-52CF7F509A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0" y="0"/>
            <a:ext cx="2286000" cy="369332"/>
          </a:xfrm>
          <a:prstGeom prst="rect">
            <a:avLst/>
          </a:prstGeom>
          <a:noFill/>
        </p:spPr>
        <p:txBody>
          <a:bodyPr wrap="square" rtlCol="0">
            <a:spAutoFit/>
          </a:bodyPr>
          <a:lstStyle/>
          <a:p>
            <a:r>
              <a:rPr lang="en-US" dirty="0">
                <a:solidFill>
                  <a:schemeClr val="bg1"/>
                </a:solidFill>
              </a:rPr>
              <a:t>Lesson 78</a:t>
            </a:r>
          </a:p>
        </p:txBody>
      </p:sp>
      <p:sp>
        <p:nvSpPr>
          <p:cNvPr id="6" name="TextBox 5"/>
          <p:cNvSpPr txBox="1"/>
          <p:nvPr/>
        </p:nvSpPr>
        <p:spPr>
          <a:xfrm>
            <a:off x="2556975" y="294522"/>
            <a:ext cx="7298685" cy="4093428"/>
          </a:xfrm>
          <a:prstGeom prst="rect">
            <a:avLst/>
          </a:prstGeom>
          <a:noFill/>
        </p:spPr>
        <p:txBody>
          <a:bodyPr wrap="square" rtlCol="0">
            <a:spAutoFit/>
          </a:bodyPr>
          <a:lstStyle/>
          <a:p>
            <a:pPr algn="ctr"/>
            <a:r>
              <a:rPr lang="en-US" sz="6000" dirty="0">
                <a:solidFill>
                  <a:schemeClr val="bg1"/>
                </a:solidFill>
                <a:latin typeface="Comic Sans MS" panose="030F0702030302020204" pitchFamily="66" charset="0"/>
              </a:rPr>
              <a:t>“I Am He”</a:t>
            </a:r>
          </a:p>
          <a:p>
            <a:pPr algn="ctr"/>
            <a:r>
              <a:rPr lang="en-US" sz="4000" dirty="0">
                <a:solidFill>
                  <a:schemeClr val="bg1"/>
                </a:solidFill>
                <a:latin typeface="Comic Sans MS" panose="030F0702030302020204" pitchFamily="66" charset="0"/>
              </a:rPr>
              <a:t>John 18-19</a:t>
            </a:r>
          </a:p>
          <a:p>
            <a:pPr algn="ctr"/>
            <a:endParaRPr lang="en-US" sz="3200" dirty="0">
              <a:solidFill>
                <a:schemeClr val="bg1"/>
              </a:solidFill>
              <a:latin typeface="Comic Sans MS" panose="030F0702030302020204" pitchFamily="66" charset="0"/>
            </a:endParaRPr>
          </a:p>
          <a:p>
            <a:pPr algn="ctr"/>
            <a:r>
              <a:rPr lang="en-US" sz="3200" dirty="0">
                <a:solidFill>
                  <a:schemeClr val="bg1"/>
                </a:solidFill>
                <a:latin typeface="Comic Sans MS" panose="030F0702030302020204" pitchFamily="66" charset="0"/>
              </a:rPr>
              <a:t>Including:</a:t>
            </a:r>
          </a:p>
          <a:p>
            <a:pPr algn="ctr"/>
            <a:r>
              <a:rPr lang="en-US" sz="3200" dirty="0">
                <a:solidFill>
                  <a:schemeClr val="bg1"/>
                </a:solidFill>
                <a:latin typeface="Comic Sans MS" panose="030F0702030302020204" pitchFamily="66" charset="0"/>
              </a:rPr>
              <a:t>Jesus is Arrested and Tried</a:t>
            </a:r>
          </a:p>
          <a:p>
            <a:pPr algn="ctr"/>
            <a:r>
              <a:rPr lang="en-US" sz="3200" dirty="0">
                <a:solidFill>
                  <a:schemeClr val="bg1"/>
                </a:solidFill>
                <a:latin typeface="Comic Sans MS" panose="030F0702030302020204" pitchFamily="66" charset="0"/>
              </a:rPr>
              <a:t>The Crucifixion</a:t>
            </a:r>
          </a:p>
          <a:p>
            <a:pPr algn="ctr"/>
            <a:r>
              <a:rPr lang="en-US" sz="3200" dirty="0">
                <a:solidFill>
                  <a:schemeClr val="bg1"/>
                </a:solidFill>
                <a:latin typeface="Comic Sans MS" panose="030F0702030302020204" pitchFamily="66" charset="0"/>
              </a:rPr>
              <a:t>Jesus is Buried</a:t>
            </a:r>
          </a:p>
        </p:txBody>
      </p:sp>
      <p:grpSp>
        <p:nvGrpSpPr>
          <p:cNvPr id="26" name="Group 25"/>
          <p:cNvGrpSpPr/>
          <p:nvPr/>
        </p:nvGrpSpPr>
        <p:grpSpPr>
          <a:xfrm>
            <a:off x="7402717" y="4860441"/>
            <a:ext cx="4419600" cy="1750337"/>
            <a:chOff x="457200" y="1066800"/>
            <a:chExt cx="7696200" cy="3048000"/>
          </a:xfrm>
        </p:grpSpPr>
        <p:sp>
          <p:nvSpPr>
            <p:cNvPr id="27" name="Flowchart: Delay 26"/>
            <p:cNvSpPr/>
            <p:nvPr/>
          </p:nvSpPr>
          <p:spPr>
            <a:xfrm rot="16200000">
              <a:off x="2667000" y="1524000"/>
              <a:ext cx="2667000" cy="2514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13716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51054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p:cNvSpPr/>
            <p:nvPr/>
          </p:nvSpPr>
          <p:spPr>
            <a:xfrm>
              <a:off x="66294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33400" y="2590800"/>
              <a:ext cx="13716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1828800" y="2590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457200" y="3352800"/>
              <a:ext cx="10668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5029200" y="2590800"/>
              <a:ext cx="9144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5943600" y="2590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ounded Rectangle 35"/>
            <p:cNvSpPr/>
            <p:nvPr/>
          </p:nvSpPr>
          <p:spPr>
            <a:xfrm>
              <a:off x="1752600" y="1828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ounded Rectangle 36"/>
            <p:cNvSpPr/>
            <p:nvPr/>
          </p:nvSpPr>
          <p:spPr>
            <a:xfrm>
              <a:off x="4876800" y="1828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3200400" y="1066800"/>
              <a:ext cx="16764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p:cNvSpPr/>
            <p:nvPr/>
          </p:nvSpPr>
          <p:spPr>
            <a:xfrm>
              <a:off x="914400" y="1828800"/>
              <a:ext cx="8382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2057400" y="1066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876800" y="1066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p:cNvSpPr/>
            <p:nvPr/>
          </p:nvSpPr>
          <p:spPr>
            <a:xfrm>
              <a:off x="6400800" y="1828800"/>
              <a:ext cx="6858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1143000" y="1447800"/>
              <a:ext cx="2667000" cy="2667000"/>
            </a:xfrm>
            <a:prstGeom prst="ellipse">
              <a:avLst/>
            </a:prstGeom>
            <a:solidFill>
              <a:srgbClr val="E7B8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Oval 1"/>
          <p:cNvSpPr/>
          <p:nvPr/>
        </p:nvSpPr>
        <p:spPr>
          <a:xfrm>
            <a:off x="155381" y="983736"/>
            <a:ext cx="3907972" cy="2155371"/>
          </a:xfrm>
          <a:prstGeom prst="ellipse">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p:cNvGrpSpPr/>
          <p:nvPr/>
        </p:nvGrpSpPr>
        <p:grpSpPr>
          <a:xfrm>
            <a:off x="384206" y="1467267"/>
            <a:ext cx="3450323" cy="965125"/>
            <a:chOff x="1507958" y="1219201"/>
            <a:chExt cx="9176084" cy="2566737"/>
          </a:xfrm>
        </p:grpSpPr>
        <p:sp>
          <p:nvSpPr>
            <p:cNvPr id="44" name="Freeform 43"/>
            <p:cNvSpPr/>
            <p:nvPr/>
          </p:nvSpPr>
          <p:spPr>
            <a:xfrm>
              <a:off x="1507958" y="1812759"/>
              <a:ext cx="9176084" cy="1973179"/>
            </a:xfrm>
            <a:custGeom>
              <a:avLst/>
              <a:gdLst>
                <a:gd name="connsiteX0" fmla="*/ 48126 w 9176084"/>
                <a:gd name="connsiteY0" fmla="*/ 1315453 h 1973179"/>
                <a:gd name="connsiteX1" fmla="*/ 48126 w 9176084"/>
                <a:gd name="connsiteY1" fmla="*/ 1315453 h 1973179"/>
                <a:gd name="connsiteX2" fmla="*/ 240631 w 9176084"/>
                <a:gd name="connsiteY2" fmla="*/ 1187116 h 1973179"/>
                <a:gd name="connsiteX3" fmla="*/ 304800 w 9176084"/>
                <a:gd name="connsiteY3" fmla="*/ 1155031 h 1973179"/>
                <a:gd name="connsiteX4" fmla="*/ 368968 w 9176084"/>
                <a:gd name="connsiteY4" fmla="*/ 1106905 h 1973179"/>
                <a:gd name="connsiteX5" fmla="*/ 433137 w 9176084"/>
                <a:gd name="connsiteY5" fmla="*/ 1074821 h 1973179"/>
                <a:gd name="connsiteX6" fmla="*/ 497305 w 9176084"/>
                <a:gd name="connsiteY6" fmla="*/ 1026695 h 1973179"/>
                <a:gd name="connsiteX7" fmla="*/ 545431 w 9176084"/>
                <a:gd name="connsiteY7" fmla="*/ 1010653 h 1973179"/>
                <a:gd name="connsiteX8" fmla="*/ 609600 w 9176084"/>
                <a:gd name="connsiteY8" fmla="*/ 978568 h 1973179"/>
                <a:gd name="connsiteX9" fmla="*/ 770021 w 9176084"/>
                <a:gd name="connsiteY9" fmla="*/ 914400 h 1973179"/>
                <a:gd name="connsiteX10" fmla="*/ 898358 w 9176084"/>
                <a:gd name="connsiteY10" fmla="*/ 882316 h 1973179"/>
                <a:gd name="connsiteX11" fmla="*/ 946484 w 9176084"/>
                <a:gd name="connsiteY11" fmla="*/ 850231 h 1973179"/>
                <a:gd name="connsiteX12" fmla="*/ 1090863 w 9176084"/>
                <a:gd name="connsiteY12" fmla="*/ 818147 h 1973179"/>
                <a:gd name="connsiteX13" fmla="*/ 1155031 w 9176084"/>
                <a:gd name="connsiteY13" fmla="*/ 802105 h 1973179"/>
                <a:gd name="connsiteX14" fmla="*/ 1235242 w 9176084"/>
                <a:gd name="connsiteY14" fmla="*/ 770021 h 1973179"/>
                <a:gd name="connsiteX15" fmla="*/ 1427747 w 9176084"/>
                <a:gd name="connsiteY15" fmla="*/ 737937 h 1973179"/>
                <a:gd name="connsiteX16" fmla="*/ 1636295 w 9176084"/>
                <a:gd name="connsiteY16" fmla="*/ 673768 h 1973179"/>
                <a:gd name="connsiteX17" fmla="*/ 1860884 w 9176084"/>
                <a:gd name="connsiteY17" fmla="*/ 609600 h 1973179"/>
                <a:gd name="connsiteX18" fmla="*/ 2021305 w 9176084"/>
                <a:gd name="connsiteY18" fmla="*/ 577516 h 1973179"/>
                <a:gd name="connsiteX19" fmla="*/ 2069431 w 9176084"/>
                <a:gd name="connsiteY19" fmla="*/ 545431 h 1973179"/>
                <a:gd name="connsiteX20" fmla="*/ 2197768 w 9176084"/>
                <a:gd name="connsiteY20" fmla="*/ 529389 h 1973179"/>
                <a:gd name="connsiteX21" fmla="*/ 2277979 w 9176084"/>
                <a:gd name="connsiteY21" fmla="*/ 513347 h 1973179"/>
                <a:gd name="connsiteX22" fmla="*/ 2406316 w 9176084"/>
                <a:gd name="connsiteY22" fmla="*/ 481263 h 1973179"/>
                <a:gd name="connsiteX23" fmla="*/ 2502568 w 9176084"/>
                <a:gd name="connsiteY23" fmla="*/ 433137 h 1973179"/>
                <a:gd name="connsiteX24" fmla="*/ 2630905 w 9176084"/>
                <a:gd name="connsiteY24" fmla="*/ 401053 h 1973179"/>
                <a:gd name="connsiteX25" fmla="*/ 2855495 w 9176084"/>
                <a:gd name="connsiteY25" fmla="*/ 336884 h 1973179"/>
                <a:gd name="connsiteX26" fmla="*/ 2919663 w 9176084"/>
                <a:gd name="connsiteY26" fmla="*/ 304800 h 1973179"/>
                <a:gd name="connsiteX27" fmla="*/ 2967789 w 9176084"/>
                <a:gd name="connsiteY27" fmla="*/ 288758 h 1973179"/>
                <a:gd name="connsiteX28" fmla="*/ 3048000 w 9176084"/>
                <a:gd name="connsiteY28" fmla="*/ 240631 h 1973179"/>
                <a:gd name="connsiteX29" fmla="*/ 3176337 w 9176084"/>
                <a:gd name="connsiteY29" fmla="*/ 208547 h 1973179"/>
                <a:gd name="connsiteX30" fmla="*/ 3256547 w 9176084"/>
                <a:gd name="connsiteY30" fmla="*/ 176463 h 1973179"/>
                <a:gd name="connsiteX31" fmla="*/ 3465095 w 9176084"/>
                <a:gd name="connsiteY31" fmla="*/ 144379 h 1973179"/>
                <a:gd name="connsiteX32" fmla="*/ 3577389 w 9176084"/>
                <a:gd name="connsiteY32" fmla="*/ 128337 h 1973179"/>
                <a:gd name="connsiteX33" fmla="*/ 3657600 w 9176084"/>
                <a:gd name="connsiteY33" fmla="*/ 112295 h 1973179"/>
                <a:gd name="connsiteX34" fmla="*/ 3818021 w 9176084"/>
                <a:gd name="connsiteY34" fmla="*/ 96253 h 1973179"/>
                <a:gd name="connsiteX35" fmla="*/ 4010526 w 9176084"/>
                <a:gd name="connsiteY35" fmla="*/ 64168 h 1973179"/>
                <a:gd name="connsiteX36" fmla="*/ 4138863 w 9176084"/>
                <a:gd name="connsiteY36" fmla="*/ 48126 h 1973179"/>
                <a:gd name="connsiteX37" fmla="*/ 4219074 w 9176084"/>
                <a:gd name="connsiteY37" fmla="*/ 32084 h 1973179"/>
                <a:gd name="connsiteX38" fmla="*/ 4620126 w 9176084"/>
                <a:gd name="connsiteY38" fmla="*/ 0 h 1973179"/>
                <a:gd name="connsiteX39" fmla="*/ 5502442 w 9176084"/>
                <a:gd name="connsiteY39" fmla="*/ 16042 h 1973179"/>
                <a:gd name="connsiteX40" fmla="*/ 5871410 w 9176084"/>
                <a:gd name="connsiteY40" fmla="*/ 32084 h 1973179"/>
                <a:gd name="connsiteX41" fmla="*/ 5983705 w 9176084"/>
                <a:gd name="connsiteY41" fmla="*/ 64168 h 1973179"/>
                <a:gd name="connsiteX42" fmla="*/ 6144126 w 9176084"/>
                <a:gd name="connsiteY42" fmla="*/ 80210 h 1973179"/>
                <a:gd name="connsiteX43" fmla="*/ 6192253 w 9176084"/>
                <a:gd name="connsiteY43" fmla="*/ 96253 h 1973179"/>
                <a:gd name="connsiteX44" fmla="*/ 6272463 w 9176084"/>
                <a:gd name="connsiteY44" fmla="*/ 112295 h 1973179"/>
                <a:gd name="connsiteX45" fmla="*/ 6481010 w 9176084"/>
                <a:gd name="connsiteY45" fmla="*/ 144379 h 1973179"/>
                <a:gd name="connsiteX46" fmla="*/ 6561221 w 9176084"/>
                <a:gd name="connsiteY46" fmla="*/ 160421 h 1973179"/>
                <a:gd name="connsiteX47" fmla="*/ 6657474 w 9176084"/>
                <a:gd name="connsiteY47" fmla="*/ 176463 h 1973179"/>
                <a:gd name="connsiteX48" fmla="*/ 6705600 w 9176084"/>
                <a:gd name="connsiteY48" fmla="*/ 192505 h 1973179"/>
                <a:gd name="connsiteX49" fmla="*/ 6833937 w 9176084"/>
                <a:gd name="connsiteY49" fmla="*/ 256674 h 1973179"/>
                <a:gd name="connsiteX50" fmla="*/ 6882063 w 9176084"/>
                <a:gd name="connsiteY50" fmla="*/ 272716 h 1973179"/>
                <a:gd name="connsiteX51" fmla="*/ 6962274 w 9176084"/>
                <a:gd name="connsiteY51" fmla="*/ 304800 h 1973179"/>
                <a:gd name="connsiteX52" fmla="*/ 7090610 w 9176084"/>
                <a:gd name="connsiteY52" fmla="*/ 320842 h 1973179"/>
                <a:gd name="connsiteX53" fmla="*/ 7154779 w 9176084"/>
                <a:gd name="connsiteY53" fmla="*/ 336884 h 1973179"/>
                <a:gd name="connsiteX54" fmla="*/ 7283116 w 9176084"/>
                <a:gd name="connsiteY54" fmla="*/ 385010 h 1973179"/>
                <a:gd name="connsiteX55" fmla="*/ 7395410 w 9176084"/>
                <a:gd name="connsiteY55" fmla="*/ 401053 h 1973179"/>
                <a:gd name="connsiteX56" fmla="*/ 7491663 w 9176084"/>
                <a:gd name="connsiteY56" fmla="*/ 433137 h 1973179"/>
                <a:gd name="connsiteX57" fmla="*/ 7700210 w 9176084"/>
                <a:gd name="connsiteY57" fmla="*/ 513347 h 1973179"/>
                <a:gd name="connsiteX58" fmla="*/ 7764379 w 9176084"/>
                <a:gd name="connsiteY58" fmla="*/ 529389 h 1973179"/>
                <a:gd name="connsiteX59" fmla="*/ 7860631 w 9176084"/>
                <a:gd name="connsiteY59" fmla="*/ 561474 h 1973179"/>
                <a:gd name="connsiteX60" fmla="*/ 7908758 w 9176084"/>
                <a:gd name="connsiteY60" fmla="*/ 577516 h 1973179"/>
                <a:gd name="connsiteX61" fmla="*/ 7972926 w 9176084"/>
                <a:gd name="connsiteY61" fmla="*/ 593558 h 1973179"/>
                <a:gd name="connsiteX62" fmla="*/ 8037095 w 9176084"/>
                <a:gd name="connsiteY62" fmla="*/ 641684 h 1973179"/>
                <a:gd name="connsiteX63" fmla="*/ 8245642 w 9176084"/>
                <a:gd name="connsiteY63" fmla="*/ 673768 h 1973179"/>
                <a:gd name="connsiteX64" fmla="*/ 8390021 w 9176084"/>
                <a:gd name="connsiteY64" fmla="*/ 721895 h 1973179"/>
                <a:gd name="connsiteX65" fmla="*/ 8438147 w 9176084"/>
                <a:gd name="connsiteY65" fmla="*/ 753979 h 1973179"/>
                <a:gd name="connsiteX66" fmla="*/ 8534400 w 9176084"/>
                <a:gd name="connsiteY66" fmla="*/ 786063 h 1973179"/>
                <a:gd name="connsiteX67" fmla="*/ 8582526 w 9176084"/>
                <a:gd name="connsiteY67" fmla="*/ 802105 h 1973179"/>
                <a:gd name="connsiteX68" fmla="*/ 8678779 w 9176084"/>
                <a:gd name="connsiteY68" fmla="*/ 850231 h 1973179"/>
                <a:gd name="connsiteX69" fmla="*/ 8726905 w 9176084"/>
                <a:gd name="connsiteY69" fmla="*/ 882316 h 1973179"/>
                <a:gd name="connsiteX70" fmla="*/ 8791074 w 9176084"/>
                <a:gd name="connsiteY70" fmla="*/ 898358 h 1973179"/>
                <a:gd name="connsiteX71" fmla="*/ 8903368 w 9176084"/>
                <a:gd name="connsiteY71" fmla="*/ 962526 h 1973179"/>
                <a:gd name="connsiteX72" fmla="*/ 8935453 w 9176084"/>
                <a:gd name="connsiteY72" fmla="*/ 994610 h 1973179"/>
                <a:gd name="connsiteX73" fmla="*/ 9031705 w 9176084"/>
                <a:gd name="connsiteY73" fmla="*/ 1058779 h 1973179"/>
                <a:gd name="connsiteX74" fmla="*/ 9079831 w 9176084"/>
                <a:gd name="connsiteY74" fmla="*/ 1155031 h 1973179"/>
                <a:gd name="connsiteX75" fmla="*/ 9127958 w 9176084"/>
                <a:gd name="connsiteY75" fmla="*/ 1251284 h 1973179"/>
                <a:gd name="connsiteX76" fmla="*/ 9144000 w 9176084"/>
                <a:gd name="connsiteY76" fmla="*/ 1443789 h 1973179"/>
                <a:gd name="connsiteX77" fmla="*/ 9160042 w 9176084"/>
                <a:gd name="connsiteY77" fmla="*/ 1540042 h 1973179"/>
                <a:gd name="connsiteX78" fmla="*/ 9176084 w 9176084"/>
                <a:gd name="connsiteY78" fmla="*/ 1652337 h 1973179"/>
                <a:gd name="connsiteX79" fmla="*/ 9160042 w 9176084"/>
                <a:gd name="connsiteY79" fmla="*/ 1748589 h 1973179"/>
                <a:gd name="connsiteX80" fmla="*/ 9079831 w 9176084"/>
                <a:gd name="connsiteY80" fmla="*/ 1812758 h 1973179"/>
                <a:gd name="connsiteX81" fmla="*/ 9015663 w 9176084"/>
                <a:gd name="connsiteY81" fmla="*/ 1844842 h 1973179"/>
                <a:gd name="connsiteX82" fmla="*/ 8662737 w 9176084"/>
                <a:gd name="connsiteY82" fmla="*/ 1876926 h 1973179"/>
                <a:gd name="connsiteX83" fmla="*/ 8518358 w 9176084"/>
                <a:gd name="connsiteY83" fmla="*/ 1892968 h 1973179"/>
                <a:gd name="connsiteX84" fmla="*/ 7988968 w 9176084"/>
                <a:gd name="connsiteY84" fmla="*/ 1909010 h 1973179"/>
                <a:gd name="connsiteX85" fmla="*/ 7652084 w 9176084"/>
                <a:gd name="connsiteY85" fmla="*/ 1941095 h 1973179"/>
                <a:gd name="connsiteX86" fmla="*/ 7603958 w 9176084"/>
                <a:gd name="connsiteY86" fmla="*/ 1957137 h 1973179"/>
                <a:gd name="connsiteX87" fmla="*/ 7218947 w 9176084"/>
                <a:gd name="connsiteY87" fmla="*/ 1973179 h 1973179"/>
                <a:gd name="connsiteX88" fmla="*/ 2935705 w 9176084"/>
                <a:gd name="connsiteY88" fmla="*/ 1957137 h 1973179"/>
                <a:gd name="connsiteX89" fmla="*/ 2727158 w 9176084"/>
                <a:gd name="connsiteY89" fmla="*/ 1925053 h 1973179"/>
                <a:gd name="connsiteX90" fmla="*/ 1876926 w 9176084"/>
                <a:gd name="connsiteY90" fmla="*/ 1909010 h 1973179"/>
                <a:gd name="connsiteX91" fmla="*/ 1459831 w 9176084"/>
                <a:gd name="connsiteY91" fmla="*/ 1876926 h 1973179"/>
                <a:gd name="connsiteX92" fmla="*/ 930442 w 9176084"/>
                <a:gd name="connsiteY92" fmla="*/ 1860884 h 1973179"/>
                <a:gd name="connsiteX93" fmla="*/ 737937 w 9176084"/>
                <a:gd name="connsiteY93" fmla="*/ 1844842 h 1973179"/>
                <a:gd name="connsiteX94" fmla="*/ 641684 w 9176084"/>
                <a:gd name="connsiteY94" fmla="*/ 1828800 h 1973179"/>
                <a:gd name="connsiteX95" fmla="*/ 449179 w 9176084"/>
                <a:gd name="connsiteY95" fmla="*/ 1812758 h 1973179"/>
                <a:gd name="connsiteX96" fmla="*/ 385010 w 9176084"/>
                <a:gd name="connsiteY96" fmla="*/ 1780674 h 1973179"/>
                <a:gd name="connsiteX97" fmla="*/ 288758 w 9176084"/>
                <a:gd name="connsiteY97" fmla="*/ 1748589 h 1973179"/>
                <a:gd name="connsiteX98" fmla="*/ 128337 w 9176084"/>
                <a:gd name="connsiteY98" fmla="*/ 1652337 h 1973179"/>
                <a:gd name="connsiteX99" fmla="*/ 80210 w 9176084"/>
                <a:gd name="connsiteY99" fmla="*/ 1636295 h 1973179"/>
                <a:gd name="connsiteX100" fmla="*/ 16042 w 9176084"/>
                <a:gd name="connsiteY100" fmla="*/ 1507958 h 1973179"/>
                <a:gd name="connsiteX101" fmla="*/ 0 w 9176084"/>
                <a:gd name="connsiteY101" fmla="*/ 1459831 h 1973179"/>
                <a:gd name="connsiteX102" fmla="*/ 16042 w 9176084"/>
                <a:gd name="connsiteY102" fmla="*/ 1299410 h 1973179"/>
                <a:gd name="connsiteX103" fmla="*/ 48126 w 9176084"/>
                <a:gd name="connsiteY103" fmla="*/ 1251284 h 1973179"/>
                <a:gd name="connsiteX104" fmla="*/ 96253 w 9176084"/>
                <a:gd name="connsiteY104" fmla="*/ 1235242 h 1973179"/>
                <a:gd name="connsiteX105" fmla="*/ 112295 w 9176084"/>
                <a:gd name="connsiteY105" fmla="*/ 1283368 h 19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9176084" h="1973179">
                  <a:moveTo>
                    <a:pt x="48126" y="1315453"/>
                  </a:moveTo>
                  <a:lnTo>
                    <a:pt x="48126" y="1315453"/>
                  </a:lnTo>
                  <a:cubicBezTo>
                    <a:pt x="112294" y="1272674"/>
                    <a:pt x="171652" y="1221606"/>
                    <a:pt x="240631" y="1187116"/>
                  </a:cubicBezTo>
                  <a:cubicBezTo>
                    <a:pt x="262021" y="1176421"/>
                    <a:pt x="284521" y="1167706"/>
                    <a:pt x="304800" y="1155031"/>
                  </a:cubicBezTo>
                  <a:cubicBezTo>
                    <a:pt x="327473" y="1140861"/>
                    <a:pt x="346295" y="1121075"/>
                    <a:pt x="368968" y="1106905"/>
                  </a:cubicBezTo>
                  <a:cubicBezTo>
                    <a:pt x="389247" y="1094231"/>
                    <a:pt x="412858" y="1087495"/>
                    <a:pt x="433137" y="1074821"/>
                  </a:cubicBezTo>
                  <a:cubicBezTo>
                    <a:pt x="455810" y="1060651"/>
                    <a:pt x="474091" y="1039960"/>
                    <a:pt x="497305" y="1026695"/>
                  </a:cubicBezTo>
                  <a:cubicBezTo>
                    <a:pt x="511987" y="1018305"/>
                    <a:pt x="529889" y="1017314"/>
                    <a:pt x="545431" y="1010653"/>
                  </a:cubicBezTo>
                  <a:cubicBezTo>
                    <a:pt x="567412" y="1001233"/>
                    <a:pt x="587619" y="987988"/>
                    <a:pt x="609600" y="978568"/>
                  </a:cubicBezTo>
                  <a:cubicBezTo>
                    <a:pt x="662536" y="955881"/>
                    <a:pt x="714148" y="928368"/>
                    <a:pt x="770021" y="914400"/>
                  </a:cubicBezTo>
                  <a:lnTo>
                    <a:pt x="898358" y="882316"/>
                  </a:lnTo>
                  <a:cubicBezTo>
                    <a:pt x="914400" y="871621"/>
                    <a:pt x="928193" y="856328"/>
                    <a:pt x="946484" y="850231"/>
                  </a:cubicBezTo>
                  <a:cubicBezTo>
                    <a:pt x="993254" y="834641"/>
                    <a:pt x="1042825" y="829233"/>
                    <a:pt x="1090863" y="818147"/>
                  </a:cubicBezTo>
                  <a:cubicBezTo>
                    <a:pt x="1112346" y="813189"/>
                    <a:pt x="1134115" y="809077"/>
                    <a:pt x="1155031" y="802105"/>
                  </a:cubicBezTo>
                  <a:cubicBezTo>
                    <a:pt x="1182350" y="792999"/>
                    <a:pt x="1207211" y="776617"/>
                    <a:pt x="1235242" y="770021"/>
                  </a:cubicBezTo>
                  <a:cubicBezTo>
                    <a:pt x="1298566" y="755121"/>
                    <a:pt x="1364636" y="753715"/>
                    <a:pt x="1427747" y="737937"/>
                  </a:cubicBezTo>
                  <a:cubicBezTo>
                    <a:pt x="1643390" y="684027"/>
                    <a:pt x="1476371" y="731923"/>
                    <a:pt x="1636295" y="673768"/>
                  </a:cubicBezTo>
                  <a:cubicBezTo>
                    <a:pt x="1720512" y="643143"/>
                    <a:pt x="1769973" y="629802"/>
                    <a:pt x="1860884" y="609600"/>
                  </a:cubicBezTo>
                  <a:cubicBezTo>
                    <a:pt x="1914118" y="597770"/>
                    <a:pt x="2021305" y="577516"/>
                    <a:pt x="2021305" y="577516"/>
                  </a:cubicBezTo>
                  <a:cubicBezTo>
                    <a:pt x="2037347" y="566821"/>
                    <a:pt x="2050830" y="550504"/>
                    <a:pt x="2069431" y="545431"/>
                  </a:cubicBezTo>
                  <a:cubicBezTo>
                    <a:pt x="2111024" y="534087"/>
                    <a:pt x="2155157" y="535944"/>
                    <a:pt x="2197768" y="529389"/>
                  </a:cubicBezTo>
                  <a:cubicBezTo>
                    <a:pt x="2224717" y="525243"/>
                    <a:pt x="2251411" y="519478"/>
                    <a:pt x="2277979" y="513347"/>
                  </a:cubicBezTo>
                  <a:cubicBezTo>
                    <a:pt x="2320945" y="503432"/>
                    <a:pt x="2406316" y="481263"/>
                    <a:pt x="2406316" y="481263"/>
                  </a:cubicBezTo>
                  <a:cubicBezTo>
                    <a:pt x="2438400" y="465221"/>
                    <a:pt x="2468787" y="445202"/>
                    <a:pt x="2502568" y="433137"/>
                  </a:cubicBezTo>
                  <a:cubicBezTo>
                    <a:pt x="2544095" y="418306"/>
                    <a:pt x="2589072" y="414998"/>
                    <a:pt x="2630905" y="401053"/>
                  </a:cubicBezTo>
                  <a:cubicBezTo>
                    <a:pt x="2768991" y="355023"/>
                    <a:pt x="2694348" y="377170"/>
                    <a:pt x="2855495" y="336884"/>
                  </a:cubicBezTo>
                  <a:cubicBezTo>
                    <a:pt x="2876884" y="326189"/>
                    <a:pt x="2897683" y="314220"/>
                    <a:pt x="2919663" y="304800"/>
                  </a:cubicBezTo>
                  <a:cubicBezTo>
                    <a:pt x="2935206" y="298139"/>
                    <a:pt x="2952664" y="296320"/>
                    <a:pt x="2967789" y="288758"/>
                  </a:cubicBezTo>
                  <a:cubicBezTo>
                    <a:pt x="2995678" y="274814"/>
                    <a:pt x="3018898" y="251824"/>
                    <a:pt x="3048000" y="240631"/>
                  </a:cubicBezTo>
                  <a:cubicBezTo>
                    <a:pt x="3089156" y="224802"/>
                    <a:pt x="3135395" y="224924"/>
                    <a:pt x="3176337" y="208547"/>
                  </a:cubicBezTo>
                  <a:cubicBezTo>
                    <a:pt x="3203074" y="197852"/>
                    <a:pt x="3228965" y="184738"/>
                    <a:pt x="3256547" y="176463"/>
                  </a:cubicBezTo>
                  <a:cubicBezTo>
                    <a:pt x="3310455" y="160291"/>
                    <a:pt x="3418133" y="150641"/>
                    <a:pt x="3465095" y="144379"/>
                  </a:cubicBezTo>
                  <a:cubicBezTo>
                    <a:pt x="3502575" y="139382"/>
                    <a:pt x="3540092" y="134553"/>
                    <a:pt x="3577389" y="128337"/>
                  </a:cubicBezTo>
                  <a:cubicBezTo>
                    <a:pt x="3604284" y="123854"/>
                    <a:pt x="3630573" y="115899"/>
                    <a:pt x="3657600" y="112295"/>
                  </a:cubicBezTo>
                  <a:cubicBezTo>
                    <a:pt x="3710869" y="105193"/>
                    <a:pt x="3764773" y="103514"/>
                    <a:pt x="3818021" y="96253"/>
                  </a:cubicBezTo>
                  <a:cubicBezTo>
                    <a:pt x="3882478" y="87463"/>
                    <a:pt x="3945975" y="72237"/>
                    <a:pt x="4010526" y="64168"/>
                  </a:cubicBezTo>
                  <a:cubicBezTo>
                    <a:pt x="4053305" y="58821"/>
                    <a:pt x="4096252" y="54681"/>
                    <a:pt x="4138863" y="48126"/>
                  </a:cubicBezTo>
                  <a:cubicBezTo>
                    <a:pt x="4165812" y="43980"/>
                    <a:pt x="4191943" y="34797"/>
                    <a:pt x="4219074" y="32084"/>
                  </a:cubicBezTo>
                  <a:cubicBezTo>
                    <a:pt x="4352520" y="18740"/>
                    <a:pt x="4486442" y="10695"/>
                    <a:pt x="4620126" y="0"/>
                  </a:cubicBezTo>
                  <a:lnTo>
                    <a:pt x="5502442" y="16042"/>
                  </a:lnTo>
                  <a:cubicBezTo>
                    <a:pt x="5625507" y="19197"/>
                    <a:pt x="5748915" y="19835"/>
                    <a:pt x="5871410" y="32084"/>
                  </a:cubicBezTo>
                  <a:cubicBezTo>
                    <a:pt x="5910146" y="35958"/>
                    <a:pt x="5945368" y="57403"/>
                    <a:pt x="5983705" y="64168"/>
                  </a:cubicBezTo>
                  <a:cubicBezTo>
                    <a:pt x="6036628" y="73507"/>
                    <a:pt x="6090652" y="74863"/>
                    <a:pt x="6144126" y="80210"/>
                  </a:cubicBezTo>
                  <a:cubicBezTo>
                    <a:pt x="6160168" y="85558"/>
                    <a:pt x="6175848" y="92152"/>
                    <a:pt x="6192253" y="96253"/>
                  </a:cubicBezTo>
                  <a:cubicBezTo>
                    <a:pt x="6218705" y="102866"/>
                    <a:pt x="6245637" y="107418"/>
                    <a:pt x="6272463" y="112295"/>
                  </a:cubicBezTo>
                  <a:cubicBezTo>
                    <a:pt x="6467778" y="147807"/>
                    <a:pt x="6264716" y="108330"/>
                    <a:pt x="6481010" y="144379"/>
                  </a:cubicBezTo>
                  <a:cubicBezTo>
                    <a:pt x="6507905" y="148862"/>
                    <a:pt x="6534394" y="155543"/>
                    <a:pt x="6561221" y="160421"/>
                  </a:cubicBezTo>
                  <a:cubicBezTo>
                    <a:pt x="6593223" y="166240"/>
                    <a:pt x="6625390" y="171116"/>
                    <a:pt x="6657474" y="176463"/>
                  </a:cubicBezTo>
                  <a:cubicBezTo>
                    <a:pt x="6673516" y="181810"/>
                    <a:pt x="6690206" y="185508"/>
                    <a:pt x="6705600" y="192505"/>
                  </a:cubicBezTo>
                  <a:cubicBezTo>
                    <a:pt x="6749141" y="212297"/>
                    <a:pt x="6788563" y="241549"/>
                    <a:pt x="6833937" y="256674"/>
                  </a:cubicBezTo>
                  <a:cubicBezTo>
                    <a:pt x="6849979" y="262021"/>
                    <a:pt x="6866230" y="266779"/>
                    <a:pt x="6882063" y="272716"/>
                  </a:cubicBezTo>
                  <a:cubicBezTo>
                    <a:pt x="6909026" y="282827"/>
                    <a:pt x="6934215" y="298325"/>
                    <a:pt x="6962274" y="304800"/>
                  </a:cubicBezTo>
                  <a:cubicBezTo>
                    <a:pt x="7004282" y="314494"/>
                    <a:pt x="7048085" y="313755"/>
                    <a:pt x="7090610" y="320842"/>
                  </a:cubicBezTo>
                  <a:cubicBezTo>
                    <a:pt x="7112358" y="324467"/>
                    <a:pt x="7133862" y="329912"/>
                    <a:pt x="7154779" y="336884"/>
                  </a:cubicBezTo>
                  <a:cubicBezTo>
                    <a:pt x="7170177" y="342017"/>
                    <a:pt x="7254950" y="379377"/>
                    <a:pt x="7283116" y="385010"/>
                  </a:cubicBezTo>
                  <a:cubicBezTo>
                    <a:pt x="7320193" y="392426"/>
                    <a:pt x="7357979" y="395705"/>
                    <a:pt x="7395410" y="401053"/>
                  </a:cubicBezTo>
                  <a:cubicBezTo>
                    <a:pt x="7427494" y="411748"/>
                    <a:pt x="7460097" y="420996"/>
                    <a:pt x="7491663" y="433137"/>
                  </a:cubicBezTo>
                  <a:cubicBezTo>
                    <a:pt x="7561179" y="459874"/>
                    <a:pt x="7627954" y="495283"/>
                    <a:pt x="7700210" y="513347"/>
                  </a:cubicBezTo>
                  <a:cubicBezTo>
                    <a:pt x="7721600" y="518694"/>
                    <a:pt x="7743261" y="523053"/>
                    <a:pt x="7764379" y="529389"/>
                  </a:cubicBezTo>
                  <a:cubicBezTo>
                    <a:pt x="7796772" y="539107"/>
                    <a:pt x="7828547" y="550779"/>
                    <a:pt x="7860631" y="561474"/>
                  </a:cubicBezTo>
                  <a:cubicBezTo>
                    <a:pt x="7876673" y="566822"/>
                    <a:pt x="7892353" y="573415"/>
                    <a:pt x="7908758" y="577516"/>
                  </a:cubicBezTo>
                  <a:lnTo>
                    <a:pt x="7972926" y="593558"/>
                  </a:lnTo>
                  <a:cubicBezTo>
                    <a:pt x="7994316" y="609600"/>
                    <a:pt x="8013881" y="628419"/>
                    <a:pt x="8037095" y="641684"/>
                  </a:cubicBezTo>
                  <a:cubicBezTo>
                    <a:pt x="8086149" y="669715"/>
                    <a:pt x="8227471" y="671951"/>
                    <a:pt x="8245642" y="673768"/>
                  </a:cubicBezTo>
                  <a:cubicBezTo>
                    <a:pt x="8306915" y="689086"/>
                    <a:pt x="8329610" y="691689"/>
                    <a:pt x="8390021" y="721895"/>
                  </a:cubicBezTo>
                  <a:cubicBezTo>
                    <a:pt x="8407266" y="730517"/>
                    <a:pt x="8420529" y="746149"/>
                    <a:pt x="8438147" y="753979"/>
                  </a:cubicBezTo>
                  <a:cubicBezTo>
                    <a:pt x="8469052" y="767714"/>
                    <a:pt x="8502316" y="775368"/>
                    <a:pt x="8534400" y="786063"/>
                  </a:cubicBezTo>
                  <a:cubicBezTo>
                    <a:pt x="8550442" y="791410"/>
                    <a:pt x="8568456" y="792725"/>
                    <a:pt x="8582526" y="802105"/>
                  </a:cubicBezTo>
                  <a:cubicBezTo>
                    <a:pt x="8644723" y="843569"/>
                    <a:pt x="8612362" y="828092"/>
                    <a:pt x="8678779" y="850231"/>
                  </a:cubicBezTo>
                  <a:cubicBezTo>
                    <a:pt x="8694821" y="860926"/>
                    <a:pt x="8709184" y="874721"/>
                    <a:pt x="8726905" y="882316"/>
                  </a:cubicBezTo>
                  <a:cubicBezTo>
                    <a:pt x="8747170" y="891001"/>
                    <a:pt x="8770430" y="890617"/>
                    <a:pt x="8791074" y="898358"/>
                  </a:cubicBezTo>
                  <a:cubicBezTo>
                    <a:pt x="8822072" y="909982"/>
                    <a:pt x="8875990" y="940624"/>
                    <a:pt x="8903368" y="962526"/>
                  </a:cubicBezTo>
                  <a:cubicBezTo>
                    <a:pt x="8915179" y="971974"/>
                    <a:pt x="8923353" y="985535"/>
                    <a:pt x="8935453" y="994610"/>
                  </a:cubicBezTo>
                  <a:cubicBezTo>
                    <a:pt x="8966301" y="1017746"/>
                    <a:pt x="9031705" y="1058779"/>
                    <a:pt x="9031705" y="1058779"/>
                  </a:cubicBezTo>
                  <a:cubicBezTo>
                    <a:pt x="9072026" y="1179742"/>
                    <a:pt x="9017637" y="1030643"/>
                    <a:pt x="9079831" y="1155031"/>
                  </a:cubicBezTo>
                  <a:cubicBezTo>
                    <a:pt x="9146249" y="1287865"/>
                    <a:pt x="9036011" y="1113364"/>
                    <a:pt x="9127958" y="1251284"/>
                  </a:cubicBezTo>
                  <a:cubicBezTo>
                    <a:pt x="9133305" y="1315452"/>
                    <a:pt x="9136889" y="1379792"/>
                    <a:pt x="9144000" y="1443789"/>
                  </a:cubicBezTo>
                  <a:cubicBezTo>
                    <a:pt x="9147592" y="1476117"/>
                    <a:pt x="9155096" y="1507893"/>
                    <a:pt x="9160042" y="1540042"/>
                  </a:cubicBezTo>
                  <a:cubicBezTo>
                    <a:pt x="9165791" y="1577414"/>
                    <a:pt x="9170737" y="1614905"/>
                    <a:pt x="9176084" y="1652337"/>
                  </a:cubicBezTo>
                  <a:cubicBezTo>
                    <a:pt x="9170737" y="1684421"/>
                    <a:pt x="9171463" y="1718133"/>
                    <a:pt x="9160042" y="1748589"/>
                  </a:cubicBezTo>
                  <a:cubicBezTo>
                    <a:pt x="9152855" y="1767755"/>
                    <a:pt x="9091427" y="1806132"/>
                    <a:pt x="9079831" y="1812758"/>
                  </a:cubicBezTo>
                  <a:cubicBezTo>
                    <a:pt x="9059068" y="1824623"/>
                    <a:pt x="9038054" y="1836445"/>
                    <a:pt x="9015663" y="1844842"/>
                  </a:cubicBezTo>
                  <a:cubicBezTo>
                    <a:pt x="8919101" y="1881053"/>
                    <a:pt x="8706231" y="1873704"/>
                    <a:pt x="8662737" y="1876926"/>
                  </a:cubicBezTo>
                  <a:cubicBezTo>
                    <a:pt x="8614447" y="1880503"/>
                    <a:pt x="8566726" y="1890665"/>
                    <a:pt x="8518358" y="1892968"/>
                  </a:cubicBezTo>
                  <a:cubicBezTo>
                    <a:pt x="8342013" y="1901365"/>
                    <a:pt x="8165431" y="1903663"/>
                    <a:pt x="7988968" y="1909010"/>
                  </a:cubicBezTo>
                  <a:cubicBezTo>
                    <a:pt x="7876673" y="1919705"/>
                    <a:pt x="7759098" y="1905424"/>
                    <a:pt x="7652084" y="1941095"/>
                  </a:cubicBezTo>
                  <a:cubicBezTo>
                    <a:pt x="7636042" y="1946442"/>
                    <a:pt x="7620822" y="1955888"/>
                    <a:pt x="7603958" y="1957137"/>
                  </a:cubicBezTo>
                  <a:cubicBezTo>
                    <a:pt x="7475861" y="1966626"/>
                    <a:pt x="7347284" y="1967832"/>
                    <a:pt x="7218947" y="1973179"/>
                  </a:cubicBezTo>
                  <a:lnTo>
                    <a:pt x="2935705" y="1957137"/>
                  </a:lnTo>
                  <a:cubicBezTo>
                    <a:pt x="2752683" y="1955801"/>
                    <a:pt x="2893850" y="1930704"/>
                    <a:pt x="2727158" y="1925053"/>
                  </a:cubicBezTo>
                  <a:cubicBezTo>
                    <a:pt x="2443860" y="1915449"/>
                    <a:pt x="2160337" y="1914358"/>
                    <a:pt x="1876926" y="1909010"/>
                  </a:cubicBezTo>
                  <a:cubicBezTo>
                    <a:pt x="1732146" y="1895848"/>
                    <a:pt x="1607310" y="1883071"/>
                    <a:pt x="1459831" y="1876926"/>
                  </a:cubicBezTo>
                  <a:cubicBezTo>
                    <a:pt x="1283440" y="1869576"/>
                    <a:pt x="1106905" y="1866231"/>
                    <a:pt x="930442" y="1860884"/>
                  </a:cubicBezTo>
                  <a:cubicBezTo>
                    <a:pt x="866274" y="1855537"/>
                    <a:pt x="801934" y="1851953"/>
                    <a:pt x="737937" y="1844842"/>
                  </a:cubicBezTo>
                  <a:cubicBezTo>
                    <a:pt x="705609" y="1841250"/>
                    <a:pt x="674012" y="1832392"/>
                    <a:pt x="641684" y="1828800"/>
                  </a:cubicBezTo>
                  <a:cubicBezTo>
                    <a:pt x="577687" y="1821689"/>
                    <a:pt x="513347" y="1818105"/>
                    <a:pt x="449179" y="1812758"/>
                  </a:cubicBezTo>
                  <a:cubicBezTo>
                    <a:pt x="427789" y="1802063"/>
                    <a:pt x="407214" y="1789556"/>
                    <a:pt x="385010" y="1780674"/>
                  </a:cubicBezTo>
                  <a:cubicBezTo>
                    <a:pt x="353609" y="1768114"/>
                    <a:pt x="316898" y="1767349"/>
                    <a:pt x="288758" y="1748589"/>
                  </a:cubicBezTo>
                  <a:cubicBezTo>
                    <a:pt x="220335" y="1702974"/>
                    <a:pt x="197395" y="1681933"/>
                    <a:pt x="128337" y="1652337"/>
                  </a:cubicBezTo>
                  <a:cubicBezTo>
                    <a:pt x="112794" y="1645676"/>
                    <a:pt x="96252" y="1641642"/>
                    <a:pt x="80210" y="1636295"/>
                  </a:cubicBezTo>
                  <a:cubicBezTo>
                    <a:pt x="24213" y="1580296"/>
                    <a:pt x="52908" y="1618558"/>
                    <a:pt x="16042" y="1507958"/>
                  </a:cubicBezTo>
                  <a:lnTo>
                    <a:pt x="0" y="1459831"/>
                  </a:lnTo>
                  <a:cubicBezTo>
                    <a:pt x="5347" y="1406357"/>
                    <a:pt x="7870" y="1352525"/>
                    <a:pt x="16042" y="1299410"/>
                  </a:cubicBezTo>
                  <a:cubicBezTo>
                    <a:pt x="24226" y="1246211"/>
                    <a:pt x="18194" y="1251284"/>
                    <a:pt x="48126" y="1251284"/>
                  </a:cubicBezTo>
                  <a:lnTo>
                    <a:pt x="96253" y="1235242"/>
                  </a:lnTo>
                  <a:lnTo>
                    <a:pt x="112295" y="1283368"/>
                  </a:lnTo>
                </a:path>
              </a:pathLst>
            </a:custGeom>
            <a:solidFill>
              <a:srgbClr val="AFDC7E"/>
            </a:solidFill>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45" name="Group 44"/>
            <p:cNvGrpSpPr/>
            <p:nvPr/>
          </p:nvGrpSpPr>
          <p:grpSpPr>
            <a:xfrm>
              <a:off x="7848600" y="1219201"/>
              <a:ext cx="822158" cy="1325175"/>
              <a:chOff x="1768642" y="1828800"/>
              <a:chExt cx="1560095" cy="2514600"/>
            </a:xfrm>
          </p:grpSpPr>
          <p:sp>
            <p:nvSpPr>
              <p:cNvPr id="46" name="Rectangle 45"/>
              <p:cNvSpPr/>
              <p:nvPr/>
            </p:nvSpPr>
            <p:spPr>
              <a:xfrm>
                <a:off x="2362200" y="1828800"/>
                <a:ext cx="381000" cy="2514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rot="16200000">
                <a:off x="2392680" y="1738162"/>
                <a:ext cx="312019" cy="1560095"/>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8" name="Group 47"/>
            <p:cNvGrpSpPr/>
            <p:nvPr/>
          </p:nvGrpSpPr>
          <p:grpSpPr>
            <a:xfrm>
              <a:off x="8763000" y="1752601"/>
              <a:ext cx="685800" cy="1066800"/>
              <a:chOff x="1768642" y="1828800"/>
              <a:chExt cx="1560095" cy="2514600"/>
            </a:xfrm>
          </p:grpSpPr>
          <p:sp>
            <p:nvSpPr>
              <p:cNvPr id="49" name="Rectangle 48"/>
              <p:cNvSpPr/>
              <p:nvPr/>
            </p:nvSpPr>
            <p:spPr>
              <a:xfrm>
                <a:off x="2362200" y="1828800"/>
                <a:ext cx="381000" cy="2514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rot="16200000">
                <a:off x="2392680" y="1738162"/>
                <a:ext cx="312019" cy="1560095"/>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p:cNvGrpSpPr/>
            <p:nvPr/>
          </p:nvGrpSpPr>
          <p:grpSpPr>
            <a:xfrm>
              <a:off x="6858000" y="1524000"/>
              <a:ext cx="685800" cy="1066800"/>
              <a:chOff x="1768642" y="1828800"/>
              <a:chExt cx="1560095" cy="2514600"/>
            </a:xfrm>
          </p:grpSpPr>
          <p:sp>
            <p:nvSpPr>
              <p:cNvPr id="52" name="Rectangle 51"/>
              <p:cNvSpPr/>
              <p:nvPr/>
            </p:nvSpPr>
            <p:spPr>
              <a:xfrm>
                <a:off x="2362200" y="1828800"/>
                <a:ext cx="381000" cy="2514600"/>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rot="16200000">
                <a:off x="2392680" y="1738162"/>
                <a:ext cx="312019" cy="1560095"/>
              </a:xfrm>
              <a:prstGeom prst="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7100366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TextBox 63"/>
          <p:cNvSpPr txBox="1"/>
          <p:nvPr/>
        </p:nvSpPr>
        <p:spPr>
          <a:xfrm>
            <a:off x="2150874" y="189026"/>
            <a:ext cx="8070811" cy="769441"/>
          </a:xfrm>
          <a:prstGeom prst="rect">
            <a:avLst/>
          </a:prstGeom>
          <a:noFill/>
        </p:spPr>
        <p:txBody>
          <a:bodyPr wrap="square" rtlCol="0">
            <a:spAutoFit/>
          </a:bodyPr>
          <a:lstStyle/>
          <a:p>
            <a:pPr algn="ctr"/>
            <a:r>
              <a:rPr lang="en-US" sz="4400" dirty="0">
                <a:solidFill>
                  <a:schemeClr val="bg1"/>
                </a:solidFill>
                <a:latin typeface="Comic Sans MS" pitchFamily="66" charset="0"/>
              </a:rPr>
              <a:t>Did Peter know who he was?</a:t>
            </a:r>
          </a:p>
        </p:txBody>
      </p:sp>
      <p:sp>
        <p:nvSpPr>
          <p:cNvPr id="198" name="TextBox 197"/>
          <p:cNvSpPr txBox="1"/>
          <p:nvPr/>
        </p:nvSpPr>
        <p:spPr>
          <a:xfrm>
            <a:off x="786817" y="2116556"/>
            <a:ext cx="7621060" cy="3046988"/>
          </a:xfrm>
          <a:prstGeom prst="rect">
            <a:avLst/>
          </a:prstGeom>
          <a:noFill/>
        </p:spPr>
        <p:txBody>
          <a:bodyPr wrap="square" rtlCol="0">
            <a:spAutoFit/>
          </a:bodyPr>
          <a:lstStyle/>
          <a:p>
            <a:pPr>
              <a:buFont typeface="Arial" charset="0"/>
              <a:buChar char="•"/>
            </a:pPr>
            <a:r>
              <a:rPr lang="en-US" sz="3200" dirty="0">
                <a:solidFill>
                  <a:schemeClr val="bg1"/>
                </a:solidFill>
                <a:latin typeface="Comic Sans MS" pitchFamily="66" charset="0"/>
              </a:rPr>
              <a:t>I am not one of the man’s disciples</a:t>
            </a:r>
          </a:p>
          <a:p>
            <a:pPr>
              <a:buFont typeface="Arial" charset="0"/>
              <a:buChar char="•"/>
            </a:pPr>
            <a:endParaRPr lang="en-US" sz="3200" dirty="0">
              <a:solidFill>
                <a:schemeClr val="bg1"/>
              </a:solidFill>
              <a:latin typeface="Comic Sans MS" pitchFamily="66" charset="0"/>
            </a:endParaRPr>
          </a:p>
          <a:p>
            <a:pPr>
              <a:buFont typeface="Arial" charset="0"/>
              <a:buChar char="•"/>
            </a:pPr>
            <a:r>
              <a:rPr lang="en-US" sz="3200" dirty="0">
                <a:solidFill>
                  <a:schemeClr val="bg1"/>
                </a:solidFill>
                <a:latin typeface="Comic Sans MS" pitchFamily="66" charset="0"/>
              </a:rPr>
              <a:t>I am not one of the disciples</a:t>
            </a:r>
          </a:p>
          <a:p>
            <a:pPr>
              <a:buFont typeface="Arial" charset="0"/>
              <a:buChar char="•"/>
            </a:pPr>
            <a:endParaRPr lang="en-US" sz="3200" dirty="0">
              <a:solidFill>
                <a:schemeClr val="bg1"/>
              </a:solidFill>
              <a:latin typeface="Comic Sans MS" pitchFamily="66" charset="0"/>
            </a:endParaRPr>
          </a:p>
          <a:p>
            <a:pPr>
              <a:buFont typeface="Arial" charset="0"/>
              <a:buChar char="•"/>
            </a:pPr>
            <a:r>
              <a:rPr lang="en-US" sz="3200" dirty="0">
                <a:solidFill>
                  <a:schemeClr val="bg1"/>
                </a:solidFill>
                <a:latin typeface="Comic Sans MS" pitchFamily="66" charset="0"/>
              </a:rPr>
              <a:t>I was not in the garden with him</a:t>
            </a:r>
          </a:p>
          <a:p>
            <a:pPr>
              <a:buFont typeface="Arial" charset="0"/>
              <a:buChar char="•"/>
            </a:pPr>
            <a:endParaRPr lang="en-US" sz="3200" dirty="0">
              <a:solidFill>
                <a:schemeClr val="bg1"/>
              </a:solidFill>
              <a:latin typeface="Comic Sans MS" pitchFamily="66" charset="0"/>
            </a:endParaRPr>
          </a:p>
        </p:txBody>
      </p:sp>
      <p:sp>
        <p:nvSpPr>
          <p:cNvPr id="199" name="TextBox 198"/>
          <p:cNvSpPr txBox="1"/>
          <p:nvPr/>
        </p:nvSpPr>
        <p:spPr>
          <a:xfrm>
            <a:off x="0" y="6491133"/>
            <a:ext cx="5579198" cy="307777"/>
          </a:xfrm>
          <a:prstGeom prst="rect">
            <a:avLst/>
          </a:prstGeom>
          <a:noFill/>
        </p:spPr>
        <p:txBody>
          <a:bodyPr wrap="square" rtlCol="0">
            <a:spAutoFit/>
          </a:bodyPr>
          <a:lstStyle/>
          <a:p>
            <a:r>
              <a:rPr lang="en-US" sz="1400" dirty="0">
                <a:solidFill>
                  <a:schemeClr val="bg1"/>
                </a:solidFill>
                <a:latin typeface="Comic Sans MS" pitchFamily="66" charset="0"/>
              </a:rPr>
              <a:t>John 18:17, 25-27</a:t>
            </a:r>
          </a:p>
        </p:txBody>
      </p:sp>
      <p:grpSp>
        <p:nvGrpSpPr>
          <p:cNvPr id="60" name="Group 59">
            <a:extLst>
              <a:ext uri="{FF2B5EF4-FFF2-40B4-BE49-F238E27FC236}">
                <a16:creationId xmlns:a16="http://schemas.microsoft.com/office/drawing/2014/main" id="{377A4232-33FD-4AB8-9B4B-3D9DF7AD9F09}"/>
              </a:ext>
            </a:extLst>
          </p:cNvPr>
          <p:cNvGrpSpPr/>
          <p:nvPr/>
        </p:nvGrpSpPr>
        <p:grpSpPr>
          <a:xfrm>
            <a:off x="8681483" y="1326865"/>
            <a:ext cx="2017426" cy="4626369"/>
            <a:chOff x="2514600" y="772588"/>
            <a:chExt cx="2017426" cy="4626369"/>
          </a:xfrm>
        </p:grpSpPr>
        <p:sp>
          <p:nvSpPr>
            <p:cNvPr id="61" name="Round Diagonal Corner Rectangle 55">
              <a:extLst>
                <a:ext uri="{FF2B5EF4-FFF2-40B4-BE49-F238E27FC236}">
                  <a16:creationId xmlns:a16="http://schemas.microsoft.com/office/drawing/2014/main" id="{9B98B2F1-26F2-41BA-931F-F1E11AE0C2F9}"/>
                </a:ext>
              </a:extLst>
            </p:cNvPr>
            <p:cNvSpPr/>
            <p:nvPr/>
          </p:nvSpPr>
          <p:spPr>
            <a:xfrm rot="12394047">
              <a:off x="3447556" y="1095387"/>
              <a:ext cx="936295" cy="1605233"/>
            </a:xfrm>
            <a:prstGeom prst="round2DiagRect">
              <a:avLst>
                <a:gd name="adj1" fmla="val 16667"/>
                <a:gd name="adj2"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ound Diagonal Corner Rectangle 56">
              <a:extLst>
                <a:ext uri="{FF2B5EF4-FFF2-40B4-BE49-F238E27FC236}">
                  <a16:creationId xmlns:a16="http://schemas.microsoft.com/office/drawing/2014/main" id="{CE44B8D1-924D-4AF5-99F4-FECE61D3BDD5}"/>
                </a:ext>
              </a:extLst>
            </p:cNvPr>
            <p:cNvSpPr/>
            <p:nvPr/>
          </p:nvSpPr>
          <p:spPr>
            <a:xfrm rot="19994265" flipH="1">
              <a:off x="2577354" y="1099739"/>
              <a:ext cx="984352" cy="1728578"/>
            </a:xfrm>
            <a:prstGeom prst="round2DiagRect">
              <a:avLst>
                <a:gd name="adj1" fmla="val 0"/>
                <a:gd name="adj2"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A587E479-B050-4249-B229-45288126CC5D}"/>
                </a:ext>
              </a:extLst>
            </p:cNvPr>
            <p:cNvSpPr/>
            <p:nvPr/>
          </p:nvSpPr>
          <p:spPr>
            <a:xfrm>
              <a:off x="2853530" y="892071"/>
              <a:ext cx="1372869" cy="1766354"/>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33">
              <a:extLst>
                <a:ext uri="{FF2B5EF4-FFF2-40B4-BE49-F238E27FC236}">
                  <a16:creationId xmlns:a16="http://schemas.microsoft.com/office/drawing/2014/main" id="{CEC7206D-EAAC-4EF7-BB76-8A370E85DF21}"/>
                </a:ext>
              </a:extLst>
            </p:cNvPr>
            <p:cNvGrpSpPr/>
            <p:nvPr/>
          </p:nvGrpSpPr>
          <p:grpSpPr>
            <a:xfrm rot="2754858">
              <a:off x="3053008" y="4781285"/>
              <a:ext cx="447122" cy="788222"/>
              <a:chOff x="1676400" y="2133600"/>
              <a:chExt cx="1447800" cy="2088845"/>
            </a:xfrm>
          </p:grpSpPr>
          <p:sp>
            <p:nvSpPr>
              <p:cNvPr id="84" name="Oval 83">
                <a:extLst>
                  <a:ext uri="{FF2B5EF4-FFF2-40B4-BE49-F238E27FC236}">
                    <a16:creationId xmlns:a16="http://schemas.microsoft.com/office/drawing/2014/main" id="{6557D1B8-1250-4436-A753-BAAB43416B31}"/>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Moon 84">
                <a:extLst>
                  <a:ext uri="{FF2B5EF4-FFF2-40B4-BE49-F238E27FC236}">
                    <a16:creationId xmlns:a16="http://schemas.microsoft.com/office/drawing/2014/main" id="{F1BF4990-3D10-4D02-8BAC-875424D8ED47}"/>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Moon 85">
                <a:extLst>
                  <a:ext uri="{FF2B5EF4-FFF2-40B4-BE49-F238E27FC236}">
                    <a16:creationId xmlns:a16="http://schemas.microsoft.com/office/drawing/2014/main" id="{AB80F171-DB16-4E64-A284-D46DB18C6546}"/>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6" name="Group 45">
              <a:extLst>
                <a:ext uri="{FF2B5EF4-FFF2-40B4-BE49-F238E27FC236}">
                  <a16:creationId xmlns:a16="http://schemas.microsoft.com/office/drawing/2014/main" id="{19137C6F-0235-401F-9FA7-BCEFB461BA37}"/>
                </a:ext>
              </a:extLst>
            </p:cNvPr>
            <p:cNvGrpSpPr/>
            <p:nvPr/>
          </p:nvGrpSpPr>
          <p:grpSpPr>
            <a:xfrm rot="18845142" flipH="1">
              <a:off x="3457650" y="4681258"/>
              <a:ext cx="486273" cy="795253"/>
              <a:chOff x="1676400" y="2133600"/>
              <a:chExt cx="1447800" cy="2088845"/>
            </a:xfrm>
          </p:grpSpPr>
          <p:sp>
            <p:nvSpPr>
              <p:cNvPr id="81" name="Oval 80">
                <a:extLst>
                  <a:ext uri="{FF2B5EF4-FFF2-40B4-BE49-F238E27FC236}">
                    <a16:creationId xmlns:a16="http://schemas.microsoft.com/office/drawing/2014/main" id="{33F13C09-D1A6-45F0-AE3B-AC67E60838B7}"/>
                  </a:ext>
                </a:extLst>
              </p:cNvPr>
              <p:cNvSpPr/>
              <p:nvPr/>
            </p:nvSpPr>
            <p:spPr>
              <a:xfrm>
                <a:off x="1676400" y="2133600"/>
                <a:ext cx="1447800" cy="2057400"/>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Moon 81">
                <a:extLst>
                  <a:ext uri="{FF2B5EF4-FFF2-40B4-BE49-F238E27FC236}">
                    <a16:creationId xmlns:a16="http://schemas.microsoft.com/office/drawing/2014/main" id="{366C0151-8450-4985-87F8-06092A284BFE}"/>
                  </a:ext>
                </a:extLst>
              </p:cNvPr>
              <p:cNvSpPr/>
              <p:nvPr/>
            </p:nvSpPr>
            <p:spPr>
              <a:xfrm rot="16429614">
                <a:off x="2042866" y="3204410"/>
                <a:ext cx="672490" cy="1363580"/>
              </a:xfrm>
              <a:prstGeom prst="moon">
                <a:avLst>
                  <a:gd name="adj" fmla="val 875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Moon 82">
                <a:extLst>
                  <a:ext uri="{FF2B5EF4-FFF2-40B4-BE49-F238E27FC236}">
                    <a16:creationId xmlns:a16="http://schemas.microsoft.com/office/drawing/2014/main" id="{C6FF2779-1632-4146-8157-3AB3FDF1D1E0}"/>
                  </a:ext>
                </a:extLst>
              </p:cNvPr>
              <p:cNvSpPr/>
              <p:nvPr/>
            </p:nvSpPr>
            <p:spPr>
              <a:xfrm rot="5400000">
                <a:off x="2031790" y="2496488"/>
                <a:ext cx="718282" cy="1364105"/>
              </a:xfrm>
              <a:prstGeom prst="moon">
                <a:avLst>
                  <a:gd name="adj" fmla="val 34385"/>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49">
              <a:extLst>
                <a:ext uri="{FF2B5EF4-FFF2-40B4-BE49-F238E27FC236}">
                  <a16:creationId xmlns:a16="http://schemas.microsoft.com/office/drawing/2014/main" id="{AFDDD45D-83DD-4143-93AF-14D89B08C066}"/>
                </a:ext>
              </a:extLst>
            </p:cNvPr>
            <p:cNvGrpSpPr/>
            <p:nvPr/>
          </p:nvGrpSpPr>
          <p:grpSpPr>
            <a:xfrm>
              <a:off x="2538097" y="2559209"/>
              <a:ext cx="1993929" cy="2480377"/>
              <a:chOff x="4419600" y="2060454"/>
              <a:chExt cx="3045502" cy="4187946"/>
            </a:xfrm>
          </p:grpSpPr>
          <p:sp>
            <p:nvSpPr>
              <p:cNvPr id="72" name="Oval 71">
                <a:extLst>
                  <a:ext uri="{FF2B5EF4-FFF2-40B4-BE49-F238E27FC236}">
                    <a16:creationId xmlns:a16="http://schemas.microsoft.com/office/drawing/2014/main" id="{1F465D90-29DC-4E75-A78F-55351FA7EAAC}"/>
                  </a:ext>
                </a:extLst>
              </p:cNvPr>
              <p:cNvSpPr/>
              <p:nvPr/>
            </p:nvSpPr>
            <p:spPr>
              <a:xfrm>
                <a:off x="6890479" y="3785016"/>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652924F6-A72E-423C-9E48-2B99117D9515}"/>
                  </a:ext>
                </a:extLst>
              </p:cNvPr>
              <p:cNvSpPr/>
              <p:nvPr/>
            </p:nvSpPr>
            <p:spPr>
              <a:xfrm>
                <a:off x="4419600" y="3810000"/>
                <a:ext cx="574623" cy="84444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rapezoid 73">
                <a:extLst>
                  <a:ext uri="{FF2B5EF4-FFF2-40B4-BE49-F238E27FC236}">
                    <a16:creationId xmlns:a16="http://schemas.microsoft.com/office/drawing/2014/main" id="{6EF3519B-825A-479F-A2F6-076EA1131188}"/>
                  </a:ext>
                </a:extLst>
              </p:cNvPr>
              <p:cNvSpPr/>
              <p:nvPr/>
            </p:nvSpPr>
            <p:spPr>
              <a:xfrm rot="20102191">
                <a:off x="6267526" y="2091421"/>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Trapezoid 74">
                <a:extLst>
                  <a:ext uri="{FF2B5EF4-FFF2-40B4-BE49-F238E27FC236}">
                    <a16:creationId xmlns:a16="http://schemas.microsoft.com/office/drawing/2014/main" id="{F6818A69-87A2-4102-B09E-C06D4899E5E9}"/>
                  </a:ext>
                </a:extLst>
              </p:cNvPr>
              <p:cNvSpPr/>
              <p:nvPr/>
            </p:nvSpPr>
            <p:spPr>
              <a:xfrm rot="1327004">
                <a:off x="4648115" y="2060454"/>
                <a:ext cx="990600" cy="2115430"/>
              </a:xfrm>
              <a:prstGeom prst="trapezoid">
                <a:avLst>
                  <a:gd name="adj" fmla="val 34133"/>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a:extLst>
                  <a:ext uri="{FF2B5EF4-FFF2-40B4-BE49-F238E27FC236}">
                    <a16:creationId xmlns:a16="http://schemas.microsoft.com/office/drawing/2014/main" id="{262F3B13-6925-4886-AA46-4BD68982CAAA}"/>
                  </a:ext>
                </a:extLst>
              </p:cNvPr>
              <p:cNvSpPr/>
              <p:nvPr/>
            </p:nvSpPr>
            <p:spPr>
              <a:xfrm>
                <a:off x="4876800" y="2133600"/>
                <a:ext cx="2133600" cy="4114800"/>
              </a:xfrm>
              <a:prstGeom prst="trapezoid">
                <a:avLst/>
              </a:prstGeom>
              <a:solidFill>
                <a:srgbClr val="D8AE6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BBE1F7CF-FCD0-4AB9-B312-6954E5A08662}"/>
                  </a:ext>
                </a:extLst>
              </p:cNvPr>
              <p:cNvSpPr/>
              <p:nvPr/>
            </p:nvSpPr>
            <p:spPr>
              <a:xfrm rot="10800000">
                <a:off x="5638800" y="2133600"/>
                <a:ext cx="609600" cy="7620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42CFBFFB-773B-4424-93E1-00EEF5EC2C53}"/>
                  </a:ext>
                </a:extLst>
              </p:cNvPr>
              <p:cNvSpPr/>
              <p:nvPr/>
            </p:nvSpPr>
            <p:spPr>
              <a:xfrm>
                <a:off x="5181600" y="4419600"/>
                <a:ext cx="1524000" cy="228600"/>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a:extLst>
                  <a:ext uri="{FF2B5EF4-FFF2-40B4-BE49-F238E27FC236}">
                    <a16:creationId xmlns:a16="http://schemas.microsoft.com/office/drawing/2014/main" id="{AC88BEA5-08BC-4EE5-88EB-F8D00136B8B3}"/>
                  </a:ext>
                </a:extLst>
              </p:cNvPr>
              <p:cNvSpPr/>
              <p:nvPr/>
            </p:nvSpPr>
            <p:spPr>
              <a:xfrm rot="366654" flipH="1">
                <a:off x="4944218" y="2084003"/>
                <a:ext cx="706763" cy="3877254"/>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a:extLst>
                  <a:ext uri="{FF2B5EF4-FFF2-40B4-BE49-F238E27FC236}">
                    <a16:creationId xmlns:a16="http://schemas.microsoft.com/office/drawing/2014/main" id="{50D18DF1-EC95-43F9-AB70-48A086BA793A}"/>
                  </a:ext>
                </a:extLst>
              </p:cNvPr>
              <p:cNvSpPr/>
              <p:nvPr/>
            </p:nvSpPr>
            <p:spPr>
              <a:xfrm rot="21233346">
                <a:off x="6224662" y="2067736"/>
                <a:ext cx="706763" cy="3886573"/>
              </a:xfrm>
              <a:prstGeom prst="trapezoid">
                <a:avLst>
                  <a:gd name="adj" fmla="val 34133"/>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8" name="Freeform: Shape 67">
              <a:extLst>
                <a:ext uri="{FF2B5EF4-FFF2-40B4-BE49-F238E27FC236}">
                  <a16:creationId xmlns:a16="http://schemas.microsoft.com/office/drawing/2014/main" id="{D0A2328E-9889-4F02-85FA-76F0B0897177}"/>
                </a:ext>
              </a:extLst>
            </p:cNvPr>
            <p:cNvSpPr/>
            <p:nvPr/>
          </p:nvSpPr>
          <p:spPr>
            <a:xfrm rot="14935407">
              <a:off x="3055310" y="511096"/>
              <a:ext cx="868295" cy="1391279"/>
            </a:xfrm>
            <a:custGeom>
              <a:avLst/>
              <a:gdLst>
                <a:gd name="connsiteX0" fmla="*/ 733390 w 868295"/>
                <a:gd name="connsiteY0" fmla="*/ 1022811 h 1391279"/>
                <a:gd name="connsiteX1" fmla="*/ 576439 w 868295"/>
                <a:gd name="connsiteY1" fmla="*/ 1222643 h 1391279"/>
                <a:gd name="connsiteX2" fmla="*/ 301884 w 868295"/>
                <a:gd name="connsiteY2" fmla="*/ 1377052 h 1391279"/>
                <a:gd name="connsiteX3" fmla="*/ 151176 w 868295"/>
                <a:gd name="connsiteY3" fmla="*/ 1334841 h 1391279"/>
                <a:gd name="connsiteX4" fmla="*/ 42682 w 868295"/>
                <a:gd name="connsiteY4" fmla="*/ 1141929 h 1391279"/>
                <a:gd name="connsiteX5" fmla="*/ 169312 w 868295"/>
                <a:gd name="connsiteY5" fmla="*/ 689814 h 1391279"/>
                <a:gd name="connsiteX6" fmla="*/ 264619 w 868295"/>
                <a:gd name="connsiteY6" fmla="*/ 636213 h 1391279"/>
                <a:gd name="connsiteX7" fmla="*/ 247201 w 868295"/>
                <a:gd name="connsiteY7" fmla="*/ 615103 h 1391279"/>
                <a:gd name="connsiteX8" fmla="*/ 189213 w 868295"/>
                <a:gd name="connsiteY8" fmla="*/ 425263 h 1391279"/>
                <a:gd name="connsiteX9" fmla="*/ 189213 w 868295"/>
                <a:gd name="connsiteY9" fmla="*/ 113183 h 1391279"/>
                <a:gd name="connsiteX10" fmla="*/ 302396 w 868295"/>
                <a:gd name="connsiteY10" fmla="*/ 0 h 1391279"/>
                <a:gd name="connsiteX11" fmla="*/ 528754 w 868295"/>
                <a:gd name="connsiteY11" fmla="*/ 0 h 1391279"/>
                <a:gd name="connsiteX12" fmla="*/ 868295 w 868295"/>
                <a:gd name="connsiteY12" fmla="*/ 339541 h 1391279"/>
                <a:gd name="connsiteX13" fmla="*/ 868295 w 868295"/>
                <a:gd name="connsiteY13" fmla="*/ 651621 h 1391279"/>
                <a:gd name="connsiteX14" fmla="*/ 755112 w 868295"/>
                <a:gd name="connsiteY14" fmla="*/ 764804 h 1391279"/>
                <a:gd name="connsiteX15" fmla="*/ 699850 w 868295"/>
                <a:gd name="connsiteY15" fmla="*/ 764804 h 1391279"/>
                <a:gd name="connsiteX16" fmla="*/ 703069 w 868295"/>
                <a:gd name="connsiteY16" fmla="*/ 770528 h 1391279"/>
                <a:gd name="connsiteX17" fmla="*/ 733390 w 868295"/>
                <a:gd name="connsiteY17" fmla="*/ 1022811 h 1391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868295" h="1391279">
                  <a:moveTo>
                    <a:pt x="733390" y="1022811"/>
                  </a:moveTo>
                  <a:cubicBezTo>
                    <a:pt x="710474" y="1104628"/>
                    <a:pt x="656347" y="1177703"/>
                    <a:pt x="576439" y="1222643"/>
                  </a:cubicBezTo>
                  <a:lnTo>
                    <a:pt x="301884" y="1377052"/>
                  </a:lnTo>
                  <a:cubicBezTo>
                    <a:pt x="248611" y="1407013"/>
                    <a:pt x="181136" y="1388114"/>
                    <a:pt x="151176" y="1334841"/>
                  </a:cubicBezTo>
                  <a:lnTo>
                    <a:pt x="42682" y="1141929"/>
                  </a:lnTo>
                  <a:cubicBezTo>
                    <a:pt x="-47198" y="982113"/>
                    <a:pt x="9496" y="779694"/>
                    <a:pt x="169312" y="689814"/>
                  </a:cubicBezTo>
                  <a:lnTo>
                    <a:pt x="264619" y="636213"/>
                  </a:lnTo>
                  <a:lnTo>
                    <a:pt x="247201" y="615103"/>
                  </a:lnTo>
                  <a:cubicBezTo>
                    <a:pt x="210591" y="560912"/>
                    <a:pt x="189213" y="495584"/>
                    <a:pt x="189213" y="425263"/>
                  </a:cubicBezTo>
                  <a:lnTo>
                    <a:pt x="189213" y="113183"/>
                  </a:lnTo>
                  <a:cubicBezTo>
                    <a:pt x="189213" y="50674"/>
                    <a:pt x="239887" y="0"/>
                    <a:pt x="302396" y="0"/>
                  </a:cubicBezTo>
                  <a:lnTo>
                    <a:pt x="528754" y="0"/>
                  </a:lnTo>
                  <a:cubicBezTo>
                    <a:pt x="716277" y="0"/>
                    <a:pt x="868295" y="152018"/>
                    <a:pt x="868295" y="339541"/>
                  </a:cubicBezTo>
                  <a:lnTo>
                    <a:pt x="868295" y="651621"/>
                  </a:lnTo>
                  <a:cubicBezTo>
                    <a:pt x="868295" y="714130"/>
                    <a:pt x="817621" y="764804"/>
                    <a:pt x="755112" y="764804"/>
                  </a:cubicBezTo>
                  <a:lnTo>
                    <a:pt x="699850" y="764804"/>
                  </a:lnTo>
                  <a:lnTo>
                    <a:pt x="703069" y="770528"/>
                  </a:lnTo>
                  <a:cubicBezTo>
                    <a:pt x="748009" y="850436"/>
                    <a:pt x="756305" y="940994"/>
                    <a:pt x="733390" y="1022811"/>
                  </a:cubicBezTo>
                  <a:close/>
                </a:path>
              </a:pathLst>
            </a:cu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9" name="Round Diagonal Corner Rectangle 63">
              <a:extLst>
                <a:ext uri="{FF2B5EF4-FFF2-40B4-BE49-F238E27FC236}">
                  <a16:creationId xmlns:a16="http://schemas.microsoft.com/office/drawing/2014/main" id="{A9BE9A46-405F-4CAC-BBC0-643CE3D377D3}"/>
                </a:ext>
              </a:extLst>
            </p:cNvPr>
            <p:cNvSpPr/>
            <p:nvPr/>
          </p:nvSpPr>
          <p:spPr>
            <a:xfrm rot="18574207">
              <a:off x="3093953" y="2118884"/>
              <a:ext cx="765253" cy="764804"/>
            </a:xfrm>
            <a:prstGeom prst="round2DiagRect">
              <a:avLst>
                <a:gd name="adj1" fmla="val 16667"/>
                <a:gd name="adj2" fmla="val 50000"/>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1253DE69-D162-4DD4-8E4A-F5104B247B1E}"/>
                </a:ext>
              </a:extLst>
            </p:cNvPr>
            <p:cNvSpPr/>
            <p:nvPr/>
          </p:nvSpPr>
          <p:spPr>
            <a:xfrm>
              <a:off x="3276600" y="2216023"/>
              <a:ext cx="430070" cy="2223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AB6AF9C8-AEE9-468B-B1C6-E44D39E95C54}"/>
                </a:ext>
              </a:extLst>
            </p:cNvPr>
            <p:cNvSpPr/>
            <p:nvPr/>
          </p:nvSpPr>
          <p:spPr>
            <a:xfrm>
              <a:off x="2514600" y="1219200"/>
              <a:ext cx="1993929" cy="198430"/>
            </a:xfrm>
            <a:prstGeom prst="rect">
              <a:avLst/>
            </a:prstGeom>
            <a:solidFill>
              <a:srgbClr val="F1DE8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154916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4995514" y="886191"/>
            <a:ext cx="2286000" cy="4953000"/>
            <a:chOff x="1905000" y="1828800"/>
            <a:chExt cx="2971800" cy="6477000"/>
          </a:xfrm>
        </p:grpSpPr>
        <p:sp>
          <p:nvSpPr>
            <p:cNvPr id="5" name="Oval 4"/>
            <p:cNvSpPr/>
            <p:nvPr/>
          </p:nvSpPr>
          <p:spPr>
            <a:xfrm>
              <a:off x="2819400" y="5124116"/>
              <a:ext cx="1143000" cy="2840789"/>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905000" y="1828800"/>
              <a:ext cx="2971800" cy="4204368"/>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2194932" y="2118756"/>
              <a:ext cx="2391936" cy="362445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933700" y="5805905"/>
              <a:ext cx="914400" cy="34089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90800" y="6033168"/>
              <a:ext cx="1600200" cy="2272632"/>
            </a:xfrm>
            <a:prstGeom prst="ellipse">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95600" y="5914292"/>
              <a:ext cx="914400" cy="90905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p:cNvSpPr/>
          <p:nvPr/>
        </p:nvSpPr>
        <p:spPr>
          <a:xfrm>
            <a:off x="4408714" y="27597"/>
            <a:ext cx="3459601" cy="830997"/>
          </a:xfrm>
          <a:prstGeom prst="rect">
            <a:avLst/>
          </a:prstGeom>
        </p:spPr>
        <p:txBody>
          <a:bodyPr wrap="none">
            <a:spAutoFit/>
          </a:bodyPr>
          <a:lstStyle/>
          <a:p>
            <a:pPr algn="ctr"/>
            <a:r>
              <a:rPr lang="en-US" sz="4800" dirty="0">
                <a:solidFill>
                  <a:schemeClr val="bg1"/>
                </a:solidFill>
                <a:latin typeface="Comic Sans MS" pitchFamily="66" charset="0"/>
              </a:rPr>
              <a:t>Who Am I?</a:t>
            </a:r>
          </a:p>
        </p:txBody>
      </p:sp>
      <p:grpSp>
        <p:nvGrpSpPr>
          <p:cNvPr id="2" name="Group 1"/>
          <p:cNvGrpSpPr/>
          <p:nvPr/>
        </p:nvGrpSpPr>
        <p:grpSpPr>
          <a:xfrm>
            <a:off x="12056" y="947508"/>
            <a:ext cx="4508914" cy="2797248"/>
            <a:chOff x="12056" y="947508"/>
            <a:chExt cx="4508914" cy="2797248"/>
          </a:xfrm>
        </p:grpSpPr>
        <p:sp>
          <p:nvSpPr>
            <p:cNvPr id="11" name="TextBox 10"/>
            <p:cNvSpPr txBox="1"/>
            <p:nvPr/>
          </p:nvSpPr>
          <p:spPr>
            <a:xfrm>
              <a:off x="12056" y="2359761"/>
              <a:ext cx="4508914" cy="1384995"/>
            </a:xfrm>
            <a:prstGeom prst="rect">
              <a:avLst/>
            </a:prstGeom>
            <a:noFill/>
          </p:spPr>
          <p:txBody>
            <a:bodyPr wrap="square" rtlCol="0">
              <a:spAutoFit/>
            </a:bodyPr>
            <a:lstStyle/>
            <a:p>
              <a:r>
                <a:rPr lang="en-US" sz="2800" dirty="0">
                  <a:solidFill>
                    <a:schemeClr val="bg1"/>
                  </a:solidFill>
                  <a:latin typeface="Comic Sans MS" pitchFamily="66" charset="0"/>
                </a:rPr>
                <a:t>“We must remember who we are and what God expects us to become.” </a:t>
              </a:r>
              <a:r>
                <a:rPr lang="en-US" sz="1400" dirty="0">
                  <a:solidFill>
                    <a:schemeClr val="bg1"/>
                  </a:solidFill>
                  <a:latin typeface="Comic Sans MS" pitchFamily="66" charset="0"/>
                </a:rPr>
                <a:t>(6)</a:t>
              </a:r>
            </a:p>
          </p:txBody>
        </p:sp>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1381" y="947508"/>
              <a:ext cx="1065953" cy="1412253"/>
            </a:xfrm>
            <a:prstGeom prst="rect">
              <a:avLst/>
            </a:prstGeom>
          </p:spPr>
        </p:pic>
      </p:grpSp>
      <p:grpSp>
        <p:nvGrpSpPr>
          <p:cNvPr id="16" name="Group 15"/>
          <p:cNvGrpSpPr/>
          <p:nvPr/>
        </p:nvGrpSpPr>
        <p:grpSpPr>
          <a:xfrm>
            <a:off x="7117105" y="1732483"/>
            <a:ext cx="4941278" cy="4685116"/>
            <a:chOff x="7117105" y="1732483"/>
            <a:chExt cx="4941278" cy="4685116"/>
          </a:xfrm>
        </p:grpSpPr>
        <p:sp>
          <p:nvSpPr>
            <p:cNvPr id="12" name="TextBox 11"/>
            <p:cNvSpPr txBox="1"/>
            <p:nvPr/>
          </p:nvSpPr>
          <p:spPr>
            <a:xfrm>
              <a:off x="7117105" y="3309056"/>
              <a:ext cx="4941278" cy="3108543"/>
            </a:xfrm>
            <a:prstGeom prst="rect">
              <a:avLst/>
            </a:prstGeom>
            <a:noFill/>
          </p:spPr>
          <p:txBody>
            <a:bodyPr wrap="square" rtlCol="0">
              <a:spAutoFit/>
            </a:bodyPr>
            <a:lstStyle/>
            <a:p>
              <a:r>
                <a:rPr lang="en-US" sz="2800" dirty="0">
                  <a:solidFill>
                    <a:schemeClr val="bg1"/>
                  </a:solidFill>
                  <a:latin typeface="Comic Sans MS" pitchFamily="66" charset="0"/>
                </a:rPr>
                <a:t>“As you continue to face many challenging choices in life, remember, there is great protection when you know who you are, why you are here, and where you are going.” </a:t>
              </a:r>
              <a:r>
                <a:rPr lang="en-US" sz="1600" dirty="0">
                  <a:solidFill>
                    <a:schemeClr val="bg1"/>
                  </a:solidFill>
                  <a:latin typeface="Comic Sans MS" pitchFamily="66" charset="0"/>
                </a:rPr>
                <a:t>(7)</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531" y="1732483"/>
              <a:ext cx="1219200" cy="1524000"/>
            </a:xfrm>
            <a:prstGeom prst="rect">
              <a:avLst/>
            </a:prstGeom>
          </p:spPr>
        </p:pic>
      </p:grpSp>
    </p:spTree>
    <p:extLst>
      <p:ext uri="{BB962C8B-B14F-4D97-AF65-F5344CB8AC3E}">
        <p14:creationId xmlns:p14="http://schemas.microsoft.com/office/powerpoint/2010/main" val="107684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79100" y="1229722"/>
            <a:ext cx="4508914" cy="4708981"/>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The hypocrisy of the Jewish leaders was put on display when they led Jesus to Pilate to be judged.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They would not enter into the hall of judgment, which was a Gentile structure, because doing so would make them ritually unclean and they desired to eat the Passover meal the next day.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Yet at the same time, they were willing to falsely accuse Jesus before Pilate and seek His death. (1)</a:t>
            </a:r>
          </a:p>
        </p:txBody>
      </p:sp>
      <p:sp>
        <p:nvSpPr>
          <p:cNvPr id="13" name="Rectangle 12"/>
          <p:cNvSpPr/>
          <p:nvPr/>
        </p:nvSpPr>
        <p:spPr>
          <a:xfrm>
            <a:off x="3919800" y="27597"/>
            <a:ext cx="4437433" cy="830997"/>
          </a:xfrm>
          <a:prstGeom prst="rect">
            <a:avLst/>
          </a:prstGeom>
        </p:spPr>
        <p:txBody>
          <a:bodyPr wrap="none">
            <a:spAutoFit/>
          </a:bodyPr>
          <a:lstStyle/>
          <a:p>
            <a:pPr algn="ctr"/>
            <a:r>
              <a:rPr lang="en-US" sz="4800" dirty="0">
                <a:solidFill>
                  <a:schemeClr val="bg1"/>
                </a:solidFill>
                <a:latin typeface="Comic Sans MS" pitchFamily="66" charset="0"/>
              </a:rPr>
              <a:t>Jesus to Pilate</a:t>
            </a:r>
          </a:p>
        </p:txBody>
      </p:sp>
      <p:grpSp>
        <p:nvGrpSpPr>
          <p:cNvPr id="16" name="Group 15"/>
          <p:cNvGrpSpPr/>
          <p:nvPr/>
        </p:nvGrpSpPr>
        <p:grpSpPr>
          <a:xfrm>
            <a:off x="6138514" y="1454510"/>
            <a:ext cx="5239141" cy="4215860"/>
            <a:chOff x="4658057" y="1456784"/>
            <a:chExt cx="5239141" cy="4215860"/>
          </a:xfrm>
        </p:grpSpPr>
        <p:pic>
          <p:nvPicPr>
            <p:cNvPr id="10242" name="Picture 2" descr="model of first-century Jerusale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8057" y="1456784"/>
              <a:ext cx="5239141" cy="319005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261007" y="4733925"/>
              <a:ext cx="3897086" cy="938719"/>
            </a:xfrm>
            <a:prstGeom prst="rect">
              <a:avLst/>
            </a:prstGeom>
          </p:spPr>
          <p:txBody>
            <a:bodyPr wrap="square">
              <a:spAutoFit/>
            </a:bodyPr>
            <a:lstStyle/>
            <a:p>
              <a:r>
                <a:rPr lang="en-US" sz="1100" i="1" dirty="0">
                  <a:solidFill>
                    <a:schemeClr val="bg1"/>
                  </a:solidFill>
                  <a:latin typeface="Open Sans"/>
                </a:rPr>
                <a:t>This model of first-century Jerusalem depicts the palace (foreground) that was probably “the hall of judgment” (John 18:28) where Pilate questioned Jesus. It also depicts the Antonia Fortress (background on right), another possible site of the trial before Pilate.</a:t>
              </a:r>
              <a:endParaRPr lang="en-US" sz="1100" dirty="0">
                <a:solidFill>
                  <a:schemeClr val="bg1"/>
                </a:solidFill>
              </a:endParaRPr>
            </a:p>
          </p:txBody>
        </p:sp>
      </p:grpSp>
      <p:sp>
        <p:nvSpPr>
          <p:cNvPr id="17" name="Rectangle 16"/>
          <p:cNvSpPr/>
          <p:nvPr/>
        </p:nvSpPr>
        <p:spPr>
          <a:xfrm>
            <a:off x="0" y="6550223"/>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18:28-36</a:t>
            </a:r>
          </a:p>
        </p:txBody>
      </p:sp>
    </p:spTree>
    <p:extLst>
      <p:ext uri="{BB962C8B-B14F-4D97-AF65-F5344CB8AC3E}">
        <p14:creationId xmlns:p14="http://schemas.microsoft.com/office/powerpoint/2010/main" val="199118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671595" y="1811583"/>
            <a:ext cx="4508914" cy="4093428"/>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Caesar was the Roman emperor who had granted Pilate his position as Judea’s governor.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On several previous occasions, Pilate had ordered Roman soldiers to slaughter Jews, and he had defiled some of their sacred religious traditions.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Pilate’s actions had been reported to Caesar, and Caesar had rebuked Pilate.</a:t>
            </a:r>
          </a:p>
        </p:txBody>
      </p:sp>
      <p:sp>
        <p:nvSpPr>
          <p:cNvPr id="13" name="Rectangle 12"/>
          <p:cNvSpPr/>
          <p:nvPr/>
        </p:nvSpPr>
        <p:spPr>
          <a:xfrm>
            <a:off x="2655036" y="27597"/>
            <a:ext cx="6966972" cy="830997"/>
          </a:xfrm>
          <a:prstGeom prst="rect">
            <a:avLst/>
          </a:prstGeom>
        </p:spPr>
        <p:txBody>
          <a:bodyPr wrap="none">
            <a:spAutoFit/>
          </a:bodyPr>
          <a:lstStyle/>
          <a:p>
            <a:pPr algn="ctr"/>
            <a:r>
              <a:rPr lang="en-US" sz="4800" dirty="0">
                <a:solidFill>
                  <a:schemeClr val="bg1"/>
                </a:solidFill>
                <a:latin typeface="Comic Sans MS" pitchFamily="66" charset="0"/>
              </a:rPr>
              <a:t>Who Was Pontius Pilate</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4310" y="4158550"/>
            <a:ext cx="1458769" cy="2170741"/>
          </a:xfrm>
          <a:prstGeom prst="rect">
            <a:avLst/>
          </a:prstGeom>
        </p:spPr>
      </p:pic>
      <p:pic>
        <p:nvPicPr>
          <p:cNvPr id="5122" name="Picture 2" descr="Image result for caesar stat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3242" y="1307719"/>
            <a:ext cx="3400769" cy="255057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4858" y="135759"/>
            <a:ext cx="1086661" cy="1445669"/>
          </a:xfrm>
          <a:prstGeom prst="rect">
            <a:avLst/>
          </a:prstGeom>
        </p:spPr>
      </p:pic>
    </p:spTree>
    <p:extLst>
      <p:ext uri="{BB962C8B-B14F-4D97-AF65-F5344CB8AC3E}">
        <p14:creationId xmlns:p14="http://schemas.microsoft.com/office/powerpoint/2010/main" val="1348071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69007" y="27597"/>
            <a:ext cx="5739072" cy="830997"/>
          </a:xfrm>
          <a:prstGeom prst="rect">
            <a:avLst/>
          </a:prstGeom>
        </p:spPr>
        <p:txBody>
          <a:bodyPr wrap="none">
            <a:spAutoFit/>
          </a:bodyPr>
          <a:lstStyle/>
          <a:p>
            <a:pPr algn="ctr"/>
            <a:r>
              <a:rPr lang="en-US" sz="4800" dirty="0">
                <a:solidFill>
                  <a:schemeClr val="bg1"/>
                </a:solidFill>
                <a:latin typeface="Comic Sans MS" pitchFamily="66" charset="0"/>
              </a:rPr>
              <a:t>Tried Before Pilate</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18:33-37</a:t>
            </a:r>
          </a:p>
        </p:txBody>
      </p:sp>
      <p:grpSp>
        <p:nvGrpSpPr>
          <p:cNvPr id="7" name="Group 6"/>
          <p:cNvGrpSpPr/>
          <p:nvPr/>
        </p:nvGrpSpPr>
        <p:grpSpPr>
          <a:xfrm>
            <a:off x="422720" y="897086"/>
            <a:ext cx="4900836" cy="1420575"/>
            <a:chOff x="422720" y="897086"/>
            <a:chExt cx="4900836" cy="1420575"/>
          </a:xfrm>
        </p:grpSpPr>
        <p:grpSp>
          <p:nvGrpSpPr>
            <p:cNvPr id="9" name="Group 229"/>
            <p:cNvGrpSpPr/>
            <p:nvPr/>
          </p:nvGrpSpPr>
          <p:grpSpPr>
            <a:xfrm>
              <a:off x="422720" y="897086"/>
              <a:ext cx="625053" cy="1420575"/>
              <a:chOff x="6096000" y="381000"/>
              <a:chExt cx="2514600" cy="5715000"/>
            </a:xfrm>
          </p:grpSpPr>
          <p:sp>
            <p:nvSpPr>
              <p:cNvPr id="10" name="Cloud 9"/>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apezoid 15"/>
              <p:cNvSpPr/>
              <p:nvPr/>
            </p:nvSpPr>
            <p:spPr>
              <a:xfrm>
                <a:off x="6477000" y="2585607"/>
                <a:ext cx="1752600" cy="308536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177048" y="3402321"/>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096000" y="3311576"/>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9984891">
                <a:off x="7554230" y="2145343"/>
                <a:ext cx="807754" cy="165771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090544">
                <a:off x="6305128" y="2194314"/>
                <a:ext cx="972138" cy="157063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20891146">
                <a:off x="7035896" y="2245359"/>
                <a:ext cx="693683" cy="3441545"/>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apezoid 23"/>
              <p:cNvSpPr/>
              <p:nvPr/>
            </p:nvSpPr>
            <p:spPr>
              <a:xfrm rot="898702">
                <a:off x="6984550" y="2241188"/>
                <a:ext cx="693683" cy="3429116"/>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168"/>
              <p:cNvGrpSpPr/>
              <p:nvPr/>
            </p:nvGrpSpPr>
            <p:grpSpPr>
              <a:xfrm>
                <a:off x="6705600" y="2286000"/>
                <a:ext cx="560230" cy="457200"/>
                <a:chOff x="5861535" y="315726"/>
                <a:chExt cx="1078476" cy="998095"/>
              </a:xfrm>
            </p:grpSpPr>
            <p:sp>
              <p:nvSpPr>
                <p:cNvPr id="72" name="Hexagon 71"/>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Chevron 72"/>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Chevron 73"/>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Oval 74"/>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Group 173"/>
              <p:cNvGrpSpPr/>
              <p:nvPr/>
            </p:nvGrpSpPr>
            <p:grpSpPr>
              <a:xfrm>
                <a:off x="7467600" y="2286000"/>
                <a:ext cx="560230" cy="457200"/>
                <a:chOff x="5861535" y="315726"/>
                <a:chExt cx="1078476" cy="998095"/>
              </a:xfrm>
            </p:grpSpPr>
            <p:sp>
              <p:nvSpPr>
                <p:cNvPr id="68" name="Hexagon 6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hevron 6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Chevron 6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Oval 7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194"/>
              <p:cNvGrpSpPr/>
              <p:nvPr/>
            </p:nvGrpSpPr>
            <p:grpSpPr>
              <a:xfrm>
                <a:off x="6705600" y="3810000"/>
                <a:ext cx="1371600" cy="381000"/>
                <a:chOff x="5576342" y="299803"/>
                <a:chExt cx="3728801" cy="1069299"/>
              </a:xfrm>
            </p:grpSpPr>
            <p:grpSp>
              <p:nvGrpSpPr>
                <p:cNvPr id="53" name="Group 14"/>
                <p:cNvGrpSpPr/>
                <p:nvPr/>
              </p:nvGrpSpPr>
              <p:grpSpPr>
                <a:xfrm>
                  <a:off x="5576342" y="299803"/>
                  <a:ext cx="1304143" cy="1064302"/>
                  <a:chOff x="5861535" y="315726"/>
                  <a:chExt cx="1078476" cy="998095"/>
                </a:xfrm>
              </p:grpSpPr>
              <p:sp>
                <p:nvSpPr>
                  <p:cNvPr id="64" name="Hexagon 6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Chevron 6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Chevron 6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Oval 6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15"/>
                <p:cNvGrpSpPr/>
                <p:nvPr/>
              </p:nvGrpSpPr>
              <p:grpSpPr>
                <a:xfrm>
                  <a:off x="6781800" y="304800"/>
                  <a:ext cx="1304143" cy="1064302"/>
                  <a:chOff x="5861535" y="315726"/>
                  <a:chExt cx="1078476" cy="998095"/>
                </a:xfrm>
              </p:grpSpPr>
              <p:sp>
                <p:nvSpPr>
                  <p:cNvPr id="60" name="Hexagon 5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hevron 6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Chevron 6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Oval 6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5" name="Group 20"/>
                <p:cNvGrpSpPr/>
                <p:nvPr/>
              </p:nvGrpSpPr>
              <p:grpSpPr>
                <a:xfrm>
                  <a:off x="8001000" y="304800"/>
                  <a:ext cx="1304143" cy="1064302"/>
                  <a:chOff x="5861535" y="315726"/>
                  <a:chExt cx="1078476" cy="998095"/>
                </a:xfrm>
              </p:grpSpPr>
              <p:sp>
                <p:nvSpPr>
                  <p:cNvPr id="56" name="Hexagon 55"/>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hevron 56"/>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Chevron 57"/>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9" name="Oval 58"/>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8" name="Regular Pentagon 27"/>
              <p:cNvSpPr/>
              <p:nvPr/>
            </p:nvSpPr>
            <p:spPr>
              <a:xfrm rot="10800000">
                <a:off x="6705600" y="914400"/>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155"/>
              <p:cNvGrpSpPr/>
              <p:nvPr/>
            </p:nvGrpSpPr>
            <p:grpSpPr>
              <a:xfrm>
                <a:off x="6571795" y="381000"/>
                <a:ext cx="1726451" cy="1219200"/>
                <a:chOff x="2550762" y="1524000"/>
                <a:chExt cx="3293867" cy="2326091"/>
              </a:xfrm>
            </p:grpSpPr>
            <p:sp>
              <p:nvSpPr>
                <p:cNvPr id="46" name="Moon 45"/>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oon 46"/>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oon 47"/>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loud 49"/>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loud 50"/>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78"/>
              <p:cNvGrpSpPr/>
              <p:nvPr/>
            </p:nvGrpSpPr>
            <p:grpSpPr>
              <a:xfrm>
                <a:off x="6477000" y="762000"/>
                <a:ext cx="1828800" cy="454945"/>
                <a:chOff x="5576342" y="299803"/>
                <a:chExt cx="3728801" cy="1069299"/>
              </a:xfrm>
            </p:grpSpPr>
            <p:grpSp>
              <p:nvGrpSpPr>
                <p:cNvPr id="31" name="Group 14"/>
                <p:cNvGrpSpPr/>
                <p:nvPr/>
              </p:nvGrpSpPr>
              <p:grpSpPr>
                <a:xfrm>
                  <a:off x="5576342" y="299803"/>
                  <a:ext cx="1304143" cy="1064302"/>
                  <a:chOff x="5861535" y="315726"/>
                  <a:chExt cx="1078476" cy="998095"/>
                </a:xfrm>
              </p:grpSpPr>
              <p:sp>
                <p:nvSpPr>
                  <p:cNvPr id="42" name="Hexagon 41"/>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hevron 42"/>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4" name="Chevron 43"/>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Oval 44"/>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15"/>
                <p:cNvGrpSpPr/>
                <p:nvPr/>
              </p:nvGrpSpPr>
              <p:grpSpPr>
                <a:xfrm>
                  <a:off x="6781800" y="304800"/>
                  <a:ext cx="1304143" cy="1064302"/>
                  <a:chOff x="5861535" y="315726"/>
                  <a:chExt cx="1078476" cy="998095"/>
                </a:xfrm>
              </p:grpSpPr>
              <p:sp>
                <p:nvSpPr>
                  <p:cNvPr id="38" name="Hexagon 3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hevron 3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Chevron 3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Oval 4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3" name="Group 20"/>
                <p:cNvGrpSpPr/>
                <p:nvPr/>
              </p:nvGrpSpPr>
              <p:grpSpPr>
                <a:xfrm>
                  <a:off x="8001000" y="304800"/>
                  <a:ext cx="1304143" cy="1064302"/>
                  <a:chOff x="5861535" y="315726"/>
                  <a:chExt cx="1078476" cy="998095"/>
                </a:xfrm>
              </p:grpSpPr>
              <p:sp>
                <p:nvSpPr>
                  <p:cNvPr id="34" name="Hexagon 3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hevron 3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Chevron 3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Oval 3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6" name="Group 5"/>
            <p:cNvGrpSpPr/>
            <p:nvPr/>
          </p:nvGrpSpPr>
          <p:grpSpPr>
            <a:xfrm>
              <a:off x="1323638" y="1127065"/>
              <a:ext cx="3999918" cy="424659"/>
              <a:chOff x="1323638" y="1127065"/>
              <a:chExt cx="3999918" cy="424659"/>
            </a:xfrm>
          </p:grpSpPr>
          <p:sp>
            <p:nvSpPr>
              <p:cNvPr id="5" name="Rounded Rectangle 4"/>
              <p:cNvSpPr/>
              <p:nvPr/>
            </p:nvSpPr>
            <p:spPr>
              <a:xfrm>
                <a:off x="1348966" y="1127065"/>
                <a:ext cx="3856777" cy="40524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323638" y="1151614"/>
                <a:ext cx="3999918" cy="400110"/>
              </a:xfrm>
              <a:prstGeom prst="rect">
                <a:avLst/>
              </a:prstGeom>
              <a:noFill/>
            </p:spPr>
            <p:txBody>
              <a:bodyPr wrap="square" rtlCol="0">
                <a:spAutoFit/>
              </a:bodyPr>
              <a:lstStyle/>
              <a:p>
                <a:r>
                  <a:rPr lang="en-US" sz="2000" dirty="0">
                    <a:latin typeface="Comic Sans MS" panose="030F0702030302020204" pitchFamily="66" charset="0"/>
                  </a:rPr>
                  <a:t>Art thou the King of the Jews?</a:t>
                </a:r>
              </a:p>
            </p:txBody>
          </p:sp>
        </p:grpSp>
      </p:grpSp>
      <p:grpSp>
        <p:nvGrpSpPr>
          <p:cNvPr id="330" name="Group 329"/>
          <p:cNvGrpSpPr/>
          <p:nvPr/>
        </p:nvGrpSpPr>
        <p:grpSpPr>
          <a:xfrm>
            <a:off x="497213" y="4410101"/>
            <a:ext cx="4906359" cy="1687423"/>
            <a:chOff x="497213" y="4410101"/>
            <a:chExt cx="4906359" cy="1687423"/>
          </a:xfrm>
        </p:grpSpPr>
        <p:grpSp>
          <p:nvGrpSpPr>
            <p:cNvPr id="105" name="Group 229"/>
            <p:cNvGrpSpPr/>
            <p:nvPr/>
          </p:nvGrpSpPr>
          <p:grpSpPr>
            <a:xfrm>
              <a:off x="497213" y="4606615"/>
              <a:ext cx="625053" cy="1420575"/>
              <a:chOff x="6096000" y="381000"/>
              <a:chExt cx="2514600" cy="5715000"/>
            </a:xfrm>
          </p:grpSpPr>
          <p:sp>
            <p:nvSpPr>
              <p:cNvPr id="106" name="Cloud 105"/>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rapezoid 109"/>
              <p:cNvSpPr/>
              <p:nvPr/>
            </p:nvSpPr>
            <p:spPr>
              <a:xfrm>
                <a:off x="6477000" y="2585607"/>
                <a:ext cx="1752600" cy="308536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8177048" y="3402321"/>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6096000" y="3311576"/>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Trapezoid 112"/>
              <p:cNvSpPr/>
              <p:nvPr/>
            </p:nvSpPr>
            <p:spPr>
              <a:xfrm rot="19984891">
                <a:off x="7554230" y="2145343"/>
                <a:ext cx="807754" cy="165771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Trapezoid 113"/>
              <p:cNvSpPr/>
              <p:nvPr/>
            </p:nvSpPr>
            <p:spPr>
              <a:xfrm rot="2090544">
                <a:off x="6305128" y="2194314"/>
                <a:ext cx="972138" cy="157063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Isosceles Triangle 114"/>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Trapezoid 115"/>
              <p:cNvSpPr/>
              <p:nvPr/>
            </p:nvSpPr>
            <p:spPr>
              <a:xfrm rot="20891146">
                <a:off x="7035896" y="2245359"/>
                <a:ext cx="693683" cy="3441545"/>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rapezoid 116"/>
              <p:cNvSpPr/>
              <p:nvPr/>
            </p:nvSpPr>
            <p:spPr>
              <a:xfrm rot="898702">
                <a:off x="6984550" y="2241188"/>
                <a:ext cx="693683" cy="3429116"/>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8" name="Group 168"/>
              <p:cNvGrpSpPr/>
              <p:nvPr/>
            </p:nvGrpSpPr>
            <p:grpSpPr>
              <a:xfrm>
                <a:off x="6705600" y="2286000"/>
                <a:ext cx="560230" cy="457200"/>
                <a:chOff x="5861535" y="315726"/>
                <a:chExt cx="1078476" cy="998095"/>
              </a:xfrm>
            </p:grpSpPr>
            <p:sp>
              <p:nvSpPr>
                <p:cNvPr id="165" name="Hexagon 164"/>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Chevron 165"/>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7" name="Chevron 166"/>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8" name="Oval 167"/>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73"/>
              <p:cNvGrpSpPr/>
              <p:nvPr/>
            </p:nvGrpSpPr>
            <p:grpSpPr>
              <a:xfrm>
                <a:off x="7467600" y="2286000"/>
                <a:ext cx="560230" cy="457200"/>
                <a:chOff x="5861535" y="315726"/>
                <a:chExt cx="1078476" cy="998095"/>
              </a:xfrm>
            </p:grpSpPr>
            <p:sp>
              <p:nvSpPr>
                <p:cNvPr id="161" name="Hexagon 160"/>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Chevron 161"/>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3" name="Chevron 162"/>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4" name="Oval 163"/>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0" name="Group 194"/>
              <p:cNvGrpSpPr/>
              <p:nvPr/>
            </p:nvGrpSpPr>
            <p:grpSpPr>
              <a:xfrm>
                <a:off x="6705600" y="3810000"/>
                <a:ext cx="1371600" cy="381000"/>
                <a:chOff x="5576342" y="299803"/>
                <a:chExt cx="3728801" cy="1069299"/>
              </a:xfrm>
            </p:grpSpPr>
            <p:grpSp>
              <p:nvGrpSpPr>
                <p:cNvPr id="146" name="Group 14"/>
                <p:cNvGrpSpPr/>
                <p:nvPr/>
              </p:nvGrpSpPr>
              <p:grpSpPr>
                <a:xfrm>
                  <a:off x="5576342" y="299803"/>
                  <a:ext cx="1304143" cy="1064302"/>
                  <a:chOff x="5861535" y="315726"/>
                  <a:chExt cx="1078476" cy="998095"/>
                </a:xfrm>
              </p:grpSpPr>
              <p:sp>
                <p:nvSpPr>
                  <p:cNvPr id="157" name="Hexagon 156"/>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Chevron 157"/>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9" name="Chevron 158"/>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0" name="Oval 159"/>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7" name="Group 15"/>
                <p:cNvGrpSpPr/>
                <p:nvPr/>
              </p:nvGrpSpPr>
              <p:grpSpPr>
                <a:xfrm>
                  <a:off x="6781800" y="304800"/>
                  <a:ext cx="1304143" cy="1064302"/>
                  <a:chOff x="5861535" y="315726"/>
                  <a:chExt cx="1078476" cy="998095"/>
                </a:xfrm>
              </p:grpSpPr>
              <p:sp>
                <p:nvSpPr>
                  <p:cNvPr id="153" name="Hexagon 152"/>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4" name="Chevron 153"/>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5" name="Chevron 154"/>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6" name="Oval 155"/>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20"/>
                <p:cNvGrpSpPr/>
                <p:nvPr/>
              </p:nvGrpSpPr>
              <p:grpSpPr>
                <a:xfrm>
                  <a:off x="8001000" y="304800"/>
                  <a:ext cx="1304143" cy="1064302"/>
                  <a:chOff x="5861535" y="315726"/>
                  <a:chExt cx="1078476" cy="998095"/>
                </a:xfrm>
              </p:grpSpPr>
              <p:sp>
                <p:nvSpPr>
                  <p:cNvPr id="149" name="Hexagon 148"/>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Chevron 149"/>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1" name="Chevron 150"/>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2" name="Oval 151"/>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21" name="Regular Pentagon 120"/>
              <p:cNvSpPr/>
              <p:nvPr/>
            </p:nvSpPr>
            <p:spPr>
              <a:xfrm rot="10800000">
                <a:off x="6705600" y="914400"/>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2" name="Group 155"/>
              <p:cNvGrpSpPr/>
              <p:nvPr/>
            </p:nvGrpSpPr>
            <p:grpSpPr>
              <a:xfrm>
                <a:off x="6571795" y="381000"/>
                <a:ext cx="1726451" cy="1219200"/>
                <a:chOff x="2550762" y="1524000"/>
                <a:chExt cx="3293867" cy="2326091"/>
              </a:xfrm>
            </p:grpSpPr>
            <p:sp>
              <p:nvSpPr>
                <p:cNvPr id="139" name="Moon 138"/>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Moon 139"/>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Moon 140"/>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Cloud 141"/>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Cloud 142"/>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Cloud 143"/>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3" name="Group 178"/>
              <p:cNvGrpSpPr/>
              <p:nvPr/>
            </p:nvGrpSpPr>
            <p:grpSpPr>
              <a:xfrm>
                <a:off x="6477000" y="762000"/>
                <a:ext cx="1828800" cy="454945"/>
                <a:chOff x="5576342" y="299803"/>
                <a:chExt cx="3728801" cy="1069299"/>
              </a:xfrm>
            </p:grpSpPr>
            <p:grpSp>
              <p:nvGrpSpPr>
                <p:cNvPr id="124" name="Group 14"/>
                <p:cNvGrpSpPr/>
                <p:nvPr/>
              </p:nvGrpSpPr>
              <p:grpSpPr>
                <a:xfrm>
                  <a:off x="5576342" y="299803"/>
                  <a:ext cx="1304143" cy="1064302"/>
                  <a:chOff x="5861535" y="315726"/>
                  <a:chExt cx="1078476" cy="998095"/>
                </a:xfrm>
              </p:grpSpPr>
              <p:sp>
                <p:nvSpPr>
                  <p:cNvPr id="135" name="Hexagon 134"/>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Chevron 135"/>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Chevron 136"/>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8" name="Oval 137"/>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5"/>
                <p:cNvGrpSpPr/>
                <p:nvPr/>
              </p:nvGrpSpPr>
              <p:grpSpPr>
                <a:xfrm>
                  <a:off x="6781800" y="304800"/>
                  <a:ext cx="1304143" cy="1064302"/>
                  <a:chOff x="5861535" y="315726"/>
                  <a:chExt cx="1078476" cy="998095"/>
                </a:xfrm>
              </p:grpSpPr>
              <p:sp>
                <p:nvSpPr>
                  <p:cNvPr id="131" name="Hexagon 130"/>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Chevron 131"/>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Chevron 132"/>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Oval 133"/>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20"/>
                <p:cNvGrpSpPr/>
                <p:nvPr/>
              </p:nvGrpSpPr>
              <p:grpSpPr>
                <a:xfrm>
                  <a:off x="8001000" y="304800"/>
                  <a:ext cx="1304143" cy="1064302"/>
                  <a:chOff x="5861535" y="315726"/>
                  <a:chExt cx="1078476" cy="998095"/>
                </a:xfrm>
              </p:grpSpPr>
              <p:sp>
                <p:nvSpPr>
                  <p:cNvPr id="127" name="Hexagon 126"/>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8" name="Chevron 127"/>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9" name="Chevron 128"/>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Oval 129"/>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69" name="Group 168"/>
            <p:cNvGrpSpPr/>
            <p:nvPr/>
          </p:nvGrpSpPr>
          <p:grpSpPr>
            <a:xfrm>
              <a:off x="1373821" y="4410101"/>
              <a:ext cx="4029751" cy="1687423"/>
              <a:chOff x="1348966" y="1127065"/>
              <a:chExt cx="4029751" cy="1687423"/>
            </a:xfrm>
          </p:grpSpPr>
          <p:sp>
            <p:nvSpPr>
              <p:cNvPr id="170" name="Rounded Rectangle 169"/>
              <p:cNvSpPr/>
              <p:nvPr/>
            </p:nvSpPr>
            <p:spPr>
              <a:xfrm>
                <a:off x="1348966" y="1127065"/>
                <a:ext cx="3856777" cy="1687423"/>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p:cNvSpPr txBox="1"/>
              <p:nvPr/>
            </p:nvSpPr>
            <p:spPr>
              <a:xfrm>
                <a:off x="1378799" y="1320119"/>
                <a:ext cx="3999918" cy="1323439"/>
              </a:xfrm>
              <a:prstGeom prst="rect">
                <a:avLst/>
              </a:prstGeom>
              <a:noFill/>
            </p:spPr>
            <p:txBody>
              <a:bodyPr wrap="square" rtlCol="0">
                <a:spAutoFit/>
              </a:bodyPr>
              <a:lstStyle/>
              <a:p>
                <a:r>
                  <a:rPr lang="en-US" sz="2000" dirty="0">
                    <a:latin typeface="Comic Sans MS" panose="030F0702030302020204" pitchFamily="66" charset="0"/>
                  </a:rPr>
                  <a:t>Am I a Jew Thine own nation and the chief priests have delivered thee unto me; what hast thou done?</a:t>
                </a:r>
              </a:p>
            </p:txBody>
          </p:sp>
        </p:grpSp>
      </p:grpSp>
      <p:grpSp>
        <p:nvGrpSpPr>
          <p:cNvPr id="332" name="Group 331"/>
          <p:cNvGrpSpPr/>
          <p:nvPr/>
        </p:nvGrpSpPr>
        <p:grpSpPr>
          <a:xfrm>
            <a:off x="6439794" y="2674675"/>
            <a:ext cx="4950161" cy="1420575"/>
            <a:chOff x="6454999" y="2590278"/>
            <a:chExt cx="4950161" cy="1420575"/>
          </a:xfrm>
        </p:grpSpPr>
        <p:grpSp>
          <p:nvGrpSpPr>
            <p:cNvPr id="205" name="Group 229"/>
            <p:cNvGrpSpPr/>
            <p:nvPr/>
          </p:nvGrpSpPr>
          <p:grpSpPr>
            <a:xfrm>
              <a:off x="6454999" y="2590278"/>
              <a:ext cx="625053" cy="1420575"/>
              <a:chOff x="6096000" y="381000"/>
              <a:chExt cx="2514600" cy="5715000"/>
            </a:xfrm>
          </p:grpSpPr>
          <p:sp>
            <p:nvSpPr>
              <p:cNvPr id="206" name="Cloud 205"/>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Cloud 206"/>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Oval 207"/>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Oval 208"/>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Trapezoid 209"/>
              <p:cNvSpPr/>
              <p:nvPr/>
            </p:nvSpPr>
            <p:spPr>
              <a:xfrm>
                <a:off x="6477000" y="2585607"/>
                <a:ext cx="1752600" cy="308536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Oval 210"/>
              <p:cNvSpPr/>
              <p:nvPr/>
            </p:nvSpPr>
            <p:spPr>
              <a:xfrm>
                <a:off x="8177048" y="3402321"/>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2" name="Oval 211"/>
              <p:cNvSpPr/>
              <p:nvPr/>
            </p:nvSpPr>
            <p:spPr>
              <a:xfrm>
                <a:off x="6096000" y="3311576"/>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Trapezoid 212"/>
              <p:cNvSpPr/>
              <p:nvPr/>
            </p:nvSpPr>
            <p:spPr>
              <a:xfrm rot="19984891">
                <a:off x="7554230" y="2145343"/>
                <a:ext cx="807754" cy="165771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rapezoid 213"/>
              <p:cNvSpPr/>
              <p:nvPr/>
            </p:nvSpPr>
            <p:spPr>
              <a:xfrm rot="2090544">
                <a:off x="6305128" y="2194314"/>
                <a:ext cx="972138" cy="157063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Isosceles Triangle 214"/>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rapezoid 215"/>
              <p:cNvSpPr/>
              <p:nvPr/>
            </p:nvSpPr>
            <p:spPr>
              <a:xfrm rot="20891146">
                <a:off x="7035896" y="2245359"/>
                <a:ext cx="693683" cy="3441545"/>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Trapezoid 216"/>
              <p:cNvSpPr/>
              <p:nvPr/>
            </p:nvSpPr>
            <p:spPr>
              <a:xfrm rot="898702">
                <a:off x="6984550" y="2241188"/>
                <a:ext cx="693683" cy="3429116"/>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168"/>
              <p:cNvGrpSpPr/>
              <p:nvPr/>
            </p:nvGrpSpPr>
            <p:grpSpPr>
              <a:xfrm>
                <a:off x="6705600" y="2286000"/>
                <a:ext cx="560230" cy="457200"/>
                <a:chOff x="5861535" y="315726"/>
                <a:chExt cx="1078476" cy="998095"/>
              </a:xfrm>
            </p:grpSpPr>
            <p:sp>
              <p:nvSpPr>
                <p:cNvPr id="265" name="Hexagon 264"/>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Chevron 265"/>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7" name="Chevron 266"/>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8" name="Oval 267"/>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173"/>
              <p:cNvGrpSpPr/>
              <p:nvPr/>
            </p:nvGrpSpPr>
            <p:grpSpPr>
              <a:xfrm>
                <a:off x="7467600" y="2286000"/>
                <a:ext cx="560230" cy="457200"/>
                <a:chOff x="5861535" y="315726"/>
                <a:chExt cx="1078476" cy="998095"/>
              </a:xfrm>
            </p:grpSpPr>
            <p:sp>
              <p:nvSpPr>
                <p:cNvPr id="261" name="Hexagon 260"/>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2" name="Chevron 261"/>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3" name="Chevron 262"/>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4" name="Oval 263"/>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194"/>
              <p:cNvGrpSpPr/>
              <p:nvPr/>
            </p:nvGrpSpPr>
            <p:grpSpPr>
              <a:xfrm>
                <a:off x="6705600" y="3810000"/>
                <a:ext cx="1371600" cy="381000"/>
                <a:chOff x="5576342" y="299803"/>
                <a:chExt cx="3728801" cy="1069299"/>
              </a:xfrm>
            </p:grpSpPr>
            <p:grpSp>
              <p:nvGrpSpPr>
                <p:cNvPr id="246" name="Group 14"/>
                <p:cNvGrpSpPr/>
                <p:nvPr/>
              </p:nvGrpSpPr>
              <p:grpSpPr>
                <a:xfrm>
                  <a:off x="5576342" y="299803"/>
                  <a:ext cx="1304143" cy="1064302"/>
                  <a:chOff x="5861535" y="315726"/>
                  <a:chExt cx="1078476" cy="998095"/>
                </a:xfrm>
              </p:grpSpPr>
              <p:sp>
                <p:nvSpPr>
                  <p:cNvPr id="257" name="Hexagon 256"/>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8" name="Chevron 257"/>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9" name="Chevron 258"/>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0" name="Oval 259"/>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7" name="Group 15"/>
                <p:cNvGrpSpPr/>
                <p:nvPr/>
              </p:nvGrpSpPr>
              <p:grpSpPr>
                <a:xfrm>
                  <a:off x="6781800" y="304800"/>
                  <a:ext cx="1304143" cy="1064302"/>
                  <a:chOff x="5861535" y="315726"/>
                  <a:chExt cx="1078476" cy="998095"/>
                </a:xfrm>
              </p:grpSpPr>
              <p:sp>
                <p:nvSpPr>
                  <p:cNvPr id="253" name="Hexagon 252"/>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4" name="Chevron 253"/>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5" name="Chevron 254"/>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6" name="Oval 255"/>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8" name="Group 20"/>
                <p:cNvGrpSpPr/>
                <p:nvPr/>
              </p:nvGrpSpPr>
              <p:grpSpPr>
                <a:xfrm>
                  <a:off x="8001000" y="304800"/>
                  <a:ext cx="1304143" cy="1064302"/>
                  <a:chOff x="5861535" y="315726"/>
                  <a:chExt cx="1078476" cy="998095"/>
                </a:xfrm>
              </p:grpSpPr>
              <p:sp>
                <p:nvSpPr>
                  <p:cNvPr id="249" name="Hexagon 248"/>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Chevron 249"/>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1" name="Chevron 250"/>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2" name="Oval 251"/>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21" name="Regular Pentagon 220"/>
              <p:cNvSpPr/>
              <p:nvPr/>
            </p:nvSpPr>
            <p:spPr>
              <a:xfrm rot="10800000">
                <a:off x="6705600" y="914400"/>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2" name="Group 155"/>
              <p:cNvGrpSpPr/>
              <p:nvPr/>
            </p:nvGrpSpPr>
            <p:grpSpPr>
              <a:xfrm>
                <a:off x="6571795" y="381000"/>
                <a:ext cx="1726451" cy="1219200"/>
                <a:chOff x="2550762" y="1524000"/>
                <a:chExt cx="3293867" cy="2326091"/>
              </a:xfrm>
            </p:grpSpPr>
            <p:sp>
              <p:nvSpPr>
                <p:cNvPr id="239" name="Moon 238"/>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Moon 239"/>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Moon 240"/>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Cloud 241"/>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Cloud 242"/>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4" name="Cloud 243"/>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Oval 244"/>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3" name="Group 178"/>
              <p:cNvGrpSpPr/>
              <p:nvPr/>
            </p:nvGrpSpPr>
            <p:grpSpPr>
              <a:xfrm>
                <a:off x="6477000" y="762000"/>
                <a:ext cx="1828800" cy="454945"/>
                <a:chOff x="5576342" y="299803"/>
                <a:chExt cx="3728801" cy="1069299"/>
              </a:xfrm>
            </p:grpSpPr>
            <p:grpSp>
              <p:nvGrpSpPr>
                <p:cNvPr id="224" name="Group 14"/>
                <p:cNvGrpSpPr/>
                <p:nvPr/>
              </p:nvGrpSpPr>
              <p:grpSpPr>
                <a:xfrm>
                  <a:off x="5576342" y="299803"/>
                  <a:ext cx="1304143" cy="1064302"/>
                  <a:chOff x="5861535" y="315726"/>
                  <a:chExt cx="1078476" cy="998095"/>
                </a:xfrm>
              </p:grpSpPr>
              <p:sp>
                <p:nvSpPr>
                  <p:cNvPr id="235" name="Hexagon 234"/>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Chevron 235"/>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7" name="Chevron 236"/>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8" name="Oval 237"/>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5" name="Group 15"/>
                <p:cNvGrpSpPr/>
                <p:nvPr/>
              </p:nvGrpSpPr>
              <p:grpSpPr>
                <a:xfrm>
                  <a:off x="6781800" y="304800"/>
                  <a:ext cx="1304143" cy="1064302"/>
                  <a:chOff x="5861535" y="315726"/>
                  <a:chExt cx="1078476" cy="998095"/>
                </a:xfrm>
              </p:grpSpPr>
              <p:sp>
                <p:nvSpPr>
                  <p:cNvPr id="231" name="Hexagon 230"/>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Chevron 231"/>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3" name="Chevron 232"/>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4" name="Oval 233"/>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6" name="Group 20"/>
                <p:cNvGrpSpPr/>
                <p:nvPr/>
              </p:nvGrpSpPr>
              <p:grpSpPr>
                <a:xfrm>
                  <a:off x="8001000" y="304800"/>
                  <a:ext cx="1304143" cy="1064302"/>
                  <a:chOff x="5861535" y="315726"/>
                  <a:chExt cx="1078476" cy="998095"/>
                </a:xfrm>
              </p:grpSpPr>
              <p:sp>
                <p:nvSpPr>
                  <p:cNvPr id="227" name="Hexagon 226"/>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Chevron 227"/>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9" name="Chevron 228"/>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0" name="Oval 229"/>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269" name="Group 268"/>
            <p:cNvGrpSpPr/>
            <p:nvPr/>
          </p:nvGrpSpPr>
          <p:grpSpPr>
            <a:xfrm>
              <a:off x="7405242" y="2959370"/>
              <a:ext cx="3999918" cy="424659"/>
              <a:chOff x="1323638" y="1127065"/>
              <a:chExt cx="3999918" cy="424659"/>
            </a:xfrm>
          </p:grpSpPr>
          <p:sp>
            <p:nvSpPr>
              <p:cNvPr id="270" name="Rounded Rectangle 269"/>
              <p:cNvSpPr/>
              <p:nvPr/>
            </p:nvSpPr>
            <p:spPr>
              <a:xfrm>
                <a:off x="1348966" y="1127065"/>
                <a:ext cx="3856777" cy="405241"/>
              </a:xfrm>
              <a:prstGeom prst="roundRect">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1" name="TextBox 270"/>
              <p:cNvSpPr txBox="1"/>
              <p:nvPr/>
            </p:nvSpPr>
            <p:spPr>
              <a:xfrm>
                <a:off x="1323638" y="1151614"/>
                <a:ext cx="3999918" cy="400110"/>
              </a:xfrm>
              <a:prstGeom prst="rect">
                <a:avLst/>
              </a:prstGeom>
              <a:noFill/>
            </p:spPr>
            <p:txBody>
              <a:bodyPr wrap="square" rtlCol="0">
                <a:spAutoFit/>
              </a:bodyPr>
              <a:lstStyle/>
              <a:p>
                <a:r>
                  <a:rPr lang="en-US" sz="2000" dirty="0">
                    <a:latin typeface="Comic Sans MS" panose="030F0702030302020204" pitchFamily="66" charset="0"/>
                  </a:rPr>
                  <a:t>Art thou a king then?</a:t>
                </a:r>
              </a:p>
            </p:txBody>
          </p:sp>
        </p:grpSp>
      </p:grpSp>
      <p:grpSp>
        <p:nvGrpSpPr>
          <p:cNvPr id="327" name="Group 326"/>
          <p:cNvGrpSpPr/>
          <p:nvPr/>
        </p:nvGrpSpPr>
        <p:grpSpPr>
          <a:xfrm>
            <a:off x="7460389" y="5894034"/>
            <a:ext cx="3999918" cy="792906"/>
            <a:chOff x="1330148" y="1127065"/>
            <a:chExt cx="3999918" cy="792906"/>
          </a:xfrm>
          <a:solidFill>
            <a:srgbClr val="FFFF99"/>
          </a:solidFill>
        </p:grpSpPr>
        <p:sp>
          <p:nvSpPr>
            <p:cNvPr id="328" name="Rounded Rectangle 327"/>
            <p:cNvSpPr/>
            <p:nvPr/>
          </p:nvSpPr>
          <p:spPr>
            <a:xfrm>
              <a:off x="1348966" y="1127065"/>
              <a:ext cx="3856777" cy="79290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9" name="TextBox 328"/>
            <p:cNvSpPr txBox="1"/>
            <p:nvPr/>
          </p:nvSpPr>
          <p:spPr>
            <a:xfrm>
              <a:off x="1330148" y="1162936"/>
              <a:ext cx="3999918" cy="707886"/>
            </a:xfrm>
            <a:prstGeom prst="rect">
              <a:avLst/>
            </a:prstGeom>
            <a:noFill/>
          </p:spPr>
          <p:txBody>
            <a:bodyPr wrap="square" rtlCol="0">
              <a:spAutoFit/>
            </a:bodyPr>
            <a:lstStyle/>
            <a:p>
              <a:r>
                <a:rPr lang="en-US" sz="2000" dirty="0">
                  <a:latin typeface="Comic Sans MS" panose="030F0702030302020204" pitchFamily="66" charset="0"/>
                </a:rPr>
                <a:t>Every one that is of the truth </a:t>
              </a:r>
              <a:r>
                <a:rPr lang="en-US" sz="2000" dirty="0" err="1">
                  <a:latin typeface="Comic Sans MS" panose="030F0702030302020204" pitchFamily="66" charset="0"/>
                </a:rPr>
                <a:t>heareth</a:t>
              </a:r>
              <a:r>
                <a:rPr lang="en-US" sz="2000" dirty="0">
                  <a:latin typeface="Comic Sans MS" panose="030F0702030302020204" pitchFamily="66" charset="0"/>
                </a:rPr>
                <a:t> my  voice.</a:t>
              </a:r>
            </a:p>
          </p:txBody>
        </p:sp>
      </p:grpSp>
      <p:grpSp>
        <p:nvGrpSpPr>
          <p:cNvPr id="2" name="Group 1">
            <a:extLst>
              <a:ext uri="{FF2B5EF4-FFF2-40B4-BE49-F238E27FC236}">
                <a16:creationId xmlns:a16="http://schemas.microsoft.com/office/drawing/2014/main" id="{0FC6A547-838F-4920-BEE8-877B43869903}"/>
              </a:ext>
            </a:extLst>
          </p:cNvPr>
          <p:cNvGrpSpPr/>
          <p:nvPr/>
        </p:nvGrpSpPr>
        <p:grpSpPr>
          <a:xfrm>
            <a:off x="405939" y="2439410"/>
            <a:ext cx="5064503" cy="1581755"/>
            <a:chOff x="405939" y="2439410"/>
            <a:chExt cx="5064503" cy="1581755"/>
          </a:xfrm>
        </p:grpSpPr>
        <p:grpSp>
          <p:nvGrpSpPr>
            <p:cNvPr id="173" name="Group 172"/>
            <p:cNvGrpSpPr/>
            <p:nvPr/>
          </p:nvGrpSpPr>
          <p:grpSpPr>
            <a:xfrm>
              <a:off x="1470524" y="2557639"/>
              <a:ext cx="3999918" cy="1095576"/>
              <a:chOff x="1330148" y="1127065"/>
              <a:chExt cx="3999918" cy="1095576"/>
            </a:xfrm>
            <a:solidFill>
              <a:srgbClr val="FFFF99"/>
            </a:solidFill>
          </p:grpSpPr>
          <p:sp>
            <p:nvSpPr>
              <p:cNvPr id="174" name="Rounded Rectangle 173"/>
              <p:cNvSpPr/>
              <p:nvPr/>
            </p:nvSpPr>
            <p:spPr>
              <a:xfrm>
                <a:off x="1348966" y="1127065"/>
                <a:ext cx="3856777" cy="109557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TextBox 174"/>
              <p:cNvSpPr txBox="1"/>
              <p:nvPr/>
            </p:nvSpPr>
            <p:spPr>
              <a:xfrm>
                <a:off x="1330148" y="1162936"/>
                <a:ext cx="3999918" cy="1015663"/>
              </a:xfrm>
              <a:prstGeom prst="rect">
                <a:avLst/>
              </a:prstGeom>
              <a:noFill/>
            </p:spPr>
            <p:txBody>
              <a:bodyPr wrap="square" rtlCol="0">
                <a:spAutoFit/>
              </a:bodyPr>
              <a:lstStyle/>
              <a:p>
                <a:r>
                  <a:rPr lang="en-US" sz="2000" dirty="0" err="1">
                    <a:latin typeface="Comic Sans MS" panose="030F0702030302020204" pitchFamily="66" charset="0"/>
                  </a:rPr>
                  <a:t>Sayest</a:t>
                </a:r>
                <a:r>
                  <a:rPr lang="en-US" sz="2000" dirty="0">
                    <a:latin typeface="Comic Sans MS" panose="030F0702030302020204" pitchFamily="66" charset="0"/>
                  </a:rPr>
                  <a:t> thou this thing of thyself, or did others tell it thee of me?</a:t>
                </a:r>
              </a:p>
            </p:txBody>
          </p:sp>
        </p:grpSp>
        <p:grpSp>
          <p:nvGrpSpPr>
            <p:cNvPr id="302" name="Group 301">
              <a:extLst>
                <a:ext uri="{FF2B5EF4-FFF2-40B4-BE49-F238E27FC236}">
                  <a16:creationId xmlns:a16="http://schemas.microsoft.com/office/drawing/2014/main" id="{19B1F981-C487-4FCF-8841-4FDC777FF5B9}"/>
                </a:ext>
              </a:extLst>
            </p:cNvPr>
            <p:cNvGrpSpPr/>
            <p:nvPr/>
          </p:nvGrpSpPr>
          <p:grpSpPr>
            <a:xfrm>
              <a:off x="405939" y="2439410"/>
              <a:ext cx="682079" cy="1581755"/>
              <a:chOff x="1519855" y="349452"/>
              <a:chExt cx="2655905" cy="6159097"/>
            </a:xfrm>
          </p:grpSpPr>
          <p:sp>
            <p:nvSpPr>
              <p:cNvPr id="303" name="Freeform: Shape 302">
                <a:extLst>
                  <a:ext uri="{FF2B5EF4-FFF2-40B4-BE49-F238E27FC236}">
                    <a16:creationId xmlns:a16="http://schemas.microsoft.com/office/drawing/2014/main" id="{AB910F18-DD0D-4FD1-8538-EF2CEE429342}"/>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04" name="Oval 303">
                <a:extLst>
                  <a:ext uri="{FF2B5EF4-FFF2-40B4-BE49-F238E27FC236}">
                    <a16:creationId xmlns:a16="http://schemas.microsoft.com/office/drawing/2014/main" id="{A5CC39C3-E200-4E34-A641-AEDDD5207BBD}"/>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5" name="Trapezoid 304">
                <a:extLst>
                  <a:ext uri="{FF2B5EF4-FFF2-40B4-BE49-F238E27FC236}">
                    <a16:creationId xmlns:a16="http://schemas.microsoft.com/office/drawing/2014/main" id="{422EF3A1-CA2D-4D48-8EE0-57E087F86CF8}"/>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6" name="Trapezoid 305">
                <a:extLst>
                  <a:ext uri="{FF2B5EF4-FFF2-40B4-BE49-F238E27FC236}">
                    <a16:creationId xmlns:a16="http://schemas.microsoft.com/office/drawing/2014/main" id="{B985EC5A-8983-4DAF-9515-17EE9254755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 name="Oval 306">
                <a:extLst>
                  <a:ext uri="{FF2B5EF4-FFF2-40B4-BE49-F238E27FC236}">
                    <a16:creationId xmlns:a16="http://schemas.microsoft.com/office/drawing/2014/main" id="{5DB302D5-B961-444B-956B-F309BDE8CF66}"/>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 name="Oval 307">
                <a:extLst>
                  <a:ext uri="{FF2B5EF4-FFF2-40B4-BE49-F238E27FC236}">
                    <a16:creationId xmlns:a16="http://schemas.microsoft.com/office/drawing/2014/main" id="{1230140E-6A55-45E1-A6A9-0BC06CD49EB4}"/>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 name="Trapezoid 308">
                <a:extLst>
                  <a:ext uri="{FF2B5EF4-FFF2-40B4-BE49-F238E27FC236}">
                    <a16:creationId xmlns:a16="http://schemas.microsoft.com/office/drawing/2014/main" id="{F693BBC7-389C-404F-8759-B9F929FB733E}"/>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 name="Rectangle 309">
                <a:extLst>
                  <a:ext uri="{FF2B5EF4-FFF2-40B4-BE49-F238E27FC236}">
                    <a16:creationId xmlns:a16="http://schemas.microsoft.com/office/drawing/2014/main" id="{C3A3EDB0-E336-4EA3-8D00-6AFF6CCB2532}"/>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1" name="Rounded Rectangle 10">
                <a:extLst>
                  <a:ext uri="{FF2B5EF4-FFF2-40B4-BE49-F238E27FC236}">
                    <a16:creationId xmlns:a16="http://schemas.microsoft.com/office/drawing/2014/main" id="{8B319E2A-E191-4D4C-AB8C-22CBF989AA9A}"/>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2" name="Rounded Rectangle 11">
                <a:extLst>
                  <a:ext uri="{FF2B5EF4-FFF2-40B4-BE49-F238E27FC236}">
                    <a16:creationId xmlns:a16="http://schemas.microsoft.com/office/drawing/2014/main" id="{76201BAE-7350-4BAA-A10B-ADD294ABA3BE}"/>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3" name="Rounded Rectangle 12">
                <a:extLst>
                  <a:ext uri="{FF2B5EF4-FFF2-40B4-BE49-F238E27FC236}">
                    <a16:creationId xmlns:a16="http://schemas.microsoft.com/office/drawing/2014/main" id="{7D6EA31A-1E5A-4504-AFE9-B8692E555988}"/>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4" name="Oval 313">
                <a:extLst>
                  <a:ext uri="{FF2B5EF4-FFF2-40B4-BE49-F238E27FC236}">
                    <a16:creationId xmlns:a16="http://schemas.microsoft.com/office/drawing/2014/main" id="{D132CA3A-2D7D-424B-9BBF-79927C7EBBE7}"/>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5" name="Oval 5">
                <a:extLst>
                  <a:ext uri="{FF2B5EF4-FFF2-40B4-BE49-F238E27FC236}">
                    <a16:creationId xmlns:a16="http://schemas.microsoft.com/office/drawing/2014/main" id="{FBD89D08-2674-4289-8641-8E50983D90A5}"/>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6" name="Trapezoid 315">
                <a:extLst>
                  <a:ext uri="{FF2B5EF4-FFF2-40B4-BE49-F238E27FC236}">
                    <a16:creationId xmlns:a16="http://schemas.microsoft.com/office/drawing/2014/main" id="{12C7FE32-B50B-4A34-A3CB-1DBF82E6F321}"/>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7" name="Oval 316">
                <a:extLst>
                  <a:ext uri="{FF2B5EF4-FFF2-40B4-BE49-F238E27FC236}">
                    <a16:creationId xmlns:a16="http://schemas.microsoft.com/office/drawing/2014/main" id="{9F120FE9-192A-47EE-92C5-537B08FB8876}"/>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8" name="Oval 317">
                <a:extLst>
                  <a:ext uri="{FF2B5EF4-FFF2-40B4-BE49-F238E27FC236}">
                    <a16:creationId xmlns:a16="http://schemas.microsoft.com/office/drawing/2014/main" id="{EE9AD60B-AE7F-4753-84E3-CD0BD2224625}"/>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9" name="Freeform: Shape 318">
                <a:extLst>
                  <a:ext uri="{FF2B5EF4-FFF2-40B4-BE49-F238E27FC236}">
                    <a16:creationId xmlns:a16="http://schemas.microsoft.com/office/drawing/2014/main" id="{10285DEE-A55F-4422-82A0-467578B5C52F}"/>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0" name="Oval 319">
                <a:extLst>
                  <a:ext uri="{FF2B5EF4-FFF2-40B4-BE49-F238E27FC236}">
                    <a16:creationId xmlns:a16="http://schemas.microsoft.com/office/drawing/2014/main" id="{3B43D0BE-557E-42D2-BEA1-AB5DEBDA93EC}"/>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1" name="Freeform: Shape 320">
                <a:extLst>
                  <a:ext uri="{FF2B5EF4-FFF2-40B4-BE49-F238E27FC236}">
                    <a16:creationId xmlns:a16="http://schemas.microsoft.com/office/drawing/2014/main" id="{0279CD68-6569-49BB-AD4C-C2FE44B4BB13}"/>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22" name="Oval 321">
                <a:extLst>
                  <a:ext uri="{FF2B5EF4-FFF2-40B4-BE49-F238E27FC236}">
                    <a16:creationId xmlns:a16="http://schemas.microsoft.com/office/drawing/2014/main" id="{242AE61B-6698-4820-981D-A42D26D9E795}"/>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Oval 322">
                <a:extLst>
                  <a:ext uri="{FF2B5EF4-FFF2-40B4-BE49-F238E27FC236}">
                    <a16:creationId xmlns:a16="http://schemas.microsoft.com/office/drawing/2014/main" id="{C09D9899-91B0-4BEC-BBE4-853F92178237}"/>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 name="Group 3">
            <a:extLst>
              <a:ext uri="{FF2B5EF4-FFF2-40B4-BE49-F238E27FC236}">
                <a16:creationId xmlns:a16="http://schemas.microsoft.com/office/drawing/2014/main" id="{BDA969E1-2363-4B24-AF3B-6831B1DA4FA1}"/>
              </a:ext>
            </a:extLst>
          </p:cNvPr>
          <p:cNvGrpSpPr/>
          <p:nvPr/>
        </p:nvGrpSpPr>
        <p:grpSpPr>
          <a:xfrm>
            <a:off x="6299216" y="855765"/>
            <a:ext cx="5784296" cy="1738111"/>
            <a:chOff x="6299216" y="855765"/>
            <a:chExt cx="5784296" cy="1738111"/>
          </a:xfrm>
        </p:grpSpPr>
        <p:grpSp>
          <p:nvGrpSpPr>
            <p:cNvPr id="202" name="Group 201"/>
            <p:cNvGrpSpPr/>
            <p:nvPr/>
          </p:nvGrpSpPr>
          <p:grpSpPr>
            <a:xfrm>
              <a:off x="7317121" y="862440"/>
              <a:ext cx="4766391" cy="1731436"/>
              <a:chOff x="1320395" y="1127064"/>
              <a:chExt cx="3999918" cy="1731436"/>
            </a:xfrm>
            <a:solidFill>
              <a:srgbClr val="FFFF99"/>
            </a:solidFill>
          </p:grpSpPr>
          <p:sp>
            <p:nvSpPr>
              <p:cNvPr id="203" name="Rounded Rectangle 202"/>
              <p:cNvSpPr/>
              <p:nvPr/>
            </p:nvSpPr>
            <p:spPr>
              <a:xfrm>
                <a:off x="1348966" y="1127064"/>
                <a:ext cx="3856777" cy="1715185"/>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p:cNvSpPr txBox="1"/>
              <p:nvPr/>
            </p:nvSpPr>
            <p:spPr>
              <a:xfrm>
                <a:off x="1320395" y="1227284"/>
                <a:ext cx="3999918" cy="1631216"/>
              </a:xfrm>
              <a:prstGeom prst="rect">
                <a:avLst/>
              </a:prstGeom>
              <a:noFill/>
            </p:spPr>
            <p:txBody>
              <a:bodyPr wrap="square" rtlCol="0">
                <a:spAutoFit/>
              </a:bodyPr>
              <a:lstStyle/>
              <a:p>
                <a:r>
                  <a:rPr lang="en-US" sz="2000" dirty="0">
                    <a:latin typeface="Comic Sans MS" panose="030F0702030302020204" pitchFamily="66" charset="0"/>
                  </a:rPr>
                  <a:t>My kingdom is not of this world: if my kingdom were of this world, then would my servants fight, that I should not be delivered to the Jews: but now is my kingdom not from hence.</a:t>
                </a:r>
              </a:p>
            </p:txBody>
          </p:sp>
        </p:grpSp>
        <p:grpSp>
          <p:nvGrpSpPr>
            <p:cNvPr id="325" name="Group 324">
              <a:extLst>
                <a:ext uri="{FF2B5EF4-FFF2-40B4-BE49-F238E27FC236}">
                  <a16:creationId xmlns:a16="http://schemas.microsoft.com/office/drawing/2014/main" id="{9582765C-BB9E-45C6-82F3-1452B7522999}"/>
                </a:ext>
              </a:extLst>
            </p:cNvPr>
            <p:cNvGrpSpPr/>
            <p:nvPr/>
          </p:nvGrpSpPr>
          <p:grpSpPr>
            <a:xfrm>
              <a:off x="6299216" y="855765"/>
              <a:ext cx="744440" cy="1726371"/>
              <a:chOff x="1519855" y="349452"/>
              <a:chExt cx="2655905" cy="6159097"/>
            </a:xfrm>
          </p:grpSpPr>
          <p:sp>
            <p:nvSpPr>
              <p:cNvPr id="326" name="Freeform: Shape 325">
                <a:extLst>
                  <a:ext uri="{FF2B5EF4-FFF2-40B4-BE49-F238E27FC236}">
                    <a16:creationId xmlns:a16="http://schemas.microsoft.com/office/drawing/2014/main" id="{EBE02F91-B880-43B3-AC08-31572BB9E118}"/>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34" name="Oval 333">
                <a:extLst>
                  <a:ext uri="{FF2B5EF4-FFF2-40B4-BE49-F238E27FC236}">
                    <a16:creationId xmlns:a16="http://schemas.microsoft.com/office/drawing/2014/main" id="{956F7153-F7D2-495E-AC71-B0EA0020C382}"/>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5" name="Trapezoid 334">
                <a:extLst>
                  <a:ext uri="{FF2B5EF4-FFF2-40B4-BE49-F238E27FC236}">
                    <a16:creationId xmlns:a16="http://schemas.microsoft.com/office/drawing/2014/main" id="{06F836BB-A09A-4AC9-AA19-39BD0CFBEE8A}"/>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6" name="Trapezoid 335">
                <a:extLst>
                  <a:ext uri="{FF2B5EF4-FFF2-40B4-BE49-F238E27FC236}">
                    <a16:creationId xmlns:a16="http://schemas.microsoft.com/office/drawing/2014/main" id="{018F8B9E-C725-4EB2-89D3-A6A1DC7E310C}"/>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 name="Oval 336">
                <a:extLst>
                  <a:ext uri="{FF2B5EF4-FFF2-40B4-BE49-F238E27FC236}">
                    <a16:creationId xmlns:a16="http://schemas.microsoft.com/office/drawing/2014/main" id="{0A1156AF-B92A-4BCA-9480-9CFCC6880E6C}"/>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Oval 337">
                <a:extLst>
                  <a:ext uri="{FF2B5EF4-FFF2-40B4-BE49-F238E27FC236}">
                    <a16:creationId xmlns:a16="http://schemas.microsoft.com/office/drawing/2014/main" id="{27221F86-DCB0-488E-B4E2-411D3902AB9B}"/>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9" name="Trapezoid 338">
                <a:extLst>
                  <a:ext uri="{FF2B5EF4-FFF2-40B4-BE49-F238E27FC236}">
                    <a16:creationId xmlns:a16="http://schemas.microsoft.com/office/drawing/2014/main" id="{4AF81B20-889D-4BD3-9CE1-654CC06D5996}"/>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0" name="Rectangle 339">
                <a:extLst>
                  <a:ext uri="{FF2B5EF4-FFF2-40B4-BE49-F238E27FC236}">
                    <a16:creationId xmlns:a16="http://schemas.microsoft.com/office/drawing/2014/main" id="{3C559060-EF73-40D6-98B7-7B6F4AF2E3D3}"/>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1" name="Rounded Rectangle 10">
                <a:extLst>
                  <a:ext uri="{FF2B5EF4-FFF2-40B4-BE49-F238E27FC236}">
                    <a16:creationId xmlns:a16="http://schemas.microsoft.com/office/drawing/2014/main" id="{479DC8BE-D9DF-4C8D-B07B-26309C9494AE}"/>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2" name="Rounded Rectangle 11">
                <a:extLst>
                  <a:ext uri="{FF2B5EF4-FFF2-40B4-BE49-F238E27FC236}">
                    <a16:creationId xmlns:a16="http://schemas.microsoft.com/office/drawing/2014/main" id="{9BB34E84-BD71-4311-AB0B-2517CFAD02FF}"/>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3" name="Rounded Rectangle 12">
                <a:extLst>
                  <a:ext uri="{FF2B5EF4-FFF2-40B4-BE49-F238E27FC236}">
                    <a16:creationId xmlns:a16="http://schemas.microsoft.com/office/drawing/2014/main" id="{6E63A27C-58E2-4782-A897-2BF86B25DCC1}"/>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4" name="Oval 343">
                <a:extLst>
                  <a:ext uri="{FF2B5EF4-FFF2-40B4-BE49-F238E27FC236}">
                    <a16:creationId xmlns:a16="http://schemas.microsoft.com/office/drawing/2014/main" id="{0DAA97EB-0732-4D68-A2C3-12170E8C4F78}"/>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Oval 5">
                <a:extLst>
                  <a:ext uri="{FF2B5EF4-FFF2-40B4-BE49-F238E27FC236}">
                    <a16:creationId xmlns:a16="http://schemas.microsoft.com/office/drawing/2014/main" id="{BDE3D4B3-7DE0-44FD-A3E6-36B1C36FB1AB}"/>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6" name="Trapezoid 345">
                <a:extLst>
                  <a:ext uri="{FF2B5EF4-FFF2-40B4-BE49-F238E27FC236}">
                    <a16:creationId xmlns:a16="http://schemas.microsoft.com/office/drawing/2014/main" id="{6A10FBFF-CE6B-47DC-B863-9E2F410073A8}"/>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7" name="Oval 346">
                <a:extLst>
                  <a:ext uri="{FF2B5EF4-FFF2-40B4-BE49-F238E27FC236}">
                    <a16:creationId xmlns:a16="http://schemas.microsoft.com/office/drawing/2014/main" id="{67E3622B-E905-4ABC-897B-B8B6A9E8FBCB}"/>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8" name="Oval 347">
                <a:extLst>
                  <a:ext uri="{FF2B5EF4-FFF2-40B4-BE49-F238E27FC236}">
                    <a16:creationId xmlns:a16="http://schemas.microsoft.com/office/drawing/2014/main" id="{77F22FF1-CD26-4A37-8C03-A9E5421EE7A4}"/>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9" name="Freeform: Shape 348">
                <a:extLst>
                  <a:ext uri="{FF2B5EF4-FFF2-40B4-BE49-F238E27FC236}">
                    <a16:creationId xmlns:a16="http://schemas.microsoft.com/office/drawing/2014/main" id="{164DEB6C-3CC2-41DF-8749-4755F605C4CB}"/>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50" name="Oval 349">
                <a:extLst>
                  <a:ext uri="{FF2B5EF4-FFF2-40B4-BE49-F238E27FC236}">
                    <a16:creationId xmlns:a16="http://schemas.microsoft.com/office/drawing/2014/main" id="{94201B40-836F-4CB3-88A8-7DE29B51ABB9}"/>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Freeform: Shape 350">
                <a:extLst>
                  <a:ext uri="{FF2B5EF4-FFF2-40B4-BE49-F238E27FC236}">
                    <a16:creationId xmlns:a16="http://schemas.microsoft.com/office/drawing/2014/main" id="{51A77DD3-6A3C-425B-9938-4A83C555692A}"/>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52" name="Oval 351">
                <a:extLst>
                  <a:ext uri="{FF2B5EF4-FFF2-40B4-BE49-F238E27FC236}">
                    <a16:creationId xmlns:a16="http://schemas.microsoft.com/office/drawing/2014/main" id="{032E27BE-4988-4E44-82B2-76F20F65DB99}"/>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3" name="Oval 352">
                <a:extLst>
                  <a:ext uri="{FF2B5EF4-FFF2-40B4-BE49-F238E27FC236}">
                    <a16:creationId xmlns:a16="http://schemas.microsoft.com/office/drawing/2014/main" id="{65C359E8-DC6F-4011-8145-CA343AB25AC0}"/>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01" name="Group 300">
            <a:extLst>
              <a:ext uri="{FF2B5EF4-FFF2-40B4-BE49-F238E27FC236}">
                <a16:creationId xmlns:a16="http://schemas.microsoft.com/office/drawing/2014/main" id="{883E2343-A9AC-46B5-B4E3-DC57AA235AC1}"/>
              </a:ext>
            </a:extLst>
          </p:cNvPr>
          <p:cNvGrpSpPr/>
          <p:nvPr/>
        </p:nvGrpSpPr>
        <p:grpSpPr>
          <a:xfrm>
            <a:off x="6430948" y="3991539"/>
            <a:ext cx="5029359" cy="2108511"/>
            <a:chOff x="6430948" y="3991539"/>
            <a:chExt cx="5029359" cy="2108511"/>
          </a:xfrm>
        </p:grpSpPr>
        <p:grpSp>
          <p:nvGrpSpPr>
            <p:cNvPr id="298" name="Group 297"/>
            <p:cNvGrpSpPr/>
            <p:nvPr/>
          </p:nvGrpSpPr>
          <p:grpSpPr>
            <a:xfrm>
              <a:off x="7445808" y="3991539"/>
              <a:ext cx="4014499" cy="1731436"/>
              <a:chOff x="1348966" y="1127064"/>
              <a:chExt cx="4014499" cy="1731436"/>
            </a:xfrm>
            <a:solidFill>
              <a:srgbClr val="FFFF99"/>
            </a:solidFill>
          </p:grpSpPr>
          <p:sp>
            <p:nvSpPr>
              <p:cNvPr id="299" name="Rounded Rectangle 298"/>
              <p:cNvSpPr/>
              <p:nvPr/>
            </p:nvSpPr>
            <p:spPr>
              <a:xfrm>
                <a:off x="1348966" y="1127064"/>
                <a:ext cx="3856777" cy="1731436"/>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0" name="TextBox 299"/>
              <p:cNvSpPr txBox="1"/>
              <p:nvPr/>
            </p:nvSpPr>
            <p:spPr>
              <a:xfrm>
                <a:off x="1363547" y="1180154"/>
                <a:ext cx="3999918" cy="1631216"/>
              </a:xfrm>
              <a:prstGeom prst="rect">
                <a:avLst/>
              </a:prstGeom>
              <a:noFill/>
            </p:spPr>
            <p:txBody>
              <a:bodyPr wrap="square" rtlCol="0">
                <a:spAutoFit/>
              </a:bodyPr>
              <a:lstStyle/>
              <a:p>
                <a:r>
                  <a:rPr lang="en-US" sz="2000" dirty="0">
                    <a:latin typeface="Comic Sans MS" panose="030F0702030302020204" pitchFamily="66" charset="0"/>
                  </a:rPr>
                  <a:t>Thou </a:t>
                </a:r>
                <a:r>
                  <a:rPr lang="en-US" sz="2000" dirty="0" err="1">
                    <a:latin typeface="Comic Sans MS" panose="030F0702030302020204" pitchFamily="66" charset="0"/>
                  </a:rPr>
                  <a:t>sayest</a:t>
                </a:r>
                <a:r>
                  <a:rPr lang="en-US" sz="2000" dirty="0">
                    <a:latin typeface="Comic Sans MS" panose="030F0702030302020204" pitchFamily="66" charset="0"/>
                  </a:rPr>
                  <a:t> that I am a king. To this end was I born, and for this cause came I into the world, that I should bear witness unto the truth.</a:t>
                </a:r>
              </a:p>
            </p:txBody>
          </p:sp>
        </p:grpSp>
        <p:grpSp>
          <p:nvGrpSpPr>
            <p:cNvPr id="354" name="Group 353">
              <a:extLst>
                <a:ext uri="{FF2B5EF4-FFF2-40B4-BE49-F238E27FC236}">
                  <a16:creationId xmlns:a16="http://schemas.microsoft.com/office/drawing/2014/main" id="{EE6352D3-DF27-4C78-B33B-43E8DFFA8E8E}"/>
                </a:ext>
              </a:extLst>
            </p:cNvPr>
            <p:cNvGrpSpPr/>
            <p:nvPr/>
          </p:nvGrpSpPr>
          <p:grpSpPr>
            <a:xfrm>
              <a:off x="6430948" y="4373679"/>
              <a:ext cx="744440" cy="1726371"/>
              <a:chOff x="1519855" y="349452"/>
              <a:chExt cx="2655905" cy="6159097"/>
            </a:xfrm>
          </p:grpSpPr>
          <p:sp>
            <p:nvSpPr>
              <p:cNvPr id="355" name="Freeform: Shape 354">
                <a:extLst>
                  <a:ext uri="{FF2B5EF4-FFF2-40B4-BE49-F238E27FC236}">
                    <a16:creationId xmlns:a16="http://schemas.microsoft.com/office/drawing/2014/main" id="{2D3049C4-3C42-4321-92F4-70010A83618C}"/>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56" name="Oval 355">
                <a:extLst>
                  <a:ext uri="{FF2B5EF4-FFF2-40B4-BE49-F238E27FC236}">
                    <a16:creationId xmlns:a16="http://schemas.microsoft.com/office/drawing/2014/main" id="{754A75AA-F1E2-4132-A891-09EEE92D7373}"/>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7" name="Trapezoid 356">
                <a:extLst>
                  <a:ext uri="{FF2B5EF4-FFF2-40B4-BE49-F238E27FC236}">
                    <a16:creationId xmlns:a16="http://schemas.microsoft.com/office/drawing/2014/main" id="{BDC1E2B3-5FAB-463F-AF24-56F93ADD6B14}"/>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8" name="Trapezoid 357">
                <a:extLst>
                  <a:ext uri="{FF2B5EF4-FFF2-40B4-BE49-F238E27FC236}">
                    <a16:creationId xmlns:a16="http://schemas.microsoft.com/office/drawing/2014/main" id="{6DAC56C8-433D-460A-AD76-09A2D4B05712}"/>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9" name="Oval 358">
                <a:extLst>
                  <a:ext uri="{FF2B5EF4-FFF2-40B4-BE49-F238E27FC236}">
                    <a16:creationId xmlns:a16="http://schemas.microsoft.com/office/drawing/2014/main" id="{B7A63B42-E056-4B1D-9AA3-7800ABB4A9E3}"/>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0" name="Oval 359">
                <a:extLst>
                  <a:ext uri="{FF2B5EF4-FFF2-40B4-BE49-F238E27FC236}">
                    <a16:creationId xmlns:a16="http://schemas.microsoft.com/office/drawing/2014/main" id="{2CB3203D-5B59-429B-A0A8-7CEE8A696559}"/>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1" name="Trapezoid 360">
                <a:extLst>
                  <a:ext uri="{FF2B5EF4-FFF2-40B4-BE49-F238E27FC236}">
                    <a16:creationId xmlns:a16="http://schemas.microsoft.com/office/drawing/2014/main" id="{08AB784A-B77A-477C-B6D5-A1EA30BFDFAD}"/>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2" name="Rectangle 361">
                <a:extLst>
                  <a:ext uri="{FF2B5EF4-FFF2-40B4-BE49-F238E27FC236}">
                    <a16:creationId xmlns:a16="http://schemas.microsoft.com/office/drawing/2014/main" id="{67C45EA2-BD1E-4468-AC2B-967740D079FA}"/>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3" name="Rounded Rectangle 10">
                <a:extLst>
                  <a:ext uri="{FF2B5EF4-FFF2-40B4-BE49-F238E27FC236}">
                    <a16:creationId xmlns:a16="http://schemas.microsoft.com/office/drawing/2014/main" id="{47BDD746-8A0F-4AA6-A7F5-AED4ECA4E951}"/>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4" name="Rounded Rectangle 11">
                <a:extLst>
                  <a:ext uri="{FF2B5EF4-FFF2-40B4-BE49-F238E27FC236}">
                    <a16:creationId xmlns:a16="http://schemas.microsoft.com/office/drawing/2014/main" id="{E65914D0-8DB3-41CE-9E34-916F49C647C8}"/>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12">
                <a:extLst>
                  <a:ext uri="{FF2B5EF4-FFF2-40B4-BE49-F238E27FC236}">
                    <a16:creationId xmlns:a16="http://schemas.microsoft.com/office/drawing/2014/main" id="{F3CB3B16-4899-4A80-988E-0F635260BB5A}"/>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Oval 365">
                <a:extLst>
                  <a:ext uri="{FF2B5EF4-FFF2-40B4-BE49-F238E27FC236}">
                    <a16:creationId xmlns:a16="http://schemas.microsoft.com/office/drawing/2014/main" id="{222F3B05-7E78-4D07-99B3-54FD47988427}"/>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Oval 5">
                <a:extLst>
                  <a:ext uri="{FF2B5EF4-FFF2-40B4-BE49-F238E27FC236}">
                    <a16:creationId xmlns:a16="http://schemas.microsoft.com/office/drawing/2014/main" id="{4FBBD144-28ED-4643-9515-BDF39824803A}"/>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8" name="Trapezoid 367">
                <a:extLst>
                  <a:ext uri="{FF2B5EF4-FFF2-40B4-BE49-F238E27FC236}">
                    <a16:creationId xmlns:a16="http://schemas.microsoft.com/office/drawing/2014/main" id="{70ECFB24-41C2-4F55-9B00-EA6C4A92113E}"/>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9" name="Oval 368">
                <a:extLst>
                  <a:ext uri="{FF2B5EF4-FFF2-40B4-BE49-F238E27FC236}">
                    <a16:creationId xmlns:a16="http://schemas.microsoft.com/office/drawing/2014/main" id="{CB5A0D37-9488-4DDA-AC79-6BDD57C8F309}"/>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Oval 369">
                <a:extLst>
                  <a:ext uri="{FF2B5EF4-FFF2-40B4-BE49-F238E27FC236}">
                    <a16:creationId xmlns:a16="http://schemas.microsoft.com/office/drawing/2014/main" id="{D76C932D-67E1-46C7-9EE3-E1BD5E11F879}"/>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1" name="Freeform: Shape 370">
                <a:extLst>
                  <a:ext uri="{FF2B5EF4-FFF2-40B4-BE49-F238E27FC236}">
                    <a16:creationId xmlns:a16="http://schemas.microsoft.com/office/drawing/2014/main" id="{6AC351A3-189C-4ACB-9DE5-0F028DB95B0B}"/>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72" name="Oval 371">
                <a:extLst>
                  <a:ext uri="{FF2B5EF4-FFF2-40B4-BE49-F238E27FC236}">
                    <a16:creationId xmlns:a16="http://schemas.microsoft.com/office/drawing/2014/main" id="{99D3B8D7-5ECB-4743-A285-C8772DD75B3B}"/>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Freeform: Shape 372">
                <a:extLst>
                  <a:ext uri="{FF2B5EF4-FFF2-40B4-BE49-F238E27FC236}">
                    <a16:creationId xmlns:a16="http://schemas.microsoft.com/office/drawing/2014/main" id="{88F89C5D-FEEE-4510-95B1-1EB0D09EC809}"/>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374" name="Oval 373">
                <a:extLst>
                  <a:ext uri="{FF2B5EF4-FFF2-40B4-BE49-F238E27FC236}">
                    <a16:creationId xmlns:a16="http://schemas.microsoft.com/office/drawing/2014/main" id="{69F76383-43C8-45C4-A672-656571E5D982}"/>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5" name="Oval 374">
                <a:extLst>
                  <a:ext uri="{FF2B5EF4-FFF2-40B4-BE49-F238E27FC236}">
                    <a16:creationId xmlns:a16="http://schemas.microsoft.com/office/drawing/2014/main" id="{6F3BF92E-6D0D-44F4-960C-953C77DAD9DA}"/>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907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85185" y="1237761"/>
            <a:ext cx="4508914" cy="1631216"/>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Jesus’ statements are consistent with His refusal throughout His ministry to present Himself as an earthly king, while openly declaring that He was the Messiah. </a:t>
            </a:r>
          </a:p>
        </p:txBody>
      </p:sp>
      <p:sp>
        <p:nvSpPr>
          <p:cNvPr id="13" name="Rectangle 12"/>
          <p:cNvSpPr/>
          <p:nvPr/>
        </p:nvSpPr>
        <p:spPr>
          <a:xfrm>
            <a:off x="1076081" y="27597"/>
            <a:ext cx="10124888" cy="830997"/>
          </a:xfrm>
          <a:prstGeom prst="rect">
            <a:avLst/>
          </a:prstGeom>
        </p:spPr>
        <p:txBody>
          <a:bodyPr wrap="none">
            <a:spAutoFit/>
          </a:bodyPr>
          <a:lstStyle/>
          <a:p>
            <a:pPr algn="ctr"/>
            <a:r>
              <a:rPr lang="en-US" sz="4800" dirty="0">
                <a:solidFill>
                  <a:schemeClr val="bg1"/>
                </a:solidFill>
                <a:latin typeface="Comic Sans MS" pitchFamily="66" charset="0"/>
              </a:rPr>
              <a:t>“My Kingdom is Not of this World”</a:t>
            </a:r>
          </a:p>
        </p:txBody>
      </p:sp>
      <p:sp>
        <p:nvSpPr>
          <p:cNvPr id="17" name="Rectangle 16"/>
          <p:cNvSpPr/>
          <p:nvPr/>
        </p:nvSpPr>
        <p:spPr>
          <a:xfrm>
            <a:off x="0" y="6550223"/>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18:28-36</a:t>
            </a:r>
          </a:p>
        </p:txBody>
      </p:sp>
      <p:sp>
        <p:nvSpPr>
          <p:cNvPr id="4" name="Rectangle 3"/>
          <p:cNvSpPr/>
          <p:nvPr/>
        </p:nvSpPr>
        <p:spPr>
          <a:xfrm>
            <a:off x="979714" y="3825929"/>
            <a:ext cx="4572000" cy="1200329"/>
          </a:xfrm>
          <a:prstGeom prst="rect">
            <a:avLst/>
          </a:prstGeom>
        </p:spPr>
        <p:txBody>
          <a:bodyPr wrap="square">
            <a:spAutoFit/>
          </a:bodyPr>
          <a:lstStyle/>
          <a:p>
            <a:r>
              <a:rPr lang="en-US" i="1" dirty="0">
                <a:solidFill>
                  <a:srgbClr val="FFFF00"/>
                </a:solidFill>
                <a:latin typeface="Palatino"/>
              </a:rPr>
              <a:t>When Jesus therefore perceived that they would come and take him by force, to make him a king, he departed again into a mountain himself alone. John 6:15</a:t>
            </a:r>
            <a:endParaRPr lang="en-US" i="1" dirty="0">
              <a:solidFill>
                <a:srgbClr val="FFFF00"/>
              </a:solidFill>
            </a:endParaRPr>
          </a:p>
        </p:txBody>
      </p:sp>
      <p:grpSp>
        <p:nvGrpSpPr>
          <p:cNvPr id="5" name="Group 4"/>
          <p:cNvGrpSpPr/>
          <p:nvPr/>
        </p:nvGrpSpPr>
        <p:grpSpPr>
          <a:xfrm>
            <a:off x="5606016" y="4193525"/>
            <a:ext cx="6596743" cy="2510586"/>
            <a:chOff x="5606016" y="4193525"/>
            <a:chExt cx="6596743" cy="2510586"/>
          </a:xfrm>
        </p:grpSpPr>
        <p:sp>
          <p:nvSpPr>
            <p:cNvPr id="2" name="Rectangle 1"/>
            <p:cNvSpPr/>
            <p:nvPr/>
          </p:nvSpPr>
          <p:spPr>
            <a:xfrm>
              <a:off x="5606016" y="4193525"/>
              <a:ext cx="6596743" cy="2246769"/>
            </a:xfrm>
            <a:prstGeom prst="rect">
              <a:avLst/>
            </a:prstGeom>
          </p:spPr>
          <p:txBody>
            <a:bodyPr wrap="square">
              <a:spAutoFit/>
            </a:bodyPr>
            <a:lstStyle/>
            <a:p>
              <a:r>
                <a:rPr lang="en-US" sz="2000" dirty="0">
                  <a:solidFill>
                    <a:schemeClr val="bg1"/>
                  </a:solidFill>
                  <a:latin typeface="Comic Sans MS" panose="030F0702030302020204" pitchFamily="66" charset="0"/>
                </a:rPr>
                <a:t>“With these few words, Jesus declares His kingdom independent and distinct from this world. The Savior’s teachings, doctrine, and personal example lift all who truly believe in Him to a </a:t>
              </a:r>
            </a:p>
            <a:p>
              <a:r>
                <a:rPr lang="en-US" sz="2000" dirty="0">
                  <a:solidFill>
                    <a:schemeClr val="bg1"/>
                  </a:solidFill>
                  <a:latin typeface="Comic Sans MS" panose="030F0702030302020204" pitchFamily="66" charset="0"/>
                </a:rPr>
                <a:t>divine standard that requires </a:t>
              </a:r>
            </a:p>
            <a:p>
              <a:r>
                <a:rPr lang="en-US" sz="2000" dirty="0">
                  <a:solidFill>
                    <a:schemeClr val="bg1"/>
                  </a:solidFill>
                  <a:latin typeface="Comic Sans MS" panose="030F0702030302020204" pitchFamily="66" charset="0"/>
                </a:rPr>
                <a:t>both eye and mind be single to </a:t>
              </a:r>
            </a:p>
            <a:p>
              <a:r>
                <a:rPr lang="en-US" sz="2000" dirty="0">
                  <a:solidFill>
                    <a:schemeClr val="bg1"/>
                  </a:solidFill>
                  <a:latin typeface="Comic Sans MS" panose="030F0702030302020204" pitchFamily="66" charset="0"/>
                </a:rPr>
                <a:t>the glory of God.” </a:t>
              </a:r>
              <a:r>
                <a:rPr lang="en-US" sz="2000" dirty="0">
                  <a:solidFill>
                    <a:schemeClr val="bg1"/>
                  </a:solidFill>
                </a:rPr>
                <a:t>(8)</a:t>
              </a:r>
              <a:endParaRPr lang="en-US" sz="2000" dirty="0">
                <a:solidFill>
                  <a:schemeClr val="bg1"/>
                </a:solidFill>
                <a:latin typeface="Comic Sans MS" panose="030F0702030302020204" pitchFamily="66" charset="0"/>
              </a:endParaRPr>
            </a:p>
          </p:txBody>
        </p:sp>
        <p:pic>
          <p:nvPicPr>
            <p:cNvPr id="11266" name="Picture 2" descr="Image result for Elder Dennis B. Neuenschwand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2358" y="5220705"/>
              <a:ext cx="897851" cy="1483406"/>
            </a:xfrm>
            <a:prstGeom prst="rect">
              <a:avLst/>
            </a:prstGeom>
            <a:noFill/>
            <a:extLst>
              <a:ext uri="{909E8E84-426E-40DD-AFC4-6F175D3DCCD1}">
                <a14:hiddenFill xmlns:a14="http://schemas.microsoft.com/office/drawing/2010/main">
                  <a:solidFill>
                    <a:srgbClr val="FFFFFF"/>
                  </a:solidFill>
                </a14:hiddenFill>
              </a:ext>
            </a:extLst>
          </p:spPr>
        </p:pic>
      </p:grpSp>
      <p:pic>
        <p:nvPicPr>
          <p:cNvPr id="11268" name="Picture 4" descr="Image result for jesus and pilate convers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383" y="1144928"/>
            <a:ext cx="3827364" cy="287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00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27114" y="1569206"/>
            <a:ext cx="4508914" cy="2862322"/>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“Love for all of God’s children that led Jesus, unique in His sinless perfection, to offer Himself as ransom for the sins of others.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This, then, was the consummate cause which brought Jesus to earth to ‘suffer, bleed, and die for man.’ (9)</a:t>
            </a:r>
          </a:p>
        </p:txBody>
      </p:sp>
      <p:sp>
        <p:nvSpPr>
          <p:cNvPr id="13" name="Rectangle 12"/>
          <p:cNvSpPr/>
          <p:nvPr/>
        </p:nvSpPr>
        <p:spPr>
          <a:xfrm>
            <a:off x="2178158" y="27597"/>
            <a:ext cx="7920758" cy="830997"/>
          </a:xfrm>
          <a:prstGeom prst="rect">
            <a:avLst/>
          </a:prstGeom>
        </p:spPr>
        <p:txBody>
          <a:bodyPr wrap="none">
            <a:spAutoFit/>
          </a:bodyPr>
          <a:lstStyle/>
          <a:p>
            <a:pPr algn="ctr"/>
            <a:r>
              <a:rPr lang="en-US" sz="4800" dirty="0">
                <a:solidFill>
                  <a:schemeClr val="bg1"/>
                </a:solidFill>
                <a:latin typeface="Comic Sans MS" pitchFamily="66" charset="0"/>
              </a:rPr>
              <a:t>Bare Witness of the Truth</a:t>
            </a:r>
          </a:p>
        </p:txBody>
      </p:sp>
      <p:sp>
        <p:nvSpPr>
          <p:cNvPr id="17" name="Rectangle 16"/>
          <p:cNvSpPr/>
          <p:nvPr/>
        </p:nvSpPr>
        <p:spPr>
          <a:xfrm>
            <a:off x="0" y="6550223"/>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18:37</a:t>
            </a:r>
          </a:p>
        </p:txBody>
      </p:sp>
      <p:sp>
        <p:nvSpPr>
          <p:cNvPr id="5" name="Rectangle 4"/>
          <p:cNvSpPr/>
          <p:nvPr/>
        </p:nvSpPr>
        <p:spPr>
          <a:xfrm>
            <a:off x="5236028" y="1351508"/>
            <a:ext cx="6096000" cy="646331"/>
          </a:xfrm>
          <a:prstGeom prst="rect">
            <a:avLst/>
          </a:prstGeom>
        </p:spPr>
        <p:txBody>
          <a:bodyPr>
            <a:spAutoFit/>
          </a:bodyPr>
          <a:lstStyle/>
          <a:p>
            <a:r>
              <a:rPr lang="en-US" i="1" dirty="0">
                <a:solidFill>
                  <a:srgbClr val="FFFF00"/>
                </a:solidFill>
                <a:latin typeface="Comic Sans MS" panose="030F0702030302020204" pitchFamily="66" charset="0"/>
              </a:rPr>
              <a:t>But with the precious blood of Christ, as of a lamb without blemish and without spot: 1 Peter 1:19</a:t>
            </a:r>
          </a:p>
        </p:txBody>
      </p:sp>
      <p:sp>
        <p:nvSpPr>
          <p:cNvPr id="6" name="Rectangle 5"/>
          <p:cNvSpPr/>
          <p:nvPr/>
        </p:nvSpPr>
        <p:spPr>
          <a:xfrm>
            <a:off x="5804780" y="5046507"/>
            <a:ext cx="6096000" cy="1200329"/>
          </a:xfrm>
          <a:prstGeom prst="rect">
            <a:avLst/>
          </a:prstGeom>
        </p:spPr>
        <p:txBody>
          <a:bodyPr>
            <a:spAutoFit/>
          </a:bodyPr>
          <a:lstStyle/>
          <a:p>
            <a:r>
              <a:rPr lang="en-US" i="1" dirty="0">
                <a:solidFill>
                  <a:srgbClr val="FFFF00"/>
                </a:solidFill>
                <a:latin typeface="Comic Sans MS" panose="030F0702030302020204" pitchFamily="66" charset="0"/>
              </a:rPr>
              <a:t>He came as ‘a lamb without blemish and without spot’ to atone for our sins, that He, being raised on the cross, might draw all men unto Him.</a:t>
            </a:r>
          </a:p>
          <a:p>
            <a:r>
              <a:rPr lang="en-US" i="1" dirty="0">
                <a:solidFill>
                  <a:srgbClr val="FFFF00"/>
                </a:solidFill>
                <a:latin typeface="Comic Sans MS" panose="030F0702030302020204" pitchFamily="66" charset="0"/>
              </a:rPr>
              <a:t>3 Ne. 27:14</a:t>
            </a:r>
          </a:p>
        </p:txBody>
      </p:sp>
      <p:pic>
        <p:nvPicPr>
          <p:cNvPr id="12290" name="Picture 2" descr="Image result for Elder Alexander B. Morri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8085" y="147981"/>
            <a:ext cx="985441" cy="142122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 result for lamb sacrifi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560" y="4188023"/>
            <a:ext cx="3810000"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jesus in gethsema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328979" y="2213796"/>
            <a:ext cx="3693737" cy="2430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20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29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50480" y="1803561"/>
            <a:ext cx="4085718" cy="2246769"/>
          </a:xfrm>
          <a:prstGeom prst="rect">
            <a:avLst/>
          </a:prstGeom>
          <a:noFill/>
        </p:spPr>
        <p:txBody>
          <a:bodyPr wrap="square" rtlCol="0">
            <a:spAutoFit/>
          </a:bodyPr>
          <a:lstStyle/>
          <a:p>
            <a:pPr fontAlgn="base"/>
            <a:r>
              <a:rPr lang="en-US" sz="2000" dirty="0">
                <a:solidFill>
                  <a:schemeClr val="bg1"/>
                </a:solidFill>
                <a:latin typeface="Comic Sans MS" panose="030F0702030302020204" pitchFamily="66" charset="0"/>
              </a:rPr>
              <a:t>"We don't know if Pilate waited to hear the Savior's reply. We are told only that, after he asked his question, Pilate </a:t>
            </a:r>
            <a:r>
              <a:rPr lang="en-US" sz="2000" i="1" dirty="0">
                <a:solidFill>
                  <a:srgbClr val="FFFF00"/>
                </a:solidFill>
                <a:latin typeface="Comic Sans MS" panose="030F0702030302020204" pitchFamily="66" charset="0"/>
              </a:rPr>
              <a:t>'went out again unto the Jews, and </a:t>
            </a:r>
            <a:r>
              <a:rPr lang="en-US" sz="2000" i="1" dirty="0" err="1">
                <a:solidFill>
                  <a:srgbClr val="FFFF00"/>
                </a:solidFill>
                <a:latin typeface="Comic Sans MS" panose="030F0702030302020204" pitchFamily="66" charset="0"/>
              </a:rPr>
              <a:t>saith</a:t>
            </a:r>
            <a:r>
              <a:rPr lang="en-US" sz="2000" i="1" dirty="0">
                <a:solidFill>
                  <a:srgbClr val="FFFF00"/>
                </a:solidFill>
                <a:latin typeface="Comic Sans MS" panose="030F0702030302020204" pitchFamily="66" charset="0"/>
              </a:rPr>
              <a:t> unto them, I find in him no fault at all.'</a:t>
            </a:r>
          </a:p>
        </p:txBody>
      </p:sp>
      <p:sp>
        <p:nvSpPr>
          <p:cNvPr id="13" name="Rectangle 12"/>
          <p:cNvSpPr/>
          <p:nvPr/>
        </p:nvSpPr>
        <p:spPr>
          <a:xfrm>
            <a:off x="3822843" y="27597"/>
            <a:ext cx="4631397" cy="830997"/>
          </a:xfrm>
          <a:prstGeom prst="rect">
            <a:avLst/>
          </a:prstGeom>
        </p:spPr>
        <p:txBody>
          <a:bodyPr wrap="none">
            <a:spAutoFit/>
          </a:bodyPr>
          <a:lstStyle/>
          <a:p>
            <a:pPr algn="ctr"/>
            <a:r>
              <a:rPr lang="en-US" sz="4800" dirty="0">
                <a:solidFill>
                  <a:schemeClr val="bg1"/>
                </a:solidFill>
                <a:latin typeface="Comic Sans MS" pitchFamily="66" charset="0"/>
              </a:rPr>
              <a:t>What is Truth?</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18:37-39</a:t>
            </a:r>
          </a:p>
        </p:txBody>
      </p:sp>
      <p:sp>
        <p:nvSpPr>
          <p:cNvPr id="2" name="Rectangle 1"/>
          <p:cNvSpPr/>
          <p:nvPr/>
        </p:nvSpPr>
        <p:spPr>
          <a:xfrm>
            <a:off x="8003845" y="1390801"/>
            <a:ext cx="3693232" cy="3416320"/>
          </a:xfrm>
          <a:prstGeom prst="rect">
            <a:avLst/>
          </a:prstGeom>
        </p:spPr>
        <p:txBody>
          <a:bodyPr wrap="square">
            <a:spAutoFit/>
          </a:bodyPr>
          <a:lstStyle/>
          <a:p>
            <a:pPr fontAlgn="base"/>
            <a:r>
              <a:rPr lang="en-US" dirty="0">
                <a:solidFill>
                  <a:schemeClr val="bg1"/>
                </a:solidFill>
                <a:latin typeface="Comic Sans MS" panose="030F0702030302020204" pitchFamily="66" charset="0"/>
              </a:rPr>
              <a:t>Perhaps, afraid to learn the truth, Pilate left before Jesus responded. Most likely, Pilate did not want to face the truth.</a:t>
            </a:r>
          </a:p>
          <a:p>
            <a:pPr fontAlgn="base"/>
            <a:endParaRPr lang="en-US" dirty="0">
              <a:solidFill>
                <a:schemeClr val="bg1"/>
              </a:solidFill>
              <a:latin typeface="Comic Sans MS" panose="030F0702030302020204" pitchFamily="66" charset="0"/>
            </a:endParaRPr>
          </a:p>
          <a:p>
            <a:pPr fontAlgn="base"/>
            <a:r>
              <a:rPr lang="en-US" dirty="0">
                <a:solidFill>
                  <a:schemeClr val="bg1"/>
                </a:solidFill>
                <a:latin typeface="Comic Sans MS" panose="030F0702030302020204" pitchFamily="66" charset="0"/>
              </a:rPr>
              <a:t>"</a:t>
            </a:r>
            <a:r>
              <a:rPr lang="en-US" i="1" dirty="0">
                <a:solidFill>
                  <a:srgbClr val="FFFF00"/>
                </a:solidFill>
                <a:latin typeface="Comic Sans MS" panose="030F0702030302020204" pitchFamily="66" charset="0"/>
              </a:rPr>
              <a:t>'What is truth?' </a:t>
            </a:r>
            <a:r>
              <a:rPr lang="en-US" dirty="0">
                <a:solidFill>
                  <a:schemeClr val="bg1"/>
                </a:solidFill>
                <a:latin typeface="Comic Sans MS" panose="030F0702030302020204" pitchFamily="66" charset="0"/>
              </a:rPr>
              <a:t>From the time Pilate asked this in the New Testament until the heavens were opened again in the day of the Restoration, the scriptures are silent on the Lord's response to that question.</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9137" y="774296"/>
            <a:ext cx="3133725" cy="4305300"/>
          </a:xfrm>
          <a:prstGeom prst="rect">
            <a:avLst/>
          </a:prstGeom>
        </p:spPr>
      </p:pic>
      <p:sp>
        <p:nvSpPr>
          <p:cNvPr id="14" name="TextBox 1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(10)</a:t>
            </a:r>
          </a:p>
        </p:txBody>
      </p:sp>
      <p:sp>
        <p:nvSpPr>
          <p:cNvPr id="7" name="Rectangle 6"/>
          <p:cNvSpPr/>
          <p:nvPr/>
        </p:nvSpPr>
        <p:spPr>
          <a:xfrm>
            <a:off x="929488" y="5192171"/>
            <a:ext cx="10333022" cy="1323439"/>
          </a:xfrm>
          <a:prstGeom prst="rect">
            <a:avLst/>
          </a:prstGeom>
        </p:spPr>
        <p:txBody>
          <a:bodyPr wrap="square">
            <a:spAutoFit/>
          </a:bodyPr>
          <a:lstStyle/>
          <a:p>
            <a:pPr fontAlgn="base"/>
            <a:r>
              <a:rPr lang="en-US" sz="1600" i="1" dirty="0">
                <a:solidFill>
                  <a:srgbClr val="FFFF00"/>
                </a:solidFill>
                <a:latin typeface="Comic Sans MS" panose="030F0702030302020204" pitchFamily="66" charset="0"/>
              </a:rPr>
              <a:t>'Ye were also in the beginning with the Father; that which is Spirit, even the Spirit of truth;</a:t>
            </a:r>
          </a:p>
          <a:p>
            <a:pPr fontAlgn="base"/>
            <a:r>
              <a:rPr lang="en-US" sz="1600" i="1" dirty="0">
                <a:solidFill>
                  <a:srgbClr val="FFFF00"/>
                </a:solidFill>
                <a:latin typeface="Comic Sans MS" panose="030F0702030302020204" pitchFamily="66" charset="0"/>
              </a:rPr>
              <a:t>And truth is knowledge of things as they are, and as they were, and as they are to come;</a:t>
            </a:r>
          </a:p>
          <a:p>
            <a:pPr fontAlgn="base"/>
            <a:r>
              <a:rPr lang="en-US" sz="1600" i="1" dirty="0">
                <a:solidFill>
                  <a:srgbClr val="FFFF00"/>
                </a:solidFill>
                <a:latin typeface="Comic Sans MS" panose="030F0702030302020204" pitchFamily="66" charset="0"/>
              </a:rPr>
              <a:t>And whatsoever is more or less than this is the spirit of that wicked one who was a liar from the beginning.</a:t>
            </a:r>
          </a:p>
          <a:p>
            <a:pPr fontAlgn="base"/>
            <a:r>
              <a:rPr lang="en-US" sz="1600" i="1" dirty="0">
                <a:solidFill>
                  <a:srgbClr val="FFFF00"/>
                </a:solidFill>
                <a:latin typeface="Comic Sans MS" panose="030F0702030302020204" pitchFamily="66" charset="0"/>
              </a:rPr>
              <a:t>The Spirit of truth is of God. I am the Spirit of truth, and John bore record of me, saying: He received a </a:t>
            </a:r>
            <a:r>
              <a:rPr lang="en-US" sz="1600" i="1" dirty="0" err="1">
                <a:solidFill>
                  <a:srgbClr val="FFFF00"/>
                </a:solidFill>
                <a:latin typeface="Comic Sans MS" panose="030F0702030302020204" pitchFamily="66" charset="0"/>
              </a:rPr>
              <a:t>fulness</a:t>
            </a:r>
            <a:r>
              <a:rPr lang="en-US" sz="1600" i="1" dirty="0">
                <a:solidFill>
                  <a:srgbClr val="FFFF00"/>
                </a:solidFill>
                <a:latin typeface="Comic Sans MS" panose="030F0702030302020204" pitchFamily="66" charset="0"/>
              </a:rPr>
              <a:t> of truth, yea, even of all truth...' (D&amp;C 93:23-30.)</a:t>
            </a:r>
            <a:endParaRPr lang="en-US" sz="1600" i="1" dirty="0">
              <a:solidFill>
                <a:srgbClr val="FFFF00"/>
              </a:solidFill>
              <a:effectLst/>
              <a:latin typeface="Comic Sans MS" panose="030F0702030302020204" pitchFamily="66" charset="0"/>
            </a:endParaRPr>
          </a:p>
        </p:txBody>
      </p:sp>
    </p:spTree>
    <p:extLst>
      <p:ext uri="{BB962C8B-B14F-4D97-AF65-F5344CB8AC3E}">
        <p14:creationId xmlns:p14="http://schemas.microsoft.com/office/powerpoint/2010/main" val="2864171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9708" y="949809"/>
            <a:ext cx="4508914" cy="2246769"/>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The Jewish leaders accused Jesus of claiming to be the king of the Jews because if Jesus claimed to be a king, He could be charged with sedition, or treason, against the Roman government, a crime that was punishable by death.</a:t>
            </a:r>
          </a:p>
        </p:txBody>
      </p:sp>
      <p:sp>
        <p:nvSpPr>
          <p:cNvPr id="13" name="Rectangle 12"/>
          <p:cNvSpPr/>
          <p:nvPr/>
        </p:nvSpPr>
        <p:spPr>
          <a:xfrm>
            <a:off x="3693799" y="27597"/>
            <a:ext cx="4889480" cy="830997"/>
          </a:xfrm>
          <a:prstGeom prst="rect">
            <a:avLst/>
          </a:prstGeom>
        </p:spPr>
        <p:txBody>
          <a:bodyPr wrap="none">
            <a:spAutoFit/>
          </a:bodyPr>
          <a:lstStyle/>
          <a:p>
            <a:pPr algn="ctr"/>
            <a:r>
              <a:rPr lang="en-US" sz="4800" dirty="0">
                <a:solidFill>
                  <a:schemeClr val="bg1"/>
                </a:solidFill>
                <a:latin typeface="Comic Sans MS" pitchFamily="66" charset="0"/>
              </a:rPr>
              <a:t>Finding No Fault</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18:38; John 19:12; Matthew 27:24</a:t>
            </a:r>
          </a:p>
        </p:txBody>
      </p:sp>
      <p:sp>
        <p:nvSpPr>
          <p:cNvPr id="2" name="Rectangle 1"/>
          <p:cNvSpPr/>
          <p:nvPr/>
        </p:nvSpPr>
        <p:spPr>
          <a:xfrm>
            <a:off x="5535279" y="2750238"/>
            <a:ext cx="6096000" cy="3970318"/>
          </a:xfrm>
          <a:prstGeom prst="rect">
            <a:avLst/>
          </a:prstGeom>
        </p:spPr>
        <p:txBody>
          <a:bodyPr>
            <a:spAutoFit/>
          </a:bodyPr>
          <a:lstStyle/>
          <a:p>
            <a:r>
              <a:rPr lang="en-US" dirty="0">
                <a:solidFill>
                  <a:schemeClr val="bg1"/>
                </a:solidFill>
                <a:latin typeface="Comic Sans MS" panose="030F0702030302020204" pitchFamily="66" charset="0"/>
              </a:rPr>
              <a:t>Pilate initially resisted the entreaty of Jewish leaders to get involved with the case against Jesus and thereafter sought repeatedly to release Jesus.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Pilate had a troubled history with the Jewish population he governed during an 11-year appointment in Judea—which included several violent clashes with the Jewish people and an official reprimand from the emperor. So his eventual capitulation to the crowd is no surprise.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To quell a possible riot and avoid allegations of political disloyalty Pilate consented to crucify Jesus of Nazareth. For additional insights about Pontius Pilate.</a:t>
            </a:r>
          </a:p>
        </p:txBody>
      </p:sp>
      <p:pic>
        <p:nvPicPr>
          <p:cNvPr id="1026" name="Picture 2" descr="Image result for pi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109" y="3429000"/>
            <a:ext cx="3878495" cy="27194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(1)</a:t>
            </a:r>
          </a:p>
        </p:txBody>
      </p:sp>
    </p:spTree>
    <p:extLst>
      <p:ext uri="{BB962C8B-B14F-4D97-AF65-F5344CB8AC3E}">
        <p14:creationId xmlns:p14="http://schemas.microsoft.com/office/powerpoint/2010/main" val="68562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19707" y="949809"/>
            <a:ext cx="5800435" cy="2862322"/>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Ecclesiastical and political rejection became more personal when the citizenry in the street turned against Jesus as well.</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It is one of the ironies of history that sitting with Jesus in prison was a </a:t>
            </a:r>
            <a:r>
              <a:rPr lang="en-US" sz="2000" i="1" dirty="0">
                <a:solidFill>
                  <a:schemeClr val="bg1"/>
                </a:solidFill>
                <a:latin typeface="Comic Sans MS" panose="030F0702030302020204" pitchFamily="66" charset="0"/>
              </a:rPr>
              <a:t>real </a:t>
            </a:r>
            <a:r>
              <a:rPr lang="en-US" sz="2000" dirty="0">
                <a:solidFill>
                  <a:schemeClr val="bg1"/>
                </a:solidFill>
                <a:latin typeface="Comic Sans MS" panose="030F0702030302020204" pitchFamily="66" charset="0"/>
              </a:rPr>
              <a:t>blasphemer, a murderer and revolutionary known as Barabbas, a name or title in Aramaic meaning "son of the father." </a:t>
            </a:r>
          </a:p>
        </p:txBody>
      </p:sp>
      <p:sp>
        <p:nvSpPr>
          <p:cNvPr id="13" name="Rectangle 12"/>
          <p:cNvSpPr/>
          <p:nvPr/>
        </p:nvSpPr>
        <p:spPr>
          <a:xfrm>
            <a:off x="1995424" y="27597"/>
            <a:ext cx="8286244" cy="830997"/>
          </a:xfrm>
          <a:prstGeom prst="rect">
            <a:avLst/>
          </a:prstGeom>
        </p:spPr>
        <p:txBody>
          <a:bodyPr wrap="none">
            <a:spAutoFit/>
          </a:bodyPr>
          <a:lstStyle/>
          <a:p>
            <a:pPr algn="ctr"/>
            <a:r>
              <a:rPr lang="en-US" sz="4800" dirty="0">
                <a:solidFill>
                  <a:schemeClr val="bg1"/>
                </a:solidFill>
                <a:latin typeface="Comic Sans MS" pitchFamily="66" charset="0"/>
              </a:rPr>
              <a:t>Not This Man, But Barabbas</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18:40, Matthew 27:21</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(3)</a:t>
            </a:r>
          </a:p>
        </p:txBody>
      </p:sp>
      <p:sp>
        <p:nvSpPr>
          <p:cNvPr id="5" name="Rectangle 4"/>
          <p:cNvSpPr/>
          <p:nvPr/>
        </p:nvSpPr>
        <p:spPr>
          <a:xfrm>
            <a:off x="5856083" y="3534012"/>
            <a:ext cx="6096000" cy="3170099"/>
          </a:xfrm>
          <a:prstGeom prst="rect">
            <a:avLst/>
          </a:prstGeom>
        </p:spPr>
        <p:txBody>
          <a:bodyPr>
            <a:spAutoFit/>
          </a:bodyPr>
          <a:lstStyle/>
          <a:p>
            <a:r>
              <a:rPr lang="en-US" sz="2000" dirty="0">
                <a:solidFill>
                  <a:schemeClr val="bg1"/>
                </a:solidFill>
                <a:latin typeface="Comic Sans MS" panose="030F0702030302020204" pitchFamily="66" charset="0"/>
              </a:rPr>
              <a:t>Free to release one prisoner in the spirit of the Passover tradition, Pilate asked the people, "Whether of the twain will ye that I release unto you?"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They said, "Barabbas."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So one godless "son of the father" was set free while a truly divine Son of His Heavenly Father moved on to crucifixion. </a:t>
            </a:r>
          </a:p>
        </p:txBody>
      </p:sp>
      <p:pic>
        <p:nvPicPr>
          <p:cNvPr id="2050" name="Picture 2" descr="Image result for barabbas and pi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818" y="3812131"/>
            <a:ext cx="4388447" cy="241228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31"/>
          <p:cNvGrpSpPr/>
          <p:nvPr/>
        </p:nvGrpSpPr>
        <p:grpSpPr>
          <a:xfrm>
            <a:off x="10611685" y="1013148"/>
            <a:ext cx="1035593" cy="2276977"/>
            <a:chOff x="939071" y="895374"/>
            <a:chExt cx="2261329" cy="4972026"/>
          </a:xfrm>
        </p:grpSpPr>
        <p:sp>
          <p:nvSpPr>
            <p:cNvPr id="14" name="Oval 13"/>
            <p:cNvSpPr/>
            <p:nvPr/>
          </p:nvSpPr>
          <p:spPr>
            <a:xfrm rot="15961717">
              <a:off x="2214513" y="5258435"/>
              <a:ext cx="444383" cy="77354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rot="15961717">
              <a:off x="1206813" y="5258435"/>
              <a:ext cx="444383" cy="773548"/>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Operation 15"/>
            <p:cNvSpPr/>
            <p:nvPr/>
          </p:nvSpPr>
          <p:spPr>
            <a:xfrm rot="10414038">
              <a:off x="1832084" y="4679790"/>
              <a:ext cx="1007699" cy="899802"/>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Manual Operation 17"/>
            <p:cNvSpPr/>
            <p:nvPr/>
          </p:nvSpPr>
          <p:spPr>
            <a:xfrm rot="11285734">
              <a:off x="1025925" y="4679790"/>
              <a:ext cx="1007699" cy="899802"/>
            </a:xfrm>
            <a:prstGeom prst="flowChartManualOperation">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lowchart: Merge 18"/>
            <p:cNvSpPr/>
            <p:nvPr/>
          </p:nvSpPr>
          <p:spPr>
            <a:xfrm rot="10800000">
              <a:off x="1126695" y="1710442"/>
              <a:ext cx="1612319" cy="3059328"/>
            </a:xfrm>
            <a:prstGeom prst="flowChartMerg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rot="19585485">
              <a:off x="1201045" y="3248166"/>
              <a:ext cx="367049" cy="989783"/>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rot="2014515" flipH="1">
              <a:off x="2309514" y="3338147"/>
              <a:ext cx="367049" cy="989783"/>
            </a:xfrm>
            <a:prstGeom prst="round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21"/>
            <p:cNvSpPr/>
            <p:nvPr/>
          </p:nvSpPr>
          <p:spPr>
            <a:xfrm rot="714651">
              <a:off x="939071" y="895374"/>
              <a:ext cx="1959484" cy="210974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erge 22"/>
            <p:cNvSpPr/>
            <p:nvPr/>
          </p:nvSpPr>
          <p:spPr>
            <a:xfrm rot="9541592">
              <a:off x="1914348" y="2735512"/>
              <a:ext cx="1007699" cy="1079763"/>
            </a:xfrm>
            <a:prstGeom prst="flowChartMerg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lowchart: Merge 23"/>
            <p:cNvSpPr/>
            <p:nvPr/>
          </p:nvSpPr>
          <p:spPr>
            <a:xfrm rot="11913361">
              <a:off x="990600" y="2635371"/>
              <a:ext cx="1007699" cy="1079763"/>
            </a:xfrm>
            <a:prstGeom prst="flowChartMerge">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onut 24"/>
            <p:cNvSpPr/>
            <p:nvPr/>
          </p:nvSpPr>
          <p:spPr>
            <a:xfrm rot="19332943">
              <a:off x="1388330" y="4087604"/>
              <a:ext cx="604620" cy="359921"/>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Donut 25"/>
            <p:cNvSpPr/>
            <p:nvPr/>
          </p:nvSpPr>
          <p:spPr>
            <a:xfrm rot="3524746">
              <a:off x="1992053" y="4082543"/>
              <a:ext cx="539881" cy="403080"/>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7" name="Donut 26"/>
            <p:cNvSpPr/>
            <p:nvPr/>
          </p:nvSpPr>
          <p:spPr>
            <a:xfrm rot="15211079">
              <a:off x="1309886" y="4430771"/>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Donut 27"/>
            <p:cNvSpPr/>
            <p:nvPr/>
          </p:nvSpPr>
          <p:spPr>
            <a:xfrm rot="17267314">
              <a:off x="2026992" y="4440474"/>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Donut 28"/>
            <p:cNvSpPr/>
            <p:nvPr/>
          </p:nvSpPr>
          <p:spPr>
            <a:xfrm rot="236354">
              <a:off x="1642550" y="4607962"/>
              <a:ext cx="604620" cy="33064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Oval 29"/>
            <p:cNvSpPr/>
            <p:nvPr/>
          </p:nvSpPr>
          <p:spPr>
            <a:xfrm>
              <a:off x="1630545" y="4139908"/>
              <a:ext cx="302310" cy="44990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134394" y="4139908"/>
              <a:ext cx="302310" cy="449901"/>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onut 31"/>
            <p:cNvSpPr/>
            <p:nvPr/>
          </p:nvSpPr>
          <p:spPr>
            <a:xfrm>
              <a:off x="1529775" y="2430284"/>
              <a:ext cx="906929" cy="719842"/>
            </a:xfrm>
            <a:prstGeom prst="donut">
              <a:avLst>
                <a:gd name="adj" fmla="val 32112"/>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Oval 32"/>
            <p:cNvSpPr/>
            <p:nvPr/>
          </p:nvSpPr>
          <p:spPr>
            <a:xfrm>
              <a:off x="1328235" y="990600"/>
              <a:ext cx="1209239" cy="179960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Donut 33"/>
            <p:cNvSpPr/>
            <p:nvPr/>
          </p:nvSpPr>
          <p:spPr>
            <a:xfrm rot="4217691">
              <a:off x="2221158" y="2818183"/>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Donut 34"/>
            <p:cNvSpPr/>
            <p:nvPr/>
          </p:nvSpPr>
          <p:spPr>
            <a:xfrm rot="4217691">
              <a:off x="2422698" y="2998144"/>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Donut 35"/>
            <p:cNvSpPr/>
            <p:nvPr/>
          </p:nvSpPr>
          <p:spPr>
            <a:xfrm rot="4217691">
              <a:off x="2644541" y="3364836"/>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7" name="Donut 36"/>
            <p:cNvSpPr/>
            <p:nvPr/>
          </p:nvSpPr>
          <p:spPr>
            <a:xfrm rot="6003918">
              <a:off x="2745312" y="3724757"/>
              <a:ext cx="539881" cy="370295"/>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Donut 37"/>
            <p:cNvSpPr/>
            <p:nvPr/>
          </p:nvSpPr>
          <p:spPr>
            <a:xfrm rot="8880122">
              <a:off x="2388111" y="3897909"/>
              <a:ext cx="604620" cy="330647"/>
            </a:xfrm>
            <a:prstGeom prst="donu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Lock"/>
            <p:cNvSpPr>
              <a:spLocks noEditPoints="1" noChangeArrowheads="1"/>
            </p:cNvSpPr>
            <p:nvPr/>
          </p:nvSpPr>
          <p:spPr bwMode="auto">
            <a:xfrm>
              <a:off x="2134394" y="2790205"/>
              <a:ext cx="403080" cy="449901"/>
            </a:xfrm>
            <a:custGeom>
              <a:avLst/>
              <a:gdLst>
                <a:gd name="T0" fmla="*/ 10800 w 21600"/>
                <a:gd name="T1" fmla="*/ 0 h 21600"/>
                <a:gd name="T2" fmla="*/ 21600 w 21600"/>
                <a:gd name="T3" fmla="*/ 9606 h 21600"/>
                <a:gd name="T4" fmla="*/ 10800 w 21600"/>
                <a:gd name="T5" fmla="*/ 21600 h 21600"/>
                <a:gd name="T6" fmla="*/ 0 w 21600"/>
                <a:gd name="T7" fmla="*/ 9606 h 21600"/>
                <a:gd name="T8" fmla="*/ 744 w 21600"/>
                <a:gd name="T9" fmla="*/ 9904 h 21600"/>
                <a:gd name="T10" fmla="*/ 21134 w 21600"/>
                <a:gd name="T11" fmla="*/ 15335 h 21600"/>
              </a:gdLst>
              <a:ahLst/>
              <a:cxnLst>
                <a:cxn ang="0">
                  <a:pos x="T0" y="T1"/>
                </a:cxn>
                <a:cxn ang="0">
                  <a:pos x="T2" y="T3"/>
                </a:cxn>
                <a:cxn ang="0">
                  <a:pos x="T4" y="T5"/>
                </a:cxn>
                <a:cxn ang="0">
                  <a:pos x="T6" y="T7"/>
                </a:cxn>
              </a:cxnLst>
              <a:rect l="T8" t="T9" r="T10" b="T11"/>
              <a:pathLst>
                <a:path w="21600" h="21600" extrusionOk="0">
                  <a:moveTo>
                    <a:pt x="93" y="9606"/>
                  </a:moveTo>
                  <a:lnTo>
                    <a:pt x="2048" y="9606"/>
                  </a:lnTo>
                  <a:lnTo>
                    <a:pt x="2048" y="4713"/>
                  </a:lnTo>
                  <a:lnTo>
                    <a:pt x="2420" y="3818"/>
                  </a:lnTo>
                  <a:lnTo>
                    <a:pt x="2979" y="3028"/>
                  </a:lnTo>
                  <a:lnTo>
                    <a:pt x="3537" y="2446"/>
                  </a:lnTo>
                  <a:lnTo>
                    <a:pt x="3956" y="1998"/>
                  </a:lnTo>
                  <a:lnTo>
                    <a:pt x="4492" y="1581"/>
                  </a:lnTo>
                  <a:lnTo>
                    <a:pt x="5143" y="1238"/>
                  </a:lnTo>
                  <a:lnTo>
                    <a:pt x="5912" y="880"/>
                  </a:lnTo>
                  <a:lnTo>
                    <a:pt x="6587" y="641"/>
                  </a:lnTo>
                  <a:lnTo>
                    <a:pt x="7518" y="372"/>
                  </a:lnTo>
                  <a:lnTo>
                    <a:pt x="8425" y="208"/>
                  </a:lnTo>
                  <a:lnTo>
                    <a:pt x="9496" y="59"/>
                  </a:lnTo>
                  <a:lnTo>
                    <a:pt x="10637" y="14"/>
                  </a:lnTo>
                  <a:lnTo>
                    <a:pt x="11614" y="59"/>
                  </a:lnTo>
                  <a:lnTo>
                    <a:pt x="12382" y="119"/>
                  </a:lnTo>
                  <a:lnTo>
                    <a:pt x="13034" y="253"/>
                  </a:lnTo>
                  <a:lnTo>
                    <a:pt x="13779" y="417"/>
                  </a:lnTo>
                  <a:lnTo>
                    <a:pt x="14500" y="611"/>
                  </a:lnTo>
                  <a:lnTo>
                    <a:pt x="14733" y="686"/>
                  </a:lnTo>
                  <a:lnTo>
                    <a:pt x="14989" y="790"/>
                  </a:lnTo>
                  <a:lnTo>
                    <a:pt x="15175" y="865"/>
                  </a:lnTo>
                  <a:lnTo>
                    <a:pt x="15385" y="954"/>
                  </a:lnTo>
                  <a:lnTo>
                    <a:pt x="15431" y="969"/>
                  </a:lnTo>
                  <a:lnTo>
                    <a:pt x="15594" y="1059"/>
                  </a:lnTo>
                  <a:lnTo>
                    <a:pt x="15757" y="1148"/>
                  </a:lnTo>
                  <a:lnTo>
                    <a:pt x="15920" y="1267"/>
                  </a:lnTo>
                  <a:lnTo>
                    <a:pt x="16106" y="1372"/>
                  </a:lnTo>
                  <a:lnTo>
                    <a:pt x="16665" y="1730"/>
                  </a:lnTo>
                  <a:lnTo>
                    <a:pt x="17014" y="1998"/>
                  </a:lnTo>
                  <a:lnTo>
                    <a:pt x="17480" y="2356"/>
                  </a:lnTo>
                  <a:lnTo>
                    <a:pt x="17852" y="2804"/>
                  </a:lnTo>
                  <a:lnTo>
                    <a:pt x="18178" y="3192"/>
                  </a:lnTo>
                  <a:lnTo>
                    <a:pt x="18527" y="3639"/>
                  </a:lnTo>
                  <a:lnTo>
                    <a:pt x="18806" y="4132"/>
                  </a:lnTo>
                  <a:lnTo>
                    <a:pt x="19086" y="4713"/>
                  </a:lnTo>
                  <a:lnTo>
                    <a:pt x="19272" y="5191"/>
                  </a:lnTo>
                  <a:lnTo>
                    <a:pt x="19295" y="9606"/>
                  </a:lnTo>
                  <a:lnTo>
                    <a:pt x="21600" y="9606"/>
                  </a:lnTo>
                  <a:lnTo>
                    <a:pt x="21600" y="16289"/>
                  </a:lnTo>
                  <a:lnTo>
                    <a:pt x="21413" y="17184"/>
                  </a:lnTo>
                  <a:lnTo>
                    <a:pt x="21041" y="17900"/>
                  </a:lnTo>
                  <a:lnTo>
                    <a:pt x="20668" y="18377"/>
                  </a:lnTo>
                  <a:lnTo>
                    <a:pt x="20343" y="18855"/>
                  </a:lnTo>
                  <a:lnTo>
                    <a:pt x="19924" y="19332"/>
                  </a:lnTo>
                  <a:lnTo>
                    <a:pt x="19388" y="19809"/>
                  </a:lnTo>
                  <a:lnTo>
                    <a:pt x="18806" y="20242"/>
                  </a:lnTo>
                  <a:lnTo>
                    <a:pt x="18062" y="20585"/>
                  </a:lnTo>
                  <a:lnTo>
                    <a:pt x="17270" y="20883"/>
                  </a:lnTo>
                  <a:lnTo>
                    <a:pt x="16525" y="21182"/>
                  </a:lnTo>
                  <a:lnTo>
                    <a:pt x="15548" y="21420"/>
                  </a:lnTo>
                  <a:lnTo>
                    <a:pt x="14803" y="21540"/>
                  </a:lnTo>
                  <a:lnTo>
                    <a:pt x="13662" y="21674"/>
                  </a:lnTo>
                  <a:lnTo>
                    <a:pt x="8379" y="21659"/>
                  </a:lnTo>
                  <a:lnTo>
                    <a:pt x="7168" y="21540"/>
                  </a:lnTo>
                  <a:lnTo>
                    <a:pt x="6098" y="21331"/>
                  </a:lnTo>
                  <a:lnTo>
                    <a:pt x="5050" y="21092"/>
                  </a:lnTo>
                  <a:lnTo>
                    <a:pt x="4003" y="20764"/>
                  </a:lnTo>
                  <a:lnTo>
                    <a:pt x="3258" y="20391"/>
                  </a:lnTo>
                  <a:lnTo>
                    <a:pt x="2769" y="20123"/>
                  </a:lnTo>
                  <a:lnTo>
                    <a:pt x="2281" y="19720"/>
                  </a:lnTo>
                  <a:lnTo>
                    <a:pt x="1862" y="19407"/>
                  </a:lnTo>
                  <a:lnTo>
                    <a:pt x="1489" y="19079"/>
                  </a:lnTo>
                  <a:lnTo>
                    <a:pt x="1070" y="18676"/>
                  </a:lnTo>
                  <a:lnTo>
                    <a:pt x="744" y="18258"/>
                  </a:lnTo>
                  <a:lnTo>
                    <a:pt x="325" y="17661"/>
                  </a:lnTo>
                  <a:lnTo>
                    <a:pt x="162" y="17035"/>
                  </a:lnTo>
                  <a:lnTo>
                    <a:pt x="93" y="16468"/>
                  </a:lnTo>
                  <a:lnTo>
                    <a:pt x="93" y="9606"/>
                  </a:lnTo>
                  <a:close/>
                  <a:moveTo>
                    <a:pt x="6098" y="9591"/>
                  </a:moveTo>
                  <a:lnTo>
                    <a:pt x="6098" y="5220"/>
                  </a:lnTo>
                  <a:lnTo>
                    <a:pt x="6191" y="4907"/>
                  </a:lnTo>
                  <a:lnTo>
                    <a:pt x="6307" y="4639"/>
                  </a:lnTo>
                  <a:lnTo>
                    <a:pt x="6517" y="4370"/>
                  </a:lnTo>
                  <a:lnTo>
                    <a:pt x="6680" y="4087"/>
                  </a:lnTo>
                  <a:lnTo>
                    <a:pt x="6889" y="3878"/>
                  </a:lnTo>
                  <a:lnTo>
                    <a:pt x="7308" y="3520"/>
                  </a:lnTo>
                  <a:lnTo>
                    <a:pt x="7843" y="3281"/>
                  </a:lnTo>
                  <a:lnTo>
                    <a:pt x="8402" y="3013"/>
                  </a:lnTo>
                  <a:lnTo>
                    <a:pt x="9031" y="2834"/>
                  </a:lnTo>
                  <a:lnTo>
                    <a:pt x="9659" y="2700"/>
                  </a:lnTo>
                  <a:lnTo>
                    <a:pt x="10497" y="2625"/>
                  </a:lnTo>
                  <a:lnTo>
                    <a:pt x="11125" y="2655"/>
                  </a:lnTo>
                  <a:lnTo>
                    <a:pt x="11987" y="2789"/>
                  </a:lnTo>
                  <a:lnTo>
                    <a:pt x="12522" y="2893"/>
                  </a:lnTo>
                  <a:lnTo>
                    <a:pt x="13011" y="3028"/>
                  </a:lnTo>
                  <a:lnTo>
                    <a:pt x="13290" y="3192"/>
                  </a:lnTo>
                  <a:lnTo>
                    <a:pt x="13709" y="3371"/>
                  </a:lnTo>
                  <a:lnTo>
                    <a:pt x="13872" y="3505"/>
                  </a:lnTo>
                  <a:lnTo>
                    <a:pt x="14058" y="3639"/>
                  </a:lnTo>
                  <a:lnTo>
                    <a:pt x="14291" y="3788"/>
                  </a:lnTo>
                  <a:lnTo>
                    <a:pt x="14431" y="3953"/>
                  </a:lnTo>
                  <a:lnTo>
                    <a:pt x="14617" y="4102"/>
                  </a:lnTo>
                  <a:lnTo>
                    <a:pt x="14826" y="4311"/>
                  </a:lnTo>
                  <a:lnTo>
                    <a:pt x="14919" y="4534"/>
                  </a:lnTo>
                  <a:lnTo>
                    <a:pt x="15036" y="4773"/>
                  </a:lnTo>
                  <a:lnTo>
                    <a:pt x="15175" y="5027"/>
                  </a:lnTo>
                  <a:lnTo>
                    <a:pt x="15245" y="5220"/>
                  </a:lnTo>
                  <a:lnTo>
                    <a:pt x="15245" y="9591"/>
                  </a:lnTo>
                  <a:lnTo>
                    <a:pt x="6098" y="9591"/>
                  </a:lnTo>
                  <a:close/>
                </a:path>
                <a:path w="21600" h="21600" extrusionOk="0">
                  <a:moveTo>
                    <a:pt x="93" y="9606"/>
                  </a:moveTo>
                  <a:lnTo>
                    <a:pt x="21600" y="9606"/>
                  </a:lnTo>
                  <a:close/>
                </a:path>
                <a:path w="21600" h="21600" extrusionOk="0">
                  <a:moveTo>
                    <a:pt x="11684" y="17109"/>
                  </a:moveTo>
                  <a:lnTo>
                    <a:pt x="12266" y="19317"/>
                  </a:lnTo>
                  <a:lnTo>
                    <a:pt x="9659" y="19317"/>
                  </a:lnTo>
                  <a:lnTo>
                    <a:pt x="10287" y="17124"/>
                  </a:lnTo>
                  <a:lnTo>
                    <a:pt x="10008" y="16975"/>
                  </a:lnTo>
                  <a:lnTo>
                    <a:pt x="9799" y="16722"/>
                  </a:lnTo>
                  <a:lnTo>
                    <a:pt x="9752" y="16408"/>
                  </a:lnTo>
                  <a:lnTo>
                    <a:pt x="9822" y="16170"/>
                  </a:lnTo>
                  <a:lnTo>
                    <a:pt x="10008" y="16006"/>
                  </a:lnTo>
                  <a:lnTo>
                    <a:pt x="10148" y="15871"/>
                  </a:lnTo>
                  <a:lnTo>
                    <a:pt x="10381" y="15782"/>
                  </a:lnTo>
                  <a:lnTo>
                    <a:pt x="10660" y="15692"/>
                  </a:lnTo>
                  <a:lnTo>
                    <a:pt x="11009" y="15677"/>
                  </a:lnTo>
                  <a:lnTo>
                    <a:pt x="11288" y="15722"/>
                  </a:lnTo>
                  <a:lnTo>
                    <a:pt x="11614" y="15782"/>
                  </a:lnTo>
                  <a:lnTo>
                    <a:pt x="11893" y="15946"/>
                  </a:lnTo>
                  <a:lnTo>
                    <a:pt x="12033" y="16080"/>
                  </a:lnTo>
                  <a:lnTo>
                    <a:pt x="12173" y="16229"/>
                  </a:lnTo>
                  <a:lnTo>
                    <a:pt x="12196" y="16408"/>
                  </a:lnTo>
                  <a:lnTo>
                    <a:pt x="12103" y="16722"/>
                  </a:lnTo>
                  <a:lnTo>
                    <a:pt x="11987" y="16856"/>
                  </a:lnTo>
                  <a:lnTo>
                    <a:pt x="11847" y="16975"/>
                  </a:lnTo>
                  <a:lnTo>
                    <a:pt x="11684" y="17109"/>
                  </a:lnTo>
                </a:path>
              </a:pathLst>
            </a:custGeom>
            <a:solidFill>
              <a:srgbClr val="C0C0C0"/>
            </a:solidFill>
            <a:ln w="3810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40" name="Cloud 39"/>
            <p:cNvSpPr/>
            <p:nvPr/>
          </p:nvSpPr>
          <p:spPr>
            <a:xfrm rot="1478850">
              <a:off x="1507253" y="2097277"/>
              <a:ext cx="908865" cy="849121"/>
            </a:xfrm>
            <a:prstGeom prst="cloud">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1783572" y="2210806"/>
              <a:ext cx="282870" cy="211685"/>
            </a:xfrm>
            <a:prstGeom prst="ellipse">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 name="Group 229"/>
          <p:cNvGrpSpPr/>
          <p:nvPr/>
        </p:nvGrpSpPr>
        <p:grpSpPr>
          <a:xfrm>
            <a:off x="8439507" y="842993"/>
            <a:ext cx="1123022" cy="2552323"/>
            <a:chOff x="6096000" y="381000"/>
            <a:chExt cx="2514600" cy="5715000"/>
          </a:xfrm>
        </p:grpSpPr>
        <p:sp>
          <p:nvSpPr>
            <p:cNvPr id="69" name="Cloud 68"/>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a:off x="6477000" y="2585607"/>
              <a:ext cx="1752600" cy="308536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177048" y="3402321"/>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96000" y="3311576"/>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19984891">
              <a:off x="7554230" y="2145343"/>
              <a:ext cx="807754" cy="165771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2090544">
              <a:off x="6305128" y="2194314"/>
              <a:ext cx="972138" cy="157063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20891146">
              <a:off x="7035896" y="2245359"/>
              <a:ext cx="693683" cy="3441545"/>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898702">
              <a:off x="6984550" y="2241188"/>
              <a:ext cx="693683" cy="3429116"/>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168"/>
            <p:cNvGrpSpPr/>
            <p:nvPr/>
          </p:nvGrpSpPr>
          <p:grpSpPr>
            <a:xfrm>
              <a:off x="6705600" y="2286000"/>
              <a:ext cx="560230" cy="457200"/>
              <a:chOff x="5861535" y="315726"/>
              <a:chExt cx="1078476" cy="998095"/>
            </a:xfrm>
          </p:grpSpPr>
          <p:sp>
            <p:nvSpPr>
              <p:cNvPr id="128" name="Hexagon 12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hevron 12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Chevron 12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Oval 13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73"/>
            <p:cNvGrpSpPr/>
            <p:nvPr/>
          </p:nvGrpSpPr>
          <p:grpSpPr>
            <a:xfrm>
              <a:off x="7467600" y="2286000"/>
              <a:ext cx="560230" cy="457200"/>
              <a:chOff x="5861535" y="315726"/>
              <a:chExt cx="1078476" cy="998095"/>
            </a:xfrm>
          </p:grpSpPr>
          <p:sp>
            <p:nvSpPr>
              <p:cNvPr id="124" name="Hexagon 12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hevron 12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evron 12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Oval 12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94"/>
            <p:cNvGrpSpPr/>
            <p:nvPr/>
          </p:nvGrpSpPr>
          <p:grpSpPr>
            <a:xfrm>
              <a:off x="6705600" y="3810000"/>
              <a:ext cx="1371600" cy="381000"/>
              <a:chOff x="5576342" y="299803"/>
              <a:chExt cx="3728801" cy="1069299"/>
            </a:xfrm>
          </p:grpSpPr>
          <p:grpSp>
            <p:nvGrpSpPr>
              <p:cNvPr id="109" name="Group 14"/>
              <p:cNvGrpSpPr/>
              <p:nvPr/>
            </p:nvGrpSpPr>
            <p:grpSpPr>
              <a:xfrm>
                <a:off x="5576342" y="299803"/>
                <a:ext cx="1304143" cy="1064302"/>
                <a:chOff x="5861535" y="315726"/>
                <a:chExt cx="1078476" cy="998095"/>
              </a:xfrm>
            </p:grpSpPr>
            <p:sp>
              <p:nvSpPr>
                <p:cNvPr id="120" name="Hexagon 11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hevron 12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Chevron 12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Oval 12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5"/>
              <p:cNvGrpSpPr/>
              <p:nvPr/>
            </p:nvGrpSpPr>
            <p:grpSpPr>
              <a:xfrm>
                <a:off x="6781800" y="304800"/>
                <a:ext cx="1304143" cy="1064302"/>
                <a:chOff x="5861535" y="315726"/>
                <a:chExt cx="1078476" cy="998095"/>
              </a:xfrm>
            </p:grpSpPr>
            <p:sp>
              <p:nvSpPr>
                <p:cNvPr id="116" name="Hexagon 115"/>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hevron 116"/>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Chevron 117"/>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Oval 118"/>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20"/>
              <p:cNvGrpSpPr/>
              <p:nvPr/>
            </p:nvGrpSpPr>
            <p:grpSpPr>
              <a:xfrm>
                <a:off x="8001000" y="304800"/>
                <a:ext cx="1304143" cy="1064302"/>
                <a:chOff x="5861535" y="315726"/>
                <a:chExt cx="1078476" cy="998095"/>
              </a:xfrm>
            </p:grpSpPr>
            <p:sp>
              <p:nvSpPr>
                <p:cNvPr id="112" name="Hexagon 111"/>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evron 112"/>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Chevron 113"/>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Oval 114"/>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Regular Pentagon 83"/>
            <p:cNvSpPr/>
            <p:nvPr/>
          </p:nvSpPr>
          <p:spPr>
            <a:xfrm rot="10800000">
              <a:off x="6705600" y="914400"/>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155"/>
            <p:cNvGrpSpPr/>
            <p:nvPr/>
          </p:nvGrpSpPr>
          <p:grpSpPr>
            <a:xfrm>
              <a:off x="6571795" y="381000"/>
              <a:ext cx="1726451" cy="1219200"/>
              <a:chOff x="2550762" y="1524000"/>
              <a:chExt cx="3293867" cy="2326091"/>
            </a:xfrm>
          </p:grpSpPr>
          <p:sp>
            <p:nvSpPr>
              <p:cNvPr id="102" name="Moon 101"/>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oud 105"/>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78"/>
            <p:cNvGrpSpPr/>
            <p:nvPr/>
          </p:nvGrpSpPr>
          <p:grpSpPr>
            <a:xfrm>
              <a:off x="6477000" y="762000"/>
              <a:ext cx="1828800" cy="454945"/>
              <a:chOff x="5576342" y="299803"/>
              <a:chExt cx="3728801" cy="1069299"/>
            </a:xfrm>
          </p:grpSpPr>
          <p:grpSp>
            <p:nvGrpSpPr>
              <p:cNvPr id="87" name="Group 14"/>
              <p:cNvGrpSpPr/>
              <p:nvPr/>
            </p:nvGrpSpPr>
            <p:grpSpPr>
              <a:xfrm>
                <a:off x="5576342" y="299803"/>
                <a:ext cx="1304143" cy="1064302"/>
                <a:chOff x="5861535" y="315726"/>
                <a:chExt cx="1078476" cy="998095"/>
              </a:xfrm>
            </p:grpSpPr>
            <p:sp>
              <p:nvSpPr>
                <p:cNvPr id="98" name="Hexagon 9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hevron 9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Chevron 9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Oval 10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15"/>
              <p:cNvGrpSpPr/>
              <p:nvPr/>
            </p:nvGrpSpPr>
            <p:grpSpPr>
              <a:xfrm>
                <a:off x="6781800" y="304800"/>
                <a:ext cx="1304143" cy="1064302"/>
                <a:chOff x="5861535" y="315726"/>
                <a:chExt cx="1078476" cy="998095"/>
              </a:xfrm>
            </p:grpSpPr>
            <p:sp>
              <p:nvSpPr>
                <p:cNvPr id="94" name="Hexagon 9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hevron 9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Chevron 9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Oval 9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0"/>
              <p:cNvGrpSpPr/>
              <p:nvPr/>
            </p:nvGrpSpPr>
            <p:grpSpPr>
              <a:xfrm>
                <a:off x="8001000" y="304800"/>
                <a:ext cx="1304143" cy="1064302"/>
                <a:chOff x="5861535" y="315726"/>
                <a:chExt cx="1078476" cy="998095"/>
              </a:xfrm>
            </p:grpSpPr>
            <p:sp>
              <p:nvSpPr>
                <p:cNvPr id="90" name="Hexagon 8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hevron 9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Chevron 9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Oval 9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2" name="Group 131">
            <a:extLst>
              <a:ext uri="{FF2B5EF4-FFF2-40B4-BE49-F238E27FC236}">
                <a16:creationId xmlns:a16="http://schemas.microsoft.com/office/drawing/2014/main" id="{EFC30084-121A-403F-B6CC-7F51780BF772}"/>
              </a:ext>
            </a:extLst>
          </p:cNvPr>
          <p:cNvGrpSpPr/>
          <p:nvPr/>
        </p:nvGrpSpPr>
        <p:grpSpPr>
          <a:xfrm>
            <a:off x="6603429" y="815372"/>
            <a:ext cx="1066816" cy="2473967"/>
            <a:chOff x="1519855" y="349452"/>
            <a:chExt cx="2655905" cy="6159097"/>
          </a:xfrm>
        </p:grpSpPr>
        <p:sp>
          <p:nvSpPr>
            <p:cNvPr id="133" name="Freeform: Shape 132">
              <a:extLst>
                <a:ext uri="{FF2B5EF4-FFF2-40B4-BE49-F238E27FC236}">
                  <a16:creationId xmlns:a16="http://schemas.microsoft.com/office/drawing/2014/main" id="{157BA162-59A5-46D3-A126-F47C3FD16D9B}"/>
                </a:ext>
              </a:extLst>
            </p:cNvPr>
            <p:cNvSpPr/>
            <p:nvPr/>
          </p:nvSpPr>
          <p:spPr>
            <a:xfrm rot="10800000">
              <a:off x="1551418" y="349452"/>
              <a:ext cx="2588980" cy="2759669"/>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34" name="Oval 133">
              <a:extLst>
                <a:ext uri="{FF2B5EF4-FFF2-40B4-BE49-F238E27FC236}">
                  <a16:creationId xmlns:a16="http://schemas.microsoft.com/office/drawing/2014/main" id="{5E40FD84-87CB-4E3E-AC20-486978CD59AD}"/>
                </a:ext>
              </a:extLst>
            </p:cNvPr>
            <p:cNvSpPr/>
            <p:nvPr/>
          </p:nvSpPr>
          <p:spPr>
            <a:xfrm rot="976600">
              <a:off x="1532204" y="3793170"/>
              <a:ext cx="562732" cy="814699"/>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Trapezoid 134">
              <a:extLst>
                <a:ext uri="{FF2B5EF4-FFF2-40B4-BE49-F238E27FC236}">
                  <a16:creationId xmlns:a16="http://schemas.microsoft.com/office/drawing/2014/main" id="{047C962E-5E5D-497D-B96D-EE5AF8BD6AF6}"/>
                </a:ext>
              </a:extLst>
            </p:cNvPr>
            <p:cNvSpPr/>
            <p:nvPr/>
          </p:nvSpPr>
          <p:spPr>
            <a:xfrm rot="808127">
              <a:off x="1559473" y="2126026"/>
              <a:ext cx="1407395" cy="2188537"/>
            </a:xfrm>
            <a:prstGeom prst="trapezoid">
              <a:avLst>
                <a:gd name="adj" fmla="val 50000"/>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rapezoid 135">
              <a:extLst>
                <a:ext uri="{FF2B5EF4-FFF2-40B4-BE49-F238E27FC236}">
                  <a16:creationId xmlns:a16="http://schemas.microsoft.com/office/drawing/2014/main" id="{A21EE6A7-1A3C-43F4-8365-1F983E07E334}"/>
                </a:ext>
              </a:extLst>
            </p:cNvPr>
            <p:cNvSpPr/>
            <p:nvPr/>
          </p:nvSpPr>
          <p:spPr>
            <a:xfrm>
              <a:off x="2132755" y="2056936"/>
              <a:ext cx="1430103" cy="1536987"/>
            </a:xfrm>
            <a:prstGeom prst="trapezoid">
              <a:avLst>
                <a:gd name="adj" fmla="val 24886"/>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Oval 136">
              <a:extLst>
                <a:ext uri="{FF2B5EF4-FFF2-40B4-BE49-F238E27FC236}">
                  <a16:creationId xmlns:a16="http://schemas.microsoft.com/office/drawing/2014/main" id="{922095DE-D1FB-4AAE-BC70-8B6BA7CEF8C6}"/>
                </a:ext>
              </a:extLst>
            </p:cNvPr>
            <p:cNvSpPr/>
            <p:nvPr/>
          </p:nvSpPr>
          <p:spPr>
            <a:xfrm rot="886948" flipH="1">
              <a:off x="2810938"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Oval 137">
              <a:extLst>
                <a:ext uri="{FF2B5EF4-FFF2-40B4-BE49-F238E27FC236}">
                  <a16:creationId xmlns:a16="http://schemas.microsoft.com/office/drawing/2014/main" id="{DF9F1BC8-2373-4266-B1E8-92B3CCDA335B}"/>
                </a:ext>
              </a:extLst>
            </p:cNvPr>
            <p:cNvSpPr/>
            <p:nvPr/>
          </p:nvSpPr>
          <p:spPr>
            <a:xfrm rot="20713052">
              <a:off x="1902937" y="5911767"/>
              <a:ext cx="747999" cy="596782"/>
            </a:xfrm>
            <a:prstGeom prst="ellipse">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Trapezoid 138">
              <a:extLst>
                <a:ext uri="{FF2B5EF4-FFF2-40B4-BE49-F238E27FC236}">
                  <a16:creationId xmlns:a16="http://schemas.microsoft.com/office/drawing/2014/main" id="{C8C32B6D-8C87-4CF3-99A4-F6BD1AC74962}"/>
                </a:ext>
              </a:extLst>
            </p:cNvPr>
            <p:cNvSpPr/>
            <p:nvPr/>
          </p:nvSpPr>
          <p:spPr>
            <a:xfrm>
              <a:off x="1519855" y="2137830"/>
              <a:ext cx="2655905" cy="4044699"/>
            </a:xfrm>
            <a:prstGeom prst="trapezoid">
              <a:avLst>
                <a:gd name="adj" fmla="val 34948"/>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Rectangle 139">
              <a:extLst>
                <a:ext uri="{FF2B5EF4-FFF2-40B4-BE49-F238E27FC236}">
                  <a16:creationId xmlns:a16="http://schemas.microsoft.com/office/drawing/2014/main" id="{E8671A07-447F-4585-8522-7B1AEFC5287D}"/>
                </a:ext>
              </a:extLst>
            </p:cNvPr>
            <p:cNvSpPr/>
            <p:nvPr/>
          </p:nvSpPr>
          <p:spPr>
            <a:xfrm>
              <a:off x="2117131" y="3491848"/>
              <a:ext cx="1430103" cy="242680"/>
            </a:xfrm>
            <a:prstGeom prst="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Rounded Rectangle 10">
              <a:extLst>
                <a:ext uri="{FF2B5EF4-FFF2-40B4-BE49-F238E27FC236}">
                  <a16:creationId xmlns:a16="http://schemas.microsoft.com/office/drawing/2014/main" id="{10B7C33E-EBC9-4BB1-9FC4-53687F9A22CC}"/>
                </a:ext>
              </a:extLst>
            </p:cNvPr>
            <p:cNvSpPr/>
            <p:nvPr/>
          </p:nvSpPr>
          <p:spPr>
            <a:xfrm>
              <a:off x="2268956" y="3593919"/>
              <a:ext cx="204301" cy="1132517"/>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Rounded Rectangle 11">
              <a:extLst>
                <a:ext uri="{FF2B5EF4-FFF2-40B4-BE49-F238E27FC236}">
                  <a16:creationId xmlns:a16="http://schemas.microsoft.com/office/drawing/2014/main" id="{5F069F03-223E-42DA-8C72-5657E126140C}"/>
                </a:ext>
              </a:extLst>
            </p:cNvPr>
            <p:cNvSpPr/>
            <p:nvPr/>
          </p:nvSpPr>
          <p:spPr>
            <a:xfrm rot="20563410">
              <a:off x="2411039" y="3478127"/>
              <a:ext cx="215948" cy="1375199"/>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Rounded Rectangle 12">
              <a:extLst>
                <a:ext uri="{FF2B5EF4-FFF2-40B4-BE49-F238E27FC236}">
                  <a16:creationId xmlns:a16="http://schemas.microsoft.com/office/drawing/2014/main" id="{34A829FE-B393-46DF-84D6-631093B90B13}"/>
                </a:ext>
              </a:extLst>
            </p:cNvPr>
            <p:cNvSpPr/>
            <p:nvPr/>
          </p:nvSpPr>
          <p:spPr>
            <a:xfrm>
              <a:off x="2200857" y="3432133"/>
              <a:ext cx="272401" cy="242680"/>
            </a:xfrm>
            <a:prstGeom prst="roundRect">
              <a:avLst/>
            </a:pr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Oval 143">
              <a:extLst>
                <a:ext uri="{FF2B5EF4-FFF2-40B4-BE49-F238E27FC236}">
                  <a16:creationId xmlns:a16="http://schemas.microsoft.com/office/drawing/2014/main" id="{84F6EBE0-0C3D-4491-825D-9CED9FCF6851}"/>
                </a:ext>
              </a:extLst>
            </p:cNvPr>
            <p:cNvSpPr/>
            <p:nvPr/>
          </p:nvSpPr>
          <p:spPr>
            <a:xfrm flipH="1">
              <a:off x="2564109" y="1438796"/>
              <a:ext cx="615217" cy="1226318"/>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5">
              <a:extLst>
                <a:ext uri="{FF2B5EF4-FFF2-40B4-BE49-F238E27FC236}">
                  <a16:creationId xmlns:a16="http://schemas.microsoft.com/office/drawing/2014/main" id="{981736A2-FC4F-4BA7-B319-431F4F7914AD}"/>
                </a:ext>
              </a:extLst>
            </p:cNvPr>
            <p:cNvSpPr/>
            <p:nvPr/>
          </p:nvSpPr>
          <p:spPr>
            <a:xfrm rot="533072">
              <a:off x="3248970" y="3998884"/>
              <a:ext cx="519990" cy="802772"/>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rapezoid 145">
              <a:extLst>
                <a:ext uri="{FF2B5EF4-FFF2-40B4-BE49-F238E27FC236}">
                  <a16:creationId xmlns:a16="http://schemas.microsoft.com/office/drawing/2014/main" id="{EBBE4F0A-B7AA-42DE-BA0E-F6BFE9769422}"/>
                </a:ext>
              </a:extLst>
            </p:cNvPr>
            <p:cNvSpPr/>
            <p:nvPr/>
          </p:nvSpPr>
          <p:spPr>
            <a:xfrm rot="21242778" flipH="1">
              <a:off x="2826246" y="2204024"/>
              <a:ext cx="1216602" cy="2214230"/>
            </a:xfrm>
            <a:prstGeom prst="trapezoid">
              <a:avLst>
                <a:gd name="adj" fmla="val 45207"/>
              </a:avLst>
            </a:prstGeom>
            <a:solidFill>
              <a:srgbClr val="DBAF5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EC90F7E5-3450-4ABD-B521-A4FAE59FD02F}"/>
                </a:ext>
              </a:extLst>
            </p:cNvPr>
            <p:cNvSpPr/>
            <p:nvPr/>
          </p:nvSpPr>
          <p:spPr>
            <a:xfrm>
              <a:off x="2216457" y="564889"/>
              <a:ext cx="1245855" cy="1831214"/>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BE3481B5-CE55-4711-813B-B1ED6E0EB80A}"/>
                </a:ext>
              </a:extLst>
            </p:cNvPr>
            <p:cNvSpPr/>
            <p:nvPr/>
          </p:nvSpPr>
          <p:spPr>
            <a:xfrm>
              <a:off x="1956532" y="1006559"/>
              <a:ext cx="165766" cy="1478493"/>
            </a:xfrm>
            <a:prstGeom prst="ellipse">
              <a:avLst/>
            </a:prstGeom>
            <a:solidFill>
              <a:srgbClr val="996600"/>
            </a:solidFill>
            <a:ln w="12700">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 name="Freeform: Shape 148">
              <a:extLst>
                <a:ext uri="{FF2B5EF4-FFF2-40B4-BE49-F238E27FC236}">
                  <a16:creationId xmlns:a16="http://schemas.microsoft.com/office/drawing/2014/main" id="{F502DE48-A5F9-4F79-80DB-31E2456AF1B8}"/>
                </a:ext>
              </a:extLst>
            </p:cNvPr>
            <p:cNvSpPr/>
            <p:nvPr/>
          </p:nvSpPr>
          <p:spPr>
            <a:xfrm rot="407483">
              <a:off x="2227556" y="1734750"/>
              <a:ext cx="1228391" cy="784543"/>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0" name="Oval 149">
              <a:extLst>
                <a:ext uri="{FF2B5EF4-FFF2-40B4-BE49-F238E27FC236}">
                  <a16:creationId xmlns:a16="http://schemas.microsoft.com/office/drawing/2014/main" id="{2407A29C-67CB-4F59-AEE4-6BBAEF5A8E80}"/>
                </a:ext>
              </a:extLst>
            </p:cNvPr>
            <p:cNvSpPr/>
            <p:nvPr/>
          </p:nvSpPr>
          <p:spPr>
            <a:xfrm>
              <a:off x="2602743" y="1834903"/>
              <a:ext cx="457465" cy="222033"/>
            </a:xfrm>
            <a:prstGeom prst="ellipse">
              <a:avLst/>
            </a:prstGeom>
            <a:solidFill>
              <a:schemeClr val="accent6">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Freeform: Shape 150">
              <a:extLst>
                <a:ext uri="{FF2B5EF4-FFF2-40B4-BE49-F238E27FC236}">
                  <a16:creationId xmlns:a16="http://schemas.microsoft.com/office/drawing/2014/main" id="{C5511E6D-218A-4E4C-A102-0F47B1988572}"/>
                </a:ext>
              </a:extLst>
            </p:cNvPr>
            <p:cNvSpPr/>
            <p:nvPr/>
          </p:nvSpPr>
          <p:spPr>
            <a:xfrm rot="10800000">
              <a:off x="2263170" y="362873"/>
              <a:ext cx="1177860" cy="716984"/>
            </a:xfrm>
            <a:custGeom>
              <a:avLst/>
              <a:gdLst>
                <a:gd name="connsiteX0" fmla="*/ 1656972 w 2588980"/>
                <a:gd name="connsiteY0" fmla="*/ 2759669 h 2759669"/>
                <a:gd name="connsiteX1" fmla="*/ 1288013 w 2588980"/>
                <a:gd name="connsiteY1" fmla="*/ 2617194 h 2759669"/>
                <a:gd name="connsiteX2" fmla="*/ 1256517 w 2588980"/>
                <a:gd name="connsiteY2" fmla="*/ 2575051 h 2759669"/>
                <a:gd name="connsiteX3" fmla="*/ 1225023 w 2588980"/>
                <a:gd name="connsiteY3" fmla="*/ 2617193 h 2759669"/>
                <a:gd name="connsiteX4" fmla="*/ 856063 w 2588980"/>
                <a:gd name="connsiteY4" fmla="*/ 2759669 h 2759669"/>
                <a:gd name="connsiteX5" fmla="*/ 411114 w 2588980"/>
                <a:gd name="connsiteY5" fmla="*/ 2436513 h 2759669"/>
                <a:gd name="connsiteX6" fmla="*/ 420154 w 2588980"/>
                <a:gd name="connsiteY6" fmla="*/ 2371386 h 2759669"/>
                <a:gd name="connsiteX7" fmla="*/ 420504 w 2588980"/>
                <a:gd name="connsiteY7" fmla="*/ 2370568 h 2759669"/>
                <a:gd name="connsiteX8" fmla="*/ 410857 w 2588980"/>
                <a:gd name="connsiteY8" fmla="*/ 2354188 h 2759669"/>
                <a:gd name="connsiteX9" fmla="*/ 380957 w 2588980"/>
                <a:gd name="connsiteY9" fmla="*/ 2266634 h 2759669"/>
                <a:gd name="connsiteX10" fmla="*/ 379983 w 2588980"/>
                <a:gd name="connsiteY10" fmla="*/ 2266222 h 2759669"/>
                <a:gd name="connsiteX11" fmla="*/ 304248 w 2588980"/>
                <a:gd name="connsiteY11" fmla="*/ 2234205 h 2759669"/>
                <a:gd name="connsiteX12" fmla="*/ 136290 w 2588980"/>
                <a:gd name="connsiteY12" fmla="*/ 2014919 h 2759669"/>
                <a:gd name="connsiteX13" fmla="*/ 117746 w 2588980"/>
                <a:gd name="connsiteY13" fmla="*/ 1718328 h 2759669"/>
                <a:gd name="connsiteX14" fmla="*/ 2978 w 2588980"/>
                <a:gd name="connsiteY14" fmla="*/ 1273127 h 2759669"/>
                <a:gd name="connsiteX15" fmla="*/ 299805 w 2588980"/>
                <a:gd name="connsiteY15" fmla="*/ 845357 h 2759669"/>
                <a:gd name="connsiteX16" fmla="*/ 387150 w 2588980"/>
                <a:gd name="connsiteY16" fmla="*/ 494812 h 2759669"/>
                <a:gd name="connsiteX17" fmla="*/ 791202 w 2588980"/>
                <a:gd name="connsiteY17" fmla="*/ 414670 h 2759669"/>
                <a:gd name="connsiteX18" fmla="*/ 1048100 w 2588980"/>
                <a:gd name="connsiteY18" fmla="*/ 25019 h 2759669"/>
                <a:gd name="connsiteX19" fmla="*/ 1497936 w 2588980"/>
                <a:gd name="connsiteY19" fmla="*/ 204739 h 2759669"/>
                <a:gd name="connsiteX20" fmla="*/ 2155625 w 2588980"/>
                <a:gd name="connsiteY20" fmla="*/ 361875 h 2759669"/>
                <a:gd name="connsiteX21" fmla="*/ 2458866 w 2588980"/>
                <a:gd name="connsiteY21" fmla="*/ 577807 h 2759669"/>
                <a:gd name="connsiteX22" fmla="*/ 2430434 w 2588980"/>
                <a:gd name="connsiteY22" fmla="*/ 911218 h 2759669"/>
                <a:gd name="connsiteX23" fmla="*/ 2588977 w 2588980"/>
                <a:gd name="connsiteY23" fmla="*/ 1235303 h 2759669"/>
                <a:gd name="connsiteX24" fmla="*/ 2386891 w 2588980"/>
                <a:gd name="connsiteY24" fmla="*/ 1556223 h 2759669"/>
                <a:gd name="connsiteX25" fmla="*/ 2385439 w 2588980"/>
                <a:gd name="connsiteY25" fmla="*/ 1564313 h 2759669"/>
                <a:gd name="connsiteX26" fmla="*/ 2323779 w 2588980"/>
                <a:gd name="connsiteY26" fmla="*/ 2003264 h 2759669"/>
                <a:gd name="connsiteX27" fmla="*/ 1968328 w 2588980"/>
                <a:gd name="connsiteY27" fmla="*/ 2200239 h 2759669"/>
                <a:gd name="connsiteX28" fmla="*/ 1951202 w 2588980"/>
                <a:gd name="connsiteY28" fmla="*/ 2195785 h 2759669"/>
                <a:gd name="connsiteX29" fmla="*/ 1971599 w 2588980"/>
                <a:gd name="connsiteY29" fmla="*/ 2208008 h 2759669"/>
                <a:gd name="connsiteX30" fmla="*/ 2101921 w 2588980"/>
                <a:gd name="connsiteY30" fmla="*/ 2436514 h 2759669"/>
                <a:gd name="connsiteX31" fmla="*/ 1656972 w 2588980"/>
                <a:gd name="connsiteY31" fmla="*/ 2759669 h 2759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88980" h="2759669">
                  <a:moveTo>
                    <a:pt x="1656972" y="2759669"/>
                  </a:moveTo>
                  <a:cubicBezTo>
                    <a:pt x="1503385" y="2759669"/>
                    <a:pt x="1367974" y="2703154"/>
                    <a:pt x="1288013" y="2617194"/>
                  </a:cubicBezTo>
                  <a:lnTo>
                    <a:pt x="1256517" y="2575051"/>
                  </a:lnTo>
                  <a:lnTo>
                    <a:pt x="1225023" y="2617193"/>
                  </a:lnTo>
                  <a:cubicBezTo>
                    <a:pt x="1145062" y="2703153"/>
                    <a:pt x="1009651" y="2759669"/>
                    <a:pt x="856063" y="2759669"/>
                  </a:cubicBezTo>
                  <a:cubicBezTo>
                    <a:pt x="610325" y="2759669"/>
                    <a:pt x="411115" y="2614988"/>
                    <a:pt x="411114" y="2436513"/>
                  </a:cubicBezTo>
                  <a:cubicBezTo>
                    <a:pt x="411115" y="2414204"/>
                    <a:pt x="414228" y="2392423"/>
                    <a:pt x="420154" y="2371386"/>
                  </a:cubicBezTo>
                  <a:lnTo>
                    <a:pt x="420504" y="2370568"/>
                  </a:lnTo>
                  <a:lnTo>
                    <a:pt x="410857" y="2354188"/>
                  </a:lnTo>
                  <a:cubicBezTo>
                    <a:pt x="398345" y="2326860"/>
                    <a:pt x="388248" y="2297502"/>
                    <a:pt x="380957" y="2266634"/>
                  </a:cubicBezTo>
                  <a:lnTo>
                    <a:pt x="379983" y="2266222"/>
                  </a:lnTo>
                  <a:lnTo>
                    <a:pt x="304248" y="2234205"/>
                  </a:lnTo>
                  <a:cubicBezTo>
                    <a:pt x="231267" y="2190123"/>
                    <a:pt x="170926" y="2112565"/>
                    <a:pt x="136290" y="2014919"/>
                  </a:cubicBezTo>
                  <a:cubicBezTo>
                    <a:pt x="102736" y="1920419"/>
                    <a:pt x="96120" y="1814924"/>
                    <a:pt x="117746" y="1718328"/>
                  </a:cubicBezTo>
                  <a:cubicBezTo>
                    <a:pt x="30224" y="1597084"/>
                    <a:pt x="-12034" y="1433091"/>
                    <a:pt x="2978" y="1273127"/>
                  </a:cubicBezTo>
                  <a:cubicBezTo>
                    <a:pt x="22934" y="1060466"/>
                    <a:pt x="140247" y="891398"/>
                    <a:pt x="299805" y="845357"/>
                  </a:cubicBezTo>
                  <a:cubicBezTo>
                    <a:pt x="288092" y="714935"/>
                    <a:pt x="319969" y="587126"/>
                    <a:pt x="387150" y="494812"/>
                  </a:cubicBezTo>
                  <a:cubicBezTo>
                    <a:pt x="489224" y="354533"/>
                    <a:pt x="652973" y="322075"/>
                    <a:pt x="791202" y="414670"/>
                  </a:cubicBezTo>
                  <a:cubicBezTo>
                    <a:pt x="815398" y="230558"/>
                    <a:pt x="913207" y="82216"/>
                    <a:pt x="1048100" y="25019"/>
                  </a:cubicBezTo>
                  <a:cubicBezTo>
                    <a:pt x="1207057" y="-42376"/>
                    <a:pt x="1386565" y="29321"/>
                    <a:pt x="1497936" y="204739"/>
                  </a:cubicBezTo>
                  <a:cubicBezTo>
                    <a:pt x="1702338" y="8525"/>
                    <a:pt x="1999023" y="79383"/>
                    <a:pt x="2155625" y="361875"/>
                  </a:cubicBezTo>
                  <a:cubicBezTo>
                    <a:pt x="2279862" y="330418"/>
                    <a:pt x="2408094" y="421708"/>
                    <a:pt x="2458866" y="577807"/>
                  </a:cubicBezTo>
                  <a:cubicBezTo>
                    <a:pt x="2495629" y="690742"/>
                    <a:pt x="2484836" y="817459"/>
                    <a:pt x="2430434" y="911218"/>
                  </a:cubicBezTo>
                  <a:cubicBezTo>
                    <a:pt x="2526141" y="971505"/>
                    <a:pt x="2588421" y="1098823"/>
                    <a:pt x="2588977" y="1235303"/>
                  </a:cubicBezTo>
                  <a:cubicBezTo>
                    <a:pt x="2589599" y="1395104"/>
                    <a:pt x="2505694" y="1528362"/>
                    <a:pt x="2386891" y="1556223"/>
                  </a:cubicBezTo>
                  <a:cubicBezTo>
                    <a:pt x="2386429" y="1558938"/>
                    <a:pt x="2385901" y="1561599"/>
                    <a:pt x="2385439" y="1564313"/>
                  </a:cubicBezTo>
                  <a:cubicBezTo>
                    <a:pt x="2416548" y="1718756"/>
                    <a:pt x="2393924" y="1879681"/>
                    <a:pt x="2323779" y="2003264"/>
                  </a:cubicBezTo>
                  <a:cubicBezTo>
                    <a:pt x="2240652" y="2149663"/>
                    <a:pt x="2105006" y="2220408"/>
                    <a:pt x="1968328" y="2200239"/>
                  </a:cubicBezTo>
                  <a:lnTo>
                    <a:pt x="1951202" y="2195785"/>
                  </a:lnTo>
                  <a:lnTo>
                    <a:pt x="1971599" y="2208008"/>
                  </a:lnTo>
                  <a:cubicBezTo>
                    <a:pt x="2052118" y="2266487"/>
                    <a:pt x="2101921" y="2347276"/>
                    <a:pt x="2101921" y="2436514"/>
                  </a:cubicBezTo>
                  <a:cubicBezTo>
                    <a:pt x="2101921" y="2614987"/>
                    <a:pt x="1902711" y="2759670"/>
                    <a:pt x="1656972" y="2759669"/>
                  </a:cubicBezTo>
                  <a:close/>
                </a:path>
              </a:pathLst>
            </a:custGeom>
            <a:solidFill>
              <a:srgbClr val="9966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tx1"/>
                </a:solidFill>
              </a:endParaRPr>
            </a:p>
          </p:txBody>
        </p:sp>
        <p:sp>
          <p:nvSpPr>
            <p:cNvPr id="152" name="Oval 151">
              <a:extLst>
                <a:ext uri="{FF2B5EF4-FFF2-40B4-BE49-F238E27FC236}">
                  <a16:creationId xmlns:a16="http://schemas.microsoft.com/office/drawing/2014/main" id="{A871FD33-8746-491C-AF75-2591E235B59C}"/>
                </a:ext>
              </a:extLst>
            </p:cNvPr>
            <p:cNvSpPr/>
            <p:nvPr/>
          </p:nvSpPr>
          <p:spPr>
            <a:xfrm rot="886948" flipH="1">
              <a:off x="3043127" y="398480"/>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10D34238-E487-47AA-8A90-86AB02DFE543}"/>
                </a:ext>
              </a:extLst>
            </p:cNvPr>
            <p:cNvSpPr/>
            <p:nvPr/>
          </p:nvSpPr>
          <p:spPr>
            <a:xfrm rot="886948" flipH="1">
              <a:off x="2104979" y="388309"/>
              <a:ext cx="532252" cy="537298"/>
            </a:xfrm>
            <a:prstGeom prst="ellipse">
              <a:avLst/>
            </a:prstGeom>
            <a:solidFill>
              <a:srgbClr val="9966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70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2" end="2"/>
                                            </p:txEl>
                                          </p:spTgt>
                                        </p:tgtEl>
                                        <p:attrNameLst>
                                          <p:attrName>style.visibility</p:attrName>
                                        </p:attrNameLst>
                                      </p:cBhvr>
                                      <p:to>
                                        <p:strVal val="visible"/>
                                      </p:to>
                                    </p:set>
                                  </p:childTnLst>
                                </p:cTn>
                              </p:par>
                              <p:par>
                                <p:cTn id="7" presetID="26"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wipe(down)">
                                      <p:cBhvr>
                                        <p:cTn id="9" dur="580">
                                          <p:stCondLst>
                                            <p:cond delay="0"/>
                                          </p:stCondLst>
                                        </p:cTn>
                                        <p:tgtEl>
                                          <p:spTgt spid="12"/>
                                        </p:tgtEl>
                                      </p:cBhvr>
                                    </p:animEffect>
                                    <p:anim calcmode="lin" valueType="num">
                                      <p:cBhvr>
                                        <p:cTn id="1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 dur="26">
                                          <p:stCondLst>
                                            <p:cond delay="650"/>
                                          </p:stCondLst>
                                        </p:cTn>
                                        <p:tgtEl>
                                          <p:spTgt spid="12"/>
                                        </p:tgtEl>
                                      </p:cBhvr>
                                      <p:to x="100000" y="60000"/>
                                    </p:animScale>
                                    <p:animScale>
                                      <p:cBhvr>
                                        <p:cTn id="16" dur="166" decel="50000">
                                          <p:stCondLst>
                                            <p:cond delay="676"/>
                                          </p:stCondLst>
                                        </p:cTn>
                                        <p:tgtEl>
                                          <p:spTgt spid="12"/>
                                        </p:tgtEl>
                                      </p:cBhvr>
                                      <p:to x="100000" y="100000"/>
                                    </p:animScale>
                                    <p:animScale>
                                      <p:cBhvr>
                                        <p:cTn id="17" dur="26">
                                          <p:stCondLst>
                                            <p:cond delay="1312"/>
                                          </p:stCondLst>
                                        </p:cTn>
                                        <p:tgtEl>
                                          <p:spTgt spid="12"/>
                                        </p:tgtEl>
                                      </p:cBhvr>
                                      <p:to x="100000" y="80000"/>
                                    </p:animScale>
                                    <p:animScale>
                                      <p:cBhvr>
                                        <p:cTn id="18" dur="166" decel="50000">
                                          <p:stCondLst>
                                            <p:cond delay="1338"/>
                                          </p:stCondLst>
                                        </p:cTn>
                                        <p:tgtEl>
                                          <p:spTgt spid="12"/>
                                        </p:tgtEl>
                                      </p:cBhvr>
                                      <p:to x="100000" y="100000"/>
                                    </p:animScale>
                                    <p:animScale>
                                      <p:cBhvr>
                                        <p:cTn id="19" dur="26">
                                          <p:stCondLst>
                                            <p:cond delay="1642"/>
                                          </p:stCondLst>
                                        </p:cTn>
                                        <p:tgtEl>
                                          <p:spTgt spid="12"/>
                                        </p:tgtEl>
                                      </p:cBhvr>
                                      <p:to x="100000" y="90000"/>
                                    </p:animScale>
                                    <p:animScale>
                                      <p:cBhvr>
                                        <p:cTn id="20" dur="166" decel="50000">
                                          <p:stCondLst>
                                            <p:cond delay="1668"/>
                                          </p:stCondLst>
                                        </p:cTn>
                                        <p:tgtEl>
                                          <p:spTgt spid="12"/>
                                        </p:tgtEl>
                                      </p:cBhvr>
                                      <p:to x="100000" y="100000"/>
                                    </p:animScale>
                                    <p:animScale>
                                      <p:cBhvr>
                                        <p:cTn id="21" dur="26">
                                          <p:stCondLst>
                                            <p:cond delay="1808"/>
                                          </p:stCondLst>
                                        </p:cTn>
                                        <p:tgtEl>
                                          <p:spTgt spid="12"/>
                                        </p:tgtEl>
                                      </p:cBhvr>
                                      <p:to x="100000" y="95000"/>
                                    </p:animScale>
                                    <p:animScale>
                                      <p:cBhvr>
                                        <p:cTn id="22" dur="166" decel="50000">
                                          <p:stCondLst>
                                            <p:cond delay="1834"/>
                                          </p:stCondLst>
                                        </p:cTn>
                                        <p:tgtEl>
                                          <p:spTgt spid="12"/>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lesson 27 timeline"/>
          <p:cNvPicPr>
            <a:picLocks noChangeAspect="1" noChangeArrowheads="1"/>
          </p:cNvPicPr>
          <p:nvPr/>
        </p:nvPicPr>
        <p:blipFill rotWithShape="1">
          <a:blip r:embed="rId2">
            <a:extLst>
              <a:ext uri="{28A0092B-C50C-407E-A947-70E740481C1C}">
                <a14:useLocalDpi xmlns:a14="http://schemas.microsoft.com/office/drawing/2010/main" val="0"/>
              </a:ext>
            </a:extLst>
          </a:blip>
          <a:srcRect t="5733" r="50572" b="6861"/>
          <a:stretch/>
        </p:blipFill>
        <p:spPr bwMode="auto">
          <a:xfrm>
            <a:off x="4435710" y="867160"/>
            <a:ext cx="3275940" cy="512367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p:nvPr/>
        </p:nvGrpSpPr>
        <p:grpSpPr>
          <a:xfrm>
            <a:off x="1148200" y="250510"/>
            <a:ext cx="3619467" cy="2019844"/>
            <a:chOff x="1148200" y="250510"/>
            <a:chExt cx="3619467" cy="2019844"/>
          </a:xfrm>
        </p:grpSpPr>
        <p:sp>
          <p:nvSpPr>
            <p:cNvPr id="13" name="TextBox 12"/>
            <p:cNvSpPr txBox="1"/>
            <p:nvPr/>
          </p:nvSpPr>
          <p:spPr>
            <a:xfrm>
              <a:off x="1148200" y="1562468"/>
              <a:ext cx="2996697" cy="707886"/>
            </a:xfrm>
            <a:prstGeom prst="rect">
              <a:avLst/>
            </a:prstGeom>
            <a:noFill/>
          </p:spPr>
          <p:txBody>
            <a:bodyPr wrap="square" rtlCol="0">
              <a:spAutoFit/>
            </a:bodyPr>
            <a:lstStyle/>
            <a:p>
              <a:pPr algn="ctr"/>
              <a:r>
                <a:rPr lang="en-US" sz="2000" dirty="0">
                  <a:solidFill>
                    <a:schemeClr val="bg1"/>
                  </a:solidFill>
                  <a:latin typeface="Comic Sans MS" pitchFamily="66" charset="0"/>
                </a:rPr>
                <a:t>The Savior was crucified at Golgotha</a:t>
              </a:r>
            </a:p>
          </p:txBody>
        </p:sp>
        <p:sp>
          <p:nvSpPr>
            <p:cNvPr id="17" name="Left Arrow 16"/>
            <p:cNvSpPr/>
            <p:nvPr/>
          </p:nvSpPr>
          <p:spPr>
            <a:xfrm rot="11632435">
              <a:off x="3989069" y="1914246"/>
              <a:ext cx="778598" cy="13580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Image result for crucifixion of jesu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8297" y="250510"/>
              <a:ext cx="1436501" cy="125693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p:cNvGrpSpPr/>
          <p:nvPr/>
        </p:nvGrpSpPr>
        <p:grpSpPr>
          <a:xfrm>
            <a:off x="386539" y="2908091"/>
            <a:ext cx="4304399" cy="3528923"/>
            <a:chOff x="386539" y="2908091"/>
            <a:chExt cx="4304399" cy="3528923"/>
          </a:xfrm>
        </p:grpSpPr>
        <p:sp>
          <p:nvSpPr>
            <p:cNvPr id="14" name="TextBox 13"/>
            <p:cNvSpPr txBox="1"/>
            <p:nvPr/>
          </p:nvSpPr>
          <p:spPr>
            <a:xfrm>
              <a:off x="386539" y="2953842"/>
              <a:ext cx="3539151" cy="1323439"/>
            </a:xfrm>
            <a:prstGeom prst="rect">
              <a:avLst/>
            </a:prstGeom>
            <a:noFill/>
          </p:spPr>
          <p:txBody>
            <a:bodyPr wrap="square" rtlCol="0">
              <a:spAutoFit/>
            </a:bodyPr>
            <a:lstStyle/>
            <a:p>
              <a:pPr algn="ctr"/>
              <a:r>
                <a:rPr lang="en-US" sz="2000" dirty="0">
                  <a:solidFill>
                    <a:schemeClr val="bg1"/>
                  </a:solidFill>
                  <a:latin typeface="Comic Sans MS" pitchFamily="66" charset="0"/>
                </a:rPr>
                <a:t>The body of Jesus Christ was placed in a tomb by Joseph of Arimathea and Nicodemus</a:t>
              </a:r>
            </a:p>
          </p:txBody>
        </p:sp>
        <p:sp>
          <p:nvSpPr>
            <p:cNvPr id="18" name="Left Arrow 17"/>
            <p:cNvSpPr/>
            <p:nvPr/>
          </p:nvSpPr>
          <p:spPr>
            <a:xfrm rot="9129596">
              <a:off x="3912340" y="2908091"/>
              <a:ext cx="778598" cy="13580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Image result for body of jesus placed in tom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6237" y="4352453"/>
              <a:ext cx="1723237" cy="208456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p:cNvGrpSpPr/>
          <p:nvPr/>
        </p:nvGrpSpPr>
        <p:grpSpPr>
          <a:xfrm>
            <a:off x="7768775" y="350831"/>
            <a:ext cx="3434026" cy="2806248"/>
            <a:chOff x="7768775" y="350831"/>
            <a:chExt cx="3434026" cy="2806248"/>
          </a:xfrm>
        </p:grpSpPr>
        <p:sp>
          <p:nvSpPr>
            <p:cNvPr id="11" name="TextBox 10"/>
            <p:cNvSpPr txBox="1"/>
            <p:nvPr/>
          </p:nvSpPr>
          <p:spPr>
            <a:xfrm>
              <a:off x="8361400" y="2141416"/>
              <a:ext cx="2777150" cy="1015663"/>
            </a:xfrm>
            <a:prstGeom prst="rect">
              <a:avLst/>
            </a:prstGeom>
            <a:noFill/>
          </p:spPr>
          <p:txBody>
            <a:bodyPr wrap="square" rtlCol="0">
              <a:spAutoFit/>
            </a:bodyPr>
            <a:lstStyle/>
            <a:p>
              <a:pPr algn="ctr"/>
              <a:r>
                <a:rPr lang="en-US" sz="2000" dirty="0">
                  <a:solidFill>
                    <a:schemeClr val="bg1"/>
                  </a:solidFill>
                  <a:latin typeface="Comic Sans MS" pitchFamily="66" charset="0"/>
                </a:rPr>
                <a:t>Jesus Christ offered the great Intercessory Prayer</a:t>
              </a:r>
            </a:p>
          </p:txBody>
        </p:sp>
        <p:sp>
          <p:nvSpPr>
            <p:cNvPr id="2" name="Left Arrow 1"/>
            <p:cNvSpPr/>
            <p:nvPr/>
          </p:nvSpPr>
          <p:spPr>
            <a:xfrm rot="19998014">
              <a:off x="7768775" y="2649248"/>
              <a:ext cx="778598" cy="13580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4" name="Picture 10" descr="Image result for jesus and intercessory pray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45301" y="350831"/>
              <a:ext cx="2857500" cy="17145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622465" y="3373370"/>
            <a:ext cx="4524760" cy="3063644"/>
            <a:chOff x="6622465" y="3373370"/>
            <a:chExt cx="4524760" cy="3063644"/>
          </a:xfrm>
        </p:grpSpPr>
        <p:grpSp>
          <p:nvGrpSpPr>
            <p:cNvPr id="21" name="Group 20"/>
            <p:cNvGrpSpPr/>
            <p:nvPr/>
          </p:nvGrpSpPr>
          <p:grpSpPr>
            <a:xfrm>
              <a:off x="7777032" y="3373370"/>
              <a:ext cx="3370193" cy="3063644"/>
              <a:chOff x="7777032" y="3373370"/>
              <a:chExt cx="3370193" cy="3063644"/>
            </a:xfrm>
          </p:grpSpPr>
          <p:sp>
            <p:nvSpPr>
              <p:cNvPr id="12" name="TextBox 11"/>
              <p:cNvSpPr txBox="1"/>
              <p:nvPr/>
            </p:nvSpPr>
            <p:spPr>
              <a:xfrm>
                <a:off x="7951352" y="3615561"/>
                <a:ext cx="3195873" cy="1323439"/>
              </a:xfrm>
              <a:prstGeom prst="rect">
                <a:avLst/>
              </a:prstGeom>
              <a:noFill/>
            </p:spPr>
            <p:txBody>
              <a:bodyPr wrap="square" rtlCol="0">
                <a:spAutoFit/>
              </a:bodyPr>
              <a:lstStyle/>
              <a:p>
                <a:pPr algn="ctr"/>
                <a:r>
                  <a:rPr lang="en-US" sz="2000" dirty="0">
                    <a:solidFill>
                      <a:schemeClr val="bg1"/>
                    </a:solidFill>
                    <a:latin typeface="Comic Sans MS" pitchFamily="66" charset="0"/>
                  </a:rPr>
                  <a:t>He was betrayed, arrested, and tried before </a:t>
                </a:r>
                <a:r>
                  <a:rPr lang="en-US" sz="2000" dirty="0" err="1">
                    <a:solidFill>
                      <a:schemeClr val="bg1"/>
                    </a:solidFill>
                    <a:latin typeface="Comic Sans MS" pitchFamily="66" charset="0"/>
                  </a:rPr>
                  <a:t>Annas</a:t>
                </a:r>
                <a:r>
                  <a:rPr lang="en-US" sz="2000" dirty="0">
                    <a:solidFill>
                      <a:schemeClr val="bg1"/>
                    </a:solidFill>
                    <a:latin typeface="Comic Sans MS" pitchFamily="66" charset="0"/>
                  </a:rPr>
                  <a:t>, Caiaphas, and Pilate</a:t>
                </a:r>
              </a:p>
            </p:txBody>
          </p:sp>
          <p:sp>
            <p:nvSpPr>
              <p:cNvPr id="16" name="Left Arrow 15"/>
              <p:cNvSpPr/>
              <p:nvPr/>
            </p:nvSpPr>
            <p:spPr>
              <a:xfrm rot="1312996">
                <a:off x="7777032" y="3373370"/>
                <a:ext cx="778598" cy="135802"/>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6" name="Picture 12" descr="Image result for jesus arrested and trie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54461" y="5035191"/>
                <a:ext cx="1401823" cy="1401823"/>
              </a:xfrm>
              <a:prstGeom prst="rect">
                <a:avLst/>
              </a:prstGeom>
              <a:noFill/>
              <a:extLst>
                <a:ext uri="{909E8E84-426E-40DD-AFC4-6F175D3DCCD1}">
                  <a14:hiddenFill xmlns:a14="http://schemas.microsoft.com/office/drawing/2010/main">
                    <a:solidFill>
                      <a:srgbClr val="FFFFFF"/>
                    </a:solidFill>
                  </a14:hiddenFill>
                </a:ext>
              </a:extLst>
            </p:spPr>
          </p:pic>
        </p:grpSp>
        <p:sp>
          <p:nvSpPr>
            <p:cNvPr id="28" name="Left Arrow 27"/>
            <p:cNvSpPr/>
            <p:nvPr/>
          </p:nvSpPr>
          <p:spPr>
            <a:xfrm rot="19957997">
              <a:off x="6622465" y="5009558"/>
              <a:ext cx="1628921" cy="127683"/>
            </a:xfrm>
            <a:prstGeom prst="lef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9924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108887" y="858594"/>
            <a:ext cx="5800435" cy="400110"/>
          </a:xfrm>
          <a:prstGeom prst="rect">
            <a:avLst/>
          </a:prstGeom>
          <a:noFill/>
        </p:spPr>
        <p:txBody>
          <a:bodyPr wrap="square" rtlCol="0">
            <a:spAutoFit/>
          </a:bodyPr>
          <a:lstStyle/>
          <a:p>
            <a:r>
              <a:rPr lang="en-US" sz="2000" i="1" dirty="0">
                <a:solidFill>
                  <a:schemeClr val="bg1"/>
                </a:solidFill>
                <a:latin typeface="Comic Sans MS" panose="030F0702030302020204" pitchFamily="66" charset="0"/>
              </a:rPr>
              <a:t>himself; his position and power.</a:t>
            </a:r>
            <a:endParaRPr lang="en-US" sz="2000" dirty="0">
              <a:solidFill>
                <a:schemeClr val="bg1"/>
              </a:solidFill>
              <a:latin typeface="Comic Sans MS" panose="030F0702030302020204" pitchFamily="66" charset="0"/>
            </a:endParaRPr>
          </a:p>
        </p:txBody>
      </p:sp>
      <p:sp>
        <p:nvSpPr>
          <p:cNvPr id="13" name="Rectangle 12"/>
          <p:cNvSpPr/>
          <p:nvPr/>
        </p:nvSpPr>
        <p:spPr>
          <a:xfrm>
            <a:off x="3652932" y="27597"/>
            <a:ext cx="4971234" cy="830997"/>
          </a:xfrm>
          <a:prstGeom prst="rect">
            <a:avLst/>
          </a:prstGeom>
        </p:spPr>
        <p:txBody>
          <a:bodyPr wrap="none">
            <a:spAutoFit/>
          </a:bodyPr>
          <a:lstStyle/>
          <a:p>
            <a:pPr algn="ctr"/>
            <a:r>
              <a:rPr lang="en-US" sz="4800" dirty="0">
                <a:solidFill>
                  <a:schemeClr val="bg1"/>
                </a:solidFill>
                <a:latin typeface="Comic Sans MS" pitchFamily="66" charset="0"/>
              </a:rPr>
              <a:t>Pilate’s Concerns</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18:40</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(3)</a:t>
            </a:r>
          </a:p>
        </p:txBody>
      </p:sp>
      <p:grpSp>
        <p:nvGrpSpPr>
          <p:cNvPr id="68" name="Group 229"/>
          <p:cNvGrpSpPr/>
          <p:nvPr/>
        </p:nvGrpSpPr>
        <p:grpSpPr>
          <a:xfrm>
            <a:off x="1250444" y="304546"/>
            <a:ext cx="1307049" cy="2970566"/>
            <a:chOff x="6096000" y="381000"/>
            <a:chExt cx="2514600" cy="5715000"/>
          </a:xfrm>
        </p:grpSpPr>
        <p:sp>
          <p:nvSpPr>
            <p:cNvPr id="69" name="Cloud 68"/>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loud 69"/>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rapezoid 72"/>
            <p:cNvSpPr/>
            <p:nvPr/>
          </p:nvSpPr>
          <p:spPr>
            <a:xfrm>
              <a:off x="6477000" y="2585607"/>
              <a:ext cx="1752600" cy="308536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8177048" y="3402321"/>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6096000" y="3311576"/>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rapezoid 75"/>
            <p:cNvSpPr/>
            <p:nvPr/>
          </p:nvSpPr>
          <p:spPr>
            <a:xfrm rot="19984891">
              <a:off x="7554230" y="2145343"/>
              <a:ext cx="807754" cy="165771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rapezoid 76"/>
            <p:cNvSpPr/>
            <p:nvPr/>
          </p:nvSpPr>
          <p:spPr>
            <a:xfrm rot="2090544">
              <a:off x="6305128" y="2194314"/>
              <a:ext cx="972138" cy="157063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Isosceles Triangle 77"/>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Trapezoid 78"/>
            <p:cNvSpPr/>
            <p:nvPr/>
          </p:nvSpPr>
          <p:spPr>
            <a:xfrm rot="20891146">
              <a:off x="7035896" y="2245359"/>
              <a:ext cx="693683" cy="3441545"/>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rapezoid 79"/>
            <p:cNvSpPr/>
            <p:nvPr/>
          </p:nvSpPr>
          <p:spPr>
            <a:xfrm rot="898702">
              <a:off x="6984550" y="2241188"/>
              <a:ext cx="693683" cy="3429116"/>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1" name="Group 168"/>
            <p:cNvGrpSpPr/>
            <p:nvPr/>
          </p:nvGrpSpPr>
          <p:grpSpPr>
            <a:xfrm>
              <a:off x="6705600" y="2286000"/>
              <a:ext cx="560230" cy="457200"/>
              <a:chOff x="5861535" y="315726"/>
              <a:chExt cx="1078476" cy="998095"/>
            </a:xfrm>
          </p:grpSpPr>
          <p:sp>
            <p:nvSpPr>
              <p:cNvPr id="128" name="Hexagon 12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Chevron 12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Chevron 12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Oval 13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173"/>
            <p:cNvGrpSpPr/>
            <p:nvPr/>
          </p:nvGrpSpPr>
          <p:grpSpPr>
            <a:xfrm>
              <a:off x="7467600" y="2286000"/>
              <a:ext cx="560230" cy="457200"/>
              <a:chOff x="5861535" y="315726"/>
              <a:chExt cx="1078476" cy="998095"/>
            </a:xfrm>
          </p:grpSpPr>
          <p:sp>
            <p:nvSpPr>
              <p:cNvPr id="124" name="Hexagon 12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Chevron 12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6" name="Chevron 12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7" name="Oval 12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194"/>
            <p:cNvGrpSpPr/>
            <p:nvPr/>
          </p:nvGrpSpPr>
          <p:grpSpPr>
            <a:xfrm>
              <a:off x="6705600" y="3810000"/>
              <a:ext cx="1371600" cy="381000"/>
              <a:chOff x="5576342" y="299803"/>
              <a:chExt cx="3728801" cy="1069299"/>
            </a:xfrm>
          </p:grpSpPr>
          <p:grpSp>
            <p:nvGrpSpPr>
              <p:cNvPr id="109" name="Group 14"/>
              <p:cNvGrpSpPr/>
              <p:nvPr/>
            </p:nvGrpSpPr>
            <p:grpSpPr>
              <a:xfrm>
                <a:off x="5576342" y="299803"/>
                <a:ext cx="1304143" cy="1064302"/>
                <a:chOff x="5861535" y="315726"/>
                <a:chExt cx="1078476" cy="998095"/>
              </a:xfrm>
            </p:grpSpPr>
            <p:sp>
              <p:nvSpPr>
                <p:cNvPr id="120" name="Hexagon 11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Chevron 12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2" name="Chevron 12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3" name="Oval 12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5"/>
              <p:cNvGrpSpPr/>
              <p:nvPr/>
            </p:nvGrpSpPr>
            <p:grpSpPr>
              <a:xfrm>
                <a:off x="6781800" y="304800"/>
                <a:ext cx="1304143" cy="1064302"/>
                <a:chOff x="5861535" y="315726"/>
                <a:chExt cx="1078476" cy="998095"/>
              </a:xfrm>
            </p:grpSpPr>
            <p:sp>
              <p:nvSpPr>
                <p:cNvPr id="116" name="Hexagon 115"/>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Chevron 116"/>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8" name="Chevron 117"/>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9" name="Oval 118"/>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1" name="Group 20"/>
              <p:cNvGrpSpPr/>
              <p:nvPr/>
            </p:nvGrpSpPr>
            <p:grpSpPr>
              <a:xfrm>
                <a:off x="8001000" y="304800"/>
                <a:ext cx="1304143" cy="1064302"/>
                <a:chOff x="5861535" y="315726"/>
                <a:chExt cx="1078476" cy="998095"/>
              </a:xfrm>
            </p:grpSpPr>
            <p:sp>
              <p:nvSpPr>
                <p:cNvPr id="112" name="Hexagon 111"/>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Chevron 112"/>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4" name="Chevron 113"/>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5" name="Oval 114"/>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4" name="Regular Pentagon 83"/>
            <p:cNvSpPr/>
            <p:nvPr/>
          </p:nvSpPr>
          <p:spPr>
            <a:xfrm rot="10800000">
              <a:off x="6705600" y="914400"/>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155"/>
            <p:cNvGrpSpPr/>
            <p:nvPr/>
          </p:nvGrpSpPr>
          <p:grpSpPr>
            <a:xfrm>
              <a:off x="6571795" y="381000"/>
              <a:ext cx="1726451" cy="1219200"/>
              <a:chOff x="2550762" y="1524000"/>
              <a:chExt cx="3293867" cy="2326091"/>
            </a:xfrm>
          </p:grpSpPr>
          <p:sp>
            <p:nvSpPr>
              <p:cNvPr id="102" name="Moon 101"/>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oon 102"/>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oon 103"/>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Cloud 104"/>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Cloud 105"/>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Cloud 106"/>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178"/>
            <p:cNvGrpSpPr/>
            <p:nvPr/>
          </p:nvGrpSpPr>
          <p:grpSpPr>
            <a:xfrm>
              <a:off x="6477000" y="762000"/>
              <a:ext cx="1828800" cy="454945"/>
              <a:chOff x="5576342" y="299803"/>
              <a:chExt cx="3728801" cy="1069299"/>
            </a:xfrm>
          </p:grpSpPr>
          <p:grpSp>
            <p:nvGrpSpPr>
              <p:cNvPr id="87" name="Group 14"/>
              <p:cNvGrpSpPr/>
              <p:nvPr/>
            </p:nvGrpSpPr>
            <p:grpSpPr>
              <a:xfrm>
                <a:off x="5576342" y="299803"/>
                <a:ext cx="1304143" cy="1064302"/>
                <a:chOff x="5861535" y="315726"/>
                <a:chExt cx="1078476" cy="998095"/>
              </a:xfrm>
            </p:grpSpPr>
            <p:sp>
              <p:nvSpPr>
                <p:cNvPr id="98" name="Hexagon 9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Chevron 9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Chevron 9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Oval 10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15"/>
              <p:cNvGrpSpPr/>
              <p:nvPr/>
            </p:nvGrpSpPr>
            <p:grpSpPr>
              <a:xfrm>
                <a:off x="6781800" y="304800"/>
                <a:ext cx="1304143" cy="1064302"/>
                <a:chOff x="5861535" y="315726"/>
                <a:chExt cx="1078476" cy="998095"/>
              </a:xfrm>
            </p:grpSpPr>
            <p:sp>
              <p:nvSpPr>
                <p:cNvPr id="94" name="Hexagon 9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Chevron 9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6" name="Chevron 9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7" name="Oval 9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20"/>
              <p:cNvGrpSpPr/>
              <p:nvPr/>
            </p:nvGrpSpPr>
            <p:grpSpPr>
              <a:xfrm>
                <a:off x="8001000" y="304800"/>
                <a:ext cx="1304143" cy="1064302"/>
                <a:chOff x="5861535" y="315726"/>
                <a:chExt cx="1078476" cy="998095"/>
              </a:xfrm>
            </p:grpSpPr>
            <p:sp>
              <p:nvSpPr>
                <p:cNvPr id="90" name="Hexagon 8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hevron 9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2" name="Chevron 9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3" name="Oval 9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32" name="Group 131"/>
          <p:cNvGrpSpPr/>
          <p:nvPr/>
        </p:nvGrpSpPr>
        <p:grpSpPr>
          <a:xfrm>
            <a:off x="7706569" y="1472223"/>
            <a:ext cx="3289208" cy="2390250"/>
            <a:chOff x="384206" y="4158361"/>
            <a:chExt cx="3289208" cy="2390250"/>
          </a:xfrm>
        </p:grpSpPr>
        <p:grpSp>
          <p:nvGrpSpPr>
            <p:cNvPr id="133" name="Group 132"/>
            <p:cNvGrpSpPr/>
            <p:nvPr/>
          </p:nvGrpSpPr>
          <p:grpSpPr>
            <a:xfrm>
              <a:off x="384206" y="4158361"/>
              <a:ext cx="3289208" cy="2390250"/>
              <a:chOff x="609599" y="833642"/>
              <a:chExt cx="7941747" cy="5771225"/>
            </a:xfrm>
          </p:grpSpPr>
          <p:grpSp>
            <p:nvGrpSpPr>
              <p:cNvPr id="135" name="Group 14"/>
              <p:cNvGrpSpPr/>
              <p:nvPr/>
            </p:nvGrpSpPr>
            <p:grpSpPr>
              <a:xfrm rot="10800000">
                <a:off x="7696200" y="5257800"/>
                <a:ext cx="621450" cy="1347067"/>
                <a:chOff x="7010400" y="381000"/>
                <a:chExt cx="762000" cy="2033666"/>
              </a:xfrm>
            </p:grpSpPr>
            <p:sp>
              <p:nvSpPr>
                <p:cNvPr id="148" name="Rounded Rectangle 147"/>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6" name="Group 11"/>
              <p:cNvGrpSpPr/>
              <p:nvPr/>
            </p:nvGrpSpPr>
            <p:grpSpPr>
              <a:xfrm rot="10800000">
                <a:off x="939238" y="4923502"/>
                <a:ext cx="621450" cy="1347067"/>
                <a:chOff x="7010400" y="381000"/>
                <a:chExt cx="762000" cy="2033666"/>
              </a:xfrm>
            </p:grpSpPr>
            <p:sp>
              <p:nvSpPr>
                <p:cNvPr id="146" name="Rounded Rectangle 145"/>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7"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0" name="Group 139"/>
              <p:cNvGrpSpPr/>
              <p:nvPr/>
            </p:nvGrpSpPr>
            <p:grpSpPr>
              <a:xfrm>
                <a:off x="899460" y="833642"/>
                <a:ext cx="621450" cy="986197"/>
                <a:chOff x="7031201" y="834275"/>
                <a:chExt cx="762000" cy="1488861"/>
              </a:xfrm>
            </p:grpSpPr>
            <p:sp>
              <p:nvSpPr>
                <p:cNvPr id="144" name="Rounded Rectangle 143"/>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1" name="Group 140"/>
              <p:cNvGrpSpPr/>
              <p:nvPr/>
            </p:nvGrpSpPr>
            <p:grpSpPr>
              <a:xfrm>
                <a:off x="7646520" y="1148254"/>
                <a:ext cx="621450" cy="1017899"/>
                <a:chOff x="7087348" y="824753"/>
                <a:chExt cx="762000" cy="1536722"/>
              </a:xfrm>
            </p:grpSpPr>
            <p:sp>
              <p:nvSpPr>
                <p:cNvPr id="142" name="Rounded Rectangle 141"/>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Oval 142"/>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34" name="Rectangle 133"/>
            <p:cNvSpPr/>
            <p:nvPr/>
          </p:nvSpPr>
          <p:spPr>
            <a:xfrm>
              <a:off x="778116" y="4969199"/>
              <a:ext cx="2437759" cy="830997"/>
            </a:xfrm>
            <a:prstGeom prst="rect">
              <a:avLst/>
            </a:prstGeom>
          </p:spPr>
          <p:txBody>
            <a:bodyPr wrap="square">
              <a:spAutoFit/>
            </a:bodyPr>
            <a:lstStyle/>
            <a:p>
              <a:pPr algn="ctr"/>
              <a:r>
                <a:rPr lang="en-US" sz="1600" b="1" dirty="0"/>
                <a:t>Placing our own interests ahead of doing what is right will lead us to sin</a:t>
              </a:r>
              <a:endParaRPr lang="en-US" sz="1600" dirty="0"/>
            </a:p>
          </p:txBody>
        </p:sp>
      </p:grpSp>
      <p:sp>
        <p:nvSpPr>
          <p:cNvPr id="2" name="Rectangle 1"/>
          <p:cNvSpPr/>
          <p:nvPr/>
        </p:nvSpPr>
        <p:spPr>
          <a:xfrm>
            <a:off x="657921" y="3421707"/>
            <a:ext cx="7048647" cy="707886"/>
          </a:xfrm>
          <a:prstGeom prst="rect">
            <a:avLst/>
          </a:prstGeom>
        </p:spPr>
        <p:txBody>
          <a:bodyPr wrap="square">
            <a:spAutoFit/>
          </a:bodyPr>
          <a:lstStyle/>
          <a:p>
            <a:r>
              <a:rPr lang="en-US" sz="2000" dirty="0">
                <a:solidFill>
                  <a:schemeClr val="bg1"/>
                </a:solidFill>
                <a:latin typeface="Comic Sans MS" panose="030F0702030302020204" pitchFamily="66" charset="0"/>
              </a:rPr>
              <a:t>What are some situations in which we might be tempted to place our own interests ahead of doing what is right?</a:t>
            </a:r>
          </a:p>
        </p:txBody>
      </p:sp>
      <p:sp>
        <p:nvSpPr>
          <p:cNvPr id="6" name="Rectangle 5"/>
          <p:cNvSpPr/>
          <p:nvPr/>
        </p:nvSpPr>
        <p:spPr>
          <a:xfrm>
            <a:off x="5983585" y="5001819"/>
            <a:ext cx="6096000" cy="1200329"/>
          </a:xfrm>
          <a:prstGeom prst="rect">
            <a:avLst/>
          </a:prstGeom>
        </p:spPr>
        <p:txBody>
          <a:bodyPr>
            <a:spAutoFit/>
          </a:bodyPr>
          <a:lstStyle/>
          <a:p>
            <a:r>
              <a:rPr lang="en-US" sz="2400" dirty="0">
                <a:solidFill>
                  <a:schemeClr val="bg1"/>
                </a:solidFill>
                <a:latin typeface="Comic Sans MS" panose="030F0702030302020204" pitchFamily="66" charset="0"/>
              </a:rPr>
              <a:t>What can we do to overcome the temptation to place our own interests ahead of doing what is right?</a:t>
            </a:r>
          </a:p>
        </p:txBody>
      </p:sp>
      <p:pic>
        <p:nvPicPr>
          <p:cNvPr id="24580" name="Picture 4" descr="Image result for do I watch tv or rea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136" y="4231904"/>
            <a:ext cx="3479800" cy="2318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8689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32"/>
                                        </p:tgtEl>
                                        <p:attrNameLst>
                                          <p:attrName>style.visibility</p:attrName>
                                        </p:attrNameLst>
                                      </p:cBhvr>
                                      <p:to>
                                        <p:strVal val="visible"/>
                                      </p:to>
                                    </p:set>
                                    <p:animEffect transition="in" filter="barn(outVertical)">
                                      <p:cBhvr>
                                        <p:cTn id="7" dur="500"/>
                                        <p:tgtEl>
                                          <p:spTgt spid="1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458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118336" y="27597"/>
            <a:ext cx="6040436" cy="830997"/>
          </a:xfrm>
          <a:prstGeom prst="rect">
            <a:avLst/>
          </a:prstGeom>
        </p:spPr>
        <p:txBody>
          <a:bodyPr wrap="none">
            <a:spAutoFit/>
          </a:bodyPr>
          <a:lstStyle/>
          <a:p>
            <a:pPr algn="ctr"/>
            <a:r>
              <a:rPr lang="en-US" sz="4800" dirty="0">
                <a:solidFill>
                  <a:schemeClr val="bg1"/>
                </a:solidFill>
                <a:latin typeface="Comic Sans MS" pitchFamily="66" charset="0"/>
              </a:rPr>
              <a:t>Delivering The Lamb</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19:1-16</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(1,7)</a:t>
            </a:r>
          </a:p>
        </p:txBody>
      </p:sp>
      <p:sp>
        <p:nvSpPr>
          <p:cNvPr id="2" name="Rectangle 1"/>
          <p:cNvSpPr/>
          <p:nvPr/>
        </p:nvSpPr>
        <p:spPr>
          <a:xfrm>
            <a:off x="5722513" y="1991507"/>
            <a:ext cx="4354285" cy="3477875"/>
          </a:xfrm>
          <a:prstGeom prst="rect">
            <a:avLst/>
          </a:prstGeom>
        </p:spPr>
        <p:txBody>
          <a:bodyPr wrap="square">
            <a:spAutoFit/>
          </a:bodyPr>
          <a:lstStyle/>
          <a:p>
            <a:r>
              <a:rPr lang="en-US" sz="2000" dirty="0">
                <a:solidFill>
                  <a:schemeClr val="bg1"/>
                </a:solidFill>
                <a:latin typeface="Comic Sans MS" panose="030F0702030302020204" pitchFamily="66" charset="0"/>
              </a:rPr>
              <a:t>“Pilate delivered the Lamb of God to be crucified at the same time Paschal lambs nearby were being prepared for sacrifice”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At the very hour when the Passover lambs were being sacrificed, the “Lamb of God” began His journey to the cross to make the ultimate sacrifice for all mankind.”</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886" y="2247211"/>
            <a:ext cx="4296228" cy="322217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8028" y="239486"/>
            <a:ext cx="1219200" cy="1524000"/>
          </a:xfrm>
          <a:prstGeom prst="rect">
            <a:avLst/>
          </a:prstGeom>
        </p:spPr>
      </p:pic>
    </p:spTree>
    <p:extLst>
      <p:ext uri="{BB962C8B-B14F-4D97-AF65-F5344CB8AC3E}">
        <p14:creationId xmlns:p14="http://schemas.microsoft.com/office/powerpoint/2010/main" val="50432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30723" y="27597"/>
            <a:ext cx="11615680" cy="830997"/>
          </a:xfrm>
          <a:prstGeom prst="rect">
            <a:avLst/>
          </a:prstGeom>
        </p:spPr>
        <p:txBody>
          <a:bodyPr wrap="none">
            <a:spAutoFit/>
          </a:bodyPr>
          <a:lstStyle/>
          <a:p>
            <a:pPr algn="ctr"/>
            <a:r>
              <a:rPr lang="en-US" sz="4800" dirty="0">
                <a:solidFill>
                  <a:schemeClr val="bg1"/>
                </a:solidFill>
                <a:latin typeface="Comic Sans MS" pitchFamily="66" charset="0"/>
              </a:rPr>
              <a:t>“What I Have Written I Have Written”</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19:17-22</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(5)</a:t>
            </a:r>
          </a:p>
        </p:txBody>
      </p:sp>
      <p:sp>
        <p:nvSpPr>
          <p:cNvPr id="2" name="Rectangle 1"/>
          <p:cNvSpPr/>
          <p:nvPr/>
        </p:nvSpPr>
        <p:spPr>
          <a:xfrm>
            <a:off x="402771" y="920831"/>
            <a:ext cx="6019799" cy="3046988"/>
          </a:xfrm>
          <a:prstGeom prst="rect">
            <a:avLst/>
          </a:prstGeom>
        </p:spPr>
        <p:txBody>
          <a:bodyPr wrap="square">
            <a:spAutoFit/>
          </a:bodyPr>
          <a:lstStyle/>
          <a:p>
            <a:r>
              <a:rPr lang="en-US" sz="2400" dirty="0">
                <a:solidFill>
                  <a:schemeClr val="bg1"/>
                </a:solidFill>
                <a:latin typeface="Comic Sans MS" panose="030F0702030302020204" pitchFamily="66" charset="0"/>
              </a:rPr>
              <a:t> “In Hebrew, Greek, and Latin—as though to symbolize the fact that here was a message for all nations and tongues—Pilate bore a written testimony of the divine </a:t>
            </a:r>
            <a:r>
              <a:rPr lang="en-US" sz="2400" dirty="0" err="1">
                <a:solidFill>
                  <a:schemeClr val="bg1"/>
                </a:solidFill>
                <a:latin typeface="Comic Sans MS" panose="030F0702030302020204" pitchFamily="66" charset="0"/>
              </a:rPr>
              <a:t>Sonship</a:t>
            </a:r>
            <a:r>
              <a:rPr lang="en-US" sz="2400" dirty="0">
                <a:solidFill>
                  <a:schemeClr val="bg1"/>
                </a:solidFill>
                <a:latin typeface="Comic Sans MS" panose="030F0702030302020204" pitchFamily="66" charset="0"/>
              </a:rPr>
              <a:t> of our Lord, a testimony which he obdurately refused to change, a testimony which is true and so stands everlastingly.”</a:t>
            </a:r>
          </a:p>
        </p:txBody>
      </p:sp>
      <p:pic>
        <p:nvPicPr>
          <p:cNvPr id="25602" name="Picture 2" descr="Image result for cross plaque jesus na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8372" y="1717242"/>
            <a:ext cx="3398383" cy="261319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5671457" y="4458696"/>
            <a:ext cx="6520543" cy="1200329"/>
          </a:xfrm>
          <a:prstGeom prst="rect">
            <a:avLst/>
          </a:prstGeom>
        </p:spPr>
        <p:txBody>
          <a:bodyPr wrap="square">
            <a:spAutoFit/>
          </a:bodyPr>
          <a:lstStyle/>
          <a:p>
            <a:pPr algn="ctr"/>
            <a:r>
              <a:rPr lang="en-US" sz="2400" dirty="0">
                <a:solidFill>
                  <a:schemeClr val="bg1"/>
                </a:solidFill>
                <a:latin typeface="Comic Sans MS" panose="030F0702030302020204" pitchFamily="66" charset="0"/>
              </a:rPr>
              <a:t>Pilate wrote a title and put it on the cross</a:t>
            </a:r>
          </a:p>
          <a:p>
            <a:pPr algn="ctr"/>
            <a:endParaRPr lang="en-US" sz="2400" dirty="0">
              <a:solidFill>
                <a:schemeClr val="bg1"/>
              </a:solidFill>
              <a:latin typeface="Comic Sans MS" panose="030F0702030302020204" pitchFamily="66" charset="0"/>
            </a:endParaRPr>
          </a:p>
          <a:p>
            <a:pPr algn="ctr"/>
            <a:r>
              <a:rPr lang="en-US" sz="2400" i="1" dirty="0">
                <a:solidFill>
                  <a:schemeClr val="bg1"/>
                </a:solidFill>
                <a:latin typeface="Comic Sans MS" panose="030F0702030302020204" pitchFamily="66" charset="0"/>
              </a:rPr>
              <a:t>“Jesus of Nazareth the King of the Jews”</a:t>
            </a:r>
          </a:p>
        </p:txBody>
      </p:sp>
      <p:pic>
        <p:nvPicPr>
          <p:cNvPr id="25604" name="Picture 4" descr="Image result for pilate writes Jesus' in k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42" y="4110144"/>
            <a:ext cx="4739114" cy="229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5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998653" y="27597"/>
            <a:ext cx="8279832" cy="830997"/>
          </a:xfrm>
          <a:prstGeom prst="rect">
            <a:avLst/>
          </a:prstGeom>
        </p:spPr>
        <p:txBody>
          <a:bodyPr wrap="none">
            <a:spAutoFit/>
          </a:bodyPr>
          <a:lstStyle/>
          <a:p>
            <a:pPr algn="ctr"/>
            <a:r>
              <a:rPr lang="en-US" sz="4800" dirty="0">
                <a:solidFill>
                  <a:schemeClr val="bg1"/>
                </a:solidFill>
                <a:latin typeface="Comic Sans MS" pitchFamily="66" charset="0"/>
              </a:rPr>
              <a:t>The Saviors Clothes Divided</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19:23-24</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(1)</a:t>
            </a:r>
          </a:p>
        </p:txBody>
      </p:sp>
      <p:sp>
        <p:nvSpPr>
          <p:cNvPr id="2" name="Rectangle 1"/>
          <p:cNvSpPr/>
          <p:nvPr/>
        </p:nvSpPr>
        <p:spPr>
          <a:xfrm>
            <a:off x="402771" y="920831"/>
            <a:ext cx="6019799" cy="5016758"/>
          </a:xfrm>
          <a:prstGeom prst="rect">
            <a:avLst/>
          </a:prstGeom>
        </p:spPr>
        <p:txBody>
          <a:bodyPr wrap="square">
            <a:spAutoFit/>
          </a:bodyPr>
          <a:lstStyle/>
          <a:p>
            <a:r>
              <a:rPr lang="en-US" sz="2000" dirty="0">
                <a:solidFill>
                  <a:schemeClr val="bg1"/>
                </a:solidFill>
                <a:latin typeface="Comic Sans MS" panose="030F0702030302020204" pitchFamily="66" charset="0"/>
              </a:rPr>
              <a:t>The Savior’s clothing was divided among the soldiers.</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Jewish men usually wore five articles of clothing—headdress, shoes, inner garment, outer cloak, and girdle or belt—which, according to Roman custom, became the property of the soldiers who performed crucifixions.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In Jesus' case, all of His clothing besides His coat was divided between the four soldiers at the cross. But His coat was seamless and too valuable to be cut up, so the soldiers cast lots to see who would get it.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This episode fulfilled prophecy:</a:t>
            </a:r>
          </a:p>
        </p:txBody>
      </p:sp>
      <p:sp>
        <p:nvSpPr>
          <p:cNvPr id="5" name="Rectangle 4"/>
          <p:cNvSpPr/>
          <p:nvPr/>
        </p:nvSpPr>
        <p:spPr>
          <a:xfrm>
            <a:off x="4789714" y="5692049"/>
            <a:ext cx="6096000" cy="646331"/>
          </a:xfrm>
          <a:prstGeom prst="rect">
            <a:avLst/>
          </a:prstGeom>
        </p:spPr>
        <p:txBody>
          <a:bodyPr>
            <a:spAutoFit/>
          </a:bodyPr>
          <a:lstStyle/>
          <a:p>
            <a:r>
              <a:rPr lang="en-US" i="1" dirty="0">
                <a:solidFill>
                  <a:srgbClr val="FFFF00"/>
                </a:solidFill>
                <a:latin typeface="Comic Sans MS" panose="030F0702030302020204" pitchFamily="66" charset="0"/>
              </a:rPr>
              <a:t>They part my garments among them, and cast lots upon my vesture. Psalm 22:18</a:t>
            </a:r>
          </a:p>
        </p:txBody>
      </p:sp>
      <p:pic>
        <p:nvPicPr>
          <p:cNvPr id="27652" name="Picture 4" descr="Soldiers cast lots over Jesus’ inner gar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631" y="1354717"/>
            <a:ext cx="3817711" cy="3817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99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47405" y="-16028"/>
            <a:ext cx="7592143" cy="830997"/>
          </a:xfrm>
          <a:prstGeom prst="rect">
            <a:avLst/>
          </a:prstGeom>
        </p:spPr>
        <p:txBody>
          <a:bodyPr wrap="none">
            <a:spAutoFit/>
          </a:bodyPr>
          <a:lstStyle/>
          <a:p>
            <a:pPr algn="ctr"/>
            <a:r>
              <a:rPr lang="en-US" sz="4800" dirty="0">
                <a:solidFill>
                  <a:schemeClr val="bg1"/>
                </a:solidFill>
                <a:latin typeface="Comic Sans MS" pitchFamily="66" charset="0"/>
              </a:rPr>
              <a:t>“Woman, Behold Thy Son”</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19:25-27</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(6)</a:t>
            </a:r>
          </a:p>
        </p:txBody>
      </p:sp>
      <p:sp>
        <p:nvSpPr>
          <p:cNvPr id="2" name="Rectangle 1"/>
          <p:cNvSpPr/>
          <p:nvPr/>
        </p:nvSpPr>
        <p:spPr>
          <a:xfrm>
            <a:off x="226779" y="906080"/>
            <a:ext cx="6357258" cy="3970318"/>
          </a:xfrm>
          <a:prstGeom prst="rect">
            <a:avLst/>
          </a:prstGeom>
        </p:spPr>
        <p:txBody>
          <a:bodyPr wrap="square">
            <a:spAutoFit/>
          </a:bodyPr>
          <a:lstStyle/>
          <a:p>
            <a:pPr fontAlgn="base"/>
            <a:r>
              <a:rPr lang="en-US" dirty="0">
                <a:solidFill>
                  <a:schemeClr val="bg1"/>
                </a:solidFill>
                <a:latin typeface="Comic Sans MS" panose="030F0702030302020204" pitchFamily="66" charset="0"/>
              </a:rPr>
              <a:t>"As we truly listen to that gentle command and with gladness obey its intent, gone forever will be the vast legions of 'mothers forgotten.' </a:t>
            </a:r>
          </a:p>
          <a:p>
            <a:pPr fontAlgn="base"/>
            <a:endParaRPr lang="en-US" dirty="0">
              <a:solidFill>
                <a:schemeClr val="bg1"/>
              </a:solidFill>
              <a:latin typeface="Comic Sans MS" panose="030F0702030302020204" pitchFamily="66" charset="0"/>
            </a:endParaRPr>
          </a:p>
          <a:p>
            <a:pPr fontAlgn="base"/>
            <a:r>
              <a:rPr lang="en-US" dirty="0">
                <a:solidFill>
                  <a:schemeClr val="bg1"/>
                </a:solidFill>
                <a:latin typeface="Comic Sans MS" panose="030F0702030302020204" pitchFamily="66" charset="0"/>
              </a:rPr>
              <a:t>Everywhere present will be 'mothers remembered,' 'mothers blessed,' and 'mothers loved'; and, as in the beginning, God will once again survey the workmanship of his own hand and be led to say, 'It is very good.‘</a:t>
            </a:r>
          </a:p>
          <a:p>
            <a:pPr fontAlgn="base"/>
            <a:endParaRPr lang="en-US" dirty="0">
              <a:solidFill>
                <a:schemeClr val="bg1"/>
              </a:solidFill>
              <a:latin typeface="Comic Sans MS" panose="030F0702030302020204" pitchFamily="66" charset="0"/>
            </a:endParaRPr>
          </a:p>
          <a:p>
            <a:pPr fontAlgn="base"/>
            <a:r>
              <a:rPr lang="en-US" dirty="0">
                <a:solidFill>
                  <a:schemeClr val="bg1"/>
                </a:solidFill>
                <a:latin typeface="Comic Sans MS" panose="030F0702030302020204" pitchFamily="66" charset="0"/>
              </a:rPr>
              <a:t>"May each of us treasure this truth: 'One cannot forget mother and remember God. One cannot remember mother and forget God.' Why? Because these two sacred persons, God and mother, partners in creation, in love, in sacrifice, in service, are as one." </a:t>
            </a:r>
          </a:p>
        </p:txBody>
      </p:sp>
      <p:pic>
        <p:nvPicPr>
          <p:cNvPr id="28676" name="Picture 4" descr="Image result for mary mother of jesus l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4037" y="1004766"/>
            <a:ext cx="1455511" cy="20159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556" t="11111" r="54920" b="22751"/>
          <a:stretch/>
        </p:blipFill>
        <p:spPr>
          <a:xfrm rot="5400000">
            <a:off x="4836230" y="4802060"/>
            <a:ext cx="1491247" cy="2004366"/>
          </a:xfrm>
          <a:prstGeom prst="rect">
            <a:avLst/>
          </a:prstGeom>
        </p:spPr>
      </p:pic>
      <p:grpSp>
        <p:nvGrpSpPr>
          <p:cNvPr id="20" name="Group 19"/>
          <p:cNvGrpSpPr/>
          <p:nvPr/>
        </p:nvGrpSpPr>
        <p:grpSpPr>
          <a:xfrm>
            <a:off x="8493928" y="2262790"/>
            <a:ext cx="3243692" cy="2613608"/>
            <a:chOff x="7189441" y="964436"/>
            <a:chExt cx="3243692" cy="2613608"/>
          </a:xfrm>
        </p:grpSpPr>
        <p:pic>
          <p:nvPicPr>
            <p:cNvPr id="28678" name="Picture 6" descr="Katherine Earl Green Obitua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745" y="2236397"/>
              <a:ext cx="1068061" cy="133918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18184" r="4623"/>
            <a:stretch/>
          </p:blipFill>
          <p:spPr>
            <a:xfrm rot="16200000">
              <a:off x="9271373" y="1116885"/>
              <a:ext cx="1305052" cy="1018469"/>
            </a:xfrm>
            <a:prstGeom prst="rect">
              <a:avLst/>
            </a:prstGeom>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5638" t="12227" r="7323" b="19018"/>
            <a:stretch/>
          </p:blipFill>
          <p:spPr>
            <a:xfrm>
              <a:off x="7189441" y="964436"/>
              <a:ext cx="1121697" cy="1302704"/>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21752" t="18680" r="19734" b="31147"/>
            <a:stretch/>
          </p:blipFill>
          <p:spPr>
            <a:xfrm>
              <a:off x="8323282" y="1006062"/>
              <a:ext cx="1108221" cy="1261078"/>
            </a:xfrm>
            <a:prstGeom prst="rect">
              <a:avLst/>
            </a:prstGeom>
          </p:spPr>
        </p:pic>
        <p:pic>
          <p:nvPicPr>
            <p:cNvPr id="18" name="Picture 17"/>
            <p:cNvPicPr>
              <a:picLocks noChangeAspect="1"/>
            </p:cNvPicPr>
            <p:nvPr/>
          </p:nvPicPr>
          <p:blipFill rotWithShape="1">
            <a:blip r:embed="rId8" cstate="print">
              <a:grayscl/>
              <a:extLst>
                <a:ext uri="{28A0092B-C50C-407E-A947-70E740481C1C}">
                  <a14:useLocalDpi xmlns:a14="http://schemas.microsoft.com/office/drawing/2010/main" val="0"/>
                </a:ext>
              </a:extLst>
            </a:blip>
            <a:srcRect l="18696" t="8711" r="8808" b="6974"/>
            <a:stretch/>
          </p:blipFill>
          <p:spPr>
            <a:xfrm>
              <a:off x="9394128" y="2267141"/>
              <a:ext cx="1022875" cy="1308442"/>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3299" t="11051" r="13007" b="20950"/>
            <a:stretch/>
          </p:blipFill>
          <p:spPr>
            <a:xfrm>
              <a:off x="7223352" y="2267140"/>
              <a:ext cx="1067250" cy="1310904"/>
            </a:xfrm>
            <a:prstGeom prst="rect">
              <a:avLst/>
            </a:prstGeom>
          </p:spPr>
        </p:pic>
      </p:gr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10552" y="4838726"/>
            <a:ext cx="2906486" cy="1937657"/>
          </a:xfrm>
          <a:prstGeom prst="rect">
            <a:avLst/>
          </a:prstGeom>
        </p:spPr>
      </p:pic>
      <p:pic>
        <p:nvPicPr>
          <p:cNvPr id="25" name="Picture 24"/>
          <p:cNvPicPr>
            <a:picLocks noChangeAspect="1"/>
          </p:cNvPicPr>
          <p:nvPr/>
        </p:nvPicPr>
        <p:blipFill rotWithShape="1">
          <a:blip r:embed="rId11">
            <a:extLst>
              <a:ext uri="{28A0092B-C50C-407E-A947-70E740481C1C}">
                <a14:useLocalDpi xmlns:a14="http://schemas.microsoft.com/office/drawing/2010/main" val="0"/>
              </a:ext>
            </a:extLst>
          </a:blip>
          <a:srcRect l="2489" t="32131" r="80520" b="35161"/>
          <a:stretch/>
        </p:blipFill>
        <p:spPr>
          <a:xfrm>
            <a:off x="6727838" y="4838726"/>
            <a:ext cx="1709058" cy="1850572"/>
          </a:xfrm>
          <a:prstGeom prst="rect">
            <a:avLst/>
          </a:prstGeom>
        </p:spPr>
      </p:pic>
      <p:pic>
        <p:nvPicPr>
          <p:cNvPr id="26" name="Picture 2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46576" y="106696"/>
            <a:ext cx="1086814" cy="1349149"/>
          </a:xfrm>
          <a:prstGeom prst="rect">
            <a:avLst/>
          </a:prstGeom>
        </p:spPr>
      </p:pic>
      <p:pic>
        <p:nvPicPr>
          <p:cNvPr id="28680" name="Picture 8" descr="Image result for Gladys Condie Monson"/>
          <p:cNvPicPr>
            <a:picLocks noChangeAspect="1" noChangeArrowheads="1"/>
          </p:cNvPicPr>
          <p:nvPr/>
        </p:nvPicPr>
        <p:blipFill rotWithShape="1">
          <a:blip r:embed="rId13">
            <a:extLst>
              <a:ext uri="{28A0092B-C50C-407E-A947-70E740481C1C}">
                <a14:useLocalDpi xmlns:a14="http://schemas.microsoft.com/office/drawing/2010/main" val="0"/>
              </a:ext>
            </a:extLst>
          </a:blip>
          <a:srcRect t="11519"/>
          <a:stretch/>
        </p:blipFill>
        <p:spPr bwMode="auto">
          <a:xfrm>
            <a:off x="9624666" y="116178"/>
            <a:ext cx="1114425" cy="1348451"/>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595089" y="1485845"/>
            <a:ext cx="2302974" cy="369332"/>
          </a:xfrm>
          <a:prstGeom prst="rect">
            <a:avLst/>
          </a:prstGeom>
          <a:noFill/>
        </p:spPr>
        <p:txBody>
          <a:bodyPr wrap="square" rtlCol="0">
            <a:spAutoFit/>
          </a:bodyPr>
          <a:lstStyle/>
          <a:p>
            <a:pPr algn="ctr"/>
            <a:r>
              <a:rPr lang="en-US" sz="900" dirty="0">
                <a:solidFill>
                  <a:schemeClr val="bg1"/>
                </a:solidFill>
                <a:latin typeface="Comic Sans MS" pitchFamily="66" charset="0"/>
              </a:rPr>
              <a:t>Gladys </a:t>
            </a:r>
            <a:r>
              <a:rPr lang="en-US" sz="900" dirty="0" err="1">
                <a:solidFill>
                  <a:schemeClr val="bg1"/>
                </a:solidFill>
                <a:latin typeface="Comic Sans MS" pitchFamily="66" charset="0"/>
              </a:rPr>
              <a:t>Condie</a:t>
            </a:r>
            <a:r>
              <a:rPr lang="en-US" sz="900" dirty="0">
                <a:solidFill>
                  <a:schemeClr val="bg1"/>
                </a:solidFill>
                <a:latin typeface="Comic Sans MS" pitchFamily="66" charset="0"/>
              </a:rPr>
              <a:t> Monson (1902-1973)</a:t>
            </a:r>
          </a:p>
          <a:p>
            <a:pPr algn="ctr"/>
            <a:r>
              <a:rPr lang="en-US" sz="900" dirty="0">
                <a:solidFill>
                  <a:schemeClr val="bg1"/>
                </a:solidFill>
                <a:latin typeface="Comic Sans MS" pitchFamily="66" charset="0"/>
              </a:rPr>
              <a:t> (mother of Pres. Thomas S. Monson)</a:t>
            </a:r>
          </a:p>
        </p:txBody>
      </p:sp>
    </p:spTree>
    <p:extLst>
      <p:ext uri="{BB962C8B-B14F-4D97-AF65-F5344CB8AC3E}">
        <p14:creationId xmlns:p14="http://schemas.microsoft.com/office/powerpoint/2010/main" val="398292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4826261" y="25740"/>
            <a:ext cx="2539478" cy="830997"/>
          </a:xfrm>
          <a:prstGeom prst="rect">
            <a:avLst/>
          </a:prstGeom>
        </p:spPr>
        <p:txBody>
          <a:bodyPr wrap="none">
            <a:spAutoFit/>
          </a:bodyPr>
          <a:lstStyle/>
          <a:p>
            <a:pPr algn="ctr"/>
            <a:r>
              <a:rPr lang="en-US" sz="4800" dirty="0">
                <a:solidFill>
                  <a:schemeClr val="bg1"/>
                </a:solidFill>
                <a:latin typeface="Comic Sans MS" pitchFamily="66" charset="0"/>
              </a:rPr>
              <a:t>I Thirst</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19:28-29</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(2)</a:t>
            </a:r>
          </a:p>
        </p:txBody>
      </p:sp>
      <p:sp>
        <p:nvSpPr>
          <p:cNvPr id="2" name="Rectangle 1"/>
          <p:cNvSpPr/>
          <p:nvPr/>
        </p:nvSpPr>
        <p:spPr>
          <a:xfrm>
            <a:off x="226779" y="906080"/>
            <a:ext cx="6357258" cy="2246769"/>
          </a:xfrm>
          <a:prstGeom prst="rect">
            <a:avLst/>
          </a:prstGeom>
        </p:spPr>
        <p:txBody>
          <a:bodyPr wrap="square">
            <a:spAutoFit/>
          </a:bodyPr>
          <a:lstStyle/>
          <a:p>
            <a:pPr fontAlgn="base"/>
            <a:r>
              <a:rPr lang="en-US" sz="2000" dirty="0">
                <a:solidFill>
                  <a:schemeClr val="bg1"/>
                </a:solidFill>
                <a:latin typeface="Comic Sans MS" panose="030F0702030302020204" pitchFamily="66" charset="0"/>
              </a:rPr>
              <a:t> Jesus taught that He offers “living water” to quench forever the spiritual thirst of all who follow Him.</a:t>
            </a:r>
          </a:p>
          <a:p>
            <a:pPr fontAlgn="base"/>
            <a:endParaRPr lang="en-US" sz="2000" dirty="0">
              <a:solidFill>
                <a:schemeClr val="bg1"/>
              </a:solidFill>
              <a:latin typeface="Comic Sans MS" panose="030F0702030302020204" pitchFamily="66" charset="0"/>
            </a:endParaRPr>
          </a:p>
          <a:p>
            <a:pPr fontAlgn="base"/>
            <a:r>
              <a:rPr lang="en-US" sz="2000" dirty="0">
                <a:solidFill>
                  <a:schemeClr val="bg1"/>
                </a:solidFill>
                <a:latin typeface="Comic Sans MS" panose="030F0702030302020204" pitchFamily="66" charset="0"/>
              </a:rPr>
              <a:t>But now, on the cross, Jesus declared His own thirst and was offered only vinegar, fulfilling ancient prophecy: </a:t>
            </a:r>
          </a:p>
        </p:txBody>
      </p:sp>
      <p:sp>
        <p:nvSpPr>
          <p:cNvPr id="5" name="Rectangle 4"/>
          <p:cNvSpPr/>
          <p:nvPr/>
        </p:nvSpPr>
        <p:spPr>
          <a:xfrm>
            <a:off x="226779" y="3612619"/>
            <a:ext cx="6096000" cy="646331"/>
          </a:xfrm>
          <a:prstGeom prst="rect">
            <a:avLst/>
          </a:prstGeom>
        </p:spPr>
        <p:txBody>
          <a:bodyPr>
            <a:spAutoFit/>
          </a:bodyPr>
          <a:lstStyle/>
          <a:p>
            <a:r>
              <a:rPr lang="en-US" i="1" dirty="0">
                <a:solidFill>
                  <a:srgbClr val="FFFF00"/>
                </a:solidFill>
                <a:latin typeface="Comic Sans MS" panose="030F0702030302020204" pitchFamily="66" charset="0"/>
              </a:rPr>
              <a:t>They gave me also gall for my meat; and in my thirst they gave me vinegar to drink. Psalm 69:21</a:t>
            </a:r>
          </a:p>
        </p:txBody>
      </p:sp>
      <p:grpSp>
        <p:nvGrpSpPr>
          <p:cNvPr id="7" name="Group 6"/>
          <p:cNvGrpSpPr/>
          <p:nvPr/>
        </p:nvGrpSpPr>
        <p:grpSpPr>
          <a:xfrm>
            <a:off x="3788228" y="5093350"/>
            <a:ext cx="7445829" cy="1456873"/>
            <a:chOff x="3788228" y="5093350"/>
            <a:chExt cx="7445829" cy="1456873"/>
          </a:xfrm>
        </p:grpSpPr>
        <p:sp>
          <p:nvSpPr>
            <p:cNvPr id="6" name="Rectangle 5"/>
            <p:cNvSpPr/>
            <p:nvPr/>
          </p:nvSpPr>
          <p:spPr>
            <a:xfrm>
              <a:off x="3788228" y="5093350"/>
              <a:ext cx="6096000" cy="1323439"/>
            </a:xfrm>
            <a:prstGeom prst="rect">
              <a:avLst/>
            </a:prstGeom>
          </p:spPr>
          <p:txBody>
            <a:bodyPr>
              <a:spAutoFit/>
            </a:bodyPr>
            <a:lstStyle/>
            <a:p>
              <a:r>
                <a:rPr lang="en-US" sz="2000" dirty="0">
                  <a:solidFill>
                    <a:schemeClr val="bg1"/>
                  </a:solidFill>
                  <a:latin typeface="Comic Sans MS" panose="030F0702030302020204" pitchFamily="66" charset="0"/>
                </a:rPr>
                <a:t> “John affirms that Christ uttered the exclamation, ‘I thirst,’ only when He knew ‘that all things were now accomplished’; and the apostle saw in the incident a fulfillment of prophecy”</a:t>
              </a:r>
            </a:p>
          </p:txBody>
        </p:sp>
        <p:pic>
          <p:nvPicPr>
            <p:cNvPr id="23" name="Picture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7396" y="5104554"/>
              <a:ext cx="1086661" cy="1445669"/>
            </a:xfrm>
            <a:prstGeom prst="rect">
              <a:avLst/>
            </a:prstGeom>
          </p:spPr>
        </p:pic>
      </p:grpSp>
      <p:pic>
        <p:nvPicPr>
          <p:cNvPr id="29698" name="Picture 2" descr="Image result for jesus thirsts for water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9199" y="1008637"/>
            <a:ext cx="4833257" cy="3624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23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395040" y="25740"/>
            <a:ext cx="9401934" cy="830997"/>
          </a:xfrm>
          <a:prstGeom prst="rect">
            <a:avLst/>
          </a:prstGeom>
        </p:spPr>
        <p:txBody>
          <a:bodyPr wrap="none">
            <a:spAutoFit/>
          </a:bodyPr>
          <a:lstStyle/>
          <a:p>
            <a:pPr algn="ctr"/>
            <a:r>
              <a:rPr lang="en-US" sz="4800" dirty="0">
                <a:solidFill>
                  <a:schemeClr val="bg1"/>
                </a:solidFill>
                <a:latin typeface="Comic Sans MS" pitchFamily="66" charset="0"/>
              </a:rPr>
              <a:t>Jesus Fulfills His Divine Mission</a:t>
            </a:r>
          </a:p>
        </p:txBody>
      </p:sp>
      <p:sp>
        <p:nvSpPr>
          <p:cNvPr id="17" name="Rectangle 16"/>
          <p:cNvSpPr/>
          <p:nvPr/>
        </p:nvSpPr>
        <p:spPr>
          <a:xfrm>
            <a:off x="0" y="6550223"/>
            <a:ext cx="4264182"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19:30; Luke 23:46</a:t>
            </a:r>
          </a:p>
        </p:txBody>
      </p:sp>
      <p:sp>
        <p:nvSpPr>
          <p:cNvPr id="4" name="TextBox 3"/>
          <p:cNvSpPr txBox="1"/>
          <p:nvPr/>
        </p:nvSpPr>
        <p:spPr>
          <a:xfrm>
            <a:off x="11422456" y="6550223"/>
            <a:ext cx="769544" cy="307777"/>
          </a:xfrm>
          <a:prstGeom prst="rect">
            <a:avLst/>
          </a:prstGeom>
          <a:noFill/>
        </p:spPr>
        <p:txBody>
          <a:bodyPr wrap="square" rtlCol="0">
            <a:spAutoFit/>
          </a:bodyPr>
          <a:lstStyle/>
          <a:p>
            <a:pPr algn="r"/>
            <a:r>
              <a:rPr lang="en-US" sz="1400" dirty="0">
                <a:solidFill>
                  <a:schemeClr val="bg1"/>
                </a:solidFill>
                <a:latin typeface="Comic Sans MS" pitchFamily="66" charset="0"/>
              </a:rPr>
              <a:t>(11)</a:t>
            </a:r>
          </a:p>
        </p:txBody>
      </p:sp>
      <p:sp>
        <p:nvSpPr>
          <p:cNvPr id="2" name="Rectangle 1"/>
          <p:cNvSpPr/>
          <p:nvPr/>
        </p:nvSpPr>
        <p:spPr>
          <a:xfrm>
            <a:off x="226779" y="906080"/>
            <a:ext cx="8492678" cy="1015663"/>
          </a:xfrm>
          <a:prstGeom prst="rect">
            <a:avLst/>
          </a:prstGeom>
        </p:spPr>
        <p:txBody>
          <a:bodyPr wrap="square">
            <a:spAutoFit/>
          </a:bodyPr>
          <a:lstStyle/>
          <a:p>
            <a:pPr fontAlgn="base"/>
            <a:r>
              <a:rPr lang="en-US" sz="2000" dirty="0">
                <a:solidFill>
                  <a:schemeClr val="bg1"/>
                </a:solidFill>
                <a:latin typeface="Comic Sans MS" panose="030F0702030302020204" pitchFamily="66" charset="0"/>
              </a:rPr>
              <a:t>“From before the foundation of the world to the final moments on the cross, the Savior had been about His Father’s business. He completed the work He had been sent to do.” </a:t>
            </a:r>
          </a:p>
        </p:txBody>
      </p:sp>
      <p:sp>
        <p:nvSpPr>
          <p:cNvPr id="6" name="Rectangle 5"/>
          <p:cNvSpPr/>
          <p:nvPr/>
        </p:nvSpPr>
        <p:spPr>
          <a:xfrm>
            <a:off x="2132091" y="4276570"/>
            <a:ext cx="9902981" cy="2308324"/>
          </a:xfrm>
          <a:prstGeom prst="rect">
            <a:avLst/>
          </a:prstGeom>
        </p:spPr>
        <p:txBody>
          <a:bodyPr wrap="square">
            <a:spAutoFit/>
          </a:bodyPr>
          <a:lstStyle/>
          <a:p>
            <a:r>
              <a:rPr lang="en-US" sz="2400" dirty="0">
                <a:solidFill>
                  <a:schemeClr val="bg1"/>
                </a:solidFill>
                <a:latin typeface="Comic Sans MS" panose="030F0702030302020204" pitchFamily="66" charset="0"/>
              </a:rPr>
              <a:t>Therefore, we do not wonder to whom He was talking when, upon the cross, ‘he said</a:t>
            </a:r>
            <a:r>
              <a:rPr lang="en-US" sz="2400" dirty="0">
                <a:solidFill>
                  <a:srgbClr val="FFFF00"/>
                </a:solidFill>
                <a:latin typeface="Comic Sans MS" panose="030F0702030302020204" pitchFamily="66" charset="0"/>
              </a:rPr>
              <a:t>, It is finished,’ </a:t>
            </a:r>
            <a:r>
              <a:rPr lang="en-US" sz="2400" dirty="0">
                <a:solidFill>
                  <a:schemeClr val="bg1"/>
                </a:solidFill>
                <a:latin typeface="Comic Sans MS" panose="030F0702030302020204" pitchFamily="66" charset="0"/>
              </a:rPr>
              <a:t>and ‘cried with a loud voice, … </a:t>
            </a:r>
            <a:r>
              <a:rPr lang="en-US" sz="2400" dirty="0">
                <a:solidFill>
                  <a:srgbClr val="FFFF00"/>
                </a:solidFill>
                <a:latin typeface="Comic Sans MS" panose="030F0702030302020204" pitchFamily="66" charset="0"/>
              </a:rPr>
              <a:t>Father, into thy hands I commend my spirit: and having said thus, he gave up the ghost’</a:t>
            </a:r>
            <a:r>
              <a:rPr lang="en-US" sz="2400" dirty="0">
                <a:solidFill>
                  <a:schemeClr val="bg1"/>
                </a:solidFill>
                <a:latin typeface="Comic Sans MS" panose="030F0702030302020204" pitchFamily="66" charset="0"/>
              </a:rPr>
              <a:t>.</a:t>
            </a:r>
          </a:p>
          <a:p>
            <a:endParaRPr lang="en-US" sz="2400" dirty="0">
              <a:solidFill>
                <a:schemeClr val="bg1"/>
              </a:solidFill>
              <a:latin typeface="Comic Sans MS" panose="030F0702030302020204" pitchFamily="66" charset="0"/>
            </a:endParaRPr>
          </a:p>
          <a:p>
            <a:r>
              <a:rPr lang="en-US" sz="2400" dirty="0">
                <a:solidFill>
                  <a:schemeClr val="bg1"/>
                </a:solidFill>
                <a:latin typeface="Comic Sans MS" panose="030F0702030302020204" pitchFamily="66" charset="0"/>
              </a:rPr>
              <a:t> We know He was praying to His Heavenly Father.”</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9042" y="159203"/>
            <a:ext cx="986828" cy="1240203"/>
          </a:xfrm>
          <a:prstGeom prst="rect">
            <a:avLst/>
          </a:prstGeom>
        </p:spPr>
      </p:pic>
      <p:pic>
        <p:nvPicPr>
          <p:cNvPr id="30722" name="Picture 2" descr="Image result for jesus thirsts for water on 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8956" y="1895320"/>
            <a:ext cx="8953500" cy="23812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083581" y="2227572"/>
            <a:ext cx="4302607" cy="830997"/>
          </a:xfrm>
          <a:prstGeom prst="rect">
            <a:avLst/>
          </a:prstGeom>
        </p:spPr>
        <p:txBody>
          <a:bodyPr wrap="square">
            <a:spAutoFit/>
          </a:bodyPr>
          <a:lstStyle/>
          <a:p>
            <a:r>
              <a:rPr lang="en-US" sz="1600" dirty="0">
                <a:solidFill>
                  <a:srgbClr val="FFFF00"/>
                </a:solidFill>
                <a:latin typeface="Comic Sans MS" panose="030F0702030302020204" pitchFamily="66" charset="0"/>
              </a:rPr>
              <a:t> “Jesus when he had cried again with a loud voice, </a:t>
            </a:r>
            <a:r>
              <a:rPr lang="en-US" sz="1600" i="1" dirty="0">
                <a:solidFill>
                  <a:srgbClr val="FFFF00"/>
                </a:solidFill>
                <a:latin typeface="Comic Sans MS" panose="030F0702030302020204" pitchFamily="66" charset="0"/>
              </a:rPr>
              <a:t>saying, Father, it is finished, thy will is done,</a:t>
            </a:r>
            <a:r>
              <a:rPr lang="en-US" sz="1600" dirty="0">
                <a:solidFill>
                  <a:srgbClr val="FFFF00"/>
                </a:solidFill>
                <a:latin typeface="Comic Sans MS" panose="030F0702030302020204" pitchFamily="66" charset="0"/>
              </a:rPr>
              <a:t> yielded up the ghost” </a:t>
            </a:r>
            <a:r>
              <a:rPr lang="en-US" sz="1100" dirty="0">
                <a:solidFill>
                  <a:srgbClr val="FFFF00"/>
                </a:solidFill>
                <a:latin typeface="Comic Sans MS" panose="030F0702030302020204" pitchFamily="66" charset="0"/>
              </a:rPr>
              <a:t>(12)</a:t>
            </a:r>
          </a:p>
        </p:txBody>
      </p:sp>
    </p:spTree>
    <p:extLst>
      <p:ext uri="{BB962C8B-B14F-4D97-AF65-F5344CB8AC3E}">
        <p14:creationId xmlns:p14="http://schemas.microsoft.com/office/powerpoint/2010/main" val="1823220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89364" y="277893"/>
            <a:ext cx="3657600" cy="2554545"/>
          </a:xfrm>
          <a:prstGeom prst="rect">
            <a:avLst/>
          </a:prstGeom>
          <a:noFill/>
        </p:spPr>
        <p:txBody>
          <a:bodyPr wrap="square" rtlCol="0">
            <a:spAutoFit/>
          </a:bodyPr>
          <a:lstStyle/>
          <a:p>
            <a:pPr algn="ctr"/>
            <a:r>
              <a:rPr lang="en-US" sz="8000" dirty="0">
                <a:solidFill>
                  <a:schemeClr val="bg1"/>
                </a:solidFill>
                <a:latin typeface="Comic Sans MS" panose="030F0702030302020204" pitchFamily="66" charset="0"/>
              </a:rPr>
              <a:t>The Burial</a:t>
            </a:r>
          </a:p>
        </p:txBody>
      </p:sp>
      <p:sp>
        <p:nvSpPr>
          <p:cNvPr id="6" name="TextBox 5"/>
          <p:cNvSpPr txBox="1"/>
          <p:nvPr/>
        </p:nvSpPr>
        <p:spPr>
          <a:xfrm>
            <a:off x="1676400" y="3505200"/>
            <a:ext cx="37338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Matthew 27:57-66</a:t>
            </a:r>
          </a:p>
        </p:txBody>
      </p:sp>
      <p:sp>
        <p:nvSpPr>
          <p:cNvPr id="8" name="TextBox 7"/>
          <p:cNvSpPr txBox="1"/>
          <p:nvPr/>
        </p:nvSpPr>
        <p:spPr>
          <a:xfrm>
            <a:off x="3048000" y="4267200"/>
            <a:ext cx="48006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Mark 15:42-47 Mark 16:1</a:t>
            </a:r>
          </a:p>
        </p:txBody>
      </p:sp>
      <p:sp>
        <p:nvSpPr>
          <p:cNvPr id="9" name="TextBox 8"/>
          <p:cNvSpPr txBox="1"/>
          <p:nvPr/>
        </p:nvSpPr>
        <p:spPr>
          <a:xfrm>
            <a:off x="5410200" y="4953000"/>
            <a:ext cx="48006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Luke 23:50-56</a:t>
            </a:r>
          </a:p>
        </p:txBody>
      </p:sp>
      <p:sp>
        <p:nvSpPr>
          <p:cNvPr id="10" name="TextBox 9"/>
          <p:cNvSpPr txBox="1"/>
          <p:nvPr/>
        </p:nvSpPr>
        <p:spPr>
          <a:xfrm>
            <a:off x="6324600" y="5867400"/>
            <a:ext cx="4800600" cy="523220"/>
          </a:xfrm>
          <a:prstGeom prst="rect">
            <a:avLst/>
          </a:prstGeom>
          <a:noFill/>
        </p:spPr>
        <p:txBody>
          <a:bodyPr wrap="square" rtlCol="0">
            <a:spAutoFit/>
          </a:bodyPr>
          <a:lstStyle/>
          <a:p>
            <a:r>
              <a:rPr lang="en-US" sz="2800" dirty="0">
                <a:solidFill>
                  <a:schemeClr val="bg1"/>
                </a:solidFill>
                <a:latin typeface="Comic Sans MS" panose="030F0702030302020204" pitchFamily="66" charset="0"/>
              </a:rPr>
              <a:t>John 19:38-42</a:t>
            </a:r>
          </a:p>
        </p:txBody>
      </p:sp>
      <p:grpSp>
        <p:nvGrpSpPr>
          <p:cNvPr id="11" name="Group 10"/>
          <p:cNvGrpSpPr/>
          <p:nvPr/>
        </p:nvGrpSpPr>
        <p:grpSpPr>
          <a:xfrm>
            <a:off x="5791200" y="2438401"/>
            <a:ext cx="4419600" cy="1750337"/>
            <a:chOff x="457200" y="1066800"/>
            <a:chExt cx="7696200" cy="3048000"/>
          </a:xfrm>
        </p:grpSpPr>
        <p:sp>
          <p:nvSpPr>
            <p:cNvPr id="12" name="Flowchart: Delay 11"/>
            <p:cNvSpPr/>
            <p:nvPr/>
          </p:nvSpPr>
          <p:spPr>
            <a:xfrm rot="16200000">
              <a:off x="2667000" y="1524000"/>
              <a:ext cx="2667000" cy="2514600"/>
            </a:xfrm>
            <a:prstGeom prst="flowChartDelay">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13716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1054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6629400" y="3352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533400" y="2590800"/>
              <a:ext cx="13716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1828800" y="2590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457200" y="3352800"/>
              <a:ext cx="10668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5029200" y="2590800"/>
              <a:ext cx="9144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5943600" y="2590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1752600" y="1828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p:cNvSpPr/>
            <p:nvPr/>
          </p:nvSpPr>
          <p:spPr>
            <a:xfrm>
              <a:off x="4876800" y="1828800"/>
              <a:ext cx="1524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3200400" y="1066800"/>
              <a:ext cx="16764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914400" y="1828800"/>
              <a:ext cx="8382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2057400" y="1066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4876800" y="1066800"/>
              <a:ext cx="11430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400800" y="1828800"/>
              <a:ext cx="685800" cy="762000"/>
            </a:xfrm>
            <a:prstGeom prst="roundRect">
              <a:avLst/>
            </a:prstGeom>
            <a:solidFill>
              <a:srgbClr val="EDC96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143000" y="1447800"/>
              <a:ext cx="2667000" cy="2667000"/>
            </a:xfrm>
            <a:prstGeom prst="ellipse">
              <a:avLst/>
            </a:prstGeom>
            <a:solidFill>
              <a:srgbClr val="E7B84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541865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38200" y="951637"/>
            <a:ext cx="51054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“…Joseph of </a:t>
            </a:r>
            <a:r>
              <a:rPr lang="en-US" sz="3600" dirty="0" err="1">
                <a:solidFill>
                  <a:schemeClr val="bg1"/>
                </a:solidFill>
                <a:latin typeface="Comic Sans MS" panose="030F0702030302020204" pitchFamily="66" charset="0"/>
              </a:rPr>
              <a:t>Arimathaea</a:t>
            </a:r>
            <a:r>
              <a:rPr lang="en-US" sz="3600" dirty="0">
                <a:solidFill>
                  <a:schemeClr val="bg1"/>
                </a:solidFill>
                <a:latin typeface="Comic Sans MS" panose="030F0702030302020204" pitchFamily="66" charset="0"/>
              </a:rPr>
              <a:t>, being a disciple of Jesus…</a:t>
            </a:r>
          </a:p>
        </p:txBody>
      </p:sp>
      <p:sp>
        <p:nvSpPr>
          <p:cNvPr id="6" name="TextBox 5"/>
          <p:cNvSpPr txBox="1"/>
          <p:nvPr/>
        </p:nvSpPr>
        <p:spPr>
          <a:xfrm>
            <a:off x="5754951" y="4571137"/>
            <a:ext cx="59436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…besought Pilate that he might take away the body of Jesus…”</a:t>
            </a:r>
          </a:p>
        </p:txBody>
      </p:sp>
      <p:sp>
        <p:nvSpPr>
          <p:cNvPr id="7" name="TextBox 6"/>
          <p:cNvSpPr txBox="1"/>
          <p:nvPr/>
        </p:nvSpPr>
        <p:spPr>
          <a:xfrm>
            <a:off x="-19920" y="6497835"/>
            <a:ext cx="3603171"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19:38</a:t>
            </a:r>
          </a:p>
        </p:txBody>
      </p:sp>
      <p:sp>
        <p:nvSpPr>
          <p:cNvPr id="8" name="TextBox 7"/>
          <p:cNvSpPr txBox="1"/>
          <p:nvPr/>
        </p:nvSpPr>
        <p:spPr>
          <a:xfrm>
            <a:off x="5573486" y="1"/>
            <a:ext cx="4865914" cy="1200329"/>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“…begged…”</a:t>
            </a:r>
          </a:p>
          <a:p>
            <a:r>
              <a:rPr lang="en-US" sz="3600" dirty="0">
                <a:solidFill>
                  <a:schemeClr val="bg1"/>
                </a:solidFill>
                <a:latin typeface="Comic Sans MS" panose="030F0702030302020204" pitchFamily="66" charset="0"/>
              </a:rPr>
              <a:t>Luke 23:52</a:t>
            </a:r>
          </a:p>
        </p:txBody>
      </p:sp>
      <p:pic>
        <p:nvPicPr>
          <p:cNvPr id="9" name="Picture 8" descr="Pilate and Joseph.jpg"/>
          <p:cNvPicPr>
            <a:picLocks noChangeAspect="1"/>
          </p:cNvPicPr>
          <p:nvPr/>
        </p:nvPicPr>
        <p:blipFill>
          <a:blip r:embed="rId2" cstate="print"/>
          <a:stretch>
            <a:fillRect/>
          </a:stretch>
        </p:blipFill>
        <p:spPr>
          <a:xfrm>
            <a:off x="6019800" y="1219200"/>
            <a:ext cx="3810000" cy="2819400"/>
          </a:xfrm>
          <a:prstGeom prst="rect">
            <a:avLst/>
          </a:prstGeom>
        </p:spPr>
      </p:pic>
      <p:pic>
        <p:nvPicPr>
          <p:cNvPr id="10" name="Picture 9" descr="6874155468_bccd8375f5_z.jpg"/>
          <p:cNvPicPr>
            <a:picLocks noChangeAspect="1"/>
          </p:cNvPicPr>
          <p:nvPr/>
        </p:nvPicPr>
        <p:blipFill>
          <a:blip r:embed="rId3" cstate="print"/>
          <a:stretch>
            <a:fillRect/>
          </a:stretch>
        </p:blipFill>
        <p:spPr>
          <a:xfrm>
            <a:off x="1905000" y="3657600"/>
            <a:ext cx="3356502" cy="2590800"/>
          </a:xfrm>
          <a:prstGeom prst="rect">
            <a:avLst/>
          </a:prstGeom>
        </p:spPr>
      </p:pic>
    </p:spTree>
    <p:extLst>
      <p:ext uri="{BB962C8B-B14F-4D97-AF65-F5344CB8AC3E}">
        <p14:creationId xmlns:p14="http://schemas.microsoft.com/office/powerpoint/2010/main" val="419287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352550" y="456248"/>
            <a:ext cx="6324600" cy="6309420"/>
          </a:xfrm>
          <a:prstGeom prst="rect">
            <a:avLst/>
          </a:prstGeom>
          <a:noFill/>
        </p:spPr>
        <p:txBody>
          <a:bodyPr wrap="square" rtlCol="0">
            <a:spAutoFit/>
          </a:bodyPr>
          <a:lstStyle/>
          <a:p>
            <a:r>
              <a:rPr lang="en-US" sz="4400" dirty="0">
                <a:solidFill>
                  <a:schemeClr val="bg1"/>
                </a:solidFill>
                <a:latin typeface="Comic Sans MS" panose="030F0702030302020204" pitchFamily="66" charset="0"/>
              </a:rPr>
              <a:t>Joseph of </a:t>
            </a:r>
            <a:r>
              <a:rPr lang="en-US" sz="4400" dirty="0" err="1">
                <a:solidFill>
                  <a:schemeClr val="bg1"/>
                </a:solidFill>
                <a:latin typeface="Comic Sans MS" panose="030F0702030302020204" pitchFamily="66" charset="0"/>
              </a:rPr>
              <a:t>Arimathaea</a:t>
            </a:r>
            <a:r>
              <a:rPr lang="en-US" sz="4400" dirty="0">
                <a:solidFill>
                  <a:schemeClr val="bg1"/>
                </a:solidFill>
                <a:latin typeface="Comic Sans MS" panose="030F0702030302020204" pitchFamily="66" charset="0"/>
              </a:rPr>
              <a:t>:</a:t>
            </a:r>
          </a:p>
          <a:p>
            <a:r>
              <a:rPr lang="en-US" sz="3600" dirty="0">
                <a:solidFill>
                  <a:schemeClr val="bg1"/>
                </a:solidFill>
                <a:latin typeface="Comic Sans MS" panose="030F0702030302020204" pitchFamily="66" charset="0"/>
              </a:rPr>
              <a:t> </a:t>
            </a:r>
          </a:p>
          <a:p>
            <a:r>
              <a:rPr lang="en-US" sz="3600" dirty="0">
                <a:solidFill>
                  <a:schemeClr val="bg1"/>
                </a:solidFill>
                <a:latin typeface="Comic Sans MS" panose="030F0702030302020204" pitchFamily="66" charset="0"/>
              </a:rPr>
              <a:t>Honorable disciple</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A man of wealth</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Fearful of the Jews</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Property owner of burial place</a:t>
            </a:r>
          </a:p>
          <a:p>
            <a:endParaRPr lang="en-US" sz="3600" dirty="0">
              <a:solidFill>
                <a:schemeClr val="bg1"/>
              </a:solidFill>
              <a:latin typeface="Comic Sans MS" panose="030F0702030302020204" pitchFamily="66" charset="0"/>
            </a:endParaRPr>
          </a:p>
        </p:txBody>
      </p:sp>
      <p:sp>
        <p:nvSpPr>
          <p:cNvPr id="7" name="TextBox 6"/>
          <p:cNvSpPr txBox="1"/>
          <p:nvPr/>
        </p:nvSpPr>
        <p:spPr>
          <a:xfrm>
            <a:off x="0" y="6524379"/>
            <a:ext cx="2895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19:38</a:t>
            </a:r>
          </a:p>
        </p:txBody>
      </p:sp>
      <p:pic>
        <p:nvPicPr>
          <p:cNvPr id="29698" name="Picture 2" descr="http://upload.wikimedia.org/wikipedia/commons/thumb/4/4e/Pietro_Perugino_012.jpg/220px-Pietro_Perugino_012.jpg"/>
          <p:cNvPicPr>
            <a:picLocks noChangeAspect="1" noChangeArrowheads="1"/>
          </p:cNvPicPr>
          <p:nvPr/>
        </p:nvPicPr>
        <p:blipFill>
          <a:blip r:embed="rId2" cstate="print"/>
          <a:srcRect/>
          <a:stretch>
            <a:fillRect/>
          </a:stretch>
        </p:blipFill>
        <p:spPr bwMode="auto">
          <a:xfrm>
            <a:off x="7146924" y="1756987"/>
            <a:ext cx="3091621" cy="3780211"/>
          </a:xfrm>
          <a:prstGeom prst="rect">
            <a:avLst/>
          </a:prstGeom>
          <a:noFill/>
        </p:spPr>
      </p:pic>
    </p:spTree>
    <p:extLst>
      <p:ext uri="{BB962C8B-B14F-4D97-AF65-F5344CB8AC3E}">
        <p14:creationId xmlns:p14="http://schemas.microsoft.com/office/powerpoint/2010/main" val="1339103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123" y="0"/>
            <a:ext cx="11787611" cy="1015663"/>
          </a:xfrm>
          <a:prstGeom prst="rect">
            <a:avLst/>
          </a:prstGeom>
          <a:noFill/>
        </p:spPr>
        <p:txBody>
          <a:bodyPr wrap="square" rtlCol="0">
            <a:spAutoFit/>
          </a:bodyPr>
          <a:lstStyle/>
          <a:p>
            <a:pPr algn="ctr"/>
            <a:r>
              <a:rPr lang="en-US" sz="6000" dirty="0">
                <a:solidFill>
                  <a:schemeClr val="bg1"/>
                </a:solidFill>
                <a:latin typeface="Comic Sans MS" pitchFamily="66" charset="0"/>
              </a:rPr>
              <a:t>The </a:t>
            </a:r>
            <a:r>
              <a:rPr lang="en-US" sz="6000" dirty="0" err="1">
                <a:solidFill>
                  <a:schemeClr val="bg1"/>
                </a:solidFill>
                <a:latin typeface="Comic Sans MS" pitchFamily="66" charset="0"/>
              </a:rPr>
              <a:t>Cedron</a:t>
            </a:r>
            <a:r>
              <a:rPr lang="en-US" sz="6000" dirty="0">
                <a:solidFill>
                  <a:schemeClr val="bg1"/>
                </a:solidFill>
                <a:latin typeface="Comic Sans MS" pitchFamily="66" charset="0"/>
              </a:rPr>
              <a:t> Valley</a:t>
            </a:r>
          </a:p>
        </p:txBody>
      </p:sp>
      <p:sp>
        <p:nvSpPr>
          <p:cNvPr id="103" name="Rectangle 102"/>
          <p:cNvSpPr/>
          <p:nvPr/>
        </p:nvSpPr>
        <p:spPr>
          <a:xfrm>
            <a:off x="2206027" y="932073"/>
            <a:ext cx="9563477" cy="369332"/>
          </a:xfrm>
          <a:prstGeom prst="rect">
            <a:avLst/>
          </a:prstGeom>
        </p:spPr>
        <p:txBody>
          <a:bodyPr wrap="square">
            <a:spAutoFit/>
          </a:bodyPr>
          <a:lstStyle/>
          <a:p>
            <a:r>
              <a:rPr lang="en-US" i="1" dirty="0">
                <a:solidFill>
                  <a:srgbClr val="FFFF00"/>
                </a:solidFill>
                <a:latin typeface="Palatino"/>
              </a:rPr>
              <a:t>Yea, though I walk through the valley of the shadow of death,...Psalm 23:4</a:t>
            </a:r>
            <a:endParaRPr lang="en-US" i="1" dirty="0">
              <a:solidFill>
                <a:srgbClr val="FFFF00"/>
              </a:solidFill>
            </a:endParaRPr>
          </a:p>
        </p:txBody>
      </p:sp>
      <p:sp>
        <p:nvSpPr>
          <p:cNvPr id="104" name="Rectangle 103"/>
          <p:cNvSpPr/>
          <p:nvPr/>
        </p:nvSpPr>
        <p:spPr>
          <a:xfrm>
            <a:off x="259532" y="1691852"/>
            <a:ext cx="6096000" cy="1200329"/>
          </a:xfrm>
          <a:prstGeom prst="rect">
            <a:avLst/>
          </a:prstGeom>
        </p:spPr>
        <p:txBody>
          <a:bodyPr>
            <a:spAutoFit/>
          </a:bodyPr>
          <a:lstStyle/>
          <a:p>
            <a:r>
              <a:rPr lang="en-US" dirty="0">
                <a:solidFill>
                  <a:schemeClr val="bg1"/>
                </a:solidFill>
                <a:latin typeface="Comic Sans MS" panose="030F0702030302020204" pitchFamily="66" charset="0"/>
              </a:rPr>
              <a:t>The Kidron Valley contained tombs in Jesus' time, as it does today. The walk Jesus and His disciples would have taken through this area the night before He died. (1) </a:t>
            </a:r>
          </a:p>
        </p:txBody>
      </p:sp>
      <p:grpSp>
        <p:nvGrpSpPr>
          <p:cNvPr id="2" name="Group 1"/>
          <p:cNvGrpSpPr/>
          <p:nvPr/>
        </p:nvGrpSpPr>
        <p:grpSpPr>
          <a:xfrm>
            <a:off x="1369294" y="2994366"/>
            <a:ext cx="3876476" cy="3404131"/>
            <a:chOff x="1369294" y="2994366"/>
            <a:chExt cx="3876476" cy="3404131"/>
          </a:xfrm>
        </p:grpSpPr>
        <p:pic>
          <p:nvPicPr>
            <p:cNvPr id="4098" name="Picture 2" descr="Image result for kidron valle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9294" y="2994366"/>
              <a:ext cx="3876476" cy="2907357"/>
            </a:xfrm>
            <a:prstGeom prst="rect">
              <a:avLst/>
            </a:prstGeom>
            <a:noFill/>
            <a:extLst>
              <a:ext uri="{909E8E84-426E-40DD-AFC4-6F175D3DCCD1}">
                <a14:hiddenFill xmlns:a14="http://schemas.microsoft.com/office/drawing/2010/main">
                  <a:solidFill>
                    <a:srgbClr val="FFFFFF"/>
                  </a:solidFill>
                </a14:hiddenFill>
              </a:ext>
            </a:extLst>
          </p:spPr>
        </p:pic>
        <p:sp>
          <p:nvSpPr>
            <p:cNvPr id="105" name="Rectangle 104"/>
            <p:cNvSpPr/>
            <p:nvPr/>
          </p:nvSpPr>
          <p:spPr>
            <a:xfrm>
              <a:off x="1623587" y="5890666"/>
              <a:ext cx="3367889" cy="507831"/>
            </a:xfrm>
            <a:prstGeom prst="rect">
              <a:avLst/>
            </a:prstGeom>
          </p:spPr>
          <p:txBody>
            <a:bodyPr wrap="square">
              <a:spAutoFit/>
            </a:bodyPr>
            <a:lstStyle/>
            <a:p>
              <a:r>
                <a:rPr lang="en-US" sz="900" b="1" dirty="0">
                  <a:solidFill>
                    <a:schemeClr val="bg1"/>
                  </a:solidFill>
                  <a:latin typeface="Arial" panose="020B0604020202020204" pitchFamily="34" charset="0"/>
                </a:rPr>
                <a:t>Looking down into the </a:t>
              </a:r>
              <a:r>
                <a:rPr lang="en-US" sz="900" b="1" dirty="0" err="1">
                  <a:solidFill>
                    <a:schemeClr val="bg1"/>
                  </a:solidFill>
                  <a:latin typeface="Arial" panose="020B0604020202020204" pitchFamily="34" charset="0"/>
                </a:rPr>
                <a:t>Kidron</a:t>
              </a:r>
              <a:r>
                <a:rPr lang="en-US" sz="900" b="1" dirty="0">
                  <a:solidFill>
                    <a:schemeClr val="bg1"/>
                  </a:solidFill>
                  <a:latin typeface="Arial" panose="020B0604020202020204" pitchFamily="34" charset="0"/>
                </a:rPr>
                <a:t> Valley from the base of the southeast corner of the Temple Mount at 2000 year old tombs cut into the west side of the Mount of Olives. (4)</a:t>
              </a:r>
              <a:endParaRPr lang="en-US" sz="900" dirty="0">
                <a:solidFill>
                  <a:schemeClr val="bg1"/>
                </a:solidFill>
              </a:endParaRPr>
            </a:p>
          </p:txBody>
        </p:sp>
      </p:grpSp>
      <p:sp>
        <p:nvSpPr>
          <p:cNvPr id="107" name="Rectangle 106"/>
          <p:cNvSpPr/>
          <p:nvPr/>
        </p:nvSpPr>
        <p:spPr>
          <a:xfrm>
            <a:off x="0" y="6474360"/>
            <a:ext cx="6096000" cy="307777"/>
          </a:xfrm>
          <a:prstGeom prst="rect">
            <a:avLst/>
          </a:prstGeom>
        </p:spPr>
        <p:txBody>
          <a:bodyPr>
            <a:spAutoFit/>
          </a:bodyPr>
          <a:lstStyle/>
          <a:p>
            <a:r>
              <a:rPr lang="en-US" sz="1400" dirty="0">
                <a:solidFill>
                  <a:schemeClr val="bg1"/>
                </a:solidFill>
                <a:latin typeface="Comic Sans MS" panose="030F0702030302020204" pitchFamily="66" charset="0"/>
              </a:rPr>
              <a:t>John 18:1</a:t>
            </a:r>
          </a:p>
        </p:txBody>
      </p:sp>
      <p:pic>
        <p:nvPicPr>
          <p:cNvPr id="4100" name="Picture 4" descr="Image result for kidron valley"/>
          <p:cNvPicPr>
            <a:picLocks noChangeAspect="1" noChangeArrowheads="1"/>
          </p:cNvPicPr>
          <p:nvPr/>
        </p:nvPicPr>
        <p:blipFill rotWithShape="1">
          <a:blip r:embed="rId3">
            <a:extLst>
              <a:ext uri="{28A0092B-C50C-407E-A947-70E740481C1C}">
                <a14:useLocalDpi xmlns:a14="http://schemas.microsoft.com/office/drawing/2010/main" val="0"/>
              </a:ext>
            </a:extLst>
          </a:blip>
          <a:srcRect t="4883" r="1584"/>
          <a:stretch/>
        </p:blipFill>
        <p:spPr bwMode="auto">
          <a:xfrm>
            <a:off x="5802370" y="3783783"/>
            <a:ext cx="5967134" cy="237028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kidron valle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79597" y="1587148"/>
            <a:ext cx="2595673" cy="1876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23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08314" y="685800"/>
            <a:ext cx="5508172"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“…also Nicodemus, which at the first came to Jesus by night,…</a:t>
            </a:r>
          </a:p>
        </p:txBody>
      </p:sp>
      <p:sp>
        <p:nvSpPr>
          <p:cNvPr id="6" name="TextBox 5"/>
          <p:cNvSpPr txBox="1"/>
          <p:nvPr/>
        </p:nvSpPr>
        <p:spPr>
          <a:xfrm>
            <a:off x="5279570" y="4354285"/>
            <a:ext cx="5596809" cy="1200329"/>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brought a mixture of myrrh and aloes…”</a:t>
            </a:r>
          </a:p>
        </p:txBody>
      </p:sp>
      <p:sp>
        <p:nvSpPr>
          <p:cNvPr id="7" name="TextBox 6"/>
          <p:cNvSpPr txBox="1"/>
          <p:nvPr/>
        </p:nvSpPr>
        <p:spPr>
          <a:xfrm>
            <a:off x="0" y="6550223"/>
            <a:ext cx="4254588"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19:39</a:t>
            </a:r>
          </a:p>
        </p:txBody>
      </p:sp>
      <p:pic>
        <p:nvPicPr>
          <p:cNvPr id="9" name="Picture 8" descr="2-JesusNicodemus.jpg"/>
          <p:cNvPicPr>
            <a:picLocks noChangeAspect="1"/>
          </p:cNvPicPr>
          <p:nvPr/>
        </p:nvPicPr>
        <p:blipFill>
          <a:blip r:embed="rId2" cstate="print"/>
          <a:stretch>
            <a:fillRect/>
          </a:stretch>
        </p:blipFill>
        <p:spPr>
          <a:xfrm>
            <a:off x="6077153" y="1303386"/>
            <a:ext cx="4552747" cy="3004813"/>
          </a:xfrm>
          <a:prstGeom prst="rect">
            <a:avLst/>
          </a:prstGeom>
        </p:spPr>
      </p:pic>
    </p:spTree>
    <p:extLst>
      <p:ext uri="{BB962C8B-B14F-4D97-AF65-F5344CB8AC3E}">
        <p14:creationId xmlns:p14="http://schemas.microsoft.com/office/powerpoint/2010/main" val="2527130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98713" y="948690"/>
            <a:ext cx="8338458" cy="3600986"/>
          </a:xfrm>
          <a:prstGeom prst="rect">
            <a:avLst/>
          </a:prstGeom>
          <a:noFill/>
        </p:spPr>
        <p:txBody>
          <a:bodyPr wrap="square" rtlCol="0">
            <a:spAutoFit/>
          </a:bodyPr>
          <a:lstStyle/>
          <a:p>
            <a:r>
              <a:rPr lang="en-US" sz="4800" dirty="0">
                <a:solidFill>
                  <a:schemeClr val="bg1"/>
                </a:solidFill>
                <a:latin typeface="Comic Sans MS" panose="030F0702030302020204" pitchFamily="66" charset="0"/>
              </a:rPr>
              <a:t>Nicodemus:</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Was with Jesus three years earlier</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Protested unlawful condemnation of Jesus without a hearing</a:t>
            </a:r>
          </a:p>
        </p:txBody>
      </p:sp>
      <p:sp>
        <p:nvSpPr>
          <p:cNvPr id="7" name="TextBox 6"/>
          <p:cNvSpPr txBox="1"/>
          <p:nvPr/>
        </p:nvSpPr>
        <p:spPr>
          <a:xfrm>
            <a:off x="119743" y="6550223"/>
            <a:ext cx="26670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19:39</a:t>
            </a:r>
          </a:p>
        </p:txBody>
      </p:sp>
      <p:pic>
        <p:nvPicPr>
          <p:cNvPr id="6" name="Picture 5" descr="nicodemus.jpg"/>
          <p:cNvPicPr>
            <a:picLocks noChangeAspect="1"/>
          </p:cNvPicPr>
          <p:nvPr/>
        </p:nvPicPr>
        <p:blipFill>
          <a:blip r:embed="rId2" cstate="print"/>
          <a:stretch>
            <a:fillRect/>
          </a:stretch>
        </p:blipFill>
        <p:spPr>
          <a:xfrm>
            <a:off x="8937171" y="1225183"/>
            <a:ext cx="2286000" cy="3048000"/>
          </a:xfrm>
          <a:prstGeom prst="rect">
            <a:avLst/>
          </a:prstGeom>
        </p:spPr>
      </p:pic>
    </p:spTree>
    <p:extLst>
      <p:ext uri="{BB962C8B-B14F-4D97-AF65-F5344CB8AC3E}">
        <p14:creationId xmlns:p14="http://schemas.microsoft.com/office/powerpoint/2010/main" val="12693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96686" y="304800"/>
            <a:ext cx="4865914" cy="2862322"/>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“Then took they the body of Jesus, and wound it in linen clothes with the spices…</a:t>
            </a:r>
          </a:p>
        </p:txBody>
      </p:sp>
      <p:sp>
        <p:nvSpPr>
          <p:cNvPr id="6" name="TextBox 5"/>
          <p:cNvSpPr txBox="1"/>
          <p:nvPr/>
        </p:nvSpPr>
        <p:spPr>
          <a:xfrm>
            <a:off x="97971" y="6513494"/>
            <a:ext cx="3657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19:40; Matthew 27:60</a:t>
            </a:r>
          </a:p>
        </p:txBody>
      </p:sp>
      <p:sp>
        <p:nvSpPr>
          <p:cNvPr id="7" name="TextBox 6"/>
          <p:cNvSpPr txBox="1"/>
          <p:nvPr/>
        </p:nvSpPr>
        <p:spPr>
          <a:xfrm>
            <a:off x="2819400" y="3886201"/>
            <a:ext cx="7620000" cy="2062103"/>
          </a:xfrm>
          <a:prstGeom prst="rect">
            <a:avLst/>
          </a:prstGeom>
          <a:noFill/>
        </p:spPr>
        <p:txBody>
          <a:bodyPr wrap="square" rtlCol="0">
            <a:spAutoFit/>
          </a:bodyPr>
          <a:lstStyle/>
          <a:p>
            <a:r>
              <a:rPr lang="en-US" sz="3200" dirty="0">
                <a:solidFill>
                  <a:schemeClr val="bg1"/>
                </a:solidFill>
                <a:latin typeface="Comic Sans MS" panose="030F0702030302020204" pitchFamily="66" charset="0"/>
              </a:rPr>
              <a:t>“And laid it in his own tomb, which was hewn out in the rock; and he rolled a great stone to the door of the </a:t>
            </a:r>
            <a:r>
              <a:rPr lang="en-US" sz="3200" dirty="0" err="1">
                <a:solidFill>
                  <a:schemeClr val="bg1"/>
                </a:solidFill>
                <a:latin typeface="Comic Sans MS" panose="030F0702030302020204" pitchFamily="66" charset="0"/>
              </a:rPr>
              <a:t>sepulchre</a:t>
            </a:r>
            <a:r>
              <a:rPr lang="en-US" sz="3200" dirty="0">
                <a:solidFill>
                  <a:schemeClr val="bg1"/>
                </a:solidFill>
                <a:latin typeface="Comic Sans MS" panose="030F0702030302020204" pitchFamily="66" charset="0"/>
              </a:rPr>
              <a:t>, and departed. </a:t>
            </a:r>
          </a:p>
        </p:txBody>
      </p:sp>
      <p:pic>
        <p:nvPicPr>
          <p:cNvPr id="12" name="Picture 11" descr="allegory_of_the_resurrection_of_jesus_christ_grisaille_study-huge.jpg"/>
          <p:cNvPicPr>
            <a:picLocks noChangeAspect="1"/>
          </p:cNvPicPr>
          <p:nvPr/>
        </p:nvPicPr>
        <p:blipFill>
          <a:blip r:embed="rId2" cstate="print"/>
          <a:stretch>
            <a:fillRect/>
          </a:stretch>
        </p:blipFill>
        <p:spPr>
          <a:xfrm>
            <a:off x="6259286" y="304800"/>
            <a:ext cx="2274316" cy="3352800"/>
          </a:xfrm>
          <a:prstGeom prst="rect">
            <a:avLst/>
          </a:prstGeom>
        </p:spPr>
      </p:pic>
    </p:spTree>
    <p:extLst>
      <p:ext uri="{BB962C8B-B14F-4D97-AF65-F5344CB8AC3E}">
        <p14:creationId xmlns:p14="http://schemas.microsoft.com/office/powerpoint/2010/main" val="363919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286000" y="685800"/>
            <a:ext cx="65532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“Now in the place where he was crucified there was a garden;…</a:t>
            </a:r>
          </a:p>
        </p:txBody>
      </p:sp>
      <p:sp>
        <p:nvSpPr>
          <p:cNvPr id="6" name="TextBox 5"/>
          <p:cNvSpPr txBox="1"/>
          <p:nvPr/>
        </p:nvSpPr>
        <p:spPr>
          <a:xfrm>
            <a:off x="108858" y="6550223"/>
            <a:ext cx="2514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19:40</a:t>
            </a:r>
          </a:p>
        </p:txBody>
      </p:sp>
      <p:sp>
        <p:nvSpPr>
          <p:cNvPr id="7" name="TextBox 6"/>
          <p:cNvSpPr txBox="1"/>
          <p:nvPr/>
        </p:nvSpPr>
        <p:spPr>
          <a:xfrm>
            <a:off x="6096000" y="3581400"/>
            <a:ext cx="5323114"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in the garden a new </a:t>
            </a:r>
            <a:r>
              <a:rPr lang="en-US" sz="3600" dirty="0" err="1">
                <a:solidFill>
                  <a:schemeClr val="bg1"/>
                </a:solidFill>
                <a:latin typeface="Comic Sans MS" panose="030F0702030302020204" pitchFamily="66" charset="0"/>
              </a:rPr>
              <a:t>sepulchre</a:t>
            </a:r>
            <a:r>
              <a:rPr lang="en-US" sz="3600" dirty="0">
                <a:solidFill>
                  <a:schemeClr val="bg1"/>
                </a:solidFill>
                <a:latin typeface="Comic Sans MS" panose="030F0702030302020204" pitchFamily="66" charset="0"/>
              </a:rPr>
              <a:t>, wherein was never man yet laid.”</a:t>
            </a:r>
          </a:p>
        </p:txBody>
      </p:sp>
      <p:pic>
        <p:nvPicPr>
          <p:cNvPr id="8" name="Picture 7" descr="tombstone.jpg"/>
          <p:cNvPicPr>
            <a:picLocks noChangeAspect="1"/>
          </p:cNvPicPr>
          <p:nvPr/>
        </p:nvPicPr>
        <p:blipFill>
          <a:blip r:embed="rId2" cstate="print"/>
          <a:stretch>
            <a:fillRect/>
          </a:stretch>
        </p:blipFill>
        <p:spPr>
          <a:xfrm>
            <a:off x="1284513" y="2440126"/>
            <a:ext cx="4686169" cy="3198674"/>
          </a:xfrm>
          <a:prstGeom prst="rect">
            <a:avLst/>
          </a:prstGeom>
        </p:spPr>
      </p:pic>
    </p:spTree>
    <p:extLst>
      <p:ext uri="{BB962C8B-B14F-4D97-AF65-F5344CB8AC3E}">
        <p14:creationId xmlns:p14="http://schemas.microsoft.com/office/powerpoint/2010/main" val="2898604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92629" y="381000"/>
            <a:ext cx="6781800" cy="2308324"/>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“There laid they Jesus therefore because of the Jews’ preparation day, for the </a:t>
            </a:r>
            <a:r>
              <a:rPr lang="en-US" sz="3600" dirty="0" err="1">
                <a:solidFill>
                  <a:schemeClr val="bg1"/>
                </a:solidFill>
                <a:latin typeface="Comic Sans MS" panose="030F0702030302020204" pitchFamily="66" charset="0"/>
              </a:rPr>
              <a:t>sepulchre</a:t>
            </a:r>
            <a:r>
              <a:rPr lang="en-US" sz="3600" dirty="0">
                <a:solidFill>
                  <a:schemeClr val="bg1"/>
                </a:solidFill>
                <a:latin typeface="Comic Sans MS" panose="030F0702030302020204" pitchFamily="66" charset="0"/>
              </a:rPr>
              <a:t> was nigh at hand.”</a:t>
            </a:r>
          </a:p>
        </p:txBody>
      </p:sp>
      <p:sp>
        <p:nvSpPr>
          <p:cNvPr id="6" name="TextBox 5"/>
          <p:cNvSpPr txBox="1"/>
          <p:nvPr/>
        </p:nvSpPr>
        <p:spPr>
          <a:xfrm>
            <a:off x="1676400" y="5084181"/>
            <a:ext cx="9486900" cy="1200329"/>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Because of the nearness of the Sabbath the internment had to be made with haste.</a:t>
            </a:r>
          </a:p>
        </p:txBody>
      </p:sp>
      <p:sp>
        <p:nvSpPr>
          <p:cNvPr id="7" name="TextBox 6"/>
          <p:cNvSpPr txBox="1"/>
          <p:nvPr/>
        </p:nvSpPr>
        <p:spPr>
          <a:xfrm>
            <a:off x="0" y="6550223"/>
            <a:ext cx="2514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John 19:40</a:t>
            </a:r>
          </a:p>
        </p:txBody>
      </p:sp>
      <p:pic>
        <p:nvPicPr>
          <p:cNvPr id="9" name="Picture 8" descr="day before sabbath.jpg"/>
          <p:cNvPicPr>
            <a:picLocks noChangeAspect="1"/>
          </p:cNvPicPr>
          <p:nvPr/>
        </p:nvPicPr>
        <p:blipFill>
          <a:blip r:embed="rId2" cstate="print"/>
          <a:stretch>
            <a:fillRect/>
          </a:stretch>
        </p:blipFill>
        <p:spPr>
          <a:xfrm>
            <a:off x="6966857" y="2689324"/>
            <a:ext cx="3505200" cy="2278380"/>
          </a:xfrm>
          <a:prstGeom prst="rect">
            <a:avLst/>
          </a:prstGeom>
        </p:spPr>
      </p:pic>
    </p:spTree>
    <p:extLst>
      <p:ext uri="{BB962C8B-B14F-4D97-AF65-F5344CB8AC3E}">
        <p14:creationId xmlns:p14="http://schemas.microsoft.com/office/powerpoint/2010/main" val="126693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914400" y="457200"/>
            <a:ext cx="84582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 preparation day extended from sunset on Thursday to the beginning of the Sabbath at sunset on Friday.</a:t>
            </a:r>
          </a:p>
        </p:txBody>
      </p:sp>
      <p:pic>
        <p:nvPicPr>
          <p:cNvPr id="5" name="Picture 4" descr="churchhs6.jpg"/>
          <p:cNvPicPr>
            <a:picLocks noChangeAspect="1"/>
          </p:cNvPicPr>
          <p:nvPr/>
        </p:nvPicPr>
        <p:blipFill>
          <a:blip r:embed="rId2" cstate="print"/>
          <a:stretch>
            <a:fillRect/>
          </a:stretch>
        </p:blipFill>
        <p:spPr>
          <a:xfrm>
            <a:off x="4648200" y="2743199"/>
            <a:ext cx="5453744" cy="3635829"/>
          </a:xfrm>
          <a:prstGeom prst="rect">
            <a:avLst/>
          </a:prstGeom>
        </p:spPr>
      </p:pic>
    </p:spTree>
    <p:extLst>
      <p:ext uri="{BB962C8B-B14F-4D97-AF65-F5344CB8AC3E}">
        <p14:creationId xmlns:p14="http://schemas.microsoft.com/office/powerpoint/2010/main" val="6069362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484665" y="4685437"/>
            <a:ext cx="9367157"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they returned, and prepared spices and ointments; and rested the </a:t>
            </a:r>
            <a:r>
              <a:rPr lang="en-US" sz="3600" dirty="0" err="1">
                <a:solidFill>
                  <a:schemeClr val="bg1"/>
                </a:solidFill>
                <a:latin typeface="Comic Sans MS" panose="030F0702030302020204" pitchFamily="66" charset="0"/>
              </a:rPr>
              <a:t>sabbath</a:t>
            </a:r>
            <a:r>
              <a:rPr lang="en-US" sz="3600" dirty="0">
                <a:solidFill>
                  <a:schemeClr val="bg1"/>
                </a:solidFill>
                <a:latin typeface="Comic Sans MS" panose="030F0702030302020204" pitchFamily="66" charset="0"/>
              </a:rPr>
              <a:t> day according to the commandments.”</a:t>
            </a:r>
          </a:p>
        </p:txBody>
      </p:sp>
      <p:sp>
        <p:nvSpPr>
          <p:cNvPr id="7" name="TextBox 6"/>
          <p:cNvSpPr txBox="1"/>
          <p:nvPr/>
        </p:nvSpPr>
        <p:spPr>
          <a:xfrm>
            <a:off x="152400" y="6211669"/>
            <a:ext cx="33528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Luke 23:55-56</a:t>
            </a:r>
          </a:p>
        </p:txBody>
      </p:sp>
      <p:sp>
        <p:nvSpPr>
          <p:cNvPr id="8" name="TextBox 7"/>
          <p:cNvSpPr txBox="1"/>
          <p:nvPr/>
        </p:nvSpPr>
        <p:spPr>
          <a:xfrm>
            <a:off x="1266825" y="838200"/>
            <a:ext cx="67818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the women also, which came with him from Galilee, followed after,…</a:t>
            </a:r>
          </a:p>
        </p:txBody>
      </p:sp>
      <p:pic>
        <p:nvPicPr>
          <p:cNvPr id="12" name="Picture 11" descr="3292b.gif"/>
          <p:cNvPicPr>
            <a:picLocks noChangeAspect="1"/>
          </p:cNvPicPr>
          <p:nvPr/>
        </p:nvPicPr>
        <p:blipFill>
          <a:blip r:embed="rId2" cstate="print"/>
          <a:stretch>
            <a:fillRect/>
          </a:stretch>
        </p:blipFill>
        <p:spPr>
          <a:xfrm>
            <a:off x="8048625" y="290385"/>
            <a:ext cx="3167498" cy="3976815"/>
          </a:xfrm>
          <a:prstGeom prst="rect">
            <a:avLst/>
          </a:prstGeom>
        </p:spPr>
      </p:pic>
      <p:pic>
        <p:nvPicPr>
          <p:cNvPr id="9" name="Picture 2" descr="Image result for jesus and sepulch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052" y="3157533"/>
            <a:ext cx="2046962" cy="2659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408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5428" y="4028795"/>
            <a:ext cx="11571514" cy="2308324"/>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These women watched the entombment from a distance, and when it was completed they returned with prepared spices and ointments, then rested the Sabbath day.</a:t>
            </a:r>
          </a:p>
        </p:txBody>
      </p:sp>
      <p:sp>
        <p:nvSpPr>
          <p:cNvPr id="8" name="TextBox 7"/>
          <p:cNvSpPr txBox="1"/>
          <p:nvPr/>
        </p:nvSpPr>
        <p:spPr>
          <a:xfrm>
            <a:off x="4550229" y="1193147"/>
            <a:ext cx="67818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“Mary Magdalene and Mary the mother of </a:t>
            </a:r>
            <a:r>
              <a:rPr lang="en-US" sz="3600">
                <a:solidFill>
                  <a:schemeClr val="bg1"/>
                </a:solidFill>
                <a:latin typeface="Comic Sans MS" panose="030F0702030302020204" pitchFamily="66" charset="0"/>
              </a:rPr>
              <a:t>Jeses</a:t>
            </a:r>
            <a:r>
              <a:rPr lang="en-US" sz="3600" dirty="0">
                <a:solidFill>
                  <a:schemeClr val="bg1"/>
                </a:solidFill>
                <a:latin typeface="Comic Sans MS" panose="030F0702030302020204" pitchFamily="66" charset="0"/>
              </a:rPr>
              <a:t> beheld where he laid.”</a:t>
            </a:r>
          </a:p>
        </p:txBody>
      </p:sp>
      <p:sp>
        <p:nvSpPr>
          <p:cNvPr id="6" name="TextBox 5"/>
          <p:cNvSpPr txBox="1"/>
          <p:nvPr/>
        </p:nvSpPr>
        <p:spPr>
          <a:xfrm>
            <a:off x="0" y="6472926"/>
            <a:ext cx="33528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Mark 15:47; Luke 23:56</a:t>
            </a:r>
          </a:p>
        </p:txBody>
      </p:sp>
      <p:pic>
        <p:nvPicPr>
          <p:cNvPr id="31748" name="Picture 4" descr="Image result for joseph of arimathea and jesus bo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473" y="346833"/>
            <a:ext cx="2781298" cy="35461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869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510043"/>
            <a:ext cx="4898571"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Matthew 27:60-66</a:t>
            </a:r>
          </a:p>
        </p:txBody>
      </p:sp>
      <p:sp>
        <p:nvSpPr>
          <p:cNvPr id="8" name="TextBox 7"/>
          <p:cNvSpPr txBox="1"/>
          <p:nvPr/>
        </p:nvSpPr>
        <p:spPr>
          <a:xfrm>
            <a:off x="544286" y="381000"/>
            <a:ext cx="9742714" cy="5632311"/>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It is evident that Pilate and others remembered Jesus’ predictions of an assured resurrection on the third day after His death. </a:t>
            </a: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They went to see the sealed door.</a:t>
            </a:r>
          </a:p>
          <a:p>
            <a:endParaRPr lang="en-US" sz="3600" dirty="0">
              <a:solidFill>
                <a:schemeClr val="bg1"/>
              </a:solidFill>
              <a:latin typeface="Comic Sans MS" panose="030F0702030302020204" pitchFamily="66" charset="0"/>
            </a:endParaRPr>
          </a:p>
          <a:p>
            <a:endParaRPr lang="en-US" sz="3600" dirty="0">
              <a:solidFill>
                <a:schemeClr val="bg1"/>
              </a:solidFill>
              <a:latin typeface="Comic Sans MS" panose="030F0702030302020204" pitchFamily="66" charset="0"/>
            </a:endParaRPr>
          </a:p>
          <a:p>
            <a:r>
              <a:rPr lang="en-US" sz="3600" dirty="0">
                <a:solidFill>
                  <a:schemeClr val="bg1"/>
                </a:solidFill>
                <a:latin typeface="Comic Sans MS" panose="030F0702030302020204" pitchFamily="66" charset="0"/>
              </a:rPr>
              <a:t>He placed guards so that his disciples could not steal the body.</a:t>
            </a:r>
          </a:p>
        </p:txBody>
      </p:sp>
      <p:pic>
        <p:nvPicPr>
          <p:cNvPr id="5" name="Picture 4" descr="pilates court.jpg"/>
          <p:cNvPicPr>
            <a:picLocks noChangeAspect="1"/>
          </p:cNvPicPr>
          <p:nvPr/>
        </p:nvPicPr>
        <p:blipFill>
          <a:blip r:embed="rId2" cstate="print"/>
          <a:srcRect t="4000" r="16216"/>
          <a:stretch>
            <a:fillRect/>
          </a:stretch>
        </p:blipFill>
        <p:spPr>
          <a:xfrm>
            <a:off x="8244069" y="2383970"/>
            <a:ext cx="2995431" cy="2319043"/>
          </a:xfrm>
          <a:prstGeom prst="rect">
            <a:avLst/>
          </a:prstGeom>
        </p:spPr>
      </p:pic>
    </p:spTree>
    <p:extLst>
      <p:ext uri="{BB962C8B-B14F-4D97-AF65-F5344CB8AC3E}">
        <p14:creationId xmlns:p14="http://schemas.microsoft.com/office/powerpoint/2010/main" val="3001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0" y="6456908"/>
            <a:ext cx="5246914"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Matthew 27:60-66</a:t>
            </a:r>
          </a:p>
        </p:txBody>
      </p:sp>
      <p:sp>
        <p:nvSpPr>
          <p:cNvPr id="8" name="TextBox 7"/>
          <p:cNvSpPr txBox="1"/>
          <p:nvPr/>
        </p:nvSpPr>
        <p:spPr>
          <a:xfrm>
            <a:off x="1828800" y="381000"/>
            <a:ext cx="6781800" cy="1754326"/>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“So they went, and made the sepulcher sure, sealing the stone, and setting the watch.”</a:t>
            </a:r>
          </a:p>
        </p:txBody>
      </p:sp>
      <p:pic>
        <p:nvPicPr>
          <p:cNvPr id="33794" name="Picture 2" descr="Image result for romans watch tomb of jes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2642" y="2400514"/>
            <a:ext cx="5240562" cy="3930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1048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123" y="0"/>
            <a:ext cx="11787611" cy="1015663"/>
          </a:xfrm>
          <a:prstGeom prst="rect">
            <a:avLst/>
          </a:prstGeom>
          <a:noFill/>
        </p:spPr>
        <p:txBody>
          <a:bodyPr wrap="square" rtlCol="0">
            <a:spAutoFit/>
          </a:bodyPr>
          <a:lstStyle/>
          <a:p>
            <a:pPr algn="ctr"/>
            <a:r>
              <a:rPr lang="en-US" sz="6000" dirty="0">
                <a:solidFill>
                  <a:schemeClr val="bg1"/>
                </a:solidFill>
                <a:latin typeface="Comic Sans MS" pitchFamily="66" charset="0"/>
              </a:rPr>
              <a:t>The Suffering</a:t>
            </a:r>
          </a:p>
        </p:txBody>
      </p:sp>
      <p:grpSp>
        <p:nvGrpSpPr>
          <p:cNvPr id="5" name="Group 4"/>
          <p:cNvGrpSpPr/>
          <p:nvPr/>
        </p:nvGrpSpPr>
        <p:grpSpPr>
          <a:xfrm>
            <a:off x="388364" y="1958962"/>
            <a:ext cx="4366788" cy="3209205"/>
            <a:chOff x="905346" y="1181508"/>
            <a:chExt cx="3385996" cy="2505861"/>
          </a:xfrm>
        </p:grpSpPr>
        <p:pic>
          <p:nvPicPr>
            <p:cNvPr id="2050" name="Picture 2" descr="Image result for jesus suffers in gard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46" y="1181508"/>
              <a:ext cx="3385996" cy="250586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905346" y="3471925"/>
              <a:ext cx="2073244" cy="215444"/>
            </a:xfrm>
            <a:prstGeom prst="rect">
              <a:avLst/>
            </a:prstGeom>
            <a:noFill/>
          </p:spPr>
          <p:txBody>
            <a:bodyPr wrap="square" rtlCol="0">
              <a:spAutoFit/>
            </a:bodyPr>
            <a:lstStyle/>
            <a:p>
              <a:r>
                <a:rPr lang="en-US" sz="800" dirty="0">
                  <a:solidFill>
                    <a:schemeClr val="bg1"/>
                  </a:solidFill>
                  <a:latin typeface="Comic Sans MS" pitchFamily="66" charset="0"/>
                </a:rPr>
                <a:t>Greg Olsen</a:t>
              </a:r>
            </a:p>
          </p:txBody>
        </p:sp>
      </p:grpSp>
      <p:sp>
        <p:nvSpPr>
          <p:cNvPr id="103" name="TextBox 102"/>
          <p:cNvSpPr txBox="1"/>
          <p:nvPr/>
        </p:nvSpPr>
        <p:spPr>
          <a:xfrm>
            <a:off x="190122" y="6458060"/>
            <a:ext cx="6382694" cy="307777"/>
          </a:xfrm>
          <a:prstGeom prst="rect">
            <a:avLst/>
          </a:prstGeom>
          <a:noFill/>
        </p:spPr>
        <p:txBody>
          <a:bodyPr wrap="square" rtlCol="0">
            <a:spAutoFit/>
          </a:bodyPr>
          <a:lstStyle/>
          <a:p>
            <a:pPr fontAlgn="t"/>
            <a:r>
              <a:rPr lang="en-US" sz="1400" dirty="0">
                <a:solidFill>
                  <a:schemeClr val="bg1"/>
                </a:solidFill>
                <a:latin typeface="Comic Sans MS" pitchFamily="66" charset="0"/>
              </a:rPr>
              <a:t>John 18:1; Matthew 26:36-46; Mark 14:32-42; Luke 22:40-46</a:t>
            </a:r>
          </a:p>
        </p:txBody>
      </p:sp>
      <p:sp>
        <p:nvSpPr>
          <p:cNvPr id="6" name="Rectangle 5"/>
          <p:cNvSpPr/>
          <p:nvPr/>
        </p:nvSpPr>
        <p:spPr>
          <a:xfrm>
            <a:off x="5347580" y="1267444"/>
            <a:ext cx="6096000" cy="4247317"/>
          </a:xfrm>
          <a:prstGeom prst="rect">
            <a:avLst/>
          </a:prstGeom>
        </p:spPr>
        <p:txBody>
          <a:bodyPr>
            <a:spAutoFit/>
          </a:bodyPr>
          <a:lstStyle/>
          <a:p>
            <a:r>
              <a:rPr lang="en-US" dirty="0">
                <a:solidFill>
                  <a:schemeClr val="bg1"/>
                </a:solidFill>
                <a:latin typeface="Comic Sans MS" panose="030F0702030302020204" pitchFamily="66" charset="0"/>
              </a:rPr>
              <a:t>“Christ’s agony in the garden is unfathomable to the finite mind, both as to intensity and cause. The thought that He suffered through fear of death is untenable.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Death to Him was preliminary to resurrection and triumphal return to the Father from whom He had come, and to a state of glory even beyond what He had before possessed; and, moreover, it was within His power to lay down His life voluntarily.”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In some manner, actual and terribly real, though to man incomprehensible, the Savior took upon Himself the burden of the sins of mankind from Adam to the end of the world.”</a:t>
            </a:r>
          </a:p>
        </p:txBody>
      </p:sp>
      <p:sp>
        <p:nvSpPr>
          <p:cNvPr id="7" name="Rectangle 6"/>
          <p:cNvSpPr/>
          <p:nvPr/>
        </p:nvSpPr>
        <p:spPr>
          <a:xfrm>
            <a:off x="11615233" y="6396505"/>
            <a:ext cx="495649" cy="369332"/>
          </a:xfrm>
          <a:prstGeom prst="rect">
            <a:avLst/>
          </a:prstGeom>
        </p:spPr>
        <p:txBody>
          <a:bodyPr wrap="none">
            <a:spAutoFit/>
          </a:bodyPr>
          <a:lstStyle/>
          <a:p>
            <a:r>
              <a:rPr lang="en-US" dirty="0">
                <a:solidFill>
                  <a:schemeClr val="bg1"/>
                </a:solidFill>
                <a:latin typeface="Comic Sans MS" panose="030F0702030302020204" pitchFamily="66" charset="0"/>
              </a:rPr>
              <a:t>(2)</a:t>
            </a: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9828" y="60122"/>
            <a:ext cx="907504" cy="1207322"/>
          </a:xfrm>
          <a:prstGeom prst="rect">
            <a:avLst/>
          </a:prstGeom>
        </p:spPr>
      </p:pic>
    </p:spTree>
    <p:extLst>
      <p:ext uri="{BB962C8B-B14F-4D97-AF65-F5344CB8AC3E}">
        <p14:creationId xmlns:p14="http://schemas.microsoft.com/office/powerpoint/2010/main" val="2842906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87829" y="304800"/>
            <a:ext cx="9688285" cy="2308324"/>
          </a:xfrm>
          <a:prstGeom prst="rect">
            <a:avLst/>
          </a:prstGeom>
          <a:noFill/>
        </p:spPr>
        <p:txBody>
          <a:bodyPr wrap="square" rtlCol="0">
            <a:spAutoFit/>
          </a:bodyPr>
          <a:lstStyle/>
          <a:p>
            <a:r>
              <a:rPr lang="en-US" sz="3600" dirty="0">
                <a:solidFill>
                  <a:schemeClr val="bg1"/>
                </a:solidFill>
                <a:latin typeface="Comic Sans MS" panose="030F0702030302020204" pitchFamily="66" charset="0"/>
              </a:rPr>
              <a:t>“And when the Sabbath was past, Mary Magdalene, and Mary the mother of James and Salome, had bought sweet spices, that they might come and anoint him.”</a:t>
            </a:r>
          </a:p>
        </p:txBody>
      </p:sp>
      <p:sp>
        <p:nvSpPr>
          <p:cNvPr id="7" name="TextBox 6"/>
          <p:cNvSpPr txBox="1"/>
          <p:nvPr/>
        </p:nvSpPr>
        <p:spPr>
          <a:xfrm>
            <a:off x="97971" y="6550223"/>
            <a:ext cx="2514600" cy="307777"/>
          </a:xfrm>
          <a:prstGeom prst="rect">
            <a:avLst/>
          </a:prstGeom>
          <a:noFill/>
        </p:spPr>
        <p:txBody>
          <a:bodyPr wrap="square" rtlCol="0">
            <a:spAutoFit/>
          </a:bodyPr>
          <a:lstStyle/>
          <a:p>
            <a:r>
              <a:rPr lang="en-US" sz="1400" dirty="0">
                <a:solidFill>
                  <a:schemeClr val="bg1"/>
                </a:solidFill>
                <a:latin typeface="Comic Sans MS" panose="030F0702030302020204" pitchFamily="66" charset="0"/>
              </a:rPr>
              <a:t>Mark 16:1</a:t>
            </a:r>
          </a:p>
        </p:txBody>
      </p:sp>
      <p:pic>
        <p:nvPicPr>
          <p:cNvPr id="11" name="Picture 10" descr="Robert Anning Bell, The Women going to the sepulchre, Royal Academy of Arts, London, 1912.jpg"/>
          <p:cNvPicPr>
            <a:picLocks noChangeAspect="1"/>
          </p:cNvPicPr>
          <p:nvPr/>
        </p:nvPicPr>
        <p:blipFill>
          <a:blip r:embed="rId2" cstate="print"/>
          <a:stretch>
            <a:fillRect/>
          </a:stretch>
        </p:blipFill>
        <p:spPr>
          <a:xfrm>
            <a:off x="2830286" y="2707422"/>
            <a:ext cx="5715000" cy="3409950"/>
          </a:xfrm>
          <a:prstGeom prst="rect">
            <a:avLst/>
          </a:prstGeom>
        </p:spPr>
      </p:pic>
    </p:spTree>
    <p:extLst>
      <p:ext uri="{BB962C8B-B14F-4D97-AF65-F5344CB8AC3E}">
        <p14:creationId xmlns:p14="http://schemas.microsoft.com/office/powerpoint/2010/main" val="3439119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74915" y="138299"/>
            <a:ext cx="10885714" cy="646331"/>
          </a:xfrm>
          <a:prstGeom prst="rect">
            <a:avLst/>
          </a:prstGeom>
          <a:noFill/>
        </p:spPr>
        <p:txBody>
          <a:bodyPr wrap="square" rtlCol="0">
            <a:spAutoFit/>
          </a:bodyPr>
          <a:lstStyle/>
          <a:p>
            <a:pPr algn="ctr"/>
            <a:r>
              <a:rPr lang="en-US" sz="3600" dirty="0">
                <a:solidFill>
                  <a:schemeClr val="bg1"/>
                </a:solidFill>
                <a:latin typeface="Comic Sans MS" panose="030F0702030302020204" pitchFamily="66" charset="0"/>
              </a:rPr>
              <a:t>The True Character of Jesus Christ</a:t>
            </a:r>
          </a:p>
        </p:txBody>
      </p:sp>
      <p:sp>
        <p:nvSpPr>
          <p:cNvPr id="7" name="TextBox 6"/>
          <p:cNvSpPr txBox="1"/>
          <p:nvPr/>
        </p:nvSpPr>
        <p:spPr>
          <a:xfrm>
            <a:off x="674915" y="1185183"/>
            <a:ext cx="7184572" cy="4401205"/>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“Character is revealed … in the power to discern the suffering of other people when we ourselves are suffering; in the ability to detect the hunger of others when we are hungry; and in the power to reach out and extend compassion for the spiritual agony of others when we are in the midst of our own spiritual distress.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Thus, character is demonstrated by looking and reaching outward when the natural and instinctive response is to be self-absorbed and turn inward.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If such a capacity is indeed the ultimate criterion of moral character, then the Savior of the world is the perfect example of such a consistent and charitable character.”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1693" y="1009650"/>
            <a:ext cx="1924050" cy="2419350"/>
          </a:xfrm>
          <a:prstGeom prst="rect">
            <a:avLst/>
          </a:prstGeom>
        </p:spPr>
      </p:pic>
      <p:sp>
        <p:nvSpPr>
          <p:cNvPr id="3" name="Rectangle 2"/>
          <p:cNvSpPr/>
          <p:nvPr/>
        </p:nvSpPr>
        <p:spPr>
          <a:xfrm>
            <a:off x="11389528" y="6379420"/>
            <a:ext cx="668773" cy="369332"/>
          </a:xfrm>
          <a:prstGeom prst="rect">
            <a:avLst/>
          </a:prstGeom>
        </p:spPr>
        <p:txBody>
          <a:bodyPr wrap="none">
            <a:spAutoFit/>
          </a:bodyPr>
          <a:lstStyle/>
          <a:p>
            <a:r>
              <a:rPr lang="en-US" dirty="0">
                <a:solidFill>
                  <a:schemeClr val="bg1"/>
                </a:solidFill>
                <a:latin typeface="Comic Sans MS" panose="030F0702030302020204" pitchFamily="66" charset="0"/>
              </a:rPr>
              <a:t> (13)</a:t>
            </a:r>
          </a:p>
        </p:txBody>
      </p:sp>
      <p:grpSp>
        <p:nvGrpSpPr>
          <p:cNvPr id="8" name="Group 7"/>
          <p:cNvGrpSpPr/>
          <p:nvPr/>
        </p:nvGrpSpPr>
        <p:grpSpPr>
          <a:xfrm>
            <a:off x="8100320" y="3989170"/>
            <a:ext cx="3289208" cy="2390250"/>
            <a:chOff x="384206" y="4158361"/>
            <a:chExt cx="3289208" cy="2390250"/>
          </a:xfrm>
        </p:grpSpPr>
        <p:grpSp>
          <p:nvGrpSpPr>
            <p:cNvPr id="9" name="Group 8"/>
            <p:cNvGrpSpPr/>
            <p:nvPr/>
          </p:nvGrpSpPr>
          <p:grpSpPr>
            <a:xfrm>
              <a:off x="384206" y="4158361"/>
              <a:ext cx="3289208" cy="2390250"/>
              <a:chOff x="609599" y="833642"/>
              <a:chExt cx="7941747" cy="5771225"/>
            </a:xfrm>
          </p:grpSpPr>
          <p:grpSp>
            <p:nvGrpSpPr>
              <p:cNvPr id="12" name="Group 14"/>
              <p:cNvGrpSpPr/>
              <p:nvPr/>
            </p:nvGrpSpPr>
            <p:grpSpPr>
              <a:xfrm rot="10800000">
                <a:off x="7696200" y="5257800"/>
                <a:ext cx="621450" cy="1347067"/>
                <a:chOff x="7010400" y="381000"/>
                <a:chExt cx="762000" cy="2033666"/>
              </a:xfrm>
            </p:grpSpPr>
            <p:sp>
              <p:nvSpPr>
                <p:cNvPr id="25" name="Rounded Rectangle 24"/>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1"/>
              <p:cNvGrpSpPr/>
              <p:nvPr/>
            </p:nvGrpSpPr>
            <p:grpSpPr>
              <a:xfrm rot="10800000">
                <a:off x="939238" y="4923502"/>
                <a:ext cx="621450" cy="1347067"/>
                <a:chOff x="7010400" y="381000"/>
                <a:chExt cx="762000" cy="2033666"/>
              </a:xfrm>
            </p:grpSpPr>
            <p:sp>
              <p:nvSpPr>
                <p:cNvPr id="23" name="Rounded Rectangle 22"/>
                <p:cNvSpPr/>
                <p:nvPr/>
              </p:nvSpPr>
              <p:spPr>
                <a:xfrm>
                  <a:off x="7186534" y="1195466"/>
                  <a:ext cx="457200" cy="1219200"/>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010400" y="381000"/>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Wave 2"/>
              <p:cNvSpPr/>
              <p:nvPr/>
            </p:nvSpPr>
            <p:spPr>
              <a:xfrm>
                <a:off x="935291" y="1845205"/>
                <a:ext cx="7290362" cy="3760204"/>
              </a:xfrm>
              <a:prstGeom prst="wave">
                <a:avLst>
                  <a:gd name="adj1" fmla="val 3907"/>
                  <a:gd name="adj2" fmla="val 0"/>
                </a:avLst>
              </a:prstGeom>
              <a:solidFill>
                <a:srgbClr val="DE9F7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an 3"/>
              <p:cNvSpPr/>
              <p:nvPr/>
            </p:nvSpPr>
            <p:spPr>
              <a:xfrm>
                <a:off x="7315200" y="1981200"/>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an 1"/>
              <p:cNvSpPr/>
              <p:nvPr/>
            </p:nvSpPr>
            <p:spPr>
              <a:xfrm>
                <a:off x="609599" y="1643059"/>
                <a:ext cx="1236146" cy="3840519"/>
              </a:xfrm>
              <a:prstGeom prst="can">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899460" y="833642"/>
                <a:ext cx="621450" cy="986197"/>
                <a:chOff x="7031201" y="834275"/>
                <a:chExt cx="762000" cy="1488861"/>
              </a:xfrm>
            </p:grpSpPr>
            <p:sp>
              <p:nvSpPr>
                <p:cNvPr id="21" name="Rounded Rectangle 20"/>
                <p:cNvSpPr/>
                <p:nvPr/>
              </p:nvSpPr>
              <p:spPr>
                <a:xfrm>
                  <a:off x="7279402" y="1563538"/>
                  <a:ext cx="291165" cy="759598"/>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5"/>
                <p:cNvSpPr/>
                <p:nvPr/>
              </p:nvSpPr>
              <p:spPr>
                <a:xfrm>
                  <a:off x="7031201" y="834275"/>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7646520" y="1148254"/>
                <a:ext cx="621450" cy="1017899"/>
                <a:chOff x="7087348" y="824753"/>
                <a:chExt cx="762000" cy="1536722"/>
              </a:xfrm>
            </p:grpSpPr>
            <p:sp>
              <p:nvSpPr>
                <p:cNvPr id="19" name="Rounded Rectangle 18"/>
                <p:cNvSpPr/>
                <p:nvPr/>
              </p:nvSpPr>
              <p:spPr>
                <a:xfrm>
                  <a:off x="7339058" y="1803020"/>
                  <a:ext cx="258584" cy="558455"/>
                </a:xfrm>
                <a:prstGeom prst="roundRec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87348" y="824753"/>
                  <a:ext cx="762000" cy="1219200"/>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 name="Rectangle 9"/>
            <p:cNvSpPr/>
            <p:nvPr/>
          </p:nvSpPr>
          <p:spPr>
            <a:xfrm>
              <a:off x="795835" y="4712889"/>
              <a:ext cx="2437759" cy="1323439"/>
            </a:xfrm>
            <a:prstGeom prst="rect">
              <a:avLst/>
            </a:prstGeom>
          </p:spPr>
          <p:txBody>
            <a:bodyPr wrap="square">
              <a:spAutoFit/>
            </a:bodyPr>
            <a:lstStyle/>
            <a:p>
              <a:pPr algn="ctr"/>
              <a:r>
                <a:rPr lang="en-US" sz="1600" dirty="0">
                  <a:solidFill>
                    <a:srgbClr val="333333"/>
                  </a:solidFill>
                  <a:latin typeface="Open Sans"/>
                </a:rPr>
                <a:t> </a:t>
              </a:r>
              <a:r>
                <a:rPr lang="en-US" sz="1600" b="1" dirty="0"/>
                <a:t>We can follow the Savior’s example by choosing to help others even when we are in need ourselves</a:t>
              </a:r>
              <a:endParaRPr lang="en-US" sz="1600" dirty="0"/>
            </a:p>
          </p:txBody>
        </p:sp>
      </p:grpSp>
    </p:spTree>
    <p:extLst>
      <p:ext uri="{BB962C8B-B14F-4D97-AF65-F5344CB8AC3E}">
        <p14:creationId xmlns:p14="http://schemas.microsoft.com/office/powerpoint/2010/main" val="484609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37"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out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0"/>
            <a:ext cx="12192000" cy="6494085"/>
          </a:xfrm>
          <a:prstGeom prst="rect">
            <a:avLst/>
          </a:prstGeom>
          <a:noFill/>
        </p:spPr>
        <p:txBody>
          <a:bodyPr wrap="square" rtlCol="0">
            <a:spAutoFit/>
          </a:bodyPr>
          <a:lstStyle/>
          <a:p>
            <a:r>
              <a:rPr lang="en-US" sz="1600" dirty="0">
                <a:solidFill>
                  <a:schemeClr val="bg1"/>
                </a:solidFill>
                <a:latin typeface="Comic Sans MS" panose="030F0702030302020204" pitchFamily="66" charset="0"/>
              </a:rPr>
              <a:t>Sources:</a:t>
            </a:r>
          </a:p>
          <a:p>
            <a:endParaRPr lang="en-US" sz="1600" dirty="0">
              <a:solidFill>
                <a:schemeClr val="bg1"/>
              </a:solidFill>
              <a:latin typeface="Comic Sans MS" panose="030F0702030302020204" pitchFamily="66" charset="0"/>
            </a:endParaRPr>
          </a:p>
          <a:p>
            <a:r>
              <a:rPr lang="en-US" sz="1600" dirty="0">
                <a:solidFill>
                  <a:schemeClr val="bg1"/>
                </a:solidFill>
                <a:latin typeface="Comic Sans MS" panose="030F0702030302020204" pitchFamily="66" charset="0"/>
              </a:rPr>
              <a:t>Suggested Hymn: #194 </a:t>
            </a:r>
            <a:r>
              <a:rPr lang="en-US" sz="1600" i="1" dirty="0">
                <a:solidFill>
                  <a:schemeClr val="bg1"/>
                </a:solidFill>
                <a:latin typeface="Comic Sans MS" panose="030F0702030302020204" pitchFamily="66" charset="0"/>
              </a:rPr>
              <a:t>There is a Green Hill Far Away</a:t>
            </a:r>
          </a:p>
          <a:p>
            <a:endParaRPr lang="en-US" sz="1600" dirty="0">
              <a:solidFill>
                <a:schemeClr val="bg1"/>
              </a:solidFill>
              <a:latin typeface="Comic Sans MS" panose="030F0702030302020204" pitchFamily="66" charset="0"/>
            </a:endParaRPr>
          </a:p>
          <a:p>
            <a:endParaRPr lang="en-US" sz="1600" i="1" dirty="0">
              <a:solidFill>
                <a:schemeClr val="bg1"/>
              </a:solidFill>
              <a:latin typeface="Comic Sans MS" panose="030F0702030302020204" pitchFamily="66" charset="0"/>
            </a:endParaRPr>
          </a:p>
          <a:p>
            <a:r>
              <a:rPr lang="en-US" sz="1600" i="1" dirty="0">
                <a:solidFill>
                  <a:schemeClr val="bg1"/>
                </a:solidFill>
                <a:latin typeface="Comic Sans MS" panose="030F0702030302020204" pitchFamily="66" charset="0"/>
              </a:rPr>
              <a:t>Video: </a:t>
            </a:r>
            <a:r>
              <a:rPr lang="en-US" sz="1600" dirty="0">
                <a:solidFill>
                  <a:schemeClr val="bg1"/>
                </a:solidFill>
                <a:latin typeface="Comic Sans MS" panose="030F0702030302020204" pitchFamily="66" charset="0"/>
              </a:rPr>
              <a:t>To This End Was I Born (27:12)</a:t>
            </a:r>
          </a:p>
          <a:p>
            <a:r>
              <a:rPr lang="en-US" sz="1600" b="1" dirty="0">
                <a:solidFill>
                  <a:schemeClr val="bg1"/>
                </a:solidFill>
                <a:latin typeface="Comic Sans MS" panose="030F0702030302020204" pitchFamily="66" charset="0"/>
              </a:rPr>
              <a:t>God Will Lift Us Up</a:t>
            </a:r>
            <a:r>
              <a:rPr lang="en-US" sz="1600" dirty="0">
                <a:solidFill>
                  <a:schemeClr val="bg1"/>
                </a:solidFill>
                <a:latin typeface="Comic Sans MS" panose="030F0702030302020204" pitchFamily="66" charset="0"/>
              </a:rPr>
              <a:t> (4:59)</a:t>
            </a:r>
            <a:endParaRPr lang="en-US" sz="1600" i="1" u="none" strike="noStrike" dirty="0">
              <a:solidFill>
                <a:schemeClr val="bg1"/>
              </a:solidFill>
              <a:effectLst/>
              <a:latin typeface="Comic Sans MS" panose="030F0702030302020204" pitchFamily="66" charset="0"/>
            </a:endParaRPr>
          </a:p>
          <a:p>
            <a:pPr marL="342900" indent="-342900">
              <a:buFontTx/>
              <a:buAutoNum type="arabicPeriod"/>
            </a:pPr>
            <a:endParaRPr lang="en-US" sz="1600" dirty="0">
              <a:solidFill>
                <a:schemeClr val="bg1"/>
              </a:solidFill>
              <a:latin typeface="Comic Sans MS" panose="030F0702030302020204" pitchFamily="66" charset="0"/>
            </a:endParaRPr>
          </a:p>
          <a:p>
            <a:pPr marL="342900" indent="-342900">
              <a:buFontTx/>
              <a:buAutoNum type="arabicPeriod"/>
            </a:pPr>
            <a:r>
              <a:rPr lang="en-US" sz="1600" dirty="0">
                <a:solidFill>
                  <a:schemeClr val="bg1"/>
                </a:solidFill>
                <a:latin typeface="Comic Sans MS" panose="030F0702030302020204" pitchFamily="66" charset="0"/>
              </a:rPr>
              <a:t>New Testament Institute Student Manual Chapter 27</a:t>
            </a:r>
          </a:p>
          <a:p>
            <a:pPr marL="342900" indent="-342900">
              <a:buFontTx/>
              <a:buAutoNum type="arabicPeriod"/>
            </a:pPr>
            <a:r>
              <a:rPr lang="en-US" sz="1600" dirty="0">
                <a:solidFill>
                  <a:schemeClr val="bg1"/>
                </a:solidFill>
                <a:latin typeface="Comic Sans MS" panose="030F0702030302020204" pitchFamily="66" charset="0"/>
              </a:rPr>
              <a:t>Elder James E. </a:t>
            </a:r>
            <a:r>
              <a:rPr lang="en-US" sz="1600" dirty="0" err="1">
                <a:solidFill>
                  <a:schemeClr val="bg1"/>
                </a:solidFill>
                <a:latin typeface="Comic Sans MS" panose="030F0702030302020204" pitchFamily="66" charset="0"/>
              </a:rPr>
              <a:t>Talmage</a:t>
            </a:r>
            <a:r>
              <a:rPr lang="en-US" sz="1600" dirty="0">
                <a:solidFill>
                  <a:schemeClr val="bg1"/>
                </a:solidFill>
                <a:latin typeface="Comic Sans MS" panose="030F0702030302020204" pitchFamily="66" charset="0"/>
              </a:rPr>
              <a:t> (</a:t>
            </a:r>
            <a:r>
              <a:rPr lang="en-US" sz="1600" i="1" dirty="0">
                <a:solidFill>
                  <a:schemeClr val="bg1"/>
                </a:solidFill>
                <a:latin typeface="Comic Sans MS" panose="030F0702030302020204" pitchFamily="66" charset="0"/>
              </a:rPr>
              <a:t>Jesus the Christ, </a:t>
            </a:r>
            <a:r>
              <a:rPr lang="en-US" sz="1600" dirty="0">
                <a:solidFill>
                  <a:schemeClr val="bg1"/>
                </a:solidFill>
                <a:latin typeface="Comic Sans MS" panose="030F0702030302020204" pitchFamily="66" charset="0"/>
              </a:rPr>
              <a:t>p. 613, 648-649; 661.)</a:t>
            </a:r>
          </a:p>
          <a:p>
            <a:pPr marL="342900" indent="-342900">
              <a:buFontTx/>
              <a:buAutoNum type="arabicPeriod"/>
            </a:pPr>
            <a:r>
              <a:rPr lang="en-US" sz="1600" dirty="0">
                <a:solidFill>
                  <a:schemeClr val="bg1"/>
                </a:solidFill>
                <a:latin typeface="Comic Sans MS" panose="030F0702030302020204" pitchFamily="66" charset="0"/>
              </a:rPr>
              <a:t>Elder Jeffrey R. Holland </a:t>
            </a:r>
            <a:r>
              <a:rPr lang="en-US" sz="1600" i="1" dirty="0">
                <a:solidFill>
                  <a:schemeClr val="bg1"/>
                </a:solidFill>
                <a:latin typeface="Comic Sans MS" panose="030F0702030302020204" pitchFamily="66" charset="0"/>
              </a:rPr>
              <a:t>This Do In Remembrance of Me </a:t>
            </a:r>
            <a:r>
              <a:rPr lang="en-US" sz="1600" dirty="0">
                <a:solidFill>
                  <a:schemeClr val="bg1"/>
                </a:solidFill>
                <a:latin typeface="Comic Sans MS" panose="030F0702030302020204" pitchFamily="66" charset="0"/>
              </a:rPr>
              <a:t>Oct. 1995 Gen. Conf. And ("None Were with Him" </a:t>
            </a:r>
            <a:r>
              <a:rPr lang="en-US" sz="1600" i="1" dirty="0">
                <a:solidFill>
                  <a:schemeClr val="bg1"/>
                </a:solidFill>
                <a:latin typeface="Comic Sans MS" panose="030F0702030302020204" pitchFamily="66" charset="0"/>
              </a:rPr>
              <a:t>Ensign</a:t>
            </a:r>
            <a:r>
              <a:rPr lang="en-US" sz="1600" dirty="0">
                <a:solidFill>
                  <a:schemeClr val="bg1"/>
                </a:solidFill>
                <a:latin typeface="Comic Sans MS" panose="030F0702030302020204" pitchFamily="66" charset="0"/>
              </a:rPr>
              <a:t>, May 2009, 86)</a:t>
            </a:r>
          </a:p>
          <a:p>
            <a:pPr marL="342900" indent="-342900">
              <a:buFontTx/>
              <a:buAutoNum type="arabicPeriod"/>
            </a:pPr>
            <a:r>
              <a:rPr lang="en-US" sz="1600" dirty="0">
                <a:solidFill>
                  <a:schemeClr val="bg1"/>
                </a:solidFill>
                <a:latin typeface="Comic Sans MS" panose="030F0702030302020204" pitchFamily="66" charset="0"/>
              </a:rPr>
              <a:t>Generationword.com Jerusalem 101 (</a:t>
            </a:r>
            <a:r>
              <a:rPr lang="en-US" sz="1600" dirty="0" err="1">
                <a:solidFill>
                  <a:schemeClr val="bg1"/>
                </a:solidFill>
                <a:latin typeface="Comic Sans MS" panose="030F0702030302020204" pitchFamily="66" charset="0"/>
              </a:rPr>
              <a:t>Kidron</a:t>
            </a:r>
            <a:r>
              <a:rPr lang="en-US" sz="1600" dirty="0">
                <a:solidFill>
                  <a:schemeClr val="bg1"/>
                </a:solidFill>
                <a:latin typeface="Comic Sans MS" panose="030F0702030302020204" pitchFamily="66" charset="0"/>
              </a:rPr>
              <a:t> Valley)</a:t>
            </a:r>
          </a:p>
          <a:p>
            <a:pPr marL="342900" indent="-342900">
              <a:buFontTx/>
              <a:buAutoNum type="arabicPeriod"/>
            </a:pPr>
            <a:r>
              <a:rPr lang="en-US" sz="1600" dirty="0">
                <a:solidFill>
                  <a:schemeClr val="bg1"/>
                </a:solidFill>
                <a:latin typeface="Comic Sans MS" panose="030F0702030302020204" pitchFamily="66" charset="0"/>
              </a:rPr>
              <a:t>Elder Bruce R. McConkie (</a:t>
            </a:r>
            <a:r>
              <a:rPr lang="en-US" sz="1600" i="1" dirty="0">
                <a:solidFill>
                  <a:schemeClr val="bg1"/>
                </a:solidFill>
                <a:latin typeface="Comic Sans MS" panose="030F0702030302020204" pitchFamily="66" charset="0"/>
              </a:rPr>
              <a:t>Doctrinal New Testament Commentary,</a:t>
            </a:r>
            <a:r>
              <a:rPr lang="en-US" sz="1600" dirty="0">
                <a:solidFill>
                  <a:schemeClr val="bg1"/>
                </a:solidFill>
                <a:latin typeface="Comic Sans MS" panose="030F0702030302020204" pitchFamily="66" charset="0"/>
              </a:rPr>
              <a:t> 1:566; 1:817).</a:t>
            </a:r>
          </a:p>
          <a:p>
            <a:pPr marL="342900" indent="-342900">
              <a:buFontTx/>
              <a:buAutoNum type="arabicPeriod"/>
            </a:pPr>
            <a:r>
              <a:rPr lang="en-US" sz="1600" dirty="0">
                <a:solidFill>
                  <a:schemeClr val="bg1"/>
                </a:solidFill>
                <a:latin typeface="Comic Sans MS" panose="030F0702030302020204" pitchFamily="66" charset="0"/>
              </a:rPr>
              <a:t>President Thomas S. Monson May 1994 Gen. Conf. and  Mothers: (</a:t>
            </a:r>
            <a:r>
              <a:rPr lang="en-US" sz="1600" i="1" dirty="0">
                <a:solidFill>
                  <a:schemeClr val="bg1"/>
                </a:solidFill>
                <a:latin typeface="Comic Sans MS" panose="030F0702030302020204" pitchFamily="66" charset="0"/>
              </a:rPr>
              <a:t>Pathways to Perfection </a:t>
            </a:r>
            <a:r>
              <a:rPr lang="en-US" sz="1600" dirty="0">
                <a:solidFill>
                  <a:schemeClr val="bg1"/>
                </a:solidFill>
                <a:latin typeface="Comic Sans MS" panose="030F0702030302020204" pitchFamily="66" charset="0"/>
              </a:rPr>
              <a:t>[Salt Lake City: Deseret Book Co., 1973], 230.)</a:t>
            </a:r>
          </a:p>
          <a:p>
            <a:pPr marL="342900" indent="-342900">
              <a:buFontTx/>
              <a:buAutoNum type="arabicPeriod"/>
            </a:pPr>
            <a:r>
              <a:rPr lang="en-US" sz="1600" dirty="0">
                <a:solidFill>
                  <a:schemeClr val="bg1"/>
                </a:solidFill>
                <a:latin typeface="Comic Sans MS" panose="030F0702030302020204" pitchFamily="66" charset="0"/>
              </a:rPr>
              <a:t>Elder Russell M. Nelson Conf. Report Oct 1990 and (“Why This Holy Land?”</a:t>
            </a:r>
            <a:r>
              <a:rPr lang="en-US" sz="1600" i="1" dirty="0">
                <a:solidFill>
                  <a:schemeClr val="bg1"/>
                </a:solidFill>
                <a:latin typeface="Comic Sans MS" panose="030F0702030302020204" pitchFamily="66" charset="0"/>
              </a:rPr>
              <a:t> Ensign, </a:t>
            </a:r>
            <a:r>
              <a:rPr lang="en-US" sz="1600" dirty="0">
                <a:solidFill>
                  <a:schemeClr val="bg1"/>
                </a:solidFill>
                <a:latin typeface="Comic Sans MS" panose="030F0702030302020204" pitchFamily="66" charset="0"/>
              </a:rPr>
              <a:t>Dec. 1989, 18). </a:t>
            </a:r>
          </a:p>
          <a:p>
            <a:pPr marL="342900" indent="-342900">
              <a:buFontTx/>
              <a:buAutoNum type="arabicPeriod"/>
            </a:pPr>
            <a:r>
              <a:rPr lang="en-US" sz="1600" dirty="0">
                <a:solidFill>
                  <a:schemeClr val="bg1"/>
                </a:solidFill>
                <a:latin typeface="Comic Sans MS" panose="030F0702030302020204" pitchFamily="66" charset="0"/>
              </a:rPr>
              <a:t>Elder Dennis B. </a:t>
            </a:r>
            <a:r>
              <a:rPr lang="en-US" sz="1600" dirty="0" err="1">
                <a:solidFill>
                  <a:schemeClr val="bg1"/>
                </a:solidFill>
                <a:latin typeface="Comic Sans MS" panose="030F0702030302020204" pitchFamily="66" charset="0"/>
              </a:rPr>
              <a:t>Neuenschwander</a:t>
            </a:r>
            <a:r>
              <a:rPr lang="en-US" sz="1600" dirty="0">
                <a:solidFill>
                  <a:schemeClr val="bg1"/>
                </a:solidFill>
                <a:latin typeface="Comic Sans MS" panose="030F0702030302020204" pitchFamily="66" charset="0"/>
              </a:rPr>
              <a:t>  (“Holy Place, Sacred Space,”</a:t>
            </a:r>
            <a:r>
              <a:rPr lang="en-US" sz="1600" i="1" dirty="0">
                <a:solidFill>
                  <a:schemeClr val="bg1"/>
                </a:solidFill>
                <a:latin typeface="Comic Sans MS" panose="030F0702030302020204" pitchFamily="66" charset="0"/>
              </a:rPr>
              <a:t> Ensign</a:t>
            </a:r>
            <a:r>
              <a:rPr lang="en-US" sz="1600" dirty="0">
                <a:solidFill>
                  <a:schemeClr val="bg1"/>
                </a:solidFill>
                <a:latin typeface="Comic Sans MS" panose="030F0702030302020204" pitchFamily="66" charset="0"/>
              </a:rPr>
              <a:t> or </a:t>
            </a:r>
            <a:r>
              <a:rPr lang="en-US" sz="1600" i="1" dirty="0">
                <a:solidFill>
                  <a:schemeClr val="bg1"/>
                </a:solidFill>
                <a:latin typeface="Comic Sans MS" panose="030F0702030302020204" pitchFamily="66" charset="0"/>
              </a:rPr>
              <a:t>Liahona,</a:t>
            </a:r>
            <a:r>
              <a:rPr lang="en-US" sz="1600" dirty="0">
                <a:solidFill>
                  <a:schemeClr val="bg1"/>
                </a:solidFill>
                <a:latin typeface="Comic Sans MS" pitchFamily="66" charset="0"/>
              </a:rPr>
              <a:t> May 2003, 71).</a:t>
            </a:r>
          </a:p>
          <a:p>
            <a:pPr marL="342900" indent="-342900">
              <a:buFontTx/>
              <a:buAutoNum type="arabicPeriod"/>
            </a:pPr>
            <a:r>
              <a:rPr lang="en-US" sz="1600" dirty="0">
                <a:solidFill>
                  <a:schemeClr val="bg1"/>
                </a:solidFill>
                <a:latin typeface="Comic Sans MS" pitchFamily="66" charset="0"/>
              </a:rPr>
              <a:t>Elder Alexander B. Morrison (“For This Cause Came I into the World,”</a:t>
            </a:r>
            <a:r>
              <a:rPr lang="en-US" sz="1600" i="1" dirty="0">
                <a:solidFill>
                  <a:schemeClr val="bg1"/>
                </a:solidFill>
                <a:latin typeface="Comic Sans MS" panose="030F0702030302020204" pitchFamily="66" charset="0"/>
              </a:rPr>
              <a:t> Ensign,</a:t>
            </a:r>
            <a:r>
              <a:rPr lang="en-US" sz="1600" dirty="0">
                <a:solidFill>
                  <a:schemeClr val="bg1"/>
                </a:solidFill>
                <a:latin typeface="Comic Sans MS" pitchFamily="66" charset="0"/>
              </a:rPr>
              <a:t> Nov. 1999, 25–26).</a:t>
            </a:r>
          </a:p>
          <a:p>
            <a:pPr marL="342900" indent="-342900">
              <a:buFontTx/>
              <a:buAutoNum type="arabicPeriod"/>
            </a:pPr>
            <a:r>
              <a:rPr lang="en-US" sz="1600" dirty="0">
                <a:solidFill>
                  <a:schemeClr val="bg1"/>
                </a:solidFill>
                <a:latin typeface="Comic Sans MS" pitchFamily="66" charset="0"/>
              </a:rPr>
              <a:t> What Is Truth?, </a:t>
            </a:r>
            <a:r>
              <a:rPr lang="en-US" sz="1600" i="1" dirty="0">
                <a:solidFill>
                  <a:schemeClr val="bg1"/>
                </a:solidFill>
                <a:latin typeface="Comic Sans MS" panose="030F0702030302020204" pitchFamily="66" charset="0"/>
              </a:rPr>
              <a:t>LDS Church News, 1996</a:t>
            </a:r>
            <a:r>
              <a:rPr lang="en-US" sz="1600" dirty="0">
                <a:solidFill>
                  <a:schemeClr val="bg1"/>
                </a:solidFill>
                <a:latin typeface="Comic Sans MS" panose="030F0702030302020204" pitchFamily="66" charset="0"/>
              </a:rPr>
              <a:t>, 09/21/96.</a:t>
            </a:r>
          </a:p>
          <a:p>
            <a:pPr marL="342900" indent="-342900">
              <a:buFontTx/>
              <a:buAutoNum type="arabicPeriod"/>
            </a:pPr>
            <a:r>
              <a:rPr lang="en-US" sz="1600" i="1" dirty="0">
                <a:solidFill>
                  <a:schemeClr val="bg1"/>
                </a:solidFill>
                <a:latin typeface="Comic Sans MS" panose="030F0702030302020204" pitchFamily="66" charset="0"/>
              </a:rPr>
              <a:t>Elder Robert D. Hales </a:t>
            </a:r>
            <a:r>
              <a:rPr lang="en-US" sz="1600" dirty="0">
                <a:solidFill>
                  <a:schemeClr val="bg1"/>
                </a:solidFill>
                <a:latin typeface="Comic Sans MS" panose="030F0702030302020204" pitchFamily="66" charset="0"/>
              </a:rPr>
              <a:t>(“Gaining a Testimony of God the Father; His Son, Jesus Christ; and the Holy Ghost,” </a:t>
            </a:r>
            <a:r>
              <a:rPr lang="en-US" sz="1600" i="1" dirty="0">
                <a:solidFill>
                  <a:schemeClr val="bg1"/>
                </a:solidFill>
                <a:latin typeface="Comic Sans MS" panose="030F0702030302020204" pitchFamily="66" charset="0"/>
              </a:rPr>
              <a:t>Ensign</a:t>
            </a:r>
            <a:r>
              <a:rPr lang="en-US" sz="1600" dirty="0">
                <a:solidFill>
                  <a:schemeClr val="bg1"/>
                </a:solidFill>
                <a:latin typeface="Comic Sans MS" panose="030F0702030302020204" pitchFamily="66" charset="0"/>
              </a:rPr>
              <a:t> or </a:t>
            </a:r>
            <a:r>
              <a:rPr lang="en-US" sz="1600" i="1" dirty="0">
                <a:solidFill>
                  <a:schemeClr val="bg1"/>
                </a:solidFill>
                <a:latin typeface="Comic Sans MS" panose="030F0702030302020204" pitchFamily="66" charset="0"/>
              </a:rPr>
              <a:t>Liahona,</a:t>
            </a:r>
            <a:r>
              <a:rPr lang="en-US" sz="1600" dirty="0">
                <a:solidFill>
                  <a:schemeClr val="bg1"/>
                </a:solidFill>
                <a:latin typeface="Comic Sans MS" panose="030F0702030302020204" pitchFamily="66" charset="0"/>
              </a:rPr>
              <a:t> May 2008, 31).</a:t>
            </a:r>
          </a:p>
          <a:p>
            <a:pPr marL="342900" indent="-342900">
              <a:buFontTx/>
              <a:buAutoNum type="arabicPeriod"/>
            </a:pPr>
            <a:r>
              <a:rPr lang="en-US" sz="1600" dirty="0">
                <a:solidFill>
                  <a:schemeClr val="bg1"/>
                </a:solidFill>
                <a:latin typeface="Comic Sans MS" panose="030F0702030302020204" pitchFamily="66" charset="0"/>
              </a:rPr>
              <a:t>Joseph Smith Translation, Matthew 27:54 [in Matthew 27:50, footnote </a:t>
            </a:r>
            <a:r>
              <a:rPr lang="en-US" sz="1600" i="1" dirty="0">
                <a:solidFill>
                  <a:schemeClr val="bg1"/>
                </a:solidFill>
                <a:latin typeface="Comic Sans MS" panose="030F0702030302020204" pitchFamily="66" charset="0"/>
              </a:rPr>
              <a:t>a</a:t>
            </a:r>
          </a:p>
          <a:p>
            <a:pPr marL="342900" indent="-342900">
              <a:buFontTx/>
              <a:buAutoNum type="arabicPeriod"/>
            </a:pPr>
            <a:r>
              <a:rPr lang="en-US" sz="1600" dirty="0">
                <a:solidFill>
                  <a:schemeClr val="bg1"/>
                </a:solidFill>
                <a:latin typeface="Comic Sans MS" panose="030F0702030302020204" pitchFamily="66" charset="0"/>
              </a:rPr>
              <a:t>Elder David A. Bednar (“The Character of Christ”[Brigham Young University–Idaho Religion Symposium, Jan. 25, 2003], 2–3).</a:t>
            </a:r>
            <a:endParaRPr lang="en-US" sz="1600" i="1" dirty="0">
              <a:solidFill>
                <a:schemeClr val="bg1"/>
              </a:solidFill>
              <a:latin typeface="Comic Sans MS" panose="030F0702030302020204" pitchFamily="66" charset="0"/>
            </a:endParaRPr>
          </a:p>
        </p:txBody>
      </p:sp>
      <p:grpSp>
        <p:nvGrpSpPr>
          <p:cNvPr id="2" name="Group 7"/>
          <p:cNvGrpSpPr/>
          <p:nvPr/>
        </p:nvGrpSpPr>
        <p:grpSpPr>
          <a:xfrm>
            <a:off x="3977437" y="912647"/>
            <a:ext cx="1071418" cy="970800"/>
            <a:chOff x="5305110" y="533400"/>
            <a:chExt cx="1705290" cy="1545145"/>
          </a:xfrm>
        </p:grpSpPr>
        <p:sp>
          <p:nvSpPr>
            <p:cNvPr id="9" name="Right Arrow Callout 8"/>
            <p:cNvSpPr/>
            <p:nvPr/>
          </p:nvSpPr>
          <p:spPr>
            <a:xfrm rot="16200000">
              <a:off x="5945502" y="1510357"/>
              <a:ext cx="402145" cy="734231"/>
            </a:xfrm>
            <a:prstGeom prst="rightArrowCallout">
              <a:avLst>
                <a:gd name="adj1" fmla="val 25000"/>
                <a:gd name="adj2" fmla="val 25000"/>
                <a:gd name="adj3" fmla="val 25000"/>
                <a:gd name="adj4" fmla="val 37659"/>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5305110" y="533400"/>
              <a:ext cx="1705290" cy="1295400"/>
            </a:xfrm>
            <a:prstGeom prst="roundRect">
              <a:avLst/>
            </a:prstGeom>
            <a:solidFill>
              <a:schemeClr val="tx1">
                <a:lumMod val="50000"/>
                <a:lumOff val="5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809230" y="828172"/>
              <a:ext cx="674690" cy="674690"/>
            </a:xfrm>
            <a:prstGeom prst="ellipse">
              <a:avLst/>
            </a:prstGeom>
            <a:solidFill>
              <a:schemeClr val="tx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p:cNvSpPr/>
            <p:nvPr/>
          </p:nvSpPr>
          <p:spPr>
            <a:xfrm rot="5400000">
              <a:off x="5992529" y="1058411"/>
              <a:ext cx="381000" cy="228600"/>
            </a:xfrm>
            <a:prstGeom prst="triangl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14">
            <a:extLst>
              <a:ext uri="{FF2B5EF4-FFF2-40B4-BE49-F238E27FC236}">
                <a16:creationId xmlns:a16="http://schemas.microsoft.com/office/drawing/2014/main" id="{CC27399D-78BA-4645-9B60-47D198BE03E3}"/>
              </a:ext>
            </a:extLst>
          </p:cNvPr>
          <p:cNvSpPr>
            <a:spLocks noGrp="1"/>
          </p:cNvSpPr>
          <p:nvPr/>
        </p:nvSpPr>
        <p:spPr>
          <a:xfrm>
            <a:off x="52065" y="6391986"/>
            <a:ext cx="5469294" cy="365125"/>
          </a:xfrm>
          <a:prstGeom prst="rect">
            <a:avLst/>
          </a:prstGeom>
        </p:spPr>
        <p:txBody>
          <a:bodyPr vert="horz" lIns="91440" tIns="45720" rIns="91440" bIns="4572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200" dirty="0">
                <a:solidFill>
                  <a:schemeClr val="bg1"/>
                </a:solidFill>
              </a:rPr>
              <a:t>Presentation by ©http://fashionsbylynda.com/blog/</a:t>
            </a:r>
          </a:p>
        </p:txBody>
      </p:sp>
    </p:spTree>
    <p:extLst>
      <p:ext uri="{BB962C8B-B14F-4D97-AF65-F5344CB8AC3E}">
        <p14:creationId xmlns:p14="http://schemas.microsoft.com/office/powerpoint/2010/main" val="4467331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1092256769"/>
              </p:ext>
            </p:extLst>
          </p:nvPr>
        </p:nvGraphicFramePr>
        <p:xfrm>
          <a:off x="802458" y="161249"/>
          <a:ext cx="10434045" cy="6535392"/>
        </p:xfrm>
        <a:graphic>
          <a:graphicData uri="http://schemas.openxmlformats.org/drawingml/2006/table">
            <a:tbl>
              <a:tblPr/>
              <a:tblGrid>
                <a:gridCol w="4718004">
                  <a:extLst>
                    <a:ext uri="{9D8B030D-6E8A-4147-A177-3AD203B41FA5}">
                      <a16:colId xmlns:a16="http://schemas.microsoft.com/office/drawing/2014/main" val="20000"/>
                    </a:ext>
                  </a:extLst>
                </a:gridCol>
                <a:gridCol w="1542424">
                  <a:extLst>
                    <a:ext uri="{9D8B030D-6E8A-4147-A177-3AD203B41FA5}">
                      <a16:colId xmlns:a16="http://schemas.microsoft.com/office/drawing/2014/main" val="20001"/>
                    </a:ext>
                  </a:extLst>
                </a:gridCol>
                <a:gridCol w="1451693">
                  <a:extLst>
                    <a:ext uri="{9D8B030D-6E8A-4147-A177-3AD203B41FA5}">
                      <a16:colId xmlns:a16="http://schemas.microsoft.com/office/drawing/2014/main" val="20002"/>
                    </a:ext>
                  </a:extLst>
                </a:gridCol>
                <a:gridCol w="1451693">
                  <a:extLst>
                    <a:ext uri="{9D8B030D-6E8A-4147-A177-3AD203B41FA5}">
                      <a16:colId xmlns:a16="http://schemas.microsoft.com/office/drawing/2014/main" val="20003"/>
                    </a:ext>
                  </a:extLst>
                </a:gridCol>
                <a:gridCol w="1270231">
                  <a:extLst>
                    <a:ext uri="{9D8B030D-6E8A-4147-A177-3AD203B41FA5}">
                      <a16:colId xmlns:a16="http://schemas.microsoft.com/office/drawing/2014/main" val="20004"/>
                    </a:ext>
                  </a:extLst>
                </a:gridCol>
              </a:tblGrid>
              <a:tr h="343968">
                <a:tc>
                  <a:txBody>
                    <a:bodyPr/>
                    <a:lstStyle/>
                    <a:p>
                      <a:pPr algn="ctr"/>
                      <a:r>
                        <a:rPr lang="en-US" sz="1200" b="1" dirty="0"/>
                        <a:t>Event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Matthew</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Mark</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b="1" dirty="0"/>
                        <a:t>Luke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r>
                        <a:rPr lang="en-US" sz="1200" b="1" dirty="0"/>
                        <a:t>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0"/>
                  </a:ext>
                </a:extLst>
              </a:tr>
              <a:tr h="343968">
                <a:tc>
                  <a:txBody>
                    <a:bodyPr/>
                    <a:lstStyle/>
                    <a:p>
                      <a:r>
                        <a:rPr lang="en-US" sz="1200" dirty="0"/>
                        <a:t>Prayer and Agony</a:t>
                      </a:r>
                      <a:r>
                        <a:rPr lang="en-US" sz="1200" baseline="0" dirty="0"/>
                        <a:t> of Gethsemane </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26:36-46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14:32-42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22:40-46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1"/>
                  </a:ext>
                </a:extLst>
              </a:tr>
              <a:tr h="343968">
                <a:tc>
                  <a:txBody>
                    <a:bodyPr/>
                    <a:lstStyle/>
                    <a:p>
                      <a:r>
                        <a:rPr lang="en-US" sz="1200" dirty="0"/>
                        <a:t>The Betrayal by Judas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26:47, 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14:43-45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22:47, 48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18:2-9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2"/>
                  </a:ext>
                </a:extLst>
              </a:tr>
              <a:tr h="343968">
                <a:tc>
                  <a:txBody>
                    <a:bodyPr/>
                    <a:lstStyle/>
                    <a:p>
                      <a:r>
                        <a:rPr lang="en-US" sz="1200" dirty="0"/>
                        <a:t>Peter Rebuked for Trying to Stop the Arrest</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26:51-55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14:47-49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22:49-53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18:10, 11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3"/>
                  </a:ext>
                </a:extLst>
              </a:tr>
              <a:tr h="343968">
                <a:tc>
                  <a:txBody>
                    <a:bodyPr/>
                    <a:lstStyle/>
                    <a:p>
                      <a:r>
                        <a:rPr lang="en-US" sz="1200" dirty="0"/>
                        <a:t>The Arrest and the Apostles Flee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26:50,</a:t>
                      </a:r>
                      <a:r>
                        <a:rPr lang="en-US" sz="1200" baseline="0" dirty="0"/>
                        <a:t> 56</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14:46, 50-52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18:12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4"/>
                  </a:ext>
                </a:extLst>
              </a:tr>
              <a:tr h="343968">
                <a:tc>
                  <a:txBody>
                    <a:bodyPr/>
                    <a:lstStyle/>
                    <a:p>
                      <a:r>
                        <a:rPr lang="en-US" sz="1200" dirty="0"/>
                        <a:t>Taken to the Palace of </a:t>
                      </a:r>
                      <a:r>
                        <a:rPr lang="en-US" sz="1200" dirty="0" err="1"/>
                        <a:t>Annas</a:t>
                      </a:r>
                      <a:r>
                        <a:rPr lang="en-US" sz="1200" dirty="0"/>
                        <a:t> and Caiaphas Followed by Peter and John</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26:57, 58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14:53, 54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22:54, 55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18:13-16, 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5"/>
                  </a:ext>
                </a:extLst>
              </a:tr>
              <a:tr h="343968">
                <a:tc>
                  <a:txBody>
                    <a:bodyPr/>
                    <a:lstStyle/>
                    <a:p>
                      <a:r>
                        <a:rPr lang="en-US" sz="1200" dirty="0"/>
                        <a:t>Questioned</a:t>
                      </a:r>
                      <a:r>
                        <a:rPr lang="en-US" sz="1200" baseline="0" dirty="0"/>
                        <a:t> by </a:t>
                      </a:r>
                      <a:r>
                        <a:rPr lang="en-US" sz="1200" baseline="0" dirty="0" err="1"/>
                        <a:t>Annas</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18:19-24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6"/>
                  </a:ext>
                </a:extLst>
              </a:tr>
              <a:tr h="343968">
                <a:tc>
                  <a:txBody>
                    <a:bodyPr/>
                    <a:lstStyle/>
                    <a:p>
                      <a:r>
                        <a:rPr lang="en-US" sz="1200" dirty="0"/>
                        <a:t>Peter Denies Knowing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26:69-75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14:66-72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22:56-62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18:17, 25-27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7"/>
                  </a:ext>
                </a:extLst>
              </a:tr>
              <a:tr h="343968">
                <a:tc>
                  <a:txBody>
                    <a:bodyPr/>
                    <a:lstStyle/>
                    <a:p>
                      <a:r>
                        <a:rPr lang="en-US" sz="1200" dirty="0"/>
                        <a:t>First Appearance Before Pilate</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27:2, 11-14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23:1-7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18:28-38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8"/>
                  </a:ext>
                </a:extLst>
              </a:tr>
              <a:tr h="343968">
                <a:tc>
                  <a:txBody>
                    <a:bodyPr/>
                    <a:lstStyle/>
                    <a:p>
                      <a:r>
                        <a:rPr lang="en-US" sz="1200" dirty="0"/>
                        <a:t>Scourging and Mocking of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27:27-30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15:16-19</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19:1-3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09"/>
                  </a:ext>
                </a:extLst>
              </a:tr>
              <a:tr h="343968">
                <a:tc>
                  <a:txBody>
                    <a:bodyPr/>
                    <a:lstStyle/>
                    <a:p>
                      <a:r>
                        <a:rPr lang="en-US" sz="1200" dirty="0"/>
                        <a:t>Pilate Pleads for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15:14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23:23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19:4-15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0"/>
                  </a:ext>
                </a:extLst>
              </a:tr>
              <a:tr h="343968">
                <a:tc>
                  <a:txBody>
                    <a:bodyPr/>
                    <a:lstStyle/>
                    <a:p>
                      <a:r>
                        <a:rPr lang="en-US" sz="1200" dirty="0"/>
                        <a:t>Pilate Preleases Barabbas and Delivers Jesus to Be Crucified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27:24-26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23:24, 25</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19:16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1"/>
                  </a:ext>
                </a:extLst>
              </a:tr>
              <a:tr h="343968">
                <a:tc>
                  <a:txBody>
                    <a:bodyPr/>
                    <a:lstStyle/>
                    <a:p>
                      <a:r>
                        <a:rPr lang="en-US" sz="1200" dirty="0"/>
                        <a:t>Jesus Mocked and led to Golgotha and Crucified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27:31-34,</a:t>
                      </a:r>
                      <a:r>
                        <a:rPr lang="en-US" sz="1200" baseline="0" dirty="0"/>
                        <a:t> 38</a:t>
                      </a:r>
                      <a:endParaRPr lang="en-US" sz="1200" dirty="0"/>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15:20-23, 25, 27, 28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23:26-33</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19:16-18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2"/>
                  </a:ext>
                </a:extLst>
              </a:tr>
              <a:tr h="343968">
                <a:tc>
                  <a:txBody>
                    <a:bodyPr/>
                    <a:lstStyle/>
                    <a:p>
                      <a:r>
                        <a:rPr lang="en-US" sz="1200" dirty="0"/>
                        <a:t>Superscription: “This Is Jesus The King of the Jews”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23:38</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19:19-22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3"/>
                  </a:ext>
                </a:extLst>
              </a:tr>
              <a:tr h="343968">
                <a:tc>
                  <a:txBody>
                    <a:bodyPr/>
                    <a:lstStyle/>
                    <a:p>
                      <a:r>
                        <a:rPr lang="en-US" sz="1200" dirty="0"/>
                        <a:t>Soldiers Cast lots for His Garments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27:35, 36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23:34b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19:23, 24</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4"/>
                  </a:ext>
                </a:extLst>
              </a:tr>
              <a:tr h="343968">
                <a:tc>
                  <a:txBody>
                    <a:bodyPr/>
                    <a:lstStyle/>
                    <a:p>
                      <a:r>
                        <a:rPr lang="en-US" sz="1200" dirty="0"/>
                        <a:t>Jesus Speaks to His Mother</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19:25-27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5"/>
                  </a:ext>
                </a:extLst>
              </a:tr>
              <a:tr h="343968">
                <a:tc>
                  <a:txBody>
                    <a:bodyPr/>
                    <a:lstStyle/>
                    <a:p>
                      <a:r>
                        <a:rPr lang="en-US" sz="1200" dirty="0"/>
                        <a:t>Final Words and Death of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27:46-50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15:34-37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23:47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19:28-30</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6"/>
                  </a:ext>
                </a:extLst>
              </a:tr>
              <a:tr h="343968">
                <a:tc>
                  <a:txBody>
                    <a:bodyPr/>
                    <a:lstStyle/>
                    <a:p>
                      <a:r>
                        <a:rPr lang="en-US" sz="1200" dirty="0"/>
                        <a:t>Jesus’ Side is Pierced</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 </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19:31-37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7"/>
                  </a:ext>
                </a:extLst>
              </a:tr>
              <a:tr h="343968">
                <a:tc>
                  <a:txBody>
                    <a:bodyPr/>
                    <a:lstStyle/>
                    <a:p>
                      <a:r>
                        <a:rPr lang="en-US" sz="1200" dirty="0"/>
                        <a:t>The Burial of Jesus</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27:57-61</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15:42-47</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r>
                        <a:rPr lang="en-US" sz="1200" dirty="0"/>
                        <a:t>23:50-56</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200" dirty="0"/>
                        <a:t>19:38-42</a:t>
                      </a:r>
                    </a:p>
                  </a:txBody>
                  <a:tcP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018"/>
                  </a:ext>
                </a:extLst>
              </a:tr>
            </a:tbl>
          </a:graphicData>
        </a:graphic>
      </p:graphicFrame>
    </p:spTree>
    <p:extLst>
      <p:ext uri="{BB962C8B-B14F-4D97-AF65-F5344CB8AC3E}">
        <p14:creationId xmlns:p14="http://schemas.microsoft.com/office/powerpoint/2010/main" val="20127815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301172" y="1044786"/>
          <a:ext cx="11771085" cy="5509260"/>
        </p:xfrm>
        <a:graphic>
          <a:graphicData uri="http://schemas.openxmlformats.org/drawingml/2006/table">
            <a:tbl>
              <a:tblPr firstRow="1" bandRow="1">
                <a:tableStyleId>{5940675A-B579-460E-94D1-54222C63F5DA}</a:tableStyleId>
              </a:tblPr>
              <a:tblGrid>
                <a:gridCol w="2583543">
                  <a:extLst>
                    <a:ext uri="{9D8B030D-6E8A-4147-A177-3AD203B41FA5}">
                      <a16:colId xmlns:a16="http://schemas.microsoft.com/office/drawing/2014/main" val="20000"/>
                    </a:ext>
                  </a:extLst>
                </a:gridCol>
                <a:gridCol w="3810000">
                  <a:extLst>
                    <a:ext uri="{9D8B030D-6E8A-4147-A177-3AD203B41FA5}">
                      <a16:colId xmlns:a16="http://schemas.microsoft.com/office/drawing/2014/main" val="20001"/>
                    </a:ext>
                  </a:extLst>
                </a:gridCol>
                <a:gridCol w="5377542">
                  <a:extLst>
                    <a:ext uri="{9D8B030D-6E8A-4147-A177-3AD203B41FA5}">
                      <a16:colId xmlns:a16="http://schemas.microsoft.com/office/drawing/2014/main" val="20002"/>
                    </a:ext>
                  </a:extLst>
                </a:gridCol>
              </a:tblGrid>
              <a:tr h="0">
                <a:tc>
                  <a:txBody>
                    <a:bodyPr/>
                    <a:lstStyle/>
                    <a:p>
                      <a:pPr algn="ctr" fontAlgn="base"/>
                      <a:r>
                        <a:rPr lang="en-US" b="0" i="0" cap="all" dirty="0">
                          <a:solidFill>
                            <a:schemeClr val="tx1"/>
                          </a:solidFill>
                          <a:effectLst/>
                          <a:latin typeface="Lucida Sans" panose="020B0602030504020204" pitchFamily="34" charset="0"/>
                        </a:rPr>
                        <a:t>REFERENCE IN JOHN</a:t>
                      </a:r>
                    </a:p>
                  </a:txBody>
                  <a:tcPr marL="95250" marR="95250" marT="66675" marB="66675" anchor="b"/>
                </a:tc>
                <a:tc>
                  <a:txBody>
                    <a:bodyPr/>
                    <a:lstStyle/>
                    <a:p>
                      <a:pPr algn="ctr" fontAlgn="base"/>
                      <a:r>
                        <a:rPr lang="en-US" b="0" i="0" cap="all">
                          <a:solidFill>
                            <a:schemeClr val="tx1"/>
                          </a:solidFill>
                          <a:effectLst/>
                          <a:latin typeface="Lucida Sans" panose="020B0602030504020204" pitchFamily="34" charset="0"/>
                        </a:rPr>
                        <a:t>“I AM” STATEMENT</a:t>
                      </a:r>
                    </a:p>
                  </a:txBody>
                  <a:tcPr marL="95250" marR="95250" marT="66675" marB="66675" anchor="b"/>
                </a:tc>
                <a:tc>
                  <a:txBody>
                    <a:bodyPr/>
                    <a:lstStyle/>
                    <a:p>
                      <a:pPr algn="ctr" fontAlgn="base"/>
                      <a:r>
                        <a:rPr lang="en-US" b="0" i="0" cap="all" dirty="0">
                          <a:solidFill>
                            <a:schemeClr val="tx1"/>
                          </a:solidFill>
                          <a:effectLst/>
                          <a:latin typeface="Lucida Sans" panose="020B0602030504020204" pitchFamily="34" charset="0"/>
                        </a:rPr>
                        <a:t>FULFILLMENT</a:t>
                      </a:r>
                    </a:p>
                  </a:txBody>
                  <a:tcPr marL="95250" marR="95250" marT="66675" marB="66675" anchor="b"/>
                </a:tc>
                <a:extLst>
                  <a:ext uri="{0D108BD9-81ED-4DB2-BD59-A6C34878D82A}">
                    <a16:rowId xmlns:a16="http://schemas.microsoft.com/office/drawing/2014/main" val="10000"/>
                  </a:ext>
                </a:extLst>
              </a:tr>
              <a:tr h="342235">
                <a:tc>
                  <a:txBody>
                    <a:bodyPr/>
                    <a:lstStyle/>
                    <a:p>
                      <a:pPr algn="l" fontAlgn="base"/>
                      <a:r>
                        <a:rPr lang="en-US" sz="1800" u="none" strike="noStrike" dirty="0">
                          <a:solidFill>
                            <a:schemeClr val="tx1"/>
                          </a:solidFill>
                          <a:effectLst/>
                        </a:rPr>
                        <a:t>6:35, 48, 51</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bread of life.”</a:t>
                      </a:r>
                    </a:p>
                  </a:txBody>
                  <a:tcPr marL="95250" marR="95250" marT="66675" marB="66675"/>
                </a:tc>
                <a:tc>
                  <a:txBody>
                    <a:bodyPr/>
                    <a:lstStyle/>
                    <a:p>
                      <a:pPr algn="l" fontAlgn="base"/>
                      <a:r>
                        <a:rPr lang="en-US" sz="1400" dirty="0">
                          <a:solidFill>
                            <a:schemeClr val="tx1"/>
                          </a:solidFill>
                          <a:effectLst/>
                        </a:rPr>
                        <a:t>Jesus Christ gave Himself for us in the Atonement. He feeds us spiritually.</a:t>
                      </a:r>
                    </a:p>
                  </a:txBody>
                  <a:tcPr marL="95250" marR="95250" marT="66675" marB="66675"/>
                </a:tc>
                <a:extLst>
                  <a:ext uri="{0D108BD9-81ED-4DB2-BD59-A6C34878D82A}">
                    <a16:rowId xmlns:a16="http://schemas.microsoft.com/office/drawing/2014/main" val="10001"/>
                  </a:ext>
                </a:extLst>
              </a:tr>
              <a:tr h="402772">
                <a:tc>
                  <a:txBody>
                    <a:bodyPr/>
                    <a:lstStyle/>
                    <a:p>
                      <a:pPr algn="l" fontAlgn="base"/>
                      <a:r>
                        <a:rPr lang="en-US" sz="1800" u="none" strike="noStrike" dirty="0">
                          <a:solidFill>
                            <a:schemeClr val="tx1"/>
                          </a:solidFill>
                          <a:effectLst/>
                        </a:rPr>
                        <a:t>8:12</a:t>
                      </a:r>
                      <a:r>
                        <a:rPr lang="en-US" sz="1800" dirty="0">
                          <a:solidFill>
                            <a:schemeClr val="tx1"/>
                          </a:solidFill>
                          <a:effectLst/>
                        </a:rPr>
                        <a:t>; </a:t>
                      </a:r>
                      <a:r>
                        <a:rPr lang="en-US" sz="1800" u="none" strike="noStrike" dirty="0">
                          <a:solidFill>
                            <a:schemeClr val="tx1"/>
                          </a:solidFill>
                          <a:effectLst/>
                        </a:rPr>
                        <a:t>9:5</a:t>
                      </a:r>
                      <a:endParaRPr lang="en-US" sz="1800" dirty="0">
                        <a:solidFill>
                          <a:schemeClr val="tx1"/>
                        </a:solidFill>
                        <a:effectLst/>
                      </a:endParaRPr>
                    </a:p>
                  </a:txBody>
                  <a:tcPr marL="95250" marR="95250" marT="66675" marB="66675"/>
                </a:tc>
                <a:tc>
                  <a:txBody>
                    <a:bodyPr/>
                    <a:lstStyle/>
                    <a:p>
                      <a:pPr algn="l" fontAlgn="base"/>
                      <a:r>
                        <a:rPr lang="en-US" sz="1600" b="1" dirty="0">
                          <a:solidFill>
                            <a:schemeClr val="tx1"/>
                          </a:solidFill>
                          <a:effectLst/>
                        </a:rPr>
                        <a:t>“I am the light of the world.”</a:t>
                      </a:r>
                    </a:p>
                  </a:txBody>
                  <a:tcPr marL="95250" marR="95250" marT="66675" marB="66675"/>
                </a:tc>
                <a:tc>
                  <a:txBody>
                    <a:bodyPr/>
                    <a:lstStyle/>
                    <a:p>
                      <a:pPr algn="l" fontAlgn="base"/>
                      <a:r>
                        <a:rPr lang="en-US" sz="1400" dirty="0">
                          <a:solidFill>
                            <a:schemeClr val="tx1"/>
                          </a:solidFill>
                          <a:effectLst/>
                        </a:rPr>
                        <a:t>Jesus Christ is the source of all truth. If we follow His words and example, we will not stumble or walk in spiritual darkness.</a:t>
                      </a:r>
                    </a:p>
                  </a:txBody>
                  <a:tcPr marL="95250" marR="95250" marT="66675" marB="66675"/>
                </a:tc>
                <a:extLst>
                  <a:ext uri="{0D108BD9-81ED-4DB2-BD59-A6C34878D82A}">
                    <a16:rowId xmlns:a16="http://schemas.microsoft.com/office/drawing/2014/main" val="10002"/>
                  </a:ext>
                </a:extLst>
              </a:tr>
              <a:tr h="315142">
                <a:tc>
                  <a:txBody>
                    <a:bodyPr/>
                    <a:lstStyle/>
                    <a:p>
                      <a:pPr algn="l" fontAlgn="base"/>
                      <a:r>
                        <a:rPr lang="en-US" sz="1800" u="none" strike="noStrike" dirty="0">
                          <a:solidFill>
                            <a:schemeClr val="tx1"/>
                          </a:solidFill>
                          <a:effectLst/>
                        </a:rPr>
                        <a:t>8:58</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“Before Abraham was, I am.”</a:t>
                      </a:r>
                    </a:p>
                  </a:txBody>
                  <a:tcPr marL="95250" marR="95250" marT="66675" marB="66675"/>
                </a:tc>
                <a:tc>
                  <a:txBody>
                    <a:bodyPr/>
                    <a:lstStyle/>
                    <a:p>
                      <a:pPr algn="l" fontAlgn="base"/>
                      <a:r>
                        <a:rPr lang="en-US" sz="1400" dirty="0">
                          <a:solidFill>
                            <a:schemeClr val="tx1"/>
                          </a:solidFill>
                          <a:effectLst/>
                        </a:rPr>
                        <a:t>Jesus Christ is Jehovah of the Old Testament.</a:t>
                      </a:r>
                    </a:p>
                  </a:txBody>
                  <a:tcPr marL="95250" marR="95250" marT="66675" marB="66675"/>
                </a:tc>
                <a:extLst>
                  <a:ext uri="{0D108BD9-81ED-4DB2-BD59-A6C34878D82A}">
                    <a16:rowId xmlns:a16="http://schemas.microsoft.com/office/drawing/2014/main" val="10003"/>
                  </a:ext>
                </a:extLst>
              </a:tr>
              <a:tr h="370114">
                <a:tc>
                  <a:txBody>
                    <a:bodyPr/>
                    <a:lstStyle/>
                    <a:p>
                      <a:pPr algn="l" fontAlgn="base"/>
                      <a:r>
                        <a:rPr lang="en-US" sz="1800" u="none" strike="noStrike" dirty="0">
                          <a:solidFill>
                            <a:schemeClr val="tx1"/>
                          </a:solidFill>
                          <a:effectLst/>
                        </a:rPr>
                        <a:t>10:7, 9</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door of the sheep.”</a:t>
                      </a:r>
                    </a:p>
                  </a:txBody>
                  <a:tcPr marL="95250" marR="95250" marT="66675" marB="66675"/>
                </a:tc>
                <a:tc>
                  <a:txBody>
                    <a:bodyPr/>
                    <a:lstStyle/>
                    <a:p>
                      <a:pPr algn="l" fontAlgn="base"/>
                      <a:r>
                        <a:rPr lang="en-US" sz="1400" dirty="0">
                          <a:solidFill>
                            <a:schemeClr val="tx1"/>
                          </a:solidFill>
                          <a:effectLst/>
                        </a:rPr>
                        <a:t>Jesus Christ protects us like a shepherd at the door of a sheep enclosure. No one can enter His kingdom except through Him.</a:t>
                      </a:r>
                    </a:p>
                  </a:txBody>
                  <a:tcPr marL="95250" marR="95250" marT="66675" marB="66675"/>
                </a:tc>
                <a:extLst>
                  <a:ext uri="{0D108BD9-81ED-4DB2-BD59-A6C34878D82A}">
                    <a16:rowId xmlns:a16="http://schemas.microsoft.com/office/drawing/2014/main" val="10004"/>
                  </a:ext>
                </a:extLst>
              </a:tr>
              <a:tr h="326027">
                <a:tc>
                  <a:txBody>
                    <a:bodyPr/>
                    <a:lstStyle/>
                    <a:p>
                      <a:pPr algn="l" fontAlgn="base"/>
                      <a:r>
                        <a:rPr lang="en-US" sz="1800" u="none" strike="noStrike" dirty="0">
                          <a:solidFill>
                            <a:schemeClr val="tx1"/>
                          </a:solidFill>
                          <a:effectLst/>
                        </a:rPr>
                        <a:t>10:11, 14</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good shepherd.”</a:t>
                      </a:r>
                    </a:p>
                  </a:txBody>
                  <a:tcPr marL="95250" marR="95250" marT="66675" marB="66675"/>
                </a:tc>
                <a:tc>
                  <a:txBody>
                    <a:bodyPr/>
                    <a:lstStyle/>
                    <a:p>
                      <a:pPr algn="l" fontAlgn="base"/>
                      <a:r>
                        <a:rPr lang="en-US" sz="1400" dirty="0">
                          <a:solidFill>
                            <a:schemeClr val="tx1"/>
                          </a:solidFill>
                          <a:effectLst/>
                        </a:rPr>
                        <a:t>Jesus Christ leads us. He gave His life for us. He knows each of us individually.</a:t>
                      </a:r>
                    </a:p>
                  </a:txBody>
                  <a:tcPr marL="95250" marR="95250" marT="66675" marB="66675"/>
                </a:tc>
                <a:extLst>
                  <a:ext uri="{0D108BD9-81ED-4DB2-BD59-A6C34878D82A}">
                    <a16:rowId xmlns:a16="http://schemas.microsoft.com/office/drawing/2014/main" val="10005"/>
                  </a:ext>
                </a:extLst>
              </a:tr>
              <a:tr h="402771">
                <a:tc>
                  <a:txBody>
                    <a:bodyPr/>
                    <a:lstStyle/>
                    <a:p>
                      <a:pPr algn="l" fontAlgn="base"/>
                      <a:r>
                        <a:rPr lang="en-US" sz="1800" u="none" strike="noStrike" dirty="0">
                          <a:solidFill>
                            <a:schemeClr val="tx1"/>
                          </a:solidFill>
                          <a:effectLst/>
                        </a:rPr>
                        <a:t>10:36</a:t>
                      </a:r>
                      <a:endParaRPr lang="en-US" sz="1800" dirty="0">
                        <a:solidFill>
                          <a:schemeClr val="tx1"/>
                        </a:solidFill>
                        <a:effectLst/>
                      </a:endParaRPr>
                    </a:p>
                  </a:txBody>
                  <a:tcPr marL="95250" marR="95250" marT="66675" marB="66675"/>
                </a:tc>
                <a:tc>
                  <a:txBody>
                    <a:bodyPr/>
                    <a:lstStyle/>
                    <a:p>
                      <a:pPr algn="l" fontAlgn="base"/>
                      <a:r>
                        <a:rPr lang="en-US" sz="1600" b="1">
                          <a:solidFill>
                            <a:schemeClr val="tx1"/>
                          </a:solidFill>
                          <a:effectLst/>
                        </a:rPr>
                        <a:t>“I am the Son of God.”</a:t>
                      </a:r>
                    </a:p>
                  </a:txBody>
                  <a:tcPr marL="95250" marR="95250" marT="66675" marB="66675"/>
                </a:tc>
                <a:tc>
                  <a:txBody>
                    <a:bodyPr/>
                    <a:lstStyle/>
                    <a:p>
                      <a:pPr algn="l" fontAlgn="base"/>
                      <a:r>
                        <a:rPr lang="en-US" sz="1400" dirty="0">
                          <a:solidFill>
                            <a:schemeClr val="tx1"/>
                          </a:solidFill>
                          <a:effectLst/>
                        </a:rPr>
                        <a:t>Jesus Christ is the Firstborn of the Father’s spirit children (see </a:t>
                      </a:r>
                      <a:r>
                        <a:rPr lang="en-US" sz="1400" u="none" strike="noStrike" dirty="0">
                          <a:solidFill>
                            <a:schemeClr val="tx1"/>
                          </a:solidFill>
                          <a:effectLst/>
                        </a:rPr>
                        <a:t>D&amp;C 93:21</a:t>
                      </a:r>
                      <a:r>
                        <a:rPr lang="en-US" sz="1400" dirty="0">
                          <a:solidFill>
                            <a:schemeClr val="tx1"/>
                          </a:solidFill>
                          <a:effectLst/>
                        </a:rPr>
                        <a:t>) and His Only Begotten in the flesh (see </a:t>
                      </a:r>
                      <a:r>
                        <a:rPr lang="en-US" sz="1400" u="none" strike="noStrike" dirty="0">
                          <a:solidFill>
                            <a:schemeClr val="tx1"/>
                          </a:solidFill>
                          <a:effectLst/>
                        </a:rPr>
                        <a:t>John 1:14</a:t>
                      </a:r>
                      <a:r>
                        <a:rPr lang="en-US" sz="1400" dirty="0">
                          <a:solidFill>
                            <a:schemeClr val="tx1"/>
                          </a:solidFill>
                          <a:effectLst/>
                        </a:rPr>
                        <a:t>).</a:t>
                      </a:r>
                    </a:p>
                  </a:txBody>
                  <a:tcPr marL="95250" marR="95250" marT="66675" marB="66675"/>
                </a:tc>
                <a:extLst>
                  <a:ext uri="{0D108BD9-81ED-4DB2-BD59-A6C34878D82A}">
                    <a16:rowId xmlns:a16="http://schemas.microsoft.com/office/drawing/2014/main" val="10006"/>
                  </a:ext>
                </a:extLst>
              </a:tr>
              <a:tr h="274774">
                <a:tc>
                  <a:txBody>
                    <a:bodyPr/>
                    <a:lstStyle/>
                    <a:p>
                      <a:pPr algn="l" fontAlgn="base"/>
                      <a:r>
                        <a:rPr lang="en-US" sz="1800" u="none" strike="noStrike" dirty="0">
                          <a:solidFill>
                            <a:schemeClr val="tx1"/>
                          </a:solidFill>
                          <a:effectLst/>
                        </a:rPr>
                        <a:t>11:25</a:t>
                      </a:r>
                      <a:endParaRPr lang="en-US" sz="1800" dirty="0">
                        <a:solidFill>
                          <a:schemeClr val="tx1"/>
                        </a:solidFill>
                        <a:effectLst/>
                      </a:endParaRPr>
                    </a:p>
                  </a:txBody>
                  <a:tcPr marL="95250" marR="95250" marT="66675" marB="66675"/>
                </a:tc>
                <a:tc>
                  <a:txBody>
                    <a:bodyPr/>
                    <a:lstStyle/>
                    <a:p>
                      <a:pPr algn="l" fontAlgn="base"/>
                      <a:r>
                        <a:rPr lang="en-US" sz="1600" b="1" dirty="0">
                          <a:solidFill>
                            <a:schemeClr val="tx1"/>
                          </a:solidFill>
                          <a:effectLst/>
                        </a:rPr>
                        <a:t>“I am the </a:t>
                      </a:r>
                      <a:r>
                        <a:rPr lang="en-US" sz="1600" b="1" u="none" strike="noStrike" dirty="0">
                          <a:solidFill>
                            <a:schemeClr val="tx1"/>
                          </a:solidFill>
                          <a:effectLst/>
                        </a:rPr>
                        <a:t>resurrection</a:t>
                      </a:r>
                      <a:r>
                        <a:rPr lang="en-US" sz="1600" b="1" dirty="0">
                          <a:solidFill>
                            <a:schemeClr val="tx1"/>
                          </a:solidFill>
                          <a:effectLst/>
                        </a:rPr>
                        <a:t>, and the life.”</a:t>
                      </a:r>
                    </a:p>
                  </a:txBody>
                  <a:tcPr marL="95250" marR="95250" marT="66675" marB="66675"/>
                </a:tc>
                <a:tc>
                  <a:txBody>
                    <a:bodyPr/>
                    <a:lstStyle/>
                    <a:p>
                      <a:pPr algn="l" fontAlgn="base"/>
                      <a:r>
                        <a:rPr lang="en-US" sz="1400" dirty="0">
                          <a:solidFill>
                            <a:schemeClr val="tx1"/>
                          </a:solidFill>
                          <a:effectLst/>
                        </a:rPr>
                        <a:t>Through the Atonement of Jesus Christ we can overcome physical and spiritual death. Jesus Christ gave us the gift of resurrection.</a:t>
                      </a:r>
                    </a:p>
                  </a:txBody>
                  <a:tcPr marL="95250" marR="95250" marT="66675" marB="66675"/>
                </a:tc>
                <a:extLst>
                  <a:ext uri="{0D108BD9-81ED-4DB2-BD59-A6C34878D82A}">
                    <a16:rowId xmlns:a16="http://schemas.microsoft.com/office/drawing/2014/main" val="10007"/>
                  </a:ext>
                </a:extLst>
              </a:tr>
              <a:tr h="274774">
                <a:tc>
                  <a:txBody>
                    <a:bodyPr/>
                    <a:lstStyle/>
                    <a:p>
                      <a:pPr algn="l" fontAlgn="base"/>
                      <a:r>
                        <a:rPr lang="en-US" sz="1800" u="none" strike="noStrike" dirty="0">
                          <a:solidFill>
                            <a:schemeClr val="tx1"/>
                          </a:solidFill>
                          <a:effectLst/>
                        </a:rPr>
                        <a:t>14:6</a:t>
                      </a:r>
                      <a:endParaRPr lang="en-US" sz="1800" dirty="0">
                        <a:solidFill>
                          <a:schemeClr val="tx1"/>
                        </a:solidFill>
                        <a:effectLst/>
                      </a:endParaRPr>
                    </a:p>
                  </a:txBody>
                  <a:tcPr marL="95250" marR="95250" marT="66675" marB="66675" anchor="ctr"/>
                </a:tc>
                <a:tc>
                  <a:txBody>
                    <a:bodyPr/>
                    <a:lstStyle/>
                    <a:p>
                      <a:pPr algn="l" fontAlgn="base"/>
                      <a:r>
                        <a:rPr lang="en-US" sz="1600" b="1">
                          <a:solidFill>
                            <a:schemeClr val="tx1"/>
                          </a:solidFill>
                          <a:effectLst/>
                        </a:rPr>
                        <a:t>“I am the way, the truth, and the life.”</a:t>
                      </a:r>
                    </a:p>
                  </a:txBody>
                  <a:tcPr marL="95250" marR="95250" marT="66675" marB="66675" anchor="ctr"/>
                </a:tc>
                <a:tc>
                  <a:txBody>
                    <a:bodyPr/>
                    <a:lstStyle/>
                    <a:p>
                      <a:pPr algn="l" fontAlgn="base"/>
                      <a:r>
                        <a:rPr lang="en-US" sz="1400" dirty="0">
                          <a:solidFill>
                            <a:schemeClr val="tx1"/>
                          </a:solidFill>
                          <a:effectLst/>
                        </a:rPr>
                        <a:t>Jesus Christ is the only way to the Father, and He is the source of all truth. Because of His Atonement, we will all be resurrected and through our faithfulness may inherit eternal life.</a:t>
                      </a:r>
                    </a:p>
                  </a:txBody>
                  <a:tcPr marL="95250" marR="95250" marT="66675" marB="66675" anchor="ctr"/>
                </a:tc>
                <a:extLst>
                  <a:ext uri="{0D108BD9-81ED-4DB2-BD59-A6C34878D82A}">
                    <a16:rowId xmlns:a16="http://schemas.microsoft.com/office/drawing/2014/main" val="10008"/>
                  </a:ext>
                </a:extLst>
              </a:tr>
              <a:tr h="274774">
                <a:tc>
                  <a:txBody>
                    <a:bodyPr/>
                    <a:lstStyle/>
                    <a:p>
                      <a:pPr algn="l" fontAlgn="base"/>
                      <a:r>
                        <a:rPr lang="en-US" sz="1800" u="none" strike="noStrike" dirty="0">
                          <a:solidFill>
                            <a:schemeClr val="tx1"/>
                          </a:solidFill>
                          <a:effectLst/>
                        </a:rPr>
                        <a:t>15:1, 5</a:t>
                      </a:r>
                      <a:endParaRPr lang="en-US" sz="1800" dirty="0">
                        <a:solidFill>
                          <a:schemeClr val="tx1"/>
                        </a:solidFill>
                        <a:effectLst/>
                      </a:endParaRPr>
                    </a:p>
                  </a:txBody>
                  <a:tcPr marL="95250" marR="95250" marT="66675" marB="66675" anchor="ctr"/>
                </a:tc>
                <a:tc>
                  <a:txBody>
                    <a:bodyPr/>
                    <a:lstStyle/>
                    <a:p>
                      <a:pPr algn="l" fontAlgn="base"/>
                      <a:r>
                        <a:rPr lang="en-US" sz="1600" b="1" dirty="0">
                          <a:solidFill>
                            <a:schemeClr val="tx1"/>
                          </a:solidFill>
                          <a:effectLst/>
                        </a:rPr>
                        <a:t>“I am the true vine.”</a:t>
                      </a:r>
                    </a:p>
                  </a:txBody>
                  <a:tcPr marL="95250" marR="95250" marT="66675" marB="66675" anchor="ctr"/>
                </a:tc>
                <a:tc>
                  <a:txBody>
                    <a:bodyPr/>
                    <a:lstStyle/>
                    <a:p>
                      <a:pPr algn="l" fontAlgn="base"/>
                      <a:r>
                        <a:rPr lang="en-US" sz="1400" dirty="0">
                          <a:solidFill>
                            <a:schemeClr val="tx1"/>
                          </a:solidFill>
                          <a:effectLst/>
                        </a:rPr>
                        <a:t>We depend on Jesus Christ for life. Only by abiding by His teachings will we be able to bear the fruit of righteousness.</a:t>
                      </a:r>
                    </a:p>
                  </a:txBody>
                  <a:tcPr marL="95250" marR="95250" marT="66675" marB="66675" anchor="ctr"/>
                </a:tc>
                <a:extLst>
                  <a:ext uri="{0D108BD9-81ED-4DB2-BD59-A6C34878D82A}">
                    <a16:rowId xmlns:a16="http://schemas.microsoft.com/office/drawing/2014/main" val="10009"/>
                  </a:ext>
                </a:extLst>
              </a:tr>
            </a:tbl>
          </a:graphicData>
        </a:graphic>
      </p:graphicFrame>
      <p:sp>
        <p:nvSpPr>
          <p:cNvPr id="3" name="TextBox 2"/>
          <p:cNvSpPr txBox="1"/>
          <p:nvPr/>
        </p:nvSpPr>
        <p:spPr>
          <a:xfrm>
            <a:off x="3851728" y="261257"/>
            <a:ext cx="4474028" cy="646331"/>
          </a:xfrm>
          <a:prstGeom prst="rect">
            <a:avLst/>
          </a:prstGeom>
          <a:noFill/>
        </p:spPr>
        <p:txBody>
          <a:bodyPr wrap="square" rtlCol="0">
            <a:spAutoFit/>
          </a:bodyPr>
          <a:lstStyle/>
          <a:p>
            <a:pPr algn="ctr"/>
            <a:r>
              <a:rPr lang="en-US" sz="3600" dirty="0"/>
              <a:t>“I AM” Statements</a:t>
            </a:r>
          </a:p>
        </p:txBody>
      </p:sp>
      <p:sp>
        <p:nvSpPr>
          <p:cNvPr id="4" name="TextBox 3"/>
          <p:cNvSpPr txBox="1"/>
          <p:nvPr/>
        </p:nvSpPr>
        <p:spPr>
          <a:xfrm>
            <a:off x="0" y="6584322"/>
            <a:ext cx="4771571" cy="246221"/>
          </a:xfrm>
          <a:prstGeom prst="rect">
            <a:avLst/>
          </a:prstGeom>
          <a:noFill/>
        </p:spPr>
        <p:txBody>
          <a:bodyPr wrap="square" rtlCol="0">
            <a:spAutoFit/>
          </a:bodyPr>
          <a:lstStyle/>
          <a:p>
            <a:r>
              <a:rPr lang="en-US" sz="1000" dirty="0"/>
              <a:t>New Testament Seminary Teacher Manual</a:t>
            </a:r>
          </a:p>
        </p:txBody>
      </p:sp>
    </p:spTree>
    <p:extLst>
      <p:ext uri="{BB962C8B-B14F-4D97-AF65-F5344CB8AC3E}">
        <p14:creationId xmlns:p14="http://schemas.microsoft.com/office/powerpoint/2010/main" val="15813814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035276477"/>
              </p:ext>
            </p:extLst>
          </p:nvPr>
        </p:nvGraphicFramePr>
        <p:xfrm>
          <a:off x="761999" y="1057123"/>
          <a:ext cx="10907486" cy="5181600"/>
        </p:xfrm>
        <a:graphic>
          <a:graphicData uri="http://schemas.openxmlformats.org/drawingml/2006/table">
            <a:tbl>
              <a:tblPr firstRow="1" bandRow="1">
                <a:tableStyleId>{5940675A-B579-460E-94D1-54222C63F5DA}</a:tableStyleId>
              </a:tblPr>
              <a:tblGrid>
                <a:gridCol w="3973287">
                  <a:extLst>
                    <a:ext uri="{9D8B030D-6E8A-4147-A177-3AD203B41FA5}">
                      <a16:colId xmlns:a16="http://schemas.microsoft.com/office/drawing/2014/main" val="20000"/>
                    </a:ext>
                  </a:extLst>
                </a:gridCol>
                <a:gridCol w="6934199">
                  <a:extLst>
                    <a:ext uri="{9D8B030D-6E8A-4147-A177-3AD203B41FA5}">
                      <a16:colId xmlns:a16="http://schemas.microsoft.com/office/drawing/2014/main" val="20001"/>
                    </a:ext>
                  </a:extLst>
                </a:gridCol>
              </a:tblGrid>
              <a:tr h="370840">
                <a:tc>
                  <a:txBody>
                    <a:bodyPr/>
                    <a:lstStyle/>
                    <a:p>
                      <a:pPr algn="ctr" fontAlgn="base"/>
                      <a:r>
                        <a:rPr lang="en-US" b="0" i="0" cap="all" dirty="0">
                          <a:solidFill>
                            <a:schemeClr val="tx1"/>
                          </a:solidFill>
                          <a:effectLst/>
                          <a:latin typeface="Comic Sans MS" panose="030F0702030302020204" pitchFamily="66" charset="0"/>
                        </a:rPr>
                        <a:t>SCRIPTURE REFERENCE</a:t>
                      </a:r>
                    </a:p>
                  </a:txBody>
                  <a:tcPr marL="95250" marR="95250" marT="66675" marB="66675" anchor="b"/>
                </a:tc>
                <a:tc>
                  <a:txBody>
                    <a:bodyPr/>
                    <a:lstStyle/>
                    <a:p>
                      <a:pPr algn="ctr" fontAlgn="base"/>
                      <a:r>
                        <a:rPr lang="en-US" b="0" i="0" cap="all" dirty="0">
                          <a:solidFill>
                            <a:schemeClr val="tx1"/>
                          </a:solidFill>
                          <a:effectLst/>
                          <a:latin typeface="Comic Sans MS" panose="030F0702030302020204" pitchFamily="66" charset="0"/>
                        </a:rPr>
                        <a:t>Statements</a:t>
                      </a:r>
                    </a:p>
                  </a:txBody>
                  <a:tcPr marL="95250" marR="95250" marT="66675" marB="66675" anchor="b"/>
                </a:tc>
                <a:extLst>
                  <a:ext uri="{0D108BD9-81ED-4DB2-BD59-A6C34878D82A}">
                    <a16:rowId xmlns:a16="http://schemas.microsoft.com/office/drawing/2014/main" val="10000"/>
                  </a:ext>
                </a:extLst>
              </a:tr>
              <a:tr h="370840">
                <a:tc>
                  <a:txBody>
                    <a:bodyPr/>
                    <a:lstStyle/>
                    <a:p>
                      <a:pPr algn="l" fontAlgn="base"/>
                      <a:r>
                        <a:rPr lang="en-US" u="none" strike="noStrike" dirty="0">
                          <a:solidFill>
                            <a:schemeClr val="tx1"/>
                          </a:solidFill>
                          <a:effectLst/>
                          <a:latin typeface="Comic Sans MS" panose="030F0702030302020204" pitchFamily="66" charset="0"/>
                        </a:rPr>
                        <a:t>Luke 23:34</a:t>
                      </a:r>
                      <a:endParaRPr lang="en-US" dirty="0">
                        <a:solidFill>
                          <a:schemeClr val="tx1"/>
                        </a:solidFill>
                        <a:effectLst/>
                        <a:latin typeface="Comic Sans MS" panose="030F0702030302020204" pitchFamily="66" charset="0"/>
                      </a:endParaRP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“Father, forgive them; for they know not what they do.”</a:t>
                      </a:r>
                    </a:p>
                    <a:p>
                      <a:pPr algn="l" fontAlgn="base"/>
                      <a:endParaRPr lang="en-US"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1"/>
                  </a:ext>
                </a:extLst>
              </a:tr>
              <a:tr h="370840">
                <a:tc>
                  <a:txBody>
                    <a:bodyPr/>
                    <a:lstStyle/>
                    <a:p>
                      <a:pPr algn="l" fontAlgn="base"/>
                      <a:r>
                        <a:rPr lang="en-US" u="none" strike="noStrike" dirty="0">
                          <a:solidFill>
                            <a:schemeClr val="tx1"/>
                          </a:solidFill>
                          <a:effectLst/>
                          <a:latin typeface="Comic Sans MS" panose="030F0702030302020204" pitchFamily="66" charset="0"/>
                        </a:rPr>
                        <a:t>Luke 23:43</a:t>
                      </a:r>
                      <a:r>
                        <a:rPr lang="en-US" dirty="0">
                          <a:solidFill>
                            <a:schemeClr val="tx1"/>
                          </a:solidFill>
                          <a:effectLst/>
                          <a:latin typeface="Comic Sans MS" panose="030F0702030302020204" pitchFamily="66" charset="0"/>
                        </a:rPr>
                        <a:t> </a:t>
                      </a: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“To day shalt thou be with me in paradise.”</a:t>
                      </a:r>
                    </a:p>
                    <a:p>
                      <a:pPr algn="l" fontAlgn="base"/>
                      <a:endParaRPr lang="en-US"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2"/>
                  </a:ext>
                </a:extLst>
              </a:tr>
              <a:tr h="370840">
                <a:tc>
                  <a:txBody>
                    <a:bodyPr/>
                    <a:lstStyle/>
                    <a:p>
                      <a:pPr algn="l" fontAlgn="base"/>
                      <a:r>
                        <a:rPr lang="en-US" u="none" strike="noStrike" dirty="0">
                          <a:solidFill>
                            <a:schemeClr val="tx1"/>
                          </a:solidFill>
                          <a:effectLst/>
                          <a:latin typeface="Comic Sans MS" panose="030F0702030302020204" pitchFamily="66" charset="0"/>
                        </a:rPr>
                        <a:t>John 19:26–27</a:t>
                      </a:r>
                      <a:r>
                        <a:rPr lang="en-US" dirty="0">
                          <a:solidFill>
                            <a:schemeClr val="tx1"/>
                          </a:solidFill>
                          <a:effectLst/>
                          <a:latin typeface="Comic Sans MS" panose="030F0702030302020204" pitchFamily="66" charset="0"/>
                        </a:rPr>
                        <a:t> </a:t>
                      </a: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“Woman, behold thy son! … Behold thy mother!”</a:t>
                      </a:r>
                    </a:p>
                    <a:p>
                      <a:pPr algn="l" fontAlgn="base"/>
                      <a:endParaRPr lang="en-US"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3"/>
                  </a:ext>
                </a:extLst>
              </a:tr>
              <a:tr h="370840">
                <a:tc>
                  <a:txBody>
                    <a:bodyPr/>
                    <a:lstStyle/>
                    <a:p>
                      <a:pPr algn="l" fontAlgn="base"/>
                      <a:r>
                        <a:rPr lang="en-US" u="none" strike="noStrike" dirty="0">
                          <a:solidFill>
                            <a:schemeClr val="tx1"/>
                          </a:solidFill>
                          <a:effectLst/>
                          <a:latin typeface="Comic Sans MS" panose="030F0702030302020204" pitchFamily="66" charset="0"/>
                        </a:rPr>
                        <a:t>Matthew 27:46</a:t>
                      </a:r>
                      <a:r>
                        <a:rPr lang="en-US" dirty="0">
                          <a:solidFill>
                            <a:schemeClr val="tx1"/>
                          </a:solidFill>
                          <a:effectLst/>
                          <a:latin typeface="Comic Sans MS" panose="030F0702030302020204" pitchFamily="66" charset="0"/>
                        </a:rPr>
                        <a:t>; </a:t>
                      </a:r>
                      <a:r>
                        <a:rPr lang="en-US" u="none" strike="noStrike" dirty="0">
                          <a:solidFill>
                            <a:schemeClr val="tx1"/>
                          </a:solidFill>
                          <a:effectLst/>
                          <a:latin typeface="Comic Sans MS" panose="030F0702030302020204" pitchFamily="66" charset="0"/>
                        </a:rPr>
                        <a:t>Mark 15:34</a:t>
                      </a:r>
                      <a:endParaRPr lang="en-US" dirty="0">
                        <a:solidFill>
                          <a:schemeClr val="tx1"/>
                        </a:solidFill>
                        <a:effectLst/>
                        <a:latin typeface="Comic Sans MS" panose="030F0702030302020204" pitchFamily="66" charset="0"/>
                      </a:endParaRP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“My God, my God, why hast thou forsaken me?”</a:t>
                      </a:r>
                    </a:p>
                    <a:p>
                      <a:pPr algn="l" fontAlgn="base"/>
                      <a:endParaRPr lang="en-US"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4"/>
                  </a:ext>
                </a:extLst>
              </a:tr>
              <a:tr h="370840">
                <a:tc>
                  <a:txBody>
                    <a:bodyPr/>
                    <a:lstStyle/>
                    <a:p>
                      <a:pPr algn="l" fontAlgn="base"/>
                      <a:r>
                        <a:rPr lang="en-US" u="none" strike="noStrike" dirty="0">
                          <a:solidFill>
                            <a:schemeClr val="tx1"/>
                          </a:solidFill>
                          <a:effectLst/>
                          <a:latin typeface="Comic Sans MS" panose="030F0702030302020204" pitchFamily="66" charset="0"/>
                        </a:rPr>
                        <a:t>John 19:28</a:t>
                      </a:r>
                      <a:endParaRPr lang="en-US" dirty="0">
                        <a:solidFill>
                          <a:schemeClr val="tx1"/>
                        </a:solidFill>
                        <a:effectLst/>
                        <a:latin typeface="Comic Sans MS" panose="030F0702030302020204" pitchFamily="66" charset="0"/>
                      </a:endParaRP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“I thirst.”</a:t>
                      </a:r>
                    </a:p>
                    <a:p>
                      <a:pPr algn="l" fontAlgn="base"/>
                      <a:endParaRPr lang="en-US" u="none"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5"/>
                  </a:ext>
                </a:extLst>
              </a:tr>
              <a:tr h="370840">
                <a:tc>
                  <a:txBody>
                    <a:bodyPr/>
                    <a:lstStyle/>
                    <a:p>
                      <a:pPr algn="l" fontAlgn="base"/>
                      <a:r>
                        <a:rPr lang="en-US" u="none" strike="noStrike" dirty="0">
                          <a:solidFill>
                            <a:schemeClr val="tx1"/>
                          </a:solidFill>
                          <a:effectLst/>
                          <a:latin typeface="Comic Sans MS" panose="030F0702030302020204" pitchFamily="66" charset="0"/>
                        </a:rPr>
                        <a:t>John 19:30</a:t>
                      </a:r>
                      <a:endParaRPr lang="en-US" dirty="0">
                        <a:solidFill>
                          <a:schemeClr val="tx1"/>
                        </a:solidFill>
                        <a:effectLst/>
                        <a:latin typeface="Comic Sans MS" panose="030F0702030302020204" pitchFamily="66" charset="0"/>
                      </a:endParaRP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“It is finished.”</a:t>
                      </a:r>
                    </a:p>
                    <a:p>
                      <a:pPr algn="l" fontAlgn="base"/>
                      <a:endParaRPr lang="en-US"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6"/>
                  </a:ext>
                </a:extLst>
              </a:tr>
              <a:tr h="370840">
                <a:tc>
                  <a:txBody>
                    <a:bodyPr/>
                    <a:lstStyle/>
                    <a:p>
                      <a:pPr algn="l" fontAlgn="base"/>
                      <a:r>
                        <a:rPr lang="en-US" u="none" strike="noStrike" dirty="0">
                          <a:solidFill>
                            <a:schemeClr val="tx1"/>
                          </a:solidFill>
                          <a:effectLst/>
                          <a:latin typeface="Comic Sans MS" panose="030F0702030302020204" pitchFamily="66" charset="0"/>
                        </a:rPr>
                        <a:t>Luke 23:46</a:t>
                      </a:r>
                      <a:endParaRPr lang="en-US" dirty="0">
                        <a:solidFill>
                          <a:schemeClr val="tx1"/>
                        </a:solidFill>
                        <a:effectLst/>
                        <a:latin typeface="Comic Sans MS" panose="030F0702030302020204" pitchFamily="66" charset="0"/>
                      </a:endParaRPr>
                    </a:p>
                  </a:txBody>
                  <a:tcPr marL="95250" marR="95250" marT="66675" marB="66675" anchor="ctr"/>
                </a:tc>
                <a:tc>
                  <a: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US" dirty="0">
                          <a:solidFill>
                            <a:schemeClr val="tx1"/>
                          </a:solidFill>
                          <a:effectLst/>
                          <a:latin typeface="Comic Sans MS" panose="030F0702030302020204" pitchFamily="66" charset="0"/>
                        </a:rPr>
                        <a:t>“Father, into thy hands I commend my spirit.”</a:t>
                      </a:r>
                    </a:p>
                    <a:p>
                      <a:pPr algn="l" fontAlgn="base"/>
                      <a:endParaRPr lang="en-US" dirty="0">
                        <a:solidFill>
                          <a:schemeClr val="tx1"/>
                        </a:solidFill>
                        <a:effectLst/>
                        <a:latin typeface="Comic Sans MS" panose="030F0702030302020204" pitchFamily="66" charset="0"/>
                      </a:endParaRPr>
                    </a:p>
                  </a:txBody>
                  <a:tcPr marL="95250" marR="95250" marT="66675" marB="66675" anchor="ctr"/>
                </a:tc>
                <a:extLst>
                  <a:ext uri="{0D108BD9-81ED-4DB2-BD59-A6C34878D82A}">
                    <a16:rowId xmlns:a16="http://schemas.microsoft.com/office/drawing/2014/main" val="10007"/>
                  </a:ext>
                </a:extLst>
              </a:tr>
            </a:tbl>
          </a:graphicData>
        </a:graphic>
      </p:graphicFrame>
      <p:sp>
        <p:nvSpPr>
          <p:cNvPr id="3" name="Rectangle 2"/>
          <p:cNvSpPr/>
          <p:nvPr/>
        </p:nvSpPr>
        <p:spPr>
          <a:xfrm>
            <a:off x="3058885" y="134035"/>
            <a:ext cx="6096000" cy="707886"/>
          </a:xfrm>
          <a:prstGeom prst="rect">
            <a:avLst/>
          </a:prstGeom>
        </p:spPr>
        <p:txBody>
          <a:bodyPr>
            <a:spAutoFit/>
          </a:bodyPr>
          <a:lstStyle/>
          <a:p>
            <a:pPr algn="ctr"/>
            <a:r>
              <a:rPr lang="en-US" sz="2000" dirty="0">
                <a:latin typeface="Comic Sans MS" panose="030F0702030302020204" pitchFamily="66" charset="0"/>
              </a:rPr>
              <a:t>Jesus Christ made seven statements from the cross that are recorded in the Gospels</a:t>
            </a:r>
          </a:p>
        </p:txBody>
      </p:sp>
    </p:spTree>
    <p:extLst>
      <p:ext uri="{BB962C8B-B14F-4D97-AF65-F5344CB8AC3E}">
        <p14:creationId xmlns:p14="http://schemas.microsoft.com/office/powerpoint/2010/main" val="755777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609030" cy="3046988"/>
          </a:xfrm>
          <a:prstGeom prst="rect">
            <a:avLst/>
          </a:prstGeom>
          <a:ln>
            <a:solidFill>
              <a:schemeClr val="tx1"/>
            </a:solidFill>
          </a:ln>
        </p:spPr>
        <p:txBody>
          <a:bodyPr wrap="square">
            <a:spAutoFit/>
          </a:bodyPr>
          <a:lstStyle/>
          <a:p>
            <a:r>
              <a:rPr lang="en-US" sz="1200" b="1" dirty="0"/>
              <a:t>John Does not write about the suffering of Christ   John 18:1</a:t>
            </a:r>
          </a:p>
          <a:p>
            <a:r>
              <a:rPr lang="en-US" sz="1200" dirty="0"/>
              <a:t>Ironically, John was the only of the Gospel writers who was closer than a stone's throw of Christ's suffering in Gethsemane, yet his record lacks any mention of the event. We cannot suppose from this notable absence that John thought it unimportant. Rather, as other evidence indicates, John seems to be writing his gospel with a full knowledge of what is contained in the other testimonies. His record seems to be designed specifically to fill in the gaps. With regard to the events in the Garden, we may assume that the synoptic authors were comprehensive. Matthew, Mark, and Luke all spoke of the great sacrifice in Gethsemane while John seems to have had nothing more to add.</a:t>
            </a:r>
          </a:p>
          <a:p>
            <a:r>
              <a:rPr lang="en-US" sz="1200" dirty="0"/>
              <a:t>As we know, John had slept through portions of that monumental moment. Possibly, the narrative silence represents his grief about his own weak and slumbering flesh which could not remain awake despite the Master's specific request (Matt. 26:38-43). Meanwhile, the Master was suffering 'according to the flesh' even 'the pains of every living creature, both men, women, and children, who belong to the family of Adam' (Matt. 26:41, Alma 7:13, 2 Ne. 9:21). Certainly, the heaviness of John's eyelids can hardly be compared to the heaviness of Christ's burden on that fateful night. Such is the contrast between even great men and the Master!</a:t>
            </a:r>
          </a:p>
          <a:p>
            <a:r>
              <a:rPr lang="en-US" sz="1200" dirty="0"/>
              <a:t>Gospeldoctrine.com</a:t>
            </a:r>
          </a:p>
        </p:txBody>
      </p:sp>
      <p:sp>
        <p:nvSpPr>
          <p:cNvPr id="4" name="Rectangle 3"/>
          <p:cNvSpPr/>
          <p:nvPr/>
        </p:nvSpPr>
        <p:spPr>
          <a:xfrm>
            <a:off x="0" y="3046988"/>
            <a:ext cx="6609030" cy="2308324"/>
          </a:xfrm>
          <a:prstGeom prst="rect">
            <a:avLst/>
          </a:prstGeom>
          <a:ln>
            <a:solidFill>
              <a:schemeClr val="tx1"/>
            </a:solidFill>
          </a:ln>
        </p:spPr>
        <p:txBody>
          <a:bodyPr wrap="square">
            <a:spAutoFit/>
          </a:bodyPr>
          <a:lstStyle/>
          <a:p>
            <a:r>
              <a:rPr lang="en-US" sz="1200" b="1" dirty="0"/>
              <a:t>The Arrest John 18:3-8:</a:t>
            </a:r>
          </a:p>
          <a:p>
            <a:r>
              <a:rPr lang="en-US" sz="1200" dirty="0"/>
              <a:t>"One cannot help but be struck with the tremendous difference between Christ's behavior during those terrible hours and the actions of those around him. Throughout, it becomes clear that Jesus was the </a:t>
            </a:r>
            <a:r>
              <a:rPr lang="en-US" sz="1200" i="1" dirty="0"/>
              <a:t>only </a:t>
            </a:r>
            <a:r>
              <a:rPr lang="en-US" sz="1200" dirty="0"/>
              <a:t>one who was not thrown off balance by the passions of that night and the following day. Judas betrayed him, then committed suicide, apparently in a great overflowing feeling of guilty remorse. The armed party sent out to arrest him fell back in fright when he told them he was Jesus. Peter vowed perfect support and then failed miserably as fear washed out his determination. The high priest was thrown into a rage by the calm demeanor of the accused. Pilate, symbol and wielder of Roman might, became a frightened vacillating man when faced with the King of the Jews. Even the hardened Roman soldier was awed by Christ's manner of dying. Throughout, it becomes clear that Jesus was not the victim but the Master.“ Elder Gerald Lund  (S</a:t>
            </a:r>
            <a:r>
              <a:rPr lang="en-US" sz="1200" i="1" dirty="0"/>
              <a:t>elected Writings of Gerald N. Lund: Gospel Scholars Series </a:t>
            </a:r>
            <a:r>
              <a:rPr lang="en-US" sz="1200" dirty="0"/>
              <a:t>[Salt Lake City: Deseret Book Co., 1999], 308.)</a:t>
            </a:r>
          </a:p>
        </p:txBody>
      </p:sp>
      <p:sp>
        <p:nvSpPr>
          <p:cNvPr id="5" name="Rectangle 4"/>
          <p:cNvSpPr/>
          <p:nvPr/>
        </p:nvSpPr>
        <p:spPr>
          <a:xfrm>
            <a:off x="0" y="5355312"/>
            <a:ext cx="6609030" cy="1384995"/>
          </a:xfrm>
          <a:prstGeom prst="rect">
            <a:avLst/>
          </a:prstGeom>
          <a:ln>
            <a:solidFill>
              <a:schemeClr val="tx1"/>
            </a:solidFill>
          </a:ln>
        </p:spPr>
        <p:txBody>
          <a:bodyPr wrap="square">
            <a:spAutoFit/>
          </a:bodyPr>
          <a:lstStyle/>
          <a:p>
            <a:r>
              <a:rPr lang="en-US" sz="1200" dirty="0"/>
              <a:t>In the Bible, </a:t>
            </a:r>
            <a:r>
              <a:rPr lang="en-US" sz="1200" b="1" dirty="0" err="1"/>
              <a:t>Malchus</a:t>
            </a:r>
            <a:r>
              <a:rPr lang="en-US" sz="1200" dirty="0"/>
              <a:t> is the servant of the Jewish High Priest Caiaphas who participated in the arrest of Jesus. According to the Bible, one of the disciples, Simon Peter, being armed with a sword, cut off the servant's ear in an attempt to prevent the arrest of Jesus.</a:t>
            </a:r>
          </a:p>
          <a:p>
            <a:r>
              <a:rPr lang="en-US" sz="1200" dirty="0"/>
              <a:t>Simon cutting off </a:t>
            </a:r>
            <a:r>
              <a:rPr lang="en-US" sz="1200" dirty="0" err="1"/>
              <a:t>Malchus</a:t>
            </a:r>
            <a:r>
              <a:rPr lang="en-US" sz="1200" dirty="0"/>
              <a:t>' ear is related in all four canonical gospels, in Matthew 26:51, Mark 14:47, Luke 22:50-51, and John 18:10–11, but Simon and </a:t>
            </a:r>
            <a:r>
              <a:rPr lang="en-US" sz="1200" dirty="0" err="1"/>
              <a:t>Malchus</a:t>
            </a:r>
            <a:r>
              <a:rPr lang="en-US" sz="1200" dirty="0"/>
              <a:t> are named only in the Gospel of John. Also, Luke is the only gospel that says Jesus healed the servant's ear. This was Jesus' last recorded miracle prior to His resurrection. Wikipedia</a:t>
            </a:r>
          </a:p>
        </p:txBody>
      </p:sp>
      <p:sp>
        <p:nvSpPr>
          <p:cNvPr id="6" name="Rectangle 5"/>
          <p:cNvSpPr/>
          <p:nvPr/>
        </p:nvSpPr>
        <p:spPr>
          <a:xfrm>
            <a:off x="6609030" y="0"/>
            <a:ext cx="5582970" cy="3647152"/>
          </a:xfrm>
          <a:prstGeom prst="rect">
            <a:avLst/>
          </a:prstGeom>
          <a:ln>
            <a:solidFill>
              <a:schemeClr val="tx1"/>
            </a:solidFill>
          </a:ln>
        </p:spPr>
        <p:txBody>
          <a:bodyPr wrap="square">
            <a:spAutoFit/>
          </a:bodyPr>
          <a:lstStyle/>
          <a:p>
            <a:r>
              <a:rPr lang="en-US" sz="1100" b="1" dirty="0"/>
              <a:t>John 18:12-13:</a:t>
            </a:r>
          </a:p>
          <a:p>
            <a:r>
              <a:rPr lang="en-US" sz="1100" dirty="0"/>
              <a:t>"John alone informs us that the Lord was taken first to </a:t>
            </a:r>
            <a:r>
              <a:rPr lang="en-US" sz="1100" dirty="0" err="1"/>
              <a:t>Annas</a:t>
            </a:r>
            <a:r>
              <a:rPr lang="en-US" sz="1100" dirty="0"/>
              <a:t>, who sent Him, still bound to Caiaphas, the high priest; the </a:t>
            </a:r>
            <a:r>
              <a:rPr lang="en-US" sz="1100" dirty="0" err="1"/>
              <a:t>synoptists</a:t>
            </a:r>
            <a:r>
              <a:rPr lang="en-US" sz="1100" dirty="0"/>
              <a:t> record the arraignment before Caiaphas only. No details of the interview with </a:t>
            </a:r>
            <a:r>
              <a:rPr lang="en-US" sz="1100" dirty="0" err="1"/>
              <a:t>Annas</a:t>
            </a:r>
            <a:r>
              <a:rPr lang="en-US" sz="1100" dirty="0"/>
              <a:t> are of record; and the bringing of Jesus before him at all was as truly irregular and illegal, according to Hebrew law, as were all the subsequent proceedings of that night. </a:t>
            </a:r>
            <a:r>
              <a:rPr lang="en-US" sz="1100" dirty="0" err="1"/>
              <a:t>Annas</a:t>
            </a:r>
            <a:r>
              <a:rPr lang="en-US" sz="1100" dirty="0"/>
              <a:t>, who was father-in-law to Caiaphas, had been deposed from the high-priestly office over twenty years before; but throughout this period he had exerted a potent influence in all the affairs of the hierarchy." Elder James E. </a:t>
            </a:r>
            <a:r>
              <a:rPr lang="en-US" sz="1100" dirty="0" err="1"/>
              <a:t>Talmage</a:t>
            </a:r>
            <a:r>
              <a:rPr lang="en-US" sz="1100" dirty="0"/>
              <a:t> (</a:t>
            </a:r>
            <a:r>
              <a:rPr lang="en-US" sz="1100" i="1" dirty="0"/>
              <a:t>Jesus the Christ, </a:t>
            </a:r>
            <a:r>
              <a:rPr lang="en-US" sz="1100" dirty="0"/>
              <a:t>576)</a:t>
            </a:r>
          </a:p>
          <a:p>
            <a:endParaRPr lang="en-US" sz="1100" dirty="0"/>
          </a:p>
          <a:p>
            <a:r>
              <a:rPr lang="en-US" sz="1100" b="1" dirty="0"/>
              <a:t>Who was the Other Disciple? John 18:16</a:t>
            </a:r>
          </a:p>
          <a:p>
            <a:r>
              <a:rPr lang="en-US" sz="1100" dirty="0"/>
              <a:t>How John, the son of Zebedee and a Galilean fisherman, knew the high priest is entirely unclear. Not only did he know the high priest, but he knew his servant </a:t>
            </a:r>
            <a:r>
              <a:rPr lang="en-US" sz="1100" dirty="0" err="1"/>
              <a:t>Malchus</a:t>
            </a:r>
            <a:r>
              <a:rPr lang="en-US" sz="1100" dirty="0"/>
              <a:t> by name (v. 10). He may even have known the woman that kept the door. The whole incident proves that even in Jesus time, it's not what you know but who you know. Instructively, we learn that the disciple had no qualms about using his "in" with the high priest so he could witness the unfolding drama. Sometimes it is appropriate to play the games of the world when performing the Lord's work. John seemed to understand the Lord's meaning when he said, 'I send you forth as sheep in the midst of wolves: be ye therefore wise as serpents, and harmless as doves' (Matt 10:16).</a:t>
            </a:r>
          </a:p>
          <a:p>
            <a:r>
              <a:rPr lang="en-US" sz="1100" dirty="0"/>
              <a:t>Gospeldoctrine.com</a:t>
            </a:r>
          </a:p>
        </p:txBody>
      </p:sp>
      <p:sp>
        <p:nvSpPr>
          <p:cNvPr id="7" name="Rectangle 6"/>
          <p:cNvSpPr/>
          <p:nvPr/>
        </p:nvSpPr>
        <p:spPr>
          <a:xfrm>
            <a:off x="6609030" y="3647152"/>
            <a:ext cx="5582970" cy="2970044"/>
          </a:xfrm>
          <a:prstGeom prst="rect">
            <a:avLst/>
          </a:prstGeom>
          <a:ln>
            <a:solidFill>
              <a:schemeClr val="tx1"/>
            </a:solidFill>
          </a:ln>
        </p:spPr>
        <p:txBody>
          <a:bodyPr wrap="square">
            <a:spAutoFit/>
          </a:bodyPr>
          <a:lstStyle/>
          <a:p>
            <a:pPr fontAlgn="base"/>
            <a:r>
              <a:rPr lang="en-US" sz="1100" b="1" dirty="0"/>
              <a:t>Peter Denies Jesus  John 18:15-18, 25-27:</a:t>
            </a:r>
          </a:p>
          <a:p>
            <a:pPr fontAlgn="base"/>
            <a:r>
              <a:rPr lang="en-US" sz="1100" dirty="0"/>
              <a:t>“My heart goes out to Peter. So many of us are so much like him. We pledge our loyalty; we affirm our determination to be of good courage; we declare, sometimes even publicly, that come what may we will do the right thing, that we will stand for the right cause, that we will be true to ourselves and to others.</a:t>
            </a:r>
          </a:p>
          <a:p>
            <a:pPr fontAlgn="base"/>
            <a:r>
              <a:rPr lang="en-US" sz="1100" dirty="0"/>
              <a:t>“Then the pressures begin to build. Sometimes these are social pressures. Sometimes they are personal appetites. Sometimes they are false ambitions. There is a weakening of the will. There is a softening of discipline. There is capitulation. And then there is remorse, followed by self-accusation and bitter tears of regret. …</a:t>
            </a:r>
          </a:p>
          <a:p>
            <a:pPr fontAlgn="base"/>
            <a:r>
              <a:rPr lang="en-US" sz="1100" dirty="0"/>
              <a:t>“Now, if there be those throughout the Church who by word or act have denied the faith, I pray that you may draw comfort and resolution from the example of Peter, who, though he had walked daily with Jesus, in an hour of extremity momentarily denied the Lord and also the testimony which he carried in his own heart. But he rose above this and became a mighty defender and a powerful advocate. So, too, there is a way for any person to turn about and add his or her strength and faith to the strength and faith of others in building the kingdom of God.” President Gordon B. Hinckley  (“And Peter Went Out and Wept Bitterly,”</a:t>
            </a:r>
            <a:r>
              <a:rPr lang="en-US" sz="1100" i="1" dirty="0"/>
              <a:t> Ensign,</a:t>
            </a:r>
            <a:r>
              <a:rPr lang="en-US" sz="1100" dirty="0"/>
              <a:t> Mar. 1995, 2, 4, 6). For more insight on Peter’s denials, see the commentary for Matthew 26:69–75. </a:t>
            </a:r>
          </a:p>
        </p:txBody>
      </p:sp>
    </p:spTree>
    <p:extLst>
      <p:ext uri="{BB962C8B-B14F-4D97-AF65-F5344CB8AC3E}">
        <p14:creationId xmlns:p14="http://schemas.microsoft.com/office/powerpoint/2010/main" val="20127815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6609030" cy="3046988"/>
          </a:xfrm>
          <a:prstGeom prst="rect">
            <a:avLst/>
          </a:prstGeom>
          <a:ln>
            <a:solidFill>
              <a:schemeClr val="tx1"/>
            </a:solidFill>
          </a:ln>
        </p:spPr>
        <p:txBody>
          <a:bodyPr wrap="square">
            <a:spAutoFit/>
          </a:bodyPr>
          <a:lstStyle/>
          <a:p>
            <a:pPr fontAlgn="base"/>
            <a:r>
              <a:rPr lang="en-US" sz="1200" dirty="0"/>
              <a:t>“My heart goes out to Peter. So many of us are so much like him. We pledge our loyalty; we affirm our determination to be of good courage; we declare, sometimes even publicly, that come what may we will do the right thing, that we will stand for the right cause, that we will be true to ourselves and to others.</a:t>
            </a:r>
          </a:p>
          <a:p>
            <a:pPr fontAlgn="base"/>
            <a:r>
              <a:rPr lang="en-US" sz="1200" dirty="0"/>
              <a:t>“Then the pressures begin to build. Sometimes these are social pressures. Sometimes they are personal appetites. Sometimes they are false ambitions. There is a weakening of the will. There is a softening of discipline. There is capitulation. And then there is remorse, followed by self-accusation and bitter tears of regret. …</a:t>
            </a:r>
          </a:p>
          <a:p>
            <a:pPr fontAlgn="base"/>
            <a:r>
              <a:rPr lang="en-US" sz="1200" dirty="0"/>
              <a:t>“Now, if there be those throughout the Church who by word or act have denied the faith, I pray that you may draw comfort and resolution from the example of Peter, who, though he had walked daily with Jesus, in an hour of extremity momentarily denied the Lord and also the testimony which he carried in his own heart. But he rose above this and became a mighty defender and a powerful advocate. So, too, there is a way for any person to turn about and add his or her strength and faith to the strength and faith of others in building the kingdom of God.” President Gordon B. Hinckley  (“And Peter Went Out and Wept Bitterly,”</a:t>
            </a:r>
            <a:r>
              <a:rPr lang="en-US" sz="1200" i="1" dirty="0"/>
              <a:t> Ensign,</a:t>
            </a:r>
            <a:r>
              <a:rPr lang="en-US" sz="1200" dirty="0"/>
              <a:t> Mar. 1995, 2, 4, 6). For more insight on Peter’s denials, see the commentary for Matthew 26:69–75. </a:t>
            </a:r>
          </a:p>
        </p:txBody>
      </p:sp>
      <p:sp>
        <p:nvSpPr>
          <p:cNvPr id="4" name="Rectangle 3"/>
          <p:cNvSpPr/>
          <p:nvPr/>
        </p:nvSpPr>
        <p:spPr>
          <a:xfrm>
            <a:off x="0" y="3046988"/>
            <a:ext cx="6609030" cy="2308324"/>
          </a:xfrm>
          <a:prstGeom prst="rect">
            <a:avLst/>
          </a:prstGeom>
          <a:ln>
            <a:solidFill>
              <a:schemeClr val="tx1"/>
            </a:solidFill>
          </a:ln>
        </p:spPr>
        <p:txBody>
          <a:bodyPr wrap="square">
            <a:spAutoFit/>
          </a:bodyPr>
          <a:lstStyle/>
          <a:p>
            <a:r>
              <a:rPr lang="en-US" sz="1200" b="1" dirty="0"/>
              <a:t>The Arrest John 18:3-8:</a:t>
            </a:r>
          </a:p>
          <a:p>
            <a:r>
              <a:rPr lang="en-US" sz="1200" dirty="0"/>
              <a:t>"One cannot help but be struck with the tremendous difference between Christ's behavior during those terrible hours and the actions of those around him. Throughout, it becomes clear that Jesus was the </a:t>
            </a:r>
            <a:r>
              <a:rPr lang="en-US" sz="1200" i="1" dirty="0"/>
              <a:t>only </a:t>
            </a:r>
            <a:r>
              <a:rPr lang="en-US" sz="1200" dirty="0"/>
              <a:t>one who was not thrown off balance by the passions of that night and the following day. Judas betrayed him, then committed suicide, apparently in a great overflowing feeling of guilty remorse. The armed party sent out to arrest him fell back in fright when he told them he was Jesus. Peter vowed perfect support and then failed miserably as fear washed out his determination. The high priest was thrown into a rage by the calm demeanor of the accused. Pilate, symbol and wielder of Roman might, became a frightened vacillating man when faced with the King of the Jews. Even the hardened Roman soldier was awed by Christ's manner of dying. Throughout, it becomes clear that Jesus was not the victim but the Master.“ Elder Gerald Lund  (S</a:t>
            </a:r>
            <a:r>
              <a:rPr lang="en-US" sz="1200" i="1" dirty="0"/>
              <a:t>elected Writings of Gerald N. Lund: Gospel Scholars Series </a:t>
            </a:r>
            <a:r>
              <a:rPr lang="en-US" sz="1200" dirty="0"/>
              <a:t>[Salt Lake City: Deseret Book Co., 1999], 308.)</a:t>
            </a:r>
          </a:p>
        </p:txBody>
      </p:sp>
      <p:sp>
        <p:nvSpPr>
          <p:cNvPr id="5" name="Rectangle 4"/>
          <p:cNvSpPr/>
          <p:nvPr/>
        </p:nvSpPr>
        <p:spPr>
          <a:xfrm>
            <a:off x="0" y="5355312"/>
            <a:ext cx="6609030" cy="1384995"/>
          </a:xfrm>
          <a:prstGeom prst="rect">
            <a:avLst/>
          </a:prstGeom>
          <a:ln>
            <a:solidFill>
              <a:schemeClr val="tx1"/>
            </a:solidFill>
          </a:ln>
        </p:spPr>
        <p:txBody>
          <a:bodyPr wrap="square">
            <a:spAutoFit/>
          </a:bodyPr>
          <a:lstStyle/>
          <a:p>
            <a:r>
              <a:rPr lang="en-US" sz="1200" dirty="0"/>
              <a:t>In the Bible, </a:t>
            </a:r>
            <a:r>
              <a:rPr lang="en-US" sz="1200" b="1" dirty="0" err="1"/>
              <a:t>Malchus</a:t>
            </a:r>
            <a:r>
              <a:rPr lang="en-US" sz="1200" dirty="0"/>
              <a:t> is the servant of the Jewish High Priest Caiaphas who participated in the arrest of Jesus. According to the Bible, one of the disciples, Simon Peter, being armed with a sword, cut off the servant's ear in an attempt to prevent the arrest of Jesus.</a:t>
            </a:r>
          </a:p>
          <a:p>
            <a:r>
              <a:rPr lang="en-US" sz="1200" dirty="0"/>
              <a:t>Simon cutting off </a:t>
            </a:r>
            <a:r>
              <a:rPr lang="en-US" sz="1200" dirty="0" err="1"/>
              <a:t>Malchus</a:t>
            </a:r>
            <a:r>
              <a:rPr lang="en-US" sz="1200" dirty="0"/>
              <a:t>' ear is related in all four canonical gospels, in Matthew 26:51, Mark 14:47, Luke 22:50-51, and John 18:10–11, but Simon and </a:t>
            </a:r>
            <a:r>
              <a:rPr lang="en-US" sz="1200" dirty="0" err="1"/>
              <a:t>Malchus</a:t>
            </a:r>
            <a:r>
              <a:rPr lang="en-US" sz="1200" dirty="0"/>
              <a:t> are named only in the Gospel of John. Also, Luke is the only gospel that says Jesus healed the servant's ear. This was Jesus' last recorded miracle prior to His resurrection. Wikipedia</a:t>
            </a:r>
          </a:p>
        </p:txBody>
      </p:sp>
      <p:sp>
        <p:nvSpPr>
          <p:cNvPr id="6" name="Rectangle 5"/>
          <p:cNvSpPr/>
          <p:nvPr/>
        </p:nvSpPr>
        <p:spPr>
          <a:xfrm>
            <a:off x="6609030" y="0"/>
            <a:ext cx="5582970" cy="3970318"/>
          </a:xfrm>
          <a:prstGeom prst="rect">
            <a:avLst/>
          </a:prstGeom>
          <a:ln>
            <a:solidFill>
              <a:schemeClr val="tx1"/>
            </a:solidFill>
          </a:ln>
        </p:spPr>
        <p:txBody>
          <a:bodyPr wrap="square">
            <a:spAutoFit/>
          </a:bodyPr>
          <a:lstStyle/>
          <a:p>
            <a:r>
              <a:rPr lang="en-US" sz="1200" b="1" dirty="0"/>
              <a:t>John 18:12-13:</a:t>
            </a:r>
          </a:p>
          <a:p>
            <a:r>
              <a:rPr lang="en-US" sz="1200" dirty="0"/>
              <a:t>"John alone informs us that the Lord was taken first to </a:t>
            </a:r>
            <a:r>
              <a:rPr lang="en-US" sz="1200" dirty="0" err="1"/>
              <a:t>Annas</a:t>
            </a:r>
            <a:r>
              <a:rPr lang="en-US" sz="1200" dirty="0"/>
              <a:t>, who sent Him, still bound to Caiaphas, the high priest; the </a:t>
            </a:r>
            <a:r>
              <a:rPr lang="en-US" sz="1200" dirty="0" err="1"/>
              <a:t>synoptists</a:t>
            </a:r>
            <a:r>
              <a:rPr lang="en-US" sz="1200" dirty="0"/>
              <a:t> record the arraignment before Caiaphas only. No details of the interview with </a:t>
            </a:r>
            <a:r>
              <a:rPr lang="en-US" sz="1200" dirty="0" err="1"/>
              <a:t>Annas</a:t>
            </a:r>
            <a:r>
              <a:rPr lang="en-US" sz="1200" dirty="0"/>
              <a:t> are of record; and the bringing of Jesus before him at all was as truly irregular and illegal, according to Hebrew law, as were all the subsequent proceedings of that night. </a:t>
            </a:r>
            <a:r>
              <a:rPr lang="en-US" sz="1200" dirty="0" err="1"/>
              <a:t>Annas</a:t>
            </a:r>
            <a:r>
              <a:rPr lang="en-US" sz="1200" dirty="0"/>
              <a:t>, who was father-in-law to Caiaphas, had been deposed from the high-priestly office over twenty years before; but throughout this period he had exerted a potent influence in all the affairs of the hierarchy." Elder James E. </a:t>
            </a:r>
            <a:r>
              <a:rPr lang="en-US" sz="1200" dirty="0" err="1"/>
              <a:t>Talmage</a:t>
            </a:r>
            <a:r>
              <a:rPr lang="en-US" sz="1200" dirty="0"/>
              <a:t> (</a:t>
            </a:r>
            <a:r>
              <a:rPr lang="en-US" sz="1200" i="1" dirty="0"/>
              <a:t>Jesus the Christ, </a:t>
            </a:r>
            <a:r>
              <a:rPr lang="en-US" sz="1200" dirty="0"/>
              <a:t>576)</a:t>
            </a:r>
          </a:p>
          <a:p>
            <a:endParaRPr lang="en-US" sz="1200" dirty="0"/>
          </a:p>
          <a:p>
            <a:r>
              <a:rPr lang="en-US" sz="1200" b="1" dirty="0"/>
              <a:t>Who was the Other Disciple? John 18:16</a:t>
            </a:r>
          </a:p>
          <a:p>
            <a:r>
              <a:rPr lang="en-US" sz="1200" dirty="0"/>
              <a:t>How John, the son of Zebedee and a Galilean fisherman, knew the high priest is entirely unclear. Not only did he know the high priest, but he knew his servant </a:t>
            </a:r>
            <a:r>
              <a:rPr lang="en-US" sz="1200" dirty="0" err="1"/>
              <a:t>Malchus</a:t>
            </a:r>
            <a:r>
              <a:rPr lang="en-US" sz="1200" dirty="0"/>
              <a:t> by name (v. 10). He may even have known the woman that kept the door. The whole incident proves that even in Jesus time, it's not what you know but who you know. Instructively, we learn that the disciple had no qualms about using his "in" with the high priest so he could witness the unfolding drama. Sometimes it is appropriate to play the games of the world when performing the Lord's work. John seemed to understand the Lord's meaning when he said, 'I send you forth as sheep in the midst of wolves: be ye therefore wise as serpents, and harmless as doves' (Matt 10:16).</a:t>
            </a:r>
          </a:p>
          <a:p>
            <a:r>
              <a:rPr lang="en-US" sz="1200" dirty="0"/>
              <a:t>Gospeldoctrine.com</a:t>
            </a:r>
          </a:p>
        </p:txBody>
      </p:sp>
      <p:sp>
        <p:nvSpPr>
          <p:cNvPr id="7" name="Rectangle 6"/>
          <p:cNvSpPr/>
          <p:nvPr/>
        </p:nvSpPr>
        <p:spPr>
          <a:xfrm>
            <a:off x="6609030" y="3970318"/>
            <a:ext cx="5582970" cy="2492990"/>
          </a:xfrm>
          <a:prstGeom prst="rect">
            <a:avLst/>
          </a:prstGeom>
          <a:ln>
            <a:solidFill>
              <a:schemeClr val="tx1"/>
            </a:solidFill>
          </a:ln>
        </p:spPr>
        <p:txBody>
          <a:bodyPr wrap="square">
            <a:spAutoFit/>
          </a:bodyPr>
          <a:lstStyle/>
          <a:p>
            <a:pPr fontAlgn="base"/>
            <a:r>
              <a:rPr lang="en-US" sz="1200" b="1" dirty="0"/>
              <a:t>Pilates Error on Truth John 18:37-39:</a:t>
            </a:r>
          </a:p>
          <a:p>
            <a:pPr fontAlgn="base"/>
            <a:r>
              <a:rPr lang="en-US" sz="1200" dirty="0"/>
              <a:t>"Simply put, truth is eternal. When all else has passed away, truth will remain. Man might try to turn his back on it, close his eyes to it, refuse to hear it, or cover it up, but he cannot make truth go away.</a:t>
            </a:r>
          </a:p>
          <a:p>
            <a:pPr fontAlgn="base"/>
            <a:r>
              <a:rPr lang="en-US" sz="1200" dirty="0"/>
              <a:t>"Truth and error have always been, and always will be, at opposite ends of the spectrum.</a:t>
            </a:r>
          </a:p>
          <a:p>
            <a:pPr fontAlgn="base"/>
            <a:r>
              <a:rPr lang="en-US" sz="1200" dirty="0"/>
              <a:t>"The biblical account of Pilate's brief pursuit of truth gives a glimpse of a major flaw in his character. He claimed that he sought the truth. Yet, he obviously wanted to find the most expedient solution to a difficult situation-what to do with this man, Jesus of Nazareth, in whom he found no fault but whose life the mob demanded. Pilate bowed before custom as he conceded to the will of the throng that Barabbas, a robber, should be released rather than Jesus. (See John 18:39-40.)" (What Is Truth?, </a:t>
            </a:r>
            <a:r>
              <a:rPr lang="en-US" sz="1200" i="1" dirty="0"/>
              <a:t>LDS Church News, 1996</a:t>
            </a:r>
            <a:r>
              <a:rPr lang="en-US" sz="1200" dirty="0"/>
              <a:t>, 09/21/96 .)</a:t>
            </a:r>
          </a:p>
        </p:txBody>
      </p:sp>
    </p:spTree>
    <p:extLst>
      <p:ext uri="{BB962C8B-B14F-4D97-AF65-F5344CB8AC3E}">
        <p14:creationId xmlns:p14="http://schemas.microsoft.com/office/powerpoint/2010/main" val="11566859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296276" y="0"/>
            <a:ext cx="6895723" cy="3046988"/>
          </a:xfrm>
          <a:prstGeom prst="rect">
            <a:avLst/>
          </a:prstGeom>
          <a:ln>
            <a:solidFill>
              <a:schemeClr val="tx1"/>
            </a:solidFill>
          </a:ln>
        </p:spPr>
        <p:txBody>
          <a:bodyPr wrap="square">
            <a:spAutoFit/>
          </a:bodyPr>
          <a:lstStyle/>
          <a:p>
            <a:pPr fontAlgn="base"/>
            <a:r>
              <a:rPr lang="en-US" sz="1200" b="1" dirty="0"/>
              <a:t>Barabbas Matthew 27:26 and John 18:40:</a:t>
            </a:r>
          </a:p>
          <a:p>
            <a:pPr fontAlgn="base"/>
            <a:r>
              <a:rPr lang="en-US" sz="1200" dirty="0"/>
              <a:t>The name </a:t>
            </a:r>
            <a:r>
              <a:rPr lang="en-US" sz="1200" i="1" dirty="0"/>
              <a:t>Barabbas</a:t>
            </a:r>
            <a:r>
              <a:rPr lang="en-US" sz="1200" dirty="0"/>
              <a:t> ironically means “son of the father.” The crowd, most of whom were stirred up by the chief priests and elders, called for the release of Barabbas while rejecting the true Son of the Father. In one sense, we are all like Barabbas—we are the sinful sons set free because the true Son of the Father was condemned to death. According to the Greek text of Matthew 27:26, Barabbas’s first name was Jesus. Jesus Barabbas was a thief, murderer, and traitor, while Jesus the Christ was perfect. Those who condemned the Savior to death were presented with a clear choice, and they chose evil.</a:t>
            </a:r>
          </a:p>
          <a:p>
            <a:pPr fontAlgn="base"/>
            <a:endParaRPr lang="en-US" sz="1200" b="1" dirty="0"/>
          </a:p>
          <a:p>
            <a:pPr fontAlgn="base"/>
            <a:r>
              <a:rPr lang="en-US" sz="1200" b="1" dirty="0"/>
              <a:t>The Scapegoat Leviticus 16:8-10</a:t>
            </a:r>
          </a:p>
          <a:p>
            <a:pPr fontAlgn="base"/>
            <a:r>
              <a:rPr lang="en-US" sz="1200" dirty="0"/>
              <a:t>The law of Moses provided a foreshadowing of Barabbas’s release centuries before it happened. The law of Moses taught that once a year, on the Day of Atonement, the high priest selected two goats. One goat became the scapegoat and was released alive into the wilderness, while the other was “for the Lord” and was killed as an offering for the sins of the people (see Leviticus 16:8–10). The high priest then took blood from the slain goat into the Holy of Holies of the tabernacle. He sprinkled it on the lid of the ark of the covenant (called the mercy seat), symbolically making atonement for the sins of Israel.</a:t>
            </a:r>
          </a:p>
          <a:p>
            <a:pPr fontAlgn="base"/>
            <a:r>
              <a:rPr lang="en-US" sz="1200" dirty="0"/>
              <a:t>New Testament Institute Manual Chapter 10</a:t>
            </a:r>
          </a:p>
        </p:txBody>
      </p:sp>
      <p:sp>
        <p:nvSpPr>
          <p:cNvPr id="4" name="Rectangle 3"/>
          <p:cNvSpPr/>
          <p:nvPr/>
        </p:nvSpPr>
        <p:spPr>
          <a:xfrm>
            <a:off x="0" y="0"/>
            <a:ext cx="5296277" cy="6740307"/>
          </a:xfrm>
          <a:prstGeom prst="rect">
            <a:avLst/>
          </a:prstGeom>
          <a:ln>
            <a:solidFill>
              <a:schemeClr val="tx1"/>
            </a:solidFill>
          </a:ln>
        </p:spPr>
        <p:txBody>
          <a:bodyPr wrap="square">
            <a:spAutoFit/>
          </a:bodyPr>
          <a:lstStyle/>
          <a:p>
            <a:r>
              <a:rPr lang="en-US" sz="1200" b="1" dirty="0"/>
              <a:t>Pilate:</a:t>
            </a:r>
          </a:p>
          <a:p>
            <a:r>
              <a:rPr lang="en-US" sz="1200" dirty="0"/>
              <a:t>Pilate knew what was right but lacked the moral courage to do it. He was afraid of the Jews, and more afraid of hostile influence at Rome. He was afraid of his conscience, but more afraid of losing his official position. It was the policy of Rome to be gracious and conciliatory in dealing with the religions and social customs of conquered nations. Pontius Pilate had violated this liberal policy from the early days of his </a:t>
            </a:r>
            <a:r>
              <a:rPr lang="en-US" sz="1200" dirty="0" err="1"/>
              <a:t>procuratorship</a:t>
            </a:r>
            <a:r>
              <a:rPr lang="en-US" sz="1200" dirty="0"/>
              <a:t>. In utter disregard of the Hebrew antipathy against images and heathen insignia, he had the legionnaires enter Jerusalem at night, carrying their eagles and standards decorated with the effigy of the emperor. To the Jews this act was a defilement of the Holy City. In vast multitudes they gathered at </a:t>
            </a:r>
            <a:r>
              <a:rPr lang="en-US" sz="1200" dirty="0" err="1"/>
              <a:t>Cæsarea</a:t>
            </a:r>
            <a:r>
              <a:rPr lang="en-US" sz="1200" dirty="0"/>
              <a:t>, and petitioned the procurator that the standards and other images be removed from Jerusalem. </a:t>
            </a:r>
          </a:p>
          <a:p>
            <a:r>
              <a:rPr lang="en-US" sz="1200" dirty="0"/>
              <a:t>For five days the people demanded and Pilate refused. He threatened a general slaughter, and was amazed to see the people offer themselves as victims of the sword rather than relinquish their demands. Pilate had to yield (Josephus, </a:t>
            </a:r>
            <a:r>
              <a:rPr lang="en-US" sz="1200" i="1" dirty="0"/>
              <a:t>Antiquities,</a:t>
            </a:r>
            <a:r>
              <a:rPr lang="en-US" sz="1200" dirty="0"/>
              <a:t> xviii, chap. 3:1; also </a:t>
            </a:r>
            <a:r>
              <a:rPr lang="en-US" sz="1200" i="1" dirty="0"/>
              <a:t>Wars,</a:t>
            </a:r>
            <a:r>
              <a:rPr lang="en-US" sz="1200" dirty="0"/>
              <a:t> ii, chap. 9:2, 3). Again he gave offense in forcibly appropriating the Corban, or sacred funds of the temple, to the construction of an aqueduct for supplying Jerusalem with water from the pools of Solomon. Anticipating the public protest of the people, he had caused Roman soldiers to disguise themselves as Jews; and with weapons concealed to mingle with the crowds. At a given signal these assassins plied their weapons and great numbers of defenseless Jews were killed or wounded (Josephus, </a:t>
            </a:r>
            <a:r>
              <a:rPr lang="en-US" sz="1200" i="1" dirty="0"/>
              <a:t>Antiquities,</a:t>
            </a:r>
            <a:r>
              <a:rPr lang="en-US" sz="1200" dirty="0"/>
              <a:t> xviii, chap. 3:2; and </a:t>
            </a:r>
            <a:r>
              <a:rPr lang="en-US" sz="1200" i="1" dirty="0"/>
              <a:t>Wars,</a:t>
            </a:r>
            <a:r>
              <a:rPr lang="en-US" sz="1200" dirty="0"/>
              <a:t> ii. chap. 9:3, 4). </a:t>
            </a:r>
          </a:p>
          <a:p>
            <a:pPr fontAlgn="base"/>
            <a:r>
              <a:rPr lang="en-US" sz="1200" dirty="0"/>
              <a:t>On another occasion, Pilate had grossly offended the people by setting up in his official residence at Jerusalem, shields that had been dedicated to Tiberius, and this “less for the honor of Tiberius than for the annoyance of the Jewish people.” A petition signed by the ecclesiastical officials of the nation, and by others of influence, including four Herodian princes, was sent to the emperor, who reprimanded Pilate and directed that the shields be removed from Jerusalem to </a:t>
            </a:r>
            <a:r>
              <a:rPr lang="en-US" sz="1200" dirty="0" err="1"/>
              <a:t>Cæsarea</a:t>
            </a:r>
            <a:r>
              <a:rPr lang="en-US" sz="1200" dirty="0"/>
              <a:t> (Philo. De </a:t>
            </a:r>
            <a:r>
              <a:rPr lang="en-US" sz="1200" dirty="0" err="1"/>
              <a:t>Legatione</a:t>
            </a:r>
            <a:r>
              <a:rPr lang="en-US" sz="1200" dirty="0"/>
              <a:t> ad </a:t>
            </a:r>
            <a:r>
              <a:rPr lang="en-US" sz="1200" dirty="0" err="1"/>
              <a:t>Caium</a:t>
            </a:r>
            <a:r>
              <a:rPr lang="en-US" sz="1200" dirty="0"/>
              <a:t>; sec. 38).</a:t>
            </a:r>
          </a:p>
          <a:p>
            <a:pPr fontAlgn="base"/>
            <a:r>
              <a:rPr lang="en-US" sz="1200" dirty="0"/>
              <a:t>These outrages on national feeling, and many minor acts of violence, extortion and cruelty, the Jews held against the procurator. He realized that his tenure was insecure, and he dreaded exposure. Such wrongs had he wrought that when he would have done good, he was deterred through cowardly fear of the accusing past.</a:t>
            </a:r>
          </a:p>
          <a:p>
            <a:pPr fontAlgn="base"/>
            <a:r>
              <a:rPr lang="en-US" sz="1200" dirty="0"/>
              <a:t>James E. </a:t>
            </a:r>
            <a:r>
              <a:rPr lang="en-US" sz="1200" dirty="0" err="1"/>
              <a:t>Talmage</a:t>
            </a:r>
            <a:r>
              <a:rPr lang="en-US" sz="1200" dirty="0"/>
              <a:t> 648-649 Notes #7</a:t>
            </a:r>
          </a:p>
        </p:txBody>
      </p:sp>
      <p:sp>
        <p:nvSpPr>
          <p:cNvPr id="9" name="Rectangle 8"/>
          <p:cNvSpPr/>
          <p:nvPr/>
        </p:nvSpPr>
        <p:spPr>
          <a:xfrm>
            <a:off x="5296275" y="3046988"/>
            <a:ext cx="6895723" cy="3477875"/>
          </a:xfrm>
          <a:prstGeom prst="rect">
            <a:avLst/>
          </a:prstGeom>
          <a:ln>
            <a:solidFill>
              <a:schemeClr val="tx1"/>
            </a:solidFill>
          </a:ln>
        </p:spPr>
        <p:txBody>
          <a:bodyPr wrap="square">
            <a:spAutoFit/>
          </a:bodyPr>
          <a:lstStyle/>
          <a:p>
            <a:pPr fontAlgn="base"/>
            <a:r>
              <a:rPr lang="en-US" sz="1100" b="1" dirty="0"/>
              <a:t>Scourging John 19:1:</a:t>
            </a:r>
          </a:p>
          <a:p>
            <a:pPr fontAlgn="base"/>
            <a:r>
              <a:rPr lang="en-US" sz="1100" dirty="0"/>
              <a:t>"Flogging was a preliminary to every Roman execution, and only women and Roman senators or soldiers (except in cases of desertion) were exempt. The usual instrument was a short whip (</a:t>
            </a:r>
            <a:r>
              <a:rPr lang="en-US" sz="1100" dirty="0" err="1"/>
              <a:t>flagrum</a:t>
            </a:r>
            <a:r>
              <a:rPr lang="en-US" sz="1100" dirty="0"/>
              <a:t> or flagellum) with several single or braided leather thongs of variable lengths, in which small iron balls or sharp pieces of sheep bones were tied at intervals. Occasionally, staves also were used. For scourging, the man was stripped of his clothing, and his hands were tied to an upright post...As the Roman soldiers repeatedly struck the victim's back with full force, the iron balls would cause deep contusions, and the leather thongs and sheep bones would cut into the skin and subcutaneous tissues. Then as the flogging continued, the lacerations would tear into the underlying skeletal muscles and produce quivering ribbons of bleeding flesh. Pain and blood loss generally set the stage for circulatory shock. The extent of blood loss may well have determined how long the victim would survive on the cross.</a:t>
            </a:r>
          </a:p>
          <a:p>
            <a:pPr fontAlgn="base"/>
            <a:r>
              <a:rPr lang="en-US" sz="1100" dirty="0"/>
              <a:t>"At the </a:t>
            </a:r>
            <a:r>
              <a:rPr lang="en-US" sz="1100" dirty="0" err="1"/>
              <a:t>Praetorium</a:t>
            </a:r>
            <a:r>
              <a:rPr lang="en-US" sz="1100" dirty="0"/>
              <a:t>, Jesus was severely whipped...The Roman soldiers, amused that this weakened man had claimed to be a king, began to mock him by placing a robe on his shoulders, a crown of thorns on his head, and a wooden staff as a scepter in his right hand. Next, they spat on Jesus and struck him on the head with a wooden staff. Moreover, when the soldiers tore the robe from Jesus back, they probably reopened the scourging wounds.</a:t>
            </a:r>
          </a:p>
          <a:p>
            <a:pPr fontAlgn="base"/>
            <a:r>
              <a:rPr lang="en-US" sz="1100" dirty="0"/>
              <a:t>"The severe scourging, with its intense pain and appreciable blood loss, most probably left Jesus in a </a:t>
            </a:r>
            <a:r>
              <a:rPr lang="en-US" sz="1100" dirty="0" err="1"/>
              <a:t>preshock</a:t>
            </a:r>
            <a:r>
              <a:rPr lang="en-US" sz="1100" dirty="0"/>
              <a:t> state. Moreover, </a:t>
            </a:r>
            <a:r>
              <a:rPr lang="en-US" sz="1100" dirty="0" err="1"/>
              <a:t>hematidrosis</a:t>
            </a:r>
            <a:r>
              <a:rPr lang="en-US" sz="1100" dirty="0"/>
              <a:t> (bleeding from the pores of the skin) had rendered his skin particularly tender. The physical and mental abuse meted out by the Jews and the Romans, as well as the lack of food, water, and sleep, also contributed to his generally weakened state. Therefore, even before the actual crucifixion, Jesus' physical condition was at least serious and possibly critical." (Edwards, et al, "On the Physical Death of Jesus Christ," </a:t>
            </a:r>
            <a:r>
              <a:rPr lang="en-US" sz="1100" i="1" dirty="0"/>
              <a:t>Journal of the American Medical Association</a:t>
            </a:r>
            <a:r>
              <a:rPr lang="en-US" sz="1100" dirty="0"/>
              <a:t>, Mar. 21, 1986, Vol. 255, No. 11, pp. 1457-58)</a:t>
            </a:r>
          </a:p>
        </p:txBody>
      </p:sp>
    </p:spTree>
    <p:extLst>
      <p:ext uri="{BB962C8B-B14F-4D97-AF65-F5344CB8AC3E}">
        <p14:creationId xmlns:p14="http://schemas.microsoft.com/office/powerpoint/2010/main" val="37443949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818" y="0"/>
            <a:ext cx="7946571" cy="2492990"/>
          </a:xfrm>
          <a:prstGeom prst="rect">
            <a:avLst/>
          </a:prstGeom>
          <a:ln>
            <a:solidFill>
              <a:schemeClr val="tx1"/>
            </a:solidFill>
          </a:ln>
        </p:spPr>
        <p:txBody>
          <a:bodyPr wrap="square">
            <a:spAutoFit/>
          </a:bodyPr>
          <a:lstStyle/>
          <a:p>
            <a:pPr fontAlgn="base"/>
            <a:r>
              <a:rPr lang="en-US" sz="1200" b="1" dirty="0"/>
              <a:t>Jesus Remains Submissive John 19:11:</a:t>
            </a:r>
          </a:p>
          <a:p>
            <a:pPr fontAlgn="base"/>
            <a:r>
              <a:rPr lang="en-US" sz="1200" dirty="0"/>
              <a:t>"During all of the taunting, the abuse, the scourging, and the final torture of crucifixion, the Lord remained silent and submissive. Except, that is, for one moment of intense drama which reveals the very essence of Christian doctrine. That moment came during the trial. Pilate, now afraid, said to Jesus: '</a:t>
            </a:r>
            <a:r>
              <a:rPr lang="en-US" sz="1200" dirty="0" err="1"/>
              <a:t>Speakest</a:t>
            </a:r>
            <a:r>
              <a:rPr lang="en-US" sz="1200" dirty="0"/>
              <a:t> thou not unto me? </a:t>
            </a:r>
            <a:r>
              <a:rPr lang="en-US" sz="1200" dirty="0" err="1"/>
              <a:t>knowest</a:t>
            </a:r>
            <a:r>
              <a:rPr lang="en-US" sz="1200" dirty="0"/>
              <a:t> thou not that I have power to crucify thee, and have power to release thee?' (John 19:10).</a:t>
            </a:r>
          </a:p>
          <a:p>
            <a:pPr fontAlgn="base"/>
            <a:r>
              <a:rPr lang="en-US" sz="1200" dirty="0"/>
              <a:t>"One can only imagine the quiet majesty when the Lord spoke. 'Thou </a:t>
            </a:r>
            <a:r>
              <a:rPr lang="en-US" sz="1200" dirty="0" err="1"/>
              <a:t>couldest</a:t>
            </a:r>
            <a:r>
              <a:rPr lang="en-US" sz="1200" dirty="0"/>
              <a:t> have no power at all against me, except it were given thee from above' (John 19:11).</a:t>
            </a:r>
          </a:p>
          <a:p>
            <a:pPr fontAlgn="base"/>
            <a:r>
              <a:rPr lang="en-US" sz="1200" dirty="0"/>
              <a:t>"What happened thereafter did not come because Pilate had power to impose it, but because the Lord had the will to accept it.</a:t>
            </a:r>
          </a:p>
          <a:p>
            <a:pPr fontAlgn="base"/>
            <a:r>
              <a:rPr lang="en-US" sz="1200" dirty="0"/>
              <a:t>"'I lay down my life,' the Lord said, 'that I might take it again. No man taketh it from me, but I lay it down of myself. I have power to lay it down, and I have power to take it again' (John 10:17-18).</a:t>
            </a:r>
          </a:p>
          <a:p>
            <a:pPr fontAlgn="base"/>
            <a:r>
              <a:rPr lang="en-US" sz="1200" dirty="0"/>
              <a:t>"Before the Crucifixion and afterward, many men have willingly given their lives in selfless acts of heroism. But none faced what the Christ endured." Boyd K. Packer ("Atonement, Agency, Accountability," Ensign, May 1988, 69)</a:t>
            </a:r>
          </a:p>
        </p:txBody>
      </p:sp>
      <p:sp>
        <p:nvSpPr>
          <p:cNvPr id="8" name="Rectangle 7"/>
          <p:cNvSpPr/>
          <p:nvPr/>
        </p:nvSpPr>
        <p:spPr>
          <a:xfrm>
            <a:off x="0" y="4989042"/>
            <a:ext cx="7952389" cy="1200329"/>
          </a:xfrm>
          <a:prstGeom prst="rect">
            <a:avLst/>
          </a:prstGeom>
          <a:ln>
            <a:solidFill>
              <a:schemeClr val="tx1"/>
            </a:solidFill>
          </a:ln>
        </p:spPr>
        <p:txBody>
          <a:bodyPr wrap="square">
            <a:spAutoFit/>
          </a:bodyPr>
          <a:lstStyle/>
          <a:p>
            <a:pPr fontAlgn="base"/>
            <a:r>
              <a:rPr lang="en-US" sz="1200" b="1" dirty="0"/>
              <a:t>The Sign John 19:20:</a:t>
            </a:r>
          </a:p>
          <a:p>
            <a:pPr fontAlgn="base"/>
            <a:r>
              <a:rPr lang="en-US" sz="1200" dirty="0"/>
              <a:t>The sign was read by many people because the Crucifixion took place “nigh to the city”.</a:t>
            </a:r>
          </a:p>
          <a:p>
            <a:pPr fontAlgn="base"/>
            <a:r>
              <a:rPr lang="en-US" sz="1200" dirty="0"/>
              <a:t>Crucifixion in the Roman Empire was for punishment and also for deterrence of crime. The Roman writer, Marcus Quintilian, explained why crucifixions took place where many people could see them: “Whenever we crucify the guilty, the most crowded roads are chosen, where the most people can see and be moved by this fear. For penalties relate not so much to retribution as to their exemplary effect” (cited in </a:t>
            </a:r>
            <a:r>
              <a:rPr lang="en-US" sz="1200" i="1" dirty="0"/>
              <a:t>The Anchor Bible Dictionary</a:t>
            </a:r>
            <a:r>
              <a:rPr lang="en-US" sz="1200" dirty="0"/>
              <a:t> [1992], “Crucifixion”).</a:t>
            </a:r>
          </a:p>
        </p:txBody>
      </p:sp>
      <p:sp>
        <p:nvSpPr>
          <p:cNvPr id="9" name="Rectangle 8"/>
          <p:cNvSpPr/>
          <p:nvPr/>
        </p:nvSpPr>
        <p:spPr>
          <a:xfrm>
            <a:off x="5818" y="2496052"/>
            <a:ext cx="7946572" cy="2492990"/>
          </a:xfrm>
          <a:prstGeom prst="rect">
            <a:avLst/>
          </a:prstGeom>
          <a:ln>
            <a:solidFill>
              <a:schemeClr val="tx1"/>
            </a:solidFill>
          </a:ln>
        </p:spPr>
        <p:txBody>
          <a:bodyPr wrap="square">
            <a:spAutoFit/>
          </a:bodyPr>
          <a:lstStyle/>
          <a:p>
            <a:pPr fontAlgn="base"/>
            <a:r>
              <a:rPr lang="en-US" sz="1200" b="1" dirty="0"/>
              <a:t>Preparation for Passover John 19:14:</a:t>
            </a:r>
          </a:p>
          <a:p>
            <a:pPr fontAlgn="base"/>
            <a:r>
              <a:rPr lang="en-US" sz="1200" dirty="0"/>
              <a:t>John's chronology is different than the synoptic gospels. He wrote that the Last supper was "before the feast of the </a:t>
            </a:r>
            <a:r>
              <a:rPr lang="en-US" sz="1200" dirty="0" err="1"/>
              <a:t>passover</a:t>
            </a:r>
            <a:r>
              <a:rPr lang="en-US" sz="1200" dirty="0"/>
              <a:t>" (John 13:1-2). That means Christ was crucified the day the Jews were preparing the </a:t>
            </a:r>
            <a:r>
              <a:rPr lang="en-US" sz="1200" dirty="0" err="1"/>
              <a:t>passover</a:t>
            </a:r>
            <a:r>
              <a:rPr lang="en-US" sz="1200" dirty="0"/>
              <a:t> feast-that he was crucified at the same time the Jews were slaughtering their unblemished, male lambs. (See commentary for John 13:1-2).</a:t>
            </a:r>
          </a:p>
          <a:p>
            <a:pPr fontAlgn="base"/>
            <a:r>
              <a:rPr lang="en-US" sz="1200" dirty="0"/>
              <a:t>Secondly, the sixth hour is mid-day or noon. The timing here is also different than Matthew, Mark and Luke's. Matthew has Christ on the cross by the sixth hour and dead just after the ninth, "Now from the sixth hour there was darkness over all the land unto the ninth hour" (Matt. 28:45).</a:t>
            </a:r>
          </a:p>
          <a:p>
            <a:pPr fontAlgn="base"/>
            <a:r>
              <a:rPr lang="en-US" sz="1200" dirty="0"/>
              <a:t>"The law of Moses 'was our schoolmaster to bring us unto Christ' (Gal. 3:24), wrote the Apostle Paul, offering 'a shadow of good things to come' (Heb. 10:1). How? One example is the actual sacrificing of the Passover lamb, which was in similitude of the death of Jesus. (See 1 Cor. 5:7.) It appears that the symbolism also included the timing of the Savior's death: the Passover lamb was killed between 3:00 and 5:00 P.M. on the afternoon of the fourteenth day of the spring month specified in the law of Moses (see Ex. 12:1-6), which was when the Lamb of God actually died as a sacrifice (see John 19:14; Matt. 27:46)." (John P. Pratt, "Passover-Was It Symbolic of His Coming?" Ensign, Jan. 1994, 38)</a:t>
            </a:r>
          </a:p>
        </p:txBody>
      </p:sp>
      <p:sp>
        <p:nvSpPr>
          <p:cNvPr id="6" name="Rectangle 5"/>
          <p:cNvSpPr/>
          <p:nvPr/>
        </p:nvSpPr>
        <p:spPr>
          <a:xfrm>
            <a:off x="7952389" y="0"/>
            <a:ext cx="4239611" cy="2308324"/>
          </a:xfrm>
          <a:prstGeom prst="rect">
            <a:avLst/>
          </a:prstGeom>
          <a:ln>
            <a:solidFill>
              <a:schemeClr val="tx1"/>
            </a:solidFill>
          </a:ln>
        </p:spPr>
        <p:txBody>
          <a:bodyPr wrap="square">
            <a:spAutoFit/>
          </a:bodyPr>
          <a:lstStyle/>
          <a:p>
            <a:pPr fontAlgn="base"/>
            <a:r>
              <a:rPr lang="en-US" sz="1200" b="1" dirty="0"/>
              <a:t>It is Finished John 19:30:</a:t>
            </a:r>
          </a:p>
          <a:p>
            <a:pPr fontAlgn="base"/>
            <a:r>
              <a:rPr lang="en-US" sz="1200" dirty="0"/>
              <a:t> “Jesus chose not to be released from this world until He had endured to the end and completed the mission He had been sent to accomplish for mankind. Upon the cross of Calvary, Jesus commended His spirit to His Father with a simple statement, ‘It is finished’ (John 19:30). Having endured to the end, He was released from mortality.</a:t>
            </a:r>
          </a:p>
          <a:p>
            <a:pPr fontAlgn="base"/>
            <a:r>
              <a:rPr lang="en-US" sz="1200" dirty="0"/>
              <a:t>“We, too, must endure to the end. The Book of Mormon teaches, ‘Unless a man shall endure to the end, in following the example of the Son of the living God, he cannot be saved’ (2 Ne. 31:16)” Elder Robert D. Hales  (“The Covenant of Baptism: To Be in the Kingdom and of the Kingdom,” </a:t>
            </a:r>
            <a:r>
              <a:rPr lang="en-US" sz="1200" i="1" dirty="0"/>
              <a:t>Ensign,</a:t>
            </a:r>
            <a:r>
              <a:rPr lang="en-US" sz="1200" dirty="0"/>
              <a:t> Nov. 2000, 6).</a:t>
            </a:r>
          </a:p>
        </p:txBody>
      </p:sp>
      <p:sp>
        <p:nvSpPr>
          <p:cNvPr id="7" name="Rectangle 6"/>
          <p:cNvSpPr/>
          <p:nvPr/>
        </p:nvSpPr>
        <p:spPr>
          <a:xfrm>
            <a:off x="7952389" y="2308485"/>
            <a:ext cx="4239611" cy="3785652"/>
          </a:xfrm>
          <a:prstGeom prst="rect">
            <a:avLst/>
          </a:prstGeom>
          <a:ln>
            <a:solidFill>
              <a:schemeClr val="tx1"/>
            </a:solidFill>
          </a:ln>
        </p:spPr>
        <p:txBody>
          <a:bodyPr wrap="square">
            <a:spAutoFit/>
          </a:bodyPr>
          <a:lstStyle/>
          <a:p>
            <a:pPr fontAlgn="base"/>
            <a:r>
              <a:rPr lang="en-US" sz="1200" b="1" dirty="0"/>
              <a:t>Two Messianic Prophecies Fulfilled John 19:31-37</a:t>
            </a:r>
          </a:p>
          <a:p>
            <a:pPr fontAlgn="base"/>
            <a:r>
              <a:rPr lang="en-US" sz="1200" dirty="0"/>
              <a:t>While Matthew and Mark pointed out that the Savior’s death fulfilled certain prophecies (see Matthew 27:35; Mark 15:28), John mentioned two details that other Gospel writers did not:</a:t>
            </a:r>
          </a:p>
          <a:p>
            <a:pPr fontAlgn="base"/>
            <a:endParaRPr lang="en-US" sz="1200" dirty="0"/>
          </a:p>
          <a:p>
            <a:pPr fontAlgn="base"/>
            <a:r>
              <a:rPr lang="en-US" sz="1200" b="1" dirty="0"/>
              <a:t>First</a:t>
            </a:r>
            <a:r>
              <a:rPr lang="en-US" sz="1200" dirty="0"/>
              <a:t>, not one of Jesus' bones was broken. Soldiers sometimes broke the leg bones of crucifixion victims to hasten death, but they did not do this with Jesus. Without realizing it, they fulfilled an important part of the symbolism of Passover, for the Lord had instructed that the Passover lamb—which symbolized the Savior—was not to have any broken bones (see Exodus 12:46; Numbers 9:12). This also fulfilled the messianic prophecy found in Psalm 34:20: “He </a:t>
            </a:r>
            <a:r>
              <a:rPr lang="en-US" sz="1200" dirty="0" err="1"/>
              <a:t>keepeth</a:t>
            </a:r>
            <a:r>
              <a:rPr lang="en-US" sz="1200" dirty="0"/>
              <a:t> all his bones: not one of them is broken.”</a:t>
            </a:r>
          </a:p>
          <a:p>
            <a:pPr fontAlgn="base"/>
            <a:endParaRPr lang="en-US" sz="1200" dirty="0"/>
          </a:p>
          <a:p>
            <a:pPr fontAlgn="base"/>
            <a:r>
              <a:rPr lang="en-US" sz="1200" b="1" dirty="0"/>
              <a:t>Second</a:t>
            </a:r>
            <a:r>
              <a:rPr lang="en-US" sz="1200" dirty="0"/>
              <a:t>, Jesus Christ’s side was pierced with a spear. This fulfilled the prophecy of Zechariah: “They shall look upon me whom they have pierced, and they shall mourn for him, as one </a:t>
            </a:r>
            <a:r>
              <a:rPr lang="en-US" sz="1200" dirty="0" err="1"/>
              <a:t>mourneth</a:t>
            </a:r>
            <a:r>
              <a:rPr lang="en-US" sz="1200" dirty="0"/>
              <a:t> for his only son, and shall be in bitterness for him, as one that is in bitterness for his firstborn” (Zechariah 12:10). (1)</a:t>
            </a:r>
          </a:p>
        </p:txBody>
      </p:sp>
    </p:spTree>
    <p:extLst>
      <p:ext uri="{BB962C8B-B14F-4D97-AF65-F5344CB8AC3E}">
        <p14:creationId xmlns:p14="http://schemas.microsoft.com/office/powerpoint/2010/main" val="211189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p:cNvSpPr txBox="1"/>
          <p:nvPr/>
        </p:nvSpPr>
        <p:spPr>
          <a:xfrm>
            <a:off x="190121" y="4550563"/>
            <a:ext cx="7206923" cy="2031325"/>
          </a:xfrm>
          <a:prstGeom prst="rect">
            <a:avLst/>
          </a:prstGeom>
          <a:noFill/>
        </p:spPr>
        <p:txBody>
          <a:bodyPr wrap="square" rtlCol="0">
            <a:spAutoFit/>
          </a:bodyPr>
          <a:lstStyle/>
          <a:p>
            <a:pPr fontAlgn="t"/>
            <a:r>
              <a:rPr lang="en-US" dirty="0">
                <a:solidFill>
                  <a:schemeClr val="bg1"/>
                </a:solidFill>
                <a:latin typeface="Comic Sans MS" panose="030F0702030302020204" pitchFamily="66" charset="0"/>
              </a:rPr>
              <a:t>The Savior’s spiritual suffering and the shedding of his innocent blood, so lovingly and freely given, paid the debt for what the scriptures call the “original guilt” of Adam’s transgression. Furthermore, Christ suffered for the sins and sorrows and pains of all the rest of the human family, providing remission for all of our sins as well, upon conditions of obedience to the principles and ordinances of the gospel he taught </a:t>
            </a:r>
          </a:p>
        </p:txBody>
      </p:sp>
      <p:sp>
        <p:nvSpPr>
          <p:cNvPr id="6" name="Rectangle 5"/>
          <p:cNvSpPr/>
          <p:nvPr/>
        </p:nvSpPr>
        <p:spPr>
          <a:xfrm>
            <a:off x="190121" y="223945"/>
            <a:ext cx="7288042" cy="1477328"/>
          </a:xfrm>
          <a:prstGeom prst="rect">
            <a:avLst/>
          </a:prstGeom>
        </p:spPr>
        <p:txBody>
          <a:bodyPr wrap="square">
            <a:spAutoFit/>
          </a:bodyPr>
          <a:lstStyle/>
          <a:p>
            <a:r>
              <a:rPr lang="en-US" dirty="0">
                <a:solidFill>
                  <a:schemeClr val="bg1"/>
                </a:solidFill>
                <a:latin typeface="Comic Sans MS" panose="030F0702030302020204" pitchFamily="66" charset="0"/>
              </a:rPr>
              <a:t>“The Savior’s physical suffering guarantees that through his mercy and grace every member of the human family shall be freed from the bonds of death and be resurrected triumphantly from the grave. Of course the time of that resurrection and the degree of exaltation it leads to are based upon our faithfulness.”</a:t>
            </a:r>
          </a:p>
        </p:txBody>
      </p:sp>
      <p:sp>
        <p:nvSpPr>
          <p:cNvPr id="7" name="Rectangle 6"/>
          <p:cNvSpPr/>
          <p:nvPr/>
        </p:nvSpPr>
        <p:spPr>
          <a:xfrm>
            <a:off x="11615233" y="6396505"/>
            <a:ext cx="495649" cy="369332"/>
          </a:xfrm>
          <a:prstGeom prst="rect">
            <a:avLst/>
          </a:prstGeom>
        </p:spPr>
        <p:txBody>
          <a:bodyPr wrap="none">
            <a:spAutoFit/>
          </a:bodyPr>
          <a:lstStyle/>
          <a:p>
            <a:r>
              <a:rPr lang="en-US" dirty="0">
                <a:solidFill>
                  <a:schemeClr val="bg1"/>
                </a:solidFill>
                <a:latin typeface="Comic Sans MS" panose="030F0702030302020204" pitchFamily="66" charset="0"/>
              </a:rPr>
              <a:t>(3)</a:t>
            </a:r>
            <a:endParaRPr lang="en-US" dirty="0"/>
          </a:p>
        </p:txBody>
      </p:sp>
      <p:sp>
        <p:nvSpPr>
          <p:cNvPr id="2" name="Rectangle 1"/>
          <p:cNvSpPr/>
          <p:nvPr/>
        </p:nvSpPr>
        <p:spPr>
          <a:xfrm>
            <a:off x="7478163" y="1758512"/>
            <a:ext cx="4303413" cy="3416320"/>
          </a:xfrm>
          <a:prstGeom prst="rect">
            <a:avLst/>
          </a:prstGeom>
        </p:spPr>
        <p:txBody>
          <a:bodyPr wrap="square">
            <a:spAutoFit/>
          </a:bodyPr>
          <a:lstStyle/>
          <a:p>
            <a:r>
              <a:rPr lang="en-US" i="1" dirty="0">
                <a:solidFill>
                  <a:srgbClr val="FFFF00"/>
                </a:solidFill>
                <a:latin typeface="Palatino"/>
              </a:rPr>
              <a:t>Wherefore, how great the importance to make these things known unto the inhabitants of the earth, that they may know that there is no flesh that can dwell in the presence of God, save it be through the merits, and mercy, and grace of the Holy Messiah, who </a:t>
            </a:r>
            <a:r>
              <a:rPr lang="en-US" i="1" dirty="0" err="1">
                <a:solidFill>
                  <a:srgbClr val="FFFF00"/>
                </a:solidFill>
                <a:latin typeface="Palatino"/>
              </a:rPr>
              <a:t>layeth</a:t>
            </a:r>
            <a:r>
              <a:rPr lang="en-US" i="1" dirty="0">
                <a:solidFill>
                  <a:srgbClr val="FFFF00"/>
                </a:solidFill>
                <a:latin typeface="Palatino"/>
              </a:rPr>
              <a:t> down his life according to the flesh, and taketh it again by the power of the Spirit, that he may bring to pass the resurrection of the dead, being the first that should rise. 2 Nephi 2:8</a:t>
            </a:r>
            <a:endParaRPr lang="en-US" i="1" dirty="0">
              <a:solidFill>
                <a:srgbClr val="FFFF00"/>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813780" y="223945"/>
            <a:ext cx="1049277" cy="1310622"/>
          </a:xfrm>
          <a:prstGeom prst="rect">
            <a:avLst/>
          </a:prstGeom>
        </p:spPr>
      </p:pic>
      <p:pic>
        <p:nvPicPr>
          <p:cNvPr id="3074" name="Picture 2" descr="Image result for people and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122" y="1906610"/>
            <a:ext cx="7085822" cy="2644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144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0" presetClass="exit" presetSubtype="0" fill="hold" grpId="1" nodeType="withEffect">
                                  <p:stCondLst>
                                    <p:cond delay="0"/>
                                  </p:stCondLst>
                                  <p:childTnLst>
                                    <p:animEffect transition="out" filter="fade">
                                      <p:cBhvr>
                                        <p:cTn id="12" dur="500"/>
                                        <p:tgtEl>
                                          <p:spTgt spid="103"/>
                                        </p:tgtEl>
                                      </p:cBhvr>
                                    </p:animEffect>
                                    <p:set>
                                      <p:cBhvr>
                                        <p:cTn id="13" dur="1" fill="hold">
                                          <p:stCondLst>
                                            <p:cond delay="499"/>
                                          </p:stCondLst>
                                        </p:cTn>
                                        <p:tgtEl>
                                          <p:spTgt spid="103"/>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074"/>
                                        </p:tgtEl>
                                      </p:cBhvr>
                                    </p:animEffect>
                                    <p:set>
                                      <p:cBhvr>
                                        <p:cTn id="19"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 grpId="0"/>
      <p:bldP spid="103" grpId="1"/>
      <p:bldP spid="6"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410" y="0"/>
            <a:ext cx="6096000" cy="6694140"/>
          </a:xfrm>
          <a:prstGeom prst="rect">
            <a:avLst/>
          </a:prstGeom>
        </p:spPr>
        <p:txBody>
          <a:bodyPr>
            <a:spAutoFit/>
          </a:bodyPr>
          <a:lstStyle/>
          <a:p>
            <a:pPr fontAlgn="base"/>
            <a:r>
              <a:rPr lang="en-US" sz="1100" b="1" dirty="0">
                <a:solidFill>
                  <a:srgbClr val="333333"/>
                </a:solidFill>
              </a:rPr>
              <a:t>In Chandler’s excellent work (vol. 1, “The Hebrew Trial”), the record of fact in the case, and the Hebrew criminal law bearing thereon are exhaustively considered. Then follows an elaborate “Brief,” in which the following points are set forth in order.</a:t>
            </a:r>
          </a:p>
          <a:p>
            <a:pPr fontAlgn="base"/>
            <a:r>
              <a:rPr lang="en-US" sz="1100" i="1" dirty="0">
                <a:solidFill>
                  <a:srgbClr val="333333"/>
                </a:solidFill>
              </a:rPr>
              <a:t>“Point 1: The arrest of Jesus was illegal,”</a:t>
            </a:r>
            <a:r>
              <a:rPr lang="en-US" sz="1100" dirty="0">
                <a:solidFill>
                  <a:srgbClr val="333333"/>
                </a:solidFill>
              </a:rPr>
              <a:t> since it was effected by night, and through the treachery of Judas, an accomplice, both of which features were expressly forbidden in the Jewish law of that day.</a:t>
            </a:r>
          </a:p>
          <a:p>
            <a:pPr fontAlgn="base"/>
            <a:r>
              <a:rPr lang="en-US" sz="1100" i="1" dirty="0">
                <a:solidFill>
                  <a:srgbClr val="333333"/>
                </a:solidFill>
              </a:rPr>
              <a:t>“Point 2: The private examination of Jesus before </a:t>
            </a:r>
            <a:r>
              <a:rPr lang="en-US" sz="1100" i="1" dirty="0" err="1">
                <a:solidFill>
                  <a:srgbClr val="333333"/>
                </a:solidFill>
              </a:rPr>
              <a:t>Annas</a:t>
            </a:r>
            <a:r>
              <a:rPr lang="en-US" sz="1100" i="1" dirty="0">
                <a:solidFill>
                  <a:srgbClr val="333333"/>
                </a:solidFill>
              </a:rPr>
              <a:t> or Caiaphas was illegal”;</a:t>
            </a:r>
            <a:r>
              <a:rPr lang="en-US" sz="1100" dirty="0">
                <a:solidFill>
                  <a:srgbClr val="333333"/>
                </a:solidFill>
              </a:rPr>
              <a:t>—for (1) it was made by night; (2) the hearing of any cause by a ‘sole judge’ was expressly forbidden; (3) as quoted from Salvador, ‘A principle perpetually reproduced in the Hebrew scriptures relates to the two conditions of publicity and liberty.’</a:t>
            </a:r>
          </a:p>
          <a:p>
            <a:pPr fontAlgn="base"/>
            <a:r>
              <a:rPr lang="en-US" sz="1100" i="1" dirty="0"/>
              <a:t>“Point 3.—The indictment against Jesus was, in form, illegal.</a:t>
            </a:r>
            <a:r>
              <a:rPr lang="en-US" sz="1100" dirty="0"/>
              <a:t> ‘The entire criminal procedure of the Mosaic code rests upon four rules: certainty in the indictment; publicity in the discussion; full freedom granted to the accused; and assurance against all dangers or errors of testimony’—Salvador, p. 365. ‘The Sanhedrin did not and could not originate charges; it only investigated those brought before it.’—</a:t>
            </a:r>
            <a:r>
              <a:rPr lang="en-US" sz="1100" dirty="0" err="1"/>
              <a:t>Edersheim</a:t>
            </a:r>
            <a:r>
              <a:rPr lang="en-US" sz="1100" dirty="0"/>
              <a:t>, vol. 1, p. 309. ‘The evidence of the leading witnesses constituted the charge. There was no other charge; no more formal indictment. Until they spoke and spoke in the public assembly, the prisoner was scarcely an accused man.’—Innes, p. 41. ‘The only prosecutors known to Talmudic criminal jurisprudence are the witnesses to the crime. Their duty is to bring the matter to the cognizance of the court, and to bear witness against the criminal. In capital cases they are the legal executioners also. Of an official accuser or prosecutor there is nowhere any trace in the laws of the ancient Hebrews.’—Mendelsohn, p. 110.</a:t>
            </a:r>
          </a:p>
          <a:p>
            <a:pPr fontAlgn="base"/>
            <a:r>
              <a:rPr lang="en-US" sz="1100" i="1" dirty="0"/>
              <a:t>“Point 4: The proceedings of the Sanhedrin against Jesus were illegal because they were conducted at night.</a:t>
            </a:r>
            <a:r>
              <a:rPr lang="en-US" sz="1100" dirty="0"/>
              <a:t> ‘Let a capital offense be tried during the day, but suspend it at night.’—Mishna, Sanhedrin 4:1. ‘Criminal cases can be acted upon by the various courts during daytime only, by the Lesser </a:t>
            </a:r>
            <a:r>
              <a:rPr lang="en-US" sz="1100" dirty="0" err="1"/>
              <a:t>Sanhedrions</a:t>
            </a:r>
            <a:r>
              <a:rPr lang="en-US" sz="1100" dirty="0"/>
              <a:t> from the close of the morning service till noon, and by the Great </a:t>
            </a:r>
            <a:r>
              <a:rPr lang="en-US" sz="1100" dirty="0" err="1"/>
              <a:t>Sanhedrion</a:t>
            </a:r>
            <a:r>
              <a:rPr lang="en-US" sz="1100" dirty="0"/>
              <a:t> till evening.’—Mendelsohn, p. 112.</a:t>
            </a:r>
          </a:p>
          <a:p>
            <a:pPr fontAlgn="base"/>
            <a:r>
              <a:rPr lang="en-US" sz="1100" i="1" dirty="0"/>
              <a:t>“Point 5: The proceedings of the Sanhedrin against Jesus were illegal because the court convened before the offering of the morning sacrifice.</a:t>
            </a:r>
            <a:r>
              <a:rPr lang="en-US" sz="1100" dirty="0"/>
              <a:t> ‘The Sanhedrin sat from the close of the morning sacrifice to the time of the evening sacrifice.’—Talmud, Jeremiah San. 1:19. ‘No session of the court could take place before the offering of the morning sacrifice.’—MM. Lemann, p. 109. ‘Since the morning sacrifice was offered at the dawn of day, it was hardly possible for the Sanhedrin to assemble until the hour after that time.’—Mishna, </a:t>
            </a:r>
            <a:r>
              <a:rPr lang="en-US" sz="1100" dirty="0" err="1"/>
              <a:t>Tamid</a:t>
            </a:r>
            <a:r>
              <a:rPr lang="en-US" sz="1100" dirty="0"/>
              <a:t>, </a:t>
            </a:r>
            <a:r>
              <a:rPr lang="en-US" sz="1100" dirty="0" err="1"/>
              <a:t>ch.</a:t>
            </a:r>
            <a:r>
              <a:rPr lang="en-US" sz="1100" dirty="0"/>
              <a:t> 3.</a:t>
            </a:r>
          </a:p>
          <a:p>
            <a:pPr fontAlgn="base"/>
            <a:r>
              <a:rPr lang="en-US" sz="1100" i="1" dirty="0"/>
              <a:t>“Point 6: The proceedings against Jesus were illegal because they were conducted on the day preceding a Jewish Sabbath; also on the first day of unleavened bread and the eve of the Passover.</a:t>
            </a:r>
            <a:r>
              <a:rPr lang="en-US" sz="1100" dirty="0"/>
              <a:t>—‘They shall not judge on the eve of the Sabbath nor on that of any festival.’—Mishna, San. 4:1. ‘No court of justice in Israel was permitted to hold sessions on the Sabbath or any of the seven Biblical holidays. In cases of capital crime, no trial could be commenced on Friday or the day previous to any holiday, because it was not lawful either to adjourn such cases longer than over night, or to continue them on the Sabbath or holiday.’—Rabbi Wise, ‘Martyrdom of Jesus,’ p. 67.</a:t>
            </a:r>
            <a:endParaRPr lang="en-US" sz="1100" b="0" i="0" dirty="0">
              <a:solidFill>
                <a:srgbClr val="333333"/>
              </a:solidFill>
              <a:effectLst/>
            </a:endParaRPr>
          </a:p>
        </p:txBody>
      </p:sp>
      <p:sp>
        <p:nvSpPr>
          <p:cNvPr id="3" name="Rectangle 2"/>
          <p:cNvSpPr/>
          <p:nvPr/>
        </p:nvSpPr>
        <p:spPr>
          <a:xfrm>
            <a:off x="6096000" y="0"/>
            <a:ext cx="6096000" cy="6355586"/>
          </a:xfrm>
          <a:prstGeom prst="rect">
            <a:avLst/>
          </a:prstGeom>
        </p:spPr>
        <p:txBody>
          <a:bodyPr>
            <a:spAutoFit/>
          </a:bodyPr>
          <a:lstStyle/>
          <a:p>
            <a:pPr fontAlgn="base"/>
            <a:r>
              <a:rPr lang="en-US" sz="1100" i="1" dirty="0"/>
              <a:t>“Point 7: The trial of Jesus was illegal because it was concluded within one day.</a:t>
            </a:r>
            <a:r>
              <a:rPr lang="en-US" sz="1100" dirty="0"/>
              <a:t> ‘A criminal case resulting in the acquittal of the accused may terminate the same day on which the trial began. But if a sentence of death is to be pronounced, it cannot be concluded before the following day.’—Mishna, San. 4:1.</a:t>
            </a:r>
          </a:p>
          <a:p>
            <a:pPr fontAlgn="base"/>
            <a:r>
              <a:rPr lang="en-US" sz="1100" i="1" dirty="0"/>
              <a:t>“Point 8: The sentence of condemnation pronounced against Jesus by the Sanhedrin was illegal because it was founded upon His uncorroborated confession.</a:t>
            </a:r>
            <a:r>
              <a:rPr lang="en-US" sz="1100" dirty="0"/>
              <a:t> ‘We have it as a fundamental principle of our jurisprudence that no one can bring an accusation against himself. Should a man make confession of guilt before a legally constituted tribunal, such confession is not to be used against him unless properly attested by two other witnesses.’—Maimonides, 4:2. ‘Not only is self-condemnation never extorted from the defendant by means of torture, but no attempt is ever made to lead him on to self-incrimination. Moreover, a voluntary confession on his part is not admitted in evidence, and therefore not competent to convict him, unless a legal number of witnesses minutely corroborate his self-accusation.’—Mendelsohn, p. 133.</a:t>
            </a:r>
          </a:p>
          <a:p>
            <a:pPr fontAlgn="base"/>
            <a:r>
              <a:rPr lang="en-US" sz="1100" i="1" dirty="0"/>
              <a:t>“Point 9: The condemnation of Jesus was illegal because the verdict of the Sanhedrin was unanimous.</a:t>
            </a:r>
            <a:r>
              <a:rPr lang="en-US" sz="1100" dirty="0"/>
              <a:t> ‘A simultaneous and unanimous verdict of guilt rendered on the day of the trial has the effect of an acquittal.’—Mendelsohn, p. 141. ‘If none of the judges defend the culprit, i.e., all pronounce him guilty, having no defender in the court, the verdict of guilty was invalid and the sentence of death could not be executed.’—Rabbi Wise, ‘Martyrdom of Jesus,’ p. 74.</a:t>
            </a:r>
          </a:p>
          <a:p>
            <a:pPr fontAlgn="base"/>
            <a:r>
              <a:rPr lang="en-US" sz="1100" i="1" dirty="0"/>
              <a:t>“Point 10: The proceedings against Jesus were illegal in that: (1) The sentence of condemnation was pronounced in a place forbidden by law; (2) The high priest rent his clothes; (3) The balloting was irregular.</a:t>
            </a:r>
            <a:r>
              <a:rPr lang="en-US" sz="1100" dirty="0"/>
              <a:t> ‘After leaving the hall </a:t>
            </a:r>
            <a:r>
              <a:rPr lang="en-US" sz="1100" dirty="0" err="1"/>
              <a:t>Gazith</a:t>
            </a:r>
            <a:r>
              <a:rPr lang="en-US" sz="1100" dirty="0"/>
              <a:t> no sentence of death can be passed upon any one </a:t>
            </a:r>
            <a:r>
              <a:rPr lang="en-US" sz="1100" dirty="0" err="1"/>
              <a:t>soever</a:t>
            </a:r>
            <a:r>
              <a:rPr lang="en-US" sz="1100" dirty="0"/>
              <a:t>.’—Talmud, Bab. ‘Of Idolatry’ 1:8. ‘A sentence of death can be pronounced only so long as the Sanhedrin holds its sessions in the appointed place.’—Maimonides, 14. See further Levit. 21:10; compare 10:6. ‘Let the judges each in his turn absolve or condemn.’—Mishna, San. 15:5. ‘The members of the Sanhedrin were seated in the form of a semi-circle, at the extremity of which a secretary was placed, whose business it was to record the votes. One of these secretaries recorded the votes in favor of the accused, the other those against him.’—Mishna, San. 4:3. ‘In ordinary cases the judges voted according to seniority, the oldest commencing; in a capital case the reverse order was followed.’—Benny, p. 73.</a:t>
            </a:r>
          </a:p>
          <a:p>
            <a:pPr fontAlgn="base"/>
            <a:r>
              <a:rPr lang="en-US" sz="1100" i="1" dirty="0"/>
              <a:t>“Point 11: The members of the Great Sanhedrin were legally disqualified to try Jesus.</a:t>
            </a:r>
            <a:r>
              <a:rPr lang="en-US" sz="1100" dirty="0"/>
              <a:t> ‘Nor must there be on the judicial bench either a relation or a particular friend, or an enemy of either the accused or of the accuser.’—Mendelsohn, p. 108. ‘Nor under any circumstances was a man known to be at enmity with the accused person permitted to occupy a position among the judges.’—Benny, p. 37.</a:t>
            </a:r>
          </a:p>
          <a:p>
            <a:pPr fontAlgn="base"/>
            <a:r>
              <a:rPr lang="en-US" sz="1100" i="1" dirty="0"/>
              <a:t>“Point 12: The condemnation of Jesus was illegal because the merits of the defense were not considered.</a:t>
            </a:r>
            <a:r>
              <a:rPr lang="en-US" sz="1100" dirty="0"/>
              <a:t> ‘Then shalt thou enquire, and make search, and ask diligently.’—Deut. 13:14. ‘The judges shall weigh the matter in the sincerity of their conscience.’—Mishna, San. 4:5. ‘The primary object of the Hebrew judicial system was to render the conviction of an innocent person impossible. All the ingenuity of the Jewish legists was directed to the attainment of this end.’—Benny, p. 56.”</a:t>
            </a:r>
          </a:p>
          <a:p>
            <a:pPr fontAlgn="base"/>
            <a:endParaRPr lang="en-US" sz="1100" dirty="0"/>
          </a:p>
        </p:txBody>
      </p:sp>
      <p:sp>
        <p:nvSpPr>
          <p:cNvPr id="4" name="Rectangle 3"/>
          <p:cNvSpPr/>
          <p:nvPr/>
        </p:nvSpPr>
        <p:spPr>
          <a:xfrm>
            <a:off x="4080095" y="6270948"/>
            <a:ext cx="8111905" cy="507831"/>
          </a:xfrm>
          <a:prstGeom prst="rect">
            <a:avLst/>
          </a:prstGeom>
        </p:spPr>
        <p:txBody>
          <a:bodyPr wrap="square">
            <a:spAutoFit/>
          </a:bodyPr>
          <a:lstStyle/>
          <a:p>
            <a:r>
              <a:rPr lang="en-US" sz="900" dirty="0">
                <a:solidFill>
                  <a:srgbClr val="333333"/>
                </a:solidFill>
                <a:latin typeface="Open Sans"/>
              </a:rPr>
              <a:t>Walter M. Chandler’s masterly statements of fact and his arguments on each of the foregoing points are commended to the investigator. The author tersely avers: “The pages of human history present no stronger case of judicial murder than the trial and crucifixion of Jesus of Nazareth, for the simple reason that all forms of law were outraged and trampled under foot in the proceedings instituted against Him.” (p. 216.) </a:t>
            </a:r>
            <a:r>
              <a:rPr lang="en-US" sz="900" i="1" dirty="0">
                <a:solidFill>
                  <a:srgbClr val="333333"/>
                </a:solidFill>
                <a:latin typeface="Open Sans"/>
              </a:rPr>
              <a:t>The Trial of Jesus from a lawyer’s Standpoint</a:t>
            </a:r>
            <a:endParaRPr lang="en-US" sz="900" dirty="0"/>
          </a:p>
        </p:txBody>
      </p:sp>
      <p:sp>
        <p:nvSpPr>
          <p:cNvPr id="5" name="TextBox 4"/>
          <p:cNvSpPr txBox="1"/>
          <p:nvPr/>
        </p:nvSpPr>
        <p:spPr>
          <a:xfrm>
            <a:off x="-81481" y="6563335"/>
            <a:ext cx="3889972" cy="261610"/>
          </a:xfrm>
          <a:prstGeom prst="rect">
            <a:avLst/>
          </a:prstGeom>
          <a:noFill/>
        </p:spPr>
        <p:txBody>
          <a:bodyPr wrap="square" rtlCol="0">
            <a:spAutoFit/>
          </a:bodyPr>
          <a:lstStyle/>
          <a:p>
            <a:pPr algn="ctr"/>
            <a:r>
              <a:rPr lang="en-US" sz="1100" dirty="0">
                <a:latin typeface="Comic Sans MS" pitchFamily="66" charset="0"/>
              </a:rPr>
              <a:t>From James E. </a:t>
            </a:r>
            <a:r>
              <a:rPr lang="en-US" sz="1100" dirty="0" err="1">
                <a:latin typeface="Comic Sans MS" pitchFamily="66" charset="0"/>
              </a:rPr>
              <a:t>Talmage’s</a:t>
            </a:r>
            <a:r>
              <a:rPr lang="en-US" sz="1100" dirty="0">
                <a:latin typeface="Comic Sans MS" pitchFamily="66" charset="0"/>
              </a:rPr>
              <a:t> Jesus the Christ pp. 645-648</a:t>
            </a:r>
          </a:p>
        </p:txBody>
      </p:sp>
    </p:spTree>
    <p:extLst>
      <p:ext uri="{BB962C8B-B14F-4D97-AF65-F5344CB8AC3E}">
        <p14:creationId xmlns:p14="http://schemas.microsoft.com/office/powerpoint/2010/main" val="1782895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Walter M Chand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911" y="433089"/>
            <a:ext cx="1666875" cy="2362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1820" y="3174519"/>
            <a:ext cx="2399055" cy="369332"/>
          </a:xfrm>
          <a:prstGeom prst="rect">
            <a:avLst/>
          </a:prstGeom>
        </p:spPr>
        <p:txBody>
          <a:bodyPr wrap="none">
            <a:spAutoFit/>
          </a:bodyPr>
          <a:lstStyle/>
          <a:p>
            <a:r>
              <a:rPr lang="en-US" dirty="0">
                <a:solidFill>
                  <a:schemeClr val="bg1"/>
                </a:solidFill>
                <a:latin typeface="Open Sans"/>
              </a:rPr>
              <a:t>Walter M. Chandler’s </a:t>
            </a:r>
            <a:endParaRPr lang="en-US" dirty="0">
              <a:solidFill>
                <a:schemeClr val="bg1"/>
              </a:solidFill>
            </a:endParaRPr>
          </a:p>
        </p:txBody>
      </p:sp>
      <p:sp>
        <p:nvSpPr>
          <p:cNvPr id="4" name="Rectangle 3"/>
          <p:cNvSpPr/>
          <p:nvPr/>
        </p:nvSpPr>
        <p:spPr>
          <a:xfrm>
            <a:off x="3440218" y="1370327"/>
            <a:ext cx="4767611" cy="1754326"/>
          </a:xfrm>
          <a:prstGeom prst="rect">
            <a:avLst/>
          </a:prstGeom>
        </p:spPr>
        <p:txBody>
          <a:bodyPr wrap="square">
            <a:spAutoFit/>
          </a:bodyPr>
          <a:lstStyle/>
          <a:p>
            <a:r>
              <a:rPr lang="en-US" sz="3600" i="1" dirty="0">
                <a:solidFill>
                  <a:schemeClr val="bg1"/>
                </a:solidFill>
                <a:latin typeface="Open Sans"/>
              </a:rPr>
              <a:t>The Trial of Jesus from a lawyer’s Standpoint</a:t>
            </a:r>
            <a:endParaRPr lang="en-US" sz="3600" dirty="0">
              <a:solidFill>
                <a:schemeClr val="bg1"/>
              </a:solidFill>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14725" y="4397475"/>
            <a:ext cx="1509298" cy="2007936"/>
          </a:xfrm>
          <a:prstGeom prst="rect">
            <a:avLst/>
          </a:prstGeom>
        </p:spPr>
      </p:pic>
      <p:sp>
        <p:nvSpPr>
          <p:cNvPr id="7" name="Rectangle 6"/>
          <p:cNvSpPr/>
          <p:nvPr/>
        </p:nvSpPr>
        <p:spPr>
          <a:xfrm>
            <a:off x="6147087" y="4722451"/>
            <a:ext cx="3266985" cy="923330"/>
          </a:xfrm>
          <a:prstGeom prst="rect">
            <a:avLst/>
          </a:prstGeom>
        </p:spPr>
        <p:txBody>
          <a:bodyPr wrap="none">
            <a:spAutoFit/>
          </a:bodyPr>
          <a:lstStyle/>
          <a:p>
            <a:r>
              <a:rPr lang="en-US" dirty="0">
                <a:solidFill>
                  <a:schemeClr val="bg1"/>
                </a:solidFill>
                <a:latin typeface="Open Sans"/>
              </a:rPr>
              <a:t>Found in James E. </a:t>
            </a:r>
            <a:r>
              <a:rPr lang="en-US" dirty="0" err="1">
                <a:solidFill>
                  <a:schemeClr val="bg1"/>
                </a:solidFill>
                <a:latin typeface="Open Sans"/>
              </a:rPr>
              <a:t>Talmage’s</a:t>
            </a:r>
            <a:r>
              <a:rPr lang="en-US" dirty="0">
                <a:solidFill>
                  <a:schemeClr val="bg1"/>
                </a:solidFill>
                <a:latin typeface="Open Sans"/>
              </a:rPr>
              <a:t> </a:t>
            </a:r>
          </a:p>
          <a:p>
            <a:r>
              <a:rPr lang="en-US" i="1" dirty="0">
                <a:solidFill>
                  <a:schemeClr val="bg1"/>
                </a:solidFill>
                <a:latin typeface="Open Sans"/>
              </a:rPr>
              <a:t>Jesus the Christ pp. 645-648</a:t>
            </a:r>
          </a:p>
          <a:p>
            <a:r>
              <a:rPr lang="en-US" i="1" dirty="0">
                <a:solidFill>
                  <a:schemeClr val="bg1"/>
                </a:solidFill>
                <a:latin typeface="Open Sans"/>
              </a:rPr>
              <a:t>Online Reading Chapter 34</a:t>
            </a:r>
            <a:endParaRPr lang="en-US" i="1" dirty="0">
              <a:solidFill>
                <a:schemeClr val="bg1"/>
              </a:solidFill>
            </a:endParaRPr>
          </a:p>
        </p:txBody>
      </p:sp>
    </p:spTree>
    <p:extLst>
      <p:ext uri="{BB962C8B-B14F-4D97-AF65-F5344CB8AC3E}">
        <p14:creationId xmlns:p14="http://schemas.microsoft.com/office/powerpoint/2010/main" val="26431755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a:t>
            </a:r>
            <a:endParaRPr lang="en-US" sz="3600" dirty="0">
              <a:solidFill>
                <a:schemeClr val="bg1"/>
              </a:solidFill>
            </a:endParaRPr>
          </a:p>
        </p:txBody>
      </p:sp>
      <p:sp>
        <p:nvSpPr>
          <p:cNvPr id="5" name="Rectangle 4"/>
          <p:cNvSpPr/>
          <p:nvPr/>
        </p:nvSpPr>
        <p:spPr>
          <a:xfrm>
            <a:off x="775580" y="1842008"/>
            <a:ext cx="6096000" cy="2246769"/>
          </a:xfrm>
          <a:prstGeom prst="rect">
            <a:avLst/>
          </a:prstGeom>
        </p:spPr>
        <p:txBody>
          <a:bodyPr>
            <a:spAutoFit/>
          </a:bodyPr>
          <a:lstStyle/>
          <a:p>
            <a:pPr fontAlgn="base"/>
            <a:r>
              <a:rPr lang="en-US" sz="2800" i="1" dirty="0">
                <a:solidFill>
                  <a:schemeClr val="bg1"/>
                </a:solidFill>
              </a:rPr>
              <a:t>The arrest of Jesus was illegal,”</a:t>
            </a:r>
            <a:r>
              <a:rPr lang="en-US" sz="2800" dirty="0">
                <a:solidFill>
                  <a:schemeClr val="bg1"/>
                </a:solidFill>
              </a:rPr>
              <a:t> since it was effected by night, and through the treachery of Judas, an accomplice, both of which features were expressly forbidden in the Jewish law of that day.</a:t>
            </a:r>
          </a:p>
        </p:txBody>
      </p:sp>
      <p:pic>
        <p:nvPicPr>
          <p:cNvPr id="8194" name="Picture 2" descr="Image result for jesus arrested at n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7155" y="984612"/>
            <a:ext cx="4086225" cy="553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410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2</a:t>
            </a:r>
            <a:endParaRPr lang="en-US" sz="3600" dirty="0">
              <a:solidFill>
                <a:schemeClr val="bg1"/>
              </a:solidFill>
            </a:endParaRPr>
          </a:p>
        </p:txBody>
      </p:sp>
      <p:sp>
        <p:nvSpPr>
          <p:cNvPr id="5" name="Rectangle 4"/>
          <p:cNvSpPr/>
          <p:nvPr/>
        </p:nvSpPr>
        <p:spPr>
          <a:xfrm>
            <a:off x="345572" y="1163183"/>
            <a:ext cx="6096000" cy="4832092"/>
          </a:xfrm>
          <a:prstGeom prst="rect">
            <a:avLst/>
          </a:prstGeom>
        </p:spPr>
        <p:txBody>
          <a:bodyPr>
            <a:spAutoFit/>
          </a:bodyPr>
          <a:lstStyle/>
          <a:p>
            <a:pPr fontAlgn="base"/>
            <a:r>
              <a:rPr lang="en-US" sz="2800" i="1" dirty="0">
                <a:solidFill>
                  <a:schemeClr val="bg1"/>
                </a:solidFill>
              </a:rPr>
              <a:t>The private examination of Jesus before </a:t>
            </a:r>
            <a:r>
              <a:rPr lang="en-US" sz="2800" i="1" dirty="0" err="1">
                <a:solidFill>
                  <a:schemeClr val="bg1"/>
                </a:solidFill>
              </a:rPr>
              <a:t>Annas</a:t>
            </a:r>
            <a:r>
              <a:rPr lang="en-US" sz="2800" i="1" dirty="0">
                <a:solidFill>
                  <a:schemeClr val="bg1"/>
                </a:solidFill>
              </a:rPr>
              <a:t> or Caiaphas was illegal”;</a:t>
            </a:r>
            <a:r>
              <a:rPr lang="en-US" sz="2800" dirty="0">
                <a:solidFill>
                  <a:schemeClr val="bg1"/>
                </a:solidFill>
              </a:rPr>
              <a:t>—for (1) it was made by night;</a:t>
            </a:r>
          </a:p>
          <a:p>
            <a:pPr fontAlgn="base"/>
            <a:endParaRPr lang="en-US" sz="2800" dirty="0">
              <a:solidFill>
                <a:schemeClr val="bg1"/>
              </a:solidFill>
            </a:endParaRPr>
          </a:p>
          <a:p>
            <a:pPr fontAlgn="base"/>
            <a:r>
              <a:rPr lang="en-US" sz="2800" dirty="0">
                <a:solidFill>
                  <a:schemeClr val="bg1"/>
                </a:solidFill>
              </a:rPr>
              <a:t>(2) the hearing of any cause by a ‘sole judge’ was expressly forbidden; </a:t>
            </a:r>
          </a:p>
          <a:p>
            <a:pPr fontAlgn="base"/>
            <a:endParaRPr lang="en-US" sz="2800" dirty="0">
              <a:solidFill>
                <a:schemeClr val="bg1"/>
              </a:solidFill>
            </a:endParaRPr>
          </a:p>
          <a:p>
            <a:pPr fontAlgn="base"/>
            <a:r>
              <a:rPr lang="en-US" sz="2800" dirty="0">
                <a:solidFill>
                  <a:schemeClr val="bg1"/>
                </a:solidFill>
              </a:rPr>
              <a:t>(3) as quoted from Salvador, ‘A principle perpetually reproduced in the Hebrew scriptures relates to the two conditions of publicity and liberty.’</a:t>
            </a:r>
          </a:p>
        </p:txBody>
      </p:sp>
      <p:pic>
        <p:nvPicPr>
          <p:cNvPr id="9218" name="Picture 2" descr="Image result for jesus before ann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0985" y="1367781"/>
            <a:ext cx="5267325" cy="408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2281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3</a:t>
            </a:r>
            <a:endParaRPr lang="en-US" sz="3600" dirty="0">
              <a:solidFill>
                <a:schemeClr val="bg1"/>
              </a:solidFill>
            </a:endParaRPr>
          </a:p>
        </p:txBody>
      </p:sp>
      <p:sp>
        <p:nvSpPr>
          <p:cNvPr id="5" name="Rectangle 4"/>
          <p:cNvSpPr/>
          <p:nvPr/>
        </p:nvSpPr>
        <p:spPr>
          <a:xfrm>
            <a:off x="309358" y="719563"/>
            <a:ext cx="3773755" cy="3170099"/>
          </a:xfrm>
          <a:prstGeom prst="rect">
            <a:avLst/>
          </a:prstGeom>
        </p:spPr>
        <p:txBody>
          <a:bodyPr wrap="square">
            <a:spAutoFit/>
          </a:bodyPr>
          <a:lstStyle/>
          <a:p>
            <a:pPr fontAlgn="base"/>
            <a:r>
              <a:rPr lang="en-US" sz="2000" i="1" dirty="0">
                <a:solidFill>
                  <a:schemeClr val="bg1"/>
                </a:solidFill>
              </a:rPr>
              <a:t>The indictment against Jesus was, in form, illegal.</a:t>
            </a:r>
            <a:r>
              <a:rPr lang="en-US" sz="2000" dirty="0">
                <a:solidFill>
                  <a:schemeClr val="bg1"/>
                </a:solidFill>
              </a:rPr>
              <a:t> ‘The entire criminal procedure of the Mosaic code rests upon four rules: certainty in the indictment; publicity in the discussion; full freedom granted to the accused; and assurance against all dangers or errors of testimony’—Salvador, p. 365. </a:t>
            </a:r>
          </a:p>
        </p:txBody>
      </p:sp>
      <p:sp>
        <p:nvSpPr>
          <p:cNvPr id="2" name="Rectangle 1"/>
          <p:cNvSpPr/>
          <p:nvPr/>
        </p:nvSpPr>
        <p:spPr>
          <a:xfrm>
            <a:off x="309358" y="4958333"/>
            <a:ext cx="4814903" cy="1754326"/>
          </a:xfrm>
          <a:prstGeom prst="rect">
            <a:avLst/>
          </a:prstGeom>
        </p:spPr>
        <p:txBody>
          <a:bodyPr wrap="square">
            <a:spAutoFit/>
          </a:bodyPr>
          <a:lstStyle/>
          <a:p>
            <a:r>
              <a:rPr lang="en-US" dirty="0">
                <a:solidFill>
                  <a:schemeClr val="bg1"/>
                </a:solidFill>
              </a:rPr>
              <a:t>‘The evidence of the leading witnesses constituted the charge. There was no other charge; no more formal indictment. Until they spoke and spoke in the public assembly, the prisoner was scarcely an accused man.’—Innes, p. 41.</a:t>
            </a:r>
            <a:endParaRPr lang="en-US" dirty="0"/>
          </a:p>
        </p:txBody>
      </p:sp>
      <p:sp>
        <p:nvSpPr>
          <p:cNvPr id="3" name="Rectangle 2"/>
          <p:cNvSpPr/>
          <p:nvPr/>
        </p:nvSpPr>
        <p:spPr>
          <a:xfrm>
            <a:off x="6173339" y="4401990"/>
            <a:ext cx="6096000" cy="2031325"/>
          </a:xfrm>
          <a:prstGeom prst="rect">
            <a:avLst/>
          </a:prstGeom>
        </p:spPr>
        <p:txBody>
          <a:bodyPr>
            <a:spAutoFit/>
          </a:bodyPr>
          <a:lstStyle/>
          <a:p>
            <a:pPr fontAlgn="base"/>
            <a:r>
              <a:rPr lang="en-US" dirty="0">
                <a:solidFill>
                  <a:schemeClr val="bg1"/>
                </a:solidFill>
              </a:rPr>
              <a:t>‘The only prosecutors known to Talmudic criminal jurisprudence are the witnesses to the crime. Their duty is to bring the matter to the cognizance of the court, and to bear witness against the criminal. In capital cases they are the legal executioners also. Of an official accuser or prosecutor there is nowhere any trace in the laws of the ancient Hebrews.’—Mendelsohn, p. 110.</a:t>
            </a:r>
          </a:p>
        </p:txBody>
      </p:sp>
      <p:sp>
        <p:nvSpPr>
          <p:cNvPr id="6" name="Rectangle 5"/>
          <p:cNvSpPr/>
          <p:nvPr/>
        </p:nvSpPr>
        <p:spPr>
          <a:xfrm>
            <a:off x="8204126" y="954105"/>
            <a:ext cx="3601030" cy="1200329"/>
          </a:xfrm>
          <a:prstGeom prst="rect">
            <a:avLst/>
          </a:prstGeom>
        </p:spPr>
        <p:txBody>
          <a:bodyPr wrap="square">
            <a:spAutoFit/>
          </a:bodyPr>
          <a:lstStyle/>
          <a:p>
            <a:pPr fontAlgn="base"/>
            <a:r>
              <a:rPr lang="en-US" dirty="0">
                <a:solidFill>
                  <a:schemeClr val="bg1"/>
                </a:solidFill>
              </a:rPr>
              <a:t>‘The Sanhedrin did not and could not originate charges; it only investigated those brought before it.’—</a:t>
            </a:r>
            <a:r>
              <a:rPr lang="en-US" dirty="0" err="1">
                <a:solidFill>
                  <a:schemeClr val="bg1"/>
                </a:solidFill>
              </a:rPr>
              <a:t>Edersheim</a:t>
            </a:r>
            <a:r>
              <a:rPr lang="en-US" dirty="0">
                <a:solidFill>
                  <a:schemeClr val="bg1"/>
                </a:solidFill>
              </a:rPr>
              <a:t>, vol. 1, p. 309. </a:t>
            </a:r>
          </a:p>
        </p:txBody>
      </p:sp>
      <p:pic>
        <p:nvPicPr>
          <p:cNvPr id="10242" name="Picture 2" descr="Image result for mosaic code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875" y="1554270"/>
            <a:ext cx="3508407" cy="26313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275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4</a:t>
            </a:r>
            <a:endParaRPr lang="en-US" sz="3600" dirty="0">
              <a:solidFill>
                <a:schemeClr val="bg1"/>
              </a:solidFill>
            </a:endParaRPr>
          </a:p>
        </p:txBody>
      </p:sp>
      <p:sp>
        <p:nvSpPr>
          <p:cNvPr id="5" name="Rectangle 4"/>
          <p:cNvSpPr/>
          <p:nvPr/>
        </p:nvSpPr>
        <p:spPr>
          <a:xfrm>
            <a:off x="634119" y="1155734"/>
            <a:ext cx="4479925" cy="2308324"/>
          </a:xfrm>
          <a:prstGeom prst="rect">
            <a:avLst/>
          </a:prstGeom>
        </p:spPr>
        <p:txBody>
          <a:bodyPr wrap="square">
            <a:spAutoFit/>
          </a:bodyPr>
          <a:lstStyle/>
          <a:p>
            <a:pPr fontAlgn="base"/>
            <a:r>
              <a:rPr lang="en-US" sz="2400" i="1" dirty="0">
                <a:solidFill>
                  <a:schemeClr val="bg1"/>
                </a:solidFill>
              </a:rPr>
              <a:t>The proceedings of the Sanhedrin against Jesus were illegal because they were conducted at night.</a:t>
            </a:r>
            <a:r>
              <a:rPr lang="en-US" sz="2400" dirty="0">
                <a:solidFill>
                  <a:schemeClr val="bg1"/>
                </a:solidFill>
              </a:rPr>
              <a:t> ‘Let a capital offense be tried during the day, but suspend it at night.’—Mishna, Sanhedrin 4:1. </a:t>
            </a:r>
          </a:p>
        </p:txBody>
      </p:sp>
      <p:sp>
        <p:nvSpPr>
          <p:cNvPr id="7" name="Rectangle 6"/>
          <p:cNvSpPr/>
          <p:nvPr/>
        </p:nvSpPr>
        <p:spPr>
          <a:xfrm>
            <a:off x="5619185" y="4286444"/>
            <a:ext cx="6096000" cy="1938992"/>
          </a:xfrm>
          <a:prstGeom prst="rect">
            <a:avLst/>
          </a:prstGeom>
        </p:spPr>
        <p:txBody>
          <a:bodyPr>
            <a:spAutoFit/>
          </a:bodyPr>
          <a:lstStyle/>
          <a:p>
            <a:pPr fontAlgn="base"/>
            <a:r>
              <a:rPr lang="en-US" sz="2400" dirty="0">
                <a:solidFill>
                  <a:schemeClr val="bg1"/>
                </a:solidFill>
              </a:rPr>
              <a:t>‘Criminal cases can be acted upon by the various courts during daytime only, by the Lesser </a:t>
            </a:r>
            <a:r>
              <a:rPr lang="en-US" sz="2400" dirty="0" err="1">
                <a:solidFill>
                  <a:schemeClr val="bg1"/>
                </a:solidFill>
              </a:rPr>
              <a:t>Sanhedrions</a:t>
            </a:r>
            <a:r>
              <a:rPr lang="en-US" sz="2400" dirty="0">
                <a:solidFill>
                  <a:schemeClr val="bg1"/>
                </a:solidFill>
              </a:rPr>
              <a:t> from the close of the morning service till noon, and by the Great </a:t>
            </a:r>
            <a:r>
              <a:rPr lang="en-US" sz="2400" dirty="0" err="1">
                <a:solidFill>
                  <a:schemeClr val="bg1"/>
                </a:solidFill>
              </a:rPr>
              <a:t>Sanhedrion</a:t>
            </a:r>
            <a:r>
              <a:rPr lang="en-US" sz="2400" dirty="0">
                <a:solidFill>
                  <a:schemeClr val="bg1"/>
                </a:solidFill>
              </a:rPr>
              <a:t> till evening.’—Mendelsohn, p. 112.</a:t>
            </a:r>
          </a:p>
        </p:txBody>
      </p:sp>
      <p:pic>
        <p:nvPicPr>
          <p:cNvPr id="11268" name="Picture 4" descr="Image result for sanhedrin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73" y="3727517"/>
            <a:ext cx="467677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 result for trial of Jesus"/>
          <p:cNvPicPr>
            <a:picLocks noChangeAspect="1" noChangeArrowheads="1"/>
          </p:cNvPicPr>
          <p:nvPr/>
        </p:nvPicPr>
        <p:blipFill rotWithShape="1">
          <a:blip r:embed="rId4">
            <a:extLst>
              <a:ext uri="{28A0092B-C50C-407E-A947-70E740481C1C}">
                <a14:useLocalDpi xmlns:a14="http://schemas.microsoft.com/office/drawing/2010/main" val="0"/>
              </a:ext>
            </a:extLst>
          </a:blip>
          <a:srcRect l="-1" r="-1408" b="17059"/>
          <a:stretch/>
        </p:blipFill>
        <p:spPr bwMode="auto">
          <a:xfrm>
            <a:off x="6545654" y="984612"/>
            <a:ext cx="3204927" cy="3001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5489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5</a:t>
            </a:r>
            <a:endParaRPr lang="en-US" sz="3600" dirty="0">
              <a:solidFill>
                <a:schemeClr val="bg1"/>
              </a:solidFill>
            </a:endParaRPr>
          </a:p>
        </p:txBody>
      </p:sp>
      <p:sp>
        <p:nvSpPr>
          <p:cNvPr id="5" name="Rectangle 4"/>
          <p:cNvSpPr/>
          <p:nvPr/>
        </p:nvSpPr>
        <p:spPr>
          <a:xfrm>
            <a:off x="335354" y="1463551"/>
            <a:ext cx="4752694" cy="3046988"/>
          </a:xfrm>
          <a:prstGeom prst="rect">
            <a:avLst/>
          </a:prstGeom>
        </p:spPr>
        <p:txBody>
          <a:bodyPr wrap="square">
            <a:spAutoFit/>
          </a:bodyPr>
          <a:lstStyle/>
          <a:p>
            <a:pPr fontAlgn="base"/>
            <a:r>
              <a:rPr lang="en-US" sz="2400" i="1" dirty="0">
                <a:solidFill>
                  <a:schemeClr val="bg1"/>
                </a:solidFill>
              </a:rPr>
              <a:t>The proceedings of the Sanhedrin against Jesus were illegal because the court convened before the offering of the morning sacrifice.</a:t>
            </a:r>
            <a:r>
              <a:rPr lang="en-US" sz="2400" dirty="0">
                <a:solidFill>
                  <a:schemeClr val="bg1"/>
                </a:solidFill>
              </a:rPr>
              <a:t> ‘The Sanhedrin sat from the close of the morning sacrifice to the time of the evening sacrifice.’—Talmud, Jeremiah San. 1:19. </a:t>
            </a:r>
          </a:p>
        </p:txBody>
      </p:sp>
      <p:sp>
        <p:nvSpPr>
          <p:cNvPr id="2" name="Rectangle 1"/>
          <p:cNvSpPr/>
          <p:nvPr/>
        </p:nvSpPr>
        <p:spPr>
          <a:xfrm>
            <a:off x="6636189" y="984612"/>
            <a:ext cx="5160475" cy="1200329"/>
          </a:xfrm>
          <a:prstGeom prst="rect">
            <a:avLst/>
          </a:prstGeom>
        </p:spPr>
        <p:txBody>
          <a:bodyPr wrap="square">
            <a:spAutoFit/>
          </a:bodyPr>
          <a:lstStyle/>
          <a:p>
            <a:r>
              <a:rPr lang="en-US" sz="2400" dirty="0">
                <a:solidFill>
                  <a:schemeClr val="bg1"/>
                </a:solidFill>
              </a:rPr>
              <a:t>‘No session of the court could take place before the offering of the morning sacrifice.’—MM. Lemann, p. 109. </a:t>
            </a:r>
            <a:endParaRPr lang="en-US" sz="2400" dirty="0"/>
          </a:p>
        </p:txBody>
      </p:sp>
      <p:sp>
        <p:nvSpPr>
          <p:cNvPr id="3" name="Rectangle 2"/>
          <p:cNvSpPr/>
          <p:nvPr/>
        </p:nvSpPr>
        <p:spPr>
          <a:xfrm>
            <a:off x="5384721" y="5022472"/>
            <a:ext cx="6096000" cy="1569660"/>
          </a:xfrm>
          <a:prstGeom prst="rect">
            <a:avLst/>
          </a:prstGeom>
        </p:spPr>
        <p:txBody>
          <a:bodyPr>
            <a:spAutoFit/>
          </a:bodyPr>
          <a:lstStyle/>
          <a:p>
            <a:pPr fontAlgn="base"/>
            <a:r>
              <a:rPr lang="en-US" sz="2400" dirty="0">
                <a:solidFill>
                  <a:schemeClr val="bg1"/>
                </a:solidFill>
              </a:rPr>
              <a:t>‘Since the morning sacrifice was offered at the dawn of day, it was hardly possible for the Sanhedrin to assemble until the hour after that time.’—Mishna, </a:t>
            </a:r>
            <a:r>
              <a:rPr lang="en-US" sz="2400" dirty="0" err="1">
                <a:solidFill>
                  <a:schemeClr val="bg1"/>
                </a:solidFill>
              </a:rPr>
              <a:t>Tamid</a:t>
            </a:r>
            <a:r>
              <a:rPr lang="en-US" sz="2400" dirty="0">
                <a:solidFill>
                  <a:schemeClr val="bg1"/>
                </a:solidFill>
              </a:rPr>
              <a:t>, </a:t>
            </a:r>
            <a:r>
              <a:rPr lang="en-US" sz="2400" dirty="0" err="1">
                <a:solidFill>
                  <a:schemeClr val="bg1"/>
                </a:solidFill>
              </a:rPr>
              <a:t>ch.</a:t>
            </a:r>
            <a:r>
              <a:rPr lang="en-US" sz="2400" dirty="0">
                <a:solidFill>
                  <a:schemeClr val="bg1"/>
                </a:solidFill>
              </a:rPr>
              <a:t> 3.</a:t>
            </a:r>
          </a:p>
        </p:txBody>
      </p:sp>
      <p:pic>
        <p:nvPicPr>
          <p:cNvPr id="12290" name="Picture 2" descr="Image result for sacrifice b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3402" y="2372188"/>
            <a:ext cx="3892990" cy="2590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873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6</a:t>
            </a:r>
            <a:endParaRPr lang="en-US" sz="3600" dirty="0">
              <a:solidFill>
                <a:schemeClr val="bg1"/>
              </a:solidFill>
            </a:endParaRPr>
          </a:p>
        </p:txBody>
      </p:sp>
      <p:sp>
        <p:nvSpPr>
          <p:cNvPr id="5" name="Rectangle 4"/>
          <p:cNvSpPr/>
          <p:nvPr/>
        </p:nvSpPr>
        <p:spPr>
          <a:xfrm>
            <a:off x="281033" y="797365"/>
            <a:ext cx="4752694" cy="3046988"/>
          </a:xfrm>
          <a:prstGeom prst="rect">
            <a:avLst/>
          </a:prstGeom>
        </p:spPr>
        <p:txBody>
          <a:bodyPr wrap="square">
            <a:spAutoFit/>
          </a:bodyPr>
          <a:lstStyle/>
          <a:p>
            <a:pPr fontAlgn="base"/>
            <a:r>
              <a:rPr lang="en-US" sz="2400" i="1" dirty="0">
                <a:solidFill>
                  <a:schemeClr val="bg1"/>
                </a:solidFill>
              </a:rPr>
              <a:t>The proceedings against Jesus were illegal because they were conducted on the day preceding a Jewish Sabbath; also on the first day of unleavened bread and the eve of the Passover.</a:t>
            </a:r>
            <a:r>
              <a:rPr lang="en-US" sz="2400" dirty="0">
                <a:solidFill>
                  <a:schemeClr val="bg1"/>
                </a:solidFill>
              </a:rPr>
              <a:t>—‘They shall not judge on the eve of the Sabbath nor on that of any festival.’—Mishna, San. 4:1. </a:t>
            </a:r>
          </a:p>
        </p:txBody>
      </p:sp>
      <p:sp>
        <p:nvSpPr>
          <p:cNvPr id="6" name="Rectangle 5"/>
          <p:cNvSpPr/>
          <p:nvPr/>
        </p:nvSpPr>
        <p:spPr>
          <a:xfrm>
            <a:off x="5314760" y="3410894"/>
            <a:ext cx="6518494" cy="3046988"/>
          </a:xfrm>
          <a:prstGeom prst="rect">
            <a:avLst/>
          </a:prstGeom>
        </p:spPr>
        <p:txBody>
          <a:bodyPr wrap="square">
            <a:spAutoFit/>
          </a:bodyPr>
          <a:lstStyle/>
          <a:p>
            <a:pPr fontAlgn="base"/>
            <a:r>
              <a:rPr lang="en-US" sz="2400" dirty="0">
                <a:solidFill>
                  <a:schemeClr val="bg1"/>
                </a:solidFill>
              </a:rPr>
              <a:t>‘No court of justice in Israel was permitted to hold sessions on the Sabbath or any of the seven Biblical holidays. In cases of capital crime, no trial could be commenced on Friday or the day previous to any holiday, because it was not lawful either to adjourn such cases longer than over night, or to continue them on the Sabbath or holiday.’—Rabbi Wise, ‘Martyrdom of Jesus,’ p. 67.</a:t>
            </a:r>
          </a:p>
        </p:txBody>
      </p:sp>
      <p:pic>
        <p:nvPicPr>
          <p:cNvPr id="13314" name="Picture 2" descr="Image result for sabbath day jewish"/>
          <p:cNvPicPr>
            <a:picLocks noChangeAspect="1" noChangeArrowheads="1"/>
          </p:cNvPicPr>
          <p:nvPr/>
        </p:nvPicPr>
        <p:blipFill rotWithShape="1">
          <a:blip r:embed="rId3">
            <a:extLst>
              <a:ext uri="{28A0092B-C50C-407E-A947-70E740481C1C}">
                <a14:useLocalDpi xmlns:a14="http://schemas.microsoft.com/office/drawing/2010/main" val="0"/>
              </a:ext>
            </a:extLst>
          </a:blip>
          <a:srcRect l="40483"/>
          <a:stretch/>
        </p:blipFill>
        <p:spPr bwMode="auto">
          <a:xfrm>
            <a:off x="1651840" y="3903368"/>
            <a:ext cx="2011079" cy="2554514"/>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Image result for sabbath day jewish bi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013174"/>
            <a:ext cx="3874003" cy="21819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72100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7</a:t>
            </a:r>
            <a:endParaRPr lang="en-US" sz="3600" dirty="0">
              <a:solidFill>
                <a:schemeClr val="bg1"/>
              </a:solidFill>
            </a:endParaRPr>
          </a:p>
        </p:txBody>
      </p:sp>
      <p:sp>
        <p:nvSpPr>
          <p:cNvPr id="5" name="Rectangle 4"/>
          <p:cNvSpPr/>
          <p:nvPr/>
        </p:nvSpPr>
        <p:spPr>
          <a:xfrm>
            <a:off x="697492" y="1702734"/>
            <a:ext cx="4752694" cy="4154984"/>
          </a:xfrm>
          <a:prstGeom prst="rect">
            <a:avLst/>
          </a:prstGeom>
        </p:spPr>
        <p:txBody>
          <a:bodyPr wrap="square">
            <a:spAutoFit/>
          </a:bodyPr>
          <a:lstStyle/>
          <a:p>
            <a:pPr fontAlgn="base"/>
            <a:r>
              <a:rPr lang="en-US" sz="2400" i="1" dirty="0">
                <a:solidFill>
                  <a:schemeClr val="bg1"/>
                </a:solidFill>
              </a:rPr>
              <a:t>The trial of Jesus was illegal because it was concluded within one day.</a:t>
            </a:r>
            <a:r>
              <a:rPr lang="en-US" sz="2400" dirty="0">
                <a:solidFill>
                  <a:schemeClr val="bg1"/>
                </a:solidFill>
              </a:rPr>
              <a:t> ‘A criminal case resulting in the acquittal of the accused may terminate the same day on which the trial began. </a:t>
            </a:r>
          </a:p>
          <a:p>
            <a:pPr fontAlgn="base"/>
            <a:endParaRPr lang="en-US" sz="2400" dirty="0">
              <a:solidFill>
                <a:schemeClr val="bg1"/>
              </a:solidFill>
            </a:endParaRPr>
          </a:p>
          <a:p>
            <a:pPr fontAlgn="base"/>
            <a:r>
              <a:rPr lang="en-US" sz="2400" dirty="0">
                <a:solidFill>
                  <a:schemeClr val="bg1"/>
                </a:solidFill>
              </a:rPr>
              <a:t>But if a sentence of death is to be pronounced, it cannot be concluded before the following day.’—Mishna, San. 4:1.</a:t>
            </a:r>
          </a:p>
        </p:txBody>
      </p:sp>
      <p:pic>
        <p:nvPicPr>
          <p:cNvPr id="14338" name="Picture 2" descr="Image result for trial of Jes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2053" y="1909903"/>
            <a:ext cx="3972805" cy="3204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9616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8</a:t>
            </a:r>
            <a:endParaRPr lang="en-US" sz="3600" dirty="0">
              <a:solidFill>
                <a:schemeClr val="bg1"/>
              </a:solidFill>
            </a:endParaRPr>
          </a:p>
        </p:txBody>
      </p:sp>
      <p:sp>
        <p:nvSpPr>
          <p:cNvPr id="5" name="Rectangle 4"/>
          <p:cNvSpPr/>
          <p:nvPr/>
        </p:nvSpPr>
        <p:spPr>
          <a:xfrm>
            <a:off x="317246" y="797365"/>
            <a:ext cx="4752694" cy="5262979"/>
          </a:xfrm>
          <a:prstGeom prst="rect">
            <a:avLst/>
          </a:prstGeom>
        </p:spPr>
        <p:txBody>
          <a:bodyPr wrap="square">
            <a:spAutoFit/>
          </a:bodyPr>
          <a:lstStyle/>
          <a:p>
            <a:pPr fontAlgn="base"/>
            <a:r>
              <a:rPr lang="en-US" sz="2400" i="1" dirty="0">
                <a:solidFill>
                  <a:schemeClr val="bg1"/>
                </a:solidFill>
              </a:rPr>
              <a:t>The sentence of condemnation pronounced against Jesus by the Sanhedrin was illegal because it was founded upon His uncorroborated confession.</a:t>
            </a:r>
            <a:r>
              <a:rPr lang="en-US" sz="2400" dirty="0">
                <a:solidFill>
                  <a:schemeClr val="bg1"/>
                </a:solidFill>
              </a:rPr>
              <a:t> ‘We have it as a fundamental principle of our jurisprudence that no one can bring an accusation against himself. Should a man make confession of guilt before a legally constituted tribunal, such confession is not to be used against him unless properly attested by two other witnesses.’—Maimonides, 4:2. </a:t>
            </a:r>
          </a:p>
        </p:txBody>
      </p:sp>
      <p:sp>
        <p:nvSpPr>
          <p:cNvPr id="2" name="Rectangle 1"/>
          <p:cNvSpPr/>
          <p:nvPr/>
        </p:nvSpPr>
        <p:spPr>
          <a:xfrm>
            <a:off x="7891603" y="1073424"/>
            <a:ext cx="4300397" cy="4893647"/>
          </a:xfrm>
          <a:prstGeom prst="rect">
            <a:avLst/>
          </a:prstGeom>
        </p:spPr>
        <p:txBody>
          <a:bodyPr wrap="square">
            <a:spAutoFit/>
          </a:bodyPr>
          <a:lstStyle/>
          <a:p>
            <a:pPr fontAlgn="base"/>
            <a:r>
              <a:rPr lang="en-US" sz="2400" dirty="0">
                <a:solidFill>
                  <a:schemeClr val="bg1"/>
                </a:solidFill>
              </a:rPr>
              <a:t>‘Not only is self-condemnation never extorted from the defendant by means of torture, but no attempt is ever made to lead him on to self-incrimination. Moreover, a voluntary confession on his part is not admitted in evidence, and therefore not competent to convict him, unless a legal number of witnesses minutely corroborate his self-accusation.’—Mendelsohn, p. 133.</a:t>
            </a:r>
          </a:p>
        </p:txBody>
      </p:sp>
      <p:pic>
        <p:nvPicPr>
          <p:cNvPr id="15362" name="Picture 2" descr="Image result for trial of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26786" t="1447" r="34138"/>
          <a:stretch/>
        </p:blipFill>
        <p:spPr bwMode="auto">
          <a:xfrm>
            <a:off x="5222341" y="1455824"/>
            <a:ext cx="2272419" cy="36934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6488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123" y="0"/>
            <a:ext cx="11787611" cy="1015663"/>
          </a:xfrm>
          <a:prstGeom prst="rect">
            <a:avLst/>
          </a:prstGeom>
          <a:noFill/>
        </p:spPr>
        <p:txBody>
          <a:bodyPr wrap="square" rtlCol="0">
            <a:spAutoFit/>
          </a:bodyPr>
          <a:lstStyle/>
          <a:p>
            <a:pPr algn="ctr"/>
            <a:r>
              <a:rPr lang="en-US" sz="6000" dirty="0">
                <a:solidFill>
                  <a:schemeClr val="bg1"/>
                </a:solidFill>
                <a:latin typeface="Comic Sans MS" pitchFamily="66" charset="0"/>
              </a:rPr>
              <a:t>The Betrayal</a:t>
            </a:r>
          </a:p>
        </p:txBody>
      </p:sp>
      <p:sp>
        <p:nvSpPr>
          <p:cNvPr id="2" name="TextBox 1"/>
          <p:cNvSpPr txBox="1"/>
          <p:nvPr/>
        </p:nvSpPr>
        <p:spPr>
          <a:xfrm>
            <a:off x="582702" y="1475341"/>
            <a:ext cx="5066659" cy="3477875"/>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After Jesus' suffering in the garden, Judas, along with “a band of men and officers from the chief priests and Pharisees” found Jesus in the garden.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Jesus, “knowing all things that should come upon him,” stepped forward and asked, “Whom seek ye?” </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Jesus was not a passive participant in His own arrest.</a:t>
            </a:r>
          </a:p>
        </p:txBody>
      </p:sp>
      <p:sp>
        <p:nvSpPr>
          <p:cNvPr id="12" name="TextBox 11"/>
          <p:cNvSpPr txBox="1"/>
          <p:nvPr/>
        </p:nvSpPr>
        <p:spPr>
          <a:xfrm>
            <a:off x="6399484" y="4082213"/>
            <a:ext cx="4709117" cy="2246769"/>
          </a:xfrm>
          <a:prstGeom prst="rect">
            <a:avLst/>
          </a:prstGeom>
          <a:noFill/>
        </p:spPr>
        <p:txBody>
          <a:bodyPr wrap="square" rtlCol="0">
            <a:spAutoFit/>
          </a:bodyPr>
          <a:lstStyle/>
          <a:p>
            <a:r>
              <a:rPr lang="en-US" sz="2000" dirty="0">
                <a:solidFill>
                  <a:schemeClr val="bg1"/>
                </a:solidFill>
                <a:latin typeface="Comic Sans MS" panose="030F0702030302020204" pitchFamily="66" charset="0"/>
              </a:rPr>
              <a:t> When the men asked for Jesus of Nazareth, Jesus answered, “I am he”</a:t>
            </a:r>
          </a:p>
          <a:p>
            <a:endParaRPr lang="en-US" sz="2000" dirty="0">
              <a:solidFill>
                <a:schemeClr val="bg1"/>
              </a:solidFill>
              <a:latin typeface="Comic Sans MS" panose="030F0702030302020204" pitchFamily="66" charset="0"/>
            </a:endParaRPr>
          </a:p>
          <a:p>
            <a:r>
              <a:rPr lang="en-US" sz="2000" dirty="0">
                <a:solidFill>
                  <a:schemeClr val="bg1"/>
                </a:solidFill>
                <a:latin typeface="Comic Sans MS" panose="030F0702030302020204" pitchFamily="66" charset="0"/>
              </a:rPr>
              <a:t>These words are translated from the Greek phrase </a:t>
            </a:r>
            <a:r>
              <a:rPr lang="en-US" sz="2000" i="1" dirty="0" err="1">
                <a:solidFill>
                  <a:schemeClr val="bg1"/>
                </a:solidFill>
                <a:latin typeface="Comic Sans MS" panose="030F0702030302020204" pitchFamily="66" charset="0"/>
              </a:rPr>
              <a:t>egō</a:t>
            </a:r>
            <a:r>
              <a:rPr lang="en-US" sz="2000" i="1" dirty="0">
                <a:solidFill>
                  <a:schemeClr val="bg1"/>
                </a:solidFill>
                <a:latin typeface="Comic Sans MS" panose="030F0702030302020204" pitchFamily="66" charset="0"/>
              </a:rPr>
              <a:t> </a:t>
            </a:r>
            <a:r>
              <a:rPr lang="en-US" sz="2000" i="1" dirty="0" err="1">
                <a:solidFill>
                  <a:schemeClr val="bg1"/>
                </a:solidFill>
                <a:latin typeface="Comic Sans MS" panose="030F0702030302020204" pitchFamily="66" charset="0"/>
              </a:rPr>
              <a:t>eimi</a:t>
            </a:r>
            <a:r>
              <a:rPr lang="en-US" sz="2000" i="1" dirty="0">
                <a:solidFill>
                  <a:schemeClr val="bg1"/>
                </a:solidFill>
                <a:latin typeface="Comic Sans MS" panose="030F0702030302020204" pitchFamily="66" charset="0"/>
              </a:rPr>
              <a:t>,</a:t>
            </a:r>
            <a:r>
              <a:rPr lang="en-US" sz="2000" dirty="0">
                <a:solidFill>
                  <a:schemeClr val="bg1"/>
                </a:solidFill>
                <a:latin typeface="Comic Sans MS" panose="030F0702030302020204" pitchFamily="66" charset="0"/>
              </a:rPr>
              <a:t> used in many other places in John in reference to the divinity of Jesus Christ.</a:t>
            </a:r>
          </a:p>
        </p:txBody>
      </p:sp>
      <p:sp>
        <p:nvSpPr>
          <p:cNvPr id="103" name="Rectangle 102"/>
          <p:cNvSpPr/>
          <p:nvPr/>
        </p:nvSpPr>
        <p:spPr>
          <a:xfrm>
            <a:off x="0" y="6474360"/>
            <a:ext cx="6096000" cy="307777"/>
          </a:xfrm>
          <a:prstGeom prst="rect">
            <a:avLst/>
          </a:prstGeom>
        </p:spPr>
        <p:txBody>
          <a:bodyPr>
            <a:spAutoFit/>
          </a:bodyPr>
          <a:lstStyle/>
          <a:p>
            <a:r>
              <a:rPr lang="en-US" sz="1400">
                <a:solidFill>
                  <a:schemeClr val="bg1"/>
                </a:solidFill>
                <a:latin typeface="Comic Sans MS" panose="030F0702030302020204" pitchFamily="66" charset="0"/>
              </a:rPr>
              <a:t>John 18:3-8</a:t>
            </a:r>
            <a:endParaRPr lang="en-US" sz="1400" dirty="0">
              <a:solidFill>
                <a:schemeClr val="bg1"/>
              </a:solidFill>
              <a:latin typeface="Comic Sans MS" panose="030F0702030302020204" pitchFamily="66" charset="0"/>
            </a:endParaRPr>
          </a:p>
        </p:txBody>
      </p:sp>
      <p:pic>
        <p:nvPicPr>
          <p:cNvPr id="5122" name="Picture 2" descr="Image result for judas betrayal"/>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336" t="36350"/>
          <a:stretch/>
        </p:blipFill>
        <p:spPr bwMode="auto">
          <a:xfrm>
            <a:off x="5368705" y="1402929"/>
            <a:ext cx="6391746" cy="23921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681917" y="6443582"/>
            <a:ext cx="458780" cy="369332"/>
          </a:xfrm>
          <a:prstGeom prst="rect">
            <a:avLst/>
          </a:prstGeom>
        </p:spPr>
        <p:txBody>
          <a:bodyPr wrap="none">
            <a:spAutoFit/>
          </a:bodyPr>
          <a:lstStyle/>
          <a:p>
            <a:r>
              <a:rPr lang="en-US" dirty="0">
                <a:solidFill>
                  <a:schemeClr val="bg1"/>
                </a:solidFill>
                <a:latin typeface="Comic Sans MS" panose="030F0702030302020204" pitchFamily="66" charset="0"/>
              </a:rPr>
              <a:t>(1)</a:t>
            </a:r>
            <a:endParaRPr lang="en-US" dirty="0"/>
          </a:p>
        </p:txBody>
      </p:sp>
    </p:spTree>
    <p:extLst>
      <p:ext uri="{BB962C8B-B14F-4D97-AF65-F5344CB8AC3E}">
        <p14:creationId xmlns:p14="http://schemas.microsoft.com/office/powerpoint/2010/main" val="262112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9</a:t>
            </a:r>
            <a:endParaRPr lang="en-US" sz="3600" dirty="0">
              <a:solidFill>
                <a:schemeClr val="bg1"/>
              </a:solidFill>
            </a:endParaRPr>
          </a:p>
        </p:txBody>
      </p:sp>
      <p:sp>
        <p:nvSpPr>
          <p:cNvPr id="5" name="Rectangle 4"/>
          <p:cNvSpPr/>
          <p:nvPr/>
        </p:nvSpPr>
        <p:spPr>
          <a:xfrm>
            <a:off x="6095999" y="984612"/>
            <a:ext cx="5329473" cy="4893647"/>
          </a:xfrm>
          <a:prstGeom prst="rect">
            <a:avLst/>
          </a:prstGeom>
        </p:spPr>
        <p:txBody>
          <a:bodyPr wrap="square">
            <a:spAutoFit/>
          </a:bodyPr>
          <a:lstStyle/>
          <a:p>
            <a:pPr fontAlgn="base"/>
            <a:r>
              <a:rPr lang="en-US" sz="2400" i="1" dirty="0">
                <a:solidFill>
                  <a:schemeClr val="bg1"/>
                </a:solidFill>
              </a:rPr>
              <a:t>The condemnation of Jesus was illegal because the verdict of the Sanhedrin was unanimous.</a:t>
            </a:r>
            <a:r>
              <a:rPr lang="en-US" sz="2400" dirty="0">
                <a:solidFill>
                  <a:schemeClr val="bg1"/>
                </a:solidFill>
              </a:rPr>
              <a:t> ‘A simultaneous and unanimous verdict of guilt rendered on the day of the trial has the effect of an acquittal.’—Mendelsohn, p. 141. </a:t>
            </a:r>
          </a:p>
          <a:p>
            <a:pPr fontAlgn="base"/>
            <a:endParaRPr lang="en-US" sz="2400" dirty="0">
              <a:solidFill>
                <a:schemeClr val="bg1"/>
              </a:solidFill>
            </a:endParaRPr>
          </a:p>
          <a:p>
            <a:pPr fontAlgn="base"/>
            <a:r>
              <a:rPr lang="en-US" sz="2400" dirty="0">
                <a:solidFill>
                  <a:schemeClr val="bg1"/>
                </a:solidFill>
              </a:rPr>
              <a:t>‘If none of the judges defend the culprit, i.e., all pronounce him guilty, having no defender in the court, the verdict of guilty was invalid and the sentence of death could not be executed.’—Rabbi Wise, ‘Martyrdom of Jesus,’ p. 74.</a:t>
            </a:r>
          </a:p>
        </p:txBody>
      </p:sp>
      <p:pic>
        <p:nvPicPr>
          <p:cNvPr id="16388" name="Picture 4" descr="Image result for trial of Jesus"/>
          <p:cNvPicPr>
            <a:picLocks noChangeAspect="1" noChangeArrowheads="1"/>
          </p:cNvPicPr>
          <p:nvPr/>
        </p:nvPicPr>
        <p:blipFill rotWithShape="1">
          <a:blip r:embed="rId3">
            <a:extLst>
              <a:ext uri="{28A0092B-C50C-407E-A947-70E740481C1C}">
                <a14:useLocalDpi xmlns:a14="http://schemas.microsoft.com/office/drawing/2010/main" val="0"/>
              </a:ext>
            </a:extLst>
          </a:blip>
          <a:srcRect l="8316" t="-307" b="20140"/>
          <a:stretch/>
        </p:blipFill>
        <p:spPr bwMode="auto">
          <a:xfrm>
            <a:off x="416460" y="1456832"/>
            <a:ext cx="5571622"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27032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10</a:t>
            </a:r>
            <a:endParaRPr lang="en-US" sz="3600" dirty="0">
              <a:solidFill>
                <a:schemeClr val="bg1"/>
              </a:solidFill>
            </a:endParaRPr>
          </a:p>
        </p:txBody>
      </p:sp>
      <p:sp>
        <p:nvSpPr>
          <p:cNvPr id="5" name="Rectangle 4"/>
          <p:cNvSpPr/>
          <p:nvPr/>
        </p:nvSpPr>
        <p:spPr>
          <a:xfrm>
            <a:off x="271604" y="797365"/>
            <a:ext cx="3883937" cy="3785652"/>
          </a:xfrm>
          <a:prstGeom prst="rect">
            <a:avLst/>
          </a:prstGeom>
        </p:spPr>
        <p:txBody>
          <a:bodyPr wrap="square">
            <a:spAutoFit/>
          </a:bodyPr>
          <a:lstStyle/>
          <a:p>
            <a:pPr fontAlgn="base"/>
            <a:r>
              <a:rPr lang="en-US" sz="2000" i="1" dirty="0">
                <a:solidFill>
                  <a:schemeClr val="bg1"/>
                </a:solidFill>
              </a:rPr>
              <a:t>The proceedings against Jesus were illegal in that: </a:t>
            </a:r>
          </a:p>
          <a:p>
            <a:pPr fontAlgn="base"/>
            <a:r>
              <a:rPr lang="en-US" sz="2000" i="1" dirty="0">
                <a:solidFill>
                  <a:schemeClr val="bg1"/>
                </a:solidFill>
              </a:rPr>
              <a:t>(1) The sentence of condemnation was pronounced in a place forbidden by law; </a:t>
            </a:r>
          </a:p>
          <a:p>
            <a:pPr fontAlgn="base"/>
            <a:r>
              <a:rPr lang="en-US" sz="2000" i="1" dirty="0">
                <a:solidFill>
                  <a:schemeClr val="bg1"/>
                </a:solidFill>
              </a:rPr>
              <a:t>(2) The high priest rent his clothes; (3) The balloting was irregular.</a:t>
            </a:r>
            <a:r>
              <a:rPr lang="en-US" sz="2000" dirty="0">
                <a:solidFill>
                  <a:schemeClr val="bg1"/>
                </a:solidFill>
              </a:rPr>
              <a:t> </a:t>
            </a:r>
          </a:p>
          <a:p>
            <a:pPr fontAlgn="base"/>
            <a:endParaRPr lang="en-US" sz="2000" dirty="0">
              <a:solidFill>
                <a:schemeClr val="bg1"/>
              </a:solidFill>
            </a:endParaRPr>
          </a:p>
          <a:p>
            <a:pPr fontAlgn="base"/>
            <a:r>
              <a:rPr lang="en-US" sz="2000" dirty="0">
                <a:solidFill>
                  <a:schemeClr val="bg1"/>
                </a:solidFill>
              </a:rPr>
              <a:t>‘After leaving the hall </a:t>
            </a:r>
            <a:r>
              <a:rPr lang="en-US" sz="2000" dirty="0" err="1">
                <a:solidFill>
                  <a:schemeClr val="bg1"/>
                </a:solidFill>
              </a:rPr>
              <a:t>Gazith</a:t>
            </a:r>
            <a:r>
              <a:rPr lang="en-US" sz="2000" dirty="0">
                <a:solidFill>
                  <a:schemeClr val="bg1"/>
                </a:solidFill>
              </a:rPr>
              <a:t> no sentence of death can be passed upon any one so ever.’—Talmud, Bab. ‘Of Idolatry’ 1:8. </a:t>
            </a:r>
          </a:p>
        </p:txBody>
      </p:sp>
      <p:sp>
        <p:nvSpPr>
          <p:cNvPr id="2" name="Rectangle 1"/>
          <p:cNvSpPr/>
          <p:nvPr/>
        </p:nvSpPr>
        <p:spPr>
          <a:xfrm>
            <a:off x="4662535" y="915857"/>
            <a:ext cx="7529465" cy="1323439"/>
          </a:xfrm>
          <a:prstGeom prst="rect">
            <a:avLst/>
          </a:prstGeom>
        </p:spPr>
        <p:txBody>
          <a:bodyPr wrap="square">
            <a:spAutoFit/>
          </a:bodyPr>
          <a:lstStyle/>
          <a:p>
            <a:r>
              <a:rPr lang="en-US" sz="2000" dirty="0">
                <a:solidFill>
                  <a:schemeClr val="bg1"/>
                </a:solidFill>
              </a:rPr>
              <a:t>‘A sentence of death can be pronounced only so long as the Sanhedrin holds its sessions in the appointed place.’—Maimonides, 14. See further Levit. 21:10; compare 10:6. ‘Let the judges each in his turn absolve or condemn.’—Mishna, San. 15:5. </a:t>
            </a:r>
            <a:endParaRPr lang="en-US" sz="2000" dirty="0"/>
          </a:p>
        </p:txBody>
      </p:sp>
      <p:sp>
        <p:nvSpPr>
          <p:cNvPr id="3" name="Rectangle 2"/>
          <p:cNvSpPr/>
          <p:nvPr/>
        </p:nvSpPr>
        <p:spPr>
          <a:xfrm>
            <a:off x="2752253" y="4820103"/>
            <a:ext cx="8908610" cy="1938992"/>
          </a:xfrm>
          <a:prstGeom prst="rect">
            <a:avLst/>
          </a:prstGeom>
        </p:spPr>
        <p:txBody>
          <a:bodyPr wrap="square">
            <a:spAutoFit/>
          </a:bodyPr>
          <a:lstStyle/>
          <a:p>
            <a:pPr fontAlgn="base"/>
            <a:r>
              <a:rPr lang="en-US" sz="2000" dirty="0">
                <a:solidFill>
                  <a:schemeClr val="bg1"/>
                </a:solidFill>
              </a:rPr>
              <a:t>‘The members of the Sanhedrin were seated in the form of a semi-circle, at the extremity of which a secretary was placed, whose business it was to record the votes. One of these secretaries recorded the votes in favor of the accused, the other those against him.’—Mishna, San. 4:3. ‘In ordinary cases the judges voted according to seniority, the oldest commencing; in a capital case the reverse order was followed.’—Benny, p. 73.</a:t>
            </a:r>
          </a:p>
        </p:txBody>
      </p:sp>
      <p:pic>
        <p:nvPicPr>
          <p:cNvPr id="8" name="Picture 2" descr="Image result for sanhedrin criminal la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4673" y="2193513"/>
            <a:ext cx="4546318" cy="2527684"/>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Image result for trial of Jesu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157" y="4928142"/>
            <a:ext cx="1964546" cy="1584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6878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11</a:t>
            </a:r>
            <a:endParaRPr lang="en-US" sz="3600" dirty="0">
              <a:solidFill>
                <a:schemeClr val="bg1"/>
              </a:solidFill>
            </a:endParaRPr>
          </a:p>
        </p:txBody>
      </p:sp>
      <p:sp>
        <p:nvSpPr>
          <p:cNvPr id="5" name="Rectangle 4"/>
          <p:cNvSpPr/>
          <p:nvPr/>
        </p:nvSpPr>
        <p:spPr>
          <a:xfrm>
            <a:off x="271604" y="1078022"/>
            <a:ext cx="5893806" cy="3108543"/>
          </a:xfrm>
          <a:prstGeom prst="rect">
            <a:avLst/>
          </a:prstGeom>
        </p:spPr>
        <p:txBody>
          <a:bodyPr wrap="square">
            <a:spAutoFit/>
          </a:bodyPr>
          <a:lstStyle/>
          <a:p>
            <a:pPr fontAlgn="base"/>
            <a:r>
              <a:rPr lang="en-US" sz="2800" i="1" dirty="0">
                <a:solidFill>
                  <a:schemeClr val="bg1"/>
                </a:solidFill>
              </a:rPr>
              <a:t>The members of the Great Sanhedrin were legally disqualified to try Jesus.</a:t>
            </a:r>
            <a:r>
              <a:rPr lang="en-US" sz="2800" dirty="0">
                <a:solidFill>
                  <a:schemeClr val="bg1"/>
                </a:solidFill>
              </a:rPr>
              <a:t> ‘Nor must there be on the judicial bench either a relation or a particular friend, or an enemy of either the accused or of the accuser.’—Mendelsohn, p. 108. </a:t>
            </a:r>
          </a:p>
        </p:txBody>
      </p:sp>
      <p:sp>
        <p:nvSpPr>
          <p:cNvPr id="6" name="Rectangle 5"/>
          <p:cNvSpPr/>
          <p:nvPr/>
        </p:nvSpPr>
        <p:spPr>
          <a:xfrm>
            <a:off x="5094083" y="4988460"/>
            <a:ext cx="6096000" cy="1569660"/>
          </a:xfrm>
          <a:prstGeom prst="rect">
            <a:avLst/>
          </a:prstGeom>
        </p:spPr>
        <p:txBody>
          <a:bodyPr>
            <a:spAutoFit/>
          </a:bodyPr>
          <a:lstStyle/>
          <a:p>
            <a:pPr fontAlgn="base"/>
            <a:r>
              <a:rPr lang="en-US" sz="2400" dirty="0">
                <a:solidFill>
                  <a:schemeClr val="bg1"/>
                </a:solidFill>
              </a:rPr>
              <a:t>‘Nor under any circumstances was a man known to be at enmity with the accused person permitted to occupy a position among the judges.’—Benny, p. 37.</a:t>
            </a:r>
          </a:p>
        </p:txBody>
      </p:sp>
      <p:grpSp>
        <p:nvGrpSpPr>
          <p:cNvPr id="7" name="Group 6"/>
          <p:cNvGrpSpPr/>
          <p:nvPr/>
        </p:nvGrpSpPr>
        <p:grpSpPr>
          <a:xfrm>
            <a:off x="6437014" y="1284548"/>
            <a:ext cx="4860722" cy="3401769"/>
            <a:chOff x="6563762" y="1078022"/>
            <a:chExt cx="4860722" cy="3401769"/>
          </a:xfrm>
        </p:grpSpPr>
        <p:pic>
          <p:nvPicPr>
            <p:cNvPr id="18436" name="Picture 4" descr="Image result for sanhedri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3762" y="1078022"/>
              <a:ext cx="4860722" cy="324048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6563762" y="4264347"/>
              <a:ext cx="3248685" cy="215444"/>
            </a:xfrm>
            <a:prstGeom prst="rect">
              <a:avLst/>
            </a:prstGeom>
          </p:spPr>
          <p:txBody>
            <a:bodyPr wrap="square">
              <a:spAutoFit/>
            </a:bodyPr>
            <a:lstStyle/>
            <a:p>
              <a:pPr fontAlgn="base"/>
              <a:r>
                <a:rPr lang="en-US" sz="800" dirty="0" err="1">
                  <a:solidFill>
                    <a:schemeClr val="bg1"/>
                  </a:solidFill>
                </a:rPr>
                <a:t>Tissot</a:t>
              </a:r>
              <a:endParaRPr lang="en-US" sz="800" dirty="0">
                <a:solidFill>
                  <a:schemeClr val="bg1"/>
                </a:solidFill>
              </a:endParaRPr>
            </a:p>
          </p:txBody>
        </p:sp>
      </p:grpSp>
    </p:spTree>
    <p:extLst>
      <p:ext uri="{BB962C8B-B14F-4D97-AF65-F5344CB8AC3E}">
        <p14:creationId xmlns:p14="http://schemas.microsoft.com/office/powerpoint/2010/main" val="13474656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Point 12</a:t>
            </a:r>
            <a:endParaRPr lang="en-US" sz="3600" dirty="0">
              <a:solidFill>
                <a:schemeClr val="bg1"/>
              </a:solidFill>
            </a:endParaRPr>
          </a:p>
        </p:txBody>
      </p:sp>
      <p:sp>
        <p:nvSpPr>
          <p:cNvPr id="5" name="Rectangle 4"/>
          <p:cNvSpPr/>
          <p:nvPr/>
        </p:nvSpPr>
        <p:spPr>
          <a:xfrm>
            <a:off x="271604" y="1078022"/>
            <a:ext cx="5893806" cy="2246769"/>
          </a:xfrm>
          <a:prstGeom prst="rect">
            <a:avLst/>
          </a:prstGeom>
        </p:spPr>
        <p:txBody>
          <a:bodyPr wrap="square">
            <a:spAutoFit/>
          </a:bodyPr>
          <a:lstStyle/>
          <a:p>
            <a:pPr fontAlgn="base"/>
            <a:r>
              <a:rPr lang="en-US" sz="2800" i="1" dirty="0">
                <a:solidFill>
                  <a:schemeClr val="bg1"/>
                </a:solidFill>
              </a:rPr>
              <a:t>The condemnation of Jesus was illegal because the merits of the defense were not considered.</a:t>
            </a:r>
            <a:r>
              <a:rPr lang="en-US" sz="2800" dirty="0">
                <a:solidFill>
                  <a:schemeClr val="bg1"/>
                </a:solidFill>
              </a:rPr>
              <a:t> ‘Then shalt thou enquire, and make search, and ask diligently.’—Deut. 13:14.</a:t>
            </a:r>
          </a:p>
        </p:txBody>
      </p:sp>
      <p:pic>
        <p:nvPicPr>
          <p:cNvPr id="18434" name="Picture 2" descr="Image result for sanhedrins"/>
          <p:cNvPicPr>
            <a:picLocks noChangeAspect="1" noChangeArrowheads="1"/>
          </p:cNvPicPr>
          <p:nvPr/>
        </p:nvPicPr>
        <p:blipFill rotWithShape="1">
          <a:blip r:embed="rId3">
            <a:extLst>
              <a:ext uri="{28A0092B-C50C-407E-A947-70E740481C1C}">
                <a14:useLocalDpi xmlns:a14="http://schemas.microsoft.com/office/drawing/2010/main" val="0"/>
              </a:ext>
            </a:extLst>
          </a:blip>
          <a:srcRect l="2498" r="3790" b="6661"/>
          <a:stretch/>
        </p:blipFill>
        <p:spPr bwMode="auto">
          <a:xfrm>
            <a:off x="6237838" y="730294"/>
            <a:ext cx="4744016" cy="31525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624689" y="3882828"/>
            <a:ext cx="6953061" cy="830997"/>
          </a:xfrm>
          <a:prstGeom prst="rect">
            <a:avLst/>
          </a:prstGeom>
        </p:spPr>
        <p:txBody>
          <a:bodyPr wrap="square">
            <a:spAutoFit/>
          </a:bodyPr>
          <a:lstStyle/>
          <a:p>
            <a:r>
              <a:rPr lang="en-US" sz="2400" dirty="0">
                <a:solidFill>
                  <a:schemeClr val="bg1"/>
                </a:solidFill>
              </a:rPr>
              <a:t>‘The judges shall weigh the matter in the sincerity of their conscience.’—Mishna, San. 4:5. </a:t>
            </a:r>
            <a:endParaRPr lang="en-US" sz="2400" dirty="0"/>
          </a:p>
        </p:txBody>
      </p:sp>
      <p:sp>
        <p:nvSpPr>
          <p:cNvPr id="3" name="Rectangle 2"/>
          <p:cNvSpPr/>
          <p:nvPr/>
        </p:nvSpPr>
        <p:spPr>
          <a:xfrm>
            <a:off x="3951838" y="5001083"/>
            <a:ext cx="6953061" cy="1569660"/>
          </a:xfrm>
          <a:prstGeom prst="rect">
            <a:avLst/>
          </a:prstGeom>
        </p:spPr>
        <p:txBody>
          <a:bodyPr wrap="square">
            <a:spAutoFit/>
          </a:bodyPr>
          <a:lstStyle/>
          <a:p>
            <a:pPr fontAlgn="base"/>
            <a:r>
              <a:rPr lang="en-US" sz="2400" dirty="0">
                <a:solidFill>
                  <a:schemeClr val="bg1"/>
                </a:solidFill>
              </a:rPr>
              <a:t>‘The primary object of the Hebrew judicial system was to render the conviction of an innocent person impossible. All the ingenuity of the Jewish legists was directed to the attainment of this end.’—Benny, p. 56.”</a:t>
            </a:r>
          </a:p>
        </p:txBody>
      </p:sp>
    </p:spTree>
    <p:extLst>
      <p:ext uri="{BB962C8B-B14F-4D97-AF65-F5344CB8AC3E}">
        <p14:creationId xmlns:p14="http://schemas.microsoft.com/office/powerpoint/2010/main" val="2247324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Authors</a:t>
            </a:r>
            <a:endParaRPr lang="en-US" sz="3600" dirty="0">
              <a:solidFill>
                <a:schemeClr val="bg1"/>
              </a:solidFill>
            </a:endParaRPr>
          </a:p>
        </p:txBody>
      </p:sp>
      <p:grpSp>
        <p:nvGrpSpPr>
          <p:cNvPr id="9" name="Group 8"/>
          <p:cNvGrpSpPr/>
          <p:nvPr/>
        </p:nvGrpSpPr>
        <p:grpSpPr>
          <a:xfrm>
            <a:off x="256998" y="941164"/>
            <a:ext cx="3167479" cy="5323012"/>
            <a:chOff x="-134887" y="2898288"/>
            <a:chExt cx="3167479" cy="5323012"/>
          </a:xfrm>
        </p:grpSpPr>
        <p:pic>
          <p:nvPicPr>
            <p:cNvPr id="10" name="Picture 4" descr="https://upload.wikimedia.org/wikipedia/commons/thumb/f/f9/AlfredEdersheim.png/200px-AlfredEdersheim.png"/>
            <p:cNvPicPr>
              <a:picLocks noChangeAspect="1" noChangeArrowheads="1"/>
            </p:cNvPicPr>
            <p:nvPr/>
          </p:nvPicPr>
          <p:blipFill rotWithShape="1">
            <a:blip r:embed="rId3">
              <a:extLst>
                <a:ext uri="{28A0092B-C50C-407E-A947-70E740481C1C}">
                  <a14:useLocalDpi xmlns:a14="http://schemas.microsoft.com/office/drawing/2010/main" val="0"/>
                </a:ext>
              </a:extLst>
            </a:blip>
            <a:srcRect r="229" b="19764"/>
            <a:stretch/>
          </p:blipFill>
          <p:spPr bwMode="auto">
            <a:xfrm>
              <a:off x="498538" y="2898288"/>
              <a:ext cx="1900630" cy="226218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34887" y="5174312"/>
              <a:ext cx="3167479" cy="3046988"/>
            </a:xfrm>
            <a:prstGeom prst="rect">
              <a:avLst/>
            </a:prstGeom>
          </p:spPr>
          <p:txBody>
            <a:bodyPr wrap="square">
              <a:spAutoFit/>
            </a:bodyPr>
            <a:lstStyle/>
            <a:p>
              <a:pPr algn="ctr"/>
              <a:r>
                <a:rPr lang="en-US" sz="1200" dirty="0">
                  <a:solidFill>
                    <a:schemeClr val="bg1"/>
                  </a:solidFill>
                  <a:latin typeface="Open Sans"/>
                </a:rPr>
                <a:t>Alfred </a:t>
              </a:r>
              <a:r>
                <a:rPr lang="en-US" sz="1200" dirty="0" err="1">
                  <a:solidFill>
                    <a:schemeClr val="bg1"/>
                  </a:solidFill>
                  <a:latin typeface="Open Sans"/>
                </a:rPr>
                <a:t>Edersheim</a:t>
              </a:r>
              <a:r>
                <a:rPr lang="en-US" sz="1200" dirty="0">
                  <a:solidFill>
                    <a:schemeClr val="bg1"/>
                  </a:solidFill>
                  <a:latin typeface="Open Sans"/>
                </a:rPr>
                <a:t>, </a:t>
              </a:r>
            </a:p>
            <a:p>
              <a:pPr algn="ctr"/>
              <a:r>
                <a:rPr lang="en-US" sz="1200" i="1" dirty="0">
                  <a:solidFill>
                    <a:schemeClr val="bg1"/>
                  </a:solidFill>
                  <a:latin typeface="Open Sans"/>
                </a:rPr>
                <a:t>;</a:t>
              </a:r>
            </a:p>
            <a:p>
              <a:pPr algn="ctr"/>
              <a:r>
                <a:rPr lang="en-US" sz="1200" dirty="0">
                  <a:solidFill>
                    <a:schemeClr val="bg1"/>
                  </a:solidFill>
                </a:rPr>
                <a:t>(7 March 1825 – 16 March 1889) was a Jewish convert to Christianity and a Biblical scholar known especially for his book </a:t>
              </a:r>
              <a:r>
                <a:rPr lang="en-US" sz="1200" i="1" dirty="0">
                  <a:solidFill>
                    <a:schemeClr val="bg1"/>
                  </a:solidFill>
                </a:rPr>
                <a:t>The Life and Times of Jesus the Messiah</a:t>
              </a:r>
              <a:r>
                <a:rPr lang="en-US" sz="1200" dirty="0">
                  <a:solidFill>
                    <a:schemeClr val="bg1"/>
                  </a:solidFill>
                </a:rPr>
                <a:t> (1883).</a:t>
              </a:r>
            </a:p>
            <a:p>
              <a:pPr algn="ctr"/>
              <a:r>
                <a:rPr lang="en-US" sz="1200" dirty="0" err="1">
                  <a:solidFill>
                    <a:schemeClr val="bg1"/>
                  </a:solidFill>
                </a:rPr>
                <a:t>Edersheim</a:t>
              </a:r>
              <a:r>
                <a:rPr lang="en-US" sz="1200" dirty="0">
                  <a:solidFill>
                    <a:schemeClr val="bg1"/>
                  </a:solidFill>
                </a:rPr>
                <a:t> was born in Vienna of Jewish parents of culture and wealth. English was spoken in their home, and he became fluent at an early age. He was educated at a local gymnasium and also in the Talmud and Torah at a Hebrew school, and in 1841 he entered the University of Vienna. His father suffered illness and financial reversals before Alfred could complete his university education, and he had to support himself.</a:t>
              </a:r>
            </a:p>
          </p:txBody>
        </p:sp>
      </p:grpSp>
      <p:grpSp>
        <p:nvGrpSpPr>
          <p:cNvPr id="12" name="Group 11"/>
          <p:cNvGrpSpPr/>
          <p:nvPr/>
        </p:nvGrpSpPr>
        <p:grpSpPr>
          <a:xfrm>
            <a:off x="5205756" y="1102570"/>
            <a:ext cx="5777930" cy="2246769"/>
            <a:chOff x="1140548" y="4837892"/>
            <a:chExt cx="5777930" cy="2246769"/>
          </a:xfrm>
        </p:grpSpPr>
        <p:pic>
          <p:nvPicPr>
            <p:cNvPr id="13" name="Picture 6" descr="Image result for Samuel J. Andrews, Life of Our Lord"/>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 r="1302" b="35784"/>
            <a:stretch/>
          </p:blipFill>
          <p:spPr bwMode="auto">
            <a:xfrm>
              <a:off x="1140548" y="4879106"/>
              <a:ext cx="1062498" cy="185694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2632400" y="4837892"/>
              <a:ext cx="4286078" cy="2246769"/>
            </a:xfrm>
            <a:prstGeom prst="rect">
              <a:avLst/>
            </a:prstGeom>
          </p:spPr>
          <p:txBody>
            <a:bodyPr wrap="square">
              <a:spAutoFit/>
            </a:bodyPr>
            <a:lstStyle/>
            <a:p>
              <a:r>
                <a:rPr lang="en-US" sz="1400" dirty="0">
                  <a:solidFill>
                    <a:schemeClr val="bg1"/>
                  </a:solidFill>
                </a:rPr>
                <a:t>Samuel James Andrews, </a:t>
              </a:r>
              <a:r>
                <a:rPr lang="en-US" sz="1400" i="1" dirty="0">
                  <a:solidFill>
                    <a:schemeClr val="bg1"/>
                  </a:solidFill>
                </a:rPr>
                <a:t>Life of Our Lord</a:t>
              </a:r>
            </a:p>
            <a:p>
              <a:endParaRPr lang="en-US" sz="1400" i="1" dirty="0">
                <a:solidFill>
                  <a:schemeClr val="bg1"/>
                </a:solidFill>
              </a:endParaRPr>
            </a:p>
            <a:p>
              <a:r>
                <a:rPr lang="en-US" sz="1400" b="1" dirty="0">
                  <a:solidFill>
                    <a:schemeClr val="bg1"/>
                  </a:solidFill>
                </a:rPr>
                <a:t>Samuel James Andrews</a:t>
              </a:r>
              <a:r>
                <a:rPr lang="en-US" sz="1400" dirty="0">
                  <a:solidFill>
                    <a:schemeClr val="bg1"/>
                  </a:solidFill>
                </a:rPr>
                <a:t> (July 31, 1817 in Danbury, Connecticut– October 11, 1906 in Hartford, Connecticut) was an </a:t>
              </a:r>
              <a:r>
                <a:rPr lang="en-US" sz="1400" dirty="0" err="1">
                  <a:solidFill>
                    <a:schemeClr val="bg1"/>
                  </a:solidFill>
                </a:rPr>
                <a:t>Irvingite</a:t>
              </a:r>
              <a:r>
                <a:rPr lang="en-US" sz="1400" dirty="0">
                  <a:solidFill>
                    <a:schemeClr val="bg1"/>
                  </a:solidFill>
                </a:rPr>
                <a:t> divine. He graduated from Williams College in 1839 and practiced law for some years, but turned his attention to theology, and was a Congregational clergyman from 1848 to 1855. In 1856 he became pastor of the Catholic and Apostolic Church (</a:t>
              </a:r>
              <a:r>
                <a:rPr lang="en-US" sz="1400" dirty="0" err="1">
                  <a:solidFill>
                    <a:schemeClr val="bg1"/>
                  </a:solidFill>
                </a:rPr>
                <a:t>Irvingite</a:t>
              </a:r>
              <a:r>
                <a:rPr lang="en-US" sz="1400" dirty="0">
                  <a:solidFill>
                    <a:schemeClr val="bg1"/>
                  </a:solidFill>
                </a:rPr>
                <a:t>) at Hartford, Connecticut.</a:t>
              </a:r>
            </a:p>
          </p:txBody>
        </p:sp>
      </p:grpSp>
      <p:sp>
        <p:nvSpPr>
          <p:cNvPr id="6" name="Rectangle 5"/>
          <p:cNvSpPr/>
          <p:nvPr/>
        </p:nvSpPr>
        <p:spPr>
          <a:xfrm>
            <a:off x="7304314" y="4172847"/>
            <a:ext cx="3984921" cy="1477328"/>
          </a:xfrm>
          <a:prstGeom prst="rect">
            <a:avLst/>
          </a:prstGeom>
        </p:spPr>
        <p:txBody>
          <a:bodyPr wrap="square">
            <a:spAutoFit/>
          </a:bodyPr>
          <a:lstStyle/>
          <a:p>
            <a:r>
              <a:rPr lang="en-US" dirty="0">
                <a:solidFill>
                  <a:schemeClr val="bg1"/>
                </a:solidFill>
              </a:rPr>
              <a:t>M. </a:t>
            </a:r>
            <a:r>
              <a:rPr lang="en-US" dirty="0" err="1">
                <a:solidFill>
                  <a:schemeClr val="bg1"/>
                </a:solidFill>
              </a:rPr>
              <a:t>Dupin</a:t>
            </a:r>
            <a:r>
              <a:rPr lang="en-US" dirty="0">
                <a:solidFill>
                  <a:schemeClr val="bg1"/>
                </a:solidFill>
              </a:rPr>
              <a:t> </a:t>
            </a:r>
            <a:r>
              <a:rPr lang="en-US" i="1" dirty="0">
                <a:solidFill>
                  <a:schemeClr val="bg1"/>
                </a:solidFill>
              </a:rPr>
              <a:t>The Trial of Jesus Before Caiaphas and Pilate</a:t>
            </a:r>
          </a:p>
          <a:p>
            <a:r>
              <a:rPr lang="en-US" dirty="0">
                <a:solidFill>
                  <a:schemeClr val="bg1"/>
                </a:solidFill>
              </a:rPr>
              <a:t>Online Reading</a:t>
            </a:r>
          </a:p>
          <a:p>
            <a:r>
              <a:rPr lang="en-US" dirty="0">
                <a:solidFill>
                  <a:schemeClr val="bg1"/>
                </a:solidFill>
              </a:rPr>
              <a:t>https://archive.org/details/trialofjesusbefo00dupi</a:t>
            </a:r>
          </a:p>
        </p:txBody>
      </p:sp>
      <p:pic>
        <p:nvPicPr>
          <p:cNvPr id="21510" name="Picture 6" descr="https://images-na.ssl-images-amazon.com/images/I/41a5dcT-vRL._SX331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6091" y="3654544"/>
            <a:ext cx="1858282" cy="2784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21952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3"/>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Authors</a:t>
            </a:r>
            <a:endParaRPr lang="en-US" sz="3600" dirty="0">
              <a:solidFill>
                <a:schemeClr val="bg1"/>
              </a:solidFill>
            </a:endParaRPr>
          </a:p>
        </p:txBody>
      </p:sp>
      <p:grpSp>
        <p:nvGrpSpPr>
          <p:cNvPr id="18" name="Group 17"/>
          <p:cNvGrpSpPr/>
          <p:nvPr/>
        </p:nvGrpSpPr>
        <p:grpSpPr>
          <a:xfrm>
            <a:off x="312513" y="3926876"/>
            <a:ext cx="4556264" cy="1815882"/>
            <a:chOff x="8373720" y="5088918"/>
            <a:chExt cx="4556264" cy="1815882"/>
          </a:xfrm>
        </p:grpSpPr>
        <p:pic>
          <p:nvPicPr>
            <p:cNvPr id="19" name="Picture 12" descr="Samuel Mendelsohn ncpediaorgsitesdefaultfilesimagesbioMen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3720" y="5134140"/>
              <a:ext cx="1604112" cy="177066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203259" y="5088918"/>
              <a:ext cx="2726725" cy="1815882"/>
            </a:xfrm>
            <a:prstGeom prst="rect">
              <a:avLst/>
            </a:prstGeom>
          </p:spPr>
          <p:txBody>
            <a:bodyPr wrap="square">
              <a:spAutoFit/>
            </a:bodyPr>
            <a:lstStyle/>
            <a:p>
              <a:r>
                <a:rPr lang="en-US" sz="1400" dirty="0">
                  <a:solidFill>
                    <a:schemeClr val="bg1"/>
                  </a:solidFill>
                </a:rPr>
                <a:t>Samuel Mendelsohn, </a:t>
              </a:r>
              <a:r>
                <a:rPr lang="en-US" sz="1400" i="1" dirty="0">
                  <a:solidFill>
                    <a:schemeClr val="bg1"/>
                  </a:solidFill>
                </a:rPr>
                <a:t>Criminal Jurisprudence of the Ancient Hebrews</a:t>
              </a:r>
            </a:p>
            <a:p>
              <a:r>
                <a:rPr lang="en-US" sz="1400" i="1" dirty="0">
                  <a:solidFill>
                    <a:schemeClr val="bg1"/>
                  </a:solidFill>
                </a:rPr>
                <a:t>(1850-1922)</a:t>
              </a:r>
            </a:p>
            <a:p>
              <a:endParaRPr lang="en-US" sz="1400" i="1" dirty="0">
                <a:solidFill>
                  <a:schemeClr val="bg1"/>
                </a:solidFill>
              </a:endParaRPr>
            </a:p>
            <a:p>
              <a:r>
                <a:rPr lang="en-US" sz="1400" i="1" dirty="0">
                  <a:solidFill>
                    <a:schemeClr val="bg1"/>
                  </a:solidFill>
                </a:rPr>
                <a:t>Online reading</a:t>
              </a:r>
            </a:p>
            <a:p>
              <a:r>
                <a:rPr lang="en-US" sz="1400" dirty="0">
                  <a:solidFill>
                    <a:schemeClr val="bg1"/>
                  </a:solidFill>
                </a:rPr>
                <a:t>https://archive.org/details/criminaljurispru00mend</a:t>
              </a:r>
            </a:p>
          </p:txBody>
        </p:sp>
      </p:grpSp>
      <p:grpSp>
        <p:nvGrpSpPr>
          <p:cNvPr id="21" name="Group 20"/>
          <p:cNvGrpSpPr/>
          <p:nvPr/>
        </p:nvGrpSpPr>
        <p:grpSpPr>
          <a:xfrm>
            <a:off x="625026" y="1080407"/>
            <a:ext cx="6883343" cy="1658596"/>
            <a:chOff x="3313797" y="-301874"/>
            <a:chExt cx="6883343" cy="1658596"/>
          </a:xfrm>
        </p:grpSpPr>
        <p:sp>
          <p:nvSpPr>
            <p:cNvPr id="22" name="Rectangle 21"/>
            <p:cNvSpPr/>
            <p:nvPr/>
          </p:nvSpPr>
          <p:spPr>
            <a:xfrm>
              <a:off x="4101140" y="194681"/>
              <a:ext cx="6096000" cy="938719"/>
            </a:xfrm>
            <a:prstGeom prst="rect">
              <a:avLst/>
            </a:prstGeom>
          </p:spPr>
          <p:txBody>
            <a:bodyPr>
              <a:spAutoFit/>
            </a:bodyPr>
            <a:lstStyle/>
            <a:p>
              <a:r>
                <a:rPr lang="en-US" sz="1100" b="1" dirty="0">
                  <a:solidFill>
                    <a:schemeClr val="bg1"/>
                  </a:solidFill>
                </a:rPr>
                <a:t>Joseph Salvador</a:t>
              </a:r>
              <a:r>
                <a:rPr lang="en-US" sz="1100" dirty="0">
                  <a:solidFill>
                    <a:schemeClr val="bg1"/>
                  </a:solidFill>
                </a:rPr>
                <a:t> (1779–1873) was a scholar from a Sephardi Jewish family in the south of France. Salvador was born in Montpellier. His family had fled to Southern France from Spain in the 15th century in the wake of the Spanish </a:t>
              </a:r>
              <a:r>
                <a:rPr lang="en-US" sz="1100" dirty="0" err="1">
                  <a:solidFill>
                    <a:schemeClr val="bg1"/>
                  </a:solidFill>
                </a:rPr>
                <a:t>Inquistion</a:t>
              </a:r>
              <a:r>
                <a:rPr lang="en-US" sz="1100" dirty="0">
                  <a:solidFill>
                    <a:schemeClr val="bg1"/>
                  </a:solidFill>
                </a:rPr>
                <a:t> where they acculturated to life in France. Salvador's mother was a Roman Catholic. At his personal request, he was buried in the Protestant cemetery of Le Vigan, near Montpellier. </a:t>
              </a:r>
              <a:r>
                <a:rPr lang="en-US" sz="1100" b="1" dirty="0">
                  <a:solidFill>
                    <a:schemeClr val="bg1"/>
                  </a:solidFill>
                </a:rPr>
                <a:t>Wrote </a:t>
              </a:r>
              <a:r>
                <a:rPr lang="en-US" sz="1100" b="1" i="1" dirty="0">
                  <a:solidFill>
                    <a:schemeClr val="bg1"/>
                  </a:solidFill>
                </a:rPr>
                <a:t>Institutions of Moses</a:t>
              </a:r>
              <a:endParaRPr lang="en-US" sz="1100" b="1" dirty="0">
                <a:solidFill>
                  <a:schemeClr val="bg1"/>
                </a:solidFill>
              </a:endParaRPr>
            </a:p>
          </p:txBody>
        </p:sp>
        <p:pic>
          <p:nvPicPr>
            <p:cNvPr id="23" name="Picture 14" descr="Image result for Joseph Salvador (1779–187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0793" t="11405" r="36065" b="-4867"/>
            <a:stretch/>
          </p:blipFill>
          <p:spPr bwMode="auto">
            <a:xfrm>
              <a:off x="3313797" y="-301874"/>
              <a:ext cx="784227" cy="165859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Group 23"/>
          <p:cNvGrpSpPr/>
          <p:nvPr/>
        </p:nvGrpSpPr>
        <p:grpSpPr>
          <a:xfrm>
            <a:off x="7817537" y="958281"/>
            <a:ext cx="4243834" cy="1902848"/>
            <a:chOff x="8829909" y="2172301"/>
            <a:chExt cx="4243834" cy="1902848"/>
          </a:xfrm>
        </p:grpSpPr>
        <p:pic>
          <p:nvPicPr>
            <p:cNvPr id="25" name="Picture 18" descr="Image result for alexander Taylor Inn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29909" y="2172301"/>
              <a:ext cx="1460436" cy="1902848"/>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10290345" y="2198697"/>
              <a:ext cx="2783398" cy="1754326"/>
            </a:xfrm>
            <a:prstGeom prst="rect">
              <a:avLst/>
            </a:prstGeom>
          </p:spPr>
          <p:txBody>
            <a:bodyPr wrap="square">
              <a:spAutoFit/>
            </a:bodyPr>
            <a:lstStyle/>
            <a:p>
              <a:r>
                <a:rPr lang="en-US" sz="1200" dirty="0">
                  <a:solidFill>
                    <a:schemeClr val="bg1"/>
                  </a:solidFill>
                </a:rPr>
                <a:t>Alexander Taylor Innes (1833–1912)</a:t>
              </a:r>
            </a:p>
            <a:p>
              <a:r>
                <a:rPr lang="en-US" sz="1200" i="1" dirty="0">
                  <a:solidFill>
                    <a:schemeClr val="bg1"/>
                  </a:solidFill>
                </a:rPr>
                <a:t>The Trial of Jesus Christ</a:t>
              </a:r>
            </a:p>
            <a:p>
              <a:endParaRPr lang="en-US" sz="1200" i="1" dirty="0">
                <a:solidFill>
                  <a:schemeClr val="bg1"/>
                </a:solidFill>
              </a:endParaRPr>
            </a:p>
            <a:p>
              <a:r>
                <a:rPr lang="en-US" sz="1200" dirty="0">
                  <a:solidFill>
                    <a:schemeClr val="bg1"/>
                  </a:solidFill>
                </a:rPr>
                <a:t>He was a lawyer, writer, biographer and church historian</a:t>
              </a:r>
            </a:p>
            <a:p>
              <a:endParaRPr lang="en-US" sz="1200" i="1" dirty="0">
                <a:solidFill>
                  <a:schemeClr val="bg1"/>
                </a:solidFill>
              </a:endParaRPr>
            </a:p>
            <a:p>
              <a:r>
                <a:rPr lang="en-US" sz="1200" i="1" dirty="0">
                  <a:solidFill>
                    <a:schemeClr val="bg1"/>
                  </a:solidFill>
                </a:rPr>
                <a:t>Online Reading</a:t>
              </a:r>
            </a:p>
            <a:p>
              <a:r>
                <a:rPr lang="en-US" sz="1200" i="1" dirty="0">
                  <a:solidFill>
                    <a:schemeClr val="bg1"/>
                  </a:solidFill>
                </a:rPr>
                <a:t>https://archive.org/details/trialjesuschris00innegoog</a:t>
              </a:r>
            </a:p>
          </p:txBody>
        </p:sp>
      </p:grpSp>
      <p:sp>
        <p:nvSpPr>
          <p:cNvPr id="5" name="Rectangle 4"/>
          <p:cNvSpPr/>
          <p:nvPr/>
        </p:nvSpPr>
        <p:spPr>
          <a:xfrm>
            <a:off x="7327007" y="3411823"/>
            <a:ext cx="4505763" cy="3108543"/>
          </a:xfrm>
          <a:prstGeom prst="rect">
            <a:avLst/>
          </a:prstGeom>
        </p:spPr>
        <p:txBody>
          <a:bodyPr wrap="square">
            <a:spAutoFit/>
          </a:bodyPr>
          <a:lstStyle/>
          <a:p>
            <a:r>
              <a:rPr lang="en-US" sz="1400" dirty="0">
                <a:solidFill>
                  <a:schemeClr val="bg1"/>
                </a:solidFill>
              </a:rPr>
              <a:t>Benny, Philip Berger. </a:t>
            </a:r>
            <a:r>
              <a:rPr lang="en-US" sz="1400" i="1" dirty="0">
                <a:solidFill>
                  <a:schemeClr val="bg1"/>
                </a:solidFill>
              </a:rPr>
              <a:t>The Criminal Code of the Jews,</a:t>
            </a:r>
            <a:r>
              <a:rPr lang="en-US" sz="1400" dirty="0">
                <a:solidFill>
                  <a:schemeClr val="bg1"/>
                </a:solidFill>
              </a:rPr>
              <a:t> According to the Talmud. Originally published: London: Smith, Elder, &amp; Co. 1880. 133 pp. Reprinted 2006 by The </a:t>
            </a:r>
            <a:r>
              <a:rPr lang="en-US" sz="1400" dirty="0" err="1">
                <a:solidFill>
                  <a:schemeClr val="bg1"/>
                </a:solidFill>
              </a:rPr>
              <a:t>Lawbook</a:t>
            </a:r>
            <a:r>
              <a:rPr lang="en-US" sz="1400" dirty="0">
                <a:solidFill>
                  <a:schemeClr val="bg1"/>
                </a:solidFill>
              </a:rPr>
              <a:t> Exchange</a:t>
            </a:r>
          </a:p>
          <a:p>
            <a:endParaRPr lang="en-US" sz="1400" dirty="0">
              <a:solidFill>
                <a:schemeClr val="bg1"/>
              </a:solidFill>
            </a:endParaRPr>
          </a:p>
          <a:p>
            <a:r>
              <a:rPr lang="en-US" sz="1400" dirty="0">
                <a:solidFill>
                  <a:schemeClr val="bg1"/>
                </a:solidFill>
              </a:rPr>
              <a:t>This study goes beyond the statutes of the Mosaic Pentateuch to the jurisprudence of the Talmud to create a nuanced description of Jewish criminal law. Beginning with a history of the Mosaic code and an overview of the prescriptions of the Talmud, this study goes on to examine the constitution of the courts, procedure, rules of evidence, perjury, methods of punishment and execution, the treatment of murder, adultery and idolatry and cities of refuge.</a:t>
            </a:r>
          </a:p>
        </p:txBody>
      </p:sp>
      <p:pic>
        <p:nvPicPr>
          <p:cNvPr id="20484" name="Picture 4" descr="Image result for Philip Berger Benny pictur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5093" y="3636899"/>
            <a:ext cx="18954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431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4"/>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a:t>
            </a:r>
            <a:endParaRPr lang="en-US" sz="3600" dirty="0">
              <a:solidFill>
                <a:schemeClr val="bg1"/>
              </a:solidFill>
            </a:endParaRPr>
          </a:p>
        </p:txBody>
      </p:sp>
      <p:sp>
        <p:nvSpPr>
          <p:cNvPr id="3" name="Rectangle 2"/>
          <p:cNvSpPr/>
          <p:nvPr/>
        </p:nvSpPr>
        <p:spPr>
          <a:xfrm>
            <a:off x="276630" y="897527"/>
            <a:ext cx="6096000" cy="5693866"/>
          </a:xfrm>
          <a:prstGeom prst="rect">
            <a:avLst/>
          </a:prstGeom>
        </p:spPr>
        <p:txBody>
          <a:bodyPr>
            <a:spAutoFit/>
          </a:bodyPr>
          <a:lstStyle/>
          <a:p>
            <a:r>
              <a:rPr lang="en-US" sz="1400" b="1" dirty="0">
                <a:solidFill>
                  <a:schemeClr val="bg1"/>
                </a:solidFill>
              </a:rPr>
              <a:t>Moshe ben </a:t>
            </a:r>
            <a:r>
              <a:rPr lang="en-US" sz="1400" b="1" dirty="0" err="1">
                <a:solidFill>
                  <a:schemeClr val="bg1"/>
                </a:solidFill>
              </a:rPr>
              <a:t>Maimon</a:t>
            </a:r>
            <a:r>
              <a:rPr lang="en-US" sz="1400" dirty="0">
                <a:solidFill>
                  <a:schemeClr val="bg1"/>
                </a:solidFill>
              </a:rPr>
              <a:t> (Hebrew: </a:t>
            </a:r>
            <a:r>
              <a:rPr lang="he-IL" sz="1400" dirty="0">
                <a:solidFill>
                  <a:schemeClr val="bg1"/>
                </a:solidFill>
              </a:rPr>
              <a:t>משה בן מימון‎‎ </a:t>
            </a:r>
            <a:r>
              <a:rPr lang="en-US" sz="1400" i="1" dirty="0">
                <a:solidFill>
                  <a:schemeClr val="bg1"/>
                </a:solidFill>
              </a:rPr>
              <a:t>Moshe ben </a:t>
            </a:r>
            <a:r>
              <a:rPr lang="en-US" sz="1400" i="1" dirty="0" err="1">
                <a:solidFill>
                  <a:schemeClr val="bg1"/>
                </a:solidFill>
              </a:rPr>
              <a:t>Maymon</a:t>
            </a:r>
            <a:r>
              <a:rPr lang="en-US" sz="1400" dirty="0">
                <a:solidFill>
                  <a:schemeClr val="bg1"/>
                </a:solidFill>
              </a:rPr>
              <a:t>), or </a:t>
            </a:r>
            <a:r>
              <a:rPr lang="en-US" sz="1400" b="1" dirty="0" err="1">
                <a:solidFill>
                  <a:schemeClr val="bg1"/>
                </a:solidFill>
              </a:rPr>
              <a:t>Mūsā</a:t>
            </a:r>
            <a:r>
              <a:rPr lang="en-US" sz="1400" b="1" dirty="0">
                <a:solidFill>
                  <a:schemeClr val="bg1"/>
                </a:solidFill>
              </a:rPr>
              <a:t> bin </a:t>
            </a:r>
            <a:r>
              <a:rPr lang="en-US" sz="1400" b="1" dirty="0" err="1">
                <a:solidFill>
                  <a:schemeClr val="bg1"/>
                </a:solidFill>
              </a:rPr>
              <a:t>Maymūn</a:t>
            </a:r>
            <a:r>
              <a:rPr lang="en-US" sz="1400" dirty="0">
                <a:solidFill>
                  <a:schemeClr val="bg1"/>
                </a:solidFill>
              </a:rPr>
              <a:t> ("</a:t>
            </a:r>
            <a:r>
              <a:rPr lang="en-US" sz="1400" b="1" i="1" dirty="0" err="1">
                <a:solidFill>
                  <a:schemeClr val="bg1"/>
                </a:solidFill>
              </a:rPr>
              <a:t>R</a:t>
            </a:r>
            <a:r>
              <a:rPr lang="en-US" sz="1400" i="1" dirty="0" err="1">
                <a:solidFill>
                  <a:schemeClr val="bg1"/>
                </a:solidFill>
              </a:rPr>
              <a:t>abbeinu</a:t>
            </a:r>
            <a:r>
              <a:rPr lang="en-US" sz="1400" i="1" dirty="0">
                <a:solidFill>
                  <a:schemeClr val="bg1"/>
                </a:solidFill>
              </a:rPr>
              <a:t> </a:t>
            </a:r>
            <a:r>
              <a:rPr lang="en-US" sz="1400" b="1" i="1" dirty="0">
                <a:solidFill>
                  <a:schemeClr val="bg1"/>
                </a:solidFill>
              </a:rPr>
              <a:t>M</a:t>
            </a:r>
            <a:r>
              <a:rPr lang="en-US" sz="1400" i="1" dirty="0">
                <a:solidFill>
                  <a:schemeClr val="bg1"/>
                </a:solidFill>
              </a:rPr>
              <a:t>oshe </a:t>
            </a:r>
            <a:r>
              <a:rPr lang="en-US" sz="1400" b="1" i="1" dirty="0">
                <a:solidFill>
                  <a:schemeClr val="bg1"/>
                </a:solidFill>
              </a:rPr>
              <a:t>B</a:t>
            </a:r>
            <a:r>
              <a:rPr lang="en-US" sz="1400" i="1" dirty="0">
                <a:solidFill>
                  <a:schemeClr val="bg1"/>
                </a:solidFill>
              </a:rPr>
              <a:t>en </a:t>
            </a:r>
            <a:r>
              <a:rPr lang="en-US" sz="1400" b="1" i="1" dirty="0" err="1">
                <a:solidFill>
                  <a:schemeClr val="bg1"/>
                </a:solidFill>
              </a:rPr>
              <a:t>M</a:t>
            </a:r>
            <a:r>
              <a:rPr lang="en-US" sz="1400" i="1" dirty="0" err="1">
                <a:solidFill>
                  <a:schemeClr val="bg1"/>
                </a:solidFill>
              </a:rPr>
              <a:t>aimon</a:t>
            </a:r>
            <a:r>
              <a:rPr lang="en-US" sz="1400" dirty="0">
                <a:solidFill>
                  <a:schemeClr val="bg1"/>
                </a:solidFill>
              </a:rPr>
              <a:t>", "Our Rabbi/Teacher Moses Son of </a:t>
            </a:r>
            <a:r>
              <a:rPr lang="en-US" sz="1400" dirty="0" err="1">
                <a:solidFill>
                  <a:schemeClr val="bg1"/>
                </a:solidFill>
              </a:rPr>
              <a:t>Maimon</a:t>
            </a:r>
            <a:r>
              <a:rPr lang="en-US" sz="1400" dirty="0">
                <a:solidFill>
                  <a:schemeClr val="bg1"/>
                </a:solidFill>
              </a:rPr>
              <a:t>"), and Graecized (and subsequently Latinized) </a:t>
            </a:r>
            <a:r>
              <a:rPr lang="en-US" sz="1400" b="1" dirty="0">
                <a:solidFill>
                  <a:schemeClr val="bg1"/>
                </a:solidFill>
              </a:rPr>
              <a:t>Moses Maimonides</a:t>
            </a:r>
            <a:r>
              <a:rPr lang="en-US" sz="1400" dirty="0">
                <a:solidFill>
                  <a:schemeClr val="bg1"/>
                </a:solidFill>
              </a:rPr>
              <a:t>), a preeminent medieval Sephardic Jewish philosopher and astronomer,</a:t>
            </a:r>
            <a:r>
              <a:rPr lang="en-US" sz="1400" baseline="30000" dirty="0">
                <a:solidFill>
                  <a:schemeClr val="bg1"/>
                </a:solidFill>
                <a:hlinkClick r:id="rId3"/>
              </a:rPr>
              <a:t>]</a:t>
            </a:r>
            <a:r>
              <a:rPr lang="en-US" sz="1400" dirty="0">
                <a:solidFill>
                  <a:schemeClr val="bg1"/>
                </a:solidFill>
              </a:rPr>
              <a:t>became one of the most prolific and influential Torah scholars and physicians of the Middle Ages. Born in Cordova, </a:t>
            </a:r>
            <a:r>
              <a:rPr lang="en-US" sz="1400" dirty="0" err="1">
                <a:solidFill>
                  <a:schemeClr val="bg1"/>
                </a:solidFill>
              </a:rPr>
              <a:t>Almoravid</a:t>
            </a:r>
            <a:r>
              <a:rPr lang="en-US" sz="1400" dirty="0">
                <a:solidFill>
                  <a:schemeClr val="bg1"/>
                </a:solidFill>
              </a:rPr>
              <a:t> Empire (present-day Spain) on Passover Eve, 1135 or 1138, he died in Egypt on December 12, 1204, whence his body was taken to the lower Galilee and buried in </a:t>
            </a:r>
            <a:r>
              <a:rPr lang="en-US" sz="1400" dirty="0" err="1">
                <a:solidFill>
                  <a:schemeClr val="bg1"/>
                </a:solidFill>
              </a:rPr>
              <a:t>Tiberias</a:t>
            </a:r>
            <a:r>
              <a:rPr lang="en-US" sz="1400" dirty="0">
                <a:solidFill>
                  <a:schemeClr val="bg1"/>
                </a:solidFill>
              </a:rPr>
              <a:t>, He worked as a rabbi, physician, and philosopher in Morocco and Egypt.</a:t>
            </a:r>
          </a:p>
          <a:p>
            <a:endParaRPr lang="en-US" sz="1400" dirty="0">
              <a:solidFill>
                <a:schemeClr val="bg1"/>
              </a:solidFill>
            </a:endParaRPr>
          </a:p>
          <a:p>
            <a:r>
              <a:rPr lang="en-US" sz="1400" dirty="0">
                <a:solidFill>
                  <a:schemeClr val="bg1"/>
                </a:solidFill>
              </a:rPr>
              <a:t>During his lifetime, most Jews greeted Maimonides' writings on Jewish law and ethics with acclaim and gratitude, even as far away as Iraq and Yemen, and although Maimonides rose to become the revered head of the Jewish community in Egypt, there were also vociferous critics of some of his writings, particularly in Spain. Nonetheless, he was posthumously acknowledged as among the foremost rabbinical arbiters and philosophers in Jewish history, and his copious work comprises a cornerstone of Jewish scholarship. His fourteen-volume </a:t>
            </a:r>
            <a:r>
              <a:rPr lang="en-US" sz="1400" i="1" dirty="0" err="1">
                <a:solidFill>
                  <a:schemeClr val="bg1"/>
                </a:solidFill>
              </a:rPr>
              <a:t>Mishneh</a:t>
            </a:r>
            <a:r>
              <a:rPr lang="en-US" sz="1400" i="1" dirty="0">
                <a:solidFill>
                  <a:schemeClr val="bg1"/>
                </a:solidFill>
              </a:rPr>
              <a:t> Torah</a:t>
            </a:r>
            <a:r>
              <a:rPr lang="en-US" sz="1400" dirty="0">
                <a:solidFill>
                  <a:schemeClr val="bg1"/>
                </a:solidFill>
              </a:rPr>
              <a:t> still carries significant canonical authority as a codification of Talmudic law. He is sometimes known as "ha </a:t>
            </a:r>
            <a:r>
              <a:rPr lang="en-US" sz="1400" dirty="0" err="1">
                <a:solidFill>
                  <a:schemeClr val="bg1"/>
                </a:solidFill>
              </a:rPr>
              <a:t>Nesher</a:t>
            </a:r>
            <a:r>
              <a:rPr lang="en-US" sz="1400" dirty="0">
                <a:solidFill>
                  <a:schemeClr val="bg1"/>
                </a:solidFill>
              </a:rPr>
              <a:t> ha </a:t>
            </a:r>
            <a:r>
              <a:rPr lang="en-US" sz="1400" dirty="0" err="1">
                <a:solidFill>
                  <a:schemeClr val="bg1"/>
                </a:solidFill>
              </a:rPr>
              <a:t>Gadol</a:t>
            </a:r>
            <a:r>
              <a:rPr lang="en-US" sz="1400" dirty="0">
                <a:solidFill>
                  <a:schemeClr val="bg1"/>
                </a:solidFill>
              </a:rPr>
              <a:t>" (the great eagle) in recognition of his outstanding status as a </a:t>
            </a:r>
            <a:r>
              <a:rPr lang="en-US" sz="1400" i="1" dirty="0">
                <a:solidFill>
                  <a:schemeClr val="bg1"/>
                </a:solidFill>
              </a:rPr>
              <a:t>bona fide</a:t>
            </a:r>
            <a:r>
              <a:rPr lang="en-US" sz="1400" dirty="0">
                <a:solidFill>
                  <a:schemeClr val="bg1"/>
                </a:solidFill>
              </a:rPr>
              <a:t> exponent of the Oral Torah.</a:t>
            </a:r>
          </a:p>
          <a:p>
            <a:r>
              <a:rPr lang="en-US" sz="1400" dirty="0">
                <a:solidFill>
                  <a:schemeClr val="bg1"/>
                </a:solidFill>
              </a:rPr>
              <a:t>Aside from being revered by Jewish historians, Maimonides also figures very prominently in the history of Islamic and Arab sciences and is mentioned extensively in studies. Influenced by Al-</a:t>
            </a:r>
            <a:r>
              <a:rPr lang="en-US" sz="1400" dirty="0" err="1">
                <a:solidFill>
                  <a:schemeClr val="bg1"/>
                </a:solidFill>
              </a:rPr>
              <a:t>Farabi</a:t>
            </a:r>
            <a:r>
              <a:rPr lang="en-US" sz="1400" dirty="0">
                <a:solidFill>
                  <a:schemeClr val="bg1"/>
                </a:solidFill>
              </a:rPr>
              <a:t> (ca. 872–950/951), Avicenna (c. 980 – 1037), and his contemporary Averroes (1126–1198), he in his turn influenced other prominent Arab and Muslim philosophers and scientists. He became a prominent philosopher and polymath in both the Jewish and Islamic worlds.</a:t>
            </a:r>
            <a:endParaRPr lang="en-US" sz="1400" b="0" i="0" dirty="0">
              <a:solidFill>
                <a:schemeClr val="bg1"/>
              </a:solidFill>
              <a:effectLst/>
            </a:endParaRPr>
          </a:p>
        </p:txBody>
      </p:sp>
      <p:pic>
        <p:nvPicPr>
          <p:cNvPr id="22530" name="Picture 2" descr="Maimonides-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0118" y="2625726"/>
            <a:ext cx="1885950" cy="25146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802839" y="5140326"/>
            <a:ext cx="680507" cy="369332"/>
          </a:xfrm>
          <a:prstGeom prst="rect">
            <a:avLst/>
          </a:prstGeom>
        </p:spPr>
        <p:txBody>
          <a:bodyPr wrap="none">
            <a:spAutoFit/>
          </a:bodyPr>
          <a:lstStyle/>
          <a:p>
            <a:r>
              <a:rPr lang="en-US" dirty="0">
                <a:solidFill>
                  <a:schemeClr val="bg1"/>
                </a:solidFill>
                <a:latin typeface="Arial" panose="020B0604020202020204" pitchFamily="34" charset="0"/>
              </a:rPr>
              <a:t>1135</a:t>
            </a:r>
            <a:endParaRPr lang="en-US" dirty="0">
              <a:solidFill>
                <a:schemeClr val="bg1"/>
              </a:solidFill>
            </a:endParaRPr>
          </a:p>
        </p:txBody>
      </p:sp>
      <p:sp>
        <p:nvSpPr>
          <p:cNvPr id="5" name="Rectangle 4"/>
          <p:cNvSpPr/>
          <p:nvPr/>
        </p:nvSpPr>
        <p:spPr>
          <a:xfrm>
            <a:off x="6975352" y="1449186"/>
            <a:ext cx="4182505" cy="923330"/>
          </a:xfrm>
          <a:prstGeom prst="rect">
            <a:avLst/>
          </a:prstGeom>
        </p:spPr>
        <p:txBody>
          <a:bodyPr wrap="square">
            <a:spAutoFit/>
          </a:bodyPr>
          <a:lstStyle/>
          <a:p>
            <a:r>
              <a:rPr lang="en-US" b="1" dirty="0">
                <a:solidFill>
                  <a:schemeClr val="bg1"/>
                </a:solidFill>
                <a:latin typeface="Arial" panose="020B0604020202020204" pitchFamily="34" charset="0"/>
              </a:rPr>
              <a:t>Moshe ben </a:t>
            </a:r>
            <a:r>
              <a:rPr lang="en-US" b="1" dirty="0" err="1">
                <a:solidFill>
                  <a:schemeClr val="bg1"/>
                </a:solidFill>
                <a:latin typeface="Arial" panose="020B0604020202020204" pitchFamily="34" charset="0"/>
              </a:rPr>
              <a:t>Maimon</a:t>
            </a:r>
            <a:r>
              <a:rPr lang="en-US" b="1" dirty="0">
                <a:solidFill>
                  <a:schemeClr val="bg1"/>
                </a:solidFill>
                <a:latin typeface="Arial" panose="020B0604020202020204" pitchFamily="34" charset="0"/>
              </a:rPr>
              <a:t> ("Maimonides")</a:t>
            </a:r>
          </a:p>
          <a:p>
            <a:r>
              <a:rPr lang="en-US" i="1" dirty="0">
                <a:solidFill>
                  <a:schemeClr val="bg1"/>
                </a:solidFill>
                <a:latin typeface="Open Sans"/>
              </a:rPr>
              <a:t>Sanhedrin;</a:t>
            </a:r>
            <a:r>
              <a:rPr lang="en-US" dirty="0">
                <a:solidFill>
                  <a:schemeClr val="bg1"/>
                </a:solidFill>
                <a:latin typeface="Open Sans"/>
              </a:rPr>
              <a:t> MM. Lemann, </a:t>
            </a:r>
            <a:r>
              <a:rPr lang="en-US" i="1" dirty="0">
                <a:solidFill>
                  <a:schemeClr val="bg1"/>
                </a:solidFill>
                <a:latin typeface="Open Sans"/>
              </a:rPr>
              <a:t>Jesus before the Sanhedrin</a:t>
            </a:r>
            <a:endParaRPr lang="en-US" dirty="0">
              <a:solidFill>
                <a:schemeClr val="bg1"/>
              </a:solidFill>
            </a:endParaRPr>
          </a:p>
        </p:txBody>
      </p:sp>
    </p:spTree>
    <p:extLst>
      <p:ext uri="{BB962C8B-B14F-4D97-AF65-F5344CB8AC3E}">
        <p14:creationId xmlns:p14="http://schemas.microsoft.com/office/powerpoint/2010/main" val="6837354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mage result for judge background"/>
          <p:cNvPicPr>
            <a:picLocks noChangeAspect="1" noChangeArrowheads="1"/>
          </p:cNvPicPr>
          <p:nvPr/>
        </p:nvPicPr>
        <p:blipFill rotWithShape="1">
          <a:blip r:embed="rId2">
            <a:extLst>
              <a:ext uri="{28A0092B-C50C-407E-A947-70E740481C1C}">
                <a14:useLocalDpi xmlns:a14="http://schemas.microsoft.com/office/drawing/2010/main" val="0"/>
              </a:ext>
            </a:extLst>
          </a:blip>
          <a:srcRect t="-528" r="69243" b="1"/>
          <a:stretch/>
        </p:blipFill>
        <p:spPr bwMode="auto">
          <a:xfrm>
            <a:off x="0" y="-36214"/>
            <a:ext cx="12192000" cy="68942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151034"/>
            <a:ext cx="12192000" cy="646331"/>
          </a:xfrm>
          <a:prstGeom prst="rect">
            <a:avLst/>
          </a:prstGeom>
        </p:spPr>
        <p:txBody>
          <a:bodyPr wrap="square">
            <a:spAutoFit/>
          </a:bodyPr>
          <a:lstStyle/>
          <a:p>
            <a:pPr algn="ctr"/>
            <a:r>
              <a:rPr lang="en-US" sz="3600" i="1" dirty="0">
                <a:solidFill>
                  <a:schemeClr val="bg1"/>
                </a:solidFill>
                <a:latin typeface="Open Sans"/>
              </a:rPr>
              <a:t>The Author </a:t>
            </a:r>
            <a:endParaRPr lang="en-US" sz="3600" dirty="0">
              <a:solidFill>
                <a:schemeClr val="bg1"/>
              </a:solidFill>
            </a:endParaRPr>
          </a:p>
        </p:txBody>
      </p:sp>
      <p:sp>
        <p:nvSpPr>
          <p:cNvPr id="3" name="Rectangle 2"/>
          <p:cNvSpPr/>
          <p:nvPr/>
        </p:nvSpPr>
        <p:spPr>
          <a:xfrm>
            <a:off x="2543954" y="2080519"/>
            <a:ext cx="2161770" cy="954107"/>
          </a:xfrm>
          <a:prstGeom prst="rect">
            <a:avLst/>
          </a:prstGeom>
        </p:spPr>
        <p:txBody>
          <a:bodyPr wrap="square">
            <a:spAutoFit/>
          </a:bodyPr>
          <a:lstStyle/>
          <a:p>
            <a:r>
              <a:rPr lang="en-US" sz="1400" dirty="0">
                <a:solidFill>
                  <a:schemeClr val="bg1"/>
                </a:solidFill>
                <a:latin typeface="Open Sans"/>
              </a:rPr>
              <a:t>Walter M. Chandler, of the New York Bar, </a:t>
            </a:r>
            <a:r>
              <a:rPr lang="en-US" sz="1400" i="1" dirty="0">
                <a:solidFill>
                  <a:schemeClr val="bg1"/>
                </a:solidFill>
                <a:latin typeface="Open Sans"/>
              </a:rPr>
              <a:t>The Trial of Jesus from a Lawyer’s Standpoint</a:t>
            </a:r>
            <a:endParaRPr lang="en-US" sz="1400" b="0" i="0" dirty="0">
              <a:solidFill>
                <a:schemeClr val="bg1"/>
              </a:solidFill>
              <a:effectLst/>
            </a:endParaRPr>
          </a:p>
        </p:txBody>
      </p:sp>
      <p:sp>
        <p:nvSpPr>
          <p:cNvPr id="6" name="Rectangle 5"/>
          <p:cNvSpPr/>
          <p:nvPr/>
        </p:nvSpPr>
        <p:spPr>
          <a:xfrm>
            <a:off x="4986517" y="1164134"/>
            <a:ext cx="6748283" cy="5693866"/>
          </a:xfrm>
          <a:prstGeom prst="rect">
            <a:avLst/>
          </a:prstGeom>
        </p:spPr>
        <p:txBody>
          <a:bodyPr wrap="square">
            <a:spAutoFit/>
          </a:bodyPr>
          <a:lstStyle/>
          <a:p>
            <a:r>
              <a:rPr lang="en-US" sz="1400" dirty="0">
                <a:solidFill>
                  <a:schemeClr val="bg1"/>
                </a:solidFill>
                <a:latin typeface="Arial" panose="020B0604020202020204" pitchFamily="34" charset="0"/>
              </a:rPr>
              <a:t>Born on December 8, 1867 near Yazoo City, Mississippi, Chandler attended public schools, the University of Virginia at Charlottesville, and the University of Mississippi at Oxford. He taught school for a time and then graduated from the University of Michigan at Ann Arbor in 1897. He studied history and jurisprudence at the University of Berlin and the University of Heidelberg in Germany.</a:t>
            </a:r>
          </a:p>
          <a:p>
            <a:r>
              <a:rPr lang="en-US" sz="1400" dirty="0">
                <a:solidFill>
                  <a:schemeClr val="bg1"/>
                </a:solidFill>
                <a:latin typeface="Arial" panose="020B0604020202020204" pitchFamily="34" charset="0"/>
              </a:rPr>
              <a:t>He established his law practice in Dallas, Texas, and three years later moved to New York City, where he continued the practice of law and engaged in writing and lecturing.</a:t>
            </a:r>
          </a:p>
          <a:p>
            <a:r>
              <a:rPr lang="en-US" sz="1400" dirty="0">
                <a:solidFill>
                  <a:schemeClr val="bg1"/>
                </a:solidFill>
                <a:latin typeface="Arial" panose="020B0604020202020204" pitchFamily="34" charset="0"/>
              </a:rPr>
              <a:t>In 1912, Chandler was elected to Congress to the first of two terms as a Progressive. In 1916, he was elected to a third term to Congress as a Republican. He was an unsuccessful candidate for reelection in the heavily Republican year of 1918.</a:t>
            </a:r>
          </a:p>
          <a:p>
            <a:r>
              <a:rPr lang="en-US" sz="1400" dirty="0">
                <a:solidFill>
                  <a:schemeClr val="bg1"/>
                </a:solidFill>
                <a:latin typeface="Arial" panose="020B0604020202020204" pitchFamily="34" charset="0"/>
              </a:rPr>
              <a:t>In 1920, Chandler was elected to a fourth nonconsecutive term as a Republican to the Sixty-seventh Congress (March 4, 1921 – March 3, 1923). He was an unsuccessful candidate for reelection in 1922 and thereafter unsuccessfully contested the election of Sol Bloom to fill a congressional vacancy. He was again an unsuccessful candidate in 1924, even as U.S. President Calvin Coolidge won the electors of New York State.</a:t>
            </a:r>
          </a:p>
          <a:p>
            <a:r>
              <a:rPr lang="en-US" sz="1400" dirty="0">
                <a:solidFill>
                  <a:schemeClr val="bg1"/>
                </a:solidFill>
                <a:latin typeface="Arial" panose="020B0604020202020204" pitchFamily="34" charset="0"/>
              </a:rPr>
              <a:t>He served as member of the faculty and lecturer at the American Expeditionary Force University at Beaune, France, during World War I.</a:t>
            </a:r>
          </a:p>
          <a:p>
            <a:r>
              <a:rPr lang="en-US" sz="1400" dirty="0">
                <a:solidFill>
                  <a:schemeClr val="bg1"/>
                </a:solidFill>
                <a:latin typeface="Arial" panose="020B0604020202020204" pitchFamily="34" charset="0"/>
              </a:rPr>
              <a:t>After he left Congress early in 1923, he resumed the practice of law in New York City, where he died twelve years later.</a:t>
            </a:r>
          </a:p>
          <a:p>
            <a:r>
              <a:rPr lang="en-US" sz="1400" dirty="0">
                <a:solidFill>
                  <a:schemeClr val="bg1"/>
                </a:solidFill>
                <a:latin typeface="Arial" panose="020B0604020202020204" pitchFamily="34" charset="0"/>
              </a:rPr>
              <a:t>He died on March 16, 1935. Chandler was interred in the West Evergreen Cemetery in Jacksonville, Florida.</a:t>
            </a:r>
            <a:endParaRPr lang="en-US" sz="1400" b="0" i="0" dirty="0">
              <a:solidFill>
                <a:schemeClr val="bg1"/>
              </a:solidFill>
              <a:effectLst/>
              <a:latin typeface="Arial" panose="020B0604020202020204" pitchFamily="34" charset="0"/>
            </a:endParaRPr>
          </a:p>
        </p:txBody>
      </p:sp>
      <p:pic>
        <p:nvPicPr>
          <p:cNvPr id="10" name="Picture 2" descr="Walter M Chandl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287" y="1283253"/>
            <a:ext cx="1666875"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401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123" y="0"/>
            <a:ext cx="11787611" cy="1015663"/>
          </a:xfrm>
          <a:prstGeom prst="rect">
            <a:avLst/>
          </a:prstGeom>
          <a:noFill/>
        </p:spPr>
        <p:txBody>
          <a:bodyPr wrap="square" rtlCol="0">
            <a:spAutoFit/>
          </a:bodyPr>
          <a:lstStyle/>
          <a:p>
            <a:pPr algn="ctr"/>
            <a:r>
              <a:rPr lang="en-US" sz="6000" dirty="0">
                <a:solidFill>
                  <a:schemeClr val="bg1"/>
                </a:solidFill>
                <a:latin typeface="Comic Sans MS" pitchFamily="66" charset="0"/>
              </a:rPr>
              <a:t>Jesus’ Concerns</a:t>
            </a:r>
          </a:p>
        </p:txBody>
      </p:sp>
      <p:sp>
        <p:nvSpPr>
          <p:cNvPr id="4" name="Rectangle 3"/>
          <p:cNvSpPr/>
          <p:nvPr/>
        </p:nvSpPr>
        <p:spPr>
          <a:xfrm>
            <a:off x="434146" y="980391"/>
            <a:ext cx="3407121" cy="1200329"/>
          </a:xfrm>
          <a:prstGeom prst="rect">
            <a:avLst/>
          </a:prstGeom>
        </p:spPr>
        <p:txBody>
          <a:bodyPr wrap="square">
            <a:spAutoFit/>
          </a:bodyPr>
          <a:lstStyle/>
          <a:p>
            <a:r>
              <a:rPr lang="en-US" dirty="0">
                <a:solidFill>
                  <a:schemeClr val="bg1"/>
                </a:solidFill>
                <a:latin typeface="Comic Sans MS" panose="030F0702030302020204" pitchFamily="66" charset="0"/>
              </a:rPr>
              <a:t>Protecting His Apostles; healing the servant’s (</a:t>
            </a:r>
            <a:r>
              <a:rPr lang="en-US" dirty="0" err="1">
                <a:solidFill>
                  <a:schemeClr val="bg1"/>
                </a:solidFill>
                <a:latin typeface="Comic Sans MS" panose="030F0702030302020204" pitchFamily="66" charset="0"/>
              </a:rPr>
              <a:t>Malchus</a:t>
            </a:r>
            <a:r>
              <a:rPr lang="en-US" dirty="0">
                <a:solidFill>
                  <a:schemeClr val="bg1"/>
                </a:solidFill>
                <a:latin typeface="Comic Sans MS" panose="030F0702030302020204" pitchFamily="66" charset="0"/>
              </a:rPr>
              <a:t>) ear and doing Heavenly Father’s will</a:t>
            </a:r>
          </a:p>
        </p:txBody>
      </p:sp>
      <p:sp>
        <p:nvSpPr>
          <p:cNvPr id="103" name="Rectangle 102"/>
          <p:cNvSpPr/>
          <p:nvPr/>
        </p:nvSpPr>
        <p:spPr>
          <a:xfrm>
            <a:off x="45963" y="6433814"/>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18:8-9</a:t>
            </a:r>
          </a:p>
        </p:txBody>
      </p:sp>
      <p:pic>
        <p:nvPicPr>
          <p:cNvPr id="6146" name="Picture 2" descr="Image result for malchus new testame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32" y="2570994"/>
            <a:ext cx="3076652" cy="230748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603171" y="4002379"/>
            <a:ext cx="8091480" cy="2585323"/>
          </a:xfrm>
          <a:prstGeom prst="rect">
            <a:avLst/>
          </a:prstGeom>
        </p:spPr>
        <p:txBody>
          <a:bodyPr wrap="square">
            <a:spAutoFit/>
          </a:bodyPr>
          <a:lstStyle/>
          <a:p>
            <a:r>
              <a:rPr lang="en-US" dirty="0">
                <a:solidFill>
                  <a:schemeClr val="bg1"/>
                </a:solidFill>
                <a:latin typeface="Comic Sans MS" panose="030F0702030302020204" pitchFamily="66" charset="0"/>
              </a:rPr>
              <a:t>Jesus Christ offered Himself to His enemies if they would let His disciples go free.</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This ensured the immediate physical safety of the Apostles, who would become the leaders of the Church following Jesus' death.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This small detail is a reflection of the larger event that was then taking place, a mirror of the Atonement of Christ. The Savior gave Himself so all of us could be set free from the eternal enemies of sin and death. (1)</a:t>
            </a:r>
          </a:p>
        </p:txBody>
      </p:sp>
      <p:pic>
        <p:nvPicPr>
          <p:cNvPr id="6148" name="Picture 4" descr="Image result for jesus arrested in gard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95257" y="1015663"/>
            <a:ext cx="3809829" cy="2938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64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6148"/>
                                        </p:tgtEl>
                                        <p:attrNameLst>
                                          <p:attrName>style.visibility</p:attrName>
                                        </p:attrNameLst>
                                      </p:cBhvr>
                                      <p:to>
                                        <p:strVal val="visible"/>
                                      </p:to>
                                    </p:set>
                                    <p:animEffect transition="in" filter="fade">
                                      <p:cBhvr>
                                        <p:cTn id="9" dur="500"/>
                                        <p:tgtEl>
                                          <p:spTgt spid="614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90123" y="0"/>
            <a:ext cx="11787611" cy="1015663"/>
          </a:xfrm>
          <a:prstGeom prst="rect">
            <a:avLst/>
          </a:prstGeom>
          <a:noFill/>
        </p:spPr>
        <p:txBody>
          <a:bodyPr wrap="square" rtlCol="0">
            <a:spAutoFit/>
          </a:bodyPr>
          <a:lstStyle/>
          <a:p>
            <a:pPr algn="ctr"/>
            <a:r>
              <a:rPr lang="en-US" sz="6000" dirty="0">
                <a:solidFill>
                  <a:schemeClr val="bg1"/>
                </a:solidFill>
                <a:latin typeface="Comic Sans MS" pitchFamily="66" charset="0"/>
              </a:rPr>
              <a:t>The Cup</a:t>
            </a:r>
          </a:p>
        </p:txBody>
      </p:sp>
      <p:sp>
        <p:nvSpPr>
          <p:cNvPr id="103" name="Rectangle 102"/>
          <p:cNvSpPr/>
          <p:nvPr/>
        </p:nvSpPr>
        <p:spPr>
          <a:xfrm>
            <a:off x="45963" y="6433814"/>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18:11; Mark 10:38</a:t>
            </a:r>
          </a:p>
        </p:txBody>
      </p:sp>
      <p:sp>
        <p:nvSpPr>
          <p:cNvPr id="5" name="Rectangle 4"/>
          <p:cNvSpPr/>
          <p:nvPr/>
        </p:nvSpPr>
        <p:spPr>
          <a:xfrm>
            <a:off x="650700" y="1720840"/>
            <a:ext cx="5059032" cy="3416320"/>
          </a:xfrm>
          <a:prstGeom prst="rect">
            <a:avLst/>
          </a:prstGeom>
        </p:spPr>
        <p:txBody>
          <a:bodyPr wrap="square">
            <a:spAutoFit/>
          </a:bodyPr>
          <a:lstStyle/>
          <a:p>
            <a:r>
              <a:rPr lang="en-US" dirty="0">
                <a:solidFill>
                  <a:schemeClr val="bg1"/>
                </a:solidFill>
                <a:latin typeface="Comic Sans MS" panose="030F0702030302020204" pitchFamily="66" charset="0"/>
              </a:rPr>
              <a:t>“drink of the cup” was “a metaphorical expression meaning, </a:t>
            </a:r>
          </a:p>
          <a:p>
            <a:endParaRPr lang="en-US" sz="2400" dirty="0">
              <a:solidFill>
                <a:schemeClr val="bg1"/>
              </a:solidFill>
              <a:latin typeface="Comic Sans MS" panose="030F0702030302020204" pitchFamily="66" charset="0"/>
            </a:endParaRPr>
          </a:p>
          <a:p>
            <a:r>
              <a:rPr lang="en-US" sz="2400" dirty="0">
                <a:solidFill>
                  <a:schemeClr val="bg1"/>
                </a:solidFill>
                <a:latin typeface="Comic Sans MS" panose="030F0702030302020204" pitchFamily="66" charset="0"/>
              </a:rPr>
              <a:t>‘To do the things which my lot in life requires of me.’” </a:t>
            </a:r>
          </a:p>
          <a:p>
            <a:endParaRPr lang="en-US" dirty="0">
              <a:solidFill>
                <a:schemeClr val="bg1"/>
              </a:solidFill>
              <a:latin typeface="Comic Sans MS" panose="030F0702030302020204" pitchFamily="66" charset="0"/>
            </a:endParaRPr>
          </a:p>
          <a:p>
            <a:r>
              <a:rPr lang="en-US" dirty="0">
                <a:solidFill>
                  <a:schemeClr val="bg1"/>
                </a:solidFill>
                <a:latin typeface="Comic Sans MS" panose="030F0702030302020204" pitchFamily="66" charset="0"/>
              </a:rPr>
              <a:t>He explained that the phrase “be baptized with the baptism that I am baptized with” means “to follow my course, suffer persecution, be rejected of men, and finally be slain for the truth’s sake” (5)</a:t>
            </a:r>
          </a:p>
        </p:txBody>
      </p:sp>
      <p:sp>
        <p:nvSpPr>
          <p:cNvPr id="2" name="Rectangle 1"/>
          <p:cNvSpPr/>
          <p:nvPr/>
        </p:nvSpPr>
        <p:spPr>
          <a:xfrm>
            <a:off x="5366657" y="5373026"/>
            <a:ext cx="6096000" cy="1015663"/>
          </a:xfrm>
          <a:prstGeom prst="rect">
            <a:avLst/>
          </a:prstGeom>
        </p:spPr>
        <p:txBody>
          <a:bodyPr>
            <a:spAutoFit/>
          </a:bodyPr>
          <a:lstStyle/>
          <a:p>
            <a:r>
              <a:rPr lang="en-US" sz="2000" dirty="0">
                <a:solidFill>
                  <a:schemeClr val="bg1"/>
                </a:solidFill>
                <a:latin typeface="Comic Sans MS" panose="030F0702030302020204" pitchFamily="66" charset="0"/>
              </a:rPr>
              <a:t>The Savior refocused the attention of James and John on carrying out the Father’s will, rather than on receiving glory and honor. (1)</a:t>
            </a:r>
          </a:p>
        </p:txBody>
      </p:sp>
      <p:pic>
        <p:nvPicPr>
          <p:cNvPr id="8194" name="Picture 2" descr="Image result for cup of jes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0432" y="1350803"/>
            <a:ext cx="3687082" cy="36870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49" y="151496"/>
            <a:ext cx="1124306" cy="1569344"/>
          </a:xfrm>
          <a:prstGeom prst="rect">
            <a:avLst/>
          </a:prstGeom>
        </p:spPr>
      </p:pic>
    </p:spTree>
    <p:extLst>
      <p:ext uri="{BB962C8B-B14F-4D97-AF65-F5344CB8AC3E}">
        <p14:creationId xmlns:p14="http://schemas.microsoft.com/office/powerpoint/2010/main" val="104384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1" name="Picture 210"/>
          <p:cNvPicPr>
            <a:picLocks noChangeAspect="1"/>
          </p:cNvPicPr>
          <p:nvPr/>
        </p:nvPicPr>
        <p:blipFill rotWithShape="1">
          <a:blip r:embed="rId2"/>
          <a:srcRect l="36429" t="18166" r="36826" b="12417"/>
          <a:stretch/>
        </p:blipFill>
        <p:spPr>
          <a:xfrm>
            <a:off x="4050148" y="646331"/>
            <a:ext cx="4158343" cy="6070933"/>
          </a:xfrm>
          <a:prstGeom prst="rect">
            <a:avLst/>
          </a:prstGeom>
        </p:spPr>
      </p:pic>
      <p:sp>
        <p:nvSpPr>
          <p:cNvPr id="11" name="TextBox 10"/>
          <p:cNvSpPr txBox="1"/>
          <p:nvPr/>
        </p:nvSpPr>
        <p:spPr>
          <a:xfrm>
            <a:off x="190123" y="0"/>
            <a:ext cx="11787611" cy="646331"/>
          </a:xfrm>
          <a:prstGeom prst="rect">
            <a:avLst/>
          </a:prstGeom>
          <a:noFill/>
        </p:spPr>
        <p:txBody>
          <a:bodyPr wrap="square" rtlCol="0">
            <a:spAutoFit/>
          </a:bodyPr>
          <a:lstStyle/>
          <a:p>
            <a:pPr algn="ctr"/>
            <a:r>
              <a:rPr lang="en-US" sz="3600" dirty="0">
                <a:solidFill>
                  <a:schemeClr val="bg1"/>
                </a:solidFill>
                <a:latin typeface="Comic Sans MS" pitchFamily="66" charset="0"/>
              </a:rPr>
              <a:t>Jesus Allowed the Officers to Arrest Him</a:t>
            </a:r>
          </a:p>
        </p:txBody>
      </p:sp>
      <p:sp>
        <p:nvSpPr>
          <p:cNvPr id="103" name="Rectangle 102"/>
          <p:cNvSpPr/>
          <p:nvPr/>
        </p:nvSpPr>
        <p:spPr>
          <a:xfrm>
            <a:off x="45963" y="6433814"/>
            <a:ext cx="3407121" cy="307777"/>
          </a:xfrm>
          <a:prstGeom prst="rect">
            <a:avLst/>
          </a:prstGeom>
        </p:spPr>
        <p:txBody>
          <a:bodyPr wrap="square">
            <a:spAutoFit/>
          </a:bodyPr>
          <a:lstStyle/>
          <a:p>
            <a:r>
              <a:rPr lang="en-US" sz="1400" dirty="0">
                <a:solidFill>
                  <a:schemeClr val="bg1"/>
                </a:solidFill>
                <a:latin typeface="Comic Sans MS" panose="030F0702030302020204" pitchFamily="66" charset="0"/>
              </a:rPr>
              <a:t>John 18:12-32</a:t>
            </a:r>
          </a:p>
        </p:txBody>
      </p:sp>
      <p:grpSp>
        <p:nvGrpSpPr>
          <p:cNvPr id="9221" name="Group 9220"/>
          <p:cNvGrpSpPr/>
          <p:nvPr/>
        </p:nvGrpSpPr>
        <p:grpSpPr>
          <a:xfrm>
            <a:off x="381726" y="730937"/>
            <a:ext cx="2982252" cy="1564692"/>
            <a:chOff x="422959" y="2126549"/>
            <a:chExt cx="2982252" cy="1564692"/>
          </a:xfrm>
        </p:grpSpPr>
        <p:grpSp>
          <p:nvGrpSpPr>
            <p:cNvPr id="142" name="Group 74"/>
            <p:cNvGrpSpPr/>
            <p:nvPr/>
          </p:nvGrpSpPr>
          <p:grpSpPr>
            <a:xfrm>
              <a:off x="2609270" y="2126549"/>
              <a:ext cx="795941" cy="1564692"/>
              <a:chOff x="381000" y="304800"/>
              <a:chExt cx="2971800" cy="5708069"/>
            </a:xfrm>
          </p:grpSpPr>
          <p:sp>
            <p:nvSpPr>
              <p:cNvPr id="143" name="Round Diagonal Corner Rectangle 142"/>
              <p:cNvSpPr/>
              <p:nvPr/>
            </p:nvSpPr>
            <p:spPr>
              <a:xfrm rot="4155728" flipH="1">
                <a:off x="753049" y="1186714"/>
                <a:ext cx="1303422" cy="1044027"/>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Round Diagonal Corner Rectangle 143"/>
              <p:cNvSpPr/>
              <p:nvPr/>
            </p:nvSpPr>
            <p:spPr>
              <a:xfrm rot="17444272">
                <a:off x="1743646" y="1110514"/>
                <a:ext cx="1303422" cy="1044027"/>
              </a:xfrm>
              <a:prstGeom prst="round2DiagRect">
                <a:avLst>
                  <a:gd name="adj1" fmla="val 50000"/>
                  <a:gd name="adj2" fmla="val 0"/>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Flowchart: Stored Data 144"/>
              <p:cNvSpPr/>
              <p:nvPr/>
            </p:nvSpPr>
            <p:spPr>
              <a:xfrm rot="5400000">
                <a:off x="1524000" y="-152400"/>
                <a:ext cx="762000" cy="1676400"/>
              </a:xfrm>
              <a:prstGeom prst="flowChartOnlineStorage">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p:cNvSpPr/>
              <p:nvPr/>
            </p:nvSpPr>
            <p:spPr>
              <a:xfrm rot="20434295">
                <a:off x="2011601" y="5256258"/>
                <a:ext cx="575485" cy="739482"/>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7" name="Oval 146"/>
              <p:cNvSpPr/>
              <p:nvPr/>
            </p:nvSpPr>
            <p:spPr>
              <a:xfrm rot="1679087">
                <a:off x="1206650" y="5273387"/>
                <a:ext cx="575485" cy="739482"/>
              </a:xfrm>
              <a:prstGeom prst="ellipse">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8" name="Oval 147"/>
              <p:cNvSpPr/>
              <p:nvPr/>
            </p:nvSpPr>
            <p:spPr>
              <a:xfrm rot="20434295">
                <a:off x="2743478" y="3270580"/>
                <a:ext cx="575485" cy="7394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9" name="Oval 148"/>
              <p:cNvSpPr/>
              <p:nvPr/>
            </p:nvSpPr>
            <p:spPr>
              <a:xfrm rot="1679087">
                <a:off x="381000" y="3285869"/>
                <a:ext cx="575485" cy="7394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0" name="Trapezoid 149"/>
              <p:cNvSpPr/>
              <p:nvPr/>
            </p:nvSpPr>
            <p:spPr>
              <a:xfrm>
                <a:off x="952095" y="2743200"/>
                <a:ext cx="1918564" cy="2840223"/>
              </a:xfrm>
              <a:prstGeom prst="trapezoid">
                <a:avLst>
                  <a:gd name="adj" fmla="val 31295"/>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1" name="Trapezoid 150"/>
              <p:cNvSpPr/>
              <p:nvPr/>
            </p:nvSpPr>
            <p:spPr>
              <a:xfrm rot="2090544">
                <a:off x="693349" y="2077656"/>
                <a:ext cx="926347" cy="1737954"/>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2" name="Trapezoid 151"/>
              <p:cNvSpPr/>
              <p:nvPr/>
            </p:nvSpPr>
            <p:spPr>
              <a:xfrm rot="19984891">
                <a:off x="2237225" y="2180098"/>
                <a:ext cx="968645" cy="1593132"/>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53" name="Trapezoid 152"/>
              <p:cNvSpPr/>
              <p:nvPr/>
            </p:nvSpPr>
            <p:spPr>
              <a:xfrm>
                <a:off x="1032035" y="2286000"/>
                <a:ext cx="1782666" cy="2983896"/>
              </a:xfrm>
              <a:prstGeom prst="trapezoid">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154" name="Isosceles Triangle 153"/>
              <p:cNvSpPr/>
              <p:nvPr/>
            </p:nvSpPr>
            <p:spPr>
              <a:xfrm rot="10800000">
                <a:off x="1511676" y="2362200"/>
                <a:ext cx="879342" cy="152400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Isosceles Triangle 154"/>
              <p:cNvSpPr/>
              <p:nvPr/>
            </p:nvSpPr>
            <p:spPr>
              <a:xfrm rot="10800000">
                <a:off x="1632242" y="2339715"/>
                <a:ext cx="639521" cy="1219200"/>
              </a:xfrm>
              <a:prstGeom prst="triangle">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gular Pentagon 155"/>
              <p:cNvSpPr/>
              <p:nvPr/>
            </p:nvSpPr>
            <p:spPr>
              <a:xfrm rot="10800000">
                <a:off x="1191915" y="914400"/>
                <a:ext cx="1438923" cy="182880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02"/>
              <p:cNvGrpSpPr/>
              <p:nvPr/>
            </p:nvGrpSpPr>
            <p:grpSpPr>
              <a:xfrm>
                <a:off x="1111975" y="4572000"/>
                <a:ext cx="1598803" cy="540152"/>
                <a:chOff x="1447800" y="3003029"/>
                <a:chExt cx="3795010" cy="1873771"/>
              </a:xfrm>
            </p:grpSpPr>
            <p:grpSp>
              <p:nvGrpSpPr>
                <p:cNvPr id="189" name="Group 184"/>
                <p:cNvGrpSpPr/>
                <p:nvPr/>
              </p:nvGrpSpPr>
              <p:grpSpPr>
                <a:xfrm>
                  <a:off x="1447800" y="3048000"/>
                  <a:ext cx="1905000" cy="1828800"/>
                  <a:chOff x="1447800" y="3048000"/>
                  <a:chExt cx="1905000" cy="1828800"/>
                </a:xfrm>
              </p:grpSpPr>
              <p:grpSp>
                <p:nvGrpSpPr>
                  <p:cNvPr id="197" name="Group 180"/>
                  <p:cNvGrpSpPr/>
                  <p:nvPr/>
                </p:nvGrpSpPr>
                <p:grpSpPr>
                  <a:xfrm>
                    <a:off x="1447800" y="3048000"/>
                    <a:ext cx="990600" cy="1752600"/>
                    <a:chOff x="1447800" y="3048000"/>
                    <a:chExt cx="990600" cy="1752600"/>
                  </a:xfrm>
                </p:grpSpPr>
                <p:sp>
                  <p:nvSpPr>
                    <p:cNvPr id="201" name="Flowchart: Stored Data 200"/>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Diamond 201"/>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8" name="Group 181"/>
                  <p:cNvGrpSpPr/>
                  <p:nvPr/>
                </p:nvGrpSpPr>
                <p:grpSpPr>
                  <a:xfrm rot="10800000">
                    <a:off x="2362200" y="3124200"/>
                    <a:ext cx="990600" cy="1752600"/>
                    <a:chOff x="1447800" y="3048000"/>
                    <a:chExt cx="990600" cy="1752600"/>
                  </a:xfrm>
                </p:grpSpPr>
                <p:sp>
                  <p:nvSpPr>
                    <p:cNvPr id="199" name="Flowchart: Stored Data 198"/>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Diamond 199"/>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90" name="Group 185"/>
                <p:cNvGrpSpPr/>
                <p:nvPr/>
              </p:nvGrpSpPr>
              <p:grpSpPr>
                <a:xfrm>
                  <a:off x="3337810" y="3003029"/>
                  <a:ext cx="1905000" cy="1828800"/>
                  <a:chOff x="1447800" y="3048000"/>
                  <a:chExt cx="1905000" cy="1828800"/>
                </a:xfrm>
              </p:grpSpPr>
              <p:grpSp>
                <p:nvGrpSpPr>
                  <p:cNvPr id="191" name="Group 180"/>
                  <p:cNvGrpSpPr/>
                  <p:nvPr/>
                </p:nvGrpSpPr>
                <p:grpSpPr>
                  <a:xfrm>
                    <a:off x="1447800" y="3048000"/>
                    <a:ext cx="990600" cy="1752600"/>
                    <a:chOff x="1447800" y="3048000"/>
                    <a:chExt cx="990600" cy="1752600"/>
                  </a:xfrm>
                </p:grpSpPr>
                <p:sp>
                  <p:nvSpPr>
                    <p:cNvPr id="195" name="Flowchart: Stored Data 194"/>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Diamond 195"/>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2" name="Group 181"/>
                  <p:cNvGrpSpPr/>
                  <p:nvPr/>
                </p:nvGrpSpPr>
                <p:grpSpPr>
                  <a:xfrm rot="10800000">
                    <a:off x="2362200" y="3124200"/>
                    <a:ext cx="990600" cy="1752600"/>
                    <a:chOff x="1447800" y="3048000"/>
                    <a:chExt cx="990600" cy="1752600"/>
                  </a:xfrm>
                </p:grpSpPr>
                <p:sp>
                  <p:nvSpPr>
                    <p:cNvPr id="193" name="Flowchart: Stored Data 192"/>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Diamond 193"/>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8" name="Group 117"/>
              <p:cNvGrpSpPr/>
              <p:nvPr/>
            </p:nvGrpSpPr>
            <p:grpSpPr>
              <a:xfrm rot="19702006">
                <a:off x="2511916" y="3230268"/>
                <a:ext cx="840884" cy="375941"/>
                <a:chOff x="1447800" y="3003029"/>
                <a:chExt cx="3795010" cy="1873771"/>
              </a:xfrm>
            </p:grpSpPr>
            <p:grpSp>
              <p:nvGrpSpPr>
                <p:cNvPr id="175" name="Group 184"/>
                <p:cNvGrpSpPr/>
                <p:nvPr/>
              </p:nvGrpSpPr>
              <p:grpSpPr>
                <a:xfrm>
                  <a:off x="1447800" y="3048000"/>
                  <a:ext cx="1905000" cy="1828800"/>
                  <a:chOff x="1447800" y="3048000"/>
                  <a:chExt cx="1905000" cy="1828800"/>
                </a:xfrm>
              </p:grpSpPr>
              <p:grpSp>
                <p:nvGrpSpPr>
                  <p:cNvPr id="183" name="Group 180"/>
                  <p:cNvGrpSpPr/>
                  <p:nvPr/>
                </p:nvGrpSpPr>
                <p:grpSpPr>
                  <a:xfrm>
                    <a:off x="1447800" y="3048000"/>
                    <a:ext cx="990600" cy="1752600"/>
                    <a:chOff x="1447800" y="3048000"/>
                    <a:chExt cx="990600" cy="1752600"/>
                  </a:xfrm>
                </p:grpSpPr>
                <p:sp>
                  <p:nvSpPr>
                    <p:cNvPr id="187" name="Flowchart: Stored Data 186"/>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8" name="Diamond 187"/>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84" name="Group 181"/>
                  <p:cNvGrpSpPr/>
                  <p:nvPr/>
                </p:nvGrpSpPr>
                <p:grpSpPr>
                  <a:xfrm rot="10800000">
                    <a:off x="2362200" y="3124200"/>
                    <a:ext cx="990600" cy="1752600"/>
                    <a:chOff x="1447800" y="3048000"/>
                    <a:chExt cx="990600" cy="1752600"/>
                  </a:xfrm>
                </p:grpSpPr>
                <p:sp>
                  <p:nvSpPr>
                    <p:cNvPr id="185" name="Flowchart: Stored Data 184"/>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Diamond 185"/>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6" name="Group 185"/>
                <p:cNvGrpSpPr/>
                <p:nvPr/>
              </p:nvGrpSpPr>
              <p:grpSpPr>
                <a:xfrm>
                  <a:off x="3337810" y="3003029"/>
                  <a:ext cx="1905000" cy="1828800"/>
                  <a:chOff x="1447800" y="3048000"/>
                  <a:chExt cx="1905000" cy="1828800"/>
                </a:xfrm>
              </p:grpSpPr>
              <p:grpSp>
                <p:nvGrpSpPr>
                  <p:cNvPr id="177" name="Group 180"/>
                  <p:cNvGrpSpPr/>
                  <p:nvPr/>
                </p:nvGrpSpPr>
                <p:grpSpPr>
                  <a:xfrm>
                    <a:off x="1447800" y="3048000"/>
                    <a:ext cx="990600" cy="1752600"/>
                    <a:chOff x="1447800" y="3048000"/>
                    <a:chExt cx="990600" cy="1752600"/>
                  </a:xfrm>
                </p:grpSpPr>
                <p:sp>
                  <p:nvSpPr>
                    <p:cNvPr id="181" name="Flowchart: Stored Data 180"/>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Diamond 181"/>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8" name="Group 181"/>
                  <p:cNvGrpSpPr/>
                  <p:nvPr/>
                </p:nvGrpSpPr>
                <p:grpSpPr>
                  <a:xfrm rot="10800000">
                    <a:off x="2362200" y="3124200"/>
                    <a:ext cx="990600" cy="1752600"/>
                    <a:chOff x="1447800" y="3048000"/>
                    <a:chExt cx="990600" cy="1752600"/>
                  </a:xfrm>
                </p:grpSpPr>
                <p:sp>
                  <p:nvSpPr>
                    <p:cNvPr id="179" name="Flowchart: Stored Data 178"/>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Diamond 179"/>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159" name="Group 139"/>
              <p:cNvGrpSpPr/>
              <p:nvPr/>
            </p:nvGrpSpPr>
            <p:grpSpPr>
              <a:xfrm rot="2093241">
                <a:off x="429740" y="3243445"/>
                <a:ext cx="840884" cy="375941"/>
                <a:chOff x="1447800" y="3003029"/>
                <a:chExt cx="3795010" cy="1873771"/>
              </a:xfrm>
            </p:grpSpPr>
            <p:grpSp>
              <p:nvGrpSpPr>
                <p:cNvPr id="161" name="Group 184"/>
                <p:cNvGrpSpPr/>
                <p:nvPr/>
              </p:nvGrpSpPr>
              <p:grpSpPr>
                <a:xfrm>
                  <a:off x="1447800" y="3048000"/>
                  <a:ext cx="1905000" cy="1828800"/>
                  <a:chOff x="1447800" y="3048000"/>
                  <a:chExt cx="1905000" cy="1828800"/>
                </a:xfrm>
              </p:grpSpPr>
              <p:grpSp>
                <p:nvGrpSpPr>
                  <p:cNvPr id="169" name="Group 180"/>
                  <p:cNvGrpSpPr/>
                  <p:nvPr/>
                </p:nvGrpSpPr>
                <p:grpSpPr>
                  <a:xfrm>
                    <a:off x="1447800" y="3048000"/>
                    <a:ext cx="990600" cy="1752600"/>
                    <a:chOff x="1447800" y="3048000"/>
                    <a:chExt cx="990600" cy="1752600"/>
                  </a:xfrm>
                </p:grpSpPr>
                <p:sp>
                  <p:nvSpPr>
                    <p:cNvPr id="173" name="Flowchart: Stored Data 172"/>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Diamond 173"/>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0" name="Group 181"/>
                  <p:cNvGrpSpPr/>
                  <p:nvPr/>
                </p:nvGrpSpPr>
                <p:grpSpPr>
                  <a:xfrm rot="10800000">
                    <a:off x="2362200" y="3124200"/>
                    <a:ext cx="990600" cy="1752600"/>
                    <a:chOff x="1447800" y="3048000"/>
                    <a:chExt cx="990600" cy="1752600"/>
                  </a:xfrm>
                </p:grpSpPr>
                <p:sp>
                  <p:nvSpPr>
                    <p:cNvPr id="171" name="Flowchart: Stored Data 170"/>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Diamond 171"/>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62" name="Group 185"/>
                <p:cNvGrpSpPr/>
                <p:nvPr/>
              </p:nvGrpSpPr>
              <p:grpSpPr>
                <a:xfrm>
                  <a:off x="3337810" y="3003029"/>
                  <a:ext cx="1905000" cy="1828800"/>
                  <a:chOff x="1447800" y="3048000"/>
                  <a:chExt cx="1905000" cy="1828800"/>
                </a:xfrm>
              </p:grpSpPr>
              <p:grpSp>
                <p:nvGrpSpPr>
                  <p:cNvPr id="163" name="Group 180"/>
                  <p:cNvGrpSpPr/>
                  <p:nvPr/>
                </p:nvGrpSpPr>
                <p:grpSpPr>
                  <a:xfrm>
                    <a:off x="1447800" y="3048000"/>
                    <a:ext cx="990600" cy="1752600"/>
                    <a:chOff x="1447800" y="3048000"/>
                    <a:chExt cx="990600" cy="1752600"/>
                  </a:xfrm>
                </p:grpSpPr>
                <p:sp>
                  <p:nvSpPr>
                    <p:cNvPr id="167" name="Flowchart: Stored Data 166"/>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Diamond 167"/>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4" name="Group 181"/>
                  <p:cNvGrpSpPr/>
                  <p:nvPr/>
                </p:nvGrpSpPr>
                <p:grpSpPr>
                  <a:xfrm rot="10800000">
                    <a:off x="2362200" y="3124200"/>
                    <a:ext cx="990600" cy="1752600"/>
                    <a:chOff x="1447800" y="3048000"/>
                    <a:chExt cx="990600" cy="1752600"/>
                  </a:xfrm>
                </p:grpSpPr>
                <p:sp>
                  <p:nvSpPr>
                    <p:cNvPr id="165" name="Flowchart: Stored Data 164"/>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Diamond 165"/>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160" name="Rounded Rectangle 18"/>
              <p:cNvSpPr/>
              <p:nvPr/>
            </p:nvSpPr>
            <p:spPr>
              <a:xfrm>
                <a:off x="990600" y="762000"/>
                <a:ext cx="1910294" cy="3639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6" name="Rectangle 5"/>
            <p:cNvSpPr/>
            <p:nvPr/>
          </p:nvSpPr>
          <p:spPr>
            <a:xfrm>
              <a:off x="422959" y="2579215"/>
              <a:ext cx="2593063" cy="923330"/>
            </a:xfrm>
            <a:prstGeom prst="rect">
              <a:avLst/>
            </a:prstGeom>
          </p:spPr>
          <p:txBody>
            <a:bodyPr wrap="square">
              <a:spAutoFit/>
            </a:bodyPr>
            <a:lstStyle/>
            <a:p>
              <a:r>
                <a:rPr lang="en-US" dirty="0">
                  <a:solidFill>
                    <a:schemeClr val="bg1"/>
                  </a:solidFill>
                  <a:latin typeface="Comic Sans MS" panose="030F0702030302020204" pitchFamily="66" charset="0"/>
                </a:rPr>
                <a:t>They took Him to </a:t>
              </a:r>
              <a:r>
                <a:rPr lang="en-US" dirty="0" err="1">
                  <a:solidFill>
                    <a:schemeClr val="bg1"/>
                  </a:solidFill>
                  <a:latin typeface="Comic Sans MS" panose="030F0702030302020204" pitchFamily="66" charset="0"/>
                </a:rPr>
                <a:t>Annas</a:t>
              </a:r>
              <a:r>
                <a:rPr lang="en-US" dirty="0">
                  <a:solidFill>
                    <a:schemeClr val="bg1"/>
                  </a:solidFill>
                  <a:latin typeface="Comic Sans MS" panose="030F0702030302020204" pitchFamily="66" charset="0"/>
                </a:rPr>
                <a:t>, one of the Jewish leaders</a:t>
              </a:r>
              <a:endParaRPr lang="en-US" dirty="0"/>
            </a:p>
          </p:txBody>
        </p:sp>
      </p:grpSp>
      <p:grpSp>
        <p:nvGrpSpPr>
          <p:cNvPr id="9217" name="Group 9216"/>
          <p:cNvGrpSpPr/>
          <p:nvPr/>
        </p:nvGrpSpPr>
        <p:grpSpPr>
          <a:xfrm>
            <a:off x="168438" y="2454055"/>
            <a:ext cx="3841848" cy="1455558"/>
            <a:chOff x="8035966" y="3891502"/>
            <a:chExt cx="3841848" cy="1455558"/>
          </a:xfrm>
        </p:grpSpPr>
        <p:grpSp>
          <p:nvGrpSpPr>
            <p:cNvPr id="74" name="Group 155"/>
            <p:cNvGrpSpPr/>
            <p:nvPr/>
          </p:nvGrpSpPr>
          <p:grpSpPr>
            <a:xfrm>
              <a:off x="8035966" y="3891502"/>
              <a:ext cx="846870" cy="1455558"/>
              <a:chOff x="2656025" y="685800"/>
              <a:chExt cx="2832758" cy="5562600"/>
            </a:xfrm>
          </p:grpSpPr>
          <p:grpSp>
            <p:nvGrpSpPr>
              <p:cNvPr id="75" name="Group 90"/>
              <p:cNvGrpSpPr/>
              <p:nvPr/>
            </p:nvGrpSpPr>
            <p:grpSpPr>
              <a:xfrm rot="3337114">
                <a:off x="3352800" y="5410200"/>
                <a:ext cx="618673" cy="914400"/>
                <a:chOff x="5453023" y="2955884"/>
                <a:chExt cx="1438353" cy="2125890"/>
              </a:xfrm>
            </p:grpSpPr>
            <p:sp>
              <p:nvSpPr>
                <p:cNvPr id="140" name="Oval 139"/>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41" name="Oval 140"/>
                <p:cNvSpPr/>
                <p:nvPr/>
              </p:nvSpPr>
              <p:spPr>
                <a:xfrm>
                  <a:off x="5562600" y="3276600"/>
                  <a:ext cx="1213945" cy="14825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76" name="Group 90"/>
              <p:cNvGrpSpPr/>
              <p:nvPr/>
            </p:nvGrpSpPr>
            <p:grpSpPr>
              <a:xfrm>
                <a:off x="4038600" y="5334000"/>
                <a:ext cx="618673" cy="914400"/>
                <a:chOff x="5453023" y="2955884"/>
                <a:chExt cx="1438353" cy="2125890"/>
              </a:xfrm>
            </p:grpSpPr>
            <p:sp>
              <p:nvSpPr>
                <p:cNvPr id="138" name="Oval 137"/>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39" name="Oval 138"/>
                <p:cNvSpPr/>
                <p:nvPr/>
              </p:nvSpPr>
              <p:spPr>
                <a:xfrm>
                  <a:off x="5562600" y="3276600"/>
                  <a:ext cx="1213945" cy="14825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77" name="Oval 76"/>
              <p:cNvSpPr/>
              <p:nvPr/>
            </p:nvSpPr>
            <p:spPr>
              <a:xfrm rot="20434295">
                <a:off x="4907969" y="3499180"/>
                <a:ext cx="548560" cy="7394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8" name="Oval 77"/>
              <p:cNvSpPr/>
              <p:nvPr/>
            </p:nvSpPr>
            <p:spPr>
              <a:xfrm rot="1679087">
                <a:off x="2656025" y="3514469"/>
                <a:ext cx="548560" cy="73948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79" name="Trapezoid 78"/>
              <p:cNvSpPr/>
              <p:nvPr/>
            </p:nvSpPr>
            <p:spPr>
              <a:xfrm>
                <a:off x="3200400" y="2971800"/>
                <a:ext cx="1828800" cy="2840223"/>
              </a:xfrm>
              <a:prstGeom prst="trapezoid">
                <a:avLst>
                  <a:gd name="adj" fmla="val 31295"/>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0" name="Trapezoid 79"/>
              <p:cNvSpPr/>
              <p:nvPr/>
            </p:nvSpPr>
            <p:spPr>
              <a:xfrm rot="2090544">
                <a:off x="2953760" y="2306256"/>
                <a:ext cx="883006" cy="1737954"/>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1" name="Trapezoid 80"/>
              <p:cNvSpPr/>
              <p:nvPr/>
            </p:nvSpPr>
            <p:spPr>
              <a:xfrm rot="19984891">
                <a:off x="4425403" y="2408698"/>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82" name="Trapezoid 81"/>
              <p:cNvSpPr/>
              <p:nvPr/>
            </p:nvSpPr>
            <p:spPr>
              <a:xfrm>
                <a:off x="3276600" y="2514600"/>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83" name="Isosceles Triangle 82"/>
              <p:cNvSpPr/>
              <p:nvPr/>
            </p:nvSpPr>
            <p:spPr>
              <a:xfrm rot="10800000">
                <a:off x="3733800" y="2590800"/>
                <a:ext cx="838200" cy="1524000"/>
              </a:xfrm>
              <a:prstGeom prst="triangle">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Isosceles Triangle 83"/>
              <p:cNvSpPr/>
              <p:nvPr/>
            </p:nvSpPr>
            <p:spPr>
              <a:xfrm rot="10800000">
                <a:off x="3848725" y="2568315"/>
                <a:ext cx="609600" cy="1219200"/>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Cloud 84"/>
              <p:cNvSpPr/>
              <p:nvPr/>
            </p:nvSpPr>
            <p:spPr>
              <a:xfrm>
                <a:off x="3089065" y="1068426"/>
                <a:ext cx="2066611" cy="1415757"/>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gular Pentagon 85"/>
              <p:cNvSpPr/>
              <p:nvPr/>
            </p:nvSpPr>
            <p:spPr>
              <a:xfrm rot="10800000">
                <a:off x="3429000" y="1143000"/>
                <a:ext cx="1371600" cy="182880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Cloud 86"/>
              <p:cNvSpPr/>
              <p:nvPr/>
            </p:nvSpPr>
            <p:spPr>
              <a:xfrm>
                <a:off x="3429000" y="685800"/>
                <a:ext cx="1371600" cy="914400"/>
              </a:xfrm>
              <a:prstGeom prst="cloud">
                <a:avLst/>
              </a:prstGeom>
              <a:solidFill>
                <a:srgbClr val="927B4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8" name="Group 102"/>
              <p:cNvGrpSpPr/>
              <p:nvPr/>
            </p:nvGrpSpPr>
            <p:grpSpPr>
              <a:xfrm>
                <a:off x="3352800" y="4800600"/>
                <a:ext cx="1524000" cy="540152"/>
                <a:chOff x="1447800" y="3003029"/>
                <a:chExt cx="3795010" cy="1873771"/>
              </a:xfrm>
            </p:grpSpPr>
            <p:grpSp>
              <p:nvGrpSpPr>
                <p:cNvPr id="124" name="Group 184"/>
                <p:cNvGrpSpPr/>
                <p:nvPr/>
              </p:nvGrpSpPr>
              <p:grpSpPr>
                <a:xfrm>
                  <a:off x="1447800" y="3048000"/>
                  <a:ext cx="1905000" cy="1828800"/>
                  <a:chOff x="1447800" y="3048000"/>
                  <a:chExt cx="1905000" cy="1828800"/>
                </a:xfrm>
              </p:grpSpPr>
              <p:grpSp>
                <p:nvGrpSpPr>
                  <p:cNvPr id="132" name="Group 180"/>
                  <p:cNvGrpSpPr/>
                  <p:nvPr/>
                </p:nvGrpSpPr>
                <p:grpSpPr>
                  <a:xfrm>
                    <a:off x="1447800" y="3048000"/>
                    <a:ext cx="990600" cy="1752600"/>
                    <a:chOff x="1447800" y="3048000"/>
                    <a:chExt cx="990600" cy="1752600"/>
                  </a:xfrm>
                </p:grpSpPr>
                <p:sp>
                  <p:nvSpPr>
                    <p:cNvPr id="136" name="Flowchart: Stored Data 135"/>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Diamond 136"/>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81"/>
                  <p:cNvGrpSpPr/>
                  <p:nvPr/>
                </p:nvGrpSpPr>
                <p:grpSpPr>
                  <a:xfrm rot="10800000">
                    <a:off x="2362200" y="3124200"/>
                    <a:ext cx="990600" cy="1752600"/>
                    <a:chOff x="1447800" y="3048000"/>
                    <a:chExt cx="990600" cy="1752600"/>
                  </a:xfrm>
                </p:grpSpPr>
                <p:sp>
                  <p:nvSpPr>
                    <p:cNvPr id="134" name="Flowchart: Stored Data 133"/>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5" name="Diamond 134"/>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5" name="Group 185"/>
                <p:cNvGrpSpPr/>
                <p:nvPr/>
              </p:nvGrpSpPr>
              <p:grpSpPr>
                <a:xfrm>
                  <a:off x="3337810" y="3003029"/>
                  <a:ext cx="1905000" cy="1828800"/>
                  <a:chOff x="1447800" y="3048000"/>
                  <a:chExt cx="1905000" cy="1828800"/>
                </a:xfrm>
              </p:grpSpPr>
              <p:grpSp>
                <p:nvGrpSpPr>
                  <p:cNvPr id="126" name="Group 180"/>
                  <p:cNvGrpSpPr/>
                  <p:nvPr/>
                </p:nvGrpSpPr>
                <p:grpSpPr>
                  <a:xfrm>
                    <a:off x="1447800" y="3048000"/>
                    <a:ext cx="990600" cy="1752600"/>
                    <a:chOff x="1447800" y="3048000"/>
                    <a:chExt cx="990600" cy="1752600"/>
                  </a:xfrm>
                </p:grpSpPr>
                <p:sp>
                  <p:nvSpPr>
                    <p:cNvPr id="130" name="Flowchart: Stored Data 129"/>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Diamond 130"/>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81"/>
                  <p:cNvGrpSpPr/>
                  <p:nvPr/>
                </p:nvGrpSpPr>
                <p:grpSpPr>
                  <a:xfrm rot="10800000">
                    <a:off x="2362200" y="3124200"/>
                    <a:ext cx="990600" cy="1752600"/>
                    <a:chOff x="1447800" y="3048000"/>
                    <a:chExt cx="990600" cy="1752600"/>
                  </a:xfrm>
                </p:grpSpPr>
                <p:sp>
                  <p:nvSpPr>
                    <p:cNvPr id="128" name="Flowchart: Stored Data 127"/>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Diamond 128"/>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89" name="Group 117"/>
              <p:cNvGrpSpPr/>
              <p:nvPr/>
            </p:nvGrpSpPr>
            <p:grpSpPr>
              <a:xfrm rot="19702006">
                <a:off x="4687242" y="3458868"/>
                <a:ext cx="801541" cy="375941"/>
                <a:chOff x="1447800" y="3003029"/>
                <a:chExt cx="3795010" cy="1873771"/>
              </a:xfrm>
            </p:grpSpPr>
            <p:grpSp>
              <p:nvGrpSpPr>
                <p:cNvPr id="110" name="Group 184"/>
                <p:cNvGrpSpPr/>
                <p:nvPr/>
              </p:nvGrpSpPr>
              <p:grpSpPr>
                <a:xfrm>
                  <a:off x="1447800" y="3048000"/>
                  <a:ext cx="1905000" cy="1828800"/>
                  <a:chOff x="1447800" y="3048000"/>
                  <a:chExt cx="1905000" cy="1828800"/>
                </a:xfrm>
              </p:grpSpPr>
              <p:grpSp>
                <p:nvGrpSpPr>
                  <p:cNvPr id="118" name="Group 180"/>
                  <p:cNvGrpSpPr/>
                  <p:nvPr/>
                </p:nvGrpSpPr>
                <p:grpSpPr>
                  <a:xfrm>
                    <a:off x="1447800" y="3048000"/>
                    <a:ext cx="990600" cy="1752600"/>
                    <a:chOff x="1447800" y="3048000"/>
                    <a:chExt cx="990600" cy="1752600"/>
                  </a:xfrm>
                </p:grpSpPr>
                <p:sp>
                  <p:nvSpPr>
                    <p:cNvPr id="122" name="Flowchart: Stored Data 121"/>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Diamond 122"/>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9" name="Group 181"/>
                  <p:cNvGrpSpPr/>
                  <p:nvPr/>
                </p:nvGrpSpPr>
                <p:grpSpPr>
                  <a:xfrm rot="10800000">
                    <a:off x="2362200" y="3124200"/>
                    <a:ext cx="990600" cy="1752600"/>
                    <a:chOff x="1447800" y="3048000"/>
                    <a:chExt cx="990600" cy="1752600"/>
                  </a:xfrm>
                </p:grpSpPr>
                <p:sp>
                  <p:nvSpPr>
                    <p:cNvPr id="120" name="Flowchart: Stored Data 119"/>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Diamond 120"/>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11" name="Group 185"/>
                <p:cNvGrpSpPr/>
                <p:nvPr/>
              </p:nvGrpSpPr>
              <p:grpSpPr>
                <a:xfrm>
                  <a:off x="3337810" y="3003029"/>
                  <a:ext cx="1905000" cy="1828800"/>
                  <a:chOff x="1447800" y="3048000"/>
                  <a:chExt cx="1905000" cy="1828800"/>
                </a:xfrm>
              </p:grpSpPr>
              <p:grpSp>
                <p:nvGrpSpPr>
                  <p:cNvPr id="112" name="Group 180"/>
                  <p:cNvGrpSpPr/>
                  <p:nvPr/>
                </p:nvGrpSpPr>
                <p:grpSpPr>
                  <a:xfrm>
                    <a:off x="1447800" y="3048000"/>
                    <a:ext cx="990600" cy="1752600"/>
                    <a:chOff x="1447800" y="3048000"/>
                    <a:chExt cx="990600" cy="1752600"/>
                  </a:xfrm>
                </p:grpSpPr>
                <p:sp>
                  <p:nvSpPr>
                    <p:cNvPr id="116" name="Flowchart: Stored Data 115"/>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Diamond 116"/>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81"/>
                  <p:cNvGrpSpPr/>
                  <p:nvPr/>
                </p:nvGrpSpPr>
                <p:grpSpPr>
                  <a:xfrm rot="10800000">
                    <a:off x="2362200" y="3124200"/>
                    <a:ext cx="990600" cy="1752600"/>
                    <a:chOff x="1447800" y="3048000"/>
                    <a:chExt cx="990600" cy="1752600"/>
                  </a:xfrm>
                </p:grpSpPr>
                <p:sp>
                  <p:nvSpPr>
                    <p:cNvPr id="114" name="Flowchart: Stored Data 113"/>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Diamond 114"/>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90" name="Group 139"/>
              <p:cNvGrpSpPr/>
              <p:nvPr/>
            </p:nvGrpSpPr>
            <p:grpSpPr>
              <a:xfrm rot="2093241">
                <a:off x="2702485" y="3472045"/>
                <a:ext cx="801541" cy="375941"/>
                <a:chOff x="1447800" y="3003029"/>
                <a:chExt cx="3795010" cy="1873771"/>
              </a:xfrm>
            </p:grpSpPr>
            <p:grpSp>
              <p:nvGrpSpPr>
                <p:cNvPr id="95" name="Group 184"/>
                <p:cNvGrpSpPr/>
                <p:nvPr/>
              </p:nvGrpSpPr>
              <p:grpSpPr>
                <a:xfrm>
                  <a:off x="1447800" y="3048000"/>
                  <a:ext cx="1905000" cy="1828800"/>
                  <a:chOff x="1447800" y="3048000"/>
                  <a:chExt cx="1905000" cy="1828800"/>
                </a:xfrm>
              </p:grpSpPr>
              <p:grpSp>
                <p:nvGrpSpPr>
                  <p:cNvPr id="104" name="Group 180"/>
                  <p:cNvGrpSpPr/>
                  <p:nvPr/>
                </p:nvGrpSpPr>
                <p:grpSpPr>
                  <a:xfrm>
                    <a:off x="1447800" y="3048000"/>
                    <a:ext cx="990600" cy="1752600"/>
                    <a:chOff x="1447800" y="3048000"/>
                    <a:chExt cx="990600" cy="1752600"/>
                  </a:xfrm>
                </p:grpSpPr>
                <p:sp>
                  <p:nvSpPr>
                    <p:cNvPr id="108" name="Flowchart: Stored Data 107"/>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Diamond 108"/>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81"/>
                  <p:cNvGrpSpPr/>
                  <p:nvPr/>
                </p:nvGrpSpPr>
                <p:grpSpPr>
                  <a:xfrm rot="10800000">
                    <a:off x="2362200" y="3124200"/>
                    <a:ext cx="990600" cy="1752600"/>
                    <a:chOff x="1447800" y="3048000"/>
                    <a:chExt cx="990600" cy="1752600"/>
                  </a:xfrm>
                </p:grpSpPr>
                <p:sp>
                  <p:nvSpPr>
                    <p:cNvPr id="106" name="Flowchart: Stored Data 105"/>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Diamond 106"/>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6" name="Group 185"/>
                <p:cNvGrpSpPr/>
                <p:nvPr/>
              </p:nvGrpSpPr>
              <p:grpSpPr>
                <a:xfrm>
                  <a:off x="3337810" y="3003029"/>
                  <a:ext cx="1905000" cy="1828800"/>
                  <a:chOff x="1447800" y="3048000"/>
                  <a:chExt cx="1905000" cy="1828800"/>
                </a:xfrm>
              </p:grpSpPr>
              <p:grpSp>
                <p:nvGrpSpPr>
                  <p:cNvPr id="97" name="Group 180"/>
                  <p:cNvGrpSpPr/>
                  <p:nvPr/>
                </p:nvGrpSpPr>
                <p:grpSpPr>
                  <a:xfrm>
                    <a:off x="1447800" y="3048000"/>
                    <a:ext cx="990600" cy="1752600"/>
                    <a:chOff x="1447800" y="3048000"/>
                    <a:chExt cx="990600" cy="1752600"/>
                  </a:xfrm>
                </p:grpSpPr>
                <p:sp>
                  <p:nvSpPr>
                    <p:cNvPr id="101" name="Flowchart: Stored Data 100"/>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Diamond 101"/>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8" name="Group 181"/>
                  <p:cNvGrpSpPr/>
                  <p:nvPr/>
                </p:nvGrpSpPr>
                <p:grpSpPr>
                  <a:xfrm rot="10800000">
                    <a:off x="2362200" y="3124200"/>
                    <a:ext cx="990600" cy="1752600"/>
                    <a:chOff x="1447800" y="3048000"/>
                    <a:chExt cx="990600" cy="1752600"/>
                  </a:xfrm>
                </p:grpSpPr>
                <p:sp>
                  <p:nvSpPr>
                    <p:cNvPr id="99" name="Flowchart: Stored Data 98"/>
                    <p:cNvSpPr/>
                    <p:nvPr/>
                  </p:nvSpPr>
                  <p:spPr>
                    <a:xfrm rot="5400000">
                      <a:off x="1066800" y="3429000"/>
                      <a:ext cx="1752600" cy="990600"/>
                    </a:xfrm>
                    <a:prstGeom prst="flowChartOnlineStorage">
                      <a:avLst/>
                    </a:prstGeom>
                    <a:solidFill>
                      <a:srgbClr val="7DF0F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Diamond 99"/>
                    <p:cNvSpPr/>
                    <p:nvPr/>
                  </p:nvSpPr>
                  <p:spPr>
                    <a:xfrm>
                      <a:off x="1676400" y="3124200"/>
                      <a:ext cx="533400" cy="1371600"/>
                    </a:xfrm>
                    <a:prstGeom prst="diamond">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1" name="Rounded Rectangle 90"/>
              <p:cNvSpPr/>
              <p:nvPr/>
            </p:nvSpPr>
            <p:spPr>
              <a:xfrm>
                <a:off x="3276600" y="1219200"/>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92" name="Hexagon 91"/>
              <p:cNvSpPr/>
              <p:nvPr/>
            </p:nvSpPr>
            <p:spPr>
              <a:xfrm>
                <a:off x="4038600" y="914400"/>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93" name="Hexagon 92"/>
              <p:cNvSpPr/>
              <p:nvPr/>
            </p:nvSpPr>
            <p:spPr>
              <a:xfrm>
                <a:off x="4572000" y="99060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94" name="Hexagon 93"/>
              <p:cNvSpPr/>
              <p:nvPr/>
            </p:nvSpPr>
            <p:spPr>
              <a:xfrm>
                <a:off x="3581400" y="99060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sp>
          <p:nvSpPr>
            <p:cNvPr id="9216" name="Rectangle 9215"/>
            <p:cNvSpPr/>
            <p:nvPr/>
          </p:nvSpPr>
          <p:spPr>
            <a:xfrm>
              <a:off x="8938671" y="4171525"/>
              <a:ext cx="2939143" cy="923330"/>
            </a:xfrm>
            <a:prstGeom prst="rect">
              <a:avLst/>
            </a:prstGeom>
          </p:spPr>
          <p:txBody>
            <a:bodyPr wrap="square">
              <a:spAutoFit/>
            </a:bodyPr>
            <a:lstStyle/>
            <a:p>
              <a:r>
                <a:rPr lang="en-US" dirty="0">
                  <a:solidFill>
                    <a:schemeClr val="bg1"/>
                  </a:solidFill>
                  <a:latin typeface="Comic Sans MS" panose="030F0702030302020204" pitchFamily="66" charset="0"/>
                </a:rPr>
                <a:t>And then to Caiaphas, the high priest who sought to condemn Jesus to death</a:t>
              </a:r>
              <a:endParaRPr lang="en-US" dirty="0"/>
            </a:p>
          </p:txBody>
        </p:sp>
      </p:grpSp>
      <p:grpSp>
        <p:nvGrpSpPr>
          <p:cNvPr id="9223" name="Group 9222"/>
          <p:cNvGrpSpPr/>
          <p:nvPr/>
        </p:nvGrpSpPr>
        <p:grpSpPr>
          <a:xfrm>
            <a:off x="8228963" y="997746"/>
            <a:ext cx="4002899" cy="1754326"/>
            <a:chOff x="8228963" y="997746"/>
            <a:chExt cx="4002899" cy="1754326"/>
          </a:xfrm>
        </p:grpSpPr>
        <p:grpSp>
          <p:nvGrpSpPr>
            <p:cNvPr id="9" name="Group 229"/>
            <p:cNvGrpSpPr/>
            <p:nvPr/>
          </p:nvGrpSpPr>
          <p:grpSpPr>
            <a:xfrm>
              <a:off x="8228963" y="1063443"/>
              <a:ext cx="800222" cy="1635851"/>
              <a:chOff x="6096000" y="381000"/>
              <a:chExt cx="2514600" cy="5715000"/>
            </a:xfrm>
          </p:grpSpPr>
          <p:sp>
            <p:nvSpPr>
              <p:cNvPr id="10" name="Cloud 9"/>
              <p:cNvSpPr/>
              <p:nvPr/>
            </p:nvSpPr>
            <p:spPr>
              <a:xfrm rot="17395536">
                <a:off x="6011729" y="930922"/>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loud 11"/>
              <p:cNvSpPr/>
              <p:nvPr/>
            </p:nvSpPr>
            <p:spPr>
              <a:xfrm rot="15902291">
                <a:off x="7459433" y="951747"/>
                <a:ext cx="1361709" cy="735968"/>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rot="19336703">
                <a:off x="7279916" y="5413271"/>
                <a:ext cx="433552" cy="682729"/>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rot="2192056">
                <a:off x="6767085" y="5376225"/>
                <a:ext cx="433552" cy="680057"/>
              </a:xfrm>
              <a:prstGeom prst="ellipse">
                <a:avLst/>
              </a:prstGeom>
              <a:solidFill>
                <a:srgbClr val="7E6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rapezoid 14"/>
              <p:cNvSpPr/>
              <p:nvPr/>
            </p:nvSpPr>
            <p:spPr>
              <a:xfrm>
                <a:off x="6477000" y="2585607"/>
                <a:ext cx="1752600" cy="3085364"/>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8177048" y="3402321"/>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096000" y="3311576"/>
                <a:ext cx="433552" cy="544476"/>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9984891">
                <a:off x="7554230" y="2145343"/>
                <a:ext cx="807754" cy="1657719"/>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2090544">
                <a:off x="6305128" y="2194314"/>
                <a:ext cx="972138" cy="1570633"/>
              </a:xfrm>
              <a:prstGeom prst="trapezoid">
                <a:avLst/>
              </a:prstGeom>
              <a:solidFill>
                <a:schemeClr val="bg2">
                  <a:lumMod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p:cNvSpPr/>
              <p:nvPr/>
            </p:nvSpPr>
            <p:spPr>
              <a:xfrm rot="10800000">
                <a:off x="7136524" y="2313369"/>
                <a:ext cx="520263" cy="362984"/>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20891146">
                <a:off x="7035896" y="2245359"/>
                <a:ext cx="693683" cy="3441545"/>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898702">
                <a:off x="6984550" y="2241188"/>
                <a:ext cx="693683" cy="3429116"/>
              </a:xfrm>
              <a:prstGeom prst="trapezoid">
                <a:avLst>
                  <a:gd name="adj" fmla="val 30882"/>
                </a:avLst>
              </a:prstGeom>
              <a:solidFill>
                <a:schemeClr val="bg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168"/>
              <p:cNvGrpSpPr/>
              <p:nvPr/>
            </p:nvGrpSpPr>
            <p:grpSpPr>
              <a:xfrm>
                <a:off x="6705600" y="2286000"/>
                <a:ext cx="560230" cy="457200"/>
                <a:chOff x="5861535" y="315726"/>
                <a:chExt cx="1078476" cy="998095"/>
              </a:xfrm>
            </p:grpSpPr>
            <p:sp>
              <p:nvSpPr>
                <p:cNvPr id="70" name="Hexagon 6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Chevron 7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Chevron 7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Oval 7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173"/>
              <p:cNvGrpSpPr/>
              <p:nvPr/>
            </p:nvGrpSpPr>
            <p:grpSpPr>
              <a:xfrm>
                <a:off x="7467600" y="2286000"/>
                <a:ext cx="560230" cy="457200"/>
                <a:chOff x="5861535" y="315726"/>
                <a:chExt cx="1078476" cy="998095"/>
              </a:xfrm>
            </p:grpSpPr>
            <p:sp>
              <p:nvSpPr>
                <p:cNvPr id="66" name="Hexagon 65"/>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Chevron 66"/>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Chevron 67"/>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Oval 68"/>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194"/>
              <p:cNvGrpSpPr/>
              <p:nvPr/>
            </p:nvGrpSpPr>
            <p:grpSpPr>
              <a:xfrm>
                <a:off x="6705600" y="3810000"/>
                <a:ext cx="1371600" cy="381000"/>
                <a:chOff x="5576342" y="299803"/>
                <a:chExt cx="3728801" cy="1069299"/>
              </a:xfrm>
            </p:grpSpPr>
            <p:grpSp>
              <p:nvGrpSpPr>
                <p:cNvPr id="51" name="Group 14"/>
                <p:cNvGrpSpPr/>
                <p:nvPr/>
              </p:nvGrpSpPr>
              <p:grpSpPr>
                <a:xfrm>
                  <a:off x="5576342" y="299803"/>
                  <a:ext cx="1304143" cy="1064302"/>
                  <a:chOff x="5861535" y="315726"/>
                  <a:chExt cx="1078476" cy="998095"/>
                </a:xfrm>
              </p:grpSpPr>
              <p:sp>
                <p:nvSpPr>
                  <p:cNvPr id="62" name="Hexagon 61"/>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hevron 62"/>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4" name="Chevron 63"/>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5" name="Oval 64"/>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2" name="Group 15"/>
                <p:cNvGrpSpPr/>
                <p:nvPr/>
              </p:nvGrpSpPr>
              <p:grpSpPr>
                <a:xfrm>
                  <a:off x="6781800" y="304800"/>
                  <a:ext cx="1304143" cy="1064302"/>
                  <a:chOff x="5861535" y="315726"/>
                  <a:chExt cx="1078476" cy="998095"/>
                </a:xfrm>
              </p:grpSpPr>
              <p:sp>
                <p:nvSpPr>
                  <p:cNvPr id="58" name="Hexagon 57"/>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hevron 58"/>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0" name="Chevron 59"/>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1" name="Oval 60"/>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20"/>
                <p:cNvGrpSpPr/>
                <p:nvPr/>
              </p:nvGrpSpPr>
              <p:grpSpPr>
                <a:xfrm>
                  <a:off x="8001000" y="304800"/>
                  <a:ext cx="1304143" cy="1064302"/>
                  <a:chOff x="5861535" y="315726"/>
                  <a:chExt cx="1078476" cy="998095"/>
                </a:xfrm>
              </p:grpSpPr>
              <p:sp>
                <p:nvSpPr>
                  <p:cNvPr id="54" name="Hexagon 53"/>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hevron 54"/>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Chevron 55"/>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Oval 56"/>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6" name="Regular Pentagon 25"/>
              <p:cNvSpPr/>
              <p:nvPr/>
            </p:nvSpPr>
            <p:spPr>
              <a:xfrm rot="10800000">
                <a:off x="6705600" y="914400"/>
                <a:ext cx="1365132" cy="1703540"/>
              </a:xfrm>
              <a:prstGeom prst="pentagon">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155"/>
              <p:cNvGrpSpPr/>
              <p:nvPr/>
            </p:nvGrpSpPr>
            <p:grpSpPr>
              <a:xfrm>
                <a:off x="6571795" y="381000"/>
                <a:ext cx="1726451" cy="1219200"/>
                <a:chOff x="2550762" y="1524000"/>
                <a:chExt cx="3293867" cy="2326091"/>
              </a:xfrm>
            </p:grpSpPr>
            <p:sp>
              <p:nvSpPr>
                <p:cNvPr id="44" name="Moon 43"/>
                <p:cNvSpPr/>
                <p:nvPr/>
              </p:nvSpPr>
              <p:spPr>
                <a:xfrm>
                  <a:off x="3429000" y="1752600"/>
                  <a:ext cx="838200" cy="2057400"/>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Moon 44"/>
                <p:cNvSpPr/>
                <p:nvPr/>
              </p:nvSpPr>
              <p:spPr>
                <a:xfrm rot="20658497">
                  <a:off x="3783992" y="1672982"/>
                  <a:ext cx="838200" cy="2177109"/>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Moon 45"/>
                <p:cNvSpPr/>
                <p:nvPr/>
              </p:nvSpPr>
              <p:spPr>
                <a:xfrm rot="1028483">
                  <a:off x="3250449" y="1683943"/>
                  <a:ext cx="838200" cy="2098772"/>
                </a:xfrm>
                <a:prstGeom prst="moon">
                  <a:avLst>
                    <a:gd name="adj" fmla="val 77370"/>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loud 46"/>
                <p:cNvSpPr/>
                <p:nvPr/>
              </p:nvSpPr>
              <p:spPr>
                <a:xfrm>
                  <a:off x="2667000" y="1524000"/>
                  <a:ext cx="2667000" cy="1828800"/>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loud 47"/>
                <p:cNvSpPr/>
                <p:nvPr/>
              </p:nvSpPr>
              <p:spPr>
                <a:xfrm rot="18091643">
                  <a:off x="2237022" y="1968335"/>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loud 48"/>
                <p:cNvSpPr/>
                <p:nvPr/>
              </p:nvSpPr>
              <p:spPr>
                <a:xfrm rot="16200000">
                  <a:off x="4182060" y="1913940"/>
                  <a:ext cx="1976309" cy="1348829"/>
                </a:xfrm>
                <a:prstGeom prst="cloud">
                  <a:avLst/>
                </a:prstGeom>
                <a:solidFill>
                  <a:schemeClr val="bg2">
                    <a:lumMod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3124200" y="1676400"/>
                  <a:ext cx="2209800" cy="1219200"/>
                </a:xfrm>
                <a:prstGeom prst="ellipse">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178"/>
              <p:cNvGrpSpPr/>
              <p:nvPr/>
            </p:nvGrpSpPr>
            <p:grpSpPr>
              <a:xfrm>
                <a:off x="6477000" y="762000"/>
                <a:ext cx="1828800" cy="454945"/>
                <a:chOff x="5576342" y="299803"/>
                <a:chExt cx="3728801" cy="1069299"/>
              </a:xfrm>
            </p:grpSpPr>
            <p:grpSp>
              <p:nvGrpSpPr>
                <p:cNvPr id="29" name="Group 14"/>
                <p:cNvGrpSpPr/>
                <p:nvPr/>
              </p:nvGrpSpPr>
              <p:grpSpPr>
                <a:xfrm>
                  <a:off x="5576342" y="299803"/>
                  <a:ext cx="1304143" cy="1064302"/>
                  <a:chOff x="5861535" y="315726"/>
                  <a:chExt cx="1078476" cy="998095"/>
                </a:xfrm>
              </p:grpSpPr>
              <p:sp>
                <p:nvSpPr>
                  <p:cNvPr id="40" name="Hexagon 39"/>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hevron 40"/>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Chevron 41"/>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Oval 42"/>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15"/>
                <p:cNvGrpSpPr/>
                <p:nvPr/>
              </p:nvGrpSpPr>
              <p:grpSpPr>
                <a:xfrm>
                  <a:off x="6781800" y="304800"/>
                  <a:ext cx="1304143" cy="1064302"/>
                  <a:chOff x="5861535" y="315726"/>
                  <a:chExt cx="1078476" cy="998095"/>
                </a:xfrm>
              </p:grpSpPr>
              <p:sp>
                <p:nvSpPr>
                  <p:cNvPr id="36" name="Hexagon 35"/>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hevron 36"/>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8" name="Chevron 37"/>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Oval 38"/>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20"/>
                <p:cNvGrpSpPr/>
                <p:nvPr/>
              </p:nvGrpSpPr>
              <p:grpSpPr>
                <a:xfrm>
                  <a:off x="8001000" y="304800"/>
                  <a:ext cx="1304143" cy="1064302"/>
                  <a:chOff x="5861535" y="315726"/>
                  <a:chExt cx="1078476" cy="998095"/>
                </a:xfrm>
              </p:grpSpPr>
              <p:sp>
                <p:nvSpPr>
                  <p:cNvPr id="32" name="Hexagon 31"/>
                  <p:cNvSpPr/>
                  <p:nvPr/>
                </p:nvSpPr>
                <p:spPr>
                  <a:xfrm>
                    <a:off x="5861535" y="315726"/>
                    <a:ext cx="1078476" cy="998095"/>
                  </a:xfrm>
                  <a:prstGeom prst="hexagon">
                    <a:avLst/>
                  </a:prstGeom>
                  <a:solidFill>
                    <a:srgbClr val="FFC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hevron 32"/>
                  <p:cNvSpPr/>
                  <p:nvPr/>
                </p:nvSpPr>
                <p:spPr>
                  <a:xfrm>
                    <a:off x="64008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4" name="Chevron 33"/>
                  <p:cNvSpPr/>
                  <p:nvPr/>
                </p:nvSpPr>
                <p:spPr>
                  <a:xfrm flipH="1">
                    <a:off x="5943600" y="457200"/>
                    <a:ext cx="457200" cy="762000"/>
                  </a:xfrm>
                  <a:prstGeom prst="chevron">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Oval 34"/>
                  <p:cNvSpPr/>
                  <p:nvPr/>
                </p:nvSpPr>
                <p:spPr>
                  <a:xfrm>
                    <a:off x="6248398" y="665831"/>
                    <a:ext cx="304800" cy="381000"/>
                  </a:xfrm>
                  <a:prstGeom prst="ellipse">
                    <a:avLst/>
                  </a:prstGeom>
                  <a:solidFill>
                    <a:srgbClr val="92D05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9219" name="Rectangle 9218"/>
            <p:cNvSpPr/>
            <p:nvPr/>
          </p:nvSpPr>
          <p:spPr>
            <a:xfrm>
              <a:off x="9040300" y="997746"/>
              <a:ext cx="3191562" cy="1754326"/>
            </a:xfrm>
            <a:prstGeom prst="rect">
              <a:avLst/>
            </a:prstGeom>
          </p:spPr>
          <p:txBody>
            <a:bodyPr wrap="square">
              <a:spAutoFit/>
            </a:bodyPr>
            <a:lstStyle/>
            <a:p>
              <a:r>
                <a:rPr lang="en-US" dirty="0">
                  <a:solidFill>
                    <a:schemeClr val="bg1"/>
                  </a:solidFill>
                  <a:latin typeface="Comic Sans MS" panose="030F0702030302020204" pitchFamily="66" charset="0"/>
                </a:rPr>
                <a:t>After Caiaphas questioned Jesus, the Jewish leaders took Jesus to Pilate, the Roman provincial governor of Judea, to be tried and sentenced. </a:t>
              </a:r>
              <a:endParaRPr lang="en-US" dirty="0"/>
            </a:p>
          </p:txBody>
        </p:sp>
      </p:grpSp>
      <p:grpSp>
        <p:nvGrpSpPr>
          <p:cNvPr id="9222" name="Group 9221"/>
          <p:cNvGrpSpPr/>
          <p:nvPr/>
        </p:nvGrpSpPr>
        <p:grpSpPr>
          <a:xfrm>
            <a:off x="147904" y="4071545"/>
            <a:ext cx="3754368" cy="2101116"/>
            <a:chOff x="147904" y="4071545"/>
            <a:chExt cx="3754368" cy="2101116"/>
          </a:xfrm>
        </p:grpSpPr>
        <p:sp>
          <p:nvSpPr>
            <p:cNvPr id="203" name="Rectangle 202"/>
            <p:cNvSpPr/>
            <p:nvPr/>
          </p:nvSpPr>
          <p:spPr>
            <a:xfrm>
              <a:off x="147904" y="4418335"/>
              <a:ext cx="3712597" cy="1754326"/>
            </a:xfrm>
            <a:prstGeom prst="rect">
              <a:avLst/>
            </a:prstGeom>
          </p:spPr>
          <p:txBody>
            <a:bodyPr wrap="square">
              <a:spAutoFit/>
            </a:bodyPr>
            <a:lstStyle/>
            <a:p>
              <a:r>
                <a:rPr lang="en-US" dirty="0">
                  <a:solidFill>
                    <a:schemeClr val="bg1"/>
                  </a:solidFill>
                  <a:latin typeface="Comic Sans MS" panose="030F0702030302020204" pitchFamily="66" charset="0"/>
                </a:rPr>
                <a:t>Peter and another disciple followed Jesus. When three different people asked Peter whether he was one of Jesus' disciples, Peter denied knowing Him each time. </a:t>
              </a:r>
            </a:p>
          </p:txBody>
        </p:sp>
        <p:grpSp>
          <p:nvGrpSpPr>
            <p:cNvPr id="214" name="Group 120"/>
            <p:cNvGrpSpPr/>
            <p:nvPr/>
          </p:nvGrpSpPr>
          <p:grpSpPr>
            <a:xfrm>
              <a:off x="3352569" y="4071545"/>
              <a:ext cx="549703" cy="1269989"/>
              <a:chOff x="3962400" y="685800"/>
              <a:chExt cx="2514600" cy="4930345"/>
            </a:xfrm>
          </p:grpSpPr>
          <p:sp>
            <p:nvSpPr>
              <p:cNvPr id="215" name="Round Diagonal Corner Rectangle 214"/>
              <p:cNvSpPr/>
              <p:nvPr/>
            </p:nvSpPr>
            <p:spPr>
              <a:xfrm rot="12394047">
                <a:off x="5174471" y="963829"/>
                <a:ext cx="1124560" cy="173531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ound Diagonal Corner Rectangle 215"/>
              <p:cNvSpPr/>
              <p:nvPr/>
            </p:nvSpPr>
            <p:spPr>
              <a:xfrm rot="19994265" flipH="1">
                <a:off x="4129294" y="968533"/>
                <a:ext cx="1182280" cy="1868656"/>
              </a:xfrm>
              <a:prstGeom prst="round2DiagRect">
                <a:avLst>
                  <a:gd name="adj1" fmla="val 0"/>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Oval 216"/>
              <p:cNvSpPr/>
              <p:nvPr/>
            </p:nvSpPr>
            <p:spPr>
              <a:xfrm>
                <a:off x="4461002" y="744036"/>
                <a:ext cx="1648917" cy="1909493"/>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8" name="Group 33"/>
              <p:cNvGrpSpPr/>
              <p:nvPr/>
            </p:nvGrpSpPr>
            <p:grpSpPr>
              <a:xfrm rot="2754858">
                <a:off x="4727425" y="4901111"/>
                <a:ext cx="483355" cy="946713"/>
                <a:chOff x="1676400" y="2133600"/>
                <a:chExt cx="1447800" cy="2088845"/>
              </a:xfrm>
            </p:grpSpPr>
            <p:sp>
              <p:nvSpPr>
                <p:cNvPr id="238" name="Oval 237"/>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Moon 238"/>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Moon 239"/>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19" name="Group 45"/>
              <p:cNvGrpSpPr/>
              <p:nvPr/>
            </p:nvGrpSpPr>
            <p:grpSpPr>
              <a:xfrm rot="18845142" flipH="1">
                <a:off x="5215780" y="4792556"/>
                <a:ext cx="525679" cy="955158"/>
                <a:chOff x="1676400" y="2133600"/>
                <a:chExt cx="1447800" cy="2088845"/>
              </a:xfrm>
            </p:grpSpPr>
            <p:sp>
              <p:nvSpPr>
                <p:cNvPr id="235" name="Oval 234"/>
                <p:cNvSpPr/>
                <p:nvPr/>
              </p:nvSpPr>
              <p:spPr>
                <a:xfrm>
                  <a:off x="1676400" y="2133600"/>
                  <a:ext cx="1447800" cy="2057400"/>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6" name="Moon 235"/>
                <p:cNvSpPr/>
                <p:nvPr/>
              </p:nvSpPr>
              <p:spPr>
                <a:xfrm rot="16429614">
                  <a:off x="2042866" y="3204410"/>
                  <a:ext cx="672490" cy="1363580"/>
                </a:xfrm>
                <a:prstGeom prst="moon">
                  <a:avLst>
                    <a:gd name="adj" fmla="val 875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Moon 236"/>
                <p:cNvSpPr/>
                <p:nvPr/>
              </p:nvSpPr>
              <p:spPr>
                <a:xfrm rot="5400000">
                  <a:off x="2031790" y="2496488"/>
                  <a:ext cx="718282" cy="1364105"/>
                </a:xfrm>
                <a:prstGeom prst="moon">
                  <a:avLst>
                    <a:gd name="adj" fmla="val 34385"/>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0" name="Group 49"/>
              <p:cNvGrpSpPr/>
              <p:nvPr/>
            </p:nvGrpSpPr>
            <p:grpSpPr>
              <a:xfrm>
                <a:off x="4082143" y="2546274"/>
                <a:ext cx="2394857" cy="2681378"/>
                <a:chOff x="4419600" y="2060454"/>
                <a:chExt cx="3045502" cy="4187946"/>
              </a:xfrm>
            </p:grpSpPr>
            <p:sp>
              <p:nvSpPr>
                <p:cNvPr id="226" name="Oval 225"/>
                <p:cNvSpPr/>
                <p:nvPr/>
              </p:nvSpPr>
              <p:spPr>
                <a:xfrm>
                  <a:off x="6890479" y="3785016"/>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Oval 226"/>
                <p:cNvSpPr/>
                <p:nvPr/>
              </p:nvSpPr>
              <p:spPr>
                <a:xfrm>
                  <a:off x="4419600" y="3810000"/>
                  <a:ext cx="574623" cy="844446"/>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Trapezoid 227"/>
                <p:cNvSpPr/>
                <p:nvPr/>
              </p:nvSpPr>
              <p:spPr>
                <a:xfrm rot="20102191">
                  <a:off x="6267526" y="2091421"/>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Trapezoid 228"/>
                <p:cNvSpPr/>
                <p:nvPr/>
              </p:nvSpPr>
              <p:spPr>
                <a:xfrm rot="1327004">
                  <a:off x="4648115" y="2060454"/>
                  <a:ext cx="990600" cy="2115430"/>
                </a:xfrm>
                <a:prstGeom prst="trapezoid">
                  <a:avLst>
                    <a:gd name="adj" fmla="val 34133"/>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Trapezoid 229"/>
                <p:cNvSpPr/>
                <p:nvPr/>
              </p:nvSpPr>
              <p:spPr>
                <a:xfrm>
                  <a:off x="4876800" y="2133600"/>
                  <a:ext cx="2133600" cy="4114800"/>
                </a:xfrm>
                <a:prstGeom prst="trapezoid">
                  <a:avLst/>
                </a:prstGeom>
                <a:solidFill>
                  <a:srgbClr val="D8AE62"/>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Isosceles Triangle 230"/>
                <p:cNvSpPr/>
                <p:nvPr/>
              </p:nvSpPr>
              <p:spPr>
                <a:xfrm rot="10800000">
                  <a:off x="5638800" y="2133600"/>
                  <a:ext cx="609600" cy="762000"/>
                </a:xfrm>
                <a:prstGeom prst="triangl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p:cNvSpPr/>
                <p:nvPr/>
              </p:nvSpPr>
              <p:spPr>
                <a:xfrm>
                  <a:off x="5181600" y="4419600"/>
                  <a:ext cx="1524000" cy="228600"/>
                </a:xfrm>
                <a:prstGeom prst="rect">
                  <a:avLst/>
                </a:prstGeom>
                <a:solidFill>
                  <a:schemeClr val="bg2">
                    <a:lumMod val="1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Trapezoid 232"/>
                <p:cNvSpPr/>
                <p:nvPr/>
              </p:nvSpPr>
              <p:spPr>
                <a:xfrm rot="366654" flipH="1">
                  <a:off x="4944218" y="2084003"/>
                  <a:ext cx="706763" cy="3877254"/>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Trapezoid 233"/>
                <p:cNvSpPr/>
                <p:nvPr/>
              </p:nvSpPr>
              <p:spPr>
                <a:xfrm rot="21233346">
                  <a:off x="6224662" y="2067736"/>
                  <a:ext cx="706763" cy="3886573"/>
                </a:xfrm>
                <a:prstGeom prst="trapezoid">
                  <a:avLst>
                    <a:gd name="adj" fmla="val 34133"/>
                  </a:avLst>
                </a:prstGeom>
                <a:solidFill>
                  <a:schemeClr val="bg2">
                    <a:lumMod val="2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1" name="Round Diagonal Corner Rectangle 220"/>
              <p:cNvSpPr/>
              <p:nvPr/>
            </p:nvSpPr>
            <p:spPr>
              <a:xfrm rot="14935407">
                <a:off x="4465826" y="651248"/>
                <a:ext cx="734112" cy="91858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ound Diagonal Corner Rectangle 221"/>
              <p:cNvSpPr/>
              <p:nvPr/>
            </p:nvSpPr>
            <p:spPr>
              <a:xfrm rot="18574207">
                <a:off x="5184411" y="589697"/>
                <a:ext cx="717800" cy="91000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ound Diagonal Corner Rectangle 222"/>
              <p:cNvSpPr/>
              <p:nvPr/>
            </p:nvSpPr>
            <p:spPr>
              <a:xfrm rot="18574207">
                <a:off x="4795697" y="2024364"/>
                <a:ext cx="827266" cy="918586"/>
              </a:xfrm>
              <a:prstGeom prst="round2DiagRect">
                <a:avLst>
                  <a:gd name="adj1" fmla="val 16667"/>
                  <a:gd name="adj2" fmla="val 50000"/>
                </a:avLst>
              </a:prstGeom>
              <a:solidFill>
                <a:schemeClr val="accent6">
                  <a:lumMod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Oval 223"/>
              <p:cNvSpPr/>
              <p:nvPr/>
            </p:nvSpPr>
            <p:spPr>
              <a:xfrm>
                <a:off x="5022377" y="2175279"/>
                <a:ext cx="463305" cy="288462"/>
              </a:xfrm>
              <a:prstGeom prst="ellipse">
                <a:avLst/>
              </a:prstGeom>
              <a:solidFill>
                <a:schemeClr val="accent6">
                  <a:lumMod val="60000"/>
                  <a:lumOff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p:cNvSpPr/>
              <p:nvPr/>
            </p:nvSpPr>
            <p:spPr>
              <a:xfrm>
                <a:off x="3962400" y="1151957"/>
                <a:ext cx="2394857" cy="214510"/>
              </a:xfrm>
              <a:prstGeom prst="rect">
                <a:avLst/>
              </a:prstGeom>
              <a:solidFill>
                <a:srgbClr val="F1DE8B"/>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224" name="Group 9223"/>
          <p:cNvGrpSpPr/>
          <p:nvPr/>
        </p:nvGrpSpPr>
        <p:grpSpPr>
          <a:xfrm>
            <a:off x="8398138" y="3838872"/>
            <a:ext cx="3622568" cy="2781959"/>
            <a:chOff x="8394535" y="3614631"/>
            <a:chExt cx="3622568" cy="2781959"/>
          </a:xfrm>
        </p:grpSpPr>
        <p:sp>
          <p:nvSpPr>
            <p:cNvPr id="9220" name="Rectangle 9219"/>
            <p:cNvSpPr/>
            <p:nvPr/>
          </p:nvSpPr>
          <p:spPr>
            <a:xfrm>
              <a:off x="8394535" y="5473260"/>
              <a:ext cx="3622568" cy="923330"/>
            </a:xfrm>
            <a:prstGeom prst="rect">
              <a:avLst/>
            </a:prstGeom>
          </p:spPr>
          <p:txBody>
            <a:bodyPr wrap="square">
              <a:spAutoFit/>
            </a:bodyPr>
            <a:lstStyle/>
            <a:p>
              <a:r>
                <a:rPr lang="en-US" dirty="0">
                  <a:solidFill>
                    <a:schemeClr val="bg1"/>
                  </a:solidFill>
                  <a:latin typeface="Comic Sans MS" panose="030F0702030302020204" pitchFamily="66" charset="0"/>
                </a:rPr>
                <a:t>Only the Romans had the authority to carry out a death sentence in Jerusalem.</a:t>
              </a:r>
            </a:p>
          </p:txBody>
        </p:sp>
        <p:grpSp>
          <p:nvGrpSpPr>
            <p:cNvPr id="346" name="Group 94"/>
            <p:cNvGrpSpPr/>
            <p:nvPr/>
          </p:nvGrpSpPr>
          <p:grpSpPr>
            <a:xfrm>
              <a:off x="9550058" y="3614631"/>
              <a:ext cx="794537" cy="1819581"/>
              <a:chOff x="228600" y="108679"/>
              <a:chExt cx="2514600" cy="5758721"/>
            </a:xfrm>
          </p:grpSpPr>
          <p:grpSp>
            <p:nvGrpSpPr>
              <p:cNvPr id="347" name="Group 90"/>
              <p:cNvGrpSpPr/>
              <p:nvPr/>
            </p:nvGrpSpPr>
            <p:grpSpPr>
              <a:xfrm>
                <a:off x="1524000" y="4953000"/>
                <a:ext cx="618673" cy="914400"/>
                <a:chOff x="5453023" y="2955884"/>
                <a:chExt cx="1438353" cy="2125890"/>
              </a:xfrm>
            </p:grpSpPr>
            <p:sp>
              <p:nvSpPr>
                <p:cNvPr id="411" name="Oval 4"/>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2" name="Oval 411"/>
                <p:cNvSpPr/>
                <p:nvPr/>
              </p:nvSpPr>
              <p:spPr>
                <a:xfrm>
                  <a:off x="5562600" y="3276600"/>
                  <a:ext cx="1213945" cy="14825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pSp>
            <p:nvGrpSpPr>
              <p:cNvPr id="348" name="Group 91"/>
              <p:cNvGrpSpPr/>
              <p:nvPr/>
            </p:nvGrpSpPr>
            <p:grpSpPr>
              <a:xfrm rot="3910182">
                <a:off x="845098" y="4968533"/>
                <a:ext cx="618673" cy="914400"/>
                <a:chOff x="5453023" y="2955884"/>
                <a:chExt cx="1438353" cy="2125890"/>
              </a:xfrm>
            </p:grpSpPr>
            <p:sp>
              <p:nvSpPr>
                <p:cNvPr id="409" name="Oval 408"/>
                <p:cNvSpPr/>
                <p:nvPr/>
              </p:nvSpPr>
              <p:spPr>
                <a:xfrm rot="19336703">
                  <a:off x="5453023" y="2955884"/>
                  <a:ext cx="1438353" cy="212589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410" name="Oval 409"/>
                <p:cNvSpPr/>
                <p:nvPr/>
              </p:nvSpPr>
              <p:spPr>
                <a:xfrm>
                  <a:off x="5562600" y="3276600"/>
                  <a:ext cx="1213945" cy="14825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349" name="Oval 348"/>
              <p:cNvSpPr/>
              <p:nvPr/>
            </p:nvSpPr>
            <p:spPr>
              <a:xfrm>
                <a:off x="1916243" y="390994"/>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0" name="Oval 349"/>
              <p:cNvSpPr/>
              <p:nvPr/>
            </p:nvSpPr>
            <p:spPr>
              <a:xfrm>
                <a:off x="804472" y="343525"/>
                <a:ext cx="367259" cy="428469"/>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1" name="Oval 350"/>
              <p:cNvSpPr/>
              <p:nvPr/>
            </p:nvSpPr>
            <p:spPr>
              <a:xfrm>
                <a:off x="1249180" y="108679"/>
                <a:ext cx="551187" cy="719028"/>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2" name="Trapezoid 351"/>
              <p:cNvSpPr/>
              <p:nvPr/>
            </p:nvSpPr>
            <p:spPr>
              <a:xfrm>
                <a:off x="609600" y="2493777"/>
                <a:ext cx="1905000" cy="2840223"/>
              </a:xfrm>
              <a:prstGeom prst="trapezoid">
                <a:avLst/>
              </a:prstGeom>
              <a:solidFill>
                <a:schemeClr val="accent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3" name="Oval 352"/>
              <p:cNvSpPr/>
              <p:nvPr/>
            </p:nvSpPr>
            <p:spPr>
              <a:xfrm>
                <a:off x="2309649" y="3278669"/>
                <a:ext cx="433551" cy="52326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4" name="Oval 353"/>
              <p:cNvSpPr/>
              <p:nvPr/>
            </p:nvSpPr>
            <p:spPr>
              <a:xfrm>
                <a:off x="228600" y="3191460"/>
                <a:ext cx="433551" cy="523262"/>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5" name="Trapezoid 354"/>
              <p:cNvSpPr/>
              <p:nvPr/>
            </p:nvSpPr>
            <p:spPr>
              <a:xfrm rot="19984891">
                <a:off x="1577519" y="2098596"/>
                <a:ext cx="923325" cy="1593132"/>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6" name="Trapezoid 355"/>
              <p:cNvSpPr/>
              <p:nvPr/>
            </p:nvSpPr>
            <p:spPr>
              <a:xfrm rot="2090544">
                <a:off x="512165" y="2163816"/>
                <a:ext cx="883006" cy="1509439"/>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7" name="Trapezoid 356"/>
              <p:cNvSpPr/>
              <p:nvPr/>
            </p:nvSpPr>
            <p:spPr>
              <a:xfrm>
                <a:off x="815340" y="2197704"/>
                <a:ext cx="1699260" cy="2983896"/>
              </a:xfrm>
              <a:prstGeom prst="trapezoi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58" name="Isosceles Triangle 357"/>
              <p:cNvSpPr/>
              <p:nvPr/>
            </p:nvSpPr>
            <p:spPr>
              <a:xfrm rot="10800000">
                <a:off x="1269124" y="2232144"/>
                <a:ext cx="520263" cy="348842"/>
              </a:xfrm>
              <a:prstGeom prst="triangl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59" name="Oval 358"/>
              <p:cNvSpPr/>
              <p:nvPr/>
            </p:nvSpPr>
            <p:spPr>
              <a:xfrm>
                <a:off x="922283" y="836777"/>
                <a:ext cx="1213945" cy="1482577"/>
              </a:xfrm>
              <a:prstGeom prst="ellipse">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60" name="Hexagon 359"/>
              <p:cNvSpPr/>
              <p:nvPr/>
            </p:nvSpPr>
            <p:spPr>
              <a:xfrm>
                <a:off x="866681" y="483748"/>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61" name="Hexagon 360"/>
              <p:cNvSpPr/>
              <p:nvPr/>
            </p:nvSpPr>
            <p:spPr>
              <a:xfrm>
                <a:off x="1988820" y="541210"/>
                <a:ext cx="222252" cy="237293"/>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sp>
            <p:nvSpPr>
              <p:cNvPr id="362" name="Hexagon 361"/>
              <p:cNvSpPr/>
              <p:nvPr/>
            </p:nvSpPr>
            <p:spPr>
              <a:xfrm>
                <a:off x="1391587" y="342275"/>
                <a:ext cx="251460" cy="358019"/>
              </a:xfrm>
              <a:prstGeom prst="hexagon">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a:p>
            </p:txBody>
          </p:sp>
          <p:grpSp>
            <p:nvGrpSpPr>
              <p:cNvPr id="363" name="Group 39"/>
              <p:cNvGrpSpPr/>
              <p:nvPr/>
            </p:nvGrpSpPr>
            <p:grpSpPr>
              <a:xfrm>
                <a:off x="824459" y="4724400"/>
                <a:ext cx="1613941" cy="388799"/>
                <a:chOff x="398489" y="1371600"/>
                <a:chExt cx="9752350" cy="1937478"/>
              </a:xfrm>
            </p:grpSpPr>
            <p:grpSp>
              <p:nvGrpSpPr>
                <p:cNvPr id="377" name="Group 8"/>
                <p:cNvGrpSpPr/>
                <p:nvPr/>
              </p:nvGrpSpPr>
              <p:grpSpPr>
                <a:xfrm>
                  <a:off x="7864839" y="1372849"/>
                  <a:ext cx="2286000" cy="1905000"/>
                  <a:chOff x="1295400" y="2209800"/>
                  <a:chExt cx="2286000" cy="1905000"/>
                </a:xfrm>
              </p:grpSpPr>
              <p:sp>
                <p:nvSpPr>
                  <p:cNvPr id="402" name="Rectangle 401"/>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3" name="Rectangle 2"/>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4" name="Rectangle 3"/>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5" name="Rectangle 4"/>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6" name="Rectangle 5"/>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7" name="Rectangle 6"/>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8" name="Rectangle 7"/>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8" name="Group 9"/>
                <p:cNvGrpSpPr/>
                <p:nvPr/>
              </p:nvGrpSpPr>
              <p:grpSpPr>
                <a:xfrm>
                  <a:off x="2895600" y="1371600"/>
                  <a:ext cx="2286000" cy="1905000"/>
                  <a:chOff x="1295400" y="2209800"/>
                  <a:chExt cx="2286000" cy="1905000"/>
                </a:xfrm>
              </p:grpSpPr>
              <p:sp>
                <p:nvSpPr>
                  <p:cNvPr id="395" name="Rectangle 394"/>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6" name="Rectangle 395"/>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7" name="Rectangle 396"/>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8" name="Rectangle 397"/>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9" name="Rectangle 398"/>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0" name="Rectangle 399"/>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1" name="Rectangle 400"/>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9" name="Group 17"/>
                <p:cNvGrpSpPr/>
                <p:nvPr/>
              </p:nvGrpSpPr>
              <p:grpSpPr>
                <a:xfrm>
                  <a:off x="5410200" y="1371600"/>
                  <a:ext cx="2286000" cy="1905000"/>
                  <a:chOff x="1295400" y="2209800"/>
                  <a:chExt cx="2286000" cy="1905000"/>
                </a:xfrm>
              </p:grpSpPr>
              <p:sp>
                <p:nvSpPr>
                  <p:cNvPr id="388" name="Rectangle 387"/>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Rectangle 388"/>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0" name="Rectangle 389"/>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1" name="Rectangle 390"/>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2" name="Rectangle 391"/>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3" name="Rectangle 392"/>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4" name="Rectangle 393"/>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80" name="Group 25"/>
                <p:cNvGrpSpPr/>
                <p:nvPr/>
              </p:nvGrpSpPr>
              <p:grpSpPr>
                <a:xfrm>
                  <a:off x="398489" y="1404078"/>
                  <a:ext cx="2286000" cy="1905000"/>
                  <a:chOff x="1295400" y="2209800"/>
                  <a:chExt cx="2286000" cy="1905000"/>
                </a:xfrm>
              </p:grpSpPr>
              <p:sp>
                <p:nvSpPr>
                  <p:cNvPr id="381" name="Rectangle 380"/>
                  <p:cNvSpPr/>
                  <p:nvPr/>
                </p:nvSpPr>
                <p:spPr>
                  <a:xfrm>
                    <a:off x="1295400" y="3886200"/>
                    <a:ext cx="2286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2" name="Rectangle 381"/>
                  <p:cNvSpPr/>
                  <p:nvPr/>
                </p:nvSpPr>
                <p:spPr>
                  <a:xfrm rot="5400000">
                    <a:off x="533400" y="2971800"/>
                    <a:ext cx="1752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3" name="Rectangle 382"/>
                  <p:cNvSpPr/>
                  <p:nvPr/>
                </p:nvSpPr>
                <p:spPr>
                  <a:xfrm rot="5400000">
                    <a:off x="2514600" y="3048000"/>
                    <a:ext cx="19050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4" name="Rectangle 383"/>
                  <p:cNvSpPr/>
                  <p:nvPr/>
                </p:nvSpPr>
                <p:spPr>
                  <a:xfrm>
                    <a:off x="1905000" y="2209800"/>
                    <a:ext cx="1676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5" name="Rectangle 384"/>
                  <p:cNvSpPr/>
                  <p:nvPr/>
                </p:nvSpPr>
                <p:spPr>
                  <a:xfrm rot="5400000">
                    <a:off x="1333500" y="2781300"/>
                    <a:ext cx="13716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6" name="Rectangle 385"/>
                  <p:cNvSpPr/>
                  <p:nvPr/>
                </p:nvSpPr>
                <p:spPr>
                  <a:xfrm>
                    <a:off x="1981200" y="3352800"/>
                    <a:ext cx="10668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7" name="Rectangle 386"/>
                  <p:cNvSpPr/>
                  <p:nvPr/>
                </p:nvSpPr>
                <p:spPr>
                  <a:xfrm rot="5400000">
                    <a:off x="2476500" y="3009900"/>
                    <a:ext cx="914400" cy="22860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64" name="Rounded Rectangle 363"/>
              <p:cNvSpPr/>
              <p:nvPr/>
            </p:nvSpPr>
            <p:spPr>
              <a:xfrm>
                <a:off x="914400" y="990600"/>
                <a:ext cx="1219200" cy="3048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5" name="Rounded Rectangle 364"/>
              <p:cNvSpPr/>
              <p:nvPr/>
            </p:nvSpPr>
            <p:spPr>
              <a:xfrm rot="5400000">
                <a:off x="4572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6" name="Rounded Rectangle 365"/>
              <p:cNvSpPr/>
              <p:nvPr/>
            </p:nvSpPr>
            <p:spPr>
              <a:xfrm rot="5400000">
                <a:off x="1828800" y="1219200"/>
                <a:ext cx="838200" cy="228600"/>
              </a:xfrm>
              <a:prstGeom prst="roundRect">
                <a:avLst/>
              </a:prstGeom>
              <a:solidFill>
                <a:srgbClr val="6633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7" name="Rounded Rectangle 366"/>
              <p:cNvSpPr/>
              <p:nvPr/>
            </p:nvSpPr>
            <p:spPr>
              <a:xfrm>
                <a:off x="662151" y="810616"/>
                <a:ext cx="1820917" cy="287794"/>
              </a:xfrm>
              <a:prstGeom prst="roundRect">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nvGrpSpPr>
              <p:cNvPr id="368" name="Group 88"/>
              <p:cNvGrpSpPr/>
              <p:nvPr/>
            </p:nvGrpSpPr>
            <p:grpSpPr>
              <a:xfrm>
                <a:off x="685800" y="1981200"/>
                <a:ext cx="1486894" cy="3451290"/>
                <a:chOff x="5855457" y="1828800"/>
                <a:chExt cx="1486894" cy="3451290"/>
              </a:xfrm>
            </p:grpSpPr>
            <p:sp>
              <p:nvSpPr>
                <p:cNvPr id="369" name="Double Wave 368"/>
                <p:cNvSpPr/>
                <p:nvPr/>
              </p:nvSpPr>
              <p:spPr>
                <a:xfrm rot="16200000">
                  <a:off x="5519182" y="3514148"/>
                  <a:ext cx="2933438" cy="598446"/>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0" name="Double Wave 369"/>
                <p:cNvSpPr/>
                <p:nvPr/>
              </p:nvSpPr>
              <p:spPr>
                <a:xfrm rot="16635546">
                  <a:off x="5101609" y="3348140"/>
                  <a:ext cx="2987081"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1" name="Double Wave 370"/>
                <p:cNvSpPr/>
                <p:nvPr/>
              </p:nvSpPr>
              <p:spPr>
                <a:xfrm rot="17120326">
                  <a:off x="4870573" y="3147935"/>
                  <a:ext cx="2807968" cy="838200"/>
                </a:xfrm>
                <a:prstGeom prst="doubleWave">
                  <a:avLst>
                    <a:gd name="adj1" fmla="val 12500"/>
                    <a:gd name="adj2" fmla="val 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2" name="Group 80"/>
                <p:cNvGrpSpPr/>
                <p:nvPr/>
              </p:nvGrpSpPr>
              <p:grpSpPr>
                <a:xfrm>
                  <a:off x="6248400" y="1828800"/>
                  <a:ext cx="1093951" cy="1143000"/>
                  <a:chOff x="2624682" y="2226017"/>
                  <a:chExt cx="1981200" cy="2070031"/>
                </a:xfrm>
                <a:solidFill>
                  <a:schemeClr val="bg1"/>
                </a:solidFill>
              </p:grpSpPr>
              <p:sp>
                <p:nvSpPr>
                  <p:cNvPr id="373" name="Pie 372"/>
                  <p:cNvSpPr/>
                  <p:nvPr/>
                </p:nvSpPr>
                <p:spPr>
                  <a:xfrm rot="18695073">
                    <a:off x="2580266" y="2270433"/>
                    <a:ext cx="2070031" cy="1981200"/>
                  </a:xfrm>
                  <a:prstGeom prst="pi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374" name="Group 5"/>
                  <p:cNvGrpSpPr/>
                  <p:nvPr/>
                </p:nvGrpSpPr>
                <p:grpSpPr>
                  <a:xfrm>
                    <a:off x="2743200" y="2613845"/>
                    <a:ext cx="1683225" cy="1354095"/>
                    <a:chOff x="2740938" y="2613845"/>
                    <a:chExt cx="1683225" cy="1354095"/>
                  </a:xfrm>
                  <a:grpFill/>
                </p:grpSpPr>
                <p:sp>
                  <p:nvSpPr>
                    <p:cNvPr id="375" name="Moon 3"/>
                    <p:cNvSpPr/>
                    <p:nvPr/>
                  </p:nvSpPr>
                  <p:spPr>
                    <a:xfrm rot="16200000">
                      <a:off x="2905503" y="2449280"/>
                      <a:ext cx="1354095" cy="1683225"/>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6" name="Moon 375"/>
                    <p:cNvSpPr/>
                    <p:nvPr/>
                  </p:nvSpPr>
                  <p:spPr>
                    <a:xfrm rot="16200000">
                      <a:off x="3179716" y="2341513"/>
                      <a:ext cx="727172" cy="1600199"/>
                    </a:xfrm>
                    <a:prstGeom prst="moon">
                      <a:avLst>
                        <a:gd name="adj" fmla="val 67712"/>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grpSp>
      <p:grpSp>
        <p:nvGrpSpPr>
          <p:cNvPr id="9226" name="Group 9225"/>
          <p:cNvGrpSpPr/>
          <p:nvPr/>
        </p:nvGrpSpPr>
        <p:grpSpPr>
          <a:xfrm>
            <a:off x="5987142" y="2535576"/>
            <a:ext cx="5933373" cy="1301913"/>
            <a:chOff x="5987142" y="2535576"/>
            <a:chExt cx="5933373" cy="1301913"/>
          </a:xfrm>
        </p:grpSpPr>
        <p:sp>
          <p:nvSpPr>
            <p:cNvPr id="9225" name="Donut 9224"/>
            <p:cNvSpPr/>
            <p:nvPr/>
          </p:nvSpPr>
          <p:spPr>
            <a:xfrm>
              <a:off x="5987142" y="2535576"/>
              <a:ext cx="794658" cy="861833"/>
            </a:xfrm>
            <a:prstGeom prst="donut">
              <a:avLst>
                <a:gd name="adj" fmla="val 6647"/>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7" name="Rectangle 416"/>
            <p:cNvSpPr/>
            <p:nvPr/>
          </p:nvSpPr>
          <p:spPr>
            <a:xfrm>
              <a:off x="8297947" y="2914159"/>
              <a:ext cx="3622568" cy="923330"/>
            </a:xfrm>
            <a:prstGeom prst="rect">
              <a:avLst/>
            </a:prstGeom>
          </p:spPr>
          <p:txBody>
            <a:bodyPr wrap="square">
              <a:spAutoFit/>
            </a:bodyPr>
            <a:lstStyle/>
            <a:p>
              <a:r>
                <a:rPr lang="en-US" dirty="0">
                  <a:solidFill>
                    <a:schemeClr val="bg1"/>
                  </a:solidFill>
                  <a:latin typeface="Comic Sans MS" panose="030F0702030302020204" pitchFamily="66" charset="0"/>
                </a:rPr>
                <a:t>The trial may have taken place at Antonia Fortress near the temple.</a:t>
              </a:r>
            </a:p>
          </p:txBody>
        </p:sp>
      </p:grpSp>
    </p:spTree>
    <p:extLst>
      <p:ext uri="{BB962C8B-B14F-4D97-AF65-F5344CB8AC3E}">
        <p14:creationId xmlns:p14="http://schemas.microsoft.com/office/powerpoint/2010/main" val="605547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2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defRPr sz="2000" dirty="0" smtClean="0">
            <a:solidFill>
              <a:schemeClr val="bg1"/>
            </a:solidFill>
            <a:latin typeface="Comic Sans MS" pitchFamily="66"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TotalTime>
  <Words>13111</Words>
  <Application>Microsoft Office PowerPoint</Application>
  <PresentationFormat>Widescreen</PresentationFormat>
  <Paragraphs>620</Paragraphs>
  <Slides>67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67</vt:i4>
      </vt:variant>
    </vt:vector>
  </HeadingPairs>
  <TitlesOfParts>
    <vt:vector size="75" baseType="lpstr">
      <vt:lpstr>Comic Sans MS</vt:lpstr>
      <vt:lpstr>Open Sans</vt:lpstr>
      <vt:lpstr>Arial</vt:lpstr>
      <vt:lpstr>Calibri</vt:lpstr>
      <vt:lpstr>Lucida Sans</vt:lpstr>
      <vt:lpstr>Palatino</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lynda blau</dc:creator>
  <cp:lastModifiedBy>lynda blau</cp:lastModifiedBy>
  <cp:revision>112</cp:revision>
  <dcterms:created xsi:type="dcterms:W3CDTF">2016-05-16T13:36:31Z</dcterms:created>
  <dcterms:modified xsi:type="dcterms:W3CDTF">2023-01-13T19:24:18Z</dcterms:modified>
</cp:coreProperties>
</file>