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336" r:id="rId2"/>
    <p:sldId id="317" r:id="rId3"/>
    <p:sldId id="318" r:id="rId4"/>
    <p:sldId id="319" r:id="rId5"/>
    <p:sldId id="321" r:id="rId6"/>
    <p:sldId id="323" r:id="rId7"/>
    <p:sldId id="322" r:id="rId8"/>
    <p:sldId id="324" r:id="rId9"/>
    <p:sldId id="325" r:id="rId10"/>
    <p:sldId id="326" r:id="rId11"/>
    <p:sldId id="327" r:id="rId12"/>
    <p:sldId id="328" r:id="rId13"/>
    <p:sldId id="287" r:id="rId14"/>
    <p:sldId id="338" r:id="rId15"/>
    <p:sldId id="289" r:id="rId16"/>
    <p:sldId id="340" r:id="rId17"/>
    <p:sldId id="341" r:id="rId18"/>
    <p:sldId id="292" r:id="rId19"/>
    <p:sldId id="293" r:id="rId20"/>
    <p:sldId id="294" r:id="rId21"/>
    <p:sldId id="342" r:id="rId22"/>
    <p:sldId id="343" r:id="rId23"/>
    <p:sldId id="344" r:id="rId24"/>
    <p:sldId id="345" r:id="rId25"/>
    <p:sldId id="346" r:id="rId26"/>
    <p:sldId id="347" r:id="rId27"/>
    <p:sldId id="348" r:id="rId28"/>
    <p:sldId id="349" r:id="rId29"/>
    <p:sldId id="350" r:id="rId30"/>
    <p:sldId id="304" r:id="rId31"/>
    <p:sldId id="305" r:id="rId32"/>
    <p:sldId id="306" r:id="rId33"/>
    <p:sldId id="307" r:id="rId34"/>
    <p:sldId id="308" r:id="rId35"/>
    <p:sldId id="309" r:id="rId36"/>
    <p:sldId id="310" r:id="rId37"/>
    <p:sldId id="311" r:id="rId38"/>
    <p:sldId id="312" r:id="rId39"/>
    <p:sldId id="314" r:id="rId40"/>
    <p:sldId id="315" r:id="rId41"/>
    <p:sldId id="329" r:id="rId42"/>
    <p:sldId id="334" r:id="rId43"/>
    <p:sldId id="333" r:id="rId44"/>
    <p:sldId id="335" r:id="rId45"/>
    <p:sldId id="284" r:id="rId46"/>
    <p:sldId id="286" r:id="rId47"/>
    <p:sldId id="320" r:id="rId48"/>
  </p:sldIdLst>
  <p:sldSz cx="12192000" cy="6858000"/>
  <p:notesSz cx="6858000" cy="9144000"/>
  <p:embeddedFontLst>
    <p:embeddedFont>
      <p:font typeface="Abadi" panose="020B0604020104020204" pitchFamily="34" charset="0"/>
      <p:regular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DaunPenh" panose="01010101010101010101" pitchFamily="2" charset="0"/>
      <p:regular r:id="rId57"/>
    </p:embeddedFont>
    <p:embeddedFont>
      <p:font typeface="helvetica" panose="020B0604020202020204" pitchFamily="34" charset="0"/>
      <p:regular r:id="rId58"/>
      <p:bold r:id="rId59"/>
      <p:italic r:id="rId60"/>
      <p:boldItalic r:id="rId61"/>
    </p:embeddedFont>
    <p:embeddedFont>
      <p:font typeface="Lao UI" panose="020B0502040204020203" pitchFamily="34" charset="0"/>
      <p:regular r:id="rId62"/>
      <p:bold r:id="rId63"/>
    </p:embeddedFont>
    <p:embeddedFont>
      <p:font typeface="Open Sans" panose="020B0606030504020204" pitchFamily="34" charset="0"/>
      <p:regular r:id="rId64"/>
      <p:bold r:id="rId65"/>
      <p:italic r:id="rId66"/>
      <p:boldItalic r:id="rId67"/>
    </p:embeddedFont>
    <p:embeddedFont>
      <p:font typeface="Palatino" pitchFamily="2"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82" d="100"/>
          <a:sy n="82" d="100"/>
        </p:scale>
        <p:origin x="50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1/19/2023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1.bp.blogspot.com/_ue2_vDGeEV8/TVJsKt5aYYI/AAAAAAAAGG0/ImaygBImVdA/s1600/ananias_1.jpg"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45.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BF679-6C79-43C2-B009-0314EA27F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790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830997"/>
          </a:xfrm>
          <a:prstGeom prst="rect">
            <a:avLst/>
          </a:prstGeom>
          <a:noFill/>
        </p:spPr>
        <p:txBody>
          <a:bodyPr wrap="square" rtlCol="0">
            <a:spAutoFit/>
          </a:bodyPr>
          <a:lstStyle/>
          <a:p>
            <a:pPr algn="ctr"/>
            <a:r>
              <a:rPr lang="en-US" sz="4800" dirty="0">
                <a:solidFill>
                  <a:schemeClr val="bg1"/>
                </a:solidFill>
              </a:rPr>
              <a:t>Looking Up Instead of Looking Down</a:t>
            </a:r>
          </a:p>
        </p:txBody>
      </p:sp>
      <p:sp>
        <p:nvSpPr>
          <p:cNvPr id="12" name="Rectangle 11"/>
          <p:cNvSpPr/>
          <p:nvPr/>
        </p:nvSpPr>
        <p:spPr>
          <a:xfrm>
            <a:off x="11758658" y="6463314"/>
            <a:ext cx="466794" cy="369332"/>
          </a:xfrm>
          <a:prstGeom prst="rect">
            <a:avLst/>
          </a:prstGeom>
        </p:spPr>
        <p:txBody>
          <a:bodyPr wrap="none">
            <a:spAutoFit/>
          </a:bodyPr>
          <a:lstStyle/>
          <a:p>
            <a:r>
              <a:rPr lang="en-US" dirty="0">
                <a:solidFill>
                  <a:schemeClr val="bg1"/>
                </a:solidFill>
                <a:latin typeface="Open Sans"/>
              </a:rPr>
              <a:t>(7)</a:t>
            </a:r>
            <a:endParaRPr lang="en-US" dirty="0"/>
          </a:p>
        </p:txBody>
      </p:sp>
      <p:pic>
        <p:nvPicPr>
          <p:cNvPr id="377" name="Picture 2" descr="http://icons.iconarchive.com/icons/icons8/ios7/512/Household-Stairs-icon.png"/>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flipV="1">
            <a:off x="1870677" y="2807433"/>
            <a:ext cx="5306242" cy="3916342"/>
          </a:xfrm>
          <a:prstGeom prst="rect">
            <a:avLst/>
          </a:prstGeom>
          <a:noFill/>
          <a:extLst>
            <a:ext uri="{909E8E84-426E-40DD-AFC4-6F175D3DCCD1}">
              <a14:hiddenFill xmlns:a14="http://schemas.microsoft.com/office/drawing/2010/main">
                <a:solidFill>
                  <a:srgbClr val="FFFFFF"/>
                </a:solidFill>
              </a14:hiddenFill>
            </a:ext>
          </a:extLst>
        </p:spPr>
      </p:pic>
      <p:sp>
        <p:nvSpPr>
          <p:cNvPr id="378" name="Rectangle 377"/>
          <p:cNvSpPr/>
          <p:nvPr/>
        </p:nvSpPr>
        <p:spPr>
          <a:xfrm rot="16200000">
            <a:off x="7594792" y="2103229"/>
            <a:ext cx="200688" cy="147760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9" name="Group 378"/>
          <p:cNvGrpSpPr/>
          <p:nvPr/>
        </p:nvGrpSpPr>
        <p:grpSpPr>
          <a:xfrm>
            <a:off x="7299011" y="925826"/>
            <a:ext cx="636535" cy="1815861"/>
            <a:chOff x="3403738" y="1159418"/>
            <a:chExt cx="1265679" cy="3610637"/>
          </a:xfrm>
          <a:solidFill>
            <a:srgbClr val="00B0F0"/>
          </a:solidFill>
        </p:grpSpPr>
        <p:sp>
          <p:nvSpPr>
            <p:cNvPr id="380" name="Rounded Rectangle 379"/>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ounded Rectangle 380"/>
            <p:cNvSpPr/>
            <p:nvPr/>
          </p:nvSpPr>
          <p:spPr>
            <a:xfrm rot="6220982">
              <a:off x="4283510" y="2859537"/>
              <a:ext cx="561785" cy="21002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ounded Rectangle 381"/>
            <p:cNvSpPr/>
            <p:nvPr/>
          </p:nvSpPr>
          <p:spPr>
            <a:xfrm rot="20356230">
              <a:off x="4318730" y="1891268"/>
              <a:ext cx="263635" cy="970284"/>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ounded Rectangle 382"/>
            <p:cNvSpPr/>
            <p:nvPr/>
          </p:nvSpPr>
          <p:spPr>
            <a:xfrm rot="1069183">
              <a:off x="3817347" y="3302077"/>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ounded Rectangle 383"/>
            <p:cNvSpPr/>
            <p:nvPr/>
          </p:nvSpPr>
          <p:spPr>
            <a:xfrm rot="10017092">
              <a:off x="4245417" y="3449161"/>
              <a:ext cx="339233" cy="128464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3403738" y="1159418"/>
              <a:ext cx="754690" cy="75475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ed Rectangle 385"/>
            <p:cNvSpPr/>
            <p:nvPr/>
          </p:nvSpPr>
          <p:spPr>
            <a:xfrm rot="6345371">
              <a:off x="3237861" y="2468500"/>
              <a:ext cx="1349509" cy="258840"/>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386"/>
          <p:cNvGrpSpPr/>
          <p:nvPr/>
        </p:nvGrpSpPr>
        <p:grpSpPr>
          <a:xfrm flipH="1">
            <a:off x="1865982" y="4601242"/>
            <a:ext cx="920024" cy="1862072"/>
            <a:chOff x="3017598" y="1053561"/>
            <a:chExt cx="1836269" cy="3716494"/>
          </a:xfrm>
          <a:solidFill>
            <a:srgbClr val="00B0F0"/>
          </a:solidFill>
        </p:grpSpPr>
        <p:sp>
          <p:nvSpPr>
            <p:cNvPr id="388" name="Rounded Rectangle 387"/>
            <p:cNvSpPr/>
            <p:nvPr/>
          </p:nvSpPr>
          <p:spPr>
            <a:xfrm>
              <a:off x="3969136" y="1851513"/>
              <a:ext cx="473009" cy="180480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ounded Rectangle 388"/>
            <p:cNvSpPr/>
            <p:nvPr/>
          </p:nvSpPr>
          <p:spPr>
            <a:xfrm rot="5745961">
              <a:off x="4320028" y="2856130"/>
              <a:ext cx="561785" cy="21002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ounded Rectangle 389"/>
            <p:cNvSpPr/>
            <p:nvPr/>
          </p:nvSpPr>
          <p:spPr>
            <a:xfrm rot="20356230">
              <a:off x="4318730" y="1891268"/>
              <a:ext cx="263635" cy="970284"/>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ounded Rectangle 390"/>
            <p:cNvSpPr/>
            <p:nvPr/>
          </p:nvSpPr>
          <p:spPr>
            <a:xfrm rot="1069183">
              <a:off x="3817347" y="3302077"/>
              <a:ext cx="310163" cy="146797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ounded Rectangle 391"/>
            <p:cNvSpPr/>
            <p:nvPr/>
          </p:nvSpPr>
          <p:spPr>
            <a:xfrm rot="10017092">
              <a:off x="4245417" y="3449161"/>
              <a:ext cx="339233" cy="1284648"/>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a:off x="4099177" y="1053561"/>
              <a:ext cx="754690" cy="75475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ounded Rectangle 393"/>
            <p:cNvSpPr/>
            <p:nvPr/>
          </p:nvSpPr>
          <p:spPr>
            <a:xfrm rot="12734670">
              <a:off x="3017598" y="1840465"/>
              <a:ext cx="1349509" cy="258839"/>
            </a:xfrm>
            <a:prstGeom prst="roundRect">
              <a:avLst>
                <a:gd name="adj" fmla="val 5000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504518" y="1450786"/>
            <a:ext cx="5416180" cy="2585323"/>
          </a:xfrm>
          <a:prstGeom prst="rect">
            <a:avLst/>
          </a:prstGeom>
        </p:spPr>
        <p:txBody>
          <a:bodyPr wrap="square">
            <a:spAutoFit/>
          </a:bodyPr>
          <a:lstStyle/>
          <a:p>
            <a:r>
              <a:rPr lang="en-US" dirty="0">
                <a:solidFill>
                  <a:schemeClr val="bg1"/>
                </a:solidFill>
                <a:latin typeface="Open Sans"/>
              </a:rPr>
              <a:t> “Do what is right even though it seems you will be alone in so doing, that you are going to lose friends, that you will be criticized. </a:t>
            </a:r>
          </a:p>
          <a:p>
            <a:endParaRPr lang="en-US" dirty="0">
              <a:solidFill>
                <a:schemeClr val="bg1"/>
              </a:solidFill>
              <a:latin typeface="Open Sans"/>
            </a:endParaRPr>
          </a:p>
          <a:p>
            <a:r>
              <a:rPr lang="en-US" dirty="0">
                <a:solidFill>
                  <a:schemeClr val="bg1"/>
                </a:solidFill>
                <a:latin typeface="Open Sans"/>
              </a:rPr>
              <a:t>What you will find is that by doing what is right, after a period of testing, the finest friends will be discovered and you can mutually support each other in your resolve to be obedient to all of the commandments of the Lord.”</a:t>
            </a:r>
            <a:endParaRPr lang="en-US" dirty="0">
              <a:solidFill>
                <a:schemeClr val="bg1"/>
              </a:solidFill>
            </a:endParaRPr>
          </a:p>
        </p:txBody>
      </p:sp>
      <p:sp>
        <p:nvSpPr>
          <p:cNvPr id="9" name="Rectangle 8"/>
          <p:cNvSpPr/>
          <p:nvPr/>
        </p:nvSpPr>
        <p:spPr>
          <a:xfrm>
            <a:off x="6246404" y="4085554"/>
            <a:ext cx="5512254" cy="2585323"/>
          </a:xfrm>
          <a:prstGeom prst="rect">
            <a:avLst/>
          </a:prstGeom>
        </p:spPr>
        <p:txBody>
          <a:bodyPr wrap="square">
            <a:spAutoFit/>
          </a:bodyPr>
          <a:lstStyle/>
          <a:p>
            <a:r>
              <a:rPr lang="en-US" dirty="0">
                <a:solidFill>
                  <a:schemeClr val="bg1"/>
                </a:solidFill>
                <a:latin typeface="Open Sans"/>
              </a:rPr>
              <a:t>You will learn that truth. </a:t>
            </a:r>
          </a:p>
          <a:p>
            <a:endParaRPr lang="en-US" dirty="0">
              <a:solidFill>
                <a:schemeClr val="bg1"/>
              </a:solidFill>
              <a:latin typeface="Open Sans"/>
            </a:endParaRPr>
          </a:p>
          <a:p>
            <a:r>
              <a:rPr lang="en-US" dirty="0">
                <a:solidFill>
                  <a:schemeClr val="bg1"/>
                </a:solidFill>
                <a:latin typeface="Open Sans"/>
              </a:rPr>
              <a:t>You will also discover that when you have taken a determined stand for right, when you have established personal standards and made covenants to keep them, when temptations come and you act according to your standards, you will be reinforced and given strength beyond your own capacity, if that is needed.”</a:t>
            </a:r>
            <a:endParaRPr lang="en-US"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3464" y="925826"/>
            <a:ext cx="1024924" cy="1285953"/>
          </a:xfrm>
          <a:prstGeom prst="rect">
            <a:avLst/>
          </a:prstGeom>
        </p:spPr>
      </p:pic>
      <p:sp>
        <p:nvSpPr>
          <p:cNvPr id="395" name="TextBox 394"/>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4:19</a:t>
            </a:r>
          </a:p>
        </p:txBody>
      </p:sp>
    </p:spTree>
    <p:extLst>
      <p:ext uri="{BB962C8B-B14F-4D97-AF65-F5344CB8AC3E}">
        <p14:creationId xmlns:p14="http://schemas.microsoft.com/office/powerpoint/2010/main" val="24561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Peter and John Are Released</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4:23-28; 32-35</a:t>
            </a:r>
          </a:p>
        </p:txBody>
      </p:sp>
      <p:sp>
        <p:nvSpPr>
          <p:cNvPr id="8" name="Rectangle 7"/>
          <p:cNvSpPr/>
          <p:nvPr/>
        </p:nvSpPr>
        <p:spPr>
          <a:xfrm>
            <a:off x="2995233" y="904860"/>
            <a:ext cx="6194596" cy="707886"/>
          </a:xfrm>
          <a:prstGeom prst="rect">
            <a:avLst/>
          </a:prstGeom>
        </p:spPr>
        <p:txBody>
          <a:bodyPr wrap="square">
            <a:spAutoFit/>
          </a:bodyPr>
          <a:lstStyle/>
          <a:p>
            <a:pPr algn="ctr" fontAlgn="base"/>
            <a:r>
              <a:rPr lang="en-US" sz="2000" dirty="0">
                <a:solidFill>
                  <a:schemeClr val="bg1"/>
                </a:solidFill>
              </a:rPr>
              <a:t>After Peter and John were released, they gathered with other believers and prayed with them.</a:t>
            </a:r>
          </a:p>
        </p:txBody>
      </p:sp>
      <p:grpSp>
        <p:nvGrpSpPr>
          <p:cNvPr id="69" name="Group 68"/>
          <p:cNvGrpSpPr/>
          <p:nvPr/>
        </p:nvGrpSpPr>
        <p:grpSpPr>
          <a:xfrm>
            <a:off x="2336082" y="2995400"/>
            <a:ext cx="1057348" cy="2328869"/>
            <a:chOff x="6934200" y="1265656"/>
            <a:chExt cx="1985484" cy="4373144"/>
          </a:xfrm>
        </p:grpSpPr>
        <p:sp>
          <p:nvSpPr>
            <p:cNvPr id="161" name="Oval 160"/>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6724914" flipH="1">
              <a:off x="6809060" y="3667864"/>
              <a:ext cx="601800" cy="3515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rot="3549535" flipH="1">
              <a:off x="8409583" y="3649135"/>
              <a:ext cx="601800" cy="3515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oud 167"/>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loud 168"/>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Isosceles Triangle 170"/>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24"/>
            <p:cNvGrpSpPr/>
            <p:nvPr/>
          </p:nvGrpSpPr>
          <p:grpSpPr>
            <a:xfrm>
              <a:off x="7108136" y="2388756"/>
              <a:ext cx="1544360" cy="2210894"/>
              <a:chOff x="4553133" y="901823"/>
              <a:chExt cx="2186627" cy="3449921"/>
            </a:xfrm>
          </p:grpSpPr>
          <p:sp>
            <p:nvSpPr>
              <p:cNvPr id="239" name="Double Wave 23"/>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0" name="Group 16"/>
              <p:cNvGrpSpPr/>
              <p:nvPr/>
            </p:nvGrpSpPr>
            <p:grpSpPr>
              <a:xfrm>
                <a:off x="4694566" y="901823"/>
                <a:ext cx="2045194" cy="1982724"/>
                <a:chOff x="2594848" y="2213440"/>
                <a:chExt cx="2045194" cy="1982724"/>
              </a:xfrm>
              <a:solidFill>
                <a:srgbClr val="E0C13C"/>
              </a:solidFill>
            </p:grpSpPr>
            <p:sp>
              <p:nvSpPr>
                <p:cNvPr id="241"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2" name="Group 5"/>
                <p:cNvGrpSpPr/>
                <p:nvPr/>
              </p:nvGrpSpPr>
              <p:grpSpPr>
                <a:xfrm>
                  <a:off x="2840416" y="2333435"/>
                  <a:ext cx="1586009" cy="1634505"/>
                  <a:chOff x="2838154" y="2333435"/>
                  <a:chExt cx="1586009" cy="1634505"/>
                </a:xfrm>
                <a:grpFill/>
              </p:grpSpPr>
              <p:sp>
                <p:nvSpPr>
                  <p:cNvPr id="243"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3" name="Oval 172"/>
            <p:cNvSpPr/>
            <p:nvPr/>
          </p:nvSpPr>
          <p:spPr>
            <a:xfrm flipH="1">
              <a:off x="7377452" y="1418345"/>
              <a:ext cx="1192870" cy="149042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58"/>
            <p:cNvGrpSpPr/>
            <p:nvPr/>
          </p:nvGrpSpPr>
          <p:grpSpPr>
            <a:xfrm rot="175281">
              <a:off x="7281771" y="4966315"/>
              <a:ext cx="1319546" cy="446802"/>
              <a:chOff x="3810000" y="1677648"/>
              <a:chExt cx="4705061" cy="1827552"/>
            </a:xfrm>
          </p:grpSpPr>
          <p:grpSp>
            <p:nvGrpSpPr>
              <p:cNvPr id="209" name="Group 37"/>
              <p:cNvGrpSpPr/>
              <p:nvPr/>
            </p:nvGrpSpPr>
            <p:grpSpPr>
              <a:xfrm>
                <a:off x="3810000" y="1828800"/>
                <a:ext cx="1776984" cy="1676400"/>
                <a:chOff x="3810000" y="1828800"/>
                <a:chExt cx="4038600" cy="3810000"/>
              </a:xfrm>
            </p:grpSpPr>
            <p:sp>
              <p:nvSpPr>
                <p:cNvPr id="230" name="Half Frame 22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1" name="Half Frame 23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2" name="Half Frame 23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Half Frame 23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Donut 23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5" name="Diamond 23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iamond 23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38"/>
              <p:cNvGrpSpPr/>
              <p:nvPr/>
            </p:nvGrpSpPr>
            <p:grpSpPr>
              <a:xfrm>
                <a:off x="5314014" y="1757596"/>
                <a:ext cx="1776984" cy="1676400"/>
                <a:chOff x="3810000" y="1828800"/>
                <a:chExt cx="4038600" cy="3810000"/>
              </a:xfrm>
            </p:grpSpPr>
            <p:sp>
              <p:nvSpPr>
                <p:cNvPr id="221" name="Half Frame 22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Half Frame 22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3" name="Half Frame 22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4" name="Half Frame 22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5" name="Donut 22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Diamond 22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Diamond 22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48"/>
              <p:cNvGrpSpPr/>
              <p:nvPr/>
            </p:nvGrpSpPr>
            <p:grpSpPr>
              <a:xfrm>
                <a:off x="6738077" y="1677648"/>
                <a:ext cx="1776984" cy="1676400"/>
                <a:chOff x="3810000" y="1828800"/>
                <a:chExt cx="4038600" cy="3810000"/>
              </a:xfrm>
            </p:grpSpPr>
            <p:sp>
              <p:nvSpPr>
                <p:cNvPr id="212" name="Half Frame 21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5"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6" name="Donut 21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7" name="Diamond 21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iamond 21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21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5" name="Cloud 174"/>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75"/>
            <p:cNvGrpSpPr/>
            <p:nvPr/>
          </p:nvGrpSpPr>
          <p:grpSpPr>
            <a:xfrm>
              <a:off x="7162023" y="1568903"/>
              <a:ext cx="1544762" cy="259293"/>
              <a:chOff x="7105896" y="1557210"/>
              <a:chExt cx="1544762" cy="488119"/>
            </a:xfrm>
          </p:grpSpPr>
          <p:sp>
            <p:nvSpPr>
              <p:cNvPr id="177"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59"/>
              <p:cNvGrpSpPr/>
              <p:nvPr/>
            </p:nvGrpSpPr>
            <p:grpSpPr>
              <a:xfrm rot="160736">
                <a:off x="7230848" y="1557210"/>
                <a:ext cx="1269517" cy="488119"/>
                <a:chOff x="3810000" y="1677648"/>
                <a:chExt cx="4705061" cy="1827552"/>
              </a:xfrm>
            </p:grpSpPr>
            <p:grpSp>
              <p:nvGrpSpPr>
                <p:cNvPr id="179" name="Group 37"/>
                <p:cNvGrpSpPr/>
                <p:nvPr/>
              </p:nvGrpSpPr>
              <p:grpSpPr>
                <a:xfrm>
                  <a:off x="3810000" y="1828800"/>
                  <a:ext cx="1776984" cy="1676400"/>
                  <a:chOff x="3810000" y="1828800"/>
                  <a:chExt cx="4038600" cy="3810000"/>
                </a:xfrm>
              </p:grpSpPr>
              <p:sp>
                <p:nvSpPr>
                  <p:cNvPr id="200" name="Half Frame 19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Half Frame 20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Half Frame 20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Half Frame 20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Donut 20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 name="Diamond 20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iamond 20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Diamond 20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Diamond 20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38"/>
                <p:cNvGrpSpPr/>
                <p:nvPr/>
              </p:nvGrpSpPr>
              <p:grpSpPr>
                <a:xfrm>
                  <a:off x="5314014" y="1757596"/>
                  <a:ext cx="1776984" cy="1676400"/>
                  <a:chOff x="3810000" y="1828800"/>
                  <a:chExt cx="4038600" cy="3810000"/>
                </a:xfrm>
              </p:grpSpPr>
              <p:sp>
                <p:nvSpPr>
                  <p:cNvPr id="191" name="Half Frame 190"/>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Half Frame 191"/>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Half Frame 192"/>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Half Frame 193"/>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Donut 194"/>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Diamond 195"/>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97"/>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48"/>
                <p:cNvGrpSpPr/>
                <p:nvPr/>
              </p:nvGrpSpPr>
              <p:grpSpPr>
                <a:xfrm>
                  <a:off x="6738077" y="1677648"/>
                  <a:ext cx="1776984" cy="1676400"/>
                  <a:chOff x="3810000" y="1828800"/>
                  <a:chExt cx="4038600" cy="3810000"/>
                </a:xfrm>
              </p:grpSpPr>
              <p:sp>
                <p:nvSpPr>
                  <p:cNvPr id="182" name="Half Frame 181"/>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Half Frame 182"/>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Half Frame 183"/>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Half Frame 184"/>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Donut 185"/>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Diamond 186"/>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189"/>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0" name="Group 69"/>
          <p:cNvGrpSpPr/>
          <p:nvPr/>
        </p:nvGrpSpPr>
        <p:grpSpPr>
          <a:xfrm>
            <a:off x="1057256" y="2892069"/>
            <a:ext cx="931854" cy="2362189"/>
            <a:chOff x="5199743" y="533154"/>
            <a:chExt cx="1886857" cy="4783054"/>
          </a:xfrm>
        </p:grpSpPr>
        <p:grpSp>
          <p:nvGrpSpPr>
            <p:cNvPr id="99" name="Group 98"/>
            <p:cNvGrpSpPr/>
            <p:nvPr/>
          </p:nvGrpSpPr>
          <p:grpSpPr>
            <a:xfrm>
              <a:off x="5199743" y="793067"/>
              <a:ext cx="1886857" cy="4523141"/>
              <a:chOff x="5199743" y="793067"/>
              <a:chExt cx="1886857" cy="4523141"/>
            </a:xfrm>
          </p:grpSpPr>
          <p:sp>
            <p:nvSpPr>
              <p:cNvPr id="138" name="Round Diagonal Corner Rectangle 137"/>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 Diagonal Corner Rectangle 138"/>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5498238" y="793067"/>
                <a:ext cx="1299147" cy="177272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33"/>
              <p:cNvGrpSpPr/>
              <p:nvPr/>
            </p:nvGrpSpPr>
            <p:grpSpPr>
              <a:xfrm rot="2754858">
                <a:off x="5674192" y="4718893"/>
                <a:ext cx="448734" cy="745895"/>
                <a:chOff x="1676400" y="2133600"/>
                <a:chExt cx="1447800" cy="2088845"/>
              </a:xfrm>
            </p:grpSpPr>
            <p:sp>
              <p:nvSpPr>
                <p:cNvPr id="158" name="Oval 157"/>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45"/>
              <p:cNvGrpSpPr/>
              <p:nvPr/>
            </p:nvGrpSpPr>
            <p:grpSpPr>
              <a:xfrm rot="18845142" flipH="1">
                <a:off x="6055984" y="4618707"/>
                <a:ext cx="488027" cy="752549"/>
                <a:chOff x="1676400" y="2133600"/>
                <a:chExt cx="1447800" cy="2088845"/>
              </a:xfrm>
            </p:grpSpPr>
            <p:sp>
              <p:nvSpPr>
                <p:cNvPr id="155" name="Oval 154"/>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49"/>
              <p:cNvGrpSpPr/>
              <p:nvPr/>
            </p:nvGrpSpPr>
            <p:grpSpPr>
              <a:xfrm>
                <a:off x="5199743" y="2466218"/>
                <a:ext cx="1886857" cy="2489323"/>
                <a:chOff x="4419600" y="2060454"/>
                <a:chExt cx="3045502" cy="4187946"/>
              </a:xfrm>
            </p:grpSpPr>
            <p:sp>
              <p:nvSpPr>
                <p:cNvPr id="146" name="Oval 145"/>
                <p:cNvSpPr/>
                <p:nvPr/>
              </p:nvSpPr>
              <p:spPr>
                <a:xfrm>
                  <a:off x="6890479" y="3785016"/>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4419600" y="3810000"/>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4" name="Round Diagonal Corner Rectangle 143"/>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5940533" y="2121796"/>
                <a:ext cx="365028" cy="26780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Freeform 135"/>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Rectangle 136"/>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404260" y="2404937"/>
            <a:ext cx="3267156" cy="3100942"/>
            <a:chOff x="1905000" y="2362200"/>
            <a:chExt cx="2819400" cy="2675965"/>
          </a:xfrm>
        </p:grpSpPr>
        <p:sp>
          <p:nvSpPr>
            <p:cNvPr id="72" name="Flowchart: Delay 71"/>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8044844" y="2533505"/>
            <a:ext cx="3514920" cy="3026818"/>
            <a:chOff x="2941882" y="228600"/>
            <a:chExt cx="5692164" cy="4901717"/>
          </a:xfrm>
        </p:grpSpPr>
        <p:grpSp>
          <p:nvGrpSpPr>
            <p:cNvPr id="245" name="Group 106"/>
            <p:cNvGrpSpPr/>
            <p:nvPr/>
          </p:nvGrpSpPr>
          <p:grpSpPr>
            <a:xfrm>
              <a:off x="7086600" y="228600"/>
              <a:ext cx="1547446" cy="3352800"/>
              <a:chOff x="3581400" y="381000"/>
              <a:chExt cx="2286000" cy="4953000"/>
            </a:xfrm>
          </p:grpSpPr>
          <p:sp>
            <p:nvSpPr>
              <p:cNvPr id="246" name="Cloud 245"/>
              <p:cNvSpPr/>
              <p:nvPr/>
            </p:nvSpPr>
            <p:spPr>
              <a:xfrm>
                <a:off x="3657600" y="381000"/>
                <a:ext cx="1905000" cy="2514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rot="19671902">
                <a:off x="5223780" y="2902234"/>
                <a:ext cx="64362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rot="2647766">
                <a:off x="3581400" y="2831936"/>
                <a:ext cx="64362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p:cNvSpPr/>
              <p:nvPr/>
            </p:nvSpPr>
            <p:spPr>
              <a:xfrm rot="19352409">
                <a:off x="4848621" y="4470077"/>
                <a:ext cx="41551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rot="2647766">
                <a:off x="4370938" y="4452989"/>
                <a:ext cx="413521"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rapezoid 251"/>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apezoid 252"/>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4092994" y="609370"/>
                <a:ext cx="1261779" cy="161457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loud 256"/>
              <p:cNvSpPr/>
              <p:nvPr/>
            </p:nvSpPr>
            <p:spPr>
              <a:xfrm>
                <a:off x="4114800" y="381000"/>
                <a:ext cx="990600" cy="7620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loud 257"/>
              <p:cNvSpPr/>
              <p:nvPr/>
            </p:nvSpPr>
            <p:spPr>
              <a:xfrm>
                <a:off x="4191000" y="1600200"/>
                <a:ext cx="990600" cy="7620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4498134" y="1741503"/>
                <a:ext cx="400050" cy="22820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159"/>
            <p:cNvGrpSpPr/>
            <p:nvPr/>
          </p:nvGrpSpPr>
          <p:grpSpPr>
            <a:xfrm>
              <a:off x="5562600" y="304800"/>
              <a:ext cx="1406651" cy="2895600"/>
              <a:chOff x="685800" y="609600"/>
              <a:chExt cx="2404519" cy="4949716"/>
            </a:xfrm>
          </p:grpSpPr>
          <p:sp>
            <p:nvSpPr>
              <p:cNvPr id="261" name="Cloud 260"/>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rot="19671902">
                <a:off x="2519256" y="3059430"/>
                <a:ext cx="571063"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rot="2647766">
                <a:off x="685800" y="2956996"/>
                <a:ext cx="50912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rot="19352409">
                <a:off x="2012467" y="4682102"/>
                <a:ext cx="44321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rot="2647766">
                <a:off x="1502939" y="4664751"/>
                <a:ext cx="441089"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rapezoid 265"/>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rapezoid 266"/>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Trapezoid 267"/>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1528597" y="1768824"/>
                <a:ext cx="695013" cy="8621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a:off x="1206465" y="762000"/>
                <a:ext cx="1345898" cy="16394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Cloud 270"/>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hevron 271"/>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Chevron 272"/>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4" name="Rounded Rectangle 273"/>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131"/>
            <p:cNvGrpSpPr/>
            <p:nvPr/>
          </p:nvGrpSpPr>
          <p:grpSpPr>
            <a:xfrm flipH="1">
              <a:off x="3808401" y="389129"/>
              <a:ext cx="1296572" cy="2877670"/>
              <a:chOff x="3604364" y="411669"/>
              <a:chExt cx="2217821" cy="4922331"/>
            </a:xfrm>
          </p:grpSpPr>
          <p:sp>
            <p:nvSpPr>
              <p:cNvPr id="276" name="Cloud 275"/>
              <p:cNvSpPr/>
              <p:nvPr/>
            </p:nvSpPr>
            <p:spPr>
              <a:xfrm rot="2474005">
                <a:off x="3714852" y="411669"/>
                <a:ext cx="1947238" cy="2085474"/>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rot="19671902">
                <a:off x="5294767" y="2893493"/>
                <a:ext cx="527418"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rot="2647766">
                <a:off x="3604364" y="2775284"/>
                <a:ext cx="48089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rot="19352409">
                <a:off x="4848621" y="4470077"/>
                <a:ext cx="41551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rot="2647766">
                <a:off x="4370938" y="4452989"/>
                <a:ext cx="413521"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rapezoid 280"/>
              <p:cNvSpPr/>
              <p:nvPr/>
            </p:nvSpPr>
            <p:spPr>
              <a:xfrm rot="20169292">
                <a:off x="4800498" y="1883617"/>
                <a:ext cx="887382" cy="1541003"/>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281"/>
              <p:cNvSpPr/>
              <p:nvPr/>
            </p:nvSpPr>
            <p:spPr>
              <a:xfrm rot="1790291">
                <a:off x="3831941" y="1833127"/>
                <a:ext cx="887382" cy="1541003"/>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p:cNvSpPr/>
              <p:nvPr/>
            </p:nvSpPr>
            <p:spPr>
              <a:xfrm>
                <a:off x="4107324" y="2205789"/>
                <a:ext cx="1323835" cy="2815614"/>
              </a:xfrm>
              <a:prstGeom prst="trapezoid">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4092994" y="609370"/>
                <a:ext cx="1261779" cy="161457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Cloud 285"/>
              <p:cNvSpPr/>
              <p:nvPr/>
            </p:nvSpPr>
            <p:spPr>
              <a:xfrm>
                <a:off x="4191000" y="1600200"/>
                <a:ext cx="990600" cy="10668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4507999" y="1693763"/>
                <a:ext cx="479006" cy="32284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60"/>
            <p:cNvGrpSpPr/>
            <p:nvPr/>
          </p:nvGrpSpPr>
          <p:grpSpPr>
            <a:xfrm flipH="1">
              <a:off x="6324600" y="914400"/>
              <a:ext cx="1143000" cy="2667000"/>
              <a:chOff x="4796444" y="836392"/>
              <a:chExt cx="1380536" cy="3344532"/>
            </a:xfrm>
          </p:grpSpPr>
          <p:sp>
            <p:nvSpPr>
              <p:cNvPr id="289" name="Oval 288"/>
              <p:cNvSpPr/>
              <p:nvPr/>
            </p:nvSpPr>
            <p:spPr>
              <a:xfrm rot="19671902">
                <a:off x="5788292" y="2538865"/>
                <a:ext cx="388688"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rot="2647766">
                <a:off x="4796444" y="2491396"/>
                <a:ext cx="388688"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rot="19352409">
                <a:off x="5561730" y="3597557"/>
                <a:ext cx="250930"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rot="2647766">
                <a:off x="5273253" y="3586018"/>
                <a:ext cx="249729"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rapezoid 292"/>
              <p:cNvSpPr/>
              <p:nvPr/>
            </p:nvSpPr>
            <p:spPr>
              <a:xfrm rot="20169292">
                <a:off x="5532668" y="1851040"/>
                <a:ext cx="535898" cy="1040568"/>
              </a:xfrm>
              <a:prstGeom prst="trapezoid">
                <a:avLst/>
              </a:prstGeom>
              <a:solidFill>
                <a:srgbClr val="E4B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Trapezoid 293"/>
              <p:cNvSpPr/>
              <p:nvPr/>
            </p:nvSpPr>
            <p:spPr>
              <a:xfrm rot="1790291">
                <a:off x="4947748" y="1816946"/>
                <a:ext cx="535898" cy="1040568"/>
              </a:xfrm>
              <a:prstGeom prst="trapezoid">
                <a:avLst/>
              </a:prstGeom>
              <a:solidFill>
                <a:srgbClr val="E4B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294"/>
              <p:cNvSpPr/>
              <p:nvPr/>
            </p:nvSpPr>
            <p:spPr>
              <a:xfrm>
                <a:off x="5105400" y="1984946"/>
                <a:ext cx="799476" cy="1901253"/>
              </a:xfrm>
              <a:prstGeom prst="trapezoid">
                <a:avLst/>
              </a:prstGeom>
              <a:solidFill>
                <a:srgbClr val="E4B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5287780" y="1660161"/>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a:off x="5105400" y="990600"/>
                <a:ext cx="762000" cy="10902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 Diagonal Corner Rectangle 297"/>
              <p:cNvSpPr/>
              <p:nvPr/>
            </p:nvSpPr>
            <p:spPr>
              <a:xfrm rot="1236535">
                <a:off x="5067163" y="836392"/>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 Diagonal Corner Rectangle 298"/>
              <p:cNvSpPr/>
              <p:nvPr/>
            </p:nvSpPr>
            <p:spPr>
              <a:xfrm rot="5076663">
                <a:off x="5462955" y="903719"/>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5257800" y="914400"/>
                <a:ext cx="381000" cy="381000"/>
              </a:xfrm>
              <a:prstGeom prst="ellipse">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91"/>
            <p:cNvGrpSpPr/>
            <p:nvPr/>
          </p:nvGrpSpPr>
          <p:grpSpPr>
            <a:xfrm>
              <a:off x="4953000" y="457200"/>
              <a:ext cx="1380536" cy="3344532"/>
              <a:chOff x="4038600" y="2362200"/>
              <a:chExt cx="1380536" cy="3344532"/>
            </a:xfrm>
          </p:grpSpPr>
          <p:sp>
            <p:nvSpPr>
              <p:cNvPr id="302" name="Round Diagonal Corner Rectangle 301"/>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 Diagonal Corner Rectangle 302"/>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rot="19671902">
                <a:off x="5030448" y="4064673"/>
                <a:ext cx="388688"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rot="2647766">
                <a:off x="4038600" y="4017204"/>
                <a:ext cx="388688"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rot="19352409">
                <a:off x="4803886" y="5123365"/>
                <a:ext cx="250930"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rot="2647766">
                <a:off x="4515409" y="5111826"/>
                <a:ext cx="249729"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rapezoid 307"/>
              <p:cNvSpPr/>
              <p:nvPr/>
            </p:nvSpPr>
            <p:spPr>
              <a:xfrm rot="20169292">
                <a:off x="4774824" y="3376848"/>
                <a:ext cx="535898" cy="1040568"/>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rapezoid 308"/>
              <p:cNvSpPr/>
              <p:nvPr/>
            </p:nvSpPr>
            <p:spPr>
              <a:xfrm rot="1790291">
                <a:off x="4189904" y="3342754"/>
                <a:ext cx="535898" cy="1040568"/>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rapezoid 309"/>
              <p:cNvSpPr/>
              <p:nvPr/>
            </p:nvSpPr>
            <p:spPr>
              <a:xfrm>
                <a:off x="4347556" y="3510754"/>
                <a:ext cx="799476" cy="1901253"/>
              </a:xfrm>
              <a:prstGeom prst="trapezoid">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4347556" y="2516408"/>
                <a:ext cx="762000" cy="10902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 Diagonal Corner Rectangle 312"/>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 Diagonal Corner Rectangle 313"/>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120"/>
            <p:cNvGrpSpPr/>
            <p:nvPr/>
          </p:nvGrpSpPr>
          <p:grpSpPr>
            <a:xfrm>
              <a:off x="5562600" y="2057400"/>
              <a:ext cx="1714500" cy="2819400"/>
              <a:chOff x="609600" y="685800"/>
              <a:chExt cx="2438400" cy="4876800"/>
            </a:xfrm>
          </p:grpSpPr>
          <p:sp>
            <p:nvSpPr>
              <p:cNvPr id="317" name="Cloud 316"/>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rot="19671902">
                <a:off x="2361472" y="3093423"/>
                <a:ext cx="686528"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rot="2647766">
                <a:off x="609600" y="3022043"/>
                <a:ext cx="686528"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rot="19352409">
                <a:off x="1961302" y="4685386"/>
                <a:ext cx="44321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rot="2647766">
                <a:off x="1451774" y="4668035"/>
                <a:ext cx="441089"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Trapezoid 321"/>
              <p:cNvSpPr/>
              <p:nvPr/>
            </p:nvSpPr>
            <p:spPr>
              <a:xfrm rot="20169292">
                <a:off x="1909971" y="2059134"/>
                <a:ext cx="946541" cy="1564711"/>
              </a:xfrm>
              <a:prstGeom prst="trapezoi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Trapezoid 322"/>
              <p:cNvSpPr/>
              <p:nvPr/>
            </p:nvSpPr>
            <p:spPr>
              <a:xfrm rot="1790291">
                <a:off x="876844" y="2007867"/>
                <a:ext cx="946541" cy="1564711"/>
              </a:xfrm>
              <a:prstGeom prst="trapezoi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p:cNvSpPr/>
              <p:nvPr/>
            </p:nvSpPr>
            <p:spPr>
              <a:xfrm>
                <a:off x="1155300" y="2260490"/>
                <a:ext cx="1412091" cy="2858930"/>
              </a:xfrm>
              <a:prstGeom prst="trapezoid">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1555273" y="1784877"/>
                <a:ext cx="592114" cy="8621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1155300" y="765284"/>
                <a:ext cx="1345898" cy="16394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 name="Group 190"/>
            <p:cNvGrpSpPr/>
            <p:nvPr/>
          </p:nvGrpSpPr>
          <p:grpSpPr>
            <a:xfrm>
              <a:off x="5334000" y="3124200"/>
              <a:ext cx="838200" cy="1905000"/>
              <a:chOff x="5587191" y="304800"/>
              <a:chExt cx="1878359" cy="3886200"/>
            </a:xfrm>
          </p:grpSpPr>
          <p:sp>
            <p:nvSpPr>
              <p:cNvPr id="328" name="Oval 327"/>
              <p:cNvSpPr/>
              <p:nvPr/>
            </p:nvSpPr>
            <p:spPr>
              <a:xfrm rot="19671902">
                <a:off x="7070098" y="2244857"/>
                <a:ext cx="395452" cy="67784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rot="2647766">
                <a:off x="5587191" y="2167177"/>
                <a:ext cx="364610" cy="67784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rot="19352409">
                <a:off x="6623571" y="3513153"/>
                <a:ext cx="347882" cy="67784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rot="2647766">
                <a:off x="6223634" y="3499745"/>
                <a:ext cx="346217" cy="67784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rapezoid 331"/>
              <p:cNvSpPr/>
              <p:nvPr/>
            </p:nvSpPr>
            <p:spPr>
              <a:xfrm rot="20169292">
                <a:off x="6583280" y="1483777"/>
                <a:ext cx="742954" cy="1209095"/>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rapezoid 332"/>
              <p:cNvSpPr/>
              <p:nvPr/>
            </p:nvSpPr>
            <p:spPr>
              <a:xfrm rot="1790291">
                <a:off x="5772364" y="1444161"/>
                <a:ext cx="742954" cy="1209095"/>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rapezoid 333"/>
              <p:cNvSpPr/>
              <p:nvPr/>
            </p:nvSpPr>
            <p:spPr>
              <a:xfrm>
                <a:off x="5990928" y="1639370"/>
                <a:ext cx="1108371" cy="2209173"/>
              </a:xfrm>
              <a:prstGeom prst="trapezoi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6243774" y="1261984"/>
                <a:ext cx="545526" cy="66623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5990928" y="483983"/>
                <a:ext cx="1056415" cy="12668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Cloud 336"/>
              <p:cNvSpPr/>
              <p:nvPr/>
            </p:nvSpPr>
            <p:spPr>
              <a:xfrm>
                <a:off x="5943600" y="304800"/>
                <a:ext cx="1143000" cy="609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8" name="Group 61"/>
            <p:cNvGrpSpPr/>
            <p:nvPr/>
          </p:nvGrpSpPr>
          <p:grpSpPr>
            <a:xfrm>
              <a:off x="7010400" y="1676400"/>
              <a:ext cx="1380536" cy="3344532"/>
              <a:chOff x="4796444" y="836392"/>
              <a:chExt cx="1380536" cy="3344532"/>
            </a:xfrm>
          </p:grpSpPr>
          <p:sp>
            <p:nvSpPr>
              <p:cNvPr id="339" name="Oval 338"/>
              <p:cNvSpPr/>
              <p:nvPr/>
            </p:nvSpPr>
            <p:spPr>
              <a:xfrm rot="19671902">
                <a:off x="5788292" y="2538865"/>
                <a:ext cx="388688"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rot="2647766">
                <a:off x="4796444" y="2491396"/>
                <a:ext cx="388688"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rot="19352409">
                <a:off x="5561730" y="3597557"/>
                <a:ext cx="250930"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rot="2647766">
                <a:off x="5273253" y="3586018"/>
                <a:ext cx="249729" cy="5833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rapezoid 342"/>
              <p:cNvSpPr/>
              <p:nvPr/>
            </p:nvSpPr>
            <p:spPr>
              <a:xfrm rot="20169292">
                <a:off x="5532668" y="1851040"/>
                <a:ext cx="535898" cy="1040568"/>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rapezoid 343"/>
              <p:cNvSpPr/>
              <p:nvPr/>
            </p:nvSpPr>
            <p:spPr>
              <a:xfrm rot="1790291">
                <a:off x="4947748" y="1816946"/>
                <a:ext cx="535898" cy="1040568"/>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rapezoid 344"/>
              <p:cNvSpPr/>
              <p:nvPr/>
            </p:nvSpPr>
            <p:spPr>
              <a:xfrm>
                <a:off x="5105400" y="1984946"/>
                <a:ext cx="799476" cy="1901253"/>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5313179" y="1651383"/>
                <a:ext cx="333838"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5105400" y="990600"/>
                <a:ext cx="762000" cy="10902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ound Diagonal Corner Rectangle 347"/>
              <p:cNvSpPr/>
              <p:nvPr/>
            </p:nvSpPr>
            <p:spPr>
              <a:xfrm rot="1236535">
                <a:off x="5067163" y="836392"/>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 Diagonal Corner Rectangle 348"/>
              <p:cNvSpPr/>
              <p:nvPr/>
            </p:nvSpPr>
            <p:spPr>
              <a:xfrm rot="5076663">
                <a:off x="5462955" y="903719"/>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0" name="Oval 349"/>
              <p:cNvSpPr/>
              <p:nvPr/>
            </p:nvSpPr>
            <p:spPr>
              <a:xfrm>
                <a:off x="5257800" y="914400"/>
                <a:ext cx="381000" cy="381000"/>
              </a:xfrm>
              <a:prstGeom prst="ellipse">
                <a:avLst/>
              </a:prstGeom>
              <a:solidFill>
                <a:srgbClr val="713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1" name="Group 350"/>
            <p:cNvGrpSpPr/>
            <p:nvPr/>
          </p:nvGrpSpPr>
          <p:grpSpPr>
            <a:xfrm>
              <a:off x="2941882" y="1870098"/>
              <a:ext cx="1590682" cy="3260219"/>
              <a:chOff x="-968276" y="1974419"/>
              <a:chExt cx="1590682" cy="3260219"/>
            </a:xfrm>
          </p:grpSpPr>
          <p:sp>
            <p:nvSpPr>
              <p:cNvPr id="352" name="Oval 351"/>
              <p:cNvSpPr/>
              <p:nvPr/>
            </p:nvSpPr>
            <p:spPr>
              <a:xfrm rot="19671902">
                <a:off x="244626" y="3580867"/>
                <a:ext cx="377780" cy="58031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rot="2647766">
                <a:off x="-968276" y="3513103"/>
                <a:ext cx="336803" cy="58031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rot="19352409">
                <a:off x="-90635" y="4654327"/>
                <a:ext cx="293200" cy="58031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rot="2647766">
                <a:off x="-427707" y="4642849"/>
                <a:ext cx="291797" cy="58031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Trapezoid 355"/>
              <p:cNvSpPr/>
              <p:nvPr/>
            </p:nvSpPr>
            <p:spPr>
              <a:xfrm rot="20169292">
                <a:off x="-124592" y="2916960"/>
                <a:ext cx="626173" cy="103511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Trapezoid 356"/>
              <p:cNvSpPr/>
              <p:nvPr/>
            </p:nvSpPr>
            <p:spPr>
              <a:xfrm rot="1790291">
                <a:off x="-808045" y="2883045"/>
                <a:ext cx="626173" cy="103511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Trapezoid 357"/>
              <p:cNvSpPr/>
              <p:nvPr/>
            </p:nvSpPr>
            <p:spPr>
              <a:xfrm>
                <a:off x="-623836" y="3050165"/>
                <a:ext cx="934153" cy="1891292"/>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306466" y="2726829"/>
                <a:ext cx="285923" cy="57037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a:off x="-623836" y="2061029"/>
                <a:ext cx="890363" cy="10845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Freeform 360"/>
              <p:cNvSpPr/>
              <p:nvPr/>
            </p:nvSpPr>
            <p:spPr>
              <a:xfrm rot="5015418">
                <a:off x="-1014408" y="2112230"/>
                <a:ext cx="1629697" cy="1354075"/>
              </a:xfrm>
              <a:custGeom>
                <a:avLst/>
                <a:gdLst>
                  <a:gd name="connsiteX0" fmla="*/ 18136 w 1629697"/>
                  <a:gd name="connsiteY0" fmla="*/ 344970 h 1354075"/>
                  <a:gd name="connsiteX1" fmla="*/ 28677 w 1629697"/>
                  <a:gd name="connsiteY1" fmla="*/ 315951 h 1354075"/>
                  <a:gd name="connsiteX2" fmla="*/ 102988 w 1629697"/>
                  <a:gd name="connsiteY2" fmla="*/ 267308 h 1354075"/>
                  <a:gd name="connsiteX3" fmla="*/ 103191 w 1629697"/>
                  <a:gd name="connsiteY3" fmla="*/ 267017 h 1354075"/>
                  <a:gd name="connsiteX4" fmla="*/ 132251 w 1629697"/>
                  <a:gd name="connsiteY4" fmla="*/ 225282 h 1354075"/>
                  <a:gd name="connsiteX5" fmla="*/ 177088 w 1629697"/>
                  <a:gd name="connsiteY5" fmla="*/ 202492 h 1354075"/>
                  <a:gd name="connsiteX6" fmla="*/ 213621 w 1629697"/>
                  <a:gd name="connsiteY6" fmla="*/ 201363 h 1354075"/>
                  <a:gd name="connsiteX7" fmla="*/ 221745 w 1629697"/>
                  <a:gd name="connsiteY7" fmla="*/ 189254 h 1354075"/>
                  <a:gd name="connsiteX8" fmla="*/ 335050 w 1629697"/>
                  <a:gd name="connsiteY8" fmla="*/ 154227 h 1354075"/>
                  <a:gd name="connsiteX9" fmla="*/ 336267 w 1629697"/>
                  <a:gd name="connsiteY9" fmla="*/ 152757 h 1354075"/>
                  <a:gd name="connsiteX10" fmla="*/ 392945 w 1629697"/>
                  <a:gd name="connsiteY10" fmla="*/ 72637 h 1354075"/>
                  <a:gd name="connsiteX11" fmla="*/ 668671 w 1629697"/>
                  <a:gd name="connsiteY11" fmla="*/ 54333 h 1354075"/>
                  <a:gd name="connsiteX12" fmla="*/ 668732 w 1629697"/>
                  <a:gd name="connsiteY12" fmla="*/ 54302 h 1354075"/>
                  <a:gd name="connsiteX13" fmla="*/ 723566 w 1629697"/>
                  <a:gd name="connsiteY13" fmla="*/ 26773 h 1354075"/>
                  <a:gd name="connsiteX14" fmla="*/ 946666 w 1629697"/>
                  <a:gd name="connsiteY14" fmla="*/ 35331 h 1354075"/>
                  <a:gd name="connsiteX15" fmla="*/ 947657 w 1629697"/>
                  <a:gd name="connsiteY15" fmla="*/ 34813 h 1354075"/>
                  <a:gd name="connsiteX16" fmla="*/ 991206 w 1629697"/>
                  <a:gd name="connsiteY16" fmla="*/ 12045 h 1354075"/>
                  <a:gd name="connsiteX17" fmla="*/ 1054989 w 1629697"/>
                  <a:gd name="connsiteY17" fmla="*/ 634 h 1354075"/>
                  <a:gd name="connsiteX18" fmla="*/ 1129636 w 1629697"/>
                  <a:gd name="connsiteY18" fmla="*/ 4774 h 1354075"/>
                  <a:gd name="connsiteX19" fmla="*/ 1187602 w 1629697"/>
                  <a:gd name="connsiteY19" fmla="*/ 24532 h 1354075"/>
                  <a:gd name="connsiteX20" fmla="*/ 1189332 w 1629697"/>
                  <a:gd name="connsiteY20" fmla="*/ 25122 h 1354075"/>
                  <a:gd name="connsiteX21" fmla="*/ 1324759 w 1629697"/>
                  <a:gd name="connsiteY21" fmla="*/ 348 h 1354075"/>
                  <a:gd name="connsiteX22" fmla="*/ 1374531 w 1629697"/>
                  <a:gd name="connsiteY22" fmla="*/ 5894 h 1354075"/>
                  <a:gd name="connsiteX23" fmla="*/ 1468446 w 1629697"/>
                  <a:gd name="connsiteY23" fmla="*/ 58348 h 1354075"/>
                  <a:gd name="connsiteX24" fmla="*/ 1468964 w 1629697"/>
                  <a:gd name="connsiteY24" fmla="*/ 58478 h 1354075"/>
                  <a:gd name="connsiteX25" fmla="*/ 1543118 w 1629697"/>
                  <a:gd name="connsiteY25" fmla="*/ 77047 h 1354075"/>
                  <a:gd name="connsiteX26" fmla="*/ 1588973 w 1629697"/>
                  <a:gd name="connsiteY26" fmla="*/ 109256 h 1354075"/>
                  <a:gd name="connsiteX27" fmla="*/ 1583578 w 1629697"/>
                  <a:gd name="connsiteY27" fmla="*/ 164458 h 1354075"/>
                  <a:gd name="connsiteX28" fmla="*/ 1622986 w 1629697"/>
                  <a:gd name="connsiteY28" fmla="*/ 248861 h 1354075"/>
                  <a:gd name="connsiteX29" fmla="*/ 1438380 w 1629697"/>
                  <a:gd name="connsiteY29" fmla="*/ 322743 h 1354075"/>
                  <a:gd name="connsiteX30" fmla="*/ 1372294 w 1629697"/>
                  <a:gd name="connsiteY30" fmla="*/ 386050 h 1354075"/>
                  <a:gd name="connsiteX31" fmla="*/ 1147292 w 1629697"/>
                  <a:gd name="connsiteY31" fmla="*/ 393716 h 1354075"/>
                  <a:gd name="connsiteX32" fmla="*/ 986502 w 1629697"/>
                  <a:gd name="connsiteY32" fmla="*/ 461253 h 1354075"/>
                  <a:gd name="connsiteX33" fmla="*/ 750086 w 1629697"/>
                  <a:gd name="connsiteY33" fmla="*/ 420028 h 1354075"/>
                  <a:gd name="connsiteX34" fmla="*/ 555298 w 1629697"/>
                  <a:gd name="connsiteY34" fmla="*/ 432558 h 1354075"/>
                  <a:gd name="connsiteX35" fmla="*/ 538722 w 1629697"/>
                  <a:gd name="connsiteY35" fmla="*/ 428997 h 1354075"/>
                  <a:gd name="connsiteX36" fmla="*/ 540110 w 1629697"/>
                  <a:gd name="connsiteY36" fmla="*/ 441310 h 1354075"/>
                  <a:gd name="connsiteX37" fmla="*/ 516060 w 1629697"/>
                  <a:gd name="connsiteY37" fmla="*/ 508598 h 1354075"/>
                  <a:gd name="connsiteX38" fmla="*/ 592774 w 1629697"/>
                  <a:gd name="connsiteY38" fmla="*/ 614789 h 1354075"/>
                  <a:gd name="connsiteX39" fmla="*/ 523424 w 1629697"/>
                  <a:gd name="connsiteY39" fmla="*/ 750465 h 1354075"/>
                  <a:gd name="connsiteX40" fmla="*/ 536590 w 1629697"/>
                  <a:gd name="connsiteY40" fmla="*/ 810427 h 1354075"/>
                  <a:gd name="connsiteX41" fmla="*/ 530104 w 1629697"/>
                  <a:gd name="connsiteY41" fmla="*/ 848284 h 1354075"/>
                  <a:gd name="connsiteX42" fmla="*/ 537262 w 1629697"/>
                  <a:gd name="connsiteY42" fmla="*/ 848014 h 1354075"/>
                  <a:gd name="connsiteX43" fmla="*/ 705146 w 1629697"/>
                  <a:gd name="connsiteY43" fmla="*/ 890850 h 1354075"/>
                  <a:gd name="connsiteX44" fmla="*/ 875838 w 1629697"/>
                  <a:gd name="connsiteY44" fmla="*/ 862715 h 1354075"/>
                  <a:gd name="connsiteX45" fmla="*/ 1098542 w 1629697"/>
                  <a:gd name="connsiteY45" fmla="*/ 951107 h 1354075"/>
                  <a:gd name="connsiteX46" fmla="*/ 1433486 w 1629697"/>
                  <a:gd name="connsiteY46" fmla="*/ 1063476 h 1354075"/>
                  <a:gd name="connsiteX47" fmla="*/ 1575237 w 1629697"/>
                  <a:gd name="connsiteY47" fmla="*/ 1138199 h 1354075"/>
                  <a:gd name="connsiteX48" fmla="*/ 1530691 w 1629697"/>
                  <a:gd name="connsiteY48" fmla="*/ 1187671 h 1354075"/>
                  <a:gd name="connsiteX49" fmla="*/ 1586139 w 1629697"/>
                  <a:gd name="connsiteY49" fmla="*/ 1260464 h 1354075"/>
                  <a:gd name="connsiteX50" fmla="*/ 1450593 w 1629697"/>
                  <a:gd name="connsiteY50" fmla="*/ 1284898 h 1354075"/>
                  <a:gd name="connsiteX51" fmla="*/ 1449108 w 1629697"/>
                  <a:gd name="connsiteY51" fmla="*/ 1285997 h 1354075"/>
                  <a:gd name="connsiteX52" fmla="*/ 1377611 w 1629697"/>
                  <a:gd name="connsiteY52" fmla="*/ 1347913 h 1354075"/>
                  <a:gd name="connsiteX53" fmla="*/ 1104522 w 1629697"/>
                  <a:gd name="connsiteY53" fmla="*/ 1306121 h 1354075"/>
                  <a:gd name="connsiteX54" fmla="*/ 1104456 w 1629697"/>
                  <a:gd name="connsiteY54" fmla="*/ 1306137 h 1354075"/>
                  <a:gd name="connsiteX55" fmla="*/ 1045341 w 1629697"/>
                  <a:gd name="connsiteY55" fmla="*/ 1319884 h 1354075"/>
                  <a:gd name="connsiteX56" fmla="*/ 829076 w 1629697"/>
                  <a:gd name="connsiteY56" fmla="*/ 1264490 h 1354075"/>
                  <a:gd name="connsiteX57" fmla="*/ 828003 w 1629697"/>
                  <a:gd name="connsiteY57" fmla="*/ 1264758 h 1354075"/>
                  <a:gd name="connsiteX58" fmla="*/ 780872 w 1629697"/>
                  <a:gd name="connsiteY58" fmla="*/ 1276512 h 1354075"/>
                  <a:gd name="connsiteX59" fmla="*/ 716255 w 1629697"/>
                  <a:gd name="connsiteY59" fmla="*/ 1273470 h 1354075"/>
                  <a:gd name="connsiteX60" fmla="*/ 644152 w 1629697"/>
                  <a:gd name="connsiteY60" fmla="*/ 1253757 h 1354075"/>
                  <a:gd name="connsiteX61" fmla="*/ 591490 w 1629697"/>
                  <a:gd name="connsiteY61" fmla="*/ 1223173 h 1354075"/>
                  <a:gd name="connsiteX62" fmla="*/ 589917 w 1629697"/>
                  <a:gd name="connsiteY62" fmla="*/ 1222261 h 1354075"/>
                  <a:gd name="connsiteX63" fmla="*/ 405096 w 1629697"/>
                  <a:gd name="connsiteY63" fmla="*/ 1200591 h 1354075"/>
                  <a:gd name="connsiteX64" fmla="*/ 323885 w 1629697"/>
                  <a:gd name="connsiteY64" fmla="*/ 1132164 h 1354075"/>
                  <a:gd name="connsiteX65" fmla="*/ 323406 w 1629697"/>
                  <a:gd name="connsiteY65" fmla="*/ 1131934 h 1354075"/>
                  <a:gd name="connsiteX66" fmla="*/ 254687 w 1629697"/>
                  <a:gd name="connsiteY66" fmla="*/ 1099002 h 1354075"/>
                  <a:gd name="connsiteX67" fmla="*/ 216362 w 1629697"/>
                  <a:gd name="connsiteY67" fmla="*/ 1059499 h 1354075"/>
                  <a:gd name="connsiteX68" fmla="*/ 214845 w 1629697"/>
                  <a:gd name="connsiteY68" fmla="*/ 1044865 h 1354075"/>
                  <a:gd name="connsiteX69" fmla="*/ 214712 w 1629697"/>
                  <a:gd name="connsiteY69" fmla="*/ 1044853 h 1354075"/>
                  <a:gd name="connsiteX70" fmla="*/ 150961 w 1629697"/>
                  <a:gd name="connsiteY70" fmla="*/ 960480 h 1354075"/>
                  <a:gd name="connsiteX71" fmla="*/ 149137 w 1629697"/>
                  <a:gd name="connsiteY71" fmla="*/ 959536 h 1354075"/>
                  <a:gd name="connsiteX72" fmla="*/ 49105 w 1629697"/>
                  <a:gd name="connsiteY72" fmla="*/ 913904 h 1354075"/>
                  <a:gd name="connsiteX73" fmla="*/ 43941 w 1629697"/>
                  <a:gd name="connsiteY73" fmla="*/ 746005 h 1354075"/>
                  <a:gd name="connsiteX74" fmla="*/ 43906 w 1629697"/>
                  <a:gd name="connsiteY74" fmla="*/ 745963 h 1354075"/>
                  <a:gd name="connsiteX75" fmla="*/ 11914 w 1629697"/>
                  <a:gd name="connsiteY75" fmla="*/ 709094 h 1354075"/>
                  <a:gd name="connsiteX76" fmla="*/ 38027 w 1629697"/>
                  <a:gd name="connsiteY76" fmla="*/ 576644 h 1354075"/>
                  <a:gd name="connsiteX77" fmla="*/ 37422 w 1629697"/>
                  <a:gd name="connsiteY77" fmla="*/ 575975 h 1354075"/>
                  <a:gd name="connsiteX78" fmla="*/ 10842 w 1629697"/>
                  <a:gd name="connsiteY78" fmla="*/ 546562 h 1354075"/>
                  <a:gd name="connsiteX79" fmla="*/ 346 w 1629697"/>
                  <a:gd name="connsiteY79" fmla="*/ 506677 h 1354075"/>
                  <a:gd name="connsiteX80" fmla="*/ 10737 w 1629697"/>
                  <a:gd name="connsiteY80" fmla="*/ 462546 h 1354075"/>
                  <a:gd name="connsiteX81" fmla="*/ 40249 w 1629697"/>
                  <a:gd name="connsiteY81" fmla="*/ 430685 h 1354075"/>
                  <a:gd name="connsiteX82" fmla="*/ 41130 w 1629697"/>
                  <a:gd name="connsiteY82" fmla="*/ 429735 h 1354075"/>
                  <a:gd name="connsiteX83" fmla="*/ 18136 w 1629697"/>
                  <a:gd name="connsiteY83" fmla="*/ 344970 h 13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9697" h="1354075">
                    <a:moveTo>
                      <a:pt x="18136" y="344970"/>
                    </a:moveTo>
                    <a:cubicBezTo>
                      <a:pt x="20090" y="334973"/>
                      <a:pt x="23590" y="325171"/>
                      <a:pt x="28677" y="315951"/>
                    </a:cubicBezTo>
                    <a:cubicBezTo>
                      <a:pt x="44177" y="287849"/>
                      <a:pt x="72071" y="269584"/>
                      <a:pt x="102988" y="267308"/>
                    </a:cubicBezTo>
                    <a:lnTo>
                      <a:pt x="103191" y="267017"/>
                    </a:lnTo>
                    <a:lnTo>
                      <a:pt x="132251" y="225282"/>
                    </a:lnTo>
                    <a:cubicBezTo>
                      <a:pt x="144991" y="214138"/>
                      <a:pt x="160326" y="206199"/>
                      <a:pt x="177088" y="202492"/>
                    </a:cubicBezTo>
                    <a:lnTo>
                      <a:pt x="213621" y="201363"/>
                    </a:lnTo>
                    <a:lnTo>
                      <a:pt x="221745" y="189254"/>
                    </a:lnTo>
                    <a:cubicBezTo>
                      <a:pt x="243101" y="170117"/>
                      <a:pt x="285264" y="156514"/>
                      <a:pt x="335050" y="154227"/>
                    </a:cubicBezTo>
                    <a:cubicBezTo>
                      <a:pt x="335445" y="153734"/>
                      <a:pt x="335873" y="153250"/>
                      <a:pt x="336267" y="152757"/>
                    </a:cubicBezTo>
                    <a:cubicBezTo>
                      <a:pt x="327353" y="123631"/>
                      <a:pt x="348143" y="94259"/>
                      <a:pt x="392945" y="72637"/>
                    </a:cubicBezTo>
                    <a:cubicBezTo>
                      <a:pt x="463735" y="38488"/>
                      <a:pt x="578506" y="30876"/>
                      <a:pt x="668671" y="54333"/>
                    </a:cubicBezTo>
                    <a:lnTo>
                      <a:pt x="668732" y="54302"/>
                    </a:lnTo>
                    <a:lnTo>
                      <a:pt x="723566" y="26773"/>
                    </a:lnTo>
                    <a:cubicBezTo>
                      <a:pt x="789893" y="6368"/>
                      <a:pt x="883952" y="7875"/>
                      <a:pt x="946666" y="35331"/>
                    </a:cubicBezTo>
                    <a:lnTo>
                      <a:pt x="947657" y="34813"/>
                    </a:lnTo>
                    <a:lnTo>
                      <a:pt x="991206" y="12045"/>
                    </a:lnTo>
                    <a:cubicBezTo>
                      <a:pt x="1009808" y="6085"/>
                      <a:pt x="1031617" y="2105"/>
                      <a:pt x="1054989" y="634"/>
                    </a:cubicBezTo>
                    <a:cubicBezTo>
                      <a:pt x="1080713" y="-987"/>
                      <a:pt x="1106420" y="543"/>
                      <a:pt x="1129636" y="4774"/>
                    </a:cubicBezTo>
                    <a:lnTo>
                      <a:pt x="1187602" y="24532"/>
                    </a:lnTo>
                    <a:lnTo>
                      <a:pt x="1189332" y="25122"/>
                    </a:lnTo>
                    <a:cubicBezTo>
                      <a:pt x="1223428" y="7296"/>
                      <a:pt x="1274251" y="-1551"/>
                      <a:pt x="1324759" y="348"/>
                    </a:cubicBezTo>
                    <a:cubicBezTo>
                      <a:pt x="1341595" y="981"/>
                      <a:pt x="1358396" y="2808"/>
                      <a:pt x="1374531" y="5894"/>
                    </a:cubicBezTo>
                    <a:cubicBezTo>
                      <a:pt x="1423709" y="15299"/>
                      <a:pt x="1458972" y="34988"/>
                      <a:pt x="1468446" y="58348"/>
                    </a:cubicBezTo>
                    <a:lnTo>
                      <a:pt x="1468964" y="58478"/>
                    </a:lnTo>
                    <a:lnTo>
                      <a:pt x="1543118" y="77047"/>
                    </a:lnTo>
                    <a:cubicBezTo>
                      <a:pt x="1563841" y="85799"/>
                      <a:pt x="1579762" y="96803"/>
                      <a:pt x="1588973" y="109256"/>
                    </a:cubicBezTo>
                    <a:cubicBezTo>
                      <a:pt x="1602361" y="127335"/>
                      <a:pt x="1600453" y="146970"/>
                      <a:pt x="1583578" y="164458"/>
                    </a:cubicBezTo>
                    <a:cubicBezTo>
                      <a:pt x="1625059" y="188442"/>
                      <a:pt x="1639565" y="219532"/>
                      <a:pt x="1622986" y="248861"/>
                    </a:cubicBezTo>
                    <a:cubicBezTo>
                      <a:pt x="1600947" y="287853"/>
                      <a:pt x="1527986" y="317053"/>
                      <a:pt x="1438380" y="322743"/>
                    </a:cubicBezTo>
                    <a:cubicBezTo>
                      <a:pt x="1437952" y="347080"/>
                      <a:pt x="1413840" y="370162"/>
                      <a:pt x="1372294" y="386050"/>
                    </a:cubicBezTo>
                    <a:cubicBezTo>
                      <a:pt x="1309168" y="410195"/>
                      <a:pt x="1217984" y="413297"/>
                      <a:pt x="1147292" y="393716"/>
                    </a:cubicBezTo>
                    <a:cubicBezTo>
                      <a:pt x="1124430" y="427350"/>
                      <a:pt x="1063213" y="453062"/>
                      <a:pt x="986502" y="461253"/>
                    </a:cubicBezTo>
                    <a:cubicBezTo>
                      <a:pt x="896107" y="470904"/>
                      <a:pt x="801764" y="454457"/>
                      <a:pt x="750086" y="420028"/>
                    </a:cubicBezTo>
                    <a:cubicBezTo>
                      <a:pt x="689099" y="436368"/>
                      <a:pt x="618999" y="439946"/>
                      <a:pt x="555298" y="432558"/>
                    </a:cubicBezTo>
                    <a:lnTo>
                      <a:pt x="538722" y="428997"/>
                    </a:lnTo>
                    <a:lnTo>
                      <a:pt x="540110" y="441310"/>
                    </a:lnTo>
                    <a:cubicBezTo>
                      <a:pt x="539194" y="465191"/>
                      <a:pt x="531129" y="488843"/>
                      <a:pt x="516060" y="508598"/>
                    </a:cubicBezTo>
                    <a:cubicBezTo>
                      <a:pt x="558116" y="527197"/>
                      <a:pt x="587321" y="567627"/>
                      <a:pt x="592774" y="614789"/>
                    </a:cubicBezTo>
                    <a:cubicBezTo>
                      <a:pt x="599198" y="670366"/>
                      <a:pt x="571529" y="724509"/>
                      <a:pt x="523424" y="750465"/>
                    </a:cubicBezTo>
                    <a:cubicBezTo>
                      <a:pt x="531961" y="769928"/>
                      <a:pt x="536209" y="790292"/>
                      <a:pt x="536590" y="810427"/>
                    </a:cubicBezTo>
                    <a:lnTo>
                      <a:pt x="530104" y="848284"/>
                    </a:lnTo>
                    <a:lnTo>
                      <a:pt x="537262" y="848014"/>
                    </a:lnTo>
                    <a:cubicBezTo>
                      <a:pt x="593618" y="850484"/>
                      <a:pt x="656298" y="866003"/>
                      <a:pt x="705146" y="890850"/>
                    </a:cubicBezTo>
                    <a:cubicBezTo>
                      <a:pt x="734251" y="864659"/>
                      <a:pt x="799238" y="853948"/>
                      <a:pt x="875838" y="862715"/>
                    </a:cubicBezTo>
                    <a:cubicBezTo>
                      <a:pt x="966104" y="873045"/>
                      <a:pt x="1054975" y="908315"/>
                      <a:pt x="1098542" y="951107"/>
                    </a:cubicBezTo>
                    <a:cubicBezTo>
                      <a:pt x="1224295" y="946897"/>
                      <a:pt x="1375392" y="997581"/>
                      <a:pt x="1433486" y="1063476"/>
                    </a:cubicBezTo>
                    <a:cubicBezTo>
                      <a:pt x="1502160" y="1074938"/>
                      <a:pt x="1562105" y="1106534"/>
                      <a:pt x="1575237" y="1138199"/>
                    </a:cubicBezTo>
                    <a:cubicBezTo>
                      <a:pt x="1584755" y="1161113"/>
                      <a:pt x="1567831" y="1179917"/>
                      <a:pt x="1530691" y="1187671"/>
                    </a:cubicBezTo>
                    <a:cubicBezTo>
                      <a:pt x="1576125" y="1209999"/>
                      <a:pt x="1597906" y="1238595"/>
                      <a:pt x="1586139" y="1260464"/>
                    </a:cubicBezTo>
                    <a:cubicBezTo>
                      <a:pt x="1572345" y="1286066"/>
                      <a:pt x="1516067" y="1296213"/>
                      <a:pt x="1450593" y="1284898"/>
                    </a:cubicBezTo>
                    <a:cubicBezTo>
                      <a:pt x="1450107" y="1285270"/>
                      <a:pt x="1449592" y="1285625"/>
                      <a:pt x="1449108" y="1285997"/>
                    </a:cubicBezTo>
                    <a:cubicBezTo>
                      <a:pt x="1451958" y="1314789"/>
                      <a:pt x="1425736" y="1337486"/>
                      <a:pt x="1377611" y="1347913"/>
                    </a:cubicBezTo>
                    <a:cubicBezTo>
                      <a:pt x="1301573" y="1364378"/>
                      <a:pt x="1187901" y="1346975"/>
                      <a:pt x="1104522" y="1306121"/>
                    </a:cubicBezTo>
                    <a:lnTo>
                      <a:pt x="1104456" y="1306137"/>
                    </a:lnTo>
                    <a:lnTo>
                      <a:pt x="1045341" y="1319884"/>
                    </a:lnTo>
                    <a:cubicBezTo>
                      <a:pt x="976429" y="1324608"/>
                      <a:pt x="884829" y="1303193"/>
                      <a:pt x="829076" y="1264490"/>
                    </a:cubicBezTo>
                    <a:lnTo>
                      <a:pt x="828003" y="1264758"/>
                    </a:lnTo>
                    <a:lnTo>
                      <a:pt x="780872" y="1276512"/>
                    </a:lnTo>
                    <a:cubicBezTo>
                      <a:pt x="761497" y="1278054"/>
                      <a:pt x="739387" y="1277087"/>
                      <a:pt x="716255" y="1273470"/>
                    </a:cubicBezTo>
                    <a:cubicBezTo>
                      <a:pt x="690795" y="1269492"/>
                      <a:pt x="665985" y="1262606"/>
                      <a:pt x="644152" y="1253757"/>
                    </a:cubicBezTo>
                    <a:lnTo>
                      <a:pt x="591490" y="1223173"/>
                    </a:lnTo>
                    <a:lnTo>
                      <a:pt x="589917" y="1222261"/>
                    </a:lnTo>
                    <a:cubicBezTo>
                      <a:pt x="540717" y="1234531"/>
                      <a:pt x="465672" y="1225730"/>
                      <a:pt x="405096" y="1200591"/>
                    </a:cubicBezTo>
                    <a:cubicBezTo>
                      <a:pt x="358937" y="1181439"/>
                      <a:pt x="328443" y="1155752"/>
                      <a:pt x="323885" y="1132164"/>
                    </a:cubicBezTo>
                    <a:lnTo>
                      <a:pt x="323406" y="1131934"/>
                    </a:lnTo>
                    <a:lnTo>
                      <a:pt x="254687" y="1099002"/>
                    </a:lnTo>
                    <a:cubicBezTo>
                      <a:pt x="236199" y="1086508"/>
                      <a:pt x="222856" y="1072958"/>
                      <a:pt x="216362" y="1059499"/>
                    </a:cubicBezTo>
                    <a:lnTo>
                      <a:pt x="214845" y="1044865"/>
                    </a:lnTo>
                    <a:lnTo>
                      <a:pt x="214712" y="1044853"/>
                    </a:lnTo>
                    <a:cubicBezTo>
                      <a:pt x="176916" y="1035737"/>
                      <a:pt x="150444" y="1000704"/>
                      <a:pt x="150961" y="960480"/>
                    </a:cubicBezTo>
                    <a:cubicBezTo>
                      <a:pt x="150347" y="960171"/>
                      <a:pt x="149750" y="959844"/>
                      <a:pt x="149137" y="959536"/>
                    </a:cubicBezTo>
                    <a:cubicBezTo>
                      <a:pt x="110785" y="960637"/>
                      <a:pt x="74113" y="943902"/>
                      <a:pt x="49105" y="913904"/>
                    </a:cubicBezTo>
                    <a:cubicBezTo>
                      <a:pt x="9607" y="866510"/>
                      <a:pt x="7467" y="796622"/>
                      <a:pt x="43941" y="746005"/>
                    </a:cubicBezTo>
                    <a:lnTo>
                      <a:pt x="43906" y="745963"/>
                    </a:lnTo>
                    <a:lnTo>
                      <a:pt x="11914" y="709094"/>
                    </a:lnTo>
                    <a:cubicBezTo>
                      <a:pt x="-10069" y="666376"/>
                      <a:pt x="-1783" y="610228"/>
                      <a:pt x="38027" y="576644"/>
                    </a:cubicBezTo>
                    <a:lnTo>
                      <a:pt x="37422" y="575975"/>
                    </a:lnTo>
                    <a:lnTo>
                      <a:pt x="10842" y="546562"/>
                    </a:lnTo>
                    <a:cubicBezTo>
                      <a:pt x="4369" y="534546"/>
                      <a:pt x="679" y="520897"/>
                      <a:pt x="346" y="506677"/>
                    </a:cubicBezTo>
                    <a:cubicBezTo>
                      <a:pt x="-23" y="491025"/>
                      <a:pt x="3691" y="475842"/>
                      <a:pt x="10737" y="462546"/>
                    </a:cubicBezTo>
                    <a:lnTo>
                      <a:pt x="40249" y="430685"/>
                    </a:lnTo>
                    <a:lnTo>
                      <a:pt x="41130" y="429735"/>
                    </a:lnTo>
                    <a:cubicBezTo>
                      <a:pt x="20320" y="406707"/>
                      <a:pt x="12274" y="374962"/>
                      <a:pt x="18136" y="344970"/>
                    </a:cubicBezTo>
                    <a:close/>
                  </a:path>
                </a:pathLst>
              </a:cu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62" name="Group 361"/>
            <p:cNvGrpSpPr/>
            <p:nvPr/>
          </p:nvGrpSpPr>
          <p:grpSpPr>
            <a:xfrm>
              <a:off x="4195257" y="2139082"/>
              <a:ext cx="1316831" cy="2952312"/>
              <a:chOff x="-1125156" y="2043690"/>
              <a:chExt cx="1316831" cy="2952312"/>
            </a:xfrm>
          </p:grpSpPr>
          <p:sp>
            <p:nvSpPr>
              <p:cNvPr id="363" name="Freeform 362"/>
              <p:cNvSpPr/>
              <p:nvPr/>
            </p:nvSpPr>
            <p:spPr>
              <a:xfrm rot="20435048">
                <a:off x="-1110656" y="2091581"/>
                <a:ext cx="1280672" cy="1617437"/>
              </a:xfrm>
              <a:custGeom>
                <a:avLst/>
                <a:gdLst>
                  <a:gd name="connsiteX0" fmla="*/ 874704 w 1280672"/>
                  <a:gd name="connsiteY0" fmla="*/ 0 h 1617437"/>
                  <a:gd name="connsiteX1" fmla="*/ 874704 w 1280672"/>
                  <a:gd name="connsiteY1" fmla="*/ 31113 h 1617437"/>
                  <a:gd name="connsiteX2" fmla="*/ 881846 w 1280672"/>
                  <a:gd name="connsiteY2" fmla="*/ 16228 h 1617437"/>
                  <a:gd name="connsiteX3" fmla="*/ 1126589 w 1280672"/>
                  <a:gd name="connsiteY3" fmla="*/ 133670 h 1617437"/>
                  <a:gd name="connsiteX4" fmla="*/ 1253890 w 1280672"/>
                  <a:gd name="connsiteY4" fmla="*/ 495857 h 1617437"/>
                  <a:gd name="connsiteX5" fmla="*/ 1252102 w 1280672"/>
                  <a:gd name="connsiteY5" fmla="*/ 499584 h 1617437"/>
                  <a:gd name="connsiteX6" fmla="*/ 1265686 w 1280672"/>
                  <a:gd name="connsiteY6" fmla="*/ 561710 h 1617437"/>
                  <a:gd name="connsiteX7" fmla="*/ 1212704 w 1280672"/>
                  <a:gd name="connsiteY7" fmla="*/ 1025824 h 1617437"/>
                  <a:gd name="connsiteX8" fmla="*/ 365928 w 1280672"/>
                  <a:gd name="connsiteY8" fmla="*/ 1590858 h 1617437"/>
                  <a:gd name="connsiteX9" fmla="*/ 60593 w 1280672"/>
                  <a:gd name="connsiteY9" fmla="*/ 619743 h 1617437"/>
                  <a:gd name="connsiteX10" fmla="*/ 310336 w 1280672"/>
                  <a:gd name="connsiteY10" fmla="*/ 224981 h 1617437"/>
                  <a:gd name="connsiteX11" fmla="*/ 342870 w 1280672"/>
                  <a:gd name="connsiteY11" fmla="*/ 198791 h 1617437"/>
                  <a:gd name="connsiteX12" fmla="*/ 353112 w 1280672"/>
                  <a:gd name="connsiteY12" fmla="*/ 165797 h 1617437"/>
                  <a:gd name="connsiteX13" fmla="*/ 603242 w 1280672"/>
                  <a:gd name="connsiteY13" fmla="*/ 0 h 161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0672" h="1617437">
                    <a:moveTo>
                      <a:pt x="874704" y="0"/>
                    </a:moveTo>
                    <a:lnTo>
                      <a:pt x="874704" y="31113"/>
                    </a:lnTo>
                    <a:lnTo>
                      <a:pt x="881846" y="16228"/>
                    </a:lnTo>
                    <a:lnTo>
                      <a:pt x="1126589" y="133670"/>
                    </a:lnTo>
                    <a:cubicBezTo>
                      <a:pt x="1261757" y="198532"/>
                      <a:pt x="1318752" y="360688"/>
                      <a:pt x="1253890" y="495857"/>
                    </a:cubicBezTo>
                    <a:lnTo>
                      <a:pt x="1252102" y="499584"/>
                    </a:lnTo>
                    <a:lnTo>
                      <a:pt x="1265686" y="561710"/>
                    </a:lnTo>
                    <a:cubicBezTo>
                      <a:pt x="1284591" y="706189"/>
                      <a:pt x="1268772" y="866751"/>
                      <a:pt x="1212704" y="1025824"/>
                    </a:cubicBezTo>
                    <a:cubicBezTo>
                      <a:pt x="1063189" y="1450020"/>
                      <a:pt x="684075" y="1702994"/>
                      <a:pt x="365928" y="1590858"/>
                    </a:cubicBezTo>
                    <a:cubicBezTo>
                      <a:pt x="47780" y="1478721"/>
                      <a:pt x="-88922" y="1043939"/>
                      <a:pt x="60593" y="619743"/>
                    </a:cubicBezTo>
                    <a:cubicBezTo>
                      <a:pt x="116661" y="460670"/>
                      <a:pt x="205016" y="325674"/>
                      <a:pt x="310336" y="224981"/>
                    </a:cubicBezTo>
                    <a:lnTo>
                      <a:pt x="342870" y="198791"/>
                    </a:lnTo>
                    <a:lnTo>
                      <a:pt x="353112" y="165797"/>
                    </a:lnTo>
                    <a:cubicBezTo>
                      <a:pt x="394322" y="68365"/>
                      <a:pt x="490798" y="0"/>
                      <a:pt x="603242" y="0"/>
                    </a:cubicBezTo>
                    <a:close/>
                  </a:path>
                </a:pathLst>
              </a:cu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4" name="Oval 363"/>
              <p:cNvSpPr/>
              <p:nvPr/>
            </p:nvSpPr>
            <p:spPr>
              <a:xfrm rot="19671902">
                <a:off x="-121479" y="3546951"/>
                <a:ext cx="313154" cy="51295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p:cNvSpPr/>
              <p:nvPr/>
            </p:nvSpPr>
            <p:spPr>
              <a:xfrm rot="2647766">
                <a:off x="-1125156" y="3476764"/>
                <a:ext cx="285528" cy="51295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p:cNvSpPr/>
              <p:nvPr/>
            </p:nvSpPr>
            <p:spPr>
              <a:xfrm rot="19352409">
                <a:off x="-386379" y="4483048"/>
                <a:ext cx="246709" cy="51295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p:cNvSpPr/>
              <p:nvPr/>
            </p:nvSpPr>
            <p:spPr>
              <a:xfrm rot="2647766">
                <a:off x="-670003" y="4472902"/>
                <a:ext cx="245528" cy="51295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Trapezoid 367"/>
              <p:cNvSpPr/>
              <p:nvPr/>
            </p:nvSpPr>
            <p:spPr>
              <a:xfrm rot="20169292">
                <a:off x="-414952" y="2947337"/>
                <a:ext cx="526883" cy="914971"/>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Trapezoid 368"/>
              <p:cNvSpPr/>
              <p:nvPr/>
            </p:nvSpPr>
            <p:spPr>
              <a:xfrm rot="1790291">
                <a:off x="-990032" y="2917359"/>
                <a:ext cx="526883" cy="914971"/>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Trapezoid 369"/>
              <p:cNvSpPr/>
              <p:nvPr/>
            </p:nvSpPr>
            <p:spPr>
              <a:xfrm>
                <a:off x="-835032" y="3065081"/>
                <a:ext cx="786027" cy="167177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a:off x="-601348" y="2779347"/>
                <a:ext cx="314554" cy="50416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a:off x="-835032" y="2190753"/>
                <a:ext cx="749181" cy="9586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p:cNvSpPr/>
              <p:nvPr/>
            </p:nvSpPr>
            <p:spPr>
              <a:xfrm>
                <a:off x="-799516" y="2043690"/>
                <a:ext cx="633412" cy="407194"/>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p:cNvSpPr/>
              <p:nvPr/>
            </p:nvSpPr>
            <p:spPr>
              <a:xfrm>
                <a:off x="-420981" y="2125456"/>
                <a:ext cx="365473" cy="206317"/>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rot="20486933">
                <a:off x="-920883" y="2171565"/>
                <a:ext cx="365473" cy="206317"/>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ectangle 2"/>
          <p:cNvSpPr/>
          <p:nvPr/>
        </p:nvSpPr>
        <p:spPr>
          <a:xfrm>
            <a:off x="4596333" y="2267660"/>
            <a:ext cx="4023405" cy="923330"/>
          </a:xfrm>
          <a:prstGeom prst="rect">
            <a:avLst/>
          </a:prstGeom>
        </p:spPr>
        <p:txBody>
          <a:bodyPr wrap="square">
            <a:spAutoFit/>
          </a:bodyPr>
          <a:lstStyle/>
          <a:p>
            <a:r>
              <a:rPr lang="en-US" dirty="0">
                <a:solidFill>
                  <a:schemeClr val="bg1"/>
                </a:solidFill>
                <a:latin typeface="Open Sans"/>
              </a:rPr>
              <a:t>Members of the Church in Jerusalem attempted to live the law of consecration. </a:t>
            </a:r>
            <a:endParaRPr lang="en-US" dirty="0">
              <a:solidFill>
                <a:schemeClr val="bg1"/>
              </a:solidFill>
            </a:endParaRPr>
          </a:p>
        </p:txBody>
      </p:sp>
      <p:sp>
        <p:nvSpPr>
          <p:cNvPr id="4" name="Rectangle 3"/>
          <p:cNvSpPr/>
          <p:nvPr/>
        </p:nvSpPr>
        <p:spPr>
          <a:xfrm>
            <a:off x="4653830" y="5965699"/>
            <a:ext cx="6096000" cy="646331"/>
          </a:xfrm>
          <a:prstGeom prst="rect">
            <a:avLst/>
          </a:prstGeom>
        </p:spPr>
        <p:txBody>
          <a:bodyPr>
            <a:spAutoFit/>
          </a:bodyPr>
          <a:lstStyle/>
          <a:p>
            <a:r>
              <a:rPr lang="en-US" dirty="0">
                <a:solidFill>
                  <a:schemeClr val="bg1"/>
                </a:solidFill>
                <a:latin typeface="Open Sans"/>
              </a:rPr>
              <a:t>They used their excess resources to care for the poor and needy among them. </a:t>
            </a:r>
            <a:endParaRPr lang="en-US" dirty="0">
              <a:solidFill>
                <a:schemeClr val="bg1"/>
              </a:solidFill>
            </a:endParaRPr>
          </a:p>
        </p:txBody>
      </p:sp>
      <p:sp>
        <p:nvSpPr>
          <p:cNvPr id="376" name="Rectangle 375"/>
          <p:cNvSpPr/>
          <p:nvPr/>
        </p:nvSpPr>
        <p:spPr>
          <a:xfrm>
            <a:off x="7203751" y="1676169"/>
            <a:ext cx="4023405" cy="461665"/>
          </a:xfrm>
          <a:prstGeom prst="rect">
            <a:avLst/>
          </a:prstGeom>
        </p:spPr>
        <p:txBody>
          <a:bodyPr wrap="square">
            <a:spAutoFit/>
          </a:bodyPr>
          <a:lstStyle/>
          <a:p>
            <a:r>
              <a:rPr lang="en-US" sz="2400" dirty="0">
                <a:solidFill>
                  <a:schemeClr val="bg1"/>
                </a:solidFill>
                <a:latin typeface="Open Sans"/>
              </a:rPr>
              <a:t>All Things In Common:</a:t>
            </a:r>
            <a:endParaRPr lang="en-US" sz="2400" dirty="0">
              <a:solidFill>
                <a:schemeClr val="bg1"/>
              </a:solidFill>
            </a:endParaRPr>
          </a:p>
        </p:txBody>
      </p:sp>
    </p:spTree>
    <p:extLst>
      <p:ext uri="{BB962C8B-B14F-4D97-AF65-F5344CB8AC3E}">
        <p14:creationId xmlns:p14="http://schemas.microsoft.com/office/powerpoint/2010/main" val="134168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92 0.00139 L 0.26705 0.04236 " pathEditMode="relative" rAng="0" ptsTypes="AA">
                                      <p:cBhvr>
                                        <p:cTn id="6" dur="2000" fill="hold"/>
                                        <p:tgtEl>
                                          <p:spTgt spid="69"/>
                                        </p:tgtEl>
                                        <p:attrNameLst>
                                          <p:attrName>ppt_x</p:attrName>
                                          <p:attrName>ppt_y</p:attrName>
                                        </p:attrNameLst>
                                      </p:cBhvr>
                                      <p:rCtr x="13398" y="2037"/>
                                    </p:animMotion>
                                  </p:childTnLst>
                                </p:cTn>
                              </p:par>
                              <p:par>
                                <p:cTn id="7" presetID="42" presetClass="path" presetSubtype="0" accel="50000" decel="50000" fill="hold" nodeType="withEffect">
                                  <p:stCondLst>
                                    <p:cond delay="0"/>
                                  </p:stCondLst>
                                  <p:childTnLst>
                                    <p:animMotion origin="layout" path="M 2.08333E-7 -1.48148E-6 L 0.25208 0.04537 " pathEditMode="relative" rAng="0" ptsTypes="AA">
                                      <p:cBhvr>
                                        <p:cTn id="8" dur="2000" fill="hold"/>
                                        <p:tgtEl>
                                          <p:spTgt spid="70"/>
                                        </p:tgtEl>
                                        <p:attrNameLst>
                                          <p:attrName>ppt_x</p:attrName>
                                          <p:attrName>ppt_y</p:attrName>
                                        </p:attrNameLst>
                                      </p:cBhvr>
                                      <p:rCtr x="12604" y="2269"/>
                                    </p:animMotion>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P spid="3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fontAlgn="base"/>
            <a:r>
              <a:rPr lang="en-US" sz="6000" dirty="0">
                <a:solidFill>
                  <a:schemeClr val="bg1"/>
                </a:solidFill>
                <a:latin typeface="Abadi" panose="020B0604020104020204" pitchFamily="34" charset="0"/>
              </a:rPr>
              <a:t>Barnabas</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4:36-37</a:t>
            </a:r>
          </a:p>
        </p:txBody>
      </p:sp>
      <p:sp>
        <p:nvSpPr>
          <p:cNvPr id="8" name="Rectangle 7"/>
          <p:cNvSpPr/>
          <p:nvPr/>
        </p:nvSpPr>
        <p:spPr>
          <a:xfrm>
            <a:off x="2550178" y="901074"/>
            <a:ext cx="8187208" cy="1323439"/>
          </a:xfrm>
          <a:prstGeom prst="rect">
            <a:avLst/>
          </a:prstGeom>
        </p:spPr>
        <p:txBody>
          <a:bodyPr wrap="square">
            <a:spAutoFit/>
          </a:bodyPr>
          <a:lstStyle/>
          <a:p>
            <a:pPr fontAlgn="base"/>
            <a:r>
              <a:rPr lang="en-US" sz="2000" i="1" dirty="0">
                <a:solidFill>
                  <a:srgbClr val="FFFF00"/>
                </a:solidFill>
              </a:rPr>
              <a:t>And </a:t>
            </a:r>
            <a:r>
              <a:rPr lang="en-US" sz="2000" i="1" dirty="0" err="1">
                <a:solidFill>
                  <a:srgbClr val="FFFF00"/>
                </a:solidFill>
              </a:rPr>
              <a:t>Joses</a:t>
            </a:r>
            <a:r>
              <a:rPr lang="en-US" sz="2000" i="1" dirty="0">
                <a:solidFill>
                  <a:srgbClr val="FFFF00"/>
                </a:solidFill>
              </a:rPr>
              <a:t>, who by the apostles was surnamed Barnabas, (which is, being interpreted, The son of consolation,) a Levite, and of the country of Cyprus,</a:t>
            </a:r>
          </a:p>
          <a:p>
            <a:pPr fontAlgn="base"/>
            <a:endParaRPr lang="en-US" sz="2000" i="1" dirty="0">
              <a:solidFill>
                <a:srgbClr val="FFFF00"/>
              </a:solidFill>
            </a:endParaRPr>
          </a:p>
          <a:p>
            <a:pPr fontAlgn="base"/>
            <a:r>
              <a:rPr lang="en-US" sz="2000" i="1" dirty="0">
                <a:solidFill>
                  <a:srgbClr val="FFFF00"/>
                </a:solidFill>
              </a:rPr>
              <a:t>Having land, sold it, and brought the money, and laid it at the apostles’ feet.</a:t>
            </a:r>
          </a:p>
        </p:txBody>
      </p:sp>
      <p:grpSp>
        <p:nvGrpSpPr>
          <p:cNvPr id="377" name="Group 47"/>
          <p:cNvGrpSpPr/>
          <p:nvPr/>
        </p:nvGrpSpPr>
        <p:grpSpPr>
          <a:xfrm>
            <a:off x="586966" y="1533819"/>
            <a:ext cx="2264752" cy="4392845"/>
            <a:chOff x="2719987" y="421811"/>
            <a:chExt cx="2264752" cy="4392845"/>
          </a:xfrm>
        </p:grpSpPr>
        <p:sp>
          <p:nvSpPr>
            <p:cNvPr id="378" name="Cloud 377"/>
            <p:cNvSpPr/>
            <p:nvPr/>
          </p:nvSpPr>
          <p:spPr>
            <a:xfrm rot="10542275">
              <a:off x="3053605" y="454278"/>
              <a:ext cx="1524000" cy="2288711"/>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p:cNvSpPr/>
            <p:nvPr/>
          </p:nvSpPr>
          <p:spPr>
            <a:xfrm>
              <a:off x="4343400" y="2971800"/>
              <a:ext cx="4572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2819400" y="2971800"/>
              <a:ext cx="4572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153"/>
            <p:cNvGrpSpPr/>
            <p:nvPr/>
          </p:nvGrpSpPr>
          <p:grpSpPr>
            <a:xfrm rot="18842096">
              <a:off x="3859936" y="4174691"/>
              <a:ext cx="643101" cy="623656"/>
              <a:chOff x="5637778" y="3063924"/>
              <a:chExt cx="905678" cy="914400"/>
            </a:xfrm>
          </p:grpSpPr>
          <p:sp>
            <p:nvSpPr>
              <p:cNvPr id="533" name="Oval 154"/>
              <p:cNvSpPr/>
              <p:nvPr/>
            </p:nvSpPr>
            <p:spPr>
              <a:xfrm rot="1937868">
                <a:off x="5759733" y="3063924"/>
                <a:ext cx="6096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Oval 155"/>
              <p:cNvSpPr/>
              <p:nvPr/>
            </p:nvSpPr>
            <p:spPr>
              <a:xfrm rot="1937868">
                <a:off x="5637778" y="3463788"/>
                <a:ext cx="649478" cy="469462"/>
              </a:xfrm>
              <a:prstGeom prst="ellipse">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5" name="Group 75"/>
              <p:cNvGrpSpPr/>
              <p:nvPr/>
            </p:nvGrpSpPr>
            <p:grpSpPr>
              <a:xfrm rot="17830732">
                <a:off x="5912676" y="2972718"/>
                <a:ext cx="501400" cy="760161"/>
                <a:chOff x="5715000" y="1334125"/>
                <a:chExt cx="1404079" cy="4399613"/>
              </a:xfrm>
            </p:grpSpPr>
            <p:grpSp>
              <p:nvGrpSpPr>
                <p:cNvPr id="536" name="Group 11"/>
                <p:cNvGrpSpPr/>
                <p:nvPr/>
              </p:nvGrpSpPr>
              <p:grpSpPr>
                <a:xfrm>
                  <a:off x="5715000" y="1447800"/>
                  <a:ext cx="1371600" cy="1765092"/>
                  <a:chOff x="5715000" y="1447800"/>
                  <a:chExt cx="1371600" cy="1765092"/>
                </a:xfrm>
              </p:grpSpPr>
              <p:sp>
                <p:nvSpPr>
                  <p:cNvPr id="548"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9" name="Group 7"/>
                  <p:cNvGrpSpPr/>
                  <p:nvPr/>
                </p:nvGrpSpPr>
                <p:grpSpPr>
                  <a:xfrm>
                    <a:off x="6172200" y="1981200"/>
                    <a:ext cx="458449" cy="1231692"/>
                    <a:chOff x="6172200" y="1981200"/>
                    <a:chExt cx="458449" cy="1231692"/>
                  </a:xfrm>
                </p:grpSpPr>
                <p:sp>
                  <p:nvSpPr>
                    <p:cNvPr id="550" name="Diamond 54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Diamond 55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7" name="Group 12"/>
                <p:cNvGrpSpPr/>
                <p:nvPr/>
              </p:nvGrpSpPr>
              <p:grpSpPr>
                <a:xfrm>
                  <a:off x="5732489" y="2714469"/>
                  <a:ext cx="1371600" cy="1765092"/>
                  <a:chOff x="5715000" y="1447800"/>
                  <a:chExt cx="1371600" cy="1765092"/>
                </a:xfrm>
              </p:grpSpPr>
              <p:sp>
                <p:nvSpPr>
                  <p:cNvPr id="544" name="Multiply 165"/>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5" name="Group 7"/>
                  <p:cNvGrpSpPr/>
                  <p:nvPr/>
                </p:nvGrpSpPr>
                <p:grpSpPr>
                  <a:xfrm>
                    <a:off x="6172200" y="1981200"/>
                    <a:ext cx="458449" cy="1231692"/>
                    <a:chOff x="6172200" y="1981200"/>
                    <a:chExt cx="458449" cy="1231692"/>
                  </a:xfrm>
                </p:grpSpPr>
                <p:sp>
                  <p:nvSpPr>
                    <p:cNvPr id="546" name="Diamond 54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Diamond 54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8" name="Group 17"/>
                <p:cNvGrpSpPr/>
                <p:nvPr/>
              </p:nvGrpSpPr>
              <p:grpSpPr>
                <a:xfrm>
                  <a:off x="5747479" y="3968646"/>
                  <a:ext cx="1371600" cy="1765092"/>
                  <a:chOff x="5715000" y="1447800"/>
                  <a:chExt cx="1371600" cy="1765092"/>
                </a:xfrm>
              </p:grpSpPr>
              <p:sp>
                <p:nvSpPr>
                  <p:cNvPr id="540" name="Multiply 161"/>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1" name="Group 30"/>
                  <p:cNvGrpSpPr/>
                  <p:nvPr/>
                </p:nvGrpSpPr>
                <p:grpSpPr>
                  <a:xfrm>
                    <a:off x="6172200" y="1981200"/>
                    <a:ext cx="458449" cy="1231692"/>
                    <a:chOff x="6172200" y="1981200"/>
                    <a:chExt cx="458449" cy="1231692"/>
                  </a:xfrm>
                </p:grpSpPr>
                <p:sp>
                  <p:nvSpPr>
                    <p:cNvPr id="542" name="Diamond 54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Diamond 542"/>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9" name="Diamond 160"/>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2" name="Group 152"/>
            <p:cNvGrpSpPr/>
            <p:nvPr/>
          </p:nvGrpSpPr>
          <p:grpSpPr>
            <a:xfrm>
              <a:off x="3276600" y="4191000"/>
              <a:ext cx="643101" cy="623656"/>
              <a:chOff x="5637778" y="3063924"/>
              <a:chExt cx="905678" cy="914400"/>
            </a:xfrm>
          </p:grpSpPr>
          <p:sp>
            <p:nvSpPr>
              <p:cNvPr id="514" name="Oval 513"/>
              <p:cNvSpPr/>
              <p:nvPr/>
            </p:nvSpPr>
            <p:spPr>
              <a:xfrm rot="1937868">
                <a:off x="5759733" y="3063924"/>
                <a:ext cx="609600" cy="914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p:cNvSpPr/>
              <p:nvPr/>
            </p:nvSpPr>
            <p:spPr>
              <a:xfrm rot="1937868">
                <a:off x="5637778" y="3463788"/>
                <a:ext cx="649478" cy="469462"/>
              </a:xfrm>
              <a:prstGeom prst="ellipse">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6" name="Group 75"/>
              <p:cNvGrpSpPr/>
              <p:nvPr/>
            </p:nvGrpSpPr>
            <p:grpSpPr>
              <a:xfrm rot="17830732">
                <a:off x="5912676" y="2972718"/>
                <a:ext cx="501400" cy="760161"/>
                <a:chOff x="5715000" y="1334125"/>
                <a:chExt cx="1404079" cy="4399613"/>
              </a:xfrm>
            </p:grpSpPr>
            <p:grpSp>
              <p:nvGrpSpPr>
                <p:cNvPr id="517" name="Group 11"/>
                <p:cNvGrpSpPr/>
                <p:nvPr/>
              </p:nvGrpSpPr>
              <p:grpSpPr>
                <a:xfrm>
                  <a:off x="5715000" y="1447800"/>
                  <a:ext cx="1371600" cy="1765092"/>
                  <a:chOff x="5715000" y="1447800"/>
                  <a:chExt cx="1371600" cy="1765092"/>
                </a:xfrm>
              </p:grpSpPr>
              <p:sp>
                <p:nvSpPr>
                  <p:cNvPr id="529"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0" name="Group 7"/>
                  <p:cNvGrpSpPr/>
                  <p:nvPr/>
                </p:nvGrpSpPr>
                <p:grpSpPr>
                  <a:xfrm>
                    <a:off x="6172200" y="1981200"/>
                    <a:ext cx="458449" cy="1231692"/>
                    <a:chOff x="6172200" y="1981200"/>
                    <a:chExt cx="458449" cy="1231692"/>
                  </a:xfrm>
                </p:grpSpPr>
                <p:sp>
                  <p:nvSpPr>
                    <p:cNvPr id="531" name="Diamond 9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Diamond 9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8" name="Group 12"/>
                <p:cNvGrpSpPr/>
                <p:nvPr/>
              </p:nvGrpSpPr>
              <p:grpSpPr>
                <a:xfrm>
                  <a:off x="5732489" y="2714469"/>
                  <a:ext cx="1371600" cy="1765092"/>
                  <a:chOff x="5715000" y="1447800"/>
                  <a:chExt cx="1371600" cy="1765092"/>
                </a:xfrm>
              </p:grpSpPr>
              <p:sp>
                <p:nvSpPr>
                  <p:cNvPr id="525" name="Multiply 8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6" name="Group 7"/>
                  <p:cNvGrpSpPr/>
                  <p:nvPr/>
                </p:nvGrpSpPr>
                <p:grpSpPr>
                  <a:xfrm>
                    <a:off x="6172200" y="1981200"/>
                    <a:ext cx="458449" cy="1231692"/>
                    <a:chOff x="6172200" y="1981200"/>
                    <a:chExt cx="458449" cy="1231692"/>
                  </a:xfrm>
                </p:grpSpPr>
                <p:sp>
                  <p:nvSpPr>
                    <p:cNvPr id="527" name="Diamond 8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Diamond 8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9" name="Group 17"/>
                <p:cNvGrpSpPr/>
                <p:nvPr/>
              </p:nvGrpSpPr>
              <p:grpSpPr>
                <a:xfrm>
                  <a:off x="5747479" y="3968646"/>
                  <a:ext cx="1371600" cy="1765092"/>
                  <a:chOff x="5715000" y="1447800"/>
                  <a:chExt cx="1371600" cy="1765092"/>
                </a:xfrm>
              </p:grpSpPr>
              <p:sp>
                <p:nvSpPr>
                  <p:cNvPr id="521" name="Multiply 80"/>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2" name="Group 30"/>
                  <p:cNvGrpSpPr/>
                  <p:nvPr/>
                </p:nvGrpSpPr>
                <p:grpSpPr>
                  <a:xfrm>
                    <a:off x="6172200" y="1981200"/>
                    <a:ext cx="458449" cy="1231692"/>
                    <a:chOff x="6172200" y="1981200"/>
                    <a:chExt cx="458449" cy="1231692"/>
                  </a:xfrm>
                </p:grpSpPr>
                <p:sp>
                  <p:nvSpPr>
                    <p:cNvPr id="523" name="Diamond 82"/>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Diamond 8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0" name="Diamond 79"/>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3" name="Trapezoid 382"/>
            <p:cNvSpPr/>
            <p:nvPr/>
          </p:nvSpPr>
          <p:spPr>
            <a:xfrm>
              <a:off x="3124200" y="2133600"/>
              <a:ext cx="1447800" cy="2241030"/>
            </a:xfrm>
            <a:prstGeom prst="trapezoid">
              <a:avLst>
                <a:gd name="adj" fmla="val 28107"/>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4" name="Group 111"/>
            <p:cNvGrpSpPr/>
            <p:nvPr/>
          </p:nvGrpSpPr>
          <p:grpSpPr>
            <a:xfrm rot="897050">
              <a:off x="2719987" y="1716055"/>
              <a:ext cx="1219200" cy="1752181"/>
              <a:chOff x="5128127" y="2215744"/>
              <a:chExt cx="1219200" cy="1289455"/>
            </a:xfrm>
          </p:grpSpPr>
          <p:sp>
            <p:nvSpPr>
              <p:cNvPr id="496" name="Trapezoid 112"/>
              <p:cNvSpPr/>
              <p:nvPr/>
            </p:nvSpPr>
            <p:spPr>
              <a:xfrm>
                <a:off x="5128127" y="2215744"/>
                <a:ext cx="1219200" cy="1264169"/>
              </a:xfrm>
              <a:prstGeom prst="trapezoid">
                <a:avLst>
                  <a:gd name="adj" fmla="val 43214"/>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7" name="Group 93"/>
              <p:cNvGrpSpPr/>
              <p:nvPr/>
            </p:nvGrpSpPr>
            <p:grpSpPr>
              <a:xfrm rot="16200000">
                <a:off x="5483903" y="2780675"/>
                <a:ext cx="467193" cy="981856"/>
                <a:chOff x="5715000" y="1334125"/>
                <a:chExt cx="1404079" cy="4399613"/>
              </a:xfrm>
            </p:grpSpPr>
            <p:grpSp>
              <p:nvGrpSpPr>
                <p:cNvPr id="498" name="Group 11"/>
                <p:cNvGrpSpPr/>
                <p:nvPr/>
              </p:nvGrpSpPr>
              <p:grpSpPr>
                <a:xfrm>
                  <a:off x="5715000" y="1447800"/>
                  <a:ext cx="1371600" cy="1765092"/>
                  <a:chOff x="5715000" y="1447800"/>
                  <a:chExt cx="1371600" cy="1765092"/>
                </a:xfrm>
              </p:grpSpPr>
              <p:sp>
                <p:nvSpPr>
                  <p:cNvPr id="510"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1" name="Group 7"/>
                  <p:cNvGrpSpPr/>
                  <p:nvPr/>
                </p:nvGrpSpPr>
                <p:grpSpPr>
                  <a:xfrm>
                    <a:off x="6172200" y="1981200"/>
                    <a:ext cx="458449" cy="1231692"/>
                    <a:chOff x="6172200" y="1981200"/>
                    <a:chExt cx="458449" cy="1231692"/>
                  </a:xfrm>
                </p:grpSpPr>
                <p:sp>
                  <p:nvSpPr>
                    <p:cNvPr id="512" name="Diamond 51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Diamond 512"/>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9" name="Group 12"/>
                <p:cNvGrpSpPr/>
                <p:nvPr/>
              </p:nvGrpSpPr>
              <p:grpSpPr>
                <a:xfrm>
                  <a:off x="5732489" y="2714469"/>
                  <a:ext cx="1371600" cy="1765092"/>
                  <a:chOff x="5715000" y="1447800"/>
                  <a:chExt cx="1371600" cy="1765092"/>
                </a:xfrm>
              </p:grpSpPr>
              <p:sp>
                <p:nvSpPr>
                  <p:cNvPr id="506" name="Multiply 122"/>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7" name="Group 7"/>
                  <p:cNvGrpSpPr/>
                  <p:nvPr/>
                </p:nvGrpSpPr>
                <p:grpSpPr>
                  <a:xfrm>
                    <a:off x="6172200" y="1981200"/>
                    <a:ext cx="458449" cy="1231692"/>
                    <a:chOff x="6172200" y="1981200"/>
                    <a:chExt cx="458449" cy="1231692"/>
                  </a:xfrm>
                </p:grpSpPr>
                <p:sp>
                  <p:nvSpPr>
                    <p:cNvPr id="508" name="Diamond 124"/>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Diamond 508"/>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0" name="Group 17"/>
                <p:cNvGrpSpPr/>
                <p:nvPr/>
              </p:nvGrpSpPr>
              <p:grpSpPr>
                <a:xfrm>
                  <a:off x="5747479" y="3968646"/>
                  <a:ext cx="1371600" cy="1765092"/>
                  <a:chOff x="5715000" y="1447800"/>
                  <a:chExt cx="1371600" cy="1765092"/>
                </a:xfrm>
              </p:grpSpPr>
              <p:sp>
                <p:nvSpPr>
                  <p:cNvPr id="502" name="Multiply 501"/>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3" name="Group 30"/>
                  <p:cNvGrpSpPr/>
                  <p:nvPr/>
                </p:nvGrpSpPr>
                <p:grpSpPr>
                  <a:xfrm>
                    <a:off x="6172200" y="1981200"/>
                    <a:ext cx="458449" cy="1231692"/>
                    <a:chOff x="6172200" y="1981200"/>
                    <a:chExt cx="458449" cy="1231692"/>
                  </a:xfrm>
                </p:grpSpPr>
                <p:sp>
                  <p:nvSpPr>
                    <p:cNvPr id="504" name="Diamond 50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Diamond 12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1" name="Diamond 117"/>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5" name="Trapezoid 384"/>
            <p:cNvSpPr/>
            <p:nvPr/>
          </p:nvSpPr>
          <p:spPr>
            <a:xfrm rot="20826686">
              <a:off x="3671472" y="1791860"/>
              <a:ext cx="1219200" cy="1628567"/>
            </a:xfrm>
            <a:prstGeom prst="trapezoid">
              <a:avLst>
                <a:gd name="adj" fmla="val 39333"/>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6" name="Group 93"/>
            <p:cNvGrpSpPr/>
            <p:nvPr/>
          </p:nvGrpSpPr>
          <p:grpSpPr>
            <a:xfrm rot="15426686">
              <a:off x="4136832" y="2583350"/>
              <a:ext cx="601862" cy="1093953"/>
              <a:chOff x="5715000" y="1334125"/>
              <a:chExt cx="1404079" cy="4399613"/>
            </a:xfrm>
          </p:grpSpPr>
          <p:grpSp>
            <p:nvGrpSpPr>
              <p:cNvPr id="480" name="Group 11"/>
              <p:cNvGrpSpPr/>
              <p:nvPr/>
            </p:nvGrpSpPr>
            <p:grpSpPr>
              <a:xfrm>
                <a:off x="5715000" y="1447800"/>
                <a:ext cx="1371600" cy="1765092"/>
                <a:chOff x="5715000" y="1447800"/>
                <a:chExt cx="1371600" cy="1765092"/>
              </a:xfrm>
            </p:grpSpPr>
            <p:sp>
              <p:nvSpPr>
                <p:cNvPr id="492"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3" name="Group 7"/>
                <p:cNvGrpSpPr/>
                <p:nvPr/>
              </p:nvGrpSpPr>
              <p:grpSpPr>
                <a:xfrm>
                  <a:off x="6172200" y="1981200"/>
                  <a:ext cx="458449" cy="1231692"/>
                  <a:chOff x="6172200" y="1981200"/>
                  <a:chExt cx="458449" cy="1231692"/>
                </a:xfrm>
              </p:grpSpPr>
              <p:sp>
                <p:nvSpPr>
                  <p:cNvPr id="494" name="Diamond 49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Diamond 494"/>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1" name="Group 12"/>
              <p:cNvGrpSpPr/>
              <p:nvPr/>
            </p:nvGrpSpPr>
            <p:grpSpPr>
              <a:xfrm>
                <a:off x="5732489" y="2714469"/>
                <a:ext cx="1371600" cy="1765092"/>
                <a:chOff x="5715000" y="1447800"/>
                <a:chExt cx="1371600" cy="1765092"/>
              </a:xfrm>
            </p:grpSpPr>
            <p:sp>
              <p:nvSpPr>
                <p:cNvPr id="488" name="Multiply 487"/>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9" name="Group 7"/>
                <p:cNvGrpSpPr/>
                <p:nvPr/>
              </p:nvGrpSpPr>
              <p:grpSpPr>
                <a:xfrm>
                  <a:off x="6172200" y="1981200"/>
                  <a:ext cx="458449" cy="1231692"/>
                  <a:chOff x="6172200" y="1981200"/>
                  <a:chExt cx="458449" cy="1231692"/>
                </a:xfrm>
              </p:grpSpPr>
              <p:sp>
                <p:nvSpPr>
                  <p:cNvPr id="490" name="Diamond 48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Diamond 49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2" name="Group 17"/>
              <p:cNvGrpSpPr/>
              <p:nvPr/>
            </p:nvGrpSpPr>
            <p:grpSpPr>
              <a:xfrm>
                <a:off x="5747479" y="3968646"/>
                <a:ext cx="1371600" cy="1765092"/>
                <a:chOff x="5715000" y="1447800"/>
                <a:chExt cx="1371600" cy="1765092"/>
              </a:xfrm>
            </p:grpSpPr>
            <p:sp>
              <p:nvSpPr>
                <p:cNvPr id="484" name="Multiply 48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5" name="Group 30"/>
                <p:cNvGrpSpPr/>
                <p:nvPr/>
              </p:nvGrpSpPr>
              <p:grpSpPr>
                <a:xfrm>
                  <a:off x="6172200" y="1981200"/>
                  <a:ext cx="458449" cy="1231692"/>
                  <a:chOff x="6172200" y="1981200"/>
                  <a:chExt cx="458449" cy="1231692"/>
                </a:xfrm>
              </p:grpSpPr>
              <p:sp>
                <p:nvSpPr>
                  <p:cNvPr id="486" name="Diamond 48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Diamond 48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3" name="Diamond 482"/>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7" name="Trapezoid 386"/>
            <p:cNvSpPr/>
            <p:nvPr/>
          </p:nvSpPr>
          <p:spPr>
            <a:xfrm>
              <a:off x="3150432" y="1828800"/>
              <a:ext cx="1371600" cy="2241030"/>
            </a:xfrm>
            <a:prstGeom prst="trapezoid">
              <a:avLst>
                <a:gd name="adj" fmla="val 25001"/>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Trapezoid 387"/>
            <p:cNvSpPr/>
            <p:nvPr/>
          </p:nvSpPr>
          <p:spPr>
            <a:xfrm rot="10800000">
              <a:off x="3666343" y="1863777"/>
              <a:ext cx="289810" cy="262328"/>
            </a:xfrm>
            <a:prstGeom prst="trapezoid">
              <a:avLst>
                <a:gd name="adj" fmla="val 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23"/>
            <p:cNvGrpSpPr/>
            <p:nvPr/>
          </p:nvGrpSpPr>
          <p:grpSpPr>
            <a:xfrm>
              <a:off x="3429000" y="1828800"/>
              <a:ext cx="244840" cy="640830"/>
              <a:chOff x="5715000" y="1334125"/>
              <a:chExt cx="1404079" cy="4399613"/>
            </a:xfrm>
          </p:grpSpPr>
          <p:grpSp>
            <p:nvGrpSpPr>
              <p:cNvPr id="464" name="Group 11"/>
              <p:cNvGrpSpPr/>
              <p:nvPr/>
            </p:nvGrpSpPr>
            <p:grpSpPr>
              <a:xfrm>
                <a:off x="5715000" y="1447800"/>
                <a:ext cx="1371600" cy="1765092"/>
                <a:chOff x="5715000" y="1447800"/>
                <a:chExt cx="1371600" cy="1765092"/>
              </a:xfrm>
            </p:grpSpPr>
            <p:sp>
              <p:nvSpPr>
                <p:cNvPr id="476"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7" name="Group 7"/>
                <p:cNvGrpSpPr/>
                <p:nvPr/>
              </p:nvGrpSpPr>
              <p:grpSpPr>
                <a:xfrm>
                  <a:off x="6172200" y="1981200"/>
                  <a:ext cx="458449" cy="1231692"/>
                  <a:chOff x="6172200" y="1981200"/>
                  <a:chExt cx="458449" cy="1231692"/>
                </a:xfrm>
              </p:grpSpPr>
              <p:sp>
                <p:nvSpPr>
                  <p:cNvPr id="478" name="Diamond 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Diamond 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5" name="Group 12"/>
              <p:cNvGrpSpPr/>
              <p:nvPr/>
            </p:nvGrpSpPr>
            <p:grpSpPr>
              <a:xfrm>
                <a:off x="5732489" y="2714469"/>
                <a:ext cx="1371600" cy="1765092"/>
                <a:chOff x="5715000" y="1447800"/>
                <a:chExt cx="1371600" cy="1765092"/>
              </a:xfrm>
            </p:grpSpPr>
            <p:sp>
              <p:nvSpPr>
                <p:cNvPr id="472" name="Multiply 1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3" name="Group 7"/>
                <p:cNvGrpSpPr/>
                <p:nvPr/>
              </p:nvGrpSpPr>
              <p:grpSpPr>
                <a:xfrm>
                  <a:off x="6172200" y="1981200"/>
                  <a:ext cx="458449" cy="1231692"/>
                  <a:chOff x="6172200" y="1981200"/>
                  <a:chExt cx="458449" cy="1231692"/>
                </a:xfrm>
              </p:grpSpPr>
              <p:sp>
                <p:nvSpPr>
                  <p:cNvPr id="474" name="Diamond 1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Diamond 1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6" name="Group 17"/>
              <p:cNvGrpSpPr/>
              <p:nvPr/>
            </p:nvGrpSpPr>
            <p:grpSpPr>
              <a:xfrm>
                <a:off x="5747479" y="3968646"/>
                <a:ext cx="1371600" cy="1765092"/>
                <a:chOff x="5715000" y="1447800"/>
                <a:chExt cx="1371600" cy="1765092"/>
              </a:xfrm>
            </p:grpSpPr>
            <p:sp>
              <p:nvSpPr>
                <p:cNvPr id="468" name="Multiply 18"/>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9" name="Group 7"/>
                <p:cNvGrpSpPr/>
                <p:nvPr/>
              </p:nvGrpSpPr>
              <p:grpSpPr>
                <a:xfrm>
                  <a:off x="6172200" y="1981200"/>
                  <a:ext cx="458449" cy="1231692"/>
                  <a:chOff x="6172200" y="1981200"/>
                  <a:chExt cx="458449" cy="1231692"/>
                </a:xfrm>
              </p:grpSpPr>
              <p:sp>
                <p:nvSpPr>
                  <p:cNvPr id="470" name="Diamond 20"/>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Diamond 21"/>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7" name="Diamond 466"/>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0" name="Group 24"/>
            <p:cNvGrpSpPr/>
            <p:nvPr/>
          </p:nvGrpSpPr>
          <p:grpSpPr>
            <a:xfrm>
              <a:off x="3911183" y="1831298"/>
              <a:ext cx="244840" cy="640830"/>
              <a:chOff x="5715000" y="1334125"/>
              <a:chExt cx="1404079" cy="4399613"/>
            </a:xfrm>
          </p:grpSpPr>
          <p:grpSp>
            <p:nvGrpSpPr>
              <p:cNvPr id="448" name="Group 11"/>
              <p:cNvGrpSpPr/>
              <p:nvPr/>
            </p:nvGrpSpPr>
            <p:grpSpPr>
              <a:xfrm>
                <a:off x="5715000" y="1447800"/>
                <a:ext cx="1371600" cy="1765092"/>
                <a:chOff x="5715000" y="1447800"/>
                <a:chExt cx="1371600" cy="1765092"/>
              </a:xfrm>
            </p:grpSpPr>
            <p:sp>
              <p:nvSpPr>
                <p:cNvPr id="460"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oup 7"/>
                <p:cNvGrpSpPr/>
                <p:nvPr/>
              </p:nvGrpSpPr>
              <p:grpSpPr>
                <a:xfrm>
                  <a:off x="6172200" y="1981200"/>
                  <a:ext cx="458449" cy="1231692"/>
                  <a:chOff x="6172200" y="1981200"/>
                  <a:chExt cx="458449" cy="1231692"/>
                </a:xfrm>
              </p:grpSpPr>
              <p:sp>
                <p:nvSpPr>
                  <p:cNvPr id="462" name="Diamond 46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Diamond 4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9" name="Group 12"/>
              <p:cNvGrpSpPr/>
              <p:nvPr/>
            </p:nvGrpSpPr>
            <p:grpSpPr>
              <a:xfrm>
                <a:off x="5732489" y="2714469"/>
                <a:ext cx="1371600" cy="1765092"/>
                <a:chOff x="5715000" y="1447800"/>
                <a:chExt cx="1371600" cy="1765092"/>
              </a:xfrm>
            </p:grpSpPr>
            <p:sp>
              <p:nvSpPr>
                <p:cNvPr id="456" name="Multiply 3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7" name="Group 7"/>
                <p:cNvGrpSpPr/>
                <p:nvPr/>
              </p:nvGrpSpPr>
              <p:grpSpPr>
                <a:xfrm>
                  <a:off x="6172200" y="1981200"/>
                  <a:ext cx="458449" cy="1231692"/>
                  <a:chOff x="6172200" y="1981200"/>
                  <a:chExt cx="458449" cy="1231692"/>
                </a:xfrm>
              </p:grpSpPr>
              <p:sp>
                <p:nvSpPr>
                  <p:cNvPr id="458" name="Diamond 457"/>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Diamond 458"/>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0" name="Group 17"/>
              <p:cNvGrpSpPr/>
              <p:nvPr/>
            </p:nvGrpSpPr>
            <p:grpSpPr>
              <a:xfrm>
                <a:off x="5747479" y="3968646"/>
                <a:ext cx="1371600" cy="1765092"/>
                <a:chOff x="5715000" y="1447800"/>
                <a:chExt cx="1371600" cy="1765092"/>
              </a:xfrm>
            </p:grpSpPr>
            <p:sp>
              <p:nvSpPr>
                <p:cNvPr id="452" name="Multiply 2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3" name="Group 30"/>
                <p:cNvGrpSpPr/>
                <p:nvPr/>
              </p:nvGrpSpPr>
              <p:grpSpPr>
                <a:xfrm>
                  <a:off x="6172200" y="1981200"/>
                  <a:ext cx="458449" cy="1231692"/>
                  <a:chOff x="6172200" y="1981200"/>
                  <a:chExt cx="458449" cy="1231692"/>
                </a:xfrm>
              </p:grpSpPr>
              <p:sp>
                <p:nvSpPr>
                  <p:cNvPr id="454" name="Diamond 45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Diamond 454"/>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1" name="Diamond 450"/>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41"/>
            <p:cNvGrpSpPr/>
            <p:nvPr/>
          </p:nvGrpSpPr>
          <p:grpSpPr>
            <a:xfrm>
              <a:off x="3613878" y="2118609"/>
              <a:ext cx="244840" cy="640830"/>
              <a:chOff x="5715000" y="1334125"/>
              <a:chExt cx="1404079" cy="4399613"/>
            </a:xfrm>
          </p:grpSpPr>
          <p:grpSp>
            <p:nvGrpSpPr>
              <p:cNvPr id="432" name="Group 11"/>
              <p:cNvGrpSpPr/>
              <p:nvPr/>
            </p:nvGrpSpPr>
            <p:grpSpPr>
              <a:xfrm>
                <a:off x="5715000" y="1447800"/>
                <a:ext cx="1371600" cy="1765092"/>
                <a:chOff x="5715000" y="1447800"/>
                <a:chExt cx="1371600" cy="1765092"/>
              </a:xfrm>
            </p:grpSpPr>
            <p:sp>
              <p:nvSpPr>
                <p:cNvPr id="444"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5" name="Group 7"/>
                <p:cNvGrpSpPr/>
                <p:nvPr/>
              </p:nvGrpSpPr>
              <p:grpSpPr>
                <a:xfrm>
                  <a:off x="6172200" y="1981200"/>
                  <a:ext cx="458449" cy="1231692"/>
                  <a:chOff x="6172200" y="1981200"/>
                  <a:chExt cx="458449" cy="1231692"/>
                </a:xfrm>
              </p:grpSpPr>
              <p:sp>
                <p:nvSpPr>
                  <p:cNvPr id="446" name="Diamond 56"/>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Diamond 57"/>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3" name="Group 12"/>
              <p:cNvGrpSpPr/>
              <p:nvPr/>
            </p:nvGrpSpPr>
            <p:grpSpPr>
              <a:xfrm>
                <a:off x="5732489" y="2714469"/>
                <a:ext cx="1371600" cy="1765092"/>
                <a:chOff x="5715000" y="1447800"/>
                <a:chExt cx="1371600" cy="1765092"/>
              </a:xfrm>
            </p:grpSpPr>
            <p:sp>
              <p:nvSpPr>
                <p:cNvPr id="440" name="Multiply 43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1" name="Group 7"/>
                <p:cNvGrpSpPr/>
                <p:nvPr/>
              </p:nvGrpSpPr>
              <p:grpSpPr>
                <a:xfrm>
                  <a:off x="6172200" y="1981200"/>
                  <a:ext cx="458449" cy="1231692"/>
                  <a:chOff x="6172200" y="1981200"/>
                  <a:chExt cx="458449" cy="1231692"/>
                </a:xfrm>
              </p:grpSpPr>
              <p:sp>
                <p:nvSpPr>
                  <p:cNvPr id="442" name="Diamond 44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Diamond 53"/>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4" name="Group 17"/>
              <p:cNvGrpSpPr/>
              <p:nvPr/>
            </p:nvGrpSpPr>
            <p:grpSpPr>
              <a:xfrm>
                <a:off x="5747479" y="3968646"/>
                <a:ext cx="1371600" cy="1765092"/>
                <a:chOff x="5715000" y="1447800"/>
                <a:chExt cx="1371600" cy="1765092"/>
              </a:xfrm>
            </p:grpSpPr>
            <p:sp>
              <p:nvSpPr>
                <p:cNvPr id="436" name="Multiply 435"/>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7" name="Group 30"/>
                <p:cNvGrpSpPr/>
                <p:nvPr/>
              </p:nvGrpSpPr>
              <p:grpSpPr>
                <a:xfrm>
                  <a:off x="6172200" y="1981200"/>
                  <a:ext cx="458449" cy="1231692"/>
                  <a:chOff x="6172200" y="1981200"/>
                  <a:chExt cx="458449" cy="1231692"/>
                </a:xfrm>
              </p:grpSpPr>
              <p:sp>
                <p:nvSpPr>
                  <p:cNvPr id="438" name="Diamond 437"/>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Diamond 49"/>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5" name="Diamond 45"/>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58"/>
            <p:cNvGrpSpPr/>
            <p:nvPr/>
          </p:nvGrpSpPr>
          <p:grpSpPr>
            <a:xfrm>
              <a:off x="3793760" y="2118609"/>
              <a:ext cx="244840" cy="640830"/>
              <a:chOff x="5715000" y="1334125"/>
              <a:chExt cx="1404079" cy="4399613"/>
            </a:xfrm>
          </p:grpSpPr>
          <p:grpSp>
            <p:nvGrpSpPr>
              <p:cNvPr id="416" name="Group 11"/>
              <p:cNvGrpSpPr/>
              <p:nvPr/>
            </p:nvGrpSpPr>
            <p:grpSpPr>
              <a:xfrm>
                <a:off x="5715000" y="1447800"/>
                <a:ext cx="1371600" cy="1765092"/>
                <a:chOff x="5715000" y="1447800"/>
                <a:chExt cx="1371600" cy="1765092"/>
              </a:xfrm>
            </p:grpSpPr>
            <p:sp>
              <p:nvSpPr>
                <p:cNvPr id="428"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9" name="Group 7"/>
                <p:cNvGrpSpPr/>
                <p:nvPr/>
              </p:nvGrpSpPr>
              <p:grpSpPr>
                <a:xfrm>
                  <a:off x="6172200" y="1981200"/>
                  <a:ext cx="458449" cy="1231692"/>
                  <a:chOff x="6172200" y="1981200"/>
                  <a:chExt cx="458449" cy="1231692"/>
                </a:xfrm>
              </p:grpSpPr>
              <p:sp>
                <p:nvSpPr>
                  <p:cNvPr id="430" name="Diamond 42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Diamond 43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7" name="Group 12"/>
              <p:cNvGrpSpPr/>
              <p:nvPr/>
            </p:nvGrpSpPr>
            <p:grpSpPr>
              <a:xfrm>
                <a:off x="5732489" y="2714469"/>
                <a:ext cx="1371600" cy="1765092"/>
                <a:chOff x="5715000" y="1447800"/>
                <a:chExt cx="1371600" cy="1765092"/>
              </a:xfrm>
            </p:grpSpPr>
            <p:sp>
              <p:nvSpPr>
                <p:cNvPr id="424" name="Multiply 42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5" name="Group 7"/>
                <p:cNvGrpSpPr/>
                <p:nvPr/>
              </p:nvGrpSpPr>
              <p:grpSpPr>
                <a:xfrm>
                  <a:off x="6172200" y="1981200"/>
                  <a:ext cx="458449" cy="1231692"/>
                  <a:chOff x="6172200" y="1981200"/>
                  <a:chExt cx="458449" cy="1231692"/>
                </a:xfrm>
              </p:grpSpPr>
              <p:sp>
                <p:nvSpPr>
                  <p:cNvPr id="426" name="Diamond 42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Diamond 42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8" name="Group 17"/>
              <p:cNvGrpSpPr/>
              <p:nvPr/>
            </p:nvGrpSpPr>
            <p:grpSpPr>
              <a:xfrm>
                <a:off x="5747479" y="3968646"/>
                <a:ext cx="1371600" cy="1765092"/>
                <a:chOff x="5715000" y="1447800"/>
                <a:chExt cx="1371600" cy="1765092"/>
              </a:xfrm>
            </p:grpSpPr>
            <p:sp>
              <p:nvSpPr>
                <p:cNvPr id="420" name="Multiply 419"/>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1" name="Group 30"/>
                <p:cNvGrpSpPr/>
                <p:nvPr/>
              </p:nvGrpSpPr>
              <p:grpSpPr>
                <a:xfrm>
                  <a:off x="6172200" y="1981200"/>
                  <a:ext cx="458449" cy="1231692"/>
                  <a:chOff x="6172200" y="1981200"/>
                  <a:chExt cx="458449" cy="1231692"/>
                </a:xfrm>
              </p:grpSpPr>
              <p:sp>
                <p:nvSpPr>
                  <p:cNvPr id="422" name="Diamond 421"/>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Diamond 422"/>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9" name="Diamond 418"/>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3" name="Oval 392"/>
            <p:cNvSpPr/>
            <p:nvPr/>
          </p:nvSpPr>
          <p:spPr>
            <a:xfrm>
              <a:off x="3352800" y="609600"/>
              <a:ext cx="990600" cy="1371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Cloud 393"/>
            <p:cNvSpPr/>
            <p:nvPr/>
          </p:nvSpPr>
          <p:spPr>
            <a:xfrm rot="10542275">
              <a:off x="3222029" y="421811"/>
              <a:ext cx="1112997" cy="619302"/>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Cloud 394"/>
            <p:cNvSpPr/>
            <p:nvPr/>
          </p:nvSpPr>
          <p:spPr>
            <a:xfrm rot="10542275">
              <a:off x="3366180" y="1461218"/>
              <a:ext cx="976403" cy="597730"/>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p:cNvSpPr/>
            <p:nvPr/>
          </p:nvSpPr>
          <p:spPr>
            <a:xfrm>
              <a:off x="3640111" y="1541489"/>
              <a:ext cx="311575" cy="1690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7" name="Group 196"/>
            <p:cNvGrpSpPr/>
            <p:nvPr/>
          </p:nvGrpSpPr>
          <p:grpSpPr>
            <a:xfrm>
              <a:off x="3200400" y="762000"/>
              <a:ext cx="1219200" cy="304800"/>
              <a:chOff x="6400800" y="1371600"/>
              <a:chExt cx="1219200" cy="527455"/>
            </a:xfrm>
          </p:grpSpPr>
          <p:sp>
            <p:nvSpPr>
              <p:cNvPr id="398" name="Trapezoid 397"/>
              <p:cNvSpPr/>
              <p:nvPr/>
            </p:nvSpPr>
            <p:spPr>
              <a:xfrm>
                <a:off x="6400800" y="1371600"/>
                <a:ext cx="1219200" cy="502169"/>
              </a:xfrm>
              <a:prstGeom prst="trapezoid">
                <a:avLst>
                  <a:gd name="adj" fmla="val 0"/>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oup 93"/>
              <p:cNvGrpSpPr/>
              <p:nvPr/>
            </p:nvGrpSpPr>
            <p:grpSpPr>
              <a:xfrm rot="16200000">
                <a:off x="6756576" y="1174531"/>
                <a:ext cx="467193" cy="981856"/>
                <a:chOff x="5715000" y="1334125"/>
                <a:chExt cx="1404079" cy="4399613"/>
              </a:xfrm>
            </p:grpSpPr>
            <p:grpSp>
              <p:nvGrpSpPr>
                <p:cNvPr id="400" name="Group 11"/>
                <p:cNvGrpSpPr/>
                <p:nvPr/>
              </p:nvGrpSpPr>
              <p:grpSpPr>
                <a:xfrm>
                  <a:off x="5715000" y="1447800"/>
                  <a:ext cx="1371600" cy="1765092"/>
                  <a:chOff x="5715000" y="1447800"/>
                  <a:chExt cx="1371600" cy="1765092"/>
                </a:xfrm>
              </p:grpSpPr>
              <p:sp>
                <p:nvSpPr>
                  <p:cNvPr id="412" name="Multiply 4"/>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3" name="Group 7"/>
                  <p:cNvGrpSpPr/>
                  <p:nvPr/>
                </p:nvGrpSpPr>
                <p:grpSpPr>
                  <a:xfrm>
                    <a:off x="6172200" y="1981200"/>
                    <a:ext cx="458449" cy="1231692"/>
                    <a:chOff x="6172200" y="1981200"/>
                    <a:chExt cx="458449" cy="1231692"/>
                  </a:xfrm>
                </p:grpSpPr>
                <p:sp>
                  <p:nvSpPr>
                    <p:cNvPr id="414" name="Diamond 413"/>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Diamond 414"/>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1" name="Group 12"/>
                <p:cNvGrpSpPr/>
                <p:nvPr/>
              </p:nvGrpSpPr>
              <p:grpSpPr>
                <a:xfrm>
                  <a:off x="5732489" y="2714469"/>
                  <a:ext cx="1371600" cy="1765092"/>
                  <a:chOff x="5715000" y="1447800"/>
                  <a:chExt cx="1371600" cy="1765092"/>
                </a:xfrm>
              </p:grpSpPr>
              <p:sp>
                <p:nvSpPr>
                  <p:cNvPr id="408" name="Multiply 407"/>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9" name="Group 7"/>
                  <p:cNvGrpSpPr/>
                  <p:nvPr/>
                </p:nvGrpSpPr>
                <p:grpSpPr>
                  <a:xfrm>
                    <a:off x="6172200" y="1981200"/>
                    <a:ext cx="458449" cy="1231692"/>
                    <a:chOff x="6172200" y="1981200"/>
                    <a:chExt cx="458449" cy="1231692"/>
                  </a:xfrm>
                </p:grpSpPr>
                <p:sp>
                  <p:nvSpPr>
                    <p:cNvPr id="410" name="Diamond 409"/>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Diamond 410"/>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2" name="Group 17"/>
                <p:cNvGrpSpPr/>
                <p:nvPr/>
              </p:nvGrpSpPr>
              <p:grpSpPr>
                <a:xfrm>
                  <a:off x="5747479" y="3968646"/>
                  <a:ext cx="1371600" cy="1765092"/>
                  <a:chOff x="5715000" y="1447800"/>
                  <a:chExt cx="1371600" cy="1765092"/>
                </a:xfrm>
              </p:grpSpPr>
              <p:sp>
                <p:nvSpPr>
                  <p:cNvPr id="404" name="Multiply 403"/>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5" name="Group 30"/>
                  <p:cNvGrpSpPr/>
                  <p:nvPr/>
                </p:nvGrpSpPr>
                <p:grpSpPr>
                  <a:xfrm>
                    <a:off x="6172200" y="1981200"/>
                    <a:ext cx="458449" cy="1231692"/>
                    <a:chOff x="6172200" y="1981200"/>
                    <a:chExt cx="458449" cy="1231692"/>
                  </a:xfrm>
                </p:grpSpPr>
                <p:sp>
                  <p:nvSpPr>
                    <p:cNvPr id="406" name="Diamond 405"/>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Diamond 406"/>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03" name="Diamond 402"/>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52" name="TextBox 551"/>
          <p:cNvSpPr txBox="1"/>
          <p:nvPr/>
        </p:nvSpPr>
        <p:spPr>
          <a:xfrm>
            <a:off x="2964236" y="2536619"/>
            <a:ext cx="9113087" cy="3970318"/>
          </a:xfrm>
          <a:prstGeom prst="rect">
            <a:avLst/>
          </a:prstGeom>
          <a:noFill/>
        </p:spPr>
        <p:txBody>
          <a:bodyPr wrap="square" rtlCol="0">
            <a:spAutoFit/>
          </a:bodyPr>
          <a:lstStyle/>
          <a:p>
            <a:r>
              <a:rPr lang="en-US" dirty="0">
                <a:solidFill>
                  <a:schemeClr val="bg1"/>
                </a:solidFill>
              </a:rPr>
              <a:t>He was a Levite from Cyprus, He was a convert to the church and sold his land to the church</a:t>
            </a:r>
          </a:p>
          <a:p>
            <a:endParaRPr lang="en-US" dirty="0">
              <a:solidFill>
                <a:schemeClr val="bg1"/>
              </a:solidFill>
            </a:endParaRPr>
          </a:p>
          <a:p>
            <a:r>
              <a:rPr lang="en-US" dirty="0">
                <a:solidFill>
                  <a:schemeClr val="bg1"/>
                </a:solidFill>
              </a:rPr>
              <a:t>He was one of Paul’s companions</a:t>
            </a:r>
          </a:p>
          <a:p>
            <a:endParaRPr lang="en-US" dirty="0">
              <a:solidFill>
                <a:schemeClr val="bg1"/>
              </a:solidFill>
            </a:endParaRPr>
          </a:p>
          <a:p>
            <a:r>
              <a:rPr lang="en-US" dirty="0">
                <a:solidFill>
                  <a:schemeClr val="bg1"/>
                </a:solidFill>
              </a:rPr>
              <a:t>It was he that the disciples sent to Antioch to counsel the Saints and convert there</a:t>
            </a:r>
          </a:p>
          <a:p>
            <a:endParaRPr lang="en-US" dirty="0">
              <a:solidFill>
                <a:schemeClr val="bg1"/>
              </a:solidFill>
            </a:endParaRPr>
          </a:p>
          <a:p>
            <a:r>
              <a:rPr lang="en-US" dirty="0">
                <a:solidFill>
                  <a:schemeClr val="bg1"/>
                </a:solidFill>
              </a:rPr>
              <a:t>Paul and Barnabas tarried a year in Antioch, where the disciples were first called “Christians” (Acts 11:26)</a:t>
            </a:r>
          </a:p>
          <a:p>
            <a:endParaRPr lang="en-US" dirty="0">
              <a:solidFill>
                <a:schemeClr val="bg1"/>
              </a:solidFill>
            </a:endParaRPr>
          </a:p>
          <a:p>
            <a:r>
              <a:rPr lang="en-US" dirty="0">
                <a:solidFill>
                  <a:schemeClr val="bg1"/>
                </a:solidFill>
              </a:rPr>
              <a:t>Paul and Barnabas separated in their journey when Paul declined to accept John Mark (nephew or cousin of Barnabas) into their circle. </a:t>
            </a:r>
          </a:p>
          <a:p>
            <a:endParaRPr lang="en-US" dirty="0">
              <a:solidFill>
                <a:schemeClr val="bg1"/>
              </a:solidFill>
            </a:endParaRPr>
          </a:p>
          <a:p>
            <a:r>
              <a:rPr lang="en-US" dirty="0">
                <a:solidFill>
                  <a:schemeClr val="bg1"/>
                </a:solidFill>
              </a:rPr>
              <a:t>Though Barnabas is not referred to in the New Testament as a member of the Twelve, he is identified by Paul as an Apostle (Acts 14:4, 14; 1 Corinthians 9:6)</a:t>
            </a:r>
          </a:p>
        </p:txBody>
      </p:sp>
      <p:sp>
        <p:nvSpPr>
          <p:cNvPr id="182" name="TextBox 181"/>
          <p:cNvSpPr txBox="1"/>
          <p:nvPr/>
        </p:nvSpPr>
        <p:spPr>
          <a:xfrm>
            <a:off x="8254082" y="6449711"/>
            <a:ext cx="3780602" cy="369332"/>
          </a:xfrm>
          <a:prstGeom prst="rect">
            <a:avLst/>
          </a:prstGeom>
          <a:noFill/>
        </p:spPr>
        <p:txBody>
          <a:bodyPr wrap="square" rtlCol="0">
            <a:spAutoFit/>
          </a:bodyPr>
          <a:lstStyle/>
          <a:p>
            <a:pPr algn="r"/>
            <a:r>
              <a:rPr lang="en-US" dirty="0">
                <a:solidFill>
                  <a:schemeClr val="bg1"/>
                </a:solidFill>
              </a:rPr>
              <a:t>(13)</a:t>
            </a:r>
          </a:p>
        </p:txBody>
      </p:sp>
    </p:spTree>
    <p:extLst>
      <p:ext uri="{BB962C8B-B14F-4D97-AF65-F5344CB8AC3E}">
        <p14:creationId xmlns:p14="http://schemas.microsoft.com/office/powerpoint/2010/main" val="264617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77"/>
                                        </p:tgtEl>
                                        <p:attrNameLst>
                                          <p:attrName>style.visibility</p:attrName>
                                        </p:attrNameLst>
                                      </p:cBhvr>
                                      <p:to>
                                        <p:strVal val="visible"/>
                                      </p:to>
                                    </p:set>
                                    <p:animEffect transition="in" filter="wipe(down)">
                                      <p:cBhvr>
                                        <p:cTn id="9" dur="580">
                                          <p:stCondLst>
                                            <p:cond delay="0"/>
                                          </p:stCondLst>
                                        </p:cTn>
                                        <p:tgtEl>
                                          <p:spTgt spid="377"/>
                                        </p:tgtEl>
                                      </p:cBhvr>
                                    </p:animEffect>
                                    <p:anim calcmode="lin" valueType="num">
                                      <p:cBhvr>
                                        <p:cTn id="10" dur="1822" tmFilter="0,0; 0.14,0.36; 0.43,0.73; 0.71,0.91; 1.0,1.0">
                                          <p:stCondLst>
                                            <p:cond delay="0"/>
                                          </p:stCondLst>
                                        </p:cTn>
                                        <p:tgtEl>
                                          <p:spTgt spid="37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7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7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7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77"/>
                                        </p:tgtEl>
                                        <p:attrNameLst>
                                          <p:attrName>ppt_y</p:attrName>
                                        </p:attrNameLst>
                                      </p:cBhvr>
                                      <p:tavLst>
                                        <p:tav tm="0" fmla="#ppt_y-sin(pi*$)/81">
                                          <p:val>
                                            <p:fltVal val="0"/>
                                          </p:val>
                                        </p:tav>
                                        <p:tav tm="100000">
                                          <p:val>
                                            <p:fltVal val="1"/>
                                          </p:val>
                                        </p:tav>
                                      </p:tavLst>
                                    </p:anim>
                                    <p:animScale>
                                      <p:cBhvr>
                                        <p:cTn id="15" dur="26">
                                          <p:stCondLst>
                                            <p:cond delay="650"/>
                                          </p:stCondLst>
                                        </p:cTn>
                                        <p:tgtEl>
                                          <p:spTgt spid="377"/>
                                        </p:tgtEl>
                                      </p:cBhvr>
                                      <p:to x="100000" y="60000"/>
                                    </p:animScale>
                                    <p:animScale>
                                      <p:cBhvr>
                                        <p:cTn id="16" dur="166" decel="50000">
                                          <p:stCondLst>
                                            <p:cond delay="676"/>
                                          </p:stCondLst>
                                        </p:cTn>
                                        <p:tgtEl>
                                          <p:spTgt spid="377"/>
                                        </p:tgtEl>
                                      </p:cBhvr>
                                      <p:to x="100000" y="100000"/>
                                    </p:animScale>
                                    <p:animScale>
                                      <p:cBhvr>
                                        <p:cTn id="17" dur="26">
                                          <p:stCondLst>
                                            <p:cond delay="1312"/>
                                          </p:stCondLst>
                                        </p:cTn>
                                        <p:tgtEl>
                                          <p:spTgt spid="377"/>
                                        </p:tgtEl>
                                      </p:cBhvr>
                                      <p:to x="100000" y="80000"/>
                                    </p:animScale>
                                    <p:animScale>
                                      <p:cBhvr>
                                        <p:cTn id="18" dur="166" decel="50000">
                                          <p:stCondLst>
                                            <p:cond delay="1338"/>
                                          </p:stCondLst>
                                        </p:cTn>
                                        <p:tgtEl>
                                          <p:spTgt spid="377"/>
                                        </p:tgtEl>
                                      </p:cBhvr>
                                      <p:to x="100000" y="100000"/>
                                    </p:animScale>
                                    <p:animScale>
                                      <p:cBhvr>
                                        <p:cTn id="19" dur="26">
                                          <p:stCondLst>
                                            <p:cond delay="1642"/>
                                          </p:stCondLst>
                                        </p:cTn>
                                        <p:tgtEl>
                                          <p:spTgt spid="377"/>
                                        </p:tgtEl>
                                      </p:cBhvr>
                                      <p:to x="100000" y="90000"/>
                                    </p:animScale>
                                    <p:animScale>
                                      <p:cBhvr>
                                        <p:cTn id="20" dur="166" decel="50000">
                                          <p:stCondLst>
                                            <p:cond delay="1668"/>
                                          </p:stCondLst>
                                        </p:cTn>
                                        <p:tgtEl>
                                          <p:spTgt spid="377"/>
                                        </p:tgtEl>
                                      </p:cBhvr>
                                      <p:to x="100000" y="100000"/>
                                    </p:animScale>
                                    <p:animScale>
                                      <p:cBhvr>
                                        <p:cTn id="21" dur="26">
                                          <p:stCondLst>
                                            <p:cond delay="1808"/>
                                          </p:stCondLst>
                                        </p:cTn>
                                        <p:tgtEl>
                                          <p:spTgt spid="377"/>
                                        </p:tgtEl>
                                      </p:cBhvr>
                                      <p:to x="100000" y="95000"/>
                                    </p:animScale>
                                    <p:animScale>
                                      <p:cBhvr>
                                        <p:cTn id="22" dur="166" decel="50000">
                                          <p:stCondLst>
                                            <p:cond delay="1834"/>
                                          </p:stCondLst>
                                        </p:cTn>
                                        <p:tgtEl>
                                          <p:spTgt spid="37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Triangle 31"/>
          <p:cNvSpPr/>
          <p:nvPr/>
        </p:nvSpPr>
        <p:spPr>
          <a:xfrm rot="5400000">
            <a:off x="2667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2667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19200" y="609600"/>
            <a:ext cx="7848600" cy="1938992"/>
          </a:xfrm>
          <a:prstGeom prst="rect">
            <a:avLst/>
          </a:prstGeom>
          <a:noFill/>
        </p:spPr>
        <p:txBody>
          <a:bodyPr wrap="square" rtlCol="0">
            <a:spAutoFit/>
          </a:bodyPr>
          <a:lstStyle/>
          <a:p>
            <a:pPr algn="ctr"/>
            <a:r>
              <a:rPr lang="en-US" sz="6000" dirty="0">
                <a:latin typeface="Lao UI" pitchFamily="34" charset="0"/>
                <a:cs typeface="Lao UI" pitchFamily="34" charset="0"/>
              </a:rPr>
              <a:t>“We Believe in Being Honest”</a:t>
            </a:r>
          </a:p>
        </p:txBody>
      </p:sp>
      <p:sp>
        <p:nvSpPr>
          <p:cNvPr id="35" name="TextBox 34"/>
          <p:cNvSpPr txBox="1"/>
          <p:nvPr/>
        </p:nvSpPr>
        <p:spPr>
          <a:xfrm>
            <a:off x="6019800" y="4343400"/>
            <a:ext cx="4267200" cy="1107996"/>
          </a:xfrm>
          <a:prstGeom prst="rect">
            <a:avLst/>
          </a:prstGeom>
          <a:noFill/>
        </p:spPr>
        <p:txBody>
          <a:bodyPr wrap="square" rtlCol="0">
            <a:spAutoFit/>
          </a:bodyPr>
          <a:lstStyle/>
          <a:p>
            <a:r>
              <a:rPr lang="en-US" sz="6600" dirty="0">
                <a:solidFill>
                  <a:schemeClr val="bg1"/>
                </a:solidFill>
                <a:cs typeface="DaunPenh" pitchFamily="2" charset="0"/>
              </a:rPr>
              <a:t>Acts 5:1-12</a:t>
            </a:r>
          </a:p>
        </p:txBody>
      </p:sp>
      <p:grpSp>
        <p:nvGrpSpPr>
          <p:cNvPr id="2" name="Group 6"/>
          <p:cNvGrpSpPr/>
          <p:nvPr/>
        </p:nvGrpSpPr>
        <p:grpSpPr>
          <a:xfrm>
            <a:off x="2286000" y="2895600"/>
            <a:ext cx="1600200" cy="3048000"/>
            <a:chOff x="1752600" y="1447800"/>
            <a:chExt cx="2415900" cy="4495800"/>
          </a:xfrm>
        </p:grpSpPr>
        <p:grpSp>
          <p:nvGrpSpPr>
            <p:cNvPr id="3" name="Group 47"/>
            <p:cNvGrpSpPr/>
            <p:nvPr/>
          </p:nvGrpSpPr>
          <p:grpSpPr>
            <a:xfrm>
              <a:off x="1752600" y="1676400"/>
              <a:ext cx="2415900" cy="4267200"/>
              <a:chOff x="2209165" y="0"/>
              <a:chExt cx="3658235" cy="6461535"/>
            </a:xfrm>
          </p:grpSpPr>
          <p:grpSp>
            <p:nvGrpSpPr>
              <p:cNvPr id="4" name="Group 40"/>
              <p:cNvGrpSpPr/>
              <p:nvPr/>
            </p:nvGrpSpPr>
            <p:grpSpPr>
              <a:xfrm rot="13410815">
                <a:off x="3263757" y="5339771"/>
                <a:ext cx="685800" cy="1121764"/>
                <a:chOff x="6096000" y="4136036"/>
                <a:chExt cx="685800" cy="1121764"/>
              </a:xfrm>
            </p:grpSpPr>
            <p:sp>
              <p:nvSpPr>
                <p:cNvPr id="55" name="Oval 54"/>
                <p:cNvSpPr/>
                <p:nvPr/>
              </p:nvSpPr>
              <p:spPr>
                <a:xfrm>
                  <a:off x="6096000" y="4191000"/>
                  <a:ext cx="685800" cy="1066800"/>
                </a:xfrm>
                <a:prstGeom prst="ellipse">
                  <a:avLst/>
                </a:prstGeom>
                <a:solidFill>
                  <a:schemeClr val="accent6">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096000" y="4572000"/>
                  <a:ext cx="685800" cy="304800"/>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5400000">
                  <a:off x="6202180" y="4059836"/>
                  <a:ext cx="457200" cy="609600"/>
                </a:xfrm>
                <a:prstGeom prst="mo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39"/>
              <p:cNvGrpSpPr/>
              <p:nvPr/>
            </p:nvGrpSpPr>
            <p:grpSpPr>
              <a:xfrm rot="8734823">
                <a:off x="4219403" y="5277225"/>
                <a:ext cx="685800" cy="1121764"/>
                <a:chOff x="6096000" y="4136036"/>
                <a:chExt cx="685800" cy="1121764"/>
              </a:xfrm>
            </p:grpSpPr>
            <p:sp>
              <p:nvSpPr>
                <p:cNvPr id="52" name="Oval 51"/>
                <p:cNvSpPr/>
                <p:nvPr/>
              </p:nvSpPr>
              <p:spPr>
                <a:xfrm>
                  <a:off x="6096000" y="4191000"/>
                  <a:ext cx="685800" cy="1066800"/>
                </a:xfrm>
                <a:prstGeom prst="ellipse">
                  <a:avLst/>
                </a:prstGeom>
                <a:solidFill>
                  <a:schemeClr val="accent6">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096000" y="4572000"/>
                  <a:ext cx="685800" cy="304800"/>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5400000">
                  <a:off x="6202180" y="4059836"/>
                  <a:ext cx="457200" cy="609600"/>
                </a:xfrm>
                <a:prstGeom prst="mo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5181600" y="2895600"/>
                <a:ext cx="685800" cy="1066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209800" y="2971800"/>
                <a:ext cx="685800" cy="1066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2438399" y="3429000"/>
                <a:ext cx="3167921" cy="2438400"/>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637031">
                <a:off x="4206053" y="1799742"/>
                <a:ext cx="1560848" cy="1886997"/>
              </a:xfrm>
              <a:prstGeom prst="trapezoid">
                <a:avLst>
                  <a:gd name="adj" fmla="val 3606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1896418">
                <a:off x="2209165" y="1793056"/>
                <a:ext cx="1560848" cy="1886997"/>
              </a:xfrm>
              <a:prstGeom prst="trapezoid">
                <a:avLst>
                  <a:gd name="adj" fmla="val 3606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896418">
                <a:off x="2284538" y="1738190"/>
                <a:ext cx="1560848" cy="1599361"/>
              </a:xfrm>
              <a:prstGeom prst="trapezoid">
                <a:avLst>
                  <a:gd name="adj" fmla="val 41668"/>
                </a:avLst>
              </a:prstGeom>
              <a:solidFill>
                <a:srgbClr val="E8D5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8"/>
              <p:cNvSpPr/>
              <p:nvPr/>
            </p:nvSpPr>
            <p:spPr>
              <a:xfrm rot="19832423">
                <a:off x="4102385" y="1804424"/>
                <a:ext cx="1560848" cy="1599361"/>
              </a:xfrm>
              <a:prstGeom prst="trapezoid">
                <a:avLst>
                  <a:gd name="adj" fmla="val 36068"/>
                </a:avLst>
              </a:prstGeom>
              <a:solidFill>
                <a:srgbClr val="E8D5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2667000" y="1828800"/>
                <a:ext cx="2667000" cy="2971800"/>
              </a:xfrm>
              <a:prstGeom prst="trapezoid">
                <a:avLst/>
              </a:prstGeom>
              <a:solidFill>
                <a:srgbClr val="E8D5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7"/>
              <p:cNvGrpSpPr/>
              <p:nvPr/>
            </p:nvGrpSpPr>
            <p:grpSpPr>
              <a:xfrm>
                <a:off x="3352800" y="1828800"/>
                <a:ext cx="398213" cy="1295400"/>
                <a:chOff x="5481403" y="2057400"/>
                <a:chExt cx="617095" cy="2007432"/>
              </a:xfrm>
            </p:grpSpPr>
            <p:sp>
              <p:nvSpPr>
                <p:cNvPr id="49" name="Quad Arrow 4"/>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5"/>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6"/>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Isosceles Triangle 9"/>
              <p:cNvSpPr/>
              <p:nvPr/>
            </p:nvSpPr>
            <p:spPr>
              <a:xfrm rot="10800000">
                <a:off x="3810000" y="1828800"/>
                <a:ext cx="304800" cy="533400"/>
              </a:xfrm>
              <a:prstGeom prst="triangle">
                <a:avLst/>
              </a:prstGeom>
              <a:solidFill>
                <a:schemeClr val="accent6">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0"/>
              <p:cNvGrpSpPr/>
              <p:nvPr/>
            </p:nvGrpSpPr>
            <p:grpSpPr>
              <a:xfrm>
                <a:off x="4136036" y="1842541"/>
                <a:ext cx="398213" cy="1295400"/>
                <a:chOff x="5481403" y="2057400"/>
                <a:chExt cx="617095" cy="2007432"/>
              </a:xfrm>
            </p:grpSpPr>
            <p:sp>
              <p:nvSpPr>
                <p:cNvPr id="46" name="Quad Arrow 45"/>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ad Arrow 46"/>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47"/>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Quad Arrow 27"/>
              <p:cNvSpPr/>
              <p:nvPr/>
            </p:nvSpPr>
            <p:spPr>
              <a:xfrm>
                <a:off x="3752015" y="2699479"/>
                <a:ext cx="393376" cy="442548"/>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2"/>
              <p:cNvGrpSpPr/>
              <p:nvPr/>
            </p:nvGrpSpPr>
            <p:grpSpPr>
              <a:xfrm rot="5400000">
                <a:off x="3081865" y="4842935"/>
                <a:ext cx="398213" cy="1532744"/>
                <a:chOff x="5481403" y="2057400"/>
                <a:chExt cx="617095" cy="2007432"/>
              </a:xfrm>
            </p:grpSpPr>
            <p:sp>
              <p:nvSpPr>
                <p:cNvPr id="43" name="Quad Arrow 23"/>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24"/>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Quad Arrow 25"/>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6"/>
              <p:cNvGrpSpPr/>
              <p:nvPr/>
            </p:nvGrpSpPr>
            <p:grpSpPr>
              <a:xfrm rot="5400000">
                <a:off x="4502809" y="4869791"/>
                <a:ext cx="398213" cy="1479031"/>
                <a:chOff x="5481403" y="2057400"/>
                <a:chExt cx="617095" cy="2007432"/>
              </a:xfrm>
            </p:grpSpPr>
            <p:sp>
              <p:nvSpPr>
                <p:cNvPr id="40" name="Quad Arrow 39"/>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Quad Arrow 40"/>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41"/>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p:cNvSpPr/>
              <p:nvPr/>
            </p:nvSpPr>
            <p:spPr>
              <a:xfrm>
                <a:off x="3352800" y="0"/>
                <a:ext cx="12954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971800" y="838200"/>
                <a:ext cx="685800" cy="1066800"/>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343400" y="838200"/>
                <a:ext cx="685800" cy="1066800"/>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96741">
                <a:off x="3048000" y="228600"/>
                <a:ext cx="685800" cy="1066800"/>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214486">
                <a:off x="4248538" y="263623"/>
                <a:ext cx="685800" cy="1066800"/>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Moon 9"/>
            <p:cNvSpPr/>
            <p:nvPr/>
          </p:nvSpPr>
          <p:spPr>
            <a:xfrm rot="5400000">
              <a:off x="2133600" y="1447800"/>
              <a:ext cx="1676400" cy="1676400"/>
            </a:xfrm>
            <a:prstGeom prst="moon">
              <a:avLst>
                <a:gd name="adj" fmla="val 33010"/>
              </a:avLst>
            </a:prstGeom>
            <a:solidFill>
              <a:srgbClr val="E8D5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21218592">
              <a:off x="3352800" y="2514600"/>
              <a:ext cx="495550" cy="818052"/>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614371">
              <a:off x="2133600" y="2514600"/>
              <a:ext cx="452903" cy="704515"/>
            </a:xfrm>
            <a:prstGeom prst="ellipse">
              <a:avLst/>
            </a:prstGeom>
            <a:solidFill>
              <a:srgbClr val="9966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0700000">
              <a:off x="3300217" y="2274239"/>
              <a:ext cx="302789" cy="83426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82051">
              <a:off x="2236108" y="2359444"/>
              <a:ext cx="352233" cy="100338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57"/>
          <p:cNvGrpSpPr/>
          <p:nvPr/>
        </p:nvGrpSpPr>
        <p:grpSpPr>
          <a:xfrm>
            <a:off x="4267200" y="2743200"/>
            <a:ext cx="1524000" cy="3200400"/>
            <a:chOff x="4267200" y="762000"/>
            <a:chExt cx="2415900" cy="4540688"/>
          </a:xfrm>
        </p:grpSpPr>
        <p:grpSp>
          <p:nvGrpSpPr>
            <p:cNvPr id="25" name="Group 40"/>
            <p:cNvGrpSpPr/>
            <p:nvPr/>
          </p:nvGrpSpPr>
          <p:grpSpPr>
            <a:xfrm rot="13410815">
              <a:off x="4976150" y="4598173"/>
              <a:ext cx="452903" cy="704515"/>
              <a:chOff x="6096000" y="4191000"/>
              <a:chExt cx="685800" cy="1066800"/>
            </a:xfrm>
          </p:grpSpPr>
          <p:sp>
            <p:nvSpPr>
              <p:cNvPr id="92" name="Oval 91"/>
              <p:cNvSpPr/>
              <p:nvPr/>
            </p:nvSpPr>
            <p:spPr>
              <a:xfrm>
                <a:off x="6096000" y="4191000"/>
                <a:ext cx="685800" cy="1066800"/>
              </a:xfrm>
              <a:prstGeom prst="ellipse">
                <a:avLst/>
              </a:prstGeom>
              <a:solidFill>
                <a:schemeClr val="accent6">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6096000" y="4572000"/>
                <a:ext cx="685800" cy="304800"/>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5400000">
                <a:off x="6237203" y="4094859"/>
                <a:ext cx="387155" cy="609599"/>
              </a:xfrm>
              <a:prstGeom prst="mo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39"/>
            <p:cNvGrpSpPr/>
            <p:nvPr/>
          </p:nvGrpSpPr>
          <p:grpSpPr>
            <a:xfrm rot="8734823">
              <a:off x="5594762" y="4551881"/>
              <a:ext cx="452903" cy="740813"/>
              <a:chOff x="6096000" y="4136036"/>
              <a:chExt cx="685800" cy="1121764"/>
            </a:xfrm>
          </p:grpSpPr>
          <p:sp>
            <p:nvSpPr>
              <p:cNvPr id="89" name="Oval 88"/>
              <p:cNvSpPr/>
              <p:nvPr/>
            </p:nvSpPr>
            <p:spPr>
              <a:xfrm>
                <a:off x="6096000" y="4191000"/>
                <a:ext cx="685800" cy="1066800"/>
              </a:xfrm>
              <a:prstGeom prst="ellipse">
                <a:avLst/>
              </a:prstGeom>
              <a:solidFill>
                <a:schemeClr val="accent6">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096000" y="4572000"/>
                <a:ext cx="685800" cy="304800"/>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p:cNvSpPr/>
              <p:nvPr/>
            </p:nvSpPr>
            <p:spPr>
              <a:xfrm rot="5400000">
                <a:off x="6202180" y="4059836"/>
                <a:ext cx="457200" cy="609600"/>
              </a:xfrm>
              <a:prstGeom prst="mo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a:off x="6230197" y="2979055"/>
              <a:ext cx="452903" cy="7045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267619" y="3029378"/>
              <a:ext cx="452903" cy="7045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a:off x="4418586" y="3331313"/>
              <a:ext cx="2092096" cy="1610320"/>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rot="19637031">
              <a:off x="5585946" y="2255350"/>
              <a:ext cx="1030785" cy="1246173"/>
            </a:xfrm>
            <a:prstGeom prst="trapezoid">
              <a:avLst>
                <a:gd name="adj" fmla="val 3606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896418">
              <a:off x="4267200" y="2250935"/>
              <a:ext cx="1030785" cy="1246173"/>
            </a:xfrm>
            <a:prstGeom prst="trapezoid">
              <a:avLst>
                <a:gd name="adj" fmla="val 36068"/>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896418">
              <a:off x="4400329" y="2141161"/>
              <a:ext cx="1030785" cy="1090580"/>
            </a:xfrm>
            <a:prstGeom prst="trapezoid">
              <a:avLst>
                <a:gd name="adj" fmla="val 41668"/>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8"/>
            <p:cNvSpPr/>
            <p:nvPr/>
          </p:nvSpPr>
          <p:spPr>
            <a:xfrm rot="19832423">
              <a:off x="5404741" y="2067049"/>
              <a:ext cx="1030785" cy="1243895"/>
            </a:xfrm>
            <a:prstGeom prst="trapezoid">
              <a:avLst>
                <a:gd name="adj" fmla="val 36068"/>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a:off x="4569554" y="2274540"/>
              <a:ext cx="1761288" cy="2068860"/>
            </a:xfrm>
            <a:prstGeom prst="trapezoid">
              <a:avLst>
                <a:gd name="adj" fmla="val 33511"/>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9"/>
            <p:cNvSpPr/>
            <p:nvPr/>
          </p:nvSpPr>
          <p:spPr>
            <a:xfrm rot="10800000">
              <a:off x="5324392" y="2274540"/>
              <a:ext cx="314408" cy="84966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2"/>
            <p:cNvGrpSpPr/>
            <p:nvPr/>
          </p:nvGrpSpPr>
          <p:grpSpPr>
            <a:xfrm rot="5400000">
              <a:off x="4843531" y="4265076"/>
              <a:ext cx="262980" cy="1012225"/>
              <a:chOff x="5481403" y="2057400"/>
              <a:chExt cx="617095" cy="2007432"/>
            </a:xfrm>
          </p:grpSpPr>
          <p:sp>
            <p:nvSpPr>
              <p:cNvPr id="86" name="Quad Arrow 23"/>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24"/>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25"/>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6"/>
            <p:cNvGrpSpPr/>
            <p:nvPr/>
          </p:nvGrpSpPr>
          <p:grpSpPr>
            <a:xfrm rot="5400000">
              <a:off x="5781924" y="4282812"/>
              <a:ext cx="262980" cy="976753"/>
              <a:chOff x="5481403" y="2057400"/>
              <a:chExt cx="617095" cy="2007432"/>
            </a:xfrm>
          </p:grpSpPr>
          <p:sp>
            <p:nvSpPr>
              <p:cNvPr id="83" name="Quad Arrow 82"/>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Quad Arrow 83"/>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84"/>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p:cNvSpPr/>
            <p:nvPr/>
          </p:nvSpPr>
          <p:spPr>
            <a:xfrm>
              <a:off x="5022457" y="1066800"/>
              <a:ext cx="855483" cy="135870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196741">
              <a:off x="4821304" y="1212991"/>
              <a:ext cx="285864" cy="7045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21214486">
              <a:off x="5790200" y="1231686"/>
              <a:ext cx="262704" cy="7045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21214486">
              <a:off x="5066119" y="765934"/>
              <a:ext cx="795971" cy="704515"/>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Stored Data 75"/>
            <p:cNvSpPr/>
            <p:nvPr/>
          </p:nvSpPr>
          <p:spPr>
            <a:xfrm rot="5400000">
              <a:off x="5067300" y="495300"/>
              <a:ext cx="685800" cy="1219200"/>
            </a:xfrm>
            <a:prstGeom prst="flowChartOnlineStorag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26"/>
            <p:cNvGrpSpPr/>
            <p:nvPr/>
          </p:nvGrpSpPr>
          <p:grpSpPr>
            <a:xfrm rot="5400000">
              <a:off x="5233686" y="557514"/>
              <a:ext cx="262980" cy="976753"/>
              <a:chOff x="5481403" y="2057400"/>
              <a:chExt cx="617095" cy="2007432"/>
            </a:xfrm>
          </p:grpSpPr>
          <p:sp>
            <p:nvSpPr>
              <p:cNvPr id="80" name="Quad Arrow 79"/>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80"/>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81"/>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Oval 77"/>
            <p:cNvSpPr/>
            <p:nvPr/>
          </p:nvSpPr>
          <p:spPr>
            <a:xfrm rot="21214486">
              <a:off x="5219452" y="2006920"/>
              <a:ext cx="499231" cy="7045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1214486">
              <a:off x="5329219" y="2140697"/>
              <a:ext cx="222678" cy="1309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1920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p:cNvGrpSpPr/>
          <p:nvPr/>
        </p:nvGrpSpPr>
        <p:grpSpPr>
          <a:xfrm>
            <a:off x="1524000" y="0"/>
            <a:ext cx="9144000" cy="6858000"/>
            <a:chOff x="0" y="0"/>
            <a:chExt cx="9144000" cy="6858000"/>
          </a:xfrm>
        </p:grpSpPr>
        <p:sp>
          <p:nvSpPr>
            <p:cNvPr id="32" name="Right Triangle 31"/>
            <p:cNvSpPr/>
            <p:nvPr/>
          </p:nvSpPr>
          <p:spPr>
            <a:xfrm rot="5400000">
              <a:off x="1143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1143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19386886">
            <a:off x="905052" y="2816088"/>
            <a:ext cx="9783899" cy="1200329"/>
          </a:xfrm>
          <a:prstGeom prst="rect">
            <a:avLst/>
          </a:prstGeom>
          <a:noFill/>
        </p:spPr>
        <p:txBody>
          <a:bodyPr wrap="square" rtlCol="0">
            <a:spAutoFit/>
          </a:bodyPr>
          <a:lstStyle/>
          <a:p>
            <a:pPr algn="ctr"/>
            <a:r>
              <a:rPr lang="en-US" sz="7200" dirty="0">
                <a:latin typeface="DaunPenh" pitchFamily="2" charset="0"/>
                <a:cs typeface="DaunPenh" pitchFamily="2" charset="0"/>
              </a:rPr>
              <a:t>Honorable People</a:t>
            </a:r>
          </a:p>
        </p:txBody>
      </p:sp>
      <p:sp>
        <p:nvSpPr>
          <p:cNvPr id="7" name="TextBox 6"/>
          <p:cNvSpPr txBox="1"/>
          <p:nvPr/>
        </p:nvSpPr>
        <p:spPr>
          <a:xfrm rot="19321685">
            <a:off x="4097710" y="3600105"/>
            <a:ext cx="3691781" cy="584775"/>
          </a:xfrm>
          <a:prstGeom prst="rect">
            <a:avLst/>
          </a:prstGeom>
          <a:noFill/>
        </p:spPr>
        <p:txBody>
          <a:bodyPr wrap="square" rtlCol="0">
            <a:spAutoFit/>
          </a:bodyPr>
          <a:lstStyle/>
          <a:p>
            <a:pPr algn="ctr"/>
            <a:r>
              <a:rPr lang="en-US" sz="3200" dirty="0">
                <a:solidFill>
                  <a:schemeClr val="bg1"/>
                </a:solidFill>
                <a:latin typeface="DaunPenh" panose="01010101010101010101" pitchFamily="2" charset="0"/>
                <a:cs typeface="DaunPenh" panose="01010101010101010101" pitchFamily="2" charset="0"/>
              </a:rPr>
              <a:t>     Slacking in discipleship:</a:t>
            </a:r>
          </a:p>
        </p:txBody>
      </p:sp>
      <p:sp>
        <p:nvSpPr>
          <p:cNvPr id="10" name="TextBox 9"/>
          <p:cNvSpPr txBox="1"/>
          <p:nvPr/>
        </p:nvSpPr>
        <p:spPr>
          <a:xfrm>
            <a:off x="7937241" y="1965574"/>
            <a:ext cx="2951583" cy="1077218"/>
          </a:xfrm>
          <a:prstGeom prst="rect">
            <a:avLst/>
          </a:prstGeom>
          <a:noFill/>
        </p:spPr>
        <p:txBody>
          <a:bodyPr wrap="square" rtlCol="0">
            <a:spAutoFit/>
          </a:bodyPr>
          <a:lstStyle/>
          <a:p>
            <a:r>
              <a:rPr lang="en-US" sz="3200" dirty="0">
                <a:solidFill>
                  <a:schemeClr val="bg1"/>
                </a:solidFill>
                <a:cs typeface="DaunPenh" pitchFamily="2" charset="0"/>
              </a:rPr>
              <a:t>Pray once in awhile</a:t>
            </a:r>
          </a:p>
        </p:txBody>
      </p:sp>
      <p:sp>
        <p:nvSpPr>
          <p:cNvPr id="11" name="TextBox 10"/>
          <p:cNvSpPr txBox="1"/>
          <p:nvPr/>
        </p:nvSpPr>
        <p:spPr>
          <a:xfrm>
            <a:off x="6796914" y="3413516"/>
            <a:ext cx="3932172" cy="1077218"/>
          </a:xfrm>
          <a:prstGeom prst="rect">
            <a:avLst/>
          </a:prstGeom>
          <a:noFill/>
        </p:spPr>
        <p:txBody>
          <a:bodyPr wrap="square" rtlCol="0">
            <a:spAutoFit/>
          </a:bodyPr>
          <a:lstStyle/>
          <a:p>
            <a:r>
              <a:rPr lang="en-US" sz="3200" dirty="0">
                <a:solidFill>
                  <a:schemeClr val="bg1"/>
                </a:solidFill>
                <a:cs typeface="DaunPenh" pitchFamily="2" charset="0"/>
              </a:rPr>
              <a:t>Only reading scriptures in class</a:t>
            </a:r>
          </a:p>
        </p:txBody>
      </p:sp>
      <p:sp>
        <p:nvSpPr>
          <p:cNvPr id="12" name="TextBox 11"/>
          <p:cNvSpPr txBox="1"/>
          <p:nvPr/>
        </p:nvSpPr>
        <p:spPr>
          <a:xfrm>
            <a:off x="4191001" y="4749225"/>
            <a:ext cx="6477000" cy="584775"/>
          </a:xfrm>
          <a:prstGeom prst="rect">
            <a:avLst/>
          </a:prstGeom>
          <a:noFill/>
        </p:spPr>
        <p:txBody>
          <a:bodyPr wrap="square" rtlCol="0">
            <a:spAutoFit/>
          </a:bodyPr>
          <a:lstStyle/>
          <a:p>
            <a:r>
              <a:rPr lang="en-US" sz="3200" dirty="0">
                <a:solidFill>
                  <a:schemeClr val="bg1"/>
                </a:solidFill>
                <a:cs typeface="DaunPenh" pitchFamily="2" charset="0"/>
              </a:rPr>
              <a:t>Occasional attendance at church</a:t>
            </a:r>
          </a:p>
        </p:txBody>
      </p:sp>
      <p:sp>
        <p:nvSpPr>
          <p:cNvPr id="13" name="TextBox 12"/>
          <p:cNvSpPr txBox="1"/>
          <p:nvPr/>
        </p:nvSpPr>
        <p:spPr>
          <a:xfrm>
            <a:off x="3429000" y="5486401"/>
            <a:ext cx="6477000" cy="584775"/>
          </a:xfrm>
          <a:prstGeom prst="rect">
            <a:avLst/>
          </a:prstGeom>
          <a:noFill/>
        </p:spPr>
        <p:txBody>
          <a:bodyPr wrap="square" rtlCol="0">
            <a:spAutoFit/>
          </a:bodyPr>
          <a:lstStyle/>
          <a:p>
            <a:r>
              <a:rPr lang="en-US" sz="3200" dirty="0">
                <a:solidFill>
                  <a:schemeClr val="bg1"/>
                </a:solidFill>
                <a:cs typeface="DaunPenh" pitchFamily="2" charset="0"/>
              </a:rPr>
              <a:t>Little to no paying of tithing</a:t>
            </a:r>
          </a:p>
        </p:txBody>
      </p:sp>
      <p:sp>
        <p:nvSpPr>
          <p:cNvPr id="14" name="TextBox 13"/>
          <p:cNvSpPr txBox="1"/>
          <p:nvPr/>
        </p:nvSpPr>
        <p:spPr>
          <a:xfrm>
            <a:off x="2286000" y="6273226"/>
            <a:ext cx="6477000" cy="584775"/>
          </a:xfrm>
          <a:prstGeom prst="rect">
            <a:avLst/>
          </a:prstGeom>
          <a:noFill/>
        </p:spPr>
        <p:txBody>
          <a:bodyPr wrap="square" rtlCol="0">
            <a:spAutoFit/>
          </a:bodyPr>
          <a:lstStyle/>
          <a:p>
            <a:r>
              <a:rPr lang="en-US" sz="3200" dirty="0">
                <a:solidFill>
                  <a:schemeClr val="bg1"/>
                </a:solidFill>
                <a:cs typeface="DaunPenh" pitchFamily="2" charset="0"/>
              </a:rPr>
              <a:t>Skipping Temple Trips</a:t>
            </a:r>
          </a:p>
        </p:txBody>
      </p:sp>
      <p:sp>
        <p:nvSpPr>
          <p:cNvPr id="15" name="TextBox 14"/>
          <p:cNvSpPr txBox="1"/>
          <p:nvPr/>
        </p:nvSpPr>
        <p:spPr>
          <a:xfrm>
            <a:off x="1524000" y="1"/>
            <a:ext cx="2667000" cy="954107"/>
          </a:xfrm>
          <a:prstGeom prst="rect">
            <a:avLst/>
          </a:prstGeom>
          <a:noFill/>
        </p:spPr>
        <p:txBody>
          <a:bodyPr wrap="square" rtlCol="0">
            <a:spAutoFit/>
          </a:bodyPr>
          <a:lstStyle/>
          <a:p>
            <a:pPr algn="ctr"/>
            <a:r>
              <a:rPr lang="en-US" sz="2800" dirty="0">
                <a:cs typeface="DaunPenh" pitchFamily="2" charset="0"/>
              </a:rPr>
              <a:t>Striving for discipleship</a:t>
            </a:r>
          </a:p>
        </p:txBody>
      </p:sp>
      <p:sp>
        <p:nvSpPr>
          <p:cNvPr id="16" name="TextBox 15"/>
          <p:cNvSpPr txBox="1"/>
          <p:nvPr/>
        </p:nvSpPr>
        <p:spPr>
          <a:xfrm>
            <a:off x="4648200" y="381001"/>
            <a:ext cx="4495800" cy="584775"/>
          </a:xfrm>
          <a:prstGeom prst="rect">
            <a:avLst/>
          </a:prstGeom>
          <a:noFill/>
        </p:spPr>
        <p:txBody>
          <a:bodyPr wrap="square" rtlCol="0">
            <a:spAutoFit/>
          </a:bodyPr>
          <a:lstStyle/>
          <a:p>
            <a:pPr algn="r"/>
            <a:r>
              <a:rPr lang="en-US" sz="3200" dirty="0">
                <a:cs typeface="DaunPenh" pitchFamily="2" charset="0"/>
              </a:rPr>
              <a:t>Keeping commitments</a:t>
            </a:r>
          </a:p>
        </p:txBody>
      </p:sp>
      <p:sp>
        <p:nvSpPr>
          <p:cNvPr id="17" name="TextBox 16"/>
          <p:cNvSpPr txBox="1"/>
          <p:nvPr/>
        </p:nvSpPr>
        <p:spPr>
          <a:xfrm>
            <a:off x="1905000" y="1828801"/>
            <a:ext cx="4495800" cy="584775"/>
          </a:xfrm>
          <a:prstGeom prst="rect">
            <a:avLst/>
          </a:prstGeom>
          <a:noFill/>
        </p:spPr>
        <p:txBody>
          <a:bodyPr wrap="square" rtlCol="0">
            <a:spAutoFit/>
          </a:bodyPr>
          <a:lstStyle/>
          <a:p>
            <a:pPr algn="r"/>
            <a:r>
              <a:rPr lang="en-US" sz="3200" dirty="0">
                <a:cs typeface="DaunPenh" pitchFamily="2" charset="0"/>
              </a:rPr>
              <a:t>Avoiding Obscenity</a:t>
            </a:r>
          </a:p>
        </p:txBody>
      </p:sp>
      <p:sp>
        <p:nvSpPr>
          <p:cNvPr id="18" name="TextBox 17"/>
          <p:cNvSpPr txBox="1"/>
          <p:nvPr/>
        </p:nvSpPr>
        <p:spPr>
          <a:xfrm>
            <a:off x="3200400" y="1066801"/>
            <a:ext cx="4876800" cy="584775"/>
          </a:xfrm>
          <a:prstGeom prst="rect">
            <a:avLst/>
          </a:prstGeom>
          <a:noFill/>
        </p:spPr>
        <p:txBody>
          <a:bodyPr wrap="square" rtlCol="0">
            <a:spAutoFit/>
          </a:bodyPr>
          <a:lstStyle/>
          <a:p>
            <a:pPr algn="ctr"/>
            <a:r>
              <a:rPr lang="en-US" sz="3200" dirty="0">
                <a:cs typeface="DaunPenh" pitchFamily="2" charset="0"/>
              </a:rPr>
              <a:t>Keeping the Law of Chastity</a:t>
            </a:r>
          </a:p>
        </p:txBody>
      </p:sp>
      <p:sp>
        <p:nvSpPr>
          <p:cNvPr id="19" name="TextBox 18"/>
          <p:cNvSpPr txBox="1"/>
          <p:nvPr/>
        </p:nvSpPr>
        <p:spPr>
          <a:xfrm>
            <a:off x="609600" y="3505201"/>
            <a:ext cx="4876800" cy="584775"/>
          </a:xfrm>
          <a:prstGeom prst="rect">
            <a:avLst/>
          </a:prstGeom>
          <a:noFill/>
        </p:spPr>
        <p:txBody>
          <a:bodyPr wrap="square" rtlCol="0">
            <a:spAutoFit/>
          </a:bodyPr>
          <a:lstStyle/>
          <a:p>
            <a:pPr algn="ctr"/>
            <a:r>
              <a:rPr lang="en-US" sz="3200" dirty="0">
                <a:cs typeface="DaunPenh" pitchFamily="2" charset="0"/>
              </a:rPr>
              <a:t>Love and service</a:t>
            </a:r>
          </a:p>
        </p:txBody>
      </p:sp>
      <p:sp>
        <p:nvSpPr>
          <p:cNvPr id="20" name="TextBox 19"/>
          <p:cNvSpPr txBox="1"/>
          <p:nvPr/>
        </p:nvSpPr>
        <p:spPr>
          <a:xfrm>
            <a:off x="1524000" y="2590801"/>
            <a:ext cx="4876800" cy="584775"/>
          </a:xfrm>
          <a:prstGeom prst="rect">
            <a:avLst/>
          </a:prstGeom>
          <a:noFill/>
        </p:spPr>
        <p:txBody>
          <a:bodyPr wrap="square" rtlCol="0">
            <a:spAutoFit/>
          </a:bodyPr>
          <a:lstStyle/>
          <a:p>
            <a:pPr algn="ctr"/>
            <a:r>
              <a:rPr lang="en-US" sz="3200" dirty="0">
                <a:cs typeface="DaunPenh" pitchFamily="2" charset="0"/>
              </a:rPr>
              <a:t>Paying a full tithe</a:t>
            </a:r>
          </a:p>
        </p:txBody>
      </p:sp>
    </p:spTree>
    <p:extLst>
      <p:ext uri="{BB962C8B-B14F-4D97-AF65-F5344CB8AC3E}">
        <p14:creationId xmlns:p14="http://schemas.microsoft.com/office/powerpoint/2010/main" val="369751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Triangle 31"/>
          <p:cNvSpPr/>
          <p:nvPr/>
        </p:nvSpPr>
        <p:spPr>
          <a:xfrm rot="5400000">
            <a:off x="2667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2667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4000" y="0"/>
            <a:ext cx="8001000" cy="1446550"/>
          </a:xfrm>
          <a:prstGeom prst="rect">
            <a:avLst/>
          </a:prstGeom>
          <a:noFill/>
        </p:spPr>
        <p:txBody>
          <a:bodyPr wrap="square" rtlCol="0">
            <a:spAutoFit/>
          </a:bodyPr>
          <a:lstStyle/>
          <a:p>
            <a:r>
              <a:rPr lang="en-US" sz="4400" dirty="0">
                <a:cs typeface="DaunPenh" pitchFamily="2" charset="0"/>
              </a:rPr>
              <a:t>“But a certain man named Ananias, with </a:t>
            </a:r>
            <a:r>
              <a:rPr lang="en-US" sz="4400" dirty="0" err="1">
                <a:cs typeface="DaunPenh" pitchFamily="2" charset="0"/>
              </a:rPr>
              <a:t>Sapphira</a:t>
            </a:r>
            <a:r>
              <a:rPr lang="en-US" sz="4400" dirty="0">
                <a:cs typeface="DaunPenh" pitchFamily="2" charset="0"/>
              </a:rPr>
              <a:t> his wife…</a:t>
            </a:r>
          </a:p>
        </p:txBody>
      </p:sp>
      <p:sp>
        <p:nvSpPr>
          <p:cNvPr id="6" name="TextBox 5"/>
          <p:cNvSpPr txBox="1"/>
          <p:nvPr/>
        </p:nvSpPr>
        <p:spPr>
          <a:xfrm>
            <a:off x="4495800" y="5791201"/>
            <a:ext cx="6019800" cy="769441"/>
          </a:xfrm>
          <a:prstGeom prst="rect">
            <a:avLst/>
          </a:prstGeom>
          <a:noFill/>
        </p:spPr>
        <p:txBody>
          <a:bodyPr wrap="square" rtlCol="0">
            <a:spAutoFit/>
          </a:bodyPr>
          <a:lstStyle/>
          <a:p>
            <a:pPr algn="r"/>
            <a:r>
              <a:rPr lang="en-US" sz="4400" dirty="0">
                <a:solidFill>
                  <a:schemeClr val="bg1"/>
                </a:solidFill>
                <a:cs typeface="DaunPenh" pitchFamily="2" charset="0"/>
              </a:rPr>
              <a:t>…Sold a possession”</a:t>
            </a:r>
          </a:p>
        </p:txBody>
      </p:sp>
      <p:sp>
        <p:nvSpPr>
          <p:cNvPr id="7" name="TextBox 6"/>
          <p:cNvSpPr txBox="1"/>
          <p:nvPr/>
        </p:nvSpPr>
        <p:spPr>
          <a:xfrm>
            <a:off x="-1" y="6449015"/>
            <a:ext cx="5943600" cy="369332"/>
          </a:xfrm>
          <a:prstGeom prst="rect">
            <a:avLst/>
          </a:prstGeom>
          <a:noFill/>
        </p:spPr>
        <p:txBody>
          <a:bodyPr wrap="square" rtlCol="0">
            <a:spAutoFit/>
          </a:bodyPr>
          <a:lstStyle/>
          <a:p>
            <a:r>
              <a:rPr lang="en-US" dirty="0">
                <a:solidFill>
                  <a:schemeClr val="bg1"/>
                </a:solidFill>
                <a:cs typeface="DaunPenh" pitchFamily="2" charset="0"/>
              </a:rPr>
              <a:t>Acts 5:1</a:t>
            </a:r>
          </a:p>
        </p:txBody>
      </p:sp>
      <p:pic>
        <p:nvPicPr>
          <p:cNvPr id="28674" name="Picture 2" descr="http://1.bp.blogspot.com/_ue2_vDGeEV8/TVJsKt5aYYI/AAAAAAAAGG0/ImaygBImVdA/s400/ananias_1.jpg">
            <a:hlinkClick r:id="rId3"/>
          </p:cNvPr>
          <p:cNvPicPr>
            <a:picLocks noChangeAspect="1" noChangeArrowheads="1"/>
          </p:cNvPicPr>
          <p:nvPr/>
        </p:nvPicPr>
        <p:blipFill>
          <a:blip r:embed="rId4" cstate="print"/>
          <a:srcRect/>
          <a:stretch>
            <a:fillRect/>
          </a:stretch>
        </p:blipFill>
        <p:spPr bwMode="auto">
          <a:xfrm>
            <a:off x="4191001" y="1752600"/>
            <a:ext cx="3000375" cy="3810000"/>
          </a:xfrm>
          <a:prstGeom prst="rect">
            <a:avLst/>
          </a:prstGeom>
          <a:noFill/>
        </p:spPr>
      </p:pic>
    </p:spTree>
    <p:extLst>
      <p:ext uri="{BB962C8B-B14F-4D97-AF65-F5344CB8AC3E}">
        <p14:creationId xmlns:p14="http://schemas.microsoft.com/office/powerpoint/2010/main" val="57163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ox(in)">
                                      <p:cBhvr>
                                        <p:cTn id="7" dur="500"/>
                                        <p:tgtEl>
                                          <p:spTgt spid="2867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0"/>
            <a:ext cx="7848600" cy="1446550"/>
          </a:xfrm>
          <a:prstGeom prst="rect">
            <a:avLst/>
          </a:prstGeom>
          <a:noFill/>
        </p:spPr>
        <p:txBody>
          <a:bodyPr wrap="square" rtlCol="0">
            <a:spAutoFit/>
          </a:bodyPr>
          <a:lstStyle/>
          <a:p>
            <a:r>
              <a:rPr lang="en-US" sz="4400" dirty="0">
                <a:solidFill>
                  <a:schemeClr val="bg1"/>
                </a:solidFill>
                <a:cs typeface="DaunPenh" pitchFamily="2" charset="0"/>
              </a:rPr>
              <a:t>These people were righteous people and disciples of Christ.</a:t>
            </a:r>
          </a:p>
        </p:txBody>
      </p:sp>
      <p:sp>
        <p:nvSpPr>
          <p:cNvPr id="5" name="TextBox 4"/>
          <p:cNvSpPr txBox="1"/>
          <p:nvPr/>
        </p:nvSpPr>
        <p:spPr>
          <a:xfrm>
            <a:off x="5638800" y="4549676"/>
            <a:ext cx="6172200" cy="1754326"/>
          </a:xfrm>
          <a:prstGeom prst="rect">
            <a:avLst/>
          </a:prstGeom>
          <a:noFill/>
        </p:spPr>
        <p:txBody>
          <a:bodyPr wrap="square" rtlCol="0">
            <a:spAutoFit/>
          </a:bodyPr>
          <a:lstStyle/>
          <a:p>
            <a:r>
              <a:rPr lang="en-US" sz="3600" dirty="0">
                <a:solidFill>
                  <a:schemeClr val="bg1"/>
                </a:solidFill>
                <a:cs typeface="DaunPenh" pitchFamily="2" charset="0"/>
              </a:rPr>
              <a:t>They probably promised to give all that they had for the building up of the Kingdom of God</a:t>
            </a:r>
          </a:p>
        </p:txBody>
      </p:sp>
      <p:pic>
        <p:nvPicPr>
          <p:cNvPr id="27654" name="Picture 6" descr="https://encrypted-tbn1.gstatic.com/images?q=tbn:ANd9GcQ-UXa2ZzY0ARAgFvaC3UtTH_7FprVyKk-Jdb4I2BRAzfmfzhPmAw"/>
          <p:cNvPicPr>
            <a:picLocks noChangeAspect="1" noChangeArrowheads="1"/>
          </p:cNvPicPr>
          <p:nvPr/>
        </p:nvPicPr>
        <p:blipFill>
          <a:blip r:embed="rId3" cstate="print"/>
          <a:srcRect/>
          <a:stretch>
            <a:fillRect/>
          </a:stretch>
        </p:blipFill>
        <p:spPr bwMode="auto">
          <a:xfrm>
            <a:off x="6013938" y="1634619"/>
            <a:ext cx="4273062" cy="2906312"/>
          </a:xfrm>
          <a:prstGeom prst="rect">
            <a:avLst/>
          </a:prstGeom>
          <a:noFill/>
        </p:spPr>
      </p:pic>
      <p:pic>
        <p:nvPicPr>
          <p:cNvPr id="27656" name="Picture 8" descr="https://encrypted-tbn2.gstatic.com/images?q=tbn:ANd9GcRMnU5WBjr_g72hSfpsnV2VBJvFcZ3LyE04lKi2VKqErNl_h3BG"/>
          <p:cNvPicPr>
            <a:picLocks noChangeAspect="1" noChangeArrowheads="1"/>
          </p:cNvPicPr>
          <p:nvPr/>
        </p:nvPicPr>
        <p:blipFill>
          <a:blip r:embed="rId4" cstate="print"/>
          <a:srcRect/>
          <a:stretch>
            <a:fillRect/>
          </a:stretch>
        </p:blipFill>
        <p:spPr bwMode="auto">
          <a:xfrm>
            <a:off x="381000" y="3202311"/>
            <a:ext cx="5029200" cy="3262673"/>
          </a:xfrm>
          <a:prstGeom prst="rect">
            <a:avLst/>
          </a:prstGeom>
          <a:noFill/>
        </p:spPr>
      </p:pic>
    </p:spTree>
    <p:extLst>
      <p:ext uri="{BB962C8B-B14F-4D97-AF65-F5344CB8AC3E}">
        <p14:creationId xmlns:p14="http://schemas.microsoft.com/office/powerpoint/2010/main" val="224105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0"/>
            <a:ext cx="4648200" cy="1754326"/>
          </a:xfrm>
          <a:prstGeom prst="rect">
            <a:avLst/>
          </a:prstGeom>
          <a:noFill/>
        </p:spPr>
        <p:txBody>
          <a:bodyPr wrap="square" rtlCol="0">
            <a:spAutoFit/>
          </a:bodyPr>
          <a:lstStyle/>
          <a:p>
            <a:r>
              <a:rPr lang="en-US" sz="3600" dirty="0">
                <a:solidFill>
                  <a:schemeClr val="bg1"/>
                </a:solidFill>
                <a:cs typeface="DaunPenh" pitchFamily="2" charset="0"/>
              </a:rPr>
              <a:t>“And kept back part of the price, his wife also being privy to it…</a:t>
            </a:r>
          </a:p>
        </p:txBody>
      </p:sp>
      <p:sp>
        <p:nvSpPr>
          <p:cNvPr id="5" name="TextBox 4"/>
          <p:cNvSpPr txBox="1"/>
          <p:nvPr/>
        </p:nvSpPr>
        <p:spPr>
          <a:xfrm>
            <a:off x="6477000" y="1828800"/>
            <a:ext cx="3810000" cy="2308324"/>
          </a:xfrm>
          <a:prstGeom prst="rect">
            <a:avLst/>
          </a:prstGeom>
          <a:noFill/>
        </p:spPr>
        <p:txBody>
          <a:bodyPr wrap="square" rtlCol="0">
            <a:spAutoFit/>
          </a:bodyPr>
          <a:lstStyle/>
          <a:p>
            <a:r>
              <a:rPr lang="en-US" sz="3600" dirty="0">
                <a:solidFill>
                  <a:schemeClr val="bg1"/>
                </a:solidFill>
                <a:cs typeface="DaunPenh" pitchFamily="2" charset="0"/>
              </a:rPr>
              <a:t>…and brought a certain part, and laid it at the apostles’ feet.”</a:t>
            </a:r>
          </a:p>
        </p:txBody>
      </p:sp>
      <p:sp>
        <p:nvSpPr>
          <p:cNvPr id="6" name="TextBox 5"/>
          <p:cNvSpPr txBox="1"/>
          <p:nvPr/>
        </p:nvSpPr>
        <p:spPr>
          <a:xfrm>
            <a:off x="0" y="6452050"/>
            <a:ext cx="5943600" cy="369332"/>
          </a:xfrm>
          <a:prstGeom prst="rect">
            <a:avLst/>
          </a:prstGeom>
          <a:noFill/>
        </p:spPr>
        <p:txBody>
          <a:bodyPr wrap="square" rtlCol="0">
            <a:spAutoFit/>
          </a:bodyPr>
          <a:lstStyle/>
          <a:p>
            <a:r>
              <a:rPr lang="en-US" dirty="0">
                <a:solidFill>
                  <a:schemeClr val="bg1"/>
                </a:solidFill>
                <a:cs typeface="DaunPenh" pitchFamily="2" charset="0"/>
              </a:rPr>
              <a:t>Acts 5:2</a:t>
            </a:r>
          </a:p>
        </p:txBody>
      </p:sp>
      <p:pic>
        <p:nvPicPr>
          <p:cNvPr id="8" name="Picture 2" descr="http://www.oberlin.edu/images/Art335/335-003.JPG"/>
          <p:cNvPicPr>
            <a:picLocks noChangeAspect="1" noChangeArrowheads="1"/>
          </p:cNvPicPr>
          <p:nvPr/>
        </p:nvPicPr>
        <p:blipFill>
          <a:blip r:embed="rId3" cstate="print"/>
          <a:srcRect l="9370" t="35635" r="7467" b="18040"/>
          <a:stretch>
            <a:fillRect/>
          </a:stretch>
        </p:blipFill>
        <p:spPr bwMode="auto">
          <a:xfrm>
            <a:off x="5410200" y="4275520"/>
            <a:ext cx="5943600" cy="2176530"/>
          </a:xfrm>
          <a:prstGeom prst="rect">
            <a:avLst/>
          </a:prstGeom>
          <a:noFill/>
        </p:spPr>
      </p:pic>
      <p:pic>
        <p:nvPicPr>
          <p:cNvPr id="4" name="Picture 3">
            <a:extLst>
              <a:ext uri="{FF2B5EF4-FFF2-40B4-BE49-F238E27FC236}">
                <a16:creationId xmlns:a16="http://schemas.microsoft.com/office/drawing/2014/main" id="{7E94C8CB-C36D-4971-8A24-65E5AA551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 y="2214562"/>
            <a:ext cx="3997694" cy="2896057"/>
          </a:xfrm>
          <a:prstGeom prst="rect">
            <a:avLst/>
          </a:prstGeom>
        </p:spPr>
      </p:pic>
    </p:spTree>
    <p:extLst>
      <p:ext uri="{BB962C8B-B14F-4D97-AF65-F5344CB8AC3E}">
        <p14:creationId xmlns:p14="http://schemas.microsoft.com/office/powerpoint/2010/main" val="4634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1"/>
            <a:ext cx="7848600" cy="769441"/>
          </a:xfrm>
          <a:prstGeom prst="rect">
            <a:avLst/>
          </a:prstGeom>
          <a:noFill/>
        </p:spPr>
        <p:txBody>
          <a:bodyPr wrap="square" rtlCol="0">
            <a:spAutoFit/>
          </a:bodyPr>
          <a:lstStyle/>
          <a:p>
            <a:r>
              <a:rPr lang="en-US" sz="4400" dirty="0">
                <a:solidFill>
                  <a:schemeClr val="bg1"/>
                </a:solidFill>
                <a:cs typeface="DaunPenh" pitchFamily="2" charset="0"/>
              </a:rPr>
              <a:t>Keeping back a portion:</a:t>
            </a:r>
          </a:p>
        </p:txBody>
      </p:sp>
      <p:sp>
        <p:nvSpPr>
          <p:cNvPr id="5" name="TextBox 4"/>
          <p:cNvSpPr txBox="1"/>
          <p:nvPr/>
        </p:nvSpPr>
        <p:spPr>
          <a:xfrm>
            <a:off x="723900" y="1393237"/>
            <a:ext cx="5943600" cy="5078313"/>
          </a:xfrm>
          <a:prstGeom prst="rect">
            <a:avLst/>
          </a:prstGeom>
          <a:noFill/>
        </p:spPr>
        <p:txBody>
          <a:bodyPr wrap="square" rtlCol="0">
            <a:spAutoFit/>
          </a:bodyPr>
          <a:lstStyle/>
          <a:p>
            <a:r>
              <a:rPr lang="en-US" sz="3600" dirty="0">
                <a:solidFill>
                  <a:schemeClr val="bg1"/>
                </a:solidFill>
                <a:cs typeface="DaunPenh" pitchFamily="2" charset="0"/>
              </a:rPr>
              <a:t>Halfhearted---half obedience</a:t>
            </a:r>
          </a:p>
          <a:p>
            <a:endParaRPr lang="en-US" sz="3600" dirty="0">
              <a:solidFill>
                <a:schemeClr val="bg1"/>
              </a:solidFill>
              <a:cs typeface="DaunPenh" pitchFamily="2" charset="0"/>
            </a:endParaRPr>
          </a:p>
          <a:p>
            <a:r>
              <a:rPr lang="en-US" sz="3600" dirty="0">
                <a:solidFill>
                  <a:schemeClr val="bg1"/>
                </a:solidFill>
                <a:cs typeface="DaunPenh" pitchFamily="2" charset="0"/>
              </a:rPr>
              <a:t>Incomplete testimony</a:t>
            </a:r>
          </a:p>
          <a:p>
            <a:endParaRPr lang="en-US" sz="3600" dirty="0">
              <a:solidFill>
                <a:schemeClr val="bg1"/>
              </a:solidFill>
              <a:cs typeface="DaunPenh" pitchFamily="2" charset="0"/>
            </a:endParaRPr>
          </a:p>
          <a:p>
            <a:r>
              <a:rPr lang="en-US" sz="3600" dirty="0">
                <a:solidFill>
                  <a:schemeClr val="bg1"/>
                </a:solidFill>
                <a:cs typeface="DaunPenh" pitchFamily="2" charset="0"/>
              </a:rPr>
              <a:t>Not fully committed</a:t>
            </a:r>
          </a:p>
          <a:p>
            <a:endParaRPr lang="en-US" sz="3600" dirty="0">
              <a:solidFill>
                <a:schemeClr val="bg1"/>
              </a:solidFill>
              <a:cs typeface="DaunPenh" pitchFamily="2" charset="0"/>
            </a:endParaRPr>
          </a:p>
          <a:p>
            <a:r>
              <a:rPr lang="en-US" sz="3600" dirty="0">
                <a:solidFill>
                  <a:schemeClr val="bg1"/>
                </a:solidFill>
                <a:cs typeface="DaunPenh" pitchFamily="2" charset="0"/>
              </a:rPr>
              <a:t>Don’t care</a:t>
            </a:r>
          </a:p>
          <a:p>
            <a:endParaRPr lang="en-US" sz="3600" dirty="0">
              <a:solidFill>
                <a:schemeClr val="bg1"/>
              </a:solidFill>
              <a:cs typeface="DaunPenh" pitchFamily="2" charset="0"/>
            </a:endParaRPr>
          </a:p>
          <a:p>
            <a:r>
              <a:rPr lang="en-US" sz="3600" dirty="0">
                <a:solidFill>
                  <a:schemeClr val="bg1"/>
                </a:solidFill>
                <a:cs typeface="DaunPenh" pitchFamily="2" charset="0"/>
              </a:rPr>
              <a:t>Uniformed---untaught</a:t>
            </a:r>
          </a:p>
        </p:txBody>
      </p:sp>
      <p:pic>
        <p:nvPicPr>
          <p:cNvPr id="25604" name="Picture 4" descr="https://encrypted-tbn0.gstatic.com/images?q=tbn:ANd9GcQ0eqfpRmSobcKuJM_sd0PhITpHoEecPUbpVaf69HPRoSUb4BWOnw"/>
          <p:cNvPicPr>
            <a:picLocks noChangeAspect="1" noChangeArrowheads="1"/>
          </p:cNvPicPr>
          <p:nvPr/>
        </p:nvPicPr>
        <p:blipFill>
          <a:blip r:embed="rId3" cstate="print"/>
          <a:srcRect/>
          <a:stretch>
            <a:fillRect/>
          </a:stretch>
        </p:blipFill>
        <p:spPr bwMode="auto">
          <a:xfrm>
            <a:off x="8441034" y="443668"/>
            <a:ext cx="2532184" cy="1899138"/>
          </a:xfrm>
          <a:prstGeom prst="rect">
            <a:avLst/>
          </a:prstGeom>
          <a:noFill/>
        </p:spPr>
      </p:pic>
      <p:pic>
        <p:nvPicPr>
          <p:cNvPr id="25616" name="Picture 16" descr="https://encrypted-tbn1.gstatic.com/images?q=tbn:ANd9GcQ1D2besQVTZuozpc4tAdgPqDmBCXeqdv1ImfHkDe5FjggobtRG"/>
          <p:cNvPicPr>
            <a:picLocks noChangeAspect="1" noChangeArrowheads="1"/>
          </p:cNvPicPr>
          <p:nvPr/>
        </p:nvPicPr>
        <p:blipFill>
          <a:blip r:embed="rId4" cstate="print"/>
          <a:srcRect/>
          <a:stretch>
            <a:fillRect/>
          </a:stretch>
        </p:blipFill>
        <p:spPr bwMode="auto">
          <a:xfrm>
            <a:off x="7652657" y="2520461"/>
            <a:ext cx="4108938" cy="4108938"/>
          </a:xfrm>
          <a:prstGeom prst="rect">
            <a:avLst/>
          </a:prstGeom>
          <a:noFill/>
        </p:spPr>
      </p:pic>
      <p:grpSp>
        <p:nvGrpSpPr>
          <p:cNvPr id="8" name="Group 7">
            <a:extLst>
              <a:ext uri="{FF2B5EF4-FFF2-40B4-BE49-F238E27FC236}">
                <a16:creationId xmlns:a16="http://schemas.microsoft.com/office/drawing/2014/main" id="{1A631CF5-6345-8312-23F1-18A58B685D93}"/>
              </a:ext>
            </a:extLst>
          </p:cNvPr>
          <p:cNvGrpSpPr/>
          <p:nvPr/>
        </p:nvGrpSpPr>
        <p:grpSpPr>
          <a:xfrm>
            <a:off x="3598376" y="4211185"/>
            <a:ext cx="2911258" cy="1527142"/>
            <a:chOff x="3691681" y="2167780"/>
            <a:chExt cx="4808637" cy="2522439"/>
          </a:xfrm>
        </p:grpSpPr>
        <p:pic>
          <p:nvPicPr>
            <p:cNvPr id="4" name="Picture 3">
              <a:extLst>
                <a:ext uri="{FF2B5EF4-FFF2-40B4-BE49-F238E27FC236}">
                  <a16:creationId xmlns:a16="http://schemas.microsoft.com/office/drawing/2014/main" id="{40825B62-12AA-DD2F-121F-4EE80AFC388E}"/>
                </a:ext>
              </a:extLst>
            </p:cNvPr>
            <p:cNvPicPr>
              <a:picLocks noChangeAspect="1"/>
            </p:cNvPicPr>
            <p:nvPr/>
          </p:nvPicPr>
          <p:blipFill>
            <a:blip r:embed="rId5"/>
            <a:stretch>
              <a:fillRect/>
            </a:stretch>
          </p:blipFill>
          <p:spPr>
            <a:xfrm>
              <a:off x="3691681" y="2167780"/>
              <a:ext cx="4808637" cy="2522439"/>
            </a:xfrm>
            <a:prstGeom prst="rect">
              <a:avLst/>
            </a:prstGeom>
          </p:spPr>
        </p:pic>
        <p:pic>
          <p:nvPicPr>
            <p:cNvPr id="6" name="Picture 5">
              <a:extLst>
                <a:ext uri="{FF2B5EF4-FFF2-40B4-BE49-F238E27FC236}">
                  <a16:creationId xmlns:a16="http://schemas.microsoft.com/office/drawing/2014/main" id="{B88C92A8-622B-8A7D-F77B-7A9BA78174A3}"/>
                </a:ext>
              </a:extLst>
            </p:cNvPr>
            <p:cNvPicPr>
              <a:picLocks noChangeAspect="1"/>
            </p:cNvPicPr>
            <p:nvPr/>
          </p:nvPicPr>
          <p:blipFill rotWithShape="1">
            <a:blip r:embed="rId5"/>
            <a:srcRect r="60219" b="71023"/>
            <a:stretch/>
          </p:blipFill>
          <p:spPr>
            <a:xfrm>
              <a:off x="3691681" y="3959289"/>
              <a:ext cx="1912907" cy="730930"/>
            </a:xfrm>
            <a:prstGeom prst="rect">
              <a:avLst/>
            </a:prstGeom>
          </p:spPr>
        </p:pic>
      </p:grpSp>
    </p:spTree>
    <p:extLst>
      <p:ext uri="{BB962C8B-B14F-4D97-AF65-F5344CB8AC3E}">
        <p14:creationId xmlns:p14="http://schemas.microsoft.com/office/powerpoint/2010/main" val="260251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4" presetClass="entr" presetSubtype="16" fill="hold" nodeType="withEffect">
                                  <p:stCondLst>
                                    <p:cond delay="0"/>
                                  </p:stCondLst>
                                  <p:childTnLst>
                                    <p:set>
                                      <p:cBhvr>
                                        <p:cTn id="18" dur="1" fill="hold">
                                          <p:stCondLst>
                                            <p:cond delay="0"/>
                                          </p:stCondLst>
                                        </p:cTn>
                                        <p:tgtEl>
                                          <p:spTgt spid="25616"/>
                                        </p:tgtEl>
                                        <p:attrNameLst>
                                          <p:attrName>style.visibility</p:attrName>
                                        </p:attrNameLst>
                                      </p:cBhvr>
                                      <p:to>
                                        <p:strVal val="visible"/>
                                      </p:to>
                                    </p:set>
                                    <p:animEffect transition="in" filter="box(in)">
                                      <p:cBhvr>
                                        <p:cTn id="19" dur="500"/>
                                        <p:tgtEl>
                                          <p:spTgt spid="256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7669" y="1159319"/>
            <a:ext cx="7696200" cy="4524315"/>
          </a:xfrm>
          <a:prstGeom prst="rect">
            <a:avLst/>
          </a:prstGeom>
          <a:noFill/>
        </p:spPr>
        <p:txBody>
          <a:bodyPr wrap="square" rtlCol="0">
            <a:spAutoFit/>
          </a:bodyPr>
          <a:lstStyle/>
          <a:p>
            <a:r>
              <a:rPr lang="en-US" sz="3600" dirty="0">
                <a:solidFill>
                  <a:schemeClr val="bg1"/>
                </a:solidFill>
                <a:cs typeface="DaunPenh" pitchFamily="2" charset="0"/>
              </a:rPr>
              <a:t>“Half obedience will be rejected as readily as full violation…for half rejection and half acceptance is but a sham, an admission of lack of character, a lack of love for Him. </a:t>
            </a:r>
          </a:p>
          <a:p>
            <a:endParaRPr lang="en-US" sz="3600" dirty="0">
              <a:solidFill>
                <a:schemeClr val="bg1"/>
              </a:solidFill>
              <a:cs typeface="DaunPenh" pitchFamily="2" charset="0"/>
            </a:endParaRPr>
          </a:p>
          <a:p>
            <a:r>
              <a:rPr lang="en-US" sz="3600" dirty="0">
                <a:solidFill>
                  <a:schemeClr val="bg1"/>
                </a:solidFill>
                <a:cs typeface="DaunPenh" pitchFamily="2" charset="0"/>
              </a:rPr>
              <a:t>It is actually an effort to live on both sides of the line.”</a:t>
            </a:r>
          </a:p>
        </p:txBody>
      </p:sp>
      <p:sp>
        <p:nvSpPr>
          <p:cNvPr id="6" name="TextBox 5"/>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(8)</a:t>
            </a:r>
          </a:p>
        </p:txBody>
      </p:sp>
      <p:pic>
        <p:nvPicPr>
          <p:cNvPr id="24578" name="Picture 2" descr="https://encrypted-tbn2.gstatic.com/images?q=tbn:ANd9GcSLMrbVC8FFE8atvNNLgHtZN7MfmtfNY6h2jK3bQ1cTCQ57YZtgNA"/>
          <p:cNvPicPr>
            <a:picLocks noChangeAspect="1" noChangeArrowheads="1"/>
          </p:cNvPicPr>
          <p:nvPr/>
        </p:nvPicPr>
        <p:blipFill>
          <a:blip r:embed="rId3" cstate="print"/>
          <a:srcRect/>
          <a:stretch>
            <a:fillRect/>
          </a:stretch>
        </p:blipFill>
        <p:spPr bwMode="auto">
          <a:xfrm>
            <a:off x="560378" y="2016369"/>
            <a:ext cx="3000420" cy="322165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8835" y="142773"/>
            <a:ext cx="1065034" cy="1416832"/>
          </a:xfrm>
          <a:prstGeom prst="rect">
            <a:avLst/>
          </a:prstGeom>
        </p:spPr>
      </p:pic>
    </p:spTree>
    <p:extLst>
      <p:ext uri="{BB962C8B-B14F-4D97-AF65-F5344CB8AC3E}">
        <p14:creationId xmlns:p14="http://schemas.microsoft.com/office/powerpoint/2010/main" val="5220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5613" y="5728985"/>
            <a:ext cx="4313487" cy="1077218"/>
          </a:xfrm>
          <a:prstGeom prst="rect">
            <a:avLst/>
          </a:prstGeom>
          <a:noFill/>
        </p:spPr>
        <p:txBody>
          <a:bodyPr wrap="square" rtlCol="0">
            <a:spAutoFit/>
          </a:bodyPr>
          <a:lstStyle/>
          <a:p>
            <a:pPr algn="ctr"/>
            <a:r>
              <a:rPr lang="en-US" sz="3200" dirty="0">
                <a:solidFill>
                  <a:srgbClr val="FFFF00"/>
                </a:solidFill>
              </a:rPr>
              <a:t>What are the challenges we face?</a:t>
            </a:r>
          </a:p>
        </p:txBody>
      </p:sp>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Defending Our Faith</a:t>
            </a:r>
          </a:p>
        </p:txBody>
      </p:sp>
      <p:grpSp>
        <p:nvGrpSpPr>
          <p:cNvPr id="236" name="Group 235"/>
          <p:cNvGrpSpPr/>
          <p:nvPr/>
        </p:nvGrpSpPr>
        <p:grpSpPr>
          <a:xfrm>
            <a:off x="4429124" y="1784804"/>
            <a:ext cx="4467159" cy="4454398"/>
            <a:chOff x="4429125" y="2143720"/>
            <a:chExt cx="4107214" cy="4095481"/>
          </a:xfrm>
        </p:grpSpPr>
        <p:pic>
          <p:nvPicPr>
            <p:cNvPr id="4102" name="Picture 6" descr="Image result for football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2143720"/>
              <a:ext cx="4107214" cy="40954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5731294" y="3506628"/>
              <a:ext cx="1502876" cy="1384995"/>
            </a:xfrm>
            <a:prstGeom prst="rect">
              <a:avLst/>
            </a:prstGeom>
          </p:spPr>
          <p:txBody>
            <a:bodyPr wrap="square">
              <a:spAutoFit/>
            </a:bodyPr>
            <a:lstStyle/>
            <a:p>
              <a:pPr algn="ctr"/>
              <a:r>
                <a:rPr lang="en-US" sz="1400" dirty="0">
                  <a:solidFill>
                    <a:schemeClr val="bg1"/>
                  </a:solidFill>
                  <a:latin typeface="Open Sans"/>
                </a:rPr>
                <a:t>A coach schedules a tournament that requires your team to play on Sunday.</a:t>
              </a:r>
              <a:endParaRPr lang="en-US" sz="1400" dirty="0">
                <a:solidFill>
                  <a:schemeClr val="bg1"/>
                </a:solidFill>
              </a:endParaRPr>
            </a:p>
          </p:txBody>
        </p:sp>
      </p:grpSp>
      <p:grpSp>
        <p:nvGrpSpPr>
          <p:cNvPr id="237" name="Group 236"/>
          <p:cNvGrpSpPr/>
          <p:nvPr/>
        </p:nvGrpSpPr>
        <p:grpSpPr>
          <a:xfrm>
            <a:off x="8938742" y="1117843"/>
            <a:ext cx="2602895" cy="4454399"/>
            <a:chOff x="8966410" y="1784802"/>
            <a:chExt cx="2602895" cy="4454399"/>
          </a:xfrm>
        </p:grpSpPr>
        <p:grpSp>
          <p:nvGrpSpPr>
            <p:cNvPr id="227" name="Group 226"/>
            <p:cNvGrpSpPr/>
            <p:nvPr/>
          </p:nvGrpSpPr>
          <p:grpSpPr>
            <a:xfrm>
              <a:off x="8966410" y="1784802"/>
              <a:ext cx="2602895" cy="4454399"/>
              <a:chOff x="609600" y="914400"/>
              <a:chExt cx="4114800" cy="3505200"/>
            </a:xfrm>
          </p:grpSpPr>
          <p:sp>
            <p:nvSpPr>
              <p:cNvPr id="228" name="Rounded Rectangle 227"/>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833562" y="1061183"/>
                <a:ext cx="3693337" cy="2362200"/>
              </a:xfrm>
              <a:prstGeom prst="roundRect">
                <a:avLst>
                  <a:gd name="adj" fmla="val 9506"/>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Group 73"/>
              <p:cNvGrpSpPr/>
              <p:nvPr/>
            </p:nvGrpSpPr>
            <p:grpSpPr>
              <a:xfrm>
                <a:off x="1447800" y="3200400"/>
                <a:ext cx="2590800" cy="1143000"/>
                <a:chOff x="1447800" y="4724400"/>
                <a:chExt cx="2590800" cy="1143000"/>
              </a:xfrm>
            </p:grpSpPr>
            <p:sp>
              <p:nvSpPr>
                <p:cNvPr id="231" name="Rounded Rectangle 230"/>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descr="Keyboard.png"/>
                <p:cNvPicPr>
                  <a:picLocks noChangeAspect="1"/>
                </p:cNvPicPr>
                <p:nvPr/>
              </p:nvPicPr>
              <p:blipFill>
                <a:blip r:embed="rId4" cstate="print"/>
                <a:stretch>
                  <a:fillRect/>
                </a:stretch>
              </p:blipFill>
              <p:spPr>
                <a:xfrm>
                  <a:off x="1524000" y="4800601"/>
                  <a:ext cx="2413229" cy="936384"/>
                </a:xfrm>
                <a:prstGeom prst="rect">
                  <a:avLst/>
                </a:prstGeom>
              </p:spPr>
            </p:pic>
          </p:grpSp>
        </p:grpSp>
        <p:sp>
          <p:nvSpPr>
            <p:cNvPr id="233" name="Rectangle 232"/>
            <p:cNvSpPr/>
            <p:nvPr/>
          </p:nvSpPr>
          <p:spPr>
            <a:xfrm>
              <a:off x="9073765" y="2143720"/>
              <a:ext cx="2404922" cy="2308324"/>
            </a:xfrm>
            <a:prstGeom prst="rect">
              <a:avLst/>
            </a:prstGeom>
          </p:spPr>
          <p:txBody>
            <a:bodyPr wrap="square">
              <a:spAutoFit/>
            </a:bodyPr>
            <a:lstStyle/>
            <a:p>
              <a:pPr fontAlgn="base"/>
              <a:r>
                <a:rPr lang="en-US" dirty="0">
                  <a:solidFill>
                    <a:srgbClr val="FFFF00"/>
                  </a:solidFill>
                  <a:latin typeface="Open Sans"/>
                </a:rPr>
                <a:t> Your friends ask your opinion about a social issue that is generally popular and supported but is contrary to the teachings of the Church.</a:t>
              </a:r>
              <a:endParaRPr lang="en-US" b="0" i="0" dirty="0">
                <a:solidFill>
                  <a:srgbClr val="FFFF00"/>
                </a:solidFill>
                <a:effectLst/>
                <a:latin typeface="Open Sans"/>
              </a:endParaRPr>
            </a:p>
          </p:txBody>
        </p:sp>
      </p:grpSp>
      <p:sp>
        <p:nvSpPr>
          <p:cNvPr id="234" name="AutoShape 8" descr="Image result for facebook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35" name="Group 234"/>
          <p:cNvGrpSpPr/>
          <p:nvPr/>
        </p:nvGrpSpPr>
        <p:grpSpPr>
          <a:xfrm>
            <a:off x="335220" y="1527801"/>
            <a:ext cx="3878869" cy="3054634"/>
            <a:chOff x="238908" y="2674351"/>
            <a:chExt cx="3878869" cy="3054634"/>
          </a:xfrm>
        </p:grpSpPr>
        <p:grpSp>
          <p:nvGrpSpPr>
            <p:cNvPr id="238" name="Group 237"/>
            <p:cNvGrpSpPr/>
            <p:nvPr/>
          </p:nvGrpSpPr>
          <p:grpSpPr>
            <a:xfrm>
              <a:off x="238908" y="2674351"/>
              <a:ext cx="3878869" cy="3054634"/>
              <a:chOff x="1371600" y="1219200"/>
              <a:chExt cx="4800600" cy="3780503"/>
            </a:xfrm>
          </p:grpSpPr>
          <p:sp>
            <p:nvSpPr>
              <p:cNvPr id="239" name="Rounded Rectangle 238"/>
              <p:cNvSpPr/>
              <p:nvPr/>
            </p:nvSpPr>
            <p:spPr>
              <a:xfrm>
                <a:off x="3384140" y="3795252"/>
                <a:ext cx="647700" cy="9525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239"/>
              <p:cNvSpPr/>
              <p:nvPr/>
            </p:nvSpPr>
            <p:spPr>
              <a:xfrm>
                <a:off x="1371600" y="1219200"/>
                <a:ext cx="4800600" cy="2743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240"/>
              <p:cNvSpPr/>
              <p:nvPr/>
            </p:nvSpPr>
            <p:spPr>
              <a:xfrm>
                <a:off x="1524000" y="1371600"/>
                <a:ext cx="4495800" cy="2438400"/>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241"/>
              <p:cNvSpPr/>
              <p:nvPr/>
            </p:nvSpPr>
            <p:spPr>
              <a:xfrm>
                <a:off x="2050025" y="4715797"/>
                <a:ext cx="3480619" cy="28390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966350" y="3136072"/>
              <a:ext cx="2320705" cy="1200329"/>
            </a:xfrm>
            <a:prstGeom prst="rect">
              <a:avLst/>
            </a:prstGeom>
          </p:spPr>
          <p:txBody>
            <a:bodyPr wrap="square">
              <a:spAutoFit/>
            </a:bodyPr>
            <a:lstStyle/>
            <a:p>
              <a:pPr algn="ctr"/>
              <a:r>
                <a:rPr lang="en-US" dirty="0">
                  <a:solidFill>
                    <a:schemeClr val="bg1"/>
                  </a:solidFill>
                  <a:latin typeface="Open Sans"/>
                </a:rPr>
                <a:t>A friend posts something untrue about the Church on social media.</a:t>
              </a:r>
              <a:endParaRPr lang="en-US" dirty="0">
                <a:solidFill>
                  <a:schemeClr val="bg1"/>
                </a:solidFill>
              </a:endParaRPr>
            </a:p>
          </p:txBody>
        </p:sp>
        <p:pic>
          <p:nvPicPr>
            <p:cNvPr id="4106" name="Picture 10" descr="social facebook box blu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613" y="2866767"/>
              <a:ext cx="710127" cy="7101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78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Triangle 31"/>
          <p:cNvSpPr/>
          <p:nvPr/>
        </p:nvSpPr>
        <p:spPr>
          <a:xfrm rot="5400000">
            <a:off x="2667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2667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981200" y="2438401"/>
            <a:ext cx="8458200" cy="830997"/>
          </a:xfrm>
          <a:prstGeom prst="rect">
            <a:avLst/>
          </a:prstGeom>
          <a:noFill/>
        </p:spPr>
        <p:txBody>
          <a:bodyPr wrap="square" rtlCol="0">
            <a:spAutoFit/>
          </a:bodyPr>
          <a:lstStyle/>
          <a:p>
            <a:r>
              <a:rPr lang="en-US" sz="4800" dirty="0">
                <a:cs typeface="DaunPenh" pitchFamily="2" charset="0"/>
              </a:rPr>
              <a:t>“No man can serve  </a:t>
            </a:r>
            <a:r>
              <a:rPr lang="en-US" sz="4800" dirty="0">
                <a:solidFill>
                  <a:schemeClr val="bg1"/>
                </a:solidFill>
                <a:cs typeface="DaunPenh" pitchFamily="2" charset="0"/>
              </a:rPr>
              <a:t>two masters”</a:t>
            </a:r>
          </a:p>
        </p:txBody>
      </p:sp>
      <p:pic>
        <p:nvPicPr>
          <p:cNvPr id="6" name="Picture 2" descr="http://www.thedailyriff.com/red.blue.abstract.jpg"/>
          <p:cNvPicPr>
            <a:picLocks noChangeAspect="1" noChangeArrowheads="1"/>
          </p:cNvPicPr>
          <p:nvPr/>
        </p:nvPicPr>
        <p:blipFill>
          <a:blip r:embed="rId3" cstate="print"/>
          <a:srcRect/>
          <a:stretch>
            <a:fillRect/>
          </a:stretch>
        </p:blipFill>
        <p:spPr bwMode="auto">
          <a:xfrm>
            <a:off x="2971800" y="3505200"/>
            <a:ext cx="5715000" cy="2857500"/>
          </a:xfrm>
          <a:prstGeom prst="rect">
            <a:avLst/>
          </a:prstGeom>
          <a:noFill/>
        </p:spPr>
      </p:pic>
    </p:spTree>
    <p:extLst>
      <p:ext uri="{BB962C8B-B14F-4D97-AF65-F5344CB8AC3E}">
        <p14:creationId xmlns:p14="http://schemas.microsoft.com/office/powerpoint/2010/main" val="3954256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1"/>
            <a:ext cx="7848600" cy="769441"/>
          </a:xfrm>
          <a:prstGeom prst="rect">
            <a:avLst/>
          </a:prstGeom>
          <a:noFill/>
        </p:spPr>
        <p:txBody>
          <a:bodyPr wrap="square" rtlCol="0">
            <a:spAutoFit/>
          </a:bodyPr>
          <a:lstStyle/>
          <a:p>
            <a:r>
              <a:rPr lang="en-US" sz="4400" dirty="0">
                <a:solidFill>
                  <a:schemeClr val="bg1"/>
                </a:solidFill>
                <a:cs typeface="DaunPenh" pitchFamily="2" charset="0"/>
              </a:rPr>
              <a:t>Afraid:</a:t>
            </a:r>
          </a:p>
        </p:txBody>
      </p:sp>
      <p:sp>
        <p:nvSpPr>
          <p:cNvPr id="5" name="TextBox 4"/>
          <p:cNvSpPr txBox="1"/>
          <p:nvPr/>
        </p:nvSpPr>
        <p:spPr>
          <a:xfrm>
            <a:off x="341928" y="1146040"/>
            <a:ext cx="6934200" cy="5078313"/>
          </a:xfrm>
          <a:prstGeom prst="rect">
            <a:avLst/>
          </a:prstGeom>
          <a:noFill/>
        </p:spPr>
        <p:txBody>
          <a:bodyPr wrap="square" rtlCol="0">
            <a:spAutoFit/>
          </a:bodyPr>
          <a:lstStyle/>
          <a:p>
            <a:r>
              <a:rPr lang="en-US" sz="3600" dirty="0">
                <a:solidFill>
                  <a:schemeClr val="bg1"/>
                </a:solidFill>
                <a:cs typeface="DaunPenh" pitchFamily="2" charset="0"/>
              </a:rPr>
              <a:t>Losing our friends</a:t>
            </a:r>
          </a:p>
          <a:p>
            <a:endParaRPr lang="en-US" sz="3600" dirty="0">
              <a:solidFill>
                <a:schemeClr val="bg1"/>
              </a:solidFill>
              <a:cs typeface="DaunPenh" pitchFamily="2" charset="0"/>
            </a:endParaRPr>
          </a:p>
          <a:p>
            <a:r>
              <a:rPr lang="en-US" sz="3600" dirty="0">
                <a:solidFill>
                  <a:schemeClr val="bg1"/>
                </a:solidFill>
                <a:cs typeface="DaunPenh" pitchFamily="2" charset="0"/>
              </a:rPr>
              <a:t>Losing our places in the world</a:t>
            </a:r>
          </a:p>
          <a:p>
            <a:endParaRPr lang="en-US" sz="3600" dirty="0">
              <a:solidFill>
                <a:schemeClr val="bg1"/>
              </a:solidFill>
              <a:cs typeface="DaunPenh" pitchFamily="2" charset="0"/>
            </a:endParaRPr>
          </a:p>
          <a:p>
            <a:r>
              <a:rPr lang="en-US" sz="3600" dirty="0">
                <a:solidFill>
                  <a:schemeClr val="bg1"/>
                </a:solidFill>
                <a:cs typeface="DaunPenh" pitchFamily="2" charset="0"/>
              </a:rPr>
              <a:t>Selfishness</a:t>
            </a:r>
          </a:p>
          <a:p>
            <a:endParaRPr lang="en-US" sz="3600" dirty="0">
              <a:solidFill>
                <a:schemeClr val="bg1"/>
              </a:solidFill>
              <a:cs typeface="DaunPenh" pitchFamily="2" charset="0"/>
            </a:endParaRPr>
          </a:p>
          <a:p>
            <a:r>
              <a:rPr lang="en-US" sz="3600" dirty="0">
                <a:solidFill>
                  <a:schemeClr val="bg1"/>
                </a:solidFill>
                <a:cs typeface="DaunPenh" pitchFamily="2" charset="0"/>
              </a:rPr>
              <a:t>Being alone</a:t>
            </a:r>
          </a:p>
          <a:p>
            <a:endParaRPr lang="en-US" sz="3600" dirty="0">
              <a:solidFill>
                <a:schemeClr val="bg1"/>
              </a:solidFill>
              <a:cs typeface="DaunPenh" pitchFamily="2" charset="0"/>
            </a:endParaRPr>
          </a:p>
          <a:p>
            <a:endParaRPr lang="en-US" sz="3600" dirty="0">
              <a:solidFill>
                <a:schemeClr val="bg1"/>
              </a:solidFill>
              <a:cs typeface="DaunPenh" pitchFamily="2" charset="0"/>
            </a:endParaRPr>
          </a:p>
        </p:txBody>
      </p:sp>
      <p:pic>
        <p:nvPicPr>
          <p:cNvPr id="1026" name="Picture 2" descr="Mine Birds GIF - Mine Birds Seagulls - Discover &amp; Share GIFs">
            <a:extLst>
              <a:ext uri="{FF2B5EF4-FFF2-40B4-BE49-F238E27FC236}">
                <a16:creationId xmlns:a16="http://schemas.microsoft.com/office/drawing/2014/main" id="{CFCD7222-2953-ADCF-E001-A5A02709E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592" y="3396993"/>
            <a:ext cx="2999986" cy="1403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rd Peck GIF - Bird Peck Mean - Discover &amp; Share GIFs">
            <a:extLst>
              <a:ext uri="{FF2B5EF4-FFF2-40B4-BE49-F238E27FC236}">
                <a16:creationId xmlns:a16="http://schemas.microsoft.com/office/drawing/2014/main" id="{EE350E0F-0580-A42E-8E3C-1856CB085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997" y="1958945"/>
            <a:ext cx="2510637" cy="20174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jumping GIFs - Get the best GIF on GIPHY">
            <a:extLst>
              <a:ext uri="{FF2B5EF4-FFF2-40B4-BE49-F238E27FC236}">
                <a16:creationId xmlns:a16="http://schemas.microsoft.com/office/drawing/2014/main" id="{12DC8257-AF14-ADE3-6E26-D019E61F1B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7314" y="4607891"/>
            <a:ext cx="2913771" cy="1937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d Bird GIFs | Tenor">
            <a:extLst>
              <a:ext uri="{FF2B5EF4-FFF2-40B4-BE49-F238E27FC236}">
                <a16:creationId xmlns:a16="http://schemas.microsoft.com/office/drawing/2014/main" id="{75177451-86D5-8066-E7CE-6472464DD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421" y="227047"/>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3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3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02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02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35"/>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1"/>
            <a:ext cx="7848600" cy="769441"/>
          </a:xfrm>
          <a:prstGeom prst="rect">
            <a:avLst/>
          </a:prstGeom>
          <a:noFill/>
        </p:spPr>
        <p:txBody>
          <a:bodyPr wrap="square" rtlCol="0">
            <a:spAutoFit/>
          </a:bodyPr>
          <a:lstStyle/>
          <a:p>
            <a:r>
              <a:rPr lang="en-US" sz="4400" dirty="0">
                <a:solidFill>
                  <a:schemeClr val="bg1"/>
                </a:solidFill>
                <a:cs typeface="DaunPenh" pitchFamily="2" charset="0"/>
              </a:rPr>
              <a:t>Law of Consecration:</a:t>
            </a:r>
          </a:p>
        </p:txBody>
      </p:sp>
      <p:sp>
        <p:nvSpPr>
          <p:cNvPr id="5" name="TextBox 4"/>
          <p:cNvSpPr txBox="1"/>
          <p:nvPr/>
        </p:nvSpPr>
        <p:spPr>
          <a:xfrm>
            <a:off x="1014413" y="1256115"/>
            <a:ext cx="6934200" cy="5078313"/>
          </a:xfrm>
          <a:prstGeom prst="rect">
            <a:avLst/>
          </a:prstGeom>
          <a:noFill/>
        </p:spPr>
        <p:txBody>
          <a:bodyPr wrap="square" rtlCol="0">
            <a:spAutoFit/>
          </a:bodyPr>
          <a:lstStyle/>
          <a:p>
            <a:r>
              <a:rPr lang="en-US" sz="3600" dirty="0">
                <a:solidFill>
                  <a:schemeClr val="bg1"/>
                </a:solidFill>
                <a:cs typeface="DaunPenh" pitchFamily="2" charset="0"/>
              </a:rPr>
              <a:t>Dedication</a:t>
            </a:r>
          </a:p>
          <a:p>
            <a:endParaRPr lang="en-US" sz="3600" dirty="0">
              <a:solidFill>
                <a:schemeClr val="bg1"/>
              </a:solidFill>
              <a:cs typeface="DaunPenh" pitchFamily="2" charset="0"/>
            </a:endParaRPr>
          </a:p>
          <a:p>
            <a:r>
              <a:rPr lang="en-US" sz="3600" dirty="0">
                <a:solidFill>
                  <a:schemeClr val="bg1"/>
                </a:solidFill>
                <a:cs typeface="DaunPenh" pitchFamily="2" charset="0"/>
              </a:rPr>
              <a:t>Giving your all</a:t>
            </a:r>
          </a:p>
          <a:p>
            <a:endParaRPr lang="en-US" sz="3600" dirty="0">
              <a:solidFill>
                <a:schemeClr val="bg1"/>
              </a:solidFill>
              <a:cs typeface="DaunPenh" pitchFamily="2" charset="0"/>
            </a:endParaRPr>
          </a:p>
          <a:p>
            <a:r>
              <a:rPr lang="en-US" sz="3600" dirty="0">
                <a:solidFill>
                  <a:schemeClr val="bg1"/>
                </a:solidFill>
                <a:cs typeface="DaunPenh" pitchFamily="2" charset="0"/>
              </a:rPr>
              <a:t>Not holding back</a:t>
            </a:r>
          </a:p>
          <a:p>
            <a:endParaRPr lang="en-US" sz="3600" dirty="0">
              <a:solidFill>
                <a:schemeClr val="bg1"/>
              </a:solidFill>
              <a:cs typeface="DaunPenh" pitchFamily="2" charset="0"/>
            </a:endParaRPr>
          </a:p>
          <a:p>
            <a:r>
              <a:rPr lang="en-US" sz="3600" dirty="0">
                <a:solidFill>
                  <a:schemeClr val="bg1"/>
                </a:solidFill>
                <a:cs typeface="DaunPenh" pitchFamily="2" charset="0"/>
              </a:rPr>
              <a:t>Charity</a:t>
            </a:r>
          </a:p>
          <a:p>
            <a:endParaRPr lang="en-US" sz="3600" dirty="0">
              <a:solidFill>
                <a:schemeClr val="bg1"/>
              </a:solidFill>
              <a:cs typeface="DaunPenh" pitchFamily="2" charset="0"/>
            </a:endParaRPr>
          </a:p>
          <a:p>
            <a:r>
              <a:rPr lang="en-US" sz="3600" dirty="0">
                <a:solidFill>
                  <a:schemeClr val="bg1"/>
                </a:solidFill>
                <a:cs typeface="DaunPenh" pitchFamily="2" charset="0"/>
              </a:rPr>
              <a:t>Love</a:t>
            </a:r>
          </a:p>
        </p:txBody>
      </p:sp>
      <p:pic>
        <p:nvPicPr>
          <p:cNvPr id="21508" name="Picture 4" descr="https://encrypted-tbn2.gstatic.com/images?q=tbn:ANd9GcTKgQYMVucXwLTgo9iv6Fi3PLXxVH46nKzPXvi7h1bUjWH-M8gSew"/>
          <p:cNvPicPr>
            <a:picLocks noChangeAspect="1" noChangeArrowheads="1"/>
          </p:cNvPicPr>
          <p:nvPr/>
        </p:nvPicPr>
        <p:blipFill>
          <a:blip r:embed="rId3" cstate="print"/>
          <a:srcRect/>
          <a:stretch>
            <a:fillRect/>
          </a:stretch>
        </p:blipFill>
        <p:spPr bwMode="auto">
          <a:xfrm>
            <a:off x="5557838" y="3200915"/>
            <a:ext cx="2390775" cy="1914525"/>
          </a:xfrm>
          <a:prstGeom prst="rect">
            <a:avLst/>
          </a:prstGeom>
          <a:noFill/>
        </p:spPr>
      </p:pic>
      <p:pic>
        <p:nvPicPr>
          <p:cNvPr id="21510" name="Picture 6" descr="https://encrypted-tbn1.gstatic.com/images?q=tbn:ANd9GcQzEyx_VFImYBulvrO7gGFIK8pjefnHrNYHdP5kfHETm8W_VFKRLg"/>
          <p:cNvPicPr>
            <a:picLocks noChangeAspect="1" noChangeArrowheads="1"/>
          </p:cNvPicPr>
          <p:nvPr/>
        </p:nvPicPr>
        <p:blipFill>
          <a:blip r:embed="rId4" cstate="print"/>
          <a:srcRect/>
          <a:stretch>
            <a:fillRect/>
          </a:stretch>
        </p:blipFill>
        <p:spPr bwMode="auto">
          <a:xfrm>
            <a:off x="3771900" y="4982319"/>
            <a:ext cx="1638300" cy="1714501"/>
          </a:xfrm>
          <a:prstGeom prst="rect">
            <a:avLst/>
          </a:prstGeom>
          <a:noFill/>
        </p:spPr>
      </p:pic>
      <p:pic>
        <p:nvPicPr>
          <p:cNvPr id="21512" name="Picture 8" descr="https://encrypted-tbn2.gstatic.com/images?q=tbn:ANd9GcTmG0SWDOM5AKKn4xJ26WcaKAdpTOqRjKR7Rb0RT6DQCdraRxJPtw"/>
          <p:cNvPicPr>
            <a:picLocks noChangeAspect="1" noChangeArrowheads="1"/>
          </p:cNvPicPr>
          <p:nvPr/>
        </p:nvPicPr>
        <p:blipFill>
          <a:blip r:embed="rId5" cstate="print"/>
          <a:srcRect/>
          <a:stretch>
            <a:fillRect/>
          </a:stretch>
        </p:blipFill>
        <p:spPr bwMode="auto">
          <a:xfrm>
            <a:off x="4876801" y="990600"/>
            <a:ext cx="1933575" cy="1448316"/>
          </a:xfrm>
          <a:prstGeom prst="rect">
            <a:avLst/>
          </a:prstGeom>
          <a:noFill/>
        </p:spPr>
      </p:pic>
      <p:pic>
        <p:nvPicPr>
          <p:cNvPr id="21514" name="Picture 10" descr="https://encrypted-tbn1.gstatic.com/images?q=tbn:ANd9GcTqQKKBaSpaoAo_0xTB0cyzR29WSPgNIDqNUR7zHucO6UT15RYsXA"/>
          <p:cNvPicPr>
            <a:picLocks noChangeAspect="1" noChangeArrowheads="1"/>
          </p:cNvPicPr>
          <p:nvPr/>
        </p:nvPicPr>
        <p:blipFill>
          <a:blip r:embed="rId6" cstate="print"/>
          <a:srcRect/>
          <a:stretch>
            <a:fillRect/>
          </a:stretch>
        </p:blipFill>
        <p:spPr bwMode="auto">
          <a:xfrm>
            <a:off x="7391400" y="1219200"/>
            <a:ext cx="2438400" cy="1876426"/>
          </a:xfrm>
          <a:prstGeom prst="rect">
            <a:avLst/>
          </a:prstGeom>
          <a:noFill/>
        </p:spPr>
      </p:pic>
      <p:pic>
        <p:nvPicPr>
          <p:cNvPr id="2" name="Picture 1">
            <a:extLst>
              <a:ext uri="{FF2B5EF4-FFF2-40B4-BE49-F238E27FC236}">
                <a16:creationId xmlns:a16="http://schemas.microsoft.com/office/drawing/2014/main" id="{886654EA-8F8F-B1B3-93FF-35B894280B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7687" y="4043145"/>
            <a:ext cx="3216884" cy="2144589"/>
          </a:xfrm>
          <a:prstGeom prst="rect">
            <a:avLst/>
          </a:prstGeom>
        </p:spPr>
      </p:pic>
    </p:spTree>
    <p:extLst>
      <p:ext uri="{BB962C8B-B14F-4D97-AF65-F5344CB8AC3E}">
        <p14:creationId xmlns:p14="http://schemas.microsoft.com/office/powerpoint/2010/main" val="38868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1512"/>
                                        </p:tgtEl>
                                        <p:attrNameLst>
                                          <p:attrName>style.visibility</p:attrName>
                                        </p:attrNameLst>
                                      </p:cBhvr>
                                      <p:to>
                                        <p:strVal val="visible"/>
                                      </p:to>
                                    </p:set>
                                    <p:animEffect transition="in" filter="fade">
                                      <p:cBhvr>
                                        <p:cTn id="9" dur="500"/>
                                        <p:tgtEl>
                                          <p:spTgt spid="215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1514"/>
                                        </p:tgtEl>
                                        <p:attrNameLst>
                                          <p:attrName>style.visibility</p:attrName>
                                        </p:attrNameLst>
                                      </p:cBhvr>
                                      <p:to>
                                        <p:strVal val="visible"/>
                                      </p:to>
                                    </p:set>
                                    <p:animEffect transition="in" filter="fade">
                                      <p:cBhvr>
                                        <p:cTn id="16" dur="500"/>
                                        <p:tgtEl>
                                          <p:spTgt spid="215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1508"/>
                                        </p:tgtEl>
                                        <p:attrNameLst>
                                          <p:attrName>style.visibility</p:attrName>
                                        </p:attrNameLst>
                                      </p:cBhvr>
                                      <p:to>
                                        <p:strVal val="visible"/>
                                      </p:to>
                                    </p:set>
                                    <p:animEffect transition="in" filter="fade">
                                      <p:cBhvr>
                                        <p:cTn id="23" dur="500"/>
                                        <p:tgtEl>
                                          <p:spTgt spid="2150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21510"/>
                                        </p:tgtEl>
                                        <p:attrNameLst>
                                          <p:attrName>style.visibility</p:attrName>
                                        </p:attrNameLst>
                                      </p:cBhvr>
                                      <p:to>
                                        <p:strVal val="visible"/>
                                      </p:to>
                                    </p:set>
                                    <p:animEffect transition="in" filter="fade">
                                      <p:cBhvr>
                                        <p:cTn id="36"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5577" y="778015"/>
            <a:ext cx="8759587" cy="5632311"/>
          </a:xfrm>
          <a:prstGeom prst="rect">
            <a:avLst/>
          </a:prstGeom>
          <a:noFill/>
        </p:spPr>
        <p:txBody>
          <a:bodyPr wrap="square" rtlCol="0">
            <a:spAutoFit/>
          </a:bodyPr>
          <a:lstStyle/>
          <a:p>
            <a:r>
              <a:rPr lang="en-US" sz="3600" dirty="0">
                <a:solidFill>
                  <a:schemeClr val="bg1"/>
                </a:solidFill>
                <a:cs typeface="DaunPenh" pitchFamily="2" charset="0"/>
              </a:rPr>
              <a:t>“Increased consecration is not so much a demand for more hours of Church work as it is for more awareness of whose work this really is! </a:t>
            </a:r>
          </a:p>
          <a:p>
            <a:endParaRPr lang="en-US" sz="3600" dirty="0">
              <a:solidFill>
                <a:schemeClr val="bg1"/>
              </a:solidFill>
              <a:cs typeface="DaunPenh" pitchFamily="2" charset="0"/>
            </a:endParaRPr>
          </a:p>
          <a:p>
            <a:r>
              <a:rPr lang="en-US" sz="3600" dirty="0">
                <a:solidFill>
                  <a:schemeClr val="bg1"/>
                </a:solidFill>
                <a:cs typeface="DaunPenh" pitchFamily="2" charset="0"/>
              </a:rPr>
              <a:t>For now, consecration may not require giving up worldly possessions so much as being</a:t>
            </a:r>
          </a:p>
          <a:p>
            <a:r>
              <a:rPr lang="en-US" sz="3600" dirty="0">
                <a:solidFill>
                  <a:schemeClr val="bg1"/>
                </a:solidFill>
                <a:cs typeface="DaunPenh" pitchFamily="2" charset="0"/>
              </a:rPr>
              <a:t>less possessed by them.” </a:t>
            </a:r>
          </a:p>
          <a:p>
            <a:endParaRPr lang="en-US" sz="3600" dirty="0">
              <a:solidFill>
                <a:schemeClr val="bg1"/>
              </a:solidFill>
              <a:cs typeface="DaunPenh" pitchFamily="2" charset="0"/>
            </a:endParaRPr>
          </a:p>
          <a:p>
            <a:endParaRPr lang="en-US" sz="3600" dirty="0">
              <a:solidFill>
                <a:schemeClr val="bg1"/>
              </a:solidFill>
              <a:cs typeface="DaunPenh" pitchFamily="2" charset="0"/>
            </a:endParaRPr>
          </a:p>
        </p:txBody>
      </p:sp>
      <p:pic>
        <p:nvPicPr>
          <p:cNvPr id="20482" name="Picture 2" descr="http://www.gapages.com/maxwena1.jpg"/>
          <p:cNvPicPr>
            <a:picLocks noChangeAspect="1" noChangeArrowheads="1"/>
          </p:cNvPicPr>
          <p:nvPr/>
        </p:nvPicPr>
        <p:blipFill>
          <a:blip r:embed="rId3" cstate="print"/>
          <a:srcRect/>
          <a:stretch>
            <a:fillRect/>
          </a:stretch>
        </p:blipFill>
        <p:spPr bwMode="auto">
          <a:xfrm>
            <a:off x="10330741" y="143384"/>
            <a:ext cx="1536466" cy="2033256"/>
          </a:xfrm>
          <a:prstGeom prst="rect">
            <a:avLst/>
          </a:prstGeom>
          <a:noFill/>
        </p:spPr>
      </p:pic>
      <p:sp>
        <p:nvSpPr>
          <p:cNvPr id="7" name="TextBox 6"/>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(9)</a:t>
            </a:r>
          </a:p>
        </p:txBody>
      </p:sp>
    </p:spTree>
    <p:extLst>
      <p:ext uri="{BB962C8B-B14F-4D97-AF65-F5344CB8AC3E}">
        <p14:creationId xmlns:p14="http://schemas.microsoft.com/office/powerpoint/2010/main" val="4164586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228600"/>
            <a:ext cx="4648200" cy="2308324"/>
          </a:xfrm>
          <a:prstGeom prst="rect">
            <a:avLst/>
          </a:prstGeom>
          <a:noFill/>
        </p:spPr>
        <p:txBody>
          <a:bodyPr wrap="square" rtlCol="0">
            <a:spAutoFit/>
          </a:bodyPr>
          <a:lstStyle/>
          <a:p>
            <a:r>
              <a:rPr lang="en-US" sz="3600" dirty="0">
                <a:solidFill>
                  <a:schemeClr val="bg1"/>
                </a:solidFill>
                <a:cs typeface="DaunPenh" pitchFamily="2" charset="0"/>
              </a:rPr>
              <a:t>“But Peter said, Ananias, why hath Satan filled </a:t>
            </a:r>
            <a:r>
              <a:rPr lang="en-US" sz="3600" dirty="0" err="1">
                <a:solidFill>
                  <a:schemeClr val="bg1"/>
                </a:solidFill>
                <a:cs typeface="DaunPenh" pitchFamily="2" charset="0"/>
              </a:rPr>
              <a:t>thine</a:t>
            </a:r>
            <a:r>
              <a:rPr lang="en-US" sz="3600" dirty="0">
                <a:solidFill>
                  <a:schemeClr val="bg1"/>
                </a:solidFill>
                <a:cs typeface="DaunPenh" pitchFamily="2" charset="0"/>
              </a:rPr>
              <a:t> heart to lie to the Holy Ghost</a:t>
            </a:r>
          </a:p>
        </p:txBody>
      </p:sp>
      <p:sp>
        <p:nvSpPr>
          <p:cNvPr id="5" name="TextBox 4"/>
          <p:cNvSpPr txBox="1"/>
          <p:nvPr/>
        </p:nvSpPr>
        <p:spPr>
          <a:xfrm>
            <a:off x="6553200" y="4495800"/>
            <a:ext cx="3810000" cy="1754326"/>
          </a:xfrm>
          <a:prstGeom prst="rect">
            <a:avLst/>
          </a:prstGeom>
          <a:noFill/>
        </p:spPr>
        <p:txBody>
          <a:bodyPr wrap="square" rtlCol="0">
            <a:spAutoFit/>
          </a:bodyPr>
          <a:lstStyle/>
          <a:p>
            <a:r>
              <a:rPr lang="en-US" sz="3600" dirty="0">
                <a:solidFill>
                  <a:schemeClr val="bg1"/>
                </a:solidFill>
                <a:cs typeface="DaunPenh" pitchFamily="2" charset="0"/>
              </a:rPr>
              <a:t>…and to keep back part of the price of the land?”</a:t>
            </a:r>
          </a:p>
        </p:txBody>
      </p:sp>
      <p:sp>
        <p:nvSpPr>
          <p:cNvPr id="6" name="TextBox 5"/>
          <p:cNvSpPr txBox="1"/>
          <p:nvPr/>
        </p:nvSpPr>
        <p:spPr>
          <a:xfrm>
            <a:off x="0" y="6456702"/>
            <a:ext cx="5943600" cy="338554"/>
          </a:xfrm>
          <a:prstGeom prst="rect">
            <a:avLst/>
          </a:prstGeom>
          <a:noFill/>
        </p:spPr>
        <p:txBody>
          <a:bodyPr wrap="square" rtlCol="0">
            <a:spAutoFit/>
          </a:bodyPr>
          <a:lstStyle/>
          <a:p>
            <a:r>
              <a:rPr lang="en-US" sz="1600" dirty="0">
                <a:solidFill>
                  <a:schemeClr val="bg1"/>
                </a:solidFill>
                <a:cs typeface="DaunPenh" pitchFamily="2" charset="0"/>
              </a:rPr>
              <a:t>Acts 5:3</a:t>
            </a:r>
          </a:p>
        </p:txBody>
      </p:sp>
      <p:pic>
        <p:nvPicPr>
          <p:cNvPr id="7" name="Picture 4" descr="https://encrypted-tbn2.gstatic.com/images?q=tbn:ANd9GcRXhCM9YwXZ63OYrZpQou3fVURh4zpJFIvsOl7H73NvFykpsaAk"/>
          <p:cNvPicPr>
            <a:picLocks noChangeAspect="1" noChangeArrowheads="1"/>
          </p:cNvPicPr>
          <p:nvPr/>
        </p:nvPicPr>
        <p:blipFill>
          <a:blip r:embed="rId3" cstate="print"/>
          <a:srcRect/>
          <a:stretch>
            <a:fillRect/>
          </a:stretch>
        </p:blipFill>
        <p:spPr bwMode="auto">
          <a:xfrm>
            <a:off x="2461148" y="3581400"/>
            <a:ext cx="3206228" cy="2133600"/>
          </a:xfrm>
          <a:prstGeom prst="rect">
            <a:avLst/>
          </a:prstGeom>
          <a:noFill/>
        </p:spPr>
      </p:pic>
      <p:pic>
        <p:nvPicPr>
          <p:cNvPr id="8" name="Picture 4" descr="http://bibleencyclopedia.com/picturesjpeg/Ananias_lying_to_Peter_C-64.jpg"/>
          <p:cNvPicPr>
            <a:picLocks noChangeAspect="1" noChangeArrowheads="1"/>
          </p:cNvPicPr>
          <p:nvPr/>
        </p:nvPicPr>
        <p:blipFill>
          <a:blip r:embed="rId4" cstate="print"/>
          <a:srcRect/>
          <a:stretch>
            <a:fillRect/>
          </a:stretch>
        </p:blipFill>
        <p:spPr bwMode="auto">
          <a:xfrm>
            <a:off x="6477000" y="533401"/>
            <a:ext cx="3276600" cy="3686175"/>
          </a:xfrm>
          <a:prstGeom prst="rect">
            <a:avLst/>
          </a:prstGeom>
          <a:noFill/>
        </p:spPr>
      </p:pic>
    </p:spTree>
    <p:extLst>
      <p:ext uri="{BB962C8B-B14F-4D97-AF65-F5344CB8AC3E}">
        <p14:creationId xmlns:p14="http://schemas.microsoft.com/office/powerpoint/2010/main" val="42693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67000" y="457201"/>
            <a:ext cx="4648200" cy="1200329"/>
          </a:xfrm>
          <a:prstGeom prst="rect">
            <a:avLst/>
          </a:prstGeom>
          <a:noFill/>
        </p:spPr>
        <p:txBody>
          <a:bodyPr wrap="square" rtlCol="0">
            <a:spAutoFit/>
          </a:bodyPr>
          <a:lstStyle/>
          <a:p>
            <a:r>
              <a:rPr lang="en-US" sz="3600" dirty="0">
                <a:solidFill>
                  <a:schemeClr val="bg1"/>
                </a:solidFill>
                <a:cs typeface="DaunPenh" pitchFamily="2" charset="0"/>
              </a:rPr>
              <a:t>“Whiles it remained, was it not </a:t>
            </a:r>
            <a:r>
              <a:rPr lang="en-US" sz="3600" dirty="0" err="1">
                <a:solidFill>
                  <a:schemeClr val="bg1"/>
                </a:solidFill>
                <a:cs typeface="DaunPenh" pitchFamily="2" charset="0"/>
              </a:rPr>
              <a:t>thine</a:t>
            </a:r>
            <a:r>
              <a:rPr lang="en-US" sz="3600" dirty="0">
                <a:solidFill>
                  <a:schemeClr val="bg1"/>
                </a:solidFill>
                <a:cs typeface="DaunPenh" pitchFamily="2" charset="0"/>
              </a:rPr>
              <a:t> own? </a:t>
            </a:r>
          </a:p>
        </p:txBody>
      </p:sp>
      <p:sp>
        <p:nvSpPr>
          <p:cNvPr id="5" name="TextBox 4"/>
          <p:cNvSpPr txBox="1"/>
          <p:nvPr/>
        </p:nvSpPr>
        <p:spPr>
          <a:xfrm>
            <a:off x="6553200" y="4495800"/>
            <a:ext cx="3810000" cy="1754326"/>
          </a:xfrm>
          <a:prstGeom prst="rect">
            <a:avLst/>
          </a:prstGeom>
          <a:noFill/>
        </p:spPr>
        <p:txBody>
          <a:bodyPr wrap="square" rtlCol="0">
            <a:spAutoFit/>
          </a:bodyPr>
          <a:lstStyle/>
          <a:p>
            <a:r>
              <a:rPr lang="en-US" sz="3600" dirty="0">
                <a:solidFill>
                  <a:schemeClr val="bg1"/>
                </a:solidFill>
                <a:cs typeface="DaunPenh" pitchFamily="2" charset="0"/>
              </a:rPr>
              <a:t>…and after it was sold, was it not in </a:t>
            </a:r>
            <a:r>
              <a:rPr lang="en-US" sz="3600" dirty="0" err="1">
                <a:solidFill>
                  <a:schemeClr val="bg1"/>
                </a:solidFill>
                <a:cs typeface="DaunPenh" pitchFamily="2" charset="0"/>
              </a:rPr>
              <a:t>thine</a:t>
            </a:r>
            <a:r>
              <a:rPr lang="en-US" sz="3600" dirty="0">
                <a:solidFill>
                  <a:schemeClr val="bg1"/>
                </a:solidFill>
                <a:cs typeface="DaunPenh" pitchFamily="2" charset="0"/>
              </a:rPr>
              <a:t> own power?</a:t>
            </a:r>
          </a:p>
        </p:txBody>
      </p:sp>
      <p:sp>
        <p:nvSpPr>
          <p:cNvPr id="6" name="TextBox 5"/>
          <p:cNvSpPr txBox="1"/>
          <p:nvPr/>
        </p:nvSpPr>
        <p:spPr>
          <a:xfrm>
            <a:off x="0" y="6450541"/>
            <a:ext cx="5943600" cy="338554"/>
          </a:xfrm>
          <a:prstGeom prst="rect">
            <a:avLst/>
          </a:prstGeom>
          <a:noFill/>
        </p:spPr>
        <p:txBody>
          <a:bodyPr wrap="square" rtlCol="0">
            <a:spAutoFit/>
          </a:bodyPr>
          <a:lstStyle/>
          <a:p>
            <a:r>
              <a:rPr lang="en-US" sz="1600" dirty="0">
                <a:solidFill>
                  <a:schemeClr val="bg1"/>
                </a:solidFill>
                <a:cs typeface="DaunPenh" pitchFamily="2" charset="0"/>
              </a:rPr>
              <a:t>Acts 5:4</a:t>
            </a:r>
          </a:p>
        </p:txBody>
      </p:sp>
      <p:pic>
        <p:nvPicPr>
          <p:cNvPr id="18438" name="Picture 6" descr="https://encrypted-tbn3.gstatic.com/images?q=tbn:ANd9GcQ_8oS8wjBXElyoHq52M1e-1lXhfJBCkfaWreIwbG0R2cN7iN3BoA"/>
          <p:cNvPicPr>
            <a:picLocks noChangeAspect="1" noChangeArrowheads="1"/>
          </p:cNvPicPr>
          <p:nvPr/>
        </p:nvPicPr>
        <p:blipFill>
          <a:blip r:embed="rId3" cstate="print"/>
          <a:srcRect/>
          <a:stretch>
            <a:fillRect/>
          </a:stretch>
        </p:blipFill>
        <p:spPr bwMode="auto">
          <a:xfrm>
            <a:off x="1327435" y="2743200"/>
            <a:ext cx="4220308" cy="3336212"/>
          </a:xfrm>
          <a:prstGeom prst="rect">
            <a:avLst/>
          </a:prstGeom>
          <a:noFill/>
        </p:spPr>
      </p:pic>
      <p:pic>
        <p:nvPicPr>
          <p:cNvPr id="18440" name="Picture 8" descr="https://encrypted-tbn3.gstatic.com/images?q=tbn:ANd9GcRRSAB2TvnTmSWkt68ro67J49kF9Fz1CD_nC9YdUuN51-agUY3zfw"/>
          <p:cNvPicPr>
            <a:picLocks noChangeAspect="1" noChangeArrowheads="1"/>
          </p:cNvPicPr>
          <p:nvPr/>
        </p:nvPicPr>
        <p:blipFill>
          <a:blip r:embed="rId4" cstate="print"/>
          <a:srcRect/>
          <a:stretch>
            <a:fillRect/>
          </a:stretch>
        </p:blipFill>
        <p:spPr bwMode="auto">
          <a:xfrm>
            <a:off x="7092462" y="589349"/>
            <a:ext cx="4220308" cy="3161159"/>
          </a:xfrm>
          <a:prstGeom prst="rect">
            <a:avLst/>
          </a:prstGeom>
          <a:noFill/>
        </p:spPr>
      </p:pic>
    </p:spTree>
    <p:extLst>
      <p:ext uri="{BB962C8B-B14F-4D97-AF65-F5344CB8AC3E}">
        <p14:creationId xmlns:p14="http://schemas.microsoft.com/office/powerpoint/2010/main" val="8345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0623" y="538318"/>
            <a:ext cx="4648200" cy="1754326"/>
          </a:xfrm>
          <a:prstGeom prst="rect">
            <a:avLst/>
          </a:prstGeom>
          <a:noFill/>
        </p:spPr>
        <p:txBody>
          <a:bodyPr wrap="square" rtlCol="0">
            <a:spAutoFit/>
          </a:bodyPr>
          <a:lstStyle/>
          <a:p>
            <a:pPr algn="ctr"/>
            <a:r>
              <a:rPr lang="en-US" sz="3600" dirty="0">
                <a:solidFill>
                  <a:schemeClr val="bg1"/>
                </a:solidFill>
                <a:cs typeface="DaunPenh" pitchFamily="2" charset="0"/>
              </a:rPr>
              <a:t>Heavenly Father has given to us all our possessions</a:t>
            </a:r>
          </a:p>
        </p:txBody>
      </p:sp>
      <p:sp>
        <p:nvSpPr>
          <p:cNvPr id="4" name="TextBox 3"/>
          <p:cNvSpPr txBox="1"/>
          <p:nvPr/>
        </p:nvSpPr>
        <p:spPr>
          <a:xfrm>
            <a:off x="5605228" y="4072606"/>
            <a:ext cx="6092074" cy="1754326"/>
          </a:xfrm>
          <a:prstGeom prst="rect">
            <a:avLst/>
          </a:prstGeom>
          <a:noFill/>
        </p:spPr>
        <p:txBody>
          <a:bodyPr wrap="square" rtlCol="0">
            <a:spAutoFit/>
          </a:bodyPr>
          <a:lstStyle/>
          <a:p>
            <a:r>
              <a:rPr lang="en-US" sz="3600" dirty="0">
                <a:solidFill>
                  <a:schemeClr val="bg1"/>
                </a:solidFill>
                <a:cs typeface="DaunPenh" pitchFamily="2" charset="0"/>
              </a:rPr>
              <a:t>“All things were made by him; and without him was not any thing made that was made.”</a:t>
            </a:r>
          </a:p>
        </p:txBody>
      </p:sp>
      <p:sp>
        <p:nvSpPr>
          <p:cNvPr id="5" name="TextBox 4"/>
          <p:cNvSpPr txBox="1"/>
          <p:nvPr/>
        </p:nvSpPr>
        <p:spPr>
          <a:xfrm>
            <a:off x="0" y="6534834"/>
            <a:ext cx="4648200" cy="338554"/>
          </a:xfrm>
          <a:prstGeom prst="rect">
            <a:avLst/>
          </a:prstGeom>
          <a:noFill/>
        </p:spPr>
        <p:txBody>
          <a:bodyPr wrap="square" rtlCol="0">
            <a:spAutoFit/>
          </a:bodyPr>
          <a:lstStyle/>
          <a:p>
            <a:r>
              <a:rPr lang="en-US" sz="1600" dirty="0">
                <a:solidFill>
                  <a:schemeClr val="bg1"/>
                </a:solidFill>
                <a:cs typeface="DaunPenh" pitchFamily="2" charset="0"/>
              </a:rPr>
              <a:t>John 1:3</a:t>
            </a:r>
          </a:p>
        </p:txBody>
      </p:sp>
      <p:pic>
        <p:nvPicPr>
          <p:cNvPr id="17410" name="Picture 2" descr="https://encrypted-tbn3.gstatic.com/images?q=tbn:ANd9GcSvpTeD8Ie6wtye-x5ZHNHqpnrCrG5LvSTy247v_1GpKcpLUwQnDQ"/>
          <p:cNvPicPr>
            <a:picLocks noChangeAspect="1" noChangeArrowheads="1"/>
          </p:cNvPicPr>
          <p:nvPr/>
        </p:nvPicPr>
        <p:blipFill>
          <a:blip r:embed="rId3" cstate="print"/>
          <a:srcRect/>
          <a:stretch>
            <a:fillRect/>
          </a:stretch>
        </p:blipFill>
        <p:spPr bwMode="auto">
          <a:xfrm>
            <a:off x="578357" y="2895601"/>
            <a:ext cx="4621142" cy="3036276"/>
          </a:xfrm>
          <a:prstGeom prst="rect">
            <a:avLst/>
          </a:prstGeom>
          <a:noFill/>
        </p:spPr>
      </p:pic>
      <p:pic>
        <p:nvPicPr>
          <p:cNvPr id="17412" name="Picture 4" descr="https://encrypted-tbn2.gstatic.com/images?q=tbn:ANd9GcSUVFR-l-_bQ25dggHbwVY3-2RGcRi5ULt56u3v0sbZFoBytBby"/>
          <p:cNvPicPr>
            <a:picLocks noChangeAspect="1" noChangeArrowheads="1"/>
          </p:cNvPicPr>
          <p:nvPr/>
        </p:nvPicPr>
        <p:blipFill>
          <a:blip r:embed="rId4" cstate="print"/>
          <a:srcRect/>
          <a:stretch>
            <a:fillRect/>
          </a:stretch>
        </p:blipFill>
        <p:spPr bwMode="auto">
          <a:xfrm>
            <a:off x="6743178" y="380999"/>
            <a:ext cx="3326945" cy="3029645"/>
          </a:xfrm>
          <a:prstGeom prst="rect">
            <a:avLst/>
          </a:prstGeom>
          <a:noFill/>
        </p:spPr>
      </p:pic>
    </p:spTree>
    <p:extLst>
      <p:ext uri="{BB962C8B-B14F-4D97-AF65-F5344CB8AC3E}">
        <p14:creationId xmlns:p14="http://schemas.microsoft.com/office/powerpoint/2010/main" val="152715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381000"/>
            <a:ext cx="4648200" cy="1754326"/>
          </a:xfrm>
          <a:prstGeom prst="rect">
            <a:avLst/>
          </a:prstGeom>
          <a:noFill/>
        </p:spPr>
        <p:txBody>
          <a:bodyPr wrap="square" rtlCol="0">
            <a:spAutoFit/>
          </a:bodyPr>
          <a:lstStyle/>
          <a:p>
            <a:r>
              <a:rPr lang="en-US" sz="3600" dirty="0">
                <a:solidFill>
                  <a:schemeClr val="bg1"/>
                </a:solidFill>
                <a:cs typeface="DaunPenh" pitchFamily="2" charset="0"/>
              </a:rPr>
              <a:t>“Why hast thou conceived this thing in </a:t>
            </a:r>
            <a:r>
              <a:rPr lang="en-US" sz="3600" dirty="0" err="1">
                <a:solidFill>
                  <a:schemeClr val="bg1"/>
                </a:solidFill>
                <a:cs typeface="DaunPenh" pitchFamily="2" charset="0"/>
              </a:rPr>
              <a:t>thine</a:t>
            </a:r>
            <a:r>
              <a:rPr lang="en-US" sz="3600" dirty="0">
                <a:solidFill>
                  <a:schemeClr val="bg1"/>
                </a:solidFill>
                <a:cs typeface="DaunPenh" pitchFamily="2" charset="0"/>
              </a:rPr>
              <a:t> heart?</a:t>
            </a:r>
          </a:p>
        </p:txBody>
      </p:sp>
      <p:sp>
        <p:nvSpPr>
          <p:cNvPr id="5" name="TextBox 4"/>
          <p:cNvSpPr txBox="1"/>
          <p:nvPr/>
        </p:nvSpPr>
        <p:spPr>
          <a:xfrm>
            <a:off x="6851963" y="5055496"/>
            <a:ext cx="4781739" cy="1200329"/>
          </a:xfrm>
          <a:prstGeom prst="rect">
            <a:avLst/>
          </a:prstGeom>
          <a:noFill/>
        </p:spPr>
        <p:txBody>
          <a:bodyPr wrap="square" rtlCol="0">
            <a:spAutoFit/>
          </a:bodyPr>
          <a:lstStyle/>
          <a:p>
            <a:r>
              <a:rPr lang="en-US" sz="3600" dirty="0">
                <a:solidFill>
                  <a:schemeClr val="bg1"/>
                </a:solidFill>
                <a:cs typeface="DaunPenh" pitchFamily="2" charset="0"/>
              </a:rPr>
              <a:t>…thou hast not lied unto men, but unto God.”</a:t>
            </a:r>
          </a:p>
        </p:txBody>
      </p:sp>
      <p:sp>
        <p:nvSpPr>
          <p:cNvPr id="6" name="TextBox 5"/>
          <p:cNvSpPr txBox="1"/>
          <p:nvPr/>
        </p:nvSpPr>
        <p:spPr>
          <a:xfrm>
            <a:off x="0" y="6477000"/>
            <a:ext cx="5943600" cy="338554"/>
          </a:xfrm>
          <a:prstGeom prst="rect">
            <a:avLst/>
          </a:prstGeom>
          <a:noFill/>
        </p:spPr>
        <p:txBody>
          <a:bodyPr wrap="square" rtlCol="0">
            <a:spAutoFit/>
          </a:bodyPr>
          <a:lstStyle/>
          <a:p>
            <a:r>
              <a:rPr lang="en-US" sz="1600" dirty="0">
                <a:solidFill>
                  <a:schemeClr val="bg1"/>
                </a:solidFill>
                <a:cs typeface="DaunPenh" pitchFamily="2" charset="0"/>
              </a:rPr>
              <a:t>Acts 5:4</a:t>
            </a:r>
          </a:p>
        </p:txBody>
      </p:sp>
      <p:pic>
        <p:nvPicPr>
          <p:cNvPr id="7" name="Picture 4" descr="https://encrypted-tbn3.gstatic.com/images?q=tbn:ANd9GcRZQyTC6Z8fhJlJlkSez2O1JsvCw6MKMFlYOHqPD7jR7tL3Q5VrwQ"/>
          <p:cNvPicPr>
            <a:picLocks noChangeAspect="1" noChangeArrowheads="1"/>
          </p:cNvPicPr>
          <p:nvPr/>
        </p:nvPicPr>
        <p:blipFill rotWithShape="1">
          <a:blip r:embed="rId3" cstate="print"/>
          <a:srcRect r="747" b="9578"/>
          <a:stretch/>
        </p:blipFill>
        <p:spPr bwMode="auto">
          <a:xfrm>
            <a:off x="1160585" y="2667000"/>
            <a:ext cx="4905237" cy="2973794"/>
          </a:xfrm>
          <a:prstGeom prst="rect">
            <a:avLst/>
          </a:prstGeom>
          <a:noFill/>
        </p:spPr>
      </p:pic>
      <p:pic>
        <p:nvPicPr>
          <p:cNvPr id="3074" name="Picture 2" descr="Image result for ananias and sapphira pain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486" y="381000"/>
            <a:ext cx="4353677" cy="467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0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8744" y="36892"/>
            <a:ext cx="11676277" cy="646331"/>
          </a:xfrm>
          <a:prstGeom prst="rect">
            <a:avLst/>
          </a:prstGeom>
          <a:noFill/>
        </p:spPr>
        <p:txBody>
          <a:bodyPr wrap="square" rtlCol="0">
            <a:spAutoFit/>
          </a:bodyPr>
          <a:lstStyle/>
          <a:p>
            <a:pPr algn="ctr"/>
            <a:r>
              <a:rPr lang="en-US" sz="3600" dirty="0">
                <a:solidFill>
                  <a:schemeClr val="bg1"/>
                </a:solidFill>
                <a:cs typeface="DaunPenh" pitchFamily="2" charset="0"/>
              </a:rPr>
              <a:t>These six things doth the Lord hate: </a:t>
            </a:r>
          </a:p>
        </p:txBody>
      </p:sp>
      <p:sp>
        <p:nvSpPr>
          <p:cNvPr id="6" name="TextBox 5"/>
          <p:cNvSpPr txBox="1"/>
          <p:nvPr/>
        </p:nvSpPr>
        <p:spPr>
          <a:xfrm>
            <a:off x="4917396" y="524979"/>
            <a:ext cx="3429000" cy="461665"/>
          </a:xfrm>
          <a:prstGeom prst="rect">
            <a:avLst/>
          </a:prstGeom>
          <a:noFill/>
        </p:spPr>
        <p:txBody>
          <a:bodyPr wrap="square" rtlCol="0">
            <a:spAutoFit/>
          </a:bodyPr>
          <a:lstStyle/>
          <a:p>
            <a:r>
              <a:rPr lang="en-US" sz="2400" dirty="0">
                <a:solidFill>
                  <a:schemeClr val="bg1"/>
                </a:solidFill>
                <a:cs typeface="DaunPenh" pitchFamily="2" charset="0"/>
              </a:rPr>
              <a:t>Proverbs 6:16-19</a:t>
            </a:r>
          </a:p>
        </p:txBody>
      </p:sp>
      <p:sp>
        <p:nvSpPr>
          <p:cNvPr id="2" name="AutoShape 8" descr="What can you do? - Animals | Baamboozle - Baamboozle | The Most Fun  Classroom Games!">
            <a:extLst>
              <a:ext uri="{FF2B5EF4-FFF2-40B4-BE49-F238E27FC236}">
                <a16:creationId xmlns:a16="http://schemas.microsoft.com/office/drawing/2014/main" id="{DF67904A-AFD7-5C1E-45D4-DDC7E3AC1C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988BB747-5F0C-E7B1-6755-E1434BA18825}"/>
              </a:ext>
            </a:extLst>
          </p:cNvPr>
          <p:cNvGrpSpPr/>
          <p:nvPr/>
        </p:nvGrpSpPr>
        <p:grpSpPr>
          <a:xfrm>
            <a:off x="711785" y="861162"/>
            <a:ext cx="2094916" cy="2286521"/>
            <a:chOff x="7824380" y="223677"/>
            <a:chExt cx="2094916" cy="2286521"/>
          </a:xfrm>
        </p:grpSpPr>
        <p:pic>
          <p:nvPicPr>
            <p:cNvPr id="2052" name="Picture 4" descr="snake GIFs | Tenor">
              <a:extLst>
                <a:ext uri="{FF2B5EF4-FFF2-40B4-BE49-F238E27FC236}">
                  <a16:creationId xmlns:a16="http://schemas.microsoft.com/office/drawing/2014/main" id="{81ED763C-7CCF-975F-E4E8-612EE8BD3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805" y="223677"/>
              <a:ext cx="1408661" cy="18248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5692D4-EE3B-3774-5643-F040F8711BB0}"/>
                </a:ext>
              </a:extLst>
            </p:cNvPr>
            <p:cNvSpPr txBox="1"/>
            <p:nvPr/>
          </p:nvSpPr>
          <p:spPr>
            <a:xfrm>
              <a:off x="7824380" y="2048533"/>
              <a:ext cx="2094916" cy="461665"/>
            </a:xfrm>
            <a:prstGeom prst="rect">
              <a:avLst/>
            </a:prstGeom>
            <a:noFill/>
          </p:spPr>
          <p:txBody>
            <a:bodyPr wrap="square">
              <a:spAutoFit/>
            </a:bodyPr>
            <a:lstStyle/>
            <a:p>
              <a:r>
                <a:rPr lang="en-US" sz="2400" dirty="0">
                  <a:solidFill>
                    <a:schemeClr val="bg1"/>
                  </a:solidFill>
                  <a:cs typeface="DaunPenh" pitchFamily="2" charset="0"/>
                </a:rPr>
                <a:t>A proud look</a:t>
              </a:r>
            </a:p>
          </p:txBody>
        </p:sp>
      </p:grpSp>
      <p:grpSp>
        <p:nvGrpSpPr>
          <p:cNvPr id="11" name="Group 10">
            <a:extLst>
              <a:ext uri="{FF2B5EF4-FFF2-40B4-BE49-F238E27FC236}">
                <a16:creationId xmlns:a16="http://schemas.microsoft.com/office/drawing/2014/main" id="{23FDAD42-5388-03F5-9084-1CF207D0C9AE}"/>
              </a:ext>
            </a:extLst>
          </p:cNvPr>
          <p:cNvGrpSpPr/>
          <p:nvPr/>
        </p:nvGrpSpPr>
        <p:grpSpPr>
          <a:xfrm>
            <a:off x="4392990" y="1308024"/>
            <a:ext cx="2094916" cy="2201793"/>
            <a:chOff x="5424483" y="900072"/>
            <a:chExt cx="2094916" cy="2201793"/>
          </a:xfrm>
        </p:grpSpPr>
        <p:pic>
          <p:nvPicPr>
            <p:cNvPr id="2058" name="Picture 10">
              <a:extLst>
                <a:ext uri="{FF2B5EF4-FFF2-40B4-BE49-F238E27FC236}">
                  <a16:creationId xmlns:a16="http://schemas.microsoft.com/office/drawing/2014/main" id="{01EAF676-4A5F-1EFB-4C1A-C8B7F90F9B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845" y="1387365"/>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13C45CC-AD9A-ECBB-18DC-E29B18FCB53D}"/>
                </a:ext>
              </a:extLst>
            </p:cNvPr>
            <p:cNvSpPr txBox="1"/>
            <p:nvPr/>
          </p:nvSpPr>
          <p:spPr>
            <a:xfrm>
              <a:off x="5424483" y="900072"/>
              <a:ext cx="2094916" cy="461665"/>
            </a:xfrm>
            <a:prstGeom prst="rect">
              <a:avLst/>
            </a:prstGeom>
            <a:noFill/>
          </p:spPr>
          <p:txBody>
            <a:bodyPr wrap="square">
              <a:spAutoFit/>
            </a:bodyPr>
            <a:lstStyle/>
            <a:p>
              <a:r>
                <a:rPr lang="en-US" sz="2400" dirty="0">
                  <a:solidFill>
                    <a:schemeClr val="bg1"/>
                  </a:solidFill>
                  <a:cs typeface="DaunPenh" pitchFamily="2" charset="0"/>
                </a:rPr>
                <a:t>A lying tongue</a:t>
              </a:r>
            </a:p>
          </p:txBody>
        </p:sp>
      </p:grpSp>
      <p:grpSp>
        <p:nvGrpSpPr>
          <p:cNvPr id="13" name="Group 12">
            <a:extLst>
              <a:ext uri="{FF2B5EF4-FFF2-40B4-BE49-F238E27FC236}">
                <a16:creationId xmlns:a16="http://schemas.microsoft.com/office/drawing/2014/main" id="{DD1A0804-B7EF-F8BB-6817-C10E2BD20814}"/>
              </a:ext>
            </a:extLst>
          </p:cNvPr>
          <p:cNvGrpSpPr/>
          <p:nvPr/>
        </p:nvGrpSpPr>
        <p:grpSpPr>
          <a:xfrm>
            <a:off x="7324514" y="720115"/>
            <a:ext cx="3763927" cy="2787437"/>
            <a:chOff x="7556299" y="2150510"/>
            <a:chExt cx="3763927" cy="2787437"/>
          </a:xfrm>
        </p:grpSpPr>
        <p:pic>
          <p:nvPicPr>
            <p:cNvPr id="2062" name="Picture 14" descr="Free Animated Snake Gifs">
              <a:extLst>
                <a:ext uri="{FF2B5EF4-FFF2-40B4-BE49-F238E27FC236}">
                  <a16:creationId xmlns:a16="http://schemas.microsoft.com/office/drawing/2014/main" id="{AF05502A-8D6B-930B-B0F0-BF4D399CB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935" y="2150510"/>
              <a:ext cx="1858291" cy="27874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9A947F4-AC9A-DCDB-5059-E7A9840F8BF9}"/>
                </a:ext>
              </a:extLst>
            </p:cNvPr>
            <p:cNvSpPr txBox="1"/>
            <p:nvPr/>
          </p:nvSpPr>
          <p:spPr>
            <a:xfrm>
              <a:off x="7556299" y="2619527"/>
              <a:ext cx="2094916" cy="1200329"/>
            </a:xfrm>
            <a:prstGeom prst="rect">
              <a:avLst/>
            </a:prstGeom>
            <a:noFill/>
          </p:spPr>
          <p:txBody>
            <a:bodyPr wrap="square">
              <a:spAutoFit/>
            </a:bodyPr>
            <a:lstStyle/>
            <a:p>
              <a:pPr algn="ctr"/>
              <a:r>
                <a:rPr lang="en-US" sz="2400" dirty="0">
                  <a:solidFill>
                    <a:schemeClr val="bg1"/>
                  </a:solidFill>
                  <a:cs typeface="DaunPenh" pitchFamily="2" charset="0"/>
                </a:rPr>
                <a:t>Hands that shed innocent blood</a:t>
              </a:r>
            </a:p>
          </p:txBody>
        </p:sp>
      </p:grpSp>
      <p:grpSp>
        <p:nvGrpSpPr>
          <p:cNvPr id="15" name="Group 14">
            <a:extLst>
              <a:ext uri="{FF2B5EF4-FFF2-40B4-BE49-F238E27FC236}">
                <a16:creationId xmlns:a16="http://schemas.microsoft.com/office/drawing/2014/main" id="{4EAE85E4-0A7A-812C-902B-17BD18555E8C}"/>
              </a:ext>
            </a:extLst>
          </p:cNvPr>
          <p:cNvGrpSpPr/>
          <p:nvPr/>
        </p:nvGrpSpPr>
        <p:grpSpPr>
          <a:xfrm>
            <a:off x="4612785" y="4031239"/>
            <a:ext cx="2925329" cy="2127861"/>
            <a:chOff x="6005888" y="3222168"/>
            <a:chExt cx="2925329" cy="2127861"/>
          </a:xfrm>
        </p:grpSpPr>
        <p:pic>
          <p:nvPicPr>
            <p:cNvPr id="2054" name="Picture 6" descr="Schlange Snake GIF - Schlange Snake Snakes - Discover &amp; Share GIFs">
              <a:extLst>
                <a:ext uri="{FF2B5EF4-FFF2-40B4-BE49-F238E27FC236}">
                  <a16:creationId xmlns:a16="http://schemas.microsoft.com/office/drawing/2014/main" id="{03D3C0AE-B647-DA05-6AD6-0329B06679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888" y="3222168"/>
              <a:ext cx="2925329" cy="16623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705677F-AD10-6850-3A32-BEBAA89686EB}"/>
                </a:ext>
              </a:extLst>
            </p:cNvPr>
            <p:cNvSpPr txBox="1"/>
            <p:nvPr/>
          </p:nvSpPr>
          <p:spPr>
            <a:xfrm>
              <a:off x="6421095" y="4888364"/>
              <a:ext cx="2094916" cy="461665"/>
            </a:xfrm>
            <a:prstGeom prst="rect">
              <a:avLst/>
            </a:prstGeom>
            <a:noFill/>
          </p:spPr>
          <p:txBody>
            <a:bodyPr wrap="square">
              <a:spAutoFit/>
            </a:bodyPr>
            <a:lstStyle/>
            <a:p>
              <a:r>
                <a:rPr lang="en-US" sz="2400" dirty="0">
                  <a:solidFill>
                    <a:schemeClr val="bg1"/>
                  </a:solidFill>
                  <a:cs typeface="DaunPenh" pitchFamily="2" charset="0"/>
                </a:rPr>
                <a:t>A wicked heart</a:t>
              </a:r>
            </a:p>
          </p:txBody>
        </p:sp>
      </p:grpSp>
      <p:grpSp>
        <p:nvGrpSpPr>
          <p:cNvPr id="17" name="Group 16">
            <a:extLst>
              <a:ext uri="{FF2B5EF4-FFF2-40B4-BE49-F238E27FC236}">
                <a16:creationId xmlns:a16="http://schemas.microsoft.com/office/drawing/2014/main" id="{43A9404B-4C6B-2A3B-56F3-D5CC0E817891}"/>
              </a:ext>
            </a:extLst>
          </p:cNvPr>
          <p:cNvGrpSpPr/>
          <p:nvPr/>
        </p:nvGrpSpPr>
        <p:grpSpPr>
          <a:xfrm>
            <a:off x="1327652" y="4054093"/>
            <a:ext cx="2330180" cy="2363749"/>
            <a:chOff x="4349236" y="3686009"/>
            <a:chExt cx="2330180" cy="2363749"/>
          </a:xfrm>
        </p:grpSpPr>
        <p:pic>
          <p:nvPicPr>
            <p:cNvPr id="2064" name="Picture 16" descr="Snake Gif - IceGif">
              <a:extLst>
                <a:ext uri="{FF2B5EF4-FFF2-40B4-BE49-F238E27FC236}">
                  <a16:creationId xmlns:a16="http://schemas.microsoft.com/office/drawing/2014/main" id="{82961D83-A025-FC3E-7C80-8167E3600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9236" y="3719578"/>
              <a:ext cx="2330180" cy="233018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64368D1-F7BC-97C4-7D6D-48D6C92E2F81}"/>
                </a:ext>
              </a:extLst>
            </p:cNvPr>
            <p:cNvSpPr txBox="1"/>
            <p:nvPr/>
          </p:nvSpPr>
          <p:spPr>
            <a:xfrm>
              <a:off x="4402036" y="3686009"/>
              <a:ext cx="1220312" cy="830997"/>
            </a:xfrm>
            <a:prstGeom prst="rect">
              <a:avLst/>
            </a:prstGeom>
            <a:noFill/>
          </p:spPr>
          <p:txBody>
            <a:bodyPr wrap="square">
              <a:spAutoFit/>
            </a:bodyPr>
            <a:lstStyle/>
            <a:p>
              <a:r>
                <a:rPr lang="en-US" sz="2400" dirty="0">
                  <a:solidFill>
                    <a:schemeClr val="bg1"/>
                  </a:solidFill>
                  <a:cs typeface="DaunPenh" pitchFamily="2" charset="0"/>
                </a:rPr>
                <a:t>Making mischief</a:t>
              </a:r>
            </a:p>
          </p:txBody>
        </p:sp>
      </p:grpSp>
      <p:grpSp>
        <p:nvGrpSpPr>
          <p:cNvPr id="19" name="Group 18">
            <a:extLst>
              <a:ext uri="{FF2B5EF4-FFF2-40B4-BE49-F238E27FC236}">
                <a16:creationId xmlns:a16="http://schemas.microsoft.com/office/drawing/2014/main" id="{1D98D0C4-200C-ADC4-EC48-AC93CDB51869}"/>
              </a:ext>
            </a:extLst>
          </p:cNvPr>
          <p:cNvGrpSpPr/>
          <p:nvPr/>
        </p:nvGrpSpPr>
        <p:grpSpPr>
          <a:xfrm>
            <a:off x="7570763" y="3672587"/>
            <a:ext cx="4235480" cy="2613136"/>
            <a:chOff x="7856707" y="4414068"/>
            <a:chExt cx="4235480" cy="2613136"/>
          </a:xfrm>
        </p:grpSpPr>
        <p:pic>
          <p:nvPicPr>
            <p:cNvPr id="2060" name="Picture 12" descr="Cute Animated snake | Cute, Mario characters, Animation">
              <a:extLst>
                <a:ext uri="{FF2B5EF4-FFF2-40B4-BE49-F238E27FC236}">
                  <a16:creationId xmlns:a16="http://schemas.microsoft.com/office/drawing/2014/main" id="{73E965C2-D8C8-D5D2-5436-21CB051688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6707" y="4414068"/>
              <a:ext cx="2613136" cy="26131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BE14A3-7219-55BE-1A94-BD9A80502065}"/>
                </a:ext>
              </a:extLst>
            </p:cNvPr>
            <p:cNvSpPr txBox="1"/>
            <p:nvPr/>
          </p:nvSpPr>
          <p:spPr>
            <a:xfrm>
              <a:off x="9997271" y="5258971"/>
              <a:ext cx="2094916" cy="1569660"/>
            </a:xfrm>
            <a:prstGeom prst="rect">
              <a:avLst/>
            </a:prstGeom>
            <a:noFill/>
          </p:spPr>
          <p:txBody>
            <a:bodyPr wrap="square">
              <a:spAutoFit/>
            </a:bodyPr>
            <a:lstStyle/>
            <a:p>
              <a:pPr algn="ctr"/>
              <a:r>
                <a:rPr lang="en-US" sz="2400" dirty="0">
                  <a:solidFill>
                    <a:schemeClr val="bg1"/>
                  </a:solidFill>
                  <a:cs typeface="DaunPenh" pitchFamily="2" charset="0"/>
                </a:rPr>
                <a:t>False witness, speaking lies against another</a:t>
              </a:r>
            </a:p>
          </p:txBody>
        </p:sp>
      </p:grpSp>
    </p:spTree>
    <p:extLst>
      <p:ext uri="{BB962C8B-B14F-4D97-AF65-F5344CB8AC3E}">
        <p14:creationId xmlns:p14="http://schemas.microsoft.com/office/powerpoint/2010/main" val="394148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0" presetClass="exit" presetSubtype="0" fill="hold"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872" y="422580"/>
            <a:ext cx="4648200" cy="1200329"/>
          </a:xfrm>
          <a:prstGeom prst="rect">
            <a:avLst/>
          </a:prstGeom>
          <a:noFill/>
        </p:spPr>
        <p:txBody>
          <a:bodyPr wrap="square" rtlCol="0">
            <a:spAutoFit/>
          </a:bodyPr>
          <a:lstStyle/>
          <a:p>
            <a:r>
              <a:rPr lang="en-US" sz="3600" dirty="0">
                <a:solidFill>
                  <a:schemeClr val="bg1"/>
                </a:solidFill>
                <a:cs typeface="DaunPenh" pitchFamily="2" charset="0"/>
              </a:rPr>
              <a:t>“And Ananias hearing these words fell down…</a:t>
            </a:r>
          </a:p>
        </p:txBody>
      </p:sp>
      <p:sp>
        <p:nvSpPr>
          <p:cNvPr id="5" name="TextBox 4"/>
          <p:cNvSpPr txBox="1"/>
          <p:nvPr/>
        </p:nvSpPr>
        <p:spPr>
          <a:xfrm>
            <a:off x="5942527" y="5414207"/>
            <a:ext cx="5025538" cy="646331"/>
          </a:xfrm>
          <a:prstGeom prst="rect">
            <a:avLst/>
          </a:prstGeom>
          <a:noFill/>
        </p:spPr>
        <p:txBody>
          <a:bodyPr wrap="square" rtlCol="0">
            <a:spAutoFit/>
          </a:bodyPr>
          <a:lstStyle/>
          <a:p>
            <a:r>
              <a:rPr lang="en-US" sz="3600" dirty="0">
                <a:solidFill>
                  <a:schemeClr val="bg1"/>
                </a:solidFill>
                <a:cs typeface="DaunPenh" pitchFamily="2" charset="0"/>
              </a:rPr>
              <a:t>…and gave up the ghost:”</a:t>
            </a:r>
          </a:p>
        </p:txBody>
      </p:sp>
      <p:sp>
        <p:nvSpPr>
          <p:cNvPr id="6" name="TextBox 5"/>
          <p:cNvSpPr txBox="1"/>
          <p:nvPr/>
        </p:nvSpPr>
        <p:spPr>
          <a:xfrm>
            <a:off x="0" y="6477961"/>
            <a:ext cx="5943600" cy="338554"/>
          </a:xfrm>
          <a:prstGeom prst="rect">
            <a:avLst/>
          </a:prstGeom>
          <a:noFill/>
        </p:spPr>
        <p:txBody>
          <a:bodyPr wrap="square" rtlCol="0">
            <a:spAutoFit/>
          </a:bodyPr>
          <a:lstStyle/>
          <a:p>
            <a:r>
              <a:rPr lang="en-US" sz="1600" dirty="0">
                <a:solidFill>
                  <a:schemeClr val="bg1"/>
                </a:solidFill>
                <a:cs typeface="DaunPenh" pitchFamily="2" charset="0"/>
              </a:rPr>
              <a:t>Acts 5:5</a:t>
            </a:r>
          </a:p>
        </p:txBody>
      </p:sp>
      <p:pic>
        <p:nvPicPr>
          <p:cNvPr id="14338" name="Picture 2" descr="http://4.bp.blogspot.com/_ue2_vDGeEV8/TVJsOMYZoxI/AAAAAAAAGHM/4zds7vWlhJ8/s1600/ananias_7.jpg"/>
          <p:cNvPicPr>
            <a:picLocks noChangeAspect="1" noChangeArrowheads="1"/>
          </p:cNvPicPr>
          <p:nvPr/>
        </p:nvPicPr>
        <p:blipFill>
          <a:blip r:embed="rId3" cstate="print"/>
          <a:srcRect/>
          <a:stretch>
            <a:fillRect/>
          </a:stretch>
        </p:blipFill>
        <p:spPr bwMode="auto">
          <a:xfrm>
            <a:off x="1073295" y="2069279"/>
            <a:ext cx="3257355" cy="4183130"/>
          </a:xfrm>
          <a:prstGeom prst="rect">
            <a:avLst/>
          </a:prstGeom>
          <a:noFill/>
        </p:spPr>
      </p:pic>
      <p:pic>
        <p:nvPicPr>
          <p:cNvPr id="2050" name="Picture 2" descr="Image result for ananias and sapphira pain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836" y="839257"/>
            <a:ext cx="6579292" cy="403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animEffect transition="in" filter="fade">
                                      <p:cBhvr>
                                        <p:cTn id="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16695" y="1377518"/>
            <a:ext cx="3780602" cy="1200329"/>
          </a:xfrm>
          <a:prstGeom prst="rect">
            <a:avLst/>
          </a:prstGeom>
          <a:noFill/>
        </p:spPr>
        <p:txBody>
          <a:bodyPr wrap="square" rtlCol="0">
            <a:spAutoFit/>
          </a:bodyPr>
          <a:lstStyle/>
          <a:p>
            <a:r>
              <a:rPr lang="en-US" dirty="0">
                <a:solidFill>
                  <a:schemeClr val="bg1"/>
                </a:solidFill>
              </a:rPr>
              <a:t> After healing the lame man at the temple Peter and John were arrested and taken before the Jewish governing council called the Sanhedrin.</a:t>
            </a:r>
          </a:p>
        </p:txBody>
      </p:sp>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Peter and John Arrested</a:t>
            </a:r>
          </a:p>
        </p:txBody>
      </p:sp>
      <p:grpSp>
        <p:nvGrpSpPr>
          <p:cNvPr id="2" name="Group 1"/>
          <p:cNvGrpSpPr/>
          <p:nvPr/>
        </p:nvGrpSpPr>
        <p:grpSpPr>
          <a:xfrm>
            <a:off x="1051379" y="2965358"/>
            <a:ext cx="3267156" cy="3100942"/>
            <a:chOff x="4094442" y="1899715"/>
            <a:chExt cx="2819400" cy="2675965"/>
          </a:xfrm>
        </p:grpSpPr>
        <p:grpSp>
          <p:nvGrpSpPr>
            <p:cNvPr id="108" name="Group 107"/>
            <p:cNvGrpSpPr/>
            <p:nvPr/>
          </p:nvGrpSpPr>
          <p:grpSpPr>
            <a:xfrm>
              <a:off x="5724520" y="2483863"/>
              <a:ext cx="912441" cy="2009703"/>
              <a:chOff x="6934200" y="1265656"/>
              <a:chExt cx="1985484" cy="4373144"/>
            </a:xfrm>
          </p:grpSpPr>
          <p:sp>
            <p:nvSpPr>
              <p:cNvPr id="109" name="Oval 108"/>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6724914" flipH="1">
                <a:off x="6809060" y="3667864"/>
                <a:ext cx="601800" cy="3515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3549535" flipH="1">
                <a:off x="8409583" y="3649135"/>
                <a:ext cx="601800" cy="3515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loud 115"/>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loud 116"/>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24"/>
              <p:cNvGrpSpPr/>
              <p:nvPr/>
            </p:nvGrpSpPr>
            <p:grpSpPr>
              <a:xfrm>
                <a:off x="7108136" y="2388756"/>
                <a:ext cx="1544360" cy="2210894"/>
                <a:chOff x="4553133" y="901823"/>
                <a:chExt cx="2186627" cy="3449921"/>
              </a:xfrm>
            </p:grpSpPr>
            <p:sp>
              <p:nvSpPr>
                <p:cNvPr id="187" name="Double Wave 23"/>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6"/>
                <p:cNvGrpSpPr/>
                <p:nvPr/>
              </p:nvGrpSpPr>
              <p:grpSpPr>
                <a:xfrm>
                  <a:off x="4694566" y="901823"/>
                  <a:ext cx="2045194" cy="1982724"/>
                  <a:chOff x="2594848" y="2213440"/>
                  <a:chExt cx="2045194" cy="1982724"/>
                </a:xfrm>
                <a:solidFill>
                  <a:srgbClr val="E0C13C"/>
                </a:solidFill>
              </p:grpSpPr>
              <p:sp>
                <p:nvSpPr>
                  <p:cNvPr id="189"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0" name="Group 5"/>
                  <p:cNvGrpSpPr/>
                  <p:nvPr/>
                </p:nvGrpSpPr>
                <p:grpSpPr>
                  <a:xfrm>
                    <a:off x="2840416" y="2333435"/>
                    <a:ext cx="1586009" cy="1634505"/>
                    <a:chOff x="2838154" y="2333435"/>
                    <a:chExt cx="1586009" cy="1634505"/>
                  </a:xfrm>
                  <a:grpFill/>
                </p:grpSpPr>
                <p:sp>
                  <p:nvSpPr>
                    <p:cNvPr id="191"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1" name="Oval 120"/>
              <p:cNvSpPr/>
              <p:nvPr/>
            </p:nvSpPr>
            <p:spPr>
              <a:xfrm flipH="1">
                <a:off x="7377452" y="1418345"/>
                <a:ext cx="1192870" cy="149042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58"/>
              <p:cNvGrpSpPr/>
              <p:nvPr/>
            </p:nvGrpSpPr>
            <p:grpSpPr>
              <a:xfrm rot="175281">
                <a:off x="7281771" y="4966315"/>
                <a:ext cx="1319546" cy="446802"/>
                <a:chOff x="3810000" y="1677648"/>
                <a:chExt cx="4705061" cy="1827552"/>
              </a:xfrm>
            </p:grpSpPr>
            <p:grpSp>
              <p:nvGrpSpPr>
                <p:cNvPr id="157" name="Group 37"/>
                <p:cNvGrpSpPr/>
                <p:nvPr/>
              </p:nvGrpSpPr>
              <p:grpSpPr>
                <a:xfrm>
                  <a:off x="3810000" y="1828800"/>
                  <a:ext cx="1776984" cy="1676400"/>
                  <a:chOff x="3810000" y="1828800"/>
                  <a:chExt cx="4038600" cy="3810000"/>
                </a:xfrm>
              </p:grpSpPr>
              <p:sp>
                <p:nvSpPr>
                  <p:cNvPr id="178" name="Half Frame 17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Half Frame 178"/>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Half Frame 179"/>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Half Frame 180"/>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Donut 18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Diamond 18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38"/>
                <p:cNvGrpSpPr/>
                <p:nvPr/>
              </p:nvGrpSpPr>
              <p:grpSpPr>
                <a:xfrm>
                  <a:off x="5314014" y="1757596"/>
                  <a:ext cx="1776984" cy="1676400"/>
                  <a:chOff x="3810000" y="1828800"/>
                  <a:chExt cx="4038600" cy="3810000"/>
                </a:xfrm>
              </p:grpSpPr>
              <p:sp>
                <p:nvSpPr>
                  <p:cNvPr id="169" name="Half Frame 168"/>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Half Frame 169"/>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Half Frame 170"/>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Half Frame 171"/>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Donut 172"/>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Diamond 173"/>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48"/>
                <p:cNvGrpSpPr/>
                <p:nvPr/>
              </p:nvGrpSpPr>
              <p:grpSpPr>
                <a:xfrm>
                  <a:off x="6738077" y="1677648"/>
                  <a:ext cx="1776984" cy="1676400"/>
                  <a:chOff x="3810000" y="1828800"/>
                  <a:chExt cx="4038600" cy="3810000"/>
                </a:xfrm>
              </p:grpSpPr>
              <p:sp>
                <p:nvSpPr>
                  <p:cNvPr id="160" name="Half Frame 15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Donut 16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Diamond 16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3" name="Cloud 122"/>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p:cNvGrpSpPr/>
              <p:nvPr/>
            </p:nvGrpSpPr>
            <p:grpSpPr>
              <a:xfrm>
                <a:off x="7162023" y="1568903"/>
                <a:ext cx="1544762" cy="259293"/>
                <a:chOff x="7105896" y="1557210"/>
                <a:chExt cx="1544762" cy="488119"/>
              </a:xfrm>
            </p:grpSpPr>
            <p:sp>
              <p:nvSpPr>
                <p:cNvPr id="125"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59"/>
                <p:cNvGrpSpPr/>
                <p:nvPr/>
              </p:nvGrpSpPr>
              <p:grpSpPr>
                <a:xfrm rot="160736">
                  <a:off x="7230848" y="1557210"/>
                  <a:ext cx="1269517" cy="488119"/>
                  <a:chOff x="3810000" y="1677648"/>
                  <a:chExt cx="4705061" cy="1827552"/>
                </a:xfrm>
              </p:grpSpPr>
              <p:grpSp>
                <p:nvGrpSpPr>
                  <p:cNvPr id="127" name="Group 37"/>
                  <p:cNvGrpSpPr/>
                  <p:nvPr/>
                </p:nvGrpSpPr>
                <p:grpSpPr>
                  <a:xfrm>
                    <a:off x="3810000" y="1828800"/>
                    <a:ext cx="1776984" cy="1676400"/>
                    <a:chOff x="3810000" y="1828800"/>
                    <a:chExt cx="4038600" cy="3810000"/>
                  </a:xfrm>
                </p:grpSpPr>
                <p:sp>
                  <p:nvSpPr>
                    <p:cNvPr id="148" name="Half Frame 14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Half Frame 148"/>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Half Frame 149"/>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Half Frame 150"/>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Donut 15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Diamond 15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38"/>
                  <p:cNvGrpSpPr/>
                  <p:nvPr/>
                </p:nvGrpSpPr>
                <p:grpSpPr>
                  <a:xfrm>
                    <a:off x="5314014" y="1757596"/>
                    <a:ext cx="1776984" cy="1676400"/>
                    <a:chOff x="3810000" y="1828800"/>
                    <a:chExt cx="4038600" cy="3810000"/>
                  </a:xfrm>
                </p:grpSpPr>
                <p:sp>
                  <p:nvSpPr>
                    <p:cNvPr id="139" name="Half Frame 138"/>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Half Frame 139"/>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Half Frame 140"/>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Half Frame 141"/>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Donut 142"/>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Diamond 143"/>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48"/>
                  <p:cNvGrpSpPr/>
                  <p:nvPr/>
                </p:nvGrpSpPr>
                <p:grpSpPr>
                  <a:xfrm>
                    <a:off x="6738077" y="1677648"/>
                    <a:ext cx="1776984" cy="1676400"/>
                    <a:chOff x="3810000" y="1828800"/>
                    <a:chExt cx="4038600" cy="3810000"/>
                  </a:xfrm>
                </p:grpSpPr>
                <p:sp>
                  <p:nvSpPr>
                    <p:cNvPr id="130" name="Half Frame 12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Half Frame 13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Half Frame 13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Half Frame 13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Donut 13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Diamond 13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93" name="Group 192"/>
            <p:cNvGrpSpPr/>
            <p:nvPr/>
          </p:nvGrpSpPr>
          <p:grpSpPr>
            <a:xfrm>
              <a:off x="4550373" y="2410759"/>
              <a:ext cx="804146" cy="2038456"/>
              <a:chOff x="5199743" y="533154"/>
              <a:chExt cx="1886857" cy="4783054"/>
            </a:xfrm>
          </p:grpSpPr>
          <p:grpSp>
            <p:nvGrpSpPr>
              <p:cNvPr id="194" name="Group 193"/>
              <p:cNvGrpSpPr/>
              <p:nvPr/>
            </p:nvGrpSpPr>
            <p:grpSpPr>
              <a:xfrm>
                <a:off x="5199743" y="793067"/>
                <a:ext cx="1886857" cy="4523141"/>
                <a:chOff x="5199743" y="793067"/>
                <a:chExt cx="1886857" cy="4523141"/>
              </a:xfrm>
            </p:grpSpPr>
            <p:sp>
              <p:nvSpPr>
                <p:cNvPr id="197" name="Round Diagonal Corner Rectangle 196"/>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 Diagonal Corner Rectangle 197"/>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5498238" y="793067"/>
                  <a:ext cx="1299147" cy="177272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33"/>
                <p:cNvGrpSpPr/>
                <p:nvPr/>
              </p:nvGrpSpPr>
              <p:grpSpPr>
                <a:xfrm rot="2754858">
                  <a:off x="5674192" y="4718893"/>
                  <a:ext cx="448734" cy="745895"/>
                  <a:chOff x="1676400" y="2133600"/>
                  <a:chExt cx="1447800" cy="2088845"/>
                </a:xfrm>
              </p:grpSpPr>
              <p:sp>
                <p:nvSpPr>
                  <p:cNvPr id="217" name="Oval 216"/>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218"/>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45"/>
                <p:cNvGrpSpPr/>
                <p:nvPr/>
              </p:nvGrpSpPr>
              <p:grpSpPr>
                <a:xfrm rot="18845142" flipH="1">
                  <a:off x="6055984" y="4618707"/>
                  <a:ext cx="488027" cy="752549"/>
                  <a:chOff x="1676400" y="2133600"/>
                  <a:chExt cx="1447800" cy="2088845"/>
                </a:xfrm>
              </p:grpSpPr>
              <p:sp>
                <p:nvSpPr>
                  <p:cNvPr id="214" name="Oval 213"/>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49"/>
                <p:cNvGrpSpPr/>
                <p:nvPr/>
              </p:nvGrpSpPr>
              <p:grpSpPr>
                <a:xfrm>
                  <a:off x="5199743" y="2466218"/>
                  <a:ext cx="1886857" cy="2489323"/>
                  <a:chOff x="4419600" y="2060454"/>
                  <a:chExt cx="3045502" cy="4187946"/>
                </a:xfrm>
              </p:grpSpPr>
              <p:sp>
                <p:nvSpPr>
                  <p:cNvPr id="205" name="Oval 204"/>
                  <p:cNvSpPr/>
                  <p:nvPr/>
                </p:nvSpPr>
                <p:spPr>
                  <a:xfrm>
                    <a:off x="6890479" y="3785016"/>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4419600" y="3810000"/>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Isosceles Triangle 209"/>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211"/>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rapezoid 212"/>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3" name="Round Diagonal Corner Rectangle 202"/>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5940533" y="2121796"/>
                  <a:ext cx="365028" cy="26780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Freeform 194"/>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Rectangle 195"/>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p:cNvGrpSpPr/>
            <p:nvPr/>
          </p:nvGrpSpPr>
          <p:grpSpPr>
            <a:xfrm>
              <a:off x="4094442" y="1899715"/>
              <a:ext cx="2819400" cy="2675965"/>
              <a:chOff x="1905000" y="2362200"/>
              <a:chExt cx="2819400" cy="2675965"/>
            </a:xfrm>
          </p:grpSpPr>
          <p:sp>
            <p:nvSpPr>
              <p:cNvPr id="221" name="Flowchart: Delay 220"/>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 name="Straight Connector 221"/>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3" name="Rectangle 2"/>
          <p:cNvSpPr/>
          <p:nvPr/>
        </p:nvSpPr>
        <p:spPr>
          <a:xfrm>
            <a:off x="5747780" y="1089134"/>
            <a:ext cx="6175634" cy="1477328"/>
          </a:xfrm>
          <a:prstGeom prst="rect">
            <a:avLst/>
          </a:prstGeom>
        </p:spPr>
        <p:txBody>
          <a:bodyPr wrap="square">
            <a:spAutoFit/>
          </a:bodyPr>
          <a:lstStyle/>
          <a:p>
            <a:r>
              <a:rPr lang="en-US" dirty="0">
                <a:solidFill>
                  <a:schemeClr val="bg1"/>
                </a:solidFill>
                <a:latin typeface="Open Sans"/>
              </a:rPr>
              <a:t>Sanhedrin:</a:t>
            </a:r>
          </a:p>
          <a:p>
            <a:r>
              <a:rPr lang="en-US" dirty="0">
                <a:solidFill>
                  <a:schemeClr val="bg1"/>
                </a:solidFill>
                <a:latin typeface="Open Sans"/>
              </a:rPr>
              <a:t>The Jewish senate and the highest native court in both civil and ecclesiastical matters. Under the presidency of the high priest it regulated the whole internal affairs of the Jewish nation. (3)</a:t>
            </a:r>
            <a:endParaRPr lang="en-US" dirty="0">
              <a:solidFill>
                <a:schemeClr val="bg1"/>
              </a:solidFill>
            </a:endParaRPr>
          </a:p>
        </p:txBody>
      </p:sp>
      <p:sp>
        <p:nvSpPr>
          <p:cNvPr id="227" name="Rectangle 226"/>
          <p:cNvSpPr/>
          <p:nvPr/>
        </p:nvSpPr>
        <p:spPr>
          <a:xfrm>
            <a:off x="7222933" y="2953790"/>
            <a:ext cx="4572424" cy="3416320"/>
          </a:xfrm>
          <a:prstGeom prst="rect">
            <a:avLst/>
          </a:prstGeom>
        </p:spPr>
        <p:txBody>
          <a:bodyPr wrap="square">
            <a:spAutoFit/>
          </a:bodyPr>
          <a:lstStyle/>
          <a:p>
            <a:r>
              <a:rPr lang="en-US" dirty="0" err="1">
                <a:solidFill>
                  <a:schemeClr val="bg1"/>
                </a:solidFill>
                <a:latin typeface="Open Sans"/>
              </a:rPr>
              <a:t>Annas</a:t>
            </a:r>
            <a:r>
              <a:rPr lang="en-US" dirty="0">
                <a:solidFill>
                  <a:schemeClr val="bg1"/>
                </a:solidFill>
                <a:latin typeface="Open Sans"/>
              </a:rPr>
              <a:t> was a Jewish high priest (a Sanhedrin) during the time of Jesus’ crucifixion and Peter and John’s imprisonment. Five of his sons served as high priests.</a:t>
            </a:r>
          </a:p>
          <a:p>
            <a:endParaRPr lang="en-US" dirty="0">
              <a:solidFill>
                <a:schemeClr val="bg1"/>
              </a:solidFill>
              <a:latin typeface="Open Sans"/>
            </a:endParaRPr>
          </a:p>
          <a:p>
            <a:endParaRPr lang="en-US" dirty="0">
              <a:solidFill>
                <a:schemeClr val="bg1"/>
              </a:solidFill>
              <a:latin typeface="Open Sans"/>
            </a:endParaRPr>
          </a:p>
          <a:p>
            <a:r>
              <a:rPr lang="en-US" dirty="0">
                <a:solidFill>
                  <a:schemeClr val="bg1"/>
                </a:solidFill>
                <a:latin typeface="Open Sans"/>
              </a:rPr>
              <a:t>Joseph Caiaphas was his son-in-law and also a high priest during the reign of the emperor Tiberius. Peter and John appeared before him. Caiaphas served 18 years. (2)</a:t>
            </a:r>
            <a:endParaRPr lang="en-US" dirty="0">
              <a:solidFill>
                <a:schemeClr val="bg1"/>
              </a:solidFill>
            </a:endParaRPr>
          </a:p>
        </p:txBody>
      </p:sp>
      <p:grpSp>
        <p:nvGrpSpPr>
          <p:cNvPr id="228" name="Group 227"/>
          <p:cNvGrpSpPr/>
          <p:nvPr/>
        </p:nvGrpSpPr>
        <p:grpSpPr>
          <a:xfrm>
            <a:off x="5573844" y="2996454"/>
            <a:ext cx="1447800" cy="1676400"/>
            <a:chOff x="3581400" y="762000"/>
            <a:chExt cx="1447800" cy="1676400"/>
          </a:xfrm>
        </p:grpSpPr>
        <p:sp>
          <p:nvSpPr>
            <p:cNvPr id="229" name="Rectangle 228"/>
            <p:cNvSpPr/>
            <p:nvPr/>
          </p:nvSpPr>
          <p:spPr>
            <a:xfrm>
              <a:off x="35814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ame 229"/>
            <p:cNvSpPr/>
            <p:nvPr/>
          </p:nvSpPr>
          <p:spPr>
            <a:xfrm>
              <a:off x="35814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1" name="Group 230"/>
            <p:cNvGrpSpPr/>
            <p:nvPr/>
          </p:nvGrpSpPr>
          <p:grpSpPr>
            <a:xfrm>
              <a:off x="3912598" y="914400"/>
              <a:ext cx="888002" cy="1447351"/>
              <a:chOff x="3686307" y="2743199"/>
              <a:chExt cx="1043396" cy="1905001"/>
            </a:xfrm>
          </p:grpSpPr>
          <p:sp>
            <p:nvSpPr>
              <p:cNvPr id="232" name="Round Diagonal Corner Rectangle 231"/>
              <p:cNvSpPr/>
              <p:nvPr/>
            </p:nvSpPr>
            <p:spPr>
              <a:xfrm rot="4155728" flipH="1">
                <a:off x="3562504" y="3318880"/>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 Diagonal Corner Rectangle 232"/>
              <p:cNvSpPr/>
              <p:nvPr/>
            </p:nvSpPr>
            <p:spPr>
              <a:xfrm rot="17444272">
                <a:off x="4070502" y="3273105"/>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Stored Data 233"/>
              <p:cNvSpPr/>
              <p:nvPr/>
            </p:nvSpPr>
            <p:spPr>
              <a:xfrm rot="5400000">
                <a:off x="3981661" y="2542231"/>
                <a:ext cx="457755" cy="859692"/>
              </a:xfrm>
              <a:prstGeom prst="flowChartOnlineStorag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p:cNvSpPr/>
              <p:nvPr/>
            </p:nvSpPr>
            <p:spPr>
              <a:xfrm>
                <a:off x="3762864" y="3933363"/>
                <a:ext cx="914188" cy="71483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6" name="Isosceles Triangle 235"/>
              <p:cNvSpPr/>
              <p:nvPr/>
            </p:nvSpPr>
            <p:spPr>
              <a:xfrm rot="10800000">
                <a:off x="3932381" y="3703782"/>
                <a:ext cx="533400" cy="91551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Isosceles Triangle 236"/>
              <p:cNvSpPr/>
              <p:nvPr/>
            </p:nvSpPr>
            <p:spPr>
              <a:xfrm rot="10800000">
                <a:off x="4038600" y="3810000"/>
                <a:ext cx="327959" cy="732408"/>
              </a:xfrm>
              <a:prstGeom prst="triangl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gular Pentagon 237"/>
              <p:cNvSpPr/>
              <p:nvPr/>
            </p:nvSpPr>
            <p:spPr>
              <a:xfrm rot="10800000">
                <a:off x="3844854" y="3109404"/>
                <a:ext cx="737909" cy="1098612"/>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18"/>
              <p:cNvSpPr/>
              <p:nvPr/>
            </p:nvSpPr>
            <p:spPr>
              <a:xfrm>
                <a:off x="3741615" y="3017853"/>
                <a:ext cx="979638" cy="21866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240" name="Group 239"/>
          <p:cNvGrpSpPr/>
          <p:nvPr/>
        </p:nvGrpSpPr>
        <p:grpSpPr>
          <a:xfrm>
            <a:off x="5625167" y="4797838"/>
            <a:ext cx="1417940" cy="1641825"/>
            <a:chOff x="7086600" y="762000"/>
            <a:chExt cx="1447800" cy="1676400"/>
          </a:xfrm>
        </p:grpSpPr>
        <p:sp>
          <p:nvSpPr>
            <p:cNvPr id="241" name="Rectangle 240"/>
            <p:cNvSpPr/>
            <p:nvPr/>
          </p:nvSpPr>
          <p:spPr>
            <a:xfrm>
              <a:off x="70866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07"/>
            <p:cNvGrpSpPr/>
            <p:nvPr/>
          </p:nvGrpSpPr>
          <p:grpSpPr>
            <a:xfrm>
              <a:off x="7239000" y="914400"/>
              <a:ext cx="1116264" cy="1447385"/>
              <a:chOff x="6298398" y="914400"/>
              <a:chExt cx="2056866" cy="2667000"/>
            </a:xfrm>
          </p:grpSpPr>
          <p:sp>
            <p:nvSpPr>
              <p:cNvPr id="244" name="Cloud 243"/>
              <p:cNvSpPr/>
              <p:nvPr/>
            </p:nvSpPr>
            <p:spPr>
              <a:xfrm>
                <a:off x="6298398" y="1270819"/>
                <a:ext cx="2056866" cy="131878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06"/>
              <p:cNvGrpSpPr/>
              <p:nvPr/>
            </p:nvGrpSpPr>
            <p:grpSpPr>
              <a:xfrm>
                <a:off x="6485049" y="914400"/>
                <a:ext cx="1812330" cy="2667000"/>
                <a:chOff x="6485049" y="914400"/>
                <a:chExt cx="1812330" cy="2667000"/>
              </a:xfrm>
            </p:grpSpPr>
            <p:sp>
              <p:nvSpPr>
                <p:cNvPr id="246" name="Trapezoid 245"/>
                <p:cNvSpPr/>
                <p:nvPr/>
              </p:nvSpPr>
              <p:spPr>
                <a:xfrm>
                  <a:off x="6485049" y="2617940"/>
                  <a:ext cx="1691247" cy="963460"/>
                </a:xfrm>
                <a:prstGeom prst="trapezoid">
                  <a:avLst>
                    <a:gd name="adj" fmla="val 4225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247" name="Group 205"/>
                <p:cNvGrpSpPr/>
                <p:nvPr/>
              </p:nvGrpSpPr>
              <p:grpSpPr>
                <a:xfrm>
                  <a:off x="6934200" y="2514600"/>
                  <a:ext cx="834247" cy="1060537"/>
                  <a:chOff x="6940092" y="3047999"/>
                  <a:chExt cx="834247" cy="1060537"/>
                </a:xfrm>
              </p:grpSpPr>
              <p:sp>
                <p:nvSpPr>
                  <p:cNvPr id="254" name="Isosceles Triangle 253"/>
                  <p:cNvSpPr/>
                  <p:nvPr/>
                </p:nvSpPr>
                <p:spPr>
                  <a:xfrm rot="10800000">
                    <a:off x="6940092" y="3047999"/>
                    <a:ext cx="834247" cy="1060537"/>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Isosceles Triangle 254"/>
                  <p:cNvSpPr/>
                  <p:nvPr/>
                </p:nvSpPr>
                <p:spPr>
                  <a:xfrm rot="10800000">
                    <a:off x="7054475" y="3047999"/>
                    <a:ext cx="606725" cy="755669"/>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Regular Pentagon 247"/>
                <p:cNvSpPr/>
                <p:nvPr/>
              </p:nvSpPr>
              <p:spPr>
                <a:xfrm rot="10800000">
                  <a:off x="6636730" y="1340285"/>
                  <a:ext cx="1365132" cy="170354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loud 248"/>
                <p:cNvSpPr/>
                <p:nvPr/>
              </p:nvSpPr>
              <p:spPr>
                <a:xfrm>
                  <a:off x="6636730" y="914400"/>
                  <a:ext cx="1365132" cy="8517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249"/>
                <p:cNvSpPr/>
                <p:nvPr/>
              </p:nvSpPr>
              <p:spPr>
                <a:xfrm>
                  <a:off x="6485049" y="1411266"/>
                  <a:ext cx="1812330" cy="2680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1" name="Hexagon 250"/>
                <p:cNvSpPr/>
                <p:nvPr/>
              </p:nvSpPr>
              <p:spPr>
                <a:xfrm>
                  <a:off x="7243455" y="1127342"/>
                  <a:ext cx="250274" cy="333497"/>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52" name="Hexagon 251"/>
                <p:cNvSpPr/>
                <p:nvPr/>
              </p:nvSpPr>
              <p:spPr>
                <a:xfrm>
                  <a:off x="7774340"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53" name="Hexagon 252"/>
                <p:cNvSpPr/>
                <p:nvPr/>
              </p:nvSpPr>
              <p:spPr>
                <a:xfrm>
                  <a:off x="6788411"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grpSp>
        <p:sp>
          <p:nvSpPr>
            <p:cNvPr id="243" name="Frame 242"/>
            <p:cNvSpPr/>
            <p:nvPr/>
          </p:nvSpPr>
          <p:spPr>
            <a:xfrm>
              <a:off x="70866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4:1-6</a:t>
            </a:r>
          </a:p>
        </p:txBody>
      </p:sp>
    </p:spTree>
    <p:extLst>
      <p:ext uri="{BB962C8B-B14F-4D97-AF65-F5344CB8AC3E}">
        <p14:creationId xmlns:p14="http://schemas.microsoft.com/office/powerpoint/2010/main" val="54479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381000"/>
            <a:ext cx="4038600" cy="2862322"/>
          </a:xfrm>
          <a:prstGeom prst="rect">
            <a:avLst/>
          </a:prstGeom>
          <a:noFill/>
        </p:spPr>
        <p:txBody>
          <a:bodyPr wrap="square" rtlCol="0">
            <a:spAutoFit/>
          </a:bodyPr>
          <a:lstStyle/>
          <a:p>
            <a:r>
              <a:rPr lang="en-US" sz="3600" dirty="0">
                <a:solidFill>
                  <a:schemeClr val="bg1"/>
                </a:solidFill>
                <a:cs typeface="DaunPenh" pitchFamily="2" charset="0"/>
              </a:rPr>
              <a:t>“…I have seen some who have spent a long winter of guilt and spiritual starvation…</a:t>
            </a:r>
          </a:p>
        </p:txBody>
      </p:sp>
      <p:sp>
        <p:nvSpPr>
          <p:cNvPr id="5" name="TextBox 4"/>
          <p:cNvSpPr txBox="1"/>
          <p:nvPr/>
        </p:nvSpPr>
        <p:spPr>
          <a:xfrm>
            <a:off x="6553200" y="4495800"/>
            <a:ext cx="3810000" cy="1754326"/>
          </a:xfrm>
          <a:prstGeom prst="rect">
            <a:avLst/>
          </a:prstGeom>
          <a:noFill/>
        </p:spPr>
        <p:txBody>
          <a:bodyPr wrap="square" rtlCol="0">
            <a:spAutoFit/>
          </a:bodyPr>
          <a:lstStyle/>
          <a:p>
            <a:r>
              <a:rPr lang="en-US" sz="3600" dirty="0">
                <a:solidFill>
                  <a:schemeClr val="bg1"/>
                </a:solidFill>
                <a:cs typeface="DaunPenh" pitchFamily="2" charset="0"/>
              </a:rPr>
              <a:t>…emerge into the morning of forgiveness:”</a:t>
            </a:r>
          </a:p>
        </p:txBody>
      </p:sp>
      <p:pic>
        <p:nvPicPr>
          <p:cNvPr id="7172" name="Picture 4" descr="https://encrypted-tbn3.gstatic.com/images?q=tbn:ANd9GcT4I4EX7iQS3EhL2Q8QnE_lbROQ01qgUUrzD6acl3E51yZrTFl7yw"/>
          <p:cNvPicPr>
            <a:picLocks noChangeAspect="1" noChangeArrowheads="1"/>
          </p:cNvPicPr>
          <p:nvPr/>
        </p:nvPicPr>
        <p:blipFill>
          <a:blip r:embed="rId3" cstate="print"/>
          <a:srcRect/>
          <a:stretch>
            <a:fillRect/>
          </a:stretch>
        </p:blipFill>
        <p:spPr bwMode="auto">
          <a:xfrm>
            <a:off x="7553326" y="2286000"/>
            <a:ext cx="3114675" cy="1466850"/>
          </a:xfrm>
          <a:prstGeom prst="rect">
            <a:avLst/>
          </a:prstGeom>
          <a:noFill/>
        </p:spPr>
      </p:pic>
      <p:pic>
        <p:nvPicPr>
          <p:cNvPr id="7174" name="Picture 6" descr="https://encrypted-tbn0.gstatic.com/images?q=tbn:ANd9GcSXpsOR7_AQqB5GCdiUOpvE53W6FB_1bWOIBwLgEh56kJJlpCzriA"/>
          <p:cNvPicPr>
            <a:picLocks noChangeAspect="1" noChangeArrowheads="1"/>
          </p:cNvPicPr>
          <p:nvPr/>
        </p:nvPicPr>
        <p:blipFill>
          <a:blip r:embed="rId4" cstate="print"/>
          <a:srcRect/>
          <a:stretch>
            <a:fillRect/>
          </a:stretch>
        </p:blipFill>
        <p:spPr bwMode="auto">
          <a:xfrm>
            <a:off x="5791201" y="762001"/>
            <a:ext cx="2466975" cy="1847851"/>
          </a:xfrm>
          <a:prstGeom prst="rect">
            <a:avLst/>
          </a:prstGeom>
          <a:noFill/>
        </p:spPr>
      </p:pic>
      <p:pic>
        <p:nvPicPr>
          <p:cNvPr id="7178" name="Picture 10" descr="https://encrypted-tbn2.gstatic.com/images?q=tbn:ANd9GcR-MICWqWPGULU1jxI4K62_YZYUW72p6exaIBMvp4ALoeTBEk9b"/>
          <p:cNvPicPr>
            <a:picLocks noChangeAspect="1" noChangeArrowheads="1"/>
          </p:cNvPicPr>
          <p:nvPr/>
        </p:nvPicPr>
        <p:blipFill>
          <a:blip r:embed="rId5" cstate="print"/>
          <a:srcRect/>
          <a:stretch>
            <a:fillRect/>
          </a:stretch>
        </p:blipFill>
        <p:spPr bwMode="auto">
          <a:xfrm>
            <a:off x="3962400" y="3124200"/>
            <a:ext cx="2628900" cy="1743076"/>
          </a:xfrm>
          <a:prstGeom prst="rect">
            <a:avLst/>
          </a:prstGeom>
          <a:noFill/>
        </p:spPr>
      </p:pic>
      <p:pic>
        <p:nvPicPr>
          <p:cNvPr id="7176" name="Picture 8" descr="http://www.outdoor-photos.com/_photo/3839312.jpg"/>
          <p:cNvPicPr>
            <a:picLocks noChangeAspect="1" noChangeArrowheads="1"/>
          </p:cNvPicPr>
          <p:nvPr/>
        </p:nvPicPr>
        <p:blipFill>
          <a:blip r:embed="rId6" cstate="print"/>
          <a:srcRect/>
          <a:stretch>
            <a:fillRect/>
          </a:stretch>
        </p:blipFill>
        <p:spPr bwMode="auto">
          <a:xfrm>
            <a:off x="1752601" y="4419600"/>
            <a:ext cx="3176853" cy="1752600"/>
          </a:xfrm>
          <a:prstGeom prst="rect">
            <a:avLst/>
          </a:prstGeom>
          <a:noFill/>
        </p:spPr>
      </p:pic>
      <p:sp>
        <p:nvSpPr>
          <p:cNvPr id="11" name="TextBox 10"/>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(10)</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2388" y="139875"/>
            <a:ext cx="865474" cy="1081843"/>
          </a:xfrm>
          <a:prstGeom prst="rect">
            <a:avLst/>
          </a:prstGeom>
        </p:spPr>
      </p:pic>
    </p:spTree>
    <p:extLst>
      <p:ext uri="{BB962C8B-B14F-4D97-AF65-F5344CB8AC3E}">
        <p14:creationId xmlns:p14="http://schemas.microsoft.com/office/powerpoint/2010/main" val="398477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8"/>
                                        </p:tgtEl>
                                        <p:attrNameLst>
                                          <p:attrName>style.visibility</p:attrName>
                                        </p:attrNameLst>
                                      </p:cBhvr>
                                      <p:to>
                                        <p:strVal val="visible"/>
                                      </p:to>
                                    </p:set>
                                    <p:animEffect transition="in" filter="fade">
                                      <p:cBhvr>
                                        <p:cTn id="12" dur="1000"/>
                                        <p:tgtEl>
                                          <p:spTgt spid="7178"/>
                                        </p:tgtEl>
                                      </p:cBhvr>
                                    </p:animEffect>
                                    <p:anim calcmode="lin" valueType="num">
                                      <p:cBhvr>
                                        <p:cTn id="13" dur="1000" fill="hold"/>
                                        <p:tgtEl>
                                          <p:spTgt spid="7178"/>
                                        </p:tgtEl>
                                        <p:attrNameLst>
                                          <p:attrName>ppt_x</p:attrName>
                                        </p:attrNameLst>
                                      </p:cBhvr>
                                      <p:tavLst>
                                        <p:tav tm="0">
                                          <p:val>
                                            <p:strVal val="#ppt_x"/>
                                          </p:val>
                                        </p:tav>
                                        <p:tav tm="100000">
                                          <p:val>
                                            <p:strVal val="#ppt_x"/>
                                          </p:val>
                                        </p:tav>
                                      </p:tavLst>
                                    </p:anim>
                                    <p:anim calcmode="lin" valueType="num">
                                      <p:cBhvr>
                                        <p:cTn id="14" dur="1000" fill="hold"/>
                                        <p:tgtEl>
                                          <p:spTgt spid="717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fade">
                                      <p:cBhvr>
                                        <p:cTn id="17" dur="1000"/>
                                        <p:tgtEl>
                                          <p:spTgt spid="7176"/>
                                        </p:tgtEl>
                                      </p:cBhvr>
                                    </p:animEffect>
                                    <p:anim calcmode="lin" valueType="num">
                                      <p:cBhvr>
                                        <p:cTn id="18" dur="1000" fill="hold"/>
                                        <p:tgtEl>
                                          <p:spTgt spid="7176"/>
                                        </p:tgtEl>
                                        <p:attrNameLst>
                                          <p:attrName>ppt_x</p:attrName>
                                        </p:attrNameLst>
                                      </p:cBhvr>
                                      <p:tavLst>
                                        <p:tav tm="0">
                                          <p:val>
                                            <p:strVal val="#ppt_x"/>
                                          </p:val>
                                        </p:tav>
                                        <p:tav tm="100000">
                                          <p:val>
                                            <p:strVal val="#ppt_x"/>
                                          </p:val>
                                        </p:tav>
                                      </p:tavLst>
                                    </p:anim>
                                    <p:anim calcmode="lin" valueType="num">
                                      <p:cBhvr>
                                        <p:cTn id="19" dur="1000" fill="hold"/>
                                        <p:tgtEl>
                                          <p:spTgt spid="7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Triangle 31"/>
          <p:cNvSpPr/>
          <p:nvPr/>
        </p:nvSpPr>
        <p:spPr>
          <a:xfrm rot="5400000">
            <a:off x="2667000" y="-1143000"/>
            <a:ext cx="6858000" cy="9144000"/>
          </a:xfrm>
          <a:prstGeom prst="rtTriangl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16200000">
            <a:off x="2667000" y="-1143000"/>
            <a:ext cx="6858000" cy="9144000"/>
          </a:xfrm>
          <a:prstGeom prst="rtTriangl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524000" y="0"/>
            <a:ext cx="9144000" cy="685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28800" y="381000"/>
            <a:ext cx="4648200" cy="3416320"/>
          </a:xfrm>
          <a:prstGeom prst="rect">
            <a:avLst/>
          </a:prstGeom>
          <a:noFill/>
        </p:spPr>
        <p:txBody>
          <a:bodyPr wrap="square" rtlCol="0">
            <a:spAutoFit/>
          </a:bodyPr>
          <a:lstStyle/>
          <a:p>
            <a:r>
              <a:rPr lang="en-US" sz="3600" dirty="0">
                <a:cs typeface="DaunPenh" pitchFamily="2" charset="0"/>
              </a:rPr>
              <a:t>“Behold, he who has repented of his sins, the same is forgiven, and I, the Lord, remember them no more” </a:t>
            </a:r>
          </a:p>
          <a:p>
            <a:r>
              <a:rPr lang="en-US" sz="3600" dirty="0">
                <a:cs typeface="DaunPenh" pitchFamily="2" charset="0"/>
              </a:rPr>
              <a:t>(D&amp;C 58:42)</a:t>
            </a:r>
          </a:p>
        </p:txBody>
      </p:sp>
      <p:sp>
        <p:nvSpPr>
          <p:cNvPr id="10" name="TextBox 9"/>
          <p:cNvSpPr txBox="1"/>
          <p:nvPr/>
        </p:nvSpPr>
        <p:spPr>
          <a:xfrm>
            <a:off x="5835163" y="4178320"/>
            <a:ext cx="4237892" cy="1754326"/>
          </a:xfrm>
          <a:prstGeom prst="rect">
            <a:avLst/>
          </a:prstGeom>
          <a:noFill/>
        </p:spPr>
        <p:txBody>
          <a:bodyPr wrap="square" rtlCol="0">
            <a:spAutoFit/>
          </a:bodyPr>
          <a:lstStyle/>
          <a:p>
            <a:r>
              <a:rPr lang="en-US" sz="3600" dirty="0">
                <a:solidFill>
                  <a:schemeClr val="bg1"/>
                </a:solidFill>
                <a:cs typeface="DaunPenh" pitchFamily="2" charset="0"/>
              </a:rPr>
              <a:t>Unfortunately, Ananias did not have time to repent. </a:t>
            </a:r>
          </a:p>
        </p:txBody>
      </p:sp>
    </p:spTree>
    <p:extLst>
      <p:ext uri="{BB962C8B-B14F-4D97-AF65-F5344CB8AC3E}">
        <p14:creationId xmlns:p14="http://schemas.microsoft.com/office/powerpoint/2010/main" val="387095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1354" y="381000"/>
            <a:ext cx="6195646" cy="1200329"/>
          </a:xfrm>
          <a:prstGeom prst="rect">
            <a:avLst/>
          </a:prstGeom>
          <a:noFill/>
        </p:spPr>
        <p:txBody>
          <a:bodyPr wrap="square" rtlCol="0">
            <a:spAutoFit/>
          </a:bodyPr>
          <a:lstStyle/>
          <a:p>
            <a:r>
              <a:rPr lang="en-US" sz="3600" dirty="0">
                <a:solidFill>
                  <a:schemeClr val="bg1"/>
                </a:solidFill>
                <a:cs typeface="DaunPenh" pitchFamily="2" charset="0"/>
              </a:rPr>
              <a:t>“And great fear came on all them that heard these things.”</a:t>
            </a:r>
          </a:p>
        </p:txBody>
      </p:sp>
      <p:sp>
        <p:nvSpPr>
          <p:cNvPr id="5" name="TextBox 4"/>
          <p:cNvSpPr txBox="1"/>
          <p:nvPr/>
        </p:nvSpPr>
        <p:spPr>
          <a:xfrm>
            <a:off x="5928510" y="4518702"/>
            <a:ext cx="6067331" cy="1754326"/>
          </a:xfrm>
          <a:prstGeom prst="rect">
            <a:avLst/>
          </a:prstGeom>
          <a:noFill/>
        </p:spPr>
        <p:txBody>
          <a:bodyPr wrap="square" rtlCol="0">
            <a:spAutoFit/>
          </a:bodyPr>
          <a:lstStyle/>
          <a:p>
            <a:r>
              <a:rPr lang="en-US" sz="3600" dirty="0">
                <a:solidFill>
                  <a:schemeClr val="bg1"/>
                </a:solidFill>
                <a:cs typeface="DaunPenh" pitchFamily="2" charset="0"/>
              </a:rPr>
              <a:t>“And the young men arose, wound him up, and carried him out, and buried him.”</a:t>
            </a:r>
          </a:p>
        </p:txBody>
      </p:sp>
      <p:sp>
        <p:nvSpPr>
          <p:cNvPr id="6" name="TextBox 5"/>
          <p:cNvSpPr txBox="1"/>
          <p:nvPr/>
        </p:nvSpPr>
        <p:spPr>
          <a:xfrm>
            <a:off x="-15090" y="6466149"/>
            <a:ext cx="5943600" cy="338554"/>
          </a:xfrm>
          <a:prstGeom prst="rect">
            <a:avLst/>
          </a:prstGeom>
          <a:noFill/>
        </p:spPr>
        <p:txBody>
          <a:bodyPr wrap="square" rtlCol="0">
            <a:spAutoFit/>
          </a:bodyPr>
          <a:lstStyle/>
          <a:p>
            <a:r>
              <a:rPr lang="en-US" sz="1600" dirty="0">
                <a:solidFill>
                  <a:schemeClr val="bg1"/>
                </a:solidFill>
                <a:cs typeface="DaunPenh" pitchFamily="2" charset="0"/>
              </a:rPr>
              <a:t>Acts 5:5-6</a:t>
            </a:r>
          </a:p>
        </p:txBody>
      </p:sp>
      <p:pic>
        <p:nvPicPr>
          <p:cNvPr id="8" name="Picture 7" descr="graveclothes11.jpg"/>
          <p:cNvPicPr>
            <a:picLocks noChangeAspect="1"/>
          </p:cNvPicPr>
          <p:nvPr/>
        </p:nvPicPr>
        <p:blipFill>
          <a:blip r:embed="rId3" cstate="print"/>
          <a:stretch>
            <a:fillRect/>
          </a:stretch>
        </p:blipFill>
        <p:spPr>
          <a:xfrm>
            <a:off x="6547919" y="926123"/>
            <a:ext cx="4878402" cy="3283242"/>
          </a:xfrm>
          <a:prstGeom prst="rect">
            <a:avLst/>
          </a:prstGeom>
        </p:spPr>
      </p:pic>
      <p:grpSp>
        <p:nvGrpSpPr>
          <p:cNvPr id="7" name="Group 6"/>
          <p:cNvGrpSpPr/>
          <p:nvPr/>
        </p:nvGrpSpPr>
        <p:grpSpPr>
          <a:xfrm>
            <a:off x="525054" y="2471373"/>
            <a:ext cx="4878402" cy="3475983"/>
            <a:chOff x="932507" y="2381061"/>
            <a:chExt cx="4590107" cy="3230248"/>
          </a:xfrm>
        </p:grpSpPr>
        <p:pic>
          <p:nvPicPr>
            <p:cNvPr id="4098" name="Picture 2" descr="Image result for ananias and sapphira painting"/>
            <p:cNvPicPr>
              <a:picLocks noChangeAspect="1" noChangeArrowheads="1"/>
            </p:cNvPicPr>
            <p:nvPr/>
          </p:nvPicPr>
          <p:blipFill rotWithShape="1">
            <a:blip r:embed="rId4">
              <a:extLst>
                <a:ext uri="{28A0092B-C50C-407E-A947-70E740481C1C}">
                  <a14:useLocalDpi xmlns:a14="http://schemas.microsoft.com/office/drawing/2010/main" val="0"/>
                </a:ext>
              </a:extLst>
            </a:blip>
            <a:srcRect l="4781" t="5155" r="1646" b="10216"/>
            <a:stretch/>
          </p:blipFill>
          <p:spPr bwMode="auto">
            <a:xfrm>
              <a:off x="932507" y="2381061"/>
              <a:ext cx="4590107" cy="30148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2507" y="5395865"/>
              <a:ext cx="1494320" cy="215444"/>
            </a:xfrm>
            <a:prstGeom prst="rect">
              <a:avLst/>
            </a:prstGeom>
          </p:spPr>
          <p:txBody>
            <a:bodyPr wrap="none">
              <a:spAutoFit/>
            </a:bodyPr>
            <a:lstStyle/>
            <a:p>
              <a:r>
                <a:rPr lang="en-US" sz="800" dirty="0">
                  <a:solidFill>
                    <a:schemeClr val="bg1"/>
                  </a:solidFill>
                  <a:latin typeface="Abadi" panose="020B0604020104020204" pitchFamily="34" charset="0"/>
                </a:rPr>
                <a:t>Kharlamov, Alexei </a:t>
              </a:r>
              <a:r>
                <a:rPr lang="en-US" sz="800" dirty="0" err="1">
                  <a:solidFill>
                    <a:schemeClr val="bg1"/>
                  </a:solidFill>
                  <a:latin typeface="Abadi" panose="020B0604020104020204" pitchFamily="34" charset="0"/>
                </a:rPr>
                <a:t>Alexeyevich</a:t>
              </a:r>
              <a:endParaRPr lang="en-US" sz="800" dirty="0">
                <a:solidFill>
                  <a:schemeClr val="bg1"/>
                </a:solidFill>
              </a:endParaRPr>
            </a:p>
          </p:txBody>
        </p:sp>
      </p:grpSp>
    </p:spTree>
    <p:extLst>
      <p:ext uri="{BB962C8B-B14F-4D97-AF65-F5344CB8AC3E}">
        <p14:creationId xmlns:p14="http://schemas.microsoft.com/office/powerpoint/2010/main" val="76265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9790" y="381000"/>
            <a:ext cx="5327210" cy="1200329"/>
          </a:xfrm>
          <a:prstGeom prst="rect">
            <a:avLst/>
          </a:prstGeom>
          <a:noFill/>
        </p:spPr>
        <p:txBody>
          <a:bodyPr wrap="square" rtlCol="0">
            <a:spAutoFit/>
          </a:bodyPr>
          <a:lstStyle/>
          <a:p>
            <a:r>
              <a:rPr lang="en-US" sz="3600" dirty="0">
                <a:solidFill>
                  <a:schemeClr val="bg1"/>
                </a:solidFill>
                <a:cs typeface="DaunPenh" pitchFamily="2" charset="0"/>
              </a:rPr>
              <a:t>“And it was about the space of three hours after…</a:t>
            </a:r>
          </a:p>
        </p:txBody>
      </p:sp>
      <p:sp>
        <p:nvSpPr>
          <p:cNvPr id="5" name="TextBox 4"/>
          <p:cNvSpPr txBox="1"/>
          <p:nvPr/>
        </p:nvSpPr>
        <p:spPr>
          <a:xfrm>
            <a:off x="5638800" y="4495800"/>
            <a:ext cx="4724400" cy="1754326"/>
          </a:xfrm>
          <a:prstGeom prst="rect">
            <a:avLst/>
          </a:prstGeom>
          <a:noFill/>
        </p:spPr>
        <p:txBody>
          <a:bodyPr wrap="square" rtlCol="0">
            <a:spAutoFit/>
          </a:bodyPr>
          <a:lstStyle/>
          <a:p>
            <a:r>
              <a:rPr lang="en-US" sz="3600" dirty="0">
                <a:solidFill>
                  <a:schemeClr val="bg1"/>
                </a:solidFill>
                <a:cs typeface="DaunPenh" pitchFamily="2" charset="0"/>
              </a:rPr>
              <a:t>…when his wife, not knowing what was done, came in.”</a:t>
            </a:r>
          </a:p>
        </p:txBody>
      </p:sp>
      <p:sp>
        <p:nvSpPr>
          <p:cNvPr id="6" name="TextBox 5"/>
          <p:cNvSpPr txBox="1"/>
          <p:nvPr/>
        </p:nvSpPr>
        <p:spPr>
          <a:xfrm>
            <a:off x="0" y="6393594"/>
            <a:ext cx="5943600" cy="338554"/>
          </a:xfrm>
          <a:prstGeom prst="rect">
            <a:avLst/>
          </a:prstGeom>
          <a:noFill/>
        </p:spPr>
        <p:txBody>
          <a:bodyPr wrap="square" rtlCol="0">
            <a:spAutoFit/>
          </a:bodyPr>
          <a:lstStyle/>
          <a:p>
            <a:r>
              <a:rPr lang="en-US" sz="1600" dirty="0">
                <a:solidFill>
                  <a:schemeClr val="bg1"/>
                </a:solidFill>
                <a:cs typeface="DaunPenh" pitchFamily="2" charset="0"/>
              </a:rPr>
              <a:t>Acts 5:7</a:t>
            </a:r>
          </a:p>
        </p:txBody>
      </p:sp>
      <p:pic>
        <p:nvPicPr>
          <p:cNvPr id="14338" name="Picture 2" descr="https://encrypted-tbn1.gstatic.com/images?q=tbn:ANd9GcSjxaWsCrtpknUeBUyZa82VqcblR8d8xOPV1TapUP1KCGzDQPag"/>
          <p:cNvPicPr>
            <a:picLocks noChangeAspect="1" noChangeArrowheads="1"/>
          </p:cNvPicPr>
          <p:nvPr/>
        </p:nvPicPr>
        <p:blipFill>
          <a:blip r:embed="rId3" cstate="print"/>
          <a:srcRect/>
          <a:stretch>
            <a:fillRect/>
          </a:stretch>
        </p:blipFill>
        <p:spPr bwMode="auto">
          <a:xfrm>
            <a:off x="6705600" y="165211"/>
            <a:ext cx="2942492" cy="3928379"/>
          </a:xfrm>
          <a:prstGeom prst="rect">
            <a:avLst/>
          </a:prstGeom>
          <a:noFill/>
        </p:spPr>
      </p:pic>
      <p:pic>
        <p:nvPicPr>
          <p:cNvPr id="4" name="Picture 3">
            <a:extLst>
              <a:ext uri="{FF2B5EF4-FFF2-40B4-BE49-F238E27FC236}">
                <a16:creationId xmlns:a16="http://schemas.microsoft.com/office/drawing/2014/main" id="{7CB346EB-1223-45DE-AC60-48EE6315E6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297" y="2188590"/>
            <a:ext cx="3132728" cy="4205004"/>
          </a:xfrm>
          <a:prstGeom prst="rect">
            <a:avLst/>
          </a:prstGeom>
        </p:spPr>
      </p:pic>
    </p:spTree>
    <p:extLst>
      <p:ext uri="{BB962C8B-B14F-4D97-AF65-F5344CB8AC3E}">
        <p14:creationId xmlns:p14="http://schemas.microsoft.com/office/powerpoint/2010/main" val="138009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8084" y="785616"/>
            <a:ext cx="4648200" cy="2308324"/>
          </a:xfrm>
          <a:prstGeom prst="rect">
            <a:avLst/>
          </a:prstGeom>
          <a:noFill/>
        </p:spPr>
        <p:txBody>
          <a:bodyPr wrap="square" rtlCol="0">
            <a:spAutoFit/>
          </a:bodyPr>
          <a:lstStyle/>
          <a:p>
            <a:r>
              <a:rPr lang="en-US" sz="3600" dirty="0">
                <a:solidFill>
                  <a:schemeClr val="bg1"/>
                </a:solidFill>
                <a:cs typeface="DaunPenh" pitchFamily="2" charset="0"/>
              </a:rPr>
              <a:t>“And Peter answered unto her, Tell me whether ye sold the land for so much?</a:t>
            </a:r>
          </a:p>
        </p:txBody>
      </p:sp>
      <p:sp>
        <p:nvSpPr>
          <p:cNvPr id="5" name="TextBox 4"/>
          <p:cNvSpPr txBox="1"/>
          <p:nvPr/>
        </p:nvSpPr>
        <p:spPr>
          <a:xfrm>
            <a:off x="5320071" y="5157799"/>
            <a:ext cx="6426452" cy="646331"/>
          </a:xfrm>
          <a:prstGeom prst="rect">
            <a:avLst/>
          </a:prstGeom>
          <a:noFill/>
        </p:spPr>
        <p:txBody>
          <a:bodyPr wrap="square" rtlCol="0">
            <a:spAutoFit/>
          </a:bodyPr>
          <a:lstStyle/>
          <a:p>
            <a:r>
              <a:rPr lang="en-US" sz="3600" dirty="0">
                <a:solidFill>
                  <a:schemeClr val="bg1"/>
                </a:solidFill>
                <a:cs typeface="DaunPenh" pitchFamily="2" charset="0"/>
              </a:rPr>
              <a:t>…And she said, Yea, for so much.”</a:t>
            </a:r>
          </a:p>
        </p:txBody>
      </p:sp>
      <p:sp>
        <p:nvSpPr>
          <p:cNvPr id="6" name="TextBox 5"/>
          <p:cNvSpPr txBox="1"/>
          <p:nvPr/>
        </p:nvSpPr>
        <p:spPr>
          <a:xfrm>
            <a:off x="0" y="6459358"/>
            <a:ext cx="5943600" cy="338554"/>
          </a:xfrm>
          <a:prstGeom prst="rect">
            <a:avLst/>
          </a:prstGeom>
          <a:noFill/>
        </p:spPr>
        <p:txBody>
          <a:bodyPr wrap="square" rtlCol="0">
            <a:spAutoFit/>
          </a:bodyPr>
          <a:lstStyle/>
          <a:p>
            <a:r>
              <a:rPr lang="en-US" sz="1600" dirty="0">
                <a:solidFill>
                  <a:schemeClr val="bg1"/>
                </a:solidFill>
                <a:cs typeface="DaunPenh" pitchFamily="2" charset="0"/>
              </a:rPr>
              <a:t>Acts 5:8</a:t>
            </a:r>
          </a:p>
        </p:txBody>
      </p:sp>
      <p:pic>
        <p:nvPicPr>
          <p:cNvPr id="7" name="Picture 6" descr="p6.jpg"/>
          <p:cNvPicPr>
            <a:picLocks noChangeAspect="1"/>
          </p:cNvPicPr>
          <p:nvPr/>
        </p:nvPicPr>
        <p:blipFill>
          <a:blip r:embed="rId3" cstate="print"/>
          <a:stretch>
            <a:fillRect/>
          </a:stretch>
        </p:blipFill>
        <p:spPr>
          <a:xfrm>
            <a:off x="1081367" y="3671144"/>
            <a:ext cx="3983874" cy="2401239"/>
          </a:xfrm>
          <a:prstGeom prst="rect">
            <a:avLst/>
          </a:prstGeom>
        </p:spPr>
      </p:pic>
      <p:grpSp>
        <p:nvGrpSpPr>
          <p:cNvPr id="10" name="Group 9"/>
          <p:cNvGrpSpPr/>
          <p:nvPr/>
        </p:nvGrpSpPr>
        <p:grpSpPr>
          <a:xfrm>
            <a:off x="6590922" y="351692"/>
            <a:ext cx="3174401" cy="4150879"/>
            <a:chOff x="6590923" y="536490"/>
            <a:chExt cx="2362954" cy="3736343"/>
          </a:xfrm>
        </p:grpSpPr>
        <p:pic>
          <p:nvPicPr>
            <p:cNvPr id="1030" name="Picture 6" descr="Image result for old testament women"/>
            <p:cNvPicPr>
              <a:picLocks noChangeAspect="1" noChangeArrowheads="1"/>
            </p:cNvPicPr>
            <p:nvPr/>
          </p:nvPicPr>
          <p:blipFill rotWithShape="1">
            <a:blip r:embed="rId4">
              <a:extLst>
                <a:ext uri="{28A0092B-C50C-407E-A947-70E740481C1C}">
                  <a14:useLocalDpi xmlns:a14="http://schemas.microsoft.com/office/drawing/2010/main" val="0"/>
                </a:ext>
              </a:extLst>
            </a:blip>
            <a:srcRect l="14074" t="13265" r="31760" b="27007"/>
            <a:stretch/>
          </p:blipFill>
          <p:spPr bwMode="auto">
            <a:xfrm>
              <a:off x="6590923" y="536490"/>
              <a:ext cx="2362954" cy="35670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0923" y="4057389"/>
              <a:ext cx="872355" cy="215444"/>
            </a:xfrm>
            <a:prstGeom prst="rect">
              <a:avLst/>
            </a:prstGeom>
          </p:spPr>
          <p:txBody>
            <a:bodyPr wrap="none">
              <a:spAutoFit/>
            </a:bodyPr>
            <a:lstStyle/>
            <a:p>
              <a:r>
                <a:rPr lang="en-US" sz="800" dirty="0">
                  <a:solidFill>
                    <a:schemeClr val="bg1"/>
                  </a:solidFill>
                  <a:latin typeface="arial" panose="020B0604020202020204" pitchFamily="34" charset="0"/>
                </a:rPr>
                <a:t>louis </a:t>
              </a:r>
              <a:r>
                <a:rPr lang="en-US" sz="800" dirty="0" err="1">
                  <a:solidFill>
                    <a:schemeClr val="bg1"/>
                  </a:solidFill>
                  <a:latin typeface="arial" panose="020B0604020202020204" pitchFamily="34" charset="0"/>
                </a:rPr>
                <a:t>glanzman</a:t>
              </a:r>
              <a:endParaRPr lang="en-US" sz="800" dirty="0">
                <a:solidFill>
                  <a:schemeClr val="bg1"/>
                </a:solidFill>
              </a:endParaRPr>
            </a:p>
          </p:txBody>
        </p:sp>
      </p:grpSp>
    </p:spTree>
    <p:extLst>
      <p:ext uri="{BB962C8B-B14F-4D97-AF65-F5344CB8AC3E}">
        <p14:creationId xmlns:p14="http://schemas.microsoft.com/office/powerpoint/2010/main" val="228761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5754" y="381000"/>
            <a:ext cx="5281246" cy="2308324"/>
          </a:xfrm>
          <a:prstGeom prst="rect">
            <a:avLst/>
          </a:prstGeom>
          <a:noFill/>
        </p:spPr>
        <p:txBody>
          <a:bodyPr wrap="square" rtlCol="0">
            <a:spAutoFit/>
          </a:bodyPr>
          <a:lstStyle/>
          <a:p>
            <a:r>
              <a:rPr lang="en-US" sz="3600" dirty="0">
                <a:solidFill>
                  <a:schemeClr val="bg1"/>
                </a:solidFill>
                <a:cs typeface="DaunPenh" pitchFamily="2" charset="0"/>
              </a:rPr>
              <a:t>“Then Peter said unto her, How is it that ye have agreed together to tempt the Spirit of the Lord?</a:t>
            </a:r>
          </a:p>
        </p:txBody>
      </p:sp>
      <p:sp>
        <p:nvSpPr>
          <p:cNvPr id="5" name="TextBox 4"/>
          <p:cNvSpPr txBox="1"/>
          <p:nvPr/>
        </p:nvSpPr>
        <p:spPr>
          <a:xfrm>
            <a:off x="3508664" y="4876800"/>
            <a:ext cx="7467600" cy="1754326"/>
          </a:xfrm>
          <a:prstGeom prst="rect">
            <a:avLst/>
          </a:prstGeom>
          <a:noFill/>
        </p:spPr>
        <p:txBody>
          <a:bodyPr wrap="square" rtlCol="0">
            <a:spAutoFit/>
          </a:bodyPr>
          <a:lstStyle/>
          <a:p>
            <a:r>
              <a:rPr lang="en-US" sz="3600" dirty="0">
                <a:solidFill>
                  <a:schemeClr val="bg1"/>
                </a:solidFill>
                <a:cs typeface="DaunPenh" pitchFamily="2" charset="0"/>
              </a:rPr>
              <a:t>…behold, the feet of them which have buried thy husband are at the door, and shall carry thee out.”</a:t>
            </a:r>
          </a:p>
        </p:txBody>
      </p:sp>
      <p:sp>
        <p:nvSpPr>
          <p:cNvPr id="6" name="TextBox 5"/>
          <p:cNvSpPr txBox="1"/>
          <p:nvPr/>
        </p:nvSpPr>
        <p:spPr>
          <a:xfrm>
            <a:off x="0" y="6519446"/>
            <a:ext cx="5943600" cy="338554"/>
          </a:xfrm>
          <a:prstGeom prst="rect">
            <a:avLst/>
          </a:prstGeom>
          <a:noFill/>
        </p:spPr>
        <p:txBody>
          <a:bodyPr wrap="square" rtlCol="0">
            <a:spAutoFit/>
          </a:bodyPr>
          <a:lstStyle/>
          <a:p>
            <a:r>
              <a:rPr lang="en-US" sz="1600" dirty="0">
                <a:solidFill>
                  <a:schemeClr val="bg1"/>
                </a:solidFill>
                <a:cs typeface="DaunPenh" pitchFamily="2" charset="0"/>
              </a:rPr>
              <a:t>Acts 5:9</a:t>
            </a:r>
          </a:p>
        </p:txBody>
      </p:sp>
      <p:pic>
        <p:nvPicPr>
          <p:cNvPr id="10246" name="Picture 6" descr="https://encrypted-tbn0.gstatic.com/images?q=tbn:ANd9GcRK6vbj51nU66J6pqsIGy_9_mKmSm2Rwh9rSJoRueNBsoSFyuH46Q"/>
          <p:cNvPicPr>
            <a:picLocks noChangeAspect="1" noChangeArrowheads="1"/>
          </p:cNvPicPr>
          <p:nvPr/>
        </p:nvPicPr>
        <p:blipFill>
          <a:blip r:embed="rId3" cstate="print"/>
          <a:srcRect/>
          <a:stretch>
            <a:fillRect/>
          </a:stretch>
        </p:blipFill>
        <p:spPr bwMode="auto">
          <a:xfrm>
            <a:off x="7581900" y="511998"/>
            <a:ext cx="2195146" cy="3256930"/>
          </a:xfrm>
          <a:prstGeom prst="rect">
            <a:avLst/>
          </a:prstGeom>
          <a:noFill/>
        </p:spPr>
      </p:pic>
      <p:pic>
        <p:nvPicPr>
          <p:cNvPr id="4" name="Picture 3">
            <a:extLst>
              <a:ext uri="{FF2B5EF4-FFF2-40B4-BE49-F238E27FC236}">
                <a16:creationId xmlns:a16="http://schemas.microsoft.com/office/drawing/2014/main" id="{34E630BF-25CD-4FA9-A35F-F4AD91BDF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69" y="3415940"/>
            <a:ext cx="5855677" cy="1420863"/>
          </a:xfrm>
          <a:prstGeom prst="rect">
            <a:avLst/>
          </a:prstGeom>
        </p:spPr>
      </p:pic>
    </p:spTree>
    <p:extLst>
      <p:ext uri="{BB962C8B-B14F-4D97-AF65-F5344CB8AC3E}">
        <p14:creationId xmlns:p14="http://schemas.microsoft.com/office/powerpoint/2010/main" val="252462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80655" y="1006376"/>
            <a:ext cx="5230091" cy="1754326"/>
          </a:xfrm>
          <a:prstGeom prst="rect">
            <a:avLst/>
          </a:prstGeom>
          <a:noFill/>
        </p:spPr>
        <p:txBody>
          <a:bodyPr wrap="square" rtlCol="0">
            <a:spAutoFit/>
          </a:bodyPr>
          <a:lstStyle/>
          <a:p>
            <a:r>
              <a:rPr lang="en-US" sz="3600" dirty="0">
                <a:solidFill>
                  <a:schemeClr val="bg1"/>
                </a:solidFill>
                <a:cs typeface="DaunPenh" pitchFamily="2" charset="0"/>
              </a:rPr>
              <a:t>“Then fell she down straightway at his feet, and yielded up the ghost…</a:t>
            </a:r>
          </a:p>
        </p:txBody>
      </p:sp>
      <p:sp>
        <p:nvSpPr>
          <p:cNvPr id="5" name="TextBox 4"/>
          <p:cNvSpPr txBox="1"/>
          <p:nvPr/>
        </p:nvSpPr>
        <p:spPr>
          <a:xfrm>
            <a:off x="2971800" y="4495800"/>
            <a:ext cx="7391400" cy="1754326"/>
          </a:xfrm>
          <a:prstGeom prst="rect">
            <a:avLst/>
          </a:prstGeom>
          <a:noFill/>
        </p:spPr>
        <p:txBody>
          <a:bodyPr wrap="square" rtlCol="0">
            <a:spAutoFit/>
          </a:bodyPr>
          <a:lstStyle/>
          <a:p>
            <a:r>
              <a:rPr lang="en-US" sz="3600" dirty="0">
                <a:solidFill>
                  <a:schemeClr val="bg1"/>
                </a:solidFill>
                <a:cs typeface="DaunPenh" pitchFamily="2" charset="0"/>
              </a:rPr>
              <a:t>…and the young men came in, and found her dead, and, carrying her forth, buried her by her husband.”</a:t>
            </a:r>
          </a:p>
        </p:txBody>
      </p:sp>
      <p:sp>
        <p:nvSpPr>
          <p:cNvPr id="6" name="TextBox 5"/>
          <p:cNvSpPr txBox="1"/>
          <p:nvPr/>
        </p:nvSpPr>
        <p:spPr>
          <a:xfrm>
            <a:off x="117953" y="6479350"/>
            <a:ext cx="5943600" cy="338554"/>
          </a:xfrm>
          <a:prstGeom prst="rect">
            <a:avLst/>
          </a:prstGeom>
          <a:noFill/>
        </p:spPr>
        <p:txBody>
          <a:bodyPr wrap="square" rtlCol="0">
            <a:spAutoFit/>
          </a:bodyPr>
          <a:lstStyle/>
          <a:p>
            <a:r>
              <a:rPr lang="en-US" sz="1600" dirty="0">
                <a:solidFill>
                  <a:schemeClr val="bg1"/>
                </a:solidFill>
                <a:cs typeface="DaunPenh" pitchFamily="2" charset="0"/>
              </a:rPr>
              <a:t>Acts 5:10</a:t>
            </a:r>
          </a:p>
        </p:txBody>
      </p:sp>
      <p:pic>
        <p:nvPicPr>
          <p:cNvPr id="4" name="Picture 3">
            <a:extLst>
              <a:ext uri="{FF2B5EF4-FFF2-40B4-BE49-F238E27FC236}">
                <a16:creationId xmlns:a16="http://schemas.microsoft.com/office/drawing/2014/main" id="{7AE2D6BF-B76A-45B1-9A92-7CD763039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144" y="287298"/>
            <a:ext cx="2984458" cy="3979277"/>
          </a:xfrm>
          <a:prstGeom prst="rect">
            <a:avLst/>
          </a:prstGeom>
        </p:spPr>
      </p:pic>
    </p:spTree>
    <p:extLst>
      <p:ext uri="{BB962C8B-B14F-4D97-AF65-F5344CB8AC3E}">
        <p14:creationId xmlns:p14="http://schemas.microsoft.com/office/powerpoint/2010/main" val="284629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762001"/>
            <a:ext cx="9144000" cy="1200329"/>
          </a:xfrm>
          <a:prstGeom prst="rect">
            <a:avLst/>
          </a:prstGeom>
          <a:noFill/>
        </p:spPr>
        <p:txBody>
          <a:bodyPr wrap="square" rtlCol="0">
            <a:spAutoFit/>
          </a:bodyPr>
          <a:lstStyle/>
          <a:p>
            <a:r>
              <a:rPr lang="en-US" sz="3600" dirty="0">
                <a:solidFill>
                  <a:schemeClr val="bg1"/>
                </a:solidFill>
                <a:cs typeface="DaunPenh" pitchFamily="2" charset="0"/>
              </a:rPr>
              <a:t>“Once it was said among our people that a man’s word was as good as his bond.”</a:t>
            </a:r>
          </a:p>
        </p:txBody>
      </p:sp>
      <p:pic>
        <p:nvPicPr>
          <p:cNvPr id="4098" name="Picture 2" descr="http://www.lds.org/churchhistory/presidents/images/presidents/GBH_hero.jpg"/>
          <p:cNvPicPr>
            <a:picLocks noChangeAspect="1" noChangeArrowheads="1"/>
          </p:cNvPicPr>
          <p:nvPr/>
        </p:nvPicPr>
        <p:blipFill>
          <a:blip r:embed="rId3" cstate="print"/>
          <a:srcRect/>
          <a:stretch>
            <a:fillRect/>
          </a:stretch>
        </p:blipFill>
        <p:spPr bwMode="auto">
          <a:xfrm>
            <a:off x="11096908" y="141933"/>
            <a:ext cx="847253" cy="1059066"/>
          </a:xfrm>
          <a:prstGeom prst="rect">
            <a:avLst/>
          </a:prstGeom>
          <a:noFill/>
        </p:spPr>
      </p:pic>
      <p:pic>
        <p:nvPicPr>
          <p:cNvPr id="4100" name="Picture 4" descr="https://encrypted-tbn2.gstatic.com/images?q=tbn:ANd9GcRJA9nGaUVWd0PaTFWGRwBvNDuuGE2Ley0RqofVMYiPyPdi91gc8w"/>
          <p:cNvPicPr>
            <a:picLocks noChangeAspect="1" noChangeArrowheads="1"/>
          </p:cNvPicPr>
          <p:nvPr/>
        </p:nvPicPr>
        <p:blipFill>
          <a:blip r:embed="rId4" cstate="print"/>
          <a:srcRect/>
          <a:stretch>
            <a:fillRect/>
          </a:stretch>
        </p:blipFill>
        <p:spPr bwMode="auto">
          <a:xfrm>
            <a:off x="3264878" y="2163013"/>
            <a:ext cx="4988168" cy="4046629"/>
          </a:xfrm>
          <a:prstGeom prst="rect">
            <a:avLst/>
          </a:prstGeom>
          <a:noFill/>
        </p:spPr>
      </p:pic>
      <p:sp>
        <p:nvSpPr>
          <p:cNvPr id="8" name="TextBox 7"/>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(11)</a:t>
            </a:r>
          </a:p>
        </p:txBody>
      </p:sp>
    </p:spTree>
    <p:extLst>
      <p:ext uri="{BB962C8B-B14F-4D97-AF65-F5344CB8AC3E}">
        <p14:creationId xmlns:p14="http://schemas.microsoft.com/office/powerpoint/2010/main" val="2338198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3450" y="224017"/>
            <a:ext cx="8839200" cy="6186309"/>
          </a:xfrm>
          <a:prstGeom prst="rect">
            <a:avLst/>
          </a:prstGeom>
          <a:noFill/>
        </p:spPr>
        <p:txBody>
          <a:bodyPr wrap="square" rtlCol="0">
            <a:spAutoFit/>
          </a:bodyPr>
          <a:lstStyle/>
          <a:p>
            <a:r>
              <a:rPr lang="en-US" sz="3600" dirty="0">
                <a:solidFill>
                  <a:schemeClr val="bg1"/>
                </a:solidFill>
                <a:cs typeface="DaunPenh" pitchFamily="2" charset="0"/>
              </a:rPr>
              <a:t>“In our time those found in dishonesty do not die as did Ananias and </a:t>
            </a:r>
            <a:r>
              <a:rPr lang="en-US" sz="3600" dirty="0" err="1">
                <a:solidFill>
                  <a:schemeClr val="bg1"/>
                </a:solidFill>
                <a:cs typeface="DaunPenh" pitchFamily="2" charset="0"/>
              </a:rPr>
              <a:t>Sapphira</a:t>
            </a:r>
            <a:r>
              <a:rPr lang="en-US" sz="3600" dirty="0">
                <a:solidFill>
                  <a:schemeClr val="bg1"/>
                </a:solidFill>
                <a:cs typeface="DaunPenh" pitchFamily="2" charset="0"/>
              </a:rPr>
              <a:t>, but something within them dies:</a:t>
            </a:r>
          </a:p>
          <a:p>
            <a:endParaRPr lang="en-US" sz="3600" dirty="0">
              <a:solidFill>
                <a:schemeClr val="bg1"/>
              </a:solidFill>
              <a:cs typeface="DaunPenh" pitchFamily="2" charset="0"/>
            </a:endParaRPr>
          </a:p>
          <a:p>
            <a:r>
              <a:rPr lang="en-US" sz="3600" dirty="0">
                <a:solidFill>
                  <a:schemeClr val="bg1"/>
                </a:solidFill>
                <a:cs typeface="DaunPenh" pitchFamily="2" charset="0"/>
              </a:rPr>
              <a:t>Conscience chokes</a:t>
            </a:r>
          </a:p>
          <a:p>
            <a:endParaRPr lang="en-US" sz="3600" dirty="0">
              <a:solidFill>
                <a:schemeClr val="bg1"/>
              </a:solidFill>
              <a:cs typeface="DaunPenh" pitchFamily="2" charset="0"/>
            </a:endParaRPr>
          </a:p>
          <a:p>
            <a:r>
              <a:rPr lang="en-US" sz="3600" dirty="0">
                <a:solidFill>
                  <a:schemeClr val="bg1"/>
                </a:solidFill>
                <a:cs typeface="DaunPenh" pitchFamily="2" charset="0"/>
              </a:rPr>
              <a:t>Character withers</a:t>
            </a:r>
          </a:p>
          <a:p>
            <a:endParaRPr lang="en-US" sz="3600" dirty="0">
              <a:solidFill>
                <a:schemeClr val="bg1"/>
              </a:solidFill>
              <a:cs typeface="DaunPenh" pitchFamily="2" charset="0"/>
            </a:endParaRPr>
          </a:p>
          <a:p>
            <a:r>
              <a:rPr lang="en-US" sz="3600" dirty="0">
                <a:solidFill>
                  <a:schemeClr val="bg1"/>
                </a:solidFill>
                <a:cs typeface="DaunPenh" pitchFamily="2" charset="0"/>
              </a:rPr>
              <a:t>Self-respect vanishes</a:t>
            </a:r>
          </a:p>
          <a:p>
            <a:endParaRPr lang="en-US" sz="3600" dirty="0">
              <a:solidFill>
                <a:schemeClr val="bg1"/>
              </a:solidFill>
              <a:cs typeface="DaunPenh" pitchFamily="2" charset="0"/>
            </a:endParaRPr>
          </a:p>
          <a:p>
            <a:r>
              <a:rPr lang="en-US" sz="3600" dirty="0">
                <a:solidFill>
                  <a:schemeClr val="bg1"/>
                </a:solidFill>
                <a:cs typeface="DaunPenh" pitchFamily="2" charset="0"/>
              </a:rPr>
              <a:t>Integrity dies.</a:t>
            </a:r>
          </a:p>
        </p:txBody>
      </p:sp>
      <p:pic>
        <p:nvPicPr>
          <p:cNvPr id="2052" name="Picture 4" descr="https://encrypted-tbn3.gstatic.com/images?q=tbn:ANd9GcTKKWRgqtnFh2XSigoBPA2UolUXqUJXogQylaldEmiOMJG23fg0"/>
          <p:cNvPicPr>
            <a:picLocks noChangeAspect="1" noChangeArrowheads="1"/>
          </p:cNvPicPr>
          <p:nvPr/>
        </p:nvPicPr>
        <p:blipFill>
          <a:blip r:embed="rId3" cstate="print"/>
          <a:srcRect/>
          <a:stretch>
            <a:fillRect/>
          </a:stretch>
        </p:blipFill>
        <p:spPr bwMode="auto">
          <a:xfrm>
            <a:off x="9481700" y="3933825"/>
            <a:ext cx="1847850" cy="2476501"/>
          </a:xfrm>
          <a:prstGeom prst="rect">
            <a:avLst/>
          </a:prstGeom>
          <a:noFill/>
        </p:spPr>
      </p:pic>
      <p:pic>
        <p:nvPicPr>
          <p:cNvPr id="8" name="Picture 2" descr="http://www.lds.org/churchhistory/presidents/images/presidents/GBH_hero.jpg"/>
          <p:cNvPicPr>
            <a:picLocks noChangeAspect="1" noChangeArrowheads="1"/>
          </p:cNvPicPr>
          <p:nvPr/>
        </p:nvPicPr>
        <p:blipFill>
          <a:blip r:embed="rId4" cstate="print"/>
          <a:srcRect/>
          <a:stretch>
            <a:fillRect/>
          </a:stretch>
        </p:blipFill>
        <p:spPr bwMode="auto">
          <a:xfrm>
            <a:off x="11096908" y="141933"/>
            <a:ext cx="847253" cy="1059066"/>
          </a:xfrm>
          <a:prstGeom prst="rect">
            <a:avLst/>
          </a:prstGeom>
          <a:noFill/>
        </p:spPr>
      </p:pic>
      <p:sp>
        <p:nvSpPr>
          <p:cNvPr id="9" name="TextBox 8"/>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(11)</a:t>
            </a:r>
          </a:p>
        </p:txBody>
      </p:sp>
      <p:grpSp>
        <p:nvGrpSpPr>
          <p:cNvPr id="4" name="Group 3"/>
          <p:cNvGrpSpPr/>
          <p:nvPr/>
        </p:nvGrpSpPr>
        <p:grpSpPr>
          <a:xfrm>
            <a:off x="8222313" y="1625497"/>
            <a:ext cx="1421042" cy="2038146"/>
            <a:chOff x="7262646" y="1697924"/>
            <a:chExt cx="1421042" cy="2038146"/>
          </a:xfrm>
        </p:grpSpPr>
        <p:pic>
          <p:nvPicPr>
            <p:cNvPr id="7170" name="Picture 2" descr="Image result for old testament women"/>
            <p:cNvPicPr>
              <a:picLocks noChangeAspect="1" noChangeArrowheads="1"/>
            </p:cNvPicPr>
            <p:nvPr/>
          </p:nvPicPr>
          <p:blipFill rotWithShape="1">
            <a:blip r:embed="rId5">
              <a:extLst>
                <a:ext uri="{28A0092B-C50C-407E-A947-70E740481C1C}">
                  <a14:useLocalDpi xmlns:a14="http://schemas.microsoft.com/office/drawing/2010/main" val="0"/>
                </a:ext>
              </a:extLst>
            </a:blip>
            <a:srcRect l="37070" t="17584" r="44544" b="44633"/>
            <a:stretch/>
          </p:blipFill>
          <p:spPr bwMode="auto">
            <a:xfrm>
              <a:off x="7356412" y="1697924"/>
              <a:ext cx="1327276" cy="1884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62646" y="3551404"/>
              <a:ext cx="1039067" cy="184666"/>
            </a:xfrm>
            <a:prstGeom prst="rect">
              <a:avLst/>
            </a:prstGeom>
          </p:spPr>
          <p:txBody>
            <a:bodyPr wrap="none">
              <a:spAutoFit/>
            </a:bodyPr>
            <a:lstStyle/>
            <a:p>
              <a:r>
                <a:rPr lang="en-US" sz="600" dirty="0">
                  <a:solidFill>
                    <a:schemeClr val="bg1"/>
                  </a:solidFill>
                  <a:latin typeface="arial" panose="020B0604020202020204" pitchFamily="34" charset="0"/>
                </a:rPr>
                <a:t>Sandy </a:t>
              </a:r>
              <a:r>
                <a:rPr lang="en-US" sz="600" dirty="0" err="1">
                  <a:solidFill>
                    <a:schemeClr val="bg1"/>
                  </a:solidFill>
                  <a:latin typeface="arial" panose="020B0604020202020204" pitchFamily="34" charset="0"/>
                </a:rPr>
                <a:t>Freckleton</a:t>
              </a:r>
              <a:r>
                <a:rPr lang="en-US" sz="600" dirty="0">
                  <a:solidFill>
                    <a:schemeClr val="bg1"/>
                  </a:solidFill>
                  <a:latin typeface="arial" panose="020B0604020202020204" pitchFamily="34" charset="0"/>
                </a:rPr>
                <a:t> </a:t>
              </a:r>
              <a:r>
                <a:rPr lang="en-US" sz="600" dirty="0" err="1">
                  <a:solidFill>
                    <a:schemeClr val="bg1"/>
                  </a:solidFill>
                  <a:latin typeface="arial" panose="020B0604020202020204" pitchFamily="34" charset="0"/>
                </a:rPr>
                <a:t>Gagan</a:t>
              </a:r>
              <a:endParaRPr lang="en-US" sz="600" dirty="0">
                <a:solidFill>
                  <a:schemeClr val="bg1"/>
                </a:solidFill>
              </a:endParaRPr>
            </a:p>
          </p:txBody>
        </p:sp>
      </p:grpSp>
      <p:pic>
        <p:nvPicPr>
          <p:cNvPr id="7172" name="Picture 4" descr="Image result for old testament women"/>
          <p:cNvPicPr>
            <a:picLocks noChangeAspect="1" noChangeArrowheads="1"/>
          </p:cNvPicPr>
          <p:nvPr/>
        </p:nvPicPr>
        <p:blipFill rotWithShape="1">
          <a:blip r:embed="rId6">
            <a:extLst>
              <a:ext uri="{28A0092B-C50C-407E-A947-70E740481C1C}">
                <a14:useLocalDpi xmlns:a14="http://schemas.microsoft.com/office/drawing/2010/main" val="0"/>
              </a:ext>
            </a:extLst>
          </a:blip>
          <a:srcRect l="26938" t="4436" r="12155" b="6535"/>
          <a:stretch/>
        </p:blipFill>
        <p:spPr bwMode="auto">
          <a:xfrm>
            <a:off x="5822234" y="2724976"/>
            <a:ext cx="1933354" cy="3759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7172"/>
                                        </p:tgtEl>
                                      </p:cBhvr>
                                    </p:animEffect>
                                    <p:set>
                                      <p:cBhvr>
                                        <p:cTn id="30" dur="1" fill="hold">
                                          <p:stCondLst>
                                            <p:cond delay="499"/>
                                          </p:stCondLst>
                                        </p:cTn>
                                        <p:tgtEl>
                                          <p:spTgt spid="717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52"/>
                                        </p:tgtEl>
                                      </p:cBhvr>
                                    </p:animEffect>
                                    <p:set>
                                      <p:cBhvr>
                                        <p:cTn id="33"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8471" y="2030768"/>
            <a:ext cx="8839200" cy="2862322"/>
          </a:xfrm>
          <a:prstGeom prst="rect">
            <a:avLst/>
          </a:prstGeom>
          <a:noFill/>
        </p:spPr>
        <p:txBody>
          <a:bodyPr wrap="square" rtlCol="0">
            <a:spAutoFit/>
          </a:bodyPr>
          <a:lstStyle/>
          <a:p>
            <a:r>
              <a:rPr lang="en-US" sz="3600" dirty="0">
                <a:solidFill>
                  <a:schemeClr val="bg1"/>
                </a:solidFill>
                <a:cs typeface="DaunPenh" pitchFamily="2" charset="0"/>
              </a:rPr>
              <a:t>“If we who have the gift of the Holy Ghost shall lie or cheat or in other ways resort to dishonesty…we contaminate </a:t>
            </a:r>
          </a:p>
          <a:p>
            <a:r>
              <a:rPr lang="en-US" sz="3600" dirty="0">
                <a:solidFill>
                  <a:schemeClr val="bg1"/>
                </a:solidFill>
                <a:cs typeface="DaunPenh" pitchFamily="2" charset="0"/>
              </a:rPr>
              <a:t>ourselves and our relationship</a:t>
            </a:r>
          </a:p>
          <a:p>
            <a:r>
              <a:rPr lang="en-US" sz="3600" dirty="0">
                <a:solidFill>
                  <a:schemeClr val="bg1"/>
                </a:solidFill>
                <a:cs typeface="DaunPenh" pitchFamily="2" charset="0"/>
              </a:rPr>
              <a:t> with our Heavenly Father.”</a:t>
            </a:r>
          </a:p>
        </p:txBody>
      </p:sp>
      <p:pic>
        <p:nvPicPr>
          <p:cNvPr id="3074" name="Picture 2" descr="https://www.lds.org/bc/content/shared/content/images/gospel-library/magazine/ensignlp.nfo:o:2a4c.jpg"/>
          <p:cNvPicPr>
            <a:picLocks noChangeAspect="1" noChangeArrowheads="1"/>
          </p:cNvPicPr>
          <p:nvPr/>
        </p:nvPicPr>
        <p:blipFill>
          <a:blip r:embed="rId3" cstate="print"/>
          <a:srcRect/>
          <a:stretch>
            <a:fillRect/>
          </a:stretch>
        </p:blipFill>
        <p:spPr bwMode="auto">
          <a:xfrm>
            <a:off x="9242922" y="2755888"/>
            <a:ext cx="1992621" cy="2621870"/>
          </a:xfrm>
          <a:prstGeom prst="rect">
            <a:avLst/>
          </a:prstGeom>
          <a:noFill/>
        </p:spPr>
      </p:pic>
      <p:sp>
        <p:nvSpPr>
          <p:cNvPr id="7" name="TextBox 6"/>
          <p:cNvSpPr txBox="1"/>
          <p:nvPr/>
        </p:nvSpPr>
        <p:spPr>
          <a:xfrm>
            <a:off x="6096000" y="6410326"/>
            <a:ext cx="5943600" cy="307777"/>
          </a:xfrm>
          <a:prstGeom prst="rect">
            <a:avLst/>
          </a:prstGeom>
          <a:noFill/>
        </p:spPr>
        <p:txBody>
          <a:bodyPr wrap="square" rtlCol="0">
            <a:spAutoFit/>
          </a:bodyPr>
          <a:lstStyle/>
          <a:p>
            <a:pPr algn="r"/>
            <a:r>
              <a:rPr lang="en-US" sz="1400" dirty="0">
                <a:solidFill>
                  <a:schemeClr val="bg1"/>
                </a:solidFill>
                <a:cs typeface="DaunPenh" pitchFamily="2" charset="0"/>
              </a:rPr>
              <a:t>(8)</a:t>
            </a:r>
          </a:p>
        </p:txBody>
      </p:sp>
    </p:spTree>
    <p:extLst>
      <p:ext uri="{BB962C8B-B14F-4D97-AF65-F5344CB8AC3E}">
        <p14:creationId xmlns:p14="http://schemas.microsoft.com/office/powerpoint/2010/main" val="285794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47859" y="1119853"/>
            <a:ext cx="3780602" cy="646331"/>
          </a:xfrm>
          <a:prstGeom prst="rect">
            <a:avLst/>
          </a:prstGeom>
          <a:noFill/>
        </p:spPr>
        <p:txBody>
          <a:bodyPr wrap="square" rtlCol="0">
            <a:spAutoFit/>
          </a:bodyPr>
          <a:lstStyle/>
          <a:p>
            <a:r>
              <a:rPr lang="en-US" dirty="0">
                <a:solidFill>
                  <a:srgbClr val="FFFF00"/>
                </a:solidFill>
              </a:rPr>
              <a:t> By what power, or by what name, have ye done this?</a:t>
            </a:r>
          </a:p>
        </p:txBody>
      </p:sp>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Judgement</a:t>
            </a:r>
          </a:p>
        </p:txBody>
      </p:sp>
      <p:sp>
        <p:nvSpPr>
          <p:cNvPr id="3" name="Rectangle 2"/>
          <p:cNvSpPr/>
          <p:nvPr/>
        </p:nvSpPr>
        <p:spPr>
          <a:xfrm>
            <a:off x="2458074" y="2862991"/>
            <a:ext cx="2722524" cy="646331"/>
          </a:xfrm>
          <a:prstGeom prst="rect">
            <a:avLst/>
          </a:prstGeom>
        </p:spPr>
        <p:txBody>
          <a:bodyPr wrap="square">
            <a:spAutoFit/>
          </a:bodyPr>
          <a:lstStyle/>
          <a:p>
            <a:r>
              <a:rPr lang="en-US" dirty="0">
                <a:solidFill>
                  <a:schemeClr val="accent5">
                    <a:lumMod val="20000"/>
                    <a:lumOff val="80000"/>
                  </a:schemeClr>
                </a:solidFill>
              </a:rPr>
              <a:t>Ye rulers of the people, and elders of Israel,</a:t>
            </a:r>
          </a:p>
        </p:txBody>
      </p:sp>
      <p:sp>
        <p:nvSpPr>
          <p:cNvPr id="227" name="Rectangle 226"/>
          <p:cNvSpPr/>
          <p:nvPr/>
        </p:nvSpPr>
        <p:spPr>
          <a:xfrm>
            <a:off x="1576388" y="3684646"/>
            <a:ext cx="4572424" cy="923330"/>
          </a:xfrm>
          <a:prstGeom prst="rect">
            <a:avLst/>
          </a:prstGeom>
        </p:spPr>
        <p:txBody>
          <a:bodyPr wrap="square">
            <a:spAutoFit/>
          </a:bodyPr>
          <a:lstStyle/>
          <a:p>
            <a:r>
              <a:rPr lang="en-US" dirty="0">
                <a:solidFill>
                  <a:schemeClr val="accent5">
                    <a:lumMod val="20000"/>
                    <a:lumOff val="80000"/>
                  </a:schemeClr>
                </a:solidFill>
              </a:rPr>
              <a:t>If we this day be examined of the good deed done to the impotent man, by what means he is made whole;</a:t>
            </a:r>
          </a:p>
        </p:txBody>
      </p:sp>
      <p:grpSp>
        <p:nvGrpSpPr>
          <p:cNvPr id="7" name="Group 6"/>
          <p:cNvGrpSpPr/>
          <p:nvPr/>
        </p:nvGrpSpPr>
        <p:grpSpPr>
          <a:xfrm>
            <a:off x="453734" y="952404"/>
            <a:ext cx="1956492" cy="1112306"/>
            <a:chOff x="544723" y="1169280"/>
            <a:chExt cx="1956492" cy="1112306"/>
          </a:xfrm>
        </p:grpSpPr>
        <p:grpSp>
          <p:nvGrpSpPr>
            <p:cNvPr id="228" name="Group 227"/>
            <p:cNvGrpSpPr/>
            <p:nvPr/>
          </p:nvGrpSpPr>
          <p:grpSpPr>
            <a:xfrm>
              <a:off x="544723" y="1169280"/>
              <a:ext cx="950916" cy="1101061"/>
              <a:chOff x="3581400" y="762000"/>
              <a:chExt cx="1447800" cy="1676400"/>
            </a:xfrm>
          </p:grpSpPr>
          <p:sp>
            <p:nvSpPr>
              <p:cNvPr id="229" name="Rectangle 228"/>
              <p:cNvSpPr/>
              <p:nvPr/>
            </p:nvSpPr>
            <p:spPr>
              <a:xfrm>
                <a:off x="35814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rame 229"/>
              <p:cNvSpPr/>
              <p:nvPr/>
            </p:nvSpPr>
            <p:spPr>
              <a:xfrm>
                <a:off x="35814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1" name="Group 230"/>
              <p:cNvGrpSpPr/>
              <p:nvPr/>
            </p:nvGrpSpPr>
            <p:grpSpPr>
              <a:xfrm>
                <a:off x="3912598" y="914400"/>
                <a:ext cx="888002" cy="1447351"/>
                <a:chOff x="3686307" y="2743199"/>
                <a:chExt cx="1043396" cy="1905001"/>
              </a:xfrm>
            </p:grpSpPr>
            <p:sp>
              <p:nvSpPr>
                <p:cNvPr id="232" name="Round Diagonal Corner Rectangle 231"/>
                <p:cNvSpPr/>
                <p:nvPr/>
              </p:nvSpPr>
              <p:spPr>
                <a:xfrm rot="4155728" flipH="1">
                  <a:off x="3562504" y="3318880"/>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ound Diagonal Corner Rectangle 232"/>
                <p:cNvSpPr/>
                <p:nvPr/>
              </p:nvSpPr>
              <p:spPr>
                <a:xfrm rot="17444272">
                  <a:off x="4070502" y="3273105"/>
                  <a:ext cx="783003" cy="535398"/>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Stored Data 233"/>
                <p:cNvSpPr/>
                <p:nvPr/>
              </p:nvSpPr>
              <p:spPr>
                <a:xfrm rot="5400000">
                  <a:off x="3981661" y="2542231"/>
                  <a:ext cx="457755" cy="859692"/>
                </a:xfrm>
                <a:prstGeom prst="flowChartOnlineStorag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p:cNvSpPr/>
                <p:nvPr/>
              </p:nvSpPr>
              <p:spPr>
                <a:xfrm>
                  <a:off x="3762864" y="3933363"/>
                  <a:ext cx="914188" cy="71483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36" name="Isosceles Triangle 235"/>
                <p:cNvSpPr/>
                <p:nvPr/>
              </p:nvSpPr>
              <p:spPr>
                <a:xfrm rot="10800000">
                  <a:off x="3932381" y="3703782"/>
                  <a:ext cx="533400" cy="91551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Isosceles Triangle 236"/>
                <p:cNvSpPr/>
                <p:nvPr/>
              </p:nvSpPr>
              <p:spPr>
                <a:xfrm rot="10800000">
                  <a:off x="4038600" y="3810000"/>
                  <a:ext cx="327959" cy="732408"/>
                </a:xfrm>
                <a:prstGeom prst="triangl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gular Pentagon 237"/>
                <p:cNvSpPr/>
                <p:nvPr/>
              </p:nvSpPr>
              <p:spPr>
                <a:xfrm rot="10800000">
                  <a:off x="3844854" y="3109404"/>
                  <a:ext cx="737909" cy="1098612"/>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18"/>
                <p:cNvSpPr/>
                <p:nvPr/>
              </p:nvSpPr>
              <p:spPr>
                <a:xfrm>
                  <a:off x="3741615" y="3017853"/>
                  <a:ext cx="979638" cy="21866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grpSp>
          <p:nvGrpSpPr>
            <p:cNvPr id="240" name="Group 239"/>
            <p:cNvGrpSpPr/>
            <p:nvPr/>
          </p:nvGrpSpPr>
          <p:grpSpPr>
            <a:xfrm>
              <a:off x="1576388" y="1174492"/>
              <a:ext cx="924827" cy="1107094"/>
              <a:chOff x="7086600" y="762000"/>
              <a:chExt cx="1447800" cy="1676400"/>
            </a:xfrm>
          </p:grpSpPr>
          <p:sp>
            <p:nvSpPr>
              <p:cNvPr id="241" name="Rectangle 240"/>
              <p:cNvSpPr/>
              <p:nvPr/>
            </p:nvSpPr>
            <p:spPr>
              <a:xfrm>
                <a:off x="7086600" y="762000"/>
                <a:ext cx="1371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2" name="Group 207"/>
              <p:cNvGrpSpPr/>
              <p:nvPr/>
            </p:nvGrpSpPr>
            <p:grpSpPr>
              <a:xfrm>
                <a:off x="7239000" y="914400"/>
                <a:ext cx="1116264" cy="1447385"/>
                <a:chOff x="6298398" y="914400"/>
                <a:chExt cx="2056866" cy="2667000"/>
              </a:xfrm>
            </p:grpSpPr>
            <p:sp>
              <p:nvSpPr>
                <p:cNvPr id="244" name="Cloud 243"/>
                <p:cNvSpPr/>
                <p:nvPr/>
              </p:nvSpPr>
              <p:spPr>
                <a:xfrm>
                  <a:off x="6298398" y="1270819"/>
                  <a:ext cx="2056866" cy="131878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06"/>
                <p:cNvGrpSpPr/>
                <p:nvPr/>
              </p:nvGrpSpPr>
              <p:grpSpPr>
                <a:xfrm>
                  <a:off x="6485049" y="914400"/>
                  <a:ext cx="1812330" cy="2667000"/>
                  <a:chOff x="6485049" y="914400"/>
                  <a:chExt cx="1812330" cy="2667000"/>
                </a:xfrm>
              </p:grpSpPr>
              <p:sp>
                <p:nvSpPr>
                  <p:cNvPr id="246" name="Trapezoid 245"/>
                  <p:cNvSpPr/>
                  <p:nvPr/>
                </p:nvSpPr>
                <p:spPr>
                  <a:xfrm>
                    <a:off x="6485049" y="2617940"/>
                    <a:ext cx="1691247" cy="963460"/>
                  </a:xfrm>
                  <a:prstGeom prst="trapezoid">
                    <a:avLst>
                      <a:gd name="adj" fmla="val 4225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247" name="Group 205"/>
                  <p:cNvGrpSpPr/>
                  <p:nvPr/>
                </p:nvGrpSpPr>
                <p:grpSpPr>
                  <a:xfrm>
                    <a:off x="6934200" y="2514600"/>
                    <a:ext cx="834247" cy="1060537"/>
                    <a:chOff x="6940092" y="3047999"/>
                    <a:chExt cx="834247" cy="1060537"/>
                  </a:xfrm>
                </p:grpSpPr>
                <p:sp>
                  <p:nvSpPr>
                    <p:cNvPr id="254" name="Isosceles Triangle 253"/>
                    <p:cNvSpPr/>
                    <p:nvPr/>
                  </p:nvSpPr>
                  <p:spPr>
                    <a:xfrm rot="10800000">
                      <a:off x="6940092" y="3047999"/>
                      <a:ext cx="834247" cy="1060537"/>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Isosceles Triangle 254"/>
                    <p:cNvSpPr/>
                    <p:nvPr/>
                  </p:nvSpPr>
                  <p:spPr>
                    <a:xfrm rot="10800000">
                      <a:off x="7054475" y="3047999"/>
                      <a:ext cx="606725" cy="755669"/>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Regular Pentagon 247"/>
                  <p:cNvSpPr/>
                  <p:nvPr/>
                </p:nvSpPr>
                <p:spPr>
                  <a:xfrm rot="10800000">
                    <a:off x="6636730" y="1340285"/>
                    <a:ext cx="1365132" cy="170354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loud 248"/>
                  <p:cNvSpPr/>
                  <p:nvPr/>
                </p:nvSpPr>
                <p:spPr>
                  <a:xfrm>
                    <a:off x="6636730" y="914400"/>
                    <a:ext cx="1365132" cy="8517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249"/>
                  <p:cNvSpPr/>
                  <p:nvPr/>
                </p:nvSpPr>
                <p:spPr>
                  <a:xfrm>
                    <a:off x="6485049" y="1411266"/>
                    <a:ext cx="1812330" cy="26808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1" name="Hexagon 250"/>
                  <p:cNvSpPr/>
                  <p:nvPr/>
                </p:nvSpPr>
                <p:spPr>
                  <a:xfrm>
                    <a:off x="7243455" y="1127342"/>
                    <a:ext cx="250274" cy="333497"/>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52" name="Hexagon 251"/>
                  <p:cNvSpPr/>
                  <p:nvPr/>
                </p:nvSpPr>
                <p:spPr>
                  <a:xfrm>
                    <a:off x="7774340"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53" name="Hexagon 252"/>
                  <p:cNvSpPr/>
                  <p:nvPr/>
                </p:nvSpPr>
                <p:spPr>
                  <a:xfrm>
                    <a:off x="6788411" y="1198323"/>
                    <a:ext cx="221204" cy="22104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grpSp>
          <p:sp>
            <p:nvSpPr>
              <p:cNvPr id="243" name="Frame 242"/>
              <p:cNvSpPr/>
              <p:nvPr/>
            </p:nvSpPr>
            <p:spPr>
              <a:xfrm>
                <a:off x="7086600" y="762000"/>
                <a:ext cx="1447800" cy="1676400"/>
              </a:xfrm>
              <a:prstGeom prst="frame">
                <a:avLst>
                  <a:gd name="adj1" fmla="val 49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4:7-12</a:t>
            </a:r>
          </a:p>
        </p:txBody>
      </p:sp>
      <p:sp>
        <p:nvSpPr>
          <p:cNvPr id="9" name="Rectangle 8"/>
          <p:cNvSpPr/>
          <p:nvPr/>
        </p:nvSpPr>
        <p:spPr>
          <a:xfrm>
            <a:off x="1495639" y="4754179"/>
            <a:ext cx="6096000" cy="1200329"/>
          </a:xfrm>
          <a:prstGeom prst="rect">
            <a:avLst/>
          </a:prstGeom>
        </p:spPr>
        <p:txBody>
          <a:bodyPr>
            <a:spAutoFit/>
          </a:bodyPr>
          <a:lstStyle/>
          <a:p>
            <a:r>
              <a:rPr lang="en-US" dirty="0">
                <a:solidFill>
                  <a:schemeClr val="accent5">
                    <a:lumMod val="20000"/>
                    <a:lumOff val="80000"/>
                  </a:schemeClr>
                </a:solidFill>
              </a:rPr>
              <a:t>Be it known unto you all, and to all the people of Israel, that by the name of Jesus Christ of Nazareth, whom ye crucified, whom God raised from the dead, </a:t>
            </a:r>
            <a:r>
              <a:rPr lang="en-US" i="1" dirty="0">
                <a:solidFill>
                  <a:schemeClr val="accent5">
                    <a:lumMod val="20000"/>
                    <a:lumOff val="80000"/>
                  </a:schemeClr>
                </a:solidFill>
              </a:rPr>
              <a:t>even</a:t>
            </a:r>
            <a:r>
              <a:rPr lang="en-US" dirty="0">
                <a:solidFill>
                  <a:schemeClr val="accent5">
                    <a:lumMod val="20000"/>
                    <a:lumOff val="80000"/>
                  </a:schemeClr>
                </a:solidFill>
              </a:rPr>
              <a:t> by him doth this man stand here before you whole.</a:t>
            </a:r>
          </a:p>
        </p:txBody>
      </p:sp>
      <p:grpSp>
        <p:nvGrpSpPr>
          <p:cNvPr id="324" name="Group 323"/>
          <p:cNvGrpSpPr/>
          <p:nvPr/>
        </p:nvGrpSpPr>
        <p:grpSpPr>
          <a:xfrm>
            <a:off x="257203" y="2714533"/>
            <a:ext cx="823632" cy="933450"/>
            <a:chOff x="1768038" y="327549"/>
            <a:chExt cx="1143000" cy="1295400"/>
          </a:xfrm>
        </p:grpSpPr>
        <p:grpSp>
          <p:nvGrpSpPr>
            <p:cNvPr id="325" name="Group 324"/>
            <p:cNvGrpSpPr/>
            <p:nvPr/>
          </p:nvGrpSpPr>
          <p:grpSpPr>
            <a:xfrm>
              <a:off x="1768038" y="327549"/>
              <a:ext cx="1143000" cy="1295400"/>
              <a:chOff x="3221141" y="4049352"/>
              <a:chExt cx="1143000" cy="1295400"/>
            </a:xfrm>
          </p:grpSpPr>
          <p:sp>
            <p:nvSpPr>
              <p:cNvPr id="371" name="Rectangle 370"/>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Frame 371"/>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6" name="Group 325"/>
            <p:cNvGrpSpPr/>
            <p:nvPr/>
          </p:nvGrpSpPr>
          <p:grpSpPr>
            <a:xfrm>
              <a:off x="1914013" y="422370"/>
              <a:ext cx="865946" cy="1132698"/>
              <a:chOff x="5618278" y="3535424"/>
              <a:chExt cx="1080560" cy="1413423"/>
            </a:xfrm>
          </p:grpSpPr>
          <p:sp>
            <p:nvSpPr>
              <p:cNvPr id="327" name="Cloud 326"/>
              <p:cNvSpPr/>
              <p:nvPr/>
            </p:nvSpPr>
            <p:spPr>
              <a:xfrm rot="671737">
                <a:off x="5618278" y="3772508"/>
                <a:ext cx="341796" cy="77306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Cloud 327"/>
              <p:cNvSpPr/>
              <p:nvPr/>
            </p:nvSpPr>
            <p:spPr>
              <a:xfrm rot="20706537">
                <a:off x="6308136" y="3807701"/>
                <a:ext cx="390702" cy="70667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flipH="1">
                <a:off x="5776456" y="4322968"/>
                <a:ext cx="726345" cy="62587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Isosceles Triangle 329"/>
              <p:cNvSpPr/>
              <p:nvPr/>
            </p:nvSpPr>
            <p:spPr>
              <a:xfrm rot="10800000" flipH="1">
                <a:off x="6018573" y="4439326"/>
                <a:ext cx="242115" cy="349072"/>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16"/>
              <p:cNvGrpSpPr/>
              <p:nvPr/>
            </p:nvGrpSpPr>
            <p:grpSpPr>
              <a:xfrm>
                <a:off x="5738387" y="4193025"/>
                <a:ext cx="810526" cy="743986"/>
                <a:chOff x="2594848" y="2213440"/>
                <a:chExt cx="2045194" cy="1982724"/>
              </a:xfrm>
              <a:solidFill>
                <a:srgbClr val="E0C13C"/>
              </a:solidFill>
            </p:grpSpPr>
            <p:sp>
              <p:nvSpPr>
                <p:cNvPr id="367"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68" name="Group 5"/>
                <p:cNvGrpSpPr/>
                <p:nvPr/>
              </p:nvGrpSpPr>
              <p:grpSpPr>
                <a:xfrm>
                  <a:off x="2840416" y="2333435"/>
                  <a:ext cx="1586009" cy="1634505"/>
                  <a:chOff x="2838154" y="2333435"/>
                  <a:chExt cx="1586009" cy="1634505"/>
                </a:xfrm>
                <a:grpFill/>
              </p:grpSpPr>
              <p:sp>
                <p:nvSpPr>
                  <p:cNvPr id="369"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2" name="Oval 331"/>
              <p:cNvSpPr/>
              <p:nvPr/>
            </p:nvSpPr>
            <p:spPr>
              <a:xfrm flipH="1">
                <a:off x="5833455" y="3624827"/>
                <a:ext cx="669348" cy="87267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Cloud 332"/>
              <p:cNvSpPr/>
              <p:nvPr/>
            </p:nvSpPr>
            <p:spPr>
              <a:xfrm rot="11257361">
                <a:off x="5748885" y="3535424"/>
                <a:ext cx="777286" cy="40809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roup 333"/>
              <p:cNvGrpSpPr/>
              <p:nvPr/>
            </p:nvGrpSpPr>
            <p:grpSpPr>
              <a:xfrm>
                <a:off x="5712573" y="3712982"/>
                <a:ext cx="866802" cy="151822"/>
                <a:chOff x="7105896" y="1557210"/>
                <a:chExt cx="1544762" cy="488119"/>
              </a:xfrm>
            </p:grpSpPr>
            <p:sp>
              <p:nvSpPr>
                <p:cNvPr id="335"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roup 59"/>
                <p:cNvGrpSpPr/>
                <p:nvPr/>
              </p:nvGrpSpPr>
              <p:grpSpPr>
                <a:xfrm rot="160736">
                  <a:off x="7230848" y="1557210"/>
                  <a:ext cx="1269517" cy="488119"/>
                  <a:chOff x="3810000" y="1677648"/>
                  <a:chExt cx="4705061" cy="1827552"/>
                </a:xfrm>
              </p:grpSpPr>
              <p:grpSp>
                <p:nvGrpSpPr>
                  <p:cNvPr id="337" name="Group 37"/>
                  <p:cNvGrpSpPr/>
                  <p:nvPr/>
                </p:nvGrpSpPr>
                <p:grpSpPr>
                  <a:xfrm>
                    <a:off x="3810000" y="1828800"/>
                    <a:ext cx="1776984" cy="1676400"/>
                    <a:chOff x="3810000" y="1828800"/>
                    <a:chExt cx="4038600" cy="3810000"/>
                  </a:xfrm>
                </p:grpSpPr>
                <p:sp>
                  <p:nvSpPr>
                    <p:cNvPr id="358" name="Half Frame 35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9" name="Half Frame 358"/>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0" name="Half Frame 359"/>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1" name="Half Frame 360"/>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2" name="Donut 36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3" name="Diamond 36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Diamond 36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Diamond 36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Diamond 36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8" name="Group 38"/>
                  <p:cNvGrpSpPr/>
                  <p:nvPr/>
                </p:nvGrpSpPr>
                <p:grpSpPr>
                  <a:xfrm>
                    <a:off x="5314014" y="1757596"/>
                    <a:ext cx="1776984" cy="1676400"/>
                    <a:chOff x="3810000" y="1828800"/>
                    <a:chExt cx="4038600" cy="3810000"/>
                  </a:xfrm>
                </p:grpSpPr>
                <p:sp>
                  <p:nvSpPr>
                    <p:cNvPr id="349" name="Half Frame 348"/>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0" name="Half Frame 349"/>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1" name="Half Frame 350"/>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2" name="Half Frame 351"/>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3" name="Donut 352"/>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4" name="Diamond 353"/>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iamond 354"/>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iamond 355"/>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Diamond 356"/>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48"/>
                  <p:cNvGrpSpPr/>
                  <p:nvPr/>
                </p:nvGrpSpPr>
                <p:grpSpPr>
                  <a:xfrm>
                    <a:off x="6738077" y="1677648"/>
                    <a:ext cx="1776984" cy="1676400"/>
                    <a:chOff x="3810000" y="1828800"/>
                    <a:chExt cx="4038600" cy="3810000"/>
                  </a:xfrm>
                </p:grpSpPr>
                <p:sp>
                  <p:nvSpPr>
                    <p:cNvPr id="340" name="Half Frame 339"/>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1" name="Half Frame 34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2" name="Half Frame 34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3" name="Half Frame 34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4" name="Donut 343"/>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5" name="Diamond 344"/>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Diamond 345"/>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Diamond 346"/>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Diamond 347"/>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373" name="Group 372"/>
          <p:cNvGrpSpPr/>
          <p:nvPr/>
        </p:nvGrpSpPr>
        <p:grpSpPr>
          <a:xfrm>
            <a:off x="1245520" y="2382443"/>
            <a:ext cx="1099934" cy="1274715"/>
            <a:chOff x="3137261" y="322935"/>
            <a:chExt cx="1143000" cy="1295400"/>
          </a:xfrm>
        </p:grpSpPr>
        <p:grpSp>
          <p:nvGrpSpPr>
            <p:cNvPr id="374" name="Group 373"/>
            <p:cNvGrpSpPr/>
            <p:nvPr/>
          </p:nvGrpSpPr>
          <p:grpSpPr>
            <a:xfrm>
              <a:off x="3137261" y="322935"/>
              <a:ext cx="1143000" cy="1295400"/>
              <a:chOff x="3221141" y="4049352"/>
              <a:chExt cx="1143000" cy="1295400"/>
            </a:xfrm>
          </p:grpSpPr>
          <p:sp>
            <p:nvSpPr>
              <p:cNvPr id="389" name="Rectangle 388"/>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ame 389"/>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75" name="Group 374"/>
            <p:cNvGrpSpPr/>
            <p:nvPr/>
          </p:nvGrpSpPr>
          <p:grpSpPr>
            <a:xfrm>
              <a:off x="3306313" y="479667"/>
              <a:ext cx="788236" cy="1083256"/>
              <a:chOff x="3276600" y="457200"/>
              <a:chExt cx="1002102" cy="1377168"/>
            </a:xfrm>
          </p:grpSpPr>
          <p:grpSp>
            <p:nvGrpSpPr>
              <p:cNvPr id="376" name="Group 120"/>
              <p:cNvGrpSpPr/>
              <p:nvPr/>
            </p:nvGrpSpPr>
            <p:grpSpPr>
              <a:xfrm>
                <a:off x="3276600" y="457200"/>
                <a:ext cx="1002102" cy="1377168"/>
                <a:chOff x="3962400" y="685800"/>
                <a:chExt cx="2394857" cy="2793128"/>
              </a:xfrm>
            </p:grpSpPr>
            <p:sp>
              <p:nvSpPr>
                <p:cNvPr id="378" name="Round Diagonal Corner Rectangle 377"/>
                <p:cNvSpPr/>
                <p:nvPr/>
              </p:nvSpPr>
              <p:spPr>
                <a:xfrm rot="12394047">
                  <a:off x="5174471" y="963829"/>
                  <a:ext cx="1124560" cy="173531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ound Diagonal Corner Rectangle 378"/>
                <p:cNvSpPr/>
                <p:nvPr/>
              </p:nvSpPr>
              <p:spPr>
                <a:xfrm rot="19994265" flipH="1">
                  <a:off x="4129294" y="968533"/>
                  <a:ext cx="1182280" cy="1868656"/>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4461002" y="744036"/>
                  <a:ext cx="1648917" cy="19094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1" name="Group 49"/>
                <p:cNvGrpSpPr/>
                <p:nvPr/>
              </p:nvGrpSpPr>
              <p:grpSpPr>
                <a:xfrm>
                  <a:off x="4543774" y="2593107"/>
                  <a:ext cx="1357466" cy="885821"/>
                  <a:chOff x="5006649" y="2133600"/>
                  <a:chExt cx="1726268" cy="1383531"/>
                </a:xfrm>
              </p:grpSpPr>
              <p:sp>
                <p:nvSpPr>
                  <p:cNvPr id="387" name="Trapezoid 386"/>
                  <p:cNvSpPr/>
                  <p:nvPr/>
                </p:nvSpPr>
                <p:spPr>
                  <a:xfrm>
                    <a:off x="5006649" y="2165195"/>
                    <a:ext cx="1726268" cy="1351936"/>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Isosceles Triangle 387"/>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2" name="Round Diagonal Corner Rectangle 381"/>
                <p:cNvSpPr/>
                <p:nvPr/>
              </p:nvSpPr>
              <p:spPr>
                <a:xfrm rot="14935407">
                  <a:off x="4465826" y="651248"/>
                  <a:ext cx="734112" cy="91858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ound Diagonal Corner Rectangle 382"/>
                <p:cNvSpPr/>
                <p:nvPr/>
              </p:nvSpPr>
              <p:spPr>
                <a:xfrm rot="18574207">
                  <a:off x="5184411" y="589697"/>
                  <a:ext cx="717800" cy="91000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ound Diagonal Corner Rectangle 383"/>
                <p:cNvSpPr/>
                <p:nvPr/>
              </p:nvSpPr>
              <p:spPr>
                <a:xfrm rot="18574207">
                  <a:off x="4795697" y="2024364"/>
                  <a:ext cx="827266" cy="91858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5022380" y="2175279"/>
                  <a:ext cx="363150" cy="26375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7" name="Oval 376"/>
              <p:cNvSpPr/>
              <p:nvPr/>
            </p:nvSpPr>
            <p:spPr>
              <a:xfrm>
                <a:off x="3623154" y="505796"/>
                <a:ext cx="193865" cy="161688"/>
              </a:xfrm>
              <a:prstGeom prst="ellipse">
                <a:avLst/>
              </a:prstGeom>
              <a:solidFill>
                <a:schemeClr val="accent6">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1" name="Group 390"/>
          <p:cNvGrpSpPr/>
          <p:nvPr/>
        </p:nvGrpSpPr>
        <p:grpSpPr>
          <a:xfrm>
            <a:off x="6019278" y="3574139"/>
            <a:ext cx="1091251" cy="1061325"/>
            <a:chOff x="3733800" y="304800"/>
            <a:chExt cx="2179638" cy="2119865"/>
          </a:xfrm>
        </p:grpSpPr>
        <p:grpSp>
          <p:nvGrpSpPr>
            <p:cNvPr id="392" name="Group 391"/>
            <p:cNvGrpSpPr/>
            <p:nvPr/>
          </p:nvGrpSpPr>
          <p:grpSpPr>
            <a:xfrm>
              <a:off x="3733800" y="304800"/>
              <a:ext cx="2179638" cy="2119865"/>
              <a:chOff x="3733800" y="304800"/>
              <a:chExt cx="1691670" cy="2119865"/>
            </a:xfrm>
          </p:grpSpPr>
          <p:sp>
            <p:nvSpPr>
              <p:cNvPr id="409" name="Rectangle 408"/>
              <p:cNvSpPr/>
              <p:nvPr/>
            </p:nvSpPr>
            <p:spPr>
              <a:xfrm>
                <a:off x="3797333" y="329497"/>
                <a:ext cx="16002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Frame 409"/>
              <p:cNvSpPr/>
              <p:nvPr/>
            </p:nvSpPr>
            <p:spPr>
              <a:xfrm>
                <a:off x="3733800" y="304800"/>
                <a:ext cx="1691670" cy="2119865"/>
              </a:xfrm>
              <a:prstGeom prst="frame">
                <a:avLst>
                  <a:gd name="adj1" fmla="val 81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93" name="Group 392"/>
            <p:cNvGrpSpPr/>
            <p:nvPr/>
          </p:nvGrpSpPr>
          <p:grpSpPr>
            <a:xfrm>
              <a:off x="4146163" y="542776"/>
              <a:ext cx="1215718" cy="1685530"/>
              <a:chOff x="1447800" y="993641"/>
              <a:chExt cx="2349777" cy="3162353"/>
            </a:xfrm>
          </p:grpSpPr>
          <p:sp>
            <p:nvSpPr>
              <p:cNvPr id="394" name="Round Diagonal Corner Rectangle 393"/>
              <p:cNvSpPr/>
              <p:nvPr/>
            </p:nvSpPr>
            <p:spPr>
              <a:xfrm rot="17294102">
                <a:off x="1105441" y="2236984"/>
                <a:ext cx="1577360" cy="892642"/>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Trapezoid 394"/>
              <p:cNvSpPr/>
              <p:nvPr/>
            </p:nvSpPr>
            <p:spPr>
              <a:xfrm>
                <a:off x="1566946" y="3149095"/>
                <a:ext cx="2230631" cy="1006899"/>
              </a:xfrm>
              <a:prstGeom prst="trapezoid">
                <a:avLst>
                  <a:gd name="adj" fmla="val 57678"/>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p:cNvSpPr/>
              <p:nvPr/>
            </p:nvSpPr>
            <p:spPr>
              <a:xfrm rot="21204431">
                <a:off x="1669424" y="1424890"/>
                <a:ext cx="1808339" cy="225057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ound Diagonal Corner Rectangle 396"/>
              <p:cNvSpPr/>
              <p:nvPr/>
            </p:nvSpPr>
            <p:spPr>
              <a:xfrm rot="823935">
                <a:off x="1664742" y="1373505"/>
                <a:ext cx="1762269" cy="913406"/>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 Diagonal Corner Rectangle 397"/>
              <p:cNvSpPr/>
              <p:nvPr/>
            </p:nvSpPr>
            <p:spPr>
              <a:xfrm rot="4867360">
                <a:off x="2506576" y="2304689"/>
                <a:ext cx="1741933" cy="549251"/>
              </a:xfrm>
              <a:prstGeom prst="round2DiagRect">
                <a:avLst>
                  <a:gd name="adj1" fmla="val 50000"/>
                  <a:gd name="adj2" fmla="val 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oup 20"/>
              <p:cNvGrpSpPr/>
              <p:nvPr/>
            </p:nvGrpSpPr>
            <p:grpSpPr>
              <a:xfrm rot="21302323">
                <a:off x="1763076" y="993641"/>
                <a:ext cx="1922972" cy="2087785"/>
                <a:chOff x="4707058" y="2514600"/>
                <a:chExt cx="2308375" cy="2520185"/>
              </a:xfrm>
            </p:grpSpPr>
            <p:sp>
              <p:nvSpPr>
                <p:cNvPr id="400" name="Round Diagonal Corner Rectangle 14"/>
                <p:cNvSpPr/>
                <p:nvPr/>
              </p:nvSpPr>
              <p:spPr>
                <a:xfrm rot="14383451">
                  <a:off x="6008848" y="3821987"/>
                  <a:ext cx="1600200" cy="379050"/>
                </a:xfrm>
                <a:prstGeom prst="round2DiagRect">
                  <a:avLst>
                    <a:gd name="adj1" fmla="val 50000"/>
                    <a:gd name="adj2" fmla="val 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Moon 11"/>
                <p:cNvSpPr/>
                <p:nvPr/>
              </p:nvSpPr>
              <p:spPr>
                <a:xfrm rot="6350986">
                  <a:off x="5334000" y="1905000"/>
                  <a:ext cx="990600" cy="2209800"/>
                </a:xfrm>
                <a:prstGeom prst="moon">
                  <a:avLst>
                    <a:gd name="adj" fmla="val 8750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Moon 12"/>
                <p:cNvSpPr/>
                <p:nvPr/>
              </p:nvSpPr>
              <p:spPr>
                <a:xfrm rot="6350986">
                  <a:off x="5407633" y="2092229"/>
                  <a:ext cx="738990" cy="2140140"/>
                </a:xfrm>
                <a:prstGeom prst="moon">
                  <a:avLst>
                    <a:gd name="adj" fmla="val 8750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ound Diagonal Corner Rectangle 13"/>
                <p:cNvSpPr/>
                <p:nvPr/>
              </p:nvSpPr>
              <p:spPr>
                <a:xfrm rot="15493055">
                  <a:off x="6025808" y="4045160"/>
                  <a:ext cx="1600200" cy="379050"/>
                </a:xfrm>
                <a:prstGeom prst="round2DiagRect">
                  <a:avLst>
                    <a:gd name="adj1" fmla="val 50000"/>
                    <a:gd name="adj2" fmla="val 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4" name="Group 19"/>
                <p:cNvGrpSpPr/>
                <p:nvPr/>
              </p:nvGrpSpPr>
              <p:grpSpPr>
                <a:xfrm>
                  <a:off x="6324600" y="3200400"/>
                  <a:ext cx="533400" cy="533400"/>
                  <a:chOff x="6781800" y="1295400"/>
                  <a:chExt cx="762000" cy="876639"/>
                </a:xfrm>
              </p:grpSpPr>
              <p:grpSp>
                <p:nvGrpSpPr>
                  <p:cNvPr id="405" name="Group 18"/>
                  <p:cNvGrpSpPr/>
                  <p:nvPr/>
                </p:nvGrpSpPr>
                <p:grpSpPr>
                  <a:xfrm>
                    <a:off x="6781800" y="1295400"/>
                    <a:ext cx="762000" cy="838200"/>
                    <a:chOff x="6781800" y="1295400"/>
                    <a:chExt cx="762000" cy="838200"/>
                  </a:xfrm>
                </p:grpSpPr>
                <p:sp>
                  <p:nvSpPr>
                    <p:cNvPr id="407" name="Oval 15"/>
                    <p:cNvSpPr/>
                    <p:nvPr/>
                  </p:nvSpPr>
                  <p:spPr>
                    <a:xfrm>
                      <a:off x="6781800" y="1295400"/>
                      <a:ext cx="762000" cy="838200"/>
                    </a:xfrm>
                    <a:prstGeom prst="ellipse">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16"/>
                    <p:cNvSpPr/>
                    <p:nvPr/>
                  </p:nvSpPr>
                  <p:spPr>
                    <a:xfrm>
                      <a:off x="6858000" y="1447800"/>
                      <a:ext cx="533400" cy="609600"/>
                    </a:xfrm>
                    <a:prstGeom prst="ellipse">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6" name="Moon 405"/>
                  <p:cNvSpPr/>
                  <p:nvPr/>
                </p:nvSpPr>
                <p:spPr>
                  <a:xfrm rot="14623687">
                    <a:off x="7001908" y="1637634"/>
                    <a:ext cx="461179" cy="607631"/>
                  </a:xfrm>
                  <a:prstGeom prst="moon">
                    <a:avLst>
                      <a:gd name="adj" fmla="val 87500"/>
                    </a:avLst>
                  </a:prstGeom>
                  <a:solidFill>
                    <a:srgbClr val="EFD8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10" name="Rectangle 9"/>
          <p:cNvSpPr/>
          <p:nvPr/>
        </p:nvSpPr>
        <p:spPr>
          <a:xfrm>
            <a:off x="7858408" y="1954386"/>
            <a:ext cx="3418190" cy="1200329"/>
          </a:xfrm>
          <a:prstGeom prst="rect">
            <a:avLst/>
          </a:prstGeom>
        </p:spPr>
        <p:txBody>
          <a:bodyPr wrap="square">
            <a:spAutoFit/>
          </a:bodyPr>
          <a:lstStyle/>
          <a:p>
            <a:r>
              <a:rPr lang="en-US" dirty="0">
                <a:solidFill>
                  <a:schemeClr val="accent5">
                    <a:lumMod val="20000"/>
                    <a:lumOff val="80000"/>
                  </a:schemeClr>
                </a:solidFill>
                <a:latin typeface="Palatino"/>
              </a:rPr>
              <a:t>This is the stone which was set at </a:t>
            </a:r>
            <a:r>
              <a:rPr lang="en-US" dirty="0" err="1">
                <a:solidFill>
                  <a:schemeClr val="accent5">
                    <a:lumMod val="20000"/>
                    <a:lumOff val="80000"/>
                  </a:schemeClr>
                </a:solidFill>
                <a:latin typeface="Palatino"/>
              </a:rPr>
              <a:t>nought</a:t>
            </a:r>
            <a:r>
              <a:rPr lang="en-US" dirty="0">
                <a:solidFill>
                  <a:schemeClr val="accent5">
                    <a:lumMod val="20000"/>
                    <a:lumOff val="80000"/>
                  </a:schemeClr>
                </a:solidFill>
                <a:latin typeface="Palatino"/>
              </a:rPr>
              <a:t> of you builders, which is become the head of the corner.</a:t>
            </a:r>
            <a:endParaRPr lang="en-US" dirty="0">
              <a:solidFill>
                <a:schemeClr val="accent5">
                  <a:lumMod val="20000"/>
                  <a:lumOff val="80000"/>
                </a:schemeClr>
              </a:solidFill>
            </a:endParaRPr>
          </a:p>
        </p:txBody>
      </p:sp>
      <p:grpSp>
        <p:nvGrpSpPr>
          <p:cNvPr id="411" name="Group 410"/>
          <p:cNvGrpSpPr/>
          <p:nvPr/>
        </p:nvGrpSpPr>
        <p:grpSpPr>
          <a:xfrm>
            <a:off x="6166738" y="1941508"/>
            <a:ext cx="1691670" cy="1252111"/>
            <a:chOff x="4557871" y="2882980"/>
            <a:chExt cx="1691670" cy="1252111"/>
          </a:xfrm>
        </p:grpSpPr>
        <p:grpSp>
          <p:nvGrpSpPr>
            <p:cNvPr id="412" name="Group 411"/>
            <p:cNvGrpSpPr/>
            <p:nvPr/>
          </p:nvGrpSpPr>
          <p:grpSpPr>
            <a:xfrm>
              <a:off x="4557871" y="2882980"/>
              <a:ext cx="1691670" cy="1252111"/>
              <a:chOff x="3733800" y="304800"/>
              <a:chExt cx="1691670" cy="2119865"/>
            </a:xfrm>
          </p:grpSpPr>
          <p:sp>
            <p:nvSpPr>
              <p:cNvPr id="429" name="Rectangle 428"/>
              <p:cNvSpPr/>
              <p:nvPr/>
            </p:nvSpPr>
            <p:spPr>
              <a:xfrm>
                <a:off x="3797333" y="329497"/>
                <a:ext cx="16002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Frame 429"/>
              <p:cNvSpPr/>
              <p:nvPr/>
            </p:nvSpPr>
            <p:spPr>
              <a:xfrm>
                <a:off x="3733800" y="304800"/>
                <a:ext cx="1691670" cy="2119865"/>
              </a:xfrm>
              <a:prstGeom prst="frame">
                <a:avLst>
                  <a:gd name="adj1" fmla="val 81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3" name="Group 412"/>
            <p:cNvGrpSpPr/>
            <p:nvPr/>
          </p:nvGrpSpPr>
          <p:grpSpPr>
            <a:xfrm>
              <a:off x="4956037" y="3182659"/>
              <a:ext cx="895338" cy="837174"/>
              <a:chOff x="1687629" y="1447800"/>
              <a:chExt cx="4095712" cy="3829641"/>
            </a:xfrm>
          </p:grpSpPr>
          <p:sp>
            <p:nvSpPr>
              <p:cNvPr id="414" name="Trapezoid 413"/>
              <p:cNvSpPr/>
              <p:nvPr/>
            </p:nvSpPr>
            <p:spPr>
              <a:xfrm rot="10800000">
                <a:off x="3048000" y="1447800"/>
                <a:ext cx="1371600" cy="10668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14"/>
              <p:cNvGrpSpPr/>
              <p:nvPr/>
            </p:nvGrpSpPr>
            <p:grpSpPr>
              <a:xfrm>
                <a:off x="4114800" y="1905000"/>
                <a:ext cx="1668541" cy="3372441"/>
                <a:chOff x="4114800" y="1905000"/>
                <a:chExt cx="1668541" cy="3372441"/>
              </a:xfrm>
            </p:grpSpPr>
            <p:sp>
              <p:nvSpPr>
                <p:cNvPr id="423" name="Trapezoid 422"/>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Trapezoid 423"/>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Trapezoid 424"/>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Trapezoid 425"/>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Trapezoid 426"/>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Trapezoid 427"/>
                <p:cNvSpPr/>
                <p:nvPr/>
              </p:nvSpPr>
              <p:spPr>
                <a:xfrm rot="16200000">
                  <a:off x="5109615" y="4605319"/>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p:cNvGrpSpPr/>
              <p:nvPr/>
            </p:nvGrpSpPr>
            <p:grpSpPr>
              <a:xfrm flipH="1">
                <a:off x="1687629" y="1893771"/>
                <a:ext cx="1668541" cy="3362816"/>
                <a:chOff x="4114800" y="1905000"/>
                <a:chExt cx="1668541" cy="3362816"/>
              </a:xfrm>
            </p:grpSpPr>
            <p:sp>
              <p:nvSpPr>
                <p:cNvPr id="417" name="Trapezoid 416"/>
                <p:cNvSpPr/>
                <p:nvPr/>
              </p:nvSpPr>
              <p:spPr>
                <a:xfrm rot="12542809">
                  <a:off x="4114800" y="1905000"/>
                  <a:ext cx="979714" cy="7620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417"/>
                <p:cNvSpPr/>
                <p:nvPr/>
              </p:nvSpPr>
              <p:spPr>
                <a:xfrm rot="14038756">
                  <a:off x="4705338" y="2373289"/>
                  <a:ext cx="763229" cy="71842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Trapezoid 418"/>
                <p:cNvSpPr/>
                <p:nvPr/>
              </p:nvSpPr>
              <p:spPr>
                <a:xfrm rot="15326079">
                  <a:off x="4980362" y="2888548"/>
                  <a:ext cx="66881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rapezoid 419"/>
                <p:cNvSpPr/>
                <p:nvPr/>
              </p:nvSpPr>
              <p:spPr>
                <a:xfrm rot="15940348">
                  <a:off x="5083947" y="3453494"/>
                  <a:ext cx="652199" cy="692045"/>
                </a:xfrm>
                <a:prstGeom prst="trapezoid">
                  <a:avLst>
                    <a:gd name="adj" fmla="val 11533"/>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Trapezoid 420"/>
                <p:cNvSpPr/>
                <p:nvPr/>
              </p:nvSpPr>
              <p:spPr>
                <a:xfrm rot="16200000">
                  <a:off x="5111219" y="4000531"/>
                  <a:ext cx="652199" cy="692045"/>
                </a:xfrm>
                <a:prstGeom prst="trapezoid">
                  <a:avLst>
                    <a:gd name="adj" fmla="val 71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Trapezoid 421"/>
                <p:cNvSpPr/>
                <p:nvPr/>
              </p:nvSpPr>
              <p:spPr>
                <a:xfrm rot="16200000">
                  <a:off x="5109615" y="4595694"/>
                  <a:ext cx="652199" cy="692045"/>
                </a:xfrm>
                <a:prstGeom prst="trapezoid">
                  <a:avLst>
                    <a:gd name="adj"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 name="Rectangle 10"/>
          <p:cNvSpPr/>
          <p:nvPr/>
        </p:nvSpPr>
        <p:spPr>
          <a:xfrm>
            <a:off x="7713301" y="3542782"/>
            <a:ext cx="3332889" cy="1477328"/>
          </a:xfrm>
          <a:prstGeom prst="rect">
            <a:avLst/>
          </a:prstGeom>
        </p:spPr>
        <p:txBody>
          <a:bodyPr wrap="square">
            <a:spAutoFit/>
          </a:bodyPr>
          <a:lstStyle/>
          <a:p>
            <a:r>
              <a:rPr lang="en-US" dirty="0">
                <a:solidFill>
                  <a:schemeClr val="accent5">
                    <a:lumMod val="20000"/>
                    <a:lumOff val="80000"/>
                  </a:schemeClr>
                </a:solidFill>
                <a:latin typeface="Palatino"/>
              </a:rPr>
              <a:t>Neither is there salvation in any other: for there is none other name under heaven given among men, whereby we must be saved.</a:t>
            </a:r>
            <a:endParaRPr lang="en-US" dirty="0">
              <a:solidFill>
                <a:schemeClr val="accent5">
                  <a:lumMod val="20000"/>
                  <a:lumOff val="80000"/>
                </a:schemeClr>
              </a:solidFill>
            </a:endParaRPr>
          </a:p>
        </p:txBody>
      </p:sp>
      <p:grpSp>
        <p:nvGrpSpPr>
          <p:cNvPr id="431" name="Group 430"/>
          <p:cNvGrpSpPr/>
          <p:nvPr/>
        </p:nvGrpSpPr>
        <p:grpSpPr>
          <a:xfrm>
            <a:off x="10679594" y="3442512"/>
            <a:ext cx="1392304" cy="1584037"/>
            <a:chOff x="7084031" y="380999"/>
            <a:chExt cx="1392304" cy="1584037"/>
          </a:xfrm>
        </p:grpSpPr>
        <p:grpSp>
          <p:nvGrpSpPr>
            <p:cNvPr id="432" name="Group 431"/>
            <p:cNvGrpSpPr/>
            <p:nvPr/>
          </p:nvGrpSpPr>
          <p:grpSpPr>
            <a:xfrm>
              <a:off x="7084031" y="380999"/>
              <a:ext cx="1392304" cy="1584037"/>
              <a:chOff x="3733800" y="304800"/>
              <a:chExt cx="1691670" cy="2119865"/>
            </a:xfrm>
          </p:grpSpPr>
          <p:sp>
            <p:nvSpPr>
              <p:cNvPr id="448" name="Rectangle 447"/>
              <p:cNvSpPr/>
              <p:nvPr/>
            </p:nvSpPr>
            <p:spPr>
              <a:xfrm>
                <a:off x="3797333" y="329497"/>
                <a:ext cx="16002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Frame 448"/>
              <p:cNvSpPr/>
              <p:nvPr/>
            </p:nvSpPr>
            <p:spPr>
              <a:xfrm>
                <a:off x="3733800" y="304800"/>
                <a:ext cx="1691670" cy="2119865"/>
              </a:xfrm>
              <a:prstGeom prst="frame">
                <a:avLst>
                  <a:gd name="adj1" fmla="val 81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3" name="Group 432"/>
            <p:cNvGrpSpPr/>
            <p:nvPr/>
          </p:nvGrpSpPr>
          <p:grpSpPr>
            <a:xfrm>
              <a:off x="7258359" y="621679"/>
              <a:ext cx="1027279" cy="1222031"/>
              <a:chOff x="1193713" y="381000"/>
              <a:chExt cx="2463887" cy="2930993"/>
            </a:xfrm>
          </p:grpSpPr>
          <p:sp>
            <p:nvSpPr>
              <p:cNvPr id="434" name="Cloud 433"/>
              <p:cNvSpPr/>
              <p:nvPr/>
            </p:nvSpPr>
            <p:spPr>
              <a:xfrm rot="21271638">
                <a:off x="1227491" y="624316"/>
                <a:ext cx="2401395" cy="2314872"/>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rapezoid 434"/>
              <p:cNvSpPr/>
              <p:nvPr/>
            </p:nvSpPr>
            <p:spPr>
              <a:xfrm>
                <a:off x="1193713" y="2040081"/>
                <a:ext cx="2463887" cy="1271912"/>
              </a:xfrm>
              <a:prstGeom prst="trapezoid">
                <a:avLst>
                  <a:gd name="adj" fmla="val 52065"/>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p:cNvSpPr/>
              <p:nvPr/>
            </p:nvSpPr>
            <p:spPr>
              <a:xfrm flipH="1">
                <a:off x="2162469" y="1391587"/>
                <a:ext cx="570738" cy="113765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p:cNvSpPr/>
              <p:nvPr/>
            </p:nvSpPr>
            <p:spPr>
              <a:xfrm>
                <a:off x="1839952" y="580862"/>
                <a:ext cx="1155781" cy="169882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p:cNvSpPr/>
              <p:nvPr/>
            </p:nvSpPr>
            <p:spPr>
              <a:xfrm>
                <a:off x="1674841" y="381000"/>
                <a:ext cx="825559" cy="59958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p:cNvSpPr/>
              <p:nvPr/>
            </p:nvSpPr>
            <p:spPr>
              <a:xfrm>
                <a:off x="2417844" y="381000"/>
                <a:ext cx="825559" cy="59958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Block Arc 439"/>
              <p:cNvSpPr/>
              <p:nvPr/>
            </p:nvSpPr>
            <p:spPr>
              <a:xfrm rot="10800000">
                <a:off x="1839951" y="513688"/>
                <a:ext cx="1238337" cy="1824777"/>
              </a:xfrm>
              <a:prstGeom prst="blockArc">
                <a:avLst>
                  <a:gd name="adj1" fmla="val 10379194"/>
                  <a:gd name="adj2" fmla="val 20911045"/>
                  <a:gd name="adj3" fmla="val 14867"/>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1" name="Block Arc 440"/>
              <p:cNvSpPr/>
              <p:nvPr/>
            </p:nvSpPr>
            <p:spPr>
              <a:xfrm rot="21435521">
                <a:off x="2092974" y="1698737"/>
                <a:ext cx="649734" cy="289946"/>
              </a:xfrm>
              <a:prstGeom prst="blockArc">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2" name="Cloud 441"/>
              <p:cNvSpPr/>
              <p:nvPr/>
            </p:nvSpPr>
            <p:spPr>
              <a:xfrm rot="21271638">
                <a:off x="2762187" y="561628"/>
                <a:ext cx="688970" cy="2029662"/>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Cloud 442"/>
              <p:cNvSpPr/>
              <p:nvPr/>
            </p:nvSpPr>
            <p:spPr>
              <a:xfrm rot="273561">
                <a:off x="1444512" y="631601"/>
                <a:ext cx="632176" cy="1974742"/>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Oval 443"/>
              <p:cNvSpPr/>
              <p:nvPr/>
            </p:nvSpPr>
            <p:spPr>
              <a:xfrm>
                <a:off x="1743635" y="478114"/>
                <a:ext cx="481578" cy="485576"/>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p:cNvSpPr/>
              <p:nvPr/>
            </p:nvSpPr>
            <p:spPr>
              <a:xfrm>
                <a:off x="2706790" y="478114"/>
                <a:ext cx="481578" cy="485576"/>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p:cNvSpPr/>
              <p:nvPr/>
            </p:nvSpPr>
            <p:spPr>
              <a:xfrm>
                <a:off x="3200400" y="990600"/>
                <a:ext cx="381000" cy="1371600"/>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p:cNvSpPr/>
              <p:nvPr/>
            </p:nvSpPr>
            <p:spPr>
              <a:xfrm>
                <a:off x="1371600" y="990600"/>
                <a:ext cx="381000" cy="1371600"/>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0" name="Group 449"/>
          <p:cNvGrpSpPr/>
          <p:nvPr/>
        </p:nvGrpSpPr>
        <p:grpSpPr>
          <a:xfrm>
            <a:off x="415549" y="4635464"/>
            <a:ext cx="1087260" cy="1362467"/>
            <a:chOff x="136967" y="3854907"/>
            <a:chExt cx="1691670" cy="2119865"/>
          </a:xfrm>
        </p:grpSpPr>
        <p:grpSp>
          <p:nvGrpSpPr>
            <p:cNvPr id="451" name="Group 450"/>
            <p:cNvGrpSpPr/>
            <p:nvPr/>
          </p:nvGrpSpPr>
          <p:grpSpPr>
            <a:xfrm>
              <a:off x="136967" y="3854907"/>
              <a:ext cx="1691670" cy="2119865"/>
              <a:chOff x="3733800" y="304800"/>
              <a:chExt cx="1691670" cy="2119865"/>
            </a:xfrm>
          </p:grpSpPr>
          <p:sp>
            <p:nvSpPr>
              <p:cNvPr id="480" name="Rectangle 479"/>
              <p:cNvSpPr/>
              <p:nvPr/>
            </p:nvSpPr>
            <p:spPr>
              <a:xfrm>
                <a:off x="3797333" y="329497"/>
                <a:ext cx="16002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Frame 480"/>
              <p:cNvSpPr/>
              <p:nvPr/>
            </p:nvSpPr>
            <p:spPr>
              <a:xfrm>
                <a:off x="3733800" y="304800"/>
                <a:ext cx="1691670" cy="2119865"/>
              </a:xfrm>
              <a:prstGeom prst="frame">
                <a:avLst>
                  <a:gd name="adj1" fmla="val 813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2" name="Group 113"/>
            <p:cNvGrpSpPr/>
            <p:nvPr/>
          </p:nvGrpSpPr>
          <p:grpSpPr>
            <a:xfrm>
              <a:off x="634842" y="4163158"/>
              <a:ext cx="657771" cy="1474602"/>
              <a:chOff x="3962400" y="2590800"/>
              <a:chExt cx="1734242" cy="4038600"/>
            </a:xfrm>
            <a:solidFill>
              <a:schemeClr val="bg1"/>
            </a:solidFill>
          </p:grpSpPr>
          <p:grpSp>
            <p:nvGrpSpPr>
              <p:cNvPr id="453" name="Group 33"/>
              <p:cNvGrpSpPr/>
              <p:nvPr/>
            </p:nvGrpSpPr>
            <p:grpSpPr>
              <a:xfrm>
                <a:off x="3962400" y="2590800"/>
                <a:ext cx="1734242" cy="4038600"/>
                <a:chOff x="3657600" y="2286000"/>
                <a:chExt cx="2039042" cy="4343400"/>
              </a:xfrm>
              <a:grpFill/>
            </p:grpSpPr>
            <p:sp>
              <p:nvSpPr>
                <p:cNvPr id="456" name="Cloud 455"/>
                <p:cNvSpPr/>
                <p:nvPr/>
              </p:nvSpPr>
              <p:spPr>
                <a:xfrm rot="21271638">
                  <a:off x="3657600" y="2474204"/>
                  <a:ext cx="1961567" cy="1790543"/>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p:cNvSpPr/>
                <p:nvPr/>
              </p:nvSpPr>
              <p:spPr>
                <a:xfrm rot="976600">
                  <a:off x="3659021" y="4666138"/>
                  <a:ext cx="392055" cy="58460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Trapezoid 457"/>
                <p:cNvSpPr/>
                <p:nvPr/>
              </p:nvSpPr>
              <p:spPr>
                <a:xfrm rot="808127">
                  <a:off x="3714051" y="3484622"/>
                  <a:ext cx="1066507" cy="1570435"/>
                </a:xfrm>
                <a:prstGeom prst="trapezoid">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Trapezoid 458"/>
                <p:cNvSpPr/>
                <p:nvPr/>
              </p:nvSpPr>
              <p:spPr>
                <a:xfrm>
                  <a:off x="4148478" y="3435044"/>
                  <a:ext cx="1083714" cy="1102900"/>
                </a:xfrm>
                <a:prstGeom prst="trapezoid">
                  <a:avLst>
                    <a:gd name="adj" fmla="val 2488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p:cNvSpPr/>
                <p:nvPr/>
              </p:nvSpPr>
              <p:spPr>
                <a:xfrm rot="886948" flipH="1">
                  <a:off x="4662397" y="6201166"/>
                  <a:ext cx="566825" cy="42823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rot="20713052">
                  <a:off x="3974324" y="6201166"/>
                  <a:ext cx="566825" cy="42823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Trapezoid 461"/>
                <p:cNvSpPr/>
                <p:nvPr/>
              </p:nvSpPr>
              <p:spPr>
                <a:xfrm>
                  <a:off x="3684029" y="3493091"/>
                  <a:ext cx="2012613" cy="2902365"/>
                </a:xfrm>
                <a:prstGeom prst="trapezoid">
                  <a:avLst>
                    <a:gd name="adj" fmla="val 3494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p:cNvSpPr/>
                <p:nvPr/>
              </p:nvSpPr>
              <p:spPr>
                <a:xfrm>
                  <a:off x="4114800" y="4724400"/>
                  <a:ext cx="1083714" cy="174141"/>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Trapezoid 463"/>
                <p:cNvSpPr/>
                <p:nvPr/>
              </p:nvSpPr>
              <p:spPr>
                <a:xfrm rot="381480" flipH="1">
                  <a:off x="3824767" y="3394405"/>
                  <a:ext cx="921926" cy="3070285"/>
                </a:xfrm>
                <a:prstGeom prst="trapezoid">
                  <a:avLst>
                    <a:gd name="adj" fmla="val 4512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Trapezoid 464"/>
                <p:cNvSpPr/>
                <p:nvPr/>
              </p:nvSpPr>
              <p:spPr>
                <a:xfrm rot="20990305" flipH="1">
                  <a:off x="4550322" y="3401638"/>
                  <a:ext cx="921926" cy="3070285"/>
                </a:xfrm>
                <a:prstGeom prst="trapezoid">
                  <a:avLst>
                    <a:gd name="adj" fmla="val 3212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Oval 5"/>
                <p:cNvSpPr/>
                <p:nvPr/>
              </p:nvSpPr>
              <p:spPr>
                <a:xfrm rot="533072">
                  <a:off x="4994948" y="4677383"/>
                  <a:ext cx="422659" cy="57604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Trapezoid 466"/>
                <p:cNvSpPr/>
                <p:nvPr/>
              </p:nvSpPr>
              <p:spPr>
                <a:xfrm rot="20882837" flipH="1">
                  <a:off x="4650336" y="3354843"/>
                  <a:ext cx="921926" cy="1588871"/>
                </a:xfrm>
                <a:prstGeom prst="trapezoid">
                  <a:avLst>
                    <a:gd name="adj" fmla="val 4520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p:cNvSpPr/>
                <p:nvPr/>
              </p:nvSpPr>
              <p:spPr>
                <a:xfrm flipH="1">
                  <a:off x="4327344" y="3067684"/>
                  <a:ext cx="560192" cy="879972"/>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p:cNvSpPr/>
                <p:nvPr/>
              </p:nvSpPr>
              <p:spPr>
                <a:xfrm>
                  <a:off x="4157886" y="2440592"/>
                  <a:ext cx="944094" cy="131402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469"/>
                <p:cNvSpPr/>
                <p:nvPr/>
              </p:nvSpPr>
              <p:spPr>
                <a:xfrm>
                  <a:off x="4023016" y="2286000"/>
                  <a:ext cx="674353" cy="463775"/>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p:cNvSpPr/>
                <p:nvPr/>
              </p:nvSpPr>
              <p:spPr>
                <a:xfrm>
                  <a:off x="4629934" y="2286000"/>
                  <a:ext cx="674353" cy="463775"/>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Block Arc 471"/>
                <p:cNvSpPr/>
                <p:nvPr/>
              </p:nvSpPr>
              <p:spPr>
                <a:xfrm rot="10800000">
                  <a:off x="4157885" y="2388634"/>
                  <a:ext cx="1011529" cy="1411457"/>
                </a:xfrm>
                <a:prstGeom prst="blockArc">
                  <a:avLst>
                    <a:gd name="adj1" fmla="val 10379194"/>
                    <a:gd name="adj2" fmla="val 20911045"/>
                    <a:gd name="adj3" fmla="val 1486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3" name="Block Arc 472"/>
                <p:cNvSpPr/>
                <p:nvPr/>
              </p:nvSpPr>
              <p:spPr>
                <a:xfrm rot="21435521">
                  <a:off x="4364566" y="3305263"/>
                  <a:ext cx="530732" cy="224272"/>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4" name="Cloud 473"/>
                <p:cNvSpPr/>
                <p:nvPr/>
              </p:nvSpPr>
              <p:spPr>
                <a:xfrm rot="21271638">
                  <a:off x="4911209" y="2425715"/>
                  <a:ext cx="562781" cy="1569934"/>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Cloud 474"/>
                <p:cNvSpPr/>
                <p:nvPr/>
              </p:nvSpPr>
              <p:spPr>
                <a:xfrm rot="273561">
                  <a:off x="3834873" y="2479839"/>
                  <a:ext cx="516390" cy="1527454"/>
                </a:xfrm>
                <a:prstGeom prst="clou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p:cNvSpPr/>
                <p:nvPr/>
              </p:nvSpPr>
              <p:spPr>
                <a:xfrm>
                  <a:off x="4079210" y="2361117"/>
                  <a:ext cx="393374" cy="375591"/>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p:cNvSpPr/>
                <p:nvPr/>
              </p:nvSpPr>
              <p:spPr>
                <a:xfrm>
                  <a:off x="4865958" y="2361117"/>
                  <a:ext cx="393374" cy="375591"/>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p:cNvSpPr/>
                <p:nvPr/>
              </p:nvSpPr>
              <p:spPr>
                <a:xfrm rot="243071">
                  <a:off x="5213534" y="2745830"/>
                  <a:ext cx="311218" cy="1060926"/>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p:cNvSpPr/>
                <p:nvPr/>
              </p:nvSpPr>
              <p:spPr>
                <a:xfrm>
                  <a:off x="3775315" y="2757523"/>
                  <a:ext cx="311218" cy="1060926"/>
                </a:xfrm>
                <a:prstGeom prst="ellips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4" name="Moon 453"/>
              <p:cNvSpPr/>
              <p:nvPr/>
            </p:nvSpPr>
            <p:spPr>
              <a:xfrm rot="17176324">
                <a:off x="4576396" y="3889935"/>
                <a:ext cx="305419" cy="396934"/>
              </a:xfrm>
              <a:prstGeom prst="moon">
                <a:avLst>
                  <a:gd name="adj" fmla="val 6438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Moon 454"/>
              <p:cNvSpPr/>
              <p:nvPr/>
            </p:nvSpPr>
            <p:spPr>
              <a:xfrm rot="15360050">
                <a:off x="4665753" y="3990805"/>
                <a:ext cx="305419" cy="396934"/>
              </a:xfrm>
              <a:prstGeom prst="moon">
                <a:avLst>
                  <a:gd name="adj" fmla="val 64386"/>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950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7"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381001"/>
            <a:ext cx="4648200" cy="1200329"/>
          </a:xfrm>
          <a:prstGeom prst="rect">
            <a:avLst/>
          </a:prstGeom>
          <a:noFill/>
        </p:spPr>
        <p:txBody>
          <a:bodyPr wrap="square" rtlCol="0">
            <a:spAutoFit/>
          </a:bodyPr>
          <a:lstStyle/>
          <a:p>
            <a:r>
              <a:rPr lang="en-US" sz="3600" dirty="0">
                <a:solidFill>
                  <a:schemeClr val="bg1"/>
                </a:solidFill>
                <a:cs typeface="DaunPenh" pitchFamily="2" charset="0"/>
              </a:rPr>
              <a:t>“And great fear came upon all the church…</a:t>
            </a:r>
          </a:p>
        </p:txBody>
      </p:sp>
      <p:sp>
        <p:nvSpPr>
          <p:cNvPr id="5" name="TextBox 4"/>
          <p:cNvSpPr txBox="1"/>
          <p:nvPr/>
        </p:nvSpPr>
        <p:spPr>
          <a:xfrm>
            <a:off x="4359071" y="5147430"/>
            <a:ext cx="6248400" cy="1200329"/>
          </a:xfrm>
          <a:prstGeom prst="rect">
            <a:avLst/>
          </a:prstGeom>
          <a:noFill/>
        </p:spPr>
        <p:txBody>
          <a:bodyPr wrap="square" rtlCol="0">
            <a:spAutoFit/>
          </a:bodyPr>
          <a:lstStyle/>
          <a:p>
            <a:r>
              <a:rPr lang="en-US" sz="3600" dirty="0">
                <a:solidFill>
                  <a:schemeClr val="bg1"/>
                </a:solidFill>
                <a:cs typeface="DaunPenh" pitchFamily="2" charset="0"/>
              </a:rPr>
              <a:t>…and upon as many as heard these things.”</a:t>
            </a:r>
          </a:p>
        </p:txBody>
      </p:sp>
      <p:sp>
        <p:nvSpPr>
          <p:cNvPr id="6" name="TextBox 5"/>
          <p:cNvSpPr txBox="1"/>
          <p:nvPr/>
        </p:nvSpPr>
        <p:spPr>
          <a:xfrm>
            <a:off x="53549" y="6461815"/>
            <a:ext cx="5943600" cy="338554"/>
          </a:xfrm>
          <a:prstGeom prst="rect">
            <a:avLst/>
          </a:prstGeom>
          <a:noFill/>
        </p:spPr>
        <p:txBody>
          <a:bodyPr wrap="square" rtlCol="0">
            <a:spAutoFit/>
          </a:bodyPr>
          <a:lstStyle/>
          <a:p>
            <a:r>
              <a:rPr lang="en-US" sz="1600" dirty="0">
                <a:solidFill>
                  <a:schemeClr val="bg1"/>
                </a:solidFill>
                <a:cs typeface="DaunPenh" pitchFamily="2" charset="0"/>
              </a:rPr>
              <a:t>Acts 5:12</a:t>
            </a:r>
          </a:p>
        </p:txBody>
      </p:sp>
      <p:grpSp>
        <p:nvGrpSpPr>
          <p:cNvPr id="8" name="Group 7"/>
          <p:cNvGrpSpPr/>
          <p:nvPr/>
        </p:nvGrpSpPr>
        <p:grpSpPr>
          <a:xfrm>
            <a:off x="5147735" y="1715442"/>
            <a:ext cx="4014372" cy="3291123"/>
            <a:chOff x="2941882" y="228600"/>
            <a:chExt cx="5692164" cy="4901717"/>
          </a:xfrm>
          <a:solidFill>
            <a:srgbClr val="C00000"/>
          </a:solidFill>
        </p:grpSpPr>
        <p:grpSp>
          <p:nvGrpSpPr>
            <p:cNvPr id="9" name="Group 106"/>
            <p:cNvGrpSpPr/>
            <p:nvPr/>
          </p:nvGrpSpPr>
          <p:grpSpPr>
            <a:xfrm>
              <a:off x="7086600" y="228600"/>
              <a:ext cx="1547446" cy="3352800"/>
              <a:chOff x="3581400" y="381000"/>
              <a:chExt cx="2286000" cy="4953000"/>
            </a:xfrm>
            <a:grpFill/>
          </p:grpSpPr>
          <p:sp>
            <p:nvSpPr>
              <p:cNvPr id="126" name="Cloud 125"/>
              <p:cNvSpPr/>
              <p:nvPr/>
            </p:nvSpPr>
            <p:spPr>
              <a:xfrm>
                <a:off x="3657600" y="381000"/>
                <a:ext cx="1905000" cy="2514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19671902">
                <a:off x="5223780" y="2902234"/>
                <a:ext cx="64362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2647766">
                <a:off x="3581400" y="2831936"/>
                <a:ext cx="64362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19352409">
                <a:off x="4848621" y="4470077"/>
                <a:ext cx="41551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2647766">
                <a:off x="4370938" y="4452989"/>
                <a:ext cx="413521"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20169292">
                <a:off x="4800498" y="1883617"/>
                <a:ext cx="887382" cy="154100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rot="1790291">
                <a:off x="3831941" y="1833127"/>
                <a:ext cx="887382" cy="154100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a:off x="4092994" y="2081922"/>
                <a:ext cx="1323835" cy="281561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394993" y="1600940"/>
                <a:ext cx="651575" cy="84912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092994" y="609370"/>
                <a:ext cx="1261779" cy="161457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loud 135"/>
              <p:cNvSpPr/>
              <p:nvPr/>
            </p:nvSpPr>
            <p:spPr>
              <a:xfrm>
                <a:off x="4114800" y="381000"/>
                <a:ext cx="990600" cy="762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loud 136"/>
              <p:cNvSpPr/>
              <p:nvPr/>
            </p:nvSpPr>
            <p:spPr>
              <a:xfrm>
                <a:off x="4191000" y="1600200"/>
                <a:ext cx="990600" cy="762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4498134" y="1741503"/>
                <a:ext cx="400050" cy="228208"/>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59"/>
            <p:cNvGrpSpPr/>
            <p:nvPr/>
          </p:nvGrpSpPr>
          <p:grpSpPr>
            <a:xfrm>
              <a:off x="5562600" y="304800"/>
              <a:ext cx="1406651" cy="2895600"/>
              <a:chOff x="685800" y="609600"/>
              <a:chExt cx="2404519" cy="4949716"/>
            </a:xfrm>
            <a:grpFill/>
          </p:grpSpPr>
          <p:sp>
            <p:nvSpPr>
              <p:cNvPr id="112" name="Cloud 111"/>
              <p:cNvSpPr/>
              <p:nvPr/>
            </p:nvSpPr>
            <p:spPr>
              <a:xfrm>
                <a:off x="914400" y="838200"/>
                <a:ext cx="1981200" cy="16764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19671902">
                <a:off x="2519256" y="3059430"/>
                <a:ext cx="571063"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2647766">
                <a:off x="685800" y="2956996"/>
                <a:ext cx="509120"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19352409">
                <a:off x="2012467" y="4682102"/>
                <a:ext cx="443210"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rot="2647766">
                <a:off x="1502939" y="4664751"/>
                <a:ext cx="441089"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p:cNvSpPr/>
              <p:nvPr/>
            </p:nvSpPr>
            <p:spPr>
              <a:xfrm rot="20169292">
                <a:off x="1961136" y="2055850"/>
                <a:ext cx="946541" cy="156471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rot="1790291">
                <a:off x="928009" y="2004583"/>
                <a:ext cx="946541" cy="156471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p:cNvSpPr/>
              <p:nvPr/>
            </p:nvSpPr>
            <p:spPr>
              <a:xfrm>
                <a:off x="1206465" y="2257206"/>
                <a:ext cx="1412091" cy="2858930"/>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528597" y="1768824"/>
                <a:ext cx="695013" cy="86218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206465" y="762000"/>
                <a:ext cx="1345898" cy="163941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loud 121"/>
              <p:cNvSpPr/>
              <p:nvPr/>
            </p:nvSpPr>
            <p:spPr>
              <a:xfrm>
                <a:off x="1219200" y="609600"/>
                <a:ext cx="1295400" cy="5334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hevron 122"/>
              <p:cNvSpPr/>
              <p:nvPr/>
            </p:nvSpPr>
            <p:spPr>
              <a:xfrm rot="16005868">
                <a:off x="1511995" y="1839701"/>
                <a:ext cx="1981200" cy="321880"/>
              </a:xfrm>
              <a:prstGeom prst="chevron">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Chevron 123"/>
              <p:cNvSpPr/>
              <p:nvPr/>
            </p:nvSpPr>
            <p:spPr>
              <a:xfrm rot="16048636">
                <a:off x="368994" y="1827765"/>
                <a:ext cx="1981200" cy="321880"/>
              </a:xfrm>
              <a:prstGeom prst="chevron">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Rounded Rectangle 124"/>
              <p:cNvSpPr/>
              <p:nvPr/>
            </p:nvSpPr>
            <p:spPr>
              <a:xfrm>
                <a:off x="1219200" y="990600"/>
                <a:ext cx="1447800" cy="228600"/>
              </a:xfrm>
              <a:prstGeom prst="roundRect">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31"/>
            <p:cNvGrpSpPr/>
            <p:nvPr/>
          </p:nvGrpSpPr>
          <p:grpSpPr>
            <a:xfrm flipH="1">
              <a:off x="3808401" y="389129"/>
              <a:ext cx="1296572" cy="2877670"/>
              <a:chOff x="3604364" y="411669"/>
              <a:chExt cx="2217821" cy="4922331"/>
            </a:xfrm>
            <a:grpFill/>
          </p:grpSpPr>
          <p:sp>
            <p:nvSpPr>
              <p:cNvPr id="100" name="Cloud 99"/>
              <p:cNvSpPr/>
              <p:nvPr/>
            </p:nvSpPr>
            <p:spPr>
              <a:xfrm rot="2474005">
                <a:off x="3714852" y="411669"/>
                <a:ext cx="1947238" cy="2085474"/>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19671902">
                <a:off x="5294767" y="2893493"/>
                <a:ext cx="527418"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2647766">
                <a:off x="3604364" y="2775284"/>
                <a:ext cx="48089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rot="19352409">
                <a:off x="4848621" y="4470077"/>
                <a:ext cx="415510"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2647766">
                <a:off x="4370938" y="4452989"/>
                <a:ext cx="413521" cy="863923"/>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rot="20169292">
                <a:off x="4800498" y="1883617"/>
                <a:ext cx="887382" cy="154100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1790291">
                <a:off x="3831941" y="1833127"/>
                <a:ext cx="887382" cy="154100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p:cNvSpPr/>
              <p:nvPr/>
            </p:nvSpPr>
            <p:spPr>
              <a:xfrm>
                <a:off x="4107324" y="2205789"/>
                <a:ext cx="1323835" cy="2815614"/>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4394993" y="1600940"/>
                <a:ext cx="651575" cy="84912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092994" y="609370"/>
                <a:ext cx="1261779" cy="161457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109"/>
              <p:cNvSpPr/>
              <p:nvPr/>
            </p:nvSpPr>
            <p:spPr>
              <a:xfrm>
                <a:off x="4191000" y="1600200"/>
                <a:ext cx="990600" cy="10668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4507999" y="1693763"/>
                <a:ext cx="479006" cy="322848"/>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0"/>
            <p:cNvGrpSpPr/>
            <p:nvPr/>
          </p:nvGrpSpPr>
          <p:grpSpPr>
            <a:xfrm flipH="1">
              <a:off x="6324600" y="914400"/>
              <a:ext cx="1143000" cy="2667000"/>
              <a:chOff x="4796444" y="836392"/>
              <a:chExt cx="1380536" cy="3344532"/>
            </a:xfrm>
            <a:grpFill/>
          </p:grpSpPr>
          <p:sp>
            <p:nvSpPr>
              <p:cNvPr id="88" name="Oval 87"/>
              <p:cNvSpPr/>
              <p:nvPr/>
            </p:nvSpPr>
            <p:spPr>
              <a:xfrm rot="19671902">
                <a:off x="5788292" y="2538865"/>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2647766">
                <a:off x="4796444" y="2491396"/>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9352409">
                <a:off x="5561730" y="3597557"/>
                <a:ext cx="250930"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2647766">
                <a:off x="5273253" y="3586018"/>
                <a:ext cx="249729"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rot="20169292">
                <a:off x="5532668" y="1851040"/>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1790291">
                <a:off x="4947748" y="1816946"/>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a:off x="5105400" y="1984946"/>
                <a:ext cx="799476" cy="190125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287780" y="1660161"/>
                <a:ext cx="393492" cy="57337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105400" y="990600"/>
                <a:ext cx="762000" cy="1090246"/>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Diagonal Corner Rectangle 96"/>
              <p:cNvSpPr/>
              <p:nvPr/>
            </p:nvSpPr>
            <p:spPr>
              <a:xfrm rot="1236535">
                <a:off x="5067163" y="836392"/>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Diagonal Corner Rectangle 97"/>
              <p:cNvSpPr/>
              <p:nvPr/>
            </p:nvSpPr>
            <p:spPr>
              <a:xfrm rot="5076663">
                <a:off x="5462955" y="903719"/>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257800" y="914400"/>
                <a:ext cx="381000" cy="381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91"/>
            <p:cNvGrpSpPr/>
            <p:nvPr/>
          </p:nvGrpSpPr>
          <p:grpSpPr>
            <a:xfrm>
              <a:off x="4953000" y="457200"/>
              <a:ext cx="1380536" cy="3344532"/>
              <a:chOff x="4038600" y="2362200"/>
              <a:chExt cx="1380536" cy="3344532"/>
            </a:xfrm>
            <a:grpFill/>
          </p:grpSpPr>
          <p:sp>
            <p:nvSpPr>
              <p:cNvPr id="74" name="Round Diagonal Corner Rectangle 73"/>
              <p:cNvSpPr/>
              <p:nvPr/>
            </p:nvSpPr>
            <p:spPr>
              <a:xfrm rot="19527262">
                <a:off x="4778338" y="2692626"/>
                <a:ext cx="555573" cy="63174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 Diagonal Corner Rectangle 74"/>
              <p:cNvSpPr/>
              <p:nvPr/>
            </p:nvSpPr>
            <p:spPr>
              <a:xfrm rot="19527262">
                <a:off x="4092538" y="2768827"/>
                <a:ext cx="555573" cy="63174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19671902">
                <a:off x="5030448" y="4064673"/>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2647766">
                <a:off x="4038600" y="4017204"/>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9352409">
                <a:off x="4803886" y="5123365"/>
                <a:ext cx="250930"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647766">
                <a:off x="4515409" y="5111826"/>
                <a:ext cx="249729"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20169292">
                <a:off x="4774824" y="3376848"/>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rot="1790291">
                <a:off x="4189904" y="3342754"/>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a:off x="4347556" y="3510754"/>
                <a:ext cx="799476" cy="190125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529936" y="3185969"/>
                <a:ext cx="393492" cy="57337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4347556" y="2516408"/>
                <a:ext cx="762000" cy="1090246"/>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Diagonal Corner Rectangle 84"/>
              <p:cNvSpPr/>
              <p:nvPr/>
            </p:nvSpPr>
            <p:spPr>
              <a:xfrm rot="1236535">
                <a:off x="4309319" y="2362200"/>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Diagonal Corner Rectangle 85"/>
              <p:cNvSpPr/>
              <p:nvPr/>
            </p:nvSpPr>
            <p:spPr>
              <a:xfrm rot="5076663">
                <a:off x="4705111" y="2429527"/>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4499956" y="2440208"/>
                <a:ext cx="381000" cy="381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20"/>
            <p:cNvGrpSpPr/>
            <p:nvPr/>
          </p:nvGrpSpPr>
          <p:grpSpPr>
            <a:xfrm>
              <a:off x="5562600" y="2057400"/>
              <a:ext cx="1714500" cy="2819400"/>
              <a:chOff x="609600" y="685800"/>
              <a:chExt cx="2438400" cy="4876800"/>
            </a:xfrm>
            <a:grpFill/>
          </p:grpSpPr>
          <p:sp>
            <p:nvSpPr>
              <p:cNvPr id="64" name="Cloud 63"/>
              <p:cNvSpPr/>
              <p:nvPr/>
            </p:nvSpPr>
            <p:spPr>
              <a:xfrm>
                <a:off x="914400" y="685800"/>
                <a:ext cx="1828800" cy="15240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19671902">
                <a:off x="2361472" y="3093423"/>
                <a:ext cx="686528"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2647766">
                <a:off x="609600" y="3022043"/>
                <a:ext cx="686528"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9352409">
                <a:off x="1961302" y="4685386"/>
                <a:ext cx="443210"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2647766">
                <a:off x="1451774" y="4668035"/>
                <a:ext cx="441089" cy="87721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20169292">
                <a:off x="1909971" y="2059134"/>
                <a:ext cx="946541" cy="156471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1790291">
                <a:off x="876844" y="2007867"/>
                <a:ext cx="946541" cy="156471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a:off x="1155300" y="2260490"/>
                <a:ext cx="1412091" cy="2858930"/>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555273" y="1784877"/>
                <a:ext cx="592114" cy="86218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155300" y="765284"/>
                <a:ext cx="1345898" cy="163941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90"/>
            <p:cNvGrpSpPr/>
            <p:nvPr/>
          </p:nvGrpSpPr>
          <p:grpSpPr>
            <a:xfrm>
              <a:off x="5334000" y="3124200"/>
              <a:ext cx="838200" cy="1905000"/>
              <a:chOff x="5587191" y="304800"/>
              <a:chExt cx="1878359" cy="3886200"/>
            </a:xfrm>
            <a:grpFill/>
          </p:grpSpPr>
          <p:sp>
            <p:nvSpPr>
              <p:cNvPr id="54" name="Oval 53"/>
              <p:cNvSpPr/>
              <p:nvPr/>
            </p:nvSpPr>
            <p:spPr>
              <a:xfrm rot="19671902">
                <a:off x="7070098" y="2244857"/>
                <a:ext cx="395452" cy="67784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647766">
                <a:off x="5587191" y="2167177"/>
                <a:ext cx="364610" cy="67784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19352409">
                <a:off x="6623571" y="3513153"/>
                <a:ext cx="347882" cy="67784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2647766">
                <a:off x="6223634" y="3499745"/>
                <a:ext cx="346217" cy="67784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0169292">
                <a:off x="6583280" y="1483777"/>
                <a:ext cx="742954" cy="1209095"/>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rot="1790291">
                <a:off x="5772364" y="1444161"/>
                <a:ext cx="742954" cy="1209095"/>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5990928" y="1639370"/>
                <a:ext cx="1108371" cy="220917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243774" y="1261984"/>
                <a:ext cx="545526" cy="666236"/>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990928" y="483983"/>
                <a:ext cx="1056415" cy="1266818"/>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p:cNvSpPr/>
              <p:nvPr/>
            </p:nvSpPr>
            <p:spPr>
              <a:xfrm>
                <a:off x="5943600" y="304800"/>
                <a:ext cx="1143000" cy="609600"/>
              </a:xfrm>
              <a:prstGeom prst="clou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61"/>
            <p:cNvGrpSpPr/>
            <p:nvPr/>
          </p:nvGrpSpPr>
          <p:grpSpPr>
            <a:xfrm>
              <a:off x="7010400" y="1676400"/>
              <a:ext cx="1380536" cy="3344532"/>
              <a:chOff x="4796444" y="836392"/>
              <a:chExt cx="1380536" cy="3344532"/>
            </a:xfrm>
            <a:grpFill/>
          </p:grpSpPr>
          <p:sp>
            <p:nvSpPr>
              <p:cNvPr id="42" name="Oval 41"/>
              <p:cNvSpPr/>
              <p:nvPr/>
            </p:nvSpPr>
            <p:spPr>
              <a:xfrm rot="19671902">
                <a:off x="5788292" y="2538865"/>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647766">
                <a:off x="4796444" y="2491396"/>
                <a:ext cx="388688"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9352409">
                <a:off x="5561730" y="3597557"/>
                <a:ext cx="250930"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647766">
                <a:off x="5273253" y="3586018"/>
                <a:ext cx="249729" cy="5833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20169292">
                <a:off x="5532668" y="1851040"/>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1790291">
                <a:off x="4947748" y="1816946"/>
                <a:ext cx="535898" cy="1040568"/>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a:off x="5105400" y="1984946"/>
                <a:ext cx="799476" cy="1901253"/>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313179" y="1651383"/>
                <a:ext cx="333838" cy="57337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105400" y="990600"/>
                <a:ext cx="762000" cy="1090246"/>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p:cNvSpPr/>
              <p:nvPr/>
            </p:nvSpPr>
            <p:spPr>
              <a:xfrm rot="1236535">
                <a:off x="5067163" y="836392"/>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51"/>
              <p:cNvSpPr/>
              <p:nvPr/>
            </p:nvSpPr>
            <p:spPr>
              <a:xfrm rot="5076663">
                <a:off x="5462955" y="903719"/>
                <a:ext cx="436755" cy="503473"/>
              </a:xfrm>
              <a:prstGeom prst="round2DiagRect">
                <a:avLst>
                  <a:gd name="adj1" fmla="val 50000"/>
                  <a:gd name="adj2" fmla="val 0"/>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3" name="Oval 52"/>
              <p:cNvSpPr/>
              <p:nvPr/>
            </p:nvSpPr>
            <p:spPr>
              <a:xfrm>
                <a:off x="5257800" y="914400"/>
                <a:ext cx="381000" cy="381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2941882" y="1870098"/>
              <a:ext cx="1590682" cy="3260219"/>
              <a:chOff x="-968276" y="1974419"/>
              <a:chExt cx="1590682" cy="3260219"/>
            </a:xfrm>
            <a:grpFill/>
          </p:grpSpPr>
          <p:sp>
            <p:nvSpPr>
              <p:cNvPr id="32" name="Oval 31"/>
              <p:cNvSpPr/>
              <p:nvPr/>
            </p:nvSpPr>
            <p:spPr>
              <a:xfrm rot="19671902">
                <a:off x="244626" y="3580867"/>
                <a:ext cx="377780" cy="580311"/>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2647766">
                <a:off x="-968276" y="3513103"/>
                <a:ext cx="336803" cy="580311"/>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19352409">
                <a:off x="-90635" y="4654327"/>
                <a:ext cx="293200" cy="580311"/>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2647766">
                <a:off x="-427707" y="4642849"/>
                <a:ext cx="291797" cy="580311"/>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20169292">
                <a:off x="-124592" y="2916960"/>
                <a:ext cx="626173" cy="1035117"/>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rot="1790291">
                <a:off x="-808045" y="2883045"/>
                <a:ext cx="626173" cy="1035117"/>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a:off x="-623836" y="3050165"/>
                <a:ext cx="934153" cy="1891292"/>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06466" y="2726829"/>
                <a:ext cx="285923" cy="57037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23836" y="2061029"/>
                <a:ext cx="890363" cy="108453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rot="5015418">
                <a:off x="-1014408" y="2112230"/>
                <a:ext cx="1629697" cy="1354075"/>
              </a:xfrm>
              <a:custGeom>
                <a:avLst/>
                <a:gdLst>
                  <a:gd name="connsiteX0" fmla="*/ 18136 w 1629697"/>
                  <a:gd name="connsiteY0" fmla="*/ 344970 h 1354075"/>
                  <a:gd name="connsiteX1" fmla="*/ 28677 w 1629697"/>
                  <a:gd name="connsiteY1" fmla="*/ 315951 h 1354075"/>
                  <a:gd name="connsiteX2" fmla="*/ 102988 w 1629697"/>
                  <a:gd name="connsiteY2" fmla="*/ 267308 h 1354075"/>
                  <a:gd name="connsiteX3" fmla="*/ 103191 w 1629697"/>
                  <a:gd name="connsiteY3" fmla="*/ 267017 h 1354075"/>
                  <a:gd name="connsiteX4" fmla="*/ 132251 w 1629697"/>
                  <a:gd name="connsiteY4" fmla="*/ 225282 h 1354075"/>
                  <a:gd name="connsiteX5" fmla="*/ 177088 w 1629697"/>
                  <a:gd name="connsiteY5" fmla="*/ 202492 h 1354075"/>
                  <a:gd name="connsiteX6" fmla="*/ 213621 w 1629697"/>
                  <a:gd name="connsiteY6" fmla="*/ 201363 h 1354075"/>
                  <a:gd name="connsiteX7" fmla="*/ 221745 w 1629697"/>
                  <a:gd name="connsiteY7" fmla="*/ 189254 h 1354075"/>
                  <a:gd name="connsiteX8" fmla="*/ 335050 w 1629697"/>
                  <a:gd name="connsiteY8" fmla="*/ 154227 h 1354075"/>
                  <a:gd name="connsiteX9" fmla="*/ 336267 w 1629697"/>
                  <a:gd name="connsiteY9" fmla="*/ 152757 h 1354075"/>
                  <a:gd name="connsiteX10" fmla="*/ 392945 w 1629697"/>
                  <a:gd name="connsiteY10" fmla="*/ 72637 h 1354075"/>
                  <a:gd name="connsiteX11" fmla="*/ 668671 w 1629697"/>
                  <a:gd name="connsiteY11" fmla="*/ 54333 h 1354075"/>
                  <a:gd name="connsiteX12" fmla="*/ 668732 w 1629697"/>
                  <a:gd name="connsiteY12" fmla="*/ 54302 h 1354075"/>
                  <a:gd name="connsiteX13" fmla="*/ 723566 w 1629697"/>
                  <a:gd name="connsiteY13" fmla="*/ 26773 h 1354075"/>
                  <a:gd name="connsiteX14" fmla="*/ 946666 w 1629697"/>
                  <a:gd name="connsiteY14" fmla="*/ 35331 h 1354075"/>
                  <a:gd name="connsiteX15" fmla="*/ 947657 w 1629697"/>
                  <a:gd name="connsiteY15" fmla="*/ 34813 h 1354075"/>
                  <a:gd name="connsiteX16" fmla="*/ 991206 w 1629697"/>
                  <a:gd name="connsiteY16" fmla="*/ 12045 h 1354075"/>
                  <a:gd name="connsiteX17" fmla="*/ 1054989 w 1629697"/>
                  <a:gd name="connsiteY17" fmla="*/ 634 h 1354075"/>
                  <a:gd name="connsiteX18" fmla="*/ 1129636 w 1629697"/>
                  <a:gd name="connsiteY18" fmla="*/ 4774 h 1354075"/>
                  <a:gd name="connsiteX19" fmla="*/ 1187602 w 1629697"/>
                  <a:gd name="connsiteY19" fmla="*/ 24532 h 1354075"/>
                  <a:gd name="connsiteX20" fmla="*/ 1189332 w 1629697"/>
                  <a:gd name="connsiteY20" fmla="*/ 25122 h 1354075"/>
                  <a:gd name="connsiteX21" fmla="*/ 1324759 w 1629697"/>
                  <a:gd name="connsiteY21" fmla="*/ 348 h 1354075"/>
                  <a:gd name="connsiteX22" fmla="*/ 1374531 w 1629697"/>
                  <a:gd name="connsiteY22" fmla="*/ 5894 h 1354075"/>
                  <a:gd name="connsiteX23" fmla="*/ 1468446 w 1629697"/>
                  <a:gd name="connsiteY23" fmla="*/ 58348 h 1354075"/>
                  <a:gd name="connsiteX24" fmla="*/ 1468964 w 1629697"/>
                  <a:gd name="connsiteY24" fmla="*/ 58478 h 1354075"/>
                  <a:gd name="connsiteX25" fmla="*/ 1543118 w 1629697"/>
                  <a:gd name="connsiteY25" fmla="*/ 77047 h 1354075"/>
                  <a:gd name="connsiteX26" fmla="*/ 1588973 w 1629697"/>
                  <a:gd name="connsiteY26" fmla="*/ 109256 h 1354075"/>
                  <a:gd name="connsiteX27" fmla="*/ 1583578 w 1629697"/>
                  <a:gd name="connsiteY27" fmla="*/ 164458 h 1354075"/>
                  <a:gd name="connsiteX28" fmla="*/ 1622986 w 1629697"/>
                  <a:gd name="connsiteY28" fmla="*/ 248861 h 1354075"/>
                  <a:gd name="connsiteX29" fmla="*/ 1438380 w 1629697"/>
                  <a:gd name="connsiteY29" fmla="*/ 322743 h 1354075"/>
                  <a:gd name="connsiteX30" fmla="*/ 1372294 w 1629697"/>
                  <a:gd name="connsiteY30" fmla="*/ 386050 h 1354075"/>
                  <a:gd name="connsiteX31" fmla="*/ 1147292 w 1629697"/>
                  <a:gd name="connsiteY31" fmla="*/ 393716 h 1354075"/>
                  <a:gd name="connsiteX32" fmla="*/ 986502 w 1629697"/>
                  <a:gd name="connsiteY32" fmla="*/ 461253 h 1354075"/>
                  <a:gd name="connsiteX33" fmla="*/ 750086 w 1629697"/>
                  <a:gd name="connsiteY33" fmla="*/ 420028 h 1354075"/>
                  <a:gd name="connsiteX34" fmla="*/ 555298 w 1629697"/>
                  <a:gd name="connsiteY34" fmla="*/ 432558 h 1354075"/>
                  <a:gd name="connsiteX35" fmla="*/ 538722 w 1629697"/>
                  <a:gd name="connsiteY35" fmla="*/ 428997 h 1354075"/>
                  <a:gd name="connsiteX36" fmla="*/ 540110 w 1629697"/>
                  <a:gd name="connsiteY36" fmla="*/ 441310 h 1354075"/>
                  <a:gd name="connsiteX37" fmla="*/ 516060 w 1629697"/>
                  <a:gd name="connsiteY37" fmla="*/ 508598 h 1354075"/>
                  <a:gd name="connsiteX38" fmla="*/ 592774 w 1629697"/>
                  <a:gd name="connsiteY38" fmla="*/ 614789 h 1354075"/>
                  <a:gd name="connsiteX39" fmla="*/ 523424 w 1629697"/>
                  <a:gd name="connsiteY39" fmla="*/ 750465 h 1354075"/>
                  <a:gd name="connsiteX40" fmla="*/ 536590 w 1629697"/>
                  <a:gd name="connsiteY40" fmla="*/ 810427 h 1354075"/>
                  <a:gd name="connsiteX41" fmla="*/ 530104 w 1629697"/>
                  <a:gd name="connsiteY41" fmla="*/ 848284 h 1354075"/>
                  <a:gd name="connsiteX42" fmla="*/ 537262 w 1629697"/>
                  <a:gd name="connsiteY42" fmla="*/ 848014 h 1354075"/>
                  <a:gd name="connsiteX43" fmla="*/ 705146 w 1629697"/>
                  <a:gd name="connsiteY43" fmla="*/ 890850 h 1354075"/>
                  <a:gd name="connsiteX44" fmla="*/ 875838 w 1629697"/>
                  <a:gd name="connsiteY44" fmla="*/ 862715 h 1354075"/>
                  <a:gd name="connsiteX45" fmla="*/ 1098542 w 1629697"/>
                  <a:gd name="connsiteY45" fmla="*/ 951107 h 1354075"/>
                  <a:gd name="connsiteX46" fmla="*/ 1433486 w 1629697"/>
                  <a:gd name="connsiteY46" fmla="*/ 1063476 h 1354075"/>
                  <a:gd name="connsiteX47" fmla="*/ 1575237 w 1629697"/>
                  <a:gd name="connsiteY47" fmla="*/ 1138199 h 1354075"/>
                  <a:gd name="connsiteX48" fmla="*/ 1530691 w 1629697"/>
                  <a:gd name="connsiteY48" fmla="*/ 1187671 h 1354075"/>
                  <a:gd name="connsiteX49" fmla="*/ 1586139 w 1629697"/>
                  <a:gd name="connsiteY49" fmla="*/ 1260464 h 1354075"/>
                  <a:gd name="connsiteX50" fmla="*/ 1450593 w 1629697"/>
                  <a:gd name="connsiteY50" fmla="*/ 1284898 h 1354075"/>
                  <a:gd name="connsiteX51" fmla="*/ 1449108 w 1629697"/>
                  <a:gd name="connsiteY51" fmla="*/ 1285997 h 1354075"/>
                  <a:gd name="connsiteX52" fmla="*/ 1377611 w 1629697"/>
                  <a:gd name="connsiteY52" fmla="*/ 1347913 h 1354075"/>
                  <a:gd name="connsiteX53" fmla="*/ 1104522 w 1629697"/>
                  <a:gd name="connsiteY53" fmla="*/ 1306121 h 1354075"/>
                  <a:gd name="connsiteX54" fmla="*/ 1104456 w 1629697"/>
                  <a:gd name="connsiteY54" fmla="*/ 1306137 h 1354075"/>
                  <a:gd name="connsiteX55" fmla="*/ 1045341 w 1629697"/>
                  <a:gd name="connsiteY55" fmla="*/ 1319884 h 1354075"/>
                  <a:gd name="connsiteX56" fmla="*/ 829076 w 1629697"/>
                  <a:gd name="connsiteY56" fmla="*/ 1264490 h 1354075"/>
                  <a:gd name="connsiteX57" fmla="*/ 828003 w 1629697"/>
                  <a:gd name="connsiteY57" fmla="*/ 1264758 h 1354075"/>
                  <a:gd name="connsiteX58" fmla="*/ 780872 w 1629697"/>
                  <a:gd name="connsiteY58" fmla="*/ 1276512 h 1354075"/>
                  <a:gd name="connsiteX59" fmla="*/ 716255 w 1629697"/>
                  <a:gd name="connsiteY59" fmla="*/ 1273470 h 1354075"/>
                  <a:gd name="connsiteX60" fmla="*/ 644152 w 1629697"/>
                  <a:gd name="connsiteY60" fmla="*/ 1253757 h 1354075"/>
                  <a:gd name="connsiteX61" fmla="*/ 591490 w 1629697"/>
                  <a:gd name="connsiteY61" fmla="*/ 1223173 h 1354075"/>
                  <a:gd name="connsiteX62" fmla="*/ 589917 w 1629697"/>
                  <a:gd name="connsiteY62" fmla="*/ 1222261 h 1354075"/>
                  <a:gd name="connsiteX63" fmla="*/ 405096 w 1629697"/>
                  <a:gd name="connsiteY63" fmla="*/ 1200591 h 1354075"/>
                  <a:gd name="connsiteX64" fmla="*/ 323885 w 1629697"/>
                  <a:gd name="connsiteY64" fmla="*/ 1132164 h 1354075"/>
                  <a:gd name="connsiteX65" fmla="*/ 323406 w 1629697"/>
                  <a:gd name="connsiteY65" fmla="*/ 1131934 h 1354075"/>
                  <a:gd name="connsiteX66" fmla="*/ 254687 w 1629697"/>
                  <a:gd name="connsiteY66" fmla="*/ 1099002 h 1354075"/>
                  <a:gd name="connsiteX67" fmla="*/ 216362 w 1629697"/>
                  <a:gd name="connsiteY67" fmla="*/ 1059499 h 1354075"/>
                  <a:gd name="connsiteX68" fmla="*/ 214845 w 1629697"/>
                  <a:gd name="connsiteY68" fmla="*/ 1044865 h 1354075"/>
                  <a:gd name="connsiteX69" fmla="*/ 214712 w 1629697"/>
                  <a:gd name="connsiteY69" fmla="*/ 1044853 h 1354075"/>
                  <a:gd name="connsiteX70" fmla="*/ 150961 w 1629697"/>
                  <a:gd name="connsiteY70" fmla="*/ 960480 h 1354075"/>
                  <a:gd name="connsiteX71" fmla="*/ 149137 w 1629697"/>
                  <a:gd name="connsiteY71" fmla="*/ 959536 h 1354075"/>
                  <a:gd name="connsiteX72" fmla="*/ 49105 w 1629697"/>
                  <a:gd name="connsiteY72" fmla="*/ 913904 h 1354075"/>
                  <a:gd name="connsiteX73" fmla="*/ 43941 w 1629697"/>
                  <a:gd name="connsiteY73" fmla="*/ 746005 h 1354075"/>
                  <a:gd name="connsiteX74" fmla="*/ 43906 w 1629697"/>
                  <a:gd name="connsiteY74" fmla="*/ 745963 h 1354075"/>
                  <a:gd name="connsiteX75" fmla="*/ 11914 w 1629697"/>
                  <a:gd name="connsiteY75" fmla="*/ 709094 h 1354075"/>
                  <a:gd name="connsiteX76" fmla="*/ 38027 w 1629697"/>
                  <a:gd name="connsiteY76" fmla="*/ 576644 h 1354075"/>
                  <a:gd name="connsiteX77" fmla="*/ 37422 w 1629697"/>
                  <a:gd name="connsiteY77" fmla="*/ 575975 h 1354075"/>
                  <a:gd name="connsiteX78" fmla="*/ 10842 w 1629697"/>
                  <a:gd name="connsiteY78" fmla="*/ 546562 h 1354075"/>
                  <a:gd name="connsiteX79" fmla="*/ 346 w 1629697"/>
                  <a:gd name="connsiteY79" fmla="*/ 506677 h 1354075"/>
                  <a:gd name="connsiteX80" fmla="*/ 10737 w 1629697"/>
                  <a:gd name="connsiteY80" fmla="*/ 462546 h 1354075"/>
                  <a:gd name="connsiteX81" fmla="*/ 40249 w 1629697"/>
                  <a:gd name="connsiteY81" fmla="*/ 430685 h 1354075"/>
                  <a:gd name="connsiteX82" fmla="*/ 41130 w 1629697"/>
                  <a:gd name="connsiteY82" fmla="*/ 429735 h 1354075"/>
                  <a:gd name="connsiteX83" fmla="*/ 18136 w 1629697"/>
                  <a:gd name="connsiteY83" fmla="*/ 344970 h 13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9697" h="1354075">
                    <a:moveTo>
                      <a:pt x="18136" y="344970"/>
                    </a:moveTo>
                    <a:cubicBezTo>
                      <a:pt x="20090" y="334973"/>
                      <a:pt x="23590" y="325171"/>
                      <a:pt x="28677" y="315951"/>
                    </a:cubicBezTo>
                    <a:cubicBezTo>
                      <a:pt x="44177" y="287849"/>
                      <a:pt x="72071" y="269584"/>
                      <a:pt x="102988" y="267308"/>
                    </a:cubicBezTo>
                    <a:lnTo>
                      <a:pt x="103191" y="267017"/>
                    </a:lnTo>
                    <a:lnTo>
                      <a:pt x="132251" y="225282"/>
                    </a:lnTo>
                    <a:cubicBezTo>
                      <a:pt x="144991" y="214138"/>
                      <a:pt x="160326" y="206199"/>
                      <a:pt x="177088" y="202492"/>
                    </a:cubicBezTo>
                    <a:lnTo>
                      <a:pt x="213621" y="201363"/>
                    </a:lnTo>
                    <a:lnTo>
                      <a:pt x="221745" y="189254"/>
                    </a:lnTo>
                    <a:cubicBezTo>
                      <a:pt x="243101" y="170117"/>
                      <a:pt x="285264" y="156514"/>
                      <a:pt x="335050" y="154227"/>
                    </a:cubicBezTo>
                    <a:cubicBezTo>
                      <a:pt x="335445" y="153734"/>
                      <a:pt x="335873" y="153250"/>
                      <a:pt x="336267" y="152757"/>
                    </a:cubicBezTo>
                    <a:cubicBezTo>
                      <a:pt x="327353" y="123631"/>
                      <a:pt x="348143" y="94259"/>
                      <a:pt x="392945" y="72637"/>
                    </a:cubicBezTo>
                    <a:cubicBezTo>
                      <a:pt x="463735" y="38488"/>
                      <a:pt x="578506" y="30876"/>
                      <a:pt x="668671" y="54333"/>
                    </a:cubicBezTo>
                    <a:lnTo>
                      <a:pt x="668732" y="54302"/>
                    </a:lnTo>
                    <a:lnTo>
                      <a:pt x="723566" y="26773"/>
                    </a:lnTo>
                    <a:cubicBezTo>
                      <a:pt x="789893" y="6368"/>
                      <a:pt x="883952" y="7875"/>
                      <a:pt x="946666" y="35331"/>
                    </a:cubicBezTo>
                    <a:lnTo>
                      <a:pt x="947657" y="34813"/>
                    </a:lnTo>
                    <a:lnTo>
                      <a:pt x="991206" y="12045"/>
                    </a:lnTo>
                    <a:cubicBezTo>
                      <a:pt x="1009808" y="6085"/>
                      <a:pt x="1031617" y="2105"/>
                      <a:pt x="1054989" y="634"/>
                    </a:cubicBezTo>
                    <a:cubicBezTo>
                      <a:pt x="1080713" y="-987"/>
                      <a:pt x="1106420" y="543"/>
                      <a:pt x="1129636" y="4774"/>
                    </a:cubicBezTo>
                    <a:lnTo>
                      <a:pt x="1187602" y="24532"/>
                    </a:lnTo>
                    <a:lnTo>
                      <a:pt x="1189332" y="25122"/>
                    </a:lnTo>
                    <a:cubicBezTo>
                      <a:pt x="1223428" y="7296"/>
                      <a:pt x="1274251" y="-1551"/>
                      <a:pt x="1324759" y="348"/>
                    </a:cubicBezTo>
                    <a:cubicBezTo>
                      <a:pt x="1341595" y="981"/>
                      <a:pt x="1358396" y="2808"/>
                      <a:pt x="1374531" y="5894"/>
                    </a:cubicBezTo>
                    <a:cubicBezTo>
                      <a:pt x="1423709" y="15299"/>
                      <a:pt x="1458972" y="34988"/>
                      <a:pt x="1468446" y="58348"/>
                    </a:cubicBezTo>
                    <a:lnTo>
                      <a:pt x="1468964" y="58478"/>
                    </a:lnTo>
                    <a:lnTo>
                      <a:pt x="1543118" y="77047"/>
                    </a:lnTo>
                    <a:cubicBezTo>
                      <a:pt x="1563841" y="85799"/>
                      <a:pt x="1579762" y="96803"/>
                      <a:pt x="1588973" y="109256"/>
                    </a:cubicBezTo>
                    <a:cubicBezTo>
                      <a:pt x="1602361" y="127335"/>
                      <a:pt x="1600453" y="146970"/>
                      <a:pt x="1583578" y="164458"/>
                    </a:cubicBezTo>
                    <a:cubicBezTo>
                      <a:pt x="1625059" y="188442"/>
                      <a:pt x="1639565" y="219532"/>
                      <a:pt x="1622986" y="248861"/>
                    </a:cubicBezTo>
                    <a:cubicBezTo>
                      <a:pt x="1600947" y="287853"/>
                      <a:pt x="1527986" y="317053"/>
                      <a:pt x="1438380" y="322743"/>
                    </a:cubicBezTo>
                    <a:cubicBezTo>
                      <a:pt x="1437952" y="347080"/>
                      <a:pt x="1413840" y="370162"/>
                      <a:pt x="1372294" y="386050"/>
                    </a:cubicBezTo>
                    <a:cubicBezTo>
                      <a:pt x="1309168" y="410195"/>
                      <a:pt x="1217984" y="413297"/>
                      <a:pt x="1147292" y="393716"/>
                    </a:cubicBezTo>
                    <a:cubicBezTo>
                      <a:pt x="1124430" y="427350"/>
                      <a:pt x="1063213" y="453062"/>
                      <a:pt x="986502" y="461253"/>
                    </a:cubicBezTo>
                    <a:cubicBezTo>
                      <a:pt x="896107" y="470904"/>
                      <a:pt x="801764" y="454457"/>
                      <a:pt x="750086" y="420028"/>
                    </a:cubicBezTo>
                    <a:cubicBezTo>
                      <a:pt x="689099" y="436368"/>
                      <a:pt x="618999" y="439946"/>
                      <a:pt x="555298" y="432558"/>
                    </a:cubicBezTo>
                    <a:lnTo>
                      <a:pt x="538722" y="428997"/>
                    </a:lnTo>
                    <a:lnTo>
                      <a:pt x="540110" y="441310"/>
                    </a:lnTo>
                    <a:cubicBezTo>
                      <a:pt x="539194" y="465191"/>
                      <a:pt x="531129" y="488843"/>
                      <a:pt x="516060" y="508598"/>
                    </a:cubicBezTo>
                    <a:cubicBezTo>
                      <a:pt x="558116" y="527197"/>
                      <a:pt x="587321" y="567627"/>
                      <a:pt x="592774" y="614789"/>
                    </a:cubicBezTo>
                    <a:cubicBezTo>
                      <a:pt x="599198" y="670366"/>
                      <a:pt x="571529" y="724509"/>
                      <a:pt x="523424" y="750465"/>
                    </a:cubicBezTo>
                    <a:cubicBezTo>
                      <a:pt x="531961" y="769928"/>
                      <a:pt x="536209" y="790292"/>
                      <a:pt x="536590" y="810427"/>
                    </a:cubicBezTo>
                    <a:lnTo>
                      <a:pt x="530104" y="848284"/>
                    </a:lnTo>
                    <a:lnTo>
                      <a:pt x="537262" y="848014"/>
                    </a:lnTo>
                    <a:cubicBezTo>
                      <a:pt x="593618" y="850484"/>
                      <a:pt x="656298" y="866003"/>
                      <a:pt x="705146" y="890850"/>
                    </a:cubicBezTo>
                    <a:cubicBezTo>
                      <a:pt x="734251" y="864659"/>
                      <a:pt x="799238" y="853948"/>
                      <a:pt x="875838" y="862715"/>
                    </a:cubicBezTo>
                    <a:cubicBezTo>
                      <a:pt x="966104" y="873045"/>
                      <a:pt x="1054975" y="908315"/>
                      <a:pt x="1098542" y="951107"/>
                    </a:cubicBezTo>
                    <a:cubicBezTo>
                      <a:pt x="1224295" y="946897"/>
                      <a:pt x="1375392" y="997581"/>
                      <a:pt x="1433486" y="1063476"/>
                    </a:cubicBezTo>
                    <a:cubicBezTo>
                      <a:pt x="1502160" y="1074938"/>
                      <a:pt x="1562105" y="1106534"/>
                      <a:pt x="1575237" y="1138199"/>
                    </a:cubicBezTo>
                    <a:cubicBezTo>
                      <a:pt x="1584755" y="1161113"/>
                      <a:pt x="1567831" y="1179917"/>
                      <a:pt x="1530691" y="1187671"/>
                    </a:cubicBezTo>
                    <a:cubicBezTo>
                      <a:pt x="1576125" y="1209999"/>
                      <a:pt x="1597906" y="1238595"/>
                      <a:pt x="1586139" y="1260464"/>
                    </a:cubicBezTo>
                    <a:cubicBezTo>
                      <a:pt x="1572345" y="1286066"/>
                      <a:pt x="1516067" y="1296213"/>
                      <a:pt x="1450593" y="1284898"/>
                    </a:cubicBezTo>
                    <a:cubicBezTo>
                      <a:pt x="1450107" y="1285270"/>
                      <a:pt x="1449592" y="1285625"/>
                      <a:pt x="1449108" y="1285997"/>
                    </a:cubicBezTo>
                    <a:cubicBezTo>
                      <a:pt x="1451958" y="1314789"/>
                      <a:pt x="1425736" y="1337486"/>
                      <a:pt x="1377611" y="1347913"/>
                    </a:cubicBezTo>
                    <a:cubicBezTo>
                      <a:pt x="1301573" y="1364378"/>
                      <a:pt x="1187901" y="1346975"/>
                      <a:pt x="1104522" y="1306121"/>
                    </a:cubicBezTo>
                    <a:lnTo>
                      <a:pt x="1104456" y="1306137"/>
                    </a:lnTo>
                    <a:lnTo>
                      <a:pt x="1045341" y="1319884"/>
                    </a:lnTo>
                    <a:cubicBezTo>
                      <a:pt x="976429" y="1324608"/>
                      <a:pt x="884829" y="1303193"/>
                      <a:pt x="829076" y="1264490"/>
                    </a:cubicBezTo>
                    <a:lnTo>
                      <a:pt x="828003" y="1264758"/>
                    </a:lnTo>
                    <a:lnTo>
                      <a:pt x="780872" y="1276512"/>
                    </a:lnTo>
                    <a:cubicBezTo>
                      <a:pt x="761497" y="1278054"/>
                      <a:pt x="739387" y="1277087"/>
                      <a:pt x="716255" y="1273470"/>
                    </a:cubicBezTo>
                    <a:cubicBezTo>
                      <a:pt x="690795" y="1269492"/>
                      <a:pt x="665985" y="1262606"/>
                      <a:pt x="644152" y="1253757"/>
                    </a:cubicBezTo>
                    <a:lnTo>
                      <a:pt x="591490" y="1223173"/>
                    </a:lnTo>
                    <a:lnTo>
                      <a:pt x="589917" y="1222261"/>
                    </a:lnTo>
                    <a:cubicBezTo>
                      <a:pt x="540717" y="1234531"/>
                      <a:pt x="465672" y="1225730"/>
                      <a:pt x="405096" y="1200591"/>
                    </a:cubicBezTo>
                    <a:cubicBezTo>
                      <a:pt x="358937" y="1181439"/>
                      <a:pt x="328443" y="1155752"/>
                      <a:pt x="323885" y="1132164"/>
                    </a:cubicBezTo>
                    <a:lnTo>
                      <a:pt x="323406" y="1131934"/>
                    </a:lnTo>
                    <a:lnTo>
                      <a:pt x="254687" y="1099002"/>
                    </a:lnTo>
                    <a:cubicBezTo>
                      <a:pt x="236199" y="1086508"/>
                      <a:pt x="222856" y="1072958"/>
                      <a:pt x="216362" y="1059499"/>
                    </a:cubicBezTo>
                    <a:lnTo>
                      <a:pt x="214845" y="1044865"/>
                    </a:lnTo>
                    <a:lnTo>
                      <a:pt x="214712" y="1044853"/>
                    </a:lnTo>
                    <a:cubicBezTo>
                      <a:pt x="176916" y="1035737"/>
                      <a:pt x="150444" y="1000704"/>
                      <a:pt x="150961" y="960480"/>
                    </a:cubicBezTo>
                    <a:cubicBezTo>
                      <a:pt x="150347" y="960171"/>
                      <a:pt x="149750" y="959844"/>
                      <a:pt x="149137" y="959536"/>
                    </a:cubicBezTo>
                    <a:cubicBezTo>
                      <a:pt x="110785" y="960637"/>
                      <a:pt x="74113" y="943902"/>
                      <a:pt x="49105" y="913904"/>
                    </a:cubicBezTo>
                    <a:cubicBezTo>
                      <a:pt x="9607" y="866510"/>
                      <a:pt x="7467" y="796622"/>
                      <a:pt x="43941" y="746005"/>
                    </a:cubicBezTo>
                    <a:lnTo>
                      <a:pt x="43906" y="745963"/>
                    </a:lnTo>
                    <a:lnTo>
                      <a:pt x="11914" y="709094"/>
                    </a:lnTo>
                    <a:cubicBezTo>
                      <a:pt x="-10069" y="666376"/>
                      <a:pt x="-1783" y="610228"/>
                      <a:pt x="38027" y="576644"/>
                    </a:cubicBezTo>
                    <a:lnTo>
                      <a:pt x="37422" y="575975"/>
                    </a:lnTo>
                    <a:lnTo>
                      <a:pt x="10842" y="546562"/>
                    </a:lnTo>
                    <a:cubicBezTo>
                      <a:pt x="4369" y="534546"/>
                      <a:pt x="679" y="520897"/>
                      <a:pt x="346" y="506677"/>
                    </a:cubicBezTo>
                    <a:cubicBezTo>
                      <a:pt x="-23" y="491025"/>
                      <a:pt x="3691" y="475842"/>
                      <a:pt x="10737" y="462546"/>
                    </a:cubicBezTo>
                    <a:lnTo>
                      <a:pt x="40249" y="430685"/>
                    </a:lnTo>
                    <a:lnTo>
                      <a:pt x="41130" y="429735"/>
                    </a:lnTo>
                    <a:cubicBezTo>
                      <a:pt x="20320" y="406707"/>
                      <a:pt x="12274" y="374962"/>
                      <a:pt x="18136" y="344970"/>
                    </a:cubicBezTo>
                    <a:close/>
                  </a:path>
                </a:pathLst>
              </a:cu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p:cNvGrpSpPr/>
            <p:nvPr/>
          </p:nvGrpSpPr>
          <p:grpSpPr>
            <a:xfrm>
              <a:off x="4195257" y="2139082"/>
              <a:ext cx="1316831" cy="2952312"/>
              <a:chOff x="-1125156" y="2043690"/>
              <a:chExt cx="1316831" cy="2952312"/>
            </a:xfrm>
            <a:grpFill/>
          </p:grpSpPr>
          <p:sp>
            <p:nvSpPr>
              <p:cNvPr id="19" name="Freeform 18"/>
              <p:cNvSpPr/>
              <p:nvPr/>
            </p:nvSpPr>
            <p:spPr>
              <a:xfrm rot="20435048">
                <a:off x="-1110656" y="2091581"/>
                <a:ext cx="1280672" cy="1617437"/>
              </a:xfrm>
              <a:custGeom>
                <a:avLst/>
                <a:gdLst>
                  <a:gd name="connsiteX0" fmla="*/ 874704 w 1280672"/>
                  <a:gd name="connsiteY0" fmla="*/ 0 h 1617437"/>
                  <a:gd name="connsiteX1" fmla="*/ 874704 w 1280672"/>
                  <a:gd name="connsiteY1" fmla="*/ 31113 h 1617437"/>
                  <a:gd name="connsiteX2" fmla="*/ 881846 w 1280672"/>
                  <a:gd name="connsiteY2" fmla="*/ 16228 h 1617437"/>
                  <a:gd name="connsiteX3" fmla="*/ 1126589 w 1280672"/>
                  <a:gd name="connsiteY3" fmla="*/ 133670 h 1617437"/>
                  <a:gd name="connsiteX4" fmla="*/ 1253890 w 1280672"/>
                  <a:gd name="connsiteY4" fmla="*/ 495857 h 1617437"/>
                  <a:gd name="connsiteX5" fmla="*/ 1252102 w 1280672"/>
                  <a:gd name="connsiteY5" fmla="*/ 499584 h 1617437"/>
                  <a:gd name="connsiteX6" fmla="*/ 1265686 w 1280672"/>
                  <a:gd name="connsiteY6" fmla="*/ 561710 h 1617437"/>
                  <a:gd name="connsiteX7" fmla="*/ 1212704 w 1280672"/>
                  <a:gd name="connsiteY7" fmla="*/ 1025824 h 1617437"/>
                  <a:gd name="connsiteX8" fmla="*/ 365928 w 1280672"/>
                  <a:gd name="connsiteY8" fmla="*/ 1590858 h 1617437"/>
                  <a:gd name="connsiteX9" fmla="*/ 60593 w 1280672"/>
                  <a:gd name="connsiteY9" fmla="*/ 619743 h 1617437"/>
                  <a:gd name="connsiteX10" fmla="*/ 310336 w 1280672"/>
                  <a:gd name="connsiteY10" fmla="*/ 224981 h 1617437"/>
                  <a:gd name="connsiteX11" fmla="*/ 342870 w 1280672"/>
                  <a:gd name="connsiteY11" fmla="*/ 198791 h 1617437"/>
                  <a:gd name="connsiteX12" fmla="*/ 353112 w 1280672"/>
                  <a:gd name="connsiteY12" fmla="*/ 165797 h 1617437"/>
                  <a:gd name="connsiteX13" fmla="*/ 603242 w 1280672"/>
                  <a:gd name="connsiteY13" fmla="*/ 0 h 161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0672" h="1617437">
                    <a:moveTo>
                      <a:pt x="874704" y="0"/>
                    </a:moveTo>
                    <a:lnTo>
                      <a:pt x="874704" y="31113"/>
                    </a:lnTo>
                    <a:lnTo>
                      <a:pt x="881846" y="16228"/>
                    </a:lnTo>
                    <a:lnTo>
                      <a:pt x="1126589" y="133670"/>
                    </a:lnTo>
                    <a:cubicBezTo>
                      <a:pt x="1261757" y="198532"/>
                      <a:pt x="1318752" y="360688"/>
                      <a:pt x="1253890" y="495857"/>
                    </a:cubicBezTo>
                    <a:lnTo>
                      <a:pt x="1252102" y="499584"/>
                    </a:lnTo>
                    <a:lnTo>
                      <a:pt x="1265686" y="561710"/>
                    </a:lnTo>
                    <a:cubicBezTo>
                      <a:pt x="1284591" y="706189"/>
                      <a:pt x="1268772" y="866751"/>
                      <a:pt x="1212704" y="1025824"/>
                    </a:cubicBezTo>
                    <a:cubicBezTo>
                      <a:pt x="1063189" y="1450020"/>
                      <a:pt x="684075" y="1702994"/>
                      <a:pt x="365928" y="1590858"/>
                    </a:cubicBezTo>
                    <a:cubicBezTo>
                      <a:pt x="47780" y="1478721"/>
                      <a:pt x="-88922" y="1043939"/>
                      <a:pt x="60593" y="619743"/>
                    </a:cubicBezTo>
                    <a:cubicBezTo>
                      <a:pt x="116661" y="460670"/>
                      <a:pt x="205016" y="325674"/>
                      <a:pt x="310336" y="224981"/>
                    </a:cubicBezTo>
                    <a:lnTo>
                      <a:pt x="342870" y="198791"/>
                    </a:lnTo>
                    <a:lnTo>
                      <a:pt x="353112" y="165797"/>
                    </a:lnTo>
                    <a:cubicBezTo>
                      <a:pt x="394322" y="68365"/>
                      <a:pt x="490798" y="0"/>
                      <a:pt x="603242" y="0"/>
                    </a:cubicBezTo>
                    <a:close/>
                  </a:path>
                </a:pathLst>
              </a:cu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p:cNvSpPr/>
              <p:nvPr/>
            </p:nvSpPr>
            <p:spPr>
              <a:xfrm rot="19671902">
                <a:off x="-121479" y="3546951"/>
                <a:ext cx="313154" cy="51295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647766">
                <a:off x="-1125156" y="3476764"/>
                <a:ext cx="285528" cy="51295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9352409">
                <a:off x="-386379" y="4483048"/>
                <a:ext cx="246709" cy="51295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647766">
                <a:off x="-670003" y="4472902"/>
                <a:ext cx="245528" cy="51295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20169292">
                <a:off x="-414952" y="2947337"/>
                <a:ext cx="526883" cy="91497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790291">
                <a:off x="-990032" y="2917359"/>
                <a:ext cx="526883" cy="914971"/>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835032" y="3065081"/>
                <a:ext cx="786027" cy="1671770"/>
              </a:xfrm>
              <a:prstGeom prst="trapezoid">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01348" y="2779347"/>
                <a:ext cx="314554" cy="504167"/>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5032" y="2190753"/>
                <a:ext cx="749181" cy="958652"/>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99516" y="2043690"/>
                <a:ext cx="633412" cy="407194"/>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20981" y="2125456"/>
                <a:ext cx="365473" cy="206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20486933">
                <a:off x="-920883" y="2171565"/>
                <a:ext cx="365473" cy="2063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2738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Peter  Blesses With Authority</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5:12-16</a:t>
            </a:r>
          </a:p>
        </p:txBody>
      </p:sp>
      <p:sp>
        <p:nvSpPr>
          <p:cNvPr id="8" name="Rectangle 7"/>
          <p:cNvSpPr/>
          <p:nvPr/>
        </p:nvSpPr>
        <p:spPr>
          <a:xfrm>
            <a:off x="552736" y="1401004"/>
            <a:ext cx="4382679" cy="4524315"/>
          </a:xfrm>
          <a:prstGeom prst="rect">
            <a:avLst/>
          </a:prstGeom>
        </p:spPr>
        <p:txBody>
          <a:bodyPr wrap="square">
            <a:spAutoFit/>
          </a:bodyPr>
          <a:lstStyle/>
          <a:p>
            <a:pPr fontAlgn="base"/>
            <a:r>
              <a:rPr lang="en-US" sz="2400" dirty="0">
                <a:solidFill>
                  <a:schemeClr val="bg1"/>
                </a:solidFill>
              </a:rPr>
              <a:t>“Faith in Peter’s faith brought the sick into the streets on their beds of affliction ‘that at the least the shadow of Peter passing by might overshadow some of them.’ </a:t>
            </a:r>
          </a:p>
          <a:p>
            <a:pPr fontAlgn="base"/>
            <a:endParaRPr lang="en-US" sz="2400" dirty="0">
              <a:solidFill>
                <a:schemeClr val="bg1"/>
              </a:solidFill>
            </a:endParaRPr>
          </a:p>
          <a:p>
            <a:pPr fontAlgn="base"/>
            <a:r>
              <a:rPr lang="en-US" sz="2400" dirty="0">
                <a:solidFill>
                  <a:schemeClr val="bg1"/>
                </a:solidFill>
              </a:rPr>
              <a:t>One wonders if there is a single written line in any other record that stands as a greater monument to the faith and power of one mortal man bearing the holy priesthood of God. …</a:t>
            </a:r>
          </a:p>
        </p:txBody>
      </p:sp>
      <p:sp>
        <p:nvSpPr>
          <p:cNvPr id="5" name="Rectangle 4"/>
          <p:cNvSpPr/>
          <p:nvPr/>
        </p:nvSpPr>
        <p:spPr>
          <a:xfrm>
            <a:off x="5266099" y="5083302"/>
            <a:ext cx="6096000" cy="1200329"/>
          </a:xfrm>
          <a:prstGeom prst="rect">
            <a:avLst/>
          </a:prstGeom>
        </p:spPr>
        <p:txBody>
          <a:bodyPr>
            <a:spAutoFit/>
          </a:bodyPr>
          <a:lstStyle/>
          <a:p>
            <a:r>
              <a:rPr lang="en-US" dirty="0">
                <a:solidFill>
                  <a:schemeClr val="bg1"/>
                </a:solidFill>
                <a:latin typeface="Open Sans"/>
              </a:rPr>
              <a:t>“With his own sense of urgency, Peter aggressively defied the injunction not to teach in the name of Christ and he returned again and again to the temple, where his safety was never secure.”</a:t>
            </a:r>
            <a:endParaRPr lang="en-US" dirty="0">
              <a:solidFill>
                <a:schemeClr val="bg1"/>
              </a:solidFill>
            </a:endParaRPr>
          </a:p>
        </p:txBody>
      </p:sp>
      <p:sp>
        <p:nvSpPr>
          <p:cNvPr id="377" name="TextBox 376"/>
          <p:cNvSpPr txBox="1"/>
          <p:nvPr/>
        </p:nvSpPr>
        <p:spPr>
          <a:xfrm>
            <a:off x="8314099" y="6463313"/>
            <a:ext cx="3780602" cy="369332"/>
          </a:xfrm>
          <a:prstGeom prst="rect">
            <a:avLst/>
          </a:prstGeom>
          <a:noFill/>
        </p:spPr>
        <p:txBody>
          <a:bodyPr wrap="square" rtlCol="0">
            <a:spAutoFit/>
          </a:bodyPr>
          <a:lstStyle/>
          <a:p>
            <a:pPr algn="r"/>
            <a:r>
              <a:rPr lang="en-US" dirty="0">
                <a:solidFill>
                  <a:schemeClr val="bg1"/>
                </a:solidFill>
              </a:rPr>
              <a:t>(12)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334" y="137654"/>
            <a:ext cx="933530" cy="1166045"/>
          </a:xfrm>
          <a:prstGeom prst="rect">
            <a:avLst/>
          </a:prstGeom>
        </p:spPr>
      </p:pic>
      <p:pic>
        <p:nvPicPr>
          <p:cNvPr id="3" name="Picture 2">
            <a:extLst>
              <a:ext uri="{FF2B5EF4-FFF2-40B4-BE49-F238E27FC236}">
                <a16:creationId xmlns:a16="http://schemas.microsoft.com/office/drawing/2014/main" id="{2B28FAF1-2BFE-48C2-C6ED-8625B1DA9EF1}"/>
              </a:ext>
            </a:extLst>
          </p:cNvPr>
          <p:cNvPicPr>
            <a:picLocks noChangeAspect="1"/>
          </p:cNvPicPr>
          <p:nvPr/>
        </p:nvPicPr>
        <p:blipFill>
          <a:blip r:embed="rId4"/>
          <a:stretch>
            <a:fillRect/>
          </a:stretch>
        </p:blipFill>
        <p:spPr>
          <a:xfrm>
            <a:off x="5873262" y="1216171"/>
            <a:ext cx="4468930" cy="3556904"/>
          </a:xfrm>
          <a:prstGeom prst="rect">
            <a:avLst/>
          </a:prstGeom>
        </p:spPr>
      </p:pic>
    </p:spTree>
    <p:extLst>
      <p:ext uri="{BB962C8B-B14F-4D97-AF65-F5344CB8AC3E}">
        <p14:creationId xmlns:p14="http://schemas.microsoft.com/office/powerpoint/2010/main" val="3998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Put in Prison Again By Sadducees</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5:17</a:t>
            </a:r>
          </a:p>
        </p:txBody>
      </p:sp>
      <p:sp>
        <p:nvSpPr>
          <p:cNvPr id="8" name="Rectangle 7"/>
          <p:cNvSpPr/>
          <p:nvPr/>
        </p:nvSpPr>
        <p:spPr>
          <a:xfrm>
            <a:off x="4820944" y="1234396"/>
            <a:ext cx="6890938" cy="5016758"/>
          </a:xfrm>
          <a:prstGeom prst="rect">
            <a:avLst/>
          </a:prstGeom>
        </p:spPr>
        <p:txBody>
          <a:bodyPr wrap="square">
            <a:spAutoFit/>
          </a:bodyPr>
          <a:lstStyle/>
          <a:p>
            <a:pPr fontAlgn="base"/>
            <a:r>
              <a:rPr lang="en-US" sz="2000" dirty="0">
                <a:solidFill>
                  <a:schemeClr val="bg1"/>
                </a:solidFill>
              </a:rPr>
              <a:t>A party or caste among the Jews. The name is probably derived from </a:t>
            </a:r>
            <a:r>
              <a:rPr lang="en-US" sz="2000" dirty="0" err="1">
                <a:solidFill>
                  <a:schemeClr val="bg1"/>
                </a:solidFill>
              </a:rPr>
              <a:t>Zadok</a:t>
            </a:r>
            <a:r>
              <a:rPr lang="en-US" sz="2000" dirty="0">
                <a:solidFill>
                  <a:schemeClr val="bg1"/>
                </a:solidFill>
              </a:rPr>
              <a:t>, the high priest in Solomon’s time. The party consisted of old high-priestly families who came to the front during the Maccabean war. They formed the Jewish aristocracy and were powerful, though quite small in numbers. </a:t>
            </a:r>
          </a:p>
          <a:p>
            <a:pPr fontAlgn="base"/>
            <a:endParaRPr lang="en-US" sz="2000" dirty="0">
              <a:solidFill>
                <a:schemeClr val="bg1"/>
              </a:solidFill>
            </a:endParaRPr>
          </a:p>
          <a:p>
            <a:pPr fontAlgn="base"/>
            <a:r>
              <a:rPr lang="en-US" sz="2000" dirty="0">
                <a:solidFill>
                  <a:schemeClr val="bg1"/>
                </a:solidFill>
              </a:rPr>
              <a:t>In their treatment of religious questions they held to the letter of the Mosaic revelation and denied the authority of ancient tradition; they taught complete freedom of the will in moral action; they were opposed to the Pharisees as to the belief in angels and spirits; they refused also to accept the doctrine of immortality as a necessary part of the Jewish faith. It was through their influence that Greek culture spread in Israel. </a:t>
            </a:r>
          </a:p>
          <a:p>
            <a:pPr fontAlgn="base"/>
            <a:endParaRPr lang="en-US" sz="2000" dirty="0">
              <a:solidFill>
                <a:schemeClr val="bg1"/>
              </a:solidFill>
            </a:endParaRPr>
          </a:p>
          <a:p>
            <a:pPr fontAlgn="base"/>
            <a:r>
              <a:rPr lang="en-US" sz="2000" dirty="0">
                <a:solidFill>
                  <a:schemeClr val="bg1"/>
                </a:solidFill>
              </a:rPr>
              <a:t>They opposed the work of the Apostles because they preached the Resurrection. (3) </a:t>
            </a:r>
          </a:p>
        </p:txBody>
      </p:sp>
      <p:grpSp>
        <p:nvGrpSpPr>
          <p:cNvPr id="2" name="Group 1">
            <a:extLst>
              <a:ext uri="{FF2B5EF4-FFF2-40B4-BE49-F238E27FC236}">
                <a16:creationId xmlns:a16="http://schemas.microsoft.com/office/drawing/2014/main" id="{98C6FEC6-7861-F852-4CA0-E4F29D765997}"/>
              </a:ext>
            </a:extLst>
          </p:cNvPr>
          <p:cNvGrpSpPr/>
          <p:nvPr/>
        </p:nvGrpSpPr>
        <p:grpSpPr>
          <a:xfrm>
            <a:off x="2339325" y="3333225"/>
            <a:ext cx="928961" cy="2046090"/>
            <a:chOff x="6934200" y="1265656"/>
            <a:chExt cx="1985484" cy="4373144"/>
          </a:xfrm>
        </p:grpSpPr>
        <p:sp>
          <p:nvSpPr>
            <p:cNvPr id="3" name="Oval 2">
              <a:extLst>
                <a:ext uri="{FF2B5EF4-FFF2-40B4-BE49-F238E27FC236}">
                  <a16:creationId xmlns:a16="http://schemas.microsoft.com/office/drawing/2014/main" id="{ABEBFCA3-9346-7071-0D6A-09D6FFA9C76C}"/>
                </a:ext>
              </a:extLst>
            </p:cNvPr>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73A9568-ACCD-CB2B-0D18-9A418CD6D11A}"/>
                </a:ext>
              </a:extLst>
            </p:cNvPr>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70FCF78F-BF7B-9E28-367E-89D64C3CBF0D}"/>
                </a:ext>
              </a:extLst>
            </p:cNvPr>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2D9FC9C-2849-BFB9-FE38-45171E8521D8}"/>
                </a:ext>
              </a:extLst>
            </p:cNvPr>
            <p:cNvSpPr/>
            <p:nvPr/>
          </p:nvSpPr>
          <p:spPr>
            <a:xfrm rot="6724914" flipH="1">
              <a:off x="6809060" y="3667864"/>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547AE5E-ECE4-1E21-E2B9-07D81FD6E67F}"/>
                </a:ext>
              </a:extLst>
            </p:cNvPr>
            <p:cNvSpPr/>
            <p:nvPr/>
          </p:nvSpPr>
          <p:spPr>
            <a:xfrm rot="3549535" flipH="1">
              <a:off x="8409583" y="3649135"/>
              <a:ext cx="601800" cy="35152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B87D31D9-AAC1-9558-2BBD-7AD854CC4CC3}"/>
                </a:ext>
              </a:extLst>
            </p:cNvPr>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FF1C78B8-4759-3184-4C4B-B6A1688EB807}"/>
                </a:ext>
              </a:extLst>
            </p:cNvPr>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0F79D015-8646-A851-F2D2-92CDF794D9D6}"/>
                </a:ext>
              </a:extLst>
            </p:cNvPr>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B3424DE2-FEB4-C4B7-6EF3-94129AE7EDBC}"/>
                </a:ext>
              </a:extLst>
            </p:cNvPr>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68E3CB31-CA87-93E9-671A-1016D6ECADB1}"/>
                </a:ext>
              </a:extLst>
            </p:cNvPr>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91677B87-C3FF-6B1C-6DD6-2A325C9A5AB7}"/>
                </a:ext>
              </a:extLst>
            </p:cNvPr>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4">
              <a:extLst>
                <a:ext uri="{FF2B5EF4-FFF2-40B4-BE49-F238E27FC236}">
                  <a16:creationId xmlns:a16="http://schemas.microsoft.com/office/drawing/2014/main" id="{57869647-4119-EA2D-E750-0139FF1382D5}"/>
                </a:ext>
              </a:extLst>
            </p:cNvPr>
            <p:cNvGrpSpPr/>
            <p:nvPr/>
          </p:nvGrpSpPr>
          <p:grpSpPr>
            <a:xfrm>
              <a:off x="7108136" y="2340650"/>
              <a:ext cx="1562627" cy="2259000"/>
              <a:chOff x="4553132" y="826758"/>
              <a:chExt cx="2212490" cy="3524987"/>
            </a:xfrm>
          </p:grpSpPr>
          <p:sp>
            <p:nvSpPr>
              <p:cNvPr id="81" name="Double Wave 23">
                <a:extLst>
                  <a:ext uri="{FF2B5EF4-FFF2-40B4-BE49-F238E27FC236}">
                    <a16:creationId xmlns:a16="http://schemas.microsoft.com/office/drawing/2014/main" id="{69FE6BF1-F623-DE97-9BBB-64F9E5FA0705}"/>
                  </a:ext>
                </a:extLst>
              </p:cNvPr>
              <p:cNvSpPr/>
              <p:nvPr/>
            </p:nvSpPr>
            <p:spPr>
              <a:xfrm rot="17197709">
                <a:off x="3382791" y="2343204"/>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16">
                <a:extLst>
                  <a:ext uri="{FF2B5EF4-FFF2-40B4-BE49-F238E27FC236}">
                    <a16:creationId xmlns:a16="http://schemas.microsoft.com/office/drawing/2014/main" id="{E91E0CE7-7CEB-D24F-19EB-F27EFD41A0FE}"/>
                  </a:ext>
                </a:extLst>
              </p:cNvPr>
              <p:cNvGrpSpPr/>
              <p:nvPr/>
            </p:nvGrpSpPr>
            <p:grpSpPr>
              <a:xfrm>
                <a:off x="4828805" y="826758"/>
                <a:ext cx="1936817" cy="2113967"/>
                <a:chOff x="2729087" y="2138375"/>
                <a:chExt cx="1936817" cy="2113967"/>
              </a:xfrm>
              <a:solidFill>
                <a:srgbClr val="E0C13C"/>
              </a:solidFill>
            </p:grpSpPr>
            <p:sp>
              <p:nvSpPr>
                <p:cNvPr id="83" name="Pie 17">
                  <a:extLst>
                    <a:ext uri="{FF2B5EF4-FFF2-40B4-BE49-F238E27FC236}">
                      <a16:creationId xmlns:a16="http://schemas.microsoft.com/office/drawing/2014/main" id="{AAD01730-6560-B9F8-C050-DB28D32CF55E}"/>
                    </a:ext>
                  </a:extLst>
                </p:cNvPr>
                <p:cNvSpPr/>
                <p:nvPr/>
              </p:nvSpPr>
              <p:spPr>
                <a:xfrm rot="18695073">
                  <a:off x="2640512" y="2226950"/>
                  <a:ext cx="2113967" cy="1936817"/>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4" name="Group 5">
                  <a:extLst>
                    <a:ext uri="{FF2B5EF4-FFF2-40B4-BE49-F238E27FC236}">
                      <a16:creationId xmlns:a16="http://schemas.microsoft.com/office/drawing/2014/main" id="{8944EA0E-7F76-6BFC-E478-430F0C40B45F}"/>
                    </a:ext>
                  </a:extLst>
                </p:cNvPr>
                <p:cNvGrpSpPr/>
                <p:nvPr/>
              </p:nvGrpSpPr>
              <p:grpSpPr>
                <a:xfrm>
                  <a:off x="2914797" y="2383259"/>
                  <a:ext cx="1511630" cy="1584684"/>
                  <a:chOff x="2912535" y="2383259"/>
                  <a:chExt cx="1511630" cy="1584684"/>
                </a:xfrm>
                <a:grpFill/>
              </p:grpSpPr>
              <p:sp>
                <p:nvSpPr>
                  <p:cNvPr id="85" name="Moon 3">
                    <a:extLst>
                      <a:ext uri="{FF2B5EF4-FFF2-40B4-BE49-F238E27FC236}">
                        <a16:creationId xmlns:a16="http://schemas.microsoft.com/office/drawing/2014/main" id="{CA1B1154-FB15-85F6-7996-1A372F8248AF}"/>
                      </a:ext>
                    </a:extLst>
                  </p:cNvPr>
                  <p:cNvSpPr/>
                  <p:nvPr/>
                </p:nvSpPr>
                <p:spPr>
                  <a:xfrm rot="16200000">
                    <a:off x="2876008" y="2419786"/>
                    <a:ext cx="1584684" cy="151163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20">
                    <a:extLst>
                      <a:ext uri="{FF2B5EF4-FFF2-40B4-BE49-F238E27FC236}">
                        <a16:creationId xmlns:a16="http://schemas.microsoft.com/office/drawing/2014/main" id="{33712275-5C79-C6B8-E883-D66B8766709E}"/>
                      </a:ext>
                    </a:extLst>
                  </p:cNvPr>
                  <p:cNvSpPr/>
                  <p:nvPr/>
                </p:nvSpPr>
                <p:spPr>
                  <a:xfrm rot="16200000">
                    <a:off x="3147478" y="2309280"/>
                    <a:ext cx="1035194" cy="135664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Oval 16">
              <a:extLst>
                <a:ext uri="{FF2B5EF4-FFF2-40B4-BE49-F238E27FC236}">
                  <a16:creationId xmlns:a16="http://schemas.microsoft.com/office/drawing/2014/main" id="{8B6E4E69-5EB7-EF8B-70BF-74986847749E}"/>
                </a:ext>
              </a:extLst>
            </p:cNvPr>
            <p:cNvSpPr/>
            <p:nvPr/>
          </p:nvSpPr>
          <p:spPr>
            <a:xfrm flipH="1">
              <a:off x="7377452" y="1418345"/>
              <a:ext cx="1192870" cy="14904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47B8EBC8-1650-359D-AE4A-913F21AB1FD5}"/>
                </a:ext>
              </a:extLst>
            </p:cNvPr>
            <p:cNvGrpSpPr/>
            <p:nvPr/>
          </p:nvGrpSpPr>
          <p:grpSpPr>
            <a:xfrm rot="175281">
              <a:off x="7281771" y="4966315"/>
              <a:ext cx="1319546" cy="446802"/>
              <a:chOff x="3810000" y="1677648"/>
              <a:chExt cx="4705061" cy="1827552"/>
            </a:xfrm>
          </p:grpSpPr>
          <p:grpSp>
            <p:nvGrpSpPr>
              <p:cNvPr id="267" name="Group 37">
                <a:extLst>
                  <a:ext uri="{FF2B5EF4-FFF2-40B4-BE49-F238E27FC236}">
                    <a16:creationId xmlns:a16="http://schemas.microsoft.com/office/drawing/2014/main" id="{1DC42EDE-3ABA-B440-AE14-F3FDD88F75F1}"/>
                  </a:ext>
                </a:extLst>
              </p:cNvPr>
              <p:cNvGrpSpPr/>
              <p:nvPr/>
            </p:nvGrpSpPr>
            <p:grpSpPr>
              <a:xfrm>
                <a:off x="3810000" y="1828800"/>
                <a:ext cx="1776984" cy="1676400"/>
                <a:chOff x="3810000" y="1828800"/>
                <a:chExt cx="4038600" cy="3810000"/>
              </a:xfrm>
            </p:grpSpPr>
            <p:sp>
              <p:nvSpPr>
                <p:cNvPr id="64" name="Half Frame 63">
                  <a:extLst>
                    <a:ext uri="{FF2B5EF4-FFF2-40B4-BE49-F238E27FC236}">
                      <a16:creationId xmlns:a16="http://schemas.microsoft.com/office/drawing/2014/main" id="{D5E79C81-182A-AAA3-80CC-5999118636D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Half Frame 64">
                  <a:extLst>
                    <a:ext uri="{FF2B5EF4-FFF2-40B4-BE49-F238E27FC236}">
                      <a16:creationId xmlns:a16="http://schemas.microsoft.com/office/drawing/2014/main" id="{CB58FB2C-E4DF-8711-5BF5-47B6B44FE0E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Half Frame 65">
                  <a:extLst>
                    <a:ext uri="{FF2B5EF4-FFF2-40B4-BE49-F238E27FC236}">
                      <a16:creationId xmlns:a16="http://schemas.microsoft.com/office/drawing/2014/main" id="{2131A7F4-1404-5790-CB57-FD8D012C2F2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a:extLst>
                    <a:ext uri="{FF2B5EF4-FFF2-40B4-BE49-F238E27FC236}">
                      <a16:creationId xmlns:a16="http://schemas.microsoft.com/office/drawing/2014/main" id="{AB2E4954-CA7C-527B-592C-849538193D7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252">
                  <a:extLst>
                    <a:ext uri="{FF2B5EF4-FFF2-40B4-BE49-F238E27FC236}">
                      <a16:creationId xmlns:a16="http://schemas.microsoft.com/office/drawing/2014/main" id="{60E69EE3-5CC4-B581-CA59-ADEB6EBA017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iamond 76">
                  <a:extLst>
                    <a:ext uri="{FF2B5EF4-FFF2-40B4-BE49-F238E27FC236}">
                      <a16:creationId xmlns:a16="http://schemas.microsoft.com/office/drawing/2014/main" id="{2E804FCF-AF6D-7D23-2512-2E3DC59FF7A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6A401DC9-42DD-3261-A7CC-7012009FD53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06F44C5B-F512-5C12-DF14-1435C526E60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D75BD45B-CB2B-DD5C-AA92-077A4570CFA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38">
                <a:extLst>
                  <a:ext uri="{FF2B5EF4-FFF2-40B4-BE49-F238E27FC236}">
                    <a16:creationId xmlns:a16="http://schemas.microsoft.com/office/drawing/2014/main" id="{A8729464-5122-47FA-79AF-AC9B214EE1DF}"/>
                  </a:ext>
                </a:extLst>
              </p:cNvPr>
              <p:cNvGrpSpPr/>
              <p:nvPr/>
            </p:nvGrpSpPr>
            <p:grpSpPr>
              <a:xfrm>
                <a:off x="5314014" y="1757596"/>
                <a:ext cx="1776984" cy="1676400"/>
                <a:chOff x="3810000" y="1828800"/>
                <a:chExt cx="4038600" cy="3810000"/>
              </a:xfrm>
            </p:grpSpPr>
            <p:sp>
              <p:nvSpPr>
                <p:cNvPr id="279" name="Half Frame 278">
                  <a:extLst>
                    <a:ext uri="{FF2B5EF4-FFF2-40B4-BE49-F238E27FC236}">
                      <a16:creationId xmlns:a16="http://schemas.microsoft.com/office/drawing/2014/main" id="{4690BE26-DE8E-3BF1-2D6D-F7DFAB788B9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0" name="Half Frame 279">
                  <a:extLst>
                    <a:ext uri="{FF2B5EF4-FFF2-40B4-BE49-F238E27FC236}">
                      <a16:creationId xmlns:a16="http://schemas.microsoft.com/office/drawing/2014/main" id="{46C467D9-E9A3-F8CF-5F78-3E7EDC6E727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1" name="Half Frame 280">
                  <a:extLst>
                    <a:ext uri="{FF2B5EF4-FFF2-40B4-BE49-F238E27FC236}">
                      <a16:creationId xmlns:a16="http://schemas.microsoft.com/office/drawing/2014/main" id="{BAAC3D29-35EE-8E31-64E3-41640596C36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2" name="Half Frame 281">
                  <a:extLst>
                    <a:ext uri="{FF2B5EF4-FFF2-40B4-BE49-F238E27FC236}">
                      <a16:creationId xmlns:a16="http://schemas.microsoft.com/office/drawing/2014/main" id="{DA31B328-3C8C-A52F-B0B6-8DC4C86C068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3" name="Donut 243">
                  <a:extLst>
                    <a:ext uri="{FF2B5EF4-FFF2-40B4-BE49-F238E27FC236}">
                      <a16:creationId xmlns:a16="http://schemas.microsoft.com/office/drawing/2014/main" id="{BC1D5666-A01E-27A7-D0FA-B3321270CAA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4" name="Diamond 283">
                  <a:extLst>
                    <a:ext uri="{FF2B5EF4-FFF2-40B4-BE49-F238E27FC236}">
                      <a16:creationId xmlns:a16="http://schemas.microsoft.com/office/drawing/2014/main" id="{0FB1E94B-4F5F-FBF1-AE58-9463C603801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Diamond 284">
                  <a:extLst>
                    <a:ext uri="{FF2B5EF4-FFF2-40B4-BE49-F238E27FC236}">
                      <a16:creationId xmlns:a16="http://schemas.microsoft.com/office/drawing/2014/main" id="{B2C64478-F174-5A34-D92C-8B755FEC76E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2C498F08-48E3-DFC2-AD1A-15F2F722922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Diamond 286">
                  <a:extLst>
                    <a:ext uri="{FF2B5EF4-FFF2-40B4-BE49-F238E27FC236}">
                      <a16:creationId xmlns:a16="http://schemas.microsoft.com/office/drawing/2014/main" id="{DD98BEE4-3AA0-EE5F-F199-89ADB332A37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9" name="Group 48">
                <a:extLst>
                  <a:ext uri="{FF2B5EF4-FFF2-40B4-BE49-F238E27FC236}">
                    <a16:creationId xmlns:a16="http://schemas.microsoft.com/office/drawing/2014/main" id="{8CAF9D05-2CB5-0FF7-178A-01294D10D0FC}"/>
                  </a:ext>
                </a:extLst>
              </p:cNvPr>
              <p:cNvGrpSpPr/>
              <p:nvPr/>
            </p:nvGrpSpPr>
            <p:grpSpPr>
              <a:xfrm>
                <a:off x="6738077" y="1677648"/>
                <a:ext cx="1776984" cy="1676400"/>
                <a:chOff x="3810000" y="1828800"/>
                <a:chExt cx="4038600" cy="3810000"/>
              </a:xfrm>
            </p:grpSpPr>
            <p:sp>
              <p:nvSpPr>
                <p:cNvPr id="270" name="Half Frame 269">
                  <a:extLst>
                    <a:ext uri="{FF2B5EF4-FFF2-40B4-BE49-F238E27FC236}">
                      <a16:creationId xmlns:a16="http://schemas.microsoft.com/office/drawing/2014/main" id="{31E16CCC-B773-0115-5D5E-0C222A72E29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1" name="Half Frame 50">
                  <a:extLst>
                    <a:ext uri="{FF2B5EF4-FFF2-40B4-BE49-F238E27FC236}">
                      <a16:creationId xmlns:a16="http://schemas.microsoft.com/office/drawing/2014/main" id="{C3938ABF-DA4A-15F5-B63B-811BF0FEB83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2" name="Half Frame 51">
                  <a:extLst>
                    <a:ext uri="{FF2B5EF4-FFF2-40B4-BE49-F238E27FC236}">
                      <a16:creationId xmlns:a16="http://schemas.microsoft.com/office/drawing/2014/main" id="{220C7E94-9944-9383-88D9-1FE73581687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3" name="Half Frame 52">
                  <a:extLst>
                    <a:ext uri="{FF2B5EF4-FFF2-40B4-BE49-F238E27FC236}">
                      <a16:creationId xmlns:a16="http://schemas.microsoft.com/office/drawing/2014/main" id="{43BCBD53-E949-58DB-9267-29D0FFCCFAC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4" name="Donut 234">
                  <a:extLst>
                    <a:ext uri="{FF2B5EF4-FFF2-40B4-BE49-F238E27FC236}">
                      <a16:creationId xmlns:a16="http://schemas.microsoft.com/office/drawing/2014/main" id="{3EB202B1-CCD5-0445-1520-81A9384919B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5" name="Diamond 274">
                  <a:extLst>
                    <a:ext uri="{FF2B5EF4-FFF2-40B4-BE49-F238E27FC236}">
                      <a16:creationId xmlns:a16="http://schemas.microsoft.com/office/drawing/2014/main" id="{BBD700D4-9F01-676B-405E-6FD95447BDD3}"/>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Diamond 275">
                  <a:extLst>
                    <a:ext uri="{FF2B5EF4-FFF2-40B4-BE49-F238E27FC236}">
                      <a16:creationId xmlns:a16="http://schemas.microsoft.com/office/drawing/2014/main" id="{1274CB28-DF68-2036-7E19-E2B7A384286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iamond 276">
                  <a:extLst>
                    <a:ext uri="{FF2B5EF4-FFF2-40B4-BE49-F238E27FC236}">
                      <a16:creationId xmlns:a16="http://schemas.microsoft.com/office/drawing/2014/main" id="{55CCE39A-50B4-4AE2-D6C6-3871AB7AF2B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Diamond 277">
                  <a:extLst>
                    <a:ext uri="{FF2B5EF4-FFF2-40B4-BE49-F238E27FC236}">
                      <a16:creationId xmlns:a16="http://schemas.microsoft.com/office/drawing/2014/main" id="{FA76E643-2700-3CA4-F7AE-E245C9A5E2C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loud 18">
              <a:extLst>
                <a:ext uri="{FF2B5EF4-FFF2-40B4-BE49-F238E27FC236}">
                  <a16:creationId xmlns:a16="http://schemas.microsoft.com/office/drawing/2014/main" id="{3F10E857-0A6E-DFBE-DE15-22BF5A3FA047}"/>
                </a:ext>
              </a:extLst>
            </p:cNvPr>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EAB94C2-44AD-5FCC-74D5-30953BCEF28F}"/>
                </a:ext>
              </a:extLst>
            </p:cNvPr>
            <p:cNvGrpSpPr/>
            <p:nvPr/>
          </p:nvGrpSpPr>
          <p:grpSpPr>
            <a:xfrm>
              <a:off x="7162023" y="1568903"/>
              <a:ext cx="1544762" cy="259293"/>
              <a:chOff x="7105896" y="1557210"/>
              <a:chExt cx="1544762" cy="488119"/>
            </a:xfrm>
          </p:grpSpPr>
          <p:sp>
            <p:nvSpPr>
              <p:cNvPr id="21" name="Rounded Rectangle 15">
                <a:extLst>
                  <a:ext uri="{FF2B5EF4-FFF2-40B4-BE49-F238E27FC236}">
                    <a16:creationId xmlns:a16="http://schemas.microsoft.com/office/drawing/2014/main" id="{45569F69-6D49-3954-A329-6E091480D26C}"/>
                  </a:ext>
                </a:extLst>
              </p:cNvPr>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9">
                <a:extLst>
                  <a:ext uri="{FF2B5EF4-FFF2-40B4-BE49-F238E27FC236}">
                    <a16:creationId xmlns:a16="http://schemas.microsoft.com/office/drawing/2014/main" id="{357DDAF2-2D0C-3FBD-2648-C9AFC03EC534}"/>
                  </a:ext>
                </a:extLst>
              </p:cNvPr>
              <p:cNvGrpSpPr/>
              <p:nvPr/>
            </p:nvGrpSpPr>
            <p:grpSpPr>
              <a:xfrm rot="160736">
                <a:off x="7230848" y="1557210"/>
                <a:ext cx="1269517" cy="488119"/>
                <a:chOff x="3810000" y="1677648"/>
                <a:chExt cx="4705061" cy="1827552"/>
              </a:xfrm>
            </p:grpSpPr>
            <p:grpSp>
              <p:nvGrpSpPr>
                <p:cNvPr id="23" name="Group 37">
                  <a:extLst>
                    <a:ext uri="{FF2B5EF4-FFF2-40B4-BE49-F238E27FC236}">
                      <a16:creationId xmlns:a16="http://schemas.microsoft.com/office/drawing/2014/main" id="{D4622707-927F-3583-D74C-F8B74DABAA03}"/>
                    </a:ext>
                  </a:extLst>
                </p:cNvPr>
                <p:cNvGrpSpPr/>
                <p:nvPr/>
              </p:nvGrpSpPr>
              <p:grpSpPr>
                <a:xfrm>
                  <a:off x="3810000" y="1828800"/>
                  <a:ext cx="1776984" cy="1676400"/>
                  <a:chOff x="3810000" y="1828800"/>
                  <a:chExt cx="4038600" cy="3810000"/>
                </a:xfrm>
              </p:grpSpPr>
              <p:sp>
                <p:nvSpPr>
                  <p:cNvPr id="258" name="Half Frame 257">
                    <a:extLst>
                      <a:ext uri="{FF2B5EF4-FFF2-40B4-BE49-F238E27FC236}">
                        <a16:creationId xmlns:a16="http://schemas.microsoft.com/office/drawing/2014/main" id="{DD745B47-C897-C905-37A3-4FE9CD60EE3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Half Frame 258">
                    <a:extLst>
                      <a:ext uri="{FF2B5EF4-FFF2-40B4-BE49-F238E27FC236}">
                        <a16:creationId xmlns:a16="http://schemas.microsoft.com/office/drawing/2014/main" id="{D905E9D0-9186-F189-E1DD-1DD7953BC90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Half Frame 259">
                    <a:extLst>
                      <a:ext uri="{FF2B5EF4-FFF2-40B4-BE49-F238E27FC236}">
                        <a16:creationId xmlns:a16="http://schemas.microsoft.com/office/drawing/2014/main" id="{2EEFE043-E921-0CD9-DED2-700109E92CD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1" name="Half Frame 260">
                    <a:extLst>
                      <a:ext uri="{FF2B5EF4-FFF2-40B4-BE49-F238E27FC236}">
                        <a16:creationId xmlns:a16="http://schemas.microsoft.com/office/drawing/2014/main" id="{C9835494-6EA7-94BE-FF70-EA9652C7EA0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Donut 222">
                    <a:extLst>
                      <a:ext uri="{FF2B5EF4-FFF2-40B4-BE49-F238E27FC236}">
                        <a16:creationId xmlns:a16="http://schemas.microsoft.com/office/drawing/2014/main" id="{EB384792-C670-27C2-A4F7-089670331207}"/>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Diamond 262">
                    <a:extLst>
                      <a:ext uri="{FF2B5EF4-FFF2-40B4-BE49-F238E27FC236}">
                        <a16:creationId xmlns:a16="http://schemas.microsoft.com/office/drawing/2014/main" id="{EA61FBD4-2C7A-9587-491F-366488A4393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Diamond 263">
                    <a:extLst>
                      <a:ext uri="{FF2B5EF4-FFF2-40B4-BE49-F238E27FC236}">
                        <a16:creationId xmlns:a16="http://schemas.microsoft.com/office/drawing/2014/main" id="{EC2589CB-CD66-D809-CDDC-4BF3B75D77C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264">
                    <a:extLst>
                      <a:ext uri="{FF2B5EF4-FFF2-40B4-BE49-F238E27FC236}">
                        <a16:creationId xmlns:a16="http://schemas.microsoft.com/office/drawing/2014/main" id="{27C63462-3B0F-1B6B-E8BA-5F746BF51D7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Diamond 265">
                    <a:extLst>
                      <a:ext uri="{FF2B5EF4-FFF2-40B4-BE49-F238E27FC236}">
                        <a16:creationId xmlns:a16="http://schemas.microsoft.com/office/drawing/2014/main" id="{03F5DDC3-9B42-592F-A48B-C501BE6E0EF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8">
                  <a:extLst>
                    <a:ext uri="{FF2B5EF4-FFF2-40B4-BE49-F238E27FC236}">
                      <a16:creationId xmlns:a16="http://schemas.microsoft.com/office/drawing/2014/main" id="{443DEF63-0547-0F50-9D2A-E209844630A1}"/>
                    </a:ext>
                  </a:extLst>
                </p:cNvPr>
                <p:cNvGrpSpPr/>
                <p:nvPr/>
              </p:nvGrpSpPr>
              <p:grpSpPr>
                <a:xfrm>
                  <a:off x="5314014" y="1757596"/>
                  <a:ext cx="1776984" cy="1676400"/>
                  <a:chOff x="3810000" y="1828800"/>
                  <a:chExt cx="4038600" cy="3810000"/>
                </a:xfrm>
              </p:grpSpPr>
              <p:sp>
                <p:nvSpPr>
                  <p:cNvPr id="248" name="Half Frame 247">
                    <a:extLst>
                      <a:ext uri="{FF2B5EF4-FFF2-40B4-BE49-F238E27FC236}">
                        <a16:creationId xmlns:a16="http://schemas.microsoft.com/office/drawing/2014/main" id="{89425DD2-8B52-FB9A-28B1-A55092ABEA2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Half Frame 248">
                    <a:extLst>
                      <a:ext uri="{FF2B5EF4-FFF2-40B4-BE49-F238E27FC236}">
                        <a16:creationId xmlns:a16="http://schemas.microsoft.com/office/drawing/2014/main" id="{EFD7CCE2-9506-0257-01D6-717DCB5C55A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Half Frame 249">
                    <a:extLst>
                      <a:ext uri="{FF2B5EF4-FFF2-40B4-BE49-F238E27FC236}">
                        <a16:creationId xmlns:a16="http://schemas.microsoft.com/office/drawing/2014/main" id="{6021EC62-8E7A-9541-C005-6123AD75AD5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Half Frame 250">
                    <a:extLst>
                      <a:ext uri="{FF2B5EF4-FFF2-40B4-BE49-F238E27FC236}">
                        <a16:creationId xmlns:a16="http://schemas.microsoft.com/office/drawing/2014/main" id="{161B7811-FB5E-0B8A-AF3A-6EBDC0CD648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Donut 213">
                    <a:extLst>
                      <a:ext uri="{FF2B5EF4-FFF2-40B4-BE49-F238E27FC236}">
                        <a16:creationId xmlns:a16="http://schemas.microsoft.com/office/drawing/2014/main" id="{7BEF283C-8B9C-FD7D-1813-44F4E3E6511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Diamond 252">
                    <a:extLst>
                      <a:ext uri="{FF2B5EF4-FFF2-40B4-BE49-F238E27FC236}">
                        <a16:creationId xmlns:a16="http://schemas.microsoft.com/office/drawing/2014/main" id="{CD88BCCA-F4AF-A7DF-8B85-3EA02E5F1D1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0F55C952-317F-B064-6740-6E723231CD6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Diamond 254">
                    <a:extLst>
                      <a:ext uri="{FF2B5EF4-FFF2-40B4-BE49-F238E27FC236}">
                        <a16:creationId xmlns:a16="http://schemas.microsoft.com/office/drawing/2014/main" id="{D632A0CC-76C8-5746-220C-658847EE03C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a:extLst>
                      <a:ext uri="{FF2B5EF4-FFF2-40B4-BE49-F238E27FC236}">
                        <a16:creationId xmlns:a16="http://schemas.microsoft.com/office/drawing/2014/main" id="{CA352FEE-98D5-FC6C-5DF5-7B430903548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48">
                  <a:extLst>
                    <a:ext uri="{FF2B5EF4-FFF2-40B4-BE49-F238E27FC236}">
                      <a16:creationId xmlns:a16="http://schemas.microsoft.com/office/drawing/2014/main" id="{43DF0548-4E5C-0E20-289B-99E35217930E}"/>
                    </a:ext>
                  </a:extLst>
                </p:cNvPr>
                <p:cNvGrpSpPr/>
                <p:nvPr/>
              </p:nvGrpSpPr>
              <p:grpSpPr>
                <a:xfrm>
                  <a:off x="6738077" y="1677648"/>
                  <a:ext cx="1776984" cy="1676400"/>
                  <a:chOff x="3810000" y="1828800"/>
                  <a:chExt cx="4038600" cy="3810000"/>
                </a:xfrm>
              </p:grpSpPr>
              <p:sp>
                <p:nvSpPr>
                  <p:cNvPr id="26" name="Half Frame 25">
                    <a:extLst>
                      <a:ext uri="{FF2B5EF4-FFF2-40B4-BE49-F238E27FC236}">
                        <a16:creationId xmlns:a16="http://schemas.microsoft.com/office/drawing/2014/main" id="{50061AFC-A993-A40B-7D89-FA67708B2D2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72EC53BE-CB86-5A88-035F-C3C0ABC35E1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4A51FF7E-4977-06DA-D732-8FE5B492157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C48C2D38-070C-0EB4-5D08-D926E02A21D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04">
                    <a:extLst>
                      <a:ext uri="{FF2B5EF4-FFF2-40B4-BE49-F238E27FC236}">
                        <a16:creationId xmlns:a16="http://schemas.microsoft.com/office/drawing/2014/main" id="{731A6549-4EB8-613B-ECDD-B49E00BE3BC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Diamond 30">
                    <a:extLst>
                      <a:ext uri="{FF2B5EF4-FFF2-40B4-BE49-F238E27FC236}">
                        <a16:creationId xmlns:a16="http://schemas.microsoft.com/office/drawing/2014/main" id="{F1B770B9-B481-59C7-E2C4-FC7C8018433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7D4BA6E9-5B27-5EAF-4116-BCF5DA6F1E3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EE8B713C-C698-A589-BEB2-5B3E96E6CE7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54CE9D24-32EF-C6ED-A340-2261E170823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7" name="Group 86">
            <a:extLst>
              <a:ext uri="{FF2B5EF4-FFF2-40B4-BE49-F238E27FC236}">
                <a16:creationId xmlns:a16="http://schemas.microsoft.com/office/drawing/2014/main" id="{601BA2A9-DF34-3835-8047-B3FA96A7D83C}"/>
              </a:ext>
            </a:extLst>
          </p:cNvPr>
          <p:cNvGrpSpPr/>
          <p:nvPr/>
        </p:nvGrpSpPr>
        <p:grpSpPr>
          <a:xfrm>
            <a:off x="1174992" y="3338742"/>
            <a:ext cx="846971" cy="1936106"/>
            <a:chOff x="782565" y="1101398"/>
            <a:chExt cx="1893267" cy="4327852"/>
          </a:xfrm>
        </p:grpSpPr>
        <p:sp>
          <p:nvSpPr>
            <p:cNvPr id="88" name="Round Diagonal Corner Rectangle 94">
              <a:extLst>
                <a:ext uri="{FF2B5EF4-FFF2-40B4-BE49-F238E27FC236}">
                  <a16:creationId xmlns:a16="http://schemas.microsoft.com/office/drawing/2014/main" id="{F81DA28E-558A-B327-4482-4A78D4352828}"/>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9" name="Round Diagonal Corner Rectangle 95">
              <a:extLst>
                <a:ext uri="{FF2B5EF4-FFF2-40B4-BE49-F238E27FC236}">
                  <a16:creationId xmlns:a16="http://schemas.microsoft.com/office/drawing/2014/main" id="{F20B31EA-AE55-8C35-C787-D06AB5420556}"/>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0" name="Oval 89">
              <a:extLst>
                <a:ext uri="{FF2B5EF4-FFF2-40B4-BE49-F238E27FC236}">
                  <a16:creationId xmlns:a16="http://schemas.microsoft.com/office/drawing/2014/main" id="{D64B2FBB-C470-143A-E018-4E631B347A55}"/>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91" name="Group 90">
              <a:extLst>
                <a:ext uri="{FF2B5EF4-FFF2-40B4-BE49-F238E27FC236}">
                  <a16:creationId xmlns:a16="http://schemas.microsoft.com/office/drawing/2014/main" id="{65F4C705-A3B7-0FC4-F278-7F582B621055}"/>
                </a:ext>
              </a:extLst>
            </p:cNvPr>
            <p:cNvGrpSpPr/>
            <p:nvPr/>
          </p:nvGrpSpPr>
          <p:grpSpPr>
            <a:xfrm rot="2754858">
              <a:off x="1292245" y="4851434"/>
              <a:ext cx="418271" cy="737362"/>
              <a:chOff x="1676400" y="2133600"/>
              <a:chExt cx="1447800" cy="2088845"/>
            </a:xfrm>
          </p:grpSpPr>
          <p:sp>
            <p:nvSpPr>
              <p:cNvPr id="112" name="Oval 111">
                <a:extLst>
                  <a:ext uri="{FF2B5EF4-FFF2-40B4-BE49-F238E27FC236}">
                    <a16:creationId xmlns:a16="http://schemas.microsoft.com/office/drawing/2014/main" id="{62FDA0C0-69FB-A777-597C-A2CC7CF538BB}"/>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3" name="Moon 112">
                <a:extLst>
                  <a:ext uri="{FF2B5EF4-FFF2-40B4-BE49-F238E27FC236}">
                    <a16:creationId xmlns:a16="http://schemas.microsoft.com/office/drawing/2014/main" id="{6D0AD522-0918-F9EF-4988-82A4DE8E0E34}"/>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4" name="Moon 113">
                <a:extLst>
                  <a:ext uri="{FF2B5EF4-FFF2-40B4-BE49-F238E27FC236}">
                    <a16:creationId xmlns:a16="http://schemas.microsoft.com/office/drawing/2014/main" id="{694E1DF8-16BD-B65F-9E68-933D4D8AFE95}"/>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92" name="Group 91">
              <a:extLst>
                <a:ext uri="{FF2B5EF4-FFF2-40B4-BE49-F238E27FC236}">
                  <a16:creationId xmlns:a16="http://schemas.microsoft.com/office/drawing/2014/main" id="{4B3561A9-2DB0-7DB9-DEC9-2D241A407A23}"/>
                </a:ext>
              </a:extLst>
            </p:cNvPr>
            <p:cNvGrpSpPr/>
            <p:nvPr/>
          </p:nvGrpSpPr>
          <p:grpSpPr>
            <a:xfrm rot="18845142" flipH="1">
              <a:off x="1670777" y="4757861"/>
              <a:ext cx="454896" cy="743939"/>
              <a:chOff x="1676400" y="2133600"/>
              <a:chExt cx="1447800" cy="2088845"/>
            </a:xfrm>
          </p:grpSpPr>
          <p:sp>
            <p:nvSpPr>
              <p:cNvPr id="109" name="Oval 108">
                <a:extLst>
                  <a:ext uri="{FF2B5EF4-FFF2-40B4-BE49-F238E27FC236}">
                    <a16:creationId xmlns:a16="http://schemas.microsoft.com/office/drawing/2014/main" id="{827B5C90-F508-14C0-33B9-86854CCD6660}"/>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 name="Moon 109">
                <a:extLst>
                  <a:ext uri="{FF2B5EF4-FFF2-40B4-BE49-F238E27FC236}">
                    <a16:creationId xmlns:a16="http://schemas.microsoft.com/office/drawing/2014/main" id="{DB4D536F-2E2F-93A4-3A67-A58FFBD95C21}"/>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1" name="Moon 110">
                <a:extLst>
                  <a:ext uri="{FF2B5EF4-FFF2-40B4-BE49-F238E27FC236}">
                    <a16:creationId xmlns:a16="http://schemas.microsoft.com/office/drawing/2014/main" id="{35CB69F3-BB3F-B4DA-9187-C9DC639B0247}"/>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93" name="Group 92">
              <a:extLst>
                <a:ext uri="{FF2B5EF4-FFF2-40B4-BE49-F238E27FC236}">
                  <a16:creationId xmlns:a16="http://schemas.microsoft.com/office/drawing/2014/main" id="{B8EE686A-E0EE-93C3-7385-07339604E0AD}"/>
                </a:ext>
              </a:extLst>
            </p:cNvPr>
            <p:cNvGrpSpPr/>
            <p:nvPr/>
          </p:nvGrpSpPr>
          <p:grpSpPr>
            <a:xfrm>
              <a:off x="810561" y="2772737"/>
              <a:ext cx="1865271" cy="2320328"/>
              <a:chOff x="4419600" y="2060454"/>
              <a:chExt cx="3045502" cy="4187946"/>
            </a:xfrm>
          </p:grpSpPr>
          <p:sp>
            <p:nvSpPr>
              <p:cNvPr id="100" name="Oval 99">
                <a:extLst>
                  <a:ext uri="{FF2B5EF4-FFF2-40B4-BE49-F238E27FC236}">
                    <a16:creationId xmlns:a16="http://schemas.microsoft.com/office/drawing/2014/main" id="{05120EF5-FA09-EE2D-A17A-D35D15C5404E}"/>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1" name="Oval 100">
                <a:extLst>
                  <a:ext uri="{FF2B5EF4-FFF2-40B4-BE49-F238E27FC236}">
                    <a16:creationId xmlns:a16="http://schemas.microsoft.com/office/drawing/2014/main" id="{FF8A34F4-A382-E0B5-0142-0F4935896972}"/>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2" name="Trapezoid 101">
                <a:extLst>
                  <a:ext uri="{FF2B5EF4-FFF2-40B4-BE49-F238E27FC236}">
                    <a16:creationId xmlns:a16="http://schemas.microsoft.com/office/drawing/2014/main" id="{7327837B-1C97-9ADC-507D-C5FFFC3FD1A3}"/>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3" name="Trapezoid 102">
                <a:extLst>
                  <a:ext uri="{FF2B5EF4-FFF2-40B4-BE49-F238E27FC236}">
                    <a16:creationId xmlns:a16="http://schemas.microsoft.com/office/drawing/2014/main" id="{A558F854-569C-AEFA-0B51-6473ECAF7227}"/>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4" name="Trapezoid 103">
                <a:extLst>
                  <a:ext uri="{FF2B5EF4-FFF2-40B4-BE49-F238E27FC236}">
                    <a16:creationId xmlns:a16="http://schemas.microsoft.com/office/drawing/2014/main" id="{E92C9608-0A60-8559-E90D-6618032D8AFA}"/>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5" name="Isosceles Triangle 104">
                <a:extLst>
                  <a:ext uri="{FF2B5EF4-FFF2-40B4-BE49-F238E27FC236}">
                    <a16:creationId xmlns:a16="http://schemas.microsoft.com/office/drawing/2014/main" id="{6BD7321C-3810-C231-C1D7-3B2C4FF0090B}"/>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6" name="Rectangle 105">
                <a:extLst>
                  <a:ext uri="{FF2B5EF4-FFF2-40B4-BE49-F238E27FC236}">
                    <a16:creationId xmlns:a16="http://schemas.microsoft.com/office/drawing/2014/main" id="{B0878ACB-F996-FAE4-40C9-21BFBEC5BBDB}"/>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7" name="Trapezoid 106">
                <a:extLst>
                  <a:ext uri="{FF2B5EF4-FFF2-40B4-BE49-F238E27FC236}">
                    <a16:creationId xmlns:a16="http://schemas.microsoft.com/office/drawing/2014/main" id="{BDDA29FB-3843-7C03-FA2C-2218A6E94D55}"/>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8" name="Trapezoid 107">
                <a:extLst>
                  <a:ext uri="{FF2B5EF4-FFF2-40B4-BE49-F238E27FC236}">
                    <a16:creationId xmlns:a16="http://schemas.microsoft.com/office/drawing/2014/main" id="{3132A3C6-9C7D-2BC8-5AF7-01C94A1D0DC3}"/>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94" name="Round Diagonal Corner Rectangle 102">
              <a:extLst>
                <a:ext uri="{FF2B5EF4-FFF2-40B4-BE49-F238E27FC236}">
                  <a16:creationId xmlns:a16="http://schemas.microsoft.com/office/drawing/2014/main" id="{364F3D78-CC3D-FADB-E556-5B00A5BA05C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5" name="Oval 94">
              <a:extLst>
                <a:ext uri="{FF2B5EF4-FFF2-40B4-BE49-F238E27FC236}">
                  <a16:creationId xmlns:a16="http://schemas.microsoft.com/office/drawing/2014/main" id="{B715007F-93E2-2ABF-2C1F-936C37E45C84}"/>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6" name="Rectangle 95">
              <a:extLst>
                <a:ext uri="{FF2B5EF4-FFF2-40B4-BE49-F238E27FC236}">
                  <a16:creationId xmlns:a16="http://schemas.microsoft.com/office/drawing/2014/main" id="{300FB223-626E-409A-D713-11558135B66A}"/>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7" name="Freeform: Shape 96">
              <a:extLst>
                <a:ext uri="{FF2B5EF4-FFF2-40B4-BE49-F238E27FC236}">
                  <a16:creationId xmlns:a16="http://schemas.microsoft.com/office/drawing/2014/main" id="{FAD313F6-D65C-E186-FC07-E027F8D58F56}"/>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5" name="Group 114">
            <a:extLst>
              <a:ext uri="{FF2B5EF4-FFF2-40B4-BE49-F238E27FC236}">
                <a16:creationId xmlns:a16="http://schemas.microsoft.com/office/drawing/2014/main" id="{18E454C8-A8EE-11E9-997A-BD8192558327}"/>
              </a:ext>
            </a:extLst>
          </p:cNvPr>
          <p:cNvGrpSpPr/>
          <p:nvPr/>
        </p:nvGrpSpPr>
        <p:grpSpPr>
          <a:xfrm>
            <a:off x="647809" y="2490738"/>
            <a:ext cx="3267156" cy="3100942"/>
            <a:chOff x="1905000" y="2362200"/>
            <a:chExt cx="2819400" cy="2675965"/>
          </a:xfrm>
        </p:grpSpPr>
        <p:sp>
          <p:nvSpPr>
            <p:cNvPr id="116" name="Flowchart: Delay 115">
              <a:extLst>
                <a:ext uri="{FF2B5EF4-FFF2-40B4-BE49-F238E27FC236}">
                  <a16:creationId xmlns:a16="http://schemas.microsoft.com/office/drawing/2014/main" id="{96E28C1D-D6F2-C2B8-04FF-5CBE53A8FBD5}"/>
                </a:ext>
              </a:extLst>
            </p:cNvPr>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7BFAE41E-2BF9-7932-81B1-9421CA50CF9A}"/>
                </a:ext>
              </a:extLst>
            </p:cNvPr>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177E5C5-00CF-0A43-0266-9E16B0B7B776}"/>
                </a:ext>
              </a:extLst>
            </p:cNvPr>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F089964-9824-BF63-794F-D0C377B125B8}"/>
                </a:ext>
              </a:extLst>
            </p:cNvPr>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3906FFE-F66F-7B26-68B0-B008F787214F}"/>
                </a:ext>
              </a:extLst>
            </p:cNvPr>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EC3179F-C274-2DB4-F518-4B71CA4A5638}"/>
                </a:ext>
              </a:extLst>
            </p:cNvPr>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5" name="TextBox 224">
            <a:extLst>
              <a:ext uri="{FF2B5EF4-FFF2-40B4-BE49-F238E27FC236}">
                <a16:creationId xmlns:a16="http://schemas.microsoft.com/office/drawing/2014/main" id="{DAB55CB1-3E2F-853C-1F7C-795042422DA4}"/>
              </a:ext>
            </a:extLst>
          </p:cNvPr>
          <p:cNvSpPr txBox="1"/>
          <p:nvPr/>
        </p:nvSpPr>
        <p:spPr>
          <a:xfrm>
            <a:off x="129755" y="893966"/>
            <a:ext cx="4504689" cy="1477328"/>
          </a:xfrm>
          <a:prstGeom prst="rect">
            <a:avLst/>
          </a:prstGeom>
          <a:noFill/>
        </p:spPr>
        <p:txBody>
          <a:bodyPr wrap="square">
            <a:spAutoFit/>
          </a:bodyPr>
          <a:lstStyle/>
          <a:p>
            <a:pPr fontAlgn="base"/>
            <a:r>
              <a:rPr lang="en-US" b="1" i="0" dirty="0">
                <a:solidFill>
                  <a:schemeClr val="bg1"/>
                </a:solidFill>
                <a:effectLst/>
              </a:rPr>
              <a:t>Sanhedrin-</a:t>
            </a:r>
            <a:r>
              <a:rPr lang="en-US" b="0" i="0" dirty="0">
                <a:solidFill>
                  <a:schemeClr val="bg1"/>
                </a:solidFill>
                <a:effectLst/>
              </a:rPr>
              <a:t>The Jewish senate and the highest native court in both civil and ecclesiastical matters. Under the presidency of the high priest it regulated the whole internal affairs of the Jewish nation.</a:t>
            </a:r>
          </a:p>
        </p:txBody>
      </p:sp>
    </p:spTree>
    <p:extLst>
      <p:ext uri="{BB962C8B-B14F-4D97-AF65-F5344CB8AC3E}">
        <p14:creationId xmlns:p14="http://schemas.microsoft.com/office/powerpoint/2010/main" val="27980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Angel Opens Door</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5:19-20</a:t>
            </a:r>
          </a:p>
        </p:txBody>
      </p:sp>
      <p:sp>
        <p:nvSpPr>
          <p:cNvPr id="8" name="Rectangle 7"/>
          <p:cNvSpPr/>
          <p:nvPr/>
        </p:nvSpPr>
        <p:spPr>
          <a:xfrm>
            <a:off x="5049818" y="1382286"/>
            <a:ext cx="6194596" cy="4093428"/>
          </a:xfrm>
          <a:prstGeom prst="rect">
            <a:avLst/>
          </a:prstGeom>
        </p:spPr>
        <p:txBody>
          <a:bodyPr wrap="square">
            <a:spAutoFit/>
          </a:bodyPr>
          <a:lstStyle/>
          <a:p>
            <a:pPr fontAlgn="base"/>
            <a:r>
              <a:rPr lang="en-US" sz="2000" dirty="0">
                <a:solidFill>
                  <a:schemeClr val="bg1"/>
                </a:solidFill>
              </a:rPr>
              <a:t>As the Apostles ministered with the power of God and multitudes of people joined the Church, the Jewish leaders once again tried to stop the Church’s progress by putting Peter and John in prison. </a:t>
            </a:r>
          </a:p>
          <a:p>
            <a:pPr fontAlgn="base"/>
            <a:endParaRPr lang="en-US" sz="2000" dirty="0">
              <a:solidFill>
                <a:schemeClr val="bg1"/>
              </a:solidFill>
            </a:endParaRPr>
          </a:p>
          <a:p>
            <a:pPr fontAlgn="base"/>
            <a:r>
              <a:rPr lang="en-US" sz="2000" dirty="0">
                <a:solidFill>
                  <a:schemeClr val="bg1"/>
                </a:solidFill>
              </a:rPr>
              <a:t>With this imprisonment and the earlier arrest of Peter and John following the healing of the lame man, we see a fulfillment of the Savior’s prophecy that His Apostles would be persecuted by those who thought they were serving God.</a:t>
            </a:r>
          </a:p>
          <a:p>
            <a:pPr fontAlgn="base"/>
            <a:endParaRPr lang="en-US" sz="2000" dirty="0">
              <a:solidFill>
                <a:schemeClr val="bg1"/>
              </a:solidFill>
            </a:endParaRPr>
          </a:p>
          <a:p>
            <a:pPr fontAlgn="base"/>
            <a:r>
              <a:rPr lang="en-US" sz="2000" dirty="0">
                <a:solidFill>
                  <a:schemeClr val="bg1"/>
                </a:solidFill>
              </a:rPr>
              <a:t>An angel of the Lord opened the prison doors and let Peter and John go free. (1)</a:t>
            </a:r>
          </a:p>
        </p:txBody>
      </p:sp>
      <p:pic>
        <p:nvPicPr>
          <p:cNvPr id="8194" name="Picture 2" descr="Peter Delivered from P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46" y="1191354"/>
            <a:ext cx="3577108" cy="477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84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fontAlgn="base"/>
            <a:r>
              <a:rPr lang="en-US" sz="6000" dirty="0">
                <a:solidFill>
                  <a:schemeClr val="bg1"/>
                </a:solidFill>
                <a:latin typeface="Abadi" panose="020B0604020104020204" pitchFamily="34" charset="0"/>
              </a:rPr>
              <a:t>Gamaliel</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5:34-39</a:t>
            </a:r>
          </a:p>
        </p:txBody>
      </p:sp>
      <p:sp>
        <p:nvSpPr>
          <p:cNvPr id="8" name="Rectangle 7"/>
          <p:cNvSpPr/>
          <p:nvPr/>
        </p:nvSpPr>
        <p:spPr>
          <a:xfrm>
            <a:off x="559587" y="1275124"/>
            <a:ext cx="6673364" cy="4708981"/>
          </a:xfrm>
          <a:prstGeom prst="rect">
            <a:avLst/>
          </a:prstGeom>
        </p:spPr>
        <p:txBody>
          <a:bodyPr wrap="square">
            <a:spAutoFit/>
          </a:bodyPr>
          <a:lstStyle/>
          <a:p>
            <a:pPr fontAlgn="base"/>
            <a:r>
              <a:rPr lang="en-US" sz="2000" dirty="0">
                <a:solidFill>
                  <a:schemeClr val="bg1"/>
                </a:solidFill>
              </a:rPr>
              <a:t>He was the grandson of the famous rabbi Hillel. </a:t>
            </a:r>
          </a:p>
          <a:p>
            <a:pPr fontAlgn="base"/>
            <a:endParaRPr lang="en-US" sz="2000" dirty="0">
              <a:solidFill>
                <a:schemeClr val="bg1"/>
              </a:solidFill>
            </a:endParaRPr>
          </a:p>
          <a:p>
            <a:pPr fontAlgn="base"/>
            <a:r>
              <a:rPr lang="en-US" sz="2000" dirty="0">
                <a:solidFill>
                  <a:schemeClr val="bg1"/>
                </a:solidFill>
              </a:rPr>
              <a:t>He was a member of the Sanhedrin and a distinguished scholar of Jewish law. </a:t>
            </a:r>
          </a:p>
          <a:p>
            <a:pPr fontAlgn="base"/>
            <a:endParaRPr lang="en-US" sz="2000" dirty="0">
              <a:solidFill>
                <a:schemeClr val="bg1"/>
              </a:solidFill>
            </a:endParaRPr>
          </a:p>
          <a:p>
            <a:pPr fontAlgn="base"/>
            <a:r>
              <a:rPr lang="en-US" sz="2000" dirty="0">
                <a:solidFill>
                  <a:schemeClr val="bg1"/>
                </a:solidFill>
              </a:rPr>
              <a:t>Paul was tutored by this famous master of the law.</a:t>
            </a:r>
          </a:p>
          <a:p>
            <a:pPr fontAlgn="base"/>
            <a:endParaRPr lang="en-US" sz="2000" dirty="0">
              <a:solidFill>
                <a:schemeClr val="bg1"/>
              </a:solidFill>
            </a:endParaRPr>
          </a:p>
          <a:p>
            <a:pPr fontAlgn="base"/>
            <a:r>
              <a:rPr lang="en-US" sz="2000" dirty="0">
                <a:solidFill>
                  <a:schemeClr val="bg1"/>
                </a:solidFill>
              </a:rPr>
              <a:t>Gamaliel had a reputation for being tolerant and kind, relaxing the standards of the Sabbath observance so they were not so rigorous and encouraging more humane treatment of women in divorce laws. </a:t>
            </a:r>
          </a:p>
          <a:p>
            <a:pPr fontAlgn="base"/>
            <a:endParaRPr lang="en-US" sz="2000" dirty="0">
              <a:solidFill>
                <a:schemeClr val="bg1"/>
              </a:solidFill>
            </a:endParaRPr>
          </a:p>
          <a:p>
            <a:pPr fontAlgn="base"/>
            <a:r>
              <a:rPr lang="en-US" sz="2000" dirty="0">
                <a:solidFill>
                  <a:schemeClr val="bg1"/>
                </a:solidFill>
              </a:rPr>
              <a:t>His wise counsel likely saved the lives of the Apostles, who had been brought again before the Jewish council after being released from prison by an angel.</a:t>
            </a:r>
          </a:p>
        </p:txBody>
      </p:sp>
      <p:grpSp>
        <p:nvGrpSpPr>
          <p:cNvPr id="7" name="Group 6"/>
          <p:cNvGrpSpPr/>
          <p:nvPr/>
        </p:nvGrpSpPr>
        <p:grpSpPr>
          <a:xfrm>
            <a:off x="8202941" y="1202467"/>
            <a:ext cx="2522758" cy="4438020"/>
            <a:chOff x="1528236" y="275169"/>
            <a:chExt cx="3222175" cy="5668431"/>
          </a:xfrm>
        </p:grpSpPr>
        <p:sp>
          <p:nvSpPr>
            <p:cNvPr id="9" name="Rounded Rectangle 8"/>
            <p:cNvSpPr/>
            <p:nvPr/>
          </p:nvSpPr>
          <p:spPr>
            <a:xfrm flipH="1">
              <a:off x="2007935" y="742740"/>
              <a:ext cx="1965959" cy="1839483"/>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4"/>
            <p:cNvSpPr/>
            <p:nvPr/>
          </p:nvSpPr>
          <p:spPr>
            <a:xfrm rot="2446171" flipH="1">
              <a:off x="1528236" y="3604814"/>
              <a:ext cx="439362" cy="77016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5"/>
            <p:cNvSpPr/>
            <p:nvPr/>
          </p:nvSpPr>
          <p:spPr>
            <a:xfrm rot="18884778" flipH="1">
              <a:off x="4067282" y="3413699"/>
              <a:ext cx="512016" cy="85424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6"/>
            <p:cNvSpPr/>
            <p:nvPr/>
          </p:nvSpPr>
          <p:spPr>
            <a:xfrm flipH="1">
              <a:off x="2876063" y="5186923"/>
              <a:ext cx="840152"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7"/>
            <p:cNvSpPr/>
            <p:nvPr/>
          </p:nvSpPr>
          <p:spPr>
            <a:xfrm flipH="1">
              <a:off x="2287955" y="5186923"/>
              <a:ext cx="840152"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8"/>
            <p:cNvSpPr/>
            <p:nvPr/>
          </p:nvSpPr>
          <p:spPr>
            <a:xfrm rot="19603844" flipH="1">
              <a:off x="3385868" y="2456326"/>
              <a:ext cx="1113436"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9"/>
            <p:cNvSpPr/>
            <p:nvPr/>
          </p:nvSpPr>
          <p:spPr>
            <a:xfrm rot="19558248" flipH="1">
              <a:off x="3225247" y="2262642"/>
              <a:ext cx="1106863" cy="1441474"/>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0"/>
            <p:cNvSpPr/>
            <p:nvPr/>
          </p:nvSpPr>
          <p:spPr>
            <a:xfrm rot="1729040" flipH="1">
              <a:off x="1617804" y="2460751"/>
              <a:ext cx="1045851"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1"/>
            <p:cNvSpPr/>
            <p:nvPr/>
          </p:nvSpPr>
          <p:spPr>
            <a:xfrm rot="1563792" flipH="1">
              <a:off x="1780034" y="2204995"/>
              <a:ext cx="1106863" cy="1527730"/>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2"/>
            <p:cNvSpPr/>
            <p:nvPr/>
          </p:nvSpPr>
          <p:spPr>
            <a:xfrm flipH="1">
              <a:off x="2203939" y="2328365"/>
              <a:ext cx="1596291" cy="3194860"/>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3"/>
            <p:cNvSpPr/>
            <p:nvPr/>
          </p:nvSpPr>
          <p:spPr>
            <a:xfrm flipH="1">
              <a:off x="2755739" y="2083660"/>
              <a:ext cx="482054" cy="67260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4"/>
            <p:cNvSpPr/>
            <p:nvPr/>
          </p:nvSpPr>
          <p:spPr>
            <a:xfrm rot="264701" flipH="1">
              <a:off x="2158732" y="2269497"/>
              <a:ext cx="770802" cy="3010321"/>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15"/>
            <p:cNvSpPr/>
            <p:nvPr/>
          </p:nvSpPr>
          <p:spPr>
            <a:xfrm rot="21246583" flipH="1">
              <a:off x="3048245" y="2243319"/>
              <a:ext cx="770802" cy="3057412"/>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16"/>
            <p:cNvSpPr/>
            <p:nvPr/>
          </p:nvSpPr>
          <p:spPr>
            <a:xfrm flipH="1">
              <a:off x="2203939" y="457200"/>
              <a:ext cx="1646700" cy="205875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Moon 22"/>
            <p:cNvSpPr/>
            <p:nvPr/>
          </p:nvSpPr>
          <p:spPr>
            <a:xfrm rot="5400000" flipH="1">
              <a:off x="2821604" y="3896504"/>
              <a:ext cx="310551" cy="10922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5400000" flipH="1">
              <a:off x="2821604" y="3068368"/>
              <a:ext cx="310551" cy="10922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31"/>
            <p:cNvGrpSpPr/>
            <p:nvPr/>
          </p:nvGrpSpPr>
          <p:grpSpPr>
            <a:xfrm flipH="1">
              <a:off x="2321560" y="3355675"/>
              <a:ext cx="327660" cy="310551"/>
              <a:chOff x="7391400" y="685800"/>
              <a:chExt cx="381000" cy="381000"/>
            </a:xfrm>
          </p:grpSpPr>
          <p:sp>
            <p:nvSpPr>
              <p:cNvPr id="78" name="Rectangle 77"/>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32"/>
            <p:cNvGrpSpPr/>
            <p:nvPr/>
          </p:nvGrpSpPr>
          <p:grpSpPr>
            <a:xfrm flipH="1">
              <a:off x="3304539" y="3355675"/>
              <a:ext cx="327660" cy="310551"/>
              <a:chOff x="7391400" y="685800"/>
              <a:chExt cx="381000" cy="381000"/>
            </a:xfrm>
          </p:grpSpPr>
          <p:sp>
            <p:nvSpPr>
              <p:cNvPr id="76" name="Rectangle 75"/>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35"/>
            <p:cNvGrpSpPr/>
            <p:nvPr/>
          </p:nvGrpSpPr>
          <p:grpSpPr>
            <a:xfrm flipH="1">
              <a:off x="2238038" y="4195990"/>
              <a:ext cx="327660" cy="310551"/>
              <a:chOff x="7391400" y="685800"/>
              <a:chExt cx="381000" cy="381000"/>
            </a:xfrm>
          </p:grpSpPr>
          <p:sp>
            <p:nvSpPr>
              <p:cNvPr id="74" name="Rectangle 73"/>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38"/>
            <p:cNvGrpSpPr/>
            <p:nvPr/>
          </p:nvGrpSpPr>
          <p:grpSpPr>
            <a:xfrm flipH="1">
              <a:off x="3362362" y="4208168"/>
              <a:ext cx="327660" cy="310551"/>
              <a:chOff x="7391400" y="685800"/>
              <a:chExt cx="381000" cy="381000"/>
            </a:xfrm>
          </p:grpSpPr>
          <p:sp>
            <p:nvSpPr>
              <p:cNvPr id="72" name="Rectangle 71"/>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21023208">
              <a:off x="3302744" y="5077605"/>
              <a:ext cx="585941" cy="167204"/>
              <a:chOff x="4697744" y="1987175"/>
              <a:chExt cx="1215340" cy="341087"/>
            </a:xfrm>
          </p:grpSpPr>
          <p:grpSp>
            <p:nvGrpSpPr>
              <p:cNvPr id="63" name="Group 131"/>
              <p:cNvGrpSpPr/>
              <p:nvPr/>
            </p:nvGrpSpPr>
            <p:grpSpPr>
              <a:xfrm flipH="1">
                <a:off x="4697744" y="1987175"/>
                <a:ext cx="327660" cy="310551"/>
                <a:chOff x="7391400" y="685800"/>
                <a:chExt cx="381000" cy="381000"/>
              </a:xfrm>
            </p:grpSpPr>
            <p:sp>
              <p:nvSpPr>
                <p:cNvPr id="70" name="Rectangle 69"/>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31"/>
              <p:cNvGrpSpPr/>
              <p:nvPr/>
            </p:nvGrpSpPr>
            <p:grpSpPr>
              <a:xfrm flipH="1">
                <a:off x="5138832" y="2006726"/>
                <a:ext cx="327660" cy="310551"/>
                <a:chOff x="7391400" y="685800"/>
                <a:chExt cx="381000" cy="381000"/>
              </a:xfrm>
            </p:grpSpPr>
            <p:sp>
              <p:nvSpPr>
                <p:cNvPr id="68" name="Rectangle 67"/>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131"/>
              <p:cNvGrpSpPr/>
              <p:nvPr/>
            </p:nvGrpSpPr>
            <p:grpSpPr>
              <a:xfrm flipH="1">
                <a:off x="5585424" y="2017711"/>
                <a:ext cx="327660" cy="310551"/>
                <a:chOff x="7391400" y="685800"/>
                <a:chExt cx="381000" cy="381000"/>
              </a:xfrm>
            </p:grpSpPr>
            <p:sp>
              <p:nvSpPr>
                <p:cNvPr id="66" name="Rectangle 65"/>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9"/>
            <p:cNvGrpSpPr/>
            <p:nvPr/>
          </p:nvGrpSpPr>
          <p:grpSpPr>
            <a:xfrm rot="257747">
              <a:off x="2142781" y="5035749"/>
              <a:ext cx="585941" cy="167204"/>
              <a:chOff x="4697744" y="1987175"/>
              <a:chExt cx="1215340" cy="341087"/>
            </a:xfrm>
          </p:grpSpPr>
          <p:grpSp>
            <p:nvGrpSpPr>
              <p:cNvPr id="54" name="Group 131"/>
              <p:cNvGrpSpPr/>
              <p:nvPr/>
            </p:nvGrpSpPr>
            <p:grpSpPr>
              <a:xfrm flipH="1">
                <a:off x="4697744" y="1987175"/>
                <a:ext cx="327660" cy="310551"/>
                <a:chOff x="7391400" y="685800"/>
                <a:chExt cx="381000" cy="381000"/>
              </a:xfrm>
            </p:grpSpPr>
            <p:sp>
              <p:nvSpPr>
                <p:cNvPr id="61" name="Rectangle 60"/>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131"/>
              <p:cNvGrpSpPr/>
              <p:nvPr/>
            </p:nvGrpSpPr>
            <p:grpSpPr>
              <a:xfrm flipH="1">
                <a:off x="5138832" y="2006726"/>
                <a:ext cx="327660" cy="310551"/>
                <a:chOff x="7391400" y="685800"/>
                <a:chExt cx="381000" cy="381000"/>
              </a:xfrm>
            </p:grpSpPr>
            <p:sp>
              <p:nvSpPr>
                <p:cNvPr id="59" name="Rectangle 58"/>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131"/>
              <p:cNvGrpSpPr/>
              <p:nvPr/>
            </p:nvGrpSpPr>
            <p:grpSpPr>
              <a:xfrm flipH="1">
                <a:off x="5585424" y="2017711"/>
                <a:ext cx="327660" cy="310551"/>
                <a:chOff x="7391400" y="685800"/>
                <a:chExt cx="381000" cy="381000"/>
              </a:xfrm>
            </p:grpSpPr>
            <p:sp>
              <p:nvSpPr>
                <p:cNvPr id="57" name="Rectangle 56"/>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p:cNvGrpSpPr/>
            <p:nvPr/>
          </p:nvGrpSpPr>
          <p:grpSpPr>
            <a:xfrm rot="19710683">
              <a:off x="3743782" y="3307199"/>
              <a:ext cx="729711" cy="250728"/>
              <a:chOff x="4697744" y="1987175"/>
              <a:chExt cx="1215340" cy="341087"/>
            </a:xfrm>
          </p:grpSpPr>
          <p:grpSp>
            <p:nvGrpSpPr>
              <p:cNvPr id="45" name="Group 131"/>
              <p:cNvGrpSpPr/>
              <p:nvPr/>
            </p:nvGrpSpPr>
            <p:grpSpPr>
              <a:xfrm flipH="1">
                <a:off x="4697744" y="1987175"/>
                <a:ext cx="327660" cy="310551"/>
                <a:chOff x="7391400" y="685800"/>
                <a:chExt cx="381000" cy="381000"/>
              </a:xfrm>
            </p:grpSpPr>
            <p:sp>
              <p:nvSpPr>
                <p:cNvPr id="52" name="Rectangle 51"/>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31"/>
              <p:cNvGrpSpPr/>
              <p:nvPr/>
            </p:nvGrpSpPr>
            <p:grpSpPr>
              <a:xfrm flipH="1">
                <a:off x="5138832" y="2006726"/>
                <a:ext cx="327660" cy="310551"/>
                <a:chOff x="7391400" y="685800"/>
                <a:chExt cx="381000" cy="381000"/>
              </a:xfrm>
            </p:grpSpPr>
            <p:sp>
              <p:nvSpPr>
                <p:cNvPr id="50" name="Rectangle 49"/>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31"/>
              <p:cNvGrpSpPr/>
              <p:nvPr/>
            </p:nvGrpSpPr>
            <p:grpSpPr>
              <a:xfrm flipH="1">
                <a:off x="5585424" y="2017711"/>
                <a:ext cx="327660" cy="310551"/>
                <a:chOff x="7391400" y="685800"/>
                <a:chExt cx="381000" cy="381000"/>
              </a:xfrm>
            </p:grpSpPr>
            <p:sp>
              <p:nvSpPr>
                <p:cNvPr id="48" name="Rectangle 47"/>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p:cNvGrpSpPr/>
            <p:nvPr/>
          </p:nvGrpSpPr>
          <p:grpSpPr>
            <a:xfrm rot="1270239">
              <a:off x="1580833" y="3359156"/>
              <a:ext cx="693650" cy="215775"/>
              <a:chOff x="4697744" y="1987175"/>
              <a:chExt cx="1215340" cy="341087"/>
            </a:xfrm>
          </p:grpSpPr>
          <p:grpSp>
            <p:nvGrpSpPr>
              <p:cNvPr id="36" name="Group 131"/>
              <p:cNvGrpSpPr/>
              <p:nvPr/>
            </p:nvGrpSpPr>
            <p:grpSpPr>
              <a:xfrm flipH="1">
                <a:off x="4697744" y="1987175"/>
                <a:ext cx="327660" cy="310551"/>
                <a:chOff x="7391400" y="685800"/>
                <a:chExt cx="381000" cy="381000"/>
              </a:xfrm>
            </p:grpSpPr>
            <p:sp>
              <p:nvSpPr>
                <p:cNvPr id="43" name="Rectangle 42"/>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31"/>
              <p:cNvGrpSpPr/>
              <p:nvPr/>
            </p:nvGrpSpPr>
            <p:grpSpPr>
              <a:xfrm flipH="1">
                <a:off x="5138832" y="2006726"/>
                <a:ext cx="327660" cy="310551"/>
                <a:chOff x="7391400" y="685800"/>
                <a:chExt cx="381000" cy="381000"/>
              </a:xfrm>
            </p:grpSpPr>
            <p:sp>
              <p:nvSpPr>
                <p:cNvPr id="41" name="Rectangle 40"/>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31"/>
              <p:cNvGrpSpPr/>
              <p:nvPr/>
            </p:nvGrpSpPr>
            <p:grpSpPr>
              <a:xfrm flipH="1">
                <a:off x="5585424" y="2017711"/>
                <a:ext cx="327660" cy="310551"/>
                <a:chOff x="7391400" y="685800"/>
                <a:chExt cx="381000" cy="381000"/>
              </a:xfrm>
            </p:grpSpPr>
            <p:sp>
              <p:nvSpPr>
                <p:cNvPr id="39" name="Rectangle 38"/>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Freeform 32"/>
            <p:cNvSpPr/>
            <p:nvPr/>
          </p:nvSpPr>
          <p:spPr>
            <a:xfrm>
              <a:off x="2004676" y="275169"/>
              <a:ext cx="2029413" cy="627894"/>
            </a:xfrm>
            <a:custGeom>
              <a:avLst/>
              <a:gdLst>
                <a:gd name="connsiteX0" fmla="*/ 691638 w 1385744"/>
                <a:gd name="connsiteY0" fmla="*/ 0 h 698210"/>
                <a:gd name="connsiteX1" fmla="*/ 1353087 w 1385744"/>
                <a:gd name="connsiteY1" fmla="*/ 342900 h 698210"/>
                <a:gd name="connsiteX2" fmla="*/ 1353087 w 1385744"/>
                <a:gd name="connsiteY2" fmla="*/ 438574 h 698210"/>
                <a:gd name="connsiteX3" fmla="*/ 1372839 w 1385744"/>
                <a:gd name="connsiteY3" fmla="*/ 446755 h 698210"/>
                <a:gd name="connsiteX4" fmla="*/ 1385744 w 1385744"/>
                <a:gd name="connsiteY4" fmla="*/ 477911 h 698210"/>
                <a:gd name="connsiteX5" fmla="*/ 1385744 w 1385744"/>
                <a:gd name="connsiteY5" fmla="*/ 654149 h 698210"/>
                <a:gd name="connsiteX6" fmla="*/ 1341683 w 1385744"/>
                <a:gd name="connsiteY6" fmla="*/ 698210 h 698210"/>
                <a:gd name="connsiteX7" fmla="*/ 44061 w 1385744"/>
                <a:gd name="connsiteY7" fmla="*/ 698210 h 698210"/>
                <a:gd name="connsiteX8" fmla="*/ 0 w 1385744"/>
                <a:gd name="connsiteY8" fmla="*/ 654149 h 698210"/>
                <a:gd name="connsiteX9" fmla="*/ 0 w 1385744"/>
                <a:gd name="connsiteY9" fmla="*/ 477911 h 698210"/>
                <a:gd name="connsiteX10" fmla="*/ 12906 w 1385744"/>
                <a:gd name="connsiteY10" fmla="*/ 446755 h 698210"/>
                <a:gd name="connsiteX11" fmla="*/ 30189 w 1385744"/>
                <a:gd name="connsiteY11" fmla="*/ 439596 h 698210"/>
                <a:gd name="connsiteX12" fmla="*/ 30189 w 1385744"/>
                <a:gd name="connsiteY12" fmla="*/ 342900 h 698210"/>
                <a:gd name="connsiteX13" fmla="*/ 691638 w 1385744"/>
                <a:gd name="connsiteY13" fmla="*/ 0 h 69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5744" h="698210">
                  <a:moveTo>
                    <a:pt x="691638" y="0"/>
                  </a:moveTo>
                  <a:cubicBezTo>
                    <a:pt x="1056946" y="0"/>
                    <a:pt x="1353087" y="153522"/>
                    <a:pt x="1353087" y="342900"/>
                  </a:cubicBezTo>
                  <a:lnTo>
                    <a:pt x="1353087" y="438574"/>
                  </a:lnTo>
                  <a:lnTo>
                    <a:pt x="1372839" y="446755"/>
                  </a:lnTo>
                  <a:cubicBezTo>
                    <a:pt x="1380812" y="454729"/>
                    <a:pt x="1385744" y="465744"/>
                    <a:pt x="1385744" y="477911"/>
                  </a:cubicBezTo>
                  <a:lnTo>
                    <a:pt x="1385744" y="654149"/>
                  </a:lnTo>
                  <a:cubicBezTo>
                    <a:pt x="1385744" y="678483"/>
                    <a:pt x="1366017" y="698210"/>
                    <a:pt x="1341683" y="698210"/>
                  </a:cubicBezTo>
                  <a:lnTo>
                    <a:pt x="44061" y="698210"/>
                  </a:lnTo>
                  <a:cubicBezTo>
                    <a:pt x="19727" y="698210"/>
                    <a:pt x="0" y="678483"/>
                    <a:pt x="0" y="654149"/>
                  </a:cubicBezTo>
                  <a:lnTo>
                    <a:pt x="0" y="477911"/>
                  </a:lnTo>
                  <a:cubicBezTo>
                    <a:pt x="0" y="465744"/>
                    <a:pt x="4932" y="454729"/>
                    <a:pt x="12906" y="446755"/>
                  </a:cubicBezTo>
                  <a:lnTo>
                    <a:pt x="30189" y="439596"/>
                  </a:lnTo>
                  <a:lnTo>
                    <a:pt x="30189" y="342900"/>
                  </a:lnTo>
                  <a:cubicBezTo>
                    <a:pt x="30189" y="153522"/>
                    <a:pt x="326330" y="0"/>
                    <a:pt x="691638" y="0"/>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714411" y="896479"/>
              <a:ext cx="304800" cy="708513"/>
            </a:xfrm>
            <a:custGeom>
              <a:avLst/>
              <a:gdLst>
                <a:gd name="connsiteX0" fmla="*/ 0 w 685800"/>
                <a:gd name="connsiteY0" fmla="*/ 0 h 1590511"/>
                <a:gd name="connsiteX1" fmla="*/ 685800 w 685800"/>
                <a:gd name="connsiteY1" fmla="*/ 0 h 1590511"/>
                <a:gd name="connsiteX2" fmla="*/ 685800 w 685800"/>
                <a:gd name="connsiteY2" fmla="*/ 762000 h 1590511"/>
                <a:gd name="connsiteX3" fmla="*/ 635168 w 685800"/>
                <a:gd name="connsiteY3" fmla="*/ 762000 h 1590511"/>
                <a:gd name="connsiteX4" fmla="*/ 635168 w 685800"/>
                <a:gd name="connsiteY4" fmla="*/ 1171411 h 1590511"/>
                <a:gd name="connsiteX5" fmla="*/ 342900 w 685800"/>
                <a:gd name="connsiteY5" fmla="*/ 1590511 h 1590511"/>
                <a:gd name="connsiteX6" fmla="*/ 50632 w 685800"/>
                <a:gd name="connsiteY6" fmla="*/ 1171411 h 1590511"/>
                <a:gd name="connsiteX7" fmla="*/ 50632 w 685800"/>
                <a:gd name="connsiteY7" fmla="*/ 762000 h 1590511"/>
                <a:gd name="connsiteX8" fmla="*/ 0 w 685800"/>
                <a:gd name="connsiteY8" fmla="*/ 762000 h 15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1590511">
                  <a:moveTo>
                    <a:pt x="0" y="0"/>
                  </a:moveTo>
                  <a:lnTo>
                    <a:pt x="685800" y="0"/>
                  </a:lnTo>
                  <a:lnTo>
                    <a:pt x="685800" y="762000"/>
                  </a:lnTo>
                  <a:lnTo>
                    <a:pt x="635168" y="762000"/>
                  </a:lnTo>
                  <a:lnTo>
                    <a:pt x="635168" y="1171411"/>
                  </a:lnTo>
                  <a:cubicBezTo>
                    <a:pt x="635168" y="1402874"/>
                    <a:pt x="504315" y="1590511"/>
                    <a:pt x="342900" y="1590511"/>
                  </a:cubicBezTo>
                  <a:cubicBezTo>
                    <a:pt x="181485" y="1590511"/>
                    <a:pt x="50632" y="1402874"/>
                    <a:pt x="50632" y="1171411"/>
                  </a:cubicBezTo>
                  <a:lnTo>
                    <a:pt x="50632" y="762000"/>
                  </a:lnTo>
                  <a:lnTo>
                    <a:pt x="0" y="762000"/>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000021" y="888994"/>
              <a:ext cx="304800" cy="772484"/>
            </a:xfrm>
            <a:custGeom>
              <a:avLst/>
              <a:gdLst>
                <a:gd name="connsiteX0" fmla="*/ 0 w 685800"/>
                <a:gd name="connsiteY0" fmla="*/ 0 h 1590511"/>
                <a:gd name="connsiteX1" fmla="*/ 685800 w 685800"/>
                <a:gd name="connsiteY1" fmla="*/ 0 h 1590511"/>
                <a:gd name="connsiteX2" fmla="*/ 685800 w 685800"/>
                <a:gd name="connsiteY2" fmla="*/ 762000 h 1590511"/>
                <a:gd name="connsiteX3" fmla="*/ 635168 w 685800"/>
                <a:gd name="connsiteY3" fmla="*/ 762000 h 1590511"/>
                <a:gd name="connsiteX4" fmla="*/ 635168 w 685800"/>
                <a:gd name="connsiteY4" fmla="*/ 1171411 h 1590511"/>
                <a:gd name="connsiteX5" fmla="*/ 342900 w 685800"/>
                <a:gd name="connsiteY5" fmla="*/ 1590511 h 1590511"/>
                <a:gd name="connsiteX6" fmla="*/ 50632 w 685800"/>
                <a:gd name="connsiteY6" fmla="*/ 1171411 h 1590511"/>
                <a:gd name="connsiteX7" fmla="*/ 50632 w 685800"/>
                <a:gd name="connsiteY7" fmla="*/ 762000 h 1590511"/>
                <a:gd name="connsiteX8" fmla="*/ 0 w 685800"/>
                <a:gd name="connsiteY8" fmla="*/ 762000 h 159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1590511">
                  <a:moveTo>
                    <a:pt x="0" y="0"/>
                  </a:moveTo>
                  <a:lnTo>
                    <a:pt x="685800" y="0"/>
                  </a:lnTo>
                  <a:lnTo>
                    <a:pt x="685800" y="762000"/>
                  </a:lnTo>
                  <a:lnTo>
                    <a:pt x="635168" y="762000"/>
                  </a:lnTo>
                  <a:lnTo>
                    <a:pt x="635168" y="1171411"/>
                  </a:lnTo>
                  <a:cubicBezTo>
                    <a:pt x="635168" y="1402874"/>
                    <a:pt x="504315" y="1590511"/>
                    <a:pt x="342900" y="1590511"/>
                  </a:cubicBezTo>
                  <a:cubicBezTo>
                    <a:pt x="181485" y="1590511"/>
                    <a:pt x="50632" y="1402874"/>
                    <a:pt x="50632" y="1171411"/>
                  </a:cubicBezTo>
                  <a:lnTo>
                    <a:pt x="50632" y="762000"/>
                  </a:lnTo>
                  <a:lnTo>
                    <a:pt x="0" y="762000"/>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F8C8B32-83F8-1E42-152E-E8733DA82999}"/>
              </a:ext>
            </a:extLst>
          </p:cNvPr>
          <p:cNvSpPr txBox="1"/>
          <p:nvPr/>
        </p:nvSpPr>
        <p:spPr>
          <a:xfrm>
            <a:off x="5908414" y="6441339"/>
            <a:ext cx="6172200" cy="369332"/>
          </a:xfrm>
          <a:prstGeom prst="rect">
            <a:avLst/>
          </a:prstGeom>
          <a:noFill/>
        </p:spPr>
        <p:txBody>
          <a:bodyPr wrap="square">
            <a:spAutoFit/>
          </a:bodyPr>
          <a:lstStyle/>
          <a:p>
            <a:pPr algn="r"/>
            <a:r>
              <a:rPr lang="en-US" dirty="0">
                <a:solidFill>
                  <a:schemeClr val="bg1"/>
                </a:solidFill>
              </a:rPr>
              <a:t>(13)</a:t>
            </a:r>
          </a:p>
        </p:txBody>
      </p:sp>
    </p:spTree>
    <p:extLst>
      <p:ext uri="{BB962C8B-B14F-4D97-AF65-F5344CB8AC3E}">
        <p14:creationId xmlns:p14="http://schemas.microsoft.com/office/powerpoint/2010/main" val="6730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7294305"/>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#272 </a:t>
            </a:r>
            <a:r>
              <a:rPr lang="en-US" i="1" dirty="0">
                <a:solidFill>
                  <a:schemeClr val="bg1"/>
                </a:solidFill>
              </a:rPr>
              <a:t>Oh, Say What is Truth</a:t>
            </a:r>
          </a:p>
          <a:p>
            <a:endParaRPr lang="en-US" dirty="0">
              <a:solidFill>
                <a:schemeClr val="bg1"/>
              </a:solidFill>
            </a:endParaRPr>
          </a:p>
          <a:p>
            <a:endParaRPr lang="en-US" i="1" dirty="0">
              <a:solidFill>
                <a:schemeClr val="bg1"/>
              </a:solidFill>
            </a:endParaRPr>
          </a:p>
          <a:p>
            <a:r>
              <a:rPr lang="en-US" i="1" dirty="0">
                <a:solidFill>
                  <a:schemeClr val="bg1"/>
                </a:solidFill>
              </a:rPr>
              <a:t>Video: </a:t>
            </a:r>
          </a:p>
          <a:p>
            <a:r>
              <a:rPr lang="en-US" dirty="0">
                <a:solidFill>
                  <a:schemeClr val="bg1"/>
                </a:solidFill>
              </a:rPr>
              <a:t> Peter and John Are Judged (2:51) </a:t>
            </a:r>
          </a:p>
          <a:p>
            <a:r>
              <a:rPr lang="en-US" dirty="0">
                <a:solidFill>
                  <a:schemeClr val="bg1"/>
                </a:solidFill>
              </a:rPr>
              <a:t>Message from Elder L. Tom Perry (3:08)</a:t>
            </a:r>
          </a:p>
          <a:p>
            <a:r>
              <a:rPr lang="en-US" dirty="0">
                <a:solidFill>
                  <a:schemeClr val="bg1"/>
                </a:solidFill>
              </a:rPr>
              <a:t>“Peter and John Continue Preaching the Gospel” (5:38)</a:t>
            </a:r>
            <a:endParaRPr lang="en-US" i="1" dirty="0">
              <a:solidFill>
                <a:schemeClr val="bg1"/>
              </a:solidFill>
            </a:endParaRPr>
          </a:p>
          <a:p>
            <a:endParaRPr lang="en-US"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30</a:t>
            </a:r>
          </a:p>
          <a:p>
            <a:pPr marL="342900" indent="-342900">
              <a:buFontTx/>
              <a:buAutoNum type="arabicPeriod"/>
            </a:pPr>
            <a:r>
              <a:rPr lang="en-US" dirty="0">
                <a:solidFill>
                  <a:schemeClr val="bg1"/>
                </a:solidFill>
              </a:rPr>
              <a:t>Life and Teachings of Jesus and His Apostles section 7, Chapter 29, pp. 244-245</a:t>
            </a:r>
          </a:p>
          <a:p>
            <a:pPr marL="342900" indent="-342900">
              <a:buFontTx/>
              <a:buAutoNum type="arabicPeriod"/>
            </a:pPr>
            <a:r>
              <a:rPr lang="en-US" dirty="0">
                <a:solidFill>
                  <a:schemeClr val="bg1"/>
                </a:solidFill>
              </a:rPr>
              <a:t>Bible Dictionary under “Sanhedrin”</a:t>
            </a:r>
          </a:p>
          <a:p>
            <a:pPr marL="342900" indent="-342900">
              <a:buFontTx/>
              <a:buAutoNum type="arabicPeriod"/>
            </a:pPr>
            <a:r>
              <a:rPr lang="en-US" dirty="0">
                <a:solidFill>
                  <a:schemeClr val="bg1"/>
                </a:solidFill>
              </a:rPr>
              <a:t>President Boyd K. Packer (in Conference Report, Oct. 1967, 128).</a:t>
            </a:r>
          </a:p>
          <a:p>
            <a:pPr marL="342900" indent="-342900">
              <a:buFontTx/>
              <a:buAutoNum type="arabicPeriod"/>
            </a:pPr>
            <a:r>
              <a:rPr lang="en-US" dirty="0">
                <a:solidFill>
                  <a:schemeClr val="bg1"/>
                </a:solidFill>
              </a:rPr>
              <a:t>Adam Clarke Commentary</a:t>
            </a:r>
          </a:p>
          <a:p>
            <a:pPr marL="342900" indent="-342900">
              <a:buFontTx/>
              <a:buAutoNum type="arabicPeriod"/>
            </a:pPr>
            <a:r>
              <a:rPr lang="en-US" dirty="0">
                <a:solidFill>
                  <a:schemeClr val="bg1"/>
                </a:solidFill>
              </a:rPr>
              <a:t>Robert L. Backman ("Jesus the Christ," </a:t>
            </a:r>
            <a:r>
              <a:rPr lang="en-US" i="1" dirty="0">
                <a:solidFill>
                  <a:schemeClr val="bg1"/>
                </a:solidFill>
              </a:rPr>
              <a:t>Ensign, </a:t>
            </a:r>
            <a:r>
              <a:rPr lang="en-US" dirty="0">
                <a:solidFill>
                  <a:schemeClr val="bg1"/>
                </a:solidFill>
              </a:rPr>
              <a:t>Nov. 1991, 8)</a:t>
            </a:r>
          </a:p>
          <a:p>
            <a:pPr marL="342900" indent="-342900">
              <a:buFontTx/>
              <a:buAutoNum type="arabicPeriod"/>
            </a:pPr>
            <a:r>
              <a:rPr lang="en-US" dirty="0">
                <a:solidFill>
                  <a:schemeClr val="bg1"/>
                </a:solidFill>
              </a:rPr>
              <a:t>Elder Richard G. Scott (“Do What Is Right” [address given at Brigham Young University, Mar. 3, 1996], 5; speeches.byu.edu)</a:t>
            </a:r>
          </a:p>
          <a:p>
            <a:pPr marL="342900" indent="-342900">
              <a:buAutoNum type="arabicPeriod" startAt="8"/>
            </a:pPr>
            <a:r>
              <a:rPr lang="en-US" dirty="0">
                <a:solidFill>
                  <a:schemeClr val="bg1"/>
                </a:solidFill>
                <a:cs typeface="DaunPenh" pitchFamily="2" charset="0"/>
              </a:rPr>
              <a:t>Elder Mark E. Peterson “We Believe in Being Honest” Apr. 1982 General Conference</a:t>
            </a:r>
          </a:p>
          <a:p>
            <a:pPr marL="342900" indent="-342900">
              <a:buAutoNum type="arabicPeriod" startAt="9"/>
            </a:pPr>
            <a:r>
              <a:rPr lang="en-US" dirty="0">
                <a:solidFill>
                  <a:schemeClr val="bg1"/>
                </a:solidFill>
                <a:cs typeface="DaunPenh" pitchFamily="2" charset="0"/>
              </a:rPr>
              <a:t>Elder Neal A. Maxwell “Settle This in Your Hearts” Oct. 1992 General Conference</a:t>
            </a:r>
          </a:p>
          <a:p>
            <a:pPr marL="342900" indent="-342900">
              <a:buAutoNum type="arabicPeriod" startAt="10"/>
            </a:pPr>
            <a:r>
              <a:rPr lang="en-US" dirty="0">
                <a:solidFill>
                  <a:schemeClr val="bg1"/>
                </a:solidFill>
                <a:cs typeface="DaunPenh" pitchFamily="2" charset="0"/>
              </a:rPr>
              <a:t>D. Todd </a:t>
            </a:r>
            <a:r>
              <a:rPr lang="en-US" dirty="0" err="1">
                <a:solidFill>
                  <a:schemeClr val="bg1"/>
                </a:solidFill>
                <a:cs typeface="DaunPenh" pitchFamily="2" charset="0"/>
              </a:rPr>
              <a:t>Christofferson</a:t>
            </a:r>
            <a:r>
              <a:rPr lang="en-US" dirty="0">
                <a:solidFill>
                  <a:schemeClr val="bg1"/>
                </a:solidFill>
                <a:cs typeface="DaunPenh" pitchFamily="2" charset="0"/>
              </a:rPr>
              <a:t> “The Divine Gift of Repentance”  Oct. 2011  General Conference</a:t>
            </a:r>
          </a:p>
          <a:p>
            <a:r>
              <a:rPr lang="en-US" dirty="0">
                <a:solidFill>
                  <a:schemeClr val="bg1"/>
                </a:solidFill>
                <a:cs typeface="DaunPenh" pitchFamily="2" charset="0"/>
              </a:rPr>
              <a:t>11. Elder Gordon B. Hinckley “An Honest Man…” Apr. 1976 General Conference</a:t>
            </a:r>
          </a:p>
          <a:p>
            <a:r>
              <a:rPr lang="en-US" dirty="0">
                <a:solidFill>
                  <a:schemeClr val="bg1"/>
                </a:solidFill>
              </a:rPr>
              <a:t>12. Elder Jeffrey R. Holland “The Lengthening Shadow of Peter,”</a:t>
            </a:r>
            <a:r>
              <a:rPr lang="en-US" i="1" dirty="0">
                <a:solidFill>
                  <a:schemeClr val="bg1"/>
                </a:solidFill>
              </a:rPr>
              <a:t> Ensign,</a:t>
            </a:r>
            <a:r>
              <a:rPr lang="en-US" dirty="0">
                <a:solidFill>
                  <a:schemeClr val="bg1"/>
                </a:solidFill>
              </a:rPr>
              <a:t> Sept. 1975, 35.</a:t>
            </a:r>
          </a:p>
          <a:p>
            <a:r>
              <a:rPr lang="en-US" dirty="0">
                <a:solidFill>
                  <a:schemeClr val="bg1"/>
                </a:solidFill>
                <a:cs typeface="DaunPenh" pitchFamily="2" charset="0"/>
              </a:rPr>
              <a:t>13.  Who’s Who in the New Testament by Richard J. Allen pp. 18-19</a:t>
            </a:r>
          </a:p>
          <a:p>
            <a:pPr marL="342900" indent="-342900">
              <a:buAutoNum type="arabicPeriod" startAt="10"/>
            </a:pPr>
            <a:endParaRPr lang="en-US" dirty="0">
              <a:solidFill>
                <a:schemeClr val="bg1"/>
              </a:solidFill>
              <a:cs typeface="DaunPenh" pitchFamily="2" charset="0"/>
            </a:endParaRPr>
          </a:p>
          <a:p>
            <a:pPr marL="342900" indent="-342900">
              <a:buAutoNum type="arabicPeriod" startAt="9"/>
            </a:pPr>
            <a:endParaRPr lang="en-US" i="1" dirty="0">
              <a:solidFill>
                <a:schemeClr val="bg1"/>
              </a:solidFill>
            </a:endParaRPr>
          </a:p>
        </p:txBody>
      </p:sp>
      <p:grpSp>
        <p:nvGrpSpPr>
          <p:cNvPr id="2" name="Group 7"/>
          <p:cNvGrpSpPr/>
          <p:nvPr/>
        </p:nvGrpSpPr>
        <p:grpSpPr>
          <a:xfrm>
            <a:off x="5323037" y="1489788"/>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4">
            <a:extLst>
              <a:ext uri="{FF2B5EF4-FFF2-40B4-BE49-F238E27FC236}">
                <a16:creationId xmlns:a16="http://schemas.microsoft.com/office/drawing/2014/main" id="{65E30233-1780-4FA5-9124-126EAA714DE9}"/>
              </a:ext>
            </a:extLst>
          </p:cNvPr>
          <p:cNvSpPr>
            <a:spLocks noGrp="1"/>
          </p:cNvSpPr>
          <p:nvPr/>
        </p:nvSpPr>
        <p:spPr>
          <a:xfrm>
            <a:off x="552" y="654818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74559994"/>
              </p:ext>
            </p:extLst>
          </p:nvPr>
        </p:nvGraphicFramePr>
        <p:xfrm>
          <a:off x="174173" y="108854"/>
          <a:ext cx="3799113" cy="6480996"/>
        </p:xfrm>
        <a:graphic>
          <a:graphicData uri="http://schemas.openxmlformats.org/drawingml/2006/table">
            <a:tbl>
              <a:tblPr firstRow="1" bandRow="1">
                <a:tableStyleId>{5940675A-B579-460E-94D1-54222C63F5DA}</a:tableStyleId>
              </a:tblPr>
              <a:tblGrid>
                <a:gridCol w="2590798">
                  <a:extLst>
                    <a:ext uri="{9D8B030D-6E8A-4147-A177-3AD203B41FA5}">
                      <a16:colId xmlns:a16="http://schemas.microsoft.com/office/drawing/2014/main" val="20000"/>
                    </a:ext>
                  </a:extLst>
                </a:gridCol>
                <a:gridCol w="1208315">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dirty="0">
                          <a:solidFill>
                            <a:srgbClr val="434444"/>
                          </a:solidFill>
                          <a:effectLst/>
                        </a:rPr>
                        <a:t>Kingdom to Be Restored to Israel</a:t>
                      </a:r>
                    </a:p>
                  </a:txBody>
                  <a:tcPr marL="95250" marR="95250" marT="66675" marB="66675" anchor="ctr"/>
                </a:tc>
                <a:tc>
                  <a:txBody>
                    <a:bodyPr/>
                    <a:lstStyle/>
                    <a:p>
                      <a:pPr algn="l" fontAlgn="base"/>
                      <a:r>
                        <a:rPr lang="en-US" sz="1200" dirty="0">
                          <a:solidFill>
                            <a:srgbClr val="434444"/>
                          </a:solidFill>
                          <a:effectLst/>
                        </a:rPr>
                        <a:t>1:1–8</a:t>
                      </a:r>
                    </a:p>
                  </a:txBody>
                  <a:tcPr marL="95250" marR="95250" marT="66675" marB="66675" anchor="ct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Mount of Olives:</a:t>
                      </a:r>
                    </a:p>
                    <a:p>
                      <a:pPr algn="l" fontAlgn="base"/>
                      <a:r>
                        <a:rPr lang="en-US" sz="1200">
                          <a:solidFill>
                            <a:srgbClr val="434444"/>
                          </a:solidFill>
                          <a:effectLst/>
                        </a:rPr>
                        <a:t>Christ Ascends to Heaven</a:t>
                      </a:r>
                    </a:p>
                  </a:txBody>
                  <a:tcPr marL="95250" marR="95250" marT="66675" marB="66675" anchor="ctr"/>
                </a:tc>
                <a:tc>
                  <a:txBody>
                    <a:bodyPr/>
                    <a:lstStyle/>
                    <a:p>
                      <a:pPr algn="l" fontAlgn="base"/>
                      <a:r>
                        <a:rPr lang="en-US" sz="1200">
                          <a:solidFill>
                            <a:srgbClr val="434444"/>
                          </a:solidFill>
                          <a:effectLst/>
                        </a:rPr>
                        <a:t>1:9–14</a:t>
                      </a:r>
                    </a:p>
                  </a:txBody>
                  <a:tcPr marL="95250" marR="95250" marT="66675" marB="66675" anchor="ct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Jerusalem:</a:t>
                      </a:r>
                    </a:p>
                    <a:p>
                      <a:pPr algn="l" fontAlgn="base"/>
                      <a:r>
                        <a:rPr lang="en-US" sz="1200">
                          <a:solidFill>
                            <a:srgbClr val="434444"/>
                          </a:solidFill>
                          <a:effectLst/>
                        </a:rPr>
                        <a:t>Apostles Choose Successor to Judas</a:t>
                      </a:r>
                    </a:p>
                  </a:txBody>
                  <a:tcPr marL="95250" marR="95250" marT="66675" marB="66675" anchor="ctr"/>
                </a:tc>
                <a:tc>
                  <a:txBody>
                    <a:bodyPr/>
                    <a:lstStyle/>
                    <a:p>
                      <a:pPr algn="l" fontAlgn="base"/>
                      <a:r>
                        <a:rPr lang="en-US" sz="1200">
                          <a:solidFill>
                            <a:srgbClr val="434444"/>
                          </a:solidFill>
                          <a:effectLst/>
                        </a:rPr>
                        <a:t>1:15–26</a:t>
                      </a:r>
                    </a:p>
                  </a:txBody>
                  <a:tcPr marL="95250" marR="95250" marT="66675" marB="66675" anchor="ctr"/>
                </a:tc>
                <a:extLst>
                  <a:ext uri="{0D108BD9-81ED-4DB2-BD59-A6C34878D82A}">
                    <a16:rowId xmlns:a16="http://schemas.microsoft.com/office/drawing/2014/main" val="10003"/>
                  </a:ext>
                </a:extLst>
              </a:tr>
              <a:tr h="373713">
                <a:tc>
                  <a:txBody>
                    <a:bodyPr/>
                    <a:lstStyle/>
                    <a:p>
                      <a:pPr algn="l" fontAlgn="base"/>
                      <a:r>
                        <a:rPr lang="en-US" sz="1200" dirty="0">
                          <a:solidFill>
                            <a:srgbClr val="434444"/>
                          </a:solidFill>
                          <a:effectLst/>
                        </a:rPr>
                        <a:t>The </a:t>
                      </a:r>
                      <a:r>
                        <a:rPr lang="en-US" sz="1200" u="none" strike="noStrike" dirty="0">
                          <a:solidFill>
                            <a:srgbClr val="2F393A"/>
                          </a:solidFill>
                          <a:effectLst/>
                        </a:rPr>
                        <a:t>Holy Ghost</a:t>
                      </a:r>
                      <a:r>
                        <a:rPr lang="en-US" sz="1200" dirty="0">
                          <a:solidFill>
                            <a:srgbClr val="434444"/>
                          </a:solidFill>
                          <a:effectLst/>
                        </a:rPr>
                        <a:t> and the Day of Pentecost</a:t>
                      </a:r>
                    </a:p>
                  </a:txBody>
                  <a:tcPr marL="95250" marR="95250" marT="66675" marB="66675" anchor="ctr"/>
                </a:tc>
                <a:tc>
                  <a:txBody>
                    <a:bodyPr/>
                    <a:lstStyle/>
                    <a:p>
                      <a:pPr algn="l" fontAlgn="base"/>
                      <a:r>
                        <a:rPr lang="en-US" sz="1200">
                          <a:solidFill>
                            <a:srgbClr val="434444"/>
                          </a:solidFill>
                          <a:effectLst/>
                        </a:rPr>
                        <a:t>2:1–21</a:t>
                      </a:r>
                    </a:p>
                  </a:txBody>
                  <a:tcPr marL="95250" marR="95250" marT="66675" marB="66675" anchor="ctr"/>
                </a:tc>
                <a:extLst>
                  <a:ext uri="{0D108BD9-81ED-4DB2-BD59-A6C34878D82A}">
                    <a16:rowId xmlns:a16="http://schemas.microsoft.com/office/drawing/2014/main" val="10004"/>
                  </a:ext>
                </a:extLst>
              </a:tr>
              <a:tr h="373713">
                <a:tc>
                  <a:txBody>
                    <a:bodyPr/>
                    <a:lstStyle/>
                    <a:p>
                      <a:pPr algn="l" fontAlgn="base"/>
                      <a:r>
                        <a:rPr lang="en-US" sz="1200" dirty="0">
                          <a:solidFill>
                            <a:srgbClr val="434444"/>
                          </a:solidFill>
                          <a:effectLst/>
                        </a:rPr>
                        <a:t>Peter Testifies of Jesus’ </a:t>
                      </a:r>
                      <a:r>
                        <a:rPr lang="en-US" sz="1200" u="none" strike="noStrike" dirty="0">
                          <a:solidFill>
                            <a:srgbClr val="2F393A"/>
                          </a:solidFill>
                          <a:effectLst/>
                        </a:rPr>
                        <a:t>Resurrection</a:t>
                      </a:r>
                      <a:endParaRPr lang="en-US" sz="1200" dirty="0">
                        <a:solidFill>
                          <a:srgbClr val="434444"/>
                        </a:solidFill>
                        <a:effectLst/>
                      </a:endParaRPr>
                    </a:p>
                  </a:txBody>
                  <a:tcPr marL="95250" marR="95250" marT="66675" marB="66675" anchor="ctr"/>
                </a:tc>
                <a:tc>
                  <a:txBody>
                    <a:bodyPr/>
                    <a:lstStyle/>
                    <a:p>
                      <a:pPr algn="l" fontAlgn="base"/>
                      <a:r>
                        <a:rPr lang="en-US" sz="1200" dirty="0">
                          <a:solidFill>
                            <a:srgbClr val="434444"/>
                          </a:solidFill>
                          <a:effectLst/>
                        </a:rPr>
                        <a:t>2:22–36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dirty="0">
                          <a:solidFill>
                            <a:srgbClr val="434444"/>
                          </a:solidFill>
                          <a:effectLst/>
                        </a:rPr>
                        <a:t>How to Gain Salvation</a:t>
                      </a:r>
                    </a:p>
                  </a:txBody>
                  <a:tcPr marL="95250" marR="95250" marT="66675" marB="66675" anchor="ctr"/>
                </a:tc>
                <a:tc>
                  <a:txBody>
                    <a:bodyPr/>
                    <a:lstStyle/>
                    <a:p>
                      <a:pPr algn="l" fontAlgn="base"/>
                      <a:r>
                        <a:rPr lang="en-US" sz="1200">
                          <a:solidFill>
                            <a:srgbClr val="434444"/>
                          </a:solidFill>
                          <a:effectLst/>
                        </a:rPr>
                        <a:t>2:37–40</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All Things in Common</a:t>
                      </a:r>
                    </a:p>
                  </a:txBody>
                  <a:tcPr marL="95250" marR="95250" marT="66675" marB="66675" anchor="ctr"/>
                </a:tc>
                <a:tc>
                  <a:txBody>
                    <a:bodyPr/>
                    <a:lstStyle/>
                    <a:p>
                      <a:pPr algn="l" fontAlgn="base"/>
                      <a:r>
                        <a:rPr lang="en-US" sz="1200">
                          <a:solidFill>
                            <a:srgbClr val="434444"/>
                          </a:solidFill>
                          <a:effectLst/>
                        </a:rPr>
                        <a:t>2:41–47</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dirty="0">
                          <a:solidFill>
                            <a:srgbClr val="434444"/>
                          </a:solidFill>
                          <a:effectLst/>
                        </a:rPr>
                        <a:t>Peter Heals Man Lame from Birth</a:t>
                      </a:r>
                    </a:p>
                  </a:txBody>
                  <a:tcPr marL="95250" marR="95250" marT="66675" marB="66675" anchor="ctr">
                    <a:solidFill>
                      <a:schemeClr val="bg1"/>
                    </a:solidFill>
                  </a:tcPr>
                </a:tc>
                <a:tc>
                  <a:txBody>
                    <a:bodyPr/>
                    <a:lstStyle/>
                    <a:p>
                      <a:pPr algn="l" fontAlgn="base"/>
                      <a:r>
                        <a:rPr lang="en-US" sz="1200">
                          <a:solidFill>
                            <a:srgbClr val="434444"/>
                          </a:solidFill>
                          <a:effectLst/>
                        </a:rPr>
                        <a:t>3:1–16</a:t>
                      </a:r>
                    </a:p>
                  </a:txBody>
                  <a:tcPr marL="95250" marR="95250" marT="66675" marB="66675" anchor="ctr">
                    <a:solidFill>
                      <a:schemeClr val="bg1"/>
                    </a:solidFill>
                  </a:tcPr>
                </a:tc>
                <a:extLst>
                  <a:ext uri="{0D108BD9-81ED-4DB2-BD59-A6C34878D82A}">
                    <a16:rowId xmlns:a16="http://schemas.microsoft.com/office/drawing/2014/main" val="10008"/>
                  </a:ext>
                </a:extLst>
              </a:tr>
              <a:tr h="373713">
                <a:tc>
                  <a:txBody>
                    <a:bodyPr/>
                    <a:lstStyle/>
                    <a:p>
                      <a:pPr algn="l" fontAlgn="base"/>
                      <a:r>
                        <a:rPr lang="en-US" sz="1200" dirty="0">
                          <a:solidFill>
                            <a:srgbClr val="434444"/>
                          </a:solidFill>
                          <a:effectLst/>
                        </a:rPr>
                        <a:t>Age of Restoration Is Prior to Christ’s Second Coming</a:t>
                      </a:r>
                    </a:p>
                  </a:txBody>
                  <a:tcPr marL="95250" marR="95250" marT="66675" marB="66675" anchor="ctr">
                    <a:solidFill>
                      <a:schemeClr val="bg1"/>
                    </a:solidFill>
                  </a:tcPr>
                </a:tc>
                <a:tc>
                  <a:txBody>
                    <a:bodyPr/>
                    <a:lstStyle/>
                    <a:p>
                      <a:pPr algn="l" fontAlgn="base"/>
                      <a:r>
                        <a:rPr lang="en-US" sz="1200" dirty="0">
                          <a:solidFill>
                            <a:srgbClr val="434444"/>
                          </a:solidFill>
                          <a:effectLst/>
                        </a:rPr>
                        <a:t>3:17–24</a:t>
                      </a:r>
                    </a:p>
                  </a:txBody>
                  <a:tcPr marL="95250" marR="95250" marT="66675" marB="66675" anchor="ctr">
                    <a:solidFill>
                      <a:schemeClr val="bg1"/>
                    </a:solidFill>
                  </a:tcP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The Children of the Covenant</a:t>
                      </a:r>
                    </a:p>
                  </a:txBody>
                  <a:tcPr marL="95250" marR="95250" marT="66675" marB="66675" anchor="ctr">
                    <a:solidFill>
                      <a:schemeClr val="bg1"/>
                    </a:solidFill>
                  </a:tcPr>
                </a:tc>
                <a:tc>
                  <a:txBody>
                    <a:bodyPr/>
                    <a:lstStyle/>
                    <a:p>
                      <a:pPr algn="l" fontAlgn="base"/>
                      <a:r>
                        <a:rPr lang="en-US" sz="1200" dirty="0">
                          <a:solidFill>
                            <a:srgbClr val="434444"/>
                          </a:solidFill>
                          <a:effectLst/>
                        </a:rPr>
                        <a:t>3:25, 26</a:t>
                      </a:r>
                    </a:p>
                  </a:txBody>
                  <a:tcPr marL="95250" marR="95250" marT="66675" marB="66675" anchor="ctr">
                    <a:solidFill>
                      <a:schemeClr val="bg1"/>
                    </a:solidFill>
                  </a:tcPr>
                </a:tc>
                <a:extLst>
                  <a:ext uri="{0D108BD9-81ED-4DB2-BD59-A6C34878D82A}">
                    <a16:rowId xmlns:a16="http://schemas.microsoft.com/office/drawing/2014/main" val="10010"/>
                  </a:ext>
                </a:extLst>
              </a:tr>
              <a:tr h="373713">
                <a:tc>
                  <a:txBody>
                    <a:bodyPr/>
                    <a:lstStyle/>
                    <a:p>
                      <a:pPr algn="l" fontAlgn="base"/>
                      <a:r>
                        <a:rPr lang="en-US" sz="1200" dirty="0">
                          <a:solidFill>
                            <a:srgbClr val="434444"/>
                          </a:solidFill>
                          <a:effectLst/>
                        </a:rPr>
                        <a:t>Salvation Comes Only Through Christ</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4:1–12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1"/>
                  </a:ext>
                </a:extLst>
              </a:tr>
              <a:tr h="373713">
                <a:tc>
                  <a:txBody>
                    <a:bodyPr/>
                    <a:lstStyle/>
                    <a:p>
                      <a:pPr algn="l" fontAlgn="base"/>
                      <a:r>
                        <a:rPr lang="en-US" sz="1200">
                          <a:solidFill>
                            <a:srgbClr val="434444"/>
                          </a:solidFill>
                          <a:effectLst/>
                        </a:rPr>
                        <a:t>Sadducees Seek to Silence Apostles</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4:13–22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Saints Glory in Testimony of Jesus</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4:23–31</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Saints Practice United Order</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4:32–37</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Fate of Deceivers</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5:1–11</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1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21168587"/>
              </p:ext>
            </p:extLst>
          </p:nvPr>
        </p:nvGraphicFramePr>
        <p:xfrm>
          <a:off x="3973286" y="108854"/>
          <a:ext cx="3799113" cy="6480996"/>
        </p:xfrm>
        <a:graphic>
          <a:graphicData uri="http://schemas.openxmlformats.org/drawingml/2006/table">
            <a:tbl>
              <a:tblPr firstRow="1" bandRow="1">
                <a:tableStyleId>{5940675A-B579-460E-94D1-54222C63F5DA}</a:tableStyleId>
              </a:tblPr>
              <a:tblGrid>
                <a:gridCol w="2754085">
                  <a:extLst>
                    <a:ext uri="{9D8B030D-6E8A-4147-A177-3AD203B41FA5}">
                      <a16:colId xmlns:a16="http://schemas.microsoft.com/office/drawing/2014/main" val="20000"/>
                    </a:ext>
                  </a:extLst>
                </a:gridCol>
                <a:gridCol w="1045028">
                  <a:extLst>
                    <a:ext uri="{9D8B030D-6E8A-4147-A177-3AD203B41FA5}">
                      <a16:colId xmlns:a16="http://schemas.microsoft.com/office/drawing/2014/main" val="20001"/>
                    </a:ext>
                  </a:extLst>
                </a:gridCol>
              </a:tblGrid>
              <a:tr h="373713">
                <a:tc>
                  <a:txBody>
                    <a:bodyPr/>
                    <a:lstStyle/>
                    <a:p>
                      <a:pPr algn="ctr"/>
                      <a:r>
                        <a:rPr lang="en-US" sz="1200" b="1" dirty="0"/>
                        <a:t>Event</a:t>
                      </a:r>
                    </a:p>
                  </a:txBody>
                  <a:tcPr/>
                </a:tc>
                <a:tc>
                  <a:txBody>
                    <a:bodyPr/>
                    <a:lstStyle/>
                    <a:p>
                      <a:pPr algn="ctr"/>
                      <a:r>
                        <a:rPr lang="en-US" sz="1200" b="1" dirty="0"/>
                        <a:t>Acts</a:t>
                      </a:r>
                    </a:p>
                  </a:txBody>
                  <a:tcPr/>
                </a:tc>
                <a:extLst>
                  <a:ext uri="{0D108BD9-81ED-4DB2-BD59-A6C34878D82A}">
                    <a16:rowId xmlns:a16="http://schemas.microsoft.com/office/drawing/2014/main" val="10000"/>
                  </a:ext>
                </a:extLst>
              </a:tr>
              <a:tr h="373713">
                <a:tc>
                  <a:txBody>
                    <a:bodyPr/>
                    <a:lstStyle/>
                    <a:p>
                      <a:pPr algn="l" fontAlgn="base"/>
                      <a:r>
                        <a:rPr lang="en-US" sz="1200">
                          <a:solidFill>
                            <a:srgbClr val="434444"/>
                          </a:solidFill>
                          <a:effectLst/>
                        </a:rPr>
                        <a:t>Apostles Continue Miracles of Jesus</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5:12–16</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1"/>
                  </a:ext>
                </a:extLst>
              </a:tr>
              <a:tr h="373713">
                <a:tc>
                  <a:txBody>
                    <a:bodyPr/>
                    <a:lstStyle/>
                    <a:p>
                      <a:pPr algn="l" fontAlgn="base"/>
                      <a:r>
                        <a:rPr lang="en-US" sz="1200">
                          <a:solidFill>
                            <a:srgbClr val="434444"/>
                          </a:solidFill>
                          <a:effectLst/>
                        </a:rPr>
                        <a:t>Angels Deliver Apostles from Prison</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5:17–26</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2"/>
                  </a:ext>
                </a:extLst>
              </a:tr>
              <a:tr h="373713">
                <a:tc>
                  <a:txBody>
                    <a:bodyPr/>
                    <a:lstStyle/>
                    <a:p>
                      <a:pPr algn="l" fontAlgn="base"/>
                      <a:r>
                        <a:rPr lang="en-US" sz="1200">
                          <a:solidFill>
                            <a:srgbClr val="434444"/>
                          </a:solidFill>
                          <a:effectLst/>
                        </a:rPr>
                        <a:t>Apostles Testify of Christ</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5:27–32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3"/>
                  </a:ext>
                </a:extLst>
              </a:tr>
              <a:tr h="373713">
                <a:tc>
                  <a:txBody>
                    <a:bodyPr/>
                    <a:lstStyle/>
                    <a:p>
                      <a:pPr algn="l" fontAlgn="base"/>
                      <a:r>
                        <a:rPr lang="en-US" sz="1200">
                          <a:solidFill>
                            <a:srgbClr val="434444"/>
                          </a:solidFill>
                          <a:effectLst/>
                        </a:rPr>
                        <a:t>Persecution Is Not of God</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5:33–42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4"/>
                  </a:ext>
                </a:extLst>
              </a:tr>
              <a:tr h="373713">
                <a:tc>
                  <a:txBody>
                    <a:bodyPr/>
                    <a:lstStyle/>
                    <a:p>
                      <a:pPr algn="l" fontAlgn="base"/>
                      <a:r>
                        <a:rPr lang="en-US" sz="1200">
                          <a:solidFill>
                            <a:srgbClr val="434444"/>
                          </a:solidFill>
                          <a:effectLst/>
                        </a:rPr>
                        <a:t>Seven Chosen to Assist Apostles</a:t>
                      </a:r>
                    </a:p>
                  </a:txBody>
                  <a:tcPr marL="95250" marR="95250" marT="66675" marB="66675" anchor="ctr"/>
                </a:tc>
                <a:tc>
                  <a:txBody>
                    <a:bodyPr/>
                    <a:lstStyle/>
                    <a:p>
                      <a:pPr algn="l" fontAlgn="base"/>
                      <a:r>
                        <a:rPr lang="en-US" sz="1200">
                          <a:solidFill>
                            <a:srgbClr val="434444"/>
                          </a:solidFill>
                          <a:effectLst/>
                        </a:rPr>
                        <a:t>6:1–6</a:t>
                      </a:r>
                    </a:p>
                  </a:txBody>
                  <a:tcPr marL="95250" marR="95250" marT="66675" marB="66675" anchor="ctr"/>
                </a:tc>
                <a:extLst>
                  <a:ext uri="{0D108BD9-81ED-4DB2-BD59-A6C34878D82A}">
                    <a16:rowId xmlns:a16="http://schemas.microsoft.com/office/drawing/2014/main" val="10005"/>
                  </a:ext>
                </a:extLst>
              </a:tr>
              <a:tr h="373713">
                <a:tc>
                  <a:txBody>
                    <a:bodyPr/>
                    <a:lstStyle/>
                    <a:p>
                      <a:pPr algn="l" fontAlgn="base"/>
                      <a:r>
                        <a:rPr lang="en-US" sz="1200">
                          <a:solidFill>
                            <a:srgbClr val="434444"/>
                          </a:solidFill>
                          <a:effectLst/>
                        </a:rPr>
                        <a:t>Stephen Transfigured Before the Sanhedrin</a:t>
                      </a:r>
                    </a:p>
                  </a:txBody>
                  <a:tcPr marL="95250" marR="95250" marT="66675" marB="66675" anchor="ctr"/>
                </a:tc>
                <a:tc>
                  <a:txBody>
                    <a:bodyPr/>
                    <a:lstStyle/>
                    <a:p>
                      <a:pPr algn="l" fontAlgn="base"/>
                      <a:r>
                        <a:rPr lang="en-US" sz="1200">
                          <a:solidFill>
                            <a:srgbClr val="434444"/>
                          </a:solidFill>
                          <a:effectLst/>
                        </a:rPr>
                        <a:t>6:7–15</a:t>
                      </a:r>
                    </a:p>
                  </a:txBody>
                  <a:tcPr marL="95250" marR="95250" marT="66675" marB="66675" anchor="ctr"/>
                </a:tc>
                <a:extLst>
                  <a:ext uri="{0D108BD9-81ED-4DB2-BD59-A6C34878D82A}">
                    <a16:rowId xmlns:a16="http://schemas.microsoft.com/office/drawing/2014/main" val="10006"/>
                  </a:ext>
                </a:extLst>
              </a:tr>
              <a:tr h="373713">
                <a:tc>
                  <a:txBody>
                    <a:bodyPr/>
                    <a:lstStyle/>
                    <a:p>
                      <a:pPr algn="l" fontAlgn="base"/>
                      <a:r>
                        <a:rPr lang="en-US" sz="1200">
                          <a:solidFill>
                            <a:srgbClr val="434444"/>
                          </a:solidFill>
                          <a:effectLst/>
                        </a:rPr>
                        <a:t>Stephen Preaches about Israel</a:t>
                      </a:r>
                    </a:p>
                  </a:txBody>
                  <a:tcPr marL="95250" marR="95250" marT="66675" marB="66675" anchor="ctr"/>
                </a:tc>
                <a:tc>
                  <a:txBody>
                    <a:bodyPr/>
                    <a:lstStyle/>
                    <a:p>
                      <a:pPr algn="l" fontAlgn="base"/>
                      <a:r>
                        <a:rPr lang="en-US" sz="1200">
                          <a:solidFill>
                            <a:srgbClr val="434444"/>
                          </a:solidFill>
                          <a:effectLst/>
                        </a:rPr>
                        <a:t>7:1–36</a:t>
                      </a:r>
                    </a:p>
                  </a:txBody>
                  <a:tcPr marL="95250" marR="95250" marT="66675" marB="66675" anchor="ctr"/>
                </a:tc>
                <a:extLst>
                  <a:ext uri="{0D108BD9-81ED-4DB2-BD59-A6C34878D82A}">
                    <a16:rowId xmlns:a16="http://schemas.microsoft.com/office/drawing/2014/main" val="10007"/>
                  </a:ext>
                </a:extLst>
              </a:tr>
              <a:tr h="373713">
                <a:tc>
                  <a:txBody>
                    <a:bodyPr/>
                    <a:lstStyle/>
                    <a:p>
                      <a:pPr algn="l" fontAlgn="base"/>
                      <a:r>
                        <a:rPr lang="en-US" sz="1200" u="none" strike="noStrike" dirty="0">
                          <a:solidFill>
                            <a:srgbClr val="2F393A"/>
                          </a:solidFill>
                          <a:effectLst/>
                        </a:rPr>
                        <a:t>Moses</a:t>
                      </a:r>
                      <a:r>
                        <a:rPr lang="en-US" sz="1200" dirty="0">
                          <a:solidFill>
                            <a:srgbClr val="434444"/>
                          </a:solidFill>
                          <a:effectLst/>
                        </a:rPr>
                        <a:t>—A Prototype of Christ</a:t>
                      </a:r>
                    </a:p>
                  </a:txBody>
                  <a:tcPr marL="95250" marR="95250" marT="66675" marB="66675" anchor="ctr"/>
                </a:tc>
                <a:tc>
                  <a:txBody>
                    <a:bodyPr/>
                    <a:lstStyle/>
                    <a:p>
                      <a:pPr algn="l" fontAlgn="base"/>
                      <a:r>
                        <a:rPr lang="en-US" sz="1200">
                          <a:solidFill>
                            <a:srgbClr val="434444"/>
                          </a:solidFill>
                          <a:effectLst/>
                        </a:rPr>
                        <a:t>7:37–40</a:t>
                      </a:r>
                    </a:p>
                  </a:txBody>
                  <a:tcPr marL="95250" marR="95250" marT="66675" marB="66675" anchor="ctr"/>
                </a:tc>
                <a:extLst>
                  <a:ext uri="{0D108BD9-81ED-4DB2-BD59-A6C34878D82A}">
                    <a16:rowId xmlns:a16="http://schemas.microsoft.com/office/drawing/2014/main" val="10008"/>
                  </a:ext>
                </a:extLst>
              </a:tr>
              <a:tr h="373713">
                <a:tc>
                  <a:txBody>
                    <a:bodyPr/>
                    <a:lstStyle/>
                    <a:p>
                      <a:pPr algn="l" fontAlgn="base"/>
                      <a:r>
                        <a:rPr lang="en-US" sz="1200">
                          <a:solidFill>
                            <a:srgbClr val="434444"/>
                          </a:solidFill>
                          <a:effectLst/>
                        </a:rPr>
                        <a:t>Stephen Testifies of Apostasy in Israel</a:t>
                      </a:r>
                    </a:p>
                  </a:txBody>
                  <a:tcPr marL="95250" marR="95250" marT="66675" marB="66675" anchor="ctr"/>
                </a:tc>
                <a:tc>
                  <a:txBody>
                    <a:bodyPr/>
                    <a:lstStyle/>
                    <a:p>
                      <a:pPr algn="l" fontAlgn="base"/>
                      <a:r>
                        <a:rPr lang="en-US" sz="1200">
                          <a:solidFill>
                            <a:srgbClr val="434444"/>
                          </a:solidFill>
                          <a:effectLst/>
                        </a:rPr>
                        <a:t>7:41–53</a:t>
                      </a:r>
                    </a:p>
                  </a:txBody>
                  <a:tcPr marL="95250" marR="95250" marT="66675" marB="66675" anchor="ctr"/>
                </a:tc>
                <a:extLst>
                  <a:ext uri="{0D108BD9-81ED-4DB2-BD59-A6C34878D82A}">
                    <a16:rowId xmlns:a16="http://schemas.microsoft.com/office/drawing/2014/main" val="10009"/>
                  </a:ext>
                </a:extLst>
              </a:tr>
              <a:tr h="373713">
                <a:tc>
                  <a:txBody>
                    <a:bodyPr/>
                    <a:lstStyle/>
                    <a:p>
                      <a:pPr algn="l" fontAlgn="base"/>
                      <a:r>
                        <a:rPr lang="en-US" sz="1200">
                          <a:solidFill>
                            <a:srgbClr val="434444"/>
                          </a:solidFill>
                          <a:effectLst/>
                        </a:rPr>
                        <a:t>Stephen Sees the Father and the Son</a:t>
                      </a:r>
                    </a:p>
                  </a:txBody>
                  <a:tcPr marL="95250" marR="95250" marT="66675" marB="66675" anchor="ctr"/>
                </a:tc>
                <a:tc>
                  <a:txBody>
                    <a:bodyPr/>
                    <a:lstStyle/>
                    <a:p>
                      <a:pPr algn="l" fontAlgn="base"/>
                      <a:r>
                        <a:rPr lang="en-US" sz="1200">
                          <a:solidFill>
                            <a:srgbClr val="434444"/>
                          </a:solidFill>
                          <a:effectLst/>
                        </a:rPr>
                        <a:t>7:54–60; 8:1</a:t>
                      </a:r>
                    </a:p>
                  </a:txBody>
                  <a:tcPr marL="95250" marR="95250" marT="66675" marB="66675" anchor="ctr"/>
                </a:tc>
                <a:extLst>
                  <a:ext uri="{0D108BD9-81ED-4DB2-BD59-A6C34878D82A}">
                    <a16:rowId xmlns:a16="http://schemas.microsoft.com/office/drawing/2014/main" val="10010"/>
                  </a:ext>
                </a:extLst>
              </a:tr>
              <a:tr h="373713">
                <a:tc>
                  <a:txBody>
                    <a:bodyPr/>
                    <a:lstStyle/>
                    <a:p>
                      <a:pPr algn="l" fontAlgn="base"/>
                      <a:r>
                        <a:rPr lang="en-US" sz="1200" dirty="0">
                          <a:solidFill>
                            <a:srgbClr val="434444"/>
                          </a:solidFill>
                          <a:effectLst/>
                        </a:rPr>
                        <a:t>Saul Persecutes the Church</a:t>
                      </a:r>
                    </a:p>
                  </a:txBody>
                  <a:tcPr marL="95250" marR="95250" marT="66675" marB="66675" anchor="ctr"/>
                </a:tc>
                <a:tc>
                  <a:txBody>
                    <a:bodyPr/>
                    <a:lstStyle/>
                    <a:p>
                      <a:pPr algn="l" fontAlgn="base"/>
                      <a:r>
                        <a:rPr lang="en-US" sz="1200" dirty="0">
                          <a:solidFill>
                            <a:srgbClr val="434444"/>
                          </a:solidFill>
                          <a:effectLst/>
                        </a:rPr>
                        <a:t>8:1–4</a:t>
                      </a:r>
                    </a:p>
                  </a:txBody>
                  <a:tcPr marL="95250" marR="95250" marT="66675" marB="66675" anchor="ctr"/>
                </a:tc>
                <a:extLst>
                  <a:ext uri="{0D108BD9-81ED-4DB2-BD59-A6C34878D82A}">
                    <a16:rowId xmlns:a16="http://schemas.microsoft.com/office/drawing/2014/main" val="10011"/>
                  </a:ext>
                </a:extLst>
              </a:tr>
              <a:tr h="373713">
                <a:tc>
                  <a:txBody>
                    <a:bodyPr/>
                    <a:lstStyle/>
                    <a:p>
                      <a:pPr algn="l" fontAlgn="base"/>
                      <a:r>
                        <a:rPr lang="en-US" sz="1200" dirty="0">
                          <a:solidFill>
                            <a:srgbClr val="434444"/>
                          </a:solidFill>
                          <a:effectLst/>
                        </a:rPr>
                        <a:t>Samaria:</a:t>
                      </a:r>
                    </a:p>
                    <a:p>
                      <a:pPr algn="l" fontAlgn="base"/>
                      <a:r>
                        <a:rPr lang="en-US" sz="1200" dirty="0">
                          <a:solidFill>
                            <a:srgbClr val="434444"/>
                          </a:solidFill>
                          <a:effectLst/>
                        </a:rPr>
                        <a:t>Philip Works Miracles, Converts Simon</a:t>
                      </a:r>
                    </a:p>
                  </a:txBody>
                  <a:tcPr marL="95250" marR="95250" marT="66675" marB="66675" anchor="ctr"/>
                </a:tc>
                <a:tc>
                  <a:txBody>
                    <a:bodyPr/>
                    <a:lstStyle/>
                    <a:p>
                      <a:pPr algn="l" fontAlgn="base"/>
                      <a:r>
                        <a:rPr lang="en-US" sz="1200">
                          <a:solidFill>
                            <a:srgbClr val="434444"/>
                          </a:solidFill>
                          <a:effectLst/>
                        </a:rPr>
                        <a:t>8:5–13</a:t>
                      </a:r>
                    </a:p>
                  </a:txBody>
                  <a:tcPr marL="95250" marR="95250" marT="66675" marB="66675" anchor="ctr"/>
                </a:tc>
                <a:extLst>
                  <a:ext uri="{0D108BD9-81ED-4DB2-BD59-A6C34878D82A}">
                    <a16:rowId xmlns:a16="http://schemas.microsoft.com/office/drawing/2014/main" val="10012"/>
                  </a:ext>
                </a:extLst>
              </a:tr>
              <a:tr h="373713">
                <a:tc>
                  <a:txBody>
                    <a:bodyPr/>
                    <a:lstStyle/>
                    <a:p>
                      <a:pPr algn="l" fontAlgn="base"/>
                      <a:r>
                        <a:rPr lang="en-US" sz="1200">
                          <a:solidFill>
                            <a:srgbClr val="434444"/>
                          </a:solidFill>
                          <a:effectLst/>
                        </a:rPr>
                        <a:t>Apostles Confer Gift of the Holy Ghost</a:t>
                      </a:r>
                    </a:p>
                  </a:txBody>
                  <a:tcPr marL="95250" marR="95250" marT="66675" marB="66675" anchor="ctr"/>
                </a:tc>
                <a:tc>
                  <a:txBody>
                    <a:bodyPr/>
                    <a:lstStyle/>
                    <a:p>
                      <a:pPr algn="l" fontAlgn="base"/>
                      <a:r>
                        <a:rPr lang="en-US" sz="1200">
                          <a:solidFill>
                            <a:srgbClr val="434444"/>
                          </a:solidFill>
                          <a:effectLst/>
                        </a:rPr>
                        <a:t>8:14–17</a:t>
                      </a:r>
                    </a:p>
                  </a:txBody>
                  <a:tcPr marL="95250" marR="95250" marT="66675" marB="66675" anchor="ctr"/>
                </a:tc>
                <a:extLst>
                  <a:ext uri="{0D108BD9-81ED-4DB2-BD59-A6C34878D82A}">
                    <a16:rowId xmlns:a16="http://schemas.microsoft.com/office/drawing/2014/main" val="10013"/>
                  </a:ext>
                </a:extLst>
              </a:tr>
              <a:tr h="373713">
                <a:tc>
                  <a:txBody>
                    <a:bodyPr/>
                    <a:lstStyle/>
                    <a:p>
                      <a:pPr algn="l" fontAlgn="base"/>
                      <a:r>
                        <a:rPr lang="en-US" sz="1200">
                          <a:solidFill>
                            <a:srgbClr val="434444"/>
                          </a:solidFill>
                          <a:effectLst/>
                        </a:rPr>
                        <a:t>Simon Seeks to Buy Gift of the Holy Ghost</a:t>
                      </a:r>
                    </a:p>
                  </a:txBody>
                  <a:tcPr marL="95250" marR="95250" marT="66675" marB="66675" anchor="ctr"/>
                </a:tc>
                <a:tc>
                  <a:txBody>
                    <a:bodyPr/>
                    <a:lstStyle/>
                    <a:p>
                      <a:pPr algn="l" fontAlgn="base"/>
                      <a:r>
                        <a:rPr lang="en-US" sz="1200">
                          <a:solidFill>
                            <a:srgbClr val="434444"/>
                          </a:solidFill>
                          <a:effectLst/>
                        </a:rPr>
                        <a:t>8:18–25</a:t>
                      </a:r>
                    </a:p>
                  </a:txBody>
                  <a:tcPr marL="95250" marR="95250" marT="66675" marB="66675" anchor="ctr"/>
                </a:tc>
                <a:extLst>
                  <a:ext uri="{0D108BD9-81ED-4DB2-BD59-A6C34878D82A}">
                    <a16:rowId xmlns:a16="http://schemas.microsoft.com/office/drawing/2014/main" val="10014"/>
                  </a:ext>
                </a:extLst>
              </a:tr>
              <a:tr h="373713">
                <a:tc>
                  <a:txBody>
                    <a:bodyPr/>
                    <a:lstStyle/>
                    <a:p>
                      <a:pPr algn="l" fontAlgn="base"/>
                      <a:r>
                        <a:rPr lang="en-US" sz="1200">
                          <a:solidFill>
                            <a:srgbClr val="434444"/>
                          </a:solidFill>
                          <a:effectLst/>
                        </a:rPr>
                        <a:t>Toward Gaza:</a:t>
                      </a:r>
                    </a:p>
                    <a:p>
                      <a:pPr algn="l" fontAlgn="base"/>
                      <a:r>
                        <a:rPr lang="en-US" sz="1200">
                          <a:solidFill>
                            <a:srgbClr val="434444"/>
                          </a:solidFill>
                          <a:effectLst/>
                        </a:rPr>
                        <a:t>Philip Preaches Christ, Baptizes Eunuch</a:t>
                      </a:r>
                    </a:p>
                  </a:txBody>
                  <a:tcPr marL="95250" marR="95250" marT="66675" marB="66675" anchor="ctr"/>
                </a:tc>
                <a:tc>
                  <a:txBody>
                    <a:bodyPr/>
                    <a:lstStyle/>
                    <a:p>
                      <a:pPr algn="l" fontAlgn="base"/>
                      <a:r>
                        <a:rPr lang="en-US" sz="1200" dirty="0">
                          <a:solidFill>
                            <a:srgbClr val="434444"/>
                          </a:solidFill>
                          <a:effectLst/>
                        </a:rPr>
                        <a:t>8:26–40</a:t>
                      </a:r>
                    </a:p>
                  </a:txBody>
                  <a:tcPr marL="95250" marR="95250" marT="66675" marB="66675" anchor="ctr"/>
                </a:tc>
                <a:extLst>
                  <a:ext uri="{0D108BD9-81ED-4DB2-BD59-A6C34878D82A}">
                    <a16:rowId xmlns:a16="http://schemas.microsoft.com/office/drawing/2014/main" val="10015"/>
                  </a:ext>
                </a:extLst>
              </a:tr>
            </a:tbl>
          </a:graphicData>
        </a:graphic>
      </p:graphicFrame>
      <p:sp>
        <p:nvSpPr>
          <p:cNvPr id="7" name="TextBox 6"/>
          <p:cNvSpPr txBox="1"/>
          <p:nvPr/>
        </p:nvSpPr>
        <p:spPr>
          <a:xfrm>
            <a:off x="8232318" y="1240972"/>
            <a:ext cx="3695702" cy="4031873"/>
          </a:xfrm>
          <a:prstGeom prst="rect">
            <a:avLst/>
          </a:prstGeom>
          <a:noFill/>
        </p:spPr>
        <p:txBody>
          <a:bodyPr wrap="square" rtlCol="0">
            <a:spAutoFit/>
          </a:bodyPr>
          <a:lstStyle/>
          <a:p>
            <a:pPr algn="ctr"/>
            <a:r>
              <a:rPr lang="en-US" sz="3200" dirty="0"/>
              <a:t>The Acts of The Apostles, Written by Luke to </a:t>
            </a:r>
            <a:r>
              <a:rPr lang="en-US" sz="3200" dirty="0" err="1"/>
              <a:t>Theophilus</a:t>
            </a:r>
            <a:r>
              <a:rPr lang="en-US" sz="3200" dirty="0"/>
              <a:t>, 61-63 AD</a:t>
            </a:r>
          </a:p>
          <a:p>
            <a:pPr algn="ctr"/>
            <a:endParaRPr lang="en-US" sz="3200" dirty="0"/>
          </a:p>
          <a:p>
            <a:pPr algn="ctr"/>
            <a:r>
              <a:rPr lang="en-US" sz="3200" dirty="0"/>
              <a:t>The Events That Occurred 33-36 AD  (1-8)</a:t>
            </a:r>
          </a:p>
        </p:txBody>
      </p:sp>
      <p:sp>
        <p:nvSpPr>
          <p:cNvPr id="8" name="TextBox 7"/>
          <p:cNvSpPr txBox="1"/>
          <p:nvPr/>
        </p:nvSpPr>
        <p:spPr>
          <a:xfrm>
            <a:off x="8322127" y="6466739"/>
            <a:ext cx="3516085" cy="246221"/>
          </a:xfrm>
          <a:prstGeom prst="rect">
            <a:avLst/>
          </a:prstGeom>
          <a:noFill/>
        </p:spPr>
        <p:txBody>
          <a:bodyPr wrap="square" rtlCol="0">
            <a:spAutoFit/>
          </a:bodyPr>
          <a:lstStyle/>
          <a:p>
            <a:r>
              <a:rPr lang="en-US" sz="1000" dirty="0"/>
              <a:t>Life and Times of Jesus Christ Section 7 Chapter 29</a:t>
            </a:r>
          </a:p>
        </p:txBody>
      </p:sp>
    </p:spTree>
    <p:extLst>
      <p:ext uri="{BB962C8B-B14F-4D97-AF65-F5344CB8AC3E}">
        <p14:creationId xmlns:p14="http://schemas.microsoft.com/office/powerpoint/2010/main" val="1355648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678" y="114652"/>
            <a:ext cx="6096000" cy="3231654"/>
          </a:xfrm>
          <a:prstGeom prst="rect">
            <a:avLst/>
          </a:prstGeom>
          <a:ln>
            <a:solidFill>
              <a:schemeClr val="tx1"/>
            </a:solidFill>
          </a:ln>
        </p:spPr>
        <p:txBody>
          <a:bodyPr>
            <a:spAutoFit/>
          </a:bodyPr>
          <a:lstStyle/>
          <a:p>
            <a:pPr fontAlgn="base"/>
            <a:r>
              <a:rPr lang="en-US" sz="1200" b="1" dirty="0">
                <a:solidFill>
                  <a:srgbClr val="333333"/>
                </a:solidFill>
              </a:rPr>
              <a:t>The Stone Acts 4:11:</a:t>
            </a:r>
          </a:p>
          <a:p>
            <a:pPr fontAlgn="base"/>
            <a:r>
              <a:rPr lang="en-US" sz="1200" dirty="0">
                <a:solidFill>
                  <a:srgbClr val="333333"/>
                </a:solidFill>
              </a:rPr>
              <a:t>In this reference, the building up of the kingdom of God is likened unto the building of a house which should have been built up by the ecclesiastical authorities of the day. They had the most experience, training, and knowledge. In laying the foundation, they should have been able to look amongst all the rocks and boulders and select a rock of supreme quality. They would need a perfect stone, one that could support all the weight of the building, one that would make a 'sure foundation' (Jacob 4:16).</a:t>
            </a:r>
          </a:p>
          <a:p>
            <a:pPr fontAlgn="base"/>
            <a:r>
              <a:rPr lang="en-US" sz="1200" dirty="0">
                <a:solidFill>
                  <a:srgbClr val="333333"/>
                </a:solidFill>
              </a:rPr>
              <a:t>Ironically, as they surveyed the scene, they missed this most important stone 'because of their blindness, which blindness came by looking beyond the mark' (Jacob 4:14). Instead of making it their chief cornerstone, they stumbled over it as Isaiah prophesied they would (Isa 8:14). They tripped on it and fell flat on their faces. Angered by their own bruised elbows and scuffed up knees, they cursed and kicked and 'set at naught' this 'rock of offence'. With this blunder of eternal proportions, God himself had to step in to finish the work. God himself would have to take over the construction project. These blind and wounded contractors were fired and the Father placed Christ in his rightful position as the 'head </a:t>
            </a:r>
            <a:r>
              <a:rPr lang="en-US" sz="1200" i="1" dirty="0">
                <a:solidFill>
                  <a:srgbClr val="333333"/>
                </a:solidFill>
              </a:rPr>
              <a:t>stone </a:t>
            </a:r>
            <a:r>
              <a:rPr lang="en-US" sz="1200" dirty="0">
                <a:solidFill>
                  <a:srgbClr val="333333"/>
                </a:solidFill>
              </a:rPr>
              <a:t>of the corner' (Ps. 118:22). We are left to conclude with the psalmist, 'This is the Lord's doing; it is marvelous in our eyes' (Ps 118:23). Gospeldoctrine.com</a:t>
            </a:r>
            <a:endParaRPr lang="en-US" sz="1200" b="0" i="0" dirty="0">
              <a:solidFill>
                <a:srgbClr val="333333"/>
              </a:solidFill>
              <a:effectLst/>
            </a:endParaRPr>
          </a:p>
        </p:txBody>
      </p:sp>
      <p:sp>
        <p:nvSpPr>
          <p:cNvPr id="3" name="Rectangle 2"/>
          <p:cNvSpPr/>
          <p:nvPr/>
        </p:nvSpPr>
        <p:spPr>
          <a:xfrm>
            <a:off x="114678" y="3346306"/>
            <a:ext cx="6096000" cy="1938992"/>
          </a:xfrm>
          <a:prstGeom prst="rect">
            <a:avLst/>
          </a:prstGeom>
          <a:ln>
            <a:solidFill>
              <a:schemeClr val="tx1"/>
            </a:solidFill>
          </a:ln>
        </p:spPr>
        <p:txBody>
          <a:bodyPr>
            <a:spAutoFit/>
          </a:bodyPr>
          <a:lstStyle/>
          <a:p>
            <a:pPr fontAlgn="base"/>
            <a:r>
              <a:rPr lang="en-US" sz="1200" b="1" dirty="0"/>
              <a:t>Boldness in Peter Acts 4:13:</a:t>
            </a:r>
          </a:p>
          <a:p>
            <a:pPr fontAlgn="base"/>
            <a:r>
              <a:rPr lang="en-US" sz="1200" dirty="0"/>
              <a:t>"We stand in awe before the great Peter, who had so completely received his total assurances and who had so graciously donned the robe of leadership and the mantle of authority and the courage of the inspired and assured. What strength he had come to have as he led the saints and faced the world with all its persecutors, unbelievers, and difficulties. And, as he rehearsed over and over his absolute knowledge, we glory in his stamina as he faced mobs and prelates, officials who could take his life, and as he boldly proclaimed the resurrected Lord, the Prince of Peace, the Holy One and the Just, the Prince of Life, the Prince and Savior. Peter certainly now was sure, impregnable, never to falter. We should gain much sureness by his certainty." Spencer W. Kimball (</a:t>
            </a:r>
            <a:r>
              <a:rPr lang="en-US" sz="1200" i="1" dirty="0"/>
              <a:t>Conference Report, April 1969</a:t>
            </a:r>
            <a:r>
              <a:rPr lang="en-US" sz="1200" dirty="0"/>
              <a:t>, Afternoon Meeting 28.)</a:t>
            </a:r>
            <a:endParaRPr lang="en-US" sz="1200" b="0" i="0" dirty="0">
              <a:solidFill>
                <a:srgbClr val="333333"/>
              </a:solidFill>
              <a:effectLst/>
            </a:endParaRPr>
          </a:p>
        </p:txBody>
      </p:sp>
      <p:sp>
        <p:nvSpPr>
          <p:cNvPr id="4" name="Rectangle 3"/>
          <p:cNvSpPr/>
          <p:nvPr/>
        </p:nvSpPr>
        <p:spPr>
          <a:xfrm>
            <a:off x="114678" y="5285298"/>
            <a:ext cx="6096000" cy="1569660"/>
          </a:xfrm>
          <a:prstGeom prst="rect">
            <a:avLst/>
          </a:prstGeom>
          <a:ln>
            <a:solidFill>
              <a:schemeClr val="tx1"/>
            </a:solidFill>
          </a:ln>
        </p:spPr>
        <p:txBody>
          <a:bodyPr>
            <a:spAutoFit/>
          </a:bodyPr>
          <a:lstStyle/>
          <a:p>
            <a:pPr fontAlgn="base"/>
            <a:r>
              <a:rPr lang="en-US" sz="1200" b="1" dirty="0"/>
              <a:t>Stand Firm, Be Bold: </a:t>
            </a:r>
            <a:r>
              <a:rPr lang="en-US" sz="1200" dirty="0"/>
              <a:t>“The world is constantly crowding in on us. From all sides we feel the pressure to soften our stance, to give in here a little and there a little.</a:t>
            </a:r>
          </a:p>
          <a:p>
            <a:pPr fontAlgn="base"/>
            <a:r>
              <a:rPr lang="en-US" sz="1200" dirty="0"/>
              <a:t>“We must never lose sight of our objective. We must ever keep before us the goal which the Lord has set for us. …</a:t>
            </a:r>
          </a:p>
          <a:p>
            <a:pPr fontAlgn="base"/>
            <a:r>
              <a:rPr lang="en-US" sz="1200" dirty="0"/>
              <a:t>“We must stand firm. We must hold back the world. If we do so, the Almighty will be our strength and our protector, our guide and our revelator. We shall have the comfort of knowing that we are doing what He would have us do.” Pres. Gordon B. Hinckley (“An Ensign to the Nations, a Light to the World,”</a:t>
            </a:r>
            <a:r>
              <a:rPr lang="en-US" sz="1200" i="1" dirty="0"/>
              <a:t> Ensign</a:t>
            </a:r>
            <a:r>
              <a:rPr lang="en-US" sz="1200" dirty="0"/>
              <a:t> or </a:t>
            </a:r>
            <a:r>
              <a:rPr lang="en-US" sz="1200" i="1" dirty="0"/>
              <a:t>Liahona,</a:t>
            </a:r>
            <a:r>
              <a:rPr lang="en-US" sz="1200" dirty="0"/>
              <a:t> Nov. 2003, 82–83).</a:t>
            </a:r>
          </a:p>
        </p:txBody>
      </p:sp>
      <p:sp>
        <p:nvSpPr>
          <p:cNvPr id="5" name="Rectangle 4"/>
          <p:cNvSpPr/>
          <p:nvPr/>
        </p:nvSpPr>
        <p:spPr>
          <a:xfrm>
            <a:off x="6210678" y="114652"/>
            <a:ext cx="5773093" cy="1569660"/>
          </a:xfrm>
          <a:prstGeom prst="rect">
            <a:avLst/>
          </a:prstGeom>
          <a:ln>
            <a:solidFill>
              <a:schemeClr val="tx1"/>
            </a:solidFill>
          </a:ln>
        </p:spPr>
        <p:txBody>
          <a:bodyPr wrap="square">
            <a:spAutoFit/>
          </a:bodyPr>
          <a:lstStyle/>
          <a:p>
            <a:pPr fontAlgn="base"/>
            <a:r>
              <a:rPr lang="en-US" sz="1200" b="1" dirty="0"/>
              <a:t>Honesty Acts 5:1-10</a:t>
            </a:r>
          </a:p>
          <a:p>
            <a:pPr fontAlgn="base"/>
            <a:r>
              <a:rPr lang="en-US" sz="1200" dirty="0"/>
              <a:t> “Honesty is the basis of a true Christian life. For Latter-day Saints, honesty is an important requirement for entering the Lord’s holy temple. Honesty is embedded in the covenants that we make in the temple. Each Sunday as we partake of the holy emblems of the Savior’s flesh and blood, we again renew our basic and sacred covenants—which encompass honesty. … Honesty should be among the most fundamental values that govern our everyday living.” Bishop Richard C. </a:t>
            </a:r>
            <a:r>
              <a:rPr lang="en-US" sz="1200" dirty="0" err="1"/>
              <a:t>Edgley</a:t>
            </a:r>
            <a:r>
              <a:rPr lang="en-US" sz="1200" dirty="0"/>
              <a:t>  (“Three Towels and a 25-Cent Newspaper,”</a:t>
            </a:r>
            <a:r>
              <a:rPr lang="en-US" sz="1200" i="1" dirty="0"/>
              <a:t> Ensign </a:t>
            </a:r>
            <a:r>
              <a:rPr lang="en-US" sz="1200" dirty="0"/>
              <a:t>or </a:t>
            </a:r>
            <a:r>
              <a:rPr lang="en-US" sz="1200" i="1" dirty="0"/>
              <a:t>Liahona,</a:t>
            </a:r>
            <a:r>
              <a:rPr lang="en-US" sz="1200" dirty="0"/>
              <a:t> Nov. 2006, 74).</a:t>
            </a:r>
            <a:endParaRPr lang="en-US" sz="1200" b="0" i="0" dirty="0">
              <a:solidFill>
                <a:srgbClr val="333333"/>
              </a:solidFill>
              <a:effectLst/>
            </a:endParaRPr>
          </a:p>
        </p:txBody>
      </p:sp>
      <p:sp>
        <p:nvSpPr>
          <p:cNvPr id="6" name="Rectangle 5"/>
          <p:cNvSpPr/>
          <p:nvPr/>
        </p:nvSpPr>
        <p:spPr>
          <a:xfrm>
            <a:off x="6210678" y="1684312"/>
            <a:ext cx="5773093" cy="2492990"/>
          </a:xfrm>
          <a:prstGeom prst="rect">
            <a:avLst/>
          </a:prstGeom>
          <a:ln>
            <a:solidFill>
              <a:schemeClr val="tx1"/>
            </a:solidFill>
          </a:ln>
        </p:spPr>
        <p:txBody>
          <a:bodyPr wrap="square">
            <a:spAutoFit/>
          </a:bodyPr>
          <a:lstStyle/>
          <a:p>
            <a:pPr fontAlgn="base"/>
            <a:r>
              <a:rPr lang="en-US" sz="1200" b="1" dirty="0"/>
              <a:t>Gamaliel Acts 5:34-39</a:t>
            </a:r>
          </a:p>
          <a:p>
            <a:pPr fontAlgn="base"/>
            <a:r>
              <a:rPr lang="en-US" sz="1200" dirty="0"/>
              <a:t>In his speech before the Jewish leaders, Gamaliel referred to two historical situations that showed how a movement would fail if the Lord was not with it. </a:t>
            </a:r>
          </a:p>
          <a:p>
            <a:pPr fontAlgn="base"/>
            <a:endParaRPr lang="en-US" sz="1200" dirty="0"/>
          </a:p>
          <a:p>
            <a:pPr fontAlgn="base"/>
            <a:r>
              <a:rPr lang="en-US" sz="1200" dirty="0"/>
              <a:t>The first was a Jewish uprising against the Romans that was led by a man called </a:t>
            </a:r>
            <a:r>
              <a:rPr lang="en-US" sz="1200" dirty="0" err="1"/>
              <a:t>Theudas</a:t>
            </a:r>
            <a:r>
              <a:rPr lang="en-US" sz="1200" dirty="0"/>
              <a:t>, who had gained about 400 followers before he was slain and his followers were scattered. The second occurred in about A.D. 6, when Judas of Galilee and a band of followers revolted against Roman taxation; in the ensuing violence, Judas died and his followers were dispersed.</a:t>
            </a:r>
          </a:p>
          <a:p>
            <a:pPr fontAlgn="base"/>
            <a:endParaRPr lang="en-US" sz="1200" dirty="0"/>
          </a:p>
          <a:p>
            <a:pPr fontAlgn="base"/>
            <a:r>
              <a:rPr lang="en-US" sz="1200" dirty="0"/>
              <a:t>In effect, Gamaliel’s counsel was, “Let nature take its course. If this movement of Jesus’s followers is of men, it will fail, as did the uprisings of </a:t>
            </a:r>
            <a:r>
              <a:rPr lang="en-US" sz="1200" dirty="0" err="1"/>
              <a:t>Theudas</a:t>
            </a:r>
            <a:r>
              <a:rPr lang="en-US" sz="1200" dirty="0"/>
              <a:t> and Judas. But if it is of God, you cannot overthrow it” (see Acts 5:35–39). (1)</a:t>
            </a:r>
          </a:p>
        </p:txBody>
      </p:sp>
    </p:spTree>
    <p:extLst>
      <p:ext uri="{BB962C8B-B14F-4D97-AF65-F5344CB8AC3E}">
        <p14:creationId xmlns:p14="http://schemas.microsoft.com/office/powerpoint/2010/main" val="1009674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‘None Other Name’</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4:12</a:t>
            </a:r>
          </a:p>
        </p:txBody>
      </p:sp>
      <p:grpSp>
        <p:nvGrpSpPr>
          <p:cNvPr id="198" name="Group 197"/>
          <p:cNvGrpSpPr/>
          <p:nvPr/>
        </p:nvGrpSpPr>
        <p:grpSpPr>
          <a:xfrm>
            <a:off x="574329" y="817398"/>
            <a:ext cx="3289208" cy="2390250"/>
            <a:chOff x="384206" y="4158361"/>
            <a:chExt cx="3289208" cy="2390250"/>
          </a:xfrm>
        </p:grpSpPr>
        <p:grpSp>
          <p:nvGrpSpPr>
            <p:cNvPr id="199" name="Group 198"/>
            <p:cNvGrpSpPr/>
            <p:nvPr/>
          </p:nvGrpSpPr>
          <p:grpSpPr>
            <a:xfrm>
              <a:off x="384206" y="4158361"/>
              <a:ext cx="3289208" cy="2390250"/>
              <a:chOff x="609599" y="833642"/>
              <a:chExt cx="7941747" cy="5771225"/>
            </a:xfrm>
          </p:grpSpPr>
          <p:grpSp>
            <p:nvGrpSpPr>
              <p:cNvPr id="201" name="Group 14"/>
              <p:cNvGrpSpPr/>
              <p:nvPr/>
            </p:nvGrpSpPr>
            <p:grpSpPr>
              <a:xfrm rot="10800000">
                <a:off x="7696200" y="5257800"/>
                <a:ext cx="621450" cy="1347067"/>
                <a:chOff x="7010400" y="381000"/>
                <a:chExt cx="762000" cy="2033666"/>
              </a:xfrm>
            </p:grpSpPr>
            <p:sp>
              <p:nvSpPr>
                <p:cNvPr id="214" name="Rounded Rectangle 21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11"/>
              <p:cNvGrpSpPr/>
              <p:nvPr/>
            </p:nvGrpSpPr>
            <p:grpSpPr>
              <a:xfrm rot="10800000">
                <a:off x="939238" y="4923502"/>
                <a:ext cx="621450" cy="1347067"/>
                <a:chOff x="7010400" y="381000"/>
                <a:chExt cx="762000" cy="2033666"/>
              </a:xfrm>
            </p:grpSpPr>
            <p:sp>
              <p:nvSpPr>
                <p:cNvPr id="212" name="Rounded Rectangle 21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 name="Wave 2"/>
              <p:cNvSpPr/>
              <p:nvPr/>
            </p:nvSpPr>
            <p:spPr>
              <a:xfrm>
                <a:off x="628205" y="1867117"/>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p:cNvGrpSpPr/>
              <p:nvPr/>
            </p:nvGrpSpPr>
            <p:grpSpPr>
              <a:xfrm>
                <a:off x="899460" y="833642"/>
                <a:ext cx="621450" cy="986197"/>
                <a:chOff x="7031201" y="834275"/>
                <a:chExt cx="762000" cy="1488861"/>
              </a:xfrm>
            </p:grpSpPr>
            <p:sp>
              <p:nvSpPr>
                <p:cNvPr id="210" name="Rounded Rectangle 20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206"/>
              <p:cNvGrpSpPr/>
              <p:nvPr/>
            </p:nvGrpSpPr>
            <p:grpSpPr>
              <a:xfrm>
                <a:off x="7646520" y="1148254"/>
                <a:ext cx="621450" cy="1017899"/>
                <a:chOff x="7087348" y="824753"/>
                <a:chExt cx="762000" cy="1536722"/>
              </a:xfrm>
            </p:grpSpPr>
            <p:sp>
              <p:nvSpPr>
                <p:cNvPr id="208" name="Rounded Rectangle 20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0" name="Rectangle 199"/>
            <p:cNvSpPr/>
            <p:nvPr/>
          </p:nvSpPr>
          <p:spPr>
            <a:xfrm>
              <a:off x="936410" y="4772731"/>
              <a:ext cx="2131725" cy="1077218"/>
            </a:xfrm>
            <a:prstGeom prst="rect">
              <a:avLst/>
            </a:prstGeom>
          </p:spPr>
          <p:txBody>
            <a:bodyPr wrap="square">
              <a:spAutoFit/>
            </a:bodyPr>
            <a:lstStyle/>
            <a:p>
              <a:pPr algn="ctr"/>
              <a:r>
                <a:rPr lang="en-US" sz="1600" b="1" dirty="0"/>
                <a:t>The name of Jesus Christ is the only name through which we can receive salvation</a:t>
              </a:r>
              <a:endParaRPr lang="en-US" sz="1600" dirty="0"/>
            </a:p>
          </p:txBody>
        </p:sp>
      </p:grpSp>
      <p:sp>
        <p:nvSpPr>
          <p:cNvPr id="2" name="Rectangle 1"/>
          <p:cNvSpPr/>
          <p:nvPr/>
        </p:nvSpPr>
        <p:spPr>
          <a:xfrm>
            <a:off x="4966855" y="1492863"/>
            <a:ext cx="5050373" cy="923330"/>
          </a:xfrm>
          <a:prstGeom prst="rect">
            <a:avLst/>
          </a:prstGeom>
        </p:spPr>
        <p:txBody>
          <a:bodyPr wrap="square">
            <a:spAutoFit/>
          </a:bodyPr>
          <a:lstStyle/>
          <a:p>
            <a:r>
              <a:rPr lang="en-US" dirty="0">
                <a:solidFill>
                  <a:schemeClr val="bg1"/>
                </a:solidFill>
              </a:rPr>
              <a:t>“This is more than just a name we deal with. This relates to spiritual authority and power and lies at the very center of Christian doctrine.</a:t>
            </a:r>
          </a:p>
        </p:txBody>
      </p:sp>
      <p:sp>
        <p:nvSpPr>
          <p:cNvPr id="4" name="Rectangle 3"/>
          <p:cNvSpPr/>
          <p:nvPr/>
        </p:nvSpPr>
        <p:spPr>
          <a:xfrm>
            <a:off x="1231155" y="3560797"/>
            <a:ext cx="6096000" cy="1477328"/>
          </a:xfrm>
          <a:prstGeom prst="rect">
            <a:avLst/>
          </a:prstGeom>
        </p:spPr>
        <p:txBody>
          <a:bodyPr>
            <a:spAutoFit/>
          </a:bodyPr>
          <a:lstStyle/>
          <a:p>
            <a:r>
              <a:rPr lang="en-US" i="1" dirty="0">
                <a:solidFill>
                  <a:srgbClr val="FFFF00"/>
                </a:solidFill>
                <a:latin typeface="Palatino"/>
              </a:rPr>
              <a:t>Therefore, whatsoever ye shall do, ye shall do it in my name; therefore ye shall call the church in my name; and ye shall call upon the Father in my name that he will bless the church for my sake.</a:t>
            </a:r>
          </a:p>
          <a:p>
            <a:r>
              <a:rPr lang="en-US" i="1" dirty="0">
                <a:solidFill>
                  <a:srgbClr val="FFFF00"/>
                </a:solidFill>
                <a:latin typeface="Palatino"/>
              </a:rPr>
              <a:t>3 Nephi 27:7</a:t>
            </a:r>
            <a:endParaRPr lang="en-US" i="1" dirty="0">
              <a:solidFill>
                <a:srgbClr val="FFFF00"/>
              </a:solidFill>
            </a:endParaRPr>
          </a:p>
        </p:txBody>
      </p:sp>
      <p:sp>
        <p:nvSpPr>
          <p:cNvPr id="8" name="Rectangle 7"/>
          <p:cNvSpPr/>
          <p:nvPr/>
        </p:nvSpPr>
        <p:spPr>
          <a:xfrm>
            <a:off x="4402571" y="5205138"/>
            <a:ext cx="6096000" cy="1477328"/>
          </a:xfrm>
          <a:prstGeom prst="rect">
            <a:avLst/>
          </a:prstGeom>
        </p:spPr>
        <p:txBody>
          <a:bodyPr>
            <a:spAutoFit/>
          </a:bodyPr>
          <a:lstStyle/>
          <a:p>
            <a:r>
              <a:rPr lang="en-US" dirty="0">
                <a:solidFill>
                  <a:schemeClr val="bg1"/>
                </a:solidFill>
                <a:latin typeface="Open Sans"/>
              </a:rPr>
              <a:t>“In the Church that Jesus Christ established, all things are done in his name. Prayers are said, children are blessed, testimonies borne, sermons preached, ordinances performed, sacrament administered, the infirm anointed, graves dedicated.” </a:t>
            </a:r>
            <a:endParaRPr lang="en-US" dirty="0">
              <a:solidFill>
                <a:schemeClr val="bg1"/>
              </a:solidFill>
            </a:endParaRPr>
          </a:p>
        </p:txBody>
      </p:sp>
      <p:sp>
        <p:nvSpPr>
          <p:cNvPr id="12" name="Rectangle 11"/>
          <p:cNvSpPr/>
          <p:nvPr/>
        </p:nvSpPr>
        <p:spPr>
          <a:xfrm>
            <a:off x="11614614" y="6412703"/>
            <a:ext cx="466794" cy="369332"/>
          </a:xfrm>
          <a:prstGeom prst="rect">
            <a:avLst/>
          </a:prstGeom>
        </p:spPr>
        <p:txBody>
          <a:bodyPr wrap="none">
            <a:spAutoFit/>
          </a:bodyPr>
          <a:lstStyle/>
          <a:p>
            <a:r>
              <a:rPr lang="en-US" dirty="0">
                <a:solidFill>
                  <a:schemeClr val="bg1"/>
                </a:solidFill>
                <a:latin typeface="Open Sans"/>
              </a:rPr>
              <a:t>(4)</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8621" y="132940"/>
            <a:ext cx="933984" cy="1164029"/>
          </a:xfrm>
          <a:prstGeom prst="rect">
            <a:avLst/>
          </a:prstGeom>
        </p:spPr>
      </p:pic>
      <p:grpSp>
        <p:nvGrpSpPr>
          <p:cNvPr id="16" name="Group 15"/>
          <p:cNvGrpSpPr/>
          <p:nvPr/>
        </p:nvGrpSpPr>
        <p:grpSpPr>
          <a:xfrm>
            <a:off x="7933653" y="2466504"/>
            <a:ext cx="1865014" cy="2812636"/>
            <a:chOff x="8437830" y="1946495"/>
            <a:chExt cx="1865014" cy="2812636"/>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583" t="2097" r="3179" b="10873"/>
            <a:stretch/>
          </p:blipFill>
          <p:spPr>
            <a:xfrm>
              <a:off x="8437830" y="1946495"/>
              <a:ext cx="1865014" cy="2652666"/>
            </a:xfrm>
            <a:prstGeom prst="rect">
              <a:avLst/>
            </a:prstGeom>
          </p:spPr>
        </p:pic>
        <p:sp>
          <p:nvSpPr>
            <p:cNvPr id="15" name="Rectangle 14"/>
            <p:cNvSpPr/>
            <p:nvPr/>
          </p:nvSpPr>
          <p:spPr>
            <a:xfrm>
              <a:off x="8437830" y="4543687"/>
              <a:ext cx="845103" cy="215444"/>
            </a:xfrm>
            <a:prstGeom prst="rect">
              <a:avLst/>
            </a:prstGeom>
          </p:spPr>
          <p:txBody>
            <a:bodyPr wrap="none">
              <a:spAutoFit/>
            </a:bodyPr>
            <a:lstStyle/>
            <a:p>
              <a:r>
                <a:rPr lang="en-US" sz="800" dirty="0">
                  <a:solidFill>
                    <a:schemeClr val="bg1"/>
                  </a:solidFill>
                  <a:latin typeface="Open Sans"/>
                </a:rPr>
                <a:t>Nathan Buhler</a:t>
              </a:r>
              <a:endParaRPr lang="en-US" sz="800" dirty="0"/>
            </a:p>
          </p:txBody>
        </p:sp>
      </p:grpSp>
    </p:spTree>
    <p:extLst>
      <p:ext uri="{BB962C8B-B14F-4D97-AF65-F5344CB8AC3E}">
        <p14:creationId xmlns:p14="http://schemas.microsoft.com/office/powerpoint/2010/main" val="5558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barn(outVertical)">
                                      <p:cBhvr>
                                        <p:cTn id="7" dur="5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Unlearned But Not Ignorant</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4:13</a:t>
            </a:r>
          </a:p>
        </p:txBody>
      </p:sp>
      <p:sp>
        <p:nvSpPr>
          <p:cNvPr id="8" name="Rectangle 7"/>
          <p:cNvSpPr/>
          <p:nvPr/>
        </p:nvSpPr>
        <p:spPr>
          <a:xfrm>
            <a:off x="285092" y="1540411"/>
            <a:ext cx="3489826" cy="1200329"/>
          </a:xfrm>
          <a:prstGeom prst="rect">
            <a:avLst/>
          </a:prstGeom>
        </p:spPr>
        <p:txBody>
          <a:bodyPr wrap="square">
            <a:spAutoFit/>
          </a:bodyPr>
          <a:lstStyle/>
          <a:p>
            <a:r>
              <a:rPr lang="en-US" sz="2400" dirty="0">
                <a:solidFill>
                  <a:schemeClr val="bg1"/>
                </a:solidFill>
              </a:rPr>
              <a:t>These “unlearned” fishermen are examples showing that:</a:t>
            </a:r>
          </a:p>
        </p:txBody>
      </p:sp>
      <p:sp>
        <p:nvSpPr>
          <p:cNvPr id="12" name="Rectangle 11"/>
          <p:cNvSpPr/>
          <p:nvPr/>
        </p:nvSpPr>
        <p:spPr>
          <a:xfrm>
            <a:off x="11758658" y="6463314"/>
            <a:ext cx="466794" cy="369332"/>
          </a:xfrm>
          <a:prstGeom prst="rect">
            <a:avLst/>
          </a:prstGeom>
        </p:spPr>
        <p:txBody>
          <a:bodyPr wrap="none">
            <a:spAutoFit/>
          </a:bodyPr>
          <a:lstStyle/>
          <a:p>
            <a:r>
              <a:rPr lang="en-US" dirty="0">
                <a:solidFill>
                  <a:schemeClr val="bg1"/>
                </a:solidFill>
                <a:latin typeface="Open Sans"/>
              </a:rPr>
              <a:t>(1)</a:t>
            </a:r>
            <a:endParaRPr lang="en-US" dirty="0"/>
          </a:p>
        </p:txBody>
      </p:sp>
      <p:grpSp>
        <p:nvGrpSpPr>
          <p:cNvPr id="31" name="Group 30"/>
          <p:cNvGrpSpPr/>
          <p:nvPr/>
        </p:nvGrpSpPr>
        <p:grpSpPr>
          <a:xfrm>
            <a:off x="2995760" y="3169273"/>
            <a:ext cx="3267156" cy="3100942"/>
            <a:chOff x="4094442" y="1899715"/>
            <a:chExt cx="2819400" cy="2675965"/>
          </a:xfrm>
        </p:grpSpPr>
        <p:grpSp>
          <p:nvGrpSpPr>
            <p:cNvPr id="32" name="Group 31"/>
            <p:cNvGrpSpPr/>
            <p:nvPr/>
          </p:nvGrpSpPr>
          <p:grpSpPr>
            <a:xfrm>
              <a:off x="5724520" y="2483863"/>
              <a:ext cx="912441" cy="2009703"/>
              <a:chOff x="6934200" y="1265656"/>
              <a:chExt cx="1985484" cy="4373144"/>
            </a:xfrm>
          </p:grpSpPr>
          <p:sp>
            <p:nvSpPr>
              <p:cNvPr id="67" name="Oval 66"/>
              <p:cNvSpPr/>
              <p:nvPr/>
            </p:nvSpPr>
            <p:spPr>
              <a:xfrm rot="649721" flipH="1">
                <a:off x="7888635"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649721" flipH="1">
                <a:off x="7341974" y="5272466"/>
                <a:ext cx="597376" cy="36633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flipH="1">
                <a:off x="7244801" y="2741009"/>
                <a:ext cx="1393852" cy="267735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6724914" flipH="1">
                <a:off x="6809060" y="3667864"/>
                <a:ext cx="601800" cy="3515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3549535" flipH="1">
                <a:off x="8409583" y="3649135"/>
                <a:ext cx="601800" cy="3515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217087" flipH="1">
                <a:off x="7110119" y="2659657"/>
                <a:ext cx="535069" cy="117587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rot="20382913">
                <a:off x="8213629" y="2665899"/>
                <a:ext cx="582454" cy="121849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rot="671737">
                <a:off x="6993977" y="1670566"/>
                <a:ext cx="609128" cy="132029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p:cNvSpPr/>
              <p:nvPr/>
            </p:nvSpPr>
            <p:spPr>
              <a:xfrm rot="20706537">
                <a:off x="8223399" y="1730671"/>
                <a:ext cx="696285" cy="120690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flipH="1">
                <a:off x="7275873" y="2610683"/>
                <a:ext cx="1294448" cy="233315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p:cNvSpPr/>
              <p:nvPr/>
            </p:nvSpPr>
            <p:spPr>
              <a:xfrm rot="10800000" flipH="1">
                <a:off x="7707357" y="2809408"/>
                <a:ext cx="431483" cy="596171"/>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24"/>
              <p:cNvGrpSpPr/>
              <p:nvPr/>
            </p:nvGrpSpPr>
            <p:grpSpPr>
              <a:xfrm>
                <a:off x="7108136" y="2388756"/>
                <a:ext cx="1544360" cy="2210894"/>
                <a:chOff x="4553133" y="901823"/>
                <a:chExt cx="2186627" cy="3449921"/>
              </a:xfrm>
            </p:grpSpPr>
            <p:sp>
              <p:nvSpPr>
                <p:cNvPr id="145" name="Double Wave 23"/>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16"/>
                <p:cNvGrpSpPr/>
                <p:nvPr/>
              </p:nvGrpSpPr>
              <p:grpSpPr>
                <a:xfrm>
                  <a:off x="4694566" y="901823"/>
                  <a:ext cx="2045194" cy="1982724"/>
                  <a:chOff x="2594848" y="2213440"/>
                  <a:chExt cx="2045194" cy="1982724"/>
                </a:xfrm>
                <a:solidFill>
                  <a:srgbClr val="E0C13C"/>
                </a:solidFill>
              </p:grpSpPr>
              <p:sp>
                <p:nvSpPr>
                  <p:cNvPr id="147"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8" name="Group 5"/>
                  <p:cNvGrpSpPr/>
                  <p:nvPr/>
                </p:nvGrpSpPr>
                <p:grpSpPr>
                  <a:xfrm>
                    <a:off x="2840416" y="2333435"/>
                    <a:ext cx="1586009" cy="1634505"/>
                    <a:chOff x="2838154" y="2333435"/>
                    <a:chExt cx="1586009" cy="1634505"/>
                  </a:xfrm>
                  <a:grpFill/>
                </p:grpSpPr>
                <p:sp>
                  <p:nvSpPr>
                    <p:cNvPr id="149"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9" name="Oval 78"/>
              <p:cNvSpPr/>
              <p:nvPr/>
            </p:nvSpPr>
            <p:spPr>
              <a:xfrm flipH="1">
                <a:off x="7377452" y="1418345"/>
                <a:ext cx="1192870" cy="149042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58"/>
              <p:cNvGrpSpPr/>
              <p:nvPr/>
            </p:nvGrpSpPr>
            <p:grpSpPr>
              <a:xfrm rot="175281">
                <a:off x="7281771" y="4966315"/>
                <a:ext cx="1319546" cy="446802"/>
                <a:chOff x="3810000" y="1677648"/>
                <a:chExt cx="4705061" cy="1827552"/>
              </a:xfrm>
            </p:grpSpPr>
            <p:grpSp>
              <p:nvGrpSpPr>
                <p:cNvPr id="115" name="Group 37"/>
                <p:cNvGrpSpPr/>
                <p:nvPr/>
              </p:nvGrpSpPr>
              <p:grpSpPr>
                <a:xfrm>
                  <a:off x="3810000" y="1828800"/>
                  <a:ext cx="1776984" cy="1676400"/>
                  <a:chOff x="3810000" y="1828800"/>
                  <a:chExt cx="4038600" cy="3810000"/>
                </a:xfrm>
              </p:grpSpPr>
              <p:sp>
                <p:nvSpPr>
                  <p:cNvPr id="136" name="Half Frame 13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Half Frame 13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Half Frame 13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Half Frame 13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Donut 13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Diamond 14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38"/>
                <p:cNvGrpSpPr/>
                <p:nvPr/>
              </p:nvGrpSpPr>
              <p:grpSpPr>
                <a:xfrm>
                  <a:off x="5314014" y="1757596"/>
                  <a:ext cx="1776984" cy="1676400"/>
                  <a:chOff x="3810000" y="1828800"/>
                  <a:chExt cx="4038600" cy="3810000"/>
                </a:xfrm>
              </p:grpSpPr>
              <p:sp>
                <p:nvSpPr>
                  <p:cNvPr id="127" name="Half Frame 12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Half Frame 12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Half Frame 12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Half Frame 12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Donut 13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iamond 13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48"/>
                <p:cNvGrpSpPr/>
                <p:nvPr/>
              </p:nvGrpSpPr>
              <p:grpSpPr>
                <a:xfrm>
                  <a:off x="6738077" y="1677648"/>
                  <a:ext cx="1776984" cy="1676400"/>
                  <a:chOff x="3810000" y="1828800"/>
                  <a:chExt cx="4038600" cy="3810000"/>
                </a:xfrm>
              </p:grpSpPr>
              <p:sp>
                <p:nvSpPr>
                  <p:cNvPr id="118" name="Half Frame 11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onut 12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Diamond 12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1" name="Cloud 80"/>
              <p:cNvSpPr/>
              <p:nvPr/>
            </p:nvSpPr>
            <p:spPr>
              <a:xfrm rot="11257361">
                <a:off x="7226737" y="1265656"/>
                <a:ext cx="1385232" cy="696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7162023" y="1568903"/>
                <a:ext cx="1544762" cy="259293"/>
                <a:chOff x="7105896" y="1557210"/>
                <a:chExt cx="1544762" cy="488119"/>
              </a:xfrm>
            </p:grpSpPr>
            <p:sp>
              <p:nvSpPr>
                <p:cNvPr id="83"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59"/>
                <p:cNvGrpSpPr/>
                <p:nvPr/>
              </p:nvGrpSpPr>
              <p:grpSpPr>
                <a:xfrm rot="160736">
                  <a:off x="7230848" y="1557210"/>
                  <a:ext cx="1269517" cy="488119"/>
                  <a:chOff x="3810000" y="1677648"/>
                  <a:chExt cx="4705061" cy="1827552"/>
                </a:xfrm>
              </p:grpSpPr>
              <p:grpSp>
                <p:nvGrpSpPr>
                  <p:cNvPr id="85" name="Group 37"/>
                  <p:cNvGrpSpPr/>
                  <p:nvPr/>
                </p:nvGrpSpPr>
                <p:grpSpPr>
                  <a:xfrm>
                    <a:off x="3810000" y="1828800"/>
                    <a:ext cx="1776984" cy="1676400"/>
                    <a:chOff x="3810000" y="1828800"/>
                    <a:chExt cx="4038600" cy="3810000"/>
                  </a:xfrm>
                </p:grpSpPr>
                <p:sp>
                  <p:nvSpPr>
                    <p:cNvPr id="106" name="Half Frame 10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Half Frame 10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Half Frame 10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Half Frame 10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Donut 10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Diamond 11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38"/>
                  <p:cNvGrpSpPr/>
                  <p:nvPr/>
                </p:nvGrpSpPr>
                <p:grpSpPr>
                  <a:xfrm>
                    <a:off x="5314014" y="1757596"/>
                    <a:ext cx="1776984" cy="1676400"/>
                    <a:chOff x="3810000" y="1828800"/>
                    <a:chExt cx="4038600" cy="3810000"/>
                  </a:xfrm>
                </p:grpSpPr>
                <p:sp>
                  <p:nvSpPr>
                    <p:cNvPr id="97" name="Half Frame 9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Half Frame 9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Half Frame 9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Half Frame 9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Donut 10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iamond 10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48"/>
                  <p:cNvGrpSpPr/>
                  <p:nvPr/>
                </p:nvGrpSpPr>
                <p:grpSpPr>
                  <a:xfrm>
                    <a:off x="6738077" y="1677648"/>
                    <a:ext cx="1776984" cy="1676400"/>
                    <a:chOff x="3810000" y="1828800"/>
                    <a:chExt cx="4038600" cy="3810000"/>
                  </a:xfrm>
                </p:grpSpPr>
                <p:sp>
                  <p:nvSpPr>
                    <p:cNvPr id="88" name="Half Frame 8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Half Frame 88"/>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Half Frame 89"/>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Half Frame 90"/>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onut 9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Diamond 9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3" name="Group 32"/>
            <p:cNvGrpSpPr/>
            <p:nvPr/>
          </p:nvGrpSpPr>
          <p:grpSpPr>
            <a:xfrm>
              <a:off x="4550373" y="2410759"/>
              <a:ext cx="804146" cy="2038456"/>
              <a:chOff x="5199743" y="533154"/>
              <a:chExt cx="1886857" cy="4783054"/>
            </a:xfrm>
          </p:grpSpPr>
          <p:grpSp>
            <p:nvGrpSpPr>
              <p:cNvPr id="41" name="Group 40"/>
              <p:cNvGrpSpPr/>
              <p:nvPr/>
            </p:nvGrpSpPr>
            <p:grpSpPr>
              <a:xfrm>
                <a:off x="5199743" y="793067"/>
                <a:ext cx="1886857" cy="4523141"/>
                <a:chOff x="5199743" y="793067"/>
                <a:chExt cx="1886857" cy="4523141"/>
              </a:xfrm>
            </p:grpSpPr>
            <p:sp>
              <p:nvSpPr>
                <p:cNvPr id="44" name="Round Diagonal Corner Rectangle 43"/>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44"/>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498238" y="793067"/>
                  <a:ext cx="1299147" cy="177272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33"/>
                <p:cNvGrpSpPr/>
                <p:nvPr/>
              </p:nvGrpSpPr>
              <p:grpSpPr>
                <a:xfrm rot="2754858">
                  <a:off x="5674192" y="4718893"/>
                  <a:ext cx="448734" cy="745895"/>
                  <a:chOff x="1676400" y="2133600"/>
                  <a:chExt cx="1447800" cy="2088845"/>
                </a:xfrm>
              </p:grpSpPr>
              <p:sp>
                <p:nvSpPr>
                  <p:cNvPr id="64" name="Oval 63"/>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5"/>
                <p:cNvGrpSpPr/>
                <p:nvPr/>
              </p:nvGrpSpPr>
              <p:grpSpPr>
                <a:xfrm rot="18845142" flipH="1">
                  <a:off x="6055984" y="4618707"/>
                  <a:ext cx="488027" cy="752549"/>
                  <a:chOff x="1676400" y="2133600"/>
                  <a:chExt cx="1447800" cy="2088845"/>
                </a:xfrm>
              </p:grpSpPr>
              <p:sp>
                <p:nvSpPr>
                  <p:cNvPr id="61" name="Oval 60"/>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9"/>
                <p:cNvGrpSpPr/>
                <p:nvPr/>
              </p:nvGrpSpPr>
              <p:grpSpPr>
                <a:xfrm>
                  <a:off x="5199743" y="2466218"/>
                  <a:ext cx="1886857" cy="2489323"/>
                  <a:chOff x="4419600" y="2060454"/>
                  <a:chExt cx="3045502" cy="4187946"/>
                </a:xfrm>
              </p:grpSpPr>
              <p:sp>
                <p:nvSpPr>
                  <p:cNvPr id="52" name="Oval 51"/>
                  <p:cNvSpPr/>
                  <p:nvPr/>
                </p:nvSpPr>
                <p:spPr>
                  <a:xfrm>
                    <a:off x="6890479" y="3785016"/>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419600" y="3810000"/>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Round Diagonal Corner Rectangle 49"/>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940533" y="2121796"/>
                  <a:ext cx="365028" cy="26780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41"/>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Rectangle 42"/>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4094442" y="1899715"/>
              <a:ext cx="2819400" cy="2675965"/>
              <a:chOff x="1905000" y="2362200"/>
              <a:chExt cx="2819400" cy="2675965"/>
            </a:xfrm>
          </p:grpSpPr>
          <p:sp>
            <p:nvSpPr>
              <p:cNvPr id="35" name="Flowchart: Delay 34"/>
              <p:cNvSpPr/>
              <p:nvPr/>
            </p:nvSpPr>
            <p:spPr>
              <a:xfrm rot="16200000">
                <a:off x="1981200" y="2286000"/>
                <a:ext cx="2667000" cy="2819400"/>
              </a:xfrm>
              <a:prstGeom prst="flowChartDelay">
                <a:avLst/>
              </a:prstGeom>
              <a:noFill/>
              <a:ln w="889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a:off x="2716306"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886200" y="2514600"/>
                <a:ext cx="26894" cy="2523565"/>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276600" y="2362200"/>
                <a:ext cx="26894" cy="26670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2098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9600" y="2895600"/>
                <a:ext cx="0" cy="2133600"/>
              </a:xfrm>
              <a:prstGeom prst="line">
                <a:avLst/>
              </a:prstGeom>
              <a:ln w="889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3" name="Rounded Rectangle 2"/>
          <p:cNvSpPr/>
          <p:nvPr/>
        </p:nvSpPr>
        <p:spPr>
          <a:xfrm>
            <a:off x="3971078" y="1324244"/>
            <a:ext cx="4249842" cy="1464231"/>
          </a:xfrm>
          <a:prstGeom prst="roundRect">
            <a:avLst/>
          </a:prstGeom>
          <a:solidFill>
            <a:schemeClr val="accent6">
              <a:lumMod val="75000"/>
            </a:schemeClr>
          </a:solidFill>
        </p:spPr>
        <p:txBody>
          <a:bodyPr wrap="square">
            <a:spAutoFit/>
          </a:bodyPr>
          <a:lstStyle/>
          <a:p>
            <a:r>
              <a:rPr lang="en-US" sz="1600" i="1" dirty="0">
                <a:solidFill>
                  <a:srgbClr val="FFFF00"/>
                </a:solidFill>
                <a:latin typeface="Palatino"/>
              </a:rPr>
              <a:t>…by means to bring about his great and eternal purposes; and by very small means the Lord doth confound the wise and </a:t>
            </a:r>
            <a:r>
              <a:rPr lang="en-US" sz="1600" i="1" dirty="0" err="1">
                <a:solidFill>
                  <a:srgbClr val="FFFF00"/>
                </a:solidFill>
                <a:latin typeface="Palatino"/>
              </a:rPr>
              <a:t>bringeth</a:t>
            </a:r>
            <a:r>
              <a:rPr lang="en-US" sz="1600" i="1" dirty="0">
                <a:solidFill>
                  <a:srgbClr val="FFFF00"/>
                </a:solidFill>
                <a:latin typeface="Palatino"/>
              </a:rPr>
              <a:t> about the salvation of many souls.</a:t>
            </a:r>
          </a:p>
          <a:p>
            <a:r>
              <a:rPr lang="en-US" sz="1600" i="1" dirty="0">
                <a:solidFill>
                  <a:srgbClr val="FFFF00"/>
                </a:solidFill>
                <a:latin typeface="Palatino"/>
              </a:rPr>
              <a:t>Alma 37:7</a:t>
            </a:r>
            <a:endParaRPr lang="en-US" sz="1600" i="1" dirty="0">
              <a:solidFill>
                <a:srgbClr val="FFFF00"/>
              </a:solidFill>
            </a:endParaRPr>
          </a:p>
        </p:txBody>
      </p:sp>
      <p:sp>
        <p:nvSpPr>
          <p:cNvPr id="5" name="Rounded Rectangle 4"/>
          <p:cNvSpPr/>
          <p:nvPr/>
        </p:nvSpPr>
        <p:spPr>
          <a:xfrm>
            <a:off x="6938163" y="4217872"/>
            <a:ext cx="3792043" cy="2247424"/>
          </a:xfrm>
          <a:prstGeom prst="roundRect">
            <a:avLst/>
          </a:prstGeom>
          <a:solidFill>
            <a:schemeClr val="accent4">
              <a:lumMod val="75000"/>
            </a:schemeClr>
          </a:solidFill>
        </p:spPr>
        <p:txBody>
          <a:bodyPr wrap="square">
            <a:spAutoFit/>
          </a:bodyPr>
          <a:lstStyle/>
          <a:p>
            <a:r>
              <a:rPr lang="en-US" i="1" dirty="0">
                <a:solidFill>
                  <a:srgbClr val="FFFF00"/>
                </a:solidFill>
                <a:latin typeface="Palatino"/>
              </a:rPr>
              <a:t> But God hath chosen the foolish things of the world to confound the wise; and God hath chosen the weak things of the world to confound the things which are mighty;</a:t>
            </a:r>
          </a:p>
          <a:p>
            <a:r>
              <a:rPr lang="en-US" i="1" dirty="0">
                <a:solidFill>
                  <a:srgbClr val="FFFF00"/>
                </a:solidFill>
                <a:latin typeface="Palatino"/>
              </a:rPr>
              <a:t>1 Corinthians 1:27</a:t>
            </a:r>
            <a:endParaRPr lang="en-US" i="1" dirty="0">
              <a:solidFill>
                <a:srgbClr val="FFFF00"/>
              </a:solidFill>
            </a:endParaRPr>
          </a:p>
        </p:txBody>
      </p:sp>
      <p:sp>
        <p:nvSpPr>
          <p:cNvPr id="7" name="Rectangle 6"/>
          <p:cNvSpPr/>
          <p:nvPr/>
        </p:nvSpPr>
        <p:spPr>
          <a:xfrm>
            <a:off x="8086997" y="3474104"/>
            <a:ext cx="3050053" cy="461665"/>
          </a:xfrm>
          <a:prstGeom prst="rect">
            <a:avLst/>
          </a:prstGeom>
        </p:spPr>
        <p:txBody>
          <a:bodyPr wrap="square">
            <a:spAutoFit/>
          </a:bodyPr>
          <a:lstStyle/>
          <a:p>
            <a:r>
              <a:rPr lang="en-US" sz="2400" dirty="0">
                <a:solidFill>
                  <a:schemeClr val="bg1"/>
                </a:solidFill>
              </a:rPr>
              <a:t>and that:</a:t>
            </a:r>
          </a:p>
        </p:txBody>
      </p:sp>
    </p:spTree>
    <p:extLst>
      <p:ext uri="{BB962C8B-B14F-4D97-AF65-F5344CB8AC3E}">
        <p14:creationId xmlns:p14="http://schemas.microsoft.com/office/powerpoint/2010/main" val="122038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Marveled Yet Concerned</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4:16-18</a:t>
            </a:r>
          </a:p>
        </p:txBody>
      </p:sp>
      <p:sp>
        <p:nvSpPr>
          <p:cNvPr id="2" name="Rounded Rectangle 1"/>
          <p:cNvSpPr/>
          <p:nvPr/>
        </p:nvSpPr>
        <p:spPr>
          <a:xfrm>
            <a:off x="4409000" y="1312691"/>
            <a:ext cx="4796701" cy="510778"/>
          </a:xfrm>
          <a:prstGeom prst="roundRect">
            <a:avLst>
              <a:gd name="adj" fmla="val 20212"/>
            </a:avLst>
          </a:prstGeom>
          <a:solidFill>
            <a:schemeClr val="accent5">
              <a:lumMod val="75000"/>
            </a:schemeClr>
          </a:solidFill>
        </p:spPr>
        <p:txBody>
          <a:bodyPr wrap="square">
            <a:spAutoFit/>
          </a:bodyPr>
          <a:lstStyle/>
          <a:p>
            <a:r>
              <a:rPr lang="en-US" sz="2400" dirty="0">
                <a:solidFill>
                  <a:schemeClr val="bg1"/>
                </a:solidFill>
              </a:rPr>
              <a:t>What Shall We Do With These Men?</a:t>
            </a:r>
          </a:p>
        </p:txBody>
      </p:sp>
      <p:sp>
        <p:nvSpPr>
          <p:cNvPr id="4" name="Rounded Rectangle 3"/>
          <p:cNvSpPr/>
          <p:nvPr/>
        </p:nvSpPr>
        <p:spPr>
          <a:xfrm>
            <a:off x="5720170" y="2103625"/>
            <a:ext cx="6096000" cy="1021556"/>
          </a:xfrm>
          <a:prstGeom prst="roundRect">
            <a:avLst/>
          </a:prstGeom>
          <a:solidFill>
            <a:schemeClr val="accent5">
              <a:lumMod val="75000"/>
            </a:schemeClr>
          </a:solidFill>
        </p:spPr>
        <p:txBody>
          <a:bodyPr>
            <a:spAutoFit/>
          </a:bodyPr>
          <a:lstStyle/>
          <a:p>
            <a:r>
              <a:rPr lang="en-US" dirty="0">
                <a:solidFill>
                  <a:schemeClr val="bg1"/>
                </a:solidFill>
              </a:rPr>
              <a:t>…that it spread no further among the people, let us </a:t>
            </a:r>
            <a:r>
              <a:rPr lang="en-US" dirty="0" err="1">
                <a:solidFill>
                  <a:schemeClr val="bg1"/>
                </a:solidFill>
              </a:rPr>
              <a:t>straitly</a:t>
            </a:r>
            <a:r>
              <a:rPr lang="en-US" dirty="0">
                <a:solidFill>
                  <a:schemeClr val="bg1"/>
                </a:solidFill>
              </a:rPr>
              <a:t> threaten them, that they speak henceforth to no man in this name.</a:t>
            </a:r>
            <a:endParaRPr lang="en-US" i="1" dirty="0">
              <a:solidFill>
                <a:schemeClr val="bg1"/>
              </a:solidFill>
            </a:endParaRPr>
          </a:p>
        </p:txBody>
      </p:sp>
      <p:grpSp>
        <p:nvGrpSpPr>
          <p:cNvPr id="32" name="Group 31"/>
          <p:cNvGrpSpPr/>
          <p:nvPr/>
        </p:nvGrpSpPr>
        <p:grpSpPr>
          <a:xfrm>
            <a:off x="430245" y="1045417"/>
            <a:ext cx="1238630" cy="2650984"/>
            <a:chOff x="717718" y="742800"/>
            <a:chExt cx="2305672" cy="4934725"/>
          </a:xfrm>
        </p:grpSpPr>
        <p:sp>
          <p:nvSpPr>
            <p:cNvPr id="33" name="Cloud 32"/>
            <p:cNvSpPr/>
            <p:nvPr/>
          </p:nvSpPr>
          <p:spPr>
            <a:xfrm rot="7971735" flipH="1">
              <a:off x="1010349" y="1505191"/>
              <a:ext cx="1654099" cy="1597722"/>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0005410">
              <a:off x="2558169" y="3669689"/>
              <a:ext cx="465221" cy="6968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1949696">
              <a:off x="717718" y="3659491"/>
              <a:ext cx="407068" cy="6968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401680" y="5088926"/>
              <a:ext cx="495083" cy="58859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905000" y="5024676"/>
              <a:ext cx="457200" cy="62715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p:cNvSpPr/>
            <p:nvPr/>
          </p:nvSpPr>
          <p:spPr>
            <a:xfrm rot="1996156">
              <a:off x="859651" y="2825751"/>
              <a:ext cx="770683" cy="1319920"/>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2041752">
              <a:off x="975377" y="2665222"/>
              <a:ext cx="766134" cy="1194724"/>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19870960">
              <a:off x="2130227" y="2829419"/>
              <a:ext cx="723903" cy="1319920"/>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20036208">
              <a:off x="1988821" y="2685300"/>
              <a:ext cx="766134" cy="1194724"/>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a:off x="1343526" y="2719693"/>
              <a:ext cx="1104900" cy="2647966"/>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649543" y="2510643"/>
              <a:ext cx="457593" cy="55746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21335299">
              <a:off x="1938570" y="2579703"/>
              <a:ext cx="533522" cy="2650997"/>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353417">
              <a:off x="1330502" y="2676624"/>
              <a:ext cx="533522" cy="2534046"/>
            </a:xfrm>
            <a:prstGeom prst="trapezoi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351280" y="1377373"/>
              <a:ext cx="1104900" cy="14120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rot="7971735" flipH="1">
              <a:off x="1542983" y="2277238"/>
              <a:ext cx="685294" cy="666346"/>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713501" y="2431238"/>
              <a:ext cx="354732" cy="1072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99519" y="3990924"/>
              <a:ext cx="1194486" cy="1196449"/>
              <a:chOff x="1299519" y="3990924"/>
              <a:chExt cx="1194486" cy="1196449"/>
            </a:xfrm>
          </p:grpSpPr>
          <p:sp>
            <p:nvSpPr>
              <p:cNvPr id="55" name="Rounded Rectangle 54"/>
              <p:cNvSpPr/>
              <p:nvPr/>
            </p:nvSpPr>
            <p:spPr>
              <a:xfrm>
                <a:off x="1299519" y="4043795"/>
                <a:ext cx="1194486" cy="238897"/>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uble Wave 55"/>
              <p:cNvSpPr/>
              <p:nvPr/>
            </p:nvSpPr>
            <p:spPr>
              <a:xfrm rot="5400000">
                <a:off x="1500316" y="4484441"/>
                <a:ext cx="1134762" cy="238897"/>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uble Wave 56"/>
              <p:cNvSpPr/>
              <p:nvPr/>
            </p:nvSpPr>
            <p:spPr>
              <a:xfrm rot="4302222">
                <a:off x="1680634" y="4500543"/>
                <a:ext cx="1134762" cy="238897"/>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1956486" y="3990924"/>
                <a:ext cx="379886" cy="29176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1113791" y="742800"/>
              <a:ext cx="1459472" cy="1451242"/>
              <a:chOff x="4071720" y="1102457"/>
              <a:chExt cx="1127405" cy="1164810"/>
            </a:xfrm>
          </p:grpSpPr>
          <p:sp>
            <p:nvSpPr>
              <p:cNvPr id="51" name="Freeform 50"/>
              <p:cNvSpPr/>
              <p:nvPr/>
            </p:nvSpPr>
            <p:spPr>
              <a:xfrm rot="7249644">
                <a:off x="4111638" y="1062539"/>
                <a:ext cx="1047569" cy="1127405"/>
              </a:xfrm>
              <a:custGeom>
                <a:avLst/>
                <a:gdLst>
                  <a:gd name="connsiteX0" fmla="*/ 88023 w 1047569"/>
                  <a:gd name="connsiteY0" fmla="*/ 844803 h 1127405"/>
                  <a:gd name="connsiteX1" fmla="*/ 187988 w 1047569"/>
                  <a:gd name="connsiteY1" fmla="*/ 171895 h 1127405"/>
                  <a:gd name="connsiteX2" fmla="*/ 268003 w 1047569"/>
                  <a:gd name="connsiteY2" fmla="*/ 136604 h 1127405"/>
                  <a:gd name="connsiteX3" fmla="*/ 308784 w 1047569"/>
                  <a:gd name="connsiteY3" fmla="*/ 129382 h 1127405"/>
                  <a:gd name="connsiteX4" fmla="*/ 331676 w 1047569"/>
                  <a:gd name="connsiteY4" fmla="*/ 107520 h 1127405"/>
                  <a:gd name="connsiteX5" fmla="*/ 548929 w 1047569"/>
                  <a:gd name="connsiteY5" fmla="*/ 0 h 1127405"/>
                  <a:gd name="connsiteX6" fmla="*/ 689196 w 1047569"/>
                  <a:gd name="connsiteY6" fmla="*/ 241635 h 1127405"/>
                  <a:gd name="connsiteX7" fmla="*/ 693572 w 1047569"/>
                  <a:gd name="connsiteY7" fmla="*/ 244726 h 1127405"/>
                  <a:gd name="connsiteX8" fmla="*/ 827677 w 1047569"/>
                  <a:gd name="connsiteY8" fmla="*/ 403401 h 1127405"/>
                  <a:gd name="connsiteX9" fmla="*/ 903657 w 1047569"/>
                  <a:gd name="connsiteY9" fmla="*/ 596764 h 1127405"/>
                  <a:gd name="connsiteX10" fmla="*/ 905842 w 1047569"/>
                  <a:gd name="connsiteY10" fmla="*/ 614845 h 1127405"/>
                  <a:gd name="connsiteX11" fmla="*/ 1047569 w 1047569"/>
                  <a:gd name="connsiteY11" fmla="*/ 858994 h 1127405"/>
                  <a:gd name="connsiteX12" fmla="*/ 846131 w 1047569"/>
                  <a:gd name="connsiteY12" fmla="*/ 973356 h 1127405"/>
                  <a:gd name="connsiteX13" fmla="*/ 833432 w 1047569"/>
                  <a:gd name="connsiteY13" fmla="*/ 976358 h 1127405"/>
                  <a:gd name="connsiteX14" fmla="*/ 796763 w 1047569"/>
                  <a:gd name="connsiteY14" fmla="*/ 1022643 h 1127405"/>
                  <a:gd name="connsiteX15" fmla="*/ 727713 w 1047569"/>
                  <a:gd name="connsiteY15" fmla="*/ 1076309 h 1127405"/>
                  <a:gd name="connsiteX16" fmla="*/ 88023 w 1047569"/>
                  <a:gd name="connsiteY16" fmla="*/ 844803 h 112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569" h="1127405">
                    <a:moveTo>
                      <a:pt x="88023" y="844803"/>
                    </a:moveTo>
                    <a:cubicBezTo>
                      <a:pt x="-61018" y="595056"/>
                      <a:pt x="-16262" y="293785"/>
                      <a:pt x="187988" y="171895"/>
                    </a:cubicBezTo>
                    <a:cubicBezTo>
                      <a:pt x="213519" y="156659"/>
                      <a:pt x="240334" y="144947"/>
                      <a:pt x="268003" y="136604"/>
                    </a:cubicBezTo>
                    <a:lnTo>
                      <a:pt x="308784" y="129382"/>
                    </a:lnTo>
                    <a:lnTo>
                      <a:pt x="331676" y="107520"/>
                    </a:lnTo>
                    <a:cubicBezTo>
                      <a:pt x="393005" y="57209"/>
                      <a:pt x="466841" y="19793"/>
                      <a:pt x="548929" y="0"/>
                    </a:cubicBezTo>
                    <a:lnTo>
                      <a:pt x="689196" y="241635"/>
                    </a:lnTo>
                    <a:lnTo>
                      <a:pt x="693572" y="244726"/>
                    </a:lnTo>
                    <a:cubicBezTo>
                      <a:pt x="744572" y="287659"/>
                      <a:pt x="790417" y="340964"/>
                      <a:pt x="827677" y="403401"/>
                    </a:cubicBezTo>
                    <a:cubicBezTo>
                      <a:pt x="864938" y="465838"/>
                      <a:pt x="890086" y="531495"/>
                      <a:pt x="903657" y="596764"/>
                    </a:cubicBezTo>
                    <a:lnTo>
                      <a:pt x="905842" y="614845"/>
                    </a:lnTo>
                    <a:lnTo>
                      <a:pt x="1047569" y="858994"/>
                    </a:lnTo>
                    <a:cubicBezTo>
                      <a:pt x="988955" y="911961"/>
                      <a:pt x="919922" y="950392"/>
                      <a:pt x="846131" y="973356"/>
                    </a:cubicBezTo>
                    <a:lnTo>
                      <a:pt x="833432" y="976358"/>
                    </a:lnTo>
                    <a:lnTo>
                      <a:pt x="796763" y="1022643"/>
                    </a:lnTo>
                    <a:cubicBezTo>
                      <a:pt x="776283" y="1043034"/>
                      <a:pt x="753244" y="1061073"/>
                      <a:pt x="727713" y="1076309"/>
                    </a:cubicBezTo>
                    <a:cubicBezTo>
                      <a:pt x="523463" y="1198199"/>
                      <a:pt x="237064" y="1094550"/>
                      <a:pt x="88023" y="844803"/>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4085131" y="1268715"/>
                <a:ext cx="1053216" cy="998552"/>
                <a:chOff x="4102548" y="1260007"/>
                <a:chExt cx="1053216" cy="998552"/>
              </a:xfrm>
            </p:grpSpPr>
            <p:sp>
              <p:nvSpPr>
                <p:cNvPr id="53" name="Chord 52"/>
                <p:cNvSpPr/>
                <p:nvPr/>
              </p:nvSpPr>
              <p:spPr>
                <a:xfrm rot="7249644">
                  <a:off x="4136146" y="1284668"/>
                  <a:ext cx="998552" cy="949230"/>
                </a:xfrm>
                <a:prstGeom prst="chord">
                  <a:avLst>
                    <a:gd name="adj1" fmla="val 2700000"/>
                    <a:gd name="adj2" fmla="val 1447893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4102548" y="1750423"/>
                  <a:ext cx="1053216" cy="230685"/>
                </a:xfrm>
                <a:prstGeom prst="roundRect">
                  <a:avLst>
                    <a:gd name="adj" fmla="val 19959"/>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9" name="Group 58"/>
          <p:cNvGrpSpPr/>
          <p:nvPr/>
        </p:nvGrpSpPr>
        <p:grpSpPr>
          <a:xfrm>
            <a:off x="1807606" y="1175718"/>
            <a:ext cx="1073112" cy="2473366"/>
            <a:chOff x="3548054" y="482530"/>
            <a:chExt cx="1997565" cy="4604095"/>
          </a:xfrm>
        </p:grpSpPr>
        <p:sp>
          <p:nvSpPr>
            <p:cNvPr id="60" name="Oval 59"/>
            <p:cNvSpPr/>
            <p:nvPr/>
          </p:nvSpPr>
          <p:spPr>
            <a:xfrm>
              <a:off x="4019124" y="4498026"/>
              <a:ext cx="495083" cy="58859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522444" y="4433776"/>
              <a:ext cx="457200" cy="62715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20005410">
              <a:off x="5080398" y="3317111"/>
              <a:ext cx="465221" cy="6968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1949696">
              <a:off x="3548054" y="3304654"/>
              <a:ext cx="407068" cy="6968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a:off x="3982715" y="3880535"/>
              <a:ext cx="1056991" cy="874989"/>
            </a:xfrm>
            <a:prstGeom prst="trapezoid">
              <a:avLst>
                <a:gd name="adj" fmla="val 12493"/>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20220370">
              <a:off x="4683955" y="2144084"/>
              <a:ext cx="672452" cy="1631847"/>
            </a:xfrm>
            <a:prstGeom prst="trapezoid">
              <a:avLst>
                <a:gd name="adj" fmla="val 30408"/>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20391473">
              <a:off x="4691049" y="2169586"/>
              <a:ext cx="672452" cy="1339183"/>
            </a:xfrm>
            <a:prstGeom prst="trapezoid">
              <a:avLst>
                <a:gd name="adj" fmla="val 30408"/>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1216729">
              <a:off x="3655975" y="2196521"/>
              <a:ext cx="672452" cy="1522947"/>
            </a:xfrm>
            <a:prstGeom prst="trapezoid">
              <a:avLst>
                <a:gd name="adj" fmla="val 30408"/>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1216729">
              <a:off x="3707903" y="2210415"/>
              <a:ext cx="672452" cy="1249814"/>
            </a:xfrm>
            <a:prstGeom prst="trapezoid">
              <a:avLst>
                <a:gd name="adj" fmla="val 30408"/>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a:off x="3983209" y="2209800"/>
              <a:ext cx="1106745" cy="2281198"/>
            </a:xfrm>
            <a:prstGeom prst="trapezoi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p:cNvSpPr/>
            <p:nvPr/>
          </p:nvSpPr>
          <p:spPr>
            <a:xfrm rot="10800000">
              <a:off x="4404836" y="1950192"/>
              <a:ext cx="304800" cy="839184"/>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 Diagonal Corner Rectangle 70"/>
            <p:cNvSpPr/>
            <p:nvPr/>
          </p:nvSpPr>
          <p:spPr>
            <a:xfrm rot="18302658">
              <a:off x="4447033" y="1180246"/>
              <a:ext cx="904015" cy="102659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 Diagonal Corner Rectangle 71"/>
            <p:cNvSpPr/>
            <p:nvPr/>
          </p:nvSpPr>
          <p:spPr>
            <a:xfrm rot="19551149">
              <a:off x="3739698" y="1224262"/>
              <a:ext cx="904015" cy="1026594"/>
            </a:xfrm>
            <a:prstGeom prst="round2DiagRect">
              <a:avLst>
                <a:gd name="adj1" fmla="val 50000"/>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038242" y="958020"/>
              <a:ext cx="990957" cy="137170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3868020" y="482530"/>
              <a:ext cx="1363431" cy="912855"/>
              <a:chOff x="4042684" y="1571992"/>
              <a:chExt cx="1363431" cy="912855"/>
            </a:xfrm>
          </p:grpSpPr>
          <p:sp>
            <p:nvSpPr>
              <p:cNvPr id="82" name="Oval 81"/>
              <p:cNvSpPr/>
              <p:nvPr/>
            </p:nvSpPr>
            <p:spPr>
              <a:xfrm>
                <a:off x="4114800" y="1571992"/>
                <a:ext cx="1219200" cy="912855"/>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5555737">
                <a:off x="4457700" y="1448328"/>
                <a:ext cx="533400" cy="1176657"/>
              </a:xfrm>
              <a:prstGeom prst="moon">
                <a:avLst>
                  <a:gd name="adj" fmla="val 875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4042684" y="2119876"/>
                <a:ext cx="1363431" cy="364971"/>
              </a:xfrm>
              <a:prstGeom prst="roundRect">
                <a:avLst>
                  <a:gd name="adj" fmla="val 19959"/>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4069857" y="3387552"/>
              <a:ext cx="927726" cy="929251"/>
              <a:chOff x="1299519" y="3990924"/>
              <a:chExt cx="1194486" cy="1196449"/>
            </a:xfrm>
            <a:solidFill>
              <a:schemeClr val="accent6">
                <a:lumMod val="50000"/>
              </a:schemeClr>
            </a:solidFill>
          </p:grpSpPr>
          <p:sp>
            <p:nvSpPr>
              <p:cNvPr id="78" name="Rounded Rectangle 77"/>
              <p:cNvSpPr/>
              <p:nvPr/>
            </p:nvSpPr>
            <p:spPr>
              <a:xfrm>
                <a:off x="1299519" y="4043795"/>
                <a:ext cx="1194486" cy="238897"/>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ouble Wave 78"/>
              <p:cNvSpPr/>
              <p:nvPr/>
            </p:nvSpPr>
            <p:spPr>
              <a:xfrm rot="5400000">
                <a:off x="1500316" y="4484441"/>
                <a:ext cx="1134762" cy="238897"/>
              </a:xfrm>
              <a:prstGeom prst="doubleWave">
                <a:avLst>
                  <a:gd name="adj1" fmla="val 625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ouble Wave 79"/>
              <p:cNvSpPr/>
              <p:nvPr/>
            </p:nvSpPr>
            <p:spPr>
              <a:xfrm rot="4302222">
                <a:off x="1680634" y="4500543"/>
                <a:ext cx="1134762" cy="238897"/>
              </a:xfrm>
              <a:prstGeom prst="doubleWave">
                <a:avLst>
                  <a:gd name="adj1" fmla="val 625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956486" y="3990924"/>
                <a:ext cx="379886" cy="291768"/>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Freeform 75"/>
            <p:cNvSpPr/>
            <p:nvPr/>
          </p:nvSpPr>
          <p:spPr>
            <a:xfrm rot="21308571">
              <a:off x="4152725" y="1941316"/>
              <a:ext cx="837558" cy="497507"/>
            </a:xfrm>
            <a:custGeom>
              <a:avLst/>
              <a:gdLst>
                <a:gd name="connsiteX0" fmla="*/ 821134 w 1419533"/>
                <a:gd name="connsiteY0" fmla="*/ 3863 h 843198"/>
                <a:gd name="connsiteX1" fmla="*/ 970071 w 1419533"/>
                <a:gd name="connsiteY1" fmla="*/ 78086 h 843198"/>
                <a:gd name="connsiteX2" fmla="*/ 1419533 w 1419533"/>
                <a:gd name="connsiteY2" fmla="*/ 504236 h 843198"/>
                <a:gd name="connsiteX3" fmla="*/ 1223688 w 1419533"/>
                <a:gd name="connsiteY3" fmla="*/ 710795 h 843198"/>
                <a:gd name="connsiteX4" fmla="*/ 866891 w 1419533"/>
                <a:gd name="connsiteY4" fmla="*/ 756782 h 843198"/>
                <a:gd name="connsiteX5" fmla="*/ 837844 w 1419533"/>
                <a:gd name="connsiteY5" fmla="*/ 734318 h 843198"/>
                <a:gd name="connsiteX6" fmla="*/ 820645 w 1419533"/>
                <a:gd name="connsiteY6" fmla="*/ 759828 h 843198"/>
                <a:gd name="connsiteX7" fmla="*/ 619371 w 1419533"/>
                <a:gd name="connsiteY7" fmla="*/ 843198 h 843198"/>
                <a:gd name="connsiteX8" fmla="*/ 0 w 1419533"/>
                <a:gd name="connsiteY8" fmla="*/ 843198 h 843198"/>
                <a:gd name="connsiteX9" fmla="*/ 0 w 1419533"/>
                <a:gd name="connsiteY9" fmla="*/ 558554 h 843198"/>
                <a:gd name="connsiteX10" fmla="*/ 83370 w 1419533"/>
                <a:gd name="connsiteY10" fmla="*/ 357280 h 843198"/>
                <a:gd name="connsiteX11" fmla="*/ 96314 w 1419533"/>
                <a:gd name="connsiteY11" fmla="*/ 346601 h 843198"/>
                <a:gd name="connsiteX12" fmla="*/ 112490 w 1419533"/>
                <a:gd name="connsiteY12" fmla="*/ 294488 h 843198"/>
                <a:gd name="connsiteX13" fmla="*/ 374765 w 1419533"/>
                <a:gd name="connsiteY13" fmla="*/ 120641 h 843198"/>
                <a:gd name="connsiteX14" fmla="*/ 537476 w 1419533"/>
                <a:gd name="connsiteY14" fmla="*/ 120640 h 843198"/>
                <a:gd name="connsiteX15" fmla="*/ 567666 w 1419533"/>
                <a:gd name="connsiteY15" fmla="*/ 88799 h 843198"/>
                <a:gd name="connsiteX16" fmla="*/ 821134 w 1419533"/>
                <a:gd name="connsiteY16" fmla="*/ 3863 h 84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9533" h="843198">
                  <a:moveTo>
                    <a:pt x="821134" y="3863"/>
                  </a:moveTo>
                  <a:cubicBezTo>
                    <a:pt x="875219" y="12849"/>
                    <a:pt x="927291" y="37525"/>
                    <a:pt x="970071" y="78086"/>
                  </a:cubicBezTo>
                  <a:lnTo>
                    <a:pt x="1419533" y="504236"/>
                  </a:lnTo>
                  <a:lnTo>
                    <a:pt x="1223688" y="710795"/>
                  </a:lnTo>
                  <a:cubicBezTo>
                    <a:pt x="1129045" y="810615"/>
                    <a:pt x="979278" y="826765"/>
                    <a:pt x="866891" y="756782"/>
                  </a:cubicBezTo>
                  <a:lnTo>
                    <a:pt x="837844" y="734318"/>
                  </a:lnTo>
                  <a:lnTo>
                    <a:pt x="820645" y="759828"/>
                  </a:lnTo>
                  <a:cubicBezTo>
                    <a:pt x="769135" y="811338"/>
                    <a:pt x="697974" y="843198"/>
                    <a:pt x="619371" y="843198"/>
                  </a:cubicBezTo>
                  <a:lnTo>
                    <a:pt x="0" y="843198"/>
                  </a:lnTo>
                  <a:lnTo>
                    <a:pt x="0" y="558554"/>
                  </a:lnTo>
                  <a:cubicBezTo>
                    <a:pt x="0" y="479951"/>
                    <a:pt x="31860" y="408791"/>
                    <a:pt x="83370" y="357280"/>
                  </a:cubicBezTo>
                  <a:lnTo>
                    <a:pt x="96314" y="346601"/>
                  </a:lnTo>
                  <a:lnTo>
                    <a:pt x="112490" y="294488"/>
                  </a:lnTo>
                  <a:cubicBezTo>
                    <a:pt x="155701" y="192325"/>
                    <a:pt x="256862" y="120641"/>
                    <a:pt x="374765" y="120641"/>
                  </a:cubicBezTo>
                  <a:lnTo>
                    <a:pt x="537476" y="120640"/>
                  </a:lnTo>
                  <a:lnTo>
                    <a:pt x="567666" y="88799"/>
                  </a:lnTo>
                  <a:cubicBezTo>
                    <a:pt x="635268" y="17500"/>
                    <a:pt x="730995" y="-11112"/>
                    <a:pt x="821134" y="3863"/>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4356354" y="2062073"/>
              <a:ext cx="354732" cy="1280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026239" y="1289994"/>
            <a:ext cx="1055076" cy="2423477"/>
            <a:chOff x="6499854" y="799224"/>
            <a:chExt cx="1963991" cy="3948127"/>
          </a:xfrm>
        </p:grpSpPr>
        <p:sp>
          <p:nvSpPr>
            <p:cNvPr id="86" name="Oval 85"/>
            <p:cNvSpPr/>
            <p:nvPr/>
          </p:nvSpPr>
          <p:spPr>
            <a:xfrm rot="1198995">
              <a:off x="7012355" y="4240528"/>
              <a:ext cx="426299" cy="50682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1198995">
              <a:off x="7453724" y="4201135"/>
              <a:ext cx="393680" cy="54001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rot="20005410">
              <a:off x="7998624" y="3032909"/>
              <a:ext cx="465221" cy="6968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949696">
              <a:off x="6499854" y="3082300"/>
              <a:ext cx="407068" cy="6968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a:off x="6934730" y="2190079"/>
              <a:ext cx="966167" cy="2281198"/>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6833903" y="3261877"/>
              <a:ext cx="1194486" cy="238897"/>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rot="19860602">
              <a:off x="7534569" y="2092122"/>
              <a:ext cx="699696" cy="1488347"/>
            </a:xfrm>
            <a:prstGeom prst="trapezoid">
              <a:avLst>
                <a:gd name="adj" fmla="val 3270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1301268">
              <a:off x="6608759" y="2192462"/>
              <a:ext cx="699696" cy="1400760"/>
            </a:xfrm>
            <a:prstGeom prst="trapezoid">
              <a:avLst>
                <a:gd name="adj" fmla="val 32703"/>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rot="5985734">
              <a:off x="5963196" y="3042518"/>
              <a:ext cx="2247075" cy="554755"/>
            </a:xfrm>
            <a:custGeom>
              <a:avLst/>
              <a:gdLst>
                <a:gd name="connsiteX0" fmla="*/ 0 w 1951109"/>
                <a:gd name="connsiteY0" fmla="*/ 479643 h 709894"/>
                <a:gd name="connsiteX1" fmla="*/ 0 w 1951109"/>
                <a:gd name="connsiteY1" fmla="*/ 237591 h 709894"/>
                <a:gd name="connsiteX2" fmla="*/ 1201729 w 1951109"/>
                <a:gd name="connsiteY2" fmla="*/ 11608 h 709894"/>
                <a:gd name="connsiteX3" fmla="*/ 1201729 w 1951109"/>
                <a:gd name="connsiteY3" fmla="*/ 0 h 709894"/>
                <a:gd name="connsiteX4" fmla="*/ 1576419 w 1951109"/>
                <a:gd name="connsiteY4" fmla="*/ 0 h 709894"/>
                <a:gd name="connsiteX5" fmla="*/ 1951109 w 1951109"/>
                <a:gd name="connsiteY5" fmla="*/ 354947 h 709894"/>
                <a:gd name="connsiteX6" fmla="*/ 1576419 w 1951109"/>
                <a:gd name="connsiteY6" fmla="*/ 709894 h 709894"/>
                <a:gd name="connsiteX7" fmla="*/ 1201729 w 1951109"/>
                <a:gd name="connsiteY7" fmla="*/ 709894 h 709894"/>
                <a:gd name="connsiteX8" fmla="*/ 1201729 w 1951109"/>
                <a:gd name="connsiteY8" fmla="*/ 705625 h 70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109" h="709894">
                  <a:moveTo>
                    <a:pt x="0" y="479643"/>
                  </a:moveTo>
                  <a:lnTo>
                    <a:pt x="0" y="237591"/>
                  </a:lnTo>
                  <a:lnTo>
                    <a:pt x="1201729" y="11608"/>
                  </a:lnTo>
                  <a:lnTo>
                    <a:pt x="1201729" y="0"/>
                  </a:lnTo>
                  <a:lnTo>
                    <a:pt x="1576419" y="0"/>
                  </a:lnTo>
                  <a:cubicBezTo>
                    <a:pt x="1783355" y="0"/>
                    <a:pt x="1951109" y="158915"/>
                    <a:pt x="1951109" y="354947"/>
                  </a:cubicBezTo>
                  <a:cubicBezTo>
                    <a:pt x="1951109" y="550979"/>
                    <a:pt x="1783355" y="709894"/>
                    <a:pt x="1576419" y="709894"/>
                  </a:cubicBezTo>
                  <a:lnTo>
                    <a:pt x="1201729" y="709894"/>
                  </a:lnTo>
                  <a:lnTo>
                    <a:pt x="1201729" y="705625"/>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rot="4553532">
              <a:off x="6685917" y="3016546"/>
              <a:ext cx="2247075" cy="587581"/>
            </a:xfrm>
            <a:custGeom>
              <a:avLst/>
              <a:gdLst>
                <a:gd name="connsiteX0" fmla="*/ 0 w 1951109"/>
                <a:gd name="connsiteY0" fmla="*/ 479643 h 709894"/>
                <a:gd name="connsiteX1" fmla="*/ 0 w 1951109"/>
                <a:gd name="connsiteY1" fmla="*/ 237591 h 709894"/>
                <a:gd name="connsiteX2" fmla="*/ 1201729 w 1951109"/>
                <a:gd name="connsiteY2" fmla="*/ 11608 h 709894"/>
                <a:gd name="connsiteX3" fmla="*/ 1201729 w 1951109"/>
                <a:gd name="connsiteY3" fmla="*/ 0 h 709894"/>
                <a:gd name="connsiteX4" fmla="*/ 1576419 w 1951109"/>
                <a:gd name="connsiteY4" fmla="*/ 0 h 709894"/>
                <a:gd name="connsiteX5" fmla="*/ 1951109 w 1951109"/>
                <a:gd name="connsiteY5" fmla="*/ 354947 h 709894"/>
                <a:gd name="connsiteX6" fmla="*/ 1576419 w 1951109"/>
                <a:gd name="connsiteY6" fmla="*/ 709894 h 709894"/>
                <a:gd name="connsiteX7" fmla="*/ 1201729 w 1951109"/>
                <a:gd name="connsiteY7" fmla="*/ 709894 h 709894"/>
                <a:gd name="connsiteX8" fmla="*/ 1201729 w 1951109"/>
                <a:gd name="connsiteY8" fmla="*/ 705625 h 70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109" h="709894">
                  <a:moveTo>
                    <a:pt x="0" y="479643"/>
                  </a:moveTo>
                  <a:lnTo>
                    <a:pt x="0" y="237591"/>
                  </a:lnTo>
                  <a:lnTo>
                    <a:pt x="1201729" y="11608"/>
                  </a:lnTo>
                  <a:lnTo>
                    <a:pt x="1201729" y="0"/>
                  </a:lnTo>
                  <a:lnTo>
                    <a:pt x="1576419" y="0"/>
                  </a:lnTo>
                  <a:cubicBezTo>
                    <a:pt x="1783355" y="0"/>
                    <a:pt x="1951109" y="158915"/>
                    <a:pt x="1951109" y="354947"/>
                  </a:cubicBezTo>
                  <a:cubicBezTo>
                    <a:pt x="1951109" y="550979"/>
                    <a:pt x="1783355" y="709894"/>
                    <a:pt x="1576419" y="709894"/>
                  </a:cubicBezTo>
                  <a:lnTo>
                    <a:pt x="1201729" y="709894"/>
                  </a:lnTo>
                  <a:lnTo>
                    <a:pt x="1201729" y="705625"/>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6648251" y="799224"/>
              <a:ext cx="1495655" cy="1504828"/>
              <a:chOff x="6648251" y="799224"/>
              <a:chExt cx="1495655" cy="1504828"/>
            </a:xfrm>
          </p:grpSpPr>
          <p:sp>
            <p:nvSpPr>
              <p:cNvPr id="99" name="Cloud 98"/>
              <p:cNvSpPr/>
              <p:nvPr/>
            </p:nvSpPr>
            <p:spPr>
              <a:xfrm rot="19526930">
                <a:off x="6648251" y="1355277"/>
                <a:ext cx="650570" cy="66896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p:cNvSpPr/>
              <p:nvPr/>
            </p:nvSpPr>
            <p:spPr>
              <a:xfrm rot="8347556">
                <a:off x="7493336" y="1315992"/>
                <a:ext cx="650570" cy="66896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912278" y="932347"/>
                <a:ext cx="990957" cy="137170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rot="5555737">
                <a:off x="7036717" y="484206"/>
                <a:ext cx="742080" cy="1372115"/>
              </a:xfrm>
              <a:custGeom>
                <a:avLst/>
                <a:gdLst>
                  <a:gd name="connsiteX0" fmla="*/ 0 w 742080"/>
                  <a:gd name="connsiteY0" fmla="*/ 698089 h 1372115"/>
                  <a:gd name="connsiteX1" fmla="*/ 235171 w 742080"/>
                  <a:gd name="connsiteY1" fmla="*/ 210237 h 1372115"/>
                  <a:gd name="connsiteX2" fmla="*/ 325439 w 742080"/>
                  <a:gd name="connsiteY2" fmla="*/ 156195 h 1372115"/>
                  <a:gd name="connsiteX3" fmla="*/ 322261 w 742080"/>
                  <a:gd name="connsiteY3" fmla="*/ 86075 h 1372115"/>
                  <a:gd name="connsiteX4" fmla="*/ 391732 w 742080"/>
                  <a:gd name="connsiteY4" fmla="*/ 10006 h 1372115"/>
                  <a:gd name="connsiteX5" fmla="*/ 610788 w 742080"/>
                  <a:gd name="connsiteY5" fmla="*/ 76 h 1372115"/>
                  <a:gd name="connsiteX6" fmla="*/ 686857 w 742080"/>
                  <a:gd name="connsiteY6" fmla="*/ 69547 h 1372115"/>
                  <a:gd name="connsiteX7" fmla="*/ 742004 w 742080"/>
                  <a:gd name="connsiteY7" fmla="*/ 1286039 h 1372115"/>
                  <a:gd name="connsiteX8" fmla="*/ 672533 w 742080"/>
                  <a:gd name="connsiteY8" fmla="*/ 1362108 h 1372115"/>
                  <a:gd name="connsiteX9" fmla="*/ 453477 w 742080"/>
                  <a:gd name="connsiteY9" fmla="*/ 1372039 h 1372115"/>
                  <a:gd name="connsiteX10" fmla="*/ 377408 w 742080"/>
                  <a:gd name="connsiteY10" fmla="*/ 1302567 h 1372115"/>
                  <a:gd name="connsiteX11" fmla="*/ 375349 w 742080"/>
                  <a:gd name="connsiteY11" fmla="*/ 1257157 h 1372115"/>
                  <a:gd name="connsiteX12" fmla="*/ 325776 w 742080"/>
                  <a:gd name="connsiteY12" fmla="*/ 1240184 h 1372115"/>
                  <a:gd name="connsiteX13" fmla="*/ 0 w 742080"/>
                  <a:gd name="connsiteY13" fmla="*/ 698089 h 13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2080" h="1372115">
                    <a:moveTo>
                      <a:pt x="0" y="698089"/>
                    </a:moveTo>
                    <a:cubicBezTo>
                      <a:pt x="0" y="495011"/>
                      <a:pt x="93286" y="315964"/>
                      <a:pt x="235171" y="210237"/>
                    </a:cubicBezTo>
                    <a:lnTo>
                      <a:pt x="325439" y="156195"/>
                    </a:lnTo>
                    <a:lnTo>
                      <a:pt x="322261" y="86075"/>
                    </a:lnTo>
                    <a:cubicBezTo>
                      <a:pt x="320439" y="45886"/>
                      <a:pt x="351542" y="11828"/>
                      <a:pt x="391732" y="10006"/>
                    </a:cubicBezTo>
                    <a:lnTo>
                      <a:pt x="610788" y="76"/>
                    </a:lnTo>
                    <a:cubicBezTo>
                      <a:pt x="650978" y="-1746"/>
                      <a:pt x="685035" y="29357"/>
                      <a:pt x="686857" y="69547"/>
                    </a:cubicBezTo>
                    <a:lnTo>
                      <a:pt x="742004" y="1286039"/>
                    </a:lnTo>
                    <a:cubicBezTo>
                      <a:pt x="743826" y="1326229"/>
                      <a:pt x="712723" y="1360286"/>
                      <a:pt x="672533" y="1362108"/>
                    </a:cubicBezTo>
                    <a:lnTo>
                      <a:pt x="453477" y="1372039"/>
                    </a:lnTo>
                    <a:cubicBezTo>
                      <a:pt x="413287" y="1373860"/>
                      <a:pt x="379230" y="1342757"/>
                      <a:pt x="377408" y="1302567"/>
                    </a:cubicBezTo>
                    <a:lnTo>
                      <a:pt x="375349" y="1257157"/>
                    </a:lnTo>
                    <a:lnTo>
                      <a:pt x="325776" y="1240184"/>
                    </a:lnTo>
                    <a:cubicBezTo>
                      <a:pt x="134331" y="1150871"/>
                      <a:pt x="0" y="941782"/>
                      <a:pt x="0" y="698089"/>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Freeform 96"/>
            <p:cNvSpPr/>
            <p:nvPr/>
          </p:nvSpPr>
          <p:spPr>
            <a:xfrm rot="16200000">
              <a:off x="7130272" y="1950507"/>
              <a:ext cx="514329" cy="602589"/>
            </a:xfrm>
            <a:custGeom>
              <a:avLst/>
              <a:gdLst>
                <a:gd name="connsiteX0" fmla="*/ 676204 w 677526"/>
                <a:gd name="connsiteY0" fmla="*/ 331397 h 706688"/>
                <a:gd name="connsiteX1" fmla="*/ 655358 w 677526"/>
                <a:gd name="connsiteY1" fmla="*/ 397953 h 706688"/>
                <a:gd name="connsiteX2" fmla="*/ 655381 w 677526"/>
                <a:gd name="connsiteY2" fmla="*/ 398226 h 706688"/>
                <a:gd name="connsiteX3" fmla="*/ 658623 w 677526"/>
                <a:gd name="connsiteY3" fmla="*/ 437211 h 706688"/>
                <a:gd name="connsiteX4" fmla="*/ 648793 w 677526"/>
                <a:gd name="connsiteY4" fmla="*/ 459771 h 706688"/>
                <a:gd name="connsiteX5" fmla="*/ 648349 w 677526"/>
                <a:gd name="connsiteY5" fmla="*/ 481471 h 706688"/>
                <a:gd name="connsiteX6" fmla="*/ 563835 w 677526"/>
                <a:gd name="connsiteY6" fmla="*/ 558820 h 706688"/>
                <a:gd name="connsiteX7" fmla="*/ 533581 w 677526"/>
                <a:gd name="connsiteY7" fmla="*/ 625098 h 706688"/>
                <a:gd name="connsiteX8" fmla="*/ 430574 w 677526"/>
                <a:gd name="connsiteY8" fmla="*/ 633123 h 706688"/>
                <a:gd name="connsiteX9" fmla="*/ 356963 w 677526"/>
                <a:gd name="connsiteY9" fmla="*/ 703830 h 706688"/>
                <a:gd name="connsiteX10" fmla="*/ 248731 w 677526"/>
                <a:gd name="connsiteY10" fmla="*/ 660671 h 706688"/>
                <a:gd name="connsiteX11" fmla="*/ 87955 w 677526"/>
                <a:gd name="connsiteY11" fmla="*/ 618029 h 706688"/>
                <a:gd name="connsiteX12" fmla="*/ 17266 w 677526"/>
                <a:gd name="connsiteY12" fmla="*/ 570576 h 706688"/>
                <a:gd name="connsiteX13" fmla="*/ 32371 w 677526"/>
                <a:gd name="connsiteY13" fmla="*/ 506523 h 706688"/>
                <a:gd name="connsiteX14" fmla="*/ 475 w 677526"/>
                <a:gd name="connsiteY14" fmla="*/ 440807 h 706688"/>
                <a:gd name="connsiteX15" fmla="*/ 58725 w 677526"/>
                <a:gd name="connsiteY15" fmla="*/ 382396 h 706688"/>
                <a:gd name="connsiteX16" fmla="*/ 59282 w 677526"/>
                <a:gd name="connsiteY16" fmla="*/ 380856 h 706688"/>
                <a:gd name="connsiteX17" fmla="*/ 85230 w 677526"/>
                <a:gd name="connsiteY17" fmla="*/ 296977 h 706688"/>
                <a:gd name="connsiteX18" fmla="*/ 100944 w 677526"/>
                <a:gd name="connsiteY18" fmla="*/ 284714 h 706688"/>
                <a:gd name="connsiteX19" fmla="*/ 95598 w 677526"/>
                <a:gd name="connsiteY19" fmla="*/ 275834 h 706688"/>
                <a:gd name="connsiteX20" fmla="*/ 100915 w 677526"/>
                <a:gd name="connsiteY20" fmla="*/ 185238 h 706688"/>
                <a:gd name="connsiteX21" fmla="*/ 99907 w 677526"/>
                <a:gd name="connsiteY21" fmla="*/ 100105 h 706688"/>
                <a:gd name="connsiteX22" fmla="*/ 161229 w 677526"/>
                <a:gd name="connsiteY22" fmla="*/ 76218 h 706688"/>
                <a:gd name="connsiteX23" fmla="*/ 197265 w 677526"/>
                <a:gd name="connsiteY23" fmla="*/ 12677 h 706688"/>
                <a:gd name="connsiteX24" fmla="*/ 278409 w 677526"/>
                <a:gd name="connsiteY24" fmla="*/ 27526 h 706688"/>
                <a:gd name="connsiteX25" fmla="*/ 279993 w 677526"/>
                <a:gd name="connsiteY25" fmla="*/ 27112 h 706688"/>
                <a:gd name="connsiteX26" fmla="*/ 363794 w 677526"/>
                <a:gd name="connsiteY26" fmla="*/ 911 h 706688"/>
                <a:gd name="connsiteX27" fmla="*/ 451166 w 677526"/>
                <a:gd name="connsiteY27" fmla="*/ 94008 h 706688"/>
                <a:gd name="connsiteX28" fmla="*/ 451209 w 677526"/>
                <a:gd name="connsiteY28" fmla="*/ 94012 h 706688"/>
                <a:gd name="connsiteX29" fmla="*/ 489184 w 677526"/>
                <a:gd name="connsiteY29" fmla="*/ 98342 h 706688"/>
                <a:gd name="connsiteX30" fmla="*/ 539730 w 677526"/>
                <a:gd name="connsiteY30" fmla="*/ 187545 h 706688"/>
                <a:gd name="connsiteX31" fmla="*/ 540434 w 677526"/>
                <a:gd name="connsiteY31" fmla="*/ 187611 h 706688"/>
                <a:gd name="connsiteX32" fmla="*/ 571374 w 677526"/>
                <a:gd name="connsiteY32" fmla="*/ 190513 h 706688"/>
                <a:gd name="connsiteX33" fmla="*/ 597774 w 677526"/>
                <a:gd name="connsiteY33" fmla="*/ 207788 h 706688"/>
                <a:gd name="connsiteX34" fmla="*/ 613585 w 677526"/>
                <a:gd name="connsiteY34" fmla="*/ 238392 h 706688"/>
                <a:gd name="connsiteX35" fmla="*/ 611599 w 677526"/>
                <a:gd name="connsiteY35" fmla="*/ 271980 h 706688"/>
                <a:gd name="connsiteX36" fmla="*/ 611539 w 677526"/>
                <a:gd name="connsiteY36" fmla="*/ 272983 h 706688"/>
                <a:gd name="connsiteX37" fmla="*/ 668063 w 677526"/>
                <a:gd name="connsiteY37" fmla="*/ 309337 h 706688"/>
                <a:gd name="connsiteX38" fmla="*/ 676204 w 677526"/>
                <a:gd name="connsiteY38" fmla="*/ 331397 h 70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7526" h="706688">
                  <a:moveTo>
                    <a:pt x="676204" y="331397"/>
                  </a:moveTo>
                  <a:cubicBezTo>
                    <a:pt x="680863" y="355524"/>
                    <a:pt x="673042" y="380511"/>
                    <a:pt x="655358" y="397953"/>
                  </a:cubicBezTo>
                  <a:lnTo>
                    <a:pt x="655381" y="398226"/>
                  </a:lnTo>
                  <a:lnTo>
                    <a:pt x="658623" y="437211"/>
                  </a:lnTo>
                  <a:lnTo>
                    <a:pt x="648793" y="459771"/>
                  </a:lnTo>
                  <a:lnTo>
                    <a:pt x="648349" y="481471"/>
                  </a:lnTo>
                  <a:cubicBezTo>
                    <a:pt x="638259" y="522292"/>
                    <a:pt x="604857" y="552863"/>
                    <a:pt x="563835" y="558820"/>
                  </a:cubicBezTo>
                  <a:cubicBezTo>
                    <a:pt x="563640" y="584300"/>
                    <a:pt x="552601" y="608464"/>
                    <a:pt x="533581" y="625098"/>
                  </a:cubicBezTo>
                  <a:cubicBezTo>
                    <a:pt x="504682" y="650376"/>
                    <a:pt x="462937" y="653624"/>
                    <a:pt x="430574" y="633123"/>
                  </a:cubicBezTo>
                  <a:cubicBezTo>
                    <a:pt x="420108" y="668336"/>
                    <a:pt x="392082" y="695254"/>
                    <a:pt x="356963" y="703830"/>
                  </a:cubicBezTo>
                  <a:cubicBezTo>
                    <a:pt x="315580" y="713934"/>
                    <a:pt x="272389" y="696715"/>
                    <a:pt x="248731" y="660671"/>
                  </a:cubicBezTo>
                  <a:cubicBezTo>
                    <a:pt x="192890" y="694883"/>
                    <a:pt x="120363" y="675653"/>
                    <a:pt x="87955" y="618029"/>
                  </a:cubicBezTo>
                  <a:cubicBezTo>
                    <a:pt x="56120" y="621816"/>
                    <a:pt x="26227" y="601754"/>
                    <a:pt x="17266" y="570576"/>
                  </a:cubicBezTo>
                  <a:cubicBezTo>
                    <a:pt x="10776" y="548019"/>
                    <a:pt x="16513" y="523675"/>
                    <a:pt x="32371" y="506523"/>
                  </a:cubicBezTo>
                  <a:cubicBezTo>
                    <a:pt x="9872" y="493070"/>
                    <a:pt x="-2658" y="467253"/>
                    <a:pt x="475" y="440807"/>
                  </a:cubicBezTo>
                  <a:cubicBezTo>
                    <a:pt x="4149" y="409843"/>
                    <a:pt x="28335" y="385588"/>
                    <a:pt x="58725" y="382396"/>
                  </a:cubicBezTo>
                  <a:cubicBezTo>
                    <a:pt x="58906" y="381879"/>
                    <a:pt x="59101" y="381373"/>
                    <a:pt x="59282" y="380856"/>
                  </a:cubicBezTo>
                  <a:cubicBezTo>
                    <a:pt x="55201" y="350364"/>
                    <a:pt x="64719" y="319613"/>
                    <a:pt x="85230" y="296977"/>
                  </a:cubicBezTo>
                  <a:lnTo>
                    <a:pt x="100944" y="284714"/>
                  </a:lnTo>
                  <a:lnTo>
                    <a:pt x="95598" y="275834"/>
                  </a:lnTo>
                  <a:cubicBezTo>
                    <a:pt x="85429" y="247428"/>
                    <a:pt x="86375" y="214924"/>
                    <a:pt x="100915" y="185238"/>
                  </a:cubicBezTo>
                  <a:cubicBezTo>
                    <a:pt x="79740" y="161166"/>
                    <a:pt x="79310" y="125167"/>
                    <a:pt x="99907" y="100105"/>
                  </a:cubicBezTo>
                  <a:cubicBezTo>
                    <a:pt x="114805" y="81966"/>
                    <a:pt x="138109" y="72885"/>
                    <a:pt x="161229" y="76218"/>
                  </a:cubicBezTo>
                  <a:cubicBezTo>
                    <a:pt x="159550" y="50057"/>
                    <a:pt x="173707" y="25096"/>
                    <a:pt x="197265" y="12677"/>
                  </a:cubicBezTo>
                  <a:cubicBezTo>
                    <a:pt x="224852" y="-1857"/>
                    <a:pt x="258545" y="4307"/>
                    <a:pt x="278409" y="27526"/>
                  </a:cubicBezTo>
                  <a:cubicBezTo>
                    <a:pt x="278937" y="27382"/>
                    <a:pt x="279465" y="27256"/>
                    <a:pt x="279993" y="27112"/>
                  </a:cubicBezTo>
                  <a:cubicBezTo>
                    <a:pt x="302793" y="6457"/>
                    <a:pt x="333518" y="-3144"/>
                    <a:pt x="363794" y="911"/>
                  </a:cubicBezTo>
                  <a:cubicBezTo>
                    <a:pt x="411620" y="7327"/>
                    <a:pt x="447982" y="46082"/>
                    <a:pt x="451166" y="94008"/>
                  </a:cubicBezTo>
                  <a:lnTo>
                    <a:pt x="451209" y="94012"/>
                  </a:lnTo>
                  <a:lnTo>
                    <a:pt x="489184" y="98342"/>
                  </a:lnTo>
                  <a:cubicBezTo>
                    <a:pt x="524000" y="111235"/>
                    <a:pt x="547122" y="147596"/>
                    <a:pt x="539730" y="187545"/>
                  </a:cubicBezTo>
                  <a:lnTo>
                    <a:pt x="540434" y="187611"/>
                  </a:lnTo>
                  <a:lnTo>
                    <a:pt x="571374" y="190513"/>
                  </a:lnTo>
                  <a:cubicBezTo>
                    <a:pt x="581343" y="193988"/>
                    <a:pt x="590437" y="199848"/>
                    <a:pt x="597774" y="207788"/>
                  </a:cubicBezTo>
                  <a:cubicBezTo>
                    <a:pt x="605850" y="216524"/>
                    <a:pt x="611206" y="227127"/>
                    <a:pt x="613585" y="238392"/>
                  </a:cubicBezTo>
                  <a:lnTo>
                    <a:pt x="611599" y="271980"/>
                  </a:lnTo>
                  <a:lnTo>
                    <a:pt x="611539" y="272983"/>
                  </a:lnTo>
                  <a:cubicBezTo>
                    <a:pt x="635763" y="275254"/>
                    <a:pt x="656587" y="289165"/>
                    <a:pt x="668063" y="309337"/>
                  </a:cubicBezTo>
                  <a:cubicBezTo>
                    <a:pt x="671889" y="316061"/>
                    <a:pt x="674676" y="323481"/>
                    <a:pt x="676204" y="331397"/>
                  </a:cubicBezTo>
                  <a:close/>
                </a:path>
              </a:pathLst>
            </a:cu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7242921" y="2092110"/>
              <a:ext cx="326144" cy="11769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252335" y="3944525"/>
            <a:ext cx="9812815" cy="2031325"/>
            <a:chOff x="424317" y="4035107"/>
            <a:chExt cx="9812815" cy="2031325"/>
          </a:xfrm>
        </p:grpSpPr>
        <p:sp>
          <p:nvSpPr>
            <p:cNvPr id="3" name="Rectangle 2"/>
            <p:cNvSpPr/>
            <p:nvPr/>
          </p:nvSpPr>
          <p:spPr>
            <a:xfrm>
              <a:off x="1457765" y="4035107"/>
              <a:ext cx="8779367" cy="2031325"/>
            </a:xfrm>
            <a:prstGeom prst="rect">
              <a:avLst/>
            </a:prstGeom>
          </p:spPr>
          <p:txBody>
            <a:bodyPr wrap="square">
              <a:spAutoFit/>
            </a:bodyPr>
            <a:lstStyle/>
            <a:p>
              <a:r>
                <a:rPr lang="en-US" b="1" dirty="0">
                  <a:solidFill>
                    <a:schemeClr val="bg1"/>
                  </a:solidFill>
                  <a:latin typeface="helvetica" panose="020B0604020202020204" pitchFamily="34" charset="0"/>
                </a:rPr>
                <a:t> </a:t>
              </a:r>
              <a:r>
                <a:rPr lang="en-US" dirty="0">
                  <a:solidFill>
                    <a:schemeClr val="bg1"/>
                  </a:solidFill>
                  <a:latin typeface="helvetica" panose="020B0604020202020204" pitchFamily="34" charset="0"/>
                </a:rPr>
                <a:t>Not the news of the miraculous healing of the lame man, but the doctrine and influence which these men preach and exert. More than a thousand people had already professed faith in Christ in consequence of this miracle, and if this teaching should be permitted to go on, probably accompanied with similar miracles, they had reason to believe that all Jerusalem (themselves excepted, who had steeled their hearts against all good) should be converted to the religion of him whom they had lately crucified. (5)</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17" y="4435298"/>
              <a:ext cx="979557" cy="1259431"/>
            </a:xfrm>
            <a:prstGeom prst="rect">
              <a:avLst/>
            </a:prstGeom>
          </p:spPr>
        </p:pic>
      </p:grpSp>
      <p:sp>
        <p:nvSpPr>
          <p:cNvPr id="106" name="Rounded Rectangle 105"/>
          <p:cNvSpPr/>
          <p:nvPr/>
        </p:nvSpPr>
        <p:spPr>
          <a:xfrm>
            <a:off x="5193561" y="5862038"/>
            <a:ext cx="6096000" cy="715089"/>
          </a:xfrm>
          <a:prstGeom prst="roundRect">
            <a:avLst/>
          </a:prstGeom>
          <a:solidFill>
            <a:schemeClr val="accent5">
              <a:lumMod val="75000"/>
            </a:schemeClr>
          </a:solidFill>
        </p:spPr>
        <p:txBody>
          <a:bodyPr>
            <a:spAutoFit/>
          </a:bodyPr>
          <a:lstStyle/>
          <a:p>
            <a:r>
              <a:rPr lang="en-US" dirty="0">
                <a:solidFill>
                  <a:schemeClr val="bg1"/>
                </a:solidFill>
              </a:rPr>
              <a:t>And they called them [Peter and John], and commanded them not to speak at all nor teach in the name of Jesus.</a:t>
            </a:r>
            <a:endParaRPr lang="en-US" i="1" dirty="0">
              <a:solidFill>
                <a:schemeClr val="bg1"/>
              </a:solidFill>
            </a:endParaRPr>
          </a:p>
        </p:txBody>
      </p:sp>
    </p:spTree>
    <p:extLst>
      <p:ext uri="{BB962C8B-B14F-4D97-AF65-F5344CB8AC3E}">
        <p14:creationId xmlns:p14="http://schemas.microsoft.com/office/powerpoint/2010/main" val="1552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1000"/>
                                        <p:tgtEl>
                                          <p:spTgt spid="106"/>
                                        </p:tgtEl>
                                      </p:cBhvr>
                                    </p:animEffect>
                                    <p:anim calcmode="lin" valueType="num">
                                      <p:cBhvr>
                                        <p:cTn id="20" dur="1000" fill="hold"/>
                                        <p:tgtEl>
                                          <p:spTgt spid="106"/>
                                        </p:tgtEl>
                                        <p:attrNameLst>
                                          <p:attrName>ppt_x</p:attrName>
                                        </p:attrNameLst>
                                      </p:cBhvr>
                                      <p:tavLst>
                                        <p:tav tm="0">
                                          <p:val>
                                            <p:strVal val="#ppt_x"/>
                                          </p:val>
                                        </p:tav>
                                        <p:tav tm="100000">
                                          <p:val>
                                            <p:strVal val="#ppt_x"/>
                                          </p:val>
                                        </p:tav>
                                      </p:tavLst>
                                    </p:anim>
                                    <p:anim calcmode="lin" valueType="num">
                                      <p:cBhvr>
                                        <p:cTn id="21"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Boldness and Conviction</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4:20,31</a:t>
            </a:r>
          </a:p>
        </p:txBody>
      </p:sp>
      <p:sp>
        <p:nvSpPr>
          <p:cNvPr id="8" name="Rectangle 7"/>
          <p:cNvSpPr/>
          <p:nvPr/>
        </p:nvSpPr>
        <p:spPr>
          <a:xfrm>
            <a:off x="3159521" y="1834528"/>
            <a:ext cx="5872959" cy="4893647"/>
          </a:xfrm>
          <a:prstGeom prst="rect">
            <a:avLst/>
          </a:prstGeom>
        </p:spPr>
        <p:txBody>
          <a:bodyPr wrap="square">
            <a:spAutoFit/>
          </a:bodyPr>
          <a:lstStyle/>
          <a:p>
            <a:pPr fontAlgn="base"/>
            <a:r>
              <a:rPr lang="en-US" sz="2400" dirty="0">
                <a:solidFill>
                  <a:schemeClr val="bg1"/>
                </a:solidFill>
              </a:rPr>
              <a:t>"The Apostles who there stood with the Son of God responded to this call with faith, boldness, and power.</a:t>
            </a:r>
          </a:p>
          <a:p>
            <a:pPr fontAlgn="base"/>
            <a:endParaRPr lang="en-US" sz="2400" dirty="0">
              <a:solidFill>
                <a:schemeClr val="bg1"/>
              </a:solidFill>
            </a:endParaRPr>
          </a:p>
          <a:p>
            <a:pPr fontAlgn="base"/>
            <a:r>
              <a:rPr lang="en-US" sz="2400" dirty="0">
                <a:solidFill>
                  <a:schemeClr val="bg1"/>
                </a:solidFill>
              </a:rPr>
              <a:t>They had seen a resurrected being, had eaten with him, had felt his hands and feet. They knew, and knowing, they testified: </a:t>
            </a:r>
          </a:p>
          <a:p>
            <a:pPr fontAlgn="base"/>
            <a:endParaRPr lang="en-US" sz="2400" dirty="0">
              <a:solidFill>
                <a:schemeClr val="bg1"/>
              </a:solidFill>
            </a:endParaRPr>
          </a:p>
          <a:p>
            <a:pPr fontAlgn="base"/>
            <a:r>
              <a:rPr lang="en-US" sz="2400" dirty="0">
                <a:solidFill>
                  <a:schemeClr val="bg1"/>
                </a:solidFill>
              </a:rPr>
              <a:t>"Does that commission extend to us as his disciples? </a:t>
            </a:r>
          </a:p>
          <a:p>
            <a:pPr fontAlgn="base"/>
            <a:endParaRPr lang="en-US" sz="2400" dirty="0">
              <a:solidFill>
                <a:schemeClr val="bg1"/>
              </a:solidFill>
            </a:endParaRPr>
          </a:p>
          <a:p>
            <a:pPr fontAlgn="base"/>
            <a:r>
              <a:rPr lang="en-US" sz="2400" dirty="0">
                <a:solidFill>
                  <a:schemeClr val="bg1"/>
                </a:solidFill>
              </a:rPr>
              <a:t>Perhaps we have not seen, in person, the risen Lord. </a:t>
            </a:r>
          </a:p>
        </p:txBody>
      </p:sp>
      <p:sp>
        <p:nvSpPr>
          <p:cNvPr id="12" name="Rectangle 11"/>
          <p:cNvSpPr/>
          <p:nvPr/>
        </p:nvSpPr>
        <p:spPr>
          <a:xfrm>
            <a:off x="11758658" y="6463314"/>
            <a:ext cx="466794" cy="369332"/>
          </a:xfrm>
          <a:prstGeom prst="rect">
            <a:avLst/>
          </a:prstGeom>
        </p:spPr>
        <p:txBody>
          <a:bodyPr wrap="none">
            <a:spAutoFit/>
          </a:bodyPr>
          <a:lstStyle/>
          <a:p>
            <a:r>
              <a:rPr lang="en-US" dirty="0">
                <a:solidFill>
                  <a:schemeClr val="bg1"/>
                </a:solidFill>
                <a:latin typeface="Open Sans"/>
              </a:rPr>
              <a:t>(6)</a:t>
            </a:r>
            <a:endParaRPr lang="en-US" dirty="0"/>
          </a:p>
        </p:txBody>
      </p:sp>
      <p:sp>
        <p:nvSpPr>
          <p:cNvPr id="2" name="Rectangle 1"/>
          <p:cNvSpPr/>
          <p:nvPr/>
        </p:nvSpPr>
        <p:spPr>
          <a:xfrm>
            <a:off x="2148689" y="910230"/>
            <a:ext cx="7894622" cy="369332"/>
          </a:xfrm>
          <a:prstGeom prst="rect">
            <a:avLst/>
          </a:prstGeom>
        </p:spPr>
        <p:txBody>
          <a:bodyPr wrap="square">
            <a:spAutoFit/>
          </a:bodyPr>
          <a:lstStyle/>
          <a:p>
            <a:r>
              <a:rPr lang="en-US" i="1" dirty="0">
                <a:solidFill>
                  <a:srgbClr val="FFFF00"/>
                </a:solidFill>
              </a:rPr>
              <a:t> 'all filled with the Holy Ghost, and they </a:t>
            </a:r>
            <a:r>
              <a:rPr lang="en-US" i="1" dirty="0" err="1">
                <a:solidFill>
                  <a:srgbClr val="FFFF00"/>
                </a:solidFill>
              </a:rPr>
              <a:t>spake</a:t>
            </a:r>
            <a:r>
              <a:rPr lang="en-US" i="1" dirty="0">
                <a:solidFill>
                  <a:srgbClr val="FFFF00"/>
                </a:solidFill>
              </a:rPr>
              <a:t> the word of God with boldness.'</a:t>
            </a:r>
          </a:p>
        </p:txBody>
      </p:sp>
      <p:grpSp>
        <p:nvGrpSpPr>
          <p:cNvPr id="4" name="Group 3"/>
          <p:cNvGrpSpPr/>
          <p:nvPr/>
        </p:nvGrpSpPr>
        <p:grpSpPr>
          <a:xfrm>
            <a:off x="224014" y="1887752"/>
            <a:ext cx="2276014" cy="1297079"/>
            <a:chOff x="114634" y="2324345"/>
            <a:chExt cx="2276014" cy="1297079"/>
          </a:xfrm>
        </p:grpSpPr>
        <p:grpSp>
          <p:nvGrpSpPr>
            <p:cNvPr id="151" name="Group 150"/>
            <p:cNvGrpSpPr/>
            <p:nvPr/>
          </p:nvGrpSpPr>
          <p:grpSpPr>
            <a:xfrm>
              <a:off x="114634" y="2339753"/>
              <a:ext cx="1130886" cy="1281671"/>
              <a:chOff x="1768038" y="327549"/>
              <a:chExt cx="1143000" cy="1295400"/>
            </a:xfrm>
          </p:grpSpPr>
          <p:grpSp>
            <p:nvGrpSpPr>
              <p:cNvPr id="152" name="Group 151"/>
              <p:cNvGrpSpPr/>
              <p:nvPr/>
            </p:nvGrpSpPr>
            <p:grpSpPr>
              <a:xfrm>
                <a:off x="1768038" y="327549"/>
                <a:ext cx="1143000" cy="1295400"/>
                <a:chOff x="3221141" y="4049352"/>
                <a:chExt cx="1143000" cy="1295400"/>
              </a:xfrm>
            </p:grpSpPr>
            <p:sp>
              <p:nvSpPr>
                <p:cNvPr id="198" name="Rectangle 197"/>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ame 198"/>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3" name="Group 152"/>
              <p:cNvGrpSpPr/>
              <p:nvPr/>
            </p:nvGrpSpPr>
            <p:grpSpPr>
              <a:xfrm>
                <a:off x="1914013" y="422370"/>
                <a:ext cx="865946" cy="1132698"/>
                <a:chOff x="5618278" y="3535424"/>
                <a:chExt cx="1080560" cy="1413423"/>
              </a:xfrm>
            </p:grpSpPr>
            <p:sp>
              <p:nvSpPr>
                <p:cNvPr id="154" name="Cloud 153"/>
                <p:cNvSpPr/>
                <p:nvPr/>
              </p:nvSpPr>
              <p:spPr>
                <a:xfrm rot="671737">
                  <a:off x="5618278" y="3772508"/>
                  <a:ext cx="341796" cy="77306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154"/>
                <p:cNvSpPr/>
                <p:nvPr/>
              </p:nvSpPr>
              <p:spPr>
                <a:xfrm rot="20706537">
                  <a:off x="6308136" y="3807701"/>
                  <a:ext cx="390702" cy="70667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p:cNvSpPr/>
                <p:nvPr/>
              </p:nvSpPr>
              <p:spPr>
                <a:xfrm flipH="1">
                  <a:off x="5776456" y="4322968"/>
                  <a:ext cx="726345" cy="625879"/>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156"/>
                <p:cNvSpPr/>
                <p:nvPr/>
              </p:nvSpPr>
              <p:spPr>
                <a:xfrm rot="10800000" flipH="1">
                  <a:off x="6018573" y="4439326"/>
                  <a:ext cx="242115" cy="349072"/>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6"/>
                <p:cNvGrpSpPr/>
                <p:nvPr/>
              </p:nvGrpSpPr>
              <p:grpSpPr>
                <a:xfrm>
                  <a:off x="5738387" y="4193025"/>
                  <a:ext cx="810526" cy="743986"/>
                  <a:chOff x="2594848" y="2213440"/>
                  <a:chExt cx="2045194" cy="1982724"/>
                </a:xfrm>
                <a:solidFill>
                  <a:srgbClr val="E0C13C"/>
                </a:solidFill>
              </p:grpSpPr>
              <p:sp>
                <p:nvSpPr>
                  <p:cNvPr id="194"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5" name="Group 5"/>
                  <p:cNvGrpSpPr/>
                  <p:nvPr/>
                </p:nvGrpSpPr>
                <p:grpSpPr>
                  <a:xfrm>
                    <a:off x="2840416" y="2333435"/>
                    <a:ext cx="1586009" cy="1634505"/>
                    <a:chOff x="2838154" y="2333435"/>
                    <a:chExt cx="1586009" cy="1634505"/>
                  </a:xfrm>
                  <a:grpFill/>
                </p:grpSpPr>
                <p:sp>
                  <p:nvSpPr>
                    <p:cNvPr id="196"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9" name="Oval 158"/>
                <p:cNvSpPr/>
                <p:nvPr/>
              </p:nvSpPr>
              <p:spPr>
                <a:xfrm flipH="1">
                  <a:off x="5833455" y="3624827"/>
                  <a:ext cx="669348" cy="87267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loud 159"/>
                <p:cNvSpPr/>
                <p:nvPr/>
              </p:nvSpPr>
              <p:spPr>
                <a:xfrm rot="11257361">
                  <a:off x="5748885" y="3535424"/>
                  <a:ext cx="777286" cy="40809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p:cNvGrpSpPr/>
                <p:nvPr/>
              </p:nvGrpSpPr>
              <p:grpSpPr>
                <a:xfrm>
                  <a:off x="5712573" y="3712982"/>
                  <a:ext cx="866802" cy="151822"/>
                  <a:chOff x="7105896" y="1557210"/>
                  <a:chExt cx="1544762" cy="488119"/>
                </a:xfrm>
              </p:grpSpPr>
              <p:sp>
                <p:nvSpPr>
                  <p:cNvPr id="162" name="Rounded Rectangle 15"/>
                  <p:cNvSpPr/>
                  <p:nvPr/>
                </p:nvSpPr>
                <p:spPr>
                  <a:xfrm>
                    <a:off x="7105896" y="1589474"/>
                    <a:ext cx="1544762" cy="444406"/>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59"/>
                  <p:cNvGrpSpPr/>
                  <p:nvPr/>
                </p:nvGrpSpPr>
                <p:grpSpPr>
                  <a:xfrm rot="160736">
                    <a:off x="7230848" y="1557210"/>
                    <a:ext cx="1269517" cy="488119"/>
                    <a:chOff x="3810000" y="1677648"/>
                    <a:chExt cx="4705061" cy="1827552"/>
                  </a:xfrm>
                </p:grpSpPr>
                <p:grpSp>
                  <p:nvGrpSpPr>
                    <p:cNvPr id="164" name="Group 37"/>
                    <p:cNvGrpSpPr/>
                    <p:nvPr/>
                  </p:nvGrpSpPr>
                  <p:grpSpPr>
                    <a:xfrm>
                      <a:off x="3810000" y="1828800"/>
                      <a:ext cx="1776984" cy="1676400"/>
                      <a:chOff x="3810000" y="1828800"/>
                      <a:chExt cx="4038600" cy="3810000"/>
                    </a:xfrm>
                  </p:grpSpPr>
                  <p:sp>
                    <p:nvSpPr>
                      <p:cNvPr id="185" name="Half Frame 18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Half Frame 18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Half Frame 18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Half Frame 18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Donut 188"/>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Diamond 18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iamond 19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38"/>
                    <p:cNvGrpSpPr/>
                    <p:nvPr/>
                  </p:nvGrpSpPr>
                  <p:grpSpPr>
                    <a:xfrm>
                      <a:off x="5314014" y="1757596"/>
                      <a:ext cx="1776984" cy="1676400"/>
                      <a:chOff x="3810000" y="1828800"/>
                      <a:chExt cx="4038600" cy="3810000"/>
                    </a:xfrm>
                  </p:grpSpPr>
                  <p:sp>
                    <p:nvSpPr>
                      <p:cNvPr id="176" name="Half Frame 17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Half Frame 17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Half Frame 17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Half Frame 17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Donut 17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Diamond 18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48"/>
                    <p:cNvGrpSpPr/>
                    <p:nvPr/>
                  </p:nvGrpSpPr>
                  <p:grpSpPr>
                    <a:xfrm>
                      <a:off x="6738077" y="1677648"/>
                      <a:ext cx="1776984" cy="1676400"/>
                      <a:chOff x="3810000" y="1828800"/>
                      <a:chExt cx="4038600" cy="3810000"/>
                    </a:xfrm>
                  </p:grpSpPr>
                  <p:sp>
                    <p:nvSpPr>
                      <p:cNvPr id="167" name="Half Frame 16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Half Frame 16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Half Frame 16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Half Frame 16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Donut 17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Diamond 17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00" name="Group 199"/>
            <p:cNvGrpSpPr/>
            <p:nvPr/>
          </p:nvGrpSpPr>
          <p:grpSpPr>
            <a:xfrm>
              <a:off x="1290714" y="2324345"/>
              <a:ext cx="1099934" cy="1274715"/>
              <a:chOff x="3137261" y="322935"/>
              <a:chExt cx="1143000" cy="1295400"/>
            </a:xfrm>
          </p:grpSpPr>
          <p:grpSp>
            <p:nvGrpSpPr>
              <p:cNvPr id="201" name="Group 200"/>
              <p:cNvGrpSpPr/>
              <p:nvPr/>
            </p:nvGrpSpPr>
            <p:grpSpPr>
              <a:xfrm>
                <a:off x="3137261" y="322935"/>
                <a:ext cx="1143000" cy="1295400"/>
                <a:chOff x="3221141" y="4049352"/>
                <a:chExt cx="1143000" cy="1295400"/>
              </a:xfrm>
            </p:grpSpPr>
            <p:sp>
              <p:nvSpPr>
                <p:cNvPr id="216" name="Rectangle 215"/>
                <p:cNvSpPr/>
                <p:nvPr/>
              </p:nvSpPr>
              <p:spPr>
                <a:xfrm>
                  <a:off x="3287452" y="4092278"/>
                  <a:ext cx="1020236"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rame 216"/>
                <p:cNvSpPr/>
                <p:nvPr/>
              </p:nvSpPr>
              <p:spPr>
                <a:xfrm>
                  <a:off x="3221141" y="4049352"/>
                  <a:ext cx="1143000" cy="1295400"/>
                </a:xfrm>
                <a:prstGeom prst="frame">
                  <a:avLst>
                    <a:gd name="adj1" fmla="val 52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2" name="Group 201"/>
              <p:cNvGrpSpPr/>
              <p:nvPr/>
            </p:nvGrpSpPr>
            <p:grpSpPr>
              <a:xfrm>
                <a:off x="3306313" y="479667"/>
                <a:ext cx="788236" cy="1083256"/>
                <a:chOff x="3276600" y="457200"/>
                <a:chExt cx="1002102" cy="1377168"/>
              </a:xfrm>
            </p:grpSpPr>
            <p:grpSp>
              <p:nvGrpSpPr>
                <p:cNvPr id="203" name="Group 120"/>
                <p:cNvGrpSpPr/>
                <p:nvPr/>
              </p:nvGrpSpPr>
              <p:grpSpPr>
                <a:xfrm>
                  <a:off x="3276600" y="457200"/>
                  <a:ext cx="1002102" cy="1377168"/>
                  <a:chOff x="3962400" y="685800"/>
                  <a:chExt cx="2394857" cy="2793128"/>
                </a:xfrm>
              </p:grpSpPr>
              <p:sp>
                <p:nvSpPr>
                  <p:cNvPr id="205" name="Round Diagonal Corner Rectangle 204"/>
                  <p:cNvSpPr/>
                  <p:nvPr/>
                </p:nvSpPr>
                <p:spPr>
                  <a:xfrm rot="12394047">
                    <a:off x="5174471" y="963829"/>
                    <a:ext cx="1124560" cy="173531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 Diagonal Corner Rectangle 205"/>
                  <p:cNvSpPr/>
                  <p:nvPr/>
                </p:nvSpPr>
                <p:spPr>
                  <a:xfrm rot="19994265" flipH="1">
                    <a:off x="4129294" y="968533"/>
                    <a:ext cx="1182280" cy="1868656"/>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4461002" y="744036"/>
                    <a:ext cx="1648917" cy="19094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49"/>
                  <p:cNvGrpSpPr/>
                  <p:nvPr/>
                </p:nvGrpSpPr>
                <p:grpSpPr>
                  <a:xfrm>
                    <a:off x="4543774" y="2593107"/>
                    <a:ext cx="1357466" cy="885821"/>
                    <a:chOff x="5006649" y="2133600"/>
                    <a:chExt cx="1726268" cy="1383531"/>
                  </a:xfrm>
                </p:grpSpPr>
                <p:sp>
                  <p:nvSpPr>
                    <p:cNvPr id="214" name="Trapezoid 213"/>
                    <p:cNvSpPr/>
                    <p:nvPr/>
                  </p:nvSpPr>
                  <p:spPr>
                    <a:xfrm>
                      <a:off x="5006649" y="2165195"/>
                      <a:ext cx="1726268" cy="1351936"/>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Round Diagonal Corner Rectangle 208"/>
                  <p:cNvSpPr/>
                  <p:nvPr/>
                </p:nvSpPr>
                <p:spPr>
                  <a:xfrm rot="14935407">
                    <a:off x="4465826" y="651248"/>
                    <a:ext cx="734112" cy="91858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 Diagonal Corner Rectangle 209"/>
                  <p:cNvSpPr/>
                  <p:nvPr/>
                </p:nvSpPr>
                <p:spPr>
                  <a:xfrm rot="18574207">
                    <a:off x="5184411" y="589697"/>
                    <a:ext cx="717800" cy="91000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ound Diagonal Corner Rectangle 210"/>
                  <p:cNvSpPr/>
                  <p:nvPr/>
                </p:nvSpPr>
                <p:spPr>
                  <a:xfrm rot="18574207">
                    <a:off x="4795697" y="2024364"/>
                    <a:ext cx="827266" cy="91858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5022380" y="2175279"/>
                    <a:ext cx="363150" cy="26375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Oval 203"/>
                <p:cNvSpPr/>
                <p:nvPr/>
              </p:nvSpPr>
              <p:spPr>
                <a:xfrm>
                  <a:off x="3623154" y="505796"/>
                  <a:ext cx="193865" cy="161688"/>
                </a:xfrm>
                <a:prstGeom prst="ellipse">
                  <a:avLst/>
                </a:prstGeom>
                <a:solidFill>
                  <a:schemeClr val="accent6">
                    <a:lumMod val="50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 name="Rounded Rectangle 8"/>
          <p:cNvSpPr/>
          <p:nvPr/>
        </p:nvSpPr>
        <p:spPr>
          <a:xfrm>
            <a:off x="209263" y="3296509"/>
            <a:ext cx="2472423" cy="1328023"/>
          </a:xfrm>
          <a:prstGeom prst="roundRect">
            <a:avLst/>
          </a:prstGeom>
          <a:solidFill>
            <a:schemeClr val="accent3">
              <a:lumMod val="50000"/>
            </a:schemeClr>
          </a:solidFill>
        </p:spPr>
        <p:txBody>
          <a:bodyPr wrap="square">
            <a:spAutoFit/>
          </a:bodyPr>
          <a:lstStyle/>
          <a:p>
            <a:pPr fontAlgn="base"/>
            <a:r>
              <a:rPr lang="en-US" dirty="0">
                <a:solidFill>
                  <a:srgbClr val="FFFF00"/>
                </a:solidFill>
              </a:rPr>
              <a:t>'For we cannot but speak the things which we have seen and heard.' </a:t>
            </a:r>
          </a:p>
        </p:txBody>
      </p:sp>
      <p:pic>
        <p:nvPicPr>
          <p:cNvPr id="218" name="Picture 2" descr="Image result for Robert L Backman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1190" y="113168"/>
            <a:ext cx="770865" cy="1210782"/>
          </a:xfrm>
          <a:prstGeom prst="rect">
            <a:avLst/>
          </a:prstGeom>
          <a:noFill/>
          <a:extLst>
            <a:ext uri="{909E8E84-426E-40DD-AFC4-6F175D3DCCD1}">
              <a14:hiddenFill xmlns:a14="http://schemas.microsoft.com/office/drawing/2010/main">
                <a:solidFill>
                  <a:srgbClr val="FFFFFF"/>
                </a:solidFill>
              </a14:hiddenFill>
            </a:ext>
          </a:extLst>
        </p:spPr>
      </p:pic>
      <p:grpSp>
        <p:nvGrpSpPr>
          <p:cNvPr id="219" name="Group 218"/>
          <p:cNvGrpSpPr/>
          <p:nvPr/>
        </p:nvGrpSpPr>
        <p:grpSpPr>
          <a:xfrm>
            <a:off x="8829398" y="4057153"/>
            <a:ext cx="2929260" cy="2128678"/>
            <a:chOff x="384206" y="4158361"/>
            <a:chExt cx="3289208" cy="2390250"/>
          </a:xfrm>
        </p:grpSpPr>
        <p:grpSp>
          <p:nvGrpSpPr>
            <p:cNvPr id="220" name="Group 219"/>
            <p:cNvGrpSpPr/>
            <p:nvPr/>
          </p:nvGrpSpPr>
          <p:grpSpPr>
            <a:xfrm>
              <a:off x="384206" y="4158361"/>
              <a:ext cx="3289208" cy="2390250"/>
              <a:chOff x="609599" y="833642"/>
              <a:chExt cx="7941747" cy="5771225"/>
            </a:xfrm>
          </p:grpSpPr>
          <p:grpSp>
            <p:nvGrpSpPr>
              <p:cNvPr id="222" name="Group 14"/>
              <p:cNvGrpSpPr/>
              <p:nvPr/>
            </p:nvGrpSpPr>
            <p:grpSpPr>
              <a:xfrm rot="10800000">
                <a:off x="7696200" y="5257800"/>
                <a:ext cx="621450" cy="1347067"/>
                <a:chOff x="7010400" y="381000"/>
                <a:chExt cx="762000" cy="2033666"/>
              </a:xfrm>
            </p:grpSpPr>
            <p:sp>
              <p:nvSpPr>
                <p:cNvPr id="235" name="Rounded Rectangle 23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11"/>
              <p:cNvGrpSpPr/>
              <p:nvPr/>
            </p:nvGrpSpPr>
            <p:grpSpPr>
              <a:xfrm rot="10800000">
                <a:off x="939238" y="4923502"/>
                <a:ext cx="621450" cy="1347067"/>
                <a:chOff x="7010400" y="381000"/>
                <a:chExt cx="762000" cy="2033666"/>
              </a:xfrm>
            </p:grpSpPr>
            <p:sp>
              <p:nvSpPr>
                <p:cNvPr id="233" name="Rounded Rectangle 23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Wave 2"/>
              <p:cNvSpPr/>
              <p:nvPr/>
            </p:nvSpPr>
            <p:spPr>
              <a:xfrm>
                <a:off x="628205" y="1867117"/>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p:cNvGrpSpPr/>
              <p:nvPr/>
            </p:nvGrpSpPr>
            <p:grpSpPr>
              <a:xfrm>
                <a:off x="899460" y="833642"/>
                <a:ext cx="621450" cy="986197"/>
                <a:chOff x="7031201" y="834275"/>
                <a:chExt cx="762000" cy="1488861"/>
              </a:xfrm>
            </p:grpSpPr>
            <p:sp>
              <p:nvSpPr>
                <p:cNvPr id="231" name="Rounded Rectangle 23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p:cNvGrpSpPr/>
              <p:nvPr/>
            </p:nvGrpSpPr>
            <p:grpSpPr>
              <a:xfrm>
                <a:off x="7646520" y="1148254"/>
                <a:ext cx="621450" cy="1017899"/>
                <a:chOff x="7087348" y="824753"/>
                <a:chExt cx="762000" cy="1536722"/>
              </a:xfrm>
            </p:grpSpPr>
            <p:sp>
              <p:nvSpPr>
                <p:cNvPr id="229" name="Rounded Rectangle 22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1" name="Rectangle 220"/>
            <p:cNvSpPr/>
            <p:nvPr/>
          </p:nvSpPr>
          <p:spPr>
            <a:xfrm>
              <a:off x="936389" y="4641291"/>
              <a:ext cx="2131725" cy="1077218"/>
            </a:xfrm>
            <a:prstGeom prst="rect">
              <a:avLst/>
            </a:prstGeom>
          </p:spPr>
          <p:txBody>
            <a:bodyPr wrap="square">
              <a:spAutoFit/>
            </a:bodyPr>
            <a:lstStyle/>
            <a:p>
              <a:pPr algn="ctr"/>
              <a:r>
                <a:rPr lang="en-US" sz="1600" dirty="0"/>
                <a:t> </a:t>
              </a:r>
              <a:r>
                <a:rPr lang="en-US" sz="1600" b="1" dirty="0"/>
                <a:t>As we are filled with the Holy Ghost, we can share the gospel with boldness</a:t>
              </a:r>
              <a:endParaRPr lang="en-US" sz="1600" dirty="0"/>
            </a:p>
          </p:txBody>
        </p:sp>
      </p:grpSp>
    </p:spTree>
    <p:extLst>
      <p:ext uri="{BB962C8B-B14F-4D97-AF65-F5344CB8AC3E}">
        <p14:creationId xmlns:p14="http://schemas.microsoft.com/office/powerpoint/2010/main" val="57146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219"/>
                                        </p:tgtEl>
                                        <p:attrNameLst>
                                          <p:attrName>style.visibility</p:attrName>
                                        </p:attrNameLst>
                                      </p:cBhvr>
                                      <p:to>
                                        <p:strVal val="visible"/>
                                      </p:to>
                                    </p:set>
                                    <p:animEffect transition="in" filter="barn(outVertical)">
                                      <p:cBhvr>
                                        <p:cTn id="23"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90"/>
            <a:ext cx="12192000" cy="68905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493"/>
            <a:ext cx="121920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We Know, We Can Testify</a:t>
            </a:r>
          </a:p>
        </p:txBody>
      </p:sp>
      <p:sp>
        <p:nvSpPr>
          <p:cNvPr id="256" name="TextBox 255"/>
          <p:cNvSpPr txBox="1"/>
          <p:nvPr/>
        </p:nvSpPr>
        <p:spPr>
          <a:xfrm>
            <a:off x="15471" y="6463314"/>
            <a:ext cx="3780602" cy="369332"/>
          </a:xfrm>
          <a:prstGeom prst="rect">
            <a:avLst/>
          </a:prstGeom>
          <a:noFill/>
        </p:spPr>
        <p:txBody>
          <a:bodyPr wrap="square" rtlCol="0">
            <a:spAutoFit/>
          </a:bodyPr>
          <a:lstStyle/>
          <a:p>
            <a:r>
              <a:rPr lang="en-US" dirty="0">
                <a:solidFill>
                  <a:schemeClr val="bg1"/>
                </a:solidFill>
              </a:rPr>
              <a:t>Acts 4:20, 31</a:t>
            </a:r>
          </a:p>
        </p:txBody>
      </p:sp>
      <p:sp>
        <p:nvSpPr>
          <p:cNvPr id="8" name="Rectangle 7"/>
          <p:cNvSpPr/>
          <p:nvPr/>
        </p:nvSpPr>
        <p:spPr>
          <a:xfrm>
            <a:off x="2786528" y="1166236"/>
            <a:ext cx="6194596" cy="3970318"/>
          </a:xfrm>
          <a:prstGeom prst="rect">
            <a:avLst/>
          </a:prstGeom>
        </p:spPr>
        <p:txBody>
          <a:bodyPr wrap="square">
            <a:spAutoFit/>
          </a:bodyPr>
          <a:lstStyle/>
          <a:p>
            <a:pPr fontAlgn="base"/>
            <a:r>
              <a:rPr lang="en-US" sz="2800" dirty="0">
                <a:solidFill>
                  <a:schemeClr val="bg1"/>
                </a:solidFill>
              </a:rPr>
              <a:t>“But the testimony of his chosen witnesses is etched into our hearts by the Holy Spirit. We know, and knowing, we too must testify. </a:t>
            </a:r>
          </a:p>
          <a:p>
            <a:pPr fontAlgn="base"/>
            <a:endParaRPr lang="en-US" sz="2800" dirty="0">
              <a:solidFill>
                <a:schemeClr val="bg1"/>
              </a:solidFill>
            </a:endParaRPr>
          </a:p>
          <a:p>
            <a:pPr fontAlgn="base"/>
            <a:r>
              <a:rPr lang="en-US" sz="2800" dirty="0">
                <a:solidFill>
                  <a:schemeClr val="bg1"/>
                </a:solidFill>
              </a:rPr>
              <a:t>Is there any question in the mind of any of us that this is one of the chief responsibilities we enjoy by reason of our membership in his Church?”</a:t>
            </a:r>
          </a:p>
        </p:txBody>
      </p:sp>
      <p:sp>
        <p:nvSpPr>
          <p:cNvPr id="12" name="Rectangle 11"/>
          <p:cNvSpPr/>
          <p:nvPr/>
        </p:nvSpPr>
        <p:spPr>
          <a:xfrm>
            <a:off x="11758658" y="6463314"/>
            <a:ext cx="466794" cy="369332"/>
          </a:xfrm>
          <a:prstGeom prst="rect">
            <a:avLst/>
          </a:prstGeom>
        </p:spPr>
        <p:txBody>
          <a:bodyPr wrap="none">
            <a:spAutoFit/>
          </a:bodyPr>
          <a:lstStyle/>
          <a:p>
            <a:r>
              <a:rPr lang="en-US" dirty="0">
                <a:solidFill>
                  <a:schemeClr val="bg1"/>
                </a:solidFill>
                <a:latin typeface="Open Sans"/>
              </a:rPr>
              <a:t>(6)</a:t>
            </a:r>
            <a:endParaRPr lang="en-US" dirty="0"/>
          </a:p>
        </p:txBody>
      </p:sp>
      <p:grpSp>
        <p:nvGrpSpPr>
          <p:cNvPr id="77" name="Group 76"/>
          <p:cNvGrpSpPr/>
          <p:nvPr/>
        </p:nvGrpSpPr>
        <p:grpSpPr>
          <a:xfrm>
            <a:off x="754393" y="2089654"/>
            <a:ext cx="1726855" cy="1753470"/>
            <a:chOff x="9679806" y="1526158"/>
            <a:chExt cx="1726855" cy="1753470"/>
          </a:xfrm>
        </p:grpSpPr>
        <p:sp>
          <p:nvSpPr>
            <p:cNvPr id="78" name="Rectangle 77"/>
            <p:cNvSpPr/>
            <p:nvPr/>
          </p:nvSpPr>
          <p:spPr>
            <a:xfrm>
              <a:off x="9788487" y="1645175"/>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10197726" y="1829361"/>
              <a:ext cx="799917" cy="1320146"/>
              <a:chOff x="4455643" y="2321799"/>
              <a:chExt cx="1088409" cy="1874697"/>
            </a:xfrm>
            <a:solidFill>
              <a:schemeClr val="tx2">
                <a:lumMod val="20000"/>
                <a:lumOff val="80000"/>
              </a:schemeClr>
            </a:solidFill>
          </p:grpSpPr>
          <p:sp>
            <p:nvSpPr>
              <p:cNvPr id="81" name="Wave 80"/>
              <p:cNvSpPr/>
              <p:nvPr/>
            </p:nvSpPr>
            <p:spPr>
              <a:xfrm rot="6166839" flipH="1">
                <a:off x="4154514" y="3006296"/>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Wave 81"/>
              <p:cNvSpPr/>
              <p:nvPr/>
            </p:nvSpPr>
            <p:spPr>
              <a:xfrm rot="15868271">
                <a:off x="4778381" y="2911827"/>
                <a:ext cx="1066800" cy="464542"/>
              </a:xfrm>
              <a:prstGeom prst="wav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a:off x="4496633" y="3570421"/>
                <a:ext cx="990603" cy="626075"/>
              </a:xfrm>
              <a:prstGeom prst="trapezoid">
                <a:avLst>
                  <a:gd name="adj" fmla="val 3882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rot="10800000">
                <a:off x="4757351" y="3255270"/>
                <a:ext cx="457200" cy="533400"/>
              </a:xfrm>
              <a:prstGeom prst="trapezoi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4574059" y="2466498"/>
                <a:ext cx="838200" cy="12192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ardrop 85"/>
              <p:cNvSpPr/>
              <p:nvPr/>
            </p:nvSpPr>
            <p:spPr>
              <a:xfrm rot="4836040">
                <a:off x="4839833" y="2410186"/>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ardrop 86"/>
              <p:cNvSpPr/>
              <p:nvPr/>
            </p:nvSpPr>
            <p:spPr>
              <a:xfrm rot="9510633">
                <a:off x="4486696" y="2391619"/>
                <a:ext cx="670286" cy="493511"/>
              </a:xfrm>
              <a:prstGeom prst="teardrop">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Frame 79"/>
            <p:cNvSpPr/>
            <p:nvPr/>
          </p:nvSpPr>
          <p:spPr>
            <a:xfrm>
              <a:off x="9679806" y="1526158"/>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8" name="Group 87"/>
          <p:cNvGrpSpPr/>
          <p:nvPr/>
        </p:nvGrpSpPr>
        <p:grpSpPr>
          <a:xfrm>
            <a:off x="9152001" y="1952626"/>
            <a:ext cx="1726855" cy="1753470"/>
            <a:chOff x="9696960" y="3459212"/>
            <a:chExt cx="1726855" cy="1753470"/>
          </a:xfrm>
        </p:grpSpPr>
        <p:sp>
          <p:nvSpPr>
            <p:cNvPr id="89" name="Rectangle 88"/>
            <p:cNvSpPr/>
            <p:nvPr/>
          </p:nvSpPr>
          <p:spPr>
            <a:xfrm>
              <a:off x="9791500" y="3558049"/>
              <a:ext cx="1543802" cy="14974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10100306" y="3735064"/>
              <a:ext cx="930774" cy="1393741"/>
              <a:chOff x="4508252" y="211638"/>
              <a:chExt cx="875337" cy="1373757"/>
            </a:xfrm>
            <a:solidFill>
              <a:schemeClr val="tx2">
                <a:lumMod val="20000"/>
                <a:lumOff val="80000"/>
              </a:schemeClr>
            </a:solidFill>
          </p:grpSpPr>
          <p:sp>
            <p:nvSpPr>
              <p:cNvPr id="92" name="Trapezoid 91"/>
              <p:cNvSpPr/>
              <p:nvPr/>
            </p:nvSpPr>
            <p:spPr>
              <a:xfrm>
                <a:off x="4616914" y="1236581"/>
                <a:ext cx="606083" cy="348814"/>
              </a:xfrm>
              <a:prstGeom prst="trapezoid">
                <a:avLst>
                  <a:gd name="adj" fmla="val 4714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773081" y="843353"/>
                <a:ext cx="303042" cy="459948"/>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574726" y="299777"/>
                <a:ext cx="727300" cy="919897"/>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p:cNvSpPr/>
              <p:nvPr/>
            </p:nvSpPr>
            <p:spPr>
              <a:xfrm rot="3627039">
                <a:off x="4968006" y="307581"/>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Cloud 95"/>
              <p:cNvSpPr/>
              <p:nvPr/>
            </p:nvSpPr>
            <p:spPr>
              <a:xfrm rot="6849434">
                <a:off x="4420447" y="361433"/>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Cloud 96"/>
              <p:cNvSpPr/>
              <p:nvPr/>
            </p:nvSpPr>
            <p:spPr>
              <a:xfrm rot="21420985">
                <a:off x="4658183" y="211638"/>
                <a:ext cx="641327" cy="400315"/>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Frame 90"/>
            <p:cNvSpPr/>
            <p:nvPr/>
          </p:nvSpPr>
          <p:spPr>
            <a:xfrm>
              <a:off x="9696960" y="3459212"/>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Rectangle 4"/>
          <p:cNvSpPr/>
          <p:nvPr/>
        </p:nvSpPr>
        <p:spPr>
          <a:xfrm>
            <a:off x="5836192" y="5406197"/>
            <a:ext cx="6289863" cy="646331"/>
          </a:xfrm>
          <a:prstGeom prst="rect">
            <a:avLst/>
          </a:prstGeom>
        </p:spPr>
        <p:txBody>
          <a:bodyPr wrap="none">
            <a:spAutoFit/>
          </a:bodyPr>
          <a:lstStyle/>
          <a:p>
            <a:pPr fontAlgn="base"/>
            <a:r>
              <a:rPr lang="en-US" sz="3600" dirty="0">
                <a:solidFill>
                  <a:schemeClr val="bg1"/>
                </a:solidFill>
                <a:effectLst>
                  <a:glow rad="228600">
                    <a:schemeClr val="accent5">
                      <a:satMod val="175000"/>
                      <a:alpha val="40000"/>
                    </a:schemeClr>
                  </a:glow>
                </a:effectLst>
              </a:rPr>
              <a:t>Such is the calling of each of us."</a:t>
            </a:r>
          </a:p>
        </p:txBody>
      </p:sp>
      <p:grpSp>
        <p:nvGrpSpPr>
          <p:cNvPr id="7" name="Group 6"/>
          <p:cNvGrpSpPr/>
          <p:nvPr/>
        </p:nvGrpSpPr>
        <p:grpSpPr>
          <a:xfrm>
            <a:off x="1611092" y="5064960"/>
            <a:ext cx="4276575" cy="1405224"/>
            <a:chOff x="1611092" y="5064960"/>
            <a:chExt cx="4276575" cy="1405224"/>
          </a:xfrm>
        </p:grpSpPr>
        <p:sp>
          <p:nvSpPr>
            <p:cNvPr id="3" name="Rectangle 2"/>
            <p:cNvSpPr/>
            <p:nvPr/>
          </p:nvSpPr>
          <p:spPr>
            <a:xfrm>
              <a:off x="2777819" y="5223398"/>
              <a:ext cx="3109848" cy="1200329"/>
            </a:xfrm>
            <a:prstGeom prst="rect">
              <a:avLst/>
            </a:prstGeom>
          </p:spPr>
          <p:txBody>
            <a:bodyPr wrap="square">
              <a:spAutoFit/>
            </a:bodyPr>
            <a:lstStyle/>
            <a:p>
              <a:r>
                <a:rPr lang="en-US" i="1" dirty="0">
                  <a:solidFill>
                    <a:srgbClr val="FFFF00"/>
                  </a:solidFill>
                </a:rPr>
                <a:t>'I have been called of him to declare his word among his people, that they might have everlasting life.' (3 Ne. 5:13.) </a:t>
              </a:r>
            </a:p>
          </p:txBody>
        </p:sp>
        <p:grpSp>
          <p:nvGrpSpPr>
            <p:cNvPr id="100" name="Group 99"/>
            <p:cNvGrpSpPr/>
            <p:nvPr/>
          </p:nvGrpSpPr>
          <p:grpSpPr>
            <a:xfrm>
              <a:off x="1611092" y="5064960"/>
              <a:ext cx="1047074" cy="1405224"/>
              <a:chOff x="8415004" y="302711"/>
              <a:chExt cx="1206898" cy="1619715"/>
            </a:xfrm>
          </p:grpSpPr>
          <p:sp>
            <p:nvSpPr>
              <p:cNvPr id="101" name="Rectangle 100"/>
              <p:cNvSpPr/>
              <p:nvPr/>
            </p:nvSpPr>
            <p:spPr>
              <a:xfrm>
                <a:off x="8415004" y="302711"/>
                <a:ext cx="1206898" cy="1619715"/>
              </a:xfrm>
              <a:prstGeom prst="rect">
                <a:avLst/>
              </a:prstGeom>
              <a:solidFill>
                <a:schemeClr val="accent1">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a:off x="8610600" y="384577"/>
                <a:ext cx="787885" cy="1511340"/>
                <a:chOff x="8423183" y="1880461"/>
                <a:chExt cx="1191728" cy="2286001"/>
              </a:xfrm>
            </p:grpSpPr>
            <p:sp>
              <p:nvSpPr>
                <p:cNvPr id="103" name="Oval 102"/>
                <p:cNvSpPr/>
                <p:nvPr/>
              </p:nvSpPr>
              <p:spPr>
                <a:xfrm>
                  <a:off x="9323253" y="3404461"/>
                  <a:ext cx="26350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8485053" y="3480661"/>
                  <a:ext cx="263506"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rot="20102191">
                  <a:off x="9102118" y="3062509"/>
                  <a:ext cx="454262" cy="607411"/>
                </a:xfrm>
                <a:prstGeom prst="trapezoid">
                  <a:avLst>
                    <a:gd name="adj" fmla="val 3413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1327004">
                  <a:off x="8502227" y="3043618"/>
                  <a:ext cx="454262" cy="632639"/>
                </a:xfrm>
                <a:prstGeom prst="trapezoid">
                  <a:avLst>
                    <a:gd name="adj" fmla="val 3413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p:cNvSpPr/>
                <p:nvPr/>
              </p:nvSpPr>
              <p:spPr>
                <a:xfrm>
                  <a:off x="8561253" y="3041640"/>
                  <a:ext cx="898237" cy="1124822"/>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25"/>
                <p:cNvGrpSpPr/>
                <p:nvPr/>
              </p:nvGrpSpPr>
              <p:grpSpPr>
                <a:xfrm>
                  <a:off x="8755967" y="2861825"/>
                  <a:ext cx="546919" cy="609600"/>
                  <a:chOff x="2321193" y="914400"/>
                  <a:chExt cx="1962699" cy="2187638"/>
                </a:xfrm>
              </p:grpSpPr>
              <p:sp>
                <p:nvSpPr>
                  <p:cNvPr id="130" name="Oval 17"/>
                  <p:cNvSpPr/>
                  <p:nvPr/>
                </p:nvSpPr>
                <p:spPr>
                  <a:xfrm>
                    <a:off x="2514600" y="914400"/>
                    <a:ext cx="1554480" cy="1295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Pentagon 19"/>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entagon 20"/>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Pentagon 21"/>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Pentagon 22"/>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Pentagon 23"/>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35"/>
                <p:cNvGrpSpPr/>
                <p:nvPr/>
              </p:nvGrpSpPr>
              <p:grpSpPr>
                <a:xfrm rot="1699902">
                  <a:off x="8423183" y="3496939"/>
                  <a:ext cx="291183" cy="118991"/>
                  <a:chOff x="2209800" y="1905000"/>
                  <a:chExt cx="2286000" cy="1066800"/>
                </a:xfrm>
              </p:grpSpPr>
              <p:grpSp>
                <p:nvGrpSpPr>
                  <p:cNvPr id="124" name="Group 29"/>
                  <p:cNvGrpSpPr/>
                  <p:nvPr/>
                </p:nvGrpSpPr>
                <p:grpSpPr>
                  <a:xfrm>
                    <a:off x="2209800" y="1905000"/>
                    <a:ext cx="1066800" cy="1066800"/>
                    <a:chOff x="990600" y="1905000"/>
                    <a:chExt cx="1066800" cy="1066800"/>
                  </a:xfrm>
                </p:grpSpPr>
                <p:sp>
                  <p:nvSpPr>
                    <p:cNvPr id="128" name="&quot;No&quot; Symbol 127"/>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Oval 128"/>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32"/>
                  <p:cNvGrpSpPr/>
                  <p:nvPr/>
                </p:nvGrpSpPr>
                <p:grpSpPr>
                  <a:xfrm>
                    <a:off x="3429000" y="1905000"/>
                    <a:ext cx="1066800" cy="1066800"/>
                    <a:chOff x="990600" y="1905000"/>
                    <a:chExt cx="1066800" cy="1066800"/>
                  </a:xfrm>
                </p:grpSpPr>
                <p:sp>
                  <p:nvSpPr>
                    <p:cNvPr id="126" name="&quot;No&quot; Symbol 125"/>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Oval 34"/>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0" name="Group 36"/>
                <p:cNvGrpSpPr/>
                <p:nvPr/>
              </p:nvGrpSpPr>
              <p:grpSpPr>
                <a:xfrm rot="20019181">
                  <a:off x="9323728" y="3499248"/>
                  <a:ext cx="291183" cy="118991"/>
                  <a:chOff x="2209800" y="1905000"/>
                  <a:chExt cx="2286000" cy="1066800"/>
                </a:xfrm>
              </p:grpSpPr>
              <p:grpSp>
                <p:nvGrpSpPr>
                  <p:cNvPr id="118" name="Group 29"/>
                  <p:cNvGrpSpPr/>
                  <p:nvPr/>
                </p:nvGrpSpPr>
                <p:grpSpPr>
                  <a:xfrm>
                    <a:off x="2209800" y="1905000"/>
                    <a:ext cx="1066800" cy="1066800"/>
                    <a:chOff x="990600" y="1905000"/>
                    <a:chExt cx="1066800" cy="1066800"/>
                  </a:xfrm>
                </p:grpSpPr>
                <p:sp>
                  <p:nvSpPr>
                    <p:cNvPr id="122" name="&quot;No&quot; Symbol 121"/>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Oval 122"/>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32"/>
                  <p:cNvGrpSpPr/>
                  <p:nvPr/>
                </p:nvGrpSpPr>
                <p:grpSpPr>
                  <a:xfrm>
                    <a:off x="3429000" y="1905000"/>
                    <a:ext cx="1066800" cy="1066800"/>
                    <a:chOff x="990600" y="1905000"/>
                    <a:chExt cx="1066800" cy="1066800"/>
                  </a:xfrm>
                </p:grpSpPr>
                <p:sp>
                  <p:nvSpPr>
                    <p:cNvPr id="120" name="&quot;No&quot; Symbol 119"/>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Oval 120"/>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 name="Oval 110"/>
                <p:cNvSpPr/>
                <p:nvPr/>
              </p:nvSpPr>
              <p:spPr>
                <a:xfrm>
                  <a:off x="8637453" y="2032861"/>
                  <a:ext cx="742263" cy="109249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 Diagonal Corner Rectangle 15"/>
                <p:cNvSpPr/>
                <p:nvPr/>
              </p:nvSpPr>
              <p:spPr>
                <a:xfrm rot="1115382">
                  <a:off x="8834372" y="1964833"/>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 Diagonal Corner Rectangle 14"/>
                <p:cNvSpPr/>
                <p:nvPr/>
              </p:nvSpPr>
              <p:spPr>
                <a:xfrm rot="19484512">
                  <a:off x="8575994" y="1980667"/>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0"/>
                <p:cNvGrpSpPr/>
                <p:nvPr/>
              </p:nvGrpSpPr>
              <p:grpSpPr>
                <a:xfrm>
                  <a:off x="8637453" y="2261461"/>
                  <a:ext cx="762000" cy="228600"/>
                  <a:chOff x="1600200" y="1219200"/>
                  <a:chExt cx="838200" cy="228600"/>
                </a:xfrm>
              </p:grpSpPr>
              <p:sp>
                <p:nvSpPr>
                  <p:cNvPr id="116" name="Rectangle 16"/>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ouble Wave 116"/>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Oval 114"/>
                <p:cNvSpPr/>
                <p:nvPr/>
              </p:nvSpPr>
              <p:spPr>
                <a:xfrm>
                  <a:off x="8789853" y="1880461"/>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194" name="Picture 2" descr="Image result for Robert L Backman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1190" y="113168"/>
            <a:ext cx="770865" cy="1210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74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TotalTime>
  <Words>4128</Words>
  <Application>Microsoft Office PowerPoint</Application>
  <PresentationFormat>Widescreen</PresentationFormat>
  <Paragraphs>373</Paragraphs>
  <Slides>47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Lao UI</vt:lpstr>
      <vt:lpstr>Calibri Light</vt:lpstr>
      <vt:lpstr>arial</vt:lpstr>
      <vt:lpstr>helvetica</vt:lpstr>
      <vt:lpstr>arial</vt:lpstr>
      <vt:lpstr>Calibri</vt:lpstr>
      <vt:lpstr>DaunPenh</vt:lpstr>
      <vt:lpstr>Open Sans</vt:lpstr>
      <vt:lpstr>Palatino</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90</cp:revision>
  <dcterms:created xsi:type="dcterms:W3CDTF">2016-05-16T13:36:31Z</dcterms:created>
  <dcterms:modified xsi:type="dcterms:W3CDTF">2023-01-19T20:27:14Z</dcterms:modified>
</cp:coreProperties>
</file>