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9" r:id="rId4"/>
    <p:sldId id="261" r:id="rId5"/>
    <p:sldId id="260" r:id="rId6"/>
    <p:sldId id="278" r:id="rId7"/>
    <p:sldId id="279" r:id="rId8"/>
    <p:sldId id="262" r:id="rId9"/>
    <p:sldId id="264" r:id="rId10"/>
    <p:sldId id="266" r:id="rId11"/>
    <p:sldId id="269" r:id="rId12"/>
    <p:sldId id="270" r:id="rId13"/>
    <p:sldId id="271" r:id="rId14"/>
    <p:sldId id="272" r:id="rId15"/>
    <p:sldId id="273" r:id="rId16"/>
    <p:sldId id="274" r:id="rId17"/>
    <p:sldId id="257" r:id="rId18"/>
    <p:sldId id="263" r:id="rId19"/>
    <p:sldId id="268" r:id="rId20"/>
    <p:sldId id="275" r:id="rId21"/>
    <p:sldId id="276" r:id="rId22"/>
  </p:sldIdLst>
  <p:sldSz cx="12192000" cy="6858000"/>
  <p:notesSz cx="6858000" cy="9144000"/>
  <p:embeddedFontLst>
    <p:embeddedFont>
      <p:font typeface="Abadi" panose="020B0604020104020204" pitchFamily="34" charset="0"/>
      <p:regular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Georgia" panose="02040502050405020303" pitchFamily="18" charset="0"/>
      <p:regular r:id="rId30"/>
      <p:bold r:id="rId31"/>
      <p:italic r:id="rId32"/>
      <p:boldItalic r:id="rId33"/>
    </p:embeddedFont>
    <p:embeddedFont>
      <p:font typeface="Narkisim" panose="020E0502050101010101" pitchFamily="34" charset="-79"/>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D0CF2-33CC-4BED-B387-FBD00F1EA636}"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1911845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D0CF2-33CC-4BED-B387-FBD00F1EA636}"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4045028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D0CF2-33CC-4BED-B387-FBD00F1EA636}"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1763927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D0CF2-33CC-4BED-B387-FBD00F1EA636}"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1234221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D0CF2-33CC-4BED-B387-FBD00F1EA636}"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1947674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D0CF2-33CC-4BED-B387-FBD00F1EA636}" type="datetimeFigureOut">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3753320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D0CF2-33CC-4BED-B387-FBD00F1EA636}" type="datetimeFigureOut">
              <a:rPr lang="en-US" smtClean="0"/>
              <a:t>7/22/2020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2845884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D0CF2-33CC-4BED-B387-FBD00F1EA636}" type="datetimeFigureOut">
              <a:rPr lang="en-US" smtClean="0"/>
              <a:t>7/22/2020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346397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D0CF2-33CC-4BED-B387-FBD00F1EA636}" type="datetimeFigureOut">
              <a:rPr lang="en-US" smtClean="0"/>
              <a:t>7/22/2020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1330072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D0CF2-33CC-4BED-B387-FBD00F1EA636}" type="datetimeFigureOut">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3836978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D0CF2-33CC-4BED-B387-FBD00F1EA636}" type="datetimeFigureOut">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DD956B-CFF9-4B94-8913-65EF2B531239}" type="slidenum">
              <a:rPr lang="en-US" smtClean="0"/>
              <a:t>‹#›</a:t>
            </a:fld>
            <a:endParaRPr lang="en-US"/>
          </a:p>
        </p:txBody>
      </p:sp>
    </p:spTree>
    <p:extLst>
      <p:ext uri="{BB962C8B-B14F-4D97-AF65-F5344CB8AC3E}">
        <p14:creationId xmlns:p14="http://schemas.microsoft.com/office/powerpoint/2010/main" val="694657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D0CF2-33CC-4BED-B387-FBD00F1EA636}" type="datetimeFigureOut">
              <a:rPr lang="en-US" smtClean="0"/>
              <a:t>7/22/2020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DD956B-CFF9-4B94-8913-65EF2B531239}" type="slidenum">
              <a:rPr lang="en-US" smtClean="0"/>
              <a:t>‹#›</a:t>
            </a:fld>
            <a:endParaRPr lang="en-US"/>
          </a:p>
        </p:txBody>
      </p:sp>
    </p:spTree>
    <p:extLst>
      <p:ext uri="{BB962C8B-B14F-4D97-AF65-F5344CB8AC3E}">
        <p14:creationId xmlns:p14="http://schemas.microsoft.com/office/powerpoint/2010/main" val="2762472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eom.byu.edu/index.php/Patriarch"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gif"/><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B42C3C1F-49DF-4363-A644-BF4AAA82B0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8468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88" name="Picture 87">
            <a:extLst>
              <a:ext uri="{FF2B5EF4-FFF2-40B4-BE49-F238E27FC236}">
                <a16:creationId xmlns:a16="http://schemas.microsoft.com/office/drawing/2014/main" id="{0D1E285E-04E7-4609-B741-0B1A43C31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i="0" dirty="0">
                <a:effectLst/>
                <a:latin typeface="Narkisim" panose="020E0502050101010101" pitchFamily="34" charset="-79"/>
                <a:cs typeface="Narkisim" panose="020E0502050101010101" pitchFamily="34" charset="-79"/>
              </a:rPr>
              <a:t>Patriarchs in the Latter-days</a:t>
            </a:r>
          </a:p>
        </p:txBody>
      </p:sp>
      <p:sp>
        <p:nvSpPr>
          <p:cNvPr id="7173" name="Rectangle 7172"/>
          <p:cNvSpPr/>
          <p:nvPr/>
        </p:nvSpPr>
        <p:spPr>
          <a:xfrm>
            <a:off x="2417049" y="4055681"/>
            <a:ext cx="7329548" cy="2585323"/>
          </a:xfrm>
          <a:prstGeom prst="rect">
            <a:avLst/>
          </a:prstGeom>
        </p:spPr>
        <p:txBody>
          <a:bodyPr wrap="square">
            <a:spAutoFit/>
          </a:bodyPr>
          <a:lstStyle/>
          <a:p>
            <a:r>
              <a:rPr lang="en-US" b="1" i="0" dirty="0">
                <a:effectLst/>
              </a:rPr>
              <a:t>The Church of Jesus Christ of Latter-day Saints discontinued the office of Presiding Patriarch in 1979, indicating enough local patriarchs existed so that the church-wide position was no longer needed. Until that time, the role and duties of the office had varied. </a:t>
            </a:r>
          </a:p>
          <a:p>
            <a:endParaRPr lang="en-US" b="1" dirty="0"/>
          </a:p>
          <a:p>
            <a:r>
              <a:rPr lang="en-US" b="1" i="0" dirty="0">
                <a:effectLst/>
              </a:rPr>
              <a:t>The Presiding Patriarch sometimes appointed local </a:t>
            </a:r>
            <a:r>
              <a:rPr lang="en-US" b="1" i="0" u="none" strike="noStrike" dirty="0">
                <a:effectLst/>
              </a:rPr>
              <a:t>patriarchs</a:t>
            </a:r>
            <a:r>
              <a:rPr lang="en-US" b="1" i="0" dirty="0">
                <a:effectLst/>
              </a:rPr>
              <a:t> in the </a:t>
            </a:r>
            <a:r>
              <a:rPr lang="en-US" b="1" i="0" u="none" strike="noStrike" dirty="0">
                <a:effectLst/>
              </a:rPr>
              <a:t>stakes</a:t>
            </a:r>
            <a:r>
              <a:rPr lang="en-US" b="1" i="0" dirty="0">
                <a:effectLst/>
              </a:rPr>
              <a:t> of the church and presided over them as a loose "Quorum of Patriarchs." Like the local patriarchs, the Presiding Patriarch was also empowered to give </a:t>
            </a:r>
            <a:r>
              <a:rPr lang="en-US" b="1" i="0" u="none" strike="noStrike" dirty="0">
                <a:effectLst/>
              </a:rPr>
              <a:t>patriarchal blessings</a:t>
            </a:r>
            <a:r>
              <a:rPr lang="en-US" b="1" i="0" dirty="0">
                <a:effectLst/>
              </a:rPr>
              <a:t>.</a:t>
            </a:r>
            <a:endParaRPr lang="en-US" b="1" dirty="0"/>
          </a:p>
        </p:txBody>
      </p:sp>
      <p:pic>
        <p:nvPicPr>
          <p:cNvPr id="3" name="Picture 2">
            <a:extLst>
              <a:ext uri="{FF2B5EF4-FFF2-40B4-BE49-F238E27FC236}">
                <a16:creationId xmlns:a16="http://schemas.microsoft.com/office/drawing/2014/main" id="{35F61CA5-ACBA-4CA3-B59B-DA3685423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760" y="1180356"/>
            <a:ext cx="2993395" cy="2664183"/>
          </a:xfrm>
          <a:prstGeom prst="rect">
            <a:avLst/>
          </a:prstGeom>
        </p:spPr>
      </p:pic>
      <p:pic>
        <p:nvPicPr>
          <p:cNvPr id="7169" name="Picture 7168">
            <a:extLst>
              <a:ext uri="{FF2B5EF4-FFF2-40B4-BE49-F238E27FC236}">
                <a16:creationId xmlns:a16="http://schemas.microsoft.com/office/drawing/2014/main" id="{C3F227D0-C727-4D2C-8A8C-AA33CA335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380" y="959704"/>
            <a:ext cx="3371380" cy="2822693"/>
          </a:xfrm>
          <a:prstGeom prst="rect">
            <a:avLst/>
          </a:prstGeom>
        </p:spPr>
      </p:pic>
      <p:pic>
        <p:nvPicPr>
          <p:cNvPr id="7171" name="Picture 7170">
            <a:extLst>
              <a:ext uri="{FF2B5EF4-FFF2-40B4-BE49-F238E27FC236}">
                <a16:creationId xmlns:a16="http://schemas.microsoft.com/office/drawing/2014/main" id="{08F9A006-8EAE-4CEB-8951-8F9D5A5CE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2697" y="1019029"/>
            <a:ext cx="4133446" cy="2085013"/>
          </a:xfrm>
          <a:prstGeom prst="rect">
            <a:avLst/>
          </a:prstGeom>
        </p:spPr>
      </p:pic>
    </p:spTree>
    <p:extLst>
      <p:ext uri="{BB962C8B-B14F-4D97-AF65-F5344CB8AC3E}">
        <p14:creationId xmlns:p14="http://schemas.microsoft.com/office/powerpoint/2010/main" val="131803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9"/>
                                        </p:tgtEl>
                                        <p:attrNameLst>
                                          <p:attrName>style.visibility</p:attrName>
                                        </p:attrNameLst>
                                      </p:cBhvr>
                                      <p:to>
                                        <p:strVal val="visible"/>
                                      </p:to>
                                    </p:set>
                                    <p:animEffect transition="in" filter="fade">
                                      <p:cBhvr>
                                        <p:cTn id="7" dur="500"/>
                                        <p:tgtEl>
                                          <p:spTgt spid="71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fade">
                                      <p:cBhvr>
                                        <p:cTn id="17" dur="500"/>
                                        <p:tgtEl>
                                          <p:spTgt spid="717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6A0E56E4-23B3-4FA7-A241-FC0DAC57F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i="0" dirty="0">
                <a:effectLst/>
                <a:latin typeface="Narkisim" panose="020E0502050101010101" pitchFamily="34" charset="-79"/>
                <a:cs typeface="Narkisim" panose="020E0502050101010101" pitchFamily="34" charset="-79"/>
              </a:rPr>
              <a:t>The Grand Council</a:t>
            </a:r>
          </a:p>
        </p:txBody>
      </p:sp>
      <p:sp>
        <p:nvSpPr>
          <p:cNvPr id="81" name="Rectangle 80"/>
          <p:cNvSpPr/>
          <p:nvPr/>
        </p:nvSpPr>
        <p:spPr>
          <a:xfrm>
            <a:off x="546643" y="6378894"/>
            <a:ext cx="1725152" cy="369332"/>
          </a:xfrm>
          <a:prstGeom prst="rect">
            <a:avLst/>
          </a:prstGeom>
        </p:spPr>
        <p:txBody>
          <a:bodyPr wrap="none">
            <a:spAutoFit/>
          </a:bodyPr>
          <a:lstStyle/>
          <a:p>
            <a:r>
              <a:rPr lang="en-US" b="0" i="0" dirty="0">
                <a:solidFill>
                  <a:schemeClr val="bg1"/>
                </a:solidFill>
                <a:effectLst/>
                <a:latin typeface="Georgia" panose="02040502050405020303" pitchFamily="18" charset="0"/>
              </a:rPr>
              <a:t>D&amp;C 107:53-57</a:t>
            </a:r>
            <a:endParaRPr lang="en-US" dirty="0">
              <a:solidFill>
                <a:schemeClr val="bg1"/>
              </a:solidFill>
            </a:endParaRPr>
          </a:p>
        </p:txBody>
      </p:sp>
      <p:sp>
        <p:nvSpPr>
          <p:cNvPr id="85" name="Rectangle 84"/>
          <p:cNvSpPr/>
          <p:nvPr/>
        </p:nvSpPr>
        <p:spPr>
          <a:xfrm>
            <a:off x="731171" y="1036070"/>
            <a:ext cx="4780243" cy="2246769"/>
          </a:xfrm>
          <a:prstGeom prst="rect">
            <a:avLst/>
          </a:prstGeom>
        </p:spPr>
        <p:txBody>
          <a:bodyPr wrap="square">
            <a:spAutoFit/>
          </a:bodyPr>
          <a:lstStyle/>
          <a:p>
            <a:pPr fontAlgn="base"/>
            <a:r>
              <a:rPr lang="en-US" sz="2000" b="1" dirty="0"/>
              <a:t>One of the greatest meetings ever held was the meeting Adam called of his righteous posterity. </a:t>
            </a:r>
          </a:p>
          <a:p>
            <a:pPr fontAlgn="base"/>
            <a:endParaRPr lang="en-US" sz="2000" b="1" dirty="0"/>
          </a:p>
          <a:p>
            <a:pPr fontAlgn="base"/>
            <a:r>
              <a:rPr lang="en-US" sz="2000" b="1" dirty="0"/>
              <a:t>Sometime prior to the Second Coming of the Savior, a similar meeting will again be held in the valley of Adam-</a:t>
            </a:r>
            <a:r>
              <a:rPr lang="en-US" sz="2000" b="1" dirty="0" err="1"/>
              <a:t>ondi</a:t>
            </a:r>
            <a:r>
              <a:rPr lang="en-US" sz="2000" b="1" dirty="0"/>
              <a:t>-</a:t>
            </a:r>
            <a:r>
              <a:rPr lang="en-US" sz="2000" b="1" dirty="0" err="1"/>
              <a:t>Ahman</a:t>
            </a:r>
            <a:r>
              <a:rPr lang="en-US" sz="2000" b="1" dirty="0"/>
              <a:t>.</a:t>
            </a:r>
          </a:p>
        </p:txBody>
      </p:sp>
      <p:sp>
        <p:nvSpPr>
          <p:cNvPr id="79" name="Rectangle 78"/>
          <p:cNvSpPr/>
          <p:nvPr/>
        </p:nvSpPr>
        <p:spPr>
          <a:xfrm>
            <a:off x="6297385" y="3908539"/>
            <a:ext cx="4530411" cy="2308324"/>
          </a:xfrm>
          <a:prstGeom prst="rect">
            <a:avLst/>
          </a:prstGeom>
        </p:spPr>
        <p:txBody>
          <a:bodyPr wrap="square">
            <a:spAutoFit/>
          </a:bodyPr>
          <a:lstStyle/>
          <a:p>
            <a:r>
              <a:rPr lang="en-US" sz="2400" b="1" dirty="0"/>
              <a:t>Adam</a:t>
            </a:r>
            <a:r>
              <a:rPr lang="en-US" sz="2400" b="1" i="0" dirty="0">
                <a:effectLst/>
              </a:rPr>
              <a:t> ordained his worthy male descendants to offices in the priesthood, and he blessed them.</a:t>
            </a:r>
          </a:p>
          <a:p>
            <a:endParaRPr lang="en-US" sz="2400" b="1" dirty="0"/>
          </a:p>
          <a:p>
            <a:r>
              <a:rPr lang="en-US" sz="2400" b="1" dirty="0"/>
              <a:t>Adam blessed all his righteous posterity, including daughters.</a:t>
            </a:r>
          </a:p>
        </p:txBody>
      </p:sp>
      <p:pic>
        <p:nvPicPr>
          <p:cNvPr id="3" name="Picture 2">
            <a:extLst>
              <a:ext uri="{FF2B5EF4-FFF2-40B4-BE49-F238E27FC236}">
                <a16:creationId xmlns:a16="http://schemas.microsoft.com/office/drawing/2014/main" id="{9F34F938-628B-45FE-BCEF-688A8AF7B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071" y="3508694"/>
            <a:ext cx="3822700" cy="2870200"/>
          </a:xfrm>
          <a:prstGeom prst="rect">
            <a:avLst/>
          </a:prstGeom>
        </p:spPr>
      </p:pic>
      <p:pic>
        <p:nvPicPr>
          <p:cNvPr id="9217" name="Picture 9216">
            <a:extLst>
              <a:ext uri="{FF2B5EF4-FFF2-40B4-BE49-F238E27FC236}">
                <a16:creationId xmlns:a16="http://schemas.microsoft.com/office/drawing/2014/main" id="{612081EA-FED8-405A-A524-A3A631B4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230" y="978520"/>
            <a:ext cx="4236720" cy="2694432"/>
          </a:xfrm>
          <a:prstGeom prst="rect">
            <a:avLst/>
          </a:prstGeom>
        </p:spPr>
      </p:pic>
    </p:spTree>
    <p:extLst>
      <p:ext uri="{BB962C8B-B14F-4D97-AF65-F5344CB8AC3E}">
        <p14:creationId xmlns:p14="http://schemas.microsoft.com/office/powerpoint/2010/main" val="86716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9217"/>
                                        </p:tgtEl>
                                        <p:attrNameLst>
                                          <p:attrName>style.visibility</p:attrName>
                                        </p:attrNameLst>
                                      </p:cBhvr>
                                      <p:to>
                                        <p:strVal val="visible"/>
                                      </p:to>
                                    </p:set>
                                    <p:animEffect transition="in" filter="fade">
                                      <p:cBhvr>
                                        <p:cTn id="13" dur="500"/>
                                        <p:tgtEl>
                                          <p:spTgt spid="921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177CBC58-5DA8-4599-A49D-1127B464D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dirty="0">
                <a:latin typeface="Narkisim" panose="020E0502050101010101" pitchFamily="34" charset="-79"/>
                <a:cs typeface="Narkisim" panose="020E0502050101010101" pitchFamily="34" charset="-79"/>
              </a:rPr>
              <a:t>A Father’s Blessing</a:t>
            </a:r>
            <a:endParaRPr lang="en-US" sz="6000" b="1" i="0" dirty="0">
              <a:effectLst/>
              <a:latin typeface="Narkisim" panose="020E0502050101010101" pitchFamily="34" charset="-79"/>
              <a:cs typeface="Narkisim" panose="020E0502050101010101" pitchFamily="34" charset="-79"/>
            </a:endParaRPr>
          </a:p>
        </p:txBody>
      </p:sp>
      <p:sp>
        <p:nvSpPr>
          <p:cNvPr id="81" name="Rectangle 80"/>
          <p:cNvSpPr/>
          <p:nvPr/>
        </p:nvSpPr>
        <p:spPr>
          <a:xfrm>
            <a:off x="546643" y="6378894"/>
            <a:ext cx="1725152" cy="369332"/>
          </a:xfrm>
          <a:prstGeom prst="rect">
            <a:avLst/>
          </a:prstGeom>
        </p:spPr>
        <p:txBody>
          <a:bodyPr wrap="none">
            <a:spAutoFit/>
          </a:bodyPr>
          <a:lstStyle/>
          <a:p>
            <a:r>
              <a:rPr lang="en-US" b="0" i="0" dirty="0">
                <a:solidFill>
                  <a:schemeClr val="bg1"/>
                </a:solidFill>
                <a:effectLst/>
                <a:latin typeface="Georgia" panose="02040502050405020303" pitchFamily="18" charset="0"/>
              </a:rPr>
              <a:t>D&amp;C 107:53-57</a:t>
            </a:r>
            <a:endParaRPr lang="en-US" dirty="0">
              <a:solidFill>
                <a:schemeClr val="bg1"/>
              </a:solidFill>
            </a:endParaRPr>
          </a:p>
        </p:txBody>
      </p:sp>
      <p:grpSp>
        <p:nvGrpSpPr>
          <p:cNvPr id="83" name="Group 82"/>
          <p:cNvGrpSpPr/>
          <p:nvPr/>
        </p:nvGrpSpPr>
        <p:grpSpPr>
          <a:xfrm>
            <a:off x="7997436" y="982154"/>
            <a:ext cx="2667000" cy="5029200"/>
            <a:chOff x="838200" y="76200"/>
            <a:chExt cx="2667000" cy="5029200"/>
          </a:xfrm>
        </p:grpSpPr>
        <p:grpSp>
          <p:nvGrpSpPr>
            <p:cNvPr id="84" name="Group 17"/>
            <p:cNvGrpSpPr/>
            <p:nvPr/>
          </p:nvGrpSpPr>
          <p:grpSpPr>
            <a:xfrm>
              <a:off x="838200" y="76200"/>
              <a:ext cx="2667000" cy="5029200"/>
              <a:chOff x="838200" y="76200"/>
              <a:chExt cx="2667000" cy="5029200"/>
            </a:xfrm>
          </p:grpSpPr>
          <p:grpSp>
            <p:nvGrpSpPr>
              <p:cNvPr id="87" name="Group 17"/>
              <p:cNvGrpSpPr/>
              <p:nvPr/>
            </p:nvGrpSpPr>
            <p:grpSpPr>
              <a:xfrm flipH="1">
                <a:off x="2209800" y="1447800"/>
                <a:ext cx="1295400" cy="3429000"/>
                <a:chOff x="685800" y="1447800"/>
                <a:chExt cx="1295400" cy="3124200"/>
              </a:xfrm>
            </p:grpSpPr>
            <p:sp>
              <p:nvSpPr>
                <p:cNvPr id="103" name="Bent Arrow 102"/>
                <p:cNvSpPr/>
                <p:nvPr/>
              </p:nvSpPr>
              <p:spPr>
                <a:xfrm flipV="1">
                  <a:off x="685800" y="28956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Bent Arrow 103"/>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8" name="Group 16"/>
              <p:cNvGrpSpPr/>
              <p:nvPr/>
            </p:nvGrpSpPr>
            <p:grpSpPr>
              <a:xfrm>
                <a:off x="838200" y="1447800"/>
                <a:ext cx="1295400" cy="3429000"/>
                <a:chOff x="685800" y="1447800"/>
                <a:chExt cx="1295400" cy="3429000"/>
              </a:xfrm>
            </p:grpSpPr>
            <p:sp>
              <p:nvSpPr>
                <p:cNvPr id="101" name="Bent Arrow 100"/>
                <p:cNvSpPr/>
                <p:nvPr/>
              </p:nvSpPr>
              <p:spPr>
                <a:xfrm flipV="1">
                  <a:off x="685800" y="2895600"/>
                  <a:ext cx="1295400" cy="19812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Bent Arrow 14"/>
                <p:cNvSpPr/>
                <p:nvPr/>
              </p:nvSpPr>
              <p:spPr>
                <a:xfrm>
                  <a:off x="685800" y="1447800"/>
                  <a:ext cx="1295400" cy="1676400"/>
                </a:xfrm>
                <a:prstGeom prst="bentArrow">
                  <a:avLst>
                    <a:gd name="adj1" fmla="val 9775"/>
                    <a:gd name="adj2" fmla="val 13889"/>
                    <a:gd name="adj3" fmla="val 11851"/>
                    <a:gd name="adj4" fmla="val 575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9" name="Oval 2"/>
              <p:cNvSpPr/>
              <p:nvPr/>
            </p:nvSpPr>
            <p:spPr>
              <a:xfrm>
                <a:off x="1219200" y="1752600"/>
                <a:ext cx="1981200" cy="2590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Manual Operation 3"/>
              <p:cNvSpPr/>
              <p:nvPr/>
            </p:nvSpPr>
            <p:spPr>
              <a:xfrm rot="10800000">
                <a:off x="1524000" y="1828800"/>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Manual Operation 4"/>
              <p:cNvSpPr/>
              <p:nvPr/>
            </p:nvSpPr>
            <p:spPr>
              <a:xfrm rot="10800000">
                <a:off x="1537447" y="1107141"/>
                <a:ext cx="1371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1828800" y="1335741"/>
                <a:ext cx="744071" cy="125506"/>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5"/>
              <p:cNvSpPr/>
              <p:nvPr/>
            </p:nvSpPr>
            <p:spPr>
              <a:xfrm>
                <a:off x="1752600" y="1447800"/>
                <a:ext cx="914400" cy="3810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onut 93"/>
              <p:cNvSpPr/>
              <p:nvPr/>
            </p:nvSpPr>
            <p:spPr>
              <a:xfrm>
                <a:off x="1752600" y="76200"/>
                <a:ext cx="914400" cy="914400"/>
              </a:xfrm>
              <a:prstGeom prst="donut">
                <a:avLst>
                  <a:gd name="adj" fmla="val 7308"/>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Rounded Rectangle 7"/>
              <p:cNvSpPr/>
              <p:nvPr/>
            </p:nvSpPr>
            <p:spPr>
              <a:xfrm rot="16200000">
                <a:off x="2057400" y="914400"/>
                <a:ext cx="304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
              <p:cNvSpPr/>
              <p:nvPr/>
            </p:nvSpPr>
            <p:spPr>
              <a:xfrm>
                <a:off x="1371600" y="4038600"/>
                <a:ext cx="1676400" cy="762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10"/>
              <p:cNvSpPr/>
              <p:nvPr/>
            </p:nvSpPr>
            <p:spPr>
              <a:xfrm>
                <a:off x="1111624" y="4648200"/>
                <a:ext cx="2241176" cy="4572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11"/>
              <p:cNvSpPr/>
              <p:nvPr/>
            </p:nvSpPr>
            <p:spPr>
              <a:xfrm>
                <a:off x="1676400" y="4114800"/>
                <a:ext cx="1066800" cy="152400"/>
              </a:xfrm>
              <a:prstGeom prst="roundRect">
                <a:avLst/>
              </a:prstGeom>
              <a:solidFill>
                <a:srgbClr val="DEB02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12"/>
              <p:cNvSpPr/>
              <p:nvPr/>
            </p:nvSpPr>
            <p:spPr>
              <a:xfrm>
                <a:off x="1600200" y="4267200"/>
                <a:ext cx="1219200" cy="152400"/>
              </a:xfrm>
              <a:prstGeom prst="round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Manual Operation 13"/>
              <p:cNvSpPr/>
              <p:nvPr/>
            </p:nvSpPr>
            <p:spPr>
              <a:xfrm rot="10800000">
                <a:off x="1143000" y="4419600"/>
                <a:ext cx="2133600" cy="228600"/>
              </a:xfrm>
              <a:prstGeom prst="flowChartManualOperatio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Rectangle 85"/>
            <p:cNvSpPr/>
            <p:nvPr/>
          </p:nvSpPr>
          <p:spPr>
            <a:xfrm>
              <a:off x="1251343" y="2339742"/>
              <a:ext cx="1905000" cy="1323439"/>
            </a:xfrm>
            <a:prstGeom prst="rect">
              <a:avLst/>
            </a:prstGeom>
          </p:spPr>
          <p:txBody>
            <a:bodyPr wrap="square">
              <a:spAutoFit/>
            </a:bodyPr>
            <a:lstStyle/>
            <a:p>
              <a:pPr algn="ctr"/>
              <a:r>
                <a:rPr lang="en-US" sz="1600" b="1" i="1" dirty="0"/>
                <a:t>Fathers who hold the Melchizedek Priesthood have authority to bless their children</a:t>
              </a:r>
              <a:endParaRPr lang="en-US" sz="1600" dirty="0">
                <a:solidFill>
                  <a:schemeClr val="bg1"/>
                </a:solidFill>
              </a:endParaRPr>
            </a:p>
          </p:txBody>
        </p:sp>
      </p:grpSp>
      <p:pic>
        <p:nvPicPr>
          <p:cNvPr id="3" name="Picture 2">
            <a:extLst>
              <a:ext uri="{FF2B5EF4-FFF2-40B4-BE49-F238E27FC236}">
                <a16:creationId xmlns:a16="http://schemas.microsoft.com/office/drawing/2014/main" id="{B57B348A-9AD9-4300-8B2B-A7ED94EA2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365" y="854405"/>
            <a:ext cx="5992887" cy="5761219"/>
          </a:xfrm>
          <a:prstGeom prst="rect">
            <a:avLst/>
          </a:prstGeom>
        </p:spPr>
      </p:pic>
    </p:spTree>
    <p:extLst>
      <p:ext uri="{BB962C8B-B14F-4D97-AF65-F5344CB8AC3E}">
        <p14:creationId xmlns:p14="http://schemas.microsoft.com/office/powerpoint/2010/main" val="361232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17AF4143-9387-4A6C-831E-57BEF3B4F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dirty="0">
                <a:latin typeface="Narkisim" panose="020E0502050101010101" pitchFamily="34" charset="-79"/>
                <a:cs typeface="Narkisim" panose="020E0502050101010101" pitchFamily="34" charset="-79"/>
              </a:rPr>
              <a:t>Priesthood in the Home</a:t>
            </a:r>
            <a:endParaRPr lang="en-US" sz="6000" b="1" i="0" dirty="0">
              <a:effectLst/>
              <a:latin typeface="Narkisim" panose="020E0502050101010101" pitchFamily="34" charset="-79"/>
              <a:cs typeface="Narkisim" panose="020E0502050101010101" pitchFamily="34" charset="-79"/>
            </a:endParaRPr>
          </a:p>
        </p:txBody>
      </p:sp>
      <p:sp>
        <p:nvSpPr>
          <p:cNvPr id="2" name="Rectangle 1"/>
          <p:cNvSpPr/>
          <p:nvPr/>
        </p:nvSpPr>
        <p:spPr>
          <a:xfrm>
            <a:off x="5608621" y="4018365"/>
            <a:ext cx="6096000" cy="2492990"/>
          </a:xfrm>
          <a:prstGeom prst="rect">
            <a:avLst/>
          </a:prstGeom>
        </p:spPr>
        <p:txBody>
          <a:bodyPr>
            <a:spAutoFit/>
          </a:bodyPr>
          <a:lstStyle/>
          <a:p>
            <a:r>
              <a:rPr lang="en-US" sz="2400" b="1" i="0" dirty="0">
                <a:effectLst/>
              </a:rPr>
              <a:t>“Homes without the priesthood are to be watched over and ministered to by the quorums of the priesthood. </a:t>
            </a:r>
          </a:p>
          <a:p>
            <a:endParaRPr lang="en-US" sz="2400" b="1" dirty="0"/>
          </a:p>
          <a:p>
            <a:r>
              <a:rPr lang="en-US" sz="2400" b="1" i="0" dirty="0">
                <a:effectLst/>
              </a:rPr>
              <a:t>In this manner no blessings will be found wanting in any dwelling within the Church” </a:t>
            </a:r>
          </a:p>
          <a:p>
            <a:r>
              <a:rPr lang="en-US" sz="1200" b="1" i="0" dirty="0">
                <a:effectLst/>
              </a:rPr>
              <a:t>President Boyd K. Packer</a:t>
            </a:r>
            <a:endParaRPr lang="en-US" sz="1200" b="1" dirty="0"/>
          </a:p>
        </p:txBody>
      </p:sp>
      <p:sp>
        <p:nvSpPr>
          <p:cNvPr id="3" name="Rectangle 2"/>
          <p:cNvSpPr/>
          <p:nvPr/>
        </p:nvSpPr>
        <p:spPr>
          <a:xfrm>
            <a:off x="647400" y="863741"/>
            <a:ext cx="6096000" cy="3139321"/>
          </a:xfrm>
          <a:prstGeom prst="rect">
            <a:avLst/>
          </a:prstGeom>
        </p:spPr>
        <p:txBody>
          <a:bodyPr>
            <a:spAutoFit/>
          </a:bodyPr>
          <a:lstStyle/>
          <a:p>
            <a:r>
              <a:rPr lang="en-US" b="1" i="0" dirty="0">
                <a:effectLst/>
              </a:rPr>
              <a:t>“Any elder holds as much priesthood as does the President of the Church or as I do as an Apostle—different offices. But the priesthood is not delegated out and parceled a little here and a little there. It is given all at once.</a:t>
            </a:r>
          </a:p>
          <a:p>
            <a:endParaRPr lang="en-US" b="1" dirty="0"/>
          </a:p>
          <a:p>
            <a:r>
              <a:rPr lang="en-US" b="1" i="0" dirty="0">
                <a:effectLst/>
              </a:rPr>
              <a:t>In the ordinance where ordinations take place, the priesthood is conferred, and then the office is conferred. So a young man as young as 18 planning to go on a mission has this ordinance, and they first say, “We confer upon you the Melchizedek Priesthood” and then ordain you to the office of elder in that priesthood.”</a:t>
            </a:r>
            <a:endParaRPr lang="en-US" b="1" dirty="0"/>
          </a:p>
        </p:txBody>
      </p:sp>
      <p:pic>
        <p:nvPicPr>
          <p:cNvPr id="81" name="Picture 80">
            <a:extLst>
              <a:ext uri="{FF2B5EF4-FFF2-40B4-BE49-F238E27FC236}">
                <a16:creationId xmlns:a16="http://schemas.microsoft.com/office/drawing/2014/main" id="{09CC9903-D9BE-4574-B6FB-6A27E9B34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4899" y="1227736"/>
            <a:ext cx="4457700" cy="2514600"/>
          </a:xfrm>
          <a:prstGeom prst="rect">
            <a:avLst/>
          </a:prstGeom>
        </p:spPr>
      </p:pic>
      <p:pic>
        <p:nvPicPr>
          <p:cNvPr id="84" name="Picture 83">
            <a:extLst>
              <a:ext uri="{FF2B5EF4-FFF2-40B4-BE49-F238E27FC236}">
                <a16:creationId xmlns:a16="http://schemas.microsoft.com/office/drawing/2014/main" id="{DC5C295A-6D41-4BE4-9AFA-F964D4E9E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8795" y="3883735"/>
            <a:ext cx="2895600" cy="2762250"/>
          </a:xfrm>
          <a:prstGeom prst="rect">
            <a:avLst/>
          </a:prstGeom>
        </p:spPr>
      </p:pic>
    </p:spTree>
    <p:extLst>
      <p:ext uri="{BB962C8B-B14F-4D97-AF65-F5344CB8AC3E}">
        <p14:creationId xmlns:p14="http://schemas.microsoft.com/office/powerpoint/2010/main" val="249309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 presetClass="entr" presetSubtype="0" fill="hold" nodeType="withEffect">
                                  <p:stCondLst>
                                    <p:cond delay="0"/>
                                  </p:stCondLst>
                                  <p:childTnLst>
                                    <p:set>
                                      <p:cBhvr>
                                        <p:cTn id="19"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90">
            <a:extLst>
              <a:ext uri="{FF2B5EF4-FFF2-40B4-BE49-F238E27FC236}">
                <a16:creationId xmlns:a16="http://schemas.microsoft.com/office/drawing/2014/main" id="{70F3AF6A-EAA4-418A-A3EA-60145C8B5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dirty="0">
                <a:latin typeface="Narkisim" panose="020E0502050101010101" pitchFamily="34" charset="-79"/>
                <a:cs typeface="Narkisim" panose="020E0502050101010101" pitchFamily="34" charset="-79"/>
              </a:rPr>
              <a:t>Quorums</a:t>
            </a:r>
            <a:endParaRPr lang="en-US" sz="6000" b="1" i="0" dirty="0">
              <a:effectLst/>
              <a:latin typeface="Narkisim" panose="020E0502050101010101" pitchFamily="34" charset="-79"/>
              <a:cs typeface="Narkisim" panose="020E0502050101010101" pitchFamily="34" charset="-79"/>
            </a:endParaRPr>
          </a:p>
        </p:txBody>
      </p:sp>
      <p:sp>
        <p:nvSpPr>
          <p:cNvPr id="3" name="Rectangle 2"/>
          <p:cNvSpPr/>
          <p:nvPr/>
        </p:nvSpPr>
        <p:spPr>
          <a:xfrm>
            <a:off x="1129116" y="932319"/>
            <a:ext cx="4011686" cy="523220"/>
          </a:xfrm>
          <a:prstGeom prst="rect">
            <a:avLst/>
          </a:prstGeom>
          <a:solidFill>
            <a:schemeClr val="accent3">
              <a:lumMod val="60000"/>
              <a:lumOff val="40000"/>
            </a:schemeClr>
          </a:solidFill>
          <a:ln>
            <a:solidFill>
              <a:schemeClr val="tx1"/>
            </a:solidFill>
          </a:ln>
        </p:spPr>
        <p:txBody>
          <a:bodyPr wrap="square">
            <a:spAutoFit/>
          </a:bodyPr>
          <a:lstStyle/>
          <a:p>
            <a:r>
              <a:rPr lang="en-US" sz="2800" b="1" i="0" dirty="0">
                <a:effectLst/>
              </a:rPr>
              <a:t>Melchizedek Priesthood</a:t>
            </a:r>
            <a:endParaRPr lang="en-US" sz="2800" b="1" dirty="0"/>
          </a:p>
        </p:txBody>
      </p:sp>
      <p:sp>
        <p:nvSpPr>
          <p:cNvPr id="81" name="Rectangle 80"/>
          <p:cNvSpPr/>
          <p:nvPr/>
        </p:nvSpPr>
        <p:spPr>
          <a:xfrm>
            <a:off x="7740483" y="863741"/>
            <a:ext cx="3090803" cy="523220"/>
          </a:xfrm>
          <a:prstGeom prst="rect">
            <a:avLst/>
          </a:prstGeom>
          <a:solidFill>
            <a:schemeClr val="accent3">
              <a:lumMod val="60000"/>
              <a:lumOff val="40000"/>
            </a:schemeClr>
          </a:solidFill>
          <a:ln>
            <a:solidFill>
              <a:schemeClr val="tx1"/>
            </a:solidFill>
          </a:ln>
        </p:spPr>
        <p:txBody>
          <a:bodyPr wrap="square">
            <a:spAutoFit/>
          </a:bodyPr>
          <a:lstStyle/>
          <a:p>
            <a:r>
              <a:rPr lang="en-US" sz="2800" b="1" i="0" dirty="0">
                <a:effectLst/>
              </a:rPr>
              <a:t>Aaronic Priesthood</a:t>
            </a:r>
            <a:endParaRPr lang="en-US" sz="2800" b="1" dirty="0"/>
          </a:p>
        </p:txBody>
      </p:sp>
      <p:sp>
        <p:nvSpPr>
          <p:cNvPr id="83" name="Rectangle 82"/>
          <p:cNvSpPr/>
          <p:nvPr/>
        </p:nvSpPr>
        <p:spPr>
          <a:xfrm>
            <a:off x="8686656" y="1523617"/>
            <a:ext cx="947057" cy="1200329"/>
          </a:xfrm>
          <a:prstGeom prst="rect">
            <a:avLst/>
          </a:prstGeom>
          <a:solidFill>
            <a:schemeClr val="accent6">
              <a:lumMod val="60000"/>
              <a:lumOff val="40000"/>
            </a:schemeClr>
          </a:solidFill>
          <a:ln>
            <a:solidFill>
              <a:schemeClr val="tx1"/>
            </a:solidFill>
          </a:ln>
        </p:spPr>
        <p:txBody>
          <a:bodyPr wrap="square">
            <a:spAutoFit/>
          </a:bodyPr>
          <a:lstStyle/>
          <a:p>
            <a:r>
              <a:rPr lang="en-US" b="1" i="0" dirty="0">
                <a:effectLst/>
              </a:rPr>
              <a:t>Deacon</a:t>
            </a:r>
          </a:p>
          <a:p>
            <a:r>
              <a:rPr lang="en-US" b="1" dirty="0"/>
              <a:t>Teacher</a:t>
            </a:r>
          </a:p>
          <a:p>
            <a:r>
              <a:rPr lang="en-US" b="1" i="0" dirty="0">
                <a:effectLst/>
              </a:rPr>
              <a:t>Priest</a:t>
            </a:r>
          </a:p>
          <a:p>
            <a:r>
              <a:rPr lang="en-US" b="1" dirty="0"/>
              <a:t>Bishop</a:t>
            </a:r>
          </a:p>
        </p:txBody>
      </p:sp>
      <p:sp>
        <p:nvSpPr>
          <p:cNvPr id="84" name="Rectangle 83"/>
          <p:cNvSpPr/>
          <p:nvPr/>
        </p:nvSpPr>
        <p:spPr>
          <a:xfrm>
            <a:off x="1862048" y="1578918"/>
            <a:ext cx="1305696" cy="1477328"/>
          </a:xfrm>
          <a:prstGeom prst="rect">
            <a:avLst/>
          </a:prstGeom>
          <a:solidFill>
            <a:schemeClr val="accent6">
              <a:lumMod val="60000"/>
              <a:lumOff val="40000"/>
            </a:schemeClr>
          </a:solidFill>
          <a:ln>
            <a:solidFill>
              <a:schemeClr val="tx1"/>
            </a:solidFill>
          </a:ln>
        </p:spPr>
        <p:txBody>
          <a:bodyPr wrap="square">
            <a:spAutoFit/>
          </a:bodyPr>
          <a:lstStyle/>
          <a:p>
            <a:r>
              <a:rPr lang="en-US" b="1" i="0" dirty="0">
                <a:effectLst/>
              </a:rPr>
              <a:t>Elder</a:t>
            </a:r>
          </a:p>
          <a:p>
            <a:r>
              <a:rPr lang="en-US" b="1" dirty="0"/>
              <a:t>High Priest</a:t>
            </a:r>
          </a:p>
          <a:p>
            <a:r>
              <a:rPr lang="en-US" b="1" dirty="0"/>
              <a:t>Patriarch</a:t>
            </a:r>
          </a:p>
          <a:p>
            <a:r>
              <a:rPr lang="en-US" b="1" dirty="0"/>
              <a:t>Seventy</a:t>
            </a:r>
          </a:p>
          <a:p>
            <a:r>
              <a:rPr lang="en-US" b="1" dirty="0"/>
              <a:t>Apostle</a:t>
            </a:r>
          </a:p>
        </p:txBody>
      </p:sp>
      <p:sp>
        <p:nvSpPr>
          <p:cNvPr id="82" name="Rectangle 81"/>
          <p:cNvSpPr/>
          <p:nvPr/>
        </p:nvSpPr>
        <p:spPr>
          <a:xfrm>
            <a:off x="1992086" y="5134051"/>
            <a:ext cx="8577943" cy="1384995"/>
          </a:xfrm>
          <a:prstGeom prst="rect">
            <a:avLst/>
          </a:prstGeom>
          <a:solidFill>
            <a:schemeClr val="accent5">
              <a:lumMod val="60000"/>
              <a:lumOff val="40000"/>
            </a:schemeClr>
          </a:solidFill>
          <a:ln>
            <a:solidFill>
              <a:schemeClr val="tx1"/>
            </a:solidFill>
          </a:ln>
        </p:spPr>
        <p:txBody>
          <a:bodyPr wrap="square">
            <a:spAutoFit/>
          </a:bodyPr>
          <a:lstStyle/>
          <a:p>
            <a:pPr algn="ctr"/>
            <a:r>
              <a:rPr lang="en-US" sz="2800" b="1" dirty="0"/>
              <a:t>E</a:t>
            </a:r>
            <a:r>
              <a:rPr lang="en-US" sz="2800" b="1" i="0" dirty="0">
                <a:effectLst/>
              </a:rPr>
              <a:t>ach stake has one high priests quorum, with the stake president as the quorum president. In each ward, high priests are organized into a high priests group</a:t>
            </a:r>
            <a:endParaRPr lang="en-US" sz="2800" b="1" dirty="0"/>
          </a:p>
        </p:txBody>
      </p:sp>
      <p:sp>
        <p:nvSpPr>
          <p:cNvPr id="85" name="Rectangle 84"/>
          <p:cNvSpPr/>
          <p:nvPr/>
        </p:nvSpPr>
        <p:spPr>
          <a:xfrm>
            <a:off x="3134959" y="3541397"/>
            <a:ext cx="6096000" cy="923330"/>
          </a:xfrm>
          <a:prstGeom prst="rect">
            <a:avLst/>
          </a:prstGeom>
          <a:solidFill>
            <a:schemeClr val="tx2">
              <a:lumMod val="20000"/>
              <a:lumOff val="80000"/>
            </a:schemeClr>
          </a:solidFill>
          <a:ln>
            <a:solidFill>
              <a:schemeClr val="tx1"/>
            </a:solidFill>
          </a:ln>
        </p:spPr>
        <p:txBody>
          <a:bodyPr>
            <a:spAutoFit/>
          </a:bodyPr>
          <a:lstStyle/>
          <a:p>
            <a:pPr algn="ctr"/>
            <a:r>
              <a:rPr lang="en-US" b="0" i="0" dirty="0">
                <a:effectLst/>
                <a:latin typeface="Abadi" panose="020B0604020104020204" pitchFamily="34" charset="0"/>
              </a:rPr>
              <a:t>Priesthood Quorum</a:t>
            </a:r>
          </a:p>
          <a:p>
            <a:pPr algn="ctr"/>
            <a:r>
              <a:rPr lang="en-US" b="0" i="0" dirty="0">
                <a:effectLst/>
                <a:latin typeface="Abadi" panose="020B0604020104020204" pitchFamily="34" charset="0"/>
              </a:rPr>
              <a:t>An organized group of brethren who hold the same priesthood office</a:t>
            </a:r>
            <a:endParaRPr lang="en-US" dirty="0"/>
          </a:p>
        </p:txBody>
      </p:sp>
      <p:sp>
        <p:nvSpPr>
          <p:cNvPr id="86" name="Right Arrow 85"/>
          <p:cNvSpPr/>
          <p:nvPr/>
        </p:nvSpPr>
        <p:spPr>
          <a:xfrm rot="2471291">
            <a:off x="3241716" y="2353572"/>
            <a:ext cx="1839685" cy="611325"/>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ight Arrow 87"/>
          <p:cNvSpPr/>
          <p:nvPr/>
        </p:nvSpPr>
        <p:spPr>
          <a:xfrm rot="7463584">
            <a:off x="6947451" y="2304038"/>
            <a:ext cx="1839685" cy="611325"/>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Arrow 88"/>
          <p:cNvSpPr/>
          <p:nvPr/>
        </p:nvSpPr>
        <p:spPr>
          <a:xfrm rot="5400000">
            <a:off x="5841752" y="4597087"/>
            <a:ext cx="682413" cy="44685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546643" y="6443749"/>
            <a:ext cx="1880643" cy="369332"/>
          </a:xfrm>
          <a:prstGeom prst="rect">
            <a:avLst/>
          </a:prstGeom>
        </p:spPr>
        <p:txBody>
          <a:bodyPr wrap="none">
            <a:spAutoFit/>
          </a:bodyPr>
          <a:lstStyle/>
          <a:p>
            <a:r>
              <a:rPr lang="en-US" b="0" i="0" dirty="0">
                <a:solidFill>
                  <a:schemeClr val="bg1"/>
                </a:solidFill>
                <a:effectLst/>
                <a:latin typeface="Georgia" panose="02040502050405020303" pitchFamily="18" charset="0"/>
              </a:rPr>
              <a:t>D&amp;C 107:58-100</a:t>
            </a:r>
            <a:endParaRPr lang="en-US" dirty="0">
              <a:solidFill>
                <a:schemeClr val="bg1"/>
              </a:solidFill>
            </a:endParaRPr>
          </a:p>
        </p:txBody>
      </p:sp>
    </p:spTree>
    <p:extLst>
      <p:ext uri="{BB962C8B-B14F-4D97-AF65-F5344CB8AC3E}">
        <p14:creationId xmlns:p14="http://schemas.microsoft.com/office/powerpoint/2010/main" val="392357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1" grpId="0" animBg="1"/>
      <p:bldP spid="83" grpId="0" animBg="1"/>
      <p:bldP spid="84" grpId="0" animBg="1"/>
      <p:bldP spid="82" grpId="0" animBg="1"/>
      <p:bldP spid="85" grpId="0" animBg="1"/>
      <p:bldP spid="86" grpId="0" animBg="1"/>
      <p:bldP spid="88" grpId="0" animBg="1"/>
      <p:bldP spid="8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a:extLst>
              <a:ext uri="{FF2B5EF4-FFF2-40B4-BE49-F238E27FC236}">
                <a16:creationId xmlns:a16="http://schemas.microsoft.com/office/drawing/2014/main" id="{5D10BBEA-83AF-4F63-B861-D276802D7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dirty="0">
                <a:latin typeface="Narkisim" panose="020E0502050101010101" pitchFamily="34" charset="-79"/>
                <a:cs typeface="Narkisim" panose="020E0502050101010101" pitchFamily="34" charset="-79"/>
              </a:rPr>
              <a:t>Bishop</a:t>
            </a:r>
            <a:endParaRPr lang="en-US" sz="6000" b="1" i="0" dirty="0">
              <a:effectLst/>
              <a:latin typeface="Narkisim" panose="020E0502050101010101" pitchFamily="34" charset="-79"/>
              <a:cs typeface="Narkisim" panose="020E0502050101010101" pitchFamily="34" charset="-79"/>
            </a:endParaRPr>
          </a:p>
        </p:txBody>
      </p:sp>
      <p:sp>
        <p:nvSpPr>
          <p:cNvPr id="81" name="Rectangle 80"/>
          <p:cNvSpPr/>
          <p:nvPr/>
        </p:nvSpPr>
        <p:spPr>
          <a:xfrm>
            <a:off x="3544896" y="5056650"/>
            <a:ext cx="5642913" cy="1569660"/>
          </a:xfrm>
          <a:prstGeom prst="rect">
            <a:avLst/>
          </a:prstGeom>
          <a:solidFill>
            <a:schemeClr val="accent3">
              <a:lumMod val="60000"/>
              <a:lumOff val="40000"/>
            </a:schemeClr>
          </a:solidFill>
          <a:ln>
            <a:solidFill>
              <a:schemeClr val="tx1"/>
            </a:solidFill>
          </a:ln>
        </p:spPr>
        <p:txBody>
          <a:bodyPr wrap="square">
            <a:spAutoFit/>
          </a:bodyPr>
          <a:lstStyle/>
          <a:p>
            <a:pPr algn="ctr"/>
            <a:r>
              <a:rPr lang="en-US" sz="1600" dirty="0"/>
              <a:t>The elders quorum presidency and high priests group leadership preside over, sit in council with, and teach quorum and group members. They direct the efforts of quorum and group members to advance the work of salvation in the ward. They receive instruction from the stake presidency, assigned members of the high council, and the bishop.</a:t>
            </a:r>
            <a:endParaRPr lang="en-US" sz="1600" b="1" dirty="0"/>
          </a:p>
        </p:txBody>
      </p:sp>
      <p:sp>
        <p:nvSpPr>
          <p:cNvPr id="83" name="Rectangle 82"/>
          <p:cNvSpPr/>
          <p:nvPr/>
        </p:nvSpPr>
        <p:spPr>
          <a:xfrm>
            <a:off x="3312945" y="826160"/>
            <a:ext cx="1422341" cy="369332"/>
          </a:xfrm>
          <a:prstGeom prst="rect">
            <a:avLst/>
          </a:prstGeom>
          <a:solidFill>
            <a:schemeClr val="accent6">
              <a:lumMod val="60000"/>
              <a:lumOff val="40000"/>
            </a:schemeClr>
          </a:solidFill>
          <a:ln>
            <a:solidFill>
              <a:schemeClr val="tx1"/>
            </a:solidFill>
          </a:ln>
        </p:spPr>
        <p:txBody>
          <a:bodyPr wrap="square">
            <a:spAutoFit/>
          </a:bodyPr>
          <a:lstStyle/>
          <a:p>
            <a:r>
              <a:rPr lang="en-US" b="1" i="0" dirty="0">
                <a:effectLst/>
              </a:rPr>
              <a:t>1</a:t>
            </a:r>
            <a:r>
              <a:rPr lang="en-US" b="1" i="0" baseline="30000" dirty="0">
                <a:effectLst/>
              </a:rPr>
              <a:t>st</a:t>
            </a:r>
            <a:r>
              <a:rPr lang="en-US" b="1" i="0" dirty="0">
                <a:effectLst/>
              </a:rPr>
              <a:t> Counselor</a:t>
            </a:r>
            <a:endParaRPr lang="en-US" b="1" dirty="0"/>
          </a:p>
        </p:txBody>
      </p:sp>
      <p:sp>
        <p:nvSpPr>
          <p:cNvPr id="82" name="Rectangle 81"/>
          <p:cNvSpPr/>
          <p:nvPr/>
        </p:nvSpPr>
        <p:spPr>
          <a:xfrm>
            <a:off x="1807027" y="1816808"/>
            <a:ext cx="8577943" cy="1200329"/>
          </a:xfrm>
          <a:prstGeom prst="rect">
            <a:avLst/>
          </a:prstGeom>
          <a:solidFill>
            <a:schemeClr val="accent5">
              <a:lumMod val="60000"/>
              <a:lumOff val="40000"/>
            </a:schemeClr>
          </a:solidFill>
          <a:ln>
            <a:solidFill>
              <a:schemeClr val="tx1"/>
            </a:solidFill>
          </a:ln>
        </p:spPr>
        <p:txBody>
          <a:bodyPr wrap="square">
            <a:spAutoFit/>
          </a:bodyPr>
          <a:lstStyle/>
          <a:p>
            <a:pPr algn="ctr"/>
            <a:r>
              <a:rPr lang="en-US"/>
              <a:t>The bishop is the presiding high priest in the ward. He and his counselors work closely with the elders quorum president and the high priests group leader in watching over quorum and group members and their families, building strength in the quorum and group, and ensuring that the work of the priesthood is accomplished.</a:t>
            </a:r>
            <a:endParaRPr lang="en-US" b="1" dirty="0"/>
          </a:p>
        </p:txBody>
      </p:sp>
      <p:sp>
        <p:nvSpPr>
          <p:cNvPr id="85" name="Rectangle 84"/>
          <p:cNvSpPr/>
          <p:nvPr/>
        </p:nvSpPr>
        <p:spPr>
          <a:xfrm>
            <a:off x="1486964" y="4252772"/>
            <a:ext cx="2797629" cy="369332"/>
          </a:xfrm>
          <a:prstGeom prst="rect">
            <a:avLst/>
          </a:prstGeom>
          <a:solidFill>
            <a:schemeClr val="tx2">
              <a:lumMod val="20000"/>
              <a:lumOff val="80000"/>
            </a:schemeClr>
          </a:solidFill>
          <a:ln>
            <a:solidFill>
              <a:schemeClr val="tx1"/>
            </a:solidFill>
          </a:ln>
        </p:spPr>
        <p:txBody>
          <a:bodyPr wrap="square">
            <a:spAutoFit/>
          </a:bodyPr>
          <a:lstStyle/>
          <a:p>
            <a:pPr algn="ctr"/>
            <a:r>
              <a:rPr lang="en-US" b="0" i="0" dirty="0">
                <a:effectLst/>
                <a:latin typeface="Abadi" panose="020B0604020104020204" pitchFamily="34" charset="0"/>
              </a:rPr>
              <a:t>High Priest Group Leader</a:t>
            </a:r>
            <a:endParaRPr lang="en-US" dirty="0"/>
          </a:p>
        </p:txBody>
      </p:sp>
      <p:sp>
        <p:nvSpPr>
          <p:cNvPr id="89" name="Right Arrow 88"/>
          <p:cNvSpPr/>
          <p:nvPr/>
        </p:nvSpPr>
        <p:spPr>
          <a:xfrm rot="3701022">
            <a:off x="2761278" y="4790367"/>
            <a:ext cx="682413" cy="44685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546643" y="6476951"/>
            <a:ext cx="3201517" cy="369332"/>
          </a:xfrm>
          <a:prstGeom prst="rect">
            <a:avLst/>
          </a:prstGeom>
        </p:spPr>
        <p:txBody>
          <a:bodyPr wrap="none">
            <a:spAutoFit/>
          </a:bodyPr>
          <a:lstStyle/>
          <a:p>
            <a:r>
              <a:rPr lang="en-US" b="0" i="0" dirty="0">
                <a:solidFill>
                  <a:schemeClr val="bg1"/>
                </a:solidFill>
                <a:effectLst/>
                <a:latin typeface="Georgia" panose="02040502050405020303" pitchFamily="18" charset="0"/>
              </a:rPr>
              <a:t>D&amp;C 107:58-100  handbook 2</a:t>
            </a:r>
            <a:endParaRPr lang="en-US" dirty="0">
              <a:solidFill>
                <a:schemeClr val="bg1"/>
              </a:solidFill>
            </a:endParaRPr>
          </a:p>
        </p:txBody>
      </p:sp>
      <p:sp>
        <p:nvSpPr>
          <p:cNvPr id="93" name="Rectangle 92"/>
          <p:cNvSpPr/>
          <p:nvPr/>
        </p:nvSpPr>
        <p:spPr>
          <a:xfrm>
            <a:off x="7788994" y="4235055"/>
            <a:ext cx="2797629" cy="369332"/>
          </a:xfrm>
          <a:prstGeom prst="rect">
            <a:avLst/>
          </a:prstGeom>
          <a:solidFill>
            <a:schemeClr val="tx2">
              <a:lumMod val="20000"/>
              <a:lumOff val="80000"/>
            </a:schemeClr>
          </a:solidFill>
          <a:ln>
            <a:solidFill>
              <a:schemeClr val="tx1"/>
            </a:solidFill>
          </a:ln>
        </p:spPr>
        <p:txBody>
          <a:bodyPr wrap="square">
            <a:spAutoFit/>
          </a:bodyPr>
          <a:lstStyle/>
          <a:p>
            <a:pPr algn="ctr"/>
            <a:r>
              <a:rPr lang="en-US" b="0" i="0" dirty="0">
                <a:effectLst/>
                <a:latin typeface="Abadi" panose="020B0604020104020204" pitchFamily="34" charset="0"/>
              </a:rPr>
              <a:t>Elders Quorum</a:t>
            </a:r>
            <a:endParaRPr lang="en-US" dirty="0"/>
          </a:p>
        </p:txBody>
      </p:sp>
      <p:sp>
        <p:nvSpPr>
          <p:cNvPr id="94" name="Right Arrow 93"/>
          <p:cNvSpPr/>
          <p:nvPr/>
        </p:nvSpPr>
        <p:spPr>
          <a:xfrm rot="7319288">
            <a:off x="9189233" y="4782335"/>
            <a:ext cx="682413" cy="44685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7118319" y="848543"/>
            <a:ext cx="1672711" cy="369332"/>
          </a:xfrm>
          <a:prstGeom prst="rect">
            <a:avLst/>
          </a:prstGeom>
          <a:solidFill>
            <a:schemeClr val="accent6">
              <a:lumMod val="60000"/>
              <a:lumOff val="40000"/>
            </a:schemeClr>
          </a:solidFill>
          <a:ln>
            <a:solidFill>
              <a:schemeClr val="tx1"/>
            </a:solidFill>
          </a:ln>
        </p:spPr>
        <p:txBody>
          <a:bodyPr wrap="square">
            <a:spAutoFit/>
          </a:bodyPr>
          <a:lstStyle/>
          <a:p>
            <a:r>
              <a:rPr lang="en-US" b="1" i="0" dirty="0">
                <a:effectLst/>
              </a:rPr>
              <a:t>2</a:t>
            </a:r>
            <a:r>
              <a:rPr lang="en-US" b="1" i="0" baseline="30000" dirty="0">
                <a:effectLst/>
              </a:rPr>
              <a:t>nd</a:t>
            </a:r>
            <a:r>
              <a:rPr lang="en-US" b="1" i="0" dirty="0">
                <a:effectLst/>
              </a:rPr>
              <a:t> Counselor</a:t>
            </a:r>
            <a:endParaRPr lang="en-US" b="1" dirty="0"/>
          </a:p>
        </p:txBody>
      </p:sp>
      <p:sp>
        <p:nvSpPr>
          <p:cNvPr id="96" name="Right Arrow 95"/>
          <p:cNvSpPr/>
          <p:nvPr/>
        </p:nvSpPr>
        <p:spPr>
          <a:xfrm rot="5400000">
            <a:off x="5524425" y="1006036"/>
            <a:ext cx="942532" cy="44685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ight Arrow 96"/>
          <p:cNvSpPr/>
          <p:nvPr/>
        </p:nvSpPr>
        <p:spPr>
          <a:xfrm rot="5400000">
            <a:off x="3740517" y="1297245"/>
            <a:ext cx="592382" cy="44685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ight Arrow 97"/>
          <p:cNvSpPr/>
          <p:nvPr/>
        </p:nvSpPr>
        <p:spPr>
          <a:xfrm rot="5400000">
            <a:off x="7658484" y="1297245"/>
            <a:ext cx="592382" cy="44685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ight Arrow 98"/>
          <p:cNvSpPr/>
          <p:nvPr/>
        </p:nvSpPr>
        <p:spPr>
          <a:xfrm rot="5400000">
            <a:off x="2580051" y="3458639"/>
            <a:ext cx="1044864" cy="44685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ight Arrow 100"/>
          <p:cNvSpPr/>
          <p:nvPr/>
        </p:nvSpPr>
        <p:spPr>
          <a:xfrm rot="5400000">
            <a:off x="8637752" y="3364792"/>
            <a:ext cx="1044864" cy="44685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ight Arrow 101"/>
          <p:cNvSpPr/>
          <p:nvPr/>
        </p:nvSpPr>
        <p:spPr>
          <a:xfrm rot="5400000">
            <a:off x="5063067" y="3842682"/>
            <a:ext cx="1932164" cy="446859"/>
          </a:xfrm>
          <a:prstGeom prst="rightArrow">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47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5" grpId="0" animBg="1"/>
      <p:bldP spid="89" grpId="0" animBg="1"/>
      <p:bldP spid="93" grpId="0" animBg="1"/>
      <p:bldP spid="94" grpId="0" animBg="1"/>
      <p:bldP spid="96" grpId="0" animBg="1"/>
      <p:bldP spid="97" grpId="0" animBg="1"/>
      <p:bldP spid="98" grpId="0" animBg="1"/>
      <p:bldP spid="99" grpId="0" animBg="1"/>
      <p:bldP spid="101" grpId="0" animBg="1"/>
      <p:bldP spid="10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5D196DA1-8518-4003-9EA7-0F5364B02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2" name="Rectangle 1"/>
          <p:cNvSpPr/>
          <p:nvPr/>
        </p:nvSpPr>
        <p:spPr>
          <a:xfrm>
            <a:off x="4735286" y="3679359"/>
            <a:ext cx="6096000" cy="2123658"/>
          </a:xfrm>
          <a:prstGeom prst="rect">
            <a:avLst/>
          </a:prstGeom>
        </p:spPr>
        <p:txBody>
          <a:bodyPr>
            <a:spAutoFit/>
          </a:bodyPr>
          <a:lstStyle/>
          <a:p>
            <a:r>
              <a:rPr lang="en-US" sz="2400" b="1" i="0" dirty="0">
                <a:effectLst/>
              </a:rPr>
              <a:t>“Your obligation is as serious in your sphere of responsibility as is my obligation in my sphere. No calling in this church is small or of little consequence. All of us in the pursuit of our duty touch the lives of others” </a:t>
            </a:r>
          </a:p>
          <a:p>
            <a:r>
              <a:rPr lang="en-US" sz="1200" b="1" i="0" dirty="0">
                <a:effectLst/>
                <a:latin typeface="Abadi" panose="020B0604020104020204" pitchFamily="34" charset="0"/>
              </a:rPr>
              <a:t>President Gordon B. Hinckley</a:t>
            </a:r>
            <a:endParaRPr lang="en-US" sz="1200" b="1" dirty="0"/>
          </a:p>
        </p:txBody>
      </p:sp>
      <p:sp>
        <p:nvSpPr>
          <p:cNvPr id="3" name="Rectangle 2"/>
          <p:cNvSpPr/>
          <p:nvPr/>
        </p:nvSpPr>
        <p:spPr>
          <a:xfrm>
            <a:off x="1015248" y="1233427"/>
            <a:ext cx="6096000" cy="1415772"/>
          </a:xfrm>
          <a:prstGeom prst="rect">
            <a:avLst/>
          </a:prstGeom>
        </p:spPr>
        <p:txBody>
          <a:bodyPr>
            <a:spAutoFit/>
          </a:bodyPr>
          <a:lstStyle/>
          <a:p>
            <a:pPr algn="ctr"/>
            <a:r>
              <a:rPr lang="en-US" sz="3200" b="1" i="0" dirty="0">
                <a:effectLst/>
                <a:latin typeface="Abadi" panose="020B0604020104020204" pitchFamily="34" charset="0"/>
              </a:rPr>
              <a:t>Slothful:</a:t>
            </a:r>
          </a:p>
          <a:p>
            <a:r>
              <a:rPr lang="en-US" b="1" i="0" dirty="0">
                <a:effectLst/>
                <a:latin typeface="Abadi" panose="020B0604020104020204" pitchFamily="34" charset="0"/>
              </a:rPr>
              <a:t>Those who neglect their priesthood responsibilities will not be counted among the righteous who are worthy to stand in God’s presence. </a:t>
            </a:r>
            <a:r>
              <a:rPr lang="en-US" sz="1200" b="1" i="0" dirty="0">
                <a:effectLst/>
                <a:latin typeface="Abadi" panose="020B0604020104020204" pitchFamily="34" charset="0"/>
              </a:rPr>
              <a:t>Student Manual </a:t>
            </a:r>
            <a:endParaRPr lang="en-US" sz="1200" b="1" dirty="0"/>
          </a:p>
        </p:txBody>
      </p:sp>
      <p:sp>
        <p:nvSpPr>
          <p:cNvPr id="100" name="Rectangle 99"/>
          <p:cNvSpPr/>
          <p:nvPr/>
        </p:nvSpPr>
        <p:spPr>
          <a:xfrm>
            <a:off x="546643" y="6476951"/>
            <a:ext cx="1534394" cy="369332"/>
          </a:xfrm>
          <a:prstGeom prst="rect">
            <a:avLst/>
          </a:prstGeom>
        </p:spPr>
        <p:txBody>
          <a:bodyPr wrap="none">
            <a:spAutoFit/>
          </a:bodyPr>
          <a:lstStyle/>
          <a:p>
            <a:r>
              <a:rPr lang="en-US" b="0" i="0" dirty="0">
                <a:solidFill>
                  <a:schemeClr val="bg1"/>
                </a:solidFill>
                <a:effectLst/>
                <a:latin typeface="Georgia" panose="02040502050405020303" pitchFamily="18" charset="0"/>
              </a:rPr>
              <a:t>D&amp;C 107:100</a:t>
            </a:r>
            <a:endParaRPr lang="en-US" dirty="0">
              <a:solidFill>
                <a:schemeClr val="bg1"/>
              </a:solidFill>
            </a:endParaRPr>
          </a:p>
        </p:txBody>
      </p:sp>
      <p:sp>
        <p:nvSpPr>
          <p:cNvPr id="103" name="Rectangle 102"/>
          <p:cNvSpPr/>
          <p:nvPr/>
        </p:nvSpPr>
        <p:spPr>
          <a:xfrm>
            <a:off x="487378" y="-48652"/>
            <a:ext cx="11217243" cy="1015663"/>
          </a:xfrm>
          <a:prstGeom prst="rect">
            <a:avLst/>
          </a:prstGeom>
        </p:spPr>
        <p:txBody>
          <a:bodyPr wrap="square">
            <a:spAutoFit/>
          </a:bodyPr>
          <a:lstStyle/>
          <a:p>
            <a:pPr algn="ctr" fontAlgn="base"/>
            <a:r>
              <a:rPr lang="en-US" sz="6000" b="1" dirty="0">
                <a:latin typeface="Narkisim" panose="020E0502050101010101" pitchFamily="34" charset="-79"/>
                <a:cs typeface="Narkisim" panose="020E0502050101010101" pitchFamily="34" charset="-79"/>
              </a:rPr>
              <a:t>Respecting Your Calling</a:t>
            </a:r>
            <a:endParaRPr lang="en-US" sz="6000" b="1" i="0" dirty="0">
              <a:effectLst/>
              <a:latin typeface="Narkisim" panose="020E0502050101010101" pitchFamily="34" charset="-79"/>
              <a:cs typeface="Narkisim" panose="020E0502050101010101" pitchFamily="34" charset="-79"/>
            </a:endParaRPr>
          </a:p>
        </p:txBody>
      </p:sp>
      <p:pic>
        <p:nvPicPr>
          <p:cNvPr id="79" name="Picture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218" y="3268007"/>
            <a:ext cx="2315990" cy="2887839"/>
          </a:xfrm>
          <a:prstGeom prst="rect">
            <a:avLst/>
          </a:prstGeom>
        </p:spPr>
      </p:pic>
    </p:spTree>
    <p:extLst>
      <p:ext uri="{BB962C8B-B14F-4D97-AF65-F5344CB8AC3E}">
        <p14:creationId xmlns:p14="http://schemas.microsoft.com/office/powerpoint/2010/main" val="404297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a:extLst>
              <a:ext uri="{FF2B5EF4-FFF2-40B4-BE49-F238E27FC236}">
                <a16:creationId xmlns:a16="http://schemas.microsoft.com/office/drawing/2014/main" id="{22EDE435-BFB0-4A36-B858-2DC61F749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79" name="TextBox 78"/>
          <p:cNvSpPr txBox="1"/>
          <p:nvPr/>
        </p:nvSpPr>
        <p:spPr>
          <a:xfrm>
            <a:off x="647400" y="79220"/>
            <a:ext cx="10861888" cy="5355312"/>
          </a:xfrm>
          <a:prstGeom prst="rect">
            <a:avLst/>
          </a:prstGeom>
          <a:noFill/>
        </p:spPr>
        <p:txBody>
          <a:bodyPr wrap="square" rtlCol="0">
            <a:spAutoFit/>
          </a:bodyPr>
          <a:lstStyle/>
          <a:p>
            <a:r>
              <a:rPr lang="en-US" sz="1600" b="1" dirty="0"/>
              <a:t>Sources:</a:t>
            </a:r>
          </a:p>
          <a:p>
            <a:endParaRPr lang="en-US" sz="1600" b="1" dirty="0"/>
          </a:p>
          <a:p>
            <a:r>
              <a:rPr lang="en-US" sz="1600" b="1" dirty="0"/>
              <a:t>Videos: 	The Office of Patriarch (4:24) Boyd K. Packer 2005 World Wide Leadership Training</a:t>
            </a:r>
          </a:p>
          <a:p>
            <a:r>
              <a:rPr lang="en-US" sz="1600" b="1" dirty="0"/>
              <a:t>	Dayton’s Legs (3:02)</a:t>
            </a:r>
          </a:p>
          <a:p>
            <a:r>
              <a:rPr lang="en-US" sz="1600" b="1" dirty="0"/>
              <a:t>	</a:t>
            </a:r>
            <a:r>
              <a:rPr lang="en-US" b="1" dirty="0"/>
              <a:t>Hope of Israel</a:t>
            </a:r>
            <a:r>
              <a:rPr lang="en-US" dirty="0"/>
              <a:t> (1:01:35) timecode 25:39 to 29:08</a:t>
            </a:r>
          </a:p>
          <a:p>
            <a:r>
              <a:rPr lang="en-US" b="1" dirty="0"/>
              <a:t>	The Priesthood Can Strengthen Our Families in Trial</a:t>
            </a:r>
            <a:r>
              <a:rPr lang="en-US" dirty="0"/>
              <a:t> (1:25)</a:t>
            </a:r>
          </a:p>
          <a:p>
            <a:r>
              <a:rPr lang="en-US" b="1" dirty="0"/>
              <a:t>	The Priesthood Is a Commission to Serve</a:t>
            </a:r>
            <a:r>
              <a:rPr lang="en-US" dirty="0"/>
              <a:t> (2:45)</a:t>
            </a:r>
            <a:endParaRPr lang="en-US" sz="1600" b="1" dirty="0"/>
          </a:p>
          <a:p>
            <a:endParaRPr lang="en-US" sz="1600" b="1" dirty="0"/>
          </a:p>
          <a:p>
            <a:r>
              <a:rPr lang="en-US" sz="1600" b="1" i="0" dirty="0">
                <a:effectLst/>
              </a:rPr>
              <a:t>Joseph Smith (</a:t>
            </a:r>
            <a:r>
              <a:rPr lang="en-US" sz="1600" b="1" i="0" cap="all" dirty="0">
                <a:effectLst/>
              </a:rPr>
              <a:t>HC</a:t>
            </a:r>
            <a:r>
              <a:rPr lang="en-US" sz="1600" b="1" i="0" dirty="0">
                <a:effectLst/>
              </a:rPr>
              <a:t> 3:381)</a:t>
            </a:r>
            <a:endParaRPr lang="en-US" sz="1600" dirty="0"/>
          </a:p>
          <a:p>
            <a:pPr fontAlgn="base"/>
            <a:r>
              <a:rPr lang="en-US" sz="1600" b="1" dirty="0"/>
              <a:t>Lesson 10: Patriarchs and Patriarchal Blessings</a:t>
            </a:r>
          </a:p>
          <a:p>
            <a:pPr fontAlgn="base"/>
            <a:r>
              <a:rPr lang="en-US" sz="1600" b="1" i="1" dirty="0"/>
              <a:t>Duties and Blessings of the Priesthood: Basic Manual for Priesthood Holders, Part A</a:t>
            </a:r>
            <a:r>
              <a:rPr lang="en-US" sz="1600" b="1" dirty="0"/>
              <a:t>, (2000), 69–76</a:t>
            </a:r>
          </a:p>
          <a:p>
            <a:r>
              <a:rPr lang="en-US" sz="1600" b="1" i="0" dirty="0">
                <a:effectLst/>
              </a:rPr>
              <a:t>Joseph Fielding Smith  “The Patriarchal Priesthood,” </a:t>
            </a:r>
            <a:r>
              <a:rPr lang="en-US" sz="1600" b="1" i="1" dirty="0">
                <a:effectLst/>
              </a:rPr>
              <a:t>Improvement Era,</a:t>
            </a:r>
            <a:r>
              <a:rPr lang="en-US" sz="1600" b="1" i="0" dirty="0">
                <a:effectLst/>
              </a:rPr>
              <a:t> Nov. 1956, pp. 789, 852</a:t>
            </a:r>
          </a:p>
          <a:p>
            <a:r>
              <a:rPr lang="en-US" sz="1600" b="1" dirty="0"/>
              <a:t>	 </a:t>
            </a:r>
            <a:r>
              <a:rPr lang="en-US" sz="1600" b="1" i="1" dirty="0"/>
              <a:t>Doctrines of Salvation,</a:t>
            </a:r>
            <a:r>
              <a:rPr lang="en-US" sz="1600" b="1" dirty="0"/>
              <a:t> comp. Bruce R. McConkie, 3 vols. [1954–56], 3:170.)</a:t>
            </a:r>
          </a:p>
          <a:p>
            <a:r>
              <a:rPr lang="en-US" sz="1600" b="1" dirty="0"/>
              <a:t>Elder Bruce R. McConkie, </a:t>
            </a:r>
            <a:r>
              <a:rPr lang="en-US" sz="1600" b="1" i="1" dirty="0"/>
              <a:t>Mormon Doctrine,</a:t>
            </a:r>
            <a:r>
              <a:rPr lang="en-US" sz="1600" b="1" dirty="0"/>
              <a:t> p. 559</a:t>
            </a:r>
            <a:endParaRPr lang="en-US" sz="1600" b="1" i="0" dirty="0">
              <a:effectLst/>
            </a:endParaRPr>
          </a:p>
          <a:p>
            <a:r>
              <a:rPr lang="en-US" sz="1600" b="1" i="1" dirty="0"/>
              <a:t>Doctrine and Covenants Student Manual Religion 324-325 </a:t>
            </a:r>
            <a:r>
              <a:rPr lang="en-US" sz="1600" b="1" dirty="0"/>
              <a:t>Section 107</a:t>
            </a:r>
          </a:p>
          <a:p>
            <a:r>
              <a:rPr lang="en-US" sz="1600" b="1" dirty="0"/>
              <a:t>Patriarch Sources gathered from B. H. Roberts, Journal of Mormon History by Gary E. Smith, Lost Legacy, and Wikipedia</a:t>
            </a:r>
          </a:p>
          <a:p>
            <a:endParaRPr lang="en-US" sz="1600" b="1" dirty="0"/>
          </a:p>
          <a:p>
            <a:r>
              <a:rPr lang="en-US" sz="1600" b="1" i="0" dirty="0">
                <a:effectLst/>
              </a:rPr>
              <a:t>President Boyd K. Packer (</a:t>
            </a:r>
            <a:r>
              <a:rPr lang="en-US" sz="1600" b="1" i="0" u="none" strike="noStrike" dirty="0">
                <a:effectLst/>
              </a:rPr>
              <a:t>“The Power of the Priesthood,”</a:t>
            </a:r>
            <a:r>
              <a:rPr lang="en-US" sz="1600" b="1" i="1" dirty="0"/>
              <a:t> </a:t>
            </a:r>
            <a:r>
              <a:rPr lang="en-US" sz="1600" b="1" i="1" dirty="0">
                <a:effectLst/>
              </a:rPr>
              <a:t>Ensign</a:t>
            </a:r>
            <a:r>
              <a:rPr lang="en-US" sz="1600" b="1" i="0" dirty="0">
                <a:effectLst/>
              </a:rPr>
              <a:t> or </a:t>
            </a:r>
            <a:r>
              <a:rPr lang="en-US" sz="1600" b="1" i="1" dirty="0">
                <a:effectLst/>
              </a:rPr>
              <a:t>Liahona,</a:t>
            </a:r>
            <a:r>
              <a:rPr lang="en-US" sz="1600" b="1" i="0" dirty="0">
                <a:effectLst/>
              </a:rPr>
              <a:t> May 2010, 9).</a:t>
            </a:r>
          </a:p>
          <a:p>
            <a:r>
              <a:rPr lang="en-US" sz="1600" b="1" dirty="0"/>
              <a:t>Priesthood Power in the Home Broadcast</a:t>
            </a:r>
          </a:p>
          <a:p>
            <a:pPr fontAlgn="base"/>
            <a:r>
              <a:rPr lang="en-US" sz="1600" b="1" i="0" dirty="0">
                <a:effectLst/>
              </a:rPr>
              <a:t>President Gordon B. Hinckley (</a:t>
            </a:r>
            <a:r>
              <a:rPr lang="en-US" sz="1600" b="1" i="0" u="none" strike="noStrike" dirty="0">
                <a:effectLst/>
              </a:rPr>
              <a:t>“This Is the Work of the Master,”</a:t>
            </a:r>
            <a:r>
              <a:rPr lang="en-US" sz="1600" b="1" i="1" dirty="0">
                <a:effectLst/>
              </a:rPr>
              <a:t> Ensign,</a:t>
            </a:r>
            <a:r>
              <a:rPr lang="en-US" sz="1600" b="1" i="0" dirty="0">
                <a:effectLst/>
              </a:rPr>
              <a:t> May 1995, 71).</a:t>
            </a:r>
            <a:endParaRPr lang="en-US" sz="1600" b="1" dirty="0"/>
          </a:p>
          <a:p>
            <a:endParaRPr lang="en-US" sz="1600" b="1" dirty="0"/>
          </a:p>
        </p:txBody>
      </p:sp>
      <p:grpSp>
        <p:nvGrpSpPr>
          <p:cNvPr id="81" name="Group 80"/>
          <p:cNvGrpSpPr/>
          <p:nvPr/>
        </p:nvGrpSpPr>
        <p:grpSpPr>
          <a:xfrm>
            <a:off x="8809582" y="1049423"/>
            <a:ext cx="736386" cy="932756"/>
            <a:chOff x="7543800" y="3810000"/>
            <a:chExt cx="1143000" cy="1447800"/>
          </a:xfrm>
        </p:grpSpPr>
        <p:sp>
          <p:nvSpPr>
            <p:cNvPr id="82" name="Trapezoid 81"/>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p:cNvGrpSpPr/>
            <p:nvPr/>
          </p:nvGrpSpPr>
          <p:grpSpPr>
            <a:xfrm>
              <a:off x="7924800" y="3810000"/>
              <a:ext cx="645353" cy="610017"/>
              <a:chOff x="7924800" y="5867400"/>
              <a:chExt cx="645353" cy="610017"/>
            </a:xfrm>
          </p:grpSpPr>
          <p:grpSp>
            <p:nvGrpSpPr>
              <p:cNvPr id="94" name="Group 13"/>
              <p:cNvGrpSpPr/>
              <p:nvPr/>
            </p:nvGrpSpPr>
            <p:grpSpPr>
              <a:xfrm>
                <a:off x="7924800" y="5867400"/>
                <a:ext cx="645353" cy="610017"/>
                <a:chOff x="3037563" y="3121795"/>
                <a:chExt cx="1250371" cy="1224010"/>
              </a:xfrm>
            </p:grpSpPr>
            <p:sp>
              <p:nvSpPr>
                <p:cNvPr id="96" name="Oval 95"/>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Oval 94"/>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7543800" y="4038600"/>
              <a:ext cx="403070" cy="381000"/>
              <a:chOff x="7924800" y="5867400"/>
              <a:chExt cx="645353" cy="610017"/>
            </a:xfrm>
          </p:grpSpPr>
          <p:grpSp>
            <p:nvGrpSpPr>
              <p:cNvPr id="88" name="Group 13"/>
              <p:cNvGrpSpPr/>
              <p:nvPr/>
            </p:nvGrpSpPr>
            <p:grpSpPr>
              <a:xfrm>
                <a:off x="7924800" y="5867400"/>
                <a:ext cx="645353" cy="610017"/>
                <a:chOff x="3037563" y="3121795"/>
                <a:chExt cx="1250371" cy="1224010"/>
              </a:xfrm>
            </p:grpSpPr>
            <p:sp>
              <p:nvSpPr>
                <p:cNvPr id="90" name="Oval 89"/>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Oval 88"/>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0" name="Footer Placeholder 14">
            <a:extLst>
              <a:ext uri="{FF2B5EF4-FFF2-40B4-BE49-F238E27FC236}">
                <a16:creationId xmlns:a16="http://schemas.microsoft.com/office/drawing/2014/main" id="{E619B659-EFAA-43A4-B53B-29AEC7781772}"/>
              </a:ext>
            </a:extLst>
          </p:cNvPr>
          <p:cNvSpPr>
            <a:spLocks noGrp="1"/>
          </p:cNvSpPr>
          <p:nvPr/>
        </p:nvSpPr>
        <p:spPr>
          <a:xfrm>
            <a:off x="634866" y="648628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 </a:t>
            </a:r>
          </a:p>
        </p:txBody>
      </p:sp>
    </p:spTree>
    <p:extLst>
      <p:ext uri="{BB962C8B-B14F-4D97-AF65-F5344CB8AC3E}">
        <p14:creationId xmlns:p14="http://schemas.microsoft.com/office/powerpoint/2010/main" val="3639963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Rectangle 2"/>
          <p:cNvSpPr/>
          <p:nvPr/>
        </p:nvSpPr>
        <p:spPr>
          <a:xfrm>
            <a:off x="87086" y="164851"/>
            <a:ext cx="3407229" cy="3139321"/>
          </a:xfrm>
          <a:prstGeom prst="rect">
            <a:avLst/>
          </a:prstGeom>
          <a:ln>
            <a:solidFill>
              <a:schemeClr val="tx1"/>
            </a:solidFill>
          </a:ln>
        </p:spPr>
        <p:txBody>
          <a:bodyPr wrap="square">
            <a:spAutoFit/>
          </a:bodyPr>
          <a:lstStyle/>
          <a:p>
            <a:r>
              <a:rPr lang="en-US" dirty="0">
                <a:solidFill>
                  <a:srgbClr val="000000"/>
                </a:solidFill>
                <a:latin typeface="Calibri" panose="020F0502020204030204" pitchFamily="34" charset="0"/>
              </a:rPr>
              <a:t>* Note: William Smith was patriarch to the church until his name and positions were read at the 19 October 1845 general conference. Those attenders unanimously voted against Smith being retained as both an apostle and the patriarch. He then lost both offices and was disfellowshipped from the church.</a:t>
            </a:r>
          </a:p>
          <a:p>
            <a:endParaRPr lang="en-US" dirty="0"/>
          </a:p>
        </p:txBody>
      </p:sp>
      <p:sp>
        <p:nvSpPr>
          <p:cNvPr id="4" name="Rectangle 3"/>
          <p:cNvSpPr/>
          <p:nvPr/>
        </p:nvSpPr>
        <p:spPr>
          <a:xfrm>
            <a:off x="3657600" y="164851"/>
            <a:ext cx="3733800" cy="2585323"/>
          </a:xfrm>
          <a:prstGeom prst="rect">
            <a:avLst/>
          </a:prstGeom>
          <a:ln>
            <a:solidFill>
              <a:schemeClr val="tx1"/>
            </a:solidFill>
          </a:ln>
        </p:spPr>
        <p:txBody>
          <a:bodyPr wrap="square">
            <a:spAutoFit/>
          </a:bodyPr>
          <a:lstStyle/>
          <a:p>
            <a:r>
              <a:rPr lang="en-US" dirty="0">
                <a:latin typeface="Calibri" panose="020F0502020204030204" pitchFamily="34" charset="0"/>
              </a:rPr>
              <a:t>* Note: Nicholas G. Smith </a:t>
            </a:r>
          </a:p>
          <a:p>
            <a:r>
              <a:rPr lang="en-US" dirty="0">
                <a:latin typeface="Calibri" panose="020F0502020204030204" pitchFamily="34" charset="0"/>
              </a:rPr>
              <a:t>Son of Apostle John Henry Smith; grandson of Apostle George A. Smith; great-grandson of former Presiding Patriarch "Uncle" John Smith; was never officially called, set apart, or sustained as the Acting Presiding Patriarch, but carried out the functions of the office</a:t>
            </a:r>
            <a:endParaRPr lang="en-US" dirty="0">
              <a:effectLst/>
            </a:endParaRPr>
          </a:p>
        </p:txBody>
      </p:sp>
      <p:sp>
        <p:nvSpPr>
          <p:cNvPr id="5" name="Rectangle 4"/>
          <p:cNvSpPr/>
          <p:nvPr/>
        </p:nvSpPr>
        <p:spPr>
          <a:xfrm>
            <a:off x="7554685" y="164851"/>
            <a:ext cx="3407229" cy="1754326"/>
          </a:xfrm>
          <a:prstGeom prst="rect">
            <a:avLst/>
          </a:prstGeom>
          <a:ln>
            <a:solidFill>
              <a:schemeClr val="tx1"/>
            </a:solidFill>
          </a:ln>
        </p:spPr>
        <p:txBody>
          <a:bodyPr wrap="square">
            <a:spAutoFit/>
          </a:bodyPr>
          <a:lstStyle/>
          <a:p>
            <a:r>
              <a:rPr lang="en-US" dirty="0"/>
              <a:t>*Note: Frank B. Woodbury</a:t>
            </a:r>
          </a:p>
          <a:p>
            <a:r>
              <a:rPr lang="en-US" dirty="0"/>
              <a:t>Unrelated to Smith family; was never officially called, set apart, or sustained as the Acting Presiding Patriarch, but carried out the functions of the office</a:t>
            </a:r>
          </a:p>
        </p:txBody>
      </p:sp>
      <p:sp>
        <p:nvSpPr>
          <p:cNvPr id="6" name="Rectangle 5"/>
          <p:cNvSpPr/>
          <p:nvPr/>
        </p:nvSpPr>
        <p:spPr>
          <a:xfrm>
            <a:off x="87086" y="3566049"/>
            <a:ext cx="4310743" cy="1477328"/>
          </a:xfrm>
          <a:prstGeom prst="rect">
            <a:avLst/>
          </a:prstGeom>
          <a:ln>
            <a:solidFill>
              <a:schemeClr val="tx1"/>
            </a:solidFill>
          </a:ln>
        </p:spPr>
        <p:txBody>
          <a:bodyPr wrap="square">
            <a:spAutoFit/>
          </a:bodyPr>
          <a:lstStyle/>
          <a:p>
            <a:r>
              <a:rPr lang="en-US" dirty="0"/>
              <a:t>*Note: George F. Richards</a:t>
            </a:r>
          </a:p>
          <a:p>
            <a:r>
              <a:rPr lang="en-US" dirty="0"/>
              <a:t>Unrelated to Smith family; unlike </a:t>
            </a:r>
            <a:r>
              <a:rPr lang="en-US" u="none" strike="noStrike" dirty="0">
                <a:effectLst/>
              </a:rPr>
              <a:t>Nicholas G. Smith</a:t>
            </a:r>
            <a:r>
              <a:rPr lang="en-US" dirty="0"/>
              <a:t> and </a:t>
            </a:r>
            <a:r>
              <a:rPr lang="en-US" u="none" strike="noStrike" dirty="0">
                <a:effectLst/>
              </a:rPr>
              <a:t>Frank B. Woodbury</a:t>
            </a:r>
            <a:r>
              <a:rPr lang="en-US" dirty="0"/>
              <a:t>, was officially called, set apart, and sustained as the Acting Presiding Patriarch</a:t>
            </a:r>
          </a:p>
        </p:txBody>
      </p:sp>
      <p:sp>
        <p:nvSpPr>
          <p:cNvPr id="7" name="Rectangle 6"/>
          <p:cNvSpPr/>
          <p:nvPr/>
        </p:nvSpPr>
        <p:spPr>
          <a:xfrm>
            <a:off x="4593771" y="3104384"/>
            <a:ext cx="4561115" cy="2031325"/>
          </a:xfrm>
          <a:prstGeom prst="rect">
            <a:avLst/>
          </a:prstGeom>
          <a:ln>
            <a:solidFill>
              <a:schemeClr val="tx1"/>
            </a:solidFill>
          </a:ln>
        </p:spPr>
        <p:txBody>
          <a:bodyPr wrap="square">
            <a:spAutoFit/>
          </a:bodyPr>
          <a:lstStyle/>
          <a:p>
            <a:r>
              <a:rPr lang="en-US" dirty="0"/>
              <a:t>*Note: Joseph Fielding Smith</a:t>
            </a:r>
          </a:p>
          <a:p>
            <a:r>
              <a:rPr lang="en-US" dirty="0"/>
              <a:t>Great-grandson of </a:t>
            </a:r>
            <a:r>
              <a:rPr lang="en-US" u="none" strike="noStrike" dirty="0">
                <a:effectLst/>
              </a:rPr>
              <a:t>Hyrum Smith</a:t>
            </a:r>
            <a:r>
              <a:rPr lang="en-US" dirty="0"/>
              <a:t>; not a descendant of previous Presiding Patriarch </a:t>
            </a:r>
            <a:r>
              <a:rPr lang="en-US" u="none" strike="noStrike" dirty="0">
                <a:effectLst/>
              </a:rPr>
              <a:t>Hyrum G. Smith</a:t>
            </a:r>
            <a:r>
              <a:rPr lang="en-US" dirty="0"/>
              <a:t>; released by President George Albert Smith amid reports of homosexual activity. Restored to "priesthood status" in 1957.</a:t>
            </a:r>
          </a:p>
        </p:txBody>
      </p:sp>
      <p:sp>
        <p:nvSpPr>
          <p:cNvPr id="8" name="Rectangle 7"/>
          <p:cNvSpPr/>
          <p:nvPr/>
        </p:nvSpPr>
        <p:spPr>
          <a:xfrm>
            <a:off x="337457" y="5489919"/>
            <a:ext cx="6096000" cy="1200329"/>
          </a:xfrm>
          <a:prstGeom prst="rect">
            <a:avLst/>
          </a:prstGeom>
          <a:ln>
            <a:solidFill>
              <a:schemeClr val="tx1"/>
            </a:solidFill>
          </a:ln>
        </p:spPr>
        <p:txBody>
          <a:bodyPr>
            <a:spAutoFit/>
          </a:bodyPr>
          <a:lstStyle/>
          <a:p>
            <a:r>
              <a:rPr lang="en-US" dirty="0"/>
              <a:t>*Note: Eldred G. Smith </a:t>
            </a:r>
          </a:p>
          <a:p>
            <a:r>
              <a:rPr lang="en-US" dirty="0"/>
              <a:t>Son of former Presiding Patriarch </a:t>
            </a:r>
            <a:r>
              <a:rPr lang="en-US" u="none" strike="noStrike" dirty="0">
                <a:effectLst/>
              </a:rPr>
              <a:t>Hyrum G. Smith</a:t>
            </a:r>
            <a:r>
              <a:rPr lang="en-US" dirty="0"/>
              <a:t>; great-great-grandson of </a:t>
            </a:r>
            <a:r>
              <a:rPr lang="en-US" u="none" strike="noStrike" dirty="0">
                <a:effectLst/>
              </a:rPr>
              <a:t>Hyrum Smith</a:t>
            </a:r>
            <a:r>
              <a:rPr lang="en-US" dirty="0"/>
              <a:t>. </a:t>
            </a:r>
            <a:r>
              <a:rPr lang="en-US" u="none" strike="noStrike" dirty="0">
                <a:effectLst/>
              </a:rPr>
              <a:t>Patriarch emeritus</a:t>
            </a:r>
            <a:r>
              <a:rPr lang="en-US" dirty="0"/>
              <a:t> from 4 October 1979 to his death on 4 April 2013.</a:t>
            </a:r>
          </a:p>
        </p:txBody>
      </p:sp>
    </p:spTree>
    <p:extLst>
      <p:ext uri="{BB962C8B-B14F-4D97-AF65-F5344CB8AC3E}">
        <p14:creationId xmlns:p14="http://schemas.microsoft.com/office/powerpoint/2010/main" val="1722356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285" y="0"/>
            <a:ext cx="6096000" cy="6186309"/>
          </a:xfrm>
          <a:prstGeom prst="rect">
            <a:avLst/>
          </a:prstGeom>
          <a:ln>
            <a:solidFill>
              <a:schemeClr val="tx1"/>
            </a:solidFill>
          </a:ln>
        </p:spPr>
        <p:txBody>
          <a:bodyPr>
            <a:spAutoFit/>
          </a:bodyPr>
          <a:lstStyle/>
          <a:p>
            <a:pPr fontAlgn="base"/>
            <a:r>
              <a:rPr lang="en-US" sz="1200" b="1" i="0" dirty="0">
                <a:effectLst/>
                <a:latin typeface="Abadi" panose="020B0604020104020204" pitchFamily="34" charset="0"/>
              </a:rPr>
              <a:t>Patriarch: Patriarch to the Church</a:t>
            </a:r>
          </a:p>
          <a:p>
            <a:pPr fontAlgn="base"/>
            <a:r>
              <a:rPr lang="en-US" sz="1200" b="0" i="0" dirty="0">
                <a:effectLst/>
                <a:latin typeface="Abadi" panose="020B0604020104020204" pitchFamily="34" charset="0"/>
              </a:rPr>
              <a:t>Author: STEPHENS, CALVIN R.</a:t>
            </a:r>
            <a:br>
              <a:rPr lang="en-US" sz="1200" b="0" i="0" dirty="0">
                <a:effectLst/>
                <a:latin typeface="Abadi" panose="020B0604020104020204" pitchFamily="34" charset="0"/>
              </a:rPr>
            </a:br>
            <a:endParaRPr lang="en-US" sz="1200" b="0" i="0" dirty="0">
              <a:effectLst/>
              <a:latin typeface="Abadi" panose="020B0604020104020204" pitchFamily="34" charset="0"/>
            </a:endParaRPr>
          </a:p>
          <a:p>
            <a:pPr fontAlgn="base"/>
            <a:r>
              <a:rPr lang="en-US" sz="1200" b="0" i="0" dirty="0">
                <a:effectLst/>
                <a:latin typeface="Abadi" panose="020B0604020104020204" pitchFamily="34" charset="0"/>
              </a:rPr>
              <a:t>Before 1979, Patriarch to the Church was a Church officer whose chief duty was to confer patriarchal blessings on Church members who generally did not have the service of stake Patriarchs readily available to them. The Prophet Joseph Smith explained that an "evangelist" (as in </a:t>
            </a:r>
            <a:r>
              <a:rPr lang="en-US" sz="1200" b="0" i="0" u="none" strike="noStrike" dirty="0">
                <a:effectLst/>
                <a:latin typeface="Abadi" panose="020B0604020104020204" pitchFamily="34" charset="0"/>
              </a:rPr>
              <a:t>Ephesians 4:11</a:t>
            </a:r>
            <a:r>
              <a:rPr lang="en-US" sz="1200" b="0" i="0" dirty="0">
                <a:effectLst/>
                <a:latin typeface="Abadi" panose="020B0604020104020204" pitchFamily="34" charset="0"/>
              </a:rPr>
              <a:t>) is a "patriarch" (</a:t>
            </a:r>
            <a:r>
              <a:rPr lang="en-US" sz="1200" b="0" i="1" dirty="0">
                <a:effectLst/>
                <a:latin typeface="Abadi" panose="020B0604020104020204" pitchFamily="34" charset="0"/>
              </a:rPr>
              <a:t>TPJS</a:t>
            </a:r>
            <a:r>
              <a:rPr lang="en-US" sz="1200" b="0" i="0" dirty="0">
                <a:effectLst/>
                <a:latin typeface="Abadi" panose="020B0604020104020204" pitchFamily="34" charset="0"/>
              </a:rPr>
              <a:t>, p. 151); that is, he confers the blessings of a patriarch upon members of the Church. Patriarchs are currently ordained in individual stakes of the Church, but for many years there was a patriarch to the entire Church. He was considered one of the General Authorities.</a:t>
            </a:r>
          </a:p>
          <a:p>
            <a:pPr fontAlgn="base"/>
            <a:r>
              <a:rPr lang="en-US" sz="1200" b="0" i="0" dirty="0">
                <a:effectLst/>
                <a:latin typeface="Abadi" panose="020B0604020104020204" pitchFamily="34" charset="0"/>
              </a:rPr>
              <a:t>On December 18, 1833, in Kirtland, Ohio, Joseph Smith, Sr., was ordained the first Patriarch to the Church (</a:t>
            </a:r>
            <a:r>
              <a:rPr lang="en-US" sz="1200" b="0" i="0" u="none" strike="noStrike" dirty="0">
                <a:effectLst/>
                <a:latin typeface="Abadi" panose="020B0604020104020204" pitchFamily="34" charset="0"/>
              </a:rPr>
              <a:t>D&amp;C 107:39-56</a:t>
            </a:r>
            <a:r>
              <a:rPr lang="en-US" sz="1200" b="0" i="0" dirty="0">
                <a:effectLst/>
                <a:latin typeface="Abadi" panose="020B0604020104020204" pitchFamily="34" charset="0"/>
              </a:rPr>
              <a:t>), with jurisdiction throughout the Church. Upon his death, he was succeeded by his oldest living son, Hyrum Smith, who served until he was martyred on June 27, 1844. William Smith, a younger brother, was ordained Patriarch to the Church on May 24, 1845, by the Quorum of the Twelve Apostles, but William was rejected by the Church on October 6, 1845, for misconduct. The office was vacant until January 1, 1849, when John Smith, brother of Joseph Smith, Sr., was called. He served until his death on May 23, 1854.</a:t>
            </a:r>
          </a:p>
          <a:p>
            <a:pPr fontAlgn="base"/>
            <a:r>
              <a:rPr lang="en-US" sz="1200" b="0" i="0" dirty="0">
                <a:effectLst/>
                <a:latin typeface="Abadi" panose="020B0604020104020204" pitchFamily="34" charset="0"/>
              </a:rPr>
              <a:t>A second John Smith, son of Hyrum Smith, was Patriarch to the Church from February 18, 1855, until November 6, 1911. Hyrum Gibbs Smith, grandson of the second John Smith, then served from May 9, 1912, until February 4, 1932. For ten years Acting Patriarchs were called who were not in the direct hereditary line. They included Nicholas G. Smith (October 1932 to October 1934), Frank B. Woodbury (June 1935 to October 1937), and George F. Richards (October 1937 to October 1942).</a:t>
            </a:r>
          </a:p>
          <a:p>
            <a:pPr fontAlgn="base"/>
            <a:r>
              <a:rPr lang="en-US" sz="1200" b="0" i="0" dirty="0">
                <a:effectLst/>
                <a:latin typeface="Abadi" panose="020B0604020104020204" pitchFamily="34" charset="0"/>
              </a:rPr>
              <a:t>The call returned to the hereditary line on October 3, 1942, with the call of Elder Joseph Fielding Smith (1899-1964), a great-grandson of Hyrum Smith. He was released at his own request on October 7, 1946, because of poor health. Eldred G. Smith, eldest son of Hyrum Gibbs Smith, was called in April 1947.</a:t>
            </a:r>
          </a:p>
          <a:p>
            <a:pPr fontAlgn="base"/>
            <a:r>
              <a:rPr lang="en-US" sz="1200" b="0" i="0" dirty="0">
                <a:effectLst/>
                <a:latin typeface="Abadi" panose="020B0604020104020204" pitchFamily="34" charset="0"/>
              </a:rPr>
              <a:t>In 1979 the office of Patriarch to the Church was retired "because of the large increase in the number of stake Patriarchs and the availability of patriarchal service throughout the world." Eldred G. Smith was designated "a Patriarch Emeritus, which means that he is honorably relieved of all duties and responsibilities pertaining to the office of Patriarch to the Church" (</a:t>
            </a:r>
            <a:r>
              <a:rPr lang="en-US" sz="1200" b="0" i="1" dirty="0">
                <a:effectLst/>
                <a:latin typeface="Abadi" panose="020B0604020104020204" pitchFamily="34" charset="0"/>
              </a:rPr>
              <a:t>CR</a:t>
            </a:r>
            <a:r>
              <a:rPr lang="en-US" sz="1200" b="0" i="0" dirty="0">
                <a:effectLst/>
                <a:latin typeface="Abadi" panose="020B0604020104020204" pitchFamily="34" charset="0"/>
              </a:rPr>
              <a:t> [Oct. 1979]:25).</a:t>
            </a:r>
          </a:p>
        </p:txBody>
      </p:sp>
      <p:sp>
        <p:nvSpPr>
          <p:cNvPr id="3" name="Rectangle 2"/>
          <p:cNvSpPr/>
          <p:nvPr/>
        </p:nvSpPr>
        <p:spPr>
          <a:xfrm>
            <a:off x="6259285" y="0"/>
            <a:ext cx="5399315" cy="4339650"/>
          </a:xfrm>
          <a:prstGeom prst="rect">
            <a:avLst/>
          </a:prstGeom>
          <a:ln>
            <a:solidFill>
              <a:schemeClr val="tx1"/>
            </a:solidFill>
          </a:ln>
        </p:spPr>
        <p:txBody>
          <a:bodyPr wrap="square">
            <a:spAutoFit/>
          </a:bodyPr>
          <a:lstStyle/>
          <a:p>
            <a:pPr fontAlgn="base"/>
            <a:r>
              <a:rPr lang="en-US" sz="1200" b="1" i="0" dirty="0">
                <a:effectLst/>
                <a:latin typeface="Abadi" panose="020B0604020104020204" pitchFamily="34" charset="0"/>
              </a:rPr>
              <a:t>President Ezra Taft Benson wrote about the importance of asking fathers for </a:t>
            </a:r>
            <a:r>
              <a:rPr lang="en-US" sz="1200" b="1" i="0" u="none" strike="noStrike" dirty="0">
                <a:effectLst/>
                <a:latin typeface="Abadi" panose="020B0604020104020204" pitchFamily="34" charset="0"/>
              </a:rPr>
              <a:t>priesthood blessings</a:t>
            </a:r>
            <a:r>
              <a:rPr lang="en-US" sz="1200" b="1" i="0" dirty="0">
                <a:effectLst/>
                <a:latin typeface="Abadi" panose="020B0604020104020204" pitchFamily="34" charset="0"/>
              </a:rPr>
              <a:t>:</a:t>
            </a:r>
          </a:p>
          <a:p>
            <a:pPr fontAlgn="base"/>
            <a:r>
              <a:rPr lang="en-US" sz="1200" b="0" i="0" dirty="0">
                <a:effectLst/>
                <a:latin typeface="Abadi" panose="020B0604020104020204" pitchFamily="34" charset="0"/>
              </a:rPr>
              <a:t>“A young man came to my office a short time ago for a blessing. He had problems—not moral problems, but … he was confused; he was concerned and worried. And so we talked for a few minutes and I said to him, ‘Have you ever asked your father for a blessing?’ ‘Oh,’ he said, ‘I don’t know that Dad would do a thing like that. He is not very active.’ I said, ‘But he’s your father.’ ‘Yes.’ ‘Does he hold the priesthood?’ ‘Yes, he is an inactive elder.’ I said, ‘Do you love him?’ And he said, ‘Yes, I love him. He is a good man, he’s good to the </a:t>
            </a:r>
            <a:r>
              <a:rPr lang="en-US" sz="1200" b="0" i="0" u="none" strike="noStrike" dirty="0">
                <a:effectLst/>
                <a:latin typeface="Abadi" panose="020B0604020104020204" pitchFamily="34" charset="0"/>
              </a:rPr>
              <a:t>family</a:t>
            </a:r>
            <a:r>
              <a:rPr lang="en-US" sz="1200" b="0" i="0" dirty="0">
                <a:effectLst/>
                <a:latin typeface="Abadi" panose="020B0604020104020204" pitchFamily="34" charset="0"/>
              </a:rPr>
              <a:t>, good to the children.’ I said, ‘Do you ever have family prayer?’ He said, ‘It has been a long time since we had family prayer.’ I said, ‘All right, would you be willing to go home and watch for an opportunity, and ask your father if he will give you a blessing? And if it doesn’t work out, you come back, and I will be glad to help you.’</a:t>
            </a:r>
          </a:p>
          <a:p>
            <a:pPr fontAlgn="base"/>
            <a:r>
              <a:rPr lang="en-US" sz="1200" b="0" i="0" dirty="0">
                <a:effectLst/>
                <a:latin typeface="Abadi" panose="020B0604020104020204" pitchFamily="34" charset="0"/>
              </a:rPr>
              <a:t>“So he left, and in about three days he came back. ‘Brother Benson, this has been the sweetest thing that’s happened in our home,’ he said. ‘Mother and the children sat there, my younger brothers and sisters, with my mother wiping the tears from her eyes. She expressed her </a:t>
            </a:r>
            <a:r>
              <a:rPr lang="en-US" sz="1200" b="0" i="0" u="none" strike="noStrike" dirty="0">
                <a:effectLst/>
                <a:latin typeface="Abadi" panose="020B0604020104020204" pitchFamily="34" charset="0"/>
              </a:rPr>
              <a:t>gratitude</a:t>
            </a:r>
            <a:r>
              <a:rPr lang="en-US" sz="1200" b="0" i="0" dirty="0">
                <a:effectLst/>
                <a:latin typeface="Abadi" panose="020B0604020104020204" pitchFamily="34" charset="0"/>
              </a:rPr>
              <a:t> later. Father gave me a lovely blessing.’ He added, ‘I could tell it came from his heart.’</a:t>
            </a:r>
          </a:p>
          <a:p>
            <a:pPr fontAlgn="base"/>
            <a:r>
              <a:rPr lang="en-US" sz="1200" b="0" i="0" dirty="0">
                <a:effectLst/>
                <a:latin typeface="Abadi" panose="020B0604020104020204" pitchFamily="34" charset="0"/>
              </a:rPr>
              <a:t>“There are a lot of fathers who would enjoy giving their own children blessings, if they had a little encouragement. As patriarchs of their families, that is one of their obligations and duties, responsibilities, and, of course, opportunities” (</a:t>
            </a:r>
            <a:r>
              <a:rPr lang="en-US" sz="1200" b="0" i="1" dirty="0">
                <a:effectLst/>
                <a:latin typeface="Abadi" panose="020B0604020104020204" pitchFamily="34" charset="0"/>
              </a:rPr>
              <a:t>God, Family, Country: Our Three Great Loyalties</a:t>
            </a:r>
            <a:r>
              <a:rPr lang="en-US" sz="1200" b="0" i="0" dirty="0">
                <a:effectLst/>
                <a:latin typeface="Abadi" panose="020B0604020104020204" pitchFamily="34" charset="0"/>
              </a:rPr>
              <a:t> [1974], 184).</a:t>
            </a:r>
          </a:p>
        </p:txBody>
      </p:sp>
    </p:spTree>
    <p:extLst>
      <p:ext uri="{BB962C8B-B14F-4D97-AF65-F5344CB8AC3E}">
        <p14:creationId xmlns:p14="http://schemas.microsoft.com/office/powerpoint/2010/main" val="2449292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26252B4C-A765-4C03-AAA1-2C8120209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79" name="TextBox 78"/>
          <p:cNvSpPr txBox="1"/>
          <p:nvPr/>
        </p:nvSpPr>
        <p:spPr>
          <a:xfrm>
            <a:off x="993661" y="1549964"/>
            <a:ext cx="4665155" cy="4031873"/>
          </a:xfrm>
          <a:prstGeom prst="rect">
            <a:avLst/>
          </a:prstGeom>
          <a:noFill/>
        </p:spPr>
        <p:txBody>
          <a:bodyPr wrap="square" rtlCol="0">
            <a:spAutoFit/>
          </a:bodyPr>
          <a:lstStyle/>
          <a:p>
            <a:r>
              <a:rPr lang="en-US" sz="3200" b="1" dirty="0"/>
              <a:t>The revelation was recorded in 1835, but “the historical records affirm that most of verses 60 through 100 incorporate a revelation given through Joseph Smith on November 11, 1831” </a:t>
            </a:r>
            <a:endParaRPr lang="en-US" sz="3200" b="1" dirty="0">
              <a:solidFill>
                <a:schemeClr val="bg1"/>
              </a:solidFill>
            </a:endParaRPr>
          </a:p>
        </p:txBody>
      </p:sp>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i="0" dirty="0">
                <a:effectLst/>
                <a:latin typeface="Narkisim" panose="020E0502050101010101" pitchFamily="34" charset="-79"/>
                <a:cs typeface="Narkisim" panose="020E0502050101010101" pitchFamily="34" charset="-79"/>
              </a:rPr>
              <a:t>Background</a:t>
            </a:r>
          </a:p>
        </p:txBody>
      </p:sp>
      <p:pic>
        <p:nvPicPr>
          <p:cNvPr id="15362" name="Picture 2" descr="http://exmormon.org.uk/tol_arch/atozelph/images/joseph-smith_lef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317" y="1015663"/>
            <a:ext cx="3730625" cy="5327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001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2677656"/>
          </a:xfrm>
          <a:prstGeom prst="rect">
            <a:avLst/>
          </a:prstGeom>
          <a:ln>
            <a:solidFill>
              <a:schemeClr val="tx1"/>
            </a:solidFill>
          </a:ln>
        </p:spPr>
        <p:txBody>
          <a:bodyPr>
            <a:spAutoFit/>
          </a:bodyPr>
          <a:lstStyle/>
          <a:p>
            <a:pPr fontAlgn="base"/>
            <a:r>
              <a:rPr lang="en-US" sz="1200" b="1" i="0" dirty="0">
                <a:solidFill>
                  <a:srgbClr val="2F393A"/>
                </a:solidFill>
                <a:effectLst/>
                <a:latin typeface="Abadi" panose="020B0604020104020204" pitchFamily="34" charset="0"/>
              </a:rPr>
              <a:t>President Spencer W. Kimball said of the bishop’s role:</a:t>
            </a:r>
          </a:p>
          <a:p>
            <a:pPr fontAlgn="base"/>
            <a:r>
              <a:rPr lang="en-US" sz="1200" b="0" i="0" dirty="0">
                <a:solidFill>
                  <a:srgbClr val="2F393A"/>
                </a:solidFill>
                <a:effectLst/>
                <a:latin typeface="Abadi" panose="020B0604020104020204" pitchFamily="34" charset="0"/>
              </a:rPr>
              <a:t>“By virtue of his call and ordination and setting apart, he also becomes a judge in Israel and has the responsibility of making many decisions for his people which affect their progress and development and their life. He has control over their spiritual activities so that he can give them opportunities for growth and judge their accomplishments. He decides as to their worthiness and eligibility for certain blessings and privileges. He holds the key to all temples in the world and it is he who must turn that key to open the doors thereof to his members and through eternal marriage to life eternal. …</a:t>
            </a:r>
          </a:p>
          <a:p>
            <a:pPr fontAlgn="base"/>
            <a:r>
              <a:rPr lang="en-US" sz="1200" b="0" i="0" dirty="0">
                <a:solidFill>
                  <a:srgbClr val="2F393A"/>
                </a:solidFill>
                <a:effectLst/>
                <a:latin typeface="Abadi" panose="020B0604020104020204" pitchFamily="34" charset="0"/>
              </a:rPr>
              <a:t>“It is said: ‘God’s ways are not man’s ways.’ This man, the bishop, need not be schooled in all the fields of education, for he has access to the fountain of all knowledge. There is revelation, not only for the prophet, but for every worthy and righteous man. He is entitled to divine guidance in his own jurisdiction. …</a:t>
            </a:r>
          </a:p>
          <a:p>
            <a:pPr fontAlgn="base"/>
            <a:r>
              <a:rPr lang="en-US" sz="1200" b="0" i="0" dirty="0">
                <a:solidFill>
                  <a:srgbClr val="2F393A"/>
                </a:solidFill>
                <a:effectLst/>
                <a:latin typeface="Abadi" panose="020B0604020104020204" pitchFamily="34" charset="0"/>
              </a:rPr>
              <a:t>“… the bishop may draw on this limitless reservoir of knowledge and wisdom if he is in tune with his Maker.” (</a:t>
            </a:r>
            <a:r>
              <a:rPr lang="en-US" sz="1200" b="0" i="1" dirty="0">
                <a:solidFill>
                  <a:srgbClr val="2F393A"/>
                </a:solidFill>
                <a:effectLst/>
                <a:latin typeface="Abadi" panose="020B0604020104020204" pitchFamily="34" charset="0"/>
              </a:rPr>
              <a:t>New Era,</a:t>
            </a:r>
            <a:r>
              <a:rPr lang="en-US" sz="1200" b="0" i="0" dirty="0">
                <a:solidFill>
                  <a:srgbClr val="2F393A"/>
                </a:solidFill>
                <a:effectLst/>
                <a:latin typeface="Abadi" panose="020B0604020104020204" pitchFamily="34" charset="0"/>
              </a:rPr>
              <a:t> Sept. 1978, pp. 16–17.)</a:t>
            </a:r>
          </a:p>
        </p:txBody>
      </p:sp>
      <p:sp>
        <p:nvSpPr>
          <p:cNvPr id="3" name="Rectangle 2"/>
          <p:cNvSpPr/>
          <p:nvPr/>
        </p:nvSpPr>
        <p:spPr>
          <a:xfrm>
            <a:off x="0" y="2677656"/>
            <a:ext cx="6096000" cy="1754326"/>
          </a:xfrm>
          <a:prstGeom prst="rect">
            <a:avLst/>
          </a:prstGeom>
          <a:ln>
            <a:solidFill>
              <a:schemeClr val="tx1"/>
            </a:solidFill>
          </a:ln>
        </p:spPr>
        <p:txBody>
          <a:bodyPr>
            <a:spAutoFit/>
          </a:bodyPr>
          <a:lstStyle/>
          <a:p>
            <a:pPr fontAlgn="base"/>
            <a:r>
              <a:rPr lang="en-US" sz="1200" b="1" i="0" dirty="0">
                <a:solidFill>
                  <a:srgbClr val="2F393A"/>
                </a:solidFill>
                <a:effectLst/>
                <a:latin typeface="Abadi" panose="020B0604020104020204" pitchFamily="34" charset="0"/>
              </a:rPr>
              <a:t>“The bishop </a:t>
            </a:r>
            <a:r>
              <a:rPr lang="en-US" sz="1200" b="0" i="0" dirty="0">
                <a:solidFill>
                  <a:srgbClr val="2F393A"/>
                </a:solidFill>
                <a:effectLst/>
                <a:latin typeface="Abadi" panose="020B0604020104020204" pitchFamily="34" charset="0"/>
              </a:rPr>
              <a:t>is a common judge in Israel, and members are amenable to his jurisdiction. In case of an accusation made against one of the First Presidency, the case would be tried before the presiding bishop and a council of high priests.” (Smith, </a:t>
            </a:r>
            <a:r>
              <a:rPr lang="en-US" sz="1200" b="0" i="1" dirty="0">
                <a:solidFill>
                  <a:srgbClr val="2F393A"/>
                </a:solidFill>
                <a:effectLst/>
                <a:latin typeface="Abadi" panose="020B0604020104020204" pitchFamily="34" charset="0"/>
              </a:rPr>
              <a:t>Church History and Modern Revelation,</a:t>
            </a:r>
            <a:r>
              <a:rPr lang="en-US" sz="1200" b="0" i="0" dirty="0">
                <a:solidFill>
                  <a:srgbClr val="2F393A"/>
                </a:solidFill>
                <a:effectLst/>
                <a:latin typeface="Abadi" panose="020B0604020104020204" pitchFamily="34" charset="0"/>
              </a:rPr>
              <a:t>2:21.)</a:t>
            </a:r>
          </a:p>
          <a:p>
            <a:pPr fontAlgn="base"/>
            <a:r>
              <a:rPr lang="en-US" sz="1200" b="0" i="0" dirty="0">
                <a:solidFill>
                  <a:srgbClr val="2F393A"/>
                </a:solidFill>
                <a:effectLst/>
                <a:latin typeface="Abadi" panose="020B0604020104020204" pitchFamily="34" charset="0"/>
              </a:rPr>
              <a:t>Elder John A. </a:t>
            </a:r>
            <a:r>
              <a:rPr lang="en-US" sz="1200" b="0" i="0" dirty="0" err="1">
                <a:solidFill>
                  <a:srgbClr val="2F393A"/>
                </a:solidFill>
                <a:effectLst/>
                <a:latin typeface="Abadi" panose="020B0604020104020204" pitchFamily="34" charset="0"/>
              </a:rPr>
              <a:t>Widtsoe</a:t>
            </a:r>
            <a:r>
              <a:rPr lang="en-US" sz="1200" b="0" i="0" dirty="0">
                <a:solidFill>
                  <a:srgbClr val="2F393A"/>
                </a:solidFill>
                <a:effectLst/>
                <a:latin typeface="Abadi" panose="020B0604020104020204" pitchFamily="34" charset="0"/>
              </a:rPr>
              <a:t> said this disciplinary council would consist “of the Presiding Bishop with his two counselors, and twelve High Priests especially chosen for the purpose. It is a tribunal extraordinary, from which there is no appeal, to be convened if it should be necessary to try a member of the First Presidency for crime or neglect of duty.” (</a:t>
            </a:r>
            <a:r>
              <a:rPr lang="en-US" sz="1200" b="0" i="1" dirty="0">
                <a:solidFill>
                  <a:srgbClr val="2F393A"/>
                </a:solidFill>
                <a:effectLst/>
                <a:latin typeface="Abadi" panose="020B0604020104020204" pitchFamily="34" charset="0"/>
              </a:rPr>
              <a:t>Priesthood and Church Government,</a:t>
            </a:r>
            <a:r>
              <a:rPr lang="en-US" sz="1200" b="0" i="0" dirty="0">
                <a:solidFill>
                  <a:srgbClr val="2F393A"/>
                </a:solidFill>
                <a:effectLst/>
                <a:latin typeface="Abadi" panose="020B0604020104020204" pitchFamily="34" charset="0"/>
              </a:rPr>
              <a:t> p. 212.)</a:t>
            </a:r>
          </a:p>
        </p:txBody>
      </p:sp>
      <p:sp>
        <p:nvSpPr>
          <p:cNvPr id="4" name="Rectangle 3"/>
          <p:cNvSpPr/>
          <p:nvPr/>
        </p:nvSpPr>
        <p:spPr>
          <a:xfrm>
            <a:off x="6096000" y="0"/>
            <a:ext cx="6096000" cy="2308324"/>
          </a:xfrm>
          <a:prstGeom prst="rect">
            <a:avLst/>
          </a:prstGeom>
          <a:ln>
            <a:solidFill>
              <a:schemeClr val="tx1"/>
            </a:solidFill>
          </a:ln>
        </p:spPr>
        <p:txBody>
          <a:bodyPr>
            <a:spAutoFit/>
          </a:bodyPr>
          <a:lstStyle/>
          <a:p>
            <a:r>
              <a:rPr lang="en-US" sz="1200" b="1" i="0" dirty="0">
                <a:solidFill>
                  <a:srgbClr val="2F393A"/>
                </a:solidFill>
                <a:effectLst/>
                <a:latin typeface="Abadi" panose="020B0604020104020204" pitchFamily="34" charset="0"/>
              </a:rPr>
              <a:t>Duties of the Quorums</a:t>
            </a:r>
          </a:p>
          <a:p>
            <a:r>
              <a:rPr lang="en-US" sz="1200" b="0" i="0" dirty="0">
                <a:solidFill>
                  <a:srgbClr val="2F393A"/>
                </a:solidFill>
                <a:effectLst/>
                <a:latin typeface="Abadi" panose="020B0604020104020204" pitchFamily="34" charset="0"/>
              </a:rPr>
              <a:t>Elder David O. McKay said: “Presidents of quorums: The Lord has said to you, as you will read in the 107th section of the Doctrine and Covenants, that it is your duty to meet with your quorum. If you are the president of a deacon’s quorum, you are to meet with twelve deacons, and preside over them, to sit in counsel with them, and to teach them their duties. O, deacons, throughout the world! respond to that call. Do your duty, Bishops, you who hold the presidency of the Aaronic Priesthood; guide the young men in this activity. Are they slothful? Are they inactive? If they are, some of the results of inactivity mentioned before as befalling the idle individual will afflict the quorum in your ward. Mark it, it will not fulfill its place in the councils of the Church, unless it be active as a council, as a quorum. This is true of the Teachers, of the Priests, the Elders, the Seventies, the High Priests, and all.” (In Conference Report, Oct. 1909, p. 92.)</a:t>
            </a:r>
            <a:endParaRPr lang="en-US" sz="1200" dirty="0"/>
          </a:p>
        </p:txBody>
      </p:sp>
    </p:spTree>
    <p:extLst>
      <p:ext uri="{BB962C8B-B14F-4D97-AF65-F5344CB8AC3E}">
        <p14:creationId xmlns:p14="http://schemas.microsoft.com/office/powerpoint/2010/main" val="1059511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7016437" cy="6863417"/>
          </a:xfrm>
          <a:prstGeom prst="rect">
            <a:avLst/>
          </a:prstGeom>
          <a:ln>
            <a:solidFill>
              <a:schemeClr val="tx1"/>
            </a:solidFill>
          </a:ln>
        </p:spPr>
        <p:txBody>
          <a:bodyPr wrap="square">
            <a:spAutoFit/>
          </a:bodyPr>
          <a:lstStyle/>
          <a:p>
            <a:pPr fontAlgn="base"/>
            <a:r>
              <a:rPr lang="en-US" sz="1000" b="1" dirty="0">
                <a:latin typeface="Abadi" panose="020B0604020104020204" pitchFamily="34" charset="0"/>
              </a:rPr>
              <a:t>Patriarch: Stake Patriarch</a:t>
            </a:r>
          </a:p>
          <a:p>
            <a:pPr fontAlgn="base"/>
            <a:r>
              <a:rPr lang="en-US" sz="1000" dirty="0">
                <a:latin typeface="Abadi" panose="020B0604020104020204" pitchFamily="34" charset="0"/>
              </a:rPr>
              <a:t>Author: BALLIF, ARIEL S.</a:t>
            </a:r>
            <a:br>
              <a:rPr lang="en-US" sz="1000" dirty="0">
                <a:latin typeface="Abadi" panose="020B0604020104020204" pitchFamily="34" charset="0"/>
              </a:rPr>
            </a:br>
            <a:endParaRPr lang="en-US" sz="1000" dirty="0">
              <a:latin typeface="Abadi" panose="020B0604020104020204" pitchFamily="34" charset="0"/>
            </a:endParaRPr>
          </a:p>
          <a:p>
            <a:pPr fontAlgn="base"/>
            <a:r>
              <a:rPr lang="en-US" sz="1000" dirty="0">
                <a:latin typeface="Abadi" panose="020B0604020104020204" pitchFamily="34" charset="0"/>
              </a:rPr>
              <a:t>Each stake in the Church has at least one patriarch ordained, as the Prophet Joseph Smith wrote, "for the benefit of the posterity of the Saints as it was with Jacob in giving his patriarchal blessing unto his sons" (</a:t>
            </a:r>
            <a:r>
              <a:rPr lang="en-US" sz="1000" i="1" dirty="0">
                <a:latin typeface="Abadi" panose="020B0604020104020204" pitchFamily="34" charset="0"/>
              </a:rPr>
              <a:t>WJS</a:t>
            </a:r>
            <a:r>
              <a:rPr lang="en-US" sz="1000" dirty="0">
                <a:latin typeface="Abadi" panose="020B0604020104020204" pitchFamily="34" charset="0"/>
              </a:rPr>
              <a:t>, p. 6). Age is not a factor, and the call, which is for voluntary service in giving patriarchal blessings to stake members, may come to any worthy, spiritually mature high priest.</a:t>
            </a:r>
          </a:p>
          <a:p>
            <a:pPr fontAlgn="base"/>
            <a:r>
              <a:rPr lang="en-US" sz="1000" dirty="0">
                <a:latin typeface="Abadi" panose="020B0604020104020204" pitchFamily="34" charset="0"/>
              </a:rPr>
              <a:t>The fathers from Adam to Jacob are seen as Patriarchs of this order. The word "patriarch" is often used in the Bible as a title of honor for the early leaders of the Israelites. It is perhaps in this sense that Peter spoke of "the patriarch David" (Acts 2:29). Stephen spoke of the sons of Jacob as "the Twelve Patriarchs" (Acts 7:8-9). These men may have been natural Patriarchs, being fathers, and some of them may also have been ordained to the patriarchal priesthood. By right of this priesthood and under inspiration, they could confer upon their sons and daughters promises, privileges, and duties like unto those of the family of Abraham.</a:t>
            </a:r>
          </a:p>
          <a:p>
            <a:pPr fontAlgn="base"/>
            <a:endParaRPr lang="en-US" sz="1000" dirty="0">
              <a:latin typeface="Abadi" panose="020B0604020104020204" pitchFamily="34" charset="0"/>
            </a:endParaRPr>
          </a:p>
          <a:p>
            <a:pPr fontAlgn="base"/>
            <a:r>
              <a:rPr lang="en-US" sz="1000" dirty="0">
                <a:latin typeface="Abadi" panose="020B0604020104020204" pitchFamily="34" charset="0"/>
              </a:rPr>
              <a:t>The Doctrine and Covenants speaks of "evangelical ministers," which is understood to refer to Patriarchs. The Council of the Twelve Apostles has the responsibility of calling and ordaining stake Patriarchs "as they shall be designated unto them by revelation" (D&amp;C 107:39). This responsibility is now generally delegated to stake presidents. A stake patriarch may also give patriarchal blessings outside his stake to members of his own family. If he moves to another stake, his jurisdiction there requires approval through the Council of the Twelve.</a:t>
            </a:r>
          </a:p>
          <a:p>
            <a:pPr fontAlgn="base"/>
            <a:endParaRPr lang="en-US" sz="1000" dirty="0">
              <a:latin typeface="Abadi" panose="020B0604020104020204" pitchFamily="34" charset="0"/>
            </a:endParaRPr>
          </a:p>
          <a:p>
            <a:pPr fontAlgn="base"/>
            <a:r>
              <a:rPr lang="en-US" sz="1000" dirty="0">
                <a:latin typeface="Abadi" panose="020B0604020104020204" pitchFamily="34" charset="0"/>
              </a:rPr>
              <a:t>The training and preparation of Patriarchs includes spiritual enhancement through prayer and righteous living, constant study of the scriptural and historical heritage of the calling, and occasional meetings where they are instructed by their leaders.</a:t>
            </a:r>
          </a:p>
          <a:p>
            <a:pPr fontAlgn="base"/>
            <a:endParaRPr lang="en-US" sz="1000" dirty="0">
              <a:latin typeface="Abadi" panose="020B0604020104020204" pitchFamily="34" charset="0"/>
            </a:endParaRPr>
          </a:p>
          <a:p>
            <a:pPr fontAlgn="base"/>
            <a:r>
              <a:rPr lang="en-US" sz="1000" dirty="0">
                <a:latin typeface="Abadi" panose="020B0604020104020204" pitchFamily="34" charset="0"/>
              </a:rPr>
              <a:t>Members of the Church receive a blessing from a stake patriarch only on a bishop's recommendation following an interview. Approval is based on a desire and readiness to receive the blessing, and on personal worthiness as shown by faithfulness in the gospel and Church service. The blessing is given in a quiet setting, usually a room in the stake center or the home of the patriarch. Parents, a spouse, or other immediate family members may be invited to witness the blessing. </a:t>
            </a:r>
          </a:p>
          <a:p>
            <a:pPr fontAlgn="base"/>
            <a:endParaRPr lang="en-US" sz="1000" dirty="0">
              <a:latin typeface="Abadi" panose="020B0604020104020204" pitchFamily="34" charset="0"/>
            </a:endParaRPr>
          </a:p>
          <a:p>
            <a:pPr fontAlgn="base"/>
            <a:r>
              <a:rPr lang="en-US" sz="1000" dirty="0">
                <a:latin typeface="Abadi" panose="020B0604020104020204" pitchFamily="34" charset="0"/>
              </a:rPr>
              <a:t>The recipient is seated. The patriarch lays his hands on the head of the person and invokes the inspiration of the Holy Ghost. In the spirit of fasting and prayer all present are united in faith to seek inspired insight into the birthright blessings and destinies of the recipient. The patriarch also seeks inspiration to specify the dominant family line that leads back to Abraham. Then, as manifested by the Spirit, the patriarch gives admonitions, promises, and assurances.</a:t>
            </a:r>
          </a:p>
          <a:p>
            <a:pPr fontAlgn="base"/>
            <a:r>
              <a:rPr lang="en-US" sz="1000" dirty="0">
                <a:latin typeface="Abadi" panose="020B0604020104020204" pitchFamily="34" charset="0"/>
              </a:rPr>
              <a:t>The stake patriarch always records and transcribes the blessings he gives. </a:t>
            </a:r>
          </a:p>
          <a:p>
            <a:pPr fontAlgn="base"/>
            <a:endParaRPr lang="en-US" sz="1000" dirty="0">
              <a:latin typeface="Abadi" panose="020B0604020104020204" pitchFamily="34" charset="0"/>
            </a:endParaRPr>
          </a:p>
          <a:p>
            <a:pPr fontAlgn="base"/>
            <a:r>
              <a:rPr lang="en-US" sz="1000" dirty="0">
                <a:latin typeface="Abadi" panose="020B0604020104020204" pitchFamily="34" charset="0"/>
              </a:rPr>
              <a:t>The original copy is sent to the patriarchal division of the Church Historical Department. A copy given to the individual becomes a permanent record that is held sacred. It is usually available only to the recipient, or later to his family and descendants.</a:t>
            </a:r>
          </a:p>
          <a:p>
            <a:pPr fontAlgn="base"/>
            <a:endParaRPr lang="en-US" sz="1000" dirty="0">
              <a:latin typeface="Abadi" panose="020B0604020104020204" pitchFamily="34" charset="0"/>
            </a:endParaRPr>
          </a:p>
          <a:p>
            <a:pPr fontAlgn="base"/>
            <a:r>
              <a:rPr lang="en-US" sz="1000" dirty="0">
                <a:latin typeface="Abadi" panose="020B0604020104020204" pitchFamily="34" charset="0"/>
              </a:rPr>
              <a:t>The appointment of stake Patriarchs does not preempt the calling and right of every father in the Church who holds the Melchizedek Priesthood also to give each of his children father's blessings. Both ordained Patriarchs and priesthood-bearing fathers have the power, through spiritual inspiration, to give a priesthood blessing that will look down the corridor of time and expand the vision, strengthen the faith, and clarify the life mission of the one receiving the blessing.</a:t>
            </a:r>
          </a:p>
          <a:p>
            <a:pPr fontAlgn="base"/>
            <a:r>
              <a:rPr lang="en-US" sz="1000" dirty="0">
                <a:latin typeface="Abadi" panose="020B0604020104020204" pitchFamily="34" charset="0"/>
                <a:hlinkClick r:id="rId2"/>
              </a:rPr>
              <a:t>http://eom.byu.edu/index.php/</a:t>
            </a:r>
            <a:r>
              <a:rPr lang="en-US" sz="1000">
                <a:latin typeface="Abadi" panose="020B0604020104020204" pitchFamily="34" charset="0"/>
                <a:hlinkClick r:id="rId2"/>
              </a:rPr>
              <a:t>Patriarch</a:t>
            </a:r>
            <a:r>
              <a:rPr lang="en-US" sz="1000">
                <a:latin typeface="Abadi" panose="020B0604020104020204" pitchFamily="34" charset="0"/>
              </a:rPr>
              <a:t> </a:t>
            </a:r>
            <a:br>
              <a:rPr lang="en-US" sz="1000" dirty="0"/>
            </a:br>
            <a:endParaRPr lang="en-US" sz="1000" dirty="0"/>
          </a:p>
        </p:txBody>
      </p:sp>
    </p:spTree>
    <p:extLst>
      <p:ext uri="{BB962C8B-B14F-4D97-AF65-F5344CB8AC3E}">
        <p14:creationId xmlns:p14="http://schemas.microsoft.com/office/powerpoint/2010/main" val="3070301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60E41866-9455-4DCF-9FF1-268342ABF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79" name="TextBox 78"/>
          <p:cNvSpPr txBox="1"/>
          <p:nvPr/>
        </p:nvSpPr>
        <p:spPr>
          <a:xfrm>
            <a:off x="2547051" y="793819"/>
            <a:ext cx="7610937" cy="400110"/>
          </a:xfrm>
          <a:prstGeom prst="rect">
            <a:avLst/>
          </a:prstGeom>
          <a:noFill/>
        </p:spPr>
        <p:txBody>
          <a:bodyPr wrap="square" rtlCol="0">
            <a:spAutoFit/>
          </a:bodyPr>
          <a:lstStyle/>
          <a:p>
            <a:r>
              <a:rPr lang="en-US" sz="2000" b="1" dirty="0"/>
              <a:t>Those who hold the office of patriarch in the Melchizedek Priesthood</a:t>
            </a:r>
            <a:endParaRPr lang="en-US" sz="2000" b="1" dirty="0">
              <a:solidFill>
                <a:schemeClr val="bg1"/>
              </a:solidFill>
            </a:endParaRPr>
          </a:p>
        </p:txBody>
      </p:sp>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i="0" dirty="0">
                <a:effectLst/>
                <a:latin typeface="Narkisim" panose="020E0502050101010101" pitchFamily="34" charset="-79"/>
                <a:cs typeface="Narkisim" panose="020E0502050101010101" pitchFamily="34" charset="-79"/>
              </a:rPr>
              <a:t>Evangelical Ministers</a:t>
            </a:r>
          </a:p>
        </p:txBody>
      </p:sp>
      <p:sp>
        <p:nvSpPr>
          <p:cNvPr id="2" name="Rectangle 1"/>
          <p:cNvSpPr/>
          <p:nvPr/>
        </p:nvSpPr>
        <p:spPr>
          <a:xfrm>
            <a:off x="5190344" y="4287141"/>
            <a:ext cx="6096000" cy="1631216"/>
          </a:xfrm>
          <a:prstGeom prst="rect">
            <a:avLst/>
          </a:prstGeom>
        </p:spPr>
        <p:txBody>
          <a:bodyPr>
            <a:spAutoFit/>
          </a:bodyPr>
          <a:lstStyle/>
          <a:p>
            <a:r>
              <a:rPr lang="en-US" sz="2000" b="1" i="0" dirty="0">
                <a:effectLst/>
                <a:latin typeface="Abadi" panose="020B0604020104020204" pitchFamily="34" charset="0"/>
              </a:rPr>
              <a:t>One who bears or proclaims the good news of the gospel of Jesus Christ. Joseph Smith taught that an evangelist was a patriarch. Patriarchs are called and ordained under the direction of the Twelve Apostles to give special blessings called patriarchal blessings.</a:t>
            </a:r>
            <a:endParaRPr lang="en-US" sz="2000" b="1" dirty="0"/>
          </a:p>
        </p:txBody>
      </p:sp>
      <p:sp>
        <p:nvSpPr>
          <p:cNvPr id="3" name="Rectangle 2"/>
          <p:cNvSpPr/>
          <p:nvPr/>
        </p:nvSpPr>
        <p:spPr>
          <a:xfrm>
            <a:off x="882338" y="1440595"/>
            <a:ext cx="6096000" cy="2585323"/>
          </a:xfrm>
          <a:prstGeom prst="rect">
            <a:avLst/>
          </a:prstGeom>
        </p:spPr>
        <p:txBody>
          <a:bodyPr>
            <a:spAutoFit/>
          </a:bodyPr>
          <a:lstStyle/>
          <a:p>
            <a:r>
              <a:rPr lang="en-US" sz="2400" b="1" i="0" dirty="0">
                <a:effectLst/>
              </a:rPr>
              <a:t>“An Evangelist is a Patriarch, even the oldest man of the blood of Joseph or of the seed of Abraham. Wherever the Church of Christ is established in the earth, there should be a Patriarch for the benefit of the posterity of the Saints.”</a:t>
            </a:r>
          </a:p>
          <a:p>
            <a:r>
              <a:rPr lang="en-US" b="1" i="0" dirty="0">
                <a:effectLst/>
              </a:rPr>
              <a:t> </a:t>
            </a:r>
            <a:r>
              <a:rPr lang="en-US" sz="1200" b="1" i="0" dirty="0">
                <a:effectLst/>
              </a:rPr>
              <a:t>Joseph Smith </a:t>
            </a:r>
            <a:endParaRPr lang="en-US" sz="1200" b="1" dirty="0"/>
          </a:p>
        </p:txBody>
      </p:sp>
      <p:sp>
        <p:nvSpPr>
          <p:cNvPr id="81" name="Rectangle 80"/>
          <p:cNvSpPr/>
          <p:nvPr/>
        </p:nvSpPr>
        <p:spPr>
          <a:xfrm>
            <a:off x="546643" y="6378894"/>
            <a:ext cx="1766830" cy="369332"/>
          </a:xfrm>
          <a:prstGeom prst="rect">
            <a:avLst/>
          </a:prstGeom>
        </p:spPr>
        <p:txBody>
          <a:bodyPr wrap="none">
            <a:spAutoFit/>
          </a:bodyPr>
          <a:lstStyle/>
          <a:p>
            <a:r>
              <a:rPr lang="en-US" b="0" i="0" dirty="0">
                <a:solidFill>
                  <a:schemeClr val="bg1"/>
                </a:solidFill>
                <a:effectLst/>
                <a:latin typeface="Georgia" panose="02040502050405020303" pitchFamily="18" charset="0"/>
              </a:rPr>
              <a:t>D&amp;C 107:39-40</a:t>
            </a:r>
            <a:endParaRPr lang="en-US" dirty="0">
              <a:solidFill>
                <a:schemeClr val="bg1"/>
              </a:solidFill>
            </a:endParaRPr>
          </a:p>
        </p:txBody>
      </p:sp>
      <p:pic>
        <p:nvPicPr>
          <p:cNvPr id="83" name="Picture 82">
            <a:extLst>
              <a:ext uri="{FF2B5EF4-FFF2-40B4-BE49-F238E27FC236}">
                <a16:creationId xmlns:a16="http://schemas.microsoft.com/office/drawing/2014/main" id="{582F9942-5982-4D57-8F29-E59A2B2F1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0704" y="1414226"/>
            <a:ext cx="3238500" cy="2425700"/>
          </a:xfrm>
          <a:prstGeom prst="rect">
            <a:avLst/>
          </a:prstGeom>
        </p:spPr>
      </p:pic>
      <p:pic>
        <p:nvPicPr>
          <p:cNvPr id="86" name="Picture 85">
            <a:extLst>
              <a:ext uri="{FF2B5EF4-FFF2-40B4-BE49-F238E27FC236}">
                <a16:creationId xmlns:a16="http://schemas.microsoft.com/office/drawing/2014/main" id="{813EAD76-77A0-4DCF-B6BD-39A247E7F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188" y="3968708"/>
            <a:ext cx="3009900" cy="2257425"/>
          </a:xfrm>
          <a:prstGeom prst="rect">
            <a:avLst/>
          </a:prstGeom>
        </p:spPr>
      </p:pic>
    </p:spTree>
    <p:extLst>
      <p:ext uri="{BB962C8B-B14F-4D97-AF65-F5344CB8AC3E}">
        <p14:creationId xmlns:p14="http://schemas.microsoft.com/office/powerpoint/2010/main" val="262196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D4206D4B-9479-4781-A21F-CEE62294A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i="0" dirty="0">
                <a:effectLst/>
                <a:latin typeface="Narkisim" panose="020E0502050101010101" pitchFamily="34" charset="-79"/>
                <a:cs typeface="Narkisim" panose="020E0502050101010101" pitchFamily="34" charset="-79"/>
              </a:rPr>
              <a:t>Evangelical Ministers</a:t>
            </a:r>
          </a:p>
        </p:txBody>
      </p:sp>
      <p:sp>
        <p:nvSpPr>
          <p:cNvPr id="81" name="Rectangle 80"/>
          <p:cNvSpPr/>
          <p:nvPr/>
        </p:nvSpPr>
        <p:spPr>
          <a:xfrm>
            <a:off x="546643" y="6378894"/>
            <a:ext cx="1717137" cy="369332"/>
          </a:xfrm>
          <a:prstGeom prst="rect">
            <a:avLst/>
          </a:prstGeom>
        </p:spPr>
        <p:txBody>
          <a:bodyPr wrap="none">
            <a:spAutoFit/>
          </a:bodyPr>
          <a:lstStyle/>
          <a:p>
            <a:r>
              <a:rPr lang="en-US" b="0" i="0" dirty="0">
                <a:solidFill>
                  <a:schemeClr val="bg1"/>
                </a:solidFill>
                <a:effectLst/>
                <a:latin typeface="Georgia" panose="02040502050405020303" pitchFamily="18" charset="0"/>
              </a:rPr>
              <a:t>D&amp;C 107:41-53</a:t>
            </a:r>
            <a:endParaRPr lang="en-US" dirty="0">
              <a:solidFill>
                <a:schemeClr val="bg1"/>
              </a:solidFill>
            </a:endParaRPr>
          </a:p>
        </p:txBody>
      </p:sp>
      <p:pic>
        <p:nvPicPr>
          <p:cNvPr id="3" name="Picture 2">
            <a:extLst>
              <a:ext uri="{FF2B5EF4-FFF2-40B4-BE49-F238E27FC236}">
                <a16:creationId xmlns:a16="http://schemas.microsoft.com/office/drawing/2014/main" id="{5A899D78-5E65-44DE-81D3-A774731EA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687" y="967011"/>
            <a:ext cx="8802624" cy="5163312"/>
          </a:xfrm>
          <a:prstGeom prst="rect">
            <a:avLst/>
          </a:prstGeom>
        </p:spPr>
      </p:pic>
    </p:spTree>
    <p:extLst>
      <p:ext uri="{BB962C8B-B14F-4D97-AF65-F5344CB8AC3E}">
        <p14:creationId xmlns:p14="http://schemas.microsoft.com/office/powerpoint/2010/main" val="2775651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CD25D922-BC22-4167-9F70-701F174B3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i="0" dirty="0">
                <a:effectLst/>
                <a:latin typeface="Narkisim" panose="020E0502050101010101" pitchFamily="34" charset="-79"/>
                <a:cs typeface="Narkisim" panose="020E0502050101010101" pitchFamily="34" charset="-79"/>
              </a:rPr>
              <a:t>Patriarchs</a:t>
            </a:r>
          </a:p>
        </p:txBody>
      </p:sp>
      <p:sp>
        <p:nvSpPr>
          <p:cNvPr id="81" name="Rectangle 80"/>
          <p:cNvSpPr/>
          <p:nvPr/>
        </p:nvSpPr>
        <p:spPr>
          <a:xfrm>
            <a:off x="546643" y="6378894"/>
            <a:ext cx="1745991" cy="369332"/>
          </a:xfrm>
          <a:prstGeom prst="rect">
            <a:avLst/>
          </a:prstGeom>
        </p:spPr>
        <p:txBody>
          <a:bodyPr wrap="none">
            <a:spAutoFit/>
          </a:bodyPr>
          <a:lstStyle/>
          <a:p>
            <a:r>
              <a:rPr lang="en-US" b="0" i="0" dirty="0">
                <a:solidFill>
                  <a:schemeClr val="bg1"/>
                </a:solidFill>
                <a:effectLst/>
                <a:latin typeface="Georgia" panose="02040502050405020303" pitchFamily="18" charset="0"/>
              </a:rPr>
              <a:t>D&amp;C 107:39-52</a:t>
            </a:r>
            <a:endParaRPr lang="en-US" dirty="0">
              <a:solidFill>
                <a:schemeClr val="bg1"/>
              </a:solidFill>
            </a:endParaRPr>
          </a:p>
        </p:txBody>
      </p:sp>
      <p:sp>
        <p:nvSpPr>
          <p:cNvPr id="82" name="Rectangle 81"/>
          <p:cNvSpPr/>
          <p:nvPr/>
        </p:nvSpPr>
        <p:spPr>
          <a:xfrm>
            <a:off x="2995929" y="717747"/>
            <a:ext cx="10088700" cy="369332"/>
          </a:xfrm>
          <a:prstGeom prst="rect">
            <a:avLst/>
          </a:prstGeom>
        </p:spPr>
        <p:txBody>
          <a:bodyPr wrap="square">
            <a:spAutoFit/>
          </a:bodyPr>
          <a:lstStyle/>
          <a:p>
            <a:r>
              <a:rPr lang="en-US" b="1" i="0" dirty="0">
                <a:effectLst/>
              </a:rPr>
              <a:t>The patriarchal priesthood is passed by ordination from father to son. </a:t>
            </a:r>
            <a:endParaRPr lang="en-US" b="1" dirty="0"/>
          </a:p>
        </p:txBody>
      </p:sp>
      <p:sp>
        <p:nvSpPr>
          <p:cNvPr id="83" name="Rectangle 82"/>
          <p:cNvSpPr/>
          <p:nvPr/>
        </p:nvSpPr>
        <p:spPr>
          <a:xfrm>
            <a:off x="780811" y="1215604"/>
            <a:ext cx="5032160" cy="2800767"/>
          </a:xfrm>
          <a:prstGeom prst="rect">
            <a:avLst/>
          </a:prstGeom>
        </p:spPr>
        <p:txBody>
          <a:bodyPr wrap="square">
            <a:spAutoFit/>
          </a:bodyPr>
          <a:lstStyle/>
          <a:p>
            <a:pPr fontAlgn="base"/>
            <a:r>
              <a:rPr lang="en-US" sz="1600" b="1" i="0" dirty="0">
                <a:effectLst/>
                <a:latin typeface="Abadi" panose="020B0604020104020204" pitchFamily="34" charset="0"/>
              </a:rPr>
              <a:t>“… From Abraham the birthright went to Isaac and from him to Jacob, who was named Israel. From Israel it went to Joseph, the firstborn son of Rachel. … Therefore the birthright and the Patriarchal Priesthood continued through the seed of Joseph. Just why it was continued through Ephraim rather than through Manasseh, his older brother, we have not been informed, but we may be sure that the Lord had sufficient reason. From that time until now, this birthright has been vested in the descendants of Ephraim. </a:t>
            </a:r>
          </a:p>
          <a:p>
            <a:pPr fontAlgn="base"/>
            <a:endParaRPr lang="en-US" sz="1600" b="1" dirty="0">
              <a:latin typeface="Abadi" panose="020B0604020104020204" pitchFamily="34" charset="0"/>
            </a:endParaRPr>
          </a:p>
        </p:txBody>
      </p:sp>
      <p:sp>
        <p:nvSpPr>
          <p:cNvPr id="85" name="Rectangle 84"/>
          <p:cNvSpPr/>
          <p:nvPr/>
        </p:nvSpPr>
        <p:spPr>
          <a:xfrm>
            <a:off x="5949167" y="4316791"/>
            <a:ext cx="4780243" cy="2000548"/>
          </a:xfrm>
          <a:prstGeom prst="rect">
            <a:avLst/>
          </a:prstGeom>
        </p:spPr>
        <p:txBody>
          <a:bodyPr wrap="square">
            <a:spAutoFit/>
          </a:bodyPr>
          <a:lstStyle/>
          <a:p>
            <a:pPr fontAlgn="base"/>
            <a:r>
              <a:rPr lang="en-US" sz="1600" b="1" i="0" dirty="0">
                <a:effectLst/>
                <a:latin typeface="Abadi" panose="020B0604020104020204" pitchFamily="34" charset="0"/>
              </a:rPr>
              <a:t>“In the Dispensation of the </a:t>
            </a:r>
            <a:r>
              <a:rPr lang="en-US" sz="1600" b="1" i="0" dirty="0" err="1">
                <a:effectLst/>
                <a:latin typeface="Abadi" panose="020B0604020104020204" pitchFamily="34" charset="0"/>
              </a:rPr>
              <a:t>Fulness</a:t>
            </a:r>
            <a:r>
              <a:rPr lang="en-US" sz="1600" b="1" i="0" dirty="0">
                <a:effectLst/>
                <a:latin typeface="Abadi" panose="020B0604020104020204" pitchFamily="34" charset="0"/>
              </a:rPr>
              <a:t> of Times in which we live, the Lord revealed that this birthright of the first-born in Israel belonged to Joseph Smith, the father of the Prophet, and he was the first patriarch ordained in this dispensation. After his death the office and priesthood was conferred upon Hyrum Smith, the Prophet’s oldest living brother.” </a:t>
            </a:r>
          </a:p>
          <a:p>
            <a:pPr fontAlgn="base"/>
            <a:r>
              <a:rPr lang="en-US" sz="1200" b="1" i="0" dirty="0">
                <a:effectLst/>
                <a:latin typeface="Abadi" panose="020B0604020104020204" pitchFamily="34" charset="0"/>
              </a:rPr>
              <a:t>Joseph Fielding Smith </a:t>
            </a:r>
          </a:p>
        </p:txBody>
      </p:sp>
      <p:pic>
        <p:nvPicPr>
          <p:cNvPr id="1030" name="Picture 6" descr="http://www.gapages.com/smithj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257" y="4247275"/>
            <a:ext cx="1518425" cy="20245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mage1.findagrave.com/photos250/photos/2008/252/6280545_1221006664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7455" y="4171086"/>
            <a:ext cx="1359488" cy="22078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3D7DEE2-D335-45FF-95A1-A2C6EAF6B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4605" y="1357650"/>
            <a:ext cx="3749365" cy="2688569"/>
          </a:xfrm>
          <a:prstGeom prst="rect">
            <a:avLst/>
          </a:prstGeom>
        </p:spPr>
      </p:pic>
    </p:spTree>
    <p:extLst>
      <p:ext uri="{BB962C8B-B14F-4D97-AF65-F5344CB8AC3E}">
        <p14:creationId xmlns:p14="http://schemas.microsoft.com/office/powerpoint/2010/main" val="9917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fade">
                                      <p:cBhvr>
                                        <p:cTn id="10" dur="500"/>
                                        <p:tgtEl>
                                          <p:spTgt spid="8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nodeType="withEffect">
                                  <p:stCondLst>
                                    <p:cond delay="0"/>
                                  </p:stCondLst>
                                  <p:childTnLst>
                                    <p:set>
                                      <p:cBhvr>
                                        <p:cTn id="17" dur="1" fill="hold">
                                          <p:stCondLst>
                                            <p:cond delay="0"/>
                                          </p:stCondLst>
                                        </p:cTn>
                                        <p:tgtEl>
                                          <p:spTgt spid="1032"/>
                                        </p:tgtEl>
                                        <p:attrNameLst>
                                          <p:attrName>style.visibility</p:attrName>
                                        </p:attrNameLst>
                                      </p:cBhvr>
                                      <p:to>
                                        <p:strVal val="visible"/>
                                      </p:to>
                                    </p:set>
                                    <p:animEffect transition="in" filter="fade">
                                      <p:cBhvr>
                                        <p:cTn id="18" dur="500"/>
                                        <p:tgtEl>
                                          <p:spTgt spid="10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239C55D1-0B68-4AF0-9E61-71CB268AA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i="0" dirty="0">
                <a:effectLst/>
                <a:latin typeface="Narkisim" panose="020E0502050101010101" pitchFamily="34" charset="-79"/>
                <a:cs typeface="Narkisim" panose="020E0502050101010101" pitchFamily="34" charset="-79"/>
              </a:rPr>
              <a:t>A Patriarch’s Calling</a:t>
            </a:r>
          </a:p>
        </p:txBody>
      </p:sp>
      <p:sp>
        <p:nvSpPr>
          <p:cNvPr id="81" name="Rectangle 80"/>
          <p:cNvSpPr/>
          <p:nvPr/>
        </p:nvSpPr>
        <p:spPr>
          <a:xfrm>
            <a:off x="546643" y="6378894"/>
            <a:ext cx="2520498" cy="276999"/>
          </a:xfrm>
          <a:prstGeom prst="rect">
            <a:avLst/>
          </a:prstGeom>
        </p:spPr>
        <p:txBody>
          <a:bodyPr wrap="none">
            <a:spAutoFit/>
          </a:bodyPr>
          <a:lstStyle/>
          <a:p>
            <a:r>
              <a:rPr lang="en-US" sz="1200" b="1" i="1" dirty="0"/>
              <a:t>Basic Manual for Priesthood Holders</a:t>
            </a:r>
            <a:endParaRPr lang="en-US" sz="1200" dirty="0">
              <a:solidFill>
                <a:schemeClr val="bg1"/>
              </a:solidFill>
            </a:endParaRPr>
          </a:p>
        </p:txBody>
      </p:sp>
      <p:sp>
        <p:nvSpPr>
          <p:cNvPr id="82" name="Rectangle 81"/>
          <p:cNvSpPr/>
          <p:nvPr/>
        </p:nvSpPr>
        <p:spPr>
          <a:xfrm>
            <a:off x="3692806" y="701929"/>
            <a:ext cx="5325809" cy="369332"/>
          </a:xfrm>
          <a:prstGeom prst="rect">
            <a:avLst/>
          </a:prstGeom>
        </p:spPr>
        <p:txBody>
          <a:bodyPr wrap="square">
            <a:spAutoFit/>
          </a:bodyPr>
          <a:lstStyle/>
          <a:p>
            <a:r>
              <a:rPr lang="en-US" b="1" i="0" dirty="0">
                <a:effectLst/>
              </a:rPr>
              <a:t>Responsibility to bestow blessings on members </a:t>
            </a:r>
            <a:endParaRPr lang="en-US" b="1" dirty="0"/>
          </a:p>
        </p:txBody>
      </p:sp>
      <p:sp>
        <p:nvSpPr>
          <p:cNvPr id="2" name="Rectangle 1"/>
          <p:cNvSpPr/>
          <p:nvPr/>
        </p:nvSpPr>
        <p:spPr>
          <a:xfrm>
            <a:off x="1112925" y="1310562"/>
            <a:ext cx="4700046" cy="3416320"/>
          </a:xfrm>
          <a:prstGeom prst="rect">
            <a:avLst/>
          </a:prstGeom>
        </p:spPr>
        <p:txBody>
          <a:bodyPr wrap="square">
            <a:spAutoFit/>
          </a:bodyPr>
          <a:lstStyle/>
          <a:p>
            <a:pPr fontAlgn="base"/>
            <a:r>
              <a:rPr lang="en-US" b="1" dirty="0"/>
              <a:t>Most stakes of the Church have one worthy Melchizedek Priesthood bearer who is called and ordained under the direction of the Quorum of the Twelve to be the stake patriarch. </a:t>
            </a:r>
          </a:p>
          <a:p>
            <a:pPr fontAlgn="base"/>
            <a:endParaRPr lang="en-US" b="1" dirty="0"/>
          </a:p>
          <a:p>
            <a:pPr fontAlgn="base"/>
            <a:r>
              <a:rPr lang="en-US" b="1" dirty="0"/>
              <a:t>As a high priest, he has the authority to perform any duty a high priest can perform; but because he is a patriarch, he also has the specific responsibility to bestow blessings on members of the stake who seek patriarchal blessings.</a:t>
            </a:r>
          </a:p>
        </p:txBody>
      </p:sp>
      <p:sp>
        <p:nvSpPr>
          <p:cNvPr id="3" name="Rectangle 2"/>
          <p:cNvSpPr/>
          <p:nvPr/>
        </p:nvSpPr>
        <p:spPr>
          <a:xfrm>
            <a:off x="6044234" y="4449115"/>
            <a:ext cx="5387615" cy="2123658"/>
          </a:xfrm>
          <a:prstGeom prst="rect">
            <a:avLst/>
          </a:prstGeom>
        </p:spPr>
        <p:txBody>
          <a:bodyPr wrap="square">
            <a:spAutoFit/>
          </a:bodyPr>
          <a:lstStyle/>
          <a:p>
            <a:r>
              <a:rPr lang="en-US" sz="2000" b="1" dirty="0"/>
              <a:t>Patriarchs have the right and are inspired to give patriarchal blessings in the name of the Lord. These blessings can bring comfort in hours of sorrow or trouble, can strengthen faith, and can help motivate us to live worthy of the blessings the Lord has in store for us. </a:t>
            </a:r>
          </a:p>
          <a:p>
            <a:r>
              <a:rPr lang="en-US" sz="1200" b="1" dirty="0"/>
              <a:t>Joseph Fielding Smith</a:t>
            </a:r>
          </a:p>
        </p:txBody>
      </p:sp>
      <p:pic>
        <p:nvPicPr>
          <p:cNvPr id="83" name="Picture 82">
            <a:extLst>
              <a:ext uri="{FF2B5EF4-FFF2-40B4-BE49-F238E27FC236}">
                <a16:creationId xmlns:a16="http://schemas.microsoft.com/office/drawing/2014/main" id="{641F61A8-17D6-40EC-8470-EEEAB6155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1678" y="1183330"/>
            <a:ext cx="2752725" cy="2781300"/>
          </a:xfrm>
          <a:prstGeom prst="rect">
            <a:avLst/>
          </a:prstGeom>
        </p:spPr>
      </p:pic>
      <p:pic>
        <p:nvPicPr>
          <p:cNvPr id="86" name="Picture 85">
            <a:extLst>
              <a:ext uri="{FF2B5EF4-FFF2-40B4-BE49-F238E27FC236}">
                <a16:creationId xmlns:a16="http://schemas.microsoft.com/office/drawing/2014/main" id="{A98671B5-0F4A-4E25-A47D-168C9ACDCA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0792" y="4558444"/>
            <a:ext cx="2381250" cy="1905000"/>
          </a:xfrm>
          <a:prstGeom prst="rect">
            <a:avLst/>
          </a:prstGeom>
        </p:spPr>
      </p:pic>
    </p:spTree>
    <p:extLst>
      <p:ext uri="{BB962C8B-B14F-4D97-AF65-F5344CB8AC3E}">
        <p14:creationId xmlns:p14="http://schemas.microsoft.com/office/powerpoint/2010/main" val="321783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fade">
                                      <p:cBhvr>
                                        <p:cTn id="14"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a:extLst>
              <a:ext uri="{FF2B5EF4-FFF2-40B4-BE49-F238E27FC236}">
                <a16:creationId xmlns:a16="http://schemas.microsoft.com/office/drawing/2014/main" id="{B8BFD24F-0B68-4F77-BAC8-6868FD0FC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i="0" dirty="0">
                <a:effectLst/>
                <a:latin typeface="Narkisim" panose="020E0502050101010101" pitchFamily="34" charset="-79"/>
                <a:cs typeface="Narkisim" panose="020E0502050101010101" pitchFamily="34" charset="-79"/>
              </a:rPr>
              <a:t>Receiving a Patriarchal Blessing</a:t>
            </a:r>
          </a:p>
        </p:txBody>
      </p:sp>
      <p:sp>
        <p:nvSpPr>
          <p:cNvPr id="83" name="Rectangle 82"/>
          <p:cNvSpPr/>
          <p:nvPr/>
        </p:nvSpPr>
        <p:spPr>
          <a:xfrm>
            <a:off x="636076" y="810403"/>
            <a:ext cx="5032160" cy="5940088"/>
          </a:xfrm>
          <a:prstGeom prst="rect">
            <a:avLst/>
          </a:prstGeom>
        </p:spPr>
        <p:txBody>
          <a:bodyPr wrap="square">
            <a:spAutoFit/>
          </a:bodyPr>
          <a:lstStyle/>
          <a:p>
            <a:pPr fontAlgn="base"/>
            <a:r>
              <a:rPr lang="en-US" sz="2000" b="1" dirty="0"/>
              <a:t>1. Be worthy, baptized members of the Church.</a:t>
            </a:r>
          </a:p>
          <a:p>
            <a:pPr fontAlgn="base"/>
            <a:endParaRPr lang="en-US" sz="2000" b="1" dirty="0"/>
          </a:p>
          <a:p>
            <a:pPr fontAlgn="base"/>
            <a:r>
              <a:rPr lang="en-US" sz="2000" b="1" dirty="0"/>
              <a:t>2. Have a desire to receive direction from the Lord.</a:t>
            </a:r>
          </a:p>
          <a:p>
            <a:pPr fontAlgn="base"/>
            <a:endParaRPr lang="en-US" sz="2000" b="1" dirty="0"/>
          </a:p>
          <a:p>
            <a:pPr fontAlgn="base"/>
            <a:r>
              <a:rPr lang="en-US" sz="2000" b="1" dirty="0"/>
              <a:t>3. Have studied the gospel and know the purpose of patriarchal blessings.</a:t>
            </a:r>
          </a:p>
          <a:p>
            <a:pPr fontAlgn="base"/>
            <a:endParaRPr lang="en-US" sz="2000" b="1" dirty="0"/>
          </a:p>
          <a:p>
            <a:pPr fontAlgn="base"/>
            <a:r>
              <a:rPr lang="en-US" sz="2000" b="1" dirty="0"/>
              <a:t>4. Be mature enough to appreciate the significance of and receive encouragement from the blessing.</a:t>
            </a:r>
          </a:p>
          <a:p>
            <a:pPr fontAlgn="base"/>
            <a:endParaRPr lang="en-US" sz="2000" b="1" dirty="0"/>
          </a:p>
          <a:p>
            <a:pPr fontAlgn="base"/>
            <a:r>
              <a:rPr lang="en-US" sz="2000" b="1" dirty="0"/>
              <a:t>5. Receive a recommend from our bishop or branch president.</a:t>
            </a:r>
          </a:p>
          <a:p>
            <a:pPr fontAlgn="base"/>
            <a:endParaRPr lang="en-US" sz="2000" b="1" dirty="0"/>
          </a:p>
          <a:p>
            <a:pPr fontAlgn="base"/>
            <a:r>
              <a:rPr lang="en-US" sz="2000" b="1" dirty="0"/>
              <a:t>6. Make an appointment with the stake patriarch to receive our patriarchal blessing.</a:t>
            </a:r>
          </a:p>
        </p:txBody>
      </p:sp>
      <p:sp>
        <p:nvSpPr>
          <p:cNvPr id="3" name="Rectangle 2"/>
          <p:cNvSpPr/>
          <p:nvPr/>
        </p:nvSpPr>
        <p:spPr>
          <a:xfrm>
            <a:off x="8342199" y="4127900"/>
            <a:ext cx="3131591" cy="2308324"/>
          </a:xfrm>
          <a:prstGeom prst="rect">
            <a:avLst/>
          </a:prstGeom>
        </p:spPr>
        <p:txBody>
          <a:bodyPr wrap="square">
            <a:spAutoFit/>
          </a:bodyPr>
          <a:lstStyle/>
          <a:p>
            <a:pPr algn="ctr" fontAlgn="base"/>
            <a:r>
              <a:rPr lang="en-US" b="1" dirty="0"/>
              <a:t>Before we go to receive our blessing, we should pray to prepare ourselves spiritually, and we should pray for the patriarch that he may be inspired on our behalf. We may also fast to prepare ourselves.</a:t>
            </a:r>
          </a:p>
        </p:txBody>
      </p:sp>
      <p:sp>
        <p:nvSpPr>
          <p:cNvPr id="93" name="Rectangle 92"/>
          <p:cNvSpPr/>
          <p:nvPr/>
        </p:nvSpPr>
        <p:spPr>
          <a:xfrm>
            <a:off x="576870" y="6603903"/>
            <a:ext cx="2520498" cy="276999"/>
          </a:xfrm>
          <a:prstGeom prst="rect">
            <a:avLst/>
          </a:prstGeom>
        </p:spPr>
        <p:txBody>
          <a:bodyPr wrap="none">
            <a:spAutoFit/>
          </a:bodyPr>
          <a:lstStyle/>
          <a:p>
            <a:r>
              <a:rPr lang="en-US" sz="1200" b="1" i="1" dirty="0"/>
              <a:t>Basic Manual for Priesthood Holders</a:t>
            </a:r>
            <a:endParaRPr lang="en-US" sz="1200" dirty="0">
              <a:solidFill>
                <a:schemeClr val="bg1"/>
              </a:solidFill>
            </a:endParaRPr>
          </a:p>
        </p:txBody>
      </p:sp>
      <p:pic>
        <p:nvPicPr>
          <p:cNvPr id="2048" name="Picture 2047">
            <a:extLst>
              <a:ext uri="{FF2B5EF4-FFF2-40B4-BE49-F238E27FC236}">
                <a16:creationId xmlns:a16="http://schemas.microsoft.com/office/drawing/2014/main" id="{CA9EF378-8B22-474C-BAA7-41C45742F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777" y="794755"/>
            <a:ext cx="1854200" cy="2324100"/>
          </a:xfrm>
          <a:prstGeom prst="rect">
            <a:avLst/>
          </a:prstGeom>
        </p:spPr>
      </p:pic>
      <p:pic>
        <p:nvPicPr>
          <p:cNvPr id="2051" name="Picture 2050">
            <a:extLst>
              <a:ext uri="{FF2B5EF4-FFF2-40B4-BE49-F238E27FC236}">
                <a16:creationId xmlns:a16="http://schemas.microsoft.com/office/drawing/2014/main" id="{323C70E3-F1FB-4332-8DD9-5DEE68BB2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9586" y="1261628"/>
            <a:ext cx="1956816" cy="2444496"/>
          </a:xfrm>
          <a:prstGeom prst="rect">
            <a:avLst/>
          </a:prstGeom>
        </p:spPr>
      </p:pic>
      <p:pic>
        <p:nvPicPr>
          <p:cNvPr id="2055" name="Picture 2054">
            <a:extLst>
              <a:ext uri="{FF2B5EF4-FFF2-40B4-BE49-F238E27FC236}">
                <a16:creationId xmlns:a16="http://schemas.microsoft.com/office/drawing/2014/main" id="{B3A30B98-BCC8-44C0-B511-1F44491F08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8924" y="3224021"/>
            <a:ext cx="2653048" cy="1764406"/>
          </a:xfrm>
          <a:prstGeom prst="rect">
            <a:avLst/>
          </a:prstGeom>
        </p:spPr>
      </p:pic>
      <p:pic>
        <p:nvPicPr>
          <p:cNvPr id="2058" name="Picture 2057">
            <a:extLst>
              <a:ext uri="{FF2B5EF4-FFF2-40B4-BE49-F238E27FC236}">
                <a16:creationId xmlns:a16="http://schemas.microsoft.com/office/drawing/2014/main" id="{CA756251-0FC3-4305-8C35-F4F70A4800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8924" y="5125941"/>
            <a:ext cx="2133600" cy="1530096"/>
          </a:xfrm>
          <a:prstGeom prst="rect">
            <a:avLst/>
          </a:prstGeom>
        </p:spPr>
      </p:pic>
    </p:spTree>
    <p:extLst>
      <p:ext uri="{BB962C8B-B14F-4D97-AF65-F5344CB8AC3E}">
        <p14:creationId xmlns:p14="http://schemas.microsoft.com/office/powerpoint/2010/main" val="47767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48"/>
                                        </p:tgtEl>
                                        <p:attrNameLst>
                                          <p:attrName>style.visibility</p:attrName>
                                        </p:attrNameLst>
                                      </p:cBhvr>
                                      <p:to>
                                        <p:strVal val="visible"/>
                                      </p:to>
                                    </p:set>
                                    <p:animEffect transition="in" filter="fade">
                                      <p:cBhvr>
                                        <p:cTn id="9" dur="500"/>
                                        <p:tgtEl>
                                          <p:spTgt spid="204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3">
                                            <p:txEl>
                                              <p:pRg st="2" end="2"/>
                                            </p:txEl>
                                          </p:spTgt>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3">
                                            <p:txEl>
                                              <p:pRg st="4" end="4"/>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2055"/>
                                        </p:tgtEl>
                                        <p:attrNameLst>
                                          <p:attrName>style.visibility</p:attrName>
                                        </p:attrNameLst>
                                      </p:cBhvr>
                                      <p:to>
                                        <p:strVal val="visible"/>
                                      </p:to>
                                    </p:set>
                                    <p:animEffect transition="in" filter="fade">
                                      <p:cBhvr>
                                        <p:cTn id="23" dur="500"/>
                                        <p:tgtEl>
                                          <p:spTgt spid="205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3">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3">
                                            <p:txEl>
                                              <p:pRg st="8" end="8"/>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3">
                                            <p:txEl>
                                              <p:pRg st="10" end="10"/>
                                            </p:txEl>
                                          </p:spTgt>
                                        </p:tgtEl>
                                        <p:attrNameLst>
                                          <p:attrName>style.visibility</p:attrName>
                                        </p:attrNameLst>
                                      </p:cBhvr>
                                      <p:to>
                                        <p:strVal val="visible"/>
                                      </p:to>
                                    </p:set>
                                  </p:childTnLst>
                                </p:cTn>
                              </p:par>
                              <p:par>
                                <p:cTn id="36" presetID="10" presetClass="entr" presetSubtype="0" fill="hold" nodeType="withEffect">
                                  <p:stCondLst>
                                    <p:cond delay="0"/>
                                  </p:stCondLst>
                                  <p:childTnLst>
                                    <p:set>
                                      <p:cBhvr>
                                        <p:cTn id="37" dur="1" fill="hold">
                                          <p:stCondLst>
                                            <p:cond delay="0"/>
                                          </p:stCondLst>
                                        </p:cTn>
                                        <p:tgtEl>
                                          <p:spTgt spid="2058"/>
                                        </p:tgtEl>
                                        <p:attrNameLst>
                                          <p:attrName>style.visibility</p:attrName>
                                        </p:attrNameLst>
                                      </p:cBhvr>
                                      <p:to>
                                        <p:strVal val="visible"/>
                                      </p:to>
                                    </p:set>
                                    <p:animEffect transition="in" filter="fade">
                                      <p:cBhvr>
                                        <p:cTn id="38" dur="500"/>
                                        <p:tgtEl>
                                          <p:spTgt spid="205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51"/>
                                        </p:tgtEl>
                                        <p:attrNameLst>
                                          <p:attrName>style.visibility</p:attrName>
                                        </p:attrNameLst>
                                      </p:cBhvr>
                                      <p:to>
                                        <p:strVal val="visible"/>
                                      </p:to>
                                    </p:set>
                                    <p:animEffect transition="in" filter="fade">
                                      <p:cBhvr>
                                        <p:cTn id="43"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6962902D-9EC1-46C4-95DF-7D86D2726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i="0" dirty="0">
                <a:effectLst/>
                <a:latin typeface="Narkisim" panose="020E0502050101010101" pitchFamily="34" charset="-79"/>
                <a:cs typeface="Narkisim" panose="020E0502050101010101" pitchFamily="34" charset="-79"/>
              </a:rPr>
              <a:t>Patriarchs--Today</a:t>
            </a:r>
          </a:p>
        </p:txBody>
      </p:sp>
      <p:sp>
        <p:nvSpPr>
          <p:cNvPr id="81" name="Rectangle 80"/>
          <p:cNvSpPr/>
          <p:nvPr/>
        </p:nvSpPr>
        <p:spPr>
          <a:xfrm>
            <a:off x="546643" y="6378894"/>
            <a:ext cx="1745991" cy="369332"/>
          </a:xfrm>
          <a:prstGeom prst="rect">
            <a:avLst/>
          </a:prstGeom>
        </p:spPr>
        <p:txBody>
          <a:bodyPr wrap="none">
            <a:spAutoFit/>
          </a:bodyPr>
          <a:lstStyle/>
          <a:p>
            <a:r>
              <a:rPr lang="en-US" b="0" i="0" dirty="0">
                <a:solidFill>
                  <a:schemeClr val="bg1"/>
                </a:solidFill>
                <a:effectLst/>
                <a:latin typeface="Georgia" panose="02040502050405020303" pitchFamily="18" charset="0"/>
              </a:rPr>
              <a:t>D&amp;C 107:39-52</a:t>
            </a:r>
            <a:endParaRPr lang="en-US" dirty="0">
              <a:solidFill>
                <a:schemeClr val="bg1"/>
              </a:solidFill>
            </a:endParaRPr>
          </a:p>
        </p:txBody>
      </p:sp>
      <p:sp>
        <p:nvSpPr>
          <p:cNvPr id="85" name="Rectangle 84"/>
          <p:cNvSpPr/>
          <p:nvPr/>
        </p:nvSpPr>
        <p:spPr>
          <a:xfrm>
            <a:off x="731171" y="1036070"/>
            <a:ext cx="4780243" cy="2554545"/>
          </a:xfrm>
          <a:prstGeom prst="rect">
            <a:avLst/>
          </a:prstGeom>
        </p:spPr>
        <p:txBody>
          <a:bodyPr wrap="square">
            <a:spAutoFit/>
          </a:bodyPr>
          <a:lstStyle/>
          <a:p>
            <a:pPr fontAlgn="base"/>
            <a:r>
              <a:rPr lang="en-US" sz="2400" b="1" dirty="0"/>
              <a:t>“Today the patriarchal order does not determine the organization of the Church as it did in earlier times, but in the celestial kingdom “the patriarchal order will be the order of government and rule”</a:t>
            </a:r>
          </a:p>
          <a:p>
            <a:pPr fontAlgn="base"/>
            <a:r>
              <a:rPr lang="en-US" sz="1600" b="1" dirty="0"/>
              <a:t> </a:t>
            </a:r>
            <a:r>
              <a:rPr lang="en-US" sz="1200" b="1" dirty="0"/>
              <a:t>Elder Bruce R. McConkie</a:t>
            </a:r>
            <a:endParaRPr lang="en-US" sz="1200" b="1" i="0" dirty="0">
              <a:effectLst/>
              <a:latin typeface="Abadi" panose="020B0604020104020204" pitchFamily="34" charset="0"/>
            </a:endParaRPr>
          </a:p>
        </p:txBody>
      </p:sp>
      <p:sp>
        <p:nvSpPr>
          <p:cNvPr id="2" name="Rectangle 1"/>
          <p:cNvSpPr/>
          <p:nvPr/>
        </p:nvSpPr>
        <p:spPr>
          <a:xfrm>
            <a:off x="5335849" y="4125053"/>
            <a:ext cx="6286190" cy="1754326"/>
          </a:xfrm>
          <a:prstGeom prst="rect">
            <a:avLst/>
          </a:prstGeom>
        </p:spPr>
        <p:txBody>
          <a:bodyPr wrap="square">
            <a:spAutoFit/>
          </a:bodyPr>
          <a:lstStyle/>
          <a:p>
            <a:r>
              <a:rPr lang="en-US" sz="2400" b="1" i="0" dirty="0">
                <a:effectLst/>
              </a:rPr>
              <a:t>Patriarchs are ordained in each stake to give patriarchal blessings to the Saints living within the boundaries of that stake or to members who do not have a stake patriarch of their own.</a:t>
            </a:r>
          </a:p>
          <a:p>
            <a:r>
              <a:rPr lang="en-US" sz="1200" b="1" dirty="0"/>
              <a:t>Student Manual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4929" y="1054930"/>
            <a:ext cx="1835887" cy="2562592"/>
          </a:xfrm>
          <a:prstGeom prst="rect">
            <a:avLst/>
          </a:prstGeom>
        </p:spPr>
      </p:pic>
      <p:pic>
        <p:nvPicPr>
          <p:cNvPr id="82" name="Picture 81">
            <a:extLst>
              <a:ext uri="{FF2B5EF4-FFF2-40B4-BE49-F238E27FC236}">
                <a16:creationId xmlns:a16="http://schemas.microsoft.com/office/drawing/2014/main" id="{770C5362-5CF3-48FA-B767-B78381A09F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9950" y="3590615"/>
            <a:ext cx="2036064" cy="2718816"/>
          </a:xfrm>
          <a:prstGeom prst="rect">
            <a:avLst/>
          </a:prstGeom>
        </p:spPr>
      </p:pic>
    </p:spTree>
    <p:extLst>
      <p:ext uri="{BB962C8B-B14F-4D97-AF65-F5344CB8AC3E}">
        <p14:creationId xmlns:p14="http://schemas.microsoft.com/office/powerpoint/2010/main" val="109474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animEffect transition="in" filter="fade">
                                      <p:cBhvr>
                                        <p:cTn id="9"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02" name="Picture 101">
            <a:extLst>
              <a:ext uri="{FF2B5EF4-FFF2-40B4-BE49-F238E27FC236}">
                <a16:creationId xmlns:a16="http://schemas.microsoft.com/office/drawing/2014/main" id="{D59497DC-886E-4241-A01C-EAEC2BB3D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3" y="-63795"/>
            <a:ext cx="12269972" cy="6921795"/>
          </a:xfrm>
          <a:prstGeom prst="rect">
            <a:avLst/>
          </a:prstGeom>
        </p:spPr>
      </p:pic>
      <p:sp>
        <p:nvSpPr>
          <p:cNvPr id="80" name="Rectangle 79"/>
          <p:cNvSpPr/>
          <p:nvPr/>
        </p:nvSpPr>
        <p:spPr>
          <a:xfrm>
            <a:off x="487378" y="-48652"/>
            <a:ext cx="11217243" cy="1015663"/>
          </a:xfrm>
          <a:prstGeom prst="rect">
            <a:avLst/>
          </a:prstGeom>
        </p:spPr>
        <p:txBody>
          <a:bodyPr wrap="square">
            <a:spAutoFit/>
          </a:bodyPr>
          <a:lstStyle/>
          <a:p>
            <a:pPr algn="ctr" fontAlgn="base"/>
            <a:r>
              <a:rPr lang="en-US" sz="6000" b="1" i="0" dirty="0">
                <a:effectLst/>
                <a:latin typeface="Narkisim" panose="020E0502050101010101" pitchFamily="34" charset="-79"/>
                <a:cs typeface="Narkisim" panose="020E0502050101010101" pitchFamily="34" charset="-79"/>
              </a:rPr>
              <a:t>Patriarchs in the Latter-days</a:t>
            </a:r>
          </a:p>
        </p:txBody>
      </p:sp>
      <p:grpSp>
        <p:nvGrpSpPr>
          <p:cNvPr id="84" name="Group 83"/>
          <p:cNvGrpSpPr/>
          <p:nvPr/>
        </p:nvGrpSpPr>
        <p:grpSpPr>
          <a:xfrm>
            <a:off x="482799" y="891999"/>
            <a:ext cx="2950030" cy="2338348"/>
            <a:chOff x="482799" y="891999"/>
            <a:chExt cx="2950030" cy="2338348"/>
          </a:xfrm>
        </p:grpSpPr>
        <p:pic>
          <p:nvPicPr>
            <p:cNvPr id="5122" name="Picture 2" descr="Joseph Smith, S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240" y="891999"/>
              <a:ext cx="1021147" cy="1415018"/>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482799" y="2307017"/>
              <a:ext cx="2950030" cy="923330"/>
            </a:xfrm>
            <a:prstGeom prst="rect">
              <a:avLst/>
            </a:prstGeom>
            <a:noFill/>
          </p:spPr>
          <p:txBody>
            <a:bodyPr wrap="square" rtlCol="0">
              <a:spAutoFit/>
            </a:bodyPr>
            <a:lstStyle/>
            <a:p>
              <a:pPr algn="ctr"/>
              <a:r>
                <a:rPr lang="en-US" b="1" dirty="0"/>
                <a:t>Joseph Smith, Sr.</a:t>
              </a:r>
            </a:p>
            <a:p>
              <a:pPr algn="ctr"/>
              <a:r>
                <a:rPr lang="en-US" b="1" dirty="0"/>
                <a:t>Father of Joseph Smith, Jr.</a:t>
              </a:r>
            </a:p>
            <a:p>
              <a:pPr algn="ctr"/>
              <a:r>
                <a:rPr lang="en-US" b="1" dirty="0"/>
                <a:t>Dec. 18, 1833- Sept. 14, 1840</a:t>
              </a:r>
            </a:p>
          </p:txBody>
        </p:sp>
      </p:grpSp>
      <p:grpSp>
        <p:nvGrpSpPr>
          <p:cNvPr id="86" name="Group 85"/>
          <p:cNvGrpSpPr/>
          <p:nvPr/>
        </p:nvGrpSpPr>
        <p:grpSpPr>
          <a:xfrm>
            <a:off x="3211994" y="899705"/>
            <a:ext cx="2950030" cy="2486506"/>
            <a:chOff x="3211994" y="899705"/>
            <a:chExt cx="2950030" cy="2486506"/>
          </a:xfrm>
        </p:grpSpPr>
        <p:pic>
          <p:nvPicPr>
            <p:cNvPr id="5123" name="Picture 3" descr="Hyrum Smith ca 1880-19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3468" y="2136943"/>
              <a:ext cx="1041057" cy="1249268"/>
            </a:xfrm>
            <a:prstGeom prst="rect">
              <a:avLst/>
            </a:prstGeom>
            <a:noFill/>
          </p:spPr>
        </p:pic>
        <p:sp>
          <p:nvSpPr>
            <p:cNvPr id="90" name="TextBox 89"/>
            <p:cNvSpPr txBox="1"/>
            <p:nvPr/>
          </p:nvSpPr>
          <p:spPr>
            <a:xfrm>
              <a:off x="3211994" y="899705"/>
              <a:ext cx="2950030" cy="1200329"/>
            </a:xfrm>
            <a:prstGeom prst="rect">
              <a:avLst/>
            </a:prstGeom>
            <a:noFill/>
          </p:spPr>
          <p:txBody>
            <a:bodyPr wrap="square" rtlCol="0">
              <a:spAutoFit/>
            </a:bodyPr>
            <a:lstStyle/>
            <a:p>
              <a:pPr algn="ctr"/>
              <a:r>
                <a:rPr lang="en-US" b="1" dirty="0"/>
                <a:t>Hyrum Smith</a:t>
              </a:r>
            </a:p>
            <a:p>
              <a:pPr algn="ctr"/>
              <a:r>
                <a:rPr lang="en-US" b="1" dirty="0"/>
                <a:t>Oldest surviving son of Joseph Smith, Sr.</a:t>
              </a:r>
            </a:p>
            <a:p>
              <a:pPr algn="ctr"/>
              <a:r>
                <a:rPr lang="en-US" b="1" dirty="0"/>
                <a:t>Sept. 14, 1840-June 27, 1844</a:t>
              </a:r>
            </a:p>
          </p:txBody>
        </p:sp>
      </p:grpSp>
      <p:grpSp>
        <p:nvGrpSpPr>
          <p:cNvPr id="87" name="Group 86"/>
          <p:cNvGrpSpPr/>
          <p:nvPr/>
        </p:nvGrpSpPr>
        <p:grpSpPr>
          <a:xfrm>
            <a:off x="6095999" y="870226"/>
            <a:ext cx="2950030" cy="2682594"/>
            <a:chOff x="6095999" y="870226"/>
            <a:chExt cx="2950030" cy="2682594"/>
          </a:xfrm>
        </p:grpSpPr>
        <p:pic>
          <p:nvPicPr>
            <p:cNvPr id="5124" name="Picture 4" descr="Williamsmith.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9606" y="870226"/>
              <a:ext cx="1122501" cy="1507359"/>
            </a:xfrm>
            <a:prstGeom prst="rect">
              <a:avLst/>
            </a:prstGeom>
            <a:noFill/>
          </p:spPr>
        </p:pic>
        <p:sp>
          <p:nvSpPr>
            <p:cNvPr id="91" name="TextBox 90"/>
            <p:cNvSpPr txBox="1"/>
            <p:nvPr/>
          </p:nvSpPr>
          <p:spPr>
            <a:xfrm>
              <a:off x="6095999" y="2352491"/>
              <a:ext cx="2950030" cy="1200329"/>
            </a:xfrm>
            <a:prstGeom prst="rect">
              <a:avLst/>
            </a:prstGeom>
            <a:noFill/>
          </p:spPr>
          <p:txBody>
            <a:bodyPr wrap="square" rtlCol="0">
              <a:spAutoFit/>
            </a:bodyPr>
            <a:lstStyle/>
            <a:p>
              <a:pPr algn="ctr"/>
              <a:r>
                <a:rPr lang="en-US" b="1" dirty="0"/>
                <a:t>William Smith</a:t>
              </a:r>
            </a:p>
            <a:p>
              <a:pPr algn="ctr"/>
              <a:r>
                <a:rPr lang="en-US" b="1" dirty="0"/>
                <a:t>Oldest surviving son of Joseph Smith, Sr. *See note</a:t>
              </a:r>
            </a:p>
            <a:p>
              <a:pPr algn="ctr"/>
              <a:r>
                <a:rPr lang="en-US" b="1" dirty="0"/>
                <a:t>May 24, 1845- Oct. 1845</a:t>
              </a:r>
            </a:p>
          </p:txBody>
        </p:sp>
      </p:grpSp>
      <p:grpSp>
        <p:nvGrpSpPr>
          <p:cNvPr id="88" name="Group 87"/>
          <p:cNvGrpSpPr/>
          <p:nvPr/>
        </p:nvGrpSpPr>
        <p:grpSpPr>
          <a:xfrm>
            <a:off x="8599496" y="982314"/>
            <a:ext cx="2950030" cy="2472272"/>
            <a:chOff x="8599496" y="982314"/>
            <a:chExt cx="2950030" cy="2472272"/>
          </a:xfrm>
        </p:grpSpPr>
        <p:pic>
          <p:nvPicPr>
            <p:cNvPr id="93" name="Picture 2" descr="John Smith (uncle of Joseph Smith, J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27188" y="1993879"/>
              <a:ext cx="1099457" cy="1460707"/>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p:cNvSpPr txBox="1"/>
            <p:nvPr/>
          </p:nvSpPr>
          <p:spPr>
            <a:xfrm>
              <a:off x="8599496" y="982314"/>
              <a:ext cx="2950030" cy="923330"/>
            </a:xfrm>
            <a:prstGeom prst="rect">
              <a:avLst/>
            </a:prstGeom>
            <a:noFill/>
          </p:spPr>
          <p:txBody>
            <a:bodyPr wrap="square" rtlCol="0">
              <a:spAutoFit/>
            </a:bodyPr>
            <a:lstStyle/>
            <a:p>
              <a:pPr algn="ctr"/>
              <a:r>
                <a:rPr lang="en-US" b="1" dirty="0"/>
                <a:t>John Smith</a:t>
              </a:r>
            </a:p>
            <a:p>
              <a:pPr algn="ctr"/>
              <a:r>
                <a:rPr lang="en-US" b="1" dirty="0"/>
                <a:t>Brother of Joseph Smith Sr.</a:t>
              </a:r>
            </a:p>
            <a:p>
              <a:pPr algn="ctr"/>
              <a:r>
                <a:rPr lang="en-US" b="1" dirty="0"/>
                <a:t>Jan. 1, 1849-May 23, 1854</a:t>
              </a:r>
            </a:p>
          </p:txBody>
        </p:sp>
      </p:grpSp>
      <p:grpSp>
        <p:nvGrpSpPr>
          <p:cNvPr id="89" name="Group 88"/>
          <p:cNvGrpSpPr/>
          <p:nvPr/>
        </p:nvGrpSpPr>
        <p:grpSpPr>
          <a:xfrm>
            <a:off x="482799" y="4076274"/>
            <a:ext cx="2950030" cy="2498563"/>
            <a:chOff x="492291" y="3967505"/>
            <a:chExt cx="2950030" cy="2498563"/>
          </a:xfrm>
        </p:grpSpPr>
        <p:pic>
          <p:nvPicPr>
            <p:cNvPr id="99" name="Picture 3" descr="John Smith (nephew)189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4587" y="3967505"/>
              <a:ext cx="1425435" cy="1364345"/>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p:cNvSpPr txBox="1"/>
            <p:nvPr/>
          </p:nvSpPr>
          <p:spPr>
            <a:xfrm>
              <a:off x="492291" y="5542738"/>
              <a:ext cx="2950030" cy="923330"/>
            </a:xfrm>
            <a:prstGeom prst="rect">
              <a:avLst/>
            </a:prstGeom>
            <a:noFill/>
          </p:spPr>
          <p:txBody>
            <a:bodyPr wrap="square" rtlCol="0">
              <a:spAutoFit/>
            </a:bodyPr>
            <a:lstStyle/>
            <a:p>
              <a:pPr algn="ctr"/>
              <a:r>
                <a:rPr lang="en-US" b="1" dirty="0"/>
                <a:t>John Smith</a:t>
              </a:r>
            </a:p>
            <a:p>
              <a:pPr algn="ctr"/>
              <a:r>
                <a:rPr lang="en-US" b="1" dirty="0"/>
                <a:t>Son of Hyrum Smith</a:t>
              </a:r>
            </a:p>
            <a:p>
              <a:pPr algn="ctr"/>
              <a:r>
                <a:rPr lang="en-US" b="1" dirty="0"/>
                <a:t>Feb. 18, 1855-Nov. 6, 1911</a:t>
              </a:r>
            </a:p>
          </p:txBody>
        </p:sp>
      </p:grpSp>
      <p:grpSp>
        <p:nvGrpSpPr>
          <p:cNvPr id="95" name="Group 94"/>
          <p:cNvGrpSpPr/>
          <p:nvPr/>
        </p:nvGrpSpPr>
        <p:grpSpPr>
          <a:xfrm>
            <a:off x="3042449" y="3921776"/>
            <a:ext cx="3289119" cy="2794552"/>
            <a:chOff x="3042449" y="3921776"/>
            <a:chExt cx="3289119" cy="2794552"/>
          </a:xfrm>
        </p:grpSpPr>
        <p:pic>
          <p:nvPicPr>
            <p:cNvPr id="103" name="Picture 4" descr="Hyrum G. Smith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61755" y="5122105"/>
              <a:ext cx="1115956" cy="1594223"/>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p:cNvSpPr txBox="1"/>
            <p:nvPr/>
          </p:nvSpPr>
          <p:spPr>
            <a:xfrm>
              <a:off x="3042449" y="3921776"/>
              <a:ext cx="3289119" cy="1200329"/>
            </a:xfrm>
            <a:prstGeom prst="rect">
              <a:avLst/>
            </a:prstGeom>
            <a:noFill/>
          </p:spPr>
          <p:txBody>
            <a:bodyPr wrap="square" rtlCol="0">
              <a:spAutoFit/>
            </a:bodyPr>
            <a:lstStyle/>
            <a:p>
              <a:pPr algn="ctr"/>
              <a:r>
                <a:rPr lang="en-US" b="1" dirty="0"/>
                <a:t>Hyrum G. Smith </a:t>
              </a:r>
            </a:p>
            <a:p>
              <a:pPr algn="ctr"/>
              <a:r>
                <a:rPr lang="en-US" b="1" dirty="0"/>
                <a:t>Grandson of John Smith</a:t>
              </a:r>
            </a:p>
            <a:p>
              <a:pPr algn="ctr"/>
              <a:r>
                <a:rPr lang="en-US" b="1" dirty="0"/>
                <a:t>Great-grandson of Hyrum Smith</a:t>
              </a:r>
            </a:p>
            <a:p>
              <a:pPr algn="ctr"/>
              <a:r>
                <a:rPr lang="en-US" b="1" dirty="0"/>
                <a:t>May 9, 1912-Feb. 4, 1932</a:t>
              </a:r>
            </a:p>
          </p:txBody>
        </p:sp>
      </p:grpSp>
      <p:grpSp>
        <p:nvGrpSpPr>
          <p:cNvPr id="97" name="Group 96"/>
          <p:cNvGrpSpPr/>
          <p:nvPr/>
        </p:nvGrpSpPr>
        <p:grpSpPr>
          <a:xfrm>
            <a:off x="6006637" y="3697188"/>
            <a:ext cx="2950030" cy="3007017"/>
            <a:chOff x="6006637" y="3697188"/>
            <a:chExt cx="2950030" cy="3007017"/>
          </a:xfrm>
        </p:grpSpPr>
        <p:sp>
          <p:nvSpPr>
            <p:cNvPr id="107" name="TextBox 106"/>
            <p:cNvSpPr txBox="1"/>
            <p:nvPr/>
          </p:nvSpPr>
          <p:spPr>
            <a:xfrm>
              <a:off x="6006637" y="5226877"/>
              <a:ext cx="2950030" cy="1477328"/>
            </a:xfrm>
            <a:prstGeom prst="rect">
              <a:avLst/>
            </a:prstGeom>
            <a:noFill/>
          </p:spPr>
          <p:txBody>
            <a:bodyPr wrap="square" rtlCol="0">
              <a:spAutoFit/>
            </a:bodyPr>
            <a:lstStyle/>
            <a:p>
              <a:pPr algn="ctr"/>
              <a:r>
                <a:rPr lang="en-US" b="1" dirty="0"/>
                <a:t>Nicholas G. Smith</a:t>
              </a:r>
            </a:p>
            <a:p>
              <a:pPr algn="ctr"/>
              <a:r>
                <a:rPr lang="en-US" b="1" dirty="0"/>
                <a:t>(acting Presiding Patriarch)</a:t>
              </a:r>
            </a:p>
            <a:p>
              <a:pPr algn="ctr"/>
              <a:r>
                <a:rPr lang="en-US" b="1" dirty="0"/>
                <a:t>Son of Apostle John Henry Smith *See Note</a:t>
              </a:r>
            </a:p>
            <a:p>
              <a:pPr algn="ctr"/>
              <a:r>
                <a:rPr lang="en-US" b="1" dirty="0"/>
                <a:t>Feb. 4 1932-1934</a:t>
              </a:r>
            </a:p>
          </p:txBody>
        </p:sp>
        <p:pic>
          <p:nvPicPr>
            <p:cNvPr id="108" name="Picture 2" descr="Nicholas G. Smith.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9564" y="3697188"/>
              <a:ext cx="1084176" cy="14249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6" name="Group 95"/>
          <p:cNvGrpSpPr/>
          <p:nvPr/>
        </p:nvGrpSpPr>
        <p:grpSpPr>
          <a:xfrm>
            <a:off x="8599496" y="3749549"/>
            <a:ext cx="2950030" cy="3042235"/>
            <a:chOff x="8631736" y="3929645"/>
            <a:chExt cx="2950030" cy="3042235"/>
          </a:xfrm>
        </p:grpSpPr>
        <p:pic>
          <p:nvPicPr>
            <p:cNvPr id="110" name="Picture 3" descr="Frank B. Woodbury.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59428" y="5416329"/>
              <a:ext cx="1134256" cy="1555551"/>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p:cNvSpPr txBox="1"/>
            <p:nvPr/>
          </p:nvSpPr>
          <p:spPr>
            <a:xfrm>
              <a:off x="8631736" y="3929645"/>
              <a:ext cx="2950030" cy="1477328"/>
            </a:xfrm>
            <a:prstGeom prst="rect">
              <a:avLst/>
            </a:prstGeom>
            <a:noFill/>
          </p:spPr>
          <p:txBody>
            <a:bodyPr wrap="square" rtlCol="0">
              <a:spAutoFit/>
            </a:bodyPr>
            <a:lstStyle/>
            <a:p>
              <a:pPr algn="ctr"/>
              <a:r>
                <a:rPr lang="en-US" b="1" dirty="0"/>
                <a:t>Frank B. Woodbury</a:t>
              </a:r>
            </a:p>
            <a:p>
              <a:pPr algn="ctr"/>
              <a:r>
                <a:rPr lang="en-US" b="1" dirty="0"/>
                <a:t>(acting Presiding Patriarch)</a:t>
              </a:r>
            </a:p>
            <a:p>
              <a:pPr algn="ctr"/>
              <a:r>
                <a:rPr lang="en-US" b="1" dirty="0"/>
                <a:t>Unrelated to Smith Family</a:t>
              </a:r>
            </a:p>
            <a:p>
              <a:pPr algn="ctr"/>
              <a:r>
                <a:rPr lang="en-US" b="1" dirty="0"/>
                <a:t>* See Note</a:t>
              </a:r>
            </a:p>
            <a:p>
              <a:pPr algn="ctr"/>
              <a:r>
                <a:rPr lang="en-US" b="1" dirty="0"/>
                <a:t>1934-Oct. 8, 1937</a:t>
              </a:r>
            </a:p>
          </p:txBody>
        </p:sp>
      </p:grpSp>
    </p:spTree>
    <p:extLst>
      <p:ext uri="{BB962C8B-B14F-4D97-AF65-F5344CB8AC3E}">
        <p14:creationId xmlns:p14="http://schemas.microsoft.com/office/powerpoint/2010/main" val="402333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4170</Words>
  <Application>Microsoft Office PowerPoint</Application>
  <PresentationFormat>Widescreen</PresentationFormat>
  <Paragraphs>195</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Calibri</vt:lpstr>
      <vt:lpstr>Narkisim</vt:lpstr>
      <vt:lpstr>Georgia</vt:lpstr>
      <vt:lpstr>arial</vt:lpstr>
      <vt:lpstr>Abadi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33</cp:revision>
  <dcterms:created xsi:type="dcterms:W3CDTF">2015-01-27T13:55:09Z</dcterms:created>
  <dcterms:modified xsi:type="dcterms:W3CDTF">2020-07-22T16:07:53Z</dcterms:modified>
</cp:coreProperties>
</file>