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94" r:id="rId5"/>
    <p:sldId id="270"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58" r:id="rId35"/>
    <p:sldId id="274" r:id="rId36"/>
    <p:sldId id="276" r:id="rId37"/>
    <p:sldId id="292" r:id="rId38"/>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olonna MT" panose="04020805060202030203" pitchFamily="82" charset="0"/>
      <p:regular r:id="rId45"/>
    </p:embeddedFont>
    <p:embeddedFont>
      <p:font typeface="Lucida Sans" panose="020B0602030504020204" pitchFamily="34" charset="0"/>
      <p:regular r:id="rId46"/>
      <p:bold r:id="rId47"/>
      <p:italic r:id="rId48"/>
      <p:boldItalic r:id="rId49"/>
    </p:embeddedFont>
    <p:embeddedFont>
      <p:font typeface="Palatino" panose="020B0604020202020204"/>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5" d="100"/>
          <a:sy n="105" d="100"/>
        </p:scale>
        <p:origin x="13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161BBD-5D6A-4AEE-BE27-149CF270B958}"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89740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50865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73385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8432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61BBD-5D6A-4AEE-BE27-149CF270B958}"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211147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61BBD-5D6A-4AEE-BE27-149CF270B958}"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44841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61BBD-5D6A-4AEE-BE27-149CF270B958}"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8216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61BBD-5D6A-4AEE-BE27-149CF270B958}"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40328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61BBD-5D6A-4AEE-BE27-149CF270B958}"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83831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161BBD-5D6A-4AEE-BE27-149CF270B958}"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264796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161BBD-5D6A-4AEE-BE27-149CF270B958}"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44257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61BBD-5D6A-4AEE-BE27-149CF270B958}"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540F4-B0C6-4DCC-9381-5D78ECAB4133}" type="slidenum">
              <a:rPr lang="en-US" smtClean="0"/>
              <a:t>‹#›</a:t>
            </a:fld>
            <a:endParaRPr lang="en-US"/>
          </a:p>
        </p:txBody>
      </p:sp>
    </p:spTree>
    <p:extLst>
      <p:ext uri="{BB962C8B-B14F-4D97-AF65-F5344CB8AC3E}">
        <p14:creationId xmlns:p14="http://schemas.microsoft.com/office/powerpoint/2010/main" val="362416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9EC3DA-7E04-44E7-B230-0FA21BC6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431758" cy="369332"/>
          </a:xfrm>
          <a:prstGeom prst="rect">
            <a:avLst/>
          </a:prstGeom>
          <a:noFill/>
        </p:spPr>
        <p:txBody>
          <a:bodyPr wrap="square" rtlCol="0">
            <a:spAutoFit/>
          </a:bodyPr>
          <a:lstStyle/>
          <a:p>
            <a:r>
              <a:rPr lang="en-US" dirty="0"/>
              <a:t>Lesson 16</a:t>
            </a:r>
          </a:p>
        </p:txBody>
      </p:sp>
      <p:sp>
        <p:nvSpPr>
          <p:cNvPr id="6" name="TextBox 5"/>
          <p:cNvSpPr txBox="1"/>
          <p:nvPr/>
        </p:nvSpPr>
        <p:spPr>
          <a:xfrm>
            <a:off x="0" y="850231"/>
            <a:ext cx="12192000" cy="2862322"/>
          </a:xfrm>
          <a:prstGeom prst="rect">
            <a:avLst/>
          </a:prstGeom>
          <a:noFill/>
        </p:spPr>
        <p:txBody>
          <a:bodyPr wrap="square" rtlCol="0">
            <a:spAutoFit/>
          </a:bodyPr>
          <a:lstStyle/>
          <a:p>
            <a:pPr algn="ctr"/>
            <a:r>
              <a:rPr lang="en-US" sz="6000" dirty="0">
                <a:latin typeface="Colonna MT" panose="04020805060202030203" pitchFamily="82" charset="0"/>
              </a:rPr>
              <a:t>The Descendants of Adam</a:t>
            </a:r>
          </a:p>
          <a:p>
            <a:pPr algn="ctr"/>
            <a:r>
              <a:rPr lang="en-US" sz="6000" dirty="0">
                <a:latin typeface="Colonna MT" panose="04020805060202030203" pitchFamily="82" charset="0"/>
              </a:rPr>
              <a:t>Moses 6</a:t>
            </a:r>
          </a:p>
          <a:p>
            <a:pPr algn="ctr"/>
            <a:r>
              <a:rPr lang="en-US" sz="6000" dirty="0">
                <a:latin typeface="Colonna MT" panose="04020805060202030203" pitchFamily="82" charset="0"/>
              </a:rPr>
              <a:t>Genesis 5</a:t>
            </a:r>
          </a:p>
        </p:txBody>
      </p:sp>
      <p:grpSp>
        <p:nvGrpSpPr>
          <p:cNvPr id="48" name="Group 47"/>
          <p:cNvGrpSpPr/>
          <p:nvPr/>
        </p:nvGrpSpPr>
        <p:grpSpPr>
          <a:xfrm>
            <a:off x="920706" y="2112736"/>
            <a:ext cx="1079863" cy="1114697"/>
            <a:chOff x="987717" y="3230880"/>
            <a:chExt cx="1079863" cy="1114697"/>
          </a:xfrm>
        </p:grpSpPr>
        <p:grpSp>
          <p:nvGrpSpPr>
            <p:cNvPr id="30" name="Group 29"/>
            <p:cNvGrpSpPr/>
            <p:nvPr/>
          </p:nvGrpSpPr>
          <p:grpSpPr>
            <a:xfrm>
              <a:off x="987717" y="3230880"/>
              <a:ext cx="1079863" cy="1114697"/>
              <a:chOff x="987717" y="3230880"/>
              <a:chExt cx="1079863" cy="1114697"/>
            </a:xfrm>
          </p:grpSpPr>
          <p:sp>
            <p:nvSpPr>
              <p:cNvPr id="2" name="Rectangle 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1115724" y="3387403"/>
              <a:ext cx="791453" cy="851358"/>
              <a:chOff x="803373" y="579398"/>
              <a:chExt cx="1285875" cy="1383203"/>
            </a:xfrm>
          </p:grpSpPr>
          <p:grpSp>
            <p:nvGrpSpPr>
              <p:cNvPr id="23" name="Group 120"/>
              <p:cNvGrpSpPr/>
              <p:nvPr/>
            </p:nvGrpSpPr>
            <p:grpSpPr>
              <a:xfrm>
                <a:off x="803373" y="579398"/>
                <a:ext cx="1285875" cy="1383203"/>
                <a:chOff x="914400" y="685800"/>
                <a:chExt cx="1828800" cy="2392566"/>
              </a:xfrm>
            </p:grpSpPr>
            <p:sp>
              <p:nvSpPr>
                <p:cNvPr id="26" name="Cloud 25"/>
                <p:cNvSpPr/>
                <p:nvPr/>
              </p:nvSpPr>
              <p:spPr>
                <a:xfrm>
                  <a:off x="914400" y="685800"/>
                  <a:ext cx="1828800" cy="1524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1212824" y="2264225"/>
                  <a:ext cx="1230850" cy="814141"/>
                </a:xfrm>
                <a:prstGeom prst="trapezoid">
                  <a:avLst>
                    <a:gd name="adj" fmla="val 51617"/>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579249" y="1633849"/>
                  <a:ext cx="501458" cy="11519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loud 23"/>
              <p:cNvSpPr/>
              <p:nvPr/>
            </p:nvSpPr>
            <p:spPr>
              <a:xfrm>
                <a:off x="1245120" y="1186430"/>
                <a:ext cx="435584" cy="69852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671902">
                <a:off x="1368881" y="1336428"/>
                <a:ext cx="186541" cy="1743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43120" y="717716"/>
            <a:ext cx="1079863" cy="1114697"/>
            <a:chOff x="430895" y="4562783"/>
            <a:chExt cx="1079863" cy="1114697"/>
          </a:xfrm>
        </p:grpSpPr>
        <p:grpSp>
          <p:nvGrpSpPr>
            <p:cNvPr id="34" name="Group 33"/>
            <p:cNvGrpSpPr/>
            <p:nvPr/>
          </p:nvGrpSpPr>
          <p:grpSpPr>
            <a:xfrm>
              <a:off x="430895" y="4562783"/>
              <a:ext cx="1079863" cy="1114697"/>
              <a:chOff x="987717" y="3230880"/>
              <a:chExt cx="1079863" cy="1114697"/>
            </a:xfrm>
          </p:grpSpPr>
          <p:sp>
            <p:nvSpPr>
              <p:cNvPr id="35" name="Rectangle 3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637502" y="4762508"/>
              <a:ext cx="616533" cy="807963"/>
              <a:chOff x="6510704" y="1887967"/>
              <a:chExt cx="846992" cy="1460957"/>
            </a:xfrm>
          </p:grpSpPr>
          <p:grpSp>
            <p:nvGrpSpPr>
              <p:cNvPr id="41" name="Group 40"/>
              <p:cNvGrpSpPr/>
              <p:nvPr/>
            </p:nvGrpSpPr>
            <p:grpSpPr>
              <a:xfrm>
                <a:off x="6510704" y="1887967"/>
                <a:ext cx="846992" cy="1460957"/>
                <a:chOff x="6510704" y="1887967"/>
                <a:chExt cx="846992" cy="1460957"/>
              </a:xfrm>
            </p:grpSpPr>
            <p:sp>
              <p:nvSpPr>
                <p:cNvPr id="43" name="Trapezoid 42"/>
                <p:cNvSpPr/>
                <p:nvPr/>
              </p:nvSpPr>
              <p:spPr>
                <a:xfrm>
                  <a:off x="6510704" y="2865199"/>
                  <a:ext cx="846992" cy="483725"/>
                </a:xfrm>
                <a:prstGeom prst="trapezoid">
                  <a:avLst>
                    <a:gd name="adj" fmla="val 6407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1504664" y="3456288"/>
            <a:ext cx="1079863" cy="1114697"/>
            <a:chOff x="2603157" y="4562784"/>
            <a:chExt cx="1079863" cy="1114697"/>
          </a:xfrm>
        </p:grpSpPr>
        <p:grpSp>
          <p:nvGrpSpPr>
            <p:cNvPr id="31" name="Group 30"/>
            <p:cNvGrpSpPr/>
            <p:nvPr/>
          </p:nvGrpSpPr>
          <p:grpSpPr>
            <a:xfrm>
              <a:off x="2603157" y="4562784"/>
              <a:ext cx="1079863" cy="1114697"/>
              <a:chOff x="987717" y="3230880"/>
              <a:chExt cx="1079863" cy="1114697"/>
            </a:xfrm>
          </p:grpSpPr>
          <p:sp>
            <p:nvSpPr>
              <p:cNvPr id="32" name="Rectangle 3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48"/>
            <p:cNvGrpSpPr/>
            <p:nvPr/>
          </p:nvGrpSpPr>
          <p:grpSpPr>
            <a:xfrm>
              <a:off x="2857005" y="4676959"/>
              <a:ext cx="586401" cy="886345"/>
              <a:chOff x="3290479" y="529034"/>
              <a:chExt cx="1082574" cy="1568563"/>
            </a:xfrm>
          </p:grpSpPr>
          <p:sp>
            <p:nvSpPr>
              <p:cNvPr id="50" name="Oval 49"/>
              <p:cNvSpPr/>
              <p:nvPr/>
            </p:nvSpPr>
            <p:spPr>
              <a:xfrm rot="208670" flipH="1">
                <a:off x="3290479" y="666542"/>
                <a:ext cx="1082574" cy="122519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flipH="1">
                <a:off x="3478370" y="1688363"/>
                <a:ext cx="650706" cy="40923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20363465" flipH="1">
                <a:off x="3797487" y="529034"/>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6523337" flipH="1">
                <a:off x="3401695" y="596361"/>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3662605" y="607042"/>
                <a:ext cx="381000" cy="381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3545298" y="1280504"/>
                <a:ext cx="504876"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2481236" y="4799840"/>
            <a:ext cx="1079863" cy="1114697"/>
            <a:chOff x="4519042" y="4966430"/>
            <a:chExt cx="1079863" cy="1114697"/>
          </a:xfrm>
        </p:grpSpPr>
        <p:grpSp>
          <p:nvGrpSpPr>
            <p:cNvPr id="37" name="Group 36"/>
            <p:cNvGrpSpPr/>
            <p:nvPr/>
          </p:nvGrpSpPr>
          <p:grpSpPr>
            <a:xfrm>
              <a:off x="4519042" y="4966430"/>
              <a:ext cx="1079863" cy="1114697"/>
              <a:chOff x="987717" y="3230880"/>
              <a:chExt cx="1079863" cy="1114697"/>
            </a:xfrm>
          </p:grpSpPr>
          <p:sp>
            <p:nvSpPr>
              <p:cNvPr id="38" name="Rectangle 37"/>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ame 38"/>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a:off x="4717917" y="5108030"/>
              <a:ext cx="673682" cy="866050"/>
              <a:chOff x="1334862" y="762000"/>
              <a:chExt cx="1620344" cy="2094873"/>
            </a:xfrm>
          </p:grpSpPr>
          <p:sp>
            <p:nvSpPr>
              <p:cNvPr id="71" name="Oval 70"/>
              <p:cNvSpPr/>
              <p:nvPr/>
            </p:nvSpPr>
            <p:spPr>
              <a:xfrm flipH="1">
                <a:off x="1436479" y="1518011"/>
                <a:ext cx="1485876" cy="128201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892649" flipH="1">
                <a:off x="2392706" y="1257368"/>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3096286" flipH="1">
                <a:off x="1363325" y="1283351"/>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flipH="1">
                <a:off x="1620441" y="2175074"/>
                <a:ext cx="1029650" cy="681799"/>
              </a:xfrm>
              <a:prstGeom prst="trapezoid">
                <a:avLst>
                  <a:gd name="adj" fmla="val 45952"/>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20363465" flipH="1">
                <a:off x="2136839" y="762000"/>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6523337" flipH="1">
                <a:off x="1639674" y="830333"/>
                <a:ext cx="537343" cy="648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1963123" y="857974"/>
                <a:ext cx="490692" cy="4687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1812043" y="1686539"/>
                <a:ext cx="650233" cy="717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H="1">
                <a:off x="1471831" y="18158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2652931" y="17523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4136575" y="5274271"/>
            <a:ext cx="1079863" cy="1114697"/>
            <a:chOff x="4136575" y="5274271"/>
            <a:chExt cx="1079863" cy="1114697"/>
          </a:xfrm>
        </p:grpSpPr>
        <p:grpSp>
          <p:nvGrpSpPr>
            <p:cNvPr id="58" name="Group 57"/>
            <p:cNvGrpSpPr/>
            <p:nvPr/>
          </p:nvGrpSpPr>
          <p:grpSpPr>
            <a:xfrm>
              <a:off x="4136575" y="5274271"/>
              <a:ext cx="1079863" cy="1114697"/>
              <a:chOff x="987717" y="3230880"/>
              <a:chExt cx="1079863" cy="1114697"/>
            </a:xfrm>
          </p:grpSpPr>
          <p:sp>
            <p:nvSpPr>
              <p:cNvPr id="59" name="Rectangle 5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p:cNvGrpSpPr/>
            <p:nvPr/>
          </p:nvGrpSpPr>
          <p:grpSpPr>
            <a:xfrm>
              <a:off x="4349668" y="5419332"/>
              <a:ext cx="636697" cy="846739"/>
              <a:chOff x="6153670" y="1448541"/>
              <a:chExt cx="1783130" cy="2371375"/>
            </a:xfrm>
          </p:grpSpPr>
          <p:sp>
            <p:nvSpPr>
              <p:cNvPr id="95" name="Cloud 94"/>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6580130" y="3001388"/>
                <a:ext cx="972836" cy="818528"/>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204"/>
          <p:cNvGrpSpPr/>
          <p:nvPr/>
        </p:nvGrpSpPr>
        <p:grpSpPr>
          <a:xfrm>
            <a:off x="5634854" y="5274271"/>
            <a:ext cx="1079863" cy="1114697"/>
            <a:chOff x="5634854" y="5274271"/>
            <a:chExt cx="1079863" cy="1114697"/>
          </a:xfrm>
        </p:grpSpPr>
        <p:grpSp>
          <p:nvGrpSpPr>
            <p:cNvPr id="61" name="Group 60"/>
            <p:cNvGrpSpPr/>
            <p:nvPr/>
          </p:nvGrpSpPr>
          <p:grpSpPr>
            <a:xfrm>
              <a:off x="5634854" y="5274271"/>
              <a:ext cx="1079863" cy="1114697"/>
              <a:chOff x="987717" y="3230880"/>
              <a:chExt cx="1079863" cy="1114697"/>
            </a:xfrm>
          </p:grpSpPr>
          <p:sp>
            <p:nvSpPr>
              <p:cNvPr id="62" name="Rectangle 6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ame 6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5874002" y="5425440"/>
              <a:ext cx="640009" cy="859200"/>
              <a:chOff x="6666696" y="351893"/>
              <a:chExt cx="2079249" cy="2869254"/>
            </a:xfrm>
          </p:grpSpPr>
          <p:sp>
            <p:nvSpPr>
              <p:cNvPr id="103" name="Rounded Rectangle 102"/>
              <p:cNvSpPr/>
              <p:nvPr/>
            </p:nvSpPr>
            <p:spPr>
              <a:xfrm rot="5912175">
                <a:off x="5920465" y="1814531"/>
                <a:ext cx="2152847" cy="66038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4845266">
                <a:off x="7387537" y="1878496"/>
                <a:ext cx="2069855" cy="60426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672727" y="2096059"/>
                <a:ext cx="2073218" cy="1113776"/>
              </a:xfrm>
              <a:prstGeom prst="trapezoid">
                <a:avLst>
                  <a:gd name="adj" fmla="val 48994"/>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0800000">
                <a:off x="7392951" y="2094073"/>
                <a:ext cx="592348" cy="111576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71453" y="778088"/>
                <a:ext cx="1777044"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6836414" y="876446"/>
                <a:ext cx="1605714" cy="5178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71"/>
              <p:cNvGrpSpPr/>
              <p:nvPr/>
            </p:nvGrpSpPr>
            <p:grpSpPr>
              <a:xfrm flipH="1">
                <a:off x="6754094" y="351893"/>
                <a:ext cx="1980699" cy="1595721"/>
                <a:chOff x="6952937" y="1699574"/>
                <a:chExt cx="1652731" cy="1748246"/>
              </a:xfrm>
              <a:solidFill>
                <a:srgbClr val="E2B470"/>
              </a:solidFill>
            </p:grpSpPr>
            <p:sp>
              <p:nvSpPr>
                <p:cNvPr id="127" name="Chord 126"/>
                <p:cNvSpPr/>
                <p:nvPr/>
              </p:nvSpPr>
              <p:spPr>
                <a:xfrm rot="8556574">
                  <a:off x="6952937" y="1699574"/>
                  <a:ext cx="1627371" cy="1748246"/>
                </a:xfrm>
                <a:prstGeom prst="chord">
                  <a:avLst>
                    <a:gd name="adj1" fmla="val 2700247"/>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7048839" y="2145504"/>
                  <a:ext cx="1556829" cy="433222"/>
                </a:xfrm>
                <a:prstGeom prst="roundRect">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7287890" y="2283785"/>
                <a:ext cx="822614" cy="673180"/>
                <a:chOff x="2527899" y="293912"/>
                <a:chExt cx="1659340" cy="1357908"/>
              </a:xfrm>
              <a:noFill/>
            </p:grpSpPr>
            <p:grpSp>
              <p:nvGrpSpPr>
                <p:cNvPr id="117" name="Group 116"/>
                <p:cNvGrpSpPr/>
                <p:nvPr/>
              </p:nvGrpSpPr>
              <p:grpSpPr>
                <a:xfrm>
                  <a:off x="2527899" y="293912"/>
                  <a:ext cx="1659340" cy="1357908"/>
                  <a:chOff x="2527899" y="293912"/>
                  <a:chExt cx="1659340" cy="1357908"/>
                </a:xfrm>
                <a:grpFill/>
              </p:grpSpPr>
              <p:grpSp>
                <p:nvGrpSpPr>
                  <p:cNvPr id="119" name="Group 118"/>
                  <p:cNvGrpSpPr/>
                  <p:nvPr/>
                </p:nvGrpSpPr>
                <p:grpSpPr>
                  <a:xfrm>
                    <a:off x="2527899" y="293912"/>
                    <a:ext cx="949449" cy="1317559"/>
                    <a:chOff x="2527899" y="293912"/>
                    <a:chExt cx="949449" cy="1317559"/>
                  </a:xfrm>
                  <a:grpFill/>
                </p:grpSpPr>
                <p:sp>
                  <p:nvSpPr>
                    <p:cNvPr id="124" name="Flowchart: Summing Junction 123"/>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flipV="1">
                    <a:off x="3237790" y="334261"/>
                    <a:ext cx="949449" cy="1317559"/>
                    <a:chOff x="2527899" y="293912"/>
                    <a:chExt cx="949449" cy="1317559"/>
                  </a:xfrm>
                  <a:grpFill/>
                </p:grpSpPr>
                <p:sp>
                  <p:nvSpPr>
                    <p:cNvPr id="121" name="Flowchart: Summing Junction 120"/>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Flowchart: Summing Junction 117"/>
                <p:cNvSpPr/>
                <p:nvPr/>
              </p:nvSpPr>
              <p:spPr>
                <a:xfrm>
                  <a:off x="3046998" y="1053707"/>
                  <a:ext cx="595066" cy="595255"/>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oud 110"/>
              <p:cNvSpPr/>
              <p:nvPr/>
            </p:nvSpPr>
            <p:spPr>
              <a:xfrm>
                <a:off x="7255780" y="1883952"/>
                <a:ext cx="871444" cy="6388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586780">
                <a:off x="7557102" y="2012010"/>
                <a:ext cx="293482" cy="2468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8263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2708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728077" y="8642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2614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203"/>
          <p:cNvGrpSpPr/>
          <p:nvPr/>
        </p:nvGrpSpPr>
        <p:grpSpPr>
          <a:xfrm>
            <a:off x="7118590" y="5274271"/>
            <a:ext cx="1079863" cy="1114697"/>
            <a:chOff x="7118590" y="5274271"/>
            <a:chExt cx="1079863" cy="1114697"/>
          </a:xfrm>
        </p:grpSpPr>
        <p:grpSp>
          <p:nvGrpSpPr>
            <p:cNvPr id="64" name="Group 63"/>
            <p:cNvGrpSpPr/>
            <p:nvPr/>
          </p:nvGrpSpPr>
          <p:grpSpPr>
            <a:xfrm>
              <a:off x="7118590" y="5274271"/>
              <a:ext cx="1079863" cy="1114697"/>
              <a:chOff x="987717" y="3230880"/>
              <a:chExt cx="1079863" cy="1114697"/>
            </a:xfrm>
          </p:grpSpPr>
          <p:sp>
            <p:nvSpPr>
              <p:cNvPr id="65" name="Rectangle 6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45"/>
            <p:cNvGrpSpPr/>
            <p:nvPr/>
          </p:nvGrpSpPr>
          <p:grpSpPr>
            <a:xfrm>
              <a:off x="7331903" y="5403219"/>
              <a:ext cx="620413" cy="874218"/>
              <a:chOff x="1207073" y="533400"/>
              <a:chExt cx="1721407" cy="2425617"/>
            </a:xfrm>
          </p:grpSpPr>
          <p:sp>
            <p:nvSpPr>
              <p:cNvPr id="132" name="Oval 13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202"/>
          <p:cNvGrpSpPr/>
          <p:nvPr/>
        </p:nvGrpSpPr>
        <p:grpSpPr>
          <a:xfrm>
            <a:off x="8602326" y="4817257"/>
            <a:ext cx="1079863" cy="1114697"/>
            <a:chOff x="8602326" y="4817257"/>
            <a:chExt cx="1079863" cy="1114697"/>
          </a:xfrm>
        </p:grpSpPr>
        <p:grpSp>
          <p:nvGrpSpPr>
            <p:cNvPr id="67" name="Group 66"/>
            <p:cNvGrpSpPr/>
            <p:nvPr/>
          </p:nvGrpSpPr>
          <p:grpSpPr>
            <a:xfrm>
              <a:off x="8602326" y="4817257"/>
              <a:ext cx="1079863" cy="1114697"/>
              <a:chOff x="987717" y="3230880"/>
              <a:chExt cx="1079863" cy="1114697"/>
            </a:xfrm>
          </p:grpSpPr>
          <p:sp>
            <p:nvSpPr>
              <p:cNvPr id="68" name="Rectangle 67"/>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ame 68"/>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a:off x="8847780" y="4953267"/>
              <a:ext cx="577054" cy="862736"/>
              <a:chOff x="1435100" y="1167684"/>
              <a:chExt cx="1473784" cy="2203410"/>
            </a:xfrm>
          </p:grpSpPr>
          <p:sp>
            <p:nvSpPr>
              <p:cNvPr id="142" name="Rounded Rectangle 141"/>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1684154" y="2501433"/>
                <a:ext cx="1017528" cy="86966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1501255" y="1225618"/>
                <a:ext cx="1363234" cy="673316"/>
                <a:chOff x="1501255" y="1225618"/>
                <a:chExt cx="1363234" cy="673316"/>
              </a:xfrm>
            </p:grpSpPr>
            <p:sp>
              <p:nvSpPr>
                <p:cNvPr id="153" name="Half Frame 152"/>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154"/>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1" name="Oval 150"/>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a:off x="10284117" y="2110490"/>
            <a:ext cx="1079863" cy="1114697"/>
            <a:chOff x="10284117" y="2110490"/>
            <a:chExt cx="1079863" cy="1114697"/>
          </a:xfrm>
        </p:grpSpPr>
        <p:grpSp>
          <p:nvGrpSpPr>
            <p:cNvPr id="88" name="Group 87"/>
            <p:cNvGrpSpPr/>
            <p:nvPr/>
          </p:nvGrpSpPr>
          <p:grpSpPr>
            <a:xfrm>
              <a:off x="10284117" y="2110490"/>
              <a:ext cx="1079863" cy="1114697"/>
              <a:chOff x="987717" y="3230880"/>
              <a:chExt cx="1079863" cy="1114697"/>
            </a:xfrm>
          </p:grpSpPr>
          <p:sp>
            <p:nvSpPr>
              <p:cNvPr id="89" name="Rectangle 8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6" name="Group 155"/>
            <p:cNvGrpSpPr/>
            <p:nvPr/>
          </p:nvGrpSpPr>
          <p:grpSpPr>
            <a:xfrm>
              <a:off x="10476644" y="2286759"/>
              <a:ext cx="701305" cy="826437"/>
              <a:chOff x="2992481" y="1752600"/>
              <a:chExt cx="1488709" cy="1862934"/>
            </a:xfrm>
          </p:grpSpPr>
          <p:sp>
            <p:nvSpPr>
              <p:cNvPr id="157" name="Trapezoid 156"/>
              <p:cNvSpPr/>
              <p:nvPr/>
            </p:nvSpPr>
            <p:spPr>
              <a:xfrm>
                <a:off x="3063942" y="2971801"/>
                <a:ext cx="1295400" cy="643733"/>
              </a:xfrm>
              <a:prstGeom prst="trapezoid">
                <a:avLst>
                  <a:gd name="adj" fmla="val 4946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9655433" y="3460679"/>
            <a:ext cx="1079863" cy="1114697"/>
            <a:chOff x="9655433" y="3460679"/>
            <a:chExt cx="1079863" cy="1114697"/>
          </a:xfrm>
        </p:grpSpPr>
        <p:grpSp>
          <p:nvGrpSpPr>
            <p:cNvPr id="91" name="Group 90"/>
            <p:cNvGrpSpPr/>
            <p:nvPr/>
          </p:nvGrpSpPr>
          <p:grpSpPr>
            <a:xfrm>
              <a:off x="9655433" y="3460679"/>
              <a:ext cx="1079863" cy="1114697"/>
              <a:chOff x="987717" y="3230880"/>
              <a:chExt cx="1079863" cy="1114697"/>
            </a:xfrm>
          </p:grpSpPr>
          <p:sp>
            <p:nvSpPr>
              <p:cNvPr id="92" name="Rectangle 9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a:off x="9878689" y="3627979"/>
              <a:ext cx="589705" cy="833478"/>
              <a:chOff x="6979316" y="597061"/>
              <a:chExt cx="1800985" cy="2545478"/>
            </a:xfrm>
          </p:grpSpPr>
          <p:sp>
            <p:nvSpPr>
              <p:cNvPr id="170" name="Rounded Rectangle 169"/>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7126955" y="2131094"/>
                <a:ext cx="1531926" cy="1011445"/>
              </a:xfrm>
              <a:prstGeom prst="trapezoid">
                <a:avLst>
                  <a:gd name="adj" fmla="val 4747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71"/>
              <p:cNvGrpSpPr/>
              <p:nvPr/>
            </p:nvGrpSpPr>
            <p:grpSpPr>
              <a:xfrm rot="21037220">
                <a:off x="7229003" y="597061"/>
                <a:ext cx="1283294" cy="1252629"/>
                <a:chOff x="6862932" y="1711953"/>
                <a:chExt cx="1742735" cy="1770839"/>
              </a:xfrm>
              <a:solidFill>
                <a:srgbClr val="E2B470"/>
              </a:solidFill>
            </p:grpSpPr>
            <p:sp>
              <p:nvSpPr>
                <p:cNvPr id="197" name="Chord 19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hord 19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loud 176"/>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7114955" y="842981"/>
                <a:ext cx="1452531" cy="673316"/>
                <a:chOff x="1456353" y="1224259"/>
                <a:chExt cx="1452531" cy="673316"/>
              </a:xfrm>
            </p:grpSpPr>
            <p:sp>
              <p:nvSpPr>
                <p:cNvPr id="192" name="Rounded Rectangle 19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1530652" y="1224259"/>
                  <a:ext cx="1363234" cy="673316"/>
                  <a:chOff x="1501255" y="1225618"/>
                  <a:chExt cx="1363234" cy="673316"/>
                </a:xfrm>
              </p:grpSpPr>
              <p:sp>
                <p:nvSpPr>
                  <p:cNvPr id="194" name="Half Frame 193"/>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Half Frame 194"/>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Half Frame 195"/>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9" name="Group 178"/>
              <p:cNvGrpSpPr/>
              <p:nvPr/>
            </p:nvGrpSpPr>
            <p:grpSpPr>
              <a:xfrm>
                <a:off x="7564560" y="2616961"/>
                <a:ext cx="672494" cy="517321"/>
                <a:chOff x="6573231" y="263874"/>
                <a:chExt cx="1719645" cy="1322850"/>
              </a:xfrm>
            </p:grpSpPr>
            <p:sp>
              <p:nvSpPr>
                <p:cNvPr id="180" name="Oval 179"/>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6725631" y="416274"/>
                  <a:ext cx="914400" cy="1170450"/>
                  <a:chOff x="6725631" y="416274"/>
                  <a:chExt cx="914400" cy="1170450"/>
                </a:xfrm>
              </p:grpSpPr>
              <p:sp>
                <p:nvSpPr>
                  <p:cNvPr id="189" name="Oval 188"/>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flipH="1">
                  <a:off x="7378476" y="326007"/>
                  <a:ext cx="914400" cy="1170450"/>
                  <a:chOff x="6725631" y="416274"/>
                  <a:chExt cx="914400" cy="1170450"/>
                </a:xfrm>
              </p:grpSpPr>
              <p:sp>
                <p:nvSpPr>
                  <p:cNvPr id="186" name="Oval 185"/>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5718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970318"/>
          </a:xfrm>
          <a:prstGeom prst="rect">
            <a:avLst/>
          </a:prstGeom>
          <a:noFill/>
        </p:spPr>
        <p:txBody>
          <a:bodyPr wrap="square" rtlCol="0">
            <a:spAutoFit/>
          </a:bodyPr>
          <a:lstStyle/>
          <a:p>
            <a:r>
              <a:rPr lang="en-US" dirty="0"/>
              <a:t>He was a son of </a:t>
            </a:r>
            <a:r>
              <a:rPr lang="en-US" dirty="0" err="1"/>
              <a:t>Cainan</a:t>
            </a:r>
            <a:r>
              <a:rPr lang="en-US" dirty="0"/>
              <a:t>, great great-grandson of Adam and Eve</a:t>
            </a:r>
          </a:p>
          <a:p>
            <a:endParaRPr lang="en-US" dirty="0"/>
          </a:p>
          <a:p>
            <a:r>
              <a:rPr lang="en-US" dirty="0"/>
              <a:t>Luke mentions him as </a:t>
            </a:r>
            <a:r>
              <a:rPr lang="en-US" dirty="0" err="1"/>
              <a:t>Maleleel</a:t>
            </a:r>
            <a:r>
              <a:rPr lang="en-US" dirty="0"/>
              <a:t> (Luke 3:37)</a:t>
            </a:r>
          </a:p>
          <a:p>
            <a:endParaRPr lang="en-US" dirty="0"/>
          </a:p>
          <a:p>
            <a:r>
              <a:rPr lang="en-US" dirty="0"/>
              <a:t>He was 65 years old when Jared was born</a:t>
            </a:r>
          </a:p>
          <a:p>
            <a:endParaRPr lang="en-US" dirty="0"/>
          </a:p>
          <a:p>
            <a:r>
              <a:rPr lang="en-US" dirty="0"/>
              <a:t>He was  496 years and 7 days old  when he received his ordination from Adam</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895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Mahalaleel</a:t>
            </a:r>
            <a:endParaRPr lang="en-US" sz="6000" dirty="0">
              <a:latin typeface="Colonna MT" panose="04020805060202030203" pitchFamily="82" charset="0"/>
            </a:endParaRP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6:19-20, D&amp;C 107:46</a:t>
            </a:r>
          </a:p>
        </p:txBody>
      </p:sp>
      <p:grpSp>
        <p:nvGrpSpPr>
          <p:cNvPr id="7" name="Group 6"/>
          <p:cNvGrpSpPr/>
          <p:nvPr/>
        </p:nvGrpSpPr>
        <p:grpSpPr>
          <a:xfrm>
            <a:off x="8689987" y="952509"/>
            <a:ext cx="2251026" cy="4598259"/>
            <a:chOff x="6147263" y="1454812"/>
            <a:chExt cx="1936315" cy="3955387"/>
          </a:xfrm>
        </p:grpSpPr>
        <p:sp>
          <p:nvSpPr>
            <p:cNvPr id="9" name="Cloud 8"/>
            <p:cNvSpPr/>
            <p:nvPr/>
          </p:nvSpPr>
          <p:spPr>
            <a:xfrm rot="5693554">
              <a:off x="6076663" y="1525412"/>
              <a:ext cx="2077515" cy="1936315"/>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7174001" y="2753304"/>
              <a:ext cx="652103" cy="1186617"/>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6462246" y="2714426"/>
              <a:ext cx="652103" cy="1186617"/>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664614" y="3001386"/>
              <a:ext cx="972836" cy="216810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473558" y="3954907"/>
              <a:ext cx="1074234" cy="691226"/>
              <a:chOff x="3352800" y="2487123"/>
              <a:chExt cx="2022718" cy="1301537"/>
            </a:xfrm>
          </p:grpSpPr>
          <p:sp>
            <p:nvSpPr>
              <p:cNvPr id="25" name="Diagonal Stripe 24"/>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p:cNvGrpSpPr/>
              <p:nvPr/>
            </p:nvGrpSpPr>
            <p:grpSpPr>
              <a:xfrm>
                <a:off x="3690767" y="2487123"/>
                <a:ext cx="1684751" cy="1301537"/>
                <a:chOff x="3690767" y="2487123"/>
                <a:chExt cx="1684751" cy="1301537"/>
              </a:xfrm>
            </p:grpSpPr>
            <p:sp>
              <p:nvSpPr>
                <p:cNvPr id="27" name="Diagonal Stripe 26"/>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ound Diagonal Corner Rectangle 20"/>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1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416320"/>
          </a:xfrm>
          <a:prstGeom prst="rect">
            <a:avLst/>
          </a:prstGeom>
          <a:noFill/>
        </p:spPr>
        <p:txBody>
          <a:bodyPr wrap="square" rtlCol="0">
            <a:spAutoFit/>
          </a:bodyPr>
          <a:lstStyle/>
          <a:p>
            <a:r>
              <a:rPr lang="en-US" dirty="0"/>
              <a:t>He was a son of </a:t>
            </a:r>
            <a:r>
              <a:rPr lang="en-US" dirty="0" err="1"/>
              <a:t>Mahalaleel</a:t>
            </a:r>
            <a:r>
              <a:rPr lang="en-US" dirty="0"/>
              <a:t>, great great great-grandson of Adam and Eve</a:t>
            </a:r>
          </a:p>
          <a:p>
            <a:endParaRPr lang="en-US" dirty="0"/>
          </a:p>
          <a:p>
            <a:r>
              <a:rPr lang="en-US" dirty="0"/>
              <a:t>He was 162 years old when Enoch was born</a:t>
            </a:r>
          </a:p>
          <a:p>
            <a:endParaRPr lang="en-US" dirty="0"/>
          </a:p>
          <a:p>
            <a:r>
              <a:rPr lang="en-US" dirty="0"/>
              <a:t>He was  200 years old  when he received his ordination from Adam</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962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Jared</a:t>
            </a: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6:21, D&amp;C 107:47</a:t>
            </a:r>
          </a:p>
        </p:txBody>
      </p:sp>
      <p:grpSp>
        <p:nvGrpSpPr>
          <p:cNvPr id="52" name="Group 51"/>
          <p:cNvGrpSpPr/>
          <p:nvPr/>
        </p:nvGrpSpPr>
        <p:grpSpPr>
          <a:xfrm>
            <a:off x="8941741" y="1032426"/>
            <a:ext cx="2240669" cy="4802346"/>
            <a:chOff x="6408019" y="351893"/>
            <a:chExt cx="2603931" cy="5693376"/>
          </a:xfrm>
        </p:grpSpPr>
        <p:sp>
          <p:nvSpPr>
            <p:cNvPr id="53" name="Oval 52"/>
            <p:cNvSpPr/>
            <p:nvPr/>
          </p:nvSpPr>
          <p:spPr>
            <a:xfrm rot="19540506">
              <a:off x="7765760" y="5066815"/>
              <a:ext cx="735255" cy="978454"/>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754858">
              <a:off x="6815987" y="5065969"/>
              <a:ext cx="558077" cy="978454"/>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912175">
              <a:off x="5886608" y="1843760"/>
              <a:ext cx="2211962" cy="66038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4845266">
              <a:off x="7451644" y="1995386"/>
              <a:ext cx="2143452" cy="41154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
            <p:cNvGrpSpPr/>
            <p:nvPr/>
          </p:nvGrpSpPr>
          <p:grpSpPr>
            <a:xfrm rot="2754858">
              <a:off x="6900181" y="5025186"/>
              <a:ext cx="458776" cy="978454"/>
              <a:chOff x="1676400" y="2133600"/>
              <a:chExt cx="1447800" cy="2057400"/>
            </a:xfrm>
          </p:grpSpPr>
          <p:sp>
            <p:nvSpPr>
              <p:cNvPr id="91" name="Oval 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8"/>
            <p:cNvGrpSpPr/>
            <p:nvPr/>
          </p:nvGrpSpPr>
          <p:grpSpPr>
            <a:xfrm rot="19182012">
              <a:off x="7838845" y="5258443"/>
              <a:ext cx="620880" cy="722992"/>
              <a:chOff x="1676400" y="2133600"/>
              <a:chExt cx="1447800" cy="2057400"/>
            </a:xfrm>
          </p:grpSpPr>
          <p:sp>
            <p:nvSpPr>
              <p:cNvPr id="89" name="Oval 8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rot="2451945">
              <a:off x="8513083" y="3527663"/>
              <a:ext cx="498867"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586780">
              <a:off x="6408019" y="3529268"/>
              <a:ext cx="507764"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354810">
              <a:off x="7610017" y="2005666"/>
              <a:ext cx="1118026"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18040">
              <a:off x="6597203" y="2099642"/>
              <a:ext cx="1118026"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6672727" y="2096059"/>
              <a:ext cx="2073218"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7403023" y="1957062"/>
              <a:ext cx="592348"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71453" y="778088"/>
              <a:ext cx="1777044"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6836414" y="876446"/>
              <a:ext cx="1605714" cy="5178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71"/>
            <p:cNvGrpSpPr/>
            <p:nvPr/>
          </p:nvGrpSpPr>
          <p:grpSpPr>
            <a:xfrm flipH="1">
              <a:off x="6754094" y="351893"/>
              <a:ext cx="1980699" cy="1595721"/>
              <a:chOff x="6952937" y="1699574"/>
              <a:chExt cx="1652731" cy="1748246"/>
            </a:xfrm>
            <a:solidFill>
              <a:srgbClr val="E2B470"/>
            </a:solidFill>
          </p:grpSpPr>
          <p:sp>
            <p:nvSpPr>
              <p:cNvPr id="85" name="Chord 84"/>
              <p:cNvSpPr/>
              <p:nvPr/>
            </p:nvSpPr>
            <p:spPr>
              <a:xfrm rot="8556574">
                <a:off x="6952937" y="1699574"/>
                <a:ext cx="1627371" cy="1748246"/>
              </a:xfrm>
              <a:prstGeom prst="chord">
                <a:avLst>
                  <a:gd name="adj1" fmla="val 2700247"/>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7048839" y="2145504"/>
                <a:ext cx="1556829" cy="433222"/>
              </a:xfrm>
              <a:prstGeom prst="roundRect">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287890" y="2283785"/>
              <a:ext cx="822614" cy="673180"/>
              <a:chOff x="2527899" y="293912"/>
              <a:chExt cx="1659340" cy="1357908"/>
            </a:xfrm>
            <a:noFill/>
          </p:grpSpPr>
          <p:grpSp>
            <p:nvGrpSpPr>
              <p:cNvPr id="75" name="Group 74"/>
              <p:cNvGrpSpPr/>
              <p:nvPr/>
            </p:nvGrpSpPr>
            <p:grpSpPr>
              <a:xfrm>
                <a:off x="2527899" y="293912"/>
                <a:ext cx="1659340" cy="1357908"/>
                <a:chOff x="2527899" y="293912"/>
                <a:chExt cx="1659340" cy="1357908"/>
              </a:xfrm>
              <a:grpFill/>
            </p:grpSpPr>
            <p:grpSp>
              <p:nvGrpSpPr>
                <p:cNvPr id="77" name="Group 76"/>
                <p:cNvGrpSpPr/>
                <p:nvPr/>
              </p:nvGrpSpPr>
              <p:grpSpPr>
                <a:xfrm>
                  <a:off x="2527899" y="293912"/>
                  <a:ext cx="949449" cy="1317559"/>
                  <a:chOff x="2527899" y="293912"/>
                  <a:chExt cx="949449" cy="1317559"/>
                </a:xfrm>
                <a:grpFill/>
              </p:grpSpPr>
              <p:sp>
                <p:nvSpPr>
                  <p:cNvPr id="82" name="Flowchart: Summing Junction 81"/>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flipV="1">
                  <a:off x="3237790" y="334261"/>
                  <a:ext cx="949449" cy="1317559"/>
                  <a:chOff x="2527899" y="293912"/>
                  <a:chExt cx="949449" cy="1317559"/>
                </a:xfrm>
                <a:grpFill/>
              </p:grpSpPr>
              <p:sp>
                <p:nvSpPr>
                  <p:cNvPr id="79" name="Flowchart: Summing Junction 78"/>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79"/>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Flowchart: Summing Junction 75"/>
              <p:cNvSpPr/>
              <p:nvPr/>
            </p:nvSpPr>
            <p:spPr>
              <a:xfrm>
                <a:off x="3046998" y="1053707"/>
                <a:ext cx="595066" cy="595255"/>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a:off x="7255780" y="1883952"/>
              <a:ext cx="871444" cy="6388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586780">
              <a:off x="7557102" y="2012010"/>
              <a:ext cx="293482" cy="2468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8263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2708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728077" y="8642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2614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2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wipe(down)">
                                      <p:cBhvr>
                                        <p:cTn id="9" dur="580">
                                          <p:stCondLst>
                                            <p:cond delay="0"/>
                                          </p:stCondLst>
                                        </p:cTn>
                                        <p:tgtEl>
                                          <p:spTgt spid="52"/>
                                        </p:tgtEl>
                                      </p:cBhvr>
                                    </p:animEffect>
                                    <p:anim calcmode="lin" valueType="num">
                                      <p:cBhvr>
                                        <p:cTn id="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5" dur="26">
                                          <p:stCondLst>
                                            <p:cond delay="650"/>
                                          </p:stCondLst>
                                        </p:cTn>
                                        <p:tgtEl>
                                          <p:spTgt spid="52"/>
                                        </p:tgtEl>
                                      </p:cBhvr>
                                      <p:to x="100000" y="60000"/>
                                    </p:animScale>
                                    <p:animScale>
                                      <p:cBhvr>
                                        <p:cTn id="16" dur="166" decel="50000">
                                          <p:stCondLst>
                                            <p:cond delay="676"/>
                                          </p:stCondLst>
                                        </p:cTn>
                                        <p:tgtEl>
                                          <p:spTgt spid="52"/>
                                        </p:tgtEl>
                                      </p:cBhvr>
                                      <p:to x="100000" y="100000"/>
                                    </p:animScale>
                                    <p:animScale>
                                      <p:cBhvr>
                                        <p:cTn id="17" dur="26">
                                          <p:stCondLst>
                                            <p:cond delay="1312"/>
                                          </p:stCondLst>
                                        </p:cTn>
                                        <p:tgtEl>
                                          <p:spTgt spid="52"/>
                                        </p:tgtEl>
                                      </p:cBhvr>
                                      <p:to x="100000" y="80000"/>
                                    </p:animScale>
                                    <p:animScale>
                                      <p:cBhvr>
                                        <p:cTn id="18" dur="166" decel="50000">
                                          <p:stCondLst>
                                            <p:cond delay="1338"/>
                                          </p:stCondLst>
                                        </p:cTn>
                                        <p:tgtEl>
                                          <p:spTgt spid="52"/>
                                        </p:tgtEl>
                                      </p:cBhvr>
                                      <p:to x="100000" y="100000"/>
                                    </p:animScale>
                                    <p:animScale>
                                      <p:cBhvr>
                                        <p:cTn id="19" dur="26">
                                          <p:stCondLst>
                                            <p:cond delay="1642"/>
                                          </p:stCondLst>
                                        </p:cTn>
                                        <p:tgtEl>
                                          <p:spTgt spid="52"/>
                                        </p:tgtEl>
                                      </p:cBhvr>
                                      <p:to x="100000" y="90000"/>
                                    </p:animScale>
                                    <p:animScale>
                                      <p:cBhvr>
                                        <p:cTn id="20" dur="166" decel="50000">
                                          <p:stCondLst>
                                            <p:cond delay="1668"/>
                                          </p:stCondLst>
                                        </p:cTn>
                                        <p:tgtEl>
                                          <p:spTgt spid="52"/>
                                        </p:tgtEl>
                                      </p:cBhvr>
                                      <p:to x="100000" y="100000"/>
                                    </p:animScale>
                                    <p:animScale>
                                      <p:cBhvr>
                                        <p:cTn id="21" dur="26">
                                          <p:stCondLst>
                                            <p:cond delay="1808"/>
                                          </p:stCondLst>
                                        </p:cTn>
                                        <p:tgtEl>
                                          <p:spTgt spid="52"/>
                                        </p:tgtEl>
                                      </p:cBhvr>
                                      <p:to x="100000" y="95000"/>
                                    </p:animScale>
                                    <p:animScale>
                                      <p:cBhvr>
                                        <p:cTn id="22" dur="166" decel="50000">
                                          <p:stCondLst>
                                            <p:cond delay="1834"/>
                                          </p:stCondLst>
                                        </p:cTn>
                                        <p:tgtEl>
                                          <p:spTgt spid="5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5632311"/>
          </a:xfrm>
          <a:prstGeom prst="rect">
            <a:avLst/>
          </a:prstGeom>
          <a:noFill/>
        </p:spPr>
        <p:txBody>
          <a:bodyPr wrap="square" rtlCol="0">
            <a:spAutoFit/>
          </a:bodyPr>
          <a:lstStyle/>
          <a:p>
            <a:r>
              <a:rPr lang="en-US" dirty="0"/>
              <a:t>He was a son of Jared, great great great great-grandson of Adam and Eve</a:t>
            </a:r>
          </a:p>
          <a:p>
            <a:endParaRPr lang="en-US" dirty="0"/>
          </a:p>
          <a:p>
            <a:r>
              <a:rPr lang="en-US" dirty="0"/>
              <a:t>He was taught in the ways of God</a:t>
            </a:r>
          </a:p>
          <a:p>
            <a:endParaRPr lang="en-US" dirty="0"/>
          </a:p>
          <a:p>
            <a:r>
              <a:rPr lang="en-US" dirty="0"/>
              <a:t>He was 25 years old when he was ordained under the hand of Adam,  65 years old when his son, Methuselah, was born and when Adam blessed him</a:t>
            </a:r>
          </a:p>
          <a:p>
            <a:endParaRPr lang="en-US" dirty="0"/>
          </a:p>
          <a:p>
            <a:r>
              <a:rPr lang="en-US" dirty="0"/>
              <a:t>He was called of God to teach repentance, the Fall, the temptations of Satan, and Jesus Christ’s mission of redemption and salvation</a:t>
            </a:r>
          </a:p>
          <a:p>
            <a:endParaRPr lang="en-US" dirty="0"/>
          </a:p>
          <a:p>
            <a:r>
              <a:rPr lang="en-US" dirty="0"/>
              <a:t>He was  200 years old  when he received his ordination from Adam</a:t>
            </a:r>
          </a:p>
          <a:p>
            <a:endParaRPr lang="en-US" dirty="0"/>
          </a:p>
          <a:p>
            <a:r>
              <a:rPr lang="en-US" dirty="0"/>
              <a:t>He built a city called “City of Holiness”– even Zion and shown the Second Coming</a:t>
            </a:r>
          </a:p>
          <a:p>
            <a:endParaRPr lang="en-US" dirty="0"/>
          </a:p>
          <a:p>
            <a:r>
              <a:rPr lang="en-US" dirty="0"/>
              <a:t>The City of Zion was ‘taken up into heaven’ (Moses 7:21  D&amp;C 38:4)</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was translated at age 430 (Hebrews 11:5)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Moses 6  Moses 7, D&amp;C 107:48-49, 53 Hebrews 11:5</a:t>
            </a:r>
          </a:p>
        </p:txBody>
      </p:sp>
      <p:grpSp>
        <p:nvGrpSpPr>
          <p:cNvPr id="7" name="Group 45"/>
          <p:cNvGrpSpPr/>
          <p:nvPr/>
        </p:nvGrpSpPr>
        <p:grpSpPr>
          <a:xfrm>
            <a:off x="8705045" y="705744"/>
            <a:ext cx="2959423" cy="5091789"/>
            <a:chOff x="838200" y="533400"/>
            <a:chExt cx="2959423" cy="5091789"/>
          </a:xfrm>
        </p:grpSpPr>
        <p:sp>
          <p:nvSpPr>
            <p:cNvPr id="9" name="Oval 8"/>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7"/>
            <p:cNvGrpSpPr/>
            <p:nvPr/>
          </p:nvGrpSpPr>
          <p:grpSpPr>
            <a:xfrm rot="2754858">
              <a:off x="1366669" y="5020454"/>
              <a:ext cx="451567" cy="757903"/>
              <a:chOff x="1676400" y="2133600"/>
              <a:chExt cx="1447800" cy="2088845"/>
            </a:xfrm>
          </p:grpSpPr>
          <p:sp>
            <p:nvSpPr>
              <p:cNvPr id="40"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p:cNvGrpSpPr/>
            <p:nvPr/>
          </p:nvGrpSpPr>
          <p:grpSpPr>
            <a:xfrm rot="18845142" flipH="1">
              <a:off x="2094336" y="4964730"/>
              <a:ext cx="451567" cy="757903"/>
              <a:chOff x="1676400" y="2133600"/>
              <a:chExt cx="1447800" cy="2088845"/>
            </a:xfrm>
          </p:grpSpPr>
          <p:sp>
            <p:nvSpPr>
              <p:cNvPr id="37" name="Oval 3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55315" y="1944324"/>
              <a:ext cx="355515" cy="2393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3"/>
            <p:cNvGrpSpPr/>
            <p:nvPr/>
          </p:nvGrpSpPr>
          <p:grpSpPr>
            <a:xfrm rot="19025436">
              <a:off x="2146207" y="3548341"/>
              <a:ext cx="1651416" cy="462197"/>
              <a:chOff x="3505200" y="1981200"/>
              <a:chExt cx="2138597" cy="749508"/>
            </a:xfrm>
          </p:grpSpPr>
          <p:grpSp>
            <p:nvGrpSpPr>
              <p:cNvPr id="29" name="Group 38"/>
              <p:cNvGrpSpPr/>
              <p:nvPr/>
            </p:nvGrpSpPr>
            <p:grpSpPr>
              <a:xfrm>
                <a:off x="3505200" y="1981200"/>
                <a:ext cx="2133600" cy="381000"/>
                <a:chOff x="3505200" y="1981200"/>
                <a:chExt cx="2133600" cy="381000"/>
              </a:xfrm>
            </p:grpSpPr>
            <p:sp>
              <p:nvSpPr>
                <p:cNvPr id="34" name="Rounded Rectangle 33"/>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9"/>
              <p:cNvGrpSpPr/>
              <p:nvPr/>
            </p:nvGrpSpPr>
            <p:grpSpPr>
              <a:xfrm>
                <a:off x="3510197" y="2349708"/>
                <a:ext cx="2133600" cy="381000"/>
                <a:chOff x="3505200" y="1981200"/>
                <a:chExt cx="2133600" cy="381000"/>
              </a:xfrm>
            </p:grpSpPr>
            <p:sp>
              <p:nvSpPr>
                <p:cNvPr id="31" name="Rounded Rectangle 30"/>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Oval 27"/>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39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4524315"/>
          </a:xfrm>
          <a:prstGeom prst="rect">
            <a:avLst/>
          </a:prstGeom>
          <a:noFill/>
        </p:spPr>
        <p:txBody>
          <a:bodyPr wrap="square" rtlCol="0">
            <a:spAutoFit/>
          </a:bodyPr>
          <a:lstStyle/>
          <a:p>
            <a:r>
              <a:rPr lang="en-US" dirty="0"/>
              <a:t>He was a son of Enoch</a:t>
            </a:r>
          </a:p>
          <a:p>
            <a:endParaRPr lang="en-US" dirty="0"/>
          </a:p>
          <a:p>
            <a:r>
              <a:rPr lang="en-US" dirty="0"/>
              <a:t>His name means dart or javelin</a:t>
            </a:r>
          </a:p>
          <a:p>
            <a:endParaRPr lang="en-US" dirty="0"/>
          </a:p>
          <a:p>
            <a:r>
              <a:rPr lang="en-US" dirty="0"/>
              <a:t>He, along with Enoch, was the longest surviving of the ancient patriarchs</a:t>
            </a:r>
          </a:p>
          <a:p>
            <a:endParaRPr lang="en-US" dirty="0"/>
          </a:p>
          <a:p>
            <a:r>
              <a:rPr lang="en-US" dirty="0"/>
              <a:t>Luke names him as </a:t>
            </a:r>
            <a:r>
              <a:rPr lang="en-US" dirty="0" err="1"/>
              <a:t>Mathusala</a:t>
            </a:r>
            <a:endParaRPr lang="en-US" dirty="0"/>
          </a:p>
          <a:p>
            <a:endParaRPr lang="en-US" dirty="0"/>
          </a:p>
          <a:p>
            <a:r>
              <a:rPr lang="en-US" dirty="0"/>
              <a:t>He was ordained by Adam at age 100 (D&amp;C 107:50)</a:t>
            </a:r>
          </a:p>
          <a:p>
            <a:r>
              <a:rPr lang="en-US" dirty="0"/>
              <a:t> </a:t>
            </a:r>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age 969 and was the oldest man having lived on the earth</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Methuselah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Genesis 5:27, 1 Chronicles 1:3, Moses 6:25, Luke 3:37</a:t>
            </a:r>
          </a:p>
        </p:txBody>
      </p:sp>
      <p:grpSp>
        <p:nvGrpSpPr>
          <p:cNvPr id="7" name="Group 6"/>
          <p:cNvGrpSpPr/>
          <p:nvPr/>
        </p:nvGrpSpPr>
        <p:grpSpPr>
          <a:xfrm>
            <a:off x="8661841" y="1191929"/>
            <a:ext cx="2001866" cy="4402573"/>
            <a:chOff x="1317442" y="1167684"/>
            <a:chExt cx="1721197" cy="3785316"/>
          </a:xfrm>
        </p:grpSpPr>
        <p:sp>
          <p:nvSpPr>
            <p:cNvPr id="9" name="Rounded Rectangle 8"/>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2601782" y="3039500"/>
              <a:ext cx="436857"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1317442" y="3077575"/>
              <a:ext cx="49470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2264945" y="4301735"/>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1897787" y="4288853"/>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2227956" y="2351942"/>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1483503" y="2313880"/>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684154" y="2501433"/>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01255" y="1225618"/>
              <a:ext cx="1363234" cy="673316"/>
              <a:chOff x="1501255" y="1225618"/>
              <a:chExt cx="1363234" cy="673316"/>
            </a:xfrm>
          </p:grpSpPr>
          <p:sp>
            <p:nvSpPr>
              <p:cNvPr id="36" name="Half Frame 35"/>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1754840" y="4319803"/>
              <a:ext cx="891722" cy="423095"/>
              <a:chOff x="1501255" y="1225618"/>
              <a:chExt cx="1363234" cy="673316"/>
            </a:xfrm>
          </p:grpSpPr>
          <p:sp>
            <p:nvSpPr>
              <p:cNvPr id="33" name="Half Frame 32"/>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a:off x="1510711" y="3313809"/>
              <a:ext cx="1080696" cy="681033"/>
              <a:chOff x="3352800" y="2487123"/>
              <a:chExt cx="2022718" cy="1301537"/>
            </a:xfrm>
          </p:grpSpPr>
          <p:sp>
            <p:nvSpPr>
              <p:cNvPr id="28" name="Diagonal Stripe 27"/>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3690767" y="2487123"/>
                <a:ext cx="1684751" cy="1301537"/>
                <a:chOff x="3690767" y="2487123"/>
                <a:chExt cx="1684751" cy="1301537"/>
              </a:xfrm>
            </p:grpSpPr>
            <p:sp>
              <p:nvSpPr>
                <p:cNvPr id="30" name="Diagonal Stripe 29"/>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6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2862322"/>
          </a:xfrm>
          <a:prstGeom prst="rect">
            <a:avLst/>
          </a:prstGeom>
          <a:noFill/>
        </p:spPr>
        <p:txBody>
          <a:bodyPr wrap="square" rtlCol="0">
            <a:spAutoFit/>
          </a:bodyPr>
          <a:lstStyle/>
          <a:p>
            <a:r>
              <a:rPr lang="en-US" dirty="0"/>
              <a:t>He was a son of Methuselah, grandson of Enoch (8</a:t>
            </a:r>
            <a:r>
              <a:rPr lang="en-US" baseline="30000" dirty="0"/>
              <a:t>th</a:t>
            </a:r>
            <a:r>
              <a:rPr lang="en-US" dirty="0"/>
              <a:t> descendant of Adam and Eve)</a:t>
            </a:r>
          </a:p>
          <a:p>
            <a:endParaRPr lang="en-US" dirty="0"/>
          </a:p>
          <a:p>
            <a:r>
              <a:rPr lang="en-US" dirty="0"/>
              <a:t>He was ordained by Seth at age 32 (D&amp;C 107:51)</a:t>
            </a:r>
          </a:p>
          <a:p>
            <a:endParaRPr lang="en-US" dirty="0"/>
          </a:p>
          <a:p>
            <a:r>
              <a:rPr lang="en-US" dirty="0"/>
              <a:t>He was 82 years old when Noah was born</a:t>
            </a:r>
          </a:p>
          <a:p>
            <a:r>
              <a:rPr lang="en-US" dirty="0"/>
              <a:t> </a:t>
            </a:r>
          </a:p>
          <a:p>
            <a:r>
              <a:rPr lang="en-US" dirty="0"/>
              <a:t>He died at age 777 assuming he died before Adam and in the flood</a:t>
            </a:r>
          </a:p>
          <a:p>
            <a:endParaRPr lang="en-US" dirty="0"/>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Lamech</a:t>
            </a:r>
            <a:endParaRPr lang="en-US" sz="6000" dirty="0">
              <a:latin typeface="Colonna MT" panose="04020805060202030203" pitchFamily="82" charset="0"/>
            </a:endParaRP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Genesis 5:27, 1 Chronicles 1:3, Moses 6:25, Luke 3:37</a:t>
            </a:r>
          </a:p>
        </p:txBody>
      </p:sp>
      <p:grpSp>
        <p:nvGrpSpPr>
          <p:cNvPr id="7" name="Group 6"/>
          <p:cNvGrpSpPr/>
          <p:nvPr/>
        </p:nvGrpSpPr>
        <p:grpSpPr>
          <a:xfrm>
            <a:off x="8715404" y="537065"/>
            <a:ext cx="1924076" cy="5429148"/>
            <a:chOff x="6931359" y="597061"/>
            <a:chExt cx="1924076" cy="5429148"/>
          </a:xfrm>
        </p:grpSpPr>
        <p:sp>
          <p:nvSpPr>
            <p:cNvPr id="9" name="Rounded Rectangle 8"/>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
            <p:cNvGrpSpPr/>
            <p:nvPr/>
          </p:nvGrpSpPr>
          <p:grpSpPr>
            <a:xfrm rot="2754858">
              <a:off x="7231164" y="5187630"/>
              <a:ext cx="458776" cy="734042"/>
              <a:chOff x="1676400" y="2133600"/>
              <a:chExt cx="1447800" cy="2088845"/>
            </a:xfrm>
          </p:grpSpPr>
          <p:sp>
            <p:nvSpPr>
              <p:cNvPr id="49" name="Oval 4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
            <p:cNvGrpSpPr/>
            <p:nvPr/>
          </p:nvGrpSpPr>
          <p:grpSpPr>
            <a:xfrm rot="19182012">
              <a:off x="7991254" y="5292167"/>
              <a:ext cx="458776" cy="734042"/>
              <a:chOff x="1676400" y="2133600"/>
              <a:chExt cx="1447800" cy="2088845"/>
            </a:xfrm>
          </p:grpSpPr>
          <p:sp>
            <p:nvSpPr>
              <p:cNvPr id="46" name="Oval 4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2451945">
              <a:off x="8486816" y="3562698"/>
              <a:ext cx="368619"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86780">
              <a:off x="6931359" y="3564303"/>
              <a:ext cx="375193"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54810">
              <a:off x="7819530" y="2040701"/>
              <a:ext cx="826123"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18040">
              <a:off x="7071149" y="2134677"/>
              <a:ext cx="826123"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126955" y="2131094"/>
              <a:ext cx="1531926"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71"/>
            <p:cNvGrpSpPr/>
            <p:nvPr/>
          </p:nvGrpSpPr>
          <p:grpSpPr>
            <a:xfrm rot="21037220">
              <a:off x="7229003" y="597061"/>
              <a:ext cx="1283294" cy="1252629"/>
              <a:chOff x="6862932" y="1711953"/>
              <a:chExt cx="1742735" cy="1770839"/>
            </a:xfrm>
            <a:solidFill>
              <a:srgbClr val="E2B470"/>
            </a:solidFill>
          </p:grpSpPr>
          <p:sp>
            <p:nvSpPr>
              <p:cNvPr id="42" name="Chord 41"/>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loud 21"/>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114955" y="842981"/>
              <a:ext cx="1452531" cy="673316"/>
              <a:chOff x="1456353" y="1224259"/>
              <a:chExt cx="1452531" cy="673316"/>
            </a:xfrm>
          </p:grpSpPr>
          <p:sp>
            <p:nvSpPr>
              <p:cNvPr id="37" name="Rounded Rectangle 36"/>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530652" y="1224259"/>
                <a:ext cx="1363234" cy="673316"/>
                <a:chOff x="1501255" y="1225618"/>
                <a:chExt cx="1363234" cy="673316"/>
              </a:xfrm>
            </p:grpSpPr>
            <p:sp>
              <p:nvSpPr>
                <p:cNvPr id="39" name="Half Frame 38"/>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Half Frame 40"/>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23"/>
            <p:cNvGrpSpPr/>
            <p:nvPr/>
          </p:nvGrpSpPr>
          <p:grpSpPr>
            <a:xfrm>
              <a:off x="7564560" y="2616961"/>
              <a:ext cx="672494" cy="517321"/>
              <a:chOff x="6573231" y="263874"/>
              <a:chExt cx="1719645" cy="1322850"/>
            </a:xfrm>
          </p:grpSpPr>
          <p:sp>
            <p:nvSpPr>
              <p:cNvPr id="25" name="Oval 24"/>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725631" y="416274"/>
                <a:ext cx="914400" cy="1170450"/>
                <a:chOff x="6725631" y="416274"/>
                <a:chExt cx="914400" cy="1170450"/>
              </a:xfrm>
            </p:grpSpPr>
            <p:sp>
              <p:nvSpPr>
                <p:cNvPr id="34" name="Oval 33"/>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flipH="1">
                <a:off x="7378476" y="326007"/>
                <a:ext cx="914400" cy="1170450"/>
                <a:chOff x="6725631" y="416274"/>
                <a:chExt cx="914400" cy="1170450"/>
              </a:xfrm>
            </p:grpSpPr>
            <p:sp>
              <p:nvSpPr>
                <p:cNvPr id="31" name="Oval 30"/>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28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139321"/>
          </a:xfrm>
          <a:prstGeom prst="rect">
            <a:avLst/>
          </a:prstGeom>
          <a:noFill/>
        </p:spPr>
        <p:txBody>
          <a:bodyPr wrap="square" rtlCol="0">
            <a:spAutoFit/>
          </a:bodyPr>
          <a:lstStyle/>
          <a:p>
            <a:r>
              <a:rPr lang="en-US" dirty="0"/>
              <a:t>He was a son of </a:t>
            </a:r>
            <a:r>
              <a:rPr lang="en-US" dirty="0" err="1"/>
              <a:t>Lamech</a:t>
            </a:r>
            <a:r>
              <a:rPr lang="en-US" dirty="0"/>
              <a:t>, great grandson of Enoch</a:t>
            </a:r>
          </a:p>
          <a:p>
            <a:endParaRPr lang="en-US" dirty="0"/>
          </a:p>
          <a:p>
            <a:r>
              <a:rPr lang="en-US" dirty="0"/>
              <a:t>His name means rest</a:t>
            </a:r>
          </a:p>
          <a:p>
            <a:endParaRPr lang="en-US" dirty="0"/>
          </a:p>
          <a:p>
            <a:r>
              <a:rPr lang="en-US" dirty="0"/>
              <a:t>He was ordained at age 10 by Methuselah, his grandfather…Adam having passed away by then (D&amp;C 107:52)</a:t>
            </a:r>
          </a:p>
          <a:p>
            <a:endParaRPr lang="en-US" dirty="0"/>
          </a:p>
          <a:p>
            <a:r>
              <a:rPr lang="en-US" dirty="0"/>
              <a:t>He was 500 years old: and he begat Shem, Ham, and Japheth.</a:t>
            </a:r>
          </a:p>
          <a:p>
            <a:r>
              <a:rPr lang="en-US" dirty="0"/>
              <a:t> </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Noah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a:t>Genesis 5:32</a:t>
            </a:r>
            <a:endParaRPr lang="en-US" dirty="0"/>
          </a:p>
        </p:txBody>
      </p:sp>
      <p:grpSp>
        <p:nvGrpSpPr>
          <p:cNvPr id="7" name="Group 6"/>
          <p:cNvGrpSpPr/>
          <p:nvPr/>
        </p:nvGrpSpPr>
        <p:grpSpPr>
          <a:xfrm>
            <a:off x="8361215" y="906868"/>
            <a:ext cx="2791211" cy="4914175"/>
            <a:chOff x="2819915" y="1752600"/>
            <a:chExt cx="1828315" cy="3418171"/>
          </a:xfrm>
        </p:grpSpPr>
        <p:sp>
          <p:nvSpPr>
            <p:cNvPr id="9" name="Oval 8"/>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32582" y="2057400"/>
              <a:ext cx="92014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9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6:26-28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Time</a:t>
            </a:r>
          </a:p>
        </p:txBody>
      </p:sp>
      <p:sp>
        <p:nvSpPr>
          <p:cNvPr id="33" name="TextBox 32"/>
          <p:cNvSpPr txBox="1"/>
          <p:nvPr/>
        </p:nvSpPr>
        <p:spPr>
          <a:xfrm>
            <a:off x="339143" y="913839"/>
            <a:ext cx="5756857" cy="3046988"/>
          </a:xfrm>
          <a:prstGeom prst="rect">
            <a:avLst/>
          </a:prstGeom>
          <a:noFill/>
        </p:spPr>
        <p:txBody>
          <a:bodyPr wrap="square" rtlCol="0">
            <a:spAutoFit/>
          </a:bodyPr>
          <a:lstStyle/>
          <a:p>
            <a:r>
              <a:rPr lang="en-US" sz="2000" dirty="0"/>
              <a:t>“In the time of Enoch they committed murder, shedding of blood of the children of men; they enslaved them, they sold what did not belong to them, they entered homes without right, and took whatever they wanted … they rigged the laws in their favor, and imitated the abominable deeds of the rebellious angels of a former time in which, when Abel tried to check them they encompassed his death by a conspiracy.”</a:t>
            </a:r>
          </a:p>
          <a:p>
            <a:r>
              <a:rPr lang="en-US" sz="1200" dirty="0"/>
              <a:t>E. </a:t>
            </a:r>
            <a:r>
              <a:rPr lang="en-US" sz="1200" dirty="0" err="1"/>
              <a:t>Kraeling</a:t>
            </a:r>
            <a:r>
              <a:rPr lang="en-US" sz="1200" dirty="0"/>
              <a:t> quote by Hugh Nibley</a:t>
            </a:r>
            <a:endParaRPr lang="en-US" sz="1200" i="1" dirty="0"/>
          </a:p>
        </p:txBody>
      </p:sp>
      <p:grpSp>
        <p:nvGrpSpPr>
          <p:cNvPr id="9" name="Group 8"/>
          <p:cNvGrpSpPr/>
          <p:nvPr/>
        </p:nvGrpSpPr>
        <p:grpSpPr>
          <a:xfrm>
            <a:off x="10957204" y="102278"/>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6099394" y="3602251"/>
            <a:ext cx="5756857" cy="2862322"/>
          </a:xfrm>
          <a:prstGeom prst="rect">
            <a:avLst/>
          </a:prstGeom>
          <a:noFill/>
        </p:spPr>
        <p:txBody>
          <a:bodyPr wrap="square" rtlCol="0">
            <a:spAutoFit/>
          </a:bodyPr>
          <a:lstStyle/>
          <a:p>
            <a:r>
              <a:rPr lang="en-US" sz="2000" dirty="0"/>
              <a:t>Giants— Genesis 6:2, 4-5</a:t>
            </a:r>
          </a:p>
          <a:p>
            <a:r>
              <a:rPr lang="en-US" sz="2000" dirty="0"/>
              <a:t>Ambition was the motivating force in all this evil. “The giants were aspiring spirits who desired to be great in the manner of God on earth”; </a:t>
            </a:r>
          </a:p>
          <a:p>
            <a:r>
              <a:rPr lang="en-US" sz="1400" dirty="0"/>
              <a:t>Ben </a:t>
            </a:r>
            <a:r>
              <a:rPr lang="en-US" sz="1400" dirty="0" err="1"/>
              <a:t>Sira</a:t>
            </a:r>
            <a:r>
              <a:rPr lang="en-US" sz="1400" dirty="0"/>
              <a:t> 16:7</a:t>
            </a:r>
          </a:p>
          <a:p>
            <a:endParaRPr lang="en-US" sz="1400" dirty="0"/>
          </a:p>
          <a:p>
            <a:r>
              <a:rPr lang="en-US" sz="2000" dirty="0"/>
              <a:t>“the biblical term “men of name,” means “men who aspired to be great, ‘to make a name’ for themselves.”</a:t>
            </a:r>
          </a:p>
          <a:p>
            <a:r>
              <a:rPr lang="en-US" sz="1200" dirty="0"/>
              <a:t>E. </a:t>
            </a:r>
            <a:r>
              <a:rPr lang="en-US" sz="1200" dirty="0" err="1"/>
              <a:t>Kraeling</a:t>
            </a:r>
            <a:r>
              <a:rPr lang="en-US" sz="1200" dirty="0"/>
              <a:t> quoted by Hugh Nibley</a:t>
            </a:r>
            <a:endParaRPr lang="en-US" sz="1200" i="1" dirty="0"/>
          </a:p>
        </p:txBody>
      </p:sp>
      <p:grpSp>
        <p:nvGrpSpPr>
          <p:cNvPr id="7" name="Group 6"/>
          <p:cNvGrpSpPr/>
          <p:nvPr/>
        </p:nvGrpSpPr>
        <p:grpSpPr>
          <a:xfrm>
            <a:off x="903889" y="4142457"/>
            <a:ext cx="4168804" cy="2123014"/>
            <a:chOff x="903889" y="4142457"/>
            <a:chExt cx="4168804" cy="2123014"/>
          </a:xfrm>
        </p:grpSpPr>
        <p:pic>
          <p:nvPicPr>
            <p:cNvPr id="3074" name="Picture 2" descr="http://www.printmag.com/wp-content/uploads/22a.-tolstoy-1024x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89" y="4142457"/>
              <a:ext cx="4168804" cy="2100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54466" y="5988472"/>
              <a:ext cx="1018227" cy="276999"/>
            </a:xfrm>
            <a:prstGeom prst="rect">
              <a:avLst/>
            </a:prstGeom>
          </p:spPr>
          <p:txBody>
            <a:bodyPr wrap="none">
              <a:spAutoFit/>
            </a:bodyPr>
            <a:lstStyle/>
            <a:p>
              <a:r>
                <a:rPr lang="en-US" sz="1200" i="1" dirty="0">
                  <a:latin typeface="Lucida Sans" panose="020B0602030504020204" pitchFamily="34" charset="0"/>
                </a:rPr>
                <a:t>Leo Tolstoy</a:t>
              </a:r>
              <a:endParaRPr lang="en-US" sz="1200" dirty="0"/>
            </a:p>
          </p:txBody>
        </p:sp>
      </p:grpSp>
      <p:pic>
        <p:nvPicPr>
          <p:cNvPr id="1026" name="Picture 2" descr="Image result for enoch lds">
            <a:extLst>
              <a:ext uri="{FF2B5EF4-FFF2-40B4-BE49-F238E27FC236}">
                <a16:creationId xmlns:a16="http://schemas.microsoft.com/office/drawing/2014/main" id="{E69B6939-CCD5-4C91-ADE0-11DB40FE9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412" y="904349"/>
            <a:ext cx="1878587" cy="2408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CF8386-CBBE-41E7-A5FD-038E46D6F5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9681" y="5635424"/>
            <a:ext cx="846663" cy="1105082"/>
          </a:xfrm>
          <a:prstGeom prst="rect">
            <a:avLst/>
          </a:prstGeom>
        </p:spPr>
      </p:pic>
    </p:spTree>
    <p:extLst>
      <p:ext uri="{BB962C8B-B14F-4D97-AF65-F5344CB8AC3E}">
        <p14:creationId xmlns:p14="http://schemas.microsoft.com/office/powerpoint/2010/main" val="21225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6:26-28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Calling</a:t>
            </a:r>
          </a:p>
        </p:txBody>
      </p:sp>
      <p:sp>
        <p:nvSpPr>
          <p:cNvPr id="33" name="TextBox 32"/>
          <p:cNvSpPr txBox="1"/>
          <p:nvPr/>
        </p:nvSpPr>
        <p:spPr>
          <a:xfrm>
            <a:off x="400104" y="1202246"/>
            <a:ext cx="4407028" cy="2246769"/>
          </a:xfrm>
          <a:prstGeom prst="rect">
            <a:avLst/>
          </a:prstGeom>
          <a:noFill/>
        </p:spPr>
        <p:txBody>
          <a:bodyPr wrap="square" rtlCol="0">
            <a:spAutoFit/>
          </a:bodyPr>
          <a:lstStyle/>
          <a:p>
            <a:pPr fontAlgn="base"/>
            <a:r>
              <a:rPr lang="en-US" sz="2000" dirty="0"/>
              <a:t>What concerns did Enoch express about his ability to fulfill the Lord’s call?</a:t>
            </a:r>
          </a:p>
          <a:p>
            <a:pPr fontAlgn="base"/>
            <a:endParaRPr lang="en-US" sz="2000" dirty="0"/>
          </a:p>
          <a:p>
            <a:pPr fontAlgn="base"/>
            <a:endParaRPr lang="en-US" sz="2000" dirty="0"/>
          </a:p>
          <a:p>
            <a:pPr fontAlgn="base"/>
            <a:r>
              <a:rPr lang="en-US" sz="2000" dirty="0"/>
              <a:t>How does Enoch’s concern about his weaknesses show that he also could not “see afar off” at this time?</a:t>
            </a:r>
          </a:p>
        </p:txBody>
      </p:sp>
      <p:grpSp>
        <p:nvGrpSpPr>
          <p:cNvPr id="9" name="Group 8"/>
          <p:cNvGrpSpPr/>
          <p:nvPr/>
        </p:nvGrpSpPr>
        <p:grpSpPr>
          <a:xfrm>
            <a:off x="10885714" y="104095"/>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6596053" y="4715069"/>
            <a:ext cx="4375390" cy="1384995"/>
          </a:xfrm>
          <a:prstGeom prst="rect">
            <a:avLst/>
          </a:prstGeom>
        </p:spPr>
        <p:txBody>
          <a:bodyPr wrap="square">
            <a:spAutoFit/>
          </a:bodyPr>
          <a:lstStyle/>
          <a:p>
            <a:r>
              <a:rPr lang="en-US" dirty="0">
                <a:solidFill>
                  <a:srgbClr val="333333"/>
                </a:solidFill>
                <a:latin typeface="Calibri" panose="020F0502020204030204" pitchFamily="34" charset="0"/>
              </a:rPr>
              <a:t>“Upon acknowledging our dedication and perseverance, the Lord will give us that which we are not able to attain due to our imperfections and human weaknesses.”</a:t>
            </a:r>
          </a:p>
          <a:p>
            <a:pPr fontAlgn="base"/>
            <a:r>
              <a:rPr lang="en-US" sz="1200" dirty="0"/>
              <a:t>Elder </a:t>
            </a:r>
            <a:r>
              <a:rPr lang="en-US" sz="1200" dirty="0" err="1"/>
              <a:t>Ulisses</a:t>
            </a:r>
            <a:r>
              <a:rPr lang="en-US" sz="1200" dirty="0"/>
              <a:t> </a:t>
            </a:r>
            <a:r>
              <a:rPr lang="en-US" sz="1200" dirty="0" err="1"/>
              <a:t>Soares</a:t>
            </a:r>
            <a:endParaRPr lang="en-US" sz="1200" dirty="0"/>
          </a:p>
        </p:txBody>
      </p:sp>
      <p:sp>
        <p:nvSpPr>
          <p:cNvPr id="3" name="Rectangle 2"/>
          <p:cNvSpPr/>
          <p:nvPr/>
        </p:nvSpPr>
        <p:spPr>
          <a:xfrm>
            <a:off x="5329645" y="2168907"/>
            <a:ext cx="6096000" cy="1384995"/>
          </a:xfrm>
          <a:prstGeom prst="rect">
            <a:avLst/>
          </a:prstGeom>
        </p:spPr>
        <p:txBody>
          <a:bodyPr>
            <a:spAutoFit/>
          </a:bodyPr>
          <a:lstStyle/>
          <a:p>
            <a:r>
              <a:rPr lang="en-US" dirty="0">
                <a:solidFill>
                  <a:srgbClr val="333333"/>
                </a:solidFill>
                <a:latin typeface="Calibri" panose="020F0502020204030204" pitchFamily="34" charset="0"/>
              </a:rPr>
              <a:t>“All of us are particularly aware of our shortcomings and weaknesses. Therefore, it is easy for us to feel that we are unworthy of blessings we desire and that we are not as worthy to hold an office or calling as someone next door.”</a:t>
            </a:r>
          </a:p>
          <a:p>
            <a:pPr fontAlgn="base"/>
            <a:r>
              <a:rPr lang="en-US" sz="1200" dirty="0"/>
              <a:t>Elder Marvin J. Ashton</a:t>
            </a:r>
          </a:p>
        </p:txBody>
      </p:sp>
      <p:grpSp>
        <p:nvGrpSpPr>
          <p:cNvPr id="24" name="Group 23"/>
          <p:cNvGrpSpPr/>
          <p:nvPr/>
        </p:nvGrpSpPr>
        <p:grpSpPr>
          <a:xfrm>
            <a:off x="1758504" y="4197054"/>
            <a:ext cx="4337496" cy="2289846"/>
            <a:chOff x="8162687" y="6011169"/>
            <a:chExt cx="4337496" cy="2289846"/>
          </a:xfrm>
        </p:grpSpPr>
        <p:pic>
          <p:nvPicPr>
            <p:cNvPr id="25"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687" y="6011169"/>
              <a:ext cx="4337496" cy="22898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662740" y="6524175"/>
              <a:ext cx="2548575" cy="1323439"/>
            </a:xfrm>
            <a:prstGeom prst="rect">
              <a:avLst/>
            </a:prstGeom>
            <a:noFill/>
          </p:spPr>
          <p:txBody>
            <a:bodyPr wrap="square" rtlCol="0">
              <a:spAutoFit/>
            </a:bodyPr>
            <a:lstStyle/>
            <a:p>
              <a:pPr algn="ctr"/>
              <a:r>
                <a:rPr lang="en-US" sz="2000" b="1" i="1" dirty="0"/>
                <a:t>If we go and do what the Lord commands, He will be with us and help us</a:t>
              </a:r>
            </a:p>
          </p:txBody>
        </p:sp>
      </p:grpSp>
      <p:pic>
        <p:nvPicPr>
          <p:cNvPr id="8" name="Picture 7">
            <a:extLst>
              <a:ext uri="{FF2B5EF4-FFF2-40B4-BE49-F238E27FC236}">
                <a16:creationId xmlns:a16="http://schemas.microsoft.com/office/drawing/2014/main" id="{4BA29846-78B1-46DB-A3CF-C370609F8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972" y="1025793"/>
            <a:ext cx="812594" cy="1064498"/>
          </a:xfrm>
          <a:prstGeom prst="rect">
            <a:avLst/>
          </a:prstGeom>
        </p:spPr>
      </p:pic>
      <p:pic>
        <p:nvPicPr>
          <p:cNvPr id="27" name="Picture 26">
            <a:extLst>
              <a:ext uri="{FF2B5EF4-FFF2-40B4-BE49-F238E27FC236}">
                <a16:creationId xmlns:a16="http://schemas.microsoft.com/office/drawing/2014/main" id="{5B789A81-DE56-4866-9C8E-94ECA2DB9A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218" y="3639605"/>
            <a:ext cx="855693" cy="1064498"/>
          </a:xfrm>
          <a:prstGeom prst="rect">
            <a:avLst/>
          </a:prstGeom>
        </p:spPr>
      </p:pic>
    </p:spTree>
    <p:extLst>
      <p:ext uri="{BB962C8B-B14F-4D97-AF65-F5344CB8AC3E}">
        <p14:creationId xmlns:p14="http://schemas.microsoft.com/office/powerpoint/2010/main" val="29963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6:35-38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Instructions</a:t>
            </a:r>
          </a:p>
        </p:txBody>
      </p:sp>
      <p:sp>
        <p:nvSpPr>
          <p:cNvPr id="33" name="TextBox 32"/>
          <p:cNvSpPr txBox="1"/>
          <p:nvPr/>
        </p:nvSpPr>
        <p:spPr>
          <a:xfrm>
            <a:off x="400104" y="1202246"/>
            <a:ext cx="4407028" cy="1323439"/>
          </a:xfrm>
          <a:prstGeom prst="rect">
            <a:avLst/>
          </a:prstGeom>
          <a:noFill/>
        </p:spPr>
        <p:txBody>
          <a:bodyPr wrap="square" rtlCol="0">
            <a:spAutoFit/>
          </a:bodyPr>
          <a:lstStyle/>
          <a:p>
            <a:pPr fontAlgn="base"/>
            <a:r>
              <a:rPr lang="en-US" sz="2000" dirty="0"/>
              <a:t>Anointing the Eyes and washing</a:t>
            </a:r>
          </a:p>
          <a:p>
            <a:pPr fontAlgn="base"/>
            <a:endParaRPr lang="en-US" sz="2000" dirty="0"/>
          </a:p>
          <a:p>
            <a:pPr fontAlgn="base"/>
            <a:r>
              <a:rPr lang="en-US" sz="2000" dirty="0"/>
              <a:t>Compared to Jesus healing the blind</a:t>
            </a:r>
          </a:p>
          <a:p>
            <a:pPr fontAlgn="base"/>
            <a:r>
              <a:rPr lang="en-US" sz="2000" dirty="0"/>
              <a:t> </a:t>
            </a:r>
            <a:r>
              <a:rPr lang="en-US" sz="1200" dirty="0"/>
              <a:t>John 9:6-9</a:t>
            </a:r>
          </a:p>
        </p:txBody>
      </p:sp>
      <p:grpSp>
        <p:nvGrpSpPr>
          <p:cNvPr id="9" name="Group 8"/>
          <p:cNvGrpSpPr/>
          <p:nvPr/>
        </p:nvGrpSpPr>
        <p:grpSpPr>
          <a:xfrm>
            <a:off x="10859886" y="86177"/>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207236" y="1483088"/>
            <a:ext cx="6096000" cy="3600986"/>
          </a:xfrm>
          <a:prstGeom prst="rect">
            <a:avLst/>
          </a:prstGeom>
        </p:spPr>
        <p:txBody>
          <a:bodyPr>
            <a:spAutoFit/>
          </a:bodyPr>
          <a:lstStyle/>
          <a:p>
            <a:r>
              <a:rPr lang="en-US" dirty="0">
                <a:solidFill>
                  <a:srgbClr val="333333"/>
                </a:solidFill>
                <a:latin typeface="Calibri" panose="020F0502020204030204" pitchFamily="34" charset="0"/>
              </a:rPr>
              <a:t>“A seer is one who sees with spiritual eyes. He perceives the meaning of that which seems obscure to others; therefore he is an interpreter and a clarifier of eternal truth.</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foresees the future from the past and the present.</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This he does by the power of the Lord operating through him directly, or indirectly with the aid of divine instruments such as the Urim and Thummim.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is the one who sees, who walks in the Lord’s light with open eyes.”</a:t>
            </a:r>
          </a:p>
          <a:p>
            <a:r>
              <a:rPr lang="en-US" sz="1200" dirty="0">
                <a:solidFill>
                  <a:srgbClr val="333333"/>
                </a:solidFill>
                <a:latin typeface="Calibri" panose="020F0502020204030204" pitchFamily="34" charset="0"/>
              </a:rPr>
              <a:t>John A. </a:t>
            </a:r>
            <a:r>
              <a:rPr lang="en-US" sz="1200" dirty="0" err="1">
                <a:solidFill>
                  <a:srgbClr val="333333"/>
                </a:solidFill>
                <a:latin typeface="Calibri" panose="020F0502020204030204" pitchFamily="34" charset="0"/>
              </a:rPr>
              <a:t>Widtsoe</a:t>
            </a:r>
            <a:endParaRPr lang="en-US" sz="1200" dirty="0"/>
          </a:p>
        </p:txBody>
      </p:sp>
      <p:sp>
        <p:nvSpPr>
          <p:cNvPr id="27" name="TextBox 26"/>
          <p:cNvSpPr txBox="1"/>
          <p:nvPr/>
        </p:nvSpPr>
        <p:spPr>
          <a:xfrm>
            <a:off x="563315" y="5395092"/>
            <a:ext cx="8187881" cy="707886"/>
          </a:xfrm>
          <a:prstGeom prst="rect">
            <a:avLst/>
          </a:prstGeom>
          <a:noFill/>
        </p:spPr>
        <p:txBody>
          <a:bodyPr wrap="square" rtlCol="0">
            <a:spAutoFit/>
          </a:bodyPr>
          <a:lstStyle/>
          <a:p>
            <a:r>
              <a:rPr lang="en-US" sz="2000" dirty="0"/>
              <a:t>Food for Thought:</a:t>
            </a:r>
          </a:p>
          <a:p>
            <a:r>
              <a:rPr lang="en-US" sz="2000" dirty="0"/>
              <a:t>Did Enoch have the Urim and Thummim?</a:t>
            </a:r>
          </a:p>
        </p:txBody>
      </p:sp>
      <p:grpSp>
        <p:nvGrpSpPr>
          <p:cNvPr id="28" name="Group 27"/>
          <p:cNvGrpSpPr/>
          <p:nvPr/>
        </p:nvGrpSpPr>
        <p:grpSpPr>
          <a:xfrm>
            <a:off x="8163524" y="4931553"/>
            <a:ext cx="3342854" cy="1764756"/>
            <a:chOff x="7629946" y="4413279"/>
            <a:chExt cx="3342854" cy="1764756"/>
          </a:xfrm>
        </p:grpSpPr>
        <p:pic>
          <p:nvPicPr>
            <p:cNvPr id="29"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46" y="4413279"/>
              <a:ext cx="3342854" cy="1764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917700" y="4695492"/>
              <a:ext cx="2408608" cy="1200329"/>
            </a:xfrm>
            <a:prstGeom prst="rect">
              <a:avLst/>
            </a:prstGeom>
            <a:noFill/>
          </p:spPr>
          <p:txBody>
            <a:bodyPr wrap="square" rtlCol="0">
              <a:spAutoFit/>
            </a:bodyPr>
            <a:lstStyle/>
            <a:p>
              <a:pPr algn="ctr"/>
              <a:r>
                <a:rPr lang="en-US" dirty="0"/>
                <a:t> </a:t>
              </a:r>
              <a:r>
                <a:rPr lang="en-US" b="1" dirty="0"/>
                <a:t>By strict obedience and with the Lord’s help, we can see with spiritual eyes.</a:t>
              </a:r>
              <a:endParaRPr lang="en-US" b="1" i="1" dirty="0"/>
            </a:p>
          </p:txBody>
        </p:sp>
      </p:grpSp>
      <p:pic>
        <p:nvPicPr>
          <p:cNvPr id="1026" name="Picture 2" descr="https://www.lds.org/bc/content/bible-videos/videos/jesus-heals-a-man-born-blind/images/80_jesus-heals-a-man-born-blind_900x600_72dpi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04" y="2570586"/>
            <a:ext cx="4112532" cy="274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4DB99C-BA4B-4F18-BB9B-EF5900449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75" y="1098967"/>
            <a:ext cx="730913" cy="1087697"/>
          </a:xfrm>
          <a:prstGeom prst="rect">
            <a:avLst/>
          </a:prstGeom>
        </p:spPr>
      </p:pic>
    </p:spTree>
    <p:extLst>
      <p:ext uri="{BB962C8B-B14F-4D97-AF65-F5344CB8AC3E}">
        <p14:creationId xmlns:p14="http://schemas.microsoft.com/office/powerpoint/2010/main" val="19246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out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anim calcmode="lin" valueType="num">
                                      <p:cBhvr>
                                        <p:cTn id="34" dur="2000" fill="hold"/>
                                        <p:tgtEl>
                                          <p:spTgt spid="27"/>
                                        </p:tgtEl>
                                        <p:attrNameLst>
                                          <p:attrName>ppt_w</p:attrName>
                                        </p:attrNameLst>
                                      </p:cBhvr>
                                      <p:tavLst>
                                        <p:tav tm="0" fmla="#ppt_w*sin(2.5*pi*$)">
                                          <p:val>
                                            <p:fltVal val="0"/>
                                          </p:val>
                                        </p:tav>
                                        <p:tav tm="100000">
                                          <p:val>
                                            <p:fltVal val="1"/>
                                          </p:val>
                                        </p:tav>
                                      </p:tavLst>
                                    </p:anim>
                                    <p:anim calcmode="lin" valueType="num">
                                      <p:cBhvr>
                                        <p:cTn id="35"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6:40-42</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Mahijah</a:t>
            </a:r>
            <a:endParaRPr lang="en-US" sz="6000" dirty="0">
              <a:latin typeface="Colonna MT" panose="04020805060202030203" pitchFamily="82" charset="0"/>
            </a:endParaRPr>
          </a:p>
        </p:txBody>
      </p:sp>
      <p:sp>
        <p:nvSpPr>
          <p:cNvPr id="33" name="TextBox 32"/>
          <p:cNvSpPr txBox="1"/>
          <p:nvPr/>
        </p:nvSpPr>
        <p:spPr>
          <a:xfrm>
            <a:off x="3334892" y="730532"/>
            <a:ext cx="4407028" cy="400110"/>
          </a:xfrm>
          <a:prstGeom prst="rect">
            <a:avLst/>
          </a:prstGeom>
          <a:noFill/>
        </p:spPr>
        <p:txBody>
          <a:bodyPr wrap="square" rtlCol="0">
            <a:spAutoFit/>
          </a:bodyPr>
          <a:lstStyle/>
          <a:p>
            <a:pPr fontAlgn="base"/>
            <a:r>
              <a:rPr lang="en-US" sz="2000" dirty="0"/>
              <a:t>Where are you from?</a:t>
            </a:r>
            <a:endParaRPr lang="en-US" sz="1200" dirty="0"/>
          </a:p>
        </p:txBody>
      </p:sp>
      <p:sp>
        <p:nvSpPr>
          <p:cNvPr id="3" name="Rectangle 2"/>
          <p:cNvSpPr/>
          <p:nvPr/>
        </p:nvSpPr>
        <p:spPr>
          <a:xfrm>
            <a:off x="4209679" y="1592345"/>
            <a:ext cx="6583190" cy="830997"/>
          </a:xfrm>
          <a:prstGeom prst="rect">
            <a:avLst/>
          </a:prstGeom>
        </p:spPr>
        <p:txBody>
          <a:bodyPr wrap="square">
            <a:spAutoFit/>
          </a:bodyPr>
          <a:lstStyle/>
          <a:p>
            <a:pPr algn="ctr"/>
            <a:r>
              <a:rPr lang="en-US" sz="2400" dirty="0">
                <a:solidFill>
                  <a:srgbClr val="333333"/>
                </a:solidFill>
                <a:latin typeface="Calibri" panose="020F0502020204030204" pitchFamily="34" charset="0"/>
              </a:rPr>
              <a:t>Enoch declares his divine authority and his priesthood linage </a:t>
            </a:r>
            <a:endParaRPr lang="en-US" sz="2400" dirty="0"/>
          </a:p>
        </p:txBody>
      </p:sp>
      <p:grpSp>
        <p:nvGrpSpPr>
          <p:cNvPr id="7" name="Group 6"/>
          <p:cNvGrpSpPr/>
          <p:nvPr/>
        </p:nvGrpSpPr>
        <p:grpSpPr>
          <a:xfrm>
            <a:off x="331963" y="1831278"/>
            <a:ext cx="2191060" cy="2590931"/>
            <a:chOff x="331963" y="1831278"/>
            <a:chExt cx="2191060" cy="2590931"/>
          </a:xfrm>
        </p:grpSpPr>
        <p:pic>
          <p:nvPicPr>
            <p:cNvPr id="2050" name="Picture 2" descr="http://www.fallenangels-ckquarterman.com/wp-content/uploads/2012/07/300px-1QIsa_b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4" y="1831278"/>
              <a:ext cx="2122919" cy="2540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963" y="4160599"/>
              <a:ext cx="1616148" cy="261610"/>
            </a:xfrm>
            <a:prstGeom prst="rect">
              <a:avLst/>
            </a:prstGeom>
          </p:spPr>
          <p:txBody>
            <a:bodyPr wrap="none">
              <a:spAutoFit/>
            </a:bodyPr>
            <a:lstStyle/>
            <a:p>
              <a:r>
                <a:rPr lang="en-US" sz="1100" dirty="0"/>
                <a:t>Book of Enoch &amp; Jubilees</a:t>
              </a:r>
            </a:p>
          </p:txBody>
        </p:sp>
      </p:grpSp>
      <p:pic>
        <p:nvPicPr>
          <p:cNvPr id="2054" name="Picture 6" descr="http://www.israel-a-history-of.com/images/EnochScenari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58" y="2652241"/>
            <a:ext cx="2534169" cy="3605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scriptures/bc/scriptures/ot/gen/5/images/006-006-city-of-zion-is-taken-up-full.jpg?download=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293" y="2669656"/>
            <a:ext cx="2632014" cy="350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733927" y="3343316"/>
            <a:ext cx="5149516" cy="1754326"/>
          </a:xfrm>
          <a:prstGeom prst="rect">
            <a:avLst/>
          </a:prstGeom>
          <a:noFill/>
        </p:spPr>
        <p:txBody>
          <a:bodyPr wrap="square" rtlCol="0">
            <a:spAutoFit/>
          </a:bodyPr>
          <a:lstStyle/>
          <a:p>
            <a:r>
              <a:rPr lang="en-US" sz="3600" dirty="0"/>
              <a:t>What have your parents (or ancestors) passed on to you?</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Linked to Our Ancestors</a:t>
            </a:r>
          </a:p>
        </p:txBody>
      </p:sp>
      <p:sp>
        <p:nvSpPr>
          <p:cNvPr id="7" name="TextBox 6"/>
          <p:cNvSpPr txBox="1"/>
          <p:nvPr/>
        </p:nvSpPr>
        <p:spPr>
          <a:xfrm>
            <a:off x="6805864" y="3343316"/>
            <a:ext cx="5149516" cy="1754326"/>
          </a:xfrm>
          <a:prstGeom prst="rect">
            <a:avLst/>
          </a:prstGeom>
          <a:noFill/>
        </p:spPr>
        <p:txBody>
          <a:bodyPr wrap="square" rtlCol="0">
            <a:spAutoFit/>
          </a:bodyPr>
          <a:lstStyle/>
          <a:p>
            <a:r>
              <a:rPr lang="en-US" sz="3600" dirty="0"/>
              <a:t>What are the most useful things you could pass on to your future children?</a:t>
            </a:r>
          </a:p>
        </p:txBody>
      </p:sp>
      <p:pic>
        <p:nvPicPr>
          <p:cNvPr id="8" name="Picture 2" descr="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913" y="1378717"/>
            <a:ext cx="5905060" cy="13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98D1F9A2-521A-47F6-91F2-98984304F7F6}"/>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128" name="Minus 127"/>
          <p:cNvSpPr/>
          <p:nvPr/>
        </p:nvSpPr>
        <p:spPr>
          <a:xfrm rot="5400000">
            <a:off x="6315493" y="5144449"/>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72671"/>
            <a:ext cx="12093388" cy="1938992"/>
          </a:xfrm>
          <a:prstGeom prst="rect">
            <a:avLst/>
          </a:prstGeom>
          <a:noFill/>
        </p:spPr>
        <p:txBody>
          <a:bodyPr wrap="square" rtlCol="0">
            <a:spAutoFit/>
          </a:bodyPr>
          <a:lstStyle/>
          <a:p>
            <a:pPr algn="ctr"/>
            <a:r>
              <a:rPr lang="en-US" sz="6000" dirty="0"/>
              <a:t>The Fall and The Rescue</a:t>
            </a:r>
          </a:p>
          <a:p>
            <a:pPr algn="ctr"/>
            <a:r>
              <a:rPr lang="en-US" sz="6000" dirty="0"/>
              <a:t>Moses 6:48-68</a:t>
            </a:r>
          </a:p>
        </p:txBody>
      </p:sp>
      <p:grpSp>
        <p:nvGrpSpPr>
          <p:cNvPr id="9" name="Group 2"/>
          <p:cNvGrpSpPr/>
          <p:nvPr/>
        </p:nvGrpSpPr>
        <p:grpSpPr>
          <a:xfrm>
            <a:off x="2536880" y="2493226"/>
            <a:ext cx="1240971" cy="1599474"/>
            <a:chOff x="0" y="228600"/>
            <a:chExt cx="5943600" cy="6477000"/>
          </a:xfrm>
        </p:grpSpPr>
        <p:sp>
          <p:nvSpPr>
            <p:cNvPr id="10" name="Rounded Rectangle 9"/>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Minus 46"/>
          <p:cNvSpPr/>
          <p:nvPr/>
        </p:nvSpPr>
        <p:spPr>
          <a:xfrm>
            <a:off x="1892378" y="394574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47"/>
          <p:cNvSpPr/>
          <p:nvPr/>
        </p:nvSpPr>
        <p:spPr>
          <a:xfrm>
            <a:off x="4213992" y="6377916"/>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48"/>
          <p:cNvSpPr/>
          <p:nvPr/>
        </p:nvSpPr>
        <p:spPr>
          <a:xfrm>
            <a:off x="7498520" y="39348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flipH="1">
            <a:off x="5799221" y="4635426"/>
            <a:ext cx="836460" cy="1836840"/>
            <a:chOff x="6196511" y="1887967"/>
            <a:chExt cx="1565766" cy="3294010"/>
          </a:xfrm>
        </p:grpSpPr>
        <p:grpSp>
          <p:nvGrpSpPr>
            <p:cNvPr id="51" name="Group 50"/>
            <p:cNvGrpSpPr/>
            <p:nvPr/>
          </p:nvGrpSpPr>
          <p:grpSpPr>
            <a:xfrm>
              <a:off x="6196511" y="1887967"/>
              <a:ext cx="1565766" cy="3294010"/>
              <a:chOff x="6196511" y="1887967"/>
              <a:chExt cx="1565766" cy="3294010"/>
            </a:xfrm>
          </p:grpSpPr>
          <p:sp>
            <p:nvSpPr>
              <p:cNvPr id="53" name="Oval 52"/>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5139006" y="4733805"/>
            <a:ext cx="674302" cy="1727059"/>
            <a:chOff x="4545037" y="2116953"/>
            <a:chExt cx="1262223" cy="3097139"/>
          </a:xfrm>
        </p:grpSpPr>
        <p:grpSp>
          <p:nvGrpSpPr>
            <p:cNvPr id="68" name="Group 67"/>
            <p:cNvGrpSpPr/>
            <p:nvPr/>
          </p:nvGrpSpPr>
          <p:grpSpPr>
            <a:xfrm>
              <a:off x="4545037" y="2116953"/>
              <a:ext cx="1262223" cy="3097139"/>
              <a:chOff x="10747838" y="2440038"/>
              <a:chExt cx="1262223" cy="3097139"/>
            </a:xfrm>
          </p:grpSpPr>
          <p:sp>
            <p:nvSpPr>
              <p:cNvPr id="71" name="Oval 70"/>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ounded Rectangle 87"/>
          <p:cNvSpPr/>
          <p:nvPr/>
        </p:nvSpPr>
        <p:spPr>
          <a:xfrm rot="726204">
            <a:off x="7470295" y="439601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726204">
            <a:off x="7382762" y="4804200"/>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726204">
            <a:off x="7295228" y="521238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726204">
            <a:off x="7207695" y="5620576"/>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726204">
            <a:off x="7120162" y="6028764"/>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6126204">
            <a:off x="6246873" y="5168969"/>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6126204">
            <a:off x="6952087" y="5189479"/>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981973" y="4038510"/>
            <a:ext cx="846223" cy="2554545"/>
          </a:xfrm>
          <a:prstGeom prst="rect">
            <a:avLst/>
          </a:prstGeom>
          <a:noFill/>
        </p:spPr>
        <p:txBody>
          <a:bodyPr wrap="square" rtlCol="0">
            <a:spAutoFit/>
          </a:bodyPr>
          <a:lstStyle/>
          <a:p>
            <a:pPr algn="ctr"/>
            <a:r>
              <a:rPr lang="en-US" sz="3200" dirty="0"/>
              <a:t>The F</a:t>
            </a:r>
          </a:p>
          <a:p>
            <a:pPr algn="ctr"/>
            <a:r>
              <a:rPr lang="en-US" sz="3200" dirty="0"/>
              <a:t>A</a:t>
            </a:r>
          </a:p>
          <a:p>
            <a:pPr algn="ctr"/>
            <a:r>
              <a:rPr lang="en-US" sz="3200" dirty="0"/>
              <a:t>L</a:t>
            </a:r>
          </a:p>
          <a:p>
            <a:pPr algn="ctr"/>
            <a:r>
              <a:rPr lang="en-US" sz="3200" dirty="0"/>
              <a:t>L</a:t>
            </a:r>
          </a:p>
        </p:txBody>
      </p:sp>
      <p:sp>
        <p:nvSpPr>
          <p:cNvPr id="100" name="TextBox 99"/>
          <p:cNvSpPr txBox="1"/>
          <p:nvPr/>
        </p:nvSpPr>
        <p:spPr>
          <a:xfrm rot="17016855">
            <a:off x="6454397" y="4468842"/>
            <a:ext cx="1511231" cy="400110"/>
          </a:xfrm>
          <a:prstGeom prst="rect">
            <a:avLst/>
          </a:prstGeom>
          <a:noFill/>
        </p:spPr>
        <p:txBody>
          <a:bodyPr wrap="square" rtlCol="0">
            <a:spAutoFit/>
          </a:bodyPr>
          <a:lstStyle/>
          <a:p>
            <a:r>
              <a:rPr lang="en-US" sz="2000" dirty="0"/>
              <a:t>Atonement</a:t>
            </a:r>
          </a:p>
        </p:txBody>
      </p:sp>
      <p:sp>
        <p:nvSpPr>
          <p:cNvPr id="127" name="Minus 126"/>
          <p:cNvSpPr/>
          <p:nvPr/>
        </p:nvSpPr>
        <p:spPr>
          <a:xfrm rot="5400000">
            <a:off x="3158636" y="5133563"/>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4A849BAF-EA06-4215-8536-C4D43D192B32}"/>
              </a:ext>
            </a:extLst>
          </p:cNvPr>
          <p:cNvGrpSpPr/>
          <p:nvPr/>
        </p:nvGrpSpPr>
        <p:grpSpPr>
          <a:xfrm>
            <a:off x="8535356" y="2297599"/>
            <a:ext cx="761736" cy="1766480"/>
            <a:chOff x="1519855" y="349452"/>
            <a:chExt cx="2655905" cy="6159097"/>
          </a:xfrm>
        </p:grpSpPr>
        <p:sp>
          <p:nvSpPr>
            <p:cNvPr id="130" name="Freeform: Shape 129">
              <a:extLst>
                <a:ext uri="{FF2B5EF4-FFF2-40B4-BE49-F238E27FC236}">
                  <a16:creationId xmlns:a16="http://schemas.microsoft.com/office/drawing/2014/main" id="{2A7CD32D-AB03-46C2-8E60-E75ACC7E23B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1" name="Oval 130">
              <a:extLst>
                <a:ext uri="{FF2B5EF4-FFF2-40B4-BE49-F238E27FC236}">
                  <a16:creationId xmlns:a16="http://schemas.microsoft.com/office/drawing/2014/main" id="{B8580BCE-67D9-471A-A604-9828BBFD051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0708CDBA-8B92-430A-BA10-15E49A831EA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35C32231-2B36-4006-83AD-2B63CC1BBA8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886E039-4F65-44F9-A91A-98804219131A}"/>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7ADA0B0-5654-4C11-9558-82B5E2ED48AD}"/>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DA1BAF17-8FBE-4F69-ADB8-84C2CB97CE15}"/>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345296-BDF6-4912-B897-62529B91910D}"/>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0">
              <a:extLst>
                <a:ext uri="{FF2B5EF4-FFF2-40B4-BE49-F238E27FC236}">
                  <a16:creationId xmlns:a16="http://schemas.microsoft.com/office/drawing/2014/main" id="{6E23B4BA-F546-4BFF-9185-59F04EBBBAB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1">
              <a:extLst>
                <a:ext uri="{FF2B5EF4-FFF2-40B4-BE49-F238E27FC236}">
                  <a16:creationId xmlns:a16="http://schemas.microsoft.com/office/drawing/2014/main" id="{D3A589EA-B60A-4D32-A0C1-40A88240EE4D}"/>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2">
              <a:extLst>
                <a:ext uri="{FF2B5EF4-FFF2-40B4-BE49-F238E27FC236}">
                  <a16:creationId xmlns:a16="http://schemas.microsoft.com/office/drawing/2014/main" id="{2427B5C6-075B-4D50-9C5C-3F48A0AF8AF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B387E47-45DD-4D85-B9E8-8D4DD0D1E68E}"/>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5">
              <a:extLst>
                <a:ext uri="{FF2B5EF4-FFF2-40B4-BE49-F238E27FC236}">
                  <a16:creationId xmlns:a16="http://schemas.microsoft.com/office/drawing/2014/main" id="{A27BD661-E17B-4CA2-A3DF-E2DFCEAFC71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6DA6658-091F-4B4E-AB17-3C79E635D2F7}"/>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873AA38-BECD-4515-BD77-8BD89A86B745}"/>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DAC47AC-6913-4DDE-BD9A-5CC24767F738}"/>
                </a:ext>
              </a:extLst>
            </p:cNvPr>
            <p:cNvSpPr/>
            <p:nvPr/>
          </p:nvSpPr>
          <p:spPr>
            <a:xfrm>
              <a:off x="1711605" y="1006559"/>
              <a:ext cx="410693"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93BCA132-0A1B-425A-9083-ABCC0AD08A2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7" name="Oval 146">
              <a:extLst>
                <a:ext uri="{FF2B5EF4-FFF2-40B4-BE49-F238E27FC236}">
                  <a16:creationId xmlns:a16="http://schemas.microsoft.com/office/drawing/2014/main" id="{5FEA431D-A049-4D29-A5C4-B5693D6F005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479328AA-B3F1-4E94-B367-8EEFD4E4084D}"/>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9" name="Oval 148">
              <a:extLst>
                <a:ext uri="{FF2B5EF4-FFF2-40B4-BE49-F238E27FC236}">
                  <a16:creationId xmlns:a16="http://schemas.microsoft.com/office/drawing/2014/main" id="{A3F7F11A-0A7A-41F2-A166-A22864D6F984}"/>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CA6C222-4220-4F17-B3A7-213AC1383FC6}"/>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424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602C4B-A551-4396-8CF7-5B4CB307CC9A}"/>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Rescue</a:t>
            </a:r>
          </a:p>
        </p:txBody>
      </p:sp>
      <p:sp>
        <p:nvSpPr>
          <p:cNvPr id="7" name="TextBox 6"/>
          <p:cNvSpPr txBox="1"/>
          <p:nvPr/>
        </p:nvSpPr>
        <p:spPr>
          <a:xfrm>
            <a:off x="215153" y="1442594"/>
            <a:ext cx="3257390" cy="954107"/>
          </a:xfrm>
          <a:prstGeom prst="rect">
            <a:avLst/>
          </a:prstGeom>
          <a:noFill/>
        </p:spPr>
        <p:txBody>
          <a:bodyPr wrap="square" rtlCol="0">
            <a:spAutoFit/>
          </a:bodyPr>
          <a:lstStyle/>
          <a:p>
            <a:pPr algn="ctr"/>
            <a:r>
              <a:rPr lang="en-US" sz="2800" dirty="0"/>
              <a:t>What caused the need to be rescued?</a:t>
            </a:r>
          </a:p>
        </p:txBody>
      </p:sp>
      <p:sp>
        <p:nvSpPr>
          <p:cNvPr id="8" name="TextBox 7"/>
          <p:cNvSpPr txBox="1"/>
          <p:nvPr/>
        </p:nvSpPr>
        <p:spPr>
          <a:xfrm>
            <a:off x="4530057" y="1274631"/>
            <a:ext cx="2998054" cy="1384995"/>
          </a:xfrm>
          <a:prstGeom prst="rect">
            <a:avLst/>
          </a:prstGeom>
          <a:noFill/>
        </p:spPr>
        <p:txBody>
          <a:bodyPr wrap="square" rtlCol="0">
            <a:spAutoFit/>
          </a:bodyPr>
          <a:lstStyle/>
          <a:p>
            <a:pPr algn="ctr"/>
            <a:r>
              <a:rPr lang="en-US" sz="2800" dirty="0"/>
              <a:t>What did you have to do in order to be rescued?</a:t>
            </a:r>
          </a:p>
        </p:txBody>
      </p:sp>
      <p:sp>
        <p:nvSpPr>
          <p:cNvPr id="9" name="TextBox 8"/>
          <p:cNvSpPr txBox="1"/>
          <p:nvPr/>
        </p:nvSpPr>
        <p:spPr>
          <a:xfrm>
            <a:off x="8823838" y="1658037"/>
            <a:ext cx="3350879" cy="523220"/>
          </a:xfrm>
          <a:prstGeom prst="rect">
            <a:avLst/>
          </a:prstGeom>
          <a:noFill/>
        </p:spPr>
        <p:txBody>
          <a:bodyPr wrap="square" rtlCol="0">
            <a:spAutoFit/>
          </a:bodyPr>
          <a:lstStyle/>
          <a:p>
            <a:r>
              <a:rPr lang="en-US" sz="2800" dirty="0"/>
              <a:t>Who rescued you?</a:t>
            </a:r>
          </a:p>
        </p:txBody>
      </p:sp>
      <p:pic>
        <p:nvPicPr>
          <p:cNvPr id="6146" name="Picture 2" descr="http://i.istockimg.com/file_thumbview_approve/21119672/3/stock-photo-21119672-lifesaver-i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59" y="2819982"/>
            <a:ext cx="2790607" cy="1968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snbcmedia.msn.com/j/MSNBC/Components/Photo/_new/pb-130401-bowling-gren-rescue-jsw-02.photoblog9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990" y="2725021"/>
            <a:ext cx="4576632" cy="2522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612" y="4868939"/>
            <a:ext cx="3257390" cy="954107"/>
          </a:xfrm>
          <a:prstGeom prst="rect">
            <a:avLst/>
          </a:prstGeom>
          <a:noFill/>
        </p:spPr>
        <p:txBody>
          <a:bodyPr wrap="square" rtlCol="0">
            <a:spAutoFit/>
          </a:bodyPr>
          <a:lstStyle/>
          <a:p>
            <a:pPr algn="ctr"/>
            <a:r>
              <a:rPr lang="en-US" sz="2800" dirty="0"/>
              <a:t>Making a wrong choice</a:t>
            </a:r>
          </a:p>
        </p:txBody>
      </p:sp>
      <p:sp>
        <p:nvSpPr>
          <p:cNvPr id="11" name="TextBox 10"/>
          <p:cNvSpPr txBox="1"/>
          <p:nvPr/>
        </p:nvSpPr>
        <p:spPr>
          <a:xfrm>
            <a:off x="4530057" y="5247254"/>
            <a:ext cx="3257390" cy="954107"/>
          </a:xfrm>
          <a:prstGeom prst="rect">
            <a:avLst/>
          </a:prstGeom>
          <a:noFill/>
        </p:spPr>
        <p:txBody>
          <a:bodyPr wrap="square" rtlCol="0">
            <a:spAutoFit/>
          </a:bodyPr>
          <a:lstStyle/>
          <a:p>
            <a:pPr algn="ctr"/>
            <a:r>
              <a:rPr lang="en-US" sz="2800" dirty="0"/>
              <a:t>To be willing to receive the rescuer</a:t>
            </a:r>
          </a:p>
        </p:txBody>
      </p:sp>
      <p:pic>
        <p:nvPicPr>
          <p:cNvPr id="6150" name="Picture 6" descr="http://www.justice4johnny.org/photos/Mine/Christ%20and%20Belie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861" y="2819982"/>
            <a:ext cx="1905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fade">
                                      <p:cBhvr>
                                        <p:cTn id="3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70E8CFD7-533F-42CD-AE95-69E86C55BEDF}"/>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Enoch Teaches About The Fall</a:t>
            </a:r>
          </a:p>
        </p:txBody>
      </p:sp>
      <p:sp>
        <p:nvSpPr>
          <p:cNvPr id="7" name="TextBox 6"/>
          <p:cNvSpPr txBox="1"/>
          <p:nvPr/>
        </p:nvSpPr>
        <p:spPr>
          <a:xfrm>
            <a:off x="748553" y="1114275"/>
            <a:ext cx="2115670" cy="954107"/>
          </a:xfrm>
          <a:prstGeom prst="rect">
            <a:avLst/>
          </a:prstGeom>
          <a:noFill/>
        </p:spPr>
        <p:txBody>
          <a:bodyPr wrap="square" rtlCol="0">
            <a:spAutoFit/>
          </a:bodyPr>
          <a:lstStyle/>
          <a:p>
            <a:r>
              <a:rPr lang="en-US" sz="2800" dirty="0"/>
              <a:t>Because of the Fall…</a:t>
            </a:r>
          </a:p>
        </p:txBody>
      </p:sp>
      <p:sp>
        <p:nvSpPr>
          <p:cNvPr id="8" name="TextBox 7"/>
          <p:cNvSpPr txBox="1"/>
          <p:nvPr/>
        </p:nvSpPr>
        <p:spPr>
          <a:xfrm>
            <a:off x="6633882" y="2977045"/>
            <a:ext cx="3827929" cy="523220"/>
          </a:xfrm>
          <a:prstGeom prst="rect">
            <a:avLst/>
          </a:prstGeom>
          <a:noFill/>
        </p:spPr>
        <p:txBody>
          <a:bodyPr wrap="square" rtlCol="0">
            <a:spAutoFit/>
          </a:bodyPr>
          <a:lstStyle/>
          <a:p>
            <a:r>
              <a:rPr lang="en-US" sz="2800" dirty="0"/>
              <a:t>We will experience death</a:t>
            </a:r>
          </a:p>
        </p:txBody>
      </p:sp>
      <p:sp>
        <p:nvSpPr>
          <p:cNvPr id="9" name="TextBox 8"/>
          <p:cNvSpPr txBox="1"/>
          <p:nvPr/>
        </p:nvSpPr>
        <p:spPr>
          <a:xfrm>
            <a:off x="3344056" y="1762281"/>
            <a:ext cx="2532530" cy="954107"/>
          </a:xfrm>
          <a:prstGeom prst="rect">
            <a:avLst/>
          </a:prstGeom>
          <a:noFill/>
        </p:spPr>
        <p:txBody>
          <a:bodyPr wrap="square" rtlCol="0">
            <a:spAutoFit/>
          </a:bodyPr>
          <a:lstStyle/>
          <a:p>
            <a:r>
              <a:rPr lang="en-US" sz="2800" dirty="0"/>
              <a:t>Human life is made possible</a:t>
            </a:r>
          </a:p>
        </p:txBody>
      </p:sp>
      <p:sp>
        <p:nvSpPr>
          <p:cNvPr id="10" name="TextBox 9"/>
          <p:cNvSpPr txBox="1"/>
          <p:nvPr/>
        </p:nvSpPr>
        <p:spPr>
          <a:xfrm>
            <a:off x="98612" y="6447434"/>
            <a:ext cx="2115670" cy="338554"/>
          </a:xfrm>
          <a:prstGeom prst="rect">
            <a:avLst/>
          </a:prstGeom>
          <a:noFill/>
        </p:spPr>
        <p:txBody>
          <a:bodyPr wrap="square" rtlCol="0">
            <a:spAutoFit/>
          </a:bodyPr>
          <a:lstStyle/>
          <a:p>
            <a:r>
              <a:rPr lang="en-US" sz="1600" dirty="0"/>
              <a:t>Moses 6:48</a:t>
            </a:r>
          </a:p>
        </p:txBody>
      </p:sp>
      <p:sp>
        <p:nvSpPr>
          <p:cNvPr id="11" name="TextBox 10"/>
          <p:cNvSpPr txBox="1"/>
          <p:nvPr/>
        </p:nvSpPr>
        <p:spPr>
          <a:xfrm>
            <a:off x="6535271" y="4839816"/>
            <a:ext cx="4894728" cy="1815882"/>
          </a:xfrm>
          <a:prstGeom prst="rect">
            <a:avLst/>
          </a:prstGeom>
          <a:noFill/>
        </p:spPr>
        <p:txBody>
          <a:bodyPr wrap="square" rtlCol="0">
            <a:spAutoFit/>
          </a:bodyPr>
          <a:lstStyle/>
          <a:p>
            <a:r>
              <a:rPr lang="en-US" sz="2800" dirty="0"/>
              <a:t>Misery and woe becomes our fate--subject to the pains, sicknesses, sorrows, and difficulties of mortal life</a:t>
            </a:r>
          </a:p>
        </p:txBody>
      </p:sp>
      <p:grpSp>
        <p:nvGrpSpPr>
          <p:cNvPr id="12" name="Group 11"/>
          <p:cNvGrpSpPr/>
          <p:nvPr/>
        </p:nvGrpSpPr>
        <p:grpSpPr>
          <a:xfrm>
            <a:off x="10991538" y="100729"/>
            <a:ext cx="1079863" cy="1114697"/>
            <a:chOff x="7118590" y="5274271"/>
            <a:chExt cx="1079863" cy="1114697"/>
          </a:xfrm>
        </p:grpSpPr>
        <p:grpSp>
          <p:nvGrpSpPr>
            <p:cNvPr id="13" name="Group 12"/>
            <p:cNvGrpSpPr/>
            <p:nvPr/>
          </p:nvGrpSpPr>
          <p:grpSpPr>
            <a:xfrm>
              <a:off x="7118590" y="5274271"/>
              <a:ext cx="1079863" cy="1114697"/>
              <a:chOff x="987717" y="3230880"/>
              <a:chExt cx="1079863" cy="1114697"/>
            </a:xfrm>
          </p:grpSpPr>
          <p:sp>
            <p:nvSpPr>
              <p:cNvPr id="24" name="Rectangle 2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5"/>
            <p:cNvGrpSpPr/>
            <p:nvPr/>
          </p:nvGrpSpPr>
          <p:grpSpPr>
            <a:xfrm>
              <a:off x="7331903" y="5403219"/>
              <a:ext cx="620413" cy="874218"/>
              <a:chOff x="1207073" y="533400"/>
              <a:chExt cx="1721407" cy="2425617"/>
            </a:xfrm>
          </p:grpSpPr>
          <p:sp>
            <p:nvSpPr>
              <p:cNvPr id="15" name="Oval 14"/>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descr="http://www.fitforexpecting.com/wp-content/uploads/2014/01/tired-mom-needs-more-energ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80" y="4143934"/>
            <a:ext cx="2051589" cy="24727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lker.com/cliparts/8/2/8/a/1197104033407185997papapishu_Baby_girl_sitting.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282" y="1940400"/>
            <a:ext cx="1370099" cy="1858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O/N/e/F/t/k/baby-imag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520" y="1387541"/>
            <a:ext cx="1587512" cy="157689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0556838" y="2655711"/>
            <a:ext cx="1096002" cy="1764538"/>
            <a:chOff x="7162800" y="990600"/>
            <a:chExt cx="1096002" cy="1764538"/>
          </a:xfrm>
        </p:grpSpPr>
        <p:grpSp>
          <p:nvGrpSpPr>
            <p:cNvPr id="32" name="Group 48"/>
            <p:cNvGrpSpPr/>
            <p:nvPr/>
          </p:nvGrpSpPr>
          <p:grpSpPr>
            <a:xfrm>
              <a:off x="7162800" y="990600"/>
              <a:ext cx="990600" cy="1524000"/>
              <a:chOff x="1802867" y="4191000"/>
              <a:chExt cx="1549933" cy="1843141"/>
            </a:xfrm>
          </p:grpSpPr>
          <p:sp>
            <p:nvSpPr>
              <p:cNvPr id="48" name="Flowchart: Delay 47"/>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455896" y="1965317"/>
              <a:ext cx="802906" cy="789821"/>
              <a:chOff x="7185317" y="571382"/>
              <a:chExt cx="1433175" cy="1409818"/>
            </a:xfrm>
          </p:grpSpPr>
          <p:sp>
            <p:nvSpPr>
              <p:cNvPr id="44" name="Moon 4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20237229">
              <a:off x="7214754" y="1951429"/>
              <a:ext cx="615042" cy="668118"/>
              <a:chOff x="4159960" y="2007821"/>
              <a:chExt cx="1548702" cy="1871767"/>
            </a:xfrm>
          </p:grpSpPr>
          <p:sp>
            <p:nvSpPr>
              <p:cNvPr id="35" name="Teardrop 34"/>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art 4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4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105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500"/>
                                        <p:tgtEl>
                                          <p:spTgt spid="30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ACB5E5A-89FF-4EE3-A04B-7A2EFB9CEA75}"/>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Being Human</a:t>
            </a:r>
          </a:p>
        </p:txBody>
      </p:sp>
      <p:sp>
        <p:nvSpPr>
          <p:cNvPr id="7" name="TextBox 6"/>
          <p:cNvSpPr txBox="1"/>
          <p:nvPr/>
        </p:nvSpPr>
        <p:spPr>
          <a:xfrm>
            <a:off x="627529" y="1114275"/>
            <a:ext cx="3823447" cy="2677656"/>
          </a:xfrm>
          <a:prstGeom prst="rect">
            <a:avLst/>
          </a:prstGeom>
          <a:noFill/>
        </p:spPr>
        <p:txBody>
          <a:bodyPr wrap="square" rtlCol="0">
            <a:spAutoFit/>
          </a:bodyPr>
          <a:lstStyle/>
          <a:p>
            <a:r>
              <a:rPr lang="en-US" sz="2800" i="1" dirty="0"/>
              <a:t>carnal</a:t>
            </a:r>
            <a:r>
              <a:rPr lang="en-US" sz="2800" dirty="0"/>
              <a:t> and </a:t>
            </a:r>
            <a:r>
              <a:rPr lang="en-US" sz="2800" i="1" dirty="0"/>
              <a:t>sensual</a:t>
            </a:r>
            <a:r>
              <a:rPr lang="en-US" sz="2800" dirty="0"/>
              <a:t>-- being preoccupied with worldliness and the gratification of physical desires, lusts, and pleasures. </a:t>
            </a:r>
          </a:p>
        </p:txBody>
      </p:sp>
      <p:sp>
        <p:nvSpPr>
          <p:cNvPr id="10" name="TextBox 9"/>
          <p:cNvSpPr txBox="1"/>
          <p:nvPr/>
        </p:nvSpPr>
        <p:spPr>
          <a:xfrm>
            <a:off x="98612" y="6452017"/>
            <a:ext cx="2115670" cy="338554"/>
          </a:xfrm>
          <a:prstGeom prst="rect">
            <a:avLst/>
          </a:prstGeom>
          <a:noFill/>
        </p:spPr>
        <p:txBody>
          <a:bodyPr wrap="square" rtlCol="0">
            <a:spAutoFit/>
          </a:bodyPr>
          <a:lstStyle/>
          <a:p>
            <a:r>
              <a:rPr lang="en-US" sz="1600" dirty="0"/>
              <a:t>Moses 6:49</a:t>
            </a:r>
          </a:p>
        </p:txBody>
      </p:sp>
      <p:sp>
        <p:nvSpPr>
          <p:cNvPr id="2" name="Rectangle 1"/>
          <p:cNvSpPr/>
          <p:nvPr/>
        </p:nvSpPr>
        <p:spPr>
          <a:xfrm>
            <a:off x="5711731" y="1571341"/>
            <a:ext cx="4958263" cy="2308324"/>
          </a:xfrm>
          <a:prstGeom prst="rect">
            <a:avLst/>
          </a:prstGeom>
        </p:spPr>
        <p:txBody>
          <a:bodyPr wrap="square">
            <a:spAutoFit/>
          </a:bodyPr>
          <a:lstStyle/>
          <a:p>
            <a:r>
              <a:rPr lang="en-US" sz="2400" b="0" i="1" dirty="0">
                <a:effectLst/>
              </a:rPr>
              <a:t>Devilish--</a:t>
            </a:r>
            <a:r>
              <a:rPr lang="en-US" sz="2400" b="0" i="0" dirty="0">
                <a:effectLst/>
              </a:rPr>
              <a:t> being influenced by the devil. Explain that these words do not mean that our bodies are evil. Rather, they describe an aspect of our fallen condition and the consequences of yielding to the enticements of Satan </a:t>
            </a:r>
            <a:endParaRPr lang="en-US" sz="2400" dirty="0"/>
          </a:p>
        </p:txBody>
      </p:sp>
      <p:grpSp>
        <p:nvGrpSpPr>
          <p:cNvPr id="9" name="Group 15"/>
          <p:cNvGrpSpPr/>
          <p:nvPr/>
        </p:nvGrpSpPr>
        <p:grpSpPr>
          <a:xfrm>
            <a:off x="4450976" y="1371115"/>
            <a:ext cx="1271017" cy="3147604"/>
            <a:chOff x="5891782" y="1905000"/>
            <a:chExt cx="1271017" cy="3147604"/>
          </a:xfrm>
          <a:solidFill>
            <a:schemeClr val="tx1"/>
          </a:solidFill>
        </p:grpSpPr>
        <p:sp>
          <p:nvSpPr>
            <p:cNvPr id="18" name="Oval 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84171" y="4366804"/>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a:off x="10424255" y="1430508"/>
            <a:ext cx="1271017" cy="3165915"/>
            <a:chOff x="7162800" y="1828800"/>
            <a:chExt cx="1271017" cy="3165915"/>
          </a:xfrm>
          <a:solidFill>
            <a:schemeClr val="tx1"/>
          </a:solidFill>
        </p:grpSpPr>
        <p:sp>
          <p:nvSpPr>
            <p:cNvPr id="13" name="Oval 12"/>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886958" y="4336731"/>
            <a:ext cx="4922879" cy="2453840"/>
            <a:chOff x="5886958" y="4336731"/>
            <a:chExt cx="4922879" cy="245384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 r="53203" b="840"/>
            <a:stretch/>
          </p:blipFill>
          <p:spPr>
            <a:xfrm rot="5400000">
              <a:off x="7121478" y="3102211"/>
              <a:ext cx="2453840" cy="4922879"/>
            </a:xfrm>
            <a:prstGeom prst="ellipse">
              <a:avLst/>
            </a:prstGeom>
            <a:ln>
              <a:noFill/>
            </a:ln>
            <a:effectLst>
              <a:softEdge rad="112500"/>
            </a:effectLst>
          </p:spPr>
        </p:pic>
        <p:sp>
          <p:nvSpPr>
            <p:cNvPr id="12" name="Rectangle 11"/>
            <p:cNvSpPr/>
            <p:nvPr/>
          </p:nvSpPr>
          <p:spPr>
            <a:xfrm>
              <a:off x="6248442" y="4851579"/>
              <a:ext cx="4175813" cy="1938992"/>
            </a:xfrm>
            <a:prstGeom prst="rect">
              <a:avLst/>
            </a:prstGeom>
          </p:spPr>
          <p:txBody>
            <a:bodyPr wrap="square">
              <a:spAutoFit/>
            </a:bodyPr>
            <a:lstStyle/>
            <a:p>
              <a:pPr algn="ctr"/>
              <a:r>
                <a:rPr lang="en-US" sz="2400" b="1" i="0" dirty="0">
                  <a:solidFill>
                    <a:srgbClr val="FFFF00"/>
                  </a:solidFill>
                  <a:effectLst/>
                </a:rPr>
                <a:t>Our bodies are not evil. This is a fallen condition and we are influenced by the enticements of Satan.</a:t>
              </a:r>
            </a:p>
            <a:p>
              <a:pPr algn="ctr"/>
              <a:endParaRPr lang="en-US" sz="2400" b="1" dirty="0">
                <a:solidFill>
                  <a:srgbClr val="FFFF00"/>
                </a:solidFill>
              </a:endParaRPr>
            </a:p>
          </p:txBody>
        </p:sp>
      </p:grpSp>
    </p:spTree>
    <p:extLst>
      <p:ext uri="{BB962C8B-B14F-4D97-AF65-F5344CB8AC3E}">
        <p14:creationId xmlns:p14="http://schemas.microsoft.com/office/powerpoint/2010/main" val="1584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9D44DE-FEBD-41C2-AB70-C30BA2DB8CD7}"/>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pic>
        <p:nvPicPr>
          <p:cNvPr id="9" name="Picture 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1" r="53203" b="840"/>
          <a:stretch/>
        </p:blipFill>
        <p:spPr>
          <a:xfrm rot="5400000">
            <a:off x="1984032" y="3031396"/>
            <a:ext cx="2977662" cy="3785673"/>
          </a:xfrm>
          <a:prstGeom prst="ellipse">
            <a:avLst/>
          </a:prstGeom>
          <a:ln>
            <a:noFill/>
          </a:ln>
          <a:effectLst>
            <a:softEdge rad="112500"/>
          </a:effectLst>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Original Sin</a:t>
            </a:r>
          </a:p>
        </p:txBody>
      </p:sp>
      <p:sp>
        <p:nvSpPr>
          <p:cNvPr id="7" name="TextBox 6"/>
          <p:cNvSpPr txBox="1"/>
          <p:nvPr/>
        </p:nvSpPr>
        <p:spPr>
          <a:xfrm>
            <a:off x="300317" y="1120676"/>
            <a:ext cx="5490883" cy="2308324"/>
          </a:xfrm>
          <a:prstGeom prst="rect">
            <a:avLst/>
          </a:prstGeom>
          <a:noFill/>
        </p:spPr>
        <p:txBody>
          <a:bodyPr wrap="square" rtlCol="0">
            <a:spAutoFit/>
          </a:bodyPr>
          <a:lstStyle/>
          <a:p>
            <a:pPr fontAlgn="base"/>
            <a:r>
              <a:rPr lang="en-US" sz="2400" dirty="0"/>
              <a:t>Because of the Fall of Adam and Eve, all people live in a fallen condition, separated from God and subject to physical death. </a:t>
            </a:r>
          </a:p>
          <a:p>
            <a:pPr fontAlgn="base"/>
            <a:endParaRPr lang="en-US" sz="2400" dirty="0"/>
          </a:p>
          <a:p>
            <a:pPr fontAlgn="base"/>
            <a:r>
              <a:rPr lang="en-US" sz="2400" dirty="0"/>
              <a:t>However, we are not condemned by what many call the “original sin.”</a:t>
            </a:r>
          </a:p>
        </p:txBody>
      </p:sp>
      <p:sp>
        <p:nvSpPr>
          <p:cNvPr id="10" name="TextBox 9"/>
          <p:cNvSpPr txBox="1"/>
          <p:nvPr/>
        </p:nvSpPr>
        <p:spPr>
          <a:xfrm>
            <a:off x="98612" y="6419465"/>
            <a:ext cx="4002741" cy="338554"/>
          </a:xfrm>
          <a:prstGeom prst="rect">
            <a:avLst/>
          </a:prstGeom>
          <a:noFill/>
        </p:spPr>
        <p:txBody>
          <a:bodyPr wrap="square" rtlCol="0">
            <a:spAutoFit/>
          </a:bodyPr>
          <a:lstStyle/>
          <a:p>
            <a:r>
              <a:rPr lang="en-US" sz="1600" dirty="0"/>
              <a:t>Moses 6:49 LDS Topics</a:t>
            </a:r>
          </a:p>
        </p:txBody>
      </p:sp>
      <p:sp>
        <p:nvSpPr>
          <p:cNvPr id="8" name="TextBox 7"/>
          <p:cNvSpPr txBox="1"/>
          <p:nvPr/>
        </p:nvSpPr>
        <p:spPr>
          <a:xfrm>
            <a:off x="6127376" y="3962653"/>
            <a:ext cx="6064624" cy="2308324"/>
          </a:xfrm>
          <a:prstGeom prst="rect">
            <a:avLst/>
          </a:prstGeom>
          <a:noFill/>
        </p:spPr>
        <p:txBody>
          <a:bodyPr wrap="square" rtlCol="0">
            <a:spAutoFit/>
          </a:bodyPr>
          <a:lstStyle/>
          <a:p>
            <a:pPr fontAlgn="base"/>
            <a:r>
              <a:rPr lang="en-US" sz="2400" dirty="0"/>
              <a:t>We are not accountable for Adam's transgression in the Garden of Eden. </a:t>
            </a:r>
          </a:p>
          <a:p>
            <a:pPr fontAlgn="base"/>
            <a:endParaRPr lang="en-US" sz="2400" dirty="0"/>
          </a:p>
          <a:p>
            <a:pPr fontAlgn="base"/>
            <a:r>
              <a:rPr lang="en-US" sz="2400" dirty="0"/>
              <a:t>“We believe that men will be punished for their own sins, and not for Adam's transgression”</a:t>
            </a:r>
          </a:p>
          <a:p>
            <a:pPr fontAlgn="base"/>
            <a:r>
              <a:rPr lang="en-US" sz="2400" dirty="0"/>
              <a:t> (Articles of Faith 1:2)</a:t>
            </a:r>
          </a:p>
        </p:txBody>
      </p:sp>
      <p:pic>
        <p:nvPicPr>
          <p:cNvPr id="2" name="Picture 1"/>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t="-1" r="53203" b="840"/>
          <a:stretch/>
        </p:blipFill>
        <p:spPr>
          <a:xfrm rot="5400000">
            <a:off x="7061884" y="580986"/>
            <a:ext cx="2977662" cy="3785673"/>
          </a:xfrm>
          <a:prstGeom prst="ellipse">
            <a:avLst/>
          </a:prstGeom>
          <a:ln>
            <a:noFill/>
          </a:ln>
          <a:effectLst>
            <a:softEdge rad="112500"/>
          </a:effectLst>
        </p:spPr>
      </p:pic>
      <p:pic>
        <p:nvPicPr>
          <p:cNvPr id="2050" name="Picture 2" descr="http://cliparts.co/cliparts/gTe/o6G/gTeo6Gd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444" y="1559115"/>
            <a:ext cx="1892542" cy="17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08333E-6 2.59259E-6 L -0.42135 0.3324 " pathEditMode="relative" rAng="0" ptsTypes="AA">
                                      <p:cBhvr>
                                        <p:cTn id="22" dur="2000" fill="hold"/>
                                        <p:tgtEl>
                                          <p:spTgt spid="2050"/>
                                        </p:tgtEl>
                                        <p:attrNameLst>
                                          <p:attrName>ppt_x</p:attrName>
                                          <p:attrName>ppt_y</p:attrName>
                                        </p:attrNameLst>
                                      </p:cBhvr>
                                      <p:rCtr x="-21068" y="1662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67DCC7B-1055-49AE-874D-9CD740EA3849}"/>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Price to Be Paid</a:t>
            </a:r>
          </a:p>
        </p:txBody>
      </p:sp>
      <p:sp>
        <p:nvSpPr>
          <p:cNvPr id="10" name="TextBox 9"/>
          <p:cNvSpPr txBox="1"/>
          <p:nvPr/>
        </p:nvSpPr>
        <p:spPr>
          <a:xfrm>
            <a:off x="98611" y="6224811"/>
            <a:ext cx="4002741" cy="523220"/>
          </a:xfrm>
          <a:prstGeom prst="rect">
            <a:avLst/>
          </a:prstGeom>
          <a:noFill/>
        </p:spPr>
        <p:txBody>
          <a:bodyPr wrap="square" rtlCol="0">
            <a:spAutoFit/>
          </a:bodyPr>
          <a:lstStyle/>
          <a:p>
            <a:r>
              <a:rPr lang="en-US" sz="2800" dirty="0"/>
              <a:t>Moses 6:50-53 </a:t>
            </a:r>
            <a:r>
              <a:rPr lang="en-US" sz="1400" dirty="0"/>
              <a:t>LDS Topics</a:t>
            </a:r>
          </a:p>
        </p:txBody>
      </p:sp>
      <p:sp>
        <p:nvSpPr>
          <p:cNvPr id="9" name="Rectangle 8"/>
          <p:cNvSpPr/>
          <p:nvPr/>
        </p:nvSpPr>
        <p:spPr>
          <a:xfrm>
            <a:off x="555811" y="1392057"/>
            <a:ext cx="6342530" cy="2677656"/>
          </a:xfrm>
          <a:prstGeom prst="rect">
            <a:avLst/>
          </a:prstGeom>
        </p:spPr>
        <p:txBody>
          <a:bodyPr wrap="square">
            <a:spAutoFit/>
          </a:bodyPr>
          <a:lstStyle/>
          <a:p>
            <a:r>
              <a:rPr lang="en-US" sz="2400" b="0" i="0" dirty="0">
                <a:effectLst/>
              </a:rPr>
              <a:t>Through the Atonement, the Savior paid the price for the transgression in the Garden of Eden. </a:t>
            </a:r>
          </a:p>
          <a:p>
            <a:endParaRPr lang="en-US" sz="2400" dirty="0"/>
          </a:p>
          <a:p>
            <a:r>
              <a:rPr lang="en-US" sz="2400" b="0" i="0" dirty="0">
                <a:effectLst/>
              </a:rPr>
              <a:t>He has given us the assurance of resurrection and the promise that, based on our faithfulness, we can return to dwell in the presence of our Heavenly Father forever. </a:t>
            </a:r>
          </a:p>
        </p:txBody>
      </p:sp>
      <p:grpSp>
        <p:nvGrpSpPr>
          <p:cNvPr id="7" name="Group 6"/>
          <p:cNvGrpSpPr/>
          <p:nvPr/>
        </p:nvGrpSpPr>
        <p:grpSpPr>
          <a:xfrm>
            <a:off x="8123222" y="424650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323439"/>
            </a:xfrm>
            <a:prstGeom prst="rect">
              <a:avLst/>
            </a:prstGeom>
          </p:spPr>
          <p:txBody>
            <a:bodyPr wrap="square">
              <a:spAutoFit/>
            </a:bodyPr>
            <a:lstStyle/>
            <a:p>
              <a:r>
                <a:rPr lang="en-US" sz="1600" b="1" i="1" dirty="0"/>
                <a:t>If we believe, repent, and are baptized in the name of Jesus Christ, then we will receive the gift of the Holy Ghost</a:t>
              </a:r>
              <a:endParaRPr lang="en-US" sz="1600" i="1" dirty="0"/>
            </a:p>
          </p:txBody>
        </p:sp>
      </p:grpSp>
      <p:pic>
        <p:nvPicPr>
          <p:cNvPr id="1026" name="Picture 2" descr="http://jesus.christ.org/files/2008/11/mormon-Gethseme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3222" y="1195173"/>
            <a:ext cx="2311143" cy="2888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hatdomormonsbelieve.com/wp-content/uploads/2011/06/bapt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309" y="3852159"/>
            <a:ext cx="2195004" cy="25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7B1EE-9CDC-4DB0-A7AB-5FD7399817F9}"/>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Born Into World of Sin</a:t>
            </a:r>
          </a:p>
        </p:txBody>
      </p:sp>
      <p:sp>
        <p:nvSpPr>
          <p:cNvPr id="10" name="TextBox 9"/>
          <p:cNvSpPr txBox="1"/>
          <p:nvPr/>
        </p:nvSpPr>
        <p:spPr>
          <a:xfrm>
            <a:off x="98611" y="6224811"/>
            <a:ext cx="4002741" cy="523220"/>
          </a:xfrm>
          <a:prstGeom prst="rect">
            <a:avLst/>
          </a:prstGeom>
          <a:noFill/>
        </p:spPr>
        <p:txBody>
          <a:bodyPr wrap="square" rtlCol="0">
            <a:spAutoFit/>
          </a:bodyPr>
          <a:lstStyle/>
          <a:p>
            <a:r>
              <a:rPr lang="en-US" sz="2800" dirty="0"/>
              <a:t>Moses 6:54-55</a:t>
            </a:r>
            <a:endParaRPr lang="en-US" sz="1400" dirty="0"/>
          </a:p>
        </p:txBody>
      </p:sp>
      <p:sp>
        <p:nvSpPr>
          <p:cNvPr id="9" name="Rectangle 8"/>
          <p:cNvSpPr/>
          <p:nvPr/>
        </p:nvSpPr>
        <p:spPr>
          <a:xfrm>
            <a:off x="555811" y="1392057"/>
            <a:ext cx="6342530" cy="1754326"/>
          </a:xfrm>
          <a:prstGeom prst="rect">
            <a:avLst/>
          </a:prstGeom>
        </p:spPr>
        <p:txBody>
          <a:bodyPr wrap="square">
            <a:spAutoFit/>
          </a:bodyPr>
          <a:lstStyle/>
          <a:p>
            <a:r>
              <a:rPr lang="en-US" sz="2400" dirty="0"/>
              <a:t> “thy children are conceived in sin” in verse 55 means that we are “born into a world of sin,” a world in which evil exists and influences us in our fallen state. </a:t>
            </a:r>
          </a:p>
          <a:p>
            <a:r>
              <a:rPr lang="en-US" sz="1200" dirty="0"/>
              <a:t>Elder Bruce R. McConkie</a:t>
            </a:r>
            <a:endParaRPr lang="en-US" sz="1200" b="0" i="0" dirty="0">
              <a:effectLst/>
            </a:endParaRPr>
          </a:p>
        </p:txBody>
      </p:sp>
      <p:sp>
        <p:nvSpPr>
          <p:cNvPr id="24" name="Rectangle 23"/>
          <p:cNvSpPr/>
          <p:nvPr/>
        </p:nvSpPr>
        <p:spPr>
          <a:xfrm>
            <a:off x="6194611" y="3424165"/>
            <a:ext cx="6096000" cy="2769989"/>
          </a:xfrm>
          <a:prstGeom prst="rect">
            <a:avLst/>
          </a:prstGeom>
        </p:spPr>
        <p:txBody>
          <a:bodyPr>
            <a:spAutoFit/>
          </a:bodyPr>
          <a:lstStyle/>
          <a:p>
            <a:r>
              <a:rPr lang="en-US" b="0" i="0" dirty="0">
                <a:effectLst/>
                <a:latin typeface="Calibri" panose="020F0502020204030204" pitchFamily="34" charset="0"/>
              </a:rPr>
              <a:t>“There is no such thing as original sin as such is defined in the creeds of Christendom. Such a concept denies the efficacy of the atonement. Our revelation says: “Every spirit of man was innocent in the beginning’—meaning that spirits started out in a state of purity and innocence in pre-existence—’and God having redeemed man from the fall, men became again, in their infant state, innocent before God…meaning that all children start out their mortal probation in purity and innocence because of the atonement.” </a:t>
            </a:r>
          </a:p>
          <a:p>
            <a:r>
              <a:rPr lang="en-US" sz="1200" b="0" i="0" dirty="0">
                <a:effectLst/>
                <a:latin typeface="Calibri" panose="020F0502020204030204" pitchFamily="34" charset="0"/>
              </a:rPr>
              <a:t>Joseph Fielding Smith</a:t>
            </a:r>
            <a:endParaRPr lang="en-US" sz="1200" dirty="0"/>
          </a:p>
        </p:txBody>
      </p:sp>
      <p:sp>
        <p:nvSpPr>
          <p:cNvPr id="2" name="Rectangle 1"/>
          <p:cNvSpPr/>
          <p:nvPr/>
        </p:nvSpPr>
        <p:spPr>
          <a:xfrm>
            <a:off x="159649" y="4423287"/>
            <a:ext cx="3645764" cy="1661993"/>
          </a:xfrm>
          <a:prstGeom prst="rect">
            <a:avLst/>
          </a:prstGeom>
          <a:solidFill>
            <a:srgbClr val="002060"/>
          </a:solidFill>
        </p:spPr>
        <p:txBody>
          <a:bodyPr wrap="square">
            <a:spAutoFit/>
          </a:bodyPr>
          <a:lstStyle/>
          <a:p>
            <a:r>
              <a:rPr lang="en-US" i="1" dirty="0">
                <a:solidFill>
                  <a:srgbClr val="FFFF00"/>
                </a:solidFill>
                <a:latin typeface="Palatino"/>
              </a:rPr>
              <a:t>But little children are holy, being sanctified through the atonement of Jesus Christ; and this is what the scriptures mean.</a:t>
            </a:r>
          </a:p>
          <a:p>
            <a:r>
              <a:rPr lang="en-US" sz="1200" i="1" dirty="0">
                <a:solidFill>
                  <a:srgbClr val="FFFF00"/>
                </a:solidFill>
                <a:latin typeface="Palatino"/>
              </a:rPr>
              <a:t>D&amp;C 74:7</a:t>
            </a:r>
            <a:endParaRPr lang="en-US" sz="1200" i="1" dirty="0">
              <a:solidFill>
                <a:srgbClr val="FFFF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457" t="13333" r="29821" b="43763"/>
          <a:stretch/>
        </p:blipFill>
        <p:spPr>
          <a:xfrm>
            <a:off x="3914296" y="4922683"/>
            <a:ext cx="1770519" cy="1754325"/>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4027" t="3072" r="25669" b="25966"/>
          <a:stretch/>
        </p:blipFill>
        <p:spPr>
          <a:xfrm>
            <a:off x="3307158" y="2646837"/>
            <a:ext cx="1934126" cy="1636920"/>
          </a:xfrm>
          <a:prstGeom prst="rect">
            <a:avLst/>
          </a:prstGeom>
        </p:spPr>
      </p:pic>
      <p:pic>
        <p:nvPicPr>
          <p:cNvPr id="8" name="Picture 7">
            <a:extLst>
              <a:ext uri="{FF2B5EF4-FFF2-40B4-BE49-F238E27FC236}">
                <a16:creationId xmlns:a16="http://schemas.microsoft.com/office/drawing/2014/main" id="{A0ECB224-D4B4-45DB-ADAB-97F2D86BB628}"/>
              </a:ext>
            </a:extLst>
          </p:cNvPr>
          <p:cNvPicPr>
            <a:picLocks noChangeAspect="1"/>
          </p:cNvPicPr>
          <p:nvPr/>
        </p:nvPicPr>
        <p:blipFill rotWithShape="1">
          <a:blip r:embed="rId5">
            <a:extLst>
              <a:ext uri="{28A0092B-C50C-407E-A947-70E740481C1C}">
                <a14:useLocalDpi xmlns:a14="http://schemas.microsoft.com/office/drawing/2010/main" val="0"/>
              </a:ext>
            </a:extLst>
          </a:blip>
          <a:srcRect l="49191" t="3129" r="28979" b="56599"/>
          <a:stretch/>
        </p:blipFill>
        <p:spPr>
          <a:xfrm>
            <a:off x="7545060" y="1114275"/>
            <a:ext cx="2028148" cy="2104692"/>
          </a:xfrm>
          <a:prstGeom prst="rect">
            <a:avLst/>
          </a:prstGeom>
        </p:spPr>
      </p:pic>
    </p:spTree>
    <p:extLst>
      <p:ext uri="{BB962C8B-B14F-4D97-AF65-F5344CB8AC3E}">
        <p14:creationId xmlns:p14="http://schemas.microsoft.com/office/powerpoint/2010/main" val="4842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94B1A8A-EDA8-4A69-AAEF-950C00D27588}"/>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Agents Unto Themselves</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6:54-55</a:t>
            </a:r>
          </a:p>
        </p:txBody>
      </p:sp>
      <p:grpSp>
        <p:nvGrpSpPr>
          <p:cNvPr id="7" name="Group 6"/>
          <p:cNvGrpSpPr/>
          <p:nvPr/>
        </p:nvGrpSpPr>
        <p:grpSpPr>
          <a:xfrm>
            <a:off x="7865870" y="408686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323439"/>
            </a:xfrm>
            <a:prstGeom prst="rect">
              <a:avLst/>
            </a:prstGeom>
          </p:spPr>
          <p:txBody>
            <a:bodyPr wrap="square">
              <a:spAutoFit/>
            </a:bodyPr>
            <a:lstStyle/>
            <a:p>
              <a:pPr algn="ctr"/>
              <a:r>
                <a:rPr lang="en-US" sz="2000" b="1" i="1" dirty="0"/>
                <a:t>If we use our agency to repent, we can inherit the kingdom of God</a:t>
              </a:r>
              <a:endParaRPr lang="en-US" sz="2000" i="1" dirty="0"/>
            </a:p>
          </p:txBody>
        </p:sp>
      </p:grpSp>
      <p:sp>
        <p:nvSpPr>
          <p:cNvPr id="23" name="Rectangle 22"/>
          <p:cNvSpPr/>
          <p:nvPr/>
        </p:nvSpPr>
        <p:spPr>
          <a:xfrm>
            <a:off x="272782" y="1039828"/>
            <a:ext cx="6342530" cy="1815882"/>
          </a:xfrm>
          <a:prstGeom prst="rect">
            <a:avLst/>
          </a:prstGeom>
        </p:spPr>
        <p:txBody>
          <a:bodyPr wrap="square">
            <a:spAutoFit/>
          </a:bodyPr>
          <a:lstStyle/>
          <a:p>
            <a:r>
              <a:rPr lang="en-US" sz="2000" b="0" i="0" dirty="0">
                <a:effectLst/>
                <a:latin typeface="Calibri" panose="020F0502020204030204" pitchFamily="34" charset="0"/>
              </a:rPr>
              <a:t>He has given us our agency to think and act for ourselves, on our own volition, to obtain a testimony for ourselves from Him concerning the truth of the principles which he teaches, and then be firm and unshaken in the performance of all which is necessary for salvation.” </a:t>
            </a:r>
          </a:p>
          <a:p>
            <a:r>
              <a:rPr lang="en-US" sz="1200" b="0" i="0" dirty="0">
                <a:effectLst/>
                <a:latin typeface="Calibri" panose="020F0502020204030204" pitchFamily="34" charset="0"/>
              </a:rPr>
              <a:t>Wilford Woodruff</a:t>
            </a:r>
          </a:p>
        </p:txBody>
      </p:sp>
      <p:sp>
        <p:nvSpPr>
          <p:cNvPr id="2" name="Rectangle 1"/>
          <p:cNvSpPr/>
          <p:nvPr/>
        </p:nvSpPr>
        <p:spPr>
          <a:xfrm>
            <a:off x="2036188" y="2955850"/>
            <a:ext cx="5086988" cy="1754326"/>
          </a:xfrm>
          <a:prstGeom prst="rect">
            <a:avLst/>
          </a:prstGeom>
          <a:solidFill>
            <a:srgbClr val="002060"/>
          </a:solidFill>
        </p:spPr>
        <p:txBody>
          <a:bodyPr wrap="square">
            <a:spAutoFit/>
          </a:bodyPr>
          <a:lstStyle/>
          <a:p>
            <a:r>
              <a:rPr lang="en-US" i="1" dirty="0">
                <a:solidFill>
                  <a:srgbClr val="FFFF00"/>
                </a:solidFill>
                <a:latin typeface="Palatino"/>
              </a:rPr>
              <a:t>Wherefore, men are free according to the flesh; and</a:t>
            </a:r>
            <a:r>
              <a:rPr lang="en-US" i="1" baseline="30000" dirty="0">
                <a:solidFill>
                  <a:srgbClr val="FFFF00"/>
                </a:solidFill>
                <a:latin typeface="Palatino"/>
              </a:rPr>
              <a:t> </a:t>
            </a:r>
            <a:r>
              <a:rPr lang="en-US" i="1" dirty="0">
                <a:solidFill>
                  <a:srgbClr val="FFFF00"/>
                </a:solidFill>
                <a:latin typeface="Palatino"/>
              </a:rPr>
              <a:t>all things are given them which are expedient unto man. And they are free to choose liberty and eternal life, through the great Mediator of all men…</a:t>
            </a:r>
          </a:p>
          <a:p>
            <a:r>
              <a:rPr lang="en-US" i="1" dirty="0">
                <a:solidFill>
                  <a:srgbClr val="FFFF00"/>
                </a:solidFill>
                <a:latin typeface="Palatino"/>
              </a:rPr>
              <a:t>2 Nephi 2:27</a:t>
            </a:r>
            <a:endParaRPr lang="en-US" i="1" dirty="0">
              <a:solidFill>
                <a:srgbClr val="FFFF00"/>
              </a:solidFill>
            </a:endParaRPr>
          </a:p>
        </p:txBody>
      </p:sp>
      <p:pic>
        <p:nvPicPr>
          <p:cNvPr id="5122" name="Picture 2" descr="https://drhurd.com/wp-content/uploads/2014/06/freedomfran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084" y="1043405"/>
            <a:ext cx="3138941" cy="301687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37185" y="4799296"/>
            <a:ext cx="6096000" cy="1200329"/>
          </a:xfrm>
          <a:prstGeom prst="rect">
            <a:avLst/>
          </a:prstGeom>
        </p:spPr>
        <p:txBody>
          <a:bodyPr>
            <a:spAutoFit/>
          </a:bodyPr>
          <a:lstStyle/>
          <a:p>
            <a:r>
              <a:rPr lang="en-US" sz="2000" b="0" i="0" dirty="0">
                <a:effectLst/>
                <a:latin typeface="Calibri" panose="020F0502020204030204" pitchFamily="34" charset="0"/>
              </a:rPr>
              <a:t>“…</a:t>
            </a:r>
            <a:r>
              <a:rPr lang="en-US" sz="2000" dirty="0">
                <a:latin typeface="Calibri" panose="020F0502020204030204" pitchFamily="34" charset="0"/>
              </a:rPr>
              <a:t>w</a:t>
            </a:r>
            <a:r>
              <a:rPr lang="en-US" sz="2000" b="0" i="0" dirty="0">
                <a:effectLst/>
                <a:latin typeface="Calibri" panose="020F0502020204030204" pitchFamily="34" charset="0"/>
              </a:rPr>
              <a:t>e frequently blame Satan for much of the misery that we are bringing upon ourselves. Satan has no power over us except as we give it to him.”</a:t>
            </a:r>
          </a:p>
          <a:p>
            <a:r>
              <a:rPr lang="en-US" sz="1200" dirty="0">
                <a:latin typeface="Calibri" panose="020F0502020204030204" pitchFamily="34" charset="0"/>
              </a:rPr>
              <a:t>Sterling W. Sill</a:t>
            </a:r>
            <a:endParaRPr lang="en-US" sz="1200" dirty="0"/>
          </a:p>
        </p:txBody>
      </p:sp>
    </p:spTree>
    <p:extLst>
      <p:ext uri="{BB962C8B-B14F-4D97-AF65-F5344CB8AC3E}">
        <p14:creationId xmlns:p14="http://schemas.microsoft.com/office/powerpoint/2010/main" val="13696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F102BAAA-D0B4-425B-8B58-8C5D91868F8A}"/>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8362808" cy="1015663"/>
          </a:xfrm>
          <a:prstGeom prst="rect">
            <a:avLst/>
          </a:prstGeom>
          <a:noFill/>
        </p:spPr>
        <p:txBody>
          <a:bodyPr wrap="square" rtlCol="0">
            <a:spAutoFit/>
          </a:bodyPr>
          <a:lstStyle/>
          <a:p>
            <a:pPr algn="ctr"/>
            <a:r>
              <a:rPr lang="en-US" sz="6000" dirty="0"/>
              <a:t>The Pit</a:t>
            </a:r>
          </a:p>
        </p:txBody>
      </p:sp>
      <p:sp>
        <p:nvSpPr>
          <p:cNvPr id="10" name="TextBox 9"/>
          <p:cNvSpPr txBox="1"/>
          <p:nvPr/>
        </p:nvSpPr>
        <p:spPr>
          <a:xfrm>
            <a:off x="9135150" y="27927"/>
            <a:ext cx="4002741" cy="338554"/>
          </a:xfrm>
          <a:prstGeom prst="rect">
            <a:avLst/>
          </a:prstGeom>
          <a:noFill/>
        </p:spPr>
        <p:txBody>
          <a:bodyPr wrap="square" rtlCol="0">
            <a:spAutoFit/>
          </a:bodyPr>
          <a:lstStyle/>
          <a:p>
            <a:r>
              <a:rPr lang="en-US" sz="1600" dirty="0"/>
              <a:t>Lesley Meacham and Becky Davies</a:t>
            </a:r>
          </a:p>
        </p:txBody>
      </p:sp>
      <p:sp>
        <p:nvSpPr>
          <p:cNvPr id="23" name="Rectangle 22"/>
          <p:cNvSpPr/>
          <p:nvPr/>
        </p:nvSpPr>
        <p:spPr>
          <a:xfrm>
            <a:off x="195808" y="4750185"/>
            <a:ext cx="11561043" cy="2062103"/>
          </a:xfrm>
          <a:prstGeom prst="rect">
            <a:avLst/>
          </a:prstGeom>
          <a:solidFill>
            <a:srgbClr val="002060"/>
          </a:solidFill>
        </p:spPr>
        <p:txBody>
          <a:bodyPr wrap="square">
            <a:spAutoFit/>
          </a:bodyPr>
          <a:lstStyle/>
          <a:p>
            <a:r>
              <a:rPr lang="en-US" sz="1600" b="1" i="0" dirty="0">
                <a:solidFill>
                  <a:schemeClr val="bg1"/>
                </a:solidFill>
                <a:effectLst/>
                <a:latin typeface="Calibri" panose="020F0502020204030204" pitchFamily="34" charset="0"/>
              </a:rPr>
              <a:t>People in the Pit don’t know they need to be saved. </a:t>
            </a:r>
            <a:r>
              <a:rPr lang="en-US" sz="1600" b="1" i="0" dirty="0">
                <a:solidFill>
                  <a:srgbClr val="FFFF00"/>
                </a:solidFill>
                <a:effectLst/>
                <a:latin typeface="Calibri" panose="020F0502020204030204" pitchFamily="34" charset="0"/>
              </a:rPr>
              <a:t>What makes them aware of the Pit? </a:t>
            </a:r>
          </a:p>
          <a:p>
            <a:r>
              <a:rPr lang="en-US" sz="1600" b="1" i="0" dirty="0">
                <a:solidFill>
                  <a:srgbClr val="FFFF00"/>
                </a:solidFill>
                <a:effectLst/>
                <a:latin typeface="Calibri" panose="020F0502020204030204" pitchFamily="34" charset="0"/>
              </a:rPr>
              <a:t> </a:t>
            </a:r>
            <a:r>
              <a:rPr lang="en-US" sz="1600" b="1" i="0" dirty="0">
                <a:solidFill>
                  <a:schemeClr val="bg1"/>
                </a:solidFill>
                <a:effectLst/>
                <a:latin typeface="Calibri" panose="020F0502020204030204" pitchFamily="34" charset="0"/>
              </a:rPr>
              <a:t>Testimony borne by others/scriptures</a:t>
            </a:r>
          </a:p>
          <a:p>
            <a:r>
              <a:rPr lang="en-US" sz="1600" b="1" dirty="0">
                <a:solidFill>
                  <a:srgbClr val="FFFF00"/>
                </a:solidFill>
                <a:latin typeface="Calibri" panose="020F0502020204030204" pitchFamily="34" charset="0"/>
              </a:rPr>
              <a:t>What moves them to find the ladder? </a:t>
            </a:r>
            <a:r>
              <a:rPr lang="en-US" sz="1600" b="1" dirty="0">
                <a:solidFill>
                  <a:schemeClr val="bg1"/>
                </a:solidFill>
                <a:latin typeface="Calibri" panose="020F0502020204030204" pitchFamily="34" charset="0"/>
              </a:rPr>
              <a:t>Faith in the testimony and accompanying Spirit</a:t>
            </a:r>
          </a:p>
          <a:p>
            <a:r>
              <a:rPr lang="en-US" sz="1600" b="1" i="0" dirty="0">
                <a:solidFill>
                  <a:srgbClr val="FFFF00"/>
                </a:solidFill>
                <a:effectLst/>
                <a:latin typeface="Calibri" panose="020F0502020204030204" pitchFamily="34" charset="0"/>
              </a:rPr>
              <a:t>What does one have to do to begin climbing? </a:t>
            </a:r>
            <a:r>
              <a:rPr lang="en-US" sz="1600" b="1" i="0" dirty="0">
                <a:solidFill>
                  <a:schemeClr val="bg1"/>
                </a:solidFill>
                <a:effectLst/>
                <a:latin typeface="Calibri" panose="020F0502020204030204" pitchFamily="34" charset="0"/>
              </a:rPr>
              <a:t>Shake off the dirt of the word—repent</a:t>
            </a:r>
          </a:p>
          <a:p>
            <a:r>
              <a:rPr lang="en-US" sz="1600" b="1" dirty="0">
                <a:solidFill>
                  <a:srgbClr val="FFFF00"/>
                </a:solidFill>
                <a:latin typeface="Calibri" panose="020F0502020204030204" pitchFamily="34" charset="0"/>
              </a:rPr>
              <a:t>What are the rungs on the ladder? </a:t>
            </a:r>
            <a:r>
              <a:rPr lang="en-US" sz="1600" b="1" dirty="0">
                <a:solidFill>
                  <a:schemeClr val="bg1"/>
                </a:solidFill>
                <a:latin typeface="Calibri" panose="020F0502020204030204" pitchFamily="34" charset="0"/>
              </a:rPr>
              <a:t>Covenants</a:t>
            </a:r>
          </a:p>
          <a:p>
            <a:r>
              <a:rPr lang="en-US" sz="1600" b="1" i="0" dirty="0">
                <a:solidFill>
                  <a:srgbClr val="FFFF00"/>
                </a:solidFill>
                <a:effectLst/>
                <a:latin typeface="Calibri" panose="020F0502020204030204" pitchFamily="34" charset="0"/>
              </a:rPr>
              <a:t>What can we do to keep our covenants? </a:t>
            </a:r>
            <a:r>
              <a:rPr lang="en-US" sz="1600" b="1" i="0" dirty="0">
                <a:solidFill>
                  <a:schemeClr val="bg1"/>
                </a:solidFill>
                <a:effectLst/>
                <a:latin typeface="Calibri" panose="020F0502020204030204" pitchFamily="34" charset="0"/>
              </a:rPr>
              <a:t>D&amp;C 29:36</a:t>
            </a:r>
          </a:p>
          <a:p>
            <a:r>
              <a:rPr lang="en-US" sz="1600" b="1" dirty="0">
                <a:solidFill>
                  <a:srgbClr val="FFFF00"/>
                </a:solidFill>
                <a:latin typeface="Calibri" panose="020F0502020204030204" pitchFamily="34" charset="0"/>
              </a:rPr>
              <a:t>Where do we get our power? </a:t>
            </a:r>
            <a:r>
              <a:rPr lang="en-US" sz="1600" b="1" dirty="0">
                <a:solidFill>
                  <a:schemeClr val="bg1"/>
                </a:solidFill>
                <a:latin typeface="Calibri" panose="020F0502020204030204" pitchFamily="34" charset="0"/>
              </a:rPr>
              <a:t>Personal Integrity. By keeping our word. By not simply knowing, but doing and “being” truth in everything. </a:t>
            </a:r>
            <a:endParaRPr lang="en-US" sz="1600" b="1" i="0" dirty="0">
              <a:solidFill>
                <a:schemeClr val="bg1"/>
              </a:solidFill>
              <a:effectLst/>
              <a:latin typeface="Calibri" panose="020F0502020204030204" pitchFamily="34" charset="0"/>
            </a:endParaRPr>
          </a:p>
        </p:txBody>
      </p:sp>
      <p:grpSp>
        <p:nvGrpSpPr>
          <p:cNvPr id="24" name="Group 2"/>
          <p:cNvGrpSpPr/>
          <p:nvPr/>
        </p:nvGrpSpPr>
        <p:grpSpPr>
          <a:xfrm>
            <a:off x="566056" y="413150"/>
            <a:ext cx="1240971" cy="1599474"/>
            <a:chOff x="0" y="228600"/>
            <a:chExt cx="5943600" cy="6477000"/>
          </a:xfrm>
        </p:grpSpPr>
        <p:sp>
          <p:nvSpPr>
            <p:cNvPr id="26" name="Rounded Rectangle 25"/>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Minus 4"/>
          <p:cNvSpPr/>
          <p:nvPr/>
        </p:nvSpPr>
        <p:spPr>
          <a:xfrm>
            <a:off x="-13696" y="19839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inus 62"/>
          <p:cNvSpPr/>
          <p:nvPr/>
        </p:nvSpPr>
        <p:spPr>
          <a:xfrm>
            <a:off x="2307918" y="4416131"/>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inus 63"/>
          <p:cNvSpPr/>
          <p:nvPr/>
        </p:nvSpPr>
        <p:spPr>
          <a:xfrm rot="5400000">
            <a:off x="1250403" y="3170821"/>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inus 64"/>
          <p:cNvSpPr/>
          <p:nvPr/>
        </p:nvSpPr>
        <p:spPr>
          <a:xfrm rot="5400000">
            <a:off x="4407260" y="3181707"/>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inus 65"/>
          <p:cNvSpPr/>
          <p:nvPr/>
        </p:nvSpPr>
        <p:spPr>
          <a:xfrm>
            <a:off x="5592446" y="197307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3893147" y="2673641"/>
            <a:ext cx="836460" cy="1836840"/>
            <a:chOff x="6196511" y="1887967"/>
            <a:chExt cx="1565766" cy="3294010"/>
          </a:xfrm>
        </p:grpSpPr>
        <p:grpSp>
          <p:nvGrpSpPr>
            <p:cNvPr id="68" name="Group 67"/>
            <p:cNvGrpSpPr/>
            <p:nvPr/>
          </p:nvGrpSpPr>
          <p:grpSpPr>
            <a:xfrm>
              <a:off x="6196511" y="1887967"/>
              <a:ext cx="1565766" cy="3294010"/>
              <a:chOff x="6196511" y="1887967"/>
              <a:chExt cx="1565766" cy="3294010"/>
            </a:xfrm>
          </p:grpSpPr>
          <p:sp>
            <p:nvSpPr>
              <p:cNvPr id="70" name="Oval 69"/>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flipH="1">
            <a:off x="3232932" y="2772020"/>
            <a:ext cx="674302" cy="1727059"/>
            <a:chOff x="4545037" y="2116953"/>
            <a:chExt cx="1262223" cy="3097139"/>
          </a:xfrm>
        </p:grpSpPr>
        <p:grpSp>
          <p:nvGrpSpPr>
            <p:cNvPr id="85" name="Group 84"/>
            <p:cNvGrpSpPr/>
            <p:nvPr/>
          </p:nvGrpSpPr>
          <p:grpSpPr>
            <a:xfrm>
              <a:off x="4545037" y="2116953"/>
              <a:ext cx="1262223" cy="3097139"/>
              <a:chOff x="10747838" y="2440038"/>
              <a:chExt cx="1262223" cy="3097139"/>
            </a:xfrm>
          </p:grpSpPr>
          <p:sp>
            <p:nvSpPr>
              <p:cNvPr id="88" name="Oval 87"/>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ounded Rectangle 106"/>
          <p:cNvSpPr/>
          <p:nvPr/>
        </p:nvSpPr>
        <p:spPr>
          <a:xfrm rot="726204">
            <a:off x="5564221" y="243422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726204">
            <a:off x="5476688" y="2842415"/>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726204">
            <a:off x="5389154" y="325060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726204">
            <a:off x="5301621" y="3658791"/>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726204">
            <a:off x="5214088" y="4066979"/>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6126204">
            <a:off x="4340799" y="3207184"/>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6126204">
            <a:off x="5046013" y="3227694"/>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5899" y="2076725"/>
            <a:ext cx="846223" cy="2554545"/>
          </a:xfrm>
          <a:prstGeom prst="rect">
            <a:avLst/>
          </a:prstGeom>
          <a:noFill/>
        </p:spPr>
        <p:txBody>
          <a:bodyPr wrap="square" rtlCol="0">
            <a:spAutoFit/>
          </a:bodyPr>
          <a:lstStyle/>
          <a:p>
            <a:pPr algn="ctr"/>
            <a:r>
              <a:rPr lang="en-US" sz="3200" dirty="0"/>
              <a:t>The F</a:t>
            </a:r>
          </a:p>
          <a:p>
            <a:pPr algn="ctr"/>
            <a:r>
              <a:rPr lang="en-US" sz="3200" dirty="0"/>
              <a:t>A</a:t>
            </a:r>
          </a:p>
          <a:p>
            <a:pPr algn="ctr"/>
            <a:r>
              <a:rPr lang="en-US" sz="3200" dirty="0"/>
              <a:t>L</a:t>
            </a:r>
          </a:p>
          <a:p>
            <a:pPr algn="ctr"/>
            <a:r>
              <a:rPr lang="en-US" sz="3200" dirty="0"/>
              <a:t>L</a:t>
            </a:r>
          </a:p>
        </p:txBody>
      </p:sp>
      <p:sp>
        <p:nvSpPr>
          <p:cNvPr id="120" name="TextBox 119"/>
          <p:cNvSpPr txBox="1"/>
          <p:nvPr/>
        </p:nvSpPr>
        <p:spPr>
          <a:xfrm>
            <a:off x="6608426" y="3976720"/>
            <a:ext cx="2562654" cy="400110"/>
          </a:xfrm>
          <a:prstGeom prst="rect">
            <a:avLst/>
          </a:prstGeom>
          <a:noFill/>
        </p:spPr>
        <p:txBody>
          <a:bodyPr wrap="square" rtlCol="0">
            <a:spAutoFit/>
          </a:bodyPr>
          <a:lstStyle/>
          <a:p>
            <a:r>
              <a:rPr lang="en-US" sz="2000" dirty="0"/>
              <a:t>Faith</a:t>
            </a:r>
          </a:p>
        </p:txBody>
      </p:sp>
      <p:sp>
        <p:nvSpPr>
          <p:cNvPr id="121" name="TextBox 120"/>
          <p:cNvSpPr txBox="1"/>
          <p:nvPr/>
        </p:nvSpPr>
        <p:spPr>
          <a:xfrm>
            <a:off x="6640420" y="3586027"/>
            <a:ext cx="2562654" cy="400110"/>
          </a:xfrm>
          <a:prstGeom prst="rect">
            <a:avLst/>
          </a:prstGeom>
          <a:noFill/>
        </p:spPr>
        <p:txBody>
          <a:bodyPr wrap="square" rtlCol="0">
            <a:spAutoFit/>
          </a:bodyPr>
          <a:lstStyle/>
          <a:p>
            <a:r>
              <a:rPr lang="en-US" sz="2000" dirty="0"/>
              <a:t>Repentance</a:t>
            </a:r>
          </a:p>
        </p:txBody>
      </p:sp>
      <p:sp>
        <p:nvSpPr>
          <p:cNvPr id="122" name="TextBox 121"/>
          <p:cNvSpPr txBox="1"/>
          <p:nvPr/>
        </p:nvSpPr>
        <p:spPr>
          <a:xfrm>
            <a:off x="6670128" y="3139486"/>
            <a:ext cx="2562654" cy="400110"/>
          </a:xfrm>
          <a:prstGeom prst="rect">
            <a:avLst/>
          </a:prstGeom>
          <a:noFill/>
        </p:spPr>
        <p:txBody>
          <a:bodyPr wrap="square" rtlCol="0">
            <a:spAutoFit/>
          </a:bodyPr>
          <a:lstStyle/>
          <a:p>
            <a:r>
              <a:rPr lang="en-US" sz="2000" dirty="0"/>
              <a:t>Baptism</a:t>
            </a:r>
          </a:p>
        </p:txBody>
      </p:sp>
      <p:sp>
        <p:nvSpPr>
          <p:cNvPr id="123" name="TextBox 122"/>
          <p:cNvSpPr txBox="1"/>
          <p:nvPr/>
        </p:nvSpPr>
        <p:spPr>
          <a:xfrm>
            <a:off x="6652620" y="2759808"/>
            <a:ext cx="3038131" cy="400110"/>
          </a:xfrm>
          <a:prstGeom prst="rect">
            <a:avLst/>
          </a:prstGeom>
          <a:noFill/>
        </p:spPr>
        <p:txBody>
          <a:bodyPr wrap="square" rtlCol="0">
            <a:spAutoFit/>
          </a:bodyPr>
          <a:lstStyle/>
          <a:p>
            <a:r>
              <a:rPr lang="en-US" sz="2000" dirty="0"/>
              <a:t>Receive the Holy Ghost</a:t>
            </a:r>
          </a:p>
        </p:txBody>
      </p:sp>
      <p:sp>
        <p:nvSpPr>
          <p:cNvPr id="124" name="TextBox 123"/>
          <p:cNvSpPr txBox="1"/>
          <p:nvPr/>
        </p:nvSpPr>
        <p:spPr>
          <a:xfrm>
            <a:off x="6706263" y="2246997"/>
            <a:ext cx="2562654" cy="400110"/>
          </a:xfrm>
          <a:prstGeom prst="rect">
            <a:avLst/>
          </a:prstGeom>
          <a:noFill/>
        </p:spPr>
        <p:txBody>
          <a:bodyPr wrap="square" rtlCol="0">
            <a:spAutoFit/>
          </a:bodyPr>
          <a:lstStyle/>
          <a:p>
            <a:r>
              <a:rPr lang="en-US" sz="2000" dirty="0"/>
              <a:t>Endure</a:t>
            </a:r>
          </a:p>
        </p:txBody>
      </p:sp>
      <p:sp>
        <p:nvSpPr>
          <p:cNvPr id="114" name="Right Brace 113"/>
          <p:cNvSpPr/>
          <p:nvPr/>
        </p:nvSpPr>
        <p:spPr>
          <a:xfrm>
            <a:off x="8899789" y="2309402"/>
            <a:ext cx="887320" cy="1919114"/>
          </a:xfrm>
          <a:prstGeom prst="rightBrace">
            <a:avLst>
              <a:gd name="adj1" fmla="val 31642"/>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TextBox 125"/>
          <p:cNvSpPr txBox="1"/>
          <p:nvPr/>
        </p:nvSpPr>
        <p:spPr>
          <a:xfrm>
            <a:off x="9593248" y="2227119"/>
            <a:ext cx="2562654" cy="1938992"/>
          </a:xfrm>
          <a:prstGeom prst="rect">
            <a:avLst/>
          </a:prstGeom>
          <a:noFill/>
        </p:spPr>
        <p:txBody>
          <a:bodyPr wrap="square" rtlCol="0">
            <a:spAutoFit/>
          </a:bodyPr>
          <a:lstStyle/>
          <a:p>
            <a:pPr algn="ctr"/>
            <a:r>
              <a:rPr lang="en-US" sz="4000" dirty="0"/>
              <a:t>Doctrine</a:t>
            </a:r>
          </a:p>
          <a:p>
            <a:pPr algn="ctr"/>
            <a:r>
              <a:rPr lang="en-US" sz="4000" dirty="0"/>
              <a:t> of </a:t>
            </a:r>
          </a:p>
          <a:p>
            <a:pPr algn="ctr"/>
            <a:r>
              <a:rPr lang="en-US" sz="4000" dirty="0"/>
              <a:t>Christ</a:t>
            </a:r>
          </a:p>
        </p:txBody>
      </p:sp>
      <p:sp>
        <p:nvSpPr>
          <p:cNvPr id="127" name="TextBox 126"/>
          <p:cNvSpPr txBox="1"/>
          <p:nvPr/>
        </p:nvSpPr>
        <p:spPr>
          <a:xfrm rot="17016855">
            <a:off x="4548323" y="2507057"/>
            <a:ext cx="1511231" cy="400110"/>
          </a:xfrm>
          <a:prstGeom prst="rect">
            <a:avLst/>
          </a:prstGeom>
          <a:noFill/>
        </p:spPr>
        <p:txBody>
          <a:bodyPr wrap="square" rtlCol="0">
            <a:spAutoFit/>
          </a:bodyPr>
          <a:lstStyle/>
          <a:p>
            <a:r>
              <a:rPr lang="en-US" sz="2000" dirty="0"/>
              <a:t>Atonement</a:t>
            </a:r>
          </a:p>
        </p:txBody>
      </p:sp>
      <p:grpSp>
        <p:nvGrpSpPr>
          <p:cNvPr id="154" name="Group 153">
            <a:extLst>
              <a:ext uri="{FF2B5EF4-FFF2-40B4-BE49-F238E27FC236}">
                <a16:creationId xmlns:a16="http://schemas.microsoft.com/office/drawing/2014/main" id="{0536BC1D-7E80-4E62-B37B-C8514C587E17}"/>
              </a:ext>
            </a:extLst>
          </p:cNvPr>
          <p:cNvGrpSpPr/>
          <p:nvPr/>
        </p:nvGrpSpPr>
        <p:grpSpPr>
          <a:xfrm>
            <a:off x="6560143" y="197204"/>
            <a:ext cx="828529" cy="1921374"/>
            <a:chOff x="1519855" y="349452"/>
            <a:chExt cx="2655905" cy="6159097"/>
          </a:xfrm>
        </p:grpSpPr>
        <p:sp>
          <p:nvSpPr>
            <p:cNvPr id="155" name="Freeform: Shape 154">
              <a:extLst>
                <a:ext uri="{FF2B5EF4-FFF2-40B4-BE49-F238E27FC236}">
                  <a16:creationId xmlns:a16="http://schemas.microsoft.com/office/drawing/2014/main" id="{0F177435-6D3C-4909-85C4-C890ADCF9D74}"/>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6" name="Oval 155">
              <a:extLst>
                <a:ext uri="{FF2B5EF4-FFF2-40B4-BE49-F238E27FC236}">
                  <a16:creationId xmlns:a16="http://schemas.microsoft.com/office/drawing/2014/main" id="{A513C7FA-A916-4C50-9062-5AF0C7DF04B1}"/>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9287E2D0-FEF1-41E2-8C22-2FD6A28E3904}"/>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B249CA4B-FDA7-460C-8E6B-AB737A92BE4C}"/>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DB605113-7645-43CD-8104-3F6872A026F7}"/>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2D80162-B97E-412E-AA63-13D4F80CD14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87598CE8-5A13-4C0D-99F3-22F14F288DB2}"/>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57FC816-7B65-45D3-8C33-A2A762944CEE}"/>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0">
              <a:extLst>
                <a:ext uri="{FF2B5EF4-FFF2-40B4-BE49-F238E27FC236}">
                  <a16:creationId xmlns:a16="http://schemas.microsoft.com/office/drawing/2014/main" id="{9F4F8A10-D570-48C0-89AA-1D410BBD2850}"/>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1">
              <a:extLst>
                <a:ext uri="{FF2B5EF4-FFF2-40B4-BE49-F238E27FC236}">
                  <a16:creationId xmlns:a16="http://schemas.microsoft.com/office/drawing/2014/main" id="{BD24E2C1-E2B5-4E91-AC8D-FC142DBE420F}"/>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2">
              <a:extLst>
                <a:ext uri="{FF2B5EF4-FFF2-40B4-BE49-F238E27FC236}">
                  <a16:creationId xmlns:a16="http://schemas.microsoft.com/office/drawing/2014/main" id="{B526D224-A463-4495-8077-EE0D9CB67F70}"/>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D0BBE7C-4E00-4363-8F20-E43A641159A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5">
              <a:extLst>
                <a:ext uri="{FF2B5EF4-FFF2-40B4-BE49-F238E27FC236}">
                  <a16:creationId xmlns:a16="http://schemas.microsoft.com/office/drawing/2014/main" id="{BB7FFC1A-0B69-495E-9A69-2464A3A8CD97}"/>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68869611-99A7-49ED-BCBD-56457B6ED9F1}"/>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8B1B8B59-0DF8-4948-A233-84DC7026AEA6}"/>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F4D26FE5-6F50-4906-ADF9-8C28240D5384}"/>
                </a:ext>
              </a:extLst>
            </p:cNvPr>
            <p:cNvSpPr/>
            <p:nvPr/>
          </p:nvSpPr>
          <p:spPr>
            <a:xfrm>
              <a:off x="1711605" y="1006559"/>
              <a:ext cx="410693"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DC2E7DB-F22F-40EA-A03B-3099128ED8B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2" name="Oval 171">
              <a:extLst>
                <a:ext uri="{FF2B5EF4-FFF2-40B4-BE49-F238E27FC236}">
                  <a16:creationId xmlns:a16="http://schemas.microsoft.com/office/drawing/2014/main" id="{29470DD4-93A7-4BEC-BACE-D8EE87DF5F7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2A0E1DA1-BABF-4E4F-9381-6359D92ADC0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4" name="Oval 173">
              <a:extLst>
                <a:ext uri="{FF2B5EF4-FFF2-40B4-BE49-F238E27FC236}">
                  <a16:creationId xmlns:a16="http://schemas.microsoft.com/office/drawing/2014/main" id="{EC3E1D09-1D0C-42DA-9963-4B83331CE215}"/>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79EA73C9-1CCA-4125-AE1E-0D74BA8F5478}"/>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13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3">
                                            <p:txEl>
                                              <p:pRg st="0" end="0"/>
                                            </p:txEl>
                                          </p:spTgt>
                                        </p:tgtEl>
                                      </p:cBhvr>
                                    </p:animEffect>
                                    <p:set>
                                      <p:cBhvr>
                                        <p:cTn id="17" dur="1" fill="hold">
                                          <p:stCondLst>
                                            <p:cond delay="499"/>
                                          </p:stCondLst>
                                        </p:cTn>
                                        <p:tgtEl>
                                          <p:spTgt spid="2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3">
                                            <p:txEl>
                                              <p:pRg st="1" end="1"/>
                                            </p:txEl>
                                          </p:spTgt>
                                        </p:tgtEl>
                                      </p:cBhvr>
                                    </p:animEffect>
                                    <p:set>
                                      <p:cBhvr>
                                        <p:cTn id="20"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3">
                                            <p:txEl>
                                              <p:pRg st="2" end="2"/>
                                            </p:txEl>
                                          </p:spTgt>
                                        </p:tgtEl>
                                      </p:cBhvr>
                                    </p:animEffect>
                                    <p:set>
                                      <p:cBhvr>
                                        <p:cTn id="27" dur="1" fill="hold">
                                          <p:stCondLst>
                                            <p:cond delay="499"/>
                                          </p:stCondLst>
                                        </p:cTn>
                                        <p:tgtEl>
                                          <p:spTgt spid="2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23">
                                            <p:txEl>
                                              <p:pRg st="3" end="3"/>
                                            </p:txEl>
                                          </p:spTgt>
                                        </p:tgtEl>
                                      </p:cBhvr>
                                    </p:animEffect>
                                    <p:set>
                                      <p:cBhvr>
                                        <p:cTn id="34" dur="1" fill="hold">
                                          <p:stCondLst>
                                            <p:cond delay="499"/>
                                          </p:stCondLst>
                                        </p:cTn>
                                        <p:tgtEl>
                                          <p:spTgt spid="2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
                                            <p:txEl>
                                              <p:pRg st="5" end="5"/>
                                            </p:txEl>
                                          </p:spTgt>
                                        </p:tgtEl>
                                        <p:attrNameLst>
                                          <p:attrName>style.visibility</p:attrName>
                                        </p:attrNameLst>
                                      </p:cBhvr>
                                      <p:to>
                                        <p:strVal val="visible"/>
                                      </p:to>
                                    </p:set>
                                  </p:childTnLst>
                                </p:cTn>
                              </p:par>
                              <p:par>
                                <p:cTn id="77" presetID="10" presetClass="exit" presetSubtype="0" fill="hold" nodeType="withEffect">
                                  <p:stCondLst>
                                    <p:cond delay="0"/>
                                  </p:stCondLst>
                                  <p:childTnLst>
                                    <p:animEffect transition="out" filter="fade">
                                      <p:cBhvr>
                                        <p:cTn id="78" dur="500"/>
                                        <p:tgtEl>
                                          <p:spTgt spid="23">
                                            <p:txEl>
                                              <p:pRg st="4" end="4"/>
                                            </p:txEl>
                                          </p:spTgt>
                                        </p:tgtEl>
                                      </p:cBhvr>
                                    </p:animEffect>
                                    <p:set>
                                      <p:cBhvr>
                                        <p:cTn id="79" dur="1" fill="hold">
                                          <p:stCondLst>
                                            <p:cond delay="499"/>
                                          </p:stCondLst>
                                        </p:cTn>
                                        <p:tgtEl>
                                          <p:spTgt spid="23">
                                            <p:txEl>
                                              <p:pRg st="4" end="4"/>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xEl>
                                              <p:pRg st="6" end="6"/>
                                            </p:txEl>
                                          </p:spTgt>
                                        </p:tgtEl>
                                        <p:attrNameLst>
                                          <p:attrName>style.visibility</p:attrName>
                                        </p:attrNameLst>
                                      </p:cBhvr>
                                      <p:to>
                                        <p:strVal val="visible"/>
                                      </p:to>
                                    </p:set>
                                  </p:childTnLst>
                                </p:cTn>
                              </p:par>
                              <p:par>
                                <p:cTn id="84" presetID="10" presetClass="exit" presetSubtype="0" fill="hold" nodeType="withEffect">
                                  <p:stCondLst>
                                    <p:cond delay="0"/>
                                  </p:stCondLst>
                                  <p:childTnLst>
                                    <p:animEffect transition="out" filter="fade">
                                      <p:cBhvr>
                                        <p:cTn id="85" dur="500"/>
                                        <p:tgtEl>
                                          <p:spTgt spid="23">
                                            <p:txEl>
                                              <p:pRg st="5" end="5"/>
                                            </p:txEl>
                                          </p:spTgt>
                                        </p:tgtEl>
                                      </p:cBhvr>
                                    </p:animEffect>
                                    <p:set>
                                      <p:cBhvr>
                                        <p:cTn id="86" dur="1" fill="hold">
                                          <p:stCondLst>
                                            <p:cond delay="499"/>
                                          </p:stCondLst>
                                        </p:cTn>
                                        <p:tgtEl>
                                          <p:spTgt spid="2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20" grpId="0"/>
      <p:bldP spid="121" grpId="0"/>
      <p:bldP spid="122" grpId="0"/>
      <p:bldP spid="123" grpId="0"/>
      <p:bldP spid="124" grpId="0"/>
      <p:bldP spid="114" grpId="0" animBg="1"/>
      <p:bldP spid="1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4E2319-28E8-4895-95C3-5E098FB0ADAB}"/>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Born Again</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6:59</a:t>
            </a:r>
          </a:p>
        </p:txBody>
      </p:sp>
      <p:sp>
        <p:nvSpPr>
          <p:cNvPr id="23" name="Rectangle 22"/>
          <p:cNvSpPr/>
          <p:nvPr/>
        </p:nvSpPr>
        <p:spPr>
          <a:xfrm>
            <a:off x="4973571" y="982054"/>
            <a:ext cx="6342530" cy="461665"/>
          </a:xfrm>
          <a:prstGeom prst="rect">
            <a:avLst/>
          </a:prstGeom>
        </p:spPr>
        <p:txBody>
          <a:bodyPr wrap="square">
            <a:spAutoFit/>
          </a:bodyPr>
          <a:lstStyle/>
          <a:p>
            <a:r>
              <a:rPr lang="en-US" sz="2400" b="0" i="0" dirty="0">
                <a:effectLst/>
              </a:rPr>
              <a:t>Baptized by Water</a:t>
            </a:r>
          </a:p>
        </p:txBody>
      </p:sp>
      <p:sp>
        <p:nvSpPr>
          <p:cNvPr id="24" name="Rectangle 23"/>
          <p:cNvSpPr/>
          <p:nvPr/>
        </p:nvSpPr>
        <p:spPr>
          <a:xfrm>
            <a:off x="180443" y="1114275"/>
            <a:ext cx="4793128" cy="1938992"/>
          </a:xfrm>
          <a:prstGeom prst="rect">
            <a:avLst/>
          </a:prstGeom>
        </p:spPr>
        <p:txBody>
          <a:bodyPr wrap="square">
            <a:spAutoFit/>
          </a:bodyPr>
          <a:lstStyle/>
          <a:p>
            <a:r>
              <a:rPr lang="en-US" sz="2000" b="0" i="0" dirty="0">
                <a:effectLst/>
              </a:rPr>
              <a:t>“Every child that comes into this world is carried in water, is born of water, and of blood, and of the spirit. </a:t>
            </a:r>
          </a:p>
          <a:p>
            <a:endParaRPr lang="en-US" sz="2000" b="0" i="0" dirty="0">
              <a:effectLst/>
            </a:endParaRPr>
          </a:p>
          <a:p>
            <a:r>
              <a:rPr lang="en-US" sz="2000" b="0" i="0" dirty="0">
                <a:effectLst/>
              </a:rPr>
              <a:t>So, when we are born into the kingdom of God, we must be born in the same way.</a:t>
            </a:r>
          </a:p>
        </p:txBody>
      </p:sp>
      <p:pic>
        <p:nvPicPr>
          <p:cNvPr id="8196" name="Picture 4" descr="https://theosophical.files.wordpress.com/2010/10/10-week-fetus.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27" t="3725" r="17220" b="15464"/>
          <a:stretch/>
        </p:blipFill>
        <p:spPr bwMode="auto">
          <a:xfrm>
            <a:off x="958922" y="3487927"/>
            <a:ext cx="2408287" cy="277739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326131" y="3356533"/>
            <a:ext cx="7169183" cy="1508105"/>
          </a:xfrm>
          <a:prstGeom prst="rect">
            <a:avLst/>
          </a:prstGeom>
        </p:spPr>
        <p:txBody>
          <a:bodyPr wrap="square">
            <a:spAutoFit/>
          </a:bodyPr>
          <a:lstStyle/>
          <a:p>
            <a:r>
              <a:rPr lang="en-US" sz="2000" dirty="0"/>
              <a:t>By baptism, we are born of the water.</a:t>
            </a:r>
          </a:p>
          <a:p>
            <a:r>
              <a:rPr lang="en-US" sz="2000" b="0" i="0" dirty="0">
                <a:effectLst/>
              </a:rPr>
              <a:t>Through the shedding of blood of Christ, we are cleansed and sanctified; and we are justified, through the Sprit of God, for baptism is not complete without the baptism of the Holy Ghost.”</a:t>
            </a:r>
          </a:p>
          <a:p>
            <a:r>
              <a:rPr lang="en-US" sz="1200" dirty="0"/>
              <a:t>Joseph Fielding Smith</a:t>
            </a:r>
            <a:r>
              <a:rPr lang="en-US" sz="1200" i="1" dirty="0"/>
              <a:t> </a:t>
            </a:r>
            <a:endParaRPr lang="en-US" sz="1200" b="0" i="0" dirty="0">
              <a:effectLst/>
            </a:endParaRPr>
          </a:p>
        </p:txBody>
      </p:sp>
      <p:grpSp>
        <p:nvGrpSpPr>
          <p:cNvPr id="12" name="Group 11">
            <a:extLst>
              <a:ext uri="{FF2B5EF4-FFF2-40B4-BE49-F238E27FC236}">
                <a16:creationId xmlns:a16="http://schemas.microsoft.com/office/drawing/2014/main" id="{3DF8BAA0-20EA-411F-9EAC-E5269DCB47BC}"/>
              </a:ext>
            </a:extLst>
          </p:cNvPr>
          <p:cNvGrpSpPr/>
          <p:nvPr/>
        </p:nvGrpSpPr>
        <p:grpSpPr>
          <a:xfrm>
            <a:off x="8144836" y="4599541"/>
            <a:ext cx="2865990" cy="2045428"/>
            <a:chOff x="228600" y="381000"/>
            <a:chExt cx="3505068" cy="2501531"/>
          </a:xfrm>
        </p:grpSpPr>
        <p:grpSp>
          <p:nvGrpSpPr>
            <p:cNvPr id="13" name="Group 12">
              <a:extLst>
                <a:ext uri="{FF2B5EF4-FFF2-40B4-BE49-F238E27FC236}">
                  <a16:creationId xmlns:a16="http://schemas.microsoft.com/office/drawing/2014/main" id="{400C5888-D660-44CB-A75D-2499CCADA0CC}"/>
                </a:ext>
              </a:extLst>
            </p:cNvPr>
            <p:cNvGrpSpPr/>
            <p:nvPr/>
          </p:nvGrpSpPr>
          <p:grpSpPr>
            <a:xfrm>
              <a:off x="228600" y="381000"/>
              <a:ext cx="3505068" cy="2501531"/>
              <a:chOff x="534986" y="381000"/>
              <a:chExt cx="2637111" cy="2501531"/>
            </a:xfrm>
          </p:grpSpPr>
          <p:sp>
            <p:nvSpPr>
              <p:cNvPr id="15" name="Rectangle 14">
                <a:extLst>
                  <a:ext uri="{FF2B5EF4-FFF2-40B4-BE49-F238E27FC236}">
                    <a16:creationId xmlns:a16="http://schemas.microsoft.com/office/drawing/2014/main" id="{DFBDF04D-00D5-4696-9F54-6ACCCEFA55B2}"/>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6" name="Group 15">
                <a:extLst>
                  <a:ext uri="{FF2B5EF4-FFF2-40B4-BE49-F238E27FC236}">
                    <a16:creationId xmlns:a16="http://schemas.microsoft.com/office/drawing/2014/main" id="{EE02A4EA-18BB-49F8-B243-4932E24E0771}"/>
                  </a:ext>
                </a:extLst>
              </p:cNvPr>
              <p:cNvGrpSpPr/>
              <p:nvPr/>
            </p:nvGrpSpPr>
            <p:grpSpPr>
              <a:xfrm>
                <a:off x="534986" y="384805"/>
                <a:ext cx="457200" cy="2497726"/>
                <a:chOff x="533400" y="381000"/>
                <a:chExt cx="457200" cy="2497726"/>
              </a:xfrm>
            </p:grpSpPr>
            <p:sp>
              <p:nvSpPr>
                <p:cNvPr id="22" name="Oval 21">
                  <a:extLst>
                    <a:ext uri="{FF2B5EF4-FFF2-40B4-BE49-F238E27FC236}">
                      <a16:creationId xmlns:a16="http://schemas.microsoft.com/office/drawing/2014/main" id="{C47B7743-5399-43F2-A898-C89D1E1C03FF}"/>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19">
                  <a:extLst>
                    <a:ext uri="{FF2B5EF4-FFF2-40B4-BE49-F238E27FC236}">
                      <a16:creationId xmlns:a16="http://schemas.microsoft.com/office/drawing/2014/main" id="{9396E8E9-BCC5-414A-959E-4B9537E01053}"/>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B6D6B3-A67C-485E-8BCC-BEB8B463F02F}"/>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9B8B24E-B83F-4597-981E-E32845038DC1}"/>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257D713-3AEB-4556-BB63-B1F7293F6507}"/>
                  </a:ext>
                </a:extLst>
              </p:cNvPr>
              <p:cNvGrpSpPr/>
              <p:nvPr/>
            </p:nvGrpSpPr>
            <p:grpSpPr>
              <a:xfrm>
                <a:off x="2714897" y="381000"/>
                <a:ext cx="457200" cy="2497726"/>
                <a:chOff x="2714897" y="457200"/>
                <a:chExt cx="457200" cy="2497726"/>
              </a:xfrm>
            </p:grpSpPr>
            <p:sp>
              <p:nvSpPr>
                <p:cNvPr id="18" name="Oval 17">
                  <a:extLst>
                    <a:ext uri="{FF2B5EF4-FFF2-40B4-BE49-F238E27FC236}">
                      <a16:creationId xmlns:a16="http://schemas.microsoft.com/office/drawing/2014/main" id="{9FED1054-AFF2-442E-AD76-E880C59C072A}"/>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08615B85-9598-461F-9609-3AC6616BC57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F5547A1-3A20-42C5-A899-B23FEBC06FF5}"/>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BC41E88-21EA-43B1-BE13-E5CA82ADBE8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6C3CEAFA-1171-4382-A6D7-FC48BA189BC4}"/>
                </a:ext>
              </a:extLst>
            </p:cNvPr>
            <p:cNvSpPr/>
            <p:nvPr/>
          </p:nvSpPr>
          <p:spPr>
            <a:xfrm>
              <a:off x="812911" y="910129"/>
              <a:ext cx="2371313" cy="1618548"/>
            </a:xfrm>
            <a:prstGeom prst="rect">
              <a:avLst/>
            </a:prstGeom>
          </p:spPr>
          <p:txBody>
            <a:bodyPr wrap="square">
              <a:spAutoFit/>
            </a:bodyPr>
            <a:lstStyle/>
            <a:p>
              <a:pPr algn="ctr"/>
              <a:r>
                <a:rPr lang="en-US" sz="1600" b="1" dirty="0"/>
                <a:t>We must be born again in order to be sanctified from all sin and to inherit eternal life</a:t>
              </a:r>
              <a:endParaRPr lang="en-US" sz="1600" i="1" dirty="0"/>
            </a:p>
          </p:txBody>
        </p:sp>
      </p:grpSp>
      <p:pic>
        <p:nvPicPr>
          <p:cNvPr id="3074" name="Picture 2" descr="Image result for lds baptism art">
            <a:extLst>
              <a:ext uri="{FF2B5EF4-FFF2-40B4-BE49-F238E27FC236}">
                <a16:creationId xmlns:a16="http://schemas.microsoft.com/office/drawing/2014/main" id="{4BB6EFF7-59B8-45E9-B5FC-3E4CA6CEF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836" y="768506"/>
            <a:ext cx="3151683" cy="2371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4AF08F44-11F7-472D-8C3F-0C0C57798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5425" y="5008093"/>
            <a:ext cx="2528909" cy="1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par>
                                <p:cTn id="23" presetID="16" presetClass="entr" presetSubtype="37"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6:4-7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The Record</a:t>
            </a:r>
          </a:p>
        </p:txBody>
      </p:sp>
      <p:sp>
        <p:nvSpPr>
          <p:cNvPr id="33" name="TextBox 32"/>
          <p:cNvSpPr txBox="1"/>
          <p:nvPr/>
        </p:nvSpPr>
        <p:spPr>
          <a:xfrm>
            <a:off x="1156490" y="841963"/>
            <a:ext cx="6243146" cy="1815882"/>
          </a:xfrm>
          <a:prstGeom prst="rect">
            <a:avLst/>
          </a:prstGeom>
          <a:noFill/>
        </p:spPr>
        <p:txBody>
          <a:bodyPr wrap="square" rtlCol="0">
            <a:spAutoFit/>
          </a:bodyPr>
          <a:lstStyle/>
          <a:p>
            <a:r>
              <a:rPr lang="en-US" sz="2000" dirty="0"/>
              <a:t>“Adam kept a written account of his faithful descendants to which he recorded their faith and works, their righteousness and devotion, their revelations and visions, and their adherence to the revealed plan of salvation… Adam called his record a book of remembrance.”</a:t>
            </a:r>
          </a:p>
          <a:p>
            <a:r>
              <a:rPr lang="en-US" sz="1200" dirty="0"/>
              <a:t>Bruce R. </a:t>
            </a:r>
            <a:r>
              <a:rPr lang="en-US" sz="1200" dirty="0" err="1"/>
              <a:t>McConkie</a:t>
            </a:r>
            <a:endParaRPr lang="en-US" sz="1200" dirty="0"/>
          </a:p>
        </p:txBody>
      </p:sp>
      <p:sp>
        <p:nvSpPr>
          <p:cNvPr id="34" name="TextBox 33"/>
          <p:cNvSpPr txBox="1"/>
          <p:nvPr/>
        </p:nvSpPr>
        <p:spPr>
          <a:xfrm>
            <a:off x="6075883" y="2997229"/>
            <a:ext cx="5621798" cy="1508105"/>
          </a:xfrm>
          <a:prstGeom prst="rect">
            <a:avLst/>
          </a:prstGeom>
          <a:noFill/>
        </p:spPr>
        <p:txBody>
          <a:bodyPr wrap="square" rtlCol="0">
            <a:spAutoFit/>
          </a:bodyPr>
          <a:lstStyle/>
          <a:p>
            <a:r>
              <a:rPr lang="en-US" sz="2000" dirty="0"/>
              <a:t>“They were not only commanded to keep a record of important events, but they were also to keep a record of their families and preserve it that it might be of benefit in times to come.” </a:t>
            </a:r>
          </a:p>
          <a:p>
            <a:r>
              <a:rPr lang="en-US" sz="1200" dirty="0"/>
              <a:t>Joseph Fielding Smith</a:t>
            </a:r>
          </a:p>
        </p:txBody>
      </p:sp>
      <p:sp>
        <p:nvSpPr>
          <p:cNvPr id="35" name="TextBox 34"/>
          <p:cNvSpPr txBox="1"/>
          <p:nvPr/>
        </p:nvSpPr>
        <p:spPr>
          <a:xfrm>
            <a:off x="1427409" y="4844718"/>
            <a:ext cx="6480219" cy="1938992"/>
          </a:xfrm>
          <a:prstGeom prst="rect">
            <a:avLst/>
          </a:prstGeom>
          <a:noFill/>
        </p:spPr>
        <p:txBody>
          <a:bodyPr wrap="square" rtlCol="0">
            <a:spAutoFit/>
          </a:bodyPr>
          <a:lstStyle/>
          <a:p>
            <a:r>
              <a:rPr lang="en-US" sz="2000" dirty="0"/>
              <a:t>“Please follow the counsel you have been given in the past and maintain your personal journals. Those who keep a book of remembrance are more likely to keep the Lord in remembrance in their daily lives. Journals are a way of counting our blessings and of leaving an inventory of these blessings for our posterity.” </a:t>
            </a:r>
            <a:r>
              <a:rPr lang="en-US" sz="1200" dirty="0"/>
              <a:t>President Spencer W. Kimball </a:t>
            </a:r>
          </a:p>
        </p:txBody>
      </p:sp>
      <p:pic>
        <p:nvPicPr>
          <p:cNvPr id="6146" name="Picture 2" descr="http://www.writingforward.com/wp-content/uploads/2010/03/journal-writing-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214" y="4345014"/>
            <a:ext cx="3333750" cy="22288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586393" y="944973"/>
            <a:ext cx="2600779" cy="2134828"/>
            <a:chOff x="2909289" y="2657845"/>
            <a:chExt cx="2600779" cy="2134828"/>
          </a:xfrm>
        </p:grpSpPr>
        <p:pic>
          <p:nvPicPr>
            <p:cNvPr id="6148" name="Picture 4" descr="http://c586412.r12.cf2.rackcdn.com/ParentsandGrandpar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289" y="2657845"/>
              <a:ext cx="2600779" cy="2082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33893" y="4561841"/>
              <a:ext cx="776175" cy="230832"/>
            </a:xfrm>
            <a:prstGeom prst="rect">
              <a:avLst/>
            </a:prstGeom>
          </p:spPr>
          <p:txBody>
            <a:bodyPr wrap="none">
              <a:spAutoFit/>
            </a:bodyPr>
            <a:lstStyle/>
            <a:p>
              <a:r>
                <a:rPr lang="en-US" sz="900" dirty="0" err="1"/>
                <a:t>Sugardoodle</a:t>
              </a:r>
              <a:endParaRPr lang="en-US" sz="900" dirty="0"/>
            </a:p>
          </p:txBody>
        </p:sp>
      </p:grpSp>
      <p:grpSp>
        <p:nvGrpSpPr>
          <p:cNvPr id="8" name="Group 7"/>
          <p:cNvGrpSpPr/>
          <p:nvPr/>
        </p:nvGrpSpPr>
        <p:grpSpPr>
          <a:xfrm>
            <a:off x="2510729" y="2617460"/>
            <a:ext cx="3281437" cy="2267642"/>
            <a:chOff x="1878574" y="2618092"/>
            <a:chExt cx="3281437" cy="2267642"/>
          </a:xfrm>
        </p:grpSpPr>
        <p:pic>
          <p:nvPicPr>
            <p:cNvPr id="6150" name="Picture 6" descr="http://ichef.bbci.co.uk/news/660/media/images/51881000/jpg/_51881831_book_464.jpg"/>
            <p:cNvPicPr>
              <a:picLocks noChangeAspect="1" noChangeArrowheads="1"/>
            </p:cNvPicPr>
            <p:nvPr/>
          </p:nvPicPr>
          <p:blipFill rotWithShape="1">
            <a:blip r:embed="rId5">
              <a:extLst>
                <a:ext uri="{28A0092B-C50C-407E-A947-70E740481C1C}">
                  <a14:useLocalDpi xmlns:a14="http://schemas.microsoft.com/office/drawing/2010/main" val="0"/>
                </a:ext>
              </a:extLst>
            </a:blip>
            <a:srcRect l="3542" t="1131" r="17379" b="1314"/>
            <a:stretch/>
          </p:blipFill>
          <p:spPr bwMode="auto">
            <a:xfrm>
              <a:off x="1878574" y="2618092"/>
              <a:ext cx="3195144" cy="22156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44376" y="4654902"/>
              <a:ext cx="915635" cy="230832"/>
            </a:xfrm>
            <a:prstGeom prst="rect">
              <a:avLst/>
            </a:prstGeom>
          </p:spPr>
          <p:txBody>
            <a:bodyPr wrap="none">
              <a:spAutoFit/>
            </a:bodyPr>
            <a:lstStyle/>
            <a:p>
              <a:r>
                <a:rPr lang="en-US" sz="900" dirty="0">
                  <a:solidFill>
                    <a:schemeClr val="bg1"/>
                  </a:solidFill>
                </a:rPr>
                <a:t>David </a:t>
              </a:r>
              <a:r>
                <a:rPr lang="en-US" sz="900" dirty="0" err="1">
                  <a:solidFill>
                    <a:schemeClr val="bg1"/>
                  </a:solidFill>
                </a:rPr>
                <a:t>Elkington</a:t>
              </a:r>
              <a:endParaRPr lang="en-US" sz="900" dirty="0">
                <a:solidFill>
                  <a:schemeClr val="bg1"/>
                </a:solidFill>
              </a:endParaRPr>
            </a:p>
          </p:txBody>
        </p:sp>
      </p:grpSp>
      <p:pic>
        <p:nvPicPr>
          <p:cNvPr id="10" name="Picture 9">
            <a:extLst>
              <a:ext uri="{FF2B5EF4-FFF2-40B4-BE49-F238E27FC236}">
                <a16:creationId xmlns:a16="http://schemas.microsoft.com/office/drawing/2014/main" id="{D465BE8B-AEF9-49EF-845E-3AAC5E03E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33" y="183150"/>
            <a:ext cx="848224" cy="1183979"/>
          </a:xfrm>
          <a:prstGeom prst="rect">
            <a:avLst/>
          </a:prstGeom>
        </p:spPr>
      </p:pic>
      <p:pic>
        <p:nvPicPr>
          <p:cNvPr id="12" name="Picture 11">
            <a:extLst>
              <a:ext uri="{FF2B5EF4-FFF2-40B4-BE49-F238E27FC236}">
                <a16:creationId xmlns:a16="http://schemas.microsoft.com/office/drawing/2014/main" id="{0D74596C-EF1D-4D4F-9DDF-9F5F10BFF0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6082" y="195781"/>
            <a:ext cx="784405" cy="1015664"/>
          </a:xfrm>
          <a:prstGeom prst="rect">
            <a:avLst/>
          </a:prstGeom>
        </p:spPr>
      </p:pic>
      <p:pic>
        <p:nvPicPr>
          <p:cNvPr id="14" name="Picture 13">
            <a:extLst>
              <a:ext uri="{FF2B5EF4-FFF2-40B4-BE49-F238E27FC236}">
                <a16:creationId xmlns:a16="http://schemas.microsoft.com/office/drawing/2014/main" id="{00CA127C-3421-4833-8BA6-BDA72B3686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839" y="4413558"/>
            <a:ext cx="800853" cy="1064196"/>
          </a:xfrm>
          <a:prstGeom prst="rect">
            <a:avLst/>
          </a:prstGeom>
        </p:spPr>
      </p:pic>
    </p:spTree>
    <p:extLst>
      <p:ext uri="{BB962C8B-B14F-4D97-AF65-F5344CB8AC3E}">
        <p14:creationId xmlns:p14="http://schemas.microsoft.com/office/powerpoint/2010/main" val="39328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F2A9FA-371A-4061-B73B-AEB6C702211B}"/>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 Spiritual Process</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6:59</a:t>
            </a:r>
          </a:p>
        </p:txBody>
      </p:sp>
      <p:sp>
        <p:nvSpPr>
          <p:cNvPr id="24" name="Rectangle 23"/>
          <p:cNvSpPr/>
          <p:nvPr/>
        </p:nvSpPr>
        <p:spPr>
          <a:xfrm>
            <a:off x="264257" y="1437941"/>
            <a:ext cx="5930482" cy="1569660"/>
          </a:xfrm>
          <a:prstGeom prst="rect">
            <a:avLst/>
          </a:prstGeom>
        </p:spPr>
        <p:txBody>
          <a:bodyPr wrap="square">
            <a:spAutoFit/>
          </a:bodyPr>
          <a:lstStyle/>
          <a:p>
            <a:r>
              <a:rPr lang="en-US" sz="2400" dirty="0"/>
              <a:t>To be born again is the spiritual process by which we come alive to things of the Spirit and gradually lose our desire to break God’s commandments.</a:t>
            </a:r>
            <a:endParaRPr lang="en-US" sz="2400" b="0" i="0" dirty="0">
              <a:effectLst/>
            </a:endParaRPr>
          </a:p>
        </p:txBody>
      </p:sp>
      <p:sp>
        <p:nvSpPr>
          <p:cNvPr id="27" name="Rectangle 26"/>
          <p:cNvSpPr/>
          <p:nvPr/>
        </p:nvSpPr>
        <p:spPr>
          <a:xfrm>
            <a:off x="6145306" y="4221128"/>
            <a:ext cx="4974118" cy="2123658"/>
          </a:xfrm>
          <a:prstGeom prst="rect">
            <a:avLst/>
          </a:prstGeom>
        </p:spPr>
        <p:txBody>
          <a:bodyPr wrap="square">
            <a:spAutoFit/>
          </a:bodyPr>
          <a:lstStyle/>
          <a:p>
            <a:r>
              <a:rPr lang="en-US" sz="2400" dirty="0"/>
              <a:t>“We begin the process of being born again through exercising faith in Christ, repenting of our sins, and being baptized by immersion for the remission of sins.” </a:t>
            </a:r>
          </a:p>
          <a:p>
            <a:r>
              <a:rPr lang="en-US" sz="1200" dirty="0"/>
              <a:t>Elder David A. Bednar</a:t>
            </a:r>
            <a:endParaRPr lang="en-US" sz="1200" b="0" i="0" dirty="0">
              <a:effectLst/>
            </a:endParaRPr>
          </a:p>
        </p:txBody>
      </p:sp>
      <p:pic>
        <p:nvPicPr>
          <p:cNvPr id="12290" name="Picture 2" descr="http://vaporanalysis.com/wp-content/uploads/2013/08/Colored-Smok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386" y="1245811"/>
            <a:ext cx="4693008" cy="263981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lds.org/bc/content/shared/content/images/magazines/new-era/2013/06/ne13jun22-ALL-balancing-church-history-AV121204cah0002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14935" y="3301253"/>
            <a:ext cx="4429125" cy="2562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ACCF5D-930E-4BBE-B440-AC871F923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581" y="198252"/>
            <a:ext cx="962025" cy="1209675"/>
          </a:xfrm>
          <a:prstGeom prst="rect">
            <a:avLst/>
          </a:prstGeom>
        </p:spPr>
      </p:pic>
    </p:spTree>
    <p:extLst>
      <p:ext uri="{BB962C8B-B14F-4D97-AF65-F5344CB8AC3E}">
        <p14:creationId xmlns:p14="http://schemas.microsoft.com/office/powerpoint/2010/main" val="16108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44C9D9EA-8A92-42C9-8CE7-A42E1AC2C822}"/>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Justified</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6:60</a:t>
            </a:r>
          </a:p>
        </p:txBody>
      </p:sp>
      <p:sp>
        <p:nvSpPr>
          <p:cNvPr id="24" name="Rectangle 23"/>
          <p:cNvSpPr/>
          <p:nvPr/>
        </p:nvSpPr>
        <p:spPr>
          <a:xfrm>
            <a:off x="237957" y="1108812"/>
            <a:ext cx="5930482" cy="5078313"/>
          </a:xfrm>
          <a:prstGeom prst="rect">
            <a:avLst/>
          </a:prstGeom>
        </p:spPr>
        <p:txBody>
          <a:bodyPr wrap="square">
            <a:spAutoFit/>
          </a:bodyPr>
          <a:lstStyle/>
          <a:p>
            <a:r>
              <a:rPr lang="en-US" sz="2400" dirty="0"/>
              <a:t>To be pardoned from punishment for sin and declared guiltless. </a:t>
            </a:r>
          </a:p>
          <a:p>
            <a:endParaRPr lang="en-US" sz="2400" dirty="0"/>
          </a:p>
          <a:p>
            <a:r>
              <a:rPr lang="en-US" sz="2400" dirty="0"/>
              <a:t>A person is justified by the Savior’s grace through faith in him. </a:t>
            </a:r>
          </a:p>
          <a:p>
            <a:endParaRPr lang="en-US" sz="2400" dirty="0"/>
          </a:p>
          <a:p>
            <a:r>
              <a:rPr lang="en-US" sz="2400" dirty="0"/>
              <a:t>This faith is shown by repentance and obedience to the laws and ordinances of the gospel. </a:t>
            </a:r>
          </a:p>
          <a:p>
            <a:endParaRPr lang="en-US" sz="2400" dirty="0"/>
          </a:p>
          <a:p>
            <a:r>
              <a:rPr lang="en-US" sz="2400" dirty="0"/>
              <a:t>Jesus Christ’s atonement enables mankind to repent and be justified or pardoned from punishment they otherwise would receive.</a:t>
            </a:r>
          </a:p>
          <a:p>
            <a:r>
              <a:rPr lang="en-US" sz="1200" b="0" i="0" dirty="0">
                <a:effectLst/>
              </a:rPr>
              <a:t>Guide to the Scriptures</a:t>
            </a:r>
          </a:p>
        </p:txBody>
      </p:sp>
      <p:grpSp>
        <p:nvGrpSpPr>
          <p:cNvPr id="7" name="Group 6"/>
          <p:cNvGrpSpPr/>
          <p:nvPr/>
        </p:nvGrpSpPr>
        <p:grpSpPr>
          <a:xfrm>
            <a:off x="6328893" y="1759015"/>
            <a:ext cx="5147696" cy="3972083"/>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3088408" y="4936687"/>
              <a:ext cx="1939714" cy="73575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p:cNvGrpSpPr/>
            <p:nvPr/>
          </p:nvGrpSpPr>
          <p:grpSpPr>
            <a:xfrm flipH="1">
              <a:off x="3799840" y="685800"/>
              <a:ext cx="601980" cy="4615180"/>
              <a:chOff x="4038600" y="0"/>
              <a:chExt cx="685800" cy="5867400"/>
            </a:xfrm>
          </p:grpSpPr>
          <p:sp>
            <p:nvSpPr>
              <p:cNvPr id="42" name="Isosceles Triangle 41"/>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5"/>
            <p:cNvGrpSpPr/>
            <p:nvPr/>
          </p:nvGrpSpPr>
          <p:grpSpPr>
            <a:xfrm flipH="1">
              <a:off x="5410200" y="1524000"/>
              <a:ext cx="1939713" cy="2431625"/>
              <a:chOff x="1066800" y="2258995"/>
              <a:chExt cx="2209800" cy="2770205"/>
            </a:xfrm>
          </p:grpSpPr>
          <p:sp>
            <p:nvSpPr>
              <p:cNvPr id="30" name="Oval 29"/>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rot="1206892">
                <a:off x="1673878" y="2258995"/>
                <a:ext cx="240914" cy="2243809"/>
                <a:chOff x="1524000" y="685800"/>
                <a:chExt cx="990600" cy="6400800"/>
              </a:xfrm>
            </p:grpSpPr>
            <p:sp>
              <p:nvSpPr>
                <p:cNvPr id="38" name="Donut 3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9"/>
              <p:cNvGrpSpPr/>
              <p:nvPr/>
            </p:nvGrpSpPr>
            <p:grpSpPr>
              <a:xfrm rot="20393108" flipH="1">
                <a:off x="2283479"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p:cNvGrpSpPr/>
              <p:nvPr/>
            </p:nvGrpSpPr>
            <p:grpSpPr>
              <a:xfrm rot="1206892">
                <a:off x="1673878" y="2258995"/>
                <a:ext cx="240914" cy="2243809"/>
                <a:chOff x="1524000" y="685800"/>
                <a:chExt cx="990600" cy="6400800"/>
              </a:xfrm>
            </p:grpSpPr>
            <p:sp>
              <p:nvSpPr>
                <p:cNvPr id="25" name="Donut 2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2" name="Oval 1"/>
          <p:cNvSpPr/>
          <p:nvPr/>
        </p:nvSpPr>
        <p:spPr>
          <a:xfrm>
            <a:off x="6328893" y="3624772"/>
            <a:ext cx="1014689" cy="542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a:t>
            </a:r>
          </a:p>
        </p:txBody>
      </p:sp>
      <p:grpSp>
        <p:nvGrpSpPr>
          <p:cNvPr id="48" name="Group 47"/>
          <p:cNvGrpSpPr/>
          <p:nvPr/>
        </p:nvGrpSpPr>
        <p:grpSpPr>
          <a:xfrm>
            <a:off x="10204945" y="2902266"/>
            <a:ext cx="1304669" cy="1267391"/>
            <a:chOff x="533400" y="457200"/>
            <a:chExt cx="2667004" cy="2590800"/>
          </a:xfrm>
        </p:grpSpPr>
        <p:sp>
          <p:nvSpPr>
            <p:cNvPr id="49" name="Donut 48"/>
            <p:cNvSpPr/>
            <p:nvPr/>
          </p:nvSpPr>
          <p:spPr>
            <a:xfrm>
              <a:off x="533400" y="457200"/>
              <a:ext cx="2590800" cy="2590800"/>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Manual Operation 49"/>
            <p:cNvSpPr/>
            <p:nvPr/>
          </p:nvSpPr>
          <p:spPr>
            <a:xfrm rot="5690331">
              <a:off x="2285144" y="1370668"/>
              <a:ext cx="990600" cy="83992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20472021">
              <a:off x="984479" y="479351"/>
              <a:ext cx="990600" cy="784673"/>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2441676">
              <a:off x="899448" y="2191687"/>
              <a:ext cx="990600" cy="774405"/>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a:off x="6195047" y="3335416"/>
            <a:ext cx="1592280" cy="881985"/>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repentance</a:t>
            </a:r>
          </a:p>
        </p:txBody>
      </p:sp>
      <p:sp>
        <p:nvSpPr>
          <p:cNvPr id="3" name="Rectangle 2"/>
          <p:cNvSpPr/>
          <p:nvPr/>
        </p:nvSpPr>
        <p:spPr>
          <a:xfrm>
            <a:off x="6027576" y="5939794"/>
            <a:ext cx="6088888" cy="707886"/>
          </a:xfrm>
          <a:prstGeom prst="rect">
            <a:avLst/>
          </a:prstGeom>
          <a:solidFill>
            <a:srgbClr val="002060"/>
          </a:solidFill>
        </p:spPr>
        <p:txBody>
          <a:bodyPr wrap="square">
            <a:spAutoFit/>
          </a:bodyPr>
          <a:lstStyle/>
          <a:p>
            <a:r>
              <a:rPr lang="en-US" sz="2000" dirty="0">
                <a:solidFill>
                  <a:srgbClr val="FFFF00"/>
                </a:solidFill>
                <a:latin typeface="Calibri" panose="020F0502020204030204" pitchFamily="34" charset="0"/>
              </a:rPr>
              <a:t>The process of becoming free from sin, pure, clean, and holy through the atonement of Jesus Christ </a:t>
            </a:r>
            <a:endParaRPr lang="en-US" sz="2000" dirty="0">
              <a:solidFill>
                <a:srgbClr val="FFFF00"/>
              </a:solidFill>
            </a:endParaRPr>
          </a:p>
        </p:txBody>
      </p:sp>
    </p:spTree>
    <p:extLst>
      <p:ext uri="{BB962C8B-B14F-4D97-AF65-F5344CB8AC3E}">
        <p14:creationId xmlns:p14="http://schemas.microsoft.com/office/powerpoint/2010/main" val="28627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3" grpId="0" animBg="1"/>
      <p:bldP spid="53" grpId="1"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CD324-3791-4E51-BB85-74AA40C4A534}"/>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Holy Ghost</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6:60</a:t>
            </a:r>
          </a:p>
        </p:txBody>
      </p:sp>
      <p:sp>
        <p:nvSpPr>
          <p:cNvPr id="24" name="Rectangle 23"/>
          <p:cNvSpPr/>
          <p:nvPr/>
        </p:nvSpPr>
        <p:spPr>
          <a:xfrm>
            <a:off x="885895" y="2271789"/>
            <a:ext cx="5930482" cy="2862322"/>
          </a:xfrm>
          <a:prstGeom prst="rect">
            <a:avLst/>
          </a:prstGeom>
        </p:spPr>
        <p:txBody>
          <a:bodyPr wrap="square">
            <a:spAutoFit/>
          </a:bodyPr>
          <a:lstStyle/>
          <a:p>
            <a:pPr fontAlgn="base"/>
            <a:r>
              <a:rPr lang="en-US" sz="2400" dirty="0"/>
              <a:t>“Reception of the Holy Ghost is the cleansing agent as the Atonement purifies you. …</a:t>
            </a:r>
          </a:p>
          <a:p>
            <a:pPr fontAlgn="base"/>
            <a:endParaRPr lang="en-US" sz="2400" dirty="0"/>
          </a:p>
          <a:p>
            <a:pPr fontAlgn="base"/>
            <a:endParaRPr lang="en-US" sz="2400" dirty="0"/>
          </a:p>
          <a:p>
            <a:pPr fontAlgn="base"/>
            <a:r>
              <a:rPr lang="en-US" sz="2400" dirty="0"/>
              <a:t>“… And when he is your companion, you can have confidence that the Atonement is working in your life” </a:t>
            </a:r>
          </a:p>
          <a:p>
            <a:pPr fontAlgn="base"/>
            <a:r>
              <a:rPr lang="en-US" sz="1200" dirty="0"/>
              <a:t>President Henry B. </a:t>
            </a:r>
            <a:r>
              <a:rPr lang="en-US" sz="1200" dirty="0" err="1"/>
              <a:t>Eyring</a:t>
            </a:r>
            <a:endParaRPr lang="en-US" sz="1200" dirty="0"/>
          </a:p>
        </p:txBody>
      </p:sp>
      <p:pic>
        <p:nvPicPr>
          <p:cNvPr id="10242" name="Picture 2" descr="http://www.understandingmormonism.org/files/2008/06/ordain-bless-priesthood-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442" y="1262330"/>
            <a:ext cx="3811643" cy="5065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4EE1CE-2D33-4A46-845E-DCFD466D4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76" y="98612"/>
            <a:ext cx="962283" cy="1199730"/>
          </a:xfrm>
          <a:prstGeom prst="rect">
            <a:avLst/>
          </a:prstGeom>
        </p:spPr>
      </p:pic>
    </p:spTree>
    <p:extLst>
      <p:ext uri="{BB962C8B-B14F-4D97-AF65-F5344CB8AC3E}">
        <p14:creationId xmlns:p14="http://schemas.microsoft.com/office/powerpoint/2010/main" val="37642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72C71B-233A-4441-BA89-9A132E91548F}"/>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All Things Point to Christ</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6:63</a:t>
            </a:r>
          </a:p>
        </p:txBody>
      </p:sp>
      <p:sp>
        <p:nvSpPr>
          <p:cNvPr id="24" name="Rectangle 23"/>
          <p:cNvSpPr/>
          <p:nvPr/>
        </p:nvSpPr>
        <p:spPr>
          <a:xfrm>
            <a:off x="739791" y="1880761"/>
            <a:ext cx="5930482" cy="3416320"/>
          </a:xfrm>
          <a:prstGeom prst="rect">
            <a:avLst/>
          </a:prstGeom>
        </p:spPr>
        <p:txBody>
          <a:bodyPr wrap="square">
            <a:spAutoFit/>
          </a:bodyPr>
          <a:lstStyle/>
          <a:p>
            <a:pPr fontAlgn="base"/>
            <a:r>
              <a:rPr lang="en-US" sz="2400" dirty="0"/>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endParaRPr lang="en-US" sz="1200" dirty="0"/>
          </a:p>
        </p:txBody>
      </p:sp>
      <p:pic>
        <p:nvPicPr>
          <p:cNvPr id="13314" name="Picture 2" descr="http://musingsofernie.files.wordpress.com/2013/01/colossians-3_1-2.jpg?w=500&amp;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437" y="1320084"/>
            <a:ext cx="4762500" cy="47625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0" y="0"/>
            <a:ext cx="12192000" cy="7017306"/>
          </a:xfrm>
          <a:prstGeom prst="rect">
            <a:avLst/>
          </a:prstGeom>
          <a:noFill/>
        </p:spPr>
        <p:txBody>
          <a:bodyPr wrap="square" rtlCol="0">
            <a:spAutoFit/>
          </a:bodyPr>
          <a:lstStyle/>
          <a:p>
            <a:r>
              <a:rPr lang="en-US" sz="1600" dirty="0"/>
              <a:t>Sources:</a:t>
            </a:r>
          </a:p>
          <a:p>
            <a:endParaRPr lang="en-US" sz="1600" dirty="0"/>
          </a:p>
          <a:p>
            <a:r>
              <a:rPr lang="en-US" sz="1600" dirty="0"/>
              <a:t>Suggested Hymn: #190 </a:t>
            </a:r>
            <a:r>
              <a:rPr lang="en-US" sz="1600" i="1" dirty="0"/>
              <a:t>In Memory of the Crucified</a:t>
            </a:r>
            <a:endParaRPr lang="en-US" sz="1600" dirty="0"/>
          </a:p>
          <a:p>
            <a:endParaRPr lang="en-US" sz="1600" dirty="0"/>
          </a:p>
          <a:p>
            <a:r>
              <a:rPr lang="en-US" sz="1600" i="1" dirty="0"/>
              <a:t>Video:</a:t>
            </a:r>
          </a:p>
          <a:p>
            <a:pPr fontAlgn="base"/>
            <a:r>
              <a:rPr lang="en-US" sz="1600" dirty="0"/>
              <a:t>We Must Be “Born Again” (1:55)</a:t>
            </a:r>
          </a:p>
          <a:p>
            <a:endParaRPr lang="en-US" sz="1600" dirty="0"/>
          </a:p>
          <a:p>
            <a:endParaRPr lang="en-US" sz="1400" b="1" dirty="0"/>
          </a:p>
          <a:p>
            <a:r>
              <a:rPr lang="en-US" sz="1400" b="1" i="1" dirty="0"/>
              <a:t>Old Testament Who’s Who </a:t>
            </a:r>
            <a:r>
              <a:rPr lang="en-US" sz="1400" b="1" dirty="0"/>
              <a:t>by Ed J. </a:t>
            </a:r>
            <a:r>
              <a:rPr lang="en-US" sz="1400" b="1" dirty="0" err="1"/>
              <a:t>Pinegar</a:t>
            </a:r>
            <a:r>
              <a:rPr lang="en-US" sz="1400" b="1" dirty="0"/>
              <a:t> and Richard J. Allen pg. 170</a:t>
            </a:r>
          </a:p>
          <a:p>
            <a:r>
              <a:rPr lang="en-US" sz="1400" b="1" dirty="0"/>
              <a:t>Bruce R. McConkie </a:t>
            </a:r>
            <a:r>
              <a:rPr lang="en-US" sz="1400" b="1" i="1" dirty="0"/>
              <a:t>Mormon Doctrine </a:t>
            </a:r>
            <a:r>
              <a:rPr lang="en-US" sz="1400" b="1" dirty="0"/>
              <a:t>p. 100</a:t>
            </a:r>
          </a:p>
          <a:p>
            <a:r>
              <a:rPr lang="en-US" sz="1400" b="1" dirty="0"/>
              <a:t>Joseph Fielding Smith </a:t>
            </a:r>
            <a:r>
              <a:rPr lang="en-US" sz="1400" b="1" i="1" dirty="0"/>
              <a:t>Doctrine of Salvation </a:t>
            </a:r>
            <a:r>
              <a:rPr lang="en-US" sz="1400" b="1" dirty="0"/>
              <a:t>2:200-201</a:t>
            </a:r>
          </a:p>
          <a:p>
            <a:r>
              <a:rPr lang="en-US" sz="1400" b="1" dirty="0"/>
              <a:t>Spencer W. Kimball Ensign May 1978</a:t>
            </a:r>
          </a:p>
          <a:p>
            <a:r>
              <a:rPr lang="en-US" sz="1400" b="1" i="1" dirty="0"/>
              <a:t>Teachings of Presidents of the Church: Joseph Smith [2007], 104</a:t>
            </a:r>
            <a:endParaRPr lang="en-US" sz="1400" b="1" dirty="0"/>
          </a:p>
          <a:p>
            <a:pPr fontAlgn="base"/>
            <a:r>
              <a:rPr lang="de-DE" sz="1400" b="1" dirty="0"/>
              <a:t>Elder Dennis B. Neuenschwander </a:t>
            </a:r>
            <a:r>
              <a:rPr lang="de-DE" sz="1400" b="1" i="1" dirty="0"/>
              <a:t>Bridges and Eternal Keepsakes </a:t>
            </a:r>
            <a:r>
              <a:rPr lang="de-DE" sz="1400" b="1" dirty="0"/>
              <a:t>April 1999 Gen. Conf.</a:t>
            </a:r>
          </a:p>
          <a:p>
            <a:pPr fontAlgn="base"/>
            <a:r>
              <a:rPr lang="de-DE" sz="1400" b="1" dirty="0"/>
              <a:t>Woodrow Wilson—quoated in </a:t>
            </a:r>
            <a:r>
              <a:rPr lang="de-DE" sz="1400" b="1" i="1" dirty="0"/>
              <a:t>Rebirth of a Nation </a:t>
            </a:r>
            <a:r>
              <a:rPr lang="de-DE" sz="1400" b="1" dirty="0"/>
              <a:t>1986; 12</a:t>
            </a:r>
          </a:p>
          <a:p>
            <a:pPr fontAlgn="base"/>
            <a:r>
              <a:rPr lang="en-US" sz="1400" b="1" dirty="0"/>
              <a:t>E. </a:t>
            </a:r>
            <a:r>
              <a:rPr lang="en-US" sz="1400" b="1" dirty="0" err="1"/>
              <a:t>Kraeling</a:t>
            </a:r>
            <a:r>
              <a:rPr lang="en-US" sz="1400" b="1" dirty="0"/>
              <a:t>, in </a:t>
            </a:r>
            <a:r>
              <a:rPr lang="en-US" sz="1400" b="1" i="1" dirty="0"/>
              <a:t>Journal of Near Eastern Studies, </a:t>
            </a:r>
            <a:r>
              <a:rPr lang="en-US" sz="1400" b="1" dirty="0"/>
              <a:t>6 (1947):197. quoted by Hugh Nibley </a:t>
            </a:r>
            <a:r>
              <a:rPr lang="en-US" sz="1400" b="1" i="1" dirty="0"/>
              <a:t>A Strange Thing in the Land: The Return of the Book of Enoch</a:t>
            </a:r>
            <a:r>
              <a:rPr lang="en-US" sz="1400" b="1" dirty="0"/>
              <a:t>, </a:t>
            </a:r>
            <a:r>
              <a:rPr lang="en-US" sz="1400" b="1" i="1" dirty="0"/>
              <a:t>Part 8 </a:t>
            </a:r>
            <a:r>
              <a:rPr lang="en-US" sz="1400" b="1" dirty="0"/>
              <a:t>Dec. 1976 Ensign</a:t>
            </a:r>
          </a:p>
          <a:p>
            <a:r>
              <a:rPr lang="en-US" sz="1400" b="1" i="1" dirty="0"/>
              <a:t>Ben </a:t>
            </a:r>
            <a:r>
              <a:rPr lang="en-US" sz="1400" b="1" i="1" dirty="0" err="1"/>
              <a:t>Sira</a:t>
            </a:r>
            <a:r>
              <a:rPr lang="en-US" sz="1400" b="1" i="1" dirty="0"/>
              <a:t> and the Giants of the Land</a:t>
            </a:r>
            <a:r>
              <a:rPr lang="en-US" sz="1400" b="1" dirty="0"/>
              <a:t>: A Note on Ben </a:t>
            </a:r>
            <a:r>
              <a:rPr lang="en-US" sz="1400" b="1" dirty="0" err="1"/>
              <a:t>Sira</a:t>
            </a:r>
            <a:r>
              <a:rPr lang="en-US" sz="1400" b="1" dirty="0"/>
              <a:t> 16:7  quoted by Hugh Nibley MATTHEW J. GOFF </a:t>
            </a:r>
            <a:r>
              <a:rPr lang="en-US" sz="1400" b="1" i="1" dirty="0"/>
              <a:t>Journal of Biblical Literature </a:t>
            </a:r>
            <a:r>
              <a:rPr lang="en-US" sz="1400" b="1" dirty="0"/>
              <a:t>Vol. 129, No. 4 (WINTER 2010), pp. 645-655</a:t>
            </a:r>
          </a:p>
          <a:p>
            <a:r>
              <a:rPr lang="en-US" sz="1400" b="1" dirty="0"/>
              <a:t>Elder </a:t>
            </a:r>
            <a:r>
              <a:rPr lang="en-US" sz="1400" b="1" dirty="0" err="1"/>
              <a:t>Ulisses</a:t>
            </a:r>
            <a:r>
              <a:rPr lang="en-US" sz="1400" b="1" dirty="0"/>
              <a:t> </a:t>
            </a:r>
            <a:r>
              <a:rPr lang="en-US" sz="1400" b="1" dirty="0" err="1"/>
              <a:t>Soares</a:t>
            </a:r>
            <a:r>
              <a:rPr lang="en-US" sz="1400" b="1" dirty="0"/>
              <a:t> </a:t>
            </a:r>
            <a:r>
              <a:rPr lang="en-US" sz="1400" b="1" i="1" dirty="0"/>
              <a:t>Be Meek and Lowly of Heart  </a:t>
            </a:r>
            <a:r>
              <a:rPr lang="en-US" sz="1400" b="1" dirty="0"/>
              <a:t>October 2013 Gen. Conf.</a:t>
            </a:r>
          </a:p>
          <a:p>
            <a:r>
              <a:rPr lang="en-US" sz="1400" b="1" dirty="0"/>
              <a:t>Elder Marvin J. Ashton On Being Worthy April 1989 Gen. Conf.</a:t>
            </a:r>
          </a:p>
          <a:p>
            <a:r>
              <a:rPr lang="en-US" sz="1400" b="1" dirty="0"/>
              <a:t>John A. Widtsoe, Evidences and Reconciliations 1:205-206</a:t>
            </a:r>
          </a:p>
          <a:p>
            <a:r>
              <a:rPr lang="en-US" sz="1400" b="1" dirty="0"/>
              <a:t>Elder Bruce R. McConkie (see </a:t>
            </a:r>
            <a:r>
              <a:rPr lang="en-US" sz="1400" b="1" i="1" dirty="0"/>
              <a:t>A New Witness for the Articles of Faith</a:t>
            </a:r>
            <a:r>
              <a:rPr lang="en-US" sz="1400" b="1" dirty="0"/>
              <a:t> [1985], 101).</a:t>
            </a:r>
          </a:p>
          <a:p>
            <a:r>
              <a:rPr lang="en-US" sz="1400" b="1" dirty="0"/>
              <a:t>Joseph Fielding Smith </a:t>
            </a:r>
            <a:r>
              <a:rPr lang="en-US" sz="1400" b="1" i="1" dirty="0"/>
              <a:t>Man: His Origin and Destiny </a:t>
            </a:r>
            <a:r>
              <a:rPr lang="en-US" sz="1400" b="1" dirty="0"/>
              <a:t>, pp. 51-52</a:t>
            </a:r>
          </a:p>
          <a:p>
            <a:r>
              <a:rPr lang="en-US" sz="1400" b="1" dirty="0"/>
              <a:t>	</a:t>
            </a:r>
            <a:r>
              <a:rPr lang="en-US" sz="1400" b="1" i="1" dirty="0"/>
              <a:t> Way to Perfection, </a:t>
            </a:r>
            <a:r>
              <a:rPr lang="en-US" sz="1400" b="1" dirty="0"/>
              <a:t>p. 190</a:t>
            </a:r>
            <a:r>
              <a:rPr lang="en-US" sz="1400" b="1" i="1" dirty="0"/>
              <a:t> </a:t>
            </a:r>
            <a:endParaRPr lang="en-US" sz="1400" b="1" dirty="0"/>
          </a:p>
          <a:p>
            <a:r>
              <a:rPr lang="en-US" sz="1400" b="1" dirty="0"/>
              <a:t>Wilford Woodruff, in James R. Clark, Comp., </a:t>
            </a:r>
            <a:r>
              <a:rPr lang="en-US" sz="1400" b="1" i="1" dirty="0"/>
              <a:t>Messages of the First Presidency, </a:t>
            </a:r>
            <a:r>
              <a:rPr lang="en-US" sz="1400" b="1" dirty="0"/>
              <a:t> 3:137</a:t>
            </a:r>
          </a:p>
          <a:p>
            <a:r>
              <a:rPr lang="en-US" sz="1400" b="1" dirty="0"/>
              <a:t>Sterling W. Sill Conf. Report April 1970</a:t>
            </a:r>
          </a:p>
          <a:p>
            <a:r>
              <a:rPr lang="en-US" sz="1400" b="1" dirty="0"/>
              <a:t>Lesley Meacham and Becky Davies Poway Institute </a:t>
            </a:r>
          </a:p>
          <a:p>
            <a:r>
              <a:rPr lang="en-US" sz="1400" b="1" dirty="0"/>
              <a:t>Elder David A. Bednar (“Ye Must Be Born Again,”</a:t>
            </a:r>
            <a:r>
              <a:rPr lang="en-US" sz="1400" b="1" i="1" dirty="0"/>
              <a:t> Ensign</a:t>
            </a:r>
            <a:r>
              <a:rPr lang="en-US" sz="1400" b="1" dirty="0"/>
              <a:t> or </a:t>
            </a:r>
            <a:r>
              <a:rPr lang="en-US" sz="1400" b="1" i="1" dirty="0"/>
              <a:t>Liahona, </a:t>
            </a:r>
            <a:r>
              <a:rPr lang="en-US" sz="1400" b="1" dirty="0"/>
              <a:t>May 2007, 21).</a:t>
            </a:r>
          </a:p>
          <a:p>
            <a:r>
              <a:rPr lang="en-US" sz="1400" b="1" dirty="0"/>
              <a:t>President Henry B. Eyring (“Come Unto Christ” [Brigham Young University fireside, Oct. 29, 1989], 4; speeches.byu.edu).</a:t>
            </a:r>
          </a:p>
          <a:p>
            <a:endParaRPr lang="en-US" sz="1600" dirty="0"/>
          </a:p>
        </p:txBody>
      </p:sp>
      <p:grpSp>
        <p:nvGrpSpPr>
          <p:cNvPr id="2" name="Group 1">
            <a:extLst>
              <a:ext uri="{FF2B5EF4-FFF2-40B4-BE49-F238E27FC236}">
                <a16:creationId xmlns:a16="http://schemas.microsoft.com/office/drawing/2014/main" id="{02CB51D4-99AC-E0E1-85ED-644886849AA9}"/>
              </a:ext>
            </a:extLst>
          </p:cNvPr>
          <p:cNvGrpSpPr/>
          <p:nvPr/>
        </p:nvGrpSpPr>
        <p:grpSpPr>
          <a:xfrm>
            <a:off x="2927013" y="918058"/>
            <a:ext cx="675557" cy="861483"/>
            <a:chOff x="7543800" y="3810000"/>
            <a:chExt cx="1143000" cy="1447800"/>
          </a:xfrm>
        </p:grpSpPr>
        <p:sp>
          <p:nvSpPr>
            <p:cNvPr id="3" name="Trapezoid 2">
              <a:extLst>
                <a:ext uri="{FF2B5EF4-FFF2-40B4-BE49-F238E27FC236}">
                  <a16:creationId xmlns:a16="http://schemas.microsoft.com/office/drawing/2014/main" id="{68DAF745-2558-77D7-A2D1-696B6D649D8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
              <a:extLst>
                <a:ext uri="{FF2B5EF4-FFF2-40B4-BE49-F238E27FC236}">
                  <a16:creationId xmlns:a16="http://schemas.microsoft.com/office/drawing/2014/main" id="{7EF714FC-0EEC-6241-A35F-6281EAA9226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a:extLst>
                <a:ext uri="{FF2B5EF4-FFF2-40B4-BE49-F238E27FC236}">
                  <a16:creationId xmlns:a16="http://schemas.microsoft.com/office/drawing/2014/main" id="{70287F70-7C46-380D-145C-FEC68A8B849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3D30F8E4-B3AC-06FA-FD1C-39B9309712B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9572C29-6192-5ADD-AB04-011FB76A4D2D}"/>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566DA123-C9BA-92FC-1AA8-88BC02C56F09}"/>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4B031519-0FB8-27E1-582D-787CA27638F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B0625B3-C34F-02B6-ED6B-18C2F8E4837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ACC6750-38CF-7CA1-DF8B-67EE1AB12C1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AB1DD29-6FC0-3851-A66D-93F5D100739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754B27A-E5F5-283B-024F-97704E345AC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D3FF88B-4836-55F5-D606-2AE7E312C800}"/>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5F4CF4C0-510B-C470-CA3C-F89C52D1E694}"/>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A7AB17AE-72B3-544B-5753-59713087585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7C8D32-AF69-F8C2-0F6C-B8921921274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CE661C-0DCE-914B-01ED-2CA5B3C9AD9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AA8B92-F0D9-393E-799C-50CDAB96895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4982F4DD-D084-84DF-0AB7-25DB6B84D81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334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0" y="0"/>
            <a:ext cx="6295697" cy="1938992"/>
          </a:xfrm>
          <a:prstGeom prst="rect">
            <a:avLst/>
          </a:prstGeom>
          <a:ln>
            <a:solidFill>
              <a:schemeClr val="tx1"/>
            </a:solidFill>
          </a:ln>
        </p:spPr>
        <p:txBody>
          <a:bodyPr wrap="square">
            <a:spAutoFit/>
          </a:bodyPr>
          <a:lstStyle/>
          <a:p>
            <a:pPr fontAlgn="base"/>
            <a:r>
              <a:rPr lang="en-US" sz="1200" b="1" dirty="0"/>
              <a:t>The priesthood </a:t>
            </a:r>
            <a:r>
              <a:rPr lang="en-US" sz="1200" dirty="0"/>
              <a:t>“is without beginning of days or end of years” (D&amp;C 84:17). From the time of Adam and Eve, the priesthood and the ordinances of the gospel were available as we have them today (see Moses 5:58–59; see also D&amp;C 107:40–42). The Prophet Joseph Smith taught:</a:t>
            </a:r>
          </a:p>
          <a:p>
            <a:pPr fontAlgn="base"/>
            <a:r>
              <a:rPr lang="en-US" sz="1200" dirty="0"/>
              <a:t>“The Priesthood was first given to Adam; he obtained the First Presidency, and held the keys of it from generation to generation. He obtained it in the Creation, before the world was formed. …</a:t>
            </a:r>
          </a:p>
          <a:p>
            <a:pPr fontAlgn="base"/>
            <a:r>
              <a:rPr lang="en-US" sz="1200" dirty="0"/>
              <a:t>“The Priesthood is an everlasting principle, and existed with God from eternity, and will to eternity, without beginning of days or end of years [see Joseph Smith Translation, Hebrews 7:3]. The keys have to be brought from heaven whenever the Gospel is sent. When they are revealed from heaven, it is by Adam’s authority” (</a:t>
            </a:r>
            <a:r>
              <a:rPr lang="en-US" sz="1200" i="1" dirty="0"/>
              <a:t>Teachings of Presidents of the Church: Joseph Smith</a:t>
            </a:r>
            <a:r>
              <a:rPr lang="en-US" sz="1200" dirty="0"/>
              <a:t>[2007], 104).</a:t>
            </a:r>
            <a:endParaRPr lang="en-US" sz="1200" b="0" i="0" dirty="0">
              <a:effectLst/>
            </a:endParaRPr>
          </a:p>
        </p:txBody>
      </p:sp>
      <p:sp>
        <p:nvSpPr>
          <p:cNvPr id="5" name="Rectangle 4"/>
          <p:cNvSpPr/>
          <p:nvPr/>
        </p:nvSpPr>
        <p:spPr>
          <a:xfrm>
            <a:off x="6306207" y="0"/>
            <a:ext cx="5885792" cy="6924973"/>
          </a:xfrm>
          <a:prstGeom prst="rect">
            <a:avLst/>
          </a:prstGeom>
          <a:ln>
            <a:solidFill>
              <a:schemeClr val="tx1"/>
            </a:solidFill>
          </a:ln>
        </p:spPr>
        <p:txBody>
          <a:bodyPr wrap="square">
            <a:spAutoFit/>
          </a:bodyPr>
          <a:lstStyle/>
          <a:p>
            <a:pPr fontAlgn="base"/>
            <a:r>
              <a:rPr lang="en-US" sz="1200" b="1" dirty="0"/>
              <a:t>Why did the Prophets Live So Long?</a:t>
            </a:r>
          </a:p>
          <a:p>
            <a:pPr fontAlgn="base"/>
            <a:r>
              <a:rPr lang="en-US" sz="1200" dirty="0"/>
              <a:t>While we are not entirely sure why many of the Old Testament patriarchs lived such long lives, here are a few possible explanations:</a:t>
            </a:r>
          </a:p>
          <a:p>
            <a:pPr fontAlgn="base"/>
            <a:endParaRPr lang="en-US" sz="1200" dirty="0"/>
          </a:p>
          <a:p>
            <a:pPr fontAlgn="base"/>
            <a:r>
              <a:rPr lang="en-US" sz="1200" dirty="0"/>
              <a:t>“The question is not completely resolved in scripture, but several possible answers are implied. Some have interpreted 2 Nephi 2:21 as referring to those living before the Flood: ‘The days of the children of men were prolonged, according to the will of God, that they might repent while in the flesh.’ Others have suggested that it was righteousness that increased the length of their lives. Josephus asserted that ‘God afforded [the ancients] a longer time of life on account of their virtue, and the good use they made of it in astronomical and geometrical discoveries, which would not have afforded the time of foretelling [the periods of the stars] unless they had lived six hundred years’ (</a:t>
            </a:r>
            <a:r>
              <a:rPr lang="en-US" sz="1200" i="1" dirty="0"/>
              <a:t>Antiquities of the Jews,</a:t>
            </a:r>
            <a:r>
              <a:rPr lang="en-US" sz="1200" dirty="0"/>
              <a:t> book 1, chapter 3, paragraph 9).</a:t>
            </a:r>
          </a:p>
          <a:p>
            <a:pPr fontAlgn="base"/>
            <a:endParaRPr lang="en-US" sz="1200" dirty="0"/>
          </a:p>
          <a:p>
            <a:pPr fontAlgn="base"/>
            <a:r>
              <a:rPr lang="en-US" sz="1200" dirty="0"/>
              <a:t>“President Brigham Young likewise attributed the patriarchs’ longevity to their obedience to the ‘laws of life.’ He urged the early Saints to cease ‘wasting their lives and the lives of their fellow-beings, and the precious time God has given us to improve our minds and bodies … , so that the longevity of the human family may begin to return’ (in </a:t>
            </a:r>
            <a:r>
              <a:rPr lang="en-US" sz="1200" i="1" dirty="0"/>
              <a:t>Journal of Discourses,</a:t>
            </a:r>
            <a:r>
              <a:rPr lang="en-US" sz="1200" dirty="0"/>
              <a:t>14:89). A passage in the Book of Mormon supports the idea that the Lord will ‘lengthen out’ the days of the righteous (Helaman 7:24).</a:t>
            </a:r>
          </a:p>
          <a:p>
            <a:pPr fontAlgn="base"/>
            <a:r>
              <a:rPr lang="en-US" sz="1200" dirty="0"/>
              <a:t>“Others have suggested that the earth’s environment may have changed radically at the time of the Flood and that this accounts for the decrease in longevity immediately thereafter (see Moses 8:17).</a:t>
            </a:r>
          </a:p>
          <a:p>
            <a:pPr fontAlgn="base"/>
            <a:endParaRPr lang="en-US" sz="1200" b="0" i="0" dirty="0">
              <a:effectLst/>
            </a:endParaRPr>
          </a:p>
          <a:p>
            <a:pPr fontAlgn="base"/>
            <a:r>
              <a:rPr lang="en-US" sz="1200" dirty="0"/>
              <a:t>“Among other possible purposes for the prolonged life span of the ancient patriarchs was the Lord’s need to establish truth through his law of witnesses. In </a:t>
            </a:r>
            <a:r>
              <a:rPr lang="en-US" sz="1200" i="1" dirty="0"/>
              <a:t>Lectures on Faith,</a:t>
            </a:r>
            <a:r>
              <a:rPr lang="en-US" sz="1200" dirty="0"/>
              <a:t> we read: ‘It is easily to be seen, not only how the knowledge of God came into the world, but upon what principle it was preserved; that from the time it was first communicated, it was retained in the minds of righteous men, who taught not only their own posterity but the world; so that there was no need of a new revelation to man, after Adam’s creation to Noah, to give them the first idea or notion of the existence of … the true and living God’ (Joseph Smith, compiler [1985], 20).</a:t>
            </a:r>
          </a:p>
          <a:p>
            <a:pPr fontAlgn="base"/>
            <a:endParaRPr lang="en-US" sz="1200" dirty="0"/>
          </a:p>
          <a:p>
            <a:pPr fontAlgn="base"/>
            <a:r>
              <a:rPr lang="en-US" sz="1200" dirty="0"/>
              <a:t>“All these factors are feasible explanations. They are not mutually exclusive, nor do they exhaust the possibilities” (Thomas R. Valletta, </a:t>
            </a:r>
            <a:r>
              <a:rPr lang="en-US" sz="1200" u="sng" dirty="0"/>
              <a:t>“I Have a Question: The Length of the Lives of the Ancient Patriarchs,”</a:t>
            </a:r>
            <a:r>
              <a:rPr lang="en-US" sz="1200" i="1" dirty="0"/>
              <a:t> Liahona,</a:t>
            </a:r>
            <a:r>
              <a:rPr lang="en-US" sz="1200" dirty="0"/>
              <a:t> Mar. 1998, 45).</a:t>
            </a:r>
            <a:endParaRPr lang="en-US" sz="1200" b="0" i="0" dirty="0">
              <a:effectLst/>
            </a:endParaRPr>
          </a:p>
        </p:txBody>
      </p:sp>
      <p:sp>
        <p:nvSpPr>
          <p:cNvPr id="6" name="Rectangle 5"/>
          <p:cNvSpPr/>
          <p:nvPr/>
        </p:nvSpPr>
        <p:spPr>
          <a:xfrm>
            <a:off x="0" y="1938992"/>
            <a:ext cx="6295697" cy="4893647"/>
          </a:xfrm>
          <a:prstGeom prst="rect">
            <a:avLst/>
          </a:prstGeom>
          <a:ln>
            <a:solidFill>
              <a:schemeClr val="tx1"/>
            </a:solidFill>
          </a:ln>
        </p:spPr>
        <p:txBody>
          <a:bodyPr wrap="square">
            <a:spAutoFit/>
          </a:bodyPr>
          <a:lstStyle/>
          <a:p>
            <a:pPr fontAlgn="base"/>
            <a:r>
              <a:rPr lang="en-US" sz="1200" b="1" dirty="0"/>
              <a:t>Urim and Thummim</a:t>
            </a:r>
          </a:p>
          <a:p>
            <a:pPr fontAlgn="base"/>
            <a:r>
              <a:rPr lang="en-US" sz="1200" dirty="0"/>
              <a:t>Hebrew term that means “Lights and Perfections.” An instrument prepared of God to assist man in obtaining revelation from the Lord and in translating languages. See Ex. 28:30; Lev. 8:8; Num. 27:21; Deut. 33:8; 1 Sam. 28:6; Ezra 2:63; Neh. 7:65; JS—H 1:35.</a:t>
            </a:r>
          </a:p>
          <a:p>
            <a:pPr fontAlgn="base"/>
            <a:r>
              <a:rPr lang="en-US" sz="1200" dirty="0"/>
              <a:t>Using a Urim and Thummim is the special prerogative of a seer, and it would seem reasonable that such instruments were used from the time of Adam. However, the earliest mention is in connection with the brother of Jared (Ether 3:21–28). Abraham used a Urim and Thummim (Abr. 3:1–4), as did Aaron and the priests of Israel, and also the prophets among the Nephites (Omni 1:20–21; Mosiah 8:13–19; 21:26–28; 28:11–20;Ether 4:1–7). There is more than one Urim and Thummim, but we are informed that Joseph Smith had the one used by the brother of Jared (Ether 3:22–28; D&amp;C 10:1; 17:1). (See </a:t>
            </a:r>
            <a:r>
              <a:rPr lang="en-US" sz="1200" i="1" dirty="0"/>
              <a:t>Seer.</a:t>
            </a:r>
            <a:r>
              <a:rPr lang="en-US" sz="1200" dirty="0"/>
              <a:t>) A partial description is given in JS—H 1:35. Joseph Smith used it in translating the Book of Mormon and in obtaining other revelations.</a:t>
            </a:r>
          </a:p>
          <a:p>
            <a:pPr fontAlgn="base"/>
            <a:r>
              <a:rPr lang="en-US" sz="1200" dirty="0"/>
              <a:t>This earth in its celestial condition will be a Urim and Thummim, and many within that kingdom will have an additional Urim and Thummim (D&amp;C 130:6–11).</a:t>
            </a:r>
          </a:p>
          <a:p>
            <a:pPr fontAlgn="base"/>
            <a:endParaRPr lang="en-US" sz="1200" dirty="0"/>
          </a:p>
          <a:p>
            <a:pPr fontAlgn="base"/>
            <a:r>
              <a:rPr lang="en-US" sz="1200" dirty="0"/>
              <a:t>The Urim and Thummim consist of two stones set in silver bows and sometimes used with a breastplate. Topical Guide to Scriptures</a:t>
            </a:r>
          </a:p>
          <a:p>
            <a:pPr fontAlgn="base"/>
            <a:r>
              <a:rPr lang="en-US" sz="1200" b="1" dirty="0"/>
              <a:t>I, Abraham, had the Urim and Thummim: Abr. 3:1, 4;</a:t>
            </a:r>
            <a:endParaRPr lang="en-US" sz="1200" b="1" i="0" dirty="0">
              <a:effectLst/>
            </a:endParaRPr>
          </a:p>
          <a:p>
            <a:pPr fontAlgn="base"/>
            <a:r>
              <a:rPr lang="en-US" sz="1200" b="1" dirty="0"/>
              <a:t>Seer</a:t>
            </a:r>
          </a:p>
          <a:p>
            <a:pPr fontAlgn="base"/>
            <a:r>
              <a:rPr lang="en-US" sz="1200" dirty="0"/>
              <a:t>“A seer is a revelator and a prophet also” (Mosiah 8:15–16), and when necessary he can use the Urim and Thummim or holy interpreters (Mosiah 8:13; 28:16). There have been many seers in the history of God’s people on this earth but not so many as there have been prophets. “A seer is greater than a prophet … and a gift which is greater can no man have …” (Mosiah 8:15–18). Joseph Smith is the great seer of the latter days. In addition, the First Presidency and the Council of the Twelve are sustained as prophets, seers, and revelators.</a:t>
            </a:r>
          </a:p>
          <a:p>
            <a:pPr fontAlgn="base"/>
            <a:r>
              <a:rPr lang="en-US" sz="1200" dirty="0"/>
              <a:t>Bible Dictionary</a:t>
            </a:r>
            <a:endParaRPr lang="en-US" sz="1200" b="0" i="0" dirty="0">
              <a:effectLst/>
            </a:endParaRPr>
          </a:p>
        </p:txBody>
      </p:sp>
    </p:spTree>
    <p:extLst>
      <p:ext uri="{BB962C8B-B14F-4D97-AF65-F5344CB8AC3E}">
        <p14:creationId xmlns:p14="http://schemas.microsoft.com/office/powerpoint/2010/main" val="2860234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359" y="396497"/>
            <a:ext cx="6290440" cy="6001643"/>
          </a:xfrm>
          <a:prstGeom prst="rect">
            <a:avLst/>
          </a:prstGeom>
          <a:ln>
            <a:solidFill>
              <a:schemeClr val="tx1"/>
            </a:solidFill>
          </a:ln>
        </p:spPr>
        <p:txBody>
          <a:bodyPr wrap="square">
            <a:spAutoFit/>
          </a:bodyPr>
          <a:lstStyle/>
          <a:p>
            <a:r>
              <a:rPr lang="en-US" sz="2400" b="1" dirty="0"/>
              <a:t>Book of Enoch &amp; Jubilees</a:t>
            </a:r>
          </a:p>
          <a:p>
            <a:r>
              <a:rPr lang="en-US" sz="2400" dirty="0"/>
              <a:t>Before the discovery of the Dead Sea Scrolls the apocryphal book of Enoch (more precisely, I Enoch) was known only in an Ethiopic translation. Now as many as twenty fragmentary copies of the Aramaic original have been found at Qumran, which suggests that Enoch and perhaps other books now considered apocryphal were regarded as authoritative Scripture at least by some groups. Allusions to Enoch occur at least fourteen times in the New Testament; the New Testament Letter of Jude quotes from Enoch as having the authority of inspired Scripture (Jude 14-15). In some copies of the Ethiopic Bible Enoch is included in the canon. By CK Quarterman</a:t>
            </a:r>
            <a:endParaRPr lang="en-US" sz="2400" i="0" dirty="0">
              <a:effectLst/>
            </a:endParaRPr>
          </a:p>
        </p:txBody>
      </p:sp>
      <p:grpSp>
        <p:nvGrpSpPr>
          <p:cNvPr id="6" name="Group 5"/>
          <p:cNvGrpSpPr/>
          <p:nvPr/>
        </p:nvGrpSpPr>
        <p:grpSpPr>
          <a:xfrm>
            <a:off x="8057066" y="1759027"/>
            <a:ext cx="2770890" cy="3276581"/>
            <a:chOff x="331963" y="1831278"/>
            <a:chExt cx="2191060" cy="2590931"/>
          </a:xfrm>
        </p:grpSpPr>
        <p:pic>
          <p:nvPicPr>
            <p:cNvPr id="7" name="Picture 2" descr="http://www.fallenangels-ckquarterman.com/wp-content/uploads/2012/07/300px-1QIsa_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04" y="1831278"/>
              <a:ext cx="2122919" cy="2540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1963" y="4160599"/>
              <a:ext cx="1616148" cy="261610"/>
            </a:xfrm>
            <a:prstGeom prst="rect">
              <a:avLst/>
            </a:prstGeom>
          </p:spPr>
          <p:txBody>
            <a:bodyPr wrap="none">
              <a:spAutoFit/>
            </a:bodyPr>
            <a:lstStyle/>
            <a:p>
              <a:r>
                <a:rPr lang="en-US" sz="1100" dirty="0"/>
                <a:t>Book of Enoch &amp; Jubilees</a:t>
              </a:r>
            </a:p>
          </p:txBody>
        </p:sp>
      </p:grpSp>
    </p:spTree>
    <p:extLst>
      <p:ext uri="{BB962C8B-B14F-4D97-AF65-F5344CB8AC3E}">
        <p14:creationId xmlns:p14="http://schemas.microsoft.com/office/powerpoint/2010/main" val="1703317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24600" cy="5078313"/>
          </a:xfrm>
          <a:prstGeom prst="rect">
            <a:avLst/>
          </a:prstGeom>
          <a:ln>
            <a:solidFill>
              <a:schemeClr val="tx1"/>
            </a:solidFill>
          </a:ln>
        </p:spPr>
        <p:txBody>
          <a:bodyPr wrap="square">
            <a:spAutoFit/>
          </a:bodyPr>
          <a:lstStyle/>
          <a:p>
            <a:r>
              <a:rPr lang="en-US" sz="1200" b="0" i="0" dirty="0">
                <a:effectLst/>
                <a:latin typeface="Calibri" panose="020F0502020204030204" pitchFamily="34" charset="0"/>
              </a:rPr>
              <a:t>“Four generations and some five hundred years later, according to Adam’s book of remembrance, Enoch, of Seth’s line, was called to become a great prophet-missionary-reformer. His ministry was needed, for the followers of the line and cult of Cain had become numerous, and violence was rampant already in the fifth generation after Cain (</a:t>
            </a:r>
            <a:r>
              <a:rPr lang="en-US" sz="1200" b="0" i="0" u="none" strike="noStrike" dirty="0">
                <a:effectLst/>
                <a:latin typeface="Calibri" panose="020F0502020204030204" pitchFamily="34" charset="0"/>
              </a:rPr>
              <a:t>Moses 5:28–31, 47–57</a:t>
            </a:r>
            <a:r>
              <a:rPr lang="en-US" sz="1200" b="0" i="0" dirty="0">
                <a:effectLst/>
                <a:latin typeface="Calibri" panose="020F0502020204030204" pitchFamily="34" charset="0"/>
              </a:rPr>
              <a:t>). Unto those who had become sensual and devilish Enoch preached repentance. The sons of God, distinguished from the ‘sons of men,’ were obliged to segregate themselves in a new home called ‘</a:t>
            </a:r>
            <a:r>
              <a:rPr lang="en-US" sz="1200" b="0" i="0" dirty="0" err="1">
                <a:effectLst/>
                <a:latin typeface="Calibri" panose="020F0502020204030204" pitchFamily="34" charset="0"/>
              </a:rPr>
              <a:t>Cainan</a:t>
            </a:r>
            <a:r>
              <a:rPr lang="en-US" sz="1200" b="0" i="0" dirty="0">
                <a:effectLst/>
                <a:latin typeface="Calibri" panose="020F0502020204030204" pitchFamily="34" charset="0"/>
              </a:rPr>
              <a:t>’ after their forefather, the son of </a:t>
            </a:r>
            <a:r>
              <a:rPr lang="en-US" sz="1200" b="0" i="0" dirty="0" err="1">
                <a:effectLst/>
                <a:latin typeface="Calibri" panose="020F0502020204030204" pitchFamily="34" charset="0"/>
              </a:rPr>
              <a:t>Enos</a:t>
            </a:r>
            <a:r>
              <a:rPr lang="en-US" sz="1200" b="0" i="0" dirty="0">
                <a:effectLst/>
                <a:latin typeface="Calibri" panose="020F0502020204030204" pitchFamily="34" charset="0"/>
              </a:rPr>
              <a:t>. (Do not confuse this </a:t>
            </a:r>
            <a:r>
              <a:rPr lang="en-US" sz="1200" b="0" i="0" dirty="0" err="1">
                <a:effectLst/>
                <a:latin typeface="Calibri" panose="020F0502020204030204" pitchFamily="34" charset="0"/>
              </a:rPr>
              <a:t>Cainan</a:t>
            </a:r>
            <a:r>
              <a:rPr lang="en-US" sz="1200" b="0" i="0" dirty="0">
                <a:effectLst/>
                <a:latin typeface="Calibri" panose="020F0502020204030204" pitchFamily="34" charset="0"/>
              </a:rPr>
              <a:t> with the wicked people of </a:t>
            </a:r>
            <a:r>
              <a:rPr lang="en-US" sz="1200" b="0" i="1" dirty="0">
                <a:effectLst/>
                <a:latin typeface="Calibri" panose="020F0502020204030204" pitchFamily="34" charset="0"/>
              </a:rPr>
              <a:t>Canaan</a:t>
            </a:r>
            <a:r>
              <a:rPr lang="en-US" sz="1200" b="0" i="0" dirty="0">
                <a:effectLst/>
                <a:latin typeface="Calibri" panose="020F0502020204030204" pitchFamily="34" charset="0"/>
              </a:rPr>
              <a:t> of </a:t>
            </a:r>
            <a:r>
              <a:rPr lang="en-US" sz="1200" b="0" i="0" u="none" strike="noStrike" dirty="0">
                <a:effectLst/>
                <a:latin typeface="Calibri" panose="020F0502020204030204" pitchFamily="34" charset="0"/>
              </a:rPr>
              <a:t>Moses 7:6–10</a:t>
            </a:r>
            <a:r>
              <a:rPr lang="en-US" sz="1200" b="0" i="0" dirty="0">
                <a:effectLst/>
                <a:latin typeface="Calibri" panose="020F0502020204030204" pitchFamily="34" charset="0"/>
              </a:rPr>
              <a:t>.</a:t>
            </a:r>
          </a:p>
          <a:p>
            <a:r>
              <a:rPr lang="en-US" sz="1200" dirty="0"/>
              <a:t>“Against the evils of the time, which he was called to combat (Moses 6:27–29), Enoch was successful; he was able to build up a righteous culture called ‘Zion,’ meaning, ‘the pure in heart.’ (Moses 7:18 ff.)</a:t>
            </a:r>
          </a:p>
          <a:p>
            <a:endParaRPr lang="en-US" sz="1200" dirty="0"/>
          </a:p>
          <a:p>
            <a:r>
              <a:rPr lang="en-US" sz="1200" dirty="0"/>
              <a:t>The teachings of Enoch cover some seven major categories and embrace some information found nowhere else in scripture. He dealt with:</a:t>
            </a:r>
          </a:p>
          <a:p>
            <a:endParaRPr lang="en-US" sz="1200" dirty="0"/>
          </a:p>
          <a:p>
            <a:r>
              <a:rPr lang="en-US" sz="1200" dirty="0"/>
              <a:t>(1) the fall of man and its results;</a:t>
            </a:r>
          </a:p>
          <a:p>
            <a:r>
              <a:rPr lang="en-US" sz="1200" dirty="0"/>
              <a:t>(2) the nature of salvation and the means of achieving it; </a:t>
            </a:r>
          </a:p>
          <a:p>
            <a:r>
              <a:rPr lang="en-US" sz="1200" dirty="0"/>
              <a:t>(3) sin, as seen in the evils of his times, in contrast to the righteousness of the godly who were his followers; </a:t>
            </a:r>
          </a:p>
          <a:p>
            <a:r>
              <a:rPr lang="en-US" sz="1200" dirty="0"/>
              <a:t>(4) the cause, purpose, and effects of the anticipated flood of Noah; </a:t>
            </a:r>
          </a:p>
          <a:p>
            <a:r>
              <a:rPr lang="en-US" sz="1200" dirty="0"/>
              <a:t>(5) the scope of Satan’s triumph and the resultant sorrows of God; </a:t>
            </a:r>
          </a:p>
          <a:p>
            <a:r>
              <a:rPr lang="en-US" sz="1200" dirty="0"/>
              <a:t>(6) the first advent of the Messiah; </a:t>
            </a:r>
          </a:p>
          <a:p>
            <a:r>
              <a:rPr lang="en-US" sz="1200" dirty="0"/>
              <a:t>(7) the second advent of the Messiah and his peaceful, millennial reign.</a:t>
            </a:r>
          </a:p>
          <a:p>
            <a:endParaRPr lang="en-US" sz="1200" dirty="0"/>
          </a:p>
          <a:p>
            <a:r>
              <a:rPr lang="en-US" sz="1200" dirty="0"/>
              <a:t>The details of his Gospel concepts are worth careful study and attention. Mention of this great man is also found in the New Testament (Jude 14, 15; Hebrews 11:5) </a:t>
            </a:r>
          </a:p>
          <a:p>
            <a:r>
              <a:rPr lang="en-US" sz="1200" dirty="0"/>
              <a:t>(Rasmussen, </a:t>
            </a:r>
            <a:r>
              <a:rPr lang="en-US" sz="1200" i="1" dirty="0"/>
              <a:t>Introduction to the Old Testament,</a:t>
            </a:r>
            <a:r>
              <a:rPr lang="en-US" sz="1200" dirty="0"/>
              <a:t> 1:24–25.)</a:t>
            </a:r>
          </a:p>
        </p:txBody>
      </p:sp>
      <p:sp>
        <p:nvSpPr>
          <p:cNvPr id="3" name="Rectangle 2"/>
          <p:cNvSpPr/>
          <p:nvPr/>
        </p:nvSpPr>
        <p:spPr>
          <a:xfrm>
            <a:off x="0" y="5078313"/>
            <a:ext cx="6324600" cy="1569660"/>
          </a:xfrm>
          <a:prstGeom prst="rect">
            <a:avLst/>
          </a:prstGeom>
          <a:ln>
            <a:solidFill>
              <a:schemeClr val="tx1"/>
            </a:solidFill>
          </a:ln>
        </p:spPr>
        <p:txBody>
          <a:bodyPr wrap="square">
            <a:spAutoFit/>
          </a:bodyPr>
          <a:lstStyle/>
          <a:p>
            <a:r>
              <a:rPr lang="en-US" sz="2400" b="0" i="0" dirty="0">
                <a:solidFill>
                  <a:srgbClr val="333333"/>
                </a:solidFill>
                <a:effectLst/>
                <a:latin typeface="Calibri" panose="020F0502020204030204" pitchFamily="34" charset="0"/>
              </a:rPr>
              <a:t>…We frequently blame Satan for much of the misery that we are bringing upon ourselves. Satan has no power over us except as we give it to him.”</a:t>
            </a:r>
            <a:endParaRPr lang="en-US" sz="2400" dirty="0"/>
          </a:p>
        </p:txBody>
      </p:sp>
      <p:sp>
        <p:nvSpPr>
          <p:cNvPr id="4" name="Rectangle 3"/>
          <p:cNvSpPr/>
          <p:nvPr/>
        </p:nvSpPr>
        <p:spPr>
          <a:xfrm>
            <a:off x="6324600" y="0"/>
            <a:ext cx="5867400" cy="3970318"/>
          </a:xfrm>
          <a:prstGeom prst="rect">
            <a:avLst/>
          </a:prstGeom>
          <a:ln>
            <a:solidFill>
              <a:schemeClr val="tx1"/>
            </a:solidFill>
          </a:ln>
        </p:spPr>
        <p:txBody>
          <a:bodyPr wrap="square">
            <a:spAutoFit/>
          </a:bodyPr>
          <a:lstStyle/>
          <a:p>
            <a:pPr fontAlgn="base"/>
            <a:r>
              <a:rPr lang="en-US" sz="1400" b="1" dirty="0">
                <a:solidFill>
                  <a:srgbClr val="333333"/>
                </a:solidFill>
                <a:latin typeface="Calibri" panose="020F0502020204030204" pitchFamily="34" charset="0"/>
              </a:rPr>
              <a:t>Water, Spirit, and Blood</a:t>
            </a:r>
          </a:p>
          <a:p>
            <a:pPr fontAlgn="base"/>
            <a:r>
              <a:rPr lang="en-US" sz="1400" dirty="0">
                <a:solidFill>
                  <a:srgbClr val="333333"/>
                </a:solidFill>
                <a:latin typeface="Calibri" panose="020F0502020204030204" pitchFamily="34" charset="0"/>
              </a:rPr>
              <a:t>Elder Bruce R. McConkie of the Quorum of the Twelve Apostles taught how water, spirit, and blood are essential elements of both our physical and spiritual births:</a:t>
            </a:r>
          </a:p>
          <a:p>
            <a:pPr fontAlgn="base"/>
            <a:r>
              <a:rPr lang="en-US" sz="1400" dirty="0">
                <a:solidFill>
                  <a:srgbClr val="333333"/>
                </a:solidFill>
                <a:latin typeface="Calibri" panose="020F0502020204030204" pitchFamily="34" charset="0"/>
              </a:rPr>
              <a:t>“Two births are essential to salvation. Man cannot be saved without birth into mortality, nor can he return to his heavenly home without a birth into the realm of the Spirit. … The elements present in a mortal birth and in a spiritual birth are the same. They are water, blood, and spirit. Thus every mortal birth is a heaven-given reminder to prepare for the second birth. …</a:t>
            </a:r>
          </a:p>
          <a:p>
            <a:pPr fontAlgn="base"/>
            <a:r>
              <a:rPr lang="en-US" sz="1400" dirty="0">
                <a:solidFill>
                  <a:srgbClr val="333333"/>
                </a:solidFill>
                <a:latin typeface="Calibri" panose="020F0502020204030204" pitchFamily="34" charset="0"/>
              </a:rPr>
              <a:t>“In every mortal birth the child is immersed in water in the mother’s womb. At the appointed time the spirit enters the body, and blood always flows in the veins of the new person. Otherwise, without each of these, there is no life, no birth, no mortality.</a:t>
            </a:r>
          </a:p>
          <a:p>
            <a:pPr fontAlgn="base"/>
            <a:r>
              <a:rPr lang="en-US" sz="1400" dirty="0">
                <a:solidFill>
                  <a:srgbClr val="333333"/>
                </a:solidFill>
                <a:latin typeface="Calibri" panose="020F0502020204030204" pitchFamily="34" charset="0"/>
              </a:rPr>
              <a:t>“In every birth into the kingdom of heaven, the newborn babe in Christ is immersed in water, he receives the </a:t>
            </a:r>
            <a:r>
              <a:rPr lang="en-US" sz="1400" dirty="0">
                <a:solidFill>
                  <a:srgbClr val="2F393A"/>
                </a:solidFill>
                <a:latin typeface="Calibri" panose="020F0502020204030204" pitchFamily="34" charset="0"/>
              </a:rPr>
              <a:t>Holy Ghost</a:t>
            </a:r>
            <a:r>
              <a:rPr lang="en-US" sz="1400" dirty="0">
                <a:solidFill>
                  <a:srgbClr val="333333"/>
                </a:solidFill>
                <a:latin typeface="Calibri" panose="020F0502020204030204" pitchFamily="34" charset="0"/>
              </a:rPr>
              <a:t> by the laying on of hands, and the blood of Christ cleanses him from all sin. Otherwise, without each of these, there is no Spirit-birth, no newness of life, no hope of eternal life” (</a:t>
            </a:r>
            <a:r>
              <a:rPr lang="en-US" sz="1400" i="1" dirty="0">
                <a:solidFill>
                  <a:srgbClr val="333333"/>
                </a:solidFill>
                <a:latin typeface="Calibri" panose="020F0502020204030204" pitchFamily="34" charset="0"/>
              </a:rPr>
              <a:t>A New Witness for the Articles of Faith</a:t>
            </a:r>
            <a:r>
              <a:rPr lang="en-US" sz="1400" dirty="0">
                <a:solidFill>
                  <a:srgbClr val="333333"/>
                </a:solidFill>
                <a:latin typeface="Calibri" panose="020F0502020204030204" pitchFamily="34" charset="0"/>
              </a:rPr>
              <a:t> [1985], 288).</a:t>
            </a:r>
            <a:endParaRPr lang="en-US" sz="1400" b="0" i="0" dirty="0">
              <a:solidFill>
                <a:srgbClr val="333333"/>
              </a:solidFill>
              <a:effectLst/>
              <a:latin typeface="Calibri" panose="020F0502020204030204" pitchFamily="34" charset="0"/>
            </a:endParaRPr>
          </a:p>
        </p:txBody>
      </p:sp>
      <p:sp>
        <p:nvSpPr>
          <p:cNvPr id="5" name="Rectangle 4"/>
          <p:cNvSpPr/>
          <p:nvPr/>
        </p:nvSpPr>
        <p:spPr>
          <a:xfrm>
            <a:off x="6324600" y="4062650"/>
            <a:ext cx="5867400" cy="2031325"/>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Essential For Our Salvation:</a:t>
            </a:r>
          </a:p>
          <a:p>
            <a:pPr fontAlgn="base"/>
            <a:r>
              <a:rPr lang="en-US" sz="1400" dirty="0">
                <a:latin typeface="Calibri" panose="020F0502020204030204" pitchFamily="34" charset="0"/>
              </a:rPr>
              <a:t>Elder D. Todd </a:t>
            </a:r>
            <a:r>
              <a:rPr lang="en-US" sz="1400" dirty="0" err="1">
                <a:latin typeface="Calibri" panose="020F0502020204030204" pitchFamily="34" charset="0"/>
              </a:rPr>
              <a:t>Christofferson</a:t>
            </a:r>
            <a:r>
              <a:rPr lang="en-US" sz="1400" dirty="0">
                <a:latin typeface="Calibri" panose="020F0502020204030204" pitchFamily="34" charset="0"/>
              </a:rPr>
              <a:t> of the Quorum of the Twelve Apostles explained how the gift of the Holy Ghost is essential to our salvation:</a:t>
            </a:r>
          </a:p>
          <a:p>
            <a:pPr fontAlgn="base"/>
            <a:r>
              <a:rPr lang="en-US" sz="1400" dirty="0">
                <a:latin typeface="Calibri" panose="020F0502020204030204" pitchFamily="34" charset="0"/>
              </a:rPr>
              <a:t>“The gift of the Holy Ghost is part of the new and everlasting covenant. It is an essential part of our baptism, the baptism of the Spirit. It is the messenger of grace by which the blood of Christ is applied to take away our sins and sanctify us (see2 Nephi 31:17). It is the gift by which Adam was ‘quickened in the inner man’ (Moses 6:65)” (“The Power of Covenants,”</a:t>
            </a:r>
            <a:r>
              <a:rPr lang="en-US" sz="1400" i="1" dirty="0">
                <a:latin typeface="Calibri" panose="020F0502020204030204" pitchFamily="34" charset="0"/>
              </a:rPr>
              <a:t> Ensign</a:t>
            </a:r>
            <a:r>
              <a:rPr lang="en-US" sz="1400" dirty="0">
                <a:latin typeface="Calibri" panose="020F0502020204030204" pitchFamily="34" charset="0"/>
              </a:rPr>
              <a:t> or </a:t>
            </a:r>
            <a:r>
              <a:rPr lang="en-US" sz="1400" i="1" dirty="0">
                <a:latin typeface="Calibri" panose="020F0502020204030204" pitchFamily="34" charset="0"/>
              </a:rPr>
              <a:t>Liahona,</a:t>
            </a:r>
            <a:r>
              <a:rPr lang="en-US" sz="1400" dirty="0">
                <a:latin typeface="Calibri" panose="020F0502020204030204" pitchFamily="34" charset="0"/>
              </a:rPr>
              <a:t> May 2009, 22).</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155570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4400" dirty="0">
                <a:latin typeface="Colonna MT" panose="04020805060202030203" pitchFamily="82" charset="0"/>
              </a:rPr>
              <a:t>How Long Has the Priesthood on the Earth</a:t>
            </a:r>
            <a:r>
              <a:rPr lang="en-US" sz="6000" dirty="0">
                <a:latin typeface="Colonna MT" panose="04020805060202030203" pitchFamily="82" charset="0"/>
              </a:rPr>
              <a:t>?</a:t>
            </a:r>
          </a:p>
        </p:txBody>
      </p:sp>
      <p:sp>
        <p:nvSpPr>
          <p:cNvPr id="8" name="TextBox 7"/>
          <p:cNvSpPr txBox="1"/>
          <p:nvPr/>
        </p:nvSpPr>
        <p:spPr>
          <a:xfrm>
            <a:off x="94358" y="6397547"/>
            <a:ext cx="5356870" cy="369332"/>
          </a:xfrm>
          <a:prstGeom prst="rect">
            <a:avLst/>
          </a:prstGeom>
          <a:noFill/>
        </p:spPr>
        <p:txBody>
          <a:bodyPr wrap="square" rtlCol="0">
            <a:spAutoFit/>
          </a:bodyPr>
          <a:lstStyle/>
          <a:p>
            <a:r>
              <a:rPr lang="en-US" dirty="0"/>
              <a:t>Joseph Smith Translation, Hebrews 7:3</a:t>
            </a:r>
          </a:p>
        </p:txBody>
      </p:sp>
      <p:sp>
        <p:nvSpPr>
          <p:cNvPr id="2" name="Rectangle 1">
            <a:extLst>
              <a:ext uri="{FF2B5EF4-FFF2-40B4-BE49-F238E27FC236}">
                <a16:creationId xmlns:a16="http://schemas.microsoft.com/office/drawing/2014/main" id="{597F1F38-CB83-4754-8EB8-D2785C4CB52B}"/>
              </a:ext>
            </a:extLst>
          </p:cNvPr>
          <p:cNvSpPr/>
          <p:nvPr/>
        </p:nvSpPr>
        <p:spPr>
          <a:xfrm>
            <a:off x="847027" y="1258259"/>
            <a:ext cx="3491707" cy="1754326"/>
          </a:xfrm>
          <a:prstGeom prst="rect">
            <a:avLst/>
          </a:prstGeom>
        </p:spPr>
        <p:txBody>
          <a:bodyPr wrap="square">
            <a:spAutoFit/>
          </a:bodyPr>
          <a:lstStyle/>
          <a:p>
            <a:r>
              <a:rPr lang="en-US" b="1" i="1" dirty="0">
                <a:solidFill>
                  <a:srgbClr val="333333"/>
                </a:solidFill>
                <a:latin typeface="Palatino"/>
              </a:rPr>
              <a:t>Which priesthood </a:t>
            </a:r>
            <a:r>
              <a:rPr lang="en-US" b="1" i="1" dirty="0" err="1">
                <a:solidFill>
                  <a:srgbClr val="333333"/>
                </a:solidFill>
                <a:latin typeface="Palatino"/>
              </a:rPr>
              <a:t>continueth</a:t>
            </a:r>
            <a:r>
              <a:rPr lang="en-US" b="1" i="1" dirty="0">
                <a:solidFill>
                  <a:srgbClr val="333333"/>
                </a:solidFill>
                <a:latin typeface="Palatino"/>
              </a:rPr>
              <a:t> in the church of God in all generations, and is without beginning of days or end of years.</a:t>
            </a:r>
          </a:p>
          <a:p>
            <a:r>
              <a:rPr lang="en-US" b="1" i="1" dirty="0">
                <a:solidFill>
                  <a:srgbClr val="333333"/>
                </a:solidFill>
                <a:latin typeface="Palatino"/>
              </a:rPr>
              <a:t>D&amp;C 84:17</a:t>
            </a:r>
            <a:endParaRPr lang="en-US" b="1" i="1" dirty="0"/>
          </a:p>
        </p:txBody>
      </p:sp>
      <p:sp>
        <p:nvSpPr>
          <p:cNvPr id="3" name="Rectangle 2">
            <a:extLst>
              <a:ext uri="{FF2B5EF4-FFF2-40B4-BE49-F238E27FC236}">
                <a16:creationId xmlns:a16="http://schemas.microsoft.com/office/drawing/2014/main" id="{075C2ED8-B938-4E81-9AD7-1B87E2FE1847}"/>
              </a:ext>
            </a:extLst>
          </p:cNvPr>
          <p:cNvSpPr/>
          <p:nvPr/>
        </p:nvSpPr>
        <p:spPr>
          <a:xfrm>
            <a:off x="6316825" y="1396758"/>
            <a:ext cx="5321558" cy="1200329"/>
          </a:xfrm>
          <a:prstGeom prst="rect">
            <a:avLst/>
          </a:prstGeom>
        </p:spPr>
        <p:txBody>
          <a:bodyPr wrap="square">
            <a:spAutoFit/>
          </a:bodyPr>
          <a:lstStyle/>
          <a:p>
            <a:r>
              <a:rPr lang="en-US" i="1" dirty="0">
                <a:solidFill>
                  <a:srgbClr val="333333"/>
                </a:solidFill>
                <a:latin typeface="Calibri" panose="020F0502020204030204" pitchFamily="34" charset="0"/>
              </a:rPr>
              <a:t>“The Priesthood was first given to Adam; he obtained the First Presidency, and held the keys of it from generation to generation. He obtained it in the Creation, before the world was formed. …</a:t>
            </a:r>
            <a:endParaRPr lang="en-US" dirty="0"/>
          </a:p>
        </p:txBody>
      </p:sp>
      <p:sp>
        <p:nvSpPr>
          <p:cNvPr id="33" name="Rectangle 32">
            <a:extLst>
              <a:ext uri="{FF2B5EF4-FFF2-40B4-BE49-F238E27FC236}">
                <a16:creationId xmlns:a16="http://schemas.microsoft.com/office/drawing/2014/main" id="{034A083B-9E86-45B1-A907-71013E06FD09}"/>
              </a:ext>
            </a:extLst>
          </p:cNvPr>
          <p:cNvSpPr/>
          <p:nvPr/>
        </p:nvSpPr>
        <p:spPr>
          <a:xfrm>
            <a:off x="847027" y="3948595"/>
            <a:ext cx="6096000" cy="2031325"/>
          </a:xfrm>
          <a:prstGeom prst="rect">
            <a:avLst/>
          </a:prstGeom>
        </p:spPr>
        <p:txBody>
          <a:bodyPr>
            <a:spAutoFit/>
          </a:bodyPr>
          <a:lstStyle/>
          <a:p>
            <a:r>
              <a:rPr lang="en-US" i="1" dirty="0">
                <a:solidFill>
                  <a:srgbClr val="333333"/>
                </a:solidFill>
                <a:latin typeface="Calibri" panose="020F0502020204030204" pitchFamily="34" charset="0"/>
              </a:rPr>
              <a:t>“The Priesthood is an everlasting principle, and existed with God from eternity, and will to eternity, without beginning of days or end of years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The keys have to be brought from heaven whenever the Gospel is sent. When they are revealed from heaven, it is by Adam’s authority”.</a:t>
            </a:r>
            <a:endParaRPr lang="en-US" dirty="0"/>
          </a:p>
        </p:txBody>
      </p:sp>
      <p:grpSp>
        <p:nvGrpSpPr>
          <p:cNvPr id="35" name="Group 34">
            <a:extLst>
              <a:ext uri="{FF2B5EF4-FFF2-40B4-BE49-F238E27FC236}">
                <a16:creationId xmlns:a16="http://schemas.microsoft.com/office/drawing/2014/main" id="{F3CEA036-9F89-4011-B89D-A1421DE2712C}"/>
              </a:ext>
            </a:extLst>
          </p:cNvPr>
          <p:cNvGrpSpPr/>
          <p:nvPr/>
        </p:nvGrpSpPr>
        <p:grpSpPr>
          <a:xfrm>
            <a:off x="4635804" y="1320282"/>
            <a:ext cx="1630848" cy="2168266"/>
            <a:chOff x="6615404" y="0"/>
            <a:chExt cx="2125371" cy="2832548"/>
          </a:xfrm>
        </p:grpSpPr>
        <p:pic>
          <p:nvPicPr>
            <p:cNvPr id="2050" name="Picture 2" descr="Image result for man abstract art">
              <a:extLst>
                <a:ext uri="{FF2B5EF4-FFF2-40B4-BE49-F238E27FC236}">
                  <a16:creationId xmlns:a16="http://schemas.microsoft.com/office/drawing/2014/main" id="{BA6471BD-0B3C-4B1F-81D3-B6E52FFD8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04" y="0"/>
              <a:ext cx="2125371" cy="275475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2D2C1104-7F8E-4970-BD12-98071CCB4C47}"/>
                </a:ext>
              </a:extLst>
            </p:cNvPr>
            <p:cNvSpPr/>
            <p:nvPr/>
          </p:nvSpPr>
          <p:spPr>
            <a:xfrm>
              <a:off x="6615404" y="2500841"/>
              <a:ext cx="1581853" cy="331707"/>
            </a:xfrm>
            <a:prstGeom prst="rect">
              <a:avLst/>
            </a:prstGeom>
          </p:spPr>
          <p:txBody>
            <a:bodyPr wrap="none">
              <a:spAutoFit/>
            </a:bodyPr>
            <a:lstStyle/>
            <a:p>
              <a:r>
                <a:rPr lang="en-US" sz="1050" dirty="0">
                  <a:solidFill>
                    <a:schemeClr val="bg1"/>
                  </a:solidFill>
                  <a:latin typeface="Calibri" panose="020F0502020204030204" pitchFamily="34" charset="0"/>
                </a:rPr>
                <a:t>Francisco </a:t>
              </a:r>
              <a:r>
                <a:rPr lang="en-US" sz="1050" dirty="0" err="1">
                  <a:solidFill>
                    <a:schemeClr val="bg1"/>
                  </a:solidFill>
                  <a:latin typeface="Calibri" panose="020F0502020204030204" pitchFamily="34" charset="0"/>
                </a:rPr>
                <a:t>Malonzo</a:t>
              </a:r>
              <a:endParaRPr lang="en-US" sz="1050" dirty="0">
                <a:solidFill>
                  <a:schemeClr val="bg1"/>
                </a:solidFill>
              </a:endParaRPr>
            </a:p>
          </p:txBody>
        </p:sp>
      </p:grpSp>
      <p:pic>
        <p:nvPicPr>
          <p:cNvPr id="2052" name="Picture 4" descr="Image result for key in heaven">
            <a:extLst>
              <a:ext uri="{FF2B5EF4-FFF2-40B4-BE49-F238E27FC236}">
                <a16:creationId xmlns:a16="http://schemas.microsoft.com/office/drawing/2014/main" id="{D1EB0EF8-374E-4CAE-B066-0004DD3EEA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15" r="30457" b="14683"/>
          <a:stretch/>
        </p:blipFill>
        <p:spPr bwMode="auto">
          <a:xfrm>
            <a:off x="7790054" y="2978182"/>
            <a:ext cx="2525594" cy="3234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88AEC9-9795-429B-8C42-4200290C9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6479" y="5889219"/>
            <a:ext cx="723807" cy="877660"/>
          </a:xfrm>
          <a:prstGeom prst="rect">
            <a:avLst/>
          </a:prstGeom>
        </p:spPr>
      </p:pic>
    </p:spTree>
    <p:extLst>
      <p:ext uri="{BB962C8B-B14F-4D97-AF65-F5344CB8AC3E}">
        <p14:creationId xmlns:p14="http://schemas.microsoft.com/office/powerpoint/2010/main" val="3318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The Genealogy</a:t>
            </a:r>
          </a:p>
        </p:txBody>
      </p:sp>
      <p:sp>
        <p:nvSpPr>
          <p:cNvPr id="33" name="TextBox 32"/>
          <p:cNvSpPr txBox="1"/>
          <p:nvPr/>
        </p:nvSpPr>
        <p:spPr>
          <a:xfrm>
            <a:off x="339143" y="913839"/>
            <a:ext cx="5756857" cy="1323439"/>
          </a:xfrm>
          <a:prstGeom prst="rect">
            <a:avLst/>
          </a:prstGeom>
          <a:noFill/>
        </p:spPr>
        <p:txBody>
          <a:bodyPr wrap="square" rtlCol="0">
            <a:spAutoFit/>
          </a:bodyPr>
          <a:lstStyle/>
          <a:p>
            <a:r>
              <a:rPr lang="en-US" sz="2000" i="1" dirty="0"/>
              <a:t>And he desired of Laban the records which were </a:t>
            </a:r>
            <a:r>
              <a:rPr lang="en-US" sz="2000" i="1" dirty="0" err="1"/>
              <a:t>engraven</a:t>
            </a:r>
            <a:r>
              <a:rPr lang="en-US" sz="2000" i="1" dirty="0"/>
              <a:t> upon the plates of brass, which contained the genealogy of my father.</a:t>
            </a:r>
          </a:p>
          <a:p>
            <a:r>
              <a:rPr lang="en-US" sz="2000" i="1" dirty="0"/>
              <a:t>1 Nephi 3:12</a:t>
            </a:r>
            <a:endParaRPr lang="en-US" sz="1200" i="1" dirty="0"/>
          </a:p>
        </p:txBody>
      </p:sp>
      <p:sp>
        <p:nvSpPr>
          <p:cNvPr id="34" name="TextBox 33"/>
          <p:cNvSpPr txBox="1"/>
          <p:nvPr/>
        </p:nvSpPr>
        <p:spPr>
          <a:xfrm>
            <a:off x="6435143" y="2120065"/>
            <a:ext cx="5282655" cy="1631216"/>
          </a:xfrm>
          <a:prstGeom prst="rect">
            <a:avLst/>
          </a:prstGeom>
          <a:noFill/>
        </p:spPr>
        <p:txBody>
          <a:bodyPr wrap="square" rtlCol="0">
            <a:spAutoFit/>
          </a:bodyPr>
          <a:lstStyle/>
          <a:p>
            <a:r>
              <a:rPr lang="en-US" sz="2000" i="1" dirty="0"/>
              <a:t>And it came to pass that my father, Lehi, also found upon the plates of brass a genealogy of his fathers; wherefore he knew that he was a descendant of Joseph; </a:t>
            </a:r>
          </a:p>
          <a:p>
            <a:r>
              <a:rPr lang="en-US" sz="2000" i="1" dirty="0"/>
              <a:t>1 Nephi 5:14</a:t>
            </a:r>
            <a:endParaRPr lang="en-US" sz="1200" i="1" dirty="0"/>
          </a:p>
        </p:txBody>
      </p:sp>
      <p:sp>
        <p:nvSpPr>
          <p:cNvPr id="35" name="TextBox 34"/>
          <p:cNvSpPr txBox="1"/>
          <p:nvPr/>
        </p:nvSpPr>
        <p:spPr>
          <a:xfrm>
            <a:off x="525888" y="4474971"/>
            <a:ext cx="6480219" cy="1631216"/>
          </a:xfrm>
          <a:prstGeom prst="rect">
            <a:avLst/>
          </a:prstGeom>
          <a:noFill/>
        </p:spPr>
        <p:txBody>
          <a:bodyPr wrap="square" rtlCol="0">
            <a:spAutoFit/>
          </a:bodyPr>
          <a:lstStyle/>
          <a:p>
            <a:r>
              <a:rPr lang="en-US" sz="2000" i="1" dirty="0"/>
              <a:t>And these plates of brass, which contain these engravings, which have the records of the holy scriptures upon them, which have the genealogy of our forefathers, even from the beginning—</a:t>
            </a:r>
          </a:p>
          <a:p>
            <a:r>
              <a:rPr lang="en-US" sz="2000" i="1" dirty="0"/>
              <a:t>Alma 37:3</a:t>
            </a:r>
            <a:endParaRPr lang="en-US" sz="1200" i="1" dirty="0"/>
          </a:p>
        </p:txBody>
      </p:sp>
      <p:grpSp>
        <p:nvGrpSpPr>
          <p:cNvPr id="2" name="Group 1"/>
          <p:cNvGrpSpPr/>
          <p:nvPr/>
        </p:nvGrpSpPr>
        <p:grpSpPr>
          <a:xfrm>
            <a:off x="7629946" y="4413279"/>
            <a:ext cx="4337496" cy="2289846"/>
            <a:chOff x="7629946" y="4413279"/>
            <a:chExt cx="4337496" cy="2289846"/>
          </a:xfrm>
        </p:grpSpPr>
        <p:pic>
          <p:nvPicPr>
            <p:cNvPr id="9"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46" y="4413279"/>
              <a:ext cx="4337496" cy="22898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54501" y="4905858"/>
              <a:ext cx="3489101" cy="1200329"/>
            </a:xfrm>
            <a:prstGeom prst="rect">
              <a:avLst/>
            </a:prstGeom>
            <a:noFill/>
          </p:spPr>
          <p:txBody>
            <a:bodyPr wrap="square" rtlCol="0">
              <a:spAutoFit/>
            </a:bodyPr>
            <a:lstStyle/>
            <a:p>
              <a:pPr algn="ctr"/>
              <a:r>
                <a:rPr lang="en-US" sz="3600" b="1" i="1" dirty="0"/>
                <a:t>See Also Abraham 1:28</a:t>
              </a:r>
            </a:p>
          </p:txBody>
        </p:sp>
      </p:grpSp>
      <p:pic>
        <p:nvPicPr>
          <p:cNvPr id="5122" name="Picture 2" descr="http://img01.deviantart.net/d761/i/2004/105/6/6/the_brass_plat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09" t="21624" r="4397" b="8836"/>
          <a:stretch/>
        </p:blipFill>
        <p:spPr bwMode="auto">
          <a:xfrm>
            <a:off x="1910097" y="2083703"/>
            <a:ext cx="3711799" cy="211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409074" y="840748"/>
            <a:ext cx="2514599" cy="646331"/>
          </a:xfrm>
          <a:prstGeom prst="rect">
            <a:avLst/>
          </a:prstGeom>
          <a:noFill/>
        </p:spPr>
        <p:txBody>
          <a:bodyPr wrap="square" rtlCol="0">
            <a:spAutoFit/>
          </a:bodyPr>
          <a:lstStyle/>
          <a:p>
            <a:pPr algn="ctr"/>
            <a:r>
              <a:rPr lang="en-US" sz="3600" dirty="0"/>
              <a:t>Adam--930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Adam’s “chain” of Descendants</a:t>
            </a:r>
          </a:p>
        </p:txBody>
      </p:sp>
      <p:sp>
        <p:nvSpPr>
          <p:cNvPr id="8" name="TextBox 7"/>
          <p:cNvSpPr txBox="1"/>
          <p:nvPr/>
        </p:nvSpPr>
        <p:spPr>
          <a:xfrm>
            <a:off x="18047" y="6488668"/>
            <a:ext cx="5120623" cy="369332"/>
          </a:xfrm>
          <a:prstGeom prst="rect">
            <a:avLst/>
          </a:prstGeom>
          <a:noFill/>
        </p:spPr>
        <p:txBody>
          <a:bodyPr wrap="square" rtlCol="0">
            <a:spAutoFit/>
          </a:bodyPr>
          <a:lstStyle/>
          <a:p>
            <a:r>
              <a:rPr lang="en-US" dirty="0"/>
              <a:t>Genesis 5  Moses 6:16-21, 25  Luke 3:36-38 </a:t>
            </a:r>
          </a:p>
        </p:txBody>
      </p:sp>
      <p:sp>
        <p:nvSpPr>
          <p:cNvPr id="9" name="TextBox 8"/>
          <p:cNvSpPr txBox="1"/>
          <p:nvPr/>
        </p:nvSpPr>
        <p:spPr>
          <a:xfrm>
            <a:off x="1197143" y="1305969"/>
            <a:ext cx="2135604" cy="646331"/>
          </a:xfrm>
          <a:prstGeom prst="rect">
            <a:avLst/>
          </a:prstGeom>
          <a:noFill/>
        </p:spPr>
        <p:txBody>
          <a:bodyPr wrap="square" rtlCol="0">
            <a:spAutoFit/>
          </a:bodyPr>
          <a:lstStyle/>
          <a:p>
            <a:pPr algn="ctr"/>
            <a:r>
              <a:rPr lang="en-US" sz="3600" dirty="0"/>
              <a:t>Seth--920</a:t>
            </a:r>
          </a:p>
        </p:txBody>
      </p:sp>
      <p:sp>
        <p:nvSpPr>
          <p:cNvPr id="10" name="TextBox 9"/>
          <p:cNvSpPr txBox="1"/>
          <p:nvPr/>
        </p:nvSpPr>
        <p:spPr>
          <a:xfrm>
            <a:off x="1744579" y="1760794"/>
            <a:ext cx="2273967" cy="646331"/>
          </a:xfrm>
          <a:prstGeom prst="rect">
            <a:avLst/>
          </a:prstGeom>
          <a:noFill/>
        </p:spPr>
        <p:txBody>
          <a:bodyPr wrap="square" rtlCol="0">
            <a:spAutoFit/>
          </a:bodyPr>
          <a:lstStyle/>
          <a:p>
            <a:pPr algn="ctr"/>
            <a:r>
              <a:rPr lang="en-US" sz="3600" dirty="0" err="1"/>
              <a:t>Enos</a:t>
            </a:r>
            <a:r>
              <a:rPr lang="en-US" sz="3600" dirty="0"/>
              <a:t>--905</a:t>
            </a:r>
          </a:p>
        </p:txBody>
      </p:sp>
      <p:sp>
        <p:nvSpPr>
          <p:cNvPr id="11" name="TextBox 10"/>
          <p:cNvSpPr txBox="1"/>
          <p:nvPr/>
        </p:nvSpPr>
        <p:spPr>
          <a:xfrm>
            <a:off x="2264945" y="2231710"/>
            <a:ext cx="2683042" cy="646331"/>
          </a:xfrm>
          <a:prstGeom prst="rect">
            <a:avLst/>
          </a:prstGeom>
          <a:noFill/>
        </p:spPr>
        <p:txBody>
          <a:bodyPr wrap="square" rtlCol="0">
            <a:spAutoFit/>
          </a:bodyPr>
          <a:lstStyle/>
          <a:p>
            <a:pPr algn="ctr"/>
            <a:r>
              <a:rPr lang="en-US" sz="3600" dirty="0" err="1"/>
              <a:t>Cainan</a:t>
            </a:r>
            <a:r>
              <a:rPr lang="en-US" sz="3600" dirty="0"/>
              <a:t>--910</a:t>
            </a:r>
          </a:p>
        </p:txBody>
      </p:sp>
      <p:sp>
        <p:nvSpPr>
          <p:cNvPr id="12" name="TextBox 11"/>
          <p:cNvSpPr txBox="1"/>
          <p:nvPr/>
        </p:nvSpPr>
        <p:spPr>
          <a:xfrm>
            <a:off x="2848476" y="2693812"/>
            <a:ext cx="3302668" cy="646331"/>
          </a:xfrm>
          <a:prstGeom prst="rect">
            <a:avLst/>
          </a:prstGeom>
          <a:noFill/>
        </p:spPr>
        <p:txBody>
          <a:bodyPr wrap="square" rtlCol="0">
            <a:spAutoFit/>
          </a:bodyPr>
          <a:lstStyle/>
          <a:p>
            <a:pPr algn="ctr"/>
            <a:r>
              <a:rPr lang="en-US" sz="3600" dirty="0" err="1"/>
              <a:t>Mahalaleel</a:t>
            </a:r>
            <a:r>
              <a:rPr lang="en-US" sz="3600" dirty="0"/>
              <a:t>--895</a:t>
            </a:r>
          </a:p>
        </p:txBody>
      </p:sp>
      <p:sp>
        <p:nvSpPr>
          <p:cNvPr id="13" name="TextBox 12"/>
          <p:cNvSpPr txBox="1"/>
          <p:nvPr/>
        </p:nvSpPr>
        <p:spPr>
          <a:xfrm>
            <a:off x="3358313" y="3187787"/>
            <a:ext cx="2550695" cy="646331"/>
          </a:xfrm>
          <a:prstGeom prst="rect">
            <a:avLst/>
          </a:prstGeom>
          <a:noFill/>
        </p:spPr>
        <p:txBody>
          <a:bodyPr wrap="square" rtlCol="0">
            <a:spAutoFit/>
          </a:bodyPr>
          <a:lstStyle/>
          <a:p>
            <a:pPr algn="ctr"/>
            <a:r>
              <a:rPr lang="en-US" sz="3600" dirty="0"/>
              <a:t>Jared--962</a:t>
            </a:r>
          </a:p>
        </p:txBody>
      </p:sp>
      <p:sp>
        <p:nvSpPr>
          <p:cNvPr id="14" name="TextBox 13"/>
          <p:cNvSpPr txBox="1"/>
          <p:nvPr/>
        </p:nvSpPr>
        <p:spPr>
          <a:xfrm>
            <a:off x="3630529" y="3644899"/>
            <a:ext cx="7368029" cy="646331"/>
          </a:xfrm>
          <a:prstGeom prst="rect">
            <a:avLst/>
          </a:prstGeom>
          <a:noFill/>
        </p:spPr>
        <p:txBody>
          <a:bodyPr wrap="square" rtlCol="0">
            <a:spAutoFit/>
          </a:bodyPr>
          <a:lstStyle/>
          <a:p>
            <a:pPr algn="ctr"/>
            <a:r>
              <a:rPr lang="en-US" sz="3600" dirty="0"/>
              <a:t>Enoch-- 365 (430-- translated)</a:t>
            </a:r>
          </a:p>
        </p:txBody>
      </p:sp>
      <p:sp>
        <p:nvSpPr>
          <p:cNvPr id="15" name="TextBox 14"/>
          <p:cNvSpPr txBox="1"/>
          <p:nvPr/>
        </p:nvSpPr>
        <p:spPr>
          <a:xfrm>
            <a:off x="4513069" y="4115696"/>
            <a:ext cx="4042612" cy="646331"/>
          </a:xfrm>
          <a:prstGeom prst="rect">
            <a:avLst/>
          </a:prstGeom>
          <a:noFill/>
        </p:spPr>
        <p:txBody>
          <a:bodyPr wrap="square" rtlCol="0">
            <a:spAutoFit/>
          </a:bodyPr>
          <a:lstStyle/>
          <a:p>
            <a:pPr algn="ctr"/>
            <a:r>
              <a:rPr lang="en-US" sz="3600" dirty="0"/>
              <a:t>Methuselah--969</a:t>
            </a:r>
          </a:p>
        </p:txBody>
      </p:sp>
      <p:sp>
        <p:nvSpPr>
          <p:cNvPr id="16" name="TextBox 15"/>
          <p:cNvSpPr txBox="1"/>
          <p:nvPr/>
        </p:nvSpPr>
        <p:spPr>
          <a:xfrm>
            <a:off x="5349540" y="4554436"/>
            <a:ext cx="3034966" cy="646331"/>
          </a:xfrm>
          <a:prstGeom prst="rect">
            <a:avLst/>
          </a:prstGeom>
          <a:noFill/>
        </p:spPr>
        <p:txBody>
          <a:bodyPr wrap="square" rtlCol="0">
            <a:spAutoFit/>
          </a:bodyPr>
          <a:lstStyle/>
          <a:p>
            <a:pPr algn="ctr"/>
            <a:r>
              <a:rPr lang="en-US" sz="3600" dirty="0" err="1"/>
              <a:t>Lamech</a:t>
            </a:r>
            <a:r>
              <a:rPr lang="en-US" sz="3600" dirty="0"/>
              <a:t>--777</a:t>
            </a:r>
          </a:p>
        </p:txBody>
      </p:sp>
      <p:sp>
        <p:nvSpPr>
          <p:cNvPr id="17" name="TextBox 16"/>
          <p:cNvSpPr txBox="1"/>
          <p:nvPr/>
        </p:nvSpPr>
        <p:spPr>
          <a:xfrm>
            <a:off x="5962642" y="5066783"/>
            <a:ext cx="1431758" cy="646331"/>
          </a:xfrm>
          <a:prstGeom prst="rect">
            <a:avLst/>
          </a:prstGeom>
          <a:noFill/>
        </p:spPr>
        <p:txBody>
          <a:bodyPr wrap="square" rtlCol="0">
            <a:spAutoFit/>
          </a:bodyPr>
          <a:lstStyle/>
          <a:p>
            <a:pPr algn="ctr"/>
            <a:r>
              <a:rPr lang="en-US" sz="3600" dirty="0"/>
              <a:t>Noah</a:t>
            </a:r>
          </a:p>
        </p:txBody>
      </p:sp>
      <p:sp>
        <p:nvSpPr>
          <p:cNvPr id="18" name="TextBox 17"/>
          <p:cNvSpPr txBox="1"/>
          <p:nvPr/>
        </p:nvSpPr>
        <p:spPr>
          <a:xfrm>
            <a:off x="8289254" y="5025233"/>
            <a:ext cx="2157663" cy="1754326"/>
          </a:xfrm>
          <a:prstGeom prst="rect">
            <a:avLst/>
          </a:prstGeom>
          <a:noFill/>
        </p:spPr>
        <p:txBody>
          <a:bodyPr wrap="square" rtlCol="0">
            <a:spAutoFit/>
          </a:bodyPr>
          <a:lstStyle/>
          <a:p>
            <a:r>
              <a:rPr lang="en-US" sz="3600" dirty="0"/>
              <a:t>Shem</a:t>
            </a:r>
          </a:p>
          <a:p>
            <a:r>
              <a:rPr lang="en-US" sz="3600" dirty="0"/>
              <a:t>Ham</a:t>
            </a:r>
          </a:p>
          <a:p>
            <a:r>
              <a:rPr lang="en-US" sz="3600" dirty="0"/>
              <a:t>Japheth</a:t>
            </a:r>
          </a:p>
        </p:txBody>
      </p:sp>
      <p:sp>
        <p:nvSpPr>
          <p:cNvPr id="19" name="TextBox 18"/>
          <p:cNvSpPr txBox="1"/>
          <p:nvPr/>
        </p:nvSpPr>
        <p:spPr>
          <a:xfrm>
            <a:off x="6439308" y="1271861"/>
            <a:ext cx="5120623" cy="1477328"/>
          </a:xfrm>
          <a:prstGeom prst="rect">
            <a:avLst/>
          </a:prstGeom>
          <a:noFill/>
        </p:spPr>
        <p:txBody>
          <a:bodyPr wrap="square" rtlCol="0">
            <a:spAutoFit/>
          </a:bodyPr>
          <a:lstStyle/>
          <a:p>
            <a:r>
              <a:rPr lang="en-US" i="1" dirty="0"/>
              <a:t>By faith Enoch was translated that he should not see death; and was not found, because God had translated him: for before his translation he had this testimony, that he pleased God.</a:t>
            </a:r>
          </a:p>
          <a:p>
            <a:r>
              <a:rPr lang="en-US" i="1" dirty="0"/>
              <a:t>Hebrews 11:5</a:t>
            </a:r>
          </a:p>
        </p:txBody>
      </p:sp>
    </p:spTree>
    <p:extLst>
      <p:ext uri="{BB962C8B-B14F-4D97-AF65-F5344CB8AC3E}">
        <p14:creationId xmlns:p14="http://schemas.microsoft.com/office/powerpoint/2010/main" val="28649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26724" y="710454"/>
            <a:ext cx="9361746" cy="6740307"/>
          </a:xfrm>
          <a:prstGeom prst="rect">
            <a:avLst/>
          </a:prstGeom>
          <a:noFill/>
        </p:spPr>
        <p:txBody>
          <a:bodyPr wrap="square" rtlCol="0">
            <a:spAutoFit/>
          </a:bodyPr>
          <a:lstStyle/>
          <a:p>
            <a:r>
              <a:rPr lang="en-US" dirty="0"/>
              <a:t>He was a son of Adam and Eve, and his likeness was of his father</a:t>
            </a:r>
          </a:p>
          <a:p>
            <a:endParaRPr lang="en-US" dirty="0"/>
          </a:p>
          <a:p>
            <a:r>
              <a:rPr lang="en-US" dirty="0"/>
              <a:t>He was the replacement for Abel, whom Cain slew and a “perfect man” (D&amp;C 107:43)</a:t>
            </a:r>
          </a:p>
          <a:p>
            <a:endParaRPr lang="en-US" dirty="0"/>
          </a:p>
          <a:p>
            <a:r>
              <a:rPr lang="en-US" dirty="0"/>
              <a:t>In Hebrew his name means to set, appoint, constitute</a:t>
            </a:r>
          </a:p>
          <a:p>
            <a:endParaRPr lang="en-US" dirty="0"/>
          </a:p>
          <a:p>
            <a:r>
              <a:rPr lang="en-US" dirty="0"/>
              <a:t>He offered an acceptable sacrifice to the Lord and was chosen to hold the priesthood keys</a:t>
            </a:r>
          </a:p>
          <a:p>
            <a:endParaRPr lang="en-US" dirty="0"/>
          </a:p>
          <a:p>
            <a:r>
              <a:rPr lang="en-US" dirty="0"/>
              <a:t>He was ordained by Adam at the age of 69 and blessed by him 3 years before Adam’s death</a:t>
            </a:r>
          </a:p>
          <a:p>
            <a:endParaRPr lang="en-US" dirty="0"/>
          </a:p>
          <a:p>
            <a:r>
              <a:rPr lang="en-US" dirty="0"/>
              <a:t>He received a promise from that blessing that his posterity would be the chosen people of the Lord</a:t>
            </a:r>
          </a:p>
          <a:p>
            <a:endParaRPr lang="en-US" dirty="0"/>
          </a:p>
          <a:p>
            <a:r>
              <a:rPr lang="en-US" dirty="0"/>
              <a:t>He is mentioned in Joseph Fielding Smith’s vision in Doctrine and Covenants 138</a:t>
            </a:r>
          </a:p>
          <a:p>
            <a:endParaRPr lang="en-US" dirty="0"/>
          </a:p>
          <a:p>
            <a:r>
              <a:rPr lang="en-US" dirty="0"/>
              <a:t>He had many children of whom one of them was </a:t>
            </a:r>
            <a:r>
              <a:rPr lang="en-US" dirty="0" err="1"/>
              <a:t>Enos</a:t>
            </a:r>
            <a:r>
              <a:rPr lang="en-US" dirty="0"/>
              <a:t> who was born when he was 105 years of age</a:t>
            </a:r>
          </a:p>
          <a:p>
            <a:endParaRPr lang="en-US" dirty="0"/>
          </a:p>
          <a:p>
            <a:r>
              <a:rPr lang="en-US" dirty="0"/>
              <a:t>He was one of the elect individuals gathered together to receive his benedictory blessing from Adam at Adam-</a:t>
            </a:r>
            <a:r>
              <a:rPr lang="en-US" dirty="0" err="1"/>
              <a:t>ondi</a:t>
            </a:r>
            <a:r>
              <a:rPr lang="en-US" dirty="0"/>
              <a:t>-</a:t>
            </a:r>
            <a:r>
              <a:rPr lang="en-US" dirty="0" err="1"/>
              <a:t>Ahman</a:t>
            </a:r>
            <a:r>
              <a:rPr lang="en-US" dirty="0"/>
              <a:t> (D&amp;C 107:53)</a:t>
            </a:r>
          </a:p>
          <a:p>
            <a:endParaRPr lang="en-US" dirty="0"/>
          </a:p>
          <a:p>
            <a:r>
              <a:rPr lang="en-US" dirty="0"/>
              <a:t>He lived 912 years</a:t>
            </a:r>
          </a:p>
          <a:p>
            <a:endParaRPr lang="en-US" dirty="0"/>
          </a:p>
          <a:p>
            <a:endParaRPr lang="en-US" dirty="0"/>
          </a:p>
        </p:txBody>
      </p:sp>
      <p:sp>
        <p:nvSpPr>
          <p:cNvPr id="6" name="TextBox 5"/>
          <p:cNvSpPr txBox="1"/>
          <p:nvPr/>
        </p:nvSpPr>
        <p:spPr>
          <a:xfrm>
            <a:off x="0" y="-20095"/>
            <a:ext cx="12192000" cy="1015663"/>
          </a:xfrm>
          <a:prstGeom prst="rect">
            <a:avLst/>
          </a:prstGeom>
          <a:noFill/>
        </p:spPr>
        <p:txBody>
          <a:bodyPr wrap="square" rtlCol="0">
            <a:spAutoFit/>
          </a:bodyPr>
          <a:lstStyle/>
          <a:p>
            <a:pPr algn="ctr"/>
            <a:r>
              <a:rPr lang="en-US" sz="6000" dirty="0">
                <a:latin typeface="Colonna MT" panose="04020805060202030203" pitchFamily="82" charset="0"/>
              </a:rPr>
              <a:t>Seth</a:t>
            </a:r>
          </a:p>
        </p:txBody>
      </p:sp>
      <p:sp>
        <p:nvSpPr>
          <p:cNvPr id="8" name="TextBox 7"/>
          <p:cNvSpPr txBox="1"/>
          <p:nvPr/>
        </p:nvSpPr>
        <p:spPr>
          <a:xfrm>
            <a:off x="10905461" y="6503277"/>
            <a:ext cx="1431758" cy="369332"/>
          </a:xfrm>
          <a:prstGeom prst="rect">
            <a:avLst/>
          </a:prstGeom>
          <a:noFill/>
        </p:spPr>
        <p:txBody>
          <a:bodyPr wrap="square" rtlCol="0">
            <a:spAutoFit/>
          </a:bodyPr>
          <a:lstStyle/>
          <a:p>
            <a:r>
              <a:rPr lang="en-US" dirty="0"/>
              <a:t>Who’s Who</a:t>
            </a:r>
          </a:p>
        </p:txBody>
      </p:sp>
      <p:grpSp>
        <p:nvGrpSpPr>
          <p:cNvPr id="9" name="Group 8"/>
          <p:cNvGrpSpPr/>
          <p:nvPr/>
        </p:nvGrpSpPr>
        <p:grpSpPr>
          <a:xfrm>
            <a:off x="9291144" y="1375722"/>
            <a:ext cx="2332571" cy="4089657"/>
            <a:chOff x="609600" y="579398"/>
            <a:chExt cx="1686423" cy="2819400"/>
          </a:xfrm>
        </p:grpSpPr>
        <p:grpSp>
          <p:nvGrpSpPr>
            <p:cNvPr id="10" name="Group 120"/>
            <p:cNvGrpSpPr/>
            <p:nvPr/>
          </p:nvGrpSpPr>
          <p:grpSpPr>
            <a:xfrm>
              <a:off x="609600" y="579398"/>
              <a:ext cx="1686423" cy="2819400"/>
              <a:chOff x="638812" y="685800"/>
              <a:chExt cx="2398468" cy="4876800"/>
            </a:xfrm>
          </p:grpSpPr>
          <p:sp>
            <p:nvSpPr>
              <p:cNvPr id="13" name="Cloud 12"/>
              <p:cNvSpPr/>
              <p:nvPr/>
            </p:nvSpPr>
            <p:spPr>
              <a:xfrm>
                <a:off x="914400" y="685800"/>
                <a:ext cx="1828800" cy="1524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79249" y="1633849"/>
                <a:ext cx="501458" cy="11519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loud 10"/>
            <p:cNvSpPr/>
            <p:nvPr/>
          </p:nvSpPr>
          <p:spPr>
            <a:xfrm>
              <a:off x="1245120" y="1186430"/>
              <a:ext cx="435584" cy="69852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671902">
              <a:off x="1368881" y="1336428"/>
              <a:ext cx="186541" cy="1743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4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9015381" cy="5632311"/>
          </a:xfrm>
          <a:prstGeom prst="rect">
            <a:avLst/>
          </a:prstGeom>
          <a:noFill/>
        </p:spPr>
        <p:txBody>
          <a:bodyPr wrap="square" rtlCol="0">
            <a:spAutoFit/>
          </a:bodyPr>
          <a:lstStyle/>
          <a:p>
            <a:r>
              <a:rPr lang="en-US" dirty="0"/>
              <a:t>He was a son of Seth and grandson of Adam and Eve</a:t>
            </a:r>
          </a:p>
          <a:p>
            <a:endParaRPr lang="en-US" dirty="0"/>
          </a:p>
          <a:p>
            <a:r>
              <a:rPr lang="en-US" dirty="0"/>
              <a:t>His name means “mortal man”</a:t>
            </a:r>
          </a:p>
          <a:p>
            <a:endParaRPr lang="en-US" dirty="0"/>
          </a:p>
          <a:p>
            <a:r>
              <a:rPr lang="en-US" dirty="0"/>
              <a:t>He is mentioned in Corinthians 1:1 as </a:t>
            </a:r>
            <a:r>
              <a:rPr lang="en-US" dirty="0" err="1"/>
              <a:t>Enosh</a:t>
            </a:r>
            <a:endParaRPr lang="en-US" dirty="0"/>
          </a:p>
          <a:p>
            <a:endParaRPr lang="en-US" dirty="0"/>
          </a:p>
          <a:p>
            <a:r>
              <a:rPr lang="en-US" dirty="0"/>
              <a:t>He was ordained at the age of 134 years by Adam (D&amp;C 107:44)</a:t>
            </a:r>
          </a:p>
          <a:p>
            <a:endParaRPr lang="en-US" dirty="0"/>
          </a:p>
          <a:p>
            <a:r>
              <a:rPr lang="en-US" dirty="0"/>
              <a:t>He was a High Priest</a:t>
            </a:r>
          </a:p>
          <a:p>
            <a:endParaRPr lang="en-US" dirty="0"/>
          </a:p>
          <a:p>
            <a:r>
              <a:rPr lang="en-US" dirty="0"/>
              <a:t>He was a prophet like his father Seth</a:t>
            </a:r>
          </a:p>
          <a:p>
            <a:endParaRPr lang="en-US" dirty="0"/>
          </a:p>
          <a:p>
            <a:r>
              <a:rPr lang="en-US" dirty="0"/>
              <a:t>He was one of the elect individuals gathered together to receive his benedictory blessing at Adam-</a:t>
            </a:r>
            <a:r>
              <a:rPr lang="en-US" dirty="0" err="1"/>
              <a:t>ondi</a:t>
            </a:r>
            <a:r>
              <a:rPr lang="en-US" dirty="0"/>
              <a:t>-</a:t>
            </a:r>
            <a:r>
              <a:rPr lang="en-US" dirty="0" err="1"/>
              <a:t>Ahman</a:t>
            </a:r>
            <a:r>
              <a:rPr lang="en-US" dirty="0"/>
              <a:t> (D&amp;C 107:53)</a:t>
            </a:r>
          </a:p>
          <a:p>
            <a:endParaRPr lang="en-US" dirty="0"/>
          </a:p>
          <a:p>
            <a:r>
              <a:rPr lang="en-US" dirty="0"/>
              <a:t>He had many children and was 90 years old when </a:t>
            </a:r>
            <a:r>
              <a:rPr lang="en-US" dirty="0" err="1"/>
              <a:t>Cainan</a:t>
            </a:r>
            <a:r>
              <a:rPr lang="en-US" dirty="0"/>
              <a:t>, his son, was born</a:t>
            </a:r>
          </a:p>
          <a:p>
            <a:endParaRPr lang="en-US" dirty="0"/>
          </a:p>
          <a:p>
            <a:r>
              <a:rPr lang="en-US" dirty="0"/>
              <a:t>He died at 905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Enos</a:t>
            </a:r>
            <a:endParaRPr lang="en-US" sz="6000" dirty="0">
              <a:latin typeface="Colonna MT" panose="04020805060202030203" pitchFamily="82" charset="0"/>
            </a:endParaRPr>
          </a:p>
        </p:txBody>
      </p:sp>
      <p:sp>
        <p:nvSpPr>
          <p:cNvPr id="8" name="TextBox 7"/>
          <p:cNvSpPr txBox="1"/>
          <p:nvPr/>
        </p:nvSpPr>
        <p:spPr>
          <a:xfrm>
            <a:off x="10905461" y="6503277"/>
            <a:ext cx="1431758" cy="369332"/>
          </a:xfrm>
          <a:prstGeom prst="rect">
            <a:avLst/>
          </a:prstGeom>
          <a:noFill/>
        </p:spPr>
        <p:txBody>
          <a:bodyPr wrap="square" rtlCol="0">
            <a:spAutoFit/>
          </a:bodyPr>
          <a:lstStyle/>
          <a:p>
            <a:r>
              <a:rPr lang="en-US" dirty="0"/>
              <a:t>Who’s Who</a:t>
            </a:r>
          </a:p>
        </p:txBody>
      </p:sp>
      <p:grpSp>
        <p:nvGrpSpPr>
          <p:cNvPr id="23" name="Group 22"/>
          <p:cNvGrpSpPr/>
          <p:nvPr/>
        </p:nvGrpSpPr>
        <p:grpSpPr>
          <a:xfrm>
            <a:off x="9097505" y="796439"/>
            <a:ext cx="1952568" cy="4934660"/>
            <a:chOff x="3124425" y="529034"/>
            <a:chExt cx="1380536" cy="3344532"/>
          </a:xfrm>
        </p:grpSpPr>
        <p:sp>
          <p:nvSpPr>
            <p:cNvPr id="24" name="Oval 23"/>
            <p:cNvSpPr/>
            <p:nvPr/>
          </p:nvSpPr>
          <p:spPr>
            <a:xfrm rot="208670" flipH="1">
              <a:off x="3290479" y="666542"/>
              <a:ext cx="1082574" cy="122519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0363465" flipH="1">
              <a:off x="3797487" y="529034"/>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6523337" flipH="1">
              <a:off x="3401695" y="596361"/>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3662605" y="607042"/>
              <a:ext cx="381000" cy="381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3545298" y="1280504"/>
              <a:ext cx="504876"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92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580">
                                          <p:stCondLst>
                                            <p:cond delay="0"/>
                                          </p:stCondLst>
                                        </p:cTn>
                                        <p:tgtEl>
                                          <p:spTgt spid="23"/>
                                        </p:tgtEl>
                                      </p:cBhvr>
                                    </p:animEffect>
                                    <p:anim calcmode="lin" valueType="num">
                                      <p:cBhvr>
                                        <p:cTn id="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 dur="26">
                                          <p:stCondLst>
                                            <p:cond delay="650"/>
                                          </p:stCondLst>
                                        </p:cTn>
                                        <p:tgtEl>
                                          <p:spTgt spid="23"/>
                                        </p:tgtEl>
                                      </p:cBhvr>
                                      <p:to x="100000" y="60000"/>
                                    </p:animScale>
                                    <p:animScale>
                                      <p:cBhvr>
                                        <p:cTn id="16" dur="166" decel="50000">
                                          <p:stCondLst>
                                            <p:cond delay="676"/>
                                          </p:stCondLst>
                                        </p:cTn>
                                        <p:tgtEl>
                                          <p:spTgt spid="23"/>
                                        </p:tgtEl>
                                      </p:cBhvr>
                                      <p:to x="100000" y="100000"/>
                                    </p:animScale>
                                    <p:animScale>
                                      <p:cBhvr>
                                        <p:cTn id="17" dur="26">
                                          <p:stCondLst>
                                            <p:cond delay="1312"/>
                                          </p:stCondLst>
                                        </p:cTn>
                                        <p:tgtEl>
                                          <p:spTgt spid="23"/>
                                        </p:tgtEl>
                                      </p:cBhvr>
                                      <p:to x="100000" y="80000"/>
                                    </p:animScale>
                                    <p:animScale>
                                      <p:cBhvr>
                                        <p:cTn id="18" dur="166" decel="50000">
                                          <p:stCondLst>
                                            <p:cond delay="1338"/>
                                          </p:stCondLst>
                                        </p:cTn>
                                        <p:tgtEl>
                                          <p:spTgt spid="23"/>
                                        </p:tgtEl>
                                      </p:cBhvr>
                                      <p:to x="100000" y="100000"/>
                                    </p:animScale>
                                    <p:animScale>
                                      <p:cBhvr>
                                        <p:cTn id="19" dur="26">
                                          <p:stCondLst>
                                            <p:cond delay="1642"/>
                                          </p:stCondLst>
                                        </p:cTn>
                                        <p:tgtEl>
                                          <p:spTgt spid="23"/>
                                        </p:tgtEl>
                                      </p:cBhvr>
                                      <p:to x="100000" y="90000"/>
                                    </p:animScale>
                                    <p:animScale>
                                      <p:cBhvr>
                                        <p:cTn id="20" dur="166" decel="50000">
                                          <p:stCondLst>
                                            <p:cond delay="1668"/>
                                          </p:stCondLst>
                                        </p:cTn>
                                        <p:tgtEl>
                                          <p:spTgt spid="23"/>
                                        </p:tgtEl>
                                      </p:cBhvr>
                                      <p:to x="100000" y="100000"/>
                                    </p:animScale>
                                    <p:animScale>
                                      <p:cBhvr>
                                        <p:cTn id="21" dur="26">
                                          <p:stCondLst>
                                            <p:cond delay="1808"/>
                                          </p:stCondLst>
                                        </p:cTn>
                                        <p:tgtEl>
                                          <p:spTgt spid="23"/>
                                        </p:tgtEl>
                                      </p:cBhvr>
                                      <p:to x="100000" y="95000"/>
                                    </p:animScale>
                                    <p:animScale>
                                      <p:cBhvr>
                                        <p:cTn id="22" dur="166" decel="50000">
                                          <p:stCondLst>
                                            <p:cond delay="1834"/>
                                          </p:stCondLst>
                                        </p:cTn>
                                        <p:tgtEl>
                                          <p:spTgt spid="2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5078313"/>
          </a:xfrm>
          <a:prstGeom prst="rect">
            <a:avLst/>
          </a:prstGeom>
          <a:noFill/>
        </p:spPr>
        <p:txBody>
          <a:bodyPr wrap="square" rtlCol="0">
            <a:spAutoFit/>
          </a:bodyPr>
          <a:lstStyle/>
          <a:p>
            <a:r>
              <a:rPr lang="en-US" dirty="0"/>
              <a:t>He was a son of </a:t>
            </a:r>
            <a:r>
              <a:rPr lang="en-US" dirty="0" err="1"/>
              <a:t>Enos</a:t>
            </a:r>
            <a:r>
              <a:rPr lang="en-US" dirty="0"/>
              <a:t>, great-grandson of Adam and was born in </a:t>
            </a:r>
            <a:r>
              <a:rPr lang="en-US" dirty="0" err="1"/>
              <a:t>Shulon</a:t>
            </a:r>
            <a:r>
              <a:rPr lang="en-US" dirty="0"/>
              <a:t>—the land of promise</a:t>
            </a:r>
          </a:p>
          <a:p>
            <a:endParaRPr lang="en-US" dirty="0"/>
          </a:p>
          <a:p>
            <a:r>
              <a:rPr lang="en-US" dirty="0" err="1"/>
              <a:t>Enos</a:t>
            </a:r>
            <a:r>
              <a:rPr lang="en-US" dirty="0"/>
              <a:t> called the land of promise </a:t>
            </a:r>
            <a:r>
              <a:rPr lang="en-US" dirty="0" err="1"/>
              <a:t>Cainan</a:t>
            </a:r>
            <a:r>
              <a:rPr lang="en-US" dirty="0"/>
              <a:t> after his own son</a:t>
            </a:r>
          </a:p>
          <a:p>
            <a:endParaRPr lang="en-US" dirty="0"/>
          </a:p>
          <a:p>
            <a:r>
              <a:rPr lang="en-US" dirty="0"/>
              <a:t>God called upon him in the wilderness at the age of 40 and met Adam while journeying to the place </a:t>
            </a:r>
            <a:r>
              <a:rPr lang="en-US" dirty="0" err="1"/>
              <a:t>Shedolamak</a:t>
            </a:r>
            <a:endParaRPr lang="en-US" dirty="0"/>
          </a:p>
          <a:p>
            <a:endParaRPr lang="en-US" dirty="0"/>
          </a:p>
          <a:p>
            <a:r>
              <a:rPr lang="en-US" dirty="0"/>
              <a:t>He was 70 years old when his son, </a:t>
            </a:r>
            <a:r>
              <a:rPr lang="en-US" dirty="0" err="1"/>
              <a:t>Mahalaleel</a:t>
            </a:r>
            <a:r>
              <a:rPr lang="en-US" dirty="0"/>
              <a:t>, was born</a:t>
            </a:r>
          </a:p>
          <a:p>
            <a:endParaRPr lang="en-US" dirty="0"/>
          </a:p>
          <a:p>
            <a:r>
              <a:rPr lang="en-US" dirty="0"/>
              <a:t>He was 87 Years old when he received his ordination</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910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Cainan</a:t>
            </a:r>
            <a:endParaRPr lang="en-US" sz="6000" dirty="0">
              <a:latin typeface="Colonna MT" panose="04020805060202030203" pitchFamily="82" charset="0"/>
            </a:endParaRP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6:18-19, D&amp;C 107:45, 53</a:t>
            </a:r>
          </a:p>
        </p:txBody>
      </p:sp>
      <p:grpSp>
        <p:nvGrpSpPr>
          <p:cNvPr id="40" name="Group 39"/>
          <p:cNvGrpSpPr/>
          <p:nvPr/>
        </p:nvGrpSpPr>
        <p:grpSpPr>
          <a:xfrm>
            <a:off x="9127460" y="1010251"/>
            <a:ext cx="2180191" cy="5017061"/>
            <a:chOff x="1269998" y="762000"/>
            <a:chExt cx="1778001" cy="4114800"/>
          </a:xfrm>
        </p:grpSpPr>
        <p:sp>
          <p:nvSpPr>
            <p:cNvPr id="41" name="Oval 40"/>
            <p:cNvSpPr/>
            <p:nvPr/>
          </p:nvSpPr>
          <p:spPr>
            <a:xfrm flipH="1">
              <a:off x="1436479" y="1518011"/>
              <a:ext cx="1485876" cy="128201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892649" flipH="1">
              <a:off x="2392706" y="1257368"/>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3096286" flipH="1">
              <a:off x="1363325" y="1283351"/>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28098" flipH="1">
              <a:off x="1269998" y="2856564"/>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952234" flipH="1">
              <a:off x="2547405" y="2798162"/>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247591" flipH="1">
              <a:off x="1739208" y="4159080"/>
              <a:ext cx="32317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952234" flipH="1">
              <a:off x="2112286" y="4144883"/>
              <a:ext cx="321628"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430708" flipH="1">
              <a:off x="1409625" y="2010328"/>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09709" flipH="1">
              <a:off x="2162947" y="1968382"/>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flipH="1">
              <a:off x="1620442" y="2175074"/>
              <a:ext cx="1029650" cy="2339124"/>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20363465" flipH="1">
              <a:off x="2136839" y="762000"/>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6523337" flipH="1">
              <a:off x="1639674" y="830333"/>
              <a:ext cx="537343" cy="648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1963123" y="857974"/>
              <a:ext cx="490692" cy="4687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333240" flipH="1">
              <a:off x="2061585" y="2044403"/>
              <a:ext cx="690186" cy="2388266"/>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301939" flipH="1">
              <a:off x="1478493" y="2132391"/>
              <a:ext cx="690186" cy="2300146"/>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1812043" y="1686539"/>
              <a:ext cx="650233" cy="717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1471831" y="18158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2652931" y="17523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712086" y="26504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07386" y="26504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99386" y="28409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7386" y="28409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00375" y="3155157"/>
              <a:ext cx="434214" cy="8837"/>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194686" y="3175000"/>
              <a:ext cx="434214" cy="8837"/>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572386" y="3378200"/>
              <a:ext cx="472314" cy="88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156586" y="3390900"/>
              <a:ext cx="472314" cy="88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463835" y="3975100"/>
              <a:ext cx="593566" cy="3810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143886" y="3975100"/>
              <a:ext cx="624714" cy="215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07286" y="4199838"/>
              <a:ext cx="650114" cy="16562"/>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169286" y="4165600"/>
              <a:ext cx="637414" cy="342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7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80">
                                          <p:stCondLst>
                                            <p:cond delay="0"/>
                                          </p:stCondLst>
                                        </p:cTn>
                                        <p:tgtEl>
                                          <p:spTgt spid="40"/>
                                        </p:tgtEl>
                                      </p:cBhvr>
                                    </p:animEffect>
                                    <p:anim calcmode="lin" valueType="num">
                                      <p:cBhvr>
                                        <p:cTn id="1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5" dur="26">
                                          <p:stCondLst>
                                            <p:cond delay="650"/>
                                          </p:stCondLst>
                                        </p:cTn>
                                        <p:tgtEl>
                                          <p:spTgt spid="40"/>
                                        </p:tgtEl>
                                      </p:cBhvr>
                                      <p:to x="100000" y="60000"/>
                                    </p:animScale>
                                    <p:animScale>
                                      <p:cBhvr>
                                        <p:cTn id="16" dur="166" decel="50000">
                                          <p:stCondLst>
                                            <p:cond delay="676"/>
                                          </p:stCondLst>
                                        </p:cTn>
                                        <p:tgtEl>
                                          <p:spTgt spid="40"/>
                                        </p:tgtEl>
                                      </p:cBhvr>
                                      <p:to x="100000" y="100000"/>
                                    </p:animScale>
                                    <p:animScale>
                                      <p:cBhvr>
                                        <p:cTn id="17" dur="26">
                                          <p:stCondLst>
                                            <p:cond delay="1312"/>
                                          </p:stCondLst>
                                        </p:cTn>
                                        <p:tgtEl>
                                          <p:spTgt spid="40"/>
                                        </p:tgtEl>
                                      </p:cBhvr>
                                      <p:to x="100000" y="80000"/>
                                    </p:animScale>
                                    <p:animScale>
                                      <p:cBhvr>
                                        <p:cTn id="18" dur="166" decel="50000">
                                          <p:stCondLst>
                                            <p:cond delay="1338"/>
                                          </p:stCondLst>
                                        </p:cTn>
                                        <p:tgtEl>
                                          <p:spTgt spid="40"/>
                                        </p:tgtEl>
                                      </p:cBhvr>
                                      <p:to x="100000" y="100000"/>
                                    </p:animScale>
                                    <p:animScale>
                                      <p:cBhvr>
                                        <p:cTn id="19" dur="26">
                                          <p:stCondLst>
                                            <p:cond delay="1642"/>
                                          </p:stCondLst>
                                        </p:cTn>
                                        <p:tgtEl>
                                          <p:spTgt spid="40"/>
                                        </p:tgtEl>
                                      </p:cBhvr>
                                      <p:to x="100000" y="90000"/>
                                    </p:animScale>
                                    <p:animScale>
                                      <p:cBhvr>
                                        <p:cTn id="20" dur="166" decel="50000">
                                          <p:stCondLst>
                                            <p:cond delay="1668"/>
                                          </p:stCondLst>
                                        </p:cTn>
                                        <p:tgtEl>
                                          <p:spTgt spid="40"/>
                                        </p:tgtEl>
                                      </p:cBhvr>
                                      <p:to x="100000" y="100000"/>
                                    </p:animScale>
                                    <p:animScale>
                                      <p:cBhvr>
                                        <p:cTn id="21" dur="26">
                                          <p:stCondLst>
                                            <p:cond delay="1808"/>
                                          </p:stCondLst>
                                        </p:cTn>
                                        <p:tgtEl>
                                          <p:spTgt spid="40"/>
                                        </p:tgtEl>
                                      </p:cBhvr>
                                      <p:to x="100000" y="95000"/>
                                    </p:animScale>
                                    <p:animScale>
                                      <p:cBhvr>
                                        <p:cTn id="22" dur="166" decel="50000">
                                          <p:stCondLst>
                                            <p:cond delay="1834"/>
                                          </p:stCondLst>
                                        </p:cTn>
                                        <p:tgtEl>
                                          <p:spTgt spid="4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TotalTime>
  <Words>5520</Words>
  <Application>Microsoft Office PowerPoint</Application>
  <PresentationFormat>Widescreen</PresentationFormat>
  <Paragraphs>423</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Palatino</vt:lpstr>
      <vt:lpstr>Calibri</vt:lpstr>
      <vt:lpstr>Lucida Sans</vt:lpstr>
      <vt:lpstr>Arial</vt:lpstr>
      <vt:lpstr>Colonna MT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55</cp:revision>
  <dcterms:created xsi:type="dcterms:W3CDTF">2015-07-01T13:35:31Z</dcterms:created>
  <dcterms:modified xsi:type="dcterms:W3CDTF">2023-02-14T16:56:47Z</dcterms:modified>
</cp:coreProperties>
</file>