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2" r:id="rId4"/>
    <p:sldId id="260" r:id="rId5"/>
    <p:sldId id="261" r:id="rId6"/>
    <p:sldId id="278" r:id="rId7"/>
    <p:sldId id="263" r:id="rId8"/>
    <p:sldId id="264" r:id="rId9"/>
    <p:sldId id="265" r:id="rId10"/>
    <p:sldId id="266" r:id="rId11"/>
    <p:sldId id="268" r:id="rId12"/>
    <p:sldId id="267" r:id="rId13"/>
    <p:sldId id="269" r:id="rId14"/>
    <p:sldId id="270" r:id="rId15"/>
    <p:sldId id="271" r:id="rId16"/>
    <p:sldId id="272" r:id="rId17"/>
    <p:sldId id="273" r:id="rId18"/>
    <p:sldId id="274" r:id="rId19"/>
    <p:sldId id="275" r:id="rId20"/>
    <p:sldId id="276" r:id="rId21"/>
    <p:sldId id="277" r:id="rId22"/>
    <p:sldId id="257" r:id="rId23"/>
    <p:sldId id="259" r:id="rId24"/>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Calibri Light" panose="020F0302020204030204" pitchFamily="34" charset="0"/>
      <p:regular r:id="rId29"/>
      <p:italic r:id="rId30"/>
    </p:embeddedFont>
    <p:embeddedFont>
      <p:font typeface="Colonna MT" panose="04020805060202030203" pitchFamily="82" charset="0"/>
      <p:regular r:id="rId31"/>
    </p:embeddedFont>
    <p:embeddedFont>
      <p:font typeface="Comic Sans MS" panose="030F0702030302020204" pitchFamily="66" charset="0"/>
      <p:regular r:id="rId32"/>
      <p:bold r:id="rId33"/>
      <p:italic r:id="rId34"/>
      <p:boldItalic r:id="rId35"/>
    </p:embeddedFont>
    <p:embeddedFont>
      <p:font typeface="Narkisim" panose="020E0502050101010101" pitchFamily="34" charset="-79"/>
      <p:regular r:id="rId36"/>
    </p:embeddedFont>
    <p:embeddedFont>
      <p:font typeface="Open Sans" panose="020B0606030504020204" pitchFamily="34" charset="0"/>
      <p:regular r:id="rId37"/>
      <p:bold r:id="rId38"/>
      <p:italic r:id="rId39"/>
      <p:boldItalic r:id="rId40"/>
    </p:embeddedFont>
    <p:embeddedFont>
      <p:font typeface="Palatino" panose="020B0604020202020204"/>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101" d="100"/>
          <a:sy n="101" d="100"/>
        </p:scale>
        <p:origin x="150"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1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909186-871D-4B3C-B065-DDCCA21D1CB9}"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77441-C3B5-4317-B69A-067770F72A9C}" type="slidenum">
              <a:rPr lang="en-US" smtClean="0"/>
              <a:t>‹#›</a:t>
            </a:fld>
            <a:endParaRPr lang="en-US"/>
          </a:p>
        </p:txBody>
      </p:sp>
    </p:spTree>
    <p:extLst>
      <p:ext uri="{BB962C8B-B14F-4D97-AF65-F5344CB8AC3E}">
        <p14:creationId xmlns:p14="http://schemas.microsoft.com/office/powerpoint/2010/main" val="242554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909186-871D-4B3C-B065-DDCCA21D1CB9}"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77441-C3B5-4317-B69A-067770F72A9C}" type="slidenum">
              <a:rPr lang="en-US" smtClean="0"/>
              <a:t>‹#›</a:t>
            </a:fld>
            <a:endParaRPr lang="en-US"/>
          </a:p>
        </p:txBody>
      </p:sp>
    </p:spTree>
    <p:extLst>
      <p:ext uri="{BB962C8B-B14F-4D97-AF65-F5344CB8AC3E}">
        <p14:creationId xmlns:p14="http://schemas.microsoft.com/office/powerpoint/2010/main" val="1023722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909186-871D-4B3C-B065-DDCCA21D1CB9}"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77441-C3B5-4317-B69A-067770F72A9C}" type="slidenum">
              <a:rPr lang="en-US" smtClean="0"/>
              <a:t>‹#›</a:t>
            </a:fld>
            <a:endParaRPr lang="en-US"/>
          </a:p>
        </p:txBody>
      </p:sp>
    </p:spTree>
    <p:extLst>
      <p:ext uri="{BB962C8B-B14F-4D97-AF65-F5344CB8AC3E}">
        <p14:creationId xmlns:p14="http://schemas.microsoft.com/office/powerpoint/2010/main" val="851866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909186-871D-4B3C-B065-DDCCA21D1CB9}"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77441-C3B5-4317-B69A-067770F72A9C}" type="slidenum">
              <a:rPr lang="en-US" smtClean="0"/>
              <a:t>‹#›</a:t>
            </a:fld>
            <a:endParaRPr lang="en-US"/>
          </a:p>
        </p:txBody>
      </p:sp>
    </p:spTree>
    <p:extLst>
      <p:ext uri="{BB962C8B-B14F-4D97-AF65-F5344CB8AC3E}">
        <p14:creationId xmlns:p14="http://schemas.microsoft.com/office/powerpoint/2010/main" val="3556363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909186-871D-4B3C-B065-DDCCA21D1CB9}"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D77441-C3B5-4317-B69A-067770F72A9C}" type="slidenum">
              <a:rPr lang="en-US" smtClean="0"/>
              <a:t>‹#›</a:t>
            </a:fld>
            <a:endParaRPr lang="en-US"/>
          </a:p>
        </p:txBody>
      </p:sp>
    </p:spTree>
    <p:extLst>
      <p:ext uri="{BB962C8B-B14F-4D97-AF65-F5344CB8AC3E}">
        <p14:creationId xmlns:p14="http://schemas.microsoft.com/office/powerpoint/2010/main" val="752048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909186-871D-4B3C-B065-DDCCA21D1CB9}" type="datetimeFigureOut">
              <a:rPr lang="en-US" smtClean="0"/>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77441-C3B5-4317-B69A-067770F72A9C}" type="slidenum">
              <a:rPr lang="en-US" smtClean="0"/>
              <a:t>‹#›</a:t>
            </a:fld>
            <a:endParaRPr lang="en-US"/>
          </a:p>
        </p:txBody>
      </p:sp>
    </p:spTree>
    <p:extLst>
      <p:ext uri="{BB962C8B-B14F-4D97-AF65-F5344CB8AC3E}">
        <p14:creationId xmlns:p14="http://schemas.microsoft.com/office/powerpoint/2010/main" val="1412981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909186-871D-4B3C-B065-DDCCA21D1CB9}" type="datetimeFigureOut">
              <a:rPr lang="en-US" smtClean="0"/>
              <a:t>2/14/2023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D77441-C3B5-4317-B69A-067770F72A9C}" type="slidenum">
              <a:rPr lang="en-US" smtClean="0"/>
              <a:t>‹#›</a:t>
            </a:fld>
            <a:endParaRPr lang="en-US"/>
          </a:p>
        </p:txBody>
      </p:sp>
    </p:spTree>
    <p:extLst>
      <p:ext uri="{BB962C8B-B14F-4D97-AF65-F5344CB8AC3E}">
        <p14:creationId xmlns:p14="http://schemas.microsoft.com/office/powerpoint/2010/main" val="1064838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909186-871D-4B3C-B065-DDCCA21D1CB9}" type="datetimeFigureOut">
              <a:rPr lang="en-US" smtClean="0"/>
              <a:t>2/14/2023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D77441-C3B5-4317-B69A-067770F72A9C}" type="slidenum">
              <a:rPr lang="en-US" smtClean="0"/>
              <a:t>‹#›</a:t>
            </a:fld>
            <a:endParaRPr lang="en-US"/>
          </a:p>
        </p:txBody>
      </p:sp>
    </p:spTree>
    <p:extLst>
      <p:ext uri="{BB962C8B-B14F-4D97-AF65-F5344CB8AC3E}">
        <p14:creationId xmlns:p14="http://schemas.microsoft.com/office/powerpoint/2010/main" val="525418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909186-871D-4B3C-B065-DDCCA21D1CB9}" type="datetimeFigureOut">
              <a:rPr lang="en-US" smtClean="0"/>
              <a:t>2/14/2023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D77441-C3B5-4317-B69A-067770F72A9C}" type="slidenum">
              <a:rPr lang="en-US" smtClean="0"/>
              <a:t>‹#›</a:t>
            </a:fld>
            <a:endParaRPr lang="en-US"/>
          </a:p>
        </p:txBody>
      </p:sp>
    </p:spTree>
    <p:extLst>
      <p:ext uri="{BB962C8B-B14F-4D97-AF65-F5344CB8AC3E}">
        <p14:creationId xmlns:p14="http://schemas.microsoft.com/office/powerpoint/2010/main" val="925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909186-871D-4B3C-B065-DDCCA21D1CB9}" type="datetimeFigureOut">
              <a:rPr lang="en-US" smtClean="0"/>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77441-C3B5-4317-B69A-067770F72A9C}" type="slidenum">
              <a:rPr lang="en-US" smtClean="0"/>
              <a:t>‹#›</a:t>
            </a:fld>
            <a:endParaRPr lang="en-US"/>
          </a:p>
        </p:txBody>
      </p:sp>
    </p:spTree>
    <p:extLst>
      <p:ext uri="{BB962C8B-B14F-4D97-AF65-F5344CB8AC3E}">
        <p14:creationId xmlns:p14="http://schemas.microsoft.com/office/powerpoint/2010/main" val="3343002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909186-871D-4B3C-B065-DDCCA21D1CB9}" type="datetimeFigureOut">
              <a:rPr lang="en-US" smtClean="0"/>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D77441-C3B5-4317-B69A-067770F72A9C}" type="slidenum">
              <a:rPr lang="en-US" smtClean="0"/>
              <a:t>‹#›</a:t>
            </a:fld>
            <a:endParaRPr lang="en-US"/>
          </a:p>
        </p:txBody>
      </p:sp>
    </p:spTree>
    <p:extLst>
      <p:ext uri="{BB962C8B-B14F-4D97-AF65-F5344CB8AC3E}">
        <p14:creationId xmlns:p14="http://schemas.microsoft.com/office/powerpoint/2010/main" val="2859057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909186-871D-4B3C-B065-DDCCA21D1CB9}" type="datetimeFigureOut">
              <a:rPr lang="en-US" smtClean="0"/>
              <a:t>2/14/2023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77441-C3B5-4317-B69A-067770F72A9C}" type="slidenum">
              <a:rPr lang="en-US" smtClean="0"/>
              <a:t>‹#›</a:t>
            </a:fld>
            <a:endParaRPr lang="en-US"/>
          </a:p>
        </p:txBody>
      </p:sp>
    </p:spTree>
    <p:extLst>
      <p:ext uri="{BB962C8B-B14F-4D97-AF65-F5344CB8AC3E}">
        <p14:creationId xmlns:p14="http://schemas.microsoft.com/office/powerpoint/2010/main" val="2758043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michellesjournalcorner.blogspot.com/2010/07/preschool-science-pepper-and-dish-soap.html"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www.lds.org/ensign/2013/08/worlds-without-number?lang=eng" TargetMode="External"/><Relationship Id="rId4" Type="http://schemas.openxmlformats.org/officeDocument/2006/relationships/hyperlink" Target="https://www.youtube.com/watch?v=d2HCF8_g4s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pengameart.org/sites/default/files/fabric_grey_01.png"/>
          <p:cNvPicPr>
            <a:picLocks noChangeAspect="1" noChangeArrowheads="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r="4513" b="6734"/>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76539" cy="369332"/>
          </a:xfrm>
          <a:prstGeom prst="rect">
            <a:avLst/>
          </a:prstGeom>
          <a:noFill/>
        </p:spPr>
        <p:txBody>
          <a:bodyPr wrap="square" rtlCol="0">
            <a:spAutoFit/>
          </a:bodyPr>
          <a:lstStyle/>
          <a:p>
            <a:r>
              <a:rPr lang="en-US" dirty="0">
                <a:solidFill>
                  <a:schemeClr val="bg1"/>
                </a:solidFill>
              </a:rPr>
              <a:t>Lesson 15</a:t>
            </a:r>
          </a:p>
        </p:txBody>
      </p:sp>
      <p:sp>
        <p:nvSpPr>
          <p:cNvPr id="7" name="TextBox 6"/>
          <p:cNvSpPr txBox="1"/>
          <p:nvPr/>
        </p:nvSpPr>
        <p:spPr>
          <a:xfrm>
            <a:off x="-1" y="758982"/>
            <a:ext cx="12192000" cy="2123658"/>
          </a:xfrm>
          <a:prstGeom prst="rect">
            <a:avLst/>
          </a:prstGeom>
          <a:noFill/>
        </p:spPr>
        <p:txBody>
          <a:bodyPr wrap="square" rtlCol="0">
            <a:spAutoFit/>
          </a:bodyPr>
          <a:lstStyle/>
          <a:p>
            <a:pPr algn="ctr"/>
            <a:r>
              <a:rPr lang="en-US" sz="6600" dirty="0">
                <a:solidFill>
                  <a:schemeClr val="bg1"/>
                </a:solidFill>
                <a:latin typeface="Narkisim" panose="020E0502050101010101" pitchFamily="34" charset="-79"/>
                <a:cs typeface="Narkisim" panose="020E0502050101010101" pitchFamily="34" charset="-79"/>
              </a:rPr>
              <a:t>The City of Enoch</a:t>
            </a:r>
          </a:p>
          <a:p>
            <a:pPr algn="ctr"/>
            <a:r>
              <a:rPr lang="en-US" sz="6600" dirty="0">
                <a:solidFill>
                  <a:schemeClr val="bg1"/>
                </a:solidFill>
                <a:latin typeface="Narkisim" panose="020E0502050101010101" pitchFamily="34" charset="-79"/>
                <a:cs typeface="Narkisim" panose="020E0502050101010101" pitchFamily="34" charset="-79"/>
              </a:rPr>
              <a:t>Moses 7</a:t>
            </a:r>
          </a:p>
        </p:txBody>
      </p:sp>
      <p:grpSp>
        <p:nvGrpSpPr>
          <p:cNvPr id="8" name="Group 668"/>
          <p:cNvGrpSpPr/>
          <p:nvPr/>
        </p:nvGrpSpPr>
        <p:grpSpPr>
          <a:xfrm>
            <a:off x="1099457" y="3018240"/>
            <a:ext cx="6399008" cy="4382911"/>
            <a:chOff x="457200" y="1752600"/>
            <a:chExt cx="8423751" cy="5769731"/>
          </a:xfrm>
        </p:grpSpPr>
        <p:sp>
          <p:nvSpPr>
            <p:cNvPr id="10" name="Cloud 9"/>
            <p:cNvSpPr/>
            <p:nvPr/>
          </p:nvSpPr>
          <p:spPr>
            <a:xfrm>
              <a:off x="457200" y="3124200"/>
              <a:ext cx="8305800" cy="2743200"/>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8"/>
            <p:cNvGrpSpPr/>
            <p:nvPr/>
          </p:nvGrpSpPr>
          <p:grpSpPr>
            <a:xfrm>
              <a:off x="3381703" y="1752600"/>
              <a:ext cx="2877207" cy="415174"/>
              <a:chOff x="2514600" y="3733800"/>
              <a:chExt cx="5562600" cy="1143000"/>
            </a:xfrm>
          </p:grpSpPr>
          <p:sp>
            <p:nvSpPr>
              <p:cNvPr id="655" name="Rounded Rectangle 3"/>
              <p:cNvSpPr/>
              <p:nvPr/>
            </p:nvSpPr>
            <p:spPr>
              <a:xfrm>
                <a:off x="2514600" y="4267200"/>
                <a:ext cx="581167" cy="609600"/>
              </a:xfrm>
              <a:prstGeom prst="roundRect">
                <a:avLst/>
              </a:prstGeom>
              <a:solidFill>
                <a:srgbClr val="9B5A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Rounded Rectangle 4"/>
              <p:cNvSpPr/>
              <p:nvPr/>
            </p:nvSpPr>
            <p:spPr>
              <a:xfrm>
                <a:off x="3344839" y="4267200"/>
                <a:ext cx="581167" cy="609600"/>
              </a:xfrm>
              <a:prstGeom prst="roundRect">
                <a:avLst/>
              </a:prstGeom>
              <a:solidFill>
                <a:srgbClr val="9B5A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Rounded Rectangle 5"/>
              <p:cNvSpPr/>
              <p:nvPr/>
            </p:nvSpPr>
            <p:spPr>
              <a:xfrm>
                <a:off x="4175078" y="4267200"/>
                <a:ext cx="581167" cy="609600"/>
              </a:xfrm>
              <a:prstGeom prst="roundRect">
                <a:avLst/>
              </a:prstGeom>
              <a:solidFill>
                <a:srgbClr val="9B5A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Rounded Rectangle 6"/>
              <p:cNvSpPr/>
              <p:nvPr/>
            </p:nvSpPr>
            <p:spPr>
              <a:xfrm>
                <a:off x="5005316" y="4267200"/>
                <a:ext cx="581167" cy="609600"/>
              </a:xfrm>
              <a:prstGeom prst="roundRect">
                <a:avLst/>
              </a:prstGeom>
              <a:solidFill>
                <a:srgbClr val="9B5A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Rounded Rectangle 7"/>
              <p:cNvSpPr/>
              <p:nvPr/>
            </p:nvSpPr>
            <p:spPr>
              <a:xfrm>
                <a:off x="5835555" y="4267200"/>
                <a:ext cx="581167" cy="609600"/>
              </a:xfrm>
              <a:prstGeom prst="roundRect">
                <a:avLst/>
              </a:prstGeom>
              <a:solidFill>
                <a:srgbClr val="9B5A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Rounded Rectangle 8"/>
              <p:cNvSpPr/>
              <p:nvPr/>
            </p:nvSpPr>
            <p:spPr>
              <a:xfrm>
                <a:off x="6665794" y="4267200"/>
                <a:ext cx="581167" cy="609600"/>
              </a:xfrm>
              <a:prstGeom prst="roundRect">
                <a:avLst/>
              </a:prstGeom>
              <a:solidFill>
                <a:srgbClr val="9B5A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Rounded Rectangle 9"/>
              <p:cNvSpPr/>
              <p:nvPr/>
            </p:nvSpPr>
            <p:spPr>
              <a:xfrm>
                <a:off x="7496033" y="4267200"/>
                <a:ext cx="581167" cy="609600"/>
              </a:xfrm>
              <a:prstGeom prst="roundRect">
                <a:avLst/>
              </a:prstGeom>
              <a:solidFill>
                <a:srgbClr val="9B5A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Isosceles Triangle 11"/>
              <p:cNvSpPr/>
              <p:nvPr/>
            </p:nvSpPr>
            <p:spPr>
              <a:xfrm>
                <a:off x="2667000" y="3733800"/>
                <a:ext cx="228600" cy="533400"/>
              </a:xfrm>
              <a:prstGeom prst="triangle">
                <a:avLst/>
              </a:prstGeom>
              <a:solidFill>
                <a:srgbClr val="9B5A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Isosceles Triangle 12"/>
              <p:cNvSpPr/>
              <p:nvPr/>
            </p:nvSpPr>
            <p:spPr>
              <a:xfrm>
                <a:off x="3505200" y="3733800"/>
                <a:ext cx="228600" cy="533400"/>
              </a:xfrm>
              <a:prstGeom prst="triangle">
                <a:avLst/>
              </a:prstGeom>
              <a:solidFill>
                <a:srgbClr val="9B5A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Isosceles Triangle 13"/>
              <p:cNvSpPr/>
              <p:nvPr/>
            </p:nvSpPr>
            <p:spPr>
              <a:xfrm>
                <a:off x="4343400" y="3733800"/>
                <a:ext cx="228600" cy="533400"/>
              </a:xfrm>
              <a:prstGeom prst="triangle">
                <a:avLst/>
              </a:prstGeom>
              <a:solidFill>
                <a:srgbClr val="9B5A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Isosceles Triangle 14"/>
              <p:cNvSpPr/>
              <p:nvPr/>
            </p:nvSpPr>
            <p:spPr>
              <a:xfrm>
                <a:off x="5181600" y="3733800"/>
                <a:ext cx="228600" cy="533400"/>
              </a:xfrm>
              <a:prstGeom prst="triangle">
                <a:avLst/>
              </a:prstGeom>
              <a:solidFill>
                <a:srgbClr val="9B5A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Isosceles Triangle 15"/>
              <p:cNvSpPr/>
              <p:nvPr/>
            </p:nvSpPr>
            <p:spPr>
              <a:xfrm>
                <a:off x="6019800" y="3733800"/>
                <a:ext cx="228600" cy="533400"/>
              </a:xfrm>
              <a:prstGeom prst="triangle">
                <a:avLst/>
              </a:prstGeom>
              <a:solidFill>
                <a:srgbClr val="9B5A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Isosceles Triangle 16"/>
              <p:cNvSpPr/>
              <p:nvPr/>
            </p:nvSpPr>
            <p:spPr>
              <a:xfrm>
                <a:off x="6858000" y="3733800"/>
                <a:ext cx="228600" cy="533400"/>
              </a:xfrm>
              <a:prstGeom prst="triangle">
                <a:avLst/>
              </a:prstGeom>
              <a:solidFill>
                <a:srgbClr val="9B5A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Isosceles Triangle 17"/>
              <p:cNvSpPr/>
              <p:nvPr/>
            </p:nvSpPr>
            <p:spPr>
              <a:xfrm>
                <a:off x="7696200" y="3733800"/>
                <a:ext cx="228600" cy="533400"/>
              </a:xfrm>
              <a:prstGeom prst="triangle">
                <a:avLst/>
              </a:prstGeom>
              <a:solidFill>
                <a:srgbClr val="9B5A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ounded Rectangle 11"/>
            <p:cNvSpPr/>
            <p:nvPr/>
          </p:nvSpPr>
          <p:spPr>
            <a:xfrm>
              <a:off x="3145221" y="2063980"/>
              <a:ext cx="3389586" cy="899543"/>
            </a:xfrm>
            <a:prstGeom prst="roundRect">
              <a:avLst/>
            </a:prstGeom>
            <a:solidFill>
              <a:srgbClr val="9B5A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0800000">
              <a:off x="3618186" y="2444556"/>
              <a:ext cx="2246587" cy="103226"/>
            </a:xfrm>
            <a:prstGeom prst="trapezoid">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364"/>
            <p:cNvGrpSpPr/>
            <p:nvPr/>
          </p:nvGrpSpPr>
          <p:grpSpPr>
            <a:xfrm>
              <a:off x="2514600" y="1752600"/>
              <a:ext cx="709448" cy="1660694"/>
              <a:chOff x="1747738" y="1143000"/>
              <a:chExt cx="2675816" cy="5410200"/>
            </a:xfrm>
          </p:grpSpPr>
          <p:sp>
            <p:nvSpPr>
              <p:cNvPr id="599" name="Wave 598"/>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Wave 599"/>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1" name="Group 2"/>
              <p:cNvGrpSpPr/>
              <p:nvPr/>
            </p:nvGrpSpPr>
            <p:grpSpPr>
              <a:xfrm>
                <a:off x="2468899" y="3115235"/>
                <a:ext cx="1004332" cy="932329"/>
                <a:chOff x="3253121" y="1066802"/>
                <a:chExt cx="2384351" cy="1922552"/>
              </a:xfrm>
              <a:solidFill>
                <a:schemeClr val="bg2">
                  <a:lumMod val="50000"/>
                </a:schemeClr>
              </a:solidFill>
            </p:grpSpPr>
            <p:sp>
              <p:nvSpPr>
                <p:cNvPr id="647" name="Teardrop 646"/>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2" name="Group 11"/>
              <p:cNvGrpSpPr/>
              <p:nvPr/>
            </p:nvGrpSpPr>
            <p:grpSpPr>
              <a:xfrm rot="3249924">
                <a:off x="1735936" y="2283796"/>
                <a:ext cx="1118259" cy="1094656"/>
                <a:chOff x="3253123" y="1066800"/>
                <a:chExt cx="2384352" cy="1922552"/>
              </a:xfrm>
            </p:grpSpPr>
            <p:sp>
              <p:nvSpPr>
                <p:cNvPr id="639" name="Teardrop 405"/>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Moon 406"/>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Moon 407"/>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Moon 408"/>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Moon 409"/>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Moon 643"/>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Moon 644"/>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Oval 645"/>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3" name="Group 22"/>
              <p:cNvGrpSpPr/>
              <p:nvPr/>
            </p:nvGrpSpPr>
            <p:grpSpPr>
              <a:xfrm rot="5400000">
                <a:off x="2045598" y="1154802"/>
                <a:ext cx="1118259" cy="1094656"/>
                <a:chOff x="3253123" y="1066800"/>
                <a:chExt cx="2384352" cy="1922552"/>
              </a:xfrm>
            </p:grpSpPr>
            <p:sp>
              <p:nvSpPr>
                <p:cNvPr id="631" name="Teardrop 630"/>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Moon 631"/>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Moon 632"/>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Moon 633"/>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Moon 634"/>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Moon 635"/>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Moon 636"/>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Oval 404"/>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4" name="Group 31"/>
              <p:cNvGrpSpPr/>
              <p:nvPr/>
            </p:nvGrpSpPr>
            <p:grpSpPr>
              <a:xfrm rot="18371763">
                <a:off x="3184558" y="1293913"/>
                <a:ext cx="1118259" cy="1094656"/>
                <a:chOff x="3253123" y="1066800"/>
                <a:chExt cx="2384352" cy="1922552"/>
              </a:xfrm>
            </p:grpSpPr>
            <p:sp>
              <p:nvSpPr>
                <p:cNvPr id="623" name="Teardrop 622"/>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Moon 623"/>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Moon 624"/>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Moon 625"/>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Moon 626"/>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Moon 627"/>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Moon 628"/>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Oval 629"/>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5" name="Group 40"/>
              <p:cNvGrpSpPr/>
              <p:nvPr/>
            </p:nvGrpSpPr>
            <p:grpSpPr>
              <a:xfrm rot="19164313">
                <a:off x="3150199" y="2320851"/>
                <a:ext cx="1273355" cy="1253498"/>
                <a:chOff x="3253123" y="1066800"/>
                <a:chExt cx="2384352" cy="1922552"/>
              </a:xfrm>
            </p:grpSpPr>
            <p:sp>
              <p:nvSpPr>
                <p:cNvPr id="615" name="Teardrop 614"/>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Moon 615"/>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Moon 616"/>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Moon 617"/>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Moon 618"/>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Moon 619"/>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Moon 620"/>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Oval 621"/>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6" name="Group 49"/>
              <p:cNvGrpSpPr/>
              <p:nvPr/>
            </p:nvGrpSpPr>
            <p:grpSpPr>
              <a:xfrm rot="1063382">
                <a:off x="2473119" y="2046587"/>
                <a:ext cx="1069843" cy="895533"/>
                <a:chOff x="3253123" y="1066800"/>
                <a:chExt cx="2384352" cy="1922552"/>
              </a:xfrm>
            </p:grpSpPr>
            <p:sp>
              <p:nvSpPr>
                <p:cNvPr id="607" name="Teardrop 606"/>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Moon 607"/>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Moon 608"/>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Moon 609"/>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Moon 610"/>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Moon 611"/>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Moon 612"/>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Oval 613"/>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 name="Group 307"/>
            <p:cNvGrpSpPr/>
            <p:nvPr/>
          </p:nvGrpSpPr>
          <p:grpSpPr>
            <a:xfrm>
              <a:off x="6416566" y="1787198"/>
              <a:ext cx="670034" cy="1556901"/>
              <a:chOff x="1747738" y="1143000"/>
              <a:chExt cx="2675816" cy="5410200"/>
            </a:xfrm>
          </p:grpSpPr>
          <p:sp>
            <p:nvSpPr>
              <p:cNvPr id="543" name="Wave 308"/>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Wave 309"/>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5" name="Group 2"/>
              <p:cNvGrpSpPr/>
              <p:nvPr/>
            </p:nvGrpSpPr>
            <p:grpSpPr>
              <a:xfrm>
                <a:off x="2468899" y="3115235"/>
                <a:ext cx="1004332" cy="932329"/>
                <a:chOff x="3253121" y="1066802"/>
                <a:chExt cx="2384351" cy="1922552"/>
              </a:xfrm>
              <a:solidFill>
                <a:schemeClr val="bg2">
                  <a:lumMod val="50000"/>
                </a:schemeClr>
              </a:solidFill>
            </p:grpSpPr>
            <p:sp>
              <p:nvSpPr>
                <p:cNvPr id="591" name="Teardrop 590"/>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6" name="Group 11"/>
              <p:cNvGrpSpPr/>
              <p:nvPr/>
            </p:nvGrpSpPr>
            <p:grpSpPr>
              <a:xfrm rot="3249924">
                <a:off x="1735936" y="2283796"/>
                <a:ext cx="1118259" cy="1094656"/>
                <a:chOff x="3253123" y="1066800"/>
                <a:chExt cx="2384352" cy="1922552"/>
              </a:xfrm>
            </p:grpSpPr>
            <p:sp>
              <p:nvSpPr>
                <p:cNvPr id="583" name="Teardrop 582"/>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Moon 583"/>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Moon 584"/>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Moon 585"/>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Moon 586"/>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Moon 587"/>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Moon 588"/>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Oval 589"/>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7" name="Group 22"/>
              <p:cNvGrpSpPr/>
              <p:nvPr/>
            </p:nvGrpSpPr>
            <p:grpSpPr>
              <a:xfrm rot="5400000">
                <a:off x="2045598" y="1154802"/>
                <a:ext cx="1118259" cy="1094656"/>
                <a:chOff x="3253123" y="1066800"/>
                <a:chExt cx="2384352" cy="1922552"/>
              </a:xfrm>
            </p:grpSpPr>
            <p:sp>
              <p:nvSpPr>
                <p:cNvPr id="575" name="Teardrop 574"/>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Moon 575"/>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Moon 576"/>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Moon 577"/>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Moon 578"/>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Moon 579"/>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Moon 580"/>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Oval 581"/>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8" name="Group 31"/>
              <p:cNvGrpSpPr/>
              <p:nvPr/>
            </p:nvGrpSpPr>
            <p:grpSpPr>
              <a:xfrm rot="18371763">
                <a:off x="3184558" y="1293913"/>
                <a:ext cx="1118259" cy="1094656"/>
                <a:chOff x="3253123" y="1066800"/>
                <a:chExt cx="2384352" cy="1922552"/>
              </a:xfrm>
            </p:grpSpPr>
            <p:sp>
              <p:nvSpPr>
                <p:cNvPr id="567" name="Teardrop 332"/>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Moon 333"/>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Moon 334"/>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Moon 335"/>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Moon 336"/>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Moon 337"/>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Moon 572"/>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Oval 573"/>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9" name="Group 40"/>
              <p:cNvGrpSpPr/>
              <p:nvPr/>
            </p:nvGrpSpPr>
            <p:grpSpPr>
              <a:xfrm rot="19164313">
                <a:off x="3150199" y="2320851"/>
                <a:ext cx="1273355" cy="1253498"/>
                <a:chOff x="3253123" y="1066800"/>
                <a:chExt cx="2384352" cy="1922552"/>
              </a:xfrm>
            </p:grpSpPr>
            <p:sp>
              <p:nvSpPr>
                <p:cNvPr id="559" name="Teardrop 558"/>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Moon 559"/>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Moon 560"/>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Moon 561"/>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Moon 562"/>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Moon 563"/>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Moon 564"/>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Oval 565"/>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0" name="Group 49"/>
              <p:cNvGrpSpPr/>
              <p:nvPr/>
            </p:nvGrpSpPr>
            <p:grpSpPr>
              <a:xfrm rot="1063382">
                <a:off x="2473119" y="2046587"/>
                <a:ext cx="1069843" cy="895533"/>
                <a:chOff x="3253123" y="1066800"/>
                <a:chExt cx="2384352" cy="1922552"/>
              </a:xfrm>
            </p:grpSpPr>
            <p:sp>
              <p:nvSpPr>
                <p:cNvPr id="551" name="Teardrop 550"/>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Moon 551"/>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Moon 552"/>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Moon 553"/>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Moon 554"/>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Moon 555"/>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Moon 556"/>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Oval 557"/>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Rounded Rectangle 15"/>
            <p:cNvSpPr/>
            <p:nvPr/>
          </p:nvSpPr>
          <p:spPr>
            <a:xfrm>
              <a:off x="3539359" y="2686740"/>
              <a:ext cx="709448" cy="657358"/>
            </a:xfrm>
            <a:prstGeom prst="roundRect">
              <a:avLst/>
            </a:prstGeom>
            <a:solidFill>
              <a:srgbClr val="ECB1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592782" y="2624351"/>
              <a:ext cx="1024759" cy="1176325"/>
            </a:xfrm>
            <a:prstGeom prst="roundRect">
              <a:avLst/>
            </a:prstGeom>
            <a:solidFill>
              <a:srgbClr val="ECB1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hord 17"/>
            <p:cNvSpPr/>
            <p:nvPr/>
          </p:nvSpPr>
          <p:spPr>
            <a:xfrm rot="7967046">
              <a:off x="2603978" y="2238369"/>
              <a:ext cx="993709" cy="1006589"/>
            </a:xfrm>
            <a:prstGeom prst="chord">
              <a:avLst>
                <a:gd name="adj1" fmla="val 2975781"/>
                <a:gd name="adj2" fmla="val 13536726"/>
              </a:avLst>
            </a:prstGeom>
            <a:solidFill>
              <a:srgbClr val="ECB1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Same Side Corner Rectangle 18"/>
            <p:cNvSpPr/>
            <p:nvPr/>
          </p:nvSpPr>
          <p:spPr>
            <a:xfrm>
              <a:off x="3617540" y="2595425"/>
              <a:ext cx="640313" cy="197378"/>
            </a:xfrm>
            <a:prstGeom prst="round2SameRect">
              <a:avLst>
                <a:gd name="adj1" fmla="val 50000"/>
                <a:gd name="adj2" fmla="val 0"/>
              </a:avLst>
            </a:prstGeom>
            <a:solidFill>
              <a:srgbClr val="ECB1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4586086" y="2617545"/>
              <a:ext cx="214514" cy="242185"/>
            </a:xfrm>
            <a:prstGeom prst="roundRect">
              <a:avLst>
                <a:gd name="adj" fmla="val 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3655661" y="2185356"/>
              <a:ext cx="245529" cy="260334"/>
            </a:xfrm>
            <a:prstGeom prst="roundRect">
              <a:avLst>
                <a:gd name="adj" fmla="val 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4060137" y="2179685"/>
              <a:ext cx="245529" cy="260334"/>
            </a:xfrm>
            <a:prstGeom prst="roundRect">
              <a:avLst>
                <a:gd name="adj" fmla="val 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4464613" y="2174013"/>
              <a:ext cx="245529" cy="260334"/>
            </a:xfrm>
            <a:prstGeom prst="roundRect">
              <a:avLst>
                <a:gd name="adj" fmla="val 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4869089" y="2168342"/>
              <a:ext cx="245529" cy="260334"/>
            </a:xfrm>
            <a:prstGeom prst="roundRect">
              <a:avLst>
                <a:gd name="adj" fmla="val 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5273566" y="2162671"/>
              <a:ext cx="245529" cy="260334"/>
            </a:xfrm>
            <a:prstGeom prst="roundRect">
              <a:avLst>
                <a:gd name="adj" fmla="val 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5678042" y="2156999"/>
              <a:ext cx="245529" cy="260334"/>
            </a:xfrm>
            <a:prstGeom prst="roundRect">
              <a:avLst>
                <a:gd name="adj" fmla="val 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33"/>
            <p:cNvGrpSpPr/>
            <p:nvPr/>
          </p:nvGrpSpPr>
          <p:grpSpPr>
            <a:xfrm>
              <a:off x="2593428" y="2513751"/>
              <a:ext cx="1044760" cy="276782"/>
              <a:chOff x="2514600" y="3733800"/>
              <a:chExt cx="3071883" cy="1143000"/>
            </a:xfrm>
            <a:solidFill>
              <a:srgbClr val="D98A33"/>
            </a:solidFill>
          </p:grpSpPr>
          <p:sp>
            <p:nvSpPr>
              <p:cNvPr id="535" name="Rounded Rectangle 34"/>
              <p:cNvSpPr/>
              <p:nvPr/>
            </p:nvSpPr>
            <p:spPr>
              <a:xfrm>
                <a:off x="2514600" y="4267200"/>
                <a:ext cx="581167" cy="609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Rounded Rectangle 35"/>
              <p:cNvSpPr/>
              <p:nvPr/>
            </p:nvSpPr>
            <p:spPr>
              <a:xfrm>
                <a:off x="3344839" y="4267200"/>
                <a:ext cx="581167" cy="609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Rounded Rectangle 36"/>
              <p:cNvSpPr/>
              <p:nvPr/>
            </p:nvSpPr>
            <p:spPr>
              <a:xfrm>
                <a:off x="4175078" y="4267200"/>
                <a:ext cx="581167" cy="609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Rounded Rectangle 37"/>
              <p:cNvSpPr/>
              <p:nvPr/>
            </p:nvSpPr>
            <p:spPr>
              <a:xfrm>
                <a:off x="5005316" y="4267200"/>
                <a:ext cx="581167" cy="609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Isosceles Triangle 41"/>
              <p:cNvSpPr/>
              <p:nvPr/>
            </p:nvSpPr>
            <p:spPr>
              <a:xfrm>
                <a:off x="2667000" y="3733800"/>
                <a:ext cx="228600" cy="5334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Isosceles Triangle 42"/>
              <p:cNvSpPr/>
              <p:nvPr/>
            </p:nvSpPr>
            <p:spPr>
              <a:xfrm>
                <a:off x="3505200" y="3733800"/>
                <a:ext cx="228600" cy="5334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Isosceles Triangle 43"/>
              <p:cNvSpPr/>
              <p:nvPr/>
            </p:nvSpPr>
            <p:spPr>
              <a:xfrm>
                <a:off x="4343400" y="3733800"/>
                <a:ext cx="228600" cy="5334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Isosceles Triangle 44"/>
              <p:cNvSpPr/>
              <p:nvPr/>
            </p:nvSpPr>
            <p:spPr>
              <a:xfrm>
                <a:off x="5181600" y="3733800"/>
                <a:ext cx="228600" cy="5334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ounded Rectangle 27"/>
            <p:cNvSpPr/>
            <p:nvPr/>
          </p:nvSpPr>
          <p:spPr>
            <a:xfrm>
              <a:off x="2908738" y="3344098"/>
              <a:ext cx="370231" cy="449771"/>
            </a:xfrm>
            <a:prstGeom prst="roundRect">
              <a:avLst>
                <a:gd name="adj" fmla="val 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2658040" y="2913044"/>
              <a:ext cx="244236" cy="239916"/>
            </a:xfrm>
            <a:prstGeom prst="roundRect">
              <a:avLst>
                <a:gd name="adj" fmla="val 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3225340" y="2914178"/>
              <a:ext cx="244236" cy="239916"/>
            </a:xfrm>
            <a:prstGeom prst="roundRect">
              <a:avLst>
                <a:gd name="adj" fmla="val 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3760981" y="3108153"/>
              <a:ext cx="244236" cy="239916"/>
            </a:xfrm>
            <a:prstGeom prst="roundRect">
              <a:avLst>
                <a:gd name="adj" fmla="val 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3628524" y="2818893"/>
              <a:ext cx="140856" cy="150869"/>
            </a:xfrm>
            <a:prstGeom prst="roundRect">
              <a:avLst>
                <a:gd name="adj" fmla="val 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3823655" y="2826834"/>
              <a:ext cx="140856" cy="150869"/>
            </a:xfrm>
            <a:prstGeom prst="roundRect">
              <a:avLst>
                <a:gd name="adj" fmla="val 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4009740" y="2826833"/>
              <a:ext cx="140856" cy="150869"/>
            </a:xfrm>
            <a:prstGeom prst="roundRect">
              <a:avLst>
                <a:gd name="adj" fmla="val 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4918841" y="2859729"/>
              <a:ext cx="788276" cy="499116"/>
            </a:xfrm>
            <a:prstGeom prst="roundRect">
              <a:avLst/>
            </a:prstGeom>
            <a:solidFill>
              <a:srgbClr val="ECB1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5667703" y="2340762"/>
              <a:ext cx="1024759" cy="1176325"/>
            </a:xfrm>
            <a:prstGeom prst="roundRect">
              <a:avLst/>
            </a:prstGeom>
            <a:solidFill>
              <a:srgbClr val="ECB1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21"/>
            <p:cNvSpPr/>
            <p:nvPr/>
          </p:nvSpPr>
          <p:spPr>
            <a:xfrm>
              <a:off x="5661242" y="2278940"/>
              <a:ext cx="1023467" cy="153137"/>
            </a:xfrm>
            <a:prstGeom prst="trapezoid">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 Same Side Corner Rectangle 37"/>
            <p:cNvSpPr/>
            <p:nvPr/>
          </p:nvSpPr>
          <p:spPr>
            <a:xfrm>
              <a:off x="4918841" y="2652143"/>
              <a:ext cx="783107" cy="207020"/>
            </a:xfrm>
            <a:prstGeom prst="round2SameRect">
              <a:avLst>
                <a:gd name="adj1" fmla="val 50000"/>
                <a:gd name="adj2" fmla="val 0"/>
              </a:avLst>
            </a:prstGeom>
            <a:solidFill>
              <a:srgbClr val="ECB14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56"/>
            <p:cNvGrpSpPr/>
            <p:nvPr/>
          </p:nvGrpSpPr>
          <p:grpSpPr>
            <a:xfrm>
              <a:off x="4951794" y="2678233"/>
              <a:ext cx="724955" cy="216661"/>
              <a:chOff x="2514600" y="3733800"/>
              <a:chExt cx="3071883" cy="1143000"/>
            </a:xfrm>
            <a:solidFill>
              <a:srgbClr val="D98A33"/>
            </a:solidFill>
          </p:grpSpPr>
          <p:sp>
            <p:nvSpPr>
              <p:cNvPr id="527" name="Rounded Rectangle 57"/>
              <p:cNvSpPr/>
              <p:nvPr/>
            </p:nvSpPr>
            <p:spPr>
              <a:xfrm>
                <a:off x="2514600" y="4267200"/>
                <a:ext cx="581167" cy="609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Rounded Rectangle 58"/>
              <p:cNvSpPr/>
              <p:nvPr/>
            </p:nvSpPr>
            <p:spPr>
              <a:xfrm>
                <a:off x="3344839" y="4267200"/>
                <a:ext cx="581167" cy="609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Rounded Rectangle 59"/>
              <p:cNvSpPr/>
              <p:nvPr/>
            </p:nvSpPr>
            <p:spPr>
              <a:xfrm>
                <a:off x="4175078" y="4267200"/>
                <a:ext cx="581167" cy="609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Rounded Rectangle 60"/>
              <p:cNvSpPr/>
              <p:nvPr/>
            </p:nvSpPr>
            <p:spPr>
              <a:xfrm>
                <a:off x="5005316" y="4267200"/>
                <a:ext cx="581167" cy="609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Isosceles Triangle 61"/>
              <p:cNvSpPr/>
              <p:nvPr/>
            </p:nvSpPr>
            <p:spPr>
              <a:xfrm>
                <a:off x="2667000" y="3733800"/>
                <a:ext cx="228600" cy="5334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Isosceles Triangle 62"/>
              <p:cNvSpPr/>
              <p:nvPr/>
            </p:nvSpPr>
            <p:spPr>
              <a:xfrm>
                <a:off x="3505200" y="3733800"/>
                <a:ext cx="228600" cy="5334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Isosceles Triangle 63"/>
              <p:cNvSpPr/>
              <p:nvPr/>
            </p:nvSpPr>
            <p:spPr>
              <a:xfrm>
                <a:off x="4343400" y="3733800"/>
                <a:ext cx="228600" cy="5334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Isosceles Triangle 64"/>
              <p:cNvSpPr/>
              <p:nvPr/>
            </p:nvSpPr>
            <p:spPr>
              <a:xfrm>
                <a:off x="5181600" y="3733800"/>
                <a:ext cx="228600" cy="5334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ounded Rectangle 39"/>
            <p:cNvSpPr/>
            <p:nvPr/>
          </p:nvSpPr>
          <p:spPr>
            <a:xfrm>
              <a:off x="5774961" y="3054271"/>
              <a:ext cx="370231" cy="449771"/>
            </a:xfrm>
            <a:prstGeom prst="roundRect">
              <a:avLst>
                <a:gd name="adj" fmla="val 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6264726" y="3129139"/>
              <a:ext cx="311434" cy="221766"/>
            </a:xfrm>
            <a:prstGeom prst="roundRect">
              <a:avLst>
                <a:gd name="adj" fmla="val 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5816313" y="2592589"/>
              <a:ext cx="311434" cy="221766"/>
            </a:xfrm>
            <a:prstGeom prst="roundRect">
              <a:avLst>
                <a:gd name="adj" fmla="val 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6267310" y="2610739"/>
              <a:ext cx="311434" cy="221766"/>
            </a:xfrm>
            <a:prstGeom prst="roundRect">
              <a:avLst>
                <a:gd name="adj" fmla="val 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rot="10800000">
              <a:off x="5693548" y="2772384"/>
              <a:ext cx="1023467" cy="96420"/>
            </a:xfrm>
            <a:prstGeom prst="trapezoid">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5157263" y="3051435"/>
              <a:ext cx="311434" cy="307411"/>
            </a:xfrm>
            <a:prstGeom prst="roundRect">
              <a:avLst>
                <a:gd name="adj" fmla="val 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186"/>
            <p:cNvGrpSpPr/>
            <p:nvPr/>
          </p:nvGrpSpPr>
          <p:grpSpPr>
            <a:xfrm>
              <a:off x="5813082" y="3414996"/>
              <a:ext cx="578285" cy="1145698"/>
              <a:chOff x="1747738" y="1143000"/>
              <a:chExt cx="2675816" cy="5410200"/>
            </a:xfrm>
          </p:grpSpPr>
          <p:sp>
            <p:nvSpPr>
              <p:cNvPr id="471" name="Wave 470"/>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Wave 471"/>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3" name="Group 2"/>
              <p:cNvGrpSpPr/>
              <p:nvPr/>
            </p:nvGrpSpPr>
            <p:grpSpPr>
              <a:xfrm>
                <a:off x="2468899" y="3115235"/>
                <a:ext cx="1004332" cy="932329"/>
                <a:chOff x="3253121" y="1066802"/>
                <a:chExt cx="2384351" cy="1922552"/>
              </a:xfrm>
              <a:solidFill>
                <a:schemeClr val="bg2">
                  <a:lumMod val="50000"/>
                </a:schemeClr>
              </a:solidFill>
            </p:grpSpPr>
            <p:sp>
              <p:nvSpPr>
                <p:cNvPr id="519" name="Teardrop 518"/>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4" name="Group 11"/>
              <p:cNvGrpSpPr/>
              <p:nvPr/>
            </p:nvGrpSpPr>
            <p:grpSpPr>
              <a:xfrm rot="3249924">
                <a:off x="1735936" y="2283796"/>
                <a:ext cx="1118259" cy="1094656"/>
                <a:chOff x="3253123" y="1066800"/>
                <a:chExt cx="2384352" cy="1922552"/>
              </a:xfrm>
            </p:grpSpPr>
            <p:sp>
              <p:nvSpPr>
                <p:cNvPr id="511" name="Teardrop 510"/>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Moon 511"/>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Moon 512"/>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Moon 513"/>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Moon 514"/>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Moon 515"/>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Moon 516"/>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Oval 517"/>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5" name="Group 22"/>
              <p:cNvGrpSpPr/>
              <p:nvPr/>
            </p:nvGrpSpPr>
            <p:grpSpPr>
              <a:xfrm rot="5400000">
                <a:off x="2045598" y="1154802"/>
                <a:ext cx="1118259" cy="1094656"/>
                <a:chOff x="3253123" y="1066800"/>
                <a:chExt cx="2384352" cy="1922552"/>
              </a:xfrm>
            </p:grpSpPr>
            <p:sp>
              <p:nvSpPr>
                <p:cNvPr id="503" name="Teardrop 502"/>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Moon 220"/>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Moon 221"/>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Moon 222"/>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Moon 223"/>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Moon 224"/>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Moon 225"/>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Oval 509"/>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6" name="Group 31"/>
              <p:cNvGrpSpPr/>
              <p:nvPr/>
            </p:nvGrpSpPr>
            <p:grpSpPr>
              <a:xfrm rot="18371763">
                <a:off x="3184558" y="1293913"/>
                <a:ext cx="1118259" cy="1094656"/>
                <a:chOff x="3253123" y="1066800"/>
                <a:chExt cx="2384352" cy="1922552"/>
              </a:xfrm>
            </p:grpSpPr>
            <p:sp>
              <p:nvSpPr>
                <p:cNvPr id="495" name="Teardrop 494"/>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Moon 495"/>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Moon 496"/>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Moon 497"/>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Moon 498"/>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Moon 499"/>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Moon 500"/>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Oval 501"/>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7" name="Group 40"/>
              <p:cNvGrpSpPr/>
              <p:nvPr/>
            </p:nvGrpSpPr>
            <p:grpSpPr>
              <a:xfrm rot="19164313">
                <a:off x="3150199" y="2320851"/>
                <a:ext cx="1273355" cy="1253498"/>
                <a:chOff x="3253123" y="1066800"/>
                <a:chExt cx="2384352" cy="1922552"/>
              </a:xfrm>
            </p:grpSpPr>
            <p:sp>
              <p:nvSpPr>
                <p:cNvPr id="487" name="Teardrop 486"/>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Moon 487"/>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Moon 488"/>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Moon 489"/>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Moon 490"/>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Moon 491"/>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Moon 492"/>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Oval 493"/>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8" name="Group 49"/>
              <p:cNvGrpSpPr/>
              <p:nvPr/>
            </p:nvGrpSpPr>
            <p:grpSpPr>
              <a:xfrm rot="1063382">
                <a:off x="2473119" y="2046587"/>
                <a:ext cx="1069843" cy="895533"/>
                <a:chOff x="3253123" y="1066800"/>
                <a:chExt cx="2384352" cy="1922552"/>
              </a:xfrm>
            </p:grpSpPr>
            <p:sp>
              <p:nvSpPr>
                <p:cNvPr id="479" name="Teardrop 478"/>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Moon 479"/>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Moon 480"/>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Moon 481"/>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Moon 482"/>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Moon 483"/>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Moon 484"/>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485"/>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 name="Group 243"/>
            <p:cNvGrpSpPr/>
            <p:nvPr/>
          </p:nvGrpSpPr>
          <p:grpSpPr>
            <a:xfrm>
              <a:off x="6265371" y="2943672"/>
              <a:ext cx="788276" cy="1660694"/>
              <a:chOff x="1747738" y="1143000"/>
              <a:chExt cx="2675816" cy="5410200"/>
            </a:xfrm>
          </p:grpSpPr>
          <p:sp>
            <p:nvSpPr>
              <p:cNvPr id="415" name="Wave 414"/>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Wave 415"/>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7" name="Group 2"/>
              <p:cNvGrpSpPr/>
              <p:nvPr/>
            </p:nvGrpSpPr>
            <p:grpSpPr>
              <a:xfrm>
                <a:off x="2468899" y="3115235"/>
                <a:ext cx="1004332" cy="932329"/>
                <a:chOff x="3253121" y="1066802"/>
                <a:chExt cx="2384351" cy="1922552"/>
              </a:xfrm>
              <a:solidFill>
                <a:schemeClr val="bg2">
                  <a:lumMod val="50000"/>
                </a:schemeClr>
              </a:solidFill>
            </p:grpSpPr>
            <p:sp>
              <p:nvSpPr>
                <p:cNvPr id="463" name="Teardrop 462"/>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Moon 4"/>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Moon 5"/>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Moon 6"/>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Moon 7"/>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Moon 8"/>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Moon 9"/>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10"/>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8" name="Group 11"/>
              <p:cNvGrpSpPr/>
              <p:nvPr/>
            </p:nvGrpSpPr>
            <p:grpSpPr>
              <a:xfrm rot="3249924">
                <a:off x="1735936" y="2283796"/>
                <a:ext cx="1118259" cy="1094656"/>
                <a:chOff x="3253123" y="1066800"/>
                <a:chExt cx="2384352" cy="1922552"/>
              </a:xfrm>
            </p:grpSpPr>
            <p:sp>
              <p:nvSpPr>
                <p:cNvPr id="455" name="Teardrop 454"/>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Moon 455"/>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Moon 456"/>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Moon 457"/>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Moon 458"/>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Moon 459"/>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Moon 460"/>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Oval 461"/>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9" name="Group 22"/>
              <p:cNvGrpSpPr/>
              <p:nvPr/>
            </p:nvGrpSpPr>
            <p:grpSpPr>
              <a:xfrm rot="5400000">
                <a:off x="2045598" y="1154802"/>
                <a:ext cx="1118259" cy="1094656"/>
                <a:chOff x="3253123" y="1066800"/>
                <a:chExt cx="2384352" cy="1922552"/>
              </a:xfrm>
            </p:grpSpPr>
            <p:sp>
              <p:nvSpPr>
                <p:cNvPr id="447" name="Teardrop 446"/>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Moon 447"/>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Moon 448"/>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Moon 449"/>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Moon 450"/>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Moon 451"/>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Moon 452"/>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0" name="Group 31"/>
              <p:cNvGrpSpPr/>
              <p:nvPr/>
            </p:nvGrpSpPr>
            <p:grpSpPr>
              <a:xfrm rot="18371763">
                <a:off x="3184558" y="1293913"/>
                <a:ext cx="1118259" cy="1094656"/>
                <a:chOff x="3253123" y="1066800"/>
                <a:chExt cx="2384352" cy="1922552"/>
              </a:xfrm>
            </p:grpSpPr>
            <p:sp>
              <p:nvSpPr>
                <p:cNvPr id="439" name="Teardrop 438"/>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Moon 439"/>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Moon 440"/>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Moon 441"/>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Moon 442"/>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Moon 443"/>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Moon 444"/>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1" name="Group 40"/>
              <p:cNvGrpSpPr/>
              <p:nvPr/>
            </p:nvGrpSpPr>
            <p:grpSpPr>
              <a:xfrm rot="19164313">
                <a:off x="3150199" y="2320851"/>
                <a:ext cx="1273355" cy="1253498"/>
                <a:chOff x="3253123" y="1066800"/>
                <a:chExt cx="2384352" cy="1922552"/>
              </a:xfrm>
            </p:grpSpPr>
            <p:sp>
              <p:nvSpPr>
                <p:cNvPr id="431" name="Teardrop 430"/>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Moon 431"/>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Moon 432"/>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Moon 433"/>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Moon 434"/>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Moon 435"/>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Moon 436"/>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Oval 437"/>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2" name="Group 49"/>
              <p:cNvGrpSpPr/>
              <p:nvPr/>
            </p:nvGrpSpPr>
            <p:grpSpPr>
              <a:xfrm rot="1063382">
                <a:off x="2473119" y="2046587"/>
                <a:ext cx="1069843" cy="895533"/>
                <a:chOff x="3253123" y="1066800"/>
                <a:chExt cx="2384352" cy="1922552"/>
              </a:xfrm>
            </p:grpSpPr>
            <p:sp>
              <p:nvSpPr>
                <p:cNvPr id="423" name="Teardrop 422"/>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Moon 423"/>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Moon 424"/>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Moon 425"/>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Moon 426"/>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Moon 427"/>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Moon 428"/>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429"/>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8" name="Group 423"/>
            <p:cNvGrpSpPr/>
            <p:nvPr/>
          </p:nvGrpSpPr>
          <p:grpSpPr>
            <a:xfrm>
              <a:off x="2622503" y="3581584"/>
              <a:ext cx="262974" cy="279780"/>
              <a:chOff x="4648200" y="2711614"/>
              <a:chExt cx="1009810" cy="1249998"/>
            </a:xfrm>
          </p:grpSpPr>
          <p:grpSp>
            <p:nvGrpSpPr>
              <p:cNvPr id="400" name="Group 87"/>
              <p:cNvGrpSpPr/>
              <p:nvPr/>
            </p:nvGrpSpPr>
            <p:grpSpPr>
              <a:xfrm rot="4810798">
                <a:off x="4665233" y="2937249"/>
                <a:ext cx="1066012" cy="614742"/>
                <a:chOff x="1360327" y="1600200"/>
                <a:chExt cx="2462380" cy="1066800"/>
              </a:xfrm>
              <a:solidFill>
                <a:schemeClr val="accent3">
                  <a:lumMod val="50000"/>
                </a:schemeClr>
              </a:solidFill>
            </p:grpSpPr>
            <p:sp>
              <p:nvSpPr>
                <p:cNvPr id="411" name="Oval 410"/>
                <p:cNvSpPr/>
                <p:nvPr/>
              </p:nvSpPr>
              <p:spPr>
                <a:xfrm>
                  <a:off x="1447800" y="1600200"/>
                  <a:ext cx="22098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Teardrop 411"/>
                <p:cNvSpPr/>
                <p:nvPr/>
              </p:nvSpPr>
              <p:spPr>
                <a:xfrm rot="14056254">
                  <a:off x="1517365" y="1529305"/>
                  <a:ext cx="742112" cy="1056188"/>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Teardrop 412"/>
                <p:cNvSpPr/>
                <p:nvPr/>
              </p:nvSpPr>
              <p:spPr>
                <a:xfrm rot="7543746" flipH="1">
                  <a:off x="2925296" y="1535494"/>
                  <a:ext cx="751012" cy="1043811"/>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a:off x="1676400" y="1676400"/>
                  <a:ext cx="1676400" cy="990600"/>
                </a:xfrm>
                <a:prstGeom prst="ellipse">
                  <a:avLst/>
                </a:pr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1" name="Group 93"/>
              <p:cNvGrpSpPr/>
              <p:nvPr/>
            </p:nvGrpSpPr>
            <p:grpSpPr>
              <a:xfrm rot="5400000">
                <a:off x="4817633" y="3089649"/>
                <a:ext cx="1066012" cy="614742"/>
                <a:chOff x="1360327" y="1600200"/>
                <a:chExt cx="2462380" cy="1066800"/>
              </a:xfrm>
              <a:solidFill>
                <a:schemeClr val="accent3">
                  <a:lumMod val="50000"/>
                </a:schemeClr>
              </a:solidFill>
            </p:grpSpPr>
            <p:sp>
              <p:nvSpPr>
                <p:cNvPr id="407" name="Oval 406"/>
                <p:cNvSpPr/>
                <p:nvPr/>
              </p:nvSpPr>
              <p:spPr>
                <a:xfrm>
                  <a:off x="1447800" y="1600200"/>
                  <a:ext cx="22098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Teardrop 407"/>
                <p:cNvSpPr/>
                <p:nvPr/>
              </p:nvSpPr>
              <p:spPr>
                <a:xfrm rot="14056254">
                  <a:off x="1517365" y="1529305"/>
                  <a:ext cx="742112" cy="1056188"/>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Teardrop 408"/>
                <p:cNvSpPr/>
                <p:nvPr/>
              </p:nvSpPr>
              <p:spPr>
                <a:xfrm rot="7543746" flipH="1">
                  <a:off x="2925296" y="1535494"/>
                  <a:ext cx="751012" cy="1043811"/>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409"/>
                <p:cNvSpPr/>
                <p:nvPr/>
              </p:nvSpPr>
              <p:spPr>
                <a:xfrm>
                  <a:off x="1676400" y="1676400"/>
                  <a:ext cx="1676400" cy="990600"/>
                </a:xfrm>
                <a:prstGeom prst="ellipse">
                  <a:avLst/>
                </a:pr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2" name="Group 98"/>
              <p:cNvGrpSpPr/>
              <p:nvPr/>
            </p:nvGrpSpPr>
            <p:grpSpPr>
              <a:xfrm rot="3797914">
                <a:off x="4422565" y="3121235"/>
                <a:ext cx="1066012" cy="614742"/>
                <a:chOff x="1360327" y="1600200"/>
                <a:chExt cx="2462380" cy="1066800"/>
              </a:xfrm>
              <a:solidFill>
                <a:schemeClr val="accent3">
                  <a:lumMod val="50000"/>
                </a:schemeClr>
              </a:solidFill>
            </p:grpSpPr>
            <p:sp>
              <p:nvSpPr>
                <p:cNvPr id="403" name="Oval 402"/>
                <p:cNvSpPr/>
                <p:nvPr/>
              </p:nvSpPr>
              <p:spPr>
                <a:xfrm>
                  <a:off x="1447800" y="1600200"/>
                  <a:ext cx="22098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Teardrop 403"/>
                <p:cNvSpPr/>
                <p:nvPr/>
              </p:nvSpPr>
              <p:spPr>
                <a:xfrm rot="14056254">
                  <a:off x="1517365" y="1529305"/>
                  <a:ext cx="742112" cy="1056188"/>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Teardrop 404"/>
                <p:cNvSpPr/>
                <p:nvPr/>
              </p:nvSpPr>
              <p:spPr>
                <a:xfrm rot="7543746" flipH="1">
                  <a:off x="2925296" y="1535494"/>
                  <a:ext cx="751012" cy="1043811"/>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Oval 405"/>
                <p:cNvSpPr/>
                <p:nvPr/>
              </p:nvSpPr>
              <p:spPr>
                <a:xfrm>
                  <a:off x="1676400" y="1676400"/>
                  <a:ext cx="1676400" cy="990600"/>
                </a:xfrm>
                <a:prstGeom prst="ellipse">
                  <a:avLst/>
                </a:pr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71"/>
            <p:cNvGrpSpPr/>
            <p:nvPr/>
          </p:nvGrpSpPr>
          <p:grpSpPr>
            <a:xfrm>
              <a:off x="5864772" y="4347434"/>
              <a:ext cx="255220" cy="266168"/>
              <a:chOff x="4648200" y="2711614"/>
              <a:chExt cx="1009810" cy="1249998"/>
            </a:xfrm>
          </p:grpSpPr>
          <p:grpSp>
            <p:nvGrpSpPr>
              <p:cNvPr id="385" name="Group 87"/>
              <p:cNvGrpSpPr/>
              <p:nvPr/>
            </p:nvGrpSpPr>
            <p:grpSpPr>
              <a:xfrm rot="4810798">
                <a:off x="4665233" y="2937249"/>
                <a:ext cx="1066012" cy="614742"/>
                <a:chOff x="1360327" y="1600200"/>
                <a:chExt cx="2462380" cy="1066800"/>
              </a:xfrm>
              <a:solidFill>
                <a:schemeClr val="accent3">
                  <a:lumMod val="50000"/>
                </a:schemeClr>
              </a:solidFill>
            </p:grpSpPr>
            <p:sp>
              <p:nvSpPr>
                <p:cNvPr id="396" name="Oval 395"/>
                <p:cNvSpPr/>
                <p:nvPr/>
              </p:nvSpPr>
              <p:spPr>
                <a:xfrm>
                  <a:off x="1447800" y="1600200"/>
                  <a:ext cx="22098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Teardrop 396"/>
                <p:cNvSpPr/>
                <p:nvPr/>
              </p:nvSpPr>
              <p:spPr>
                <a:xfrm rot="14056254">
                  <a:off x="1517365" y="1529305"/>
                  <a:ext cx="742112" cy="1056188"/>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Teardrop 397"/>
                <p:cNvSpPr/>
                <p:nvPr/>
              </p:nvSpPr>
              <p:spPr>
                <a:xfrm rot="7543746" flipH="1">
                  <a:off x="2925296" y="1535494"/>
                  <a:ext cx="751012" cy="1043811"/>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a:off x="1676400" y="1676400"/>
                  <a:ext cx="1676400" cy="990600"/>
                </a:xfrm>
                <a:prstGeom prst="ellipse">
                  <a:avLst/>
                </a:pr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6" name="Group 93"/>
              <p:cNvGrpSpPr/>
              <p:nvPr/>
            </p:nvGrpSpPr>
            <p:grpSpPr>
              <a:xfrm rot="5400000">
                <a:off x="4817633" y="3089649"/>
                <a:ext cx="1066012" cy="614742"/>
                <a:chOff x="1360327" y="1600200"/>
                <a:chExt cx="2462380" cy="1066800"/>
              </a:xfrm>
              <a:solidFill>
                <a:schemeClr val="accent3">
                  <a:lumMod val="50000"/>
                </a:schemeClr>
              </a:solidFill>
            </p:grpSpPr>
            <p:sp>
              <p:nvSpPr>
                <p:cNvPr id="392" name="Oval 391"/>
                <p:cNvSpPr/>
                <p:nvPr/>
              </p:nvSpPr>
              <p:spPr>
                <a:xfrm>
                  <a:off x="1447800" y="1600200"/>
                  <a:ext cx="22098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Teardrop 392"/>
                <p:cNvSpPr/>
                <p:nvPr/>
              </p:nvSpPr>
              <p:spPr>
                <a:xfrm rot="14056254">
                  <a:off x="1517365" y="1529305"/>
                  <a:ext cx="742112" cy="1056188"/>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Teardrop 393"/>
                <p:cNvSpPr/>
                <p:nvPr/>
              </p:nvSpPr>
              <p:spPr>
                <a:xfrm rot="7543746" flipH="1">
                  <a:off x="2925296" y="1535494"/>
                  <a:ext cx="751012" cy="1043811"/>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p:cNvSpPr/>
                <p:nvPr/>
              </p:nvSpPr>
              <p:spPr>
                <a:xfrm>
                  <a:off x="1676400" y="1676400"/>
                  <a:ext cx="1676400" cy="990600"/>
                </a:xfrm>
                <a:prstGeom prst="ellipse">
                  <a:avLst/>
                </a:pr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7" name="Group 98"/>
              <p:cNvGrpSpPr/>
              <p:nvPr/>
            </p:nvGrpSpPr>
            <p:grpSpPr>
              <a:xfrm rot="3797914">
                <a:off x="4422565" y="3121235"/>
                <a:ext cx="1066012" cy="614742"/>
                <a:chOff x="1360327" y="1600200"/>
                <a:chExt cx="2462380" cy="1066800"/>
              </a:xfrm>
              <a:solidFill>
                <a:schemeClr val="accent3">
                  <a:lumMod val="50000"/>
                </a:schemeClr>
              </a:solidFill>
            </p:grpSpPr>
            <p:sp>
              <p:nvSpPr>
                <p:cNvPr id="388" name="Oval 387"/>
                <p:cNvSpPr/>
                <p:nvPr/>
              </p:nvSpPr>
              <p:spPr>
                <a:xfrm>
                  <a:off x="1447800" y="1600200"/>
                  <a:ext cx="22098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Teardrop 388"/>
                <p:cNvSpPr/>
                <p:nvPr/>
              </p:nvSpPr>
              <p:spPr>
                <a:xfrm rot="14056254">
                  <a:off x="1517365" y="1529305"/>
                  <a:ext cx="742112" cy="1056188"/>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Teardrop 389"/>
                <p:cNvSpPr/>
                <p:nvPr/>
              </p:nvSpPr>
              <p:spPr>
                <a:xfrm rot="7543746" flipH="1">
                  <a:off x="2925296" y="1535494"/>
                  <a:ext cx="751012" cy="1043811"/>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p:cNvSpPr/>
                <p:nvPr/>
              </p:nvSpPr>
              <p:spPr>
                <a:xfrm>
                  <a:off x="1676400" y="1676400"/>
                  <a:ext cx="1676400" cy="990600"/>
                </a:xfrm>
                <a:prstGeom prst="ellipse">
                  <a:avLst/>
                </a:pr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 name="Group 487"/>
            <p:cNvGrpSpPr/>
            <p:nvPr/>
          </p:nvGrpSpPr>
          <p:grpSpPr>
            <a:xfrm rot="2322879">
              <a:off x="6061841" y="4347434"/>
              <a:ext cx="255220" cy="266168"/>
              <a:chOff x="4648200" y="2711614"/>
              <a:chExt cx="1009810" cy="1249998"/>
            </a:xfrm>
          </p:grpSpPr>
          <p:grpSp>
            <p:nvGrpSpPr>
              <p:cNvPr id="370" name="Group 87"/>
              <p:cNvGrpSpPr/>
              <p:nvPr/>
            </p:nvGrpSpPr>
            <p:grpSpPr>
              <a:xfrm rot="4810798">
                <a:off x="4665233" y="2937249"/>
                <a:ext cx="1066012" cy="614742"/>
                <a:chOff x="1360327" y="1600200"/>
                <a:chExt cx="2462380" cy="1066800"/>
              </a:xfrm>
              <a:solidFill>
                <a:schemeClr val="accent3">
                  <a:lumMod val="50000"/>
                </a:schemeClr>
              </a:solidFill>
            </p:grpSpPr>
            <p:sp>
              <p:nvSpPr>
                <p:cNvPr id="381" name="Oval 380"/>
                <p:cNvSpPr/>
                <p:nvPr/>
              </p:nvSpPr>
              <p:spPr>
                <a:xfrm>
                  <a:off x="1447800" y="1600200"/>
                  <a:ext cx="22098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Teardrop 381"/>
                <p:cNvSpPr/>
                <p:nvPr/>
              </p:nvSpPr>
              <p:spPr>
                <a:xfrm rot="14056254">
                  <a:off x="1517365" y="1529305"/>
                  <a:ext cx="742112" cy="1056188"/>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Teardrop 382"/>
                <p:cNvSpPr/>
                <p:nvPr/>
              </p:nvSpPr>
              <p:spPr>
                <a:xfrm rot="7543746" flipH="1">
                  <a:off x="2925296" y="1535494"/>
                  <a:ext cx="751012" cy="1043811"/>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a:off x="1676400" y="1676400"/>
                  <a:ext cx="1676400" cy="990600"/>
                </a:xfrm>
                <a:prstGeom prst="ellipse">
                  <a:avLst/>
                </a:pr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1" name="Group 93"/>
              <p:cNvGrpSpPr/>
              <p:nvPr/>
            </p:nvGrpSpPr>
            <p:grpSpPr>
              <a:xfrm rot="5400000">
                <a:off x="4817633" y="3089649"/>
                <a:ext cx="1066012" cy="614742"/>
                <a:chOff x="1360327" y="1600200"/>
                <a:chExt cx="2462380" cy="1066800"/>
              </a:xfrm>
              <a:solidFill>
                <a:schemeClr val="accent3">
                  <a:lumMod val="50000"/>
                </a:schemeClr>
              </a:solidFill>
            </p:grpSpPr>
            <p:sp>
              <p:nvSpPr>
                <p:cNvPr id="377" name="Oval 376"/>
                <p:cNvSpPr/>
                <p:nvPr/>
              </p:nvSpPr>
              <p:spPr>
                <a:xfrm>
                  <a:off x="1447800" y="1600200"/>
                  <a:ext cx="22098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Teardrop 377"/>
                <p:cNvSpPr/>
                <p:nvPr/>
              </p:nvSpPr>
              <p:spPr>
                <a:xfrm rot="14056254">
                  <a:off x="1517365" y="1529305"/>
                  <a:ext cx="742112" cy="1056188"/>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Teardrop 378"/>
                <p:cNvSpPr/>
                <p:nvPr/>
              </p:nvSpPr>
              <p:spPr>
                <a:xfrm rot="7543746" flipH="1">
                  <a:off x="2925296" y="1535494"/>
                  <a:ext cx="751012" cy="1043811"/>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379"/>
                <p:cNvSpPr/>
                <p:nvPr/>
              </p:nvSpPr>
              <p:spPr>
                <a:xfrm>
                  <a:off x="1676400" y="1676400"/>
                  <a:ext cx="1676400" cy="990600"/>
                </a:xfrm>
                <a:prstGeom prst="ellipse">
                  <a:avLst/>
                </a:pr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2" name="Group 98"/>
              <p:cNvGrpSpPr/>
              <p:nvPr/>
            </p:nvGrpSpPr>
            <p:grpSpPr>
              <a:xfrm rot="3797914">
                <a:off x="4422565" y="3121235"/>
                <a:ext cx="1066012" cy="614742"/>
                <a:chOff x="1360327" y="1600200"/>
                <a:chExt cx="2462380" cy="1066800"/>
              </a:xfrm>
              <a:solidFill>
                <a:schemeClr val="accent3">
                  <a:lumMod val="50000"/>
                </a:schemeClr>
              </a:solidFill>
            </p:grpSpPr>
            <p:sp>
              <p:nvSpPr>
                <p:cNvPr id="373" name="Oval 372"/>
                <p:cNvSpPr/>
                <p:nvPr/>
              </p:nvSpPr>
              <p:spPr>
                <a:xfrm>
                  <a:off x="1447800" y="1600200"/>
                  <a:ext cx="22098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Teardrop 373"/>
                <p:cNvSpPr/>
                <p:nvPr/>
              </p:nvSpPr>
              <p:spPr>
                <a:xfrm rot="14056254">
                  <a:off x="1517365" y="1529305"/>
                  <a:ext cx="742112" cy="1056188"/>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Teardrop 374"/>
                <p:cNvSpPr/>
                <p:nvPr/>
              </p:nvSpPr>
              <p:spPr>
                <a:xfrm rot="7543746" flipH="1">
                  <a:off x="2925296" y="1535494"/>
                  <a:ext cx="751012" cy="1043811"/>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a:off x="1676400" y="1676400"/>
                  <a:ext cx="1676400" cy="990600"/>
                </a:xfrm>
                <a:prstGeom prst="ellipse">
                  <a:avLst/>
                </a:pr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3"/>
            <p:cNvGrpSpPr/>
            <p:nvPr/>
          </p:nvGrpSpPr>
          <p:grpSpPr>
            <a:xfrm>
              <a:off x="6377152" y="4382032"/>
              <a:ext cx="255220" cy="266168"/>
              <a:chOff x="4648200" y="2711614"/>
              <a:chExt cx="1009810" cy="1249998"/>
            </a:xfrm>
          </p:grpSpPr>
          <p:grpSp>
            <p:nvGrpSpPr>
              <p:cNvPr id="355" name="Group 87"/>
              <p:cNvGrpSpPr/>
              <p:nvPr/>
            </p:nvGrpSpPr>
            <p:grpSpPr>
              <a:xfrm rot="4810798">
                <a:off x="4665233" y="2937249"/>
                <a:ext cx="1066012" cy="614742"/>
                <a:chOff x="1360327" y="1600200"/>
                <a:chExt cx="2462380" cy="1066800"/>
              </a:xfrm>
              <a:solidFill>
                <a:schemeClr val="accent3">
                  <a:lumMod val="50000"/>
                </a:schemeClr>
              </a:solidFill>
            </p:grpSpPr>
            <p:sp>
              <p:nvSpPr>
                <p:cNvPr id="366" name="Oval 365"/>
                <p:cNvSpPr/>
                <p:nvPr/>
              </p:nvSpPr>
              <p:spPr>
                <a:xfrm>
                  <a:off x="1447800" y="1600200"/>
                  <a:ext cx="22098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Teardrop 366"/>
                <p:cNvSpPr/>
                <p:nvPr/>
              </p:nvSpPr>
              <p:spPr>
                <a:xfrm rot="14056254">
                  <a:off x="1517365" y="1529305"/>
                  <a:ext cx="742112" cy="1056188"/>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Teardrop 367"/>
                <p:cNvSpPr/>
                <p:nvPr/>
              </p:nvSpPr>
              <p:spPr>
                <a:xfrm rot="7543746" flipH="1">
                  <a:off x="2925296" y="1535494"/>
                  <a:ext cx="751012" cy="1043811"/>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a:off x="1676400" y="1676400"/>
                  <a:ext cx="1676400" cy="990600"/>
                </a:xfrm>
                <a:prstGeom prst="ellipse">
                  <a:avLst/>
                </a:pr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6" name="Group 93"/>
              <p:cNvGrpSpPr/>
              <p:nvPr/>
            </p:nvGrpSpPr>
            <p:grpSpPr>
              <a:xfrm rot="5400000">
                <a:off x="4817633" y="3089649"/>
                <a:ext cx="1066012" cy="614742"/>
                <a:chOff x="1360327" y="1600200"/>
                <a:chExt cx="2462380" cy="1066800"/>
              </a:xfrm>
              <a:solidFill>
                <a:schemeClr val="accent3">
                  <a:lumMod val="50000"/>
                </a:schemeClr>
              </a:solidFill>
            </p:grpSpPr>
            <p:sp>
              <p:nvSpPr>
                <p:cNvPr id="362" name="Oval 361"/>
                <p:cNvSpPr/>
                <p:nvPr/>
              </p:nvSpPr>
              <p:spPr>
                <a:xfrm>
                  <a:off x="1447800" y="1600200"/>
                  <a:ext cx="22098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Teardrop 362"/>
                <p:cNvSpPr/>
                <p:nvPr/>
              </p:nvSpPr>
              <p:spPr>
                <a:xfrm rot="14056254">
                  <a:off x="1517365" y="1529305"/>
                  <a:ext cx="742112" cy="1056188"/>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Teardrop 363"/>
                <p:cNvSpPr/>
                <p:nvPr/>
              </p:nvSpPr>
              <p:spPr>
                <a:xfrm rot="7543746" flipH="1">
                  <a:off x="2925296" y="1535494"/>
                  <a:ext cx="751012" cy="1043811"/>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a:off x="1676400" y="1676400"/>
                  <a:ext cx="1676400" cy="990600"/>
                </a:xfrm>
                <a:prstGeom prst="ellipse">
                  <a:avLst/>
                </a:pr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7" name="Group 98"/>
              <p:cNvGrpSpPr/>
              <p:nvPr/>
            </p:nvGrpSpPr>
            <p:grpSpPr>
              <a:xfrm rot="3797914">
                <a:off x="4422565" y="3121235"/>
                <a:ext cx="1066012" cy="614742"/>
                <a:chOff x="1360327" y="1600200"/>
                <a:chExt cx="2462380" cy="1066800"/>
              </a:xfrm>
              <a:solidFill>
                <a:schemeClr val="accent3">
                  <a:lumMod val="50000"/>
                </a:schemeClr>
              </a:solidFill>
            </p:grpSpPr>
            <p:sp>
              <p:nvSpPr>
                <p:cNvPr id="358" name="Oval 357"/>
                <p:cNvSpPr/>
                <p:nvPr/>
              </p:nvSpPr>
              <p:spPr>
                <a:xfrm>
                  <a:off x="1447800" y="1600200"/>
                  <a:ext cx="22098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Teardrop 358"/>
                <p:cNvSpPr/>
                <p:nvPr/>
              </p:nvSpPr>
              <p:spPr>
                <a:xfrm rot="14056254">
                  <a:off x="1517365" y="1529305"/>
                  <a:ext cx="742112" cy="1056188"/>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Teardrop 359"/>
                <p:cNvSpPr/>
                <p:nvPr/>
              </p:nvSpPr>
              <p:spPr>
                <a:xfrm rot="7543746" flipH="1">
                  <a:off x="2925296" y="1535494"/>
                  <a:ext cx="751012" cy="1043811"/>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p:cNvSpPr/>
                <p:nvPr/>
              </p:nvSpPr>
              <p:spPr>
                <a:xfrm>
                  <a:off x="1676400" y="1676400"/>
                  <a:ext cx="1676400" cy="990600"/>
                </a:xfrm>
                <a:prstGeom prst="ellipse">
                  <a:avLst/>
                </a:pr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9"/>
            <p:cNvGrpSpPr/>
            <p:nvPr/>
          </p:nvGrpSpPr>
          <p:grpSpPr>
            <a:xfrm rot="1797823">
              <a:off x="6534807" y="4347434"/>
              <a:ext cx="255220" cy="266168"/>
              <a:chOff x="4648200" y="2711614"/>
              <a:chExt cx="1009810" cy="1249998"/>
            </a:xfrm>
          </p:grpSpPr>
          <p:grpSp>
            <p:nvGrpSpPr>
              <p:cNvPr id="340" name="Group 87"/>
              <p:cNvGrpSpPr/>
              <p:nvPr/>
            </p:nvGrpSpPr>
            <p:grpSpPr>
              <a:xfrm rot="4810798">
                <a:off x="4665233" y="2937249"/>
                <a:ext cx="1066012" cy="614742"/>
                <a:chOff x="1360327" y="1600200"/>
                <a:chExt cx="2462380" cy="1066800"/>
              </a:xfrm>
              <a:solidFill>
                <a:schemeClr val="accent3">
                  <a:lumMod val="50000"/>
                </a:schemeClr>
              </a:solidFill>
            </p:grpSpPr>
            <p:sp>
              <p:nvSpPr>
                <p:cNvPr id="351" name="Oval 350"/>
                <p:cNvSpPr/>
                <p:nvPr/>
              </p:nvSpPr>
              <p:spPr>
                <a:xfrm>
                  <a:off x="1447800" y="1600200"/>
                  <a:ext cx="22098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Teardrop 351"/>
                <p:cNvSpPr/>
                <p:nvPr/>
              </p:nvSpPr>
              <p:spPr>
                <a:xfrm rot="14056254">
                  <a:off x="1517365" y="1529305"/>
                  <a:ext cx="742112" cy="1056188"/>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Teardrop 352"/>
                <p:cNvSpPr/>
                <p:nvPr/>
              </p:nvSpPr>
              <p:spPr>
                <a:xfrm rot="7543746" flipH="1">
                  <a:off x="2925296" y="1535494"/>
                  <a:ext cx="751012" cy="1043811"/>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a:off x="1676400" y="1676400"/>
                  <a:ext cx="1676400" cy="990600"/>
                </a:xfrm>
                <a:prstGeom prst="ellipse">
                  <a:avLst/>
                </a:pr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1" name="Group 93"/>
              <p:cNvGrpSpPr/>
              <p:nvPr/>
            </p:nvGrpSpPr>
            <p:grpSpPr>
              <a:xfrm rot="5400000">
                <a:off x="4817633" y="3089649"/>
                <a:ext cx="1066012" cy="614742"/>
                <a:chOff x="1360327" y="1600200"/>
                <a:chExt cx="2462380" cy="1066800"/>
              </a:xfrm>
              <a:solidFill>
                <a:schemeClr val="accent3">
                  <a:lumMod val="50000"/>
                </a:schemeClr>
              </a:solidFill>
            </p:grpSpPr>
            <p:sp>
              <p:nvSpPr>
                <p:cNvPr id="347" name="Oval 346"/>
                <p:cNvSpPr/>
                <p:nvPr/>
              </p:nvSpPr>
              <p:spPr>
                <a:xfrm>
                  <a:off x="1447800" y="1600200"/>
                  <a:ext cx="22098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Teardrop 347"/>
                <p:cNvSpPr/>
                <p:nvPr/>
              </p:nvSpPr>
              <p:spPr>
                <a:xfrm rot="14056254">
                  <a:off x="1517365" y="1529305"/>
                  <a:ext cx="742112" cy="1056188"/>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Teardrop 348"/>
                <p:cNvSpPr/>
                <p:nvPr/>
              </p:nvSpPr>
              <p:spPr>
                <a:xfrm rot="7543746" flipH="1">
                  <a:off x="2925296" y="1535494"/>
                  <a:ext cx="751012" cy="1043811"/>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a:off x="1676400" y="1676400"/>
                  <a:ext cx="1676400" cy="990600"/>
                </a:xfrm>
                <a:prstGeom prst="ellipse">
                  <a:avLst/>
                </a:pr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2" name="Group 98"/>
              <p:cNvGrpSpPr/>
              <p:nvPr/>
            </p:nvGrpSpPr>
            <p:grpSpPr>
              <a:xfrm rot="3797914">
                <a:off x="4422565" y="3121235"/>
                <a:ext cx="1066012" cy="614742"/>
                <a:chOff x="1360327" y="1600200"/>
                <a:chExt cx="2462380" cy="1066800"/>
              </a:xfrm>
              <a:solidFill>
                <a:schemeClr val="accent3">
                  <a:lumMod val="50000"/>
                </a:schemeClr>
              </a:solidFill>
            </p:grpSpPr>
            <p:sp>
              <p:nvSpPr>
                <p:cNvPr id="343" name="Oval 342"/>
                <p:cNvSpPr/>
                <p:nvPr/>
              </p:nvSpPr>
              <p:spPr>
                <a:xfrm>
                  <a:off x="1447800" y="1600200"/>
                  <a:ext cx="22098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Teardrop 343"/>
                <p:cNvSpPr/>
                <p:nvPr/>
              </p:nvSpPr>
              <p:spPr>
                <a:xfrm rot="14056254">
                  <a:off x="1517365" y="1529305"/>
                  <a:ext cx="742112" cy="1056188"/>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Teardrop 344"/>
                <p:cNvSpPr/>
                <p:nvPr/>
              </p:nvSpPr>
              <p:spPr>
                <a:xfrm rot="7543746" flipH="1">
                  <a:off x="2925296" y="1535494"/>
                  <a:ext cx="751012" cy="1043811"/>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a:off x="1676400" y="1676400"/>
                  <a:ext cx="1676400" cy="990600"/>
                </a:xfrm>
                <a:prstGeom prst="ellipse">
                  <a:avLst/>
                </a:prstGeom>
                <a:grp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 name="Group 529"/>
            <p:cNvGrpSpPr/>
            <p:nvPr/>
          </p:nvGrpSpPr>
          <p:grpSpPr>
            <a:xfrm>
              <a:off x="1981200" y="2895600"/>
              <a:ext cx="1295400" cy="2286000"/>
              <a:chOff x="838200" y="533400"/>
              <a:chExt cx="2959423" cy="5091789"/>
            </a:xfrm>
          </p:grpSpPr>
          <p:sp>
            <p:nvSpPr>
              <p:cNvPr id="306" name="Oval 305"/>
              <p:cNvSpPr/>
              <p:nvPr/>
            </p:nvSpPr>
            <p:spPr>
              <a:xfrm>
                <a:off x="3040505" y="3517692"/>
                <a:ext cx="3810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a:off x="2437151" y="1334255"/>
                <a:ext cx="457200" cy="1066800"/>
              </a:xfrm>
              <a:prstGeom prst="ellipse">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p:cNvSpPr/>
              <p:nvPr/>
            </p:nvSpPr>
            <p:spPr>
              <a:xfrm>
                <a:off x="1295400" y="1271796"/>
                <a:ext cx="457200" cy="1066800"/>
              </a:xfrm>
              <a:prstGeom prst="ellipse">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9" name="Group 17"/>
              <p:cNvGrpSpPr/>
              <p:nvPr/>
            </p:nvGrpSpPr>
            <p:grpSpPr>
              <a:xfrm rot="2754858">
                <a:off x="1366669" y="5020454"/>
                <a:ext cx="451567" cy="757903"/>
                <a:chOff x="1676400" y="2133600"/>
                <a:chExt cx="1447800" cy="2088845"/>
              </a:xfrm>
            </p:grpSpPr>
            <p:sp>
              <p:nvSpPr>
                <p:cNvPr id="337" name="Oval 336"/>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Moon 337"/>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Moon 338"/>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0" name="Group 18"/>
              <p:cNvGrpSpPr/>
              <p:nvPr/>
            </p:nvGrpSpPr>
            <p:grpSpPr>
              <a:xfrm rot="18845142" flipH="1">
                <a:off x="2094336" y="4964730"/>
                <a:ext cx="451567" cy="757903"/>
                <a:chOff x="1676400" y="2133600"/>
                <a:chExt cx="1447800" cy="2088845"/>
              </a:xfrm>
            </p:grpSpPr>
            <p:sp>
              <p:nvSpPr>
                <p:cNvPr id="334" name="Oval 333"/>
                <p:cNvSpPr/>
                <p:nvPr/>
              </p:nvSpPr>
              <p:spPr>
                <a:xfrm>
                  <a:off x="1676400" y="2133600"/>
                  <a:ext cx="1447800" cy="2057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Moon 20"/>
                <p:cNvSpPr/>
                <p:nvPr/>
              </p:nvSpPr>
              <p:spPr>
                <a:xfrm rot="16429614">
                  <a:off x="2042866" y="3204410"/>
                  <a:ext cx="672490" cy="1363580"/>
                </a:xfrm>
                <a:prstGeom prst="moon">
                  <a:avLst>
                    <a:gd name="adj" fmla="val 87500"/>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Moon 335"/>
                <p:cNvSpPr/>
                <p:nvPr/>
              </p:nvSpPr>
              <p:spPr>
                <a:xfrm rot="5400000">
                  <a:off x="2031790" y="2496488"/>
                  <a:ext cx="718282" cy="1364105"/>
                </a:xfrm>
                <a:prstGeom prst="moon">
                  <a:avLst>
                    <a:gd name="adj" fmla="val 34385"/>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1" name="Oval 310"/>
              <p:cNvSpPr/>
              <p:nvPr/>
            </p:nvSpPr>
            <p:spPr>
              <a:xfrm>
                <a:off x="838200" y="3436266"/>
                <a:ext cx="463611" cy="64948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Trapezoid 311"/>
              <p:cNvSpPr/>
              <p:nvPr/>
            </p:nvSpPr>
            <p:spPr>
              <a:xfrm rot="20102191">
                <a:off x="2329123" y="2114459"/>
                <a:ext cx="799225" cy="1627037"/>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Trapezoid 312"/>
              <p:cNvSpPr/>
              <p:nvPr/>
            </p:nvSpPr>
            <p:spPr>
              <a:xfrm rot="1327004">
                <a:off x="1022568" y="2090641"/>
                <a:ext cx="799225" cy="1627037"/>
              </a:xfrm>
              <a:prstGeom prst="trapezoid">
                <a:avLst>
                  <a:gd name="adj" fmla="val 34133"/>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Trapezoid 313"/>
              <p:cNvSpPr/>
              <p:nvPr/>
            </p:nvSpPr>
            <p:spPr>
              <a:xfrm>
                <a:off x="1207073" y="2146900"/>
                <a:ext cx="1721407" cy="3164809"/>
              </a:xfrm>
              <a:prstGeom prst="trapezoid">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Isosceles Triangle 5"/>
              <p:cNvSpPr/>
              <p:nvPr/>
            </p:nvSpPr>
            <p:spPr>
              <a:xfrm rot="10800000">
                <a:off x="1821861" y="2146900"/>
                <a:ext cx="491831" cy="586076"/>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ectangle 315"/>
              <p:cNvSpPr/>
              <p:nvPr/>
            </p:nvSpPr>
            <p:spPr>
              <a:xfrm>
                <a:off x="1452988" y="3905127"/>
                <a:ext cx="1229577" cy="175823"/>
              </a:xfrm>
              <a:prstGeom prst="rect">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Trapezoid 316"/>
              <p:cNvSpPr/>
              <p:nvPr/>
            </p:nvSpPr>
            <p:spPr>
              <a:xfrm rot="366654" flipH="1">
                <a:off x="1261466" y="2108753"/>
                <a:ext cx="570223" cy="2982106"/>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Trapezoid 317"/>
              <p:cNvSpPr/>
              <p:nvPr/>
            </p:nvSpPr>
            <p:spPr>
              <a:xfrm rot="21233346">
                <a:off x="2294540" y="2096242"/>
                <a:ext cx="570223" cy="2989273"/>
              </a:xfrm>
              <a:prstGeom prst="trapezoid">
                <a:avLst>
                  <a:gd name="adj" fmla="val 341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9" name="Oval 318"/>
              <p:cNvSpPr/>
              <p:nvPr/>
            </p:nvSpPr>
            <p:spPr>
              <a:xfrm>
                <a:off x="1451981" y="738396"/>
                <a:ext cx="1202365" cy="16169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rot="19278804">
                <a:off x="2188248" y="535643"/>
                <a:ext cx="457200" cy="1066800"/>
              </a:xfrm>
              <a:prstGeom prst="ellipse">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rot="2369756">
                <a:off x="1506259" y="533400"/>
                <a:ext cx="457200" cy="1066800"/>
              </a:xfrm>
              <a:prstGeom prst="ellipse">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rot="21206386">
                <a:off x="1727091" y="1839903"/>
                <a:ext cx="660619" cy="925244"/>
              </a:xfrm>
              <a:prstGeom prst="ellipse">
                <a:avLst/>
              </a:prstGeom>
              <a:solidFill>
                <a:schemeClr val="bg2">
                  <a:lumMod val="1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rot="21206386">
                <a:off x="1851597" y="1913818"/>
                <a:ext cx="376308" cy="33548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4" name="Group 43"/>
              <p:cNvGrpSpPr/>
              <p:nvPr/>
            </p:nvGrpSpPr>
            <p:grpSpPr>
              <a:xfrm rot="19025436">
                <a:off x="2146207" y="3548341"/>
                <a:ext cx="1651416" cy="462197"/>
                <a:chOff x="3505200" y="1981200"/>
                <a:chExt cx="2138597" cy="749508"/>
              </a:xfrm>
            </p:grpSpPr>
            <p:grpSp>
              <p:nvGrpSpPr>
                <p:cNvPr id="326" name="Group 38"/>
                <p:cNvGrpSpPr/>
                <p:nvPr/>
              </p:nvGrpSpPr>
              <p:grpSpPr>
                <a:xfrm>
                  <a:off x="3505200" y="1981200"/>
                  <a:ext cx="2133600" cy="381000"/>
                  <a:chOff x="3505200" y="1981200"/>
                  <a:chExt cx="2133600" cy="381000"/>
                </a:xfrm>
              </p:grpSpPr>
              <p:sp>
                <p:nvSpPr>
                  <p:cNvPr id="331" name="Rounded Rectangle 330"/>
                  <p:cNvSpPr/>
                  <p:nvPr/>
                </p:nvSpPr>
                <p:spPr>
                  <a:xfrm rot="5400000">
                    <a:off x="4343400" y="1219200"/>
                    <a:ext cx="381000" cy="1905000"/>
                  </a:xfrm>
                  <a:prstGeom prst="round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a:off x="5334000" y="1981200"/>
                    <a:ext cx="304800" cy="381000"/>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a:off x="3505200" y="1981200"/>
                    <a:ext cx="304800" cy="381000"/>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39"/>
                <p:cNvGrpSpPr/>
                <p:nvPr/>
              </p:nvGrpSpPr>
              <p:grpSpPr>
                <a:xfrm>
                  <a:off x="3510197" y="2349708"/>
                  <a:ext cx="2133600" cy="381000"/>
                  <a:chOff x="3505200" y="1981200"/>
                  <a:chExt cx="2133600" cy="381000"/>
                </a:xfrm>
              </p:grpSpPr>
              <p:sp>
                <p:nvSpPr>
                  <p:cNvPr id="328" name="Rounded Rectangle 327"/>
                  <p:cNvSpPr/>
                  <p:nvPr/>
                </p:nvSpPr>
                <p:spPr>
                  <a:xfrm rot="5400000">
                    <a:off x="4343400" y="1219200"/>
                    <a:ext cx="381000" cy="1905000"/>
                  </a:xfrm>
                  <a:prstGeom prst="round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p:cNvSpPr/>
                  <p:nvPr/>
                </p:nvSpPr>
                <p:spPr>
                  <a:xfrm>
                    <a:off x="5334000" y="1981200"/>
                    <a:ext cx="304800" cy="381000"/>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a:off x="3505200" y="1981200"/>
                    <a:ext cx="304800" cy="381000"/>
                  </a:xfrm>
                  <a:prstGeom prst="ellipse">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5" name="Oval 324"/>
              <p:cNvSpPr/>
              <p:nvPr/>
            </p:nvSpPr>
            <p:spPr>
              <a:xfrm>
                <a:off x="2895600" y="3657600"/>
                <a:ext cx="3810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64"/>
            <p:cNvGrpSpPr/>
            <p:nvPr/>
          </p:nvGrpSpPr>
          <p:grpSpPr>
            <a:xfrm>
              <a:off x="5715000" y="3048000"/>
              <a:ext cx="1600200" cy="2057400"/>
              <a:chOff x="4648200" y="2209800"/>
              <a:chExt cx="3962400" cy="4057792"/>
            </a:xfrm>
          </p:grpSpPr>
          <p:grpSp>
            <p:nvGrpSpPr>
              <p:cNvPr id="182" name="Group 164"/>
              <p:cNvGrpSpPr/>
              <p:nvPr/>
            </p:nvGrpSpPr>
            <p:grpSpPr>
              <a:xfrm>
                <a:off x="7010400" y="2209800"/>
                <a:ext cx="1524000" cy="2895600"/>
                <a:chOff x="7162800" y="1143000"/>
                <a:chExt cx="1981200" cy="3545131"/>
              </a:xfrm>
            </p:grpSpPr>
            <p:grpSp>
              <p:nvGrpSpPr>
                <p:cNvPr id="285" name="Group 159"/>
                <p:cNvGrpSpPr/>
                <p:nvPr/>
              </p:nvGrpSpPr>
              <p:grpSpPr>
                <a:xfrm>
                  <a:off x="7162800" y="1143000"/>
                  <a:ext cx="1981200" cy="3545131"/>
                  <a:chOff x="5662720" y="1532681"/>
                  <a:chExt cx="1576282" cy="2463466"/>
                </a:xfrm>
              </p:grpSpPr>
              <p:sp>
                <p:nvSpPr>
                  <p:cNvPr id="294" name="Oval 293"/>
                  <p:cNvSpPr/>
                  <p:nvPr/>
                </p:nvSpPr>
                <p:spPr>
                  <a:xfrm rot="649721" flipH="1">
                    <a:off x="6475386" y="3734570"/>
                    <a:ext cx="405299" cy="261577"/>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p:nvSpPr>
                <p:spPr>
                  <a:xfrm rot="649721" flipH="1">
                    <a:off x="6111629" y="3734570"/>
                    <a:ext cx="405299" cy="261577"/>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Cloud 137"/>
                  <p:cNvSpPr/>
                  <p:nvPr/>
                </p:nvSpPr>
                <p:spPr>
                  <a:xfrm rot="671737">
                    <a:off x="5831588" y="1689669"/>
                    <a:ext cx="413272" cy="942744"/>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Cloud 296"/>
                  <p:cNvSpPr/>
                  <p:nvPr/>
                </p:nvSpPr>
                <p:spPr>
                  <a:xfrm rot="20706537">
                    <a:off x="6651194" y="1794329"/>
                    <a:ext cx="472405" cy="861777"/>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p:cNvSpPr/>
                  <p:nvPr/>
                </p:nvSpPr>
                <p:spPr>
                  <a:xfrm rot="20950279">
                    <a:off x="5662720" y="3167509"/>
                    <a:ext cx="405299" cy="17654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rot="649721" flipH="1">
                    <a:off x="6833703" y="3238459"/>
                    <a:ext cx="405299" cy="17654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Trapezoid 299"/>
                  <p:cNvSpPr/>
                  <p:nvPr/>
                </p:nvSpPr>
                <p:spPr>
                  <a:xfrm flipH="1">
                    <a:off x="6008331" y="2422692"/>
                    <a:ext cx="878238" cy="1450495"/>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Trapezoid 300"/>
                  <p:cNvSpPr/>
                  <p:nvPr/>
                </p:nvSpPr>
                <p:spPr>
                  <a:xfrm rot="1217087" flipH="1">
                    <a:off x="5895872" y="2457661"/>
                    <a:ext cx="363026" cy="839617"/>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Trapezoid 301"/>
                  <p:cNvSpPr/>
                  <p:nvPr/>
                </p:nvSpPr>
                <p:spPr>
                  <a:xfrm rot="20382913">
                    <a:off x="6644565" y="2462118"/>
                    <a:ext cx="395175" cy="870050"/>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Isosceles Triangle 302"/>
                  <p:cNvSpPr/>
                  <p:nvPr/>
                </p:nvSpPr>
                <p:spPr>
                  <a:xfrm rot="10800000" flipH="1">
                    <a:off x="6329609" y="2591689"/>
                    <a:ext cx="292746" cy="292689"/>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flipH="1">
                    <a:off x="6077248" y="1571316"/>
                    <a:ext cx="809321" cy="106422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Cloud 304"/>
                  <p:cNvSpPr/>
                  <p:nvPr/>
                </p:nvSpPr>
                <p:spPr>
                  <a:xfrm rot="16200000">
                    <a:off x="6263298" y="1264802"/>
                    <a:ext cx="424123" cy="959881"/>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6" name="Cloud 285"/>
                <p:cNvSpPr/>
                <p:nvPr/>
              </p:nvSpPr>
              <p:spPr>
                <a:xfrm rot="16200000">
                  <a:off x="7693703" y="2320976"/>
                  <a:ext cx="921895" cy="819462"/>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flipH="1">
                  <a:off x="7842606" y="2401040"/>
                  <a:ext cx="509413" cy="25405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163"/>
                <p:cNvGrpSpPr/>
                <p:nvPr/>
              </p:nvGrpSpPr>
              <p:grpSpPr>
                <a:xfrm>
                  <a:off x="7543801" y="3581401"/>
                  <a:ext cx="1066799" cy="1066800"/>
                  <a:chOff x="7543801" y="3581401"/>
                  <a:chExt cx="1066799" cy="1066800"/>
                </a:xfrm>
              </p:grpSpPr>
              <p:sp>
                <p:nvSpPr>
                  <p:cNvPr id="289" name="Rounded Rectangle 288"/>
                  <p:cNvSpPr/>
                  <p:nvPr/>
                </p:nvSpPr>
                <p:spPr>
                  <a:xfrm>
                    <a:off x="7696200" y="3657600"/>
                    <a:ext cx="914400" cy="152400"/>
                  </a:xfrm>
                  <a:prstGeom prst="roundRect">
                    <a:avLst/>
                  </a:prstGeom>
                  <a:solidFill>
                    <a:srgbClr val="D98A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0" name="Group 162"/>
                  <p:cNvGrpSpPr/>
                  <p:nvPr/>
                </p:nvGrpSpPr>
                <p:grpSpPr>
                  <a:xfrm>
                    <a:off x="7543801" y="3581401"/>
                    <a:ext cx="457200" cy="1066800"/>
                    <a:chOff x="6827799" y="4800600"/>
                    <a:chExt cx="868401" cy="2043177"/>
                  </a:xfrm>
                  <a:solidFill>
                    <a:srgbClr val="D98A33"/>
                  </a:solidFill>
                </p:grpSpPr>
                <p:sp>
                  <p:nvSpPr>
                    <p:cNvPr id="291" name="Double Wave 290"/>
                    <p:cNvSpPr/>
                    <p:nvPr/>
                  </p:nvSpPr>
                  <p:spPr>
                    <a:xfrm rot="16516316">
                      <a:off x="6407650" y="5697864"/>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Double Wave 291"/>
                    <p:cNvSpPr/>
                    <p:nvPr/>
                  </p:nvSpPr>
                  <p:spPr>
                    <a:xfrm rot="17633710">
                      <a:off x="6141999" y="5700777"/>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ounded Rectangle 292"/>
                    <p:cNvSpPr/>
                    <p:nvPr/>
                  </p:nvSpPr>
                  <p:spPr>
                    <a:xfrm>
                      <a:off x="7010400" y="4800600"/>
                      <a:ext cx="685800" cy="6096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83" name="Group 51"/>
              <p:cNvGrpSpPr/>
              <p:nvPr/>
            </p:nvGrpSpPr>
            <p:grpSpPr>
              <a:xfrm>
                <a:off x="4648200" y="2590800"/>
                <a:ext cx="1447800" cy="2590800"/>
                <a:chOff x="1752601" y="3962400"/>
                <a:chExt cx="990599" cy="1828800"/>
              </a:xfrm>
            </p:grpSpPr>
            <p:sp>
              <p:nvSpPr>
                <p:cNvPr id="272" name="Oval 271"/>
                <p:cNvSpPr/>
                <p:nvPr/>
              </p:nvSpPr>
              <p:spPr>
                <a:xfrm rot="4630237">
                  <a:off x="1996397" y="5551579"/>
                  <a:ext cx="176078" cy="30316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72"/>
                <p:cNvSpPr/>
                <p:nvPr/>
              </p:nvSpPr>
              <p:spPr>
                <a:xfrm rot="4630237">
                  <a:off x="2283530" y="5536610"/>
                  <a:ext cx="176078" cy="30316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lowchart: Delay 54"/>
                <p:cNvSpPr/>
                <p:nvPr/>
              </p:nvSpPr>
              <p:spPr>
                <a:xfrm rot="16200000">
                  <a:off x="1637209" y="4213855"/>
                  <a:ext cx="1259895" cy="756985"/>
                </a:xfrm>
                <a:prstGeom prst="flowChartDelay">
                  <a:avLst/>
                </a:prstGeom>
                <a:solidFill>
                  <a:srgbClr val="D98A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rot="7016247">
                  <a:off x="2531273" y="4914747"/>
                  <a:ext cx="160189" cy="26366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rot="4630237">
                  <a:off x="1804338" y="4961409"/>
                  <a:ext cx="160189" cy="26366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lowchart: Manual Operation 276"/>
                <p:cNvSpPr/>
                <p:nvPr/>
              </p:nvSpPr>
              <p:spPr>
                <a:xfrm rot="10800000">
                  <a:off x="2045282" y="4709005"/>
                  <a:ext cx="443750" cy="723273"/>
                </a:xfrm>
                <a:prstGeom prst="flowChartManualOperation">
                  <a:avLst/>
                </a:prstGeom>
                <a:solidFill>
                  <a:srgbClr val="EDCD7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lowchart: Manual Operation 277"/>
                <p:cNvSpPr/>
                <p:nvPr/>
              </p:nvSpPr>
              <p:spPr>
                <a:xfrm rot="10800000">
                  <a:off x="1966973" y="5128970"/>
                  <a:ext cx="600368" cy="349971"/>
                </a:xfrm>
                <a:prstGeom prst="flowChartManualOperation">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lowchart: Manual Operation 278"/>
                <p:cNvSpPr/>
                <p:nvPr/>
              </p:nvSpPr>
              <p:spPr>
                <a:xfrm rot="12427803">
                  <a:off x="1905094" y="4667306"/>
                  <a:ext cx="261029" cy="442901"/>
                </a:xfrm>
                <a:prstGeom prst="flowChartManualOperation">
                  <a:avLst/>
                </a:prstGeom>
                <a:solidFill>
                  <a:srgbClr val="EDCD7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lowchart: Manual Operation 279"/>
                <p:cNvSpPr/>
                <p:nvPr/>
              </p:nvSpPr>
              <p:spPr>
                <a:xfrm rot="9172197" flipH="1">
                  <a:off x="2352726" y="4644511"/>
                  <a:ext cx="261029" cy="442901"/>
                </a:xfrm>
                <a:prstGeom prst="flowChartManualOperation">
                  <a:avLst/>
                </a:prstGeom>
                <a:solidFill>
                  <a:srgbClr val="EDCD7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a:off x="2019179" y="4125720"/>
                  <a:ext cx="495956" cy="62994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lowchart: Manual Operation 281"/>
                <p:cNvSpPr/>
                <p:nvPr/>
              </p:nvSpPr>
              <p:spPr>
                <a:xfrm rot="10800000">
                  <a:off x="1888664" y="5292290"/>
                  <a:ext cx="756985" cy="349971"/>
                </a:xfrm>
                <a:prstGeom prst="flowChartManualOperation">
                  <a:avLst/>
                </a:prstGeom>
                <a:solidFill>
                  <a:srgbClr val="EDCD7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Double Wave 282"/>
                <p:cNvSpPr/>
                <p:nvPr/>
              </p:nvSpPr>
              <p:spPr>
                <a:xfrm>
                  <a:off x="2019179" y="4125720"/>
                  <a:ext cx="495956" cy="186651"/>
                </a:xfrm>
                <a:prstGeom prst="doubleWave">
                  <a:avLst>
                    <a:gd name="adj1" fmla="val 6250"/>
                    <a:gd name="adj2" fmla="val 1038"/>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ounded Rectangle 283"/>
                <p:cNvSpPr/>
                <p:nvPr/>
              </p:nvSpPr>
              <p:spPr>
                <a:xfrm>
                  <a:off x="1966973" y="4125720"/>
                  <a:ext cx="600368" cy="69994"/>
                </a:xfrm>
                <a:prstGeom prst="roundRect">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 name="Group 102"/>
              <p:cNvGrpSpPr/>
              <p:nvPr/>
            </p:nvGrpSpPr>
            <p:grpSpPr>
              <a:xfrm>
                <a:off x="7239000" y="3429000"/>
                <a:ext cx="1371600" cy="2590800"/>
                <a:chOff x="1565994" y="990600"/>
                <a:chExt cx="2085014" cy="3466754"/>
              </a:xfrm>
            </p:grpSpPr>
            <p:sp>
              <p:nvSpPr>
                <p:cNvPr id="253" name="Oval 252"/>
                <p:cNvSpPr/>
                <p:nvPr/>
              </p:nvSpPr>
              <p:spPr>
                <a:xfrm rot="4427519">
                  <a:off x="2206128" y="3815032"/>
                  <a:ext cx="466193" cy="818451"/>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rot="17172481" flipH="1">
                  <a:off x="2739528" y="3815032"/>
                  <a:ext cx="466193" cy="818451"/>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Isosceles Triangle 254"/>
                <p:cNvSpPr/>
                <p:nvPr/>
              </p:nvSpPr>
              <p:spPr>
                <a:xfrm>
                  <a:off x="1905000" y="2057400"/>
                  <a:ext cx="1676400" cy="2133600"/>
                </a:xfrm>
                <a:prstGeom prst="triangle">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Isosceles Triangle 255"/>
                <p:cNvSpPr/>
                <p:nvPr/>
              </p:nvSpPr>
              <p:spPr>
                <a:xfrm rot="10800000">
                  <a:off x="2514600" y="2286000"/>
                  <a:ext cx="381000" cy="4572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rot="19411276">
                  <a:off x="3230951" y="2794217"/>
                  <a:ext cx="420057" cy="75387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rot="2820608">
                  <a:off x="1732904" y="2776914"/>
                  <a:ext cx="420057" cy="75387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Isosceles Triangle 258"/>
                <p:cNvSpPr/>
                <p:nvPr/>
              </p:nvSpPr>
              <p:spPr>
                <a:xfrm rot="2242960">
                  <a:off x="1878936" y="1901223"/>
                  <a:ext cx="914400" cy="1255680"/>
                </a:xfrm>
                <a:prstGeom prst="triangle">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Isosceles Triangle 259"/>
                <p:cNvSpPr/>
                <p:nvPr/>
              </p:nvSpPr>
              <p:spPr>
                <a:xfrm rot="19284057">
                  <a:off x="2654004" y="1900669"/>
                  <a:ext cx="914400" cy="1255680"/>
                </a:xfrm>
                <a:prstGeom prst="triangle">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a:off x="2209800" y="990600"/>
                  <a:ext cx="990600" cy="1447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Cloud 261"/>
                <p:cNvSpPr/>
                <p:nvPr/>
              </p:nvSpPr>
              <p:spPr>
                <a:xfrm>
                  <a:off x="2209800" y="990600"/>
                  <a:ext cx="990600" cy="3810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Cloud 262"/>
                <p:cNvSpPr/>
                <p:nvPr/>
              </p:nvSpPr>
              <p:spPr>
                <a:xfrm rot="5107997">
                  <a:off x="2396437" y="1718794"/>
                  <a:ext cx="1505693" cy="3810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Cloud 263"/>
                <p:cNvSpPr/>
                <p:nvPr/>
              </p:nvSpPr>
              <p:spPr>
                <a:xfrm rot="6038579">
                  <a:off x="1558237" y="1718794"/>
                  <a:ext cx="1505693" cy="3810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Trapezoid 264"/>
                <p:cNvSpPr/>
                <p:nvPr/>
              </p:nvSpPr>
              <p:spPr>
                <a:xfrm rot="283094">
                  <a:off x="1986442" y="1103684"/>
                  <a:ext cx="457200" cy="1295400"/>
                </a:xfrm>
                <a:prstGeom prst="trapezoid">
                  <a:avLst>
                    <a:gd name="adj" fmla="val 4365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Trapezoid 265"/>
                <p:cNvSpPr/>
                <p:nvPr/>
              </p:nvSpPr>
              <p:spPr>
                <a:xfrm rot="21363997">
                  <a:off x="3015691" y="1080956"/>
                  <a:ext cx="457200" cy="1295400"/>
                </a:xfrm>
                <a:prstGeom prst="trapezoid">
                  <a:avLst>
                    <a:gd name="adj" fmla="val 43418"/>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lowchart: Stored Data 266"/>
                <p:cNvSpPr/>
                <p:nvPr/>
              </p:nvSpPr>
              <p:spPr>
                <a:xfrm rot="5400000">
                  <a:off x="2438400" y="685800"/>
                  <a:ext cx="609600" cy="1219200"/>
                </a:xfrm>
                <a:prstGeom prst="flowChartOnlineStorag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Cross 267"/>
                <p:cNvSpPr/>
                <p:nvPr/>
              </p:nvSpPr>
              <p:spPr>
                <a:xfrm>
                  <a:off x="19812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Cross 268"/>
                <p:cNvSpPr/>
                <p:nvPr/>
              </p:nvSpPr>
              <p:spPr>
                <a:xfrm>
                  <a:off x="23622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Cross 269"/>
                <p:cNvSpPr/>
                <p:nvPr/>
              </p:nvSpPr>
              <p:spPr>
                <a:xfrm>
                  <a:off x="28194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Cross 270"/>
                <p:cNvSpPr/>
                <p:nvPr/>
              </p:nvSpPr>
              <p:spPr>
                <a:xfrm>
                  <a:off x="31242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154"/>
              <p:cNvGrpSpPr/>
              <p:nvPr/>
            </p:nvGrpSpPr>
            <p:grpSpPr>
              <a:xfrm>
                <a:off x="5791200" y="2209800"/>
                <a:ext cx="1460335" cy="2798228"/>
                <a:chOff x="5719860" y="1011772"/>
                <a:chExt cx="1460335" cy="2798228"/>
              </a:xfrm>
            </p:grpSpPr>
            <p:grpSp>
              <p:nvGrpSpPr>
                <p:cNvPr id="234" name="Group 66"/>
                <p:cNvGrpSpPr/>
                <p:nvPr/>
              </p:nvGrpSpPr>
              <p:grpSpPr>
                <a:xfrm>
                  <a:off x="5719860" y="1011772"/>
                  <a:ext cx="1460335" cy="2798228"/>
                  <a:chOff x="1063405" y="1105006"/>
                  <a:chExt cx="1156804" cy="2679532"/>
                </a:xfrm>
              </p:grpSpPr>
              <p:sp>
                <p:nvSpPr>
                  <p:cNvPr id="236" name="Oval 235"/>
                  <p:cNvSpPr/>
                  <p:nvPr/>
                </p:nvSpPr>
                <p:spPr>
                  <a:xfrm rot="3435232" flipH="1">
                    <a:off x="1923333" y="2878345"/>
                    <a:ext cx="344631" cy="22373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rot="18164768">
                    <a:off x="1109081" y="2859600"/>
                    <a:ext cx="381000" cy="26114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rot="20260128">
                    <a:off x="1365965" y="3489048"/>
                    <a:ext cx="381000" cy="29549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rot="2101605">
                    <a:off x="1559094" y="3476458"/>
                    <a:ext cx="381000" cy="28905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Trapezoid 239"/>
                  <p:cNvSpPr/>
                  <p:nvPr/>
                </p:nvSpPr>
                <p:spPr>
                  <a:xfrm>
                    <a:off x="1371600" y="2362200"/>
                    <a:ext cx="609600" cy="12954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Trapezoid 240"/>
                  <p:cNvSpPr/>
                  <p:nvPr/>
                </p:nvSpPr>
                <p:spPr>
                  <a:xfrm rot="20676161" flipH="1">
                    <a:off x="1778512" y="2173915"/>
                    <a:ext cx="415251" cy="825311"/>
                  </a:xfrm>
                  <a:prstGeom prst="trapezoid">
                    <a:avLst/>
                  </a:prstGeom>
                  <a:solidFill>
                    <a:srgbClr val="FF99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Trapezoid 241"/>
                  <p:cNvSpPr/>
                  <p:nvPr/>
                </p:nvSpPr>
                <p:spPr>
                  <a:xfrm rot="996339">
                    <a:off x="1176071" y="2175726"/>
                    <a:ext cx="415251" cy="825311"/>
                  </a:xfrm>
                  <a:prstGeom prst="trapezoid">
                    <a:avLst/>
                  </a:prstGeom>
                  <a:solidFill>
                    <a:srgbClr val="FF99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Cloud 242"/>
                  <p:cNvSpPr/>
                  <p:nvPr/>
                </p:nvSpPr>
                <p:spPr>
                  <a:xfrm rot="247138">
                    <a:off x="1063405" y="1105006"/>
                    <a:ext cx="1156804" cy="1914203"/>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Trapezoid 243"/>
                  <p:cNvSpPr/>
                  <p:nvPr/>
                </p:nvSpPr>
                <p:spPr>
                  <a:xfrm>
                    <a:off x="1371600" y="2209800"/>
                    <a:ext cx="609600" cy="1295400"/>
                  </a:xfrm>
                  <a:prstGeom prst="trapezoid">
                    <a:avLst/>
                  </a:prstGeom>
                  <a:solidFill>
                    <a:srgbClr val="FF99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1524000" y="1905000"/>
                    <a:ext cx="3048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p:cNvSpPr/>
                  <p:nvPr/>
                </p:nvSpPr>
                <p:spPr>
                  <a:xfrm>
                    <a:off x="1295400" y="1219200"/>
                    <a:ext cx="762000" cy="1066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Cloud 246"/>
                  <p:cNvSpPr/>
                  <p:nvPr/>
                </p:nvSpPr>
                <p:spPr>
                  <a:xfrm>
                    <a:off x="1371600" y="1219200"/>
                    <a:ext cx="533400" cy="38100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Quad Arrow 247"/>
                  <p:cNvSpPr/>
                  <p:nvPr/>
                </p:nvSpPr>
                <p:spPr>
                  <a:xfrm>
                    <a:off x="1371600" y="3276600"/>
                    <a:ext cx="304800" cy="228600"/>
                  </a:xfrm>
                  <a:prstGeom prst="quad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Quad Arrow 248"/>
                  <p:cNvSpPr/>
                  <p:nvPr/>
                </p:nvSpPr>
                <p:spPr>
                  <a:xfrm>
                    <a:off x="1676400" y="3276600"/>
                    <a:ext cx="304800" cy="228600"/>
                  </a:xfrm>
                  <a:prstGeom prst="quad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Trapezoid 249"/>
                  <p:cNvSpPr/>
                  <p:nvPr/>
                </p:nvSpPr>
                <p:spPr>
                  <a:xfrm rot="996339">
                    <a:off x="1149519" y="1240328"/>
                    <a:ext cx="298481" cy="1024383"/>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Trapezoid 250"/>
                  <p:cNvSpPr/>
                  <p:nvPr/>
                </p:nvSpPr>
                <p:spPr>
                  <a:xfrm rot="20603661" flipH="1">
                    <a:off x="1892752" y="1240489"/>
                    <a:ext cx="298481" cy="1024383"/>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Cross 251"/>
                  <p:cNvSpPr/>
                  <p:nvPr/>
                </p:nvSpPr>
                <p:spPr>
                  <a:xfrm>
                    <a:off x="1371600" y="1219200"/>
                    <a:ext cx="609600" cy="228600"/>
                  </a:xfrm>
                  <a:prstGeom prst="plus">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5" name="Straight Connector 234"/>
                <p:cNvCxnSpPr>
                  <a:endCxn id="244" idx="3"/>
                </p:cNvCxnSpPr>
                <p:nvPr/>
              </p:nvCxnSpPr>
              <p:spPr>
                <a:xfrm>
                  <a:off x="6248400" y="2133600"/>
                  <a:ext cx="533881" cy="7082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6" name="Group 175"/>
              <p:cNvGrpSpPr/>
              <p:nvPr/>
            </p:nvGrpSpPr>
            <p:grpSpPr>
              <a:xfrm>
                <a:off x="5029200" y="3657600"/>
                <a:ext cx="1325026" cy="2609992"/>
                <a:chOff x="5913974" y="3028808"/>
                <a:chExt cx="2411294" cy="3767618"/>
              </a:xfrm>
            </p:grpSpPr>
            <p:sp>
              <p:nvSpPr>
                <p:cNvPr id="212" name="Oval 211"/>
                <p:cNvSpPr/>
                <p:nvPr/>
              </p:nvSpPr>
              <p:spPr>
                <a:xfrm rot="20950279">
                  <a:off x="7110493" y="6477068"/>
                  <a:ext cx="685750" cy="319358"/>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rot="20950279">
                  <a:off x="6500895" y="6477068"/>
                  <a:ext cx="685750" cy="319358"/>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rapezoid 213"/>
                <p:cNvSpPr/>
                <p:nvPr/>
              </p:nvSpPr>
              <p:spPr>
                <a:xfrm>
                  <a:off x="6387501" y="4383012"/>
                  <a:ext cx="1485940" cy="2170187"/>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Oval 214"/>
                <p:cNvSpPr/>
                <p:nvPr/>
              </p:nvSpPr>
              <p:spPr>
                <a:xfrm>
                  <a:off x="6697298" y="3563423"/>
                  <a:ext cx="805279" cy="129930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rot="1778146" flipH="1">
                  <a:off x="7639518" y="5254192"/>
                  <a:ext cx="685750" cy="31729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rot="20147342">
                  <a:off x="5913974" y="5229555"/>
                  <a:ext cx="685750" cy="37421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Trapezoid 217"/>
                <p:cNvSpPr/>
                <p:nvPr/>
              </p:nvSpPr>
              <p:spPr>
                <a:xfrm rot="20382913">
                  <a:off x="7449493" y="4425706"/>
                  <a:ext cx="614225" cy="1025089"/>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rapezoid 218"/>
                <p:cNvSpPr/>
                <p:nvPr/>
              </p:nvSpPr>
              <p:spPr>
                <a:xfrm rot="1217087" flipH="1">
                  <a:off x="6128343" y="4431148"/>
                  <a:ext cx="668618" cy="1062245"/>
                </a:xfrm>
                <a:prstGeom prst="trapezoid">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6387501" y="3343567"/>
                  <a:ext cx="1485940" cy="129930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Chord 220"/>
                <p:cNvSpPr/>
                <p:nvPr/>
              </p:nvSpPr>
              <p:spPr>
                <a:xfrm rot="7621963">
                  <a:off x="6466037" y="2914888"/>
                  <a:ext cx="1393524" cy="1621363"/>
                </a:xfrm>
                <a:prstGeom prst="chord">
                  <a:avLst>
                    <a:gd name="adj1" fmla="val 2700000"/>
                    <a:gd name="adj2" fmla="val 14305134"/>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Trapezoid 221"/>
                <p:cNvSpPr/>
                <p:nvPr/>
              </p:nvSpPr>
              <p:spPr>
                <a:xfrm>
                  <a:off x="6477000" y="5486400"/>
                  <a:ext cx="1295400" cy="228600"/>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Cloud 222"/>
                <p:cNvSpPr/>
                <p:nvPr/>
              </p:nvSpPr>
              <p:spPr>
                <a:xfrm rot="671737">
                  <a:off x="6113193" y="3545769"/>
                  <a:ext cx="530633" cy="1403388"/>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Cloud 223"/>
                <p:cNvSpPr/>
                <p:nvPr/>
              </p:nvSpPr>
              <p:spPr>
                <a:xfrm rot="20928263" flipH="1">
                  <a:off x="7564082" y="3626833"/>
                  <a:ext cx="620603" cy="1244278"/>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p:cNvSpPr/>
                <p:nvPr/>
              </p:nvSpPr>
              <p:spPr>
                <a:xfrm>
                  <a:off x="6324601" y="3505199"/>
                  <a:ext cx="1662458" cy="242417"/>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6" name="Group 167"/>
                <p:cNvGrpSpPr/>
                <p:nvPr/>
              </p:nvGrpSpPr>
              <p:grpSpPr>
                <a:xfrm>
                  <a:off x="6400800" y="6248400"/>
                  <a:ext cx="1417819" cy="273571"/>
                  <a:chOff x="457200" y="1600200"/>
                  <a:chExt cx="8229600" cy="1752600"/>
                </a:xfrm>
              </p:grpSpPr>
              <p:sp>
                <p:nvSpPr>
                  <p:cNvPr id="227" name="Plaque 226"/>
                  <p:cNvSpPr/>
                  <p:nvPr/>
                </p:nvSpPr>
                <p:spPr>
                  <a:xfrm>
                    <a:off x="4572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Plaque 227"/>
                  <p:cNvSpPr/>
                  <p:nvPr/>
                </p:nvSpPr>
                <p:spPr>
                  <a:xfrm>
                    <a:off x="12954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Plaque 228"/>
                  <p:cNvSpPr/>
                  <p:nvPr/>
                </p:nvSpPr>
                <p:spPr>
                  <a:xfrm>
                    <a:off x="23622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Plaque 229"/>
                  <p:cNvSpPr/>
                  <p:nvPr/>
                </p:nvSpPr>
                <p:spPr>
                  <a:xfrm>
                    <a:off x="34290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Plaque 230"/>
                  <p:cNvSpPr/>
                  <p:nvPr/>
                </p:nvSpPr>
                <p:spPr>
                  <a:xfrm>
                    <a:off x="44958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Plaque 231"/>
                  <p:cNvSpPr/>
                  <p:nvPr/>
                </p:nvSpPr>
                <p:spPr>
                  <a:xfrm>
                    <a:off x="55626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Plaque 232"/>
                  <p:cNvSpPr/>
                  <p:nvPr/>
                </p:nvSpPr>
                <p:spPr>
                  <a:xfrm>
                    <a:off x="66294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7" name="Group 186"/>
              <p:cNvGrpSpPr/>
              <p:nvPr/>
            </p:nvGrpSpPr>
            <p:grpSpPr>
              <a:xfrm>
                <a:off x="6019800" y="3200400"/>
                <a:ext cx="1447800" cy="2971800"/>
                <a:chOff x="8191500" y="2895600"/>
                <a:chExt cx="1905000" cy="3429000"/>
              </a:xfrm>
            </p:grpSpPr>
            <p:grpSp>
              <p:nvGrpSpPr>
                <p:cNvPr id="188" name="Group 85"/>
                <p:cNvGrpSpPr/>
                <p:nvPr/>
              </p:nvGrpSpPr>
              <p:grpSpPr>
                <a:xfrm>
                  <a:off x="8191500" y="2895600"/>
                  <a:ext cx="1905000" cy="3429000"/>
                  <a:chOff x="7162800" y="2590801"/>
                  <a:chExt cx="1600200" cy="2895598"/>
                </a:xfrm>
              </p:grpSpPr>
              <p:sp>
                <p:nvSpPr>
                  <p:cNvPr id="199" name="Rounded Rectangle 198"/>
                  <p:cNvSpPr/>
                  <p:nvPr/>
                </p:nvSpPr>
                <p:spPr>
                  <a:xfrm rot="1254567">
                    <a:off x="7377738" y="2776566"/>
                    <a:ext cx="460427" cy="932782"/>
                  </a:xfrm>
                  <a:prstGeom prst="roundRect">
                    <a:avLst>
                      <a:gd name="adj" fmla="val 50000"/>
                    </a:avLst>
                  </a:prstGeom>
                  <a:solidFill>
                    <a:srgbClr val="76451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ounded Rectangle 199"/>
                  <p:cNvSpPr/>
                  <p:nvPr/>
                </p:nvSpPr>
                <p:spPr>
                  <a:xfrm rot="20345433" flipH="1">
                    <a:off x="8167040" y="2776567"/>
                    <a:ext cx="460427" cy="932782"/>
                  </a:xfrm>
                  <a:prstGeom prst="roundRect">
                    <a:avLst>
                      <a:gd name="adj" fmla="val 50000"/>
                    </a:avLst>
                  </a:prstGeom>
                  <a:solidFill>
                    <a:srgbClr val="76451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rot="6128217">
                    <a:off x="8063330" y="5171484"/>
                    <a:ext cx="264049" cy="365782"/>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rot="4472555">
                    <a:off x="7721505" y="5161706"/>
                    <a:ext cx="241894" cy="384450"/>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rot="2901859">
                    <a:off x="7263296" y="4084817"/>
                    <a:ext cx="221384" cy="42237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p:cNvSpPr/>
                  <p:nvPr/>
                </p:nvSpPr>
                <p:spPr>
                  <a:xfrm rot="20226769">
                    <a:off x="8491278" y="4130614"/>
                    <a:ext cx="271722" cy="34062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rapezoid 204"/>
                  <p:cNvSpPr/>
                  <p:nvPr/>
                </p:nvSpPr>
                <p:spPr>
                  <a:xfrm>
                    <a:off x="7439378" y="3571711"/>
                    <a:ext cx="1177462" cy="1750807"/>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rapezoid 205"/>
                  <p:cNvSpPr/>
                  <p:nvPr/>
                </p:nvSpPr>
                <p:spPr>
                  <a:xfrm rot="1442139">
                    <a:off x="7397413" y="3467083"/>
                    <a:ext cx="328386" cy="917340"/>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Trapezoid 206"/>
                  <p:cNvSpPr/>
                  <p:nvPr/>
                </p:nvSpPr>
                <p:spPr>
                  <a:xfrm rot="20249249">
                    <a:off x="8292963" y="3468131"/>
                    <a:ext cx="328386" cy="917340"/>
                  </a:xfrm>
                  <a:prstGeom prst="trapezoid">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ounded Rectangle 207"/>
                  <p:cNvSpPr/>
                  <p:nvPr/>
                </p:nvSpPr>
                <p:spPr>
                  <a:xfrm rot="5400000">
                    <a:off x="7818423" y="2264054"/>
                    <a:ext cx="333136" cy="986629"/>
                  </a:xfrm>
                  <a:prstGeom prst="roundRect">
                    <a:avLst>
                      <a:gd name="adj" fmla="val 50000"/>
                    </a:avLst>
                  </a:prstGeom>
                  <a:solidFill>
                    <a:srgbClr val="76451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7557452" y="2790682"/>
                    <a:ext cx="860453" cy="97929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ounded Rectangle 209"/>
                  <p:cNvSpPr/>
                  <p:nvPr/>
                </p:nvSpPr>
                <p:spPr>
                  <a:xfrm>
                    <a:off x="7491676" y="2790682"/>
                    <a:ext cx="996313" cy="170311"/>
                  </a:xfrm>
                  <a:prstGeom prst="roundRect">
                    <a:avLst>
                      <a:gd name="adj" fmla="val 50000"/>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p:cNvSpPr/>
                  <p:nvPr/>
                </p:nvSpPr>
                <p:spPr>
                  <a:xfrm>
                    <a:off x="7620000" y="4267200"/>
                    <a:ext cx="838200" cy="152400"/>
                  </a:xfrm>
                  <a:prstGeom prst="rect">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9" name="Oval 188"/>
                <p:cNvSpPr/>
                <p:nvPr/>
              </p:nvSpPr>
              <p:spPr>
                <a:xfrm rot="21206386">
                  <a:off x="8879543" y="3846263"/>
                  <a:ext cx="642589" cy="764949"/>
                </a:xfrm>
                <a:prstGeom prst="ellipse">
                  <a:avLst/>
                </a:prstGeom>
                <a:solidFill>
                  <a:srgbClr val="76451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a:off x="8966181" y="3962400"/>
                  <a:ext cx="355638" cy="228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1" name="Group 178"/>
                <p:cNvGrpSpPr/>
                <p:nvPr/>
              </p:nvGrpSpPr>
              <p:grpSpPr>
                <a:xfrm>
                  <a:off x="8534400" y="5791200"/>
                  <a:ext cx="1371600" cy="304800"/>
                  <a:chOff x="1219200" y="2133600"/>
                  <a:chExt cx="7086600" cy="685800"/>
                </a:xfrm>
              </p:grpSpPr>
              <p:sp>
                <p:nvSpPr>
                  <p:cNvPr id="192" name="&quot;No&quot; Symbol 191"/>
                  <p:cNvSpPr/>
                  <p:nvPr/>
                </p:nvSpPr>
                <p:spPr>
                  <a:xfrm>
                    <a:off x="1219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quot;No&quot; Symbol 192"/>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4" name="&quot;No&quot; Symbol 193"/>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5" name="&quot;No&quot; Symbol 194"/>
                  <p:cNvSpPr/>
                  <p:nvPr/>
                </p:nvSpPr>
                <p:spPr>
                  <a:xfrm>
                    <a:off x="40386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6" name="&quot;No&quot; Symbol 195"/>
                  <p:cNvSpPr/>
                  <p:nvPr/>
                </p:nvSpPr>
                <p:spPr>
                  <a:xfrm>
                    <a:off x="49530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7" name="&quot;No&quot; Symbol 196"/>
                  <p:cNvSpPr/>
                  <p:nvPr/>
                </p:nvSpPr>
                <p:spPr>
                  <a:xfrm>
                    <a:off x="58674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8" name="&quot;No&quot; Symbol 197"/>
                  <p:cNvSpPr/>
                  <p:nvPr/>
                </p:nvSpPr>
                <p:spPr>
                  <a:xfrm>
                    <a:off x="6781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sp>
          <p:nvSpPr>
            <p:cNvPr id="55" name="Chord 54"/>
            <p:cNvSpPr/>
            <p:nvPr/>
          </p:nvSpPr>
          <p:spPr>
            <a:xfrm rot="8158179">
              <a:off x="7466951" y="6193671"/>
              <a:ext cx="1414000" cy="1328660"/>
            </a:xfrm>
            <a:prstGeom prst="chord">
              <a:avLst>
                <a:gd name="adj1" fmla="val 2982579"/>
                <a:gd name="adj2" fmla="val 13033933"/>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787614" y="6490741"/>
              <a:ext cx="984230" cy="299803"/>
            </a:xfrm>
            <a:custGeom>
              <a:avLst/>
              <a:gdLst>
                <a:gd name="connsiteX0" fmla="*/ 7271 w 984230"/>
                <a:gd name="connsiteY0" fmla="*/ 239843 h 299803"/>
                <a:gd name="connsiteX1" fmla="*/ 7271 w 984230"/>
                <a:gd name="connsiteY1" fmla="*/ 239843 h 299803"/>
                <a:gd name="connsiteX2" fmla="*/ 112202 w 984230"/>
                <a:gd name="connsiteY2" fmla="*/ 149902 h 299803"/>
                <a:gd name="connsiteX3" fmla="*/ 142183 w 984230"/>
                <a:gd name="connsiteY3" fmla="*/ 119921 h 299803"/>
                <a:gd name="connsiteX4" fmla="*/ 157173 w 984230"/>
                <a:gd name="connsiteY4" fmla="*/ 74951 h 299803"/>
                <a:gd name="connsiteX5" fmla="*/ 202143 w 984230"/>
                <a:gd name="connsiteY5" fmla="*/ 59961 h 299803"/>
                <a:gd name="connsiteX6" fmla="*/ 247114 w 984230"/>
                <a:gd name="connsiteY6" fmla="*/ 89941 h 299803"/>
                <a:gd name="connsiteX7" fmla="*/ 486956 w 984230"/>
                <a:gd name="connsiteY7" fmla="*/ 89941 h 299803"/>
                <a:gd name="connsiteX8" fmla="*/ 531927 w 984230"/>
                <a:gd name="connsiteY8" fmla="*/ 74951 h 299803"/>
                <a:gd name="connsiteX9" fmla="*/ 576897 w 984230"/>
                <a:gd name="connsiteY9" fmla="*/ 44970 h 299803"/>
                <a:gd name="connsiteX10" fmla="*/ 666838 w 984230"/>
                <a:gd name="connsiteY10" fmla="*/ 14990 h 299803"/>
                <a:gd name="connsiteX11" fmla="*/ 711809 w 984230"/>
                <a:gd name="connsiteY11" fmla="*/ 0 h 299803"/>
                <a:gd name="connsiteX12" fmla="*/ 786760 w 984230"/>
                <a:gd name="connsiteY12" fmla="*/ 14990 h 299803"/>
                <a:gd name="connsiteX13" fmla="*/ 876701 w 984230"/>
                <a:gd name="connsiteY13" fmla="*/ 44970 h 299803"/>
                <a:gd name="connsiteX14" fmla="*/ 936661 w 984230"/>
                <a:gd name="connsiteY14" fmla="*/ 119921 h 299803"/>
                <a:gd name="connsiteX15" fmla="*/ 966642 w 984230"/>
                <a:gd name="connsiteY15" fmla="*/ 149902 h 299803"/>
                <a:gd name="connsiteX16" fmla="*/ 981632 w 984230"/>
                <a:gd name="connsiteY16" fmla="*/ 194872 h 299803"/>
                <a:gd name="connsiteX17" fmla="*/ 861711 w 984230"/>
                <a:gd name="connsiteY17" fmla="*/ 269823 h 299803"/>
                <a:gd name="connsiteX18" fmla="*/ 816740 w 984230"/>
                <a:gd name="connsiteY18" fmla="*/ 284813 h 299803"/>
                <a:gd name="connsiteX19" fmla="*/ 771770 w 984230"/>
                <a:gd name="connsiteY19" fmla="*/ 299803 h 299803"/>
                <a:gd name="connsiteX20" fmla="*/ 37252 w 984230"/>
                <a:gd name="connsiteY20" fmla="*/ 284813 h 299803"/>
                <a:gd name="connsiteX21" fmla="*/ 7271 w 984230"/>
                <a:gd name="connsiteY21" fmla="*/ 254833 h 299803"/>
                <a:gd name="connsiteX22" fmla="*/ 7271 w 984230"/>
                <a:gd name="connsiteY22" fmla="*/ 164892 h 299803"/>
                <a:gd name="connsiteX23" fmla="*/ 7271 w 984230"/>
                <a:gd name="connsiteY23" fmla="*/ 164892 h 299803"/>
                <a:gd name="connsiteX24" fmla="*/ 67232 w 984230"/>
                <a:gd name="connsiteY24" fmla="*/ 179882 h 299803"/>
                <a:gd name="connsiteX25" fmla="*/ 67232 w 984230"/>
                <a:gd name="connsiteY25" fmla="*/ 179882 h 299803"/>
                <a:gd name="connsiteX26" fmla="*/ 172163 w 984230"/>
                <a:gd name="connsiteY26" fmla="*/ 149902 h 29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4230" h="299803">
                  <a:moveTo>
                    <a:pt x="7271" y="239843"/>
                  </a:moveTo>
                  <a:lnTo>
                    <a:pt x="7271" y="239843"/>
                  </a:lnTo>
                  <a:cubicBezTo>
                    <a:pt x="42248" y="209863"/>
                    <a:pt x="77771" y="180508"/>
                    <a:pt x="112202" y="149902"/>
                  </a:cubicBezTo>
                  <a:cubicBezTo>
                    <a:pt x="122765" y="140512"/>
                    <a:pt x="134911" y="132040"/>
                    <a:pt x="142183" y="119921"/>
                  </a:cubicBezTo>
                  <a:cubicBezTo>
                    <a:pt x="150313" y="106372"/>
                    <a:pt x="146000" y="86124"/>
                    <a:pt x="157173" y="74951"/>
                  </a:cubicBezTo>
                  <a:cubicBezTo>
                    <a:pt x="168346" y="63778"/>
                    <a:pt x="187153" y="64958"/>
                    <a:pt x="202143" y="59961"/>
                  </a:cubicBezTo>
                  <a:cubicBezTo>
                    <a:pt x="217133" y="69954"/>
                    <a:pt x="231000" y="81884"/>
                    <a:pt x="247114" y="89941"/>
                  </a:cubicBezTo>
                  <a:cubicBezTo>
                    <a:pt x="323044" y="127906"/>
                    <a:pt x="403511" y="96360"/>
                    <a:pt x="486956" y="89941"/>
                  </a:cubicBezTo>
                  <a:cubicBezTo>
                    <a:pt x="501946" y="84944"/>
                    <a:pt x="517794" y="82018"/>
                    <a:pt x="531927" y="74951"/>
                  </a:cubicBezTo>
                  <a:cubicBezTo>
                    <a:pt x="548041" y="66894"/>
                    <a:pt x="560434" y="52287"/>
                    <a:pt x="576897" y="44970"/>
                  </a:cubicBezTo>
                  <a:cubicBezTo>
                    <a:pt x="605775" y="32135"/>
                    <a:pt x="636858" y="24983"/>
                    <a:pt x="666838" y="14990"/>
                  </a:cubicBezTo>
                  <a:lnTo>
                    <a:pt x="711809" y="0"/>
                  </a:lnTo>
                  <a:cubicBezTo>
                    <a:pt x="736793" y="4997"/>
                    <a:pt x="762179" y="8286"/>
                    <a:pt x="786760" y="14990"/>
                  </a:cubicBezTo>
                  <a:cubicBezTo>
                    <a:pt x="817249" y="23305"/>
                    <a:pt x="876701" y="44970"/>
                    <a:pt x="876701" y="44970"/>
                  </a:cubicBezTo>
                  <a:cubicBezTo>
                    <a:pt x="949093" y="117365"/>
                    <a:pt x="861016" y="25365"/>
                    <a:pt x="936661" y="119921"/>
                  </a:cubicBezTo>
                  <a:cubicBezTo>
                    <a:pt x="945490" y="130957"/>
                    <a:pt x="956648" y="139908"/>
                    <a:pt x="966642" y="149902"/>
                  </a:cubicBezTo>
                  <a:cubicBezTo>
                    <a:pt x="971639" y="164892"/>
                    <a:pt x="984230" y="179286"/>
                    <a:pt x="981632" y="194872"/>
                  </a:cubicBezTo>
                  <a:cubicBezTo>
                    <a:pt x="971850" y="253562"/>
                    <a:pt x="902565" y="256205"/>
                    <a:pt x="861711" y="269823"/>
                  </a:cubicBezTo>
                  <a:lnTo>
                    <a:pt x="816740" y="284813"/>
                  </a:lnTo>
                  <a:lnTo>
                    <a:pt x="771770" y="299803"/>
                  </a:lnTo>
                  <a:cubicBezTo>
                    <a:pt x="526931" y="294806"/>
                    <a:pt x="281720" y="299193"/>
                    <a:pt x="37252" y="284813"/>
                  </a:cubicBezTo>
                  <a:cubicBezTo>
                    <a:pt x="23143" y="283983"/>
                    <a:pt x="10699" y="268544"/>
                    <a:pt x="7271" y="254833"/>
                  </a:cubicBezTo>
                  <a:cubicBezTo>
                    <a:pt x="0" y="225748"/>
                    <a:pt x="7271" y="194872"/>
                    <a:pt x="7271" y="164892"/>
                  </a:cubicBezTo>
                  <a:lnTo>
                    <a:pt x="7271" y="164892"/>
                  </a:lnTo>
                  <a:lnTo>
                    <a:pt x="67232" y="179882"/>
                  </a:lnTo>
                  <a:lnTo>
                    <a:pt x="67232" y="179882"/>
                  </a:lnTo>
                  <a:lnTo>
                    <a:pt x="172163" y="149902"/>
                  </a:lnTo>
                </a:path>
              </a:pathLst>
            </a:custGeom>
            <a:solidFill>
              <a:schemeClr val="accent3">
                <a:lumMod val="75000"/>
              </a:schemeClr>
            </a:solidFill>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7" name="Group 817"/>
            <p:cNvGrpSpPr/>
            <p:nvPr/>
          </p:nvGrpSpPr>
          <p:grpSpPr>
            <a:xfrm flipH="1">
              <a:off x="4343400" y="2667000"/>
              <a:ext cx="1219200" cy="1371600"/>
              <a:chOff x="4648200" y="2209800"/>
              <a:chExt cx="3962400" cy="4057792"/>
            </a:xfrm>
          </p:grpSpPr>
          <p:grpSp>
            <p:nvGrpSpPr>
              <p:cNvPr id="58" name="Group 164"/>
              <p:cNvGrpSpPr/>
              <p:nvPr/>
            </p:nvGrpSpPr>
            <p:grpSpPr>
              <a:xfrm>
                <a:off x="7010400" y="2209800"/>
                <a:ext cx="1524000" cy="2895600"/>
                <a:chOff x="7162800" y="1143000"/>
                <a:chExt cx="1981200" cy="3545131"/>
              </a:xfrm>
            </p:grpSpPr>
            <p:grpSp>
              <p:nvGrpSpPr>
                <p:cNvPr id="161" name="Group 159"/>
                <p:cNvGrpSpPr/>
                <p:nvPr/>
              </p:nvGrpSpPr>
              <p:grpSpPr>
                <a:xfrm>
                  <a:off x="7162800" y="1143000"/>
                  <a:ext cx="1981200" cy="3545131"/>
                  <a:chOff x="5662720" y="1532681"/>
                  <a:chExt cx="1576282" cy="2463466"/>
                </a:xfrm>
              </p:grpSpPr>
              <p:sp>
                <p:nvSpPr>
                  <p:cNvPr id="170" name="Oval 169"/>
                  <p:cNvSpPr/>
                  <p:nvPr/>
                </p:nvSpPr>
                <p:spPr>
                  <a:xfrm rot="649721" flipH="1">
                    <a:off x="6475386" y="3734570"/>
                    <a:ext cx="405299" cy="261577"/>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rot="649721" flipH="1">
                    <a:off x="6111629" y="3734570"/>
                    <a:ext cx="405299" cy="261577"/>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Cloud 137"/>
                  <p:cNvSpPr/>
                  <p:nvPr/>
                </p:nvSpPr>
                <p:spPr>
                  <a:xfrm rot="671737">
                    <a:off x="5831588" y="1689669"/>
                    <a:ext cx="413272" cy="942744"/>
                  </a:xfrm>
                  <a:prstGeom prst="cloud">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Cloud 172"/>
                  <p:cNvSpPr/>
                  <p:nvPr/>
                </p:nvSpPr>
                <p:spPr>
                  <a:xfrm rot="20706537">
                    <a:off x="6651194" y="1794329"/>
                    <a:ext cx="472405" cy="861777"/>
                  </a:xfrm>
                  <a:prstGeom prst="cloud">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rot="20950279">
                    <a:off x="5662720" y="3167509"/>
                    <a:ext cx="405299" cy="17654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rot="649721" flipH="1">
                    <a:off x="6833703" y="3238459"/>
                    <a:ext cx="405299" cy="17654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rapezoid 175"/>
                  <p:cNvSpPr/>
                  <p:nvPr/>
                </p:nvSpPr>
                <p:spPr>
                  <a:xfrm flipH="1">
                    <a:off x="6008331" y="2422692"/>
                    <a:ext cx="878238" cy="1450495"/>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Trapezoid 176"/>
                  <p:cNvSpPr/>
                  <p:nvPr/>
                </p:nvSpPr>
                <p:spPr>
                  <a:xfrm rot="1217087" flipH="1">
                    <a:off x="5895872" y="2457661"/>
                    <a:ext cx="363026" cy="839617"/>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rapezoid 177"/>
                  <p:cNvSpPr/>
                  <p:nvPr/>
                </p:nvSpPr>
                <p:spPr>
                  <a:xfrm rot="20382913">
                    <a:off x="6644565" y="2462118"/>
                    <a:ext cx="395175" cy="870050"/>
                  </a:xfrm>
                  <a:prstGeom prst="trapezoid">
                    <a:avLst/>
                  </a:prstGeom>
                  <a:solidFill>
                    <a:srgbClr val="BEA34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Isosceles Triangle 178"/>
                  <p:cNvSpPr/>
                  <p:nvPr/>
                </p:nvSpPr>
                <p:spPr>
                  <a:xfrm rot="10800000" flipH="1">
                    <a:off x="6329609" y="2591689"/>
                    <a:ext cx="292746" cy="292689"/>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flipH="1">
                    <a:off x="6077248" y="1571316"/>
                    <a:ext cx="809321" cy="1064222"/>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Cloud 180"/>
                  <p:cNvSpPr/>
                  <p:nvPr/>
                </p:nvSpPr>
                <p:spPr>
                  <a:xfrm rot="16200000">
                    <a:off x="6263298" y="1264802"/>
                    <a:ext cx="424123" cy="959881"/>
                  </a:xfrm>
                  <a:prstGeom prst="cloud">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2" name="Cloud 161"/>
                <p:cNvSpPr/>
                <p:nvPr/>
              </p:nvSpPr>
              <p:spPr>
                <a:xfrm rot="16200000">
                  <a:off x="7693703" y="2320976"/>
                  <a:ext cx="921895" cy="819462"/>
                </a:xfrm>
                <a:prstGeom prst="cloud">
                  <a:avLst/>
                </a:prstGeom>
                <a:solidFill>
                  <a:schemeClr val="tx1">
                    <a:lumMod val="75000"/>
                    <a:lumOff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flipH="1">
                  <a:off x="7842606" y="2401040"/>
                  <a:ext cx="509413" cy="25405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 name="Group 163"/>
                <p:cNvGrpSpPr/>
                <p:nvPr/>
              </p:nvGrpSpPr>
              <p:grpSpPr>
                <a:xfrm>
                  <a:off x="7543801" y="3581401"/>
                  <a:ext cx="1066799" cy="1066800"/>
                  <a:chOff x="7543801" y="3581401"/>
                  <a:chExt cx="1066799" cy="1066800"/>
                </a:xfrm>
              </p:grpSpPr>
              <p:sp>
                <p:nvSpPr>
                  <p:cNvPr id="165" name="Rounded Rectangle 164"/>
                  <p:cNvSpPr/>
                  <p:nvPr/>
                </p:nvSpPr>
                <p:spPr>
                  <a:xfrm>
                    <a:off x="7696200" y="3657600"/>
                    <a:ext cx="914400" cy="152400"/>
                  </a:xfrm>
                  <a:prstGeom prst="roundRect">
                    <a:avLst/>
                  </a:prstGeom>
                  <a:solidFill>
                    <a:srgbClr val="D98A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 name="Group 162"/>
                  <p:cNvGrpSpPr/>
                  <p:nvPr/>
                </p:nvGrpSpPr>
                <p:grpSpPr>
                  <a:xfrm>
                    <a:off x="7543801" y="3581401"/>
                    <a:ext cx="457200" cy="1066800"/>
                    <a:chOff x="6827799" y="4800600"/>
                    <a:chExt cx="868401" cy="2043177"/>
                  </a:xfrm>
                  <a:solidFill>
                    <a:srgbClr val="D98A33"/>
                  </a:solidFill>
                </p:grpSpPr>
                <p:sp>
                  <p:nvSpPr>
                    <p:cNvPr id="167" name="Double Wave 166"/>
                    <p:cNvSpPr/>
                    <p:nvPr/>
                  </p:nvSpPr>
                  <p:spPr>
                    <a:xfrm rot="16516316">
                      <a:off x="6407650" y="5697864"/>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Double Wave 167"/>
                    <p:cNvSpPr/>
                    <p:nvPr/>
                  </p:nvSpPr>
                  <p:spPr>
                    <a:xfrm rot="17633710">
                      <a:off x="6141999" y="5700777"/>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168"/>
                    <p:cNvSpPr/>
                    <p:nvPr/>
                  </p:nvSpPr>
                  <p:spPr>
                    <a:xfrm>
                      <a:off x="7010400" y="4800600"/>
                      <a:ext cx="685800" cy="6096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9" name="Group 51"/>
              <p:cNvGrpSpPr/>
              <p:nvPr/>
            </p:nvGrpSpPr>
            <p:grpSpPr>
              <a:xfrm>
                <a:off x="4648200" y="2590800"/>
                <a:ext cx="1447800" cy="2590800"/>
                <a:chOff x="1752601" y="3962400"/>
                <a:chExt cx="990599" cy="1828800"/>
              </a:xfrm>
            </p:grpSpPr>
            <p:sp>
              <p:nvSpPr>
                <p:cNvPr id="148" name="Oval 147"/>
                <p:cNvSpPr/>
                <p:nvPr/>
              </p:nvSpPr>
              <p:spPr>
                <a:xfrm rot="4630237">
                  <a:off x="1996397" y="5551579"/>
                  <a:ext cx="176078" cy="30316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rot="4630237">
                  <a:off x="2283530" y="5536610"/>
                  <a:ext cx="176078" cy="30316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lowchart: Delay 54"/>
                <p:cNvSpPr/>
                <p:nvPr/>
              </p:nvSpPr>
              <p:spPr>
                <a:xfrm rot="16200000">
                  <a:off x="1637209" y="4213855"/>
                  <a:ext cx="1259895" cy="756985"/>
                </a:xfrm>
                <a:prstGeom prst="flowChartDelay">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rot="7016247">
                  <a:off x="2531273" y="4914747"/>
                  <a:ext cx="160189" cy="26366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rot="4630237">
                  <a:off x="1804338" y="4961409"/>
                  <a:ext cx="160189" cy="26366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lowchart: Manual Operation 152"/>
                <p:cNvSpPr/>
                <p:nvPr/>
              </p:nvSpPr>
              <p:spPr>
                <a:xfrm rot="10800000">
                  <a:off x="2045282" y="4709005"/>
                  <a:ext cx="443750" cy="723273"/>
                </a:xfrm>
                <a:prstGeom prst="flowChartManualOperation">
                  <a:avLst/>
                </a:prstGeom>
                <a:solidFill>
                  <a:srgbClr val="EDCD7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lowchart: Manual Operation 153"/>
                <p:cNvSpPr/>
                <p:nvPr/>
              </p:nvSpPr>
              <p:spPr>
                <a:xfrm rot="10800000">
                  <a:off x="1966973" y="5128970"/>
                  <a:ext cx="600368" cy="349971"/>
                </a:xfrm>
                <a:prstGeom prst="flowChartManualOperation">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lowchart: Manual Operation 154"/>
                <p:cNvSpPr/>
                <p:nvPr/>
              </p:nvSpPr>
              <p:spPr>
                <a:xfrm rot="12427803">
                  <a:off x="1905094" y="4667306"/>
                  <a:ext cx="261029" cy="442901"/>
                </a:xfrm>
                <a:prstGeom prst="flowChartManualOperation">
                  <a:avLst/>
                </a:prstGeom>
                <a:solidFill>
                  <a:srgbClr val="EDCD7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lowchart: Manual Operation 155"/>
                <p:cNvSpPr/>
                <p:nvPr/>
              </p:nvSpPr>
              <p:spPr>
                <a:xfrm rot="9172197" flipH="1">
                  <a:off x="2352726" y="4644511"/>
                  <a:ext cx="261029" cy="442901"/>
                </a:xfrm>
                <a:prstGeom prst="flowChartManualOperation">
                  <a:avLst/>
                </a:prstGeom>
                <a:solidFill>
                  <a:srgbClr val="EDCD7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2019179" y="4125720"/>
                  <a:ext cx="495956" cy="62994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lowchart: Manual Operation 157"/>
                <p:cNvSpPr/>
                <p:nvPr/>
              </p:nvSpPr>
              <p:spPr>
                <a:xfrm rot="10800000">
                  <a:off x="1888664" y="5292290"/>
                  <a:ext cx="756985" cy="349971"/>
                </a:xfrm>
                <a:prstGeom prst="flowChartManualOperation">
                  <a:avLst/>
                </a:prstGeom>
                <a:solidFill>
                  <a:srgbClr val="EDCD7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Double Wave 158"/>
                <p:cNvSpPr/>
                <p:nvPr/>
              </p:nvSpPr>
              <p:spPr>
                <a:xfrm>
                  <a:off x="2019179" y="4125720"/>
                  <a:ext cx="495956" cy="186651"/>
                </a:xfrm>
                <a:prstGeom prst="doubleWave">
                  <a:avLst>
                    <a:gd name="adj1" fmla="val 6250"/>
                    <a:gd name="adj2" fmla="val 1038"/>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ounded Rectangle 159"/>
                <p:cNvSpPr/>
                <p:nvPr/>
              </p:nvSpPr>
              <p:spPr>
                <a:xfrm>
                  <a:off x="1966973" y="4125720"/>
                  <a:ext cx="600368" cy="69994"/>
                </a:xfrm>
                <a:prstGeom prst="roundRect">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102"/>
              <p:cNvGrpSpPr/>
              <p:nvPr/>
            </p:nvGrpSpPr>
            <p:grpSpPr>
              <a:xfrm>
                <a:off x="7239000" y="3429000"/>
                <a:ext cx="1371600" cy="2590800"/>
                <a:chOff x="1565994" y="990600"/>
                <a:chExt cx="2085014" cy="3466754"/>
              </a:xfrm>
            </p:grpSpPr>
            <p:sp>
              <p:nvSpPr>
                <p:cNvPr id="129" name="Oval 128"/>
                <p:cNvSpPr/>
                <p:nvPr/>
              </p:nvSpPr>
              <p:spPr>
                <a:xfrm rot="4427519">
                  <a:off x="2206128" y="3815032"/>
                  <a:ext cx="466193" cy="818451"/>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rot="17172481" flipH="1">
                  <a:off x="2739528" y="3815032"/>
                  <a:ext cx="466193" cy="818451"/>
                </a:xfrm>
                <a:prstGeom prst="ellips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Isosceles Triangle 130"/>
                <p:cNvSpPr/>
                <p:nvPr/>
              </p:nvSpPr>
              <p:spPr>
                <a:xfrm>
                  <a:off x="1905000" y="2057400"/>
                  <a:ext cx="1676400" cy="2133600"/>
                </a:xfrm>
                <a:prstGeom prst="triangle">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Isosceles Triangle 131"/>
                <p:cNvSpPr/>
                <p:nvPr/>
              </p:nvSpPr>
              <p:spPr>
                <a:xfrm rot="10800000">
                  <a:off x="2514600" y="2286000"/>
                  <a:ext cx="381000" cy="4572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rot="19411276">
                  <a:off x="3230951" y="2794217"/>
                  <a:ext cx="420057" cy="75387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rot="2820608">
                  <a:off x="1732904" y="2776914"/>
                  <a:ext cx="420057" cy="75387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Isosceles Triangle 134"/>
                <p:cNvSpPr/>
                <p:nvPr/>
              </p:nvSpPr>
              <p:spPr>
                <a:xfrm rot="2242960">
                  <a:off x="1878936" y="1901223"/>
                  <a:ext cx="914400" cy="1255680"/>
                </a:xfrm>
                <a:prstGeom prst="triangle">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Isosceles Triangle 135"/>
                <p:cNvSpPr/>
                <p:nvPr/>
              </p:nvSpPr>
              <p:spPr>
                <a:xfrm rot="19284057">
                  <a:off x="2654004" y="1900669"/>
                  <a:ext cx="914400" cy="1255680"/>
                </a:xfrm>
                <a:prstGeom prst="triangle">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2209800" y="990600"/>
                  <a:ext cx="990600" cy="1447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Cloud 137"/>
                <p:cNvSpPr/>
                <p:nvPr/>
              </p:nvSpPr>
              <p:spPr>
                <a:xfrm>
                  <a:off x="2209800" y="990600"/>
                  <a:ext cx="990600" cy="3810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Cloud 138"/>
                <p:cNvSpPr/>
                <p:nvPr/>
              </p:nvSpPr>
              <p:spPr>
                <a:xfrm rot="5107997">
                  <a:off x="2396437" y="1718794"/>
                  <a:ext cx="1505693" cy="3810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Cloud 139"/>
                <p:cNvSpPr/>
                <p:nvPr/>
              </p:nvSpPr>
              <p:spPr>
                <a:xfrm rot="6038579">
                  <a:off x="1558237" y="1718794"/>
                  <a:ext cx="1505693" cy="38100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rapezoid 140"/>
                <p:cNvSpPr/>
                <p:nvPr/>
              </p:nvSpPr>
              <p:spPr>
                <a:xfrm rot="283094">
                  <a:off x="1986442" y="1103684"/>
                  <a:ext cx="457200" cy="1295400"/>
                </a:xfrm>
                <a:prstGeom prst="trapezoid">
                  <a:avLst>
                    <a:gd name="adj" fmla="val 4365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141"/>
                <p:cNvSpPr/>
                <p:nvPr/>
              </p:nvSpPr>
              <p:spPr>
                <a:xfrm rot="21363997">
                  <a:off x="3015691" y="1080956"/>
                  <a:ext cx="457200" cy="1295400"/>
                </a:xfrm>
                <a:prstGeom prst="trapezoid">
                  <a:avLst>
                    <a:gd name="adj" fmla="val 43418"/>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lowchart: Stored Data 142"/>
                <p:cNvSpPr/>
                <p:nvPr/>
              </p:nvSpPr>
              <p:spPr>
                <a:xfrm rot="5400000">
                  <a:off x="2438400" y="685800"/>
                  <a:ext cx="609600" cy="1219200"/>
                </a:xfrm>
                <a:prstGeom prst="flowChartOnlineStorage">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Cross 143"/>
                <p:cNvSpPr/>
                <p:nvPr/>
              </p:nvSpPr>
              <p:spPr>
                <a:xfrm>
                  <a:off x="19812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Cross 144"/>
                <p:cNvSpPr/>
                <p:nvPr/>
              </p:nvSpPr>
              <p:spPr>
                <a:xfrm>
                  <a:off x="23622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Cross 145"/>
                <p:cNvSpPr/>
                <p:nvPr/>
              </p:nvSpPr>
              <p:spPr>
                <a:xfrm>
                  <a:off x="28194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Cross 146"/>
                <p:cNvSpPr/>
                <p:nvPr/>
              </p:nvSpPr>
              <p:spPr>
                <a:xfrm>
                  <a:off x="3124200" y="3886200"/>
                  <a:ext cx="381000" cy="304800"/>
                </a:xfrm>
                <a:prstGeom prst="plus">
                  <a:avLst>
                    <a:gd name="adj" fmla="val 28692"/>
                  </a:avLst>
                </a:prstGeom>
                <a:solidFill>
                  <a:schemeClr val="accent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154"/>
              <p:cNvGrpSpPr/>
              <p:nvPr/>
            </p:nvGrpSpPr>
            <p:grpSpPr>
              <a:xfrm>
                <a:off x="5791200" y="2209800"/>
                <a:ext cx="1460335" cy="2798228"/>
                <a:chOff x="5719860" y="1011772"/>
                <a:chExt cx="1460335" cy="2798228"/>
              </a:xfrm>
            </p:grpSpPr>
            <p:grpSp>
              <p:nvGrpSpPr>
                <p:cNvPr id="110" name="Group 66"/>
                <p:cNvGrpSpPr/>
                <p:nvPr/>
              </p:nvGrpSpPr>
              <p:grpSpPr>
                <a:xfrm>
                  <a:off x="5719860" y="1011772"/>
                  <a:ext cx="1460335" cy="2798228"/>
                  <a:chOff x="1063405" y="1105006"/>
                  <a:chExt cx="1156804" cy="2679532"/>
                </a:xfrm>
              </p:grpSpPr>
              <p:sp>
                <p:nvSpPr>
                  <p:cNvPr id="112" name="Oval 111"/>
                  <p:cNvSpPr/>
                  <p:nvPr/>
                </p:nvSpPr>
                <p:spPr>
                  <a:xfrm rot="3435232" flipH="1">
                    <a:off x="1923333" y="2878345"/>
                    <a:ext cx="344631" cy="22373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rot="18164768">
                    <a:off x="1109081" y="2859600"/>
                    <a:ext cx="381000" cy="26114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20260128">
                    <a:off x="1365965" y="3489048"/>
                    <a:ext cx="381000" cy="29549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2101605">
                    <a:off x="1559094" y="3476458"/>
                    <a:ext cx="381000" cy="28905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p:cNvSpPr/>
                  <p:nvPr/>
                </p:nvSpPr>
                <p:spPr>
                  <a:xfrm>
                    <a:off x="1371600" y="2362200"/>
                    <a:ext cx="609600" cy="12954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16"/>
                  <p:cNvSpPr/>
                  <p:nvPr/>
                </p:nvSpPr>
                <p:spPr>
                  <a:xfrm rot="20676161" flipH="1">
                    <a:off x="1778512" y="2173915"/>
                    <a:ext cx="415251" cy="825311"/>
                  </a:xfrm>
                  <a:prstGeom prst="trapezoid">
                    <a:avLst/>
                  </a:prstGeom>
                  <a:solidFill>
                    <a:srgbClr val="FF99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apezoid 117"/>
                  <p:cNvSpPr/>
                  <p:nvPr/>
                </p:nvSpPr>
                <p:spPr>
                  <a:xfrm rot="996339">
                    <a:off x="1176071" y="2175726"/>
                    <a:ext cx="415251" cy="825311"/>
                  </a:xfrm>
                  <a:prstGeom prst="trapezoid">
                    <a:avLst/>
                  </a:prstGeom>
                  <a:solidFill>
                    <a:srgbClr val="FF99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Cloud 118"/>
                  <p:cNvSpPr/>
                  <p:nvPr/>
                </p:nvSpPr>
                <p:spPr>
                  <a:xfrm rot="247138">
                    <a:off x="1063405" y="1105006"/>
                    <a:ext cx="1156804" cy="1914203"/>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119"/>
                  <p:cNvSpPr/>
                  <p:nvPr/>
                </p:nvSpPr>
                <p:spPr>
                  <a:xfrm>
                    <a:off x="1371600" y="2209800"/>
                    <a:ext cx="609600" cy="1295400"/>
                  </a:xfrm>
                  <a:prstGeom prst="trapezoid">
                    <a:avLst/>
                  </a:prstGeom>
                  <a:solidFill>
                    <a:srgbClr val="FF99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1524000" y="1905000"/>
                    <a:ext cx="3048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1295400" y="1219200"/>
                    <a:ext cx="762000" cy="1066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Cloud 122"/>
                  <p:cNvSpPr/>
                  <p:nvPr/>
                </p:nvSpPr>
                <p:spPr>
                  <a:xfrm>
                    <a:off x="1371600" y="1219200"/>
                    <a:ext cx="533400" cy="38100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Quad Arrow 123"/>
                  <p:cNvSpPr/>
                  <p:nvPr/>
                </p:nvSpPr>
                <p:spPr>
                  <a:xfrm>
                    <a:off x="1371600" y="3276600"/>
                    <a:ext cx="304800" cy="228600"/>
                  </a:xfrm>
                  <a:prstGeom prst="quad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Quad Arrow 124"/>
                  <p:cNvSpPr/>
                  <p:nvPr/>
                </p:nvSpPr>
                <p:spPr>
                  <a:xfrm>
                    <a:off x="1676400" y="3276600"/>
                    <a:ext cx="304800" cy="228600"/>
                  </a:xfrm>
                  <a:prstGeom prst="quad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rapezoid 125"/>
                  <p:cNvSpPr/>
                  <p:nvPr/>
                </p:nvSpPr>
                <p:spPr>
                  <a:xfrm rot="996339">
                    <a:off x="1149519" y="1240328"/>
                    <a:ext cx="298481" cy="1024383"/>
                  </a:xfrm>
                  <a:prstGeom prst="trapezoi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rapezoid 126"/>
                  <p:cNvSpPr/>
                  <p:nvPr/>
                </p:nvSpPr>
                <p:spPr>
                  <a:xfrm rot="20603661" flipH="1">
                    <a:off x="1892752" y="1240489"/>
                    <a:ext cx="298481" cy="1024383"/>
                  </a:xfrm>
                  <a:prstGeom prst="trapezoid">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Cross 127"/>
                  <p:cNvSpPr/>
                  <p:nvPr/>
                </p:nvSpPr>
                <p:spPr>
                  <a:xfrm>
                    <a:off x="1371600" y="1219200"/>
                    <a:ext cx="609600" cy="228600"/>
                  </a:xfrm>
                  <a:prstGeom prst="plus">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1" name="Straight Connector 110"/>
                <p:cNvCxnSpPr>
                  <a:endCxn id="120" idx="3"/>
                </p:cNvCxnSpPr>
                <p:nvPr/>
              </p:nvCxnSpPr>
              <p:spPr>
                <a:xfrm>
                  <a:off x="6248400" y="2133600"/>
                  <a:ext cx="533881" cy="7082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 name="Group 175"/>
              <p:cNvGrpSpPr/>
              <p:nvPr/>
            </p:nvGrpSpPr>
            <p:grpSpPr>
              <a:xfrm>
                <a:off x="5029200" y="3657600"/>
                <a:ext cx="1325026" cy="2609992"/>
                <a:chOff x="5913974" y="3028808"/>
                <a:chExt cx="2411294" cy="3767618"/>
              </a:xfrm>
            </p:grpSpPr>
            <p:sp>
              <p:nvSpPr>
                <p:cNvPr id="88" name="Oval 87"/>
                <p:cNvSpPr/>
                <p:nvPr/>
              </p:nvSpPr>
              <p:spPr>
                <a:xfrm rot="20950279">
                  <a:off x="7110493" y="6477068"/>
                  <a:ext cx="685750" cy="319358"/>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20950279">
                  <a:off x="6500895" y="6477068"/>
                  <a:ext cx="685750" cy="319358"/>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a:off x="6387501" y="4383012"/>
                  <a:ext cx="1485940" cy="2170187"/>
                </a:xfrm>
                <a:prstGeom prst="trapezoi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6697298" y="3563423"/>
                  <a:ext cx="805279" cy="129930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1778146" flipH="1">
                  <a:off x="7639518" y="5254192"/>
                  <a:ext cx="685750" cy="31729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20147342">
                  <a:off x="5913974" y="5229555"/>
                  <a:ext cx="685750" cy="37421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20382913">
                  <a:off x="7449493" y="4425706"/>
                  <a:ext cx="614225" cy="1025089"/>
                </a:xfrm>
                <a:prstGeom prst="trapezoi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1217087" flipH="1">
                  <a:off x="6128343" y="4431148"/>
                  <a:ext cx="668618" cy="1062245"/>
                </a:xfrm>
                <a:prstGeom prst="trapezoi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6387501" y="3343567"/>
                  <a:ext cx="1485940" cy="1299308"/>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hord 96"/>
                <p:cNvSpPr/>
                <p:nvPr/>
              </p:nvSpPr>
              <p:spPr>
                <a:xfrm rot="7621963">
                  <a:off x="6466037" y="2914888"/>
                  <a:ext cx="1393524" cy="1621363"/>
                </a:xfrm>
                <a:prstGeom prst="chord">
                  <a:avLst>
                    <a:gd name="adj1" fmla="val 2700000"/>
                    <a:gd name="adj2" fmla="val 14305134"/>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p:cNvSpPr/>
                <p:nvPr/>
              </p:nvSpPr>
              <p:spPr>
                <a:xfrm>
                  <a:off x="6477000" y="5486400"/>
                  <a:ext cx="1295400" cy="228600"/>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Cloud 98"/>
                <p:cNvSpPr/>
                <p:nvPr/>
              </p:nvSpPr>
              <p:spPr>
                <a:xfrm rot="671737">
                  <a:off x="6113193" y="3545769"/>
                  <a:ext cx="530633" cy="1403388"/>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Cloud 99"/>
                <p:cNvSpPr/>
                <p:nvPr/>
              </p:nvSpPr>
              <p:spPr>
                <a:xfrm rot="20928263" flipH="1">
                  <a:off x="7564082" y="3626833"/>
                  <a:ext cx="620603" cy="1244278"/>
                </a:xfrm>
                <a:prstGeom prst="cloud">
                  <a:avLst/>
                </a:prstGeom>
                <a:solidFill>
                  <a:srgbClr val="8364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6324601" y="3505199"/>
                  <a:ext cx="1662458" cy="242417"/>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67"/>
                <p:cNvGrpSpPr/>
                <p:nvPr/>
              </p:nvGrpSpPr>
              <p:grpSpPr>
                <a:xfrm>
                  <a:off x="6400800" y="6248400"/>
                  <a:ext cx="1417819" cy="273571"/>
                  <a:chOff x="457200" y="1600200"/>
                  <a:chExt cx="8229600" cy="1752600"/>
                </a:xfrm>
              </p:grpSpPr>
              <p:sp>
                <p:nvSpPr>
                  <p:cNvPr id="103" name="Plaque 102"/>
                  <p:cNvSpPr/>
                  <p:nvPr/>
                </p:nvSpPr>
                <p:spPr>
                  <a:xfrm>
                    <a:off x="4572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Plaque 103"/>
                  <p:cNvSpPr/>
                  <p:nvPr/>
                </p:nvSpPr>
                <p:spPr>
                  <a:xfrm>
                    <a:off x="12954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Plaque 104"/>
                  <p:cNvSpPr/>
                  <p:nvPr/>
                </p:nvSpPr>
                <p:spPr>
                  <a:xfrm>
                    <a:off x="23622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Plaque 105"/>
                  <p:cNvSpPr/>
                  <p:nvPr/>
                </p:nvSpPr>
                <p:spPr>
                  <a:xfrm>
                    <a:off x="34290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Plaque 106"/>
                  <p:cNvSpPr/>
                  <p:nvPr/>
                </p:nvSpPr>
                <p:spPr>
                  <a:xfrm>
                    <a:off x="44958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Plaque 107"/>
                  <p:cNvSpPr/>
                  <p:nvPr/>
                </p:nvSpPr>
                <p:spPr>
                  <a:xfrm>
                    <a:off x="55626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Plaque 108"/>
                  <p:cNvSpPr/>
                  <p:nvPr/>
                </p:nvSpPr>
                <p:spPr>
                  <a:xfrm>
                    <a:off x="6629400" y="1600200"/>
                    <a:ext cx="2057400" cy="1752600"/>
                  </a:xfrm>
                  <a:prstGeom prst="plaque">
                    <a:avLst>
                      <a:gd name="adj" fmla="val 50000"/>
                    </a:avLst>
                  </a:prstGeom>
                  <a:solidFill>
                    <a:srgbClr val="BCD75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186"/>
              <p:cNvGrpSpPr/>
              <p:nvPr/>
            </p:nvGrpSpPr>
            <p:grpSpPr>
              <a:xfrm>
                <a:off x="6019800" y="3200400"/>
                <a:ext cx="1447800" cy="2971800"/>
                <a:chOff x="8191500" y="2895600"/>
                <a:chExt cx="1905000" cy="3429000"/>
              </a:xfrm>
            </p:grpSpPr>
            <p:grpSp>
              <p:nvGrpSpPr>
                <p:cNvPr id="64" name="Group 85"/>
                <p:cNvGrpSpPr/>
                <p:nvPr/>
              </p:nvGrpSpPr>
              <p:grpSpPr>
                <a:xfrm>
                  <a:off x="8191500" y="2895600"/>
                  <a:ext cx="1905000" cy="3429000"/>
                  <a:chOff x="7162800" y="2590801"/>
                  <a:chExt cx="1600200" cy="2895598"/>
                </a:xfrm>
              </p:grpSpPr>
              <p:sp>
                <p:nvSpPr>
                  <p:cNvPr id="75" name="Rounded Rectangle 74"/>
                  <p:cNvSpPr/>
                  <p:nvPr/>
                </p:nvSpPr>
                <p:spPr>
                  <a:xfrm rot="1254567">
                    <a:off x="7377738" y="2776566"/>
                    <a:ext cx="460427" cy="932782"/>
                  </a:xfrm>
                  <a:prstGeom prst="roundRect">
                    <a:avLst>
                      <a:gd name="adj" fmla="val 50000"/>
                    </a:avLst>
                  </a:prstGeom>
                  <a:solidFill>
                    <a:srgbClr val="76451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rot="20345433" flipH="1">
                    <a:off x="8167040" y="2776567"/>
                    <a:ext cx="460427" cy="932782"/>
                  </a:xfrm>
                  <a:prstGeom prst="roundRect">
                    <a:avLst>
                      <a:gd name="adj" fmla="val 50000"/>
                    </a:avLst>
                  </a:prstGeom>
                  <a:solidFill>
                    <a:srgbClr val="76451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6128217">
                    <a:off x="8063330" y="5171484"/>
                    <a:ext cx="264049" cy="365782"/>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4472555">
                    <a:off x="7721505" y="5161706"/>
                    <a:ext cx="241894" cy="384450"/>
                  </a:xfrm>
                  <a:prstGeom prst="ellipse">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2901859">
                    <a:off x="7263296" y="4084817"/>
                    <a:ext cx="221384" cy="422376"/>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20226769">
                    <a:off x="8491278" y="4130614"/>
                    <a:ext cx="271722" cy="34062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a:off x="7439378" y="3571711"/>
                    <a:ext cx="1177462" cy="1750807"/>
                  </a:xfrm>
                  <a:prstGeom prst="trapezoid">
                    <a:avLst/>
                  </a:prstGeom>
                  <a:solidFill>
                    <a:srgbClr val="ECB14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rot="1442139">
                    <a:off x="7397413" y="3467083"/>
                    <a:ext cx="328386" cy="917340"/>
                  </a:xfrm>
                  <a:prstGeom prst="trapezoid">
                    <a:avLst/>
                  </a:prstGeom>
                  <a:solidFill>
                    <a:srgbClr val="ECB14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rot="20249249">
                    <a:off x="8292963" y="3468131"/>
                    <a:ext cx="328386" cy="917340"/>
                  </a:xfrm>
                  <a:prstGeom prst="trapezoid">
                    <a:avLst/>
                  </a:prstGeom>
                  <a:solidFill>
                    <a:srgbClr val="ECB14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rot="5400000">
                    <a:off x="7818423" y="2264054"/>
                    <a:ext cx="333136" cy="986629"/>
                  </a:xfrm>
                  <a:prstGeom prst="roundRect">
                    <a:avLst>
                      <a:gd name="adj" fmla="val 50000"/>
                    </a:avLst>
                  </a:prstGeom>
                  <a:solidFill>
                    <a:srgbClr val="76451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7557452" y="2790682"/>
                    <a:ext cx="860453" cy="97929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a:off x="7491676" y="2790682"/>
                    <a:ext cx="996313" cy="170311"/>
                  </a:xfrm>
                  <a:prstGeom prst="roundRect">
                    <a:avLst>
                      <a:gd name="adj" fmla="val 50000"/>
                    </a:avLst>
                  </a:prstGeom>
                  <a:solidFill>
                    <a:srgbClr val="875A1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7620000" y="4267200"/>
                    <a:ext cx="838200" cy="152400"/>
                  </a:xfrm>
                  <a:prstGeom prst="rect">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Oval 64"/>
                <p:cNvSpPr/>
                <p:nvPr/>
              </p:nvSpPr>
              <p:spPr>
                <a:xfrm rot="21206386">
                  <a:off x="8879543" y="3846263"/>
                  <a:ext cx="642589" cy="764949"/>
                </a:xfrm>
                <a:prstGeom prst="ellipse">
                  <a:avLst/>
                </a:prstGeom>
                <a:solidFill>
                  <a:srgbClr val="76451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8966181" y="3962400"/>
                  <a:ext cx="355638" cy="228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178"/>
                <p:cNvGrpSpPr/>
                <p:nvPr/>
              </p:nvGrpSpPr>
              <p:grpSpPr>
                <a:xfrm>
                  <a:off x="8534400" y="5791200"/>
                  <a:ext cx="1371600" cy="304800"/>
                  <a:chOff x="1219200" y="2133600"/>
                  <a:chExt cx="7086600" cy="685800"/>
                </a:xfrm>
              </p:grpSpPr>
              <p:sp>
                <p:nvSpPr>
                  <p:cNvPr id="68" name="&quot;No&quot; Symbol 67"/>
                  <p:cNvSpPr/>
                  <p:nvPr/>
                </p:nvSpPr>
                <p:spPr>
                  <a:xfrm>
                    <a:off x="1219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quot;No&quot; Symbol 68"/>
                  <p:cNvSpPr/>
                  <p:nvPr/>
                </p:nvSpPr>
                <p:spPr>
                  <a:xfrm>
                    <a:off x="2209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quot;No&quot; Symbol 69"/>
                  <p:cNvSpPr/>
                  <p:nvPr/>
                </p:nvSpPr>
                <p:spPr>
                  <a:xfrm>
                    <a:off x="31242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quot;No&quot; Symbol 70"/>
                  <p:cNvSpPr/>
                  <p:nvPr/>
                </p:nvSpPr>
                <p:spPr>
                  <a:xfrm>
                    <a:off x="40386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quot;No&quot; Symbol 71"/>
                  <p:cNvSpPr/>
                  <p:nvPr/>
                </p:nvSpPr>
                <p:spPr>
                  <a:xfrm>
                    <a:off x="49530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quot;No&quot; Symbol 72"/>
                  <p:cNvSpPr/>
                  <p:nvPr/>
                </p:nvSpPr>
                <p:spPr>
                  <a:xfrm>
                    <a:off x="58674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quot;No&quot; Symbol 73"/>
                  <p:cNvSpPr/>
                  <p:nvPr/>
                </p:nvSpPr>
                <p:spPr>
                  <a:xfrm>
                    <a:off x="6781800" y="2133600"/>
                    <a:ext cx="1524000" cy="685800"/>
                  </a:xfrm>
                  <a:prstGeom prst="noSmoking">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sp>
        <p:nvSpPr>
          <p:cNvPr id="6" name="Rectangle 5"/>
          <p:cNvSpPr/>
          <p:nvPr/>
        </p:nvSpPr>
        <p:spPr>
          <a:xfrm>
            <a:off x="7620565" y="3233005"/>
            <a:ext cx="4440806" cy="2031325"/>
          </a:xfrm>
          <a:prstGeom prst="rect">
            <a:avLst/>
          </a:prstGeom>
        </p:spPr>
        <p:txBody>
          <a:bodyPr wrap="square">
            <a:spAutoFit/>
          </a:bodyPr>
          <a:lstStyle/>
          <a:p>
            <a:r>
              <a:rPr lang="en-US" b="0" i="1" dirty="0">
                <a:solidFill>
                  <a:schemeClr val="bg1"/>
                </a:solidFill>
                <a:effectLst/>
                <a:latin typeface="Palatino"/>
              </a:rPr>
              <a:t>And Enoch and all his people </a:t>
            </a:r>
            <a:r>
              <a:rPr lang="en-US" b="0" i="1" u="none" strike="noStrike" dirty="0">
                <a:solidFill>
                  <a:schemeClr val="bg1"/>
                </a:solidFill>
                <a:effectLst/>
                <a:latin typeface="Palatino"/>
              </a:rPr>
              <a:t>walked</a:t>
            </a:r>
            <a:r>
              <a:rPr lang="en-US" b="0" i="1" dirty="0">
                <a:solidFill>
                  <a:schemeClr val="bg1"/>
                </a:solidFill>
                <a:effectLst/>
                <a:latin typeface="Palatino"/>
              </a:rPr>
              <a:t> with God, and he dwelt in the midst of Zion; and it came to pass that Zion was not, for God received it up into his own bosom; and from thence went forth the saying, </a:t>
            </a:r>
            <a:r>
              <a:rPr lang="en-US" b="0" i="1" cap="small" dirty="0">
                <a:solidFill>
                  <a:schemeClr val="bg1"/>
                </a:solidFill>
                <a:effectLst/>
                <a:latin typeface="Palatino"/>
              </a:rPr>
              <a:t>Zion is Fled</a:t>
            </a:r>
            <a:r>
              <a:rPr lang="en-US" b="0" i="1" dirty="0">
                <a:solidFill>
                  <a:schemeClr val="bg1"/>
                </a:solidFill>
                <a:effectLst/>
                <a:latin typeface="Palatino"/>
              </a:rPr>
              <a:t>.</a:t>
            </a:r>
          </a:p>
          <a:p>
            <a:r>
              <a:rPr lang="en-US" i="1" dirty="0">
                <a:solidFill>
                  <a:schemeClr val="bg1"/>
                </a:solidFill>
                <a:latin typeface="Palatino"/>
              </a:rPr>
              <a:t>Moses 7:69</a:t>
            </a:r>
            <a:endParaRPr lang="en-US" i="1" dirty="0">
              <a:solidFill>
                <a:schemeClr val="bg1"/>
              </a:solidFill>
            </a:endParaRPr>
          </a:p>
        </p:txBody>
      </p:sp>
      <p:sp>
        <p:nvSpPr>
          <p:cNvPr id="2" name="TextBox 1">
            <a:extLst>
              <a:ext uri="{FF2B5EF4-FFF2-40B4-BE49-F238E27FC236}">
                <a16:creationId xmlns:a16="http://schemas.microsoft.com/office/drawing/2014/main" id="{1168B986-6290-4FD2-B292-3AACC3F25120}"/>
              </a:ext>
            </a:extLst>
          </p:cNvPr>
          <p:cNvSpPr txBox="1"/>
          <p:nvPr/>
        </p:nvSpPr>
        <p:spPr>
          <a:xfrm>
            <a:off x="0" y="6421060"/>
            <a:ext cx="6165128" cy="307777"/>
          </a:xfrm>
          <a:prstGeom prst="rect">
            <a:avLst/>
          </a:prstGeom>
          <a:noFill/>
        </p:spPr>
        <p:txBody>
          <a:bodyPr wrap="square">
            <a:spAutoFit/>
          </a:bodyPr>
          <a:lstStyle/>
          <a:p>
            <a:r>
              <a:rPr lang="en-US" sz="1400" dirty="0">
                <a:solidFill>
                  <a:schemeClr val="bg1"/>
                </a:solidFill>
              </a:rPr>
              <a:t>Presentation by http://fashionsbylynda.com/blog/</a:t>
            </a:r>
          </a:p>
        </p:txBody>
      </p:sp>
    </p:spTree>
    <p:extLst>
      <p:ext uri="{BB962C8B-B14F-4D97-AF65-F5344CB8AC3E}">
        <p14:creationId xmlns:p14="http://schemas.microsoft.com/office/powerpoint/2010/main" val="2749511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pengameart.org/sites/default/files/fabric_grey_01.png"/>
          <p:cNvPicPr>
            <a:picLocks noChangeAspect="1" noChangeArrowheads="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r="4513" b="6734"/>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55912"/>
            <a:ext cx="12192000" cy="1107996"/>
          </a:xfrm>
          <a:prstGeom prst="rect">
            <a:avLst/>
          </a:prstGeom>
          <a:noFill/>
        </p:spPr>
        <p:txBody>
          <a:bodyPr wrap="square" rtlCol="0">
            <a:spAutoFit/>
          </a:bodyPr>
          <a:lstStyle/>
          <a:p>
            <a:pPr algn="ctr"/>
            <a:r>
              <a:rPr lang="en-US" sz="6600" dirty="0">
                <a:solidFill>
                  <a:schemeClr val="bg1"/>
                </a:solidFill>
                <a:latin typeface="Narkisim" panose="020E0502050101010101" pitchFamily="34" charset="-79"/>
                <a:cs typeface="Narkisim" panose="020E0502050101010101" pitchFamily="34" charset="-79"/>
              </a:rPr>
              <a:t>Zion—One Heart—One Mind</a:t>
            </a:r>
          </a:p>
        </p:txBody>
      </p:sp>
      <p:sp>
        <p:nvSpPr>
          <p:cNvPr id="12" name="Rectangle 11"/>
          <p:cNvSpPr/>
          <p:nvPr/>
        </p:nvSpPr>
        <p:spPr>
          <a:xfrm>
            <a:off x="104115" y="6404484"/>
            <a:ext cx="6096000" cy="369332"/>
          </a:xfrm>
          <a:prstGeom prst="rect">
            <a:avLst/>
          </a:prstGeom>
        </p:spPr>
        <p:txBody>
          <a:bodyPr>
            <a:spAutoFit/>
          </a:bodyPr>
          <a:lstStyle/>
          <a:p>
            <a:r>
              <a:rPr lang="en-US" dirty="0">
                <a:solidFill>
                  <a:schemeClr val="bg1"/>
                </a:solidFill>
                <a:latin typeface="Open Sans"/>
              </a:rPr>
              <a:t>Moses 7:18</a:t>
            </a:r>
            <a:endParaRPr lang="en-US" dirty="0">
              <a:solidFill>
                <a:schemeClr val="bg1"/>
              </a:solidFill>
            </a:endParaRPr>
          </a:p>
        </p:txBody>
      </p:sp>
      <p:sp>
        <p:nvSpPr>
          <p:cNvPr id="14" name="Rectangle 13"/>
          <p:cNvSpPr/>
          <p:nvPr/>
        </p:nvSpPr>
        <p:spPr>
          <a:xfrm>
            <a:off x="2710758" y="958210"/>
            <a:ext cx="8406897" cy="523220"/>
          </a:xfrm>
          <a:prstGeom prst="rect">
            <a:avLst/>
          </a:prstGeom>
        </p:spPr>
        <p:txBody>
          <a:bodyPr wrap="square">
            <a:spAutoFit/>
          </a:bodyPr>
          <a:lstStyle/>
          <a:p>
            <a:r>
              <a:rPr lang="en-US" sz="2800" dirty="0">
                <a:solidFill>
                  <a:srgbClr val="FFFF00"/>
                </a:solidFill>
                <a:latin typeface="Open Sans"/>
              </a:rPr>
              <a:t>The name points to a people…not a place</a:t>
            </a:r>
            <a:endParaRPr lang="en-US" sz="2800" dirty="0">
              <a:solidFill>
                <a:srgbClr val="FFFF00"/>
              </a:solidFill>
            </a:endParaRPr>
          </a:p>
        </p:txBody>
      </p:sp>
      <p:pic>
        <p:nvPicPr>
          <p:cNvPr id="11266" name="Picture 2" descr="http://www.unity.org/sites/unity.org/files/field/image/hands-stacked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240" y="1892238"/>
            <a:ext cx="1666875" cy="166687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emp.byui.edu/satterfieldb/ancient%20israel/Grape%20Harvest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2222" y="2031334"/>
            <a:ext cx="5988984" cy="342128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424543" y="3743840"/>
            <a:ext cx="3505068" cy="2501531"/>
            <a:chOff x="228600" y="381000"/>
            <a:chExt cx="3505068" cy="2501531"/>
          </a:xfrm>
        </p:grpSpPr>
        <p:grpSp>
          <p:nvGrpSpPr>
            <p:cNvPr id="13" name="Group 12"/>
            <p:cNvGrpSpPr/>
            <p:nvPr/>
          </p:nvGrpSpPr>
          <p:grpSpPr>
            <a:xfrm>
              <a:off x="228600" y="381000"/>
              <a:ext cx="3505068" cy="2501531"/>
              <a:chOff x="534986" y="381000"/>
              <a:chExt cx="2637111" cy="2501531"/>
            </a:xfrm>
          </p:grpSpPr>
          <p:sp>
            <p:nvSpPr>
              <p:cNvPr id="16" name="Rectangle 15"/>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534986" y="384805"/>
                <a:ext cx="457200" cy="2497726"/>
                <a:chOff x="533400" y="381000"/>
                <a:chExt cx="457200" cy="2497726"/>
              </a:xfrm>
            </p:grpSpPr>
            <p:sp>
              <p:nvSpPr>
                <p:cNvPr id="23" name="Oval 22"/>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2714897" y="381000"/>
                <a:ext cx="457200" cy="2497726"/>
                <a:chOff x="2714897" y="457200"/>
                <a:chExt cx="457200" cy="2497726"/>
              </a:xfrm>
            </p:grpSpPr>
            <p:sp>
              <p:nvSpPr>
                <p:cNvPr id="19" name="Oval 18"/>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Rectangle 14"/>
            <p:cNvSpPr/>
            <p:nvPr/>
          </p:nvSpPr>
          <p:spPr>
            <a:xfrm>
              <a:off x="827960" y="1052436"/>
              <a:ext cx="2401226" cy="1323439"/>
            </a:xfrm>
            <a:prstGeom prst="rect">
              <a:avLst/>
            </a:prstGeom>
          </p:spPr>
          <p:txBody>
            <a:bodyPr wrap="square">
              <a:spAutoFit/>
            </a:bodyPr>
            <a:lstStyle/>
            <a:p>
              <a:r>
                <a:rPr lang="en-US" sz="1600" b="1" dirty="0"/>
                <a:t>The Lord will call His people Zion when they are of one heart and one mind, live righteously, and care for one another</a:t>
              </a:r>
              <a:endParaRPr lang="en-US" sz="1600" i="1" dirty="0"/>
            </a:p>
          </p:txBody>
        </p:sp>
      </p:grpSp>
    </p:spTree>
    <p:extLst>
      <p:ext uri="{BB962C8B-B14F-4D97-AF65-F5344CB8AC3E}">
        <p14:creationId xmlns:p14="http://schemas.microsoft.com/office/powerpoint/2010/main" val="305693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pengameart.org/sites/default/files/fabric_grey_01.png"/>
          <p:cNvPicPr>
            <a:picLocks noChangeAspect="1" noChangeArrowheads="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r="4513" b="6734"/>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55912"/>
            <a:ext cx="12192000" cy="1107996"/>
          </a:xfrm>
          <a:prstGeom prst="rect">
            <a:avLst/>
          </a:prstGeom>
          <a:noFill/>
        </p:spPr>
        <p:txBody>
          <a:bodyPr wrap="square" rtlCol="0">
            <a:spAutoFit/>
          </a:bodyPr>
          <a:lstStyle/>
          <a:p>
            <a:pPr algn="ctr"/>
            <a:r>
              <a:rPr lang="en-US" sz="6600" dirty="0">
                <a:solidFill>
                  <a:schemeClr val="bg1"/>
                </a:solidFill>
                <a:latin typeface="Narkisim" panose="020E0502050101010101" pitchFamily="34" charset="-79"/>
                <a:cs typeface="Narkisim" panose="020E0502050101010101" pitchFamily="34" charset="-79"/>
              </a:rPr>
              <a:t>Scripture Mastery</a:t>
            </a:r>
          </a:p>
        </p:txBody>
      </p:sp>
      <p:sp>
        <p:nvSpPr>
          <p:cNvPr id="12" name="Rectangle 11"/>
          <p:cNvSpPr/>
          <p:nvPr/>
        </p:nvSpPr>
        <p:spPr>
          <a:xfrm>
            <a:off x="104115" y="6404484"/>
            <a:ext cx="6096000" cy="369332"/>
          </a:xfrm>
          <a:prstGeom prst="rect">
            <a:avLst/>
          </a:prstGeom>
        </p:spPr>
        <p:txBody>
          <a:bodyPr>
            <a:spAutoFit/>
          </a:bodyPr>
          <a:lstStyle/>
          <a:p>
            <a:r>
              <a:rPr lang="en-US" dirty="0">
                <a:solidFill>
                  <a:schemeClr val="bg1"/>
                </a:solidFill>
                <a:latin typeface="Open Sans"/>
              </a:rPr>
              <a:t>Moses 7:18</a:t>
            </a:r>
            <a:endParaRPr lang="en-US" dirty="0">
              <a:solidFill>
                <a:schemeClr val="bg1"/>
              </a:solidFill>
            </a:endParaRPr>
          </a:p>
        </p:txBody>
      </p:sp>
      <p:sp>
        <p:nvSpPr>
          <p:cNvPr id="14" name="Rectangle 13"/>
          <p:cNvSpPr/>
          <p:nvPr/>
        </p:nvSpPr>
        <p:spPr>
          <a:xfrm>
            <a:off x="6200115" y="1643037"/>
            <a:ext cx="4581269" cy="4524315"/>
          </a:xfrm>
          <a:prstGeom prst="rect">
            <a:avLst/>
          </a:prstGeom>
        </p:spPr>
        <p:txBody>
          <a:bodyPr wrap="square">
            <a:spAutoFit/>
          </a:bodyPr>
          <a:lstStyle/>
          <a:p>
            <a:r>
              <a:rPr lang="en-US" sz="3600" dirty="0">
                <a:solidFill>
                  <a:schemeClr val="bg1"/>
                </a:solidFill>
              </a:rPr>
              <a:t>And the Lord called his people </a:t>
            </a:r>
            <a:r>
              <a:rPr lang="en-US" sz="3600" cap="small" dirty="0">
                <a:solidFill>
                  <a:schemeClr val="bg1"/>
                </a:solidFill>
              </a:rPr>
              <a:t>Zion</a:t>
            </a:r>
            <a:r>
              <a:rPr lang="en-US" sz="3600" dirty="0">
                <a:solidFill>
                  <a:schemeClr val="bg1"/>
                </a:solidFill>
              </a:rPr>
              <a:t>, because they were of one heart and one mind, and dwelt in righteousness; and there was no poor among them.</a:t>
            </a:r>
          </a:p>
          <a:p>
            <a:endParaRPr lang="en-US" sz="3600" dirty="0">
              <a:solidFill>
                <a:schemeClr val="bg1"/>
              </a:solidFill>
            </a:endParaRPr>
          </a:p>
        </p:txBody>
      </p:sp>
      <p:grpSp>
        <p:nvGrpSpPr>
          <p:cNvPr id="27" name="Group 26"/>
          <p:cNvGrpSpPr/>
          <p:nvPr/>
        </p:nvGrpSpPr>
        <p:grpSpPr>
          <a:xfrm>
            <a:off x="917207" y="1611000"/>
            <a:ext cx="2979879" cy="3770972"/>
            <a:chOff x="2819400" y="3657600"/>
            <a:chExt cx="1447800" cy="2121932"/>
          </a:xfrm>
        </p:grpSpPr>
        <p:sp>
          <p:nvSpPr>
            <p:cNvPr id="28" name="TextBox 27"/>
            <p:cNvSpPr txBox="1"/>
            <p:nvPr/>
          </p:nvSpPr>
          <p:spPr>
            <a:xfrm>
              <a:off x="3869621" y="5410200"/>
              <a:ext cx="184731" cy="369332"/>
            </a:xfrm>
            <a:prstGeom prst="rect">
              <a:avLst/>
            </a:prstGeom>
            <a:noFill/>
          </p:spPr>
          <p:txBody>
            <a:bodyPr wrap="none" rtlCol="0">
              <a:spAutoFit/>
            </a:bodyPr>
            <a:lstStyle/>
            <a:p>
              <a:pPr algn="ctr"/>
              <a:endParaRPr lang="en-US" dirty="0">
                <a:latin typeface="Comic Sans MS" pitchFamily="66" charset="0"/>
              </a:endParaRPr>
            </a:p>
          </p:txBody>
        </p:sp>
        <p:sp>
          <p:nvSpPr>
            <p:cNvPr id="29" name="Rectangle 28"/>
            <p:cNvSpPr/>
            <p:nvPr/>
          </p:nvSpPr>
          <p:spPr>
            <a:xfrm>
              <a:off x="2819400" y="3730770"/>
              <a:ext cx="14478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819400" y="3657600"/>
              <a:ext cx="12192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 Old Testament</a:t>
              </a:r>
            </a:p>
            <a:p>
              <a:pPr algn="ctr"/>
              <a:endParaRPr lang="en-US" sz="4000" dirty="0">
                <a:solidFill>
                  <a:srgbClr val="FFC000"/>
                </a:solidFill>
                <a:latin typeface="Colonna MT" pitchFamily="82" charset="0"/>
              </a:endParaRPr>
            </a:p>
            <a:p>
              <a:pPr algn="ctr"/>
              <a:r>
                <a:rPr lang="en-US" sz="4000" dirty="0">
                  <a:solidFill>
                    <a:srgbClr val="FFC000"/>
                  </a:solidFill>
                  <a:latin typeface="Colonna MT" pitchFamily="82" charset="0"/>
                </a:rPr>
                <a:t>Moses 7:18</a:t>
              </a:r>
            </a:p>
          </p:txBody>
        </p:sp>
        <p:sp>
          <p:nvSpPr>
            <p:cNvPr id="32" name="Rectangle 31"/>
            <p:cNvSpPr/>
            <p:nvPr/>
          </p:nvSpPr>
          <p:spPr>
            <a:xfrm>
              <a:off x="2819400" y="3657600"/>
              <a:ext cx="76200" cy="197559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ight Arrow 1"/>
          <p:cNvSpPr/>
          <p:nvPr/>
        </p:nvSpPr>
        <p:spPr>
          <a:xfrm>
            <a:off x="4038600" y="3156857"/>
            <a:ext cx="2035629" cy="56605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538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0-#ppt_w/2"/>
                                          </p:val>
                                        </p:tav>
                                        <p:tav tm="100000">
                                          <p:val>
                                            <p:strVal val="#ppt_x"/>
                                          </p:val>
                                        </p:tav>
                                      </p:tavLst>
                                    </p:anim>
                                    <p:anim calcmode="lin" valueType="num">
                                      <p:cBhvr additive="base">
                                        <p:cTn id="8" dur="10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0-#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pengameart.org/sites/default/files/fabric_grey_01.png"/>
          <p:cNvPicPr>
            <a:picLocks noChangeAspect="1" noChangeArrowheads="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r="4513" b="6734"/>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55912"/>
            <a:ext cx="12192000" cy="1107996"/>
          </a:xfrm>
          <a:prstGeom prst="rect">
            <a:avLst/>
          </a:prstGeom>
          <a:noFill/>
        </p:spPr>
        <p:txBody>
          <a:bodyPr wrap="square" rtlCol="0">
            <a:spAutoFit/>
          </a:bodyPr>
          <a:lstStyle/>
          <a:p>
            <a:pPr algn="ctr"/>
            <a:r>
              <a:rPr lang="en-US" sz="6600" dirty="0">
                <a:solidFill>
                  <a:schemeClr val="bg1"/>
                </a:solidFill>
                <a:latin typeface="Narkisim" panose="020E0502050101010101" pitchFamily="34" charset="-79"/>
                <a:cs typeface="Narkisim" panose="020E0502050101010101" pitchFamily="34" charset="-79"/>
              </a:rPr>
              <a:t>Joseph Smith</a:t>
            </a:r>
          </a:p>
        </p:txBody>
      </p:sp>
      <p:sp>
        <p:nvSpPr>
          <p:cNvPr id="14" name="Rectangle 13"/>
          <p:cNvSpPr/>
          <p:nvPr/>
        </p:nvSpPr>
        <p:spPr>
          <a:xfrm>
            <a:off x="593972" y="1163908"/>
            <a:ext cx="6449085" cy="5262979"/>
          </a:xfrm>
          <a:prstGeom prst="rect">
            <a:avLst/>
          </a:prstGeom>
        </p:spPr>
        <p:txBody>
          <a:bodyPr wrap="square">
            <a:spAutoFit/>
          </a:bodyPr>
          <a:lstStyle/>
          <a:p>
            <a:r>
              <a:rPr lang="en-US" sz="2800" dirty="0">
                <a:solidFill>
                  <a:schemeClr val="bg1"/>
                </a:solidFill>
              </a:rPr>
              <a:t>“The building up of Zion is a cause that has interested the people of God in every age; it is a theme upon which prophets, priests and kings have dwelt with peculiar delight; they have looked forward with joyful anticipation to the day in which we live; and fired with heavenly and joyful anticipations they have sung and written and prophesied of this our day; but they died without the sight; we are the favored people that God has made choice of to bring about the Latter-day glory.”</a:t>
            </a:r>
          </a:p>
        </p:txBody>
      </p:sp>
      <p:pic>
        <p:nvPicPr>
          <p:cNvPr id="13314" name="Picture 2" descr="http://www.mormonnewsroom.org/download/josephsmith_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7029" y="1378319"/>
            <a:ext cx="3655219" cy="4834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884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pengameart.org/sites/default/files/fabric_grey_01.png"/>
          <p:cNvPicPr>
            <a:picLocks noChangeAspect="1" noChangeArrowheads="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r="4513" b="6734"/>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55912"/>
            <a:ext cx="12192000" cy="1107996"/>
          </a:xfrm>
          <a:prstGeom prst="rect">
            <a:avLst/>
          </a:prstGeom>
          <a:noFill/>
        </p:spPr>
        <p:txBody>
          <a:bodyPr wrap="square" rtlCol="0">
            <a:spAutoFit/>
          </a:bodyPr>
          <a:lstStyle/>
          <a:p>
            <a:pPr algn="ctr"/>
            <a:r>
              <a:rPr lang="en-US" sz="6600" dirty="0">
                <a:solidFill>
                  <a:schemeClr val="bg1"/>
                </a:solidFill>
                <a:latin typeface="Narkisim" panose="020E0502050101010101" pitchFamily="34" charset="-79"/>
                <a:cs typeface="Narkisim" panose="020E0502050101010101" pitchFamily="34" charset="-79"/>
              </a:rPr>
              <a:t>A Translated City</a:t>
            </a:r>
          </a:p>
        </p:txBody>
      </p:sp>
      <p:sp>
        <p:nvSpPr>
          <p:cNvPr id="14" name="Rectangle 13"/>
          <p:cNvSpPr/>
          <p:nvPr/>
        </p:nvSpPr>
        <p:spPr>
          <a:xfrm>
            <a:off x="354486" y="1163908"/>
            <a:ext cx="5593619" cy="4832092"/>
          </a:xfrm>
          <a:prstGeom prst="rect">
            <a:avLst/>
          </a:prstGeom>
        </p:spPr>
        <p:txBody>
          <a:bodyPr wrap="square">
            <a:spAutoFit/>
          </a:bodyPr>
          <a:lstStyle/>
          <a:p>
            <a:r>
              <a:rPr lang="en-US" sz="2800" dirty="0">
                <a:solidFill>
                  <a:schemeClr val="bg1"/>
                </a:solidFill>
              </a:rPr>
              <a:t> Enoch saw in a vision that the city would eventually be taken up to heaven because of the righteousness of his people. </a:t>
            </a:r>
          </a:p>
          <a:p>
            <a:endParaRPr lang="en-US" sz="2800" dirty="0">
              <a:solidFill>
                <a:schemeClr val="bg1"/>
              </a:solidFill>
            </a:endParaRPr>
          </a:p>
          <a:p>
            <a:r>
              <a:rPr lang="en-US" sz="2800" dirty="0">
                <a:solidFill>
                  <a:schemeClr val="bg1"/>
                </a:solidFill>
              </a:rPr>
              <a:t>Enoch and his people were translated—in other words, their bodies were changed so they would be free of physical pain and would not experience death until the time of their resurrection.</a:t>
            </a:r>
          </a:p>
        </p:txBody>
      </p:sp>
      <p:sp>
        <p:nvSpPr>
          <p:cNvPr id="6" name="Rectangle 5"/>
          <p:cNvSpPr/>
          <p:nvPr/>
        </p:nvSpPr>
        <p:spPr>
          <a:xfrm>
            <a:off x="104115" y="6404484"/>
            <a:ext cx="6096000" cy="369332"/>
          </a:xfrm>
          <a:prstGeom prst="rect">
            <a:avLst/>
          </a:prstGeom>
        </p:spPr>
        <p:txBody>
          <a:bodyPr>
            <a:spAutoFit/>
          </a:bodyPr>
          <a:lstStyle/>
          <a:p>
            <a:r>
              <a:rPr lang="en-US" dirty="0">
                <a:solidFill>
                  <a:schemeClr val="bg1"/>
                </a:solidFill>
                <a:latin typeface="Open Sans"/>
              </a:rPr>
              <a:t>Moses 7:19-21</a:t>
            </a:r>
            <a:endParaRPr lang="en-US" dirty="0">
              <a:solidFill>
                <a:schemeClr val="bg1"/>
              </a:solidFill>
            </a:endParaRPr>
          </a:p>
        </p:txBody>
      </p:sp>
      <p:pic>
        <p:nvPicPr>
          <p:cNvPr id="14338" name="Picture 2" descr="https://encrypted-tbn3.gstatic.com/images?q=tbn:ANd9GcTVzYO6unb3NOTolprjk2Ft3lI8ZQjUMJXXxXENHOkSF5l7UohOOA"/>
          <p:cNvPicPr>
            <a:picLocks noChangeAspect="1" noChangeArrowheads="1"/>
          </p:cNvPicPr>
          <p:nvPr/>
        </p:nvPicPr>
        <p:blipFill rotWithShape="1">
          <a:blip r:embed="rId3">
            <a:extLst>
              <a:ext uri="{28A0092B-C50C-407E-A947-70E740481C1C}">
                <a14:useLocalDpi xmlns:a14="http://schemas.microsoft.com/office/drawing/2010/main" val="0"/>
              </a:ext>
            </a:extLst>
          </a:blip>
          <a:srcRect t="1542" r="22651" b="30904"/>
          <a:stretch/>
        </p:blipFill>
        <p:spPr bwMode="auto">
          <a:xfrm>
            <a:off x="5966072" y="1655998"/>
            <a:ext cx="5739874" cy="31242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915210" y="5069669"/>
            <a:ext cx="6096000" cy="1384995"/>
          </a:xfrm>
          <a:prstGeom prst="rect">
            <a:avLst/>
          </a:prstGeom>
        </p:spPr>
        <p:txBody>
          <a:bodyPr>
            <a:spAutoFit/>
          </a:bodyPr>
          <a:lstStyle/>
          <a:p>
            <a:r>
              <a:rPr lang="en-US" b="0" i="0" dirty="0">
                <a:solidFill>
                  <a:srgbClr val="FFFF00"/>
                </a:solidFill>
                <a:effectLst/>
                <a:latin typeface="Open Sans"/>
              </a:rPr>
              <a:t>Enoch’s city had two names, </a:t>
            </a:r>
            <a:r>
              <a:rPr lang="en-US" b="0" i="1" dirty="0">
                <a:solidFill>
                  <a:srgbClr val="FFFF00"/>
                </a:solidFill>
                <a:effectLst/>
                <a:latin typeface="Open Sans"/>
              </a:rPr>
              <a:t>Zion</a:t>
            </a:r>
            <a:r>
              <a:rPr lang="en-US" b="0" i="0" dirty="0">
                <a:solidFill>
                  <a:srgbClr val="FFFF00"/>
                </a:solidFill>
                <a:effectLst/>
                <a:latin typeface="Open Sans"/>
              </a:rPr>
              <a:t> and </a:t>
            </a:r>
            <a:r>
              <a:rPr lang="en-US" b="0" i="1" dirty="0">
                <a:solidFill>
                  <a:srgbClr val="FFFF00"/>
                </a:solidFill>
                <a:effectLst/>
                <a:latin typeface="Open Sans"/>
              </a:rPr>
              <a:t>City of Holiness. </a:t>
            </a:r>
            <a:r>
              <a:rPr lang="en-US" b="0" i="0" dirty="0">
                <a:solidFill>
                  <a:srgbClr val="FFFF00"/>
                </a:solidFill>
                <a:effectLst/>
                <a:latin typeface="Open Sans"/>
              </a:rPr>
              <a:t>The second name becomes more meaningful when we remember that Heavenly Father’s name in the language of Adam is </a:t>
            </a:r>
            <a:r>
              <a:rPr lang="en-US" b="0" i="1" dirty="0">
                <a:solidFill>
                  <a:srgbClr val="FFFF00"/>
                </a:solidFill>
                <a:effectLst/>
                <a:latin typeface="Open Sans"/>
              </a:rPr>
              <a:t>Man of Holiness </a:t>
            </a:r>
          </a:p>
          <a:p>
            <a:r>
              <a:rPr lang="en-US" sz="1200" dirty="0">
                <a:solidFill>
                  <a:srgbClr val="FFFF00"/>
                </a:solidFill>
                <a:latin typeface="Open Sans"/>
              </a:rPr>
              <a:t>Institute Manual</a:t>
            </a:r>
            <a:endParaRPr lang="en-US" sz="1200" dirty="0">
              <a:solidFill>
                <a:srgbClr val="FFFF00"/>
              </a:solidFill>
            </a:endParaRPr>
          </a:p>
        </p:txBody>
      </p:sp>
    </p:spTree>
    <p:extLst>
      <p:ext uri="{BB962C8B-B14F-4D97-AF65-F5344CB8AC3E}">
        <p14:creationId xmlns:p14="http://schemas.microsoft.com/office/powerpoint/2010/main" val="188872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pengameart.org/sites/default/files/fabric_grey_01.png"/>
          <p:cNvPicPr>
            <a:picLocks noChangeAspect="1" noChangeArrowheads="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r="4513" b="6734"/>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55912"/>
            <a:ext cx="12192000" cy="1107996"/>
          </a:xfrm>
          <a:prstGeom prst="rect">
            <a:avLst/>
          </a:prstGeom>
          <a:noFill/>
        </p:spPr>
        <p:txBody>
          <a:bodyPr wrap="square" rtlCol="0">
            <a:spAutoFit/>
          </a:bodyPr>
          <a:lstStyle/>
          <a:p>
            <a:pPr algn="ctr"/>
            <a:r>
              <a:rPr lang="en-US" sz="6600" dirty="0">
                <a:solidFill>
                  <a:schemeClr val="bg1"/>
                </a:solidFill>
                <a:latin typeface="Narkisim" panose="020E0502050101010101" pitchFamily="34" charset="-79"/>
                <a:cs typeface="Narkisim" panose="020E0502050101010101" pitchFamily="34" charset="-79"/>
              </a:rPr>
              <a:t>Chains of Darkness</a:t>
            </a:r>
          </a:p>
        </p:txBody>
      </p:sp>
      <p:sp>
        <p:nvSpPr>
          <p:cNvPr id="14" name="Rectangle 13"/>
          <p:cNvSpPr/>
          <p:nvPr/>
        </p:nvSpPr>
        <p:spPr>
          <a:xfrm>
            <a:off x="1617365" y="947964"/>
            <a:ext cx="5205799" cy="3539430"/>
          </a:xfrm>
          <a:prstGeom prst="rect">
            <a:avLst/>
          </a:prstGeom>
        </p:spPr>
        <p:txBody>
          <a:bodyPr wrap="square">
            <a:spAutoFit/>
          </a:bodyPr>
          <a:lstStyle/>
          <a:p>
            <a:pPr fontAlgn="base"/>
            <a:r>
              <a:rPr lang="en-US" sz="2800" dirty="0">
                <a:solidFill>
                  <a:srgbClr val="FFFF00"/>
                </a:solidFill>
              </a:rPr>
              <a:t>What did Enoch learn about Satan?</a:t>
            </a:r>
          </a:p>
          <a:p>
            <a:pPr fontAlgn="base"/>
            <a:endParaRPr lang="en-US" sz="2800" dirty="0">
              <a:solidFill>
                <a:srgbClr val="FFFF00"/>
              </a:solidFill>
            </a:endParaRPr>
          </a:p>
          <a:p>
            <a:pPr fontAlgn="base"/>
            <a:r>
              <a:rPr lang="en-US" sz="2800" dirty="0">
                <a:solidFill>
                  <a:srgbClr val="FFFF00"/>
                </a:solidFill>
              </a:rPr>
              <a:t>What do you think the “great chain in his hand” represents?</a:t>
            </a:r>
          </a:p>
          <a:p>
            <a:pPr fontAlgn="base"/>
            <a:endParaRPr lang="en-US" sz="2800" dirty="0">
              <a:solidFill>
                <a:srgbClr val="FFFF00"/>
              </a:solidFill>
            </a:endParaRPr>
          </a:p>
          <a:p>
            <a:pPr fontAlgn="base"/>
            <a:r>
              <a:rPr lang="en-US" sz="2800" dirty="0">
                <a:solidFill>
                  <a:srgbClr val="FFFF00"/>
                </a:solidFill>
              </a:rPr>
              <a:t>Why do you think Satan and his followers laughed and rejoiced?</a:t>
            </a:r>
          </a:p>
        </p:txBody>
      </p:sp>
      <p:sp>
        <p:nvSpPr>
          <p:cNvPr id="6" name="Rectangle 5"/>
          <p:cNvSpPr/>
          <p:nvPr/>
        </p:nvSpPr>
        <p:spPr>
          <a:xfrm>
            <a:off x="104115" y="6404484"/>
            <a:ext cx="6096000" cy="369332"/>
          </a:xfrm>
          <a:prstGeom prst="rect">
            <a:avLst/>
          </a:prstGeom>
        </p:spPr>
        <p:txBody>
          <a:bodyPr>
            <a:spAutoFit/>
          </a:bodyPr>
          <a:lstStyle/>
          <a:p>
            <a:r>
              <a:rPr lang="en-US" dirty="0">
                <a:solidFill>
                  <a:schemeClr val="bg1"/>
                </a:solidFill>
                <a:latin typeface="Open Sans"/>
              </a:rPr>
              <a:t>Moses 7:26</a:t>
            </a:r>
            <a:endParaRPr lang="en-US" dirty="0">
              <a:solidFill>
                <a:schemeClr val="bg1"/>
              </a:solidFill>
            </a:endParaRPr>
          </a:p>
        </p:txBody>
      </p:sp>
      <p:pic>
        <p:nvPicPr>
          <p:cNvPr id="8" name="Picture 2" descr="http://www.uni.edu/becker/anImated%20question%20mark%2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9525" y="1757214"/>
            <a:ext cx="1327840" cy="22537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688772" y="4776242"/>
            <a:ext cx="9037320" cy="1754326"/>
          </a:xfrm>
          <a:prstGeom prst="rect">
            <a:avLst/>
          </a:prstGeom>
        </p:spPr>
        <p:txBody>
          <a:bodyPr wrap="square">
            <a:spAutoFit/>
          </a:bodyPr>
          <a:lstStyle/>
          <a:p>
            <a:r>
              <a:rPr lang="en-US" b="0" i="0" dirty="0">
                <a:solidFill>
                  <a:schemeClr val="bg1"/>
                </a:solidFill>
                <a:effectLst/>
                <a:latin typeface="Open Sans"/>
              </a:rPr>
              <a:t>Satan promotes works of darkness and seeks to bind, captivate, and destroy mankind.</a:t>
            </a:r>
          </a:p>
          <a:p>
            <a:endParaRPr lang="en-US" dirty="0">
              <a:solidFill>
                <a:schemeClr val="bg1"/>
              </a:solidFill>
              <a:latin typeface="Open Sans"/>
            </a:endParaRPr>
          </a:p>
          <a:p>
            <a:r>
              <a:rPr lang="en-US" b="0" i="0" dirty="0">
                <a:solidFill>
                  <a:schemeClr val="bg1"/>
                </a:solidFill>
                <a:effectLst/>
                <a:latin typeface="Open Sans"/>
              </a:rPr>
              <a:t>God does not work in darkness, and He seeks to save mankind.</a:t>
            </a:r>
          </a:p>
          <a:p>
            <a:endParaRPr lang="en-US" dirty="0">
              <a:solidFill>
                <a:schemeClr val="bg1"/>
              </a:solidFill>
              <a:latin typeface="Open Sans"/>
            </a:endParaRPr>
          </a:p>
          <a:p>
            <a:r>
              <a:rPr lang="en-US" b="0" i="0" dirty="0">
                <a:solidFill>
                  <a:schemeClr val="bg1"/>
                </a:solidFill>
                <a:effectLst/>
                <a:latin typeface="Open Sans"/>
              </a:rPr>
              <a:t>Furthermore, in stark contrast to Satan and his angels, who laughed at the wickedness of mankind,  tells us that God wept over the wickedness of His children.</a:t>
            </a:r>
            <a:endParaRPr lang="en-US" dirty="0">
              <a:solidFill>
                <a:schemeClr val="bg1"/>
              </a:solidFill>
            </a:endParaRPr>
          </a:p>
        </p:txBody>
      </p:sp>
      <p:pic>
        <p:nvPicPr>
          <p:cNvPr id="15364" name="Picture 4" descr="https://koptisch.files.wordpress.com/2010/08/4799025_beaf1cc3c7_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1002" y="1219820"/>
            <a:ext cx="3964825" cy="2973619"/>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http://2.bp.blogspot.com/-OtHbhzR-puo/UlRekrhrJ1I/AAAAAAAAAlw/9Y7MORhlRVk/s1600/chains+hand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9525" y="4671624"/>
            <a:ext cx="1887764" cy="1415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22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5366"/>
                                        </p:tgtEl>
                                        <p:attrNameLst>
                                          <p:attrName>style.visibility</p:attrName>
                                        </p:attrNameLst>
                                      </p:cBhvr>
                                      <p:to>
                                        <p:strVal val="visible"/>
                                      </p:to>
                                    </p:set>
                                    <p:animEffect transition="in" filter="fade">
                                      <p:cBhvr>
                                        <p:cTn id="13" dur="500"/>
                                        <p:tgtEl>
                                          <p:spTgt spid="1536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childTnLst>
                                </p:cTn>
                              </p:par>
                              <p:par>
                                <p:cTn id="30" presetID="10" presetClass="entr" presetSubtype="0" fill="hold" nodeType="withEffect">
                                  <p:stCondLst>
                                    <p:cond delay="0"/>
                                  </p:stCondLst>
                                  <p:childTnLst>
                                    <p:set>
                                      <p:cBhvr>
                                        <p:cTn id="31" dur="1" fill="hold">
                                          <p:stCondLst>
                                            <p:cond delay="0"/>
                                          </p:stCondLst>
                                        </p:cTn>
                                        <p:tgtEl>
                                          <p:spTgt spid="15364"/>
                                        </p:tgtEl>
                                        <p:attrNameLst>
                                          <p:attrName>style.visibility</p:attrName>
                                        </p:attrNameLst>
                                      </p:cBhvr>
                                      <p:to>
                                        <p:strVal val="visible"/>
                                      </p:to>
                                    </p:set>
                                    <p:animEffect transition="in" filter="fade">
                                      <p:cBhvr>
                                        <p:cTn id="32" dur="5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pengameart.org/sites/default/files/fabric_grey_01.png"/>
          <p:cNvPicPr>
            <a:picLocks noChangeAspect="1" noChangeArrowheads="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r="4513" b="6734"/>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55912"/>
            <a:ext cx="12192000" cy="1107996"/>
          </a:xfrm>
          <a:prstGeom prst="rect">
            <a:avLst/>
          </a:prstGeom>
          <a:noFill/>
        </p:spPr>
        <p:txBody>
          <a:bodyPr wrap="square" rtlCol="0">
            <a:spAutoFit/>
          </a:bodyPr>
          <a:lstStyle/>
          <a:p>
            <a:pPr algn="ctr"/>
            <a:r>
              <a:rPr lang="en-US" sz="6600" dirty="0">
                <a:solidFill>
                  <a:schemeClr val="bg1"/>
                </a:solidFill>
                <a:latin typeface="Narkisim" panose="020E0502050101010101" pitchFamily="34" charset="-79"/>
                <a:cs typeface="Narkisim" panose="020E0502050101010101" pitchFamily="34" charset="-79"/>
              </a:rPr>
              <a:t>Caught Up</a:t>
            </a:r>
          </a:p>
        </p:txBody>
      </p:sp>
      <p:sp>
        <p:nvSpPr>
          <p:cNvPr id="6" name="Rectangle 5"/>
          <p:cNvSpPr/>
          <p:nvPr/>
        </p:nvSpPr>
        <p:spPr>
          <a:xfrm>
            <a:off x="104115" y="6404484"/>
            <a:ext cx="6096000" cy="369332"/>
          </a:xfrm>
          <a:prstGeom prst="rect">
            <a:avLst/>
          </a:prstGeom>
        </p:spPr>
        <p:txBody>
          <a:bodyPr>
            <a:spAutoFit/>
          </a:bodyPr>
          <a:lstStyle/>
          <a:p>
            <a:r>
              <a:rPr lang="en-US" dirty="0">
                <a:solidFill>
                  <a:schemeClr val="bg1"/>
                </a:solidFill>
                <a:latin typeface="Open Sans"/>
              </a:rPr>
              <a:t>Moses 7:27</a:t>
            </a:r>
            <a:endParaRPr lang="en-US" dirty="0">
              <a:solidFill>
                <a:schemeClr val="bg1"/>
              </a:solidFill>
            </a:endParaRPr>
          </a:p>
        </p:txBody>
      </p:sp>
      <p:sp>
        <p:nvSpPr>
          <p:cNvPr id="3" name="Rectangle 2"/>
          <p:cNvSpPr/>
          <p:nvPr/>
        </p:nvSpPr>
        <p:spPr>
          <a:xfrm>
            <a:off x="707571" y="1198669"/>
            <a:ext cx="6139542" cy="4708981"/>
          </a:xfrm>
          <a:prstGeom prst="rect">
            <a:avLst/>
          </a:prstGeom>
        </p:spPr>
        <p:txBody>
          <a:bodyPr wrap="square">
            <a:spAutoFit/>
          </a:bodyPr>
          <a:lstStyle/>
          <a:p>
            <a:r>
              <a:rPr lang="en-US" sz="2400" dirty="0">
                <a:solidFill>
                  <a:schemeClr val="bg1"/>
                </a:solidFill>
                <a:latin typeface="Open Sans"/>
              </a:rPr>
              <a:t>“After those in the City of Holiness were translated and taken up into heaven without tasting death, so that Zion as a people and a congregation had fled from the battle-scarred surface of the earth, the Lord sought others among men who would serve him. </a:t>
            </a:r>
          </a:p>
          <a:p>
            <a:endParaRPr lang="en-US" sz="2400" dirty="0">
              <a:solidFill>
                <a:schemeClr val="bg1"/>
              </a:solidFill>
              <a:latin typeface="Open Sans"/>
            </a:endParaRPr>
          </a:p>
          <a:p>
            <a:r>
              <a:rPr lang="en-US" sz="2400" dirty="0">
                <a:solidFill>
                  <a:schemeClr val="bg1"/>
                </a:solidFill>
                <a:latin typeface="Open Sans"/>
              </a:rPr>
              <a:t>From the days of Enoch to the flood, new converts and true believers, except those needed to carry out the Lord’s purposes among mortals, were translated.” </a:t>
            </a:r>
          </a:p>
          <a:p>
            <a:r>
              <a:rPr lang="en-US" sz="1200" dirty="0">
                <a:solidFill>
                  <a:schemeClr val="bg1"/>
                </a:solidFill>
                <a:latin typeface="Open Sans"/>
              </a:rPr>
              <a:t>Elder Bruce R. McConkie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4171" y="2570105"/>
            <a:ext cx="2242457" cy="3130096"/>
          </a:xfrm>
          <a:prstGeom prst="rect">
            <a:avLst/>
          </a:prstGeom>
        </p:spPr>
      </p:pic>
    </p:spTree>
    <p:extLst>
      <p:ext uri="{BB962C8B-B14F-4D97-AF65-F5344CB8AC3E}">
        <p14:creationId xmlns:p14="http://schemas.microsoft.com/office/powerpoint/2010/main" val="256732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pengameart.org/sites/default/files/fabric_grey_01.png"/>
          <p:cNvPicPr>
            <a:picLocks noChangeAspect="1" noChangeArrowheads="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r="4513" b="6734"/>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55912"/>
            <a:ext cx="12192000" cy="1107996"/>
          </a:xfrm>
          <a:prstGeom prst="rect">
            <a:avLst/>
          </a:prstGeom>
          <a:noFill/>
        </p:spPr>
        <p:txBody>
          <a:bodyPr wrap="square" rtlCol="0">
            <a:spAutoFit/>
          </a:bodyPr>
          <a:lstStyle/>
          <a:p>
            <a:pPr algn="ctr"/>
            <a:r>
              <a:rPr lang="en-US" sz="6600" dirty="0">
                <a:solidFill>
                  <a:schemeClr val="bg1"/>
                </a:solidFill>
                <a:latin typeface="Narkisim" panose="020E0502050101010101" pitchFamily="34" charset="-79"/>
                <a:cs typeface="Narkisim" panose="020E0502050101010101" pitchFamily="34" charset="-79"/>
              </a:rPr>
              <a:t>Caught Up</a:t>
            </a:r>
          </a:p>
        </p:txBody>
      </p:sp>
      <p:sp>
        <p:nvSpPr>
          <p:cNvPr id="6" name="Rectangle 5"/>
          <p:cNvSpPr/>
          <p:nvPr/>
        </p:nvSpPr>
        <p:spPr>
          <a:xfrm>
            <a:off x="104115" y="6404484"/>
            <a:ext cx="6096000" cy="369332"/>
          </a:xfrm>
          <a:prstGeom prst="rect">
            <a:avLst/>
          </a:prstGeom>
        </p:spPr>
        <p:txBody>
          <a:bodyPr>
            <a:spAutoFit/>
          </a:bodyPr>
          <a:lstStyle/>
          <a:p>
            <a:r>
              <a:rPr lang="en-US" dirty="0">
                <a:solidFill>
                  <a:schemeClr val="bg1"/>
                </a:solidFill>
                <a:latin typeface="Open Sans"/>
              </a:rPr>
              <a:t>Moses 7:28-30</a:t>
            </a:r>
            <a:endParaRPr lang="en-US" dirty="0">
              <a:solidFill>
                <a:schemeClr val="bg1"/>
              </a:solidFill>
            </a:endParaRPr>
          </a:p>
        </p:txBody>
      </p:sp>
      <p:grpSp>
        <p:nvGrpSpPr>
          <p:cNvPr id="8" name="Group 7"/>
          <p:cNvGrpSpPr/>
          <p:nvPr/>
        </p:nvGrpSpPr>
        <p:grpSpPr>
          <a:xfrm>
            <a:off x="478971" y="1163908"/>
            <a:ext cx="3505068" cy="2501531"/>
            <a:chOff x="228600" y="381000"/>
            <a:chExt cx="3505068" cy="2501531"/>
          </a:xfrm>
        </p:grpSpPr>
        <p:grpSp>
          <p:nvGrpSpPr>
            <p:cNvPr id="9" name="Group 8"/>
            <p:cNvGrpSpPr/>
            <p:nvPr/>
          </p:nvGrpSpPr>
          <p:grpSpPr>
            <a:xfrm>
              <a:off x="228600" y="381000"/>
              <a:ext cx="3505068" cy="2501531"/>
              <a:chOff x="534986" y="381000"/>
              <a:chExt cx="2637111" cy="2501531"/>
            </a:xfrm>
          </p:grpSpPr>
          <p:sp>
            <p:nvSpPr>
              <p:cNvPr id="11" name="Rectangle 10"/>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534986" y="384805"/>
                <a:ext cx="457200" cy="2497726"/>
                <a:chOff x="533400" y="381000"/>
                <a:chExt cx="457200" cy="2497726"/>
              </a:xfrm>
            </p:grpSpPr>
            <p:sp>
              <p:nvSpPr>
                <p:cNvPr id="18" name="Oval 17"/>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8"/>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714897" y="381000"/>
                <a:ext cx="457200" cy="2497726"/>
                <a:chOff x="2714897" y="457200"/>
                <a:chExt cx="457200" cy="2497726"/>
              </a:xfrm>
            </p:grpSpPr>
            <p:sp>
              <p:nvSpPr>
                <p:cNvPr id="14" name="Oval 13"/>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 name="Rectangle 9"/>
            <p:cNvSpPr/>
            <p:nvPr/>
          </p:nvSpPr>
          <p:spPr>
            <a:xfrm>
              <a:off x="849427" y="1060939"/>
              <a:ext cx="2276561" cy="1077218"/>
            </a:xfrm>
            <a:prstGeom prst="rect">
              <a:avLst/>
            </a:prstGeom>
          </p:spPr>
          <p:txBody>
            <a:bodyPr wrap="square">
              <a:spAutoFit/>
            </a:bodyPr>
            <a:lstStyle/>
            <a:p>
              <a:pPr algn="ctr"/>
              <a:r>
                <a:rPr lang="en-US" sz="1600" b="1" dirty="0"/>
                <a:t>God has created worlds without number, yet He is aware of and cares about us.</a:t>
              </a:r>
              <a:endParaRPr lang="en-US" sz="1600" i="1" dirty="0"/>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7332" y="1313966"/>
            <a:ext cx="3707203" cy="2383202"/>
          </a:xfrm>
          <a:prstGeom prst="rect">
            <a:avLst/>
          </a:prstGeom>
        </p:spPr>
      </p:pic>
      <p:sp>
        <p:nvSpPr>
          <p:cNvPr id="22" name="Rectangle 21"/>
          <p:cNvSpPr/>
          <p:nvPr/>
        </p:nvSpPr>
        <p:spPr>
          <a:xfrm>
            <a:off x="3847314" y="4015591"/>
            <a:ext cx="7105502" cy="2492990"/>
          </a:xfrm>
          <a:prstGeom prst="rect">
            <a:avLst/>
          </a:prstGeom>
        </p:spPr>
        <p:txBody>
          <a:bodyPr wrap="square">
            <a:spAutoFit/>
          </a:bodyPr>
          <a:lstStyle/>
          <a:p>
            <a:r>
              <a:rPr lang="en-US" sz="2400" b="0" i="0" dirty="0">
                <a:solidFill>
                  <a:schemeClr val="bg1"/>
                </a:solidFill>
                <a:effectLst/>
                <a:latin typeface="Open Sans"/>
              </a:rPr>
              <a:t>“The God we worship is more powerful than we can comprehend. The Father, through His Son, not only created the heavens and the earth but also is the power that sustains those creations. Speaking of the Savior and the light, or power, by which He creates and governs.”</a:t>
            </a:r>
          </a:p>
          <a:p>
            <a:r>
              <a:rPr lang="en-US" sz="1200" dirty="0">
                <a:solidFill>
                  <a:schemeClr val="bg1"/>
                </a:solidFill>
                <a:latin typeface="Open Sans"/>
              </a:rPr>
              <a:t>R. Val Johnson</a:t>
            </a:r>
            <a:endParaRPr lang="en-US" sz="1200" dirty="0">
              <a:solidFill>
                <a:schemeClr val="bg1"/>
              </a:solidFill>
            </a:endParaRPr>
          </a:p>
        </p:txBody>
      </p:sp>
    </p:spTree>
    <p:extLst>
      <p:ext uri="{BB962C8B-B14F-4D97-AF65-F5344CB8AC3E}">
        <p14:creationId xmlns:p14="http://schemas.microsoft.com/office/powerpoint/2010/main" val="70353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pengameart.org/sites/default/files/fabric_grey_01.png"/>
          <p:cNvPicPr>
            <a:picLocks noChangeAspect="1" noChangeArrowheads="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r="4513" b="6734"/>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55912"/>
            <a:ext cx="12192000" cy="1107996"/>
          </a:xfrm>
          <a:prstGeom prst="rect">
            <a:avLst/>
          </a:prstGeom>
          <a:noFill/>
        </p:spPr>
        <p:txBody>
          <a:bodyPr wrap="square" rtlCol="0">
            <a:spAutoFit/>
          </a:bodyPr>
          <a:lstStyle/>
          <a:p>
            <a:pPr algn="ctr"/>
            <a:r>
              <a:rPr lang="en-US" sz="6600" dirty="0">
                <a:solidFill>
                  <a:schemeClr val="bg1"/>
                </a:solidFill>
                <a:latin typeface="Narkisim" panose="020E0502050101010101" pitchFamily="34" charset="-79"/>
                <a:cs typeface="Narkisim" panose="020E0502050101010101" pitchFamily="34" charset="-79"/>
              </a:rPr>
              <a:t>Sorrow</a:t>
            </a:r>
          </a:p>
        </p:txBody>
      </p:sp>
      <p:sp>
        <p:nvSpPr>
          <p:cNvPr id="6" name="Rectangle 5"/>
          <p:cNvSpPr/>
          <p:nvPr/>
        </p:nvSpPr>
        <p:spPr>
          <a:xfrm>
            <a:off x="104115" y="6404484"/>
            <a:ext cx="6096000" cy="369332"/>
          </a:xfrm>
          <a:prstGeom prst="rect">
            <a:avLst/>
          </a:prstGeom>
        </p:spPr>
        <p:txBody>
          <a:bodyPr>
            <a:spAutoFit/>
          </a:bodyPr>
          <a:lstStyle/>
          <a:p>
            <a:r>
              <a:rPr lang="en-US" dirty="0">
                <a:solidFill>
                  <a:schemeClr val="bg1"/>
                </a:solidFill>
                <a:latin typeface="Open Sans"/>
              </a:rPr>
              <a:t>Moses 7:32-40</a:t>
            </a:r>
            <a:endParaRPr lang="en-US" dirty="0">
              <a:solidFill>
                <a:schemeClr val="bg1"/>
              </a:solidFill>
            </a:endParaRPr>
          </a:p>
        </p:txBody>
      </p:sp>
      <p:sp>
        <p:nvSpPr>
          <p:cNvPr id="22" name="Rectangle 21"/>
          <p:cNvSpPr/>
          <p:nvPr/>
        </p:nvSpPr>
        <p:spPr>
          <a:xfrm>
            <a:off x="2225343" y="933075"/>
            <a:ext cx="9259086" cy="461665"/>
          </a:xfrm>
          <a:prstGeom prst="rect">
            <a:avLst/>
          </a:prstGeom>
        </p:spPr>
        <p:txBody>
          <a:bodyPr wrap="square">
            <a:spAutoFit/>
          </a:bodyPr>
          <a:lstStyle/>
          <a:p>
            <a:r>
              <a:rPr lang="en-US" sz="2400" b="1" dirty="0">
                <a:solidFill>
                  <a:srgbClr val="FFFF00"/>
                </a:solidFill>
              </a:rPr>
              <a:t>Heavenly Father feels sorrow when we choose to commit sin</a:t>
            </a:r>
            <a:endParaRPr lang="en-US" sz="1200" dirty="0">
              <a:solidFill>
                <a:srgbClr val="FFFF00"/>
              </a:solidFill>
            </a:endParaRPr>
          </a:p>
        </p:txBody>
      </p:sp>
      <p:sp>
        <p:nvSpPr>
          <p:cNvPr id="2" name="Rectangle 1"/>
          <p:cNvSpPr/>
          <p:nvPr/>
        </p:nvSpPr>
        <p:spPr>
          <a:xfrm>
            <a:off x="726229" y="1598982"/>
            <a:ext cx="6822887" cy="4370427"/>
          </a:xfrm>
          <a:prstGeom prst="rect">
            <a:avLst/>
          </a:prstGeom>
        </p:spPr>
        <p:txBody>
          <a:bodyPr wrap="square">
            <a:spAutoFit/>
          </a:bodyPr>
          <a:lstStyle/>
          <a:p>
            <a:pPr fontAlgn="base"/>
            <a:r>
              <a:rPr lang="en-US" sz="2400" b="0" i="0" dirty="0">
                <a:solidFill>
                  <a:schemeClr val="bg1"/>
                </a:solidFill>
                <a:effectLst/>
                <a:latin typeface="Open Sans"/>
              </a:rPr>
              <a:t>“God, from whom all blessings come, asked of his children only that they should love each other and choose him, their Father.</a:t>
            </a:r>
          </a:p>
          <a:p>
            <a:pPr fontAlgn="base"/>
            <a:endParaRPr lang="en-US" sz="2400" dirty="0">
              <a:solidFill>
                <a:schemeClr val="bg1"/>
              </a:solidFill>
              <a:latin typeface="Open Sans"/>
            </a:endParaRPr>
          </a:p>
          <a:p>
            <a:pPr fontAlgn="base"/>
            <a:endParaRPr lang="en-US" sz="2400" b="0" i="0" dirty="0">
              <a:solidFill>
                <a:schemeClr val="bg1"/>
              </a:solidFill>
              <a:effectLst/>
              <a:latin typeface="Open Sans"/>
            </a:endParaRPr>
          </a:p>
          <a:p>
            <a:pPr fontAlgn="base"/>
            <a:r>
              <a:rPr lang="en-US" sz="2400" b="0" i="0" dirty="0">
                <a:solidFill>
                  <a:schemeClr val="bg1"/>
                </a:solidFill>
                <a:effectLst/>
                <a:latin typeface="Open Sans"/>
              </a:rPr>
              <a:t>“But as in our day, many neither sought the Lord nor had love for each other, and when God foresaw the suffering that would inevitably follow this self-willed, rebellious course of sin, </a:t>
            </a:r>
            <a:r>
              <a:rPr lang="en-US" sz="2400" b="0" i="1" dirty="0">
                <a:solidFill>
                  <a:schemeClr val="bg1"/>
                </a:solidFill>
                <a:effectLst/>
                <a:latin typeface="Open Sans"/>
              </a:rPr>
              <a:t>he wept.</a:t>
            </a:r>
            <a:r>
              <a:rPr lang="en-US" sz="2400" b="0" i="0" dirty="0">
                <a:solidFill>
                  <a:schemeClr val="bg1"/>
                </a:solidFill>
                <a:effectLst/>
                <a:latin typeface="Open Sans"/>
              </a:rPr>
              <a:t> That, he told Enoch, was what he had to cry about.” </a:t>
            </a:r>
          </a:p>
          <a:p>
            <a:pPr fontAlgn="base"/>
            <a:r>
              <a:rPr lang="en-US" sz="1400" b="0" i="0" dirty="0">
                <a:solidFill>
                  <a:schemeClr val="bg1"/>
                </a:solidFill>
                <a:effectLst/>
                <a:latin typeface="Open Sans"/>
              </a:rPr>
              <a:t>Elder Marion D. Hanks</a:t>
            </a:r>
          </a:p>
        </p:txBody>
      </p:sp>
      <p:pic>
        <p:nvPicPr>
          <p:cNvPr id="18434" name="Picture 2" descr="https://www.lds.org/bc/content/shared/content/images/gospel-library/magazine/ensignlp.nfo:o:240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5061" y="2041071"/>
            <a:ext cx="2228396" cy="3056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0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pengameart.org/sites/default/files/fabric_grey_01.png"/>
          <p:cNvPicPr>
            <a:picLocks noChangeAspect="1" noChangeArrowheads="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r="4513" b="6734"/>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55912"/>
            <a:ext cx="12192000" cy="1015663"/>
          </a:xfrm>
          <a:prstGeom prst="rect">
            <a:avLst/>
          </a:prstGeom>
          <a:noFill/>
        </p:spPr>
        <p:txBody>
          <a:bodyPr wrap="square" rtlCol="0">
            <a:spAutoFit/>
          </a:bodyPr>
          <a:lstStyle/>
          <a:p>
            <a:pPr algn="ctr"/>
            <a:r>
              <a:rPr lang="en-US" sz="6000" dirty="0">
                <a:solidFill>
                  <a:schemeClr val="bg1"/>
                </a:solidFill>
                <a:latin typeface="Narkisim" panose="020E0502050101010101" pitchFamily="34" charset="-79"/>
                <a:cs typeface="Narkisim" panose="020E0502050101010101" pitchFamily="34" charset="-79"/>
              </a:rPr>
              <a:t>Enoch Learns of the Plan of Salvation</a:t>
            </a:r>
          </a:p>
        </p:txBody>
      </p:sp>
      <p:sp>
        <p:nvSpPr>
          <p:cNvPr id="6" name="Rectangle 5"/>
          <p:cNvSpPr/>
          <p:nvPr/>
        </p:nvSpPr>
        <p:spPr>
          <a:xfrm>
            <a:off x="104115" y="6404484"/>
            <a:ext cx="6096000" cy="369332"/>
          </a:xfrm>
          <a:prstGeom prst="rect">
            <a:avLst/>
          </a:prstGeom>
        </p:spPr>
        <p:txBody>
          <a:bodyPr>
            <a:spAutoFit/>
          </a:bodyPr>
          <a:lstStyle/>
          <a:p>
            <a:r>
              <a:rPr lang="en-US" dirty="0">
                <a:solidFill>
                  <a:schemeClr val="bg1"/>
                </a:solidFill>
                <a:latin typeface="Open Sans"/>
              </a:rPr>
              <a:t>Moses 7:41-44</a:t>
            </a:r>
            <a:endParaRPr lang="en-US" dirty="0">
              <a:solidFill>
                <a:schemeClr val="bg1"/>
              </a:solidFill>
            </a:endParaRPr>
          </a:p>
        </p:txBody>
      </p:sp>
      <p:sp>
        <p:nvSpPr>
          <p:cNvPr id="2" name="Rectangle 1"/>
          <p:cNvSpPr/>
          <p:nvPr/>
        </p:nvSpPr>
        <p:spPr>
          <a:xfrm>
            <a:off x="337217" y="1215942"/>
            <a:ext cx="4019941" cy="1569660"/>
          </a:xfrm>
          <a:prstGeom prst="rect">
            <a:avLst/>
          </a:prstGeom>
        </p:spPr>
        <p:txBody>
          <a:bodyPr wrap="square">
            <a:spAutoFit/>
          </a:bodyPr>
          <a:lstStyle/>
          <a:p>
            <a:pPr fontAlgn="base"/>
            <a:r>
              <a:rPr lang="en-US" sz="2400" dirty="0">
                <a:solidFill>
                  <a:schemeClr val="bg1"/>
                </a:solidFill>
              </a:rPr>
              <a:t>Enoch wept again when he heard the earth mourn because of the wickedness of the people. </a:t>
            </a:r>
            <a:endParaRPr lang="en-US" sz="1400" b="0" i="0" dirty="0">
              <a:solidFill>
                <a:schemeClr val="bg1"/>
              </a:solidFill>
              <a:effectLst/>
              <a:latin typeface="Open Sans"/>
            </a:endParaRPr>
          </a:p>
        </p:txBody>
      </p:sp>
      <p:sp>
        <p:nvSpPr>
          <p:cNvPr id="8" name="Rectangle 7"/>
          <p:cNvSpPr/>
          <p:nvPr/>
        </p:nvSpPr>
        <p:spPr>
          <a:xfrm>
            <a:off x="7075715" y="1411265"/>
            <a:ext cx="4503572" cy="1569660"/>
          </a:xfrm>
          <a:prstGeom prst="rect">
            <a:avLst/>
          </a:prstGeom>
        </p:spPr>
        <p:txBody>
          <a:bodyPr wrap="square">
            <a:spAutoFit/>
          </a:bodyPr>
          <a:lstStyle/>
          <a:p>
            <a:pPr fontAlgn="base"/>
            <a:r>
              <a:rPr lang="en-US" sz="2400" dirty="0">
                <a:solidFill>
                  <a:schemeClr val="bg1"/>
                </a:solidFill>
              </a:rPr>
              <a:t>Enoch prayed and asked God if he would have compassion on the earth and bless the children of Noah. </a:t>
            </a:r>
            <a:endParaRPr lang="en-US" sz="1400" b="0" i="0" dirty="0">
              <a:solidFill>
                <a:schemeClr val="bg1"/>
              </a:solidFill>
              <a:effectLst/>
              <a:latin typeface="Open Sans"/>
            </a:endParaRPr>
          </a:p>
        </p:txBody>
      </p:sp>
      <p:sp>
        <p:nvSpPr>
          <p:cNvPr id="9" name="Rectangle 8"/>
          <p:cNvSpPr/>
          <p:nvPr/>
        </p:nvSpPr>
        <p:spPr>
          <a:xfrm>
            <a:off x="175574" y="3228283"/>
            <a:ext cx="2611170" cy="1569660"/>
          </a:xfrm>
          <a:prstGeom prst="rect">
            <a:avLst/>
          </a:prstGeom>
        </p:spPr>
        <p:txBody>
          <a:bodyPr wrap="square">
            <a:spAutoFit/>
          </a:bodyPr>
          <a:lstStyle/>
          <a:p>
            <a:pPr fontAlgn="base"/>
            <a:r>
              <a:rPr lang="en-US" sz="2400" dirty="0">
                <a:solidFill>
                  <a:schemeClr val="bg1"/>
                </a:solidFill>
              </a:rPr>
              <a:t>The Lord promised Enoch that He would never again flood the earth. </a:t>
            </a:r>
            <a:endParaRPr lang="en-US" sz="1400" b="0" i="0" dirty="0">
              <a:solidFill>
                <a:schemeClr val="bg1"/>
              </a:solidFill>
              <a:effectLst/>
              <a:latin typeface="Open Sans"/>
            </a:endParaRPr>
          </a:p>
        </p:txBody>
      </p:sp>
      <p:sp>
        <p:nvSpPr>
          <p:cNvPr id="10" name="Rectangle 9"/>
          <p:cNvSpPr/>
          <p:nvPr/>
        </p:nvSpPr>
        <p:spPr>
          <a:xfrm>
            <a:off x="7223029" y="3400043"/>
            <a:ext cx="4660487" cy="1569660"/>
          </a:xfrm>
          <a:prstGeom prst="rect">
            <a:avLst/>
          </a:prstGeom>
        </p:spPr>
        <p:txBody>
          <a:bodyPr wrap="square">
            <a:spAutoFit/>
          </a:bodyPr>
          <a:lstStyle/>
          <a:p>
            <a:pPr fontAlgn="base"/>
            <a:r>
              <a:rPr lang="en-US" sz="2400" dirty="0">
                <a:solidFill>
                  <a:schemeClr val="bg1"/>
                </a:solidFill>
              </a:rPr>
              <a:t>The Lord also promised that He would “call upon the children of Noah,” which means that He would invite them to accept the gospel. </a:t>
            </a:r>
            <a:endParaRPr lang="en-US" sz="1400" b="0" i="0" dirty="0">
              <a:solidFill>
                <a:schemeClr val="bg1"/>
              </a:solidFill>
              <a:effectLst/>
              <a:latin typeface="Open Sans"/>
            </a:endParaRPr>
          </a:p>
        </p:txBody>
      </p:sp>
      <p:sp>
        <p:nvSpPr>
          <p:cNvPr id="11" name="Rectangle 10"/>
          <p:cNvSpPr/>
          <p:nvPr/>
        </p:nvSpPr>
        <p:spPr>
          <a:xfrm>
            <a:off x="3551499" y="5750298"/>
            <a:ext cx="6735617" cy="830997"/>
          </a:xfrm>
          <a:prstGeom prst="rect">
            <a:avLst/>
          </a:prstGeom>
        </p:spPr>
        <p:txBody>
          <a:bodyPr wrap="square">
            <a:spAutoFit/>
          </a:bodyPr>
          <a:lstStyle/>
          <a:p>
            <a:pPr fontAlgn="base"/>
            <a:r>
              <a:rPr lang="en-US" sz="2400" dirty="0">
                <a:solidFill>
                  <a:schemeClr val="bg1"/>
                </a:solidFill>
              </a:rPr>
              <a:t>The Lord also taught Enoch that those who build their lives upon the Savior would never fall</a:t>
            </a:r>
            <a:endParaRPr lang="en-US" sz="1400" b="0" i="0" dirty="0">
              <a:solidFill>
                <a:schemeClr val="bg1"/>
              </a:solidFill>
              <a:effectLst/>
              <a:latin typeface="Open Sans"/>
            </a:endParaRPr>
          </a:p>
        </p:txBody>
      </p:sp>
      <p:pic>
        <p:nvPicPr>
          <p:cNvPr id="19458" name="Picture 2" descr="http://farm4.staticflickr.com/3144/5851785607_fc5e7a56be_b.jpg"/>
          <p:cNvPicPr>
            <a:picLocks noChangeAspect="1" noChangeArrowheads="1"/>
          </p:cNvPicPr>
          <p:nvPr/>
        </p:nvPicPr>
        <p:blipFill rotWithShape="1">
          <a:blip r:embed="rId3">
            <a:extLst>
              <a:ext uri="{28A0092B-C50C-407E-A947-70E740481C1C}">
                <a14:useLocalDpi xmlns:a14="http://schemas.microsoft.com/office/drawing/2010/main" val="0"/>
              </a:ext>
            </a:extLst>
          </a:blip>
          <a:srcRect t="48429" r="14294"/>
          <a:stretch/>
        </p:blipFill>
        <p:spPr bwMode="auto">
          <a:xfrm>
            <a:off x="4513565" y="1147415"/>
            <a:ext cx="2405743" cy="2064312"/>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wp.patheos.com.s3.amazonaws.com/blogs/filmchat/files/2014/03/vlcsnap-2014-03-13-14h40m55s25-1024x576.png"/>
          <p:cNvPicPr>
            <a:picLocks noChangeAspect="1" noChangeArrowheads="1"/>
          </p:cNvPicPr>
          <p:nvPr/>
        </p:nvPicPr>
        <p:blipFill rotWithShape="1">
          <a:blip r:embed="rId4">
            <a:extLst>
              <a:ext uri="{28A0092B-C50C-407E-A947-70E740481C1C}">
                <a14:useLocalDpi xmlns:a14="http://schemas.microsoft.com/office/drawing/2010/main" val="0"/>
              </a:ext>
            </a:extLst>
          </a:blip>
          <a:srcRect l="1976" t="16965" r="15769" b="7043"/>
          <a:stretch/>
        </p:blipFill>
        <p:spPr bwMode="auto">
          <a:xfrm>
            <a:off x="2840637" y="3385855"/>
            <a:ext cx="4097656" cy="2129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47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9458"/>
                                        </p:tgtEl>
                                        <p:attrNameLst>
                                          <p:attrName>style.visibility</p:attrName>
                                        </p:attrNameLst>
                                      </p:cBhvr>
                                      <p:to>
                                        <p:strVal val="visible"/>
                                      </p:to>
                                    </p:set>
                                    <p:animEffect transition="in" filter="fade">
                                      <p:cBhvr>
                                        <p:cTn id="10" dur="500"/>
                                        <p:tgtEl>
                                          <p:spTgt spid="1945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9460"/>
                                        </p:tgtEl>
                                        <p:attrNameLst>
                                          <p:attrName>style.visibility</p:attrName>
                                        </p:attrNameLst>
                                      </p:cBhvr>
                                      <p:to>
                                        <p:strVal val="visible"/>
                                      </p:to>
                                    </p:set>
                                    <p:animEffect transition="in" filter="fade">
                                      <p:cBhvr>
                                        <p:cTn id="23" dur="500"/>
                                        <p:tgtEl>
                                          <p:spTgt spid="1946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pengameart.org/sites/default/files/fabric_grey_01.png"/>
          <p:cNvPicPr>
            <a:picLocks noChangeAspect="1" noChangeArrowheads="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r="4513" b="6734"/>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55912"/>
            <a:ext cx="12192000" cy="830997"/>
          </a:xfrm>
          <a:prstGeom prst="rect">
            <a:avLst/>
          </a:prstGeom>
          <a:noFill/>
        </p:spPr>
        <p:txBody>
          <a:bodyPr wrap="square" rtlCol="0">
            <a:spAutoFit/>
          </a:bodyPr>
          <a:lstStyle/>
          <a:p>
            <a:pPr algn="ctr"/>
            <a:r>
              <a:rPr lang="en-US" sz="4800" dirty="0">
                <a:solidFill>
                  <a:schemeClr val="bg1"/>
                </a:solidFill>
                <a:latin typeface="Narkisim" panose="020E0502050101010101" pitchFamily="34" charset="-79"/>
                <a:cs typeface="Narkisim" panose="020E0502050101010101" pitchFamily="34" charset="-79"/>
              </a:rPr>
              <a:t>Enoch Sees the Rest of The Plan of Salvation</a:t>
            </a:r>
          </a:p>
        </p:txBody>
      </p:sp>
      <p:sp>
        <p:nvSpPr>
          <p:cNvPr id="6" name="Rectangle 5"/>
          <p:cNvSpPr/>
          <p:nvPr/>
        </p:nvSpPr>
        <p:spPr>
          <a:xfrm>
            <a:off x="104115" y="6404484"/>
            <a:ext cx="6096000" cy="369332"/>
          </a:xfrm>
          <a:prstGeom prst="rect">
            <a:avLst/>
          </a:prstGeom>
        </p:spPr>
        <p:txBody>
          <a:bodyPr>
            <a:spAutoFit/>
          </a:bodyPr>
          <a:lstStyle/>
          <a:p>
            <a:r>
              <a:rPr lang="en-US" dirty="0">
                <a:solidFill>
                  <a:schemeClr val="bg1"/>
                </a:solidFill>
                <a:latin typeface="Open Sans"/>
              </a:rPr>
              <a:t>Moses 7:55-62</a:t>
            </a:r>
            <a:endParaRPr lang="en-US" dirty="0">
              <a:solidFill>
                <a:schemeClr val="bg1"/>
              </a:solidFill>
            </a:endParaRPr>
          </a:p>
        </p:txBody>
      </p:sp>
      <p:sp>
        <p:nvSpPr>
          <p:cNvPr id="2" name="Rectangle 1"/>
          <p:cNvSpPr/>
          <p:nvPr/>
        </p:nvSpPr>
        <p:spPr>
          <a:xfrm>
            <a:off x="337218" y="1215942"/>
            <a:ext cx="3276840" cy="1938992"/>
          </a:xfrm>
          <a:prstGeom prst="rect">
            <a:avLst/>
          </a:prstGeom>
        </p:spPr>
        <p:txBody>
          <a:bodyPr wrap="square">
            <a:spAutoFit/>
          </a:bodyPr>
          <a:lstStyle/>
          <a:p>
            <a:pPr fontAlgn="base"/>
            <a:r>
              <a:rPr lang="en-US" sz="2400" dirty="0">
                <a:solidFill>
                  <a:schemeClr val="bg1"/>
                </a:solidFill>
              </a:rPr>
              <a:t>Enoch wept when he saw the Savior lifted on the cross, and the heavens groaned, and the rocks were rent.</a:t>
            </a:r>
            <a:endParaRPr lang="en-US" sz="1400" b="0" i="0" dirty="0">
              <a:solidFill>
                <a:schemeClr val="bg1"/>
              </a:solidFill>
              <a:effectLst/>
              <a:latin typeface="Open Sans"/>
            </a:endParaRPr>
          </a:p>
        </p:txBody>
      </p:sp>
      <p:sp>
        <p:nvSpPr>
          <p:cNvPr id="8" name="Rectangle 7"/>
          <p:cNvSpPr/>
          <p:nvPr/>
        </p:nvSpPr>
        <p:spPr>
          <a:xfrm>
            <a:off x="6842028" y="1002011"/>
            <a:ext cx="5576149" cy="461665"/>
          </a:xfrm>
          <a:prstGeom prst="rect">
            <a:avLst/>
          </a:prstGeom>
        </p:spPr>
        <p:txBody>
          <a:bodyPr wrap="square">
            <a:spAutoFit/>
          </a:bodyPr>
          <a:lstStyle/>
          <a:p>
            <a:pPr fontAlgn="base"/>
            <a:r>
              <a:rPr lang="en-US" sz="2400" dirty="0">
                <a:solidFill>
                  <a:schemeClr val="bg1"/>
                </a:solidFill>
              </a:rPr>
              <a:t>Enoch saw the resurrection of Jesus Christ</a:t>
            </a:r>
            <a:endParaRPr lang="en-US" sz="1400" b="0" i="0" dirty="0">
              <a:solidFill>
                <a:schemeClr val="bg1"/>
              </a:solidFill>
              <a:effectLst/>
              <a:latin typeface="Open Sans"/>
            </a:endParaRPr>
          </a:p>
        </p:txBody>
      </p:sp>
      <p:sp>
        <p:nvSpPr>
          <p:cNvPr id="9" name="Rectangle 8"/>
          <p:cNvSpPr/>
          <p:nvPr/>
        </p:nvSpPr>
        <p:spPr>
          <a:xfrm>
            <a:off x="276719" y="3813169"/>
            <a:ext cx="2611170" cy="1569660"/>
          </a:xfrm>
          <a:prstGeom prst="rect">
            <a:avLst/>
          </a:prstGeom>
        </p:spPr>
        <p:txBody>
          <a:bodyPr wrap="square">
            <a:spAutoFit/>
          </a:bodyPr>
          <a:lstStyle/>
          <a:p>
            <a:pPr fontAlgn="base"/>
            <a:r>
              <a:rPr lang="en-US" sz="2400" dirty="0">
                <a:solidFill>
                  <a:schemeClr val="bg1"/>
                </a:solidFill>
              </a:rPr>
              <a:t>Enoch saw the spirits in heaven who stood on the right hand of God</a:t>
            </a:r>
            <a:endParaRPr lang="en-US" sz="1400" b="0" i="0" dirty="0">
              <a:solidFill>
                <a:schemeClr val="bg1"/>
              </a:solidFill>
              <a:effectLst/>
              <a:latin typeface="Open Sans"/>
            </a:endParaRPr>
          </a:p>
        </p:txBody>
      </p:sp>
      <p:sp>
        <p:nvSpPr>
          <p:cNvPr id="10" name="Rectangle 9"/>
          <p:cNvSpPr/>
          <p:nvPr/>
        </p:nvSpPr>
        <p:spPr>
          <a:xfrm>
            <a:off x="6842029" y="3429000"/>
            <a:ext cx="4660487" cy="830997"/>
          </a:xfrm>
          <a:prstGeom prst="rect">
            <a:avLst/>
          </a:prstGeom>
        </p:spPr>
        <p:txBody>
          <a:bodyPr wrap="square">
            <a:spAutoFit/>
          </a:bodyPr>
          <a:lstStyle/>
          <a:p>
            <a:pPr fontAlgn="base"/>
            <a:r>
              <a:rPr lang="en-US" sz="2400" dirty="0">
                <a:solidFill>
                  <a:schemeClr val="bg1"/>
                </a:solidFill>
              </a:rPr>
              <a:t>Enoch saw the earth rest and the Second Coming of Christ</a:t>
            </a:r>
            <a:endParaRPr lang="en-US" sz="1400" b="0" i="0" dirty="0">
              <a:solidFill>
                <a:schemeClr val="bg1"/>
              </a:solidFill>
              <a:effectLst/>
              <a:latin typeface="Open Sans"/>
            </a:endParaRPr>
          </a:p>
        </p:txBody>
      </p:sp>
      <p:sp>
        <p:nvSpPr>
          <p:cNvPr id="12" name="Rectangle 11"/>
          <p:cNvSpPr/>
          <p:nvPr/>
        </p:nvSpPr>
        <p:spPr>
          <a:xfrm>
            <a:off x="3232144" y="5681383"/>
            <a:ext cx="4660487" cy="830997"/>
          </a:xfrm>
          <a:prstGeom prst="rect">
            <a:avLst/>
          </a:prstGeom>
        </p:spPr>
        <p:txBody>
          <a:bodyPr wrap="square">
            <a:spAutoFit/>
          </a:bodyPr>
          <a:lstStyle/>
          <a:p>
            <a:pPr fontAlgn="base"/>
            <a:r>
              <a:rPr lang="en-US" sz="2400" dirty="0">
                <a:solidFill>
                  <a:schemeClr val="bg1"/>
                </a:solidFill>
              </a:rPr>
              <a:t>And the righteous sent down to earth to testify of the Savior</a:t>
            </a:r>
            <a:endParaRPr lang="en-US" sz="1400" b="0" i="0" dirty="0">
              <a:solidFill>
                <a:schemeClr val="bg1"/>
              </a:solidFill>
              <a:effectLst/>
              <a:latin typeface="Open Sans"/>
            </a:endParaRPr>
          </a:p>
        </p:txBody>
      </p:sp>
      <p:pic>
        <p:nvPicPr>
          <p:cNvPr id="20482" name="Picture 2" descr="http://www.freelargeimages.com/wp-content/uploads/2014/11/Easter_jesus_on_the_cross-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91" y="1002011"/>
            <a:ext cx="3350137" cy="2512603"/>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media.salemwebnetwork.com/cms/CW/faith/12351-Jesus_Hands_Resurrected.1200w.t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199" y="1586310"/>
            <a:ext cx="3291972" cy="1720055"/>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https://godshotspot.files.wordpress.com/2014/03/seatedinheaven1.jpg?w=400&amp;h=3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7260" y="3878861"/>
            <a:ext cx="2581275" cy="1438275"/>
          </a:xfrm>
          <a:prstGeom prst="rect">
            <a:avLst/>
          </a:prstGeom>
          <a:noFill/>
          <a:extLst>
            <a:ext uri="{909E8E84-426E-40DD-AFC4-6F175D3DCCD1}">
              <a14:hiddenFill xmlns:a14="http://schemas.microsoft.com/office/drawing/2010/main">
                <a:solidFill>
                  <a:srgbClr val="FFFFFF"/>
                </a:solidFill>
              </a14:hiddenFill>
            </a:ext>
          </a:extLst>
        </p:spPr>
      </p:pic>
      <p:pic>
        <p:nvPicPr>
          <p:cNvPr id="20490" name="Picture 10" descr="https://www.christcenteredmall.com/stores/art/dicianni/images/zooms/the-second-coming-of-jesus-christ-large-image-zoom.jpg?purge=tru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09571" y="4453182"/>
            <a:ext cx="3578600" cy="2004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256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0482"/>
                                        </p:tgtEl>
                                        <p:attrNameLst>
                                          <p:attrName>style.visibility</p:attrName>
                                        </p:attrNameLst>
                                      </p:cBhvr>
                                      <p:to>
                                        <p:strVal val="visible"/>
                                      </p:to>
                                    </p:set>
                                    <p:animEffect transition="in" filter="fade">
                                      <p:cBhvr>
                                        <p:cTn id="10" dur="500"/>
                                        <p:tgtEl>
                                          <p:spTgt spid="2048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484"/>
                                        </p:tgtEl>
                                        <p:attrNameLst>
                                          <p:attrName>style.visibility</p:attrName>
                                        </p:attrNameLst>
                                      </p:cBhvr>
                                      <p:to>
                                        <p:strVal val="visible"/>
                                      </p:to>
                                    </p:set>
                                    <p:animEffect transition="in" filter="fade">
                                      <p:cBhvr>
                                        <p:cTn id="15" dur="500"/>
                                        <p:tgtEl>
                                          <p:spTgt spid="2048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20486"/>
                                        </p:tgtEl>
                                        <p:attrNameLst>
                                          <p:attrName>style.visibility</p:attrName>
                                        </p:attrNameLst>
                                      </p:cBhvr>
                                      <p:to>
                                        <p:strVal val="visible"/>
                                      </p:to>
                                    </p:set>
                                    <p:animEffect transition="in" filter="fade">
                                      <p:cBhvr>
                                        <p:cTn id="26" dur="500"/>
                                        <p:tgtEl>
                                          <p:spTgt spid="2048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20490"/>
                                        </p:tgtEl>
                                        <p:attrNameLst>
                                          <p:attrName>style.visibility</p:attrName>
                                        </p:attrNameLst>
                                      </p:cBhvr>
                                      <p:to>
                                        <p:strVal val="visible"/>
                                      </p:to>
                                    </p:set>
                                    <p:animEffect transition="in" filter="fade">
                                      <p:cBhvr>
                                        <p:cTn id="34" dur="500"/>
                                        <p:tgtEl>
                                          <p:spTgt spid="2049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pengameart.org/sites/default/files/fabric_grey_01.png"/>
          <p:cNvPicPr>
            <a:picLocks noChangeAspect="1" noChangeArrowheads="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r="4513" b="6734"/>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55912"/>
            <a:ext cx="12192000" cy="1107996"/>
          </a:xfrm>
          <a:prstGeom prst="rect">
            <a:avLst/>
          </a:prstGeom>
          <a:noFill/>
        </p:spPr>
        <p:txBody>
          <a:bodyPr wrap="square" rtlCol="0">
            <a:spAutoFit/>
          </a:bodyPr>
          <a:lstStyle/>
          <a:p>
            <a:pPr algn="ctr"/>
            <a:r>
              <a:rPr lang="en-US" sz="6600" dirty="0">
                <a:solidFill>
                  <a:schemeClr val="bg1"/>
                </a:solidFill>
                <a:latin typeface="Narkisim" panose="020E0502050101010101" pitchFamily="34" charset="-79"/>
                <a:cs typeface="Narkisim" panose="020E0502050101010101" pitchFamily="34" charset="-79"/>
              </a:rPr>
              <a:t>Surrounded By Wickedness</a:t>
            </a:r>
          </a:p>
        </p:txBody>
      </p:sp>
      <p:sp>
        <p:nvSpPr>
          <p:cNvPr id="5" name="TextBox 4"/>
          <p:cNvSpPr txBox="1"/>
          <p:nvPr/>
        </p:nvSpPr>
        <p:spPr>
          <a:xfrm>
            <a:off x="8195927" y="3570203"/>
            <a:ext cx="2821664" cy="369332"/>
          </a:xfrm>
          <a:prstGeom prst="rect">
            <a:avLst/>
          </a:prstGeom>
          <a:noFill/>
        </p:spPr>
        <p:txBody>
          <a:bodyPr wrap="square" rtlCol="0">
            <a:spAutoFit/>
          </a:bodyPr>
          <a:lstStyle/>
          <a:p>
            <a:pPr algn="ctr"/>
            <a:r>
              <a:rPr lang="en-US" dirty="0">
                <a:solidFill>
                  <a:schemeClr val="bg1"/>
                </a:solidFill>
              </a:rPr>
              <a:t>Wicked influences</a:t>
            </a:r>
          </a:p>
        </p:txBody>
      </p:sp>
      <p:sp>
        <p:nvSpPr>
          <p:cNvPr id="3" name="Rectangle 2"/>
          <p:cNvSpPr/>
          <p:nvPr/>
        </p:nvSpPr>
        <p:spPr>
          <a:xfrm>
            <a:off x="362091" y="1417650"/>
            <a:ext cx="5851282" cy="461665"/>
          </a:xfrm>
          <a:prstGeom prst="rect">
            <a:avLst/>
          </a:prstGeom>
        </p:spPr>
        <p:txBody>
          <a:bodyPr wrap="none">
            <a:spAutoFit/>
          </a:bodyPr>
          <a:lstStyle/>
          <a:p>
            <a:r>
              <a:rPr lang="en-US" sz="2400" b="0" i="0" dirty="0">
                <a:solidFill>
                  <a:schemeClr val="bg1"/>
                </a:solidFill>
                <a:effectLst/>
                <a:latin typeface="Open Sans"/>
              </a:rPr>
              <a:t>Enoch lived in a world full of wickedness. </a:t>
            </a:r>
            <a:endParaRPr lang="en-US" sz="2400" dirty="0">
              <a:solidFill>
                <a:schemeClr val="bg1"/>
              </a:solidFill>
            </a:endParaRPr>
          </a:p>
        </p:txBody>
      </p:sp>
      <p:pic>
        <p:nvPicPr>
          <p:cNvPr id="2052" name="Picture 4" descr="https://lh4.googleusercontent.com/-7Ok3O2O6FBE/TYV5HVcdMDI/AAAAAAAAB74/QJXeFWz-pqg/s400/IMG_73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276" y="3395791"/>
            <a:ext cx="4480758" cy="299090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rot="18151454">
            <a:off x="8069672" y="1450701"/>
            <a:ext cx="1371600" cy="2034030"/>
            <a:chOff x="2591134" y="424722"/>
            <a:chExt cx="1371600" cy="2034030"/>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863320" y="1411916"/>
              <a:ext cx="858548" cy="1235124"/>
            </a:xfrm>
            <a:prstGeom prst="roundRect">
              <a:avLst>
                <a:gd name="adj" fmla="val 988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1" name="Group 10"/>
            <p:cNvGrpSpPr/>
            <p:nvPr/>
          </p:nvGrpSpPr>
          <p:grpSpPr>
            <a:xfrm>
              <a:off x="2591134" y="424722"/>
              <a:ext cx="1371600" cy="1298359"/>
              <a:chOff x="3886200" y="3505200"/>
              <a:chExt cx="1371600" cy="1298359"/>
            </a:xfrm>
            <a:solidFill>
              <a:schemeClr val="bg1"/>
            </a:solidFill>
          </p:grpSpPr>
          <p:sp>
            <p:nvSpPr>
              <p:cNvPr id="12" name="Rounded Rectangle 11"/>
              <p:cNvSpPr/>
              <p:nvPr/>
            </p:nvSpPr>
            <p:spPr>
              <a:xfrm>
                <a:off x="3962400" y="3613878"/>
                <a:ext cx="1219200" cy="1189681"/>
              </a:xfrm>
              <a:prstGeom prst="roundRect">
                <a:avLst>
                  <a:gd name="adj"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54"/>
              <p:cNvGrpSpPr/>
              <p:nvPr/>
            </p:nvGrpSpPr>
            <p:grpSpPr>
              <a:xfrm>
                <a:off x="3886200" y="3505200"/>
                <a:ext cx="1371600" cy="304800"/>
                <a:chOff x="3886200" y="3505200"/>
                <a:chExt cx="1371600" cy="304800"/>
              </a:xfrm>
              <a:grpFill/>
            </p:grpSpPr>
            <p:sp>
              <p:nvSpPr>
                <p:cNvPr id="14" name="Rounded Rectangle 13"/>
                <p:cNvSpPr/>
                <p:nvPr/>
              </p:nvSpPr>
              <p:spPr>
                <a:xfrm>
                  <a:off x="3886200" y="3505200"/>
                  <a:ext cx="1371600" cy="304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40386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1148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1910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2672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3434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4196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4958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5720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6482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7244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8006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8768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9530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0292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1054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1816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962400" y="3505200"/>
                  <a:ext cx="0" cy="304800"/>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2" name="Group 45"/>
          <p:cNvGrpSpPr/>
          <p:nvPr/>
        </p:nvGrpSpPr>
        <p:grpSpPr>
          <a:xfrm>
            <a:off x="1054438" y="2794670"/>
            <a:ext cx="2006846" cy="3452848"/>
            <a:chOff x="838200" y="533400"/>
            <a:chExt cx="2959423" cy="5091789"/>
          </a:xfrm>
        </p:grpSpPr>
        <p:sp>
          <p:nvSpPr>
            <p:cNvPr id="33" name="Oval 32"/>
            <p:cNvSpPr/>
            <p:nvPr/>
          </p:nvSpPr>
          <p:spPr>
            <a:xfrm>
              <a:off x="3040505" y="3517692"/>
              <a:ext cx="3810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437151" y="1334255"/>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295400" y="1271796"/>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17"/>
            <p:cNvGrpSpPr/>
            <p:nvPr/>
          </p:nvGrpSpPr>
          <p:grpSpPr>
            <a:xfrm rot="2754858">
              <a:off x="1366669" y="5020454"/>
              <a:ext cx="451567" cy="757903"/>
              <a:chOff x="1676400" y="2133600"/>
              <a:chExt cx="1447800" cy="2088845"/>
            </a:xfrm>
          </p:grpSpPr>
          <p:sp>
            <p:nvSpPr>
              <p:cNvPr id="64" name="Oval 14"/>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15"/>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16"/>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18"/>
            <p:cNvGrpSpPr/>
            <p:nvPr/>
          </p:nvGrpSpPr>
          <p:grpSpPr>
            <a:xfrm rot="18845142" flipH="1">
              <a:off x="2094336" y="4964730"/>
              <a:ext cx="451567" cy="757903"/>
              <a:chOff x="1676400" y="2133600"/>
              <a:chExt cx="1447800" cy="2088845"/>
            </a:xfrm>
          </p:grpSpPr>
          <p:sp>
            <p:nvSpPr>
              <p:cNvPr id="61" name="Oval 60"/>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20"/>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Oval 37"/>
            <p:cNvSpPr/>
            <p:nvPr/>
          </p:nvSpPr>
          <p:spPr>
            <a:xfrm>
              <a:off x="838200" y="3436266"/>
              <a:ext cx="463611" cy="6494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rot="20102191">
              <a:off x="2329123" y="2114459"/>
              <a:ext cx="799225" cy="1627037"/>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1327004">
              <a:off x="1022568" y="2090641"/>
              <a:ext cx="799225" cy="1627037"/>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a:off x="1207073" y="2146900"/>
              <a:ext cx="1721407" cy="3164809"/>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5"/>
            <p:cNvSpPr/>
            <p:nvPr/>
          </p:nvSpPr>
          <p:spPr>
            <a:xfrm rot="10800000">
              <a:off x="1821861" y="2146900"/>
              <a:ext cx="491831" cy="586076"/>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452988" y="3905127"/>
              <a:ext cx="1229577" cy="175823"/>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rot="366654" flipH="1">
              <a:off x="1261466" y="2108753"/>
              <a:ext cx="570223" cy="2982106"/>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21233346">
              <a:off x="2294540" y="2096242"/>
              <a:ext cx="570223" cy="2989273"/>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p:cNvSpPr/>
            <p:nvPr/>
          </p:nvSpPr>
          <p:spPr>
            <a:xfrm>
              <a:off x="1451981" y="738396"/>
              <a:ext cx="1202365" cy="16169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19278804">
              <a:off x="2188248" y="535643"/>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2369756">
              <a:off x="1506259" y="533400"/>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21206386">
              <a:off x="1727091" y="1839903"/>
              <a:ext cx="660619" cy="925244"/>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21206386">
              <a:off x="1845888" y="1972054"/>
              <a:ext cx="379497" cy="2296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43"/>
            <p:cNvGrpSpPr/>
            <p:nvPr/>
          </p:nvGrpSpPr>
          <p:grpSpPr>
            <a:xfrm rot="19025436">
              <a:off x="2146207" y="3548341"/>
              <a:ext cx="1651416" cy="462197"/>
              <a:chOff x="3505200" y="1981200"/>
              <a:chExt cx="2138597" cy="749508"/>
            </a:xfrm>
          </p:grpSpPr>
          <p:grpSp>
            <p:nvGrpSpPr>
              <p:cNvPr id="53" name="Group 38"/>
              <p:cNvGrpSpPr/>
              <p:nvPr/>
            </p:nvGrpSpPr>
            <p:grpSpPr>
              <a:xfrm>
                <a:off x="3505200" y="1981200"/>
                <a:ext cx="2133600" cy="381000"/>
                <a:chOff x="3505200" y="1981200"/>
                <a:chExt cx="2133600" cy="381000"/>
              </a:xfrm>
            </p:grpSpPr>
            <p:sp>
              <p:nvSpPr>
                <p:cNvPr id="58" name="Rounded Rectangle 57"/>
                <p:cNvSpPr/>
                <p:nvPr/>
              </p:nvSpPr>
              <p:spPr>
                <a:xfrm rot="5400000">
                  <a:off x="4343400" y="1219200"/>
                  <a:ext cx="381000" cy="1905000"/>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5334000" y="1981200"/>
                  <a:ext cx="304800" cy="3810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3505200" y="1981200"/>
                  <a:ext cx="304800" cy="3810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39"/>
              <p:cNvGrpSpPr/>
              <p:nvPr/>
            </p:nvGrpSpPr>
            <p:grpSpPr>
              <a:xfrm>
                <a:off x="3510197" y="2349708"/>
                <a:ext cx="2133600" cy="381000"/>
                <a:chOff x="3505200" y="1981200"/>
                <a:chExt cx="2133600" cy="381000"/>
              </a:xfrm>
            </p:grpSpPr>
            <p:sp>
              <p:nvSpPr>
                <p:cNvPr id="55" name="Rounded Rectangle 54"/>
                <p:cNvSpPr/>
                <p:nvPr/>
              </p:nvSpPr>
              <p:spPr>
                <a:xfrm rot="5400000">
                  <a:off x="4343400" y="1219200"/>
                  <a:ext cx="381000" cy="1905000"/>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334000" y="1981200"/>
                  <a:ext cx="304800" cy="3810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505200" y="1981200"/>
                  <a:ext cx="304800" cy="3810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p:cNvSpPr/>
            <p:nvPr/>
          </p:nvSpPr>
          <p:spPr>
            <a:xfrm>
              <a:off x="2895600" y="3657600"/>
              <a:ext cx="3810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281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9"/>
                                        </p:tgtEl>
                                        <p:attrNameLst>
                                          <p:attrName>r</p:attrName>
                                        </p:attrNameLst>
                                      </p:cBhvr>
                                    </p:animRot>
                                    <p:animRot by="-240000">
                                      <p:cBhvr>
                                        <p:cTn id="7" dur="200" fill="hold">
                                          <p:stCondLst>
                                            <p:cond delay="200"/>
                                          </p:stCondLst>
                                        </p:cTn>
                                        <p:tgtEl>
                                          <p:spTgt spid="9"/>
                                        </p:tgtEl>
                                        <p:attrNameLst>
                                          <p:attrName>r</p:attrName>
                                        </p:attrNameLst>
                                      </p:cBhvr>
                                    </p:animRot>
                                    <p:animRot by="240000">
                                      <p:cBhvr>
                                        <p:cTn id="8" dur="200" fill="hold">
                                          <p:stCondLst>
                                            <p:cond delay="400"/>
                                          </p:stCondLst>
                                        </p:cTn>
                                        <p:tgtEl>
                                          <p:spTgt spid="9"/>
                                        </p:tgtEl>
                                        <p:attrNameLst>
                                          <p:attrName>r</p:attrName>
                                        </p:attrNameLst>
                                      </p:cBhvr>
                                    </p:animRot>
                                    <p:animRot by="-240000">
                                      <p:cBhvr>
                                        <p:cTn id="9" dur="200" fill="hold">
                                          <p:stCondLst>
                                            <p:cond delay="600"/>
                                          </p:stCondLst>
                                        </p:cTn>
                                        <p:tgtEl>
                                          <p:spTgt spid="9"/>
                                        </p:tgtEl>
                                        <p:attrNameLst>
                                          <p:attrName>r</p:attrName>
                                        </p:attrNameLst>
                                      </p:cBhvr>
                                    </p:animRot>
                                    <p:animRot by="120000">
                                      <p:cBhvr>
                                        <p:cTn id="10" dur="200" fill="hold">
                                          <p:stCondLst>
                                            <p:cond delay="800"/>
                                          </p:stCondLst>
                                        </p:cTn>
                                        <p:tgtEl>
                                          <p:spTgt spid="9"/>
                                        </p:tgtEl>
                                        <p:attrNameLst>
                                          <p:attrName>r</p:attrName>
                                        </p:attrNameLst>
                                      </p:cBhvr>
                                    </p:animRo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pengameart.org/sites/default/files/fabric_grey_01.png"/>
          <p:cNvPicPr>
            <a:picLocks noChangeAspect="1" noChangeArrowheads="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r="4513" b="6734"/>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http://stroccoglencove.com/parish-groups/MusicMinistry-Choirs-/Graphics-MusicMinistry/sun-rays-coming-out-of-the-clouds-in-a-blue-sky-wallpaper-%5B-fade-1600x%5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16188" y="402841"/>
            <a:ext cx="10211039" cy="5509200"/>
          </a:xfrm>
          <a:prstGeom prst="rect">
            <a:avLst/>
          </a:prstGeom>
        </p:spPr>
        <p:txBody>
          <a:bodyPr wrap="square">
            <a:spAutoFit/>
          </a:bodyPr>
          <a:lstStyle/>
          <a:p>
            <a:pPr fontAlgn="base"/>
            <a:r>
              <a:rPr lang="en-US" sz="2000" b="1" dirty="0">
                <a:solidFill>
                  <a:schemeClr val="bg1"/>
                </a:solidFill>
                <a:latin typeface="Open Sans"/>
              </a:rPr>
              <a:t>“The Lord promised that “righteousness would come from heaven and truth out of the earth. We have seen the marvelous fulfillment of that prophecy in our generation.</a:t>
            </a:r>
          </a:p>
          <a:p>
            <a:pPr fontAlgn="base"/>
            <a:endParaRPr lang="en-US" sz="2000" b="1" dirty="0">
              <a:solidFill>
                <a:schemeClr val="bg1"/>
              </a:solidFill>
              <a:latin typeface="Open Sans"/>
            </a:endParaRPr>
          </a:p>
          <a:p>
            <a:pPr fontAlgn="base"/>
            <a:r>
              <a:rPr lang="en-US" sz="2000" b="1" dirty="0">
                <a:solidFill>
                  <a:schemeClr val="bg1"/>
                </a:solidFill>
                <a:latin typeface="Open Sans"/>
              </a:rPr>
              <a:t>The Book of Mormon has come forth out of the earth, filled with truth, serving as the very ‘keystone of our religion’.</a:t>
            </a:r>
          </a:p>
          <a:p>
            <a:pPr fontAlgn="base"/>
            <a:endParaRPr lang="en-US" sz="2000" b="1" dirty="0">
              <a:solidFill>
                <a:schemeClr val="bg1"/>
              </a:solidFill>
              <a:latin typeface="Open Sans"/>
            </a:endParaRPr>
          </a:p>
          <a:p>
            <a:pPr fontAlgn="base"/>
            <a:r>
              <a:rPr lang="en-US" sz="2000" b="1" dirty="0">
                <a:solidFill>
                  <a:schemeClr val="bg1"/>
                </a:solidFill>
                <a:latin typeface="Open Sans"/>
              </a:rPr>
              <a:t>God has also sent down righteousness from heaven. The Father Himself appeared with His Son to the Prophet Joseph Smith. </a:t>
            </a:r>
          </a:p>
          <a:p>
            <a:pPr fontAlgn="base"/>
            <a:endParaRPr lang="en-US" sz="2000" b="1" dirty="0">
              <a:solidFill>
                <a:schemeClr val="bg1"/>
              </a:solidFill>
              <a:latin typeface="Open Sans"/>
            </a:endParaRPr>
          </a:p>
          <a:p>
            <a:pPr fontAlgn="base"/>
            <a:r>
              <a:rPr lang="en-US" sz="2000" b="1" dirty="0">
                <a:solidFill>
                  <a:schemeClr val="bg1"/>
                </a:solidFill>
                <a:latin typeface="Open Sans"/>
              </a:rPr>
              <a:t>The angel Moroni, John the Baptist, Peter, James, and numerous other angels were directed by heaven to restore the necessary powers to the kingdom. </a:t>
            </a:r>
          </a:p>
          <a:p>
            <a:pPr fontAlgn="base"/>
            <a:endParaRPr lang="en-US" sz="2000" b="1" dirty="0">
              <a:solidFill>
                <a:schemeClr val="bg1"/>
              </a:solidFill>
              <a:latin typeface="Open Sans"/>
            </a:endParaRPr>
          </a:p>
          <a:p>
            <a:pPr fontAlgn="base"/>
            <a:r>
              <a:rPr lang="en-US" sz="2000" b="1" dirty="0">
                <a:solidFill>
                  <a:schemeClr val="bg1"/>
                </a:solidFill>
                <a:latin typeface="Open Sans"/>
              </a:rPr>
              <a:t>Further, the Prophet Joseph Smith received revelation after revelation from the heavens during those first critical years of the Church’s growth. </a:t>
            </a:r>
          </a:p>
          <a:p>
            <a:pPr fontAlgn="base"/>
            <a:endParaRPr lang="en-US" sz="2000" b="1" dirty="0">
              <a:solidFill>
                <a:schemeClr val="bg1"/>
              </a:solidFill>
              <a:latin typeface="Open Sans"/>
            </a:endParaRPr>
          </a:p>
          <a:p>
            <a:pPr fontAlgn="base"/>
            <a:r>
              <a:rPr lang="en-US" sz="2000" b="1" dirty="0">
                <a:solidFill>
                  <a:schemeClr val="bg1"/>
                </a:solidFill>
                <a:latin typeface="Open Sans"/>
              </a:rPr>
              <a:t>These revelations have been preserved for us in the Doctrine and Covenants”</a:t>
            </a:r>
          </a:p>
          <a:p>
            <a:pPr fontAlgn="base"/>
            <a:r>
              <a:rPr lang="en-US" sz="1200" b="1" dirty="0">
                <a:solidFill>
                  <a:schemeClr val="bg1"/>
                </a:solidFill>
                <a:latin typeface="Open Sans"/>
              </a:rPr>
              <a:t>President Ezra Taft Benson</a:t>
            </a:r>
            <a:endParaRPr lang="en-US" sz="1200" b="1" i="0" dirty="0">
              <a:solidFill>
                <a:schemeClr val="bg1"/>
              </a:solidFill>
              <a:effectLst/>
              <a:latin typeface="Open Sans"/>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7322" y="5087471"/>
            <a:ext cx="1165642" cy="1649140"/>
          </a:xfrm>
          <a:prstGeom prst="rect">
            <a:avLst/>
          </a:prstGeom>
        </p:spPr>
      </p:pic>
    </p:spTree>
    <p:extLst>
      <p:ext uri="{BB962C8B-B14F-4D97-AF65-F5344CB8AC3E}">
        <p14:creationId xmlns:p14="http://schemas.microsoft.com/office/powerpoint/2010/main" val="207372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pengameart.org/sites/default/files/fabric_grey_01.png"/>
          <p:cNvPicPr>
            <a:picLocks noChangeAspect="1" noChangeArrowheads="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r="4513" b="6734"/>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55912"/>
            <a:ext cx="12192000" cy="830997"/>
          </a:xfrm>
          <a:prstGeom prst="rect">
            <a:avLst/>
          </a:prstGeom>
          <a:noFill/>
        </p:spPr>
        <p:txBody>
          <a:bodyPr wrap="square" rtlCol="0">
            <a:spAutoFit/>
          </a:bodyPr>
          <a:lstStyle/>
          <a:p>
            <a:pPr algn="ctr"/>
            <a:r>
              <a:rPr lang="en-US" sz="4800" dirty="0">
                <a:solidFill>
                  <a:schemeClr val="bg1"/>
                </a:solidFill>
                <a:latin typeface="Narkisim" panose="020E0502050101010101" pitchFamily="34" charset="-79"/>
                <a:cs typeface="Narkisim" panose="020E0502050101010101" pitchFamily="34" charset="-79"/>
              </a:rPr>
              <a:t>Enoch and the City of Zion Walk With God</a:t>
            </a:r>
          </a:p>
        </p:txBody>
      </p:sp>
      <p:sp>
        <p:nvSpPr>
          <p:cNvPr id="6" name="Rectangle 5"/>
          <p:cNvSpPr/>
          <p:nvPr/>
        </p:nvSpPr>
        <p:spPr>
          <a:xfrm>
            <a:off x="104115" y="6404484"/>
            <a:ext cx="6096000" cy="369332"/>
          </a:xfrm>
          <a:prstGeom prst="rect">
            <a:avLst/>
          </a:prstGeom>
        </p:spPr>
        <p:txBody>
          <a:bodyPr>
            <a:spAutoFit/>
          </a:bodyPr>
          <a:lstStyle/>
          <a:p>
            <a:r>
              <a:rPr lang="en-US" dirty="0">
                <a:solidFill>
                  <a:schemeClr val="bg1"/>
                </a:solidFill>
                <a:latin typeface="Open Sans"/>
              </a:rPr>
              <a:t>Moses 7:67-69</a:t>
            </a:r>
            <a:endParaRPr lang="en-US" dirty="0">
              <a:solidFill>
                <a:schemeClr val="bg1"/>
              </a:solidFill>
            </a:endParaRPr>
          </a:p>
        </p:txBody>
      </p:sp>
      <p:pic>
        <p:nvPicPr>
          <p:cNvPr id="14" name="Picture 2" descr="https://www.lds.org/scriptures/bc/scriptures/ot/gen/5/images/006-006-city-of-zion-is-taken-up-full.jpg?download=tr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6668" y="1523619"/>
            <a:ext cx="3410303" cy="4541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635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pengameart.org/sites/default/files/fabric_grey_01.png"/>
          <p:cNvPicPr>
            <a:picLocks noChangeAspect="1" noChangeArrowheads="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r="4513" b="6734"/>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1999" cy="6278642"/>
          </a:xfrm>
          <a:prstGeom prst="rect">
            <a:avLst/>
          </a:prstGeom>
          <a:noFill/>
        </p:spPr>
        <p:txBody>
          <a:bodyPr wrap="square" rtlCol="0">
            <a:spAutoFit/>
          </a:bodyPr>
          <a:lstStyle/>
          <a:p>
            <a:r>
              <a:rPr lang="en-US" dirty="0">
                <a:solidFill>
                  <a:schemeClr val="bg1"/>
                </a:solidFill>
              </a:rPr>
              <a:t>Sources:</a:t>
            </a:r>
            <a:endParaRPr lang="en-US" sz="1600" dirty="0">
              <a:solidFill>
                <a:schemeClr val="bg1"/>
              </a:solidFill>
            </a:endParaRPr>
          </a:p>
          <a:p>
            <a:endParaRPr lang="en-US" sz="1600" dirty="0">
              <a:solidFill>
                <a:schemeClr val="bg1"/>
              </a:solidFill>
            </a:endParaRPr>
          </a:p>
          <a:p>
            <a:pPr fontAlgn="base"/>
            <a:r>
              <a:rPr lang="en-US" sz="1600" dirty="0">
                <a:solidFill>
                  <a:schemeClr val="bg1"/>
                </a:solidFill>
              </a:rPr>
              <a:t>Sharon G. Larsen Standing in Holy Places April 2002 Gen. Conf.</a:t>
            </a:r>
          </a:p>
          <a:p>
            <a:pPr fontAlgn="base"/>
            <a:endParaRPr lang="en-US" sz="1600" dirty="0">
              <a:solidFill>
                <a:schemeClr val="bg1"/>
              </a:solidFill>
            </a:endParaRPr>
          </a:p>
          <a:p>
            <a:pPr fontAlgn="base"/>
            <a:r>
              <a:rPr lang="en-US" sz="1600" dirty="0">
                <a:solidFill>
                  <a:schemeClr val="bg1"/>
                </a:solidFill>
                <a:hlinkClick r:id="rId3"/>
              </a:rPr>
              <a:t>http://michellesjournalcorner.blogspot.com/2010/07/preschool-science-pepper-and-dish-soap.html</a:t>
            </a:r>
            <a:endParaRPr lang="en-US" sz="1600" dirty="0">
              <a:solidFill>
                <a:schemeClr val="bg1"/>
              </a:solidFill>
            </a:endParaRPr>
          </a:p>
          <a:p>
            <a:pPr fontAlgn="base"/>
            <a:endParaRPr lang="en-US" sz="1600" dirty="0">
              <a:solidFill>
                <a:schemeClr val="bg1"/>
              </a:solidFill>
            </a:endParaRPr>
          </a:p>
          <a:p>
            <a:pPr fontAlgn="base"/>
            <a:r>
              <a:rPr lang="en-US" sz="1600" dirty="0">
                <a:solidFill>
                  <a:schemeClr val="bg1"/>
                </a:solidFill>
              </a:rPr>
              <a:t>President Thomas S. Monson </a:t>
            </a:r>
            <a:r>
              <a:rPr lang="en-US" sz="1600" i="1" dirty="0">
                <a:solidFill>
                  <a:schemeClr val="bg1"/>
                </a:solidFill>
              </a:rPr>
              <a:t>True to the Faith </a:t>
            </a:r>
            <a:r>
              <a:rPr lang="en-US" sz="1600" dirty="0">
                <a:solidFill>
                  <a:schemeClr val="bg1"/>
                </a:solidFill>
              </a:rPr>
              <a:t> April 2006 Gen. Conf.</a:t>
            </a:r>
          </a:p>
          <a:p>
            <a:pPr fontAlgn="base"/>
            <a:endParaRPr lang="en-US" sz="1600" dirty="0">
              <a:solidFill>
                <a:schemeClr val="bg1"/>
              </a:solidFill>
            </a:endParaRPr>
          </a:p>
          <a:p>
            <a:pPr fontAlgn="base"/>
            <a:r>
              <a:rPr lang="en-US" sz="1600" dirty="0">
                <a:solidFill>
                  <a:schemeClr val="bg1"/>
                </a:solidFill>
                <a:hlinkClick r:id="rId4"/>
              </a:rPr>
              <a:t>https://www.youtube.com/watch?v=d2HCF8_g4ss</a:t>
            </a:r>
            <a:endParaRPr lang="en-US" sz="1600" dirty="0">
              <a:solidFill>
                <a:schemeClr val="bg1"/>
              </a:solidFill>
            </a:endParaRPr>
          </a:p>
          <a:p>
            <a:pPr fontAlgn="base"/>
            <a:endParaRPr lang="en-US" sz="1600" dirty="0">
              <a:solidFill>
                <a:schemeClr val="bg1"/>
              </a:solidFill>
            </a:endParaRPr>
          </a:p>
          <a:p>
            <a:pPr fontAlgn="base"/>
            <a:r>
              <a:rPr lang="en-US" sz="1600" dirty="0">
                <a:solidFill>
                  <a:schemeClr val="bg1"/>
                </a:solidFill>
              </a:rPr>
              <a:t>David R. Stone </a:t>
            </a:r>
            <a:r>
              <a:rPr lang="en-US" sz="1600" i="1" dirty="0">
                <a:solidFill>
                  <a:schemeClr val="bg1"/>
                </a:solidFill>
              </a:rPr>
              <a:t>Zion in the Midst of Babylon </a:t>
            </a:r>
            <a:r>
              <a:rPr lang="en-US" sz="1600" dirty="0">
                <a:solidFill>
                  <a:schemeClr val="bg1"/>
                </a:solidFill>
              </a:rPr>
              <a:t>April 2006 Gen. Conf.</a:t>
            </a:r>
          </a:p>
          <a:p>
            <a:pPr fontAlgn="base"/>
            <a:endParaRPr lang="en-US" sz="1600" dirty="0">
              <a:solidFill>
                <a:schemeClr val="bg1"/>
              </a:solidFill>
            </a:endParaRPr>
          </a:p>
          <a:p>
            <a:pPr fontAlgn="base"/>
            <a:r>
              <a:rPr lang="en-US" sz="1600" dirty="0">
                <a:solidFill>
                  <a:schemeClr val="bg1"/>
                </a:solidFill>
              </a:rPr>
              <a:t>(</a:t>
            </a:r>
            <a:r>
              <a:rPr lang="en-US" sz="1600" i="1" dirty="0">
                <a:solidFill>
                  <a:schemeClr val="bg1"/>
                </a:solidFill>
              </a:rPr>
              <a:t>Teachings of Presidents of the Church: Joseph Smith </a:t>
            </a:r>
            <a:r>
              <a:rPr lang="en-US" sz="1600" dirty="0">
                <a:solidFill>
                  <a:schemeClr val="bg1"/>
                </a:solidFill>
              </a:rPr>
              <a:t>[Melchizedek Priesthood and Relief Society course of study, 2007], 186).</a:t>
            </a:r>
          </a:p>
          <a:p>
            <a:pPr fontAlgn="base"/>
            <a:endParaRPr lang="en-US" sz="1600" dirty="0">
              <a:solidFill>
                <a:schemeClr val="bg1"/>
              </a:solidFill>
            </a:endParaRPr>
          </a:p>
          <a:p>
            <a:pPr fontAlgn="base"/>
            <a:r>
              <a:rPr lang="en-US" sz="1600" dirty="0">
                <a:solidFill>
                  <a:schemeClr val="bg1"/>
                </a:solidFill>
              </a:rPr>
              <a:t>Institute Manual. Pearl of Great Price</a:t>
            </a:r>
          </a:p>
          <a:p>
            <a:pPr fontAlgn="base"/>
            <a:endParaRPr lang="en-US" sz="1600" dirty="0">
              <a:solidFill>
                <a:schemeClr val="bg1"/>
              </a:solidFill>
            </a:endParaRPr>
          </a:p>
          <a:p>
            <a:pPr fontAlgn="base"/>
            <a:r>
              <a:rPr lang="en-US" sz="1600" dirty="0">
                <a:solidFill>
                  <a:schemeClr val="bg1"/>
                </a:solidFill>
              </a:rPr>
              <a:t>Elder Bruce R. McConkie (</a:t>
            </a:r>
            <a:r>
              <a:rPr lang="en-US" sz="1600" i="1" dirty="0">
                <a:solidFill>
                  <a:schemeClr val="bg1"/>
                </a:solidFill>
              </a:rPr>
              <a:t>The Millennial Messiah,</a:t>
            </a:r>
            <a:r>
              <a:rPr lang="en-US" sz="1600" dirty="0">
                <a:solidFill>
                  <a:schemeClr val="bg1"/>
                </a:solidFill>
              </a:rPr>
              <a:t> 284).</a:t>
            </a:r>
          </a:p>
          <a:p>
            <a:pPr fontAlgn="base"/>
            <a:endParaRPr lang="en-US" sz="1600" dirty="0">
              <a:solidFill>
                <a:schemeClr val="bg1"/>
              </a:solidFill>
            </a:endParaRPr>
          </a:p>
          <a:p>
            <a:pPr fontAlgn="base"/>
            <a:r>
              <a:rPr lang="en-US" sz="1600" dirty="0">
                <a:solidFill>
                  <a:schemeClr val="bg1"/>
                </a:solidFill>
              </a:rPr>
              <a:t>R. Val Johnson Worlds without Number August 2013 Ensign</a:t>
            </a:r>
          </a:p>
          <a:p>
            <a:pPr fontAlgn="base"/>
            <a:endParaRPr lang="en-US" sz="1600" dirty="0">
              <a:solidFill>
                <a:schemeClr val="bg1"/>
              </a:solidFill>
            </a:endParaRPr>
          </a:p>
          <a:p>
            <a:pPr fontAlgn="base"/>
            <a:r>
              <a:rPr lang="en-US" sz="1600" dirty="0">
                <a:solidFill>
                  <a:schemeClr val="bg1"/>
                </a:solidFill>
                <a:hlinkClick r:id="rId5"/>
              </a:rPr>
              <a:t>https://www.lds.org/ensign/2013/08/worlds-without-number?lang=eng</a:t>
            </a:r>
            <a:endParaRPr lang="en-US" sz="1600" dirty="0">
              <a:solidFill>
                <a:schemeClr val="bg1"/>
              </a:solidFill>
            </a:endParaRPr>
          </a:p>
          <a:p>
            <a:pPr fontAlgn="base"/>
            <a:endParaRPr lang="en-US" sz="1600" dirty="0">
              <a:solidFill>
                <a:schemeClr val="bg1"/>
              </a:solidFill>
            </a:endParaRPr>
          </a:p>
          <a:p>
            <a:pPr fontAlgn="base"/>
            <a:r>
              <a:rPr lang="en-US" sz="1600" b="0" i="0" dirty="0">
                <a:solidFill>
                  <a:schemeClr val="bg1"/>
                </a:solidFill>
                <a:effectLst/>
                <a:latin typeface="Open Sans"/>
              </a:rPr>
              <a:t>Elder Marion D. Hanks(in Conference Report, Apr. 1980, 40–41; or </a:t>
            </a:r>
            <a:r>
              <a:rPr lang="en-US" sz="1600" b="0" i="1" dirty="0">
                <a:solidFill>
                  <a:schemeClr val="bg1"/>
                </a:solidFill>
                <a:effectLst/>
                <a:latin typeface="Open Sans"/>
              </a:rPr>
              <a:t>Ensign,</a:t>
            </a:r>
            <a:r>
              <a:rPr lang="en-US" sz="1600" b="0" i="0" dirty="0">
                <a:solidFill>
                  <a:schemeClr val="bg1"/>
                </a:solidFill>
                <a:effectLst/>
                <a:latin typeface="Open Sans"/>
              </a:rPr>
              <a:t> May 1980, 29).</a:t>
            </a:r>
          </a:p>
          <a:p>
            <a:pPr fontAlgn="base"/>
            <a:endParaRPr lang="en-US" sz="1600" dirty="0">
              <a:solidFill>
                <a:schemeClr val="bg1"/>
              </a:solidFill>
              <a:latin typeface="Open Sans"/>
            </a:endParaRPr>
          </a:p>
          <a:p>
            <a:pPr fontAlgn="base"/>
            <a:r>
              <a:rPr lang="en-US" sz="1600" dirty="0">
                <a:solidFill>
                  <a:schemeClr val="bg1"/>
                </a:solidFill>
              </a:rPr>
              <a:t>” President Ezra Taft Benson (“The Gift of Modern Revelation,”</a:t>
            </a:r>
            <a:r>
              <a:rPr lang="en-US" sz="1600" i="1" dirty="0">
                <a:solidFill>
                  <a:schemeClr val="bg1"/>
                </a:solidFill>
              </a:rPr>
              <a:t> Ensign,</a:t>
            </a:r>
            <a:r>
              <a:rPr lang="en-US" sz="1600" dirty="0">
                <a:solidFill>
                  <a:schemeClr val="bg1"/>
                </a:solidFill>
              </a:rPr>
              <a:t> Nov. 1986, 79–80)</a:t>
            </a:r>
            <a:endParaRPr lang="en-US" sz="1600" b="0" i="0" dirty="0">
              <a:solidFill>
                <a:schemeClr val="bg1"/>
              </a:solidFill>
              <a:effectLst/>
              <a:latin typeface="Open Sans"/>
            </a:endParaRPr>
          </a:p>
        </p:txBody>
      </p:sp>
    </p:spTree>
    <p:extLst>
      <p:ext uri="{BB962C8B-B14F-4D97-AF65-F5344CB8AC3E}">
        <p14:creationId xmlns:p14="http://schemas.microsoft.com/office/powerpoint/2010/main" val="33385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1754326"/>
          </a:xfrm>
          <a:prstGeom prst="rect">
            <a:avLst/>
          </a:prstGeom>
          <a:ln>
            <a:solidFill>
              <a:schemeClr val="tx1"/>
            </a:solidFill>
          </a:ln>
        </p:spPr>
        <p:txBody>
          <a:bodyPr>
            <a:spAutoFit/>
          </a:bodyPr>
          <a:lstStyle/>
          <a:p>
            <a:r>
              <a:rPr lang="en-US" sz="1200" b="1" i="0" dirty="0">
                <a:solidFill>
                  <a:srgbClr val="333333"/>
                </a:solidFill>
                <a:effectLst/>
                <a:latin typeface="Open Sans"/>
              </a:rPr>
              <a:t>Surrounding Yourself With Those </a:t>
            </a:r>
            <a:r>
              <a:rPr lang="en-US" sz="1200" b="1" dirty="0">
                <a:solidFill>
                  <a:srgbClr val="333333"/>
                </a:solidFill>
                <a:latin typeface="Open Sans"/>
              </a:rPr>
              <a:t>That Are Making Right Choices</a:t>
            </a:r>
          </a:p>
          <a:p>
            <a:r>
              <a:rPr lang="en-US" sz="1200" b="0" i="0" dirty="0">
                <a:solidFill>
                  <a:srgbClr val="333333"/>
                </a:solidFill>
                <a:effectLst/>
                <a:latin typeface="Open Sans"/>
              </a:rPr>
              <a:t>“It is possible the loneliest times are when we are surrounded by people, even friends, who are making wrong choices, and we have to stand alone. There are some places it would not be safe for you to go even to help someone in need. The Lord said to stand in holy places. There are places where the Spirit would never be. You know where those places are. Stay away from them. Do not encourage a curiosity that ought to be stopped. Pay attention to what you are feeling so you will know when you are feeling unsure or uneasy.”</a:t>
            </a:r>
          </a:p>
          <a:p>
            <a:pPr fontAlgn="base"/>
            <a:r>
              <a:rPr lang="en-US" sz="1200" dirty="0"/>
              <a:t>Sharon G. Larsen Standing in Holy Places April 2002 Gen. Conf.</a:t>
            </a:r>
          </a:p>
        </p:txBody>
      </p:sp>
      <p:sp>
        <p:nvSpPr>
          <p:cNvPr id="3" name="Rectangle 2"/>
          <p:cNvSpPr/>
          <p:nvPr/>
        </p:nvSpPr>
        <p:spPr>
          <a:xfrm>
            <a:off x="0" y="1754326"/>
            <a:ext cx="6096000" cy="3785652"/>
          </a:xfrm>
          <a:prstGeom prst="rect">
            <a:avLst/>
          </a:prstGeom>
          <a:ln>
            <a:solidFill>
              <a:schemeClr val="tx1"/>
            </a:solidFill>
          </a:ln>
        </p:spPr>
        <p:txBody>
          <a:bodyPr>
            <a:spAutoFit/>
          </a:bodyPr>
          <a:lstStyle/>
          <a:p>
            <a:r>
              <a:rPr lang="en-US" sz="1200" b="1" i="0" dirty="0">
                <a:solidFill>
                  <a:srgbClr val="333333"/>
                </a:solidFill>
                <a:effectLst/>
                <a:latin typeface="Open Sans"/>
              </a:rPr>
              <a:t>Coincidence in a name:</a:t>
            </a:r>
          </a:p>
          <a:p>
            <a:r>
              <a:rPr lang="en-US" sz="1200" dirty="0">
                <a:solidFill>
                  <a:srgbClr val="333333"/>
                </a:solidFill>
                <a:latin typeface="Open Sans"/>
              </a:rPr>
              <a:t>A </a:t>
            </a:r>
            <a:r>
              <a:rPr lang="en-US" sz="1200" b="0" i="0" dirty="0">
                <a:solidFill>
                  <a:srgbClr val="333333"/>
                </a:solidFill>
                <a:effectLst/>
                <a:latin typeface="Open Sans"/>
              </a:rPr>
              <a:t>giant or a Watcher called </a:t>
            </a:r>
            <a:r>
              <a:rPr lang="en-US" sz="1200" b="0" i="0" dirty="0" err="1">
                <a:solidFill>
                  <a:srgbClr val="333333"/>
                </a:solidFill>
                <a:effectLst/>
                <a:latin typeface="Open Sans"/>
              </a:rPr>
              <a:t>Mahujah</a:t>
            </a:r>
            <a:r>
              <a:rPr lang="en-US" sz="1200" b="0" i="0" dirty="0">
                <a:solidFill>
                  <a:srgbClr val="333333"/>
                </a:solidFill>
                <a:effectLst/>
                <a:latin typeface="Open Sans"/>
              </a:rPr>
              <a:t> or </a:t>
            </a:r>
            <a:r>
              <a:rPr lang="en-US" sz="1200" b="0" i="0" dirty="0" err="1">
                <a:solidFill>
                  <a:srgbClr val="333333"/>
                </a:solidFill>
                <a:effectLst/>
                <a:latin typeface="Open Sans"/>
              </a:rPr>
              <a:t>Mahijah</a:t>
            </a:r>
            <a:r>
              <a:rPr lang="en-US" sz="1200" b="0" i="0" dirty="0">
                <a:solidFill>
                  <a:srgbClr val="333333"/>
                </a:solidFill>
                <a:effectLst/>
                <a:latin typeface="Open Sans"/>
              </a:rPr>
              <a:t>. But far more than a coincidence when taken in its context. The only thing the </a:t>
            </a:r>
            <a:r>
              <a:rPr lang="en-US" sz="1200" b="0" i="0" dirty="0" err="1">
                <a:solidFill>
                  <a:srgbClr val="333333"/>
                </a:solidFill>
                <a:effectLst/>
                <a:latin typeface="Open Sans"/>
              </a:rPr>
              <a:t>Mahijah</a:t>
            </a:r>
            <a:r>
              <a:rPr lang="en-US" sz="1200" b="0" i="0" dirty="0">
                <a:solidFill>
                  <a:srgbClr val="333333"/>
                </a:solidFill>
                <a:effectLst/>
                <a:latin typeface="Open Sans"/>
              </a:rPr>
              <a:t> in the Book of Moses is remarkable for is his putting of bold direct questions to Enoch, thus giving the patriarch an opening for calling upon the people to repent, referring them to the book of remembrance, and telling them of the plan of salvation. And this is exactly the role, and the only role, that the Aramaic </a:t>
            </a:r>
            <a:r>
              <a:rPr lang="en-US" sz="1200" b="0" i="0" dirty="0" err="1">
                <a:solidFill>
                  <a:srgbClr val="333333"/>
                </a:solidFill>
                <a:effectLst/>
                <a:latin typeface="Open Sans"/>
              </a:rPr>
              <a:t>Mahujah</a:t>
            </a:r>
            <a:r>
              <a:rPr lang="en-US" sz="1200" b="0" i="0" dirty="0">
                <a:solidFill>
                  <a:srgbClr val="333333"/>
                </a:solidFill>
                <a:effectLst/>
                <a:latin typeface="Open Sans"/>
              </a:rPr>
              <a:t> plays in the story. The name is found in none of the other Enoch texts and neither is the story: it is peculiar to the version Joseph Smith gave us and the oldest known Enoch manuscripts. The following translation is from </a:t>
            </a:r>
            <a:r>
              <a:rPr lang="en-US" sz="1200" b="0" i="0" dirty="0" err="1">
                <a:solidFill>
                  <a:srgbClr val="333333"/>
                </a:solidFill>
                <a:effectLst/>
                <a:latin typeface="Open Sans"/>
              </a:rPr>
              <a:t>Milik</a:t>
            </a:r>
            <a:r>
              <a:rPr lang="en-US" sz="1200" b="0" i="0" dirty="0">
                <a:solidFill>
                  <a:srgbClr val="333333"/>
                </a:solidFill>
                <a:effectLst/>
                <a:latin typeface="Open Sans"/>
              </a:rPr>
              <a:t> and Black, lest the writer be charged with forcing the text.</a:t>
            </a:r>
          </a:p>
          <a:p>
            <a:r>
              <a:rPr lang="en-US" sz="1200" dirty="0">
                <a:latin typeface="Open Sans"/>
              </a:rPr>
              <a:t>A</a:t>
            </a:r>
            <a:r>
              <a:rPr lang="en-US" sz="1200" b="0" i="0" dirty="0">
                <a:effectLst/>
                <a:latin typeface="Open Sans"/>
              </a:rPr>
              <a:t>s the grandfather of Enoch, transliterated in the King James </a:t>
            </a:r>
            <a:r>
              <a:rPr lang="en-US" sz="1200" b="0" i="0" u="none" strike="noStrike" dirty="0">
                <a:effectLst/>
                <a:latin typeface="Open Sans"/>
              </a:rPr>
              <a:t>Bible</a:t>
            </a:r>
            <a:r>
              <a:rPr lang="en-US" sz="1200" b="0" i="0" dirty="0">
                <a:effectLst/>
                <a:latin typeface="Open Sans"/>
              </a:rPr>
              <a:t> as </a:t>
            </a:r>
            <a:r>
              <a:rPr lang="en-US" sz="1200" b="0" i="1" dirty="0" err="1">
                <a:effectLst/>
                <a:latin typeface="Open Sans"/>
              </a:rPr>
              <a:t>Mehuja</a:t>
            </a:r>
            <a:r>
              <a:rPr lang="en-US" sz="1200" b="0" i="1" dirty="0">
                <a:effectLst/>
                <a:latin typeface="Open Sans"/>
              </a:rPr>
              <a:t>-el, </a:t>
            </a:r>
            <a:r>
              <a:rPr lang="en-US" sz="1200" b="0" i="0" dirty="0">
                <a:effectLst/>
                <a:latin typeface="Open Sans"/>
              </a:rPr>
              <a:t>which name also appears in the Greek Septuagint as </a:t>
            </a:r>
            <a:r>
              <a:rPr lang="en-US" sz="1200" b="0" i="1" dirty="0">
                <a:effectLst/>
                <a:latin typeface="Open Sans"/>
              </a:rPr>
              <a:t>Mai-el </a:t>
            </a:r>
            <a:r>
              <a:rPr lang="en-US" sz="1200" b="0" i="0" dirty="0">
                <a:effectLst/>
                <a:latin typeface="Open Sans"/>
              </a:rPr>
              <a:t>and in the Latin Vulgate as </a:t>
            </a:r>
            <a:r>
              <a:rPr lang="en-US" sz="1200" b="0" i="1" dirty="0" err="1">
                <a:effectLst/>
                <a:latin typeface="Open Sans"/>
              </a:rPr>
              <a:t>Mavia</a:t>
            </a:r>
            <a:r>
              <a:rPr lang="en-US" sz="1200" b="0" i="1" dirty="0">
                <a:effectLst/>
                <a:latin typeface="Open Sans"/>
              </a:rPr>
              <a:t>-el, </a:t>
            </a:r>
            <a:r>
              <a:rPr lang="en-US" sz="1200" b="0" i="0" dirty="0">
                <a:effectLst/>
                <a:latin typeface="Open Sans"/>
              </a:rPr>
              <a:t>showing that </a:t>
            </a:r>
            <a:r>
              <a:rPr lang="en-US" sz="1200" b="0" i="0" dirty="0" err="1">
                <a:effectLst/>
                <a:latin typeface="Open Sans"/>
              </a:rPr>
              <a:t>Mahujah</a:t>
            </a:r>
            <a:r>
              <a:rPr lang="en-US" sz="1200" b="0" i="0" dirty="0">
                <a:effectLst/>
                <a:latin typeface="Open Sans"/>
              </a:rPr>
              <a:t> and </a:t>
            </a:r>
            <a:r>
              <a:rPr lang="en-US" sz="1200" b="0" i="0" dirty="0" err="1">
                <a:effectLst/>
                <a:latin typeface="Open Sans"/>
              </a:rPr>
              <a:t>Mahijah</a:t>
            </a:r>
            <a:r>
              <a:rPr lang="en-US" sz="1200" b="0" i="0" dirty="0">
                <a:effectLst/>
                <a:latin typeface="Open Sans"/>
              </a:rPr>
              <a:t> were the same name.</a:t>
            </a:r>
          </a:p>
          <a:p>
            <a:endParaRPr lang="en-US" sz="1200" dirty="0">
              <a:latin typeface="Open Sans"/>
            </a:endParaRPr>
          </a:p>
          <a:p>
            <a:r>
              <a:rPr lang="en-US" sz="1200" dirty="0">
                <a:latin typeface="Open Sans"/>
              </a:rPr>
              <a:t>Could this be the same name?</a:t>
            </a:r>
            <a:endParaRPr lang="en-US" sz="1200" dirty="0"/>
          </a:p>
          <a:p>
            <a:endParaRPr lang="en-US" sz="1200" b="0" i="0" dirty="0">
              <a:solidFill>
                <a:srgbClr val="333333"/>
              </a:solidFill>
              <a:effectLst/>
              <a:latin typeface="Open Sans"/>
            </a:endParaRPr>
          </a:p>
          <a:p>
            <a:endParaRPr lang="en-US" sz="1200" b="0" i="0" dirty="0">
              <a:solidFill>
                <a:srgbClr val="333333"/>
              </a:solidFill>
              <a:effectLst/>
              <a:latin typeface="Open Sans"/>
            </a:endParaRPr>
          </a:p>
          <a:p>
            <a:pPr fontAlgn="base"/>
            <a:r>
              <a:rPr lang="en-US" sz="1200" dirty="0"/>
              <a:t>A Strange Thing in the Land: The Return of the Book of Enoch, Part 13</a:t>
            </a:r>
          </a:p>
          <a:p>
            <a:pPr fontAlgn="base"/>
            <a:r>
              <a:rPr lang="en-US" sz="1200" dirty="0"/>
              <a:t>By Hugh Nibley August 1977 Ensign</a:t>
            </a:r>
          </a:p>
          <a:p>
            <a:endParaRPr lang="en-US" sz="1200" dirty="0"/>
          </a:p>
        </p:txBody>
      </p:sp>
      <p:sp>
        <p:nvSpPr>
          <p:cNvPr id="5" name="Rectangle 4"/>
          <p:cNvSpPr/>
          <p:nvPr/>
        </p:nvSpPr>
        <p:spPr>
          <a:xfrm>
            <a:off x="6096000" y="0"/>
            <a:ext cx="6096000" cy="3970318"/>
          </a:xfrm>
          <a:prstGeom prst="rect">
            <a:avLst/>
          </a:prstGeom>
          <a:ln>
            <a:solidFill>
              <a:schemeClr val="tx1"/>
            </a:solidFill>
          </a:ln>
        </p:spPr>
        <p:txBody>
          <a:bodyPr>
            <a:spAutoFit/>
          </a:bodyPr>
          <a:lstStyle/>
          <a:p>
            <a:r>
              <a:rPr lang="en-US" sz="1200" b="1" i="0" dirty="0">
                <a:solidFill>
                  <a:srgbClr val="333333"/>
                </a:solidFill>
                <a:effectLst/>
                <a:latin typeface="Open Sans"/>
              </a:rPr>
              <a:t>The People of Canaan and Shum</a:t>
            </a:r>
          </a:p>
          <a:p>
            <a:r>
              <a:rPr lang="en-US" sz="1200" dirty="0">
                <a:solidFill>
                  <a:srgbClr val="333333"/>
                </a:solidFill>
                <a:latin typeface="Open Sans"/>
              </a:rPr>
              <a:t>“The Valley of Shum: Here is an early instance of a place and a tribe that share the same name…it is probable that these people carried the name of an ancestor and then transferred that name to the valley. ..it is important for understanding how the names in Moses 7:9 became attached to certain lands or regions.  Shum: the name is likely a variant of Shem.</a:t>
            </a:r>
          </a:p>
          <a:p>
            <a:r>
              <a:rPr lang="en-US" sz="1200" dirty="0">
                <a:solidFill>
                  <a:srgbClr val="333333"/>
                </a:solidFill>
                <a:latin typeface="Open Sans"/>
              </a:rPr>
              <a:t>Geographically, both “the place </a:t>
            </a:r>
            <a:r>
              <a:rPr lang="en-US" sz="1200" dirty="0" err="1">
                <a:solidFill>
                  <a:srgbClr val="333333"/>
                </a:solidFill>
                <a:latin typeface="Open Sans"/>
              </a:rPr>
              <a:t>Mahujah</a:t>
            </a:r>
            <a:r>
              <a:rPr lang="en-US" sz="1200" dirty="0">
                <a:solidFill>
                  <a:srgbClr val="333333"/>
                </a:solidFill>
                <a:latin typeface="Open Sans"/>
              </a:rPr>
              <a:t>” and “the mount Simeon” lay to the south of the homeland of the “the people of Canaan, which dwelt in tents” (Moses 7:2,6)</a:t>
            </a:r>
          </a:p>
          <a:p>
            <a:r>
              <a:rPr lang="en-US" sz="1200" dirty="0">
                <a:solidFill>
                  <a:srgbClr val="333333"/>
                </a:solidFill>
                <a:latin typeface="Open Sans"/>
              </a:rPr>
              <a:t>The People of Canaan: This people is not the same as “the seed of Cain” (Moses 7:22)</a:t>
            </a:r>
          </a:p>
          <a:p>
            <a:r>
              <a:rPr lang="en-US" sz="1200" dirty="0">
                <a:solidFill>
                  <a:srgbClr val="333333"/>
                </a:solidFill>
                <a:latin typeface="Open Sans"/>
              </a:rPr>
              <a:t>Although both groups were ostracized largely because of skin pigmentation (Moses 7:8, 22), their tribal names are of different origin. </a:t>
            </a:r>
          </a:p>
          <a:p>
            <a:r>
              <a:rPr lang="en-US" sz="1200" dirty="0">
                <a:solidFill>
                  <a:srgbClr val="333333"/>
                </a:solidFill>
                <a:latin typeface="Open Sans"/>
              </a:rPr>
              <a:t>One of the results of the war of extermination against the people of Shum was that the people of Canaan came into possession of the entire desert region, which they had evidently shared with the people of Shum. The people of Canaan would not receive the call to repent from Enoch.”</a:t>
            </a:r>
          </a:p>
          <a:p>
            <a:r>
              <a:rPr lang="en-US" sz="1200" dirty="0">
                <a:solidFill>
                  <a:srgbClr val="333333"/>
                </a:solidFill>
                <a:latin typeface="Open Sans"/>
              </a:rPr>
              <a:t>The people of Shum were exterminated by the people of Canaan thus resulting in the land to be cursed. Enoch had that knowledge before hand, establishing himself as a prophet. </a:t>
            </a:r>
          </a:p>
          <a:p>
            <a:r>
              <a:rPr lang="en-US" sz="1200" dirty="0"/>
              <a:t>Richard D. Draper, S. Kent Brown, Michael D. Rhodes </a:t>
            </a:r>
            <a:r>
              <a:rPr lang="en-US" sz="1200" i="1" dirty="0"/>
              <a:t>The Pearl of Great Price Verse by Verse Commentary pp. 115-117</a:t>
            </a:r>
            <a:endParaRPr lang="en-US" sz="1200" dirty="0"/>
          </a:p>
        </p:txBody>
      </p:sp>
      <p:sp>
        <p:nvSpPr>
          <p:cNvPr id="6" name="Rectangle 5"/>
          <p:cNvSpPr/>
          <p:nvPr/>
        </p:nvSpPr>
        <p:spPr>
          <a:xfrm>
            <a:off x="6096000" y="3970318"/>
            <a:ext cx="6096000" cy="1569660"/>
          </a:xfrm>
          <a:prstGeom prst="rect">
            <a:avLst/>
          </a:prstGeom>
          <a:ln>
            <a:solidFill>
              <a:schemeClr val="tx1"/>
            </a:solidFill>
          </a:ln>
        </p:spPr>
        <p:txBody>
          <a:bodyPr>
            <a:spAutoFit/>
          </a:bodyPr>
          <a:lstStyle/>
          <a:p>
            <a:r>
              <a:rPr lang="en-US" sz="1200" b="1" i="0" dirty="0">
                <a:solidFill>
                  <a:srgbClr val="333333"/>
                </a:solidFill>
                <a:effectLst/>
              </a:rPr>
              <a:t>Translated Beings:</a:t>
            </a:r>
          </a:p>
          <a:p>
            <a:r>
              <a:rPr lang="en-US" sz="1200" b="0" i="0" dirty="0">
                <a:solidFill>
                  <a:srgbClr val="333333"/>
                </a:solidFill>
                <a:effectLst/>
              </a:rPr>
              <a:t>President Joseph Fielding Smith explained: “Translated beings are still mortal and will have to pass through the experience of death, or the separation of the spirit and the body, although this will be instantaneous, for the people of the City of Enoch, Elijah, and others who received this great blessing in ancient times, before the coming of our Lord, could not have received the resurrection, or the change from mortality to immortality, because our Lord had not [yet] paid the debt which frees us from mortality and grants to us the resurrection” (</a:t>
            </a:r>
            <a:r>
              <a:rPr lang="en-US" sz="1200" b="0" i="1" dirty="0">
                <a:solidFill>
                  <a:srgbClr val="333333"/>
                </a:solidFill>
                <a:effectLst/>
              </a:rPr>
              <a:t>Answers to Gospel Questions,</a:t>
            </a:r>
            <a:r>
              <a:rPr lang="en-US" sz="1200" b="0" i="0" dirty="0">
                <a:solidFill>
                  <a:srgbClr val="333333"/>
                </a:solidFill>
                <a:effectLst/>
              </a:rPr>
              <a:t> 1:165).</a:t>
            </a:r>
            <a:endParaRPr lang="en-US" sz="1200" dirty="0"/>
          </a:p>
        </p:txBody>
      </p:sp>
      <p:sp>
        <p:nvSpPr>
          <p:cNvPr id="7" name="Rectangle 6"/>
          <p:cNvSpPr/>
          <p:nvPr/>
        </p:nvSpPr>
        <p:spPr>
          <a:xfrm>
            <a:off x="0" y="5528242"/>
            <a:ext cx="8267700" cy="1200329"/>
          </a:xfrm>
          <a:prstGeom prst="rect">
            <a:avLst/>
          </a:prstGeom>
          <a:ln>
            <a:solidFill>
              <a:schemeClr val="tx1"/>
            </a:solidFill>
          </a:ln>
        </p:spPr>
        <p:txBody>
          <a:bodyPr wrap="square">
            <a:spAutoFit/>
          </a:bodyPr>
          <a:lstStyle/>
          <a:p>
            <a:r>
              <a:rPr lang="en-US" sz="1200" b="1" i="0" dirty="0">
                <a:solidFill>
                  <a:srgbClr val="333333"/>
                </a:solidFill>
                <a:effectLst/>
                <a:latin typeface="Open Sans"/>
              </a:rPr>
              <a:t>Translated Beings:</a:t>
            </a:r>
          </a:p>
          <a:p>
            <a:r>
              <a:rPr lang="en-US" sz="1200" b="0" i="0" dirty="0">
                <a:solidFill>
                  <a:srgbClr val="333333"/>
                </a:solidFill>
                <a:effectLst/>
                <a:latin typeface="Open Sans"/>
              </a:rPr>
              <a:t>The Prophet Joseph Smith said: “Many have supposed that the doctrine of translation was a doctrine whereby men were taken immediately into the presence of God, and into an eternal fullness, but this is a mistaken idea. Their place of habitation is that of the terrestrial order, and a place prepared for such characters He held in reserve to be ministering angels unto many planets, and who as yet have not entered into so great a fullness as those who are resurrected from the dead” (</a:t>
            </a:r>
            <a:r>
              <a:rPr lang="en-US" sz="1200" b="0" i="1" dirty="0">
                <a:solidFill>
                  <a:srgbClr val="333333"/>
                </a:solidFill>
                <a:effectLst/>
                <a:latin typeface="Open Sans"/>
              </a:rPr>
              <a:t>Teachings of the Prophet Joseph Smith,</a:t>
            </a:r>
            <a:r>
              <a:rPr lang="en-US" sz="1200" b="0" i="0" dirty="0">
                <a:solidFill>
                  <a:srgbClr val="333333"/>
                </a:solidFill>
                <a:effectLst/>
                <a:latin typeface="Open Sans"/>
              </a:rPr>
              <a:t> 170).</a:t>
            </a:r>
            <a:endParaRPr lang="en-US" sz="1200" dirty="0"/>
          </a:p>
        </p:txBody>
      </p:sp>
    </p:spTree>
    <p:extLst>
      <p:ext uri="{BB962C8B-B14F-4D97-AF65-F5344CB8AC3E}">
        <p14:creationId xmlns:p14="http://schemas.microsoft.com/office/powerpoint/2010/main" val="1502943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pengameart.org/sites/default/files/fabric_grey_01.png"/>
          <p:cNvPicPr>
            <a:picLocks noChangeAspect="1" noChangeArrowheads="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r="4513" b="6734"/>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55912"/>
            <a:ext cx="12192000" cy="1107996"/>
          </a:xfrm>
          <a:prstGeom prst="rect">
            <a:avLst/>
          </a:prstGeom>
          <a:noFill/>
        </p:spPr>
        <p:txBody>
          <a:bodyPr wrap="square" rtlCol="0">
            <a:spAutoFit/>
          </a:bodyPr>
          <a:lstStyle/>
          <a:p>
            <a:pPr algn="ctr"/>
            <a:r>
              <a:rPr lang="en-US" sz="6600" dirty="0">
                <a:solidFill>
                  <a:schemeClr val="bg1"/>
                </a:solidFill>
                <a:latin typeface="Narkisim" panose="020E0502050101010101" pitchFamily="34" charset="-79"/>
                <a:cs typeface="Narkisim" panose="020E0502050101010101" pitchFamily="34" charset="-79"/>
              </a:rPr>
              <a:t>Dispersed By the Truth</a:t>
            </a:r>
          </a:p>
        </p:txBody>
      </p:sp>
      <p:sp>
        <p:nvSpPr>
          <p:cNvPr id="2" name="Rectangle 1"/>
          <p:cNvSpPr/>
          <p:nvPr/>
        </p:nvSpPr>
        <p:spPr>
          <a:xfrm>
            <a:off x="783652" y="5696728"/>
            <a:ext cx="10720579" cy="523220"/>
          </a:xfrm>
          <a:prstGeom prst="rect">
            <a:avLst/>
          </a:prstGeom>
        </p:spPr>
        <p:txBody>
          <a:bodyPr wrap="square">
            <a:spAutoFit/>
          </a:bodyPr>
          <a:lstStyle/>
          <a:p>
            <a:r>
              <a:rPr lang="en-US" sz="2800" b="0" i="0" dirty="0">
                <a:solidFill>
                  <a:schemeClr val="bg1"/>
                </a:solidFill>
                <a:effectLst/>
                <a:latin typeface="Open Sans"/>
              </a:rPr>
              <a:t>As Enoch preached the gospel the people began to disperse.</a:t>
            </a:r>
            <a:endParaRPr lang="en-US" sz="2800" dirty="0">
              <a:solidFill>
                <a:schemeClr val="bg1"/>
              </a:solidFill>
            </a:endParaRPr>
          </a:p>
        </p:txBody>
      </p:sp>
      <p:pic>
        <p:nvPicPr>
          <p:cNvPr id="6146" name="Picture 2" descr="https://lh3.googleusercontent.com/-rzDbmdm16XQ/TYV5XrgvC3I/AAAAAAAAB78/womFKLgoukU/s1600/IMG_73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7269" y="1652621"/>
            <a:ext cx="5653346" cy="376889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8764605" y="1047938"/>
            <a:ext cx="1681902" cy="2895600"/>
            <a:chOff x="9543203" y="921190"/>
            <a:chExt cx="1681902" cy="2895600"/>
          </a:xfrm>
        </p:grpSpPr>
        <p:grpSp>
          <p:nvGrpSpPr>
            <p:cNvPr id="9" name="Group 8"/>
            <p:cNvGrpSpPr/>
            <p:nvPr/>
          </p:nvGrpSpPr>
          <p:grpSpPr>
            <a:xfrm>
              <a:off x="9543203" y="921190"/>
              <a:ext cx="1600200" cy="2895600"/>
              <a:chOff x="4038600" y="685800"/>
              <a:chExt cx="1600200" cy="2895600"/>
            </a:xfrm>
          </p:grpSpPr>
          <p:grpSp>
            <p:nvGrpSpPr>
              <p:cNvPr id="10" name="Group 9"/>
              <p:cNvGrpSpPr/>
              <p:nvPr/>
            </p:nvGrpSpPr>
            <p:grpSpPr>
              <a:xfrm>
                <a:off x="4038600" y="685800"/>
                <a:ext cx="1600200" cy="2895600"/>
                <a:chOff x="4038600" y="685800"/>
                <a:chExt cx="1600200" cy="2895600"/>
              </a:xfrm>
            </p:grpSpPr>
            <p:sp>
              <p:nvSpPr>
                <p:cNvPr id="12" name="Trapezoid 11"/>
                <p:cNvSpPr/>
                <p:nvPr/>
              </p:nvSpPr>
              <p:spPr>
                <a:xfrm>
                  <a:off x="4419600" y="1600200"/>
                  <a:ext cx="1219200" cy="1981200"/>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836459" y="1196788"/>
                  <a:ext cx="381000" cy="407894"/>
                  <a:chOff x="5988424" y="1954306"/>
                  <a:chExt cx="2317376" cy="941294"/>
                </a:xfrm>
              </p:grpSpPr>
              <p:sp>
                <p:nvSpPr>
                  <p:cNvPr id="18" name="Rounded Rectangle 17"/>
                  <p:cNvSpPr/>
                  <p:nvPr/>
                </p:nvSpPr>
                <p:spPr>
                  <a:xfrm>
                    <a:off x="5988424" y="1963270"/>
                    <a:ext cx="2317376" cy="932329"/>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6248400" y="1981200"/>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427694" y="1954306"/>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598024" y="1954306"/>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768354" y="1954306"/>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938684" y="1954306"/>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109014" y="1954306"/>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279344" y="1954306"/>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449674" y="1954306"/>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620004" y="1954306"/>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790334" y="1954306"/>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960664" y="1954306"/>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130994" y="1954306"/>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096000" y="1981200"/>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rapezoid 13"/>
                <p:cNvSpPr/>
                <p:nvPr/>
              </p:nvSpPr>
              <p:spPr>
                <a:xfrm>
                  <a:off x="4419600" y="2590800"/>
                  <a:ext cx="1219200" cy="990600"/>
                </a:xfrm>
                <a:prstGeom prst="trapezoid">
                  <a:avLst>
                    <a:gd name="adj" fmla="val 15850"/>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Bent Arrow 14"/>
                <p:cNvSpPr/>
                <p:nvPr/>
              </p:nvSpPr>
              <p:spPr>
                <a:xfrm flipH="1">
                  <a:off x="4038600" y="762000"/>
                  <a:ext cx="1066800" cy="457200"/>
                </a:xfrm>
                <a:prstGeom prst="bentArrow">
                  <a:avLst>
                    <a:gd name="adj1" fmla="val 25000"/>
                    <a:gd name="adj2" fmla="val 28236"/>
                    <a:gd name="adj3" fmla="val 14706"/>
                    <a:gd name="adj4" fmla="val 29706"/>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Oval 15"/>
                <p:cNvSpPr/>
                <p:nvPr/>
              </p:nvSpPr>
              <p:spPr>
                <a:xfrm>
                  <a:off x="4724400" y="685800"/>
                  <a:ext cx="533400" cy="3048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5400000">
                  <a:off x="4997824" y="995082"/>
                  <a:ext cx="76200" cy="2286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a:off x="4052047" y="770965"/>
                <a:ext cx="98612" cy="277906"/>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9937508" y="2958198"/>
              <a:ext cx="1287597" cy="646331"/>
            </a:xfrm>
            <a:prstGeom prst="rect">
              <a:avLst/>
            </a:prstGeom>
          </p:spPr>
          <p:txBody>
            <a:bodyPr wrap="none">
              <a:spAutoFit/>
            </a:bodyPr>
            <a:lstStyle/>
            <a:p>
              <a:pPr algn="ctr"/>
              <a:r>
                <a:rPr lang="en-US" dirty="0">
                  <a:latin typeface="Open Sans"/>
                </a:rPr>
                <a:t>Enoch’s </a:t>
              </a:r>
            </a:p>
            <a:p>
              <a:pPr algn="ctr"/>
              <a:r>
                <a:rPr lang="en-US" dirty="0">
                  <a:latin typeface="Open Sans"/>
                </a:rPr>
                <a:t>Teachings</a:t>
              </a:r>
              <a:r>
                <a:rPr lang="en-US" b="0" i="0" dirty="0">
                  <a:effectLst/>
                  <a:latin typeface="Open Sans"/>
                </a:rPr>
                <a:t> </a:t>
              </a:r>
              <a:endParaRPr lang="en-US" dirty="0"/>
            </a:p>
          </p:txBody>
        </p:sp>
      </p:grpSp>
      <p:grpSp>
        <p:nvGrpSpPr>
          <p:cNvPr id="33" name="Group 45"/>
          <p:cNvGrpSpPr/>
          <p:nvPr/>
        </p:nvGrpSpPr>
        <p:grpSpPr>
          <a:xfrm>
            <a:off x="486653" y="278429"/>
            <a:ext cx="2006846" cy="3452848"/>
            <a:chOff x="838200" y="533400"/>
            <a:chExt cx="2959423" cy="5091789"/>
          </a:xfrm>
        </p:grpSpPr>
        <p:sp>
          <p:nvSpPr>
            <p:cNvPr id="34" name="Oval 33"/>
            <p:cNvSpPr/>
            <p:nvPr/>
          </p:nvSpPr>
          <p:spPr>
            <a:xfrm>
              <a:off x="3040505" y="3517692"/>
              <a:ext cx="3810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437151" y="1334255"/>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295400" y="1271796"/>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7"/>
            <p:cNvGrpSpPr/>
            <p:nvPr/>
          </p:nvGrpSpPr>
          <p:grpSpPr>
            <a:xfrm rot="2754858">
              <a:off x="1366669" y="5020454"/>
              <a:ext cx="451567" cy="757903"/>
              <a:chOff x="1676400" y="2133600"/>
              <a:chExt cx="1447800" cy="2088845"/>
            </a:xfrm>
          </p:grpSpPr>
          <p:sp>
            <p:nvSpPr>
              <p:cNvPr id="65" name="Oval 14"/>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15"/>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16"/>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18"/>
            <p:cNvGrpSpPr/>
            <p:nvPr/>
          </p:nvGrpSpPr>
          <p:grpSpPr>
            <a:xfrm rot="18845142" flipH="1">
              <a:off x="2094336" y="4964730"/>
              <a:ext cx="451567" cy="757903"/>
              <a:chOff x="1676400" y="2133600"/>
              <a:chExt cx="1447800" cy="2088845"/>
            </a:xfrm>
          </p:grpSpPr>
          <p:sp>
            <p:nvSpPr>
              <p:cNvPr id="62" name="Oval 61"/>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20"/>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p:nvPr/>
          </p:nvSpPr>
          <p:spPr>
            <a:xfrm>
              <a:off x="838200" y="3436266"/>
              <a:ext cx="463611" cy="6494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20102191">
              <a:off x="2329123" y="2114459"/>
              <a:ext cx="799225" cy="1627037"/>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rot="1327004">
              <a:off x="1022568" y="2090641"/>
              <a:ext cx="799225" cy="1627037"/>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a:off x="1207073" y="2146900"/>
              <a:ext cx="1721407" cy="3164809"/>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5"/>
            <p:cNvSpPr/>
            <p:nvPr/>
          </p:nvSpPr>
          <p:spPr>
            <a:xfrm rot="10800000">
              <a:off x="1821861" y="2146900"/>
              <a:ext cx="491831" cy="586076"/>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452988" y="3905127"/>
              <a:ext cx="1229577" cy="175823"/>
            </a:xfrm>
            <a:prstGeom prst="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366654" flipH="1">
              <a:off x="1261466" y="2108753"/>
              <a:ext cx="570223" cy="2982106"/>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21233346">
              <a:off x="2294540" y="2096242"/>
              <a:ext cx="570223" cy="2989273"/>
            </a:xfrm>
            <a:prstGeom prst="trapezoid">
              <a:avLst>
                <a:gd name="adj" fmla="val 341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p:cNvSpPr/>
            <p:nvPr/>
          </p:nvSpPr>
          <p:spPr>
            <a:xfrm>
              <a:off x="1451981" y="738396"/>
              <a:ext cx="1202365" cy="16169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19278804">
              <a:off x="2188248" y="535643"/>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2369756">
              <a:off x="1506259" y="533400"/>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21206386">
              <a:off x="1727091" y="1839903"/>
              <a:ext cx="660619" cy="925244"/>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21206386">
              <a:off x="1883467" y="1976753"/>
              <a:ext cx="315254" cy="2120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43"/>
            <p:cNvGrpSpPr/>
            <p:nvPr/>
          </p:nvGrpSpPr>
          <p:grpSpPr>
            <a:xfrm rot="19025436">
              <a:off x="2146207" y="3548341"/>
              <a:ext cx="1651416" cy="462197"/>
              <a:chOff x="3505200" y="1981200"/>
              <a:chExt cx="2138597" cy="749508"/>
            </a:xfrm>
          </p:grpSpPr>
          <p:grpSp>
            <p:nvGrpSpPr>
              <p:cNvPr id="54" name="Group 38"/>
              <p:cNvGrpSpPr/>
              <p:nvPr/>
            </p:nvGrpSpPr>
            <p:grpSpPr>
              <a:xfrm>
                <a:off x="3505200" y="1981200"/>
                <a:ext cx="2133600" cy="381000"/>
                <a:chOff x="3505200" y="1981200"/>
                <a:chExt cx="2133600" cy="381000"/>
              </a:xfrm>
            </p:grpSpPr>
            <p:sp>
              <p:nvSpPr>
                <p:cNvPr id="59" name="Rounded Rectangle 58"/>
                <p:cNvSpPr/>
                <p:nvPr/>
              </p:nvSpPr>
              <p:spPr>
                <a:xfrm rot="5400000">
                  <a:off x="4343400" y="1219200"/>
                  <a:ext cx="381000" cy="1905000"/>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334000" y="1981200"/>
                  <a:ext cx="304800" cy="3810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3505200" y="1981200"/>
                  <a:ext cx="304800" cy="3810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39"/>
              <p:cNvGrpSpPr/>
              <p:nvPr/>
            </p:nvGrpSpPr>
            <p:grpSpPr>
              <a:xfrm>
                <a:off x="3510197" y="2349708"/>
                <a:ext cx="2133600" cy="381000"/>
                <a:chOff x="3505200" y="1981200"/>
                <a:chExt cx="2133600" cy="381000"/>
              </a:xfrm>
            </p:grpSpPr>
            <p:sp>
              <p:nvSpPr>
                <p:cNvPr id="56" name="Rounded Rectangle 55"/>
                <p:cNvSpPr/>
                <p:nvPr/>
              </p:nvSpPr>
              <p:spPr>
                <a:xfrm rot="5400000">
                  <a:off x="4343400" y="1219200"/>
                  <a:ext cx="381000" cy="1905000"/>
                </a:xfrm>
                <a:prstGeom prst="round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5334000" y="1981200"/>
                  <a:ext cx="304800" cy="3810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3505200" y="1981200"/>
                  <a:ext cx="304800" cy="381000"/>
                </a:xfrm>
                <a:prstGeom prst="ellips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3" name="Oval 52"/>
            <p:cNvSpPr/>
            <p:nvPr/>
          </p:nvSpPr>
          <p:spPr>
            <a:xfrm>
              <a:off x="2895600" y="3657600"/>
              <a:ext cx="3810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6432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pengameart.org/sites/default/files/fabric_grey_01.png"/>
          <p:cNvPicPr>
            <a:picLocks noChangeAspect="1" noChangeArrowheads="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r="4513" b="6734"/>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55912"/>
            <a:ext cx="12192000" cy="1107996"/>
          </a:xfrm>
          <a:prstGeom prst="rect">
            <a:avLst/>
          </a:prstGeom>
          <a:noFill/>
        </p:spPr>
        <p:txBody>
          <a:bodyPr wrap="square" rtlCol="0">
            <a:spAutoFit/>
          </a:bodyPr>
          <a:lstStyle/>
          <a:p>
            <a:pPr algn="ctr"/>
            <a:r>
              <a:rPr lang="en-US" sz="6600" dirty="0" err="1">
                <a:solidFill>
                  <a:schemeClr val="bg1"/>
                </a:solidFill>
                <a:latin typeface="Narkisim" panose="020E0502050101010101" pitchFamily="34" charset="-79"/>
                <a:cs typeface="Narkisim" panose="020E0502050101010101" pitchFamily="34" charset="-79"/>
              </a:rPr>
              <a:t>Maka-Fekes</a:t>
            </a:r>
            <a:endParaRPr lang="en-US" sz="6600" dirty="0">
              <a:solidFill>
                <a:schemeClr val="bg1"/>
              </a:solidFill>
              <a:latin typeface="Narkisim" panose="020E0502050101010101" pitchFamily="34" charset="-79"/>
              <a:cs typeface="Narkisim" panose="020E0502050101010101" pitchFamily="34" charset="-79"/>
            </a:endParaRPr>
          </a:p>
        </p:txBody>
      </p:sp>
      <p:sp>
        <p:nvSpPr>
          <p:cNvPr id="2" name="Rectangle 1"/>
          <p:cNvSpPr/>
          <p:nvPr/>
        </p:nvSpPr>
        <p:spPr>
          <a:xfrm>
            <a:off x="288434" y="1465346"/>
            <a:ext cx="3305791" cy="4154984"/>
          </a:xfrm>
          <a:prstGeom prst="rect">
            <a:avLst/>
          </a:prstGeom>
        </p:spPr>
        <p:txBody>
          <a:bodyPr wrap="square">
            <a:spAutoFit/>
          </a:bodyPr>
          <a:lstStyle/>
          <a:p>
            <a:r>
              <a:rPr lang="en-US" dirty="0">
                <a:solidFill>
                  <a:schemeClr val="bg1"/>
                </a:solidFill>
                <a:latin typeface="Open Sans"/>
              </a:rPr>
              <a:t>Today we are surrounded by the </a:t>
            </a:r>
            <a:r>
              <a:rPr lang="en-US" dirty="0" err="1">
                <a:solidFill>
                  <a:schemeClr val="bg1"/>
                </a:solidFill>
                <a:latin typeface="Open Sans"/>
              </a:rPr>
              <a:t>maka-fekes</a:t>
            </a:r>
            <a:r>
              <a:rPr lang="en-US" dirty="0">
                <a:solidFill>
                  <a:schemeClr val="bg1"/>
                </a:solidFill>
                <a:latin typeface="Open Sans"/>
              </a:rPr>
              <a:t> which the evil one dangles before us and with which he attempts to entice us and then to ensnare us. Once grasped, such </a:t>
            </a:r>
            <a:r>
              <a:rPr lang="en-US" dirty="0" err="1">
                <a:solidFill>
                  <a:schemeClr val="bg1"/>
                </a:solidFill>
                <a:latin typeface="Open Sans"/>
              </a:rPr>
              <a:t>maka-fekes</a:t>
            </a:r>
            <a:r>
              <a:rPr lang="en-US" dirty="0">
                <a:solidFill>
                  <a:schemeClr val="bg1"/>
                </a:solidFill>
                <a:latin typeface="Open Sans"/>
              </a:rPr>
              <a:t> are ever so difficult—and sometimes nearly impossible—to relinquish. </a:t>
            </a:r>
          </a:p>
          <a:p>
            <a:endParaRPr lang="en-US" dirty="0">
              <a:solidFill>
                <a:schemeClr val="bg1"/>
              </a:solidFill>
              <a:latin typeface="Open Sans"/>
            </a:endParaRPr>
          </a:p>
          <a:p>
            <a:r>
              <a:rPr lang="en-US" dirty="0">
                <a:solidFill>
                  <a:schemeClr val="bg1"/>
                </a:solidFill>
                <a:latin typeface="Open Sans"/>
              </a:rPr>
              <a:t>To be safe, we must recognize them for what they are and then be unwavering in our determination to avoid them.</a:t>
            </a:r>
          </a:p>
          <a:p>
            <a:r>
              <a:rPr lang="en-US" sz="1200" dirty="0">
                <a:solidFill>
                  <a:schemeClr val="bg1"/>
                </a:solidFill>
                <a:latin typeface="Open Sans"/>
              </a:rPr>
              <a:t>President Thomas S. Monson</a:t>
            </a:r>
          </a:p>
        </p:txBody>
      </p:sp>
      <p:pic>
        <p:nvPicPr>
          <p:cNvPr id="4098" name="Picture 2" descr="http://1.bp.blogspot.com/-yENoUfON6C4/T2hl1TmSiMI/AAAAAAAAAHc/jfdJsEFHExM/s1600/Octopus-lur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617" y="1631871"/>
            <a:ext cx="4286250" cy="26479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967567" y="945295"/>
            <a:ext cx="3113450" cy="369332"/>
          </a:xfrm>
          <a:prstGeom prst="rect">
            <a:avLst/>
          </a:prstGeom>
        </p:spPr>
        <p:txBody>
          <a:bodyPr wrap="square">
            <a:spAutoFit/>
          </a:bodyPr>
          <a:lstStyle/>
          <a:p>
            <a:r>
              <a:rPr lang="en-US" dirty="0">
                <a:solidFill>
                  <a:schemeClr val="bg1"/>
                </a:solidFill>
              </a:rPr>
              <a:t>To lure and to trap</a:t>
            </a:r>
            <a:endParaRPr lang="en-US" sz="1200" dirty="0">
              <a:solidFill>
                <a:schemeClr val="bg1"/>
              </a:solidFill>
            </a:endParaRPr>
          </a:p>
        </p:txBody>
      </p:sp>
      <p:pic>
        <p:nvPicPr>
          <p:cNvPr id="4100" name="Picture 4" descr="http://www.norbertwu.com/nwp/subjects/cephalopods/originals/578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953" y="3637274"/>
            <a:ext cx="4089777" cy="2772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42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animEffect transition="in" filter="fade">
                                      <p:cBhvr>
                                        <p:cTn id="9" dur="5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4100"/>
                                        </p:tgtEl>
                                        <p:attrNameLst>
                                          <p:attrName>style.visibility</p:attrName>
                                        </p:attrNameLst>
                                      </p:cBhvr>
                                      <p:to>
                                        <p:strVal val="visible"/>
                                      </p:to>
                                    </p:set>
                                    <p:animEffect transition="in" filter="fade">
                                      <p:cBhvr>
                                        <p:cTn id="18"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pengameart.org/sites/default/files/fabric_grey_01.png"/>
          <p:cNvPicPr>
            <a:picLocks noChangeAspect="1" noChangeArrowheads="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r="4513" b="6734"/>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55912"/>
            <a:ext cx="12192000" cy="1107996"/>
          </a:xfrm>
          <a:prstGeom prst="rect">
            <a:avLst/>
          </a:prstGeom>
          <a:noFill/>
        </p:spPr>
        <p:txBody>
          <a:bodyPr wrap="square" rtlCol="0">
            <a:spAutoFit/>
          </a:bodyPr>
          <a:lstStyle/>
          <a:p>
            <a:pPr algn="ctr"/>
            <a:r>
              <a:rPr lang="en-US" sz="6600" dirty="0">
                <a:solidFill>
                  <a:schemeClr val="bg1"/>
                </a:solidFill>
                <a:latin typeface="Narkisim" panose="020E0502050101010101" pitchFamily="34" charset="-79"/>
                <a:cs typeface="Narkisim" panose="020E0502050101010101" pitchFamily="34" charset="-79"/>
              </a:rPr>
              <a:t>Puppets On A String</a:t>
            </a:r>
          </a:p>
        </p:txBody>
      </p:sp>
      <p:sp>
        <p:nvSpPr>
          <p:cNvPr id="2" name="Rectangle 1"/>
          <p:cNvSpPr/>
          <p:nvPr/>
        </p:nvSpPr>
        <p:spPr>
          <a:xfrm>
            <a:off x="6267952" y="1682351"/>
            <a:ext cx="4657278" cy="4154984"/>
          </a:xfrm>
          <a:prstGeom prst="rect">
            <a:avLst/>
          </a:prstGeom>
        </p:spPr>
        <p:txBody>
          <a:bodyPr wrap="square">
            <a:spAutoFit/>
          </a:bodyPr>
          <a:lstStyle/>
          <a:p>
            <a:r>
              <a:rPr lang="en-US" dirty="0">
                <a:solidFill>
                  <a:schemeClr val="bg1"/>
                </a:solidFill>
                <a:latin typeface="Open Sans"/>
              </a:rPr>
              <a:t>Our culture tends to determine what foods we like, how we dress, what constitutes polite behavior, what sports we should follow, what our taste in music should be, the importance of education, and our attitudes toward honesty. </a:t>
            </a:r>
          </a:p>
          <a:p>
            <a:endParaRPr lang="en-US" dirty="0">
              <a:solidFill>
                <a:schemeClr val="bg1"/>
              </a:solidFill>
              <a:latin typeface="Open Sans"/>
            </a:endParaRPr>
          </a:p>
          <a:p>
            <a:r>
              <a:rPr lang="en-US" dirty="0">
                <a:solidFill>
                  <a:schemeClr val="bg1"/>
                </a:solidFill>
                <a:latin typeface="Open Sans"/>
              </a:rPr>
              <a:t>It also influences men as to the importance of recreation or religion, influences women about the priority of career or childbearing, and has a powerful effect on how we approach procreation and moral issues. All too often, we are like puppets on a string, as our culture determines what is “cool.”</a:t>
            </a:r>
          </a:p>
          <a:p>
            <a:r>
              <a:rPr lang="en-US" sz="1200" dirty="0">
                <a:solidFill>
                  <a:schemeClr val="bg1"/>
                </a:solidFill>
                <a:latin typeface="Open Sans"/>
              </a:rPr>
              <a:t>David R. Stone</a:t>
            </a:r>
          </a:p>
        </p:txBody>
      </p:sp>
      <p:pic>
        <p:nvPicPr>
          <p:cNvPr id="5124" name="Picture 4" descr="http://www.getwell.guru/wp-content/uploads/2014/04/puppet_dance_PA_300_clr_621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63158" y="1423129"/>
            <a:ext cx="3162352" cy="4673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79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pengameart.org/sites/default/files/fabric_grey_01.png"/>
          <p:cNvPicPr>
            <a:picLocks noChangeAspect="1" noChangeArrowheads="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r="4513" b="6734"/>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55912"/>
            <a:ext cx="12192000" cy="1107996"/>
          </a:xfrm>
          <a:prstGeom prst="rect">
            <a:avLst/>
          </a:prstGeom>
          <a:noFill/>
        </p:spPr>
        <p:txBody>
          <a:bodyPr wrap="square" rtlCol="0">
            <a:spAutoFit/>
          </a:bodyPr>
          <a:lstStyle/>
          <a:p>
            <a:pPr algn="ctr"/>
            <a:r>
              <a:rPr lang="en-US" sz="6600" dirty="0">
                <a:solidFill>
                  <a:schemeClr val="bg1"/>
                </a:solidFill>
                <a:latin typeface="Narkisim" panose="020E0502050101010101" pitchFamily="34" charset="-79"/>
                <a:cs typeface="Narkisim" panose="020E0502050101010101" pitchFamily="34" charset="-79"/>
              </a:rPr>
              <a:t>Clothed With Glory</a:t>
            </a:r>
          </a:p>
        </p:txBody>
      </p:sp>
      <p:sp>
        <p:nvSpPr>
          <p:cNvPr id="2" name="Rectangle 1"/>
          <p:cNvSpPr/>
          <p:nvPr/>
        </p:nvSpPr>
        <p:spPr>
          <a:xfrm>
            <a:off x="3671666" y="1298836"/>
            <a:ext cx="4657278" cy="461665"/>
          </a:xfrm>
          <a:prstGeom prst="rect">
            <a:avLst/>
          </a:prstGeom>
        </p:spPr>
        <p:txBody>
          <a:bodyPr wrap="square">
            <a:spAutoFit/>
          </a:bodyPr>
          <a:lstStyle/>
          <a:p>
            <a:pPr algn="ctr"/>
            <a:r>
              <a:rPr lang="en-US" sz="2400" dirty="0">
                <a:solidFill>
                  <a:schemeClr val="bg1"/>
                </a:solidFill>
              </a:rPr>
              <a:t>The purpose of clothing</a:t>
            </a:r>
          </a:p>
        </p:txBody>
      </p:sp>
      <p:sp>
        <p:nvSpPr>
          <p:cNvPr id="6" name="Rectangle 5">
            <a:extLst>
              <a:ext uri="{FF2B5EF4-FFF2-40B4-BE49-F238E27FC236}">
                <a16:creationId xmlns:a16="http://schemas.microsoft.com/office/drawing/2014/main" id="{45292F24-19BF-4B21-A35F-F28AAC1C825C}"/>
              </a:ext>
            </a:extLst>
          </p:cNvPr>
          <p:cNvSpPr/>
          <p:nvPr/>
        </p:nvSpPr>
        <p:spPr>
          <a:xfrm>
            <a:off x="0" y="1783799"/>
            <a:ext cx="4657278" cy="461665"/>
          </a:xfrm>
          <a:prstGeom prst="rect">
            <a:avLst/>
          </a:prstGeom>
        </p:spPr>
        <p:txBody>
          <a:bodyPr wrap="square">
            <a:spAutoFit/>
          </a:bodyPr>
          <a:lstStyle/>
          <a:p>
            <a:r>
              <a:rPr lang="en-US" sz="2400" dirty="0">
                <a:solidFill>
                  <a:schemeClr val="bg1"/>
                </a:solidFill>
              </a:rPr>
              <a:t>To protect us from the elements</a:t>
            </a:r>
          </a:p>
        </p:txBody>
      </p:sp>
      <p:sp>
        <p:nvSpPr>
          <p:cNvPr id="8" name="Rectangle 7">
            <a:extLst>
              <a:ext uri="{FF2B5EF4-FFF2-40B4-BE49-F238E27FC236}">
                <a16:creationId xmlns:a16="http://schemas.microsoft.com/office/drawing/2014/main" id="{E1163099-96C4-4B35-B780-64522909CA7F}"/>
              </a:ext>
            </a:extLst>
          </p:cNvPr>
          <p:cNvSpPr/>
          <p:nvPr/>
        </p:nvSpPr>
        <p:spPr>
          <a:xfrm>
            <a:off x="4753755" y="2591061"/>
            <a:ext cx="4657278" cy="461665"/>
          </a:xfrm>
          <a:prstGeom prst="rect">
            <a:avLst/>
          </a:prstGeom>
        </p:spPr>
        <p:txBody>
          <a:bodyPr wrap="square">
            <a:spAutoFit/>
          </a:bodyPr>
          <a:lstStyle/>
          <a:p>
            <a:r>
              <a:rPr lang="en-US" sz="2400" dirty="0">
                <a:solidFill>
                  <a:schemeClr val="bg1"/>
                </a:solidFill>
              </a:rPr>
              <a:t>To provide us with comfort</a:t>
            </a:r>
          </a:p>
        </p:txBody>
      </p:sp>
      <p:sp>
        <p:nvSpPr>
          <p:cNvPr id="9" name="Rectangle 8">
            <a:extLst>
              <a:ext uri="{FF2B5EF4-FFF2-40B4-BE49-F238E27FC236}">
                <a16:creationId xmlns:a16="http://schemas.microsoft.com/office/drawing/2014/main" id="{45292F24-19BF-4B21-A35F-F28AAC1C825C}"/>
              </a:ext>
            </a:extLst>
          </p:cNvPr>
          <p:cNvSpPr/>
          <p:nvPr/>
        </p:nvSpPr>
        <p:spPr>
          <a:xfrm>
            <a:off x="8793125" y="3552411"/>
            <a:ext cx="3927067"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chemeClr val="bg1"/>
                </a:solidFill>
              </a:rPr>
              <a:t>To express our identity</a:t>
            </a:r>
          </a:p>
        </p:txBody>
      </p:sp>
      <p:sp>
        <p:nvSpPr>
          <p:cNvPr id="10" name="Rectangle 9">
            <a:extLst>
              <a:ext uri="{FF2B5EF4-FFF2-40B4-BE49-F238E27FC236}">
                <a16:creationId xmlns:a16="http://schemas.microsoft.com/office/drawing/2014/main" id="{4CEFF712-24AF-4B78-BD2B-32604C31F003}"/>
              </a:ext>
            </a:extLst>
          </p:cNvPr>
          <p:cNvSpPr/>
          <p:nvPr/>
        </p:nvSpPr>
        <p:spPr>
          <a:xfrm>
            <a:off x="1438721" y="5490502"/>
            <a:ext cx="4657278" cy="83099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solidFill>
                  <a:schemeClr val="bg1"/>
                </a:solidFill>
              </a:rPr>
              <a:t>God wants to protect us also to provide identity</a:t>
            </a:r>
          </a:p>
        </p:txBody>
      </p:sp>
      <p:sp>
        <p:nvSpPr>
          <p:cNvPr id="11" name="TextBox 10">
            <a:extLst>
              <a:ext uri="{FF2B5EF4-FFF2-40B4-BE49-F238E27FC236}">
                <a16:creationId xmlns:a16="http://schemas.microsoft.com/office/drawing/2014/main" id="{8764683E-2AEF-4469-9044-AAFFAF9BE10A}"/>
              </a:ext>
            </a:extLst>
          </p:cNvPr>
          <p:cNvSpPr txBox="1"/>
          <p:nvPr/>
        </p:nvSpPr>
        <p:spPr>
          <a:xfrm>
            <a:off x="2927496" y="887731"/>
            <a:ext cx="6145618" cy="369332"/>
          </a:xfrm>
          <a:prstGeom prst="rect">
            <a:avLst/>
          </a:prstGeom>
          <a:noFill/>
        </p:spPr>
        <p:txBody>
          <a:bodyPr wrap="square">
            <a:spAutoFit/>
          </a:bodyPr>
          <a:lstStyle/>
          <a:p>
            <a:pPr algn="ctr"/>
            <a:r>
              <a:rPr lang="en-US" sz="1800" dirty="0">
                <a:solidFill>
                  <a:schemeClr val="bg1"/>
                </a:solidFill>
              </a:rPr>
              <a:t>Greek word=endowment</a:t>
            </a:r>
          </a:p>
        </p:txBody>
      </p:sp>
      <p:sp>
        <p:nvSpPr>
          <p:cNvPr id="12" name="Rectangle 11">
            <a:extLst>
              <a:ext uri="{FF2B5EF4-FFF2-40B4-BE49-F238E27FC236}">
                <a16:creationId xmlns:a16="http://schemas.microsoft.com/office/drawing/2014/main" id="{649AFF36-517C-4FC2-A63E-627E7D64A8A6}"/>
              </a:ext>
            </a:extLst>
          </p:cNvPr>
          <p:cNvSpPr/>
          <p:nvPr/>
        </p:nvSpPr>
        <p:spPr>
          <a:xfrm>
            <a:off x="96477" y="6432756"/>
            <a:ext cx="4657278"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latin typeface="Open Sans"/>
              </a:rPr>
              <a:t>Moses 7:3</a:t>
            </a:r>
            <a:endParaRPr lang="en-US" sz="1200" dirty="0">
              <a:solidFill>
                <a:schemeClr val="bg1"/>
              </a:solidFill>
              <a:latin typeface="Open Sans"/>
            </a:endParaRPr>
          </a:p>
        </p:txBody>
      </p:sp>
      <p:pic>
        <p:nvPicPr>
          <p:cNvPr id="13" name="Picture 12">
            <a:extLst>
              <a:ext uri="{FF2B5EF4-FFF2-40B4-BE49-F238E27FC236}">
                <a16:creationId xmlns:a16="http://schemas.microsoft.com/office/drawing/2014/main" id="{0C565305-C9E7-4FF5-A20E-B9487D5EC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9039" y="4170685"/>
            <a:ext cx="3836000" cy="1998174"/>
          </a:xfrm>
          <a:prstGeom prst="rect">
            <a:avLst/>
          </a:prstGeom>
        </p:spPr>
      </p:pic>
      <p:pic>
        <p:nvPicPr>
          <p:cNvPr id="15" name="Picture 14">
            <a:extLst>
              <a:ext uri="{FF2B5EF4-FFF2-40B4-BE49-F238E27FC236}">
                <a16:creationId xmlns:a16="http://schemas.microsoft.com/office/drawing/2014/main" id="{408BAD1A-A465-4293-82C0-6EF73F0158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2739" y="3294731"/>
            <a:ext cx="2962982" cy="1659270"/>
          </a:xfrm>
          <a:prstGeom prst="rect">
            <a:avLst/>
          </a:prstGeom>
        </p:spPr>
      </p:pic>
      <p:pic>
        <p:nvPicPr>
          <p:cNvPr id="17" name="Picture 16">
            <a:extLst>
              <a:ext uri="{FF2B5EF4-FFF2-40B4-BE49-F238E27FC236}">
                <a16:creationId xmlns:a16="http://schemas.microsoft.com/office/drawing/2014/main" id="{B27ACB2B-70B8-488C-A765-F83DAFE99B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425" y="2386016"/>
            <a:ext cx="3076241" cy="2047099"/>
          </a:xfrm>
          <a:prstGeom prst="rect">
            <a:avLst/>
          </a:prstGeom>
        </p:spPr>
      </p:pic>
    </p:spTree>
    <p:extLst>
      <p:ext uri="{BB962C8B-B14F-4D97-AF65-F5344CB8AC3E}">
        <p14:creationId xmlns:p14="http://schemas.microsoft.com/office/powerpoint/2010/main" val="80284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pengameart.org/sites/default/files/fabric_grey_01.png"/>
          <p:cNvPicPr>
            <a:picLocks noChangeAspect="1" noChangeArrowheads="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r="4513" b="6734"/>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55912"/>
            <a:ext cx="12192000" cy="1107996"/>
          </a:xfrm>
          <a:prstGeom prst="rect">
            <a:avLst/>
          </a:prstGeom>
          <a:noFill/>
        </p:spPr>
        <p:txBody>
          <a:bodyPr wrap="square" rtlCol="0">
            <a:spAutoFit/>
          </a:bodyPr>
          <a:lstStyle/>
          <a:p>
            <a:pPr algn="ctr"/>
            <a:r>
              <a:rPr lang="en-US" sz="6600" dirty="0" err="1">
                <a:solidFill>
                  <a:schemeClr val="bg1"/>
                </a:solidFill>
                <a:latin typeface="Narkisim" panose="020E0502050101010101" pitchFamily="34" charset="-79"/>
                <a:cs typeface="Narkisim" panose="020E0502050101010101" pitchFamily="34" charset="-79"/>
              </a:rPr>
              <a:t>Mahujah</a:t>
            </a:r>
            <a:r>
              <a:rPr lang="en-US" sz="6600" dirty="0">
                <a:solidFill>
                  <a:schemeClr val="bg1"/>
                </a:solidFill>
                <a:latin typeface="Narkisim" panose="020E0502050101010101" pitchFamily="34" charset="-79"/>
                <a:cs typeface="Narkisim" panose="020E0502050101010101" pitchFamily="34" charset="-79"/>
              </a:rPr>
              <a:t>—Mount Simeon</a:t>
            </a:r>
          </a:p>
        </p:txBody>
      </p:sp>
      <p:sp>
        <p:nvSpPr>
          <p:cNvPr id="5" name="Rectangle 4"/>
          <p:cNvSpPr/>
          <p:nvPr/>
        </p:nvSpPr>
        <p:spPr>
          <a:xfrm>
            <a:off x="4206844" y="1364472"/>
            <a:ext cx="3280372" cy="369332"/>
          </a:xfrm>
          <a:prstGeom prst="rect">
            <a:avLst/>
          </a:prstGeom>
        </p:spPr>
        <p:txBody>
          <a:bodyPr wrap="square">
            <a:spAutoFit/>
          </a:bodyPr>
          <a:lstStyle/>
          <a:p>
            <a:r>
              <a:rPr lang="en-US" dirty="0">
                <a:solidFill>
                  <a:schemeClr val="bg1"/>
                </a:solidFill>
                <a:latin typeface="Open Sans"/>
              </a:rPr>
              <a:t>Enoch Has Two Major Visions</a:t>
            </a:r>
            <a:endParaRPr lang="en-US" dirty="0">
              <a:solidFill>
                <a:schemeClr val="bg1"/>
              </a:solidFill>
            </a:endParaRPr>
          </a:p>
        </p:txBody>
      </p:sp>
      <p:sp>
        <p:nvSpPr>
          <p:cNvPr id="6" name="Rectangle 5"/>
          <p:cNvSpPr/>
          <p:nvPr/>
        </p:nvSpPr>
        <p:spPr>
          <a:xfrm>
            <a:off x="1991763" y="995540"/>
            <a:ext cx="8012316" cy="369332"/>
          </a:xfrm>
          <a:prstGeom prst="rect">
            <a:avLst/>
          </a:prstGeom>
        </p:spPr>
        <p:txBody>
          <a:bodyPr wrap="square">
            <a:spAutoFit/>
          </a:bodyPr>
          <a:lstStyle/>
          <a:p>
            <a:r>
              <a:rPr lang="en-US" b="0" i="0" dirty="0">
                <a:solidFill>
                  <a:srgbClr val="FFFF00"/>
                </a:solidFill>
                <a:effectLst/>
                <a:latin typeface="Palatino"/>
              </a:rPr>
              <a:t>The Hebrew equivalent of Simeon is </a:t>
            </a:r>
            <a:r>
              <a:rPr lang="en-US" b="0" i="1" dirty="0" err="1">
                <a:solidFill>
                  <a:srgbClr val="FFFF00"/>
                </a:solidFill>
                <a:effectLst/>
                <a:latin typeface="Palatino"/>
              </a:rPr>
              <a:t>Shimʼon</a:t>
            </a:r>
            <a:r>
              <a:rPr lang="en-US" b="0" i="1" dirty="0">
                <a:solidFill>
                  <a:srgbClr val="FFFF00"/>
                </a:solidFill>
                <a:effectLst/>
                <a:latin typeface="Palatino"/>
              </a:rPr>
              <a:t>,</a:t>
            </a:r>
            <a:r>
              <a:rPr lang="en-US" b="0" i="0" dirty="0">
                <a:solidFill>
                  <a:srgbClr val="FFFF00"/>
                </a:solidFill>
                <a:effectLst/>
                <a:latin typeface="Palatino"/>
              </a:rPr>
              <a:t> which means “hearing.”</a:t>
            </a:r>
            <a:endParaRPr lang="en-US" dirty="0">
              <a:solidFill>
                <a:srgbClr val="FFFF00"/>
              </a:solidFill>
            </a:endParaRPr>
          </a:p>
        </p:txBody>
      </p:sp>
      <p:pic>
        <p:nvPicPr>
          <p:cNvPr id="7170" name="Picture 2" descr="http://1.bp.blogspot.com/-cGQ7jHwUBQU/Uu8D2bQi_UI/AAAAAAAAMbw/Crz7hq7mq8U/s1600/mountainran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1805" y="2103536"/>
            <a:ext cx="6401122" cy="400070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04115" y="6404484"/>
            <a:ext cx="6096000" cy="369332"/>
          </a:xfrm>
          <a:prstGeom prst="rect">
            <a:avLst/>
          </a:prstGeom>
        </p:spPr>
        <p:txBody>
          <a:bodyPr>
            <a:spAutoFit/>
          </a:bodyPr>
          <a:lstStyle/>
          <a:p>
            <a:r>
              <a:rPr lang="en-US" dirty="0">
                <a:solidFill>
                  <a:schemeClr val="bg1"/>
                </a:solidFill>
                <a:latin typeface="Open Sans"/>
              </a:rPr>
              <a:t>Moses 7:4-12</a:t>
            </a:r>
            <a:endParaRPr lang="en-US" dirty="0">
              <a:solidFill>
                <a:schemeClr val="bg1"/>
              </a:solidFill>
            </a:endParaRPr>
          </a:p>
        </p:txBody>
      </p:sp>
      <p:sp>
        <p:nvSpPr>
          <p:cNvPr id="13" name="Rectangle 12"/>
          <p:cNvSpPr/>
          <p:nvPr/>
        </p:nvSpPr>
        <p:spPr>
          <a:xfrm>
            <a:off x="1932160" y="2276621"/>
            <a:ext cx="2439909" cy="3970318"/>
          </a:xfrm>
          <a:prstGeom prst="rect">
            <a:avLst/>
          </a:prstGeom>
        </p:spPr>
        <p:txBody>
          <a:bodyPr wrap="square">
            <a:spAutoFit/>
          </a:bodyPr>
          <a:lstStyle/>
          <a:p>
            <a:pPr algn="ctr"/>
            <a:r>
              <a:rPr lang="en-US" dirty="0">
                <a:solidFill>
                  <a:schemeClr val="bg1"/>
                </a:solidFill>
                <a:latin typeface="Open Sans"/>
              </a:rPr>
              <a:t>He sees peoples and places of his time</a:t>
            </a:r>
          </a:p>
          <a:p>
            <a:pPr algn="ctr"/>
            <a:endParaRPr lang="en-US" dirty="0">
              <a:solidFill>
                <a:schemeClr val="bg1"/>
              </a:solidFill>
              <a:latin typeface="Open Sans"/>
            </a:endParaRPr>
          </a:p>
          <a:p>
            <a:pPr algn="ctr"/>
            <a:r>
              <a:rPr lang="en-US" dirty="0">
                <a:solidFill>
                  <a:schemeClr val="bg1"/>
                </a:solidFill>
                <a:latin typeface="Open Sans"/>
              </a:rPr>
              <a:t>Valley of Shum and People of Canaan battle</a:t>
            </a:r>
          </a:p>
          <a:p>
            <a:pPr algn="ctr"/>
            <a:endParaRPr lang="en-US" dirty="0">
              <a:solidFill>
                <a:schemeClr val="bg1"/>
              </a:solidFill>
              <a:latin typeface="Open Sans"/>
            </a:endParaRPr>
          </a:p>
          <a:p>
            <a:pPr algn="ctr"/>
            <a:r>
              <a:rPr lang="en-US" dirty="0">
                <a:solidFill>
                  <a:schemeClr val="bg1"/>
                </a:solidFill>
                <a:latin typeface="Open Sans"/>
              </a:rPr>
              <a:t>He was to go to the Land of Sharon, Enoch, </a:t>
            </a:r>
            <a:r>
              <a:rPr lang="en-US" dirty="0" err="1">
                <a:solidFill>
                  <a:schemeClr val="bg1"/>
                </a:solidFill>
                <a:latin typeface="Open Sans"/>
              </a:rPr>
              <a:t>Omner</a:t>
            </a:r>
            <a:r>
              <a:rPr lang="en-US" dirty="0">
                <a:solidFill>
                  <a:schemeClr val="bg1"/>
                </a:solidFill>
                <a:latin typeface="Open Sans"/>
              </a:rPr>
              <a:t>, </a:t>
            </a:r>
            <a:r>
              <a:rPr lang="en-US" dirty="0" err="1">
                <a:solidFill>
                  <a:schemeClr val="bg1"/>
                </a:solidFill>
                <a:latin typeface="Open Sans"/>
              </a:rPr>
              <a:t>Heni</a:t>
            </a:r>
            <a:r>
              <a:rPr lang="en-US" dirty="0">
                <a:solidFill>
                  <a:schemeClr val="bg1"/>
                </a:solidFill>
                <a:latin typeface="Open Sans"/>
              </a:rPr>
              <a:t>, Shem, </a:t>
            </a:r>
            <a:r>
              <a:rPr lang="en-US" dirty="0" err="1">
                <a:solidFill>
                  <a:schemeClr val="bg1"/>
                </a:solidFill>
                <a:latin typeface="Open Sans"/>
              </a:rPr>
              <a:t>Haner</a:t>
            </a:r>
            <a:r>
              <a:rPr lang="en-US" dirty="0">
                <a:solidFill>
                  <a:schemeClr val="bg1"/>
                </a:solidFill>
                <a:latin typeface="Open Sans"/>
              </a:rPr>
              <a:t>, and </a:t>
            </a:r>
            <a:r>
              <a:rPr lang="en-US" dirty="0" err="1">
                <a:solidFill>
                  <a:schemeClr val="bg1"/>
                </a:solidFill>
                <a:latin typeface="Open Sans"/>
              </a:rPr>
              <a:t>Hanannihah</a:t>
            </a:r>
            <a:r>
              <a:rPr lang="en-US" dirty="0">
                <a:solidFill>
                  <a:schemeClr val="bg1"/>
                </a:solidFill>
                <a:latin typeface="Open Sans"/>
              </a:rPr>
              <a:t> and preach repentance and perform baptisms</a:t>
            </a:r>
            <a:endParaRPr lang="en-US" dirty="0">
              <a:solidFill>
                <a:schemeClr val="bg1"/>
              </a:solidFill>
            </a:endParaRPr>
          </a:p>
        </p:txBody>
      </p:sp>
      <p:sp>
        <p:nvSpPr>
          <p:cNvPr id="16" name="TextBox 15"/>
          <p:cNvSpPr txBox="1"/>
          <p:nvPr/>
        </p:nvSpPr>
        <p:spPr>
          <a:xfrm>
            <a:off x="104115" y="1630290"/>
            <a:ext cx="2292035" cy="646331"/>
          </a:xfrm>
          <a:prstGeom prst="rect">
            <a:avLst/>
          </a:prstGeom>
          <a:noFill/>
        </p:spPr>
        <p:txBody>
          <a:bodyPr wrap="square" rtlCol="0">
            <a:spAutoFit/>
          </a:bodyPr>
          <a:lstStyle/>
          <a:p>
            <a:pPr algn="ctr"/>
            <a:r>
              <a:rPr lang="en-US" sz="3600" dirty="0">
                <a:solidFill>
                  <a:schemeClr val="bg1"/>
                </a:solidFill>
                <a:latin typeface="Narkisim" panose="020E0502050101010101" pitchFamily="34" charset="-79"/>
                <a:cs typeface="Narkisim" panose="020E0502050101010101" pitchFamily="34" charset="-79"/>
              </a:rPr>
              <a:t>Vision 1</a:t>
            </a:r>
          </a:p>
        </p:txBody>
      </p:sp>
    </p:spTree>
    <p:extLst>
      <p:ext uri="{BB962C8B-B14F-4D97-AF65-F5344CB8AC3E}">
        <p14:creationId xmlns:p14="http://schemas.microsoft.com/office/powerpoint/2010/main" val="239980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pengameart.org/sites/default/files/fabric_grey_01.png"/>
          <p:cNvPicPr>
            <a:picLocks noChangeAspect="1" noChangeArrowheads="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r="4513" b="6734"/>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55912"/>
            <a:ext cx="12192000" cy="1107996"/>
          </a:xfrm>
          <a:prstGeom prst="rect">
            <a:avLst/>
          </a:prstGeom>
          <a:noFill/>
        </p:spPr>
        <p:txBody>
          <a:bodyPr wrap="square" rtlCol="0">
            <a:spAutoFit/>
          </a:bodyPr>
          <a:lstStyle/>
          <a:p>
            <a:pPr algn="ctr"/>
            <a:r>
              <a:rPr lang="en-US" sz="6600" dirty="0">
                <a:solidFill>
                  <a:schemeClr val="bg1"/>
                </a:solidFill>
                <a:latin typeface="Narkisim" panose="020E0502050101010101" pitchFamily="34" charset="-79"/>
                <a:cs typeface="Narkisim" panose="020E0502050101010101" pitchFamily="34" charset="-79"/>
              </a:rPr>
              <a:t>Vision 2</a:t>
            </a:r>
          </a:p>
        </p:txBody>
      </p:sp>
      <p:sp>
        <p:nvSpPr>
          <p:cNvPr id="12" name="Rectangle 11"/>
          <p:cNvSpPr/>
          <p:nvPr/>
        </p:nvSpPr>
        <p:spPr>
          <a:xfrm>
            <a:off x="104115" y="6404484"/>
            <a:ext cx="6096000" cy="369332"/>
          </a:xfrm>
          <a:prstGeom prst="rect">
            <a:avLst/>
          </a:prstGeom>
        </p:spPr>
        <p:txBody>
          <a:bodyPr>
            <a:spAutoFit/>
          </a:bodyPr>
          <a:lstStyle/>
          <a:p>
            <a:r>
              <a:rPr lang="en-US" dirty="0">
                <a:solidFill>
                  <a:schemeClr val="bg1"/>
                </a:solidFill>
                <a:latin typeface="Open Sans"/>
              </a:rPr>
              <a:t>Moses 7:21, 23-25, 28, 34, 47, 67</a:t>
            </a:r>
            <a:endParaRPr lang="en-US" dirty="0">
              <a:solidFill>
                <a:schemeClr val="bg1"/>
              </a:solidFill>
            </a:endParaRPr>
          </a:p>
        </p:txBody>
      </p:sp>
      <p:sp>
        <p:nvSpPr>
          <p:cNvPr id="14" name="Rectangle 13"/>
          <p:cNvSpPr/>
          <p:nvPr/>
        </p:nvSpPr>
        <p:spPr>
          <a:xfrm>
            <a:off x="487377" y="1705546"/>
            <a:ext cx="3233596" cy="3693319"/>
          </a:xfrm>
          <a:prstGeom prst="rect">
            <a:avLst/>
          </a:prstGeom>
        </p:spPr>
        <p:txBody>
          <a:bodyPr wrap="square">
            <a:spAutoFit/>
          </a:bodyPr>
          <a:lstStyle/>
          <a:p>
            <a:pPr algn="ctr"/>
            <a:r>
              <a:rPr lang="en-US" dirty="0">
                <a:solidFill>
                  <a:schemeClr val="bg1"/>
                </a:solidFill>
                <a:latin typeface="Open Sans"/>
              </a:rPr>
              <a:t>He sees the grand vision of “all the inhabitants of the earth” until “the endo of the world”</a:t>
            </a:r>
          </a:p>
          <a:p>
            <a:pPr algn="ctr"/>
            <a:endParaRPr lang="en-US" dirty="0">
              <a:solidFill>
                <a:schemeClr val="bg1"/>
              </a:solidFill>
              <a:latin typeface="Open Sans"/>
            </a:endParaRPr>
          </a:p>
          <a:p>
            <a:pPr algn="ctr"/>
            <a:r>
              <a:rPr lang="en-US" dirty="0">
                <a:solidFill>
                  <a:schemeClr val="bg1"/>
                </a:solidFill>
                <a:latin typeface="Open Sans"/>
              </a:rPr>
              <a:t>He sees the City of Zion taken to heaven</a:t>
            </a:r>
          </a:p>
          <a:p>
            <a:pPr algn="ctr"/>
            <a:endParaRPr lang="en-US" dirty="0">
              <a:solidFill>
                <a:schemeClr val="bg1"/>
              </a:solidFill>
              <a:latin typeface="Open Sans"/>
            </a:endParaRPr>
          </a:p>
          <a:p>
            <a:pPr algn="ctr"/>
            <a:r>
              <a:rPr lang="en-US" dirty="0">
                <a:solidFill>
                  <a:schemeClr val="bg1"/>
                </a:solidFill>
                <a:latin typeface="Open Sans"/>
              </a:rPr>
              <a:t>He sees the Flood</a:t>
            </a:r>
          </a:p>
          <a:p>
            <a:pPr algn="ctr"/>
            <a:endParaRPr lang="en-US" dirty="0">
              <a:solidFill>
                <a:schemeClr val="bg1"/>
              </a:solidFill>
              <a:latin typeface="Open Sans"/>
            </a:endParaRPr>
          </a:p>
          <a:p>
            <a:pPr algn="ctr"/>
            <a:r>
              <a:rPr lang="en-US" dirty="0">
                <a:solidFill>
                  <a:schemeClr val="bg1"/>
                </a:solidFill>
                <a:latin typeface="Open Sans"/>
              </a:rPr>
              <a:t>He sees the coming of the Son of God and Jesus lifted on the cross</a:t>
            </a:r>
            <a:endParaRPr lang="en-US" dirty="0">
              <a:solidFill>
                <a:schemeClr val="bg1"/>
              </a:solidFill>
            </a:endParaRPr>
          </a:p>
        </p:txBody>
      </p:sp>
      <p:pic>
        <p:nvPicPr>
          <p:cNvPr id="8194" name="Picture 2" descr="https://www.lds.org/scriptures/bc/scriptures/ot/gen/5/images/006-006-city-of-zion-is-taken-up-full.jpg?download=tr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10297" y="285032"/>
            <a:ext cx="2627554" cy="349916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s://thecrazypastor.files.wordpress.com/2011/01/noahsfloo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9983" y="1552840"/>
            <a:ext cx="3736975" cy="236937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thepreachersword.files.wordpress.com/2014/10/jesus-birt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9110" y="4170733"/>
            <a:ext cx="3295859" cy="2470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49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8196"/>
                                        </p:tgtEl>
                                        <p:attrNameLst>
                                          <p:attrName>style.visibility</p:attrName>
                                        </p:attrNameLst>
                                      </p:cBhvr>
                                      <p:to>
                                        <p:strVal val="visible"/>
                                      </p:to>
                                    </p:set>
                                    <p:animEffect transition="in" filter="fade">
                                      <p:cBhvr>
                                        <p:cTn id="19" dur="500"/>
                                        <p:tgtEl>
                                          <p:spTgt spid="819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4">
                                            <p:txEl>
                                              <p:pRg st="6" end="6"/>
                                            </p:txEl>
                                          </p:spTgt>
                                        </p:tgtEl>
                                        <p:attrNameLst>
                                          <p:attrName>style.visibility</p:attrName>
                                        </p:attrNameLst>
                                      </p:cBhvr>
                                      <p:to>
                                        <p:strVal val="visible"/>
                                      </p:to>
                                    </p:set>
                                  </p:childTnLst>
                                </p:cTn>
                              </p:par>
                              <p:par>
                                <p:cTn id="24" presetID="10" presetClass="entr" presetSubtype="0" fill="hold" nodeType="withEffect">
                                  <p:stCondLst>
                                    <p:cond delay="0"/>
                                  </p:stCondLst>
                                  <p:childTnLst>
                                    <p:set>
                                      <p:cBhvr>
                                        <p:cTn id="25" dur="1" fill="hold">
                                          <p:stCondLst>
                                            <p:cond delay="0"/>
                                          </p:stCondLst>
                                        </p:cTn>
                                        <p:tgtEl>
                                          <p:spTgt spid="8198"/>
                                        </p:tgtEl>
                                        <p:attrNameLst>
                                          <p:attrName>style.visibility</p:attrName>
                                        </p:attrNameLst>
                                      </p:cBhvr>
                                      <p:to>
                                        <p:strVal val="visible"/>
                                      </p:to>
                                    </p:set>
                                    <p:animEffect transition="in" filter="fade">
                                      <p:cBhvr>
                                        <p:cTn id="26"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pengameart.org/sites/default/files/fabric_grey_01.png"/>
          <p:cNvPicPr>
            <a:picLocks noChangeAspect="1" noChangeArrowheads="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r="4513" b="6734"/>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55912"/>
            <a:ext cx="12192000" cy="1107996"/>
          </a:xfrm>
          <a:prstGeom prst="rect">
            <a:avLst/>
          </a:prstGeom>
          <a:noFill/>
        </p:spPr>
        <p:txBody>
          <a:bodyPr wrap="square" rtlCol="0">
            <a:spAutoFit/>
          </a:bodyPr>
          <a:lstStyle/>
          <a:p>
            <a:pPr algn="ctr"/>
            <a:r>
              <a:rPr lang="en-US" sz="6600" dirty="0">
                <a:solidFill>
                  <a:schemeClr val="bg1"/>
                </a:solidFill>
                <a:latin typeface="Narkisim" panose="020E0502050101010101" pitchFamily="34" charset="-79"/>
                <a:cs typeface="Narkisim" panose="020E0502050101010101" pitchFamily="34" charset="-79"/>
              </a:rPr>
              <a:t>Blessings of the People of Enoch</a:t>
            </a:r>
          </a:p>
        </p:txBody>
      </p:sp>
      <p:sp>
        <p:nvSpPr>
          <p:cNvPr id="12" name="Rectangle 11"/>
          <p:cNvSpPr/>
          <p:nvPr/>
        </p:nvSpPr>
        <p:spPr>
          <a:xfrm>
            <a:off x="104115" y="6404484"/>
            <a:ext cx="6096000" cy="369332"/>
          </a:xfrm>
          <a:prstGeom prst="rect">
            <a:avLst/>
          </a:prstGeom>
        </p:spPr>
        <p:txBody>
          <a:bodyPr>
            <a:spAutoFit/>
          </a:bodyPr>
          <a:lstStyle/>
          <a:p>
            <a:r>
              <a:rPr lang="en-US" dirty="0">
                <a:solidFill>
                  <a:schemeClr val="bg1"/>
                </a:solidFill>
                <a:latin typeface="Open Sans"/>
              </a:rPr>
              <a:t>Moses 7:16-17</a:t>
            </a:r>
            <a:endParaRPr lang="en-US" dirty="0">
              <a:solidFill>
                <a:schemeClr val="bg1"/>
              </a:solidFill>
            </a:endParaRPr>
          </a:p>
        </p:txBody>
      </p:sp>
      <p:sp>
        <p:nvSpPr>
          <p:cNvPr id="14" name="Rectangle 13"/>
          <p:cNvSpPr/>
          <p:nvPr/>
        </p:nvSpPr>
        <p:spPr>
          <a:xfrm>
            <a:off x="1026814" y="2090172"/>
            <a:ext cx="3233596" cy="2677656"/>
          </a:xfrm>
          <a:prstGeom prst="rect">
            <a:avLst/>
          </a:prstGeom>
        </p:spPr>
        <p:txBody>
          <a:bodyPr wrap="square">
            <a:spAutoFit/>
          </a:bodyPr>
          <a:lstStyle/>
          <a:p>
            <a:pPr algn="ctr"/>
            <a:r>
              <a:rPr lang="en-US" sz="2800" dirty="0">
                <a:solidFill>
                  <a:schemeClr val="bg1"/>
                </a:solidFill>
                <a:latin typeface="Open Sans"/>
              </a:rPr>
              <a:t>The Lord came and dwelt with the people</a:t>
            </a:r>
          </a:p>
          <a:p>
            <a:pPr algn="ctr"/>
            <a:endParaRPr lang="en-US" sz="2800" dirty="0">
              <a:solidFill>
                <a:schemeClr val="bg1"/>
              </a:solidFill>
              <a:latin typeface="Open Sans"/>
            </a:endParaRPr>
          </a:p>
          <a:p>
            <a:pPr algn="ctr"/>
            <a:r>
              <a:rPr lang="en-US" sz="2800" dirty="0">
                <a:solidFill>
                  <a:schemeClr val="bg1"/>
                </a:solidFill>
                <a:latin typeface="Open Sans"/>
              </a:rPr>
              <a:t>The land was blessed</a:t>
            </a:r>
            <a:endParaRPr lang="en-US" sz="2800" dirty="0">
              <a:solidFill>
                <a:schemeClr val="bg1"/>
              </a:solidFill>
            </a:endParaRPr>
          </a:p>
        </p:txBody>
      </p:sp>
      <p:pic>
        <p:nvPicPr>
          <p:cNvPr id="10244" name="Picture 4" descr="http://d2iaf7xwaf71rg.cloudfront.net/521/sunset__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7224" y="1824811"/>
            <a:ext cx="5669135" cy="377942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371724" y="5846412"/>
            <a:ext cx="6096000" cy="646331"/>
          </a:xfrm>
          <a:prstGeom prst="rect">
            <a:avLst/>
          </a:prstGeom>
        </p:spPr>
        <p:txBody>
          <a:bodyPr>
            <a:spAutoFit/>
          </a:bodyPr>
          <a:lstStyle/>
          <a:p>
            <a:r>
              <a:rPr lang="en-US" dirty="0">
                <a:solidFill>
                  <a:schemeClr val="bg1"/>
                </a:solidFill>
                <a:latin typeface="Open Sans"/>
              </a:rPr>
              <a:t>High Places—Mountains—Sanctuaries—a place to receive revelations and perform sacred ordinations</a:t>
            </a:r>
            <a:endParaRPr lang="en-US" dirty="0">
              <a:solidFill>
                <a:schemeClr val="bg1"/>
              </a:solidFill>
            </a:endParaRPr>
          </a:p>
        </p:txBody>
      </p:sp>
    </p:spTree>
    <p:extLst>
      <p:ext uri="{BB962C8B-B14F-4D97-AF65-F5344CB8AC3E}">
        <p14:creationId xmlns:p14="http://schemas.microsoft.com/office/powerpoint/2010/main" val="264820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TotalTime>
  <Words>2541</Words>
  <Application>Microsoft Office PowerPoint</Application>
  <PresentationFormat>Widescreen</PresentationFormat>
  <Paragraphs>184</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Colonna MT</vt:lpstr>
      <vt:lpstr>Calibri Light</vt:lpstr>
      <vt:lpstr>Palatino</vt:lpstr>
      <vt:lpstr>Calibri</vt:lpstr>
      <vt:lpstr>Open Sans</vt:lpstr>
      <vt:lpstr>Narkisim</vt:lpstr>
      <vt:lpstr>Arial</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28</cp:revision>
  <dcterms:created xsi:type="dcterms:W3CDTF">2015-07-14T13:28:46Z</dcterms:created>
  <dcterms:modified xsi:type="dcterms:W3CDTF">2023-02-14T17:11:27Z</dcterms:modified>
</cp:coreProperties>
</file>