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71" r:id="rId3"/>
    <p:sldId id="257" r:id="rId4"/>
    <p:sldId id="262" r:id="rId5"/>
    <p:sldId id="276" r:id="rId6"/>
    <p:sldId id="264" r:id="rId7"/>
    <p:sldId id="265" r:id="rId8"/>
    <p:sldId id="266" r:id="rId9"/>
    <p:sldId id="268" r:id="rId10"/>
    <p:sldId id="273" r:id="rId11"/>
    <p:sldId id="274" r:id="rId12"/>
    <p:sldId id="269" r:id="rId13"/>
    <p:sldId id="278" r:id="rId14"/>
    <p:sldId id="275" r:id="rId15"/>
    <p:sldId id="277" r:id="rId16"/>
    <p:sldId id="258" r:id="rId17"/>
    <p:sldId id="260" r:id="rId18"/>
    <p:sldId id="261" r:id="rId19"/>
    <p:sldId id="263" r:id="rId20"/>
    <p:sldId id="267" r:id="rId21"/>
    <p:sldId id="272" r:id="rId22"/>
    <p:sldId id="270" r:id="rId23"/>
  </p:sldIdLst>
  <p:sldSz cx="12192000" cy="6858000"/>
  <p:notesSz cx="6858000" cy="9144000"/>
  <p:embeddedFontLst>
    <p:embeddedFont>
      <p:font typeface="Arial Rounded MT Bold" panose="020F0704030504030204" pitchFamily="34"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Georgia" panose="02040502050405020303" pitchFamily="18" charset="0"/>
      <p:regular r:id="rId31"/>
      <p:bold r:id="rId32"/>
      <p:italic r:id="rId33"/>
      <p:boldItalic r:id="rId34"/>
    </p:embeddedFont>
    <p:embeddedFont>
      <p:font typeface="Palatino" panose="020B0604020202020204"/>
      <p:regular r:id="rId35"/>
    </p:embeddedFont>
    <p:embeddedFont>
      <p:font typeface="Verdana" panose="020B060403050404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99" d="100"/>
          <a:sy n="99" d="100"/>
        </p:scale>
        <p:origin x="90"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4AB6CF-2A60-4BAA-8AA7-47FCC8097E74}"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62737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4AB6CF-2A60-4BAA-8AA7-47FCC8097E74}"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2383269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4AB6CF-2A60-4BAA-8AA7-47FCC8097E74}"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368015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4AB6CF-2A60-4BAA-8AA7-47FCC8097E74}"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304583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4AB6CF-2A60-4BAA-8AA7-47FCC8097E74}"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3030801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4AB6CF-2A60-4BAA-8AA7-47FCC8097E74}"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401551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4AB6CF-2A60-4BAA-8AA7-47FCC8097E74}" type="datetimeFigureOut">
              <a:rPr lang="en-US" smtClean="0"/>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193514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4AB6CF-2A60-4BAA-8AA7-47FCC8097E74}" type="datetimeFigureOut">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1207962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AB6CF-2A60-4BAA-8AA7-47FCC8097E74}" type="datetimeFigureOut">
              <a:rPr lang="en-US" smtClean="0"/>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280555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4AB6CF-2A60-4BAA-8AA7-47FCC8097E74}"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258416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4AB6CF-2A60-4BAA-8AA7-47FCC8097E74}"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406309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AB6CF-2A60-4BAA-8AA7-47FCC8097E74}" type="datetimeFigureOut">
              <a:rPr lang="en-US" smtClean="0"/>
              <a:t>2/14/2023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AC646-FC0A-4179-BA84-F1FEBC2E2211}" type="slidenum">
              <a:rPr lang="en-US" smtClean="0"/>
              <a:t>‹#›</a:t>
            </a:fld>
            <a:endParaRPr lang="en-US"/>
          </a:p>
        </p:txBody>
      </p:sp>
    </p:spTree>
    <p:extLst>
      <p:ext uri="{BB962C8B-B14F-4D97-AF65-F5344CB8AC3E}">
        <p14:creationId xmlns:p14="http://schemas.microsoft.com/office/powerpoint/2010/main" val="21032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megainteresting.com/nature/questions-answers/how-many-colours-are-in-a-rainbow-341585741669"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1719FD-0096-4497-BC44-179A11B9D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17695" y="108642"/>
            <a:ext cx="1403287" cy="369332"/>
          </a:xfrm>
          <a:prstGeom prst="rect">
            <a:avLst/>
          </a:prstGeom>
          <a:noFill/>
        </p:spPr>
        <p:txBody>
          <a:bodyPr wrap="square" rtlCol="0">
            <a:spAutoFit/>
          </a:bodyPr>
          <a:lstStyle/>
          <a:p>
            <a:r>
              <a:rPr lang="en-US" dirty="0">
                <a:solidFill>
                  <a:schemeClr val="bg1"/>
                </a:solidFill>
              </a:rPr>
              <a:t>Lesson 20</a:t>
            </a:r>
          </a:p>
        </p:txBody>
      </p:sp>
      <p:sp>
        <p:nvSpPr>
          <p:cNvPr id="4" name="TextBox 3"/>
          <p:cNvSpPr txBox="1"/>
          <p:nvPr/>
        </p:nvSpPr>
        <p:spPr>
          <a:xfrm>
            <a:off x="0" y="1193549"/>
            <a:ext cx="12192000" cy="2123658"/>
          </a:xfrm>
          <a:prstGeom prst="rect">
            <a:avLst/>
          </a:prstGeom>
          <a:noFill/>
        </p:spPr>
        <p:txBody>
          <a:bodyPr wrap="square" rtlCol="0">
            <a:spAutoFit/>
          </a:bodyPr>
          <a:lstStyle/>
          <a:p>
            <a:pPr algn="ctr"/>
            <a:r>
              <a:rPr lang="en-US" sz="6600" dirty="0">
                <a:solidFill>
                  <a:schemeClr val="bg1"/>
                </a:solidFill>
                <a:latin typeface="Arial Rounded MT Bold" panose="020F0704030504030204" pitchFamily="34" charset="0"/>
              </a:rPr>
              <a:t>Noah Builds An Ark</a:t>
            </a:r>
          </a:p>
          <a:p>
            <a:pPr algn="ctr"/>
            <a:r>
              <a:rPr lang="en-US" sz="6600" dirty="0">
                <a:solidFill>
                  <a:schemeClr val="bg1"/>
                </a:solidFill>
                <a:latin typeface="Arial Rounded MT Bold" panose="020F0704030504030204" pitchFamily="34" charset="0"/>
              </a:rPr>
              <a:t>Genesis 6:13-9:29</a:t>
            </a:r>
          </a:p>
        </p:txBody>
      </p:sp>
      <p:sp>
        <p:nvSpPr>
          <p:cNvPr id="3" name="Rectangle 2"/>
          <p:cNvSpPr/>
          <p:nvPr/>
        </p:nvSpPr>
        <p:spPr>
          <a:xfrm>
            <a:off x="893275" y="4049091"/>
            <a:ext cx="6096000" cy="1200329"/>
          </a:xfrm>
          <a:prstGeom prst="rect">
            <a:avLst/>
          </a:prstGeom>
        </p:spPr>
        <p:txBody>
          <a:bodyPr>
            <a:spAutoFit/>
          </a:bodyPr>
          <a:lstStyle/>
          <a:p>
            <a:r>
              <a:rPr lang="en-US" b="0" i="0" dirty="0">
                <a:solidFill>
                  <a:schemeClr val="bg1"/>
                </a:solidFill>
                <a:effectLst/>
                <a:latin typeface="Palatino"/>
              </a:rPr>
              <a:t>And of every living thing of all flesh, two of every </a:t>
            </a:r>
            <a:r>
              <a:rPr lang="en-US" b="0" i="1" dirty="0">
                <a:solidFill>
                  <a:schemeClr val="bg1"/>
                </a:solidFill>
                <a:effectLst/>
                <a:latin typeface="Palatino"/>
              </a:rPr>
              <a:t>sort </a:t>
            </a:r>
            <a:r>
              <a:rPr lang="en-US" b="0" i="0" dirty="0">
                <a:solidFill>
                  <a:schemeClr val="bg1"/>
                </a:solidFill>
                <a:effectLst/>
                <a:latin typeface="Palatino"/>
              </a:rPr>
              <a:t>shalt thou bring into the ark, to keep </a:t>
            </a:r>
            <a:r>
              <a:rPr lang="en-US" b="0" i="1" dirty="0">
                <a:solidFill>
                  <a:schemeClr val="bg1"/>
                </a:solidFill>
                <a:effectLst/>
                <a:latin typeface="Palatino"/>
              </a:rPr>
              <a:t>them</a:t>
            </a:r>
            <a:r>
              <a:rPr lang="en-US" b="0" i="0" dirty="0">
                <a:solidFill>
                  <a:schemeClr val="bg1"/>
                </a:solidFill>
                <a:effectLst/>
                <a:latin typeface="Palatino"/>
              </a:rPr>
              <a:t> alive with thee; they shall be male and female.</a:t>
            </a:r>
          </a:p>
          <a:p>
            <a:r>
              <a:rPr lang="en-US" dirty="0">
                <a:solidFill>
                  <a:schemeClr val="bg1"/>
                </a:solidFill>
                <a:latin typeface="Palatino"/>
              </a:rPr>
              <a:t>D&amp;C 6:19</a:t>
            </a:r>
            <a:endParaRPr lang="en-US" dirty="0">
              <a:solidFill>
                <a:schemeClr val="bg1"/>
              </a:solidFill>
            </a:endParaRP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7"/>
          <p:cNvGrpSpPr/>
          <p:nvPr/>
        </p:nvGrpSpPr>
        <p:grpSpPr>
          <a:xfrm>
            <a:off x="8665405" y="3568751"/>
            <a:ext cx="2878761" cy="1518852"/>
            <a:chOff x="1600200" y="1066800"/>
            <a:chExt cx="5105400" cy="3810000"/>
          </a:xfrm>
        </p:grpSpPr>
        <p:sp>
          <p:nvSpPr>
            <p:cNvPr id="9" name="Flowchart: Delay 8"/>
            <p:cNvSpPr/>
            <p:nvPr/>
          </p:nvSpPr>
          <p:spPr>
            <a:xfrm rot="5400000">
              <a:off x="2971800" y="1143000"/>
              <a:ext cx="2362200" cy="5105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5600" y="1676400"/>
              <a:ext cx="2743200" cy="838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2819400" y="1066800"/>
              <a:ext cx="2895600" cy="6096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00200" y="26670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00200" y="33528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12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624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00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flipH="1" flipV="1">
              <a:off x="1676400" y="4038600"/>
              <a:ext cx="4953000" cy="228600"/>
            </a:xfrm>
            <a:prstGeom prst="trapezoid">
              <a:avLst>
                <a:gd name="adj" fmla="val 13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5400000">
              <a:off x="3031273" y="3181350"/>
              <a:ext cx="2362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51"/>
          <p:cNvGrpSpPr>
            <a:grpSpLocks/>
          </p:cNvGrpSpPr>
          <p:nvPr/>
        </p:nvGrpSpPr>
        <p:grpSpPr bwMode="auto">
          <a:xfrm>
            <a:off x="6701301" y="4635841"/>
            <a:ext cx="1255482" cy="1757675"/>
            <a:chOff x="2514600" y="838200"/>
            <a:chExt cx="2568739" cy="3190164"/>
          </a:xfrm>
        </p:grpSpPr>
        <p:sp>
          <p:nvSpPr>
            <p:cNvPr id="21" name="Moon 20"/>
            <p:cNvSpPr/>
            <p:nvPr/>
          </p:nvSpPr>
          <p:spPr>
            <a:xfrm rot="13564761">
              <a:off x="4185406" y="2583548"/>
              <a:ext cx="639931" cy="115593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rot="3088077">
              <a:off x="3756714" y="2628311"/>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rot="18568660">
              <a:off x="2688548" y="2554253"/>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2972692" y="2438979"/>
              <a:ext cx="1295072" cy="1446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7-Point Star 24"/>
            <p:cNvSpPr/>
            <p:nvPr/>
          </p:nvSpPr>
          <p:spPr>
            <a:xfrm>
              <a:off x="2514600" y="838200"/>
              <a:ext cx="2209116" cy="2134372"/>
            </a:xfrm>
            <a:prstGeom prst="star7">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3047613" y="1523706"/>
              <a:ext cx="1143089" cy="114314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3051894" y="1352804"/>
              <a:ext cx="404577" cy="47662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841782" y="1398378"/>
              <a:ext cx="402436" cy="4747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3124675" y="1523706"/>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3734751" y="1599662"/>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3505704" y="2057298"/>
              <a:ext cx="303967" cy="151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Cloud 31"/>
            <p:cNvSpPr/>
            <p:nvPr/>
          </p:nvSpPr>
          <p:spPr>
            <a:xfrm rot="9581749">
              <a:off x="4573872" y="2423788"/>
              <a:ext cx="385311" cy="476625"/>
            </a:xfrm>
            <a:prstGeom prst="cloud">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3" name="Group 47"/>
            <p:cNvGrpSpPr>
              <a:grpSpLocks/>
            </p:cNvGrpSpPr>
            <p:nvPr/>
          </p:nvGrpSpPr>
          <p:grpSpPr bwMode="auto">
            <a:xfrm>
              <a:off x="2895600" y="3352800"/>
              <a:ext cx="834256" cy="675564"/>
              <a:chOff x="1905000" y="4277436"/>
              <a:chExt cx="834256" cy="675564"/>
            </a:xfrm>
          </p:grpSpPr>
          <p:sp>
            <p:nvSpPr>
              <p:cNvPr id="49" name="Oval 48"/>
              <p:cNvSpPr/>
              <p:nvPr/>
            </p:nvSpPr>
            <p:spPr>
              <a:xfrm rot="18568660">
                <a:off x="2070119" y="4216789"/>
                <a:ext cx="609550" cy="7299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rot="17297577">
                <a:off x="1910555" y="4431559"/>
                <a:ext cx="406366" cy="30610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rot="17297577">
                <a:off x="206361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rot="17297577">
                <a:off x="2214645"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Moon 52"/>
              <p:cNvSpPr/>
              <p:nvPr/>
            </p:nvSpPr>
            <p:spPr>
              <a:xfrm>
                <a:off x="1905030" y="4647276"/>
                <a:ext cx="151983"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Moon 53"/>
              <p:cNvSpPr/>
              <p:nvPr/>
            </p:nvSpPr>
            <p:spPr>
              <a:xfrm>
                <a:off x="2057013" y="4725131"/>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Moon 54"/>
              <p:cNvSpPr/>
              <p:nvPr/>
            </p:nvSpPr>
            <p:spPr>
              <a:xfrm>
                <a:off x="2286059" y="4801087"/>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 name="Group 48"/>
            <p:cNvGrpSpPr>
              <a:grpSpLocks/>
            </p:cNvGrpSpPr>
            <p:nvPr/>
          </p:nvGrpSpPr>
          <p:grpSpPr bwMode="auto">
            <a:xfrm flipH="1">
              <a:off x="3581400" y="3352800"/>
              <a:ext cx="834256" cy="675564"/>
              <a:chOff x="1905000" y="4277436"/>
              <a:chExt cx="834256" cy="675564"/>
            </a:xfrm>
          </p:grpSpPr>
          <p:sp>
            <p:nvSpPr>
              <p:cNvPr id="42" name="Oval 41"/>
              <p:cNvSpPr/>
              <p:nvPr/>
            </p:nvSpPr>
            <p:spPr>
              <a:xfrm rot="18568660">
                <a:off x="2070278" y="4216789"/>
                <a:ext cx="609550" cy="72994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rot="17297577">
                <a:off x="1910716" y="4431558"/>
                <a:ext cx="406366" cy="3061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rot="17297577">
                <a:off x="206377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rot="17297577">
                <a:off x="2214804"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Moon 45"/>
              <p:cNvSpPr/>
              <p:nvPr/>
            </p:nvSpPr>
            <p:spPr>
              <a:xfrm>
                <a:off x="1905189" y="4647276"/>
                <a:ext cx="151984"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Moon 46"/>
              <p:cNvSpPr/>
              <p:nvPr/>
            </p:nvSpPr>
            <p:spPr>
              <a:xfrm>
                <a:off x="2057173" y="4725131"/>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Moon 47"/>
              <p:cNvSpPr/>
              <p:nvPr/>
            </p:nvSpPr>
            <p:spPr>
              <a:xfrm>
                <a:off x="2286218" y="4801087"/>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5" name="Oval 34"/>
            <p:cNvSpPr/>
            <p:nvPr/>
          </p:nvSpPr>
          <p:spPr>
            <a:xfrm>
              <a:off x="3321611" y="1747777"/>
              <a:ext cx="229047" cy="229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3734751" y="1753473"/>
              <a:ext cx="226905" cy="227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342864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380967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9" name="Group 62"/>
            <p:cNvGrpSpPr>
              <a:grpSpLocks/>
            </p:cNvGrpSpPr>
            <p:nvPr/>
          </p:nvGrpSpPr>
          <p:grpSpPr bwMode="auto">
            <a:xfrm>
              <a:off x="3352800" y="2209800"/>
              <a:ext cx="617638" cy="244343"/>
              <a:chOff x="1211163" y="4556257"/>
              <a:chExt cx="1235274" cy="393079"/>
            </a:xfrm>
          </p:grpSpPr>
          <p:sp>
            <p:nvSpPr>
              <p:cNvPr id="40" name="Moon 39"/>
              <p:cNvSpPr/>
              <p:nvPr/>
            </p:nvSpPr>
            <p:spPr>
              <a:xfrm rot="16375212">
                <a:off x="1335211" y="4433104"/>
                <a:ext cx="363522" cy="607934"/>
              </a:xfrm>
              <a:prstGeom prst="moon">
                <a:avLst>
                  <a:gd name="adj" fmla="val 9883"/>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Moon 40"/>
              <p:cNvSpPr/>
              <p:nvPr/>
            </p:nvSpPr>
            <p:spPr>
              <a:xfrm rot="16375212">
                <a:off x="1960270" y="4463652"/>
                <a:ext cx="363522" cy="607934"/>
              </a:xfrm>
              <a:prstGeom prst="moon">
                <a:avLst>
                  <a:gd name="adj" fmla="val 14267"/>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56" name="Group 151"/>
          <p:cNvGrpSpPr>
            <a:grpSpLocks/>
          </p:cNvGrpSpPr>
          <p:nvPr/>
        </p:nvGrpSpPr>
        <p:grpSpPr bwMode="auto">
          <a:xfrm>
            <a:off x="7473968" y="4954823"/>
            <a:ext cx="1228279" cy="1474145"/>
            <a:chOff x="2570256" y="1352804"/>
            <a:chExt cx="2513082" cy="2675560"/>
          </a:xfrm>
        </p:grpSpPr>
        <p:sp>
          <p:nvSpPr>
            <p:cNvPr id="57" name="Moon 56"/>
            <p:cNvSpPr/>
            <p:nvPr/>
          </p:nvSpPr>
          <p:spPr>
            <a:xfrm rot="13564761">
              <a:off x="4185406" y="2583548"/>
              <a:ext cx="639931" cy="115593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rot="3088077">
              <a:off x="3756714" y="2628311"/>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rot="18568660">
              <a:off x="2688548" y="2554253"/>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2972692" y="2438979"/>
              <a:ext cx="1295072" cy="1446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p:nvPr/>
          </p:nvSpPr>
          <p:spPr>
            <a:xfrm>
              <a:off x="3047613" y="1523706"/>
              <a:ext cx="1143089" cy="114314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3051894" y="1352804"/>
              <a:ext cx="404577" cy="47662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3841782" y="1398378"/>
              <a:ext cx="402436" cy="4747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3124675" y="1523706"/>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a:off x="3734751" y="1599662"/>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3505704" y="2057298"/>
              <a:ext cx="303967" cy="151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Cloud 66"/>
            <p:cNvSpPr/>
            <p:nvPr/>
          </p:nvSpPr>
          <p:spPr>
            <a:xfrm rot="9581749">
              <a:off x="4573872" y="2423788"/>
              <a:ext cx="385311" cy="476625"/>
            </a:xfrm>
            <a:prstGeom prst="cloud">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8" name="Group 47"/>
            <p:cNvGrpSpPr>
              <a:grpSpLocks/>
            </p:cNvGrpSpPr>
            <p:nvPr/>
          </p:nvGrpSpPr>
          <p:grpSpPr bwMode="auto">
            <a:xfrm>
              <a:off x="2895600" y="3352800"/>
              <a:ext cx="834256" cy="675564"/>
              <a:chOff x="1905000" y="4277436"/>
              <a:chExt cx="834256" cy="675564"/>
            </a:xfrm>
          </p:grpSpPr>
          <p:sp>
            <p:nvSpPr>
              <p:cNvPr id="84" name="Oval 83"/>
              <p:cNvSpPr/>
              <p:nvPr/>
            </p:nvSpPr>
            <p:spPr>
              <a:xfrm rot="18568660">
                <a:off x="2070119" y="4216789"/>
                <a:ext cx="609550" cy="7299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rot="17297577">
                <a:off x="1910555" y="4431559"/>
                <a:ext cx="406366" cy="30610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rot="17297577">
                <a:off x="206361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p:nvPr/>
            </p:nvSpPr>
            <p:spPr>
              <a:xfrm rot="17297577">
                <a:off x="2214645"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Moon 87"/>
              <p:cNvSpPr/>
              <p:nvPr/>
            </p:nvSpPr>
            <p:spPr>
              <a:xfrm>
                <a:off x="1905030" y="4647276"/>
                <a:ext cx="151983"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Moon 88"/>
              <p:cNvSpPr/>
              <p:nvPr/>
            </p:nvSpPr>
            <p:spPr>
              <a:xfrm>
                <a:off x="2057013" y="4725131"/>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Moon 89"/>
              <p:cNvSpPr/>
              <p:nvPr/>
            </p:nvSpPr>
            <p:spPr>
              <a:xfrm>
                <a:off x="2286059" y="4801087"/>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9" name="Group 48"/>
            <p:cNvGrpSpPr>
              <a:grpSpLocks/>
            </p:cNvGrpSpPr>
            <p:nvPr/>
          </p:nvGrpSpPr>
          <p:grpSpPr bwMode="auto">
            <a:xfrm flipH="1">
              <a:off x="3581400" y="3352800"/>
              <a:ext cx="834256" cy="675564"/>
              <a:chOff x="1905000" y="4277436"/>
              <a:chExt cx="834256" cy="675564"/>
            </a:xfrm>
          </p:grpSpPr>
          <p:sp>
            <p:nvSpPr>
              <p:cNvPr id="77" name="Oval 76"/>
              <p:cNvSpPr/>
              <p:nvPr/>
            </p:nvSpPr>
            <p:spPr>
              <a:xfrm rot="18568660">
                <a:off x="2070278" y="4216789"/>
                <a:ext cx="609550" cy="72994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rot="17297577">
                <a:off x="1910716" y="4431558"/>
                <a:ext cx="406366" cy="3061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rot="17297577">
                <a:off x="206377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rot="17297577">
                <a:off x="2214804"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Moon 80"/>
              <p:cNvSpPr/>
              <p:nvPr/>
            </p:nvSpPr>
            <p:spPr>
              <a:xfrm>
                <a:off x="1905189" y="4647276"/>
                <a:ext cx="151984"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Moon 81"/>
              <p:cNvSpPr/>
              <p:nvPr/>
            </p:nvSpPr>
            <p:spPr>
              <a:xfrm>
                <a:off x="2057173" y="4725131"/>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Moon 82"/>
              <p:cNvSpPr/>
              <p:nvPr/>
            </p:nvSpPr>
            <p:spPr>
              <a:xfrm>
                <a:off x="2286218" y="4801087"/>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0" name="Oval 69"/>
            <p:cNvSpPr/>
            <p:nvPr/>
          </p:nvSpPr>
          <p:spPr>
            <a:xfrm>
              <a:off x="3321611" y="1747777"/>
              <a:ext cx="229047" cy="229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a:off x="3734751" y="1753473"/>
              <a:ext cx="226905" cy="227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71"/>
            <p:cNvSpPr/>
            <p:nvPr/>
          </p:nvSpPr>
          <p:spPr>
            <a:xfrm>
              <a:off x="342864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p:nvPr/>
          </p:nvSpPr>
          <p:spPr>
            <a:xfrm>
              <a:off x="380967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4" name="Group 62"/>
            <p:cNvGrpSpPr>
              <a:grpSpLocks/>
            </p:cNvGrpSpPr>
            <p:nvPr/>
          </p:nvGrpSpPr>
          <p:grpSpPr bwMode="auto">
            <a:xfrm>
              <a:off x="3352800" y="2209800"/>
              <a:ext cx="617638" cy="244343"/>
              <a:chOff x="1211163" y="4556257"/>
              <a:chExt cx="1235274" cy="393079"/>
            </a:xfrm>
          </p:grpSpPr>
          <p:sp>
            <p:nvSpPr>
              <p:cNvPr id="75" name="Moon 74"/>
              <p:cNvSpPr/>
              <p:nvPr/>
            </p:nvSpPr>
            <p:spPr>
              <a:xfrm rot="16375212">
                <a:off x="1335211" y="4433104"/>
                <a:ext cx="363522" cy="607934"/>
              </a:xfrm>
              <a:prstGeom prst="moon">
                <a:avLst>
                  <a:gd name="adj" fmla="val 9883"/>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Moon 75"/>
              <p:cNvSpPr/>
              <p:nvPr/>
            </p:nvSpPr>
            <p:spPr>
              <a:xfrm rot="16375212">
                <a:off x="1960270" y="4463652"/>
                <a:ext cx="363522" cy="607934"/>
              </a:xfrm>
              <a:prstGeom prst="moon">
                <a:avLst>
                  <a:gd name="adj" fmla="val 14267"/>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91" name="Group 90"/>
          <p:cNvGrpSpPr/>
          <p:nvPr/>
        </p:nvGrpSpPr>
        <p:grpSpPr>
          <a:xfrm>
            <a:off x="10036817" y="4539702"/>
            <a:ext cx="1026162" cy="1995315"/>
            <a:chOff x="4876069" y="0"/>
            <a:chExt cx="2743199" cy="5334000"/>
          </a:xfrm>
        </p:grpSpPr>
        <p:sp>
          <p:nvSpPr>
            <p:cNvPr id="92" name="Oval 91"/>
            <p:cNvSpPr/>
            <p:nvPr/>
          </p:nvSpPr>
          <p:spPr>
            <a:xfrm>
              <a:off x="5181600" y="3048000"/>
              <a:ext cx="2057400" cy="2133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Manual Operation 92"/>
            <p:cNvSpPr/>
            <p:nvPr/>
          </p:nvSpPr>
          <p:spPr>
            <a:xfrm rot="10800000">
              <a:off x="5791200" y="1676400"/>
              <a:ext cx="838200" cy="18288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5715000" y="3276600"/>
              <a:ext cx="990600" cy="533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gular Pentagon 94"/>
            <p:cNvSpPr/>
            <p:nvPr/>
          </p:nvSpPr>
          <p:spPr>
            <a:xfrm rot="10800000">
              <a:off x="5410200" y="457200"/>
              <a:ext cx="1676400" cy="17526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5791200" y="914400"/>
              <a:ext cx="381001" cy="42219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324600" y="914400"/>
              <a:ext cx="381001" cy="42219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Manual Operation 97"/>
            <p:cNvSpPr/>
            <p:nvPr/>
          </p:nvSpPr>
          <p:spPr>
            <a:xfrm rot="10800000">
              <a:off x="5943600" y="152400"/>
              <a:ext cx="228600" cy="4572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Manual Operation 98"/>
            <p:cNvSpPr/>
            <p:nvPr/>
          </p:nvSpPr>
          <p:spPr>
            <a:xfrm rot="10800000">
              <a:off x="6324600" y="152400"/>
              <a:ext cx="228600" cy="4572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5791200" y="533400"/>
              <a:ext cx="990600" cy="304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867400" y="0"/>
              <a:ext cx="304800" cy="3048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324600" y="0"/>
              <a:ext cx="304800" cy="3048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cision 102"/>
            <p:cNvSpPr/>
            <p:nvPr/>
          </p:nvSpPr>
          <p:spPr>
            <a:xfrm rot="19140835">
              <a:off x="4876069" y="468166"/>
              <a:ext cx="1219200" cy="685800"/>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cision 103"/>
            <p:cNvSpPr/>
            <p:nvPr/>
          </p:nvSpPr>
          <p:spPr>
            <a:xfrm rot="2459165" flipH="1">
              <a:off x="6400068" y="468167"/>
              <a:ext cx="1219200" cy="685800"/>
            </a:xfrm>
            <a:prstGeom prst="flowChartDecision">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Connector 104"/>
            <p:cNvSpPr/>
            <p:nvPr/>
          </p:nvSpPr>
          <p:spPr>
            <a:xfrm>
              <a:off x="5943600" y="1143000"/>
              <a:ext cx="152400" cy="1524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Connector 105"/>
            <p:cNvSpPr/>
            <p:nvPr/>
          </p:nvSpPr>
          <p:spPr>
            <a:xfrm>
              <a:off x="6400800" y="1143000"/>
              <a:ext cx="152400" cy="1524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Connector 106"/>
            <p:cNvSpPr/>
            <p:nvPr/>
          </p:nvSpPr>
          <p:spPr>
            <a:xfrm>
              <a:off x="6324600" y="1676400"/>
              <a:ext cx="152400" cy="2286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Connector 107"/>
            <p:cNvSpPr/>
            <p:nvPr/>
          </p:nvSpPr>
          <p:spPr>
            <a:xfrm>
              <a:off x="6096000" y="1676400"/>
              <a:ext cx="152400" cy="2286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Delay 108"/>
            <p:cNvSpPr/>
            <p:nvPr/>
          </p:nvSpPr>
          <p:spPr>
            <a:xfrm rot="16200000">
              <a:off x="5638800" y="4800600"/>
              <a:ext cx="457200" cy="609600"/>
            </a:xfrm>
            <a:prstGeom prst="flowChartDelay">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Delay 109"/>
            <p:cNvSpPr/>
            <p:nvPr/>
          </p:nvSpPr>
          <p:spPr>
            <a:xfrm rot="16200000">
              <a:off x="6324600" y="4800600"/>
              <a:ext cx="457200" cy="609600"/>
            </a:xfrm>
            <a:prstGeom prst="flowChartDelay">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Connector 110"/>
            <p:cNvSpPr/>
            <p:nvPr/>
          </p:nvSpPr>
          <p:spPr>
            <a:xfrm>
              <a:off x="5867400" y="5029200"/>
              <a:ext cx="76200" cy="3048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Connector 111"/>
            <p:cNvSpPr/>
            <p:nvPr/>
          </p:nvSpPr>
          <p:spPr>
            <a:xfrm>
              <a:off x="6477000" y="5029200"/>
              <a:ext cx="76200" cy="3048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Decision 112"/>
            <p:cNvSpPr/>
            <p:nvPr/>
          </p:nvSpPr>
          <p:spPr>
            <a:xfrm rot="19140835">
              <a:off x="5054207" y="546784"/>
              <a:ext cx="927245" cy="506633"/>
            </a:xfrm>
            <a:prstGeom prst="flowChartDecision">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Decision 113"/>
            <p:cNvSpPr/>
            <p:nvPr/>
          </p:nvSpPr>
          <p:spPr>
            <a:xfrm rot="2459165" flipH="1">
              <a:off x="6529496" y="546782"/>
              <a:ext cx="927245" cy="506633"/>
            </a:xfrm>
            <a:prstGeom prst="flowChartDecision">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5486400" y="3657600"/>
              <a:ext cx="381001" cy="5334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172200" y="4191000"/>
              <a:ext cx="381000" cy="457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629400" y="3429000"/>
              <a:ext cx="304800" cy="5334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943600" y="2590800"/>
              <a:ext cx="228600" cy="457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248400" y="2209800"/>
              <a:ext cx="228600" cy="3048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019800" y="3352800"/>
              <a:ext cx="304800" cy="3048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10895905" y="4252531"/>
            <a:ext cx="1147093" cy="2230460"/>
            <a:chOff x="4876069" y="0"/>
            <a:chExt cx="2743199" cy="5334000"/>
          </a:xfrm>
        </p:grpSpPr>
        <p:sp>
          <p:nvSpPr>
            <p:cNvPr id="122" name="Oval 121"/>
            <p:cNvSpPr/>
            <p:nvPr/>
          </p:nvSpPr>
          <p:spPr>
            <a:xfrm>
              <a:off x="5181600" y="3048000"/>
              <a:ext cx="2057400" cy="2133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Manual Operation 122"/>
            <p:cNvSpPr/>
            <p:nvPr/>
          </p:nvSpPr>
          <p:spPr>
            <a:xfrm rot="10800000">
              <a:off x="5791200" y="1676400"/>
              <a:ext cx="838200" cy="18288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5715000" y="3276600"/>
              <a:ext cx="990600" cy="533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gular Pentagon 124"/>
            <p:cNvSpPr/>
            <p:nvPr/>
          </p:nvSpPr>
          <p:spPr>
            <a:xfrm rot="10800000">
              <a:off x="5410200" y="457200"/>
              <a:ext cx="1676400" cy="17526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791200" y="914400"/>
              <a:ext cx="381001" cy="42219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324600" y="914400"/>
              <a:ext cx="381001" cy="42219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Manual Operation 127"/>
            <p:cNvSpPr/>
            <p:nvPr/>
          </p:nvSpPr>
          <p:spPr>
            <a:xfrm rot="10800000">
              <a:off x="5943600" y="152400"/>
              <a:ext cx="228600" cy="4572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Manual Operation 128"/>
            <p:cNvSpPr/>
            <p:nvPr/>
          </p:nvSpPr>
          <p:spPr>
            <a:xfrm rot="10800000">
              <a:off x="6324600" y="152400"/>
              <a:ext cx="228600" cy="4572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5791200" y="533400"/>
              <a:ext cx="990600" cy="304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5867400" y="0"/>
              <a:ext cx="304800" cy="3048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324600" y="0"/>
              <a:ext cx="304800" cy="3048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Decision 132"/>
            <p:cNvSpPr/>
            <p:nvPr/>
          </p:nvSpPr>
          <p:spPr>
            <a:xfrm rot="19140835">
              <a:off x="4876069" y="468166"/>
              <a:ext cx="1219200" cy="685800"/>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Decision 133"/>
            <p:cNvSpPr/>
            <p:nvPr/>
          </p:nvSpPr>
          <p:spPr>
            <a:xfrm rot="2459165" flipH="1">
              <a:off x="6400068" y="468167"/>
              <a:ext cx="1219200" cy="685800"/>
            </a:xfrm>
            <a:prstGeom prst="flowChartDecision">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Connector 134"/>
            <p:cNvSpPr/>
            <p:nvPr/>
          </p:nvSpPr>
          <p:spPr>
            <a:xfrm>
              <a:off x="5943600" y="1143000"/>
              <a:ext cx="152400" cy="1524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Connector 135"/>
            <p:cNvSpPr/>
            <p:nvPr/>
          </p:nvSpPr>
          <p:spPr>
            <a:xfrm>
              <a:off x="6400800" y="1143000"/>
              <a:ext cx="152400" cy="1524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Connector 136"/>
            <p:cNvSpPr/>
            <p:nvPr/>
          </p:nvSpPr>
          <p:spPr>
            <a:xfrm>
              <a:off x="6324600" y="1676400"/>
              <a:ext cx="152400" cy="2286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p:nvPr/>
          </p:nvSpPr>
          <p:spPr>
            <a:xfrm>
              <a:off x="6096000" y="1676400"/>
              <a:ext cx="152400" cy="2286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Delay 138"/>
            <p:cNvSpPr/>
            <p:nvPr/>
          </p:nvSpPr>
          <p:spPr>
            <a:xfrm rot="16200000">
              <a:off x="5638800" y="4800600"/>
              <a:ext cx="457200" cy="609600"/>
            </a:xfrm>
            <a:prstGeom prst="flowChartDelay">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Delay 139"/>
            <p:cNvSpPr/>
            <p:nvPr/>
          </p:nvSpPr>
          <p:spPr>
            <a:xfrm rot="16200000">
              <a:off x="6324600" y="4800600"/>
              <a:ext cx="457200" cy="609600"/>
            </a:xfrm>
            <a:prstGeom prst="flowChartDelay">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p:nvPr/>
          </p:nvSpPr>
          <p:spPr>
            <a:xfrm>
              <a:off x="5867400" y="5029200"/>
              <a:ext cx="76200" cy="3048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p:nvPr/>
          </p:nvSpPr>
          <p:spPr>
            <a:xfrm>
              <a:off x="6477000" y="5029200"/>
              <a:ext cx="76200" cy="3048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Decision 142"/>
            <p:cNvSpPr/>
            <p:nvPr/>
          </p:nvSpPr>
          <p:spPr>
            <a:xfrm rot="19140835">
              <a:off x="5054207" y="546784"/>
              <a:ext cx="927245" cy="506633"/>
            </a:xfrm>
            <a:prstGeom prst="flowChartDecision">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Decision 143"/>
            <p:cNvSpPr/>
            <p:nvPr/>
          </p:nvSpPr>
          <p:spPr>
            <a:xfrm rot="2459165" flipH="1">
              <a:off x="6529496" y="546782"/>
              <a:ext cx="927245" cy="506633"/>
            </a:xfrm>
            <a:prstGeom prst="flowChartDecision">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5486400" y="3657600"/>
              <a:ext cx="381001" cy="5334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172200" y="4191000"/>
              <a:ext cx="381000" cy="457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629400" y="3429000"/>
              <a:ext cx="304800" cy="5334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943600" y="2590800"/>
              <a:ext cx="228600" cy="457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248400" y="2209800"/>
              <a:ext cx="228600" cy="3048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019800" y="3352800"/>
              <a:ext cx="304800" cy="3048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82327" y="5813009"/>
            <a:ext cx="921985" cy="843934"/>
            <a:chOff x="182327" y="5813009"/>
            <a:chExt cx="921985" cy="843934"/>
          </a:xfrm>
        </p:grpSpPr>
        <p:grpSp>
          <p:nvGrpSpPr>
            <p:cNvPr id="151" name="Group 73"/>
            <p:cNvGrpSpPr/>
            <p:nvPr/>
          </p:nvGrpSpPr>
          <p:grpSpPr>
            <a:xfrm rot="15272871">
              <a:off x="499981" y="5734802"/>
              <a:ext cx="526123" cy="682538"/>
              <a:chOff x="609600" y="685800"/>
              <a:chExt cx="2819400" cy="3657600"/>
            </a:xfrm>
          </p:grpSpPr>
          <p:grpSp>
            <p:nvGrpSpPr>
              <p:cNvPr id="152" name="Group 16"/>
              <p:cNvGrpSpPr/>
              <p:nvPr/>
            </p:nvGrpSpPr>
            <p:grpSpPr>
              <a:xfrm>
                <a:off x="914400" y="2590800"/>
                <a:ext cx="533400" cy="261851"/>
                <a:chOff x="2286000" y="5943600"/>
                <a:chExt cx="1676400" cy="822960"/>
              </a:xfrm>
            </p:grpSpPr>
            <p:sp>
              <p:nvSpPr>
                <p:cNvPr id="178" name="Oval 177"/>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7"/>
              <p:cNvGrpSpPr/>
              <p:nvPr/>
            </p:nvGrpSpPr>
            <p:grpSpPr>
              <a:xfrm flipH="1">
                <a:off x="2895600" y="2667000"/>
                <a:ext cx="533400" cy="261851"/>
                <a:chOff x="2286000" y="5943600"/>
                <a:chExt cx="1676400" cy="822960"/>
              </a:xfrm>
            </p:grpSpPr>
            <p:sp>
              <p:nvSpPr>
                <p:cNvPr id="174" name="Oval 173"/>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Freeform 153"/>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hord 163"/>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hord 164"/>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32"/>
              <p:cNvGrpSpPr/>
              <p:nvPr/>
            </p:nvGrpSpPr>
            <p:grpSpPr>
              <a:xfrm>
                <a:off x="2153161" y="4038810"/>
                <a:ext cx="1138978" cy="304590"/>
                <a:chOff x="2206162" y="5315928"/>
                <a:chExt cx="1609632" cy="430455"/>
              </a:xfrm>
            </p:grpSpPr>
            <p:sp>
              <p:nvSpPr>
                <p:cNvPr id="171" name="Moon 17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37"/>
              <p:cNvGrpSpPr/>
              <p:nvPr/>
            </p:nvGrpSpPr>
            <p:grpSpPr>
              <a:xfrm flipH="1">
                <a:off x="914400" y="4038600"/>
                <a:ext cx="1138978" cy="304590"/>
                <a:chOff x="2206162" y="5315928"/>
                <a:chExt cx="1609632" cy="430455"/>
              </a:xfrm>
            </p:grpSpPr>
            <p:sp>
              <p:nvSpPr>
                <p:cNvPr id="168" name="Moon 167"/>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73"/>
            <p:cNvGrpSpPr/>
            <p:nvPr/>
          </p:nvGrpSpPr>
          <p:grpSpPr>
            <a:xfrm rot="16028458">
              <a:off x="260534" y="6052613"/>
              <a:ext cx="526123" cy="682538"/>
              <a:chOff x="609600" y="685800"/>
              <a:chExt cx="2819400" cy="3657600"/>
            </a:xfrm>
          </p:grpSpPr>
          <p:grpSp>
            <p:nvGrpSpPr>
              <p:cNvPr id="183" name="Group 16"/>
              <p:cNvGrpSpPr/>
              <p:nvPr/>
            </p:nvGrpSpPr>
            <p:grpSpPr>
              <a:xfrm>
                <a:off x="914400" y="2590800"/>
                <a:ext cx="533400" cy="261851"/>
                <a:chOff x="2286000" y="5943600"/>
                <a:chExt cx="1676400" cy="822960"/>
              </a:xfrm>
            </p:grpSpPr>
            <p:sp>
              <p:nvSpPr>
                <p:cNvPr id="209" name="Oval 208"/>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7"/>
              <p:cNvGrpSpPr/>
              <p:nvPr/>
            </p:nvGrpSpPr>
            <p:grpSpPr>
              <a:xfrm flipH="1">
                <a:off x="2895600" y="2667000"/>
                <a:ext cx="533400" cy="261851"/>
                <a:chOff x="2286000" y="5943600"/>
                <a:chExt cx="1676400" cy="822960"/>
              </a:xfrm>
            </p:grpSpPr>
            <p:sp>
              <p:nvSpPr>
                <p:cNvPr id="205" name="Oval 204"/>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4"/>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hord 194"/>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Chord 195"/>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32"/>
              <p:cNvGrpSpPr/>
              <p:nvPr/>
            </p:nvGrpSpPr>
            <p:grpSpPr>
              <a:xfrm>
                <a:off x="2153161" y="4038810"/>
                <a:ext cx="1138978" cy="304590"/>
                <a:chOff x="2206162" y="5315928"/>
                <a:chExt cx="1609632" cy="430455"/>
              </a:xfrm>
            </p:grpSpPr>
            <p:sp>
              <p:nvSpPr>
                <p:cNvPr id="202" name="Moon 201"/>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37"/>
              <p:cNvGrpSpPr/>
              <p:nvPr/>
            </p:nvGrpSpPr>
            <p:grpSpPr>
              <a:xfrm flipH="1">
                <a:off x="914400" y="4038600"/>
                <a:ext cx="1138978" cy="304590"/>
                <a:chOff x="2206162" y="5315928"/>
                <a:chExt cx="1609632" cy="430455"/>
              </a:xfrm>
            </p:grpSpPr>
            <p:sp>
              <p:nvSpPr>
                <p:cNvPr id="199" name="Moon 198"/>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42556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488668"/>
            <a:ext cx="6302829" cy="369332"/>
          </a:xfrm>
          <a:prstGeom prst="rect">
            <a:avLst/>
          </a:prstGeom>
          <a:noFill/>
        </p:spPr>
        <p:txBody>
          <a:bodyPr wrap="square" rtlCol="0">
            <a:spAutoFit/>
          </a:bodyPr>
          <a:lstStyle/>
          <a:p>
            <a:r>
              <a:rPr lang="en-US" dirty="0">
                <a:solidFill>
                  <a:schemeClr val="bg1"/>
                </a:solidFill>
              </a:rPr>
              <a:t>Genesis 8:4  Institute Manual (4-17)</a:t>
            </a:r>
            <a:endParaRPr lang="en-US" sz="1200" dirty="0">
              <a:solidFill>
                <a:schemeClr val="bg1"/>
              </a:solidFill>
            </a:endParaRPr>
          </a:p>
        </p:txBody>
      </p:sp>
      <p:sp>
        <p:nvSpPr>
          <p:cNvPr id="4" name="TextBox 3"/>
          <p:cNvSpPr txBox="1"/>
          <p:nvPr/>
        </p:nvSpPr>
        <p:spPr>
          <a:xfrm>
            <a:off x="0" y="33256"/>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The Landing</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Rectangle 25"/>
          <p:cNvSpPr/>
          <p:nvPr/>
        </p:nvSpPr>
        <p:spPr>
          <a:xfrm>
            <a:off x="236745" y="1044297"/>
            <a:ext cx="6096000" cy="4247317"/>
          </a:xfrm>
          <a:prstGeom prst="rect">
            <a:avLst/>
          </a:prstGeom>
          <a:ln>
            <a:solidFill>
              <a:schemeClr val="tx1"/>
            </a:solidFill>
          </a:ln>
        </p:spPr>
        <p:txBody>
          <a:bodyPr>
            <a:spAutoFit/>
          </a:bodyPr>
          <a:lstStyle/>
          <a:p>
            <a:pPr fontAlgn="base"/>
            <a:r>
              <a:rPr lang="en-US" dirty="0">
                <a:solidFill>
                  <a:schemeClr val="bg1"/>
                </a:solidFill>
                <a:latin typeface="Calibri" panose="020F0502020204030204" pitchFamily="34" charset="0"/>
              </a:rPr>
              <a:t>It should be remembered that the Garden of Eden was in the land now known as North America.</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Although it is not known how far men had moved from that general location in the sixteen hundred years between the fall of Adam and the Flood, it is likely that Noah and his family lived somewhere in the general area.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Bible says that they landed on Mount Ararat when the ark finally came to rest.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No location for Mount Ararat is given in the scriptures.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traditional site is a mountain found in northeastern Turkey near the border of Russia. </a:t>
            </a:r>
          </a:p>
        </p:txBody>
      </p:sp>
      <p:grpSp>
        <p:nvGrpSpPr>
          <p:cNvPr id="28" name="Group 27"/>
          <p:cNvGrpSpPr/>
          <p:nvPr/>
        </p:nvGrpSpPr>
        <p:grpSpPr>
          <a:xfrm rot="2972818">
            <a:off x="411269" y="53575"/>
            <a:ext cx="921985" cy="843934"/>
            <a:chOff x="182327" y="5813009"/>
            <a:chExt cx="921985" cy="843934"/>
          </a:xfrm>
        </p:grpSpPr>
        <p:grpSp>
          <p:nvGrpSpPr>
            <p:cNvPr id="29" name="Group 73"/>
            <p:cNvGrpSpPr/>
            <p:nvPr/>
          </p:nvGrpSpPr>
          <p:grpSpPr>
            <a:xfrm rot="15272871">
              <a:off x="499981" y="5734802"/>
              <a:ext cx="526123" cy="682538"/>
              <a:chOff x="609600" y="685800"/>
              <a:chExt cx="2819400" cy="3657600"/>
            </a:xfrm>
          </p:grpSpPr>
          <p:grpSp>
            <p:nvGrpSpPr>
              <p:cNvPr id="61" name="Group 16"/>
              <p:cNvGrpSpPr/>
              <p:nvPr/>
            </p:nvGrpSpPr>
            <p:grpSpPr>
              <a:xfrm>
                <a:off x="914400" y="2590800"/>
                <a:ext cx="533400" cy="261851"/>
                <a:chOff x="2286000" y="5943600"/>
                <a:chExt cx="1676400" cy="822960"/>
              </a:xfrm>
            </p:grpSpPr>
            <p:sp>
              <p:nvSpPr>
                <p:cNvPr id="87" name="Oval 8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7"/>
              <p:cNvGrpSpPr/>
              <p:nvPr/>
            </p:nvGrpSpPr>
            <p:grpSpPr>
              <a:xfrm flipH="1">
                <a:off x="2895600" y="2667000"/>
                <a:ext cx="533400" cy="261851"/>
                <a:chOff x="2286000" y="5943600"/>
                <a:chExt cx="1676400" cy="822960"/>
              </a:xfrm>
            </p:grpSpPr>
            <p:sp>
              <p:nvSpPr>
                <p:cNvPr id="83" name="Oval 82"/>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62"/>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hord 72"/>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hord 73"/>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32"/>
              <p:cNvGrpSpPr/>
              <p:nvPr/>
            </p:nvGrpSpPr>
            <p:grpSpPr>
              <a:xfrm>
                <a:off x="2153161" y="4038810"/>
                <a:ext cx="1138978" cy="304590"/>
                <a:chOff x="2206162" y="5315928"/>
                <a:chExt cx="1609632" cy="430455"/>
              </a:xfrm>
            </p:grpSpPr>
            <p:sp>
              <p:nvSpPr>
                <p:cNvPr id="80" name="Moon 79"/>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37"/>
              <p:cNvGrpSpPr/>
              <p:nvPr/>
            </p:nvGrpSpPr>
            <p:grpSpPr>
              <a:xfrm flipH="1">
                <a:off x="914400" y="4038600"/>
                <a:ext cx="1138978" cy="304590"/>
                <a:chOff x="2206162" y="5315928"/>
                <a:chExt cx="1609632" cy="430455"/>
              </a:xfrm>
            </p:grpSpPr>
            <p:sp>
              <p:nvSpPr>
                <p:cNvPr id="77" name="Moon 76"/>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73"/>
            <p:cNvGrpSpPr/>
            <p:nvPr/>
          </p:nvGrpSpPr>
          <p:grpSpPr>
            <a:xfrm rot="16028458">
              <a:off x="260534" y="6052613"/>
              <a:ext cx="526123" cy="682538"/>
              <a:chOff x="609600" y="685800"/>
              <a:chExt cx="2819400" cy="3657600"/>
            </a:xfrm>
          </p:grpSpPr>
          <p:grpSp>
            <p:nvGrpSpPr>
              <p:cNvPr id="31" name="Group 16"/>
              <p:cNvGrpSpPr/>
              <p:nvPr/>
            </p:nvGrpSpPr>
            <p:grpSpPr>
              <a:xfrm>
                <a:off x="914400" y="2590800"/>
                <a:ext cx="533400" cy="261851"/>
                <a:chOff x="2286000" y="5943600"/>
                <a:chExt cx="1676400" cy="822960"/>
              </a:xfrm>
            </p:grpSpPr>
            <p:sp>
              <p:nvSpPr>
                <p:cNvPr id="57" name="Oval 5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7"/>
              <p:cNvGrpSpPr/>
              <p:nvPr/>
            </p:nvGrpSpPr>
            <p:grpSpPr>
              <a:xfrm flipH="1">
                <a:off x="2895600" y="2667000"/>
                <a:ext cx="533400" cy="261851"/>
                <a:chOff x="2286000" y="5943600"/>
                <a:chExt cx="1676400" cy="822960"/>
              </a:xfrm>
            </p:grpSpPr>
            <p:sp>
              <p:nvSpPr>
                <p:cNvPr id="53" name="Oval 52"/>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hord 42"/>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hord 43"/>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32"/>
              <p:cNvGrpSpPr/>
              <p:nvPr/>
            </p:nvGrpSpPr>
            <p:grpSpPr>
              <a:xfrm>
                <a:off x="2153161" y="4038810"/>
                <a:ext cx="1138978" cy="304590"/>
                <a:chOff x="2206162" y="5315928"/>
                <a:chExt cx="1609632" cy="430455"/>
              </a:xfrm>
            </p:grpSpPr>
            <p:sp>
              <p:nvSpPr>
                <p:cNvPr id="50" name="Moon 49"/>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37"/>
              <p:cNvGrpSpPr/>
              <p:nvPr/>
            </p:nvGrpSpPr>
            <p:grpSpPr>
              <a:xfrm flipH="1">
                <a:off x="914400" y="4038600"/>
                <a:ext cx="1138978" cy="304590"/>
                <a:chOff x="2206162" y="5315928"/>
                <a:chExt cx="1609632" cy="430455"/>
              </a:xfrm>
            </p:grpSpPr>
            <p:sp>
              <p:nvSpPr>
                <p:cNvPr id="47" name="Moon 46"/>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122" name="Picture 2" descr="http://arpacik.net/www/images/jpg/guncel/agri_dagi/86_kucuk_ag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3484" y="4301056"/>
            <a:ext cx="3594244" cy="2408144"/>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90"/>
          <p:cNvGrpSpPr/>
          <p:nvPr/>
        </p:nvGrpSpPr>
        <p:grpSpPr>
          <a:xfrm>
            <a:off x="6565497" y="2040502"/>
            <a:ext cx="2782083" cy="2038806"/>
            <a:chOff x="7995293" y="1180401"/>
            <a:chExt cx="2782083" cy="2038806"/>
          </a:xfrm>
        </p:grpSpPr>
        <p:pic>
          <p:nvPicPr>
            <p:cNvPr id="92" name="Picture 2" descr="http://www.maritimequest.com/misc_ships/noahs_ark_3000bc/noahs_ark_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5293" y="1180401"/>
              <a:ext cx="2782083" cy="2000557"/>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p:cNvSpPr txBox="1"/>
            <p:nvPr/>
          </p:nvSpPr>
          <p:spPr>
            <a:xfrm>
              <a:off x="8194787" y="2942208"/>
              <a:ext cx="2582589" cy="276999"/>
            </a:xfrm>
            <a:prstGeom prst="rect">
              <a:avLst/>
            </a:prstGeom>
            <a:noFill/>
          </p:spPr>
          <p:txBody>
            <a:bodyPr wrap="square" rtlCol="0">
              <a:spAutoFit/>
            </a:bodyPr>
            <a:lstStyle/>
            <a:p>
              <a:r>
                <a:rPr lang="en-US" sz="1200" dirty="0">
                  <a:solidFill>
                    <a:schemeClr val="bg1"/>
                  </a:solidFill>
                </a:rPr>
                <a:t>Mt. Ararat from space shuttle 1994</a:t>
              </a:r>
            </a:p>
          </p:txBody>
        </p:sp>
      </p:grpSp>
      <p:pic>
        <p:nvPicPr>
          <p:cNvPr id="5124" name="Picture 4" descr="http://media.web.britannica.com/eb-media/74/64274-004-8C1919D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5001" y="201846"/>
            <a:ext cx="2629577" cy="233740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ytimg.com/vi/MCCeb4NgTQA/hqdefault.jpg"/>
          <p:cNvPicPr>
            <a:picLocks noChangeAspect="1" noChangeArrowheads="1"/>
          </p:cNvPicPr>
          <p:nvPr/>
        </p:nvPicPr>
        <p:blipFill rotWithShape="1">
          <a:blip r:embed="rId6">
            <a:extLst>
              <a:ext uri="{28A0092B-C50C-407E-A947-70E740481C1C}">
                <a14:useLocalDpi xmlns:a14="http://schemas.microsoft.com/office/drawing/2010/main" val="0"/>
              </a:ext>
            </a:extLst>
          </a:blip>
          <a:srcRect t="8661" r="7793" b="8088"/>
          <a:stretch/>
        </p:blipFill>
        <p:spPr bwMode="auto">
          <a:xfrm>
            <a:off x="5042328" y="4992332"/>
            <a:ext cx="2506884" cy="169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46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par>
                                <p:cTn id="7" presetID="2" presetClass="entr" presetSubtype="9" fill="hold" nodeType="withEffect">
                                  <p:stCondLst>
                                    <p:cond delay="0"/>
                                  </p:stCondLst>
                                  <p:childTnLst>
                                    <p:set>
                                      <p:cBhvr>
                                        <p:cTn id="8" dur="1" fill="hold">
                                          <p:stCondLst>
                                            <p:cond delay="0"/>
                                          </p:stCondLst>
                                        </p:cTn>
                                        <p:tgtEl>
                                          <p:spTgt spid="28"/>
                                        </p:tgtEl>
                                        <p:attrNameLst>
                                          <p:attrName>style.visibility</p:attrName>
                                        </p:attrNameLst>
                                      </p:cBhvr>
                                      <p:to>
                                        <p:strVal val="visible"/>
                                      </p:to>
                                    </p:set>
                                    <p:anim calcmode="lin" valueType="num">
                                      <p:cBhvr additive="base">
                                        <p:cTn id="9" dur="500" fill="hold"/>
                                        <p:tgtEl>
                                          <p:spTgt spid="28"/>
                                        </p:tgtEl>
                                        <p:attrNameLst>
                                          <p:attrName>ppt_x</p:attrName>
                                        </p:attrNameLst>
                                      </p:cBhvr>
                                      <p:tavLst>
                                        <p:tav tm="0">
                                          <p:val>
                                            <p:strVal val="0-#ppt_w/2"/>
                                          </p:val>
                                        </p:tav>
                                        <p:tav tm="100000">
                                          <p:val>
                                            <p:strVal val="#ppt_x"/>
                                          </p:val>
                                        </p:tav>
                                      </p:tavLst>
                                    </p:anim>
                                    <p:anim calcmode="lin" valueType="num">
                                      <p:cBhvr additive="base">
                                        <p:cTn id="10" dur="500" fill="hold"/>
                                        <p:tgtEl>
                                          <p:spTgt spid="28"/>
                                        </p:tgtEl>
                                        <p:attrNameLst>
                                          <p:attrName>ppt_y</p:attrName>
                                        </p:attrNameLst>
                                      </p:cBhvr>
                                      <p:tavLst>
                                        <p:tav tm="0">
                                          <p:val>
                                            <p:strVal val="0-#ppt_h/2"/>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fade">
                                      <p:cBhvr>
                                        <p:cTn id="13" dur="500"/>
                                        <p:tgtEl>
                                          <p:spTgt spid="512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fade">
                                      <p:cBhvr>
                                        <p:cTn id="27" dur="5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
                                            <p:txEl>
                                              <p:pRg st="8" end="8"/>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5124"/>
                                        </p:tgtEl>
                                        <p:attrNameLst>
                                          <p:attrName>style.visibility</p:attrName>
                                        </p:attrNameLst>
                                      </p:cBhvr>
                                      <p:to>
                                        <p:strVal val="visible"/>
                                      </p:to>
                                    </p:set>
                                    <p:animEffect transition="in" filter="fade">
                                      <p:cBhvr>
                                        <p:cTn id="34"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488668"/>
            <a:ext cx="6302829" cy="369332"/>
          </a:xfrm>
          <a:prstGeom prst="rect">
            <a:avLst/>
          </a:prstGeom>
          <a:noFill/>
        </p:spPr>
        <p:txBody>
          <a:bodyPr wrap="square" rtlCol="0">
            <a:spAutoFit/>
          </a:bodyPr>
          <a:lstStyle/>
          <a:p>
            <a:r>
              <a:rPr lang="en-US" dirty="0">
                <a:solidFill>
                  <a:schemeClr val="bg1"/>
                </a:solidFill>
              </a:rPr>
              <a:t>Genesis 8:20  </a:t>
            </a:r>
            <a:endParaRPr lang="en-US" sz="1200" dirty="0">
              <a:solidFill>
                <a:schemeClr val="bg1"/>
              </a:solidFill>
            </a:endParaRPr>
          </a:p>
        </p:txBody>
      </p:sp>
      <p:sp>
        <p:nvSpPr>
          <p:cNvPr id="4" name="TextBox 3"/>
          <p:cNvSpPr txBox="1"/>
          <p:nvPr/>
        </p:nvSpPr>
        <p:spPr>
          <a:xfrm>
            <a:off x="0" y="33256"/>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Noah and Family Exit the Ark</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Rectangle 25"/>
          <p:cNvSpPr/>
          <p:nvPr/>
        </p:nvSpPr>
        <p:spPr>
          <a:xfrm>
            <a:off x="336983" y="1261945"/>
            <a:ext cx="6431684" cy="1200329"/>
          </a:xfrm>
          <a:prstGeom prst="rect">
            <a:avLst/>
          </a:prstGeom>
          <a:ln>
            <a:solidFill>
              <a:schemeClr val="tx1"/>
            </a:solidFill>
          </a:ln>
        </p:spPr>
        <p:txBody>
          <a:bodyPr wrap="square">
            <a:spAutoFit/>
          </a:bodyPr>
          <a:lstStyle/>
          <a:p>
            <a:pPr fontAlgn="base"/>
            <a:r>
              <a:rPr lang="en-US" sz="2400" dirty="0">
                <a:solidFill>
                  <a:schemeClr val="bg1"/>
                </a:solidFill>
              </a:rPr>
              <a:t>After Noah and his family had been on the ark for about a year, God directed them to exit the ark. </a:t>
            </a:r>
          </a:p>
          <a:p>
            <a:pPr fontAlgn="base"/>
            <a:r>
              <a:rPr lang="en-US" sz="2400" dirty="0">
                <a:solidFill>
                  <a:schemeClr val="bg1"/>
                </a:solidFill>
              </a:rPr>
              <a:t> </a:t>
            </a:r>
            <a:endParaRPr lang="en-US" sz="2400" dirty="0">
              <a:solidFill>
                <a:schemeClr val="bg1"/>
              </a:solidFill>
              <a:latin typeface="Calibri" panose="020F0502020204030204" pitchFamily="34" charset="0"/>
            </a:endParaRPr>
          </a:p>
        </p:txBody>
      </p:sp>
      <p:sp>
        <p:nvSpPr>
          <p:cNvPr id="3" name="Rectangle 2"/>
          <p:cNvSpPr/>
          <p:nvPr/>
        </p:nvSpPr>
        <p:spPr>
          <a:xfrm>
            <a:off x="4703603" y="5222564"/>
            <a:ext cx="6096000" cy="1323439"/>
          </a:xfrm>
          <a:prstGeom prst="rect">
            <a:avLst/>
          </a:prstGeom>
        </p:spPr>
        <p:txBody>
          <a:bodyPr>
            <a:spAutoFit/>
          </a:bodyPr>
          <a:lstStyle/>
          <a:p>
            <a:r>
              <a:rPr lang="en-US" sz="2000" dirty="0">
                <a:solidFill>
                  <a:schemeClr val="bg1"/>
                </a:solidFill>
                <a:latin typeface="Calibri" panose="020F0502020204030204" pitchFamily="34" charset="0"/>
              </a:rPr>
              <a:t>The Lord commanded Noah and his family to multiply and replenish the earth, instructed them on how to treat living things, and commanded them not to shed man’s blood (murder). </a:t>
            </a:r>
            <a:endParaRPr lang="en-US" sz="2000" dirty="0">
              <a:solidFill>
                <a:schemeClr val="bg1"/>
              </a:solidFill>
            </a:endParaRPr>
          </a:p>
        </p:txBody>
      </p:sp>
      <p:sp>
        <p:nvSpPr>
          <p:cNvPr id="5" name="Rectangle 4"/>
          <p:cNvSpPr/>
          <p:nvPr/>
        </p:nvSpPr>
        <p:spPr>
          <a:xfrm>
            <a:off x="7110055" y="2747380"/>
            <a:ext cx="4535526" cy="1754326"/>
          </a:xfrm>
          <a:prstGeom prst="rect">
            <a:avLst/>
          </a:prstGeom>
        </p:spPr>
        <p:txBody>
          <a:bodyPr wrap="square">
            <a:spAutoFit/>
          </a:bodyPr>
          <a:lstStyle/>
          <a:p>
            <a:r>
              <a:rPr lang="en-US" i="1" dirty="0">
                <a:solidFill>
                  <a:srgbClr val="FFFF00"/>
                </a:solidFill>
                <a:latin typeface="Calibri" panose="020F0502020204030204" pitchFamily="34" charset="0"/>
              </a:rPr>
              <a:t>And Noah </a:t>
            </a:r>
            <a:r>
              <a:rPr lang="en-US" i="1" dirty="0" err="1">
                <a:solidFill>
                  <a:srgbClr val="FFFF00"/>
                </a:solidFill>
                <a:latin typeface="Calibri" panose="020F0502020204030204" pitchFamily="34" charset="0"/>
              </a:rPr>
              <a:t>builded</a:t>
            </a:r>
            <a:r>
              <a:rPr lang="en-US" i="1" dirty="0">
                <a:solidFill>
                  <a:srgbClr val="FFFF00"/>
                </a:solidFill>
                <a:latin typeface="Calibri" panose="020F0502020204030204" pitchFamily="34" charset="0"/>
              </a:rPr>
              <a:t> an altar unto the Lord, and took of every clean beast, and of every clean fowl, and offered burnt offerings on the altar; and gave thanks unto the Lord, and rejoiced in his heart.</a:t>
            </a:r>
          </a:p>
          <a:p>
            <a:r>
              <a:rPr lang="en-US" i="1" dirty="0">
                <a:solidFill>
                  <a:srgbClr val="FFFF00"/>
                </a:solidFill>
                <a:latin typeface="Calibri" panose="020F0502020204030204" pitchFamily="34" charset="0"/>
              </a:rPr>
              <a:t>JST Genesis 9:4</a:t>
            </a:r>
            <a:endParaRPr lang="en-US" i="1" dirty="0">
              <a:solidFill>
                <a:srgbClr val="FFFF00"/>
              </a:solidFill>
            </a:endParaRPr>
          </a:p>
        </p:txBody>
      </p:sp>
      <p:pic>
        <p:nvPicPr>
          <p:cNvPr id="6146" name="Picture 2" descr="http://eborg2.com/Bible/01-Genesis/Ark%20and%20Anima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135" y="2410947"/>
            <a:ext cx="5307501" cy="264490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rot="10336813">
            <a:off x="863816" y="4633886"/>
            <a:ext cx="921985" cy="843934"/>
            <a:chOff x="182327" y="5813009"/>
            <a:chExt cx="921985" cy="843934"/>
          </a:xfrm>
        </p:grpSpPr>
        <p:grpSp>
          <p:nvGrpSpPr>
            <p:cNvPr id="29" name="Group 73"/>
            <p:cNvGrpSpPr/>
            <p:nvPr/>
          </p:nvGrpSpPr>
          <p:grpSpPr>
            <a:xfrm rot="15272871">
              <a:off x="499981" y="5734802"/>
              <a:ext cx="526123" cy="682538"/>
              <a:chOff x="609600" y="685800"/>
              <a:chExt cx="2819400" cy="3657600"/>
            </a:xfrm>
          </p:grpSpPr>
          <p:grpSp>
            <p:nvGrpSpPr>
              <p:cNvPr id="61" name="Group 16"/>
              <p:cNvGrpSpPr/>
              <p:nvPr/>
            </p:nvGrpSpPr>
            <p:grpSpPr>
              <a:xfrm>
                <a:off x="914400" y="2590800"/>
                <a:ext cx="533400" cy="261851"/>
                <a:chOff x="2286000" y="5943600"/>
                <a:chExt cx="1676400" cy="822960"/>
              </a:xfrm>
            </p:grpSpPr>
            <p:sp>
              <p:nvSpPr>
                <p:cNvPr id="87" name="Oval 8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7"/>
              <p:cNvGrpSpPr/>
              <p:nvPr/>
            </p:nvGrpSpPr>
            <p:grpSpPr>
              <a:xfrm flipH="1">
                <a:off x="2895600" y="2667000"/>
                <a:ext cx="533400" cy="261851"/>
                <a:chOff x="2286000" y="5943600"/>
                <a:chExt cx="1676400" cy="822960"/>
              </a:xfrm>
            </p:grpSpPr>
            <p:sp>
              <p:nvSpPr>
                <p:cNvPr id="83" name="Oval 82"/>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62"/>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hord 72"/>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hord 73"/>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32"/>
              <p:cNvGrpSpPr/>
              <p:nvPr/>
            </p:nvGrpSpPr>
            <p:grpSpPr>
              <a:xfrm>
                <a:off x="2153161" y="4038810"/>
                <a:ext cx="1138978" cy="304590"/>
                <a:chOff x="2206162" y="5315928"/>
                <a:chExt cx="1609632" cy="430455"/>
              </a:xfrm>
            </p:grpSpPr>
            <p:sp>
              <p:nvSpPr>
                <p:cNvPr id="80" name="Moon 79"/>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37"/>
              <p:cNvGrpSpPr/>
              <p:nvPr/>
            </p:nvGrpSpPr>
            <p:grpSpPr>
              <a:xfrm flipH="1">
                <a:off x="914400" y="4038600"/>
                <a:ext cx="1138978" cy="304590"/>
                <a:chOff x="2206162" y="5315928"/>
                <a:chExt cx="1609632" cy="430455"/>
              </a:xfrm>
            </p:grpSpPr>
            <p:sp>
              <p:nvSpPr>
                <p:cNvPr id="77" name="Moon 76"/>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73"/>
            <p:cNvGrpSpPr/>
            <p:nvPr/>
          </p:nvGrpSpPr>
          <p:grpSpPr>
            <a:xfrm rot="16028458">
              <a:off x="260534" y="6052613"/>
              <a:ext cx="526123" cy="682538"/>
              <a:chOff x="609600" y="685800"/>
              <a:chExt cx="2819400" cy="3657600"/>
            </a:xfrm>
          </p:grpSpPr>
          <p:grpSp>
            <p:nvGrpSpPr>
              <p:cNvPr id="31" name="Group 16"/>
              <p:cNvGrpSpPr/>
              <p:nvPr/>
            </p:nvGrpSpPr>
            <p:grpSpPr>
              <a:xfrm>
                <a:off x="914400" y="2590800"/>
                <a:ext cx="533400" cy="261851"/>
                <a:chOff x="2286000" y="5943600"/>
                <a:chExt cx="1676400" cy="822960"/>
              </a:xfrm>
            </p:grpSpPr>
            <p:sp>
              <p:nvSpPr>
                <p:cNvPr id="57" name="Oval 5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7"/>
              <p:cNvGrpSpPr/>
              <p:nvPr/>
            </p:nvGrpSpPr>
            <p:grpSpPr>
              <a:xfrm flipH="1">
                <a:off x="2895600" y="2667000"/>
                <a:ext cx="533400" cy="261851"/>
                <a:chOff x="2286000" y="5943600"/>
                <a:chExt cx="1676400" cy="822960"/>
              </a:xfrm>
            </p:grpSpPr>
            <p:sp>
              <p:nvSpPr>
                <p:cNvPr id="53" name="Oval 52"/>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hord 42"/>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hord 43"/>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32"/>
              <p:cNvGrpSpPr/>
              <p:nvPr/>
            </p:nvGrpSpPr>
            <p:grpSpPr>
              <a:xfrm>
                <a:off x="2153161" y="4038810"/>
                <a:ext cx="1138978" cy="304590"/>
                <a:chOff x="2206162" y="5315928"/>
                <a:chExt cx="1609632" cy="430455"/>
              </a:xfrm>
            </p:grpSpPr>
            <p:sp>
              <p:nvSpPr>
                <p:cNvPr id="50" name="Moon 49"/>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37"/>
              <p:cNvGrpSpPr/>
              <p:nvPr/>
            </p:nvGrpSpPr>
            <p:grpSpPr>
              <a:xfrm flipH="1">
                <a:off x="914400" y="4038600"/>
                <a:ext cx="1138978" cy="304590"/>
                <a:chOff x="2206162" y="5315928"/>
                <a:chExt cx="1609632" cy="430455"/>
              </a:xfrm>
            </p:grpSpPr>
            <p:sp>
              <p:nvSpPr>
                <p:cNvPr id="47" name="Moon 46"/>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27110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xit" presetSubtype="12" fill="hold" nodeType="withEffect">
                                  <p:stCondLst>
                                    <p:cond delay="0"/>
                                  </p:stCondLst>
                                  <p:childTnLst>
                                    <p:anim calcmode="lin" valueType="num">
                                      <p:cBhvr additive="base">
                                        <p:cTn id="9" dur="1000"/>
                                        <p:tgtEl>
                                          <p:spTgt spid="28"/>
                                        </p:tgtEl>
                                        <p:attrNameLst>
                                          <p:attrName>ppt_x</p:attrName>
                                        </p:attrNameLst>
                                      </p:cBhvr>
                                      <p:tavLst>
                                        <p:tav tm="0">
                                          <p:val>
                                            <p:strVal val="ppt_x"/>
                                          </p:val>
                                        </p:tav>
                                        <p:tav tm="100000">
                                          <p:val>
                                            <p:strVal val="0-ppt_w/2"/>
                                          </p:val>
                                        </p:tav>
                                      </p:tavLst>
                                    </p:anim>
                                    <p:anim calcmode="lin" valueType="num">
                                      <p:cBhvr additive="base">
                                        <p:cTn id="10" dur="1000"/>
                                        <p:tgtEl>
                                          <p:spTgt spid="28"/>
                                        </p:tgtEl>
                                        <p:attrNameLst>
                                          <p:attrName>ppt_y</p:attrName>
                                        </p:attrNameLst>
                                      </p:cBhvr>
                                      <p:tavLst>
                                        <p:tav tm="0">
                                          <p:val>
                                            <p:strVal val="ppt_y"/>
                                          </p:val>
                                        </p:tav>
                                        <p:tav tm="100000">
                                          <p:val>
                                            <p:strVal val="1+ppt_h/2"/>
                                          </p:val>
                                        </p:tav>
                                      </p:tavLst>
                                    </p:anim>
                                    <p:set>
                                      <p:cBhvr>
                                        <p:cTn id="11" dur="1" fill="hold">
                                          <p:stCondLst>
                                            <p:cond delay="999"/>
                                          </p:stCondLst>
                                        </p:cTn>
                                        <p:tgtEl>
                                          <p:spTgt spid="2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488668"/>
            <a:ext cx="6302829" cy="369332"/>
          </a:xfrm>
          <a:prstGeom prst="rect">
            <a:avLst/>
          </a:prstGeom>
          <a:noFill/>
        </p:spPr>
        <p:txBody>
          <a:bodyPr wrap="square" rtlCol="0">
            <a:spAutoFit/>
          </a:bodyPr>
          <a:lstStyle/>
          <a:p>
            <a:r>
              <a:rPr lang="en-US" dirty="0">
                <a:solidFill>
                  <a:schemeClr val="bg1"/>
                </a:solidFill>
              </a:rPr>
              <a:t>Genesis 9:9-17</a:t>
            </a:r>
          </a:p>
        </p:txBody>
      </p:sp>
      <p:sp>
        <p:nvSpPr>
          <p:cNvPr id="4" name="TextBox 3"/>
          <p:cNvSpPr txBox="1"/>
          <p:nvPr/>
        </p:nvSpPr>
        <p:spPr>
          <a:xfrm>
            <a:off x="0" y="33256"/>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The Covenant</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Rectangle 25"/>
          <p:cNvSpPr/>
          <p:nvPr/>
        </p:nvSpPr>
        <p:spPr>
          <a:xfrm>
            <a:off x="282574" y="1024519"/>
            <a:ext cx="6398690" cy="4524315"/>
          </a:xfrm>
          <a:prstGeom prst="rect">
            <a:avLst/>
          </a:prstGeom>
          <a:ln>
            <a:solidFill>
              <a:schemeClr val="tx1"/>
            </a:solidFill>
          </a:ln>
        </p:spPr>
        <p:txBody>
          <a:bodyPr wrap="square">
            <a:spAutoFit/>
          </a:bodyPr>
          <a:lstStyle/>
          <a:p>
            <a:pPr fontAlgn="base"/>
            <a:r>
              <a:rPr lang="en-US" sz="3200" dirty="0">
                <a:solidFill>
                  <a:schemeClr val="bg1"/>
                </a:solidFill>
              </a:rPr>
              <a:t>The rainbow is a token, or sign, of the everlasting covenant—a reminder of God’s promises, including to never flood the earth again. </a:t>
            </a:r>
          </a:p>
          <a:p>
            <a:pPr fontAlgn="base"/>
            <a:endParaRPr lang="en-US" sz="3200" dirty="0">
              <a:solidFill>
                <a:schemeClr val="bg1"/>
              </a:solidFill>
            </a:endParaRPr>
          </a:p>
          <a:p>
            <a:pPr fontAlgn="base"/>
            <a:r>
              <a:rPr lang="en-US" sz="3200" dirty="0">
                <a:solidFill>
                  <a:schemeClr val="bg1"/>
                </a:solidFill>
              </a:rPr>
              <a:t>This token or sign had first been given to Enoch, and now the covenant and token were renewed with Noah.</a:t>
            </a:r>
            <a:endParaRPr lang="en-US" sz="3200" dirty="0">
              <a:solidFill>
                <a:schemeClr val="bg1"/>
              </a:solidFill>
              <a:latin typeface="Calibri" panose="020F0502020204030204" pitchFamily="34" charset="0"/>
            </a:endParaRPr>
          </a:p>
        </p:txBody>
      </p:sp>
      <p:pic>
        <p:nvPicPr>
          <p:cNvPr id="3074" name="Picture 2" descr="http://hilleltribe.com/wp-content/uploads/2013/10/rainbow-wall-sky-rainb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984" y="1596081"/>
            <a:ext cx="4943196" cy="316417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rot="19580147">
            <a:off x="6480455" y="4338292"/>
            <a:ext cx="921985" cy="843934"/>
            <a:chOff x="182327" y="5813009"/>
            <a:chExt cx="921985" cy="843934"/>
          </a:xfrm>
        </p:grpSpPr>
        <p:grpSp>
          <p:nvGrpSpPr>
            <p:cNvPr id="11" name="Group 73"/>
            <p:cNvGrpSpPr/>
            <p:nvPr/>
          </p:nvGrpSpPr>
          <p:grpSpPr>
            <a:xfrm rot="15272871">
              <a:off x="499981" y="5734802"/>
              <a:ext cx="526123" cy="682538"/>
              <a:chOff x="609600" y="685800"/>
              <a:chExt cx="2819400" cy="3657600"/>
            </a:xfrm>
          </p:grpSpPr>
          <p:grpSp>
            <p:nvGrpSpPr>
              <p:cNvPr id="45" name="Group 16"/>
              <p:cNvGrpSpPr/>
              <p:nvPr/>
            </p:nvGrpSpPr>
            <p:grpSpPr>
              <a:xfrm>
                <a:off x="914400" y="2590800"/>
                <a:ext cx="533400" cy="261851"/>
                <a:chOff x="2286000" y="5943600"/>
                <a:chExt cx="1676400" cy="822960"/>
              </a:xfrm>
            </p:grpSpPr>
            <p:sp>
              <p:nvSpPr>
                <p:cNvPr id="71" name="Oval 7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
              <p:cNvGrpSpPr/>
              <p:nvPr/>
            </p:nvGrpSpPr>
            <p:grpSpPr>
              <a:xfrm flipH="1">
                <a:off x="2895600" y="2667000"/>
                <a:ext cx="533400" cy="261851"/>
                <a:chOff x="2286000" y="5943600"/>
                <a:chExt cx="1676400" cy="822960"/>
              </a:xfrm>
            </p:grpSpPr>
            <p:sp>
              <p:nvSpPr>
                <p:cNvPr id="67" name="Oval 6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ord 5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2"/>
              <p:cNvGrpSpPr/>
              <p:nvPr/>
            </p:nvGrpSpPr>
            <p:grpSpPr>
              <a:xfrm>
                <a:off x="2153161" y="4038810"/>
                <a:ext cx="1138978" cy="304590"/>
                <a:chOff x="2206162" y="5315928"/>
                <a:chExt cx="1609632" cy="430455"/>
              </a:xfrm>
            </p:grpSpPr>
            <p:sp>
              <p:nvSpPr>
                <p:cNvPr id="64" name="Moon 6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7"/>
              <p:cNvGrpSpPr/>
              <p:nvPr/>
            </p:nvGrpSpPr>
            <p:grpSpPr>
              <a:xfrm flipH="1">
                <a:off x="914400" y="4038600"/>
                <a:ext cx="1138978" cy="304590"/>
                <a:chOff x="2206162" y="5315928"/>
                <a:chExt cx="1609632" cy="430455"/>
              </a:xfrm>
            </p:grpSpPr>
            <p:sp>
              <p:nvSpPr>
                <p:cNvPr id="61" name="Moon 6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73"/>
            <p:cNvGrpSpPr/>
            <p:nvPr/>
          </p:nvGrpSpPr>
          <p:grpSpPr>
            <a:xfrm rot="16028458">
              <a:off x="260534" y="6052613"/>
              <a:ext cx="526123" cy="682538"/>
              <a:chOff x="609600" y="685800"/>
              <a:chExt cx="2819400" cy="3657600"/>
            </a:xfrm>
          </p:grpSpPr>
          <p:grpSp>
            <p:nvGrpSpPr>
              <p:cNvPr id="13" name="Group 16"/>
              <p:cNvGrpSpPr/>
              <p:nvPr/>
            </p:nvGrpSpPr>
            <p:grpSpPr>
              <a:xfrm>
                <a:off x="914400" y="2590800"/>
                <a:ext cx="533400" cy="261851"/>
                <a:chOff x="2286000" y="5943600"/>
                <a:chExt cx="1676400" cy="822960"/>
              </a:xfrm>
            </p:grpSpPr>
            <p:sp>
              <p:nvSpPr>
                <p:cNvPr id="41" name="Oval 4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7"/>
              <p:cNvGrpSpPr/>
              <p:nvPr/>
            </p:nvGrpSpPr>
            <p:grpSpPr>
              <a:xfrm flipH="1">
                <a:off x="2895600" y="2667000"/>
                <a:ext cx="533400" cy="261851"/>
                <a:chOff x="2286000" y="5943600"/>
                <a:chExt cx="1676400" cy="822960"/>
              </a:xfrm>
            </p:grpSpPr>
            <p:sp>
              <p:nvSpPr>
                <p:cNvPr id="37" name="Oval 3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4"/>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ord 24"/>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2"/>
              <p:cNvGrpSpPr/>
              <p:nvPr/>
            </p:nvGrpSpPr>
            <p:grpSpPr>
              <a:xfrm>
                <a:off x="2153161" y="4038810"/>
                <a:ext cx="1138978" cy="304590"/>
                <a:chOff x="2206162" y="5315928"/>
                <a:chExt cx="1609632" cy="430455"/>
              </a:xfrm>
            </p:grpSpPr>
            <p:sp>
              <p:nvSpPr>
                <p:cNvPr id="34" name="Moon 3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7"/>
              <p:cNvGrpSpPr/>
              <p:nvPr/>
            </p:nvGrpSpPr>
            <p:grpSpPr>
              <a:xfrm flipH="1">
                <a:off x="914400" y="4038600"/>
                <a:ext cx="1138978" cy="304590"/>
                <a:chOff x="2206162" y="5315928"/>
                <a:chExt cx="1609632" cy="430455"/>
              </a:xfrm>
            </p:grpSpPr>
            <p:sp>
              <p:nvSpPr>
                <p:cNvPr id="31" name="Moon 3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5" name="Group 74"/>
          <p:cNvGrpSpPr/>
          <p:nvPr/>
        </p:nvGrpSpPr>
        <p:grpSpPr>
          <a:xfrm>
            <a:off x="8787161" y="4945567"/>
            <a:ext cx="2626362" cy="1688173"/>
            <a:chOff x="228600" y="381000"/>
            <a:chExt cx="3505068" cy="2501531"/>
          </a:xfrm>
        </p:grpSpPr>
        <p:grpSp>
          <p:nvGrpSpPr>
            <p:cNvPr id="76" name="Group 75"/>
            <p:cNvGrpSpPr/>
            <p:nvPr/>
          </p:nvGrpSpPr>
          <p:grpSpPr>
            <a:xfrm>
              <a:off x="228600" y="381000"/>
              <a:ext cx="3505068" cy="2501531"/>
              <a:chOff x="534986" y="381000"/>
              <a:chExt cx="2637111" cy="2501531"/>
            </a:xfrm>
          </p:grpSpPr>
          <p:sp>
            <p:nvSpPr>
              <p:cNvPr id="78" name="Rectangle 7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534986" y="384805"/>
                <a:ext cx="457200" cy="2497726"/>
                <a:chOff x="533400" y="381000"/>
                <a:chExt cx="457200" cy="2497726"/>
              </a:xfrm>
            </p:grpSpPr>
            <p:sp>
              <p:nvSpPr>
                <p:cNvPr id="85" name="Oval 8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ounded Rectangle 8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2714897" y="381000"/>
                <a:ext cx="457200" cy="2497726"/>
                <a:chOff x="2714897" y="457200"/>
                <a:chExt cx="457200" cy="2497726"/>
              </a:xfrm>
            </p:grpSpPr>
            <p:sp>
              <p:nvSpPr>
                <p:cNvPr id="81" name="Oval 8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 name="Rectangle 76"/>
            <p:cNvSpPr/>
            <p:nvPr/>
          </p:nvSpPr>
          <p:spPr>
            <a:xfrm>
              <a:off x="849427" y="1060938"/>
              <a:ext cx="2371313" cy="1018235"/>
            </a:xfrm>
            <a:prstGeom prst="rect">
              <a:avLst/>
            </a:prstGeom>
          </p:spPr>
          <p:txBody>
            <a:bodyPr wrap="square">
              <a:spAutoFit/>
            </a:bodyPr>
            <a:lstStyle/>
            <a:p>
              <a:pPr algn="ctr"/>
              <a:r>
                <a:rPr lang="en-US" sz="1600" b="1" dirty="0"/>
                <a:t>God uses tokens as reminders of covenants.</a:t>
              </a:r>
              <a:r>
                <a:rPr lang="en-US" sz="1600" dirty="0"/>
                <a:t> </a:t>
              </a:r>
              <a:endParaRPr lang="en-US" sz="1600" i="1" dirty="0"/>
            </a:p>
          </p:txBody>
        </p:sp>
      </p:grpSp>
    </p:spTree>
    <p:extLst>
      <p:ext uri="{BB962C8B-B14F-4D97-AF65-F5344CB8AC3E}">
        <p14:creationId xmlns:p14="http://schemas.microsoft.com/office/powerpoint/2010/main" val="39842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par>
                                <p:cTn id="7" presetID="2" presetClass="entr" presetSubtype="12"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1000" fill="hold"/>
                                        <p:tgtEl>
                                          <p:spTgt spid="9"/>
                                        </p:tgtEl>
                                        <p:attrNameLst>
                                          <p:attrName>ppt_x</p:attrName>
                                        </p:attrNameLst>
                                      </p:cBhvr>
                                      <p:tavLst>
                                        <p:tav tm="0">
                                          <p:val>
                                            <p:strVal val="0-#ppt_w/2"/>
                                          </p:val>
                                        </p:tav>
                                        <p:tav tm="100000">
                                          <p:val>
                                            <p:strVal val="#ppt_x"/>
                                          </p:val>
                                        </p:tav>
                                      </p:tavLst>
                                    </p:anim>
                                    <p:anim calcmode="lin" valueType="num">
                                      <p:cBhvr additive="base">
                                        <p:cTn id="1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488668"/>
            <a:ext cx="6302829" cy="369332"/>
          </a:xfrm>
          <a:prstGeom prst="rect">
            <a:avLst/>
          </a:prstGeom>
          <a:noFill/>
        </p:spPr>
        <p:txBody>
          <a:bodyPr wrap="square" rtlCol="0">
            <a:spAutoFit/>
          </a:bodyPr>
          <a:lstStyle/>
          <a:p>
            <a:r>
              <a:rPr lang="en-US" dirty="0">
                <a:solidFill>
                  <a:schemeClr val="bg1"/>
                </a:solidFill>
              </a:rPr>
              <a:t>Genesis 9:9-17</a:t>
            </a:r>
          </a:p>
        </p:txBody>
      </p:sp>
      <p:sp>
        <p:nvSpPr>
          <p:cNvPr id="4" name="TextBox 3"/>
          <p:cNvSpPr txBox="1"/>
          <p:nvPr/>
        </p:nvSpPr>
        <p:spPr>
          <a:xfrm>
            <a:off x="0" y="33256"/>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The Rainbow</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TextBox 2">
            <a:extLst>
              <a:ext uri="{FF2B5EF4-FFF2-40B4-BE49-F238E27FC236}">
                <a16:creationId xmlns:a16="http://schemas.microsoft.com/office/drawing/2014/main" id="{51C9E8D5-25E9-F3E8-1BA9-DD2131C4B9E7}"/>
              </a:ext>
            </a:extLst>
          </p:cNvPr>
          <p:cNvSpPr txBox="1"/>
          <p:nvPr/>
        </p:nvSpPr>
        <p:spPr>
          <a:xfrm>
            <a:off x="797292" y="1187475"/>
            <a:ext cx="5298708" cy="3416320"/>
          </a:xfrm>
          <a:prstGeom prst="rect">
            <a:avLst/>
          </a:prstGeom>
          <a:noFill/>
        </p:spPr>
        <p:txBody>
          <a:bodyPr wrap="square" rtlCol="0">
            <a:spAutoFit/>
          </a:bodyPr>
          <a:lstStyle/>
          <a:p>
            <a:r>
              <a:rPr lang="en-US" sz="2400" dirty="0">
                <a:solidFill>
                  <a:schemeClr val="bg1"/>
                </a:solidFill>
              </a:rPr>
              <a:t>We do not know if this was the first rainbow Noah saw, causing some to believe that the earth was covered by clouds from the fall of Adam down to the flood, or if this was just a reminder that when it rains the earth is cleansed as a symbolic reminder of our baptism and our covenants with Heavenly Father.  </a:t>
            </a:r>
          </a:p>
          <a:p>
            <a:endParaRPr lang="en-US" sz="2400" dirty="0">
              <a:solidFill>
                <a:schemeClr val="bg1"/>
              </a:solidFill>
            </a:endParaRPr>
          </a:p>
        </p:txBody>
      </p:sp>
      <p:pic>
        <p:nvPicPr>
          <p:cNvPr id="6" name="Picture 5">
            <a:extLst>
              <a:ext uri="{FF2B5EF4-FFF2-40B4-BE49-F238E27FC236}">
                <a16:creationId xmlns:a16="http://schemas.microsoft.com/office/drawing/2014/main" id="{5914DF8F-CC9B-0DE2-0B00-1920C1A0E162}"/>
              </a:ext>
            </a:extLst>
          </p:cNvPr>
          <p:cNvPicPr>
            <a:picLocks noChangeAspect="1"/>
          </p:cNvPicPr>
          <p:nvPr/>
        </p:nvPicPr>
        <p:blipFill>
          <a:blip r:embed="rId3"/>
          <a:stretch>
            <a:fillRect/>
          </a:stretch>
        </p:blipFill>
        <p:spPr>
          <a:xfrm>
            <a:off x="6849342" y="1572093"/>
            <a:ext cx="4589316" cy="2461277"/>
          </a:xfrm>
          <a:prstGeom prst="rect">
            <a:avLst/>
          </a:prstGeom>
        </p:spPr>
      </p:pic>
      <p:sp>
        <p:nvSpPr>
          <p:cNvPr id="7" name="TextBox 6">
            <a:extLst>
              <a:ext uri="{FF2B5EF4-FFF2-40B4-BE49-F238E27FC236}">
                <a16:creationId xmlns:a16="http://schemas.microsoft.com/office/drawing/2014/main" id="{14185D80-D1FD-8644-36AD-FC684CC23C2A}"/>
              </a:ext>
            </a:extLst>
          </p:cNvPr>
          <p:cNvSpPr txBox="1"/>
          <p:nvPr/>
        </p:nvSpPr>
        <p:spPr>
          <a:xfrm>
            <a:off x="5788106" y="4603795"/>
            <a:ext cx="6403894" cy="1754326"/>
          </a:xfrm>
          <a:prstGeom prst="rect">
            <a:avLst/>
          </a:prstGeom>
          <a:noFill/>
        </p:spPr>
        <p:txBody>
          <a:bodyPr wrap="square" rtlCol="0">
            <a:spAutoFit/>
          </a:bodyPr>
          <a:lstStyle/>
          <a:p>
            <a:r>
              <a:rPr lang="en-US" dirty="0">
                <a:solidFill>
                  <a:schemeClr val="bg1"/>
                </a:solidFill>
              </a:rPr>
              <a:t>Something of interest:</a:t>
            </a:r>
          </a:p>
          <a:p>
            <a:r>
              <a:rPr lang="en-US" dirty="0">
                <a:solidFill>
                  <a:schemeClr val="bg1"/>
                </a:solidFill>
              </a:rPr>
              <a:t>If there are two rainbows together, they reflect their image…</a:t>
            </a:r>
          </a:p>
          <a:p>
            <a:r>
              <a:rPr lang="en-US" b="0" i="0" dirty="0">
                <a:solidFill>
                  <a:schemeClr val="bg1"/>
                </a:solidFill>
                <a:effectLst/>
              </a:rPr>
              <a:t>Starting with the bottom rainbow from top down: Red, Orange, Yellow, Green, Blue, Indigo and Violet.</a:t>
            </a:r>
          </a:p>
          <a:p>
            <a:r>
              <a:rPr lang="en-US" dirty="0">
                <a:solidFill>
                  <a:schemeClr val="bg1"/>
                </a:solidFill>
              </a:rPr>
              <a:t>Starting with the top rainbow: Violet, Indigo, Blue, Green, Yellow, Orange, Red.</a:t>
            </a:r>
          </a:p>
        </p:txBody>
      </p:sp>
      <p:pic>
        <p:nvPicPr>
          <p:cNvPr id="27" name="Picture 26">
            <a:extLst>
              <a:ext uri="{FF2B5EF4-FFF2-40B4-BE49-F238E27FC236}">
                <a16:creationId xmlns:a16="http://schemas.microsoft.com/office/drawing/2014/main" id="{1A99B97A-96B4-BD70-935F-4BD83CC24753}"/>
              </a:ext>
            </a:extLst>
          </p:cNvPr>
          <p:cNvPicPr>
            <a:picLocks noChangeAspect="1"/>
          </p:cNvPicPr>
          <p:nvPr/>
        </p:nvPicPr>
        <p:blipFill rotWithShape="1">
          <a:blip r:embed="rId4"/>
          <a:srcRect l="17467"/>
          <a:stretch/>
        </p:blipFill>
        <p:spPr>
          <a:xfrm>
            <a:off x="2131464" y="4362586"/>
            <a:ext cx="2780910" cy="2236744"/>
          </a:xfrm>
          <a:prstGeom prst="rect">
            <a:avLst/>
          </a:prstGeom>
        </p:spPr>
      </p:pic>
    </p:spTree>
    <p:extLst>
      <p:ext uri="{BB962C8B-B14F-4D97-AF65-F5344CB8AC3E}">
        <p14:creationId xmlns:p14="http://schemas.microsoft.com/office/powerpoint/2010/main" val="35190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488668"/>
            <a:ext cx="6302829" cy="369332"/>
          </a:xfrm>
          <a:prstGeom prst="rect">
            <a:avLst/>
          </a:prstGeom>
          <a:noFill/>
        </p:spPr>
        <p:txBody>
          <a:bodyPr wrap="square" rtlCol="0">
            <a:spAutoFit/>
          </a:bodyPr>
          <a:lstStyle/>
          <a:p>
            <a:r>
              <a:rPr lang="en-US" dirty="0">
                <a:solidFill>
                  <a:schemeClr val="bg1"/>
                </a:solidFill>
              </a:rPr>
              <a:t>Genesis 9:19-29</a:t>
            </a:r>
          </a:p>
        </p:txBody>
      </p:sp>
      <p:sp>
        <p:nvSpPr>
          <p:cNvPr id="4" name="TextBox 3"/>
          <p:cNvSpPr txBox="1"/>
          <p:nvPr/>
        </p:nvSpPr>
        <p:spPr>
          <a:xfrm>
            <a:off x="0" y="33256"/>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The Curse of Ham</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Rectangle 25"/>
          <p:cNvSpPr/>
          <p:nvPr/>
        </p:nvSpPr>
        <p:spPr>
          <a:xfrm>
            <a:off x="424027" y="1369814"/>
            <a:ext cx="7236860" cy="4524315"/>
          </a:xfrm>
          <a:prstGeom prst="rect">
            <a:avLst/>
          </a:prstGeom>
          <a:ln>
            <a:solidFill>
              <a:schemeClr val="tx1"/>
            </a:solidFill>
          </a:ln>
        </p:spPr>
        <p:txBody>
          <a:bodyPr wrap="square">
            <a:spAutoFit/>
          </a:bodyPr>
          <a:lstStyle/>
          <a:p>
            <a:pPr fontAlgn="base"/>
            <a:r>
              <a:rPr lang="en-US" sz="3200" dirty="0">
                <a:solidFill>
                  <a:schemeClr val="bg1"/>
                </a:solidFill>
              </a:rPr>
              <a:t>It appears that Ham disrespected something sacred. Even though we know that Ham’s actions were deliberate and the consequences were severe, we likely do not have all of the relevant details of the story. We therefore do </a:t>
            </a:r>
          </a:p>
          <a:p>
            <a:pPr fontAlgn="base"/>
            <a:r>
              <a:rPr lang="en-US" sz="3200" dirty="0">
                <a:solidFill>
                  <a:schemeClr val="bg1"/>
                </a:solidFill>
              </a:rPr>
              <a:t>not know exactly what </a:t>
            </a:r>
          </a:p>
          <a:p>
            <a:pPr fontAlgn="base"/>
            <a:r>
              <a:rPr lang="en-US" sz="3200" dirty="0">
                <a:solidFill>
                  <a:schemeClr val="bg1"/>
                </a:solidFill>
              </a:rPr>
              <a:t>happened or the meaning of </a:t>
            </a:r>
          </a:p>
          <a:p>
            <a:pPr fontAlgn="base"/>
            <a:r>
              <a:rPr lang="en-US" sz="3200" dirty="0">
                <a:solidFill>
                  <a:schemeClr val="bg1"/>
                </a:solidFill>
              </a:rPr>
              <a:t>what transpired.</a:t>
            </a:r>
            <a:endParaRPr lang="en-US" sz="3200" dirty="0">
              <a:solidFill>
                <a:schemeClr val="bg1"/>
              </a:solidFill>
              <a:latin typeface="Calibri" panose="020F0502020204030204" pitchFamily="34" charset="0"/>
            </a:endParaRPr>
          </a:p>
        </p:txBody>
      </p:sp>
      <p:grpSp>
        <p:nvGrpSpPr>
          <p:cNvPr id="9" name="Group 8"/>
          <p:cNvGrpSpPr/>
          <p:nvPr/>
        </p:nvGrpSpPr>
        <p:grpSpPr>
          <a:xfrm rot="8589595">
            <a:off x="9045236" y="347526"/>
            <a:ext cx="921985" cy="843934"/>
            <a:chOff x="182327" y="5813009"/>
            <a:chExt cx="921985" cy="843934"/>
          </a:xfrm>
        </p:grpSpPr>
        <p:grpSp>
          <p:nvGrpSpPr>
            <p:cNvPr id="11" name="Group 73"/>
            <p:cNvGrpSpPr/>
            <p:nvPr/>
          </p:nvGrpSpPr>
          <p:grpSpPr>
            <a:xfrm rot="15272871">
              <a:off x="499981" y="5734802"/>
              <a:ext cx="526123" cy="682538"/>
              <a:chOff x="609600" y="685800"/>
              <a:chExt cx="2819400" cy="3657600"/>
            </a:xfrm>
          </p:grpSpPr>
          <p:grpSp>
            <p:nvGrpSpPr>
              <p:cNvPr id="45" name="Group 16"/>
              <p:cNvGrpSpPr/>
              <p:nvPr/>
            </p:nvGrpSpPr>
            <p:grpSpPr>
              <a:xfrm>
                <a:off x="914400" y="2590800"/>
                <a:ext cx="533400" cy="261851"/>
                <a:chOff x="2286000" y="5943600"/>
                <a:chExt cx="1676400" cy="822960"/>
              </a:xfrm>
            </p:grpSpPr>
            <p:sp>
              <p:nvSpPr>
                <p:cNvPr id="71" name="Oval 7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
              <p:cNvGrpSpPr/>
              <p:nvPr/>
            </p:nvGrpSpPr>
            <p:grpSpPr>
              <a:xfrm flipH="1">
                <a:off x="2895600" y="2667000"/>
                <a:ext cx="533400" cy="261851"/>
                <a:chOff x="2286000" y="5943600"/>
                <a:chExt cx="1676400" cy="822960"/>
              </a:xfrm>
            </p:grpSpPr>
            <p:sp>
              <p:nvSpPr>
                <p:cNvPr id="67" name="Oval 6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ord 5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2"/>
              <p:cNvGrpSpPr/>
              <p:nvPr/>
            </p:nvGrpSpPr>
            <p:grpSpPr>
              <a:xfrm>
                <a:off x="2153161" y="4038810"/>
                <a:ext cx="1138978" cy="304590"/>
                <a:chOff x="2206162" y="5315928"/>
                <a:chExt cx="1609632" cy="430455"/>
              </a:xfrm>
            </p:grpSpPr>
            <p:sp>
              <p:nvSpPr>
                <p:cNvPr id="64" name="Moon 6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7"/>
              <p:cNvGrpSpPr/>
              <p:nvPr/>
            </p:nvGrpSpPr>
            <p:grpSpPr>
              <a:xfrm flipH="1">
                <a:off x="914400" y="4038600"/>
                <a:ext cx="1138978" cy="304590"/>
                <a:chOff x="2206162" y="5315928"/>
                <a:chExt cx="1609632" cy="430455"/>
              </a:xfrm>
            </p:grpSpPr>
            <p:sp>
              <p:nvSpPr>
                <p:cNvPr id="61" name="Moon 6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73"/>
            <p:cNvGrpSpPr/>
            <p:nvPr/>
          </p:nvGrpSpPr>
          <p:grpSpPr>
            <a:xfrm rot="16028458">
              <a:off x="260534" y="6052613"/>
              <a:ext cx="526123" cy="682538"/>
              <a:chOff x="609600" y="685800"/>
              <a:chExt cx="2819400" cy="3657600"/>
            </a:xfrm>
          </p:grpSpPr>
          <p:grpSp>
            <p:nvGrpSpPr>
              <p:cNvPr id="13" name="Group 16"/>
              <p:cNvGrpSpPr/>
              <p:nvPr/>
            </p:nvGrpSpPr>
            <p:grpSpPr>
              <a:xfrm>
                <a:off x="914400" y="2590800"/>
                <a:ext cx="533400" cy="261851"/>
                <a:chOff x="2286000" y="5943600"/>
                <a:chExt cx="1676400" cy="822960"/>
              </a:xfrm>
            </p:grpSpPr>
            <p:sp>
              <p:nvSpPr>
                <p:cNvPr id="41" name="Oval 4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7"/>
              <p:cNvGrpSpPr/>
              <p:nvPr/>
            </p:nvGrpSpPr>
            <p:grpSpPr>
              <a:xfrm flipH="1">
                <a:off x="2895600" y="2667000"/>
                <a:ext cx="533400" cy="261851"/>
                <a:chOff x="2286000" y="5943600"/>
                <a:chExt cx="1676400" cy="822960"/>
              </a:xfrm>
            </p:grpSpPr>
            <p:sp>
              <p:nvSpPr>
                <p:cNvPr id="37" name="Oval 3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4"/>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ord 24"/>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2"/>
              <p:cNvGrpSpPr/>
              <p:nvPr/>
            </p:nvGrpSpPr>
            <p:grpSpPr>
              <a:xfrm>
                <a:off x="2153161" y="4038810"/>
                <a:ext cx="1138978" cy="304590"/>
                <a:chOff x="2206162" y="5315928"/>
                <a:chExt cx="1609632" cy="430455"/>
              </a:xfrm>
            </p:grpSpPr>
            <p:sp>
              <p:nvSpPr>
                <p:cNvPr id="34" name="Moon 3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7"/>
              <p:cNvGrpSpPr/>
              <p:nvPr/>
            </p:nvGrpSpPr>
            <p:grpSpPr>
              <a:xfrm flipH="1">
                <a:off x="914400" y="4038600"/>
                <a:ext cx="1138978" cy="304590"/>
                <a:chOff x="2206162" y="5315928"/>
                <a:chExt cx="1609632" cy="430455"/>
              </a:xfrm>
            </p:grpSpPr>
            <p:sp>
              <p:nvSpPr>
                <p:cNvPr id="31" name="Moon 3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7172" name="Picture 4" descr="https://abagond.files.wordpress.com/2011/04/curse-of-h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774" y="4166782"/>
            <a:ext cx="62579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943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488668"/>
            <a:ext cx="6302829" cy="369332"/>
          </a:xfrm>
          <a:prstGeom prst="rect">
            <a:avLst/>
          </a:prstGeom>
          <a:noFill/>
        </p:spPr>
        <p:txBody>
          <a:bodyPr wrap="square" rtlCol="0">
            <a:spAutoFit/>
          </a:bodyPr>
          <a:lstStyle/>
          <a:p>
            <a:r>
              <a:rPr lang="en-US" dirty="0">
                <a:solidFill>
                  <a:schemeClr val="bg1"/>
                </a:solidFill>
              </a:rPr>
              <a:t>Genesis 9:18-27</a:t>
            </a:r>
          </a:p>
        </p:txBody>
      </p:sp>
      <p:sp>
        <p:nvSpPr>
          <p:cNvPr id="4" name="TextBox 3"/>
          <p:cNvSpPr txBox="1"/>
          <p:nvPr/>
        </p:nvSpPr>
        <p:spPr>
          <a:xfrm>
            <a:off x="0" y="33256"/>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Condemn All Racism</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8"/>
          <p:cNvGrpSpPr/>
          <p:nvPr/>
        </p:nvGrpSpPr>
        <p:grpSpPr>
          <a:xfrm rot="12558689">
            <a:off x="10762525" y="5842408"/>
            <a:ext cx="921985" cy="843934"/>
            <a:chOff x="182327" y="5813009"/>
            <a:chExt cx="921985" cy="843934"/>
          </a:xfrm>
        </p:grpSpPr>
        <p:grpSp>
          <p:nvGrpSpPr>
            <p:cNvPr id="11" name="Group 73"/>
            <p:cNvGrpSpPr/>
            <p:nvPr/>
          </p:nvGrpSpPr>
          <p:grpSpPr>
            <a:xfrm rot="15272871">
              <a:off x="499981" y="5734802"/>
              <a:ext cx="526123" cy="682538"/>
              <a:chOff x="609600" y="685800"/>
              <a:chExt cx="2819400" cy="3657600"/>
            </a:xfrm>
          </p:grpSpPr>
          <p:grpSp>
            <p:nvGrpSpPr>
              <p:cNvPr id="45" name="Group 16"/>
              <p:cNvGrpSpPr/>
              <p:nvPr/>
            </p:nvGrpSpPr>
            <p:grpSpPr>
              <a:xfrm>
                <a:off x="914400" y="2590800"/>
                <a:ext cx="533400" cy="261851"/>
                <a:chOff x="2286000" y="5943600"/>
                <a:chExt cx="1676400" cy="822960"/>
              </a:xfrm>
            </p:grpSpPr>
            <p:sp>
              <p:nvSpPr>
                <p:cNvPr id="71" name="Oval 7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
              <p:cNvGrpSpPr/>
              <p:nvPr/>
            </p:nvGrpSpPr>
            <p:grpSpPr>
              <a:xfrm flipH="1">
                <a:off x="2895600" y="2667000"/>
                <a:ext cx="533400" cy="261851"/>
                <a:chOff x="2286000" y="5943600"/>
                <a:chExt cx="1676400" cy="822960"/>
              </a:xfrm>
            </p:grpSpPr>
            <p:sp>
              <p:nvSpPr>
                <p:cNvPr id="67" name="Oval 6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ord 5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2"/>
              <p:cNvGrpSpPr/>
              <p:nvPr/>
            </p:nvGrpSpPr>
            <p:grpSpPr>
              <a:xfrm>
                <a:off x="2153161" y="4038810"/>
                <a:ext cx="1138978" cy="304590"/>
                <a:chOff x="2206162" y="5315928"/>
                <a:chExt cx="1609632" cy="430455"/>
              </a:xfrm>
            </p:grpSpPr>
            <p:sp>
              <p:nvSpPr>
                <p:cNvPr id="64" name="Moon 6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7"/>
              <p:cNvGrpSpPr/>
              <p:nvPr/>
            </p:nvGrpSpPr>
            <p:grpSpPr>
              <a:xfrm flipH="1">
                <a:off x="914400" y="4038600"/>
                <a:ext cx="1138978" cy="304590"/>
                <a:chOff x="2206162" y="5315928"/>
                <a:chExt cx="1609632" cy="430455"/>
              </a:xfrm>
            </p:grpSpPr>
            <p:sp>
              <p:nvSpPr>
                <p:cNvPr id="61" name="Moon 6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73"/>
            <p:cNvGrpSpPr/>
            <p:nvPr/>
          </p:nvGrpSpPr>
          <p:grpSpPr>
            <a:xfrm rot="16028458">
              <a:off x="260534" y="6052613"/>
              <a:ext cx="526123" cy="682538"/>
              <a:chOff x="609600" y="685800"/>
              <a:chExt cx="2819400" cy="3657600"/>
            </a:xfrm>
          </p:grpSpPr>
          <p:grpSp>
            <p:nvGrpSpPr>
              <p:cNvPr id="13" name="Group 16"/>
              <p:cNvGrpSpPr/>
              <p:nvPr/>
            </p:nvGrpSpPr>
            <p:grpSpPr>
              <a:xfrm>
                <a:off x="914400" y="2590800"/>
                <a:ext cx="533400" cy="261851"/>
                <a:chOff x="2286000" y="5943600"/>
                <a:chExt cx="1676400" cy="822960"/>
              </a:xfrm>
            </p:grpSpPr>
            <p:sp>
              <p:nvSpPr>
                <p:cNvPr id="41" name="Oval 4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7"/>
              <p:cNvGrpSpPr/>
              <p:nvPr/>
            </p:nvGrpSpPr>
            <p:grpSpPr>
              <a:xfrm flipH="1">
                <a:off x="2895600" y="2667000"/>
                <a:ext cx="533400" cy="261851"/>
                <a:chOff x="2286000" y="5943600"/>
                <a:chExt cx="1676400" cy="822960"/>
              </a:xfrm>
            </p:grpSpPr>
            <p:sp>
              <p:nvSpPr>
                <p:cNvPr id="37" name="Oval 3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4"/>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ord 24"/>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2"/>
              <p:cNvGrpSpPr/>
              <p:nvPr/>
            </p:nvGrpSpPr>
            <p:grpSpPr>
              <a:xfrm>
                <a:off x="2153161" y="4038810"/>
                <a:ext cx="1138978" cy="304590"/>
                <a:chOff x="2206162" y="5315928"/>
                <a:chExt cx="1609632" cy="430455"/>
              </a:xfrm>
            </p:grpSpPr>
            <p:sp>
              <p:nvSpPr>
                <p:cNvPr id="34" name="Moon 3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7"/>
              <p:cNvGrpSpPr/>
              <p:nvPr/>
            </p:nvGrpSpPr>
            <p:grpSpPr>
              <a:xfrm flipH="1">
                <a:off x="914400" y="4038600"/>
                <a:ext cx="1138978" cy="304590"/>
                <a:chOff x="2206162" y="5315928"/>
                <a:chExt cx="1609632" cy="430455"/>
              </a:xfrm>
            </p:grpSpPr>
            <p:sp>
              <p:nvSpPr>
                <p:cNvPr id="31" name="Moon 3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4451884" y="4112931"/>
            <a:ext cx="7374368" cy="2215991"/>
          </a:xfrm>
          <a:prstGeom prst="rect">
            <a:avLst/>
          </a:prstGeom>
        </p:spPr>
        <p:txBody>
          <a:bodyPr wrap="square">
            <a:spAutoFit/>
          </a:bodyPr>
          <a:lstStyle/>
          <a:p>
            <a:r>
              <a:rPr lang="en-US" dirty="0">
                <a:solidFill>
                  <a:schemeClr val="bg1"/>
                </a:solidFill>
                <a:latin typeface="Calibri" panose="020F0502020204030204" pitchFamily="34" charset="0"/>
              </a:rPr>
              <a:t>Any theories suggested in the past that black skin is a curse or an indication of unworthiness in a premortal life; that mixed-race relationships are a sin; or that people of any race or ethnicity are inferior to anyone else are </a:t>
            </a:r>
            <a:r>
              <a:rPr lang="en-US" sz="2400" b="1" dirty="0">
                <a:solidFill>
                  <a:schemeClr val="bg1"/>
                </a:solidFill>
                <a:latin typeface="Calibri" panose="020F0502020204030204" pitchFamily="34" charset="0"/>
              </a:rPr>
              <a:t>not true doctrine</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Church leaders today unequivocally condemn all racism, past and present, in any form.</a:t>
            </a:r>
            <a:endParaRPr lang="en-US" dirty="0">
              <a:solidFill>
                <a:schemeClr val="bg1"/>
              </a:solidFill>
            </a:endParaRPr>
          </a:p>
        </p:txBody>
      </p:sp>
      <p:sp>
        <p:nvSpPr>
          <p:cNvPr id="5" name="Rectangle 4"/>
          <p:cNvSpPr/>
          <p:nvPr/>
        </p:nvSpPr>
        <p:spPr>
          <a:xfrm>
            <a:off x="2988527" y="750615"/>
            <a:ext cx="7351706" cy="369332"/>
          </a:xfrm>
          <a:prstGeom prst="rect">
            <a:avLst/>
          </a:prstGeom>
        </p:spPr>
        <p:txBody>
          <a:bodyPr wrap="square">
            <a:spAutoFit/>
          </a:bodyPr>
          <a:lstStyle/>
          <a:p>
            <a:r>
              <a:rPr lang="en-US" dirty="0">
                <a:solidFill>
                  <a:schemeClr val="bg1"/>
                </a:solidFill>
                <a:latin typeface="Calibri" panose="020F0502020204030204" pitchFamily="34" charset="0"/>
              </a:rPr>
              <a:t>Our understanding of the events in Genesis 9:18–27 is limited. </a:t>
            </a:r>
          </a:p>
        </p:txBody>
      </p:sp>
      <p:sp>
        <p:nvSpPr>
          <p:cNvPr id="6" name="Rectangle 5"/>
          <p:cNvSpPr/>
          <p:nvPr/>
        </p:nvSpPr>
        <p:spPr>
          <a:xfrm>
            <a:off x="157509" y="1383212"/>
            <a:ext cx="3589574" cy="2308324"/>
          </a:xfrm>
          <a:prstGeom prst="rect">
            <a:avLst/>
          </a:prstGeom>
        </p:spPr>
        <p:txBody>
          <a:bodyPr wrap="square">
            <a:spAutoFit/>
          </a:bodyPr>
          <a:lstStyle/>
          <a:p>
            <a:r>
              <a:rPr lang="en-US" dirty="0">
                <a:solidFill>
                  <a:schemeClr val="bg1"/>
                </a:solidFill>
                <a:latin typeface="Calibri" panose="020F0502020204030204" pitchFamily="34" charset="0"/>
              </a:rPr>
              <a:t>Although we know that Ham’s actions were deliberate and the consequences were severe, some have incorrectly used Noah’s cursing of his grandson Canaan recorded in Genesis 9:25–27 to justify slavery—particularly of people of black African descent. </a:t>
            </a:r>
          </a:p>
        </p:txBody>
      </p:sp>
      <p:sp>
        <p:nvSpPr>
          <p:cNvPr id="75" name="Rectangle 74"/>
          <p:cNvSpPr/>
          <p:nvPr/>
        </p:nvSpPr>
        <p:spPr>
          <a:xfrm>
            <a:off x="7415561" y="1933228"/>
            <a:ext cx="4069261" cy="1200329"/>
          </a:xfrm>
          <a:prstGeom prst="rect">
            <a:avLst/>
          </a:prstGeom>
        </p:spPr>
        <p:txBody>
          <a:bodyPr wrap="square">
            <a:spAutoFit/>
          </a:bodyPr>
          <a:lstStyle/>
          <a:p>
            <a:r>
              <a:rPr lang="en-US" sz="2400" dirty="0">
                <a:solidFill>
                  <a:srgbClr val="FFFF00"/>
                </a:solidFill>
                <a:latin typeface="Calibri" panose="020F0502020204030204" pitchFamily="34" charset="0"/>
              </a:rPr>
              <a:t>“It is not right that any man should be in bondage one to another” (D&amp;C 101:79).</a:t>
            </a:r>
          </a:p>
        </p:txBody>
      </p:sp>
      <p:pic>
        <p:nvPicPr>
          <p:cNvPr id="9218" name="Picture 2" descr="http://i.ytimg.com/vi/3sFz7f7U1YE/hq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t="6708" r="1207" b="7438"/>
          <a:stretch/>
        </p:blipFill>
        <p:spPr bwMode="auto">
          <a:xfrm>
            <a:off x="3775840" y="1494994"/>
            <a:ext cx="3447118" cy="224674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deeperintomovies.net/journal/image09/genesi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59" y="4125067"/>
            <a:ext cx="3487061" cy="189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0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2" presetClass="exit" presetSubtype="9" fill="hold" nodeType="withEffect">
                                  <p:stCondLst>
                                    <p:cond delay="0"/>
                                  </p:stCondLst>
                                  <p:childTnLst>
                                    <p:anim calcmode="lin" valueType="num">
                                      <p:cBhvr additive="base">
                                        <p:cTn id="10" dur="2000"/>
                                        <p:tgtEl>
                                          <p:spTgt spid="9"/>
                                        </p:tgtEl>
                                        <p:attrNameLst>
                                          <p:attrName>ppt_x</p:attrName>
                                        </p:attrNameLst>
                                      </p:cBhvr>
                                      <p:tavLst>
                                        <p:tav tm="0">
                                          <p:val>
                                            <p:strVal val="ppt_x"/>
                                          </p:val>
                                        </p:tav>
                                        <p:tav tm="100000">
                                          <p:val>
                                            <p:strVal val="0-ppt_w/2"/>
                                          </p:val>
                                        </p:tav>
                                      </p:tavLst>
                                    </p:anim>
                                    <p:anim calcmode="lin" valueType="num">
                                      <p:cBhvr additive="base">
                                        <p:cTn id="11" dur="2000"/>
                                        <p:tgtEl>
                                          <p:spTgt spid="9"/>
                                        </p:tgtEl>
                                        <p:attrNameLst>
                                          <p:attrName>ppt_y</p:attrName>
                                        </p:attrNameLst>
                                      </p:cBhvr>
                                      <p:tavLst>
                                        <p:tav tm="0">
                                          <p:val>
                                            <p:strVal val="ppt_y"/>
                                          </p:val>
                                        </p:tav>
                                        <p:tav tm="100000">
                                          <p:val>
                                            <p:strVal val="0-ppt_h/2"/>
                                          </p:val>
                                        </p:tav>
                                      </p:tavLst>
                                    </p:anim>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7695" y="108642"/>
            <a:ext cx="11995842" cy="5509200"/>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Suggested Hymn: #105 Master, The Tempest is Raging</a:t>
            </a:r>
          </a:p>
          <a:p>
            <a:endParaRPr lang="en-US" sz="1600" dirty="0">
              <a:solidFill>
                <a:schemeClr val="bg1"/>
              </a:solidFill>
            </a:endParaRPr>
          </a:p>
          <a:p>
            <a:r>
              <a:rPr lang="en-US" sz="1600" dirty="0">
                <a:solidFill>
                  <a:schemeClr val="bg1"/>
                </a:solidFill>
                <a:latin typeface="Calibri" panose="020F0502020204030204" pitchFamily="34" charset="0"/>
              </a:rPr>
              <a:t>Joseph Smith [Smith, </a:t>
            </a:r>
            <a:r>
              <a:rPr lang="en-US" sz="1600" i="1" dirty="0">
                <a:solidFill>
                  <a:schemeClr val="bg1"/>
                </a:solidFill>
                <a:latin typeface="Calibri" panose="020F0502020204030204" pitchFamily="34" charset="0"/>
              </a:rPr>
              <a:t>Teachings, </a:t>
            </a:r>
            <a:r>
              <a:rPr lang="en-US" sz="1600" dirty="0">
                <a:solidFill>
                  <a:schemeClr val="bg1"/>
                </a:solidFill>
                <a:latin typeface="Calibri" panose="020F0502020204030204" pitchFamily="34" charset="0"/>
              </a:rPr>
              <a:t>pp. 157–58.]</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Joseph Fielding Smith, </a:t>
            </a:r>
            <a:r>
              <a:rPr lang="en-US" sz="1600" i="1" dirty="0">
                <a:solidFill>
                  <a:schemeClr val="bg1"/>
                </a:solidFill>
                <a:latin typeface="Calibri" panose="020F0502020204030204" pitchFamily="34" charset="0"/>
              </a:rPr>
              <a:t>Answers to Gospel Questions,</a:t>
            </a:r>
            <a:r>
              <a:rPr lang="en-US" sz="1600" dirty="0">
                <a:solidFill>
                  <a:schemeClr val="bg1"/>
                </a:solidFill>
                <a:latin typeface="Calibri" panose="020F0502020204030204" pitchFamily="34" charset="0"/>
              </a:rPr>
              <a:t> 3:138–41.)</a:t>
            </a:r>
            <a:endParaRPr lang="en-US" sz="1600" dirty="0">
              <a:solidFill>
                <a:schemeClr val="bg1"/>
              </a:solidFill>
            </a:endParaRPr>
          </a:p>
          <a:p>
            <a:endParaRPr lang="en-US" sz="1600" dirty="0">
              <a:solidFill>
                <a:schemeClr val="bg1"/>
              </a:solidFill>
            </a:endParaRPr>
          </a:p>
          <a:p>
            <a:r>
              <a:rPr lang="en-US" sz="1600" dirty="0">
                <a:solidFill>
                  <a:schemeClr val="bg1"/>
                </a:solidFill>
              </a:rPr>
              <a:t>Institute Manual (Alexander and Alexander, eds., </a:t>
            </a:r>
            <a:r>
              <a:rPr lang="en-US" sz="1600" i="1" dirty="0">
                <a:solidFill>
                  <a:schemeClr val="bg1"/>
                </a:solidFill>
              </a:rPr>
              <a:t>Eerdmans’ Handbook to the Bible,</a:t>
            </a:r>
            <a:r>
              <a:rPr lang="en-US" sz="1600" dirty="0">
                <a:solidFill>
                  <a:schemeClr val="bg1"/>
                </a:solidFill>
              </a:rPr>
              <a:t> p. 132.)</a:t>
            </a:r>
          </a:p>
          <a:p>
            <a:endParaRPr lang="en-US" sz="1600" dirty="0">
              <a:solidFill>
                <a:schemeClr val="bg1"/>
              </a:solidFill>
            </a:endParaRPr>
          </a:p>
          <a:p>
            <a:r>
              <a:rPr lang="en-US" sz="1600" i="1" dirty="0">
                <a:solidFill>
                  <a:schemeClr val="bg1"/>
                </a:solidFill>
              </a:rPr>
              <a:t>Latter-Day Commentary on the Old Testament </a:t>
            </a:r>
            <a:r>
              <a:rPr lang="en-US" sz="1600" dirty="0">
                <a:solidFill>
                  <a:schemeClr val="bg1"/>
                </a:solidFill>
              </a:rPr>
              <a:t>by Ed J. </a:t>
            </a:r>
            <a:r>
              <a:rPr lang="en-US" sz="1600" dirty="0" err="1">
                <a:solidFill>
                  <a:schemeClr val="bg1"/>
                </a:solidFill>
              </a:rPr>
              <a:t>Pinegar</a:t>
            </a:r>
            <a:r>
              <a:rPr lang="en-US" sz="1600" dirty="0">
                <a:solidFill>
                  <a:schemeClr val="bg1"/>
                </a:solidFill>
              </a:rPr>
              <a:t> and Richard J. Allen</a:t>
            </a:r>
          </a:p>
          <a:p>
            <a:endParaRPr lang="en-US" sz="1600" i="1" dirty="0">
              <a:solidFill>
                <a:schemeClr val="bg1"/>
              </a:solidFill>
            </a:endParaRPr>
          </a:p>
          <a:p>
            <a:r>
              <a:rPr lang="en-US" sz="1600" dirty="0">
                <a:solidFill>
                  <a:schemeClr val="bg1"/>
                </a:solidFill>
              </a:rPr>
              <a:t>W. Don Ladd “Make Thee an Ark” Oct. 1994 Gen. Conf.</a:t>
            </a:r>
          </a:p>
          <a:p>
            <a:endParaRPr lang="en-US" sz="1600" dirty="0">
              <a:solidFill>
                <a:schemeClr val="bg1"/>
              </a:solidFill>
            </a:endParaRPr>
          </a:p>
          <a:p>
            <a:r>
              <a:rPr lang="en-US" sz="1600" dirty="0">
                <a:solidFill>
                  <a:schemeClr val="bg1"/>
                </a:solidFill>
              </a:rPr>
              <a:t>President Spencer W. Kimball (</a:t>
            </a:r>
            <a:r>
              <a:rPr lang="en-US" sz="1600" i="1" dirty="0">
                <a:solidFill>
                  <a:schemeClr val="bg1"/>
                </a:solidFill>
              </a:rPr>
              <a:t>Teachings of Presidents of the Church: Spencer W. Kimball</a:t>
            </a:r>
            <a:r>
              <a:rPr lang="en-US" sz="1600" dirty="0">
                <a:solidFill>
                  <a:schemeClr val="bg1"/>
                </a:solidFill>
              </a:rPr>
              <a:t> [2006], 140–41).</a:t>
            </a:r>
          </a:p>
          <a:p>
            <a:endParaRPr lang="en-US" sz="1600" dirty="0">
              <a:solidFill>
                <a:schemeClr val="bg1"/>
              </a:solidFill>
            </a:endParaRPr>
          </a:p>
          <a:p>
            <a:r>
              <a:rPr lang="en-US" sz="1600" dirty="0">
                <a:solidFill>
                  <a:schemeClr val="bg1"/>
                </a:solidFill>
              </a:rPr>
              <a:t>President Thomas S. Monson (“Models to Follow,”</a:t>
            </a:r>
            <a:r>
              <a:rPr lang="en-US" sz="1600" i="1" dirty="0">
                <a:solidFill>
                  <a:schemeClr val="bg1"/>
                </a:solidFill>
              </a:rPr>
              <a:t> Ensign,</a:t>
            </a:r>
            <a:r>
              <a:rPr lang="en-US" sz="1600" dirty="0">
                <a:solidFill>
                  <a:schemeClr val="bg1"/>
                </a:solidFill>
              </a:rPr>
              <a:t> Nov. 2002, 61).</a:t>
            </a:r>
          </a:p>
          <a:p>
            <a:endParaRPr lang="en-US" sz="1600" dirty="0">
              <a:solidFill>
                <a:schemeClr val="bg1"/>
              </a:solidFill>
            </a:endParaRPr>
          </a:p>
          <a:p>
            <a:pPr fontAlgn="base"/>
            <a:r>
              <a:rPr lang="en-US" sz="1600" dirty="0">
                <a:solidFill>
                  <a:schemeClr val="bg1"/>
                </a:solidFill>
              </a:rPr>
              <a:t>Elder Richard C. </a:t>
            </a:r>
            <a:r>
              <a:rPr lang="en-US" sz="1600" dirty="0" err="1">
                <a:solidFill>
                  <a:schemeClr val="bg1"/>
                </a:solidFill>
              </a:rPr>
              <a:t>Edgley</a:t>
            </a:r>
            <a:r>
              <a:rPr lang="en-US" sz="1600" dirty="0">
                <a:solidFill>
                  <a:schemeClr val="bg1"/>
                </a:solidFill>
              </a:rPr>
              <a:t> Faith—the Choice is Yours Oct. 2010 Gen. Conf.</a:t>
            </a:r>
          </a:p>
          <a:p>
            <a:pPr fontAlgn="base"/>
            <a:endParaRPr lang="en-US" sz="1600" dirty="0">
              <a:solidFill>
                <a:schemeClr val="bg1"/>
              </a:solidFill>
            </a:endParaRPr>
          </a:p>
          <a:p>
            <a:pPr fontAlgn="base"/>
            <a:r>
              <a:rPr lang="fr-FR" sz="1600" dirty="0">
                <a:solidFill>
                  <a:schemeClr val="bg1"/>
                </a:solidFill>
              </a:rPr>
              <a:t>Ancient Lands: A Photo </a:t>
            </a:r>
            <a:r>
              <a:rPr lang="fr-FR" sz="1600" dirty="0" err="1">
                <a:solidFill>
                  <a:schemeClr val="bg1"/>
                </a:solidFill>
              </a:rPr>
              <a:t>Essay</a:t>
            </a:r>
            <a:r>
              <a:rPr lang="fr-FR" sz="1600" dirty="0">
                <a:solidFill>
                  <a:schemeClr val="bg1"/>
                </a:solidFill>
              </a:rPr>
              <a:t>   </a:t>
            </a:r>
            <a:r>
              <a:rPr lang="fr-FR" sz="1600" dirty="0" err="1">
                <a:solidFill>
                  <a:schemeClr val="bg1"/>
                </a:solidFill>
              </a:rPr>
              <a:t>September</a:t>
            </a:r>
            <a:r>
              <a:rPr lang="fr-FR" sz="1600" dirty="0">
                <a:solidFill>
                  <a:schemeClr val="bg1"/>
                </a:solidFill>
              </a:rPr>
              <a:t> 1980 </a:t>
            </a:r>
            <a:r>
              <a:rPr lang="fr-FR" sz="1600" dirty="0" err="1">
                <a:solidFill>
                  <a:schemeClr val="bg1"/>
                </a:solidFill>
              </a:rPr>
              <a:t>Ensign</a:t>
            </a:r>
            <a:r>
              <a:rPr lang="fr-FR" sz="1600" dirty="0">
                <a:solidFill>
                  <a:schemeClr val="bg1"/>
                </a:solidFill>
              </a:rPr>
              <a:t> Article</a:t>
            </a:r>
          </a:p>
          <a:p>
            <a:pPr fontAlgn="base"/>
            <a:endParaRPr lang="en-US" sz="1600" dirty="0">
              <a:solidFill>
                <a:schemeClr val="bg1"/>
              </a:solidFill>
            </a:endParaRPr>
          </a:p>
        </p:txBody>
      </p:sp>
    </p:spTree>
    <p:extLst>
      <p:ext uri="{BB962C8B-B14F-4D97-AF65-F5344CB8AC3E}">
        <p14:creationId xmlns:p14="http://schemas.microsoft.com/office/powerpoint/2010/main" val="94736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1266655"/>
            <a:ext cx="6096000" cy="3970318"/>
          </a:xfrm>
          <a:prstGeom prst="rect">
            <a:avLst/>
          </a:prstGeom>
        </p:spPr>
        <p:txBody>
          <a:bodyPr>
            <a:spAutoFit/>
          </a:bodyPr>
          <a:lstStyle/>
          <a:p>
            <a:r>
              <a:rPr lang="en-US" b="1" i="0" dirty="0">
                <a:effectLst/>
                <a:latin typeface="Arial" panose="020B0604020202020204" pitchFamily="34" charset="0"/>
              </a:rPr>
              <a:t>Evan Almighty Ark:</a:t>
            </a:r>
          </a:p>
          <a:p>
            <a:r>
              <a:rPr lang="en-US" b="0" i="0" dirty="0">
                <a:effectLst/>
                <a:latin typeface="Arial" panose="020B0604020202020204" pitchFamily="34" charset="0"/>
              </a:rPr>
              <a:t>Construction of the ark began in January 2006 and the scenes involving the ark were shot in a </a:t>
            </a:r>
            <a:r>
              <a:rPr lang="en-US" b="0" i="0" u="none" strike="noStrike" dirty="0">
                <a:effectLst/>
                <a:latin typeface="Arial" panose="020B0604020202020204" pitchFamily="34" charset="0"/>
              </a:rPr>
              <a:t>Crozet, Virginia</a:t>
            </a:r>
            <a:r>
              <a:rPr lang="en-US" b="0" i="0" dirty="0">
                <a:effectLst/>
                <a:latin typeface="Arial" panose="020B0604020202020204" pitchFamily="34" charset="0"/>
              </a:rPr>
              <a:t> subdivision called Old Trail.</a:t>
            </a:r>
            <a:r>
              <a:rPr lang="en-US" b="0" i="0" u="none" strike="noStrike" baseline="30000" dirty="0">
                <a:effectLst/>
                <a:latin typeface="Arial" panose="020B0604020202020204" pitchFamily="34" charset="0"/>
              </a:rPr>
              <a:t>[</a:t>
            </a:r>
            <a:r>
              <a:rPr lang="en-US" b="0" i="0" dirty="0">
                <a:effectLst/>
                <a:latin typeface="Arial" panose="020B0604020202020204" pitchFamily="34" charset="0"/>
              </a:rPr>
              <a:t>The ark was designed to meet the actual measurements of the </a:t>
            </a:r>
            <a:r>
              <a:rPr lang="en-US" b="0" i="0" u="none" strike="noStrike" dirty="0">
                <a:effectLst/>
                <a:latin typeface="Arial" panose="020B0604020202020204" pitchFamily="34" charset="0"/>
              </a:rPr>
              <a:t>biblical ark</a:t>
            </a:r>
            <a:r>
              <a:rPr lang="en-US" b="0" i="0" dirty="0">
                <a:effectLst/>
                <a:latin typeface="Arial" panose="020B0604020202020204" pitchFamily="34" charset="0"/>
              </a:rPr>
              <a:t>, measuring 450 feet (140 m) long, 80 feet (24 m) wide, and 51 feet (16 m) high. The ark's layout was also based on pictures in several children's books that crew members had read in their childhoods. When the characters were filmed during the day building the ark or were on location elsewhere, crew members would further construct the ark at night.</a:t>
            </a:r>
            <a:r>
              <a:rPr lang="en-US" baseline="30000" dirty="0">
                <a:latin typeface="Arial" panose="020B0604020202020204" pitchFamily="34" charset="0"/>
              </a:rPr>
              <a:t> </a:t>
            </a:r>
            <a:r>
              <a:rPr lang="en-US" b="0" i="0" dirty="0">
                <a:effectLst/>
                <a:latin typeface="Arial" panose="020B0604020202020204" pitchFamily="34" charset="0"/>
              </a:rPr>
              <a:t>A concrete base was built to support the weight of the large ark; after filming was completed, the ark was taken down in a week, and the base in another week</a:t>
            </a:r>
            <a:endParaRPr lang="en-US" dirty="0"/>
          </a:p>
        </p:txBody>
      </p:sp>
      <p:pic>
        <p:nvPicPr>
          <p:cNvPr id="3074" name="Picture 2" descr="http://upload.wikimedia.org/wikipedia/commons/4/4c/Evan_Almighty_A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8629" y="1647655"/>
            <a:ext cx="4064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59085" y="97972"/>
            <a:ext cx="2895600" cy="369332"/>
          </a:xfrm>
          <a:prstGeom prst="rect">
            <a:avLst/>
          </a:prstGeom>
          <a:noFill/>
        </p:spPr>
        <p:txBody>
          <a:bodyPr wrap="square" rtlCol="0">
            <a:spAutoFit/>
          </a:bodyPr>
          <a:lstStyle/>
          <a:p>
            <a:r>
              <a:rPr lang="en-US" dirty="0"/>
              <a:t>Something of Interest</a:t>
            </a:r>
          </a:p>
        </p:txBody>
      </p:sp>
    </p:spTree>
    <p:extLst>
      <p:ext uri="{BB962C8B-B14F-4D97-AF65-F5344CB8AC3E}">
        <p14:creationId xmlns:p14="http://schemas.microsoft.com/office/powerpoint/2010/main" val="2932396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93507"/>
            <a:ext cx="9111342" cy="3046988"/>
          </a:xfrm>
          <a:prstGeom prst="rect">
            <a:avLst/>
          </a:prstGeom>
        </p:spPr>
        <p:txBody>
          <a:bodyPr wrap="square">
            <a:spAutoFit/>
          </a:bodyPr>
          <a:lstStyle/>
          <a:p>
            <a:r>
              <a:rPr lang="en-US" sz="1200" b="0" i="0" dirty="0">
                <a:solidFill>
                  <a:srgbClr val="000000"/>
                </a:solidFill>
                <a:effectLst/>
              </a:rPr>
              <a:t>One Dutch man, </a:t>
            </a:r>
            <a:r>
              <a:rPr lang="en-US" sz="1200" dirty="0"/>
              <a:t>Johan </a:t>
            </a:r>
            <a:r>
              <a:rPr lang="en-US" sz="1200" dirty="0" err="1"/>
              <a:t>Huibers</a:t>
            </a:r>
            <a:r>
              <a:rPr lang="en-US" sz="1200" dirty="0"/>
              <a:t>,</a:t>
            </a:r>
            <a:r>
              <a:rPr lang="en-US" sz="1200" b="0" i="0" dirty="0">
                <a:solidFill>
                  <a:srgbClr val="000000"/>
                </a:solidFill>
                <a:effectLst/>
              </a:rPr>
              <a:t> created an ark based on the Biblical proportions Noah used in the oft-recounted story.</a:t>
            </a:r>
          </a:p>
          <a:p>
            <a:r>
              <a:rPr lang="en-US" sz="1200" dirty="0"/>
              <a:t>“The drawings, the blueprints are in the Bible,” </a:t>
            </a:r>
            <a:r>
              <a:rPr lang="en-US" sz="1200" dirty="0" err="1"/>
              <a:t>Huibers</a:t>
            </a:r>
            <a:r>
              <a:rPr lang="en-US" sz="1200" dirty="0"/>
              <a:t> explained when discussing the mammoth structure he sought to create. This ark, which he began building in 2008, is not his first. In 2004, he completed a half-scale model that was used for tourists.</a:t>
            </a:r>
          </a:p>
          <a:p>
            <a:r>
              <a:rPr lang="en-US" sz="1200" dirty="0" err="1"/>
              <a:t>Huibers</a:t>
            </a:r>
            <a:r>
              <a:rPr lang="en-US" sz="1200" dirty="0"/>
              <a:t> completed his ark and opened it to the public as a museum in 2012.  “We wanted to build something that can help explain the Bible in real terms.”</a:t>
            </a:r>
          </a:p>
          <a:p>
            <a:r>
              <a:rPr lang="en-US" sz="1200" dirty="0"/>
              <a:t>This massive undertaking began by welding together metal hulls from 25 barges to create the frame. Then, </a:t>
            </a:r>
            <a:r>
              <a:rPr lang="en-US" sz="1200" dirty="0" err="1"/>
              <a:t>Huibers</a:t>
            </a:r>
            <a:r>
              <a:rPr lang="en-US" sz="1200" dirty="0"/>
              <a:t> and his team covered the boat with wood, adhering to the guidelines laid out for him in the Bible: 300 cubits long (about 450 feet), 50 cubits wide (about 70 feet), and 30 cubits high (about 45 feet ).</a:t>
            </a:r>
          </a:p>
          <a:p>
            <a:r>
              <a:rPr lang="en-US" sz="1200" dirty="0"/>
              <a:t>And since no ark would be complete without animals, </a:t>
            </a:r>
            <a:r>
              <a:rPr lang="en-US" sz="1200" dirty="0" err="1"/>
              <a:t>Huibers</a:t>
            </a:r>
            <a:r>
              <a:rPr lang="en-US" sz="1200" dirty="0"/>
              <a:t> has been filling his according to the Bible’s recommendation–two by two. “We get the animals for free, people bring them here,” </a:t>
            </a:r>
            <a:r>
              <a:rPr lang="en-US" sz="1200" dirty="0" err="1"/>
              <a:t>Huibers</a:t>
            </a:r>
            <a:r>
              <a:rPr lang="en-US" sz="1200" dirty="0"/>
              <a:t> said. But the animals that aren’t donated? They’re plastic or stuffed replicas of the real thing.</a:t>
            </a:r>
          </a:p>
          <a:p>
            <a:r>
              <a:rPr lang="en-US" sz="1200" dirty="0" err="1"/>
              <a:t>Huibers</a:t>
            </a:r>
            <a:r>
              <a:rPr lang="en-US" sz="1200" dirty="0"/>
              <a:t> is hoping to have his ark set sail for the United States “sometime early next year,” although it likely won’t make the trip by see–at least not by itself. </a:t>
            </a:r>
            <a:r>
              <a:rPr lang="en-US" sz="1200" dirty="0" err="1"/>
              <a:t>Huibers</a:t>
            </a:r>
            <a:r>
              <a:rPr lang="en-US" sz="1200" dirty="0"/>
              <a:t> revealed that his creation would likely “sink like a stone” if it tried to cross the Atlantic.</a:t>
            </a:r>
          </a:p>
          <a:p>
            <a:r>
              <a:rPr lang="en-US" sz="1200" cap="all" dirty="0"/>
              <a:t>By </a:t>
            </a:r>
            <a:r>
              <a:rPr lang="en-US" sz="1200" b="1" cap="all" dirty="0"/>
              <a:t>ASHLEIGH SCHMITZ</a:t>
            </a:r>
            <a:endParaRPr lang="en-US" sz="1200" cap="all" dirty="0"/>
          </a:p>
          <a:p>
            <a:endParaRPr lang="en-US" sz="1200" dirty="0"/>
          </a:p>
          <a:p>
            <a:endParaRPr lang="en-US" sz="1200" dirty="0"/>
          </a:p>
        </p:txBody>
      </p:sp>
      <p:pic>
        <p:nvPicPr>
          <p:cNvPr id="6146" name="Picture 2" descr="http://parade.condenast.com/wp-content/uploads/2014/03/noahs-ark-slideshow-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6942" y="2862943"/>
            <a:ext cx="3222625" cy="21398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parade.condenast.com/wp-content/uploads/2014/03/noahs-ark-replica-slideshow-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449" y="3040243"/>
            <a:ext cx="2776836" cy="359228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parade.condenast.com/wp-content/uploads/2014/03/noahs-ark-replica-slideshow-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0303" y="3595413"/>
            <a:ext cx="3722915" cy="248194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livius.org/a/1/mesopotamia/a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2182" y="441135"/>
            <a:ext cx="2587336" cy="207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286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463" y="0"/>
            <a:ext cx="6096000" cy="1754326"/>
          </a:xfrm>
          <a:prstGeom prst="rect">
            <a:avLst/>
          </a:prstGeom>
        </p:spPr>
        <p:txBody>
          <a:bodyPr>
            <a:spAutoFit/>
          </a:bodyPr>
          <a:lstStyle/>
          <a:p>
            <a:pPr fontAlgn="base"/>
            <a:r>
              <a:rPr lang="en-US" sz="1200" b="1" dirty="0">
                <a:solidFill>
                  <a:srgbClr val="333333"/>
                </a:solidFill>
                <a:latin typeface="Calibri" panose="020F0502020204030204" pitchFamily="34" charset="0"/>
              </a:rPr>
              <a:t>Is it too late? </a:t>
            </a:r>
          </a:p>
          <a:p>
            <a:pPr fontAlgn="base"/>
            <a:r>
              <a:rPr lang="en-US" sz="1200" dirty="0">
                <a:solidFill>
                  <a:srgbClr val="333333"/>
                </a:solidFill>
                <a:latin typeface="Calibri" panose="020F0502020204030204" pitchFamily="34" charset="0"/>
              </a:rPr>
              <a:t>Unfortunately we don’t always heed the clear warnings of our prophets. We coast complacently along until calamity strikes, and then we panic.</a:t>
            </a:r>
          </a:p>
          <a:p>
            <a:pPr fontAlgn="base"/>
            <a:r>
              <a:rPr lang="en-US" sz="1200" dirty="0">
                <a:solidFill>
                  <a:srgbClr val="333333"/>
                </a:solidFill>
                <a:latin typeface="Calibri" panose="020F0502020204030204" pitchFamily="34" charset="0"/>
              </a:rPr>
              <a:t>When it starts raining, it is too late to begin building the ark. However, we do need to listen to the Lord’s spokesmen. We need to calmly continue to move ahead and to prepare for what will surely come. We need not panic or fear, for if we are prepared, spiritually and temporally, we and our families will survive any flood. Our arks will float on a sea of faith if our works have been steadily and surely preparing for the future.</a:t>
            </a:r>
          </a:p>
          <a:p>
            <a:pPr fontAlgn="base"/>
            <a:r>
              <a:rPr lang="en-US" sz="1200" dirty="0"/>
              <a:t>W. Don Ladd “Make Thee an Ark” Oct. 1994 Gen. Conf.</a:t>
            </a:r>
            <a:endParaRPr lang="en-US" sz="1200" b="0" i="0" dirty="0">
              <a:solidFill>
                <a:srgbClr val="333333"/>
              </a:solidFill>
              <a:effectLst/>
              <a:latin typeface="Calibri" panose="020F0502020204030204" pitchFamily="34" charset="0"/>
            </a:endParaRPr>
          </a:p>
        </p:txBody>
      </p:sp>
      <p:pic>
        <p:nvPicPr>
          <p:cNvPr id="1026" name="Picture 2" descr="http://storage.cloversites.com/scriptureoncreation/site_images/page17_picture0_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626" y="294661"/>
            <a:ext cx="4191000" cy="4562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9P54wAwnqkU/Uzb_sxUQxRI/AAAAAAAABGw/c0wT0NY5QsU/s1600/no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34" y="1754326"/>
            <a:ext cx="4762500" cy="4533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07082" y="5286615"/>
            <a:ext cx="6096000" cy="1200329"/>
          </a:xfrm>
          <a:prstGeom prst="rect">
            <a:avLst/>
          </a:prstGeom>
        </p:spPr>
        <p:txBody>
          <a:bodyPr>
            <a:spAutoFit/>
          </a:bodyPr>
          <a:lstStyle/>
          <a:p>
            <a:pPr fontAlgn="base"/>
            <a:r>
              <a:rPr lang="en-US" sz="1200" dirty="0">
                <a:solidFill>
                  <a:srgbClr val="333333"/>
                </a:solidFill>
                <a:latin typeface="Calibri" panose="020F0502020204030204" pitchFamily="34" charset="0"/>
              </a:rPr>
              <a:t>“The ark: the Hebrew word means ‘box’ or ‘chest.’ It is used elsewhere only for the watertight ‘basket’ in which the baby Moses floated on the Nile—an interesting parallel.</a:t>
            </a:r>
          </a:p>
          <a:p>
            <a:pPr fontAlgn="base"/>
            <a:r>
              <a:rPr lang="en-US" sz="1200" dirty="0">
                <a:solidFill>
                  <a:srgbClr val="333333"/>
                </a:solidFill>
                <a:latin typeface="Calibri" panose="020F0502020204030204" pitchFamily="34" charset="0"/>
              </a:rPr>
              <a:t>“The ark is vast, designed to float, not sail—and there were no launching problems! An 18-inch cubit gives the measurements as 450 x 76 x 45 feet or 137 x 23 x 14 </a:t>
            </a:r>
            <a:r>
              <a:rPr lang="en-US" sz="1200" dirty="0" err="1">
                <a:solidFill>
                  <a:srgbClr val="333333"/>
                </a:solidFill>
                <a:latin typeface="Calibri" panose="020F0502020204030204" pitchFamily="34" charset="0"/>
              </a:rPr>
              <a:t>metres</a:t>
            </a:r>
            <a:r>
              <a:rPr lang="en-US" sz="1200" dirty="0">
                <a:solidFill>
                  <a:srgbClr val="333333"/>
                </a:solidFill>
                <a:latin typeface="Calibri" panose="020F0502020204030204" pitchFamily="34" charset="0"/>
              </a:rPr>
              <a:t>.” (Alexander and Alexander, eds., </a:t>
            </a:r>
            <a:r>
              <a:rPr lang="en-US" sz="1200" i="1" dirty="0">
                <a:solidFill>
                  <a:srgbClr val="333333"/>
                </a:solidFill>
                <a:latin typeface="Calibri" panose="020F0502020204030204" pitchFamily="34" charset="0"/>
              </a:rPr>
              <a:t>Eerdmans’ Handbook to the Bible,</a:t>
            </a:r>
            <a:r>
              <a:rPr lang="en-US" sz="1200" dirty="0">
                <a:solidFill>
                  <a:srgbClr val="333333"/>
                </a:solidFill>
                <a:latin typeface="Calibri" panose="020F0502020204030204" pitchFamily="34" charset="0"/>
              </a:rPr>
              <a:t> p. 132.)</a:t>
            </a:r>
          </a:p>
          <a:p>
            <a:pPr fontAlgn="base"/>
            <a:r>
              <a:rPr lang="en-US" sz="1200" b="0" i="0" dirty="0">
                <a:solidFill>
                  <a:srgbClr val="333333"/>
                </a:solidFill>
                <a:effectLst/>
                <a:latin typeface="Calibri" panose="020F0502020204030204" pitchFamily="34" charset="0"/>
              </a:rPr>
              <a:t>Institute Manual</a:t>
            </a:r>
          </a:p>
        </p:txBody>
      </p:sp>
    </p:spTree>
    <p:extLst>
      <p:ext uri="{BB962C8B-B14F-4D97-AF65-F5344CB8AC3E}">
        <p14:creationId xmlns:p14="http://schemas.microsoft.com/office/powerpoint/2010/main" val="308763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6216"/>
            <a:ext cx="12192000" cy="1107996"/>
          </a:xfrm>
          <a:prstGeom prst="rect">
            <a:avLst/>
          </a:prstGeom>
          <a:noFill/>
        </p:spPr>
        <p:txBody>
          <a:bodyPr wrap="square" rtlCol="0">
            <a:spAutoFit/>
          </a:bodyPr>
          <a:lstStyle/>
          <a:p>
            <a:pPr algn="ctr"/>
            <a:r>
              <a:rPr lang="en-US" sz="6600" dirty="0">
                <a:solidFill>
                  <a:schemeClr val="bg1"/>
                </a:solidFill>
                <a:latin typeface="Arial Rounded MT Bold" panose="020F0704030504030204" pitchFamily="34" charset="0"/>
              </a:rPr>
              <a:t>The Man Noah</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5"/>
          <p:cNvSpPr/>
          <p:nvPr/>
        </p:nvSpPr>
        <p:spPr>
          <a:xfrm>
            <a:off x="500229" y="1098212"/>
            <a:ext cx="6096000" cy="1631216"/>
          </a:xfrm>
          <a:prstGeom prst="rect">
            <a:avLst/>
          </a:prstGeom>
        </p:spPr>
        <p:txBody>
          <a:bodyPr>
            <a:spAutoFit/>
          </a:bodyPr>
          <a:lstStyle/>
          <a:p>
            <a:r>
              <a:rPr lang="en-US" sz="2000" dirty="0">
                <a:solidFill>
                  <a:schemeClr val="bg1"/>
                </a:solidFill>
                <a:latin typeface="Calibri" panose="020F0502020204030204" pitchFamily="34" charset="0"/>
              </a:rPr>
              <a:t>“‘… Noah, who is Gabriel; he stands next in authority to Adam in the Priesthood; he was called of God to this office, and was the father of all living in his day, and to him was given the dominion. These men held keys first on earth, and then in heaven. … ’ </a:t>
            </a:r>
          </a:p>
        </p:txBody>
      </p:sp>
      <p:sp>
        <p:nvSpPr>
          <p:cNvPr id="7" name="Rectangle 6"/>
          <p:cNvSpPr/>
          <p:nvPr/>
        </p:nvSpPr>
        <p:spPr>
          <a:xfrm>
            <a:off x="5307107" y="3443945"/>
            <a:ext cx="6096000" cy="1323439"/>
          </a:xfrm>
          <a:prstGeom prst="rect">
            <a:avLst/>
          </a:prstGeom>
        </p:spPr>
        <p:txBody>
          <a:bodyPr>
            <a:spAutoFit/>
          </a:bodyPr>
          <a:lstStyle/>
          <a:p>
            <a:r>
              <a:rPr lang="en-US" sz="2000" dirty="0">
                <a:solidFill>
                  <a:schemeClr val="bg1"/>
                </a:solidFill>
                <a:latin typeface="Calibri" panose="020F0502020204030204" pitchFamily="34" charset="0"/>
              </a:rPr>
              <a:t>“Luke reveals the coming of the angel Gabriel to Zacharias to inform him that his wife would bear a son. He also appeared to Mary and announced the birth of our Lord and Savior…</a:t>
            </a:r>
            <a:endParaRPr lang="en-US" sz="2000" dirty="0">
              <a:solidFill>
                <a:schemeClr val="bg1"/>
              </a:solidFill>
            </a:endParaRPr>
          </a:p>
        </p:txBody>
      </p:sp>
      <p:sp>
        <p:nvSpPr>
          <p:cNvPr id="2048" name="Rectangle 2047"/>
          <p:cNvSpPr/>
          <p:nvPr/>
        </p:nvSpPr>
        <p:spPr>
          <a:xfrm>
            <a:off x="5089540" y="5825414"/>
            <a:ext cx="6096000" cy="400110"/>
          </a:xfrm>
          <a:prstGeom prst="rect">
            <a:avLst/>
          </a:prstGeom>
        </p:spPr>
        <p:txBody>
          <a:bodyPr>
            <a:spAutoFit/>
          </a:bodyPr>
          <a:lstStyle/>
          <a:p>
            <a:r>
              <a:rPr lang="en-US" sz="2000" dirty="0">
                <a:solidFill>
                  <a:schemeClr val="bg1"/>
                </a:solidFill>
                <a:latin typeface="Calibri" panose="020F0502020204030204" pitchFamily="34" charset="0"/>
              </a:rPr>
              <a:t>“Gabriel then is Noah according to this revelation.”</a:t>
            </a:r>
            <a:endParaRPr lang="en-US" sz="2000" dirty="0">
              <a:solidFill>
                <a:schemeClr val="bg1"/>
              </a:solidFill>
            </a:endParaRPr>
          </a:p>
        </p:txBody>
      </p:sp>
      <p:sp>
        <p:nvSpPr>
          <p:cNvPr id="215" name="TextBox 214"/>
          <p:cNvSpPr txBox="1"/>
          <p:nvPr/>
        </p:nvSpPr>
        <p:spPr>
          <a:xfrm>
            <a:off x="0" y="6488668"/>
            <a:ext cx="6032810" cy="369332"/>
          </a:xfrm>
          <a:prstGeom prst="rect">
            <a:avLst/>
          </a:prstGeom>
          <a:noFill/>
        </p:spPr>
        <p:txBody>
          <a:bodyPr wrap="square" rtlCol="0">
            <a:spAutoFit/>
          </a:bodyPr>
          <a:lstStyle/>
          <a:p>
            <a:r>
              <a:rPr lang="en-US" dirty="0">
                <a:solidFill>
                  <a:schemeClr val="bg1"/>
                </a:solidFill>
              </a:rPr>
              <a:t>Genesis 6:9  </a:t>
            </a:r>
            <a:r>
              <a:rPr lang="en-US" sz="1200" dirty="0">
                <a:solidFill>
                  <a:schemeClr val="bg1"/>
                </a:solidFill>
              </a:rPr>
              <a:t>Prophet Joseph Smith and Joseph Fielding Smith</a:t>
            </a:r>
          </a:p>
        </p:txBody>
      </p:sp>
      <p:grpSp>
        <p:nvGrpSpPr>
          <p:cNvPr id="216" name="Group 215"/>
          <p:cNvGrpSpPr/>
          <p:nvPr/>
        </p:nvGrpSpPr>
        <p:grpSpPr>
          <a:xfrm>
            <a:off x="2797420" y="2832972"/>
            <a:ext cx="1831210" cy="3224009"/>
            <a:chOff x="2819915" y="1752600"/>
            <a:chExt cx="1828315" cy="3418171"/>
          </a:xfrm>
        </p:grpSpPr>
        <p:sp>
          <p:nvSpPr>
            <p:cNvPr id="217" name="Oval 216"/>
            <p:cNvSpPr/>
            <p:nvPr/>
          </p:nvSpPr>
          <p:spPr>
            <a:xfrm rot="18750594">
              <a:off x="2730166" y="3973630"/>
              <a:ext cx="495049" cy="3155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13837370">
              <a:off x="4266445" y="3913867"/>
              <a:ext cx="466190" cy="297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20039060">
              <a:off x="3276597" y="4888540"/>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560940" flipH="1">
              <a:off x="3733799" y="48885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a:off x="3009722" y="3276600"/>
              <a:ext cx="1447800" cy="1676400"/>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rot="19906957">
              <a:off x="4010242" y="2953783"/>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1389622">
              <a:off x="2908202" y="3030636"/>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a:off x="3085922" y="2971800"/>
              <a:ext cx="1295400" cy="16764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rot="20436617">
              <a:off x="4113995" y="2137096"/>
              <a:ext cx="366715"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p:cNvSpPr/>
            <p:nvPr/>
          </p:nvSpPr>
          <p:spPr>
            <a:xfrm rot="20233135">
              <a:off x="4160231" y="2054421"/>
              <a:ext cx="320959" cy="97268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20688057">
              <a:off x="4027020" y="1997857"/>
              <a:ext cx="287694" cy="12039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rot="1211022">
              <a:off x="3034376" y="2186849"/>
              <a:ext cx="295679"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rot="1211022">
              <a:off x="2992481" y="2062395"/>
              <a:ext cx="204015" cy="11727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rot="1083159">
              <a:off x="3083851" y="2079628"/>
              <a:ext cx="336271" cy="1000844"/>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loud 233"/>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2383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34669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36955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39241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41527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095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247317"/>
          </a:xfrm>
          <a:prstGeom prst="rect">
            <a:avLst/>
          </a:prstGeom>
          <a:ln>
            <a:solidFill>
              <a:schemeClr val="tx1"/>
            </a:solidFill>
          </a:ln>
        </p:spPr>
        <p:txBody>
          <a:bodyPr>
            <a:spAutoFit/>
          </a:bodyPr>
          <a:lstStyle/>
          <a:p>
            <a:pPr fontAlgn="base"/>
            <a:r>
              <a:rPr lang="en-US" dirty="0">
                <a:solidFill>
                  <a:srgbClr val="333333"/>
                </a:solidFill>
                <a:latin typeface="Calibri" panose="020F0502020204030204" pitchFamily="34" charset="0"/>
              </a:rPr>
              <a:t>Because of My Faith:</a:t>
            </a:r>
          </a:p>
          <a:p>
            <a:pPr fontAlgn="base"/>
            <a:r>
              <a:rPr lang="en-US" dirty="0">
                <a:solidFill>
                  <a:srgbClr val="333333"/>
                </a:solidFill>
                <a:latin typeface="Calibri" panose="020F0502020204030204" pitchFamily="34" charset="0"/>
              </a:rPr>
              <a:t>Because of my faith I have activated the power of the priesthood that I hold and have been a partaker of the sweetness of the gospel and have embraced the saving ordinances.</a:t>
            </a:r>
          </a:p>
          <a:p>
            <a:pPr fontAlgn="base"/>
            <a:r>
              <a:rPr lang="en-US" dirty="0">
                <a:solidFill>
                  <a:srgbClr val="333333"/>
                </a:solidFill>
                <a:latin typeface="Calibri" panose="020F0502020204030204" pitchFamily="34" charset="0"/>
              </a:rPr>
              <a:t>Because of my faith I work through the struggles and difficulties in life with peace and assurance.</a:t>
            </a:r>
          </a:p>
          <a:p>
            <a:pPr fontAlgn="base"/>
            <a:r>
              <a:rPr lang="en-US" dirty="0">
                <a:solidFill>
                  <a:srgbClr val="333333"/>
                </a:solidFill>
                <a:latin typeface="Calibri" panose="020F0502020204030204" pitchFamily="34" charset="0"/>
              </a:rPr>
              <a:t>Because of my faith I have been able to turn questions and even doubts into assurances and understanding.</a:t>
            </a:r>
          </a:p>
          <a:p>
            <a:pPr fontAlgn="base"/>
            <a:r>
              <a:rPr lang="en-US" dirty="0">
                <a:solidFill>
                  <a:srgbClr val="333333"/>
                </a:solidFill>
                <a:latin typeface="Calibri" panose="020F0502020204030204" pitchFamily="34" charset="0"/>
              </a:rPr>
              <a:t>Because of my faith I approach the unknown, unseen, and unexplained with unquestioning assurance.</a:t>
            </a:r>
          </a:p>
          <a:p>
            <a:pPr fontAlgn="base"/>
            <a:r>
              <a:rPr lang="en-US" dirty="0">
                <a:solidFill>
                  <a:srgbClr val="333333"/>
                </a:solidFill>
                <a:latin typeface="Calibri" panose="020F0502020204030204" pitchFamily="34" charset="0"/>
              </a:rPr>
              <a:t>And because of my faith—even in the seemingly worst of times—I recognize with peace and gratitude that in reality it is the best of times.</a:t>
            </a:r>
          </a:p>
          <a:p>
            <a:pPr fontAlgn="base"/>
            <a:r>
              <a:rPr lang="en-US" sz="1200" b="0" i="0" dirty="0">
                <a:solidFill>
                  <a:srgbClr val="333333"/>
                </a:solidFill>
                <a:effectLst/>
                <a:latin typeface="Calibri" panose="020F0502020204030204" pitchFamily="34" charset="0"/>
              </a:rPr>
              <a:t>Elder Richard C. </a:t>
            </a:r>
            <a:r>
              <a:rPr lang="en-US" sz="1200" b="0" i="0" dirty="0" err="1">
                <a:solidFill>
                  <a:srgbClr val="333333"/>
                </a:solidFill>
                <a:effectLst/>
                <a:latin typeface="Calibri" panose="020F0502020204030204" pitchFamily="34" charset="0"/>
              </a:rPr>
              <a:t>Edgley</a:t>
            </a:r>
            <a:endParaRPr lang="en-US" sz="1200" b="0" i="0" dirty="0">
              <a:solidFill>
                <a:srgbClr val="333333"/>
              </a:solidFill>
              <a:effectLst/>
              <a:latin typeface="Calibri" panose="020F0502020204030204" pitchFamily="34" charset="0"/>
            </a:endParaRPr>
          </a:p>
        </p:txBody>
      </p:sp>
      <p:sp>
        <p:nvSpPr>
          <p:cNvPr id="7" name="Rectangle 6"/>
          <p:cNvSpPr/>
          <p:nvPr/>
        </p:nvSpPr>
        <p:spPr>
          <a:xfrm>
            <a:off x="6096000" y="0"/>
            <a:ext cx="6096000" cy="3416320"/>
          </a:xfrm>
          <a:prstGeom prst="rect">
            <a:avLst/>
          </a:prstGeom>
          <a:ln>
            <a:solidFill>
              <a:schemeClr val="tx1"/>
            </a:solidFill>
          </a:ln>
        </p:spPr>
        <p:txBody>
          <a:bodyPr wrap="square">
            <a:spAutoFit/>
          </a:bodyPr>
          <a:lstStyle/>
          <a:p>
            <a:pPr algn="just"/>
            <a:r>
              <a:rPr lang="en-US" sz="1200" b="1" dirty="0" err="1">
                <a:latin typeface="Verdana" panose="020B0604030504040204" pitchFamily="34" charset="0"/>
              </a:rPr>
              <a:t>Tzohar</a:t>
            </a:r>
            <a:endParaRPr lang="en-US" sz="1200" b="1" dirty="0">
              <a:latin typeface="Verdana" panose="020B0604030504040204" pitchFamily="34" charset="0"/>
            </a:endParaRPr>
          </a:p>
          <a:p>
            <a:pPr algn="just"/>
            <a:r>
              <a:rPr lang="en-US" sz="1200" i="1" dirty="0">
                <a:latin typeface="Verdana" panose="020B0604030504040204" pitchFamily="34" charset="0"/>
              </a:rPr>
              <a:t>by Rabbi Geoffrey W. Dennis</a:t>
            </a:r>
          </a:p>
          <a:p>
            <a:pPr algn="just"/>
            <a:r>
              <a:rPr lang="en-US" sz="1200" dirty="0">
                <a:latin typeface="Verdana" panose="020B0604030504040204" pitchFamily="34" charset="0"/>
              </a:rPr>
              <a:t>A luminous gemstone holding the primordial light of creation. Those who possessed it not only had illumination, but access to the secrets of the Torah and all its powers. God created it, but then hid it away for the sole use of the righteous. The angel </a:t>
            </a:r>
            <a:r>
              <a:rPr lang="en-US" sz="1200" dirty="0" err="1">
                <a:latin typeface="Verdana" panose="020B0604030504040204" pitchFamily="34" charset="0"/>
              </a:rPr>
              <a:t>Raziel</a:t>
            </a:r>
            <a:r>
              <a:rPr lang="en-US" sz="1200" dirty="0">
                <a:latin typeface="Verdana" panose="020B0604030504040204" pitchFamily="34" charset="0"/>
              </a:rPr>
              <a:t> gave it to Adam after the Fall. Adam gave to his children. Noah used it to illumine the Ark (Gen. 6:16). Abraham possessed this stone, and used it heal all who came to him. According to one legend, he returned to heaven and hung it on the sun. But other traditions track its continued use by the righteous of each generation. Joseph used it for his dream interpretations. Moses recovered it from the Bone of Joseph and placed it in the Tabernacle. Zohar claims that Ben </a:t>
            </a:r>
            <a:r>
              <a:rPr lang="en-US" sz="1200" dirty="0" err="1">
                <a:latin typeface="Verdana" panose="020B0604030504040204" pitchFamily="34" charset="0"/>
              </a:rPr>
              <a:t>Yochai</a:t>
            </a:r>
            <a:r>
              <a:rPr lang="en-US" sz="1200" dirty="0">
                <a:latin typeface="Verdana" panose="020B0604030504040204" pitchFamily="34" charset="0"/>
              </a:rPr>
              <a:t> possessed it in the Rabbinic era (B. B. 16b; Lev. R. 11; Gen. R 31:11; Zohar I:11; </a:t>
            </a:r>
            <a:r>
              <a:rPr lang="en-US" sz="1200" dirty="0" err="1">
                <a:latin typeface="Verdana" panose="020B0604030504040204" pitchFamily="34" charset="0"/>
              </a:rPr>
              <a:t>Otzer</a:t>
            </a:r>
            <a:r>
              <a:rPr lang="en-US" sz="1200" dirty="0">
                <a:latin typeface="Verdana" panose="020B0604030504040204" pitchFamily="34" charset="0"/>
              </a:rPr>
              <a:t> ha-Midrash).</a:t>
            </a:r>
          </a:p>
          <a:p>
            <a:pPr algn="just"/>
            <a:endParaRPr lang="en-US" sz="1200" dirty="0">
              <a:latin typeface="Verdana" panose="020B0604030504040204" pitchFamily="34" charset="0"/>
            </a:endParaRPr>
          </a:p>
          <a:p>
            <a:pPr algn="just"/>
            <a:r>
              <a:rPr lang="en-US" sz="1200" dirty="0">
                <a:latin typeface="Verdana" panose="020B0604030504040204" pitchFamily="34" charset="0"/>
              </a:rPr>
              <a:t>This window, </a:t>
            </a:r>
            <a:r>
              <a:rPr lang="en-US" sz="1200" dirty="0" err="1">
                <a:latin typeface="Verdana" panose="020B0604030504040204" pitchFamily="34" charset="0"/>
              </a:rPr>
              <a:t>Tzohar</a:t>
            </a:r>
            <a:r>
              <a:rPr lang="en-US" sz="1200" dirty="0">
                <a:latin typeface="Verdana" panose="020B0604030504040204" pitchFamily="34" charset="0"/>
              </a:rPr>
              <a:t> in Hebrew, was a means of maintaining contact with the outside world, while protecting those within. </a:t>
            </a:r>
            <a:endParaRPr lang="en-US" sz="1200" b="0" i="0" dirty="0">
              <a:effectLst/>
              <a:latin typeface="Verdana" panose="020B0604030504040204" pitchFamily="34" charset="0"/>
            </a:endParaRPr>
          </a:p>
          <a:p>
            <a:pPr algn="just"/>
            <a:endParaRPr lang="en-US" sz="1200" b="0" i="0" dirty="0">
              <a:effectLst/>
              <a:latin typeface="Verdana" panose="020B0604030504040204" pitchFamily="34" charset="0"/>
            </a:endParaRPr>
          </a:p>
        </p:txBody>
      </p:sp>
      <p:sp>
        <p:nvSpPr>
          <p:cNvPr id="8" name="Rectangle 7"/>
          <p:cNvSpPr/>
          <p:nvPr/>
        </p:nvSpPr>
        <p:spPr>
          <a:xfrm>
            <a:off x="6096000" y="3416320"/>
            <a:ext cx="6096000" cy="2862322"/>
          </a:xfrm>
          <a:prstGeom prst="rect">
            <a:avLst/>
          </a:prstGeom>
          <a:ln>
            <a:solidFill>
              <a:schemeClr val="tx1"/>
            </a:solidFill>
          </a:ln>
        </p:spPr>
        <p:txBody>
          <a:bodyPr>
            <a:spAutoFit/>
          </a:bodyPr>
          <a:lstStyle/>
          <a:p>
            <a:pPr fontAlgn="base"/>
            <a:r>
              <a:rPr lang="en-US" b="1" dirty="0">
                <a:solidFill>
                  <a:srgbClr val="333333"/>
                </a:solidFill>
                <a:latin typeface="Calibri" panose="020F0502020204030204" pitchFamily="34" charset="0"/>
              </a:rPr>
              <a:t>Symbolism of Baptism:</a:t>
            </a:r>
          </a:p>
          <a:p>
            <a:pPr fontAlgn="base"/>
            <a:r>
              <a:rPr lang="en-US" dirty="0">
                <a:solidFill>
                  <a:srgbClr val="333333"/>
                </a:solidFill>
                <a:latin typeface="Calibri" panose="020F0502020204030204" pitchFamily="34" charset="0"/>
              </a:rPr>
              <a:t>The Flood, like baptism, represented a new beginning for the earth. Elder John A. </a:t>
            </a:r>
            <a:r>
              <a:rPr lang="en-US" dirty="0" err="1">
                <a:solidFill>
                  <a:srgbClr val="333333"/>
                </a:solidFill>
                <a:latin typeface="Calibri" panose="020F0502020204030204" pitchFamily="34" charset="0"/>
              </a:rPr>
              <a:t>Widtsoe</a:t>
            </a:r>
            <a:r>
              <a:rPr lang="en-US" dirty="0">
                <a:solidFill>
                  <a:srgbClr val="333333"/>
                </a:solidFill>
                <a:latin typeface="Calibri" panose="020F0502020204030204" pitchFamily="34" charset="0"/>
              </a:rPr>
              <a:t> of the Quorum of the Twelve Apostles taught:</a:t>
            </a:r>
          </a:p>
          <a:p>
            <a:pPr fontAlgn="base"/>
            <a:r>
              <a:rPr lang="en-US" dirty="0">
                <a:solidFill>
                  <a:srgbClr val="333333"/>
                </a:solidFill>
                <a:latin typeface="Calibri" panose="020F0502020204030204" pitchFamily="34" charset="0"/>
              </a:rPr>
              <a:t>“Latter-day Saints look upon the earth as a living organism, one which is gloriously filling ‘the measure of its creation.’ They look upon the flood as a baptism of the earth, symbolizing a cleansing of the impurities of the past, and the beginning of a new life” (</a:t>
            </a:r>
            <a:r>
              <a:rPr lang="en-US" i="1" dirty="0">
                <a:solidFill>
                  <a:srgbClr val="333333"/>
                </a:solidFill>
                <a:latin typeface="Calibri" panose="020F0502020204030204" pitchFamily="34" charset="0"/>
              </a:rPr>
              <a:t>Evidences and Reconciliations,</a:t>
            </a:r>
            <a:r>
              <a:rPr lang="en-US" dirty="0">
                <a:solidFill>
                  <a:srgbClr val="333333"/>
                </a:solidFill>
                <a:latin typeface="Calibri" panose="020F0502020204030204" pitchFamily="34" charset="0"/>
              </a:rPr>
              <a:t> arr. G. Homer Durham, 3 vols. in 1 [1960], 127).</a:t>
            </a:r>
            <a:endParaRPr lang="en-US"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2203455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291"/>
            <a:ext cx="6590369" cy="2970044"/>
          </a:xfrm>
          <a:prstGeom prst="rect">
            <a:avLst/>
          </a:prstGeom>
          <a:ln>
            <a:solidFill>
              <a:schemeClr val="tx1"/>
            </a:solidFill>
          </a:ln>
        </p:spPr>
        <p:txBody>
          <a:bodyPr wrap="square">
            <a:spAutoFit/>
          </a:bodyPr>
          <a:lstStyle/>
          <a:p>
            <a:r>
              <a:rPr lang="en-US" sz="1100" b="1" dirty="0">
                <a:solidFill>
                  <a:srgbClr val="333333"/>
                </a:solidFill>
              </a:rPr>
              <a:t>How Could the Flood Cover the Whole Earth?</a:t>
            </a:r>
          </a:p>
          <a:p>
            <a:r>
              <a:rPr lang="en-US" sz="1100" dirty="0">
                <a:solidFill>
                  <a:srgbClr val="333333"/>
                </a:solidFill>
              </a:rPr>
              <a:t>“I would like to know by what known law the immersion of the globe could be accomplished. It is explained here in a few words: ‘The windows of heaven were opened’ that is, the waters that exist throughout the space surrounding the earth from whence come these clouds from which the rain descends. That was one cause. Another cause was ‘the fountains of the great deep were broken up’—that is something beyond the oceans, something outside of the seas, some reservoirs of which we have no knowledge, were made to contribute to this event, and the waters were let loose by the hand and by the power of God; for God said He would bring a flood upon the earth and He brought it, but He had to let loose the fountains of the great deep, and pour out the waters from there, and when the flood commenced to subside, we are told ‘that the fountains also of the deep and the windows of heaven were stopped, and the rain from heaven was restrained, and the waters returned from off the earth.’ Where did they go to? </a:t>
            </a:r>
          </a:p>
          <a:p>
            <a:r>
              <a:rPr lang="en-US" sz="1100" dirty="0"/>
              <a:t>From whence they came. Now, I will show you something else on the back of that. Some people talk very philosophically about tidal waves coming along. But the question is—How could you get a tidal wave out of the Pacific ocean, say, to cover the Sierra </a:t>
            </a:r>
            <a:r>
              <a:rPr lang="en-US" sz="1100" dirty="0" err="1"/>
              <a:t>Nevadas</a:t>
            </a:r>
            <a:r>
              <a:rPr lang="en-US" sz="1100" dirty="0"/>
              <a:t>? But the Bible does not tell us it was a tidal wave. It simply tells that ‘all the high hills that were under the whole heaven were covered. Fifteen cubits upwards did the waters prevail; and the mountains were covered.’ That is, the earth was immersed. It was a period of baptism.” (John Taylor, in </a:t>
            </a:r>
            <a:r>
              <a:rPr lang="en-US" sz="1100" i="1" dirty="0"/>
              <a:t>Journal of Discourses,</a:t>
            </a:r>
            <a:r>
              <a:rPr lang="en-US" sz="1100" dirty="0"/>
              <a:t> 26:74–75.)</a:t>
            </a:r>
          </a:p>
        </p:txBody>
      </p:sp>
      <p:sp>
        <p:nvSpPr>
          <p:cNvPr id="3" name="Rectangle 2"/>
          <p:cNvSpPr/>
          <p:nvPr/>
        </p:nvSpPr>
        <p:spPr>
          <a:xfrm>
            <a:off x="-5" y="2979741"/>
            <a:ext cx="6590370" cy="1615827"/>
          </a:xfrm>
          <a:prstGeom prst="rect">
            <a:avLst/>
          </a:prstGeom>
          <a:ln>
            <a:solidFill>
              <a:schemeClr val="tx1"/>
            </a:solidFill>
          </a:ln>
        </p:spPr>
        <p:txBody>
          <a:bodyPr wrap="square">
            <a:spAutoFit/>
          </a:bodyPr>
          <a:lstStyle/>
          <a:p>
            <a:pPr fontAlgn="base"/>
            <a:r>
              <a:rPr lang="en-US" sz="1100" b="1" dirty="0">
                <a:solidFill>
                  <a:srgbClr val="333333"/>
                </a:solidFill>
              </a:rPr>
              <a:t>Orson Pratt declared:</a:t>
            </a:r>
          </a:p>
          <a:p>
            <a:pPr fontAlgn="base"/>
            <a:r>
              <a:rPr lang="en-US" sz="1100" dirty="0">
                <a:solidFill>
                  <a:srgbClr val="333333"/>
                </a:solidFill>
              </a:rPr>
              <a:t>“The first ordinance instituted for the cleansing of the earth, was that of immersion in water; it was buried in the liquid element, and all things sinful upon the face of the earth were washed away. As it came forth from the ocean floor, like the new-born child, it was innocent; it rose to newness of life. It was its second birth from the womb of mighty waters—a new world issuing from the ruins of the old, clothed with all the innocence of this first creation.” (In Smith, </a:t>
            </a:r>
            <a:r>
              <a:rPr lang="en-US" sz="1100" i="1" dirty="0">
                <a:solidFill>
                  <a:srgbClr val="333333"/>
                </a:solidFill>
              </a:rPr>
              <a:t>Answers to Gospel Questions,</a:t>
            </a:r>
            <a:r>
              <a:rPr lang="en-US" sz="1100" dirty="0">
                <a:solidFill>
                  <a:srgbClr val="333333"/>
                </a:solidFill>
              </a:rPr>
              <a:t>4:20.)</a:t>
            </a:r>
          </a:p>
          <a:p>
            <a:pPr fontAlgn="base"/>
            <a:r>
              <a:rPr lang="en-US" sz="1100" dirty="0">
                <a:solidFill>
                  <a:srgbClr val="333333"/>
                </a:solidFill>
              </a:rPr>
              <a:t>“The earth, in its present condition and situation, is not a fit habitation for the sanctified; but it abides the law of its creation, has been baptized with water, will be baptized by fire and the Holy Ghost, and by-and-by will be prepared for the faithful to dwell upon” (Brigham Young, in Smith, </a:t>
            </a:r>
            <a:r>
              <a:rPr lang="en-US" sz="1100" i="1" dirty="0">
                <a:solidFill>
                  <a:srgbClr val="333333"/>
                </a:solidFill>
              </a:rPr>
              <a:t>Answers to Gospel Questions,</a:t>
            </a:r>
            <a:r>
              <a:rPr lang="en-US" sz="1100" dirty="0">
                <a:solidFill>
                  <a:srgbClr val="333333"/>
                </a:solidFill>
              </a:rPr>
              <a:t> 4:20).</a:t>
            </a:r>
            <a:endParaRPr lang="en-US" sz="1100" b="0" i="0" dirty="0">
              <a:solidFill>
                <a:srgbClr val="333333"/>
              </a:solidFill>
              <a:effectLst/>
            </a:endParaRPr>
          </a:p>
        </p:txBody>
      </p:sp>
      <p:sp>
        <p:nvSpPr>
          <p:cNvPr id="4" name="Rectangle 3"/>
          <p:cNvSpPr/>
          <p:nvPr/>
        </p:nvSpPr>
        <p:spPr>
          <a:xfrm>
            <a:off x="6" y="4595568"/>
            <a:ext cx="6590359" cy="1785104"/>
          </a:xfrm>
          <a:prstGeom prst="rect">
            <a:avLst/>
          </a:prstGeom>
          <a:ln>
            <a:solidFill>
              <a:schemeClr val="tx1"/>
            </a:solidFill>
          </a:ln>
        </p:spPr>
        <p:txBody>
          <a:bodyPr wrap="square">
            <a:spAutoFit/>
          </a:bodyPr>
          <a:lstStyle/>
          <a:p>
            <a:pPr fontAlgn="base"/>
            <a:r>
              <a:rPr lang="en-US" sz="1100" b="1" dirty="0"/>
              <a:t>Mt. Ararat:</a:t>
            </a:r>
          </a:p>
          <a:p>
            <a:pPr fontAlgn="base"/>
            <a:r>
              <a:rPr lang="en-US" sz="1100" dirty="0"/>
              <a:t>Elder Joseph Fielding Smith said:</a:t>
            </a:r>
          </a:p>
          <a:p>
            <a:pPr fontAlgn="base"/>
            <a:r>
              <a:rPr lang="en-US" sz="1100" dirty="0"/>
              <a:t>“We read that it was in the seventeenth day of the second month when the great deep was broken up, and the rain was forty days. The Ark landed at Ararat on the seventeenth day of the seventh month, therefore there were five full months of travel when the Lord drove the Ark to its final destiny. Without any question a considerable distance separated the point where the Ark commenced the journey and where it landed. There can be no question to contradict the fact that during the flood great changes were made on the face of the earth. The land surface was in the process of division into continents. The rivers mentioned in Genesis were rivers that existed in the garden of Eden long before the land was divided into continents and islands. [Genesis 2:11]” (</a:t>
            </a:r>
            <a:r>
              <a:rPr lang="en-US" sz="1100" i="1" dirty="0"/>
              <a:t>Answers to Gospel Questions,</a:t>
            </a:r>
            <a:r>
              <a:rPr lang="en-US" sz="1100" dirty="0"/>
              <a:t> 2:94.)</a:t>
            </a:r>
            <a:endParaRPr lang="en-US" sz="1100" b="0" i="0" dirty="0">
              <a:effectLst/>
            </a:endParaRPr>
          </a:p>
        </p:txBody>
      </p:sp>
      <p:sp>
        <p:nvSpPr>
          <p:cNvPr id="5" name="Rectangle 4"/>
          <p:cNvSpPr/>
          <p:nvPr/>
        </p:nvSpPr>
        <p:spPr>
          <a:xfrm>
            <a:off x="6590369" y="7291"/>
            <a:ext cx="5601631" cy="1277273"/>
          </a:xfrm>
          <a:prstGeom prst="rect">
            <a:avLst/>
          </a:prstGeom>
          <a:ln>
            <a:solidFill>
              <a:schemeClr val="tx1"/>
            </a:solidFill>
          </a:ln>
        </p:spPr>
        <p:txBody>
          <a:bodyPr wrap="square">
            <a:spAutoFit/>
          </a:bodyPr>
          <a:lstStyle/>
          <a:p>
            <a:r>
              <a:rPr lang="en-US" sz="1100" b="1" dirty="0">
                <a:solidFill>
                  <a:srgbClr val="333333"/>
                </a:solidFill>
              </a:rPr>
              <a:t>Lack of a Rainbow:</a:t>
            </a:r>
          </a:p>
          <a:p>
            <a:r>
              <a:rPr lang="en-US" sz="1100" dirty="0">
                <a:solidFill>
                  <a:srgbClr val="333333"/>
                </a:solidFill>
              </a:rPr>
              <a:t>“I have asked of the Lord concerning His coming; and while asking the Lord, He gave a sign and said, ‘In the days of Noah I set a bow in the heavens as a sign and token that in any year that the bow should be seen the Lord would not come; but there should be seed time and harvest during that year: but whenever you see the bow withdrawn, it shall be a token that there shall be famine, pestilence, and great distress among the nations, and that the coming of the Messiah is not far distant’” (Smith, </a:t>
            </a:r>
            <a:r>
              <a:rPr lang="en-US" sz="1100" i="1" dirty="0">
                <a:solidFill>
                  <a:srgbClr val="333333"/>
                </a:solidFill>
              </a:rPr>
              <a:t>Teachings,</a:t>
            </a:r>
            <a:r>
              <a:rPr lang="en-US" sz="1100" dirty="0">
                <a:solidFill>
                  <a:srgbClr val="333333"/>
                </a:solidFill>
              </a:rPr>
              <a:t> pp. 340–41).</a:t>
            </a:r>
            <a:endParaRPr lang="en-US" sz="1100" dirty="0"/>
          </a:p>
        </p:txBody>
      </p:sp>
      <p:sp>
        <p:nvSpPr>
          <p:cNvPr id="7" name="TextBox 6">
            <a:extLst>
              <a:ext uri="{FF2B5EF4-FFF2-40B4-BE49-F238E27FC236}">
                <a16:creationId xmlns:a16="http://schemas.microsoft.com/office/drawing/2014/main" id="{DBB4CE27-8C17-8FE6-C886-3C784D60D4A9}"/>
              </a:ext>
            </a:extLst>
          </p:cNvPr>
          <p:cNvSpPr txBox="1"/>
          <p:nvPr/>
        </p:nvSpPr>
        <p:spPr>
          <a:xfrm>
            <a:off x="6590364" y="1284564"/>
            <a:ext cx="5601629" cy="5632311"/>
          </a:xfrm>
          <a:prstGeom prst="rect">
            <a:avLst/>
          </a:prstGeom>
          <a:noFill/>
          <a:ln>
            <a:solidFill>
              <a:schemeClr val="tx1"/>
            </a:solidFill>
          </a:ln>
        </p:spPr>
        <p:txBody>
          <a:bodyPr wrap="square">
            <a:spAutoFit/>
          </a:bodyPr>
          <a:lstStyle/>
          <a:p>
            <a:pPr algn="l"/>
            <a:r>
              <a:rPr lang="en-US" sz="1200" b="1" i="0" dirty="0">
                <a:solidFill>
                  <a:srgbClr val="212529"/>
                </a:solidFill>
                <a:effectLst/>
              </a:rPr>
              <a:t>Rainbows</a:t>
            </a:r>
            <a:r>
              <a:rPr lang="en-US" sz="1200" b="0" i="0" dirty="0">
                <a:solidFill>
                  <a:srgbClr val="212529"/>
                </a:solidFill>
                <a:effectLst/>
              </a:rPr>
              <a:t> are caused when rays of light from the Sun hit water droplets which reflect some of the light back towards an observer. The water droplets are usually raindrops, but could also be water spray from a waterfall, a fountain, or even fog. </a:t>
            </a:r>
          </a:p>
          <a:p>
            <a:pPr algn="l"/>
            <a:r>
              <a:rPr lang="en-US" sz="1200" b="0" i="0" dirty="0">
                <a:solidFill>
                  <a:srgbClr val="212529"/>
                </a:solidFill>
                <a:effectLst/>
              </a:rPr>
              <a:t>To be able to see a rainbow, you must have the Sun shining behind you and the water droplets in front of you.</a:t>
            </a:r>
          </a:p>
          <a:p>
            <a:pPr algn="l"/>
            <a:r>
              <a:rPr lang="en-US" sz="1200" b="0" i="0" dirty="0">
                <a:solidFill>
                  <a:srgbClr val="212529"/>
                </a:solidFill>
                <a:effectLst/>
              </a:rPr>
              <a:t>It was the Greek philosopher Aristotle who first started contemplating rainbows and their </a:t>
            </a:r>
            <a:r>
              <a:rPr lang="en-US" sz="1200" b="0" i="0" dirty="0" err="1">
                <a:solidFill>
                  <a:srgbClr val="212529"/>
                </a:solidFill>
                <a:effectLst/>
              </a:rPr>
              <a:t>colours</a:t>
            </a:r>
            <a:r>
              <a:rPr lang="en-US" sz="1200" b="0" i="0" dirty="0">
                <a:solidFill>
                  <a:srgbClr val="212529"/>
                </a:solidFill>
                <a:effectLst/>
              </a:rPr>
              <a:t>, back in 350 BC. </a:t>
            </a:r>
          </a:p>
          <a:p>
            <a:pPr algn="l"/>
            <a:r>
              <a:rPr lang="en-US" sz="1200" b="0" i="0" dirty="0">
                <a:solidFill>
                  <a:srgbClr val="212529"/>
                </a:solidFill>
                <a:effectLst/>
              </a:rPr>
              <a:t>Throughout the ages, thinkers, philosophers and naturalists examined the phenomenon of the rainbow effect, noting its appearance not just in the sky but in other circumstances too. In all of these cases two elements were essential for the characteristic burst of “rainbow” </a:t>
            </a:r>
            <a:r>
              <a:rPr lang="en-US" sz="1200" b="0" i="0" dirty="0" err="1">
                <a:solidFill>
                  <a:srgbClr val="212529"/>
                </a:solidFill>
                <a:effectLst/>
              </a:rPr>
              <a:t>colour</a:t>
            </a:r>
            <a:r>
              <a:rPr lang="en-US" sz="1200" b="0" i="0" dirty="0">
                <a:solidFill>
                  <a:srgbClr val="212529"/>
                </a:solidFill>
                <a:effectLst/>
              </a:rPr>
              <a:t> - water </a:t>
            </a:r>
            <a:r>
              <a:rPr lang="en-US" sz="1200" b="0" i="0" dirty="0" err="1">
                <a:solidFill>
                  <a:srgbClr val="212529"/>
                </a:solidFill>
                <a:effectLst/>
              </a:rPr>
              <a:t>vapour</a:t>
            </a:r>
            <a:r>
              <a:rPr lang="en-US" sz="1200" b="0" i="0" dirty="0">
                <a:solidFill>
                  <a:srgbClr val="212529"/>
                </a:solidFill>
                <a:effectLst/>
              </a:rPr>
              <a:t> or droplets and sunlight.</a:t>
            </a:r>
          </a:p>
          <a:p>
            <a:pPr algn="l"/>
            <a:r>
              <a:rPr lang="en-US" sz="1200" b="0" i="0" dirty="0">
                <a:solidFill>
                  <a:srgbClr val="212529"/>
                </a:solidFill>
                <a:effectLst/>
              </a:rPr>
              <a:t>Our modern understanding of light and </a:t>
            </a:r>
            <a:r>
              <a:rPr lang="en-US" sz="1200" b="0" i="0" dirty="0" err="1">
                <a:solidFill>
                  <a:srgbClr val="212529"/>
                </a:solidFill>
                <a:effectLst/>
              </a:rPr>
              <a:t>colour</a:t>
            </a:r>
            <a:r>
              <a:rPr lang="en-US" sz="1200" b="0" i="0" dirty="0">
                <a:solidFill>
                  <a:srgbClr val="212529"/>
                </a:solidFill>
                <a:effectLst/>
              </a:rPr>
              <a:t> comes from Isaac Newton (1642-1726). He proved that white light is made up of a spectrum of </a:t>
            </a:r>
            <a:r>
              <a:rPr lang="en-US" sz="1200" b="0" i="0" dirty="0" err="1">
                <a:solidFill>
                  <a:srgbClr val="212529"/>
                </a:solidFill>
                <a:effectLst/>
              </a:rPr>
              <a:t>colours</a:t>
            </a:r>
            <a:r>
              <a:rPr lang="en-US" sz="1200" b="0" i="0" dirty="0">
                <a:solidFill>
                  <a:srgbClr val="212529"/>
                </a:solidFill>
                <a:effectLst/>
              </a:rPr>
              <a:t> by splitting light with a prism. His discovery, together with the work of others before him, finally explained how rainbows are formed.</a:t>
            </a:r>
          </a:p>
          <a:p>
            <a:pPr algn="l"/>
            <a:r>
              <a:rPr lang="en-US" sz="1200" b="0" i="0" dirty="0">
                <a:solidFill>
                  <a:srgbClr val="212529"/>
                </a:solidFill>
                <a:effectLst/>
              </a:rPr>
              <a:t>The </a:t>
            </a:r>
            <a:r>
              <a:rPr lang="en-US" sz="1200" b="0" i="0" dirty="0" err="1">
                <a:solidFill>
                  <a:srgbClr val="212529"/>
                </a:solidFill>
                <a:effectLst/>
              </a:rPr>
              <a:t>colours</a:t>
            </a:r>
            <a:r>
              <a:rPr lang="en-US" sz="1200" b="0" i="0" dirty="0">
                <a:solidFill>
                  <a:srgbClr val="212529"/>
                </a:solidFill>
                <a:effectLst/>
              </a:rPr>
              <a:t> of a rainbow are a spectrum - rather than separate standalone </a:t>
            </a:r>
            <a:r>
              <a:rPr lang="en-US" sz="1200" b="0" i="0" dirty="0" err="1">
                <a:solidFill>
                  <a:srgbClr val="212529"/>
                </a:solidFill>
                <a:effectLst/>
              </a:rPr>
              <a:t>colours</a:t>
            </a:r>
            <a:r>
              <a:rPr lang="en-US" sz="1200" b="0" i="0" dirty="0">
                <a:solidFill>
                  <a:srgbClr val="212529"/>
                </a:solidFill>
                <a:effectLst/>
              </a:rPr>
              <a:t>.</a:t>
            </a:r>
          </a:p>
          <a:p>
            <a:pPr algn="l"/>
            <a:r>
              <a:rPr lang="en-US" sz="1200" b="0" i="0" dirty="0">
                <a:solidFill>
                  <a:srgbClr val="212529"/>
                </a:solidFill>
                <a:effectLst/>
              </a:rPr>
              <a:t>Newton thought it would be easier to discuss the structure of a spectrum (or rainbow), if it was broken down into simplified sections.</a:t>
            </a:r>
          </a:p>
          <a:p>
            <a:pPr algn="l"/>
            <a:r>
              <a:rPr lang="en-US" sz="1200" b="0" i="0" dirty="0">
                <a:solidFill>
                  <a:srgbClr val="212529"/>
                </a:solidFill>
                <a:effectLst/>
              </a:rPr>
              <a:t>He also noted that the sequence of </a:t>
            </a:r>
            <a:r>
              <a:rPr lang="en-US" sz="1200" b="0" i="0" dirty="0" err="1">
                <a:solidFill>
                  <a:srgbClr val="212529"/>
                </a:solidFill>
                <a:effectLst/>
              </a:rPr>
              <a:t>colours</a:t>
            </a:r>
            <a:r>
              <a:rPr lang="en-US" sz="1200" b="0" i="0" dirty="0">
                <a:solidFill>
                  <a:srgbClr val="212529"/>
                </a:solidFill>
                <a:effectLst/>
              </a:rPr>
              <a:t> in a rainbow never changes, they always appear in the same order. It was Newton who coined the idea that there are seven identifiable </a:t>
            </a:r>
            <a:r>
              <a:rPr lang="en-US" sz="1200" b="0" i="0" dirty="0" err="1">
                <a:solidFill>
                  <a:srgbClr val="212529"/>
                </a:solidFill>
                <a:effectLst/>
              </a:rPr>
              <a:t>colours</a:t>
            </a:r>
            <a:r>
              <a:rPr lang="en-US" sz="1200" b="0" i="0" dirty="0">
                <a:solidFill>
                  <a:srgbClr val="212529"/>
                </a:solidFill>
                <a:effectLst/>
              </a:rPr>
              <a:t> in a spectrum (and rainbow).</a:t>
            </a:r>
          </a:p>
          <a:p>
            <a:pPr algn="l"/>
            <a:r>
              <a:rPr lang="en-US" sz="1200" b="0" i="0" dirty="0">
                <a:solidFill>
                  <a:srgbClr val="212529"/>
                </a:solidFill>
                <a:effectLst/>
              </a:rPr>
              <a:t>Those </a:t>
            </a:r>
            <a:r>
              <a:rPr lang="en-US" sz="1200" b="0" i="0" dirty="0" err="1">
                <a:solidFill>
                  <a:srgbClr val="212529"/>
                </a:solidFill>
                <a:effectLst/>
              </a:rPr>
              <a:t>colours</a:t>
            </a:r>
            <a:r>
              <a:rPr lang="en-US" sz="1200" b="0" i="0" dirty="0">
                <a:solidFill>
                  <a:srgbClr val="212529"/>
                </a:solidFill>
                <a:effectLst/>
              </a:rPr>
              <a:t> are Red, Orange, Yellow, Green, Blue, Indigo and Violet.</a:t>
            </a:r>
          </a:p>
          <a:p>
            <a:pPr algn="l"/>
            <a:r>
              <a:rPr lang="en-US" sz="1200" b="0" i="0" dirty="0">
                <a:solidFill>
                  <a:srgbClr val="212529"/>
                </a:solidFill>
                <a:effectLst/>
              </a:rPr>
              <a:t>The idea that there are seven </a:t>
            </a:r>
            <a:r>
              <a:rPr lang="en-US" sz="1200" b="0" i="0" dirty="0" err="1">
                <a:solidFill>
                  <a:srgbClr val="212529"/>
                </a:solidFill>
                <a:effectLst/>
              </a:rPr>
              <a:t>colours</a:t>
            </a:r>
            <a:r>
              <a:rPr lang="en-US" sz="1200" b="0" i="0" dirty="0">
                <a:solidFill>
                  <a:srgbClr val="212529"/>
                </a:solidFill>
                <a:effectLst/>
              </a:rPr>
              <a:t> in a rainbow remains today. You may think this is the case - but on closer inspection you will see that there are many more hues of </a:t>
            </a:r>
            <a:r>
              <a:rPr lang="en-US" sz="1200" b="0" i="0" dirty="0" err="1">
                <a:solidFill>
                  <a:srgbClr val="212529"/>
                </a:solidFill>
                <a:effectLst/>
              </a:rPr>
              <a:t>colour</a:t>
            </a:r>
            <a:r>
              <a:rPr lang="en-US" sz="1200" b="0" i="0" dirty="0">
                <a:solidFill>
                  <a:srgbClr val="212529"/>
                </a:solidFill>
                <a:effectLst/>
              </a:rPr>
              <a:t> than seven.</a:t>
            </a:r>
          </a:p>
          <a:p>
            <a:pPr algn="l"/>
            <a:r>
              <a:rPr lang="en-US" sz="1200" b="0" i="0" dirty="0">
                <a:solidFill>
                  <a:srgbClr val="212529"/>
                </a:solidFill>
                <a:effectLst/>
              </a:rPr>
              <a:t>The </a:t>
            </a:r>
            <a:r>
              <a:rPr lang="en-US" sz="1200" b="0" i="0" dirty="0" err="1">
                <a:solidFill>
                  <a:srgbClr val="212529"/>
                </a:solidFill>
                <a:effectLst/>
              </a:rPr>
              <a:t>colours</a:t>
            </a:r>
            <a:r>
              <a:rPr lang="en-US" sz="1200" b="0" i="0" dirty="0">
                <a:solidFill>
                  <a:srgbClr val="212529"/>
                </a:solidFill>
                <a:effectLst/>
              </a:rPr>
              <a:t> of a rainbow are not a pure spectrum - it is actually made up of a multitude of individual spectral </a:t>
            </a:r>
            <a:r>
              <a:rPr lang="en-US" sz="1200" b="0" i="0" dirty="0" err="1">
                <a:solidFill>
                  <a:srgbClr val="212529"/>
                </a:solidFill>
                <a:effectLst/>
              </a:rPr>
              <a:t>colours</a:t>
            </a:r>
            <a:r>
              <a:rPr lang="en-US" sz="1200" b="0" i="0" dirty="0">
                <a:solidFill>
                  <a:srgbClr val="212529"/>
                </a:solidFill>
                <a:effectLst/>
              </a:rPr>
              <a:t> that have overlapped and mixed.</a:t>
            </a:r>
          </a:p>
          <a:p>
            <a:pPr algn="l"/>
            <a:r>
              <a:rPr lang="en-US" sz="1200" dirty="0">
                <a:solidFill>
                  <a:srgbClr val="212529"/>
                </a:solidFill>
                <a:hlinkClick r:id="rId2"/>
              </a:rPr>
              <a:t>https://www.megainteresting.com/nature/questions-answers/how-many-colours-are-in-a-rainbow-341585741669</a:t>
            </a:r>
            <a:endParaRPr lang="en-US" sz="1200" dirty="0">
              <a:solidFill>
                <a:srgbClr val="212529"/>
              </a:solidFill>
            </a:endParaRPr>
          </a:p>
        </p:txBody>
      </p:sp>
    </p:spTree>
    <p:extLst>
      <p:ext uri="{BB962C8B-B14F-4D97-AF65-F5344CB8AC3E}">
        <p14:creationId xmlns:p14="http://schemas.microsoft.com/office/powerpoint/2010/main" val="477751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76" y="308620"/>
            <a:ext cx="6409764" cy="6555641"/>
          </a:xfrm>
          <a:prstGeom prst="rect">
            <a:avLst/>
          </a:prstGeom>
          <a:ln>
            <a:solidFill>
              <a:schemeClr val="tx1"/>
            </a:solidFill>
          </a:ln>
        </p:spPr>
        <p:txBody>
          <a:bodyPr wrap="square">
            <a:spAutoFit/>
          </a:bodyPr>
          <a:lstStyle/>
          <a:p>
            <a:pPr algn="just" fontAlgn="base"/>
            <a:r>
              <a:rPr lang="en-US" sz="1200" b="1" dirty="0">
                <a:solidFill>
                  <a:srgbClr val="666666"/>
                </a:solidFill>
              </a:rPr>
              <a:t>The Rainbow: Torah</a:t>
            </a:r>
          </a:p>
          <a:p>
            <a:pPr algn="just" fontAlgn="base"/>
            <a:r>
              <a:rPr lang="en-US" sz="1200" dirty="0">
                <a:solidFill>
                  <a:srgbClr val="666666"/>
                </a:solidFill>
              </a:rPr>
              <a:t>When you think about the hallmarks of </a:t>
            </a:r>
            <a:r>
              <a:rPr lang="en-US" sz="1200" dirty="0" err="1">
                <a:solidFill>
                  <a:srgbClr val="666666"/>
                </a:solidFill>
              </a:rPr>
              <a:t>Parshat</a:t>
            </a:r>
            <a:r>
              <a:rPr lang="en-US" sz="1200" dirty="0">
                <a:solidFill>
                  <a:srgbClr val="666666"/>
                </a:solidFill>
              </a:rPr>
              <a:t> </a:t>
            </a:r>
            <a:r>
              <a:rPr lang="en-US" sz="1200" dirty="0" err="1">
                <a:solidFill>
                  <a:srgbClr val="666666"/>
                </a:solidFill>
              </a:rPr>
              <a:t>Noach</a:t>
            </a:r>
            <a:r>
              <a:rPr lang="en-US" sz="1200" dirty="0">
                <a:solidFill>
                  <a:srgbClr val="666666"/>
                </a:solidFill>
              </a:rPr>
              <a:t>, an image that instantly</a:t>
            </a:r>
          </a:p>
          <a:p>
            <a:pPr algn="just" fontAlgn="base"/>
            <a:r>
              <a:rPr lang="en-US" sz="1200" dirty="0">
                <a:solidFill>
                  <a:srgbClr val="666666"/>
                </a:solidFill>
              </a:rPr>
              <a:t>comes to mind is the rainbow. In </a:t>
            </a:r>
            <a:r>
              <a:rPr lang="en-US" sz="1200" dirty="0" err="1">
                <a:solidFill>
                  <a:srgbClr val="666666"/>
                </a:solidFill>
              </a:rPr>
              <a:t>Parshat</a:t>
            </a:r>
            <a:r>
              <a:rPr lang="en-US" sz="1200" dirty="0">
                <a:solidFill>
                  <a:srgbClr val="666666"/>
                </a:solidFill>
              </a:rPr>
              <a:t> </a:t>
            </a:r>
            <a:r>
              <a:rPr lang="en-US" sz="1200" dirty="0" err="1">
                <a:solidFill>
                  <a:srgbClr val="666666"/>
                </a:solidFill>
              </a:rPr>
              <a:t>Noach</a:t>
            </a:r>
            <a:r>
              <a:rPr lang="en-US" sz="1200" dirty="0">
                <a:solidFill>
                  <a:srgbClr val="666666"/>
                </a:solidFill>
              </a:rPr>
              <a:t>, the rainbow is a sign that Hashem has made a promise that he will never destroy the Earth via the means He used in </a:t>
            </a:r>
            <a:r>
              <a:rPr lang="en-US" sz="1200" dirty="0" err="1">
                <a:solidFill>
                  <a:srgbClr val="666666"/>
                </a:solidFill>
              </a:rPr>
              <a:t>Noach’s</a:t>
            </a:r>
            <a:r>
              <a:rPr lang="en-US" sz="1200" dirty="0">
                <a:solidFill>
                  <a:srgbClr val="666666"/>
                </a:solidFill>
              </a:rPr>
              <a:t> time. The covenant itself seems sensible but a question that comes to mind is what is the nature of the rainbow? Why did Hashem choose a rainbow and not some vast miracle? And why has the rainbow taken on such significance?</a:t>
            </a:r>
          </a:p>
          <a:p>
            <a:pPr algn="just" fontAlgn="base"/>
            <a:r>
              <a:rPr lang="en-US" sz="1200" dirty="0">
                <a:solidFill>
                  <a:srgbClr val="666666"/>
                </a:solidFill>
              </a:rPr>
              <a:t>In </a:t>
            </a:r>
            <a:r>
              <a:rPr lang="en-US" sz="1200" dirty="0" err="1">
                <a:solidFill>
                  <a:srgbClr val="666666"/>
                </a:solidFill>
              </a:rPr>
              <a:t>Beraishit</a:t>
            </a:r>
            <a:r>
              <a:rPr lang="en-US" sz="1200" dirty="0">
                <a:solidFill>
                  <a:srgbClr val="666666"/>
                </a:solidFill>
              </a:rPr>
              <a:t> 9:13-16, it is written, “I have set My bow in the cloud, and it shall be for a token of a covenant between Me and the earth. And it shall come to pass, when I bring clouds over the earth…I will remember My covenant…and the waters shall no more become a flood to destroy all flesh. And the bow shall be in the cloud; and I will look upon it, that I may remember the everlasting covenant…” Hashem mentions the word “cloud” three times in this passage describing His transaction with </a:t>
            </a:r>
            <a:r>
              <a:rPr lang="en-US" sz="1200" dirty="0" err="1">
                <a:solidFill>
                  <a:srgbClr val="666666"/>
                </a:solidFill>
              </a:rPr>
              <a:t>Noach</a:t>
            </a:r>
            <a:r>
              <a:rPr lang="en-US" sz="1200" dirty="0">
                <a:solidFill>
                  <a:srgbClr val="666666"/>
                </a:solidFill>
              </a:rPr>
              <a:t>. What is the purpose of stressing clouds? According to the </a:t>
            </a:r>
            <a:r>
              <a:rPr lang="en-US" sz="1200" dirty="0" err="1">
                <a:solidFill>
                  <a:srgbClr val="666666"/>
                </a:solidFill>
              </a:rPr>
              <a:t>Ramban</a:t>
            </a:r>
            <a:r>
              <a:rPr lang="en-US" sz="1200" dirty="0">
                <a:solidFill>
                  <a:srgbClr val="666666"/>
                </a:solidFill>
              </a:rPr>
              <a:t> in </a:t>
            </a:r>
            <a:r>
              <a:rPr lang="en-US" sz="1200" dirty="0" err="1">
                <a:solidFill>
                  <a:srgbClr val="666666"/>
                </a:solidFill>
              </a:rPr>
              <a:t>Braishit</a:t>
            </a:r>
            <a:r>
              <a:rPr lang="en-US" sz="1200" dirty="0">
                <a:solidFill>
                  <a:srgbClr val="666666"/>
                </a:solidFill>
              </a:rPr>
              <a:t> 1:9, the rainbow was created during the days of creation but had not yet been seen in cloudy weather. When Hashem presented </a:t>
            </a:r>
            <a:r>
              <a:rPr lang="en-US" sz="1200" dirty="0" err="1">
                <a:solidFill>
                  <a:srgbClr val="666666"/>
                </a:solidFill>
              </a:rPr>
              <a:t>Noach</a:t>
            </a:r>
            <a:r>
              <a:rPr lang="en-US" sz="1200" dirty="0">
                <a:solidFill>
                  <a:srgbClr val="666666"/>
                </a:solidFill>
              </a:rPr>
              <a:t> with the covenant, He formed a rainbow in the clouds for the first time.</a:t>
            </a:r>
          </a:p>
          <a:p>
            <a:pPr algn="just" fontAlgn="base"/>
            <a:r>
              <a:rPr lang="en-US" sz="1200" dirty="0">
                <a:solidFill>
                  <a:srgbClr val="666666"/>
                </a:solidFill>
              </a:rPr>
              <a:t>This answers the question as to why Hashem chose a rainbow over what we would think of as an outward miracle. Hashem’s presentation of the rainbow was miraculous in its own subtle way. He was making something appear in a way that </a:t>
            </a:r>
            <a:r>
              <a:rPr lang="en-US" sz="1200" dirty="0" err="1">
                <a:solidFill>
                  <a:srgbClr val="666666"/>
                </a:solidFill>
              </a:rPr>
              <a:t>Noach</a:t>
            </a:r>
            <a:r>
              <a:rPr lang="en-US" sz="1200" dirty="0">
                <a:solidFill>
                  <a:srgbClr val="666666"/>
                </a:solidFill>
              </a:rPr>
              <a:t> was unaccustomed to. So too, Hashem was making a statement that </a:t>
            </a:r>
            <a:r>
              <a:rPr lang="en-US" sz="1200" dirty="0" err="1">
                <a:solidFill>
                  <a:srgbClr val="666666"/>
                </a:solidFill>
              </a:rPr>
              <a:t>Noach</a:t>
            </a:r>
            <a:r>
              <a:rPr lang="en-US" sz="1200" dirty="0">
                <a:solidFill>
                  <a:srgbClr val="666666"/>
                </a:solidFill>
              </a:rPr>
              <a:t> was unaccustomed to. </a:t>
            </a:r>
            <a:r>
              <a:rPr lang="en-US" sz="1200" dirty="0" err="1">
                <a:solidFill>
                  <a:srgbClr val="666666"/>
                </a:solidFill>
              </a:rPr>
              <a:t>Noach</a:t>
            </a:r>
            <a:r>
              <a:rPr lang="en-US" sz="1200" dirty="0">
                <a:solidFill>
                  <a:srgbClr val="666666"/>
                </a:solidFill>
              </a:rPr>
              <a:t> had only seen Hashem’s harsh side up until now. He had seen the earth destroyed and was now witnessing, for the first time, Hashem’s mercy. The new rainbow, the one that appears even in cloudy times, represents Hashem’s new, unconditional promise to </a:t>
            </a:r>
            <a:r>
              <a:rPr lang="en-US" sz="1200" dirty="0" err="1">
                <a:solidFill>
                  <a:srgbClr val="666666"/>
                </a:solidFill>
              </a:rPr>
              <a:t>Noach</a:t>
            </a:r>
            <a:r>
              <a:rPr lang="en-US" sz="1200" dirty="0">
                <a:solidFill>
                  <a:srgbClr val="666666"/>
                </a:solidFill>
              </a:rPr>
              <a:t> and his children. Even in cloudy times, Hashem will remember the rainbow and His promise.</a:t>
            </a:r>
          </a:p>
          <a:p>
            <a:pPr algn="just" fontAlgn="base"/>
            <a:r>
              <a:rPr lang="en-US" sz="1200" dirty="0">
                <a:solidFill>
                  <a:srgbClr val="666666"/>
                </a:solidFill>
              </a:rPr>
              <a:t>Now that we understand why Hashem chose a rainbow, it’s important to understand why the rainbow is significant. A Mishnah in </a:t>
            </a:r>
            <a:r>
              <a:rPr lang="en-US" sz="1200" dirty="0" err="1">
                <a:solidFill>
                  <a:srgbClr val="666666"/>
                </a:solidFill>
              </a:rPr>
              <a:t>Pirkei</a:t>
            </a:r>
            <a:r>
              <a:rPr lang="en-US" sz="1200" dirty="0">
                <a:solidFill>
                  <a:srgbClr val="666666"/>
                </a:solidFill>
              </a:rPr>
              <a:t> </a:t>
            </a:r>
            <a:r>
              <a:rPr lang="en-US" sz="1200" dirty="0" err="1">
                <a:solidFill>
                  <a:srgbClr val="666666"/>
                </a:solidFill>
              </a:rPr>
              <a:t>Avot</a:t>
            </a:r>
            <a:r>
              <a:rPr lang="en-US" sz="1200" dirty="0">
                <a:solidFill>
                  <a:srgbClr val="666666"/>
                </a:solidFill>
              </a:rPr>
              <a:t> states that there are ten things that were created on twilight of the sixth day. Included in this list is the rainbow. It’s interesting that the Mishna suggests that a rainbow is a creation in of itself. Scientifically, a rainbow is simply a natural result of the division of white light into its colors, not its own entity. The Torah shows us that the rainbow is in fact its own “being.” Hashem says in </a:t>
            </a:r>
            <a:r>
              <a:rPr lang="en-US" sz="1200" dirty="0" err="1">
                <a:solidFill>
                  <a:srgbClr val="666666"/>
                </a:solidFill>
              </a:rPr>
              <a:t>Braishit</a:t>
            </a:r>
            <a:r>
              <a:rPr lang="en-US" sz="1200" dirty="0">
                <a:solidFill>
                  <a:srgbClr val="666666"/>
                </a:solidFill>
              </a:rPr>
              <a:t> 9:13, “I have set </a:t>
            </a:r>
            <a:r>
              <a:rPr lang="en-US" sz="1200" b="1" dirty="0">
                <a:solidFill>
                  <a:srgbClr val="666666"/>
                </a:solidFill>
              </a:rPr>
              <a:t>My</a:t>
            </a:r>
            <a:r>
              <a:rPr lang="en-US" sz="1200" dirty="0">
                <a:solidFill>
                  <a:srgbClr val="666666"/>
                </a:solidFill>
              </a:rPr>
              <a:t> bow in the cloud.” The implication here is that the rainbow is Hashem’s own special creation and has intrinsic value as such. Looking at the rainbow as a creation instead of just a side effect, it helps us realize its significance. Perhaps, the next time you see a rainbow, you will be reminded of the importance of Hashem’s promises that He keeps for eternity.</a:t>
            </a:r>
          </a:p>
          <a:p>
            <a:pPr algn="just" fontAlgn="base"/>
            <a:r>
              <a:rPr lang="en-US" sz="1200" b="1" dirty="0"/>
              <a:t>written by </a:t>
            </a:r>
            <a:r>
              <a:rPr lang="en-US" sz="1200" b="1" dirty="0" err="1"/>
              <a:t>Elana</a:t>
            </a:r>
            <a:r>
              <a:rPr lang="en-US" sz="1200" b="1" dirty="0"/>
              <a:t> Forman</a:t>
            </a:r>
            <a:endParaRPr lang="en-US" sz="1200" b="0" i="0" dirty="0">
              <a:solidFill>
                <a:srgbClr val="666666"/>
              </a:solidFill>
              <a:effectLst/>
            </a:endParaRPr>
          </a:p>
        </p:txBody>
      </p:sp>
      <p:sp>
        <p:nvSpPr>
          <p:cNvPr id="3" name="TextBox 2"/>
          <p:cNvSpPr txBox="1"/>
          <p:nvPr/>
        </p:nvSpPr>
        <p:spPr>
          <a:xfrm>
            <a:off x="1969674" y="0"/>
            <a:ext cx="2895600" cy="369332"/>
          </a:xfrm>
          <a:prstGeom prst="rect">
            <a:avLst/>
          </a:prstGeom>
          <a:noFill/>
        </p:spPr>
        <p:txBody>
          <a:bodyPr wrap="square" rtlCol="0">
            <a:spAutoFit/>
          </a:bodyPr>
          <a:lstStyle/>
          <a:p>
            <a:r>
              <a:rPr lang="en-US" dirty="0"/>
              <a:t>Something of Interest</a:t>
            </a:r>
          </a:p>
        </p:txBody>
      </p:sp>
      <p:sp>
        <p:nvSpPr>
          <p:cNvPr id="4" name="Rectangle 3"/>
          <p:cNvSpPr/>
          <p:nvPr/>
        </p:nvSpPr>
        <p:spPr>
          <a:xfrm>
            <a:off x="6517340" y="0"/>
            <a:ext cx="5674660" cy="3785652"/>
          </a:xfrm>
          <a:prstGeom prst="rect">
            <a:avLst/>
          </a:prstGeom>
          <a:ln>
            <a:solidFill>
              <a:schemeClr val="tx1"/>
            </a:solidFill>
          </a:ln>
        </p:spPr>
        <p:txBody>
          <a:bodyPr wrap="square">
            <a:spAutoFit/>
          </a:bodyPr>
          <a:lstStyle/>
          <a:p>
            <a:r>
              <a:rPr lang="en-US" sz="1200" b="1" dirty="0">
                <a:solidFill>
                  <a:srgbClr val="333333"/>
                </a:solidFill>
              </a:rPr>
              <a:t>Nakedness:</a:t>
            </a:r>
          </a:p>
          <a:p>
            <a:r>
              <a:rPr lang="en-US" sz="1200" dirty="0">
                <a:solidFill>
                  <a:srgbClr val="333333"/>
                </a:solidFill>
              </a:rPr>
              <a:t>Most members of the Church are aware that a priesthood garment, symbolic of the covenants made in the temple, is worn by those who have participated in the endowment ceremony in the temple. This garment is a representation of the coat of skins made by the Lord for Adam and Eve after the Fall.</a:t>
            </a:r>
          </a:p>
          <a:p>
            <a:r>
              <a:rPr lang="en-US" sz="1200" dirty="0"/>
              <a:t>The idea of a garment made of skins that signified that one had power in the priesthood is found in several ancient writings. Hugh Nibley discussed some of these ancient writings and their implications for the passage in Genesis.</a:t>
            </a:r>
          </a:p>
          <a:p>
            <a:r>
              <a:rPr lang="en-US" sz="1200" dirty="0"/>
              <a:t>Nimrod claimed he was in possession of the “garment of Adam” He was the grandson of Ham. (The Talmud)</a:t>
            </a:r>
          </a:p>
          <a:p>
            <a:r>
              <a:rPr lang="en-US" sz="1200" dirty="0">
                <a:solidFill>
                  <a:srgbClr val="333333"/>
                </a:solidFill>
              </a:rPr>
              <a:t>The Apocryphal writers, Jewish and Christian, have a good deal to say about this garment.</a:t>
            </a:r>
          </a:p>
          <a:p>
            <a:r>
              <a:rPr lang="en-US" sz="1200" dirty="0"/>
              <a:t>To quote one of them: ‘the garments of skin which God made for Adam and his wife when they went out of the garden and were given after the death of Adam … to Enoch’; hence they passed to Methuselah, and then to Noah, from whom Ham stole them as the people were leaving the ark. Ham’s grandson Nimrod obtained them from his father Cush. As for the </a:t>
            </a:r>
            <a:r>
              <a:rPr lang="en-US" sz="1200" i="1" dirty="0"/>
              <a:t>legitimate</a:t>
            </a:r>
            <a:r>
              <a:rPr lang="en-US" sz="1200" dirty="0"/>
              <a:t> inheritance of this clothing, a very old fragment recently discovered says that Michael ‘disrobed Enoch of his earthly garments, and put on him his angelic clothing,’ taking him into the presence of God. …</a:t>
            </a:r>
            <a:r>
              <a:rPr lang="en-US" sz="1200" dirty="0">
                <a:solidFill>
                  <a:srgbClr val="333333"/>
                </a:solidFill>
              </a:rPr>
              <a:t> </a:t>
            </a:r>
            <a:endParaRPr lang="en-US" sz="1200" dirty="0"/>
          </a:p>
          <a:p>
            <a:r>
              <a:rPr lang="en-US" sz="1200" dirty="0"/>
              <a:t> Institute Student Manual</a:t>
            </a:r>
          </a:p>
        </p:txBody>
      </p:sp>
      <p:sp>
        <p:nvSpPr>
          <p:cNvPr id="5" name="Rectangle 4"/>
          <p:cNvSpPr/>
          <p:nvPr/>
        </p:nvSpPr>
        <p:spPr>
          <a:xfrm>
            <a:off x="6517340" y="3785652"/>
            <a:ext cx="5674660" cy="2862322"/>
          </a:xfrm>
          <a:prstGeom prst="rect">
            <a:avLst/>
          </a:prstGeom>
          <a:ln>
            <a:solidFill>
              <a:schemeClr val="tx1"/>
            </a:solidFill>
          </a:ln>
        </p:spPr>
        <p:txBody>
          <a:bodyPr wrap="square">
            <a:spAutoFit/>
          </a:bodyPr>
          <a:lstStyle/>
          <a:p>
            <a:r>
              <a:rPr lang="en-US" sz="1200" b="1"/>
              <a:t>Stolen Garment?---Hugh Nibley</a:t>
            </a:r>
          </a:p>
          <a:p>
            <a:r>
              <a:rPr lang="en-US" sz="1200"/>
              <a:t>“Incidentally the story of the stolen garment as told by the rabbis, including the great Eleazer, calls for an entirely different rendering of the strange story in Genesis [9] from the version in our King James Bible. They seemed to think that the </a:t>
            </a:r>
            <a:r>
              <a:rPr lang="en-US" sz="1200" i="1"/>
              <a:t>’erwath</a:t>
            </a:r>
            <a:r>
              <a:rPr lang="en-US" sz="1200"/>
              <a:t> of Genesis [9:22] did not mean ‘nakedness’ at all, but should be given its primary root meaning of ‘skin covering.’ Read thus, we are to understand that Ham took the garment of his father while he was sleeping and showed it to his brethren, Shem and Japheth, who took a pattern or copy of it </a:t>
            </a:r>
            <a:r>
              <a:rPr lang="en-US" sz="1200" i="1"/>
              <a:t>(salmah)</a:t>
            </a:r>
            <a:r>
              <a:rPr lang="en-US" sz="1200"/>
              <a:t> or else a woven garment like it</a:t>
            </a:r>
            <a:r>
              <a:rPr lang="en-US" sz="1200" i="1"/>
              <a:t>(simlah)</a:t>
            </a:r>
            <a:r>
              <a:rPr lang="en-US" sz="1200"/>
              <a:t> which they put upon their own shoulders, returning the skin garment to their father. Upon awaking, Noah recognized the priesthood of two sons but cursed the son who tried to rob him of his garment. Therefore, although Ham himself had the right to the priesthood, Canaan, his son, did not. Ham had married Egyptus, a descendant of Cain (Abraham 1:21–24), and so his sons were denied the priesthood.”</a:t>
            </a:r>
          </a:p>
          <a:p>
            <a:r>
              <a:rPr lang="en-US" sz="1200"/>
              <a:t> Hugh Nibley(</a:t>
            </a:r>
            <a:r>
              <a:rPr lang="en-US" sz="1200" i="1"/>
              <a:t>Lehi in the Desert and the World of Jaredites,</a:t>
            </a:r>
            <a:r>
              <a:rPr lang="en-US" sz="1200"/>
              <a:t>pp. 160–62.)</a:t>
            </a:r>
          </a:p>
          <a:p>
            <a:r>
              <a:rPr lang="en-US" sz="1200"/>
              <a:t>Institute Student Manual (4-20)</a:t>
            </a:r>
            <a:endParaRPr lang="en-US" sz="1200" dirty="0"/>
          </a:p>
        </p:txBody>
      </p:sp>
    </p:spTree>
    <p:extLst>
      <p:ext uri="{BB962C8B-B14F-4D97-AF65-F5344CB8AC3E}">
        <p14:creationId xmlns:p14="http://schemas.microsoft.com/office/powerpoint/2010/main" val="374163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88668"/>
            <a:ext cx="3612333" cy="369332"/>
          </a:xfrm>
          <a:prstGeom prst="rect">
            <a:avLst/>
          </a:prstGeom>
          <a:noFill/>
        </p:spPr>
        <p:txBody>
          <a:bodyPr wrap="square" rtlCol="0">
            <a:spAutoFit/>
          </a:bodyPr>
          <a:lstStyle/>
          <a:p>
            <a:r>
              <a:rPr lang="en-US" dirty="0">
                <a:solidFill>
                  <a:schemeClr val="bg1"/>
                </a:solidFill>
              </a:rPr>
              <a:t>Genesis 6:13-16</a:t>
            </a:r>
          </a:p>
        </p:txBody>
      </p:sp>
      <p:sp>
        <p:nvSpPr>
          <p:cNvPr id="4" name="TextBox 3"/>
          <p:cNvSpPr txBox="1"/>
          <p:nvPr/>
        </p:nvSpPr>
        <p:spPr>
          <a:xfrm>
            <a:off x="0" y="33256"/>
            <a:ext cx="12192000" cy="1107996"/>
          </a:xfrm>
          <a:prstGeom prst="rect">
            <a:avLst/>
          </a:prstGeom>
          <a:noFill/>
        </p:spPr>
        <p:txBody>
          <a:bodyPr wrap="square" rtlCol="0">
            <a:spAutoFit/>
          </a:bodyPr>
          <a:lstStyle/>
          <a:p>
            <a:pPr algn="ctr"/>
            <a:r>
              <a:rPr lang="en-US" sz="6600" dirty="0">
                <a:solidFill>
                  <a:schemeClr val="bg1"/>
                </a:solidFill>
                <a:latin typeface="Arial Rounded MT Bold" panose="020F0704030504030204" pitchFamily="34" charset="0"/>
              </a:rPr>
              <a:t>How to Build an Ark</a:t>
            </a:r>
          </a:p>
        </p:txBody>
      </p:sp>
      <p:sp>
        <p:nvSpPr>
          <p:cNvPr id="3" name="Rectangle 2"/>
          <p:cNvSpPr/>
          <p:nvPr/>
        </p:nvSpPr>
        <p:spPr>
          <a:xfrm>
            <a:off x="378051" y="1433831"/>
            <a:ext cx="6491659" cy="1938992"/>
          </a:xfrm>
          <a:prstGeom prst="rect">
            <a:avLst/>
          </a:prstGeom>
        </p:spPr>
        <p:txBody>
          <a:bodyPr wrap="square">
            <a:spAutoFit/>
          </a:bodyPr>
          <a:lstStyle/>
          <a:p>
            <a:pPr fontAlgn="base"/>
            <a:r>
              <a:rPr lang="en-US" dirty="0">
                <a:solidFill>
                  <a:schemeClr val="bg1"/>
                </a:solidFill>
                <a:latin typeface="Calibri" panose="020F0502020204030204" pitchFamily="34" charset="0"/>
              </a:rPr>
              <a:t>“The ark: the Hebrew word means ‘box’ or ‘chest.’ It is used elsewhere only for the watertight ‘basket’ in which the baby Moses floated on the Nile—an interesting parallel.</a:t>
            </a:r>
          </a:p>
          <a:p>
            <a:pPr fontAlgn="base"/>
            <a:r>
              <a:rPr lang="en-US" dirty="0">
                <a:solidFill>
                  <a:schemeClr val="bg1"/>
                </a:solidFill>
                <a:latin typeface="Calibri" panose="020F0502020204030204" pitchFamily="34" charset="0"/>
              </a:rPr>
              <a:t>“The ark is vast, designed to float, not sail—and there were no launching problems! An 18-inch cubit gives the measurements as 450 x 76 x 45 feet or 137 x 23 x 14 </a:t>
            </a:r>
            <a:r>
              <a:rPr lang="en-US" dirty="0" err="1">
                <a:solidFill>
                  <a:schemeClr val="bg1"/>
                </a:solidFill>
                <a:latin typeface="Calibri" panose="020F0502020204030204" pitchFamily="34" charset="0"/>
              </a:rPr>
              <a:t>metres</a:t>
            </a:r>
            <a:r>
              <a:rPr lang="en-US" dirty="0">
                <a:solidFill>
                  <a:schemeClr val="bg1"/>
                </a:solidFill>
                <a:latin typeface="Calibri" panose="020F0502020204030204" pitchFamily="34" charset="0"/>
              </a:rPr>
              <a:t>.” </a:t>
            </a:r>
          </a:p>
          <a:p>
            <a:pPr fontAlgn="base"/>
            <a:r>
              <a:rPr lang="en-US" sz="1200" dirty="0">
                <a:solidFill>
                  <a:schemeClr val="bg1"/>
                </a:solidFill>
                <a:latin typeface="Calibri" panose="020F0502020204030204" pitchFamily="34" charset="0"/>
              </a:rPr>
              <a:t>Institute Manual</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053" name="Picture 5" descr="http://static.communitytable.parade.com/wp-content/uploads/2014/03/real-life-noahs-ark-ftr.jpg"/>
          <p:cNvPicPr>
            <a:picLocks noChangeAspect="1" noChangeArrowheads="1"/>
          </p:cNvPicPr>
          <p:nvPr/>
        </p:nvPicPr>
        <p:blipFill rotWithShape="1">
          <a:blip r:embed="rId3">
            <a:extLst>
              <a:ext uri="{28A0092B-C50C-407E-A947-70E740481C1C}">
                <a14:useLocalDpi xmlns:a14="http://schemas.microsoft.com/office/drawing/2010/main" val="0"/>
              </a:ext>
            </a:extLst>
          </a:blip>
          <a:srcRect l="21448" b="30175"/>
          <a:stretch/>
        </p:blipFill>
        <p:spPr bwMode="auto">
          <a:xfrm>
            <a:off x="6158040" y="2899758"/>
            <a:ext cx="5718773" cy="31771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71789" y="1853208"/>
            <a:ext cx="3871541" cy="923330"/>
          </a:xfrm>
          <a:prstGeom prst="rect">
            <a:avLst/>
          </a:prstGeom>
        </p:spPr>
        <p:txBody>
          <a:bodyPr wrap="square">
            <a:spAutoFit/>
          </a:bodyPr>
          <a:lstStyle/>
          <a:p>
            <a:r>
              <a:rPr lang="en-US" b="0" i="0" dirty="0">
                <a:solidFill>
                  <a:schemeClr val="bg1"/>
                </a:solidFill>
                <a:effectLst/>
                <a:latin typeface="Calibri" panose="020F0502020204030204" pitchFamily="34" charset="0"/>
              </a:rPr>
              <a:t>“pitch it” means to cover the ark with a tar-like substance to seal it and make it waterproof.</a:t>
            </a:r>
            <a:endParaRPr lang="en-US" dirty="0">
              <a:solidFill>
                <a:schemeClr val="bg1"/>
              </a:solidFill>
            </a:endParaRPr>
          </a:p>
        </p:txBody>
      </p:sp>
      <p:sp>
        <p:nvSpPr>
          <p:cNvPr id="2048" name="Rectangle 2047"/>
          <p:cNvSpPr/>
          <p:nvPr/>
        </p:nvSpPr>
        <p:spPr>
          <a:xfrm>
            <a:off x="737279" y="4165038"/>
            <a:ext cx="5260749" cy="1200329"/>
          </a:xfrm>
          <a:prstGeom prst="rect">
            <a:avLst/>
          </a:prstGeom>
        </p:spPr>
        <p:txBody>
          <a:bodyPr wrap="square">
            <a:spAutoFit/>
          </a:bodyPr>
          <a:lstStyle/>
          <a:p>
            <a:r>
              <a:rPr lang="en-US" dirty="0">
                <a:solidFill>
                  <a:schemeClr val="bg1"/>
                </a:solidFill>
                <a:latin typeface="Calibri" panose="020F0502020204030204" pitchFamily="34" charset="0"/>
              </a:rPr>
              <a:t>A</a:t>
            </a:r>
            <a:r>
              <a:rPr lang="en-US" b="0" i="0" dirty="0">
                <a:solidFill>
                  <a:schemeClr val="bg1"/>
                </a:solidFill>
                <a:effectLst/>
                <a:latin typeface="Calibri" panose="020F0502020204030204" pitchFamily="34" charset="0"/>
              </a:rPr>
              <a:t> cubit was a unit of measurement used by the Hebrews in biblical times. The measurement is based on the distance between an adult’s elbow and the tip of the longest finger.</a:t>
            </a:r>
            <a:endParaRPr lang="en-US" dirty="0">
              <a:solidFill>
                <a:schemeClr val="bg1"/>
              </a:solidFill>
            </a:endParaRPr>
          </a:p>
        </p:txBody>
      </p:sp>
      <p:sp>
        <p:nvSpPr>
          <p:cNvPr id="2049" name="Rectangle 2048"/>
          <p:cNvSpPr/>
          <p:nvPr/>
        </p:nvSpPr>
        <p:spPr>
          <a:xfrm>
            <a:off x="5620801" y="6159187"/>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 About 450 feet long (about 138 meters), 75 feet wide (about 23 meters), and 45 feet high (about 14 meters).</a:t>
            </a:r>
            <a:endParaRPr lang="en-US" dirty="0">
              <a:solidFill>
                <a:schemeClr val="bg1"/>
              </a:solidFill>
            </a:endParaRPr>
          </a:p>
        </p:txBody>
      </p:sp>
      <p:grpSp>
        <p:nvGrpSpPr>
          <p:cNvPr id="11" name="Group 10"/>
          <p:cNvGrpSpPr/>
          <p:nvPr/>
        </p:nvGrpSpPr>
        <p:grpSpPr>
          <a:xfrm>
            <a:off x="3162887" y="5505050"/>
            <a:ext cx="921985" cy="843934"/>
            <a:chOff x="182327" y="5813009"/>
            <a:chExt cx="921985" cy="843934"/>
          </a:xfrm>
        </p:grpSpPr>
        <p:grpSp>
          <p:nvGrpSpPr>
            <p:cNvPr id="12" name="Group 73"/>
            <p:cNvGrpSpPr/>
            <p:nvPr/>
          </p:nvGrpSpPr>
          <p:grpSpPr>
            <a:xfrm rot="15272871">
              <a:off x="499981" y="5734802"/>
              <a:ext cx="526123" cy="682538"/>
              <a:chOff x="609600" y="685800"/>
              <a:chExt cx="2819400" cy="3657600"/>
            </a:xfrm>
          </p:grpSpPr>
          <p:grpSp>
            <p:nvGrpSpPr>
              <p:cNvPr id="44" name="Group 16"/>
              <p:cNvGrpSpPr/>
              <p:nvPr/>
            </p:nvGrpSpPr>
            <p:grpSpPr>
              <a:xfrm>
                <a:off x="914400" y="2590800"/>
                <a:ext cx="533400" cy="261851"/>
                <a:chOff x="2286000" y="5943600"/>
                <a:chExt cx="1676400" cy="822960"/>
              </a:xfrm>
            </p:grpSpPr>
            <p:sp>
              <p:nvSpPr>
                <p:cNvPr id="70" name="Oval 69"/>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7"/>
              <p:cNvGrpSpPr/>
              <p:nvPr/>
            </p:nvGrpSpPr>
            <p:grpSpPr>
              <a:xfrm flipH="1">
                <a:off x="2895600" y="2667000"/>
                <a:ext cx="533400" cy="261851"/>
                <a:chOff x="2286000" y="5943600"/>
                <a:chExt cx="1676400" cy="822960"/>
              </a:xfrm>
            </p:grpSpPr>
            <p:sp>
              <p:nvSpPr>
                <p:cNvPr id="66" name="Oval 65"/>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hord 55"/>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32"/>
              <p:cNvGrpSpPr/>
              <p:nvPr/>
            </p:nvGrpSpPr>
            <p:grpSpPr>
              <a:xfrm>
                <a:off x="2153161" y="4038810"/>
                <a:ext cx="1138978" cy="304590"/>
                <a:chOff x="2206162" y="5315928"/>
                <a:chExt cx="1609632" cy="430455"/>
              </a:xfrm>
            </p:grpSpPr>
            <p:sp>
              <p:nvSpPr>
                <p:cNvPr id="63" name="Moon 62"/>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37"/>
              <p:cNvGrpSpPr/>
              <p:nvPr/>
            </p:nvGrpSpPr>
            <p:grpSpPr>
              <a:xfrm flipH="1">
                <a:off x="914400" y="4038600"/>
                <a:ext cx="1138978" cy="304590"/>
                <a:chOff x="2206162" y="5315928"/>
                <a:chExt cx="1609632" cy="430455"/>
              </a:xfrm>
            </p:grpSpPr>
            <p:sp>
              <p:nvSpPr>
                <p:cNvPr id="60" name="Moon 59"/>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73"/>
            <p:cNvGrpSpPr/>
            <p:nvPr/>
          </p:nvGrpSpPr>
          <p:grpSpPr>
            <a:xfrm rot="16028458">
              <a:off x="260534" y="6052613"/>
              <a:ext cx="526123" cy="682538"/>
              <a:chOff x="609600" y="685800"/>
              <a:chExt cx="2819400" cy="3657600"/>
            </a:xfrm>
          </p:grpSpPr>
          <p:grpSp>
            <p:nvGrpSpPr>
              <p:cNvPr id="14" name="Group 16"/>
              <p:cNvGrpSpPr/>
              <p:nvPr/>
            </p:nvGrpSpPr>
            <p:grpSpPr>
              <a:xfrm>
                <a:off x="914400" y="2590800"/>
                <a:ext cx="533400" cy="261851"/>
                <a:chOff x="2286000" y="5943600"/>
                <a:chExt cx="1676400" cy="822960"/>
              </a:xfrm>
            </p:grpSpPr>
            <p:sp>
              <p:nvSpPr>
                <p:cNvPr id="40" name="Oval 39"/>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7"/>
              <p:cNvGrpSpPr/>
              <p:nvPr/>
            </p:nvGrpSpPr>
            <p:grpSpPr>
              <a:xfrm flipH="1">
                <a:off x="2895600" y="2667000"/>
                <a:ext cx="533400" cy="261851"/>
                <a:chOff x="2286000" y="5943600"/>
                <a:chExt cx="1676400" cy="822960"/>
              </a:xfrm>
            </p:grpSpPr>
            <p:sp>
              <p:nvSpPr>
                <p:cNvPr id="36" name="Oval 35"/>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reeform 15"/>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ord 25"/>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hord 26"/>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32"/>
              <p:cNvGrpSpPr/>
              <p:nvPr/>
            </p:nvGrpSpPr>
            <p:grpSpPr>
              <a:xfrm>
                <a:off x="2153161" y="4038810"/>
                <a:ext cx="1138978" cy="304590"/>
                <a:chOff x="2206162" y="5315928"/>
                <a:chExt cx="1609632" cy="430455"/>
              </a:xfrm>
            </p:grpSpPr>
            <p:sp>
              <p:nvSpPr>
                <p:cNvPr id="33" name="Moon 32"/>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7"/>
              <p:cNvGrpSpPr/>
              <p:nvPr/>
            </p:nvGrpSpPr>
            <p:grpSpPr>
              <a:xfrm flipH="1">
                <a:off x="914400" y="4038600"/>
                <a:ext cx="1138978" cy="304590"/>
                <a:chOff x="2206162" y="5315928"/>
                <a:chExt cx="1609632" cy="430455"/>
              </a:xfrm>
            </p:grpSpPr>
            <p:sp>
              <p:nvSpPr>
                <p:cNvPr id="30" name="Moon 29"/>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48307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1000" fill="hold"/>
                                        <p:tgtEl>
                                          <p:spTgt spid="11"/>
                                        </p:tgtEl>
                                        <p:attrNameLst>
                                          <p:attrName>ppt_x</p:attrName>
                                        </p:attrNameLst>
                                      </p:cBhvr>
                                      <p:tavLst>
                                        <p:tav tm="0">
                                          <p:val>
                                            <p:strVal val="0-#ppt_w/2"/>
                                          </p:val>
                                        </p:tav>
                                        <p:tav tm="100000">
                                          <p:val>
                                            <p:strVal val="#ppt_x"/>
                                          </p:val>
                                        </p:tav>
                                      </p:tavLst>
                                    </p:anim>
                                    <p:anim calcmode="lin" valueType="num">
                                      <p:cBhvr additive="base">
                                        <p:cTn id="1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48" grpId="0"/>
      <p:bldP spid="20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88668"/>
            <a:ext cx="3612333" cy="369332"/>
          </a:xfrm>
          <a:prstGeom prst="rect">
            <a:avLst/>
          </a:prstGeom>
          <a:noFill/>
        </p:spPr>
        <p:txBody>
          <a:bodyPr wrap="square" rtlCol="0">
            <a:spAutoFit/>
          </a:bodyPr>
          <a:lstStyle/>
          <a:p>
            <a:r>
              <a:rPr lang="en-US" dirty="0">
                <a:solidFill>
                  <a:schemeClr val="bg1"/>
                </a:solidFill>
              </a:rPr>
              <a:t>Genesis 6:18</a:t>
            </a:r>
          </a:p>
        </p:txBody>
      </p:sp>
      <p:sp>
        <p:nvSpPr>
          <p:cNvPr id="4" name="TextBox 3"/>
          <p:cNvSpPr txBox="1"/>
          <p:nvPr/>
        </p:nvSpPr>
        <p:spPr>
          <a:xfrm>
            <a:off x="0" y="33256"/>
            <a:ext cx="12192000" cy="1107996"/>
          </a:xfrm>
          <a:prstGeom prst="rect">
            <a:avLst/>
          </a:prstGeom>
          <a:noFill/>
        </p:spPr>
        <p:txBody>
          <a:bodyPr wrap="square" rtlCol="0">
            <a:spAutoFit/>
          </a:bodyPr>
          <a:lstStyle/>
          <a:p>
            <a:pPr algn="ctr"/>
            <a:r>
              <a:rPr lang="en-US" sz="6600" dirty="0">
                <a:solidFill>
                  <a:schemeClr val="bg1"/>
                </a:solidFill>
                <a:latin typeface="Arial Rounded MT Bold" panose="020F0704030504030204" pitchFamily="34" charset="0"/>
              </a:rPr>
              <a:t>The Ark—Symbol of Refuge</a:t>
            </a:r>
          </a:p>
        </p:txBody>
      </p:sp>
      <p:sp>
        <p:nvSpPr>
          <p:cNvPr id="3" name="Rectangle 2"/>
          <p:cNvSpPr/>
          <p:nvPr/>
        </p:nvSpPr>
        <p:spPr>
          <a:xfrm>
            <a:off x="378051" y="1433831"/>
            <a:ext cx="6491659" cy="1384995"/>
          </a:xfrm>
          <a:prstGeom prst="rect">
            <a:avLst/>
          </a:prstGeom>
        </p:spPr>
        <p:txBody>
          <a:bodyPr wrap="square">
            <a:spAutoFit/>
          </a:bodyPr>
          <a:lstStyle/>
          <a:p>
            <a:pPr fontAlgn="base"/>
            <a:r>
              <a:rPr lang="en-US" dirty="0">
                <a:solidFill>
                  <a:schemeClr val="bg1"/>
                </a:solidFill>
                <a:latin typeface="Calibri" panose="020F0502020204030204" pitchFamily="34" charset="0"/>
              </a:rPr>
              <a:t>“According to divine instruction, Noah prepared an ark of safety for his family. The Lord established with him and his family a covenant whereby they might enjoy the spiritual safety of the gospel and the priesthood of God.”</a:t>
            </a:r>
          </a:p>
          <a:p>
            <a:pPr fontAlgn="base"/>
            <a:r>
              <a:rPr lang="en-US" sz="1200" dirty="0" err="1">
                <a:solidFill>
                  <a:schemeClr val="bg1"/>
                </a:solidFill>
                <a:latin typeface="Calibri" panose="020F0502020204030204" pitchFamily="34" charset="0"/>
              </a:rPr>
              <a:t>Pinegar</a:t>
            </a:r>
            <a:r>
              <a:rPr lang="en-US" sz="1200" dirty="0">
                <a:solidFill>
                  <a:schemeClr val="bg1"/>
                </a:solidFill>
                <a:latin typeface="Calibri" panose="020F0502020204030204" pitchFamily="34" charset="0"/>
              </a:rPr>
              <a:t> and Allen</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Rectangle 4"/>
          <p:cNvSpPr/>
          <p:nvPr/>
        </p:nvSpPr>
        <p:spPr>
          <a:xfrm>
            <a:off x="6545655" y="4212394"/>
            <a:ext cx="5495453" cy="1661993"/>
          </a:xfrm>
          <a:prstGeom prst="rect">
            <a:avLst/>
          </a:prstGeom>
        </p:spPr>
        <p:txBody>
          <a:bodyPr wrap="square">
            <a:spAutoFit/>
          </a:bodyPr>
          <a:lstStyle/>
          <a:p>
            <a:r>
              <a:rPr lang="en-US" dirty="0">
                <a:solidFill>
                  <a:schemeClr val="bg1"/>
                </a:solidFill>
                <a:latin typeface="Calibri" panose="020F0502020204030204" pitchFamily="34" charset="0"/>
              </a:rPr>
              <a:t>“We all need to build a personal ark, to fortify ourselves against this rising tide of evil, to protect ourselves and our families against the floodwaters of iniquity around us. And we shouldn’t wait until it starts raining, but prepare in advance.”</a:t>
            </a:r>
          </a:p>
          <a:p>
            <a:r>
              <a:rPr lang="en-US" sz="1200" dirty="0">
                <a:solidFill>
                  <a:schemeClr val="bg1"/>
                </a:solidFill>
                <a:latin typeface="Calibri" panose="020F0502020204030204" pitchFamily="34" charset="0"/>
              </a:rPr>
              <a:t>W. Don Ladd </a:t>
            </a:r>
            <a:endParaRPr lang="en-US" sz="1200" dirty="0">
              <a:solidFill>
                <a:schemeClr val="bg1"/>
              </a:solidFill>
            </a:endParaRPr>
          </a:p>
        </p:txBody>
      </p:sp>
      <p:pic>
        <p:nvPicPr>
          <p:cNvPr id="6" name="Picture 2" descr="http://cache3.asset-cache.net/gc/91495989-bare-chested-african-man-with-scaffolding-gettyimages.jpg?v=1&amp;c=IWSAsset&amp;k=2&amp;d=Z5%2BxqphNqvvH7FtB77nrxJfpwe9RGzDmOSql8O0VEuM%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136" y="3266441"/>
            <a:ext cx="3962244" cy="27480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1.bp.blogspot.com/-9P54wAwnqkU/Uzb_sxUQxRI/AAAAAAAABGw/c0wT0NY5QsU/s1600/no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7083" y="1174507"/>
            <a:ext cx="2888654" cy="274999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rot="20700000">
            <a:off x="5472778" y="4621423"/>
            <a:ext cx="921985" cy="843934"/>
            <a:chOff x="182327" y="5813009"/>
            <a:chExt cx="921985" cy="843934"/>
          </a:xfrm>
        </p:grpSpPr>
        <p:grpSp>
          <p:nvGrpSpPr>
            <p:cNvPr id="13" name="Group 73"/>
            <p:cNvGrpSpPr/>
            <p:nvPr/>
          </p:nvGrpSpPr>
          <p:grpSpPr>
            <a:xfrm rot="15272871">
              <a:off x="499981" y="5734802"/>
              <a:ext cx="526123" cy="682538"/>
              <a:chOff x="609600" y="685800"/>
              <a:chExt cx="2819400" cy="3657600"/>
            </a:xfrm>
          </p:grpSpPr>
          <p:grpSp>
            <p:nvGrpSpPr>
              <p:cNvPr id="45" name="Group 16"/>
              <p:cNvGrpSpPr/>
              <p:nvPr/>
            </p:nvGrpSpPr>
            <p:grpSpPr>
              <a:xfrm>
                <a:off x="914400" y="2590800"/>
                <a:ext cx="533400" cy="261851"/>
                <a:chOff x="2286000" y="5943600"/>
                <a:chExt cx="1676400" cy="822960"/>
              </a:xfrm>
            </p:grpSpPr>
            <p:sp>
              <p:nvSpPr>
                <p:cNvPr id="71" name="Oval 7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
              <p:cNvGrpSpPr/>
              <p:nvPr/>
            </p:nvGrpSpPr>
            <p:grpSpPr>
              <a:xfrm flipH="1">
                <a:off x="2895600" y="2667000"/>
                <a:ext cx="533400" cy="261851"/>
                <a:chOff x="2286000" y="5943600"/>
                <a:chExt cx="1676400" cy="822960"/>
              </a:xfrm>
            </p:grpSpPr>
            <p:sp>
              <p:nvSpPr>
                <p:cNvPr id="67" name="Oval 6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ord 5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2"/>
              <p:cNvGrpSpPr/>
              <p:nvPr/>
            </p:nvGrpSpPr>
            <p:grpSpPr>
              <a:xfrm>
                <a:off x="2153161" y="4038810"/>
                <a:ext cx="1138978" cy="304590"/>
                <a:chOff x="2206162" y="5315928"/>
                <a:chExt cx="1609632" cy="430455"/>
              </a:xfrm>
            </p:grpSpPr>
            <p:sp>
              <p:nvSpPr>
                <p:cNvPr id="64" name="Moon 6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7"/>
              <p:cNvGrpSpPr/>
              <p:nvPr/>
            </p:nvGrpSpPr>
            <p:grpSpPr>
              <a:xfrm flipH="1">
                <a:off x="914400" y="4038600"/>
                <a:ext cx="1138978" cy="304590"/>
                <a:chOff x="2206162" y="5315928"/>
                <a:chExt cx="1609632" cy="430455"/>
              </a:xfrm>
            </p:grpSpPr>
            <p:sp>
              <p:nvSpPr>
                <p:cNvPr id="61" name="Moon 6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73"/>
            <p:cNvGrpSpPr/>
            <p:nvPr/>
          </p:nvGrpSpPr>
          <p:grpSpPr>
            <a:xfrm rot="16028458">
              <a:off x="260534" y="6052613"/>
              <a:ext cx="526123" cy="682538"/>
              <a:chOff x="609600" y="685800"/>
              <a:chExt cx="2819400" cy="3657600"/>
            </a:xfrm>
          </p:grpSpPr>
          <p:grpSp>
            <p:nvGrpSpPr>
              <p:cNvPr id="15" name="Group 16"/>
              <p:cNvGrpSpPr/>
              <p:nvPr/>
            </p:nvGrpSpPr>
            <p:grpSpPr>
              <a:xfrm>
                <a:off x="914400" y="2590800"/>
                <a:ext cx="533400" cy="261851"/>
                <a:chOff x="2286000" y="5943600"/>
                <a:chExt cx="1676400" cy="822960"/>
              </a:xfrm>
            </p:grpSpPr>
            <p:sp>
              <p:nvSpPr>
                <p:cNvPr id="41" name="Oval 4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7"/>
              <p:cNvGrpSpPr/>
              <p:nvPr/>
            </p:nvGrpSpPr>
            <p:grpSpPr>
              <a:xfrm flipH="1">
                <a:off x="2895600" y="2667000"/>
                <a:ext cx="533400" cy="261851"/>
                <a:chOff x="2286000" y="5943600"/>
                <a:chExt cx="1676400" cy="822960"/>
              </a:xfrm>
            </p:grpSpPr>
            <p:sp>
              <p:nvSpPr>
                <p:cNvPr id="37" name="Oval 3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hord 2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2"/>
              <p:cNvGrpSpPr/>
              <p:nvPr/>
            </p:nvGrpSpPr>
            <p:grpSpPr>
              <a:xfrm>
                <a:off x="2153161" y="4038810"/>
                <a:ext cx="1138978" cy="304590"/>
                <a:chOff x="2206162" y="5315928"/>
                <a:chExt cx="1609632" cy="430455"/>
              </a:xfrm>
            </p:grpSpPr>
            <p:sp>
              <p:nvSpPr>
                <p:cNvPr id="34" name="Moon 3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7"/>
              <p:cNvGrpSpPr/>
              <p:nvPr/>
            </p:nvGrpSpPr>
            <p:grpSpPr>
              <a:xfrm flipH="1">
                <a:off x="914400" y="4038600"/>
                <a:ext cx="1138978" cy="304590"/>
                <a:chOff x="2206162" y="5315928"/>
                <a:chExt cx="1609632" cy="430455"/>
              </a:xfrm>
            </p:grpSpPr>
            <p:sp>
              <p:nvSpPr>
                <p:cNvPr id="31" name="Moon 3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49238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12"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1000" fill="hold"/>
                                        <p:tgtEl>
                                          <p:spTgt spid="12"/>
                                        </p:tgtEl>
                                        <p:attrNameLst>
                                          <p:attrName>ppt_x</p:attrName>
                                        </p:attrNameLst>
                                      </p:cBhvr>
                                      <p:tavLst>
                                        <p:tav tm="0">
                                          <p:val>
                                            <p:strVal val="0-#ppt_w/2"/>
                                          </p:val>
                                        </p:tav>
                                        <p:tav tm="100000">
                                          <p:val>
                                            <p:strVal val="#ppt_x"/>
                                          </p:val>
                                        </p:tav>
                                      </p:tavLst>
                                    </p:anim>
                                    <p:anim calcmode="lin" valueType="num">
                                      <p:cBhvr additive="base">
                                        <p:cTn id="10" dur="1000" fill="hold"/>
                                        <p:tgtEl>
                                          <p:spTgt spid="12"/>
                                        </p:tgtEl>
                                        <p:attrNameLst>
                                          <p:attrName>ppt_y</p:attrName>
                                        </p:attrNameLst>
                                      </p:cBhvr>
                                      <p:tavLst>
                                        <p:tav tm="0">
                                          <p:val>
                                            <p:strVal val="1+#ppt_h/2"/>
                                          </p:val>
                                        </p:tav>
                                        <p:tav tm="100000">
                                          <p:val>
                                            <p:strVal val="#ppt_y"/>
                                          </p:val>
                                        </p:tav>
                                      </p:tavLst>
                                    </p:anim>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88668"/>
            <a:ext cx="3612333" cy="369332"/>
          </a:xfrm>
          <a:prstGeom prst="rect">
            <a:avLst/>
          </a:prstGeom>
          <a:noFill/>
        </p:spPr>
        <p:txBody>
          <a:bodyPr wrap="square" rtlCol="0">
            <a:spAutoFit/>
          </a:bodyPr>
          <a:lstStyle/>
          <a:p>
            <a:r>
              <a:rPr lang="en-US" dirty="0">
                <a:solidFill>
                  <a:schemeClr val="bg1"/>
                </a:solidFill>
              </a:rPr>
              <a:t>Genesis 6:16</a:t>
            </a:r>
          </a:p>
        </p:txBody>
      </p:sp>
      <p:sp>
        <p:nvSpPr>
          <p:cNvPr id="4" name="TextBox 3"/>
          <p:cNvSpPr txBox="1"/>
          <p:nvPr/>
        </p:nvSpPr>
        <p:spPr>
          <a:xfrm>
            <a:off x="0" y="33256"/>
            <a:ext cx="12192000" cy="1107996"/>
          </a:xfrm>
          <a:prstGeom prst="rect">
            <a:avLst/>
          </a:prstGeom>
          <a:noFill/>
        </p:spPr>
        <p:txBody>
          <a:bodyPr wrap="square" rtlCol="0">
            <a:spAutoFit/>
          </a:bodyPr>
          <a:lstStyle/>
          <a:p>
            <a:pPr algn="ctr"/>
            <a:r>
              <a:rPr lang="en-US" sz="6600" dirty="0">
                <a:solidFill>
                  <a:schemeClr val="bg1"/>
                </a:solidFill>
                <a:latin typeface="Arial Rounded MT Bold" panose="020F0704030504030204" pitchFamily="34" charset="0"/>
              </a:rPr>
              <a:t>The Window</a:t>
            </a:r>
          </a:p>
        </p:txBody>
      </p:sp>
      <p:sp>
        <p:nvSpPr>
          <p:cNvPr id="3" name="Rectangle 2"/>
          <p:cNvSpPr/>
          <p:nvPr/>
        </p:nvSpPr>
        <p:spPr>
          <a:xfrm>
            <a:off x="378051" y="1433831"/>
            <a:ext cx="6491659" cy="3046988"/>
          </a:xfrm>
          <a:prstGeom prst="rect">
            <a:avLst/>
          </a:prstGeom>
        </p:spPr>
        <p:txBody>
          <a:bodyPr wrap="square">
            <a:spAutoFit/>
          </a:bodyPr>
          <a:lstStyle/>
          <a:p>
            <a:pPr fontAlgn="base"/>
            <a:r>
              <a:rPr lang="en-US" sz="2400" dirty="0">
                <a:solidFill>
                  <a:schemeClr val="bg1"/>
                </a:solidFill>
                <a:latin typeface="Calibri" panose="020F0502020204030204" pitchFamily="34" charset="0"/>
              </a:rPr>
              <a:t>The word </a:t>
            </a:r>
            <a:r>
              <a:rPr lang="en-US" sz="2400" i="1" dirty="0">
                <a:solidFill>
                  <a:schemeClr val="bg1"/>
                </a:solidFill>
                <a:latin typeface="Calibri" panose="020F0502020204030204" pitchFamily="34" charset="0"/>
              </a:rPr>
              <a:t>window</a:t>
            </a:r>
            <a:r>
              <a:rPr lang="en-US" sz="2400" dirty="0">
                <a:solidFill>
                  <a:schemeClr val="bg1"/>
                </a:solidFill>
                <a:latin typeface="Calibri" panose="020F0502020204030204" pitchFamily="34" charset="0"/>
              </a:rPr>
              <a:t> was translated from the Hebrew word </a:t>
            </a:r>
            <a:r>
              <a:rPr lang="en-US" sz="2400" i="1" dirty="0" err="1">
                <a:solidFill>
                  <a:schemeClr val="bg1"/>
                </a:solidFill>
                <a:latin typeface="Calibri" panose="020F0502020204030204" pitchFamily="34" charset="0"/>
              </a:rPr>
              <a:t>tsohar</a:t>
            </a:r>
            <a:r>
              <a:rPr lang="en-US" sz="2400" i="1" dirty="0">
                <a:solidFill>
                  <a:schemeClr val="bg1"/>
                </a:solidFill>
                <a:latin typeface="Calibri" panose="020F0502020204030204" pitchFamily="34" charset="0"/>
              </a:rPr>
              <a:t>.</a:t>
            </a:r>
            <a:r>
              <a:rPr lang="en-US" sz="2400" dirty="0">
                <a:solidFill>
                  <a:schemeClr val="bg1"/>
                </a:solidFill>
                <a:latin typeface="Calibri" panose="020F0502020204030204" pitchFamily="34" charset="0"/>
              </a:rPr>
              <a:t> Some rabbis believed that this word referred to “a precious stone that shone in the ark”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Compare this to the experience of the </a:t>
            </a:r>
            <a:r>
              <a:rPr lang="en-US" sz="2400" dirty="0" err="1">
                <a:solidFill>
                  <a:schemeClr val="bg1"/>
                </a:solidFill>
                <a:latin typeface="Calibri" panose="020F0502020204030204" pitchFamily="34" charset="0"/>
              </a:rPr>
              <a:t>Jaredites</a:t>
            </a:r>
            <a:r>
              <a:rPr lang="en-US" sz="2400" dirty="0">
                <a:solidFill>
                  <a:schemeClr val="bg1"/>
                </a:solidFill>
                <a:latin typeface="Calibri" panose="020F0502020204030204" pitchFamily="34" charset="0"/>
              </a:rPr>
              <a:t>, who later traveled across the ocean in barges lit by stones that shone in the dark </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1"/>
          <p:cNvGrpSpPr/>
          <p:nvPr/>
        </p:nvGrpSpPr>
        <p:grpSpPr>
          <a:xfrm rot="7083348">
            <a:off x="10758456" y="260289"/>
            <a:ext cx="921985" cy="843934"/>
            <a:chOff x="182327" y="5813009"/>
            <a:chExt cx="921985" cy="843934"/>
          </a:xfrm>
        </p:grpSpPr>
        <p:grpSp>
          <p:nvGrpSpPr>
            <p:cNvPr id="13" name="Group 73"/>
            <p:cNvGrpSpPr/>
            <p:nvPr/>
          </p:nvGrpSpPr>
          <p:grpSpPr>
            <a:xfrm rot="15272871">
              <a:off x="499981" y="5734802"/>
              <a:ext cx="526123" cy="682538"/>
              <a:chOff x="609600" y="685800"/>
              <a:chExt cx="2819400" cy="3657600"/>
            </a:xfrm>
          </p:grpSpPr>
          <p:grpSp>
            <p:nvGrpSpPr>
              <p:cNvPr id="45" name="Group 16"/>
              <p:cNvGrpSpPr/>
              <p:nvPr/>
            </p:nvGrpSpPr>
            <p:grpSpPr>
              <a:xfrm>
                <a:off x="914400" y="2590800"/>
                <a:ext cx="533400" cy="261851"/>
                <a:chOff x="2286000" y="5943600"/>
                <a:chExt cx="1676400" cy="822960"/>
              </a:xfrm>
            </p:grpSpPr>
            <p:sp>
              <p:nvSpPr>
                <p:cNvPr id="71" name="Oval 7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
              <p:cNvGrpSpPr/>
              <p:nvPr/>
            </p:nvGrpSpPr>
            <p:grpSpPr>
              <a:xfrm flipH="1">
                <a:off x="2895600" y="2667000"/>
                <a:ext cx="533400" cy="261851"/>
                <a:chOff x="2286000" y="5943600"/>
                <a:chExt cx="1676400" cy="822960"/>
              </a:xfrm>
            </p:grpSpPr>
            <p:sp>
              <p:nvSpPr>
                <p:cNvPr id="67" name="Oval 6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ord 5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2"/>
              <p:cNvGrpSpPr/>
              <p:nvPr/>
            </p:nvGrpSpPr>
            <p:grpSpPr>
              <a:xfrm>
                <a:off x="2153161" y="4038810"/>
                <a:ext cx="1138978" cy="304590"/>
                <a:chOff x="2206162" y="5315928"/>
                <a:chExt cx="1609632" cy="430455"/>
              </a:xfrm>
            </p:grpSpPr>
            <p:sp>
              <p:nvSpPr>
                <p:cNvPr id="64" name="Moon 6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7"/>
              <p:cNvGrpSpPr/>
              <p:nvPr/>
            </p:nvGrpSpPr>
            <p:grpSpPr>
              <a:xfrm flipH="1">
                <a:off x="914400" y="4038600"/>
                <a:ext cx="1138978" cy="304590"/>
                <a:chOff x="2206162" y="5315928"/>
                <a:chExt cx="1609632" cy="430455"/>
              </a:xfrm>
            </p:grpSpPr>
            <p:sp>
              <p:nvSpPr>
                <p:cNvPr id="61" name="Moon 6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73"/>
            <p:cNvGrpSpPr/>
            <p:nvPr/>
          </p:nvGrpSpPr>
          <p:grpSpPr>
            <a:xfrm rot="16028458">
              <a:off x="260534" y="6052613"/>
              <a:ext cx="526123" cy="682538"/>
              <a:chOff x="609600" y="685800"/>
              <a:chExt cx="2819400" cy="3657600"/>
            </a:xfrm>
          </p:grpSpPr>
          <p:grpSp>
            <p:nvGrpSpPr>
              <p:cNvPr id="15" name="Group 16"/>
              <p:cNvGrpSpPr/>
              <p:nvPr/>
            </p:nvGrpSpPr>
            <p:grpSpPr>
              <a:xfrm>
                <a:off x="914400" y="2590800"/>
                <a:ext cx="533400" cy="261851"/>
                <a:chOff x="2286000" y="5943600"/>
                <a:chExt cx="1676400" cy="822960"/>
              </a:xfrm>
            </p:grpSpPr>
            <p:sp>
              <p:nvSpPr>
                <p:cNvPr id="41" name="Oval 4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7"/>
              <p:cNvGrpSpPr/>
              <p:nvPr/>
            </p:nvGrpSpPr>
            <p:grpSpPr>
              <a:xfrm flipH="1">
                <a:off x="2895600" y="2667000"/>
                <a:ext cx="533400" cy="261851"/>
                <a:chOff x="2286000" y="5943600"/>
                <a:chExt cx="1676400" cy="822960"/>
              </a:xfrm>
            </p:grpSpPr>
            <p:sp>
              <p:nvSpPr>
                <p:cNvPr id="37" name="Oval 3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hord 2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2"/>
              <p:cNvGrpSpPr/>
              <p:nvPr/>
            </p:nvGrpSpPr>
            <p:grpSpPr>
              <a:xfrm>
                <a:off x="2153161" y="4038810"/>
                <a:ext cx="1138978" cy="304590"/>
                <a:chOff x="2206162" y="5315928"/>
                <a:chExt cx="1609632" cy="430455"/>
              </a:xfrm>
            </p:grpSpPr>
            <p:sp>
              <p:nvSpPr>
                <p:cNvPr id="34" name="Moon 3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7"/>
              <p:cNvGrpSpPr/>
              <p:nvPr/>
            </p:nvGrpSpPr>
            <p:grpSpPr>
              <a:xfrm flipH="1">
                <a:off x="914400" y="4038600"/>
                <a:ext cx="1138978" cy="304590"/>
                <a:chOff x="2206162" y="5315928"/>
                <a:chExt cx="1609632" cy="430455"/>
              </a:xfrm>
            </p:grpSpPr>
            <p:sp>
              <p:nvSpPr>
                <p:cNvPr id="31" name="Moon 3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 name="Rectangle 6"/>
          <p:cNvSpPr/>
          <p:nvPr/>
        </p:nvSpPr>
        <p:spPr>
          <a:xfrm>
            <a:off x="5440227" y="5469774"/>
            <a:ext cx="6096000" cy="707886"/>
          </a:xfrm>
          <a:prstGeom prst="rect">
            <a:avLst/>
          </a:prstGeom>
        </p:spPr>
        <p:txBody>
          <a:bodyPr>
            <a:spAutoFit/>
          </a:bodyPr>
          <a:lstStyle/>
          <a:p>
            <a:r>
              <a:rPr lang="en-US" sz="2000" i="1" dirty="0" err="1">
                <a:solidFill>
                  <a:srgbClr val="FFFF00"/>
                </a:solidFill>
                <a:latin typeface="Georgia" panose="02040502050405020303" pitchFamily="18" charset="0"/>
              </a:rPr>
              <a:t>tzohar</a:t>
            </a:r>
            <a:r>
              <a:rPr lang="en-US" sz="2000" i="1" dirty="0">
                <a:solidFill>
                  <a:srgbClr val="FFFF00"/>
                </a:solidFill>
                <a:latin typeface="Georgia" panose="02040502050405020303" pitchFamily="18" charset="0"/>
              </a:rPr>
              <a:t> </a:t>
            </a:r>
            <a:r>
              <a:rPr lang="en-US" sz="2000" dirty="0">
                <a:solidFill>
                  <a:srgbClr val="FFFF00"/>
                </a:solidFill>
                <a:latin typeface="Georgia" panose="02040502050405020303" pitchFamily="18" charset="0"/>
              </a:rPr>
              <a:t>to be a kind of luminous gemstone holding the primordial light of creation.</a:t>
            </a:r>
            <a:endParaRPr lang="en-US" sz="2000" dirty="0">
              <a:solidFill>
                <a:srgbClr val="FFFF00"/>
              </a:solidFill>
            </a:endParaRPr>
          </a:p>
        </p:txBody>
      </p:sp>
      <p:grpSp>
        <p:nvGrpSpPr>
          <p:cNvPr id="8" name="Group 7"/>
          <p:cNvGrpSpPr/>
          <p:nvPr/>
        </p:nvGrpSpPr>
        <p:grpSpPr>
          <a:xfrm>
            <a:off x="7319406" y="2072153"/>
            <a:ext cx="3947551" cy="2632523"/>
            <a:chOff x="7319406" y="2072153"/>
            <a:chExt cx="3947551" cy="2632523"/>
          </a:xfrm>
        </p:grpSpPr>
        <p:pic>
          <p:nvPicPr>
            <p:cNvPr id="8194" name="Picture 2" descr="https://lh3.googleusercontent.com/-rr6Iq-S0qHM/TVWNHqUzaTI/AAAAAAAAIQg/_UkrJaGk24U/s1600/Salt_Crysta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9406" y="2072153"/>
              <a:ext cx="3947551" cy="2632523"/>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a:xfrm>
              <a:off x="8307659" y="4443066"/>
              <a:ext cx="2152186" cy="261610"/>
            </a:xfrm>
            <a:prstGeom prst="rect">
              <a:avLst/>
            </a:prstGeom>
          </p:spPr>
          <p:txBody>
            <a:bodyPr wrap="square">
              <a:spAutoFit/>
            </a:bodyPr>
            <a:lstStyle/>
            <a:p>
              <a:r>
                <a:rPr lang="en-US" sz="1100" i="1" dirty="0">
                  <a:solidFill>
                    <a:schemeClr val="bg1"/>
                  </a:solidFill>
                  <a:latin typeface="Georgia" panose="02040502050405020303" pitchFamily="18" charset="0"/>
                </a:rPr>
                <a:t>These are not the exact stones</a:t>
              </a:r>
              <a:endParaRPr lang="en-US" sz="1100" dirty="0">
                <a:solidFill>
                  <a:schemeClr val="bg1"/>
                </a:solidFill>
              </a:endParaRPr>
            </a:p>
          </p:txBody>
        </p:sp>
      </p:grpSp>
    </p:spTree>
    <p:extLst>
      <p:ext uri="{BB962C8B-B14F-4D97-AF65-F5344CB8AC3E}">
        <p14:creationId xmlns:p14="http://schemas.microsoft.com/office/powerpoint/2010/main" val="232003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2" presetClass="entr" presetSubtype="3"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1+#ppt_w/2"/>
                                          </p:val>
                                        </p:tav>
                                        <p:tav tm="100000">
                                          <p:val>
                                            <p:strVal val="#ppt_x"/>
                                          </p:val>
                                        </p:tav>
                                      </p:tavLst>
                                    </p:anim>
                                    <p:anim calcmode="lin" valueType="num">
                                      <p:cBhvr additive="base">
                                        <p:cTn id="10" dur="500" fill="hold"/>
                                        <p:tgtEl>
                                          <p:spTgt spid="12"/>
                                        </p:tgtEl>
                                        <p:attrNameLst>
                                          <p:attrName>ppt_y</p:attrName>
                                        </p:attrNameLst>
                                      </p:cBhvr>
                                      <p:tavLst>
                                        <p:tav tm="0">
                                          <p:val>
                                            <p:strVal val="0-#ppt_h/2"/>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88668"/>
            <a:ext cx="3612333" cy="369332"/>
          </a:xfrm>
          <a:prstGeom prst="rect">
            <a:avLst/>
          </a:prstGeom>
          <a:noFill/>
        </p:spPr>
        <p:txBody>
          <a:bodyPr wrap="square" rtlCol="0">
            <a:spAutoFit/>
          </a:bodyPr>
          <a:lstStyle/>
          <a:p>
            <a:r>
              <a:rPr lang="en-US" dirty="0">
                <a:solidFill>
                  <a:schemeClr val="bg1"/>
                </a:solidFill>
              </a:rPr>
              <a:t>Genesis 6:17-22</a:t>
            </a:r>
          </a:p>
        </p:txBody>
      </p:sp>
      <p:sp>
        <p:nvSpPr>
          <p:cNvPr id="4" name="TextBox 3"/>
          <p:cNvSpPr txBox="1"/>
          <p:nvPr/>
        </p:nvSpPr>
        <p:spPr>
          <a:xfrm>
            <a:off x="0" y="33256"/>
            <a:ext cx="12192000" cy="1107996"/>
          </a:xfrm>
          <a:prstGeom prst="rect">
            <a:avLst/>
          </a:prstGeom>
          <a:noFill/>
        </p:spPr>
        <p:txBody>
          <a:bodyPr wrap="square" rtlCol="0">
            <a:spAutoFit/>
          </a:bodyPr>
          <a:lstStyle/>
          <a:p>
            <a:pPr algn="ctr"/>
            <a:r>
              <a:rPr lang="en-US" sz="6600" dirty="0">
                <a:solidFill>
                  <a:schemeClr val="bg1"/>
                </a:solidFill>
                <a:latin typeface="Arial Rounded MT Bold" panose="020F0704030504030204" pitchFamily="34" charset="0"/>
              </a:rPr>
              <a:t>Trials</a:t>
            </a:r>
          </a:p>
        </p:txBody>
      </p:sp>
      <p:sp>
        <p:nvSpPr>
          <p:cNvPr id="3" name="Rectangle 2"/>
          <p:cNvSpPr/>
          <p:nvPr/>
        </p:nvSpPr>
        <p:spPr>
          <a:xfrm>
            <a:off x="366503" y="1134802"/>
            <a:ext cx="6491659" cy="2554545"/>
          </a:xfrm>
          <a:prstGeom prst="rect">
            <a:avLst/>
          </a:prstGeom>
        </p:spPr>
        <p:txBody>
          <a:bodyPr wrap="square">
            <a:spAutoFit/>
          </a:bodyPr>
          <a:lstStyle/>
          <a:p>
            <a:pPr fontAlgn="base"/>
            <a:r>
              <a:rPr lang="en-US" sz="2000" dirty="0">
                <a:solidFill>
                  <a:schemeClr val="bg1"/>
                </a:solidFill>
                <a:latin typeface="Calibri" panose="020F0502020204030204" pitchFamily="34" charset="0"/>
              </a:rPr>
              <a:t>“As yet there was no evidence of rain and flood. His people mocked and called him a fool. His preaching fell on deaf ears. His warnings were considered irrational. There was no precedent; never had it been known that a deluge [or flood] could cover the earth. How foolish to build an ark on dry ground with the sun shining and life moving forward as usual!” </a:t>
            </a:r>
          </a:p>
          <a:p>
            <a:pPr fontAlgn="base"/>
            <a:r>
              <a:rPr lang="en-US" sz="1400" dirty="0">
                <a:solidFill>
                  <a:schemeClr val="bg1"/>
                </a:solidFill>
                <a:latin typeface="Calibri" panose="020F0502020204030204" pitchFamily="34" charset="0"/>
              </a:rPr>
              <a:t>President Spencer W. Kimball</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6"/>
          <p:cNvSpPr/>
          <p:nvPr/>
        </p:nvSpPr>
        <p:spPr>
          <a:xfrm>
            <a:off x="5269997" y="3837391"/>
            <a:ext cx="6096000" cy="2154436"/>
          </a:xfrm>
          <a:prstGeom prst="rect">
            <a:avLst/>
          </a:prstGeom>
        </p:spPr>
        <p:txBody>
          <a:bodyPr>
            <a:spAutoFit/>
          </a:bodyPr>
          <a:lstStyle/>
          <a:p>
            <a:r>
              <a:rPr lang="en-US" sz="2000" dirty="0">
                <a:solidFill>
                  <a:schemeClr val="bg1"/>
                </a:solidFill>
                <a:latin typeface="Calibri" panose="020F0502020204030204" pitchFamily="34" charset="0"/>
              </a:rPr>
              <a:t>“Noah had the unwavering faith to follow God’s commandments. May we ever do likewise. May we remember that the wisdom of God oft times appears as foolishness to men; but the greatest lesson we can learn in mortality is that when God speaks and we obey, we will always be right.” </a:t>
            </a:r>
          </a:p>
          <a:p>
            <a:r>
              <a:rPr lang="en-US" sz="1400" dirty="0">
                <a:solidFill>
                  <a:schemeClr val="bg1"/>
                </a:solidFill>
                <a:latin typeface="Calibri" panose="020F0502020204030204" pitchFamily="34" charset="0"/>
              </a:rPr>
              <a:t>President Thomas S. Monson</a:t>
            </a:r>
            <a:endParaRPr lang="en-US" sz="1400" dirty="0">
              <a:solidFill>
                <a:schemeClr val="bg1"/>
              </a:solidFill>
            </a:endParaRPr>
          </a:p>
        </p:txBody>
      </p:sp>
      <p:pic>
        <p:nvPicPr>
          <p:cNvPr id="3078" name="Picture 6" descr="http://img.deseretnews.com/images/article/mcontentimage/1236698/1236698.jpg"/>
          <p:cNvPicPr>
            <a:picLocks noChangeAspect="1" noChangeArrowheads="1"/>
          </p:cNvPicPr>
          <p:nvPr/>
        </p:nvPicPr>
        <p:blipFill rotWithShape="1">
          <a:blip r:embed="rId3">
            <a:extLst>
              <a:ext uri="{28A0092B-C50C-407E-A947-70E740481C1C}">
                <a14:useLocalDpi xmlns:a14="http://schemas.microsoft.com/office/drawing/2010/main" val="0"/>
              </a:ext>
            </a:extLst>
          </a:blip>
          <a:srcRect r="13387" b="38787"/>
          <a:stretch/>
        </p:blipFill>
        <p:spPr bwMode="auto">
          <a:xfrm>
            <a:off x="898918" y="3932653"/>
            <a:ext cx="3863204" cy="18344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torage.cloversites.com/scriptureoncreation/site_images/page17_picture0_sl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8060" y="1061057"/>
            <a:ext cx="2482037" cy="270203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flipH="1">
            <a:off x="10035533" y="5758325"/>
            <a:ext cx="921985" cy="843934"/>
            <a:chOff x="182327" y="5813009"/>
            <a:chExt cx="921985" cy="843934"/>
          </a:xfrm>
        </p:grpSpPr>
        <p:grpSp>
          <p:nvGrpSpPr>
            <p:cNvPr id="12" name="Group 73"/>
            <p:cNvGrpSpPr/>
            <p:nvPr/>
          </p:nvGrpSpPr>
          <p:grpSpPr>
            <a:xfrm rot="15272871">
              <a:off x="499981" y="5734802"/>
              <a:ext cx="526123" cy="682538"/>
              <a:chOff x="609600" y="685800"/>
              <a:chExt cx="2819400" cy="3657600"/>
            </a:xfrm>
          </p:grpSpPr>
          <p:grpSp>
            <p:nvGrpSpPr>
              <p:cNvPr id="45" name="Group 16"/>
              <p:cNvGrpSpPr/>
              <p:nvPr/>
            </p:nvGrpSpPr>
            <p:grpSpPr>
              <a:xfrm>
                <a:off x="914400" y="2590800"/>
                <a:ext cx="533400" cy="261851"/>
                <a:chOff x="2286000" y="5943600"/>
                <a:chExt cx="1676400" cy="822960"/>
              </a:xfrm>
            </p:grpSpPr>
            <p:sp>
              <p:nvSpPr>
                <p:cNvPr id="71" name="Oval 7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
              <p:cNvGrpSpPr/>
              <p:nvPr/>
            </p:nvGrpSpPr>
            <p:grpSpPr>
              <a:xfrm flipH="1">
                <a:off x="2895600" y="2667000"/>
                <a:ext cx="533400" cy="261851"/>
                <a:chOff x="2286000" y="5943600"/>
                <a:chExt cx="1676400" cy="822960"/>
              </a:xfrm>
            </p:grpSpPr>
            <p:sp>
              <p:nvSpPr>
                <p:cNvPr id="67" name="Oval 6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ord 5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2"/>
              <p:cNvGrpSpPr/>
              <p:nvPr/>
            </p:nvGrpSpPr>
            <p:grpSpPr>
              <a:xfrm>
                <a:off x="2153161" y="4038810"/>
                <a:ext cx="1138978" cy="304590"/>
                <a:chOff x="2206162" y="5315928"/>
                <a:chExt cx="1609632" cy="430455"/>
              </a:xfrm>
            </p:grpSpPr>
            <p:sp>
              <p:nvSpPr>
                <p:cNvPr id="64" name="Moon 6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7"/>
              <p:cNvGrpSpPr/>
              <p:nvPr/>
            </p:nvGrpSpPr>
            <p:grpSpPr>
              <a:xfrm flipH="1">
                <a:off x="914400" y="4038600"/>
                <a:ext cx="1138978" cy="304590"/>
                <a:chOff x="2206162" y="5315928"/>
                <a:chExt cx="1609632" cy="430455"/>
              </a:xfrm>
            </p:grpSpPr>
            <p:sp>
              <p:nvSpPr>
                <p:cNvPr id="61" name="Moon 6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73"/>
            <p:cNvGrpSpPr/>
            <p:nvPr/>
          </p:nvGrpSpPr>
          <p:grpSpPr>
            <a:xfrm rot="16028458">
              <a:off x="260534" y="6052613"/>
              <a:ext cx="526123" cy="682538"/>
              <a:chOff x="609600" y="685800"/>
              <a:chExt cx="2819400" cy="3657600"/>
            </a:xfrm>
          </p:grpSpPr>
          <p:grpSp>
            <p:nvGrpSpPr>
              <p:cNvPr id="15" name="Group 16"/>
              <p:cNvGrpSpPr/>
              <p:nvPr/>
            </p:nvGrpSpPr>
            <p:grpSpPr>
              <a:xfrm>
                <a:off x="914400" y="2590800"/>
                <a:ext cx="533400" cy="261851"/>
                <a:chOff x="2286000" y="5943600"/>
                <a:chExt cx="1676400" cy="822960"/>
              </a:xfrm>
            </p:grpSpPr>
            <p:sp>
              <p:nvSpPr>
                <p:cNvPr id="41" name="Oval 4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7"/>
              <p:cNvGrpSpPr/>
              <p:nvPr/>
            </p:nvGrpSpPr>
            <p:grpSpPr>
              <a:xfrm flipH="1">
                <a:off x="2895600" y="2667000"/>
                <a:ext cx="533400" cy="261851"/>
                <a:chOff x="2286000" y="5943600"/>
                <a:chExt cx="1676400" cy="822960"/>
              </a:xfrm>
            </p:grpSpPr>
            <p:sp>
              <p:nvSpPr>
                <p:cNvPr id="37" name="Oval 3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hord 2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2"/>
              <p:cNvGrpSpPr/>
              <p:nvPr/>
            </p:nvGrpSpPr>
            <p:grpSpPr>
              <a:xfrm>
                <a:off x="2153161" y="4038810"/>
                <a:ext cx="1138978" cy="304590"/>
                <a:chOff x="2206162" y="5315928"/>
                <a:chExt cx="1609632" cy="430455"/>
              </a:xfrm>
            </p:grpSpPr>
            <p:sp>
              <p:nvSpPr>
                <p:cNvPr id="34" name="Moon 3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7"/>
              <p:cNvGrpSpPr/>
              <p:nvPr/>
            </p:nvGrpSpPr>
            <p:grpSpPr>
              <a:xfrm flipH="1">
                <a:off x="914400" y="4038600"/>
                <a:ext cx="1138978" cy="304590"/>
                <a:chOff x="2206162" y="5315928"/>
                <a:chExt cx="1609632" cy="430455"/>
              </a:xfrm>
            </p:grpSpPr>
            <p:sp>
              <p:nvSpPr>
                <p:cNvPr id="31" name="Moon 3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6" name="Picture 5">
            <a:extLst>
              <a:ext uri="{FF2B5EF4-FFF2-40B4-BE49-F238E27FC236}">
                <a16:creationId xmlns:a16="http://schemas.microsoft.com/office/drawing/2014/main" id="{83B3CF35-12D4-4A90-B8B4-00199D416E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288" y="73327"/>
            <a:ext cx="700770" cy="930226"/>
          </a:xfrm>
          <a:prstGeom prst="rect">
            <a:avLst/>
          </a:prstGeom>
        </p:spPr>
      </p:pic>
      <p:pic>
        <p:nvPicPr>
          <p:cNvPr id="9" name="Picture 8">
            <a:extLst>
              <a:ext uri="{FF2B5EF4-FFF2-40B4-BE49-F238E27FC236}">
                <a16:creationId xmlns:a16="http://schemas.microsoft.com/office/drawing/2014/main" id="{1E5FD61E-D649-4666-9826-147F45B2B0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26425" y="5674255"/>
            <a:ext cx="859865" cy="1107996"/>
          </a:xfrm>
          <a:prstGeom prst="rect">
            <a:avLst/>
          </a:prstGeom>
        </p:spPr>
      </p:pic>
    </p:spTree>
    <p:extLst>
      <p:ext uri="{BB962C8B-B14F-4D97-AF65-F5344CB8AC3E}">
        <p14:creationId xmlns:p14="http://schemas.microsoft.com/office/powerpoint/2010/main" val="42334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88668"/>
            <a:ext cx="3612333" cy="369332"/>
          </a:xfrm>
          <a:prstGeom prst="rect">
            <a:avLst/>
          </a:prstGeom>
          <a:noFill/>
        </p:spPr>
        <p:txBody>
          <a:bodyPr wrap="square" rtlCol="0">
            <a:spAutoFit/>
          </a:bodyPr>
          <a:lstStyle/>
          <a:p>
            <a:r>
              <a:rPr lang="en-US" dirty="0">
                <a:solidFill>
                  <a:schemeClr val="bg1"/>
                </a:solidFill>
              </a:rPr>
              <a:t>Genesis 6:17-22</a:t>
            </a:r>
          </a:p>
        </p:txBody>
      </p:sp>
      <p:sp>
        <p:nvSpPr>
          <p:cNvPr id="4" name="TextBox 3"/>
          <p:cNvSpPr txBox="1"/>
          <p:nvPr/>
        </p:nvSpPr>
        <p:spPr>
          <a:xfrm>
            <a:off x="0" y="33256"/>
            <a:ext cx="12192000" cy="1107996"/>
          </a:xfrm>
          <a:prstGeom prst="rect">
            <a:avLst/>
          </a:prstGeom>
          <a:noFill/>
        </p:spPr>
        <p:txBody>
          <a:bodyPr wrap="square" rtlCol="0">
            <a:spAutoFit/>
          </a:bodyPr>
          <a:lstStyle/>
          <a:p>
            <a:pPr algn="ctr"/>
            <a:r>
              <a:rPr lang="en-US" sz="6600" dirty="0">
                <a:solidFill>
                  <a:schemeClr val="bg1"/>
                </a:solidFill>
                <a:latin typeface="Arial Rounded MT Bold" panose="020F0704030504030204" pitchFamily="34" charset="0"/>
              </a:rPr>
              <a:t>True </a:t>
            </a:r>
            <a:r>
              <a:rPr lang="en-US" sz="6600">
                <a:solidFill>
                  <a:schemeClr val="bg1"/>
                </a:solidFill>
                <a:latin typeface="Arial Rounded MT Bold" panose="020F0704030504030204" pitchFamily="34" charset="0"/>
              </a:rPr>
              <a:t>or False</a:t>
            </a:r>
            <a:endParaRPr lang="en-US" sz="6600" dirty="0">
              <a:solidFill>
                <a:schemeClr val="bg1"/>
              </a:solidFill>
              <a:latin typeface="Arial Rounded MT Bold" panose="020F0704030504030204" pitchFamily="34" charset="0"/>
            </a:endParaRP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Rectangle 4"/>
          <p:cNvSpPr/>
          <p:nvPr/>
        </p:nvSpPr>
        <p:spPr>
          <a:xfrm>
            <a:off x="1527018" y="1609882"/>
            <a:ext cx="9826028" cy="4524315"/>
          </a:xfrm>
          <a:prstGeom prst="rect">
            <a:avLst/>
          </a:prstGeom>
        </p:spPr>
        <p:txBody>
          <a:bodyPr wrap="square">
            <a:spAutoFit/>
          </a:bodyPr>
          <a:lstStyle/>
          <a:p>
            <a:pPr fontAlgn="base"/>
            <a:r>
              <a:rPr lang="en-US" sz="2400" dirty="0">
                <a:solidFill>
                  <a:schemeClr val="bg1"/>
                </a:solidFill>
                <a:latin typeface="Calibri" panose="020F0502020204030204" pitchFamily="34" charset="0"/>
              </a:rPr>
              <a:t>1. ____ Noah took seven of some animals on the ark.</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2. ____ Noah was 60 years old when the Flood came.</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3. ____ Rain was the only source of water that flooded the earth.</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4. ____ The rain did not cease for forty days.</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5. ____ Eight people were saved on the ark.</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6. ____ In addition to Noah’s family and the animals on the ark, one other family also survived the Flood by staying on the top of a mountain.</a:t>
            </a:r>
            <a:endParaRPr lang="en-US" sz="2400" b="0" i="0" dirty="0">
              <a:solidFill>
                <a:schemeClr val="bg1"/>
              </a:solidFill>
              <a:effectLst/>
              <a:latin typeface="Calibri" panose="020F0502020204030204" pitchFamily="34" charset="0"/>
            </a:endParaRPr>
          </a:p>
        </p:txBody>
      </p:sp>
      <p:grpSp>
        <p:nvGrpSpPr>
          <p:cNvPr id="11" name="Group 10"/>
          <p:cNvGrpSpPr/>
          <p:nvPr/>
        </p:nvGrpSpPr>
        <p:grpSpPr>
          <a:xfrm>
            <a:off x="1069319" y="1531693"/>
            <a:ext cx="897291" cy="473416"/>
            <a:chOff x="1600200" y="1066800"/>
            <a:chExt cx="5105400" cy="3810000"/>
          </a:xfrm>
        </p:grpSpPr>
        <p:sp>
          <p:nvSpPr>
            <p:cNvPr id="12" name="Flowchart: Delay 11"/>
            <p:cNvSpPr/>
            <p:nvPr/>
          </p:nvSpPr>
          <p:spPr>
            <a:xfrm rot="5400000">
              <a:off x="2971800" y="1143000"/>
              <a:ext cx="2362200" cy="5105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95600" y="1676400"/>
              <a:ext cx="2743200" cy="838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819400" y="1066800"/>
              <a:ext cx="2895600" cy="6096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00200" y="26670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00200" y="33528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12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24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00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flipH="1" flipV="1">
              <a:off x="1676400" y="4038600"/>
              <a:ext cx="4953000" cy="228600"/>
            </a:xfrm>
            <a:prstGeom prst="trapezoid">
              <a:avLst>
                <a:gd name="adj" fmla="val 13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3031273" y="3181350"/>
              <a:ext cx="2362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067810" y="2308782"/>
            <a:ext cx="897291" cy="473416"/>
            <a:chOff x="1600200" y="1066800"/>
            <a:chExt cx="5105400" cy="3810000"/>
          </a:xfrm>
        </p:grpSpPr>
        <p:sp>
          <p:nvSpPr>
            <p:cNvPr id="24" name="Flowchart: Delay 23"/>
            <p:cNvSpPr/>
            <p:nvPr/>
          </p:nvSpPr>
          <p:spPr>
            <a:xfrm rot="5400000">
              <a:off x="2971800" y="1143000"/>
              <a:ext cx="2362200" cy="5105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895600" y="1676400"/>
              <a:ext cx="2743200" cy="838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2819400" y="1066800"/>
              <a:ext cx="2895600" cy="6096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00200" y="26670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00200" y="33528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12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9624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800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flipH="1" flipV="1">
              <a:off x="1676400" y="4038600"/>
              <a:ext cx="4953000" cy="228600"/>
            </a:xfrm>
            <a:prstGeom prst="trapezoid">
              <a:avLst>
                <a:gd name="adj" fmla="val 13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5400000">
              <a:off x="3031273" y="3181350"/>
              <a:ext cx="2362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1058756" y="2996846"/>
            <a:ext cx="897291" cy="473416"/>
            <a:chOff x="1600200" y="1066800"/>
            <a:chExt cx="5105400" cy="3810000"/>
          </a:xfrm>
        </p:grpSpPr>
        <p:sp>
          <p:nvSpPr>
            <p:cNvPr id="35" name="Flowchart: Delay 34"/>
            <p:cNvSpPr/>
            <p:nvPr/>
          </p:nvSpPr>
          <p:spPr>
            <a:xfrm rot="5400000">
              <a:off x="2971800" y="1143000"/>
              <a:ext cx="2362200" cy="5105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895600" y="1676400"/>
              <a:ext cx="2743200" cy="838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2819400" y="1066800"/>
              <a:ext cx="2895600" cy="6096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600200" y="26670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600200" y="33528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12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9624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800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flipH="1" flipV="1">
              <a:off x="1676400" y="4038600"/>
              <a:ext cx="4953000" cy="228600"/>
            </a:xfrm>
            <a:prstGeom prst="trapezoid">
              <a:avLst>
                <a:gd name="adj" fmla="val 13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5400000">
              <a:off x="3031273" y="3181350"/>
              <a:ext cx="2362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1067810" y="3730176"/>
            <a:ext cx="897291" cy="473416"/>
            <a:chOff x="1600200" y="1066800"/>
            <a:chExt cx="5105400" cy="3810000"/>
          </a:xfrm>
        </p:grpSpPr>
        <p:sp>
          <p:nvSpPr>
            <p:cNvPr id="46" name="Flowchart: Delay 45"/>
            <p:cNvSpPr/>
            <p:nvPr/>
          </p:nvSpPr>
          <p:spPr>
            <a:xfrm rot="5400000">
              <a:off x="2971800" y="1143000"/>
              <a:ext cx="2362200" cy="5105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895600" y="1676400"/>
              <a:ext cx="2743200" cy="838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2819400" y="1066800"/>
              <a:ext cx="2895600" cy="6096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600200" y="26670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00200" y="33528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12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9624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00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flipH="1" flipV="1">
              <a:off x="1676400" y="4038600"/>
              <a:ext cx="4953000" cy="228600"/>
            </a:xfrm>
            <a:prstGeom prst="trapezoid">
              <a:avLst>
                <a:gd name="adj" fmla="val 13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3031273" y="3181350"/>
              <a:ext cx="2362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067810" y="4490667"/>
            <a:ext cx="897291" cy="473416"/>
            <a:chOff x="1600200" y="1066800"/>
            <a:chExt cx="5105400" cy="3810000"/>
          </a:xfrm>
        </p:grpSpPr>
        <p:sp>
          <p:nvSpPr>
            <p:cNvPr id="57" name="Flowchart: Delay 56"/>
            <p:cNvSpPr/>
            <p:nvPr/>
          </p:nvSpPr>
          <p:spPr>
            <a:xfrm rot="5400000">
              <a:off x="2971800" y="1143000"/>
              <a:ext cx="2362200" cy="5105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895600" y="1676400"/>
              <a:ext cx="2743200" cy="838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2819400" y="1066800"/>
              <a:ext cx="2895600" cy="6096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600200" y="26670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600200" y="33528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12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9624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800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flipH="1" flipV="1">
              <a:off x="1676400" y="4038600"/>
              <a:ext cx="4953000" cy="228600"/>
            </a:xfrm>
            <a:prstGeom prst="trapezoid">
              <a:avLst>
                <a:gd name="adj" fmla="val 13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5400000">
              <a:off x="3031273" y="3181350"/>
              <a:ext cx="2362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1049703" y="5223998"/>
            <a:ext cx="897291" cy="473416"/>
            <a:chOff x="1600200" y="1066800"/>
            <a:chExt cx="5105400" cy="3810000"/>
          </a:xfrm>
        </p:grpSpPr>
        <p:sp>
          <p:nvSpPr>
            <p:cNvPr id="68" name="Flowchart: Delay 67"/>
            <p:cNvSpPr/>
            <p:nvPr/>
          </p:nvSpPr>
          <p:spPr>
            <a:xfrm rot="5400000">
              <a:off x="2971800" y="1143000"/>
              <a:ext cx="2362200" cy="5105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895600" y="1676400"/>
              <a:ext cx="2743200" cy="838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2819400" y="1066800"/>
              <a:ext cx="2895600" cy="6096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600200" y="26670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600200" y="33528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12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9624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800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flipH="1" flipV="1">
              <a:off x="1676400" y="4038600"/>
              <a:ext cx="4953000" cy="228600"/>
            </a:xfrm>
            <a:prstGeom prst="trapezoid">
              <a:avLst>
                <a:gd name="adj" fmla="val 13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5400000">
              <a:off x="3031273" y="3181350"/>
              <a:ext cx="2362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998880" y="1174508"/>
            <a:ext cx="582570" cy="923330"/>
          </a:xfrm>
          <a:prstGeom prst="rect">
            <a:avLst/>
          </a:prstGeom>
          <a:noFill/>
        </p:spPr>
        <p:txBody>
          <a:bodyPr wrap="square" rtlCol="0">
            <a:spAutoFit/>
          </a:bodyPr>
          <a:lstStyle/>
          <a:p>
            <a:r>
              <a:rPr lang="en-US" sz="5400" dirty="0">
                <a:solidFill>
                  <a:srgbClr val="FF0000"/>
                </a:solidFill>
                <a:latin typeface="Arial Rounded MT Bold" panose="020F0704030504030204" pitchFamily="34" charset="0"/>
              </a:rPr>
              <a:t>T</a:t>
            </a:r>
          </a:p>
        </p:txBody>
      </p:sp>
      <p:sp>
        <p:nvSpPr>
          <p:cNvPr id="78" name="TextBox 77"/>
          <p:cNvSpPr txBox="1"/>
          <p:nvPr/>
        </p:nvSpPr>
        <p:spPr>
          <a:xfrm>
            <a:off x="2041415" y="1941800"/>
            <a:ext cx="582570" cy="923330"/>
          </a:xfrm>
          <a:prstGeom prst="rect">
            <a:avLst/>
          </a:prstGeom>
          <a:noFill/>
        </p:spPr>
        <p:txBody>
          <a:bodyPr wrap="square" rtlCol="0">
            <a:spAutoFit/>
          </a:bodyPr>
          <a:lstStyle/>
          <a:p>
            <a:r>
              <a:rPr lang="en-US" sz="5400" dirty="0">
                <a:solidFill>
                  <a:srgbClr val="FF0000"/>
                </a:solidFill>
                <a:latin typeface="Arial Rounded MT Bold" panose="020F0704030504030204" pitchFamily="34" charset="0"/>
              </a:rPr>
              <a:t>F</a:t>
            </a:r>
          </a:p>
        </p:txBody>
      </p:sp>
      <p:sp>
        <p:nvSpPr>
          <p:cNvPr id="79" name="TextBox 78"/>
          <p:cNvSpPr txBox="1"/>
          <p:nvPr/>
        </p:nvSpPr>
        <p:spPr>
          <a:xfrm>
            <a:off x="2031687" y="2663959"/>
            <a:ext cx="582570" cy="923330"/>
          </a:xfrm>
          <a:prstGeom prst="rect">
            <a:avLst/>
          </a:prstGeom>
          <a:noFill/>
        </p:spPr>
        <p:txBody>
          <a:bodyPr wrap="square" rtlCol="0">
            <a:spAutoFit/>
          </a:bodyPr>
          <a:lstStyle/>
          <a:p>
            <a:r>
              <a:rPr lang="en-US" sz="5400" dirty="0">
                <a:solidFill>
                  <a:srgbClr val="FF0000"/>
                </a:solidFill>
                <a:latin typeface="Arial Rounded MT Bold" panose="020F0704030504030204" pitchFamily="34" charset="0"/>
              </a:rPr>
              <a:t>F</a:t>
            </a:r>
          </a:p>
        </p:txBody>
      </p:sp>
      <p:sp>
        <p:nvSpPr>
          <p:cNvPr id="80" name="TextBox 79"/>
          <p:cNvSpPr txBox="1"/>
          <p:nvPr/>
        </p:nvSpPr>
        <p:spPr>
          <a:xfrm>
            <a:off x="1998880" y="3424603"/>
            <a:ext cx="582570" cy="923330"/>
          </a:xfrm>
          <a:prstGeom prst="rect">
            <a:avLst/>
          </a:prstGeom>
          <a:noFill/>
        </p:spPr>
        <p:txBody>
          <a:bodyPr wrap="square" rtlCol="0">
            <a:spAutoFit/>
          </a:bodyPr>
          <a:lstStyle/>
          <a:p>
            <a:r>
              <a:rPr lang="en-US" sz="5400" dirty="0">
                <a:solidFill>
                  <a:srgbClr val="FF0000"/>
                </a:solidFill>
                <a:latin typeface="Arial Rounded MT Bold" panose="020F0704030504030204" pitchFamily="34" charset="0"/>
              </a:rPr>
              <a:t>T</a:t>
            </a:r>
          </a:p>
        </p:txBody>
      </p:sp>
      <p:sp>
        <p:nvSpPr>
          <p:cNvPr id="81" name="TextBox 80"/>
          <p:cNvSpPr txBox="1"/>
          <p:nvPr/>
        </p:nvSpPr>
        <p:spPr>
          <a:xfrm>
            <a:off x="2007071" y="4146762"/>
            <a:ext cx="582570" cy="923330"/>
          </a:xfrm>
          <a:prstGeom prst="rect">
            <a:avLst/>
          </a:prstGeom>
          <a:noFill/>
        </p:spPr>
        <p:txBody>
          <a:bodyPr wrap="square" rtlCol="0">
            <a:spAutoFit/>
          </a:bodyPr>
          <a:lstStyle/>
          <a:p>
            <a:r>
              <a:rPr lang="en-US" sz="5400" dirty="0">
                <a:solidFill>
                  <a:srgbClr val="FF0000"/>
                </a:solidFill>
                <a:latin typeface="Arial Rounded MT Bold" panose="020F0704030504030204" pitchFamily="34" charset="0"/>
              </a:rPr>
              <a:t>T</a:t>
            </a:r>
          </a:p>
        </p:txBody>
      </p:sp>
      <p:sp>
        <p:nvSpPr>
          <p:cNvPr id="82" name="TextBox 81"/>
          <p:cNvSpPr txBox="1"/>
          <p:nvPr/>
        </p:nvSpPr>
        <p:spPr>
          <a:xfrm>
            <a:off x="2039895" y="4847493"/>
            <a:ext cx="582570" cy="923330"/>
          </a:xfrm>
          <a:prstGeom prst="rect">
            <a:avLst/>
          </a:prstGeom>
          <a:noFill/>
        </p:spPr>
        <p:txBody>
          <a:bodyPr wrap="square" rtlCol="0">
            <a:spAutoFit/>
          </a:bodyPr>
          <a:lstStyle/>
          <a:p>
            <a:r>
              <a:rPr lang="en-US" sz="5400" dirty="0">
                <a:solidFill>
                  <a:srgbClr val="FF0000"/>
                </a:solidFill>
                <a:latin typeface="Arial Rounded MT Bold" panose="020F0704030504030204" pitchFamily="34" charset="0"/>
              </a:rPr>
              <a:t>F</a:t>
            </a:r>
          </a:p>
        </p:txBody>
      </p:sp>
      <p:grpSp>
        <p:nvGrpSpPr>
          <p:cNvPr id="83" name="Group 82"/>
          <p:cNvGrpSpPr/>
          <p:nvPr/>
        </p:nvGrpSpPr>
        <p:grpSpPr>
          <a:xfrm rot="4799134">
            <a:off x="8612615" y="297318"/>
            <a:ext cx="921985" cy="843934"/>
            <a:chOff x="182327" y="5813009"/>
            <a:chExt cx="921985" cy="843934"/>
          </a:xfrm>
        </p:grpSpPr>
        <p:grpSp>
          <p:nvGrpSpPr>
            <p:cNvPr id="84" name="Group 73"/>
            <p:cNvGrpSpPr/>
            <p:nvPr/>
          </p:nvGrpSpPr>
          <p:grpSpPr>
            <a:xfrm rot="15272871">
              <a:off x="499981" y="5734802"/>
              <a:ext cx="526123" cy="682538"/>
              <a:chOff x="609600" y="685800"/>
              <a:chExt cx="2819400" cy="3657600"/>
            </a:xfrm>
          </p:grpSpPr>
          <p:grpSp>
            <p:nvGrpSpPr>
              <p:cNvPr id="116" name="Group 16"/>
              <p:cNvGrpSpPr/>
              <p:nvPr/>
            </p:nvGrpSpPr>
            <p:grpSpPr>
              <a:xfrm>
                <a:off x="914400" y="2590800"/>
                <a:ext cx="533400" cy="261851"/>
                <a:chOff x="2286000" y="5943600"/>
                <a:chExt cx="1676400" cy="822960"/>
              </a:xfrm>
            </p:grpSpPr>
            <p:sp>
              <p:nvSpPr>
                <p:cNvPr id="142" name="Oval 141"/>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7"/>
              <p:cNvGrpSpPr/>
              <p:nvPr/>
            </p:nvGrpSpPr>
            <p:grpSpPr>
              <a:xfrm flipH="1">
                <a:off x="2895600" y="2667000"/>
                <a:ext cx="533400" cy="261851"/>
                <a:chOff x="2286000" y="5943600"/>
                <a:chExt cx="1676400" cy="822960"/>
              </a:xfrm>
            </p:grpSpPr>
            <p:sp>
              <p:nvSpPr>
                <p:cNvPr id="138" name="Oval 137"/>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Freeform 117"/>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hord 127"/>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hord 128"/>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32"/>
              <p:cNvGrpSpPr/>
              <p:nvPr/>
            </p:nvGrpSpPr>
            <p:grpSpPr>
              <a:xfrm>
                <a:off x="2153161" y="4038810"/>
                <a:ext cx="1138978" cy="304590"/>
                <a:chOff x="2206162" y="5315928"/>
                <a:chExt cx="1609632" cy="430455"/>
              </a:xfrm>
            </p:grpSpPr>
            <p:sp>
              <p:nvSpPr>
                <p:cNvPr id="135" name="Moon 134"/>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37"/>
              <p:cNvGrpSpPr/>
              <p:nvPr/>
            </p:nvGrpSpPr>
            <p:grpSpPr>
              <a:xfrm flipH="1">
                <a:off x="914400" y="4038600"/>
                <a:ext cx="1138978" cy="304590"/>
                <a:chOff x="2206162" y="5315928"/>
                <a:chExt cx="1609632" cy="430455"/>
              </a:xfrm>
            </p:grpSpPr>
            <p:sp>
              <p:nvSpPr>
                <p:cNvPr id="132" name="Moon 131"/>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73"/>
            <p:cNvGrpSpPr/>
            <p:nvPr/>
          </p:nvGrpSpPr>
          <p:grpSpPr>
            <a:xfrm rot="16028458">
              <a:off x="260534" y="6052613"/>
              <a:ext cx="526123" cy="682538"/>
              <a:chOff x="609600" y="685800"/>
              <a:chExt cx="2819400" cy="3657600"/>
            </a:xfrm>
          </p:grpSpPr>
          <p:grpSp>
            <p:nvGrpSpPr>
              <p:cNvPr id="86" name="Group 16"/>
              <p:cNvGrpSpPr/>
              <p:nvPr/>
            </p:nvGrpSpPr>
            <p:grpSpPr>
              <a:xfrm>
                <a:off x="914400" y="2590800"/>
                <a:ext cx="533400" cy="261851"/>
                <a:chOff x="2286000" y="5943600"/>
                <a:chExt cx="1676400" cy="822960"/>
              </a:xfrm>
            </p:grpSpPr>
            <p:sp>
              <p:nvSpPr>
                <p:cNvPr id="112" name="Oval 111"/>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17"/>
              <p:cNvGrpSpPr/>
              <p:nvPr/>
            </p:nvGrpSpPr>
            <p:grpSpPr>
              <a:xfrm flipH="1">
                <a:off x="2895600" y="2667000"/>
                <a:ext cx="533400" cy="261851"/>
                <a:chOff x="2286000" y="5943600"/>
                <a:chExt cx="1676400" cy="822960"/>
              </a:xfrm>
            </p:grpSpPr>
            <p:sp>
              <p:nvSpPr>
                <p:cNvPr id="108" name="Oval 107"/>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Freeform 87"/>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hord 97"/>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hord 98"/>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32"/>
              <p:cNvGrpSpPr/>
              <p:nvPr/>
            </p:nvGrpSpPr>
            <p:grpSpPr>
              <a:xfrm>
                <a:off x="2153161" y="4038810"/>
                <a:ext cx="1138978" cy="304590"/>
                <a:chOff x="2206162" y="5315928"/>
                <a:chExt cx="1609632" cy="430455"/>
              </a:xfrm>
            </p:grpSpPr>
            <p:sp>
              <p:nvSpPr>
                <p:cNvPr id="105" name="Moon 104"/>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37"/>
              <p:cNvGrpSpPr/>
              <p:nvPr/>
            </p:nvGrpSpPr>
            <p:grpSpPr>
              <a:xfrm flipH="1">
                <a:off x="914400" y="4038600"/>
                <a:ext cx="1138978" cy="304590"/>
                <a:chOff x="2206162" y="5315928"/>
                <a:chExt cx="1609632" cy="430455"/>
              </a:xfrm>
            </p:grpSpPr>
            <p:sp>
              <p:nvSpPr>
                <p:cNvPr id="102" name="Moon 101"/>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87615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down)">
                                      <p:cBhvr>
                                        <p:cTn id="37" dur="580">
                                          <p:stCondLst>
                                            <p:cond delay="0"/>
                                          </p:stCondLst>
                                        </p:cTn>
                                        <p:tgtEl>
                                          <p:spTgt spid="78"/>
                                        </p:tgtEl>
                                      </p:cBhvr>
                                    </p:animEffect>
                                    <p:anim calcmode="lin" valueType="num">
                                      <p:cBhvr>
                                        <p:cTn id="38"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43" dur="26">
                                          <p:stCondLst>
                                            <p:cond delay="650"/>
                                          </p:stCondLst>
                                        </p:cTn>
                                        <p:tgtEl>
                                          <p:spTgt spid="78"/>
                                        </p:tgtEl>
                                      </p:cBhvr>
                                      <p:to x="100000" y="60000"/>
                                    </p:animScale>
                                    <p:animScale>
                                      <p:cBhvr>
                                        <p:cTn id="44" dur="166" decel="50000">
                                          <p:stCondLst>
                                            <p:cond delay="676"/>
                                          </p:stCondLst>
                                        </p:cTn>
                                        <p:tgtEl>
                                          <p:spTgt spid="78"/>
                                        </p:tgtEl>
                                      </p:cBhvr>
                                      <p:to x="100000" y="100000"/>
                                    </p:animScale>
                                    <p:animScale>
                                      <p:cBhvr>
                                        <p:cTn id="45" dur="26">
                                          <p:stCondLst>
                                            <p:cond delay="1312"/>
                                          </p:stCondLst>
                                        </p:cTn>
                                        <p:tgtEl>
                                          <p:spTgt spid="78"/>
                                        </p:tgtEl>
                                      </p:cBhvr>
                                      <p:to x="100000" y="80000"/>
                                    </p:animScale>
                                    <p:animScale>
                                      <p:cBhvr>
                                        <p:cTn id="46" dur="166" decel="50000">
                                          <p:stCondLst>
                                            <p:cond delay="1338"/>
                                          </p:stCondLst>
                                        </p:cTn>
                                        <p:tgtEl>
                                          <p:spTgt spid="78"/>
                                        </p:tgtEl>
                                      </p:cBhvr>
                                      <p:to x="100000" y="100000"/>
                                    </p:animScale>
                                    <p:animScale>
                                      <p:cBhvr>
                                        <p:cTn id="47" dur="26">
                                          <p:stCondLst>
                                            <p:cond delay="1642"/>
                                          </p:stCondLst>
                                        </p:cTn>
                                        <p:tgtEl>
                                          <p:spTgt spid="78"/>
                                        </p:tgtEl>
                                      </p:cBhvr>
                                      <p:to x="100000" y="90000"/>
                                    </p:animScale>
                                    <p:animScale>
                                      <p:cBhvr>
                                        <p:cTn id="48" dur="166" decel="50000">
                                          <p:stCondLst>
                                            <p:cond delay="1668"/>
                                          </p:stCondLst>
                                        </p:cTn>
                                        <p:tgtEl>
                                          <p:spTgt spid="78"/>
                                        </p:tgtEl>
                                      </p:cBhvr>
                                      <p:to x="100000" y="100000"/>
                                    </p:animScale>
                                    <p:animScale>
                                      <p:cBhvr>
                                        <p:cTn id="49" dur="26">
                                          <p:stCondLst>
                                            <p:cond delay="1808"/>
                                          </p:stCondLst>
                                        </p:cTn>
                                        <p:tgtEl>
                                          <p:spTgt spid="78"/>
                                        </p:tgtEl>
                                      </p:cBhvr>
                                      <p:to x="100000" y="95000"/>
                                    </p:animScale>
                                    <p:animScale>
                                      <p:cBhvr>
                                        <p:cTn id="50" dur="166" decel="50000">
                                          <p:stCondLst>
                                            <p:cond delay="1834"/>
                                          </p:stCondLst>
                                        </p:cTn>
                                        <p:tgtEl>
                                          <p:spTgt spid="7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down)">
                                      <p:cBhvr>
                                        <p:cTn id="61" dur="580">
                                          <p:stCondLst>
                                            <p:cond delay="0"/>
                                          </p:stCondLst>
                                        </p:cTn>
                                        <p:tgtEl>
                                          <p:spTgt spid="79"/>
                                        </p:tgtEl>
                                      </p:cBhvr>
                                    </p:animEffect>
                                    <p:anim calcmode="lin" valueType="num">
                                      <p:cBhvr>
                                        <p:cTn id="62"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67" dur="26">
                                          <p:stCondLst>
                                            <p:cond delay="650"/>
                                          </p:stCondLst>
                                        </p:cTn>
                                        <p:tgtEl>
                                          <p:spTgt spid="79"/>
                                        </p:tgtEl>
                                      </p:cBhvr>
                                      <p:to x="100000" y="60000"/>
                                    </p:animScale>
                                    <p:animScale>
                                      <p:cBhvr>
                                        <p:cTn id="68" dur="166" decel="50000">
                                          <p:stCondLst>
                                            <p:cond delay="676"/>
                                          </p:stCondLst>
                                        </p:cTn>
                                        <p:tgtEl>
                                          <p:spTgt spid="79"/>
                                        </p:tgtEl>
                                      </p:cBhvr>
                                      <p:to x="100000" y="100000"/>
                                    </p:animScale>
                                    <p:animScale>
                                      <p:cBhvr>
                                        <p:cTn id="69" dur="26">
                                          <p:stCondLst>
                                            <p:cond delay="1312"/>
                                          </p:stCondLst>
                                        </p:cTn>
                                        <p:tgtEl>
                                          <p:spTgt spid="79"/>
                                        </p:tgtEl>
                                      </p:cBhvr>
                                      <p:to x="100000" y="80000"/>
                                    </p:animScale>
                                    <p:animScale>
                                      <p:cBhvr>
                                        <p:cTn id="70" dur="166" decel="50000">
                                          <p:stCondLst>
                                            <p:cond delay="1338"/>
                                          </p:stCondLst>
                                        </p:cTn>
                                        <p:tgtEl>
                                          <p:spTgt spid="79"/>
                                        </p:tgtEl>
                                      </p:cBhvr>
                                      <p:to x="100000" y="100000"/>
                                    </p:animScale>
                                    <p:animScale>
                                      <p:cBhvr>
                                        <p:cTn id="71" dur="26">
                                          <p:stCondLst>
                                            <p:cond delay="1642"/>
                                          </p:stCondLst>
                                        </p:cTn>
                                        <p:tgtEl>
                                          <p:spTgt spid="79"/>
                                        </p:tgtEl>
                                      </p:cBhvr>
                                      <p:to x="100000" y="90000"/>
                                    </p:animScale>
                                    <p:animScale>
                                      <p:cBhvr>
                                        <p:cTn id="72" dur="166" decel="50000">
                                          <p:stCondLst>
                                            <p:cond delay="1668"/>
                                          </p:stCondLst>
                                        </p:cTn>
                                        <p:tgtEl>
                                          <p:spTgt spid="79"/>
                                        </p:tgtEl>
                                      </p:cBhvr>
                                      <p:to x="100000" y="100000"/>
                                    </p:animScale>
                                    <p:animScale>
                                      <p:cBhvr>
                                        <p:cTn id="73" dur="26">
                                          <p:stCondLst>
                                            <p:cond delay="1808"/>
                                          </p:stCondLst>
                                        </p:cTn>
                                        <p:tgtEl>
                                          <p:spTgt spid="79"/>
                                        </p:tgtEl>
                                      </p:cBhvr>
                                      <p:to x="100000" y="95000"/>
                                    </p:animScale>
                                    <p:animScale>
                                      <p:cBhvr>
                                        <p:cTn id="74" dur="166" decel="50000">
                                          <p:stCondLst>
                                            <p:cond delay="1834"/>
                                          </p:stCondLst>
                                        </p:cTn>
                                        <p:tgtEl>
                                          <p:spTgt spid="7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wipe(down)">
                                      <p:cBhvr>
                                        <p:cTn id="85" dur="580">
                                          <p:stCondLst>
                                            <p:cond delay="0"/>
                                          </p:stCondLst>
                                        </p:cTn>
                                        <p:tgtEl>
                                          <p:spTgt spid="80"/>
                                        </p:tgtEl>
                                      </p:cBhvr>
                                    </p:animEffect>
                                    <p:anim calcmode="lin" valueType="num">
                                      <p:cBhvr>
                                        <p:cTn id="86"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91" dur="26">
                                          <p:stCondLst>
                                            <p:cond delay="650"/>
                                          </p:stCondLst>
                                        </p:cTn>
                                        <p:tgtEl>
                                          <p:spTgt spid="80"/>
                                        </p:tgtEl>
                                      </p:cBhvr>
                                      <p:to x="100000" y="60000"/>
                                    </p:animScale>
                                    <p:animScale>
                                      <p:cBhvr>
                                        <p:cTn id="92" dur="166" decel="50000">
                                          <p:stCondLst>
                                            <p:cond delay="676"/>
                                          </p:stCondLst>
                                        </p:cTn>
                                        <p:tgtEl>
                                          <p:spTgt spid="80"/>
                                        </p:tgtEl>
                                      </p:cBhvr>
                                      <p:to x="100000" y="100000"/>
                                    </p:animScale>
                                    <p:animScale>
                                      <p:cBhvr>
                                        <p:cTn id="93" dur="26">
                                          <p:stCondLst>
                                            <p:cond delay="1312"/>
                                          </p:stCondLst>
                                        </p:cTn>
                                        <p:tgtEl>
                                          <p:spTgt spid="80"/>
                                        </p:tgtEl>
                                      </p:cBhvr>
                                      <p:to x="100000" y="80000"/>
                                    </p:animScale>
                                    <p:animScale>
                                      <p:cBhvr>
                                        <p:cTn id="94" dur="166" decel="50000">
                                          <p:stCondLst>
                                            <p:cond delay="1338"/>
                                          </p:stCondLst>
                                        </p:cTn>
                                        <p:tgtEl>
                                          <p:spTgt spid="80"/>
                                        </p:tgtEl>
                                      </p:cBhvr>
                                      <p:to x="100000" y="100000"/>
                                    </p:animScale>
                                    <p:animScale>
                                      <p:cBhvr>
                                        <p:cTn id="95" dur="26">
                                          <p:stCondLst>
                                            <p:cond delay="1642"/>
                                          </p:stCondLst>
                                        </p:cTn>
                                        <p:tgtEl>
                                          <p:spTgt spid="80"/>
                                        </p:tgtEl>
                                      </p:cBhvr>
                                      <p:to x="100000" y="90000"/>
                                    </p:animScale>
                                    <p:animScale>
                                      <p:cBhvr>
                                        <p:cTn id="96" dur="166" decel="50000">
                                          <p:stCondLst>
                                            <p:cond delay="1668"/>
                                          </p:stCondLst>
                                        </p:cTn>
                                        <p:tgtEl>
                                          <p:spTgt spid="80"/>
                                        </p:tgtEl>
                                      </p:cBhvr>
                                      <p:to x="100000" y="100000"/>
                                    </p:animScale>
                                    <p:animScale>
                                      <p:cBhvr>
                                        <p:cTn id="97" dur="26">
                                          <p:stCondLst>
                                            <p:cond delay="1808"/>
                                          </p:stCondLst>
                                        </p:cTn>
                                        <p:tgtEl>
                                          <p:spTgt spid="80"/>
                                        </p:tgtEl>
                                      </p:cBhvr>
                                      <p:to x="100000" y="95000"/>
                                    </p:animScale>
                                    <p:animScale>
                                      <p:cBhvr>
                                        <p:cTn id="98" dur="166" decel="50000">
                                          <p:stCondLst>
                                            <p:cond delay="1834"/>
                                          </p:stCondLst>
                                        </p:cTn>
                                        <p:tgtEl>
                                          <p:spTgt spid="80"/>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
                                            <p:txEl>
                                              <p:pRg st="8" end="8"/>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wipe(down)">
                                      <p:cBhvr>
                                        <p:cTn id="109" dur="580">
                                          <p:stCondLst>
                                            <p:cond delay="0"/>
                                          </p:stCondLst>
                                        </p:cTn>
                                        <p:tgtEl>
                                          <p:spTgt spid="81"/>
                                        </p:tgtEl>
                                      </p:cBhvr>
                                    </p:animEffect>
                                    <p:anim calcmode="lin" valueType="num">
                                      <p:cBhvr>
                                        <p:cTn id="110"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115" dur="26">
                                          <p:stCondLst>
                                            <p:cond delay="650"/>
                                          </p:stCondLst>
                                        </p:cTn>
                                        <p:tgtEl>
                                          <p:spTgt spid="81"/>
                                        </p:tgtEl>
                                      </p:cBhvr>
                                      <p:to x="100000" y="60000"/>
                                    </p:animScale>
                                    <p:animScale>
                                      <p:cBhvr>
                                        <p:cTn id="116" dur="166" decel="50000">
                                          <p:stCondLst>
                                            <p:cond delay="676"/>
                                          </p:stCondLst>
                                        </p:cTn>
                                        <p:tgtEl>
                                          <p:spTgt spid="81"/>
                                        </p:tgtEl>
                                      </p:cBhvr>
                                      <p:to x="100000" y="100000"/>
                                    </p:animScale>
                                    <p:animScale>
                                      <p:cBhvr>
                                        <p:cTn id="117" dur="26">
                                          <p:stCondLst>
                                            <p:cond delay="1312"/>
                                          </p:stCondLst>
                                        </p:cTn>
                                        <p:tgtEl>
                                          <p:spTgt spid="81"/>
                                        </p:tgtEl>
                                      </p:cBhvr>
                                      <p:to x="100000" y="80000"/>
                                    </p:animScale>
                                    <p:animScale>
                                      <p:cBhvr>
                                        <p:cTn id="118" dur="166" decel="50000">
                                          <p:stCondLst>
                                            <p:cond delay="1338"/>
                                          </p:stCondLst>
                                        </p:cTn>
                                        <p:tgtEl>
                                          <p:spTgt spid="81"/>
                                        </p:tgtEl>
                                      </p:cBhvr>
                                      <p:to x="100000" y="100000"/>
                                    </p:animScale>
                                    <p:animScale>
                                      <p:cBhvr>
                                        <p:cTn id="119" dur="26">
                                          <p:stCondLst>
                                            <p:cond delay="1642"/>
                                          </p:stCondLst>
                                        </p:cTn>
                                        <p:tgtEl>
                                          <p:spTgt spid="81"/>
                                        </p:tgtEl>
                                      </p:cBhvr>
                                      <p:to x="100000" y="90000"/>
                                    </p:animScale>
                                    <p:animScale>
                                      <p:cBhvr>
                                        <p:cTn id="120" dur="166" decel="50000">
                                          <p:stCondLst>
                                            <p:cond delay="1668"/>
                                          </p:stCondLst>
                                        </p:cTn>
                                        <p:tgtEl>
                                          <p:spTgt spid="81"/>
                                        </p:tgtEl>
                                      </p:cBhvr>
                                      <p:to x="100000" y="100000"/>
                                    </p:animScale>
                                    <p:animScale>
                                      <p:cBhvr>
                                        <p:cTn id="121" dur="26">
                                          <p:stCondLst>
                                            <p:cond delay="1808"/>
                                          </p:stCondLst>
                                        </p:cTn>
                                        <p:tgtEl>
                                          <p:spTgt spid="81"/>
                                        </p:tgtEl>
                                      </p:cBhvr>
                                      <p:to x="100000" y="95000"/>
                                    </p:animScale>
                                    <p:animScale>
                                      <p:cBhvr>
                                        <p:cTn id="122" dur="166" decel="50000">
                                          <p:stCondLst>
                                            <p:cond delay="1834"/>
                                          </p:stCondLst>
                                        </p:cTn>
                                        <p:tgtEl>
                                          <p:spTgt spid="81"/>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5">
                                            <p:txEl>
                                              <p:pRg st="10" end="10"/>
                                            </p:txEl>
                                          </p:spTgt>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6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82"/>
                                        </p:tgtEl>
                                        <p:attrNameLst>
                                          <p:attrName>style.visibility</p:attrName>
                                        </p:attrNameLst>
                                      </p:cBhvr>
                                      <p:to>
                                        <p:strVal val="visible"/>
                                      </p:to>
                                    </p:set>
                                    <p:animEffect transition="in" filter="wipe(down)">
                                      <p:cBhvr>
                                        <p:cTn id="133" dur="580">
                                          <p:stCondLst>
                                            <p:cond delay="0"/>
                                          </p:stCondLst>
                                        </p:cTn>
                                        <p:tgtEl>
                                          <p:spTgt spid="82"/>
                                        </p:tgtEl>
                                      </p:cBhvr>
                                    </p:animEffect>
                                    <p:anim calcmode="lin" valueType="num">
                                      <p:cBhvr>
                                        <p:cTn id="134"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139" dur="26">
                                          <p:stCondLst>
                                            <p:cond delay="650"/>
                                          </p:stCondLst>
                                        </p:cTn>
                                        <p:tgtEl>
                                          <p:spTgt spid="82"/>
                                        </p:tgtEl>
                                      </p:cBhvr>
                                      <p:to x="100000" y="60000"/>
                                    </p:animScale>
                                    <p:animScale>
                                      <p:cBhvr>
                                        <p:cTn id="140" dur="166" decel="50000">
                                          <p:stCondLst>
                                            <p:cond delay="676"/>
                                          </p:stCondLst>
                                        </p:cTn>
                                        <p:tgtEl>
                                          <p:spTgt spid="82"/>
                                        </p:tgtEl>
                                      </p:cBhvr>
                                      <p:to x="100000" y="100000"/>
                                    </p:animScale>
                                    <p:animScale>
                                      <p:cBhvr>
                                        <p:cTn id="141" dur="26">
                                          <p:stCondLst>
                                            <p:cond delay="1312"/>
                                          </p:stCondLst>
                                        </p:cTn>
                                        <p:tgtEl>
                                          <p:spTgt spid="82"/>
                                        </p:tgtEl>
                                      </p:cBhvr>
                                      <p:to x="100000" y="80000"/>
                                    </p:animScale>
                                    <p:animScale>
                                      <p:cBhvr>
                                        <p:cTn id="142" dur="166" decel="50000">
                                          <p:stCondLst>
                                            <p:cond delay="1338"/>
                                          </p:stCondLst>
                                        </p:cTn>
                                        <p:tgtEl>
                                          <p:spTgt spid="82"/>
                                        </p:tgtEl>
                                      </p:cBhvr>
                                      <p:to x="100000" y="100000"/>
                                    </p:animScale>
                                    <p:animScale>
                                      <p:cBhvr>
                                        <p:cTn id="143" dur="26">
                                          <p:stCondLst>
                                            <p:cond delay="1642"/>
                                          </p:stCondLst>
                                        </p:cTn>
                                        <p:tgtEl>
                                          <p:spTgt spid="82"/>
                                        </p:tgtEl>
                                      </p:cBhvr>
                                      <p:to x="100000" y="90000"/>
                                    </p:animScale>
                                    <p:animScale>
                                      <p:cBhvr>
                                        <p:cTn id="144" dur="166" decel="50000">
                                          <p:stCondLst>
                                            <p:cond delay="1668"/>
                                          </p:stCondLst>
                                        </p:cTn>
                                        <p:tgtEl>
                                          <p:spTgt spid="82"/>
                                        </p:tgtEl>
                                      </p:cBhvr>
                                      <p:to x="100000" y="100000"/>
                                    </p:animScale>
                                    <p:animScale>
                                      <p:cBhvr>
                                        <p:cTn id="145" dur="26">
                                          <p:stCondLst>
                                            <p:cond delay="1808"/>
                                          </p:stCondLst>
                                        </p:cTn>
                                        <p:tgtEl>
                                          <p:spTgt spid="82"/>
                                        </p:tgtEl>
                                      </p:cBhvr>
                                      <p:to x="100000" y="95000"/>
                                    </p:animScale>
                                    <p:animScale>
                                      <p:cBhvr>
                                        <p:cTn id="146" dur="166" decel="50000">
                                          <p:stCondLst>
                                            <p:cond delay="1834"/>
                                          </p:stCondLst>
                                        </p:cTn>
                                        <p:tgtEl>
                                          <p:spTgt spid="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8" grpId="0"/>
      <p:bldP spid="79" grpId="0"/>
      <p:bldP spid="80" grpId="0"/>
      <p:bldP spid="81"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88668"/>
            <a:ext cx="3612333" cy="646331"/>
          </a:xfrm>
          <a:prstGeom prst="rect">
            <a:avLst/>
          </a:prstGeom>
          <a:noFill/>
        </p:spPr>
        <p:txBody>
          <a:bodyPr wrap="square" rtlCol="0">
            <a:spAutoFit/>
          </a:bodyPr>
          <a:lstStyle/>
          <a:p>
            <a:r>
              <a:rPr lang="en-US" dirty="0">
                <a:solidFill>
                  <a:schemeClr val="bg1"/>
                </a:solidFill>
              </a:rPr>
              <a:t>Genesis 6:17-22  Elder Richard C. </a:t>
            </a:r>
            <a:r>
              <a:rPr lang="en-US" dirty="0" err="1">
                <a:solidFill>
                  <a:schemeClr val="bg1"/>
                </a:solidFill>
              </a:rPr>
              <a:t>Edgley</a:t>
            </a:r>
            <a:endParaRPr lang="en-US" dirty="0">
              <a:solidFill>
                <a:schemeClr val="bg1"/>
              </a:solidFill>
            </a:endParaRPr>
          </a:p>
        </p:txBody>
      </p:sp>
      <p:sp>
        <p:nvSpPr>
          <p:cNvPr id="4" name="TextBox 3"/>
          <p:cNvSpPr txBox="1"/>
          <p:nvPr/>
        </p:nvSpPr>
        <p:spPr>
          <a:xfrm>
            <a:off x="0" y="33256"/>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Receiving Blessings For Obedience</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6"/>
          <p:cNvSpPr/>
          <p:nvPr/>
        </p:nvSpPr>
        <p:spPr>
          <a:xfrm>
            <a:off x="4351557" y="1108505"/>
            <a:ext cx="5957213" cy="1200329"/>
          </a:xfrm>
          <a:prstGeom prst="rect">
            <a:avLst/>
          </a:prstGeom>
        </p:spPr>
        <p:txBody>
          <a:bodyPr wrap="square">
            <a:spAutoFit/>
          </a:bodyPr>
          <a:lstStyle/>
          <a:p>
            <a:r>
              <a:rPr lang="en-US" dirty="0">
                <a:solidFill>
                  <a:schemeClr val="bg1"/>
                </a:solidFill>
                <a:latin typeface="Calibri" panose="020F0502020204030204" pitchFamily="34" charset="0"/>
              </a:rPr>
              <a:t>“Because of the conflicts and challenges we face in today’s world, I wish to suggest a single choice—a choice of peace and protection and a choice that is appropriate for all. That choice is faith…”</a:t>
            </a:r>
            <a:endParaRPr lang="en-US" sz="1200" dirty="0">
              <a:solidFill>
                <a:schemeClr val="bg1"/>
              </a:solidFill>
              <a:latin typeface="Calibri" panose="020F0502020204030204" pitchFamily="34" charset="0"/>
            </a:endParaRPr>
          </a:p>
        </p:txBody>
      </p:sp>
      <p:grpSp>
        <p:nvGrpSpPr>
          <p:cNvPr id="11" name="Group 10"/>
          <p:cNvGrpSpPr/>
          <p:nvPr/>
        </p:nvGrpSpPr>
        <p:grpSpPr>
          <a:xfrm>
            <a:off x="201497" y="864253"/>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9427" y="1060939"/>
              <a:ext cx="2371313" cy="1323439"/>
            </a:xfrm>
            <a:prstGeom prst="rect">
              <a:avLst/>
            </a:prstGeom>
          </p:spPr>
          <p:txBody>
            <a:bodyPr wrap="square">
              <a:spAutoFit/>
            </a:bodyPr>
            <a:lstStyle/>
            <a:p>
              <a:pPr algn="ctr"/>
              <a:r>
                <a:rPr lang="en-US" sz="1600" b="1" dirty="0"/>
                <a:t>If we act in faith by obeying the Lord’s commands, we can receive His blessings and protection</a:t>
              </a:r>
              <a:endParaRPr lang="en-US" sz="1600" i="1" dirty="0"/>
            </a:p>
          </p:txBody>
        </p:sp>
      </p:grpSp>
      <p:sp>
        <p:nvSpPr>
          <p:cNvPr id="5" name="Rectangle 4"/>
          <p:cNvSpPr/>
          <p:nvPr/>
        </p:nvSpPr>
        <p:spPr>
          <a:xfrm>
            <a:off x="1527640" y="3677391"/>
            <a:ext cx="2888473" cy="1754326"/>
          </a:xfrm>
          <a:prstGeom prst="rect">
            <a:avLst/>
          </a:prstGeom>
        </p:spPr>
        <p:txBody>
          <a:bodyPr wrap="square">
            <a:spAutoFit/>
          </a:bodyPr>
          <a:lstStyle/>
          <a:p>
            <a:r>
              <a:rPr lang="en-US" dirty="0">
                <a:solidFill>
                  <a:schemeClr val="bg1"/>
                </a:solidFill>
                <a:latin typeface="Calibri" panose="020F0502020204030204" pitchFamily="34" charset="0"/>
              </a:rPr>
              <a:t>“Choose faith over doubt, choose faith over fear, choose faith over the unknown and the unseen, and choose faith over pessimism…”</a:t>
            </a:r>
          </a:p>
        </p:txBody>
      </p:sp>
      <p:sp>
        <p:nvSpPr>
          <p:cNvPr id="6" name="Rectangle 5"/>
          <p:cNvSpPr/>
          <p:nvPr/>
        </p:nvSpPr>
        <p:spPr>
          <a:xfrm>
            <a:off x="5366657" y="5431717"/>
            <a:ext cx="6433763" cy="923330"/>
          </a:xfrm>
          <a:prstGeom prst="rect">
            <a:avLst/>
          </a:prstGeom>
        </p:spPr>
        <p:txBody>
          <a:bodyPr wrap="square">
            <a:spAutoFit/>
          </a:bodyPr>
          <a:lstStyle/>
          <a:p>
            <a:r>
              <a:rPr lang="en-US" dirty="0">
                <a:solidFill>
                  <a:schemeClr val="bg1"/>
                </a:solidFill>
                <a:latin typeface="Calibri" panose="020F0502020204030204" pitchFamily="34" charset="0"/>
              </a:rPr>
              <a:t>“…Yes, faith is a choice, and it must be sought after and developed. Thus, we are responsible for our own faith. We are also responsible for our lack of faith. The choice is yours.”</a:t>
            </a:r>
          </a:p>
        </p:txBody>
      </p:sp>
      <p:pic>
        <p:nvPicPr>
          <p:cNvPr id="1026" name="Picture 2" descr="http://www.icr.org/i/articles/af/survival_noahs_ark_w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013" y="2955046"/>
            <a:ext cx="5728825" cy="2029641"/>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flipH="1">
            <a:off x="3423947" y="2498241"/>
            <a:ext cx="921985" cy="843934"/>
            <a:chOff x="182327" y="5813009"/>
            <a:chExt cx="921985" cy="843934"/>
          </a:xfrm>
        </p:grpSpPr>
        <p:grpSp>
          <p:nvGrpSpPr>
            <p:cNvPr id="27" name="Group 73"/>
            <p:cNvGrpSpPr/>
            <p:nvPr/>
          </p:nvGrpSpPr>
          <p:grpSpPr>
            <a:xfrm rot="15272871">
              <a:off x="499981" y="5734802"/>
              <a:ext cx="526123" cy="682538"/>
              <a:chOff x="609600" y="685800"/>
              <a:chExt cx="2819400" cy="3657600"/>
            </a:xfrm>
          </p:grpSpPr>
          <p:grpSp>
            <p:nvGrpSpPr>
              <p:cNvPr id="59" name="Group 16"/>
              <p:cNvGrpSpPr/>
              <p:nvPr/>
            </p:nvGrpSpPr>
            <p:grpSpPr>
              <a:xfrm>
                <a:off x="914400" y="2590800"/>
                <a:ext cx="533400" cy="261851"/>
                <a:chOff x="2286000" y="5943600"/>
                <a:chExt cx="1676400" cy="822960"/>
              </a:xfrm>
            </p:grpSpPr>
            <p:sp>
              <p:nvSpPr>
                <p:cNvPr id="85" name="Oval 84"/>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7"/>
              <p:cNvGrpSpPr/>
              <p:nvPr/>
            </p:nvGrpSpPr>
            <p:grpSpPr>
              <a:xfrm flipH="1">
                <a:off x="2895600" y="2667000"/>
                <a:ext cx="533400" cy="261851"/>
                <a:chOff x="2286000" y="5943600"/>
                <a:chExt cx="1676400" cy="822960"/>
              </a:xfrm>
            </p:grpSpPr>
            <p:sp>
              <p:nvSpPr>
                <p:cNvPr id="81" name="Oval 8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60"/>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hord 70"/>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hord 71"/>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32"/>
              <p:cNvGrpSpPr/>
              <p:nvPr/>
            </p:nvGrpSpPr>
            <p:grpSpPr>
              <a:xfrm>
                <a:off x="2153161" y="4038810"/>
                <a:ext cx="1138978" cy="304590"/>
                <a:chOff x="2206162" y="5315928"/>
                <a:chExt cx="1609632" cy="430455"/>
              </a:xfrm>
            </p:grpSpPr>
            <p:sp>
              <p:nvSpPr>
                <p:cNvPr id="78" name="Moon 77"/>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37"/>
              <p:cNvGrpSpPr/>
              <p:nvPr/>
            </p:nvGrpSpPr>
            <p:grpSpPr>
              <a:xfrm flipH="1">
                <a:off x="914400" y="4038600"/>
                <a:ext cx="1138978" cy="304590"/>
                <a:chOff x="2206162" y="5315928"/>
                <a:chExt cx="1609632" cy="430455"/>
              </a:xfrm>
            </p:grpSpPr>
            <p:sp>
              <p:nvSpPr>
                <p:cNvPr id="75" name="Moon 74"/>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73"/>
            <p:cNvGrpSpPr/>
            <p:nvPr/>
          </p:nvGrpSpPr>
          <p:grpSpPr>
            <a:xfrm rot="16028458">
              <a:off x="260534" y="6052613"/>
              <a:ext cx="526123" cy="682538"/>
              <a:chOff x="609600" y="685800"/>
              <a:chExt cx="2819400" cy="3657600"/>
            </a:xfrm>
          </p:grpSpPr>
          <p:grpSp>
            <p:nvGrpSpPr>
              <p:cNvPr id="29" name="Group 16"/>
              <p:cNvGrpSpPr/>
              <p:nvPr/>
            </p:nvGrpSpPr>
            <p:grpSpPr>
              <a:xfrm>
                <a:off x="914400" y="2590800"/>
                <a:ext cx="533400" cy="261851"/>
                <a:chOff x="2286000" y="5943600"/>
                <a:chExt cx="1676400" cy="822960"/>
              </a:xfrm>
            </p:grpSpPr>
            <p:sp>
              <p:nvSpPr>
                <p:cNvPr id="55" name="Oval 54"/>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7"/>
              <p:cNvGrpSpPr/>
              <p:nvPr/>
            </p:nvGrpSpPr>
            <p:grpSpPr>
              <a:xfrm flipH="1">
                <a:off x="2895600" y="2667000"/>
                <a:ext cx="533400" cy="261851"/>
                <a:chOff x="2286000" y="5943600"/>
                <a:chExt cx="1676400" cy="822960"/>
              </a:xfrm>
            </p:grpSpPr>
            <p:sp>
              <p:nvSpPr>
                <p:cNvPr id="51" name="Oval 5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hord 40"/>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hord 41"/>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32"/>
              <p:cNvGrpSpPr/>
              <p:nvPr/>
            </p:nvGrpSpPr>
            <p:grpSpPr>
              <a:xfrm>
                <a:off x="2153161" y="4038810"/>
                <a:ext cx="1138978" cy="304590"/>
                <a:chOff x="2206162" y="5315928"/>
                <a:chExt cx="1609632" cy="430455"/>
              </a:xfrm>
            </p:grpSpPr>
            <p:sp>
              <p:nvSpPr>
                <p:cNvPr id="48" name="Moon 47"/>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37"/>
              <p:cNvGrpSpPr/>
              <p:nvPr/>
            </p:nvGrpSpPr>
            <p:grpSpPr>
              <a:xfrm flipH="1">
                <a:off x="914400" y="4038600"/>
                <a:ext cx="1138978" cy="304590"/>
                <a:chOff x="2206162" y="5315928"/>
                <a:chExt cx="1609632" cy="430455"/>
              </a:xfrm>
            </p:grpSpPr>
            <p:sp>
              <p:nvSpPr>
                <p:cNvPr id="45" name="Moon 44"/>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99577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26"/>
                                        </p:tgtEl>
                                        <p:attrNameLst>
                                          <p:attrName>style.visibility</p:attrName>
                                        </p:attrNameLst>
                                      </p:cBhvr>
                                      <p:to>
                                        <p:strVal val="visible"/>
                                      </p:to>
                                    </p:set>
                                    <p:anim calcmode="lin" valueType="num">
                                      <p:cBhvr additive="base">
                                        <p:cTn id="9" dur="1000" fill="hold"/>
                                        <p:tgtEl>
                                          <p:spTgt spid="26"/>
                                        </p:tgtEl>
                                        <p:attrNameLst>
                                          <p:attrName>ppt_x</p:attrName>
                                        </p:attrNameLst>
                                      </p:cBhvr>
                                      <p:tavLst>
                                        <p:tav tm="0">
                                          <p:val>
                                            <p:strVal val="1+#ppt_w/2"/>
                                          </p:val>
                                        </p:tav>
                                        <p:tav tm="100000">
                                          <p:val>
                                            <p:strVal val="#ppt_x"/>
                                          </p:val>
                                        </p:tav>
                                      </p:tavLst>
                                    </p:anim>
                                    <p:anim calcmode="lin" valueType="num">
                                      <p:cBhvr additive="base">
                                        <p:cTn id="10"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488668"/>
            <a:ext cx="6302829" cy="369332"/>
          </a:xfrm>
          <a:prstGeom prst="rect">
            <a:avLst/>
          </a:prstGeom>
          <a:noFill/>
        </p:spPr>
        <p:txBody>
          <a:bodyPr wrap="square" rtlCol="0">
            <a:spAutoFit/>
          </a:bodyPr>
          <a:lstStyle/>
          <a:p>
            <a:r>
              <a:rPr lang="en-US" dirty="0">
                <a:solidFill>
                  <a:schemeClr val="bg1"/>
                </a:solidFill>
              </a:rPr>
              <a:t>Genesis 6:17-22  </a:t>
            </a:r>
            <a:r>
              <a:rPr lang="en-US" sz="1200" dirty="0">
                <a:solidFill>
                  <a:schemeClr val="bg1"/>
                </a:solidFill>
              </a:rPr>
              <a:t>Adapted from Elder Richard C. </a:t>
            </a:r>
            <a:r>
              <a:rPr lang="en-US" sz="1200" dirty="0" err="1">
                <a:solidFill>
                  <a:schemeClr val="bg1"/>
                </a:solidFill>
              </a:rPr>
              <a:t>Edgley’s</a:t>
            </a:r>
            <a:r>
              <a:rPr lang="en-US" sz="1200" dirty="0">
                <a:solidFill>
                  <a:schemeClr val="bg1"/>
                </a:solidFill>
              </a:rPr>
              <a:t> talk</a:t>
            </a:r>
          </a:p>
        </p:txBody>
      </p:sp>
      <p:sp>
        <p:nvSpPr>
          <p:cNvPr id="4" name="TextBox 3"/>
          <p:cNvSpPr txBox="1"/>
          <p:nvPr/>
        </p:nvSpPr>
        <p:spPr>
          <a:xfrm>
            <a:off x="0" y="33256"/>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Because of Faith</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Rectangle 25"/>
          <p:cNvSpPr/>
          <p:nvPr/>
        </p:nvSpPr>
        <p:spPr>
          <a:xfrm>
            <a:off x="282574" y="1024519"/>
            <a:ext cx="6096000" cy="4247317"/>
          </a:xfrm>
          <a:prstGeom prst="rect">
            <a:avLst/>
          </a:prstGeom>
          <a:ln>
            <a:solidFill>
              <a:schemeClr val="tx1"/>
            </a:solidFill>
          </a:ln>
        </p:spPr>
        <p:txBody>
          <a:bodyPr>
            <a:spAutoFit/>
          </a:bodyPr>
          <a:lstStyle/>
          <a:p>
            <a:pPr fontAlgn="base"/>
            <a:r>
              <a:rPr lang="en-US" dirty="0">
                <a:solidFill>
                  <a:schemeClr val="bg1"/>
                </a:solidFill>
                <a:latin typeface="Calibri" panose="020F0502020204030204" pitchFamily="34" charset="0"/>
              </a:rPr>
              <a:t>Can you activate the power of the priesthood that you hold and be a partaker of the sweetness of the gospel  and embrace the saving ordinances?</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Can you work through the struggles and difficulties in life with peace and assurance?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Can you turn questions and even doubts into assurances and understanding?</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Can you approach the unknown, unseen, and unexplained with unquestioning assurance?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In the seemingly worst of times, can you recognize with peace and gratitude that it is in reality the best of times?</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562" y="2828926"/>
            <a:ext cx="4485449" cy="3613278"/>
          </a:xfrm>
          <a:prstGeom prst="rect">
            <a:avLst/>
          </a:prstGeom>
        </p:spPr>
      </p:pic>
      <p:grpSp>
        <p:nvGrpSpPr>
          <p:cNvPr id="28" name="Group 27"/>
          <p:cNvGrpSpPr/>
          <p:nvPr/>
        </p:nvGrpSpPr>
        <p:grpSpPr>
          <a:xfrm rot="20402332">
            <a:off x="398932" y="5512709"/>
            <a:ext cx="921985" cy="843934"/>
            <a:chOff x="182327" y="5813009"/>
            <a:chExt cx="921985" cy="843934"/>
          </a:xfrm>
        </p:grpSpPr>
        <p:grpSp>
          <p:nvGrpSpPr>
            <p:cNvPr id="29" name="Group 73"/>
            <p:cNvGrpSpPr/>
            <p:nvPr/>
          </p:nvGrpSpPr>
          <p:grpSpPr>
            <a:xfrm rot="15272871">
              <a:off x="499981" y="5734802"/>
              <a:ext cx="526123" cy="682538"/>
              <a:chOff x="609600" y="685800"/>
              <a:chExt cx="2819400" cy="3657600"/>
            </a:xfrm>
          </p:grpSpPr>
          <p:grpSp>
            <p:nvGrpSpPr>
              <p:cNvPr id="61" name="Group 16"/>
              <p:cNvGrpSpPr/>
              <p:nvPr/>
            </p:nvGrpSpPr>
            <p:grpSpPr>
              <a:xfrm>
                <a:off x="914400" y="2590800"/>
                <a:ext cx="533400" cy="261851"/>
                <a:chOff x="2286000" y="5943600"/>
                <a:chExt cx="1676400" cy="822960"/>
              </a:xfrm>
            </p:grpSpPr>
            <p:sp>
              <p:nvSpPr>
                <p:cNvPr id="87" name="Oval 8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7"/>
              <p:cNvGrpSpPr/>
              <p:nvPr/>
            </p:nvGrpSpPr>
            <p:grpSpPr>
              <a:xfrm flipH="1">
                <a:off x="2895600" y="2667000"/>
                <a:ext cx="533400" cy="261851"/>
                <a:chOff x="2286000" y="5943600"/>
                <a:chExt cx="1676400" cy="822960"/>
              </a:xfrm>
            </p:grpSpPr>
            <p:sp>
              <p:nvSpPr>
                <p:cNvPr id="83" name="Oval 82"/>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62"/>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hord 72"/>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hord 73"/>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32"/>
              <p:cNvGrpSpPr/>
              <p:nvPr/>
            </p:nvGrpSpPr>
            <p:grpSpPr>
              <a:xfrm>
                <a:off x="2153161" y="4038810"/>
                <a:ext cx="1138978" cy="304590"/>
                <a:chOff x="2206162" y="5315928"/>
                <a:chExt cx="1609632" cy="430455"/>
              </a:xfrm>
            </p:grpSpPr>
            <p:sp>
              <p:nvSpPr>
                <p:cNvPr id="80" name="Moon 79"/>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37"/>
              <p:cNvGrpSpPr/>
              <p:nvPr/>
            </p:nvGrpSpPr>
            <p:grpSpPr>
              <a:xfrm flipH="1">
                <a:off x="914400" y="4038600"/>
                <a:ext cx="1138978" cy="304590"/>
                <a:chOff x="2206162" y="5315928"/>
                <a:chExt cx="1609632" cy="430455"/>
              </a:xfrm>
            </p:grpSpPr>
            <p:sp>
              <p:nvSpPr>
                <p:cNvPr id="77" name="Moon 76"/>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73"/>
            <p:cNvGrpSpPr/>
            <p:nvPr/>
          </p:nvGrpSpPr>
          <p:grpSpPr>
            <a:xfrm rot="16028458">
              <a:off x="260534" y="6052613"/>
              <a:ext cx="526123" cy="682538"/>
              <a:chOff x="609600" y="685800"/>
              <a:chExt cx="2819400" cy="3657600"/>
            </a:xfrm>
          </p:grpSpPr>
          <p:grpSp>
            <p:nvGrpSpPr>
              <p:cNvPr id="31" name="Group 16"/>
              <p:cNvGrpSpPr/>
              <p:nvPr/>
            </p:nvGrpSpPr>
            <p:grpSpPr>
              <a:xfrm>
                <a:off x="914400" y="2590800"/>
                <a:ext cx="533400" cy="261851"/>
                <a:chOff x="2286000" y="5943600"/>
                <a:chExt cx="1676400" cy="822960"/>
              </a:xfrm>
            </p:grpSpPr>
            <p:sp>
              <p:nvSpPr>
                <p:cNvPr id="57" name="Oval 5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7"/>
              <p:cNvGrpSpPr/>
              <p:nvPr/>
            </p:nvGrpSpPr>
            <p:grpSpPr>
              <a:xfrm flipH="1">
                <a:off x="2895600" y="2667000"/>
                <a:ext cx="533400" cy="261851"/>
                <a:chOff x="2286000" y="5943600"/>
                <a:chExt cx="1676400" cy="822960"/>
              </a:xfrm>
            </p:grpSpPr>
            <p:sp>
              <p:nvSpPr>
                <p:cNvPr id="53" name="Oval 52"/>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hord 42"/>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hord 43"/>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32"/>
              <p:cNvGrpSpPr/>
              <p:nvPr/>
            </p:nvGrpSpPr>
            <p:grpSpPr>
              <a:xfrm>
                <a:off x="2153161" y="4038810"/>
                <a:ext cx="1138978" cy="304590"/>
                <a:chOff x="2206162" y="5315928"/>
                <a:chExt cx="1609632" cy="430455"/>
              </a:xfrm>
            </p:grpSpPr>
            <p:sp>
              <p:nvSpPr>
                <p:cNvPr id="50" name="Moon 49"/>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37"/>
              <p:cNvGrpSpPr/>
              <p:nvPr/>
            </p:nvGrpSpPr>
            <p:grpSpPr>
              <a:xfrm flipH="1">
                <a:off x="914400" y="4038600"/>
                <a:ext cx="1138978" cy="304590"/>
                <a:chOff x="2206162" y="5315928"/>
                <a:chExt cx="1609632" cy="430455"/>
              </a:xfrm>
            </p:grpSpPr>
            <p:sp>
              <p:nvSpPr>
                <p:cNvPr id="47" name="Moon 46"/>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71740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2" presetClass="entr" presetSubtype="12" fill="hold" nodeType="withEffect">
                                  <p:stCondLst>
                                    <p:cond delay="0"/>
                                  </p:stCondLst>
                                  <p:childTnLst>
                                    <p:set>
                                      <p:cBhvr>
                                        <p:cTn id="8" dur="1" fill="hold">
                                          <p:stCondLst>
                                            <p:cond delay="0"/>
                                          </p:stCondLst>
                                        </p:cTn>
                                        <p:tgtEl>
                                          <p:spTgt spid="28"/>
                                        </p:tgtEl>
                                        <p:attrNameLst>
                                          <p:attrName>style.visibility</p:attrName>
                                        </p:attrNameLst>
                                      </p:cBhvr>
                                      <p:to>
                                        <p:strVal val="visible"/>
                                      </p:to>
                                    </p:set>
                                    <p:anim calcmode="lin" valueType="num">
                                      <p:cBhvr additive="base">
                                        <p:cTn id="9" dur="500" fill="hold"/>
                                        <p:tgtEl>
                                          <p:spTgt spid="28"/>
                                        </p:tgtEl>
                                        <p:attrNameLst>
                                          <p:attrName>ppt_x</p:attrName>
                                        </p:attrNameLst>
                                      </p:cBhvr>
                                      <p:tavLst>
                                        <p:tav tm="0">
                                          <p:val>
                                            <p:strVal val="0-#ppt_w/2"/>
                                          </p:val>
                                        </p:tav>
                                        <p:tav tm="100000">
                                          <p:val>
                                            <p:strVal val="#ppt_x"/>
                                          </p:val>
                                        </p:tav>
                                      </p:tavLst>
                                    </p:anim>
                                    <p:anim calcmode="lin" valueType="num">
                                      <p:cBhvr additive="base">
                                        <p:cTn id="10" dur="500" fill="hold"/>
                                        <p:tgtEl>
                                          <p:spTgt spid="28"/>
                                        </p:tgtEl>
                                        <p:attrNameLst>
                                          <p:attrName>ppt_y</p:attrName>
                                        </p:attrNameLst>
                                      </p:cBhvr>
                                      <p:tavLst>
                                        <p:tav tm="0">
                                          <p:val>
                                            <p:strVal val="1+#ppt_h/2"/>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5222</Words>
  <Application>Microsoft Office PowerPoint</Application>
  <PresentationFormat>Widescreen</PresentationFormat>
  <Paragraphs>214</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 Rounded MT Bold</vt:lpstr>
      <vt:lpstr>Arial</vt:lpstr>
      <vt:lpstr>Georgia</vt:lpstr>
      <vt:lpstr>Verdana</vt:lpstr>
      <vt:lpstr>Calibri Light</vt:lpstr>
      <vt:lpstr>Palatino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35</cp:revision>
  <dcterms:created xsi:type="dcterms:W3CDTF">2015-07-16T13:35:56Z</dcterms:created>
  <dcterms:modified xsi:type="dcterms:W3CDTF">2023-02-14T17:32:25Z</dcterms:modified>
</cp:coreProperties>
</file>