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2" r:id="rId5"/>
    <p:sldId id="257" r:id="rId6"/>
    <p:sldId id="264" r:id="rId7"/>
    <p:sldId id="263" r:id="rId8"/>
    <p:sldId id="267" r:id="rId9"/>
    <p:sldId id="265" r:id="rId10"/>
    <p:sldId id="268" r:id="rId11"/>
    <p:sldId id="270" r:id="rId12"/>
    <p:sldId id="266" r:id="rId13"/>
    <p:sldId id="269" r:id="rId14"/>
    <p:sldId id="271" r:id="rId15"/>
    <p:sldId id="274" r:id="rId16"/>
    <p:sldId id="272" r:id="rId17"/>
    <p:sldId id="273" r:id="rId18"/>
    <p:sldId id="258"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3" d="100"/>
          <a:sy n="83" d="100"/>
        </p:scale>
        <p:origin x="120"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05B144-3CAF-4249-B39C-71B2D473A4B5}"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162231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5B144-3CAF-4249-B39C-71B2D473A4B5}"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31382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5B144-3CAF-4249-B39C-71B2D473A4B5}"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139857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5B144-3CAF-4249-B39C-71B2D473A4B5}"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271220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05B144-3CAF-4249-B39C-71B2D473A4B5}"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319856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05B144-3CAF-4249-B39C-71B2D473A4B5}"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294427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05B144-3CAF-4249-B39C-71B2D473A4B5}"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276609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05B144-3CAF-4249-B39C-71B2D473A4B5}"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393537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5B144-3CAF-4249-B39C-71B2D473A4B5}"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397314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05B144-3CAF-4249-B39C-71B2D473A4B5}"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179381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05B144-3CAF-4249-B39C-71B2D473A4B5}"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35FC-658F-43E2-BE1B-75CE09512EEC}" type="slidenum">
              <a:rPr lang="en-US" smtClean="0"/>
              <a:t>‹#›</a:t>
            </a:fld>
            <a:endParaRPr lang="en-US"/>
          </a:p>
        </p:txBody>
      </p:sp>
    </p:spTree>
    <p:extLst>
      <p:ext uri="{BB962C8B-B14F-4D97-AF65-F5344CB8AC3E}">
        <p14:creationId xmlns:p14="http://schemas.microsoft.com/office/powerpoint/2010/main" val="380634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5B144-3CAF-4249-B39C-71B2D473A4B5}" type="datetimeFigureOut">
              <a:rPr lang="en-US" smtClean="0"/>
              <a:t>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435FC-658F-43E2-BE1B-75CE09512EEC}" type="slidenum">
              <a:rPr lang="en-US" smtClean="0"/>
              <a:t>‹#›</a:t>
            </a:fld>
            <a:endParaRPr lang="en-US"/>
          </a:p>
        </p:txBody>
      </p:sp>
    </p:spTree>
    <p:extLst>
      <p:ext uri="{BB962C8B-B14F-4D97-AF65-F5344CB8AC3E}">
        <p14:creationId xmlns:p14="http://schemas.microsoft.com/office/powerpoint/2010/main" val="155884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FE2C4-7313-43C2-8A98-6134D33C5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317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1:31-33</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Worlds Without Numbers</a:t>
            </a:r>
          </a:p>
        </p:txBody>
      </p:sp>
      <p:sp>
        <p:nvSpPr>
          <p:cNvPr id="7" name="TextBox 6"/>
          <p:cNvSpPr txBox="1"/>
          <p:nvPr/>
        </p:nvSpPr>
        <p:spPr>
          <a:xfrm>
            <a:off x="250369" y="1404559"/>
            <a:ext cx="5410200" cy="1754326"/>
          </a:xfrm>
          <a:prstGeom prst="rect">
            <a:avLst/>
          </a:prstGeom>
          <a:noFill/>
        </p:spPr>
        <p:txBody>
          <a:bodyPr wrap="square" rtlCol="0">
            <a:spAutoFit/>
          </a:bodyPr>
          <a:lstStyle/>
          <a:p>
            <a:r>
              <a:rPr lang="en-US" sz="2400" i="1" dirty="0">
                <a:solidFill>
                  <a:srgbClr val="FFFF00"/>
                </a:solidFill>
              </a:rPr>
              <a:t> Hath in these last days spoken unto us by </a:t>
            </a:r>
            <a:r>
              <a:rPr lang="en-US" sz="2400" dirty="0">
                <a:solidFill>
                  <a:srgbClr val="FFFF00"/>
                </a:solidFill>
              </a:rPr>
              <a:t>his</a:t>
            </a:r>
            <a:r>
              <a:rPr lang="en-US" sz="2400" i="1" dirty="0">
                <a:solidFill>
                  <a:srgbClr val="FFFF00"/>
                </a:solidFill>
              </a:rPr>
              <a:t> Son, whom he hath appointed heir of all things, by whom also he made the worlds;</a:t>
            </a:r>
          </a:p>
          <a:p>
            <a:r>
              <a:rPr lang="en-US" sz="1200" i="1" dirty="0">
                <a:solidFill>
                  <a:srgbClr val="FFFF00"/>
                </a:solidFill>
              </a:rPr>
              <a:t>Hebrews 1:2</a:t>
            </a:r>
          </a:p>
        </p:txBody>
      </p:sp>
      <p:sp>
        <p:nvSpPr>
          <p:cNvPr id="2" name="Rectangle 1"/>
          <p:cNvSpPr/>
          <p:nvPr/>
        </p:nvSpPr>
        <p:spPr>
          <a:xfrm>
            <a:off x="5505168" y="5750004"/>
            <a:ext cx="6686832" cy="923330"/>
          </a:xfrm>
          <a:prstGeom prst="rect">
            <a:avLst/>
          </a:prstGeom>
        </p:spPr>
        <p:txBody>
          <a:bodyPr wrap="square">
            <a:spAutoFit/>
          </a:bodyPr>
          <a:lstStyle/>
          <a:p>
            <a:r>
              <a:rPr lang="en-US" b="0" i="1" dirty="0">
                <a:solidFill>
                  <a:srgbClr val="FFFF00"/>
                </a:solidFill>
                <a:effectLst/>
                <a:latin typeface="Open Sans"/>
              </a:rPr>
              <a:t>And he said: Yea, I believe that he created all things which are in the earth; but I do not know the heavens.</a:t>
            </a:r>
          </a:p>
          <a:p>
            <a:r>
              <a:rPr lang="en-US" i="1" dirty="0">
                <a:solidFill>
                  <a:srgbClr val="FFFF00"/>
                </a:solidFill>
                <a:latin typeface="Open Sans"/>
              </a:rPr>
              <a:t>Alma 18:29</a:t>
            </a:r>
            <a:endParaRPr lang="en-US" i="1" dirty="0">
              <a:solidFill>
                <a:srgbClr val="FFFF00"/>
              </a:solidFill>
            </a:endParaRPr>
          </a:p>
        </p:txBody>
      </p:sp>
      <p:sp>
        <p:nvSpPr>
          <p:cNvPr id="9" name="Rectangle 8"/>
          <p:cNvSpPr/>
          <p:nvPr/>
        </p:nvSpPr>
        <p:spPr>
          <a:xfrm>
            <a:off x="751112" y="4186670"/>
            <a:ext cx="4408715" cy="2031325"/>
          </a:xfrm>
          <a:prstGeom prst="rect">
            <a:avLst/>
          </a:prstGeom>
        </p:spPr>
        <p:txBody>
          <a:bodyPr wrap="square">
            <a:spAutoFit/>
          </a:bodyPr>
          <a:lstStyle/>
          <a:p>
            <a:r>
              <a:rPr lang="en-US" b="0" i="1" dirty="0">
                <a:solidFill>
                  <a:srgbClr val="FFFF00"/>
                </a:solidFill>
                <a:effectLst/>
                <a:latin typeface="Open Sans"/>
              </a:rPr>
              <a:t>Lift up your eyes on high, and behold who hath created these things, that </a:t>
            </a:r>
            <a:r>
              <a:rPr lang="en-US" b="0" i="1" dirty="0" err="1">
                <a:solidFill>
                  <a:srgbClr val="FFFF00"/>
                </a:solidFill>
                <a:effectLst/>
                <a:latin typeface="Open Sans"/>
              </a:rPr>
              <a:t>bringeth</a:t>
            </a:r>
            <a:r>
              <a:rPr lang="en-US" b="0" i="1" dirty="0">
                <a:solidFill>
                  <a:srgbClr val="FFFF00"/>
                </a:solidFill>
                <a:effectLst/>
                <a:latin typeface="Open Sans"/>
              </a:rPr>
              <a:t> out their host by number: he </a:t>
            </a:r>
            <a:r>
              <a:rPr lang="en-US" b="0" i="1" dirty="0" err="1">
                <a:solidFill>
                  <a:srgbClr val="FFFF00"/>
                </a:solidFill>
                <a:effectLst/>
                <a:latin typeface="Open Sans"/>
              </a:rPr>
              <a:t>calleth</a:t>
            </a:r>
            <a:r>
              <a:rPr lang="en-US" b="0" i="1" dirty="0">
                <a:solidFill>
                  <a:srgbClr val="FFFF00"/>
                </a:solidFill>
                <a:effectLst/>
                <a:latin typeface="Open Sans"/>
              </a:rPr>
              <a:t> them all by names by the greatness of his might, for that he is strong in power; not one </a:t>
            </a:r>
            <a:r>
              <a:rPr lang="en-US" b="0" i="1" dirty="0" err="1">
                <a:solidFill>
                  <a:srgbClr val="FFFF00"/>
                </a:solidFill>
                <a:effectLst/>
                <a:latin typeface="Open Sans"/>
              </a:rPr>
              <a:t>faileth</a:t>
            </a:r>
            <a:r>
              <a:rPr lang="en-US" b="0" i="1" dirty="0">
                <a:solidFill>
                  <a:srgbClr val="FFFF00"/>
                </a:solidFill>
                <a:effectLst/>
                <a:latin typeface="Open Sans"/>
              </a:rPr>
              <a:t>.</a:t>
            </a:r>
          </a:p>
          <a:p>
            <a:r>
              <a:rPr lang="en-US" i="1" dirty="0">
                <a:solidFill>
                  <a:srgbClr val="FFFF00"/>
                </a:solidFill>
                <a:latin typeface="Open Sans"/>
              </a:rPr>
              <a:t>Isaiah 40:26</a:t>
            </a:r>
            <a:endParaRPr lang="en-US" i="1" dirty="0">
              <a:solidFill>
                <a:srgbClr val="FFFF00"/>
              </a:solidFill>
            </a:endParaRPr>
          </a:p>
        </p:txBody>
      </p:sp>
      <p:sp>
        <p:nvSpPr>
          <p:cNvPr id="13" name="TextBox 12"/>
          <p:cNvSpPr txBox="1"/>
          <p:nvPr/>
        </p:nvSpPr>
        <p:spPr>
          <a:xfrm>
            <a:off x="7805055" y="2138980"/>
            <a:ext cx="4498804" cy="2123658"/>
          </a:xfrm>
          <a:prstGeom prst="rect">
            <a:avLst/>
          </a:prstGeom>
          <a:noFill/>
        </p:spPr>
        <p:txBody>
          <a:bodyPr wrap="square" rtlCol="0">
            <a:spAutoFit/>
          </a:bodyPr>
          <a:lstStyle/>
          <a:p>
            <a:r>
              <a:rPr lang="en-US" sz="2400" dirty="0">
                <a:solidFill>
                  <a:schemeClr val="bg1"/>
                </a:solidFill>
              </a:rPr>
              <a:t>“His service and relationship to other worlds and their inhabitants are the same as his service and relationship to this earth and its inhabitants…”</a:t>
            </a:r>
          </a:p>
          <a:p>
            <a:r>
              <a:rPr lang="en-US" sz="1200" dirty="0">
                <a:solidFill>
                  <a:schemeClr val="bg1"/>
                </a:solidFill>
              </a:rPr>
              <a:t>H. </a:t>
            </a:r>
            <a:r>
              <a:rPr lang="en-US" sz="1200" dirty="0" err="1">
                <a:solidFill>
                  <a:schemeClr val="bg1"/>
                </a:solidFill>
              </a:rPr>
              <a:t>Donl</a:t>
            </a:r>
            <a:r>
              <a:rPr lang="en-US" sz="1200" dirty="0">
                <a:solidFill>
                  <a:schemeClr val="bg1"/>
                </a:solidFill>
              </a:rPr>
              <a:t> Peterson</a:t>
            </a:r>
          </a:p>
        </p:txBody>
      </p:sp>
      <p:pic>
        <p:nvPicPr>
          <p:cNvPr id="12292" name="Picture 4" descr="http://images.sodahead.com/polls/002224261/Earths-58717105996_xlar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852" y="1755065"/>
            <a:ext cx="2743203" cy="28073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1112" y="757670"/>
            <a:ext cx="11087667" cy="461665"/>
          </a:xfrm>
          <a:prstGeom prst="rect">
            <a:avLst/>
          </a:prstGeom>
          <a:noFill/>
        </p:spPr>
        <p:txBody>
          <a:bodyPr wrap="square" rtlCol="0">
            <a:spAutoFit/>
          </a:bodyPr>
          <a:lstStyle/>
          <a:p>
            <a:r>
              <a:rPr lang="en-US" sz="2400" b="1" dirty="0">
                <a:solidFill>
                  <a:schemeClr val="bg1"/>
                </a:solidFill>
              </a:rPr>
              <a:t>Under the direction of Heavenly Father, Jesus Christ created worlds without number.</a:t>
            </a:r>
            <a:r>
              <a:rPr lang="en-US" sz="2400" dirty="0">
                <a:solidFill>
                  <a:schemeClr val="bg1"/>
                </a:solidFill>
              </a:rPr>
              <a:t> </a:t>
            </a:r>
            <a:endParaRPr lang="en-US" sz="1200" dirty="0">
              <a:solidFill>
                <a:schemeClr val="bg1"/>
              </a:solidFill>
            </a:endParaRPr>
          </a:p>
        </p:txBody>
      </p:sp>
    </p:spTree>
    <p:extLst>
      <p:ext uri="{BB962C8B-B14F-4D97-AF65-F5344CB8AC3E}">
        <p14:creationId xmlns:p14="http://schemas.microsoft.com/office/powerpoint/2010/main" val="26392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9" grpId="0"/>
      <p:bldP spid="9" grpId="1"/>
      <p:bldP spid="13" grpId="0"/>
      <p:bldP spid="13"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1:31-33   Neal A. Maxwell</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“For Mine Own Purpose”</a:t>
            </a:r>
          </a:p>
        </p:txBody>
      </p:sp>
      <p:sp>
        <p:nvSpPr>
          <p:cNvPr id="13" name="TextBox 12"/>
          <p:cNvSpPr txBox="1"/>
          <p:nvPr/>
        </p:nvSpPr>
        <p:spPr>
          <a:xfrm>
            <a:off x="337455" y="936010"/>
            <a:ext cx="5431974" cy="2554545"/>
          </a:xfrm>
          <a:prstGeom prst="rect">
            <a:avLst/>
          </a:prstGeom>
          <a:noFill/>
        </p:spPr>
        <p:txBody>
          <a:bodyPr wrap="square" rtlCol="0">
            <a:spAutoFit/>
          </a:bodyPr>
          <a:lstStyle/>
          <a:p>
            <a:r>
              <a:rPr lang="en-US" sz="2000" dirty="0">
                <a:solidFill>
                  <a:schemeClr val="bg1"/>
                </a:solidFill>
              </a:rPr>
              <a:t> “As the plan of salvation is executed and re-executed, again and again, in realms beyond our purview, His love is constant and personal.”</a:t>
            </a:r>
          </a:p>
          <a:p>
            <a:r>
              <a:rPr lang="en-US" sz="2000" dirty="0">
                <a:solidFill>
                  <a:schemeClr val="bg1"/>
                </a:solidFill>
              </a:rPr>
              <a:t> </a:t>
            </a:r>
          </a:p>
          <a:p>
            <a:r>
              <a:rPr lang="en-US" sz="2000" dirty="0">
                <a:solidFill>
                  <a:schemeClr val="bg1"/>
                </a:solidFill>
              </a:rPr>
              <a:t>Because God’s “great and eternal plan” </a:t>
            </a:r>
          </a:p>
          <a:p>
            <a:r>
              <a:rPr lang="en-US" sz="2000" dirty="0">
                <a:solidFill>
                  <a:schemeClr val="bg1"/>
                </a:solidFill>
              </a:rPr>
              <a:t>does not vary, the same plan that will exalt the inhabitants of this earth is implemented for the same purpose in all the worlds God has created. </a:t>
            </a:r>
          </a:p>
        </p:txBody>
      </p:sp>
      <p:sp>
        <p:nvSpPr>
          <p:cNvPr id="3" name="Rectangle 2"/>
          <p:cNvSpPr/>
          <p:nvPr/>
        </p:nvSpPr>
        <p:spPr>
          <a:xfrm>
            <a:off x="5769429" y="3705999"/>
            <a:ext cx="6096000" cy="2862322"/>
          </a:xfrm>
          <a:prstGeom prst="rect">
            <a:avLst/>
          </a:prstGeom>
        </p:spPr>
        <p:txBody>
          <a:bodyPr>
            <a:spAutoFit/>
          </a:bodyPr>
          <a:lstStyle/>
          <a:p>
            <a:r>
              <a:rPr lang="en-US" sz="2000" dirty="0">
                <a:solidFill>
                  <a:schemeClr val="bg1"/>
                </a:solidFill>
              </a:rPr>
              <a:t>“We learn from Doctrine and Covenants 76:23–24 that the inhabitants of numerous worlds “are begotten sons and daughters unto God” through the Atonement of Jesus Christ. </a:t>
            </a:r>
          </a:p>
          <a:p>
            <a:endParaRPr lang="en-US" sz="2000" dirty="0">
              <a:solidFill>
                <a:schemeClr val="bg1"/>
              </a:solidFill>
            </a:endParaRPr>
          </a:p>
          <a:p>
            <a:r>
              <a:rPr lang="en-US" sz="2000" dirty="0">
                <a:solidFill>
                  <a:schemeClr val="bg1"/>
                </a:solidFill>
              </a:rPr>
              <a:t>This truth underscores the central role of Jesus Christ’s infinite Atonement in God’s plan for the salvation of our world as well as the many others created by His Only Begotten Son.”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058" y="3908241"/>
            <a:ext cx="1895982" cy="23728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78" y="1060876"/>
            <a:ext cx="3279321" cy="2429679"/>
          </a:xfrm>
          <a:prstGeom prst="rect">
            <a:avLst/>
          </a:prstGeom>
        </p:spPr>
      </p:pic>
    </p:spTree>
    <p:extLst>
      <p:ext uri="{BB962C8B-B14F-4D97-AF65-F5344CB8AC3E}">
        <p14:creationId xmlns:p14="http://schemas.microsoft.com/office/powerpoint/2010/main" val="28401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1:34</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First Man—Called Adam</a:t>
            </a:r>
          </a:p>
        </p:txBody>
      </p:sp>
      <p:sp>
        <p:nvSpPr>
          <p:cNvPr id="7" name="TextBox 6"/>
          <p:cNvSpPr txBox="1"/>
          <p:nvPr/>
        </p:nvSpPr>
        <p:spPr>
          <a:xfrm>
            <a:off x="250370" y="3423757"/>
            <a:ext cx="5410200" cy="2308324"/>
          </a:xfrm>
          <a:prstGeom prst="rect">
            <a:avLst/>
          </a:prstGeom>
          <a:noFill/>
        </p:spPr>
        <p:txBody>
          <a:bodyPr wrap="square" rtlCol="0">
            <a:spAutoFit/>
          </a:bodyPr>
          <a:lstStyle/>
          <a:p>
            <a:r>
              <a:rPr lang="en-US" i="1" dirty="0">
                <a:solidFill>
                  <a:srgbClr val="FFFF00"/>
                </a:solidFill>
              </a:rPr>
              <a:t> And I, the Lord God, formed man from the dust of the ground, and breathed into his nostrils the breath of life; and man became a living soul, the first flesh upon the earth, the first man also; nevertheless, all things were before created; but spiritually</a:t>
            </a:r>
          </a:p>
          <a:p>
            <a:r>
              <a:rPr lang="en-US" i="1" dirty="0">
                <a:solidFill>
                  <a:srgbClr val="FFFF00"/>
                </a:solidFill>
              </a:rPr>
              <a:t>were they created and made </a:t>
            </a:r>
          </a:p>
          <a:p>
            <a:r>
              <a:rPr lang="en-US" i="1" dirty="0">
                <a:solidFill>
                  <a:srgbClr val="FFFF00"/>
                </a:solidFill>
              </a:rPr>
              <a:t>according to my word.</a:t>
            </a:r>
          </a:p>
          <a:p>
            <a:r>
              <a:rPr lang="en-US" i="1" dirty="0">
                <a:solidFill>
                  <a:srgbClr val="FFFF00"/>
                </a:solidFill>
              </a:rPr>
              <a:t>Moses 3:7</a:t>
            </a:r>
          </a:p>
        </p:txBody>
      </p:sp>
      <p:sp>
        <p:nvSpPr>
          <p:cNvPr id="13" name="TextBox 12"/>
          <p:cNvSpPr txBox="1"/>
          <p:nvPr/>
        </p:nvSpPr>
        <p:spPr>
          <a:xfrm>
            <a:off x="6564085" y="2762037"/>
            <a:ext cx="5410200" cy="1323439"/>
          </a:xfrm>
          <a:prstGeom prst="rect">
            <a:avLst/>
          </a:prstGeom>
          <a:noFill/>
        </p:spPr>
        <p:txBody>
          <a:bodyPr wrap="square" rtlCol="0">
            <a:spAutoFit/>
          </a:bodyPr>
          <a:lstStyle/>
          <a:p>
            <a:r>
              <a:rPr lang="en-US" sz="2000" i="1" dirty="0">
                <a:solidFill>
                  <a:srgbClr val="FFFF00"/>
                </a:solidFill>
              </a:rPr>
              <a:t>And he beheld that they did contain the five books of Moses, which gave an account of the creation of the world, and also of Adam and Eve, who were our first parents; 1 Nephi 5:12</a:t>
            </a:r>
          </a:p>
        </p:txBody>
      </p:sp>
      <p:sp>
        <p:nvSpPr>
          <p:cNvPr id="11" name="Rectangle 10"/>
          <p:cNvSpPr/>
          <p:nvPr/>
        </p:nvSpPr>
        <p:spPr>
          <a:xfrm>
            <a:off x="5878285" y="5168866"/>
            <a:ext cx="6096000" cy="1477328"/>
          </a:xfrm>
          <a:prstGeom prst="rect">
            <a:avLst/>
          </a:prstGeom>
        </p:spPr>
        <p:txBody>
          <a:bodyPr>
            <a:spAutoFit/>
          </a:bodyPr>
          <a:lstStyle/>
          <a:p>
            <a:r>
              <a:rPr lang="en-US" b="0" i="1" dirty="0">
                <a:solidFill>
                  <a:srgbClr val="FFFF00"/>
                </a:solidFill>
                <a:effectLst/>
                <a:latin typeface="Palatino"/>
              </a:rPr>
              <a:t>And from Enoch to </a:t>
            </a:r>
            <a:r>
              <a:rPr lang="en-US" b="0" i="1" u="none" strike="noStrike" dirty="0">
                <a:solidFill>
                  <a:srgbClr val="FFFF00"/>
                </a:solidFill>
                <a:effectLst/>
                <a:latin typeface="Palatino"/>
              </a:rPr>
              <a:t>Abel</a:t>
            </a:r>
            <a:r>
              <a:rPr lang="en-US" b="0" i="1" dirty="0">
                <a:solidFill>
                  <a:srgbClr val="FFFF00"/>
                </a:solidFill>
                <a:effectLst/>
                <a:latin typeface="Palatino"/>
              </a:rPr>
              <a:t>, who was slain by the</a:t>
            </a:r>
            <a:r>
              <a:rPr lang="en-US" i="1" baseline="30000" dirty="0">
                <a:solidFill>
                  <a:srgbClr val="FFFF00"/>
                </a:solidFill>
                <a:latin typeface="Palatino"/>
              </a:rPr>
              <a:t> </a:t>
            </a:r>
            <a:r>
              <a:rPr lang="en-US" b="0" i="1" u="none" strike="noStrike" dirty="0">
                <a:solidFill>
                  <a:srgbClr val="FFFF00"/>
                </a:solidFill>
                <a:effectLst/>
                <a:latin typeface="Palatino"/>
              </a:rPr>
              <a:t>conspiracy</a:t>
            </a:r>
            <a:r>
              <a:rPr lang="en-US" b="0" i="1" dirty="0">
                <a:solidFill>
                  <a:srgbClr val="FFFF00"/>
                </a:solidFill>
                <a:effectLst/>
                <a:latin typeface="Palatino"/>
              </a:rPr>
              <a:t> of his brother, who </a:t>
            </a:r>
            <a:r>
              <a:rPr lang="en-US" b="0" i="1" u="none" strike="noStrike" dirty="0">
                <a:solidFill>
                  <a:srgbClr val="FFFF00"/>
                </a:solidFill>
                <a:effectLst/>
                <a:latin typeface="Palatino"/>
              </a:rPr>
              <a:t>received</a:t>
            </a:r>
            <a:r>
              <a:rPr lang="en-US" b="0" i="1" dirty="0">
                <a:solidFill>
                  <a:srgbClr val="FFFF00"/>
                </a:solidFill>
                <a:effectLst/>
                <a:latin typeface="Palatino"/>
              </a:rPr>
              <a:t> the priesthood by the commandments of God, by the hand of his father</a:t>
            </a:r>
            <a:r>
              <a:rPr lang="en-US" i="1" baseline="30000" dirty="0">
                <a:solidFill>
                  <a:srgbClr val="FFFF00"/>
                </a:solidFill>
                <a:latin typeface="Palatino"/>
              </a:rPr>
              <a:t> </a:t>
            </a:r>
            <a:r>
              <a:rPr lang="en-US" b="0" i="1" u="none" strike="noStrike" dirty="0">
                <a:solidFill>
                  <a:srgbClr val="FFFF00"/>
                </a:solidFill>
                <a:effectLst/>
                <a:latin typeface="Palatino"/>
              </a:rPr>
              <a:t>Adam</a:t>
            </a:r>
            <a:r>
              <a:rPr lang="en-US" b="0" i="1" dirty="0">
                <a:solidFill>
                  <a:srgbClr val="FFFF00"/>
                </a:solidFill>
                <a:effectLst/>
                <a:latin typeface="Palatino"/>
              </a:rPr>
              <a:t>, who was the first man—</a:t>
            </a:r>
          </a:p>
          <a:p>
            <a:r>
              <a:rPr lang="en-US" i="1" dirty="0">
                <a:solidFill>
                  <a:srgbClr val="FFFF00"/>
                </a:solidFill>
                <a:latin typeface="Palatino"/>
              </a:rPr>
              <a:t>D&amp;C 84:16</a:t>
            </a:r>
            <a:endParaRPr lang="en-US" i="1" dirty="0">
              <a:solidFill>
                <a:srgbClr val="FFFF00"/>
              </a:solidFill>
            </a:endParaRPr>
          </a:p>
        </p:txBody>
      </p:sp>
      <p:sp>
        <p:nvSpPr>
          <p:cNvPr id="18" name="TextBox 17"/>
          <p:cNvSpPr txBox="1"/>
          <p:nvPr/>
        </p:nvSpPr>
        <p:spPr>
          <a:xfrm>
            <a:off x="3561352" y="861937"/>
            <a:ext cx="5410200" cy="1508105"/>
          </a:xfrm>
          <a:prstGeom prst="rect">
            <a:avLst/>
          </a:prstGeom>
          <a:noFill/>
        </p:spPr>
        <p:txBody>
          <a:bodyPr wrap="square" rtlCol="0">
            <a:spAutoFit/>
          </a:bodyPr>
          <a:lstStyle/>
          <a:p>
            <a:r>
              <a:rPr lang="en-US" sz="2000" dirty="0">
                <a:solidFill>
                  <a:schemeClr val="bg1"/>
                </a:solidFill>
              </a:rPr>
              <a:t>“Adam was placed on earth as the first of the human family and given a name which signifies many as pertaining to the greatness of the posterity which should flow from him.”</a:t>
            </a:r>
          </a:p>
          <a:p>
            <a:r>
              <a:rPr lang="en-US" sz="1200" dirty="0">
                <a:solidFill>
                  <a:schemeClr val="bg1"/>
                </a:solidFill>
              </a:rPr>
              <a:t>H. </a:t>
            </a:r>
            <a:r>
              <a:rPr lang="en-US" sz="1200" dirty="0" err="1">
                <a:solidFill>
                  <a:schemeClr val="bg1"/>
                </a:solidFill>
              </a:rPr>
              <a:t>Donl</a:t>
            </a:r>
            <a:r>
              <a:rPr lang="en-US" sz="1200" dirty="0">
                <a:solidFill>
                  <a:schemeClr val="bg1"/>
                </a:solidFill>
              </a:rPr>
              <a:t> Peterson</a:t>
            </a:r>
          </a:p>
        </p:txBody>
      </p:sp>
      <p:pic>
        <p:nvPicPr>
          <p:cNvPr id="12298" name="Picture 10" descr="https://s3.amazonaws.com/relief-society/gospel-principles/GP-Lesson-06/GP-Lesson-06-Blank.jpg"/>
          <p:cNvPicPr>
            <a:picLocks noChangeAspect="1" noChangeArrowheads="1"/>
          </p:cNvPicPr>
          <p:nvPr/>
        </p:nvPicPr>
        <p:blipFill rotWithShape="1">
          <a:blip r:embed="rId3">
            <a:extLst>
              <a:ext uri="{28A0092B-C50C-407E-A947-70E740481C1C}">
                <a14:useLocalDpi xmlns:a14="http://schemas.microsoft.com/office/drawing/2010/main" val="0"/>
              </a:ext>
            </a:extLst>
          </a:blip>
          <a:srcRect l="42046" t="18231" r="31893" b="49142"/>
          <a:stretch/>
        </p:blipFill>
        <p:spPr bwMode="auto">
          <a:xfrm>
            <a:off x="726485" y="1062449"/>
            <a:ext cx="2373086" cy="2013857"/>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s://www.lds.org/bc/content/shared/content/images/gospel-library/manual/31118/31118_000_004_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575" y="4665894"/>
            <a:ext cx="2240733" cy="202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1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2298"/>
                                        </p:tgtEl>
                                      </p:cBhvr>
                                    </p:animEffect>
                                    <p:set>
                                      <p:cBhvr>
                                        <p:cTn id="28" dur="1" fill="hold">
                                          <p:stCondLst>
                                            <p:cond delay="499"/>
                                          </p:stCondLst>
                                        </p:cTn>
                                        <p:tgtEl>
                                          <p:spTgt spid="1229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300"/>
                                        </p:tgtEl>
                                      </p:cBhvr>
                                    </p:animEffect>
                                    <p:set>
                                      <p:cBhvr>
                                        <p:cTn id="34" dur="1" fill="hold">
                                          <p:stCondLst>
                                            <p:cond delay="499"/>
                                          </p:stCondLst>
                                        </p:cTn>
                                        <p:tgtEl>
                                          <p:spTgt spid="1230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3" grpId="0"/>
      <p:bldP spid="13" grpId="1"/>
      <p:bldP spid="11" grpId="0"/>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1:35-38   Joseph Fielding Smith</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Many Worlds Have Passed Away</a:t>
            </a:r>
          </a:p>
        </p:txBody>
      </p:sp>
      <p:sp>
        <p:nvSpPr>
          <p:cNvPr id="18" name="TextBox 17"/>
          <p:cNvSpPr txBox="1"/>
          <p:nvPr/>
        </p:nvSpPr>
        <p:spPr>
          <a:xfrm>
            <a:off x="640533" y="1505396"/>
            <a:ext cx="5410200" cy="1938992"/>
          </a:xfrm>
          <a:prstGeom prst="rect">
            <a:avLst/>
          </a:prstGeom>
          <a:noFill/>
        </p:spPr>
        <p:txBody>
          <a:bodyPr wrap="square" rtlCol="0">
            <a:spAutoFit/>
          </a:bodyPr>
          <a:lstStyle/>
          <a:p>
            <a:r>
              <a:rPr lang="en-US" sz="2000" dirty="0">
                <a:solidFill>
                  <a:schemeClr val="bg1"/>
                </a:solidFill>
              </a:rPr>
              <a:t>“Our heavens are filled with eternal worlds that have attained their exaltation. They are not dying. They have passed through the stage of death and have become eternal, glorious bodies, the habitations of sons and daughters of God who likewise have attained to glory.”</a:t>
            </a:r>
          </a:p>
        </p:txBody>
      </p:sp>
      <p:pic>
        <p:nvPicPr>
          <p:cNvPr id="15362" name="Picture 2" descr="http://img2.wikia.nocookie.net/__cb20140310222756/althistory/images/5/5f/World_on_fir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65" t="946" r="22177" b="13340"/>
          <a:stretch/>
        </p:blipFill>
        <p:spPr bwMode="auto">
          <a:xfrm>
            <a:off x="7926831" y="1262744"/>
            <a:ext cx="3002425" cy="261501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pre05.deviantart.net/afb9/th/pre/f/2012/109/8/4/jerusem_architectural_worlds_by_antifan_real-d4wols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190" y="3793868"/>
            <a:ext cx="5123543" cy="25719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244771" y="4124840"/>
            <a:ext cx="5410200" cy="1015663"/>
          </a:xfrm>
          <a:prstGeom prst="rect">
            <a:avLst/>
          </a:prstGeom>
          <a:noFill/>
        </p:spPr>
        <p:txBody>
          <a:bodyPr wrap="square" rtlCol="0">
            <a:spAutoFit/>
          </a:bodyPr>
          <a:lstStyle/>
          <a:p>
            <a:r>
              <a:rPr lang="en-US" sz="2000" dirty="0">
                <a:solidFill>
                  <a:schemeClr val="bg1"/>
                </a:solidFill>
              </a:rPr>
              <a:t>“The earth is a living body. It was created to become a celestial body and the abode for celestial beings.” </a:t>
            </a:r>
            <a:endParaRPr lang="en-US" sz="1200" dirty="0">
              <a:solidFill>
                <a:schemeClr val="bg1"/>
              </a:solidFill>
            </a:endParaRPr>
          </a:p>
        </p:txBody>
      </p:sp>
    </p:spTree>
    <p:extLst>
      <p:ext uri="{BB962C8B-B14F-4D97-AF65-F5344CB8AC3E}">
        <p14:creationId xmlns:p14="http://schemas.microsoft.com/office/powerpoint/2010/main" val="7281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1:39</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“My Work and My Glory”</a:t>
            </a:r>
          </a:p>
        </p:txBody>
      </p:sp>
      <p:sp>
        <p:nvSpPr>
          <p:cNvPr id="2" name="Rectangle 1"/>
          <p:cNvSpPr/>
          <p:nvPr/>
        </p:nvSpPr>
        <p:spPr>
          <a:xfrm>
            <a:off x="163286" y="859065"/>
            <a:ext cx="11938180" cy="369332"/>
          </a:xfrm>
          <a:prstGeom prst="rect">
            <a:avLst/>
          </a:prstGeom>
        </p:spPr>
        <p:txBody>
          <a:bodyPr wrap="square">
            <a:spAutoFit/>
          </a:bodyPr>
          <a:lstStyle/>
          <a:p>
            <a:pPr algn="ctr"/>
            <a:r>
              <a:rPr lang="en-US" b="1" i="0" dirty="0">
                <a:solidFill>
                  <a:srgbClr val="FFFF00"/>
                </a:solidFill>
                <a:effectLst/>
                <a:latin typeface="Open Sans"/>
              </a:rPr>
              <a:t>Heavenly Father’s purpose is to bring about the </a:t>
            </a:r>
            <a:r>
              <a:rPr lang="en-US" b="1" i="0" u="none" strike="noStrike" dirty="0">
                <a:solidFill>
                  <a:srgbClr val="FFFF00"/>
                </a:solidFill>
                <a:effectLst/>
                <a:latin typeface="Open Sans"/>
              </a:rPr>
              <a:t>immortality</a:t>
            </a:r>
            <a:r>
              <a:rPr lang="en-US" b="1" i="0" dirty="0">
                <a:solidFill>
                  <a:srgbClr val="FFFF00"/>
                </a:solidFill>
                <a:effectLst/>
                <a:latin typeface="Open Sans"/>
              </a:rPr>
              <a:t> and eternal life of man</a:t>
            </a:r>
            <a:endParaRPr lang="en-US" dirty="0">
              <a:solidFill>
                <a:srgbClr val="FFFF00"/>
              </a:solidFill>
            </a:endParaRPr>
          </a:p>
        </p:txBody>
      </p:sp>
      <p:sp>
        <p:nvSpPr>
          <p:cNvPr id="11" name="TextBox 10"/>
          <p:cNvSpPr txBox="1"/>
          <p:nvPr/>
        </p:nvSpPr>
        <p:spPr>
          <a:xfrm>
            <a:off x="447379" y="3058850"/>
            <a:ext cx="1433196" cy="400110"/>
          </a:xfrm>
          <a:prstGeom prst="rect">
            <a:avLst/>
          </a:prstGeom>
          <a:solidFill>
            <a:schemeClr val="accent3">
              <a:lumMod val="75000"/>
            </a:schemeClr>
          </a:solidFill>
        </p:spPr>
        <p:txBody>
          <a:bodyPr wrap="square" rtlCol="0">
            <a:spAutoFit/>
          </a:bodyPr>
          <a:lstStyle/>
          <a:p>
            <a:r>
              <a:rPr lang="en-US" sz="2000" dirty="0">
                <a:solidFill>
                  <a:schemeClr val="bg1"/>
                </a:solidFill>
              </a:rPr>
              <a:t>Immortality</a:t>
            </a:r>
            <a:endParaRPr lang="en-US" sz="1200" dirty="0">
              <a:solidFill>
                <a:schemeClr val="bg1"/>
              </a:solidFill>
            </a:endParaRPr>
          </a:p>
        </p:txBody>
      </p:sp>
      <p:sp>
        <p:nvSpPr>
          <p:cNvPr id="12" name="TextBox 11"/>
          <p:cNvSpPr txBox="1"/>
          <p:nvPr/>
        </p:nvSpPr>
        <p:spPr>
          <a:xfrm>
            <a:off x="163285" y="4327892"/>
            <a:ext cx="2347596" cy="1015663"/>
          </a:xfrm>
          <a:prstGeom prst="rect">
            <a:avLst/>
          </a:prstGeom>
          <a:solidFill>
            <a:schemeClr val="accent5">
              <a:lumMod val="75000"/>
            </a:schemeClr>
          </a:solidFill>
        </p:spPr>
        <p:txBody>
          <a:bodyPr wrap="square" rtlCol="0">
            <a:spAutoFit/>
          </a:bodyPr>
          <a:lstStyle/>
          <a:p>
            <a:r>
              <a:rPr lang="en-US" sz="2000" dirty="0">
                <a:solidFill>
                  <a:schemeClr val="bg1"/>
                </a:solidFill>
              </a:rPr>
              <a:t>The condition of living forever in a resurrected state</a:t>
            </a:r>
            <a:endParaRPr lang="en-US" sz="1200" dirty="0">
              <a:solidFill>
                <a:schemeClr val="bg1"/>
              </a:solidFill>
            </a:endParaRPr>
          </a:p>
        </p:txBody>
      </p:sp>
      <p:sp>
        <p:nvSpPr>
          <p:cNvPr id="13" name="TextBox 12"/>
          <p:cNvSpPr txBox="1"/>
          <p:nvPr/>
        </p:nvSpPr>
        <p:spPr>
          <a:xfrm>
            <a:off x="2776425" y="3044279"/>
            <a:ext cx="3727892" cy="400110"/>
          </a:xfrm>
          <a:prstGeom prst="rect">
            <a:avLst/>
          </a:prstGeom>
          <a:solidFill>
            <a:schemeClr val="accent3">
              <a:lumMod val="75000"/>
            </a:schemeClr>
          </a:solidFill>
        </p:spPr>
        <p:txBody>
          <a:bodyPr wrap="square" rtlCol="0">
            <a:spAutoFit/>
          </a:bodyPr>
          <a:lstStyle/>
          <a:p>
            <a:r>
              <a:rPr lang="en-US" sz="2000" dirty="0">
                <a:solidFill>
                  <a:schemeClr val="bg1"/>
                </a:solidFill>
              </a:rPr>
              <a:t>Immortality made possible by…</a:t>
            </a:r>
            <a:endParaRPr lang="en-US" sz="1200" dirty="0">
              <a:solidFill>
                <a:schemeClr val="bg1"/>
              </a:solidFill>
            </a:endParaRPr>
          </a:p>
        </p:txBody>
      </p:sp>
      <p:sp>
        <p:nvSpPr>
          <p:cNvPr id="15" name="TextBox 14"/>
          <p:cNvSpPr txBox="1"/>
          <p:nvPr/>
        </p:nvSpPr>
        <p:spPr>
          <a:xfrm>
            <a:off x="2913922" y="4327892"/>
            <a:ext cx="3218454" cy="1938992"/>
          </a:xfrm>
          <a:prstGeom prst="rect">
            <a:avLst/>
          </a:prstGeom>
          <a:solidFill>
            <a:schemeClr val="accent5">
              <a:lumMod val="75000"/>
            </a:schemeClr>
          </a:solidFill>
        </p:spPr>
        <p:txBody>
          <a:bodyPr wrap="square" rtlCol="0">
            <a:spAutoFit/>
          </a:bodyPr>
          <a:lstStyle/>
          <a:p>
            <a:r>
              <a:rPr lang="en-US" sz="2000" dirty="0">
                <a:solidFill>
                  <a:schemeClr val="bg1"/>
                </a:solidFill>
              </a:rPr>
              <a:t>The Atonement of Jesus Christ which includes His Resurrection…every person born with a physical body will be resurrected and will live forever</a:t>
            </a:r>
            <a:endParaRPr lang="en-US" sz="1200" dirty="0">
              <a:solidFill>
                <a:schemeClr val="bg1"/>
              </a:solidFill>
            </a:endParaRPr>
          </a:p>
        </p:txBody>
      </p:sp>
      <p:sp>
        <p:nvSpPr>
          <p:cNvPr id="16" name="TextBox 15"/>
          <p:cNvSpPr txBox="1"/>
          <p:nvPr/>
        </p:nvSpPr>
        <p:spPr>
          <a:xfrm>
            <a:off x="7006817" y="3020819"/>
            <a:ext cx="1433196" cy="400110"/>
          </a:xfrm>
          <a:prstGeom prst="rect">
            <a:avLst/>
          </a:prstGeom>
          <a:solidFill>
            <a:schemeClr val="accent3">
              <a:lumMod val="75000"/>
            </a:schemeClr>
          </a:solidFill>
        </p:spPr>
        <p:txBody>
          <a:bodyPr wrap="square" rtlCol="0">
            <a:spAutoFit/>
          </a:bodyPr>
          <a:lstStyle/>
          <a:p>
            <a:r>
              <a:rPr lang="en-US" sz="2000" dirty="0">
                <a:solidFill>
                  <a:schemeClr val="bg1"/>
                </a:solidFill>
              </a:rPr>
              <a:t>Eternal Life</a:t>
            </a:r>
            <a:endParaRPr lang="en-US" sz="1200" dirty="0">
              <a:solidFill>
                <a:schemeClr val="bg1"/>
              </a:solidFill>
            </a:endParaRPr>
          </a:p>
        </p:txBody>
      </p:sp>
      <p:sp>
        <p:nvSpPr>
          <p:cNvPr id="17" name="TextBox 16"/>
          <p:cNvSpPr txBox="1"/>
          <p:nvPr/>
        </p:nvSpPr>
        <p:spPr>
          <a:xfrm>
            <a:off x="6769984" y="4336942"/>
            <a:ext cx="1906861" cy="1631216"/>
          </a:xfrm>
          <a:prstGeom prst="rect">
            <a:avLst/>
          </a:prstGeom>
          <a:solidFill>
            <a:schemeClr val="accent5">
              <a:lumMod val="75000"/>
            </a:schemeClr>
          </a:solidFill>
        </p:spPr>
        <p:txBody>
          <a:bodyPr wrap="square" rtlCol="0">
            <a:spAutoFit/>
          </a:bodyPr>
          <a:lstStyle/>
          <a:p>
            <a:r>
              <a:rPr lang="en-US" sz="2000" dirty="0">
                <a:solidFill>
                  <a:schemeClr val="bg1"/>
                </a:solidFill>
              </a:rPr>
              <a:t>Becoming like God and live forever as families in His presence</a:t>
            </a:r>
            <a:endParaRPr lang="en-US" sz="1200" dirty="0">
              <a:solidFill>
                <a:schemeClr val="bg1"/>
              </a:solidFill>
            </a:endParaRPr>
          </a:p>
        </p:txBody>
      </p:sp>
      <p:sp>
        <p:nvSpPr>
          <p:cNvPr id="19" name="TextBox 18"/>
          <p:cNvSpPr txBox="1"/>
          <p:nvPr/>
        </p:nvSpPr>
        <p:spPr>
          <a:xfrm>
            <a:off x="8990552" y="3028890"/>
            <a:ext cx="3053543" cy="400110"/>
          </a:xfrm>
          <a:prstGeom prst="rect">
            <a:avLst/>
          </a:prstGeom>
          <a:solidFill>
            <a:schemeClr val="accent3">
              <a:lumMod val="75000"/>
            </a:schemeClr>
          </a:solidFill>
        </p:spPr>
        <p:txBody>
          <a:bodyPr wrap="square" rtlCol="0">
            <a:spAutoFit/>
          </a:bodyPr>
          <a:lstStyle/>
          <a:p>
            <a:r>
              <a:rPr lang="en-US" sz="2000" dirty="0">
                <a:solidFill>
                  <a:schemeClr val="bg1"/>
                </a:solidFill>
              </a:rPr>
              <a:t>We receive eternal life by…</a:t>
            </a:r>
            <a:endParaRPr lang="en-US" sz="1200" dirty="0">
              <a:solidFill>
                <a:schemeClr val="bg1"/>
              </a:solidFill>
            </a:endParaRPr>
          </a:p>
        </p:txBody>
      </p:sp>
      <p:sp>
        <p:nvSpPr>
          <p:cNvPr id="20" name="TextBox 19"/>
          <p:cNvSpPr txBox="1"/>
          <p:nvPr/>
        </p:nvSpPr>
        <p:spPr>
          <a:xfrm>
            <a:off x="9204828" y="4327892"/>
            <a:ext cx="2624993" cy="1631216"/>
          </a:xfrm>
          <a:prstGeom prst="rect">
            <a:avLst/>
          </a:prstGeom>
          <a:solidFill>
            <a:schemeClr val="accent5">
              <a:lumMod val="75000"/>
            </a:schemeClr>
          </a:solidFill>
        </p:spPr>
        <p:txBody>
          <a:bodyPr wrap="square" rtlCol="0">
            <a:spAutoFit/>
          </a:bodyPr>
          <a:lstStyle/>
          <a:p>
            <a:r>
              <a:rPr lang="en-US" sz="2000" dirty="0">
                <a:solidFill>
                  <a:schemeClr val="bg1"/>
                </a:solidFill>
              </a:rPr>
              <a:t>Obedience to the laws and ordinances of the gospel…Jesus Christ made it possible for all to receive</a:t>
            </a:r>
            <a:endParaRPr lang="en-US" sz="1200" dirty="0">
              <a:solidFill>
                <a:schemeClr val="bg1"/>
              </a:solidFill>
            </a:endParaRPr>
          </a:p>
        </p:txBody>
      </p:sp>
      <p:sp>
        <p:nvSpPr>
          <p:cNvPr id="5" name="Down Arrow 4"/>
          <p:cNvSpPr/>
          <p:nvPr/>
        </p:nvSpPr>
        <p:spPr>
          <a:xfrm>
            <a:off x="896880" y="3572215"/>
            <a:ext cx="534194" cy="671547"/>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256052" y="3588879"/>
            <a:ext cx="534194" cy="671547"/>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7456317" y="3570755"/>
            <a:ext cx="534194" cy="671547"/>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10281295" y="3537581"/>
            <a:ext cx="534194" cy="671547"/>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3"/>
          <p:cNvGrpSpPr/>
          <p:nvPr/>
        </p:nvGrpSpPr>
        <p:grpSpPr>
          <a:xfrm>
            <a:off x="1153782" y="5425447"/>
            <a:ext cx="331197" cy="824962"/>
            <a:chOff x="7162800" y="1828800"/>
            <a:chExt cx="1271017" cy="3165915"/>
          </a:xfrm>
          <a:solidFill>
            <a:srgbClr val="FFC000"/>
          </a:solidFill>
        </p:grpSpPr>
        <p:sp>
          <p:nvSpPr>
            <p:cNvPr id="51"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5"/>
          <p:cNvGrpSpPr/>
          <p:nvPr/>
        </p:nvGrpSpPr>
        <p:grpSpPr>
          <a:xfrm>
            <a:off x="7085556" y="6000598"/>
            <a:ext cx="331197" cy="824962"/>
            <a:chOff x="5891782" y="1905000"/>
            <a:chExt cx="1271017" cy="3165915"/>
          </a:xfrm>
          <a:solidFill>
            <a:schemeClr val="tx2">
              <a:lumMod val="60000"/>
              <a:lumOff val="40000"/>
            </a:schemeClr>
          </a:solidFill>
        </p:grpSpPr>
        <p:sp>
          <p:nvSpPr>
            <p:cNvPr id="46" name="Oval 45"/>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3"/>
          <p:cNvGrpSpPr/>
          <p:nvPr/>
        </p:nvGrpSpPr>
        <p:grpSpPr>
          <a:xfrm>
            <a:off x="7731061" y="5987136"/>
            <a:ext cx="331197" cy="824962"/>
            <a:chOff x="7162800" y="1828800"/>
            <a:chExt cx="1271017" cy="3165915"/>
          </a:xfrm>
          <a:solidFill>
            <a:srgbClr val="FF0000"/>
          </a:solidFill>
        </p:grpSpPr>
        <p:sp>
          <p:nvSpPr>
            <p:cNvPr id="41" name="Oval 40"/>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5"/>
          <p:cNvGrpSpPr/>
          <p:nvPr/>
        </p:nvGrpSpPr>
        <p:grpSpPr>
          <a:xfrm>
            <a:off x="649993" y="5436318"/>
            <a:ext cx="331197" cy="824962"/>
            <a:chOff x="5891782" y="1905000"/>
            <a:chExt cx="1271017" cy="3165915"/>
          </a:xfrm>
          <a:solidFill>
            <a:srgbClr val="92D050"/>
          </a:solidFill>
        </p:grpSpPr>
        <p:sp>
          <p:nvSpPr>
            <p:cNvPr id="36" name="Oval 35"/>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10881" y="1303453"/>
            <a:ext cx="9104177" cy="1528092"/>
            <a:chOff x="2510881" y="1303453"/>
            <a:chExt cx="9104177" cy="1528092"/>
          </a:xfrm>
        </p:grpSpPr>
        <p:sp>
          <p:nvSpPr>
            <p:cNvPr id="18" name="TextBox 17"/>
            <p:cNvSpPr txBox="1"/>
            <p:nvPr/>
          </p:nvSpPr>
          <p:spPr>
            <a:xfrm>
              <a:off x="2510881" y="1323440"/>
              <a:ext cx="7739743" cy="1508105"/>
            </a:xfrm>
            <a:prstGeom prst="rect">
              <a:avLst/>
            </a:prstGeom>
            <a:noFill/>
          </p:spPr>
          <p:txBody>
            <a:bodyPr wrap="square" rtlCol="0">
              <a:spAutoFit/>
            </a:bodyPr>
            <a:lstStyle/>
            <a:p>
              <a:r>
                <a:rPr lang="en-US" sz="2000" dirty="0">
                  <a:solidFill>
                    <a:schemeClr val="bg1"/>
                  </a:solidFill>
                </a:rPr>
                <a:t>“The whole object of the creation of this world is to exalt the intelligences that are placed upon it, that they may live, endure, and increase for ever and ever. We are not here to quarrel and contend about the things of this world, but we are here to subdue and beautify it…”</a:t>
              </a:r>
            </a:p>
            <a:p>
              <a:r>
                <a:rPr lang="en-US" sz="1200" dirty="0">
                  <a:solidFill>
                    <a:schemeClr val="bg1"/>
                  </a:solidFill>
                </a:rPr>
                <a:t>Brigham Young</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357" b="18150"/>
            <a:stretch/>
          </p:blipFill>
          <p:spPr>
            <a:xfrm>
              <a:off x="10461172" y="1303453"/>
              <a:ext cx="1153886" cy="1426709"/>
            </a:xfrm>
            <a:prstGeom prst="rect">
              <a:avLst/>
            </a:prstGeom>
          </p:spPr>
        </p:pic>
      </p:grpSp>
    </p:spTree>
    <p:extLst>
      <p:ext uri="{BB962C8B-B14F-4D97-AF65-F5344CB8AC3E}">
        <p14:creationId xmlns:p14="http://schemas.microsoft.com/office/powerpoint/2010/main" val="41338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9" grpId="0" animBg="1"/>
      <p:bldP spid="20" grpId="0" animBg="1"/>
      <p:bldP spid="5"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0" y="0"/>
            <a:ext cx="12192001" cy="68826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1" y="6488668"/>
            <a:ext cx="2904615" cy="369332"/>
          </a:xfrm>
          <a:prstGeom prst="rect">
            <a:avLst/>
          </a:prstGeom>
          <a:noFill/>
        </p:spPr>
        <p:txBody>
          <a:bodyPr wrap="square" rtlCol="0">
            <a:spAutoFit/>
          </a:bodyPr>
          <a:lstStyle/>
          <a:p>
            <a:r>
              <a:rPr lang="en-US" dirty="0">
                <a:solidFill>
                  <a:schemeClr val="bg1"/>
                </a:solidFill>
              </a:rPr>
              <a:t>Moses 1:40-42</a:t>
            </a:r>
          </a:p>
        </p:txBody>
      </p:sp>
      <p:sp>
        <p:nvSpPr>
          <p:cNvPr id="6" name="TextBox 5"/>
          <p:cNvSpPr txBox="1"/>
          <p:nvPr/>
        </p:nvSpPr>
        <p:spPr>
          <a:xfrm>
            <a:off x="0" y="0"/>
            <a:ext cx="12101466" cy="1015663"/>
          </a:xfrm>
          <a:prstGeom prst="rect">
            <a:avLst/>
          </a:prstGeom>
          <a:noFill/>
        </p:spPr>
        <p:txBody>
          <a:bodyPr wrap="square" rtlCol="0">
            <a:spAutoFit/>
          </a:bodyPr>
          <a:lstStyle/>
          <a:p>
            <a:pPr algn="ctr"/>
            <a:endParaRPr lang="en-US" sz="6000" dirty="0">
              <a:solidFill>
                <a:schemeClr val="bg1"/>
              </a:solidFill>
              <a:latin typeface="Berlin Sans FB Demi" panose="020E0802020502020306" pitchFamily="34" charset="0"/>
            </a:endParaRPr>
          </a:p>
        </p:txBody>
      </p:sp>
      <p:sp>
        <p:nvSpPr>
          <p:cNvPr id="5" name="Rectangle 4"/>
          <p:cNvSpPr/>
          <p:nvPr/>
        </p:nvSpPr>
        <p:spPr>
          <a:xfrm>
            <a:off x="6618513" y="1930178"/>
            <a:ext cx="4604657" cy="2554545"/>
          </a:xfrm>
          <a:prstGeom prst="rect">
            <a:avLst/>
          </a:prstGeom>
        </p:spPr>
        <p:txBody>
          <a:bodyPr wrap="square">
            <a:spAutoFit/>
          </a:bodyPr>
          <a:lstStyle/>
          <a:p>
            <a:r>
              <a:rPr lang="en-US" sz="3200" b="0" i="0" dirty="0">
                <a:solidFill>
                  <a:schemeClr val="bg1"/>
                </a:solidFill>
                <a:effectLst/>
                <a:latin typeface="Palatino"/>
              </a:rPr>
              <a:t>For behold, this is my </a:t>
            </a:r>
            <a:r>
              <a:rPr lang="en-US" sz="3200" b="0" i="0" u="none" strike="noStrike" dirty="0">
                <a:solidFill>
                  <a:schemeClr val="bg1"/>
                </a:solidFill>
                <a:effectLst/>
                <a:latin typeface="Palatino"/>
              </a:rPr>
              <a:t>work</a:t>
            </a:r>
            <a:r>
              <a:rPr lang="en-US" sz="3200" b="0" i="0" dirty="0">
                <a:solidFill>
                  <a:schemeClr val="bg1"/>
                </a:solidFill>
                <a:effectLst/>
                <a:latin typeface="Palatino"/>
              </a:rPr>
              <a:t> and my </a:t>
            </a:r>
            <a:r>
              <a:rPr lang="en-US" sz="3200" b="0" i="0" u="none" strike="noStrike" dirty="0">
                <a:solidFill>
                  <a:schemeClr val="bg1"/>
                </a:solidFill>
                <a:effectLst/>
                <a:latin typeface="Palatino"/>
              </a:rPr>
              <a:t>glory</a:t>
            </a:r>
            <a:r>
              <a:rPr lang="en-US" sz="3200" b="0" i="0" dirty="0">
                <a:solidFill>
                  <a:schemeClr val="bg1"/>
                </a:solidFill>
                <a:effectLst/>
                <a:latin typeface="Palatino"/>
              </a:rPr>
              <a:t>—to bring to pass the </a:t>
            </a:r>
            <a:r>
              <a:rPr lang="en-US" sz="3200" b="0" i="0" u="none" strike="noStrike" dirty="0">
                <a:solidFill>
                  <a:schemeClr val="bg1"/>
                </a:solidFill>
                <a:effectLst/>
                <a:latin typeface="Palatino"/>
              </a:rPr>
              <a:t>immortality</a:t>
            </a:r>
            <a:r>
              <a:rPr lang="en-US" sz="3200" dirty="0">
                <a:solidFill>
                  <a:schemeClr val="bg1"/>
                </a:solidFill>
                <a:latin typeface="Palatino"/>
              </a:rPr>
              <a:t> </a:t>
            </a:r>
            <a:r>
              <a:rPr lang="en-US" sz="3200" b="0" i="0" dirty="0">
                <a:solidFill>
                  <a:schemeClr val="bg1"/>
                </a:solidFill>
                <a:effectLst/>
                <a:latin typeface="Palatino"/>
              </a:rPr>
              <a:t>and </a:t>
            </a:r>
            <a:r>
              <a:rPr lang="en-US" sz="3200" b="0" i="0" u="none" strike="noStrike" dirty="0">
                <a:solidFill>
                  <a:schemeClr val="bg1"/>
                </a:solidFill>
                <a:effectLst/>
                <a:latin typeface="Palatino"/>
              </a:rPr>
              <a:t>eternal</a:t>
            </a:r>
            <a:r>
              <a:rPr lang="en-US" sz="3200" b="0" i="0" dirty="0">
                <a:solidFill>
                  <a:schemeClr val="bg1"/>
                </a:solidFill>
                <a:effectLst/>
                <a:latin typeface="Palatino"/>
              </a:rPr>
              <a:t> </a:t>
            </a:r>
            <a:r>
              <a:rPr lang="en-US" sz="3200" b="0" i="0" u="none" strike="noStrike" dirty="0">
                <a:solidFill>
                  <a:schemeClr val="bg1"/>
                </a:solidFill>
                <a:effectLst/>
                <a:latin typeface="Palatino"/>
              </a:rPr>
              <a:t>life</a:t>
            </a:r>
            <a:r>
              <a:rPr lang="en-US" sz="3200" b="0" i="0" dirty="0">
                <a:solidFill>
                  <a:schemeClr val="bg1"/>
                </a:solidFill>
                <a:effectLst/>
                <a:latin typeface="Palatino"/>
              </a:rPr>
              <a:t> of man.</a:t>
            </a:r>
          </a:p>
        </p:txBody>
      </p:sp>
      <p:sp>
        <p:nvSpPr>
          <p:cNvPr id="15" name="TextBox 14"/>
          <p:cNvSpPr txBox="1"/>
          <p:nvPr/>
        </p:nvSpPr>
        <p:spPr>
          <a:xfrm>
            <a:off x="0" y="95253"/>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Doctrinal Mastery</a:t>
            </a:r>
          </a:p>
        </p:txBody>
      </p:sp>
      <p:sp>
        <p:nvSpPr>
          <p:cNvPr id="7" name="Right Arrow 6"/>
          <p:cNvSpPr/>
          <p:nvPr/>
        </p:nvSpPr>
        <p:spPr>
          <a:xfrm>
            <a:off x="3690257" y="2971800"/>
            <a:ext cx="2569029" cy="7770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30085" y="1987508"/>
            <a:ext cx="2182850" cy="2667096"/>
            <a:chOff x="2819400" y="3657600"/>
            <a:chExt cx="1447800" cy="2048762"/>
          </a:xfrm>
        </p:grpSpPr>
        <p:sp>
          <p:nvSpPr>
            <p:cNvPr id="11" name="Rectangle 10"/>
            <p:cNvSpPr/>
            <p:nvPr/>
          </p:nvSpPr>
          <p:spPr>
            <a:xfrm>
              <a:off x="2819400" y="3657601"/>
              <a:ext cx="1447800" cy="2048761"/>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733799"/>
              <a:ext cx="1219200" cy="189939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600"/>
              <a:ext cx="1219200" cy="204876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a:t>
              </a:r>
              <a:r>
                <a:rPr lang="en-US" sz="2800" dirty="0">
                  <a:solidFill>
                    <a:srgbClr val="FFC000"/>
                  </a:solidFill>
                  <a:latin typeface="Colonna MT" pitchFamily="82" charset="0"/>
                </a:rPr>
                <a:t>Pearl of </a:t>
              </a:r>
              <a:r>
                <a:rPr lang="en-US" sz="2800">
                  <a:solidFill>
                    <a:srgbClr val="FFC000"/>
                  </a:solidFill>
                  <a:latin typeface="Colonna MT" pitchFamily="82" charset="0"/>
                </a:rPr>
                <a:t>Great Price</a:t>
              </a:r>
              <a:endParaRPr lang="en-US" sz="2800" dirty="0">
                <a:solidFill>
                  <a:srgbClr val="FFC000"/>
                </a:solidFill>
                <a:latin typeface="Colonna MT" pitchFamily="82" charset="0"/>
              </a:endParaRPr>
            </a:p>
            <a:p>
              <a:pPr algn="ctr"/>
              <a:r>
                <a:rPr lang="en-US" sz="2800" dirty="0">
                  <a:solidFill>
                    <a:srgbClr val="FFC000"/>
                  </a:solidFill>
                  <a:latin typeface="Colonna MT" pitchFamily="82" charset="0"/>
                </a:rPr>
                <a:t>Moses 1:39</a:t>
              </a:r>
            </a:p>
          </p:txBody>
        </p:sp>
        <p:sp>
          <p:nvSpPr>
            <p:cNvPr id="14" name="Rectangle 13"/>
            <p:cNvSpPr/>
            <p:nvPr/>
          </p:nvSpPr>
          <p:spPr>
            <a:xfrm>
              <a:off x="2819400" y="3657600"/>
              <a:ext cx="76200" cy="2048762"/>
            </a:xfrm>
            <a:prstGeom prst="rect">
              <a:avLst/>
            </a:prstGeom>
            <a:solidFill>
              <a:schemeClr val="tx1">
                <a:lumMod val="95000"/>
                <a:lumOff val="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35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“Write the Words”</a:t>
            </a:r>
          </a:p>
        </p:txBody>
      </p:sp>
      <p:sp>
        <p:nvSpPr>
          <p:cNvPr id="18" name="TextBox 17"/>
          <p:cNvSpPr txBox="1"/>
          <p:nvPr/>
        </p:nvSpPr>
        <p:spPr>
          <a:xfrm>
            <a:off x="499018" y="1527168"/>
            <a:ext cx="5410200" cy="1323439"/>
          </a:xfrm>
          <a:prstGeom prst="rect">
            <a:avLst/>
          </a:prstGeom>
          <a:noFill/>
        </p:spPr>
        <p:txBody>
          <a:bodyPr wrap="square" rtlCol="0">
            <a:spAutoFit/>
          </a:bodyPr>
          <a:lstStyle/>
          <a:p>
            <a:r>
              <a:rPr lang="en-US" sz="2000" i="1" dirty="0">
                <a:solidFill>
                  <a:srgbClr val="FFFF00"/>
                </a:solidFill>
              </a:rPr>
              <a:t>“These last records…shall establish the truth of the first (bible)…and shall make known the plain and precious things which have been taken away from the.” 1 Nephi 13:40</a:t>
            </a:r>
          </a:p>
        </p:txBody>
      </p:sp>
      <p:sp>
        <p:nvSpPr>
          <p:cNvPr id="10" name="TextBox 9"/>
          <p:cNvSpPr txBox="1"/>
          <p:nvPr/>
        </p:nvSpPr>
        <p:spPr>
          <a:xfrm>
            <a:off x="5704114" y="3550451"/>
            <a:ext cx="5410200" cy="646331"/>
          </a:xfrm>
          <a:prstGeom prst="rect">
            <a:avLst/>
          </a:prstGeom>
          <a:noFill/>
        </p:spPr>
        <p:txBody>
          <a:bodyPr wrap="square" rtlCol="0">
            <a:spAutoFit/>
          </a:bodyPr>
          <a:lstStyle/>
          <a:p>
            <a:r>
              <a:rPr lang="en-US" sz="3600" dirty="0">
                <a:solidFill>
                  <a:schemeClr val="bg1"/>
                </a:solidFill>
                <a:latin typeface="Berlin Sans FB Demi" panose="020E0802020502020306" pitchFamily="34" charset="0"/>
              </a:rPr>
              <a:t>“Raise up the Man”</a:t>
            </a:r>
          </a:p>
        </p:txBody>
      </p:sp>
      <p:sp>
        <p:nvSpPr>
          <p:cNvPr id="11" name="TextBox 10"/>
          <p:cNvSpPr txBox="1"/>
          <p:nvPr/>
        </p:nvSpPr>
        <p:spPr>
          <a:xfrm>
            <a:off x="5230587" y="4548961"/>
            <a:ext cx="5410200" cy="1938992"/>
          </a:xfrm>
          <a:prstGeom prst="rect">
            <a:avLst/>
          </a:prstGeom>
          <a:noFill/>
        </p:spPr>
        <p:txBody>
          <a:bodyPr wrap="square" rtlCol="0">
            <a:spAutoFit/>
          </a:bodyPr>
          <a:lstStyle/>
          <a:p>
            <a:r>
              <a:rPr lang="en-US" sz="2000" i="1" dirty="0">
                <a:solidFill>
                  <a:srgbClr val="FFFF00"/>
                </a:solidFill>
              </a:rPr>
              <a:t>And in a day when the children of men shall esteem my words as naught and take many of them from the</a:t>
            </a:r>
            <a:r>
              <a:rPr lang="en-US" sz="2000" i="1" baseline="30000" dirty="0">
                <a:solidFill>
                  <a:srgbClr val="FFFF00"/>
                </a:solidFill>
              </a:rPr>
              <a:t> </a:t>
            </a:r>
            <a:r>
              <a:rPr lang="en-US" sz="2000" i="1" dirty="0">
                <a:solidFill>
                  <a:srgbClr val="FFFF00"/>
                </a:solidFill>
              </a:rPr>
              <a:t>book which thou shalt write, behold, I will raise up another like unto thee; and they shall be had again among the children of men—among as many as shall believe.</a:t>
            </a:r>
          </a:p>
        </p:txBody>
      </p:sp>
      <p:pic>
        <p:nvPicPr>
          <p:cNvPr id="16386" name="Picture 2" descr="http://www.stbarnabasoc.org/wp-content/uploads/2012/02/evangelicals-lar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6373" y="986073"/>
            <a:ext cx="4062802" cy="25939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465" y="6465076"/>
            <a:ext cx="5410200" cy="400110"/>
          </a:xfrm>
          <a:prstGeom prst="rect">
            <a:avLst/>
          </a:prstGeom>
          <a:noFill/>
        </p:spPr>
        <p:txBody>
          <a:bodyPr wrap="square" rtlCol="0">
            <a:spAutoFit/>
          </a:bodyPr>
          <a:lstStyle/>
          <a:p>
            <a:r>
              <a:rPr lang="en-US" sz="2000" dirty="0">
                <a:solidFill>
                  <a:schemeClr val="bg1"/>
                </a:solidFill>
              </a:rPr>
              <a:t>Moses 1:40-42</a:t>
            </a:r>
            <a:endParaRPr lang="en-US" sz="1200" dirty="0">
              <a:solidFill>
                <a:schemeClr val="bg1"/>
              </a:solidFill>
            </a:endParaRPr>
          </a:p>
        </p:txBody>
      </p:sp>
      <p:pic>
        <p:nvPicPr>
          <p:cNvPr id="16388" name="Picture 4" descr="https://www.lds.org/bc/content/shared/content/images/gospel-library/manual/09797/joseph-smith-writing-kilbourn_193866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08" y="3025169"/>
            <a:ext cx="428625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8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01466" cy="1015663"/>
          </a:xfrm>
          <a:prstGeom prst="rect">
            <a:avLst/>
          </a:prstGeom>
          <a:noFill/>
        </p:spPr>
        <p:txBody>
          <a:bodyPr wrap="square" rtlCol="0">
            <a:spAutoFit/>
          </a:bodyPr>
          <a:lstStyle/>
          <a:p>
            <a:pPr algn="ctr"/>
            <a:endParaRPr lang="en-US" sz="6000" dirty="0">
              <a:solidFill>
                <a:schemeClr val="bg1"/>
              </a:solidFill>
              <a:latin typeface="Berlin Sans FB Demi" panose="020E0802020502020306" pitchFamily="34" charset="0"/>
            </a:endParaRPr>
          </a:p>
        </p:txBody>
      </p:sp>
      <p:grpSp>
        <p:nvGrpSpPr>
          <p:cNvPr id="3" name="Group 2"/>
          <p:cNvGrpSpPr/>
          <p:nvPr/>
        </p:nvGrpSpPr>
        <p:grpSpPr>
          <a:xfrm>
            <a:off x="2517266" y="711371"/>
            <a:ext cx="7316825" cy="5487619"/>
            <a:chOff x="2517266" y="711371"/>
            <a:chExt cx="7316825" cy="5487619"/>
          </a:xfrm>
        </p:grpSpPr>
        <p:pic>
          <p:nvPicPr>
            <p:cNvPr id="18436" name="Picture 4" descr="http://i293.photobucket.com/albums/mm55/3LiteCh0mp/Backgroun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266" y="711371"/>
              <a:ext cx="7316825" cy="54876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18419" y="1193022"/>
              <a:ext cx="6096000" cy="4524315"/>
            </a:xfrm>
            <a:prstGeom prst="rect">
              <a:avLst/>
            </a:prstGeom>
          </p:spPr>
          <p:txBody>
            <a:bodyPr>
              <a:spAutoFit/>
            </a:bodyPr>
            <a:lstStyle/>
            <a:p>
              <a:r>
                <a:rPr lang="en-US" sz="3200" i="1" dirty="0">
                  <a:effectLst/>
                  <a:latin typeface="Open Sans"/>
                </a:rPr>
                <a:t>…These last records, which thou hast seen among the Gentiles, shall establish the truth of the first, which are of the twelve apostles of the Lamb, and shall make known the plain and precious things which have been taken away from them;…</a:t>
              </a:r>
            </a:p>
            <a:p>
              <a:pPr algn="ctr"/>
              <a:r>
                <a:rPr lang="en-US" sz="3200" i="1" dirty="0">
                  <a:latin typeface="Open Sans"/>
                </a:rPr>
                <a:t>1 Nephi 13:40</a:t>
              </a:r>
              <a:endParaRPr lang="en-US" sz="3200" i="1" dirty="0"/>
            </a:p>
          </p:txBody>
        </p:sp>
      </p:grpSp>
    </p:spTree>
    <p:extLst>
      <p:ext uri="{BB962C8B-B14F-4D97-AF65-F5344CB8AC3E}">
        <p14:creationId xmlns:p14="http://schemas.microsoft.com/office/powerpoint/2010/main" val="299304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7232749"/>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 86 </a:t>
            </a:r>
            <a:r>
              <a:rPr lang="en-US" sz="1600" i="1" dirty="0">
                <a:solidFill>
                  <a:schemeClr val="bg1"/>
                </a:solidFill>
              </a:rPr>
              <a:t>How Great Thou Art</a:t>
            </a:r>
          </a:p>
          <a:p>
            <a:endParaRPr lang="en-US" sz="1600" i="1" dirty="0">
              <a:solidFill>
                <a:schemeClr val="bg1"/>
              </a:solidFill>
            </a:endParaRPr>
          </a:p>
          <a:p>
            <a:r>
              <a:rPr lang="en-US" sz="1600" i="1" dirty="0">
                <a:solidFill>
                  <a:schemeClr val="bg1"/>
                </a:solidFill>
              </a:rPr>
              <a:t>Video: Christ the Creator</a:t>
            </a:r>
          </a:p>
          <a:p>
            <a:endParaRPr lang="en-US" sz="1600" dirty="0">
              <a:solidFill>
                <a:schemeClr val="bg1"/>
              </a:solidFill>
            </a:endParaRPr>
          </a:p>
          <a:p>
            <a:r>
              <a:rPr lang="en-US" sz="1600" dirty="0">
                <a:solidFill>
                  <a:schemeClr val="bg1"/>
                </a:solidFill>
              </a:rPr>
              <a:t>President Spencer W. Kimball </a:t>
            </a:r>
            <a:r>
              <a:rPr lang="en-US" sz="1600" i="1" dirty="0">
                <a:solidFill>
                  <a:schemeClr val="bg1"/>
                </a:solidFill>
              </a:rPr>
              <a:t>Teachings of Spencer W. Kimball </a:t>
            </a:r>
            <a:r>
              <a:rPr lang="en-US" sz="1600" dirty="0">
                <a:solidFill>
                  <a:schemeClr val="bg1"/>
                </a:solidFill>
              </a:rPr>
              <a:t> p. 35</a:t>
            </a:r>
          </a:p>
          <a:p>
            <a:endParaRPr lang="en-US" sz="1600" dirty="0">
              <a:solidFill>
                <a:schemeClr val="bg1"/>
              </a:solidFill>
            </a:endParaRPr>
          </a:p>
          <a:p>
            <a:r>
              <a:rPr lang="en-US" sz="1600" dirty="0">
                <a:solidFill>
                  <a:schemeClr val="bg1"/>
                </a:solidFill>
              </a:rPr>
              <a:t>H. </a:t>
            </a:r>
            <a:r>
              <a:rPr lang="en-US" sz="1600" dirty="0" err="1">
                <a:solidFill>
                  <a:schemeClr val="bg1"/>
                </a:solidFill>
              </a:rPr>
              <a:t>Donl</a:t>
            </a:r>
            <a:r>
              <a:rPr lang="en-US" sz="1600" dirty="0">
                <a:solidFill>
                  <a:schemeClr val="bg1"/>
                </a:solidFill>
              </a:rPr>
              <a:t> Peterson </a:t>
            </a:r>
            <a:r>
              <a:rPr lang="en-US" sz="1600" i="1" dirty="0">
                <a:solidFill>
                  <a:schemeClr val="bg1"/>
                </a:solidFill>
              </a:rPr>
              <a:t>The Pearl of Great Price, a History and Commentary </a:t>
            </a:r>
            <a:r>
              <a:rPr lang="en-US" sz="1600" dirty="0">
                <a:solidFill>
                  <a:schemeClr val="bg1"/>
                </a:solidFill>
              </a:rPr>
              <a:t>p. 95. 101</a:t>
            </a:r>
          </a:p>
          <a:p>
            <a:endParaRPr lang="en-US" sz="1600" dirty="0">
              <a:solidFill>
                <a:schemeClr val="bg1"/>
              </a:solidFill>
            </a:endParaRPr>
          </a:p>
          <a:p>
            <a:r>
              <a:rPr lang="en-US" sz="1600" dirty="0">
                <a:solidFill>
                  <a:schemeClr val="bg1"/>
                </a:solidFill>
              </a:rPr>
              <a:t>Joseph Smith </a:t>
            </a:r>
            <a:r>
              <a:rPr lang="en-US" sz="1600" i="1" dirty="0">
                <a:solidFill>
                  <a:schemeClr val="bg1"/>
                </a:solidFill>
              </a:rPr>
              <a:t>Teachings of the Prophet Joseph Smith </a:t>
            </a:r>
            <a:r>
              <a:rPr lang="en-US" sz="1600" dirty="0">
                <a:solidFill>
                  <a:schemeClr val="bg1"/>
                </a:solidFill>
              </a:rPr>
              <a:t>6:474</a:t>
            </a:r>
          </a:p>
          <a:p>
            <a:endParaRPr lang="en-US" sz="1600" dirty="0">
              <a:solidFill>
                <a:schemeClr val="bg1"/>
              </a:solidFill>
            </a:endParaRPr>
          </a:p>
          <a:p>
            <a:r>
              <a:rPr lang="en-US" sz="1600" dirty="0">
                <a:solidFill>
                  <a:schemeClr val="bg1"/>
                </a:solidFill>
              </a:rPr>
              <a:t>Bruce R. McConkie </a:t>
            </a:r>
            <a:r>
              <a:rPr lang="en-US" sz="1600" i="1" dirty="0">
                <a:solidFill>
                  <a:schemeClr val="bg1"/>
                </a:solidFill>
              </a:rPr>
              <a:t>New Witness for the Articles of Faith </a:t>
            </a:r>
            <a:r>
              <a:rPr lang="en-US" sz="1600" dirty="0">
                <a:solidFill>
                  <a:schemeClr val="bg1"/>
                </a:solidFill>
              </a:rPr>
              <a:t>p. 267 </a:t>
            </a:r>
          </a:p>
          <a:p>
            <a:r>
              <a:rPr lang="en-US" sz="1600" dirty="0">
                <a:solidFill>
                  <a:schemeClr val="bg1"/>
                </a:solidFill>
              </a:rPr>
              <a:t>		</a:t>
            </a:r>
            <a:r>
              <a:rPr lang="en-US" sz="1600" i="1" dirty="0">
                <a:solidFill>
                  <a:schemeClr val="bg1"/>
                </a:solidFill>
              </a:rPr>
              <a:t>Mortal Messiah </a:t>
            </a:r>
            <a:r>
              <a:rPr lang="en-US" sz="1600" dirty="0">
                <a:solidFill>
                  <a:schemeClr val="bg1"/>
                </a:solidFill>
              </a:rPr>
              <a:t> 2:354-56</a:t>
            </a:r>
          </a:p>
          <a:p>
            <a:endParaRPr lang="en-US" sz="1600" dirty="0">
              <a:solidFill>
                <a:schemeClr val="bg1"/>
              </a:solidFill>
            </a:endParaRPr>
          </a:p>
          <a:p>
            <a:r>
              <a:rPr lang="en-US" sz="1600" dirty="0">
                <a:solidFill>
                  <a:schemeClr val="bg1"/>
                </a:solidFill>
              </a:rPr>
              <a:t>Mark E. Peterson </a:t>
            </a:r>
            <a:r>
              <a:rPr lang="en-US" sz="1600" i="1" dirty="0">
                <a:solidFill>
                  <a:schemeClr val="bg1"/>
                </a:solidFill>
              </a:rPr>
              <a:t>Moses, Man of Miracles </a:t>
            </a:r>
            <a:r>
              <a:rPr lang="en-US" sz="1600" dirty="0">
                <a:solidFill>
                  <a:schemeClr val="bg1"/>
                </a:solidFill>
              </a:rPr>
              <a:t>p. 154</a:t>
            </a:r>
          </a:p>
          <a:p>
            <a:endParaRPr lang="en-US" sz="1600" dirty="0">
              <a:solidFill>
                <a:schemeClr val="bg1"/>
              </a:solidFill>
            </a:endParaRPr>
          </a:p>
          <a:p>
            <a:r>
              <a:rPr lang="en-US" sz="1600" dirty="0">
                <a:solidFill>
                  <a:schemeClr val="bg1"/>
                </a:solidFill>
              </a:rPr>
              <a:t>Orson Pratt </a:t>
            </a:r>
            <a:r>
              <a:rPr lang="en-US" sz="1600" i="1" dirty="0">
                <a:solidFill>
                  <a:schemeClr val="bg1"/>
                </a:solidFill>
              </a:rPr>
              <a:t>Journal of Discourses </a:t>
            </a:r>
            <a:r>
              <a:rPr lang="en-US" sz="1600" dirty="0">
                <a:solidFill>
                  <a:schemeClr val="bg1"/>
                </a:solidFill>
              </a:rPr>
              <a:t>16:337</a:t>
            </a:r>
          </a:p>
          <a:p>
            <a:endParaRPr lang="en-US" sz="1600" dirty="0">
              <a:solidFill>
                <a:schemeClr val="bg1"/>
              </a:solidFill>
            </a:endParaRPr>
          </a:p>
          <a:p>
            <a:r>
              <a:rPr lang="en-US" sz="1600" b="0" i="0" dirty="0">
                <a:solidFill>
                  <a:schemeClr val="bg1"/>
                </a:solidFill>
                <a:effectLst/>
              </a:rPr>
              <a:t>President Dieter F. Uchtdorf (</a:t>
            </a:r>
            <a:r>
              <a:rPr lang="en-US" sz="1600" b="0" i="0" u="none" strike="noStrike" dirty="0">
                <a:solidFill>
                  <a:schemeClr val="bg1"/>
                </a:solidFill>
                <a:effectLst/>
              </a:rPr>
              <a:t>“The Reflection in the Water” </a:t>
            </a:r>
            <a:r>
              <a:rPr lang="en-US" sz="1600" b="0" i="0" dirty="0">
                <a:solidFill>
                  <a:schemeClr val="bg1"/>
                </a:solidFill>
                <a:effectLst/>
              </a:rPr>
              <a:t>[Church Educational System fireside for young adults, Nov. 1, 2009]; </a:t>
            </a:r>
            <a:r>
              <a:rPr lang="en-US" sz="1600" b="0" i="0" u="none" strike="noStrike" dirty="0">
                <a:solidFill>
                  <a:schemeClr val="bg1"/>
                </a:solidFill>
                <a:effectLst/>
              </a:rPr>
              <a:t>LDS.org</a:t>
            </a:r>
            <a:r>
              <a:rPr lang="en-US" sz="1600" b="0" i="0" dirty="0">
                <a:solidFill>
                  <a:schemeClr val="bg1"/>
                </a:solidFill>
                <a:effectLst/>
              </a:rPr>
              <a:t>).</a:t>
            </a:r>
          </a:p>
          <a:p>
            <a:endParaRPr lang="en-US" sz="1600" dirty="0">
              <a:solidFill>
                <a:schemeClr val="bg1"/>
              </a:solidFill>
            </a:endParaRPr>
          </a:p>
          <a:p>
            <a:r>
              <a:rPr lang="en-US" sz="1600" dirty="0">
                <a:solidFill>
                  <a:schemeClr val="bg1"/>
                </a:solidFill>
              </a:rPr>
              <a:t>Neal A. Maxwell (“Wisdom and Order,”</a:t>
            </a:r>
            <a:r>
              <a:rPr lang="en-US" sz="1600" i="1" dirty="0">
                <a:solidFill>
                  <a:schemeClr val="bg1"/>
                </a:solidFill>
              </a:rPr>
              <a:t> Ensign,</a:t>
            </a:r>
            <a:r>
              <a:rPr lang="en-US" sz="1600" dirty="0">
                <a:solidFill>
                  <a:schemeClr val="bg1"/>
                </a:solidFill>
              </a:rPr>
              <a:t> June 1994, 43).</a:t>
            </a:r>
          </a:p>
          <a:p>
            <a:endParaRPr lang="en-US" sz="1600" dirty="0">
              <a:solidFill>
                <a:schemeClr val="bg1"/>
              </a:solidFill>
            </a:endParaRPr>
          </a:p>
          <a:p>
            <a:r>
              <a:rPr lang="en-US" sz="1600" dirty="0">
                <a:solidFill>
                  <a:schemeClr val="bg1"/>
                </a:solidFill>
              </a:rPr>
              <a:t>Joseph Fielding Smith, </a:t>
            </a:r>
            <a:r>
              <a:rPr lang="en-US" sz="1600" i="1" dirty="0">
                <a:solidFill>
                  <a:schemeClr val="bg1"/>
                </a:solidFill>
              </a:rPr>
              <a:t>Man: His Origin and Destiny</a:t>
            </a:r>
            <a:r>
              <a:rPr lang="en-US" sz="1600" dirty="0">
                <a:solidFill>
                  <a:schemeClr val="bg1"/>
                </a:solidFill>
              </a:rPr>
              <a:t>, pp. 28-29</a:t>
            </a:r>
          </a:p>
          <a:p>
            <a:r>
              <a:rPr lang="en-US" sz="1600" dirty="0">
                <a:solidFill>
                  <a:schemeClr val="bg1"/>
                </a:solidFill>
              </a:rPr>
              <a:t>	</a:t>
            </a:r>
            <a:r>
              <a:rPr lang="en-US" sz="1600" i="1" dirty="0">
                <a:solidFill>
                  <a:schemeClr val="bg1"/>
                </a:solidFill>
              </a:rPr>
              <a:t>Doctrines of Salvation </a:t>
            </a:r>
            <a:r>
              <a:rPr lang="en-US" sz="1600" dirty="0">
                <a:solidFill>
                  <a:schemeClr val="bg1"/>
                </a:solidFill>
              </a:rPr>
              <a:t>1:72</a:t>
            </a:r>
          </a:p>
          <a:p>
            <a:endParaRPr lang="en-US" sz="1600" dirty="0">
              <a:solidFill>
                <a:schemeClr val="bg1"/>
              </a:solidFill>
            </a:endParaRPr>
          </a:p>
          <a:p>
            <a:r>
              <a:rPr lang="en-US" sz="1600" dirty="0">
                <a:solidFill>
                  <a:schemeClr val="bg1"/>
                </a:solidFill>
              </a:rPr>
              <a:t>Brigham Young </a:t>
            </a:r>
            <a:r>
              <a:rPr lang="en-US" sz="1600" i="1" dirty="0">
                <a:solidFill>
                  <a:schemeClr val="bg1"/>
                </a:solidFill>
              </a:rPr>
              <a:t>Discourses of Brigham Young </a:t>
            </a:r>
            <a:r>
              <a:rPr lang="en-US" sz="1600" dirty="0">
                <a:solidFill>
                  <a:schemeClr val="bg1"/>
                </a:solidFill>
              </a:rPr>
              <a:t>pp. 87-88</a:t>
            </a:r>
          </a:p>
          <a:p>
            <a:endParaRPr lang="en-US" sz="1600" dirty="0">
              <a:solidFill>
                <a:schemeClr val="bg1"/>
              </a:solidFill>
            </a:endParaRPr>
          </a:p>
          <a:p>
            <a:endParaRPr lang="en-US" sz="1600" dirty="0">
              <a:solidFill>
                <a:schemeClr val="bg1"/>
              </a:solidFill>
            </a:endParaRPr>
          </a:p>
        </p:txBody>
      </p:sp>
      <p:grpSp>
        <p:nvGrpSpPr>
          <p:cNvPr id="5" name="Group 4"/>
          <p:cNvGrpSpPr/>
          <p:nvPr/>
        </p:nvGrpSpPr>
        <p:grpSpPr>
          <a:xfrm>
            <a:off x="2218098" y="813891"/>
            <a:ext cx="481165" cy="609476"/>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38AFC4C1-28E1-4FC2-B3EB-CACF1B6E6E26}"/>
              </a:ext>
            </a:extLst>
          </p:cNvPr>
          <p:cNvSpPr>
            <a:spLocks noGrp="1"/>
          </p:cNvSpPr>
          <p:nvPr/>
        </p:nvSpPr>
        <p:spPr>
          <a:xfrm>
            <a:off x="6554805"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2234714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41171" cy="2123658"/>
          </a:xfrm>
          <a:prstGeom prst="rect">
            <a:avLst/>
          </a:prstGeom>
          <a:noFill/>
          <a:ln>
            <a:solidFill>
              <a:schemeClr val="tx1"/>
            </a:solidFill>
          </a:ln>
        </p:spPr>
        <p:txBody>
          <a:bodyPr wrap="square" rtlCol="0">
            <a:spAutoFit/>
          </a:bodyPr>
          <a:lstStyle/>
          <a:p>
            <a:r>
              <a:rPr lang="en-US" sz="1200" b="1" dirty="0"/>
              <a:t>Satan:</a:t>
            </a:r>
          </a:p>
          <a:p>
            <a:r>
              <a:rPr lang="en-US" sz="1200" dirty="0"/>
              <a:t>Some critics of the bible have concluded from this and from the few references to Satan in the Old Testament that the Jewish people acquired the idea of Satan at a late date, probably during the Babylonian exile (609-539 B.C.). This view of the bible indicates a belief in the evolution of religious ideas rather than in direct revelation from God.” </a:t>
            </a:r>
          </a:p>
          <a:p>
            <a:r>
              <a:rPr lang="en-US" sz="1200" dirty="0"/>
              <a:t>H </a:t>
            </a:r>
            <a:r>
              <a:rPr lang="en-US" sz="1200" dirty="0" err="1"/>
              <a:t>Donl</a:t>
            </a:r>
            <a:r>
              <a:rPr lang="en-US" sz="1200" dirty="0"/>
              <a:t> Peterson p. 95  </a:t>
            </a:r>
          </a:p>
        </p:txBody>
      </p:sp>
      <p:sp>
        <p:nvSpPr>
          <p:cNvPr id="3" name="Rectangle 2"/>
          <p:cNvSpPr/>
          <p:nvPr/>
        </p:nvSpPr>
        <p:spPr>
          <a:xfrm>
            <a:off x="2841171" y="0"/>
            <a:ext cx="9284869" cy="1015663"/>
          </a:xfrm>
          <a:prstGeom prst="rect">
            <a:avLst/>
          </a:prstGeom>
          <a:ln>
            <a:solidFill>
              <a:schemeClr val="tx1"/>
            </a:solidFill>
          </a:ln>
        </p:spPr>
        <p:txBody>
          <a:bodyPr wrap="square">
            <a:spAutoFit/>
          </a:bodyPr>
          <a:lstStyle/>
          <a:p>
            <a:r>
              <a:rPr lang="en-US" sz="1200" b="1" i="0" dirty="0">
                <a:solidFill>
                  <a:srgbClr val="333333"/>
                </a:solidFill>
                <a:effectLst/>
                <a:latin typeface="Open Sans"/>
              </a:rPr>
              <a:t>Dispensations:</a:t>
            </a:r>
          </a:p>
          <a:p>
            <a:r>
              <a:rPr lang="en-US" sz="1200" b="0" i="0" dirty="0">
                <a:solidFill>
                  <a:srgbClr val="333333"/>
                </a:solidFill>
                <a:effectLst/>
                <a:latin typeface="Open Sans"/>
              </a:rPr>
              <a:t>Adam, Enoch, Noah, Abraham, Moses, Jesus Christ, Joseph Smith, and others have each started a new gospel dispensation. When the Lord organizes a dispensation, the gospel is revealed anew so that the people of that dispensation do not have to depend on past dispensations for knowledge of the plan of salvation. The dispensation begun by Joseph Smith is known as the “dispensation of the </a:t>
            </a:r>
            <a:r>
              <a:rPr lang="en-US" sz="1200" b="0" i="0" dirty="0" err="1">
                <a:solidFill>
                  <a:srgbClr val="333333"/>
                </a:solidFill>
                <a:effectLst/>
                <a:latin typeface="Open Sans"/>
              </a:rPr>
              <a:t>fulness</a:t>
            </a:r>
            <a:r>
              <a:rPr lang="en-US" sz="1200" b="0" i="0" dirty="0">
                <a:solidFill>
                  <a:srgbClr val="333333"/>
                </a:solidFill>
                <a:effectLst/>
                <a:latin typeface="Open Sans"/>
              </a:rPr>
              <a:t> of times.” Guide to the Scriptures “Dispensation”</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2419889312"/>
              </p:ext>
            </p:extLst>
          </p:nvPr>
        </p:nvGraphicFramePr>
        <p:xfrm>
          <a:off x="2841170" y="1015663"/>
          <a:ext cx="9284868" cy="640080"/>
        </p:xfrm>
        <a:graphic>
          <a:graphicData uri="http://schemas.openxmlformats.org/drawingml/2006/table">
            <a:tbl>
              <a:tblPr firstRow="1" bandRow="1">
                <a:tableStyleId>{5940675A-B579-460E-94D1-54222C63F5DA}</a:tableStyleId>
              </a:tblPr>
              <a:tblGrid>
                <a:gridCol w="1326410">
                  <a:extLst>
                    <a:ext uri="{9D8B030D-6E8A-4147-A177-3AD203B41FA5}">
                      <a16:colId xmlns:a16="http://schemas.microsoft.com/office/drawing/2014/main" val="20000"/>
                    </a:ext>
                  </a:extLst>
                </a:gridCol>
                <a:gridCol w="1326410">
                  <a:extLst>
                    <a:ext uri="{9D8B030D-6E8A-4147-A177-3AD203B41FA5}">
                      <a16:colId xmlns:a16="http://schemas.microsoft.com/office/drawing/2014/main" val="20001"/>
                    </a:ext>
                  </a:extLst>
                </a:gridCol>
                <a:gridCol w="1326410">
                  <a:extLst>
                    <a:ext uri="{9D8B030D-6E8A-4147-A177-3AD203B41FA5}">
                      <a16:colId xmlns:a16="http://schemas.microsoft.com/office/drawing/2014/main" val="20002"/>
                    </a:ext>
                  </a:extLst>
                </a:gridCol>
                <a:gridCol w="1179063">
                  <a:extLst>
                    <a:ext uri="{9D8B030D-6E8A-4147-A177-3AD203B41FA5}">
                      <a16:colId xmlns:a16="http://schemas.microsoft.com/office/drawing/2014/main" val="20003"/>
                    </a:ext>
                  </a:extLst>
                </a:gridCol>
                <a:gridCol w="1144709">
                  <a:extLst>
                    <a:ext uri="{9D8B030D-6E8A-4147-A177-3AD203B41FA5}">
                      <a16:colId xmlns:a16="http://schemas.microsoft.com/office/drawing/2014/main" val="20004"/>
                    </a:ext>
                  </a:extLst>
                </a:gridCol>
                <a:gridCol w="1293097">
                  <a:extLst>
                    <a:ext uri="{9D8B030D-6E8A-4147-A177-3AD203B41FA5}">
                      <a16:colId xmlns:a16="http://schemas.microsoft.com/office/drawing/2014/main" val="20005"/>
                    </a:ext>
                  </a:extLst>
                </a:gridCol>
                <a:gridCol w="1688769">
                  <a:extLst>
                    <a:ext uri="{9D8B030D-6E8A-4147-A177-3AD203B41FA5}">
                      <a16:colId xmlns:a16="http://schemas.microsoft.com/office/drawing/2014/main" val="20006"/>
                    </a:ext>
                  </a:extLst>
                </a:gridCol>
              </a:tblGrid>
              <a:tr h="0">
                <a:tc>
                  <a:txBody>
                    <a:bodyPr/>
                    <a:lstStyle/>
                    <a:p>
                      <a:pPr algn="ctr"/>
                      <a:r>
                        <a:rPr lang="en-US" sz="1600" dirty="0"/>
                        <a:t>Adam</a:t>
                      </a:r>
                    </a:p>
                    <a:p>
                      <a:pPr algn="ctr"/>
                      <a:r>
                        <a:rPr lang="en-US" sz="1600" dirty="0"/>
                        <a:t>4,000 B.C.</a:t>
                      </a:r>
                    </a:p>
                  </a:txBody>
                  <a:tcPr/>
                </a:tc>
                <a:tc>
                  <a:txBody>
                    <a:bodyPr/>
                    <a:lstStyle/>
                    <a:p>
                      <a:pPr algn="ctr"/>
                      <a:r>
                        <a:rPr lang="en-US" dirty="0"/>
                        <a:t>Enoch</a:t>
                      </a:r>
                    </a:p>
                    <a:p>
                      <a:pPr algn="ctr"/>
                      <a:r>
                        <a:rPr lang="en-US" dirty="0"/>
                        <a:t>3,000 B.C. </a:t>
                      </a:r>
                    </a:p>
                  </a:txBody>
                  <a:tcPr/>
                </a:tc>
                <a:tc>
                  <a:txBody>
                    <a:bodyPr/>
                    <a:lstStyle/>
                    <a:p>
                      <a:pPr algn="ctr"/>
                      <a:r>
                        <a:rPr lang="en-US" dirty="0"/>
                        <a:t>Noah</a:t>
                      </a:r>
                    </a:p>
                    <a:p>
                      <a:pPr algn="ctr"/>
                      <a:r>
                        <a:rPr lang="en-US" dirty="0"/>
                        <a:t>2,500 B.C.</a:t>
                      </a:r>
                    </a:p>
                  </a:txBody>
                  <a:tcPr/>
                </a:tc>
                <a:tc>
                  <a:txBody>
                    <a:bodyPr/>
                    <a:lstStyle/>
                    <a:p>
                      <a:pPr algn="ctr"/>
                      <a:r>
                        <a:rPr lang="en-US" dirty="0"/>
                        <a:t>Abraham</a:t>
                      </a:r>
                    </a:p>
                    <a:p>
                      <a:pPr algn="ctr"/>
                      <a:r>
                        <a:rPr lang="en-US" dirty="0"/>
                        <a:t>2,000 B.C.</a:t>
                      </a:r>
                    </a:p>
                  </a:txBody>
                  <a:tcPr/>
                </a:tc>
                <a:tc>
                  <a:txBody>
                    <a:bodyPr/>
                    <a:lstStyle/>
                    <a:p>
                      <a:pPr algn="ctr"/>
                      <a:r>
                        <a:rPr lang="en-US" dirty="0">
                          <a:solidFill>
                            <a:schemeClr val="tx1"/>
                          </a:solidFill>
                        </a:rPr>
                        <a:t>Moses</a:t>
                      </a:r>
                    </a:p>
                    <a:p>
                      <a:pPr algn="ctr"/>
                      <a:r>
                        <a:rPr lang="en-US" dirty="0">
                          <a:solidFill>
                            <a:schemeClr val="tx1"/>
                          </a:solidFill>
                        </a:rPr>
                        <a:t>1,500</a:t>
                      </a:r>
                      <a:r>
                        <a:rPr lang="en-US" baseline="0" dirty="0">
                          <a:solidFill>
                            <a:schemeClr val="tx1"/>
                          </a:solidFill>
                        </a:rPr>
                        <a:t> B.C.</a:t>
                      </a:r>
                      <a:endParaRPr lang="en-US" dirty="0">
                        <a:solidFill>
                          <a:schemeClr val="tx1"/>
                        </a:solidFill>
                      </a:endParaRPr>
                    </a:p>
                  </a:txBody>
                  <a:tcPr/>
                </a:tc>
                <a:tc>
                  <a:txBody>
                    <a:bodyPr/>
                    <a:lstStyle/>
                    <a:p>
                      <a:pPr algn="ctr"/>
                      <a:r>
                        <a:rPr lang="en-US" dirty="0"/>
                        <a:t>Jesus Christ</a:t>
                      </a:r>
                    </a:p>
                    <a:p>
                      <a:pPr algn="ctr"/>
                      <a:endParaRPr lang="en-US" dirty="0"/>
                    </a:p>
                  </a:txBody>
                  <a:tcPr/>
                </a:tc>
                <a:tc>
                  <a:txBody>
                    <a:bodyPr/>
                    <a:lstStyle/>
                    <a:p>
                      <a:pPr algn="ctr"/>
                      <a:r>
                        <a:rPr lang="en-US" dirty="0"/>
                        <a:t>Joseph Smith</a:t>
                      </a:r>
                    </a:p>
                    <a:p>
                      <a:pPr algn="ctr"/>
                      <a:r>
                        <a:rPr lang="en-US" dirty="0"/>
                        <a:t>1,800 A.D.</a:t>
                      </a:r>
                    </a:p>
                  </a:txBody>
                  <a:tcPr/>
                </a:tc>
                <a:extLst>
                  <a:ext uri="{0D108BD9-81ED-4DB2-BD59-A6C34878D82A}">
                    <a16:rowId xmlns:a16="http://schemas.microsoft.com/office/drawing/2014/main" val="10000"/>
                  </a:ext>
                </a:extLst>
              </a:tr>
            </a:tbl>
          </a:graphicData>
        </a:graphic>
      </p:graphicFrame>
      <p:sp>
        <p:nvSpPr>
          <p:cNvPr id="5" name="Rectangle 4"/>
          <p:cNvSpPr/>
          <p:nvPr/>
        </p:nvSpPr>
        <p:spPr>
          <a:xfrm>
            <a:off x="-1" y="2123658"/>
            <a:ext cx="2841171" cy="1754326"/>
          </a:xfrm>
          <a:prstGeom prst="rect">
            <a:avLst/>
          </a:prstGeom>
          <a:ln>
            <a:solidFill>
              <a:schemeClr val="tx1"/>
            </a:solidFill>
          </a:ln>
        </p:spPr>
        <p:txBody>
          <a:bodyPr wrap="square">
            <a:spAutoFit/>
          </a:bodyPr>
          <a:lstStyle/>
          <a:p>
            <a:r>
              <a:rPr lang="en-US" sz="1200" b="0" i="0" dirty="0">
                <a:solidFill>
                  <a:srgbClr val="111111"/>
                </a:solidFill>
                <a:effectLst/>
                <a:latin typeface="Lustria"/>
              </a:rPr>
              <a:t>Astronomers nicknamed this the “</a:t>
            </a:r>
            <a:r>
              <a:rPr lang="en-US" sz="1200" b="1" i="0" dirty="0">
                <a:solidFill>
                  <a:srgbClr val="111111"/>
                </a:solidFill>
                <a:effectLst/>
                <a:latin typeface="Lustria"/>
              </a:rPr>
              <a:t>Snowflake Cluster</a:t>
            </a:r>
            <a:r>
              <a:rPr lang="en-US" sz="1200" b="0" i="0" dirty="0">
                <a:solidFill>
                  <a:srgbClr val="111111"/>
                </a:solidFill>
                <a:effectLst/>
                <a:latin typeface="Lustria"/>
              </a:rPr>
              <a:t>,” the stars appear to have formed in regularly spaced intervals along linear structures in a configuration that resembles the pattern of a snowflake. </a:t>
            </a:r>
          </a:p>
          <a:p>
            <a:r>
              <a:rPr lang="en-US" sz="1200" b="0" i="0" dirty="0">
                <a:solidFill>
                  <a:srgbClr val="111111"/>
                </a:solidFill>
                <a:effectLst/>
                <a:latin typeface="Lustria"/>
              </a:rPr>
              <a:t>NASA’s Spitzer’s Infrared Array Camera (IRAC) and Multiband Imaging Photometer (MIPS) instruments.</a:t>
            </a:r>
          </a:p>
        </p:txBody>
      </p:sp>
      <p:sp>
        <p:nvSpPr>
          <p:cNvPr id="9" name="Rectangle 8"/>
          <p:cNvSpPr/>
          <p:nvPr/>
        </p:nvSpPr>
        <p:spPr>
          <a:xfrm>
            <a:off x="2841170" y="1655572"/>
            <a:ext cx="9284870" cy="1015663"/>
          </a:xfrm>
          <a:prstGeom prst="rect">
            <a:avLst/>
          </a:prstGeom>
          <a:ln>
            <a:solidFill>
              <a:schemeClr val="tx1"/>
            </a:solidFill>
          </a:ln>
        </p:spPr>
        <p:txBody>
          <a:bodyPr wrap="square">
            <a:spAutoFit/>
          </a:bodyPr>
          <a:lstStyle/>
          <a:p>
            <a:r>
              <a:rPr lang="en-US" sz="1200" b="1" i="0" dirty="0">
                <a:solidFill>
                  <a:srgbClr val="111111"/>
                </a:solidFill>
                <a:effectLst/>
                <a:latin typeface="Lustria"/>
              </a:rPr>
              <a:t>Adam:</a:t>
            </a:r>
          </a:p>
          <a:p>
            <a:r>
              <a:rPr lang="en-US" sz="1200" b="0" i="0" dirty="0">
                <a:solidFill>
                  <a:srgbClr val="111111"/>
                </a:solidFill>
                <a:effectLst/>
                <a:latin typeface="Lustria"/>
              </a:rPr>
              <a:t>“The first man Adam was made a living soul.” (Corinthians 15:45.)</a:t>
            </a:r>
          </a:p>
          <a:p>
            <a:r>
              <a:rPr lang="en-US" sz="1200" dirty="0">
                <a:solidFill>
                  <a:srgbClr val="111111"/>
                </a:solidFill>
                <a:latin typeface="Lustria"/>
              </a:rPr>
              <a:t>The brass plates of Laban contained an account of “Adam and Eve, who were our first parents.: (1 Nephi 5:11)</a:t>
            </a:r>
          </a:p>
          <a:p>
            <a:r>
              <a:rPr lang="en-US" sz="1200" dirty="0">
                <a:solidFill>
                  <a:srgbClr val="111111"/>
                </a:solidFill>
                <a:latin typeface="Lustria"/>
              </a:rPr>
              <a:t>“Adam, who was the first man,” received the priesthood of god. (D&amp;C 84:16)</a:t>
            </a:r>
          </a:p>
          <a:p>
            <a:r>
              <a:rPr lang="en-US" sz="1200" b="0" i="0" dirty="0">
                <a:solidFill>
                  <a:srgbClr val="111111"/>
                </a:solidFill>
                <a:effectLst/>
                <a:latin typeface="Lustria"/>
              </a:rPr>
              <a:t>“Abraham received the same priesthood held by the first man, who is Adam, or first father.” (Abraham 1:3)</a:t>
            </a:r>
          </a:p>
        </p:txBody>
      </p:sp>
    </p:spTree>
    <p:extLst>
      <p:ext uri="{BB962C8B-B14F-4D97-AF65-F5344CB8AC3E}">
        <p14:creationId xmlns:p14="http://schemas.microsoft.com/office/powerpoint/2010/main" val="182424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6704" y="1334850"/>
            <a:ext cx="5160475" cy="2123658"/>
          </a:xfrm>
          <a:prstGeom prst="rect">
            <a:avLst/>
          </a:prstGeom>
          <a:noFill/>
        </p:spPr>
        <p:txBody>
          <a:bodyPr wrap="square" rtlCol="0">
            <a:spAutoFit/>
          </a:bodyPr>
          <a:lstStyle/>
          <a:p>
            <a:r>
              <a:rPr lang="en-US" sz="2000" dirty="0">
                <a:solidFill>
                  <a:schemeClr val="bg1"/>
                </a:solidFill>
              </a:rPr>
              <a:t>“Satan is very much a personal, individual spirit being, but without a mortal body. His desires to seal each of us his are no less ardent in wickedness than our Father’s are in righteousness to attract us to his own eternal kingdom.”</a:t>
            </a:r>
          </a:p>
          <a:p>
            <a:r>
              <a:rPr lang="en-US" sz="1200" dirty="0">
                <a:solidFill>
                  <a:schemeClr val="bg1"/>
                </a:solidFill>
              </a:rPr>
              <a:t>President Spencer W. Kimball</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Is Satan Real?</a:t>
            </a:r>
          </a:p>
        </p:txBody>
      </p:sp>
      <p:sp>
        <p:nvSpPr>
          <p:cNvPr id="2" name="Rectangle 1"/>
          <p:cNvSpPr/>
          <p:nvPr/>
        </p:nvSpPr>
        <p:spPr>
          <a:xfrm>
            <a:off x="5745933" y="4277825"/>
            <a:ext cx="6096000" cy="1754326"/>
          </a:xfrm>
          <a:prstGeom prst="rect">
            <a:avLst/>
          </a:prstGeom>
        </p:spPr>
        <p:txBody>
          <a:bodyPr>
            <a:spAutoFit/>
          </a:bodyPr>
          <a:lstStyle/>
          <a:p>
            <a:r>
              <a:rPr lang="en-US" b="0" i="1" dirty="0">
                <a:solidFill>
                  <a:srgbClr val="FFFF00"/>
                </a:solidFill>
                <a:effectLst/>
                <a:latin typeface="Palatino"/>
              </a:rPr>
              <a:t>And behold, others he </a:t>
            </a:r>
            <a:r>
              <a:rPr lang="en-US" b="0" i="1" u="none" strike="noStrike" dirty="0" err="1">
                <a:solidFill>
                  <a:srgbClr val="FFFF00"/>
                </a:solidFill>
                <a:effectLst/>
                <a:latin typeface="Palatino"/>
              </a:rPr>
              <a:t>flattereth</a:t>
            </a:r>
            <a:r>
              <a:rPr lang="en-US" b="0" i="1" dirty="0">
                <a:solidFill>
                  <a:srgbClr val="FFFF00"/>
                </a:solidFill>
                <a:effectLst/>
                <a:latin typeface="Palatino"/>
              </a:rPr>
              <a:t> away, and </a:t>
            </a:r>
            <a:r>
              <a:rPr lang="en-US" b="0" i="1" dirty="0" err="1">
                <a:solidFill>
                  <a:srgbClr val="FFFF00"/>
                </a:solidFill>
                <a:effectLst/>
                <a:latin typeface="Palatino"/>
              </a:rPr>
              <a:t>telleth</a:t>
            </a:r>
            <a:r>
              <a:rPr lang="en-US" b="0" i="1" dirty="0">
                <a:solidFill>
                  <a:srgbClr val="FFFF00"/>
                </a:solidFill>
                <a:effectLst/>
                <a:latin typeface="Palatino"/>
              </a:rPr>
              <a:t> them there is no </a:t>
            </a:r>
            <a:r>
              <a:rPr lang="en-US" b="0" i="1" u="none" strike="noStrike" dirty="0">
                <a:solidFill>
                  <a:srgbClr val="FFFF00"/>
                </a:solidFill>
                <a:effectLst/>
                <a:latin typeface="Palatino"/>
              </a:rPr>
              <a:t>hell</a:t>
            </a:r>
            <a:r>
              <a:rPr lang="en-US" b="0" i="1" dirty="0">
                <a:solidFill>
                  <a:srgbClr val="FFFF00"/>
                </a:solidFill>
                <a:effectLst/>
                <a:latin typeface="Palatino"/>
              </a:rPr>
              <a:t>; and he </a:t>
            </a:r>
            <a:r>
              <a:rPr lang="en-US" b="0" i="1" dirty="0" err="1">
                <a:solidFill>
                  <a:srgbClr val="FFFF00"/>
                </a:solidFill>
                <a:effectLst/>
                <a:latin typeface="Palatino"/>
              </a:rPr>
              <a:t>saith</a:t>
            </a:r>
            <a:r>
              <a:rPr lang="en-US" b="0" i="1" dirty="0">
                <a:solidFill>
                  <a:srgbClr val="FFFF00"/>
                </a:solidFill>
                <a:effectLst/>
                <a:latin typeface="Palatino"/>
              </a:rPr>
              <a:t> unto them: I am no devil, for there is none—and thus he </a:t>
            </a:r>
            <a:r>
              <a:rPr lang="en-US" b="0" i="1" dirty="0" err="1">
                <a:solidFill>
                  <a:srgbClr val="FFFF00"/>
                </a:solidFill>
                <a:effectLst/>
                <a:latin typeface="Palatino"/>
              </a:rPr>
              <a:t>whispereth</a:t>
            </a:r>
            <a:r>
              <a:rPr lang="en-US" b="0" i="1" dirty="0">
                <a:solidFill>
                  <a:srgbClr val="FFFF00"/>
                </a:solidFill>
                <a:effectLst/>
                <a:latin typeface="Palatino"/>
              </a:rPr>
              <a:t> in their ears, until he grasps them with his awful </a:t>
            </a:r>
            <a:r>
              <a:rPr lang="en-US" b="0" i="1" u="none" strike="noStrike" dirty="0">
                <a:solidFill>
                  <a:srgbClr val="FFFF00"/>
                </a:solidFill>
                <a:effectLst/>
                <a:latin typeface="Palatino"/>
              </a:rPr>
              <a:t>chains</a:t>
            </a:r>
            <a:r>
              <a:rPr lang="en-US" b="0" i="1" dirty="0">
                <a:solidFill>
                  <a:srgbClr val="FFFF00"/>
                </a:solidFill>
                <a:effectLst/>
                <a:latin typeface="Palatino"/>
              </a:rPr>
              <a:t>, from whence there is no deliverance.</a:t>
            </a:r>
          </a:p>
          <a:p>
            <a:r>
              <a:rPr lang="en-US" i="1" dirty="0">
                <a:solidFill>
                  <a:srgbClr val="FFFF00"/>
                </a:solidFill>
                <a:latin typeface="Palatino"/>
              </a:rPr>
              <a:t>2 Nephi 28:22</a:t>
            </a:r>
            <a:endParaRPr lang="en-US" i="1" dirty="0">
              <a:solidFill>
                <a:srgbClr val="FFFF00"/>
              </a:solidFill>
            </a:endParaRPr>
          </a:p>
        </p:txBody>
      </p:sp>
      <p:sp>
        <p:nvSpPr>
          <p:cNvPr id="7" name="TextBox 6"/>
          <p:cNvSpPr txBox="1"/>
          <p:nvPr/>
        </p:nvSpPr>
        <p:spPr>
          <a:xfrm>
            <a:off x="6095999" y="2985298"/>
            <a:ext cx="4958282" cy="1077218"/>
          </a:xfrm>
          <a:prstGeom prst="rect">
            <a:avLst/>
          </a:prstGeom>
          <a:noFill/>
        </p:spPr>
        <p:txBody>
          <a:bodyPr wrap="square" rtlCol="0">
            <a:spAutoFit/>
          </a:bodyPr>
          <a:lstStyle/>
          <a:p>
            <a:pPr algn="ctr"/>
            <a:r>
              <a:rPr lang="en-US" sz="3200" dirty="0">
                <a:solidFill>
                  <a:schemeClr val="bg1"/>
                </a:solidFill>
              </a:rPr>
              <a:t>Satan teaches that there is no hell and no devil</a:t>
            </a:r>
          </a:p>
        </p:txBody>
      </p:sp>
      <p:grpSp>
        <p:nvGrpSpPr>
          <p:cNvPr id="8" name="Group 64"/>
          <p:cNvGrpSpPr/>
          <p:nvPr/>
        </p:nvGrpSpPr>
        <p:grpSpPr>
          <a:xfrm>
            <a:off x="2736430" y="3576549"/>
            <a:ext cx="1281022" cy="2514600"/>
            <a:chOff x="6014594" y="3657600"/>
            <a:chExt cx="1281022" cy="2514600"/>
          </a:xfrm>
        </p:grpSpPr>
        <p:sp>
          <p:nvSpPr>
            <p:cNvPr id="9" name="Oval 8"/>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gular Pentagon 18"/>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tored Data 22"/>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88"/>
            <p:cNvGrpSpPr/>
            <p:nvPr/>
          </p:nvGrpSpPr>
          <p:grpSpPr>
            <a:xfrm>
              <a:off x="6773719" y="4511615"/>
              <a:ext cx="178160" cy="1493964"/>
              <a:chOff x="6629400" y="1447800"/>
              <a:chExt cx="806264" cy="3603319"/>
            </a:xfrm>
          </p:grpSpPr>
          <p:grpSp>
            <p:nvGrpSpPr>
              <p:cNvPr id="51" name="Group 79"/>
              <p:cNvGrpSpPr/>
              <p:nvPr/>
            </p:nvGrpSpPr>
            <p:grpSpPr>
              <a:xfrm>
                <a:off x="6629400" y="1447800"/>
                <a:ext cx="713825" cy="1174911"/>
                <a:chOff x="6629400" y="1447800"/>
                <a:chExt cx="713825" cy="1174911"/>
              </a:xfrm>
            </p:grpSpPr>
            <p:sp>
              <p:nvSpPr>
                <p:cNvPr id="60" name="Regular Pentagon 5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0"/>
              <p:cNvGrpSpPr/>
              <p:nvPr/>
            </p:nvGrpSpPr>
            <p:grpSpPr>
              <a:xfrm>
                <a:off x="6645639" y="2683240"/>
                <a:ext cx="713825" cy="1174911"/>
                <a:chOff x="6629400" y="1447800"/>
                <a:chExt cx="713825" cy="1174911"/>
              </a:xfrm>
            </p:grpSpPr>
            <p:sp>
              <p:nvSpPr>
                <p:cNvPr id="58" name="Regular Pentagon 5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5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3"/>
              <p:cNvGrpSpPr/>
              <p:nvPr/>
            </p:nvGrpSpPr>
            <p:grpSpPr>
              <a:xfrm>
                <a:off x="6721839" y="3876208"/>
                <a:ext cx="713825" cy="1174911"/>
                <a:chOff x="6629400" y="1447800"/>
                <a:chExt cx="713825" cy="1174911"/>
              </a:xfrm>
            </p:grpSpPr>
            <p:sp>
              <p:nvSpPr>
                <p:cNvPr id="56" name="Regular Pentagon 5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Quad Arrow 53"/>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9"/>
            <p:cNvGrpSpPr/>
            <p:nvPr/>
          </p:nvGrpSpPr>
          <p:grpSpPr>
            <a:xfrm>
              <a:off x="6346711" y="4511615"/>
              <a:ext cx="178160" cy="1493964"/>
              <a:chOff x="6629400" y="1447800"/>
              <a:chExt cx="806264" cy="3603319"/>
            </a:xfrm>
          </p:grpSpPr>
          <p:grpSp>
            <p:nvGrpSpPr>
              <p:cNvPr id="40" name="Group 79"/>
              <p:cNvGrpSpPr/>
              <p:nvPr/>
            </p:nvGrpSpPr>
            <p:grpSpPr>
              <a:xfrm>
                <a:off x="6629400" y="1447800"/>
                <a:ext cx="713825" cy="1174911"/>
                <a:chOff x="6629400" y="1447800"/>
                <a:chExt cx="713825" cy="1174911"/>
              </a:xfrm>
            </p:grpSpPr>
            <p:sp>
              <p:nvSpPr>
                <p:cNvPr id="49" name="Regular Pentagon 4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80"/>
              <p:cNvGrpSpPr/>
              <p:nvPr/>
            </p:nvGrpSpPr>
            <p:grpSpPr>
              <a:xfrm>
                <a:off x="6645639" y="2683240"/>
                <a:ext cx="713825" cy="1174911"/>
                <a:chOff x="6629400" y="1447800"/>
                <a:chExt cx="713825" cy="1174911"/>
              </a:xfrm>
            </p:grpSpPr>
            <p:sp>
              <p:nvSpPr>
                <p:cNvPr id="47" name="Regular Pentagon 4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3"/>
              <p:cNvGrpSpPr/>
              <p:nvPr/>
            </p:nvGrpSpPr>
            <p:grpSpPr>
              <a:xfrm>
                <a:off x="6721839" y="3876208"/>
                <a:ext cx="713825" cy="1174911"/>
                <a:chOff x="6629400" y="1447800"/>
                <a:chExt cx="713825" cy="1174911"/>
              </a:xfrm>
            </p:grpSpPr>
            <p:sp>
              <p:nvSpPr>
                <p:cNvPr id="45" name="Regular Pentagon 4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4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Quad Arrow 42"/>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01"/>
            <p:cNvGrpSpPr/>
            <p:nvPr/>
          </p:nvGrpSpPr>
          <p:grpSpPr>
            <a:xfrm rot="16355409">
              <a:off x="6559288" y="3284183"/>
              <a:ext cx="209602" cy="1100863"/>
              <a:chOff x="6629400" y="1447800"/>
              <a:chExt cx="806264" cy="3603319"/>
            </a:xfrm>
          </p:grpSpPr>
          <p:grpSp>
            <p:nvGrpSpPr>
              <p:cNvPr id="29" name="Group 79"/>
              <p:cNvGrpSpPr/>
              <p:nvPr/>
            </p:nvGrpSpPr>
            <p:grpSpPr>
              <a:xfrm>
                <a:off x="6629400" y="1447800"/>
                <a:ext cx="713825" cy="1174911"/>
                <a:chOff x="6629400" y="1447800"/>
                <a:chExt cx="713825" cy="1174911"/>
              </a:xfrm>
            </p:grpSpPr>
            <p:sp>
              <p:nvSpPr>
                <p:cNvPr id="38" name="Regular Pentagon 3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gular Pentagon 3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80"/>
              <p:cNvGrpSpPr/>
              <p:nvPr/>
            </p:nvGrpSpPr>
            <p:grpSpPr>
              <a:xfrm>
                <a:off x="6645639" y="2683240"/>
                <a:ext cx="713825" cy="1174911"/>
                <a:chOff x="6629400" y="1447800"/>
                <a:chExt cx="713825" cy="1174911"/>
              </a:xfrm>
            </p:grpSpPr>
            <p:sp>
              <p:nvSpPr>
                <p:cNvPr id="36" name="Regular Pentagon 3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3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83"/>
              <p:cNvGrpSpPr/>
              <p:nvPr/>
            </p:nvGrpSpPr>
            <p:grpSpPr>
              <a:xfrm>
                <a:off x="6721839" y="3876208"/>
                <a:ext cx="713825" cy="1174911"/>
                <a:chOff x="6629400" y="1447800"/>
                <a:chExt cx="713825" cy="1174911"/>
              </a:xfrm>
            </p:grpSpPr>
            <p:sp>
              <p:nvSpPr>
                <p:cNvPr id="34" name="Regular Pentagon 3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gular Pentagon 3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Quad Arrow 31"/>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Moon 26"/>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90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anim calcmode="lin" valueType="num">
                                      <p:cBhvr>
                                        <p:cTn id="10" dur="2000" fill="hold"/>
                                        <p:tgtEl>
                                          <p:spTgt spid="8"/>
                                        </p:tgtEl>
                                        <p:attrNameLst>
                                          <p:attrName>ppt_w</p:attrName>
                                        </p:attrNameLst>
                                      </p:cBhvr>
                                      <p:tavLst>
                                        <p:tav tm="0" fmla="#ppt_w*sin(2.5*pi*$)">
                                          <p:val>
                                            <p:fltVal val="0"/>
                                          </p:val>
                                        </p:tav>
                                        <p:tav tm="100000">
                                          <p:val>
                                            <p:fltVal val="1"/>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4107" y="1227111"/>
            <a:ext cx="6218426" cy="461665"/>
          </a:xfrm>
          <a:prstGeom prst="rect">
            <a:avLst/>
          </a:prstGeom>
          <a:noFill/>
        </p:spPr>
        <p:txBody>
          <a:bodyPr wrap="square" rtlCol="0">
            <a:spAutoFit/>
          </a:bodyPr>
          <a:lstStyle/>
          <a:p>
            <a:r>
              <a:rPr lang="en-US" sz="2400" dirty="0">
                <a:solidFill>
                  <a:schemeClr val="bg1"/>
                </a:solidFill>
              </a:rPr>
              <a:t>The first time Satan is mentioned in the Bible.</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Is Satan Mentioned in the Bible?</a:t>
            </a:r>
          </a:p>
        </p:txBody>
      </p:sp>
      <p:sp>
        <p:nvSpPr>
          <p:cNvPr id="7" name="TextBox 6"/>
          <p:cNvSpPr txBox="1"/>
          <p:nvPr/>
        </p:nvSpPr>
        <p:spPr>
          <a:xfrm>
            <a:off x="7228236" y="1165556"/>
            <a:ext cx="4958282" cy="523220"/>
          </a:xfrm>
          <a:prstGeom prst="rect">
            <a:avLst/>
          </a:prstGeom>
          <a:noFill/>
        </p:spPr>
        <p:txBody>
          <a:bodyPr wrap="square" rtlCol="0">
            <a:spAutoFit/>
          </a:bodyPr>
          <a:lstStyle/>
          <a:p>
            <a:r>
              <a:rPr lang="en-US" sz="2800" dirty="0">
                <a:solidFill>
                  <a:schemeClr val="bg1"/>
                </a:solidFill>
              </a:rPr>
              <a:t>1 Chronicles 21:1</a:t>
            </a:r>
          </a:p>
        </p:txBody>
      </p:sp>
      <p:grpSp>
        <p:nvGrpSpPr>
          <p:cNvPr id="8" name="Group 64"/>
          <p:cNvGrpSpPr/>
          <p:nvPr/>
        </p:nvGrpSpPr>
        <p:grpSpPr>
          <a:xfrm>
            <a:off x="5455488" y="2046513"/>
            <a:ext cx="1281022" cy="2514600"/>
            <a:chOff x="6014594" y="3657600"/>
            <a:chExt cx="1281022" cy="2514600"/>
          </a:xfrm>
        </p:grpSpPr>
        <p:sp>
          <p:nvSpPr>
            <p:cNvPr id="9" name="Oval 8"/>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gular Pentagon 18"/>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tored Data 22"/>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88"/>
            <p:cNvGrpSpPr/>
            <p:nvPr/>
          </p:nvGrpSpPr>
          <p:grpSpPr>
            <a:xfrm>
              <a:off x="6773719" y="4511615"/>
              <a:ext cx="178160" cy="1493964"/>
              <a:chOff x="6629400" y="1447800"/>
              <a:chExt cx="806264" cy="3603319"/>
            </a:xfrm>
          </p:grpSpPr>
          <p:grpSp>
            <p:nvGrpSpPr>
              <p:cNvPr id="51" name="Group 79"/>
              <p:cNvGrpSpPr/>
              <p:nvPr/>
            </p:nvGrpSpPr>
            <p:grpSpPr>
              <a:xfrm>
                <a:off x="6629400" y="1447800"/>
                <a:ext cx="713825" cy="1174911"/>
                <a:chOff x="6629400" y="1447800"/>
                <a:chExt cx="713825" cy="1174911"/>
              </a:xfrm>
            </p:grpSpPr>
            <p:sp>
              <p:nvSpPr>
                <p:cNvPr id="60" name="Regular Pentagon 5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0"/>
              <p:cNvGrpSpPr/>
              <p:nvPr/>
            </p:nvGrpSpPr>
            <p:grpSpPr>
              <a:xfrm>
                <a:off x="6645639" y="2683240"/>
                <a:ext cx="713825" cy="1174911"/>
                <a:chOff x="6629400" y="1447800"/>
                <a:chExt cx="713825" cy="1174911"/>
              </a:xfrm>
            </p:grpSpPr>
            <p:sp>
              <p:nvSpPr>
                <p:cNvPr id="58" name="Regular Pentagon 5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5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3"/>
              <p:cNvGrpSpPr/>
              <p:nvPr/>
            </p:nvGrpSpPr>
            <p:grpSpPr>
              <a:xfrm>
                <a:off x="6721839" y="3876208"/>
                <a:ext cx="713825" cy="1174911"/>
                <a:chOff x="6629400" y="1447800"/>
                <a:chExt cx="713825" cy="1174911"/>
              </a:xfrm>
            </p:grpSpPr>
            <p:sp>
              <p:nvSpPr>
                <p:cNvPr id="56" name="Regular Pentagon 5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Quad Arrow 53"/>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9"/>
            <p:cNvGrpSpPr/>
            <p:nvPr/>
          </p:nvGrpSpPr>
          <p:grpSpPr>
            <a:xfrm>
              <a:off x="6346711" y="4511615"/>
              <a:ext cx="178160" cy="1493964"/>
              <a:chOff x="6629400" y="1447800"/>
              <a:chExt cx="806264" cy="3603319"/>
            </a:xfrm>
          </p:grpSpPr>
          <p:grpSp>
            <p:nvGrpSpPr>
              <p:cNvPr id="40" name="Group 79"/>
              <p:cNvGrpSpPr/>
              <p:nvPr/>
            </p:nvGrpSpPr>
            <p:grpSpPr>
              <a:xfrm>
                <a:off x="6629400" y="1447800"/>
                <a:ext cx="713825" cy="1174911"/>
                <a:chOff x="6629400" y="1447800"/>
                <a:chExt cx="713825" cy="1174911"/>
              </a:xfrm>
            </p:grpSpPr>
            <p:sp>
              <p:nvSpPr>
                <p:cNvPr id="49" name="Regular Pentagon 4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80"/>
              <p:cNvGrpSpPr/>
              <p:nvPr/>
            </p:nvGrpSpPr>
            <p:grpSpPr>
              <a:xfrm>
                <a:off x="6645639" y="2683240"/>
                <a:ext cx="713825" cy="1174911"/>
                <a:chOff x="6629400" y="1447800"/>
                <a:chExt cx="713825" cy="1174911"/>
              </a:xfrm>
            </p:grpSpPr>
            <p:sp>
              <p:nvSpPr>
                <p:cNvPr id="47" name="Regular Pentagon 4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3"/>
              <p:cNvGrpSpPr/>
              <p:nvPr/>
            </p:nvGrpSpPr>
            <p:grpSpPr>
              <a:xfrm>
                <a:off x="6721839" y="3876208"/>
                <a:ext cx="713825" cy="1174911"/>
                <a:chOff x="6629400" y="1447800"/>
                <a:chExt cx="713825" cy="1174911"/>
              </a:xfrm>
            </p:grpSpPr>
            <p:sp>
              <p:nvSpPr>
                <p:cNvPr id="45" name="Regular Pentagon 4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4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Quad Arrow 42"/>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01"/>
            <p:cNvGrpSpPr/>
            <p:nvPr/>
          </p:nvGrpSpPr>
          <p:grpSpPr>
            <a:xfrm rot="16355409">
              <a:off x="6559288" y="3284183"/>
              <a:ext cx="209602" cy="1100863"/>
              <a:chOff x="6629400" y="1447800"/>
              <a:chExt cx="806264" cy="3603319"/>
            </a:xfrm>
          </p:grpSpPr>
          <p:grpSp>
            <p:nvGrpSpPr>
              <p:cNvPr id="29" name="Group 79"/>
              <p:cNvGrpSpPr/>
              <p:nvPr/>
            </p:nvGrpSpPr>
            <p:grpSpPr>
              <a:xfrm>
                <a:off x="6629400" y="1447800"/>
                <a:ext cx="713825" cy="1174911"/>
                <a:chOff x="6629400" y="1447800"/>
                <a:chExt cx="713825" cy="1174911"/>
              </a:xfrm>
            </p:grpSpPr>
            <p:sp>
              <p:nvSpPr>
                <p:cNvPr id="38" name="Regular Pentagon 3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gular Pentagon 3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80"/>
              <p:cNvGrpSpPr/>
              <p:nvPr/>
            </p:nvGrpSpPr>
            <p:grpSpPr>
              <a:xfrm>
                <a:off x="6645639" y="2683240"/>
                <a:ext cx="713825" cy="1174911"/>
                <a:chOff x="6629400" y="1447800"/>
                <a:chExt cx="713825" cy="1174911"/>
              </a:xfrm>
            </p:grpSpPr>
            <p:sp>
              <p:nvSpPr>
                <p:cNvPr id="36" name="Regular Pentagon 3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3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83"/>
              <p:cNvGrpSpPr/>
              <p:nvPr/>
            </p:nvGrpSpPr>
            <p:grpSpPr>
              <a:xfrm>
                <a:off x="6721839" y="3876208"/>
                <a:ext cx="713825" cy="1174911"/>
                <a:chOff x="6629400" y="1447800"/>
                <a:chExt cx="713825" cy="1174911"/>
              </a:xfrm>
            </p:grpSpPr>
            <p:sp>
              <p:nvSpPr>
                <p:cNvPr id="34" name="Regular Pentagon 3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gular Pentagon 3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Quad Arrow 31"/>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Moon 26"/>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554719" y="1946180"/>
            <a:ext cx="4682210" cy="1200329"/>
          </a:xfrm>
          <a:prstGeom prst="rect">
            <a:avLst/>
          </a:prstGeom>
          <a:noFill/>
        </p:spPr>
        <p:txBody>
          <a:bodyPr wrap="square" rtlCol="0">
            <a:spAutoFit/>
          </a:bodyPr>
          <a:lstStyle/>
          <a:p>
            <a:r>
              <a:rPr lang="en-US" sz="2400" dirty="0">
                <a:solidFill>
                  <a:schemeClr val="bg1"/>
                </a:solidFill>
              </a:rPr>
              <a:t>His name appears only in 13 verses in the Old Testament, 10 of which are in the Book of Job.</a:t>
            </a:r>
          </a:p>
        </p:txBody>
      </p:sp>
      <p:sp>
        <p:nvSpPr>
          <p:cNvPr id="63" name="TextBox 62"/>
          <p:cNvSpPr txBox="1"/>
          <p:nvPr/>
        </p:nvSpPr>
        <p:spPr>
          <a:xfrm>
            <a:off x="519709" y="3363535"/>
            <a:ext cx="4682210" cy="1569660"/>
          </a:xfrm>
          <a:prstGeom prst="rect">
            <a:avLst/>
          </a:prstGeom>
          <a:noFill/>
        </p:spPr>
        <p:txBody>
          <a:bodyPr wrap="square" rtlCol="0">
            <a:spAutoFit/>
          </a:bodyPr>
          <a:lstStyle/>
          <a:p>
            <a:r>
              <a:rPr lang="en-US" sz="2400" dirty="0">
                <a:solidFill>
                  <a:schemeClr val="bg1"/>
                </a:solidFill>
              </a:rPr>
              <a:t>The Devil/Devils are mentioned 4 times in the Old Testament. And numerous references in the New Testament</a:t>
            </a:r>
          </a:p>
        </p:txBody>
      </p:sp>
      <p:sp>
        <p:nvSpPr>
          <p:cNvPr id="64" name="TextBox 63"/>
          <p:cNvSpPr txBox="1"/>
          <p:nvPr/>
        </p:nvSpPr>
        <p:spPr>
          <a:xfrm>
            <a:off x="7376053" y="3326970"/>
            <a:ext cx="4958282" cy="1815882"/>
          </a:xfrm>
          <a:prstGeom prst="rect">
            <a:avLst/>
          </a:prstGeom>
          <a:noFill/>
        </p:spPr>
        <p:txBody>
          <a:bodyPr wrap="square" rtlCol="0">
            <a:spAutoFit/>
          </a:bodyPr>
          <a:lstStyle/>
          <a:p>
            <a:r>
              <a:rPr lang="en-US" sz="2800" dirty="0">
                <a:solidFill>
                  <a:schemeClr val="bg1"/>
                </a:solidFill>
              </a:rPr>
              <a:t>Leviticus 17:7</a:t>
            </a:r>
          </a:p>
          <a:p>
            <a:r>
              <a:rPr lang="en-US" sz="2800" dirty="0">
                <a:solidFill>
                  <a:schemeClr val="bg1"/>
                </a:solidFill>
              </a:rPr>
              <a:t>Deuteronomy 32:17</a:t>
            </a:r>
          </a:p>
          <a:p>
            <a:r>
              <a:rPr lang="en-US" sz="2800" dirty="0">
                <a:solidFill>
                  <a:schemeClr val="bg1"/>
                </a:solidFill>
              </a:rPr>
              <a:t>2 chronicles 11:15</a:t>
            </a:r>
          </a:p>
          <a:p>
            <a:r>
              <a:rPr lang="en-US" sz="2800" dirty="0">
                <a:solidFill>
                  <a:schemeClr val="bg1"/>
                </a:solidFill>
              </a:rPr>
              <a:t>Psalm 106:37</a:t>
            </a:r>
          </a:p>
        </p:txBody>
      </p:sp>
      <p:sp>
        <p:nvSpPr>
          <p:cNvPr id="65" name="TextBox 64"/>
          <p:cNvSpPr txBox="1"/>
          <p:nvPr/>
        </p:nvSpPr>
        <p:spPr>
          <a:xfrm>
            <a:off x="2251838" y="5650756"/>
            <a:ext cx="4682210" cy="1015663"/>
          </a:xfrm>
          <a:prstGeom prst="rect">
            <a:avLst/>
          </a:prstGeom>
          <a:noFill/>
        </p:spPr>
        <p:txBody>
          <a:bodyPr wrap="square" rtlCol="0">
            <a:spAutoFit/>
          </a:bodyPr>
          <a:lstStyle/>
          <a:p>
            <a:r>
              <a:rPr lang="en-US" sz="2000" dirty="0">
                <a:solidFill>
                  <a:srgbClr val="FFFF00"/>
                </a:solidFill>
              </a:rPr>
              <a:t>Serpents are identified as tempting Adam and Eve, but there is no reference that the serpent is Satan </a:t>
            </a:r>
            <a:r>
              <a:rPr lang="en-US" sz="1200" dirty="0">
                <a:solidFill>
                  <a:srgbClr val="FFFF00"/>
                </a:solidFill>
              </a:rPr>
              <a:t>(Genesis 3:1-2)</a:t>
            </a:r>
          </a:p>
        </p:txBody>
      </p:sp>
      <p:sp>
        <p:nvSpPr>
          <p:cNvPr id="66" name="TextBox 65"/>
          <p:cNvSpPr txBox="1"/>
          <p:nvPr/>
        </p:nvSpPr>
        <p:spPr>
          <a:xfrm>
            <a:off x="-1706" y="6403398"/>
            <a:ext cx="6004016" cy="338554"/>
          </a:xfrm>
          <a:prstGeom prst="rect">
            <a:avLst/>
          </a:prstGeom>
          <a:noFill/>
        </p:spPr>
        <p:txBody>
          <a:bodyPr wrap="square" rtlCol="0">
            <a:spAutoFit/>
          </a:bodyPr>
          <a:lstStyle/>
          <a:p>
            <a:r>
              <a:rPr lang="en-US" sz="1600" dirty="0">
                <a:solidFill>
                  <a:schemeClr val="bg1"/>
                </a:solidFill>
              </a:rPr>
              <a:t>H. </a:t>
            </a:r>
            <a:r>
              <a:rPr lang="en-US" sz="1600" dirty="0" err="1">
                <a:solidFill>
                  <a:schemeClr val="bg1"/>
                </a:solidFill>
              </a:rPr>
              <a:t>Donl</a:t>
            </a:r>
            <a:r>
              <a:rPr lang="en-US" sz="1600" dirty="0">
                <a:solidFill>
                  <a:schemeClr val="bg1"/>
                </a:solidFill>
              </a:rPr>
              <a:t> Peterson</a:t>
            </a:r>
          </a:p>
        </p:txBody>
      </p:sp>
      <p:sp>
        <p:nvSpPr>
          <p:cNvPr id="67" name="TextBox 66"/>
          <p:cNvSpPr txBox="1"/>
          <p:nvPr/>
        </p:nvSpPr>
        <p:spPr>
          <a:xfrm>
            <a:off x="7221919" y="5650756"/>
            <a:ext cx="4682210" cy="646331"/>
          </a:xfrm>
          <a:prstGeom prst="rect">
            <a:avLst/>
          </a:prstGeom>
          <a:noFill/>
        </p:spPr>
        <p:txBody>
          <a:bodyPr wrap="square" rtlCol="0">
            <a:spAutoFit/>
          </a:bodyPr>
          <a:lstStyle/>
          <a:p>
            <a:r>
              <a:rPr lang="en-US" dirty="0">
                <a:solidFill>
                  <a:srgbClr val="FFFF00"/>
                </a:solidFill>
              </a:rPr>
              <a:t>The Book of Moses Satan appears 28 times and is also referred to as the devil. </a:t>
            </a:r>
          </a:p>
        </p:txBody>
      </p:sp>
    </p:spTree>
    <p:extLst>
      <p:ext uri="{BB962C8B-B14F-4D97-AF65-F5344CB8AC3E}">
        <p14:creationId xmlns:p14="http://schemas.microsoft.com/office/powerpoint/2010/main" val="89560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62"/>
                                        </p:tgtEl>
                                      </p:cBhvr>
                                    </p:animEffect>
                                    <p:set>
                                      <p:cBhvr>
                                        <p:cTn id="32" dur="1" fill="hold">
                                          <p:stCondLst>
                                            <p:cond delay="499"/>
                                          </p:stCondLst>
                                        </p:cTn>
                                        <p:tgtEl>
                                          <p:spTgt spid="6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0" presetClass="exit" presetSubtype="0" fill="hold" grpId="1" nodeType="withEffect">
                                  <p:stCondLst>
                                    <p:cond delay="0"/>
                                  </p:stCondLst>
                                  <p:childTnLst>
                                    <p:animEffect transition="out" filter="fade">
                                      <p:cBhvr>
                                        <p:cTn id="38" dur="500"/>
                                        <p:tgtEl>
                                          <p:spTgt spid="63"/>
                                        </p:tgtEl>
                                      </p:cBhvr>
                                    </p:animEffect>
                                    <p:set>
                                      <p:cBhvr>
                                        <p:cTn id="39" dur="1" fill="hold">
                                          <p:stCondLst>
                                            <p:cond delay="499"/>
                                          </p:stCondLst>
                                        </p:cTn>
                                        <p:tgtEl>
                                          <p:spTgt spid="6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64"/>
                                        </p:tgtEl>
                                      </p:cBhvr>
                                    </p:animEffect>
                                    <p:set>
                                      <p:cBhvr>
                                        <p:cTn id="42" dur="1" fill="hold">
                                          <p:stCondLst>
                                            <p:cond delay="499"/>
                                          </p:stCondLst>
                                        </p:cTn>
                                        <p:tgtEl>
                                          <p:spTgt spid="6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0" presetClass="exit" presetSubtype="0" fill="hold" grpId="1" nodeType="withEffect">
                                  <p:stCondLst>
                                    <p:cond delay="0"/>
                                  </p:stCondLst>
                                  <p:childTnLst>
                                    <p:animEffect transition="out" filter="fade">
                                      <p:cBhvr>
                                        <p:cTn id="48" dur="500"/>
                                        <p:tgtEl>
                                          <p:spTgt spid="65"/>
                                        </p:tgtEl>
                                      </p:cBhvr>
                                    </p:animEffect>
                                    <p:set>
                                      <p:cBhvr>
                                        <p:cTn id="49"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62" grpId="0"/>
      <p:bldP spid="62" grpId="1"/>
      <p:bldP spid="63" grpId="0"/>
      <p:bldP spid="63" grpId="1"/>
      <p:bldP spid="64" grpId="0"/>
      <p:bldP spid="64" grpId="1"/>
      <p:bldP spid="65" grpId="0"/>
      <p:bldP spid="65" grpId="1"/>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5060887" cy="369332"/>
          </a:xfrm>
          <a:prstGeom prst="rect">
            <a:avLst/>
          </a:prstGeom>
          <a:noFill/>
        </p:spPr>
        <p:txBody>
          <a:bodyPr wrap="square" rtlCol="0">
            <a:spAutoFit/>
          </a:bodyPr>
          <a:lstStyle/>
          <a:p>
            <a:r>
              <a:rPr lang="en-US" dirty="0">
                <a:solidFill>
                  <a:schemeClr val="bg1"/>
                </a:solidFill>
              </a:rPr>
              <a:t>Moses 1:24   </a:t>
            </a:r>
            <a:r>
              <a:rPr lang="en-US" sz="1200" dirty="0">
                <a:solidFill>
                  <a:schemeClr val="bg1"/>
                </a:solidFill>
              </a:rPr>
              <a:t>excerpts from Bruce R. McConkie</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The Holy Ghost</a:t>
            </a:r>
          </a:p>
        </p:txBody>
      </p:sp>
      <p:sp>
        <p:nvSpPr>
          <p:cNvPr id="7" name="TextBox 6"/>
          <p:cNvSpPr txBox="1"/>
          <p:nvPr/>
        </p:nvSpPr>
        <p:spPr>
          <a:xfrm>
            <a:off x="232914" y="1116213"/>
            <a:ext cx="5488875" cy="3970318"/>
          </a:xfrm>
          <a:prstGeom prst="rect">
            <a:avLst/>
          </a:prstGeom>
          <a:noFill/>
        </p:spPr>
        <p:txBody>
          <a:bodyPr wrap="square" rtlCol="0">
            <a:spAutoFit/>
          </a:bodyPr>
          <a:lstStyle/>
          <a:p>
            <a:r>
              <a:rPr lang="en-US" sz="2400" dirty="0">
                <a:solidFill>
                  <a:schemeClr val="bg1"/>
                </a:solidFill>
              </a:rPr>
              <a:t>“I have always declared God to be a distinct personage, Jesus Christ a separate and distinct personage from God the Father, and that the Holy Ghost was a distinct personage </a:t>
            </a:r>
          </a:p>
          <a:p>
            <a:r>
              <a:rPr lang="en-US" sz="2400" dirty="0">
                <a:solidFill>
                  <a:schemeClr val="bg1"/>
                </a:solidFill>
              </a:rPr>
              <a:t>and a Spirit; and </a:t>
            </a:r>
          </a:p>
          <a:p>
            <a:r>
              <a:rPr lang="en-US" sz="2400" dirty="0">
                <a:solidFill>
                  <a:schemeClr val="bg1"/>
                </a:solidFill>
              </a:rPr>
              <a:t>these three constitute</a:t>
            </a:r>
          </a:p>
          <a:p>
            <a:r>
              <a:rPr lang="en-US" sz="2400" dirty="0">
                <a:solidFill>
                  <a:schemeClr val="bg1"/>
                </a:solidFill>
              </a:rPr>
              <a:t>three distinct </a:t>
            </a:r>
          </a:p>
          <a:p>
            <a:r>
              <a:rPr lang="en-US" sz="2400" dirty="0">
                <a:solidFill>
                  <a:schemeClr val="bg1"/>
                </a:solidFill>
              </a:rPr>
              <a:t>personages and </a:t>
            </a:r>
          </a:p>
          <a:p>
            <a:r>
              <a:rPr lang="en-US" sz="2400" dirty="0">
                <a:solidFill>
                  <a:schemeClr val="bg1"/>
                </a:solidFill>
              </a:rPr>
              <a:t>three Gods.”</a:t>
            </a:r>
          </a:p>
          <a:p>
            <a:r>
              <a:rPr lang="en-US" sz="1200" dirty="0">
                <a:solidFill>
                  <a:schemeClr val="bg1"/>
                </a:solidFill>
              </a:rPr>
              <a:t>Joseph Smith</a:t>
            </a:r>
          </a:p>
        </p:txBody>
      </p:sp>
      <p:sp>
        <p:nvSpPr>
          <p:cNvPr id="8" name="TextBox 7"/>
          <p:cNvSpPr txBox="1"/>
          <p:nvPr/>
        </p:nvSpPr>
        <p:spPr>
          <a:xfrm>
            <a:off x="6101654" y="1771469"/>
            <a:ext cx="3608017" cy="830997"/>
          </a:xfrm>
          <a:prstGeom prst="rect">
            <a:avLst/>
          </a:prstGeom>
          <a:noFill/>
        </p:spPr>
        <p:txBody>
          <a:bodyPr wrap="square" rtlCol="0">
            <a:spAutoFit/>
          </a:bodyPr>
          <a:lstStyle/>
          <a:p>
            <a:r>
              <a:rPr lang="en-US" sz="2400" dirty="0">
                <a:solidFill>
                  <a:schemeClr val="bg1"/>
                </a:solidFill>
              </a:rPr>
              <a:t>“The Holy Ghost ‘witnesses of the Father and the Son’ </a:t>
            </a:r>
          </a:p>
        </p:txBody>
      </p:sp>
      <p:grpSp>
        <p:nvGrpSpPr>
          <p:cNvPr id="3" name="Group 2"/>
          <p:cNvGrpSpPr/>
          <p:nvPr/>
        </p:nvGrpSpPr>
        <p:grpSpPr>
          <a:xfrm>
            <a:off x="6095999" y="3384173"/>
            <a:ext cx="6096000" cy="1765666"/>
            <a:chOff x="5417593" y="3513748"/>
            <a:chExt cx="6096000" cy="1765666"/>
          </a:xfrm>
        </p:grpSpPr>
        <p:sp>
          <p:nvSpPr>
            <p:cNvPr id="9" name="TextBox 8"/>
            <p:cNvSpPr txBox="1"/>
            <p:nvPr/>
          </p:nvSpPr>
          <p:spPr>
            <a:xfrm>
              <a:off x="5903131" y="3513748"/>
              <a:ext cx="4682210" cy="461665"/>
            </a:xfrm>
            <a:prstGeom prst="rect">
              <a:avLst/>
            </a:prstGeom>
            <a:noFill/>
          </p:spPr>
          <p:txBody>
            <a:bodyPr wrap="square" rtlCol="0">
              <a:spAutoFit/>
            </a:bodyPr>
            <a:lstStyle/>
            <a:p>
              <a:r>
                <a:rPr lang="en-US" sz="2400" dirty="0">
                  <a:solidFill>
                    <a:schemeClr val="bg1"/>
                  </a:solidFill>
                </a:rPr>
                <a:t>The Holy Ghost testifies of Jesus</a:t>
              </a:r>
            </a:p>
          </p:txBody>
        </p:sp>
        <p:sp>
          <p:nvSpPr>
            <p:cNvPr id="2" name="Rectangle 1"/>
            <p:cNvSpPr/>
            <p:nvPr/>
          </p:nvSpPr>
          <p:spPr>
            <a:xfrm>
              <a:off x="5417593" y="4079085"/>
              <a:ext cx="6096000" cy="1200329"/>
            </a:xfrm>
            <a:prstGeom prst="rect">
              <a:avLst/>
            </a:prstGeom>
          </p:spPr>
          <p:txBody>
            <a:bodyPr>
              <a:spAutoFit/>
            </a:bodyPr>
            <a:lstStyle/>
            <a:p>
              <a:r>
                <a:rPr lang="en-US" b="0" i="0" dirty="0">
                  <a:solidFill>
                    <a:srgbClr val="FFFF00"/>
                  </a:solidFill>
                  <a:effectLst/>
                  <a:latin typeface="Palatino"/>
                </a:rPr>
                <a:t>But when the </a:t>
              </a:r>
              <a:r>
                <a:rPr lang="en-US" b="0" i="0" u="none" strike="noStrike" dirty="0">
                  <a:solidFill>
                    <a:srgbClr val="FFFF00"/>
                  </a:solidFill>
                  <a:effectLst/>
                  <a:latin typeface="Palatino"/>
                </a:rPr>
                <a:t>Comforter</a:t>
              </a:r>
              <a:r>
                <a:rPr lang="en-US" b="0" i="0" dirty="0">
                  <a:solidFill>
                    <a:srgbClr val="FFFF00"/>
                  </a:solidFill>
                  <a:effectLst/>
                  <a:latin typeface="Palatino"/>
                </a:rPr>
                <a:t> is come, whom I will send unto you from the Father, </a:t>
              </a:r>
              <a:r>
                <a:rPr lang="en-US" b="0" i="1" dirty="0">
                  <a:solidFill>
                    <a:srgbClr val="FFFF00"/>
                  </a:solidFill>
                  <a:effectLst/>
                  <a:latin typeface="Palatino"/>
                </a:rPr>
                <a:t>even</a:t>
              </a:r>
              <a:r>
                <a:rPr lang="en-US" b="0" i="0" dirty="0">
                  <a:solidFill>
                    <a:srgbClr val="FFFF00"/>
                  </a:solidFill>
                  <a:effectLst/>
                  <a:latin typeface="Palatino"/>
                </a:rPr>
                <a:t> the Spirit of truth, which </a:t>
              </a:r>
              <a:r>
                <a:rPr lang="en-US" b="0" i="0" dirty="0" err="1">
                  <a:solidFill>
                    <a:srgbClr val="FFFF00"/>
                  </a:solidFill>
                  <a:effectLst/>
                  <a:latin typeface="Palatino"/>
                </a:rPr>
                <a:t>proceedeth</a:t>
              </a:r>
              <a:r>
                <a:rPr lang="en-US" b="0" i="0" dirty="0">
                  <a:solidFill>
                    <a:srgbClr val="FFFF00"/>
                  </a:solidFill>
                  <a:effectLst/>
                  <a:latin typeface="Palatino"/>
                </a:rPr>
                <a:t> from the Father, he shall </a:t>
              </a:r>
              <a:r>
                <a:rPr lang="en-US" b="0" i="0" u="none" strike="noStrike" dirty="0">
                  <a:solidFill>
                    <a:srgbClr val="FFFF00"/>
                  </a:solidFill>
                  <a:effectLst/>
                  <a:latin typeface="Palatino"/>
                </a:rPr>
                <a:t>testify</a:t>
              </a:r>
              <a:r>
                <a:rPr lang="en-US" b="0" i="0" dirty="0">
                  <a:solidFill>
                    <a:srgbClr val="FFFF00"/>
                  </a:solidFill>
                  <a:effectLst/>
                  <a:latin typeface="Palatino"/>
                </a:rPr>
                <a:t> of me:</a:t>
              </a:r>
            </a:p>
            <a:p>
              <a:r>
                <a:rPr lang="en-US" dirty="0">
                  <a:solidFill>
                    <a:srgbClr val="FFFF00"/>
                  </a:solidFill>
                  <a:latin typeface="Palatino"/>
                </a:rPr>
                <a:t>John 15:26</a:t>
              </a:r>
              <a:endParaRPr lang="en-US" dirty="0">
                <a:solidFill>
                  <a:srgbClr val="FFFF00"/>
                </a:solidFill>
              </a:endParaRPr>
            </a:p>
          </p:txBody>
        </p:sp>
      </p:grpSp>
      <p:sp>
        <p:nvSpPr>
          <p:cNvPr id="10" name="TextBox 9"/>
          <p:cNvSpPr txBox="1"/>
          <p:nvPr/>
        </p:nvSpPr>
        <p:spPr>
          <a:xfrm>
            <a:off x="4085138" y="5657671"/>
            <a:ext cx="5150985" cy="830997"/>
          </a:xfrm>
          <a:prstGeom prst="rect">
            <a:avLst/>
          </a:prstGeom>
          <a:noFill/>
        </p:spPr>
        <p:txBody>
          <a:bodyPr wrap="square" rtlCol="0">
            <a:spAutoFit/>
          </a:bodyPr>
          <a:lstStyle/>
          <a:p>
            <a:r>
              <a:rPr lang="en-US" sz="2400" dirty="0">
                <a:solidFill>
                  <a:schemeClr val="bg1"/>
                </a:solidFill>
              </a:rPr>
              <a:t>The Holy Ghost’s mission is to bear witness to the truth</a:t>
            </a:r>
          </a:p>
        </p:txBody>
      </p:sp>
      <p:pic>
        <p:nvPicPr>
          <p:cNvPr id="4098" name="Picture 2" descr="http://www.mormonnewsroom.org/media/orig/josephsmith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812" y="2669900"/>
            <a:ext cx="1636652" cy="21645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holyfetch.com/images/savior_pain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997" y="1479852"/>
            <a:ext cx="142875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6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1:25  Bruce R. McConkie</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Many Waters</a:t>
            </a:r>
          </a:p>
        </p:txBody>
      </p:sp>
      <p:pic>
        <p:nvPicPr>
          <p:cNvPr id="3074" name="Picture 2" descr="Moses parting the Red 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015663"/>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42656" y="1483907"/>
            <a:ext cx="4682210" cy="1938992"/>
          </a:xfrm>
          <a:prstGeom prst="rect">
            <a:avLst/>
          </a:prstGeom>
          <a:noFill/>
        </p:spPr>
        <p:txBody>
          <a:bodyPr wrap="square" rtlCol="0">
            <a:spAutoFit/>
          </a:bodyPr>
          <a:lstStyle/>
          <a:p>
            <a:r>
              <a:rPr lang="en-US" sz="2400" dirty="0">
                <a:solidFill>
                  <a:schemeClr val="bg1"/>
                </a:solidFill>
              </a:rPr>
              <a:t>“Water is used for God’s own purposes—to give life to men; to cleanse them from their sins; to drown them in death when his judgments are poured out.”</a:t>
            </a:r>
            <a:endParaRPr lang="en-US" sz="1200" dirty="0">
              <a:solidFill>
                <a:schemeClr val="bg1"/>
              </a:solidFill>
            </a:endParaRPr>
          </a:p>
        </p:txBody>
      </p:sp>
      <p:sp>
        <p:nvSpPr>
          <p:cNvPr id="8" name="TextBox 7"/>
          <p:cNvSpPr txBox="1"/>
          <p:nvPr/>
        </p:nvSpPr>
        <p:spPr>
          <a:xfrm>
            <a:off x="5365476" y="4549676"/>
            <a:ext cx="4682210" cy="1569660"/>
          </a:xfrm>
          <a:prstGeom prst="rect">
            <a:avLst/>
          </a:prstGeom>
          <a:noFill/>
        </p:spPr>
        <p:txBody>
          <a:bodyPr wrap="square" rtlCol="0">
            <a:spAutoFit/>
          </a:bodyPr>
          <a:lstStyle/>
          <a:p>
            <a:r>
              <a:rPr lang="en-US" sz="2400" dirty="0">
                <a:solidFill>
                  <a:schemeClr val="bg1"/>
                </a:solidFill>
              </a:rPr>
              <a:t>“The miracle—Jehovah rules the waters, whether it be by His own voice or by the voice of his servants.”</a:t>
            </a:r>
            <a:endParaRPr lang="en-US" sz="1200" dirty="0">
              <a:solidFill>
                <a:schemeClr val="bg1"/>
              </a:solidFill>
            </a:endParaRPr>
          </a:p>
        </p:txBody>
      </p:sp>
    </p:spTree>
    <p:extLst>
      <p:ext uri="{BB962C8B-B14F-4D97-AF65-F5344CB8AC3E}">
        <p14:creationId xmlns:p14="http://schemas.microsoft.com/office/powerpoint/2010/main" val="297074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1:26  Mark E. Peterson</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The Two Missions of Moses</a:t>
            </a:r>
          </a:p>
        </p:txBody>
      </p:sp>
      <p:sp>
        <p:nvSpPr>
          <p:cNvPr id="7" name="TextBox 6"/>
          <p:cNvSpPr txBox="1"/>
          <p:nvPr/>
        </p:nvSpPr>
        <p:spPr>
          <a:xfrm>
            <a:off x="5567228" y="4056076"/>
            <a:ext cx="6624772" cy="1015663"/>
          </a:xfrm>
          <a:prstGeom prst="rect">
            <a:avLst/>
          </a:prstGeom>
          <a:noFill/>
        </p:spPr>
        <p:txBody>
          <a:bodyPr wrap="square" rtlCol="0">
            <a:spAutoFit/>
          </a:bodyPr>
          <a:lstStyle/>
          <a:p>
            <a:r>
              <a:rPr lang="en-US" sz="2400" dirty="0">
                <a:solidFill>
                  <a:schemeClr val="bg1"/>
                </a:solidFill>
              </a:rPr>
              <a:t>“Moses was given a dispensation of gathering and leading Israel from Egypt to their promised land.”</a:t>
            </a:r>
          </a:p>
          <a:p>
            <a:r>
              <a:rPr lang="en-US" sz="1200" dirty="0">
                <a:solidFill>
                  <a:schemeClr val="bg1"/>
                </a:solidFill>
              </a:rPr>
              <a:t>Joseph Fielding Smith</a:t>
            </a:r>
          </a:p>
        </p:txBody>
      </p:sp>
      <p:sp>
        <p:nvSpPr>
          <p:cNvPr id="8" name="TextBox 7"/>
          <p:cNvSpPr txBox="1"/>
          <p:nvPr/>
        </p:nvSpPr>
        <p:spPr>
          <a:xfrm>
            <a:off x="368390" y="873761"/>
            <a:ext cx="4682210" cy="2308324"/>
          </a:xfrm>
          <a:prstGeom prst="rect">
            <a:avLst/>
          </a:prstGeom>
          <a:noFill/>
        </p:spPr>
        <p:txBody>
          <a:bodyPr wrap="square" rtlCol="0">
            <a:spAutoFit/>
          </a:bodyPr>
          <a:lstStyle/>
          <a:p>
            <a:r>
              <a:rPr lang="en-US" sz="2400" dirty="0">
                <a:solidFill>
                  <a:schemeClr val="bg1"/>
                </a:solidFill>
              </a:rPr>
              <a:t>To rescue Israel from Egyptian bondage, restoring the nation to the Land of Promise.</a:t>
            </a:r>
          </a:p>
          <a:p>
            <a:endParaRPr lang="en-US" sz="2400" dirty="0">
              <a:solidFill>
                <a:schemeClr val="bg1"/>
              </a:solidFill>
            </a:endParaRPr>
          </a:p>
          <a:p>
            <a:r>
              <a:rPr lang="en-US" sz="2400" dirty="0">
                <a:solidFill>
                  <a:schemeClr val="bg1"/>
                </a:solidFill>
              </a:rPr>
              <a:t>To convert the tribes to worship the true God.</a:t>
            </a:r>
            <a:endParaRPr lang="en-US" sz="1200" dirty="0">
              <a:solidFill>
                <a:schemeClr val="bg1"/>
              </a:solidFill>
            </a:endParaRPr>
          </a:p>
        </p:txBody>
      </p:sp>
      <p:pic>
        <p:nvPicPr>
          <p:cNvPr id="7170" name="Picture 2" descr="http://www.expertistas.com/wp-content/uploads/2013/06/mos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72" y="3236929"/>
            <a:ext cx="40481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ijs.org.au/Images/UserUploadedImages/israel-exod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342" y="1015663"/>
            <a:ext cx="4009116" cy="30335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6274" y="5703728"/>
            <a:ext cx="6096000" cy="923330"/>
          </a:xfrm>
          <a:prstGeom prst="rect">
            <a:avLst/>
          </a:prstGeom>
        </p:spPr>
        <p:txBody>
          <a:bodyPr>
            <a:spAutoFit/>
          </a:bodyPr>
          <a:lstStyle/>
          <a:p>
            <a:r>
              <a:rPr lang="en-US" b="0" i="0" dirty="0">
                <a:solidFill>
                  <a:srgbClr val="FFFF00"/>
                </a:solidFill>
                <a:effectLst/>
                <a:latin typeface="Open Sans"/>
              </a:rPr>
              <a:t>A gospel dispensation is a period of time in which the Lord has at least one authorized servant on the earth who bears the keys of the holy priesthood.</a:t>
            </a:r>
            <a:endParaRPr lang="en-US" dirty="0">
              <a:solidFill>
                <a:srgbClr val="FFFF00"/>
              </a:solidFill>
            </a:endParaRPr>
          </a:p>
        </p:txBody>
      </p:sp>
    </p:spTree>
    <p:extLst>
      <p:ext uri="{BB962C8B-B14F-4D97-AF65-F5344CB8AC3E}">
        <p14:creationId xmlns:p14="http://schemas.microsoft.com/office/powerpoint/2010/main" val="181034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1:27-29</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Every Particle</a:t>
            </a:r>
          </a:p>
        </p:txBody>
      </p:sp>
      <p:sp>
        <p:nvSpPr>
          <p:cNvPr id="7" name="TextBox 6"/>
          <p:cNvSpPr txBox="1"/>
          <p:nvPr/>
        </p:nvSpPr>
        <p:spPr>
          <a:xfrm>
            <a:off x="293913" y="1120565"/>
            <a:ext cx="5410200" cy="1015663"/>
          </a:xfrm>
          <a:prstGeom prst="rect">
            <a:avLst/>
          </a:prstGeom>
          <a:noFill/>
        </p:spPr>
        <p:txBody>
          <a:bodyPr wrap="square" rtlCol="0">
            <a:spAutoFit/>
          </a:bodyPr>
          <a:lstStyle/>
          <a:p>
            <a:r>
              <a:rPr lang="en-US" sz="2400" dirty="0">
                <a:solidFill>
                  <a:schemeClr val="bg1"/>
                </a:solidFill>
              </a:rPr>
              <a:t>“Moses beheld every particle of the earth…discerning it by the Spirit of God.”</a:t>
            </a:r>
          </a:p>
          <a:p>
            <a:r>
              <a:rPr lang="en-US" sz="1200" dirty="0">
                <a:solidFill>
                  <a:schemeClr val="bg1"/>
                </a:solidFill>
              </a:rPr>
              <a:t>Orson Pratt</a:t>
            </a:r>
          </a:p>
        </p:txBody>
      </p:sp>
      <p:sp>
        <p:nvSpPr>
          <p:cNvPr id="2" name="Rectangle 1"/>
          <p:cNvSpPr/>
          <p:nvPr/>
        </p:nvSpPr>
        <p:spPr>
          <a:xfrm>
            <a:off x="582072" y="5257877"/>
            <a:ext cx="6464024" cy="1107996"/>
          </a:xfrm>
          <a:prstGeom prst="rect">
            <a:avLst/>
          </a:prstGeom>
        </p:spPr>
        <p:txBody>
          <a:bodyPr wrap="square">
            <a:spAutoFit/>
          </a:bodyPr>
          <a:lstStyle/>
          <a:p>
            <a:r>
              <a:rPr lang="en-US" b="0" i="1" dirty="0">
                <a:solidFill>
                  <a:srgbClr val="FFFF00"/>
                </a:solidFill>
                <a:effectLst/>
                <a:latin typeface="Palatino"/>
              </a:rPr>
              <a:t>By the power of the </a:t>
            </a:r>
            <a:r>
              <a:rPr lang="en-US" b="0" i="1" u="none" strike="noStrike" dirty="0">
                <a:solidFill>
                  <a:srgbClr val="FFFF00"/>
                </a:solidFill>
                <a:effectLst/>
                <a:latin typeface="Palatino"/>
              </a:rPr>
              <a:t>Spirit</a:t>
            </a:r>
            <a:r>
              <a:rPr lang="en-US" b="0" i="1" dirty="0">
                <a:solidFill>
                  <a:srgbClr val="FFFF00"/>
                </a:solidFill>
                <a:effectLst/>
                <a:latin typeface="Palatino"/>
              </a:rPr>
              <a:t> our </a:t>
            </a:r>
            <a:r>
              <a:rPr lang="en-US" b="0" i="1" u="none" strike="noStrike" dirty="0">
                <a:solidFill>
                  <a:srgbClr val="FFFF00"/>
                </a:solidFill>
                <a:effectLst/>
                <a:latin typeface="Palatino"/>
              </a:rPr>
              <a:t>eyes</a:t>
            </a:r>
            <a:r>
              <a:rPr lang="en-US" b="0" i="1" dirty="0">
                <a:solidFill>
                  <a:srgbClr val="FFFF00"/>
                </a:solidFill>
                <a:effectLst/>
                <a:latin typeface="Palatino"/>
              </a:rPr>
              <a:t> were opened and our understandings were enlightened, so as to see and understand the things of God—</a:t>
            </a:r>
          </a:p>
          <a:p>
            <a:r>
              <a:rPr lang="en-US" sz="1200" i="1" dirty="0">
                <a:solidFill>
                  <a:srgbClr val="FFFF00"/>
                </a:solidFill>
                <a:latin typeface="Palatino"/>
              </a:rPr>
              <a:t>D&amp;C 76:12</a:t>
            </a:r>
            <a:endParaRPr lang="en-US" sz="1200" i="1" dirty="0">
              <a:solidFill>
                <a:srgbClr val="FFFF00"/>
              </a:solidFill>
            </a:endParaRPr>
          </a:p>
        </p:txBody>
      </p:sp>
      <p:pic>
        <p:nvPicPr>
          <p:cNvPr id="8194" name="Picture 2" descr="http://www.thehedgepost.com/wp-content/uploads/2014/10/A-Grain-of-S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1290" y="2029618"/>
            <a:ext cx="4622246" cy="30820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17174" y="1674673"/>
            <a:ext cx="5974826" cy="1384995"/>
          </a:xfrm>
          <a:prstGeom prst="rect">
            <a:avLst/>
          </a:prstGeom>
          <a:noFill/>
        </p:spPr>
        <p:txBody>
          <a:bodyPr wrap="square" rtlCol="0">
            <a:spAutoFit/>
          </a:bodyPr>
          <a:lstStyle/>
          <a:p>
            <a:r>
              <a:rPr lang="en-US" sz="2400" dirty="0">
                <a:solidFill>
                  <a:schemeClr val="bg1"/>
                </a:solidFill>
              </a:rPr>
              <a:t>“Moses also beheld all the inhabitants of the earth…He was able to perceive as God does…comprehending their eternal souls.”</a:t>
            </a:r>
          </a:p>
          <a:p>
            <a:r>
              <a:rPr lang="en-US" sz="1200" dirty="0">
                <a:solidFill>
                  <a:schemeClr val="bg1"/>
                </a:solidFill>
              </a:rPr>
              <a:t>H. </a:t>
            </a:r>
            <a:r>
              <a:rPr lang="en-US" sz="1200" dirty="0" err="1">
                <a:solidFill>
                  <a:schemeClr val="bg1"/>
                </a:solidFill>
              </a:rPr>
              <a:t>Donl</a:t>
            </a:r>
            <a:r>
              <a:rPr lang="en-US" sz="1200" dirty="0">
                <a:solidFill>
                  <a:schemeClr val="bg1"/>
                </a:solidFill>
              </a:rPr>
              <a:t> Peterson</a:t>
            </a:r>
          </a:p>
        </p:txBody>
      </p:sp>
      <p:pic>
        <p:nvPicPr>
          <p:cNvPr id="8196" name="Picture 4" descr="http://wallpapers87.com/wallpapers-n/Earth-people-globes-globe-creative-_488754-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31" r="16978" b="477"/>
          <a:stretch/>
        </p:blipFill>
        <p:spPr bwMode="auto">
          <a:xfrm>
            <a:off x="7628169" y="2965790"/>
            <a:ext cx="3780060" cy="369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8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1:27-29</a:t>
            </a:r>
          </a:p>
        </p:txBody>
      </p:sp>
      <p:sp>
        <p:nvSpPr>
          <p:cNvPr id="7" name="TextBox 6"/>
          <p:cNvSpPr txBox="1"/>
          <p:nvPr/>
        </p:nvSpPr>
        <p:spPr>
          <a:xfrm>
            <a:off x="293913" y="459701"/>
            <a:ext cx="5410200" cy="3416320"/>
          </a:xfrm>
          <a:prstGeom prst="rect">
            <a:avLst/>
          </a:prstGeom>
          <a:noFill/>
        </p:spPr>
        <p:txBody>
          <a:bodyPr wrap="square" rtlCol="0">
            <a:spAutoFit/>
          </a:bodyPr>
          <a:lstStyle/>
          <a:p>
            <a:r>
              <a:rPr lang="en-US" sz="2400" dirty="0">
                <a:solidFill>
                  <a:schemeClr val="bg1"/>
                </a:solidFill>
              </a:rPr>
              <a:t>“Discovering who we really are is part of this great adventure called </a:t>
            </a:r>
            <a:r>
              <a:rPr lang="en-US" sz="2400" i="1" dirty="0">
                <a:solidFill>
                  <a:schemeClr val="bg1"/>
                </a:solidFill>
              </a:rPr>
              <a:t>life.</a:t>
            </a:r>
            <a:r>
              <a:rPr lang="en-US" sz="2400" dirty="0">
                <a:solidFill>
                  <a:schemeClr val="bg1"/>
                </a:solidFill>
              </a:rPr>
              <a:t> Mankind’s greatest minds have wrestled endlessly with these questions: </a:t>
            </a:r>
          </a:p>
          <a:p>
            <a:r>
              <a:rPr lang="en-US" sz="2400" dirty="0">
                <a:solidFill>
                  <a:schemeClr val="bg1"/>
                </a:solidFill>
              </a:rPr>
              <a:t>Where did we come from? </a:t>
            </a:r>
          </a:p>
          <a:p>
            <a:r>
              <a:rPr lang="en-US" sz="2400" dirty="0">
                <a:solidFill>
                  <a:schemeClr val="bg1"/>
                </a:solidFill>
              </a:rPr>
              <a:t>Why are we here? </a:t>
            </a:r>
          </a:p>
          <a:p>
            <a:r>
              <a:rPr lang="en-US" sz="2400" dirty="0">
                <a:solidFill>
                  <a:schemeClr val="bg1"/>
                </a:solidFill>
              </a:rPr>
              <a:t>What happens after we die? </a:t>
            </a:r>
          </a:p>
          <a:p>
            <a:r>
              <a:rPr lang="en-US" sz="2400" dirty="0">
                <a:solidFill>
                  <a:schemeClr val="bg1"/>
                </a:solidFill>
              </a:rPr>
              <a:t>And how does all this fit together—how does it make sense?</a:t>
            </a:r>
            <a:endParaRPr lang="en-US" sz="1200" dirty="0">
              <a:solidFill>
                <a:schemeClr val="bg1"/>
              </a:solidFill>
            </a:endParaRPr>
          </a:p>
        </p:txBody>
      </p:sp>
      <p:sp>
        <p:nvSpPr>
          <p:cNvPr id="3" name="Rectangle 2"/>
          <p:cNvSpPr/>
          <p:nvPr/>
        </p:nvSpPr>
        <p:spPr>
          <a:xfrm>
            <a:off x="4386942" y="4089738"/>
            <a:ext cx="7162801" cy="2492990"/>
          </a:xfrm>
          <a:prstGeom prst="rect">
            <a:avLst/>
          </a:prstGeom>
        </p:spPr>
        <p:txBody>
          <a:bodyPr wrap="square">
            <a:spAutoFit/>
          </a:bodyPr>
          <a:lstStyle/>
          <a:p>
            <a:r>
              <a:rPr lang="en-US" sz="2400" b="0" i="0" dirty="0">
                <a:solidFill>
                  <a:schemeClr val="bg1"/>
                </a:solidFill>
                <a:effectLst/>
              </a:rPr>
              <a:t>“Once we begin to understand the answers to these questions—not with the mind only, but with the heart and the soul—we will begin to understand </a:t>
            </a:r>
          </a:p>
          <a:p>
            <a:r>
              <a:rPr lang="en-US" sz="2400" b="0" i="0" dirty="0">
                <a:solidFill>
                  <a:schemeClr val="bg1"/>
                </a:solidFill>
                <a:effectLst/>
              </a:rPr>
              <a:t>who we are, and we will feel like the </a:t>
            </a:r>
          </a:p>
          <a:p>
            <a:r>
              <a:rPr lang="en-US" sz="2400" b="0" i="0" dirty="0">
                <a:solidFill>
                  <a:schemeClr val="bg1"/>
                </a:solidFill>
                <a:effectLst/>
              </a:rPr>
              <a:t>wanderer who is finally finding home. … </a:t>
            </a:r>
          </a:p>
          <a:p>
            <a:r>
              <a:rPr lang="en-US" sz="2400" b="0" i="0" dirty="0">
                <a:solidFill>
                  <a:schemeClr val="bg1"/>
                </a:solidFill>
                <a:effectLst/>
              </a:rPr>
              <a:t>Everything finally makes sense” </a:t>
            </a:r>
          </a:p>
          <a:p>
            <a:r>
              <a:rPr lang="en-US" sz="1200" b="0" i="0" dirty="0">
                <a:solidFill>
                  <a:schemeClr val="bg1"/>
                </a:solidFill>
                <a:effectLst/>
              </a:rPr>
              <a:t>President Dieter F. Uchtdorf</a:t>
            </a:r>
            <a:endParaRPr lang="en-US" sz="1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898" y="4885743"/>
            <a:ext cx="1517904" cy="1895856"/>
          </a:xfrm>
          <a:prstGeom prst="rect">
            <a:avLst/>
          </a:prstGeom>
        </p:spPr>
      </p:pic>
      <p:grpSp>
        <p:nvGrpSpPr>
          <p:cNvPr id="12" name="Group 11"/>
          <p:cNvGrpSpPr/>
          <p:nvPr/>
        </p:nvGrpSpPr>
        <p:grpSpPr>
          <a:xfrm>
            <a:off x="5798653" y="355451"/>
            <a:ext cx="1726855" cy="1753470"/>
            <a:chOff x="9679806" y="1526158"/>
            <a:chExt cx="1726855" cy="1753470"/>
          </a:xfrm>
        </p:grpSpPr>
        <p:sp>
          <p:nvSpPr>
            <p:cNvPr id="13" name="Rectangle 12"/>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0197726" y="1829361"/>
              <a:ext cx="799917" cy="1320146"/>
              <a:chOff x="4455643" y="2321799"/>
              <a:chExt cx="1088409" cy="1874697"/>
            </a:xfrm>
            <a:solidFill>
              <a:schemeClr val="tx2">
                <a:lumMod val="20000"/>
                <a:lumOff val="80000"/>
              </a:schemeClr>
            </a:solidFill>
          </p:grpSpPr>
          <p:sp>
            <p:nvSpPr>
              <p:cNvPr id="16" name="Wave 15"/>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ame 14"/>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9889499" y="1992398"/>
            <a:ext cx="1726855" cy="1753470"/>
            <a:chOff x="9696960" y="3459212"/>
            <a:chExt cx="1726855" cy="1753470"/>
          </a:xfrm>
        </p:grpSpPr>
        <p:sp>
          <p:nvSpPr>
            <p:cNvPr id="24" name="Rectangle 23"/>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0100306" y="3735064"/>
              <a:ext cx="930774" cy="1393741"/>
              <a:chOff x="4508252" y="211638"/>
              <a:chExt cx="875337" cy="1373757"/>
            </a:xfrm>
            <a:solidFill>
              <a:schemeClr val="tx2">
                <a:lumMod val="20000"/>
                <a:lumOff val="80000"/>
              </a:schemeClr>
            </a:solidFill>
          </p:grpSpPr>
          <p:sp>
            <p:nvSpPr>
              <p:cNvPr id="27" name="Trapezoid 26"/>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loud 30"/>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loud 31"/>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ame 25"/>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3" name="Picture 2" descr="http://www.uni.edu/becker/anImated%20question%20mark%2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72554" y="549444"/>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inhabitat.com/wp-content/blogs.dir/1/files/2013/01/ne-quittez-pas-dirt-restaurant-french-japan-2.jpg"/>
          <p:cNvPicPr>
            <a:picLocks noChangeAspect="1" noChangeArrowheads="1"/>
          </p:cNvPicPr>
          <p:nvPr/>
        </p:nvPicPr>
        <p:blipFill rotWithShape="1">
          <a:blip r:embed="rId2">
            <a:extLst>
              <a:ext uri="{28A0092B-C50C-407E-A947-70E740481C1C}">
                <a14:useLocalDpi xmlns:a14="http://schemas.microsoft.com/office/drawing/2010/main" val="0"/>
              </a:ext>
            </a:extLst>
          </a:blip>
          <a:srcRect r="9873" b="11941"/>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4386943" cy="369332"/>
          </a:xfrm>
          <a:prstGeom prst="rect">
            <a:avLst/>
          </a:prstGeom>
          <a:noFill/>
        </p:spPr>
        <p:txBody>
          <a:bodyPr wrap="square" rtlCol="0">
            <a:spAutoFit/>
          </a:bodyPr>
          <a:lstStyle/>
          <a:p>
            <a:r>
              <a:rPr lang="en-US" dirty="0">
                <a:solidFill>
                  <a:schemeClr val="bg1"/>
                </a:solidFill>
              </a:rPr>
              <a:t>Moses 1:29</a:t>
            </a:r>
          </a:p>
        </p:txBody>
      </p:sp>
      <p:sp>
        <p:nvSpPr>
          <p:cNvPr id="6" name="TextBox 5"/>
          <p:cNvSpPr txBox="1"/>
          <p:nvPr/>
        </p:nvSpPr>
        <p:spPr>
          <a:xfrm>
            <a:off x="0" y="0"/>
            <a:ext cx="12101466"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The Universe</a:t>
            </a:r>
          </a:p>
        </p:txBody>
      </p:sp>
      <p:sp>
        <p:nvSpPr>
          <p:cNvPr id="7" name="TextBox 6"/>
          <p:cNvSpPr txBox="1"/>
          <p:nvPr/>
        </p:nvSpPr>
        <p:spPr>
          <a:xfrm>
            <a:off x="97970" y="974688"/>
            <a:ext cx="5410200" cy="1754326"/>
          </a:xfrm>
          <a:prstGeom prst="rect">
            <a:avLst/>
          </a:prstGeom>
          <a:noFill/>
        </p:spPr>
        <p:txBody>
          <a:bodyPr wrap="square" rtlCol="0">
            <a:spAutoFit/>
          </a:bodyPr>
          <a:lstStyle/>
          <a:p>
            <a:r>
              <a:rPr lang="en-US" sz="2400" dirty="0">
                <a:solidFill>
                  <a:schemeClr val="bg1"/>
                </a:solidFill>
              </a:rPr>
              <a:t>“Moses was given a panoramic view of the universe. Not only did he see many worlds, but he also saw and recorded that they were inhabited.”</a:t>
            </a:r>
          </a:p>
          <a:p>
            <a:endParaRPr lang="en-US" sz="1200" dirty="0">
              <a:solidFill>
                <a:schemeClr val="bg1"/>
              </a:solidFill>
            </a:endParaRPr>
          </a:p>
        </p:txBody>
      </p:sp>
      <p:sp>
        <p:nvSpPr>
          <p:cNvPr id="3" name="Rectangle 2"/>
          <p:cNvSpPr/>
          <p:nvPr/>
        </p:nvSpPr>
        <p:spPr>
          <a:xfrm>
            <a:off x="7721144" y="3747067"/>
            <a:ext cx="3986440" cy="1384995"/>
          </a:xfrm>
          <a:prstGeom prst="rect">
            <a:avLst/>
          </a:prstGeom>
        </p:spPr>
        <p:txBody>
          <a:bodyPr wrap="square">
            <a:spAutoFit/>
          </a:bodyPr>
          <a:lstStyle/>
          <a:p>
            <a:r>
              <a:rPr lang="en-US" b="0" i="1" dirty="0">
                <a:solidFill>
                  <a:srgbClr val="FFFF00"/>
                </a:solidFill>
                <a:effectLst/>
                <a:latin typeface="Palatino"/>
              </a:rPr>
              <a:t>Behold, all these are </a:t>
            </a:r>
            <a:r>
              <a:rPr lang="en-US" b="0" i="1" u="none" strike="noStrike" dirty="0">
                <a:solidFill>
                  <a:srgbClr val="FFFF00"/>
                </a:solidFill>
                <a:effectLst/>
                <a:latin typeface="Palatino"/>
              </a:rPr>
              <a:t>kingdoms</a:t>
            </a:r>
            <a:r>
              <a:rPr lang="en-US" b="0" i="1" dirty="0">
                <a:solidFill>
                  <a:srgbClr val="FFFF00"/>
                </a:solidFill>
                <a:effectLst/>
                <a:latin typeface="Palatino"/>
              </a:rPr>
              <a:t>, and any man who hath </a:t>
            </a:r>
            <a:r>
              <a:rPr lang="en-US" b="0" i="1" u="none" strike="noStrike" dirty="0">
                <a:solidFill>
                  <a:srgbClr val="FFFF00"/>
                </a:solidFill>
                <a:effectLst/>
                <a:latin typeface="Palatino"/>
              </a:rPr>
              <a:t>seen</a:t>
            </a:r>
            <a:r>
              <a:rPr lang="en-US" b="0" i="1" dirty="0">
                <a:solidFill>
                  <a:srgbClr val="FFFF00"/>
                </a:solidFill>
                <a:effectLst/>
                <a:latin typeface="Palatino"/>
              </a:rPr>
              <a:t> any or the least of these hath </a:t>
            </a:r>
            <a:r>
              <a:rPr lang="en-US" b="0" i="1" u="none" strike="noStrike" dirty="0">
                <a:solidFill>
                  <a:srgbClr val="FFFF00"/>
                </a:solidFill>
                <a:effectLst/>
                <a:latin typeface="Palatino"/>
              </a:rPr>
              <a:t>seen</a:t>
            </a:r>
            <a:r>
              <a:rPr lang="en-US" b="0" i="1" dirty="0">
                <a:solidFill>
                  <a:srgbClr val="FFFF00"/>
                </a:solidFill>
                <a:effectLst/>
                <a:latin typeface="Palatino"/>
              </a:rPr>
              <a:t> God </a:t>
            </a:r>
            <a:r>
              <a:rPr lang="en-US" b="0" i="1" u="none" strike="noStrike" dirty="0">
                <a:solidFill>
                  <a:srgbClr val="FFFF00"/>
                </a:solidFill>
                <a:effectLst/>
                <a:latin typeface="Palatino"/>
              </a:rPr>
              <a:t>moving </a:t>
            </a:r>
            <a:r>
              <a:rPr lang="en-US" b="0" i="1" dirty="0">
                <a:solidFill>
                  <a:srgbClr val="FFFF00"/>
                </a:solidFill>
                <a:effectLst/>
                <a:latin typeface="Palatino"/>
              </a:rPr>
              <a:t>in his majesty and power.</a:t>
            </a:r>
          </a:p>
          <a:p>
            <a:r>
              <a:rPr lang="en-US" sz="1200" i="1" dirty="0">
                <a:solidFill>
                  <a:srgbClr val="FFFF00"/>
                </a:solidFill>
                <a:latin typeface="Palatino"/>
              </a:rPr>
              <a:t>D&amp;C 88:47</a:t>
            </a:r>
            <a:endParaRPr lang="en-US" sz="1200" i="1" dirty="0">
              <a:solidFill>
                <a:srgbClr val="FFFF00"/>
              </a:solidFill>
            </a:endParaRPr>
          </a:p>
        </p:txBody>
      </p:sp>
      <p:grpSp>
        <p:nvGrpSpPr>
          <p:cNvPr id="8" name="Group 7"/>
          <p:cNvGrpSpPr/>
          <p:nvPr/>
        </p:nvGrpSpPr>
        <p:grpSpPr>
          <a:xfrm>
            <a:off x="1940831" y="3028440"/>
            <a:ext cx="5461454" cy="3214007"/>
            <a:chOff x="4553403" y="2982685"/>
            <a:chExt cx="5461454" cy="3214007"/>
          </a:xfrm>
        </p:grpSpPr>
        <p:pic>
          <p:nvPicPr>
            <p:cNvPr id="10242" name="Picture 2" descr="http://d1jqu7g1y74ds1.cloudfront.net/wp-content/uploads/2008/12/where-in-the-universe-35.jpg"/>
            <p:cNvPicPr>
              <a:picLocks noChangeAspect="1" noChangeArrowheads="1"/>
            </p:cNvPicPr>
            <p:nvPr/>
          </p:nvPicPr>
          <p:blipFill rotWithShape="1">
            <a:blip r:embed="rId3">
              <a:extLst>
                <a:ext uri="{28A0092B-C50C-407E-A947-70E740481C1C}">
                  <a14:useLocalDpi xmlns:a14="http://schemas.microsoft.com/office/drawing/2010/main" val="0"/>
                </a:ext>
              </a:extLst>
            </a:blip>
            <a:srcRect t="3592" r="1141"/>
            <a:stretch/>
          </p:blipFill>
          <p:spPr bwMode="auto">
            <a:xfrm>
              <a:off x="4553403" y="2982685"/>
              <a:ext cx="5461454" cy="3214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53403" y="5950471"/>
              <a:ext cx="1760312" cy="246221"/>
            </a:xfrm>
            <a:prstGeom prst="rect">
              <a:avLst/>
            </a:prstGeom>
          </p:spPr>
          <p:txBody>
            <a:bodyPr wrap="square">
              <a:spAutoFit/>
            </a:bodyPr>
            <a:lstStyle/>
            <a:p>
              <a:r>
                <a:rPr lang="en-US" sz="1000" b="0" i="0" dirty="0">
                  <a:solidFill>
                    <a:schemeClr val="bg1"/>
                  </a:solidFill>
                  <a:effectLst/>
                  <a:latin typeface="Lustria"/>
                </a:rPr>
                <a:t>Snowflake Cluster</a:t>
              </a:r>
              <a:endParaRPr lang="en-US" sz="1000" dirty="0">
                <a:solidFill>
                  <a:schemeClr val="bg1"/>
                </a:solidFill>
              </a:endParaRPr>
            </a:p>
          </p:txBody>
        </p:sp>
      </p:grpSp>
    </p:spTree>
    <p:extLst>
      <p:ext uri="{BB962C8B-B14F-4D97-AF65-F5344CB8AC3E}">
        <p14:creationId xmlns:p14="http://schemas.microsoft.com/office/powerpoint/2010/main" val="308697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2245</Words>
  <Application>Microsoft Office PowerPoint</Application>
  <PresentationFormat>Widescreen</PresentationFormat>
  <Paragraphs>182</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Berlin Sans FB Demi</vt:lpstr>
      <vt:lpstr>Calibri</vt:lpstr>
      <vt:lpstr>Calibri Light</vt:lpstr>
      <vt:lpstr>Colonna MT</vt:lpstr>
      <vt:lpstr>Lustria</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33</cp:revision>
  <dcterms:created xsi:type="dcterms:W3CDTF">2015-06-15T12:51:38Z</dcterms:created>
  <dcterms:modified xsi:type="dcterms:W3CDTF">2023-02-14T16:27:09Z</dcterms:modified>
</cp:coreProperties>
</file>