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308" r:id="rId3"/>
    <p:sldId id="300" r:id="rId4"/>
    <p:sldId id="301" r:id="rId5"/>
    <p:sldId id="302" r:id="rId6"/>
    <p:sldId id="303" r:id="rId7"/>
    <p:sldId id="304" r:id="rId8"/>
    <p:sldId id="305" r:id="rId9"/>
    <p:sldId id="269" r:id="rId10"/>
    <p:sldId id="270" r:id="rId11"/>
    <p:sldId id="271" r:id="rId12"/>
    <p:sldId id="272" r:id="rId13"/>
    <p:sldId id="273" r:id="rId14"/>
    <p:sldId id="274" r:id="rId15"/>
    <p:sldId id="309" r:id="rId16"/>
    <p:sldId id="310" r:id="rId17"/>
    <p:sldId id="306" r:id="rId18"/>
    <p:sldId id="277" r:id="rId19"/>
    <p:sldId id="278" r:id="rId20"/>
    <p:sldId id="280" r:id="rId21"/>
    <p:sldId id="311" r:id="rId22"/>
    <p:sldId id="312" r:id="rId23"/>
    <p:sldId id="279" r:id="rId24"/>
    <p:sldId id="276" r:id="rId25"/>
    <p:sldId id="307" r:id="rId26"/>
    <p:sldId id="275" r:id="rId27"/>
    <p:sldId id="257" r:id="rId28"/>
    <p:sldId id="261" r:id="rId29"/>
    <p:sldId id="262" r:id="rId30"/>
    <p:sldId id="264" r:id="rId31"/>
    <p:sldId id="265" r:id="rId32"/>
    <p:sldId id="266" r:id="rId33"/>
    <p:sldId id="267" r:id="rId34"/>
    <p:sldId id="260" r:id="rId35"/>
    <p:sldId id="313" r:id="rId36"/>
    <p:sldId id="258" r:id="rId37"/>
    <p:sldId id="259" r:id="rId38"/>
    <p:sldId id="268" r:id="rId39"/>
    <p:sldId id="263" r:id="rId40"/>
    <p:sldId id="282" r:id="rId41"/>
    <p:sldId id="291" r:id="rId42"/>
    <p:sldId id="292" r:id="rId43"/>
    <p:sldId id="287" r:id="rId44"/>
    <p:sldId id="288" r:id="rId45"/>
    <p:sldId id="289" r:id="rId46"/>
    <p:sldId id="294" r:id="rId47"/>
    <p:sldId id="296" r:id="rId48"/>
    <p:sldId id="284" r:id="rId49"/>
    <p:sldId id="285"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B6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5" d="100"/>
          <a:sy n="105" d="100"/>
        </p:scale>
        <p:origin x="186" y="3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28AAE-8D62-2260-DECB-AE78001797D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94621C4-B799-A026-C1C6-BEF14ED46D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F72F3D-7351-3A06-C9CC-6C41AD58F1E5}"/>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5" name="Footer Placeholder 4">
            <a:extLst>
              <a:ext uri="{FF2B5EF4-FFF2-40B4-BE49-F238E27FC236}">
                <a16:creationId xmlns:a16="http://schemas.microsoft.com/office/drawing/2014/main" id="{13B87315-FE34-1AE0-1FE2-EE16759E6AB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A89AD5-F970-A9C5-EFD7-28BE23338A04}"/>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1742582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4CC4F-4A4F-125C-13F4-2A211FA434A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BCB42A-69C5-89BF-DC08-DCCE705C0F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37195B-3647-0AEF-E07D-B19C92D14A19}"/>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5" name="Footer Placeholder 4">
            <a:extLst>
              <a:ext uri="{FF2B5EF4-FFF2-40B4-BE49-F238E27FC236}">
                <a16:creationId xmlns:a16="http://schemas.microsoft.com/office/drawing/2014/main" id="{5D10595E-C321-52FE-44D8-7C45266D91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6DA79E-A5CE-96FA-963A-CD53DA2F7248}"/>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622869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F06243B-5148-3387-1AA0-F34B553102F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821D348-5867-B9B5-1E4D-12FA0B9709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1D7ACE-D6D1-A20F-1109-93628B14EE04}"/>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5" name="Footer Placeholder 4">
            <a:extLst>
              <a:ext uri="{FF2B5EF4-FFF2-40B4-BE49-F238E27FC236}">
                <a16:creationId xmlns:a16="http://schemas.microsoft.com/office/drawing/2014/main" id="{2E854FF1-30A2-DB86-1226-7CBD21AF7E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80A891-A19E-9EF3-C2B1-0234CDFBFE61}"/>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4093749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D52D4-3969-D36E-0ACD-CBC5ABEBAE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E91D367-AC69-CADF-D0DD-9FE494403E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C74305-B1F5-02A2-2DCB-8E9C04332214}"/>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5" name="Footer Placeholder 4">
            <a:extLst>
              <a:ext uri="{FF2B5EF4-FFF2-40B4-BE49-F238E27FC236}">
                <a16:creationId xmlns:a16="http://schemas.microsoft.com/office/drawing/2014/main" id="{6DDF2262-040B-F7D3-22A3-ADF074281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9209B8-D2BF-797F-3029-B31F94462A10}"/>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381127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BFB85-8F71-1955-F4F9-E8F6CF8EDF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9B938B1-6FE5-93A5-7C64-D183BECADE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C91C1C-18E8-ACB7-FD2A-474FEDC3BD48}"/>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5" name="Footer Placeholder 4">
            <a:extLst>
              <a:ext uri="{FF2B5EF4-FFF2-40B4-BE49-F238E27FC236}">
                <a16:creationId xmlns:a16="http://schemas.microsoft.com/office/drawing/2014/main" id="{B8E1CA98-5D96-D587-0BD1-5089EE28D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D745E8-081D-957C-830C-9432C3E6B970}"/>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2352028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ABC61-610C-3826-7F16-BA4704F308C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2117D3-35D6-802E-36AB-17FA2B2791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752690-8009-8B44-2CCA-ED99D8BD239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3EA09F7-E43D-899B-76F1-A12891E70613}"/>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6" name="Footer Placeholder 5">
            <a:extLst>
              <a:ext uri="{FF2B5EF4-FFF2-40B4-BE49-F238E27FC236}">
                <a16:creationId xmlns:a16="http://schemas.microsoft.com/office/drawing/2014/main" id="{847BEC76-BD72-8005-63CF-789CB94EF9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86E75C8-394F-B188-DA90-F32C5286995F}"/>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4441806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5680-CC54-7A5A-E7DA-3D21B4174B2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3B7443-EBA0-348F-92D7-CDE893C4302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A23627-A37A-2727-13DF-74374BBC374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11DD3E-2F49-053A-6460-585D00E921B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F48ABE-819D-409C-BDE8-357F6EBBF9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61D3E18-44DB-80C7-B543-F483BBD5A00B}"/>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8" name="Footer Placeholder 7">
            <a:extLst>
              <a:ext uri="{FF2B5EF4-FFF2-40B4-BE49-F238E27FC236}">
                <a16:creationId xmlns:a16="http://schemas.microsoft.com/office/drawing/2014/main" id="{EE403D87-944F-3F3D-E665-A51602BFB6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76CA639-C07F-D36B-5C46-8A9E0C3C7E69}"/>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3465850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74A47-98B1-FD56-3F0D-0342A554B8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FB4FCA-0A30-1631-E92A-FC281236033E}"/>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4" name="Footer Placeholder 3">
            <a:extLst>
              <a:ext uri="{FF2B5EF4-FFF2-40B4-BE49-F238E27FC236}">
                <a16:creationId xmlns:a16="http://schemas.microsoft.com/office/drawing/2014/main" id="{8AEA997D-404A-72C6-CD5B-862FCADD4D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99509C-E14E-0D10-6E57-592CB03826CC}"/>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29924815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12177A-BE81-FC79-9BEC-FC57E7488843}"/>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3" name="Footer Placeholder 2">
            <a:extLst>
              <a:ext uri="{FF2B5EF4-FFF2-40B4-BE49-F238E27FC236}">
                <a16:creationId xmlns:a16="http://schemas.microsoft.com/office/drawing/2014/main" id="{142CAA2D-8203-31E8-5454-AC8AC397710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5C47866-1B3F-4EAB-03A9-53951CFE0F65}"/>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36095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C9D4A-D3C4-F56D-55FB-240534DAC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46BB36-C453-3714-162F-81575C747EF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C26C820-AFA6-B47D-8993-8A08E28CC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85CD1D3-E1ED-F7A7-C1CF-9432B4B8E28A}"/>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6" name="Footer Placeholder 5">
            <a:extLst>
              <a:ext uri="{FF2B5EF4-FFF2-40B4-BE49-F238E27FC236}">
                <a16:creationId xmlns:a16="http://schemas.microsoft.com/office/drawing/2014/main" id="{C7FD3888-DBD6-C5E1-CC50-15CA7CDAF1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7B0FA-77EE-F907-6DF9-72884469B7AB}"/>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2635690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31C7E-B444-36B8-4D7E-AF3541A1B1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9ECBAD-CBA9-E694-02D6-A37BCCEFA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456AFB-F786-C2D1-6D79-27412E3F5B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94728C-237E-193D-820F-F014EECE2C34}"/>
              </a:ext>
            </a:extLst>
          </p:cNvPr>
          <p:cNvSpPr>
            <a:spLocks noGrp="1"/>
          </p:cNvSpPr>
          <p:nvPr>
            <p:ph type="dt" sz="half" idx="10"/>
          </p:nvPr>
        </p:nvSpPr>
        <p:spPr/>
        <p:txBody>
          <a:bodyPr/>
          <a:lstStyle/>
          <a:p>
            <a:fld id="{3AD0AD89-B34F-4ED0-AE29-5A7E72EBFA84}" type="datetimeFigureOut">
              <a:rPr lang="en-US" smtClean="0"/>
              <a:t>1/26/2023</a:t>
            </a:fld>
            <a:endParaRPr lang="en-US"/>
          </a:p>
        </p:txBody>
      </p:sp>
      <p:sp>
        <p:nvSpPr>
          <p:cNvPr id="6" name="Footer Placeholder 5">
            <a:extLst>
              <a:ext uri="{FF2B5EF4-FFF2-40B4-BE49-F238E27FC236}">
                <a16:creationId xmlns:a16="http://schemas.microsoft.com/office/drawing/2014/main" id="{F1F6CC70-FBB7-83D4-4E4D-16B6653319E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21DEF0-19DB-5ECF-A19B-FEC996BCCD2E}"/>
              </a:ext>
            </a:extLst>
          </p:cNvPr>
          <p:cNvSpPr>
            <a:spLocks noGrp="1"/>
          </p:cNvSpPr>
          <p:nvPr>
            <p:ph type="sldNum" sz="quarter" idx="12"/>
          </p:nvPr>
        </p:nvSpPr>
        <p:spPr/>
        <p:txBody>
          <a:bodyPr/>
          <a:lstStyle/>
          <a:p>
            <a:fld id="{D3B93528-DD97-425B-8FA2-9B645009970C}" type="slidenum">
              <a:rPr lang="en-US" smtClean="0"/>
              <a:t>‹#›</a:t>
            </a:fld>
            <a:endParaRPr lang="en-US"/>
          </a:p>
        </p:txBody>
      </p:sp>
    </p:spTree>
    <p:extLst>
      <p:ext uri="{BB962C8B-B14F-4D97-AF65-F5344CB8AC3E}">
        <p14:creationId xmlns:p14="http://schemas.microsoft.com/office/powerpoint/2010/main" val="1726330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3151BC1-616D-848E-BA92-3C77B103C8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B14FF1-3AF9-9AD0-55FE-FA0C438CB3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4CDC9CE-AD0F-D763-BB74-32A72792DF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badi" panose="020B0604020104020204" pitchFamily="34" charset="0"/>
              </a:defRPr>
            </a:lvl1pPr>
          </a:lstStyle>
          <a:p>
            <a:fld id="{3AD0AD89-B34F-4ED0-AE29-5A7E72EBFA84}" type="datetimeFigureOut">
              <a:rPr lang="en-US" smtClean="0"/>
              <a:pPr/>
              <a:t>1/26/2023</a:t>
            </a:fld>
            <a:endParaRPr lang="en-US" dirty="0"/>
          </a:p>
        </p:txBody>
      </p:sp>
      <p:sp>
        <p:nvSpPr>
          <p:cNvPr id="5" name="Footer Placeholder 4">
            <a:extLst>
              <a:ext uri="{FF2B5EF4-FFF2-40B4-BE49-F238E27FC236}">
                <a16:creationId xmlns:a16="http://schemas.microsoft.com/office/drawing/2014/main" id="{59D08B2E-433C-41F1-C11D-206234F6DA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badi" panose="020B0604020104020204" pitchFamily="34" charset="0"/>
              </a:defRPr>
            </a:lvl1pPr>
          </a:lstStyle>
          <a:p>
            <a:endParaRPr lang="en-US" dirty="0"/>
          </a:p>
        </p:txBody>
      </p:sp>
      <p:sp>
        <p:nvSpPr>
          <p:cNvPr id="6" name="Slide Number Placeholder 5">
            <a:extLst>
              <a:ext uri="{FF2B5EF4-FFF2-40B4-BE49-F238E27FC236}">
                <a16:creationId xmlns:a16="http://schemas.microsoft.com/office/drawing/2014/main" id="{E54C52BB-A71F-7E3A-2EBE-DA70045FDE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badi" panose="020B0604020104020204" pitchFamily="34" charset="0"/>
              </a:defRPr>
            </a:lvl1pPr>
          </a:lstStyle>
          <a:p>
            <a:fld id="{D3B93528-DD97-425B-8FA2-9B645009970C}" type="slidenum">
              <a:rPr lang="en-US" smtClean="0"/>
              <a:pPr/>
              <a:t>‹#›</a:t>
            </a:fld>
            <a:endParaRPr lang="en-US" dirty="0"/>
          </a:p>
        </p:txBody>
      </p:sp>
    </p:spTree>
    <p:extLst>
      <p:ext uri="{BB962C8B-B14F-4D97-AF65-F5344CB8AC3E}">
        <p14:creationId xmlns:p14="http://schemas.microsoft.com/office/powerpoint/2010/main" val="2257729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badi" panose="020B0604020104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badi" panose="020B0604020104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badi" panose="020B0604020104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9.jp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1.jpg"/><Relationship Id="rId4" Type="http://schemas.openxmlformats.org/officeDocument/2006/relationships/image" Target="../media/image28.png"/></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jpe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0.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40.jpeg"/></Relationships>
</file>

<file path=ppt/slides/_rels/slide4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7.jpg"/><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0.gi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AE091B-7033-42C8-9B82-07748F62A7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0" y="758982"/>
            <a:ext cx="12192000" cy="769441"/>
          </a:xfrm>
          <a:prstGeom prst="rect">
            <a:avLst/>
          </a:prstGeom>
          <a:noFill/>
        </p:spPr>
        <p:txBody>
          <a:bodyPr wrap="square" rtlCol="0">
            <a:spAutoFit/>
          </a:bodyPr>
          <a:lstStyle/>
          <a:p>
            <a:pPr algn="ctr"/>
            <a:r>
              <a:rPr lang="en-US" sz="4400" dirty="0">
                <a:latin typeface="Algerian" panose="04020705040A02060702" pitchFamily="82" charset="0"/>
              </a:rPr>
              <a:t>Matthew 5, Luke 6</a:t>
            </a:r>
            <a:endParaRPr lang="en-US" sz="2800" dirty="0">
              <a:latin typeface="Algerian" panose="04020705040A02060702" pitchFamily="82" charset="0"/>
            </a:endParaRPr>
          </a:p>
        </p:txBody>
      </p:sp>
      <p:grpSp>
        <p:nvGrpSpPr>
          <p:cNvPr id="56" name="Group 55">
            <a:extLst>
              <a:ext uri="{FF2B5EF4-FFF2-40B4-BE49-F238E27FC236}">
                <a16:creationId xmlns:a16="http://schemas.microsoft.com/office/drawing/2014/main" id="{31ED2400-B9BE-43D3-897E-A64B2670AD7C}"/>
              </a:ext>
            </a:extLst>
          </p:cNvPr>
          <p:cNvGrpSpPr/>
          <p:nvPr/>
        </p:nvGrpSpPr>
        <p:grpSpPr>
          <a:xfrm>
            <a:off x="2627507" y="2202625"/>
            <a:ext cx="1530460" cy="3288453"/>
            <a:chOff x="380464" y="378001"/>
            <a:chExt cx="2940416" cy="6317984"/>
          </a:xfrm>
        </p:grpSpPr>
        <p:sp>
          <p:nvSpPr>
            <p:cNvPr id="57" name="Cloud 56">
              <a:extLst>
                <a:ext uri="{FF2B5EF4-FFF2-40B4-BE49-F238E27FC236}">
                  <a16:creationId xmlns:a16="http://schemas.microsoft.com/office/drawing/2014/main" id="{DF2ADD88-5720-07FA-9A17-63766FFBE994}"/>
                </a:ext>
              </a:extLst>
            </p:cNvPr>
            <p:cNvSpPr/>
            <p:nvPr/>
          </p:nvSpPr>
          <p:spPr>
            <a:xfrm rot="4581231">
              <a:off x="1775565" y="964049"/>
              <a:ext cx="1458074" cy="739622"/>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8" name="Group 47">
              <a:extLst>
                <a:ext uri="{FF2B5EF4-FFF2-40B4-BE49-F238E27FC236}">
                  <a16:creationId xmlns:a16="http://schemas.microsoft.com/office/drawing/2014/main" id="{0C4E0391-19AE-6131-CBC1-4AF7C91CE3C0}"/>
                </a:ext>
              </a:extLst>
            </p:cNvPr>
            <p:cNvGrpSpPr/>
            <p:nvPr/>
          </p:nvGrpSpPr>
          <p:grpSpPr>
            <a:xfrm rot="2613352">
              <a:off x="986283" y="5708442"/>
              <a:ext cx="849646" cy="987543"/>
              <a:chOff x="6106804" y="4039302"/>
              <a:chExt cx="666047" cy="774146"/>
            </a:xfrm>
          </p:grpSpPr>
          <p:sp>
            <p:nvSpPr>
              <p:cNvPr id="103" name="Oval 102">
                <a:extLst>
                  <a:ext uri="{FF2B5EF4-FFF2-40B4-BE49-F238E27FC236}">
                    <a16:creationId xmlns:a16="http://schemas.microsoft.com/office/drawing/2014/main" id="{360075FC-13CE-E4CB-57B6-97EE9DE59656}"/>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Oval 103">
                <a:extLst>
                  <a:ext uri="{FF2B5EF4-FFF2-40B4-BE49-F238E27FC236}">
                    <a16:creationId xmlns:a16="http://schemas.microsoft.com/office/drawing/2014/main" id="{DA330F2A-CBE2-0CF9-2030-1C1983EB385B}"/>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Oval 104">
                <a:extLst>
                  <a:ext uri="{FF2B5EF4-FFF2-40B4-BE49-F238E27FC236}">
                    <a16:creationId xmlns:a16="http://schemas.microsoft.com/office/drawing/2014/main" id="{78AF9DB1-BD90-EAEC-0BC0-B6E57F5E1833}"/>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59" name="Group 46">
              <a:extLst>
                <a:ext uri="{FF2B5EF4-FFF2-40B4-BE49-F238E27FC236}">
                  <a16:creationId xmlns:a16="http://schemas.microsoft.com/office/drawing/2014/main" id="{E8D3400C-5E02-B59D-3319-6994967F6FCE}"/>
                </a:ext>
              </a:extLst>
            </p:cNvPr>
            <p:cNvGrpSpPr/>
            <p:nvPr/>
          </p:nvGrpSpPr>
          <p:grpSpPr>
            <a:xfrm>
              <a:off x="1900966" y="5705254"/>
              <a:ext cx="849646" cy="987543"/>
              <a:chOff x="6106804" y="4039302"/>
              <a:chExt cx="666047" cy="774146"/>
            </a:xfrm>
          </p:grpSpPr>
          <p:sp>
            <p:nvSpPr>
              <p:cNvPr id="100" name="Oval 43">
                <a:extLst>
                  <a:ext uri="{FF2B5EF4-FFF2-40B4-BE49-F238E27FC236}">
                    <a16:creationId xmlns:a16="http://schemas.microsoft.com/office/drawing/2014/main" id="{920EFB77-C6BE-1D2B-3EA6-04964A6D623C}"/>
                  </a:ext>
                </a:extLst>
              </p:cNvPr>
              <p:cNvSpPr/>
              <p:nvPr/>
            </p:nvSpPr>
            <p:spPr>
              <a:xfrm rot="20163506">
                <a:off x="6229710" y="4039302"/>
                <a:ext cx="543141" cy="774146"/>
              </a:xfrm>
              <a:prstGeom prst="ellipse">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Oval 44">
                <a:extLst>
                  <a:ext uri="{FF2B5EF4-FFF2-40B4-BE49-F238E27FC236}">
                    <a16:creationId xmlns:a16="http://schemas.microsoft.com/office/drawing/2014/main" id="{D6151FFE-5D3C-8DC1-E3CB-AE0CF47776FD}"/>
                  </a:ext>
                </a:extLst>
              </p:cNvPr>
              <p:cNvSpPr/>
              <p:nvPr/>
            </p:nvSpPr>
            <p:spPr>
              <a:xfrm rot="20163506">
                <a:off x="6387712" y="4392141"/>
                <a:ext cx="362627" cy="315996"/>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2" name="Oval 45">
                <a:extLst>
                  <a:ext uri="{FF2B5EF4-FFF2-40B4-BE49-F238E27FC236}">
                    <a16:creationId xmlns:a16="http://schemas.microsoft.com/office/drawing/2014/main" id="{B0911910-313F-5AFF-38B8-F0B966FB330D}"/>
                  </a:ext>
                </a:extLst>
              </p:cNvPr>
              <p:cNvSpPr/>
              <p:nvPr/>
            </p:nvSpPr>
            <p:spPr>
              <a:xfrm rot="20163506">
                <a:off x="6106804" y="4062465"/>
                <a:ext cx="528885" cy="28430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60" name="Oval 59">
              <a:extLst>
                <a:ext uri="{FF2B5EF4-FFF2-40B4-BE49-F238E27FC236}">
                  <a16:creationId xmlns:a16="http://schemas.microsoft.com/office/drawing/2014/main" id="{CF4B4C07-5A95-8A8F-3442-D3D5730B1D36}"/>
                </a:ext>
              </a:extLst>
            </p:cNvPr>
            <p:cNvSpPr/>
            <p:nvPr/>
          </p:nvSpPr>
          <p:spPr>
            <a:xfrm rot="20894653">
              <a:off x="2832711" y="3950316"/>
              <a:ext cx="488169"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Oval 60">
              <a:extLst>
                <a:ext uri="{FF2B5EF4-FFF2-40B4-BE49-F238E27FC236}">
                  <a16:creationId xmlns:a16="http://schemas.microsoft.com/office/drawing/2014/main" id="{50FBB892-1994-713D-9993-16511D9E1F0B}"/>
                </a:ext>
              </a:extLst>
            </p:cNvPr>
            <p:cNvSpPr/>
            <p:nvPr/>
          </p:nvSpPr>
          <p:spPr>
            <a:xfrm rot="1314634">
              <a:off x="380464" y="3990525"/>
              <a:ext cx="492267" cy="841380"/>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Trapezoid 61">
              <a:extLst>
                <a:ext uri="{FF2B5EF4-FFF2-40B4-BE49-F238E27FC236}">
                  <a16:creationId xmlns:a16="http://schemas.microsoft.com/office/drawing/2014/main" id="{F4B49A64-EEB4-95C6-F2AA-8EF5FA79C980}"/>
                </a:ext>
              </a:extLst>
            </p:cNvPr>
            <p:cNvSpPr/>
            <p:nvPr/>
          </p:nvSpPr>
          <p:spPr>
            <a:xfrm rot="20409457">
              <a:off x="1939945" y="2141941"/>
              <a:ext cx="1124108" cy="2401396"/>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Trapezoid 62">
              <a:extLst>
                <a:ext uri="{FF2B5EF4-FFF2-40B4-BE49-F238E27FC236}">
                  <a16:creationId xmlns:a16="http://schemas.microsoft.com/office/drawing/2014/main" id="{6C48E2A1-0277-3D43-2695-CE826A6DEF55}"/>
                </a:ext>
              </a:extLst>
            </p:cNvPr>
            <p:cNvSpPr/>
            <p:nvPr/>
          </p:nvSpPr>
          <p:spPr>
            <a:xfrm rot="1416955">
              <a:off x="724837" y="2141876"/>
              <a:ext cx="1016996" cy="2395833"/>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Trapezoid 63">
              <a:extLst>
                <a:ext uri="{FF2B5EF4-FFF2-40B4-BE49-F238E27FC236}">
                  <a16:creationId xmlns:a16="http://schemas.microsoft.com/office/drawing/2014/main" id="{2BAAE754-E133-E598-F408-DA20F4E7FE31}"/>
                </a:ext>
              </a:extLst>
            </p:cNvPr>
            <p:cNvSpPr/>
            <p:nvPr/>
          </p:nvSpPr>
          <p:spPr>
            <a:xfrm>
              <a:off x="903979" y="2093434"/>
              <a:ext cx="2138508" cy="3888196"/>
            </a:xfrm>
            <a:prstGeom prst="trapezoid">
              <a:avLst>
                <a:gd name="adj" fmla="val 31259"/>
              </a:avLst>
            </a:prstGeom>
            <a:solidFill>
              <a:srgbClr val="DBAE3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Trapezoid 64">
              <a:extLst>
                <a:ext uri="{FF2B5EF4-FFF2-40B4-BE49-F238E27FC236}">
                  <a16:creationId xmlns:a16="http://schemas.microsoft.com/office/drawing/2014/main" id="{7DD0FDC6-8303-8991-8B8D-3109161E5D16}"/>
                </a:ext>
              </a:extLst>
            </p:cNvPr>
            <p:cNvSpPr/>
            <p:nvPr/>
          </p:nvSpPr>
          <p:spPr>
            <a:xfrm>
              <a:off x="903979" y="1899025"/>
              <a:ext cx="2138508" cy="3304967"/>
            </a:xfrm>
            <a:prstGeom prst="trapezoid">
              <a:avLst>
                <a:gd name="adj" fmla="val 32153"/>
              </a:avLst>
            </a:prstGeom>
            <a:solidFill>
              <a:srgbClr val="AE881E"/>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Trapezoid 65">
              <a:extLst>
                <a:ext uri="{FF2B5EF4-FFF2-40B4-BE49-F238E27FC236}">
                  <a16:creationId xmlns:a16="http://schemas.microsoft.com/office/drawing/2014/main" id="{6917F8CC-EC6D-4A6F-149B-1777E4545EA4}"/>
                </a:ext>
              </a:extLst>
            </p:cNvPr>
            <p:cNvSpPr/>
            <p:nvPr/>
          </p:nvSpPr>
          <p:spPr>
            <a:xfrm rot="21077847">
              <a:off x="2055914" y="2226953"/>
              <a:ext cx="773839" cy="3165112"/>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Trapezoid 66">
              <a:extLst>
                <a:ext uri="{FF2B5EF4-FFF2-40B4-BE49-F238E27FC236}">
                  <a16:creationId xmlns:a16="http://schemas.microsoft.com/office/drawing/2014/main" id="{FE1D5A62-87A3-9775-26E8-2E3B7B12CD80}"/>
                </a:ext>
              </a:extLst>
            </p:cNvPr>
            <p:cNvSpPr/>
            <p:nvPr/>
          </p:nvSpPr>
          <p:spPr>
            <a:xfrm rot="508364">
              <a:off x="995510" y="2292824"/>
              <a:ext cx="835332" cy="3135981"/>
            </a:xfrm>
            <a:prstGeom prst="trapezoid">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Oval 4">
              <a:extLst>
                <a:ext uri="{FF2B5EF4-FFF2-40B4-BE49-F238E27FC236}">
                  <a16:creationId xmlns:a16="http://schemas.microsoft.com/office/drawing/2014/main" id="{60C78FBC-F1A8-427E-1A6F-863E4E51C304}"/>
                </a:ext>
              </a:extLst>
            </p:cNvPr>
            <p:cNvSpPr/>
            <p:nvPr/>
          </p:nvSpPr>
          <p:spPr>
            <a:xfrm>
              <a:off x="1201967" y="571620"/>
              <a:ext cx="1456480" cy="190107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69" name="Group 26">
              <a:extLst>
                <a:ext uri="{FF2B5EF4-FFF2-40B4-BE49-F238E27FC236}">
                  <a16:creationId xmlns:a16="http://schemas.microsoft.com/office/drawing/2014/main" id="{0AA2A9A2-8ACA-8DA8-DD70-7C42D94B920A}"/>
                </a:ext>
              </a:extLst>
            </p:cNvPr>
            <p:cNvGrpSpPr/>
            <p:nvPr/>
          </p:nvGrpSpPr>
          <p:grpSpPr>
            <a:xfrm rot="4901522">
              <a:off x="1055947" y="3502862"/>
              <a:ext cx="2818778" cy="668978"/>
              <a:chOff x="5029200" y="1371600"/>
              <a:chExt cx="6791793" cy="1933731"/>
            </a:xfrm>
          </p:grpSpPr>
          <p:grpSp>
            <p:nvGrpSpPr>
              <p:cNvPr id="88" name="Group 16">
                <a:extLst>
                  <a:ext uri="{FF2B5EF4-FFF2-40B4-BE49-F238E27FC236}">
                    <a16:creationId xmlns:a16="http://schemas.microsoft.com/office/drawing/2014/main" id="{0C8EDB0D-D213-1259-854A-CF29D83ECA69}"/>
                  </a:ext>
                </a:extLst>
              </p:cNvPr>
              <p:cNvGrpSpPr/>
              <p:nvPr/>
            </p:nvGrpSpPr>
            <p:grpSpPr>
              <a:xfrm>
                <a:off x="5029200" y="1371600"/>
                <a:ext cx="1752600" cy="1905000"/>
                <a:chOff x="5029200" y="1371600"/>
                <a:chExt cx="1752600" cy="1905000"/>
              </a:xfrm>
            </p:grpSpPr>
            <p:sp>
              <p:nvSpPr>
                <p:cNvPr id="98" name="4-Point Star 14">
                  <a:extLst>
                    <a:ext uri="{FF2B5EF4-FFF2-40B4-BE49-F238E27FC236}">
                      <a16:creationId xmlns:a16="http://schemas.microsoft.com/office/drawing/2014/main" id="{9C5F1FCD-0445-6CDC-1175-83A1C0611D4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4-Point Star 15">
                  <a:extLst>
                    <a:ext uri="{FF2B5EF4-FFF2-40B4-BE49-F238E27FC236}">
                      <a16:creationId xmlns:a16="http://schemas.microsoft.com/office/drawing/2014/main" id="{A5790B9B-F868-9ADE-A08A-B3C97B25F48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9" name="Group 17">
                <a:extLst>
                  <a:ext uri="{FF2B5EF4-FFF2-40B4-BE49-F238E27FC236}">
                    <a16:creationId xmlns:a16="http://schemas.microsoft.com/office/drawing/2014/main" id="{B36D0093-929D-9819-9926-016BC3ACF525}"/>
                  </a:ext>
                </a:extLst>
              </p:cNvPr>
              <p:cNvGrpSpPr/>
              <p:nvPr/>
            </p:nvGrpSpPr>
            <p:grpSpPr>
              <a:xfrm>
                <a:off x="6713095" y="1400331"/>
                <a:ext cx="1752600" cy="1905000"/>
                <a:chOff x="5029200" y="1371600"/>
                <a:chExt cx="1752600" cy="1905000"/>
              </a:xfrm>
            </p:grpSpPr>
            <p:sp>
              <p:nvSpPr>
                <p:cNvPr id="96" name="4-Point Star 205">
                  <a:extLst>
                    <a:ext uri="{FF2B5EF4-FFF2-40B4-BE49-F238E27FC236}">
                      <a16:creationId xmlns:a16="http://schemas.microsoft.com/office/drawing/2014/main" id="{71ECF852-F9FD-73FB-EFDB-D9A077E0A75D}"/>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4-Point Star 206">
                  <a:extLst>
                    <a:ext uri="{FF2B5EF4-FFF2-40B4-BE49-F238E27FC236}">
                      <a16:creationId xmlns:a16="http://schemas.microsoft.com/office/drawing/2014/main" id="{2FF1BB42-41FD-2ACD-0B67-DA7EBBEE547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0" name="Group 20">
                <a:extLst>
                  <a:ext uri="{FF2B5EF4-FFF2-40B4-BE49-F238E27FC236}">
                    <a16:creationId xmlns:a16="http://schemas.microsoft.com/office/drawing/2014/main" id="{79E9478F-E394-9198-047D-1A29D8F640D7}"/>
                  </a:ext>
                </a:extLst>
              </p:cNvPr>
              <p:cNvGrpSpPr/>
              <p:nvPr/>
            </p:nvGrpSpPr>
            <p:grpSpPr>
              <a:xfrm>
                <a:off x="8404486" y="1389088"/>
                <a:ext cx="1752600" cy="1905000"/>
                <a:chOff x="5029200" y="1371600"/>
                <a:chExt cx="1752600" cy="1905000"/>
              </a:xfrm>
            </p:grpSpPr>
            <p:sp>
              <p:nvSpPr>
                <p:cNvPr id="94" name="4-Point Star 203">
                  <a:extLst>
                    <a:ext uri="{FF2B5EF4-FFF2-40B4-BE49-F238E27FC236}">
                      <a16:creationId xmlns:a16="http://schemas.microsoft.com/office/drawing/2014/main" id="{75A2CD10-A871-8511-EFC5-92288070C5DA}"/>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4-Point Star 204">
                  <a:extLst>
                    <a:ext uri="{FF2B5EF4-FFF2-40B4-BE49-F238E27FC236}">
                      <a16:creationId xmlns:a16="http://schemas.microsoft.com/office/drawing/2014/main" id="{DC495156-D00C-0BD9-9DE3-D1E4517F6F5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1" name="Group 23">
                <a:extLst>
                  <a:ext uri="{FF2B5EF4-FFF2-40B4-BE49-F238E27FC236}">
                    <a16:creationId xmlns:a16="http://schemas.microsoft.com/office/drawing/2014/main" id="{FC491AA5-E8B2-BB2C-3B78-964278CCAA13}"/>
                  </a:ext>
                </a:extLst>
              </p:cNvPr>
              <p:cNvGrpSpPr/>
              <p:nvPr/>
            </p:nvGrpSpPr>
            <p:grpSpPr>
              <a:xfrm>
                <a:off x="10068393" y="1389089"/>
                <a:ext cx="1752600" cy="1905000"/>
                <a:chOff x="5029200" y="1371600"/>
                <a:chExt cx="1752600" cy="1905000"/>
              </a:xfrm>
            </p:grpSpPr>
            <p:sp>
              <p:nvSpPr>
                <p:cNvPr id="92" name="4-Point Star 24">
                  <a:extLst>
                    <a:ext uri="{FF2B5EF4-FFF2-40B4-BE49-F238E27FC236}">
                      <a16:creationId xmlns:a16="http://schemas.microsoft.com/office/drawing/2014/main" id="{AA0FAE87-FC84-2B71-3C40-BA5C1F735B1B}"/>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3" name="4-Point Star 25">
                  <a:extLst>
                    <a:ext uri="{FF2B5EF4-FFF2-40B4-BE49-F238E27FC236}">
                      <a16:creationId xmlns:a16="http://schemas.microsoft.com/office/drawing/2014/main" id="{873F89F3-7EE3-88C4-216E-0678C01E9A91}"/>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70" name="Group 27">
              <a:extLst>
                <a:ext uri="{FF2B5EF4-FFF2-40B4-BE49-F238E27FC236}">
                  <a16:creationId xmlns:a16="http://schemas.microsoft.com/office/drawing/2014/main" id="{46239411-044F-3E7B-735F-16711A1E9E19}"/>
                </a:ext>
              </a:extLst>
            </p:cNvPr>
            <p:cNvGrpSpPr/>
            <p:nvPr/>
          </p:nvGrpSpPr>
          <p:grpSpPr>
            <a:xfrm rot="5740360">
              <a:off x="-2808" y="3534746"/>
              <a:ext cx="2818778" cy="668978"/>
              <a:chOff x="5029200" y="1371600"/>
              <a:chExt cx="6791793" cy="1933731"/>
            </a:xfrm>
          </p:grpSpPr>
          <p:grpSp>
            <p:nvGrpSpPr>
              <p:cNvPr id="76" name="Group 16">
                <a:extLst>
                  <a:ext uri="{FF2B5EF4-FFF2-40B4-BE49-F238E27FC236}">
                    <a16:creationId xmlns:a16="http://schemas.microsoft.com/office/drawing/2014/main" id="{DE1507A4-1059-AD23-1931-29289F5CF106}"/>
                  </a:ext>
                </a:extLst>
              </p:cNvPr>
              <p:cNvGrpSpPr/>
              <p:nvPr/>
            </p:nvGrpSpPr>
            <p:grpSpPr>
              <a:xfrm>
                <a:off x="5029200" y="1371600"/>
                <a:ext cx="1752600" cy="1905000"/>
                <a:chOff x="5029200" y="1371600"/>
                <a:chExt cx="1752600" cy="1905000"/>
              </a:xfrm>
            </p:grpSpPr>
            <p:sp>
              <p:nvSpPr>
                <p:cNvPr id="86" name="4-Point Star 195">
                  <a:extLst>
                    <a:ext uri="{FF2B5EF4-FFF2-40B4-BE49-F238E27FC236}">
                      <a16:creationId xmlns:a16="http://schemas.microsoft.com/office/drawing/2014/main" id="{B0E20427-6516-B27E-4779-042723548149}"/>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4-Point Star 196">
                  <a:extLst>
                    <a:ext uri="{FF2B5EF4-FFF2-40B4-BE49-F238E27FC236}">
                      <a16:creationId xmlns:a16="http://schemas.microsoft.com/office/drawing/2014/main" id="{44412B64-B8CD-4E06-656C-A90C13EB9FF3}"/>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7" name="Group 17">
                <a:extLst>
                  <a:ext uri="{FF2B5EF4-FFF2-40B4-BE49-F238E27FC236}">
                    <a16:creationId xmlns:a16="http://schemas.microsoft.com/office/drawing/2014/main" id="{FD2670AA-7847-1C5A-3302-945F2C51C968}"/>
                  </a:ext>
                </a:extLst>
              </p:cNvPr>
              <p:cNvGrpSpPr/>
              <p:nvPr/>
            </p:nvGrpSpPr>
            <p:grpSpPr>
              <a:xfrm>
                <a:off x="6713095" y="1400331"/>
                <a:ext cx="1752600" cy="1905000"/>
                <a:chOff x="5029200" y="1371600"/>
                <a:chExt cx="1752600" cy="1905000"/>
              </a:xfrm>
            </p:grpSpPr>
            <p:sp>
              <p:nvSpPr>
                <p:cNvPr id="84" name="4-Point Star 193">
                  <a:extLst>
                    <a:ext uri="{FF2B5EF4-FFF2-40B4-BE49-F238E27FC236}">
                      <a16:creationId xmlns:a16="http://schemas.microsoft.com/office/drawing/2014/main" id="{F5ADCEB5-CB90-3A9F-3991-32679D78E2D2}"/>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4-Point Star 194">
                  <a:extLst>
                    <a:ext uri="{FF2B5EF4-FFF2-40B4-BE49-F238E27FC236}">
                      <a16:creationId xmlns:a16="http://schemas.microsoft.com/office/drawing/2014/main" id="{7903EE8A-6026-8FEC-23CB-D8FAD0550B28}"/>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8" name="Group 20">
                <a:extLst>
                  <a:ext uri="{FF2B5EF4-FFF2-40B4-BE49-F238E27FC236}">
                    <a16:creationId xmlns:a16="http://schemas.microsoft.com/office/drawing/2014/main" id="{5D10C6E3-68EB-AEE0-2459-EEE3B9915134}"/>
                  </a:ext>
                </a:extLst>
              </p:cNvPr>
              <p:cNvGrpSpPr/>
              <p:nvPr/>
            </p:nvGrpSpPr>
            <p:grpSpPr>
              <a:xfrm>
                <a:off x="8404486" y="1389088"/>
                <a:ext cx="1752600" cy="1905000"/>
                <a:chOff x="5029200" y="1371600"/>
                <a:chExt cx="1752600" cy="1905000"/>
              </a:xfrm>
            </p:grpSpPr>
            <p:sp>
              <p:nvSpPr>
                <p:cNvPr id="82" name="4-Point Star 191">
                  <a:extLst>
                    <a:ext uri="{FF2B5EF4-FFF2-40B4-BE49-F238E27FC236}">
                      <a16:creationId xmlns:a16="http://schemas.microsoft.com/office/drawing/2014/main" id="{33D820E0-FE0A-6942-F86A-0E9AF6D7A8BB}"/>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4-Point Star 192">
                  <a:extLst>
                    <a:ext uri="{FF2B5EF4-FFF2-40B4-BE49-F238E27FC236}">
                      <a16:creationId xmlns:a16="http://schemas.microsoft.com/office/drawing/2014/main" id="{8B4F76E9-2523-AD35-335D-4D352A104D36}"/>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9" name="Group 23">
                <a:extLst>
                  <a:ext uri="{FF2B5EF4-FFF2-40B4-BE49-F238E27FC236}">
                    <a16:creationId xmlns:a16="http://schemas.microsoft.com/office/drawing/2014/main" id="{3729B64A-1556-3707-7F31-9368456D93FC}"/>
                  </a:ext>
                </a:extLst>
              </p:cNvPr>
              <p:cNvGrpSpPr/>
              <p:nvPr/>
            </p:nvGrpSpPr>
            <p:grpSpPr>
              <a:xfrm>
                <a:off x="10068393" y="1389089"/>
                <a:ext cx="1752600" cy="1905000"/>
                <a:chOff x="5029200" y="1371600"/>
                <a:chExt cx="1752600" cy="1905000"/>
              </a:xfrm>
            </p:grpSpPr>
            <p:sp>
              <p:nvSpPr>
                <p:cNvPr id="80" name="4-Point Star 27">
                  <a:extLst>
                    <a:ext uri="{FF2B5EF4-FFF2-40B4-BE49-F238E27FC236}">
                      <a16:creationId xmlns:a16="http://schemas.microsoft.com/office/drawing/2014/main" id="{9D8D36C3-F7AE-630F-1463-79C8B2021271}"/>
                    </a:ext>
                  </a:extLst>
                </p:cNvPr>
                <p:cNvSpPr/>
                <p:nvPr/>
              </p:nvSpPr>
              <p:spPr>
                <a:xfrm>
                  <a:off x="5029200" y="1371600"/>
                  <a:ext cx="1752600" cy="1905000"/>
                </a:xfrm>
                <a:prstGeom prst="star4">
                  <a:avLst>
                    <a:gd name="adj" fmla="val 24303"/>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4-Point Star 190">
                  <a:extLst>
                    <a:ext uri="{FF2B5EF4-FFF2-40B4-BE49-F238E27FC236}">
                      <a16:creationId xmlns:a16="http://schemas.microsoft.com/office/drawing/2014/main" id="{2636D0D7-85D1-A336-2E2F-D4DDF25B0BAD}"/>
                    </a:ext>
                  </a:extLst>
                </p:cNvPr>
                <p:cNvSpPr/>
                <p:nvPr/>
              </p:nvSpPr>
              <p:spPr>
                <a:xfrm>
                  <a:off x="5372725" y="1697636"/>
                  <a:ext cx="1054308" cy="1189220"/>
                </a:xfrm>
                <a:prstGeom prst="star4">
                  <a:avLst>
                    <a:gd name="adj" fmla="val 24303"/>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71" name="Rounded Rectangle 178">
              <a:extLst>
                <a:ext uri="{FF2B5EF4-FFF2-40B4-BE49-F238E27FC236}">
                  <a16:creationId xmlns:a16="http://schemas.microsoft.com/office/drawing/2014/main" id="{910E5A9C-26BD-491C-A903-A3E7D8F48C91}"/>
                </a:ext>
              </a:extLst>
            </p:cNvPr>
            <p:cNvSpPr/>
            <p:nvPr/>
          </p:nvSpPr>
          <p:spPr>
            <a:xfrm>
              <a:off x="1584413" y="3065484"/>
              <a:ext cx="680434" cy="291615"/>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Rounded Rectangle 179">
              <a:extLst>
                <a:ext uri="{FF2B5EF4-FFF2-40B4-BE49-F238E27FC236}">
                  <a16:creationId xmlns:a16="http://schemas.microsoft.com/office/drawing/2014/main" id="{5BF5D242-0841-6F71-B8EC-3F5819F5E3FA}"/>
                </a:ext>
              </a:extLst>
            </p:cNvPr>
            <p:cNvSpPr/>
            <p:nvPr/>
          </p:nvSpPr>
          <p:spPr>
            <a:xfrm>
              <a:off x="1568478" y="3631184"/>
              <a:ext cx="696370" cy="309144"/>
            </a:xfrm>
            <a:prstGeom prst="roundRect">
              <a:avLst/>
            </a:prstGeom>
            <a:solidFill>
              <a:srgbClr val="937319"/>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Freeform: Shape 72">
              <a:extLst>
                <a:ext uri="{FF2B5EF4-FFF2-40B4-BE49-F238E27FC236}">
                  <a16:creationId xmlns:a16="http://schemas.microsoft.com/office/drawing/2014/main" id="{1704DD54-3FC4-6BF0-6A06-CF972E044DEA}"/>
                </a:ext>
              </a:extLst>
            </p:cNvPr>
            <p:cNvSpPr/>
            <p:nvPr/>
          </p:nvSpPr>
          <p:spPr>
            <a:xfrm rot="5799345">
              <a:off x="815188" y="449999"/>
              <a:ext cx="1839110" cy="1695114"/>
            </a:xfrm>
            <a:custGeom>
              <a:avLst/>
              <a:gdLst>
                <a:gd name="connsiteX0" fmla="*/ 726 w 1839110"/>
                <a:gd name="connsiteY0" fmla="*/ 343939 h 1695114"/>
                <a:gd name="connsiteX1" fmla="*/ 1735 w 1839110"/>
                <a:gd name="connsiteY1" fmla="*/ 292406 h 1695114"/>
                <a:gd name="connsiteX2" fmla="*/ 56086 w 1839110"/>
                <a:gd name="connsiteY2" fmla="*/ 189049 h 1695114"/>
                <a:gd name="connsiteX3" fmla="*/ 56187 w 1839110"/>
                <a:gd name="connsiteY3" fmla="*/ 188502 h 1695114"/>
                <a:gd name="connsiteX4" fmla="*/ 70562 w 1839110"/>
                <a:gd name="connsiteY4" fmla="*/ 110224 h 1695114"/>
                <a:gd name="connsiteX5" fmla="*/ 105341 w 1839110"/>
                <a:gd name="connsiteY5" fmla="*/ 58796 h 1695114"/>
                <a:gd name="connsiteX6" fmla="*/ 174936 w 1839110"/>
                <a:gd name="connsiteY6" fmla="*/ 56248 h 1695114"/>
                <a:gd name="connsiteX7" fmla="*/ 275676 w 1839110"/>
                <a:gd name="connsiteY7" fmla="*/ 3784 h 1695114"/>
                <a:gd name="connsiteX8" fmla="*/ 389915 w 1839110"/>
                <a:gd name="connsiteY8" fmla="*/ 181153 h 1695114"/>
                <a:gd name="connsiteX9" fmla="*/ 476851 w 1839110"/>
                <a:gd name="connsiteY9" fmla="*/ 239276 h 1695114"/>
                <a:gd name="connsiteX10" fmla="*/ 513184 w 1839110"/>
                <a:gd name="connsiteY10" fmla="*/ 467464 h 1695114"/>
                <a:gd name="connsiteX11" fmla="*/ 616665 w 1839110"/>
                <a:gd name="connsiteY11" fmla="*/ 621487 h 1695114"/>
                <a:gd name="connsiteX12" fmla="*/ 593287 w 1839110"/>
                <a:gd name="connsiteY12" fmla="*/ 868434 h 1695114"/>
                <a:gd name="connsiteX13" fmla="*/ 623688 w 1839110"/>
                <a:gd name="connsiteY13" fmla="*/ 964444 h 1695114"/>
                <a:gd name="connsiteX14" fmla="*/ 629943 w 1839110"/>
                <a:gd name="connsiteY14" fmla="*/ 1039285 h 1695114"/>
                <a:gd name="connsiteX15" fmla="*/ 631983 w 1839110"/>
                <a:gd name="connsiteY15" fmla="*/ 1038203 h 1695114"/>
                <a:gd name="connsiteX16" fmla="*/ 853053 w 1839110"/>
                <a:gd name="connsiteY16" fmla="*/ 1041810 h 1695114"/>
                <a:gd name="connsiteX17" fmla="*/ 853116 w 1839110"/>
                <a:gd name="connsiteY17" fmla="*/ 1041761 h 1695114"/>
                <a:gd name="connsiteX18" fmla="*/ 909378 w 1839110"/>
                <a:gd name="connsiteY18" fmla="*/ 997857 h 1695114"/>
                <a:gd name="connsiteX19" fmla="*/ 1138288 w 1839110"/>
                <a:gd name="connsiteY19" fmla="*/ 1011506 h 1695114"/>
                <a:gd name="connsiteX20" fmla="*/ 1139305 w 1839110"/>
                <a:gd name="connsiteY20" fmla="*/ 1010680 h 1695114"/>
                <a:gd name="connsiteX21" fmla="*/ 1183988 w 1839110"/>
                <a:gd name="connsiteY21" fmla="*/ 974369 h 1695114"/>
                <a:gd name="connsiteX22" fmla="*/ 1249433 w 1839110"/>
                <a:gd name="connsiteY22" fmla="*/ 956171 h 1695114"/>
                <a:gd name="connsiteX23" fmla="*/ 1326024 w 1839110"/>
                <a:gd name="connsiteY23" fmla="*/ 962773 h 1695114"/>
                <a:gd name="connsiteX24" fmla="*/ 1385499 w 1839110"/>
                <a:gd name="connsiteY24" fmla="*/ 994283 h 1695114"/>
                <a:gd name="connsiteX25" fmla="*/ 1387275 w 1839110"/>
                <a:gd name="connsiteY25" fmla="*/ 995224 h 1695114"/>
                <a:gd name="connsiteX26" fmla="*/ 1526229 w 1839110"/>
                <a:gd name="connsiteY26" fmla="*/ 955715 h 1695114"/>
                <a:gd name="connsiteX27" fmla="*/ 1577297 w 1839110"/>
                <a:gd name="connsiteY27" fmla="*/ 964560 h 1695114"/>
                <a:gd name="connsiteX28" fmla="*/ 1673658 w 1839110"/>
                <a:gd name="connsiteY28" fmla="*/ 1048213 h 1695114"/>
                <a:gd name="connsiteX29" fmla="*/ 1674189 w 1839110"/>
                <a:gd name="connsiteY29" fmla="*/ 1048420 h 1695114"/>
                <a:gd name="connsiteX30" fmla="*/ 1750275 w 1839110"/>
                <a:gd name="connsiteY30" fmla="*/ 1078033 h 1695114"/>
                <a:gd name="connsiteX31" fmla="*/ 1797324 w 1839110"/>
                <a:gd name="connsiteY31" fmla="*/ 1129400 h 1695114"/>
                <a:gd name="connsiteX32" fmla="*/ 1791789 w 1839110"/>
                <a:gd name="connsiteY32" fmla="*/ 1217436 h 1695114"/>
                <a:gd name="connsiteX33" fmla="*/ 1832224 w 1839110"/>
                <a:gd name="connsiteY33" fmla="*/ 1352040 h 1695114"/>
                <a:gd name="connsiteX34" fmla="*/ 1642809 w 1839110"/>
                <a:gd name="connsiteY34" fmla="*/ 1469866 h 1695114"/>
                <a:gd name="connsiteX35" fmla="*/ 1575002 w 1839110"/>
                <a:gd name="connsiteY35" fmla="*/ 1570828 h 1695114"/>
                <a:gd name="connsiteX36" fmla="*/ 1344140 w 1839110"/>
                <a:gd name="connsiteY36" fmla="*/ 1583052 h 1695114"/>
                <a:gd name="connsiteX37" fmla="*/ 1179162 w 1839110"/>
                <a:gd name="connsiteY37" fmla="*/ 1690760 h 1695114"/>
                <a:gd name="connsiteX38" fmla="*/ 936588 w 1839110"/>
                <a:gd name="connsiteY38" fmla="*/ 1625015 h 1695114"/>
                <a:gd name="connsiteX39" fmla="*/ 576255 w 1839110"/>
                <a:gd name="connsiteY39" fmla="*/ 1560059 h 1695114"/>
                <a:gd name="connsiteX40" fmla="*/ 417825 w 1839110"/>
                <a:gd name="connsiteY40" fmla="*/ 1487775 h 1695114"/>
                <a:gd name="connsiteX41" fmla="*/ 411979 w 1839110"/>
                <a:gd name="connsiteY41" fmla="*/ 1461707 h 1695114"/>
                <a:gd name="connsiteX42" fmla="*/ 414001 w 1839110"/>
                <a:gd name="connsiteY42" fmla="*/ 1448628 h 1695114"/>
                <a:gd name="connsiteX43" fmla="*/ 395456 w 1839110"/>
                <a:gd name="connsiteY43" fmla="*/ 1451691 h 1695114"/>
                <a:gd name="connsiteX44" fmla="*/ 310634 w 1839110"/>
                <a:gd name="connsiteY44" fmla="*/ 1330152 h 1695114"/>
                <a:gd name="connsiteX45" fmla="*/ 308652 w 1839110"/>
                <a:gd name="connsiteY45" fmla="*/ 1329126 h 1695114"/>
                <a:gd name="connsiteX46" fmla="*/ 201835 w 1839110"/>
                <a:gd name="connsiteY46" fmla="*/ 1283042 h 1695114"/>
                <a:gd name="connsiteX47" fmla="*/ 146182 w 1839110"/>
                <a:gd name="connsiteY47" fmla="*/ 1004709 h 1695114"/>
                <a:gd name="connsiteX48" fmla="*/ 146136 w 1839110"/>
                <a:gd name="connsiteY48" fmla="*/ 1004651 h 1695114"/>
                <a:gd name="connsiteX49" fmla="*/ 105228 w 1839110"/>
                <a:gd name="connsiteY49" fmla="*/ 952781 h 1695114"/>
                <a:gd name="connsiteX50" fmla="*/ 89387 w 1839110"/>
                <a:gd name="connsiteY50" fmla="*/ 724166 h 1695114"/>
                <a:gd name="connsiteX51" fmla="*/ 88622 w 1839110"/>
                <a:gd name="connsiteY51" fmla="*/ 723231 h 1695114"/>
                <a:gd name="connsiteX52" fmla="*/ 55003 w 1839110"/>
                <a:gd name="connsiteY52" fmla="*/ 682168 h 1695114"/>
                <a:gd name="connsiteX53" fmla="*/ 33165 w 1839110"/>
                <a:gd name="connsiteY53" fmla="*/ 618828 h 1695114"/>
                <a:gd name="connsiteX54" fmla="*/ 29459 w 1839110"/>
                <a:gd name="connsiteY54" fmla="*/ 542149 h 1695114"/>
                <a:gd name="connsiteX55" fmla="*/ 47245 w 1839110"/>
                <a:gd name="connsiteY55" fmla="*/ 480195 h 1695114"/>
                <a:gd name="connsiteX56" fmla="*/ 47776 w 1839110"/>
                <a:gd name="connsiteY56" fmla="*/ 478345 h 1695114"/>
                <a:gd name="connsiteX57" fmla="*/ 726 w 1839110"/>
                <a:gd name="connsiteY57" fmla="*/ 343939 h 1695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39110" h="1695114">
                  <a:moveTo>
                    <a:pt x="726" y="343939"/>
                  </a:moveTo>
                  <a:cubicBezTo>
                    <a:pt x="-486" y="326689"/>
                    <a:pt x="-201" y="309300"/>
                    <a:pt x="1735" y="292406"/>
                  </a:cubicBezTo>
                  <a:cubicBezTo>
                    <a:pt x="7634" y="240917"/>
                    <a:pt x="28033" y="202109"/>
                    <a:pt x="56086" y="189049"/>
                  </a:cubicBezTo>
                  <a:lnTo>
                    <a:pt x="56187" y="188502"/>
                  </a:lnTo>
                  <a:lnTo>
                    <a:pt x="70562" y="110224"/>
                  </a:lnTo>
                  <a:cubicBezTo>
                    <a:pt x="79030" y="87828"/>
                    <a:pt x="90882" y="69998"/>
                    <a:pt x="105341" y="58796"/>
                  </a:cubicBezTo>
                  <a:cubicBezTo>
                    <a:pt x="126331" y="42517"/>
                    <a:pt x="151084" y="41599"/>
                    <a:pt x="174936" y="56248"/>
                  </a:cubicBezTo>
                  <a:cubicBezTo>
                    <a:pt x="199960" y="10478"/>
                    <a:pt x="237069" y="-8837"/>
                    <a:pt x="275676" y="3784"/>
                  </a:cubicBezTo>
                  <a:cubicBezTo>
                    <a:pt x="327001" y="20562"/>
                    <a:pt x="372152" y="90662"/>
                    <a:pt x="389915" y="181153"/>
                  </a:cubicBezTo>
                  <a:cubicBezTo>
                    <a:pt x="420366" y="178041"/>
                    <a:pt x="452064" y="199250"/>
                    <a:pt x="476851" y="239276"/>
                  </a:cubicBezTo>
                  <a:cubicBezTo>
                    <a:pt x="514517" y="300089"/>
                    <a:pt x="529236" y="392567"/>
                    <a:pt x="513184" y="467464"/>
                  </a:cubicBezTo>
                  <a:cubicBezTo>
                    <a:pt x="557915" y="485861"/>
                    <a:pt x="597311" y="544502"/>
                    <a:pt x="616665" y="621487"/>
                  </a:cubicBezTo>
                  <a:cubicBezTo>
                    <a:pt x="639471" y="712205"/>
                    <a:pt x="630147" y="810749"/>
                    <a:pt x="593287" y="868434"/>
                  </a:cubicBezTo>
                  <a:cubicBezTo>
                    <a:pt x="607119" y="898320"/>
                    <a:pt x="617235" y="930993"/>
                    <a:pt x="623688" y="964444"/>
                  </a:cubicBezTo>
                  <a:lnTo>
                    <a:pt x="629943" y="1039285"/>
                  </a:lnTo>
                  <a:lnTo>
                    <a:pt x="631983" y="1038203"/>
                  </a:lnTo>
                  <a:cubicBezTo>
                    <a:pt x="700082" y="1013567"/>
                    <a:pt x="783668" y="1013753"/>
                    <a:pt x="853053" y="1041810"/>
                  </a:cubicBezTo>
                  <a:lnTo>
                    <a:pt x="853116" y="1041761"/>
                  </a:lnTo>
                  <a:lnTo>
                    <a:pt x="909378" y="997857"/>
                  </a:lnTo>
                  <a:cubicBezTo>
                    <a:pt x="977432" y="965315"/>
                    <a:pt x="1073941" y="967719"/>
                    <a:pt x="1138288" y="1011506"/>
                  </a:cubicBezTo>
                  <a:lnTo>
                    <a:pt x="1139305" y="1010680"/>
                  </a:lnTo>
                  <a:lnTo>
                    <a:pt x="1183988" y="974369"/>
                  </a:lnTo>
                  <a:cubicBezTo>
                    <a:pt x="1203075" y="964864"/>
                    <a:pt x="1225452" y="958517"/>
                    <a:pt x="1249433" y="956171"/>
                  </a:cubicBezTo>
                  <a:cubicBezTo>
                    <a:pt x="1275827" y="953586"/>
                    <a:pt x="1302204" y="956026"/>
                    <a:pt x="1326024" y="962773"/>
                  </a:cubicBezTo>
                  <a:lnTo>
                    <a:pt x="1385499" y="994283"/>
                  </a:lnTo>
                  <a:lnTo>
                    <a:pt x="1387275" y="995224"/>
                  </a:lnTo>
                  <a:cubicBezTo>
                    <a:pt x="1422259" y="966795"/>
                    <a:pt x="1474405" y="952686"/>
                    <a:pt x="1526229" y="955715"/>
                  </a:cubicBezTo>
                  <a:cubicBezTo>
                    <a:pt x="1543503" y="956724"/>
                    <a:pt x="1560742" y="959638"/>
                    <a:pt x="1577297" y="964560"/>
                  </a:cubicBezTo>
                  <a:cubicBezTo>
                    <a:pt x="1627756" y="979558"/>
                    <a:pt x="1663938" y="1010958"/>
                    <a:pt x="1673658" y="1048213"/>
                  </a:cubicBezTo>
                  <a:lnTo>
                    <a:pt x="1674189" y="1048420"/>
                  </a:lnTo>
                  <a:lnTo>
                    <a:pt x="1750275" y="1078033"/>
                  </a:lnTo>
                  <a:cubicBezTo>
                    <a:pt x="1771538" y="1091991"/>
                    <a:pt x="1787874" y="1109540"/>
                    <a:pt x="1797324" y="1129400"/>
                  </a:cubicBezTo>
                  <a:cubicBezTo>
                    <a:pt x="1811061" y="1158232"/>
                    <a:pt x="1809104" y="1189546"/>
                    <a:pt x="1791789" y="1217436"/>
                  </a:cubicBezTo>
                  <a:cubicBezTo>
                    <a:pt x="1834350" y="1255684"/>
                    <a:pt x="1849234" y="1305266"/>
                    <a:pt x="1832224" y="1352040"/>
                  </a:cubicBezTo>
                  <a:cubicBezTo>
                    <a:pt x="1809610" y="1414223"/>
                    <a:pt x="1734749" y="1460792"/>
                    <a:pt x="1642809" y="1469866"/>
                  </a:cubicBezTo>
                  <a:cubicBezTo>
                    <a:pt x="1642370" y="1508679"/>
                    <a:pt x="1617630" y="1545489"/>
                    <a:pt x="1575002" y="1570828"/>
                  </a:cubicBezTo>
                  <a:cubicBezTo>
                    <a:pt x="1510232" y="1609333"/>
                    <a:pt x="1416673" y="1614281"/>
                    <a:pt x="1344140" y="1583052"/>
                  </a:cubicBezTo>
                  <a:cubicBezTo>
                    <a:pt x="1320683" y="1636692"/>
                    <a:pt x="1257871" y="1677696"/>
                    <a:pt x="1179162" y="1690760"/>
                  </a:cubicBezTo>
                  <a:cubicBezTo>
                    <a:pt x="1086412" y="1706151"/>
                    <a:pt x="989612" y="1679922"/>
                    <a:pt x="936588" y="1625015"/>
                  </a:cubicBezTo>
                  <a:cubicBezTo>
                    <a:pt x="811437" y="1677131"/>
                    <a:pt x="648889" y="1647838"/>
                    <a:pt x="576255" y="1560059"/>
                  </a:cubicBezTo>
                  <a:cubicBezTo>
                    <a:pt x="504904" y="1565829"/>
                    <a:pt x="437907" y="1535268"/>
                    <a:pt x="417825" y="1487775"/>
                  </a:cubicBezTo>
                  <a:cubicBezTo>
                    <a:pt x="414188" y="1479184"/>
                    <a:pt x="412264" y="1470424"/>
                    <a:pt x="411979" y="1461707"/>
                  </a:cubicBezTo>
                  <a:lnTo>
                    <a:pt x="414001" y="1448628"/>
                  </a:lnTo>
                  <a:lnTo>
                    <a:pt x="395456" y="1451691"/>
                  </a:lnTo>
                  <a:cubicBezTo>
                    <a:pt x="357557" y="1447822"/>
                    <a:pt x="322337" y="1397359"/>
                    <a:pt x="310634" y="1330152"/>
                  </a:cubicBezTo>
                  <a:cubicBezTo>
                    <a:pt x="309970" y="1329822"/>
                    <a:pt x="309316" y="1329456"/>
                    <a:pt x="308652" y="1329126"/>
                  </a:cubicBezTo>
                  <a:cubicBezTo>
                    <a:pt x="273332" y="1342456"/>
                    <a:pt x="234171" y="1325550"/>
                    <a:pt x="201835" y="1283042"/>
                  </a:cubicBezTo>
                  <a:cubicBezTo>
                    <a:pt x="150761" y="1215875"/>
                    <a:pt x="127605" y="1100018"/>
                    <a:pt x="146182" y="1004709"/>
                  </a:cubicBezTo>
                  <a:lnTo>
                    <a:pt x="146136" y="1004651"/>
                  </a:lnTo>
                  <a:lnTo>
                    <a:pt x="105228" y="952781"/>
                  </a:lnTo>
                  <a:cubicBezTo>
                    <a:pt x="71852" y="888160"/>
                    <a:pt x="62550" y="792081"/>
                    <a:pt x="89387" y="724166"/>
                  </a:cubicBezTo>
                  <a:lnTo>
                    <a:pt x="88622" y="723231"/>
                  </a:lnTo>
                  <a:lnTo>
                    <a:pt x="55003" y="682168"/>
                  </a:lnTo>
                  <a:cubicBezTo>
                    <a:pt x="45347" y="664079"/>
                    <a:pt x="37782" y="642432"/>
                    <a:pt x="33165" y="618828"/>
                  </a:cubicBezTo>
                  <a:cubicBezTo>
                    <a:pt x="28081" y="592848"/>
                    <a:pt x="26935" y="566426"/>
                    <a:pt x="29459" y="542149"/>
                  </a:cubicBezTo>
                  <a:lnTo>
                    <a:pt x="47245" y="480195"/>
                  </a:lnTo>
                  <a:lnTo>
                    <a:pt x="47776" y="478345"/>
                  </a:lnTo>
                  <a:cubicBezTo>
                    <a:pt x="21455" y="446196"/>
                    <a:pt x="4360" y="395690"/>
                    <a:pt x="726" y="343939"/>
                  </a:cubicBezTo>
                  <a:close/>
                </a:path>
              </a:pathLst>
            </a:cu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Abadi" panose="020B0604020104020204" pitchFamily="34" charset="0"/>
              </a:endParaRPr>
            </a:p>
          </p:txBody>
        </p:sp>
        <p:sp>
          <p:nvSpPr>
            <p:cNvPr id="74" name="Cloud 73">
              <a:extLst>
                <a:ext uri="{FF2B5EF4-FFF2-40B4-BE49-F238E27FC236}">
                  <a16:creationId xmlns:a16="http://schemas.microsoft.com/office/drawing/2014/main" id="{1020074B-CF28-5477-A4C9-CC35A49E014B}"/>
                </a:ext>
              </a:extLst>
            </p:cNvPr>
            <p:cNvSpPr/>
            <p:nvPr/>
          </p:nvSpPr>
          <p:spPr>
            <a:xfrm rot="5799345">
              <a:off x="1388953" y="1954546"/>
              <a:ext cx="1076787" cy="936546"/>
            </a:xfrm>
            <a:prstGeom prst="cloud">
              <a:avLst/>
            </a:prstGeom>
            <a:solidFill>
              <a:schemeClr val="bg2">
                <a:lumMod val="2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Oval 74">
              <a:extLst>
                <a:ext uri="{FF2B5EF4-FFF2-40B4-BE49-F238E27FC236}">
                  <a16:creationId xmlns:a16="http://schemas.microsoft.com/office/drawing/2014/main" id="{5E0A2E77-0C80-C1A9-5815-932C18FA1BA6}"/>
                </a:ext>
              </a:extLst>
            </p:cNvPr>
            <p:cNvSpPr/>
            <p:nvPr/>
          </p:nvSpPr>
          <p:spPr>
            <a:xfrm>
              <a:off x="1732342" y="2035701"/>
              <a:ext cx="404628" cy="1897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06" name="Group 105">
            <a:extLst>
              <a:ext uri="{FF2B5EF4-FFF2-40B4-BE49-F238E27FC236}">
                <a16:creationId xmlns:a16="http://schemas.microsoft.com/office/drawing/2014/main" id="{6E9C3242-E3E9-9237-346A-26752188AC00}"/>
              </a:ext>
            </a:extLst>
          </p:cNvPr>
          <p:cNvGrpSpPr/>
          <p:nvPr/>
        </p:nvGrpSpPr>
        <p:grpSpPr>
          <a:xfrm>
            <a:off x="7877113" y="2217576"/>
            <a:ext cx="1476137" cy="3205537"/>
            <a:chOff x="441685" y="536029"/>
            <a:chExt cx="2911243" cy="6321972"/>
          </a:xfrm>
        </p:grpSpPr>
        <p:sp>
          <p:nvSpPr>
            <p:cNvPr id="107" name="Oval 106">
              <a:extLst>
                <a:ext uri="{FF2B5EF4-FFF2-40B4-BE49-F238E27FC236}">
                  <a16:creationId xmlns:a16="http://schemas.microsoft.com/office/drawing/2014/main" id="{F215E09D-350A-CDFB-B5D7-FE7D4CDB19F1}"/>
                </a:ext>
              </a:extLst>
            </p:cNvPr>
            <p:cNvSpPr/>
            <p:nvPr/>
          </p:nvSpPr>
          <p:spPr>
            <a:xfrm rot="2046175">
              <a:off x="441685" y="3994171"/>
              <a:ext cx="505038" cy="790056"/>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Oval 107">
              <a:extLst>
                <a:ext uri="{FF2B5EF4-FFF2-40B4-BE49-F238E27FC236}">
                  <a16:creationId xmlns:a16="http://schemas.microsoft.com/office/drawing/2014/main" id="{E206CA13-2219-2CF9-4BF4-1A343AC4DF30}"/>
                </a:ext>
              </a:extLst>
            </p:cNvPr>
            <p:cNvSpPr/>
            <p:nvPr/>
          </p:nvSpPr>
          <p:spPr>
            <a:xfrm rot="20226769">
              <a:off x="2794812" y="3928160"/>
              <a:ext cx="558116" cy="751632"/>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Trapezoid 108">
              <a:extLst>
                <a:ext uri="{FF2B5EF4-FFF2-40B4-BE49-F238E27FC236}">
                  <a16:creationId xmlns:a16="http://schemas.microsoft.com/office/drawing/2014/main" id="{060771C8-03A6-6E27-F92D-B625BAD727CA}"/>
                </a:ext>
              </a:extLst>
            </p:cNvPr>
            <p:cNvSpPr/>
            <p:nvPr/>
          </p:nvSpPr>
          <p:spPr>
            <a:xfrm rot="1442139">
              <a:off x="713888" y="2353951"/>
              <a:ext cx="798296" cy="2157105"/>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0" name="Trapezoid 109">
              <a:extLst>
                <a:ext uri="{FF2B5EF4-FFF2-40B4-BE49-F238E27FC236}">
                  <a16:creationId xmlns:a16="http://schemas.microsoft.com/office/drawing/2014/main" id="{2052E2DB-4653-18CD-27D4-7C07FF797C2C}"/>
                </a:ext>
              </a:extLst>
            </p:cNvPr>
            <p:cNvSpPr/>
            <p:nvPr/>
          </p:nvSpPr>
          <p:spPr>
            <a:xfrm rot="20249249">
              <a:off x="2359823" y="2337525"/>
              <a:ext cx="698294" cy="2111034"/>
            </a:xfrm>
            <a:prstGeom prst="trapezoid">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1" name="Cloud 110">
              <a:extLst>
                <a:ext uri="{FF2B5EF4-FFF2-40B4-BE49-F238E27FC236}">
                  <a16:creationId xmlns:a16="http://schemas.microsoft.com/office/drawing/2014/main" id="{4FB12FE9-9510-85E9-7D08-5D13BD64BC1B}"/>
                </a:ext>
              </a:extLst>
            </p:cNvPr>
            <p:cNvSpPr/>
            <p:nvPr/>
          </p:nvSpPr>
          <p:spPr>
            <a:xfrm rot="18382183">
              <a:off x="624051" y="1087705"/>
              <a:ext cx="1066377"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2" name="Cloud 111">
              <a:extLst>
                <a:ext uri="{FF2B5EF4-FFF2-40B4-BE49-F238E27FC236}">
                  <a16:creationId xmlns:a16="http://schemas.microsoft.com/office/drawing/2014/main" id="{18867876-DC11-2359-171A-67C45B26874B}"/>
                </a:ext>
              </a:extLst>
            </p:cNvPr>
            <p:cNvSpPr/>
            <p:nvPr/>
          </p:nvSpPr>
          <p:spPr>
            <a:xfrm rot="5749123">
              <a:off x="2140717" y="1159942"/>
              <a:ext cx="982885" cy="642834"/>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3" name="Oval 112">
              <a:extLst>
                <a:ext uri="{FF2B5EF4-FFF2-40B4-BE49-F238E27FC236}">
                  <a16:creationId xmlns:a16="http://schemas.microsoft.com/office/drawing/2014/main" id="{5F8A1403-B35A-7112-DC87-8D5AC2F2798E}"/>
                </a:ext>
              </a:extLst>
            </p:cNvPr>
            <p:cNvSpPr/>
            <p:nvPr/>
          </p:nvSpPr>
          <p:spPr>
            <a:xfrm rot="6128217">
              <a:off x="1986712" y="6118785"/>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4" name="Oval 113">
              <a:extLst>
                <a:ext uri="{FF2B5EF4-FFF2-40B4-BE49-F238E27FC236}">
                  <a16:creationId xmlns:a16="http://schemas.microsoft.com/office/drawing/2014/main" id="{734F99DF-6FEA-4E87-FE06-DCE6FD8E7440}"/>
                </a:ext>
              </a:extLst>
            </p:cNvPr>
            <p:cNvSpPr/>
            <p:nvPr/>
          </p:nvSpPr>
          <p:spPr>
            <a:xfrm rot="4472555">
              <a:off x="1234601" y="6139763"/>
              <a:ext cx="625702" cy="81077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5" name="Trapezoid 114">
              <a:extLst>
                <a:ext uri="{FF2B5EF4-FFF2-40B4-BE49-F238E27FC236}">
                  <a16:creationId xmlns:a16="http://schemas.microsoft.com/office/drawing/2014/main" id="{DE764B07-DE1A-C971-FA96-F3FAB45BC71E}"/>
                </a:ext>
              </a:extLst>
            </p:cNvPr>
            <p:cNvSpPr/>
            <p:nvPr/>
          </p:nvSpPr>
          <p:spPr>
            <a:xfrm>
              <a:off x="1928643"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6" name="Trapezoid 115">
              <a:extLst>
                <a:ext uri="{FF2B5EF4-FFF2-40B4-BE49-F238E27FC236}">
                  <a16:creationId xmlns:a16="http://schemas.microsoft.com/office/drawing/2014/main" id="{B6900D50-29BF-1FBC-4566-B810CB936AE7}"/>
                </a:ext>
              </a:extLst>
            </p:cNvPr>
            <p:cNvSpPr/>
            <p:nvPr/>
          </p:nvSpPr>
          <p:spPr>
            <a:xfrm>
              <a:off x="1166260" y="4902377"/>
              <a:ext cx="762383" cy="1597219"/>
            </a:xfrm>
            <a:prstGeom prst="trapezoid">
              <a:avLst/>
            </a:prstGeom>
            <a:solidFill>
              <a:schemeClr val="accent4">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7" name="Trapezoid 116">
              <a:extLst>
                <a:ext uri="{FF2B5EF4-FFF2-40B4-BE49-F238E27FC236}">
                  <a16:creationId xmlns:a16="http://schemas.microsoft.com/office/drawing/2014/main" id="{4CDBBED4-D977-F958-0315-CCDDFD68621D}"/>
                </a:ext>
              </a:extLst>
            </p:cNvPr>
            <p:cNvSpPr/>
            <p:nvPr/>
          </p:nvSpPr>
          <p:spPr>
            <a:xfrm>
              <a:off x="827420" y="2450175"/>
              <a:ext cx="2202439" cy="3619389"/>
            </a:xfrm>
            <a:prstGeom prst="trapezoid">
              <a:avLst>
                <a:gd name="adj" fmla="val 28818"/>
              </a:avLst>
            </a:prstGeom>
            <a:solidFill>
              <a:srgbClr val="927B4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8" name="Trapezoid 117">
              <a:extLst>
                <a:ext uri="{FF2B5EF4-FFF2-40B4-BE49-F238E27FC236}">
                  <a16:creationId xmlns:a16="http://schemas.microsoft.com/office/drawing/2014/main" id="{CEEDEDC0-3ABE-00AB-C1AC-B5230932397D}"/>
                </a:ext>
              </a:extLst>
            </p:cNvPr>
            <p:cNvSpPr/>
            <p:nvPr/>
          </p:nvSpPr>
          <p:spPr>
            <a:xfrm rot="10800000">
              <a:off x="1589805" y="2553527"/>
              <a:ext cx="677674" cy="384851"/>
            </a:xfrm>
            <a:prstGeom prst="trapezoid">
              <a:avLst>
                <a:gd name="adj" fmla="val 37308"/>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9" name="Oval 118">
              <a:extLst>
                <a:ext uri="{FF2B5EF4-FFF2-40B4-BE49-F238E27FC236}">
                  <a16:creationId xmlns:a16="http://schemas.microsoft.com/office/drawing/2014/main" id="{B8AB6A6E-8ED9-169D-5A01-18EB73E6BD33}"/>
                </a:ext>
              </a:extLst>
            </p:cNvPr>
            <p:cNvSpPr/>
            <p:nvPr/>
          </p:nvSpPr>
          <p:spPr>
            <a:xfrm>
              <a:off x="1081549" y="674444"/>
              <a:ext cx="1609477" cy="21609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0" name="Cloud 119">
              <a:extLst>
                <a:ext uri="{FF2B5EF4-FFF2-40B4-BE49-F238E27FC236}">
                  <a16:creationId xmlns:a16="http://schemas.microsoft.com/office/drawing/2014/main" id="{59ADDC04-6D5C-4AEE-6E39-48451BAB2DC7}"/>
                </a:ext>
              </a:extLst>
            </p:cNvPr>
            <p:cNvSpPr/>
            <p:nvPr/>
          </p:nvSpPr>
          <p:spPr>
            <a:xfrm rot="600599">
              <a:off x="1133447" y="536029"/>
              <a:ext cx="1558891" cy="89662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21" name="Group 162">
              <a:extLst>
                <a:ext uri="{FF2B5EF4-FFF2-40B4-BE49-F238E27FC236}">
                  <a16:creationId xmlns:a16="http://schemas.microsoft.com/office/drawing/2014/main" id="{66740406-FD17-48B5-82B1-34C90EF86DD7}"/>
                </a:ext>
              </a:extLst>
            </p:cNvPr>
            <p:cNvGrpSpPr/>
            <p:nvPr/>
          </p:nvGrpSpPr>
          <p:grpSpPr>
            <a:xfrm>
              <a:off x="982450" y="936411"/>
              <a:ext cx="1858215" cy="300286"/>
              <a:chOff x="6571728" y="1086622"/>
              <a:chExt cx="1528420" cy="286099"/>
            </a:xfrm>
          </p:grpSpPr>
          <p:sp>
            <p:nvSpPr>
              <p:cNvPr id="146" name="Rounded Rectangle 42">
                <a:extLst>
                  <a:ext uri="{FF2B5EF4-FFF2-40B4-BE49-F238E27FC236}">
                    <a16:creationId xmlns:a16="http://schemas.microsoft.com/office/drawing/2014/main" id="{5A6405FB-1EA3-2221-FB81-3CEFC5FEFC68}"/>
                  </a:ext>
                </a:extLst>
              </p:cNvPr>
              <p:cNvSpPr/>
              <p:nvPr/>
            </p:nvSpPr>
            <p:spPr>
              <a:xfrm>
                <a:off x="6571728" y="1086622"/>
                <a:ext cx="1528420" cy="286099"/>
              </a:xfrm>
              <a:prstGeom prst="roundRect">
                <a:avLst>
                  <a:gd name="adj" fmla="val 50000"/>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7" name="Trapezoid 146">
                <a:extLst>
                  <a:ext uri="{FF2B5EF4-FFF2-40B4-BE49-F238E27FC236}">
                    <a16:creationId xmlns:a16="http://schemas.microsoft.com/office/drawing/2014/main" id="{A1FEA4DD-D5CD-1B92-15CA-5496CE4D8BA3}"/>
                  </a:ext>
                </a:extLst>
              </p:cNvPr>
              <p:cNvSpPr/>
              <p:nvPr/>
            </p:nvSpPr>
            <p:spPr>
              <a:xfrm rot="10800000">
                <a:off x="6710675"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8" name="Trapezoid 147">
                <a:extLst>
                  <a:ext uri="{FF2B5EF4-FFF2-40B4-BE49-F238E27FC236}">
                    <a16:creationId xmlns:a16="http://schemas.microsoft.com/office/drawing/2014/main" id="{1DE39702-811F-9F9D-3D45-D28E6699E60B}"/>
                  </a:ext>
                </a:extLst>
              </p:cNvPr>
              <p:cNvSpPr/>
              <p:nvPr/>
            </p:nvSpPr>
            <p:spPr>
              <a:xfrm rot="10800000">
                <a:off x="6988569"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9" name="Trapezoid 148">
                <a:extLst>
                  <a:ext uri="{FF2B5EF4-FFF2-40B4-BE49-F238E27FC236}">
                    <a16:creationId xmlns:a16="http://schemas.microsoft.com/office/drawing/2014/main" id="{1B622844-BC41-2FAF-72F7-9950F69876F6}"/>
                  </a:ext>
                </a:extLst>
              </p:cNvPr>
              <p:cNvSpPr/>
              <p:nvPr/>
            </p:nvSpPr>
            <p:spPr>
              <a:xfrm rot="10800000">
                <a:off x="7266464"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0" name="Trapezoid 149">
                <a:extLst>
                  <a:ext uri="{FF2B5EF4-FFF2-40B4-BE49-F238E27FC236}">
                    <a16:creationId xmlns:a16="http://schemas.microsoft.com/office/drawing/2014/main" id="{565817D7-46E2-B814-6849-134025CDDAA8}"/>
                  </a:ext>
                </a:extLst>
              </p:cNvPr>
              <p:cNvSpPr/>
              <p:nvPr/>
            </p:nvSpPr>
            <p:spPr>
              <a:xfrm rot="10800000">
                <a:off x="7544358"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1" name="Trapezoid 150">
                <a:extLst>
                  <a:ext uri="{FF2B5EF4-FFF2-40B4-BE49-F238E27FC236}">
                    <a16:creationId xmlns:a16="http://schemas.microsoft.com/office/drawing/2014/main" id="{9C5FB5A1-C91D-5F38-7C6B-1C8D6072C2A7}"/>
                  </a:ext>
                </a:extLst>
              </p:cNvPr>
              <p:cNvSpPr/>
              <p:nvPr/>
            </p:nvSpPr>
            <p:spPr>
              <a:xfrm rot="10800000">
                <a:off x="7822253" y="1086622"/>
                <a:ext cx="138947" cy="286099"/>
              </a:xfrm>
              <a:prstGeom prst="trapezoid">
                <a:avLst>
                  <a:gd name="adj" fmla="val 37308"/>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22" name="Cloud 121">
              <a:extLst>
                <a:ext uri="{FF2B5EF4-FFF2-40B4-BE49-F238E27FC236}">
                  <a16:creationId xmlns:a16="http://schemas.microsoft.com/office/drawing/2014/main" id="{B9E21865-BF09-BA7E-6131-D8BE67575B8D}"/>
                </a:ext>
              </a:extLst>
            </p:cNvPr>
            <p:cNvSpPr/>
            <p:nvPr/>
          </p:nvSpPr>
          <p:spPr>
            <a:xfrm rot="985445">
              <a:off x="1324219" y="2139095"/>
              <a:ext cx="979788" cy="920461"/>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3" name="Oval 122">
              <a:extLst>
                <a:ext uri="{FF2B5EF4-FFF2-40B4-BE49-F238E27FC236}">
                  <a16:creationId xmlns:a16="http://schemas.microsoft.com/office/drawing/2014/main" id="{565F40B5-2B63-5C35-685D-C7AB06B749EE}"/>
                </a:ext>
              </a:extLst>
            </p:cNvPr>
            <p:cNvSpPr/>
            <p:nvPr/>
          </p:nvSpPr>
          <p:spPr>
            <a:xfrm rot="5243297">
              <a:off x="1722309" y="2160249"/>
              <a:ext cx="216251" cy="4788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24" name="Group 163">
              <a:extLst>
                <a:ext uri="{FF2B5EF4-FFF2-40B4-BE49-F238E27FC236}">
                  <a16:creationId xmlns:a16="http://schemas.microsoft.com/office/drawing/2014/main" id="{F9C73BE0-6AA0-0801-0FAA-41E81FC69867}"/>
                </a:ext>
              </a:extLst>
            </p:cNvPr>
            <p:cNvGrpSpPr/>
            <p:nvPr/>
          </p:nvGrpSpPr>
          <p:grpSpPr>
            <a:xfrm>
              <a:off x="982444" y="3839179"/>
              <a:ext cx="1742078" cy="1801718"/>
              <a:chOff x="7543801" y="3581401"/>
              <a:chExt cx="1176618" cy="1066800"/>
            </a:xfrm>
          </p:grpSpPr>
          <p:sp>
            <p:nvSpPr>
              <p:cNvPr id="141" name="Rounded Rectangle 37">
                <a:extLst>
                  <a:ext uri="{FF2B5EF4-FFF2-40B4-BE49-F238E27FC236}">
                    <a16:creationId xmlns:a16="http://schemas.microsoft.com/office/drawing/2014/main" id="{1393AEB8-FBF1-056C-E2EA-2F6BFB030E85}"/>
                  </a:ext>
                </a:extLst>
              </p:cNvPr>
              <p:cNvSpPr/>
              <p:nvPr/>
            </p:nvSpPr>
            <p:spPr>
              <a:xfrm>
                <a:off x="7696201" y="3657600"/>
                <a:ext cx="1024218" cy="172434"/>
              </a:xfrm>
              <a:prstGeom prst="roundRect">
                <a:avLst/>
              </a:prstGeom>
              <a:solidFill>
                <a:srgbClr val="D98A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2" name="Group 162">
                <a:extLst>
                  <a:ext uri="{FF2B5EF4-FFF2-40B4-BE49-F238E27FC236}">
                    <a16:creationId xmlns:a16="http://schemas.microsoft.com/office/drawing/2014/main" id="{BC8B2BE9-2D40-FA7C-3B82-515CF85351FF}"/>
                  </a:ext>
                </a:extLst>
              </p:cNvPr>
              <p:cNvGrpSpPr/>
              <p:nvPr/>
            </p:nvGrpSpPr>
            <p:grpSpPr>
              <a:xfrm>
                <a:off x="7543801" y="3581401"/>
                <a:ext cx="457200" cy="1066800"/>
                <a:chOff x="6827799" y="4800600"/>
                <a:chExt cx="868401" cy="2043177"/>
              </a:xfrm>
              <a:solidFill>
                <a:srgbClr val="D98A33"/>
              </a:solidFill>
            </p:grpSpPr>
            <p:sp>
              <p:nvSpPr>
                <p:cNvPr id="143" name="Double Wave 142">
                  <a:extLst>
                    <a:ext uri="{FF2B5EF4-FFF2-40B4-BE49-F238E27FC236}">
                      <a16:creationId xmlns:a16="http://schemas.microsoft.com/office/drawing/2014/main" id="{9D050A82-E54E-1148-FFD1-A0E011F38F74}"/>
                    </a:ext>
                  </a:extLst>
                </p:cNvPr>
                <p:cNvSpPr/>
                <p:nvPr/>
              </p:nvSpPr>
              <p:spPr>
                <a:xfrm rot="16516316">
                  <a:off x="6407650" y="5697864"/>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4" name="Double Wave 143">
                  <a:extLst>
                    <a:ext uri="{FF2B5EF4-FFF2-40B4-BE49-F238E27FC236}">
                      <a16:creationId xmlns:a16="http://schemas.microsoft.com/office/drawing/2014/main" id="{0CCBFCDA-8FA6-29B0-6978-D96A4593CB24}"/>
                    </a:ext>
                  </a:extLst>
                </p:cNvPr>
                <p:cNvSpPr/>
                <p:nvPr/>
              </p:nvSpPr>
              <p:spPr>
                <a:xfrm rot="17633710">
                  <a:off x="6141999" y="5700777"/>
                  <a:ext cx="1828800" cy="457200"/>
                </a:xfrm>
                <a:prstGeom prst="doubleWave">
                  <a:avLst>
                    <a:gd name="adj1" fmla="val 12500"/>
                    <a:gd name="adj2" fmla="val -1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5" name="Rounded Rectangle 41">
                  <a:extLst>
                    <a:ext uri="{FF2B5EF4-FFF2-40B4-BE49-F238E27FC236}">
                      <a16:creationId xmlns:a16="http://schemas.microsoft.com/office/drawing/2014/main" id="{D83846EE-6116-1F09-3FE4-806BC1E98591}"/>
                    </a:ext>
                  </a:extLst>
                </p:cNvPr>
                <p:cNvSpPr/>
                <p:nvPr/>
              </p:nvSpPr>
              <p:spPr>
                <a:xfrm>
                  <a:off x="7010400" y="4800600"/>
                  <a:ext cx="685800" cy="609600"/>
                </a:xfrm>
                <a:prstGeom prst="roundRect">
                  <a:avLst>
                    <a:gd name="adj" fmla="val 31652"/>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125" name="Group 169">
              <a:extLst>
                <a:ext uri="{FF2B5EF4-FFF2-40B4-BE49-F238E27FC236}">
                  <a16:creationId xmlns:a16="http://schemas.microsoft.com/office/drawing/2014/main" id="{E45F8CC3-84FF-298B-B7E8-5C71E5431638}"/>
                </a:ext>
              </a:extLst>
            </p:cNvPr>
            <p:cNvGrpSpPr/>
            <p:nvPr/>
          </p:nvGrpSpPr>
          <p:grpSpPr>
            <a:xfrm>
              <a:off x="796629" y="5340611"/>
              <a:ext cx="2194826" cy="800764"/>
              <a:chOff x="0" y="4648200"/>
              <a:chExt cx="3986134" cy="1541489"/>
            </a:xfrm>
          </p:grpSpPr>
          <p:grpSp>
            <p:nvGrpSpPr>
              <p:cNvPr id="126" name="Group 138">
                <a:extLst>
                  <a:ext uri="{FF2B5EF4-FFF2-40B4-BE49-F238E27FC236}">
                    <a16:creationId xmlns:a16="http://schemas.microsoft.com/office/drawing/2014/main" id="{ACE102DA-68F9-ACFC-EAB5-D62364AE6814}"/>
                  </a:ext>
                </a:extLst>
              </p:cNvPr>
              <p:cNvGrpSpPr/>
              <p:nvPr/>
            </p:nvGrpSpPr>
            <p:grpSpPr>
              <a:xfrm>
                <a:off x="0" y="4648200"/>
                <a:ext cx="1600200" cy="1524000"/>
                <a:chOff x="533400" y="4648200"/>
                <a:chExt cx="1905000" cy="1828800"/>
              </a:xfrm>
            </p:grpSpPr>
            <p:sp>
              <p:nvSpPr>
                <p:cNvPr id="137" name="Plus 33">
                  <a:extLst>
                    <a:ext uri="{FF2B5EF4-FFF2-40B4-BE49-F238E27FC236}">
                      <a16:creationId xmlns:a16="http://schemas.microsoft.com/office/drawing/2014/main" id="{5F6E2D0B-811F-104C-6541-05B0326DCBBB}"/>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8" name="Diamond 137">
                  <a:extLst>
                    <a:ext uri="{FF2B5EF4-FFF2-40B4-BE49-F238E27FC236}">
                      <a16:creationId xmlns:a16="http://schemas.microsoft.com/office/drawing/2014/main" id="{2F9D77FE-D4AB-000E-A466-83039C2D4FB6}"/>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9" name="Diamond 138">
                  <a:extLst>
                    <a:ext uri="{FF2B5EF4-FFF2-40B4-BE49-F238E27FC236}">
                      <a16:creationId xmlns:a16="http://schemas.microsoft.com/office/drawing/2014/main" id="{80F94983-E6CE-BD4C-ACFB-292D6B4264E9}"/>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0" name="Diamond 139">
                  <a:extLst>
                    <a:ext uri="{FF2B5EF4-FFF2-40B4-BE49-F238E27FC236}">
                      <a16:creationId xmlns:a16="http://schemas.microsoft.com/office/drawing/2014/main" id="{C8E0F561-D5D5-D710-FCA5-B92D77B71783}"/>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27" name="Group 139">
                <a:extLst>
                  <a:ext uri="{FF2B5EF4-FFF2-40B4-BE49-F238E27FC236}">
                    <a16:creationId xmlns:a16="http://schemas.microsoft.com/office/drawing/2014/main" id="{1F409707-FAE1-525C-75A3-47B1F97EC1D6}"/>
                  </a:ext>
                </a:extLst>
              </p:cNvPr>
              <p:cNvGrpSpPr/>
              <p:nvPr/>
            </p:nvGrpSpPr>
            <p:grpSpPr>
              <a:xfrm>
                <a:off x="1182973" y="4665689"/>
                <a:ext cx="1600200" cy="1524000"/>
                <a:chOff x="533400" y="4648200"/>
                <a:chExt cx="1905000" cy="1828800"/>
              </a:xfrm>
            </p:grpSpPr>
            <p:sp>
              <p:nvSpPr>
                <p:cNvPr id="133" name="Plus 29">
                  <a:extLst>
                    <a:ext uri="{FF2B5EF4-FFF2-40B4-BE49-F238E27FC236}">
                      <a16:creationId xmlns:a16="http://schemas.microsoft.com/office/drawing/2014/main" id="{22ED4381-0DA9-E41F-BFFD-EB430AB78A90}"/>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4" name="Diamond 133">
                  <a:extLst>
                    <a:ext uri="{FF2B5EF4-FFF2-40B4-BE49-F238E27FC236}">
                      <a16:creationId xmlns:a16="http://schemas.microsoft.com/office/drawing/2014/main" id="{A949E520-BC0E-0A1F-AB4B-4C1D87FA2351}"/>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5" name="Diamond 134">
                  <a:extLst>
                    <a:ext uri="{FF2B5EF4-FFF2-40B4-BE49-F238E27FC236}">
                      <a16:creationId xmlns:a16="http://schemas.microsoft.com/office/drawing/2014/main" id="{D6620429-76DC-FB84-88A9-A593907E2983}"/>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6" name="Diamond 135">
                  <a:extLst>
                    <a:ext uri="{FF2B5EF4-FFF2-40B4-BE49-F238E27FC236}">
                      <a16:creationId xmlns:a16="http://schemas.microsoft.com/office/drawing/2014/main" id="{75A30624-7008-6627-3E4C-99CCEC87E03D}"/>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28" name="Group 144">
                <a:extLst>
                  <a:ext uri="{FF2B5EF4-FFF2-40B4-BE49-F238E27FC236}">
                    <a16:creationId xmlns:a16="http://schemas.microsoft.com/office/drawing/2014/main" id="{11698E3E-AD62-DCC5-01F1-4391006936B0}"/>
                  </a:ext>
                </a:extLst>
              </p:cNvPr>
              <p:cNvGrpSpPr/>
              <p:nvPr/>
            </p:nvGrpSpPr>
            <p:grpSpPr>
              <a:xfrm>
                <a:off x="2385934" y="4665689"/>
                <a:ext cx="1600200" cy="1524000"/>
                <a:chOff x="533400" y="4648200"/>
                <a:chExt cx="1905000" cy="1828800"/>
              </a:xfrm>
            </p:grpSpPr>
            <p:sp>
              <p:nvSpPr>
                <p:cNvPr id="129" name="Plus 25">
                  <a:extLst>
                    <a:ext uri="{FF2B5EF4-FFF2-40B4-BE49-F238E27FC236}">
                      <a16:creationId xmlns:a16="http://schemas.microsoft.com/office/drawing/2014/main" id="{158601BA-3568-951A-BC4B-582F8017D784}"/>
                    </a:ext>
                  </a:extLst>
                </p:cNvPr>
                <p:cNvSpPr/>
                <p:nvPr/>
              </p:nvSpPr>
              <p:spPr>
                <a:xfrm>
                  <a:off x="533400" y="4648200"/>
                  <a:ext cx="1905000" cy="1828800"/>
                </a:xfrm>
                <a:prstGeom prst="mathPlus">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0" name="Diamond 129">
                  <a:extLst>
                    <a:ext uri="{FF2B5EF4-FFF2-40B4-BE49-F238E27FC236}">
                      <a16:creationId xmlns:a16="http://schemas.microsoft.com/office/drawing/2014/main" id="{93351216-FE0B-86DE-8D7E-6B1047CE1305}"/>
                    </a:ext>
                  </a:extLst>
                </p:cNvPr>
                <p:cNvSpPr/>
                <p:nvPr/>
              </p:nvSpPr>
              <p:spPr>
                <a:xfrm>
                  <a:off x="1295400" y="5181600"/>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1" name="Diamond 130">
                  <a:extLst>
                    <a:ext uri="{FF2B5EF4-FFF2-40B4-BE49-F238E27FC236}">
                      <a16:creationId xmlns:a16="http://schemas.microsoft.com/office/drawing/2014/main" id="{6286F138-D64A-1A9B-56DA-CADF39C8B77C}"/>
                    </a:ext>
                  </a:extLst>
                </p:cNvPr>
                <p:cNvSpPr/>
                <p:nvPr/>
              </p:nvSpPr>
              <p:spPr>
                <a:xfrm>
                  <a:off x="1822554" y="500421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2" name="Diamond 131">
                  <a:extLst>
                    <a:ext uri="{FF2B5EF4-FFF2-40B4-BE49-F238E27FC236}">
                      <a16:creationId xmlns:a16="http://schemas.microsoft.com/office/drawing/2014/main" id="{E70BCEDE-8B31-A19E-9A38-7578769FEFE4}"/>
                    </a:ext>
                  </a:extLst>
                </p:cNvPr>
                <p:cNvSpPr/>
                <p:nvPr/>
              </p:nvSpPr>
              <p:spPr>
                <a:xfrm>
                  <a:off x="758252" y="4974237"/>
                  <a:ext cx="368508" cy="685800"/>
                </a:xfrm>
                <a:prstGeom prst="diamond">
                  <a:avLst/>
                </a:prstGeom>
                <a:solidFill>
                  <a:srgbClr val="D5B35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spTree>
    <p:extLst>
      <p:ext uri="{BB962C8B-B14F-4D97-AF65-F5344CB8AC3E}">
        <p14:creationId xmlns:p14="http://schemas.microsoft.com/office/powerpoint/2010/main" val="3628131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015663"/>
          </a:xfrm>
          <a:prstGeom prst="rect">
            <a:avLst/>
          </a:prstGeom>
          <a:noFill/>
        </p:spPr>
        <p:txBody>
          <a:bodyPr wrap="square" rtlCol="0">
            <a:spAutoFit/>
          </a:bodyPr>
          <a:lstStyle/>
          <a:p>
            <a:r>
              <a:rPr lang="en-US" sz="2000" dirty="0">
                <a:latin typeface="Abadi" panose="020B0604020104020204" pitchFamily="34" charset="0"/>
              </a:rPr>
              <a:t>“Mercy is the compassionate treatment of a person greater than what is deserved” (6)</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Merciful</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Matthew 5:7</a:t>
            </a:r>
            <a:endParaRPr lang="en-US" sz="2000" dirty="0">
              <a:latin typeface="Abadi" panose="020B0604020104020204" pitchFamily="34" charset="0"/>
            </a:endParaRPr>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3 Nephi 12:7</a:t>
            </a:r>
            <a:endParaRPr lang="en-US" sz="2000" dirty="0">
              <a:latin typeface="Abadi" panose="020B0604020104020204" pitchFamily="34" charset="0"/>
            </a:endParaRPr>
          </a:p>
        </p:txBody>
      </p:sp>
      <p:sp>
        <p:nvSpPr>
          <p:cNvPr id="2" name="Rectangle 1"/>
          <p:cNvSpPr/>
          <p:nvPr/>
        </p:nvSpPr>
        <p:spPr>
          <a:xfrm>
            <a:off x="7776387" y="1331197"/>
            <a:ext cx="3827784" cy="1015663"/>
          </a:xfrm>
          <a:prstGeom prst="rect">
            <a:avLst/>
          </a:prstGeom>
        </p:spPr>
        <p:txBody>
          <a:bodyPr wrap="square">
            <a:spAutoFit/>
          </a:bodyPr>
          <a:lstStyle/>
          <a:p>
            <a:r>
              <a:rPr lang="en-US" sz="2000" dirty="0">
                <a:latin typeface="Abadi" panose="020B0604020104020204" pitchFamily="34" charset="0"/>
              </a:rPr>
              <a:t>We are able to receive Heavenly Father’s mercy because of the Atonement of Jesus Christ.</a:t>
            </a:r>
          </a:p>
        </p:txBody>
      </p:sp>
      <p:sp>
        <p:nvSpPr>
          <p:cNvPr id="3" name="Rectangle 2"/>
          <p:cNvSpPr/>
          <p:nvPr/>
        </p:nvSpPr>
        <p:spPr>
          <a:xfrm>
            <a:off x="3048000" y="2794057"/>
            <a:ext cx="6096000" cy="1754326"/>
          </a:xfrm>
          <a:prstGeom prst="rect">
            <a:avLst/>
          </a:prstGeom>
        </p:spPr>
        <p:txBody>
          <a:bodyPr>
            <a:spAutoFit/>
          </a:bodyPr>
          <a:lstStyle/>
          <a:p>
            <a:r>
              <a:rPr lang="en-US" i="1" dirty="0">
                <a:solidFill>
                  <a:srgbClr val="FF0000"/>
                </a:solidFill>
                <a:latin typeface="Palatino"/>
              </a:rPr>
              <a:t> And thou didst hear me because of mine afflictions and my sincerity; and it is because of thy Son that thou hast been thus merciful unto me, therefore I will cry unto thee in all mine afflictions, for in thee is my joy; for thou hast turned thy judgments away from me, because of thy Son.</a:t>
            </a:r>
          </a:p>
          <a:p>
            <a:r>
              <a:rPr lang="en-US" i="1" dirty="0">
                <a:solidFill>
                  <a:srgbClr val="FF0000"/>
                </a:solidFill>
                <a:latin typeface="Palatino"/>
              </a:rPr>
              <a:t>Alma 33:11</a:t>
            </a:r>
            <a:endParaRPr lang="en-US" i="1" dirty="0">
              <a:solidFill>
                <a:srgbClr val="FF0000"/>
              </a:solidFill>
              <a:latin typeface="Abadi" panose="020B0604020104020204" pitchFamily="34" charset="0"/>
            </a:endParaRPr>
          </a:p>
        </p:txBody>
      </p:sp>
      <p:grpSp>
        <p:nvGrpSpPr>
          <p:cNvPr id="7" name="Group 6"/>
          <p:cNvGrpSpPr/>
          <p:nvPr/>
        </p:nvGrpSpPr>
        <p:grpSpPr>
          <a:xfrm>
            <a:off x="5078721" y="4889576"/>
            <a:ext cx="2330519" cy="1837854"/>
            <a:chOff x="5139722" y="2842406"/>
            <a:chExt cx="2330519" cy="1837854"/>
          </a:xfrm>
        </p:grpSpPr>
        <p:sp>
          <p:nvSpPr>
            <p:cNvPr id="9" name="Rectangle 8"/>
            <p:cNvSpPr/>
            <p:nvPr/>
          </p:nvSpPr>
          <p:spPr>
            <a:xfrm>
              <a:off x="5139722" y="2842406"/>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0" name="Group 9"/>
            <p:cNvGrpSpPr/>
            <p:nvPr/>
          </p:nvGrpSpPr>
          <p:grpSpPr>
            <a:xfrm>
              <a:off x="5514105" y="3506288"/>
              <a:ext cx="990928" cy="1003195"/>
              <a:chOff x="5987382" y="3174737"/>
              <a:chExt cx="1865640" cy="1888736"/>
            </a:xfrm>
          </p:grpSpPr>
          <p:grpSp>
            <p:nvGrpSpPr>
              <p:cNvPr id="12" name="Group 11"/>
              <p:cNvGrpSpPr/>
              <p:nvPr/>
            </p:nvGrpSpPr>
            <p:grpSpPr>
              <a:xfrm>
                <a:off x="6034443" y="3174737"/>
                <a:ext cx="1818579" cy="1888736"/>
                <a:chOff x="6034443" y="3174737"/>
                <a:chExt cx="1818579" cy="1888736"/>
              </a:xfrm>
            </p:grpSpPr>
            <p:cxnSp>
              <p:nvCxnSpPr>
                <p:cNvPr id="18" name="Straight Connector 17"/>
                <p:cNvCxnSpPr/>
                <p:nvPr/>
              </p:nvCxnSpPr>
              <p:spPr>
                <a:xfrm flipH="1">
                  <a:off x="6340179" y="4584364"/>
                  <a:ext cx="726122" cy="435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1" idx="4"/>
                </p:cNvCxnSpPr>
                <p:nvPr/>
              </p:nvCxnSpPr>
              <p:spPr>
                <a:xfrm flipH="1">
                  <a:off x="6338419" y="3845651"/>
                  <a:ext cx="96152" cy="1169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47478" y="4589431"/>
                  <a:ext cx="575592" cy="474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21094073">
                  <a:off x="6034443" y="3174737"/>
                  <a:ext cx="701340" cy="674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22" name="Straight Connector 21"/>
                <p:cNvCxnSpPr/>
                <p:nvPr/>
              </p:nvCxnSpPr>
              <p:spPr>
                <a:xfrm flipV="1">
                  <a:off x="7601660" y="4981212"/>
                  <a:ext cx="251362" cy="82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393604" y="3799201"/>
                  <a:ext cx="750868" cy="219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140726" y="3641680"/>
                  <a:ext cx="146702" cy="1549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13" name="Straight Connector 12"/>
              <p:cNvCxnSpPr/>
              <p:nvPr/>
            </p:nvCxnSpPr>
            <p:spPr>
              <a:xfrm flipH="1">
                <a:off x="6340179" y="4960052"/>
                <a:ext cx="602785" cy="48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357975" y="4882844"/>
                <a:ext cx="243685" cy="154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891966" y="4960052"/>
                <a:ext cx="466009" cy="74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87382" y="3997328"/>
                <a:ext cx="428423" cy="4758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987382" y="4459024"/>
                <a:ext cx="133332" cy="4013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flipH="1">
              <a:off x="6318472" y="2973859"/>
              <a:ext cx="726159" cy="1450713"/>
              <a:chOff x="1911167" y="2246284"/>
              <a:chExt cx="1252516" cy="2502264"/>
            </a:xfrm>
          </p:grpSpPr>
          <p:sp>
            <p:nvSpPr>
              <p:cNvPr id="26" name="Oval 25"/>
              <p:cNvSpPr/>
              <p:nvPr/>
            </p:nvSpPr>
            <p:spPr>
              <a:xfrm>
                <a:off x="2135366" y="22462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27" name="Straight Connector 26"/>
              <p:cNvCxnSpPr/>
              <p:nvPr/>
            </p:nvCxnSpPr>
            <p:spPr>
              <a:xfrm flipH="1">
                <a:off x="2315446" y="29078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112904" y="39363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315446" y="39042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911167" y="44647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589574" y="43215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382557" y="2901056"/>
                <a:ext cx="134676" cy="73633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2488036" y="3611221"/>
                <a:ext cx="572650" cy="193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370677" y="29078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652546" y="3450346"/>
                <a:ext cx="511137" cy="1459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8" name="Rectangle 7"/>
          <p:cNvSpPr/>
          <p:nvPr/>
        </p:nvSpPr>
        <p:spPr>
          <a:xfrm>
            <a:off x="2118177" y="711765"/>
            <a:ext cx="8050881" cy="369332"/>
          </a:xfrm>
          <a:prstGeom prst="rect">
            <a:avLst/>
          </a:prstGeom>
        </p:spPr>
        <p:txBody>
          <a:bodyPr wrap="square">
            <a:spAutoFit/>
          </a:bodyPr>
          <a:lstStyle/>
          <a:p>
            <a:r>
              <a:rPr lang="en-US" dirty="0">
                <a:solidFill>
                  <a:srgbClr val="333333"/>
                </a:solidFill>
                <a:latin typeface="Abadi" panose="020B0604020104020204" pitchFamily="34" charset="0"/>
              </a:rPr>
              <a:t>The Savior taught that the way we treat others affects how God will treat us</a:t>
            </a:r>
            <a:endParaRPr lang="en-US" dirty="0">
              <a:latin typeface="Abadi" panose="020B0604020104020204" pitchFamily="34" charset="0"/>
            </a:endParaRPr>
          </a:p>
        </p:txBody>
      </p:sp>
    </p:spTree>
    <p:extLst>
      <p:ext uri="{BB962C8B-B14F-4D97-AF65-F5344CB8AC3E}">
        <p14:creationId xmlns:p14="http://schemas.microsoft.com/office/powerpoint/2010/main" val="295111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6349" y="848578"/>
            <a:ext cx="5544394" cy="1323439"/>
          </a:xfrm>
          <a:prstGeom prst="rect">
            <a:avLst/>
          </a:prstGeom>
          <a:noFill/>
        </p:spPr>
        <p:txBody>
          <a:bodyPr wrap="square" rtlCol="0">
            <a:spAutoFit/>
          </a:bodyPr>
          <a:lstStyle/>
          <a:p>
            <a:r>
              <a:rPr lang="en-US" sz="2000" dirty="0">
                <a:latin typeface="Abadi" panose="020B0604020104020204" pitchFamily="34" charset="0"/>
              </a:rPr>
              <a:t>The pure in heart are those who love the Lord, who seek to follow Him and keep His commandments, who are striving to live virtuous lives and endure faithfully to the end.</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Pure in Heart</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Matthew 5:8</a:t>
            </a:r>
            <a:endParaRPr lang="en-US" sz="2000" dirty="0">
              <a:latin typeface="Abadi" panose="020B0604020104020204" pitchFamily="34" charset="0"/>
            </a:endParaRPr>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3 Nephi 12:8</a:t>
            </a:r>
            <a:endParaRPr lang="en-US" sz="2000" dirty="0">
              <a:latin typeface="Abadi" panose="020B0604020104020204" pitchFamily="34" charset="0"/>
            </a:endParaRPr>
          </a:p>
        </p:txBody>
      </p:sp>
      <p:sp>
        <p:nvSpPr>
          <p:cNvPr id="2" name="Rectangle 1"/>
          <p:cNvSpPr/>
          <p:nvPr/>
        </p:nvSpPr>
        <p:spPr>
          <a:xfrm>
            <a:off x="7840300" y="894790"/>
            <a:ext cx="3712029" cy="1477328"/>
          </a:xfrm>
          <a:prstGeom prst="rect">
            <a:avLst/>
          </a:prstGeom>
        </p:spPr>
        <p:txBody>
          <a:bodyPr wrap="square">
            <a:spAutoFit/>
          </a:bodyPr>
          <a:lstStyle/>
          <a:p>
            <a:r>
              <a:rPr lang="en-US" dirty="0">
                <a:latin typeface="Abadi" panose="020B0604020104020204" pitchFamily="34" charset="0"/>
              </a:rPr>
              <a:t>The pure in heart are those who control their thoughts to keep themselves free from immoral fantasies and deeds” (7)</a:t>
            </a:r>
          </a:p>
          <a:p>
            <a:endParaRPr lang="en-US" dirty="0">
              <a:latin typeface="Abadi" panose="020B0604020104020204" pitchFamily="34" charset="0"/>
            </a:endParaRPr>
          </a:p>
        </p:txBody>
      </p:sp>
      <p:grpSp>
        <p:nvGrpSpPr>
          <p:cNvPr id="9" name="Group 8"/>
          <p:cNvGrpSpPr/>
          <p:nvPr/>
        </p:nvGrpSpPr>
        <p:grpSpPr>
          <a:xfrm>
            <a:off x="4821497" y="4918478"/>
            <a:ext cx="2330519" cy="1837854"/>
            <a:chOff x="1182004" y="4773622"/>
            <a:chExt cx="2330519" cy="1837854"/>
          </a:xfrm>
        </p:grpSpPr>
        <p:sp>
          <p:nvSpPr>
            <p:cNvPr id="10" name="Rectangle 9"/>
            <p:cNvSpPr/>
            <p:nvPr/>
          </p:nvSpPr>
          <p:spPr>
            <a:xfrm>
              <a:off x="1182004" y="4773622"/>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2" name="Group 11"/>
            <p:cNvGrpSpPr/>
            <p:nvPr/>
          </p:nvGrpSpPr>
          <p:grpSpPr>
            <a:xfrm>
              <a:off x="1644622" y="4836497"/>
              <a:ext cx="953831" cy="1712103"/>
              <a:chOff x="1246937" y="4853494"/>
              <a:chExt cx="953831" cy="1712103"/>
            </a:xfrm>
          </p:grpSpPr>
          <p:grpSp>
            <p:nvGrpSpPr>
              <p:cNvPr id="13" name="Group 12"/>
              <p:cNvGrpSpPr/>
              <p:nvPr/>
            </p:nvGrpSpPr>
            <p:grpSpPr>
              <a:xfrm>
                <a:off x="1638409" y="4940032"/>
                <a:ext cx="562359" cy="1625565"/>
                <a:chOff x="1758767" y="2093884"/>
                <a:chExt cx="867634" cy="2502264"/>
              </a:xfrm>
            </p:grpSpPr>
            <p:sp>
              <p:nvSpPr>
                <p:cNvPr id="20" name="Oval 19"/>
                <p:cNvSpPr/>
                <p:nvPr/>
              </p:nvSpPr>
              <p:spPr>
                <a:xfrm>
                  <a:off x="1982966" y="2093884"/>
                  <a:ext cx="643435" cy="643435"/>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21" name="Straight Connector 20"/>
                <p:cNvCxnSpPr/>
                <p:nvPr/>
              </p:nvCxnSpPr>
              <p:spPr>
                <a:xfrm flipH="1">
                  <a:off x="2163046" y="2755489"/>
                  <a:ext cx="61660" cy="9998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960504" y="3783977"/>
                  <a:ext cx="202542" cy="53371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163046" y="3751841"/>
                  <a:ext cx="274128" cy="41735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758767" y="4312341"/>
                  <a:ext cx="201052" cy="28380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37174" y="4169193"/>
                  <a:ext cx="113561" cy="38899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02988" y="2748657"/>
                  <a:ext cx="327170" cy="58044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93057" y="3315767"/>
                  <a:ext cx="211875" cy="2337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218277" y="2755489"/>
                  <a:ext cx="293114" cy="55261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endCxn id="19" idx="3"/>
                </p:cNvCxnSpPr>
                <p:nvPr/>
              </p:nvCxnSpPr>
              <p:spPr>
                <a:xfrm flipH="1">
                  <a:off x="2432316" y="3297946"/>
                  <a:ext cx="67831" cy="151166"/>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4" name="Cloud Callout 13"/>
              <p:cNvSpPr/>
              <p:nvPr/>
            </p:nvSpPr>
            <p:spPr>
              <a:xfrm>
                <a:off x="1246937" y="4853494"/>
                <a:ext cx="414464" cy="378340"/>
              </a:xfrm>
              <a:prstGeom prst="cloudCallout">
                <a:avLst>
                  <a:gd name="adj1" fmla="val 52708"/>
                  <a:gd name="adj2" fmla="val 55968"/>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5" name="Group 14"/>
              <p:cNvGrpSpPr/>
              <p:nvPr/>
            </p:nvGrpSpPr>
            <p:grpSpPr>
              <a:xfrm>
                <a:off x="1832666" y="5632069"/>
                <a:ext cx="289804" cy="376740"/>
                <a:chOff x="3817088" y="5358031"/>
                <a:chExt cx="405853" cy="527602"/>
              </a:xfrm>
            </p:grpSpPr>
            <p:sp>
              <p:nvSpPr>
                <p:cNvPr id="18" name="Rectangle 17"/>
                <p:cNvSpPr/>
                <p:nvPr/>
              </p:nvSpPr>
              <p:spPr>
                <a:xfrm>
                  <a:off x="3817088" y="5358032"/>
                  <a:ext cx="405853" cy="527601"/>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Rectangle 18"/>
                <p:cNvSpPr/>
                <p:nvPr/>
              </p:nvSpPr>
              <p:spPr>
                <a:xfrm>
                  <a:off x="3817088" y="5358031"/>
                  <a:ext cx="339333" cy="527601"/>
                </a:xfrm>
                <a:prstGeom prst="rect">
                  <a:avLst/>
                </a:prstGeom>
                <a:solidFill>
                  <a:schemeClr val="accent1">
                    <a:lumMod val="60000"/>
                    <a:lumOff val="40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cxnSp>
            <p:nvCxnSpPr>
              <p:cNvPr id="16" name="Straight Connector 15"/>
              <p:cNvCxnSpPr/>
              <p:nvPr/>
            </p:nvCxnSpPr>
            <p:spPr>
              <a:xfrm flipH="1">
                <a:off x="1996011" y="5703762"/>
                <a:ext cx="131754" cy="20318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746049" y="5730368"/>
                <a:ext cx="137327" cy="15182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3" name="Rectangle 2"/>
          <p:cNvSpPr/>
          <p:nvPr/>
        </p:nvSpPr>
        <p:spPr>
          <a:xfrm>
            <a:off x="1807075" y="2426567"/>
            <a:ext cx="9220154" cy="2031325"/>
          </a:xfrm>
          <a:prstGeom prst="rect">
            <a:avLst/>
          </a:prstGeom>
        </p:spPr>
        <p:txBody>
          <a:bodyPr wrap="square">
            <a:spAutoFit/>
          </a:bodyPr>
          <a:lstStyle/>
          <a:p>
            <a:r>
              <a:rPr lang="en-US" dirty="0">
                <a:solidFill>
                  <a:srgbClr val="333333"/>
                </a:solidFill>
                <a:latin typeface="Abadi" panose="020B0604020104020204" pitchFamily="34" charset="0"/>
              </a:rPr>
              <a:t>“If something is pure, it is not polluted or tainted by things which do not belong to it. Purity of heart is certainly one of the most important qualifications for receiving inspiration from God.</a:t>
            </a:r>
          </a:p>
          <a:p>
            <a:endParaRPr lang="en-US" dirty="0">
              <a:solidFill>
                <a:srgbClr val="333333"/>
              </a:solidFill>
              <a:latin typeface="Abadi" panose="020B0604020104020204" pitchFamily="34" charset="0"/>
            </a:endParaRPr>
          </a:p>
          <a:p>
            <a:r>
              <a:rPr lang="en-US" dirty="0">
                <a:latin typeface="Abadi" panose="020B0604020104020204" pitchFamily="34" charset="0"/>
              </a:rPr>
              <a:t>While none of our hearts are perfect, the more diligently we strive to eliminate impurity, or </a:t>
            </a:r>
            <a:r>
              <a:rPr lang="en-US" b="1" dirty="0">
                <a:latin typeface="Abadi" panose="020B0604020104020204" pitchFamily="34" charset="0"/>
              </a:rPr>
              <a:t>push out things which do not belong there</a:t>
            </a:r>
            <a:r>
              <a:rPr lang="en-US" dirty="0">
                <a:latin typeface="Abadi" panose="020B0604020104020204" pitchFamily="34" charset="0"/>
              </a:rPr>
              <a:t>, the more we open our hearts to the Holy Spirit” (10) </a:t>
            </a:r>
          </a:p>
        </p:txBody>
      </p:sp>
      <p:pic>
        <p:nvPicPr>
          <p:cNvPr id="6146" name="Picture 2" descr="https://images-na.ssl-images-amazon.com/images/I/31DYqafDINL._UX250_.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93051" y="3493870"/>
            <a:ext cx="969282" cy="1294961"/>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mormonbookshelf.com/w/images/thumb/4/42/Sheldon_F_Child_Portrait.jpg/100px-Sheldon_F_Child_Portrai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75766" y="861808"/>
            <a:ext cx="952500" cy="1343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2784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6148"/>
                                        </p:tgtEl>
                                        <p:attrNameLst>
                                          <p:attrName>style.visibility</p:attrName>
                                        </p:attrNameLst>
                                      </p:cBhvr>
                                      <p:to>
                                        <p:strVal val="visible"/>
                                      </p:to>
                                    </p:set>
                                    <p:animEffect transition="in" filter="fade">
                                      <p:cBhvr>
                                        <p:cTn id="9" dur="500"/>
                                        <p:tgtEl>
                                          <p:spTgt spid="6148"/>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childTnLst>
                                </p:cTn>
                              </p:par>
                              <p:par>
                                <p:cTn id="14" presetID="10"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animEffect transition="in" filter="fade">
                                      <p:cBhvr>
                                        <p:cTn id="16" dur="500"/>
                                        <p:tgtEl>
                                          <p:spTgt spid="614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015663"/>
          </a:xfrm>
          <a:prstGeom prst="rect">
            <a:avLst/>
          </a:prstGeom>
          <a:noFill/>
        </p:spPr>
        <p:txBody>
          <a:bodyPr wrap="square" rtlCol="0">
            <a:spAutoFit/>
          </a:bodyPr>
          <a:lstStyle/>
          <a:p>
            <a:r>
              <a:rPr lang="en-US" sz="2000" dirty="0">
                <a:latin typeface="Abadi" panose="020B0604020104020204" pitchFamily="34" charset="0"/>
              </a:rPr>
              <a:t>“[Peacemaking] is the gift to help people find common ground when others are seeing differences” (8)</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Peacemakers</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Matthew 5:9</a:t>
            </a:r>
            <a:endParaRPr lang="en-US" sz="2000" dirty="0">
              <a:latin typeface="Abadi" panose="020B0604020104020204" pitchFamily="34" charset="0"/>
            </a:endParaRPr>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3 Nephi 12:9</a:t>
            </a:r>
            <a:endParaRPr lang="en-US" sz="2000" dirty="0">
              <a:latin typeface="Abadi" panose="020B0604020104020204" pitchFamily="34" charset="0"/>
            </a:endParaRPr>
          </a:p>
        </p:txBody>
      </p:sp>
      <p:grpSp>
        <p:nvGrpSpPr>
          <p:cNvPr id="8" name="Group 7"/>
          <p:cNvGrpSpPr/>
          <p:nvPr/>
        </p:nvGrpSpPr>
        <p:grpSpPr>
          <a:xfrm>
            <a:off x="4731054" y="4903396"/>
            <a:ext cx="2330519" cy="1837854"/>
            <a:chOff x="4513003" y="4930556"/>
            <a:chExt cx="2330519" cy="1837854"/>
          </a:xfrm>
        </p:grpSpPr>
        <p:sp>
          <p:nvSpPr>
            <p:cNvPr id="9" name="Rectangle 8"/>
            <p:cNvSpPr/>
            <p:nvPr/>
          </p:nvSpPr>
          <p:spPr>
            <a:xfrm>
              <a:off x="4513003" y="4930556"/>
              <a:ext cx="2330519" cy="1837854"/>
            </a:xfrm>
            <a:prstGeom prst="rect">
              <a:avLst/>
            </a:prstGeom>
            <a:solidFill>
              <a:schemeClr val="accent1">
                <a:lumMod val="60000"/>
                <a:lumOff val="40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0" name="Group 9"/>
            <p:cNvGrpSpPr/>
            <p:nvPr/>
          </p:nvGrpSpPr>
          <p:grpSpPr>
            <a:xfrm>
              <a:off x="4814024" y="5221887"/>
              <a:ext cx="539928" cy="1359351"/>
              <a:chOff x="1758767" y="2093884"/>
              <a:chExt cx="993887" cy="2502264"/>
            </a:xfrm>
          </p:grpSpPr>
          <p:sp>
            <p:nvSpPr>
              <p:cNvPr id="26" name="Oval 25"/>
              <p:cNvSpPr/>
              <p:nvPr/>
            </p:nvSpPr>
            <p:spPr>
              <a:xfrm>
                <a:off x="1982966" y="20938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27" name="Straight Connector 26"/>
              <p:cNvCxnSpPr/>
              <p:nvPr/>
            </p:nvCxnSpPr>
            <p:spPr>
              <a:xfrm flipH="1">
                <a:off x="2163046" y="27554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960504" y="37839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163046" y="37518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758767" y="43123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437174" y="41691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902988" y="2748657"/>
                <a:ext cx="327170" cy="5804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893057" y="3315767"/>
                <a:ext cx="211875" cy="23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218277" y="27554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500147" y="3297946"/>
                <a:ext cx="252507" cy="1127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5984999" y="5221887"/>
              <a:ext cx="539928" cy="1359351"/>
              <a:chOff x="1758767" y="2093884"/>
              <a:chExt cx="993887" cy="2502264"/>
            </a:xfrm>
          </p:grpSpPr>
          <p:sp>
            <p:nvSpPr>
              <p:cNvPr id="16" name="Oval 15"/>
              <p:cNvSpPr/>
              <p:nvPr/>
            </p:nvSpPr>
            <p:spPr>
              <a:xfrm>
                <a:off x="1982966" y="20938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17" name="Straight Connector 16"/>
              <p:cNvCxnSpPr/>
              <p:nvPr/>
            </p:nvCxnSpPr>
            <p:spPr>
              <a:xfrm flipH="1">
                <a:off x="2163046" y="27554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960504" y="37839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163046" y="37518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758767" y="43123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437174" y="4169193"/>
                <a:ext cx="113561" cy="3889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902988" y="2748657"/>
                <a:ext cx="327170" cy="58044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893057" y="3315767"/>
                <a:ext cx="211875" cy="2337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18277" y="27554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500147" y="3297946"/>
                <a:ext cx="252507" cy="11276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5247756" y="5651433"/>
              <a:ext cx="403440" cy="461665"/>
            </a:xfrm>
            <a:prstGeom prst="rect">
              <a:avLst/>
            </a:prstGeom>
            <a:noFill/>
            <a:ln w="28575">
              <a:solidFill>
                <a:schemeClr val="bg1"/>
              </a:solidFill>
            </a:ln>
          </p:spPr>
          <p:txBody>
            <a:bodyPr wrap="square" rtlCol="0">
              <a:spAutoFit/>
            </a:bodyPr>
            <a:lstStyle/>
            <a:p>
              <a:r>
                <a:rPr lang="en-US" sz="1200" dirty="0">
                  <a:solidFill>
                    <a:schemeClr val="bg1"/>
                  </a:solidFill>
                  <a:latin typeface="Abadi" panose="020B0604020104020204" pitchFamily="34" charset="0"/>
                </a:rPr>
                <a:t>Yes</a:t>
              </a:r>
            </a:p>
          </p:txBody>
        </p:sp>
        <p:sp>
          <p:nvSpPr>
            <p:cNvPr id="14" name="TextBox 13"/>
            <p:cNvSpPr txBox="1"/>
            <p:nvPr/>
          </p:nvSpPr>
          <p:spPr>
            <a:xfrm>
              <a:off x="5754087" y="5592788"/>
              <a:ext cx="403440" cy="276999"/>
            </a:xfrm>
            <a:prstGeom prst="rect">
              <a:avLst/>
            </a:prstGeom>
            <a:noFill/>
            <a:ln w="28575">
              <a:solidFill>
                <a:schemeClr val="bg1"/>
              </a:solidFill>
            </a:ln>
          </p:spPr>
          <p:txBody>
            <a:bodyPr wrap="square" rtlCol="0">
              <a:spAutoFit/>
            </a:bodyPr>
            <a:lstStyle/>
            <a:p>
              <a:r>
                <a:rPr lang="en-US" sz="1200" dirty="0">
                  <a:solidFill>
                    <a:schemeClr val="bg1"/>
                  </a:solidFill>
                  <a:latin typeface="Abadi" panose="020B0604020104020204" pitchFamily="34" charset="0"/>
                </a:rPr>
                <a:t>No</a:t>
              </a:r>
            </a:p>
          </p:txBody>
        </p:sp>
        <p:sp>
          <p:nvSpPr>
            <p:cNvPr id="15" name="Heart 14"/>
            <p:cNvSpPr/>
            <p:nvPr/>
          </p:nvSpPr>
          <p:spPr>
            <a:xfrm>
              <a:off x="5469735" y="6107618"/>
              <a:ext cx="432696" cy="393537"/>
            </a:xfrm>
            <a:prstGeom prst="hear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 name="Rectangle 1"/>
          <p:cNvSpPr/>
          <p:nvPr/>
        </p:nvSpPr>
        <p:spPr>
          <a:xfrm>
            <a:off x="3616630" y="2955558"/>
            <a:ext cx="6096000" cy="1200329"/>
          </a:xfrm>
          <a:prstGeom prst="rect">
            <a:avLst/>
          </a:prstGeom>
        </p:spPr>
        <p:txBody>
          <a:bodyPr>
            <a:spAutoFit/>
          </a:bodyPr>
          <a:lstStyle/>
          <a:p>
            <a:r>
              <a:rPr lang="en-US" i="1" dirty="0">
                <a:solidFill>
                  <a:srgbClr val="FF0000"/>
                </a:solidFill>
                <a:latin typeface="Palatino"/>
              </a:rPr>
              <a:t> But I say unto you, Love your enemies, bless them that curse you, do good to them that hate you, and pray for them which despitefully use you, and persecute you;</a:t>
            </a:r>
          </a:p>
          <a:p>
            <a:r>
              <a:rPr lang="en-US" i="1" dirty="0">
                <a:solidFill>
                  <a:srgbClr val="FF0000"/>
                </a:solidFill>
                <a:latin typeface="Palatino"/>
              </a:rPr>
              <a:t>Matthew 5:44</a:t>
            </a:r>
            <a:endParaRPr lang="en-US" i="1" dirty="0">
              <a:solidFill>
                <a:srgbClr val="FF0000"/>
              </a:solidFill>
              <a:latin typeface="Abadi" panose="020B0604020104020204" pitchFamily="34" charset="0"/>
            </a:endParaRPr>
          </a:p>
        </p:txBody>
      </p:sp>
      <p:sp>
        <p:nvSpPr>
          <p:cNvPr id="3" name="Rectangle 2"/>
          <p:cNvSpPr/>
          <p:nvPr/>
        </p:nvSpPr>
        <p:spPr>
          <a:xfrm>
            <a:off x="5904134" y="1007272"/>
            <a:ext cx="6096000" cy="1661993"/>
          </a:xfrm>
          <a:prstGeom prst="rect">
            <a:avLst/>
          </a:prstGeom>
        </p:spPr>
        <p:txBody>
          <a:bodyPr>
            <a:spAutoFit/>
          </a:bodyPr>
          <a:lstStyle/>
          <a:p>
            <a:r>
              <a:rPr lang="en-US" dirty="0">
                <a:solidFill>
                  <a:srgbClr val="333333"/>
                </a:solidFill>
                <a:latin typeface="Abadi" panose="020B0604020104020204" pitchFamily="34" charset="0"/>
              </a:rPr>
              <a:t>As a Church, we must “renounce war and proclaim peace.” As individuals, we should “follow after the things which make for peace.”</a:t>
            </a:r>
            <a:endParaRPr lang="en-US" baseline="30000" dirty="0">
              <a:solidFill>
                <a:srgbClr val="147EA7"/>
              </a:solidFill>
              <a:latin typeface="Abadi" panose="020B0604020104020204" pitchFamily="34" charset="0"/>
            </a:endParaRPr>
          </a:p>
          <a:p>
            <a:endParaRPr lang="en-US" baseline="30000" dirty="0">
              <a:solidFill>
                <a:srgbClr val="147EA7"/>
              </a:solidFill>
              <a:latin typeface="Abadi" panose="020B0604020104020204" pitchFamily="34" charset="0"/>
            </a:endParaRPr>
          </a:p>
          <a:p>
            <a:r>
              <a:rPr lang="en-US" dirty="0">
                <a:solidFill>
                  <a:srgbClr val="333333"/>
                </a:solidFill>
                <a:latin typeface="Abadi" panose="020B0604020104020204" pitchFamily="34" charset="0"/>
              </a:rPr>
              <a:t>We should be personal peacemakers. We should live peacefully—as couples, families, and neighbors.(11) </a:t>
            </a:r>
            <a:endParaRPr lang="en-US" dirty="0">
              <a:latin typeface="Abadi" panose="020B0604020104020204" pitchFamily="34" charset="0"/>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6565" y="2543459"/>
            <a:ext cx="925869" cy="1154330"/>
          </a:xfrm>
          <a:prstGeom prst="rect">
            <a:avLst/>
          </a:prstGeom>
        </p:spPr>
      </p:pic>
      <p:pic>
        <p:nvPicPr>
          <p:cNvPr id="36" name="Picture 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31783" y="2669265"/>
            <a:ext cx="924608" cy="1155760"/>
          </a:xfrm>
          <a:prstGeom prst="rect">
            <a:avLst/>
          </a:prstGeom>
        </p:spPr>
      </p:pic>
    </p:spTree>
    <p:extLst>
      <p:ext uri="{BB962C8B-B14F-4D97-AF65-F5344CB8AC3E}">
        <p14:creationId xmlns:p14="http://schemas.microsoft.com/office/powerpoint/2010/main" val="220627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631216"/>
          </a:xfrm>
          <a:prstGeom prst="rect">
            <a:avLst/>
          </a:prstGeom>
          <a:noFill/>
        </p:spPr>
        <p:txBody>
          <a:bodyPr wrap="square" rtlCol="0">
            <a:spAutoFit/>
          </a:bodyPr>
          <a:lstStyle/>
          <a:p>
            <a:r>
              <a:rPr lang="en-US" sz="2000" dirty="0">
                <a:latin typeface="Abadi" panose="020B0604020104020204" pitchFamily="34" charset="0"/>
              </a:rPr>
              <a:t>To be “persecuted for righteousness’ sake” means to be willing to obey and defend Jesus Christ and His teachings, even when we may be mocked or mistreated for doing so.</a:t>
            </a:r>
          </a:p>
        </p:txBody>
      </p:sp>
      <p:sp>
        <p:nvSpPr>
          <p:cNvPr id="6" name="TextBox 5"/>
          <p:cNvSpPr txBox="1"/>
          <p:nvPr/>
        </p:nvSpPr>
        <p:spPr>
          <a:xfrm>
            <a:off x="0" y="0"/>
            <a:ext cx="12192000" cy="1077218"/>
          </a:xfrm>
          <a:prstGeom prst="rect">
            <a:avLst/>
          </a:prstGeom>
          <a:noFill/>
        </p:spPr>
        <p:txBody>
          <a:bodyPr wrap="square" rtlCol="0">
            <a:spAutoFit/>
          </a:bodyPr>
          <a:lstStyle/>
          <a:p>
            <a:pPr algn="ctr"/>
            <a:r>
              <a:rPr lang="en-US" sz="3200" dirty="0">
                <a:latin typeface="Algerian" panose="04020705040A02060702" pitchFamily="82" charset="0"/>
              </a:rPr>
              <a:t>Blessed Are they which are persecuted for righteousness’ sake</a:t>
            </a:r>
          </a:p>
        </p:txBody>
      </p:sp>
      <p:sp>
        <p:nvSpPr>
          <p:cNvPr id="5" name="Rectangle 4"/>
          <p:cNvSpPr/>
          <p:nvPr/>
        </p:nvSpPr>
        <p:spPr>
          <a:xfrm>
            <a:off x="9931652" y="6457890"/>
            <a:ext cx="2408330" cy="400110"/>
          </a:xfrm>
          <a:prstGeom prst="rect">
            <a:avLst/>
          </a:prstGeom>
        </p:spPr>
        <p:txBody>
          <a:bodyPr wrap="square">
            <a:spAutoFit/>
          </a:bodyPr>
          <a:lstStyle/>
          <a:p>
            <a:r>
              <a:rPr lang="en-US" sz="2000" dirty="0">
                <a:solidFill>
                  <a:srgbClr val="333333"/>
                </a:solidFill>
                <a:latin typeface="Abadi" panose="020B0604020104020204" pitchFamily="34" charset="0"/>
              </a:rPr>
              <a:t>Matthew 5:10-12</a:t>
            </a:r>
            <a:endParaRPr lang="en-US" sz="2000" dirty="0">
              <a:latin typeface="Abadi" panose="020B0604020104020204" pitchFamily="34" charset="0"/>
            </a:endParaRPr>
          </a:p>
        </p:txBody>
      </p:sp>
      <p:sp>
        <p:nvSpPr>
          <p:cNvPr id="11" name="Rectangle 10"/>
          <p:cNvSpPr/>
          <p:nvPr/>
        </p:nvSpPr>
        <p:spPr>
          <a:xfrm>
            <a:off x="147981" y="6457890"/>
            <a:ext cx="2731021" cy="400110"/>
          </a:xfrm>
          <a:prstGeom prst="rect">
            <a:avLst/>
          </a:prstGeom>
        </p:spPr>
        <p:txBody>
          <a:bodyPr wrap="square">
            <a:spAutoFit/>
          </a:bodyPr>
          <a:lstStyle/>
          <a:p>
            <a:r>
              <a:rPr lang="en-US" sz="2000" dirty="0">
                <a:solidFill>
                  <a:srgbClr val="333333"/>
                </a:solidFill>
                <a:latin typeface="Abadi" panose="020B0604020104020204" pitchFamily="34" charset="0"/>
              </a:rPr>
              <a:t>3 Nephi 12:10-12</a:t>
            </a:r>
            <a:endParaRPr lang="en-US" sz="2000" dirty="0">
              <a:latin typeface="Abadi" panose="020B0604020104020204" pitchFamily="34" charset="0"/>
            </a:endParaRPr>
          </a:p>
        </p:txBody>
      </p:sp>
      <p:grpSp>
        <p:nvGrpSpPr>
          <p:cNvPr id="8" name="Group 7"/>
          <p:cNvGrpSpPr/>
          <p:nvPr/>
        </p:nvGrpSpPr>
        <p:grpSpPr>
          <a:xfrm>
            <a:off x="5047392" y="4954306"/>
            <a:ext cx="2330519" cy="1837854"/>
            <a:chOff x="5590600" y="4872825"/>
            <a:chExt cx="2330519" cy="1837854"/>
          </a:xfrm>
        </p:grpSpPr>
        <p:sp>
          <p:nvSpPr>
            <p:cNvPr id="9" name="Rectangle 8"/>
            <p:cNvSpPr/>
            <p:nvPr/>
          </p:nvSpPr>
          <p:spPr>
            <a:xfrm>
              <a:off x="5590600" y="4872825"/>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0" name="Group 9"/>
            <p:cNvGrpSpPr/>
            <p:nvPr/>
          </p:nvGrpSpPr>
          <p:grpSpPr>
            <a:xfrm flipH="1">
              <a:off x="5916327" y="5239938"/>
              <a:ext cx="675615" cy="1412188"/>
              <a:chOff x="5987382" y="3174737"/>
              <a:chExt cx="1271995" cy="2658758"/>
            </a:xfrm>
          </p:grpSpPr>
          <p:grpSp>
            <p:nvGrpSpPr>
              <p:cNvPr id="23" name="Group 22"/>
              <p:cNvGrpSpPr/>
              <p:nvPr/>
            </p:nvGrpSpPr>
            <p:grpSpPr>
              <a:xfrm>
                <a:off x="6034443" y="3174737"/>
                <a:ext cx="1224934" cy="2658758"/>
                <a:chOff x="6034443" y="3174737"/>
                <a:chExt cx="1224934" cy="2658758"/>
              </a:xfrm>
            </p:grpSpPr>
            <p:cxnSp>
              <p:nvCxnSpPr>
                <p:cNvPr id="28" name="Straight Connector 27"/>
                <p:cNvCxnSpPr/>
                <p:nvPr/>
              </p:nvCxnSpPr>
              <p:spPr>
                <a:xfrm flipH="1" flipV="1">
                  <a:off x="6340182" y="5019775"/>
                  <a:ext cx="630118" cy="80025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a:stCxn id="31" idx="4"/>
                </p:cNvCxnSpPr>
                <p:nvPr/>
              </p:nvCxnSpPr>
              <p:spPr>
                <a:xfrm flipH="1">
                  <a:off x="6338419" y="3845651"/>
                  <a:ext cx="96152" cy="1169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6980834" y="5806570"/>
                  <a:ext cx="278543" cy="2692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Oval 30"/>
                <p:cNvSpPr/>
                <p:nvPr/>
              </p:nvSpPr>
              <p:spPr>
                <a:xfrm rot="21094073">
                  <a:off x="6034443" y="3174737"/>
                  <a:ext cx="701340" cy="674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32" name="Straight Connector 31"/>
                <p:cNvCxnSpPr/>
                <p:nvPr/>
              </p:nvCxnSpPr>
              <p:spPr>
                <a:xfrm flipH="1">
                  <a:off x="6393604" y="3799201"/>
                  <a:ext cx="750868" cy="219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6799874" y="3492546"/>
                  <a:ext cx="340851" cy="30412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cxnSp>
            <p:nvCxnSpPr>
              <p:cNvPr id="24" name="Straight Connector 23"/>
              <p:cNvCxnSpPr/>
              <p:nvPr/>
            </p:nvCxnSpPr>
            <p:spPr>
              <a:xfrm flipH="1">
                <a:off x="6252793" y="5004293"/>
                <a:ext cx="84564" cy="77923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6222824" y="5765647"/>
                <a:ext cx="192981" cy="6671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5987382" y="3997328"/>
                <a:ext cx="428423" cy="4758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87382" y="3701688"/>
                <a:ext cx="23120" cy="75733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flipH="1">
              <a:off x="6769350" y="5004278"/>
              <a:ext cx="726159" cy="1519843"/>
              <a:chOff x="1911167" y="2246284"/>
              <a:chExt cx="1252516" cy="2621503"/>
            </a:xfrm>
          </p:grpSpPr>
          <p:sp>
            <p:nvSpPr>
              <p:cNvPr id="13" name="Oval 12"/>
              <p:cNvSpPr/>
              <p:nvPr/>
            </p:nvSpPr>
            <p:spPr>
              <a:xfrm>
                <a:off x="2135366" y="2246284"/>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14" name="Straight Connector 13"/>
              <p:cNvCxnSpPr/>
              <p:nvPr/>
            </p:nvCxnSpPr>
            <p:spPr>
              <a:xfrm flipH="1">
                <a:off x="2315446" y="2907889"/>
                <a:ext cx="61660" cy="99984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112904" y="3936377"/>
                <a:ext cx="202542" cy="53371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315446" y="3904241"/>
                <a:ext cx="274128" cy="4173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911167" y="4464741"/>
                <a:ext cx="201052" cy="28380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589575" y="4321592"/>
                <a:ext cx="189226" cy="546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911167" y="2901056"/>
                <a:ext cx="471390" cy="4689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914993" y="3369999"/>
                <a:ext cx="572650" cy="19329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370677" y="2907889"/>
                <a:ext cx="293114" cy="552617"/>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2652546" y="3450346"/>
                <a:ext cx="511137" cy="14594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7377911" y="3823996"/>
            <a:ext cx="3941946" cy="923330"/>
          </a:xfrm>
          <a:prstGeom prst="rect">
            <a:avLst/>
          </a:prstGeom>
        </p:spPr>
        <p:txBody>
          <a:bodyPr wrap="square">
            <a:spAutoFit/>
          </a:bodyPr>
          <a:lstStyle/>
          <a:p>
            <a:r>
              <a:rPr lang="en-US" i="1" dirty="0">
                <a:solidFill>
                  <a:srgbClr val="FF0000"/>
                </a:solidFill>
                <a:latin typeface="Palatino"/>
              </a:rPr>
              <a:t>I, the Lord, will forgive whom I will forgive, but of you it is required to forgive all men. D&amp;C 64:10</a:t>
            </a:r>
            <a:endParaRPr lang="en-US" i="1" dirty="0">
              <a:solidFill>
                <a:srgbClr val="FF0000"/>
              </a:solidFill>
              <a:latin typeface="Abadi" panose="020B0604020104020204" pitchFamily="34" charset="0"/>
            </a:endParaRPr>
          </a:p>
        </p:txBody>
      </p:sp>
      <p:sp>
        <p:nvSpPr>
          <p:cNvPr id="34" name="Rectangle 33"/>
          <p:cNvSpPr/>
          <p:nvPr/>
        </p:nvSpPr>
        <p:spPr>
          <a:xfrm>
            <a:off x="5220182" y="1225218"/>
            <a:ext cx="6523951" cy="2031325"/>
          </a:xfrm>
          <a:prstGeom prst="rect">
            <a:avLst/>
          </a:prstGeom>
        </p:spPr>
        <p:txBody>
          <a:bodyPr wrap="square">
            <a:spAutoFit/>
          </a:bodyPr>
          <a:lstStyle/>
          <a:p>
            <a:r>
              <a:rPr lang="en-US" dirty="0">
                <a:solidFill>
                  <a:srgbClr val="333333"/>
                </a:solidFill>
                <a:latin typeface="Abadi" panose="020B0604020104020204" pitchFamily="34" charset="0"/>
              </a:rPr>
              <a:t>Our choice to heed those who mock sacred things will distance us from the saving and life-giving light of the Savior. John 8:12 recorded: </a:t>
            </a:r>
            <a:r>
              <a:rPr lang="en-US" i="1" dirty="0">
                <a:solidFill>
                  <a:srgbClr val="FF0000"/>
                </a:solidFill>
                <a:latin typeface="Abadi" panose="020B0604020104020204" pitchFamily="34" charset="0"/>
              </a:rPr>
              <a:t>“Then </a:t>
            </a:r>
            <a:r>
              <a:rPr lang="en-US" i="1" dirty="0" err="1">
                <a:solidFill>
                  <a:srgbClr val="FF0000"/>
                </a:solidFill>
                <a:latin typeface="Abadi" panose="020B0604020104020204" pitchFamily="34" charset="0"/>
              </a:rPr>
              <a:t>spake</a:t>
            </a:r>
            <a:r>
              <a:rPr lang="en-US" i="1" dirty="0">
                <a:solidFill>
                  <a:srgbClr val="FF0000"/>
                </a:solidFill>
                <a:latin typeface="Abadi" panose="020B0604020104020204" pitchFamily="34" charset="0"/>
              </a:rPr>
              <a:t> Jesus again unto them, saying, I am the light of the world: he that </a:t>
            </a:r>
            <a:r>
              <a:rPr lang="en-US" i="1" dirty="0" err="1">
                <a:solidFill>
                  <a:srgbClr val="FF0000"/>
                </a:solidFill>
                <a:latin typeface="Abadi" panose="020B0604020104020204" pitchFamily="34" charset="0"/>
              </a:rPr>
              <a:t>followeth</a:t>
            </a:r>
            <a:r>
              <a:rPr lang="en-US" i="1" dirty="0">
                <a:solidFill>
                  <a:srgbClr val="FF0000"/>
                </a:solidFill>
                <a:latin typeface="Abadi" panose="020B0604020104020204" pitchFamily="34" charset="0"/>
              </a:rPr>
              <a:t> me shall not walk in darkness, but shall have the light of life.”</a:t>
            </a:r>
            <a:endParaRPr lang="en-US" baseline="30000" dirty="0">
              <a:solidFill>
                <a:srgbClr val="147EA7"/>
              </a:solidFill>
              <a:latin typeface="Abadi" panose="020B0604020104020204" pitchFamily="34" charset="0"/>
            </a:endParaRPr>
          </a:p>
          <a:p>
            <a:r>
              <a:rPr lang="en-US" dirty="0">
                <a:solidFill>
                  <a:srgbClr val="333333"/>
                </a:solidFill>
                <a:latin typeface="Abadi" panose="020B0604020104020204" pitchFamily="34" charset="0"/>
              </a:rPr>
              <a:t>Remember, those who truly love us can help us build our faith. (14)</a:t>
            </a:r>
            <a:endParaRPr lang="en-US" dirty="0">
              <a:latin typeface="Abadi" panose="020B0604020104020204" pitchFamily="34" charset="0"/>
            </a:endParaRPr>
          </a:p>
        </p:txBody>
      </p:sp>
      <p:sp>
        <p:nvSpPr>
          <p:cNvPr id="35" name="TextBox 34"/>
          <p:cNvSpPr txBox="1"/>
          <p:nvPr/>
        </p:nvSpPr>
        <p:spPr>
          <a:xfrm>
            <a:off x="6449281" y="3163777"/>
            <a:ext cx="3333223" cy="646331"/>
          </a:xfrm>
          <a:prstGeom prst="rect">
            <a:avLst/>
          </a:prstGeom>
          <a:noFill/>
        </p:spPr>
        <p:txBody>
          <a:bodyPr wrap="square" rtlCol="0">
            <a:spAutoFit/>
          </a:bodyPr>
          <a:lstStyle/>
          <a:p>
            <a:r>
              <a:rPr lang="en-US" dirty="0">
                <a:latin typeface="Abadi" panose="020B0604020104020204" pitchFamily="34" charset="0"/>
              </a:rPr>
              <a:t>For those who have been persecuted by others:</a:t>
            </a:r>
          </a:p>
        </p:txBody>
      </p:sp>
    </p:spTree>
    <p:extLst>
      <p:ext uri="{BB962C8B-B14F-4D97-AF65-F5344CB8AC3E}">
        <p14:creationId xmlns:p14="http://schemas.microsoft.com/office/powerpoint/2010/main" val="1054997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4" grpId="0"/>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2910956" y="547735"/>
            <a:ext cx="5715000" cy="4762500"/>
            <a:chOff x="2910956" y="547735"/>
            <a:chExt cx="5715000" cy="4762500"/>
          </a:xfrm>
        </p:grpSpPr>
        <p:pic>
          <p:nvPicPr>
            <p:cNvPr id="2050" name="Picture 2" descr="http://www.clker.com/cliparts/d/a/9/e/1280777161986982005scroll-hi.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2910956" y="547735"/>
              <a:ext cx="5715000" cy="47625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488381" y="1497824"/>
              <a:ext cx="4560149" cy="2308324"/>
            </a:xfrm>
            <a:prstGeom prst="rect">
              <a:avLst/>
            </a:prstGeom>
          </p:spPr>
          <p:txBody>
            <a:bodyPr wrap="square">
              <a:spAutoFit/>
            </a:bodyPr>
            <a:lstStyle/>
            <a:p>
              <a:pPr algn="ctr"/>
              <a:r>
                <a:rPr lang="en-US" sz="3600" b="1" dirty="0">
                  <a:solidFill>
                    <a:schemeClr val="bg1"/>
                  </a:solidFill>
                  <a:latin typeface="Abadi" panose="020B0604020104020204" pitchFamily="34" charset="0"/>
                </a:rPr>
                <a:t>As we develop </a:t>
              </a:r>
              <a:r>
                <a:rPr lang="en-US" sz="3600" b="1" dirty="0" err="1">
                  <a:solidFill>
                    <a:schemeClr val="bg1"/>
                  </a:solidFill>
                  <a:latin typeface="Abadi" panose="020B0604020104020204" pitchFamily="34" charset="0"/>
                </a:rPr>
                <a:t>Christlike</a:t>
              </a:r>
              <a:r>
                <a:rPr lang="en-US" sz="3600" b="1" dirty="0">
                  <a:solidFill>
                    <a:schemeClr val="bg1"/>
                  </a:solidFill>
                  <a:latin typeface="Abadi" panose="020B0604020104020204" pitchFamily="34" charset="0"/>
                </a:rPr>
                <a:t> attributes, we will find increased happiness</a:t>
              </a:r>
              <a:endParaRPr lang="en-US" sz="3600" dirty="0">
                <a:solidFill>
                  <a:schemeClr val="bg1"/>
                </a:solidFill>
                <a:latin typeface="Abadi" panose="020B0604020104020204" pitchFamily="34" charset="0"/>
              </a:endParaRPr>
            </a:p>
          </p:txBody>
        </p:sp>
      </p:grpSp>
    </p:spTree>
    <p:extLst>
      <p:ext uri="{BB962C8B-B14F-4D97-AF65-F5344CB8AC3E}">
        <p14:creationId xmlns:p14="http://schemas.microsoft.com/office/powerpoint/2010/main" val="3988792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40952"/>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E1D6275-46A9-2C01-53AE-8D3F8C765A3D}"/>
              </a:ext>
            </a:extLst>
          </p:cNvPr>
          <p:cNvSpPr txBox="1"/>
          <p:nvPr/>
        </p:nvSpPr>
        <p:spPr>
          <a:xfrm>
            <a:off x="492190" y="751344"/>
            <a:ext cx="6097554" cy="5355312"/>
          </a:xfrm>
          <a:prstGeom prst="rect">
            <a:avLst/>
          </a:prstGeom>
          <a:noFill/>
        </p:spPr>
        <p:txBody>
          <a:bodyPr wrap="square">
            <a:spAutoFit/>
          </a:bodyPr>
          <a:lstStyle/>
          <a:p>
            <a:pPr algn="l" fontAlgn="base"/>
            <a:r>
              <a:rPr lang="en-US" b="0" i="0" dirty="0">
                <a:solidFill>
                  <a:srgbClr val="000000"/>
                </a:solidFill>
                <a:effectLst/>
                <a:latin typeface="Abadi" panose="020B0604020104020204" pitchFamily="34" charset="0"/>
              </a:rPr>
              <a:t>Christlike attributes are gifts from God. They cannot be developed without His help.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The one help we all need is given to us freely through the Atonement of Jesus Christ. Having faith in Jesus Christ and in His Atonement means relying completely on Him—trusting in His infinite power, intelligence, and love. Christlike attributes come into our lives as we exercise our agency righteously. Faith in Jesus Christ leads to action.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When we have faith in Christ, we trust the Lord enough to follow His commandments—even when we do not completely understand the reasons for them.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In seeking to become more like the Savior, we need to reevaluate our lives regularly and rely, through the path of true repentance, upon the merits of Jesus Christ and the blessings of His Atonement.</a:t>
            </a:r>
          </a:p>
          <a:p>
            <a:pPr algn="l" fontAlgn="base"/>
            <a:r>
              <a:rPr lang="en-US" b="0" i="0" dirty="0">
                <a:solidFill>
                  <a:srgbClr val="000000"/>
                </a:solidFill>
                <a:effectLst/>
                <a:latin typeface="Abadi" panose="020B0604020104020204" pitchFamily="34" charset="0"/>
              </a:rPr>
              <a:t>(1)</a:t>
            </a:r>
          </a:p>
        </p:txBody>
      </p:sp>
      <p:pic>
        <p:nvPicPr>
          <p:cNvPr id="6" name="Picture 5">
            <a:extLst>
              <a:ext uri="{FF2B5EF4-FFF2-40B4-BE49-F238E27FC236}">
                <a16:creationId xmlns:a16="http://schemas.microsoft.com/office/drawing/2014/main" id="{3540FFD2-4D01-0B81-DBAD-D228CA82DC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43983" y="1558212"/>
            <a:ext cx="2616300" cy="3267749"/>
          </a:xfrm>
          <a:prstGeom prst="rect">
            <a:avLst/>
          </a:prstGeom>
        </p:spPr>
      </p:pic>
    </p:spTree>
    <p:extLst>
      <p:ext uri="{BB962C8B-B14F-4D97-AF65-F5344CB8AC3E}">
        <p14:creationId xmlns:p14="http://schemas.microsoft.com/office/powerpoint/2010/main" val="539976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rig06.deviantart.net/736a/f/2009/057/3/7/egyptian_desert_mountain_by_pepeglax.jpg">
            <a:extLst>
              <a:ext uri="{FF2B5EF4-FFF2-40B4-BE49-F238E27FC236}">
                <a16:creationId xmlns:a16="http://schemas.microsoft.com/office/drawing/2014/main" id="{444F9DD1-99E2-1CE8-5ED7-582D5D73B8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58982"/>
            <a:ext cx="12192000" cy="1200329"/>
          </a:xfrm>
          <a:prstGeom prst="rect">
            <a:avLst/>
          </a:prstGeom>
          <a:noFill/>
        </p:spPr>
        <p:txBody>
          <a:bodyPr wrap="square" rtlCol="0">
            <a:spAutoFit/>
          </a:bodyPr>
          <a:lstStyle/>
          <a:p>
            <a:pPr algn="ctr"/>
            <a:r>
              <a:rPr lang="en-US" sz="4400" dirty="0">
                <a:latin typeface="Algerian" panose="04020705040A02060702" pitchFamily="82" charset="0"/>
              </a:rPr>
              <a:t>Ye Are The Light Of the World</a:t>
            </a:r>
          </a:p>
          <a:p>
            <a:pPr algn="ctr"/>
            <a:r>
              <a:rPr lang="en-US" sz="2800" dirty="0">
                <a:latin typeface="Algerian" panose="04020705040A02060702" pitchFamily="82" charset="0"/>
              </a:rPr>
              <a:t>Matthew 5:13-16</a:t>
            </a:r>
          </a:p>
        </p:txBody>
      </p:sp>
    </p:spTree>
    <p:extLst>
      <p:ext uri="{BB962C8B-B14F-4D97-AF65-F5344CB8AC3E}">
        <p14:creationId xmlns:p14="http://schemas.microsoft.com/office/powerpoint/2010/main" val="3056464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Setting a Righteous Example</a:t>
            </a:r>
          </a:p>
        </p:txBody>
      </p:sp>
      <p:sp>
        <p:nvSpPr>
          <p:cNvPr id="2" name="Rectangle 1"/>
          <p:cNvSpPr/>
          <p:nvPr/>
        </p:nvSpPr>
        <p:spPr>
          <a:xfrm>
            <a:off x="3464459" y="805276"/>
            <a:ext cx="6068840" cy="923330"/>
          </a:xfrm>
          <a:prstGeom prst="rect">
            <a:avLst/>
          </a:prstGeom>
        </p:spPr>
        <p:txBody>
          <a:bodyPr wrap="square">
            <a:spAutoFit/>
          </a:bodyPr>
          <a:lstStyle/>
          <a:p>
            <a:r>
              <a:rPr lang="en-US" dirty="0">
                <a:solidFill>
                  <a:srgbClr val="333333"/>
                </a:solidFill>
                <a:latin typeface="Abadi" panose="020B0604020104020204" pitchFamily="34" charset="0"/>
              </a:rPr>
              <a:t>Salt of the Earth = salt was added to sacrificial offerings under the law of </a:t>
            </a:r>
            <a:r>
              <a:rPr lang="en-US" dirty="0">
                <a:solidFill>
                  <a:srgbClr val="2F393A"/>
                </a:solidFill>
                <a:latin typeface="Abadi" panose="020B0604020104020204" pitchFamily="34" charset="0"/>
              </a:rPr>
              <a:t>Moses</a:t>
            </a:r>
            <a:r>
              <a:rPr lang="en-US" dirty="0">
                <a:solidFill>
                  <a:srgbClr val="333333"/>
                </a:solidFill>
                <a:latin typeface="Abadi" panose="020B0604020104020204" pitchFamily="34" charset="0"/>
              </a:rPr>
              <a:t>. Thus salt was associated with joy, permanence, and covenant making.</a:t>
            </a:r>
            <a:endParaRPr lang="en-US" dirty="0">
              <a:latin typeface="Abadi" panose="020B0604020104020204" pitchFamily="34" charset="0"/>
            </a:endParaRPr>
          </a:p>
        </p:txBody>
      </p:sp>
      <p:sp>
        <p:nvSpPr>
          <p:cNvPr id="6" name="Rectangle 5"/>
          <p:cNvSpPr/>
          <p:nvPr/>
        </p:nvSpPr>
        <p:spPr>
          <a:xfrm>
            <a:off x="1726472" y="2302095"/>
            <a:ext cx="3801966" cy="2677656"/>
          </a:xfrm>
          <a:prstGeom prst="rect">
            <a:avLst/>
          </a:prstGeom>
        </p:spPr>
        <p:txBody>
          <a:bodyPr wrap="square">
            <a:spAutoFit/>
          </a:bodyPr>
          <a:lstStyle/>
          <a:p>
            <a:r>
              <a:rPr lang="en-US" sz="2400" dirty="0">
                <a:latin typeface="Abadi" panose="020B0604020104020204" pitchFamily="34" charset="0"/>
              </a:rPr>
              <a:t>“[Good salt] … is clean, pure, uncontaminated, and useful. In this state or condition, salt will preserve, flavor, heal, and perform other useful functions.”(12)</a:t>
            </a:r>
          </a:p>
        </p:txBody>
      </p:sp>
      <p:pic>
        <p:nvPicPr>
          <p:cNvPr id="3" name="Picture 2" descr="Elder Carlos E. Asay"/>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5859" y="1949805"/>
            <a:ext cx="1095375" cy="145732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843087" y="2071262"/>
            <a:ext cx="5721695" cy="1384995"/>
          </a:xfrm>
          <a:prstGeom prst="rect">
            <a:avLst/>
          </a:prstGeom>
        </p:spPr>
        <p:txBody>
          <a:bodyPr wrap="none">
            <a:spAutoFit/>
          </a:bodyPr>
          <a:lstStyle/>
          <a:p>
            <a:pPr algn="ctr" fontAlgn="base"/>
            <a:r>
              <a:rPr lang="en-US" sz="2800" dirty="0">
                <a:solidFill>
                  <a:srgbClr val="FF0000"/>
                </a:solidFill>
                <a:latin typeface="Abadi" panose="020B0604020104020204" pitchFamily="34" charset="0"/>
              </a:rPr>
              <a:t>To whom did the Savior liken salt? </a:t>
            </a:r>
          </a:p>
          <a:p>
            <a:pPr algn="ctr" fontAlgn="base"/>
            <a:endParaRPr lang="en-US" sz="2800" dirty="0">
              <a:solidFill>
                <a:srgbClr val="FF0000"/>
              </a:solidFill>
              <a:latin typeface="Abadi" panose="020B0604020104020204" pitchFamily="34" charset="0"/>
            </a:endParaRPr>
          </a:p>
          <a:p>
            <a:pPr algn="ctr" fontAlgn="base"/>
            <a:r>
              <a:rPr lang="en-US" sz="2800" dirty="0">
                <a:solidFill>
                  <a:srgbClr val="FF0000"/>
                </a:solidFill>
                <a:latin typeface="Abadi" panose="020B0604020104020204" pitchFamily="34" charset="0"/>
              </a:rPr>
              <a:t>His disciples</a:t>
            </a:r>
            <a:endParaRPr lang="en-US" sz="2800" b="0" i="0" dirty="0">
              <a:solidFill>
                <a:srgbClr val="FF0000"/>
              </a:solidFill>
              <a:effectLst/>
              <a:latin typeface="Abadi" panose="020B0604020104020204" pitchFamily="34" charset="0"/>
            </a:endParaRPr>
          </a:p>
        </p:txBody>
      </p:sp>
      <p:sp>
        <p:nvSpPr>
          <p:cNvPr id="9" name="Rectangle 8"/>
          <p:cNvSpPr/>
          <p:nvPr/>
        </p:nvSpPr>
        <p:spPr>
          <a:xfrm>
            <a:off x="55937" y="6457890"/>
            <a:ext cx="2731021" cy="400110"/>
          </a:xfrm>
          <a:prstGeom prst="rect">
            <a:avLst/>
          </a:prstGeom>
        </p:spPr>
        <p:txBody>
          <a:bodyPr wrap="square">
            <a:spAutoFit/>
          </a:bodyPr>
          <a:lstStyle/>
          <a:p>
            <a:r>
              <a:rPr lang="en-US" sz="2000" dirty="0">
                <a:solidFill>
                  <a:srgbClr val="333333"/>
                </a:solidFill>
                <a:latin typeface="Abadi" panose="020B0604020104020204" pitchFamily="34" charset="0"/>
              </a:rPr>
              <a:t>Matthew 5:13</a:t>
            </a:r>
            <a:endParaRPr lang="en-US" sz="2000" dirty="0">
              <a:latin typeface="Abadi" panose="020B0604020104020204" pitchFamily="34" charset="0"/>
            </a:endParaRPr>
          </a:p>
        </p:txBody>
      </p:sp>
      <p:sp>
        <p:nvSpPr>
          <p:cNvPr id="8" name="AutoShape 4" descr="data:image/jpeg;base64,/9j/4AAQSkZJRgABAQAAAQABAAD/2wCEAAkGBxMTEhUTExMWFhUXGR0aGBgYFx8fGxoYIBcaGh0bGB0bHyggGBolHhgdITEhJSkrLi8uHx8zODMtNygtLisBCgoKDg0OGxAQGy0lICUtLy0tLS0tLS0tLS0tLS0tLS0tLS0tLS0tLS0tLS0tLS0tLS0tLS0tLS0tLS0tLS0tLf/AABEIAMMBAwMBIgACEQEDEQH/xAAcAAACAgMBAQAAAAAAAAAAAAAFBgMEAAIHAQj/xABEEAACAQIEAwYDBQYFAgUFAAABAhEAAwQSITEFQVEGEyJhcYEykaEjQlKxwQcUYtHh8DNygpLxFcIWQ1OiskRjk7PS/8QAGQEAAwEBAQAAAAAAAAAAAAAAAQIDAAQF/8QAJxEAAgICAgIDAAMAAwEAAAAAAAECEQMhEjFBUQQTIjJhcVKBkSP/2gAMAwEAAhEDEQA/AOm9+/NT8vXfTWtXZySSpk8/5UHEzOY/Ot1JGxPzNdv1oIV79wIKkxpr0/n51s2LaBIJj2/vehRvP+Jvma3t4tx94++tD60YIrjYBGUidSPbWPLatf3yIIEECPb0qt/1K50U/P8AnXn/AFK5+BD7f1ofW/Ri3avjxabn6RqJ+XyrYXwIEkAHbz6nWZqmOKnbu0HqKw8Qne0vt/xQeP8AowdXBHxeMkmNf70qrdfIQhYmDIPkeXnVccd/EGHoa9biFp9WkeoP6Uig12AmfEkD4jP9fPlGlXgXIkRqAR+tCxibHUfWrlvHLEKwoSj6MbYXFFjAgkb8tPKt7+Ky7gSZgTvrFV7JCklYBO9aX2DEZhMbVuFs1IIvdIElfYb1sX66VQbFMY02M8qmxWLFpO8vMFUUklwVsFX0WhcFe5hVHCcaw9yAlxSTsJ19fIVYvEg7CKWMoy6A4tE2YVhuCq2cdIrw1TiCi13o614by9aqE15mFHgGkXe8HWsNwdaolh1r3NW4GouZ68LiqJcc6w3V3o8DUXs1eZ6F3OIWxz+n8qrniicgx9v60frYOLDhIryaBHitvo3y/rUFzia8g30/nW+sDixkrQilwcWjk3yrdeNfxH3FH62LxD3dVlBP+sj8Y+dZR4yDxKIvL0r3vR0+tUWJG+o6jf3rRrsagE+lNyLhHvR514Li0NGLHQ17nnUSa3IJfuCopfyNUMVjEtqXuOEUc2MCqeD7QWLk91fRiOjfoNYpJZl7FoLOzc6p4fj2GJIN7RRmZlXMoXOqkzIkDMCSJ0mk/tf2iN60tvDMWLMRcCNJKgfCB8WU6zp0pcwNvE5jClAy5WJI1QxpvIBBAga1xT+Xata/0rHDJvo7niOHlbXfLdVreXMSZHhiZ1nSNaFm8wO/8vY86XOBcav27Xcm61wg9fs0EwAWIk6A+E7zzpntsCATBBUGSNzE5gOQIO1L8b5jy5OPigzwuCtmoxB5gH2qVcSOlaPlHlXqQRpqek16XIkiVb5qUYoj7vyNU0vL1g+elSA0RgvwnEl3Cyf73oH2p4zYuNcRnJEGxbESpunV5jTNl0BPnV/h11UbvHZURASWYwNo3O5k1z7gvFbf7teD22uEXy8hdFUqACxMZToQPU153zXY+KP6KvF+G4e3YbF4e/8Aa2oIZCCTGhBg7gCK6b2H7SjGYLvDIZAA501IHxada5lxa7hUsXDbUtdvDYajprrM+X502fskwuTCXknWQI6QB9Zrm+Pp3/ZX5CtjK+Onmx+la/vZ5Aj3qtz1qVFB517UTk4nv79c/Ef0rYY+4PvfQVGVXzrR0PIfWnpB4kx4g5/4FaHEufvH51UcEcorTN50aRuJcN0/iPzrRn6maqlx1rwmtSCTll6Vqbgqo16q+LxZRWfXwiYG51AgdSSYjzpZSUVbNTCObyNZSxhe0YfFXcKUuZreaXUrlhYkkEgjcDnrTHYsF7fe23FxR8S7MB+KDy86gvk42+N7GeNrs9J1qQLUCuDvP61o7AHRo8jXSqYtFrul6Csqp3x8vnWVuIKLVu71r1sPzUx1HKqYet+/ygmRoJMmB7nkKgAgxVog7UL4hxZLCknV+nIev9xSzxTtZjLrgWSvcN97u2UTzyksGcfxQB5UPfB2gDcxV24yltEHP2kSNPMfrxfIytriikfYA43xW9jLhL52QEwF2+o0Hsazhdi3nEWWJB3lyR/tA+gpoxim+FS2vc2F0W3bEM/ncbc+g0FXrD37ClVulFyxlBjwjWM2/uDXN9vGNIbjuzbhmEwd9rdu/iUsXoaMx1BAHhfPDBugcdYNCONpdw+JvYY2lvKhEOMyhlK6EqWI/qKF9sbXgQuSXYkgHfKI1bqTIP8AxTr2T4pg+IYVrmKD/vmHWHNk/aXLSgAXAhMNlGjR60VCMocqCssoOkyhxsYjDWMFd7zLcuu9zuxBUW1VcpjeDzmn+xxFb1qxdS2LataWEAELBZSB5SNPKuZ8a4paxWKs92HFmxZFm3nAzMcxJYhdNQdq6XdIEKsQqgCPIa/Wav8AGgk/yJOTltnr3vKquKvqi53dUX8bGB8zpUPFuNJhk0QXLz6W0Ow00YjnJ0j1pX/8a8QJzNcUAEgqQMoA6LEcutUyfJ4y4pWPjwOasdrThxJgyPCw2I66VImHCAM7wkwAPibSTA5ctfMVy7sl2ta3euWu7JtM7OVQALaQiT3a/d8WsDlPOnDtdxIC2otnPBAdwZWHXOoXnsDr5Ucmd8ddiKIM7R9tnWVTDWsoWQXZrkhlkOJgBgG2jeRoRSzaXEpbR8rZbgDgrIDTJHuCSPerXE8rsRr8ObyBPhaPIwrerNXQv2f2EbBWbT+NQxTXkQ5j84+VciuUd9jx0zj/ABXG3ndWYEEGdfIaz7A/KuqfskxuZrgEHNmcwdVOmmXmDv7URTs7g7+GB7pfHIaCc2YHKwLTm3HM9KJ9mOD2MMwNtYyqFHUnPEs27GaaKtI0/JLfHibXmY+dRd150U7S4L/zUMaw2nPqfWgLYh01ZQR1Br0YStEkydmYc607w1omLRuZHrUzW+hqsWEsLi1PlUbW7bHTQ/3yNVmWtGFPZj2/gyNQZqq5I3q3+8nqa1NwHetpmKQNLvanHnMMMIQPba41y4rFAFYZQuXnI1J0GnWr3aLjqWZRAGvAA5CTABO5MHTTageG4srY6y7J3y3cEJtoM8XAzMyKNvEbZn1B5VyfInFrigoW7Ft7JvHwJIyuQwYxmDyLYbMNVGqk+lOXYPiJS7dW7AdbKrbysCtxch1UjctE6/mDS/c4phGL3bmGZWEkhjlzGf8Aa0E8uR5UA7LccWzirBZmW0rlZEHKjkyYPJSc0HePOuFRt3W0WlLh10zr6v51OhDCGAqpYbM/dPFu8YKgg91eU6q9p9Qob8J2Ok15bYifLf1r0sM45FrshRb/AHMdayof3nyFZVqZqLWNtcx7xSV2j48v+AhmTBG+by/yjnO/pRft9x/ubXdoftHHiI3VP5sdB71z20O5tteuH7Rht+Ech89683PlbTigoLW0mWZ0RR8dy4dNtIH32/h003it7WCtXGNy3c79vvPocsbAAfCByFK3DLb3Azsx8ew8uenPT2ooia6CNRBXQyDI20MVzuNKrGTsZDZAUlW2EyDB+u1VcfxTKuYyXMZRMQeQ9Sf1rLfEwVjEbopeQNHCiZMbHX4fPmKUbWIuYi73znu7ZMA75Rzy9T/FymkWK3sznQWu8ObE3ktp8bGN9AT4nY9FAGi9BRjtlwqxgjhXwhNi4gOa4G8RfTMWPoYy7akRFU+zd8i5dfDrHdWXCc4dsttS55sS+tdL4ZwO3asm3PelnZmuOJLuTqx9foIrrwxb14EkIfBVGKxNu8AggeMIAEzoSpKAaBW0I9SKd795UXM5hRGp8zA9SSQAKrW8Ph8M73XdbKXCAJ1l9SwRRqSdCY0+dA+IdqZZlt20ZCIjEIQT1lVcgj1pvsx4FT7Gjjnk6BPaXi9trtu6rEpbcZxGo+FTG0kFZjkD5Gg/H+M2l8dq5nLj4OhnduY9DvVftFhL152usjOx3NsqAd4kLqY2k6wBQyzwkCBOa4TooBhR/ExiT5RXPUJPmXTyR/8AmkW+zdnI6M5Cq3ididMk6g+RCn50Q47xBrV65lLC07jOrGdtVJI3ykmDzU0P47i+6NsATCxB2ZQI+RJbX1qbu1u2GgDYGBy57f3tRjv9MXMlF8F4Cd1xmtueuU+YYAfmB86cewGPIuXLX3WTOOouW2UGPVT/AO2ucG8Wwin766N6q2n0imTsxjlTE2bpMK2s9JGVvo0+1ZqiSZ0HsXq+LtTomJaPQsWgexFEOMzls2bZjPeGZhytpezv9Fj3q9gAFW4YA11IA103MbnQa+VLWMx5S4AdWL3wuvnmHzp4xSM3Y92/t7d1Rz68m3+mlKyNEg+4P1pr4FaKW1BPiIBb1jWelK/F3Av3R/Fr6wJrpwPdCeSrewgYSunl/Ktbdx0AJBgmOgJ6AnQnXavXuEajalPtlctXO6svOa4xJfVRbUHKdZKvvm1Aj3ps2Th0PGNse8Rh7qrJRgPMT8yJqKywYdD/AH8qR8N28NpUtMjW7i/ZuU0RkAIDwTObMI6+Z2pmwWPF62Lg0aSrgDQmJDgdGXX1BpMXyOUuLM4NKwncw9D8W621d7hyqilmPQD9anXEMdAaT+2faEG3+7X8NeS0xk3GBBOU6FQfCyzqdaPyc7hUY9sbHBy2QcI7TjFYXEDLlZ7gWOaWgogA7yTJnefQVztrt4OwVyTbzAQYOpgkR/etWez2NSziWQH7N9AT8xPzj3rSySMVc5DM3tBJn9a56oRb0yrhxiMTltFmKroJOizH1OUfKt8TZ7q6AFByAAqdm059Drvy3obbxbqTlcjMZMc9ZBPnV/gtg3bgBJJZtTuepP50WNiSk6Y6cH7Q4praq4e1btCbN8MPs9tLhMZ7J5iNNxTsUxQZWxdtFa4MwuW2DI/UiBAOxjmDPWua9uMZ3a28MnhUKGYA9PhB9In11roH7MONHF4IYK+7W7ytmsOeY1IBGxXQiDuDSxfBqSFl3QTGGPT61laYkXLbshBUqSI1015dRXleks0hbZzriWIN68924Z1zEeWyKJ5Aa+9LvFLheEnV2k67KP0kn5USv3THqST+le9i+FLirzG5c7tNSzwCQgI0UayxJ+k15Mdfpj02+KNbNuPIQIotwrAXb3+FaZzE6DQ+hOmbymeldc7MYbhlpZs2RHN7gLNP+qSvtHpV/tOMHcsoLqI1u64RTGgYg5eWmoOu4MVOUk1dlVFp00fPvaKxdBFpw9ptSZBHhIg7xIM0LbPcUi2PAsLmJgeijmeen612LsvwtL9rF4XERdw9m5GGZzJDiSyq2hK6qCDprXNOL8QFxpRAltRCIuyqPTQkxM/ypoztUTyQqTsYP2dY0Pi7GDVUS0ge7chfFedLbMhvMZL5W8QXQCn7EcTWxaZ3JyqJPMj06kmuWfsnXNjxcP4bv/6X0q7+0bj4JOGttovxnq2kCui3GDS7EirYOxvE72Jum4STdeciTpatToFn4OpOk7869XHYkghFDldPC4MxvGniI8vOqPZu07hkHhU6MebRuZOoHKBpXQeHcNQ4fu9QJJUjdTpBB8iK5Zpct7OlZXxqOjnq4284liVHmzEfIQKkwvELVoQCbtzUmTEwdgR8C/X8w02cABi8l5VIvWyxHRhoSI2nUz6Uh8W4ccNibqNPhnKeqt8J+VUxxjJ0DJllDa2ecZsvcC4g65wJjQLpAVRyUbCivDbTWyqsCAyjRhBykSDVzGWlXhuHBAzuFMjoXkfQVexPd37Cm1m721bZGZge7ZJOx/GmadNx6VST1RGKb2LvCbqk3wolQwYTzG31r3F3SLcLp3bZljTTcD5VrwTCvbusHGjLuNjryPvW+NTK5Uj4hp5EH8iD+VZ9i+Dr3BuPrewtoqwl1Bb1ygEH3Bof2fwzX3W+ZYLiL5Ufi8RRZ/gA184HnSD2b4QwtYi4S9oIjOlzWCArEjLMMBHKnjDrju7RbF5LVsKAQvxlRpmzlTkUzMATPOnryjJnQMfi/wB1sm647x9lQQFzRO/t1oXx9iy2rrALcdftANg0Bh6mD9KQsIDau3TiLxZXCkrdZ2+HcySQCevz3in7iuEZgt6f8ZVyoeQWSDqYkh4iBAAFJgm/toecagmCEukadaWLePRsQ5vW3At5gRoO8UkBWnUbaQNhApke4qeK58K6t6Vx27iLjuWJW2jMxjQCGYmI3iflVvlQU6QMWTgNeIXDvbs3SAy5jbcgeJQOY5hoAcH+KnThUZMtzFIzsVNtmOVGUAgSw0D67aDeBrFc9u8MfD2z4gyuBmUkAEzowOoBGuvQmaF4K5cuqM951QkgBdFA/wC6ubGn3F9DZbj35O5LgMRZD3DYLZFJGoIJ9AZYDUwI2rmHabibXrxN9gGAOXwBQyzIkj4o211FWuEcV4ngRNu9cv4aCcjHUTzUkkg/Q8uVDuPXe/tDEWmFy0zZbiMSjW7+pMHcBh4hpE5hyp57lbJRloS8Tw4m7lstm5jqsdTyq5jsI7CdMxAmDHiiJB5hhy9KtcOi00rbZCdNTP151Y4vxtbTWAgXMpD3IAP+kyNTEyPStb6QVXkULloq0EQabewVtRdztGW2jMx9dP50V7Q8KXFWkv2gAXBK5RpoBmB8hFK+FxHc2MRbbR2UIB6P4hQ5ckWjDhb/AKPMbdOLxL3D8GaB/lGgA9qeuB4N5N9DkW0nxagaMux55fpS/wDs9w2HOe7fCkIRlDGBO5J68hBpl7ZdoLNzClLdxWLELFucqqPEwJGmsAQK0tuiK9nScJ244dcRXe7bzlRm5+ICDHlIr2uH4X9nuIdQ/hWZIDDWJMTrzEGspv8AsQpcQueEhYkA/PyqREbDJZEkM6B2HMBs0fMGo+H4a5ibmS2ssddTAVdszk7KOZ/OjPFgrYhVa2124FRJR4VoEa8wNyGHmDFQm1XH/wBOvCny5EWF4uwjJcYGeROvkY0NN+G4i13AXRcJIPiAWJlT8QBOhMHXTnzpVs2IZ1tYMO6GBmZtddnEadATHvQzH8Rc3Lmd2t3GKqLNuI0MZXbyiIjn0rmWPk9Hfky12jtFrG2cHYACjKyfZof8TxIGJujk7Nr5R6Vw3tZgnw142wT3bKGtk/eRhoT/ABTIPpTjj8NfQW7aOM2Qm4XEk5VAnfTWYAO2lC+PYpr2FsrikBvWnyLdAhmTVgG5MsDT/mq4Fwezjz4242RdgLv7u7XW1FuzccjYksBbVZ5ElxQzjvDC+KuOgIV4uKCZIzhdCRpMtHsele8Ld7mcIph8qwOYVpH/ALo+Qo1fULiTbDT3ShSPNQfi88zGB0HpVpZGp8TmjG1bPOAwgJaFCggnloYk/KmfhfErhtgphyySQGNxUkdQH1ikW+/iyKZuaLbTq2k3G5QNYB56038KwFtCPsw7NAZn8bN/un1gRSSSW2UTV0acQx4bE2ibZR1RyZZTmtsIBVkJDeLSOtK/7TLo762APitKSeolopl48cIrBkuWkuoScikazyyjY/pNJnHcd+8Y22RbZlXKMgUksoJJygCSCJ1qmPuyeSukEOOK9pLCMNkVUWdSQBM9JOnzo3geNYbDOtq4rXmKZbpgQqMCGVBPhGUmI15k0vca7TI+IDqjHISNdJGoMAiVIPX6V52TVr2JFxsObwdiGUK5ADaTKAlCu4PKqJa2I5PpFzi/BbmFtHLdNy2wLWbqwVdQZlW69QdRUPZPgd7GgsGK21aHuu0mYnKg5nbyp27S9hruFw965Yul8N4TdtXBke30fxQrRmMmASDWdhuzj4VCjsRmyOynZGymTpuIIg+RoRdoxe4LgcouYcgMEGZD+O0xIYHzB0PkRRfs3hDbR7TycrgW2neyEJWY2Mgg+Yq07WzldGVmtA7EHwNAYGOUCfas4ke6OHeIzl7R6FozqT7BtfOmQQZ+0Pgy3rOeDIGrD7sa5o5gLMxrAr3h3F8S9m0uKA7yzK51IK3UMZXBUkbCD6Tzpt4v4bC3NJXKw6HQGPOdqXe1F3C4e1h2WVtOCtvIoI01CnURlBI/0xTwkoytmZR7WopwWKbm1hgPUkanpzrkHFOGlCV+JwUQDqWVdPSWiuiYjtBiFymyqPaYgGfiMnLpOkcuZ8qV7rd5iku7rcxBCxzCkCfTwwPQ0ksnLJ+eqFl6D1js1jEtO13Kbdu2SrtHihAcsdQdM3kaHW8ALl1LaL9mloMAB5c+Ws07dr8W/wD0+8qnU2Wy/wCnwuPWDPzpSw3FAl3DYdgVa6tq3cbTRSJ5ebATS8a68jZJ8qXoM8Mxtk20sXCFYKFLToUOYC4BzAYZWA1G+xFKWNwVy075Qpuahg3w3bc+E8vF0PWaZOEdllxA723KNaYjKNmVhJE8iDBmqvH1izJMvaJDLz7uYM+lBKtEmqEfi4csiW5GcwFBOYNIBUyBGp0/Ooe6sr9hevEMCR4UzJbbWSzA5mO05QfeKOLxVQTZucxNq6RqjMIBk7HWM3sdgaCvwtluiz98fETy6sddiCCOs0brsrF30WOEcVaxaNpVF2GaCsxDBNQY/h6c9qh4jgzed7h8ILEwP7022ovxfgFuxhe9ZXHiCoytAL8x5kAb0GXB4hUa4M2RRm1bXL7j9KEae0UlyiqfRYXhCBIUi4JkGeXQjkR9a97hci28pgEloEanQATGtQ8F4hbu31t3gURtMyIbjA8vCILg7QNda7XwHsDhrAXGMC7IgZVcFRnBnOVLGDt4Tt+WlfRJUEsVw7h1xs1y/kaFUrmAy5VCxBGnw1lWcF2awmIQXmw+ryT433k/xVlCgnHrWGu2RYwSPBBLYorOVWYDKrMByAHvNEuIcKF0mwgAtoAxJP3j58vaKQr2PxVtc/ekZiZjmzEz6sOp20FFuD8Wvyoz+ECDKiT5k9d9ajLE2k7OyGaMPy0UeKYTEWGFu5caOUXWMgcwOQHnUXBeF53dzsonU8ydyfSSfaimH4U+IuFrd1bnVrimemmuo+VBOO8PxWHJS6TlY7qfAx9vLkaqk3qxPshHdWFMR2pe2Et2nW4UVgbjhjM8lIMnKPvH8hrewV4XzhGuqwe66WrhEwylWQPl2zSM2YedJOHtyfQSfSn3IBbwOkEm2oJndSR+T/KnlFJHPzlJ7L3COAXcNjltPlyWSxeDowRCyzMaHwketL2Nvw11hAzyzt5E6nzJOgrrnanDC7hb162sYhLceHd0EToNyADtrGlcSYd4ygklNyMpUHpE6kamuWEZSyOT6KKSjEZOz+EtoDdUlmf7x3AgeEdP+Ko9qu0OQGzaPiPxMPujmAep28hVW5ce0AVuZTyXcH1HSqtq6CLga2GZzJzAbzuh3X2qyW+TJt6pA3hmN7tswkN5f3NNVrjbXbLWxigmYCVaAdDmgNukkCQIBoPhMG+cKqhXKlkZCICnwwZE899K8x/Blto7OrobbhGI8SmRMidR86o2mIoOrD+D7WYm44s4kW8Tb1z5rKsxAEDxiG6c+VNnD8e6We5s913OaQhB+WVtFjfn60i3eEras3GWdCsHnAOpnzJJ9IrzhXFbirBJInrrERHPQ1OcHNXHorjmo6kjo3Gb1y9w2+yYm2e7WTbZMoFlpDqJ3z6RuDpziKnZfFW8bhMPh7wJbDhSBMLctyyKrifE1tjsdIYHeknHccuue70W2xXMqj4oJbxHmJgxp8I6CifZtjZv20QauxRJ5Z0J/wDlbB96pji1HYkmnK0N3HOCW2w9/EoO7a2D3TW/CVVBGkbg6yOYmiXB+IHHcKzjW9bAYDab1oz8nXT3oycH9gbQE+DLHXSkr9nGPFi7dwjzozFZ2gagT5606dox0axfXEYG066hra/PKIn2FK3GuHg8FuMQT3N5rmmh/wASCR7NRfsfci21siM7O4XkpZmYgdAARp5UXxduz+6PhmYL36PGb8TToD/m5elBmZwe5xNnsuqIcyoSTBELOUt5kBt/Wo7ICXsEsjKM0epUlfqav4jgF1FJt3kDhTnNyQCsQQCJ1Oi69eVLtzG3JS06r3tmMoAMsANGU/eMcuY+VGqlQjT7H3j2JdLJI1tnMf8AcsHX8x5UpDDrj8dYAuFVdAzMNShRTmEdZRR70YwfaC3isHetHS4id5HUAwSJ9pFJHBrhW+vIq2YEbgSCY+UehNZKkarZ9G8HsLbsqixpJMdSZPvST+0PA3EvreVZS9b7lvK5JyE+swD1EVT4R21uG5/hQhYAkE6ZmgSvSSBzpg7S8RLWL7BQ+UaIToSCIB99aSE7fRbLj4nKeFWBdFxXMZWJQnaDuNdCORFWX4jkKAFXygpM5vAsQJ6gnQ/yoRirlskBreRZnKjEqT+GTqsk1Hj8gtI9oZSCVYR11U+R0j5UZq9Ecb4yss9r+LveuW7R0t2UARRsCyKzH1J/Knrj94nBm2hgd1HnoK5NnJYEnUnUmupXWBtODr9m3/xoVVIrytP/AE5lwlouq2vhM6b6dPOvqHiXEkuYOybTG5buQM25jnMbEc+kGvmLhFmWn2Hqa6RxG82H4etgNAumY18QHxMJ2BaB5xQn/JAitWG+L/tAZLzpZKd2hyr5hfDIIOoMSKyuT3eHhiSS0k9R/Ksp7QORe40ym8FG1tYH863w/hUBZkka+W5/SKqcOtG4O8O7MQPnr9SanvXMrlRygH1jWodLj6LTlyk5ey/wnFPaJy6Gees9KYrxXGWSjhc+6H+IbDyk0vIsww6VcwF4q3h5669albuzUqFr9xFu+QoIWGBVgSVMfDpqROxpl41ebuLCToly3l5QY/rVvF2w7d6F+L4vJgNfmP1oNxjGDNbDfCt1CfQHWrqfKifGhrxPbZ7TmRJQn6aQPekztXjxbxd7u7QGoImYWVDFQPIsR7VHj7mZzzzO0fMmoMTxVHuM5AMkmI2PpQgvJnsgwdlrjd5cbUsFn8JO2nL+tT3WVMwbUqd+o5aVWxeOzMcggPAYDckbEVWx2HvBQXtsoJiWBE+x1p6sPJKNeRl7F3e8uGRDGCDyyKQIHoTPvRftZbzWcV0Co3uGH8zS/wBmbpS7aK8lue4lTr70x9oIKYgCfGqKPVmUD86lP+aopjX5kn6C/FcHnwzxu6Ax5hYnTnrSBYt5RXUBHdj0j8xXMbrhWM9YqsH4RzyK9x4uDqIphwuLM2bsgNbuK3sDH60KWzZXxXbsEie7t+Jz/mJ8K+5qrxG+6FYVUVzEkltJHpECmUk3Qqtn0FwyO7BGvU/xc6512q4nhbeLCBh35dA0AxBOzHZTDUUxfaj92tC2rBrtxfAY8MwAXIB9IHOuO8Zsv+8P3hJZ2nM3OT8X/FGLSdFGmlZ9EYDRVIYGNQwO/wDWhP7ROIZcEHiCt3L6Zln3Er84rkmCx2LwoHdYm4q8gDKjT8LStMfF+0z3sFcs4p0Zzke2wABYqwlWA30J1Ec6PHkZ2uwbwfjBuXr7ZWym22ZgfgGdTJn0iPMUH4peW7cGRSAq6BtJIJzbaJqeWhpl7E4Szib15mm3ZCqrW1jxGcwBMbSB5034jg+BDlFwtoE6hyCSfrrt70vUrM5Nx4nJbdi+/wBraBLndkIAI1BnaSefWpOFcOuX7rKLZUhYaRtO58tJFHOMlbONZmBt20UIAgEsd5I2G8TvtRDh3aDK7d1kAgM2gYnRjrm5jLy61sk2o2hcUeUqLWJ4fdXDIli3me7fUneIQZozDmWg6dDRF8fiLast/Cs1srlbRcxEa5WQ+KPSfIb1idsXUIvheM/LKPjy8v8AKfaKJ4btBbvAIysrnYQNT0Uz4vTQ6bVKEfzbLZMjUmvAqX8DbIcIPDGZep2386WuPW4RbsZTcDJcGwLpEOBykGnLE460zXPFLgZSsENvzU6g7b0r9rVnCWjGvfMB6FAfzp49nL5FixgnZQ+Q5J+KPD56nTSupngeIfDsbdl2DW2UZQSSSkDTePOl7C3VS0bd1Uu92vd2VaCiH7zx947n1jpT72d4wVhleZE6iSVkgb8tKl91u6OueJxpCH2b7KX7QZr+HuoUBYqylSQBMidDVXH4q9fcuVYtAAyoSqqNgPIfzrvGD7S2rqlLo0IgyJUjY5hypH7bdmf3a2L+DZnsT4rZJdVnmDvk5QTppWm29x2JH0zloa8ugvXAOkf1rKOLiQf/AKe3/sb+dZS/fP8A4h+tFTgmH8NkRyn5kmhHEP8AEuH+L9P+aZuE24K+Sig/aSxGIYgaNGnn/wAU0Zfpmkui5wxpQVXweI+0a31Mr8xpUnCpC9KqdoLRUrcHz6Hkf76UsdujS0hp4Ri8twAiQdCDzO0e8ke9Au2/Djh72XU2zluW2P3rZ1HqRqp9KtYLFi6i3R8QgP8A5hsaau0mBGN4aYg38NmdBza2dXQdYgmPIVo6kCW0c1xV0Bi8Ru0DlJkAflQlrYyBjOYmrWOcldNZIrMThyEQ8lOvuf0roiJVpsit3LqRluFQ3MaeVV2Q5mzGTzM/3NG8ThM9rTdRI/X6UPw2GLwFHjYnn5afrRUtGUdhTgLeO2eRJtf7vEPyIpsxWXVn2UW30/hYH/tpe7Ld3bl74k2nDi0d2YKQM3S2Jkt6DnR3/rTY/wAT5csmwQi/CHGZSeslSBy3qElbR0Ltr2OmFwoZASwQDQcyx2hQNT67VTH7LcLiSfHdD6ySwgkknQR9Pzq9g7qSCmqqMqE+UCfU7+9b3+Iw6AHXMNQec6keQ01qiVHO9nL+13YG9gb4UEvbY7x8IO2YjQgnQHqNgdKpcX+0wmY7ow6dII+ldg7Z8Wt3LdhLrjOwuZtYy29AGeP4lBE6yNK4vgOEi7BuXvjLBSDoGHNgdp6eYpVPlJ34Himo17KljiuqFzORIj/KZAnlO1Fe0Nq/ftd81tAqbFdwh6+ImNuWlLl+wbVwqw1Ej1Ebj8waeODcUtLbAuHMLiEFVEsQQQRHKdBT5NVJI2Jck4tgT9+vXEthbAIUb6+IDfWR1NDUwn2jKFgzsTETrEk+1X74v2Q3dNcXDlyFzCCD0PQx+tVbdkkySSW9yT5e1Ux76Fn/AH2M3YXia2GvWLogMwMztpEHy035H1pwxalxAMkRlrkd4XLF0FlIkTB5qTThgeKtZytLPacSOoG3gJ2IOhBMbbVVY1L/AEmnRB2qwhZjeAjNAuLGz7Z/Q6A+frS8t9rRIA33nynn711O21m8hYgMCNT1GxnpSVx3hMMU6Hwt1B1Hz/OkevywO0+SBVrHtn1kMx8ueuk8qaOz2Nt5javqNeZ0B8mHIfxcjzFLSIt+z3Z0vWgchn4kBPh9uX/Nb8H4hPguDVTE8x6/30pZdUDlb2MHaHLZxKjEZntMPsrkkOgAEoxUy+WfvTIIOtUe1OHF3Cq1p8y22LsOcEQTyGkbaU48c7PC/wAOs3h9wFt5lMxB16ry6DSkRrJtBreYwQQfNTp76UioDtMp3iirlZiyGII8xoduR1j+VHeAcRNkL3mZ1grntgFcu6kgaggkg+3nQjtI9q2lqzbIZVDK2hDSCPiB1BmT7nlQ7CXnWCjieXI+86GoqL4npcozpP0dGtcTRyWs3AdZgRrocykHY8/Y0a4Hx5Davrqbb5ky8i40MncAidR5dK5PjMVczBmUht8wGX3lDB9auYNLcQgZrhkhVZ2jlJAOtLJKIYfH5PtJIN2rqFQTdtKSAYLqCNNj51lKpwF7/wBG9/8AjP8A/NZT8WCsf9jbwxDBPOAKG9pEOrHff2/4FG+Gjwz51T7QAFT8v7+dRTIMGYIeA/P6CrfFLIe0een6UM4RiZtgE6jQ+2n9+lXcPf8AjQnY6ehGlFqmHtALgWM7q5lb4W0I5Ty/v0p6w18rGum8jl50icQwniIH3taYOAY3vbeQ/Gmh/v2p8sVJckLDWmacd4AUOdP8NjrH3D/IjY+ooLxd4UWxu0AD3p8scQRrZs30LLEAqYddZ05MJ5Gt7eDwFm2RiEFy2wBt30AF7MWiCeTRoVOkAkaVseRBcG1SEV0NxxaQTzPSPTnvtU2Ps93bAyFcxjMeXmT1p1u9iGtzisO3e2XRSNZddTmDACCBA1Hype7U5jYhdswn0/5ig5/tILVIkwHCGuE2QnesuW4pgZiNirMfuyvMxtVvtFwi7w50xCFMt1gLiKVcAqwuKxA0DAqCI108zVDDdrlw2E7lfFeYeNhpABIRCTuAZY6cx0pft8U7x81wkkCApY5WltZ6DLO3UdKrGDTslJ2NlvtUlsBSJE8iNJk8ztpUzdoF7v8AeMrd3bjcAFmYkCATJUZSP6UkYjD+IRoDtPMajUct9enoas28O1xclxLgy75RmJy6BR85856VVr0LYa4SLnErtxsuSygDXCTJyqpypOklmlo/lSP3xAIB570+Pe7rh923ZF20FZSweAzAnKSYPWOmhPrSYEQgyCG3GoiOc86yWzMk+zYLbVVnc3CTO20EgD086ksMLDBlK3DB8LL8J010nf8AU1r+62/DluW5OpzGI/vpUlq6bbTAfLsVbT6b+9FmRYxfE8ReUg+BCQcigwSJgydyAY9AJqx2YYLdLtoApEnaT/xVjhNwYhGzM0gnwiNB1A1McpitsUDZtgWsx1ObbNB6c+VUxwrYJSvsE9pbmYyXzwdxsAZ0Hyq92RxaOrYW8YDa2m/C3l60Jx+KVrcQQdNOUzuD6VRwxMjLOYarG8+VFy/VoTofeD8JxSXdHFsfDn1ZHkxlyjcx1iBOtHrWHwlxlS7iAv3ZAME+YykKP9VR8IbPi376ClmwFKbq1x2hmjoII60E47hxYumD9m3iRug5gnqDp8qGSXJ0yj0hq4n+yOD31nGgINQe6kjzkOAdaU+0XZDE2CL4VbqAS1yyZBXmzp8duDoZBiNSKb+yfaGF7p30iN5BB+h6UPw3EThMYbdx+7s3WYB5/wAJ8xC3NdMsaMDoVInYVLdi0gZ2Q7XYhENgshsOCAl1CwhpzQVIKTvzqrx/D905t3SqXFjwswgqRKlSfiUg6EfpVftTZS3ee4kLD5L1tT4bdwaZrZ/9NomOU9NiPF+GHiPD7d9IbEYMZLiyM1yx8QI5sy8vKam7jOmVnBOOhX4lh0VsS2YsdApP4iBmJ16Zqm4FhcO2HnEFiSTlhogDf60L7Q32764NgSpgbaKAP79av9kOKpaLJcQOp8QBAOoHKef6TVcnWicdMgxdkZglguFM/GZnpAAHpzp14FYv4VbiWbRYMFIu5fGTlGb0gyMsaUocU4i124bhUbwqrpr0BGwAG9GMO2IvrF284AHwKYAmCFMcwsEz1FSkm0VTt02E2/epP+Pv+F/XlWUL/wDD/S4R7f1r2l0PS9hrhp8I+dUOLXAyHrM/WpMJe+yB8qrXzIIjkahRmLli5luOv4vEP1og13VW6+E+/wDWPnQ7iFsyrDcH6V6uKzKfMEe/86rXJJiJ1oIYu3mHmKp4a4UcXE32Ycqs2MQCoPWPnVZlIOmxNZOlQWMtrEhhI+R6+dVLys05oynceVDLd8pRKzfRxqB70nGtoZMYOwnHblqz4bh8LEQdfCCIB6E7dflVTthct4jD3sQk23tsDkEFHlwhI0GVhmBjUHXSqQdUkzlmOcTG2k6neouMYxLfDFtn479y44HRe9t6+kIR71oxblYZyTiIx15cv7Iq/wACwJu3V00B1P8Ae1aYmwiW7UsSX8TADZZjnz+mhpw4HxTC+G3Z0eCFBEA6TmLczHKuxPyc1bI+0GCFrDlmjcQo5CYzD+IT+fWt+A4piuTKDcWO6dljOIkWzPwkz4T18OxFT8Sw/fkWyxzZld+uXUCByk0Yw+HQXICKVCDwkeFsrHQ9dDQYQHxLiGbC30dclxlQBW0aDcDSeRjKfPaRrSbb4ZdcAhdOpIHyrqn7SuHYVlIt5hfs21YEme9tN4ss6lnUayY0BrnWHZ3Xu1uHKv3c4Eemsijikn2aUXoGXsG9s6qTGsjUD1I2ophbCOpZboMDxZliPmdRUD5VBAVtTBAY6n561L+6KBmy/PcfOnbigJMr3LBkwAY5j9P51GMO5bLzO0mPqTV23iFnKZB8xUlqwrtC6k8pgfXSkspxVAoKASCNZg89QY96ks4AFgQfDzB6QZ1HlRbEYO1bTK9o5mO/l5GfyqfCYD7K41tgFLrZ8QHwt42J6aJlnfU+dUbpE6Jjx8W8Q4JgMYMjdSAVM8tefnXvafjIIRQc2pleoI38qXcc0t3gUiGK5iPC0bb6Zo5VXa2bnwgeQBHyg7UJbdjO2NvYDGL3hDclMf7h08pr39pPFFe6qrtkk+ZOmvQwKXeF3LuHLEMtskQc2piZ0FacWIuEXGvB3O8CBHKBGn1ocX2Kouhk7MhLue7iLYuIIdkzQM05UDfiHMjoR1osnbK5YJXDoltTys2lQenhWW9TSt2TusXDDKUtyCp5h9w38JiJ5GDTZjMKAoewMqvIyOdUYHxKzAeIQQwOkg+tJke0GznvaDGm9eLsCrHcH1n9ar8OtsXBQag6evIe+1GuMcLfvFa6ykMcp7sRAjTfnUnZhArrmEFWlvYz+QrTlUW0BK2S8UtrhmAI8ZBbL0kz+UVTwvFrupFzKCZjLIJ0GvPYCo8P3mKuvcIBkyWOyjoBzNML8AQ21A8LgCSOZ8xUopqKU3s6Mco2Ul7SuN0Q+eaPpyrKrPwK5OmU+/8AOsrfkvUAzgW+wjp5edQ3cRlInnp/fzrfCH7Nh/fOqHEbWaHU+H4SPwvvB9RqPfpUV2QZpjLG45Uv3bboTG0/I9fKmCziM0K2rdeR/rQfiVzVvWqwdOic0R8OxP3T7UWsXROtLIolZxR2I8Q+tPOF7BCXhhx0BFVf3IH77D0qumJPIzVnDX5kGprQ+mb2sLA0BzHTXck7VU7WKVupbJzd3aVfKdc0eWaaI4jEBLbOPig92J1HJrp8hOUDqZ5UF48B3oUCAtu2p9e7Un6k0+O+2TnXSKZdrhUE7AKPICa8w7srB0MMpkHz/vlRbgHAGxCXGDZYEJ/E259o09xQ/wDd2UkFdQYMH8/61ZEx67MiQHdsz3BmJPloAPICjHDGDOWkysKddOpP1+lA+zFo92Lh08IVR5czr1NMXBMKBiAuhBKlh+fzApZPZRF3iwsXceouOci2bYYLux7qSs7KApBJ6CBrXMcZwI271y25Eo7LtJMHQ+4ijXbnjObiGIa2sglQByCrZtiB0+E7UM4tazX2b7W7aZQ6sWE5WGgY6CQQVPpU4RakxptNIjsIF/8AMVoPwkjN8hrFWUhiFMLJ+KCY166kVu1y0wVEtsrjTyPlJOlbrgH/AAkD1/rTycfZopkf/R08TZwTJAifntA+dRjhy8gWirVrDuhJVrhnSMxK/I6V7dwlwOGS4VbYhTMjcTuDSc1fY/F10DrlsT4bZSBrMan2G1EOD4J79nE4e2M1x1ttb8it1QxnYeBjueVeXLtydvEfLU0awmIWz3eGGjOCb5B+N4ZgpP4VGkc2JoptvQs6SA/ELJdRh7dsd2vOQxMHVhk0mTvPOlfGcONu4UMyFzDnPMbcorofEcWLFlgi6Isxy9z1pMuXHyG40d7iBAH4bYO/vAqydkWgdw3BXMSxRW2Ut4iYgfrrRPhvAl7xM5zK5ZIjYhZBBov2Ewcd6/WEHmBqfrFScSvdziLPhnQ5f8xJM/T61mzUTnghtXkb7lxSjx1yysjrpvWKt0fYW3VhMi3diZjdH0+UijuLbNbRxrBVvbnS72utm1cDAEBoKMNpHL5Unboz0e4u07MLT2+7uH4UdtHP/wBtz4SfInnEmhz4YgXpBVlQrBEHO3gAM8/EacOzvFUxdlrN0ByoghtdDpIn5H+tT8Vwa3UGGa53d6QbF0icxUR3bk6loPhn8xqkk+kPFoS8HibOHAtFxmEFoG50JE7T60cwePS5GRxPMHQ/36UiY/h72rzJcBzqxDDnPXzneant38vmPqPSi4JlYx8MfSBzFZSxa4tdgRcBHmNffSsqf1Mai3hPhb0H5VX4TrcdTqGDSOsCR8iKysqPgVgyx8aev/aaHcZ+OsrKti7QkugdV0ibQY7gwDzivayuhkSOyZEmrdpiGUSYJNe1lIx4nt8y96ST4Y35Z0rzj5+3unnmA9sorKysuwMeOyVsCzagbqWPqdz9KTu1qhcSxXQkAmOvWsrK0e2F9D3hkAtJAjwj8qI8AM3rk8laP9tZWVmYRO17lcfK6HJhm/1HDWCT7kn50TwN0rg7xBjJfUJ/CGF3MB5Hu1+VZWUmXpBh2TYFyy5m1PWryisrK5F2da6JrIhf76VqhmsrKZgXZ5grK/vdswOvvrSRxrEOHLBiG3kGDO8zvM61lZXThObP2hm4o5fD2A2vePbz+YIkz7ihvasRiBGn2Q/+VZWVaIjCvYv/AAfcflQ7tcftsP8A5x+YrKyl8g8DNwJptMDyJj5f1rbtnaU4IkiSpQjyMxp7EivKyguwvoSuy15lxdnKYloPmMp0p57XoDhnJ3UqQehzRI6VlZTz/kCPQM7RqHtYG8/iuGzq53Og36nzNAMbZUq0gbHXn86ysoPsp5F9DpWVlZTlD//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latin typeface="Abadi" panose="020B0604020104020204" pitchFamily="34" charset="0"/>
            </a:endParaRPr>
          </a:p>
        </p:txBody>
      </p:sp>
      <p:pic>
        <p:nvPicPr>
          <p:cNvPr id="1030" name="Picture 6" descr="https://intimacywithjesus.files.wordpress.com/2014/08/jesus-and-disciple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98879" y="3456257"/>
            <a:ext cx="4562584" cy="320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210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par>
                                <p:cTn id="17" presetID="42" presetClass="entr" presetSubtype="0" fill="hold" nodeType="withEffect">
                                  <p:stCondLst>
                                    <p:cond delay="0"/>
                                  </p:stCondLst>
                                  <p:childTnLst>
                                    <p:set>
                                      <p:cBhvr>
                                        <p:cTn id="18" dur="1" fill="hold">
                                          <p:stCondLst>
                                            <p:cond delay="0"/>
                                          </p:stCondLst>
                                        </p:cTn>
                                        <p:tgtEl>
                                          <p:spTgt spid="1030"/>
                                        </p:tgtEl>
                                        <p:attrNameLst>
                                          <p:attrName>style.visibility</p:attrName>
                                        </p:attrNameLst>
                                      </p:cBhvr>
                                      <p:to>
                                        <p:strVal val="visible"/>
                                      </p:to>
                                    </p:set>
                                    <p:animEffect transition="in" filter="fade">
                                      <p:cBhvr>
                                        <p:cTn id="19" dur="1000"/>
                                        <p:tgtEl>
                                          <p:spTgt spid="1030"/>
                                        </p:tgtEl>
                                      </p:cBhvr>
                                    </p:animEffect>
                                    <p:anim calcmode="lin" valueType="num">
                                      <p:cBhvr>
                                        <p:cTn id="20" dur="1000" fill="hold"/>
                                        <p:tgtEl>
                                          <p:spTgt spid="1030"/>
                                        </p:tgtEl>
                                        <p:attrNameLst>
                                          <p:attrName>ppt_x</p:attrName>
                                        </p:attrNameLst>
                                      </p:cBhvr>
                                      <p:tavLst>
                                        <p:tav tm="0">
                                          <p:val>
                                            <p:strVal val="#ppt_x"/>
                                          </p:val>
                                        </p:tav>
                                        <p:tav tm="100000">
                                          <p:val>
                                            <p:strVal val="#ppt_x"/>
                                          </p:val>
                                        </p:tav>
                                      </p:tavLst>
                                    </p:anim>
                                    <p:anim calcmode="lin" valueType="num">
                                      <p:cBhvr>
                                        <p:cTn id="21" dur="1000" fill="hold"/>
                                        <p:tgtEl>
                                          <p:spTgt spid="10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What Causes Salt to Lose Its Savor?</a:t>
            </a:r>
          </a:p>
        </p:txBody>
      </p:sp>
      <p:sp>
        <p:nvSpPr>
          <p:cNvPr id="2" name="Rectangle 1"/>
          <p:cNvSpPr/>
          <p:nvPr/>
        </p:nvSpPr>
        <p:spPr>
          <a:xfrm>
            <a:off x="485868" y="1456465"/>
            <a:ext cx="3859794" cy="1200329"/>
          </a:xfrm>
          <a:prstGeom prst="rect">
            <a:avLst/>
          </a:prstGeom>
        </p:spPr>
        <p:txBody>
          <a:bodyPr wrap="square">
            <a:spAutoFit/>
          </a:bodyPr>
          <a:lstStyle/>
          <a:p>
            <a:r>
              <a:rPr lang="en-US" sz="2400" dirty="0">
                <a:latin typeface="Abadi" panose="020B0604020104020204" pitchFamily="34" charset="0"/>
              </a:rPr>
              <a:t>Salt loses its savor when it mixes with other materials and becomes contaminated.</a:t>
            </a:r>
          </a:p>
        </p:txBody>
      </p:sp>
      <p:sp>
        <p:nvSpPr>
          <p:cNvPr id="7" name="Rectangle 6"/>
          <p:cNvSpPr/>
          <p:nvPr/>
        </p:nvSpPr>
        <p:spPr>
          <a:xfrm>
            <a:off x="2571237" y="4368419"/>
            <a:ext cx="4182648" cy="1384995"/>
          </a:xfrm>
          <a:prstGeom prst="rect">
            <a:avLst/>
          </a:prstGeom>
        </p:spPr>
        <p:txBody>
          <a:bodyPr wrap="square">
            <a:spAutoFit/>
          </a:bodyPr>
          <a:lstStyle/>
          <a:p>
            <a:pPr algn="ctr" fontAlgn="base"/>
            <a:r>
              <a:rPr lang="en-US" sz="2800" dirty="0">
                <a:solidFill>
                  <a:srgbClr val="FF0000"/>
                </a:solidFill>
                <a:latin typeface="Abadi" panose="020B0604020104020204" pitchFamily="34" charset="0"/>
              </a:rPr>
              <a:t>How useful is salt when it is mixed with other materials?</a:t>
            </a:r>
            <a:endParaRPr lang="en-US" sz="2800" b="0" i="0" dirty="0">
              <a:solidFill>
                <a:srgbClr val="FF0000"/>
              </a:solidFill>
              <a:effectLst/>
              <a:latin typeface="Abadi" panose="020B0604020104020204" pitchFamily="34" charset="0"/>
            </a:endParaRPr>
          </a:p>
        </p:txBody>
      </p:sp>
      <p:sp>
        <p:nvSpPr>
          <p:cNvPr id="8" name="Rectangle 7"/>
          <p:cNvSpPr/>
          <p:nvPr/>
        </p:nvSpPr>
        <p:spPr>
          <a:xfrm>
            <a:off x="55937" y="6457890"/>
            <a:ext cx="2731021" cy="400110"/>
          </a:xfrm>
          <a:prstGeom prst="rect">
            <a:avLst/>
          </a:prstGeom>
        </p:spPr>
        <p:txBody>
          <a:bodyPr wrap="square">
            <a:spAutoFit/>
          </a:bodyPr>
          <a:lstStyle/>
          <a:p>
            <a:r>
              <a:rPr lang="en-US" sz="2000" dirty="0">
                <a:solidFill>
                  <a:srgbClr val="333333"/>
                </a:solidFill>
                <a:latin typeface="Abadi" panose="020B0604020104020204" pitchFamily="34" charset="0"/>
              </a:rPr>
              <a:t>Matthew 5:13</a:t>
            </a:r>
            <a:endParaRPr lang="en-US" sz="2000" dirty="0">
              <a:latin typeface="Abadi" panose="020B0604020104020204" pitchFamily="34" charset="0"/>
            </a:endParaRPr>
          </a:p>
        </p:txBody>
      </p:sp>
      <p:pic>
        <p:nvPicPr>
          <p:cNvPr id="2050" name="Picture 2" descr="http://slice.seriouseats.com/images/20101116%20protips%20Salt%20Morton%20Kosh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45663" y="1002817"/>
            <a:ext cx="3318351" cy="251637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ryespice.co.uk/wp-content/themes/wordation/timthumb.php?src=http://www.ryespice.co.uk/wp-content/uploads/Salt-Pepper-Mix.jpg&amp;w=73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64014" y="1002817"/>
            <a:ext cx="3359719" cy="2516371"/>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p:cNvGrpSpPr/>
          <p:nvPr/>
        </p:nvGrpSpPr>
        <p:grpSpPr>
          <a:xfrm>
            <a:off x="8146727" y="4060385"/>
            <a:ext cx="2877006" cy="2397505"/>
            <a:chOff x="8146727" y="4060385"/>
            <a:chExt cx="2877006" cy="2397505"/>
          </a:xfrm>
        </p:grpSpPr>
        <p:pic>
          <p:nvPicPr>
            <p:cNvPr id="11" name="Picture 2" descr="http://www.clker.com/cliparts/d/a/9/e/1280777161986982005scroll-hi.png"/>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46727" y="4060385"/>
              <a:ext cx="2877006" cy="239750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8209103" y="4449930"/>
              <a:ext cx="2752253" cy="1200329"/>
            </a:xfrm>
            <a:prstGeom prst="rect">
              <a:avLst/>
            </a:prstGeom>
          </p:spPr>
          <p:txBody>
            <a:bodyPr wrap="square">
              <a:spAutoFit/>
            </a:bodyPr>
            <a:lstStyle/>
            <a:p>
              <a:pPr algn="ctr"/>
              <a:r>
                <a:rPr lang="en-US" b="1" dirty="0">
                  <a:solidFill>
                    <a:schemeClr val="bg1"/>
                  </a:solidFill>
                  <a:latin typeface="Abadi" panose="020B0604020104020204" pitchFamily="34" charset="0"/>
                </a:rPr>
                <a:t>Becoming contaminated by the sins of the world can prevent us from being a blessing to others.</a:t>
              </a:r>
              <a:endParaRPr lang="en-US" dirty="0">
                <a:solidFill>
                  <a:schemeClr val="bg1"/>
                </a:solidFill>
                <a:latin typeface="Abadi" panose="020B0604020104020204" pitchFamily="34" charset="0"/>
              </a:endParaRPr>
            </a:p>
          </p:txBody>
        </p:sp>
      </p:grpSp>
    </p:spTree>
    <p:extLst>
      <p:ext uri="{BB962C8B-B14F-4D97-AF65-F5344CB8AC3E}">
        <p14:creationId xmlns:p14="http://schemas.microsoft.com/office/powerpoint/2010/main" val="1678043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052"/>
                                        </p:tgtEl>
                                        <p:attrNameLst>
                                          <p:attrName>style.visibility</p:attrName>
                                        </p:attrNameLst>
                                      </p:cBhvr>
                                      <p:to>
                                        <p:strVal val="visible"/>
                                      </p:to>
                                    </p:set>
                                    <p:animEffect transition="in" filter="fade">
                                      <p:cBhvr>
                                        <p:cTn id="10" dur="500"/>
                                        <p:tgtEl>
                                          <p:spTgt spid="205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6" presetClass="entr" presetSubtype="37"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outVertical)">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The Light of the World</a:t>
            </a:r>
          </a:p>
        </p:txBody>
      </p:sp>
      <p:sp>
        <p:nvSpPr>
          <p:cNvPr id="7" name="Rectangle 6"/>
          <p:cNvSpPr/>
          <p:nvPr/>
        </p:nvSpPr>
        <p:spPr>
          <a:xfrm>
            <a:off x="239956" y="801015"/>
            <a:ext cx="4182648" cy="1384995"/>
          </a:xfrm>
          <a:prstGeom prst="rect">
            <a:avLst/>
          </a:prstGeom>
        </p:spPr>
        <p:txBody>
          <a:bodyPr wrap="square">
            <a:spAutoFit/>
          </a:bodyPr>
          <a:lstStyle/>
          <a:p>
            <a:pPr algn="ctr" fontAlgn="base"/>
            <a:r>
              <a:rPr lang="en-US" sz="2800" dirty="0">
                <a:solidFill>
                  <a:srgbClr val="FF0000"/>
                </a:solidFill>
                <a:latin typeface="Abadi" panose="020B0604020104020204" pitchFamily="34" charset="0"/>
              </a:rPr>
              <a:t>What are Christ’s disciples asked to do with their light?</a:t>
            </a:r>
          </a:p>
        </p:txBody>
      </p:sp>
      <p:sp>
        <p:nvSpPr>
          <p:cNvPr id="8" name="Rectangle 7"/>
          <p:cNvSpPr/>
          <p:nvPr/>
        </p:nvSpPr>
        <p:spPr>
          <a:xfrm>
            <a:off x="55937" y="6457890"/>
            <a:ext cx="2731021" cy="400110"/>
          </a:xfrm>
          <a:prstGeom prst="rect">
            <a:avLst/>
          </a:prstGeom>
        </p:spPr>
        <p:txBody>
          <a:bodyPr wrap="square">
            <a:spAutoFit/>
          </a:bodyPr>
          <a:lstStyle/>
          <a:p>
            <a:r>
              <a:rPr lang="en-US" sz="2000" dirty="0">
                <a:solidFill>
                  <a:srgbClr val="333333"/>
                </a:solidFill>
                <a:latin typeface="Abadi" panose="020B0604020104020204" pitchFamily="34" charset="0"/>
              </a:rPr>
              <a:t>Matthew 5:14-16</a:t>
            </a:r>
            <a:endParaRPr lang="en-US" sz="2000" dirty="0">
              <a:latin typeface="Abadi" panose="020B0604020104020204" pitchFamily="34" charset="0"/>
            </a:endParaRPr>
          </a:p>
        </p:txBody>
      </p:sp>
      <p:grpSp>
        <p:nvGrpSpPr>
          <p:cNvPr id="13" name="Group 12"/>
          <p:cNvGrpSpPr/>
          <p:nvPr/>
        </p:nvGrpSpPr>
        <p:grpSpPr>
          <a:xfrm>
            <a:off x="4662561" y="1270356"/>
            <a:ext cx="2341291" cy="4317288"/>
            <a:chOff x="4575610" y="1103359"/>
            <a:chExt cx="2341291" cy="4317288"/>
          </a:xfrm>
        </p:grpSpPr>
        <p:sp>
          <p:nvSpPr>
            <p:cNvPr id="10" name="Can 9"/>
            <p:cNvSpPr/>
            <p:nvPr/>
          </p:nvSpPr>
          <p:spPr>
            <a:xfrm>
              <a:off x="4575610" y="1310145"/>
              <a:ext cx="2341291" cy="4110502"/>
            </a:xfrm>
            <a:prstGeom prst="can">
              <a:avLst>
                <a:gd name="adj" fmla="val 17096"/>
              </a:avLst>
            </a:prstGeom>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Rounded Rectangle 11"/>
            <p:cNvSpPr/>
            <p:nvPr/>
          </p:nvSpPr>
          <p:spPr>
            <a:xfrm>
              <a:off x="5713598" y="1103359"/>
              <a:ext cx="45719" cy="446314"/>
            </a:xfrm>
            <a:prstGeom prst="round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8" name="Rectangle 17"/>
          <p:cNvSpPr/>
          <p:nvPr/>
        </p:nvSpPr>
        <p:spPr>
          <a:xfrm>
            <a:off x="7334579" y="793302"/>
            <a:ext cx="4182648" cy="954107"/>
          </a:xfrm>
          <a:prstGeom prst="rect">
            <a:avLst/>
          </a:prstGeom>
        </p:spPr>
        <p:txBody>
          <a:bodyPr wrap="square">
            <a:spAutoFit/>
          </a:bodyPr>
          <a:lstStyle/>
          <a:p>
            <a:pPr algn="ctr" fontAlgn="base"/>
            <a:r>
              <a:rPr lang="en-US" sz="2800" dirty="0">
                <a:solidFill>
                  <a:srgbClr val="FF0000"/>
                </a:solidFill>
                <a:latin typeface="Abadi" panose="020B0604020104020204" pitchFamily="34" charset="0"/>
              </a:rPr>
              <a:t>What does it mean to let your light shine? </a:t>
            </a:r>
          </a:p>
        </p:txBody>
      </p:sp>
      <p:sp>
        <p:nvSpPr>
          <p:cNvPr id="14" name="Rectangle 13"/>
          <p:cNvSpPr/>
          <p:nvPr/>
        </p:nvSpPr>
        <p:spPr>
          <a:xfrm>
            <a:off x="337458" y="5599621"/>
            <a:ext cx="7396512" cy="523220"/>
          </a:xfrm>
          <a:prstGeom prst="rect">
            <a:avLst/>
          </a:prstGeom>
        </p:spPr>
        <p:txBody>
          <a:bodyPr wrap="square">
            <a:spAutoFit/>
          </a:bodyPr>
          <a:lstStyle/>
          <a:p>
            <a:pPr fontAlgn="base"/>
            <a:r>
              <a:rPr lang="en-US" sz="2800" dirty="0">
                <a:solidFill>
                  <a:srgbClr val="FF0000"/>
                </a:solidFill>
                <a:latin typeface="Abadi" panose="020B0604020104020204" pitchFamily="34" charset="0"/>
              </a:rPr>
              <a:t>What will our good works lead others to do?</a:t>
            </a:r>
            <a:endParaRPr lang="en-US" sz="2800" b="0" i="0" dirty="0">
              <a:solidFill>
                <a:srgbClr val="FF0000"/>
              </a:solidFill>
              <a:effectLst/>
              <a:latin typeface="Abadi" panose="020B0604020104020204" pitchFamily="34" charset="0"/>
            </a:endParaRPr>
          </a:p>
        </p:txBody>
      </p:sp>
      <p:sp>
        <p:nvSpPr>
          <p:cNvPr id="15" name="Rectangle 14"/>
          <p:cNvSpPr/>
          <p:nvPr/>
        </p:nvSpPr>
        <p:spPr>
          <a:xfrm>
            <a:off x="7363241" y="2186010"/>
            <a:ext cx="4481439" cy="1754326"/>
          </a:xfrm>
          <a:prstGeom prst="rect">
            <a:avLst/>
          </a:prstGeom>
        </p:spPr>
        <p:txBody>
          <a:bodyPr wrap="square">
            <a:spAutoFit/>
          </a:bodyPr>
          <a:lstStyle/>
          <a:p>
            <a:r>
              <a:rPr lang="en-US" i="1" dirty="0">
                <a:solidFill>
                  <a:srgbClr val="333333"/>
                </a:solidFill>
                <a:latin typeface="Palatino"/>
              </a:rPr>
              <a:t>Therefore, hold up your light that it may shine unto the world. Behold I am the light which ye shall hold up—that which ye have seen me do. Behold ye see that I have prayed unto the Father, and ye all have witnessed. 3 Nephi 18:24</a:t>
            </a:r>
            <a:endParaRPr lang="en-US" i="1" dirty="0">
              <a:latin typeface="Abadi" panose="020B0604020104020204" pitchFamily="34" charset="0"/>
            </a:endParaRPr>
          </a:p>
        </p:txBody>
      </p:sp>
      <p:sp>
        <p:nvSpPr>
          <p:cNvPr id="16" name="Rectangle 15"/>
          <p:cNvSpPr/>
          <p:nvPr/>
        </p:nvSpPr>
        <p:spPr>
          <a:xfrm>
            <a:off x="763712" y="2644169"/>
            <a:ext cx="3689787" cy="923330"/>
          </a:xfrm>
          <a:prstGeom prst="rect">
            <a:avLst/>
          </a:prstGeom>
        </p:spPr>
        <p:txBody>
          <a:bodyPr wrap="square">
            <a:spAutoFit/>
          </a:bodyPr>
          <a:lstStyle/>
          <a:p>
            <a:r>
              <a:rPr lang="en-US" dirty="0">
                <a:solidFill>
                  <a:srgbClr val="333333"/>
                </a:solidFill>
                <a:latin typeface="Abadi" panose="020B0604020104020204" pitchFamily="34" charset="0"/>
              </a:rPr>
              <a:t> “to glorify your Father which is in Heaven” = to give praise and honor to God through word or action.</a:t>
            </a:r>
            <a:endParaRPr lang="en-US" dirty="0">
              <a:latin typeface="Abadi" panose="020B0604020104020204" pitchFamily="34" charset="0"/>
            </a:endParaRPr>
          </a:p>
        </p:txBody>
      </p:sp>
      <p:grpSp>
        <p:nvGrpSpPr>
          <p:cNvPr id="22" name="Group 21"/>
          <p:cNvGrpSpPr/>
          <p:nvPr/>
        </p:nvGrpSpPr>
        <p:grpSpPr>
          <a:xfrm>
            <a:off x="8053925" y="4091385"/>
            <a:ext cx="2877006" cy="2397505"/>
            <a:chOff x="8146727" y="4060385"/>
            <a:chExt cx="2877006" cy="2397505"/>
          </a:xfrm>
        </p:grpSpPr>
        <p:pic>
          <p:nvPicPr>
            <p:cNvPr id="23" name="Picture 2" descr="http://www.clker.com/cliparts/d/a/9/e/1280777161986982005scroll-hi.png"/>
            <p:cNvPicPr>
              <a:picLocks noChangeAspect="1" noChangeArrowheads="1"/>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8146727" y="4060385"/>
              <a:ext cx="2877006" cy="2397505"/>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a:xfrm>
              <a:off x="8416942" y="4426453"/>
              <a:ext cx="2203525" cy="1477328"/>
            </a:xfrm>
            <a:prstGeom prst="rect">
              <a:avLst/>
            </a:prstGeom>
          </p:spPr>
          <p:txBody>
            <a:bodyPr wrap="square">
              <a:spAutoFit/>
            </a:bodyPr>
            <a:lstStyle/>
            <a:p>
              <a:pPr algn="ctr"/>
              <a:r>
                <a:rPr lang="en-US" b="1" dirty="0">
                  <a:solidFill>
                    <a:schemeClr val="bg1"/>
                  </a:solidFill>
                  <a:latin typeface="Abadi" panose="020B0604020104020204" pitchFamily="34" charset="0"/>
                </a:rPr>
                <a:t>Our righteous example can encourage others to draw nearer to Heavenly Father.</a:t>
              </a:r>
              <a:endParaRPr lang="en-US" dirty="0">
                <a:solidFill>
                  <a:schemeClr val="bg1"/>
                </a:solidFill>
                <a:latin typeface="Abadi" panose="020B0604020104020204" pitchFamily="34" charset="0"/>
              </a:endParaRPr>
            </a:p>
          </p:txBody>
        </p:sp>
      </p:grpSp>
      <p:sp>
        <p:nvSpPr>
          <p:cNvPr id="19" name="Double Wave 18"/>
          <p:cNvSpPr/>
          <p:nvPr/>
        </p:nvSpPr>
        <p:spPr>
          <a:xfrm rot="16489374">
            <a:off x="5438659" y="1276187"/>
            <a:ext cx="723781" cy="266844"/>
          </a:xfrm>
          <a:prstGeom prst="doubleWave">
            <a:avLst>
              <a:gd name="adj1" fmla="val 12500"/>
              <a:gd name="adj2" fmla="val -10000"/>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Tree>
    <p:extLst>
      <p:ext uri="{BB962C8B-B14F-4D97-AF65-F5344CB8AC3E}">
        <p14:creationId xmlns:p14="http://schemas.microsoft.com/office/powerpoint/2010/main" val="409756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53" presetClass="entr" presetSubtype="16"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p:cTn id="18" dur="500" fill="hold"/>
                                        <p:tgtEl>
                                          <p:spTgt spid="19"/>
                                        </p:tgtEl>
                                        <p:attrNameLst>
                                          <p:attrName>ppt_w</p:attrName>
                                        </p:attrNameLst>
                                      </p:cBhvr>
                                      <p:tavLst>
                                        <p:tav tm="0">
                                          <p:val>
                                            <p:fltVal val="0"/>
                                          </p:val>
                                        </p:tav>
                                        <p:tav tm="100000">
                                          <p:val>
                                            <p:strVal val="#ppt_w"/>
                                          </p:val>
                                        </p:tav>
                                      </p:tavLst>
                                    </p:anim>
                                    <p:anim calcmode="lin" valueType="num">
                                      <p:cBhvr>
                                        <p:cTn id="19" dur="500" fill="hold"/>
                                        <p:tgtEl>
                                          <p:spTgt spid="19"/>
                                        </p:tgtEl>
                                        <p:attrNameLst>
                                          <p:attrName>ppt_h</p:attrName>
                                        </p:attrNameLst>
                                      </p:cBhvr>
                                      <p:tavLst>
                                        <p:tav tm="0">
                                          <p:val>
                                            <p:fltVal val="0"/>
                                          </p:val>
                                        </p:tav>
                                        <p:tav tm="100000">
                                          <p:val>
                                            <p:strVal val="#ppt_h"/>
                                          </p:val>
                                        </p:tav>
                                      </p:tavLst>
                                    </p:anim>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barn(outVertical)">
                                      <p:cBhvr>
                                        <p:cTn id="2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p:bldP spid="15" grpId="0"/>
      <p:bldP spid="16" grpId="0"/>
      <p:bldP spid="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rig06.deviantart.net/736a/f/2009/057/3/7/egyptian_desert_mountain_by_pepeglax.jpg">
            <a:extLst>
              <a:ext uri="{FF2B5EF4-FFF2-40B4-BE49-F238E27FC236}">
                <a16:creationId xmlns:a16="http://schemas.microsoft.com/office/drawing/2014/main" id="{444F9DD1-99E2-1CE8-5ED7-582D5D73B83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758982"/>
            <a:ext cx="12192000" cy="1200329"/>
          </a:xfrm>
          <a:prstGeom prst="rect">
            <a:avLst/>
          </a:prstGeom>
          <a:noFill/>
        </p:spPr>
        <p:txBody>
          <a:bodyPr wrap="square" rtlCol="0">
            <a:spAutoFit/>
          </a:bodyPr>
          <a:lstStyle/>
          <a:p>
            <a:pPr algn="ctr"/>
            <a:r>
              <a:rPr lang="en-US" sz="4400" dirty="0">
                <a:latin typeface="Algerian" panose="04020705040A02060702" pitchFamily="82" charset="0"/>
              </a:rPr>
              <a:t>The Beatitudes</a:t>
            </a:r>
          </a:p>
          <a:p>
            <a:pPr algn="ctr"/>
            <a:r>
              <a:rPr lang="en-US" sz="2800" dirty="0">
                <a:latin typeface="Algerian" panose="04020705040A02060702" pitchFamily="82" charset="0"/>
              </a:rPr>
              <a:t>Matthew 5:1-12</a:t>
            </a:r>
          </a:p>
        </p:txBody>
      </p:sp>
    </p:spTree>
    <p:extLst>
      <p:ext uri="{BB962C8B-B14F-4D97-AF65-F5344CB8AC3E}">
        <p14:creationId xmlns:p14="http://schemas.microsoft.com/office/powerpoint/2010/main" val="16576645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723724" y="268061"/>
            <a:ext cx="5395533" cy="6001643"/>
          </a:xfrm>
          <a:prstGeom prst="rect">
            <a:avLst/>
          </a:prstGeom>
        </p:spPr>
        <p:txBody>
          <a:bodyPr wrap="square">
            <a:spAutoFit/>
          </a:bodyPr>
          <a:lstStyle/>
          <a:p>
            <a:pPr fontAlgn="base"/>
            <a:r>
              <a:rPr lang="en-US" sz="2400" dirty="0">
                <a:latin typeface="Abadi" panose="020B0604020104020204" pitchFamily="34" charset="0"/>
              </a:rPr>
              <a:t>“Wouldn’t it be pleasing to Jesus if we could let our light so shine that those who followed us would be following the Savior? …</a:t>
            </a:r>
          </a:p>
          <a:p>
            <a:pPr fontAlgn="base"/>
            <a:endParaRPr lang="en-US" sz="2400" dirty="0">
              <a:latin typeface="Abadi" panose="020B0604020104020204" pitchFamily="34" charset="0"/>
            </a:endParaRPr>
          </a:p>
          <a:p>
            <a:pPr fontAlgn="base"/>
            <a:r>
              <a:rPr lang="en-US" sz="2400" dirty="0">
                <a:latin typeface="Abadi" panose="020B0604020104020204" pitchFamily="34" charset="0"/>
              </a:rPr>
              <a:t>“Have you ever stopped to think that perhaps you are the light sent by Heavenly Father to lead another safely home or to be a beacon from a distance to show the way back to the straight and narrow path that leads to eternal life? </a:t>
            </a:r>
          </a:p>
          <a:p>
            <a:pPr fontAlgn="base"/>
            <a:endParaRPr lang="en-US" sz="2400" dirty="0">
              <a:latin typeface="Abadi" panose="020B0604020104020204" pitchFamily="34" charset="0"/>
            </a:endParaRPr>
          </a:p>
          <a:p>
            <a:pPr fontAlgn="base"/>
            <a:r>
              <a:rPr lang="en-US" sz="2400" dirty="0">
                <a:latin typeface="Abadi" panose="020B0604020104020204" pitchFamily="34" charset="0"/>
              </a:rPr>
              <a:t>Your light is a beacon and should never stop burning or mislead those who are looking for a way home.” (13)</a:t>
            </a:r>
          </a:p>
        </p:txBody>
      </p:sp>
      <p:sp>
        <p:nvSpPr>
          <p:cNvPr id="8" name="Rectangle 7"/>
          <p:cNvSpPr/>
          <p:nvPr/>
        </p:nvSpPr>
        <p:spPr>
          <a:xfrm>
            <a:off x="55937" y="6457890"/>
            <a:ext cx="2731021" cy="400110"/>
          </a:xfrm>
          <a:prstGeom prst="rect">
            <a:avLst/>
          </a:prstGeom>
        </p:spPr>
        <p:txBody>
          <a:bodyPr wrap="square">
            <a:spAutoFit/>
          </a:bodyPr>
          <a:lstStyle/>
          <a:p>
            <a:r>
              <a:rPr lang="en-US" sz="2000" dirty="0">
                <a:solidFill>
                  <a:srgbClr val="333333"/>
                </a:solidFill>
                <a:latin typeface="Abadi" panose="020B0604020104020204" pitchFamily="34" charset="0"/>
              </a:rPr>
              <a:t>Matthew 5:14-16</a:t>
            </a:r>
            <a:endParaRPr lang="en-US" sz="2000" dirty="0">
              <a:latin typeface="Abadi" panose="020B0604020104020204" pitchFamily="34" charset="0"/>
            </a:endParaRPr>
          </a:p>
        </p:txBody>
      </p:sp>
      <p:grpSp>
        <p:nvGrpSpPr>
          <p:cNvPr id="3" name="Group 2"/>
          <p:cNvGrpSpPr/>
          <p:nvPr/>
        </p:nvGrpSpPr>
        <p:grpSpPr>
          <a:xfrm>
            <a:off x="7377024" y="1567543"/>
            <a:ext cx="4286250" cy="3633801"/>
            <a:chOff x="7518539" y="2146980"/>
            <a:chExt cx="4286250" cy="3633801"/>
          </a:xfrm>
        </p:grpSpPr>
        <p:pic>
          <p:nvPicPr>
            <p:cNvPr id="4098" name="Picture 2" descr="oil la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18539" y="2146980"/>
              <a:ext cx="4286250" cy="308610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670877" y="5257561"/>
              <a:ext cx="4133911" cy="523220"/>
            </a:xfrm>
            <a:prstGeom prst="rect">
              <a:avLst/>
            </a:prstGeom>
          </p:spPr>
          <p:txBody>
            <a:bodyPr wrap="square">
              <a:spAutoFit/>
            </a:bodyPr>
            <a:lstStyle/>
            <a:p>
              <a:r>
                <a:rPr lang="en-US" sz="1400" dirty="0">
                  <a:latin typeface="Abadi" panose="020B0604020104020204" pitchFamily="34" charset="0"/>
                </a:rPr>
                <a:t>The “candle” in Matthew 5:15 refers to a ceramic oil lamp; the “candlestick” refers to a lamp stand.</a:t>
              </a:r>
            </a:p>
          </p:txBody>
        </p:sp>
      </p:gr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0178" y="268061"/>
            <a:ext cx="1033996" cy="1299482"/>
          </a:xfrm>
          <a:prstGeom prst="rect">
            <a:avLst/>
          </a:prstGeom>
        </p:spPr>
      </p:pic>
    </p:spTree>
    <p:extLst>
      <p:ext uri="{BB962C8B-B14F-4D97-AF65-F5344CB8AC3E}">
        <p14:creationId xmlns:p14="http://schemas.microsoft.com/office/powerpoint/2010/main" val="2310761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orig06.deviantart.net/736a/f/2009/057/3/7/egyptian_desert_mountain_by_pepeglax.jpg">
            <a:extLst>
              <a:ext uri="{FF2B5EF4-FFF2-40B4-BE49-F238E27FC236}">
                <a16:creationId xmlns:a16="http://schemas.microsoft.com/office/drawing/2014/main" id="{E3D75182-8777-04F9-5C18-8B11DED5CA9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937" y="6550223"/>
            <a:ext cx="2731021" cy="307777"/>
          </a:xfrm>
          <a:prstGeom prst="rect">
            <a:avLst/>
          </a:prstGeom>
        </p:spPr>
        <p:txBody>
          <a:bodyPr wrap="square">
            <a:spAutoFit/>
          </a:bodyPr>
          <a:lstStyle/>
          <a:p>
            <a:r>
              <a:rPr lang="en-US" sz="1400" dirty="0">
                <a:solidFill>
                  <a:srgbClr val="333333"/>
                </a:solidFill>
                <a:latin typeface="Abadi" panose="020B0604020104020204" pitchFamily="34" charset="0"/>
              </a:rPr>
              <a:t>Matthew 5:14</a:t>
            </a:r>
            <a:endParaRPr lang="en-US" sz="1400" dirty="0">
              <a:latin typeface="Abadi" panose="020B0604020104020204" pitchFamily="34" charset="0"/>
            </a:endParaRPr>
          </a:p>
        </p:txBody>
      </p:sp>
      <p:sp>
        <p:nvSpPr>
          <p:cNvPr id="5" name="TextBox 4">
            <a:extLst>
              <a:ext uri="{FF2B5EF4-FFF2-40B4-BE49-F238E27FC236}">
                <a16:creationId xmlns:a16="http://schemas.microsoft.com/office/drawing/2014/main" id="{1284B106-41A2-1C69-E09E-B77DD5B68F00}"/>
              </a:ext>
            </a:extLst>
          </p:cNvPr>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City on a Hill</a:t>
            </a:r>
          </a:p>
        </p:txBody>
      </p:sp>
      <p:pic>
        <p:nvPicPr>
          <p:cNvPr id="11" name="Picture 10">
            <a:extLst>
              <a:ext uri="{FF2B5EF4-FFF2-40B4-BE49-F238E27FC236}">
                <a16:creationId xmlns:a16="http://schemas.microsoft.com/office/drawing/2014/main" id="{66DE8470-5ED8-4964-A0A3-7D2FFB36858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0" b="93320" l="2670" r="99515"/>
                    </a14:imgEffect>
                  </a14:imgLayer>
                </a14:imgProps>
              </a:ext>
            </a:extLst>
          </a:blip>
          <a:stretch>
            <a:fillRect/>
          </a:stretch>
        </p:blipFill>
        <p:spPr>
          <a:xfrm>
            <a:off x="7081255" y="1222310"/>
            <a:ext cx="5054808" cy="6060862"/>
          </a:xfrm>
          <a:prstGeom prst="rect">
            <a:avLst/>
          </a:prstGeom>
        </p:spPr>
      </p:pic>
      <p:sp>
        <p:nvSpPr>
          <p:cNvPr id="13" name="TextBox 12">
            <a:extLst>
              <a:ext uri="{FF2B5EF4-FFF2-40B4-BE49-F238E27FC236}">
                <a16:creationId xmlns:a16="http://schemas.microsoft.com/office/drawing/2014/main" id="{98BCE271-B01A-D933-E0A6-F80CDA97FF78}"/>
              </a:ext>
            </a:extLst>
          </p:cNvPr>
          <p:cNvSpPr txBox="1"/>
          <p:nvPr/>
        </p:nvSpPr>
        <p:spPr>
          <a:xfrm>
            <a:off x="489518" y="1496303"/>
            <a:ext cx="6102220" cy="1754326"/>
          </a:xfrm>
          <a:prstGeom prst="rect">
            <a:avLst/>
          </a:prstGeom>
          <a:noFill/>
        </p:spPr>
        <p:txBody>
          <a:bodyPr wrap="square">
            <a:spAutoFit/>
          </a:bodyPr>
          <a:lstStyle/>
          <a:p>
            <a:r>
              <a:rPr lang="en-US" sz="3600" b="0" i="0" dirty="0">
                <a:solidFill>
                  <a:srgbClr val="000000"/>
                </a:solidFill>
                <a:effectLst/>
                <a:latin typeface="Abadi" panose="020B0604020104020204" pitchFamily="34" charset="0"/>
              </a:rPr>
              <a:t>Anciently, cities were built on hilltops to provide protection from potential attacks.</a:t>
            </a:r>
            <a:endParaRPr lang="en-US" sz="3600" dirty="0">
              <a:latin typeface="Abadi" panose="020B0604020104020204" pitchFamily="34" charset="0"/>
            </a:endParaRPr>
          </a:p>
        </p:txBody>
      </p:sp>
      <p:sp>
        <p:nvSpPr>
          <p:cNvPr id="15" name="TextBox 14">
            <a:extLst>
              <a:ext uri="{FF2B5EF4-FFF2-40B4-BE49-F238E27FC236}">
                <a16:creationId xmlns:a16="http://schemas.microsoft.com/office/drawing/2014/main" id="{241ABE58-A72F-44D1-6150-C8F7E0A5B445}"/>
              </a:ext>
            </a:extLst>
          </p:cNvPr>
          <p:cNvSpPr txBox="1"/>
          <p:nvPr/>
        </p:nvSpPr>
        <p:spPr>
          <a:xfrm>
            <a:off x="3145739" y="5390160"/>
            <a:ext cx="3576735" cy="1200329"/>
          </a:xfrm>
          <a:prstGeom prst="rect">
            <a:avLst/>
          </a:prstGeom>
          <a:noFill/>
        </p:spPr>
        <p:txBody>
          <a:bodyPr wrap="square">
            <a:spAutoFit/>
          </a:bodyPr>
          <a:lstStyle/>
          <a:p>
            <a:r>
              <a:rPr lang="en-US" sz="2400" b="0" i="0" dirty="0">
                <a:solidFill>
                  <a:srgbClr val="000000"/>
                </a:solidFill>
                <a:effectLst/>
                <a:latin typeface="Abadi" panose="020B0604020104020204" pitchFamily="34" charset="0"/>
              </a:rPr>
              <a:t>How can living the gospel boldly provide protection from bad influences?</a:t>
            </a:r>
            <a:endParaRPr lang="en-US" sz="2400" dirty="0">
              <a:latin typeface="Abadi" panose="020B0604020104020204" pitchFamily="34" charset="0"/>
            </a:endParaRPr>
          </a:p>
        </p:txBody>
      </p:sp>
    </p:spTree>
    <p:extLst>
      <p:ext uri="{BB962C8B-B14F-4D97-AF65-F5344CB8AC3E}">
        <p14:creationId xmlns:p14="http://schemas.microsoft.com/office/powerpoint/2010/main" val="366442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5937" y="6457890"/>
            <a:ext cx="2731021" cy="307777"/>
          </a:xfrm>
          <a:prstGeom prst="rect">
            <a:avLst/>
          </a:prstGeom>
        </p:spPr>
        <p:txBody>
          <a:bodyPr wrap="square">
            <a:spAutoFit/>
          </a:bodyPr>
          <a:lstStyle/>
          <a:p>
            <a:r>
              <a:rPr lang="en-US" sz="1400" dirty="0">
                <a:solidFill>
                  <a:srgbClr val="333333"/>
                </a:solidFill>
                <a:latin typeface="Abadi" panose="020B0604020104020204" pitchFamily="34" charset="0"/>
              </a:rPr>
              <a:t>Matthew 5:14-16</a:t>
            </a:r>
            <a:endParaRPr lang="en-US" sz="1400" dirty="0">
              <a:latin typeface="Abadi" panose="020B0604020104020204" pitchFamily="34" charset="0"/>
            </a:endParaRPr>
          </a:p>
        </p:txBody>
      </p:sp>
      <p:sp>
        <p:nvSpPr>
          <p:cNvPr id="5" name="TextBox 4">
            <a:extLst>
              <a:ext uri="{FF2B5EF4-FFF2-40B4-BE49-F238E27FC236}">
                <a16:creationId xmlns:a16="http://schemas.microsoft.com/office/drawing/2014/main" id="{A893ECD5-346D-77DB-0CF6-A550BBBCCB83}"/>
              </a:ext>
            </a:extLst>
          </p:cNvPr>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Candlestick</a:t>
            </a:r>
          </a:p>
        </p:txBody>
      </p:sp>
      <p:pic>
        <p:nvPicPr>
          <p:cNvPr id="6" name="Picture 2" descr="Candlestick GIF | Gfycat">
            <a:extLst>
              <a:ext uri="{FF2B5EF4-FFF2-40B4-BE49-F238E27FC236}">
                <a16:creationId xmlns:a16="http://schemas.microsoft.com/office/drawing/2014/main" id="{560D387E-DDE8-0A87-2478-0AC526EF5C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284" y="1925609"/>
            <a:ext cx="4879342" cy="414861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17CC90D-0742-C1A1-3D71-98DA4F4A1F68}"/>
              </a:ext>
            </a:extLst>
          </p:cNvPr>
          <p:cNvSpPr txBox="1"/>
          <p:nvPr/>
        </p:nvSpPr>
        <p:spPr>
          <a:xfrm>
            <a:off x="356896" y="711458"/>
            <a:ext cx="4140459" cy="923330"/>
          </a:xfrm>
          <a:prstGeom prst="rect">
            <a:avLst/>
          </a:prstGeom>
          <a:noFill/>
        </p:spPr>
        <p:txBody>
          <a:bodyPr wrap="square">
            <a:spAutoFit/>
          </a:bodyPr>
          <a:lstStyle/>
          <a:p>
            <a:pPr algn="l" fontAlgn="base"/>
            <a:r>
              <a:rPr lang="en-US" b="0" i="0" dirty="0">
                <a:solidFill>
                  <a:srgbClr val="000000"/>
                </a:solidFill>
                <a:effectLst/>
                <a:latin typeface="Abadi" panose="020B0604020104020204" pitchFamily="34" charset="0"/>
              </a:rPr>
              <a:t>What might cause some people to hide under a basket (bushel) the light God gives them?</a:t>
            </a:r>
          </a:p>
        </p:txBody>
      </p:sp>
      <p:sp>
        <p:nvSpPr>
          <p:cNvPr id="12" name="TextBox 11">
            <a:extLst>
              <a:ext uri="{FF2B5EF4-FFF2-40B4-BE49-F238E27FC236}">
                <a16:creationId xmlns:a16="http://schemas.microsoft.com/office/drawing/2014/main" id="{C5B478F1-70C2-3567-FC0B-96F975F537F7}"/>
              </a:ext>
            </a:extLst>
          </p:cNvPr>
          <p:cNvSpPr txBox="1"/>
          <p:nvPr/>
        </p:nvSpPr>
        <p:spPr>
          <a:xfrm>
            <a:off x="5367434" y="830997"/>
            <a:ext cx="6106886" cy="6001643"/>
          </a:xfrm>
          <a:prstGeom prst="rect">
            <a:avLst/>
          </a:prstGeom>
          <a:noFill/>
        </p:spPr>
        <p:txBody>
          <a:bodyPr wrap="square">
            <a:spAutoFit/>
          </a:bodyPr>
          <a:lstStyle/>
          <a:p>
            <a:pPr algn="l" fontAlgn="base"/>
            <a:r>
              <a:rPr lang="en-US" sz="2400" b="0" i="0" dirty="0">
                <a:solidFill>
                  <a:srgbClr val="000000"/>
                </a:solidFill>
                <a:effectLst/>
                <a:latin typeface="Abadi" panose="020B0604020104020204" pitchFamily="34" charset="0"/>
              </a:rPr>
              <a:t>Every time you turn your hearts to God in humble prayer, you experience His light. Every time you seek His word and will in the scriptures, the light grows in brightness.</a:t>
            </a:r>
          </a:p>
          <a:p>
            <a:pPr algn="l" fontAlgn="base"/>
            <a:endParaRPr lang="en-US" sz="2400" b="0" i="0" dirty="0">
              <a:solidFill>
                <a:srgbClr val="000000"/>
              </a:solidFill>
              <a:effectLst/>
              <a:latin typeface="Abadi" panose="020B0604020104020204" pitchFamily="34" charset="0"/>
            </a:endParaRPr>
          </a:p>
          <a:p>
            <a:pPr algn="l" fontAlgn="base"/>
            <a:r>
              <a:rPr lang="en-US" sz="2400" b="0" i="0" dirty="0">
                <a:solidFill>
                  <a:srgbClr val="000000"/>
                </a:solidFill>
                <a:effectLst/>
                <a:latin typeface="Abadi" panose="020B0604020104020204" pitchFamily="34" charset="0"/>
              </a:rPr>
              <a:t>Every time you notice someone in need and sacrifice your own comfort to reach out in love, the light expands and swells. </a:t>
            </a:r>
          </a:p>
          <a:p>
            <a:pPr algn="l" fontAlgn="base"/>
            <a:endParaRPr lang="en-US" sz="2400" dirty="0">
              <a:solidFill>
                <a:srgbClr val="000000"/>
              </a:solidFill>
              <a:latin typeface="Abadi" panose="020B0604020104020204" pitchFamily="34" charset="0"/>
            </a:endParaRPr>
          </a:p>
          <a:p>
            <a:pPr algn="l" fontAlgn="base"/>
            <a:r>
              <a:rPr lang="en-US" sz="2400" b="0" i="0" dirty="0">
                <a:solidFill>
                  <a:srgbClr val="000000"/>
                </a:solidFill>
                <a:effectLst/>
                <a:latin typeface="Abadi" panose="020B0604020104020204" pitchFamily="34" charset="0"/>
              </a:rPr>
              <a:t>Every time you reject temptation and choose purity, every time you seek or extend forgiveness, every time you courageously testify of truth, the light chases away darkness and attracts others who are also seeking light and truth.</a:t>
            </a:r>
          </a:p>
          <a:p>
            <a:pPr algn="l" fontAlgn="base"/>
            <a:r>
              <a:rPr lang="en-US" sz="1600" b="0" i="0" dirty="0">
                <a:solidFill>
                  <a:srgbClr val="000000"/>
                </a:solidFill>
                <a:effectLst/>
                <a:latin typeface="Abadi" panose="020B0604020104020204" pitchFamily="34" charset="0"/>
              </a:rPr>
              <a:t>(1)</a:t>
            </a:r>
          </a:p>
        </p:txBody>
      </p:sp>
    </p:spTree>
    <p:extLst>
      <p:ext uri="{BB962C8B-B14F-4D97-AF65-F5344CB8AC3E}">
        <p14:creationId xmlns:p14="http://schemas.microsoft.com/office/powerpoint/2010/main" val="241634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0"/>
            <a:ext cx="12192000" cy="830997"/>
          </a:xfrm>
          <a:prstGeom prst="rect">
            <a:avLst/>
          </a:prstGeom>
          <a:noFill/>
        </p:spPr>
        <p:txBody>
          <a:bodyPr wrap="square" rtlCol="0">
            <a:spAutoFit/>
          </a:bodyPr>
          <a:lstStyle/>
          <a:p>
            <a:pPr algn="ctr"/>
            <a:r>
              <a:rPr lang="en-US" sz="4800" dirty="0">
                <a:latin typeface="Algerian" panose="04020705040A02060702" pitchFamily="82" charset="0"/>
              </a:rPr>
              <a:t>Doctrinal Mastery</a:t>
            </a:r>
          </a:p>
        </p:txBody>
      </p:sp>
      <p:sp>
        <p:nvSpPr>
          <p:cNvPr id="15" name="Rectangle 14"/>
          <p:cNvSpPr/>
          <p:nvPr/>
        </p:nvSpPr>
        <p:spPr>
          <a:xfrm>
            <a:off x="6096000" y="1347638"/>
            <a:ext cx="4481439" cy="5262979"/>
          </a:xfrm>
          <a:prstGeom prst="rect">
            <a:avLst/>
          </a:prstGeom>
        </p:spPr>
        <p:txBody>
          <a:bodyPr wrap="square">
            <a:spAutoFit/>
          </a:bodyPr>
          <a:lstStyle/>
          <a:p>
            <a:pPr fontAlgn="base"/>
            <a:r>
              <a:rPr lang="en-US" sz="2400" i="1" dirty="0">
                <a:latin typeface="Abadi" panose="020B0604020104020204" pitchFamily="34" charset="0"/>
              </a:rPr>
              <a:t>Ye are the light of the world. A city that is set on an hill cannot be hid.</a:t>
            </a:r>
          </a:p>
          <a:p>
            <a:pPr fontAlgn="base"/>
            <a:endParaRPr lang="en-US" sz="2400" i="1" dirty="0">
              <a:latin typeface="Abadi" panose="020B0604020104020204" pitchFamily="34" charset="0"/>
            </a:endParaRPr>
          </a:p>
          <a:p>
            <a:pPr fontAlgn="base"/>
            <a:r>
              <a:rPr lang="en-US" sz="2400" i="1" dirty="0">
                <a:latin typeface="Abadi" panose="020B0604020104020204" pitchFamily="34" charset="0"/>
              </a:rPr>
              <a:t>Neither do men light a candle, and put it under a bushel, but on a candlestick; and it giveth light unto all that are in the house.</a:t>
            </a:r>
          </a:p>
          <a:p>
            <a:pPr fontAlgn="base"/>
            <a:endParaRPr lang="en-US" sz="2400" i="1" dirty="0">
              <a:latin typeface="Abadi" panose="020B0604020104020204" pitchFamily="34" charset="0"/>
            </a:endParaRPr>
          </a:p>
          <a:p>
            <a:pPr fontAlgn="base"/>
            <a:r>
              <a:rPr lang="en-US" sz="2400" i="1" dirty="0">
                <a:latin typeface="Abadi" panose="020B0604020104020204" pitchFamily="34" charset="0"/>
              </a:rPr>
              <a:t>Let your light so shine before men, that they may see your good works, and glorify your Father which is in heaven.</a:t>
            </a:r>
          </a:p>
        </p:txBody>
      </p:sp>
      <p:grpSp>
        <p:nvGrpSpPr>
          <p:cNvPr id="17" name="Group 16"/>
          <p:cNvGrpSpPr/>
          <p:nvPr/>
        </p:nvGrpSpPr>
        <p:grpSpPr>
          <a:xfrm>
            <a:off x="1373409" y="1781168"/>
            <a:ext cx="2810519" cy="3640943"/>
            <a:chOff x="2819400" y="3657598"/>
            <a:chExt cx="1365515" cy="2048764"/>
          </a:xfrm>
        </p:grpSpPr>
        <p:sp>
          <p:nvSpPr>
            <p:cNvPr id="19" name="Rectangle 18"/>
            <p:cNvSpPr/>
            <p:nvPr/>
          </p:nvSpPr>
          <p:spPr>
            <a:xfrm>
              <a:off x="2819400" y="3657598"/>
              <a:ext cx="1365515" cy="2048764"/>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Rectangle 19"/>
            <p:cNvSpPr/>
            <p:nvPr/>
          </p:nvSpPr>
          <p:spPr>
            <a:xfrm>
              <a:off x="2971800" y="3677271"/>
              <a:ext cx="1140302" cy="20185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Rectangle 20"/>
            <p:cNvSpPr/>
            <p:nvPr/>
          </p:nvSpPr>
          <p:spPr>
            <a:xfrm>
              <a:off x="2819400" y="3657599"/>
              <a:ext cx="1219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a:solidFill>
                    <a:srgbClr val="FFC000"/>
                  </a:solidFill>
                  <a:latin typeface="Colonna MT" pitchFamily="82" charset="0"/>
                </a:rPr>
                <a:t> Matthew </a:t>
              </a:r>
              <a:r>
                <a:rPr lang="en-US" sz="4000" dirty="0">
                  <a:solidFill>
                    <a:srgbClr val="FFC000"/>
                  </a:solidFill>
                  <a:latin typeface="Colonna MT" pitchFamily="82" charset="0"/>
                </a:rPr>
                <a:t>5:14-16</a:t>
              </a:r>
            </a:p>
          </p:txBody>
        </p:sp>
        <p:sp>
          <p:nvSpPr>
            <p:cNvPr id="25" name="Rectangle 24"/>
            <p:cNvSpPr/>
            <p:nvPr/>
          </p:nvSpPr>
          <p:spPr>
            <a:xfrm>
              <a:off x="2819400" y="3657600"/>
              <a:ext cx="76200" cy="2038269"/>
            </a:xfrm>
            <a:prstGeom prst="rect">
              <a:avLst/>
            </a:prstGeom>
            <a:solidFill>
              <a:srgbClr val="44191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 name="Right Arrow 1"/>
          <p:cNvSpPr/>
          <p:nvPr/>
        </p:nvSpPr>
        <p:spPr>
          <a:xfrm>
            <a:off x="4430486" y="2939143"/>
            <a:ext cx="1522793" cy="762000"/>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Tree>
    <p:extLst>
      <p:ext uri="{BB962C8B-B14F-4D97-AF65-F5344CB8AC3E}">
        <p14:creationId xmlns:p14="http://schemas.microsoft.com/office/powerpoint/2010/main" val="147239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0-#ppt_w/2"/>
                                          </p:val>
                                        </p:tav>
                                        <p:tav tm="100000">
                                          <p:val>
                                            <p:strVal val="#ppt_x"/>
                                          </p:val>
                                        </p:tav>
                                      </p:tavLst>
                                    </p:anim>
                                    <p:anim calcmode="lin" valueType="num">
                                      <p:cBhvr additive="base">
                                        <p:cTn id="8" dur="125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250" fill="hold"/>
                                        <p:tgtEl>
                                          <p:spTgt spid="2"/>
                                        </p:tgtEl>
                                        <p:attrNameLst>
                                          <p:attrName>ppt_x</p:attrName>
                                        </p:attrNameLst>
                                      </p:cBhvr>
                                      <p:tavLst>
                                        <p:tav tm="0">
                                          <p:val>
                                            <p:strVal val="0-#ppt_w/2"/>
                                          </p:val>
                                        </p:tav>
                                        <p:tav tm="100000">
                                          <p:val>
                                            <p:strVal val="#ppt_x"/>
                                          </p:val>
                                        </p:tav>
                                      </p:tavLst>
                                    </p:anim>
                                    <p:anim calcmode="lin" valueType="num">
                                      <p:cBhvr additive="base">
                                        <p:cTn id="12" dur="1250" fill="hold"/>
                                        <p:tgtEl>
                                          <p:spTgt spid="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1250" fill="hold"/>
                                        <p:tgtEl>
                                          <p:spTgt spid="15"/>
                                        </p:tgtEl>
                                        <p:attrNameLst>
                                          <p:attrName>ppt_x</p:attrName>
                                        </p:attrNameLst>
                                      </p:cBhvr>
                                      <p:tavLst>
                                        <p:tav tm="0">
                                          <p:val>
                                            <p:strVal val="0-#ppt_w/2"/>
                                          </p:val>
                                        </p:tav>
                                        <p:tav tm="100000">
                                          <p:val>
                                            <p:strVal val="#ppt_x"/>
                                          </p:val>
                                        </p:tav>
                                      </p:tavLst>
                                    </p:anim>
                                    <p:anim calcmode="lin" valueType="num">
                                      <p:cBhvr additive="base">
                                        <p:cTn id="16" dur="125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204070" cy="5755422"/>
          </a:xfrm>
          <a:prstGeom prst="rect">
            <a:avLst/>
          </a:prstGeom>
          <a:noFill/>
        </p:spPr>
        <p:txBody>
          <a:bodyPr wrap="square" rtlCol="0">
            <a:spAutoFit/>
          </a:bodyPr>
          <a:lstStyle/>
          <a:p>
            <a:r>
              <a:rPr lang="en-US" sz="1600" dirty="0">
                <a:latin typeface="Abadi" panose="020B0604020104020204" pitchFamily="34" charset="0"/>
              </a:rPr>
              <a:t>Sources:</a:t>
            </a:r>
          </a:p>
          <a:p>
            <a:endParaRPr lang="en-US" sz="1600" dirty="0">
              <a:latin typeface="Abadi" panose="020B0604020104020204" pitchFamily="34" charset="0"/>
            </a:endParaRPr>
          </a:p>
          <a:p>
            <a:pPr marL="342900" indent="-342900">
              <a:buFontTx/>
              <a:buAutoNum type="arabicPeriod"/>
            </a:pPr>
            <a:r>
              <a:rPr lang="en-US" sz="1600" dirty="0">
                <a:latin typeface="Abadi" panose="020B0604020104020204" pitchFamily="34" charset="0"/>
              </a:rPr>
              <a:t>President Dieter F. Uchtdorf (“Of Regrets and Resolutions,”</a:t>
            </a:r>
            <a:r>
              <a:rPr lang="en-US" sz="1600" i="1" dirty="0">
                <a:latin typeface="Abadi" panose="020B0604020104020204" pitchFamily="34" charset="0"/>
              </a:rPr>
              <a:t> Ensign</a:t>
            </a:r>
            <a:r>
              <a:rPr lang="en-US" sz="1600" dirty="0">
                <a:latin typeface="Abadi" panose="020B0604020104020204" pitchFamily="34" charset="0"/>
              </a:rPr>
              <a:t> or </a:t>
            </a:r>
            <a:r>
              <a:rPr lang="en-US" sz="1600" i="1" dirty="0">
                <a:latin typeface="Abadi" panose="020B0604020104020204" pitchFamily="34" charset="0"/>
              </a:rPr>
              <a:t>Liahona,</a:t>
            </a:r>
            <a:r>
              <a:rPr lang="en-US" sz="1600" dirty="0">
                <a:latin typeface="Abadi" panose="020B0604020104020204" pitchFamily="34" charset="0"/>
              </a:rPr>
              <a:t> Nov. 2012, 23). </a:t>
            </a:r>
            <a:r>
              <a:rPr lang="en-US" sz="1600" b="0" i="0" dirty="0">
                <a:solidFill>
                  <a:srgbClr val="000000"/>
                </a:solidFill>
                <a:effectLst/>
                <a:latin typeface="Abadi" panose="020B0604020104020204" pitchFamily="34" charset="0"/>
              </a:rPr>
              <a:t>(Dieter F. Uchtdorf, “</a:t>
            </a:r>
            <a:r>
              <a:rPr lang="en-US" sz="1600" b="0" i="0" u="none" strike="noStrike" dirty="0">
                <a:solidFill>
                  <a:srgbClr val="000000"/>
                </a:solidFill>
                <a:effectLst/>
                <a:latin typeface="Abadi" panose="020B0604020104020204" pitchFamily="34" charset="0"/>
              </a:rPr>
              <a:t>Christlike Attributes—the Wind beneath Our Wings</a:t>
            </a:r>
            <a:r>
              <a:rPr lang="en-US" sz="1600" b="0" i="0" dirty="0">
                <a:solidFill>
                  <a:srgbClr val="000000"/>
                </a:solidFill>
                <a:effectLst/>
                <a:latin typeface="Abadi" panose="020B0604020104020204" pitchFamily="34" charset="0"/>
              </a:rPr>
              <a:t>,” </a:t>
            </a:r>
            <a:r>
              <a:rPr lang="en-US" sz="1600" b="0" i="1" dirty="0">
                <a:solidFill>
                  <a:srgbClr val="000000"/>
                </a:solidFill>
                <a:effectLst/>
                <a:latin typeface="Abadi" panose="020B0604020104020204" pitchFamily="34" charset="0"/>
              </a:rPr>
              <a:t>Ensign</a:t>
            </a:r>
            <a:r>
              <a:rPr lang="en-US" sz="1600" b="0" i="0" dirty="0">
                <a:solidFill>
                  <a:srgbClr val="000000"/>
                </a:solidFill>
                <a:effectLst/>
                <a:latin typeface="Abadi" panose="020B0604020104020204" pitchFamily="34" charset="0"/>
              </a:rPr>
              <a:t> or </a:t>
            </a:r>
            <a:r>
              <a:rPr lang="en-US" sz="1600" b="0" i="1" dirty="0">
                <a:solidFill>
                  <a:srgbClr val="000000"/>
                </a:solidFill>
                <a:effectLst/>
                <a:latin typeface="Abadi" panose="020B0604020104020204" pitchFamily="34" charset="0"/>
              </a:rPr>
              <a:t>Liahona</a:t>
            </a:r>
            <a:r>
              <a:rPr lang="en-US" sz="1600" b="0" i="0" dirty="0">
                <a:solidFill>
                  <a:srgbClr val="000000"/>
                </a:solidFill>
                <a:effectLst/>
                <a:latin typeface="Abadi" panose="020B0604020104020204" pitchFamily="34" charset="0"/>
              </a:rPr>
              <a:t>, Nov. 2005, 102–3.; Dieter F. Uchtdorf, “</a:t>
            </a:r>
            <a:r>
              <a:rPr lang="en-US" sz="1600" b="0" i="0" u="none" strike="noStrike" dirty="0">
                <a:solidFill>
                  <a:srgbClr val="000000"/>
                </a:solidFill>
                <a:effectLst/>
                <a:latin typeface="Abadi" panose="020B0604020104020204" pitchFamily="34" charset="0"/>
              </a:rPr>
              <a:t>Bearers of Heavenly Light</a:t>
            </a:r>
            <a:r>
              <a:rPr lang="en-US" sz="1600" b="0" i="0" dirty="0">
                <a:solidFill>
                  <a:srgbClr val="000000"/>
                </a:solidFill>
                <a:effectLst/>
                <a:latin typeface="Abadi" panose="020B0604020104020204" pitchFamily="34" charset="0"/>
              </a:rPr>
              <a:t>,” </a:t>
            </a:r>
            <a:r>
              <a:rPr lang="en-US" sz="1600" b="0" i="1" dirty="0">
                <a:solidFill>
                  <a:srgbClr val="000000"/>
                </a:solidFill>
                <a:effectLst/>
                <a:latin typeface="Abadi" panose="020B0604020104020204" pitchFamily="34" charset="0"/>
              </a:rPr>
              <a:t>Ensign</a:t>
            </a:r>
            <a:r>
              <a:rPr lang="en-US" sz="1600" b="0" i="0" dirty="0">
                <a:solidFill>
                  <a:srgbClr val="000000"/>
                </a:solidFill>
                <a:effectLst/>
                <a:latin typeface="Abadi" panose="020B0604020104020204" pitchFamily="34" charset="0"/>
              </a:rPr>
              <a:t> or </a:t>
            </a:r>
            <a:r>
              <a:rPr lang="en-US" sz="1600" b="0" i="1" dirty="0">
                <a:solidFill>
                  <a:srgbClr val="000000"/>
                </a:solidFill>
                <a:effectLst/>
                <a:latin typeface="Abadi" panose="020B0604020104020204" pitchFamily="34" charset="0"/>
              </a:rPr>
              <a:t>Liahona</a:t>
            </a:r>
            <a:r>
              <a:rPr lang="en-US" sz="1600" b="0" i="0" dirty="0">
                <a:solidFill>
                  <a:srgbClr val="000000"/>
                </a:solidFill>
                <a:effectLst/>
                <a:latin typeface="Abadi" panose="020B0604020104020204" pitchFamily="34" charset="0"/>
              </a:rPr>
              <a:t>, Nov. 2017, 80</a:t>
            </a:r>
            <a:endParaRPr lang="en-US" sz="1600" dirty="0">
              <a:latin typeface="Abadi" panose="020B0604020104020204" pitchFamily="34" charset="0"/>
            </a:endParaRPr>
          </a:p>
          <a:p>
            <a:pPr marL="342900" indent="-342900">
              <a:buFontTx/>
              <a:buAutoNum type="arabicPeriod"/>
            </a:pPr>
            <a:r>
              <a:rPr lang="en-US" sz="1600" i="1" dirty="0">
                <a:latin typeface="Abadi" panose="020B0604020104020204" pitchFamily="34" charset="0"/>
              </a:rPr>
              <a:t>Teachings of Presidents of the Church: Harold B. Lee</a:t>
            </a:r>
            <a:r>
              <a:rPr lang="en-US" sz="1600" dirty="0">
                <a:latin typeface="Abadi" panose="020B0604020104020204" pitchFamily="34" charset="0"/>
              </a:rPr>
              <a:t> [2000], 200).</a:t>
            </a:r>
            <a:endParaRPr lang="en-US" sz="1600" b="0" i="0" dirty="0">
              <a:solidFill>
                <a:srgbClr val="333333"/>
              </a:solidFill>
              <a:effectLst/>
              <a:latin typeface="Abadi" panose="020B0604020104020204" pitchFamily="34" charset="0"/>
            </a:endParaRPr>
          </a:p>
          <a:p>
            <a:pPr marL="342900" indent="-342900">
              <a:buFontTx/>
              <a:buAutoNum type="arabicPeriod"/>
            </a:pPr>
            <a:r>
              <a:rPr lang="en-US" sz="1600" dirty="0">
                <a:latin typeface="Abadi" panose="020B0604020104020204" pitchFamily="34" charset="0"/>
              </a:rPr>
              <a:t>True to the Faith: A Gospel Reference [2004], 86.</a:t>
            </a:r>
          </a:p>
          <a:p>
            <a:pPr marL="342900" indent="-342900">
              <a:buFontTx/>
              <a:buAutoNum type="arabicPeriod"/>
            </a:pPr>
            <a:r>
              <a:rPr lang="en-US" sz="1600" dirty="0">
                <a:latin typeface="Abadi" panose="020B0604020104020204" pitchFamily="34" charset="0"/>
              </a:rPr>
              <a:t>[Webster’s Third New International Dictionary (1976 ‘meek,’ 1403].</a:t>
            </a:r>
          </a:p>
          <a:p>
            <a:pPr marL="342900" indent="-342900">
              <a:buFontTx/>
              <a:buAutoNum type="arabicPeriod"/>
            </a:pPr>
            <a:r>
              <a:rPr lang="en-US" sz="1600" dirty="0">
                <a:latin typeface="Abadi" panose="020B0604020104020204" pitchFamily="34" charset="0"/>
              </a:rPr>
              <a:t>Robert D. Hales, “Christian Courage: The Price of Discipleship,” Ensign or Liahona, Nov. 2008, 73</a:t>
            </a:r>
          </a:p>
          <a:p>
            <a:pPr marL="342900" indent="-342900">
              <a:buFontTx/>
              <a:buAutoNum type="arabicPeriod"/>
            </a:pPr>
            <a:r>
              <a:rPr lang="en-US" sz="1600" dirty="0">
                <a:latin typeface="Abadi" panose="020B0604020104020204" pitchFamily="34" charset="0"/>
              </a:rPr>
              <a:t>(Gospel Topics, “Mercy,” lds.org/topics).</a:t>
            </a:r>
          </a:p>
          <a:p>
            <a:pPr marL="342900" indent="-342900">
              <a:buFontTx/>
              <a:buAutoNum type="arabicPeriod"/>
            </a:pPr>
            <a:r>
              <a:rPr lang="en-US" sz="1600" dirty="0">
                <a:latin typeface="Abadi" panose="020B0604020104020204" pitchFamily="34" charset="0"/>
              </a:rPr>
              <a:t>(Sheldon F. Child, “Words of Jesus: Chastity,” Ensign, Jan. 2003, 44).</a:t>
            </a:r>
          </a:p>
          <a:p>
            <a:pPr marL="342900" indent="-342900">
              <a:buFontTx/>
              <a:buAutoNum type="arabicPeriod"/>
            </a:pPr>
            <a:r>
              <a:rPr lang="en-US" sz="1600" dirty="0">
                <a:latin typeface="Abadi" panose="020B0604020104020204" pitchFamily="34" charset="0"/>
              </a:rPr>
              <a:t>(Henry B. Eyring, “Learning in the Priesthood,” Ensign or Liahona, May 2011, 63).</a:t>
            </a:r>
          </a:p>
          <a:p>
            <a:pPr marL="342900" indent="-342900">
              <a:buFontTx/>
              <a:buAutoNum type="arabicPeriod"/>
            </a:pPr>
            <a:r>
              <a:rPr lang="en-US" sz="1600" dirty="0">
                <a:latin typeface="Abadi" panose="020B0604020104020204" pitchFamily="34" charset="0"/>
              </a:rPr>
              <a:t>Guide to the Scriptures “Meek”</a:t>
            </a:r>
          </a:p>
          <a:p>
            <a:pPr marL="342900" indent="-342900">
              <a:buFontTx/>
              <a:buAutoNum type="arabicPeriod"/>
            </a:pPr>
            <a:r>
              <a:rPr lang="en-US" sz="1600" dirty="0">
                <a:latin typeface="Abadi" panose="020B0604020104020204" pitchFamily="34" charset="0"/>
              </a:rPr>
              <a:t>Elder Gerald N. Lund “Opening Our Hearts,”</a:t>
            </a:r>
            <a:r>
              <a:rPr lang="en-US" sz="1600" i="1" dirty="0">
                <a:latin typeface="Abadi" panose="020B0604020104020204" pitchFamily="34" charset="0"/>
              </a:rPr>
              <a:t> Ensign</a:t>
            </a:r>
            <a:r>
              <a:rPr lang="en-US" sz="1600" dirty="0">
                <a:latin typeface="Abadi" panose="020B0604020104020204" pitchFamily="34" charset="0"/>
              </a:rPr>
              <a:t> or </a:t>
            </a:r>
            <a:r>
              <a:rPr lang="en-US" sz="1600" i="1" dirty="0">
                <a:latin typeface="Abadi" panose="020B0604020104020204" pitchFamily="34" charset="0"/>
              </a:rPr>
              <a:t>Liahona,</a:t>
            </a:r>
            <a:r>
              <a:rPr lang="en-US" sz="1600" dirty="0">
                <a:latin typeface="Abadi" panose="020B0604020104020204" pitchFamily="34" charset="0"/>
              </a:rPr>
              <a:t> May 2008, 33.</a:t>
            </a:r>
          </a:p>
          <a:p>
            <a:r>
              <a:rPr lang="en-US" sz="1600" dirty="0">
                <a:latin typeface="Abadi" panose="020B0604020104020204" pitchFamily="34" charset="0"/>
              </a:rPr>
              <a:t>11.  Russell M. Nelson “Blessed Are the Peacemakers” Oct. 2002 Gen. Conf.</a:t>
            </a:r>
          </a:p>
          <a:p>
            <a:r>
              <a:rPr lang="en-US" sz="1600" dirty="0">
                <a:latin typeface="Abadi" panose="020B0604020104020204" pitchFamily="34" charset="0"/>
              </a:rPr>
              <a:t>12.  Elder Carlos E. </a:t>
            </a:r>
            <a:r>
              <a:rPr lang="en-US" sz="1600" dirty="0" err="1">
                <a:latin typeface="Abadi" panose="020B0604020104020204" pitchFamily="34" charset="0"/>
              </a:rPr>
              <a:t>Asay</a:t>
            </a:r>
            <a:r>
              <a:rPr lang="en-US" sz="1600" dirty="0">
                <a:latin typeface="Abadi" panose="020B0604020104020204" pitchFamily="34" charset="0"/>
              </a:rPr>
              <a:t> (“Salt of the Earth: Savor of Men and Saviors of Men,”</a:t>
            </a:r>
            <a:r>
              <a:rPr lang="en-US" sz="1600" i="1" dirty="0">
                <a:latin typeface="Abadi" panose="020B0604020104020204" pitchFamily="34" charset="0"/>
              </a:rPr>
              <a:t> Ensign,</a:t>
            </a:r>
            <a:r>
              <a:rPr lang="en-US" sz="1600" dirty="0">
                <a:latin typeface="Abadi" panose="020B0604020104020204" pitchFamily="34" charset="0"/>
              </a:rPr>
              <a:t> May 1980, 42).</a:t>
            </a:r>
          </a:p>
          <a:p>
            <a:r>
              <a:rPr lang="en-US" sz="1600" dirty="0">
                <a:latin typeface="Abadi" panose="020B0604020104020204" pitchFamily="34" charset="0"/>
              </a:rPr>
              <a:t>13. Elder Robert D. Hales (“That Ye May Be the Children of Light” [Brigham Young University fireside, Nov. 3, 1996], 8–9;speeches.byu.edu).</a:t>
            </a:r>
          </a:p>
          <a:p>
            <a:r>
              <a:rPr lang="en-US" sz="1600" dirty="0">
                <a:latin typeface="Abadi" panose="020B0604020104020204" pitchFamily="34" charset="0"/>
              </a:rPr>
              <a:t>14. New Testament Student Institute Manual</a:t>
            </a:r>
          </a:p>
          <a:p>
            <a:r>
              <a:rPr lang="en-US" sz="1600" dirty="0">
                <a:latin typeface="Abadi" panose="020B0604020104020204" pitchFamily="34" charset="0"/>
              </a:rPr>
              <a:t>15. </a:t>
            </a:r>
            <a:r>
              <a:rPr lang="en-US" sz="1600" b="0" i="1" dirty="0">
                <a:solidFill>
                  <a:srgbClr val="000000"/>
                </a:solidFill>
                <a:effectLst/>
                <a:latin typeface="Abadi" panose="020B0604020104020204" pitchFamily="34" charset="0"/>
              </a:rPr>
              <a:t>Teachings of Presidents of the Church: Harold B. Lee</a:t>
            </a:r>
            <a:r>
              <a:rPr lang="en-US" sz="1600" b="0" i="0" dirty="0">
                <a:solidFill>
                  <a:srgbClr val="000000"/>
                </a:solidFill>
                <a:effectLst/>
                <a:latin typeface="Abadi" panose="020B0604020104020204" pitchFamily="34" charset="0"/>
              </a:rPr>
              <a:t> [2000], 200).</a:t>
            </a:r>
            <a:endParaRPr lang="en-US" sz="1600" dirty="0">
              <a:latin typeface="Abadi" panose="020B0604020104020204" pitchFamily="34" charset="0"/>
            </a:endParaRPr>
          </a:p>
          <a:p>
            <a:r>
              <a:rPr lang="en-US" sz="1600" b="1" dirty="0">
                <a:latin typeface="Abadi" panose="020B0604020104020204" pitchFamily="34" charset="0"/>
              </a:rPr>
              <a:t>For further study of the Beatitudes</a:t>
            </a:r>
            <a:r>
              <a:rPr lang="en-US" sz="1600" dirty="0">
                <a:latin typeface="Abadi" panose="020B0604020104020204" pitchFamily="34" charset="0"/>
              </a:rPr>
              <a:t>, you may want to refer to an article by Elder Robert E. Wells of the Seventy titled “The Beatitudes: Pattern for Coming unto Christ,” (</a:t>
            </a:r>
            <a:r>
              <a:rPr lang="en-US" sz="1600" i="1" dirty="0">
                <a:latin typeface="Abadi" panose="020B0604020104020204" pitchFamily="34" charset="0"/>
              </a:rPr>
              <a:t>Ensign,</a:t>
            </a:r>
            <a:r>
              <a:rPr lang="en-US" sz="1600" dirty="0">
                <a:latin typeface="Abadi" panose="020B0604020104020204" pitchFamily="34" charset="0"/>
              </a:rPr>
              <a:t> Dec. 1987, 8–11).</a:t>
            </a:r>
          </a:p>
          <a:p>
            <a:endParaRPr lang="en-US" sz="1600" dirty="0">
              <a:latin typeface="Abadi" panose="020B0604020104020204" pitchFamily="34" charset="0"/>
            </a:endParaRPr>
          </a:p>
        </p:txBody>
      </p:sp>
      <p:sp>
        <p:nvSpPr>
          <p:cNvPr id="9" name="Footer Placeholder 14">
            <a:extLst>
              <a:ext uri="{FF2B5EF4-FFF2-40B4-BE49-F238E27FC236}">
                <a16:creationId xmlns:a16="http://schemas.microsoft.com/office/drawing/2014/main" id="{A78A12A8-B58A-49D3-985F-4BADEF6C7D53}"/>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Abadi" panose="020B0604020104020204" pitchFamily="34" charset="0"/>
              </a:rPr>
              <a:t>Presentation by ©http://fashionsbylynda.com/blog/</a:t>
            </a:r>
          </a:p>
        </p:txBody>
      </p:sp>
    </p:spTree>
    <p:extLst>
      <p:ext uri="{BB962C8B-B14F-4D97-AF65-F5344CB8AC3E}">
        <p14:creationId xmlns:p14="http://schemas.microsoft.com/office/powerpoint/2010/main" val="1776783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3331" y="0"/>
            <a:ext cx="5519057" cy="1200329"/>
          </a:xfrm>
          <a:prstGeom prst="rect">
            <a:avLst/>
          </a:prstGeom>
          <a:ln>
            <a:solidFill>
              <a:schemeClr val="tx1"/>
            </a:solidFill>
          </a:ln>
        </p:spPr>
        <p:txBody>
          <a:bodyPr wrap="square">
            <a:spAutoFit/>
          </a:bodyPr>
          <a:lstStyle/>
          <a:p>
            <a:r>
              <a:rPr lang="en-US" sz="1200" b="1" dirty="0">
                <a:latin typeface="Abadi" panose="020B0604020104020204" pitchFamily="34" charset="0"/>
              </a:rPr>
              <a:t>Mourn: </a:t>
            </a:r>
          </a:p>
          <a:p>
            <a:r>
              <a:rPr lang="en-US" sz="1200" dirty="0">
                <a:latin typeface="Abadi" panose="020B0604020104020204" pitchFamily="34" charset="0"/>
              </a:rPr>
              <a:t>“‘And again, blessed are all they that mourn’ (3 Nephi 12:4; see also Matthew 5:4). … He is talking about repentance. He is talking about the promise that will come to whom? All who would ‘come down into the depths of humility’ and have been baptized and have received the gift of the Holy Ghost (see 3 Nephi 12:2)” (</a:t>
            </a:r>
            <a:r>
              <a:rPr lang="en-US" sz="1200" i="1" dirty="0">
                <a:latin typeface="Abadi" panose="020B0604020104020204" pitchFamily="34" charset="0"/>
              </a:rPr>
              <a:t>The Teachings of Harold B. Lee,</a:t>
            </a:r>
            <a:r>
              <a:rPr lang="en-US" sz="1200" dirty="0">
                <a:latin typeface="Abadi" panose="020B0604020104020204" pitchFamily="34" charset="0"/>
              </a:rPr>
              <a:t> ed. Clyde J. Williams [1996], 112).</a:t>
            </a:r>
          </a:p>
        </p:txBody>
      </p:sp>
      <p:sp>
        <p:nvSpPr>
          <p:cNvPr id="7" name="Rectangle 6"/>
          <p:cNvSpPr/>
          <p:nvPr/>
        </p:nvSpPr>
        <p:spPr>
          <a:xfrm>
            <a:off x="133058" y="1204950"/>
            <a:ext cx="5519057" cy="1384995"/>
          </a:xfrm>
          <a:prstGeom prst="rect">
            <a:avLst/>
          </a:prstGeom>
          <a:ln>
            <a:solidFill>
              <a:schemeClr val="tx1"/>
            </a:solidFill>
          </a:ln>
        </p:spPr>
        <p:txBody>
          <a:bodyPr wrap="square">
            <a:spAutoFit/>
          </a:bodyPr>
          <a:lstStyle/>
          <a:p>
            <a:r>
              <a:rPr lang="en-US" sz="1200" b="1" dirty="0">
                <a:latin typeface="Abadi" panose="020B0604020104020204" pitchFamily="34" charset="0"/>
              </a:rPr>
              <a:t>Meek:</a:t>
            </a:r>
          </a:p>
          <a:p>
            <a:r>
              <a:rPr lang="en-US" sz="1200" dirty="0">
                <a:latin typeface="Abadi" panose="020B0604020104020204" pitchFamily="34" charset="0"/>
              </a:rPr>
              <a:t>When Jesus promised that the meek would inherit the earth, He was quoting from Psalm 37:11. To “inherit the earth” (Matthew 5:5) means to inherit the celestial kingdom. This earth will one day be “sanctified from all unrighteousness, that it may be prepared for the celestial glory” (D&amp;C 88:18), and “the meek of the earth shall inherit it” (D&amp;C 88:17). Bishop H. David Burton (“More Holiness Give Me,”</a:t>
            </a:r>
            <a:r>
              <a:rPr lang="en-US" sz="1200" i="1" dirty="0">
                <a:latin typeface="Abadi" panose="020B0604020104020204" pitchFamily="34" charset="0"/>
              </a:rPr>
              <a:t> Ensign</a:t>
            </a:r>
            <a:r>
              <a:rPr lang="en-US" sz="1200" dirty="0">
                <a:latin typeface="Abadi" panose="020B0604020104020204" pitchFamily="34" charset="0"/>
              </a:rPr>
              <a:t> or </a:t>
            </a:r>
            <a:r>
              <a:rPr lang="en-US" sz="1200" i="1" dirty="0">
                <a:latin typeface="Abadi" panose="020B0604020104020204" pitchFamily="34" charset="0"/>
              </a:rPr>
              <a:t>Liahona, </a:t>
            </a:r>
            <a:r>
              <a:rPr lang="en-US" sz="1200" dirty="0">
                <a:latin typeface="Abadi" panose="020B0604020104020204" pitchFamily="34" charset="0"/>
              </a:rPr>
              <a:t>Nov. 2004, 99</a:t>
            </a:r>
          </a:p>
        </p:txBody>
      </p:sp>
      <p:sp>
        <p:nvSpPr>
          <p:cNvPr id="8" name="Rectangle 7"/>
          <p:cNvSpPr/>
          <p:nvPr/>
        </p:nvSpPr>
        <p:spPr>
          <a:xfrm>
            <a:off x="117077" y="2599630"/>
            <a:ext cx="5554149" cy="3231654"/>
          </a:xfrm>
          <a:prstGeom prst="rect">
            <a:avLst/>
          </a:prstGeom>
          <a:ln>
            <a:solidFill>
              <a:schemeClr val="tx1"/>
            </a:solidFill>
          </a:ln>
        </p:spPr>
        <p:txBody>
          <a:bodyPr wrap="square">
            <a:spAutoFit/>
          </a:bodyPr>
          <a:lstStyle/>
          <a:p>
            <a:r>
              <a:rPr lang="en-US" sz="1200" b="1" dirty="0">
                <a:latin typeface="Abadi" panose="020B0604020104020204" pitchFamily="34" charset="0"/>
              </a:rPr>
              <a:t>Merciful  and Forgiveness:</a:t>
            </a:r>
          </a:p>
          <a:p>
            <a:r>
              <a:rPr lang="en-US" sz="1200" dirty="0">
                <a:latin typeface="Abadi" panose="020B0604020104020204" pitchFamily="34" charset="0"/>
              </a:rPr>
              <a:t>“I plead for a stronger spirit of compassion in all of our relationships, a stronger element of mercy, for if we are merciful we shall obtain mercy from the Ultimate Judge. … It is impressive to watch those who with a compelling spirit of kindness reach out to those in distress, to help and assist, to feed and provide for, to nurture and to bless. As these extend mercy, I am confident that the God of Heaven will bless them, and their posterity after them, with His own mercy. … One cannot be merciful to others without receiving a harvest of mercy in return [see Matthew 5:7]”</a:t>
            </a:r>
            <a:r>
              <a:rPr lang="en-US" sz="1200" b="1" dirty="0">
                <a:latin typeface="Abadi" panose="020B0604020104020204" pitchFamily="34" charset="0"/>
              </a:rPr>
              <a:t> </a:t>
            </a:r>
            <a:r>
              <a:rPr lang="en-US" sz="1200" dirty="0">
                <a:latin typeface="Abadi" panose="020B0604020104020204" pitchFamily="34" charset="0"/>
              </a:rPr>
              <a:t>President Gordon B. Hinckley (</a:t>
            </a:r>
            <a:r>
              <a:rPr lang="en-US" sz="1200" i="1" dirty="0">
                <a:latin typeface="Abadi" panose="020B0604020104020204" pitchFamily="34" charset="0"/>
              </a:rPr>
              <a:t>Standing for Something</a:t>
            </a:r>
            <a:r>
              <a:rPr lang="en-US" sz="1200" dirty="0">
                <a:latin typeface="Abadi" panose="020B0604020104020204" pitchFamily="34" charset="0"/>
              </a:rPr>
              <a:t> [2000], 75, 77).</a:t>
            </a:r>
          </a:p>
          <a:p>
            <a:endParaRPr lang="en-US" sz="1200" dirty="0">
              <a:latin typeface="Abadi" panose="020B0604020104020204" pitchFamily="34" charset="0"/>
            </a:endParaRPr>
          </a:p>
          <a:p>
            <a:r>
              <a:rPr lang="en-US" sz="1200" dirty="0">
                <a:latin typeface="Abadi" panose="020B0604020104020204" pitchFamily="34" charset="0"/>
              </a:rPr>
              <a:t> Prophet Joseph Smith Said: “Ever keep in exercise the principle of mercy, and be ready to forgive our brother on the first intimations of repentance, and asking forgiveness; and should we even forgive our brother, or even our enemy, before he repent or ask forgiveness, our heavenly Father would be equally as merciful unto us” (</a:t>
            </a:r>
            <a:r>
              <a:rPr lang="en-US" sz="1200" i="1" dirty="0">
                <a:latin typeface="Abadi" panose="020B0604020104020204" pitchFamily="34" charset="0"/>
              </a:rPr>
              <a:t>Teachings of Presidents of the Church: Joseph Smith</a:t>
            </a:r>
            <a:r>
              <a:rPr lang="en-US" sz="1200" dirty="0">
                <a:latin typeface="Abadi" panose="020B0604020104020204" pitchFamily="34" charset="0"/>
              </a:rPr>
              <a:t> [2007], 392–93).</a:t>
            </a:r>
          </a:p>
        </p:txBody>
      </p:sp>
      <p:sp>
        <p:nvSpPr>
          <p:cNvPr id="9" name="Rectangle 8"/>
          <p:cNvSpPr/>
          <p:nvPr/>
        </p:nvSpPr>
        <p:spPr>
          <a:xfrm>
            <a:off x="133058" y="5840969"/>
            <a:ext cx="11092315" cy="830997"/>
          </a:xfrm>
          <a:prstGeom prst="rect">
            <a:avLst/>
          </a:prstGeom>
          <a:ln>
            <a:solidFill>
              <a:schemeClr val="tx1"/>
            </a:solidFill>
          </a:ln>
        </p:spPr>
        <p:txBody>
          <a:bodyPr wrap="square">
            <a:spAutoFit/>
          </a:bodyPr>
          <a:lstStyle/>
          <a:p>
            <a:r>
              <a:rPr lang="en-US" sz="1200" b="1" dirty="0">
                <a:latin typeface="Abadi" panose="020B0604020104020204" pitchFamily="34" charset="0"/>
              </a:rPr>
              <a:t>“Purity of heart </a:t>
            </a:r>
            <a:r>
              <a:rPr lang="en-US" sz="1200" dirty="0">
                <a:latin typeface="Abadi" panose="020B0604020104020204" pitchFamily="34" charset="0"/>
              </a:rPr>
              <a:t>is a figure for purity of soul. They are the ones who received a remission of their sins in the waters of baptism; who, after baptism, have so lived as to retain a remission of sins; who have had their sins burned out of their souls as though by fire by the power of the Holy Ghost. They are God-fearing and righteous souls; and being pure, they qualify to see and associate with other pure beings, the chief of whom is the Lord of Purity” Elder Bruce R. McConkie(</a:t>
            </a:r>
            <a:r>
              <a:rPr lang="en-US" sz="1200" i="1" dirty="0">
                <a:latin typeface="Abadi" panose="020B0604020104020204" pitchFamily="34" charset="0"/>
              </a:rPr>
              <a:t>A New Witness for the Articles of Faith</a:t>
            </a:r>
            <a:r>
              <a:rPr lang="en-US" sz="1200" dirty="0">
                <a:latin typeface="Abadi" panose="020B0604020104020204" pitchFamily="34" charset="0"/>
              </a:rPr>
              <a:t> [1985], 492).</a:t>
            </a:r>
          </a:p>
        </p:txBody>
      </p:sp>
      <p:graphicFrame>
        <p:nvGraphicFramePr>
          <p:cNvPr id="10" name="Table 9"/>
          <p:cNvGraphicFramePr>
            <a:graphicFrameLocks noGrp="1"/>
          </p:cNvGraphicFramePr>
          <p:nvPr>
            <p:extLst>
              <p:ext uri="{D42A27DB-BD31-4B8C-83A1-F6EECF244321}">
                <p14:modId xmlns:p14="http://schemas.microsoft.com/office/powerpoint/2010/main" val="2654032656"/>
              </p:ext>
            </p:extLst>
          </p:nvPr>
        </p:nvGraphicFramePr>
        <p:xfrm>
          <a:off x="5642388" y="0"/>
          <a:ext cx="6426281" cy="741680"/>
        </p:xfrm>
        <a:graphic>
          <a:graphicData uri="http://schemas.openxmlformats.org/drawingml/2006/table">
            <a:tbl>
              <a:tblPr firstRow="1" bandRow="1">
                <a:tableStyleId>{5940675A-B579-460E-94D1-54222C63F5DA}</a:tableStyleId>
              </a:tblPr>
              <a:tblGrid>
                <a:gridCol w="2905797">
                  <a:extLst>
                    <a:ext uri="{9D8B030D-6E8A-4147-A177-3AD203B41FA5}">
                      <a16:colId xmlns:a16="http://schemas.microsoft.com/office/drawing/2014/main" val="20000"/>
                    </a:ext>
                  </a:extLst>
                </a:gridCol>
                <a:gridCol w="949972">
                  <a:extLst>
                    <a:ext uri="{9D8B030D-6E8A-4147-A177-3AD203B41FA5}">
                      <a16:colId xmlns:a16="http://schemas.microsoft.com/office/drawing/2014/main" val="20001"/>
                    </a:ext>
                  </a:extLst>
                </a:gridCol>
                <a:gridCol w="894091">
                  <a:extLst>
                    <a:ext uri="{9D8B030D-6E8A-4147-A177-3AD203B41FA5}">
                      <a16:colId xmlns:a16="http://schemas.microsoft.com/office/drawing/2014/main" val="20002"/>
                    </a:ext>
                  </a:extLst>
                </a:gridCol>
                <a:gridCol w="894091">
                  <a:extLst>
                    <a:ext uri="{9D8B030D-6E8A-4147-A177-3AD203B41FA5}">
                      <a16:colId xmlns:a16="http://schemas.microsoft.com/office/drawing/2014/main" val="20003"/>
                    </a:ext>
                  </a:extLst>
                </a:gridCol>
                <a:gridCol w="782330">
                  <a:extLst>
                    <a:ext uri="{9D8B030D-6E8A-4147-A177-3AD203B41FA5}">
                      <a16:colId xmlns:a16="http://schemas.microsoft.com/office/drawing/2014/main" val="20004"/>
                    </a:ext>
                  </a:extLst>
                </a:gridCol>
              </a:tblGrid>
              <a:tr h="370840">
                <a:tc>
                  <a:txBody>
                    <a:bodyPr/>
                    <a:lstStyle/>
                    <a:p>
                      <a:r>
                        <a:rPr lang="en-US" sz="1200" dirty="0">
                          <a:latin typeface="Abadi" panose="020B0604020104020204" pitchFamily="34" charset="0"/>
                        </a:rPr>
                        <a:t>Event</a:t>
                      </a:r>
                    </a:p>
                  </a:txBody>
                  <a:tcPr/>
                </a:tc>
                <a:tc>
                  <a:txBody>
                    <a:bodyPr/>
                    <a:lstStyle/>
                    <a:p>
                      <a:r>
                        <a:rPr lang="en-US" sz="1200" dirty="0">
                          <a:latin typeface="Abadi" panose="020B0604020104020204" pitchFamily="34" charset="0"/>
                        </a:rPr>
                        <a:t>Matthew</a:t>
                      </a:r>
                    </a:p>
                  </a:txBody>
                  <a:tcPr/>
                </a:tc>
                <a:tc>
                  <a:txBody>
                    <a:bodyPr/>
                    <a:lstStyle/>
                    <a:p>
                      <a:r>
                        <a:rPr lang="en-US" sz="1200" dirty="0">
                          <a:latin typeface="Abadi" panose="020B0604020104020204" pitchFamily="34" charset="0"/>
                        </a:rPr>
                        <a:t>Mark</a:t>
                      </a:r>
                    </a:p>
                  </a:txBody>
                  <a:tcPr/>
                </a:tc>
                <a:tc>
                  <a:txBody>
                    <a:bodyPr/>
                    <a:lstStyle/>
                    <a:p>
                      <a:r>
                        <a:rPr lang="en-US" sz="1200" dirty="0">
                          <a:latin typeface="Abadi" panose="020B0604020104020204" pitchFamily="34" charset="0"/>
                        </a:rPr>
                        <a:t>Luke </a:t>
                      </a:r>
                    </a:p>
                  </a:txBody>
                  <a:tcPr/>
                </a:tc>
                <a:tc>
                  <a:txBody>
                    <a:bodyPr/>
                    <a:lstStyle/>
                    <a:p>
                      <a:r>
                        <a:rPr lang="en-US" sz="1200" dirty="0">
                          <a:latin typeface="Abadi" panose="020B0604020104020204" pitchFamily="34" charset="0"/>
                        </a:rPr>
                        <a:t>John</a:t>
                      </a:r>
                    </a:p>
                  </a:txBody>
                  <a:tcPr/>
                </a:tc>
                <a:extLst>
                  <a:ext uri="{0D108BD9-81ED-4DB2-BD59-A6C34878D82A}">
                    <a16:rowId xmlns:a16="http://schemas.microsoft.com/office/drawing/2014/main" val="10000"/>
                  </a:ext>
                </a:extLst>
              </a:tr>
              <a:tr h="370840">
                <a:tc>
                  <a:txBody>
                    <a:bodyPr/>
                    <a:lstStyle/>
                    <a:p>
                      <a:r>
                        <a:rPr lang="en-US" sz="1200" dirty="0">
                          <a:latin typeface="Abadi" panose="020B0604020104020204" pitchFamily="34" charset="0"/>
                        </a:rPr>
                        <a:t>The Sermon on the Mount</a:t>
                      </a:r>
                    </a:p>
                  </a:txBody>
                  <a:tcPr/>
                </a:tc>
                <a:tc>
                  <a:txBody>
                    <a:bodyPr/>
                    <a:lstStyle/>
                    <a:p>
                      <a:r>
                        <a:rPr lang="en-US" sz="1200" dirty="0">
                          <a:latin typeface="Abadi" panose="020B0604020104020204" pitchFamily="34" charset="0"/>
                        </a:rPr>
                        <a:t>5, 6, 7</a:t>
                      </a:r>
                    </a:p>
                  </a:txBody>
                  <a:tcPr/>
                </a:tc>
                <a:tc>
                  <a:txBody>
                    <a:bodyPr/>
                    <a:lstStyle/>
                    <a:p>
                      <a:r>
                        <a:rPr lang="en-US" sz="1200" dirty="0">
                          <a:latin typeface="Abadi" panose="020B0604020104020204" pitchFamily="34" charset="0"/>
                        </a:rPr>
                        <a:t> </a:t>
                      </a:r>
                    </a:p>
                  </a:txBody>
                  <a:tcPr/>
                </a:tc>
                <a:tc>
                  <a:txBody>
                    <a:bodyPr/>
                    <a:lstStyle/>
                    <a:p>
                      <a:r>
                        <a:rPr lang="en-US" sz="1200" dirty="0">
                          <a:latin typeface="Abadi" panose="020B0604020104020204" pitchFamily="34" charset="0"/>
                        </a:rPr>
                        <a:t>6:17-49</a:t>
                      </a:r>
                    </a:p>
                  </a:txBody>
                  <a:tcPr/>
                </a:tc>
                <a:tc>
                  <a:txBody>
                    <a:bodyPr/>
                    <a:lstStyle/>
                    <a:p>
                      <a:r>
                        <a:rPr lang="en-US" sz="1200" dirty="0">
                          <a:latin typeface="Abadi" panose="020B0604020104020204" pitchFamily="34" charset="0"/>
                        </a:rPr>
                        <a:t> </a:t>
                      </a:r>
                    </a:p>
                  </a:txBody>
                  <a:tcPr/>
                </a:tc>
                <a:extLst>
                  <a:ext uri="{0D108BD9-81ED-4DB2-BD59-A6C34878D82A}">
                    <a16:rowId xmlns:a16="http://schemas.microsoft.com/office/drawing/2014/main" val="10001"/>
                  </a:ext>
                </a:extLst>
              </a:tr>
            </a:tbl>
          </a:graphicData>
        </a:graphic>
      </p:graphicFrame>
      <p:sp>
        <p:nvSpPr>
          <p:cNvPr id="11" name="TextBox 10"/>
          <p:cNvSpPr txBox="1"/>
          <p:nvPr/>
        </p:nvSpPr>
        <p:spPr>
          <a:xfrm>
            <a:off x="5572361" y="741680"/>
            <a:ext cx="6321357" cy="276999"/>
          </a:xfrm>
          <a:prstGeom prst="rect">
            <a:avLst/>
          </a:prstGeom>
          <a:noFill/>
        </p:spPr>
        <p:txBody>
          <a:bodyPr wrap="square" rtlCol="0">
            <a:spAutoFit/>
          </a:bodyPr>
          <a:lstStyle/>
          <a:p>
            <a:r>
              <a:rPr lang="en-US" sz="1200" dirty="0">
                <a:latin typeface="Abadi" panose="020B0604020104020204" pitchFamily="34" charset="0"/>
              </a:rPr>
              <a:t>Source: </a:t>
            </a:r>
            <a:r>
              <a:rPr lang="en-US" sz="1200" i="1" dirty="0">
                <a:latin typeface="Abadi" panose="020B0604020104020204" pitchFamily="34" charset="0"/>
              </a:rPr>
              <a:t>Horizontal Harmony of the Four Gospels </a:t>
            </a:r>
            <a:r>
              <a:rPr lang="en-US" sz="1200" dirty="0">
                <a:latin typeface="Abadi" panose="020B0604020104020204" pitchFamily="34" charset="0"/>
              </a:rPr>
              <a:t>by Thomas M. Mumford</a:t>
            </a:r>
            <a:r>
              <a:rPr lang="en-US" sz="1200" i="1" dirty="0">
                <a:latin typeface="Abadi" panose="020B0604020104020204" pitchFamily="34" charset="0"/>
              </a:rPr>
              <a:t> </a:t>
            </a:r>
            <a:endParaRPr lang="en-US" sz="1200" dirty="0">
              <a:latin typeface="Abadi" panose="020B0604020104020204" pitchFamily="34" charset="0"/>
            </a:endParaRPr>
          </a:p>
        </p:txBody>
      </p:sp>
      <p:sp>
        <p:nvSpPr>
          <p:cNvPr id="3" name="TextBox 2">
            <a:extLst>
              <a:ext uri="{FF2B5EF4-FFF2-40B4-BE49-F238E27FC236}">
                <a16:creationId xmlns:a16="http://schemas.microsoft.com/office/drawing/2014/main" id="{5C0A63B6-B8F0-7894-F84E-00CBBC8BD6E1}"/>
              </a:ext>
            </a:extLst>
          </p:cNvPr>
          <p:cNvSpPr txBox="1"/>
          <p:nvPr/>
        </p:nvSpPr>
        <p:spPr>
          <a:xfrm>
            <a:off x="5661841" y="1028364"/>
            <a:ext cx="6530157" cy="2462213"/>
          </a:xfrm>
          <a:prstGeom prst="rect">
            <a:avLst/>
          </a:prstGeom>
          <a:noFill/>
          <a:ln>
            <a:solidFill>
              <a:schemeClr val="tx1"/>
            </a:solidFill>
          </a:ln>
        </p:spPr>
        <p:txBody>
          <a:bodyPr wrap="square">
            <a:spAutoFit/>
          </a:bodyPr>
          <a:lstStyle/>
          <a:p>
            <a:pPr algn="l" fontAlgn="base"/>
            <a:r>
              <a:rPr lang="en-US" sz="1400" b="1" i="0" dirty="0">
                <a:solidFill>
                  <a:srgbClr val="000000"/>
                </a:solidFill>
                <a:effectLst/>
                <a:latin typeface="Abadi" panose="020B0604020104020204" pitchFamily="34" charset="0"/>
              </a:rPr>
              <a:t>Salt of the Earth- Matthew 5:13</a:t>
            </a:r>
          </a:p>
          <a:p>
            <a:pPr algn="l" fontAlgn="base"/>
            <a:r>
              <a:rPr lang="en-US" sz="1400" b="0" i="0" dirty="0">
                <a:solidFill>
                  <a:srgbClr val="000000"/>
                </a:solidFill>
                <a:effectLst/>
                <a:latin typeface="Abadi" panose="020B0604020104020204" pitchFamily="34" charset="0"/>
              </a:rPr>
              <a:t>Spiritual nutrients, which keep us spiritually healthy, can lose their potency and strength if we do not live worthy of the divine guidance we need. … We need to keep our minds and bodies clean from all forms of addiction and pollution. We would never choose to eat spoiled or contaminated food. In the same selective way, we should be careful not to read or view anything that is not in good taste. Much of the spiritual pollution that comes into our lives comes through the Internet, computer games, television shows and movies that are highly suggestive of or graphically portray humanity’s baser attributes. Because we live in such an environment, we need to increase our spiritual strength.</a:t>
            </a:r>
          </a:p>
          <a:p>
            <a:pPr algn="l" fontAlgn="base"/>
            <a:r>
              <a:rPr lang="en-US" sz="1400" b="0" i="0" dirty="0">
                <a:solidFill>
                  <a:srgbClr val="000000"/>
                </a:solidFill>
                <a:effectLst/>
                <a:latin typeface="Abadi" panose="020B0604020104020204" pitchFamily="34" charset="0"/>
              </a:rPr>
              <a:t>(James E. Faust, “</a:t>
            </a:r>
            <a:r>
              <a:rPr lang="en-US" sz="1400" b="0" i="0" u="none" strike="noStrike" dirty="0">
                <a:solidFill>
                  <a:srgbClr val="000000"/>
                </a:solidFill>
                <a:effectLst/>
                <a:latin typeface="Abadi" panose="020B0604020104020204" pitchFamily="34" charset="0"/>
              </a:rPr>
              <a:t>Spiritual Nutrients</a:t>
            </a:r>
            <a:r>
              <a:rPr lang="en-US" sz="1400" b="0" i="0" dirty="0">
                <a:solidFill>
                  <a:srgbClr val="000000"/>
                </a:solidFill>
                <a:effectLst/>
                <a:latin typeface="Abadi" panose="020B0604020104020204" pitchFamily="34" charset="0"/>
              </a:rPr>
              <a:t>,” </a:t>
            </a:r>
            <a:r>
              <a:rPr lang="en-US" sz="1400" b="0" i="1" dirty="0">
                <a:solidFill>
                  <a:srgbClr val="000000"/>
                </a:solidFill>
                <a:effectLst/>
                <a:latin typeface="Abadi" panose="020B0604020104020204" pitchFamily="34" charset="0"/>
              </a:rPr>
              <a:t>Ensign</a:t>
            </a:r>
            <a:r>
              <a:rPr lang="en-US" sz="1400" b="0" i="0" dirty="0">
                <a:solidFill>
                  <a:srgbClr val="000000"/>
                </a:solidFill>
                <a:effectLst/>
                <a:latin typeface="Abadi" panose="020B0604020104020204" pitchFamily="34" charset="0"/>
              </a:rPr>
              <a:t> or </a:t>
            </a:r>
            <a:r>
              <a:rPr lang="en-US" sz="1400" b="0" i="1" dirty="0">
                <a:solidFill>
                  <a:srgbClr val="000000"/>
                </a:solidFill>
                <a:effectLst/>
                <a:latin typeface="Abadi" panose="020B0604020104020204" pitchFamily="34" charset="0"/>
              </a:rPr>
              <a:t>Liahona</a:t>
            </a:r>
            <a:r>
              <a:rPr lang="en-US" sz="1400" b="0" i="0" dirty="0">
                <a:solidFill>
                  <a:srgbClr val="000000"/>
                </a:solidFill>
                <a:effectLst/>
                <a:latin typeface="Abadi" panose="020B0604020104020204" pitchFamily="34" charset="0"/>
              </a:rPr>
              <a:t>, Nov. 2006, 55)</a:t>
            </a:r>
          </a:p>
        </p:txBody>
      </p:sp>
      <p:sp>
        <p:nvSpPr>
          <p:cNvPr id="5" name="TextBox 4">
            <a:extLst>
              <a:ext uri="{FF2B5EF4-FFF2-40B4-BE49-F238E27FC236}">
                <a16:creationId xmlns:a16="http://schemas.microsoft.com/office/drawing/2014/main" id="{1CEACED9-EEA6-F12C-4A16-40089D53EE26}"/>
              </a:ext>
            </a:extLst>
          </p:cNvPr>
          <p:cNvSpPr txBox="1"/>
          <p:nvPr/>
        </p:nvSpPr>
        <p:spPr>
          <a:xfrm>
            <a:off x="5661842" y="3490577"/>
            <a:ext cx="6530158" cy="2123658"/>
          </a:xfrm>
          <a:prstGeom prst="rect">
            <a:avLst/>
          </a:prstGeom>
          <a:noFill/>
          <a:ln>
            <a:solidFill>
              <a:schemeClr val="tx1"/>
            </a:solidFill>
          </a:ln>
        </p:spPr>
        <p:txBody>
          <a:bodyPr wrap="square">
            <a:spAutoFit/>
          </a:bodyPr>
          <a:lstStyle/>
          <a:p>
            <a:pPr algn="l" fontAlgn="base"/>
            <a:r>
              <a:rPr lang="en-US" sz="1200" b="1" i="0" dirty="0">
                <a:solidFill>
                  <a:srgbClr val="000000"/>
                </a:solidFill>
                <a:effectLst/>
                <a:latin typeface="Abadi" panose="020B0604020104020204" pitchFamily="34" charset="0"/>
              </a:rPr>
              <a:t>Increasing your Light: Matthew 3:14</a:t>
            </a:r>
          </a:p>
          <a:p>
            <a:pPr algn="l" fontAlgn="base"/>
            <a:r>
              <a:rPr lang="en-US" sz="1200" b="0" i="0" dirty="0">
                <a:solidFill>
                  <a:srgbClr val="000000"/>
                </a:solidFill>
                <a:effectLst/>
                <a:latin typeface="Abadi" panose="020B0604020104020204" pitchFamily="34" charset="0"/>
              </a:rPr>
              <a:t>Each time you choose to try to live more like the Savior, you will have your testimony strengthened. You will come in time to know for yourself that He is the Light of the World. You will come to feel light growing in your life. It will not come without effort. But it will come as your testimony grows and you choose to nurture it. Here is the sure promise from the Doctrine and Covenants: “That which is of God is light; and he that </a:t>
            </a:r>
            <a:r>
              <a:rPr lang="en-US" sz="1200" b="0" i="0" dirty="0" err="1">
                <a:solidFill>
                  <a:srgbClr val="000000"/>
                </a:solidFill>
                <a:effectLst/>
                <a:latin typeface="Abadi" panose="020B0604020104020204" pitchFamily="34" charset="0"/>
              </a:rPr>
              <a:t>receiveth</a:t>
            </a:r>
            <a:r>
              <a:rPr lang="en-US" sz="1200" b="0" i="0" dirty="0">
                <a:solidFill>
                  <a:srgbClr val="000000"/>
                </a:solidFill>
                <a:effectLst/>
                <a:latin typeface="Abadi" panose="020B0604020104020204" pitchFamily="34" charset="0"/>
              </a:rPr>
              <a:t> light, and </a:t>
            </a:r>
            <a:r>
              <a:rPr lang="en-US" sz="1200" b="0" i="0" dirty="0" err="1">
                <a:solidFill>
                  <a:srgbClr val="000000"/>
                </a:solidFill>
                <a:effectLst/>
                <a:latin typeface="Abadi" panose="020B0604020104020204" pitchFamily="34" charset="0"/>
              </a:rPr>
              <a:t>continueth</a:t>
            </a:r>
            <a:r>
              <a:rPr lang="en-US" sz="1200" b="0" i="0" dirty="0">
                <a:solidFill>
                  <a:srgbClr val="000000"/>
                </a:solidFill>
                <a:effectLst/>
                <a:latin typeface="Abadi" panose="020B0604020104020204" pitchFamily="34" charset="0"/>
              </a:rPr>
              <a:t> in God, </a:t>
            </a:r>
            <a:r>
              <a:rPr lang="en-US" sz="1200" b="0" i="0" dirty="0" err="1">
                <a:solidFill>
                  <a:srgbClr val="000000"/>
                </a:solidFill>
                <a:effectLst/>
                <a:latin typeface="Abadi" panose="020B0604020104020204" pitchFamily="34" charset="0"/>
              </a:rPr>
              <a:t>receiveth</a:t>
            </a:r>
            <a:r>
              <a:rPr lang="en-US" sz="1200" b="0" i="0" dirty="0">
                <a:solidFill>
                  <a:srgbClr val="000000"/>
                </a:solidFill>
                <a:effectLst/>
                <a:latin typeface="Abadi" panose="020B0604020104020204" pitchFamily="34" charset="0"/>
              </a:rPr>
              <a:t> more light; and that light </a:t>
            </a:r>
            <a:r>
              <a:rPr lang="en-US" sz="1200" b="0" i="0" dirty="0" err="1">
                <a:solidFill>
                  <a:srgbClr val="000000"/>
                </a:solidFill>
                <a:effectLst/>
                <a:latin typeface="Abadi" panose="020B0604020104020204" pitchFamily="34" charset="0"/>
              </a:rPr>
              <a:t>groweth</a:t>
            </a:r>
            <a:r>
              <a:rPr lang="en-US" sz="1200" b="0" i="0" dirty="0">
                <a:solidFill>
                  <a:srgbClr val="000000"/>
                </a:solidFill>
                <a:effectLst/>
                <a:latin typeface="Abadi" panose="020B0604020104020204" pitchFamily="34" charset="0"/>
              </a:rPr>
              <a:t> brighter and brighter until the perfect day” [Doctrine and Covenants 50:24]. You will be a light to the world as you share your testimony with others. You will reflect to others the Light of Christ in your life. The Lord will find ways for that light to touch those you love.</a:t>
            </a:r>
          </a:p>
          <a:p>
            <a:pPr algn="l" fontAlgn="base"/>
            <a:r>
              <a:rPr lang="en-US" sz="1200" b="0" i="0" dirty="0">
                <a:solidFill>
                  <a:srgbClr val="000000"/>
                </a:solidFill>
                <a:effectLst/>
                <a:latin typeface="Abadi" panose="020B0604020104020204" pitchFamily="34" charset="0"/>
              </a:rPr>
              <a:t>(Henry B. Eyring, “</a:t>
            </a:r>
            <a:r>
              <a:rPr lang="en-US" sz="1200" b="0" i="0" u="none" strike="noStrike" dirty="0">
                <a:solidFill>
                  <a:srgbClr val="000000"/>
                </a:solidFill>
                <a:effectLst/>
                <a:latin typeface="Abadi" panose="020B0604020104020204" pitchFamily="34" charset="0"/>
              </a:rPr>
              <a:t>A Living Testimony</a:t>
            </a:r>
            <a:r>
              <a:rPr lang="en-US" sz="1200" b="0" i="0" dirty="0">
                <a:solidFill>
                  <a:srgbClr val="000000"/>
                </a:solidFill>
                <a:effectLst/>
                <a:latin typeface="Abadi" panose="020B0604020104020204" pitchFamily="34" charset="0"/>
              </a:rPr>
              <a:t>,” </a:t>
            </a:r>
            <a:r>
              <a:rPr lang="en-US" sz="1200" b="0" i="1" dirty="0">
                <a:solidFill>
                  <a:srgbClr val="000000"/>
                </a:solidFill>
                <a:effectLst/>
                <a:latin typeface="Abadi" panose="020B0604020104020204" pitchFamily="34" charset="0"/>
              </a:rPr>
              <a:t>Ensign</a:t>
            </a:r>
            <a:r>
              <a:rPr lang="en-US" sz="1200" b="0" i="0" dirty="0">
                <a:solidFill>
                  <a:srgbClr val="000000"/>
                </a:solidFill>
                <a:effectLst/>
                <a:latin typeface="Abadi" panose="020B0604020104020204" pitchFamily="34" charset="0"/>
              </a:rPr>
              <a:t> or </a:t>
            </a:r>
            <a:r>
              <a:rPr lang="en-US" sz="1200" b="0" i="1" dirty="0">
                <a:solidFill>
                  <a:srgbClr val="000000"/>
                </a:solidFill>
                <a:effectLst/>
                <a:latin typeface="Abadi" panose="020B0604020104020204" pitchFamily="34" charset="0"/>
              </a:rPr>
              <a:t>Liahona</a:t>
            </a:r>
            <a:r>
              <a:rPr lang="en-US" sz="1200" b="0" i="0" dirty="0">
                <a:solidFill>
                  <a:srgbClr val="000000"/>
                </a:solidFill>
                <a:effectLst/>
                <a:latin typeface="Abadi" panose="020B0604020104020204" pitchFamily="34" charset="0"/>
              </a:rPr>
              <a:t>, May 2011, 128 )</a:t>
            </a:r>
          </a:p>
        </p:txBody>
      </p:sp>
    </p:spTree>
    <p:extLst>
      <p:ext uri="{BB962C8B-B14F-4D97-AF65-F5344CB8AC3E}">
        <p14:creationId xmlns:p14="http://schemas.microsoft.com/office/powerpoint/2010/main" val="18667667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2784" y="315686"/>
            <a:ext cx="12059216" cy="6740307"/>
          </a:xfrm>
          <a:prstGeom prst="rect">
            <a:avLst/>
          </a:prstGeom>
        </p:spPr>
        <p:txBody>
          <a:bodyPr wrap="square">
            <a:spAutoFit/>
          </a:bodyPr>
          <a:lstStyle/>
          <a:p>
            <a:pPr fontAlgn="base"/>
            <a:r>
              <a:rPr lang="en-US" sz="1200" b="1" dirty="0">
                <a:solidFill>
                  <a:srgbClr val="2A3753"/>
                </a:solidFill>
                <a:latin typeface="Abadi" panose="020B0604020104020204" pitchFamily="34" charset="0"/>
              </a:rPr>
              <a:t>Those who are persecuted: I have a question June 1994 Ensign</a:t>
            </a:r>
          </a:p>
          <a:p>
            <a:pPr fontAlgn="base"/>
            <a:r>
              <a:rPr lang="en-US" sz="1200" dirty="0">
                <a:solidFill>
                  <a:srgbClr val="2A3753"/>
                </a:solidFill>
                <a:latin typeface="Abadi" panose="020B0604020104020204" pitchFamily="34" charset="0"/>
              </a:rPr>
              <a:t>Am I in error to avoid all contact with a </a:t>
            </a:r>
            <a:r>
              <a:rPr lang="en-US" sz="1200" dirty="0">
                <a:solidFill>
                  <a:srgbClr val="333333"/>
                </a:solidFill>
                <a:latin typeface="Abadi" panose="020B0604020104020204" pitchFamily="34" charset="0"/>
              </a:rPr>
              <a:t>family </a:t>
            </a:r>
            <a:r>
              <a:rPr lang="en-US" sz="1200" dirty="0">
                <a:solidFill>
                  <a:srgbClr val="2A3753"/>
                </a:solidFill>
                <a:latin typeface="Abadi" panose="020B0604020104020204" pitchFamily="34" charset="0"/>
              </a:rPr>
              <a:t>member who has seriously wronged me and continues to emotionally abuse me? I harbor no bitterness toward this person, yet my spouse wonders if I am nevertheless being unforgiving.</a:t>
            </a:r>
          </a:p>
          <a:p>
            <a:pPr fontAlgn="base"/>
            <a:r>
              <a:rPr lang="en-US" sz="1200" i="1" dirty="0">
                <a:solidFill>
                  <a:srgbClr val="333333"/>
                </a:solidFill>
                <a:latin typeface="Abadi" panose="020B0604020104020204" pitchFamily="34" charset="0"/>
              </a:rPr>
              <a:t>Maxine Murdock, retired member of the Brigham Young University Psychology Department.</a:t>
            </a:r>
            <a:r>
              <a:rPr lang="en-US" sz="1200" dirty="0">
                <a:solidFill>
                  <a:srgbClr val="333333"/>
                </a:solidFill>
                <a:latin typeface="Abadi" panose="020B0604020104020204" pitchFamily="34" charset="0"/>
              </a:rPr>
              <a:t> Emotional abuse and mistreatment that occur over an extended period of time can be devastating. Those so wronged have the right and responsibility to protect themselves.</a:t>
            </a:r>
          </a:p>
          <a:p>
            <a:pPr fontAlgn="base"/>
            <a:r>
              <a:rPr lang="en-US" sz="1200" dirty="0">
                <a:solidFill>
                  <a:srgbClr val="333333"/>
                </a:solidFill>
                <a:latin typeface="Abadi" panose="020B0604020104020204" pitchFamily="34" charset="0"/>
              </a:rPr>
              <a:t>If a perpetrator is not a family member, avoiding all contact might be easy. But terminating contact with an abusive family member is difficult, particularly for Latter-day Saints, because of the emphasis we place on the importance of family ties. Nevertheless, victims of abuse must protect themselves from family members and others who freely choose to mistreat them.</a:t>
            </a:r>
          </a:p>
          <a:p>
            <a:pPr fontAlgn="base"/>
            <a:r>
              <a:rPr lang="en-US" sz="1200" dirty="0">
                <a:latin typeface="Abadi" panose="020B0604020104020204" pitchFamily="34" charset="0"/>
              </a:rPr>
              <a:t>Avoiding contact, for a while at least, may sometimes be the only way to achieve that end. When the time is right and if a perpetrator has repented and abandoned abusive behavior, minimal contact might be initiated, perhaps through cards or letters on holidays. Later, a phone call might be appropriate. It may help to make such contact impersonal at first. When renewing personal visits, those who have been wronged should consider doing so in group situations that provide a safe atmosphere and an opportunity to gauge the offender’s behavior and reaction toward renewed contact.</a:t>
            </a:r>
          </a:p>
          <a:p>
            <a:pPr fontAlgn="base"/>
            <a:r>
              <a:rPr lang="en-US" sz="1200" dirty="0">
                <a:latin typeface="Abadi" panose="020B0604020104020204" pitchFamily="34" charset="0"/>
              </a:rPr>
              <a:t>Visits should be brief at first. One of the best ways to determine how, when, and whether to proceed is to appeal for heavenly help through prayer. Those who have been abused, not their well-meaning friends or relatives, must determine when to reinitiate contact.</a:t>
            </a:r>
          </a:p>
          <a:p>
            <a:pPr fontAlgn="base"/>
            <a:r>
              <a:rPr lang="en-US" sz="1200" dirty="0">
                <a:latin typeface="Abadi" panose="020B0604020104020204" pitchFamily="34" charset="0"/>
              </a:rPr>
              <a:t>The ability to discard bitterness is a big step toward reconciliation and forgiveness. Many individuals who have been abused express frustration over their inability to grant forgiveness. The offended often receive great pressure from others to forgive their offender. They are told, “You can’t heal until you forgive.”</a:t>
            </a:r>
          </a:p>
          <a:p>
            <a:pPr fontAlgn="base"/>
            <a:r>
              <a:rPr lang="en-US" sz="1200" dirty="0">
                <a:latin typeface="Abadi" panose="020B0604020104020204" pitchFamily="34" charset="0"/>
              </a:rPr>
              <a:t>Forgiveness is a personal and often lengthy process. Condemning those who have difficulty forgiving places an additional burden on them. Sometimes, under pressure, they will say, “Yes, I forgive,” while deep inside, the hurt not only remains but is compounded by guilt because they do not really believe their own words. On the other hand, those who have been abused should remember that forgiveness is a gospel principle that eventually brings peace of mind. Forgiveness is not only possible but is an essential part of healing, though in some cases it may take years to forgive.</a:t>
            </a:r>
          </a:p>
          <a:p>
            <a:pPr fontAlgn="base"/>
            <a:r>
              <a:rPr lang="en-US" sz="1200" dirty="0">
                <a:latin typeface="Abadi" panose="020B0604020104020204" pitchFamily="34" charset="0"/>
              </a:rPr>
              <a:t>“You cannot erase what has been done, but you can forgive,” said Elder Richard G. Scott of the Quorum of the Twelve. “Forgiveness heals terrible, tragic wounds, for it allows the love of God to purge your heart and mind of the poison of hate. It cleanses your consciousness of the desire for revenge. It makes place for the purifying, healing, restoring love of the Lord” (</a:t>
            </a:r>
            <a:r>
              <a:rPr lang="en-US" sz="1200" i="1" dirty="0">
                <a:latin typeface="Abadi" panose="020B0604020104020204" pitchFamily="34" charset="0"/>
              </a:rPr>
              <a:t>Ensign,</a:t>
            </a:r>
            <a:r>
              <a:rPr lang="en-US" sz="1200" dirty="0">
                <a:latin typeface="Abadi" panose="020B0604020104020204" pitchFamily="34" charset="0"/>
              </a:rPr>
              <a:t> May 1992, p. 33).</a:t>
            </a:r>
          </a:p>
          <a:p>
            <a:pPr fontAlgn="base"/>
            <a:r>
              <a:rPr lang="en-US" sz="1200" dirty="0">
                <a:latin typeface="Abadi" panose="020B0604020104020204" pitchFamily="34" charset="0"/>
              </a:rPr>
              <a:t>The Savior said, “Love your enemies, bless them that curse you, do good to them that hate you, and pray for them which despitefully use you, and persecute you; that ye may be the children of your Father which is in heaven” (Matt. 5:44–45). Although we do not have the same degree of knowledge that the Lord has, we do have his counsel. While he will forgive whom he will forgive, it is required of us, no matter how arduous the task, “to forgive all men” (D&amp;C 64:10).</a:t>
            </a:r>
          </a:p>
          <a:p>
            <a:pPr fontAlgn="base"/>
            <a:r>
              <a:rPr lang="en-US" sz="1200" dirty="0">
                <a:latin typeface="Abadi" panose="020B0604020104020204" pitchFamily="34" charset="0"/>
              </a:rPr>
              <a:t>Small offenses may be fairly easy to forgive—especially those resulting from accidents, carelessness, or insensitivity. But offenses that are long lasting or that cause deep wounds to the soul are much more difficult to forgive, particularly when an offender does not care, feel sorry, apologize, or even recognize the offense.</a:t>
            </a:r>
          </a:p>
          <a:p>
            <a:pPr fontAlgn="base"/>
            <a:r>
              <a:rPr lang="en-US" sz="1200" dirty="0">
                <a:latin typeface="Abadi" panose="020B0604020104020204" pitchFamily="34" charset="0"/>
              </a:rPr>
              <a:t>Elder Scott further taught, “Forgiveness … can be hard to understand, even more difficult to give. </a:t>
            </a:r>
            <a:r>
              <a:rPr lang="en-US" sz="1200" i="1" dirty="0">
                <a:latin typeface="Abadi" panose="020B0604020104020204" pitchFamily="34" charset="0"/>
              </a:rPr>
              <a:t>Begin by withholding judgment.</a:t>
            </a:r>
            <a:r>
              <a:rPr lang="en-US" sz="1200" dirty="0">
                <a:latin typeface="Abadi" panose="020B0604020104020204" pitchFamily="34" charset="0"/>
              </a:rPr>
              <a:t> … Leave the handling of aggressors to others. As you experience an easing of your own pain, full forgiveness will come more easily” (</a:t>
            </a:r>
            <a:r>
              <a:rPr lang="en-US" sz="1200" i="1" dirty="0">
                <a:latin typeface="Abadi" panose="020B0604020104020204" pitchFamily="34" charset="0"/>
              </a:rPr>
              <a:t>Ensign,</a:t>
            </a:r>
            <a:r>
              <a:rPr lang="en-US" sz="1200" dirty="0">
                <a:latin typeface="Abadi" panose="020B0604020104020204" pitchFamily="34" charset="0"/>
              </a:rPr>
              <a:t> May 1992, pp. 32–33).</a:t>
            </a:r>
          </a:p>
          <a:p>
            <a:pPr fontAlgn="base"/>
            <a:r>
              <a:rPr lang="en-US" sz="1200" dirty="0">
                <a:latin typeface="Abadi" panose="020B0604020104020204" pitchFamily="34" charset="0"/>
              </a:rPr>
              <a:t>True forgiveness often develops slowly, a little at a time, perhaps even unconsciously at first. No one can predict how long it should take to forgive. As friends, family, priesthood leaders, or professional helpers, we must be patient with those seeking to forgive. Few of us can see or feel the invisible wounds they have suffered.</a:t>
            </a:r>
          </a:p>
          <a:p>
            <a:pPr fontAlgn="base"/>
            <a:r>
              <a:rPr lang="en-US" sz="1200" dirty="0">
                <a:latin typeface="Abadi" panose="020B0604020104020204" pitchFamily="34" charset="0"/>
              </a:rPr>
              <a:t>Forgiveness does not require acceptance of abuse or acceptance of an abusive person. But when hurt has healed, when victims have realized that the abuse is not something they caused or deserved, when they have tried sincerely to understand the offender, and when they have prayed for charity and spiritual guidance, then peace of mind and true forgiveness will come.</a:t>
            </a:r>
          </a:p>
          <a:p>
            <a:pPr fontAlgn="base"/>
            <a:endParaRPr lang="en-US" sz="1200" b="0" i="0" dirty="0">
              <a:solidFill>
                <a:srgbClr val="333333"/>
              </a:solidFill>
              <a:effectLst/>
              <a:latin typeface="Abadi" panose="020B0604020104020204" pitchFamily="34" charset="0"/>
            </a:endParaRPr>
          </a:p>
        </p:txBody>
      </p:sp>
      <p:sp>
        <p:nvSpPr>
          <p:cNvPr id="3" name="TextBox 2"/>
          <p:cNvSpPr txBox="1"/>
          <p:nvPr/>
        </p:nvSpPr>
        <p:spPr>
          <a:xfrm>
            <a:off x="3592286" y="10886"/>
            <a:ext cx="4082143" cy="369332"/>
          </a:xfrm>
          <a:prstGeom prst="rect">
            <a:avLst/>
          </a:prstGeom>
          <a:noFill/>
        </p:spPr>
        <p:txBody>
          <a:bodyPr wrap="square" rtlCol="0">
            <a:spAutoFit/>
          </a:bodyPr>
          <a:lstStyle/>
          <a:p>
            <a:pPr algn="ctr"/>
            <a:r>
              <a:rPr lang="en-US" dirty="0">
                <a:latin typeface="Abadi" panose="020B0604020104020204" pitchFamily="34" charset="0"/>
              </a:rPr>
              <a:t>Something of Interest</a:t>
            </a:r>
          </a:p>
        </p:txBody>
      </p:sp>
    </p:spTree>
    <p:extLst>
      <p:ext uri="{BB962C8B-B14F-4D97-AF65-F5344CB8AC3E}">
        <p14:creationId xmlns:p14="http://schemas.microsoft.com/office/powerpoint/2010/main" val="29284386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orig06.deviantart.net/736a/f/2009/057/3/7/egyptian_desert_mountain_by_pepeglax.jpg">
            <a:extLst>
              <a:ext uri="{FF2B5EF4-FFF2-40B4-BE49-F238E27FC236}">
                <a16:creationId xmlns:a16="http://schemas.microsoft.com/office/drawing/2014/main" id="{6C02A3ED-86E5-36AE-0370-6B491ACC815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4799DBD5-10C9-50AE-133B-B365ACF750D6}"/>
              </a:ext>
            </a:extLst>
          </p:cNvPr>
          <p:cNvGrpSpPr/>
          <p:nvPr/>
        </p:nvGrpSpPr>
        <p:grpSpPr>
          <a:xfrm>
            <a:off x="3419413" y="3032449"/>
            <a:ext cx="830775" cy="2369974"/>
            <a:chOff x="3403738" y="1159418"/>
            <a:chExt cx="1265679" cy="3610637"/>
          </a:xfrm>
        </p:grpSpPr>
        <p:sp>
          <p:nvSpPr>
            <p:cNvPr id="7" name="Rounded Rectangle 69">
              <a:extLst>
                <a:ext uri="{FF2B5EF4-FFF2-40B4-BE49-F238E27FC236}">
                  <a16:creationId xmlns:a16="http://schemas.microsoft.com/office/drawing/2014/main" id="{F4A9410B-B602-B680-BC04-604B16126DBE}"/>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8" name="Rounded Rectangle 70">
              <a:extLst>
                <a:ext uri="{FF2B5EF4-FFF2-40B4-BE49-F238E27FC236}">
                  <a16:creationId xmlns:a16="http://schemas.microsoft.com/office/drawing/2014/main" id="{00DAF995-EC4F-5DE4-C903-8BFB1D5484D9}"/>
                </a:ext>
              </a:extLst>
            </p:cNvPr>
            <p:cNvSpPr/>
            <p:nvPr/>
          </p:nvSpPr>
          <p:spPr>
            <a:xfrm rot="6220982">
              <a:off x="4283510" y="2859537"/>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9" name="Rounded Rectangle 71">
              <a:extLst>
                <a:ext uri="{FF2B5EF4-FFF2-40B4-BE49-F238E27FC236}">
                  <a16:creationId xmlns:a16="http://schemas.microsoft.com/office/drawing/2014/main" id="{4CA12AD3-B802-D057-F198-D5F2E2EDA95E}"/>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0" name="Rounded Rectangle 72">
              <a:extLst>
                <a:ext uri="{FF2B5EF4-FFF2-40B4-BE49-F238E27FC236}">
                  <a16:creationId xmlns:a16="http://schemas.microsoft.com/office/drawing/2014/main" id="{DD7EC4C0-73EF-9C61-B3EE-2EB5D10E843B}"/>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1" name="Rounded Rectangle 73">
              <a:extLst>
                <a:ext uri="{FF2B5EF4-FFF2-40B4-BE49-F238E27FC236}">
                  <a16:creationId xmlns:a16="http://schemas.microsoft.com/office/drawing/2014/main" id="{A9FAEC2D-FD09-7487-8BD1-78B31EB874AE}"/>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2" name="Oval 11">
              <a:extLst>
                <a:ext uri="{FF2B5EF4-FFF2-40B4-BE49-F238E27FC236}">
                  <a16:creationId xmlns:a16="http://schemas.microsoft.com/office/drawing/2014/main" id="{FF9F008A-3882-7754-2A39-49A121E43B4D}"/>
                </a:ext>
              </a:extLst>
            </p:cNvPr>
            <p:cNvSpPr/>
            <p:nvPr/>
          </p:nvSpPr>
          <p:spPr>
            <a:xfrm>
              <a:off x="3403738" y="115941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3" name="Rounded Rectangle 75">
              <a:extLst>
                <a:ext uri="{FF2B5EF4-FFF2-40B4-BE49-F238E27FC236}">
                  <a16:creationId xmlns:a16="http://schemas.microsoft.com/office/drawing/2014/main" id="{34925C93-6A1E-2937-1729-FA82ADF9762C}"/>
                </a:ext>
              </a:extLst>
            </p:cNvPr>
            <p:cNvSpPr/>
            <p:nvPr/>
          </p:nvSpPr>
          <p:spPr>
            <a:xfrm rot="6345371">
              <a:off x="3237861" y="2468500"/>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grpSp>
      <p:grpSp>
        <p:nvGrpSpPr>
          <p:cNvPr id="14" name="Group 13">
            <a:extLst>
              <a:ext uri="{FF2B5EF4-FFF2-40B4-BE49-F238E27FC236}">
                <a16:creationId xmlns:a16="http://schemas.microsoft.com/office/drawing/2014/main" id="{72295605-F28A-2C4D-0008-BA4D6C564B6D}"/>
              </a:ext>
            </a:extLst>
          </p:cNvPr>
          <p:cNvGrpSpPr/>
          <p:nvPr/>
        </p:nvGrpSpPr>
        <p:grpSpPr>
          <a:xfrm flipH="1">
            <a:off x="7251759" y="2791675"/>
            <a:ext cx="830775" cy="2369974"/>
            <a:chOff x="3403738" y="1159418"/>
            <a:chExt cx="1265679" cy="3610637"/>
          </a:xfrm>
        </p:grpSpPr>
        <p:sp>
          <p:nvSpPr>
            <p:cNvPr id="15" name="Rounded Rectangle 69">
              <a:extLst>
                <a:ext uri="{FF2B5EF4-FFF2-40B4-BE49-F238E27FC236}">
                  <a16:creationId xmlns:a16="http://schemas.microsoft.com/office/drawing/2014/main" id="{0C838744-94A6-DB89-EB4F-BA8935680669}"/>
                </a:ext>
              </a:extLst>
            </p:cNvPr>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6" name="Rounded Rectangle 70">
              <a:extLst>
                <a:ext uri="{FF2B5EF4-FFF2-40B4-BE49-F238E27FC236}">
                  <a16:creationId xmlns:a16="http://schemas.microsoft.com/office/drawing/2014/main" id="{8825ED11-28D4-A546-3FB3-36CA5FB89494}"/>
                </a:ext>
              </a:extLst>
            </p:cNvPr>
            <p:cNvSpPr/>
            <p:nvPr/>
          </p:nvSpPr>
          <p:spPr>
            <a:xfrm rot="6220982">
              <a:off x="4283510" y="2859537"/>
              <a:ext cx="561785" cy="21002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7" name="Rounded Rectangle 71">
              <a:extLst>
                <a:ext uri="{FF2B5EF4-FFF2-40B4-BE49-F238E27FC236}">
                  <a16:creationId xmlns:a16="http://schemas.microsoft.com/office/drawing/2014/main" id="{4FB55391-5D01-1D0A-36D8-800189582548}"/>
                </a:ext>
              </a:extLst>
            </p:cNvPr>
            <p:cNvSpPr/>
            <p:nvPr/>
          </p:nvSpPr>
          <p:spPr>
            <a:xfrm rot="20356230">
              <a:off x="4318730" y="1891268"/>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8" name="Rounded Rectangle 72">
              <a:extLst>
                <a:ext uri="{FF2B5EF4-FFF2-40B4-BE49-F238E27FC236}">
                  <a16:creationId xmlns:a16="http://schemas.microsoft.com/office/drawing/2014/main" id="{A37EB9C9-C68F-3E3D-2848-84D4651E49B5}"/>
                </a:ext>
              </a:extLst>
            </p:cNvPr>
            <p:cNvSpPr/>
            <p:nvPr/>
          </p:nvSpPr>
          <p:spPr>
            <a:xfrm rot="1069183">
              <a:off x="3817347" y="3302077"/>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19" name="Rounded Rectangle 73">
              <a:extLst>
                <a:ext uri="{FF2B5EF4-FFF2-40B4-BE49-F238E27FC236}">
                  <a16:creationId xmlns:a16="http://schemas.microsoft.com/office/drawing/2014/main" id="{3D83B9C3-CBFA-6A6D-3107-E8DF53EBC9E6}"/>
                </a:ext>
              </a:extLst>
            </p:cNvPr>
            <p:cNvSpPr/>
            <p:nvPr/>
          </p:nvSpPr>
          <p:spPr>
            <a:xfrm rot="10017092">
              <a:off x="4245417" y="3449161"/>
              <a:ext cx="339233" cy="128464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0" name="Oval 19">
              <a:extLst>
                <a:ext uri="{FF2B5EF4-FFF2-40B4-BE49-F238E27FC236}">
                  <a16:creationId xmlns:a16="http://schemas.microsoft.com/office/drawing/2014/main" id="{4A78EBF6-C554-9CEF-351D-D721B0D34CBD}"/>
                </a:ext>
              </a:extLst>
            </p:cNvPr>
            <p:cNvSpPr/>
            <p:nvPr/>
          </p:nvSpPr>
          <p:spPr>
            <a:xfrm>
              <a:off x="3403738" y="1159418"/>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sp>
          <p:nvSpPr>
            <p:cNvPr id="21" name="Rounded Rectangle 75">
              <a:extLst>
                <a:ext uri="{FF2B5EF4-FFF2-40B4-BE49-F238E27FC236}">
                  <a16:creationId xmlns:a16="http://schemas.microsoft.com/office/drawing/2014/main" id="{7FE86ABB-4E1D-9B84-B1A4-C6970169F518}"/>
                </a:ext>
              </a:extLst>
            </p:cNvPr>
            <p:cNvSpPr/>
            <p:nvPr/>
          </p:nvSpPr>
          <p:spPr>
            <a:xfrm rot="6345371">
              <a:off x="3237861" y="2468500"/>
              <a:ext cx="1349509"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latin typeface="Abadi" panose="020B0604020104020204" pitchFamily="34" charset="0"/>
              </a:endParaRPr>
            </a:p>
          </p:txBody>
        </p:sp>
      </p:grpSp>
      <p:sp>
        <p:nvSpPr>
          <p:cNvPr id="6" name="TextBox 5"/>
          <p:cNvSpPr txBox="1"/>
          <p:nvPr/>
        </p:nvSpPr>
        <p:spPr>
          <a:xfrm>
            <a:off x="0" y="80773"/>
            <a:ext cx="12192000" cy="1446550"/>
          </a:xfrm>
          <a:prstGeom prst="rect">
            <a:avLst/>
          </a:prstGeom>
          <a:noFill/>
        </p:spPr>
        <p:txBody>
          <a:bodyPr wrap="square" rtlCol="0">
            <a:spAutoFit/>
          </a:bodyPr>
          <a:lstStyle/>
          <a:p>
            <a:pPr algn="ctr"/>
            <a:r>
              <a:rPr lang="en-US" sz="4400" dirty="0">
                <a:latin typeface="Algerian" panose="04020705040A02060702" pitchFamily="82" charset="0"/>
              </a:rPr>
              <a:t>A Greater Perspective</a:t>
            </a:r>
          </a:p>
          <a:p>
            <a:pPr algn="ctr"/>
            <a:r>
              <a:rPr lang="en-US" sz="4400" dirty="0">
                <a:latin typeface="Algerian" panose="04020705040A02060702" pitchFamily="82" charset="0"/>
              </a:rPr>
              <a:t>A Higher Law</a:t>
            </a:r>
          </a:p>
        </p:txBody>
      </p:sp>
      <p:sp>
        <p:nvSpPr>
          <p:cNvPr id="5" name="Rectangle 4"/>
          <p:cNvSpPr/>
          <p:nvPr/>
        </p:nvSpPr>
        <p:spPr>
          <a:xfrm>
            <a:off x="2038095" y="2199481"/>
            <a:ext cx="8954695" cy="369332"/>
          </a:xfrm>
          <a:prstGeom prst="rect">
            <a:avLst/>
          </a:prstGeom>
        </p:spPr>
        <p:txBody>
          <a:bodyPr wrap="none">
            <a:spAutoFit/>
          </a:bodyPr>
          <a:lstStyle/>
          <a:p>
            <a:r>
              <a:rPr lang="en-US" b="0" i="1" dirty="0">
                <a:solidFill>
                  <a:srgbClr val="333333"/>
                </a:solidFill>
                <a:effectLst/>
                <a:latin typeface="Abadi" panose="020B0604020104020204" pitchFamily="34" charset="0"/>
              </a:rPr>
              <a:t>“</a:t>
            </a:r>
            <a:r>
              <a:rPr lang="en-US" i="1" dirty="0">
                <a:latin typeface="Abadi" panose="020B0604020104020204" pitchFamily="34" charset="0"/>
              </a:rPr>
              <a:t>Be ye therefore perfect, even as your Father which is in heaven is perfect. Matthew 5:48</a:t>
            </a:r>
          </a:p>
        </p:txBody>
      </p:sp>
    </p:spTree>
    <p:extLst>
      <p:ext uri="{BB962C8B-B14F-4D97-AF65-F5344CB8AC3E}">
        <p14:creationId xmlns:p14="http://schemas.microsoft.com/office/powerpoint/2010/main" val="853132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45468" y="958841"/>
            <a:ext cx="5074023" cy="923330"/>
          </a:xfrm>
          <a:prstGeom prst="rect">
            <a:avLst/>
          </a:prstGeom>
        </p:spPr>
        <p:txBody>
          <a:bodyPr wrap="square">
            <a:spAutoFit/>
          </a:bodyPr>
          <a:lstStyle/>
          <a:p>
            <a:pPr fontAlgn="base"/>
            <a:r>
              <a:rPr lang="en-US" dirty="0">
                <a:latin typeface="Abadi" panose="020B0604020104020204" pitchFamily="34" charset="0"/>
              </a:rPr>
              <a:t>Jesus came to fulfill the law of Moses, not to destroy, or do away with, any of the eternal truths in the law of Moses.</a:t>
            </a:r>
            <a:endParaRPr lang="en-US" b="0" i="0" dirty="0">
              <a:effectLst/>
              <a:latin typeface="Abadi" panose="020B0604020104020204" pitchFamily="34" charset="0"/>
            </a:endParaRPr>
          </a:p>
        </p:txBody>
      </p:sp>
      <p:sp>
        <p:nvSpPr>
          <p:cNvPr id="8" name="TextBox 7"/>
          <p:cNvSpPr txBox="1"/>
          <p:nvPr/>
        </p:nvSpPr>
        <p:spPr>
          <a:xfrm>
            <a:off x="0" y="-16193"/>
            <a:ext cx="12192000" cy="769441"/>
          </a:xfrm>
          <a:prstGeom prst="rect">
            <a:avLst/>
          </a:prstGeom>
          <a:noFill/>
        </p:spPr>
        <p:txBody>
          <a:bodyPr wrap="square" rtlCol="0">
            <a:spAutoFit/>
          </a:bodyPr>
          <a:lstStyle/>
          <a:p>
            <a:pPr algn="ctr"/>
            <a:r>
              <a:rPr lang="en-US" sz="4400" dirty="0">
                <a:latin typeface="Algerian" panose="04020705040A02060702" pitchFamily="82" charset="0"/>
              </a:rPr>
              <a:t>To Fulfill the Law of Moses</a:t>
            </a:r>
          </a:p>
        </p:txBody>
      </p:sp>
      <p:sp>
        <p:nvSpPr>
          <p:cNvPr id="3" name="Rectangle 2"/>
          <p:cNvSpPr/>
          <p:nvPr/>
        </p:nvSpPr>
        <p:spPr>
          <a:xfrm>
            <a:off x="5245532" y="3720876"/>
            <a:ext cx="6096000" cy="1200329"/>
          </a:xfrm>
          <a:prstGeom prst="rect">
            <a:avLst/>
          </a:prstGeom>
        </p:spPr>
        <p:txBody>
          <a:bodyPr>
            <a:spAutoFit/>
          </a:bodyPr>
          <a:lstStyle/>
          <a:p>
            <a:r>
              <a:rPr lang="en-US" b="0" i="0" dirty="0">
                <a:solidFill>
                  <a:srgbClr val="333333"/>
                </a:solidFill>
                <a:effectLst/>
                <a:latin typeface="Abadi" panose="020B0604020104020204" pitchFamily="34" charset="0"/>
              </a:rPr>
              <a:t>Jesus Christ restored the </a:t>
            </a:r>
            <a:r>
              <a:rPr lang="en-US" b="0" i="0" dirty="0" err="1">
                <a:solidFill>
                  <a:srgbClr val="333333"/>
                </a:solidFill>
                <a:effectLst/>
                <a:latin typeface="Abadi" panose="020B0604020104020204" pitchFamily="34" charset="0"/>
              </a:rPr>
              <a:t>fulness</a:t>
            </a:r>
            <a:r>
              <a:rPr lang="en-US" b="0" i="0" dirty="0">
                <a:solidFill>
                  <a:srgbClr val="333333"/>
                </a:solidFill>
                <a:effectLst/>
                <a:latin typeface="Abadi" panose="020B0604020104020204" pitchFamily="34" charset="0"/>
              </a:rPr>
              <a:t> of the gospel that had been lost due to wickedness and apostasy, corrected false teachings, and fulfilled the prophecies made by Old Testament prophets.</a:t>
            </a:r>
            <a:endParaRPr lang="en-US" dirty="0">
              <a:latin typeface="Abadi" panose="020B0604020104020204" pitchFamily="34" charset="0"/>
            </a:endParaRPr>
          </a:p>
        </p:txBody>
      </p:sp>
      <p:sp>
        <p:nvSpPr>
          <p:cNvPr id="4" name="Rectangle 3"/>
          <p:cNvSpPr/>
          <p:nvPr/>
        </p:nvSpPr>
        <p:spPr>
          <a:xfrm>
            <a:off x="1245266" y="5600996"/>
            <a:ext cx="6096000" cy="923330"/>
          </a:xfrm>
          <a:prstGeom prst="rect">
            <a:avLst/>
          </a:prstGeom>
        </p:spPr>
        <p:txBody>
          <a:bodyPr>
            <a:spAutoFit/>
          </a:bodyPr>
          <a:lstStyle/>
          <a:p>
            <a:r>
              <a:rPr lang="en-US" b="0" i="0" dirty="0">
                <a:solidFill>
                  <a:srgbClr val="333333"/>
                </a:solidFill>
                <a:effectLst/>
                <a:latin typeface="Abadi" panose="020B0604020104020204" pitchFamily="34" charset="0"/>
              </a:rPr>
              <a:t>Eventually, as part of the Restoration of the </a:t>
            </a:r>
            <a:r>
              <a:rPr lang="en-US" b="0" i="0" dirty="0" err="1">
                <a:solidFill>
                  <a:srgbClr val="333333"/>
                </a:solidFill>
                <a:effectLst/>
                <a:latin typeface="Abadi" panose="020B0604020104020204" pitchFamily="34" charset="0"/>
              </a:rPr>
              <a:t>fulness</a:t>
            </a:r>
            <a:r>
              <a:rPr lang="en-US" b="0" i="0" dirty="0">
                <a:solidFill>
                  <a:srgbClr val="333333"/>
                </a:solidFill>
                <a:effectLst/>
                <a:latin typeface="Abadi" panose="020B0604020104020204" pitchFamily="34" charset="0"/>
              </a:rPr>
              <a:t> of the gospel, some aspects of the law of Moses were discontinued, such as circumcision and animal sacrifice.</a:t>
            </a:r>
            <a:endParaRPr lang="en-US" dirty="0">
              <a:latin typeface="Abadi" panose="020B0604020104020204" pitchFamily="34" charset="0"/>
            </a:endParaRPr>
          </a:p>
        </p:txBody>
      </p:sp>
      <p:pic>
        <p:nvPicPr>
          <p:cNvPr id="3074" name="Picture 2" descr="http://restlesspilgrim.net/blog/wp-content/uploads/2012/01/jesus-teach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086" y="2084387"/>
            <a:ext cx="4531551" cy="30210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media.ldscdn.org/images/media-library/gospel-art/old-testament/moses-ten-commandments-37729-wallpaper.jpg?download=tru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0" y="795924"/>
            <a:ext cx="2926647" cy="2417468"/>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8118904" y="4738141"/>
            <a:ext cx="2780696" cy="2058838"/>
            <a:chOff x="7551868" y="4752866"/>
            <a:chExt cx="2780696" cy="2058838"/>
          </a:xfrm>
        </p:grpSpPr>
        <p:pic>
          <p:nvPicPr>
            <p:cNvPr id="3078" name="Picture 6" descr="http://truthbook.com/images/site_images/Del_Parson_Last_Supper_400.jpg"/>
            <p:cNvPicPr>
              <a:picLocks noChangeAspect="1" noChangeArrowheads="1"/>
            </p:cNvPicPr>
            <p:nvPr/>
          </p:nvPicPr>
          <p:blipFill rotWithShape="1">
            <a:blip r:embed="rId5">
              <a:extLst>
                <a:ext uri="{28A0092B-C50C-407E-A947-70E740481C1C}">
                  <a14:useLocalDpi xmlns:a14="http://schemas.microsoft.com/office/drawing/2010/main" val="0"/>
                </a:ext>
              </a:extLst>
            </a:blip>
            <a:srcRect l="1604" b="8437"/>
            <a:stretch/>
          </p:blipFill>
          <p:spPr bwMode="auto">
            <a:xfrm>
              <a:off x="7551868" y="4752866"/>
              <a:ext cx="2780696" cy="202479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551868" y="6565483"/>
              <a:ext cx="1732548" cy="246221"/>
            </a:xfrm>
            <a:prstGeom prst="rect">
              <a:avLst/>
            </a:prstGeom>
            <a:noFill/>
          </p:spPr>
          <p:txBody>
            <a:bodyPr wrap="square" rtlCol="0">
              <a:spAutoFit/>
            </a:bodyPr>
            <a:lstStyle/>
            <a:p>
              <a:r>
                <a:rPr lang="en-US" sz="1000" dirty="0">
                  <a:solidFill>
                    <a:schemeClr val="bg1"/>
                  </a:solidFill>
                  <a:latin typeface="Abadi" panose="020B0604020104020204" pitchFamily="34" charset="0"/>
                </a:rPr>
                <a:t>Del Parson</a:t>
              </a:r>
            </a:p>
          </p:txBody>
        </p:sp>
      </p:grpSp>
      <p:sp>
        <p:nvSpPr>
          <p:cNvPr id="15" name="Rectangle 14"/>
          <p:cNvSpPr/>
          <p:nvPr/>
        </p:nvSpPr>
        <p:spPr>
          <a:xfrm>
            <a:off x="0" y="6581001"/>
            <a:ext cx="3347692" cy="276999"/>
          </a:xfrm>
          <a:prstGeom prst="rect">
            <a:avLst/>
          </a:prstGeom>
        </p:spPr>
        <p:txBody>
          <a:bodyPr wrap="square">
            <a:spAutoFit/>
          </a:bodyPr>
          <a:lstStyle/>
          <a:p>
            <a:r>
              <a:rPr lang="en-US" sz="1200" dirty="0">
                <a:latin typeface="Abadi" panose="020B0604020104020204" pitchFamily="34" charset="0"/>
              </a:rPr>
              <a:t>Matthew 5:17-20</a:t>
            </a:r>
          </a:p>
        </p:txBody>
      </p:sp>
    </p:spTree>
    <p:extLst>
      <p:ext uri="{BB962C8B-B14F-4D97-AF65-F5344CB8AC3E}">
        <p14:creationId xmlns:p14="http://schemas.microsoft.com/office/powerpoint/2010/main" val="2980883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076"/>
                                        </p:tgtEl>
                                        <p:attrNameLst>
                                          <p:attrName>style.visibility</p:attrName>
                                        </p:attrNameLst>
                                      </p:cBhvr>
                                      <p:to>
                                        <p:strVal val="visible"/>
                                      </p:to>
                                    </p:set>
                                    <p:animEffect transition="in" filter="fade">
                                      <p:cBhvr>
                                        <p:cTn id="12" dur="1000"/>
                                        <p:tgtEl>
                                          <p:spTgt spid="3076"/>
                                        </p:tgtEl>
                                      </p:cBhvr>
                                    </p:animEffect>
                                    <p:anim calcmode="lin" valueType="num">
                                      <p:cBhvr>
                                        <p:cTn id="13" dur="1000" fill="hold"/>
                                        <p:tgtEl>
                                          <p:spTgt spid="3076"/>
                                        </p:tgtEl>
                                        <p:attrNameLst>
                                          <p:attrName>ppt_x</p:attrName>
                                        </p:attrNameLst>
                                      </p:cBhvr>
                                      <p:tavLst>
                                        <p:tav tm="0">
                                          <p:val>
                                            <p:strVal val="#ppt_x"/>
                                          </p:val>
                                        </p:tav>
                                        <p:tav tm="100000">
                                          <p:val>
                                            <p:strVal val="#ppt_x"/>
                                          </p:val>
                                        </p:tav>
                                      </p:tavLst>
                                    </p:anim>
                                    <p:anim calcmode="lin" valueType="num">
                                      <p:cBhvr>
                                        <p:cTn id="14"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074"/>
                                        </p:tgtEl>
                                        <p:attrNameLst>
                                          <p:attrName>style.visibility</p:attrName>
                                        </p:attrNameLst>
                                      </p:cBhvr>
                                      <p:to>
                                        <p:strVal val="visible"/>
                                      </p:to>
                                    </p:set>
                                    <p:animEffect transition="in" filter="fade">
                                      <p:cBhvr>
                                        <p:cTn id="19" dur="1000"/>
                                        <p:tgtEl>
                                          <p:spTgt spid="3074"/>
                                        </p:tgtEl>
                                      </p:cBhvr>
                                    </p:animEffect>
                                    <p:anim calcmode="lin" valueType="num">
                                      <p:cBhvr>
                                        <p:cTn id="20" dur="1000" fill="hold"/>
                                        <p:tgtEl>
                                          <p:spTgt spid="3074"/>
                                        </p:tgtEl>
                                        <p:attrNameLst>
                                          <p:attrName>ppt_x</p:attrName>
                                        </p:attrNameLst>
                                      </p:cBhvr>
                                      <p:tavLst>
                                        <p:tav tm="0">
                                          <p:val>
                                            <p:strVal val="#ppt_x"/>
                                          </p:val>
                                        </p:tav>
                                        <p:tav tm="100000">
                                          <p:val>
                                            <p:strVal val="#ppt_x"/>
                                          </p:val>
                                        </p:tav>
                                      </p:tavLst>
                                    </p:anim>
                                    <p:anim calcmode="lin" valueType="num">
                                      <p:cBhvr>
                                        <p:cTn id="21" dur="1000" fill="hold"/>
                                        <p:tgtEl>
                                          <p:spTgt spid="3074"/>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3459" y="585265"/>
            <a:ext cx="7736719" cy="400110"/>
          </a:xfrm>
          <a:prstGeom prst="rect">
            <a:avLst/>
          </a:prstGeom>
        </p:spPr>
        <p:txBody>
          <a:bodyPr wrap="square">
            <a:spAutoFit/>
          </a:bodyPr>
          <a:lstStyle/>
          <a:p>
            <a:pPr fontAlgn="base"/>
            <a:r>
              <a:rPr lang="en-US" sz="2000" dirty="0">
                <a:latin typeface="Abadi" panose="020B0604020104020204" pitchFamily="34" charset="0"/>
              </a:rPr>
              <a:t>A higher way of righteousness. </a:t>
            </a:r>
            <a:endParaRPr lang="en-US" sz="2000" b="0" i="0" dirty="0">
              <a:effectLst/>
              <a:latin typeface="Abadi" panose="020B0604020104020204" pitchFamily="34" charset="0"/>
            </a:endParaRPr>
          </a:p>
        </p:txBody>
      </p:sp>
      <p:sp>
        <p:nvSpPr>
          <p:cNvPr id="8" name="TextBox 7"/>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True Meaning of the laws</a:t>
            </a:r>
          </a:p>
        </p:txBody>
      </p:sp>
      <p:sp>
        <p:nvSpPr>
          <p:cNvPr id="3" name="Rectangle 2"/>
          <p:cNvSpPr/>
          <p:nvPr/>
        </p:nvSpPr>
        <p:spPr>
          <a:xfrm>
            <a:off x="433760" y="1334915"/>
            <a:ext cx="3727208" cy="1938992"/>
          </a:xfrm>
          <a:prstGeom prst="rect">
            <a:avLst/>
          </a:prstGeom>
        </p:spPr>
        <p:txBody>
          <a:bodyPr wrap="square">
            <a:spAutoFit/>
          </a:bodyPr>
          <a:lstStyle/>
          <a:p>
            <a:r>
              <a:rPr lang="en-US" sz="2000" dirty="0">
                <a:latin typeface="Abadi" panose="020B0604020104020204" pitchFamily="34" charset="0"/>
              </a:rPr>
              <a:t>Members of His kingdom must live this higher law. These higher laws provided guidance to help disciples of Jesus Christ avoid breaking God’s commandments.</a:t>
            </a:r>
          </a:p>
        </p:txBody>
      </p:sp>
      <p:sp>
        <p:nvSpPr>
          <p:cNvPr id="15" name="Rectangle 14"/>
          <p:cNvSpPr/>
          <p:nvPr/>
        </p:nvSpPr>
        <p:spPr>
          <a:xfrm>
            <a:off x="0" y="6581001"/>
            <a:ext cx="3347692" cy="276999"/>
          </a:xfrm>
          <a:prstGeom prst="rect">
            <a:avLst/>
          </a:prstGeom>
        </p:spPr>
        <p:txBody>
          <a:bodyPr wrap="square">
            <a:spAutoFit/>
          </a:bodyPr>
          <a:lstStyle/>
          <a:p>
            <a:r>
              <a:rPr lang="en-US" sz="1200" dirty="0">
                <a:latin typeface="Abadi" panose="020B0604020104020204" pitchFamily="34" charset="0"/>
              </a:rPr>
              <a:t>Matthew 5:22</a:t>
            </a:r>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6" name="Rectangle 5"/>
          <p:cNvSpPr/>
          <p:nvPr/>
        </p:nvSpPr>
        <p:spPr>
          <a:xfrm>
            <a:off x="87929" y="4470549"/>
            <a:ext cx="3048000" cy="369332"/>
          </a:xfrm>
          <a:prstGeom prst="rect">
            <a:avLst/>
          </a:prstGeom>
        </p:spPr>
        <p:txBody>
          <a:bodyPr wrap="square">
            <a:spAutoFit/>
          </a:bodyPr>
          <a:lstStyle/>
          <a:p>
            <a:r>
              <a:rPr lang="en-US" b="0" i="0" dirty="0">
                <a:solidFill>
                  <a:srgbClr val="333333"/>
                </a:solidFill>
                <a:effectLst/>
                <a:latin typeface="Abadi" panose="020B0604020104020204" pitchFamily="34" charset="0"/>
              </a:rPr>
              <a:t>Illuminate Anger</a:t>
            </a:r>
            <a:endParaRPr lang="en-US" dirty="0">
              <a:latin typeface="Abadi" panose="020B0604020104020204" pitchFamily="34" charset="0"/>
            </a:endParaRPr>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7004431" y="2826583"/>
            <a:ext cx="4784152" cy="3785652"/>
          </a:xfrm>
          <a:prstGeom prst="rect">
            <a:avLst/>
          </a:prstGeom>
        </p:spPr>
        <p:txBody>
          <a:bodyPr wrap="square">
            <a:spAutoFit/>
          </a:bodyPr>
          <a:lstStyle/>
          <a:p>
            <a:pPr fontAlgn="base"/>
            <a:r>
              <a:rPr lang="en-US" sz="1600" b="0" i="0" dirty="0">
                <a:solidFill>
                  <a:srgbClr val="333333"/>
                </a:solidFill>
                <a:effectLst/>
                <a:latin typeface="Abadi" panose="020B0604020104020204" pitchFamily="34" charset="0"/>
              </a:rPr>
              <a:t>“To be angry is to yield to the influence of Satan. No one can </a:t>
            </a:r>
            <a:r>
              <a:rPr lang="en-US" sz="1600" b="0" i="1" dirty="0">
                <a:solidFill>
                  <a:srgbClr val="333333"/>
                </a:solidFill>
                <a:effectLst/>
                <a:latin typeface="Abadi" panose="020B0604020104020204" pitchFamily="34" charset="0"/>
              </a:rPr>
              <a:t>make</a:t>
            </a:r>
            <a:r>
              <a:rPr lang="en-US" sz="1600" b="0" i="0" dirty="0">
                <a:solidFill>
                  <a:srgbClr val="333333"/>
                </a:solidFill>
                <a:effectLst/>
                <a:latin typeface="Abadi" panose="020B0604020104020204" pitchFamily="34" charset="0"/>
              </a:rPr>
              <a:t> us angry. It is our choice. If we desire to have a proper spirit with us at all times, we must choose to refrain from becoming angry. I testify that such is possible. …</a:t>
            </a:r>
          </a:p>
          <a:p>
            <a:pPr fontAlgn="base"/>
            <a:endParaRPr lang="en-US" sz="1600" b="0" i="0" dirty="0">
              <a:solidFill>
                <a:srgbClr val="333333"/>
              </a:solidFill>
              <a:effectLst/>
              <a:latin typeface="Abadi" panose="020B0604020104020204" pitchFamily="34" charset="0"/>
            </a:endParaRPr>
          </a:p>
          <a:p>
            <a:pPr fontAlgn="base"/>
            <a:r>
              <a:rPr lang="en-US" sz="1600" b="0" i="0" dirty="0">
                <a:solidFill>
                  <a:srgbClr val="333333"/>
                </a:solidFill>
                <a:effectLst/>
                <a:latin typeface="Abadi" panose="020B0604020104020204" pitchFamily="34" charset="0"/>
              </a:rPr>
              <a:t>“… We are all susceptible to those feelings which, if left unchecked, can lead to anger. We experience displeasure or irritation or antagonism, and if we so choose, we lose our temper and become angry with others. Ironically, those others are often members of our own families—the people we really love the most. …</a:t>
            </a:r>
          </a:p>
          <a:p>
            <a:pPr fontAlgn="base"/>
            <a:r>
              <a:rPr lang="en-US" sz="1600" b="0" i="0" dirty="0">
                <a:solidFill>
                  <a:srgbClr val="333333"/>
                </a:solidFill>
                <a:effectLst/>
                <a:latin typeface="Abadi" panose="020B0604020104020204" pitchFamily="34" charset="0"/>
              </a:rPr>
              <a:t>“May we make a conscious decision, each time such a decision must be made, to refrain from anger.” (2)</a:t>
            </a:r>
          </a:p>
        </p:txBody>
      </p:sp>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1194" y="769441"/>
            <a:ext cx="1321872" cy="1751312"/>
          </a:xfrm>
          <a:prstGeom prst="rect">
            <a:avLst/>
          </a:prstGeom>
        </p:spPr>
      </p:pic>
    </p:spTree>
    <p:extLst>
      <p:ext uri="{BB962C8B-B14F-4D97-AF65-F5344CB8AC3E}">
        <p14:creationId xmlns:p14="http://schemas.microsoft.com/office/powerpoint/2010/main" val="1424766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0" end="0"/>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9"/>
          <p:cNvGrpSpPr/>
          <p:nvPr/>
        </p:nvGrpSpPr>
        <p:grpSpPr>
          <a:xfrm>
            <a:off x="1031708" y="1232073"/>
            <a:ext cx="4434447" cy="3628184"/>
            <a:chOff x="3124200" y="4267200"/>
            <a:chExt cx="2514600" cy="2057400"/>
          </a:xfrm>
        </p:grpSpPr>
        <p:sp>
          <p:nvSpPr>
            <p:cNvPr id="21" name="Frame 20"/>
            <p:cNvSpPr/>
            <p:nvPr/>
          </p:nvSpPr>
          <p:spPr>
            <a:xfrm>
              <a:off x="3124200" y="4267200"/>
              <a:ext cx="2514600" cy="2057400"/>
            </a:xfrm>
            <a:prstGeom prst="frame">
              <a:avLst>
                <a:gd name="adj1" fmla="val 7113"/>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2" name="Rectangle 21"/>
            <p:cNvSpPr/>
            <p:nvPr/>
          </p:nvSpPr>
          <p:spPr>
            <a:xfrm>
              <a:off x="3276600" y="4419600"/>
              <a:ext cx="2209800" cy="1752600"/>
            </a:xfrm>
            <a:prstGeom prst="rect">
              <a:avLst/>
            </a:prstGeom>
            <a:blipFill>
              <a:blip r:embed="rId3" cstate="print"/>
              <a:tile tx="0" ty="0" sx="100000" sy="100000" flip="none" algn="tl"/>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5" name="Group 24"/>
          <p:cNvGrpSpPr/>
          <p:nvPr/>
        </p:nvGrpSpPr>
        <p:grpSpPr>
          <a:xfrm rot="291625">
            <a:off x="3378931" y="2720439"/>
            <a:ext cx="1656784" cy="1602463"/>
            <a:chOff x="1620570" y="1883121"/>
            <a:chExt cx="1656784" cy="1602463"/>
          </a:xfrm>
        </p:grpSpPr>
        <p:sp>
          <p:nvSpPr>
            <p:cNvPr id="2" name="Folded Corner 1"/>
            <p:cNvSpPr/>
            <p:nvPr/>
          </p:nvSpPr>
          <p:spPr>
            <a:xfrm>
              <a:off x="1620570" y="1883121"/>
              <a:ext cx="1656784" cy="16024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 name="Group 4"/>
            <p:cNvGrpSpPr/>
            <p:nvPr/>
          </p:nvGrpSpPr>
          <p:grpSpPr>
            <a:xfrm>
              <a:off x="1971633" y="2204319"/>
              <a:ext cx="960066" cy="960066"/>
              <a:chOff x="2726659" y="4091768"/>
              <a:chExt cx="2667000" cy="2667000"/>
            </a:xfrm>
          </p:grpSpPr>
          <p:sp>
            <p:nvSpPr>
              <p:cNvPr id="6" name="Oval 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7" name="Group 6"/>
              <p:cNvGrpSpPr/>
              <p:nvPr/>
            </p:nvGrpSpPr>
            <p:grpSpPr>
              <a:xfrm>
                <a:off x="3092812" y="4636216"/>
                <a:ext cx="762000" cy="762000"/>
                <a:chOff x="1226056" y="2773679"/>
                <a:chExt cx="762000" cy="762000"/>
              </a:xfrm>
            </p:grpSpPr>
            <p:sp>
              <p:nvSpPr>
                <p:cNvPr id="16" name="Oval 1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Oval 1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Oval 1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8" name="Group 7"/>
              <p:cNvGrpSpPr/>
              <p:nvPr/>
            </p:nvGrpSpPr>
            <p:grpSpPr>
              <a:xfrm flipH="1">
                <a:off x="4133970" y="4637947"/>
                <a:ext cx="762000" cy="762000"/>
                <a:chOff x="1226056" y="2773679"/>
                <a:chExt cx="762000" cy="762000"/>
              </a:xfrm>
            </p:grpSpPr>
            <p:sp>
              <p:nvSpPr>
                <p:cNvPr id="12" name="Oval 1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Oval 1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Oval 1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Oval 1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9" name="Moon 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10" name="Moon 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11" name="Moon 1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grpSp>
      <p:grpSp>
        <p:nvGrpSpPr>
          <p:cNvPr id="24" name="Group 23"/>
          <p:cNvGrpSpPr/>
          <p:nvPr/>
        </p:nvGrpSpPr>
        <p:grpSpPr>
          <a:xfrm>
            <a:off x="1371419" y="1851900"/>
            <a:ext cx="1847549" cy="1602463"/>
            <a:chOff x="3336958" y="1072151"/>
            <a:chExt cx="1847549" cy="1602463"/>
          </a:xfrm>
        </p:grpSpPr>
        <p:sp>
          <p:nvSpPr>
            <p:cNvPr id="23" name="Folded Corner 22"/>
            <p:cNvSpPr/>
            <p:nvPr/>
          </p:nvSpPr>
          <p:spPr>
            <a:xfrm>
              <a:off x="3408174" y="1072151"/>
              <a:ext cx="1656784" cy="1602463"/>
            </a:xfrm>
            <a:prstGeom prst="foldedCorner">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 name="TextBox 2"/>
            <p:cNvSpPr txBox="1"/>
            <p:nvPr/>
          </p:nvSpPr>
          <p:spPr>
            <a:xfrm rot="20212069">
              <a:off x="3336958" y="1513789"/>
              <a:ext cx="1847549" cy="369332"/>
            </a:xfrm>
            <a:prstGeom prst="rect">
              <a:avLst/>
            </a:prstGeom>
            <a:noFill/>
          </p:spPr>
          <p:txBody>
            <a:bodyPr wrap="square" rtlCol="0">
              <a:spAutoFit/>
            </a:bodyPr>
            <a:lstStyle/>
            <a:p>
              <a:r>
                <a:rPr lang="en-US" dirty="0">
                  <a:latin typeface="Comic Sans MS" panose="030F0702030302020204" pitchFamily="66" charset="0"/>
                </a:rPr>
                <a:t>Are you happy?</a:t>
              </a:r>
            </a:p>
          </p:txBody>
        </p:sp>
      </p:grpSp>
      <p:sp>
        <p:nvSpPr>
          <p:cNvPr id="26" name="Rectangle 25"/>
          <p:cNvSpPr/>
          <p:nvPr/>
        </p:nvSpPr>
        <p:spPr>
          <a:xfrm>
            <a:off x="6073354" y="1007343"/>
            <a:ext cx="4899446" cy="4893647"/>
          </a:xfrm>
          <a:prstGeom prst="rect">
            <a:avLst/>
          </a:prstGeom>
        </p:spPr>
        <p:txBody>
          <a:bodyPr wrap="square">
            <a:spAutoFit/>
          </a:bodyPr>
          <a:lstStyle/>
          <a:p>
            <a:pPr fontAlgn="base"/>
            <a:r>
              <a:rPr lang="en-US" sz="2400" b="0" i="0" dirty="0">
                <a:solidFill>
                  <a:srgbClr val="333333"/>
                </a:solidFill>
                <a:effectLst/>
                <a:latin typeface="Abadi" panose="020B0604020104020204" pitchFamily="34" charset="0"/>
              </a:rPr>
              <a:t>“So often we get caught up in the illusion that there is something just beyond our reach that would bring us happiness: a better </a:t>
            </a:r>
            <a:r>
              <a:rPr lang="en-US" sz="2400" b="0" i="0" u="none" strike="noStrike" dirty="0">
                <a:solidFill>
                  <a:srgbClr val="2F393A"/>
                </a:solidFill>
                <a:effectLst/>
                <a:latin typeface="Abadi" panose="020B0604020104020204" pitchFamily="34" charset="0"/>
              </a:rPr>
              <a:t>family </a:t>
            </a:r>
            <a:r>
              <a:rPr lang="en-US" sz="2400" b="0" i="0" dirty="0">
                <a:solidFill>
                  <a:srgbClr val="333333"/>
                </a:solidFill>
                <a:effectLst/>
                <a:latin typeface="Abadi" panose="020B0604020104020204" pitchFamily="34" charset="0"/>
              </a:rPr>
              <a:t>situation, a better financial situation, or the end of a challenging trial.</a:t>
            </a:r>
          </a:p>
          <a:p>
            <a:pPr fontAlgn="base"/>
            <a:endParaRPr lang="en-US" sz="2400" b="0" i="0" dirty="0">
              <a:solidFill>
                <a:srgbClr val="333333"/>
              </a:solidFill>
              <a:effectLst/>
              <a:latin typeface="Abadi" panose="020B0604020104020204" pitchFamily="34" charset="0"/>
            </a:endParaRPr>
          </a:p>
          <a:p>
            <a:pPr fontAlgn="base"/>
            <a:r>
              <a:rPr lang="en-US" sz="2400" b="0" i="0" dirty="0">
                <a:solidFill>
                  <a:srgbClr val="333333"/>
                </a:solidFill>
                <a:effectLst/>
                <a:latin typeface="Abadi" panose="020B0604020104020204" pitchFamily="34" charset="0"/>
              </a:rPr>
              <a:t>“… External circumstances d</a:t>
            </a:r>
            <a:r>
              <a:rPr lang="en-US" sz="2400" dirty="0">
                <a:latin typeface="Abadi" panose="020B0604020104020204" pitchFamily="34" charset="0"/>
              </a:rPr>
              <a:t>on’t really matter or determine our happiness.</a:t>
            </a:r>
          </a:p>
          <a:p>
            <a:pPr fontAlgn="base"/>
            <a:endParaRPr lang="en-US" sz="2400" dirty="0">
              <a:latin typeface="Abadi" panose="020B0604020104020204" pitchFamily="34" charset="0"/>
            </a:endParaRPr>
          </a:p>
          <a:p>
            <a:pPr fontAlgn="base"/>
            <a:r>
              <a:rPr lang="en-US" sz="2400" dirty="0">
                <a:latin typeface="Abadi" panose="020B0604020104020204" pitchFamily="34" charset="0"/>
              </a:rPr>
              <a:t>“… </a:t>
            </a:r>
            <a:r>
              <a:rPr lang="en-US" sz="2400" i="1" dirty="0">
                <a:latin typeface="Abadi" panose="020B0604020104020204" pitchFamily="34" charset="0"/>
              </a:rPr>
              <a:t>We</a:t>
            </a:r>
            <a:r>
              <a:rPr lang="en-US" sz="2400" dirty="0">
                <a:latin typeface="Abadi" panose="020B0604020104020204" pitchFamily="34" charset="0"/>
              </a:rPr>
              <a:t> determine our happiness.”</a:t>
            </a:r>
            <a:endParaRPr lang="en-US" sz="2400" b="0" i="0" dirty="0">
              <a:solidFill>
                <a:srgbClr val="333333"/>
              </a:solidFill>
              <a:effectLst/>
              <a:latin typeface="Abadi" panose="020B0604020104020204" pitchFamily="34" charset="0"/>
            </a:endParaRPr>
          </a:p>
        </p:txBody>
      </p:sp>
      <p:sp>
        <p:nvSpPr>
          <p:cNvPr id="27" name="Rectangle 26"/>
          <p:cNvSpPr/>
          <p:nvPr/>
        </p:nvSpPr>
        <p:spPr>
          <a:xfrm>
            <a:off x="11749250" y="6488668"/>
            <a:ext cx="449162" cy="369332"/>
          </a:xfrm>
          <a:prstGeom prst="rect">
            <a:avLst/>
          </a:prstGeom>
        </p:spPr>
        <p:txBody>
          <a:bodyPr wrap="none">
            <a:spAutoFit/>
          </a:bodyPr>
          <a:lstStyle/>
          <a:p>
            <a:pPr fontAlgn="base"/>
            <a:r>
              <a:rPr lang="en-US" dirty="0">
                <a:latin typeface="Abadi" panose="020B0604020104020204" pitchFamily="34" charset="0"/>
              </a:rPr>
              <a:t>(1)</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37498" y="4931429"/>
            <a:ext cx="983838" cy="1228810"/>
          </a:xfrm>
          <a:prstGeom prst="rect">
            <a:avLst/>
          </a:prstGeom>
        </p:spPr>
      </p:pic>
    </p:spTree>
    <p:extLst>
      <p:ext uri="{BB962C8B-B14F-4D97-AF65-F5344CB8AC3E}">
        <p14:creationId xmlns:p14="http://schemas.microsoft.com/office/powerpoint/2010/main" val="287899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Abadi" panose="020B0604020104020204" pitchFamily="34" charset="0"/>
              </a:rPr>
              <a:t>Matthew 5:25</a:t>
            </a:r>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6" name="Rectangle 5"/>
          <p:cNvSpPr/>
          <p:nvPr/>
        </p:nvSpPr>
        <p:spPr>
          <a:xfrm>
            <a:off x="22248" y="4704543"/>
            <a:ext cx="3048000" cy="369332"/>
          </a:xfrm>
          <a:prstGeom prst="rect">
            <a:avLst/>
          </a:prstGeom>
        </p:spPr>
        <p:txBody>
          <a:bodyPr wrap="square">
            <a:spAutoFit/>
          </a:bodyPr>
          <a:lstStyle/>
          <a:p>
            <a:r>
              <a:rPr lang="en-US" b="0" i="0" dirty="0">
                <a:solidFill>
                  <a:srgbClr val="333333"/>
                </a:solidFill>
                <a:effectLst/>
                <a:latin typeface="Abadi" panose="020B0604020104020204" pitchFamily="34" charset="0"/>
              </a:rPr>
              <a:t>Illuminate Anger</a:t>
            </a:r>
            <a:endParaRPr lang="en-US" dirty="0">
              <a:latin typeface="Abadi" panose="020B0604020104020204" pitchFamily="34" charset="0"/>
            </a:endParaRPr>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7141503" y="3465967"/>
            <a:ext cx="4620392" cy="1938992"/>
          </a:xfrm>
          <a:prstGeom prst="rect">
            <a:avLst/>
          </a:prstGeom>
        </p:spPr>
        <p:txBody>
          <a:bodyPr wrap="square">
            <a:spAutoFit/>
          </a:bodyPr>
          <a:lstStyle/>
          <a:p>
            <a:pPr fontAlgn="base"/>
            <a:r>
              <a:rPr lang="en-US" sz="2000" dirty="0">
                <a:latin typeface="Abadi" panose="020B0604020104020204" pitchFamily="34" charset="0"/>
              </a:rPr>
              <a:t>“… commanding us to resolve our differences early on, lest the passions of the moment escalate into physical or emotional cruelty, and we fall captive to our anger. Nowhere does this principle apply more than in our families.” (3)</a:t>
            </a:r>
            <a:endParaRPr lang="en-US" sz="2000" b="0" i="0" dirty="0">
              <a:solidFill>
                <a:srgbClr val="333333"/>
              </a:solidFill>
              <a:effectLst/>
              <a:latin typeface="Abadi" panose="020B0604020104020204" pitchFamily="34" charset="0"/>
            </a:endParaRPr>
          </a:p>
        </p:txBody>
      </p:sp>
      <p:sp>
        <p:nvSpPr>
          <p:cNvPr id="34" name="Rectangle 33"/>
          <p:cNvSpPr/>
          <p:nvPr/>
        </p:nvSpPr>
        <p:spPr>
          <a:xfrm>
            <a:off x="1278626" y="3572401"/>
            <a:ext cx="2348918" cy="646331"/>
          </a:xfrm>
          <a:prstGeom prst="rect">
            <a:avLst/>
          </a:prstGeom>
        </p:spPr>
        <p:txBody>
          <a:bodyPr wrap="square">
            <a:spAutoFit/>
          </a:bodyPr>
          <a:lstStyle/>
          <a:p>
            <a:r>
              <a:rPr lang="en-US" b="0" i="0" dirty="0">
                <a:solidFill>
                  <a:srgbClr val="333333"/>
                </a:solidFill>
                <a:effectLst/>
                <a:latin typeface="Abadi" panose="020B0604020104020204" pitchFamily="34" charset="0"/>
              </a:rPr>
              <a:t>Work out disagreements</a:t>
            </a:r>
            <a:endParaRPr lang="en-US" dirty="0">
              <a:latin typeface="Abadi" panose="020B0604020104020204" pitchFamily="34" charset="0"/>
            </a:endParaRPr>
          </a:p>
        </p:txBody>
      </p:sp>
      <p:grpSp>
        <p:nvGrpSpPr>
          <p:cNvPr id="35" name="Group 34"/>
          <p:cNvGrpSpPr/>
          <p:nvPr/>
        </p:nvGrpSpPr>
        <p:grpSpPr>
          <a:xfrm>
            <a:off x="3579283" y="3334584"/>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sp>
        <p:nvSpPr>
          <p:cNvPr id="4" name="Rectangle 3"/>
          <p:cNvSpPr/>
          <p:nvPr/>
        </p:nvSpPr>
        <p:spPr>
          <a:xfrm>
            <a:off x="240695" y="823929"/>
            <a:ext cx="3632775" cy="1200329"/>
          </a:xfrm>
          <a:prstGeom prst="rect">
            <a:avLst/>
          </a:prstGeom>
        </p:spPr>
        <p:txBody>
          <a:bodyPr wrap="square">
            <a:spAutoFit/>
          </a:bodyPr>
          <a:lstStyle/>
          <a:p>
            <a:r>
              <a:rPr lang="en-US" dirty="0">
                <a:solidFill>
                  <a:srgbClr val="333333"/>
                </a:solidFill>
                <a:latin typeface="Abadi" panose="020B0604020104020204" pitchFamily="34" charset="0"/>
              </a:rPr>
              <a:t>A</a:t>
            </a:r>
            <a:r>
              <a:rPr lang="en-US" b="0" i="0" dirty="0">
                <a:solidFill>
                  <a:srgbClr val="333333"/>
                </a:solidFill>
                <a:effectLst/>
                <a:latin typeface="Abadi" panose="020B0604020104020204" pitchFamily="34" charset="0"/>
              </a:rPr>
              <a:t>greeing with one’s adversary means working out disagreements before they lead to a worse situation.</a:t>
            </a:r>
            <a:endParaRPr lang="en-US" dirty="0">
              <a:latin typeface="Abadi" panose="020B0604020104020204" pitchFamily="34" charset="0"/>
            </a:endParaRPr>
          </a:p>
        </p:txBody>
      </p:sp>
      <p:pic>
        <p:nvPicPr>
          <p:cNvPr id="4098" name="Picture 2" descr="http://img.deseretnews.com/images/article/midres2/1396463/1396463.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02177" y="1615897"/>
            <a:ext cx="1374950" cy="17186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184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Abadi" panose="020B0604020104020204" pitchFamily="34" charset="0"/>
              </a:rPr>
              <a:t>Matthew 5:27-28</a:t>
            </a:r>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6" name="Rectangle 5"/>
          <p:cNvSpPr/>
          <p:nvPr/>
        </p:nvSpPr>
        <p:spPr>
          <a:xfrm>
            <a:off x="69249" y="4851097"/>
            <a:ext cx="3048000" cy="369332"/>
          </a:xfrm>
          <a:prstGeom prst="rect">
            <a:avLst/>
          </a:prstGeom>
        </p:spPr>
        <p:txBody>
          <a:bodyPr wrap="square">
            <a:spAutoFit/>
          </a:bodyPr>
          <a:lstStyle/>
          <a:p>
            <a:r>
              <a:rPr lang="en-US" b="0" i="0" dirty="0">
                <a:solidFill>
                  <a:srgbClr val="333333"/>
                </a:solidFill>
                <a:effectLst/>
                <a:latin typeface="Abadi" panose="020B0604020104020204" pitchFamily="34" charset="0"/>
              </a:rPr>
              <a:t>Illuminate Anger</a:t>
            </a:r>
            <a:endParaRPr lang="en-US" dirty="0">
              <a:latin typeface="Abadi" panose="020B0604020104020204" pitchFamily="34" charset="0"/>
            </a:endParaRPr>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6788217" y="3861134"/>
            <a:ext cx="4620392" cy="2554545"/>
          </a:xfrm>
          <a:prstGeom prst="rect">
            <a:avLst/>
          </a:prstGeom>
        </p:spPr>
        <p:txBody>
          <a:bodyPr wrap="square">
            <a:spAutoFit/>
          </a:bodyPr>
          <a:lstStyle/>
          <a:p>
            <a:pPr fontAlgn="base"/>
            <a:r>
              <a:rPr lang="en-US" sz="2000" dirty="0">
                <a:latin typeface="Abadi" panose="020B0604020104020204" pitchFamily="34" charset="0"/>
              </a:rPr>
              <a:t>Love makes us instinctively reach out to God and other people. Lust, on the other hand, is anything but godly and celebrates self-indulgence. </a:t>
            </a:r>
          </a:p>
          <a:p>
            <a:pPr fontAlgn="base"/>
            <a:endParaRPr lang="en-US" sz="2000" dirty="0">
              <a:latin typeface="Abadi" panose="020B0604020104020204" pitchFamily="34" charset="0"/>
            </a:endParaRPr>
          </a:p>
          <a:p>
            <a:pPr fontAlgn="base"/>
            <a:r>
              <a:rPr lang="en-US" sz="2000" dirty="0">
                <a:latin typeface="Abadi" panose="020B0604020104020204" pitchFamily="34" charset="0"/>
              </a:rPr>
              <a:t>Love comes with open hands and open heart; lust comes with only an open appetite.” (4)</a:t>
            </a:r>
            <a:endParaRPr lang="en-US" sz="2000" b="0" i="0" dirty="0">
              <a:solidFill>
                <a:srgbClr val="333333"/>
              </a:solidFill>
              <a:effectLst/>
              <a:latin typeface="Abadi" panose="020B0604020104020204" pitchFamily="34" charset="0"/>
            </a:endParaRPr>
          </a:p>
        </p:txBody>
      </p:sp>
      <p:sp>
        <p:nvSpPr>
          <p:cNvPr id="34" name="Rectangle 33"/>
          <p:cNvSpPr/>
          <p:nvPr/>
        </p:nvSpPr>
        <p:spPr>
          <a:xfrm>
            <a:off x="1239759" y="3676280"/>
            <a:ext cx="2348918" cy="646331"/>
          </a:xfrm>
          <a:prstGeom prst="rect">
            <a:avLst/>
          </a:prstGeom>
        </p:spPr>
        <p:txBody>
          <a:bodyPr wrap="square">
            <a:spAutoFit/>
          </a:bodyPr>
          <a:lstStyle/>
          <a:p>
            <a:r>
              <a:rPr lang="en-US" b="0" i="0" dirty="0">
                <a:solidFill>
                  <a:srgbClr val="333333"/>
                </a:solidFill>
                <a:effectLst/>
                <a:latin typeface="Abadi" panose="020B0604020104020204" pitchFamily="34" charset="0"/>
              </a:rPr>
              <a:t>Work out disagreements</a:t>
            </a:r>
            <a:endParaRPr lang="en-US" dirty="0">
              <a:latin typeface="Abadi" panose="020B0604020104020204" pitchFamily="34" charset="0"/>
            </a:endParaRPr>
          </a:p>
        </p:txBody>
      </p:sp>
      <p:grpSp>
        <p:nvGrpSpPr>
          <p:cNvPr id="35" name="Group 34"/>
          <p:cNvGrpSpPr/>
          <p:nvPr/>
        </p:nvGrpSpPr>
        <p:grpSpPr>
          <a:xfrm>
            <a:off x="3579283" y="3334584"/>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sp>
        <p:nvSpPr>
          <p:cNvPr id="4" name="Rectangle 3"/>
          <p:cNvSpPr/>
          <p:nvPr/>
        </p:nvSpPr>
        <p:spPr>
          <a:xfrm>
            <a:off x="126348" y="102141"/>
            <a:ext cx="5022753" cy="1815882"/>
          </a:xfrm>
          <a:prstGeom prst="rect">
            <a:avLst/>
          </a:prstGeom>
        </p:spPr>
        <p:txBody>
          <a:bodyPr wrap="square">
            <a:spAutoFit/>
          </a:bodyPr>
          <a:lstStyle/>
          <a:p>
            <a:r>
              <a:rPr lang="en-US" sz="1600" dirty="0">
                <a:latin typeface="Abadi" panose="020B0604020104020204" pitchFamily="34" charset="0"/>
              </a:rPr>
              <a:t>“Why is lust such a deadly sin? Well, in addition to the completely Spirit-destroying impact it has upon our souls, I think it is a sin because it defiles the highest and holiest relationship God gives us in mortality—the love that a man and a woman have for each other and the desire that couple has to bring children into a family intended to be forever. … </a:t>
            </a:r>
          </a:p>
        </p:txBody>
      </p:sp>
      <p:sp>
        <p:nvSpPr>
          <p:cNvPr id="73" name="Rectangle 72"/>
          <p:cNvSpPr/>
          <p:nvPr/>
        </p:nvSpPr>
        <p:spPr>
          <a:xfrm>
            <a:off x="2449319" y="2404038"/>
            <a:ext cx="2348918" cy="646331"/>
          </a:xfrm>
          <a:prstGeom prst="rect">
            <a:avLst/>
          </a:prstGeom>
        </p:spPr>
        <p:txBody>
          <a:bodyPr wrap="square">
            <a:spAutoFit/>
          </a:bodyPr>
          <a:lstStyle/>
          <a:p>
            <a:pPr algn="ctr"/>
            <a:r>
              <a:rPr lang="en-US" b="0" i="0" dirty="0">
                <a:solidFill>
                  <a:srgbClr val="333333"/>
                </a:solidFill>
                <a:effectLst/>
                <a:latin typeface="Abadi" panose="020B0604020104020204" pitchFamily="34" charset="0"/>
              </a:rPr>
              <a:t>Do Not Lust After Others</a:t>
            </a:r>
            <a:endParaRPr lang="en-US" dirty="0">
              <a:latin typeface="Abadi" panose="020B0604020104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8296" y="1962147"/>
            <a:ext cx="1405483" cy="1755548"/>
          </a:xfrm>
          <a:prstGeom prst="rect">
            <a:avLst/>
          </a:prstGeom>
        </p:spPr>
      </p:pic>
      <p:grpSp>
        <p:nvGrpSpPr>
          <p:cNvPr id="74" name="Group 73"/>
          <p:cNvGrpSpPr/>
          <p:nvPr/>
        </p:nvGrpSpPr>
        <p:grpSpPr>
          <a:xfrm flipH="1">
            <a:off x="5219990" y="2209971"/>
            <a:ext cx="1219029" cy="1219029"/>
            <a:chOff x="6031332" y="3964676"/>
            <a:chExt cx="2667000" cy="2667000"/>
          </a:xfrm>
        </p:grpSpPr>
        <p:sp>
          <p:nvSpPr>
            <p:cNvPr id="75" name="Oval 74"/>
            <p:cNvSpPr/>
            <p:nvPr/>
          </p:nvSpPr>
          <p:spPr>
            <a:xfrm>
              <a:off x="6031332" y="396467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76" name="Group 75"/>
            <p:cNvGrpSpPr/>
            <p:nvPr/>
          </p:nvGrpSpPr>
          <p:grpSpPr>
            <a:xfrm rot="14121608">
              <a:off x="6760093" y="4636328"/>
              <a:ext cx="756523" cy="716024"/>
              <a:chOff x="1226056" y="2773679"/>
              <a:chExt cx="762000" cy="762000"/>
            </a:xfrm>
          </p:grpSpPr>
          <p:sp>
            <p:nvSpPr>
              <p:cNvPr id="85" name="Oval 84"/>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6" name="Oval 85"/>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Oval 86"/>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Oval 87"/>
              <p:cNvSpPr/>
              <p:nvPr/>
            </p:nvSpPr>
            <p:spPr>
              <a:xfrm>
                <a:off x="1550126" y="325958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7" name="Group 76"/>
            <p:cNvGrpSpPr/>
            <p:nvPr/>
          </p:nvGrpSpPr>
          <p:grpSpPr>
            <a:xfrm rot="8038943" flipH="1">
              <a:off x="7694610" y="4520185"/>
              <a:ext cx="762000" cy="762000"/>
              <a:chOff x="1226056" y="2773679"/>
              <a:chExt cx="762000" cy="762000"/>
            </a:xfrm>
          </p:grpSpPr>
          <p:sp>
            <p:nvSpPr>
              <p:cNvPr id="82" name="Oval 8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Oval 8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4" name="Oval 8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78" name="Moon 77"/>
            <p:cNvSpPr/>
            <p:nvPr/>
          </p:nvSpPr>
          <p:spPr>
            <a:xfrm rot="17454618">
              <a:off x="6860991" y="4141320"/>
              <a:ext cx="209287" cy="679682"/>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79" name="Moon 78"/>
            <p:cNvSpPr/>
            <p:nvPr/>
          </p:nvSpPr>
          <p:spPr>
            <a:xfrm rot="16985345">
              <a:off x="7793513" y="409226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80" name="Oval 79"/>
            <p:cNvSpPr/>
            <p:nvPr/>
          </p:nvSpPr>
          <p:spPr>
            <a:xfrm rot="14121608">
              <a:off x="8089765" y="464343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Moon 80"/>
            <p:cNvSpPr/>
            <p:nvPr/>
          </p:nvSpPr>
          <p:spPr>
            <a:xfrm rot="14902800">
              <a:off x="7861516" y="5407672"/>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390235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Abadi" panose="020B0604020104020204" pitchFamily="34" charset="0"/>
              </a:rPr>
              <a:t>Matthew 5:29-30</a:t>
            </a:r>
          </a:p>
        </p:txBody>
      </p:sp>
      <p:grpSp>
        <p:nvGrpSpPr>
          <p:cNvPr id="13" name="Group 12"/>
          <p:cNvGrpSpPr/>
          <p:nvPr/>
        </p:nvGrpSpPr>
        <p:grpSpPr>
          <a:xfrm>
            <a:off x="1824253" y="1149221"/>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6" name="Rectangle 5"/>
          <p:cNvSpPr/>
          <p:nvPr/>
        </p:nvSpPr>
        <p:spPr>
          <a:xfrm>
            <a:off x="58739" y="4955312"/>
            <a:ext cx="3048000" cy="369332"/>
          </a:xfrm>
          <a:prstGeom prst="rect">
            <a:avLst/>
          </a:prstGeom>
        </p:spPr>
        <p:txBody>
          <a:bodyPr wrap="square">
            <a:spAutoFit/>
          </a:bodyPr>
          <a:lstStyle/>
          <a:p>
            <a:r>
              <a:rPr lang="en-US" b="0" i="0" dirty="0">
                <a:solidFill>
                  <a:srgbClr val="333333"/>
                </a:solidFill>
                <a:effectLst/>
                <a:latin typeface="Abadi" panose="020B0604020104020204" pitchFamily="34" charset="0"/>
              </a:rPr>
              <a:t>Illuminate Anger</a:t>
            </a:r>
            <a:endParaRPr lang="en-US" dirty="0">
              <a:latin typeface="Abadi" panose="020B0604020104020204" pitchFamily="34" charset="0"/>
            </a:endParaRPr>
          </a:p>
        </p:txBody>
      </p:sp>
      <p:grpSp>
        <p:nvGrpSpPr>
          <p:cNvPr id="19" name="Group 18"/>
          <p:cNvGrpSpPr/>
          <p:nvPr/>
        </p:nvGrpSpPr>
        <p:grpSpPr>
          <a:xfrm>
            <a:off x="1976353" y="4617974"/>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962029" y="4625526"/>
            <a:ext cx="5607309" cy="2554545"/>
          </a:xfrm>
          <a:prstGeom prst="rect">
            <a:avLst/>
          </a:prstGeom>
        </p:spPr>
        <p:txBody>
          <a:bodyPr wrap="square">
            <a:spAutoFit/>
          </a:bodyPr>
          <a:lstStyle/>
          <a:p>
            <a:pPr fontAlgn="base"/>
            <a:r>
              <a:rPr lang="en-US" sz="2000" dirty="0">
                <a:latin typeface="Abadi" panose="020B0604020104020204" pitchFamily="34" charset="0"/>
              </a:rPr>
              <a:t>“…close friends or relatives who [endeavor] to lead us from the path of rectitude and humble obedience to the divine commandments we receive from the Lord. If any friend or relative endeavors to lead a person away from the commandments, it is better to dispense with his friendship and association than to follow him in evil practices to destruction.” (5)</a:t>
            </a:r>
            <a:endParaRPr lang="en-US" sz="2000" b="0" i="0" dirty="0">
              <a:solidFill>
                <a:srgbClr val="333333"/>
              </a:solidFill>
              <a:effectLst/>
              <a:latin typeface="Abadi" panose="020B0604020104020204" pitchFamily="34" charset="0"/>
            </a:endParaRPr>
          </a:p>
        </p:txBody>
      </p:sp>
      <p:sp>
        <p:nvSpPr>
          <p:cNvPr id="34" name="Rectangle 33"/>
          <p:cNvSpPr/>
          <p:nvPr/>
        </p:nvSpPr>
        <p:spPr>
          <a:xfrm>
            <a:off x="1239425" y="3675524"/>
            <a:ext cx="2348918" cy="646331"/>
          </a:xfrm>
          <a:prstGeom prst="rect">
            <a:avLst/>
          </a:prstGeom>
        </p:spPr>
        <p:txBody>
          <a:bodyPr wrap="square">
            <a:spAutoFit/>
          </a:bodyPr>
          <a:lstStyle/>
          <a:p>
            <a:r>
              <a:rPr lang="en-US" b="0" i="0" dirty="0">
                <a:solidFill>
                  <a:srgbClr val="333333"/>
                </a:solidFill>
                <a:effectLst/>
                <a:latin typeface="Abadi" panose="020B0604020104020204" pitchFamily="34" charset="0"/>
              </a:rPr>
              <a:t>Work out disagreements</a:t>
            </a:r>
            <a:endParaRPr lang="en-US" dirty="0">
              <a:latin typeface="Abadi" panose="020B0604020104020204" pitchFamily="34" charset="0"/>
            </a:endParaRPr>
          </a:p>
        </p:txBody>
      </p:sp>
      <p:grpSp>
        <p:nvGrpSpPr>
          <p:cNvPr id="35" name="Group 34"/>
          <p:cNvGrpSpPr/>
          <p:nvPr/>
        </p:nvGrpSpPr>
        <p:grpSpPr>
          <a:xfrm>
            <a:off x="3579283" y="3334584"/>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sp>
        <p:nvSpPr>
          <p:cNvPr id="4" name="Rectangle 3"/>
          <p:cNvSpPr/>
          <p:nvPr/>
        </p:nvSpPr>
        <p:spPr>
          <a:xfrm>
            <a:off x="126348" y="102141"/>
            <a:ext cx="5022753" cy="830997"/>
          </a:xfrm>
          <a:prstGeom prst="rect">
            <a:avLst/>
          </a:prstGeom>
        </p:spPr>
        <p:txBody>
          <a:bodyPr wrap="square">
            <a:spAutoFit/>
          </a:bodyPr>
          <a:lstStyle/>
          <a:p>
            <a:r>
              <a:rPr lang="en-US" sz="1600" dirty="0">
                <a:latin typeface="Abadi" panose="020B0604020104020204" pitchFamily="34" charset="0"/>
              </a:rPr>
              <a:t>The Joseph Smith Translation makes it clear that the Savior did not encourage His followers to literally cut or disfigure themselves. </a:t>
            </a:r>
          </a:p>
        </p:txBody>
      </p:sp>
      <p:grpSp>
        <p:nvGrpSpPr>
          <p:cNvPr id="50" name="Group 49"/>
          <p:cNvGrpSpPr/>
          <p:nvPr/>
        </p:nvGrpSpPr>
        <p:grpSpPr>
          <a:xfrm>
            <a:off x="6488960" y="912192"/>
            <a:ext cx="1589097" cy="1330833"/>
            <a:chOff x="438059" y="353937"/>
            <a:chExt cx="3468271" cy="2904599"/>
          </a:xfrm>
        </p:grpSpPr>
        <p:sp>
          <p:nvSpPr>
            <p:cNvPr id="51" name="Oval 50"/>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Moon 51"/>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53" name="Moon 52"/>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nvGrpSpPr>
            <p:cNvPr id="54" name="Group 53"/>
            <p:cNvGrpSpPr/>
            <p:nvPr/>
          </p:nvGrpSpPr>
          <p:grpSpPr>
            <a:xfrm>
              <a:off x="977328" y="969447"/>
              <a:ext cx="545295" cy="745914"/>
              <a:chOff x="977328" y="969447"/>
              <a:chExt cx="545295" cy="745914"/>
            </a:xfrm>
          </p:grpSpPr>
          <p:sp>
            <p:nvSpPr>
              <p:cNvPr id="71" name="Flowchart: Delay 70"/>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Moon 71"/>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5" name="Moon 54"/>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6" name="Group 55"/>
            <p:cNvGrpSpPr/>
            <p:nvPr/>
          </p:nvGrpSpPr>
          <p:grpSpPr>
            <a:xfrm rot="309822">
              <a:off x="2133599" y="1328441"/>
              <a:ext cx="1772731" cy="1930095"/>
              <a:chOff x="1332328" y="3099105"/>
              <a:chExt cx="1964569" cy="2141353"/>
            </a:xfrm>
          </p:grpSpPr>
          <p:sp>
            <p:nvSpPr>
              <p:cNvPr id="60" name="Rounded Rectangle 59"/>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Flowchart: Delay 60"/>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Flowchart: Delay 61"/>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Flowchart: Delay 62"/>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Oval 63"/>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Oval 64"/>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Oval 65"/>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Oval 66"/>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Oval 67"/>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Oval 68"/>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Oval 69"/>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57" name="Group 56"/>
            <p:cNvGrpSpPr/>
            <p:nvPr/>
          </p:nvGrpSpPr>
          <p:grpSpPr>
            <a:xfrm>
              <a:off x="1895696" y="955484"/>
              <a:ext cx="545295" cy="745914"/>
              <a:chOff x="977328" y="969447"/>
              <a:chExt cx="545295" cy="745914"/>
            </a:xfrm>
          </p:grpSpPr>
          <p:sp>
            <p:nvSpPr>
              <p:cNvPr id="58" name="Flowchart: Delay 57"/>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Moon 58"/>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73" name="Rectangle 72"/>
          <p:cNvSpPr/>
          <p:nvPr/>
        </p:nvSpPr>
        <p:spPr>
          <a:xfrm>
            <a:off x="2900148" y="2337904"/>
            <a:ext cx="2348918" cy="646331"/>
          </a:xfrm>
          <a:prstGeom prst="rect">
            <a:avLst/>
          </a:prstGeom>
        </p:spPr>
        <p:txBody>
          <a:bodyPr wrap="square">
            <a:spAutoFit/>
          </a:bodyPr>
          <a:lstStyle/>
          <a:p>
            <a:pPr algn="ctr"/>
            <a:r>
              <a:rPr lang="en-US" b="0" i="0" dirty="0">
                <a:solidFill>
                  <a:srgbClr val="333333"/>
                </a:solidFill>
                <a:effectLst/>
                <a:latin typeface="Abadi" panose="020B0604020104020204" pitchFamily="34" charset="0"/>
              </a:rPr>
              <a:t>Do Not Lust After Others</a:t>
            </a:r>
            <a:endParaRPr lang="en-US" dirty="0">
              <a:latin typeface="Abadi" panose="020B0604020104020204" pitchFamily="34" charset="0"/>
            </a:endParaRPr>
          </a:p>
        </p:txBody>
      </p:sp>
      <p:sp>
        <p:nvSpPr>
          <p:cNvPr id="74" name="Rectangle 73"/>
          <p:cNvSpPr/>
          <p:nvPr/>
        </p:nvSpPr>
        <p:spPr>
          <a:xfrm>
            <a:off x="4122674" y="1168110"/>
            <a:ext cx="2348918" cy="646331"/>
          </a:xfrm>
          <a:prstGeom prst="rect">
            <a:avLst/>
          </a:prstGeom>
        </p:spPr>
        <p:txBody>
          <a:bodyPr wrap="square">
            <a:spAutoFit/>
          </a:bodyPr>
          <a:lstStyle/>
          <a:p>
            <a:pPr algn="ctr"/>
            <a:r>
              <a:rPr lang="en-US" b="0" i="0" dirty="0">
                <a:solidFill>
                  <a:srgbClr val="333333"/>
                </a:solidFill>
                <a:effectLst/>
                <a:latin typeface="Abadi" panose="020B0604020104020204" pitchFamily="34" charset="0"/>
              </a:rPr>
              <a:t>Remove yourself from sin</a:t>
            </a:r>
            <a:endParaRPr lang="en-US" dirty="0">
              <a:latin typeface="Abadi" panose="020B0604020104020204" pitchFamily="34"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0681" y="2669828"/>
            <a:ext cx="1510004" cy="1905240"/>
          </a:xfrm>
          <a:prstGeom prst="rect">
            <a:avLst/>
          </a:prstGeom>
        </p:spPr>
      </p:pic>
      <p:grpSp>
        <p:nvGrpSpPr>
          <p:cNvPr id="76" name="Group 75"/>
          <p:cNvGrpSpPr/>
          <p:nvPr/>
        </p:nvGrpSpPr>
        <p:grpSpPr>
          <a:xfrm flipH="1">
            <a:off x="5219990" y="2209971"/>
            <a:ext cx="1219029" cy="1219029"/>
            <a:chOff x="6031332" y="3964676"/>
            <a:chExt cx="2667000" cy="2667000"/>
          </a:xfrm>
        </p:grpSpPr>
        <p:sp>
          <p:nvSpPr>
            <p:cNvPr id="77" name="Oval 76"/>
            <p:cNvSpPr/>
            <p:nvPr/>
          </p:nvSpPr>
          <p:spPr>
            <a:xfrm>
              <a:off x="6031332" y="396467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78" name="Group 77"/>
            <p:cNvGrpSpPr/>
            <p:nvPr/>
          </p:nvGrpSpPr>
          <p:grpSpPr>
            <a:xfrm rot="14121608">
              <a:off x="6760093" y="4636328"/>
              <a:ext cx="756523" cy="716024"/>
              <a:chOff x="1226056" y="2773679"/>
              <a:chExt cx="762000" cy="762000"/>
            </a:xfrm>
          </p:grpSpPr>
          <p:sp>
            <p:nvSpPr>
              <p:cNvPr id="87" name="Oval 8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Oval 8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Oval 8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Oval 89"/>
              <p:cNvSpPr/>
              <p:nvPr/>
            </p:nvSpPr>
            <p:spPr>
              <a:xfrm>
                <a:off x="1550126" y="325958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9" name="Group 78"/>
            <p:cNvGrpSpPr/>
            <p:nvPr/>
          </p:nvGrpSpPr>
          <p:grpSpPr>
            <a:xfrm rot="8038943" flipH="1">
              <a:off x="7694610" y="4520185"/>
              <a:ext cx="762000" cy="762000"/>
              <a:chOff x="1226056" y="2773679"/>
              <a:chExt cx="762000" cy="762000"/>
            </a:xfrm>
          </p:grpSpPr>
          <p:sp>
            <p:nvSpPr>
              <p:cNvPr id="84" name="Oval 8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Oval 84"/>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6" name="Oval 85"/>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80" name="Moon 79"/>
            <p:cNvSpPr/>
            <p:nvPr/>
          </p:nvSpPr>
          <p:spPr>
            <a:xfrm rot="17454618">
              <a:off x="6860991" y="4141320"/>
              <a:ext cx="209287" cy="679682"/>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81" name="Moon 80"/>
            <p:cNvSpPr/>
            <p:nvPr/>
          </p:nvSpPr>
          <p:spPr>
            <a:xfrm rot="16985345">
              <a:off x="7793513" y="409226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82" name="Oval 81"/>
            <p:cNvSpPr/>
            <p:nvPr/>
          </p:nvSpPr>
          <p:spPr>
            <a:xfrm rot="14121608">
              <a:off x="8089765" y="464343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Moon 82"/>
            <p:cNvSpPr/>
            <p:nvPr/>
          </p:nvSpPr>
          <p:spPr>
            <a:xfrm rot="14902800">
              <a:off x="7861516" y="5407672"/>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281221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0" y="6581001"/>
            <a:ext cx="3347692" cy="276999"/>
          </a:xfrm>
          <a:prstGeom prst="rect">
            <a:avLst/>
          </a:prstGeom>
        </p:spPr>
        <p:txBody>
          <a:bodyPr wrap="square">
            <a:spAutoFit/>
          </a:bodyPr>
          <a:lstStyle/>
          <a:p>
            <a:r>
              <a:rPr lang="en-US" sz="1200" dirty="0">
                <a:latin typeface="Abadi" panose="020B0604020104020204" pitchFamily="34" charset="0"/>
              </a:rPr>
              <a:t>Matthew 5:43-47</a:t>
            </a:r>
          </a:p>
        </p:txBody>
      </p:sp>
      <p:grpSp>
        <p:nvGrpSpPr>
          <p:cNvPr id="13" name="Group 12"/>
          <p:cNvGrpSpPr/>
          <p:nvPr/>
        </p:nvGrpSpPr>
        <p:grpSpPr>
          <a:xfrm>
            <a:off x="1632582" y="1575683"/>
            <a:ext cx="8197913" cy="4876801"/>
            <a:chOff x="1911947" y="1491227"/>
            <a:chExt cx="6050576" cy="4876801"/>
          </a:xfrm>
        </p:grpSpPr>
        <p:pic>
          <p:nvPicPr>
            <p:cNvPr id="14" name="Picture 2" descr="http://icons.iconarchive.com/icons/icons8/ios7/512/Household-Stairs-icon.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flipV="1">
              <a:off x="1911947" y="1491227"/>
              <a:ext cx="4876800" cy="4876801"/>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rot="16200000">
              <a:off x="7179398" y="916332"/>
              <a:ext cx="208230" cy="135802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6" name="Rectangle 5"/>
          <p:cNvSpPr/>
          <p:nvPr/>
        </p:nvSpPr>
        <p:spPr>
          <a:xfrm>
            <a:off x="0" y="5117253"/>
            <a:ext cx="3048000" cy="369332"/>
          </a:xfrm>
          <a:prstGeom prst="rect">
            <a:avLst/>
          </a:prstGeom>
        </p:spPr>
        <p:txBody>
          <a:bodyPr wrap="square">
            <a:spAutoFit/>
          </a:bodyPr>
          <a:lstStyle/>
          <a:p>
            <a:r>
              <a:rPr lang="en-US" b="0" i="0" dirty="0">
                <a:solidFill>
                  <a:srgbClr val="333333"/>
                </a:solidFill>
                <a:effectLst/>
                <a:latin typeface="Abadi" panose="020B0604020104020204" pitchFamily="34" charset="0"/>
              </a:rPr>
              <a:t>Illuminate Anger</a:t>
            </a:r>
            <a:endParaRPr lang="en-US" dirty="0">
              <a:latin typeface="Abadi" panose="020B0604020104020204" pitchFamily="34" charset="0"/>
            </a:endParaRPr>
          </a:p>
        </p:txBody>
      </p:sp>
      <p:grpSp>
        <p:nvGrpSpPr>
          <p:cNvPr id="19" name="Group 18"/>
          <p:cNvGrpSpPr/>
          <p:nvPr/>
        </p:nvGrpSpPr>
        <p:grpSpPr>
          <a:xfrm>
            <a:off x="1784682" y="5044436"/>
            <a:ext cx="1165529" cy="1165529"/>
            <a:chOff x="5899791" y="802486"/>
            <a:chExt cx="2667000" cy="2667000"/>
          </a:xfrm>
        </p:grpSpPr>
        <p:sp>
          <p:nvSpPr>
            <p:cNvPr id="20" name="Oval 19"/>
            <p:cNvSpPr/>
            <p:nvPr/>
          </p:nvSpPr>
          <p:spPr>
            <a:xfrm>
              <a:off x="5899791" y="80248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21" name="Group 20"/>
            <p:cNvGrpSpPr/>
            <p:nvPr/>
          </p:nvGrpSpPr>
          <p:grpSpPr>
            <a:xfrm>
              <a:off x="6265944" y="1346934"/>
              <a:ext cx="762000" cy="762000"/>
              <a:chOff x="1226056" y="2773679"/>
              <a:chExt cx="762000" cy="762000"/>
            </a:xfrm>
          </p:grpSpPr>
          <p:sp>
            <p:nvSpPr>
              <p:cNvPr id="30" name="Oval 29"/>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1" name="Oval 30"/>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2" name="Oval 31"/>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Oval 32"/>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2" name="Group 21"/>
            <p:cNvGrpSpPr/>
            <p:nvPr/>
          </p:nvGrpSpPr>
          <p:grpSpPr>
            <a:xfrm flipH="1">
              <a:off x="7307102" y="1348665"/>
              <a:ext cx="762000" cy="762000"/>
              <a:chOff x="1226056" y="2773679"/>
              <a:chExt cx="762000" cy="762000"/>
            </a:xfrm>
          </p:grpSpPr>
          <p:sp>
            <p:nvSpPr>
              <p:cNvPr id="26" name="Oval 2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7" name="Oval 2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8" name="Oval 2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9" name="Oval 2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Moon 22"/>
            <p:cNvSpPr/>
            <p:nvPr/>
          </p:nvSpPr>
          <p:spPr>
            <a:xfrm rot="17183275">
              <a:off x="6450151" y="90733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24" name="Moon 23"/>
            <p:cNvSpPr/>
            <p:nvPr/>
          </p:nvSpPr>
          <p:spPr>
            <a:xfrm rot="15320344">
              <a:off x="7605656" y="922080"/>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pic>
          <p:nvPicPr>
            <p:cNvPr id="25" name="Picture 8" descr="http://upload.wikimedia.org/wikipedia/commons/thumb/1/12/Tooth_icon_001.svg/477px-Tooth_icon_001.svg.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1200" y="2452221"/>
              <a:ext cx="1256556" cy="449072"/>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ectangle 6"/>
          <p:cNvSpPr/>
          <p:nvPr/>
        </p:nvSpPr>
        <p:spPr>
          <a:xfrm>
            <a:off x="5868048" y="4042731"/>
            <a:ext cx="6224279" cy="2862322"/>
          </a:xfrm>
          <a:prstGeom prst="rect">
            <a:avLst/>
          </a:prstGeom>
        </p:spPr>
        <p:txBody>
          <a:bodyPr wrap="square">
            <a:spAutoFit/>
          </a:bodyPr>
          <a:lstStyle/>
          <a:p>
            <a:pPr fontAlgn="base"/>
            <a:r>
              <a:rPr lang="en-US" sz="2000" dirty="0">
                <a:latin typeface="Abadi" panose="020B0604020104020204" pitchFamily="34" charset="0"/>
              </a:rPr>
              <a:t>“A man [or woman] who loves his [her] neighbor will not only avoid doing wrong to him, but will deliberately help him…</a:t>
            </a:r>
          </a:p>
          <a:p>
            <a:pPr fontAlgn="base"/>
            <a:r>
              <a:rPr lang="en-US" sz="2000" dirty="0">
                <a:latin typeface="Abadi" panose="020B0604020104020204" pitchFamily="34" charset="0"/>
              </a:rPr>
              <a:t>…Not only are we to help in time of trouble, but we are actually obligated to take steps to prevent physical harm from coming to a neighbor… </a:t>
            </a:r>
          </a:p>
          <a:p>
            <a:pPr fontAlgn="base"/>
            <a:r>
              <a:rPr lang="en-US" sz="2000" dirty="0">
                <a:latin typeface="Abadi" panose="020B0604020104020204" pitchFamily="34" charset="0"/>
              </a:rPr>
              <a:t>…one’s neighbor is anyone who is in need; he [she] also shows that neighborliness consists of ministering to that need.” (6)</a:t>
            </a:r>
            <a:endParaRPr lang="en-US" sz="2000" b="0" i="0" dirty="0">
              <a:solidFill>
                <a:srgbClr val="333333"/>
              </a:solidFill>
              <a:effectLst/>
              <a:latin typeface="Abadi" panose="020B0604020104020204" pitchFamily="34" charset="0"/>
            </a:endParaRPr>
          </a:p>
        </p:txBody>
      </p:sp>
      <p:sp>
        <p:nvSpPr>
          <p:cNvPr id="34" name="Rectangle 33"/>
          <p:cNvSpPr/>
          <p:nvPr/>
        </p:nvSpPr>
        <p:spPr>
          <a:xfrm>
            <a:off x="1048168" y="4072745"/>
            <a:ext cx="2348918" cy="646331"/>
          </a:xfrm>
          <a:prstGeom prst="rect">
            <a:avLst/>
          </a:prstGeom>
        </p:spPr>
        <p:txBody>
          <a:bodyPr wrap="square">
            <a:spAutoFit/>
          </a:bodyPr>
          <a:lstStyle/>
          <a:p>
            <a:r>
              <a:rPr lang="en-US" b="0" i="0" dirty="0">
                <a:solidFill>
                  <a:srgbClr val="333333"/>
                </a:solidFill>
                <a:effectLst/>
                <a:latin typeface="Abadi" panose="020B0604020104020204" pitchFamily="34" charset="0"/>
              </a:rPr>
              <a:t>Work out disagreements</a:t>
            </a:r>
            <a:endParaRPr lang="en-US" dirty="0">
              <a:latin typeface="Abadi" panose="020B0604020104020204" pitchFamily="34" charset="0"/>
            </a:endParaRPr>
          </a:p>
        </p:txBody>
      </p:sp>
      <p:grpSp>
        <p:nvGrpSpPr>
          <p:cNvPr id="35" name="Group 34"/>
          <p:cNvGrpSpPr/>
          <p:nvPr/>
        </p:nvGrpSpPr>
        <p:grpSpPr>
          <a:xfrm>
            <a:off x="3387612" y="3761046"/>
            <a:ext cx="1247171" cy="1247171"/>
            <a:chOff x="2726659" y="4091768"/>
            <a:chExt cx="2667000" cy="2667000"/>
          </a:xfrm>
        </p:grpSpPr>
        <p:sp>
          <p:nvSpPr>
            <p:cNvPr id="36" name="Oval 35"/>
            <p:cNvSpPr/>
            <p:nvPr/>
          </p:nvSpPr>
          <p:spPr>
            <a:xfrm>
              <a:off x="2726659" y="4091768"/>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37" name="Group 36"/>
            <p:cNvGrpSpPr/>
            <p:nvPr/>
          </p:nvGrpSpPr>
          <p:grpSpPr>
            <a:xfrm>
              <a:off x="3092812" y="4636216"/>
              <a:ext cx="762000" cy="762000"/>
              <a:chOff x="1226056" y="2773679"/>
              <a:chExt cx="762000" cy="762000"/>
            </a:xfrm>
          </p:grpSpPr>
          <p:sp>
            <p:nvSpPr>
              <p:cNvPr id="46" name="Oval 45"/>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Oval 46"/>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Oval 47"/>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9" name="Oval 48"/>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38" name="Group 37"/>
            <p:cNvGrpSpPr/>
            <p:nvPr/>
          </p:nvGrpSpPr>
          <p:grpSpPr>
            <a:xfrm flipH="1">
              <a:off x="4133970" y="4637947"/>
              <a:ext cx="762000" cy="762000"/>
              <a:chOff x="1226056" y="2773679"/>
              <a:chExt cx="762000" cy="762000"/>
            </a:xfrm>
          </p:grpSpPr>
          <p:sp>
            <p:nvSpPr>
              <p:cNvPr id="42" name="Oval 4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3" name="Oval 4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4" name="Oval 4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Oval 4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9" name="Moon 38"/>
            <p:cNvSpPr/>
            <p:nvPr/>
          </p:nvSpPr>
          <p:spPr>
            <a:xfrm rot="5124408">
              <a:off x="3433933" y="4213768"/>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0" name="Moon 39"/>
            <p:cNvSpPr/>
            <p:nvPr/>
          </p:nvSpPr>
          <p:spPr>
            <a:xfrm rot="5578965">
              <a:off x="4432524" y="4211362"/>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41" name="Moon 40"/>
            <p:cNvSpPr/>
            <p:nvPr/>
          </p:nvSpPr>
          <p:spPr>
            <a:xfrm rot="16200000">
              <a:off x="3852575" y="5450741"/>
              <a:ext cx="405949" cy="1147255"/>
            </a:xfrm>
            <a:prstGeom prst="moon">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sp>
        <p:nvSpPr>
          <p:cNvPr id="4" name="Rectangle 3"/>
          <p:cNvSpPr/>
          <p:nvPr/>
        </p:nvSpPr>
        <p:spPr>
          <a:xfrm>
            <a:off x="344445" y="395681"/>
            <a:ext cx="3709761" cy="1938992"/>
          </a:xfrm>
          <a:prstGeom prst="rect">
            <a:avLst/>
          </a:prstGeom>
        </p:spPr>
        <p:txBody>
          <a:bodyPr wrap="square">
            <a:spAutoFit/>
          </a:bodyPr>
          <a:lstStyle/>
          <a:p>
            <a:r>
              <a:rPr lang="en-US" sz="2000" b="1" i="1" dirty="0">
                <a:latin typeface="Abadi" panose="020B0604020104020204" pitchFamily="34" charset="0"/>
              </a:rPr>
              <a:t>Thou shalt not avenge, nor bear any grudge against the children of thy people, but thou shalt love thy </a:t>
            </a:r>
            <a:r>
              <a:rPr lang="en-US" sz="2000" b="1" i="1" dirty="0" err="1">
                <a:latin typeface="Abadi" panose="020B0604020104020204" pitchFamily="34" charset="0"/>
              </a:rPr>
              <a:t>neighbour</a:t>
            </a:r>
            <a:r>
              <a:rPr lang="en-US" sz="2000" b="1" i="1" dirty="0">
                <a:latin typeface="Abadi" panose="020B0604020104020204" pitchFamily="34" charset="0"/>
              </a:rPr>
              <a:t> as thyself: I am the </a:t>
            </a:r>
            <a:r>
              <a:rPr lang="en-US" sz="2000" b="1" i="1" cap="small" dirty="0">
                <a:latin typeface="Abadi" panose="020B0604020104020204" pitchFamily="34" charset="0"/>
              </a:rPr>
              <a:t>Lord</a:t>
            </a:r>
            <a:r>
              <a:rPr lang="en-US" sz="2000" b="1" i="1" dirty="0">
                <a:latin typeface="Abadi" panose="020B0604020104020204" pitchFamily="34" charset="0"/>
              </a:rPr>
              <a:t>. </a:t>
            </a:r>
          </a:p>
          <a:p>
            <a:r>
              <a:rPr lang="en-US" sz="2000" b="1" i="1" dirty="0">
                <a:latin typeface="Abadi" panose="020B0604020104020204" pitchFamily="34" charset="0"/>
              </a:rPr>
              <a:t>Leviticus 19:18</a:t>
            </a:r>
          </a:p>
        </p:txBody>
      </p:sp>
      <p:grpSp>
        <p:nvGrpSpPr>
          <p:cNvPr id="50" name="Group 49"/>
          <p:cNvGrpSpPr/>
          <p:nvPr/>
        </p:nvGrpSpPr>
        <p:grpSpPr>
          <a:xfrm>
            <a:off x="6297289" y="1338654"/>
            <a:ext cx="1589097" cy="1330833"/>
            <a:chOff x="438059" y="353937"/>
            <a:chExt cx="3468271" cy="2904599"/>
          </a:xfrm>
        </p:grpSpPr>
        <p:sp>
          <p:nvSpPr>
            <p:cNvPr id="51" name="Oval 50"/>
            <p:cNvSpPr/>
            <p:nvPr/>
          </p:nvSpPr>
          <p:spPr>
            <a:xfrm>
              <a:off x="438059" y="353937"/>
              <a:ext cx="2667000" cy="2667000"/>
            </a:xfrm>
            <a:prstGeom prst="ellipse">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2" name="Moon 51"/>
            <p:cNvSpPr/>
            <p:nvPr/>
          </p:nvSpPr>
          <p:spPr>
            <a:xfrm rot="5124408">
              <a:off x="1145333" y="475937"/>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53" name="Moon 52"/>
            <p:cNvSpPr/>
            <p:nvPr/>
          </p:nvSpPr>
          <p:spPr>
            <a:xfrm rot="5578965">
              <a:off x="2143924" y="473531"/>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nvGrpSpPr>
            <p:cNvPr id="54" name="Group 53"/>
            <p:cNvGrpSpPr/>
            <p:nvPr/>
          </p:nvGrpSpPr>
          <p:grpSpPr>
            <a:xfrm>
              <a:off x="977328" y="969447"/>
              <a:ext cx="545295" cy="745914"/>
              <a:chOff x="977328" y="969447"/>
              <a:chExt cx="545295" cy="745914"/>
            </a:xfrm>
          </p:grpSpPr>
          <p:sp>
            <p:nvSpPr>
              <p:cNvPr id="71" name="Flowchart: Delay 70"/>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2" name="Moon 71"/>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5" name="Moon 54"/>
            <p:cNvSpPr/>
            <p:nvPr/>
          </p:nvSpPr>
          <p:spPr>
            <a:xfrm rot="16200000" flipH="1" flipV="1">
              <a:off x="1394656" y="1705536"/>
              <a:ext cx="68417" cy="1132544"/>
            </a:xfrm>
            <a:prstGeom prst="moon">
              <a:avLst>
                <a:gd name="adj" fmla="val 860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56" name="Group 55"/>
            <p:cNvGrpSpPr/>
            <p:nvPr/>
          </p:nvGrpSpPr>
          <p:grpSpPr>
            <a:xfrm rot="309822">
              <a:off x="2133599" y="1328441"/>
              <a:ext cx="1772731" cy="1930095"/>
              <a:chOff x="1332328" y="3099105"/>
              <a:chExt cx="1964569" cy="2141353"/>
            </a:xfrm>
          </p:grpSpPr>
          <p:sp>
            <p:nvSpPr>
              <p:cNvPr id="60" name="Rounded Rectangle 59"/>
              <p:cNvSpPr/>
              <p:nvPr/>
            </p:nvSpPr>
            <p:spPr>
              <a:xfrm rot="1521895">
                <a:off x="1332328" y="4447905"/>
                <a:ext cx="1124387" cy="457200"/>
              </a:xfrm>
              <a:prstGeom prst="roundRect">
                <a:avLst>
                  <a:gd name="adj" fmla="val 50000"/>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Flowchart: Delay 60"/>
              <p:cNvSpPr/>
              <p:nvPr/>
            </p:nvSpPr>
            <p:spPr>
              <a:xfrm rot="14390927">
                <a:off x="1476522" y="3706213"/>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Flowchart: Delay 61"/>
              <p:cNvSpPr/>
              <p:nvPr/>
            </p:nvSpPr>
            <p:spPr>
              <a:xfrm rot="15788879">
                <a:off x="1916742" y="3426031"/>
                <a:ext cx="1099492"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Flowchart: Delay 62"/>
              <p:cNvSpPr/>
              <p:nvPr/>
            </p:nvSpPr>
            <p:spPr>
              <a:xfrm rot="17032419">
                <a:off x="2576917" y="3523701"/>
                <a:ext cx="994321" cy="445639"/>
              </a:xfrm>
              <a:prstGeom prst="flowChartDelay">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Oval 63"/>
              <p:cNvSpPr/>
              <p:nvPr/>
            </p:nvSpPr>
            <p:spPr>
              <a:xfrm>
                <a:off x="1955152" y="3920002"/>
                <a:ext cx="1320456" cy="132045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Oval 64"/>
              <p:cNvSpPr/>
              <p:nvPr/>
            </p:nvSpPr>
            <p:spPr>
              <a:xfrm>
                <a:off x="1847152" y="4423090"/>
                <a:ext cx="630996" cy="634036"/>
              </a:xfrm>
              <a:prstGeom prst="ellipse">
                <a:avLst/>
              </a:prstGeom>
              <a:solidFill>
                <a:srgbClr val="92D05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6" name="Oval 65"/>
              <p:cNvSpPr/>
              <p:nvPr/>
            </p:nvSpPr>
            <p:spPr>
              <a:xfrm>
                <a:off x="1630533" y="4486184"/>
                <a:ext cx="523955"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7" name="Oval 66"/>
              <p:cNvSpPr/>
              <p:nvPr/>
            </p:nvSpPr>
            <p:spPr>
              <a:xfrm>
                <a:off x="1821852" y="4484091"/>
                <a:ext cx="738844" cy="532679"/>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8" name="Oval 67"/>
              <p:cNvSpPr/>
              <p:nvPr/>
            </p:nvSpPr>
            <p:spPr>
              <a:xfrm>
                <a:off x="1954710" y="4027960"/>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Oval 68"/>
              <p:cNvSpPr/>
              <p:nvPr/>
            </p:nvSpPr>
            <p:spPr>
              <a:xfrm>
                <a:off x="2701485" y="3948106"/>
                <a:ext cx="461361" cy="37307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0" name="Oval 69"/>
              <p:cNvSpPr/>
              <p:nvPr/>
            </p:nvSpPr>
            <p:spPr>
              <a:xfrm>
                <a:off x="2124090" y="4645305"/>
                <a:ext cx="708116" cy="500653"/>
              </a:xfrm>
              <a:prstGeom prst="ellipse">
                <a:avLst/>
              </a:prstGeom>
              <a:solidFill>
                <a:srgbClr val="92D05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57" name="Group 56"/>
            <p:cNvGrpSpPr/>
            <p:nvPr/>
          </p:nvGrpSpPr>
          <p:grpSpPr>
            <a:xfrm>
              <a:off x="1895696" y="955484"/>
              <a:ext cx="545295" cy="745914"/>
              <a:chOff x="977328" y="969447"/>
              <a:chExt cx="545295" cy="745914"/>
            </a:xfrm>
          </p:grpSpPr>
          <p:sp>
            <p:nvSpPr>
              <p:cNvPr id="58" name="Flowchart: Delay 57"/>
              <p:cNvSpPr/>
              <p:nvPr/>
            </p:nvSpPr>
            <p:spPr>
              <a:xfrm rot="16200000">
                <a:off x="890981" y="1105622"/>
                <a:ext cx="717990" cy="445639"/>
              </a:xfrm>
              <a:prstGeom prst="flowChartDelay">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lin ang="81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Moon 58"/>
              <p:cNvSpPr/>
              <p:nvPr/>
            </p:nvSpPr>
            <p:spPr>
              <a:xfrm rot="16200000">
                <a:off x="1227116" y="1419854"/>
                <a:ext cx="45719" cy="545295"/>
              </a:xfrm>
              <a:prstGeom prst="moon">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73" name="Rectangle 72"/>
          <p:cNvSpPr/>
          <p:nvPr/>
        </p:nvSpPr>
        <p:spPr>
          <a:xfrm>
            <a:off x="2708477" y="2764366"/>
            <a:ext cx="2348918" cy="646331"/>
          </a:xfrm>
          <a:prstGeom prst="rect">
            <a:avLst/>
          </a:prstGeom>
        </p:spPr>
        <p:txBody>
          <a:bodyPr wrap="square">
            <a:spAutoFit/>
          </a:bodyPr>
          <a:lstStyle/>
          <a:p>
            <a:pPr algn="ctr"/>
            <a:r>
              <a:rPr lang="en-US" b="0" i="0" dirty="0">
                <a:solidFill>
                  <a:srgbClr val="333333"/>
                </a:solidFill>
                <a:effectLst/>
                <a:latin typeface="Abadi" panose="020B0604020104020204" pitchFamily="34" charset="0"/>
              </a:rPr>
              <a:t>Do Not Lust After Others</a:t>
            </a:r>
            <a:endParaRPr lang="en-US" dirty="0">
              <a:latin typeface="Abadi" panose="020B0604020104020204" pitchFamily="34" charset="0"/>
            </a:endParaRPr>
          </a:p>
        </p:txBody>
      </p:sp>
      <p:sp>
        <p:nvSpPr>
          <p:cNvPr id="74" name="Rectangle 73"/>
          <p:cNvSpPr/>
          <p:nvPr/>
        </p:nvSpPr>
        <p:spPr>
          <a:xfrm>
            <a:off x="3931003" y="1594572"/>
            <a:ext cx="2348918" cy="646331"/>
          </a:xfrm>
          <a:prstGeom prst="rect">
            <a:avLst/>
          </a:prstGeom>
        </p:spPr>
        <p:txBody>
          <a:bodyPr wrap="square">
            <a:spAutoFit/>
          </a:bodyPr>
          <a:lstStyle/>
          <a:p>
            <a:pPr algn="ctr"/>
            <a:r>
              <a:rPr lang="en-US" b="0" i="0" dirty="0">
                <a:solidFill>
                  <a:srgbClr val="333333"/>
                </a:solidFill>
                <a:effectLst/>
                <a:latin typeface="Abadi" panose="020B0604020104020204" pitchFamily="34" charset="0"/>
              </a:rPr>
              <a:t>Remove yourself from sin</a:t>
            </a:r>
            <a:endParaRPr lang="en-US" dirty="0">
              <a:latin typeface="Abadi" panose="020B0604020104020204" pitchFamily="34" charset="0"/>
            </a:endParaRPr>
          </a:p>
        </p:txBody>
      </p:sp>
      <p:grpSp>
        <p:nvGrpSpPr>
          <p:cNvPr id="76" name="Group 75"/>
          <p:cNvGrpSpPr/>
          <p:nvPr/>
        </p:nvGrpSpPr>
        <p:grpSpPr>
          <a:xfrm flipH="1">
            <a:off x="5028319" y="2636433"/>
            <a:ext cx="1219029" cy="1219029"/>
            <a:chOff x="6031332" y="3964676"/>
            <a:chExt cx="2667000" cy="2667000"/>
          </a:xfrm>
        </p:grpSpPr>
        <p:sp>
          <p:nvSpPr>
            <p:cNvPr id="77" name="Oval 76"/>
            <p:cNvSpPr/>
            <p:nvPr/>
          </p:nvSpPr>
          <p:spPr>
            <a:xfrm>
              <a:off x="6031332" y="3964676"/>
              <a:ext cx="2667000" cy="2667000"/>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78" name="Group 77"/>
            <p:cNvGrpSpPr/>
            <p:nvPr/>
          </p:nvGrpSpPr>
          <p:grpSpPr>
            <a:xfrm rot="14121608">
              <a:off x="6760093" y="4636328"/>
              <a:ext cx="756523" cy="716024"/>
              <a:chOff x="1226056" y="2773679"/>
              <a:chExt cx="762000" cy="762000"/>
            </a:xfrm>
          </p:grpSpPr>
          <p:sp>
            <p:nvSpPr>
              <p:cNvPr id="87" name="Oval 86"/>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Oval 87"/>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Oval 88"/>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0" name="Oval 89"/>
              <p:cNvSpPr/>
              <p:nvPr/>
            </p:nvSpPr>
            <p:spPr>
              <a:xfrm>
                <a:off x="1550126" y="325958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79" name="Group 78"/>
            <p:cNvGrpSpPr/>
            <p:nvPr/>
          </p:nvGrpSpPr>
          <p:grpSpPr>
            <a:xfrm rot="8038943" flipH="1">
              <a:off x="7694610" y="4520185"/>
              <a:ext cx="762000" cy="762000"/>
              <a:chOff x="1226056" y="2773679"/>
              <a:chExt cx="762000" cy="762000"/>
            </a:xfrm>
          </p:grpSpPr>
          <p:sp>
            <p:nvSpPr>
              <p:cNvPr id="84" name="Oval 83"/>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Oval 84"/>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6" name="Oval 85"/>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80" name="Moon 79"/>
            <p:cNvSpPr/>
            <p:nvPr/>
          </p:nvSpPr>
          <p:spPr>
            <a:xfrm rot="17454618">
              <a:off x="6860991" y="4141320"/>
              <a:ext cx="209287" cy="679682"/>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81" name="Moon 80"/>
            <p:cNvSpPr/>
            <p:nvPr/>
          </p:nvSpPr>
          <p:spPr>
            <a:xfrm rot="16985345">
              <a:off x="7793513" y="4092263"/>
              <a:ext cx="209287" cy="572363"/>
            </a:xfrm>
            <a:prstGeom prst="moon">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82" name="Oval 81"/>
            <p:cNvSpPr/>
            <p:nvPr/>
          </p:nvSpPr>
          <p:spPr>
            <a:xfrm rot="14121608">
              <a:off x="8089765" y="4643439"/>
              <a:ext cx="178409" cy="18559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Moon 82"/>
            <p:cNvSpPr/>
            <p:nvPr/>
          </p:nvSpPr>
          <p:spPr>
            <a:xfrm rot="14902800">
              <a:off x="7861516" y="5407672"/>
              <a:ext cx="405949" cy="644828"/>
            </a:xfrm>
            <a:prstGeom prst="moon">
              <a:avLst>
                <a:gd name="adj" fmla="val 86527"/>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grpSp>
        <p:nvGrpSpPr>
          <p:cNvPr id="91" name="Group 90"/>
          <p:cNvGrpSpPr/>
          <p:nvPr/>
        </p:nvGrpSpPr>
        <p:grpSpPr>
          <a:xfrm>
            <a:off x="8146569" y="173041"/>
            <a:ext cx="1667239" cy="1306542"/>
            <a:chOff x="3722775" y="3006750"/>
            <a:chExt cx="2678025" cy="2098650"/>
          </a:xfrm>
        </p:grpSpPr>
        <p:sp>
          <p:nvSpPr>
            <p:cNvPr id="92" name="Heart 91"/>
            <p:cNvSpPr/>
            <p:nvPr/>
          </p:nvSpPr>
          <p:spPr>
            <a:xfrm>
              <a:off x="3722775" y="3006750"/>
              <a:ext cx="2678025" cy="2098650"/>
            </a:xfrm>
            <a:prstGeom prst="hear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93" name="Group 92"/>
            <p:cNvGrpSpPr/>
            <p:nvPr/>
          </p:nvGrpSpPr>
          <p:grpSpPr>
            <a:xfrm>
              <a:off x="4113634" y="3451250"/>
              <a:ext cx="762000" cy="762000"/>
              <a:chOff x="1226056" y="2773679"/>
              <a:chExt cx="762000" cy="762000"/>
            </a:xfrm>
          </p:grpSpPr>
          <p:sp>
            <p:nvSpPr>
              <p:cNvPr id="102" name="Oval 101"/>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3" name="Oval 102"/>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Oval 103"/>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Oval 104"/>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4" name="Group 93"/>
            <p:cNvGrpSpPr/>
            <p:nvPr/>
          </p:nvGrpSpPr>
          <p:grpSpPr>
            <a:xfrm flipH="1">
              <a:off x="5296789" y="3458108"/>
              <a:ext cx="762000" cy="762000"/>
              <a:chOff x="1226056" y="2773679"/>
              <a:chExt cx="762000" cy="762000"/>
            </a:xfrm>
          </p:grpSpPr>
          <p:sp>
            <p:nvSpPr>
              <p:cNvPr id="98" name="Oval 97"/>
              <p:cNvSpPr/>
              <p:nvPr/>
            </p:nvSpPr>
            <p:spPr>
              <a:xfrm>
                <a:off x="1226056" y="2773679"/>
                <a:ext cx="762000" cy="762000"/>
              </a:xfrm>
              <a:prstGeom prst="ellipse">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Oval 98"/>
              <p:cNvSpPr/>
              <p:nvPr/>
            </p:nvSpPr>
            <p:spPr>
              <a:xfrm>
                <a:off x="1378456" y="2926079"/>
                <a:ext cx="561830" cy="56183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Oval 99"/>
              <p:cNvSpPr/>
              <p:nvPr/>
            </p:nvSpPr>
            <p:spPr>
              <a:xfrm rot="4212067">
                <a:off x="1524735" y="3106471"/>
                <a:ext cx="409430" cy="36370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Oval 100"/>
              <p:cNvSpPr/>
              <p:nvPr/>
            </p:nvSpPr>
            <p:spPr>
              <a:xfrm>
                <a:off x="1639914" y="3267701"/>
                <a:ext cx="179072" cy="1524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95" name="Moon 94"/>
            <p:cNvSpPr/>
            <p:nvPr/>
          </p:nvSpPr>
          <p:spPr>
            <a:xfrm rot="5124408">
              <a:off x="4210806" y="3009002"/>
              <a:ext cx="209287" cy="572363"/>
            </a:xfrm>
            <a:prstGeom prst="moon">
              <a:avLst>
                <a:gd name="adj" fmla="val 67882"/>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96" name="Moon 95"/>
            <p:cNvSpPr/>
            <p:nvPr/>
          </p:nvSpPr>
          <p:spPr>
            <a:xfrm rot="6242788">
              <a:off x="5773854" y="3043185"/>
              <a:ext cx="209287" cy="572363"/>
            </a:xfrm>
            <a:prstGeom prst="moon">
              <a:avLst>
                <a:gd name="adj" fmla="val 59780"/>
              </a:avLst>
            </a:prstGeom>
            <a:solidFill>
              <a:schemeClr val="bg2">
                <a:lumMod val="50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sp>
          <p:nvSpPr>
            <p:cNvPr id="97" name="Moon 96"/>
            <p:cNvSpPr/>
            <p:nvPr/>
          </p:nvSpPr>
          <p:spPr>
            <a:xfrm rot="16200000">
              <a:off x="4861474" y="4165432"/>
              <a:ext cx="405949" cy="790283"/>
            </a:xfrm>
            <a:prstGeom prst="moon">
              <a:avLst>
                <a:gd name="adj" fmla="val 80439"/>
              </a:avLst>
            </a:prstGeom>
            <a:solidFill>
              <a:schemeClr val="accent2">
                <a:lumMod val="75000"/>
              </a:schemeClr>
            </a:solidFill>
            <a:ln>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latin typeface="Abadi" panose="020B0604020104020204" pitchFamily="34" charset="0"/>
              </a:endParaRPr>
            </a:p>
          </p:txBody>
        </p:sp>
      </p:grpSp>
      <p:sp>
        <p:nvSpPr>
          <p:cNvPr id="106" name="Rectangle 105"/>
          <p:cNvSpPr/>
          <p:nvPr/>
        </p:nvSpPr>
        <p:spPr>
          <a:xfrm>
            <a:off x="5762210" y="360267"/>
            <a:ext cx="2348918" cy="369332"/>
          </a:xfrm>
          <a:prstGeom prst="rect">
            <a:avLst/>
          </a:prstGeom>
        </p:spPr>
        <p:txBody>
          <a:bodyPr wrap="square">
            <a:spAutoFit/>
          </a:bodyPr>
          <a:lstStyle/>
          <a:p>
            <a:pPr algn="ctr"/>
            <a:r>
              <a:rPr lang="en-US" b="0" i="0" dirty="0">
                <a:solidFill>
                  <a:srgbClr val="333333"/>
                </a:solidFill>
                <a:effectLst/>
                <a:latin typeface="Abadi" panose="020B0604020104020204" pitchFamily="34" charset="0"/>
              </a:rPr>
              <a:t>Love Thy Neighbors</a:t>
            </a:r>
            <a:endParaRPr lang="en-US" dirty="0">
              <a:latin typeface="Abadi" panose="020B0604020104020204" pitchFamily="34" charset="0"/>
            </a:endParaRPr>
          </a:p>
        </p:txBody>
      </p:sp>
      <p:pic>
        <p:nvPicPr>
          <p:cNvPr id="6146" name="Picture 2" descr="http://emp.byui.edu/ANDERSONR/itc/Images/matthews_robert_j.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9707" y="1884838"/>
            <a:ext cx="1385270" cy="194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84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6146"/>
                                        </p:tgtEl>
                                        <p:attrNameLst>
                                          <p:attrName>style.visibility</p:attrName>
                                        </p:attrNameLst>
                                      </p:cBhvr>
                                      <p:to>
                                        <p:strVal val="visible"/>
                                      </p:to>
                                    </p:set>
                                    <p:animEffect transition="in" filter="fade">
                                      <p:cBhvr>
                                        <p:cTn id="15" dur="500"/>
                                        <p:tgtEl>
                                          <p:spTgt spid="614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p:cNvGrpSpPr/>
          <p:nvPr/>
        </p:nvGrpSpPr>
        <p:grpSpPr>
          <a:xfrm>
            <a:off x="1179921" y="4374624"/>
            <a:ext cx="3289208" cy="2390250"/>
            <a:chOff x="384206" y="4158361"/>
            <a:chExt cx="3289208" cy="2390250"/>
          </a:xfrm>
        </p:grpSpPr>
        <p:grpSp>
          <p:nvGrpSpPr>
            <p:cNvPr id="6" name="Group 5"/>
            <p:cNvGrpSpPr/>
            <p:nvPr/>
          </p:nvGrpSpPr>
          <p:grpSpPr>
            <a:xfrm>
              <a:off x="384206" y="4158361"/>
              <a:ext cx="3289208" cy="2390250"/>
              <a:chOff x="609599" y="833642"/>
              <a:chExt cx="7941747" cy="5771225"/>
            </a:xfrm>
          </p:grpSpPr>
          <p:grpSp>
            <p:nvGrpSpPr>
              <p:cNvPr id="8" name="Group 14"/>
              <p:cNvGrpSpPr/>
              <p:nvPr/>
            </p:nvGrpSpPr>
            <p:grpSpPr>
              <a:xfrm rot="10800000">
                <a:off x="7696200" y="5257800"/>
                <a:ext cx="621450" cy="1347067"/>
                <a:chOff x="7010400" y="381000"/>
                <a:chExt cx="762000" cy="2033666"/>
              </a:xfrm>
            </p:grpSpPr>
            <p:sp>
              <p:nvSpPr>
                <p:cNvPr id="21" name="Rounded Rectangle 20"/>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Oval 21"/>
                <p:cNvSpPr/>
                <p:nvPr/>
              </p:nvSpPr>
              <p:spPr>
                <a:xfrm>
                  <a:off x="7010400" y="381000"/>
                  <a:ext cx="762000" cy="1219200"/>
                </a:xfrm>
                <a:prstGeom prst="ellipse">
                  <a:avLst/>
                </a:prstGeom>
                <a:solidFill>
                  <a:srgbClr val="CDB6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 name="Group 11"/>
              <p:cNvGrpSpPr/>
              <p:nvPr/>
            </p:nvGrpSpPr>
            <p:grpSpPr>
              <a:xfrm rot="10800000">
                <a:off x="939238" y="4923502"/>
                <a:ext cx="621450" cy="1347067"/>
                <a:chOff x="7010400" y="381000"/>
                <a:chExt cx="762000" cy="2033666"/>
              </a:xfrm>
            </p:grpSpPr>
            <p:sp>
              <p:nvSpPr>
                <p:cNvPr id="19" name="Rounded Rectangle 18"/>
                <p:cNvSpPr/>
                <p:nvPr/>
              </p:nvSpPr>
              <p:spPr>
                <a:xfrm>
                  <a:off x="7186534" y="1195466"/>
                  <a:ext cx="457200" cy="1219200"/>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Oval 19"/>
                <p:cNvSpPr/>
                <p:nvPr/>
              </p:nvSpPr>
              <p:spPr>
                <a:xfrm>
                  <a:off x="7010400" y="381000"/>
                  <a:ext cx="762000" cy="1219200"/>
                </a:xfrm>
                <a:prstGeom prst="ellipse">
                  <a:avLst/>
                </a:prstGeom>
                <a:solidFill>
                  <a:srgbClr val="CDB6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0" name="Wave 2"/>
              <p:cNvSpPr/>
              <p:nvPr/>
            </p:nvSpPr>
            <p:spPr>
              <a:xfrm>
                <a:off x="935291" y="1845205"/>
                <a:ext cx="7290362" cy="3760204"/>
              </a:xfrm>
              <a:prstGeom prst="wave">
                <a:avLst>
                  <a:gd name="adj1" fmla="val 3907"/>
                  <a:gd name="adj2" fmla="val 0"/>
                </a:avLst>
              </a:prstGeom>
              <a:solidFill>
                <a:srgbClr val="DE9F7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Can 3"/>
              <p:cNvSpPr/>
              <p:nvPr/>
            </p:nvSpPr>
            <p:spPr>
              <a:xfrm>
                <a:off x="7315200" y="1981200"/>
                <a:ext cx="1236146" cy="3840519"/>
              </a:xfrm>
              <a:prstGeom prst="can">
                <a:avLst/>
              </a:prstGeom>
              <a:solidFill>
                <a:srgbClr val="CDB6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Can 1"/>
              <p:cNvSpPr/>
              <p:nvPr/>
            </p:nvSpPr>
            <p:spPr>
              <a:xfrm>
                <a:off x="609599" y="1643059"/>
                <a:ext cx="1236146" cy="3840519"/>
              </a:xfrm>
              <a:prstGeom prst="can">
                <a:avLst/>
              </a:prstGeom>
              <a:solidFill>
                <a:srgbClr val="CDB6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3" name="Group 12"/>
              <p:cNvGrpSpPr/>
              <p:nvPr/>
            </p:nvGrpSpPr>
            <p:grpSpPr>
              <a:xfrm>
                <a:off x="899460" y="833642"/>
                <a:ext cx="621450" cy="986197"/>
                <a:chOff x="7031201" y="834275"/>
                <a:chExt cx="762000" cy="1488861"/>
              </a:xfrm>
            </p:grpSpPr>
            <p:sp>
              <p:nvSpPr>
                <p:cNvPr id="17" name="Rounded Rectangle 16"/>
                <p:cNvSpPr/>
                <p:nvPr/>
              </p:nvSpPr>
              <p:spPr>
                <a:xfrm>
                  <a:off x="7279402" y="1563538"/>
                  <a:ext cx="291165" cy="759598"/>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Oval 5"/>
                <p:cNvSpPr/>
                <p:nvPr/>
              </p:nvSpPr>
              <p:spPr>
                <a:xfrm>
                  <a:off x="7031201" y="834275"/>
                  <a:ext cx="762000" cy="1219200"/>
                </a:xfrm>
                <a:prstGeom prst="ellipse">
                  <a:avLst/>
                </a:prstGeom>
                <a:solidFill>
                  <a:srgbClr val="CDB6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 name="Group 13"/>
              <p:cNvGrpSpPr/>
              <p:nvPr/>
            </p:nvGrpSpPr>
            <p:grpSpPr>
              <a:xfrm>
                <a:off x="7646520" y="1148254"/>
                <a:ext cx="621450" cy="1017899"/>
                <a:chOff x="7087348" y="824753"/>
                <a:chExt cx="762000" cy="1536722"/>
              </a:xfrm>
            </p:grpSpPr>
            <p:sp>
              <p:nvSpPr>
                <p:cNvPr id="15" name="Rounded Rectangle 14"/>
                <p:cNvSpPr/>
                <p:nvPr/>
              </p:nvSpPr>
              <p:spPr>
                <a:xfrm>
                  <a:off x="7339058" y="1803020"/>
                  <a:ext cx="258584" cy="558455"/>
                </a:xfrm>
                <a:prstGeom prst="roundRect">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Oval 15"/>
                <p:cNvSpPr/>
                <p:nvPr/>
              </p:nvSpPr>
              <p:spPr>
                <a:xfrm>
                  <a:off x="7087348" y="824753"/>
                  <a:ext cx="762000" cy="1219200"/>
                </a:xfrm>
                <a:prstGeom prst="ellipse">
                  <a:avLst/>
                </a:prstGeom>
                <a:solidFill>
                  <a:srgbClr val="CDB68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sp>
          <p:nvSpPr>
            <p:cNvPr id="7" name="Rectangle 6"/>
            <p:cNvSpPr/>
            <p:nvPr/>
          </p:nvSpPr>
          <p:spPr>
            <a:xfrm>
              <a:off x="841744" y="5025917"/>
              <a:ext cx="2437759" cy="830997"/>
            </a:xfrm>
            <a:prstGeom prst="rect">
              <a:avLst/>
            </a:prstGeom>
          </p:spPr>
          <p:txBody>
            <a:bodyPr wrap="square">
              <a:spAutoFit/>
            </a:bodyPr>
            <a:lstStyle/>
            <a:p>
              <a:pPr algn="ctr"/>
              <a:r>
                <a:rPr lang="en-US" sz="1600" b="1" i="0" dirty="0">
                  <a:solidFill>
                    <a:srgbClr val="000000"/>
                  </a:solidFill>
                  <a:effectLst/>
                  <a:latin typeface="Ensign:Serif"/>
                </a:rPr>
                <a:t>Jesus Christ commanded us to be perfect like Heavenly Father</a:t>
              </a:r>
              <a:endParaRPr lang="en-US" sz="1600" dirty="0">
                <a:latin typeface="Abadi" panose="020B0604020104020204" pitchFamily="34" charset="0"/>
              </a:endParaRPr>
            </a:p>
          </p:txBody>
        </p:sp>
      </p:grpSp>
      <p:sp>
        <p:nvSpPr>
          <p:cNvPr id="3" name="Rectangle 2"/>
          <p:cNvSpPr/>
          <p:nvPr/>
        </p:nvSpPr>
        <p:spPr>
          <a:xfrm>
            <a:off x="2877149" y="916612"/>
            <a:ext cx="5244881" cy="3139321"/>
          </a:xfrm>
          <a:prstGeom prst="rect">
            <a:avLst/>
          </a:prstGeom>
        </p:spPr>
        <p:txBody>
          <a:bodyPr wrap="square">
            <a:spAutoFit/>
          </a:bodyPr>
          <a:lstStyle/>
          <a:p>
            <a:r>
              <a:rPr lang="en-US" b="0" i="0" dirty="0">
                <a:solidFill>
                  <a:srgbClr val="333333"/>
                </a:solidFill>
                <a:effectLst/>
                <a:latin typeface="Abadi" panose="020B0604020104020204" pitchFamily="34" charset="0"/>
              </a:rPr>
              <a:t>“When you climb up a ladder, you must begin at the bottom, and ascend step by step, until you arrive at the top; and so it is with the principles of the gospel—you must begin with the first, and go on until you learn all the principles of exaltation. </a:t>
            </a:r>
          </a:p>
          <a:p>
            <a:endParaRPr lang="en-US" dirty="0">
              <a:solidFill>
                <a:srgbClr val="333333"/>
              </a:solidFill>
              <a:latin typeface="Abadi" panose="020B0604020104020204" pitchFamily="34" charset="0"/>
            </a:endParaRPr>
          </a:p>
          <a:p>
            <a:r>
              <a:rPr lang="en-US" b="0" i="0" dirty="0">
                <a:solidFill>
                  <a:srgbClr val="333333"/>
                </a:solidFill>
                <a:effectLst/>
                <a:latin typeface="Abadi" panose="020B0604020104020204" pitchFamily="34" charset="0"/>
              </a:rPr>
              <a:t>But it will be a great while after you have passed through the veil before you will have learned them. It is not all to be comprehended in this world; it will be a great work to learn our salvation and exaltation even beyond the grave’” (7)</a:t>
            </a:r>
            <a:endParaRPr lang="en-US" dirty="0">
              <a:latin typeface="Abadi" panose="020B0604020104020204" pitchFamily="34" charset="0"/>
            </a:endParaRPr>
          </a:p>
        </p:txBody>
      </p:sp>
      <p:grpSp>
        <p:nvGrpSpPr>
          <p:cNvPr id="102" name="Group 101"/>
          <p:cNvGrpSpPr/>
          <p:nvPr/>
        </p:nvGrpSpPr>
        <p:grpSpPr>
          <a:xfrm>
            <a:off x="8889947" y="783325"/>
            <a:ext cx="2448613" cy="5060467"/>
            <a:chOff x="6934200" y="1524000"/>
            <a:chExt cx="1143000" cy="2362200"/>
          </a:xfrm>
          <a:solidFill>
            <a:schemeClr val="accent2">
              <a:lumMod val="50000"/>
            </a:schemeClr>
          </a:solidFill>
        </p:grpSpPr>
        <p:sp>
          <p:nvSpPr>
            <p:cNvPr id="103" name="Rounded Rectangle 102"/>
            <p:cNvSpPr/>
            <p:nvPr/>
          </p:nvSpPr>
          <p:spPr>
            <a:xfrm>
              <a:off x="6934200" y="1600200"/>
              <a:ext cx="11430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Rounded Rectangle 103"/>
            <p:cNvSpPr/>
            <p:nvPr/>
          </p:nvSpPr>
          <p:spPr>
            <a:xfrm>
              <a:off x="6934200" y="1981200"/>
              <a:ext cx="11430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Rounded Rectangle 104"/>
            <p:cNvSpPr/>
            <p:nvPr/>
          </p:nvSpPr>
          <p:spPr>
            <a:xfrm>
              <a:off x="6934200" y="2362200"/>
              <a:ext cx="11430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6" name="Rounded Rectangle 105"/>
            <p:cNvSpPr/>
            <p:nvPr/>
          </p:nvSpPr>
          <p:spPr>
            <a:xfrm>
              <a:off x="6934200" y="2743200"/>
              <a:ext cx="11430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7" name="Rounded Rectangle 106"/>
            <p:cNvSpPr/>
            <p:nvPr/>
          </p:nvSpPr>
          <p:spPr>
            <a:xfrm>
              <a:off x="6934200" y="3124200"/>
              <a:ext cx="11430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Rounded Rectangle 107"/>
            <p:cNvSpPr/>
            <p:nvPr/>
          </p:nvSpPr>
          <p:spPr>
            <a:xfrm>
              <a:off x="6934200" y="3505200"/>
              <a:ext cx="11430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Rounded Rectangle 108"/>
            <p:cNvSpPr/>
            <p:nvPr/>
          </p:nvSpPr>
          <p:spPr>
            <a:xfrm rot="5400000">
              <a:off x="5981700" y="2628900"/>
              <a:ext cx="23622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0" name="Rounded Rectangle 109"/>
            <p:cNvSpPr/>
            <p:nvPr/>
          </p:nvSpPr>
          <p:spPr>
            <a:xfrm rot="5400000">
              <a:off x="6667500" y="2628900"/>
              <a:ext cx="2362200" cy="152400"/>
            </a:xfrm>
            <a:prstGeom prst="roundRect">
              <a:avLst>
                <a:gd name="adj" fmla="val 3787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92" name="Group 91"/>
          <p:cNvGrpSpPr/>
          <p:nvPr/>
        </p:nvGrpSpPr>
        <p:grpSpPr>
          <a:xfrm>
            <a:off x="8743965" y="2486272"/>
            <a:ext cx="1918028" cy="3457823"/>
            <a:chOff x="3108112" y="1082367"/>
            <a:chExt cx="2300492" cy="4147329"/>
          </a:xfrm>
        </p:grpSpPr>
        <p:sp>
          <p:nvSpPr>
            <p:cNvPr id="93" name="Oval 92"/>
            <p:cNvSpPr/>
            <p:nvPr/>
          </p:nvSpPr>
          <p:spPr>
            <a:xfrm>
              <a:off x="4038600" y="1295400"/>
              <a:ext cx="914400" cy="9144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4" name="Rectangle 93"/>
            <p:cNvSpPr/>
            <p:nvPr/>
          </p:nvSpPr>
          <p:spPr>
            <a:xfrm>
              <a:off x="4086697" y="2270571"/>
              <a:ext cx="901337" cy="11430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Rounded Rectangle 94"/>
            <p:cNvSpPr/>
            <p:nvPr/>
          </p:nvSpPr>
          <p:spPr>
            <a:xfrm rot="20322635">
              <a:off x="3228872" y="2417406"/>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6" name="Rounded Rectangle 95"/>
            <p:cNvSpPr/>
            <p:nvPr/>
          </p:nvSpPr>
          <p:spPr>
            <a:xfrm rot="4227727">
              <a:off x="2728129" y="2221464"/>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7" name="Rounded Rectangle 96"/>
            <p:cNvSpPr/>
            <p:nvPr/>
          </p:nvSpPr>
          <p:spPr>
            <a:xfrm rot="17695572">
              <a:off x="4350029" y="1771909"/>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Rounded Rectangle 97"/>
            <p:cNvSpPr/>
            <p:nvPr/>
          </p:nvSpPr>
          <p:spPr>
            <a:xfrm rot="17695572">
              <a:off x="3021973" y="4171120"/>
              <a:ext cx="1748118"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Rectangle 98"/>
            <p:cNvSpPr/>
            <p:nvPr/>
          </p:nvSpPr>
          <p:spPr>
            <a:xfrm>
              <a:off x="4094277" y="3548317"/>
              <a:ext cx="858724" cy="371678"/>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Rounded Rectangle 99"/>
            <p:cNvSpPr/>
            <p:nvPr/>
          </p:nvSpPr>
          <p:spPr>
            <a:xfrm rot="20247848">
              <a:off x="4260146" y="3620232"/>
              <a:ext cx="1090186"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Rounded Rectangle 100"/>
            <p:cNvSpPr/>
            <p:nvPr/>
          </p:nvSpPr>
          <p:spPr>
            <a:xfrm rot="4996721">
              <a:off x="4637817" y="3882930"/>
              <a:ext cx="1129000" cy="36903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pic>
        <p:nvPicPr>
          <p:cNvPr id="91" name="Picture 9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383" y="241669"/>
            <a:ext cx="1608451" cy="1950344"/>
          </a:xfrm>
          <a:prstGeom prst="rect">
            <a:avLst/>
          </a:prstGeom>
        </p:spPr>
      </p:pic>
    </p:spTree>
    <p:extLst>
      <p:ext uri="{BB962C8B-B14F-4D97-AF65-F5344CB8AC3E}">
        <p14:creationId xmlns:p14="http://schemas.microsoft.com/office/powerpoint/2010/main" val="158028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3.33333E-6 -3.33333E-6 L 0.00261 -0.37199 " pathEditMode="relative" rAng="0" ptsTypes="AA">
                                      <p:cBhvr>
                                        <p:cTn id="8" dur="2000" fill="hold"/>
                                        <p:tgtEl>
                                          <p:spTgt spid="92"/>
                                        </p:tgtEl>
                                        <p:attrNameLst>
                                          <p:attrName>ppt_x</p:attrName>
                                          <p:attrName>ppt_y</p:attrName>
                                        </p:attrNameLst>
                                      </p:cBhvr>
                                      <p:rCtr x="130" y="-18611"/>
                                    </p:animMotion>
                                  </p:childTnLst>
                                </p:cTn>
                              </p:par>
                            </p:childTnLst>
                          </p:cTn>
                        </p:par>
                      </p:childTnLst>
                    </p:cTn>
                  </p:par>
                  <p:par>
                    <p:cTn id="9" fill="hold">
                      <p:stCondLst>
                        <p:cond delay="indefinite"/>
                      </p:stCondLst>
                      <p:childTnLst>
                        <p:par>
                          <p:cTn id="10" fill="hold">
                            <p:stCondLst>
                              <p:cond delay="0"/>
                            </p:stCondLst>
                            <p:childTnLst>
                              <p:par>
                                <p:cTn id="11" presetID="16" presetClass="entr" presetSubtype="37"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outVertical)">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orig06.deviantart.net/736a/f/2009/057/3/7/egyptian_desert_mountain_by_pepeglax.jpg">
            <a:extLst>
              <a:ext uri="{FF2B5EF4-FFF2-40B4-BE49-F238E27FC236}">
                <a16:creationId xmlns:a16="http://schemas.microsoft.com/office/drawing/2014/main" id="{06A0D97D-7EFB-11A4-41E6-4E262B56D60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5D22FA-E59D-DD2D-FD23-F2BAC6BD2458}"/>
              </a:ext>
            </a:extLst>
          </p:cNvPr>
          <p:cNvSpPr txBox="1"/>
          <p:nvPr/>
        </p:nvSpPr>
        <p:spPr>
          <a:xfrm>
            <a:off x="5381431" y="474345"/>
            <a:ext cx="6097554" cy="5909310"/>
          </a:xfrm>
          <a:prstGeom prst="rect">
            <a:avLst/>
          </a:prstGeom>
          <a:noFill/>
        </p:spPr>
        <p:txBody>
          <a:bodyPr wrap="square">
            <a:spAutoFit/>
          </a:bodyPr>
          <a:lstStyle/>
          <a:p>
            <a:pPr algn="l" fontAlgn="base"/>
            <a:r>
              <a:rPr lang="en-US" b="0" i="0" dirty="0">
                <a:solidFill>
                  <a:srgbClr val="000000"/>
                </a:solidFill>
                <a:effectLst/>
                <a:latin typeface="Abadi" panose="020B0604020104020204" pitchFamily="34" charset="0"/>
              </a:rPr>
              <a:t>As always, Christ is our exemplar. In His teachings as in His life, He showed us the way.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He forgave the wicked, the vulgar, and those who sought to hurt and to do Him harm.</a:t>
            </a:r>
          </a:p>
          <a:p>
            <a:pPr algn="l" fontAlgn="base"/>
            <a:r>
              <a:rPr lang="en-US" b="0" i="0" dirty="0">
                <a:solidFill>
                  <a:srgbClr val="000000"/>
                </a:solidFill>
                <a:effectLst/>
                <a:latin typeface="Abadi" panose="020B0604020104020204" pitchFamily="34" charset="0"/>
              </a:rPr>
              <a:t>Jesus said it is easy to love those who love us; even the wicked can do </a:t>
            </a:r>
            <a:r>
              <a:rPr lang="en-US" b="0" i="1" dirty="0">
                <a:solidFill>
                  <a:srgbClr val="000000"/>
                </a:solidFill>
                <a:effectLst/>
                <a:latin typeface="Abadi" panose="020B0604020104020204" pitchFamily="34" charset="0"/>
              </a:rPr>
              <a:t>that</a:t>
            </a:r>
            <a:r>
              <a:rPr lang="en-US" b="0" i="0" dirty="0">
                <a:solidFill>
                  <a:srgbClr val="000000"/>
                </a:solidFill>
                <a:effectLst/>
                <a:latin typeface="Abadi" panose="020B0604020104020204" pitchFamily="34" charset="0"/>
              </a:rPr>
              <a:t>.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But Jesus Christ taught a higher law. His words echo through the centuries and are meant for us today. They are meant for all who desire to be His disciples. </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They are meant for you and me: “Love your enemies, bless them that curse you, do good to them that hate you, and pray for them which despitefully use you, and persecute you”.</a:t>
            </a:r>
          </a:p>
          <a:p>
            <a:pPr algn="l" fontAlgn="base"/>
            <a:endParaRPr lang="en-US" dirty="0">
              <a:solidFill>
                <a:srgbClr val="000000"/>
              </a:solidFill>
              <a:latin typeface="Abadi" panose="020B0604020104020204" pitchFamily="34" charset="0"/>
            </a:endParaRPr>
          </a:p>
          <a:p>
            <a:pPr algn="l" fontAlgn="base"/>
            <a:r>
              <a:rPr lang="en-US" b="0" i="0" dirty="0">
                <a:solidFill>
                  <a:srgbClr val="000000"/>
                </a:solidFill>
                <a:effectLst/>
                <a:latin typeface="Abadi" panose="020B0604020104020204" pitchFamily="34" charset="0"/>
              </a:rPr>
              <a:t>When our hearts are filled with the love of God, we become “kind one to another, tenderhearted, forgiving [each other], even as God for Christ’s sake [forgave us]”.</a:t>
            </a:r>
          </a:p>
          <a:p>
            <a:pPr algn="l" fontAlgn="base"/>
            <a:r>
              <a:rPr lang="en-US" b="0" i="0" dirty="0">
                <a:solidFill>
                  <a:srgbClr val="000000"/>
                </a:solidFill>
                <a:effectLst/>
                <a:latin typeface="Abadi" panose="020B0604020104020204" pitchFamily="34" charset="0"/>
              </a:rPr>
              <a:t>(8)</a:t>
            </a:r>
          </a:p>
        </p:txBody>
      </p:sp>
      <p:sp>
        <p:nvSpPr>
          <p:cNvPr id="5" name="Rectangle 4">
            <a:extLst>
              <a:ext uri="{FF2B5EF4-FFF2-40B4-BE49-F238E27FC236}">
                <a16:creationId xmlns:a16="http://schemas.microsoft.com/office/drawing/2014/main" id="{0BD15590-24F9-CFFB-3E48-EA4DD3865319}"/>
              </a:ext>
            </a:extLst>
          </p:cNvPr>
          <p:cNvSpPr/>
          <p:nvPr/>
        </p:nvSpPr>
        <p:spPr>
          <a:xfrm>
            <a:off x="0" y="6581001"/>
            <a:ext cx="3347692" cy="276999"/>
          </a:xfrm>
          <a:prstGeom prst="rect">
            <a:avLst/>
          </a:prstGeom>
        </p:spPr>
        <p:txBody>
          <a:bodyPr wrap="square">
            <a:spAutoFit/>
          </a:bodyPr>
          <a:lstStyle/>
          <a:p>
            <a:r>
              <a:rPr lang="en-US" sz="1200" dirty="0">
                <a:latin typeface="Abadi" panose="020B0604020104020204" pitchFamily="34" charset="0"/>
              </a:rPr>
              <a:t>Matthew 5:43-47; Ephesians 4:32</a:t>
            </a:r>
          </a:p>
        </p:txBody>
      </p:sp>
      <p:pic>
        <p:nvPicPr>
          <p:cNvPr id="7" name="Picture 6">
            <a:extLst>
              <a:ext uri="{FF2B5EF4-FFF2-40B4-BE49-F238E27FC236}">
                <a16:creationId xmlns:a16="http://schemas.microsoft.com/office/drawing/2014/main" id="{00F5C471-FAB0-C4A8-AC93-ED82D21A37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3015" y="876206"/>
            <a:ext cx="3555026" cy="4440213"/>
          </a:xfrm>
          <a:prstGeom prst="rect">
            <a:avLst/>
          </a:prstGeom>
        </p:spPr>
      </p:pic>
    </p:spTree>
    <p:extLst>
      <p:ext uri="{BB962C8B-B14F-4D97-AF65-F5344CB8AC3E}">
        <p14:creationId xmlns:p14="http://schemas.microsoft.com/office/powerpoint/2010/main" val="3916003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85483" y="4025153"/>
            <a:ext cx="12192000" cy="371192"/>
          </a:xfrm>
          <a:prstGeom prst="rect">
            <a:avLst/>
          </a:prstGeom>
          <a:noFill/>
        </p:spPr>
        <p:txBody>
          <a:bodyPr wrap="square" rtlCol="0">
            <a:spAutoFit/>
          </a:bodyPr>
          <a:lstStyle/>
          <a:p>
            <a:r>
              <a:rPr lang="en-US" dirty="0">
                <a:latin typeface="Abadi" panose="020B0604020104020204" pitchFamily="34" charset="0"/>
              </a:rPr>
              <a:t>Sources:</a:t>
            </a:r>
          </a:p>
        </p:txBody>
      </p:sp>
      <p:grpSp>
        <p:nvGrpSpPr>
          <p:cNvPr id="8" name="Group 7"/>
          <p:cNvGrpSpPr/>
          <p:nvPr/>
        </p:nvGrpSpPr>
        <p:grpSpPr>
          <a:xfrm>
            <a:off x="228600" y="457199"/>
            <a:ext cx="11658600" cy="6284259"/>
            <a:chOff x="965200" y="2286000"/>
            <a:chExt cx="7264400" cy="2743200"/>
          </a:xfrm>
        </p:grpSpPr>
        <p:grpSp>
          <p:nvGrpSpPr>
            <p:cNvPr id="9" name="Group 18"/>
            <p:cNvGrpSpPr/>
            <p:nvPr/>
          </p:nvGrpSpPr>
          <p:grpSpPr>
            <a:xfrm>
              <a:off x="965200" y="2286000"/>
              <a:ext cx="7264400" cy="2743200"/>
              <a:chOff x="965200" y="2286000"/>
              <a:chExt cx="7327900" cy="2743200"/>
            </a:xfrm>
          </p:grpSpPr>
          <p:sp>
            <p:nvSpPr>
              <p:cNvPr id="11" name="Rectangle 10"/>
              <p:cNvSpPr/>
              <p:nvPr/>
            </p:nvSpPr>
            <p:spPr>
              <a:xfrm>
                <a:off x="990600" y="2286000"/>
                <a:ext cx="7302500" cy="2466242"/>
              </a:xfrm>
              <a:prstGeom prst="rect">
                <a:avLst/>
              </a:prstGeom>
              <a:solidFill>
                <a:srgbClr val="1C766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Rectangle 11"/>
              <p:cNvSpPr/>
              <p:nvPr/>
            </p:nvSpPr>
            <p:spPr>
              <a:xfrm>
                <a:off x="965200" y="4739054"/>
                <a:ext cx="7302500" cy="290146"/>
              </a:xfrm>
              <a:prstGeom prst="rect">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13" name="Straight Connector 12"/>
              <p:cNvCxnSpPr/>
              <p:nvPr/>
            </p:nvCxnSpPr>
            <p:spPr>
              <a:xfrm>
                <a:off x="965200" y="478741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2" idx="1"/>
                <a:endCxn id="12" idx="3"/>
              </p:cNvCxnSpPr>
              <p:nvPr/>
            </p:nvCxnSpPr>
            <p:spPr>
              <a:xfrm>
                <a:off x="965200" y="4884127"/>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965200" y="4980842"/>
                <a:ext cx="7302500" cy="0"/>
              </a:xfrm>
              <a:prstGeom prst="line">
                <a:avLst/>
              </a:prstGeom>
              <a:ln w="254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10" name="TextBox 9"/>
            <p:cNvSpPr txBox="1"/>
            <p:nvPr/>
          </p:nvSpPr>
          <p:spPr>
            <a:xfrm>
              <a:off x="1131586" y="2354051"/>
              <a:ext cx="7010400" cy="577707"/>
            </a:xfrm>
            <a:prstGeom prst="rect">
              <a:avLst/>
            </a:prstGeom>
            <a:noFill/>
          </p:spPr>
          <p:txBody>
            <a:bodyPr wrap="square" rtlCol="0">
              <a:spAutoFit/>
            </a:bodyPr>
            <a:lstStyle/>
            <a:p>
              <a:pPr algn="ctr"/>
              <a:r>
                <a:rPr lang="en-US" sz="4000" dirty="0">
                  <a:solidFill>
                    <a:schemeClr val="bg1"/>
                  </a:solidFill>
                  <a:latin typeface="Abadi" panose="020B0604020104020204" pitchFamily="34" charset="0"/>
                </a:rPr>
                <a:t>Which Commandment is the Most Difficult to Keep?</a:t>
              </a:r>
            </a:p>
          </p:txBody>
        </p:sp>
      </p:grpSp>
      <p:sp>
        <p:nvSpPr>
          <p:cNvPr id="2" name="Rectangle 1"/>
          <p:cNvSpPr/>
          <p:nvPr/>
        </p:nvSpPr>
        <p:spPr>
          <a:xfrm>
            <a:off x="473186" y="2658430"/>
            <a:ext cx="3110753" cy="923330"/>
          </a:xfrm>
          <a:prstGeom prst="rect">
            <a:avLst/>
          </a:prstGeom>
        </p:spPr>
        <p:txBody>
          <a:bodyPr wrap="square">
            <a:spAutoFit/>
          </a:bodyPr>
          <a:lstStyle/>
          <a:p>
            <a:r>
              <a:rPr lang="en-US" b="0" i="0" dirty="0">
                <a:solidFill>
                  <a:schemeClr val="accent5">
                    <a:lumMod val="40000"/>
                    <a:lumOff val="60000"/>
                  </a:schemeClr>
                </a:solidFill>
                <a:effectLst/>
                <a:latin typeface="Palatino"/>
              </a:rPr>
              <a:t>Be: </a:t>
            </a:r>
            <a:r>
              <a:rPr lang="en-US" b="0" i="0" dirty="0">
                <a:solidFill>
                  <a:srgbClr val="FFFF00"/>
                </a:solidFill>
                <a:effectLst/>
                <a:latin typeface="Palatino"/>
              </a:rPr>
              <a:t>JST Matt. 5:50 Ye are therefore commanded to be perfect …</a:t>
            </a:r>
            <a:endParaRPr lang="en-US" dirty="0">
              <a:solidFill>
                <a:srgbClr val="FFFF00"/>
              </a:solidFill>
              <a:latin typeface="Abadi" panose="020B0604020104020204" pitchFamily="34" charset="0"/>
            </a:endParaRPr>
          </a:p>
        </p:txBody>
      </p:sp>
      <p:sp>
        <p:nvSpPr>
          <p:cNvPr id="3" name="Rectangle 2"/>
          <p:cNvSpPr/>
          <p:nvPr/>
        </p:nvSpPr>
        <p:spPr>
          <a:xfrm>
            <a:off x="4023279" y="2702903"/>
            <a:ext cx="2957131" cy="646331"/>
          </a:xfrm>
          <a:prstGeom prst="rect">
            <a:avLst/>
          </a:prstGeom>
        </p:spPr>
        <p:txBody>
          <a:bodyPr wrap="square">
            <a:spAutoFit/>
          </a:bodyPr>
          <a:lstStyle/>
          <a:p>
            <a:r>
              <a:rPr lang="en-US" b="0" i="0" dirty="0">
                <a:solidFill>
                  <a:schemeClr val="accent5">
                    <a:lumMod val="40000"/>
                    <a:lumOff val="60000"/>
                  </a:schemeClr>
                </a:solidFill>
                <a:effectLst/>
                <a:latin typeface="Palatino"/>
              </a:rPr>
              <a:t>Perfect </a:t>
            </a:r>
            <a:r>
              <a:rPr lang="en-US" b="0" i="0" dirty="0">
                <a:solidFill>
                  <a:srgbClr val="FFFF00"/>
                </a:solidFill>
                <a:effectLst/>
                <a:latin typeface="Palatino"/>
              </a:rPr>
              <a:t>= complete, finished, fully developed.</a:t>
            </a:r>
            <a:endParaRPr lang="en-US" dirty="0">
              <a:solidFill>
                <a:srgbClr val="FFFF00"/>
              </a:solidFill>
              <a:latin typeface="Abadi" panose="020B0604020104020204" pitchFamily="34" charset="0"/>
            </a:endParaRPr>
          </a:p>
        </p:txBody>
      </p:sp>
      <p:sp>
        <p:nvSpPr>
          <p:cNvPr id="17" name="Rectangle 16"/>
          <p:cNvSpPr/>
          <p:nvPr/>
        </p:nvSpPr>
        <p:spPr>
          <a:xfrm>
            <a:off x="7201845" y="2715064"/>
            <a:ext cx="1883849" cy="369332"/>
          </a:xfrm>
          <a:prstGeom prst="rect">
            <a:avLst/>
          </a:prstGeom>
        </p:spPr>
        <p:txBody>
          <a:bodyPr wrap="none">
            <a:spAutoFit/>
          </a:bodyPr>
          <a:lstStyle/>
          <a:p>
            <a:r>
              <a:rPr lang="en-US" b="0" i="0" dirty="0">
                <a:solidFill>
                  <a:schemeClr val="accent5">
                    <a:lumMod val="40000"/>
                    <a:lumOff val="60000"/>
                  </a:schemeClr>
                </a:solidFill>
                <a:effectLst/>
                <a:latin typeface="Palatino"/>
              </a:rPr>
              <a:t>Father</a:t>
            </a:r>
            <a:r>
              <a:rPr lang="en-US" b="0" i="0" dirty="0">
                <a:solidFill>
                  <a:srgbClr val="FFFF00"/>
                </a:solidFill>
                <a:effectLst/>
                <a:latin typeface="Palatino"/>
              </a:rPr>
              <a:t> = Elohim.</a:t>
            </a:r>
            <a:endParaRPr lang="en-US" dirty="0">
              <a:solidFill>
                <a:srgbClr val="FFFF00"/>
              </a:solidFill>
              <a:latin typeface="Abadi" panose="020B0604020104020204" pitchFamily="34" charset="0"/>
            </a:endParaRPr>
          </a:p>
        </p:txBody>
      </p:sp>
      <p:sp>
        <p:nvSpPr>
          <p:cNvPr id="18" name="Rectangle 17"/>
          <p:cNvSpPr/>
          <p:nvPr/>
        </p:nvSpPr>
        <p:spPr>
          <a:xfrm>
            <a:off x="2298524" y="3698773"/>
            <a:ext cx="3203320" cy="369332"/>
          </a:xfrm>
          <a:prstGeom prst="rect">
            <a:avLst/>
          </a:prstGeom>
        </p:spPr>
        <p:txBody>
          <a:bodyPr wrap="square">
            <a:spAutoFit/>
          </a:bodyPr>
          <a:lstStyle/>
          <a:p>
            <a:r>
              <a:rPr lang="en-US" b="0" i="0" dirty="0">
                <a:solidFill>
                  <a:schemeClr val="accent5">
                    <a:lumMod val="40000"/>
                    <a:lumOff val="60000"/>
                  </a:schemeClr>
                </a:solidFill>
                <a:effectLst/>
                <a:latin typeface="Palatino"/>
              </a:rPr>
              <a:t>Perfect</a:t>
            </a:r>
            <a:r>
              <a:rPr lang="en-US" b="0" i="0" dirty="0">
                <a:solidFill>
                  <a:srgbClr val="FFFF00"/>
                </a:solidFill>
                <a:effectLst/>
                <a:latin typeface="Palatino"/>
              </a:rPr>
              <a:t> = Perfection of God</a:t>
            </a:r>
            <a:endParaRPr lang="en-US" dirty="0">
              <a:solidFill>
                <a:srgbClr val="FFFF00"/>
              </a:solidFill>
              <a:latin typeface="Abadi" panose="020B0604020104020204" pitchFamily="34" charset="0"/>
            </a:endParaRPr>
          </a:p>
        </p:txBody>
      </p:sp>
      <p:sp>
        <p:nvSpPr>
          <p:cNvPr id="16" name="Rectangle 15"/>
          <p:cNvSpPr/>
          <p:nvPr/>
        </p:nvSpPr>
        <p:spPr>
          <a:xfrm>
            <a:off x="8056881" y="4888934"/>
            <a:ext cx="3347692" cy="923330"/>
          </a:xfrm>
          <a:prstGeom prst="rect">
            <a:avLst/>
          </a:prstGeom>
        </p:spPr>
        <p:txBody>
          <a:bodyPr wrap="square">
            <a:spAutoFit/>
          </a:bodyPr>
          <a:lstStyle/>
          <a:p>
            <a:r>
              <a:rPr lang="en-US" dirty="0">
                <a:solidFill>
                  <a:schemeClr val="bg1"/>
                </a:solidFill>
                <a:latin typeface="Abadi" panose="020B0604020104020204" pitchFamily="34" charset="0"/>
              </a:rPr>
              <a:t>T</a:t>
            </a:r>
            <a:r>
              <a:rPr lang="en-US" b="0" i="0" dirty="0">
                <a:solidFill>
                  <a:schemeClr val="bg1"/>
                </a:solidFill>
                <a:effectLst/>
                <a:latin typeface="Abadi" panose="020B0604020104020204" pitchFamily="34" charset="0"/>
              </a:rPr>
              <a:t>o become complete or fully developed means to become like Heavenly Father.</a:t>
            </a:r>
            <a:endParaRPr lang="en-US" dirty="0">
              <a:solidFill>
                <a:schemeClr val="bg1"/>
              </a:solidFill>
              <a:latin typeface="Abadi" panose="020B0604020104020204" pitchFamily="34" charset="0"/>
            </a:endParaRPr>
          </a:p>
        </p:txBody>
      </p:sp>
      <p:sp>
        <p:nvSpPr>
          <p:cNvPr id="19" name="Rectangle 18"/>
          <p:cNvSpPr/>
          <p:nvPr/>
        </p:nvSpPr>
        <p:spPr>
          <a:xfrm>
            <a:off x="2989694" y="1664077"/>
            <a:ext cx="6096000" cy="646331"/>
          </a:xfrm>
          <a:prstGeom prst="rect">
            <a:avLst/>
          </a:prstGeom>
        </p:spPr>
        <p:txBody>
          <a:bodyPr>
            <a:spAutoFit/>
          </a:bodyPr>
          <a:lstStyle/>
          <a:p>
            <a:r>
              <a:rPr lang="en-US" b="0" i="1" dirty="0">
                <a:solidFill>
                  <a:schemeClr val="accent5">
                    <a:lumMod val="40000"/>
                    <a:lumOff val="60000"/>
                  </a:schemeClr>
                </a:solidFill>
                <a:effectLst/>
                <a:latin typeface="Palatino"/>
              </a:rPr>
              <a:t>Be</a:t>
            </a:r>
            <a:r>
              <a:rPr lang="en-US" b="0" i="1" dirty="0">
                <a:solidFill>
                  <a:srgbClr val="FFFF00"/>
                </a:solidFill>
                <a:effectLst/>
                <a:latin typeface="Palatino"/>
              </a:rPr>
              <a:t> ye therefore </a:t>
            </a:r>
            <a:r>
              <a:rPr lang="en-US" b="0" i="1" dirty="0">
                <a:solidFill>
                  <a:schemeClr val="accent5">
                    <a:lumMod val="40000"/>
                    <a:lumOff val="60000"/>
                  </a:schemeClr>
                </a:solidFill>
                <a:effectLst/>
                <a:latin typeface="Palatino"/>
              </a:rPr>
              <a:t>perfect</a:t>
            </a:r>
            <a:r>
              <a:rPr lang="en-US" b="0" i="1" dirty="0">
                <a:solidFill>
                  <a:srgbClr val="FFFF00"/>
                </a:solidFill>
                <a:effectLst/>
                <a:latin typeface="Palatino"/>
              </a:rPr>
              <a:t>, even as your </a:t>
            </a:r>
            <a:r>
              <a:rPr lang="en-US" b="0" i="1" dirty="0">
                <a:solidFill>
                  <a:schemeClr val="accent5">
                    <a:lumMod val="40000"/>
                    <a:lumOff val="60000"/>
                  </a:schemeClr>
                </a:solidFill>
                <a:effectLst/>
                <a:latin typeface="Palatino"/>
              </a:rPr>
              <a:t>Father</a:t>
            </a:r>
            <a:r>
              <a:rPr lang="en-US" b="0" i="1" dirty="0">
                <a:solidFill>
                  <a:srgbClr val="FFFF00"/>
                </a:solidFill>
                <a:effectLst/>
                <a:latin typeface="Palatino"/>
              </a:rPr>
              <a:t> which is in heaven is </a:t>
            </a:r>
            <a:r>
              <a:rPr lang="en-US" b="0" i="1" dirty="0">
                <a:solidFill>
                  <a:schemeClr val="accent5">
                    <a:lumMod val="40000"/>
                    <a:lumOff val="60000"/>
                  </a:schemeClr>
                </a:solidFill>
                <a:effectLst/>
                <a:latin typeface="Palatino"/>
              </a:rPr>
              <a:t>perfect</a:t>
            </a:r>
            <a:r>
              <a:rPr lang="en-US" b="0" i="1" dirty="0">
                <a:solidFill>
                  <a:srgbClr val="FFFF00"/>
                </a:solidFill>
                <a:effectLst/>
                <a:latin typeface="Palatino"/>
              </a:rPr>
              <a:t>.</a:t>
            </a:r>
            <a:endParaRPr lang="en-US" i="1" dirty="0">
              <a:solidFill>
                <a:srgbClr val="FFFF00"/>
              </a:solidFill>
              <a:latin typeface="Abadi" panose="020B0604020104020204" pitchFamily="34" charset="0"/>
            </a:endParaRPr>
          </a:p>
        </p:txBody>
      </p:sp>
      <p:sp>
        <p:nvSpPr>
          <p:cNvPr id="21" name="Rectangle 20"/>
          <p:cNvSpPr/>
          <p:nvPr/>
        </p:nvSpPr>
        <p:spPr>
          <a:xfrm>
            <a:off x="188189" y="6358606"/>
            <a:ext cx="3347692" cy="369332"/>
          </a:xfrm>
          <a:prstGeom prst="rect">
            <a:avLst/>
          </a:prstGeom>
        </p:spPr>
        <p:txBody>
          <a:bodyPr wrap="square">
            <a:spAutoFit/>
          </a:bodyPr>
          <a:lstStyle/>
          <a:p>
            <a:r>
              <a:rPr lang="en-US" dirty="0">
                <a:solidFill>
                  <a:schemeClr val="bg1"/>
                </a:solidFill>
                <a:latin typeface="Abadi" panose="020B0604020104020204" pitchFamily="34" charset="0"/>
              </a:rPr>
              <a:t>Matthew 5:48</a:t>
            </a:r>
          </a:p>
        </p:txBody>
      </p:sp>
      <p:cxnSp>
        <p:nvCxnSpPr>
          <p:cNvPr id="22" name="Straight Connector 21"/>
          <p:cNvCxnSpPr/>
          <p:nvPr/>
        </p:nvCxnSpPr>
        <p:spPr>
          <a:xfrm flipH="1">
            <a:off x="1515035" y="1972235"/>
            <a:ext cx="1474659" cy="68619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4885980" y="2026984"/>
            <a:ext cx="169077" cy="70325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7369269" y="1972235"/>
            <a:ext cx="230412" cy="758006"/>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3429034" y="2259510"/>
            <a:ext cx="1066072" cy="139729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2050" name="Picture 2" descr="http://mormonyouth.org/files/2015/02/mormon-yout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8953" y="4218402"/>
            <a:ext cx="3664313" cy="211715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2E5E8558-05E2-E1B4-26BF-D98BD3472E35}"/>
              </a:ext>
            </a:extLst>
          </p:cNvPr>
          <p:cNvSpPr/>
          <p:nvPr/>
        </p:nvSpPr>
        <p:spPr>
          <a:xfrm>
            <a:off x="2103409" y="6333090"/>
            <a:ext cx="8954695" cy="369332"/>
          </a:xfrm>
          <a:prstGeom prst="rect">
            <a:avLst/>
          </a:prstGeom>
        </p:spPr>
        <p:txBody>
          <a:bodyPr wrap="none">
            <a:spAutoFit/>
          </a:bodyPr>
          <a:lstStyle/>
          <a:p>
            <a:r>
              <a:rPr lang="en-US" b="0" i="1" dirty="0">
                <a:solidFill>
                  <a:srgbClr val="333333"/>
                </a:solidFill>
                <a:effectLst/>
                <a:latin typeface="Abadi" panose="020B0604020104020204" pitchFamily="34" charset="0"/>
              </a:rPr>
              <a:t>“</a:t>
            </a:r>
            <a:r>
              <a:rPr lang="en-US" i="1" dirty="0">
                <a:latin typeface="Abadi" panose="020B0604020104020204" pitchFamily="34" charset="0"/>
              </a:rPr>
              <a:t>Be ye therefore perfect, even as your Father which is in heaven is perfect. Matthew 5:48</a:t>
            </a:r>
          </a:p>
        </p:txBody>
      </p:sp>
    </p:spTree>
    <p:extLst>
      <p:ext uri="{BB962C8B-B14F-4D97-AF65-F5344CB8AC3E}">
        <p14:creationId xmlns:p14="http://schemas.microsoft.com/office/powerpoint/2010/main" val="3624910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0"/>
                                        </p:tgtEl>
                                        <p:attrNameLst>
                                          <p:attrName>style.visibility</p:attrName>
                                        </p:attrNameLst>
                                      </p:cBhvr>
                                      <p:to>
                                        <p:strVal val="visible"/>
                                      </p:to>
                                    </p:set>
                                    <p:animEffect transition="in" filter="fade">
                                      <p:cBhvr>
                                        <p:cTn id="38" dur="1000"/>
                                        <p:tgtEl>
                                          <p:spTgt spid="2050"/>
                                        </p:tgtEl>
                                      </p:cBhvr>
                                    </p:animEffect>
                                    <p:anim calcmode="lin" valueType="num">
                                      <p:cBhvr>
                                        <p:cTn id="39" dur="1000" fill="hold"/>
                                        <p:tgtEl>
                                          <p:spTgt spid="2050"/>
                                        </p:tgtEl>
                                        <p:attrNameLst>
                                          <p:attrName>ppt_x</p:attrName>
                                        </p:attrNameLst>
                                      </p:cBhvr>
                                      <p:tavLst>
                                        <p:tav tm="0">
                                          <p:val>
                                            <p:strVal val="#ppt_x"/>
                                          </p:val>
                                        </p:tav>
                                        <p:tav tm="100000">
                                          <p:val>
                                            <p:strVal val="#ppt_x"/>
                                          </p:val>
                                        </p:tav>
                                      </p:tavLst>
                                    </p:anim>
                                    <p:anim calcmode="lin" valueType="num">
                                      <p:cBhvr>
                                        <p:cTn id="40" dur="1000" fill="hold"/>
                                        <p:tgtEl>
                                          <p:spTgt spid="2050"/>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8" grpId="0"/>
      <p:bldP spid="16" grpId="0"/>
      <p:bldP spid="1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899826" y="894396"/>
            <a:ext cx="5074023" cy="5355312"/>
          </a:xfrm>
          <a:prstGeom prst="rect">
            <a:avLst/>
          </a:prstGeom>
        </p:spPr>
        <p:txBody>
          <a:bodyPr wrap="square">
            <a:spAutoFit/>
          </a:bodyPr>
          <a:lstStyle/>
          <a:p>
            <a:pPr fontAlgn="base"/>
            <a:r>
              <a:rPr lang="en-US" b="0" i="0" dirty="0">
                <a:effectLst/>
                <a:latin typeface="Abadi" panose="020B0604020104020204" pitchFamily="34" charset="0"/>
              </a:rPr>
              <a:t>“The term </a:t>
            </a:r>
            <a:r>
              <a:rPr lang="en-US" b="0" i="1" dirty="0">
                <a:effectLst/>
                <a:latin typeface="Abadi" panose="020B0604020104020204" pitchFamily="34" charset="0"/>
              </a:rPr>
              <a:t>perfect</a:t>
            </a:r>
            <a:r>
              <a:rPr lang="en-US" b="0" i="0" dirty="0">
                <a:effectLst/>
                <a:latin typeface="Abadi" panose="020B0604020104020204" pitchFamily="34" charset="0"/>
              </a:rPr>
              <a:t> was translated from the Greek </a:t>
            </a:r>
            <a:r>
              <a:rPr lang="en-US" b="0" i="1" dirty="0" err="1">
                <a:effectLst/>
                <a:latin typeface="Abadi" panose="020B0604020104020204" pitchFamily="34" charset="0"/>
              </a:rPr>
              <a:t>teleios</a:t>
            </a:r>
            <a:r>
              <a:rPr lang="en-US" b="0" i="1" dirty="0">
                <a:effectLst/>
                <a:latin typeface="Abadi" panose="020B0604020104020204" pitchFamily="34" charset="0"/>
              </a:rPr>
              <a:t>, </a:t>
            </a:r>
            <a:r>
              <a:rPr lang="en-US" b="0" i="0" dirty="0">
                <a:effectLst/>
                <a:latin typeface="Abadi" panose="020B0604020104020204" pitchFamily="34" charset="0"/>
              </a:rPr>
              <a:t>which means ‘complete.’ … </a:t>
            </a:r>
          </a:p>
          <a:p>
            <a:pPr fontAlgn="base"/>
            <a:endParaRPr lang="en-US" dirty="0">
              <a:latin typeface="Abadi" panose="020B0604020104020204" pitchFamily="34" charset="0"/>
            </a:endParaRPr>
          </a:p>
          <a:p>
            <a:pPr fontAlgn="base"/>
            <a:r>
              <a:rPr lang="en-US" b="0" i="0" dirty="0">
                <a:effectLst/>
                <a:latin typeface="Abadi" panose="020B0604020104020204" pitchFamily="34" charset="0"/>
              </a:rPr>
              <a:t>The infinitive form of the verb is </a:t>
            </a:r>
            <a:r>
              <a:rPr lang="en-US" b="0" i="1" dirty="0" err="1">
                <a:effectLst/>
                <a:latin typeface="Abadi" panose="020B0604020104020204" pitchFamily="34" charset="0"/>
              </a:rPr>
              <a:t>teleiono</a:t>
            </a:r>
            <a:r>
              <a:rPr lang="en-US" b="0" i="1" dirty="0">
                <a:effectLst/>
                <a:latin typeface="Abadi" panose="020B0604020104020204" pitchFamily="34" charset="0"/>
              </a:rPr>
              <a:t>,</a:t>
            </a:r>
            <a:r>
              <a:rPr lang="en-US" b="0" i="0" dirty="0">
                <a:effectLst/>
                <a:latin typeface="Abadi" panose="020B0604020104020204" pitchFamily="34" charset="0"/>
              </a:rPr>
              <a:t> which means ‘to reach a distant end, to be fully developed, to consummate, or to finish.’ </a:t>
            </a:r>
          </a:p>
          <a:p>
            <a:pPr fontAlgn="base"/>
            <a:endParaRPr lang="en-US" dirty="0">
              <a:latin typeface="Abadi" panose="020B0604020104020204" pitchFamily="34" charset="0"/>
            </a:endParaRPr>
          </a:p>
          <a:p>
            <a:pPr fontAlgn="base"/>
            <a:r>
              <a:rPr lang="en-US" b="0" i="0" dirty="0">
                <a:effectLst/>
                <a:latin typeface="Abadi" panose="020B0604020104020204" pitchFamily="34" charset="0"/>
              </a:rPr>
              <a:t>Please note that the word does not imply freedom from error; it implies </a:t>
            </a:r>
            <a:r>
              <a:rPr lang="en-US" b="1" i="0" dirty="0">
                <a:effectLst/>
                <a:latin typeface="Abadi" panose="020B0604020104020204" pitchFamily="34" charset="0"/>
              </a:rPr>
              <a:t>achieving a distant objective. …</a:t>
            </a:r>
          </a:p>
          <a:p>
            <a:pPr fontAlgn="base"/>
            <a:endParaRPr lang="en-US" b="0" i="0" dirty="0">
              <a:effectLst/>
              <a:latin typeface="Abadi" panose="020B0604020104020204" pitchFamily="34" charset="0"/>
            </a:endParaRPr>
          </a:p>
          <a:p>
            <a:pPr fontAlgn="base"/>
            <a:r>
              <a:rPr lang="en-US" b="0" i="0" dirty="0">
                <a:effectLst/>
                <a:latin typeface="Abadi" panose="020B0604020104020204" pitchFamily="34" charset="0"/>
              </a:rPr>
              <a:t>“We need not be dismayed if our earnest efforts toward perfection now seem so arduous and endless. </a:t>
            </a:r>
          </a:p>
          <a:p>
            <a:pPr fontAlgn="base"/>
            <a:endParaRPr lang="en-US" dirty="0">
              <a:latin typeface="Abadi" panose="020B0604020104020204" pitchFamily="34" charset="0"/>
            </a:endParaRPr>
          </a:p>
          <a:p>
            <a:pPr fontAlgn="base"/>
            <a:r>
              <a:rPr lang="en-US" b="1" i="0" dirty="0">
                <a:effectLst/>
                <a:latin typeface="Abadi" panose="020B0604020104020204" pitchFamily="34" charset="0"/>
              </a:rPr>
              <a:t>Perfection is pending</a:t>
            </a:r>
            <a:r>
              <a:rPr lang="en-US" b="0" i="0" dirty="0">
                <a:effectLst/>
                <a:latin typeface="Abadi" panose="020B0604020104020204" pitchFamily="34" charset="0"/>
              </a:rPr>
              <a:t>. It can come in full only after the </a:t>
            </a:r>
            <a:r>
              <a:rPr lang="en-US" b="0" i="0" u="none" strike="noStrike" dirty="0">
                <a:effectLst/>
                <a:latin typeface="Abadi" panose="020B0604020104020204" pitchFamily="34" charset="0"/>
              </a:rPr>
              <a:t>Resurrection</a:t>
            </a:r>
            <a:r>
              <a:rPr lang="en-US" b="0" i="0" dirty="0">
                <a:effectLst/>
                <a:latin typeface="Abadi" panose="020B0604020104020204" pitchFamily="34" charset="0"/>
              </a:rPr>
              <a:t> and only through the Lord. It awaits all who love him and keep his commandments.”</a:t>
            </a:r>
          </a:p>
        </p:txBody>
      </p:sp>
      <p:pic>
        <p:nvPicPr>
          <p:cNvPr id="5" name="Picture 2" descr="http://cdn1.relevantmediagroup.com/sites/default/files/styles/node_thumbnail/public/field/thumbnail/stop_trying_to_be_perfect_thumb.jpg?itok=yyEKzLp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77514" y="958841"/>
            <a:ext cx="3612734" cy="261321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499" y="363071"/>
            <a:ext cx="1219200" cy="1524000"/>
          </a:xfrm>
          <a:prstGeom prst="rect">
            <a:avLst/>
          </a:prstGeom>
        </p:spPr>
      </p:pic>
      <p:sp>
        <p:nvSpPr>
          <p:cNvPr id="7" name="Rectangle 6"/>
          <p:cNvSpPr/>
          <p:nvPr/>
        </p:nvSpPr>
        <p:spPr>
          <a:xfrm>
            <a:off x="7281339" y="4463064"/>
            <a:ext cx="4805083" cy="1938992"/>
          </a:xfrm>
          <a:prstGeom prst="rect">
            <a:avLst/>
          </a:prstGeom>
        </p:spPr>
        <p:txBody>
          <a:bodyPr wrap="square">
            <a:spAutoFit/>
          </a:bodyPr>
          <a:lstStyle/>
          <a:p>
            <a:r>
              <a:rPr lang="en-US" b="0" i="0" dirty="0">
                <a:solidFill>
                  <a:srgbClr val="333333"/>
                </a:solidFill>
                <a:effectLst/>
                <a:latin typeface="Abadi" panose="020B0604020104020204" pitchFamily="34" charset="0"/>
              </a:rPr>
              <a:t>“We all need to remember: men are that they might have joy—not guilt trips!</a:t>
            </a:r>
            <a:r>
              <a:rPr lang="en-US" b="0" i="0" baseline="30000" dirty="0">
                <a:solidFill>
                  <a:srgbClr val="333333"/>
                </a:solidFill>
                <a:effectLst/>
                <a:latin typeface="Abadi" panose="020B0604020104020204" pitchFamily="34" charset="0"/>
              </a:rPr>
              <a:t> </a:t>
            </a:r>
            <a:endParaRPr lang="en-US" baseline="30000" dirty="0">
              <a:solidFill>
                <a:srgbClr val="147EA7"/>
              </a:solidFill>
              <a:latin typeface="Abadi" panose="020B0604020104020204" pitchFamily="34" charset="0"/>
            </a:endParaRPr>
          </a:p>
          <a:p>
            <a:endParaRPr lang="en-US" b="0" i="0" baseline="30000" dirty="0">
              <a:solidFill>
                <a:srgbClr val="147EA7"/>
              </a:solidFill>
              <a:effectLst/>
              <a:latin typeface="Abadi" panose="020B0604020104020204" pitchFamily="34" charset="0"/>
            </a:endParaRPr>
          </a:p>
          <a:p>
            <a:r>
              <a:rPr lang="en-US" b="0" i="0" dirty="0">
                <a:solidFill>
                  <a:srgbClr val="333333"/>
                </a:solidFill>
                <a:effectLst/>
                <a:latin typeface="Abadi" panose="020B0604020104020204" pitchFamily="34" charset="0"/>
              </a:rPr>
              <a:t>We also need to remember that the Lord gives no commandments that are impossible to obey. But sometimes we fail to comprehend them fully.”</a:t>
            </a:r>
            <a:endParaRPr lang="en-US" dirty="0">
              <a:latin typeface="Abadi" panose="020B0604020104020204" pitchFamily="34" charset="0"/>
            </a:endParaRPr>
          </a:p>
        </p:txBody>
      </p:sp>
      <p:sp>
        <p:nvSpPr>
          <p:cNvPr id="3" name="Rectangle 2"/>
          <p:cNvSpPr/>
          <p:nvPr/>
        </p:nvSpPr>
        <p:spPr>
          <a:xfrm>
            <a:off x="11725206" y="6488668"/>
            <a:ext cx="466794" cy="369332"/>
          </a:xfrm>
          <a:prstGeom prst="rect">
            <a:avLst/>
          </a:prstGeom>
        </p:spPr>
        <p:txBody>
          <a:bodyPr wrap="none">
            <a:spAutoFit/>
          </a:bodyPr>
          <a:lstStyle/>
          <a:p>
            <a:r>
              <a:rPr lang="en-US" dirty="0">
                <a:latin typeface="Abadi" panose="020B0604020104020204" pitchFamily="34" charset="0"/>
              </a:rPr>
              <a:t>(1)</a:t>
            </a:r>
          </a:p>
        </p:txBody>
      </p:sp>
    </p:spTree>
    <p:extLst>
      <p:ext uri="{BB962C8B-B14F-4D97-AF65-F5344CB8AC3E}">
        <p14:creationId xmlns:p14="http://schemas.microsoft.com/office/powerpoint/2010/main" val="179361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a:extLst>
              <a:ext uri="{28A0092B-C50C-407E-A947-70E740481C1C}">
                <a14:useLocalDpi xmlns:a14="http://schemas.microsoft.com/office/drawing/2010/main" val="0"/>
              </a:ext>
            </a:extLst>
          </a:blip>
          <a:srcRect l="-1397" b="44183"/>
          <a:stretch/>
        </p:blipFill>
        <p:spPr bwMode="auto">
          <a:xfrm>
            <a:off x="-170329" y="0"/>
            <a:ext cx="12362329"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0"/>
            <a:ext cx="12192000" cy="6186309"/>
          </a:xfrm>
          <a:prstGeom prst="rect">
            <a:avLst/>
          </a:prstGeom>
          <a:noFill/>
        </p:spPr>
        <p:txBody>
          <a:bodyPr wrap="square" rtlCol="0">
            <a:spAutoFit/>
          </a:bodyPr>
          <a:lstStyle/>
          <a:p>
            <a:r>
              <a:rPr lang="en-US" dirty="0">
                <a:latin typeface="Abadi" panose="020B0604020104020204" pitchFamily="34" charset="0"/>
              </a:rPr>
              <a:t>Sources:</a:t>
            </a:r>
          </a:p>
          <a:p>
            <a:endParaRPr lang="en-US" dirty="0">
              <a:latin typeface="Abadi" panose="020B0604020104020204" pitchFamily="34" charset="0"/>
            </a:endParaRPr>
          </a:p>
          <a:p>
            <a:r>
              <a:rPr lang="en-US" dirty="0">
                <a:latin typeface="Abadi" panose="020B0604020104020204" pitchFamily="34" charset="0"/>
              </a:rPr>
              <a:t>Suggested Hymn: #308 </a:t>
            </a:r>
            <a:r>
              <a:rPr lang="en-US" i="1" dirty="0">
                <a:latin typeface="Abadi" panose="020B0604020104020204" pitchFamily="34" charset="0"/>
              </a:rPr>
              <a:t>As I Have Loved You</a:t>
            </a:r>
          </a:p>
          <a:p>
            <a:endParaRPr lang="en-US" i="1" dirty="0">
              <a:latin typeface="Abadi" panose="020B0604020104020204" pitchFamily="34" charset="0"/>
            </a:endParaRPr>
          </a:p>
          <a:p>
            <a:r>
              <a:rPr lang="en-US" dirty="0">
                <a:latin typeface="Abadi" panose="020B0604020104020204" pitchFamily="34" charset="0"/>
              </a:rPr>
              <a:t>Videos: The Sermon on the Mount: The Higher Law (2:19)</a:t>
            </a:r>
          </a:p>
          <a:p>
            <a:r>
              <a:rPr lang="en-US" dirty="0">
                <a:latin typeface="Abadi" panose="020B0604020104020204" pitchFamily="34" charset="0"/>
              </a:rPr>
              <a:t>The Healing Power of Forgiveness (1:45)</a:t>
            </a:r>
          </a:p>
          <a:p>
            <a:endParaRPr lang="en-US" dirty="0">
              <a:latin typeface="Abadi" panose="020B0604020104020204" pitchFamily="34" charset="0"/>
            </a:endParaRPr>
          </a:p>
          <a:p>
            <a:pPr marL="342900" indent="-342900">
              <a:buAutoNum type="arabicPeriod"/>
            </a:pPr>
            <a:r>
              <a:rPr lang="en-US" b="0" i="0" dirty="0">
                <a:effectLst/>
                <a:latin typeface="Abadi" panose="020B0604020104020204" pitchFamily="34" charset="0"/>
              </a:rPr>
              <a:t>Elder Russell M. Nelson (</a:t>
            </a:r>
            <a:r>
              <a:rPr lang="en-US" b="0" i="0" u="none" strike="noStrike" dirty="0">
                <a:effectLst/>
                <a:latin typeface="Abadi" panose="020B0604020104020204" pitchFamily="34" charset="0"/>
              </a:rPr>
              <a:t>“Perfection Pending,”</a:t>
            </a:r>
            <a:r>
              <a:rPr lang="en-US" b="0" i="1" dirty="0">
                <a:effectLst/>
                <a:latin typeface="Abadi" panose="020B0604020104020204" pitchFamily="34" charset="0"/>
              </a:rPr>
              <a:t> Ensign,</a:t>
            </a:r>
            <a:r>
              <a:rPr lang="en-US" b="0" i="0" dirty="0">
                <a:effectLst/>
                <a:latin typeface="Abadi" panose="020B0604020104020204" pitchFamily="34" charset="0"/>
              </a:rPr>
              <a:t> Nov. 1995, 86, 88).</a:t>
            </a:r>
          </a:p>
          <a:p>
            <a:pPr marL="342900" indent="-342900">
              <a:buAutoNum type="arabicPeriod"/>
            </a:pPr>
            <a:endParaRPr lang="en-US" b="0" i="0" dirty="0">
              <a:effectLst/>
              <a:latin typeface="Abadi" panose="020B0604020104020204" pitchFamily="34" charset="0"/>
            </a:endParaRPr>
          </a:p>
          <a:p>
            <a:pPr marL="342900" indent="-342900">
              <a:buFontTx/>
              <a:buAutoNum type="arabicPeriod"/>
            </a:pPr>
            <a:r>
              <a:rPr lang="en-US" b="0" i="0" dirty="0">
                <a:solidFill>
                  <a:srgbClr val="333333"/>
                </a:solidFill>
                <a:effectLst/>
                <a:latin typeface="Abadi" panose="020B0604020104020204" pitchFamily="34" charset="0"/>
              </a:rPr>
              <a:t>President Thomas S. Monson </a:t>
            </a:r>
            <a:r>
              <a:rPr lang="en-US" b="0" i="0" dirty="0">
                <a:effectLst/>
                <a:latin typeface="Abadi" panose="020B0604020104020204" pitchFamily="34" charset="0"/>
              </a:rPr>
              <a:t>(</a:t>
            </a:r>
            <a:r>
              <a:rPr lang="en-US" b="0" i="0" u="none" strike="noStrike" dirty="0">
                <a:effectLst/>
                <a:latin typeface="Abadi" panose="020B0604020104020204" pitchFamily="34" charset="0"/>
              </a:rPr>
              <a:t>“School Thy Feelings, O My Brother”), </a:t>
            </a:r>
            <a:r>
              <a:rPr lang="en-US" b="0" i="1" dirty="0">
                <a:solidFill>
                  <a:srgbClr val="333333"/>
                </a:solidFill>
                <a:effectLst/>
                <a:latin typeface="Abadi" panose="020B0604020104020204" pitchFamily="34" charset="0"/>
              </a:rPr>
              <a:t> Ensign</a:t>
            </a:r>
            <a:r>
              <a:rPr lang="en-US" b="0" i="0" dirty="0">
                <a:solidFill>
                  <a:srgbClr val="333333"/>
                </a:solidFill>
                <a:effectLst/>
                <a:latin typeface="Abadi" panose="020B0604020104020204" pitchFamily="34" charset="0"/>
              </a:rPr>
              <a:t> or </a:t>
            </a:r>
            <a:r>
              <a:rPr lang="en-US" b="0" i="1" dirty="0">
                <a:solidFill>
                  <a:srgbClr val="333333"/>
                </a:solidFill>
                <a:effectLst/>
                <a:latin typeface="Abadi" panose="020B0604020104020204" pitchFamily="34" charset="0"/>
              </a:rPr>
              <a:t>Liahona,</a:t>
            </a:r>
            <a:r>
              <a:rPr lang="en-US" b="0" i="0" dirty="0">
                <a:solidFill>
                  <a:srgbClr val="333333"/>
                </a:solidFill>
                <a:effectLst/>
                <a:latin typeface="Abadi" panose="020B0604020104020204" pitchFamily="34" charset="0"/>
              </a:rPr>
              <a:t> Nov. 2009, 68–69).</a:t>
            </a:r>
          </a:p>
          <a:p>
            <a:pPr marL="342900" indent="-342900">
              <a:buFontTx/>
              <a:buAutoNum type="arabicPeriod"/>
            </a:pPr>
            <a:endParaRPr lang="en-US" b="0" i="0" dirty="0">
              <a:solidFill>
                <a:srgbClr val="333333"/>
              </a:solidFill>
              <a:effectLst/>
              <a:latin typeface="Abadi" panose="020B0604020104020204" pitchFamily="34" charset="0"/>
            </a:endParaRPr>
          </a:p>
          <a:p>
            <a:pPr marL="342900" indent="-342900">
              <a:buFontTx/>
              <a:buAutoNum type="arabicPeriod"/>
            </a:pPr>
            <a:r>
              <a:rPr lang="en-US" dirty="0">
                <a:latin typeface="Abadi" panose="020B0604020104020204" pitchFamily="34" charset="0"/>
              </a:rPr>
              <a:t>Elder David E. Sorensen (“Forgiveness Will Change Bitterness to Love,”</a:t>
            </a:r>
            <a:r>
              <a:rPr lang="en-US" i="1" dirty="0">
                <a:latin typeface="Abadi" panose="020B0604020104020204" pitchFamily="34" charset="0"/>
              </a:rPr>
              <a:t> Ensign</a:t>
            </a:r>
            <a:r>
              <a:rPr lang="en-US" dirty="0">
                <a:latin typeface="Abadi" panose="020B0604020104020204" pitchFamily="34" charset="0"/>
              </a:rPr>
              <a:t> or </a:t>
            </a:r>
            <a:r>
              <a:rPr lang="en-US" i="1" dirty="0">
                <a:latin typeface="Abadi" panose="020B0604020104020204" pitchFamily="34" charset="0"/>
              </a:rPr>
              <a:t>Liahona,</a:t>
            </a:r>
            <a:r>
              <a:rPr lang="en-US" dirty="0">
                <a:latin typeface="Abadi" panose="020B0604020104020204" pitchFamily="34" charset="0"/>
              </a:rPr>
              <a:t> May 2003, 11).</a:t>
            </a:r>
          </a:p>
          <a:p>
            <a:pPr marL="342900" indent="-342900">
              <a:buFontTx/>
              <a:buAutoNum type="arabicPeriod"/>
            </a:pPr>
            <a:endParaRPr lang="en-US" dirty="0">
              <a:latin typeface="Abadi" panose="020B0604020104020204" pitchFamily="34" charset="0"/>
            </a:endParaRPr>
          </a:p>
          <a:p>
            <a:pPr marL="342900" indent="-342900">
              <a:buAutoNum type="arabicPeriod" startAt="4"/>
            </a:pPr>
            <a:r>
              <a:rPr lang="en-US" dirty="0">
                <a:latin typeface="Abadi" panose="020B0604020104020204" pitchFamily="34" charset="0"/>
              </a:rPr>
              <a:t>Elder Jeffrey R. Holland (“Place No More for the Enemy of My Soul,”</a:t>
            </a:r>
            <a:r>
              <a:rPr lang="en-US" i="1" dirty="0">
                <a:latin typeface="Abadi" panose="020B0604020104020204" pitchFamily="34" charset="0"/>
              </a:rPr>
              <a:t> Ensign</a:t>
            </a:r>
            <a:r>
              <a:rPr lang="en-US" dirty="0">
                <a:latin typeface="Abadi" panose="020B0604020104020204" pitchFamily="34" charset="0"/>
              </a:rPr>
              <a:t> or </a:t>
            </a:r>
            <a:r>
              <a:rPr lang="en-US" i="1" dirty="0">
                <a:latin typeface="Abadi" panose="020B0604020104020204" pitchFamily="34" charset="0"/>
              </a:rPr>
              <a:t>Liahona,</a:t>
            </a:r>
            <a:r>
              <a:rPr lang="en-US" dirty="0">
                <a:latin typeface="Abadi" panose="020B0604020104020204" pitchFamily="34" charset="0"/>
              </a:rPr>
              <a:t> May 2010, 44–45).</a:t>
            </a:r>
          </a:p>
          <a:p>
            <a:pPr marL="342900" indent="-342900">
              <a:buAutoNum type="arabicPeriod" startAt="4"/>
            </a:pPr>
            <a:endParaRPr lang="en-US" dirty="0">
              <a:latin typeface="Abadi" panose="020B0604020104020204" pitchFamily="34" charset="0"/>
            </a:endParaRPr>
          </a:p>
          <a:p>
            <a:pPr marL="342900" indent="-342900">
              <a:buFontTx/>
              <a:buAutoNum type="arabicPeriod" startAt="4"/>
            </a:pPr>
            <a:r>
              <a:rPr lang="en-US" dirty="0">
                <a:latin typeface="Abadi" panose="020B0604020104020204" pitchFamily="34" charset="0"/>
              </a:rPr>
              <a:t>President Joseph Fielding Smith (</a:t>
            </a:r>
            <a:r>
              <a:rPr lang="en-US" i="1" dirty="0">
                <a:latin typeface="Abadi" panose="020B0604020104020204" pitchFamily="34" charset="0"/>
              </a:rPr>
              <a:t>Answers to Gospel Questions,</a:t>
            </a:r>
            <a:r>
              <a:rPr lang="en-US" dirty="0">
                <a:latin typeface="Abadi" panose="020B0604020104020204" pitchFamily="34" charset="0"/>
              </a:rPr>
              <a:t> 5 vols. [1957–66], 5:79).</a:t>
            </a:r>
          </a:p>
          <a:p>
            <a:pPr marL="342900" indent="-342900">
              <a:buFontTx/>
              <a:buAutoNum type="arabicPeriod" startAt="4"/>
            </a:pPr>
            <a:endParaRPr lang="en-US" dirty="0">
              <a:latin typeface="Abadi" panose="020B0604020104020204" pitchFamily="34" charset="0"/>
            </a:endParaRPr>
          </a:p>
          <a:p>
            <a:pPr marL="342900" indent="-342900" fontAlgn="base">
              <a:buAutoNum type="arabicPeriod" startAt="6"/>
            </a:pPr>
            <a:r>
              <a:rPr lang="en-US" dirty="0">
                <a:effectLst/>
                <a:latin typeface="Abadi" panose="020B0604020104020204" pitchFamily="34" charset="0"/>
              </a:rPr>
              <a:t>Robert J. Matthews </a:t>
            </a:r>
            <a:r>
              <a:rPr lang="en-US" i="1" dirty="0">
                <a:latin typeface="Abadi" panose="020B0604020104020204" pitchFamily="34" charset="0"/>
              </a:rPr>
              <a:t>What “Loving Your Neighbor” Really Means  </a:t>
            </a:r>
            <a:r>
              <a:rPr lang="en-US" dirty="0">
                <a:latin typeface="Abadi" panose="020B0604020104020204" pitchFamily="34" charset="0"/>
              </a:rPr>
              <a:t>Oct. 1975 General Conf.</a:t>
            </a:r>
          </a:p>
          <a:p>
            <a:pPr marL="342900" indent="-342900" fontAlgn="base">
              <a:buAutoNum type="arabicPeriod" startAt="6"/>
            </a:pPr>
            <a:endParaRPr lang="en-US" dirty="0">
              <a:latin typeface="Abadi" panose="020B0604020104020204" pitchFamily="34" charset="0"/>
            </a:endParaRPr>
          </a:p>
          <a:p>
            <a:pPr marL="342900" indent="-342900" fontAlgn="base">
              <a:buFontTx/>
              <a:buAutoNum type="arabicPeriod" startAt="6"/>
            </a:pPr>
            <a:r>
              <a:rPr lang="en-US" b="0" i="1" dirty="0">
                <a:solidFill>
                  <a:srgbClr val="333333"/>
                </a:solidFill>
                <a:effectLst/>
                <a:latin typeface="Abadi" panose="020B0604020104020204" pitchFamily="34" charset="0"/>
              </a:rPr>
              <a:t>Teachings: Joseph Smith,</a:t>
            </a:r>
            <a:r>
              <a:rPr lang="en-US" b="0" i="0" dirty="0">
                <a:solidFill>
                  <a:srgbClr val="333333"/>
                </a:solidFill>
                <a:effectLst/>
                <a:latin typeface="Abadi" panose="020B0604020104020204" pitchFamily="34" charset="0"/>
              </a:rPr>
              <a:t> 268.</a:t>
            </a:r>
          </a:p>
          <a:p>
            <a:pPr marL="342900" indent="-342900" fontAlgn="base">
              <a:buFontTx/>
              <a:buAutoNum type="arabicPeriod" startAt="6"/>
            </a:pPr>
            <a:endParaRPr lang="en-US" b="0" i="0" dirty="0">
              <a:solidFill>
                <a:srgbClr val="333333"/>
              </a:solidFill>
              <a:effectLst/>
              <a:latin typeface="Abadi" panose="020B0604020104020204" pitchFamily="34" charset="0"/>
            </a:endParaRPr>
          </a:p>
          <a:p>
            <a:pPr marL="342900" indent="-342900" fontAlgn="base">
              <a:buFontTx/>
              <a:buAutoNum type="arabicPeriod" startAt="6"/>
            </a:pPr>
            <a:r>
              <a:rPr lang="en-US" b="0" i="0" dirty="0">
                <a:solidFill>
                  <a:srgbClr val="000000"/>
                </a:solidFill>
                <a:effectLst/>
                <a:latin typeface="Abadi" panose="020B0604020104020204" pitchFamily="34" charset="0"/>
              </a:rPr>
              <a:t>Dieter F. Uchtdorf, “</a:t>
            </a:r>
            <a:r>
              <a:rPr lang="en-US" b="0" i="0" u="none" strike="noStrike" dirty="0">
                <a:solidFill>
                  <a:srgbClr val="000000"/>
                </a:solidFill>
                <a:effectLst/>
                <a:latin typeface="Abadi" panose="020B0604020104020204" pitchFamily="34" charset="0"/>
              </a:rPr>
              <a:t>The Merciful Obtain Mercy</a:t>
            </a:r>
            <a:r>
              <a:rPr lang="en-US" b="0" i="0" dirty="0">
                <a:solidFill>
                  <a:srgbClr val="000000"/>
                </a:solidFill>
                <a:effectLst/>
                <a:latin typeface="Abadi" panose="020B0604020104020204" pitchFamily="34" charset="0"/>
              </a:rPr>
              <a:t>,” </a:t>
            </a:r>
            <a:r>
              <a:rPr lang="en-US" b="0" i="1" dirty="0">
                <a:solidFill>
                  <a:srgbClr val="000000"/>
                </a:solidFill>
                <a:effectLst/>
                <a:latin typeface="Abadi" panose="020B0604020104020204" pitchFamily="34" charset="0"/>
              </a:rPr>
              <a:t>Ensign</a:t>
            </a:r>
            <a:r>
              <a:rPr lang="en-US" b="0" i="0" dirty="0">
                <a:solidFill>
                  <a:srgbClr val="000000"/>
                </a:solidFill>
                <a:effectLst/>
                <a:latin typeface="Abadi" panose="020B0604020104020204" pitchFamily="34" charset="0"/>
              </a:rPr>
              <a:t> or</a:t>
            </a:r>
            <a:r>
              <a:rPr lang="en-US" b="0" i="1" dirty="0">
                <a:solidFill>
                  <a:srgbClr val="000000"/>
                </a:solidFill>
                <a:effectLst/>
                <a:latin typeface="Abadi" panose="020B0604020104020204" pitchFamily="34" charset="0"/>
              </a:rPr>
              <a:t> Liahona</a:t>
            </a:r>
            <a:r>
              <a:rPr lang="en-US" b="0" i="0" dirty="0">
                <a:solidFill>
                  <a:srgbClr val="000000"/>
                </a:solidFill>
                <a:effectLst/>
                <a:latin typeface="Abadi" panose="020B0604020104020204" pitchFamily="34" charset="0"/>
              </a:rPr>
              <a:t>, May 2012, 76)</a:t>
            </a:r>
            <a:endParaRPr lang="en-US" dirty="0">
              <a:latin typeface="Abadi" panose="020B0604020104020204" pitchFamily="34" charset="0"/>
            </a:endParaRPr>
          </a:p>
        </p:txBody>
      </p:sp>
      <p:sp>
        <p:nvSpPr>
          <p:cNvPr id="5" name="Footer Placeholder 14">
            <a:extLst>
              <a:ext uri="{FF2B5EF4-FFF2-40B4-BE49-F238E27FC236}">
                <a16:creationId xmlns:a16="http://schemas.microsoft.com/office/drawing/2014/main" id="{E6B0D4DF-CCB9-4B58-B22E-66D44DEEC22D}"/>
              </a:ext>
            </a:extLst>
          </p:cNvPr>
          <p:cNvSpPr>
            <a:spLocks noGrp="1"/>
          </p:cNvSpPr>
          <p:nvPr/>
        </p:nvSpPr>
        <p:spPr>
          <a:xfrm>
            <a:off x="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latin typeface="Abadi" panose="020B0604020104020204" pitchFamily="34" charset="0"/>
              </a:rPr>
              <a:t>Presentation by ©http://fashionsbylynda.com/blog/</a:t>
            </a:r>
          </a:p>
        </p:txBody>
      </p:sp>
    </p:spTree>
    <p:extLst>
      <p:ext uri="{BB962C8B-B14F-4D97-AF65-F5344CB8AC3E}">
        <p14:creationId xmlns:p14="http://schemas.microsoft.com/office/powerpoint/2010/main" val="25436982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6096000" cy="1200329"/>
          </a:xfrm>
          <a:prstGeom prst="rect">
            <a:avLst/>
          </a:prstGeom>
          <a:ln>
            <a:solidFill>
              <a:schemeClr val="tx1"/>
            </a:solidFill>
          </a:ln>
        </p:spPr>
        <p:txBody>
          <a:bodyPr>
            <a:spAutoFit/>
          </a:bodyPr>
          <a:lstStyle/>
          <a:p>
            <a:r>
              <a:rPr lang="en-US" sz="1200" b="1" dirty="0">
                <a:latin typeface="Abadi" panose="020B0604020104020204" pitchFamily="34" charset="0"/>
              </a:rPr>
              <a:t>Matthew 5:22 The word </a:t>
            </a:r>
            <a:r>
              <a:rPr lang="en-US" sz="1200" b="1" i="1" dirty="0" err="1">
                <a:latin typeface="Abadi" panose="020B0604020104020204" pitchFamily="34" charset="0"/>
              </a:rPr>
              <a:t>raca</a:t>
            </a:r>
            <a:r>
              <a:rPr lang="en-US" sz="1200" dirty="0">
                <a:latin typeface="Abadi" panose="020B0604020104020204" pitchFamily="34" charset="0"/>
              </a:rPr>
              <a:t> comes from an Aramaic word meaning “imbecile, fool, or empty-headed person.” </a:t>
            </a:r>
          </a:p>
          <a:p>
            <a:r>
              <a:rPr lang="en-US" sz="1200" b="0" i="0" dirty="0">
                <a:solidFill>
                  <a:srgbClr val="333333"/>
                </a:solidFill>
                <a:effectLst/>
                <a:latin typeface="Abadi" panose="020B0604020104020204" pitchFamily="34" charset="0"/>
              </a:rPr>
              <a:t>“Profane and vulgar expressions vary from nation to nation and age to age, but the intent of this passage is to condemn any </a:t>
            </a:r>
            <a:r>
              <a:rPr lang="en-US" sz="1200" i="0" dirty="0">
                <a:solidFill>
                  <a:srgbClr val="333333"/>
                </a:solidFill>
                <a:effectLst/>
                <a:latin typeface="Abadi" panose="020B0604020104020204" pitchFamily="34" charset="0"/>
              </a:rPr>
              <a:t>language which conveys improper feelings about another.” Elder Bruce R. McConkie(</a:t>
            </a:r>
            <a:r>
              <a:rPr lang="en-US" sz="1200" i="1" dirty="0">
                <a:solidFill>
                  <a:srgbClr val="333333"/>
                </a:solidFill>
                <a:effectLst/>
                <a:latin typeface="Abadi" panose="020B0604020104020204" pitchFamily="34" charset="0"/>
              </a:rPr>
              <a:t>Doctrinal </a:t>
            </a:r>
            <a:r>
              <a:rPr lang="en-US" sz="1200" b="0" i="1" dirty="0">
                <a:solidFill>
                  <a:srgbClr val="333333"/>
                </a:solidFill>
                <a:effectLst/>
                <a:latin typeface="Abadi" panose="020B0604020104020204" pitchFamily="34" charset="0"/>
              </a:rPr>
              <a:t>New Testament Commentary,</a:t>
            </a:r>
            <a:r>
              <a:rPr lang="en-US" sz="1200" b="0" i="0" dirty="0">
                <a:solidFill>
                  <a:srgbClr val="333333"/>
                </a:solidFill>
                <a:effectLst/>
                <a:latin typeface="Abadi" panose="020B0604020104020204" pitchFamily="34" charset="0"/>
              </a:rPr>
              <a:t> 3 vols. [1965–73], 1:222).</a:t>
            </a:r>
            <a:endParaRPr lang="en-US" sz="1200" dirty="0">
              <a:latin typeface="Abadi" panose="020B0604020104020204" pitchFamily="34" charset="0"/>
            </a:endParaRPr>
          </a:p>
        </p:txBody>
      </p:sp>
      <p:sp>
        <p:nvSpPr>
          <p:cNvPr id="3" name="Rectangle 2"/>
          <p:cNvSpPr/>
          <p:nvPr/>
        </p:nvSpPr>
        <p:spPr>
          <a:xfrm>
            <a:off x="0" y="1015663"/>
            <a:ext cx="6096000" cy="1754326"/>
          </a:xfrm>
          <a:prstGeom prst="rect">
            <a:avLst/>
          </a:prstGeom>
          <a:ln>
            <a:solidFill>
              <a:schemeClr val="tx1"/>
            </a:solidFill>
          </a:ln>
        </p:spPr>
        <p:txBody>
          <a:bodyPr>
            <a:spAutoFit/>
          </a:bodyPr>
          <a:lstStyle/>
          <a:p>
            <a:pPr fontAlgn="base"/>
            <a:r>
              <a:rPr lang="en-US" sz="1200" b="1" dirty="0">
                <a:latin typeface="Abadi" panose="020B0604020104020204" pitchFamily="34" charset="0"/>
              </a:rPr>
              <a:t>Matthew 5:22 Anger</a:t>
            </a:r>
          </a:p>
          <a:p>
            <a:pPr fontAlgn="base"/>
            <a:r>
              <a:rPr lang="en-US" sz="1200" dirty="0">
                <a:latin typeface="Abadi" panose="020B0604020104020204" pitchFamily="34" charset="0"/>
              </a:rPr>
              <a:t>“A cunning part of [Satan’s] strategy is to dissociate anger from agency, making us believe that we are victims of an emotion that we cannot control. … The Lord expects us to make the choice </a:t>
            </a:r>
            <a:r>
              <a:rPr lang="en-US" sz="1200" i="1" dirty="0">
                <a:latin typeface="Abadi" panose="020B0604020104020204" pitchFamily="34" charset="0"/>
              </a:rPr>
              <a:t>not</a:t>
            </a:r>
            <a:r>
              <a:rPr lang="en-US" sz="1200" dirty="0">
                <a:latin typeface="Abadi" panose="020B0604020104020204" pitchFamily="34" charset="0"/>
              </a:rPr>
              <a:t> to become angry. … When the Lord eliminates the phrase ‘without a cause,’ He leaves us without an excuse. …</a:t>
            </a:r>
          </a:p>
          <a:p>
            <a:pPr fontAlgn="base"/>
            <a:r>
              <a:rPr lang="en-US" sz="1200" dirty="0">
                <a:latin typeface="Abadi" panose="020B0604020104020204" pitchFamily="34" charset="0"/>
              </a:rPr>
              <a:t>“Anger is a yielding to Satan’s influence by surrendering our self-control. It is the thought-sin that leads to hostile feelings or behavior. … Understanding the connection between agency and anger is the first step in eliminating it from our lives”  Elder Lynn G. Robbins(“Agency and Anger,” </a:t>
            </a:r>
            <a:r>
              <a:rPr lang="en-US" sz="1200" i="1" dirty="0">
                <a:latin typeface="Abadi" panose="020B0604020104020204" pitchFamily="34" charset="0"/>
              </a:rPr>
              <a:t>Ensign,</a:t>
            </a:r>
            <a:r>
              <a:rPr lang="en-US" sz="1200" dirty="0">
                <a:latin typeface="Abadi" panose="020B0604020104020204" pitchFamily="34" charset="0"/>
              </a:rPr>
              <a:t> May 1998, 80–81).</a:t>
            </a:r>
          </a:p>
        </p:txBody>
      </p:sp>
      <p:sp>
        <p:nvSpPr>
          <p:cNvPr id="4" name="Rectangle 3"/>
          <p:cNvSpPr/>
          <p:nvPr/>
        </p:nvSpPr>
        <p:spPr>
          <a:xfrm>
            <a:off x="0" y="2769989"/>
            <a:ext cx="6096000" cy="1569660"/>
          </a:xfrm>
          <a:prstGeom prst="rect">
            <a:avLst/>
          </a:prstGeom>
          <a:ln>
            <a:solidFill>
              <a:schemeClr val="tx1"/>
            </a:solidFill>
          </a:ln>
        </p:spPr>
        <p:txBody>
          <a:bodyPr>
            <a:spAutoFit/>
          </a:bodyPr>
          <a:lstStyle/>
          <a:p>
            <a:pPr fontAlgn="base"/>
            <a:r>
              <a:rPr lang="en-US" sz="1200" b="1" dirty="0">
                <a:latin typeface="Abadi" panose="020B0604020104020204" pitchFamily="34" charset="0"/>
              </a:rPr>
              <a:t>Matthew 5:27-28 Lust/Pornography</a:t>
            </a:r>
          </a:p>
          <a:p>
            <a:pPr fontAlgn="base"/>
            <a:r>
              <a:rPr lang="en-US" sz="1200" b="1" dirty="0">
                <a:latin typeface="Abadi" panose="020B0604020104020204" pitchFamily="34" charset="0"/>
              </a:rPr>
              <a:t>Elder Dallin H. Oaks</a:t>
            </a:r>
            <a:r>
              <a:rPr lang="en-US" sz="1200" dirty="0">
                <a:latin typeface="Abadi" panose="020B0604020104020204" pitchFamily="34" charset="0"/>
              </a:rPr>
              <a:t> of the Quorum of the Twelve Apostles spoke about the effects of pornography—a prevalent cause and promoter of lust—on those who view it: “Pornography impairs one’s ability to enjoy a normal emotional, romantic, and spiritual relationship with a person of the opposite sex. It erodes the moral barriers that stand against inappropriate, abnormal, or illegal behavior. As conscience is desensitized, patrons of pornography are led to act out what they have witnessed, regardless of its effects on their life and the lives of others” (“Pornography,”</a:t>
            </a:r>
            <a:r>
              <a:rPr lang="en-US" sz="1200" i="1" dirty="0">
                <a:latin typeface="Abadi" panose="020B0604020104020204" pitchFamily="34" charset="0"/>
              </a:rPr>
              <a:t> Ensign</a:t>
            </a:r>
            <a:r>
              <a:rPr lang="en-US" sz="1200" dirty="0">
                <a:latin typeface="Abadi" panose="020B0604020104020204" pitchFamily="34" charset="0"/>
              </a:rPr>
              <a:t> or </a:t>
            </a:r>
            <a:r>
              <a:rPr lang="en-US" sz="1200" i="1" dirty="0">
                <a:latin typeface="Abadi" panose="020B0604020104020204" pitchFamily="34" charset="0"/>
              </a:rPr>
              <a:t>Liahona,</a:t>
            </a:r>
            <a:r>
              <a:rPr lang="en-US" sz="1200" dirty="0">
                <a:latin typeface="Abadi" panose="020B0604020104020204" pitchFamily="34" charset="0"/>
              </a:rPr>
              <a:t> May 2005, 89).</a:t>
            </a:r>
          </a:p>
        </p:txBody>
      </p:sp>
      <p:sp>
        <p:nvSpPr>
          <p:cNvPr id="5" name="Rectangle 4"/>
          <p:cNvSpPr/>
          <p:nvPr/>
        </p:nvSpPr>
        <p:spPr>
          <a:xfrm>
            <a:off x="0" y="4339649"/>
            <a:ext cx="6096000" cy="1569660"/>
          </a:xfrm>
          <a:prstGeom prst="rect">
            <a:avLst/>
          </a:prstGeom>
          <a:ln>
            <a:solidFill>
              <a:schemeClr val="tx1"/>
            </a:solidFill>
          </a:ln>
        </p:spPr>
        <p:txBody>
          <a:bodyPr>
            <a:spAutoFit/>
          </a:bodyPr>
          <a:lstStyle/>
          <a:p>
            <a:pPr fontAlgn="base"/>
            <a:r>
              <a:rPr lang="en-US" sz="1200" b="1" dirty="0">
                <a:latin typeface="Abadi" panose="020B0604020104020204" pitchFamily="34" charset="0"/>
              </a:rPr>
              <a:t>Matthew 5:43 Love Your Neighbors</a:t>
            </a:r>
          </a:p>
          <a:p>
            <a:pPr fontAlgn="base"/>
            <a:r>
              <a:rPr lang="en-US" sz="1200" dirty="0">
                <a:latin typeface="Abadi" panose="020B0604020104020204" pitchFamily="34" charset="0"/>
              </a:rPr>
              <a:t>The commandment “Love thy </a:t>
            </a:r>
            <a:r>
              <a:rPr lang="en-US" sz="1200" dirty="0" err="1">
                <a:latin typeface="Abadi" panose="020B0604020104020204" pitchFamily="34" charset="0"/>
              </a:rPr>
              <a:t>neighbour</a:t>
            </a:r>
            <a:r>
              <a:rPr lang="en-US" sz="1200" dirty="0">
                <a:latin typeface="Abadi" panose="020B0604020104020204" pitchFamily="34" charset="0"/>
              </a:rPr>
              <a:t>” is found in Leviticus 19:18, but no scripture in the Old Testament commands us to hate thine enemy. It appears the Savior was referring to a saying common in His day. The discovery of the Dead Sea Scrolls in 1946 may reveal that some Jews at the time of Christ did in fact teach that they should love fellow members of their community but hate outsiders (see Dana M. Pike, “Is the Plan of Salvation Attested in the Dead Sea Scrolls?” in Donald W. Parry and Dana M. Pike, eds., </a:t>
            </a:r>
            <a:r>
              <a:rPr lang="en-US" sz="1200" i="1" dirty="0">
                <a:latin typeface="Abadi" panose="020B0604020104020204" pitchFamily="34" charset="0"/>
              </a:rPr>
              <a:t>LDS Perspectives on the Dead Sea Scrolls</a:t>
            </a:r>
            <a:r>
              <a:rPr lang="en-US" sz="1200" dirty="0">
                <a:latin typeface="Abadi" panose="020B0604020104020204" pitchFamily="34" charset="0"/>
              </a:rPr>
              <a:t> [1997], 93, note 19).</a:t>
            </a:r>
          </a:p>
        </p:txBody>
      </p:sp>
      <p:sp>
        <p:nvSpPr>
          <p:cNvPr id="7" name="TextBox 6">
            <a:extLst>
              <a:ext uri="{FF2B5EF4-FFF2-40B4-BE49-F238E27FC236}">
                <a16:creationId xmlns:a16="http://schemas.microsoft.com/office/drawing/2014/main" id="{F1280A54-E4BB-B407-BA61-9A355FBD42B1}"/>
              </a:ext>
            </a:extLst>
          </p:cNvPr>
          <p:cNvSpPr txBox="1"/>
          <p:nvPr/>
        </p:nvSpPr>
        <p:spPr>
          <a:xfrm>
            <a:off x="6096000" y="0"/>
            <a:ext cx="6096000" cy="1169551"/>
          </a:xfrm>
          <a:prstGeom prst="rect">
            <a:avLst/>
          </a:prstGeom>
          <a:noFill/>
          <a:ln>
            <a:solidFill>
              <a:schemeClr val="tx1"/>
            </a:solidFill>
          </a:ln>
        </p:spPr>
        <p:txBody>
          <a:bodyPr wrap="square">
            <a:spAutoFit/>
          </a:bodyPr>
          <a:lstStyle/>
          <a:p>
            <a:pPr fontAlgn="base"/>
            <a:r>
              <a:rPr lang="en-US" sz="1400" b="1" i="0" dirty="0">
                <a:effectLst/>
                <a:latin typeface="Abadi" panose="020B0604020104020204" pitchFamily="34" charset="0"/>
              </a:rPr>
              <a:t>What are jots and tittles? Matthew 5:18</a:t>
            </a:r>
          </a:p>
          <a:p>
            <a:pPr algn="l" fontAlgn="base"/>
            <a:r>
              <a:rPr lang="en-US" sz="1400" b="0" i="0" dirty="0">
                <a:solidFill>
                  <a:srgbClr val="000000"/>
                </a:solidFill>
                <a:effectLst/>
                <a:latin typeface="Abadi" panose="020B0604020104020204" pitchFamily="34" charset="0"/>
              </a:rPr>
              <a:t>A jot is the smallest letter in the Hebrew alphabet. A tittle is a small marking indicating different pronunciation of words in written language. The Savior referred to these elements of writing to indicate that He would fulfill every part of the law of Moses down to the smallest detail.</a:t>
            </a:r>
          </a:p>
        </p:txBody>
      </p:sp>
    </p:spTree>
    <p:extLst>
      <p:ext uri="{BB962C8B-B14F-4D97-AF65-F5344CB8AC3E}">
        <p14:creationId xmlns:p14="http://schemas.microsoft.com/office/powerpoint/2010/main" val="137632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151814" y="5045214"/>
            <a:ext cx="4302029" cy="707886"/>
          </a:xfrm>
          <a:prstGeom prst="rect">
            <a:avLst/>
          </a:prstGeom>
          <a:noFill/>
        </p:spPr>
        <p:txBody>
          <a:bodyPr wrap="square" rtlCol="0">
            <a:spAutoFit/>
          </a:bodyPr>
          <a:lstStyle/>
          <a:p>
            <a:r>
              <a:rPr lang="en-US" sz="2000" dirty="0">
                <a:latin typeface="Abadi" panose="020B0604020104020204" pitchFamily="34" charset="0"/>
              </a:rPr>
              <a:t>As the Savior began His ministry, He gave a sermon near the Sea of Galilee</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Sermon on the Mount</a:t>
            </a:r>
          </a:p>
        </p:txBody>
      </p:sp>
      <p:grpSp>
        <p:nvGrpSpPr>
          <p:cNvPr id="3" name="Group 2"/>
          <p:cNvGrpSpPr/>
          <p:nvPr/>
        </p:nvGrpSpPr>
        <p:grpSpPr>
          <a:xfrm>
            <a:off x="965020" y="1480458"/>
            <a:ext cx="2104035" cy="3167742"/>
            <a:chOff x="488887" y="1480458"/>
            <a:chExt cx="2104035" cy="3167742"/>
          </a:xfrm>
        </p:grpSpPr>
        <p:pic>
          <p:nvPicPr>
            <p:cNvPr id="4098" name="Picture 2" descr="https://upload.wikimedia.org/wikipedia/commons/9/9b/Lake_Tiberias_(Sea_of_Galilee),_Northern_Israe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887" y="1480458"/>
              <a:ext cx="2104035" cy="3167742"/>
            </a:xfrm>
            <a:prstGeom prst="rect">
              <a:avLst/>
            </a:prstGeom>
            <a:noFill/>
            <a:extLst>
              <a:ext uri="{909E8E84-426E-40DD-AFC4-6F175D3DCCD1}">
                <a14:hiddenFill xmlns:a14="http://schemas.microsoft.com/office/drawing/2010/main">
                  <a:solidFill>
                    <a:srgbClr val="FFFFFF"/>
                  </a:solidFill>
                </a14:hiddenFill>
              </a:ext>
            </a:extLst>
          </p:spPr>
        </p:pic>
        <p:sp>
          <p:nvSpPr>
            <p:cNvPr id="2" name="5-Point Star 1"/>
            <p:cNvSpPr/>
            <p:nvPr/>
          </p:nvSpPr>
          <p:spPr>
            <a:xfrm>
              <a:off x="1251857" y="1937657"/>
              <a:ext cx="185057" cy="185057"/>
            </a:xfrm>
            <a:prstGeom prst="star5">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pic>
        <p:nvPicPr>
          <p:cNvPr id="4102" name="Picture 6" descr="https://www.lds.org/bc/content/bible-videos/videos/sermon-on-the-mount-the-beatitudes/images/men-and-women-come-to-the-sermon-on-the-mount-medium.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29374" y="1871622"/>
            <a:ext cx="4164867" cy="277657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4.bp.blogspot.com/-Lt3-QgGnao8/Ucbed0HenNI/AAAAAAAAAmo/YIZUZic78GI/s1600/sermon+on+mount+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21526" r="21869"/>
          <a:stretch/>
        </p:blipFill>
        <p:spPr bwMode="auto">
          <a:xfrm>
            <a:off x="4328159" y="1719942"/>
            <a:ext cx="2987042" cy="225012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254828" y="5874328"/>
            <a:ext cx="6096000" cy="707886"/>
          </a:xfrm>
          <a:prstGeom prst="rect">
            <a:avLst/>
          </a:prstGeom>
        </p:spPr>
        <p:txBody>
          <a:bodyPr>
            <a:spAutoFit/>
          </a:bodyPr>
          <a:lstStyle/>
          <a:p>
            <a:pPr algn="ctr"/>
            <a:r>
              <a:rPr lang="en-US" sz="2000" dirty="0">
                <a:solidFill>
                  <a:srgbClr val="333333"/>
                </a:solidFill>
                <a:latin typeface="Abadi" panose="020B0604020104020204" pitchFamily="34" charset="0"/>
              </a:rPr>
              <a:t>T</a:t>
            </a:r>
            <a:r>
              <a:rPr lang="en-US" sz="2000" b="0" i="0" dirty="0">
                <a:solidFill>
                  <a:srgbClr val="333333"/>
                </a:solidFill>
                <a:effectLst/>
                <a:latin typeface="Abadi" panose="020B0604020104020204" pitchFamily="34" charset="0"/>
              </a:rPr>
              <a:t>he Savior explained what we can do to be truly happy, regardless of our external circumstances.</a:t>
            </a:r>
            <a:endParaRPr lang="en-US" sz="2000" dirty="0">
              <a:latin typeface="Abadi" panose="020B0604020104020204" pitchFamily="34" charset="0"/>
            </a:endParaRPr>
          </a:p>
        </p:txBody>
      </p:sp>
      <p:sp>
        <p:nvSpPr>
          <p:cNvPr id="7" name="Rectangle 6">
            <a:extLst>
              <a:ext uri="{FF2B5EF4-FFF2-40B4-BE49-F238E27FC236}">
                <a16:creationId xmlns:a16="http://schemas.microsoft.com/office/drawing/2014/main" id="{7D6955D4-1EFF-1F80-980C-D0ADA00210F0}"/>
              </a:ext>
            </a:extLst>
          </p:cNvPr>
          <p:cNvSpPr/>
          <p:nvPr/>
        </p:nvSpPr>
        <p:spPr>
          <a:xfrm>
            <a:off x="3968930" y="629729"/>
            <a:ext cx="3987442" cy="400110"/>
          </a:xfrm>
          <a:prstGeom prst="rect">
            <a:avLst/>
          </a:prstGeom>
        </p:spPr>
        <p:txBody>
          <a:bodyPr wrap="square">
            <a:spAutoFit/>
          </a:bodyPr>
          <a:lstStyle/>
          <a:p>
            <a:pPr algn="ctr"/>
            <a:r>
              <a:rPr lang="en-US" sz="2000" dirty="0">
                <a:latin typeface="Abadi" panose="020B0604020104020204" pitchFamily="34" charset="0"/>
              </a:rPr>
              <a:t>Beatitude=Blessed or Happy</a:t>
            </a:r>
          </a:p>
        </p:txBody>
      </p:sp>
    </p:spTree>
    <p:extLst>
      <p:ext uri="{BB962C8B-B14F-4D97-AF65-F5344CB8AC3E}">
        <p14:creationId xmlns:p14="http://schemas.microsoft.com/office/powerpoint/2010/main" val="64864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6" name="TextBox 5"/>
          <p:cNvSpPr txBox="1"/>
          <p:nvPr/>
        </p:nvSpPr>
        <p:spPr>
          <a:xfrm>
            <a:off x="0" y="686555"/>
            <a:ext cx="12192000" cy="1938992"/>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Sermon on the Plain</a:t>
            </a:r>
          </a:p>
          <a:p>
            <a:pPr algn="ctr"/>
            <a:r>
              <a:rPr lang="en-US" sz="6000" dirty="0">
                <a:solidFill>
                  <a:schemeClr val="bg1"/>
                </a:solidFill>
                <a:latin typeface="Bookman Old Style" panose="02050604050505020204" pitchFamily="18" charset="0"/>
              </a:rPr>
              <a:t>Luke 6</a:t>
            </a:r>
          </a:p>
        </p:txBody>
      </p:sp>
      <p:sp>
        <p:nvSpPr>
          <p:cNvPr id="2" name="Freeform 1"/>
          <p:cNvSpPr/>
          <p:nvPr/>
        </p:nvSpPr>
        <p:spPr>
          <a:xfrm>
            <a:off x="23924" y="3957349"/>
            <a:ext cx="12168076" cy="2900651"/>
          </a:xfrm>
          <a:custGeom>
            <a:avLst/>
            <a:gdLst>
              <a:gd name="connsiteX0" fmla="*/ 0 w 12749227"/>
              <a:gd name="connsiteY0" fmla="*/ 2099671 h 2900651"/>
              <a:gd name="connsiteX1" fmla="*/ 0 w 12749227"/>
              <a:gd name="connsiteY1" fmla="*/ 2099671 h 2900651"/>
              <a:gd name="connsiteX2" fmla="*/ 2743200 w 12749227"/>
              <a:gd name="connsiteY2" fmla="*/ 2099671 h 2900651"/>
              <a:gd name="connsiteX3" fmla="*/ 3054096 w 12749227"/>
              <a:gd name="connsiteY3" fmla="*/ 2081383 h 2900651"/>
              <a:gd name="connsiteX4" fmla="*/ 3511296 w 12749227"/>
              <a:gd name="connsiteY4" fmla="*/ 2044807 h 2900651"/>
              <a:gd name="connsiteX5" fmla="*/ 3767328 w 12749227"/>
              <a:gd name="connsiteY5" fmla="*/ 2026519 h 2900651"/>
              <a:gd name="connsiteX6" fmla="*/ 3858768 w 12749227"/>
              <a:gd name="connsiteY6" fmla="*/ 2008231 h 2900651"/>
              <a:gd name="connsiteX7" fmla="*/ 4169664 w 12749227"/>
              <a:gd name="connsiteY7" fmla="*/ 1971655 h 2900651"/>
              <a:gd name="connsiteX8" fmla="*/ 4315968 w 12749227"/>
              <a:gd name="connsiteY8" fmla="*/ 1935079 h 2900651"/>
              <a:gd name="connsiteX9" fmla="*/ 4462272 w 12749227"/>
              <a:gd name="connsiteY9" fmla="*/ 1898503 h 2900651"/>
              <a:gd name="connsiteX10" fmla="*/ 4572000 w 12749227"/>
              <a:gd name="connsiteY10" fmla="*/ 1861927 h 2900651"/>
              <a:gd name="connsiteX11" fmla="*/ 4626864 w 12749227"/>
              <a:gd name="connsiteY11" fmla="*/ 1843639 h 2900651"/>
              <a:gd name="connsiteX12" fmla="*/ 4791456 w 12749227"/>
              <a:gd name="connsiteY12" fmla="*/ 1807063 h 2900651"/>
              <a:gd name="connsiteX13" fmla="*/ 4882896 w 12749227"/>
              <a:gd name="connsiteY13" fmla="*/ 1788775 h 2900651"/>
              <a:gd name="connsiteX14" fmla="*/ 4956048 w 12749227"/>
              <a:gd name="connsiteY14" fmla="*/ 1770487 h 2900651"/>
              <a:gd name="connsiteX15" fmla="*/ 5047488 w 12749227"/>
              <a:gd name="connsiteY15" fmla="*/ 1752199 h 2900651"/>
              <a:gd name="connsiteX16" fmla="*/ 5157216 w 12749227"/>
              <a:gd name="connsiteY16" fmla="*/ 1715623 h 2900651"/>
              <a:gd name="connsiteX17" fmla="*/ 5230368 w 12749227"/>
              <a:gd name="connsiteY17" fmla="*/ 1697335 h 2900651"/>
              <a:gd name="connsiteX18" fmla="*/ 5340096 w 12749227"/>
              <a:gd name="connsiteY18" fmla="*/ 1660759 h 2900651"/>
              <a:gd name="connsiteX19" fmla="*/ 5394960 w 12749227"/>
              <a:gd name="connsiteY19" fmla="*/ 1642471 h 2900651"/>
              <a:gd name="connsiteX20" fmla="*/ 5449824 w 12749227"/>
              <a:gd name="connsiteY20" fmla="*/ 1605895 h 2900651"/>
              <a:gd name="connsiteX21" fmla="*/ 5504688 w 12749227"/>
              <a:gd name="connsiteY21" fmla="*/ 1587607 h 2900651"/>
              <a:gd name="connsiteX22" fmla="*/ 5614416 w 12749227"/>
              <a:gd name="connsiteY22" fmla="*/ 1514455 h 2900651"/>
              <a:gd name="connsiteX23" fmla="*/ 5669280 w 12749227"/>
              <a:gd name="connsiteY23" fmla="*/ 1496167 h 2900651"/>
              <a:gd name="connsiteX24" fmla="*/ 5779008 w 12749227"/>
              <a:gd name="connsiteY24" fmla="*/ 1441303 h 2900651"/>
              <a:gd name="connsiteX25" fmla="*/ 5833872 w 12749227"/>
              <a:gd name="connsiteY25" fmla="*/ 1386439 h 2900651"/>
              <a:gd name="connsiteX26" fmla="*/ 5961888 w 12749227"/>
              <a:gd name="connsiteY26" fmla="*/ 1313287 h 2900651"/>
              <a:gd name="connsiteX27" fmla="*/ 6016752 w 12749227"/>
              <a:gd name="connsiteY27" fmla="*/ 1258423 h 2900651"/>
              <a:gd name="connsiteX28" fmla="*/ 6126480 w 12749227"/>
              <a:gd name="connsiteY28" fmla="*/ 1185271 h 2900651"/>
              <a:gd name="connsiteX29" fmla="*/ 6291072 w 12749227"/>
              <a:gd name="connsiteY29" fmla="*/ 1075543 h 2900651"/>
              <a:gd name="connsiteX30" fmla="*/ 6345936 w 12749227"/>
              <a:gd name="connsiteY30" fmla="*/ 1038967 h 2900651"/>
              <a:gd name="connsiteX31" fmla="*/ 6400800 w 12749227"/>
              <a:gd name="connsiteY31" fmla="*/ 1002391 h 2900651"/>
              <a:gd name="connsiteX32" fmla="*/ 6510528 w 12749227"/>
              <a:gd name="connsiteY32" fmla="*/ 965815 h 2900651"/>
              <a:gd name="connsiteX33" fmla="*/ 6638544 w 12749227"/>
              <a:gd name="connsiteY33" fmla="*/ 910951 h 2900651"/>
              <a:gd name="connsiteX34" fmla="*/ 6693408 w 12749227"/>
              <a:gd name="connsiteY34" fmla="*/ 874375 h 2900651"/>
              <a:gd name="connsiteX35" fmla="*/ 6821424 w 12749227"/>
              <a:gd name="connsiteY35" fmla="*/ 837799 h 2900651"/>
              <a:gd name="connsiteX36" fmla="*/ 6876288 w 12749227"/>
              <a:gd name="connsiteY36" fmla="*/ 801223 h 2900651"/>
              <a:gd name="connsiteX37" fmla="*/ 6986016 w 12749227"/>
              <a:gd name="connsiteY37" fmla="*/ 764647 h 2900651"/>
              <a:gd name="connsiteX38" fmla="*/ 7040880 w 12749227"/>
              <a:gd name="connsiteY38" fmla="*/ 728071 h 2900651"/>
              <a:gd name="connsiteX39" fmla="*/ 7187184 w 12749227"/>
              <a:gd name="connsiteY39" fmla="*/ 691495 h 2900651"/>
              <a:gd name="connsiteX40" fmla="*/ 7296912 w 12749227"/>
              <a:gd name="connsiteY40" fmla="*/ 654919 h 2900651"/>
              <a:gd name="connsiteX41" fmla="*/ 7351776 w 12749227"/>
              <a:gd name="connsiteY41" fmla="*/ 636631 h 2900651"/>
              <a:gd name="connsiteX42" fmla="*/ 7424928 w 12749227"/>
              <a:gd name="connsiteY42" fmla="*/ 618343 h 2900651"/>
              <a:gd name="connsiteX43" fmla="*/ 7479792 w 12749227"/>
              <a:gd name="connsiteY43" fmla="*/ 600055 h 2900651"/>
              <a:gd name="connsiteX44" fmla="*/ 7534656 w 12749227"/>
              <a:gd name="connsiteY44" fmla="*/ 563479 h 2900651"/>
              <a:gd name="connsiteX45" fmla="*/ 7626096 w 12749227"/>
              <a:gd name="connsiteY45" fmla="*/ 545191 h 2900651"/>
              <a:gd name="connsiteX46" fmla="*/ 7680960 w 12749227"/>
              <a:gd name="connsiteY46" fmla="*/ 526903 h 2900651"/>
              <a:gd name="connsiteX47" fmla="*/ 7754112 w 12749227"/>
              <a:gd name="connsiteY47" fmla="*/ 508615 h 2900651"/>
              <a:gd name="connsiteX48" fmla="*/ 7863840 w 12749227"/>
              <a:gd name="connsiteY48" fmla="*/ 472039 h 2900651"/>
              <a:gd name="connsiteX49" fmla="*/ 7918704 w 12749227"/>
              <a:gd name="connsiteY49" fmla="*/ 453751 h 2900651"/>
              <a:gd name="connsiteX50" fmla="*/ 7973568 w 12749227"/>
              <a:gd name="connsiteY50" fmla="*/ 435463 h 2900651"/>
              <a:gd name="connsiteX51" fmla="*/ 8156448 w 12749227"/>
              <a:gd name="connsiteY51" fmla="*/ 398887 h 2900651"/>
              <a:gd name="connsiteX52" fmla="*/ 8211312 w 12749227"/>
              <a:gd name="connsiteY52" fmla="*/ 380599 h 2900651"/>
              <a:gd name="connsiteX53" fmla="*/ 8321040 w 12749227"/>
              <a:gd name="connsiteY53" fmla="*/ 362311 h 2900651"/>
              <a:gd name="connsiteX54" fmla="*/ 8412480 w 12749227"/>
              <a:gd name="connsiteY54" fmla="*/ 344023 h 2900651"/>
              <a:gd name="connsiteX55" fmla="*/ 8577072 w 12749227"/>
              <a:gd name="connsiteY55" fmla="*/ 307447 h 2900651"/>
              <a:gd name="connsiteX56" fmla="*/ 8851392 w 12749227"/>
              <a:gd name="connsiteY56" fmla="*/ 270871 h 2900651"/>
              <a:gd name="connsiteX57" fmla="*/ 12106656 w 12749227"/>
              <a:gd name="connsiteY57" fmla="*/ 307447 h 2900651"/>
              <a:gd name="connsiteX58" fmla="*/ 11996928 w 12749227"/>
              <a:gd name="connsiteY58" fmla="*/ 2867767 h 2900651"/>
              <a:gd name="connsiteX59" fmla="*/ 11814048 w 12749227"/>
              <a:gd name="connsiteY59" fmla="*/ 2886055 h 2900651"/>
              <a:gd name="connsiteX60" fmla="*/ 8961120 w 12749227"/>
              <a:gd name="connsiteY60" fmla="*/ 2867767 h 2900651"/>
              <a:gd name="connsiteX61" fmla="*/ 7370064 w 12749227"/>
              <a:gd name="connsiteY61" fmla="*/ 2867767 h 2900651"/>
              <a:gd name="connsiteX62" fmla="*/ 5870448 w 12749227"/>
              <a:gd name="connsiteY62" fmla="*/ 2867767 h 2900651"/>
              <a:gd name="connsiteX63" fmla="*/ 5650992 w 12749227"/>
              <a:gd name="connsiteY63" fmla="*/ 2849479 h 2900651"/>
              <a:gd name="connsiteX64" fmla="*/ 4901184 w 12749227"/>
              <a:gd name="connsiteY64" fmla="*/ 2812903 h 2900651"/>
              <a:gd name="connsiteX65" fmla="*/ 3566160 w 12749227"/>
              <a:gd name="connsiteY65" fmla="*/ 2831191 h 2900651"/>
              <a:gd name="connsiteX66" fmla="*/ 3182112 w 12749227"/>
              <a:gd name="connsiteY66" fmla="*/ 2849479 h 2900651"/>
              <a:gd name="connsiteX67" fmla="*/ 969264 w 12749227"/>
              <a:gd name="connsiteY67" fmla="*/ 2831191 h 2900651"/>
              <a:gd name="connsiteX68" fmla="*/ 292608 w 12749227"/>
              <a:gd name="connsiteY68" fmla="*/ 2812903 h 2900651"/>
              <a:gd name="connsiteX69" fmla="*/ 36576 w 12749227"/>
              <a:gd name="connsiteY69" fmla="*/ 2794615 h 2900651"/>
              <a:gd name="connsiteX70" fmla="*/ 0 w 12749227"/>
              <a:gd name="connsiteY70" fmla="*/ 2099671 h 290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12749227" h="2900651">
                <a:moveTo>
                  <a:pt x="0" y="2099671"/>
                </a:moveTo>
                <a:lnTo>
                  <a:pt x="0" y="2099671"/>
                </a:lnTo>
                <a:cubicBezTo>
                  <a:pt x="1369924" y="2121076"/>
                  <a:pt x="1216606" y="2129314"/>
                  <a:pt x="2743200" y="2099671"/>
                </a:cubicBezTo>
                <a:cubicBezTo>
                  <a:pt x="2846992" y="2097656"/>
                  <a:pt x="2950464" y="2087479"/>
                  <a:pt x="3054096" y="2081383"/>
                </a:cubicBezTo>
                <a:cubicBezTo>
                  <a:pt x="3303522" y="2045751"/>
                  <a:pt x="3106906" y="2070081"/>
                  <a:pt x="3511296" y="2044807"/>
                </a:cubicBezTo>
                <a:lnTo>
                  <a:pt x="3767328" y="2026519"/>
                </a:lnTo>
                <a:cubicBezTo>
                  <a:pt x="3797808" y="2020423"/>
                  <a:pt x="3827957" y="2012339"/>
                  <a:pt x="3858768" y="2008231"/>
                </a:cubicBezTo>
                <a:cubicBezTo>
                  <a:pt x="4118780" y="1973563"/>
                  <a:pt x="3956908" y="2007114"/>
                  <a:pt x="4169664" y="1971655"/>
                </a:cubicBezTo>
                <a:cubicBezTo>
                  <a:pt x="4323050" y="1946091"/>
                  <a:pt x="4204921" y="1965364"/>
                  <a:pt x="4315968" y="1935079"/>
                </a:cubicBezTo>
                <a:cubicBezTo>
                  <a:pt x="4364466" y="1921852"/>
                  <a:pt x="4414583" y="1914399"/>
                  <a:pt x="4462272" y="1898503"/>
                </a:cubicBezTo>
                <a:lnTo>
                  <a:pt x="4572000" y="1861927"/>
                </a:lnTo>
                <a:cubicBezTo>
                  <a:pt x="4590288" y="1855831"/>
                  <a:pt x="4607849" y="1846808"/>
                  <a:pt x="4626864" y="1843639"/>
                </a:cubicBezTo>
                <a:cubicBezTo>
                  <a:pt x="4928806" y="1793315"/>
                  <a:pt x="4611373" y="1852084"/>
                  <a:pt x="4791456" y="1807063"/>
                </a:cubicBezTo>
                <a:cubicBezTo>
                  <a:pt x="4821612" y="1799524"/>
                  <a:pt x="4852553" y="1795518"/>
                  <a:pt x="4882896" y="1788775"/>
                </a:cubicBezTo>
                <a:cubicBezTo>
                  <a:pt x="4907432" y="1783323"/>
                  <a:pt x="4931512" y="1775939"/>
                  <a:pt x="4956048" y="1770487"/>
                </a:cubicBezTo>
                <a:cubicBezTo>
                  <a:pt x="4986391" y="1763744"/>
                  <a:pt x="5017500" y="1760378"/>
                  <a:pt x="5047488" y="1752199"/>
                </a:cubicBezTo>
                <a:cubicBezTo>
                  <a:pt x="5084684" y="1742055"/>
                  <a:pt x="5119813" y="1724974"/>
                  <a:pt x="5157216" y="1715623"/>
                </a:cubicBezTo>
                <a:cubicBezTo>
                  <a:pt x="5181600" y="1709527"/>
                  <a:pt x="5206294" y="1704557"/>
                  <a:pt x="5230368" y="1697335"/>
                </a:cubicBezTo>
                <a:cubicBezTo>
                  <a:pt x="5267297" y="1686256"/>
                  <a:pt x="5303520" y="1672951"/>
                  <a:pt x="5340096" y="1660759"/>
                </a:cubicBezTo>
                <a:cubicBezTo>
                  <a:pt x="5358384" y="1654663"/>
                  <a:pt x="5378920" y="1653164"/>
                  <a:pt x="5394960" y="1642471"/>
                </a:cubicBezTo>
                <a:cubicBezTo>
                  <a:pt x="5413248" y="1630279"/>
                  <a:pt x="5430165" y="1615725"/>
                  <a:pt x="5449824" y="1605895"/>
                </a:cubicBezTo>
                <a:cubicBezTo>
                  <a:pt x="5467066" y="1597274"/>
                  <a:pt x="5487837" y="1596969"/>
                  <a:pt x="5504688" y="1587607"/>
                </a:cubicBezTo>
                <a:cubicBezTo>
                  <a:pt x="5543115" y="1566259"/>
                  <a:pt x="5572713" y="1528356"/>
                  <a:pt x="5614416" y="1514455"/>
                </a:cubicBezTo>
                <a:cubicBezTo>
                  <a:pt x="5632704" y="1508359"/>
                  <a:pt x="5652038" y="1504788"/>
                  <a:pt x="5669280" y="1496167"/>
                </a:cubicBezTo>
                <a:cubicBezTo>
                  <a:pt x="5811087" y="1425263"/>
                  <a:pt x="5641106" y="1487270"/>
                  <a:pt x="5779008" y="1441303"/>
                </a:cubicBezTo>
                <a:cubicBezTo>
                  <a:pt x="5797296" y="1423015"/>
                  <a:pt x="5812826" y="1401472"/>
                  <a:pt x="5833872" y="1386439"/>
                </a:cubicBezTo>
                <a:cubicBezTo>
                  <a:pt x="5959083" y="1297003"/>
                  <a:pt x="5858219" y="1399678"/>
                  <a:pt x="5961888" y="1313287"/>
                </a:cubicBezTo>
                <a:cubicBezTo>
                  <a:pt x="5981757" y="1296730"/>
                  <a:pt x="5996337" y="1274301"/>
                  <a:pt x="6016752" y="1258423"/>
                </a:cubicBezTo>
                <a:cubicBezTo>
                  <a:pt x="6051451" y="1231435"/>
                  <a:pt x="6089904" y="1209655"/>
                  <a:pt x="6126480" y="1185271"/>
                </a:cubicBezTo>
                <a:lnTo>
                  <a:pt x="6291072" y="1075543"/>
                </a:lnTo>
                <a:lnTo>
                  <a:pt x="6345936" y="1038967"/>
                </a:lnTo>
                <a:cubicBezTo>
                  <a:pt x="6364224" y="1026775"/>
                  <a:pt x="6379948" y="1009342"/>
                  <a:pt x="6400800" y="1002391"/>
                </a:cubicBezTo>
                <a:cubicBezTo>
                  <a:pt x="6437376" y="990199"/>
                  <a:pt x="6478449" y="987201"/>
                  <a:pt x="6510528" y="965815"/>
                </a:cubicBezTo>
                <a:cubicBezTo>
                  <a:pt x="6586305" y="915297"/>
                  <a:pt x="6544069" y="934570"/>
                  <a:pt x="6638544" y="910951"/>
                </a:cubicBezTo>
                <a:cubicBezTo>
                  <a:pt x="6656832" y="898759"/>
                  <a:pt x="6673206" y="883033"/>
                  <a:pt x="6693408" y="874375"/>
                </a:cubicBezTo>
                <a:cubicBezTo>
                  <a:pt x="6775441" y="839218"/>
                  <a:pt x="6750247" y="873387"/>
                  <a:pt x="6821424" y="837799"/>
                </a:cubicBezTo>
                <a:cubicBezTo>
                  <a:pt x="6841083" y="827969"/>
                  <a:pt x="6856203" y="810150"/>
                  <a:pt x="6876288" y="801223"/>
                </a:cubicBezTo>
                <a:cubicBezTo>
                  <a:pt x="6911520" y="785565"/>
                  <a:pt x="6953937" y="786033"/>
                  <a:pt x="6986016" y="764647"/>
                </a:cubicBezTo>
                <a:cubicBezTo>
                  <a:pt x="7004304" y="752455"/>
                  <a:pt x="7020224" y="735582"/>
                  <a:pt x="7040880" y="728071"/>
                </a:cubicBezTo>
                <a:cubicBezTo>
                  <a:pt x="7088122" y="710892"/>
                  <a:pt x="7139495" y="707391"/>
                  <a:pt x="7187184" y="691495"/>
                </a:cubicBezTo>
                <a:lnTo>
                  <a:pt x="7296912" y="654919"/>
                </a:lnTo>
                <a:cubicBezTo>
                  <a:pt x="7315200" y="648823"/>
                  <a:pt x="7333074" y="641306"/>
                  <a:pt x="7351776" y="636631"/>
                </a:cubicBezTo>
                <a:cubicBezTo>
                  <a:pt x="7376160" y="630535"/>
                  <a:pt x="7400761" y="625248"/>
                  <a:pt x="7424928" y="618343"/>
                </a:cubicBezTo>
                <a:cubicBezTo>
                  <a:pt x="7443464" y="613047"/>
                  <a:pt x="7462550" y="608676"/>
                  <a:pt x="7479792" y="600055"/>
                </a:cubicBezTo>
                <a:cubicBezTo>
                  <a:pt x="7499451" y="590225"/>
                  <a:pt x="7514076" y="571196"/>
                  <a:pt x="7534656" y="563479"/>
                </a:cubicBezTo>
                <a:cubicBezTo>
                  <a:pt x="7563761" y="552565"/>
                  <a:pt x="7595940" y="552730"/>
                  <a:pt x="7626096" y="545191"/>
                </a:cubicBezTo>
                <a:cubicBezTo>
                  <a:pt x="7644798" y="540516"/>
                  <a:pt x="7662424" y="532199"/>
                  <a:pt x="7680960" y="526903"/>
                </a:cubicBezTo>
                <a:cubicBezTo>
                  <a:pt x="7705127" y="519998"/>
                  <a:pt x="7730038" y="515837"/>
                  <a:pt x="7754112" y="508615"/>
                </a:cubicBezTo>
                <a:cubicBezTo>
                  <a:pt x="7791041" y="497536"/>
                  <a:pt x="7827264" y="484231"/>
                  <a:pt x="7863840" y="472039"/>
                </a:cubicBezTo>
                <a:lnTo>
                  <a:pt x="7918704" y="453751"/>
                </a:lnTo>
                <a:cubicBezTo>
                  <a:pt x="7936992" y="447655"/>
                  <a:pt x="7954665" y="439244"/>
                  <a:pt x="7973568" y="435463"/>
                </a:cubicBezTo>
                <a:cubicBezTo>
                  <a:pt x="8034528" y="423271"/>
                  <a:pt x="8097471" y="418546"/>
                  <a:pt x="8156448" y="398887"/>
                </a:cubicBezTo>
                <a:cubicBezTo>
                  <a:pt x="8174736" y="392791"/>
                  <a:pt x="8192494" y="384781"/>
                  <a:pt x="8211312" y="380599"/>
                </a:cubicBezTo>
                <a:cubicBezTo>
                  <a:pt x="8247510" y="372555"/>
                  <a:pt x="8284558" y="368944"/>
                  <a:pt x="8321040" y="362311"/>
                </a:cubicBezTo>
                <a:cubicBezTo>
                  <a:pt x="8351622" y="356751"/>
                  <a:pt x="8382137" y="350766"/>
                  <a:pt x="8412480" y="344023"/>
                </a:cubicBezTo>
                <a:cubicBezTo>
                  <a:pt x="8511120" y="322103"/>
                  <a:pt x="8466758" y="325833"/>
                  <a:pt x="8577072" y="307447"/>
                </a:cubicBezTo>
                <a:cubicBezTo>
                  <a:pt x="8652788" y="294828"/>
                  <a:pt x="8777421" y="280117"/>
                  <a:pt x="8851392" y="270871"/>
                </a:cubicBezTo>
                <a:cubicBezTo>
                  <a:pt x="9936480" y="283063"/>
                  <a:pt x="11257889" y="-368689"/>
                  <a:pt x="12106656" y="307447"/>
                </a:cubicBezTo>
                <a:cubicBezTo>
                  <a:pt x="13068409" y="1073589"/>
                  <a:pt x="12883320" y="2749581"/>
                  <a:pt x="11996928" y="2867767"/>
                </a:cubicBezTo>
                <a:cubicBezTo>
                  <a:pt x="11936201" y="2875864"/>
                  <a:pt x="11875008" y="2879959"/>
                  <a:pt x="11814048" y="2886055"/>
                </a:cubicBezTo>
                <a:lnTo>
                  <a:pt x="8961120" y="2867767"/>
                </a:lnTo>
                <a:cubicBezTo>
                  <a:pt x="7420927" y="2851639"/>
                  <a:pt x="9400710" y="2828716"/>
                  <a:pt x="7370064" y="2867767"/>
                </a:cubicBezTo>
                <a:cubicBezTo>
                  <a:pt x="6756310" y="2923563"/>
                  <a:pt x="7117323" y="2897812"/>
                  <a:pt x="5870448" y="2867767"/>
                </a:cubicBezTo>
                <a:cubicBezTo>
                  <a:pt x="5797064" y="2865999"/>
                  <a:pt x="5724280" y="2853627"/>
                  <a:pt x="5650992" y="2849479"/>
                </a:cubicBezTo>
                <a:lnTo>
                  <a:pt x="4901184" y="2812903"/>
                </a:lnTo>
                <a:lnTo>
                  <a:pt x="3566160" y="2831191"/>
                </a:lnTo>
                <a:cubicBezTo>
                  <a:pt x="3438028" y="2833917"/>
                  <a:pt x="3310273" y="2849479"/>
                  <a:pt x="3182112" y="2849479"/>
                </a:cubicBezTo>
                <a:lnTo>
                  <a:pt x="969264" y="2831191"/>
                </a:lnTo>
                <a:lnTo>
                  <a:pt x="292608" y="2812903"/>
                </a:lnTo>
                <a:cubicBezTo>
                  <a:pt x="207112" y="2809550"/>
                  <a:pt x="86308" y="2864239"/>
                  <a:pt x="36576" y="2794615"/>
                </a:cubicBezTo>
                <a:cubicBezTo>
                  <a:pt x="12504" y="2760914"/>
                  <a:pt x="6096" y="2215495"/>
                  <a:pt x="0" y="2099671"/>
                </a:cubicBezTo>
                <a:close/>
              </a:path>
            </a:pathLst>
          </a:cu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 name="Moon 2"/>
          <p:cNvSpPr/>
          <p:nvPr/>
        </p:nvSpPr>
        <p:spPr>
          <a:xfrm>
            <a:off x="11283696" y="5309816"/>
            <a:ext cx="731520" cy="1487746"/>
          </a:xfrm>
          <a:prstGeom prst="moon">
            <a:avLst>
              <a:gd name="adj" fmla="val 75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5" name="Moon 54"/>
          <p:cNvSpPr/>
          <p:nvPr/>
        </p:nvSpPr>
        <p:spPr>
          <a:xfrm rot="9055406">
            <a:off x="11436095" y="5395719"/>
            <a:ext cx="658368" cy="1389888"/>
          </a:xfrm>
          <a:prstGeom prst="moon">
            <a:avLst>
              <a:gd name="adj" fmla="val 75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Moon 55"/>
          <p:cNvSpPr/>
          <p:nvPr/>
        </p:nvSpPr>
        <p:spPr>
          <a:xfrm rot="6873980">
            <a:off x="11379326" y="5744520"/>
            <a:ext cx="540260" cy="1140549"/>
          </a:xfrm>
          <a:prstGeom prst="moon">
            <a:avLst>
              <a:gd name="adj" fmla="val 75000"/>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Footer Placeholder 14">
            <a:extLst>
              <a:ext uri="{FF2B5EF4-FFF2-40B4-BE49-F238E27FC236}">
                <a16:creationId xmlns:a16="http://schemas.microsoft.com/office/drawing/2014/main" id="{DC038977-8D8B-434F-A1F8-87782D3FC8D5}"/>
              </a:ext>
            </a:extLst>
          </p:cNvPr>
          <p:cNvSpPr>
            <a:spLocks noGrp="1"/>
          </p:cNvSpPr>
          <p:nvPr/>
        </p:nvSpPr>
        <p:spPr>
          <a:xfrm>
            <a:off x="121420" y="64689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badi" panose="020B0604020104020204" pitchFamily="34" charset="0"/>
              </a:rPr>
              <a:t>Presentation by ©http://fashionsbylynda.com/blog/</a:t>
            </a:r>
          </a:p>
        </p:txBody>
      </p:sp>
      <p:grpSp>
        <p:nvGrpSpPr>
          <p:cNvPr id="4" name="Group 3">
            <a:extLst>
              <a:ext uri="{FF2B5EF4-FFF2-40B4-BE49-F238E27FC236}">
                <a16:creationId xmlns:a16="http://schemas.microsoft.com/office/drawing/2014/main" id="{F6946346-18A9-A132-50EB-03DFCC09D067}"/>
              </a:ext>
            </a:extLst>
          </p:cNvPr>
          <p:cNvGrpSpPr/>
          <p:nvPr/>
        </p:nvGrpSpPr>
        <p:grpSpPr>
          <a:xfrm>
            <a:off x="2373867" y="2062191"/>
            <a:ext cx="1796917" cy="4167085"/>
            <a:chOff x="1519855" y="349452"/>
            <a:chExt cx="2655905" cy="6159097"/>
          </a:xfrm>
        </p:grpSpPr>
        <p:sp>
          <p:nvSpPr>
            <p:cNvPr id="5" name="Freeform: Shape 4">
              <a:extLst>
                <a:ext uri="{FF2B5EF4-FFF2-40B4-BE49-F238E27FC236}">
                  <a16:creationId xmlns:a16="http://schemas.microsoft.com/office/drawing/2014/main" id="{95475ADE-01E9-66F7-49E7-C42D0720411D}"/>
                </a:ext>
              </a:extLst>
            </p:cNvPr>
            <p:cNvSpPr/>
            <p:nvPr/>
          </p:nvSpPr>
          <p:spPr>
            <a:xfrm rot="10800000">
              <a:off x="1551418" y="349452"/>
              <a:ext cx="2588980" cy="2759669"/>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Abadi" panose="020B0604020104020204" pitchFamily="34" charset="0"/>
              </a:endParaRPr>
            </a:p>
          </p:txBody>
        </p:sp>
        <p:sp>
          <p:nvSpPr>
            <p:cNvPr id="7" name="Oval 6">
              <a:extLst>
                <a:ext uri="{FF2B5EF4-FFF2-40B4-BE49-F238E27FC236}">
                  <a16:creationId xmlns:a16="http://schemas.microsoft.com/office/drawing/2014/main" id="{1D159B74-8CC1-D532-1F86-DC6ECC2EF4E4}"/>
                </a:ext>
              </a:extLst>
            </p:cNvPr>
            <p:cNvSpPr/>
            <p:nvPr/>
          </p:nvSpPr>
          <p:spPr>
            <a:xfrm rot="976600">
              <a:off x="1532204" y="3793170"/>
              <a:ext cx="562732" cy="814699"/>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 name="Trapezoid 7">
              <a:extLst>
                <a:ext uri="{FF2B5EF4-FFF2-40B4-BE49-F238E27FC236}">
                  <a16:creationId xmlns:a16="http://schemas.microsoft.com/office/drawing/2014/main" id="{AEC93966-89CF-2335-A8EA-74A0CC0BDB99}"/>
                </a:ext>
              </a:extLst>
            </p:cNvPr>
            <p:cNvSpPr/>
            <p:nvPr/>
          </p:nvSpPr>
          <p:spPr>
            <a:xfrm rot="808127">
              <a:off x="1559473" y="2126026"/>
              <a:ext cx="1407395" cy="2188537"/>
            </a:xfrm>
            <a:prstGeom prst="trapezoid">
              <a:avLst>
                <a:gd name="adj" fmla="val 50000"/>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 name="Trapezoid 8">
              <a:extLst>
                <a:ext uri="{FF2B5EF4-FFF2-40B4-BE49-F238E27FC236}">
                  <a16:creationId xmlns:a16="http://schemas.microsoft.com/office/drawing/2014/main" id="{D66D64C4-6735-AC6C-39A6-5B88D39647B1}"/>
                </a:ext>
              </a:extLst>
            </p:cNvPr>
            <p:cNvSpPr/>
            <p:nvPr/>
          </p:nvSpPr>
          <p:spPr>
            <a:xfrm>
              <a:off x="2132755" y="2056936"/>
              <a:ext cx="1430103" cy="1536987"/>
            </a:xfrm>
            <a:prstGeom prst="trapezoid">
              <a:avLst>
                <a:gd name="adj" fmla="val 24886"/>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Oval 9">
              <a:extLst>
                <a:ext uri="{FF2B5EF4-FFF2-40B4-BE49-F238E27FC236}">
                  <a16:creationId xmlns:a16="http://schemas.microsoft.com/office/drawing/2014/main" id="{7FE51DCE-70C4-9DB6-FD59-ADF4BB4BB37E}"/>
                </a:ext>
              </a:extLst>
            </p:cNvPr>
            <p:cNvSpPr/>
            <p:nvPr/>
          </p:nvSpPr>
          <p:spPr>
            <a:xfrm rot="886948" flipH="1">
              <a:off x="2810938"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Oval 10">
              <a:extLst>
                <a:ext uri="{FF2B5EF4-FFF2-40B4-BE49-F238E27FC236}">
                  <a16:creationId xmlns:a16="http://schemas.microsoft.com/office/drawing/2014/main" id="{E0DD3D0C-E510-8975-7008-2B5C48C5C18A}"/>
                </a:ext>
              </a:extLst>
            </p:cNvPr>
            <p:cNvSpPr/>
            <p:nvPr/>
          </p:nvSpPr>
          <p:spPr>
            <a:xfrm rot="20713052">
              <a:off x="1902937" y="5911767"/>
              <a:ext cx="747999" cy="596782"/>
            </a:xfrm>
            <a:prstGeom prst="ellipse">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2" name="Trapezoid 11">
              <a:extLst>
                <a:ext uri="{FF2B5EF4-FFF2-40B4-BE49-F238E27FC236}">
                  <a16:creationId xmlns:a16="http://schemas.microsoft.com/office/drawing/2014/main" id="{7F3A24B7-7016-5007-9F74-B85D71B2DA4D}"/>
                </a:ext>
              </a:extLst>
            </p:cNvPr>
            <p:cNvSpPr/>
            <p:nvPr/>
          </p:nvSpPr>
          <p:spPr>
            <a:xfrm>
              <a:off x="1519855" y="2137830"/>
              <a:ext cx="2655905" cy="4044699"/>
            </a:xfrm>
            <a:prstGeom prst="trapezoid">
              <a:avLst>
                <a:gd name="adj" fmla="val 34948"/>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 name="Rectangle 12">
              <a:extLst>
                <a:ext uri="{FF2B5EF4-FFF2-40B4-BE49-F238E27FC236}">
                  <a16:creationId xmlns:a16="http://schemas.microsoft.com/office/drawing/2014/main" id="{CC494534-064C-ACC8-2CF9-C94B2B954BA9}"/>
                </a:ext>
              </a:extLst>
            </p:cNvPr>
            <p:cNvSpPr/>
            <p:nvPr/>
          </p:nvSpPr>
          <p:spPr>
            <a:xfrm>
              <a:off x="2117131" y="3491848"/>
              <a:ext cx="1430103" cy="242680"/>
            </a:xfrm>
            <a:prstGeom prst="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Rounded Rectangle 10">
              <a:extLst>
                <a:ext uri="{FF2B5EF4-FFF2-40B4-BE49-F238E27FC236}">
                  <a16:creationId xmlns:a16="http://schemas.microsoft.com/office/drawing/2014/main" id="{3F5EEE89-FC91-FD26-C49B-09697AA3EB2D}"/>
                </a:ext>
              </a:extLst>
            </p:cNvPr>
            <p:cNvSpPr/>
            <p:nvPr/>
          </p:nvSpPr>
          <p:spPr>
            <a:xfrm>
              <a:off x="2268956" y="3593919"/>
              <a:ext cx="204301" cy="1132517"/>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Rounded Rectangle 11">
              <a:extLst>
                <a:ext uri="{FF2B5EF4-FFF2-40B4-BE49-F238E27FC236}">
                  <a16:creationId xmlns:a16="http://schemas.microsoft.com/office/drawing/2014/main" id="{697AFC9C-E1D7-621A-BFE5-C3E1872D8328}"/>
                </a:ext>
              </a:extLst>
            </p:cNvPr>
            <p:cNvSpPr/>
            <p:nvPr/>
          </p:nvSpPr>
          <p:spPr>
            <a:xfrm rot="20563410">
              <a:off x="2411039" y="3478127"/>
              <a:ext cx="215948" cy="1375199"/>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Rounded Rectangle 12">
              <a:extLst>
                <a:ext uri="{FF2B5EF4-FFF2-40B4-BE49-F238E27FC236}">
                  <a16:creationId xmlns:a16="http://schemas.microsoft.com/office/drawing/2014/main" id="{FA6BB18F-FE0F-452F-1832-C45EE3DB5DCA}"/>
                </a:ext>
              </a:extLst>
            </p:cNvPr>
            <p:cNvSpPr/>
            <p:nvPr/>
          </p:nvSpPr>
          <p:spPr>
            <a:xfrm>
              <a:off x="2200857" y="3432133"/>
              <a:ext cx="272401" cy="242680"/>
            </a:xfrm>
            <a:prstGeom prst="roundRect">
              <a:avLst/>
            </a:pr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7" name="Oval 16">
              <a:extLst>
                <a:ext uri="{FF2B5EF4-FFF2-40B4-BE49-F238E27FC236}">
                  <a16:creationId xmlns:a16="http://schemas.microsoft.com/office/drawing/2014/main" id="{CF9698C2-E555-CBF2-F1B9-CA1A2EAEC152}"/>
                </a:ext>
              </a:extLst>
            </p:cNvPr>
            <p:cNvSpPr/>
            <p:nvPr/>
          </p:nvSpPr>
          <p:spPr>
            <a:xfrm flipH="1">
              <a:off x="2564109" y="1438796"/>
              <a:ext cx="615217" cy="1226318"/>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8" name="Oval 5">
              <a:extLst>
                <a:ext uri="{FF2B5EF4-FFF2-40B4-BE49-F238E27FC236}">
                  <a16:creationId xmlns:a16="http://schemas.microsoft.com/office/drawing/2014/main" id="{2C6FD560-4BC0-7A77-C708-923CE838C177}"/>
                </a:ext>
              </a:extLst>
            </p:cNvPr>
            <p:cNvSpPr/>
            <p:nvPr/>
          </p:nvSpPr>
          <p:spPr>
            <a:xfrm rot="533072">
              <a:off x="3248970" y="3998884"/>
              <a:ext cx="519990" cy="802772"/>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Trapezoid 18">
              <a:extLst>
                <a:ext uri="{FF2B5EF4-FFF2-40B4-BE49-F238E27FC236}">
                  <a16:creationId xmlns:a16="http://schemas.microsoft.com/office/drawing/2014/main" id="{1F6BF474-2B19-6E13-E9E6-EC156A763598}"/>
                </a:ext>
              </a:extLst>
            </p:cNvPr>
            <p:cNvSpPr/>
            <p:nvPr/>
          </p:nvSpPr>
          <p:spPr>
            <a:xfrm rot="21242778" flipH="1">
              <a:off x="2826246" y="2204024"/>
              <a:ext cx="1216602" cy="2214230"/>
            </a:xfrm>
            <a:prstGeom prst="trapezoid">
              <a:avLst>
                <a:gd name="adj" fmla="val 45207"/>
              </a:avLst>
            </a:prstGeom>
            <a:solidFill>
              <a:srgbClr val="DBAF5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0" name="Oval 19">
              <a:extLst>
                <a:ext uri="{FF2B5EF4-FFF2-40B4-BE49-F238E27FC236}">
                  <a16:creationId xmlns:a16="http://schemas.microsoft.com/office/drawing/2014/main" id="{7789A9C6-03E9-69D8-8F9A-F3B442481647}"/>
                </a:ext>
              </a:extLst>
            </p:cNvPr>
            <p:cNvSpPr/>
            <p:nvPr/>
          </p:nvSpPr>
          <p:spPr>
            <a:xfrm>
              <a:off x="2216457" y="564889"/>
              <a:ext cx="1245855" cy="1831214"/>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Oval 20">
              <a:extLst>
                <a:ext uri="{FF2B5EF4-FFF2-40B4-BE49-F238E27FC236}">
                  <a16:creationId xmlns:a16="http://schemas.microsoft.com/office/drawing/2014/main" id="{9CBBB215-9AA5-1846-0586-390D1B87EEC9}"/>
                </a:ext>
              </a:extLst>
            </p:cNvPr>
            <p:cNvSpPr/>
            <p:nvPr/>
          </p:nvSpPr>
          <p:spPr>
            <a:xfrm>
              <a:off x="1956532" y="1006559"/>
              <a:ext cx="165766" cy="1478493"/>
            </a:xfrm>
            <a:prstGeom prst="ellipse">
              <a:avLst/>
            </a:prstGeom>
            <a:solidFill>
              <a:srgbClr val="996600"/>
            </a:solidFill>
            <a:ln w="12700">
              <a:solidFill>
                <a:srgbClr val="99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Freeform: Shape 21">
              <a:extLst>
                <a:ext uri="{FF2B5EF4-FFF2-40B4-BE49-F238E27FC236}">
                  <a16:creationId xmlns:a16="http://schemas.microsoft.com/office/drawing/2014/main" id="{E96F2BE2-A171-BC09-CC70-B729ACDF3586}"/>
                </a:ext>
              </a:extLst>
            </p:cNvPr>
            <p:cNvSpPr/>
            <p:nvPr/>
          </p:nvSpPr>
          <p:spPr>
            <a:xfrm rot="407483">
              <a:off x="2227556" y="1734750"/>
              <a:ext cx="1228391" cy="784543"/>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Abadi" panose="020B0604020104020204" pitchFamily="34" charset="0"/>
              </a:endParaRPr>
            </a:p>
          </p:txBody>
        </p:sp>
        <p:sp>
          <p:nvSpPr>
            <p:cNvPr id="23" name="Oval 22">
              <a:extLst>
                <a:ext uri="{FF2B5EF4-FFF2-40B4-BE49-F238E27FC236}">
                  <a16:creationId xmlns:a16="http://schemas.microsoft.com/office/drawing/2014/main" id="{B08711CA-EE95-90DA-8FAA-4B2CDFDE26C2}"/>
                </a:ext>
              </a:extLst>
            </p:cNvPr>
            <p:cNvSpPr/>
            <p:nvPr/>
          </p:nvSpPr>
          <p:spPr>
            <a:xfrm>
              <a:off x="2602743" y="1834903"/>
              <a:ext cx="457465" cy="222033"/>
            </a:xfrm>
            <a:prstGeom prst="ellipse">
              <a:avLst/>
            </a:prstGeom>
            <a:solidFill>
              <a:schemeClr val="accent2">
                <a:lumMod val="40000"/>
                <a:lumOff val="6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4" name="Freeform: Shape 23">
              <a:extLst>
                <a:ext uri="{FF2B5EF4-FFF2-40B4-BE49-F238E27FC236}">
                  <a16:creationId xmlns:a16="http://schemas.microsoft.com/office/drawing/2014/main" id="{D7DB817D-50AC-39CC-D6EC-C8B5A36DA5F4}"/>
                </a:ext>
              </a:extLst>
            </p:cNvPr>
            <p:cNvSpPr/>
            <p:nvPr/>
          </p:nvSpPr>
          <p:spPr>
            <a:xfrm rot="10800000">
              <a:off x="2263170" y="362873"/>
              <a:ext cx="1177860" cy="716984"/>
            </a:xfrm>
            <a:custGeom>
              <a:avLst/>
              <a:gdLst>
                <a:gd name="connsiteX0" fmla="*/ 1656972 w 2588980"/>
                <a:gd name="connsiteY0" fmla="*/ 2759669 h 2759669"/>
                <a:gd name="connsiteX1" fmla="*/ 1288013 w 2588980"/>
                <a:gd name="connsiteY1" fmla="*/ 2617194 h 2759669"/>
                <a:gd name="connsiteX2" fmla="*/ 1256517 w 2588980"/>
                <a:gd name="connsiteY2" fmla="*/ 2575051 h 2759669"/>
                <a:gd name="connsiteX3" fmla="*/ 1225023 w 2588980"/>
                <a:gd name="connsiteY3" fmla="*/ 2617193 h 2759669"/>
                <a:gd name="connsiteX4" fmla="*/ 856063 w 2588980"/>
                <a:gd name="connsiteY4" fmla="*/ 2759669 h 2759669"/>
                <a:gd name="connsiteX5" fmla="*/ 411114 w 2588980"/>
                <a:gd name="connsiteY5" fmla="*/ 2436513 h 2759669"/>
                <a:gd name="connsiteX6" fmla="*/ 420154 w 2588980"/>
                <a:gd name="connsiteY6" fmla="*/ 2371386 h 2759669"/>
                <a:gd name="connsiteX7" fmla="*/ 420504 w 2588980"/>
                <a:gd name="connsiteY7" fmla="*/ 2370568 h 2759669"/>
                <a:gd name="connsiteX8" fmla="*/ 410857 w 2588980"/>
                <a:gd name="connsiteY8" fmla="*/ 2354188 h 2759669"/>
                <a:gd name="connsiteX9" fmla="*/ 380957 w 2588980"/>
                <a:gd name="connsiteY9" fmla="*/ 2266634 h 2759669"/>
                <a:gd name="connsiteX10" fmla="*/ 379983 w 2588980"/>
                <a:gd name="connsiteY10" fmla="*/ 2266222 h 2759669"/>
                <a:gd name="connsiteX11" fmla="*/ 304248 w 2588980"/>
                <a:gd name="connsiteY11" fmla="*/ 2234205 h 2759669"/>
                <a:gd name="connsiteX12" fmla="*/ 136290 w 2588980"/>
                <a:gd name="connsiteY12" fmla="*/ 2014919 h 2759669"/>
                <a:gd name="connsiteX13" fmla="*/ 117746 w 2588980"/>
                <a:gd name="connsiteY13" fmla="*/ 1718328 h 2759669"/>
                <a:gd name="connsiteX14" fmla="*/ 2978 w 2588980"/>
                <a:gd name="connsiteY14" fmla="*/ 1273127 h 2759669"/>
                <a:gd name="connsiteX15" fmla="*/ 299805 w 2588980"/>
                <a:gd name="connsiteY15" fmla="*/ 845357 h 2759669"/>
                <a:gd name="connsiteX16" fmla="*/ 387150 w 2588980"/>
                <a:gd name="connsiteY16" fmla="*/ 494812 h 2759669"/>
                <a:gd name="connsiteX17" fmla="*/ 791202 w 2588980"/>
                <a:gd name="connsiteY17" fmla="*/ 414670 h 2759669"/>
                <a:gd name="connsiteX18" fmla="*/ 1048100 w 2588980"/>
                <a:gd name="connsiteY18" fmla="*/ 25019 h 2759669"/>
                <a:gd name="connsiteX19" fmla="*/ 1497936 w 2588980"/>
                <a:gd name="connsiteY19" fmla="*/ 204739 h 2759669"/>
                <a:gd name="connsiteX20" fmla="*/ 2155625 w 2588980"/>
                <a:gd name="connsiteY20" fmla="*/ 361875 h 2759669"/>
                <a:gd name="connsiteX21" fmla="*/ 2458866 w 2588980"/>
                <a:gd name="connsiteY21" fmla="*/ 577807 h 2759669"/>
                <a:gd name="connsiteX22" fmla="*/ 2430434 w 2588980"/>
                <a:gd name="connsiteY22" fmla="*/ 911218 h 2759669"/>
                <a:gd name="connsiteX23" fmla="*/ 2588977 w 2588980"/>
                <a:gd name="connsiteY23" fmla="*/ 1235303 h 2759669"/>
                <a:gd name="connsiteX24" fmla="*/ 2386891 w 2588980"/>
                <a:gd name="connsiteY24" fmla="*/ 1556223 h 2759669"/>
                <a:gd name="connsiteX25" fmla="*/ 2385439 w 2588980"/>
                <a:gd name="connsiteY25" fmla="*/ 1564313 h 2759669"/>
                <a:gd name="connsiteX26" fmla="*/ 2323779 w 2588980"/>
                <a:gd name="connsiteY26" fmla="*/ 2003264 h 2759669"/>
                <a:gd name="connsiteX27" fmla="*/ 1968328 w 2588980"/>
                <a:gd name="connsiteY27" fmla="*/ 2200239 h 2759669"/>
                <a:gd name="connsiteX28" fmla="*/ 1951202 w 2588980"/>
                <a:gd name="connsiteY28" fmla="*/ 2195785 h 2759669"/>
                <a:gd name="connsiteX29" fmla="*/ 1971599 w 2588980"/>
                <a:gd name="connsiteY29" fmla="*/ 2208008 h 2759669"/>
                <a:gd name="connsiteX30" fmla="*/ 2101921 w 2588980"/>
                <a:gd name="connsiteY30" fmla="*/ 2436514 h 2759669"/>
                <a:gd name="connsiteX31" fmla="*/ 1656972 w 2588980"/>
                <a:gd name="connsiteY31" fmla="*/ 2759669 h 27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88980" h="2759669">
                  <a:moveTo>
                    <a:pt x="1656972" y="2759669"/>
                  </a:moveTo>
                  <a:cubicBezTo>
                    <a:pt x="1503385" y="2759669"/>
                    <a:pt x="1367974" y="2703154"/>
                    <a:pt x="1288013" y="2617194"/>
                  </a:cubicBezTo>
                  <a:lnTo>
                    <a:pt x="1256517" y="2575051"/>
                  </a:lnTo>
                  <a:lnTo>
                    <a:pt x="1225023" y="2617193"/>
                  </a:lnTo>
                  <a:cubicBezTo>
                    <a:pt x="1145062" y="2703153"/>
                    <a:pt x="1009651" y="2759669"/>
                    <a:pt x="856063" y="2759669"/>
                  </a:cubicBezTo>
                  <a:cubicBezTo>
                    <a:pt x="610325" y="2759669"/>
                    <a:pt x="411115" y="2614988"/>
                    <a:pt x="411114" y="2436513"/>
                  </a:cubicBezTo>
                  <a:cubicBezTo>
                    <a:pt x="411115" y="2414204"/>
                    <a:pt x="414228" y="2392423"/>
                    <a:pt x="420154" y="2371386"/>
                  </a:cubicBezTo>
                  <a:lnTo>
                    <a:pt x="420504" y="2370568"/>
                  </a:lnTo>
                  <a:lnTo>
                    <a:pt x="410857" y="2354188"/>
                  </a:lnTo>
                  <a:cubicBezTo>
                    <a:pt x="398345" y="2326860"/>
                    <a:pt x="388248" y="2297502"/>
                    <a:pt x="380957" y="2266634"/>
                  </a:cubicBezTo>
                  <a:lnTo>
                    <a:pt x="379983" y="2266222"/>
                  </a:lnTo>
                  <a:lnTo>
                    <a:pt x="304248" y="2234205"/>
                  </a:lnTo>
                  <a:cubicBezTo>
                    <a:pt x="231267" y="2190123"/>
                    <a:pt x="170926" y="2112565"/>
                    <a:pt x="136290" y="2014919"/>
                  </a:cubicBezTo>
                  <a:cubicBezTo>
                    <a:pt x="102736" y="1920419"/>
                    <a:pt x="96120" y="1814924"/>
                    <a:pt x="117746" y="1718328"/>
                  </a:cubicBezTo>
                  <a:cubicBezTo>
                    <a:pt x="30224" y="1597084"/>
                    <a:pt x="-12034" y="1433091"/>
                    <a:pt x="2978" y="1273127"/>
                  </a:cubicBezTo>
                  <a:cubicBezTo>
                    <a:pt x="22934" y="1060466"/>
                    <a:pt x="140247" y="891398"/>
                    <a:pt x="299805" y="845357"/>
                  </a:cubicBezTo>
                  <a:cubicBezTo>
                    <a:pt x="288092" y="714935"/>
                    <a:pt x="319969" y="587126"/>
                    <a:pt x="387150" y="494812"/>
                  </a:cubicBezTo>
                  <a:cubicBezTo>
                    <a:pt x="489224" y="354533"/>
                    <a:pt x="652973" y="322075"/>
                    <a:pt x="791202" y="414670"/>
                  </a:cubicBezTo>
                  <a:cubicBezTo>
                    <a:pt x="815398" y="230558"/>
                    <a:pt x="913207" y="82216"/>
                    <a:pt x="1048100" y="25019"/>
                  </a:cubicBezTo>
                  <a:cubicBezTo>
                    <a:pt x="1207057" y="-42376"/>
                    <a:pt x="1386565" y="29321"/>
                    <a:pt x="1497936" y="204739"/>
                  </a:cubicBezTo>
                  <a:cubicBezTo>
                    <a:pt x="1702338" y="8525"/>
                    <a:pt x="1999023" y="79383"/>
                    <a:pt x="2155625" y="361875"/>
                  </a:cubicBezTo>
                  <a:cubicBezTo>
                    <a:pt x="2279862" y="330418"/>
                    <a:pt x="2408094" y="421708"/>
                    <a:pt x="2458866" y="577807"/>
                  </a:cubicBezTo>
                  <a:cubicBezTo>
                    <a:pt x="2495629" y="690742"/>
                    <a:pt x="2484836" y="817459"/>
                    <a:pt x="2430434" y="911218"/>
                  </a:cubicBezTo>
                  <a:cubicBezTo>
                    <a:pt x="2526141" y="971505"/>
                    <a:pt x="2588421" y="1098823"/>
                    <a:pt x="2588977" y="1235303"/>
                  </a:cubicBezTo>
                  <a:cubicBezTo>
                    <a:pt x="2589599" y="1395104"/>
                    <a:pt x="2505694" y="1528362"/>
                    <a:pt x="2386891" y="1556223"/>
                  </a:cubicBezTo>
                  <a:cubicBezTo>
                    <a:pt x="2386429" y="1558938"/>
                    <a:pt x="2385901" y="1561599"/>
                    <a:pt x="2385439" y="1564313"/>
                  </a:cubicBezTo>
                  <a:cubicBezTo>
                    <a:pt x="2416548" y="1718756"/>
                    <a:pt x="2393924" y="1879681"/>
                    <a:pt x="2323779" y="2003264"/>
                  </a:cubicBezTo>
                  <a:cubicBezTo>
                    <a:pt x="2240652" y="2149663"/>
                    <a:pt x="2105006" y="2220408"/>
                    <a:pt x="1968328" y="2200239"/>
                  </a:cubicBezTo>
                  <a:lnTo>
                    <a:pt x="1951202" y="2195785"/>
                  </a:lnTo>
                  <a:lnTo>
                    <a:pt x="1971599" y="2208008"/>
                  </a:lnTo>
                  <a:cubicBezTo>
                    <a:pt x="2052118" y="2266487"/>
                    <a:pt x="2101921" y="2347276"/>
                    <a:pt x="2101921" y="2436514"/>
                  </a:cubicBezTo>
                  <a:cubicBezTo>
                    <a:pt x="2101921" y="2614987"/>
                    <a:pt x="1902711" y="2759670"/>
                    <a:pt x="1656972" y="2759669"/>
                  </a:cubicBezTo>
                  <a:close/>
                </a:path>
              </a:pathLst>
            </a:custGeom>
            <a:solidFill>
              <a:srgbClr val="9966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latin typeface="Abadi" panose="020B0604020104020204" pitchFamily="34" charset="0"/>
              </a:endParaRPr>
            </a:p>
          </p:txBody>
        </p:sp>
        <p:sp>
          <p:nvSpPr>
            <p:cNvPr id="25" name="Oval 24">
              <a:extLst>
                <a:ext uri="{FF2B5EF4-FFF2-40B4-BE49-F238E27FC236}">
                  <a16:creationId xmlns:a16="http://schemas.microsoft.com/office/drawing/2014/main" id="{BD48EF7E-D035-834D-3F1C-C814B8AB6490}"/>
                </a:ext>
              </a:extLst>
            </p:cNvPr>
            <p:cNvSpPr/>
            <p:nvPr/>
          </p:nvSpPr>
          <p:spPr>
            <a:xfrm rot="886948" flipH="1">
              <a:off x="3043127" y="398480"/>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Oval 25">
              <a:extLst>
                <a:ext uri="{FF2B5EF4-FFF2-40B4-BE49-F238E27FC236}">
                  <a16:creationId xmlns:a16="http://schemas.microsoft.com/office/drawing/2014/main" id="{10B98FCC-A15C-BBC5-5309-29ABBAE9D7FC}"/>
                </a:ext>
              </a:extLst>
            </p:cNvPr>
            <p:cNvSpPr/>
            <p:nvPr/>
          </p:nvSpPr>
          <p:spPr>
            <a:xfrm rot="886948" flipH="1">
              <a:off x="2104979" y="388309"/>
              <a:ext cx="532252" cy="537298"/>
            </a:xfrm>
            <a:prstGeom prst="ellipse">
              <a:avLst/>
            </a:prstGeom>
            <a:solidFill>
              <a:srgbClr val="996600"/>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Tree>
    <p:extLst>
      <p:ext uri="{BB962C8B-B14F-4D97-AF65-F5344CB8AC3E}">
        <p14:creationId xmlns:p14="http://schemas.microsoft.com/office/powerpoint/2010/main" val="17100366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5" name="TextBox 4"/>
          <p:cNvSpPr txBox="1"/>
          <p:nvPr/>
        </p:nvSpPr>
        <p:spPr>
          <a:xfrm>
            <a:off x="3099170" y="764701"/>
            <a:ext cx="6078071" cy="1015663"/>
          </a:xfrm>
          <a:prstGeom prst="rect">
            <a:avLst/>
          </a:prstGeom>
          <a:noFill/>
        </p:spPr>
        <p:txBody>
          <a:bodyPr wrap="square" rtlCol="0">
            <a:spAutoFit/>
          </a:bodyPr>
          <a:lstStyle/>
          <a:p>
            <a:pPr algn="ctr"/>
            <a:r>
              <a:rPr lang="en-US" sz="2000" dirty="0">
                <a:solidFill>
                  <a:srgbClr val="FFFF00"/>
                </a:solidFill>
                <a:latin typeface="Abadi" panose="020B0604020104020204" pitchFamily="34" charset="0"/>
              </a:rPr>
              <a:t>Announcement during Church meeting on Sunday:</a:t>
            </a:r>
          </a:p>
          <a:p>
            <a:pPr algn="ctr"/>
            <a:endParaRPr lang="en-US" sz="2000" dirty="0">
              <a:solidFill>
                <a:srgbClr val="FFFF00"/>
              </a:solidFill>
              <a:latin typeface="Abadi" panose="020B0604020104020204" pitchFamily="34" charset="0"/>
            </a:endParaRPr>
          </a:p>
          <a:p>
            <a:pPr algn="ctr"/>
            <a:r>
              <a:rPr lang="en-US" sz="2000" dirty="0">
                <a:solidFill>
                  <a:srgbClr val="FFFF00"/>
                </a:solidFill>
                <a:latin typeface="Abadi" panose="020B0604020104020204" pitchFamily="34" charset="0"/>
              </a:rPr>
              <a:t>A service project for a family that lives nearby. </a:t>
            </a:r>
          </a:p>
        </p:txBody>
      </p:sp>
      <p:sp>
        <p:nvSpPr>
          <p:cNvPr id="6" name="TextBox 5"/>
          <p:cNvSpPr txBox="1"/>
          <p:nvPr/>
        </p:nvSpPr>
        <p:spPr>
          <a:xfrm>
            <a:off x="-53788" y="0"/>
            <a:ext cx="12192000" cy="1015663"/>
          </a:xfrm>
          <a:prstGeom prst="rect">
            <a:avLst/>
          </a:prstGeom>
          <a:noFill/>
        </p:spPr>
        <p:txBody>
          <a:bodyPr wrap="square" rtlCol="0">
            <a:spAutoFit/>
          </a:bodyPr>
          <a:lstStyle/>
          <a:p>
            <a:pPr algn="ctr"/>
            <a:r>
              <a:rPr lang="en-US" sz="6000" dirty="0">
                <a:solidFill>
                  <a:schemeClr val="bg1"/>
                </a:solidFill>
                <a:latin typeface="Book Antiqua" pitchFamily="18" charset="0"/>
              </a:rPr>
              <a:t>Who Will Serve?</a:t>
            </a:r>
          </a:p>
        </p:txBody>
      </p:sp>
      <p:grpSp>
        <p:nvGrpSpPr>
          <p:cNvPr id="147" name="Group 146"/>
          <p:cNvGrpSpPr/>
          <p:nvPr/>
        </p:nvGrpSpPr>
        <p:grpSpPr>
          <a:xfrm>
            <a:off x="221499" y="1300422"/>
            <a:ext cx="2877671" cy="5386157"/>
            <a:chOff x="221499" y="1300422"/>
            <a:chExt cx="2877671" cy="5386157"/>
          </a:xfrm>
        </p:grpSpPr>
        <p:grpSp>
          <p:nvGrpSpPr>
            <p:cNvPr id="96" name="Group 95"/>
            <p:cNvGrpSpPr/>
            <p:nvPr/>
          </p:nvGrpSpPr>
          <p:grpSpPr>
            <a:xfrm>
              <a:off x="771202" y="2716254"/>
              <a:ext cx="1724447" cy="3970325"/>
              <a:chOff x="6858001" y="815909"/>
              <a:chExt cx="1724447" cy="3970325"/>
            </a:xfrm>
          </p:grpSpPr>
          <p:sp>
            <p:nvSpPr>
              <p:cNvPr id="97" name="Cloud 96"/>
              <p:cNvSpPr/>
              <p:nvPr/>
            </p:nvSpPr>
            <p:spPr>
              <a:xfrm rot="20543232">
                <a:off x="7244776" y="830425"/>
                <a:ext cx="1223697" cy="1235077"/>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8" name="Cloud 97"/>
              <p:cNvSpPr/>
              <p:nvPr/>
            </p:nvSpPr>
            <p:spPr>
              <a:xfrm rot="722499">
                <a:off x="7170824" y="815909"/>
                <a:ext cx="533400" cy="1143000"/>
              </a:xfrm>
              <a:prstGeom prst="cloud">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9" name="Oval 98"/>
              <p:cNvSpPr/>
              <p:nvPr/>
            </p:nvSpPr>
            <p:spPr>
              <a:xfrm rot="2760997" flipH="1">
                <a:off x="7015619" y="2630645"/>
                <a:ext cx="399477" cy="7147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0" name="Oval 99"/>
              <p:cNvSpPr/>
              <p:nvPr/>
            </p:nvSpPr>
            <p:spPr>
              <a:xfrm rot="18839003">
                <a:off x="8025353" y="2630643"/>
                <a:ext cx="399477" cy="71471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1" name="Trapezoid 100"/>
              <p:cNvSpPr/>
              <p:nvPr/>
            </p:nvSpPr>
            <p:spPr>
              <a:xfrm>
                <a:off x="7668221" y="3400222"/>
                <a:ext cx="4572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2" name="Trapezoid 101"/>
              <p:cNvSpPr/>
              <p:nvPr/>
            </p:nvSpPr>
            <p:spPr>
              <a:xfrm>
                <a:off x="7363421" y="3400222"/>
                <a:ext cx="381000" cy="1236667"/>
              </a:xfrm>
              <a:prstGeom prst="trapezoid">
                <a:avLst>
                  <a:gd name="adj" fmla="val 12532"/>
                </a:avLst>
              </a:prstGeom>
              <a:solidFill>
                <a:schemeClr val="accent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3" name="Trapezoid 102"/>
              <p:cNvSpPr/>
              <p:nvPr/>
            </p:nvSpPr>
            <p:spPr>
              <a:xfrm rot="1832865" flipH="1">
                <a:off x="7142752"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4" name="Trapezoid 103"/>
              <p:cNvSpPr/>
              <p:nvPr/>
            </p:nvSpPr>
            <p:spPr>
              <a:xfrm rot="19767135">
                <a:off x="7828551" y="2238336"/>
                <a:ext cx="480065" cy="824444"/>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5" name="Trapezoid 104"/>
              <p:cNvSpPr/>
              <p:nvPr/>
            </p:nvSpPr>
            <p:spPr>
              <a:xfrm>
                <a:off x="7363421" y="2246000"/>
                <a:ext cx="762000" cy="1236667"/>
              </a:xfrm>
              <a:prstGeom prst="trapezoi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6" name="Rectangle 105"/>
              <p:cNvSpPr/>
              <p:nvPr/>
            </p:nvSpPr>
            <p:spPr>
              <a:xfrm>
                <a:off x="7592021" y="3565111"/>
                <a:ext cx="228600" cy="247333"/>
              </a:xfrm>
              <a:prstGeom prst="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7" name="Oval 106"/>
              <p:cNvSpPr/>
              <p:nvPr/>
            </p:nvSpPr>
            <p:spPr>
              <a:xfrm rot="5400000">
                <a:off x="73333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8" name="Oval 107"/>
              <p:cNvSpPr/>
              <p:nvPr/>
            </p:nvSpPr>
            <p:spPr>
              <a:xfrm rot="5400000">
                <a:off x="7790599" y="4432066"/>
                <a:ext cx="231790" cy="476546"/>
              </a:xfrm>
              <a:prstGeom prst="ellips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9" name="Isosceles Triangle 108"/>
              <p:cNvSpPr/>
              <p:nvPr/>
            </p:nvSpPr>
            <p:spPr>
              <a:xfrm>
                <a:off x="7696200" y="2438400"/>
                <a:ext cx="228600" cy="60960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10" name="Group 55"/>
              <p:cNvGrpSpPr/>
              <p:nvPr/>
            </p:nvGrpSpPr>
            <p:grpSpPr>
              <a:xfrm>
                <a:off x="7391400" y="2286000"/>
                <a:ext cx="609600" cy="831481"/>
                <a:chOff x="1830857" y="3740519"/>
                <a:chExt cx="607543" cy="831481"/>
              </a:xfrm>
            </p:grpSpPr>
            <p:sp>
              <p:nvSpPr>
                <p:cNvPr id="113" name="Rectangle 112"/>
                <p:cNvSpPr/>
                <p:nvPr/>
              </p:nvSpPr>
              <p:spPr>
                <a:xfrm>
                  <a:off x="1981200" y="3962400"/>
                  <a:ext cx="381000" cy="609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14" name="Group 13"/>
                <p:cNvGrpSpPr/>
                <p:nvPr/>
              </p:nvGrpSpPr>
              <p:grpSpPr>
                <a:xfrm>
                  <a:off x="2058195" y="3933861"/>
                  <a:ext cx="232807" cy="485739"/>
                  <a:chOff x="1463040" y="844062"/>
                  <a:chExt cx="685800" cy="1957755"/>
                </a:xfrm>
              </p:grpSpPr>
              <p:sp>
                <p:nvSpPr>
                  <p:cNvPr id="117" name="Pentagon 116"/>
                  <p:cNvSpPr/>
                  <p:nvPr/>
                </p:nvSpPr>
                <p:spPr>
                  <a:xfrm rot="5400000">
                    <a:off x="1104900" y="1925516"/>
                    <a:ext cx="1371600" cy="381001"/>
                  </a:xfrm>
                  <a:prstGeom prst="homePlate">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8" name="Diamond 117"/>
                  <p:cNvSpPr/>
                  <p:nvPr/>
                </p:nvSpPr>
                <p:spPr>
                  <a:xfrm>
                    <a:off x="1463040" y="844062"/>
                    <a:ext cx="685800" cy="908538"/>
                  </a:xfrm>
                  <a:prstGeom prst="diamond">
                    <a:avLst/>
                  </a:pr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15" name="Parallelogram 114"/>
                <p:cNvSpPr/>
                <p:nvPr/>
              </p:nvSpPr>
              <p:spPr>
                <a:xfrm rot="18839164">
                  <a:off x="2187031" y="3817865"/>
                  <a:ext cx="328716" cy="174023"/>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6" name="Parallelogram 115"/>
                <p:cNvSpPr/>
                <p:nvPr/>
              </p:nvSpPr>
              <p:spPr>
                <a:xfrm rot="2432673" flipH="1">
                  <a:off x="1830857" y="3807943"/>
                  <a:ext cx="328716" cy="180431"/>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11" name="Oval 110"/>
              <p:cNvSpPr/>
              <p:nvPr/>
            </p:nvSpPr>
            <p:spPr>
              <a:xfrm>
                <a:off x="7498080" y="1752600"/>
                <a:ext cx="502920" cy="7620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2" name="Oval 111"/>
              <p:cNvSpPr/>
              <p:nvPr/>
            </p:nvSpPr>
            <p:spPr>
              <a:xfrm>
                <a:off x="7315200" y="838200"/>
                <a:ext cx="914400" cy="15664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27" name="Group 26"/>
            <p:cNvGrpSpPr/>
            <p:nvPr/>
          </p:nvGrpSpPr>
          <p:grpSpPr>
            <a:xfrm>
              <a:off x="221499" y="1300422"/>
              <a:ext cx="2877671" cy="1148381"/>
              <a:chOff x="658906" y="1916831"/>
              <a:chExt cx="2877671" cy="1148381"/>
            </a:xfrm>
          </p:grpSpPr>
          <p:sp>
            <p:nvSpPr>
              <p:cNvPr id="3" name="Cloud Callout 2"/>
              <p:cNvSpPr/>
              <p:nvPr/>
            </p:nvSpPr>
            <p:spPr>
              <a:xfrm>
                <a:off x="658906" y="1916831"/>
                <a:ext cx="2877671" cy="1148381"/>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 name="Rectangle 3"/>
              <p:cNvSpPr/>
              <p:nvPr/>
            </p:nvSpPr>
            <p:spPr>
              <a:xfrm>
                <a:off x="864082" y="2109251"/>
                <a:ext cx="2537789" cy="738664"/>
              </a:xfrm>
              <a:prstGeom prst="rect">
                <a:avLst/>
              </a:prstGeom>
            </p:spPr>
            <p:txBody>
              <a:bodyPr wrap="square">
                <a:spAutoFit/>
              </a:bodyPr>
              <a:lstStyle/>
              <a:p>
                <a:r>
                  <a:rPr lang="en-US" sz="1400" dirty="0">
                    <a:solidFill>
                      <a:srgbClr val="333333"/>
                    </a:solidFill>
                    <a:latin typeface="Abadi" panose="020B0604020104020204" pitchFamily="34" charset="0"/>
                  </a:rPr>
                  <a:t>“That family has been through a lot lately. I am happy to help in any way that I can</a:t>
                </a:r>
                <a:endParaRPr lang="en-US" sz="1400" dirty="0">
                  <a:latin typeface="Abadi" panose="020B0604020104020204" pitchFamily="34" charset="0"/>
                </a:endParaRPr>
              </a:p>
            </p:txBody>
          </p:sp>
        </p:grpSp>
      </p:grpSp>
      <p:grpSp>
        <p:nvGrpSpPr>
          <p:cNvPr id="148" name="Group 147"/>
          <p:cNvGrpSpPr/>
          <p:nvPr/>
        </p:nvGrpSpPr>
        <p:grpSpPr>
          <a:xfrm>
            <a:off x="3095881" y="2098998"/>
            <a:ext cx="2877671" cy="4511679"/>
            <a:chOff x="3095881" y="2098998"/>
            <a:chExt cx="2877671" cy="4511679"/>
          </a:xfrm>
        </p:grpSpPr>
        <p:grpSp>
          <p:nvGrpSpPr>
            <p:cNvPr id="119" name="Group 118"/>
            <p:cNvGrpSpPr/>
            <p:nvPr/>
          </p:nvGrpSpPr>
          <p:grpSpPr>
            <a:xfrm>
              <a:off x="3171628" y="3387335"/>
              <a:ext cx="1117438" cy="3223342"/>
              <a:chOff x="7694977" y="457200"/>
              <a:chExt cx="1068023" cy="3276600"/>
            </a:xfrm>
          </p:grpSpPr>
          <p:sp>
            <p:nvSpPr>
              <p:cNvPr id="120" name="Oval 119"/>
              <p:cNvSpPr/>
              <p:nvPr/>
            </p:nvSpPr>
            <p:spPr>
              <a:xfrm>
                <a:off x="7694977" y="2500568"/>
                <a:ext cx="384251" cy="2450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1" name="Oval 120"/>
              <p:cNvSpPr/>
              <p:nvPr/>
            </p:nvSpPr>
            <p:spPr>
              <a:xfrm>
                <a:off x="8378749" y="2500859"/>
                <a:ext cx="384251" cy="245005"/>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2" name="Flowchart: Manual Operation 121"/>
              <p:cNvSpPr/>
              <p:nvPr/>
            </p:nvSpPr>
            <p:spPr>
              <a:xfrm rot="10800000">
                <a:off x="7834130" y="2720173"/>
                <a:ext cx="463841" cy="878424"/>
              </a:xfrm>
              <a:prstGeom prst="flowChartManualOperation">
                <a:avLst/>
              </a:prstGeom>
              <a:solidFill>
                <a:schemeClr val="tx1">
                  <a:lumMod val="85000"/>
                  <a:lumOff val="1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3" name="Flowchart: Manual Operation 49"/>
              <p:cNvSpPr/>
              <p:nvPr/>
            </p:nvSpPr>
            <p:spPr>
              <a:xfrm rot="10800000">
                <a:off x="8112434" y="2720173"/>
                <a:ext cx="572270" cy="878424"/>
              </a:xfrm>
              <a:prstGeom prst="flowChartManualOperation">
                <a:avLst/>
              </a:prstGeom>
              <a:solidFill>
                <a:schemeClr val="tx1">
                  <a:lumMod val="85000"/>
                  <a:lumOff val="15000"/>
                </a:schemeClr>
              </a:solid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4" name="Flowchart: Manual Operation 123"/>
              <p:cNvSpPr/>
              <p:nvPr/>
            </p:nvSpPr>
            <p:spPr>
              <a:xfrm rot="11916454" flipH="1">
                <a:off x="7825940" y="1615959"/>
                <a:ext cx="405973" cy="103940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5" name="Flowchart: Manual Operation 124"/>
              <p:cNvSpPr/>
              <p:nvPr/>
            </p:nvSpPr>
            <p:spPr>
              <a:xfrm rot="9898055">
                <a:off x="8254970" y="1611877"/>
                <a:ext cx="405973" cy="1050412"/>
              </a:xfrm>
              <a:prstGeom prst="flowChartManualOperation">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6" name="Flowchart: Extract 125"/>
              <p:cNvSpPr/>
              <p:nvPr/>
            </p:nvSpPr>
            <p:spPr>
              <a:xfrm>
                <a:off x="7880514" y="1237834"/>
                <a:ext cx="782733" cy="1505568"/>
              </a:xfrm>
              <a:prstGeom prst="flowChartExtra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7" name="Oval 126"/>
              <p:cNvSpPr/>
              <p:nvPr/>
            </p:nvSpPr>
            <p:spPr>
              <a:xfrm>
                <a:off x="7834130"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8" name="Oval 127"/>
              <p:cNvSpPr/>
              <p:nvPr/>
            </p:nvSpPr>
            <p:spPr>
              <a:xfrm>
                <a:off x="8251587" y="3488795"/>
                <a:ext cx="384251" cy="245005"/>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29" name="Rectangle 128"/>
              <p:cNvSpPr/>
              <p:nvPr/>
            </p:nvSpPr>
            <p:spPr>
              <a:xfrm>
                <a:off x="8169118" y="1896652"/>
                <a:ext cx="176561" cy="938586"/>
              </a:xfrm>
              <a:prstGeom prst="rect">
                <a:avLst/>
              </a:prstGeom>
              <a:noFill/>
            </p:spPr>
            <p:txBody>
              <a:bodyPr wrap="none" lIns="91440" tIns="45720" rIns="91440" bIns="45720">
                <a:spAutoFit/>
              </a:bodyPr>
              <a:lstStyle/>
              <a:p>
                <a:pPr algn="ctr"/>
                <a:endParaRPr lang="en-US" sz="5400" b="0" u="sng"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badi" panose="020B0604020104020204" pitchFamily="34" charset="0"/>
                </a:endParaRPr>
              </a:p>
            </p:txBody>
          </p:sp>
          <p:sp>
            <p:nvSpPr>
              <p:cNvPr id="130" name="Flowchart: Extract 129"/>
              <p:cNvSpPr/>
              <p:nvPr/>
            </p:nvSpPr>
            <p:spPr>
              <a:xfrm rot="10800000">
                <a:off x="8158819" y="1677046"/>
                <a:ext cx="231921" cy="267900"/>
              </a:xfrm>
              <a:prstGeom prst="flowChartExtra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31" name="Oval 130"/>
              <p:cNvSpPr/>
              <p:nvPr/>
            </p:nvSpPr>
            <p:spPr>
              <a:xfrm>
                <a:off x="7880514" y="469213"/>
                <a:ext cx="742146" cy="126273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dirty="0">
                  <a:latin typeface="Abadi" panose="020B0604020104020204" pitchFamily="34" charset="0"/>
                </a:endParaRPr>
              </a:p>
            </p:txBody>
          </p:sp>
          <p:sp>
            <p:nvSpPr>
              <p:cNvPr id="132" name="Pentagon 131"/>
              <p:cNvSpPr/>
              <p:nvPr/>
            </p:nvSpPr>
            <p:spPr>
              <a:xfrm rot="5400000" flipV="1">
                <a:off x="7962900" y="2095500"/>
                <a:ext cx="609600" cy="76200"/>
              </a:xfrm>
              <a:prstGeom prst="homePlat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3" name="Flowchart: Punched Tape 132"/>
              <p:cNvSpPr/>
              <p:nvPr/>
            </p:nvSpPr>
            <p:spPr>
              <a:xfrm>
                <a:off x="7848600" y="457200"/>
                <a:ext cx="609600" cy="304800"/>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4" name="Flowchart: Punched Tape 133"/>
              <p:cNvSpPr/>
              <p:nvPr/>
            </p:nvSpPr>
            <p:spPr>
              <a:xfrm rot="4932495">
                <a:off x="8250419" y="677269"/>
                <a:ext cx="609600" cy="189527"/>
              </a:xfrm>
              <a:prstGeom prst="flowChartPunchedTape">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5" name="Oval 134"/>
              <p:cNvSpPr/>
              <p:nvPr/>
            </p:nvSpPr>
            <p:spPr>
              <a:xfrm>
                <a:off x="8382000" y="533400"/>
                <a:ext cx="152400" cy="152400"/>
              </a:xfrm>
              <a:prstGeom prst="ellipse">
                <a:avLst/>
              </a:prstGeom>
              <a:solidFill>
                <a:srgbClr val="FFFF66"/>
              </a:solidFill>
              <a:ln>
                <a:solidFill>
                  <a:srgbClr val="FFFF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36" name="Rectangle 135"/>
              <p:cNvSpPr/>
              <p:nvPr/>
            </p:nvSpPr>
            <p:spPr>
              <a:xfrm>
                <a:off x="7886242" y="2618139"/>
                <a:ext cx="787948" cy="150667"/>
              </a:xfrm>
              <a:prstGeom prst="rect">
                <a:avLst/>
              </a:prstGeom>
              <a:solidFill>
                <a:schemeClr val="tx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38" name="Group 137"/>
            <p:cNvGrpSpPr/>
            <p:nvPr/>
          </p:nvGrpSpPr>
          <p:grpSpPr>
            <a:xfrm>
              <a:off x="3095881" y="2098998"/>
              <a:ext cx="2877671" cy="1148381"/>
              <a:chOff x="658906" y="1916831"/>
              <a:chExt cx="2877671" cy="1148381"/>
            </a:xfrm>
          </p:grpSpPr>
          <p:sp>
            <p:nvSpPr>
              <p:cNvPr id="139" name="Cloud Callout 138"/>
              <p:cNvSpPr/>
              <p:nvPr/>
            </p:nvSpPr>
            <p:spPr>
              <a:xfrm>
                <a:off x="658906" y="1916831"/>
                <a:ext cx="2877671" cy="1148381"/>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0" name="Rectangle 139"/>
              <p:cNvSpPr/>
              <p:nvPr/>
            </p:nvSpPr>
            <p:spPr>
              <a:xfrm>
                <a:off x="851881" y="2062121"/>
                <a:ext cx="2537789" cy="954107"/>
              </a:xfrm>
              <a:prstGeom prst="rect">
                <a:avLst/>
              </a:prstGeom>
            </p:spPr>
            <p:txBody>
              <a:bodyPr wrap="square">
                <a:spAutoFit/>
              </a:bodyPr>
              <a:lstStyle/>
              <a:p>
                <a:pPr algn="ctr"/>
                <a:r>
                  <a:rPr lang="en-US" sz="1400" dirty="0">
                    <a:latin typeface="Abadi" panose="020B0604020104020204" pitchFamily="34" charset="0"/>
                  </a:rPr>
                  <a:t>There had better be refreshments afterward, because if there aren’t, I’m not going.</a:t>
                </a:r>
              </a:p>
            </p:txBody>
          </p:sp>
        </p:grpSp>
      </p:grpSp>
      <p:grpSp>
        <p:nvGrpSpPr>
          <p:cNvPr id="149" name="Group 148"/>
          <p:cNvGrpSpPr/>
          <p:nvPr/>
        </p:nvGrpSpPr>
        <p:grpSpPr>
          <a:xfrm>
            <a:off x="5782090" y="1749782"/>
            <a:ext cx="3428093" cy="4693981"/>
            <a:chOff x="5782090" y="1749782"/>
            <a:chExt cx="3428093" cy="4693981"/>
          </a:xfrm>
        </p:grpSpPr>
        <p:grpSp>
          <p:nvGrpSpPr>
            <p:cNvPr id="78" name="Group 56"/>
            <p:cNvGrpSpPr/>
            <p:nvPr/>
          </p:nvGrpSpPr>
          <p:grpSpPr>
            <a:xfrm>
              <a:off x="5782090" y="3240547"/>
              <a:ext cx="1410383" cy="3203216"/>
              <a:chOff x="914400" y="304800"/>
              <a:chExt cx="2362200" cy="3931306"/>
            </a:xfrm>
          </p:grpSpPr>
          <p:sp>
            <p:nvSpPr>
              <p:cNvPr id="79" name="Oval 78"/>
              <p:cNvSpPr/>
              <p:nvPr/>
            </p:nvSpPr>
            <p:spPr>
              <a:xfrm>
                <a:off x="1219200" y="1143000"/>
                <a:ext cx="1676400" cy="1600200"/>
              </a:xfrm>
              <a:prstGeom prst="ellipse">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0" name="Oval 79"/>
              <p:cNvSpPr/>
              <p:nvPr/>
            </p:nvSpPr>
            <p:spPr>
              <a:xfrm rot="20340611">
                <a:off x="1352002" y="3778906"/>
                <a:ext cx="7620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1" name="Oval 80"/>
              <p:cNvSpPr/>
              <p:nvPr/>
            </p:nvSpPr>
            <p:spPr>
              <a:xfrm rot="12032684">
                <a:off x="2113393" y="3776768"/>
                <a:ext cx="762000" cy="457200"/>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2" name="Flowchart: Extract 81"/>
              <p:cNvSpPr/>
              <p:nvPr/>
            </p:nvSpPr>
            <p:spPr>
              <a:xfrm>
                <a:off x="914400" y="2057400"/>
                <a:ext cx="2362200" cy="1981200"/>
              </a:xfrm>
              <a:prstGeom prst="flowChartExtra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3" name="Rectangle 82"/>
              <p:cNvSpPr/>
              <p:nvPr/>
            </p:nvSpPr>
            <p:spPr>
              <a:xfrm rot="6444676">
                <a:off x="2319941" y="2411630"/>
                <a:ext cx="732303" cy="3810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4" name="Rectangle 83"/>
              <p:cNvSpPr/>
              <p:nvPr/>
            </p:nvSpPr>
            <p:spPr>
              <a:xfrm rot="4121987">
                <a:off x="1163541" y="2505840"/>
                <a:ext cx="732303" cy="381000"/>
              </a:xfrm>
              <a:prstGeom prst="rect">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5" name="Trapezoid 84"/>
              <p:cNvSpPr/>
              <p:nvPr/>
            </p:nvSpPr>
            <p:spPr>
              <a:xfrm rot="18696293">
                <a:off x="2232580" y="1855772"/>
                <a:ext cx="609600" cy="742489"/>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6" name="Trapezoid 85"/>
              <p:cNvSpPr/>
              <p:nvPr/>
            </p:nvSpPr>
            <p:spPr>
              <a:xfrm rot="2593354">
                <a:off x="1308046" y="1936818"/>
                <a:ext cx="609600" cy="742489"/>
              </a:xfrm>
              <a:prstGeom prst="trapezoid">
                <a:avLst>
                  <a:gd name="adj" fmla="val 33490"/>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7" name="Flowchart: Extract 86"/>
              <p:cNvSpPr/>
              <p:nvPr/>
            </p:nvSpPr>
            <p:spPr>
              <a:xfrm>
                <a:off x="1143000" y="1622778"/>
                <a:ext cx="1905000" cy="1806222"/>
              </a:xfrm>
              <a:prstGeom prst="flowChartExtract">
                <a:avLst/>
              </a:prstGeom>
              <a:solidFill>
                <a:srgbClr val="FFCC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8" name="Oval 87"/>
              <p:cNvSpPr/>
              <p:nvPr/>
            </p:nvSpPr>
            <p:spPr>
              <a:xfrm>
                <a:off x="1927412" y="1735667"/>
                <a:ext cx="336176" cy="564444"/>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89" name="Donut 88"/>
              <p:cNvSpPr/>
              <p:nvPr/>
            </p:nvSpPr>
            <p:spPr>
              <a:xfrm>
                <a:off x="1927412" y="1735667"/>
                <a:ext cx="336176" cy="451556"/>
              </a:xfrm>
              <a:prstGeom prst="donut">
                <a:avLst>
                  <a:gd name="adj" fmla="val 12742"/>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90" name="Oval 89"/>
              <p:cNvSpPr/>
              <p:nvPr/>
            </p:nvSpPr>
            <p:spPr>
              <a:xfrm>
                <a:off x="1447800" y="381000"/>
                <a:ext cx="1232647" cy="1693333"/>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1" name="Double Wave 90"/>
              <p:cNvSpPr/>
              <p:nvPr/>
            </p:nvSpPr>
            <p:spPr>
              <a:xfrm rot="6562415">
                <a:off x="424182" y="1152469"/>
                <a:ext cx="1940350" cy="658326"/>
              </a:xfrm>
              <a:prstGeom prst="doubleWave">
                <a:avLst>
                  <a:gd name="adj1" fmla="val 125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2" name="Double Wave 91"/>
              <p:cNvSpPr/>
              <p:nvPr/>
            </p:nvSpPr>
            <p:spPr>
              <a:xfrm rot="4205691">
                <a:off x="1877100" y="1161183"/>
                <a:ext cx="1940350" cy="651019"/>
              </a:xfrm>
              <a:prstGeom prst="doubleWave">
                <a:avLst>
                  <a:gd name="adj1" fmla="val 12500"/>
                  <a:gd name="adj2" fmla="val 0"/>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3" name="Teardrop 92"/>
              <p:cNvSpPr/>
              <p:nvPr/>
            </p:nvSpPr>
            <p:spPr>
              <a:xfrm>
                <a:off x="1371600" y="304800"/>
                <a:ext cx="1447800" cy="609600"/>
              </a:xfrm>
              <a:prstGeom prst="teardrop">
                <a:avLst/>
              </a:prstGeom>
              <a:solidFill>
                <a:srgbClr val="FFCC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4" name="Oval 93"/>
              <p:cNvSpPr/>
              <p:nvPr/>
            </p:nvSpPr>
            <p:spPr>
              <a:xfrm rot="1551844">
                <a:off x="1371600" y="1752600"/>
                <a:ext cx="228600" cy="381000"/>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95" name="Oval 94"/>
              <p:cNvSpPr/>
              <p:nvPr/>
            </p:nvSpPr>
            <p:spPr>
              <a:xfrm rot="215502">
                <a:off x="2605529" y="1612656"/>
                <a:ext cx="495269" cy="457728"/>
              </a:xfrm>
              <a:prstGeom prst="ellipse">
                <a:avLst/>
              </a:prstGeom>
              <a:solidFill>
                <a:srgbClr val="FFCC00"/>
              </a:solidFill>
              <a:ln>
                <a:solidFill>
                  <a:srgbClr val="FF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nvGrpSpPr>
            <p:cNvPr id="141" name="Group 140"/>
            <p:cNvGrpSpPr/>
            <p:nvPr/>
          </p:nvGrpSpPr>
          <p:grpSpPr>
            <a:xfrm>
              <a:off x="6332512" y="1749782"/>
              <a:ext cx="2877671" cy="1531736"/>
              <a:chOff x="658906" y="1916831"/>
              <a:chExt cx="2877671" cy="1531736"/>
            </a:xfrm>
          </p:grpSpPr>
          <p:sp>
            <p:nvSpPr>
              <p:cNvPr id="142" name="Cloud Callout 141"/>
              <p:cNvSpPr/>
              <p:nvPr/>
            </p:nvSpPr>
            <p:spPr>
              <a:xfrm>
                <a:off x="658906" y="1916831"/>
                <a:ext cx="2877671" cy="1531736"/>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3" name="Rectangle 142"/>
              <p:cNvSpPr/>
              <p:nvPr/>
            </p:nvSpPr>
            <p:spPr>
              <a:xfrm>
                <a:off x="864082" y="2109251"/>
                <a:ext cx="2537789" cy="1169551"/>
              </a:xfrm>
              <a:prstGeom prst="rect">
                <a:avLst/>
              </a:prstGeom>
            </p:spPr>
            <p:txBody>
              <a:bodyPr wrap="square">
                <a:spAutoFit/>
              </a:bodyPr>
              <a:lstStyle/>
              <a:p>
                <a:pPr algn="ctr"/>
                <a:r>
                  <a:rPr lang="en-US" sz="1400" dirty="0">
                    <a:latin typeface="Abadi" panose="020B0604020104020204" pitchFamily="34" charset="0"/>
                  </a:rPr>
                  <a:t>“I don’t really want to go, but I could use some help next week with a project that I’m organizing, so I should probably help out now.”</a:t>
                </a:r>
              </a:p>
            </p:txBody>
          </p:sp>
        </p:grpSp>
      </p:grpSp>
      <p:grpSp>
        <p:nvGrpSpPr>
          <p:cNvPr id="150" name="Group 149"/>
          <p:cNvGrpSpPr/>
          <p:nvPr/>
        </p:nvGrpSpPr>
        <p:grpSpPr>
          <a:xfrm>
            <a:off x="9005149" y="1775294"/>
            <a:ext cx="2720687" cy="4748503"/>
            <a:chOff x="9005149" y="1775294"/>
            <a:chExt cx="2720687" cy="4748503"/>
          </a:xfrm>
        </p:grpSpPr>
        <p:grpSp>
          <p:nvGrpSpPr>
            <p:cNvPr id="54" name="Group 53"/>
            <p:cNvGrpSpPr/>
            <p:nvPr/>
          </p:nvGrpSpPr>
          <p:grpSpPr>
            <a:xfrm>
              <a:off x="9005149" y="3302635"/>
              <a:ext cx="1475061" cy="3221162"/>
              <a:chOff x="682191" y="464935"/>
              <a:chExt cx="1676012" cy="4003306"/>
            </a:xfrm>
          </p:grpSpPr>
          <p:sp>
            <p:nvSpPr>
              <p:cNvPr id="55" name="Oval 54"/>
              <p:cNvSpPr/>
              <p:nvPr/>
            </p:nvSpPr>
            <p:spPr>
              <a:xfrm rot="13526967">
                <a:off x="1663371" y="4044799"/>
                <a:ext cx="527912" cy="31897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6" name="Oval 55"/>
              <p:cNvSpPr/>
              <p:nvPr/>
            </p:nvSpPr>
            <p:spPr>
              <a:xfrm rot="18812836">
                <a:off x="1030828" y="4044799"/>
                <a:ext cx="527912" cy="318971"/>
              </a:xfrm>
              <a:prstGeom prst="ellipse">
                <a:avLst/>
              </a:prstGeom>
              <a:solidFill>
                <a:srgbClr val="99663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7" name="Oval 56"/>
              <p:cNvSpPr/>
              <p:nvPr/>
            </p:nvSpPr>
            <p:spPr>
              <a:xfrm rot="19036969">
                <a:off x="682191" y="2464297"/>
                <a:ext cx="527912" cy="31897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8" name="Oval 57"/>
              <p:cNvSpPr/>
              <p:nvPr/>
            </p:nvSpPr>
            <p:spPr>
              <a:xfrm rot="2945846">
                <a:off x="1934762" y="2541886"/>
                <a:ext cx="527912" cy="318971"/>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Flowchart: Manual Operation 49"/>
              <p:cNvSpPr/>
              <p:nvPr/>
            </p:nvSpPr>
            <p:spPr>
              <a:xfrm rot="10800000">
                <a:off x="1518805" y="2838881"/>
                <a:ext cx="641181" cy="1393388"/>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0" name="Flowchart: Manual Operation 59"/>
              <p:cNvSpPr/>
              <p:nvPr/>
            </p:nvSpPr>
            <p:spPr>
              <a:xfrm rot="10800000">
                <a:off x="1030828" y="2838881"/>
                <a:ext cx="663950" cy="1393388"/>
              </a:xfrm>
              <a:prstGeom prst="flowChartManualOperation">
                <a:avLst/>
              </a:prstGeom>
              <a:solidFill>
                <a:schemeClr val="tx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Flowchart: Manual Operation 60"/>
              <p:cNvSpPr/>
              <p:nvPr/>
            </p:nvSpPr>
            <p:spPr>
              <a:xfrm rot="12900971" flipH="1">
                <a:off x="1037491" y="1363169"/>
                <a:ext cx="511991" cy="1401862"/>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Flowchart: Manual Operation 61"/>
              <p:cNvSpPr/>
              <p:nvPr/>
            </p:nvSpPr>
            <p:spPr>
              <a:xfrm rot="9295021">
                <a:off x="1638766" y="1366205"/>
                <a:ext cx="557756" cy="1468654"/>
              </a:xfrm>
              <a:prstGeom prst="flowChartManualOperation">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3" name="Flowchart: Extract 62"/>
              <p:cNvSpPr/>
              <p:nvPr/>
            </p:nvSpPr>
            <p:spPr>
              <a:xfrm>
                <a:off x="1083886" y="1051820"/>
                <a:ext cx="1011136" cy="2005872"/>
              </a:xfrm>
              <a:prstGeom prst="flowChartExtra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Isosceles Triangle 63"/>
              <p:cNvSpPr/>
              <p:nvPr/>
            </p:nvSpPr>
            <p:spPr>
              <a:xfrm rot="10800000">
                <a:off x="1392281" y="1510801"/>
                <a:ext cx="451816" cy="458911"/>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65" name="Straight Connector 64"/>
              <p:cNvCxnSpPr>
                <a:stCxn id="68" idx="1"/>
                <a:endCxn id="63" idx="2"/>
              </p:cNvCxnSpPr>
              <p:nvPr/>
            </p:nvCxnSpPr>
            <p:spPr>
              <a:xfrm>
                <a:off x="1555166" y="2036467"/>
                <a:ext cx="34288" cy="1021225"/>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Rectangle 65"/>
              <p:cNvSpPr/>
              <p:nvPr/>
            </p:nvSpPr>
            <p:spPr>
              <a:xfrm>
                <a:off x="1392281" y="3107444"/>
                <a:ext cx="451816" cy="374942"/>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67" name="Group 66"/>
              <p:cNvGrpSpPr/>
              <p:nvPr/>
            </p:nvGrpSpPr>
            <p:grpSpPr>
              <a:xfrm>
                <a:off x="1482645" y="1888884"/>
                <a:ext cx="229571" cy="939887"/>
                <a:chOff x="7924800" y="4191000"/>
                <a:chExt cx="663146" cy="2155194"/>
              </a:xfrm>
            </p:grpSpPr>
            <p:sp>
              <p:nvSpPr>
                <p:cNvPr id="76" name="Pentagon 75"/>
                <p:cNvSpPr/>
                <p:nvPr/>
              </p:nvSpPr>
              <p:spPr>
                <a:xfrm rot="5400000">
                  <a:off x="7413555" y="5320085"/>
                  <a:ext cx="1697991" cy="354228"/>
                </a:xfrm>
                <a:prstGeom prst="homePlate">
                  <a:avLst>
                    <a:gd name="adj" fmla="val 8311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7" name="Trapezoid 76"/>
                <p:cNvSpPr/>
                <p:nvPr/>
              </p:nvSpPr>
              <p:spPr>
                <a:xfrm rot="10800000">
                  <a:off x="7924800" y="4191000"/>
                  <a:ext cx="663146" cy="523103"/>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68" name="Diagonal Stripe 67"/>
              <p:cNvSpPr/>
              <p:nvPr/>
            </p:nvSpPr>
            <p:spPr>
              <a:xfrm rot="1143883" flipH="1">
                <a:off x="1241527" y="1635696"/>
                <a:ext cx="361453" cy="464138"/>
              </a:xfrm>
              <a:prstGeom prst="diagStrip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9" name="Diagonal Stripe 68"/>
              <p:cNvSpPr/>
              <p:nvPr/>
            </p:nvSpPr>
            <p:spPr>
              <a:xfrm rot="21105069">
                <a:off x="1613805" y="1590243"/>
                <a:ext cx="307254" cy="513735"/>
              </a:xfrm>
              <a:prstGeom prst="diagStrip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70" name="Oval 69"/>
              <p:cNvSpPr/>
              <p:nvPr/>
            </p:nvSpPr>
            <p:spPr>
              <a:xfrm>
                <a:off x="1183826" y="613610"/>
                <a:ext cx="813269" cy="1103227"/>
              </a:xfrm>
              <a:prstGeom prst="ellipse">
                <a:avLst/>
              </a:pr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71" name="Group 162"/>
              <p:cNvGrpSpPr/>
              <p:nvPr/>
            </p:nvGrpSpPr>
            <p:grpSpPr>
              <a:xfrm>
                <a:off x="1061356" y="464935"/>
                <a:ext cx="1072148" cy="684015"/>
                <a:chOff x="7772400" y="213994"/>
                <a:chExt cx="935721" cy="627290"/>
              </a:xfrm>
            </p:grpSpPr>
            <p:sp>
              <p:nvSpPr>
                <p:cNvPr id="72" name="Oval 71"/>
                <p:cNvSpPr/>
                <p:nvPr/>
              </p:nvSpPr>
              <p:spPr>
                <a:xfrm>
                  <a:off x="8011485" y="218774"/>
                  <a:ext cx="475216" cy="299387"/>
                </a:xfrm>
                <a:prstGeom prst="ellipse">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3" name="Teardrop 72"/>
                <p:cNvSpPr/>
                <p:nvPr/>
              </p:nvSpPr>
              <p:spPr>
                <a:xfrm>
                  <a:off x="7772400" y="228600"/>
                  <a:ext cx="554569" cy="474595"/>
                </a:xfrm>
                <a:prstGeom prst="teardrop">
                  <a:avLst/>
                </a:prstGeom>
                <a:solidFill>
                  <a:srgbClr val="F6F3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4" name="Teardrop 73"/>
                <p:cNvSpPr/>
                <p:nvPr/>
              </p:nvSpPr>
              <p:spPr>
                <a:xfrm rot="14501571">
                  <a:off x="8185489" y="318652"/>
                  <a:ext cx="627290" cy="417974"/>
                </a:xfrm>
                <a:prstGeom prst="teardrop">
                  <a:avLst/>
                </a:prstGeom>
                <a:solidFill>
                  <a:srgbClr val="F6F3B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75" name="Oval 74"/>
                <p:cNvSpPr/>
                <p:nvPr/>
              </p:nvSpPr>
              <p:spPr>
                <a:xfrm>
                  <a:off x="8001000" y="254330"/>
                  <a:ext cx="381000" cy="347331"/>
                </a:xfrm>
                <a:prstGeom prst="ellipse">
                  <a:avLst/>
                </a:prstGeom>
                <a:solidFill>
                  <a:srgbClr val="F6F3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grpSp>
        <p:grpSp>
          <p:nvGrpSpPr>
            <p:cNvPr id="144" name="Group 143"/>
            <p:cNvGrpSpPr/>
            <p:nvPr/>
          </p:nvGrpSpPr>
          <p:grpSpPr>
            <a:xfrm>
              <a:off x="9356190" y="1775294"/>
              <a:ext cx="2369646" cy="1148381"/>
              <a:chOff x="658906" y="1916831"/>
              <a:chExt cx="2877671" cy="1148381"/>
            </a:xfrm>
          </p:grpSpPr>
          <p:sp>
            <p:nvSpPr>
              <p:cNvPr id="145" name="Cloud Callout 144"/>
              <p:cNvSpPr/>
              <p:nvPr/>
            </p:nvSpPr>
            <p:spPr>
              <a:xfrm>
                <a:off x="658906" y="1916831"/>
                <a:ext cx="2877671" cy="1148381"/>
              </a:xfrm>
              <a:prstGeom prst="cloudCallout">
                <a:avLst>
                  <a:gd name="adj1" fmla="val -10553"/>
                  <a:gd name="adj2" fmla="val 67184"/>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6" name="Rectangle 145"/>
              <p:cNvSpPr/>
              <p:nvPr/>
            </p:nvSpPr>
            <p:spPr>
              <a:xfrm>
                <a:off x="1165458" y="2257545"/>
                <a:ext cx="1898841" cy="523220"/>
              </a:xfrm>
              <a:prstGeom prst="rect">
                <a:avLst/>
              </a:prstGeom>
            </p:spPr>
            <p:txBody>
              <a:bodyPr wrap="square">
                <a:spAutoFit/>
              </a:bodyPr>
              <a:lstStyle/>
              <a:p>
                <a:pPr algn="ctr"/>
                <a:r>
                  <a:rPr lang="en-US" sz="1400" dirty="0">
                    <a:latin typeface="Abadi" panose="020B0604020104020204" pitchFamily="34" charset="0"/>
                  </a:rPr>
                  <a:t>If my friend is going, I will go</a:t>
                </a:r>
              </a:p>
            </p:txBody>
          </p:sp>
        </p:grpSp>
      </p:grpSp>
    </p:spTree>
    <p:extLst>
      <p:ext uri="{BB962C8B-B14F-4D97-AF65-F5344CB8AC3E}">
        <p14:creationId xmlns:p14="http://schemas.microsoft.com/office/powerpoint/2010/main" val="140776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Picture 5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5" name="TextBox 4"/>
          <p:cNvSpPr txBox="1"/>
          <p:nvPr/>
        </p:nvSpPr>
        <p:spPr>
          <a:xfrm>
            <a:off x="4368596" y="1870249"/>
            <a:ext cx="3540467" cy="4154984"/>
          </a:xfrm>
          <a:prstGeom prst="rect">
            <a:avLst/>
          </a:prstGeom>
          <a:noFill/>
        </p:spPr>
        <p:txBody>
          <a:bodyPr wrap="square" rtlCol="0">
            <a:spAutoFit/>
          </a:bodyPr>
          <a:lstStyle/>
          <a:p>
            <a:r>
              <a:rPr lang="en-US" sz="2400" dirty="0">
                <a:solidFill>
                  <a:schemeClr val="bg1"/>
                </a:solidFill>
                <a:latin typeface="Abadi" panose="020B0604020104020204" pitchFamily="34" charset="0"/>
              </a:rPr>
              <a:t>While Jesus was in Galilee early in His ministry, He healed a man’s withered hand on the Sabbath, spent a night in prayer, and called the Twelve Apostles. Jesus then began to teach them and “a great multitude of people”  how to receive heavenly rewards.</a:t>
            </a:r>
          </a:p>
        </p:txBody>
      </p:sp>
      <p:sp>
        <p:nvSpPr>
          <p:cNvPr id="6" name="TextBox 5"/>
          <p:cNvSpPr txBox="1"/>
          <p:nvPr/>
        </p:nvSpPr>
        <p:spPr>
          <a:xfrm>
            <a:off x="0" y="94884"/>
            <a:ext cx="12192000" cy="1015663"/>
          </a:xfrm>
          <a:prstGeom prst="rect">
            <a:avLst/>
          </a:prstGeom>
          <a:noFill/>
        </p:spPr>
        <p:txBody>
          <a:bodyPr wrap="square" rtlCol="0">
            <a:spAutoFit/>
          </a:bodyPr>
          <a:lstStyle/>
          <a:p>
            <a:pPr algn="ctr"/>
            <a:r>
              <a:rPr lang="en-US" sz="6000" dirty="0">
                <a:solidFill>
                  <a:schemeClr val="bg1"/>
                </a:solidFill>
                <a:latin typeface="Bookman Old Style" panose="02050604050505020204" pitchFamily="18" charset="0"/>
              </a:rPr>
              <a:t>Jesus in Galilee</a:t>
            </a:r>
          </a:p>
        </p:txBody>
      </p:sp>
      <p:sp>
        <p:nvSpPr>
          <p:cNvPr id="55" name="TextBox 54"/>
          <p:cNvSpPr txBox="1"/>
          <p:nvPr/>
        </p:nvSpPr>
        <p:spPr>
          <a:xfrm>
            <a:off x="152398" y="6455660"/>
            <a:ext cx="6763871" cy="400110"/>
          </a:xfrm>
          <a:prstGeom prst="rect">
            <a:avLst/>
          </a:prstGeom>
          <a:noFill/>
        </p:spPr>
        <p:txBody>
          <a:bodyPr wrap="square" rtlCol="0">
            <a:spAutoFit/>
          </a:bodyPr>
          <a:lstStyle/>
          <a:p>
            <a:r>
              <a:rPr lang="en-US" sz="2000" dirty="0">
                <a:solidFill>
                  <a:schemeClr val="bg1"/>
                </a:solidFill>
                <a:latin typeface="Abadi" panose="020B0604020104020204" pitchFamily="34" charset="0"/>
              </a:rPr>
              <a:t>Luke 6:17</a:t>
            </a:r>
          </a:p>
        </p:txBody>
      </p:sp>
      <p:grpSp>
        <p:nvGrpSpPr>
          <p:cNvPr id="56" name="Group 55"/>
          <p:cNvGrpSpPr/>
          <p:nvPr/>
        </p:nvGrpSpPr>
        <p:grpSpPr>
          <a:xfrm>
            <a:off x="225451" y="1478956"/>
            <a:ext cx="4408434" cy="4538133"/>
            <a:chOff x="7354587" y="643467"/>
            <a:chExt cx="4408434" cy="4538133"/>
          </a:xfrm>
        </p:grpSpPr>
        <p:grpSp>
          <p:nvGrpSpPr>
            <p:cNvPr id="57" name="Group 56"/>
            <p:cNvGrpSpPr/>
            <p:nvPr/>
          </p:nvGrpSpPr>
          <p:grpSpPr>
            <a:xfrm>
              <a:off x="7354587" y="643467"/>
              <a:ext cx="4408434" cy="4538133"/>
              <a:chOff x="7354587" y="643467"/>
              <a:chExt cx="4408434" cy="4538133"/>
            </a:xfrm>
          </p:grpSpPr>
          <p:grpSp>
            <p:nvGrpSpPr>
              <p:cNvPr id="59" name="Group 14"/>
              <p:cNvGrpSpPr/>
              <p:nvPr/>
            </p:nvGrpSpPr>
            <p:grpSpPr>
              <a:xfrm>
                <a:off x="7529689" y="643467"/>
                <a:ext cx="3804355" cy="4538133"/>
                <a:chOff x="6039556" y="1151467"/>
                <a:chExt cx="3804355" cy="4538133"/>
              </a:xfrm>
            </p:grpSpPr>
            <p:sp>
              <p:nvSpPr>
                <p:cNvPr id="68" name="Rectangle 67"/>
                <p:cNvSpPr/>
                <p:nvPr/>
              </p:nvSpPr>
              <p:spPr>
                <a:xfrm>
                  <a:off x="6039556" y="1151467"/>
                  <a:ext cx="3804355" cy="4538133"/>
                </a:xfrm>
                <a:prstGeom prst="rect">
                  <a:avLst/>
                </a:prstGeom>
                <a:solidFill>
                  <a:srgbClr val="ECB2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9" name="Freeform 68"/>
                <p:cNvSpPr/>
                <p:nvPr/>
              </p:nvSpPr>
              <p:spPr>
                <a:xfrm>
                  <a:off x="6728178" y="1455024"/>
                  <a:ext cx="2269066" cy="3986790"/>
                </a:xfrm>
                <a:custGeom>
                  <a:avLst/>
                  <a:gdLst>
                    <a:gd name="connsiteX0" fmla="*/ 1535289 w 2269066"/>
                    <a:gd name="connsiteY0" fmla="*/ 68976 h 3986790"/>
                    <a:gd name="connsiteX1" fmla="*/ 1535289 w 2269066"/>
                    <a:gd name="connsiteY1" fmla="*/ 68976 h 3986790"/>
                    <a:gd name="connsiteX2" fmla="*/ 1433689 w 2269066"/>
                    <a:gd name="connsiteY2" fmla="*/ 91554 h 3986790"/>
                    <a:gd name="connsiteX3" fmla="*/ 1365955 w 2269066"/>
                    <a:gd name="connsiteY3" fmla="*/ 114132 h 3986790"/>
                    <a:gd name="connsiteX4" fmla="*/ 1332089 w 2269066"/>
                    <a:gd name="connsiteY4" fmla="*/ 125421 h 3986790"/>
                    <a:gd name="connsiteX5" fmla="*/ 1309511 w 2269066"/>
                    <a:gd name="connsiteY5" fmla="*/ 159287 h 3986790"/>
                    <a:gd name="connsiteX6" fmla="*/ 1298222 w 2269066"/>
                    <a:gd name="connsiteY6" fmla="*/ 193154 h 3986790"/>
                    <a:gd name="connsiteX7" fmla="*/ 1128889 w 2269066"/>
                    <a:gd name="connsiteY7" fmla="*/ 249598 h 3986790"/>
                    <a:gd name="connsiteX8" fmla="*/ 1027289 w 2269066"/>
                    <a:gd name="connsiteY8" fmla="*/ 272176 h 3986790"/>
                    <a:gd name="connsiteX9" fmla="*/ 959555 w 2269066"/>
                    <a:gd name="connsiteY9" fmla="*/ 294754 h 3986790"/>
                    <a:gd name="connsiteX10" fmla="*/ 948266 w 2269066"/>
                    <a:gd name="connsiteY10" fmla="*/ 328621 h 3986790"/>
                    <a:gd name="connsiteX11" fmla="*/ 914400 w 2269066"/>
                    <a:gd name="connsiteY11" fmla="*/ 351198 h 3986790"/>
                    <a:gd name="connsiteX12" fmla="*/ 880533 w 2269066"/>
                    <a:gd name="connsiteY12" fmla="*/ 385065 h 3986790"/>
                    <a:gd name="connsiteX13" fmla="*/ 857955 w 2269066"/>
                    <a:gd name="connsiteY13" fmla="*/ 418932 h 3986790"/>
                    <a:gd name="connsiteX14" fmla="*/ 790222 w 2269066"/>
                    <a:gd name="connsiteY14" fmla="*/ 464087 h 3986790"/>
                    <a:gd name="connsiteX15" fmla="*/ 756355 w 2269066"/>
                    <a:gd name="connsiteY15" fmla="*/ 486665 h 3986790"/>
                    <a:gd name="connsiteX16" fmla="*/ 711200 w 2269066"/>
                    <a:gd name="connsiteY16" fmla="*/ 497954 h 3986790"/>
                    <a:gd name="connsiteX17" fmla="*/ 677333 w 2269066"/>
                    <a:gd name="connsiteY17" fmla="*/ 509243 h 3986790"/>
                    <a:gd name="connsiteX18" fmla="*/ 620889 w 2269066"/>
                    <a:gd name="connsiteY18" fmla="*/ 520532 h 3986790"/>
                    <a:gd name="connsiteX19" fmla="*/ 564444 w 2269066"/>
                    <a:gd name="connsiteY19" fmla="*/ 576976 h 3986790"/>
                    <a:gd name="connsiteX20" fmla="*/ 530578 w 2269066"/>
                    <a:gd name="connsiteY20" fmla="*/ 599554 h 3986790"/>
                    <a:gd name="connsiteX21" fmla="*/ 496711 w 2269066"/>
                    <a:gd name="connsiteY21" fmla="*/ 633421 h 3986790"/>
                    <a:gd name="connsiteX22" fmla="*/ 462844 w 2269066"/>
                    <a:gd name="connsiteY22" fmla="*/ 644710 h 3986790"/>
                    <a:gd name="connsiteX23" fmla="*/ 428978 w 2269066"/>
                    <a:gd name="connsiteY23" fmla="*/ 667287 h 3986790"/>
                    <a:gd name="connsiteX24" fmla="*/ 395111 w 2269066"/>
                    <a:gd name="connsiteY24" fmla="*/ 678576 h 3986790"/>
                    <a:gd name="connsiteX25" fmla="*/ 327378 w 2269066"/>
                    <a:gd name="connsiteY25" fmla="*/ 735021 h 3986790"/>
                    <a:gd name="connsiteX26" fmla="*/ 282222 w 2269066"/>
                    <a:gd name="connsiteY26" fmla="*/ 757598 h 3986790"/>
                    <a:gd name="connsiteX27" fmla="*/ 237066 w 2269066"/>
                    <a:gd name="connsiteY27" fmla="*/ 825332 h 3986790"/>
                    <a:gd name="connsiteX28" fmla="*/ 203200 w 2269066"/>
                    <a:gd name="connsiteY28" fmla="*/ 893065 h 3986790"/>
                    <a:gd name="connsiteX29" fmla="*/ 191911 w 2269066"/>
                    <a:gd name="connsiteY29" fmla="*/ 949510 h 3986790"/>
                    <a:gd name="connsiteX30" fmla="*/ 169333 w 2269066"/>
                    <a:gd name="connsiteY30" fmla="*/ 1017243 h 3986790"/>
                    <a:gd name="connsiteX31" fmla="*/ 158044 w 2269066"/>
                    <a:gd name="connsiteY31" fmla="*/ 1051110 h 3986790"/>
                    <a:gd name="connsiteX32" fmla="*/ 146755 w 2269066"/>
                    <a:gd name="connsiteY32" fmla="*/ 1084976 h 3986790"/>
                    <a:gd name="connsiteX33" fmla="*/ 135466 w 2269066"/>
                    <a:gd name="connsiteY33" fmla="*/ 1118843 h 3986790"/>
                    <a:gd name="connsiteX34" fmla="*/ 112889 w 2269066"/>
                    <a:gd name="connsiteY34" fmla="*/ 1152710 h 3986790"/>
                    <a:gd name="connsiteX35" fmla="*/ 90311 w 2269066"/>
                    <a:gd name="connsiteY35" fmla="*/ 1220443 h 3986790"/>
                    <a:gd name="connsiteX36" fmla="*/ 79022 w 2269066"/>
                    <a:gd name="connsiteY36" fmla="*/ 1254310 h 3986790"/>
                    <a:gd name="connsiteX37" fmla="*/ 67733 w 2269066"/>
                    <a:gd name="connsiteY37" fmla="*/ 1299465 h 3986790"/>
                    <a:gd name="connsiteX38" fmla="*/ 45155 w 2269066"/>
                    <a:gd name="connsiteY38" fmla="*/ 1333332 h 3986790"/>
                    <a:gd name="connsiteX39" fmla="*/ 11289 w 2269066"/>
                    <a:gd name="connsiteY39" fmla="*/ 1446221 h 3986790"/>
                    <a:gd name="connsiteX40" fmla="*/ 0 w 2269066"/>
                    <a:gd name="connsiteY40" fmla="*/ 1480087 h 3986790"/>
                    <a:gd name="connsiteX41" fmla="*/ 22578 w 2269066"/>
                    <a:gd name="connsiteY41" fmla="*/ 1626843 h 3986790"/>
                    <a:gd name="connsiteX42" fmla="*/ 45155 w 2269066"/>
                    <a:gd name="connsiteY42" fmla="*/ 1694576 h 3986790"/>
                    <a:gd name="connsiteX43" fmla="*/ 90311 w 2269066"/>
                    <a:gd name="connsiteY43" fmla="*/ 1762310 h 3986790"/>
                    <a:gd name="connsiteX44" fmla="*/ 124178 w 2269066"/>
                    <a:gd name="connsiteY44" fmla="*/ 1841332 h 3986790"/>
                    <a:gd name="connsiteX45" fmla="*/ 135466 w 2269066"/>
                    <a:gd name="connsiteY45" fmla="*/ 1875198 h 3986790"/>
                    <a:gd name="connsiteX46" fmla="*/ 158044 w 2269066"/>
                    <a:gd name="connsiteY46" fmla="*/ 1909065 h 3986790"/>
                    <a:gd name="connsiteX47" fmla="*/ 169333 w 2269066"/>
                    <a:gd name="connsiteY47" fmla="*/ 1942932 h 3986790"/>
                    <a:gd name="connsiteX48" fmla="*/ 191911 w 2269066"/>
                    <a:gd name="connsiteY48" fmla="*/ 1976798 h 3986790"/>
                    <a:gd name="connsiteX49" fmla="*/ 259644 w 2269066"/>
                    <a:gd name="connsiteY49" fmla="*/ 2067110 h 3986790"/>
                    <a:gd name="connsiteX50" fmla="*/ 349955 w 2269066"/>
                    <a:gd name="connsiteY50" fmla="*/ 2202576 h 3986790"/>
                    <a:gd name="connsiteX51" fmla="*/ 372533 w 2269066"/>
                    <a:gd name="connsiteY51" fmla="*/ 2236443 h 3986790"/>
                    <a:gd name="connsiteX52" fmla="*/ 395111 w 2269066"/>
                    <a:gd name="connsiteY52" fmla="*/ 2270310 h 3986790"/>
                    <a:gd name="connsiteX53" fmla="*/ 428978 w 2269066"/>
                    <a:gd name="connsiteY53" fmla="*/ 2338043 h 3986790"/>
                    <a:gd name="connsiteX54" fmla="*/ 451555 w 2269066"/>
                    <a:gd name="connsiteY54" fmla="*/ 2405776 h 3986790"/>
                    <a:gd name="connsiteX55" fmla="*/ 530578 w 2269066"/>
                    <a:gd name="connsiteY55" fmla="*/ 2507376 h 3986790"/>
                    <a:gd name="connsiteX56" fmla="*/ 553155 w 2269066"/>
                    <a:gd name="connsiteY56" fmla="*/ 2541243 h 3986790"/>
                    <a:gd name="connsiteX57" fmla="*/ 575733 w 2269066"/>
                    <a:gd name="connsiteY57" fmla="*/ 2608976 h 3986790"/>
                    <a:gd name="connsiteX58" fmla="*/ 598311 w 2269066"/>
                    <a:gd name="connsiteY58" fmla="*/ 2642843 h 3986790"/>
                    <a:gd name="connsiteX59" fmla="*/ 620889 w 2269066"/>
                    <a:gd name="connsiteY59" fmla="*/ 2710576 h 3986790"/>
                    <a:gd name="connsiteX60" fmla="*/ 632178 w 2269066"/>
                    <a:gd name="connsiteY60" fmla="*/ 2744443 h 3986790"/>
                    <a:gd name="connsiteX61" fmla="*/ 643466 w 2269066"/>
                    <a:gd name="connsiteY61" fmla="*/ 2789598 h 3986790"/>
                    <a:gd name="connsiteX62" fmla="*/ 677333 w 2269066"/>
                    <a:gd name="connsiteY62" fmla="*/ 2891198 h 3986790"/>
                    <a:gd name="connsiteX63" fmla="*/ 688622 w 2269066"/>
                    <a:gd name="connsiteY63" fmla="*/ 2925065 h 3986790"/>
                    <a:gd name="connsiteX64" fmla="*/ 699911 w 2269066"/>
                    <a:gd name="connsiteY64" fmla="*/ 2958932 h 3986790"/>
                    <a:gd name="connsiteX65" fmla="*/ 756355 w 2269066"/>
                    <a:gd name="connsiteY65" fmla="*/ 3026665 h 3986790"/>
                    <a:gd name="connsiteX66" fmla="*/ 790222 w 2269066"/>
                    <a:gd name="connsiteY66" fmla="*/ 3116976 h 3986790"/>
                    <a:gd name="connsiteX67" fmla="*/ 824089 w 2269066"/>
                    <a:gd name="connsiteY67" fmla="*/ 3139554 h 3986790"/>
                    <a:gd name="connsiteX68" fmla="*/ 857955 w 2269066"/>
                    <a:gd name="connsiteY68" fmla="*/ 3207287 h 3986790"/>
                    <a:gd name="connsiteX69" fmla="*/ 880533 w 2269066"/>
                    <a:gd name="connsiteY69" fmla="*/ 3252443 h 3986790"/>
                    <a:gd name="connsiteX70" fmla="*/ 891822 w 2269066"/>
                    <a:gd name="connsiteY70" fmla="*/ 3286310 h 3986790"/>
                    <a:gd name="connsiteX71" fmla="*/ 914400 w 2269066"/>
                    <a:gd name="connsiteY71" fmla="*/ 3320176 h 3986790"/>
                    <a:gd name="connsiteX72" fmla="*/ 925689 w 2269066"/>
                    <a:gd name="connsiteY72" fmla="*/ 3365332 h 3986790"/>
                    <a:gd name="connsiteX73" fmla="*/ 948266 w 2269066"/>
                    <a:gd name="connsiteY73" fmla="*/ 3433065 h 3986790"/>
                    <a:gd name="connsiteX74" fmla="*/ 959555 w 2269066"/>
                    <a:gd name="connsiteY74" fmla="*/ 3489510 h 3986790"/>
                    <a:gd name="connsiteX75" fmla="*/ 982133 w 2269066"/>
                    <a:gd name="connsiteY75" fmla="*/ 3557243 h 3986790"/>
                    <a:gd name="connsiteX76" fmla="*/ 993422 w 2269066"/>
                    <a:gd name="connsiteY76" fmla="*/ 3591110 h 3986790"/>
                    <a:gd name="connsiteX77" fmla="*/ 1004711 w 2269066"/>
                    <a:gd name="connsiteY77" fmla="*/ 3624976 h 3986790"/>
                    <a:gd name="connsiteX78" fmla="*/ 1038578 w 2269066"/>
                    <a:gd name="connsiteY78" fmla="*/ 3737865 h 3986790"/>
                    <a:gd name="connsiteX79" fmla="*/ 1049866 w 2269066"/>
                    <a:gd name="connsiteY79" fmla="*/ 3771732 h 3986790"/>
                    <a:gd name="connsiteX80" fmla="*/ 1072444 w 2269066"/>
                    <a:gd name="connsiteY80" fmla="*/ 3805598 h 3986790"/>
                    <a:gd name="connsiteX81" fmla="*/ 1083733 w 2269066"/>
                    <a:gd name="connsiteY81" fmla="*/ 3839465 h 3986790"/>
                    <a:gd name="connsiteX82" fmla="*/ 1185333 w 2269066"/>
                    <a:gd name="connsiteY82" fmla="*/ 3929776 h 3986790"/>
                    <a:gd name="connsiteX83" fmla="*/ 1219200 w 2269066"/>
                    <a:gd name="connsiteY83" fmla="*/ 3941065 h 3986790"/>
                    <a:gd name="connsiteX84" fmla="*/ 1253066 w 2269066"/>
                    <a:gd name="connsiteY84" fmla="*/ 3963643 h 3986790"/>
                    <a:gd name="connsiteX85" fmla="*/ 1501422 w 2269066"/>
                    <a:gd name="connsiteY85" fmla="*/ 3963643 h 3986790"/>
                    <a:gd name="connsiteX86" fmla="*/ 1569155 w 2269066"/>
                    <a:gd name="connsiteY86" fmla="*/ 3907198 h 3986790"/>
                    <a:gd name="connsiteX87" fmla="*/ 1603022 w 2269066"/>
                    <a:gd name="connsiteY87" fmla="*/ 3884621 h 3986790"/>
                    <a:gd name="connsiteX88" fmla="*/ 1659466 w 2269066"/>
                    <a:gd name="connsiteY88" fmla="*/ 3828176 h 3986790"/>
                    <a:gd name="connsiteX89" fmla="*/ 1715911 w 2269066"/>
                    <a:gd name="connsiteY89" fmla="*/ 3783021 h 3986790"/>
                    <a:gd name="connsiteX90" fmla="*/ 1761066 w 2269066"/>
                    <a:gd name="connsiteY90" fmla="*/ 3749154 h 3986790"/>
                    <a:gd name="connsiteX91" fmla="*/ 1794933 w 2269066"/>
                    <a:gd name="connsiteY91" fmla="*/ 3715287 h 3986790"/>
                    <a:gd name="connsiteX92" fmla="*/ 1828800 w 2269066"/>
                    <a:gd name="connsiteY92" fmla="*/ 3703998 h 3986790"/>
                    <a:gd name="connsiteX93" fmla="*/ 1851378 w 2269066"/>
                    <a:gd name="connsiteY93" fmla="*/ 3670132 h 3986790"/>
                    <a:gd name="connsiteX94" fmla="*/ 1885244 w 2269066"/>
                    <a:gd name="connsiteY94" fmla="*/ 3658843 h 3986790"/>
                    <a:gd name="connsiteX95" fmla="*/ 1919111 w 2269066"/>
                    <a:gd name="connsiteY95" fmla="*/ 3636265 h 3986790"/>
                    <a:gd name="connsiteX96" fmla="*/ 1952978 w 2269066"/>
                    <a:gd name="connsiteY96" fmla="*/ 3568532 h 3986790"/>
                    <a:gd name="connsiteX97" fmla="*/ 1964266 w 2269066"/>
                    <a:gd name="connsiteY97" fmla="*/ 3534665 h 3986790"/>
                    <a:gd name="connsiteX98" fmla="*/ 1986844 w 2269066"/>
                    <a:gd name="connsiteY98" fmla="*/ 3331465 h 3986790"/>
                    <a:gd name="connsiteX99" fmla="*/ 1998133 w 2269066"/>
                    <a:gd name="connsiteY99" fmla="*/ 3263732 h 3986790"/>
                    <a:gd name="connsiteX100" fmla="*/ 2009422 w 2269066"/>
                    <a:gd name="connsiteY100" fmla="*/ 3229865 h 3986790"/>
                    <a:gd name="connsiteX101" fmla="*/ 2032000 w 2269066"/>
                    <a:gd name="connsiteY101" fmla="*/ 3150843 h 3986790"/>
                    <a:gd name="connsiteX102" fmla="*/ 2054578 w 2269066"/>
                    <a:gd name="connsiteY102" fmla="*/ 3116976 h 3986790"/>
                    <a:gd name="connsiteX103" fmla="*/ 2065866 w 2269066"/>
                    <a:gd name="connsiteY103" fmla="*/ 3083110 h 3986790"/>
                    <a:gd name="connsiteX104" fmla="*/ 2099733 w 2269066"/>
                    <a:gd name="connsiteY104" fmla="*/ 3060532 h 3986790"/>
                    <a:gd name="connsiteX105" fmla="*/ 2122311 w 2269066"/>
                    <a:gd name="connsiteY105" fmla="*/ 2992798 h 3986790"/>
                    <a:gd name="connsiteX106" fmla="*/ 2133600 w 2269066"/>
                    <a:gd name="connsiteY106" fmla="*/ 2958932 h 3986790"/>
                    <a:gd name="connsiteX107" fmla="*/ 2156178 w 2269066"/>
                    <a:gd name="connsiteY107" fmla="*/ 2925065 h 3986790"/>
                    <a:gd name="connsiteX108" fmla="*/ 2167466 w 2269066"/>
                    <a:gd name="connsiteY108" fmla="*/ 2755732 h 3986790"/>
                    <a:gd name="connsiteX109" fmla="*/ 2144889 w 2269066"/>
                    <a:gd name="connsiteY109" fmla="*/ 2405776 h 3986790"/>
                    <a:gd name="connsiteX110" fmla="*/ 2144889 w 2269066"/>
                    <a:gd name="connsiteY110" fmla="*/ 2123554 h 3986790"/>
                    <a:gd name="connsiteX111" fmla="*/ 2167466 w 2269066"/>
                    <a:gd name="connsiteY111" fmla="*/ 2033243 h 3986790"/>
                    <a:gd name="connsiteX112" fmla="*/ 2178755 w 2269066"/>
                    <a:gd name="connsiteY112" fmla="*/ 1965510 h 3986790"/>
                    <a:gd name="connsiteX113" fmla="*/ 2201333 w 2269066"/>
                    <a:gd name="connsiteY113" fmla="*/ 1897776 h 3986790"/>
                    <a:gd name="connsiteX114" fmla="*/ 2212622 w 2269066"/>
                    <a:gd name="connsiteY114" fmla="*/ 1863910 h 3986790"/>
                    <a:gd name="connsiteX115" fmla="*/ 2235200 w 2269066"/>
                    <a:gd name="connsiteY115" fmla="*/ 1830043 h 3986790"/>
                    <a:gd name="connsiteX116" fmla="*/ 2257778 w 2269066"/>
                    <a:gd name="connsiteY116" fmla="*/ 1762310 h 3986790"/>
                    <a:gd name="connsiteX117" fmla="*/ 2269066 w 2269066"/>
                    <a:gd name="connsiteY117" fmla="*/ 1728443 h 3986790"/>
                    <a:gd name="connsiteX118" fmla="*/ 2257778 w 2269066"/>
                    <a:gd name="connsiteY118" fmla="*/ 1513954 h 3986790"/>
                    <a:gd name="connsiteX119" fmla="*/ 2246489 w 2269066"/>
                    <a:gd name="connsiteY119" fmla="*/ 1480087 h 3986790"/>
                    <a:gd name="connsiteX120" fmla="*/ 2235200 w 2269066"/>
                    <a:gd name="connsiteY120" fmla="*/ 1434932 h 3986790"/>
                    <a:gd name="connsiteX121" fmla="*/ 2201333 w 2269066"/>
                    <a:gd name="connsiteY121" fmla="*/ 1333332 h 3986790"/>
                    <a:gd name="connsiteX122" fmla="*/ 2190044 w 2269066"/>
                    <a:gd name="connsiteY122" fmla="*/ 1299465 h 3986790"/>
                    <a:gd name="connsiteX123" fmla="*/ 2212622 w 2269066"/>
                    <a:gd name="connsiteY123" fmla="*/ 1186576 h 3986790"/>
                    <a:gd name="connsiteX124" fmla="*/ 2235200 w 2269066"/>
                    <a:gd name="connsiteY124" fmla="*/ 1152710 h 3986790"/>
                    <a:gd name="connsiteX125" fmla="*/ 2269066 w 2269066"/>
                    <a:gd name="connsiteY125" fmla="*/ 1028532 h 3986790"/>
                    <a:gd name="connsiteX126" fmla="*/ 2257778 w 2269066"/>
                    <a:gd name="connsiteY126" fmla="*/ 825332 h 3986790"/>
                    <a:gd name="connsiteX127" fmla="*/ 2246489 w 2269066"/>
                    <a:gd name="connsiteY127" fmla="*/ 791465 h 3986790"/>
                    <a:gd name="connsiteX128" fmla="*/ 2235200 w 2269066"/>
                    <a:gd name="connsiteY128" fmla="*/ 701154 h 3986790"/>
                    <a:gd name="connsiteX129" fmla="*/ 2212622 w 2269066"/>
                    <a:gd name="connsiteY129" fmla="*/ 554398 h 3986790"/>
                    <a:gd name="connsiteX130" fmla="*/ 2122311 w 2269066"/>
                    <a:gd name="connsiteY130" fmla="*/ 452798 h 3986790"/>
                    <a:gd name="connsiteX131" fmla="*/ 2043289 w 2269066"/>
                    <a:gd name="connsiteY131" fmla="*/ 351198 h 3986790"/>
                    <a:gd name="connsiteX132" fmla="*/ 2020711 w 2269066"/>
                    <a:gd name="connsiteY132" fmla="*/ 317332 h 3986790"/>
                    <a:gd name="connsiteX133" fmla="*/ 1986844 w 2269066"/>
                    <a:gd name="connsiteY133" fmla="*/ 294754 h 3986790"/>
                    <a:gd name="connsiteX134" fmla="*/ 1919111 w 2269066"/>
                    <a:gd name="connsiteY134" fmla="*/ 238310 h 3986790"/>
                    <a:gd name="connsiteX135" fmla="*/ 1862666 w 2269066"/>
                    <a:gd name="connsiteY135" fmla="*/ 181865 h 3986790"/>
                    <a:gd name="connsiteX136" fmla="*/ 1840089 w 2269066"/>
                    <a:gd name="connsiteY136" fmla="*/ 147998 h 3986790"/>
                    <a:gd name="connsiteX137" fmla="*/ 1772355 w 2269066"/>
                    <a:gd name="connsiteY137" fmla="*/ 102843 h 3986790"/>
                    <a:gd name="connsiteX138" fmla="*/ 1738489 w 2269066"/>
                    <a:gd name="connsiteY138" fmla="*/ 68976 h 3986790"/>
                    <a:gd name="connsiteX139" fmla="*/ 1715911 w 2269066"/>
                    <a:gd name="connsiteY139" fmla="*/ 35110 h 3986790"/>
                    <a:gd name="connsiteX140" fmla="*/ 1580444 w 2269066"/>
                    <a:gd name="connsiteY140" fmla="*/ 23821 h 3986790"/>
                    <a:gd name="connsiteX141" fmla="*/ 1478844 w 2269066"/>
                    <a:gd name="connsiteY141" fmla="*/ 23821 h 3986790"/>
                    <a:gd name="connsiteX142" fmla="*/ 1467555 w 2269066"/>
                    <a:gd name="connsiteY142" fmla="*/ 68976 h 3986790"/>
                    <a:gd name="connsiteX143" fmla="*/ 1467555 w 2269066"/>
                    <a:gd name="connsiteY143" fmla="*/ 68976 h 3986790"/>
                    <a:gd name="connsiteX144" fmla="*/ 1467555 w 2269066"/>
                    <a:gd name="connsiteY144" fmla="*/ 68976 h 398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2269066" h="3986790">
                      <a:moveTo>
                        <a:pt x="1535289" y="68976"/>
                      </a:moveTo>
                      <a:lnTo>
                        <a:pt x="1535289" y="68976"/>
                      </a:lnTo>
                      <a:cubicBezTo>
                        <a:pt x="1501422" y="76502"/>
                        <a:pt x="1467210" y="82615"/>
                        <a:pt x="1433689" y="91554"/>
                      </a:cubicBezTo>
                      <a:cubicBezTo>
                        <a:pt x="1410693" y="97686"/>
                        <a:pt x="1388533" y="106606"/>
                        <a:pt x="1365955" y="114132"/>
                      </a:cubicBezTo>
                      <a:lnTo>
                        <a:pt x="1332089" y="125421"/>
                      </a:lnTo>
                      <a:cubicBezTo>
                        <a:pt x="1324563" y="136710"/>
                        <a:pt x="1315579" y="147152"/>
                        <a:pt x="1309511" y="159287"/>
                      </a:cubicBezTo>
                      <a:cubicBezTo>
                        <a:pt x="1304189" y="169930"/>
                        <a:pt x="1306636" y="184740"/>
                        <a:pt x="1298222" y="193154"/>
                      </a:cubicBezTo>
                      <a:cubicBezTo>
                        <a:pt x="1238168" y="253208"/>
                        <a:pt x="1212212" y="240341"/>
                        <a:pt x="1128889" y="249598"/>
                      </a:cubicBezTo>
                      <a:cubicBezTo>
                        <a:pt x="1031991" y="281897"/>
                        <a:pt x="1186232" y="232440"/>
                        <a:pt x="1027289" y="272176"/>
                      </a:cubicBezTo>
                      <a:cubicBezTo>
                        <a:pt x="1004200" y="277948"/>
                        <a:pt x="959555" y="294754"/>
                        <a:pt x="959555" y="294754"/>
                      </a:cubicBezTo>
                      <a:cubicBezTo>
                        <a:pt x="955792" y="306043"/>
                        <a:pt x="955700" y="319329"/>
                        <a:pt x="948266" y="328621"/>
                      </a:cubicBezTo>
                      <a:cubicBezTo>
                        <a:pt x="939791" y="339215"/>
                        <a:pt x="924823" y="342512"/>
                        <a:pt x="914400" y="351198"/>
                      </a:cubicBezTo>
                      <a:cubicBezTo>
                        <a:pt x="902135" y="361419"/>
                        <a:pt x="890754" y="372800"/>
                        <a:pt x="880533" y="385065"/>
                      </a:cubicBezTo>
                      <a:cubicBezTo>
                        <a:pt x="871847" y="395488"/>
                        <a:pt x="868166" y="409998"/>
                        <a:pt x="857955" y="418932"/>
                      </a:cubicBezTo>
                      <a:cubicBezTo>
                        <a:pt x="837534" y="436800"/>
                        <a:pt x="812800" y="449035"/>
                        <a:pt x="790222" y="464087"/>
                      </a:cubicBezTo>
                      <a:cubicBezTo>
                        <a:pt x="778933" y="471613"/>
                        <a:pt x="769518" y="483374"/>
                        <a:pt x="756355" y="486665"/>
                      </a:cubicBezTo>
                      <a:cubicBezTo>
                        <a:pt x="741303" y="490428"/>
                        <a:pt x="726118" y="493692"/>
                        <a:pt x="711200" y="497954"/>
                      </a:cubicBezTo>
                      <a:cubicBezTo>
                        <a:pt x="699758" y="501223"/>
                        <a:pt x="688877" y="506357"/>
                        <a:pt x="677333" y="509243"/>
                      </a:cubicBezTo>
                      <a:cubicBezTo>
                        <a:pt x="658719" y="513897"/>
                        <a:pt x="639704" y="516769"/>
                        <a:pt x="620889" y="520532"/>
                      </a:cubicBezTo>
                      <a:cubicBezTo>
                        <a:pt x="530580" y="580738"/>
                        <a:pt x="639700" y="501720"/>
                        <a:pt x="564444" y="576976"/>
                      </a:cubicBezTo>
                      <a:cubicBezTo>
                        <a:pt x="554850" y="586570"/>
                        <a:pt x="541001" y="590868"/>
                        <a:pt x="530578" y="599554"/>
                      </a:cubicBezTo>
                      <a:cubicBezTo>
                        <a:pt x="518313" y="609775"/>
                        <a:pt x="509995" y="624565"/>
                        <a:pt x="496711" y="633421"/>
                      </a:cubicBezTo>
                      <a:cubicBezTo>
                        <a:pt x="486810" y="640022"/>
                        <a:pt x="473487" y="639388"/>
                        <a:pt x="462844" y="644710"/>
                      </a:cubicBezTo>
                      <a:cubicBezTo>
                        <a:pt x="450709" y="650777"/>
                        <a:pt x="441113" y="661220"/>
                        <a:pt x="428978" y="667287"/>
                      </a:cubicBezTo>
                      <a:cubicBezTo>
                        <a:pt x="418335" y="672609"/>
                        <a:pt x="405754" y="673254"/>
                        <a:pt x="395111" y="678576"/>
                      </a:cubicBezTo>
                      <a:cubicBezTo>
                        <a:pt x="335382" y="708441"/>
                        <a:pt x="385639" y="693406"/>
                        <a:pt x="327378" y="735021"/>
                      </a:cubicBezTo>
                      <a:cubicBezTo>
                        <a:pt x="313684" y="744802"/>
                        <a:pt x="297274" y="750072"/>
                        <a:pt x="282222" y="757598"/>
                      </a:cubicBezTo>
                      <a:cubicBezTo>
                        <a:pt x="267170" y="780176"/>
                        <a:pt x="245647" y="799589"/>
                        <a:pt x="237066" y="825332"/>
                      </a:cubicBezTo>
                      <a:cubicBezTo>
                        <a:pt x="221488" y="872070"/>
                        <a:pt x="232379" y="849297"/>
                        <a:pt x="203200" y="893065"/>
                      </a:cubicBezTo>
                      <a:cubicBezTo>
                        <a:pt x="199437" y="911880"/>
                        <a:pt x="196960" y="930998"/>
                        <a:pt x="191911" y="949510"/>
                      </a:cubicBezTo>
                      <a:cubicBezTo>
                        <a:pt x="185649" y="972470"/>
                        <a:pt x="176859" y="994665"/>
                        <a:pt x="169333" y="1017243"/>
                      </a:cubicBezTo>
                      <a:lnTo>
                        <a:pt x="158044" y="1051110"/>
                      </a:lnTo>
                      <a:lnTo>
                        <a:pt x="146755" y="1084976"/>
                      </a:lnTo>
                      <a:cubicBezTo>
                        <a:pt x="142992" y="1096265"/>
                        <a:pt x="142067" y="1108942"/>
                        <a:pt x="135466" y="1118843"/>
                      </a:cubicBezTo>
                      <a:cubicBezTo>
                        <a:pt x="127940" y="1130132"/>
                        <a:pt x="118399" y="1140312"/>
                        <a:pt x="112889" y="1152710"/>
                      </a:cubicBezTo>
                      <a:cubicBezTo>
                        <a:pt x="103223" y="1174458"/>
                        <a:pt x="97837" y="1197865"/>
                        <a:pt x="90311" y="1220443"/>
                      </a:cubicBezTo>
                      <a:cubicBezTo>
                        <a:pt x="86548" y="1231732"/>
                        <a:pt x="81908" y="1242766"/>
                        <a:pt x="79022" y="1254310"/>
                      </a:cubicBezTo>
                      <a:cubicBezTo>
                        <a:pt x="75259" y="1269362"/>
                        <a:pt x="73845" y="1285205"/>
                        <a:pt x="67733" y="1299465"/>
                      </a:cubicBezTo>
                      <a:cubicBezTo>
                        <a:pt x="62388" y="1311936"/>
                        <a:pt x="50665" y="1320934"/>
                        <a:pt x="45155" y="1333332"/>
                      </a:cubicBezTo>
                      <a:cubicBezTo>
                        <a:pt x="23694" y="1381619"/>
                        <a:pt x="24424" y="1400250"/>
                        <a:pt x="11289" y="1446221"/>
                      </a:cubicBezTo>
                      <a:cubicBezTo>
                        <a:pt x="8020" y="1457662"/>
                        <a:pt x="3763" y="1468798"/>
                        <a:pt x="0" y="1480087"/>
                      </a:cubicBezTo>
                      <a:cubicBezTo>
                        <a:pt x="7951" y="1551641"/>
                        <a:pt x="5325" y="1569331"/>
                        <a:pt x="22578" y="1626843"/>
                      </a:cubicBezTo>
                      <a:cubicBezTo>
                        <a:pt x="29416" y="1649638"/>
                        <a:pt x="31954" y="1674774"/>
                        <a:pt x="45155" y="1694576"/>
                      </a:cubicBezTo>
                      <a:lnTo>
                        <a:pt x="90311" y="1762310"/>
                      </a:lnTo>
                      <a:cubicBezTo>
                        <a:pt x="113807" y="1856291"/>
                        <a:pt x="85197" y="1763369"/>
                        <a:pt x="124178" y="1841332"/>
                      </a:cubicBezTo>
                      <a:cubicBezTo>
                        <a:pt x="129499" y="1851975"/>
                        <a:pt x="130145" y="1864555"/>
                        <a:pt x="135466" y="1875198"/>
                      </a:cubicBezTo>
                      <a:cubicBezTo>
                        <a:pt x="141534" y="1887333"/>
                        <a:pt x="151976" y="1896930"/>
                        <a:pt x="158044" y="1909065"/>
                      </a:cubicBezTo>
                      <a:cubicBezTo>
                        <a:pt x="163366" y="1919708"/>
                        <a:pt x="164011" y="1932289"/>
                        <a:pt x="169333" y="1942932"/>
                      </a:cubicBezTo>
                      <a:cubicBezTo>
                        <a:pt x="175401" y="1955067"/>
                        <a:pt x="183931" y="1965826"/>
                        <a:pt x="191911" y="1976798"/>
                      </a:cubicBezTo>
                      <a:cubicBezTo>
                        <a:pt x="214044" y="2007231"/>
                        <a:pt x="238771" y="2035800"/>
                        <a:pt x="259644" y="2067110"/>
                      </a:cubicBezTo>
                      <a:lnTo>
                        <a:pt x="349955" y="2202576"/>
                      </a:lnTo>
                      <a:lnTo>
                        <a:pt x="372533" y="2236443"/>
                      </a:lnTo>
                      <a:cubicBezTo>
                        <a:pt x="380059" y="2247732"/>
                        <a:pt x="390820" y="2257439"/>
                        <a:pt x="395111" y="2270310"/>
                      </a:cubicBezTo>
                      <a:cubicBezTo>
                        <a:pt x="410691" y="2317047"/>
                        <a:pt x="399799" y="2294275"/>
                        <a:pt x="428978" y="2338043"/>
                      </a:cubicBezTo>
                      <a:cubicBezTo>
                        <a:pt x="436504" y="2360621"/>
                        <a:pt x="434727" y="2388948"/>
                        <a:pt x="451555" y="2405776"/>
                      </a:cubicBezTo>
                      <a:cubicBezTo>
                        <a:pt x="504608" y="2458829"/>
                        <a:pt x="476569" y="2426363"/>
                        <a:pt x="530578" y="2507376"/>
                      </a:cubicBezTo>
                      <a:cubicBezTo>
                        <a:pt x="538104" y="2518665"/>
                        <a:pt x="548865" y="2528372"/>
                        <a:pt x="553155" y="2541243"/>
                      </a:cubicBezTo>
                      <a:cubicBezTo>
                        <a:pt x="560681" y="2563821"/>
                        <a:pt x="562532" y="2589174"/>
                        <a:pt x="575733" y="2608976"/>
                      </a:cubicBezTo>
                      <a:cubicBezTo>
                        <a:pt x="583259" y="2620265"/>
                        <a:pt x="592801" y="2630445"/>
                        <a:pt x="598311" y="2642843"/>
                      </a:cubicBezTo>
                      <a:cubicBezTo>
                        <a:pt x="607977" y="2664591"/>
                        <a:pt x="613363" y="2687998"/>
                        <a:pt x="620889" y="2710576"/>
                      </a:cubicBezTo>
                      <a:cubicBezTo>
                        <a:pt x="624652" y="2721865"/>
                        <a:pt x="629292" y="2732899"/>
                        <a:pt x="632178" y="2744443"/>
                      </a:cubicBezTo>
                      <a:cubicBezTo>
                        <a:pt x="635941" y="2759495"/>
                        <a:pt x="639008" y="2774737"/>
                        <a:pt x="643466" y="2789598"/>
                      </a:cubicBezTo>
                      <a:cubicBezTo>
                        <a:pt x="643474" y="2789626"/>
                        <a:pt x="671684" y="2874250"/>
                        <a:pt x="677333" y="2891198"/>
                      </a:cubicBezTo>
                      <a:lnTo>
                        <a:pt x="688622" y="2925065"/>
                      </a:lnTo>
                      <a:cubicBezTo>
                        <a:pt x="692385" y="2936354"/>
                        <a:pt x="693310" y="2949031"/>
                        <a:pt x="699911" y="2958932"/>
                      </a:cubicBezTo>
                      <a:cubicBezTo>
                        <a:pt x="731345" y="3006081"/>
                        <a:pt x="712896" y="2983204"/>
                        <a:pt x="756355" y="3026665"/>
                      </a:cubicBezTo>
                      <a:cubicBezTo>
                        <a:pt x="763950" y="3057047"/>
                        <a:pt x="769138" y="3091676"/>
                        <a:pt x="790222" y="3116976"/>
                      </a:cubicBezTo>
                      <a:cubicBezTo>
                        <a:pt x="798908" y="3127399"/>
                        <a:pt x="812800" y="3132028"/>
                        <a:pt x="824089" y="3139554"/>
                      </a:cubicBezTo>
                      <a:cubicBezTo>
                        <a:pt x="844787" y="3201647"/>
                        <a:pt x="822942" y="3146013"/>
                        <a:pt x="857955" y="3207287"/>
                      </a:cubicBezTo>
                      <a:cubicBezTo>
                        <a:pt x="866304" y="3221898"/>
                        <a:pt x="873904" y="3236975"/>
                        <a:pt x="880533" y="3252443"/>
                      </a:cubicBezTo>
                      <a:cubicBezTo>
                        <a:pt x="885221" y="3263381"/>
                        <a:pt x="886500" y="3275667"/>
                        <a:pt x="891822" y="3286310"/>
                      </a:cubicBezTo>
                      <a:cubicBezTo>
                        <a:pt x="897890" y="3298445"/>
                        <a:pt x="906874" y="3308887"/>
                        <a:pt x="914400" y="3320176"/>
                      </a:cubicBezTo>
                      <a:cubicBezTo>
                        <a:pt x="918163" y="3335228"/>
                        <a:pt x="921231" y="3350471"/>
                        <a:pt x="925689" y="3365332"/>
                      </a:cubicBezTo>
                      <a:cubicBezTo>
                        <a:pt x="932527" y="3388127"/>
                        <a:pt x="943599" y="3409728"/>
                        <a:pt x="948266" y="3433065"/>
                      </a:cubicBezTo>
                      <a:cubicBezTo>
                        <a:pt x="952029" y="3451880"/>
                        <a:pt x="954506" y="3470998"/>
                        <a:pt x="959555" y="3489510"/>
                      </a:cubicBezTo>
                      <a:cubicBezTo>
                        <a:pt x="965817" y="3512470"/>
                        <a:pt x="974607" y="3534665"/>
                        <a:pt x="982133" y="3557243"/>
                      </a:cubicBezTo>
                      <a:lnTo>
                        <a:pt x="993422" y="3591110"/>
                      </a:lnTo>
                      <a:cubicBezTo>
                        <a:pt x="997185" y="3602399"/>
                        <a:pt x="1001825" y="3613432"/>
                        <a:pt x="1004711" y="3624976"/>
                      </a:cubicBezTo>
                      <a:cubicBezTo>
                        <a:pt x="1021774" y="3693228"/>
                        <a:pt x="1011091" y="3655402"/>
                        <a:pt x="1038578" y="3737865"/>
                      </a:cubicBezTo>
                      <a:cubicBezTo>
                        <a:pt x="1042341" y="3749154"/>
                        <a:pt x="1043265" y="3761831"/>
                        <a:pt x="1049866" y="3771732"/>
                      </a:cubicBezTo>
                      <a:lnTo>
                        <a:pt x="1072444" y="3805598"/>
                      </a:lnTo>
                      <a:cubicBezTo>
                        <a:pt x="1076207" y="3816887"/>
                        <a:pt x="1076427" y="3830072"/>
                        <a:pt x="1083733" y="3839465"/>
                      </a:cubicBezTo>
                      <a:cubicBezTo>
                        <a:pt x="1102772" y="3863944"/>
                        <a:pt x="1149667" y="3911943"/>
                        <a:pt x="1185333" y="3929776"/>
                      </a:cubicBezTo>
                      <a:cubicBezTo>
                        <a:pt x="1195976" y="3935098"/>
                        <a:pt x="1207911" y="3937302"/>
                        <a:pt x="1219200" y="3941065"/>
                      </a:cubicBezTo>
                      <a:cubicBezTo>
                        <a:pt x="1230489" y="3948591"/>
                        <a:pt x="1240071" y="3959744"/>
                        <a:pt x="1253066" y="3963643"/>
                      </a:cubicBezTo>
                      <a:cubicBezTo>
                        <a:pt x="1330222" y="3986790"/>
                        <a:pt x="1428567" y="3968500"/>
                        <a:pt x="1501422" y="3963643"/>
                      </a:cubicBezTo>
                      <a:cubicBezTo>
                        <a:pt x="1585514" y="3907581"/>
                        <a:pt x="1482227" y="3979638"/>
                        <a:pt x="1569155" y="3907198"/>
                      </a:cubicBezTo>
                      <a:cubicBezTo>
                        <a:pt x="1579578" y="3898512"/>
                        <a:pt x="1591733" y="3892147"/>
                        <a:pt x="1603022" y="3884621"/>
                      </a:cubicBezTo>
                      <a:cubicBezTo>
                        <a:pt x="1663228" y="3794312"/>
                        <a:pt x="1584210" y="3903432"/>
                        <a:pt x="1659466" y="3828176"/>
                      </a:cubicBezTo>
                      <a:cubicBezTo>
                        <a:pt x="1710527" y="3777115"/>
                        <a:pt x="1649980" y="3804998"/>
                        <a:pt x="1715911" y="3783021"/>
                      </a:cubicBezTo>
                      <a:cubicBezTo>
                        <a:pt x="1730963" y="3771732"/>
                        <a:pt x="1746781" y="3761399"/>
                        <a:pt x="1761066" y="3749154"/>
                      </a:cubicBezTo>
                      <a:cubicBezTo>
                        <a:pt x="1773188" y="3738764"/>
                        <a:pt x="1781649" y="3724143"/>
                        <a:pt x="1794933" y="3715287"/>
                      </a:cubicBezTo>
                      <a:cubicBezTo>
                        <a:pt x="1804834" y="3708686"/>
                        <a:pt x="1817511" y="3707761"/>
                        <a:pt x="1828800" y="3703998"/>
                      </a:cubicBezTo>
                      <a:cubicBezTo>
                        <a:pt x="1836326" y="3692709"/>
                        <a:pt x="1840784" y="3678607"/>
                        <a:pt x="1851378" y="3670132"/>
                      </a:cubicBezTo>
                      <a:cubicBezTo>
                        <a:pt x="1860670" y="3662699"/>
                        <a:pt x="1874601" y="3664165"/>
                        <a:pt x="1885244" y="3658843"/>
                      </a:cubicBezTo>
                      <a:cubicBezTo>
                        <a:pt x="1897379" y="3652775"/>
                        <a:pt x="1907822" y="3643791"/>
                        <a:pt x="1919111" y="3636265"/>
                      </a:cubicBezTo>
                      <a:cubicBezTo>
                        <a:pt x="1947489" y="3551132"/>
                        <a:pt x="1909207" y="3656075"/>
                        <a:pt x="1952978" y="3568532"/>
                      </a:cubicBezTo>
                      <a:cubicBezTo>
                        <a:pt x="1958300" y="3557889"/>
                        <a:pt x="1960503" y="3545954"/>
                        <a:pt x="1964266" y="3534665"/>
                      </a:cubicBezTo>
                      <a:cubicBezTo>
                        <a:pt x="1974984" y="3416763"/>
                        <a:pt x="1971584" y="3430651"/>
                        <a:pt x="1986844" y="3331465"/>
                      </a:cubicBezTo>
                      <a:cubicBezTo>
                        <a:pt x="1990324" y="3308842"/>
                        <a:pt x="1993168" y="3286076"/>
                        <a:pt x="1998133" y="3263732"/>
                      </a:cubicBezTo>
                      <a:cubicBezTo>
                        <a:pt x="2000714" y="3252116"/>
                        <a:pt x="2006153" y="3241307"/>
                        <a:pt x="2009422" y="3229865"/>
                      </a:cubicBezTo>
                      <a:cubicBezTo>
                        <a:pt x="2014244" y="3212987"/>
                        <a:pt x="2022978" y="3168887"/>
                        <a:pt x="2032000" y="3150843"/>
                      </a:cubicBezTo>
                      <a:cubicBezTo>
                        <a:pt x="2038068" y="3138708"/>
                        <a:pt x="2047052" y="3128265"/>
                        <a:pt x="2054578" y="3116976"/>
                      </a:cubicBezTo>
                      <a:cubicBezTo>
                        <a:pt x="2058341" y="3105687"/>
                        <a:pt x="2058433" y="3092402"/>
                        <a:pt x="2065866" y="3083110"/>
                      </a:cubicBezTo>
                      <a:cubicBezTo>
                        <a:pt x="2074342" y="3072515"/>
                        <a:pt x="2092542" y="3072037"/>
                        <a:pt x="2099733" y="3060532"/>
                      </a:cubicBezTo>
                      <a:cubicBezTo>
                        <a:pt x="2112347" y="3040350"/>
                        <a:pt x="2114785" y="3015376"/>
                        <a:pt x="2122311" y="2992798"/>
                      </a:cubicBezTo>
                      <a:cubicBezTo>
                        <a:pt x="2126074" y="2981509"/>
                        <a:pt x="2126999" y="2968833"/>
                        <a:pt x="2133600" y="2958932"/>
                      </a:cubicBezTo>
                      <a:lnTo>
                        <a:pt x="2156178" y="2925065"/>
                      </a:lnTo>
                      <a:cubicBezTo>
                        <a:pt x="2159941" y="2868621"/>
                        <a:pt x="2167466" y="2812302"/>
                        <a:pt x="2167466" y="2755732"/>
                      </a:cubicBezTo>
                      <a:cubicBezTo>
                        <a:pt x="2167466" y="2462889"/>
                        <a:pt x="2188196" y="2535697"/>
                        <a:pt x="2144889" y="2405776"/>
                      </a:cubicBezTo>
                      <a:cubicBezTo>
                        <a:pt x="2125765" y="2271912"/>
                        <a:pt x="2127639" y="2321926"/>
                        <a:pt x="2144889" y="2123554"/>
                      </a:cubicBezTo>
                      <a:cubicBezTo>
                        <a:pt x="2151858" y="2043412"/>
                        <a:pt x="2154237" y="2092774"/>
                        <a:pt x="2167466" y="2033243"/>
                      </a:cubicBezTo>
                      <a:cubicBezTo>
                        <a:pt x="2172431" y="2010899"/>
                        <a:pt x="2173204" y="1987716"/>
                        <a:pt x="2178755" y="1965510"/>
                      </a:cubicBezTo>
                      <a:cubicBezTo>
                        <a:pt x="2184527" y="1942421"/>
                        <a:pt x="2193807" y="1920354"/>
                        <a:pt x="2201333" y="1897776"/>
                      </a:cubicBezTo>
                      <a:cubicBezTo>
                        <a:pt x="2205096" y="1886487"/>
                        <a:pt x="2206021" y="1873811"/>
                        <a:pt x="2212622" y="1863910"/>
                      </a:cubicBezTo>
                      <a:cubicBezTo>
                        <a:pt x="2220148" y="1852621"/>
                        <a:pt x="2229690" y="1842441"/>
                        <a:pt x="2235200" y="1830043"/>
                      </a:cubicBezTo>
                      <a:cubicBezTo>
                        <a:pt x="2244866" y="1808295"/>
                        <a:pt x="2250252" y="1784888"/>
                        <a:pt x="2257778" y="1762310"/>
                      </a:cubicBezTo>
                      <a:lnTo>
                        <a:pt x="2269066" y="1728443"/>
                      </a:lnTo>
                      <a:cubicBezTo>
                        <a:pt x="2265303" y="1656947"/>
                        <a:pt x="2264260" y="1585255"/>
                        <a:pt x="2257778" y="1513954"/>
                      </a:cubicBezTo>
                      <a:cubicBezTo>
                        <a:pt x="2256701" y="1502103"/>
                        <a:pt x="2249758" y="1491529"/>
                        <a:pt x="2246489" y="1480087"/>
                      </a:cubicBezTo>
                      <a:cubicBezTo>
                        <a:pt x="2242227" y="1465169"/>
                        <a:pt x="2239658" y="1449793"/>
                        <a:pt x="2235200" y="1434932"/>
                      </a:cubicBezTo>
                      <a:cubicBezTo>
                        <a:pt x="2235192" y="1434904"/>
                        <a:pt x="2206982" y="1350280"/>
                        <a:pt x="2201333" y="1333332"/>
                      </a:cubicBezTo>
                      <a:lnTo>
                        <a:pt x="2190044" y="1299465"/>
                      </a:lnTo>
                      <a:cubicBezTo>
                        <a:pt x="2192591" y="1284186"/>
                        <a:pt x="2203437" y="1208008"/>
                        <a:pt x="2212622" y="1186576"/>
                      </a:cubicBezTo>
                      <a:cubicBezTo>
                        <a:pt x="2217967" y="1174106"/>
                        <a:pt x="2227674" y="1163999"/>
                        <a:pt x="2235200" y="1152710"/>
                      </a:cubicBezTo>
                      <a:cubicBezTo>
                        <a:pt x="2263846" y="1066773"/>
                        <a:pt x="2253111" y="1108313"/>
                        <a:pt x="2269066" y="1028532"/>
                      </a:cubicBezTo>
                      <a:cubicBezTo>
                        <a:pt x="2265303" y="960799"/>
                        <a:pt x="2264209" y="892864"/>
                        <a:pt x="2257778" y="825332"/>
                      </a:cubicBezTo>
                      <a:cubicBezTo>
                        <a:pt x="2256650" y="813486"/>
                        <a:pt x="2248618" y="803173"/>
                        <a:pt x="2246489" y="791465"/>
                      </a:cubicBezTo>
                      <a:cubicBezTo>
                        <a:pt x="2241062" y="761616"/>
                        <a:pt x="2238550" y="731306"/>
                        <a:pt x="2235200" y="701154"/>
                      </a:cubicBezTo>
                      <a:cubicBezTo>
                        <a:pt x="2231500" y="667855"/>
                        <a:pt x="2233109" y="595372"/>
                        <a:pt x="2212622" y="554398"/>
                      </a:cubicBezTo>
                      <a:cubicBezTo>
                        <a:pt x="2179769" y="488692"/>
                        <a:pt x="2182136" y="542534"/>
                        <a:pt x="2122311" y="452798"/>
                      </a:cubicBezTo>
                      <a:cubicBezTo>
                        <a:pt x="2008186" y="281613"/>
                        <a:pt x="2131709" y="457303"/>
                        <a:pt x="2043289" y="351198"/>
                      </a:cubicBezTo>
                      <a:cubicBezTo>
                        <a:pt x="2034603" y="340775"/>
                        <a:pt x="2030305" y="326926"/>
                        <a:pt x="2020711" y="317332"/>
                      </a:cubicBezTo>
                      <a:cubicBezTo>
                        <a:pt x="2011117" y="307738"/>
                        <a:pt x="1997267" y="303440"/>
                        <a:pt x="1986844" y="294754"/>
                      </a:cubicBezTo>
                      <a:cubicBezTo>
                        <a:pt x="1899931" y="222326"/>
                        <a:pt x="2003190" y="294360"/>
                        <a:pt x="1919111" y="238310"/>
                      </a:cubicBezTo>
                      <a:cubicBezTo>
                        <a:pt x="1858900" y="147994"/>
                        <a:pt x="1937929" y="257129"/>
                        <a:pt x="1862666" y="181865"/>
                      </a:cubicBezTo>
                      <a:cubicBezTo>
                        <a:pt x="1853072" y="172271"/>
                        <a:pt x="1850300" y="156932"/>
                        <a:pt x="1840089" y="147998"/>
                      </a:cubicBezTo>
                      <a:cubicBezTo>
                        <a:pt x="1819668" y="130129"/>
                        <a:pt x="1791542" y="122031"/>
                        <a:pt x="1772355" y="102843"/>
                      </a:cubicBezTo>
                      <a:cubicBezTo>
                        <a:pt x="1761066" y="91554"/>
                        <a:pt x="1748709" y="81241"/>
                        <a:pt x="1738489" y="68976"/>
                      </a:cubicBezTo>
                      <a:cubicBezTo>
                        <a:pt x="1729803" y="58553"/>
                        <a:pt x="1728956" y="38837"/>
                        <a:pt x="1715911" y="35110"/>
                      </a:cubicBezTo>
                      <a:cubicBezTo>
                        <a:pt x="1672342" y="22662"/>
                        <a:pt x="1625600" y="27584"/>
                        <a:pt x="1580444" y="23821"/>
                      </a:cubicBezTo>
                      <a:cubicBezTo>
                        <a:pt x="1562065" y="20758"/>
                        <a:pt x="1502665" y="0"/>
                        <a:pt x="1478844" y="23821"/>
                      </a:cubicBezTo>
                      <a:cubicBezTo>
                        <a:pt x="1466365" y="36300"/>
                        <a:pt x="1467555" y="53680"/>
                        <a:pt x="1467555" y="68976"/>
                      </a:cubicBezTo>
                      <a:lnTo>
                        <a:pt x="1467555" y="68976"/>
                      </a:lnTo>
                      <a:lnTo>
                        <a:pt x="1467555" y="68976"/>
                      </a:lnTo>
                    </a:path>
                  </a:pathLst>
                </a:custGeom>
                <a:solidFill>
                  <a:schemeClr val="accent5">
                    <a:lumMod val="40000"/>
                    <a:lumOff val="60000"/>
                  </a:schemeClr>
                </a:solidFill>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Abadi" panose="020B0604020104020204" pitchFamily="34" charset="0"/>
                  </a:endParaRPr>
                </a:p>
              </p:txBody>
            </p:sp>
          </p:grpSp>
          <p:sp>
            <p:nvSpPr>
              <p:cNvPr id="60" name="5-Point Star 59"/>
              <p:cNvSpPr/>
              <p:nvPr/>
            </p:nvSpPr>
            <p:spPr>
              <a:xfrm>
                <a:off x="9290755" y="959556"/>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5-Point Star 60"/>
              <p:cNvSpPr/>
              <p:nvPr/>
            </p:nvSpPr>
            <p:spPr>
              <a:xfrm>
                <a:off x="8889999" y="1258711"/>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TextBox 61"/>
              <p:cNvSpPr txBox="1"/>
              <p:nvPr/>
            </p:nvSpPr>
            <p:spPr>
              <a:xfrm rot="18984396">
                <a:off x="7354587" y="1904821"/>
                <a:ext cx="1546578" cy="400110"/>
              </a:xfrm>
              <a:prstGeom prst="rect">
                <a:avLst/>
              </a:prstGeom>
              <a:noFill/>
            </p:spPr>
            <p:txBody>
              <a:bodyPr wrap="square" rtlCol="0">
                <a:spAutoFit/>
              </a:bodyPr>
              <a:lstStyle/>
              <a:p>
                <a:r>
                  <a:rPr lang="en-US" sz="2000" b="1" dirty="0">
                    <a:latin typeface="Abadi" panose="020B0604020104020204" pitchFamily="34" charset="0"/>
                  </a:rPr>
                  <a:t>Galilee</a:t>
                </a:r>
              </a:p>
            </p:txBody>
          </p:sp>
          <p:sp>
            <p:nvSpPr>
              <p:cNvPr id="63" name="TextBox 62"/>
              <p:cNvSpPr txBox="1"/>
              <p:nvPr/>
            </p:nvSpPr>
            <p:spPr>
              <a:xfrm>
                <a:off x="8754532" y="649112"/>
                <a:ext cx="1546578" cy="307777"/>
              </a:xfrm>
              <a:prstGeom prst="rect">
                <a:avLst/>
              </a:prstGeom>
              <a:noFill/>
            </p:spPr>
            <p:txBody>
              <a:bodyPr wrap="square" rtlCol="0">
                <a:spAutoFit/>
              </a:bodyPr>
              <a:lstStyle/>
              <a:p>
                <a:r>
                  <a:rPr lang="en-US" sz="1400" b="1" dirty="0">
                    <a:latin typeface="Abadi" panose="020B0604020104020204" pitchFamily="34" charset="0"/>
                  </a:rPr>
                  <a:t>Capernaum</a:t>
                </a:r>
              </a:p>
            </p:txBody>
          </p:sp>
          <p:sp>
            <p:nvSpPr>
              <p:cNvPr id="64" name="5-Point Star 63"/>
              <p:cNvSpPr/>
              <p:nvPr/>
            </p:nvSpPr>
            <p:spPr>
              <a:xfrm>
                <a:off x="9985021" y="829734"/>
                <a:ext cx="282222" cy="248355"/>
              </a:xfrm>
              <a:prstGeom prst="star5">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5" name="TextBox 64"/>
              <p:cNvSpPr txBox="1"/>
              <p:nvPr/>
            </p:nvSpPr>
            <p:spPr>
              <a:xfrm>
                <a:off x="10216443" y="666046"/>
                <a:ext cx="1546578" cy="307777"/>
              </a:xfrm>
              <a:prstGeom prst="rect">
                <a:avLst/>
              </a:prstGeom>
              <a:noFill/>
            </p:spPr>
            <p:txBody>
              <a:bodyPr wrap="square" rtlCol="0">
                <a:spAutoFit/>
              </a:bodyPr>
              <a:lstStyle/>
              <a:p>
                <a:r>
                  <a:rPr lang="en-US" sz="1400" b="1" dirty="0" err="1">
                    <a:latin typeface="Abadi" panose="020B0604020104020204" pitchFamily="34" charset="0"/>
                  </a:rPr>
                  <a:t>Besaida</a:t>
                </a:r>
                <a:endParaRPr lang="en-US" sz="1400" b="1" dirty="0">
                  <a:latin typeface="Abadi" panose="020B0604020104020204" pitchFamily="34" charset="0"/>
                </a:endParaRPr>
              </a:p>
            </p:txBody>
          </p:sp>
        </p:grpSp>
        <p:sp>
          <p:nvSpPr>
            <p:cNvPr id="58" name="TextBox 57"/>
            <p:cNvSpPr txBox="1"/>
            <p:nvPr/>
          </p:nvSpPr>
          <p:spPr>
            <a:xfrm>
              <a:off x="8703732" y="2325512"/>
              <a:ext cx="1546578" cy="307777"/>
            </a:xfrm>
            <a:prstGeom prst="rect">
              <a:avLst/>
            </a:prstGeom>
            <a:noFill/>
          </p:spPr>
          <p:txBody>
            <a:bodyPr wrap="square" rtlCol="0">
              <a:spAutoFit/>
            </a:bodyPr>
            <a:lstStyle/>
            <a:p>
              <a:r>
                <a:rPr lang="en-US" sz="1400" i="1" dirty="0">
                  <a:latin typeface="Abadi" panose="020B0604020104020204" pitchFamily="34" charset="0"/>
                </a:rPr>
                <a:t>Sea of Galilee</a:t>
              </a:r>
            </a:p>
          </p:txBody>
        </p:sp>
      </p:grpSp>
      <p:sp>
        <p:nvSpPr>
          <p:cNvPr id="70" name="TextBox 69"/>
          <p:cNvSpPr txBox="1"/>
          <p:nvPr/>
        </p:nvSpPr>
        <p:spPr>
          <a:xfrm>
            <a:off x="876214" y="2002081"/>
            <a:ext cx="1546578" cy="307777"/>
          </a:xfrm>
          <a:prstGeom prst="rect">
            <a:avLst/>
          </a:prstGeom>
          <a:noFill/>
        </p:spPr>
        <p:txBody>
          <a:bodyPr wrap="square" rtlCol="0">
            <a:spAutoFit/>
          </a:bodyPr>
          <a:lstStyle/>
          <a:p>
            <a:r>
              <a:rPr lang="en-US" sz="1400" b="1" dirty="0" err="1">
                <a:latin typeface="Abadi" panose="020B0604020104020204" pitchFamily="34" charset="0"/>
              </a:rPr>
              <a:t>Gennesaret</a:t>
            </a:r>
            <a:endParaRPr lang="en-US" sz="1400" b="1" dirty="0">
              <a:latin typeface="Abadi" panose="020B0604020104020204" pitchFamily="34" charset="0"/>
            </a:endParaRPr>
          </a:p>
        </p:txBody>
      </p:sp>
      <p:pic>
        <p:nvPicPr>
          <p:cNvPr id="1026" name="Picture 2" descr="Image result for jesus in galile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2751" y="1718814"/>
            <a:ext cx="3666819" cy="4114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59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2" name="TextBox 1"/>
          <p:cNvSpPr txBox="1"/>
          <p:nvPr/>
        </p:nvSpPr>
        <p:spPr>
          <a:xfrm>
            <a:off x="1400723" y="5551394"/>
            <a:ext cx="9144000" cy="1200329"/>
          </a:xfrm>
          <a:prstGeom prst="rect">
            <a:avLst/>
          </a:prstGeom>
          <a:noFill/>
        </p:spPr>
        <p:txBody>
          <a:bodyPr wrap="square" rtlCol="0">
            <a:spAutoFit/>
          </a:bodyPr>
          <a:lstStyle/>
          <a:p>
            <a:pPr algn="ctr"/>
            <a:r>
              <a:rPr lang="en-US" dirty="0">
                <a:solidFill>
                  <a:schemeClr val="bg1"/>
                </a:solidFill>
                <a:latin typeface="Abadi" panose="020B0604020104020204" pitchFamily="34" charset="0"/>
              </a:rPr>
              <a:t>Because of this uncertainty, there are varying views regarding whether the Sermon on the Mount recorded by Matthew and the Sermon on the Plain recorded by Luke were the same or different events. However, the chronological placement and the context of Luke’s record seem to indicate that the same sermon is being recorded in Luke 6 and Matthew 5–7.</a:t>
            </a:r>
          </a:p>
        </p:txBody>
      </p:sp>
      <p:sp>
        <p:nvSpPr>
          <p:cNvPr id="5" name="TextBox 4"/>
          <p:cNvSpPr txBox="1"/>
          <p:nvPr/>
        </p:nvSpPr>
        <p:spPr>
          <a:xfrm>
            <a:off x="607526" y="399992"/>
            <a:ext cx="3434121" cy="1384995"/>
          </a:xfrm>
          <a:prstGeom prst="rect">
            <a:avLst/>
          </a:prstGeom>
          <a:noFill/>
        </p:spPr>
        <p:txBody>
          <a:bodyPr wrap="square" rtlCol="0">
            <a:spAutoFit/>
          </a:bodyPr>
          <a:lstStyle/>
          <a:p>
            <a:pPr algn="ctr"/>
            <a:r>
              <a:rPr lang="en-US" sz="2800" b="1" dirty="0">
                <a:solidFill>
                  <a:schemeClr val="bg1"/>
                </a:solidFill>
                <a:latin typeface="Abadi" panose="020B0604020104020204" pitchFamily="34" charset="0"/>
              </a:rPr>
              <a:t>Matthew 5-7</a:t>
            </a:r>
          </a:p>
          <a:p>
            <a:pPr algn="ctr"/>
            <a:r>
              <a:rPr lang="en-US" sz="2800" b="1" dirty="0">
                <a:solidFill>
                  <a:schemeClr val="bg1"/>
                </a:solidFill>
                <a:latin typeface="Abadi" panose="020B0604020104020204" pitchFamily="34" charset="0"/>
              </a:rPr>
              <a:t>“Came down from the mountain”</a:t>
            </a:r>
          </a:p>
        </p:txBody>
      </p:sp>
      <p:sp>
        <p:nvSpPr>
          <p:cNvPr id="6" name="TextBox 5"/>
          <p:cNvSpPr txBox="1"/>
          <p:nvPr/>
        </p:nvSpPr>
        <p:spPr>
          <a:xfrm>
            <a:off x="7233879" y="412403"/>
            <a:ext cx="3434121" cy="954107"/>
          </a:xfrm>
          <a:prstGeom prst="rect">
            <a:avLst/>
          </a:prstGeom>
          <a:noFill/>
        </p:spPr>
        <p:txBody>
          <a:bodyPr wrap="square" rtlCol="0">
            <a:spAutoFit/>
          </a:bodyPr>
          <a:lstStyle/>
          <a:p>
            <a:pPr algn="ctr"/>
            <a:r>
              <a:rPr lang="en-US" sz="2800" b="1" dirty="0">
                <a:solidFill>
                  <a:schemeClr val="bg1"/>
                </a:solidFill>
                <a:latin typeface="Abadi" panose="020B0604020104020204" pitchFamily="34" charset="0"/>
              </a:rPr>
              <a:t>Luke 6-7</a:t>
            </a:r>
          </a:p>
          <a:p>
            <a:pPr algn="ctr"/>
            <a:r>
              <a:rPr lang="en-US" sz="2800" b="1" dirty="0">
                <a:solidFill>
                  <a:schemeClr val="bg1"/>
                </a:solidFill>
                <a:latin typeface="Abadi" panose="020B0604020104020204" pitchFamily="34" charset="0"/>
              </a:rPr>
              <a:t>Stood on the plain</a:t>
            </a:r>
          </a:p>
        </p:txBody>
      </p:sp>
      <p:sp>
        <p:nvSpPr>
          <p:cNvPr id="7" name="Rectangle 6"/>
          <p:cNvSpPr/>
          <p:nvPr/>
        </p:nvSpPr>
        <p:spPr>
          <a:xfrm>
            <a:off x="4108000" y="2149644"/>
            <a:ext cx="3248055" cy="2308324"/>
          </a:xfrm>
          <a:prstGeom prst="rect">
            <a:avLst/>
          </a:prstGeom>
        </p:spPr>
        <p:txBody>
          <a:bodyPr wrap="square">
            <a:spAutoFit/>
          </a:bodyPr>
          <a:lstStyle/>
          <a:p>
            <a:pPr algn="ctr"/>
            <a:r>
              <a:rPr lang="en-US" sz="2400" dirty="0">
                <a:solidFill>
                  <a:schemeClr val="bg1"/>
                </a:solidFill>
                <a:latin typeface="Abadi" panose="020B0604020104020204" pitchFamily="34" charset="0"/>
              </a:rPr>
              <a:t>It is unclear whether “the plain” refers to a low place apart from the mountain or a plateau within the mount.</a:t>
            </a:r>
          </a:p>
        </p:txBody>
      </p:sp>
      <p:grpSp>
        <p:nvGrpSpPr>
          <p:cNvPr id="8" name="Group 7"/>
          <p:cNvGrpSpPr/>
          <p:nvPr/>
        </p:nvGrpSpPr>
        <p:grpSpPr>
          <a:xfrm>
            <a:off x="800049" y="1366510"/>
            <a:ext cx="3307976" cy="4077043"/>
            <a:chOff x="1062318" y="992498"/>
            <a:chExt cx="3307976" cy="4077043"/>
          </a:xfrm>
        </p:grpSpPr>
        <p:sp>
          <p:nvSpPr>
            <p:cNvPr id="9" name="Rectangle 8"/>
            <p:cNvSpPr/>
            <p:nvPr/>
          </p:nvSpPr>
          <p:spPr>
            <a:xfrm>
              <a:off x="1183341" y="1185615"/>
              <a:ext cx="3052483" cy="374945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0" name="Freeform 9"/>
            <p:cNvSpPr/>
            <p:nvPr/>
          </p:nvSpPr>
          <p:spPr>
            <a:xfrm>
              <a:off x="1290918" y="3133165"/>
              <a:ext cx="2958328" cy="1694329"/>
            </a:xfrm>
            <a:custGeom>
              <a:avLst/>
              <a:gdLst>
                <a:gd name="connsiteX0" fmla="*/ 0 w 2958328"/>
                <a:gd name="connsiteY0" fmla="*/ 1452282 h 1694329"/>
                <a:gd name="connsiteX1" fmla="*/ 0 w 2958328"/>
                <a:gd name="connsiteY1" fmla="*/ 1452282 h 1694329"/>
                <a:gd name="connsiteX2" fmla="*/ 121023 w 2958328"/>
                <a:gd name="connsiteY2" fmla="*/ 1438835 h 1694329"/>
                <a:gd name="connsiteX3" fmla="*/ 161364 w 2958328"/>
                <a:gd name="connsiteY3" fmla="*/ 1411941 h 1694329"/>
                <a:gd name="connsiteX4" fmla="*/ 201706 w 2958328"/>
                <a:gd name="connsiteY4" fmla="*/ 1398494 h 1694329"/>
                <a:gd name="connsiteX5" fmla="*/ 282388 w 2958328"/>
                <a:gd name="connsiteY5" fmla="*/ 1344706 h 1694329"/>
                <a:gd name="connsiteX6" fmla="*/ 322729 w 2958328"/>
                <a:gd name="connsiteY6" fmla="*/ 1317811 h 1694329"/>
                <a:gd name="connsiteX7" fmla="*/ 403411 w 2958328"/>
                <a:gd name="connsiteY7" fmla="*/ 1237129 h 1694329"/>
                <a:gd name="connsiteX8" fmla="*/ 457200 w 2958328"/>
                <a:gd name="connsiteY8" fmla="*/ 1156447 h 1694329"/>
                <a:gd name="connsiteX9" fmla="*/ 497541 w 2958328"/>
                <a:gd name="connsiteY9" fmla="*/ 1116106 h 1694329"/>
                <a:gd name="connsiteX10" fmla="*/ 551329 w 2958328"/>
                <a:gd name="connsiteY10" fmla="*/ 1035423 h 1694329"/>
                <a:gd name="connsiteX11" fmla="*/ 564776 w 2958328"/>
                <a:gd name="connsiteY11" fmla="*/ 995082 h 1694329"/>
                <a:gd name="connsiteX12" fmla="*/ 605117 w 2958328"/>
                <a:gd name="connsiteY12" fmla="*/ 968188 h 1694329"/>
                <a:gd name="connsiteX13" fmla="*/ 672353 w 2958328"/>
                <a:gd name="connsiteY13" fmla="*/ 847164 h 1694329"/>
                <a:gd name="connsiteX14" fmla="*/ 699247 w 2958328"/>
                <a:gd name="connsiteY14" fmla="*/ 806823 h 1694329"/>
                <a:gd name="connsiteX15" fmla="*/ 712694 w 2958328"/>
                <a:gd name="connsiteY15" fmla="*/ 766482 h 1694329"/>
                <a:gd name="connsiteX16" fmla="*/ 753035 w 2958328"/>
                <a:gd name="connsiteY16" fmla="*/ 726141 h 1694329"/>
                <a:gd name="connsiteX17" fmla="*/ 806823 w 2958328"/>
                <a:gd name="connsiteY17" fmla="*/ 645459 h 1694329"/>
                <a:gd name="connsiteX18" fmla="*/ 833717 w 2958328"/>
                <a:gd name="connsiteY18" fmla="*/ 618564 h 1694329"/>
                <a:gd name="connsiteX19" fmla="*/ 887506 w 2958328"/>
                <a:gd name="connsiteY19" fmla="*/ 551329 h 1694329"/>
                <a:gd name="connsiteX20" fmla="*/ 968188 w 2958328"/>
                <a:gd name="connsiteY20" fmla="*/ 497541 h 1694329"/>
                <a:gd name="connsiteX21" fmla="*/ 1089211 w 2958328"/>
                <a:gd name="connsiteY21" fmla="*/ 403411 h 1694329"/>
                <a:gd name="connsiteX22" fmla="*/ 1156447 w 2958328"/>
                <a:gd name="connsiteY22" fmla="*/ 336176 h 1694329"/>
                <a:gd name="connsiteX23" fmla="*/ 1196788 w 2958328"/>
                <a:gd name="connsiteY23" fmla="*/ 322729 h 1694329"/>
                <a:gd name="connsiteX24" fmla="*/ 1290917 w 2958328"/>
                <a:gd name="connsiteY24" fmla="*/ 255494 h 1694329"/>
                <a:gd name="connsiteX25" fmla="*/ 1331258 w 2958328"/>
                <a:gd name="connsiteY25" fmla="*/ 228600 h 1694329"/>
                <a:gd name="connsiteX26" fmla="*/ 1438835 w 2958328"/>
                <a:gd name="connsiteY26" fmla="*/ 174811 h 1694329"/>
                <a:gd name="connsiteX27" fmla="*/ 2164976 w 2958328"/>
                <a:gd name="connsiteY27" fmla="*/ 161364 h 1694329"/>
                <a:gd name="connsiteX28" fmla="*/ 2218764 w 2958328"/>
                <a:gd name="connsiteY28" fmla="*/ 147917 h 1694329"/>
                <a:gd name="connsiteX29" fmla="*/ 2259106 w 2958328"/>
                <a:gd name="connsiteY29" fmla="*/ 121023 h 1694329"/>
                <a:gd name="connsiteX30" fmla="*/ 2299447 w 2958328"/>
                <a:gd name="connsiteY30" fmla="*/ 107576 h 1694329"/>
                <a:gd name="connsiteX31" fmla="*/ 2380129 w 2958328"/>
                <a:gd name="connsiteY31" fmla="*/ 67235 h 1694329"/>
                <a:gd name="connsiteX32" fmla="*/ 2420470 w 2958328"/>
                <a:gd name="connsiteY32" fmla="*/ 26894 h 1694329"/>
                <a:gd name="connsiteX33" fmla="*/ 2514600 w 2958328"/>
                <a:gd name="connsiteY33" fmla="*/ 0 h 1694329"/>
                <a:gd name="connsiteX34" fmla="*/ 2689411 w 2958328"/>
                <a:gd name="connsiteY34" fmla="*/ 13447 h 1694329"/>
                <a:gd name="connsiteX35" fmla="*/ 2729753 w 2958328"/>
                <a:gd name="connsiteY35" fmla="*/ 26894 h 1694329"/>
                <a:gd name="connsiteX36" fmla="*/ 2770094 w 2958328"/>
                <a:gd name="connsiteY36" fmla="*/ 67235 h 1694329"/>
                <a:gd name="connsiteX37" fmla="*/ 2608729 w 2958328"/>
                <a:gd name="connsiteY37" fmla="*/ 1694329 h 1694329"/>
                <a:gd name="connsiteX38" fmla="*/ 2017058 w 2958328"/>
                <a:gd name="connsiteY38" fmla="*/ 1680882 h 1694329"/>
                <a:gd name="connsiteX39" fmla="*/ 1909482 w 2958328"/>
                <a:gd name="connsiteY39" fmla="*/ 1667435 h 1694329"/>
                <a:gd name="connsiteX40" fmla="*/ 1102658 w 2958328"/>
                <a:gd name="connsiteY40" fmla="*/ 1694329 h 1694329"/>
                <a:gd name="connsiteX41" fmla="*/ 161364 w 2958328"/>
                <a:gd name="connsiteY41" fmla="*/ 1680882 h 1694329"/>
                <a:gd name="connsiteX42" fmla="*/ 107576 w 2958328"/>
                <a:gd name="connsiteY42" fmla="*/ 1667435 h 1694329"/>
                <a:gd name="connsiteX43" fmla="*/ 67235 w 2958328"/>
                <a:gd name="connsiteY43" fmla="*/ 1653988 h 1694329"/>
                <a:gd name="connsiteX44" fmla="*/ 67235 w 2958328"/>
                <a:gd name="connsiteY44" fmla="*/ 1438835 h 1694329"/>
                <a:gd name="connsiteX45" fmla="*/ 94129 w 2958328"/>
                <a:gd name="connsiteY45" fmla="*/ 1438835 h 169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58328" h="1694329">
                  <a:moveTo>
                    <a:pt x="0" y="1452282"/>
                  </a:moveTo>
                  <a:lnTo>
                    <a:pt x="0" y="1452282"/>
                  </a:lnTo>
                  <a:cubicBezTo>
                    <a:pt x="40341" y="1447800"/>
                    <a:pt x="81646" y="1448679"/>
                    <a:pt x="121023" y="1438835"/>
                  </a:cubicBezTo>
                  <a:cubicBezTo>
                    <a:pt x="136702" y="1434915"/>
                    <a:pt x="146909" y="1419168"/>
                    <a:pt x="161364" y="1411941"/>
                  </a:cubicBezTo>
                  <a:cubicBezTo>
                    <a:pt x="174042" y="1405602"/>
                    <a:pt x="188259" y="1402976"/>
                    <a:pt x="201706" y="1398494"/>
                  </a:cubicBezTo>
                  <a:lnTo>
                    <a:pt x="282388" y="1344706"/>
                  </a:lnTo>
                  <a:cubicBezTo>
                    <a:pt x="295835" y="1335741"/>
                    <a:pt x="311301" y="1329239"/>
                    <a:pt x="322729" y="1317811"/>
                  </a:cubicBezTo>
                  <a:cubicBezTo>
                    <a:pt x="349623" y="1290917"/>
                    <a:pt x="382313" y="1268775"/>
                    <a:pt x="403411" y="1237129"/>
                  </a:cubicBezTo>
                  <a:cubicBezTo>
                    <a:pt x="421341" y="1210235"/>
                    <a:pt x="434344" y="1179303"/>
                    <a:pt x="457200" y="1156447"/>
                  </a:cubicBezTo>
                  <a:cubicBezTo>
                    <a:pt x="470647" y="1143000"/>
                    <a:pt x="485866" y="1131117"/>
                    <a:pt x="497541" y="1116106"/>
                  </a:cubicBezTo>
                  <a:cubicBezTo>
                    <a:pt x="517385" y="1090592"/>
                    <a:pt x="541108" y="1066087"/>
                    <a:pt x="551329" y="1035423"/>
                  </a:cubicBezTo>
                  <a:cubicBezTo>
                    <a:pt x="555811" y="1021976"/>
                    <a:pt x="555921" y="1006150"/>
                    <a:pt x="564776" y="995082"/>
                  </a:cubicBezTo>
                  <a:cubicBezTo>
                    <a:pt x="574872" y="982462"/>
                    <a:pt x="591670" y="977153"/>
                    <a:pt x="605117" y="968188"/>
                  </a:cubicBezTo>
                  <a:cubicBezTo>
                    <a:pt x="628785" y="897183"/>
                    <a:pt x="610701" y="939641"/>
                    <a:pt x="672353" y="847164"/>
                  </a:cubicBezTo>
                  <a:cubicBezTo>
                    <a:pt x="681318" y="833717"/>
                    <a:pt x="694136" y="822155"/>
                    <a:pt x="699247" y="806823"/>
                  </a:cubicBezTo>
                  <a:cubicBezTo>
                    <a:pt x="703729" y="793376"/>
                    <a:pt x="704831" y="778276"/>
                    <a:pt x="712694" y="766482"/>
                  </a:cubicBezTo>
                  <a:cubicBezTo>
                    <a:pt x="723243" y="750659"/>
                    <a:pt x="741360" y="741152"/>
                    <a:pt x="753035" y="726141"/>
                  </a:cubicBezTo>
                  <a:cubicBezTo>
                    <a:pt x="772879" y="700627"/>
                    <a:pt x="783968" y="668315"/>
                    <a:pt x="806823" y="645459"/>
                  </a:cubicBezTo>
                  <a:cubicBezTo>
                    <a:pt x="815788" y="636494"/>
                    <a:pt x="825797" y="628464"/>
                    <a:pt x="833717" y="618564"/>
                  </a:cubicBezTo>
                  <a:cubicBezTo>
                    <a:pt x="860183" y="585481"/>
                    <a:pt x="855036" y="575682"/>
                    <a:pt x="887506" y="551329"/>
                  </a:cubicBezTo>
                  <a:cubicBezTo>
                    <a:pt x="913364" y="531936"/>
                    <a:pt x="945332" y="520397"/>
                    <a:pt x="968188" y="497541"/>
                  </a:cubicBezTo>
                  <a:cubicBezTo>
                    <a:pt x="1058893" y="406836"/>
                    <a:pt x="1012788" y="428887"/>
                    <a:pt x="1089211" y="403411"/>
                  </a:cubicBezTo>
                  <a:cubicBezTo>
                    <a:pt x="1111623" y="380999"/>
                    <a:pt x="1126378" y="346199"/>
                    <a:pt x="1156447" y="336176"/>
                  </a:cubicBezTo>
                  <a:cubicBezTo>
                    <a:pt x="1169894" y="331694"/>
                    <a:pt x="1184110" y="329068"/>
                    <a:pt x="1196788" y="322729"/>
                  </a:cubicBezTo>
                  <a:cubicBezTo>
                    <a:pt x="1217915" y="312166"/>
                    <a:pt x="1276705" y="265646"/>
                    <a:pt x="1290917" y="255494"/>
                  </a:cubicBezTo>
                  <a:cubicBezTo>
                    <a:pt x="1304068" y="246100"/>
                    <a:pt x="1318638" y="238696"/>
                    <a:pt x="1331258" y="228600"/>
                  </a:cubicBezTo>
                  <a:cubicBezTo>
                    <a:pt x="1373508" y="194801"/>
                    <a:pt x="1356616" y="176334"/>
                    <a:pt x="1438835" y="174811"/>
                  </a:cubicBezTo>
                  <a:lnTo>
                    <a:pt x="2164976" y="161364"/>
                  </a:lnTo>
                  <a:cubicBezTo>
                    <a:pt x="2182905" y="156882"/>
                    <a:pt x="2201777" y="155197"/>
                    <a:pt x="2218764" y="147917"/>
                  </a:cubicBezTo>
                  <a:cubicBezTo>
                    <a:pt x="2233619" y="141551"/>
                    <a:pt x="2244651" y="128251"/>
                    <a:pt x="2259106" y="121023"/>
                  </a:cubicBezTo>
                  <a:cubicBezTo>
                    <a:pt x="2271784" y="114684"/>
                    <a:pt x="2286769" y="113915"/>
                    <a:pt x="2299447" y="107576"/>
                  </a:cubicBezTo>
                  <a:cubicBezTo>
                    <a:pt x="2403717" y="55441"/>
                    <a:pt x="2278731" y="101034"/>
                    <a:pt x="2380129" y="67235"/>
                  </a:cubicBezTo>
                  <a:cubicBezTo>
                    <a:pt x="2393576" y="53788"/>
                    <a:pt x="2404647" y="37443"/>
                    <a:pt x="2420470" y="26894"/>
                  </a:cubicBezTo>
                  <a:cubicBezTo>
                    <a:pt x="2432045" y="19177"/>
                    <a:pt x="2507427" y="1793"/>
                    <a:pt x="2514600" y="0"/>
                  </a:cubicBezTo>
                  <a:cubicBezTo>
                    <a:pt x="2572870" y="4482"/>
                    <a:pt x="2631420" y="6198"/>
                    <a:pt x="2689411" y="13447"/>
                  </a:cubicBezTo>
                  <a:cubicBezTo>
                    <a:pt x="2703476" y="15205"/>
                    <a:pt x="2717959" y="19031"/>
                    <a:pt x="2729753" y="26894"/>
                  </a:cubicBezTo>
                  <a:cubicBezTo>
                    <a:pt x="2745576" y="37443"/>
                    <a:pt x="2756647" y="53788"/>
                    <a:pt x="2770094" y="67235"/>
                  </a:cubicBezTo>
                  <a:cubicBezTo>
                    <a:pt x="2761861" y="1055196"/>
                    <a:pt x="3291821" y="1694329"/>
                    <a:pt x="2608729" y="1694329"/>
                  </a:cubicBezTo>
                  <a:cubicBezTo>
                    <a:pt x="2411454" y="1694329"/>
                    <a:pt x="2214282" y="1685364"/>
                    <a:pt x="2017058" y="1680882"/>
                  </a:cubicBezTo>
                  <a:cubicBezTo>
                    <a:pt x="1981199" y="1676400"/>
                    <a:pt x="1945620" y="1667435"/>
                    <a:pt x="1909482" y="1667435"/>
                  </a:cubicBezTo>
                  <a:cubicBezTo>
                    <a:pt x="1435421" y="1667435"/>
                    <a:pt x="1433362" y="1670707"/>
                    <a:pt x="1102658" y="1694329"/>
                  </a:cubicBezTo>
                  <a:lnTo>
                    <a:pt x="161364" y="1680882"/>
                  </a:lnTo>
                  <a:cubicBezTo>
                    <a:pt x="142890" y="1680383"/>
                    <a:pt x="125346" y="1672512"/>
                    <a:pt x="107576" y="1667435"/>
                  </a:cubicBezTo>
                  <a:cubicBezTo>
                    <a:pt x="93947" y="1663541"/>
                    <a:pt x="69698" y="1667947"/>
                    <a:pt x="67235" y="1653988"/>
                  </a:cubicBezTo>
                  <a:cubicBezTo>
                    <a:pt x="54772" y="1583362"/>
                    <a:pt x="67235" y="1510553"/>
                    <a:pt x="67235" y="1438835"/>
                  </a:cubicBezTo>
                  <a:lnTo>
                    <a:pt x="94129" y="1438835"/>
                  </a:lnTo>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1" name="Frame 10"/>
            <p:cNvSpPr/>
            <p:nvPr/>
          </p:nvSpPr>
          <p:spPr>
            <a:xfrm>
              <a:off x="1062318" y="992498"/>
              <a:ext cx="3307976" cy="4077043"/>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grpSp>
        <p:nvGrpSpPr>
          <p:cNvPr id="12" name="Group 11"/>
          <p:cNvGrpSpPr/>
          <p:nvPr/>
        </p:nvGrpSpPr>
        <p:grpSpPr>
          <a:xfrm>
            <a:off x="7236747" y="1397233"/>
            <a:ext cx="3307976" cy="4077043"/>
            <a:chOff x="3798581" y="285880"/>
            <a:chExt cx="3307976" cy="4077043"/>
          </a:xfrm>
        </p:grpSpPr>
        <p:sp>
          <p:nvSpPr>
            <p:cNvPr id="13" name="Rectangle 12"/>
            <p:cNvSpPr/>
            <p:nvPr/>
          </p:nvSpPr>
          <p:spPr>
            <a:xfrm>
              <a:off x="3919604" y="478997"/>
              <a:ext cx="3052483" cy="3749456"/>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4" name="Freeform 13"/>
            <p:cNvSpPr/>
            <p:nvPr/>
          </p:nvSpPr>
          <p:spPr>
            <a:xfrm>
              <a:off x="3993776" y="3536576"/>
              <a:ext cx="2826915" cy="524436"/>
            </a:xfrm>
            <a:custGeom>
              <a:avLst/>
              <a:gdLst>
                <a:gd name="connsiteX0" fmla="*/ 0 w 2826915"/>
                <a:gd name="connsiteY0" fmla="*/ 389965 h 524436"/>
                <a:gd name="connsiteX1" fmla="*/ 0 w 2826915"/>
                <a:gd name="connsiteY1" fmla="*/ 389965 h 524436"/>
                <a:gd name="connsiteX2" fmla="*/ 242048 w 2826915"/>
                <a:gd name="connsiteY2" fmla="*/ 376518 h 524436"/>
                <a:gd name="connsiteX3" fmla="*/ 336177 w 2826915"/>
                <a:gd name="connsiteY3" fmla="*/ 349624 h 524436"/>
                <a:gd name="connsiteX4" fmla="*/ 376518 w 2826915"/>
                <a:gd name="connsiteY4" fmla="*/ 309283 h 524436"/>
                <a:gd name="connsiteX5" fmla="*/ 457200 w 2826915"/>
                <a:gd name="connsiteY5" fmla="*/ 255495 h 524436"/>
                <a:gd name="connsiteX6" fmla="*/ 484095 w 2826915"/>
                <a:gd name="connsiteY6" fmla="*/ 228600 h 524436"/>
                <a:gd name="connsiteX7" fmla="*/ 564777 w 2826915"/>
                <a:gd name="connsiteY7" fmla="*/ 201706 h 524436"/>
                <a:gd name="connsiteX8" fmla="*/ 645459 w 2826915"/>
                <a:gd name="connsiteY8" fmla="*/ 174812 h 524436"/>
                <a:gd name="connsiteX9" fmla="*/ 2232212 w 2826915"/>
                <a:gd name="connsiteY9" fmla="*/ 147918 h 524436"/>
                <a:gd name="connsiteX10" fmla="*/ 2326342 w 2826915"/>
                <a:gd name="connsiteY10" fmla="*/ 121024 h 524436"/>
                <a:gd name="connsiteX11" fmla="*/ 2407024 w 2826915"/>
                <a:gd name="connsiteY11" fmla="*/ 67236 h 524436"/>
                <a:gd name="connsiteX12" fmla="*/ 2487706 w 2826915"/>
                <a:gd name="connsiteY12" fmla="*/ 40342 h 524436"/>
                <a:gd name="connsiteX13" fmla="*/ 2635624 w 2826915"/>
                <a:gd name="connsiteY13" fmla="*/ 13448 h 524436"/>
                <a:gd name="connsiteX14" fmla="*/ 2743200 w 2826915"/>
                <a:gd name="connsiteY14" fmla="*/ 0 h 524436"/>
                <a:gd name="connsiteX15" fmla="*/ 2823883 w 2826915"/>
                <a:gd name="connsiteY15" fmla="*/ 26895 h 524436"/>
                <a:gd name="connsiteX16" fmla="*/ 2796989 w 2826915"/>
                <a:gd name="connsiteY16" fmla="*/ 107577 h 524436"/>
                <a:gd name="connsiteX17" fmla="*/ 2783542 w 2826915"/>
                <a:gd name="connsiteY17" fmla="*/ 147918 h 524436"/>
                <a:gd name="connsiteX18" fmla="*/ 2702859 w 2826915"/>
                <a:gd name="connsiteY18" fmla="*/ 389965 h 524436"/>
                <a:gd name="connsiteX19" fmla="*/ 2675965 w 2826915"/>
                <a:gd name="connsiteY19" fmla="*/ 470648 h 524436"/>
                <a:gd name="connsiteX20" fmla="*/ 2662518 w 2826915"/>
                <a:gd name="connsiteY20" fmla="*/ 510989 h 524436"/>
                <a:gd name="connsiteX21" fmla="*/ 2622177 w 2826915"/>
                <a:gd name="connsiteY21" fmla="*/ 524436 h 524436"/>
                <a:gd name="connsiteX22" fmla="*/ 1640542 w 2826915"/>
                <a:gd name="connsiteY22" fmla="*/ 510989 h 524436"/>
                <a:gd name="connsiteX23" fmla="*/ 1519518 w 2826915"/>
                <a:gd name="connsiteY23" fmla="*/ 497542 h 524436"/>
                <a:gd name="connsiteX24" fmla="*/ 1331259 w 2826915"/>
                <a:gd name="connsiteY24" fmla="*/ 484095 h 524436"/>
                <a:gd name="connsiteX25" fmla="*/ 1075765 w 2826915"/>
                <a:gd name="connsiteY25" fmla="*/ 457200 h 524436"/>
                <a:gd name="connsiteX26" fmla="*/ 282389 w 2826915"/>
                <a:gd name="connsiteY26" fmla="*/ 470648 h 524436"/>
                <a:gd name="connsiteX27" fmla="*/ 134471 w 2826915"/>
                <a:gd name="connsiteY27" fmla="*/ 457200 h 524436"/>
                <a:gd name="connsiteX28" fmla="*/ 121024 w 2826915"/>
                <a:gd name="connsiteY28" fmla="*/ 389965 h 524436"/>
                <a:gd name="connsiteX29" fmla="*/ 121024 w 2826915"/>
                <a:gd name="connsiteY29" fmla="*/ 389965 h 524436"/>
                <a:gd name="connsiteX30" fmla="*/ 147918 w 2826915"/>
                <a:gd name="connsiteY30" fmla="*/ 389965 h 52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26915" h="524436">
                  <a:moveTo>
                    <a:pt x="0" y="389965"/>
                  </a:moveTo>
                  <a:lnTo>
                    <a:pt x="0" y="389965"/>
                  </a:lnTo>
                  <a:cubicBezTo>
                    <a:pt x="80683" y="385483"/>
                    <a:pt x="161573" y="383834"/>
                    <a:pt x="242048" y="376518"/>
                  </a:cubicBezTo>
                  <a:cubicBezTo>
                    <a:pt x="265265" y="374407"/>
                    <a:pt x="312297" y="357584"/>
                    <a:pt x="336177" y="349624"/>
                  </a:cubicBezTo>
                  <a:cubicBezTo>
                    <a:pt x="349624" y="336177"/>
                    <a:pt x="361507" y="320958"/>
                    <a:pt x="376518" y="309283"/>
                  </a:cubicBezTo>
                  <a:cubicBezTo>
                    <a:pt x="402032" y="289439"/>
                    <a:pt x="434344" y="278351"/>
                    <a:pt x="457200" y="255495"/>
                  </a:cubicBezTo>
                  <a:cubicBezTo>
                    <a:pt x="466165" y="246530"/>
                    <a:pt x="472755" y="234270"/>
                    <a:pt x="484095" y="228600"/>
                  </a:cubicBezTo>
                  <a:cubicBezTo>
                    <a:pt x="509451" y="215922"/>
                    <a:pt x="537883" y="210671"/>
                    <a:pt x="564777" y="201706"/>
                  </a:cubicBezTo>
                  <a:lnTo>
                    <a:pt x="645459" y="174812"/>
                  </a:lnTo>
                  <a:cubicBezTo>
                    <a:pt x="1174837" y="-1647"/>
                    <a:pt x="671626" y="161488"/>
                    <a:pt x="2232212" y="147918"/>
                  </a:cubicBezTo>
                  <a:cubicBezTo>
                    <a:pt x="2244871" y="144753"/>
                    <a:pt x="2310559" y="129792"/>
                    <a:pt x="2326342" y="121024"/>
                  </a:cubicBezTo>
                  <a:cubicBezTo>
                    <a:pt x="2354597" y="105327"/>
                    <a:pt x="2376360" y="77457"/>
                    <a:pt x="2407024" y="67236"/>
                  </a:cubicBezTo>
                  <a:cubicBezTo>
                    <a:pt x="2433918" y="58271"/>
                    <a:pt x="2459908" y="45902"/>
                    <a:pt x="2487706" y="40342"/>
                  </a:cubicBezTo>
                  <a:cubicBezTo>
                    <a:pt x="2545625" y="28758"/>
                    <a:pt x="2575405" y="22051"/>
                    <a:pt x="2635624" y="13448"/>
                  </a:cubicBezTo>
                  <a:cubicBezTo>
                    <a:pt x="2671399" y="8337"/>
                    <a:pt x="2707341" y="4483"/>
                    <a:pt x="2743200" y="0"/>
                  </a:cubicBezTo>
                  <a:cubicBezTo>
                    <a:pt x="2770094" y="8965"/>
                    <a:pt x="2811205" y="1539"/>
                    <a:pt x="2823883" y="26895"/>
                  </a:cubicBezTo>
                  <a:cubicBezTo>
                    <a:pt x="2836561" y="52251"/>
                    <a:pt x="2805954" y="80683"/>
                    <a:pt x="2796989" y="107577"/>
                  </a:cubicBezTo>
                  <a:lnTo>
                    <a:pt x="2783542" y="147918"/>
                  </a:lnTo>
                  <a:lnTo>
                    <a:pt x="2702859" y="389965"/>
                  </a:lnTo>
                  <a:lnTo>
                    <a:pt x="2675965" y="470648"/>
                  </a:lnTo>
                  <a:cubicBezTo>
                    <a:pt x="2671483" y="484095"/>
                    <a:pt x="2675965" y="506507"/>
                    <a:pt x="2662518" y="510989"/>
                  </a:cubicBezTo>
                  <a:lnTo>
                    <a:pt x="2622177" y="524436"/>
                  </a:lnTo>
                  <a:lnTo>
                    <a:pt x="1640542" y="510989"/>
                  </a:lnTo>
                  <a:cubicBezTo>
                    <a:pt x="1599964" y="509999"/>
                    <a:pt x="1559955" y="501058"/>
                    <a:pt x="1519518" y="497542"/>
                  </a:cubicBezTo>
                  <a:cubicBezTo>
                    <a:pt x="1456842" y="492092"/>
                    <a:pt x="1394012" y="488577"/>
                    <a:pt x="1331259" y="484095"/>
                  </a:cubicBezTo>
                  <a:cubicBezTo>
                    <a:pt x="1231229" y="450752"/>
                    <a:pt x="1262068" y="457200"/>
                    <a:pt x="1075765" y="457200"/>
                  </a:cubicBezTo>
                  <a:cubicBezTo>
                    <a:pt x="811268" y="457200"/>
                    <a:pt x="546848" y="466165"/>
                    <a:pt x="282389" y="470648"/>
                  </a:cubicBezTo>
                  <a:cubicBezTo>
                    <a:pt x="233083" y="466165"/>
                    <a:pt x="170967" y="490655"/>
                    <a:pt x="134471" y="457200"/>
                  </a:cubicBezTo>
                  <a:cubicBezTo>
                    <a:pt x="118794" y="442829"/>
                    <a:pt x="121024" y="206837"/>
                    <a:pt x="121024" y="389965"/>
                  </a:cubicBezTo>
                  <a:lnTo>
                    <a:pt x="121024" y="389965"/>
                  </a:lnTo>
                  <a:lnTo>
                    <a:pt x="147918" y="389965"/>
                  </a:lnTo>
                </a:path>
              </a:pathLst>
            </a:custGeom>
            <a:solidFill>
              <a:schemeClr val="accent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5" name="Frame 14"/>
            <p:cNvSpPr/>
            <p:nvPr/>
          </p:nvSpPr>
          <p:spPr>
            <a:xfrm>
              <a:off x="3798581" y="285880"/>
              <a:ext cx="3307976" cy="4077043"/>
            </a:xfrm>
            <a:prstGeom prst="fram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grpSp>
      <p:sp>
        <p:nvSpPr>
          <p:cNvPr id="16" name="TextBox 15"/>
          <p:cNvSpPr txBox="1"/>
          <p:nvPr/>
        </p:nvSpPr>
        <p:spPr>
          <a:xfrm>
            <a:off x="8693192" y="6379041"/>
            <a:ext cx="3434121" cy="338554"/>
          </a:xfrm>
          <a:prstGeom prst="rect">
            <a:avLst/>
          </a:prstGeom>
          <a:noFill/>
        </p:spPr>
        <p:txBody>
          <a:bodyPr wrap="square" rtlCol="0">
            <a:spAutoFit/>
          </a:bodyPr>
          <a:lstStyle/>
          <a:p>
            <a:pPr algn="r"/>
            <a:r>
              <a:rPr lang="en-US" sz="1600" b="1" dirty="0">
                <a:solidFill>
                  <a:schemeClr val="bg1"/>
                </a:solidFill>
                <a:latin typeface="Abadi" panose="020B0604020104020204" pitchFamily="34" charset="0"/>
              </a:rPr>
              <a:t>(1)</a:t>
            </a:r>
          </a:p>
        </p:txBody>
      </p:sp>
    </p:spTree>
    <p:extLst>
      <p:ext uri="{BB962C8B-B14F-4D97-AF65-F5344CB8AC3E}">
        <p14:creationId xmlns:p14="http://schemas.microsoft.com/office/powerpoint/2010/main" val="4040624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b="1" dirty="0">
                <a:solidFill>
                  <a:schemeClr val="bg1"/>
                </a:solidFill>
                <a:latin typeface="Abadi" panose="020B0604020104020204" pitchFamily="34" charset="0"/>
              </a:rPr>
              <a:t>Blessings—Luke 6:20-23</a:t>
            </a:r>
          </a:p>
        </p:txBody>
      </p:sp>
      <p:grpSp>
        <p:nvGrpSpPr>
          <p:cNvPr id="4099" name="Group 4098"/>
          <p:cNvGrpSpPr/>
          <p:nvPr/>
        </p:nvGrpSpPr>
        <p:grpSpPr>
          <a:xfrm>
            <a:off x="3189549" y="1146649"/>
            <a:ext cx="3235907" cy="5517565"/>
            <a:chOff x="3410331" y="1184259"/>
            <a:chExt cx="3235907" cy="5517565"/>
          </a:xfrm>
        </p:grpSpPr>
        <p:grpSp>
          <p:nvGrpSpPr>
            <p:cNvPr id="21" name="Group 20"/>
            <p:cNvGrpSpPr/>
            <p:nvPr/>
          </p:nvGrpSpPr>
          <p:grpSpPr>
            <a:xfrm>
              <a:off x="4061836" y="1184259"/>
              <a:ext cx="1848962" cy="4007515"/>
              <a:chOff x="309022" y="1224016"/>
              <a:chExt cx="1848962" cy="4007515"/>
            </a:xfrm>
          </p:grpSpPr>
          <p:grpSp>
            <p:nvGrpSpPr>
              <p:cNvPr id="22" name="Group 21"/>
              <p:cNvGrpSpPr/>
              <p:nvPr/>
            </p:nvGrpSpPr>
            <p:grpSpPr>
              <a:xfrm rot="5400000">
                <a:off x="-562275" y="3223193"/>
                <a:ext cx="3591555" cy="425122"/>
                <a:chOff x="421859" y="3696382"/>
                <a:chExt cx="9850255" cy="1095513"/>
              </a:xfrm>
              <a:solidFill>
                <a:srgbClr val="FFFF00"/>
              </a:solidFill>
            </p:grpSpPr>
            <p:grpSp>
              <p:nvGrpSpPr>
                <p:cNvPr id="25" name="Group 24"/>
                <p:cNvGrpSpPr/>
                <p:nvPr/>
              </p:nvGrpSpPr>
              <p:grpSpPr>
                <a:xfrm>
                  <a:off x="421859" y="3733800"/>
                  <a:ext cx="7840531" cy="1058095"/>
                  <a:chOff x="-953486" y="3704687"/>
                  <a:chExt cx="11715190" cy="1503531"/>
                </a:xfrm>
                <a:grpFill/>
              </p:grpSpPr>
              <p:sp>
                <p:nvSpPr>
                  <p:cNvPr id="28" name="Donut 27"/>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9" name="Donut 28"/>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0" name="Rounded Rectangle 29"/>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1" name="Donut 30"/>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2" name="Donut 31"/>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3" name="Rounded Rectangle 32"/>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4" name="Rounded Rectangle 33"/>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6" name="Block Arc 25"/>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7" name="Rounded Rectangle 26"/>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3" name="TextBox 22"/>
              <p:cNvSpPr txBox="1"/>
              <p:nvPr/>
            </p:nvSpPr>
            <p:spPr>
              <a:xfrm>
                <a:off x="309022" y="1224016"/>
                <a:ext cx="1848962" cy="1015663"/>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Blessed are ye that hunger now</a:t>
                </a:r>
              </a:p>
            </p:txBody>
          </p:sp>
          <p:sp>
            <p:nvSpPr>
              <p:cNvPr id="24" name="TextBox 23"/>
              <p:cNvSpPr txBox="1"/>
              <p:nvPr/>
            </p:nvSpPr>
            <p:spPr>
              <a:xfrm>
                <a:off x="309022" y="3095097"/>
                <a:ext cx="1848962" cy="707886"/>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For ye shall be filled</a:t>
                </a:r>
              </a:p>
            </p:txBody>
          </p:sp>
        </p:grpSp>
        <p:pic>
          <p:nvPicPr>
            <p:cNvPr id="4100" name="Picture 4" descr="Image result for feed the hungry jesu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9774" t="3676" r="3476" b="19388"/>
            <a:stretch/>
          </p:blipFill>
          <p:spPr bwMode="auto">
            <a:xfrm>
              <a:off x="3410331" y="4897651"/>
              <a:ext cx="3235907" cy="180417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1" name="Group 4100"/>
          <p:cNvGrpSpPr/>
          <p:nvPr/>
        </p:nvGrpSpPr>
        <p:grpSpPr>
          <a:xfrm>
            <a:off x="6425456" y="1205841"/>
            <a:ext cx="2510183" cy="5515989"/>
            <a:chOff x="6425456" y="1205841"/>
            <a:chExt cx="2510183" cy="5515989"/>
          </a:xfrm>
        </p:grpSpPr>
        <p:grpSp>
          <p:nvGrpSpPr>
            <p:cNvPr id="35" name="Group 34"/>
            <p:cNvGrpSpPr/>
            <p:nvPr/>
          </p:nvGrpSpPr>
          <p:grpSpPr>
            <a:xfrm>
              <a:off x="6864975" y="1205841"/>
              <a:ext cx="1848962" cy="4007515"/>
              <a:chOff x="309022" y="1224016"/>
              <a:chExt cx="1848962" cy="4007515"/>
            </a:xfrm>
          </p:grpSpPr>
          <p:grpSp>
            <p:nvGrpSpPr>
              <p:cNvPr id="36" name="Group 35"/>
              <p:cNvGrpSpPr/>
              <p:nvPr/>
            </p:nvGrpSpPr>
            <p:grpSpPr>
              <a:xfrm rot="5400000">
                <a:off x="-562275" y="3223193"/>
                <a:ext cx="3591555" cy="425122"/>
                <a:chOff x="421859" y="3696382"/>
                <a:chExt cx="9850255" cy="1095513"/>
              </a:xfrm>
              <a:solidFill>
                <a:srgbClr val="FFFF00"/>
              </a:solidFill>
            </p:grpSpPr>
            <p:grpSp>
              <p:nvGrpSpPr>
                <p:cNvPr id="39" name="Group 38"/>
                <p:cNvGrpSpPr/>
                <p:nvPr/>
              </p:nvGrpSpPr>
              <p:grpSpPr>
                <a:xfrm>
                  <a:off x="421859" y="3733800"/>
                  <a:ext cx="7840531" cy="1058095"/>
                  <a:chOff x="-953486" y="3704687"/>
                  <a:chExt cx="11715190" cy="1503531"/>
                </a:xfrm>
                <a:grpFill/>
              </p:grpSpPr>
              <p:sp>
                <p:nvSpPr>
                  <p:cNvPr id="42" name="Donut 41"/>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3" name="Donut 42"/>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4" name="Rounded Rectangle 43"/>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5" name="Donut 44"/>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6" name="Donut 45"/>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7" name="Rounded Rectangle 46"/>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8" name="Rounded Rectangle 47"/>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40" name="Block Arc 39"/>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1" name="Rounded Rectangle 40"/>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7" name="TextBox 36"/>
              <p:cNvSpPr txBox="1"/>
              <p:nvPr/>
            </p:nvSpPr>
            <p:spPr>
              <a:xfrm>
                <a:off x="309022" y="1224016"/>
                <a:ext cx="1848962" cy="707886"/>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Blessed are ye that weep now</a:t>
                </a:r>
              </a:p>
            </p:txBody>
          </p:sp>
          <p:sp>
            <p:nvSpPr>
              <p:cNvPr id="38" name="TextBox 37"/>
              <p:cNvSpPr txBox="1"/>
              <p:nvPr/>
            </p:nvSpPr>
            <p:spPr>
              <a:xfrm>
                <a:off x="309022" y="3095097"/>
                <a:ext cx="1848962" cy="707886"/>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For ye shall laugh</a:t>
                </a:r>
              </a:p>
            </p:txBody>
          </p:sp>
        </p:grpSp>
        <p:grpSp>
          <p:nvGrpSpPr>
            <p:cNvPr id="4096" name="Group 4095"/>
            <p:cNvGrpSpPr/>
            <p:nvPr/>
          </p:nvGrpSpPr>
          <p:grpSpPr>
            <a:xfrm>
              <a:off x="6425456" y="4272869"/>
              <a:ext cx="2510183" cy="2448961"/>
              <a:chOff x="6425456" y="4272869"/>
              <a:chExt cx="2510183" cy="2448961"/>
            </a:xfrm>
          </p:grpSpPr>
          <p:pic>
            <p:nvPicPr>
              <p:cNvPr id="4102" name="Picture 6" descr="Image result for jesus laugh people"/>
              <p:cNvPicPr>
                <a:picLocks noChangeAspect="1" noChangeArrowheads="1"/>
              </p:cNvPicPr>
              <p:nvPr/>
            </p:nvPicPr>
            <p:blipFill rotWithShape="1">
              <a:blip r:embed="rId4">
                <a:extLst>
                  <a:ext uri="{28A0092B-C50C-407E-A947-70E740481C1C}">
                    <a14:useLocalDpi xmlns:a14="http://schemas.microsoft.com/office/drawing/2010/main" val="0"/>
                  </a:ext>
                </a:extLst>
              </a:blip>
              <a:srcRect l="29628" t="6222" r="14574" b="41367"/>
              <a:stretch/>
            </p:blipFill>
            <p:spPr bwMode="auto">
              <a:xfrm>
                <a:off x="6983744" y="4272869"/>
                <a:ext cx="1951895" cy="2448961"/>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6425456" y="6456834"/>
                <a:ext cx="1848962" cy="230832"/>
              </a:xfrm>
              <a:prstGeom prst="rect">
                <a:avLst/>
              </a:prstGeom>
              <a:noFill/>
            </p:spPr>
            <p:txBody>
              <a:bodyPr wrap="square" rtlCol="0">
                <a:spAutoFit/>
              </a:bodyPr>
              <a:lstStyle/>
              <a:p>
                <a:pPr algn="ctr"/>
                <a:r>
                  <a:rPr lang="en-US" sz="900" dirty="0">
                    <a:solidFill>
                      <a:schemeClr val="bg1"/>
                    </a:solidFill>
                    <a:latin typeface="Abadi" panose="020B0604020104020204" pitchFamily="34" charset="0"/>
                  </a:rPr>
                  <a:t>Greg Olsen</a:t>
                </a:r>
              </a:p>
            </p:txBody>
          </p:sp>
        </p:grpSp>
      </p:grpSp>
      <p:grpSp>
        <p:nvGrpSpPr>
          <p:cNvPr id="4097" name="Group 4096"/>
          <p:cNvGrpSpPr/>
          <p:nvPr/>
        </p:nvGrpSpPr>
        <p:grpSpPr>
          <a:xfrm>
            <a:off x="692772" y="1227423"/>
            <a:ext cx="1848962" cy="5280558"/>
            <a:chOff x="692772" y="1227423"/>
            <a:chExt cx="1848962" cy="5280558"/>
          </a:xfrm>
        </p:grpSpPr>
        <p:grpSp>
          <p:nvGrpSpPr>
            <p:cNvPr id="3" name="Group 2"/>
            <p:cNvGrpSpPr/>
            <p:nvPr/>
          </p:nvGrpSpPr>
          <p:grpSpPr>
            <a:xfrm>
              <a:off x="692772" y="1227423"/>
              <a:ext cx="1848962" cy="4007515"/>
              <a:chOff x="309022" y="1224016"/>
              <a:chExt cx="1848962" cy="4007515"/>
            </a:xfrm>
          </p:grpSpPr>
          <p:grpSp>
            <p:nvGrpSpPr>
              <p:cNvPr id="9" name="Group 8"/>
              <p:cNvGrpSpPr/>
              <p:nvPr/>
            </p:nvGrpSpPr>
            <p:grpSpPr>
              <a:xfrm rot="5400000">
                <a:off x="-562275" y="3223193"/>
                <a:ext cx="3591555" cy="425122"/>
                <a:chOff x="421859" y="3696382"/>
                <a:chExt cx="9850255" cy="1095513"/>
              </a:xfrm>
              <a:solidFill>
                <a:srgbClr val="FFFF00"/>
              </a:solidFill>
            </p:grpSpPr>
            <p:grpSp>
              <p:nvGrpSpPr>
                <p:cNvPr id="10" name="Group 9"/>
                <p:cNvGrpSpPr/>
                <p:nvPr/>
              </p:nvGrpSpPr>
              <p:grpSpPr>
                <a:xfrm>
                  <a:off x="421859" y="3733800"/>
                  <a:ext cx="7840531" cy="1058095"/>
                  <a:chOff x="-953486" y="3704687"/>
                  <a:chExt cx="11715190" cy="1503531"/>
                </a:xfrm>
                <a:grpFill/>
              </p:grpSpPr>
              <p:sp>
                <p:nvSpPr>
                  <p:cNvPr id="13" name="Donut 12"/>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4" name="Donut 13"/>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5" name="Rounded Rectangle 14"/>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6" name="Donut 15"/>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7" name="Donut 16"/>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8" name="Rounded Rectangle 17"/>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Rounded Rectangle 18"/>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1" name="Block Arc 10"/>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2" name="Rounded Rectangle 11"/>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 name="TextBox 1"/>
              <p:cNvSpPr txBox="1"/>
              <p:nvPr/>
            </p:nvSpPr>
            <p:spPr>
              <a:xfrm>
                <a:off x="309022" y="1224016"/>
                <a:ext cx="1848962" cy="707886"/>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Blessed be ye the poor</a:t>
                </a:r>
              </a:p>
            </p:txBody>
          </p:sp>
          <p:sp>
            <p:nvSpPr>
              <p:cNvPr id="20" name="TextBox 19"/>
              <p:cNvSpPr txBox="1"/>
              <p:nvPr/>
            </p:nvSpPr>
            <p:spPr>
              <a:xfrm>
                <a:off x="309022" y="3095097"/>
                <a:ext cx="1848962" cy="1015663"/>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For yours is the Kingdom of God</a:t>
                </a:r>
              </a:p>
            </p:txBody>
          </p:sp>
        </p:grpSp>
        <p:pic>
          <p:nvPicPr>
            <p:cNvPr id="4104" name="Picture 8" descr="Image result for jesus reward"/>
            <p:cNvPicPr>
              <a:picLocks noChangeAspect="1" noChangeArrowheads="1"/>
            </p:cNvPicPr>
            <p:nvPr/>
          </p:nvPicPr>
          <p:blipFill rotWithShape="1">
            <a:blip r:embed="rId5">
              <a:extLst>
                <a:ext uri="{28A0092B-C50C-407E-A947-70E740481C1C}">
                  <a14:useLocalDpi xmlns:a14="http://schemas.microsoft.com/office/drawing/2010/main" val="0"/>
                </a:ext>
              </a:extLst>
            </a:blip>
            <a:srcRect l="20248" t="7185" r="43752" b="27614"/>
            <a:stretch/>
          </p:blipFill>
          <p:spPr bwMode="auto">
            <a:xfrm>
              <a:off x="865699" y="4578376"/>
              <a:ext cx="1420568" cy="192960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03" name="Group 4102"/>
          <p:cNvGrpSpPr/>
          <p:nvPr/>
        </p:nvGrpSpPr>
        <p:grpSpPr>
          <a:xfrm>
            <a:off x="9404441" y="1158196"/>
            <a:ext cx="2425028" cy="5210059"/>
            <a:chOff x="9381624" y="1241182"/>
            <a:chExt cx="2425028" cy="5210059"/>
          </a:xfrm>
        </p:grpSpPr>
        <p:grpSp>
          <p:nvGrpSpPr>
            <p:cNvPr id="49" name="Group 48"/>
            <p:cNvGrpSpPr/>
            <p:nvPr/>
          </p:nvGrpSpPr>
          <p:grpSpPr>
            <a:xfrm>
              <a:off x="9694863" y="1241182"/>
              <a:ext cx="1848962" cy="4007515"/>
              <a:chOff x="309022" y="1224016"/>
              <a:chExt cx="1848962" cy="4007515"/>
            </a:xfrm>
          </p:grpSpPr>
          <p:grpSp>
            <p:nvGrpSpPr>
              <p:cNvPr id="50" name="Group 49"/>
              <p:cNvGrpSpPr/>
              <p:nvPr/>
            </p:nvGrpSpPr>
            <p:grpSpPr>
              <a:xfrm rot="5400000">
                <a:off x="-562275" y="3223193"/>
                <a:ext cx="3591555" cy="425122"/>
                <a:chOff x="421859" y="3696382"/>
                <a:chExt cx="9850255" cy="1095513"/>
              </a:xfrm>
              <a:solidFill>
                <a:srgbClr val="FFFF00"/>
              </a:solidFill>
            </p:grpSpPr>
            <p:grpSp>
              <p:nvGrpSpPr>
                <p:cNvPr id="53" name="Group 52"/>
                <p:cNvGrpSpPr/>
                <p:nvPr/>
              </p:nvGrpSpPr>
              <p:grpSpPr>
                <a:xfrm>
                  <a:off x="421859" y="3733800"/>
                  <a:ext cx="7840531" cy="1058095"/>
                  <a:chOff x="-953486" y="3704687"/>
                  <a:chExt cx="11715190" cy="1503531"/>
                </a:xfrm>
                <a:grpFill/>
              </p:grpSpPr>
              <p:sp>
                <p:nvSpPr>
                  <p:cNvPr id="56" name="Donut 55"/>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7" name="Donut 56"/>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8" name="Rounded Rectangle 57"/>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9" name="Donut 58"/>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0" name="Donut 59"/>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1" name="Rounded Rectangle 60"/>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2" name="Rounded Rectangle 61"/>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4" name="Block Arc 53"/>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5" name="Rounded Rectangle 54"/>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1" name="TextBox 50"/>
              <p:cNvSpPr txBox="1"/>
              <p:nvPr/>
            </p:nvSpPr>
            <p:spPr>
              <a:xfrm>
                <a:off x="309022" y="1224016"/>
                <a:ext cx="1848962" cy="1323439"/>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Blessed are ye, when men shall hate you…</a:t>
                </a:r>
              </a:p>
            </p:txBody>
          </p:sp>
          <p:sp>
            <p:nvSpPr>
              <p:cNvPr id="52" name="TextBox 51"/>
              <p:cNvSpPr txBox="1"/>
              <p:nvPr/>
            </p:nvSpPr>
            <p:spPr>
              <a:xfrm>
                <a:off x="309022" y="3095097"/>
                <a:ext cx="1848962" cy="1015663"/>
              </a:xfrm>
              <a:prstGeom prst="rect">
                <a:avLst/>
              </a:prstGeom>
              <a:solidFill>
                <a:schemeClr val="accent5">
                  <a:lumMod val="40000"/>
                  <a:lumOff val="60000"/>
                </a:schemeClr>
              </a:solidFill>
            </p:spPr>
            <p:txBody>
              <a:bodyPr wrap="square" rtlCol="0">
                <a:spAutoFit/>
              </a:bodyPr>
              <a:lstStyle/>
              <a:p>
                <a:pPr algn="ctr"/>
                <a:r>
                  <a:rPr lang="en-US" sz="2000" dirty="0">
                    <a:latin typeface="Abadi" panose="020B0604020104020204" pitchFamily="34" charset="0"/>
                  </a:rPr>
                  <a:t>Your reward is great in heaven</a:t>
                </a:r>
              </a:p>
            </p:txBody>
          </p:sp>
        </p:grpSp>
        <p:pic>
          <p:nvPicPr>
            <p:cNvPr id="4106" name="Picture 10" descr="Image result for jesus rewar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81624" y="4856784"/>
              <a:ext cx="2425028" cy="1594457"/>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79380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rPr>
              <a:t>Woes—Luke 6:24-26</a:t>
            </a:r>
          </a:p>
        </p:txBody>
      </p:sp>
      <p:grpSp>
        <p:nvGrpSpPr>
          <p:cNvPr id="2" name="Group 1"/>
          <p:cNvGrpSpPr/>
          <p:nvPr/>
        </p:nvGrpSpPr>
        <p:grpSpPr>
          <a:xfrm>
            <a:off x="999488" y="673850"/>
            <a:ext cx="2161528" cy="6020282"/>
            <a:chOff x="999488" y="673850"/>
            <a:chExt cx="2161528" cy="6020282"/>
          </a:xfrm>
        </p:grpSpPr>
        <p:grpSp>
          <p:nvGrpSpPr>
            <p:cNvPr id="9" name="Group 8"/>
            <p:cNvGrpSpPr/>
            <p:nvPr/>
          </p:nvGrpSpPr>
          <p:grpSpPr>
            <a:xfrm>
              <a:off x="1179715" y="673850"/>
              <a:ext cx="1848962" cy="4007515"/>
              <a:chOff x="309022" y="1224016"/>
              <a:chExt cx="1848962" cy="4007515"/>
            </a:xfrm>
          </p:grpSpPr>
          <p:grpSp>
            <p:nvGrpSpPr>
              <p:cNvPr id="10" name="Group 9"/>
              <p:cNvGrpSpPr/>
              <p:nvPr/>
            </p:nvGrpSpPr>
            <p:grpSpPr>
              <a:xfrm rot="5400000">
                <a:off x="-562275" y="3223193"/>
                <a:ext cx="3591555" cy="425122"/>
                <a:chOff x="421859" y="3696382"/>
                <a:chExt cx="9850255" cy="1095513"/>
              </a:xfrm>
              <a:solidFill>
                <a:srgbClr val="FFFF00"/>
              </a:solidFill>
            </p:grpSpPr>
            <p:grpSp>
              <p:nvGrpSpPr>
                <p:cNvPr id="13" name="Group 12"/>
                <p:cNvGrpSpPr/>
                <p:nvPr/>
              </p:nvGrpSpPr>
              <p:grpSpPr>
                <a:xfrm>
                  <a:off x="421859" y="3733800"/>
                  <a:ext cx="7840531" cy="1058095"/>
                  <a:chOff x="-953486" y="3704687"/>
                  <a:chExt cx="11715190" cy="1503531"/>
                </a:xfrm>
                <a:grpFill/>
              </p:grpSpPr>
              <p:sp>
                <p:nvSpPr>
                  <p:cNvPr id="16" name="Donut 15"/>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7" name="Donut 16"/>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8" name="Rounded Rectangle 17"/>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Donut 18"/>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0" name="Donut 19"/>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1" name="Rounded Rectangle 20"/>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Rounded Rectangle 21"/>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4" name="Block Arc 13"/>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5" name="Rounded Rectangle 14"/>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1" name="TextBox 10"/>
              <p:cNvSpPr txBox="1"/>
              <p:nvPr/>
            </p:nvSpPr>
            <p:spPr>
              <a:xfrm>
                <a:off x="309022" y="1224016"/>
                <a:ext cx="1848962" cy="707886"/>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Woe unto you that are rich</a:t>
                </a:r>
              </a:p>
            </p:txBody>
          </p:sp>
          <p:sp>
            <p:nvSpPr>
              <p:cNvPr id="12" name="TextBox 11"/>
              <p:cNvSpPr txBox="1"/>
              <p:nvPr/>
            </p:nvSpPr>
            <p:spPr>
              <a:xfrm>
                <a:off x="309022" y="3095097"/>
                <a:ext cx="1848962" cy="1015663"/>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For ye have received your consolation</a:t>
                </a:r>
              </a:p>
            </p:txBody>
          </p:sp>
        </p:grpSp>
        <p:pic>
          <p:nvPicPr>
            <p:cNvPr id="3074" name="Picture 2" descr="Image result for rich in jesus t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9488" y="4079380"/>
              <a:ext cx="2161528" cy="26147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5" name="Group 64"/>
          <p:cNvGrpSpPr/>
          <p:nvPr/>
        </p:nvGrpSpPr>
        <p:grpSpPr>
          <a:xfrm>
            <a:off x="6374792" y="646332"/>
            <a:ext cx="2149555" cy="6122849"/>
            <a:chOff x="6374792" y="646332"/>
            <a:chExt cx="2149555" cy="6122849"/>
          </a:xfrm>
        </p:grpSpPr>
        <p:grpSp>
          <p:nvGrpSpPr>
            <p:cNvPr id="37" name="Group 36"/>
            <p:cNvGrpSpPr/>
            <p:nvPr/>
          </p:nvGrpSpPr>
          <p:grpSpPr>
            <a:xfrm>
              <a:off x="6507332" y="646332"/>
              <a:ext cx="1848962" cy="4007515"/>
              <a:chOff x="309022" y="1224016"/>
              <a:chExt cx="1848962" cy="4007515"/>
            </a:xfrm>
          </p:grpSpPr>
          <p:grpSp>
            <p:nvGrpSpPr>
              <p:cNvPr id="38" name="Group 37"/>
              <p:cNvGrpSpPr/>
              <p:nvPr/>
            </p:nvGrpSpPr>
            <p:grpSpPr>
              <a:xfrm rot="5400000">
                <a:off x="-562275" y="3223193"/>
                <a:ext cx="3591555" cy="425122"/>
                <a:chOff x="421859" y="3696382"/>
                <a:chExt cx="9850255" cy="1095513"/>
              </a:xfrm>
              <a:solidFill>
                <a:srgbClr val="FFFF00"/>
              </a:solidFill>
            </p:grpSpPr>
            <p:grpSp>
              <p:nvGrpSpPr>
                <p:cNvPr id="41" name="Group 40"/>
                <p:cNvGrpSpPr/>
                <p:nvPr/>
              </p:nvGrpSpPr>
              <p:grpSpPr>
                <a:xfrm>
                  <a:off x="421859" y="3733800"/>
                  <a:ext cx="7840531" cy="1058095"/>
                  <a:chOff x="-953486" y="3704687"/>
                  <a:chExt cx="11715190" cy="1503531"/>
                </a:xfrm>
                <a:grpFill/>
              </p:grpSpPr>
              <p:sp>
                <p:nvSpPr>
                  <p:cNvPr id="44" name="Donut 43"/>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5" name="Donut 44"/>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6" name="Rounded Rectangle 45"/>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Donut 46"/>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8" name="Donut 47"/>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9" name="Rounded Rectangle 48"/>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Rounded Rectangle 49"/>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42" name="Block Arc 41"/>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3" name="Rounded Rectangle 42"/>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9" name="TextBox 38"/>
              <p:cNvSpPr txBox="1"/>
              <p:nvPr/>
            </p:nvSpPr>
            <p:spPr>
              <a:xfrm>
                <a:off x="309022" y="1224016"/>
                <a:ext cx="1848962" cy="707886"/>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Woe unto you that laugh now</a:t>
                </a:r>
              </a:p>
            </p:txBody>
          </p:sp>
          <p:sp>
            <p:nvSpPr>
              <p:cNvPr id="40" name="TextBox 39"/>
              <p:cNvSpPr txBox="1"/>
              <p:nvPr/>
            </p:nvSpPr>
            <p:spPr>
              <a:xfrm>
                <a:off x="309022" y="3095097"/>
                <a:ext cx="1848962" cy="1015663"/>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For ye shall mourn and weep</a:t>
                </a:r>
              </a:p>
            </p:txBody>
          </p:sp>
        </p:grpSp>
        <p:pic>
          <p:nvPicPr>
            <p:cNvPr id="3076" name="Picture 4" descr="Image result for hunger jesus t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4792" y="3974759"/>
              <a:ext cx="2149555" cy="279442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3695953" y="660091"/>
            <a:ext cx="2313129" cy="5942378"/>
            <a:chOff x="3695953" y="660091"/>
            <a:chExt cx="2313129" cy="5942378"/>
          </a:xfrm>
        </p:grpSpPr>
        <p:grpSp>
          <p:nvGrpSpPr>
            <p:cNvPr id="23" name="Group 22"/>
            <p:cNvGrpSpPr/>
            <p:nvPr/>
          </p:nvGrpSpPr>
          <p:grpSpPr>
            <a:xfrm>
              <a:off x="3861127" y="660091"/>
              <a:ext cx="1848962" cy="4007515"/>
              <a:chOff x="309022" y="1224016"/>
              <a:chExt cx="1848962" cy="4007515"/>
            </a:xfrm>
          </p:grpSpPr>
          <p:grpSp>
            <p:nvGrpSpPr>
              <p:cNvPr id="24" name="Group 23"/>
              <p:cNvGrpSpPr/>
              <p:nvPr/>
            </p:nvGrpSpPr>
            <p:grpSpPr>
              <a:xfrm rot="5400000">
                <a:off x="-562275" y="3223193"/>
                <a:ext cx="3591555" cy="425122"/>
                <a:chOff x="421859" y="3696382"/>
                <a:chExt cx="9850255" cy="1095513"/>
              </a:xfrm>
              <a:solidFill>
                <a:srgbClr val="FFFF00"/>
              </a:solidFill>
            </p:grpSpPr>
            <p:grpSp>
              <p:nvGrpSpPr>
                <p:cNvPr id="27" name="Group 26"/>
                <p:cNvGrpSpPr/>
                <p:nvPr/>
              </p:nvGrpSpPr>
              <p:grpSpPr>
                <a:xfrm>
                  <a:off x="421859" y="3733800"/>
                  <a:ext cx="7840531" cy="1058095"/>
                  <a:chOff x="-953486" y="3704687"/>
                  <a:chExt cx="11715190" cy="1503531"/>
                </a:xfrm>
                <a:grpFill/>
              </p:grpSpPr>
              <p:sp>
                <p:nvSpPr>
                  <p:cNvPr id="30" name="Donut 29"/>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1" name="Donut 30"/>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2" name="Rounded Rectangle 31"/>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Donut 32"/>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4" name="Donut 33"/>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5" name="Rounded Rectangle 34"/>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Rounded Rectangle 35"/>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8" name="Block Arc 27"/>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9" name="Rounded Rectangle 28"/>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5" name="TextBox 24"/>
              <p:cNvSpPr txBox="1"/>
              <p:nvPr/>
            </p:nvSpPr>
            <p:spPr>
              <a:xfrm>
                <a:off x="309022" y="1224016"/>
                <a:ext cx="1848962" cy="707886"/>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Woe unto you that are full</a:t>
                </a:r>
              </a:p>
            </p:txBody>
          </p:sp>
          <p:sp>
            <p:nvSpPr>
              <p:cNvPr id="26" name="TextBox 25"/>
              <p:cNvSpPr txBox="1"/>
              <p:nvPr/>
            </p:nvSpPr>
            <p:spPr>
              <a:xfrm>
                <a:off x="309022" y="3095097"/>
                <a:ext cx="1848962" cy="707886"/>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For ye shall hunger</a:t>
                </a:r>
              </a:p>
            </p:txBody>
          </p:sp>
        </p:grpSp>
        <p:pic>
          <p:nvPicPr>
            <p:cNvPr id="3078" name="Picture 6" descr="Image result for hunger jesus time"/>
            <p:cNvPicPr>
              <a:picLocks noChangeAspect="1" noChangeArrowheads="1"/>
            </p:cNvPicPr>
            <p:nvPr/>
          </p:nvPicPr>
          <p:blipFill rotWithShape="1">
            <a:blip r:embed="rId5">
              <a:extLst>
                <a:ext uri="{28A0092B-C50C-407E-A947-70E740481C1C}">
                  <a14:useLocalDpi xmlns:a14="http://schemas.microsoft.com/office/drawing/2010/main" val="0"/>
                </a:ext>
              </a:extLst>
            </a:blip>
            <a:srcRect l="31390" t="1963" r="21569" b="28601"/>
            <a:stretch/>
          </p:blipFill>
          <p:spPr bwMode="auto">
            <a:xfrm>
              <a:off x="3695953" y="4109954"/>
              <a:ext cx="2313129" cy="24925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6" name="Group 65"/>
          <p:cNvGrpSpPr/>
          <p:nvPr/>
        </p:nvGrpSpPr>
        <p:grpSpPr>
          <a:xfrm>
            <a:off x="9292743" y="660091"/>
            <a:ext cx="1956816" cy="5967904"/>
            <a:chOff x="9292743" y="660091"/>
            <a:chExt cx="1956816" cy="5967904"/>
          </a:xfrm>
        </p:grpSpPr>
        <p:grpSp>
          <p:nvGrpSpPr>
            <p:cNvPr id="51" name="Group 50"/>
            <p:cNvGrpSpPr/>
            <p:nvPr/>
          </p:nvGrpSpPr>
          <p:grpSpPr>
            <a:xfrm>
              <a:off x="9387940" y="660091"/>
              <a:ext cx="1848962" cy="4007515"/>
              <a:chOff x="309022" y="1224016"/>
              <a:chExt cx="1848962" cy="4007515"/>
            </a:xfrm>
          </p:grpSpPr>
          <p:grpSp>
            <p:nvGrpSpPr>
              <p:cNvPr id="52" name="Group 51"/>
              <p:cNvGrpSpPr/>
              <p:nvPr/>
            </p:nvGrpSpPr>
            <p:grpSpPr>
              <a:xfrm rot="5400000">
                <a:off x="-562275" y="3223193"/>
                <a:ext cx="3591555" cy="425122"/>
                <a:chOff x="421859" y="3696382"/>
                <a:chExt cx="9850255" cy="1095513"/>
              </a:xfrm>
              <a:solidFill>
                <a:srgbClr val="FFFF00"/>
              </a:solidFill>
            </p:grpSpPr>
            <p:grpSp>
              <p:nvGrpSpPr>
                <p:cNvPr id="55" name="Group 54"/>
                <p:cNvGrpSpPr/>
                <p:nvPr/>
              </p:nvGrpSpPr>
              <p:grpSpPr>
                <a:xfrm>
                  <a:off x="421859" y="3733800"/>
                  <a:ext cx="7840531" cy="1058095"/>
                  <a:chOff x="-953486" y="3704687"/>
                  <a:chExt cx="11715190" cy="1503531"/>
                </a:xfrm>
                <a:grpFill/>
              </p:grpSpPr>
              <p:sp>
                <p:nvSpPr>
                  <p:cNvPr id="58" name="Donut 57"/>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9" name="Donut 58"/>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0" name="Rounded Rectangle 59"/>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Donut 60"/>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2" name="Donut 61"/>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3" name="Rounded Rectangle 62"/>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Rounded Rectangle 63"/>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6" name="Block Arc 55"/>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7" name="Rounded Rectangle 56"/>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3" name="TextBox 52"/>
              <p:cNvSpPr txBox="1"/>
              <p:nvPr/>
            </p:nvSpPr>
            <p:spPr>
              <a:xfrm>
                <a:off x="309022" y="1224016"/>
                <a:ext cx="1848962" cy="1323439"/>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Woe unto you, when men shall speak ill of you</a:t>
                </a:r>
              </a:p>
            </p:txBody>
          </p:sp>
          <p:sp>
            <p:nvSpPr>
              <p:cNvPr id="54" name="TextBox 53"/>
              <p:cNvSpPr txBox="1"/>
              <p:nvPr/>
            </p:nvSpPr>
            <p:spPr>
              <a:xfrm>
                <a:off x="309022" y="3095097"/>
                <a:ext cx="1848962" cy="1323439"/>
              </a:xfrm>
              <a:prstGeom prst="rect">
                <a:avLst/>
              </a:prstGeom>
              <a:solidFill>
                <a:schemeClr val="accent6">
                  <a:lumMod val="40000"/>
                  <a:lumOff val="60000"/>
                </a:schemeClr>
              </a:solidFill>
            </p:spPr>
            <p:txBody>
              <a:bodyPr wrap="square" rtlCol="0">
                <a:spAutoFit/>
              </a:bodyPr>
              <a:lstStyle/>
              <a:p>
                <a:pPr algn="ctr"/>
                <a:r>
                  <a:rPr lang="en-US" sz="2000" dirty="0">
                    <a:latin typeface="Abadi" panose="020B0604020104020204" pitchFamily="34" charset="0"/>
                  </a:rPr>
                  <a:t>For so did their fathers to the false prophet</a:t>
                </a:r>
              </a:p>
            </p:txBody>
          </p:sp>
        </p:grpSp>
        <p:pic>
          <p:nvPicPr>
            <p:cNvPr id="3080" name="Picture 8" descr="Image result for pharisees"/>
            <p:cNvPicPr>
              <a:picLocks noChangeAspect="1" noChangeArrowheads="1"/>
            </p:cNvPicPr>
            <p:nvPr/>
          </p:nvPicPr>
          <p:blipFill rotWithShape="1">
            <a:blip r:embed="rId6">
              <a:extLst>
                <a:ext uri="{28A0092B-C50C-407E-A947-70E740481C1C}">
                  <a14:useLocalDpi xmlns:a14="http://schemas.microsoft.com/office/drawing/2010/main" val="0"/>
                </a:ext>
              </a:extLst>
            </a:blip>
            <a:srcRect l="13533" t="3304" r="32333" b="5169"/>
            <a:stretch/>
          </p:blipFill>
          <p:spPr bwMode="auto">
            <a:xfrm>
              <a:off x="9292743" y="4361330"/>
              <a:ext cx="1956816" cy="226666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640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rPr>
              <a:t>The Higher Law—Luke 6:31-35</a:t>
            </a:r>
          </a:p>
        </p:txBody>
      </p:sp>
      <p:grpSp>
        <p:nvGrpSpPr>
          <p:cNvPr id="23" name="Group 22"/>
          <p:cNvGrpSpPr/>
          <p:nvPr/>
        </p:nvGrpSpPr>
        <p:grpSpPr>
          <a:xfrm>
            <a:off x="3823664" y="1482666"/>
            <a:ext cx="1868821" cy="4007515"/>
            <a:chOff x="289163" y="1224016"/>
            <a:chExt cx="1868821" cy="4007515"/>
          </a:xfrm>
        </p:grpSpPr>
        <p:grpSp>
          <p:nvGrpSpPr>
            <p:cNvPr id="24" name="Group 23"/>
            <p:cNvGrpSpPr/>
            <p:nvPr/>
          </p:nvGrpSpPr>
          <p:grpSpPr>
            <a:xfrm rot="5400000">
              <a:off x="-562275" y="3223193"/>
              <a:ext cx="3591555" cy="425122"/>
              <a:chOff x="421859" y="3696382"/>
              <a:chExt cx="9850255" cy="1095513"/>
            </a:xfrm>
            <a:solidFill>
              <a:srgbClr val="FFFF00"/>
            </a:solidFill>
          </p:grpSpPr>
          <p:grpSp>
            <p:nvGrpSpPr>
              <p:cNvPr id="27" name="Group 26"/>
              <p:cNvGrpSpPr/>
              <p:nvPr/>
            </p:nvGrpSpPr>
            <p:grpSpPr>
              <a:xfrm>
                <a:off x="421859" y="3733800"/>
                <a:ext cx="7840531" cy="1058095"/>
                <a:chOff x="-953486" y="3704687"/>
                <a:chExt cx="11715190" cy="1503531"/>
              </a:xfrm>
              <a:grpFill/>
            </p:grpSpPr>
            <p:sp>
              <p:nvSpPr>
                <p:cNvPr id="30" name="Donut 29"/>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1" name="Donut 30"/>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2" name="Rounded Rectangle 31"/>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3" name="Donut 32"/>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4" name="Donut 33"/>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35" name="Rounded Rectangle 34"/>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36" name="Rounded Rectangle 35"/>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8" name="Block Arc 27"/>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9" name="Rounded Rectangle 28"/>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5" name="TextBox 24"/>
            <p:cNvSpPr txBox="1"/>
            <p:nvPr/>
          </p:nvSpPr>
          <p:spPr>
            <a:xfrm>
              <a:off x="309022" y="1224016"/>
              <a:ext cx="1848962" cy="1323439"/>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latin typeface="Abadi" panose="020B0604020104020204" pitchFamily="34" charset="0"/>
                </a:rPr>
                <a:t>Pray for them which despitefully use you</a:t>
              </a:r>
            </a:p>
          </p:txBody>
        </p:sp>
        <p:sp>
          <p:nvSpPr>
            <p:cNvPr id="26" name="TextBox 25"/>
            <p:cNvSpPr txBox="1"/>
            <p:nvPr/>
          </p:nvSpPr>
          <p:spPr>
            <a:xfrm>
              <a:off x="289163" y="3515920"/>
              <a:ext cx="1848962" cy="1631216"/>
            </a:xfrm>
            <a:prstGeom prst="rect">
              <a:avLst/>
            </a:prstGeom>
            <a:solidFill>
              <a:schemeClr val="accent3">
                <a:lumMod val="60000"/>
                <a:lumOff val="40000"/>
              </a:schemeClr>
            </a:solidFill>
          </p:spPr>
          <p:txBody>
            <a:bodyPr wrap="square" rtlCol="0">
              <a:spAutoFit/>
            </a:bodyPr>
            <a:lstStyle/>
            <a:p>
              <a:pPr algn="ctr"/>
              <a:r>
                <a:rPr lang="en-US" sz="2000" dirty="0">
                  <a:solidFill>
                    <a:schemeClr val="accent2">
                      <a:lumMod val="50000"/>
                    </a:schemeClr>
                  </a:solidFill>
                  <a:latin typeface="Abadi" panose="020B0604020104020204" pitchFamily="34" charset="0"/>
                </a:rPr>
                <a:t>Unto him that </a:t>
              </a:r>
              <a:r>
                <a:rPr lang="en-US" sz="2000" dirty="0" err="1">
                  <a:solidFill>
                    <a:schemeClr val="accent2">
                      <a:lumMod val="50000"/>
                    </a:schemeClr>
                  </a:solidFill>
                  <a:latin typeface="Abadi" panose="020B0604020104020204" pitchFamily="34" charset="0"/>
                </a:rPr>
                <a:t>smiteth</a:t>
              </a:r>
              <a:r>
                <a:rPr lang="en-US" sz="2000" dirty="0">
                  <a:solidFill>
                    <a:schemeClr val="accent2">
                      <a:lumMod val="50000"/>
                    </a:schemeClr>
                  </a:solidFill>
                  <a:latin typeface="Abadi" panose="020B0604020104020204" pitchFamily="34" charset="0"/>
                </a:rPr>
                <a:t> thee on the one cheek offer also the other</a:t>
              </a:r>
            </a:p>
          </p:txBody>
        </p:sp>
      </p:grpSp>
      <p:grpSp>
        <p:nvGrpSpPr>
          <p:cNvPr id="6" name="Group 5"/>
          <p:cNvGrpSpPr/>
          <p:nvPr/>
        </p:nvGrpSpPr>
        <p:grpSpPr>
          <a:xfrm>
            <a:off x="6418521" y="919516"/>
            <a:ext cx="1932119" cy="4007515"/>
            <a:chOff x="6418521" y="919516"/>
            <a:chExt cx="1932119" cy="4007515"/>
          </a:xfrm>
        </p:grpSpPr>
        <p:grpSp>
          <p:nvGrpSpPr>
            <p:cNvPr id="37" name="Group 36"/>
            <p:cNvGrpSpPr/>
            <p:nvPr/>
          </p:nvGrpSpPr>
          <p:grpSpPr>
            <a:xfrm>
              <a:off x="6501678" y="919516"/>
              <a:ext cx="1848962" cy="4007515"/>
              <a:chOff x="309022" y="1224016"/>
              <a:chExt cx="1848962" cy="4007515"/>
            </a:xfrm>
          </p:grpSpPr>
          <p:grpSp>
            <p:nvGrpSpPr>
              <p:cNvPr id="38" name="Group 37"/>
              <p:cNvGrpSpPr/>
              <p:nvPr/>
            </p:nvGrpSpPr>
            <p:grpSpPr>
              <a:xfrm rot="5400000">
                <a:off x="-562275" y="3223193"/>
                <a:ext cx="3591555" cy="425122"/>
                <a:chOff x="421859" y="3696382"/>
                <a:chExt cx="9850255" cy="1095513"/>
              </a:xfrm>
              <a:solidFill>
                <a:srgbClr val="FFFF00"/>
              </a:solidFill>
            </p:grpSpPr>
            <p:grpSp>
              <p:nvGrpSpPr>
                <p:cNvPr id="41" name="Group 40"/>
                <p:cNvGrpSpPr/>
                <p:nvPr/>
              </p:nvGrpSpPr>
              <p:grpSpPr>
                <a:xfrm>
                  <a:off x="421859" y="3733800"/>
                  <a:ext cx="7840531" cy="1058095"/>
                  <a:chOff x="-953486" y="3704687"/>
                  <a:chExt cx="11715190" cy="1503531"/>
                </a:xfrm>
                <a:grpFill/>
              </p:grpSpPr>
              <p:sp>
                <p:nvSpPr>
                  <p:cNvPr id="44" name="Donut 43"/>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5" name="Donut 44"/>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6" name="Rounded Rectangle 45"/>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47" name="Donut 46"/>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8" name="Donut 47"/>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9" name="Rounded Rectangle 48"/>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50" name="Rounded Rectangle 49"/>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42" name="Block Arc 41"/>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43" name="Rounded Rectangle 42"/>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39" name="TextBox 38"/>
              <p:cNvSpPr txBox="1"/>
              <p:nvPr/>
            </p:nvSpPr>
            <p:spPr>
              <a:xfrm>
                <a:off x="309022" y="1224016"/>
                <a:ext cx="1848962" cy="1938992"/>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latin typeface="Abadi" panose="020B0604020104020204" pitchFamily="34" charset="0"/>
                  </a:rPr>
                  <a:t>Him that taketh away thy cloak forbid not to take thy coat also</a:t>
                </a:r>
              </a:p>
            </p:txBody>
          </p:sp>
        </p:grpSp>
        <p:sp>
          <p:nvSpPr>
            <p:cNvPr id="69" name="TextBox 68"/>
            <p:cNvSpPr txBox="1"/>
            <p:nvPr/>
          </p:nvSpPr>
          <p:spPr>
            <a:xfrm>
              <a:off x="6418521" y="3884823"/>
              <a:ext cx="1848962" cy="1015663"/>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latin typeface="Abadi" panose="020B0604020104020204" pitchFamily="34" charset="0"/>
                </a:rPr>
                <a:t>Give to every man that </a:t>
              </a:r>
              <a:r>
                <a:rPr lang="en-US" sz="2000" dirty="0" err="1">
                  <a:solidFill>
                    <a:schemeClr val="accent2">
                      <a:lumMod val="50000"/>
                    </a:schemeClr>
                  </a:solidFill>
                  <a:latin typeface="Abadi" panose="020B0604020104020204" pitchFamily="34" charset="0"/>
                </a:rPr>
                <a:t>asketh</a:t>
              </a:r>
              <a:r>
                <a:rPr lang="en-US" sz="2000" dirty="0">
                  <a:solidFill>
                    <a:schemeClr val="accent2">
                      <a:lumMod val="50000"/>
                    </a:schemeClr>
                  </a:solidFill>
                  <a:latin typeface="Abadi" panose="020B0604020104020204" pitchFamily="34" charset="0"/>
                </a:rPr>
                <a:t> of thee</a:t>
              </a:r>
            </a:p>
          </p:txBody>
        </p:sp>
      </p:grpSp>
      <p:grpSp>
        <p:nvGrpSpPr>
          <p:cNvPr id="5" name="Group 4"/>
          <p:cNvGrpSpPr/>
          <p:nvPr/>
        </p:nvGrpSpPr>
        <p:grpSpPr>
          <a:xfrm>
            <a:off x="918755" y="673850"/>
            <a:ext cx="2365053" cy="5972851"/>
            <a:chOff x="918755" y="673850"/>
            <a:chExt cx="2365053" cy="5972851"/>
          </a:xfrm>
        </p:grpSpPr>
        <p:grpSp>
          <p:nvGrpSpPr>
            <p:cNvPr id="9" name="Group 8"/>
            <p:cNvGrpSpPr/>
            <p:nvPr/>
          </p:nvGrpSpPr>
          <p:grpSpPr>
            <a:xfrm>
              <a:off x="1145882" y="673850"/>
              <a:ext cx="1882795" cy="4007515"/>
              <a:chOff x="275189" y="1224016"/>
              <a:chExt cx="1882795" cy="4007515"/>
            </a:xfrm>
          </p:grpSpPr>
          <p:grpSp>
            <p:nvGrpSpPr>
              <p:cNvPr id="10" name="Group 9"/>
              <p:cNvGrpSpPr/>
              <p:nvPr/>
            </p:nvGrpSpPr>
            <p:grpSpPr>
              <a:xfrm rot="5400000">
                <a:off x="-562275" y="3223193"/>
                <a:ext cx="3591555" cy="425122"/>
                <a:chOff x="421859" y="3696382"/>
                <a:chExt cx="9850255" cy="1095513"/>
              </a:xfrm>
              <a:solidFill>
                <a:srgbClr val="FFFF00"/>
              </a:solidFill>
            </p:grpSpPr>
            <p:grpSp>
              <p:nvGrpSpPr>
                <p:cNvPr id="13" name="Group 12"/>
                <p:cNvGrpSpPr/>
                <p:nvPr/>
              </p:nvGrpSpPr>
              <p:grpSpPr>
                <a:xfrm>
                  <a:off x="421859" y="3733800"/>
                  <a:ext cx="7840531" cy="1058095"/>
                  <a:chOff x="-953486" y="3704687"/>
                  <a:chExt cx="11715190" cy="1503531"/>
                </a:xfrm>
                <a:grpFill/>
              </p:grpSpPr>
              <p:sp>
                <p:nvSpPr>
                  <p:cNvPr id="16" name="Donut 15"/>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7" name="Donut 16"/>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8" name="Rounded Rectangle 17"/>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19" name="Donut 18"/>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0" name="Donut 19"/>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1" name="Rounded Rectangle 20"/>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2" name="Rounded Rectangle 21"/>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4" name="Block Arc 13"/>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15" name="Rounded Rectangle 14"/>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11" name="TextBox 10"/>
              <p:cNvSpPr txBox="1"/>
              <p:nvPr/>
            </p:nvSpPr>
            <p:spPr>
              <a:xfrm>
                <a:off x="309022" y="1224016"/>
                <a:ext cx="1848962" cy="707886"/>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latin typeface="Abadi" panose="020B0604020104020204" pitchFamily="34" charset="0"/>
                  </a:rPr>
                  <a:t>Love your enemies</a:t>
                </a:r>
              </a:p>
            </p:txBody>
          </p:sp>
          <p:sp>
            <p:nvSpPr>
              <p:cNvPr id="12" name="TextBox 11"/>
              <p:cNvSpPr txBox="1"/>
              <p:nvPr/>
            </p:nvSpPr>
            <p:spPr>
              <a:xfrm>
                <a:off x="275189" y="2721391"/>
                <a:ext cx="1848962" cy="1015663"/>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latin typeface="Abadi" panose="020B0604020104020204" pitchFamily="34" charset="0"/>
                  </a:rPr>
                  <a:t>Do good to them which hate you</a:t>
                </a:r>
              </a:p>
            </p:txBody>
          </p:sp>
        </p:grpSp>
        <p:pic>
          <p:nvPicPr>
            <p:cNvPr id="6146" name="Picture 2" descr="Image result for doing good for others jes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8755" y="3637322"/>
              <a:ext cx="2365053" cy="30093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Group 6"/>
          <p:cNvGrpSpPr/>
          <p:nvPr/>
        </p:nvGrpSpPr>
        <p:grpSpPr>
          <a:xfrm>
            <a:off x="9324443" y="375363"/>
            <a:ext cx="1848962" cy="5562787"/>
            <a:chOff x="9324443" y="375363"/>
            <a:chExt cx="1848962" cy="5562787"/>
          </a:xfrm>
        </p:grpSpPr>
        <p:grpSp>
          <p:nvGrpSpPr>
            <p:cNvPr id="51" name="Group 50"/>
            <p:cNvGrpSpPr/>
            <p:nvPr/>
          </p:nvGrpSpPr>
          <p:grpSpPr>
            <a:xfrm>
              <a:off x="9324443" y="2032829"/>
              <a:ext cx="1848962" cy="3905321"/>
              <a:chOff x="327728" y="1639976"/>
              <a:chExt cx="1848962" cy="3905321"/>
            </a:xfrm>
          </p:grpSpPr>
          <p:grpSp>
            <p:nvGrpSpPr>
              <p:cNvPr id="52" name="Group 51"/>
              <p:cNvGrpSpPr/>
              <p:nvPr/>
            </p:nvGrpSpPr>
            <p:grpSpPr>
              <a:xfrm rot="5400000">
                <a:off x="-562275" y="3223193"/>
                <a:ext cx="3591555" cy="425122"/>
                <a:chOff x="421859" y="3696382"/>
                <a:chExt cx="9850255" cy="1095513"/>
              </a:xfrm>
              <a:solidFill>
                <a:srgbClr val="FFFF00"/>
              </a:solidFill>
            </p:grpSpPr>
            <p:grpSp>
              <p:nvGrpSpPr>
                <p:cNvPr id="55" name="Group 54"/>
                <p:cNvGrpSpPr/>
                <p:nvPr/>
              </p:nvGrpSpPr>
              <p:grpSpPr>
                <a:xfrm>
                  <a:off x="421859" y="3733800"/>
                  <a:ext cx="7840531" cy="1058095"/>
                  <a:chOff x="-953486" y="3704687"/>
                  <a:chExt cx="11715190" cy="1503531"/>
                </a:xfrm>
                <a:grpFill/>
              </p:grpSpPr>
              <p:sp>
                <p:nvSpPr>
                  <p:cNvPr id="58" name="Donut 57"/>
                  <p:cNvSpPr/>
                  <p:nvPr/>
                </p:nvSpPr>
                <p:spPr>
                  <a:xfrm>
                    <a:off x="8628104" y="3760418"/>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9" name="Donut 58"/>
                  <p:cNvSpPr/>
                  <p:nvPr/>
                </p:nvSpPr>
                <p:spPr>
                  <a:xfrm>
                    <a:off x="5464818" y="3735659"/>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0" name="Rounded Rectangle 59"/>
                  <p:cNvSpPr/>
                  <p:nvPr/>
                </p:nvSpPr>
                <p:spPr>
                  <a:xfrm>
                    <a:off x="7187496" y="4307159"/>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1" name="Donut 60"/>
                  <p:cNvSpPr/>
                  <p:nvPr/>
                </p:nvSpPr>
                <p:spPr>
                  <a:xfrm>
                    <a:off x="2158296" y="3729446"/>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2" name="Donut 61"/>
                  <p:cNvSpPr/>
                  <p:nvPr/>
                </p:nvSpPr>
                <p:spPr>
                  <a:xfrm>
                    <a:off x="-953486" y="3704687"/>
                    <a:ext cx="2133600" cy="1447800"/>
                  </a:xfrm>
                  <a:prstGeom prst="donut">
                    <a:avLst>
                      <a:gd name="adj" fmla="val 10509"/>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63" name="Rounded Rectangle 62"/>
                  <p:cNvSpPr/>
                  <p:nvPr/>
                </p:nvSpPr>
                <p:spPr>
                  <a:xfrm>
                    <a:off x="769192" y="4276187"/>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64" name="Rounded Rectangle 63"/>
                  <p:cNvSpPr/>
                  <p:nvPr/>
                </p:nvSpPr>
                <p:spPr>
                  <a:xfrm>
                    <a:off x="3987096" y="4300946"/>
                    <a:ext cx="1800026" cy="3048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6" name="Block Arc 55"/>
                <p:cNvSpPr/>
                <p:nvPr/>
              </p:nvSpPr>
              <p:spPr>
                <a:xfrm rot="15967573">
                  <a:off x="9084321" y="3598944"/>
                  <a:ext cx="1090356" cy="1285231"/>
                </a:xfrm>
                <a:prstGeom prst="blockArc">
                  <a:avLst>
                    <a:gd name="adj1" fmla="val 10087789"/>
                    <a:gd name="adj2" fmla="val 0"/>
                    <a:gd name="adj3" fmla="val 10564"/>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57" name="Rounded Rectangle 56"/>
                <p:cNvSpPr/>
                <p:nvPr/>
              </p:nvSpPr>
              <p:spPr>
                <a:xfrm>
                  <a:off x="8018755" y="4169458"/>
                  <a:ext cx="1204689" cy="214500"/>
                </a:xfrm>
                <a:prstGeom prst="roundRect">
                  <a:avLst>
                    <a:gd name="adj" fmla="val 5000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53" name="TextBox 52"/>
              <p:cNvSpPr txBox="1"/>
              <p:nvPr/>
            </p:nvSpPr>
            <p:spPr>
              <a:xfrm>
                <a:off x="327728" y="3606305"/>
                <a:ext cx="1848962" cy="1938992"/>
              </a:xfrm>
              <a:prstGeom prst="rect">
                <a:avLst/>
              </a:prstGeom>
              <a:solidFill>
                <a:schemeClr val="accent3">
                  <a:lumMod val="40000"/>
                  <a:lumOff val="60000"/>
                </a:schemeClr>
              </a:solidFill>
            </p:spPr>
            <p:txBody>
              <a:bodyPr wrap="square" rtlCol="0">
                <a:spAutoFit/>
              </a:bodyPr>
              <a:lstStyle/>
              <a:p>
                <a:pPr algn="ctr"/>
                <a:r>
                  <a:rPr lang="en-US" sz="2000" dirty="0">
                    <a:solidFill>
                      <a:schemeClr val="accent2">
                        <a:lumMod val="50000"/>
                      </a:schemeClr>
                    </a:solidFill>
                    <a:latin typeface="Abadi" panose="020B0604020104020204" pitchFamily="34" charset="0"/>
                  </a:rPr>
                  <a:t>As ye would that men should do to you, do ye also to them likewise.</a:t>
                </a:r>
              </a:p>
            </p:txBody>
          </p:sp>
        </p:grpSp>
        <p:pic>
          <p:nvPicPr>
            <p:cNvPr id="6148" name="Picture 4" descr="Image result for helping others"/>
            <p:cNvPicPr>
              <a:picLocks noChangeAspect="1" noChangeArrowheads="1"/>
            </p:cNvPicPr>
            <p:nvPr/>
          </p:nvPicPr>
          <p:blipFill rotWithShape="1">
            <a:blip r:embed="rId4">
              <a:extLst>
                <a:ext uri="{28A0092B-C50C-407E-A947-70E740481C1C}">
                  <a14:useLocalDpi xmlns:a14="http://schemas.microsoft.com/office/drawing/2010/main" val="0"/>
                </a:ext>
              </a:extLst>
            </a:blip>
            <a:srcRect l="35092" t="20572" r="37388" b="10748"/>
            <a:stretch/>
          </p:blipFill>
          <p:spPr bwMode="auto">
            <a:xfrm>
              <a:off x="9414052" y="375363"/>
              <a:ext cx="1690291" cy="237165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Rectangle 66"/>
          <p:cNvSpPr/>
          <p:nvPr/>
        </p:nvSpPr>
        <p:spPr>
          <a:xfrm>
            <a:off x="4056254" y="5582931"/>
            <a:ext cx="5148017" cy="923330"/>
          </a:xfrm>
          <a:prstGeom prst="rect">
            <a:avLst/>
          </a:prstGeom>
        </p:spPr>
        <p:txBody>
          <a:bodyPr wrap="square">
            <a:spAutoFit/>
          </a:bodyPr>
          <a:lstStyle/>
          <a:p>
            <a:r>
              <a:rPr lang="en-US" b="1" dirty="0">
                <a:solidFill>
                  <a:srgbClr val="FFFF00"/>
                </a:solidFill>
                <a:latin typeface="Abadi" panose="020B0604020104020204" pitchFamily="34" charset="0"/>
              </a:rPr>
              <a:t>If we do good to others without expecting anything in return, our reward will be great and we will be the children of the Highest</a:t>
            </a:r>
            <a:endParaRPr lang="en-US" dirty="0">
              <a:solidFill>
                <a:srgbClr val="FFFF00"/>
              </a:solidFill>
              <a:latin typeface="Abadi" panose="020B0604020104020204" pitchFamily="34" charset="0"/>
            </a:endParaRPr>
          </a:p>
        </p:txBody>
      </p:sp>
    </p:spTree>
    <p:extLst>
      <p:ext uri="{BB962C8B-B14F-4D97-AF65-F5344CB8AC3E}">
        <p14:creationId xmlns:p14="http://schemas.microsoft.com/office/powerpoint/2010/main" val="38081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4" name="TextBox 3"/>
          <p:cNvSpPr txBox="1"/>
          <p:nvPr/>
        </p:nvSpPr>
        <p:spPr>
          <a:xfrm>
            <a:off x="1905000" y="1"/>
            <a:ext cx="8534400" cy="646331"/>
          </a:xfrm>
          <a:prstGeom prst="rect">
            <a:avLst/>
          </a:prstGeom>
          <a:noFill/>
        </p:spPr>
        <p:txBody>
          <a:bodyPr wrap="square" rtlCol="0">
            <a:spAutoFit/>
          </a:bodyPr>
          <a:lstStyle/>
          <a:p>
            <a:pPr algn="ctr"/>
            <a:r>
              <a:rPr lang="en-US" sz="3600" dirty="0">
                <a:solidFill>
                  <a:schemeClr val="bg1"/>
                </a:solidFill>
                <a:latin typeface="Abadi" panose="020B0604020104020204" pitchFamily="34" charset="0"/>
              </a:rPr>
              <a:t>The Harvest Bucket</a:t>
            </a:r>
          </a:p>
        </p:txBody>
      </p:sp>
      <p:sp>
        <p:nvSpPr>
          <p:cNvPr id="67" name="Rectangle 66"/>
          <p:cNvSpPr/>
          <p:nvPr/>
        </p:nvSpPr>
        <p:spPr>
          <a:xfrm>
            <a:off x="3157238" y="646332"/>
            <a:ext cx="6607375" cy="400110"/>
          </a:xfrm>
          <a:prstGeom prst="rect">
            <a:avLst/>
          </a:prstGeom>
        </p:spPr>
        <p:txBody>
          <a:bodyPr wrap="square">
            <a:spAutoFit/>
          </a:bodyPr>
          <a:lstStyle/>
          <a:p>
            <a:pPr fontAlgn="base"/>
            <a:r>
              <a:rPr lang="en-US" sz="2000" dirty="0">
                <a:solidFill>
                  <a:schemeClr val="bg1"/>
                </a:solidFill>
                <a:latin typeface="Abadi" panose="020B0604020104020204" pitchFamily="34" charset="0"/>
              </a:rPr>
              <a:t>“Pressed Down, and Shaken Together, and Running Over”</a:t>
            </a:r>
          </a:p>
        </p:txBody>
      </p:sp>
      <p:pic>
        <p:nvPicPr>
          <p:cNvPr id="7170" name="Picture 2" descr="Image result for bucket of whea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2356" y="1363874"/>
            <a:ext cx="5548219" cy="36988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17169" y="1861971"/>
            <a:ext cx="2932176" cy="3416320"/>
          </a:xfrm>
          <a:prstGeom prst="rect">
            <a:avLst/>
          </a:prstGeom>
        </p:spPr>
        <p:txBody>
          <a:bodyPr wrap="square">
            <a:spAutoFit/>
          </a:bodyPr>
          <a:lstStyle/>
          <a:p>
            <a:r>
              <a:rPr lang="en-US" dirty="0">
                <a:solidFill>
                  <a:schemeClr val="bg1"/>
                </a:solidFill>
                <a:latin typeface="Abadi" panose="020B0604020104020204" pitchFamily="34" charset="0"/>
              </a:rPr>
              <a:t>A harvest basket that has been filled with produce beyond the specified amount.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Then the contents of the basket have been “pressed down” and “shaken together” so that even more produce can be added—until the basket is “running over.”</a:t>
            </a:r>
          </a:p>
        </p:txBody>
      </p:sp>
      <p:sp>
        <p:nvSpPr>
          <p:cNvPr id="3" name="Rectangle 2"/>
          <p:cNvSpPr/>
          <p:nvPr/>
        </p:nvSpPr>
        <p:spPr>
          <a:xfrm>
            <a:off x="2871216" y="5306138"/>
            <a:ext cx="8052431" cy="954107"/>
          </a:xfrm>
          <a:prstGeom prst="rect">
            <a:avLst/>
          </a:prstGeom>
        </p:spPr>
        <p:txBody>
          <a:bodyPr wrap="square">
            <a:spAutoFit/>
          </a:bodyPr>
          <a:lstStyle/>
          <a:p>
            <a:r>
              <a:rPr lang="en-US" sz="2800" dirty="0">
                <a:solidFill>
                  <a:srgbClr val="FFFF00"/>
                </a:solidFill>
                <a:latin typeface="Abadi" panose="020B0604020104020204" pitchFamily="34" charset="0"/>
              </a:rPr>
              <a:t>Those give in abundance will in turn receive from others the same measure of generosity. </a:t>
            </a:r>
          </a:p>
        </p:txBody>
      </p:sp>
      <p:sp>
        <p:nvSpPr>
          <p:cNvPr id="68" name="TextBox 67"/>
          <p:cNvSpPr txBox="1"/>
          <p:nvPr/>
        </p:nvSpPr>
        <p:spPr>
          <a:xfrm>
            <a:off x="8693192" y="6379041"/>
            <a:ext cx="3434121" cy="338554"/>
          </a:xfrm>
          <a:prstGeom prst="rect">
            <a:avLst/>
          </a:prstGeom>
          <a:noFill/>
        </p:spPr>
        <p:txBody>
          <a:bodyPr wrap="square" rtlCol="0">
            <a:spAutoFit/>
          </a:bodyPr>
          <a:lstStyle/>
          <a:p>
            <a:pPr algn="r"/>
            <a:r>
              <a:rPr lang="en-US" sz="1600" b="1" dirty="0">
                <a:solidFill>
                  <a:schemeClr val="bg1"/>
                </a:solidFill>
                <a:latin typeface="Abadi" panose="020B0604020104020204" pitchFamily="34" charset="0"/>
              </a:rPr>
              <a:t>(1)</a:t>
            </a:r>
          </a:p>
        </p:txBody>
      </p:sp>
    </p:spTree>
    <p:extLst>
      <p:ext uri="{BB962C8B-B14F-4D97-AF65-F5344CB8AC3E}">
        <p14:creationId xmlns:p14="http://schemas.microsoft.com/office/powerpoint/2010/main" val="351209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animEffect transition="in" filter="fade">
                                      <p:cBhvr>
                                        <p:cTn id="9" dur="500"/>
                                        <p:tgtEl>
                                          <p:spTgt spid="71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4" y="0"/>
            <a:ext cx="12168076" cy="6871510"/>
          </a:xfrm>
          <a:prstGeom prst="rect">
            <a:avLst/>
          </a:prstGeom>
        </p:spPr>
      </p:pic>
      <p:sp>
        <p:nvSpPr>
          <p:cNvPr id="5" name="TextBox 4"/>
          <p:cNvSpPr txBox="1"/>
          <p:nvPr/>
        </p:nvSpPr>
        <p:spPr>
          <a:xfrm>
            <a:off x="0" y="0"/>
            <a:ext cx="12192000" cy="2031325"/>
          </a:xfrm>
          <a:prstGeom prst="rect">
            <a:avLst/>
          </a:prstGeom>
          <a:noFill/>
        </p:spPr>
        <p:txBody>
          <a:bodyPr wrap="square" rtlCol="0">
            <a:spAutoFit/>
          </a:bodyPr>
          <a:lstStyle/>
          <a:p>
            <a:r>
              <a:rPr lang="en-US" dirty="0">
                <a:solidFill>
                  <a:schemeClr val="bg1"/>
                </a:solidFill>
                <a:latin typeface="Abadi" panose="020B0604020104020204" pitchFamily="34" charset="0"/>
              </a:rPr>
              <a:t>Sources:</a:t>
            </a:r>
          </a:p>
          <a:p>
            <a:endParaRPr lang="en-US" dirty="0">
              <a:solidFill>
                <a:schemeClr val="bg1"/>
              </a:solidFill>
              <a:latin typeface="Abadi" panose="020B0604020104020204" pitchFamily="34" charset="0"/>
            </a:endParaRPr>
          </a:p>
          <a:p>
            <a:pPr marL="342900" indent="-342900">
              <a:buFontTx/>
              <a:buAutoNum type="arabicPeriod"/>
            </a:pPr>
            <a:r>
              <a:rPr lang="en-US" dirty="0">
                <a:solidFill>
                  <a:schemeClr val="bg1"/>
                </a:solidFill>
                <a:latin typeface="Abadi" panose="020B0604020104020204" pitchFamily="34" charset="0"/>
              </a:rPr>
              <a:t>New Testament Institute Student Manual Chapter 16</a:t>
            </a:r>
          </a:p>
          <a:p>
            <a:pPr marL="342900" indent="-342900">
              <a:buFontTx/>
              <a:buAutoNum type="arabicPeriod"/>
            </a:pPr>
            <a:endParaRPr lang="en-US" dirty="0">
              <a:solidFill>
                <a:schemeClr val="bg1"/>
              </a:solidFill>
              <a:latin typeface="Abadi" panose="020B0604020104020204" pitchFamily="34" charset="0"/>
            </a:endParaRPr>
          </a:p>
          <a:p>
            <a:pPr marL="342900" indent="-342900">
              <a:buFontTx/>
              <a:buAutoNum type="arabicPeriod"/>
            </a:pPr>
            <a:endParaRPr lang="en-US" dirty="0">
              <a:solidFill>
                <a:schemeClr val="bg1"/>
              </a:solidFill>
              <a:latin typeface="Abadi" panose="020B0604020104020204" pitchFamily="34" charset="0"/>
            </a:endParaRPr>
          </a:p>
          <a:p>
            <a:pPr marL="342900" indent="-342900">
              <a:buAutoNum type="arabicPeriod"/>
            </a:pPr>
            <a:endParaRPr lang="en-US" dirty="0">
              <a:solidFill>
                <a:schemeClr val="bg1"/>
              </a:solidFill>
              <a:latin typeface="Abadi" panose="020B0604020104020204" pitchFamily="34" charset="0"/>
            </a:endParaRPr>
          </a:p>
          <a:p>
            <a:endParaRPr lang="en-US" i="1" dirty="0">
              <a:solidFill>
                <a:schemeClr val="bg1"/>
              </a:solidFill>
              <a:latin typeface="Abadi" panose="020B0604020104020204" pitchFamily="34" charset="0"/>
            </a:endParaRPr>
          </a:p>
        </p:txBody>
      </p:sp>
      <p:sp>
        <p:nvSpPr>
          <p:cNvPr id="4" name="Footer Placeholder 14">
            <a:extLst>
              <a:ext uri="{FF2B5EF4-FFF2-40B4-BE49-F238E27FC236}">
                <a16:creationId xmlns:a16="http://schemas.microsoft.com/office/drawing/2014/main" id="{AF833DB2-C4D7-4D0A-9BCB-18C8EE532A4D}"/>
              </a:ext>
            </a:extLst>
          </p:cNvPr>
          <p:cNvSpPr>
            <a:spLocks noGrp="1"/>
          </p:cNvSpPr>
          <p:nvPr/>
        </p:nvSpPr>
        <p:spPr>
          <a:xfrm>
            <a:off x="121420" y="6468924"/>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latin typeface="Abadi" panose="020B0604020104020204" pitchFamily="34" charset="0"/>
              </a:rPr>
              <a:t>Presentation by ©http://fashionsbylynda.com/blog/</a:t>
            </a:r>
          </a:p>
        </p:txBody>
      </p:sp>
    </p:spTree>
    <p:extLst>
      <p:ext uri="{BB962C8B-B14F-4D97-AF65-F5344CB8AC3E}">
        <p14:creationId xmlns:p14="http://schemas.microsoft.com/office/powerpoint/2010/main" val="4467331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897232" y="149085"/>
          <a:ext cx="10434045" cy="1719840"/>
        </p:xfrm>
        <a:graphic>
          <a:graphicData uri="http://schemas.openxmlformats.org/drawingml/2006/table">
            <a:tbl>
              <a:tblPr/>
              <a:tblGrid>
                <a:gridCol w="4718004">
                  <a:extLst>
                    <a:ext uri="{9D8B030D-6E8A-4147-A177-3AD203B41FA5}">
                      <a16:colId xmlns:a16="http://schemas.microsoft.com/office/drawing/2014/main" val="20000"/>
                    </a:ext>
                  </a:extLst>
                </a:gridCol>
                <a:gridCol w="1542424">
                  <a:extLst>
                    <a:ext uri="{9D8B030D-6E8A-4147-A177-3AD203B41FA5}">
                      <a16:colId xmlns:a16="http://schemas.microsoft.com/office/drawing/2014/main" val="20001"/>
                    </a:ext>
                  </a:extLst>
                </a:gridCol>
                <a:gridCol w="1451693">
                  <a:extLst>
                    <a:ext uri="{9D8B030D-6E8A-4147-A177-3AD203B41FA5}">
                      <a16:colId xmlns:a16="http://schemas.microsoft.com/office/drawing/2014/main" val="20002"/>
                    </a:ext>
                  </a:extLst>
                </a:gridCol>
                <a:gridCol w="1451693">
                  <a:extLst>
                    <a:ext uri="{9D8B030D-6E8A-4147-A177-3AD203B41FA5}">
                      <a16:colId xmlns:a16="http://schemas.microsoft.com/office/drawing/2014/main" val="20003"/>
                    </a:ext>
                  </a:extLst>
                </a:gridCol>
                <a:gridCol w="1270231">
                  <a:extLst>
                    <a:ext uri="{9D8B030D-6E8A-4147-A177-3AD203B41FA5}">
                      <a16:colId xmlns:a16="http://schemas.microsoft.com/office/drawing/2014/main" val="20004"/>
                    </a:ext>
                  </a:extLst>
                </a:gridCol>
              </a:tblGrid>
              <a:tr h="343968">
                <a:tc>
                  <a:txBody>
                    <a:bodyPr/>
                    <a:lstStyle/>
                    <a:p>
                      <a:pPr algn="ctr"/>
                      <a:r>
                        <a:rPr lang="en-US" sz="1200" b="1" dirty="0">
                          <a:latin typeface="Abadi" panose="020B0604020104020204" pitchFamily="34" charset="0"/>
                        </a:rPr>
                        <a:t>Event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Abadi" panose="020B0604020104020204" pitchFamily="34" charset="0"/>
                        </a:rPr>
                        <a:t>Matthew</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Abadi" panose="020B0604020104020204" pitchFamily="34" charset="0"/>
                        </a:rPr>
                        <a:t>Mark</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200" b="1" dirty="0">
                          <a:latin typeface="Abadi" panose="020B0604020104020204" pitchFamily="34" charset="0"/>
                        </a:rPr>
                        <a:t>Luke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r>
                        <a:rPr lang="en-US" sz="1200" b="1" dirty="0">
                          <a:latin typeface="Abadi" panose="020B0604020104020204" pitchFamily="34" charset="0"/>
                        </a:rPr>
                        <a:t>John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343968">
                <a:tc>
                  <a:txBody>
                    <a:bodyPr/>
                    <a:lstStyle/>
                    <a:p>
                      <a:r>
                        <a:rPr lang="en-US" sz="1200" dirty="0">
                          <a:latin typeface="Abadi" panose="020B0604020104020204" pitchFamily="34" charset="0"/>
                        </a:rPr>
                        <a:t>Jesus is Lord of the Sabbath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12:1-8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2:23-28</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6:1-5</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latin typeface="Abadi" panose="020B0604020104020204" pitchFamily="34"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43968">
                <a:tc>
                  <a:txBody>
                    <a:bodyPr/>
                    <a:lstStyle/>
                    <a:p>
                      <a:r>
                        <a:rPr lang="en-US" sz="1200" dirty="0">
                          <a:latin typeface="Abadi" panose="020B0604020104020204" pitchFamily="34" charset="0"/>
                        </a:rPr>
                        <a:t>Jesus Heals Man</a:t>
                      </a:r>
                      <a:r>
                        <a:rPr lang="en-US" sz="1200" baseline="0" dirty="0"/>
                        <a:t> With Withered Hand on the Sabbath</a:t>
                      </a:r>
                      <a:endParaRPr lang="en-US" sz="1200" dirty="0"/>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12:9-14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3:1-6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6:6-11</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endParaRPr lang="en-US" sz="1200" dirty="0">
                        <a:latin typeface="Abadi" panose="020B060402010402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43968">
                <a:tc>
                  <a:txBody>
                    <a:bodyPr/>
                    <a:lstStyle/>
                    <a:p>
                      <a:r>
                        <a:rPr lang="en-US" sz="1200" dirty="0">
                          <a:latin typeface="Abadi" panose="020B0604020104020204" pitchFamily="34" charset="0"/>
                        </a:rPr>
                        <a:t>Call and Ordination of the Twelve Apostles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10:2-4</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3:13-19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6:12-16</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latin typeface="Abadi" panose="020B0604020104020204" pitchFamily="34"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43968">
                <a:tc>
                  <a:txBody>
                    <a:bodyPr/>
                    <a:lstStyle/>
                    <a:p>
                      <a:r>
                        <a:rPr lang="en-US" sz="1200" dirty="0">
                          <a:latin typeface="Abadi" panose="020B0604020104020204" pitchFamily="34" charset="0"/>
                        </a:rPr>
                        <a:t>The Sermon on the Mount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5, 6, 7</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1200" dirty="0">
                          <a:latin typeface="Abadi" panose="020B0604020104020204" pitchFamily="34" charset="0"/>
                        </a:rPr>
                        <a:t>6:17-49</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r>
                        <a:rPr lang="en-US" sz="1200" dirty="0">
                          <a:latin typeface="Abadi" panose="020B0604020104020204" pitchFamily="34" charset="0"/>
                        </a:rPr>
                        <a:t>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3" name="Rectangle 2"/>
          <p:cNvSpPr/>
          <p:nvPr/>
        </p:nvSpPr>
        <p:spPr>
          <a:xfrm>
            <a:off x="0" y="2212893"/>
            <a:ext cx="6096000" cy="2862322"/>
          </a:xfrm>
          <a:prstGeom prst="rect">
            <a:avLst/>
          </a:prstGeom>
          <a:ln>
            <a:solidFill>
              <a:schemeClr val="tx1"/>
            </a:solidFill>
          </a:ln>
        </p:spPr>
        <p:txBody>
          <a:bodyPr>
            <a:spAutoFit/>
          </a:bodyPr>
          <a:lstStyle/>
          <a:p>
            <a:r>
              <a:rPr lang="en-US" sz="1200" b="1" dirty="0">
                <a:latin typeface="Abadi" panose="020B0604020104020204" pitchFamily="34" charset="0"/>
              </a:rPr>
              <a:t>Sermon on the Plain: Luke 6</a:t>
            </a:r>
          </a:p>
          <a:p>
            <a:r>
              <a:rPr lang="en-US" sz="1200" dirty="0">
                <a:latin typeface="Abadi" panose="020B0604020104020204" pitchFamily="34" charset="0"/>
              </a:rPr>
              <a:t>"In his sixth chapter Luke records an event similar to the 'Sermon on the Mount' but places it on the plain after Jesus had come down from the mountain, having just ordained the Twelve (Luke 6:10-17). There is a question whether these are two different sermons or two accounts of one sermon. It has been noted that Matthew's account is to disciples only, whereas Luke's account seems to include a multitude as well as the disciples (see Luke 6:17-20). It is possible that Jesus gave instructions on the mount to the Twelve and then came down with the Twelve and delivered portions to the multitude on the plain. The specific instruction that was given only to the disciples about not having a preoccupation with food and clothing (as in Matt. 6:25, 34, noted earlier), and the references to the 'salt of the earth' and the 'light of the world' are not found in Luke's account, which would be proper if the Sermon on the Plain was directed to the multitude generally and not to the Twelve specifically. Although the Twelve were present, there would be no need to repeat that which he had spoken specifically to them on the mount a few hours before." (Robert J. Matthews, </a:t>
            </a:r>
            <a:r>
              <a:rPr lang="en-US" sz="1200" i="1" dirty="0">
                <a:latin typeface="Abadi" panose="020B0604020104020204" pitchFamily="34" charset="0"/>
              </a:rPr>
              <a:t>Behold the Messiah </a:t>
            </a:r>
            <a:r>
              <a:rPr lang="en-US" sz="1200" dirty="0">
                <a:latin typeface="Abadi" panose="020B0604020104020204" pitchFamily="34" charset="0"/>
              </a:rPr>
              <a:t>[Salt Lake City: </a:t>
            </a:r>
            <a:r>
              <a:rPr lang="en-US" sz="1200" dirty="0" err="1">
                <a:latin typeface="Abadi" panose="020B0604020104020204" pitchFamily="34" charset="0"/>
              </a:rPr>
              <a:t>Bookcraft</a:t>
            </a:r>
            <a:r>
              <a:rPr lang="en-US" sz="1200" dirty="0">
                <a:latin typeface="Abadi" panose="020B0604020104020204" pitchFamily="34" charset="0"/>
              </a:rPr>
              <a:t>, 1994], 122.)</a:t>
            </a:r>
          </a:p>
        </p:txBody>
      </p:sp>
      <p:sp>
        <p:nvSpPr>
          <p:cNvPr id="4" name="Rectangle 3"/>
          <p:cNvSpPr/>
          <p:nvPr/>
        </p:nvSpPr>
        <p:spPr>
          <a:xfrm>
            <a:off x="6096000" y="2212893"/>
            <a:ext cx="6096000" cy="2308324"/>
          </a:xfrm>
          <a:prstGeom prst="rect">
            <a:avLst/>
          </a:prstGeom>
          <a:ln>
            <a:solidFill>
              <a:schemeClr val="tx1"/>
            </a:solidFill>
          </a:ln>
        </p:spPr>
        <p:txBody>
          <a:bodyPr>
            <a:spAutoFit/>
          </a:bodyPr>
          <a:lstStyle/>
          <a:p>
            <a:r>
              <a:rPr lang="en-US" sz="1200" b="1" dirty="0">
                <a:latin typeface="Abadi" panose="020B0604020104020204" pitchFamily="34" charset="0"/>
              </a:rPr>
              <a:t>List of Woes: Luke 6: 24-26:</a:t>
            </a:r>
          </a:p>
          <a:p>
            <a:r>
              <a:rPr lang="en-US" sz="1200" dirty="0">
                <a:latin typeface="Abadi" panose="020B0604020104020204" pitchFamily="34" charset="0"/>
              </a:rPr>
              <a:t>Absent from the Matthew account of the beatitudes, is this short list of "woes for the wicked." They contain the universal truth that those who have been blessed temporally while ignoring the things of the spirit will suffer the inevitable consequences. Hence, "there is a law, irrevocably decreed in heaven before the foundations of this world, upon which all </a:t>
            </a:r>
            <a:r>
              <a:rPr lang="en-US" sz="1200" i="1" dirty="0" err="1">
                <a:latin typeface="Abadi" panose="020B0604020104020204" pitchFamily="34" charset="0"/>
              </a:rPr>
              <a:t>cursings</a:t>
            </a:r>
            <a:r>
              <a:rPr lang="en-US" sz="1200" dirty="0">
                <a:latin typeface="Abadi" panose="020B0604020104020204" pitchFamily="34" charset="0"/>
              </a:rPr>
              <a:t> are predicated-And when we obtain any </a:t>
            </a:r>
            <a:r>
              <a:rPr lang="en-US" sz="1200" i="1" dirty="0">
                <a:latin typeface="Abadi" panose="020B0604020104020204" pitchFamily="34" charset="0"/>
              </a:rPr>
              <a:t>cursing </a:t>
            </a:r>
            <a:r>
              <a:rPr lang="en-US" sz="1200" dirty="0">
                <a:latin typeface="Abadi" panose="020B0604020104020204" pitchFamily="34" charset="0"/>
              </a:rPr>
              <a:t>from God, it is by </a:t>
            </a:r>
            <a:r>
              <a:rPr lang="en-US" sz="1200" i="1" dirty="0">
                <a:latin typeface="Abadi" panose="020B0604020104020204" pitchFamily="34" charset="0"/>
              </a:rPr>
              <a:t>disobedience</a:t>
            </a:r>
            <a:r>
              <a:rPr lang="en-US" sz="1200" dirty="0">
                <a:latin typeface="Abadi" panose="020B0604020104020204" pitchFamily="34" charset="0"/>
              </a:rPr>
              <a:t> to that law upon which it is predicated" (see DC 130:20-21). Thus, the man who was rich as to temporal things will find himself the poorest of all on judgment day. Those whose stomachs were always full will finally feel hunger-only to realize that spiritual hunger pangs are even more acute than physical ones. Those whose mortal lives were filled with fun and laughter will mourn and weep when they realize they have wasted away 'the days of [their] probation' (2 Ne. 9:27). Gospel doctrine.com</a:t>
            </a:r>
          </a:p>
        </p:txBody>
      </p:sp>
    </p:spTree>
    <p:extLst>
      <p:ext uri="{BB962C8B-B14F-4D97-AF65-F5344CB8AC3E}">
        <p14:creationId xmlns:p14="http://schemas.microsoft.com/office/powerpoint/2010/main" val="201278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 r="-99" b="40594"/>
          <a:stretch/>
        </p:blipFill>
        <p:spPr bwMode="auto">
          <a:xfrm>
            <a:off x="-1" y="0"/>
            <a:ext cx="12204071" cy="6858000"/>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397513" y="786537"/>
            <a:ext cx="5491657" cy="4154984"/>
          </a:xfrm>
          <a:prstGeom prst="rect">
            <a:avLst/>
          </a:prstGeom>
        </p:spPr>
        <p:txBody>
          <a:bodyPr wrap="square">
            <a:spAutoFit/>
          </a:bodyPr>
          <a:lstStyle/>
          <a:p>
            <a:pPr fontAlgn="base"/>
            <a:r>
              <a:rPr lang="en-US" sz="2400" dirty="0">
                <a:latin typeface="Abadi" panose="020B0604020104020204" pitchFamily="34" charset="0"/>
              </a:rPr>
              <a:t>“In his Sermon on the Mount the Master has given us somewhat of a revelation of his own character, which was perfect, … and in so doing has given us a blueprint for our own lives. … </a:t>
            </a:r>
          </a:p>
          <a:p>
            <a:pPr fontAlgn="base"/>
            <a:endParaRPr lang="en-US" sz="2400" dirty="0">
              <a:latin typeface="Abadi" panose="020B0604020104020204" pitchFamily="34" charset="0"/>
            </a:endParaRPr>
          </a:p>
          <a:p>
            <a:pPr fontAlgn="base"/>
            <a:r>
              <a:rPr lang="en-US" sz="2400" dirty="0">
                <a:latin typeface="Abadi" panose="020B0604020104020204" pitchFamily="34" charset="0"/>
              </a:rPr>
              <a:t>In that matchless Sermon on the Mount, Jesus has given us eight distinct ways by which we might receive [real] joy. Each of his declarations is begun by the word ‘Blessed.’ …</a:t>
            </a:r>
            <a:endParaRPr lang="en-US" sz="2400" b="0" i="0" dirty="0">
              <a:solidFill>
                <a:srgbClr val="333333"/>
              </a:solidFill>
              <a:effectLst/>
              <a:latin typeface="Abadi" panose="020B0604020104020204" pitchFamily="34" charset="0"/>
            </a:endParaRPr>
          </a:p>
        </p:txBody>
      </p:sp>
      <p:sp>
        <p:nvSpPr>
          <p:cNvPr id="27" name="Rectangle 26"/>
          <p:cNvSpPr/>
          <p:nvPr/>
        </p:nvSpPr>
        <p:spPr>
          <a:xfrm>
            <a:off x="11749250" y="6488668"/>
            <a:ext cx="449162" cy="369332"/>
          </a:xfrm>
          <a:prstGeom prst="rect">
            <a:avLst/>
          </a:prstGeom>
        </p:spPr>
        <p:txBody>
          <a:bodyPr wrap="none">
            <a:spAutoFit/>
          </a:bodyPr>
          <a:lstStyle/>
          <a:p>
            <a:pPr fontAlgn="base"/>
            <a:r>
              <a:rPr lang="en-US" dirty="0">
                <a:latin typeface="Abadi" panose="020B0604020104020204" pitchFamily="34" charset="0"/>
              </a:rPr>
              <a:t>(1)</a:t>
            </a:r>
          </a:p>
        </p:txBody>
      </p:sp>
      <p:sp>
        <p:nvSpPr>
          <p:cNvPr id="4" name="Rectangle 3"/>
          <p:cNvSpPr/>
          <p:nvPr/>
        </p:nvSpPr>
        <p:spPr>
          <a:xfrm>
            <a:off x="5047865" y="4597045"/>
            <a:ext cx="6096000" cy="1569660"/>
          </a:xfrm>
          <a:prstGeom prst="rect">
            <a:avLst/>
          </a:prstGeom>
        </p:spPr>
        <p:txBody>
          <a:bodyPr>
            <a:spAutoFit/>
          </a:bodyPr>
          <a:lstStyle/>
          <a:p>
            <a:pPr fontAlgn="base"/>
            <a:r>
              <a:rPr lang="en-US" sz="2400" dirty="0">
                <a:latin typeface="Abadi" panose="020B0604020104020204" pitchFamily="34" charset="0"/>
              </a:rPr>
              <a:t>“These declarations of the Master are known in the literature of the Christian world as the Beatitudes. … They embody in fact </a:t>
            </a:r>
            <a:r>
              <a:rPr lang="en-US" sz="2400" i="1" dirty="0">
                <a:latin typeface="Abadi" panose="020B0604020104020204" pitchFamily="34" charset="0"/>
              </a:rPr>
              <a:t>the constitution for a perfect life.</a:t>
            </a:r>
            <a:r>
              <a:rPr lang="en-US" sz="2400" dirty="0">
                <a:latin typeface="Abadi" panose="020B0604020104020204" pitchFamily="34" charset="0"/>
              </a:rPr>
              <a:t>”</a:t>
            </a:r>
            <a:endParaRPr lang="en-US" sz="2400" b="0" i="0" dirty="0">
              <a:solidFill>
                <a:srgbClr val="333333"/>
              </a:solidFill>
              <a:effectLst/>
              <a:latin typeface="Abadi" panose="020B0604020104020204" pitchFamily="34" charset="0"/>
            </a:endParaRPr>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51970" y="5381875"/>
            <a:ext cx="1097280" cy="1383792"/>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43671" y="879996"/>
            <a:ext cx="5036466" cy="3025754"/>
          </a:xfrm>
          <a:prstGeom prst="rect">
            <a:avLst/>
          </a:prstGeom>
        </p:spPr>
      </p:pic>
      <p:pic>
        <p:nvPicPr>
          <p:cNvPr id="3" name="Picture 2" descr="http://toons.artie.com/alphabet/numbers/arg-8-50.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33703" y="4860364"/>
            <a:ext cx="1819275" cy="1619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9165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0" presetClass="exit" presetSubtype="0" fill="hold" nodeType="withEffect">
                                  <p:stCondLst>
                                    <p:cond delay="0"/>
                                  </p:stCondLst>
                                  <p:childTnLst>
                                    <p:animEffect transition="out" filter="fade">
                                      <p:cBhvr>
                                        <p:cTn id="14" dur="500"/>
                                        <p:tgtEl>
                                          <p:spTgt spid="3"/>
                                        </p:tgtEl>
                                      </p:cBhvr>
                                    </p:animEffect>
                                    <p:set>
                                      <p:cBhvr>
                                        <p:cTn id="15"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22475" y="1428895"/>
            <a:ext cx="5164493" cy="1569660"/>
          </a:xfrm>
          <a:prstGeom prst="rect">
            <a:avLst/>
          </a:prstGeom>
          <a:noFill/>
        </p:spPr>
        <p:txBody>
          <a:bodyPr wrap="square" rtlCol="0">
            <a:spAutoFit/>
          </a:bodyPr>
          <a:lstStyle/>
          <a:p>
            <a:r>
              <a:rPr lang="en-US" sz="2400" dirty="0">
                <a:latin typeface="Abadi" panose="020B0604020104020204" pitchFamily="34" charset="0"/>
              </a:rPr>
              <a:t>To be humble and “to recognize gratefully [our] dependence on the Lord—to understand that [we] have constant need for His support. </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Poor in Spirit</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Matthew 5:3</a:t>
            </a:r>
            <a:endParaRPr lang="en-US" sz="2000" dirty="0">
              <a:latin typeface="Abadi" panose="020B0604020104020204" pitchFamily="34" charset="0"/>
            </a:endParaRPr>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3 Nephi 12:3</a:t>
            </a:r>
            <a:endParaRPr lang="en-US" sz="2000" dirty="0">
              <a:latin typeface="Abadi" panose="020B0604020104020204" pitchFamily="34" charset="0"/>
            </a:endParaRPr>
          </a:p>
        </p:txBody>
      </p:sp>
      <p:sp>
        <p:nvSpPr>
          <p:cNvPr id="7" name="Rectangle 6"/>
          <p:cNvSpPr/>
          <p:nvPr/>
        </p:nvSpPr>
        <p:spPr>
          <a:xfrm>
            <a:off x="7228114" y="2767280"/>
            <a:ext cx="4249578" cy="1200329"/>
          </a:xfrm>
          <a:prstGeom prst="rect">
            <a:avLst/>
          </a:prstGeom>
        </p:spPr>
        <p:txBody>
          <a:bodyPr wrap="square">
            <a:spAutoFit/>
          </a:bodyPr>
          <a:lstStyle/>
          <a:p>
            <a:r>
              <a:rPr lang="en-US" sz="2400" dirty="0">
                <a:latin typeface="Abadi" panose="020B0604020104020204" pitchFamily="34" charset="0"/>
              </a:rPr>
              <a:t>Humility is an acknowledgment that [our] talents and abilities are gifts from God.” (3)</a:t>
            </a:r>
          </a:p>
        </p:txBody>
      </p:sp>
      <p:grpSp>
        <p:nvGrpSpPr>
          <p:cNvPr id="9" name="Group 8"/>
          <p:cNvGrpSpPr/>
          <p:nvPr/>
        </p:nvGrpSpPr>
        <p:grpSpPr>
          <a:xfrm>
            <a:off x="5356741" y="4906978"/>
            <a:ext cx="1774479" cy="1837854"/>
            <a:chOff x="5024673" y="4888871"/>
            <a:chExt cx="1774479" cy="1837854"/>
          </a:xfrm>
        </p:grpSpPr>
        <p:sp>
          <p:nvSpPr>
            <p:cNvPr id="8" name="Rectangle 7"/>
            <p:cNvSpPr/>
            <p:nvPr/>
          </p:nvSpPr>
          <p:spPr>
            <a:xfrm>
              <a:off x="5024673" y="4888871"/>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4" name="Group 13"/>
            <p:cNvGrpSpPr/>
            <p:nvPr/>
          </p:nvGrpSpPr>
          <p:grpSpPr>
            <a:xfrm>
              <a:off x="5196283" y="4983277"/>
              <a:ext cx="1431257" cy="1649042"/>
              <a:chOff x="5188247" y="2306357"/>
              <a:chExt cx="1431257" cy="1649042"/>
            </a:xfrm>
          </p:grpSpPr>
          <p:sp>
            <p:nvSpPr>
              <p:cNvPr id="15" name="Oval 14"/>
              <p:cNvSpPr/>
              <p:nvPr/>
            </p:nvSpPr>
            <p:spPr>
              <a:xfrm>
                <a:off x="5976069" y="2306357"/>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cxnSp>
            <p:nvCxnSpPr>
              <p:cNvPr id="16" name="Straight Connector 15"/>
              <p:cNvCxnSpPr/>
              <p:nvPr/>
            </p:nvCxnSpPr>
            <p:spPr>
              <a:xfrm flipH="1">
                <a:off x="5319495" y="2871405"/>
                <a:ext cx="709044" cy="9253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5188247" y="3952726"/>
                <a:ext cx="920270" cy="2673"/>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28604" y="3117398"/>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267524" y="3220650"/>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48043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74704" y="918214"/>
            <a:ext cx="4302029" cy="400110"/>
          </a:xfrm>
          <a:prstGeom prst="rect">
            <a:avLst/>
          </a:prstGeom>
          <a:noFill/>
        </p:spPr>
        <p:txBody>
          <a:bodyPr wrap="square" rtlCol="0">
            <a:spAutoFit/>
          </a:bodyPr>
          <a:lstStyle/>
          <a:p>
            <a:r>
              <a:rPr lang="en-US" sz="2000" dirty="0">
                <a:latin typeface="Abadi" panose="020B0604020104020204" pitchFamily="34" charset="0"/>
              </a:rPr>
              <a:t>To feel or express sorrow. </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They That Mourn</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Matthew 5:4</a:t>
            </a:r>
            <a:endParaRPr lang="en-US" sz="2000" dirty="0">
              <a:latin typeface="Abadi" panose="020B0604020104020204" pitchFamily="34" charset="0"/>
            </a:endParaRPr>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3 Nephi 12:4</a:t>
            </a:r>
            <a:endParaRPr lang="en-US" sz="2000" dirty="0">
              <a:latin typeface="Abadi" panose="020B0604020104020204" pitchFamily="34" charset="0"/>
            </a:endParaRPr>
          </a:p>
        </p:txBody>
      </p:sp>
      <p:sp>
        <p:nvSpPr>
          <p:cNvPr id="2" name="Rectangle 1"/>
          <p:cNvSpPr/>
          <p:nvPr/>
        </p:nvSpPr>
        <p:spPr>
          <a:xfrm>
            <a:off x="4871733" y="848245"/>
            <a:ext cx="6605959" cy="1631216"/>
          </a:xfrm>
          <a:prstGeom prst="rect">
            <a:avLst/>
          </a:prstGeom>
        </p:spPr>
        <p:txBody>
          <a:bodyPr wrap="square">
            <a:spAutoFit/>
          </a:bodyPr>
          <a:lstStyle/>
          <a:p>
            <a:r>
              <a:rPr lang="en-US" sz="2000" dirty="0">
                <a:latin typeface="Abadi" panose="020B0604020104020204" pitchFamily="34" charset="0"/>
              </a:rPr>
              <a:t>A person may mourn over the difficulties and trials of mortality, including the death of loved ones.</a:t>
            </a:r>
          </a:p>
          <a:p>
            <a:endParaRPr lang="en-US" sz="2000" dirty="0">
              <a:latin typeface="Abadi" panose="020B0604020104020204" pitchFamily="34" charset="0"/>
            </a:endParaRPr>
          </a:p>
          <a:p>
            <a:r>
              <a:rPr lang="en-US" sz="2000" dirty="0">
                <a:latin typeface="Abadi" panose="020B0604020104020204" pitchFamily="34" charset="0"/>
              </a:rPr>
              <a:t>Likewise, a person may also mourn because of sorrow for sin.</a:t>
            </a:r>
          </a:p>
        </p:txBody>
      </p:sp>
      <p:grpSp>
        <p:nvGrpSpPr>
          <p:cNvPr id="8" name="Group 7"/>
          <p:cNvGrpSpPr/>
          <p:nvPr/>
        </p:nvGrpSpPr>
        <p:grpSpPr>
          <a:xfrm>
            <a:off x="5208760" y="4925331"/>
            <a:ext cx="1774479" cy="1837854"/>
            <a:chOff x="5208760" y="4925331"/>
            <a:chExt cx="1774479" cy="1837854"/>
          </a:xfrm>
        </p:grpSpPr>
        <p:grpSp>
          <p:nvGrpSpPr>
            <p:cNvPr id="9" name="Group 8"/>
            <p:cNvGrpSpPr/>
            <p:nvPr/>
          </p:nvGrpSpPr>
          <p:grpSpPr>
            <a:xfrm>
              <a:off x="5208760" y="4925331"/>
              <a:ext cx="1774479" cy="1837854"/>
              <a:chOff x="3293309" y="588721"/>
              <a:chExt cx="1774479" cy="1837854"/>
            </a:xfrm>
          </p:grpSpPr>
          <p:sp>
            <p:nvSpPr>
              <p:cNvPr id="10" name="Rectangle 9"/>
              <p:cNvSpPr/>
              <p:nvPr/>
            </p:nvSpPr>
            <p:spPr>
              <a:xfrm>
                <a:off x="3293309" y="588721"/>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2" name="Group 11"/>
              <p:cNvGrpSpPr/>
              <p:nvPr/>
            </p:nvGrpSpPr>
            <p:grpSpPr>
              <a:xfrm>
                <a:off x="3471305" y="961342"/>
                <a:ext cx="1458935" cy="1309267"/>
                <a:chOff x="5257800" y="2646132"/>
                <a:chExt cx="1458935" cy="1309267"/>
              </a:xfrm>
            </p:grpSpPr>
            <p:sp>
              <p:nvSpPr>
                <p:cNvPr id="13" name="Oval 12"/>
                <p:cNvSpPr/>
                <p:nvPr/>
              </p:nvSpPr>
              <p:spPr>
                <a:xfrm>
                  <a:off x="6073300" y="2646132"/>
                  <a:ext cx="643435" cy="64343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cxnSp>
              <p:nvCxnSpPr>
                <p:cNvPr id="14" name="Straight Connector 13"/>
                <p:cNvCxnSpPr/>
                <p:nvPr/>
              </p:nvCxnSpPr>
              <p:spPr>
                <a:xfrm flipH="1">
                  <a:off x="5372416" y="2870029"/>
                  <a:ext cx="712646" cy="91687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257800" y="3951847"/>
                  <a:ext cx="797679" cy="267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351832" y="3796760"/>
                  <a:ext cx="756684" cy="15863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5774845" y="3239149"/>
                  <a:ext cx="630194" cy="206504"/>
                  <a:chOff x="5774845" y="3239149"/>
                  <a:chExt cx="630194" cy="206504"/>
                </a:xfrm>
              </p:grpSpPr>
              <p:cxnSp>
                <p:nvCxnSpPr>
                  <p:cNvPr id="18" name="Straight Connector 17"/>
                  <p:cNvCxnSpPr/>
                  <p:nvPr/>
                </p:nvCxnSpPr>
                <p:spPr>
                  <a:xfrm>
                    <a:off x="5774845" y="3239149"/>
                    <a:ext cx="469183" cy="20650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242329" y="3328273"/>
                    <a:ext cx="162710" cy="10325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grpSp>
        <p:sp>
          <p:nvSpPr>
            <p:cNvPr id="3" name="Teardrop 2"/>
            <p:cNvSpPr/>
            <p:nvPr/>
          </p:nvSpPr>
          <p:spPr>
            <a:xfrm rot="19401481">
              <a:off x="6505856" y="5934064"/>
              <a:ext cx="85446" cy="78658"/>
            </a:xfrm>
            <a:prstGeom prst="teardrop">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1" name="Teardrop 20"/>
            <p:cNvSpPr/>
            <p:nvPr/>
          </p:nvSpPr>
          <p:spPr>
            <a:xfrm rot="19401481">
              <a:off x="6443697" y="6091370"/>
              <a:ext cx="85446" cy="78658"/>
            </a:xfrm>
            <a:prstGeom prst="teardrop">
              <a:avLst/>
            </a:prstGeom>
            <a:solidFill>
              <a:schemeClr val="accent1">
                <a:lumMod val="60000"/>
                <a:lumOff val="4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2" name="Rectangle 21"/>
          <p:cNvSpPr/>
          <p:nvPr/>
        </p:nvSpPr>
        <p:spPr>
          <a:xfrm>
            <a:off x="390420" y="2388458"/>
            <a:ext cx="6096000" cy="2308324"/>
          </a:xfrm>
          <a:prstGeom prst="rect">
            <a:avLst/>
          </a:prstGeom>
        </p:spPr>
        <p:txBody>
          <a:bodyPr>
            <a:spAutoFit/>
          </a:bodyPr>
          <a:lstStyle/>
          <a:p>
            <a:r>
              <a:rPr lang="en-US" i="1" dirty="0">
                <a:solidFill>
                  <a:srgbClr val="FF0000"/>
                </a:solidFill>
                <a:latin typeface="Palatino"/>
              </a:rPr>
              <a:t>And again, more blessed are they who shall believe in your words because that ye shall testify that ye have seen me, and that ye know that I am. Yea, blessed are they who shall believe in your words, and come down into the depths of humility and be baptized, for they shall be visited with fire and with the Holy Ghost, and shall receive a remission of their sins.</a:t>
            </a:r>
          </a:p>
          <a:p>
            <a:r>
              <a:rPr lang="en-US" i="1" dirty="0">
                <a:solidFill>
                  <a:srgbClr val="FF0000"/>
                </a:solidFill>
                <a:latin typeface="Palatino"/>
              </a:rPr>
              <a:t>3 Nephi 12:2</a:t>
            </a:r>
            <a:endParaRPr lang="en-US" i="1" dirty="0">
              <a:solidFill>
                <a:srgbClr val="FF0000"/>
              </a:solidFill>
              <a:latin typeface="Abadi" panose="020B0604020104020204" pitchFamily="34" charset="0"/>
            </a:endParaRPr>
          </a:p>
        </p:txBody>
      </p:sp>
      <p:sp>
        <p:nvSpPr>
          <p:cNvPr id="23" name="Rectangle 22"/>
          <p:cNvSpPr/>
          <p:nvPr/>
        </p:nvSpPr>
        <p:spPr>
          <a:xfrm>
            <a:off x="8023742" y="2672540"/>
            <a:ext cx="3947311" cy="2308324"/>
          </a:xfrm>
          <a:prstGeom prst="rect">
            <a:avLst/>
          </a:prstGeom>
        </p:spPr>
        <p:txBody>
          <a:bodyPr wrap="square">
            <a:spAutoFit/>
          </a:bodyPr>
          <a:lstStyle/>
          <a:p>
            <a:r>
              <a:rPr lang="en-US" sz="1600" i="1" dirty="0">
                <a:solidFill>
                  <a:srgbClr val="FF0000"/>
                </a:solidFill>
                <a:latin typeface="Palatino"/>
              </a:rPr>
              <a:t>Yea, and are willing to mourn with those that mourn; yea, and comfort those that stand in need of comfort, and to stand as witnesses of God at all times and in all things, and in all places that ye may be in, even until death, that ye may be redeemed of God, and be numbered with those of the first resurrection, that ye may have eternal life—Mosiah 18:9</a:t>
            </a:r>
            <a:endParaRPr lang="en-US" sz="1600" i="1" dirty="0">
              <a:solidFill>
                <a:srgbClr val="FF0000"/>
              </a:solidFill>
              <a:latin typeface="Abadi" panose="020B0604020104020204" pitchFamily="34" charset="0"/>
            </a:endParaRPr>
          </a:p>
        </p:txBody>
      </p:sp>
    </p:spTree>
    <p:extLst>
      <p:ext uri="{BB962C8B-B14F-4D97-AF65-F5344CB8AC3E}">
        <p14:creationId xmlns:p14="http://schemas.microsoft.com/office/powerpoint/2010/main" val="525041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29025" y="1437201"/>
            <a:ext cx="4302029" cy="1323439"/>
          </a:xfrm>
          <a:prstGeom prst="rect">
            <a:avLst/>
          </a:prstGeom>
          <a:noFill/>
        </p:spPr>
        <p:txBody>
          <a:bodyPr wrap="square" rtlCol="0">
            <a:spAutoFit/>
          </a:bodyPr>
          <a:lstStyle/>
          <a:p>
            <a:r>
              <a:rPr lang="en-US" sz="2000" dirty="0">
                <a:latin typeface="Abadi" panose="020B0604020104020204" pitchFamily="34" charset="0"/>
              </a:rPr>
              <a:t>“To be meek, as defined in Webster’s dictionary, is ‘manifesting patience and longsuffering: enduring injury without resentment’ (4)</a:t>
            </a:r>
          </a:p>
        </p:txBody>
      </p:sp>
      <p:sp>
        <p:nvSpPr>
          <p:cNvPr id="6" name="TextBox 5"/>
          <p:cNvSpPr txBox="1"/>
          <p:nvPr/>
        </p:nvSpPr>
        <p:spPr>
          <a:xfrm>
            <a:off x="0" y="0"/>
            <a:ext cx="12192000" cy="769441"/>
          </a:xfrm>
          <a:prstGeom prst="rect">
            <a:avLst/>
          </a:prstGeom>
          <a:noFill/>
        </p:spPr>
        <p:txBody>
          <a:bodyPr wrap="square" rtlCol="0">
            <a:spAutoFit/>
          </a:bodyPr>
          <a:lstStyle/>
          <a:p>
            <a:pPr algn="ctr"/>
            <a:r>
              <a:rPr lang="en-US" sz="4400" dirty="0">
                <a:latin typeface="Algerian" panose="04020705040A02060702" pitchFamily="82" charset="0"/>
              </a:rPr>
              <a:t>Blessed Are the Meek</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Matthew 5:5</a:t>
            </a:r>
            <a:endParaRPr lang="en-US" sz="2000" dirty="0">
              <a:latin typeface="Abadi" panose="020B0604020104020204" pitchFamily="34" charset="0"/>
            </a:endParaRPr>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3 Nephi 12:5</a:t>
            </a:r>
            <a:endParaRPr lang="en-US" sz="2000" dirty="0">
              <a:latin typeface="Abadi" panose="020B0604020104020204" pitchFamily="34" charset="0"/>
            </a:endParaRPr>
          </a:p>
        </p:txBody>
      </p:sp>
      <p:sp>
        <p:nvSpPr>
          <p:cNvPr id="2" name="Rectangle 1"/>
          <p:cNvSpPr/>
          <p:nvPr/>
        </p:nvSpPr>
        <p:spPr>
          <a:xfrm>
            <a:off x="8120959" y="3105834"/>
            <a:ext cx="3458424" cy="1200329"/>
          </a:xfrm>
          <a:prstGeom prst="rect">
            <a:avLst/>
          </a:prstGeom>
        </p:spPr>
        <p:txBody>
          <a:bodyPr wrap="square">
            <a:spAutoFit/>
          </a:bodyPr>
          <a:lstStyle/>
          <a:p>
            <a:r>
              <a:rPr lang="en-US" sz="2400" dirty="0">
                <a:latin typeface="Abadi" panose="020B0604020104020204" pitchFamily="34" charset="0"/>
              </a:rPr>
              <a:t>Meekness is not weakness. It is a badge of Christian courage” (5)</a:t>
            </a:r>
          </a:p>
        </p:txBody>
      </p:sp>
      <p:grpSp>
        <p:nvGrpSpPr>
          <p:cNvPr id="3" name="Group 2"/>
          <p:cNvGrpSpPr/>
          <p:nvPr/>
        </p:nvGrpSpPr>
        <p:grpSpPr>
          <a:xfrm>
            <a:off x="5208760" y="4820091"/>
            <a:ext cx="1774479" cy="1837854"/>
            <a:chOff x="683267" y="3554215"/>
            <a:chExt cx="1774479" cy="1837854"/>
          </a:xfrm>
        </p:grpSpPr>
        <p:grpSp>
          <p:nvGrpSpPr>
            <p:cNvPr id="9" name="Group 8"/>
            <p:cNvGrpSpPr/>
            <p:nvPr/>
          </p:nvGrpSpPr>
          <p:grpSpPr>
            <a:xfrm>
              <a:off x="683267" y="3554215"/>
              <a:ext cx="1774479" cy="1837854"/>
              <a:chOff x="4969901" y="4791853"/>
              <a:chExt cx="1774479" cy="1837854"/>
            </a:xfrm>
          </p:grpSpPr>
          <p:sp>
            <p:nvSpPr>
              <p:cNvPr id="10" name="Rectangle 9"/>
              <p:cNvSpPr/>
              <p:nvPr/>
            </p:nvSpPr>
            <p:spPr>
              <a:xfrm>
                <a:off x="4969901" y="4791853"/>
                <a:ext cx="177447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2" name="Group 11"/>
              <p:cNvGrpSpPr/>
              <p:nvPr/>
            </p:nvGrpSpPr>
            <p:grpSpPr>
              <a:xfrm>
                <a:off x="5604355" y="4895238"/>
                <a:ext cx="496829" cy="1734469"/>
                <a:chOff x="5596319" y="2218318"/>
                <a:chExt cx="496829" cy="1734469"/>
              </a:xfrm>
            </p:grpSpPr>
            <p:sp>
              <p:nvSpPr>
                <p:cNvPr id="13" name="Oval 12"/>
                <p:cNvSpPr/>
                <p:nvPr/>
              </p:nvSpPr>
              <p:spPr>
                <a:xfrm>
                  <a:off x="5596319" y="2218318"/>
                  <a:ext cx="496829" cy="496829"/>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cxnSp>
              <p:nvCxnSpPr>
                <p:cNvPr id="14" name="Straight Connector 13"/>
                <p:cNvCxnSpPr/>
                <p:nvPr/>
              </p:nvCxnSpPr>
              <p:spPr>
                <a:xfrm flipH="1">
                  <a:off x="5754447" y="2739266"/>
                  <a:ext cx="99099" cy="84122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5772913" y="3580492"/>
                  <a:ext cx="188523" cy="3722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06982" y="3580493"/>
                  <a:ext cx="147465" cy="37229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646556" y="274752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648906" y="3272276"/>
                  <a:ext cx="163581" cy="743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9" name="Straight Connector 18"/>
            <p:cNvCxnSpPr/>
            <p:nvPr/>
          </p:nvCxnSpPr>
          <p:spPr>
            <a:xfrm>
              <a:off x="1574389" y="4172661"/>
              <a:ext cx="202549" cy="52475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572368" y="4705671"/>
              <a:ext cx="204570" cy="90119"/>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6005594" y="5574999"/>
            <a:ext cx="216949" cy="349241"/>
            <a:chOff x="3471305" y="4285109"/>
            <a:chExt cx="1065884" cy="1761596"/>
          </a:xfrm>
        </p:grpSpPr>
        <p:sp>
          <p:nvSpPr>
            <p:cNvPr id="23" name="Chevron 22"/>
            <p:cNvSpPr/>
            <p:nvPr/>
          </p:nvSpPr>
          <p:spPr>
            <a:xfrm rot="16200000">
              <a:off x="3214569" y="5016345"/>
              <a:ext cx="1585622" cy="47509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Abadi" panose="020B0604020104020204" pitchFamily="34" charset="0"/>
              </a:endParaRPr>
            </a:p>
          </p:txBody>
        </p:sp>
        <p:sp>
          <p:nvSpPr>
            <p:cNvPr id="24" name="10-Point Star 23"/>
            <p:cNvSpPr/>
            <p:nvPr/>
          </p:nvSpPr>
          <p:spPr>
            <a:xfrm>
              <a:off x="3471305" y="4285109"/>
              <a:ext cx="1065884" cy="1048891"/>
            </a:xfrm>
            <a:prstGeom prst="star1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sp>
        <p:nvSpPr>
          <p:cNvPr id="21" name="Rectangle 20"/>
          <p:cNvSpPr/>
          <p:nvPr/>
        </p:nvSpPr>
        <p:spPr>
          <a:xfrm>
            <a:off x="6825803" y="1399028"/>
            <a:ext cx="4816954" cy="1200329"/>
          </a:xfrm>
          <a:prstGeom prst="rect">
            <a:avLst/>
          </a:prstGeom>
        </p:spPr>
        <p:txBody>
          <a:bodyPr wrap="square">
            <a:spAutoFit/>
          </a:bodyPr>
          <a:lstStyle/>
          <a:p>
            <a:r>
              <a:rPr lang="en-US" dirty="0">
                <a:solidFill>
                  <a:srgbClr val="333333"/>
                </a:solidFill>
                <a:latin typeface="Abadi" panose="020B0604020104020204" pitchFamily="34" charset="0"/>
              </a:rPr>
              <a:t>To be “meek” means to be “God fearing, righteous, humble, teachable, and patient under suffering. The meek are willing to follow gospel teachings” (9)</a:t>
            </a:r>
            <a:endParaRPr lang="en-US" dirty="0">
              <a:latin typeface="Abadi" panose="020B0604020104020204" pitchFamily="34" charset="0"/>
            </a:endParaRPr>
          </a:p>
        </p:txBody>
      </p:sp>
      <p:sp>
        <p:nvSpPr>
          <p:cNvPr id="25" name="Rectangle 24"/>
          <p:cNvSpPr/>
          <p:nvPr/>
        </p:nvSpPr>
        <p:spPr>
          <a:xfrm>
            <a:off x="1128665" y="3438591"/>
            <a:ext cx="4176666" cy="923330"/>
          </a:xfrm>
          <a:prstGeom prst="rect">
            <a:avLst/>
          </a:prstGeom>
        </p:spPr>
        <p:txBody>
          <a:bodyPr wrap="square">
            <a:spAutoFit/>
          </a:bodyPr>
          <a:lstStyle/>
          <a:p>
            <a:r>
              <a:rPr lang="en-US" i="1" dirty="0">
                <a:solidFill>
                  <a:srgbClr val="FF0000"/>
                </a:solidFill>
                <a:latin typeface="Palatino"/>
              </a:rPr>
              <a:t>But the meek shall inherit the earth; and shall delight themselves in the abundance of peace. Psalms 37:11</a:t>
            </a:r>
            <a:endParaRPr lang="en-US" i="1" dirty="0">
              <a:solidFill>
                <a:srgbClr val="FF0000"/>
              </a:solidFill>
              <a:latin typeface="Abadi" panose="020B0604020104020204" pitchFamily="34" charset="0"/>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854" y="3902731"/>
            <a:ext cx="890838" cy="1119567"/>
          </a:xfrm>
          <a:prstGeom prst="rect">
            <a:avLst/>
          </a:prstGeom>
        </p:spPr>
      </p:pic>
    </p:spTree>
    <p:extLst>
      <p:ext uri="{BB962C8B-B14F-4D97-AF65-F5344CB8AC3E}">
        <p14:creationId xmlns:p14="http://schemas.microsoft.com/office/powerpoint/2010/main" val="148341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1" grpId="0"/>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06.deviantart.net/736a/f/2009/057/3/7/egyptian_desert_mountain_by_pepeglax.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45610" y="1393962"/>
            <a:ext cx="4685690" cy="1569660"/>
          </a:xfrm>
          <a:prstGeom prst="rect">
            <a:avLst/>
          </a:prstGeom>
          <a:noFill/>
        </p:spPr>
        <p:txBody>
          <a:bodyPr wrap="square" rtlCol="0">
            <a:spAutoFit/>
          </a:bodyPr>
          <a:lstStyle/>
          <a:p>
            <a:r>
              <a:rPr lang="en-US" sz="2400" dirty="0">
                <a:latin typeface="Abadi" panose="020B0604020104020204" pitchFamily="34" charset="0"/>
              </a:rPr>
              <a:t>To hunger and thirst after righteousness implies a great desire to know and do the will of God.</a:t>
            </a:r>
          </a:p>
        </p:txBody>
      </p:sp>
      <p:sp>
        <p:nvSpPr>
          <p:cNvPr id="6" name="TextBox 5"/>
          <p:cNvSpPr txBox="1"/>
          <p:nvPr/>
        </p:nvSpPr>
        <p:spPr>
          <a:xfrm>
            <a:off x="0" y="0"/>
            <a:ext cx="12192000" cy="646331"/>
          </a:xfrm>
          <a:prstGeom prst="rect">
            <a:avLst/>
          </a:prstGeom>
          <a:noFill/>
        </p:spPr>
        <p:txBody>
          <a:bodyPr wrap="square" rtlCol="0">
            <a:spAutoFit/>
          </a:bodyPr>
          <a:lstStyle/>
          <a:p>
            <a:pPr algn="ctr"/>
            <a:r>
              <a:rPr lang="en-US" sz="3600" dirty="0">
                <a:latin typeface="Algerian" panose="04020705040A02060702" pitchFamily="82" charset="0"/>
              </a:rPr>
              <a:t>Blessed are They which do Hunger and Thirst</a:t>
            </a:r>
          </a:p>
        </p:txBody>
      </p:sp>
      <p:sp>
        <p:nvSpPr>
          <p:cNvPr id="5" name="Rectangle 4"/>
          <p:cNvSpPr/>
          <p:nvPr/>
        </p:nvSpPr>
        <p:spPr>
          <a:xfrm>
            <a:off x="10615404"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Matthew 5:6</a:t>
            </a:r>
            <a:endParaRPr lang="en-US" sz="2000" dirty="0">
              <a:latin typeface="Abadi" panose="020B0604020104020204" pitchFamily="34" charset="0"/>
            </a:endParaRPr>
          </a:p>
        </p:txBody>
      </p:sp>
      <p:sp>
        <p:nvSpPr>
          <p:cNvPr id="11" name="Rectangle 10"/>
          <p:cNvSpPr/>
          <p:nvPr/>
        </p:nvSpPr>
        <p:spPr>
          <a:xfrm>
            <a:off x="147981" y="6457890"/>
            <a:ext cx="1724577" cy="400110"/>
          </a:xfrm>
          <a:prstGeom prst="rect">
            <a:avLst/>
          </a:prstGeom>
        </p:spPr>
        <p:txBody>
          <a:bodyPr wrap="square">
            <a:spAutoFit/>
          </a:bodyPr>
          <a:lstStyle/>
          <a:p>
            <a:r>
              <a:rPr lang="en-US" sz="2000" dirty="0">
                <a:solidFill>
                  <a:srgbClr val="333333"/>
                </a:solidFill>
                <a:latin typeface="Abadi" panose="020B0604020104020204" pitchFamily="34" charset="0"/>
              </a:rPr>
              <a:t>3 Nephi 12:6</a:t>
            </a:r>
            <a:endParaRPr lang="en-US" sz="2000" dirty="0">
              <a:latin typeface="Abadi" panose="020B0604020104020204" pitchFamily="34" charset="0"/>
            </a:endParaRPr>
          </a:p>
        </p:txBody>
      </p:sp>
      <p:grpSp>
        <p:nvGrpSpPr>
          <p:cNvPr id="8" name="Group 7"/>
          <p:cNvGrpSpPr/>
          <p:nvPr/>
        </p:nvGrpSpPr>
        <p:grpSpPr>
          <a:xfrm>
            <a:off x="4839835" y="4921369"/>
            <a:ext cx="2330519" cy="1837854"/>
            <a:chOff x="2630790" y="4513963"/>
            <a:chExt cx="2330519" cy="1837854"/>
          </a:xfrm>
        </p:grpSpPr>
        <p:sp>
          <p:nvSpPr>
            <p:cNvPr id="9" name="Rectangle 8"/>
            <p:cNvSpPr/>
            <p:nvPr/>
          </p:nvSpPr>
          <p:spPr>
            <a:xfrm>
              <a:off x="2630790" y="4513963"/>
              <a:ext cx="2330519" cy="1837854"/>
            </a:xfrm>
            <a:prstGeom prst="rect">
              <a:avLst/>
            </a:prstGeom>
            <a:solidFill>
              <a:schemeClr val="accent1">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nvGrpSpPr>
            <p:cNvPr id="10" name="Group 9"/>
            <p:cNvGrpSpPr/>
            <p:nvPr/>
          </p:nvGrpSpPr>
          <p:grpSpPr>
            <a:xfrm>
              <a:off x="2905670" y="4748752"/>
              <a:ext cx="1811304" cy="1344506"/>
              <a:chOff x="5308537" y="3174737"/>
              <a:chExt cx="2544485" cy="1888736"/>
            </a:xfrm>
          </p:grpSpPr>
          <p:grpSp>
            <p:nvGrpSpPr>
              <p:cNvPr id="12" name="Group 11"/>
              <p:cNvGrpSpPr/>
              <p:nvPr/>
            </p:nvGrpSpPr>
            <p:grpSpPr>
              <a:xfrm>
                <a:off x="5308537" y="3174737"/>
                <a:ext cx="2544485" cy="1888736"/>
                <a:chOff x="5308537" y="3174737"/>
                <a:chExt cx="2544485" cy="1888736"/>
              </a:xfrm>
            </p:grpSpPr>
            <p:cxnSp>
              <p:nvCxnSpPr>
                <p:cNvPr id="18" name="Straight Connector 17"/>
                <p:cNvCxnSpPr/>
                <p:nvPr/>
              </p:nvCxnSpPr>
              <p:spPr>
                <a:xfrm flipH="1">
                  <a:off x="6340179" y="4584364"/>
                  <a:ext cx="726122" cy="43541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a:stCxn id="21" idx="4"/>
                </p:cNvCxnSpPr>
                <p:nvPr/>
              </p:nvCxnSpPr>
              <p:spPr>
                <a:xfrm flipH="1">
                  <a:off x="6338419" y="3845651"/>
                  <a:ext cx="96152" cy="116967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47478" y="4589431"/>
                  <a:ext cx="575592" cy="474042"/>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Oval 20"/>
                <p:cNvSpPr/>
                <p:nvPr/>
              </p:nvSpPr>
              <p:spPr>
                <a:xfrm rot="21094073">
                  <a:off x="6034443" y="3174737"/>
                  <a:ext cx="701340" cy="674560"/>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cxnSp>
              <p:nvCxnSpPr>
                <p:cNvPr id="22" name="Straight Connector 21"/>
                <p:cNvCxnSpPr/>
                <p:nvPr/>
              </p:nvCxnSpPr>
              <p:spPr>
                <a:xfrm flipV="1">
                  <a:off x="7601660" y="4981212"/>
                  <a:ext cx="251362" cy="82261"/>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6393604" y="3799201"/>
                  <a:ext cx="750868" cy="219195"/>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140726" y="3641680"/>
                  <a:ext cx="146702" cy="154988"/>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Flowchart: Magnetic Disk 24"/>
                <p:cNvSpPr/>
                <p:nvPr/>
              </p:nvSpPr>
              <p:spPr>
                <a:xfrm>
                  <a:off x="7214077" y="3463479"/>
                  <a:ext cx="287796" cy="441045"/>
                </a:xfrm>
                <a:prstGeom prst="flowChartMagneticDisk">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sp>
              <p:nvSpPr>
                <p:cNvPr id="26" name="Freeform 25"/>
                <p:cNvSpPr/>
                <p:nvPr/>
              </p:nvSpPr>
              <p:spPr>
                <a:xfrm>
                  <a:off x="5308537" y="4728429"/>
                  <a:ext cx="952220" cy="308831"/>
                </a:xfrm>
                <a:custGeom>
                  <a:avLst/>
                  <a:gdLst>
                    <a:gd name="connsiteX0" fmla="*/ 754512 w 952220"/>
                    <a:gd name="connsiteY0" fmla="*/ 123657 h 308831"/>
                    <a:gd name="connsiteX1" fmla="*/ 754512 w 952220"/>
                    <a:gd name="connsiteY1" fmla="*/ 123657 h 308831"/>
                    <a:gd name="connsiteX2" fmla="*/ 688609 w 952220"/>
                    <a:gd name="connsiteY2" fmla="*/ 74230 h 308831"/>
                    <a:gd name="connsiteX3" fmla="*/ 639182 w 952220"/>
                    <a:gd name="connsiteY3" fmla="*/ 41279 h 308831"/>
                    <a:gd name="connsiteX4" fmla="*/ 589755 w 952220"/>
                    <a:gd name="connsiteY4" fmla="*/ 90 h 308831"/>
                    <a:gd name="connsiteX5" fmla="*/ 416760 w 952220"/>
                    <a:gd name="connsiteY5" fmla="*/ 8328 h 308831"/>
                    <a:gd name="connsiteX6" fmla="*/ 301431 w 952220"/>
                    <a:gd name="connsiteY6" fmla="*/ 90 h 308831"/>
                    <a:gd name="connsiteX7" fmla="*/ 128436 w 952220"/>
                    <a:gd name="connsiteY7" fmla="*/ 16566 h 308831"/>
                    <a:gd name="connsiteX8" fmla="*/ 46058 w 952220"/>
                    <a:gd name="connsiteY8" fmla="*/ 140133 h 308831"/>
                    <a:gd name="connsiteX9" fmla="*/ 29582 w 952220"/>
                    <a:gd name="connsiteY9" fmla="*/ 164847 h 308831"/>
                    <a:gd name="connsiteX10" fmla="*/ 13106 w 952220"/>
                    <a:gd name="connsiteY10" fmla="*/ 189560 h 308831"/>
                    <a:gd name="connsiteX11" fmla="*/ 13106 w 952220"/>
                    <a:gd name="connsiteY11" fmla="*/ 271939 h 308831"/>
                    <a:gd name="connsiteX12" fmla="*/ 62533 w 952220"/>
                    <a:gd name="connsiteY12" fmla="*/ 255463 h 308831"/>
                    <a:gd name="connsiteX13" fmla="*/ 375571 w 952220"/>
                    <a:gd name="connsiteY13" fmla="*/ 263701 h 308831"/>
                    <a:gd name="connsiteX14" fmla="*/ 540328 w 952220"/>
                    <a:gd name="connsiteY14" fmla="*/ 271939 h 308831"/>
                    <a:gd name="connsiteX15" fmla="*/ 589755 w 952220"/>
                    <a:gd name="connsiteY15" fmla="*/ 288414 h 308831"/>
                    <a:gd name="connsiteX16" fmla="*/ 770987 w 952220"/>
                    <a:gd name="connsiteY16" fmla="*/ 304890 h 308831"/>
                    <a:gd name="connsiteX17" fmla="*/ 943982 w 952220"/>
                    <a:gd name="connsiteY17" fmla="*/ 222512 h 308831"/>
                    <a:gd name="connsiteX18" fmla="*/ 952220 w 952220"/>
                    <a:gd name="connsiteY18" fmla="*/ 197798 h 308831"/>
                    <a:gd name="connsiteX19" fmla="*/ 935744 w 952220"/>
                    <a:gd name="connsiteY19" fmla="*/ 140133 h 308831"/>
                    <a:gd name="connsiteX20" fmla="*/ 812177 w 952220"/>
                    <a:gd name="connsiteY20" fmla="*/ 131895 h 308831"/>
                    <a:gd name="connsiteX21" fmla="*/ 762749 w 952220"/>
                    <a:gd name="connsiteY21" fmla="*/ 123657 h 308831"/>
                    <a:gd name="connsiteX22" fmla="*/ 754512 w 952220"/>
                    <a:gd name="connsiteY22" fmla="*/ 123657 h 308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52220" h="308831">
                      <a:moveTo>
                        <a:pt x="754512" y="123657"/>
                      </a:moveTo>
                      <a:lnTo>
                        <a:pt x="754512" y="123657"/>
                      </a:lnTo>
                      <a:cubicBezTo>
                        <a:pt x="732544" y="107181"/>
                        <a:pt x="710954" y="90190"/>
                        <a:pt x="688609" y="74230"/>
                      </a:cubicBezTo>
                      <a:cubicBezTo>
                        <a:pt x="672496" y="62721"/>
                        <a:pt x="653184" y="55280"/>
                        <a:pt x="639182" y="41279"/>
                      </a:cubicBezTo>
                      <a:cubicBezTo>
                        <a:pt x="607467" y="9565"/>
                        <a:pt x="624161" y="23028"/>
                        <a:pt x="589755" y="90"/>
                      </a:cubicBezTo>
                      <a:cubicBezTo>
                        <a:pt x="532090" y="2836"/>
                        <a:pt x="474490" y="8328"/>
                        <a:pt x="416760" y="8328"/>
                      </a:cubicBezTo>
                      <a:cubicBezTo>
                        <a:pt x="378219" y="8328"/>
                        <a:pt x="339956" y="-1011"/>
                        <a:pt x="301431" y="90"/>
                      </a:cubicBezTo>
                      <a:cubicBezTo>
                        <a:pt x="243529" y="1744"/>
                        <a:pt x="186101" y="11074"/>
                        <a:pt x="128436" y="16566"/>
                      </a:cubicBezTo>
                      <a:lnTo>
                        <a:pt x="46058" y="140133"/>
                      </a:lnTo>
                      <a:lnTo>
                        <a:pt x="29582" y="164847"/>
                      </a:lnTo>
                      <a:lnTo>
                        <a:pt x="13106" y="189560"/>
                      </a:lnTo>
                      <a:cubicBezTo>
                        <a:pt x="5892" y="211202"/>
                        <a:pt x="-12379" y="253735"/>
                        <a:pt x="13106" y="271939"/>
                      </a:cubicBezTo>
                      <a:cubicBezTo>
                        <a:pt x="27238" y="282033"/>
                        <a:pt x="62533" y="255463"/>
                        <a:pt x="62533" y="255463"/>
                      </a:cubicBezTo>
                      <a:lnTo>
                        <a:pt x="375571" y="263701"/>
                      </a:lnTo>
                      <a:cubicBezTo>
                        <a:pt x="430526" y="265596"/>
                        <a:pt x="485703" y="265636"/>
                        <a:pt x="540328" y="271939"/>
                      </a:cubicBezTo>
                      <a:cubicBezTo>
                        <a:pt x="557580" y="273930"/>
                        <a:pt x="572432" y="287177"/>
                        <a:pt x="589755" y="288414"/>
                      </a:cubicBezTo>
                      <a:cubicBezTo>
                        <a:pt x="727167" y="298229"/>
                        <a:pt x="666841" y="291871"/>
                        <a:pt x="770987" y="304890"/>
                      </a:cubicBezTo>
                      <a:cubicBezTo>
                        <a:pt x="976534" y="294612"/>
                        <a:pt x="922456" y="351664"/>
                        <a:pt x="943982" y="222512"/>
                      </a:cubicBezTo>
                      <a:cubicBezTo>
                        <a:pt x="945410" y="213947"/>
                        <a:pt x="949474" y="206036"/>
                        <a:pt x="952220" y="197798"/>
                      </a:cubicBezTo>
                      <a:cubicBezTo>
                        <a:pt x="946728" y="178576"/>
                        <a:pt x="953832" y="148645"/>
                        <a:pt x="935744" y="140133"/>
                      </a:cubicBezTo>
                      <a:cubicBezTo>
                        <a:pt x="898393" y="122556"/>
                        <a:pt x="853271" y="135809"/>
                        <a:pt x="812177" y="131895"/>
                      </a:cubicBezTo>
                      <a:cubicBezTo>
                        <a:pt x="795549" y="130311"/>
                        <a:pt x="779323" y="125729"/>
                        <a:pt x="762749" y="123657"/>
                      </a:cubicBezTo>
                      <a:cubicBezTo>
                        <a:pt x="757300" y="122976"/>
                        <a:pt x="755885" y="123657"/>
                        <a:pt x="754512" y="123657"/>
                      </a:cubicBezTo>
                      <a:close/>
                    </a:path>
                  </a:pathLst>
                </a:cu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adi" panose="020B0604020104020204" pitchFamily="34" charset="0"/>
                  </a:endParaRPr>
                </a:p>
              </p:txBody>
            </p:sp>
          </p:grpSp>
          <p:cxnSp>
            <p:nvCxnSpPr>
              <p:cNvPr id="13" name="Straight Connector 12"/>
              <p:cNvCxnSpPr/>
              <p:nvPr/>
            </p:nvCxnSpPr>
            <p:spPr>
              <a:xfrm flipH="1">
                <a:off x="6340179" y="4960052"/>
                <a:ext cx="602785" cy="4805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357975" y="4882844"/>
                <a:ext cx="243685" cy="15441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6891966" y="4960052"/>
                <a:ext cx="466009" cy="7453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5987382" y="3997328"/>
                <a:ext cx="428423" cy="475814"/>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26" idx="20"/>
              </p:cNvCxnSpPr>
              <p:nvPr/>
            </p:nvCxnSpPr>
            <p:spPr>
              <a:xfrm>
                <a:off x="5987382" y="4459024"/>
                <a:ext cx="133332" cy="4013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grpSp>
      <p:sp>
        <p:nvSpPr>
          <p:cNvPr id="2" name="Rectangle 1"/>
          <p:cNvSpPr/>
          <p:nvPr/>
        </p:nvSpPr>
        <p:spPr>
          <a:xfrm>
            <a:off x="5792557" y="1085177"/>
            <a:ext cx="5028230" cy="1938992"/>
          </a:xfrm>
          <a:prstGeom prst="rect">
            <a:avLst/>
          </a:prstGeom>
        </p:spPr>
        <p:txBody>
          <a:bodyPr wrap="square">
            <a:spAutoFit/>
          </a:bodyPr>
          <a:lstStyle/>
          <a:p>
            <a:r>
              <a:rPr lang="en-US" sz="2400" dirty="0">
                <a:solidFill>
                  <a:srgbClr val="333333"/>
                </a:solidFill>
                <a:latin typeface="Abadi" panose="020B0604020104020204" pitchFamily="34" charset="0"/>
              </a:rPr>
              <a:t>The Lord will feed them spiritually until they are completely satisfied. </a:t>
            </a:r>
          </a:p>
          <a:p>
            <a:endParaRPr lang="en-US" sz="2400" dirty="0">
              <a:solidFill>
                <a:srgbClr val="333333"/>
              </a:solidFill>
              <a:latin typeface="Abadi" panose="020B0604020104020204" pitchFamily="34" charset="0"/>
            </a:endParaRPr>
          </a:p>
          <a:p>
            <a:r>
              <a:rPr lang="en-US" sz="2400" dirty="0">
                <a:solidFill>
                  <a:srgbClr val="333333"/>
                </a:solidFill>
                <a:latin typeface="Abadi" panose="020B0604020104020204" pitchFamily="34" charset="0"/>
              </a:rPr>
              <a:t>The account of the sermon in 3 Nephi adds:</a:t>
            </a:r>
            <a:endParaRPr lang="en-US" sz="2400" dirty="0">
              <a:latin typeface="Abadi" panose="020B0604020104020204" pitchFamily="34" charset="0"/>
            </a:endParaRPr>
          </a:p>
        </p:txBody>
      </p:sp>
      <p:sp>
        <p:nvSpPr>
          <p:cNvPr id="3" name="Rectangle 2"/>
          <p:cNvSpPr/>
          <p:nvPr/>
        </p:nvSpPr>
        <p:spPr>
          <a:xfrm>
            <a:off x="5031300" y="3341923"/>
            <a:ext cx="6397905" cy="461665"/>
          </a:xfrm>
          <a:prstGeom prst="rect">
            <a:avLst/>
          </a:prstGeom>
        </p:spPr>
        <p:txBody>
          <a:bodyPr wrap="none">
            <a:spAutoFit/>
          </a:bodyPr>
          <a:lstStyle/>
          <a:p>
            <a:r>
              <a:rPr lang="en-US" sz="2400" dirty="0">
                <a:solidFill>
                  <a:srgbClr val="FF0000"/>
                </a:solidFill>
                <a:latin typeface="Palatino"/>
              </a:rPr>
              <a:t>…for they shall be filled with the Holy Ghost.</a:t>
            </a:r>
            <a:endParaRPr lang="en-US" sz="2400" dirty="0">
              <a:solidFill>
                <a:srgbClr val="FF0000"/>
              </a:solidFill>
              <a:latin typeface="Abadi" panose="020B0604020104020204" pitchFamily="34" charset="0"/>
            </a:endParaRPr>
          </a:p>
        </p:txBody>
      </p:sp>
    </p:spTree>
    <p:extLst>
      <p:ext uri="{BB962C8B-B14F-4D97-AF65-F5344CB8AC3E}">
        <p14:creationId xmlns:p14="http://schemas.microsoft.com/office/powerpoint/2010/main" val="73309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TotalTime>
  <Words>7370</Words>
  <Application>Microsoft Office PowerPoint</Application>
  <PresentationFormat>Widescreen</PresentationFormat>
  <Paragraphs>419</Paragraphs>
  <Slides>49</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49</vt:i4>
      </vt:variant>
    </vt:vector>
  </HeadingPairs>
  <TitlesOfParts>
    <vt:vector size="60" baseType="lpstr">
      <vt:lpstr>Abadi</vt:lpstr>
      <vt:lpstr>Algerian</vt:lpstr>
      <vt:lpstr>Arial</vt:lpstr>
      <vt:lpstr>Book Antiqua</vt:lpstr>
      <vt:lpstr>Bookman Old Style</vt:lpstr>
      <vt:lpstr>Calibri Light</vt:lpstr>
      <vt:lpstr>Colonna MT</vt:lpstr>
      <vt:lpstr>Comic Sans MS</vt:lpstr>
      <vt:lpstr>Ensign:Serif</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Brad Blau</cp:lastModifiedBy>
  <cp:revision>4</cp:revision>
  <dcterms:created xsi:type="dcterms:W3CDTF">2022-11-16T15:37:31Z</dcterms:created>
  <dcterms:modified xsi:type="dcterms:W3CDTF">2023-01-26T16:44:45Z</dcterms:modified>
</cp:coreProperties>
</file>