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309" r:id="rId3"/>
    <p:sldId id="280" r:id="rId4"/>
    <p:sldId id="259" r:id="rId5"/>
    <p:sldId id="261" r:id="rId6"/>
    <p:sldId id="307"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308" r:id="rId21"/>
    <p:sldId id="294" r:id="rId22"/>
    <p:sldId id="295" r:id="rId23"/>
    <p:sldId id="296" r:id="rId24"/>
    <p:sldId id="297" r:id="rId25"/>
    <p:sldId id="298" r:id="rId26"/>
    <p:sldId id="299" r:id="rId27"/>
    <p:sldId id="300" r:id="rId28"/>
    <p:sldId id="301" r:id="rId29"/>
    <p:sldId id="310" r:id="rId30"/>
    <p:sldId id="302" r:id="rId31"/>
    <p:sldId id="303" r:id="rId32"/>
    <p:sldId id="304" r:id="rId33"/>
    <p:sldId id="305" r:id="rId34"/>
    <p:sldId id="306" r:id="rId35"/>
    <p:sldId id="257" r:id="rId36"/>
    <p:sldId id="258" r:id="rId37"/>
    <p:sldId id="263" r:id="rId38"/>
    <p:sldId id="264" r:id="rId39"/>
    <p:sldId id="265" r:id="rId40"/>
    <p:sldId id="266" r:id="rId41"/>
    <p:sldId id="311" r:id="rId42"/>
    <p:sldId id="312" r:id="rId43"/>
    <p:sldId id="267" r:id="rId44"/>
    <p:sldId id="268" r:id="rId45"/>
    <p:sldId id="269" r:id="rId46"/>
    <p:sldId id="270" r:id="rId47"/>
    <p:sldId id="271" r:id="rId48"/>
    <p:sldId id="272" r:id="rId49"/>
    <p:sldId id="273" r:id="rId50"/>
    <p:sldId id="274" r:id="rId51"/>
    <p:sldId id="275" r:id="rId52"/>
    <p:sldId id="277" r:id="rId53"/>
    <p:sldId id="276" r:id="rId54"/>
    <p:sldId id="278" r:id="rId55"/>
    <p:sldId id="260" r:id="rId56"/>
    <p:sldId id="262" r:id="rId57"/>
  </p:sldIdLst>
  <p:sldSz cx="12192000" cy="6858000"/>
  <p:notesSz cx="6858000" cy="9144000"/>
  <p:embeddedFontLst>
    <p:embeddedFont>
      <p:font typeface="Abadi" panose="020B0604020104020204" pitchFamily="34" charset="0"/>
      <p:regular r:id="rId58"/>
    </p:embeddedFont>
    <p:embeddedFont>
      <p:font typeface="Algerian" panose="04020705040A02060702" pitchFamily="82" charset="0"/>
      <p:regular r:id="rId59"/>
    </p:embeddedFont>
    <p:embeddedFont>
      <p:font typeface="Arial Black" panose="020B0A04020102020204" pitchFamily="34" charset="0"/>
      <p:bold r:id="rId60"/>
    </p:embeddedFont>
    <p:embeddedFont>
      <p:font typeface="Arial Narrow" panose="020B060602020203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
      <p:font typeface="Palatino" panose="020B0604020202020204"/>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3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8B-9EF3-9F3D-0EB7-87778FCAC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33FBBB-62C1-2DD0-56AD-05CDD1692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78614-3BC5-FAAB-0861-92D9267D7C70}"/>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9817405B-8227-16F2-1082-556048C1C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2039-E8F4-4C41-B3CC-83D953056490}"/>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07090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E6B7-8A23-7CF5-9BA0-D35217017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3F164-E710-FE19-C08D-10BC18E31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F3499-53E6-C92A-55EA-1496FDB76718}"/>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D3171F2F-4115-A3A0-0E6D-30DA463B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F47E2-8311-D139-17EB-A1195805D486}"/>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425719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E5D67A-092F-E012-3298-5C7E79E88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30581-26F6-70F9-70D2-3C742F71D0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D3B52-B018-7D0B-9806-4AD7B8581902}"/>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6AB5DCFE-81EA-43DD-F524-735218A1D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B5DBA-B7C8-8A72-F353-F19442A5D242}"/>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46392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DE04-10CC-6327-FD9F-9BB8A56D8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69804-02B1-7EFD-4AED-158878A4E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37E4B-B66F-65B6-A7DA-C07024CCE379}"/>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42314556-69B5-E3FC-2C8C-3C9665D05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C01C4-16EF-9240-222F-944F68B0E00B}"/>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2951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AA0B-DF3C-AFC7-E1CA-535B42943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3DE18-70A1-ECE3-65A6-757C2B62C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32264-E454-82E0-7DD1-D6795CBA3F44}"/>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55EEE6ED-84D8-606D-2FA2-9D21D1F7A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6A126-01AF-423C-7A84-70D2687253DC}"/>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1053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5A91-9372-5794-6A89-A3078878D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067197-5436-185E-6883-85BB966A0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D8325-3324-5925-ABEE-76EAE3841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9526F7-3153-475E-E721-81094A21803C}"/>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6" name="Footer Placeholder 5">
            <a:extLst>
              <a:ext uri="{FF2B5EF4-FFF2-40B4-BE49-F238E27FC236}">
                <a16:creationId xmlns:a16="http://schemas.microsoft.com/office/drawing/2014/main" id="{288AFA4E-2790-2855-8317-FA97F5978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63999-9BD3-5B4D-D046-036071FEEF06}"/>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214477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5E48-BB84-EAA2-BB8F-2BF3C1FA06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864B4-DACA-14D1-7436-F9CA3A1F5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619A4-23B3-33C6-1F48-7A7714603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833C9-E6F9-2DA9-38D1-05D98D42F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DD80C-5605-9CE3-DCFE-415FA3A96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900D7-D415-51C5-585D-DD263D709C99}"/>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8" name="Footer Placeholder 7">
            <a:extLst>
              <a:ext uri="{FF2B5EF4-FFF2-40B4-BE49-F238E27FC236}">
                <a16:creationId xmlns:a16="http://schemas.microsoft.com/office/drawing/2014/main" id="{49E258DF-2FDB-57D2-5B93-EB378655CC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9E7AA9-3F66-952D-2910-05483C06C152}"/>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132902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7F75-935B-C560-5C26-551E92E6D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A7EC2-F672-6787-1145-1F190D0D86FB}"/>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4" name="Footer Placeholder 3">
            <a:extLst>
              <a:ext uri="{FF2B5EF4-FFF2-40B4-BE49-F238E27FC236}">
                <a16:creationId xmlns:a16="http://schemas.microsoft.com/office/drawing/2014/main" id="{E2FE0AE7-4978-A0DF-0627-28EF46E4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81090-B5C6-3CAB-1223-AD83FFC1CED4}"/>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15566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3EF82-60BE-6AD5-34C2-DC110473DE79}"/>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3" name="Footer Placeholder 2">
            <a:extLst>
              <a:ext uri="{FF2B5EF4-FFF2-40B4-BE49-F238E27FC236}">
                <a16:creationId xmlns:a16="http://schemas.microsoft.com/office/drawing/2014/main" id="{A9A7631C-0ED7-62A3-8E63-328173235A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AAF60-FA9A-464C-9150-F36AE93F87BB}"/>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04567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FDC6-C8A8-67DE-3DD8-1A179EE57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DAB88-8F67-3842-1A89-35614FA1D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5DE799-D0D6-4D4B-E902-6785239CB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B7431-1EB8-7B9D-B8BD-08B2B04B6554}"/>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6" name="Footer Placeholder 5">
            <a:extLst>
              <a:ext uri="{FF2B5EF4-FFF2-40B4-BE49-F238E27FC236}">
                <a16:creationId xmlns:a16="http://schemas.microsoft.com/office/drawing/2014/main" id="{198E01A0-BD87-2C68-44E4-A87DE153B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474B2-0D71-AA6B-0E3F-09EE01ECA8D3}"/>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14491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1E9-14CF-C847-429F-DD34F4667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1D7FC-9DBC-BAA7-CCC8-CDEE46B35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C254C-E83D-4EA1-279C-05796385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7B327-770E-8147-3615-5FC0CA1F291E}"/>
              </a:ext>
            </a:extLst>
          </p:cNvPr>
          <p:cNvSpPr>
            <a:spLocks noGrp="1"/>
          </p:cNvSpPr>
          <p:nvPr>
            <p:ph type="dt" sz="half" idx="10"/>
          </p:nvPr>
        </p:nvSpPr>
        <p:spPr/>
        <p:txBody>
          <a:bodyPr/>
          <a:lstStyle/>
          <a:p>
            <a:fld id="{935B7BE4-43DD-442E-9326-30579C12B996}" type="datetimeFigureOut">
              <a:rPr lang="en-US" smtClean="0"/>
              <a:t>1/26/2023</a:t>
            </a:fld>
            <a:endParaRPr lang="en-US"/>
          </a:p>
        </p:txBody>
      </p:sp>
      <p:sp>
        <p:nvSpPr>
          <p:cNvPr id="6" name="Footer Placeholder 5">
            <a:extLst>
              <a:ext uri="{FF2B5EF4-FFF2-40B4-BE49-F238E27FC236}">
                <a16:creationId xmlns:a16="http://schemas.microsoft.com/office/drawing/2014/main" id="{63A74CB8-9C58-9C08-24D8-29F5A8C34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BCE65-F212-AF27-6279-7D7B99124E78}"/>
              </a:ext>
            </a:extLst>
          </p:cNvPr>
          <p:cNvSpPr>
            <a:spLocks noGrp="1"/>
          </p:cNvSpPr>
          <p:nvPr>
            <p:ph type="sldNum" sz="quarter" idx="12"/>
          </p:nvPr>
        </p:nvSpPr>
        <p:spPr/>
        <p:txBody>
          <a:bodyPr/>
          <a:lstStyle/>
          <a:p>
            <a:fld id="{DDE57AD5-21FB-4181-B9FB-812DC6D815E5}" type="slidenum">
              <a:rPr lang="en-US" smtClean="0"/>
              <a:t>‹#›</a:t>
            </a:fld>
            <a:endParaRPr lang="en-US"/>
          </a:p>
        </p:txBody>
      </p:sp>
    </p:spTree>
    <p:extLst>
      <p:ext uri="{BB962C8B-B14F-4D97-AF65-F5344CB8AC3E}">
        <p14:creationId xmlns:p14="http://schemas.microsoft.com/office/powerpoint/2010/main" val="368654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DAF36-80DC-E623-8DB5-A2B52E2B3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D2C58D-C437-AEE9-7BA3-0EE7CDF9D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12028-F764-1D40-524E-04D7450B5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B7BE4-43DD-442E-9326-30579C12B996}" type="datetimeFigureOut">
              <a:rPr lang="en-US" smtClean="0"/>
              <a:t>1/26/2023</a:t>
            </a:fld>
            <a:endParaRPr lang="en-US"/>
          </a:p>
        </p:txBody>
      </p:sp>
      <p:sp>
        <p:nvSpPr>
          <p:cNvPr id="5" name="Footer Placeholder 4">
            <a:extLst>
              <a:ext uri="{FF2B5EF4-FFF2-40B4-BE49-F238E27FC236}">
                <a16:creationId xmlns:a16="http://schemas.microsoft.com/office/drawing/2014/main" id="{3240F25E-2DB0-CC35-DB4E-44105F8BF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5CA2B-EFF3-CDAB-8660-5B3E87BE3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57AD5-21FB-4181-B9FB-812DC6D815E5}" type="slidenum">
              <a:rPr lang="en-US" smtClean="0"/>
              <a:t>‹#›</a:t>
            </a:fld>
            <a:endParaRPr lang="en-US"/>
          </a:p>
        </p:txBody>
      </p:sp>
    </p:spTree>
    <p:extLst>
      <p:ext uri="{BB962C8B-B14F-4D97-AF65-F5344CB8AC3E}">
        <p14:creationId xmlns:p14="http://schemas.microsoft.com/office/powerpoint/2010/main" val="9336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62.jp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92EB5-5505-451A-B9A5-75954734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2" name="TextBox 5"/>
          <p:cNvSpPr txBox="1">
            <a:spLocks noChangeArrowheads="1"/>
          </p:cNvSpPr>
          <p:nvPr/>
        </p:nvSpPr>
        <p:spPr bwMode="auto">
          <a:xfrm>
            <a:off x="0" y="568325"/>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Matthew 6 and 7</a:t>
            </a:r>
            <a:endParaRPr lang="en-US" altLang="en-US" sz="4000" dirty="0">
              <a:latin typeface="Algerian" panose="04020705040A02060702" pitchFamily="82" charset="0"/>
            </a:endParaRPr>
          </a:p>
        </p:txBody>
      </p:sp>
      <p:grpSp>
        <p:nvGrpSpPr>
          <p:cNvPr id="2" name="Group 1">
            <a:extLst>
              <a:ext uri="{FF2B5EF4-FFF2-40B4-BE49-F238E27FC236}">
                <a16:creationId xmlns:a16="http://schemas.microsoft.com/office/drawing/2014/main" id="{C935D9A2-4888-EAEB-2B03-4F127F294BE0}"/>
              </a:ext>
            </a:extLst>
          </p:cNvPr>
          <p:cNvGrpSpPr/>
          <p:nvPr/>
        </p:nvGrpSpPr>
        <p:grpSpPr>
          <a:xfrm>
            <a:off x="3904597" y="2614545"/>
            <a:ext cx="1208065" cy="2595733"/>
            <a:chOff x="380464" y="378001"/>
            <a:chExt cx="2940416" cy="6317984"/>
          </a:xfrm>
        </p:grpSpPr>
        <p:sp>
          <p:nvSpPr>
            <p:cNvPr id="4" name="Cloud 3">
              <a:extLst>
                <a:ext uri="{FF2B5EF4-FFF2-40B4-BE49-F238E27FC236}">
                  <a16:creationId xmlns:a16="http://schemas.microsoft.com/office/drawing/2014/main" id="{79232DAE-4558-5A06-AC03-79B26BEBEB3E}"/>
                </a:ext>
              </a:extLst>
            </p:cNvPr>
            <p:cNvSpPr/>
            <p:nvPr/>
          </p:nvSpPr>
          <p:spPr>
            <a:xfrm rot="4581231">
              <a:off x="1775565" y="964049"/>
              <a:ext cx="1458074" cy="73962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7">
              <a:extLst>
                <a:ext uri="{FF2B5EF4-FFF2-40B4-BE49-F238E27FC236}">
                  <a16:creationId xmlns:a16="http://schemas.microsoft.com/office/drawing/2014/main" id="{3FF74F89-C84F-2B2B-B4FF-8120714A43E9}"/>
                </a:ext>
              </a:extLst>
            </p:cNvPr>
            <p:cNvGrpSpPr/>
            <p:nvPr/>
          </p:nvGrpSpPr>
          <p:grpSpPr>
            <a:xfrm rot="2613352">
              <a:off x="986283" y="5708442"/>
              <a:ext cx="849646" cy="987543"/>
              <a:chOff x="6106804" y="4039302"/>
              <a:chExt cx="666047" cy="774146"/>
            </a:xfrm>
          </p:grpSpPr>
          <p:sp>
            <p:nvSpPr>
              <p:cNvPr id="61" name="Oval 60">
                <a:extLst>
                  <a:ext uri="{FF2B5EF4-FFF2-40B4-BE49-F238E27FC236}">
                    <a16:creationId xmlns:a16="http://schemas.microsoft.com/office/drawing/2014/main" id="{FF8CC21A-6869-C55E-CA12-B66B858F477D}"/>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BF4F61C-8864-1B68-5241-19197A9E5E45}"/>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226DCA3-C14C-E16D-71EF-1C1A3BD814FB}"/>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6">
              <a:extLst>
                <a:ext uri="{FF2B5EF4-FFF2-40B4-BE49-F238E27FC236}">
                  <a16:creationId xmlns:a16="http://schemas.microsoft.com/office/drawing/2014/main" id="{31F18CA1-9C22-74A1-BAFA-CE9165C55B6F}"/>
                </a:ext>
              </a:extLst>
            </p:cNvPr>
            <p:cNvGrpSpPr/>
            <p:nvPr/>
          </p:nvGrpSpPr>
          <p:grpSpPr>
            <a:xfrm>
              <a:off x="1900966" y="5705254"/>
              <a:ext cx="849646" cy="987543"/>
              <a:chOff x="6106804" y="4039302"/>
              <a:chExt cx="666047" cy="774146"/>
            </a:xfrm>
          </p:grpSpPr>
          <p:sp>
            <p:nvSpPr>
              <p:cNvPr id="58" name="Oval 43">
                <a:extLst>
                  <a:ext uri="{FF2B5EF4-FFF2-40B4-BE49-F238E27FC236}">
                    <a16:creationId xmlns:a16="http://schemas.microsoft.com/office/drawing/2014/main" id="{79F96AC4-57C8-7B0D-F404-2F078C6D8293}"/>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4">
                <a:extLst>
                  <a:ext uri="{FF2B5EF4-FFF2-40B4-BE49-F238E27FC236}">
                    <a16:creationId xmlns:a16="http://schemas.microsoft.com/office/drawing/2014/main" id="{04E50570-9B02-441C-FC9F-21022A79EB4F}"/>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5">
                <a:extLst>
                  <a:ext uri="{FF2B5EF4-FFF2-40B4-BE49-F238E27FC236}">
                    <a16:creationId xmlns:a16="http://schemas.microsoft.com/office/drawing/2014/main" id="{3D02961C-1329-A104-AA44-8AD3C945ACEA}"/>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EE4EA53D-429B-08DC-8978-31185D7C0AE8}"/>
                </a:ext>
              </a:extLst>
            </p:cNvPr>
            <p:cNvSpPr/>
            <p:nvPr/>
          </p:nvSpPr>
          <p:spPr>
            <a:xfrm rot="20894653">
              <a:off x="2832711" y="3950316"/>
              <a:ext cx="488169"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2248AD-CF07-32D0-2773-07686B7EFFBE}"/>
                </a:ext>
              </a:extLst>
            </p:cNvPr>
            <p:cNvSpPr/>
            <p:nvPr/>
          </p:nvSpPr>
          <p:spPr>
            <a:xfrm rot="1314634">
              <a:off x="380464" y="3990525"/>
              <a:ext cx="492267"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0FF503A-21D8-45CF-C3CA-2BAE31A1B61B}"/>
                </a:ext>
              </a:extLst>
            </p:cNvPr>
            <p:cNvSpPr/>
            <p:nvPr/>
          </p:nvSpPr>
          <p:spPr>
            <a:xfrm rot="20409457">
              <a:off x="1939945" y="2141941"/>
              <a:ext cx="1124108" cy="240139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310DA407-A673-531C-AFF2-CCF314194E8D}"/>
                </a:ext>
              </a:extLst>
            </p:cNvPr>
            <p:cNvSpPr/>
            <p:nvPr/>
          </p:nvSpPr>
          <p:spPr>
            <a:xfrm rot="1416955">
              <a:off x="724837" y="2141876"/>
              <a:ext cx="1016996" cy="2395833"/>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7DA41709-9DC4-EBCE-5275-326D69612DCC}"/>
                </a:ext>
              </a:extLst>
            </p:cNvPr>
            <p:cNvSpPr/>
            <p:nvPr/>
          </p:nvSpPr>
          <p:spPr>
            <a:xfrm>
              <a:off x="903979" y="2093434"/>
              <a:ext cx="2138508" cy="3888196"/>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BC28C0A-3B4C-BFCD-3621-C5ED9147F14D}"/>
                </a:ext>
              </a:extLst>
            </p:cNvPr>
            <p:cNvSpPr/>
            <p:nvPr/>
          </p:nvSpPr>
          <p:spPr>
            <a:xfrm>
              <a:off x="903979" y="1899025"/>
              <a:ext cx="2138508" cy="3304967"/>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81B76E4-ABE3-4603-0A13-D5F5C6EAA36D}"/>
                </a:ext>
              </a:extLst>
            </p:cNvPr>
            <p:cNvSpPr/>
            <p:nvPr/>
          </p:nvSpPr>
          <p:spPr>
            <a:xfrm rot="21077847">
              <a:off x="2055914" y="2226953"/>
              <a:ext cx="773839" cy="3165112"/>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42D3A012-66B9-6552-FEB1-0B9E1AD5CCDF}"/>
                </a:ext>
              </a:extLst>
            </p:cNvPr>
            <p:cNvSpPr/>
            <p:nvPr/>
          </p:nvSpPr>
          <p:spPr>
            <a:xfrm rot="508364">
              <a:off x="995510" y="2292824"/>
              <a:ext cx="835332" cy="313598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a:extLst>
                <a:ext uri="{FF2B5EF4-FFF2-40B4-BE49-F238E27FC236}">
                  <a16:creationId xmlns:a16="http://schemas.microsoft.com/office/drawing/2014/main" id="{753DB7E8-89CB-A59A-42CF-1E9E92C78B3C}"/>
                </a:ext>
              </a:extLst>
            </p:cNvPr>
            <p:cNvSpPr/>
            <p:nvPr/>
          </p:nvSpPr>
          <p:spPr>
            <a:xfrm>
              <a:off x="1201967" y="571620"/>
              <a:ext cx="1456480" cy="190107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6">
              <a:extLst>
                <a:ext uri="{FF2B5EF4-FFF2-40B4-BE49-F238E27FC236}">
                  <a16:creationId xmlns:a16="http://schemas.microsoft.com/office/drawing/2014/main" id="{0BEDE590-062A-4A20-D715-CDD4058FC28F}"/>
                </a:ext>
              </a:extLst>
            </p:cNvPr>
            <p:cNvGrpSpPr/>
            <p:nvPr/>
          </p:nvGrpSpPr>
          <p:grpSpPr>
            <a:xfrm rot="4901522">
              <a:off x="1055947" y="3502862"/>
              <a:ext cx="2818778" cy="668978"/>
              <a:chOff x="5029200" y="1371600"/>
              <a:chExt cx="6791793" cy="1933731"/>
            </a:xfrm>
          </p:grpSpPr>
          <p:grpSp>
            <p:nvGrpSpPr>
              <p:cNvPr id="2076" name="Group 16">
                <a:extLst>
                  <a:ext uri="{FF2B5EF4-FFF2-40B4-BE49-F238E27FC236}">
                    <a16:creationId xmlns:a16="http://schemas.microsoft.com/office/drawing/2014/main" id="{093306BB-0452-1B03-3389-88A62369447A}"/>
                  </a:ext>
                </a:extLst>
              </p:cNvPr>
              <p:cNvGrpSpPr/>
              <p:nvPr/>
            </p:nvGrpSpPr>
            <p:grpSpPr>
              <a:xfrm>
                <a:off x="5029200" y="1371600"/>
                <a:ext cx="1752600" cy="1905000"/>
                <a:chOff x="5029200" y="1371600"/>
                <a:chExt cx="1752600" cy="1905000"/>
              </a:xfrm>
            </p:grpSpPr>
            <p:sp>
              <p:nvSpPr>
                <p:cNvPr id="56" name="4-Point Star 14">
                  <a:extLst>
                    <a:ext uri="{FF2B5EF4-FFF2-40B4-BE49-F238E27FC236}">
                      <a16:creationId xmlns:a16="http://schemas.microsoft.com/office/drawing/2014/main" id="{A2EB5BE3-D024-2112-A2BB-5F65001FA64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15">
                  <a:extLst>
                    <a:ext uri="{FF2B5EF4-FFF2-40B4-BE49-F238E27FC236}">
                      <a16:creationId xmlns:a16="http://schemas.microsoft.com/office/drawing/2014/main" id="{90B8398E-C736-CFA8-238F-E4EC65BB2E6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7" name="Group 17">
                <a:extLst>
                  <a:ext uri="{FF2B5EF4-FFF2-40B4-BE49-F238E27FC236}">
                    <a16:creationId xmlns:a16="http://schemas.microsoft.com/office/drawing/2014/main" id="{6325D440-EFC5-4FEA-AC32-F32F6DBAFDD5}"/>
                  </a:ext>
                </a:extLst>
              </p:cNvPr>
              <p:cNvGrpSpPr/>
              <p:nvPr/>
            </p:nvGrpSpPr>
            <p:grpSpPr>
              <a:xfrm>
                <a:off x="6713095" y="1400331"/>
                <a:ext cx="1752600" cy="1905000"/>
                <a:chOff x="5029200" y="1371600"/>
                <a:chExt cx="1752600" cy="1905000"/>
              </a:xfrm>
            </p:grpSpPr>
            <p:sp>
              <p:nvSpPr>
                <p:cNvPr id="54" name="4-Point Star 205">
                  <a:extLst>
                    <a:ext uri="{FF2B5EF4-FFF2-40B4-BE49-F238E27FC236}">
                      <a16:creationId xmlns:a16="http://schemas.microsoft.com/office/drawing/2014/main" id="{4F995945-2647-8BD9-B5F4-F806CB74DBC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206">
                  <a:extLst>
                    <a:ext uri="{FF2B5EF4-FFF2-40B4-BE49-F238E27FC236}">
                      <a16:creationId xmlns:a16="http://schemas.microsoft.com/office/drawing/2014/main" id="{7FA7B96A-3905-54AB-99A8-C293E8B7650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8" name="Group 20">
                <a:extLst>
                  <a:ext uri="{FF2B5EF4-FFF2-40B4-BE49-F238E27FC236}">
                    <a16:creationId xmlns:a16="http://schemas.microsoft.com/office/drawing/2014/main" id="{01E1C0AC-D204-01D4-7281-753CF3C1D4B7}"/>
                  </a:ext>
                </a:extLst>
              </p:cNvPr>
              <p:cNvGrpSpPr/>
              <p:nvPr/>
            </p:nvGrpSpPr>
            <p:grpSpPr>
              <a:xfrm>
                <a:off x="8404486" y="1389088"/>
                <a:ext cx="1752600" cy="1905000"/>
                <a:chOff x="5029200" y="1371600"/>
                <a:chExt cx="1752600" cy="1905000"/>
              </a:xfrm>
            </p:grpSpPr>
            <p:sp>
              <p:nvSpPr>
                <p:cNvPr id="52" name="4-Point Star 203">
                  <a:extLst>
                    <a:ext uri="{FF2B5EF4-FFF2-40B4-BE49-F238E27FC236}">
                      <a16:creationId xmlns:a16="http://schemas.microsoft.com/office/drawing/2014/main" id="{2A5A5945-D597-A909-0DFE-33EB4C30B05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204">
                  <a:extLst>
                    <a:ext uri="{FF2B5EF4-FFF2-40B4-BE49-F238E27FC236}">
                      <a16:creationId xmlns:a16="http://schemas.microsoft.com/office/drawing/2014/main" id="{395E2AF4-C69D-55A2-F1C4-0EBA5619C75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9" name="Group 23">
                <a:extLst>
                  <a:ext uri="{FF2B5EF4-FFF2-40B4-BE49-F238E27FC236}">
                    <a16:creationId xmlns:a16="http://schemas.microsoft.com/office/drawing/2014/main" id="{1A34421B-72BD-BE1A-B5D7-5FAC5FA24D36}"/>
                  </a:ext>
                </a:extLst>
              </p:cNvPr>
              <p:cNvGrpSpPr/>
              <p:nvPr/>
            </p:nvGrpSpPr>
            <p:grpSpPr>
              <a:xfrm>
                <a:off x="10068393" y="1389089"/>
                <a:ext cx="1752600" cy="1905000"/>
                <a:chOff x="5029200" y="1371600"/>
                <a:chExt cx="1752600" cy="1905000"/>
              </a:xfrm>
            </p:grpSpPr>
            <p:sp>
              <p:nvSpPr>
                <p:cNvPr id="50" name="4-Point Star 24">
                  <a:extLst>
                    <a:ext uri="{FF2B5EF4-FFF2-40B4-BE49-F238E27FC236}">
                      <a16:creationId xmlns:a16="http://schemas.microsoft.com/office/drawing/2014/main" id="{64494407-0FB5-048A-768B-D6EE2C9F5E0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25">
                  <a:extLst>
                    <a:ext uri="{FF2B5EF4-FFF2-40B4-BE49-F238E27FC236}">
                      <a16:creationId xmlns:a16="http://schemas.microsoft.com/office/drawing/2014/main" id="{B315D161-3CD5-E192-0FE6-0991F1D1180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8" name="Group 27">
              <a:extLst>
                <a:ext uri="{FF2B5EF4-FFF2-40B4-BE49-F238E27FC236}">
                  <a16:creationId xmlns:a16="http://schemas.microsoft.com/office/drawing/2014/main" id="{3DE6AE79-5E7D-9604-A1FE-E43796C6FBC8}"/>
                </a:ext>
              </a:extLst>
            </p:cNvPr>
            <p:cNvGrpSpPr/>
            <p:nvPr/>
          </p:nvGrpSpPr>
          <p:grpSpPr>
            <a:xfrm rot="5740360">
              <a:off x="-2808" y="3534746"/>
              <a:ext cx="2818778" cy="668978"/>
              <a:chOff x="5029200" y="1371600"/>
              <a:chExt cx="6791793" cy="1933731"/>
            </a:xfrm>
          </p:grpSpPr>
          <p:grpSp>
            <p:nvGrpSpPr>
              <p:cNvPr id="2058" name="Group 16">
                <a:extLst>
                  <a:ext uri="{FF2B5EF4-FFF2-40B4-BE49-F238E27FC236}">
                    <a16:creationId xmlns:a16="http://schemas.microsoft.com/office/drawing/2014/main" id="{EA17090C-88D9-7E6E-D5FA-1B882F4D00C1}"/>
                  </a:ext>
                </a:extLst>
              </p:cNvPr>
              <p:cNvGrpSpPr/>
              <p:nvPr/>
            </p:nvGrpSpPr>
            <p:grpSpPr>
              <a:xfrm>
                <a:off x="5029200" y="1371600"/>
                <a:ext cx="1752600" cy="1905000"/>
                <a:chOff x="5029200" y="1371600"/>
                <a:chExt cx="1752600" cy="1905000"/>
              </a:xfrm>
            </p:grpSpPr>
            <p:sp>
              <p:nvSpPr>
                <p:cNvPr id="2073" name="4-Point Star 195">
                  <a:extLst>
                    <a:ext uri="{FF2B5EF4-FFF2-40B4-BE49-F238E27FC236}">
                      <a16:creationId xmlns:a16="http://schemas.microsoft.com/office/drawing/2014/main" id="{6D740BCC-0C32-FA11-822B-7DDA88A58F0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4-Point Star 196">
                  <a:extLst>
                    <a:ext uri="{FF2B5EF4-FFF2-40B4-BE49-F238E27FC236}">
                      <a16:creationId xmlns:a16="http://schemas.microsoft.com/office/drawing/2014/main" id="{625A422E-B975-0AE4-EC09-71F80A5F40B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59" name="Group 17">
                <a:extLst>
                  <a:ext uri="{FF2B5EF4-FFF2-40B4-BE49-F238E27FC236}">
                    <a16:creationId xmlns:a16="http://schemas.microsoft.com/office/drawing/2014/main" id="{CDBB2B7D-59C9-6265-E2C2-B8318F8EBAD1}"/>
                  </a:ext>
                </a:extLst>
              </p:cNvPr>
              <p:cNvGrpSpPr/>
              <p:nvPr/>
            </p:nvGrpSpPr>
            <p:grpSpPr>
              <a:xfrm>
                <a:off x="6713095" y="1400331"/>
                <a:ext cx="1752600" cy="1905000"/>
                <a:chOff x="5029200" y="1371600"/>
                <a:chExt cx="1752600" cy="1905000"/>
              </a:xfrm>
            </p:grpSpPr>
            <p:sp>
              <p:nvSpPr>
                <p:cNvPr id="2071" name="4-Point Star 193">
                  <a:extLst>
                    <a:ext uri="{FF2B5EF4-FFF2-40B4-BE49-F238E27FC236}">
                      <a16:creationId xmlns:a16="http://schemas.microsoft.com/office/drawing/2014/main" id="{21A3DFB1-49FF-2651-2D63-8E8AFBC4E9A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4-Point Star 194">
                  <a:extLst>
                    <a:ext uri="{FF2B5EF4-FFF2-40B4-BE49-F238E27FC236}">
                      <a16:creationId xmlns:a16="http://schemas.microsoft.com/office/drawing/2014/main" id="{E985DFB0-C47F-902E-91F3-77F2D099C9B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0" name="Group 20">
                <a:extLst>
                  <a:ext uri="{FF2B5EF4-FFF2-40B4-BE49-F238E27FC236}">
                    <a16:creationId xmlns:a16="http://schemas.microsoft.com/office/drawing/2014/main" id="{DD768F25-1EC9-5BF9-37A4-3854C4D0516F}"/>
                  </a:ext>
                </a:extLst>
              </p:cNvPr>
              <p:cNvGrpSpPr/>
              <p:nvPr/>
            </p:nvGrpSpPr>
            <p:grpSpPr>
              <a:xfrm>
                <a:off x="8404486" y="1389088"/>
                <a:ext cx="1752600" cy="1905000"/>
                <a:chOff x="5029200" y="1371600"/>
                <a:chExt cx="1752600" cy="1905000"/>
              </a:xfrm>
            </p:grpSpPr>
            <p:sp>
              <p:nvSpPr>
                <p:cNvPr id="2066" name="4-Point Star 191">
                  <a:extLst>
                    <a:ext uri="{FF2B5EF4-FFF2-40B4-BE49-F238E27FC236}">
                      <a16:creationId xmlns:a16="http://schemas.microsoft.com/office/drawing/2014/main" id="{532C9935-32FA-1AFC-8D1A-8D75AE8F1F3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4-Point Star 192">
                  <a:extLst>
                    <a:ext uri="{FF2B5EF4-FFF2-40B4-BE49-F238E27FC236}">
                      <a16:creationId xmlns:a16="http://schemas.microsoft.com/office/drawing/2014/main" id="{A6726C9A-B75B-1A25-5DCF-46A67ABEE18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3" name="Group 23">
                <a:extLst>
                  <a:ext uri="{FF2B5EF4-FFF2-40B4-BE49-F238E27FC236}">
                    <a16:creationId xmlns:a16="http://schemas.microsoft.com/office/drawing/2014/main" id="{98CDB4F3-ED9E-CBBE-033D-579E42B35267}"/>
                  </a:ext>
                </a:extLst>
              </p:cNvPr>
              <p:cNvGrpSpPr/>
              <p:nvPr/>
            </p:nvGrpSpPr>
            <p:grpSpPr>
              <a:xfrm>
                <a:off x="10068393" y="1389089"/>
                <a:ext cx="1752600" cy="1905000"/>
                <a:chOff x="5029200" y="1371600"/>
                <a:chExt cx="1752600" cy="1905000"/>
              </a:xfrm>
            </p:grpSpPr>
            <p:sp>
              <p:nvSpPr>
                <p:cNvPr id="2064" name="4-Point Star 27">
                  <a:extLst>
                    <a:ext uri="{FF2B5EF4-FFF2-40B4-BE49-F238E27FC236}">
                      <a16:creationId xmlns:a16="http://schemas.microsoft.com/office/drawing/2014/main" id="{C8D81874-56CA-E2E1-4C69-11CE2F8A052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4-Point Star 190">
                  <a:extLst>
                    <a:ext uri="{FF2B5EF4-FFF2-40B4-BE49-F238E27FC236}">
                      <a16:creationId xmlns:a16="http://schemas.microsoft.com/office/drawing/2014/main" id="{9D7F5609-0796-4524-11FF-12D1234E96D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9" name="Rounded Rectangle 178">
              <a:extLst>
                <a:ext uri="{FF2B5EF4-FFF2-40B4-BE49-F238E27FC236}">
                  <a16:creationId xmlns:a16="http://schemas.microsoft.com/office/drawing/2014/main" id="{356BEA91-39D3-6C8A-BF02-41747265CF5F}"/>
                </a:ext>
              </a:extLst>
            </p:cNvPr>
            <p:cNvSpPr/>
            <p:nvPr/>
          </p:nvSpPr>
          <p:spPr>
            <a:xfrm>
              <a:off x="1584413" y="3065484"/>
              <a:ext cx="680434" cy="291615"/>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ounded Rectangle 179">
              <a:extLst>
                <a:ext uri="{FF2B5EF4-FFF2-40B4-BE49-F238E27FC236}">
                  <a16:creationId xmlns:a16="http://schemas.microsoft.com/office/drawing/2014/main" id="{BE298357-50E5-CB69-2E4D-95D692137B68}"/>
                </a:ext>
              </a:extLst>
            </p:cNvPr>
            <p:cNvSpPr/>
            <p:nvPr/>
          </p:nvSpPr>
          <p:spPr>
            <a:xfrm>
              <a:off x="1568478" y="3631184"/>
              <a:ext cx="696370" cy="30914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Freeform: Shape 2054">
              <a:extLst>
                <a:ext uri="{FF2B5EF4-FFF2-40B4-BE49-F238E27FC236}">
                  <a16:creationId xmlns:a16="http://schemas.microsoft.com/office/drawing/2014/main" id="{84108AB5-36EA-05EF-7F08-6B0A26B2A80B}"/>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6" name="Cloud 2055">
              <a:extLst>
                <a:ext uri="{FF2B5EF4-FFF2-40B4-BE49-F238E27FC236}">
                  <a16:creationId xmlns:a16="http://schemas.microsoft.com/office/drawing/2014/main" id="{C3463F24-A634-4BEA-725B-47E143E4B84A}"/>
                </a:ext>
              </a:extLst>
            </p:cNvPr>
            <p:cNvSpPr/>
            <p:nvPr/>
          </p:nvSpPr>
          <p:spPr>
            <a:xfrm rot="5799345">
              <a:off x="1388953" y="1954546"/>
              <a:ext cx="1076787" cy="93654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a:extLst>
                <a:ext uri="{FF2B5EF4-FFF2-40B4-BE49-F238E27FC236}">
                  <a16:creationId xmlns:a16="http://schemas.microsoft.com/office/drawing/2014/main" id="{70A4E82B-95F1-369D-767C-FF800796F3A3}"/>
                </a:ext>
              </a:extLst>
            </p:cNvPr>
            <p:cNvSpPr/>
            <p:nvPr/>
          </p:nvSpPr>
          <p:spPr>
            <a:xfrm>
              <a:off x="1732342" y="2035701"/>
              <a:ext cx="404628" cy="1897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(5)</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6:7</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Improving Our Prayers</a:t>
            </a:r>
            <a:endParaRPr lang="en-US" altLang="en-US" sz="4000" dirty="0">
              <a:latin typeface="Algerian" panose="04020705040A02060702" pitchFamily="82" charset="0"/>
            </a:endParaRPr>
          </a:p>
        </p:txBody>
      </p:sp>
      <p:sp>
        <p:nvSpPr>
          <p:cNvPr id="3" name="Rectangle 2"/>
          <p:cNvSpPr/>
          <p:nvPr/>
        </p:nvSpPr>
        <p:spPr>
          <a:xfrm>
            <a:off x="5650044" y="4460932"/>
            <a:ext cx="6096000" cy="1477328"/>
          </a:xfrm>
          <a:prstGeom prst="rect">
            <a:avLst/>
          </a:prstGeom>
        </p:spPr>
        <p:txBody>
          <a:bodyPr>
            <a:spAutoFit/>
          </a:bodyPr>
          <a:lstStyle/>
          <a:p>
            <a:r>
              <a:rPr lang="en-US" dirty="0"/>
              <a:t>“Think of those things you truly need. </a:t>
            </a:r>
          </a:p>
          <a:p>
            <a:endParaRPr lang="en-US" dirty="0"/>
          </a:p>
          <a:p>
            <a:r>
              <a:rPr lang="en-US" dirty="0"/>
              <a:t>Bring your goals and your hopes and your dreams to the Lord and set them before Him. Heavenly Father wants us to approach Him and ask for His divine aid.”</a:t>
            </a:r>
          </a:p>
        </p:txBody>
      </p:sp>
      <p:sp>
        <p:nvSpPr>
          <p:cNvPr id="4" name="Rectangle 3"/>
          <p:cNvSpPr/>
          <p:nvPr/>
        </p:nvSpPr>
        <p:spPr>
          <a:xfrm>
            <a:off x="395335" y="1499480"/>
            <a:ext cx="6096000" cy="2031325"/>
          </a:xfrm>
          <a:prstGeom prst="rect">
            <a:avLst/>
          </a:prstGeom>
        </p:spPr>
        <p:txBody>
          <a:bodyPr>
            <a:spAutoFit/>
          </a:bodyPr>
          <a:lstStyle/>
          <a:p>
            <a:r>
              <a:rPr lang="en-US" b="0" i="0" dirty="0">
                <a:solidFill>
                  <a:srgbClr val="333333"/>
                </a:solidFill>
                <a:effectLst/>
                <a:latin typeface="Abadi" panose="020B0604020104020204" pitchFamily="34" charset="0"/>
              </a:rPr>
              <a:t>“Will prayers that do not demand much of your thought merit much attention from our Heavenly Father?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When you find yourself getting into a routine with your prayers, step back and think. Meditate for a while on the things for which you really are grateful. Look for them. They don’t have to be grand or glorious. …</a:t>
            </a:r>
            <a:endParaRPr lang="en-US" dirty="0"/>
          </a:p>
        </p:txBody>
      </p:sp>
      <p:pic>
        <p:nvPicPr>
          <p:cNvPr id="10" name="Picture 10" descr="https://upload.wikimedia.org/wikipedia/en/thumb/e/eb/JosephB.Wirthlin.jpg/175px-JosephB.Wirth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76" y="90014"/>
            <a:ext cx="795283" cy="1058863"/>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dc95wa4w5yhv.cloudfront.net/image-cache/christian-meditation_472_314_80.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94" b="3210"/>
          <a:stretch/>
        </p:blipFill>
        <p:spPr bwMode="auto">
          <a:xfrm>
            <a:off x="7637172" y="1015670"/>
            <a:ext cx="2621340" cy="289485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lds.net/wp-content/uploads/2014/04/Girl-Pray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453" y="4112331"/>
            <a:ext cx="1691954" cy="211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(6)</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6:8</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Your Father </a:t>
            </a:r>
            <a:r>
              <a:rPr lang="en-US" altLang="en-US" sz="4800" dirty="0" err="1">
                <a:latin typeface="Algerian" panose="04020705040A02060702" pitchFamily="82" charset="0"/>
              </a:rPr>
              <a:t>Knoweth</a:t>
            </a:r>
            <a:endParaRPr lang="en-US" altLang="en-US" sz="4000" dirty="0">
              <a:latin typeface="Algerian" panose="04020705040A02060702" pitchFamily="82" charset="0"/>
            </a:endParaRPr>
          </a:p>
        </p:txBody>
      </p:sp>
      <p:sp>
        <p:nvSpPr>
          <p:cNvPr id="4" name="Rectangle 3"/>
          <p:cNvSpPr/>
          <p:nvPr/>
        </p:nvSpPr>
        <p:spPr>
          <a:xfrm>
            <a:off x="2362954" y="863533"/>
            <a:ext cx="6219731" cy="4524315"/>
          </a:xfrm>
          <a:prstGeom prst="rect">
            <a:avLst/>
          </a:prstGeom>
        </p:spPr>
        <p:txBody>
          <a:bodyPr wrap="square">
            <a:spAutoFit/>
          </a:bodyPr>
          <a:lstStyle/>
          <a:p>
            <a:r>
              <a:rPr lang="en-US" sz="2400" dirty="0"/>
              <a:t>Some people might ask what purpose is served in asking for blessings if Heavenly Father already knows what we need. </a:t>
            </a:r>
          </a:p>
          <a:p>
            <a:endParaRPr lang="en-US" sz="2400" dirty="0"/>
          </a:p>
          <a:p>
            <a:r>
              <a:rPr lang="en-US" sz="2400" dirty="0"/>
              <a:t>Through prayer we acknowledge our dependence on the Lord, exercise our faith in His ability to bestow desired blessings, and acknowledge that ultimately all blessings come from Him.</a:t>
            </a:r>
          </a:p>
          <a:p>
            <a:endParaRPr lang="en-US" sz="2400" dirty="0"/>
          </a:p>
          <a:p>
            <a:r>
              <a:rPr lang="en-US" sz="2400" dirty="0"/>
              <a:t>Approached properly, prayer helps us evaluate our lives and align with the will of God.</a:t>
            </a:r>
          </a:p>
        </p:txBody>
      </p:sp>
      <p:pic>
        <p:nvPicPr>
          <p:cNvPr id="21510" name="Picture 6" descr="https://encrypted-tbn2.gstatic.com/images?q=tbn:ANd9GcSHarGzBxZ9YMAMLyqtRU6CbMDhryAr1uAV3AMqEZd1ygjcKYZE"/>
          <p:cNvPicPr>
            <a:picLocks noChangeAspect="1" noChangeArrowheads="1"/>
          </p:cNvPicPr>
          <p:nvPr/>
        </p:nvPicPr>
        <p:blipFill rotWithShape="1">
          <a:blip r:embed="rId3">
            <a:extLst>
              <a:ext uri="{28A0092B-C50C-407E-A947-70E740481C1C}">
                <a14:useLocalDpi xmlns:a14="http://schemas.microsoft.com/office/drawing/2010/main" val="0"/>
              </a:ext>
            </a:extLst>
          </a:blip>
          <a:srcRect t="-1413" r="29821" b="1"/>
          <a:stretch/>
        </p:blipFill>
        <p:spPr bwMode="auto">
          <a:xfrm flipH="1">
            <a:off x="8582685" y="1130221"/>
            <a:ext cx="2390507" cy="2298779"/>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woman pra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52" y="1375852"/>
            <a:ext cx="1950964" cy="259862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lds.net/wp-content/uploads/2013/10/man-pray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349" y="4422375"/>
            <a:ext cx="3107207" cy="206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10"/>
                                        </p:tgtEl>
                                        <p:attrNameLst>
                                          <p:attrName>style.visibility</p:attrName>
                                        </p:attrNameLst>
                                      </p:cBhvr>
                                      <p:to>
                                        <p:strVal val="visible"/>
                                      </p:to>
                                    </p:set>
                                    <p:animEffect transition="in" filter="fade">
                                      <p:cBhvr>
                                        <p:cTn id="9" dur="500"/>
                                        <p:tgtEl>
                                          <p:spTgt spid="215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fade">
                                      <p:cBhvr>
                                        <p:cTn id="16"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(7)</a:t>
            </a:r>
            <a:endParaRPr lang="en-US" dirty="0"/>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Prayer</a:t>
            </a:r>
            <a:endParaRPr lang="en-US" altLang="en-US" sz="4000" dirty="0">
              <a:latin typeface="Algerian" panose="04020705040A02060702" pitchFamily="82" charset="0"/>
            </a:endParaRPr>
          </a:p>
        </p:txBody>
      </p:sp>
      <p:sp>
        <p:nvSpPr>
          <p:cNvPr id="4" name="Rectangle 3"/>
          <p:cNvSpPr/>
          <p:nvPr/>
        </p:nvSpPr>
        <p:spPr>
          <a:xfrm>
            <a:off x="398351" y="1382286"/>
            <a:ext cx="6219731" cy="4093428"/>
          </a:xfrm>
          <a:prstGeom prst="rect">
            <a:avLst/>
          </a:prstGeom>
        </p:spPr>
        <p:txBody>
          <a:bodyPr wrap="square">
            <a:spAutoFit/>
          </a:bodyPr>
          <a:lstStyle/>
          <a:p>
            <a:r>
              <a:rPr lang="en-US" sz="2000" dirty="0"/>
              <a:t>“Prayer is the act by which the will of the Father and the will of the child are brought into correspondence with each other. </a:t>
            </a:r>
          </a:p>
          <a:p>
            <a:endParaRPr lang="en-US" sz="2000" dirty="0"/>
          </a:p>
          <a:p>
            <a:r>
              <a:rPr lang="en-US" sz="2000" dirty="0"/>
              <a:t>The object of prayer is not to change the will of God but to secure for ourselves and for others blessings that God is already willing to grant but that are made conditional on our asking for them. </a:t>
            </a:r>
          </a:p>
          <a:p>
            <a:endParaRPr lang="en-US" sz="2000" dirty="0"/>
          </a:p>
          <a:p>
            <a:r>
              <a:rPr lang="en-US" sz="2000" dirty="0"/>
              <a:t>Blessings require some work or effort on our part before we can obtain them. Prayer is a form of work and is an appointed means for obtaining the highest of all blessings” </a:t>
            </a:r>
          </a:p>
        </p:txBody>
      </p:sp>
      <p:grpSp>
        <p:nvGrpSpPr>
          <p:cNvPr id="3" name="Group 2"/>
          <p:cNvGrpSpPr/>
          <p:nvPr/>
        </p:nvGrpSpPr>
        <p:grpSpPr>
          <a:xfrm>
            <a:off x="7088863" y="1070240"/>
            <a:ext cx="2525916" cy="2589225"/>
            <a:chOff x="7088863" y="1070240"/>
            <a:chExt cx="2525916" cy="2589225"/>
          </a:xfrm>
        </p:grpSpPr>
        <p:pic>
          <p:nvPicPr>
            <p:cNvPr id="24578" name="Picture 2" descr="http://images.fineartamerica.com/images/artworkimages/mediumlarge/1/whisper-a-little-prayer-for-me-rick-mo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54" t="19178" r="9758" b="27172"/>
            <a:stretch/>
          </p:blipFill>
          <p:spPr bwMode="auto">
            <a:xfrm>
              <a:off x="7088863" y="1070240"/>
              <a:ext cx="2525916" cy="23587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106229" y="3413244"/>
              <a:ext cx="776175" cy="246221"/>
            </a:xfrm>
            <a:prstGeom prst="rect">
              <a:avLst/>
            </a:prstGeom>
          </p:spPr>
          <p:txBody>
            <a:bodyPr wrap="none">
              <a:spAutoFit/>
            </a:bodyPr>
            <a:lstStyle/>
            <a:p>
              <a:r>
                <a:rPr lang="en-US" altLang="en-US" sz="1000" dirty="0"/>
                <a:t>Rick Moore</a:t>
              </a:r>
              <a:endParaRPr lang="en-US" sz="1000" dirty="0"/>
            </a:p>
          </p:txBody>
        </p:sp>
      </p:grpSp>
      <p:pic>
        <p:nvPicPr>
          <p:cNvPr id="24580" name="Picture 4" descr="http://johndrubel.com/wp-content/uploads/2010/05/Eric-Pray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762" y="4051410"/>
            <a:ext cx="3252728" cy="255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580"/>
                                        </p:tgtEl>
                                        <p:attrNameLst>
                                          <p:attrName>style.visibility</p:attrName>
                                        </p:attrNameLst>
                                      </p:cBhvr>
                                      <p:to>
                                        <p:strVal val="visible"/>
                                      </p:to>
                                    </p:set>
                                    <p:animEffect transition="in" filter="fade">
                                      <p:cBhvr>
                                        <p:cTn id="9" dur="500"/>
                                        <p:tgtEl>
                                          <p:spTgt spid="2458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After This Manner Therefore Pray Ye</a:t>
            </a:r>
          </a:p>
        </p:txBody>
      </p:sp>
      <p:sp>
        <p:nvSpPr>
          <p:cNvPr id="4" name="Rectangle 3"/>
          <p:cNvSpPr/>
          <p:nvPr/>
        </p:nvSpPr>
        <p:spPr>
          <a:xfrm>
            <a:off x="3874883" y="648956"/>
            <a:ext cx="4653481" cy="1015663"/>
          </a:xfrm>
          <a:prstGeom prst="rect">
            <a:avLst/>
          </a:prstGeom>
        </p:spPr>
        <p:txBody>
          <a:bodyPr wrap="square">
            <a:spAutoFit/>
          </a:bodyPr>
          <a:lstStyle/>
          <a:p>
            <a:pPr algn="ctr"/>
            <a:r>
              <a:rPr lang="en-US" sz="2000" dirty="0"/>
              <a:t>“The Lord’s Prayer serves as a pattern to follow and not as a piece to memorize and recite repetitively.” (8)</a:t>
            </a:r>
          </a:p>
        </p:txBody>
      </p:sp>
      <p:sp>
        <p:nvSpPr>
          <p:cNvPr id="5" name="Rectangle 4"/>
          <p:cNvSpPr/>
          <p:nvPr/>
        </p:nvSpPr>
        <p:spPr>
          <a:xfrm>
            <a:off x="1029077" y="2936557"/>
            <a:ext cx="3542923" cy="1569660"/>
          </a:xfrm>
          <a:prstGeom prst="rect">
            <a:avLst/>
          </a:prstGeom>
        </p:spPr>
        <p:txBody>
          <a:bodyPr wrap="square">
            <a:spAutoFit/>
          </a:bodyPr>
          <a:lstStyle/>
          <a:p>
            <a:pPr algn="ctr"/>
            <a:r>
              <a:rPr lang="en-US" sz="2400" dirty="0"/>
              <a:t>How can we enrich our own prayers and our own witness of the truth of Jesus’ message?</a:t>
            </a:r>
          </a:p>
        </p:txBody>
      </p:sp>
      <p:pic>
        <p:nvPicPr>
          <p:cNvPr id="13" name="Picture 12" descr="Jesus pray I_have_prayed_for_thee.jpg"/>
          <p:cNvPicPr>
            <a:picLocks noChangeAspect="1"/>
          </p:cNvPicPr>
          <p:nvPr/>
        </p:nvPicPr>
        <p:blipFill>
          <a:blip r:embed="rId3" cstate="print"/>
          <a:stretch>
            <a:fillRect/>
          </a:stretch>
        </p:blipFill>
        <p:spPr>
          <a:xfrm>
            <a:off x="5434885" y="1892669"/>
            <a:ext cx="3433827" cy="4488663"/>
          </a:xfrm>
          <a:prstGeom prst="rect">
            <a:avLst/>
          </a:prstGeom>
        </p:spPr>
      </p:pic>
    </p:spTree>
    <p:extLst>
      <p:ext uri="{BB962C8B-B14F-4D97-AF65-F5344CB8AC3E}">
        <p14:creationId xmlns:p14="http://schemas.microsoft.com/office/powerpoint/2010/main" val="9183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Hallowed Be Thy Name</a:t>
            </a:r>
          </a:p>
        </p:txBody>
      </p:sp>
      <p:sp>
        <p:nvSpPr>
          <p:cNvPr id="2" name="Rectangle 1"/>
          <p:cNvSpPr/>
          <p:nvPr/>
        </p:nvSpPr>
        <p:spPr>
          <a:xfrm>
            <a:off x="331959" y="905232"/>
            <a:ext cx="6096000" cy="5078313"/>
          </a:xfrm>
          <a:prstGeom prst="rect">
            <a:avLst/>
          </a:prstGeom>
        </p:spPr>
        <p:txBody>
          <a:bodyPr>
            <a:spAutoFit/>
          </a:bodyPr>
          <a:lstStyle/>
          <a:p>
            <a:r>
              <a:rPr lang="en-US" b="0" i="0" dirty="0">
                <a:solidFill>
                  <a:srgbClr val="333333"/>
                </a:solidFill>
                <a:effectLst/>
                <a:latin typeface="+mn-lt"/>
              </a:rPr>
              <a:t>“When we go to worship in a temple or a church, we put aside our working clothes and dress ourselves in something better. </a:t>
            </a:r>
          </a:p>
          <a:p>
            <a:endParaRPr lang="en-US" dirty="0">
              <a:solidFill>
                <a:srgbClr val="333333"/>
              </a:solidFill>
              <a:latin typeface="+mn-lt"/>
            </a:endParaRPr>
          </a:p>
          <a:p>
            <a:r>
              <a:rPr lang="en-US" b="0" i="0" dirty="0">
                <a:solidFill>
                  <a:srgbClr val="333333"/>
                </a:solidFill>
                <a:effectLst/>
                <a:latin typeface="+mn-lt"/>
              </a:rPr>
              <a:t>This change of clothing is a mark of respect. </a:t>
            </a:r>
          </a:p>
          <a:p>
            <a:endParaRPr lang="en-US" dirty="0">
              <a:solidFill>
                <a:srgbClr val="333333"/>
              </a:solidFill>
              <a:latin typeface="+mn-lt"/>
            </a:endParaRPr>
          </a:p>
          <a:p>
            <a:r>
              <a:rPr lang="en-US" b="0" i="0" dirty="0">
                <a:solidFill>
                  <a:srgbClr val="333333"/>
                </a:solidFill>
                <a:effectLst/>
                <a:latin typeface="+mn-lt"/>
              </a:rPr>
              <a:t>Similarly, when we address our Heavenly Father, we should put aside our working words and clothe our prayers in special language of reverence and respect. </a:t>
            </a:r>
          </a:p>
          <a:p>
            <a:endParaRPr lang="en-US" dirty="0">
              <a:solidFill>
                <a:srgbClr val="333333"/>
              </a:solidFill>
              <a:latin typeface="+mn-lt"/>
            </a:endParaRPr>
          </a:p>
          <a:p>
            <a:r>
              <a:rPr lang="en-US" b="0" i="0" dirty="0">
                <a:solidFill>
                  <a:srgbClr val="333333"/>
                </a:solidFill>
                <a:effectLst/>
                <a:latin typeface="+mn-lt"/>
              </a:rPr>
              <a:t>In offering prayers in the English language, members of our church do not address our Heavenly Father with the same words we use in speaking to a fellow worker, to an employee or employer, or to a merchant in the marketplace. </a:t>
            </a:r>
          </a:p>
          <a:p>
            <a:endParaRPr lang="en-US" dirty="0">
              <a:solidFill>
                <a:srgbClr val="333333"/>
              </a:solidFill>
              <a:latin typeface="+mn-lt"/>
            </a:endParaRPr>
          </a:p>
          <a:p>
            <a:r>
              <a:rPr lang="en-US" b="0" i="0" dirty="0">
                <a:solidFill>
                  <a:srgbClr val="333333"/>
                </a:solidFill>
                <a:effectLst/>
                <a:latin typeface="+mn-lt"/>
              </a:rPr>
              <a:t>We use special words that have been sanctified by use in inspired communications, words that have been recommended to us and modeled for us by those we sustain as prophets and inspired teachers.</a:t>
            </a:r>
            <a:endParaRPr lang="en-US" dirty="0">
              <a:latin typeface="+mn-lt"/>
            </a:endParaRPr>
          </a:p>
        </p:txBody>
      </p:sp>
      <p:sp>
        <p:nvSpPr>
          <p:cNvPr id="3" name="Rectangle 2"/>
          <p:cNvSpPr/>
          <p:nvPr/>
        </p:nvSpPr>
        <p:spPr>
          <a:xfrm>
            <a:off x="6856490" y="4431182"/>
            <a:ext cx="4906979" cy="2308324"/>
          </a:xfrm>
          <a:prstGeom prst="rect">
            <a:avLst/>
          </a:prstGeom>
        </p:spPr>
        <p:txBody>
          <a:bodyPr wrap="square">
            <a:spAutoFit/>
          </a:bodyPr>
          <a:lstStyle/>
          <a:p>
            <a:r>
              <a:rPr lang="en-US" b="0" i="0" dirty="0">
                <a:effectLst/>
                <a:latin typeface="+mn-lt"/>
              </a:rPr>
              <a:t>“The special language of prayer follows different forms in different languages, but the principle is always the same. </a:t>
            </a:r>
          </a:p>
          <a:p>
            <a:endParaRPr lang="en-US" dirty="0">
              <a:latin typeface="+mn-lt"/>
            </a:endParaRPr>
          </a:p>
          <a:p>
            <a:r>
              <a:rPr lang="en-US" b="0" i="0" dirty="0">
                <a:effectLst/>
                <a:latin typeface="+mn-lt"/>
              </a:rPr>
              <a:t>We should address prayers to our Heavenly Father in words which speakers of that language associate with love and respect and reverence and closeness.” </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102" y="57309"/>
            <a:ext cx="1128418" cy="1406353"/>
          </a:xfrm>
          <a:prstGeom prst="rect">
            <a:avLst/>
          </a:prstGeom>
        </p:spPr>
      </p:pic>
      <p:grpSp>
        <p:nvGrpSpPr>
          <p:cNvPr id="10" name="Group 9"/>
          <p:cNvGrpSpPr/>
          <p:nvPr/>
        </p:nvGrpSpPr>
        <p:grpSpPr>
          <a:xfrm rot="768628">
            <a:off x="6909425" y="864660"/>
            <a:ext cx="1711105" cy="1711105"/>
            <a:chOff x="6909425" y="864660"/>
            <a:chExt cx="1711105" cy="1711105"/>
          </a:xfrm>
        </p:grpSpPr>
        <p:sp>
          <p:nvSpPr>
            <p:cNvPr id="8" name="Folded Corner 7"/>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Rectangle 8"/>
            <p:cNvSpPr/>
            <p:nvPr/>
          </p:nvSpPr>
          <p:spPr>
            <a:xfrm>
              <a:off x="6967322" y="1122983"/>
              <a:ext cx="159531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Thee</a:t>
              </a:r>
            </a:p>
          </p:txBody>
        </p:sp>
      </p:grpSp>
      <p:grpSp>
        <p:nvGrpSpPr>
          <p:cNvPr id="22" name="Group 21"/>
          <p:cNvGrpSpPr/>
          <p:nvPr/>
        </p:nvGrpSpPr>
        <p:grpSpPr>
          <a:xfrm rot="21013436">
            <a:off x="9004660" y="954150"/>
            <a:ext cx="1711105" cy="1711105"/>
            <a:chOff x="6909425" y="864660"/>
            <a:chExt cx="1711105" cy="1711105"/>
          </a:xfrm>
        </p:grpSpPr>
        <p:sp>
          <p:nvSpPr>
            <p:cNvPr id="23" name="Folded Corner 22"/>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 name="Rectangle 23"/>
            <p:cNvSpPr/>
            <p:nvPr/>
          </p:nvSpPr>
          <p:spPr>
            <a:xfrm>
              <a:off x="6943277" y="1122983"/>
              <a:ext cx="16433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Thou</a:t>
              </a:r>
            </a:p>
          </p:txBody>
        </p:sp>
      </p:grpSp>
      <p:grpSp>
        <p:nvGrpSpPr>
          <p:cNvPr id="25" name="Group 24"/>
          <p:cNvGrpSpPr/>
          <p:nvPr/>
        </p:nvGrpSpPr>
        <p:grpSpPr>
          <a:xfrm rot="20715130">
            <a:off x="6430135" y="2476535"/>
            <a:ext cx="1711105" cy="1711105"/>
            <a:chOff x="6909425" y="864660"/>
            <a:chExt cx="1711105" cy="1711105"/>
          </a:xfrm>
        </p:grpSpPr>
        <p:sp>
          <p:nvSpPr>
            <p:cNvPr id="26" name="Folded Corner 25"/>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 name="Rectangle 26"/>
            <p:cNvSpPr/>
            <p:nvPr/>
          </p:nvSpPr>
          <p:spPr>
            <a:xfrm>
              <a:off x="7157118" y="1122983"/>
              <a:ext cx="121571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Thy</a:t>
              </a:r>
            </a:p>
          </p:txBody>
        </p:sp>
      </p:grpSp>
      <p:grpSp>
        <p:nvGrpSpPr>
          <p:cNvPr id="28" name="Group 27"/>
          <p:cNvGrpSpPr/>
          <p:nvPr/>
        </p:nvGrpSpPr>
        <p:grpSpPr>
          <a:xfrm rot="991760">
            <a:off x="9309481" y="2550901"/>
            <a:ext cx="1789272" cy="1711105"/>
            <a:chOff x="6870342" y="864660"/>
            <a:chExt cx="1789272" cy="1711105"/>
          </a:xfrm>
        </p:grpSpPr>
        <p:sp>
          <p:nvSpPr>
            <p:cNvPr id="29" name="Folded Corner 28"/>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 name="Rectangle 29"/>
            <p:cNvSpPr/>
            <p:nvPr/>
          </p:nvSpPr>
          <p:spPr>
            <a:xfrm>
              <a:off x="6870342" y="1122983"/>
              <a:ext cx="17892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Thine</a:t>
              </a:r>
            </a:p>
          </p:txBody>
        </p:sp>
      </p:grpSp>
      <p:sp>
        <p:nvSpPr>
          <p:cNvPr id="31" name="Rectangle 30"/>
          <p:cNvSpPr/>
          <p:nvPr/>
        </p:nvSpPr>
        <p:spPr>
          <a:xfrm>
            <a:off x="0" y="6488668"/>
            <a:ext cx="1391599" cy="369332"/>
          </a:xfrm>
          <a:prstGeom prst="rect">
            <a:avLst/>
          </a:prstGeom>
        </p:spPr>
        <p:txBody>
          <a:bodyPr wrap="none">
            <a:spAutoFit/>
          </a:bodyPr>
          <a:lstStyle/>
          <a:p>
            <a:r>
              <a:rPr lang="en-US" dirty="0"/>
              <a:t>Matthew 6:9</a:t>
            </a:r>
          </a:p>
        </p:txBody>
      </p:sp>
    </p:spTree>
    <p:extLst>
      <p:ext uri="{BB962C8B-B14F-4D97-AF65-F5344CB8AC3E}">
        <p14:creationId xmlns:p14="http://schemas.microsoft.com/office/powerpoint/2010/main" val="21006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4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ppt_w</p:attrName>
                                        </p:attrNameLst>
                                      </p:cBhvr>
                                      <p:tavLst>
                                        <p:tav tm="0" fmla="#ppt_w*sin(2.5*pi*$)">
                                          <p:val>
                                            <p:fltVal val="0"/>
                                          </p:val>
                                        </p:tav>
                                        <p:tav tm="100000">
                                          <p:val>
                                            <p:fltVal val="1"/>
                                          </p:val>
                                        </p:tav>
                                      </p:tavLst>
                                    </p:anim>
                                    <p:anim calcmode="lin" valueType="num">
                                      <p:cBhvr>
                                        <p:cTn id="15" dur="1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par>
                                <p:cTn id="20" presetID="45"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500"/>
                                        <p:tgtEl>
                                          <p:spTgt spid="22"/>
                                        </p:tgtEl>
                                      </p:cBhvr>
                                    </p:animEffect>
                                    <p:anim calcmode="lin" valueType="num">
                                      <p:cBhvr>
                                        <p:cTn id="23" dur="1500" fill="hold"/>
                                        <p:tgtEl>
                                          <p:spTgt spid="22"/>
                                        </p:tgtEl>
                                        <p:attrNameLst>
                                          <p:attrName>ppt_w</p:attrName>
                                        </p:attrNameLst>
                                      </p:cBhvr>
                                      <p:tavLst>
                                        <p:tav tm="0" fmla="#ppt_w*sin(2.5*pi*$)">
                                          <p:val>
                                            <p:fltVal val="0"/>
                                          </p:val>
                                        </p:tav>
                                        <p:tav tm="100000">
                                          <p:val>
                                            <p:fltVal val="1"/>
                                          </p:val>
                                        </p:tav>
                                      </p:tavLst>
                                    </p:anim>
                                    <p:anim calcmode="lin" valueType="num">
                                      <p:cBhvr>
                                        <p:cTn id="24" dur="1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45"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500"/>
                                        <p:tgtEl>
                                          <p:spTgt spid="25"/>
                                        </p:tgtEl>
                                      </p:cBhvr>
                                    </p:animEffect>
                                    <p:anim calcmode="lin" valueType="num">
                                      <p:cBhvr>
                                        <p:cTn id="32" dur="1500" fill="hold"/>
                                        <p:tgtEl>
                                          <p:spTgt spid="25"/>
                                        </p:tgtEl>
                                        <p:attrNameLst>
                                          <p:attrName>ppt_w</p:attrName>
                                        </p:attrNameLst>
                                      </p:cBhvr>
                                      <p:tavLst>
                                        <p:tav tm="0" fmla="#ppt_w*sin(2.5*pi*$)">
                                          <p:val>
                                            <p:fltVal val="0"/>
                                          </p:val>
                                        </p:tav>
                                        <p:tav tm="100000">
                                          <p:val>
                                            <p:fltVal val="1"/>
                                          </p:val>
                                        </p:tav>
                                      </p:tavLst>
                                    </p:anim>
                                    <p:anim calcmode="lin" valueType="num">
                                      <p:cBhvr>
                                        <p:cTn id="33" dur="1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childTnLst>
                                </p:cTn>
                              </p:par>
                              <p:par>
                                <p:cTn id="38" presetID="45"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500"/>
                                        <p:tgtEl>
                                          <p:spTgt spid="28"/>
                                        </p:tgtEl>
                                      </p:cBhvr>
                                    </p:animEffect>
                                    <p:anim calcmode="lin" valueType="num">
                                      <p:cBhvr>
                                        <p:cTn id="41" dur="1500" fill="hold"/>
                                        <p:tgtEl>
                                          <p:spTgt spid="28"/>
                                        </p:tgtEl>
                                        <p:attrNameLst>
                                          <p:attrName>ppt_w</p:attrName>
                                        </p:attrNameLst>
                                      </p:cBhvr>
                                      <p:tavLst>
                                        <p:tav tm="0" fmla="#ppt_w*sin(2.5*pi*$)">
                                          <p:val>
                                            <p:fltVal val="0"/>
                                          </p:val>
                                        </p:tav>
                                        <p:tav tm="100000">
                                          <p:val>
                                            <p:fltVal val="1"/>
                                          </p:val>
                                        </p:tav>
                                      </p:tavLst>
                                    </p:anim>
                                    <p:anim calcmode="lin" valueType="num">
                                      <p:cBhvr>
                                        <p:cTn id="42" dur="1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Thy Kingdom Come</a:t>
            </a:r>
          </a:p>
        </p:txBody>
      </p:sp>
      <p:sp>
        <p:nvSpPr>
          <p:cNvPr id="2" name="Rectangle 1"/>
          <p:cNvSpPr/>
          <p:nvPr/>
        </p:nvSpPr>
        <p:spPr>
          <a:xfrm>
            <a:off x="331959" y="905232"/>
            <a:ext cx="6096000" cy="1754326"/>
          </a:xfrm>
          <a:prstGeom prst="rect">
            <a:avLst/>
          </a:prstGeom>
        </p:spPr>
        <p:txBody>
          <a:bodyPr>
            <a:spAutoFit/>
          </a:bodyPr>
          <a:lstStyle/>
          <a:p>
            <a:r>
              <a:rPr lang="en-US" dirty="0"/>
              <a:t>“The Church is steadily growing; it has since its organization over 178 years ago. … </a:t>
            </a:r>
          </a:p>
          <a:p>
            <a:endParaRPr lang="en-US" dirty="0"/>
          </a:p>
          <a:p>
            <a:r>
              <a:rPr lang="en-US" dirty="0"/>
              <a:t>There remain, however, areas of the world where our influence is limited and where we are not allowed to share the gospel freely. </a:t>
            </a:r>
            <a:endParaRPr lang="en-US" dirty="0">
              <a:latin typeface="+mn-lt"/>
            </a:endParaRPr>
          </a:p>
        </p:txBody>
      </p:sp>
      <p:sp>
        <p:nvSpPr>
          <p:cNvPr id="3" name="Rectangle 2"/>
          <p:cNvSpPr/>
          <p:nvPr/>
        </p:nvSpPr>
        <p:spPr>
          <a:xfrm>
            <a:off x="4696692" y="4709905"/>
            <a:ext cx="6534888" cy="1754326"/>
          </a:xfrm>
          <a:prstGeom prst="rect">
            <a:avLst/>
          </a:prstGeom>
        </p:spPr>
        <p:txBody>
          <a:bodyPr wrap="square">
            <a:spAutoFit/>
          </a:bodyPr>
          <a:lstStyle/>
          <a:p>
            <a:r>
              <a:rPr lang="en-US" dirty="0"/>
              <a:t>As did President Spencer W. Kimball over 32 years ago, I urge you to pray for the opening of those areas, that we might share with them the joy of the gospel. As we prayed then in response to President Kimball’s pleadings, we saw miracles unfold as country after country, formerly closed to the Church, was opened. Such will transpire again as we pray with faith.”</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(9)</a:t>
            </a:r>
          </a:p>
        </p:txBody>
      </p:sp>
      <p:pic>
        <p:nvPicPr>
          <p:cNvPr id="25602" name="Picture 2" descr="https://s-media-cache-ak0.pinimg.com/736x/b9/f8/1a/b9f81aef2c0f7b2969e83a8153dc8429.jp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351247" y="710954"/>
            <a:ext cx="4968094" cy="37415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35" y="4452551"/>
            <a:ext cx="1398494" cy="20116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23" y="2944385"/>
            <a:ext cx="2027081" cy="2612035"/>
          </a:xfrm>
          <a:prstGeom prst="rect">
            <a:avLst/>
          </a:prstGeom>
        </p:spPr>
      </p:pic>
      <p:sp>
        <p:nvSpPr>
          <p:cNvPr id="31" name="Rectangle 30"/>
          <p:cNvSpPr/>
          <p:nvPr/>
        </p:nvSpPr>
        <p:spPr>
          <a:xfrm>
            <a:off x="0" y="6488668"/>
            <a:ext cx="1508618" cy="369332"/>
          </a:xfrm>
          <a:prstGeom prst="rect">
            <a:avLst/>
          </a:prstGeom>
        </p:spPr>
        <p:txBody>
          <a:bodyPr wrap="none">
            <a:spAutoFit/>
          </a:bodyPr>
          <a:lstStyle/>
          <a:p>
            <a:r>
              <a:rPr lang="en-US" dirty="0"/>
              <a:t>Matthew 6:10</a:t>
            </a:r>
          </a:p>
        </p:txBody>
      </p:sp>
    </p:spTree>
    <p:extLst>
      <p:ext uri="{BB962C8B-B14F-4D97-AF65-F5344CB8AC3E}">
        <p14:creationId xmlns:p14="http://schemas.microsoft.com/office/powerpoint/2010/main" val="23317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Thy Will Be Done—on Earth—In Heaven</a:t>
            </a:r>
          </a:p>
        </p:txBody>
      </p:sp>
      <p:sp>
        <p:nvSpPr>
          <p:cNvPr id="2" name="Rectangle 1"/>
          <p:cNvSpPr/>
          <p:nvPr/>
        </p:nvSpPr>
        <p:spPr>
          <a:xfrm>
            <a:off x="463170" y="1508032"/>
            <a:ext cx="4176667" cy="3170099"/>
          </a:xfrm>
          <a:prstGeom prst="rect">
            <a:avLst/>
          </a:prstGeom>
        </p:spPr>
        <p:txBody>
          <a:bodyPr wrap="square">
            <a:spAutoFit/>
          </a:bodyPr>
          <a:lstStyle/>
          <a:p>
            <a:r>
              <a:rPr lang="en-US" sz="2000" dirty="0"/>
              <a:t>Praying for His will to be done and then not trying to live it, gives you a negative answer at once.</a:t>
            </a:r>
          </a:p>
          <a:p>
            <a:endParaRPr lang="en-US" sz="2000" dirty="0"/>
          </a:p>
          <a:p>
            <a:r>
              <a:rPr lang="en-US" sz="2000" dirty="0"/>
              <a:t>If we pray for the success of some cause or enterprise, manifestly we are in sympathy with it. It is the height of disloyalty to pray for God's will to be done, and then fail to conform our lives to that will.” (10)</a:t>
            </a:r>
          </a:p>
        </p:txBody>
      </p:sp>
      <p:sp>
        <p:nvSpPr>
          <p:cNvPr id="31" name="Rectangle 30"/>
          <p:cNvSpPr/>
          <p:nvPr/>
        </p:nvSpPr>
        <p:spPr>
          <a:xfrm>
            <a:off x="0" y="6488668"/>
            <a:ext cx="1508618" cy="369332"/>
          </a:xfrm>
          <a:prstGeom prst="rect">
            <a:avLst/>
          </a:prstGeom>
        </p:spPr>
        <p:txBody>
          <a:bodyPr wrap="none">
            <a:spAutoFit/>
          </a:bodyPr>
          <a:lstStyle/>
          <a:p>
            <a:r>
              <a:rPr lang="en-US" dirty="0"/>
              <a:t>Matthew 6:10</a:t>
            </a:r>
          </a:p>
        </p:txBody>
      </p:sp>
      <p:sp>
        <p:nvSpPr>
          <p:cNvPr id="8" name="Rectangle 7"/>
          <p:cNvSpPr/>
          <p:nvPr/>
        </p:nvSpPr>
        <p:spPr>
          <a:xfrm>
            <a:off x="4018209" y="4919008"/>
            <a:ext cx="6411831" cy="1569660"/>
          </a:xfrm>
          <a:prstGeom prst="rect">
            <a:avLst/>
          </a:prstGeom>
        </p:spPr>
        <p:txBody>
          <a:bodyPr wrap="square">
            <a:spAutoFit/>
          </a:bodyPr>
          <a:lstStyle/>
          <a:p>
            <a:r>
              <a:rPr lang="en-US" sz="2400" dirty="0">
                <a:solidFill>
                  <a:srgbClr val="333333"/>
                </a:solidFill>
                <a:latin typeface="Abadi" panose="020B0604020104020204" pitchFamily="34" charset="0"/>
              </a:rPr>
              <a:t>Our thoughts should be brought to that point upon every occasion when we approach the Lord, that his will in us may be done as it is done in heaven.” (11)</a:t>
            </a:r>
            <a:endParaRPr lang="en-US" sz="2400" dirty="0"/>
          </a:p>
        </p:txBody>
      </p:sp>
      <p:pic>
        <p:nvPicPr>
          <p:cNvPr id="1026" name="Picture 2" descr="https://www.idisciple.org/cloud/idm/Heaven-and-Earth-Coll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594" y="867058"/>
            <a:ext cx="5673393" cy="378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Daily Bread—The Lord Will Feed</a:t>
            </a:r>
          </a:p>
        </p:txBody>
      </p:sp>
      <p:sp>
        <p:nvSpPr>
          <p:cNvPr id="2" name="Rectangle 1"/>
          <p:cNvSpPr/>
          <p:nvPr/>
        </p:nvSpPr>
        <p:spPr>
          <a:xfrm>
            <a:off x="295745" y="867059"/>
            <a:ext cx="6467193" cy="2308324"/>
          </a:xfrm>
          <a:prstGeom prst="rect">
            <a:avLst/>
          </a:prstGeom>
        </p:spPr>
        <p:txBody>
          <a:bodyPr wrap="square">
            <a:spAutoFit/>
          </a:bodyPr>
          <a:lstStyle/>
          <a:p>
            <a:r>
              <a:rPr lang="en-US" dirty="0"/>
              <a:t>Are we to sit in perpetual idleness and ask the Lord to give us our daily bread? </a:t>
            </a:r>
          </a:p>
          <a:p>
            <a:endParaRPr lang="en-US" dirty="0"/>
          </a:p>
          <a:p>
            <a:r>
              <a:rPr lang="en-US" dirty="0"/>
              <a:t>Are we to think that </a:t>
            </a:r>
            <a:r>
              <a:rPr lang="en-US" i="1" dirty="0"/>
              <a:t>our</a:t>
            </a:r>
            <a:r>
              <a:rPr lang="en-US" dirty="0"/>
              <a:t> food is His responsibility, that if we are hungry, it is </a:t>
            </a:r>
            <a:r>
              <a:rPr lang="en-US" i="1" dirty="0"/>
              <a:t>His</a:t>
            </a:r>
            <a:r>
              <a:rPr lang="en-US" dirty="0"/>
              <a:t> fault? </a:t>
            </a:r>
          </a:p>
          <a:p>
            <a:endParaRPr lang="en-US" dirty="0"/>
          </a:p>
          <a:p>
            <a:r>
              <a:rPr lang="en-US" dirty="0"/>
              <a:t>As with all blessings, those of temporal prosperity come only after diligence and obedience.</a:t>
            </a:r>
          </a:p>
        </p:txBody>
      </p:sp>
      <p:sp>
        <p:nvSpPr>
          <p:cNvPr id="31" name="Rectangle 30"/>
          <p:cNvSpPr/>
          <p:nvPr/>
        </p:nvSpPr>
        <p:spPr>
          <a:xfrm>
            <a:off x="0" y="6488668"/>
            <a:ext cx="1508618" cy="369332"/>
          </a:xfrm>
          <a:prstGeom prst="rect">
            <a:avLst/>
          </a:prstGeom>
        </p:spPr>
        <p:txBody>
          <a:bodyPr wrap="none">
            <a:spAutoFit/>
          </a:bodyPr>
          <a:lstStyle/>
          <a:p>
            <a:r>
              <a:rPr lang="en-US" dirty="0"/>
              <a:t>Matthew 6:11</a:t>
            </a:r>
          </a:p>
        </p:txBody>
      </p:sp>
      <p:sp>
        <p:nvSpPr>
          <p:cNvPr id="8" name="Rectangle 7"/>
          <p:cNvSpPr/>
          <p:nvPr/>
        </p:nvSpPr>
        <p:spPr>
          <a:xfrm>
            <a:off x="5976394" y="3229713"/>
            <a:ext cx="5915736" cy="3416320"/>
          </a:xfrm>
          <a:prstGeom prst="rect">
            <a:avLst/>
          </a:prstGeom>
        </p:spPr>
        <p:txBody>
          <a:bodyPr wrap="square">
            <a:spAutoFit/>
          </a:bodyPr>
          <a:lstStyle/>
          <a:p>
            <a:r>
              <a:rPr lang="en-US" dirty="0"/>
              <a:t>“We thank Him for the blessings that we enjoy, and we acknowledge His goodness and mercy in bestowing upon us the blessings that we possess.</a:t>
            </a:r>
          </a:p>
          <a:p>
            <a:endParaRPr lang="en-US" dirty="0"/>
          </a:p>
          <a:p>
            <a:r>
              <a:rPr lang="en-US" dirty="0"/>
              <a:t>But we do not have to repeat the Lord's prayer, every day, which was given to His ministry, the apostles in ancient times when they were sent out like lambs in the midst of wolves, and He taught them that they were not to take thought of what they should eat or what they should drink, or wherewithal they should be clothed; that the Lord would feed them; that the Lord would open the hearts of those they ministered unto, to provide for their necessities.”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344" y="292387"/>
            <a:ext cx="1591056" cy="2127504"/>
          </a:xfrm>
          <a:prstGeom prst="rect">
            <a:avLst/>
          </a:prstGeom>
        </p:spPr>
      </p:pic>
      <p:pic>
        <p:nvPicPr>
          <p:cNvPr id="1026" name="Picture 2" descr="http://images.fineartamerica.com/images-medium-large/153-bread-and-wine-featured-james-robin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3502" y="3229713"/>
            <a:ext cx="3333022" cy="32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forgiveness</a:t>
            </a:r>
          </a:p>
        </p:txBody>
      </p:sp>
      <p:sp>
        <p:nvSpPr>
          <p:cNvPr id="2" name="Rectangle 1"/>
          <p:cNvSpPr/>
          <p:nvPr/>
        </p:nvSpPr>
        <p:spPr>
          <a:xfrm>
            <a:off x="920434" y="1518266"/>
            <a:ext cx="6467193" cy="2585323"/>
          </a:xfrm>
          <a:prstGeom prst="rect">
            <a:avLst/>
          </a:prstGeom>
        </p:spPr>
        <p:txBody>
          <a:bodyPr wrap="square">
            <a:spAutoFit/>
          </a:bodyPr>
          <a:lstStyle/>
          <a:p>
            <a:r>
              <a:rPr lang="en-US" dirty="0"/>
              <a:t>"Forgiveness is too precious a pearl to be cast at the feet of the unforgiving; and, without the sincerity that springs from a contrite heart, no man may justly claim mercy.</a:t>
            </a:r>
          </a:p>
          <a:p>
            <a:endParaRPr lang="en-US" dirty="0"/>
          </a:p>
          <a:p>
            <a:r>
              <a:rPr lang="en-US" dirty="0"/>
              <a:t> If others owe us, either in actual money or goods as suggested by debts and debtors, or through some infringement upon our rights included under the broader designation as a trespass, our mode of dealing with them will be taken into righteous account in the judgment of our own offenses." (1)</a:t>
            </a:r>
          </a:p>
        </p:txBody>
      </p:sp>
      <p:sp>
        <p:nvSpPr>
          <p:cNvPr id="31" name="Rectangle 30"/>
          <p:cNvSpPr/>
          <p:nvPr/>
        </p:nvSpPr>
        <p:spPr>
          <a:xfrm>
            <a:off x="0" y="6488668"/>
            <a:ext cx="1853264" cy="369332"/>
          </a:xfrm>
          <a:prstGeom prst="rect">
            <a:avLst/>
          </a:prstGeom>
        </p:spPr>
        <p:txBody>
          <a:bodyPr wrap="none">
            <a:spAutoFit/>
          </a:bodyPr>
          <a:lstStyle/>
          <a:p>
            <a:r>
              <a:rPr lang="en-US" dirty="0"/>
              <a:t>Matthew 6:12, 14</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76" y="105203"/>
            <a:ext cx="983075" cy="1307860"/>
          </a:xfrm>
          <a:prstGeom prst="rect">
            <a:avLst/>
          </a:prstGeom>
        </p:spPr>
      </p:pic>
      <p:sp>
        <p:nvSpPr>
          <p:cNvPr id="4" name="Rectangle 3"/>
          <p:cNvSpPr/>
          <p:nvPr/>
        </p:nvSpPr>
        <p:spPr>
          <a:xfrm>
            <a:off x="5420007" y="4972963"/>
            <a:ext cx="6096000" cy="707886"/>
          </a:xfrm>
          <a:prstGeom prst="rect">
            <a:avLst/>
          </a:prstGeom>
        </p:spPr>
        <p:txBody>
          <a:bodyPr>
            <a:spAutoFit/>
          </a:bodyPr>
          <a:lstStyle/>
          <a:p>
            <a:r>
              <a:rPr lang="en-US" sz="2000" b="1" i="1" dirty="0">
                <a:solidFill>
                  <a:srgbClr val="FF0000"/>
                </a:solidFill>
                <a:latin typeface="Abadi" panose="020B0604020104020204" pitchFamily="34" charset="0"/>
              </a:rPr>
              <a:t>I, the Lord, will forgive whom I will forgive, but of you it is required to forgive all men. D&amp;C 64:10</a:t>
            </a:r>
            <a:endParaRPr lang="en-US" sz="2000" b="1" i="1" dirty="0">
              <a:solidFill>
                <a:srgbClr val="FF0000"/>
              </a:solidFill>
            </a:endParaRPr>
          </a:p>
        </p:txBody>
      </p:sp>
      <p:pic>
        <p:nvPicPr>
          <p:cNvPr id="2050" name="Picture 2" descr="https://s-media-cache-ak0.pinimg.com/736x/18/0d/80/180d8000dfa46182521cc87ed5fdf569.jpg"/>
          <p:cNvPicPr>
            <a:picLocks noChangeAspect="1" noChangeArrowheads="1"/>
          </p:cNvPicPr>
          <p:nvPr/>
        </p:nvPicPr>
        <p:blipFill rotWithShape="1">
          <a:blip r:embed="rId4">
            <a:extLst>
              <a:ext uri="{28A0092B-C50C-407E-A947-70E740481C1C}">
                <a14:useLocalDpi xmlns:a14="http://schemas.microsoft.com/office/drawing/2010/main" val="0"/>
              </a:ext>
            </a:extLst>
          </a:blip>
          <a:srcRect l="2133" t="2201" r="7083" b="6139"/>
          <a:stretch/>
        </p:blipFill>
        <p:spPr bwMode="auto">
          <a:xfrm>
            <a:off x="8030423" y="759133"/>
            <a:ext cx="2697933" cy="3492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healthychildren.org/SiteCollectionImages/coming_out_dad_son_h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686" y="4396141"/>
            <a:ext cx="357187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Lead Us Not Into Temptation</a:t>
            </a:r>
          </a:p>
        </p:txBody>
      </p:sp>
      <p:sp>
        <p:nvSpPr>
          <p:cNvPr id="3" name="Rectangle 2"/>
          <p:cNvSpPr/>
          <p:nvPr/>
        </p:nvSpPr>
        <p:spPr>
          <a:xfrm>
            <a:off x="197429" y="646331"/>
            <a:ext cx="6534888" cy="1477328"/>
          </a:xfrm>
          <a:prstGeom prst="rect">
            <a:avLst/>
          </a:prstGeom>
        </p:spPr>
        <p:txBody>
          <a:bodyPr wrap="square">
            <a:spAutoFit/>
          </a:bodyPr>
          <a:lstStyle/>
          <a:p>
            <a:r>
              <a:rPr lang="en-US" dirty="0"/>
              <a:t>The Joseph Smith Translation clarifies that the Lord does not lead us into temptation:</a:t>
            </a:r>
          </a:p>
          <a:p>
            <a:endParaRPr lang="en-US" dirty="0"/>
          </a:p>
          <a:p>
            <a:r>
              <a:rPr lang="en-US" dirty="0"/>
              <a:t>“And </a:t>
            </a:r>
            <a:r>
              <a:rPr lang="en-US" i="1" dirty="0"/>
              <a:t>suffer</a:t>
            </a:r>
            <a:r>
              <a:rPr lang="en-US" dirty="0"/>
              <a:t> us not </a:t>
            </a:r>
            <a:r>
              <a:rPr lang="en-US" i="1" dirty="0"/>
              <a:t>to be led</a:t>
            </a:r>
            <a:r>
              <a:rPr lang="en-US" dirty="0"/>
              <a:t> into temptation, but deliver us from evil” (JST Matthew 6:14)</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(1)</a:t>
            </a:r>
          </a:p>
        </p:txBody>
      </p:sp>
      <p:sp>
        <p:nvSpPr>
          <p:cNvPr id="10" name="Rectangle 9"/>
          <p:cNvSpPr/>
          <p:nvPr/>
        </p:nvSpPr>
        <p:spPr>
          <a:xfrm>
            <a:off x="0" y="6488668"/>
            <a:ext cx="1508618" cy="369332"/>
          </a:xfrm>
          <a:prstGeom prst="rect">
            <a:avLst/>
          </a:prstGeom>
        </p:spPr>
        <p:txBody>
          <a:bodyPr wrap="none">
            <a:spAutoFit/>
          </a:bodyPr>
          <a:lstStyle/>
          <a:p>
            <a:r>
              <a:rPr lang="en-US" dirty="0"/>
              <a:t>Matthew 6:13</a:t>
            </a:r>
          </a:p>
        </p:txBody>
      </p:sp>
      <p:sp>
        <p:nvSpPr>
          <p:cNvPr id="8" name="Rectangle 7"/>
          <p:cNvSpPr/>
          <p:nvPr/>
        </p:nvSpPr>
        <p:spPr>
          <a:xfrm>
            <a:off x="5392082" y="2321004"/>
            <a:ext cx="6328063" cy="3970318"/>
          </a:xfrm>
          <a:prstGeom prst="rect">
            <a:avLst/>
          </a:prstGeom>
        </p:spPr>
        <p:txBody>
          <a:bodyPr wrap="square">
            <a:spAutoFit/>
          </a:bodyPr>
          <a:lstStyle/>
          <a:p>
            <a:r>
              <a:rPr lang="en-US" dirty="0">
                <a:solidFill>
                  <a:srgbClr val="333333"/>
                </a:solidFill>
                <a:latin typeface="Abadi" panose="020B0604020104020204" pitchFamily="34" charset="0"/>
              </a:rPr>
              <a:t>“</a:t>
            </a:r>
            <a:r>
              <a:rPr lang="en-US" b="0" i="0" dirty="0">
                <a:solidFill>
                  <a:srgbClr val="333333"/>
                </a:solidFill>
                <a:effectLst/>
                <a:latin typeface="Abadi" panose="020B0604020104020204" pitchFamily="34" charset="0"/>
              </a:rPr>
              <a:t>We are not to understand that God would ever lead a man into temptation except, perhaps, by way of wise permission, to test and prove him, thereby affording him opportunity of overcoming and so of gaining spiritual strength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The intent of the supplication appears to be that we be preserved from temptation beyond our weak powers to withstand;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Can such souls as these be other than hypocrites in asking God to deliver them from the evils they have sought?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Temptation will fall in our way without our seeking, and evil will present itself even when we desire most to do right; …”</a:t>
            </a:r>
          </a:p>
        </p:txBody>
      </p:sp>
      <p:grpSp>
        <p:nvGrpSpPr>
          <p:cNvPr id="12" name="Group 11"/>
          <p:cNvGrpSpPr/>
          <p:nvPr/>
        </p:nvGrpSpPr>
        <p:grpSpPr>
          <a:xfrm>
            <a:off x="112073" y="2769990"/>
            <a:ext cx="5187291" cy="2113737"/>
            <a:chOff x="112073" y="2769990"/>
            <a:chExt cx="5187291" cy="2113737"/>
          </a:xfrm>
        </p:grpSpPr>
        <p:sp>
          <p:nvSpPr>
            <p:cNvPr id="14" name="Rounded Rectangle 13"/>
            <p:cNvSpPr/>
            <p:nvPr/>
          </p:nvSpPr>
          <p:spPr>
            <a:xfrm>
              <a:off x="112073" y="2769990"/>
              <a:ext cx="5187291" cy="2113737"/>
            </a:xfrm>
            <a:prstGeom prst="roundRect">
              <a:avLst>
                <a:gd name="adj" fmla="val 107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27980" y="2884246"/>
              <a:ext cx="4752180" cy="342768"/>
              <a:chOff x="1295400" y="2590800"/>
              <a:chExt cx="6248400" cy="457200"/>
            </a:xfrm>
          </p:grpSpPr>
          <p:sp>
            <p:nvSpPr>
              <p:cNvPr id="50" name="Rounded Rectangle 49"/>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01840" y="3341270"/>
              <a:ext cx="4346506" cy="342768"/>
              <a:chOff x="1295400" y="2590800"/>
              <a:chExt cx="5715000" cy="457200"/>
            </a:xfrm>
          </p:grpSpPr>
          <p:sp>
            <p:nvSpPr>
              <p:cNvPr id="39" name="Rounded Rectangle 38"/>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227980"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3654"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039328"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445002"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850675"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56349"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662023"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67697"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473371"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879045"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85933" y="4255319"/>
              <a:ext cx="4752180" cy="342768"/>
              <a:chOff x="1295400" y="2590800"/>
              <a:chExt cx="6248400" cy="457200"/>
            </a:xfrm>
          </p:grpSpPr>
          <p:sp>
            <p:nvSpPr>
              <p:cNvPr id="19" name="Rounded Rectangle 18"/>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895600" y="2590800"/>
                <a:ext cx="1905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789" y="87096"/>
            <a:ext cx="1137392" cy="1513160"/>
          </a:xfrm>
          <a:prstGeom prst="rect">
            <a:avLst/>
          </a:prstGeom>
        </p:spPr>
      </p:pic>
      <p:sp>
        <p:nvSpPr>
          <p:cNvPr id="38" name="Rounded Rectangle 37"/>
          <p:cNvSpPr/>
          <p:nvPr/>
        </p:nvSpPr>
        <p:spPr>
          <a:xfrm>
            <a:off x="4253247" y="3798294"/>
            <a:ext cx="985208" cy="342768"/>
          </a:xfrm>
          <a:prstGeom prst="roundRect">
            <a:avLst>
              <a:gd name="adj" fmla="val 1077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Here!</a:t>
            </a:r>
          </a:p>
        </p:txBody>
      </p:sp>
    </p:spTree>
    <p:extLst>
      <p:ext uri="{BB962C8B-B14F-4D97-AF65-F5344CB8AC3E}">
        <p14:creationId xmlns:p14="http://schemas.microsoft.com/office/powerpoint/2010/main" val="6692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53"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250" fill="hold"/>
                                        <p:tgtEl>
                                          <p:spTgt spid="38"/>
                                        </p:tgtEl>
                                        <p:attrNameLst>
                                          <p:attrName>ppt_w</p:attrName>
                                        </p:attrNameLst>
                                      </p:cBhvr>
                                      <p:tavLst>
                                        <p:tav tm="0">
                                          <p:val>
                                            <p:fltVal val="0"/>
                                          </p:val>
                                        </p:tav>
                                        <p:tav tm="100000">
                                          <p:val>
                                            <p:strVal val="#ppt_w"/>
                                          </p:val>
                                        </p:tav>
                                      </p:tavLst>
                                    </p:anim>
                                    <p:anim calcmode="lin" valueType="num">
                                      <p:cBhvr>
                                        <p:cTn id="31" dur="1250" fill="hold"/>
                                        <p:tgtEl>
                                          <p:spTgt spid="38"/>
                                        </p:tgtEl>
                                        <p:attrNameLst>
                                          <p:attrName>ppt_h</p:attrName>
                                        </p:attrNameLst>
                                      </p:cBhvr>
                                      <p:tavLst>
                                        <p:tav tm="0">
                                          <p:val>
                                            <p:fltVal val="0"/>
                                          </p:val>
                                        </p:tav>
                                        <p:tav tm="100000">
                                          <p:val>
                                            <p:strVal val="#ppt_h"/>
                                          </p:val>
                                        </p:tav>
                                      </p:tavLst>
                                    </p:anim>
                                    <p:animEffect transition="in" filter="fade">
                                      <p:cBhvr>
                                        <p:cTn id="32"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ig06.deviantart.net/736a/f/2009/057/3/7/egyptian_desert_mountain_by_pepeglax.jpg">
            <a:extLst>
              <a:ext uri="{FF2B5EF4-FFF2-40B4-BE49-F238E27FC236}">
                <a16:creationId xmlns:a16="http://schemas.microsoft.com/office/drawing/2014/main" id="{E00C8D05-7D0C-24C4-0F0E-4E7EED25E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75689493-4107-C4B0-A6F8-F9A3A61F70A0}"/>
              </a:ext>
            </a:extLst>
          </p:cNvPr>
          <p:cNvSpPr txBox="1">
            <a:spLocks noChangeArrowheads="1"/>
          </p:cNvSpPr>
          <p:nvPr/>
        </p:nvSpPr>
        <p:spPr bwMode="auto">
          <a:xfrm>
            <a:off x="0" y="568325"/>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Matthew 6:1-18</a:t>
            </a:r>
            <a:endParaRPr lang="en-US" altLang="en-US" sz="4000" dirty="0">
              <a:latin typeface="Algerian" panose="04020705040A02060702" pitchFamily="82" charset="0"/>
            </a:endParaRPr>
          </a:p>
        </p:txBody>
      </p:sp>
      <p:sp>
        <p:nvSpPr>
          <p:cNvPr id="5" name="TextBox 4">
            <a:extLst>
              <a:ext uri="{FF2B5EF4-FFF2-40B4-BE49-F238E27FC236}">
                <a16:creationId xmlns:a16="http://schemas.microsoft.com/office/drawing/2014/main" id="{EC933649-57F4-7CBE-37D5-243F347EEC36}"/>
              </a:ext>
            </a:extLst>
          </p:cNvPr>
          <p:cNvSpPr txBox="1"/>
          <p:nvPr/>
        </p:nvSpPr>
        <p:spPr>
          <a:xfrm>
            <a:off x="3342968" y="1516315"/>
            <a:ext cx="6096000" cy="369332"/>
          </a:xfrm>
          <a:prstGeom prst="rect">
            <a:avLst/>
          </a:prstGeom>
          <a:noFill/>
        </p:spPr>
        <p:txBody>
          <a:bodyPr wrap="square">
            <a:spAutoFit/>
          </a:bodyPr>
          <a:lstStyle/>
          <a:p>
            <a:r>
              <a:rPr lang="en-US" b="0" i="0" dirty="0">
                <a:solidFill>
                  <a:srgbClr val="000000"/>
                </a:solidFill>
                <a:effectLst/>
                <a:latin typeface="Abadi" panose="020B0604020104020204" pitchFamily="34" charset="0"/>
              </a:rPr>
              <a:t>The Savior Teaches His Disciples to Do Righteous Works</a:t>
            </a:r>
            <a:endParaRPr lang="en-US" dirty="0"/>
          </a:p>
        </p:txBody>
      </p:sp>
      <p:grpSp>
        <p:nvGrpSpPr>
          <p:cNvPr id="6" name="Group 5">
            <a:extLst>
              <a:ext uri="{FF2B5EF4-FFF2-40B4-BE49-F238E27FC236}">
                <a16:creationId xmlns:a16="http://schemas.microsoft.com/office/drawing/2014/main" id="{E12F618E-0FBA-F5FD-1BC0-78387D9FC811}"/>
              </a:ext>
            </a:extLst>
          </p:cNvPr>
          <p:cNvGrpSpPr/>
          <p:nvPr/>
        </p:nvGrpSpPr>
        <p:grpSpPr>
          <a:xfrm>
            <a:off x="6829589" y="2615941"/>
            <a:ext cx="1211792" cy="2810170"/>
            <a:chOff x="1519855" y="349452"/>
            <a:chExt cx="2655905" cy="6159097"/>
          </a:xfrm>
        </p:grpSpPr>
        <p:sp>
          <p:nvSpPr>
            <p:cNvPr id="7" name="Freeform: Shape 6">
              <a:extLst>
                <a:ext uri="{FF2B5EF4-FFF2-40B4-BE49-F238E27FC236}">
                  <a16:creationId xmlns:a16="http://schemas.microsoft.com/office/drawing/2014/main" id="{267607BF-70F5-B1C1-308E-6DCA7E6F2E5E}"/>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Oval 7">
              <a:extLst>
                <a:ext uri="{FF2B5EF4-FFF2-40B4-BE49-F238E27FC236}">
                  <a16:creationId xmlns:a16="http://schemas.microsoft.com/office/drawing/2014/main" id="{E045C1F6-0847-AFE4-6566-5F1C804E6F7C}"/>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59F4D4AB-1040-490E-094F-2804C41800F3}"/>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DD7CC25-7A51-6B9B-40A6-E8E69519958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205162-3295-031D-60DC-789249829D7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BD87E4-6FD0-666D-E5EB-E88085EBF359}"/>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CDE7DB5-4BF9-9531-05B4-5AD328903D89}"/>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535CBC-B894-23EF-0FE2-7CB3D9EE7427}"/>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0">
              <a:extLst>
                <a:ext uri="{FF2B5EF4-FFF2-40B4-BE49-F238E27FC236}">
                  <a16:creationId xmlns:a16="http://schemas.microsoft.com/office/drawing/2014/main" id="{1EB12319-9559-CC03-98EF-F931825D435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a:extLst>
                <a:ext uri="{FF2B5EF4-FFF2-40B4-BE49-F238E27FC236}">
                  <a16:creationId xmlns:a16="http://schemas.microsoft.com/office/drawing/2014/main" id="{EDA103D6-C429-CD8F-EA8F-1C79B0B22FEB}"/>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2">
              <a:extLst>
                <a:ext uri="{FF2B5EF4-FFF2-40B4-BE49-F238E27FC236}">
                  <a16:creationId xmlns:a16="http://schemas.microsoft.com/office/drawing/2014/main" id="{73277D5A-9006-0E25-3F0E-F4A830513144}"/>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826907-E6A8-70B6-D98F-6BF89AD2D696}"/>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a:extLst>
                <a:ext uri="{FF2B5EF4-FFF2-40B4-BE49-F238E27FC236}">
                  <a16:creationId xmlns:a16="http://schemas.microsoft.com/office/drawing/2014/main" id="{68D792FF-41BA-B5EB-0236-A942D9574B6B}"/>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6BD94102-2961-9EB0-24F6-E35C7BF1B1A5}"/>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2103FA-D233-770A-FE98-A654D7F19EF6}"/>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324678-88E4-281C-B773-ACF98BE56F7B}"/>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AD6C5E16-2D1F-C66F-02F5-012CFF30BE4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 name="Oval 23">
              <a:extLst>
                <a:ext uri="{FF2B5EF4-FFF2-40B4-BE49-F238E27FC236}">
                  <a16:creationId xmlns:a16="http://schemas.microsoft.com/office/drawing/2014/main" id="{7E923C76-A0B8-3624-B965-5839819FDC76}"/>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9AB0552-B986-0E39-40DE-F244066E849B}"/>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Oval 25">
              <a:extLst>
                <a:ext uri="{FF2B5EF4-FFF2-40B4-BE49-F238E27FC236}">
                  <a16:creationId xmlns:a16="http://schemas.microsoft.com/office/drawing/2014/main" id="{CD7D27D4-AEB8-EF76-CBD1-3245E7EF1043}"/>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F4CDD1C-420B-F15D-BCA8-7997B14B827D}"/>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455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92EB5-5505-451A-B9A5-75954734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2" name="TextBox 5"/>
          <p:cNvSpPr txBox="1">
            <a:spLocks noChangeArrowheads="1"/>
          </p:cNvSpPr>
          <p:nvPr/>
        </p:nvSpPr>
        <p:spPr bwMode="auto">
          <a:xfrm>
            <a:off x="0" y="30619"/>
            <a:ext cx="1219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Seek Ye First the Kingdom of God</a:t>
            </a:r>
          </a:p>
          <a:p>
            <a:pPr algn="ctr" eaLnBrk="1" hangingPunct="1"/>
            <a:r>
              <a:rPr lang="en-US" altLang="en-US" sz="4000" dirty="0">
                <a:latin typeface="Algerian" panose="04020705040A02060702" pitchFamily="82" charset="0"/>
              </a:rPr>
              <a:t>Matthew 6:19-37</a:t>
            </a:r>
          </a:p>
        </p:txBody>
      </p:sp>
      <p:sp>
        <p:nvSpPr>
          <p:cNvPr id="2053" name="Rectangle 6"/>
          <p:cNvSpPr>
            <a:spLocks noChangeArrowheads="1"/>
          </p:cNvSpPr>
          <p:nvPr/>
        </p:nvSpPr>
        <p:spPr bwMode="auto">
          <a:xfrm>
            <a:off x="2472531" y="3035300"/>
            <a:ext cx="812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dirty="0"/>
              <a:t> … but that ye may do these things to lay up for yourselves a treasure in heaven, yea, which is eternal, and which </a:t>
            </a:r>
            <a:r>
              <a:rPr lang="en-US" altLang="en-US" i="1" dirty="0" err="1"/>
              <a:t>fadeth</a:t>
            </a:r>
            <a:r>
              <a:rPr lang="en-US" altLang="en-US" i="1" dirty="0"/>
              <a:t> not away; yea, that ye may have that precious gift of eternal life, which we have reason to suppose hath been given to our fathers.</a:t>
            </a:r>
          </a:p>
          <a:p>
            <a:pPr eaLnBrk="1" hangingPunct="1"/>
            <a:r>
              <a:rPr lang="en-US" altLang="en-US" i="1" dirty="0"/>
              <a:t>Helaman 8:5</a:t>
            </a:r>
          </a:p>
        </p:txBody>
      </p:sp>
      <p:grpSp>
        <p:nvGrpSpPr>
          <p:cNvPr id="2054" name="Group 8"/>
          <p:cNvGrpSpPr>
            <a:grpSpLocks/>
          </p:cNvGrpSpPr>
          <p:nvPr/>
        </p:nvGrpSpPr>
        <p:grpSpPr bwMode="auto">
          <a:xfrm>
            <a:off x="5065713" y="4835525"/>
            <a:ext cx="2060575" cy="1809750"/>
            <a:chOff x="2743200" y="2590800"/>
            <a:chExt cx="2133600" cy="2285999"/>
          </a:xfrm>
        </p:grpSpPr>
        <p:sp>
          <p:nvSpPr>
            <p:cNvPr id="11" name="Oval 10"/>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rapezoid 11"/>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rapezoid 12"/>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rapezoid 13"/>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rapezoid 14"/>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rapezoid 15"/>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61" name="Group 27"/>
            <p:cNvGrpSpPr>
              <a:grpSpLocks/>
            </p:cNvGrpSpPr>
            <p:nvPr/>
          </p:nvGrpSpPr>
          <p:grpSpPr bwMode="auto">
            <a:xfrm>
              <a:off x="3124200" y="3505200"/>
              <a:ext cx="381000" cy="304800"/>
              <a:chOff x="1295400" y="5181600"/>
              <a:chExt cx="1066800" cy="762000"/>
            </a:xfrm>
          </p:grpSpPr>
          <p:sp>
            <p:nvSpPr>
              <p:cNvPr id="43"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Trapezoid 43"/>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Oval 44"/>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Oval 46"/>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Oval 47"/>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62" name="Group 28"/>
            <p:cNvGrpSpPr>
              <a:grpSpLocks/>
            </p:cNvGrpSpPr>
            <p:nvPr/>
          </p:nvGrpSpPr>
          <p:grpSpPr bwMode="auto">
            <a:xfrm>
              <a:off x="3962400" y="3505200"/>
              <a:ext cx="381000" cy="304800"/>
              <a:chOff x="1295400" y="5181600"/>
              <a:chExt cx="1066800" cy="762000"/>
            </a:xfrm>
          </p:grpSpPr>
          <p:sp>
            <p:nvSpPr>
              <p:cNvPr id="36" name="Trapezoid 35"/>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rapezoid 36"/>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Oval 37"/>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Oval 39"/>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Oval 40"/>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Oval 41"/>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9" name="Trapezoid 18"/>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rapezoid 19"/>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rapezoid 20"/>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rapezoid 21"/>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67" name="Group 43"/>
            <p:cNvGrpSpPr>
              <a:grpSpLocks/>
            </p:cNvGrpSpPr>
            <p:nvPr/>
          </p:nvGrpSpPr>
          <p:grpSpPr bwMode="auto">
            <a:xfrm>
              <a:off x="3581400" y="2743200"/>
              <a:ext cx="381000" cy="304800"/>
              <a:chOff x="1066800" y="4495800"/>
              <a:chExt cx="1143000" cy="1044388"/>
            </a:xfrm>
          </p:grpSpPr>
          <p:sp>
            <p:nvSpPr>
              <p:cNvPr id="33" name="Trapezoid 32"/>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ounded Rectangle 33"/>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rapezoid 34"/>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68" name="Group 56"/>
            <p:cNvGrpSpPr>
              <a:grpSpLocks/>
            </p:cNvGrpSpPr>
            <p:nvPr/>
          </p:nvGrpSpPr>
          <p:grpSpPr bwMode="auto">
            <a:xfrm>
              <a:off x="3581400" y="4343400"/>
              <a:ext cx="304800" cy="457200"/>
              <a:chOff x="6705600" y="4419600"/>
              <a:chExt cx="838200" cy="1295400"/>
            </a:xfrm>
          </p:grpSpPr>
          <p:sp>
            <p:nvSpPr>
              <p:cNvPr id="25" name="Trapezoid 24"/>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70" name="Group 53"/>
              <p:cNvGrpSpPr>
                <a:grpSpLocks/>
              </p:cNvGrpSpPr>
              <p:nvPr/>
            </p:nvGrpSpPr>
            <p:grpSpPr bwMode="auto">
              <a:xfrm>
                <a:off x="6705600" y="4495800"/>
                <a:ext cx="838200" cy="1219200"/>
                <a:chOff x="5715000" y="3294529"/>
                <a:chExt cx="1066800" cy="1506071"/>
              </a:xfrm>
            </p:grpSpPr>
            <p:sp>
              <p:nvSpPr>
                <p:cNvPr id="28" name="Block Arc 27"/>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 name="Rounded Rectangle 28"/>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74" name="Group 52"/>
                <p:cNvGrpSpPr>
                  <a:grpSpLocks/>
                </p:cNvGrpSpPr>
                <p:nvPr/>
              </p:nvGrpSpPr>
              <p:grpSpPr bwMode="auto">
                <a:xfrm>
                  <a:off x="6140824" y="4007224"/>
                  <a:ext cx="228600" cy="493059"/>
                  <a:chOff x="6096000" y="4038600"/>
                  <a:chExt cx="304800" cy="569259"/>
                </a:xfrm>
              </p:grpSpPr>
              <p:sp>
                <p:nvSpPr>
                  <p:cNvPr id="31" name="Trapezoid 30"/>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27" name="Rounded Rectangle 26"/>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extLst>
      <p:ext uri="{BB962C8B-B14F-4D97-AF65-F5344CB8AC3E}">
        <p14:creationId xmlns:p14="http://schemas.microsoft.com/office/powerpoint/2010/main" val="243095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a:latin typeface="Algerian" panose="04020705040A02060702" pitchFamily="82" charset="0"/>
              </a:rPr>
              <a:t>Treasures in </a:t>
            </a:r>
            <a:r>
              <a:rPr lang="en-US" sz="3600" dirty="0">
                <a:latin typeface="Algerian" panose="04020705040A02060702" pitchFamily="82" charset="0"/>
              </a:rPr>
              <a:t>Heaven</a:t>
            </a:r>
          </a:p>
        </p:txBody>
      </p:sp>
      <p:sp>
        <p:nvSpPr>
          <p:cNvPr id="6" name="Rectangle 5"/>
          <p:cNvSpPr/>
          <p:nvPr/>
        </p:nvSpPr>
        <p:spPr>
          <a:xfrm>
            <a:off x="11720145" y="6464231"/>
            <a:ext cx="442750" cy="369332"/>
          </a:xfrm>
          <a:prstGeom prst="rect">
            <a:avLst/>
          </a:prstGeom>
        </p:spPr>
        <p:txBody>
          <a:bodyPr wrap="none">
            <a:spAutoFit/>
          </a:bodyPr>
          <a:lstStyle/>
          <a:p>
            <a:r>
              <a:rPr lang="en-US" dirty="0"/>
              <a:t>(9)</a:t>
            </a:r>
          </a:p>
        </p:txBody>
      </p:sp>
      <p:sp>
        <p:nvSpPr>
          <p:cNvPr id="10" name="Rectangle 9"/>
          <p:cNvSpPr/>
          <p:nvPr/>
        </p:nvSpPr>
        <p:spPr>
          <a:xfrm>
            <a:off x="0" y="6488668"/>
            <a:ext cx="1813189" cy="369332"/>
          </a:xfrm>
          <a:prstGeom prst="rect">
            <a:avLst/>
          </a:prstGeom>
        </p:spPr>
        <p:txBody>
          <a:bodyPr wrap="none">
            <a:spAutoFit/>
          </a:bodyPr>
          <a:lstStyle/>
          <a:p>
            <a:r>
              <a:rPr lang="en-US" dirty="0"/>
              <a:t>Matthew 6:19-21</a:t>
            </a:r>
          </a:p>
        </p:txBody>
      </p:sp>
      <p:sp>
        <p:nvSpPr>
          <p:cNvPr id="62" name="Rectangle 61"/>
          <p:cNvSpPr/>
          <p:nvPr/>
        </p:nvSpPr>
        <p:spPr>
          <a:xfrm>
            <a:off x="396995" y="1117060"/>
            <a:ext cx="6534888" cy="584775"/>
          </a:xfrm>
          <a:prstGeom prst="rect">
            <a:avLst/>
          </a:prstGeom>
        </p:spPr>
        <p:txBody>
          <a:bodyPr wrap="square">
            <a:spAutoFit/>
          </a:bodyPr>
          <a:lstStyle/>
          <a:p>
            <a:r>
              <a:rPr lang="en-US" sz="3200" dirty="0"/>
              <a:t>Where is your treasure?</a:t>
            </a:r>
            <a:endParaRPr lang="en-US" sz="3200" dirty="0">
              <a:latin typeface="+mn-lt"/>
            </a:endParaRPr>
          </a:p>
        </p:txBody>
      </p:sp>
      <p:sp>
        <p:nvSpPr>
          <p:cNvPr id="63" name="Rectangle 62"/>
          <p:cNvSpPr/>
          <p:nvPr/>
        </p:nvSpPr>
        <p:spPr>
          <a:xfrm>
            <a:off x="1314973" y="1993832"/>
            <a:ext cx="6534888" cy="2031325"/>
          </a:xfrm>
          <a:prstGeom prst="rect">
            <a:avLst/>
          </a:prstGeom>
        </p:spPr>
        <p:txBody>
          <a:bodyPr wrap="square">
            <a:spAutoFit/>
          </a:bodyPr>
          <a:lstStyle/>
          <a:p>
            <a:r>
              <a:rPr lang="en-US" dirty="0"/>
              <a:t>How much time is spent?</a:t>
            </a:r>
          </a:p>
          <a:p>
            <a:endParaRPr lang="en-US" dirty="0"/>
          </a:p>
          <a:p>
            <a:endParaRPr lang="en-US" dirty="0"/>
          </a:p>
          <a:p>
            <a:r>
              <a:rPr lang="en-US" dirty="0"/>
              <a:t>How much money is spent?</a:t>
            </a:r>
          </a:p>
          <a:p>
            <a:endParaRPr lang="en-US" dirty="0"/>
          </a:p>
          <a:p>
            <a:endParaRPr lang="en-US" dirty="0"/>
          </a:p>
          <a:p>
            <a:r>
              <a:rPr lang="en-US" dirty="0"/>
              <a:t>How much devotion is put into it?</a:t>
            </a:r>
            <a:endParaRPr lang="en-US" dirty="0">
              <a:latin typeface="+mn-lt"/>
            </a:endParaRPr>
          </a:p>
        </p:txBody>
      </p:sp>
      <p:grpSp>
        <p:nvGrpSpPr>
          <p:cNvPr id="64" name="Group 8"/>
          <p:cNvGrpSpPr>
            <a:grpSpLocks/>
          </p:cNvGrpSpPr>
          <p:nvPr/>
        </p:nvGrpSpPr>
        <p:grpSpPr bwMode="auto">
          <a:xfrm>
            <a:off x="560701" y="1919100"/>
            <a:ext cx="577156" cy="506902"/>
            <a:chOff x="2743200" y="2590800"/>
            <a:chExt cx="2133600" cy="2285999"/>
          </a:xfrm>
        </p:grpSpPr>
        <p:sp>
          <p:nvSpPr>
            <p:cNvPr id="65" name="Oval 6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Trapezoid 6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Trapezoid 6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Trapezoid 6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Trapezoid 6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Trapezoid 6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1" name="Group 27"/>
            <p:cNvGrpSpPr>
              <a:grpSpLocks/>
            </p:cNvGrpSpPr>
            <p:nvPr/>
          </p:nvGrpSpPr>
          <p:grpSpPr bwMode="auto">
            <a:xfrm>
              <a:off x="3124200" y="3505200"/>
              <a:ext cx="381000" cy="304800"/>
              <a:chOff x="1295400" y="5181600"/>
              <a:chExt cx="1066800" cy="762000"/>
            </a:xfrm>
          </p:grpSpPr>
          <p:sp>
            <p:nvSpPr>
              <p:cNvPr id="9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Trapezoid 9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9" name="Oval 9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1" name="Oval 10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 name="Oval 10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 name="Oval 10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2" name="Group 28"/>
            <p:cNvGrpSpPr>
              <a:grpSpLocks/>
            </p:cNvGrpSpPr>
            <p:nvPr/>
          </p:nvGrpSpPr>
          <p:grpSpPr bwMode="auto">
            <a:xfrm>
              <a:off x="3962400" y="3505200"/>
              <a:ext cx="381000" cy="304800"/>
              <a:chOff x="1295400" y="5181600"/>
              <a:chExt cx="1066800" cy="762000"/>
            </a:xfrm>
          </p:grpSpPr>
          <p:sp>
            <p:nvSpPr>
              <p:cNvPr id="90" name="Trapezoid 8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Trapezoid 9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 name="Oval 9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9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Oval 9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3" name="Trapezoid 7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Trapezoid 7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 name="Trapezoid 7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Trapezoid 7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7" name="Group 43"/>
            <p:cNvGrpSpPr>
              <a:grpSpLocks/>
            </p:cNvGrpSpPr>
            <p:nvPr/>
          </p:nvGrpSpPr>
          <p:grpSpPr bwMode="auto">
            <a:xfrm>
              <a:off x="3581400" y="2743200"/>
              <a:ext cx="381000" cy="304800"/>
              <a:chOff x="1066800" y="4495800"/>
              <a:chExt cx="1143000" cy="1044388"/>
            </a:xfrm>
          </p:grpSpPr>
          <p:sp>
            <p:nvSpPr>
              <p:cNvPr id="87" name="Trapezoid 8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Rounded Rectangle 8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Trapezoid 8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8" name="Group 56"/>
            <p:cNvGrpSpPr>
              <a:grpSpLocks/>
            </p:cNvGrpSpPr>
            <p:nvPr/>
          </p:nvGrpSpPr>
          <p:grpSpPr bwMode="auto">
            <a:xfrm>
              <a:off x="3581400" y="4343400"/>
              <a:ext cx="304800" cy="457200"/>
              <a:chOff x="6705600" y="4419600"/>
              <a:chExt cx="838200" cy="1295400"/>
            </a:xfrm>
          </p:grpSpPr>
          <p:sp>
            <p:nvSpPr>
              <p:cNvPr id="79" name="Trapezoid 7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0" name="Group 53"/>
              <p:cNvGrpSpPr>
                <a:grpSpLocks/>
              </p:cNvGrpSpPr>
              <p:nvPr/>
            </p:nvGrpSpPr>
            <p:grpSpPr bwMode="auto">
              <a:xfrm>
                <a:off x="6705600" y="4495800"/>
                <a:ext cx="838200" cy="1219200"/>
                <a:chOff x="5715000" y="3294529"/>
                <a:chExt cx="1066800" cy="1506071"/>
              </a:xfrm>
            </p:grpSpPr>
            <p:sp>
              <p:nvSpPr>
                <p:cNvPr id="82" name="Block Arc 8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3" name="Rounded Rectangle 8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4" name="Group 52"/>
                <p:cNvGrpSpPr>
                  <a:grpSpLocks/>
                </p:cNvGrpSpPr>
                <p:nvPr/>
              </p:nvGrpSpPr>
              <p:grpSpPr bwMode="auto">
                <a:xfrm>
                  <a:off x="6140824" y="4007224"/>
                  <a:ext cx="228600" cy="493059"/>
                  <a:chOff x="6096000" y="4038600"/>
                  <a:chExt cx="304800" cy="569259"/>
                </a:xfrm>
              </p:grpSpPr>
              <p:sp>
                <p:nvSpPr>
                  <p:cNvPr id="85" name="Trapezoid 8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Oval 8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81" name="Rounded Rectangle 8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2" name="Rectangle 1"/>
          <p:cNvSpPr/>
          <p:nvPr/>
        </p:nvSpPr>
        <p:spPr>
          <a:xfrm>
            <a:off x="2905848" y="4868356"/>
            <a:ext cx="7809745" cy="1477328"/>
          </a:xfrm>
          <a:prstGeom prst="rect">
            <a:avLst/>
          </a:prstGeom>
        </p:spPr>
        <p:txBody>
          <a:bodyPr wrap="square">
            <a:spAutoFit/>
          </a:bodyPr>
          <a:lstStyle/>
          <a:p>
            <a:r>
              <a:rPr lang="en-US" dirty="0">
                <a:solidFill>
                  <a:srgbClr val="333333"/>
                </a:solidFill>
                <a:latin typeface="Abadi" panose="020B0604020104020204" pitchFamily="34" charset="0"/>
              </a:rPr>
              <a:t>“The promised reward was not a treasure of ivory, gold, or silver. Neither did it consist of acres of land or a portfolio of stocks and bonds.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The Master spoke of riches within the grasp of all—even joy unspeakable here and eternal happiness hereafter.”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797" y="133124"/>
            <a:ext cx="962918" cy="1275744"/>
          </a:xfrm>
          <a:prstGeom prst="rect">
            <a:avLst/>
          </a:prstGeom>
        </p:spPr>
      </p:pic>
      <p:pic>
        <p:nvPicPr>
          <p:cNvPr id="3074" name="Picture 2" descr="treasure ch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482" y="1191517"/>
            <a:ext cx="4286250" cy="2952751"/>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8"/>
          <p:cNvGrpSpPr>
            <a:grpSpLocks/>
          </p:cNvGrpSpPr>
          <p:nvPr/>
        </p:nvGrpSpPr>
        <p:grpSpPr bwMode="auto">
          <a:xfrm>
            <a:off x="536245" y="2736129"/>
            <a:ext cx="577156" cy="506902"/>
            <a:chOff x="2743200" y="2590800"/>
            <a:chExt cx="2133600" cy="2285999"/>
          </a:xfrm>
        </p:grpSpPr>
        <p:sp>
          <p:nvSpPr>
            <p:cNvPr id="105" name="Oval 10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Trapezoid 10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7" name="Trapezoid 10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8" name="Trapezoid 10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Trapezoid 10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0" name="Trapezoid 10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1" name="Group 27"/>
            <p:cNvGrpSpPr>
              <a:grpSpLocks/>
            </p:cNvGrpSpPr>
            <p:nvPr/>
          </p:nvGrpSpPr>
          <p:grpSpPr bwMode="auto">
            <a:xfrm>
              <a:off x="3124200" y="3505200"/>
              <a:ext cx="381000" cy="304800"/>
              <a:chOff x="1295400" y="5181600"/>
              <a:chExt cx="1066800" cy="762000"/>
            </a:xfrm>
          </p:grpSpPr>
          <p:sp>
            <p:nvSpPr>
              <p:cNvPr id="13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8" name="Trapezoid 13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 name="Oval 13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Oval 14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2" name="Oval 14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 name="Oval 14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12" name="Group 28"/>
            <p:cNvGrpSpPr>
              <a:grpSpLocks/>
            </p:cNvGrpSpPr>
            <p:nvPr/>
          </p:nvGrpSpPr>
          <p:grpSpPr bwMode="auto">
            <a:xfrm>
              <a:off x="3962400" y="3505200"/>
              <a:ext cx="381000" cy="304800"/>
              <a:chOff x="1295400" y="5181600"/>
              <a:chExt cx="1066800" cy="762000"/>
            </a:xfrm>
          </p:grpSpPr>
          <p:sp>
            <p:nvSpPr>
              <p:cNvPr id="130" name="Trapezoid 12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 name="Trapezoid 13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2" name="Oval 13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 name="Oval 13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4" name="Oval 13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 name="Oval 13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 name="Oval 13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3" name="Trapezoid 11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4" name="Trapezoid 11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5" name="Trapezoid 11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6" name="Trapezoid 11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7" name="Group 43"/>
            <p:cNvGrpSpPr>
              <a:grpSpLocks/>
            </p:cNvGrpSpPr>
            <p:nvPr/>
          </p:nvGrpSpPr>
          <p:grpSpPr bwMode="auto">
            <a:xfrm>
              <a:off x="3581400" y="2743200"/>
              <a:ext cx="381000" cy="304800"/>
              <a:chOff x="1066800" y="4495800"/>
              <a:chExt cx="1143000" cy="1044388"/>
            </a:xfrm>
          </p:grpSpPr>
          <p:sp>
            <p:nvSpPr>
              <p:cNvPr id="127" name="Trapezoid 12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8" name="Rounded Rectangle 12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 name="Trapezoid 12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18" name="Group 56"/>
            <p:cNvGrpSpPr>
              <a:grpSpLocks/>
            </p:cNvGrpSpPr>
            <p:nvPr/>
          </p:nvGrpSpPr>
          <p:grpSpPr bwMode="auto">
            <a:xfrm>
              <a:off x="3581400" y="4343400"/>
              <a:ext cx="304800" cy="457200"/>
              <a:chOff x="6705600" y="4419600"/>
              <a:chExt cx="838200" cy="1295400"/>
            </a:xfrm>
          </p:grpSpPr>
          <p:sp>
            <p:nvSpPr>
              <p:cNvPr id="119" name="Trapezoid 11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0" name="Group 53"/>
              <p:cNvGrpSpPr>
                <a:grpSpLocks/>
              </p:cNvGrpSpPr>
              <p:nvPr/>
            </p:nvGrpSpPr>
            <p:grpSpPr bwMode="auto">
              <a:xfrm>
                <a:off x="6705600" y="4495800"/>
                <a:ext cx="838200" cy="1219200"/>
                <a:chOff x="5715000" y="3294529"/>
                <a:chExt cx="1066800" cy="1506071"/>
              </a:xfrm>
            </p:grpSpPr>
            <p:sp>
              <p:nvSpPr>
                <p:cNvPr id="122" name="Block Arc 12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3" name="Rounded Rectangle 12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4" name="Group 52"/>
                <p:cNvGrpSpPr>
                  <a:grpSpLocks/>
                </p:cNvGrpSpPr>
                <p:nvPr/>
              </p:nvGrpSpPr>
              <p:grpSpPr bwMode="auto">
                <a:xfrm>
                  <a:off x="6140824" y="4007224"/>
                  <a:ext cx="228600" cy="493059"/>
                  <a:chOff x="6096000" y="4038600"/>
                  <a:chExt cx="304800" cy="569259"/>
                </a:xfrm>
              </p:grpSpPr>
              <p:sp>
                <p:nvSpPr>
                  <p:cNvPr id="125" name="Trapezoid 12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 name="Oval 12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21" name="Rounded Rectangle 12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4" name="Group 8"/>
          <p:cNvGrpSpPr>
            <a:grpSpLocks/>
          </p:cNvGrpSpPr>
          <p:nvPr/>
        </p:nvGrpSpPr>
        <p:grpSpPr bwMode="auto">
          <a:xfrm>
            <a:off x="531799" y="3563418"/>
            <a:ext cx="577156" cy="506902"/>
            <a:chOff x="2743200" y="2590800"/>
            <a:chExt cx="2133600" cy="2285999"/>
          </a:xfrm>
        </p:grpSpPr>
        <p:sp>
          <p:nvSpPr>
            <p:cNvPr id="145" name="Oval 14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6" name="Trapezoid 14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Trapezoid 14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8" name="Trapezoid 14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9" name="Trapezoid 14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0" name="Trapezoid 14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1" name="Group 27"/>
            <p:cNvGrpSpPr>
              <a:grpSpLocks/>
            </p:cNvGrpSpPr>
            <p:nvPr/>
          </p:nvGrpSpPr>
          <p:grpSpPr bwMode="auto">
            <a:xfrm>
              <a:off x="3124200" y="3505200"/>
              <a:ext cx="381000" cy="304800"/>
              <a:chOff x="1295400" y="5181600"/>
              <a:chExt cx="1066800" cy="762000"/>
            </a:xfrm>
          </p:grpSpPr>
          <p:sp>
            <p:nvSpPr>
              <p:cNvPr id="17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8" name="Trapezoid 17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9" name="Oval 17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1" name="Oval 18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2" name="Oval 18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3" name="Oval 18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52" name="Group 28"/>
            <p:cNvGrpSpPr>
              <a:grpSpLocks/>
            </p:cNvGrpSpPr>
            <p:nvPr/>
          </p:nvGrpSpPr>
          <p:grpSpPr bwMode="auto">
            <a:xfrm>
              <a:off x="3962400" y="3505200"/>
              <a:ext cx="381000" cy="304800"/>
              <a:chOff x="1295400" y="5181600"/>
              <a:chExt cx="1066800" cy="762000"/>
            </a:xfrm>
          </p:grpSpPr>
          <p:sp>
            <p:nvSpPr>
              <p:cNvPr id="170" name="Trapezoid 16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1" name="Trapezoid 17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2" name="Oval 17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3" name="Oval 17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 name="Oval 17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5" name="Oval 17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6" name="Oval 17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53" name="Trapezoid 15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4" name="Trapezoid 15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5" name="Trapezoid 15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6" name="Trapezoid 15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7" name="Group 43"/>
            <p:cNvGrpSpPr>
              <a:grpSpLocks/>
            </p:cNvGrpSpPr>
            <p:nvPr/>
          </p:nvGrpSpPr>
          <p:grpSpPr bwMode="auto">
            <a:xfrm>
              <a:off x="3581400" y="2743200"/>
              <a:ext cx="381000" cy="304800"/>
              <a:chOff x="1066800" y="4495800"/>
              <a:chExt cx="1143000" cy="1044388"/>
            </a:xfrm>
          </p:grpSpPr>
          <p:sp>
            <p:nvSpPr>
              <p:cNvPr id="167" name="Trapezoid 16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8" name="Rounded Rectangle 16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9" name="Trapezoid 16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58" name="Group 56"/>
            <p:cNvGrpSpPr>
              <a:grpSpLocks/>
            </p:cNvGrpSpPr>
            <p:nvPr/>
          </p:nvGrpSpPr>
          <p:grpSpPr bwMode="auto">
            <a:xfrm>
              <a:off x="3581400" y="4343400"/>
              <a:ext cx="304800" cy="457200"/>
              <a:chOff x="6705600" y="4419600"/>
              <a:chExt cx="838200" cy="1295400"/>
            </a:xfrm>
          </p:grpSpPr>
          <p:sp>
            <p:nvSpPr>
              <p:cNvPr id="159" name="Trapezoid 15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0" name="Group 53"/>
              <p:cNvGrpSpPr>
                <a:grpSpLocks/>
              </p:cNvGrpSpPr>
              <p:nvPr/>
            </p:nvGrpSpPr>
            <p:grpSpPr bwMode="auto">
              <a:xfrm>
                <a:off x="6705600" y="4495800"/>
                <a:ext cx="838200" cy="1219200"/>
                <a:chOff x="5715000" y="3294529"/>
                <a:chExt cx="1066800" cy="1506071"/>
              </a:xfrm>
            </p:grpSpPr>
            <p:sp>
              <p:nvSpPr>
                <p:cNvPr id="162" name="Block Arc 16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3" name="Rounded Rectangle 16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4" name="Group 52"/>
                <p:cNvGrpSpPr>
                  <a:grpSpLocks/>
                </p:cNvGrpSpPr>
                <p:nvPr/>
              </p:nvGrpSpPr>
              <p:grpSpPr bwMode="auto">
                <a:xfrm>
                  <a:off x="6140824" y="4007224"/>
                  <a:ext cx="228600" cy="493059"/>
                  <a:chOff x="6096000" y="4038600"/>
                  <a:chExt cx="304800" cy="569259"/>
                </a:xfrm>
              </p:grpSpPr>
              <p:sp>
                <p:nvSpPr>
                  <p:cNvPr id="165" name="Trapezoid 16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6" name="Oval 16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61" name="Rounded Rectangle 16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5" name="TextBox 4">
            <a:extLst>
              <a:ext uri="{FF2B5EF4-FFF2-40B4-BE49-F238E27FC236}">
                <a16:creationId xmlns:a16="http://schemas.microsoft.com/office/drawing/2014/main" id="{6C042299-8ECF-BD2F-CD2D-4A52FF49AEE8}"/>
              </a:ext>
            </a:extLst>
          </p:cNvPr>
          <p:cNvSpPr txBox="1"/>
          <p:nvPr/>
        </p:nvSpPr>
        <p:spPr>
          <a:xfrm>
            <a:off x="2905848" y="565883"/>
            <a:ext cx="6130412" cy="369332"/>
          </a:xfrm>
          <a:prstGeom prst="rect">
            <a:avLst/>
          </a:prstGeom>
          <a:noFill/>
        </p:spPr>
        <p:txBody>
          <a:bodyPr wrap="square">
            <a:spAutoFit/>
          </a:bodyPr>
          <a:lstStyle/>
          <a:p>
            <a:pPr algn="ctr"/>
            <a:r>
              <a:rPr lang="en-US" i="1" dirty="0">
                <a:solidFill>
                  <a:srgbClr val="000000"/>
                </a:solidFill>
                <a:latin typeface="Abadi" panose="020B0604020104020204" pitchFamily="34" charset="0"/>
              </a:rPr>
              <a:t>T</a:t>
            </a:r>
            <a:r>
              <a:rPr lang="en-US" b="0" i="1" dirty="0">
                <a:solidFill>
                  <a:srgbClr val="000000"/>
                </a:solidFill>
                <a:effectLst/>
                <a:latin typeface="Abadi" panose="020B0604020104020204" pitchFamily="34" charset="0"/>
              </a:rPr>
              <a:t>reasures</a:t>
            </a:r>
            <a:r>
              <a:rPr lang="en-US" b="0" i="0" dirty="0">
                <a:solidFill>
                  <a:srgbClr val="000000"/>
                </a:solidFill>
                <a:effectLst/>
                <a:latin typeface="Abadi" panose="020B0604020104020204" pitchFamily="34" charset="0"/>
              </a:rPr>
              <a:t> to mean what we value greatly,</a:t>
            </a:r>
            <a:endParaRPr lang="en-US" dirty="0"/>
          </a:p>
        </p:txBody>
      </p:sp>
    </p:spTree>
    <p:extLst>
      <p:ext uri="{BB962C8B-B14F-4D97-AF65-F5344CB8AC3E}">
        <p14:creationId xmlns:p14="http://schemas.microsoft.com/office/powerpoint/2010/main" val="299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If Therefore Thine Eye Be Single</a:t>
            </a:r>
          </a:p>
        </p:txBody>
      </p:sp>
      <p:sp>
        <p:nvSpPr>
          <p:cNvPr id="6" name="Rectangle 5"/>
          <p:cNvSpPr/>
          <p:nvPr/>
        </p:nvSpPr>
        <p:spPr>
          <a:xfrm>
            <a:off x="11720145" y="6464231"/>
            <a:ext cx="442750" cy="369332"/>
          </a:xfrm>
          <a:prstGeom prst="rect">
            <a:avLst/>
          </a:prstGeom>
        </p:spPr>
        <p:txBody>
          <a:bodyPr wrap="none">
            <a:spAutoFit/>
          </a:bodyPr>
          <a:lstStyle/>
          <a:p>
            <a:r>
              <a:rPr lang="en-US" dirty="0"/>
              <a:t>(6)</a:t>
            </a:r>
          </a:p>
        </p:txBody>
      </p:sp>
      <p:sp>
        <p:nvSpPr>
          <p:cNvPr id="10" name="Rectangle 9"/>
          <p:cNvSpPr/>
          <p:nvPr/>
        </p:nvSpPr>
        <p:spPr>
          <a:xfrm>
            <a:off x="0" y="6488668"/>
            <a:ext cx="1813189" cy="369332"/>
          </a:xfrm>
          <a:prstGeom prst="rect">
            <a:avLst/>
          </a:prstGeom>
        </p:spPr>
        <p:txBody>
          <a:bodyPr wrap="none">
            <a:spAutoFit/>
          </a:bodyPr>
          <a:lstStyle/>
          <a:p>
            <a:r>
              <a:rPr lang="en-US" dirty="0"/>
              <a:t>Matthew 6:22-23</a:t>
            </a:r>
          </a:p>
        </p:txBody>
      </p:sp>
      <p:sp>
        <p:nvSpPr>
          <p:cNvPr id="3" name="Rectangle 2"/>
          <p:cNvSpPr/>
          <p:nvPr/>
        </p:nvSpPr>
        <p:spPr>
          <a:xfrm>
            <a:off x="4101888" y="664438"/>
            <a:ext cx="4239174" cy="369332"/>
          </a:xfrm>
          <a:prstGeom prst="rect">
            <a:avLst/>
          </a:prstGeom>
        </p:spPr>
        <p:txBody>
          <a:bodyPr wrap="none">
            <a:spAutoFit/>
          </a:bodyPr>
          <a:lstStyle/>
          <a:p>
            <a:r>
              <a:rPr lang="en-US" dirty="0">
                <a:solidFill>
                  <a:srgbClr val="333333"/>
                </a:solidFill>
                <a:latin typeface="Abadi" panose="020B0604020104020204" pitchFamily="34" charset="0"/>
              </a:rPr>
              <a:t>Single = sound, healthy, simple, sincere</a:t>
            </a:r>
            <a:endParaRPr lang="en-US" dirty="0"/>
          </a:p>
        </p:txBody>
      </p:sp>
      <p:sp>
        <p:nvSpPr>
          <p:cNvPr id="5" name="Rectangle 4"/>
          <p:cNvSpPr/>
          <p:nvPr/>
        </p:nvSpPr>
        <p:spPr>
          <a:xfrm>
            <a:off x="591023" y="1213972"/>
            <a:ext cx="5091320" cy="923330"/>
          </a:xfrm>
          <a:prstGeom prst="rect">
            <a:avLst/>
          </a:prstGeom>
        </p:spPr>
        <p:txBody>
          <a:bodyPr wrap="square">
            <a:spAutoFit/>
          </a:bodyPr>
          <a:lstStyle/>
          <a:p>
            <a:r>
              <a:rPr lang="en-US" dirty="0">
                <a:solidFill>
                  <a:srgbClr val="333333"/>
                </a:solidFill>
                <a:latin typeface="Abadi" panose="020B0604020104020204" pitchFamily="34" charset="0"/>
              </a:rPr>
              <a:t>Giving alms, praying, and fasting should all be done with a simple and sincere focus on our Father in Heaven or on the recipient. </a:t>
            </a:r>
            <a:endParaRPr lang="en-US" dirty="0"/>
          </a:p>
        </p:txBody>
      </p:sp>
      <p:sp>
        <p:nvSpPr>
          <p:cNvPr id="7" name="Rectangle 6"/>
          <p:cNvSpPr/>
          <p:nvPr/>
        </p:nvSpPr>
        <p:spPr>
          <a:xfrm>
            <a:off x="2799761" y="3383024"/>
            <a:ext cx="7037434" cy="3046988"/>
          </a:xfrm>
          <a:prstGeom prst="rect">
            <a:avLst/>
          </a:prstGeom>
        </p:spPr>
        <p:txBody>
          <a:bodyPr wrap="square">
            <a:spAutoFit/>
          </a:bodyPr>
          <a:lstStyle/>
          <a:p>
            <a:r>
              <a:rPr lang="en-US" sz="2400" dirty="0">
                <a:solidFill>
                  <a:srgbClr val="333333"/>
                </a:solidFill>
                <a:latin typeface="Abadi" panose="020B0604020104020204" pitchFamily="34" charset="0"/>
              </a:rPr>
              <a:t>When I give to the poor, do I hope to bring glory to God or to myself? </a:t>
            </a:r>
          </a:p>
          <a:p>
            <a:endParaRPr lang="en-US" sz="2400" dirty="0">
              <a:solidFill>
                <a:srgbClr val="333333"/>
              </a:solidFill>
              <a:latin typeface="Abadi" panose="020B0604020104020204" pitchFamily="34" charset="0"/>
            </a:endParaRPr>
          </a:p>
          <a:p>
            <a:r>
              <a:rPr lang="en-US" sz="2400" dirty="0">
                <a:solidFill>
                  <a:srgbClr val="333333"/>
                </a:solidFill>
                <a:latin typeface="Abadi" panose="020B0604020104020204" pitchFamily="34" charset="0"/>
              </a:rPr>
              <a:t>When I serve the Lord, am I doing so to receive approval from the Lord or from men? </a:t>
            </a:r>
          </a:p>
          <a:p>
            <a:endParaRPr lang="en-US" sz="2400" dirty="0">
              <a:solidFill>
                <a:srgbClr val="333333"/>
              </a:solidFill>
              <a:latin typeface="Abadi" panose="020B0604020104020204" pitchFamily="34" charset="0"/>
            </a:endParaRPr>
          </a:p>
          <a:p>
            <a:r>
              <a:rPr lang="en-US" sz="2400" dirty="0">
                <a:solidFill>
                  <a:srgbClr val="333333"/>
                </a:solidFill>
                <a:latin typeface="Abadi" panose="020B0604020104020204" pitchFamily="34" charset="0"/>
              </a:rPr>
              <a:t>When I pray in public, am I addressing God or those in the congregation?</a:t>
            </a:r>
            <a:endParaRPr lang="en-US" sz="2400" dirty="0"/>
          </a:p>
        </p:txBody>
      </p:sp>
      <p:pic>
        <p:nvPicPr>
          <p:cNvPr id="2052" name="Picture 4" descr="http://www.yourwebgraphics.com/gallery/data/thumbnails/392/Man-Thinki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8" y="3499095"/>
            <a:ext cx="2814845" cy="2814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yourwebgraphics.com/gallery/data/thumbnails/392/3D-Women-Puzz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067801" y="3509518"/>
            <a:ext cx="2263548" cy="2843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45520" y="1414513"/>
            <a:ext cx="6096000" cy="1200329"/>
          </a:xfrm>
          <a:prstGeom prst="rect">
            <a:avLst/>
          </a:prstGeom>
        </p:spPr>
        <p:txBody>
          <a:bodyPr>
            <a:spAutoFit/>
          </a:bodyPr>
          <a:lstStyle/>
          <a:p>
            <a:r>
              <a:rPr lang="en-US" i="1" dirty="0">
                <a:solidFill>
                  <a:srgbClr val="FF0000"/>
                </a:solidFill>
                <a:latin typeface="Palatino"/>
              </a:rPr>
              <a:t>And if your eye be single to my glory, your whole bodies shall be filled with light, and there shall be no darkness in you; and that body which is filled with light</a:t>
            </a:r>
            <a:r>
              <a:rPr lang="en-US" i="1" baseline="30000" dirty="0">
                <a:solidFill>
                  <a:srgbClr val="FF0000"/>
                </a:solidFill>
                <a:latin typeface="Palatino"/>
              </a:rPr>
              <a:t> </a:t>
            </a:r>
            <a:r>
              <a:rPr lang="en-US" i="1" dirty="0" err="1">
                <a:solidFill>
                  <a:srgbClr val="FF0000"/>
                </a:solidFill>
                <a:latin typeface="Palatino"/>
              </a:rPr>
              <a:t>comprehendeth</a:t>
            </a:r>
            <a:r>
              <a:rPr lang="en-US" i="1" dirty="0">
                <a:solidFill>
                  <a:srgbClr val="FF0000"/>
                </a:solidFill>
                <a:latin typeface="Palatino"/>
              </a:rPr>
              <a:t> all things. D&amp;C 88:67</a:t>
            </a:r>
            <a:endParaRPr lang="en-US" i="1" dirty="0">
              <a:solidFill>
                <a:srgbClr val="FF0000"/>
              </a:solidFill>
            </a:endParaRPr>
          </a:p>
        </p:txBody>
      </p:sp>
    </p:spTree>
    <p:extLst>
      <p:ext uri="{BB962C8B-B14F-4D97-AF65-F5344CB8AC3E}">
        <p14:creationId xmlns:p14="http://schemas.microsoft.com/office/powerpoint/2010/main" val="10572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par>
                                <p:cTn id="18" presetID="10" presetClass="entr" presetSubtype="0"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No man can serve two masters</a:t>
            </a:r>
          </a:p>
        </p:txBody>
      </p:sp>
      <p:sp>
        <p:nvSpPr>
          <p:cNvPr id="6" name="Rectangle 5"/>
          <p:cNvSpPr/>
          <p:nvPr/>
        </p:nvSpPr>
        <p:spPr>
          <a:xfrm>
            <a:off x="11720145" y="6464231"/>
            <a:ext cx="559769" cy="369332"/>
          </a:xfrm>
          <a:prstGeom prst="rect">
            <a:avLst/>
          </a:prstGeom>
        </p:spPr>
        <p:txBody>
          <a:bodyPr wrap="none">
            <a:spAutoFit/>
          </a:bodyPr>
          <a:lstStyle/>
          <a:p>
            <a:r>
              <a:rPr lang="en-US" dirty="0"/>
              <a:t>(13)</a:t>
            </a:r>
          </a:p>
        </p:txBody>
      </p:sp>
      <p:sp>
        <p:nvSpPr>
          <p:cNvPr id="10" name="Rectangle 9"/>
          <p:cNvSpPr/>
          <p:nvPr/>
        </p:nvSpPr>
        <p:spPr>
          <a:xfrm>
            <a:off x="0" y="6488668"/>
            <a:ext cx="1508618" cy="369332"/>
          </a:xfrm>
          <a:prstGeom prst="rect">
            <a:avLst/>
          </a:prstGeom>
        </p:spPr>
        <p:txBody>
          <a:bodyPr wrap="none">
            <a:spAutoFit/>
          </a:bodyPr>
          <a:lstStyle/>
          <a:p>
            <a:r>
              <a:rPr lang="en-US" dirty="0"/>
              <a:t>Matthew 6:24</a:t>
            </a:r>
          </a:p>
        </p:txBody>
      </p:sp>
      <p:sp>
        <p:nvSpPr>
          <p:cNvPr id="5" name="Rectangle 4"/>
          <p:cNvSpPr/>
          <p:nvPr/>
        </p:nvSpPr>
        <p:spPr>
          <a:xfrm>
            <a:off x="264451" y="767658"/>
            <a:ext cx="7235806" cy="5632311"/>
          </a:xfrm>
          <a:prstGeom prst="rect">
            <a:avLst/>
          </a:prstGeom>
        </p:spPr>
        <p:txBody>
          <a:bodyPr wrap="square">
            <a:spAutoFit/>
          </a:bodyPr>
          <a:lstStyle/>
          <a:p>
            <a:r>
              <a:rPr lang="en-US" sz="2000" dirty="0"/>
              <a:t>'Some would never </a:t>
            </a:r>
            <a:r>
              <a:rPr lang="en-US" sz="2000" i="1" dirty="0"/>
              <a:t>sell</a:t>
            </a:r>
            <a:r>
              <a:rPr lang="en-US" sz="2000" dirty="0"/>
              <a:t> Jesus for thirty pieces, but they would not </a:t>
            </a:r>
            <a:r>
              <a:rPr lang="en-US" sz="2000" i="1" dirty="0"/>
              <a:t>give</a:t>
            </a:r>
            <a:r>
              <a:rPr lang="en-US" sz="2000" dirty="0"/>
              <a:t> Him their all either! Unfortunately, we tend to think of consecration only in terms of property and money. But there are so many ways of keeping back part. </a:t>
            </a:r>
          </a:p>
          <a:p>
            <a:endParaRPr lang="en-US" sz="2000" dirty="0"/>
          </a:p>
          <a:p>
            <a:r>
              <a:rPr lang="en-US" sz="2000" dirty="0"/>
              <a:t>One might be giving of money and time and yet hold back a significant portion of himself...</a:t>
            </a:r>
          </a:p>
          <a:p>
            <a:endParaRPr lang="en-US" sz="2000" dirty="0"/>
          </a:p>
          <a:p>
            <a:r>
              <a:rPr lang="en-US" sz="2000" dirty="0"/>
              <a:t>One might accept a Church calling but have his heart more set on maintaining a certain role in the world...</a:t>
            </a:r>
          </a:p>
          <a:p>
            <a:endParaRPr lang="en-US" sz="2000" dirty="0"/>
          </a:p>
          <a:p>
            <a:r>
              <a:rPr lang="en-US" sz="2000" dirty="0"/>
              <a:t>Each of us is an innkeeper who decides if there is room for Jesus! Consecration is the only surrender which is also a victory. It brings release from...selfishness and emancipation from the dark prison of pride...</a:t>
            </a:r>
          </a:p>
          <a:p>
            <a:endParaRPr lang="en-US" sz="2000" dirty="0"/>
          </a:p>
          <a:p>
            <a:r>
              <a:rPr lang="en-US" sz="2000" dirty="0"/>
              <a:t>Consecration may not require giving up worldly possessions so much as being less possessed by them...”</a:t>
            </a:r>
          </a:p>
        </p:txBody>
      </p:sp>
      <p:grpSp>
        <p:nvGrpSpPr>
          <p:cNvPr id="2" name="Group 1"/>
          <p:cNvGrpSpPr/>
          <p:nvPr/>
        </p:nvGrpSpPr>
        <p:grpSpPr>
          <a:xfrm>
            <a:off x="9295352" y="664438"/>
            <a:ext cx="2424793" cy="3362904"/>
            <a:chOff x="8365671" y="870857"/>
            <a:chExt cx="2424793" cy="3362904"/>
          </a:xfrm>
        </p:grpSpPr>
        <p:pic>
          <p:nvPicPr>
            <p:cNvPr id="3074" name="Picture 2" descr="http://www.newagegod.com/Pentecost20/ananiasdea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5671" y="870857"/>
              <a:ext cx="2424793" cy="29935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823758" y="3864429"/>
              <a:ext cx="1625766" cy="369332"/>
            </a:xfrm>
            <a:prstGeom prst="rect">
              <a:avLst/>
            </a:prstGeom>
          </p:spPr>
          <p:txBody>
            <a:bodyPr wrap="none">
              <a:spAutoFit/>
            </a:bodyPr>
            <a:lstStyle/>
            <a:p>
              <a:r>
                <a:rPr lang="en-US" dirty="0"/>
                <a:t>See Acts 5:1-11</a:t>
              </a:r>
            </a:p>
          </p:txBody>
        </p:sp>
      </p:grpSp>
      <p:pic>
        <p:nvPicPr>
          <p:cNvPr id="4" name="Picture 3"/>
          <p:cNvPicPr>
            <a:picLocks noChangeAspect="1"/>
          </p:cNvPicPr>
          <p:nvPr/>
        </p:nvPicPr>
        <p:blipFill rotWithShape="1">
          <a:blip r:embed="rId4"/>
          <a:srcRect l="51786" t="44874" r="22143" b="11105"/>
          <a:stretch/>
        </p:blipFill>
        <p:spPr>
          <a:xfrm>
            <a:off x="8022771" y="4310556"/>
            <a:ext cx="2383971" cy="2264228"/>
          </a:xfrm>
          <a:prstGeom prst="rect">
            <a:avLst/>
          </a:prstGeom>
        </p:spPr>
      </p:pic>
    </p:spTree>
    <p:extLst>
      <p:ext uri="{BB962C8B-B14F-4D97-AF65-F5344CB8AC3E}">
        <p14:creationId xmlns:p14="http://schemas.microsoft.com/office/powerpoint/2010/main" val="38809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(14)</a:t>
            </a:r>
          </a:p>
        </p:txBody>
      </p:sp>
      <p:sp>
        <p:nvSpPr>
          <p:cNvPr id="10" name="Rectangle 9"/>
          <p:cNvSpPr/>
          <p:nvPr/>
        </p:nvSpPr>
        <p:spPr>
          <a:xfrm>
            <a:off x="195944" y="6464231"/>
            <a:ext cx="1508618" cy="369332"/>
          </a:xfrm>
          <a:prstGeom prst="rect">
            <a:avLst/>
          </a:prstGeom>
        </p:spPr>
        <p:txBody>
          <a:bodyPr wrap="none">
            <a:spAutoFit/>
          </a:bodyPr>
          <a:lstStyle/>
          <a:p>
            <a:r>
              <a:rPr lang="en-US"/>
              <a:t>Matthew 6:24</a:t>
            </a:r>
            <a:endParaRPr lang="en-US" dirty="0"/>
          </a:p>
        </p:txBody>
      </p:sp>
      <p:grpSp>
        <p:nvGrpSpPr>
          <p:cNvPr id="18" name="Group 17"/>
          <p:cNvGrpSpPr/>
          <p:nvPr/>
        </p:nvGrpSpPr>
        <p:grpSpPr>
          <a:xfrm>
            <a:off x="4390545" y="204948"/>
            <a:ext cx="3410907" cy="2527365"/>
            <a:chOff x="384206" y="4158361"/>
            <a:chExt cx="3289208" cy="2390250"/>
          </a:xfrm>
        </p:grpSpPr>
        <p:grpSp>
          <p:nvGrpSpPr>
            <p:cNvPr id="19" name="Group 18"/>
            <p:cNvGrpSpPr/>
            <p:nvPr/>
          </p:nvGrpSpPr>
          <p:grpSpPr>
            <a:xfrm>
              <a:off x="384206" y="4158361"/>
              <a:ext cx="3289208" cy="2390250"/>
              <a:chOff x="609599" y="833642"/>
              <a:chExt cx="7941747" cy="5771225"/>
            </a:xfrm>
          </p:grpSpPr>
          <p:grpSp>
            <p:nvGrpSpPr>
              <p:cNvPr id="21" name="Group 20"/>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904591" y="4770593"/>
              <a:ext cx="2248437" cy="1170799"/>
            </a:xfrm>
            <a:prstGeom prst="rect">
              <a:avLst/>
            </a:prstGeom>
          </p:spPr>
          <p:txBody>
            <a:bodyPr wrap="square">
              <a:spAutoFit/>
            </a:bodyPr>
            <a:lstStyle/>
            <a:p>
              <a:pPr algn="ctr"/>
              <a:r>
                <a:rPr lang="en-US" sz="2400" b="1" dirty="0"/>
                <a:t>We cannot serve both God and mammon</a:t>
              </a:r>
              <a:endParaRPr lang="en-US" sz="2400" dirty="0"/>
            </a:p>
          </p:txBody>
        </p:sp>
      </p:grpSp>
      <p:sp>
        <p:nvSpPr>
          <p:cNvPr id="3" name="Rectangle 2"/>
          <p:cNvSpPr/>
          <p:nvPr/>
        </p:nvSpPr>
        <p:spPr>
          <a:xfrm>
            <a:off x="381000" y="2833379"/>
            <a:ext cx="3886200" cy="923330"/>
          </a:xfrm>
          <a:prstGeom prst="rect">
            <a:avLst/>
          </a:prstGeom>
        </p:spPr>
        <p:txBody>
          <a:bodyPr wrap="square">
            <a:spAutoFit/>
          </a:bodyPr>
          <a:lstStyle/>
          <a:p>
            <a:r>
              <a:rPr lang="en-US" dirty="0">
                <a:solidFill>
                  <a:srgbClr val="333333"/>
                </a:solidFill>
                <a:latin typeface="Abadi" panose="020B0604020104020204" pitchFamily="34" charset="0"/>
              </a:rPr>
              <a:t>Mammon = To set our hearts on worldly things in a way leads us away from God.</a:t>
            </a:r>
            <a:endParaRPr lang="en-US" dirty="0"/>
          </a:p>
        </p:txBody>
      </p:sp>
      <p:sp>
        <p:nvSpPr>
          <p:cNvPr id="7" name="Rectangle 6"/>
          <p:cNvSpPr/>
          <p:nvPr/>
        </p:nvSpPr>
        <p:spPr>
          <a:xfrm>
            <a:off x="8148594" y="2684143"/>
            <a:ext cx="3595892" cy="1754326"/>
          </a:xfrm>
          <a:prstGeom prst="rect">
            <a:avLst/>
          </a:prstGeom>
        </p:spPr>
        <p:txBody>
          <a:bodyPr wrap="square">
            <a:spAutoFit/>
          </a:bodyPr>
          <a:lstStyle/>
          <a:p>
            <a:r>
              <a:rPr lang="en-US" dirty="0">
                <a:solidFill>
                  <a:srgbClr val="333333"/>
                </a:solidFill>
                <a:latin typeface="Abadi" panose="020B0604020104020204" pitchFamily="34" charset="0"/>
              </a:rPr>
              <a:t>“Must we not recognize now that we cannot serve two masters? If we should try, the Lord will reject us. He will never be found in tandem with Lucifer, so let us not try to put Him there.”</a:t>
            </a:r>
            <a:endParaRPr lang="en-US" dirty="0"/>
          </a:p>
        </p:txBody>
      </p:sp>
      <p:pic>
        <p:nvPicPr>
          <p:cNvPr id="8" name="Picture 2" descr="http://blog.utahscouts.org/wp-content/uploads/2014/05/Mark-E-Peterson-225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298" y="224632"/>
            <a:ext cx="1345731" cy="179430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3421708" y="3178476"/>
            <a:ext cx="4328495" cy="3339968"/>
            <a:chOff x="762000" y="685800"/>
            <a:chExt cx="6587913" cy="5083387"/>
          </a:xfrm>
        </p:grpSpPr>
        <p:sp>
          <p:nvSpPr>
            <p:cNvPr id="37" name="Oval 36"/>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
            <p:cNvGrpSpPr/>
            <p:nvPr/>
          </p:nvGrpSpPr>
          <p:grpSpPr>
            <a:xfrm flipH="1">
              <a:off x="3799840" y="685800"/>
              <a:ext cx="601980" cy="4615180"/>
              <a:chOff x="4038600" y="0"/>
              <a:chExt cx="685800" cy="5867400"/>
            </a:xfrm>
          </p:grpSpPr>
          <p:sp>
            <p:nvSpPr>
              <p:cNvPr id="68" name="Isosceles Triangle 67"/>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5"/>
            <p:cNvGrpSpPr/>
            <p:nvPr/>
          </p:nvGrpSpPr>
          <p:grpSpPr>
            <a:xfrm flipH="1">
              <a:off x="5410200" y="1524000"/>
              <a:ext cx="1939713" cy="2431625"/>
              <a:chOff x="1066800" y="2258995"/>
              <a:chExt cx="2209800" cy="2770205"/>
            </a:xfrm>
          </p:grpSpPr>
          <p:sp>
            <p:nvSpPr>
              <p:cNvPr id="56" name="Oval 5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4"/>
              <p:cNvGrpSpPr/>
              <p:nvPr/>
            </p:nvGrpSpPr>
            <p:grpSpPr>
              <a:xfrm rot="1206892">
                <a:off x="1673878" y="2258995"/>
                <a:ext cx="240914" cy="2243809"/>
                <a:chOff x="1524000" y="685800"/>
                <a:chExt cx="990600" cy="6400800"/>
              </a:xfrm>
            </p:grpSpPr>
            <p:sp>
              <p:nvSpPr>
                <p:cNvPr id="64" name="Donut 6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19"/>
              <p:cNvGrpSpPr/>
              <p:nvPr/>
            </p:nvGrpSpPr>
            <p:grpSpPr>
              <a:xfrm rot="20393108" flipH="1">
                <a:off x="2283479" y="2258995"/>
                <a:ext cx="240914" cy="2243809"/>
                <a:chOff x="1524000" y="685800"/>
                <a:chExt cx="990600" cy="6400800"/>
              </a:xfrm>
            </p:grpSpPr>
            <p:sp>
              <p:nvSpPr>
                <p:cNvPr id="60" name="Donut 5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 name="Oval 5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6"/>
            <p:cNvGrpSpPr/>
            <p:nvPr/>
          </p:nvGrpSpPr>
          <p:grpSpPr>
            <a:xfrm flipH="1">
              <a:off x="762000" y="1524000"/>
              <a:ext cx="1939713" cy="2431625"/>
              <a:chOff x="1066800" y="2258995"/>
              <a:chExt cx="2209800" cy="2770205"/>
            </a:xfrm>
          </p:grpSpPr>
          <p:sp>
            <p:nvSpPr>
              <p:cNvPr id="44" name="Oval 43"/>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4"/>
              <p:cNvGrpSpPr/>
              <p:nvPr/>
            </p:nvGrpSpPr>
            <p:grpSpPr>
              <a:xfrm rot="1206892">
                <a:off x="1673878" y="2258995"/>
                <a:ext cx="240914" cy="2243809"/>
                <a:chOff x="1524000" y="685800"/>
                <a:chExt cx="990600" cy="6400800"/>
              </a:xfrm>
            </p:grpSpPr>
            <p:sp>
              <p:nvSpPr>
                <p:cNvPr id="52" name="Donut 5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19"/>
              <p:cNvGrpSpPr/>
              <p:nvPr/>
            </p:nvGrpSpPr>
            <p:grpSpPr>
              <a:xfrm rot="20393108" flipH="1">
                <a:off x="2283479" y="2258995"/>
                <a:ext cx="240914" cy="2243809"/>
                <a:chOff x="1524000" y="685800"/>
                <a:chExt cx="990600" cy="6400800"/>
              </a:xfrm>
            </p:grpSpPr>
            <p:sp>
              <p:nvSpPr>
                <p:cNvPr id="48" name="Donut 4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Oval 46"/>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9" name="Cube 8"/>
          <p:cNvSpPr/>
          <p:nvPr/>
        </p:nvSpPr>
        <p:spPr>
          <a:xfrm>
            <a:off x="3449837" y="4692448"/>
            <a:ext cx="1239927" cy="487025"/>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God</a:t>
            </a:r>
          </a:p>
        </p:txBody>
      </p:sp>
      <p:sp>
        <p:nvSpPr>
          <p:cNvPr id="74" name="Cube 73"/>
          <p:cNvSpPr/>
          <p:nvPr/>
        </p:nvSpPr>
        <p:spPr>
          <a:xfrm>
            <a:off x="6471572" y="4699388"/>
            <a:ext cx="1278205" cy="487025"/>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Mammon</a:t>
            </a:r>
          </a:p>
        </p:txBody>
      </p:sp>
      <p:sp>
        <p:nvSpPr>
          <p:cNvPr id="12" name="Rectangle 11"/>
          <p:cNvSpPr/>
          <p:nvPr/>
        </p:nvSpPr>
        <p:spPr>
          <a:xfrm>
            <a:off x="417367" y="770606"/>
            <a:ext cx="2938519" cy="1092607"/>
          </a:xfrm>
          <a:prstGeom prst="rect">
            <a:avLst/>
          </a:prstGeom>
        </p:spPr>
        <p:txBody>
          <a:bodyPr wrap="square">
            <a:spAutoFit/>
          </a:bodyPr>
          <a:lstStyle/>
          <a:p>
            <a:r>
              <a:rPr lang="en-US" i="1" dirty="0">
                <a:solidFill>
                  <a:srgbClr val="333333"/>
                </a:solidFill>
                <a:latin typeface="Abadi" panose="020B0604020104020204" pitchFamily="34" charset="0"/>
              </a:rPr>
              <a:t>Mammon</a:t>
            </a:r>
            <a:r>
              <a:rPr lang="en-US" dirty="0">
                <a:solidFill>
                  <a:srgbClr val="333333"/>
                </a:solidFill>
                <a:latin typeface="Abadi" panose="020B0604020104020204" pitchFamily="34" charset="0"/>
              </a:rPr>
              <a:t> comes from an Aramaic term meaning “worldly riches” or “wealth.” </a:t>
            </a:r>
            <a:r>
              <a:rPr lang="en-US" sz="1100" dirty="0">
                <a:solidFill>
                  <a:srgbClr val="333333"/>
                </a:solidFill>
                <a:latin typeface="Abadi" panose="020B0604020104020204" pitchFamily="34" charset="0"/>
              </a:rPr>
              <a:t>(6)</a:t>
            </a:r>
            <a:endParaRPr lang="en-US" sz="1100" dirty="0"/>
          </a:p>
        </p:txBody>
      </p:sp>
    </p:spTree>
    <p:extLst>
      <p:ext uri="{BB962C8B-B14F-4D97-AF65-F5344CB8AC3E}">
        <p14:creationId xmlns:p14="http://schemas.microsoft.com/office/powerpoint/2010/main" val="5919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(16)</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6:28-29</a:t>
            </a:r>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Consider the Lilies of the Field</a:t>
            </a:r>
          </a:p>
        </p:txBody>
      </p:sp>
      <p:sp>
        <p:nvSpPr>
          <p:cNvPr id="7" name="Rectangle 6"/>
          <p:cNvSpPr/>
          <p:nvPr/>
        </p:nvSpPr>
        <p:spPr>
          <a:xfrm>
            <a:off x="424542" y="2209047"/>
            <a:ext cx="6096000" cy="3416320"/>
          </a:xfrm>
          <a:prstGeom prst="rect">
            <a:avLst/>
          </a:prstGeom>
        </p:spPr>
        <p:txBody>
          <a:bodyPr>
            <a:spAutoFit/>
          </a:bodyPr>
          <a:lstStyle/>
          <a:p>
            <a:r>
              <a:rPr lang="en-US" sz="2400" dirty="0">
                <a:solidFill>
                  <a:srgbClr val="333333"/>
                </a:solidFill>
                <a:latin typeface="Abadi" panose="020B0604020104020204" pitchFamily="34" charset="0"/>
              </a:rPr>
              <a:t>“Let us consider the lily in the field. </a:t>
            </a:r>
          </a:p>
          <a:p>
            <a:endParaRPr lang="en-US" sz="2400" dirty="0">
              <a:solidFill>
                <a:srgbClr val="333333"/>
              </a:solidFill>
              <a:latin typeface="Abadi" panose="020B0604020104020204" pitchFamily="34" charset="0"/>
            </a:endParaRPr>
          </a:p>
          <a:p>
            <a:r>
              <a:rPr lang="en-US" sz="2400" dirty="0">
                <a:solidFill>
                  <a:srgbClr val="333333"/>
                </a:solidFill>
                <a:latin typeface="Abadi" panose="020B0604020104020204" pitchFamily="34" charset="0"/>
              </a:rPr>
              <a:t>It is buried in the ground with a root, which strikes out in the darkness to receive strength and moisture from the soil; and soon a stalk pushes its way through the earth, and pushes it up and up until finally the lily blooms in the sunshine and produces its kind.”</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44" y="225838"/>
            <a:ext cx="1087415" cy="1550681"/>
          </a:xfrm>
          <a:prstGeom prst="rect">
            <a:avLst/>
          </a:prstGeom>
        </p:spPr>
      </p:pic>
      <p:grpSp>
        <p:nvGrpSpPr>
          <p:cNvPr id="5" name="Group 4">
            <a:extLst>
              <a:ext uri="{FF2B5EF4-FFF2-40B4-BE49-F238E27FC236}">
                <a16:creationId xmlns:a16="http://schemas.microsoft.com/office/drawing/2014/main" id="{B30C4A70-CAB4-4591-BA4A-06188DC06C13}"/>
              </a:ext>
            </a:extLst>
          </p:cNvPr>
          <p:cNvGrpSpPr/>
          <p:nvPr/>
        </p:nvGrpSpPr>
        <p:grpSpPr>
          <a:xfrm>
            <a:off x="6866102" y="1676067"/>
            <a:ext cx="4752500" cy="4482279"/>
            <a:chOff x="7014958" y="1688279"/>
            <a:chExt cx="4752500" cy="4482279"/>
          </a:xfrm>
        </p:grpSpPr>
        <p:sp>
          <p:nvSpPr>
            <p:cNvPr id="2" name="Rectangle 1">
              <a:extLst>
                <a:ext uri="{FF2B5EF4-FFF2-40B4-BE49-F238E27FC236}">
                  <a16:creationId xmlns:a16="http://schemas.microsoft.com/office/drawing/2014/main" id="{8A2BD596-DEFA-4C6C-A603-6EA68F2F692E}"/>
                </a:ext>
              </a:extLst>
            </p:cNvPr>
            <p:cNvSpPr/>
            <p:nvPr/>
          </p:nvSpPr>
          <p:spPr>
            <a:xfrm>
              <a:off x="7014958" y="5801226"/>
              <a:ext cx="2667077" cy="369332"/>
            </a:xfrm>
            <a:prstGeom prst="rect">
              <a:avLst/>
            </a:prstGeom>
          </p:spPr>
          <p:txBody>
            <a:bodyPr wrap="none">
              <a:spAutoFit/>
            </a:bodyPr>
            <a:lstStyle/>
            <a:p>
              <a:r>
                <a:rPr lang="en-US" dirty="0"/>
                <a:t>Mount of Olives May 2016</a:t>
              </a:r>
            </a:p>
          </p:txBody>
        </p:sp>
        <p:pic>
          <p:nvPicPr>
            <p:cNvPr id="4" name="Picture 3">
              <a:extLst>
                <a:ext uri="{FF2B5EF4-FFF2-40B4-BE49-F238E27FC236}">
                  <a16:creationId xmlns:a16="http://schemas.microsoft.com/office/drawing/2014/main" id="{304742C4-2B20-4D95-A44A-543CA6237350}"/>
                </a:ext>
              </a:extLst>
            </p:cNvPr>
            <p:cNvPicPr>
              <a:picLocks noChangeAspect="1"/>
            </p:cNvPicPr>
            <p:nvPr/>
          </p:nvPicPr>
          <p:blipFill rotWithShape="1">
            <a:blip r:embed="rId4">
              <a:extLst>
                <a:ext uri="{28A0092B-C50C-407E-A947-70E740481C1C}">
                  <a14:useLocalDpi xmlns:a14="http://schemas.microsoft.com/office/drawing/2010/main" val="0"/>
                </a:ext>
              </a:extLst>
            </a:blip>
            <a:srcRect b="10433"/>
            <a:stretch/>
          </p:blipFill>
          <p:spPr>
            <a:xfrm>
              <a:off x="7146690" y="1688279"/>
              <a:ext cx="4620768" cy="4127772"/>
            </a:xfrm>
            <a:prstGeom prst="rect">
              <a:avLst/>
            </a:prstGeom>
          </p:spPr>
        </p:pic>
      </p:grpSp>
    </p:spTree>
    <p:extLst>
      <p:ext uri="{BB962C8B-B14F-4D97-AF65-F5344CB8AC3E}">
        <p14:creationId xmlns:p14="http://schemas.microsoft.com/office/powerpoint/2010/main" val="15640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(15)</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6:25-34</a:t>
            </a:r>
          </a:p>
        </p:txBody>
      </p:sp>
      <p:sp>
        <p:nvSpPr>
          <p:cNvPr id="3" name="Rectangle 2"/>
          <p:cNvSpPr/>
          <p:nvPr/>
        </p:nvSpPr>
        <p:spPr>
          <a:xfrm>
            <a:off x="696685" y="1220253"/>
            <a:ext cx="3886200" cy="1015663"/>
          </a:xfrm>
          <a:prstGeom prst="rect">
            <a:avLst/>
          </a:prstGeom>
        </p:spPr>
        <p:txBody>
          <a:bodyPr wrap="square">
            <a:spAutoFit/>
          </a:bodyPr>
          <a:lstStyle/>
          <a:p>
            <a:r>
              <a:rPr lang="en-US" sz="2000" dirty="0"/>
              <a:t>The Savior instructed His disciples to not be excessively anxious about providing for their basic needs. </a:t>
            </a:r>
          </a:p>
        </p:txBody>
      </p:sp>
      <p:sp>
        <p:nvSpPr>
          <p:cNvPr id="12" name="Rectangle 11"/>
          <p:cNvSpPr/>
          <p:nvPr/>
        </p:nvSpPr>
        <p:spPr>
          <a:xfrm>
            <a:off x="4387371" y="554460"/>
            <a:ext cx="4081714" cy="369332"/>
          </a:xfrm>
          <a:prstGeom prst="rect">
            <a:avLst/>
          </a:prstGeom>
        </p:spPr>
        <p:txBody>
          <a:bodyPr wrap="square">
            <a:spAutoFit/>
          </a:bodyPr>
          <a:lstStyle/>
          <a:p>
            <a:r>
              <a:rPr lang="en-US" i="1" dirty="0">
                <a:solidFill>
                  <a:srgbClr val="333333"/>
                </a:solidFill>
                <a:latin typeface="Abadi" panose="020B0604020104020204" pitchFamily="34" charset="0"/>
              </a:rPr>
              <a:t>No Thought = anxious concern</a:t>
            </a:r>
            <a:endParaRPr lang="en-US" sz="1100" dirty="0"/>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Seek the Kingdom First</a:t>
            </a:r>
          </a:p>
        </p:txBody>
      </p:sp>
      <p:sp>
        <p:nvSpPr>
          <p:cNvPr id="2" name="Rectangle 1"/>
          <p:cNvSpPr/>
          <p:nvPr/>
        </p:nvSpPr>
        <p:spPr>
          <a:xfrm>
            <a:off x="6428228" y="1269150"/>
            <a:ext cx="4748012" cy="1200329"/>
          </a:xfrm>
          <a:prstGeom prst="rect">
            <a:avLst/>
          </a:prstGeom>
        </p:spPr>
        <p:txBody>
          <a:bodyPr wrap="square">
            <a:spAutoFit/>
          </a:bodyPr>
          <a:lstStyle/>
          <a:p>
            <a:r>
              <a:rPr lang="en-US" dirty="0">
                <a:solidFill>
                  <a:srgbClr val="333333"/>
                </a:solidFill>
                <a:latin typeface="Abadi" panose="020B0604020104020204" pitchFamily="34" charset="0"/>
              </a:rPr>
              <a:t>The Lord is teaching all of us that we are not to let worldly concerns cause us to lose trust in our Father in Heaven or become diverted from seeking His kingdom. (6)</a:t>
            </a:r>
            <a:endParaRPr lang="en-US" dirty="0"/>
          </a:p>
        </p:txBody>
      </p:sp>
      <p:sp>
        <p:nvSpPr>
          <p:cNvPr id="4" name="Rectangle 3"/>
          <p:cNvSpPr/>
          <p:nvPr/>
        </p:nvSpPr>
        <p:spPr>
          <a:xfrm>
            <a:off x="6034807" y="2955579"/>
            <a:ext cx="4868556" cy="3416320"/>
          </a:xfrm>
          <a:prstGeom prst="rect">
            <a:avLst/>
          </a:prstGeom>
        </p:spPr>
        <p:txBody>
          <a:bodyPr wrap="square">
            <a:spAutoFit/>
          </a:bodyPr>
          <a:lstStyle/>
          <a:p>
            <a:r>
              <a:rPr lang="en-US" dirty="0">
                <a:solidFill>
                  <a:srgbClr val="333333"/>
                </a:solidFill>
                <a:latin typeface="Abadi" panose="020B0604020104020204" pitchFamily="34" charset="0"/>
              </a:rPr>
              <a:t>“We must put God in the forefront of everything else in our lives.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“When we put God first, all other things fall into their proper place or drop out of our lives. Our love of the Lord will govern the claims for our affection, the demands on our time, the interests we pursue, and the order of our priorities.</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“We should put God ahead of </a:t>
            </a:r>
            <a:r>
              <a:rPr lang="en-US" i="1" dirty="0">
                <a:solidFill>
                  <a:srgbClr val="333333"/>
                </a:solidFill>
                <a:latin typeface="Abadi" panose="020B0604020104020204" pitchFamily="34" charset="0"/>
              </a:rPr>
              <a:t>everyone else</a:t>
            </a:r>
            <a:r>
              <a:rPr lang="en-US" dirty="0">
                <a:solidFill>
                  <a:srgbClr val="333333"/>
                </a:solidFill>
                <a:latin typeface="Abadi" panose="020B0604020104020204" pitchFamily="34" charset="0"/>
              </a:rPr>
              <a:t> in our lives” </a:t>
            </a:r>
            <a:endParaRPr lang="en-US" b="0" i="0" dirty="0">
              <a:solidFill>
                <a:srgbClr val="333333"/>
              </a:solidFill>
              <a:effectLst/>
              <a:latin typeface="Abadi" panose="020B06040201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861" y="4826532"/>
            <a:ext cx="1140284" cy="1613263"/>
          </a:xfrm>
          <a:prstGeom prst="rect">
            <a:avLst/>
          </a:prstGeom>
        </p:spPr>
      </p:pic>
      <p:pic>
        <p:nvPicPr>
          <p:cNvPr id="7170" name="Picture 2" descr="https://www.lds.org/bc/content/shared/content/images/gospel-library/manual/10734/jesus-teaches-the-twelve_1128355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5" y="2809838"/>
            <a:ext cx="4781567" cy="318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(17)</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6:25-34</a:t>
            </a:r>
          </a:p>
        </p:txBody>
      </p:sp>
      <p:sp>
        <p:nvSpPr>
          <p:cNvPr id="3" name="Rectangle 2"/>
          <p:cNvSpPr/>
          <p:nvPr/>
        </p:nvSpPr>
        <p:spPr>
          <a:xfrm>
            <a:off x="696685" y="1220253"/>
            <a:ext cx="3886200" cy="4093428"/>
          </a:xfrm>
          <a:prstGeom prst="rect">
            <a:avLst/>
          </a:prstGeom>
        </p:spPr>
        <p:txBody>
          <a:bodyPr wrap="square">
            <a:spAutoFit/>
          </a:bodyPr>
          <a:lstStyle/>
          <a:p>
            <a:r>
              <a:rPr lang="en-US" sz="2000" dirty="0"/>
              <a:t>Evil = is used in this phrase to mean the troublesome, annoying, problems of everyday life. </a:t>
            </a:r>
          </a:p>
          <a:p>
            <a:endParaRPr lang="en-US" sz="2000" dirty="0"/>
          </a:p>
          <a:p>
            <a:r>
              <a:rPr lang="en-US" sz="2000" dirty="0"/>
              <a:t>In the Matthew version, it reads, sufficient </a:t>
            </a:r>
            <a:r>
              <a:rPr lang="en-US" sz="2000" i="1" dirty="0"/>
              <a:t>unto</a:t>
            </a:r>
            <a:r>
              <a:rPr lang="en-US" sz="2000" dirty="0"/>
              <a:t> the day </a:t>
            </a:r>
            <a:r>
              <a:rPr lang="en-US" sz="2000" i="1" dirty="0"/>
              <a:t>is</a:t>
            </a:r>
            <a:r>
              <a:rPr lang="en-US" sz="2000" dirty="0"/>
              <a:t> the evil thereof. </a:t>
            </a:r>
          </a:p>
          <a:p>
            <a:endParaRPr lang="en-US" sz="2000" dirty="0"/>
          </a:p>
          <a:p>
            <a:r>
              <a:rPr lang="en-US" sz="2000" dirty="0"/>
              <a:t>In other words, every day brings enough problems that we don't need to waste our time worrying about the problems of tomorrow or the next day. </a:t>
            </a:r>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Sufficient unto the day </a:t>
            </a:r>
            <a:r>
              <a:rPr lang="en-US" sz="3600" i="1" dirty="0">
                <a:latin typeface="Algerian" panose="04020705040A02060702" pitchFamily="82" charset="0"/>
              </a:rPr>
              <a:t>is</a:t>
            </a:r>
            <a:r>
              <a:rPr lang="en-US" sz="3600" dirty="0">
                <a:latin typeface="Algerian" panose="04020705040A02060702" pitchFamily="82" charset="0"/>
              </a:rPr>
              <a:t> the evil thereof</a:t>
            </a:r>
          </a:p>
        </p:txBody>
      </p:sp>
      <p:sp>
        <p:nvSpPr>
          <p:cNvPr id="4" name="Rectangle 3"/>
          <p:cNvSpPr/>
          <p:nvPr/>
        </p:nvSpPr>
        <p:spPr>
          <a:xfrm>
            <a:off x="5649897" y="5550168"/>
            <a:ext cx="4868556" cy="923330"/>
          </a:xfrm>
          <a:prstGeom prst="rect">
            <a:avLst/>
          </a:prstGeom>
        </p:spPr>
        <p:txBody>
          <a:bodyPr wrap="square">
            <a:spAutoFit/>
          </a:bodyPr>
          <a:lstStyle/>
          <a:p>
            <a:r>
              <a:rPr lang="en-US" dirty="0"/>
              <a:t>We should live in the present and concern ourselves with today's issues. Within reason, we are to live life one day at a time. </a:t>
            </a:r>
          </a:p>
        </p:txBody>
      </p:sp>
      <p:pic>
        <p:nvPicPr>
          <p:cNvPr id="9218" name="Picture 2" descr="http://www.barbdahlgren.com/wp-content/uploads/How-to-Live-in-the-Present-Family-Circus-Carto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054" y="960682"/>
            <a:ext cx="3617935" cy="41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(18)</a:t>
            </a:r>
          </a:p>
        </p:txBody>
      </p:sp>
      <p:sp>
        <p:nvSpPr>
          <p:cNvPr id="10" name="Rectangle 9"/>
          <p:cNvSpPr/>
          <p:nvPr/>
        </p:nvSpPr>
        <p:spPr>
          <a:xfrm>
            <a:off x="195944" y="6464231"/>
            <a:ext cx="1508618" cy="369332"/>
          </a:xfrm>
          <a:prstGeom prst="rect">
            <a:avLst/>
          </a:prstGeom>
        </p:spPr>
        <p:txBody>
          <a:bodyPr wrap="none">
            <a:spAutoFit/>
          </a:bodyPr>
          <a:lstStyle/>
          <a:p>
            <a:r>
              <a:rPr lang="en-US" dirty="0"/>
              <a:t>Matthew 6:34</a:t>
            </a:r>
          </a:p>
        </p:txBody>
      </p:sp>
      <p:sp>
        <p:nvSpPr>
          <p:cNvPr id="7" name="Rectangle 6"/>
          <p:cNvSpPr/>
          <p:nvPr/>
        </p:nvSpPr>
        <p:spPr>
          <a:xfrm>
            <a:off x="292506" y="530485"/>
            <a:ext cx="6096000" cy="4247317"/>
          </a:xfrm>
          <a:prstGeom prst="rect">
            <a:avLst/>
          </a:prstGeom>
        </p:spPr>
        <p:txBody>
          <a:bodyPr>
            <a:spAutoFit/>
          </a:bodyPr>
          <a:lstStyle/>
          <a:p>
            <a:r>
              <a:rPr lang="en-US" dirty="0">
                <a:solidFill>
                  <a:srgbClr val="333333"/>
                </a:solidFill>
                <a:latin typeface="Abadi" panose="020B0604020104020204" pitchFamily="34" charset="0"/>
              </a:rPr>
              <a:t>"...the only day you have to worry about is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There is nothing you can do about yesterday except repent. That means if you made mistakes yesterday, don't be making them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Don't worry about tomorrow, because you may have no tomorrows. This is the masterpiece you ought to be thinking about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And if you can always witness honestly that whatever you did, you did to the best of your ability, and next day try improvement on that, when your life's end comes, of you it can be said in truth, his was a successful life because he lived to the best that was in him.  </a:t>
            </a:r>
            <a:endParaRPr lang="en-US" b="0" i="0" dirty="0">
              <a:solidFill>
                <a:srgbClr val="333333"/>
              </a:solidFill>
              <a:effectLst/>
              <a:latin typeface="Abadi" panose="020B0604020104020204" pitchFamily="34" charset="0"/>
            </a:endParaRPr>
          </a:p>
        </p:txBody>
      </p:sp>
      <p:sp>
        <p:nvSpPr>
          <p:cNvPr id="2" name="Rectangle 1"/>
          <p:cNvSpPr/>
          <p:nvPr/>
        </p:nvSpPr>
        <p:spPr>
          <a:xfrm>
            <a:off x="4316493" y="5503223"/>
            <a:ext cx="6646841" cy="1200329"/>
          </a:xfrm>
          <a:prstGeom prst="rect">
            <a:avLst/>
          </a:prstGeom>
        </p:spPr>
        <p:txBody>
          <a:bodyPr wrap="square">
            <a:spAutoFit/>
          </a:bodyPr>
          <a:lstStyle/>
          <a:p>
            <a:r>
              <a:rPr lang="en-US" dirty="0">
                <a:solidFill>
                  <a:srgbClr val="333333"/>
                </a:solidFill>
                <a:latin typeface="Abadi" panose="020B0604020104020204" pitchFamily="34" charset="0"/>
              </a:rPr>
              <a:t>That's all the Lord expects of any one of His children. We are all born with different capacities, some to do one thing, some to do the other, and all He asks is that we do our best; and that's the measure by which we'll be judged when that time comes."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749" y="135419"/>
            <a:ext cx="1097280" cy="1383792"/>
          </a:xfrm>
          <a:prstGeom prst="rect">
            <a:avLst/>
          </a:prstGeom>
        </p:spPr>
      </p:pic>
      <p:cxnSp>
        <p:nvCxnSpPr>
          <p:cNvPr id="19" name="Straight Connector 18"/>
          <p:cNvCxnSpPr/>
          <p:nvPr/>
        </p:nvCxnSpPr>
        <p:spPr>
          <a:xfrm>
            <a:off x="8778455" y="370114"/>
            <a:ext cx="1647826"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02055" y="370114"/>
            <a:ext cx="1219200"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0621870" y="4151965"/>
            <a:ext cx="1378159" cy="2235897"/>
            <a:chOff x="10621870" y="4151965"/>
            <a:chExt cx="1378159" cy="2235897"/>
          </a:xfrm>
        </p:grpSpPr>
        <p:sp>
          <p:nvSpPr>
            <p:cNvPr id="52" name="Pentagon 51"/>
            <p:cNvSpPr/>
            <p:nvPr/>
          </p:nvSpPr>
          <p:spPr>
            <a:xfrm rot="16200000">
              <a:off x="10302075" y="5242264"/>
              <a:ext cx="2057400" cy="233795"/>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621870" y="4151965"/>
              <a:ext cx="1378159" cy="48032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Tomorrow</a:t>
              </a:r>
            </a:p>
            <a:p>
              <a:pPr algn="ctr"/>
              <a:endParaRPr lang="en-US" sz="2800" dirty="0"/>
            </a:p>
          </p:txBody>
        </p:sp>
      </p:grpSp>
      <p:cxnSp>
        <p:nvCxnSpPr>
          <p:cNvPr id="55" name="Straight Connector 54"/>
          <p:cNvCxnSpPr/>
          <p:nvPr/>
        </p:nvCxnSpPr>
        <p:spPr>
          <a:xfrm>
            <a:off x="8558694" y="426480"/>
            <a:ext cx="67832" cy="4740243"/>
          </a:xfrm>
          <a:prstGeom prst="line">
            <a:avLst/>
          </a:prstGeom>
          <a:ln w="1905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8636720" y="326737"/>
            <a:ext cx="1378159" cy="1428392"/>
            <a:chOff x="8636720" y="326737"/>
            <a:chExt cx="1378159" cy="1428392"/>
          </a:xfrm>
        </p:grpSpPr>
        <p:sp>
          <p:nvSpPr>
            <p:cNvPr id="29" name="Pentagon 5"/>
            <p:cNvSpPr/>
            <p:nvPr/>
          </p:nvSpPr>
          <p:spPr>
            <a:xfrm rot="16200000">
              <a:off x="8680615" y="1071650"/>
              <a:ext cx="1224644" cy="142314"/>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36720" y="326737"/>
              <a:ext cx="1378159" cy="3828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Yesterday</a:t>
              </a:r>
            </a:p>
          </p:txBody>
        </p:sp>
      </p:grpSp>
      <p:grpSp>
        <p:nvGrpSpPr>
          <p:cNvPr id="32" name="Group 31"/>
          <p:cNvGrpSpPr/>
          <p:nvPr/>
        </p:nvGrpSpPr>
        <p:grpSpPr>
          <a:xfrm>
            <a:off x="7411314" y="2796602"/>
            <a:ext cx="2667000" cy="1981200"/>
            <a:chOff x="5029200" y="3124200"/>
            <a:chExt cx="2667000" cy="1981200"/>
          </a:xfrm>
        </p:grpSpPr>
        <p:sp>
          <p:nvSpPr>
            <p:cNvPr id="33" name="Trapezoid 32"/>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9"/>
            <p:cNvGrpSpPr/>
            <p:nvPr/>
          </p:nvGrpSpPr>
          <p:grpSpPr>
            <a:xfrm>
              <a:off x="5895109" y="4121727"/>
              <a:ext cx="838200" cy="228600"/>
              <a:chOff x="1600200" y="4343400"/>
              <a:chExt cx="2057400" cy="685800"/>
            </a:xfrm>
          </p:grpSpPr>
          <p:sp>
            <p:nvSpPr>
              <p:cNvPr id="45" name="Rectangle 44"/>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Block Arc 43"/>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359881" y="3018033"/>
            <a:ext cx="1378159" cy="2076481"/>
            <a:chOff x="6359881" y="3018033"/>
            <a:chExt cx="1378159" cy="2076481"/>
          </a:xfrm>
        </p:grpSpPr>
        <p:sp>
          <p:nvSpPr>
            <p:cNvPr id="27" name="Pentagon 26"/>
            <p:cNvSpPr/>
            <p:nvPr/>
          </p:nvSpPr>
          <p:spPr>
            <a:xfrm rot="16200000">
              <a:off x="6037853" y="3948916"/>
              <a:ext cx="2057400" cy="233795"/>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59881" y="3018033"/>
              <a:ext cx="1378159" cy="3828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Today</a:t>
              </a:r>
            </a:p>
          </p:txBody>
        </p:sp>
      </p:grpSp>
    </p:spTree>
    <p:extLst>
      <p:ext uri="{BB962C8B-B14F-4D97-AF65-F5344CB8AC3E}">
        <p14:creationId xmlns:p14="http://schemas.microsoft.com/office/powerpoint/2010/main" val="16480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3500" fill="hold"/>
                                        <p:tgtEl>
                                          <p:spTgt spid="32"/>
                                        </p:tgtEl>
                                        <p:attrNameLst>
                                          <p:attrName>ppt_x</p:attrName>
                                        </p:attrNameLst>
                                      </p:cBhvr>
                                      <p:tavLst>
                                        <p:tav tm="0">
                                          <p:val>
                                            <p:strVal val="#ppt_x"/>
                                          </p:val>
                                        </p:tav>
                                        <p:tav tm="100000">
                                          <p:val>
                                            <p:strVal val="#ppt_x"/>
                                          </p:val>
                                        </p:tav>
                                      </p:tavLst>
                                    </p:anim>
                                    <p:anim calcmode="lin" valueType="num">
                                      <p:cBhvr additive="base">
                                        <p:cTn id="10" dur="3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ig06.deviantart.net/736a/f/2009/057/3/7/egyptian_desert_mountain_by_pepeglax.jpg">
            <a:extLst>
              <a:ext uri="{FF2B5EF4-FFF2-40B4-BE49-F238E27FC236}">
                <a16:creationId xmlns:a16="http://schemas.microsoft.com/office/drawing/2014/main" id="{6886FD3F-167C-5A36-1A1A-004B77396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06730B4-6B08-2664-5F15-5F87B504F32C}"/>
              </a:ext>
            </a:extLst>
          </p:cNvPr>
          <p:cNvSpPr txBox="1"/>
          <p:nvPr/>
        </p:nvSpPr>
        <p:spPr>
          <a:xfrm>
            <a:off x="5378245" y="929301"/>
            <a:ext cx="6096000" cy="5909310"/>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Are </a:t>
            </a:r>
            <a:r>
              <a:rPr lang="en-US" b="0" i="1" dirty="0">
                <a:solidFill>
                  <a:srgbClr val="000000"/>
                </a:solidFill>
                <a:effectLst/>
                <a:latin typeface="Abadi" panose="020B0604020104020204" pitchFamily="34" charset="0"/>
              </a:rPr>
              <a:t>you</a:t>
            </a:r>
            <a:r>
              <a:rPr lang="en-US" b="0" i="0" dirty="0">
                <a:solidFill>
                  <a:srgbClr val="000000"/>
                </a:solidFill>
                <a:effectLst/>
                <a:latin typeface="Abadi" panose="020B0604020104020204" pitchFamily="34" charset="0"/>
              </a:rPr>
              <a:t> willing to let God be the most important influence in your life? …</a:t>
            </a:r>
          </a:p>
          <a:p>
            <a:pPr algn="l" fontAlgn="base"/>
            <a:endParaRPr lang="en-US" b="0" i="0" dirty="0">
              <a:solidFill>
                <a:srgbClr val="000000"/>
              </a:solidFill>
              <a:effectLst/>
              <a:latin typeface="Abadi" panose="020B0604020104020204" pitchFamily="34" charset="0"/>
            </a:endParaRPr>
          </a:p>
          <a:p>
            <a:pPr algn="l" fontAlgn="base"/>
            <a:r>
              <a:rPr lang="en-US" b="0" i="0" dirty="0">
                <a:solidFill>
                  <a:srgbClr val="000000"/>
                </a:solidFill>
                <a:effectLst/>
                <a:latin typeface="Abadi" panose="020B0604020104020204" pitchFamily="34" charset="0"/>
              </a:rPr>
              <a:t>Consider how such willingness could bless you. …</a:t>
            </a:r>
          </a:p>
          <a:p>
            <a:pPr algn="l" fontAlgn="base"/>
            <a:endParaRPr lang="en-US" b="0" i="0" dirty="0">
              <a:solidFill>
                <a:srgbClr val="000000"/>
              </a:solidFill>
              <a:effectLst/>
              <a:latin typeface="Abadi" panose="020B0604020104020204" pitchFamily="34" charset="0"/>
            </a:endParaRPr>
          </a:p>
          <a:p>
            <a:pPr algn="l" fontAlgn="base"/>
            <a:r>
              <a:rPr lang="en-US" b="0" i="0" dirty="0">
                <a:solidFill>
                  <a:srgbClr val="000000"/>
                </a:solidFill>
                <a:effectLst/>
                <a:latin typeface="Abadi" panose="020B0604020104020204" pitchFamily="34" charset="0"/>
              </a:rPr>
              <a:t>If you have sincere questions about the gospel or the Church, as you choose to let God prevail, you will be led to find and understand the absolute, eternal truths that will guide your life and help you stay firmly on the covenant path.</a:t>
            </a:r>
          </a:p>
          <a:p>
            <a:pPr algn="l" fontAlgn="base"/>
            <a:endParaRPr lang="en-US" b="0" i="0" dirty="0">
              <a:solidFill>
                <a:srgbClr val="000000"/>
              </a:solidFill>
              <a:effectLst/>
              <a:latin typeface="Abadi" panose="020B0604020104020204" pitchFamily="34" charset="0"/>
            </a:endParaRPr>
          </a:p>
          <a:p>
            <a:pPr algn="l" fontAlgn="base"/>
            <a:r>
              <a:rPr lang="en-US" b="0" i="0" dirty="0">
                <a:solidFill>
                  <a:srgbClr val="000000"/>
                </a:solidFill>
                <a:effectLst/>
                <a:latin typeface="Abadi" panose="020B0604020104020204" pitchFamily="34" charset="0"/>
              </a:rPr>
              <a:t>When you are faced with temptation—even if the temptation comes when you are exhausted or feeling alone or misunderstood—imagine the courage you can muster as you choose to let God prevail in your life and as you plead with Him to strengthen you. …</a:t>
            </a:r>
          </a:p>
          <a:p>
            <a:pPr algn="l" fontAlgn="base"/>
            <a:endParaRPr lang="en-US" b="0" i="0" dirty="0">
              <a:solidFill>
                <a:srgbClr val="000000"/>
              </a:solidFill>
              <a:effectLst/>
              <a:latin typeface="Abadi" panose="020B0604020104020204" pitchFamily="34" charset="0"/>
            </a:endParaRPr>
          </a:p>
          <a:p>
            <a:pPr algn="l" fontAlgn="base"/>
            <a:r>
              <a:rPr lang="en-US" b="0" i="0" dirty="0">
                <a:solidFill>
                  <a:srgbClr val="000000"/>
                </a:solidFill>
                <a:effectLst/>
                <a:latin typeface="Abadi" panose="020B0604020104020204" pitchFamily="34" charset="0"/>
              </a:rPr>
              <a:t>… As you choose to let God prevail in your lives, you will experience for yourselves that our God is “a God of miracles</a:t>
            </a:r>
            <a:r>
              <a:rPr lang="en-US" dirty="0">
                <a:solidFill>
                  <a:srgbClr val="000000"/>
                </a:solidFill>
                <a:latin typeface="Abadi" panose="020B0604020104020204" pitchFamily="34" charset="0"/>
              </a:rPr>
              <a:t>.</a:t>
            </a:r>
            <a:endParaRPr lang="en-US" b="0" i="0" dirty="0">
              <a:solidFill>
                <a:srgbClr val="000000"/>
              </a:solidFill>
              <a:effectLst/>
              <a:latin typeface="Abadi" panose="020B0604020104020204" pitchFamily="34" charset="0"/>
            </a:endParaRPr>
          </a:p>
          <a:p>
            <a:pPr algn="l" fontAlgn="base"/>
            <a:r>
              <a:rPr lang="en-US" b="0" i="0" dirty="0">
                <a:solidFill>
                  <a:srgbClr val="000000"/>
                </a:solidFill>
                <a:effectLst/>
                <a:latin typeface="Abadi" panose="020B0604020104020204" pitchFamily="34" charset="0"/>
              </a:rPr>
              <a:t>(20)</a:t>
            </a:r>
          </a:p>
        </p:txBody>
      </p:sp>
      <p:sp>
        <p:nvSpPr>
          <p:cNvPr id="8" name="TextBox 7">
            <a:extLst>
              <a:ext uri="{FF2B5EF4-FFF2-40B4-BE49-F238E27FC236}">
                <a16:creationId xmlns:a16="http://schemas.microsoft.com/office/drawing/2014/main" id="{481D1B95-1D73-AC57-787F-FC36AD01DD49}"/>
              </a:ext>
            </a:extLst>
          </p:cNvPr>
          <p:cNvSpPr txBox="1"/>
          <p:nvPr/>
        </p:nvSpPr>
        <p:spPr>
          <a:xfrm>
            <a:off x="78658" y="6386640"/>
            <a:ext cx="6174658" cy="369332"/>
          </a:xfrm>
          <a:prstGeom prst="rect">
            <a:avLst/>
          </a:prstGeom>
          <a:noFill/>
        </p:spPr>
        <p:txBody>
          <a:bodyPr wrap="square">
            <a:spAutoFit/>
          </a:bodyPr>
          <a:lstStyle/>
          <a:p>
            <a:r>
              <a:rPr lang="en-US" b="0" i="0" u="none" strike="noStrike" dirty="0">
                <a:solidFill>
                  <a:srgbClr val="000000"/>
                </a:solidFill>
                <a:effectLst/>
                <a:latin typeface="Abadi" panose="020B0604020104020204" pitchFamily="34" charset="0"/>
              </a:rPr>
              <a:t>Mormon 9:11</a:t>
            </a:r>
            <a:r>
              <a:rPr lang="en-US" b="0" i="0" dirty="0">
                <a:solidFill>
                  <a:srgbClr val="000000"/>
                </a:solidFill>
                <a:effectLst/>
                <a:latin typeface="Abadi" panose="020B0604020104020204" pitchFamily="34" charset="0"/>
              </a:rPr>
              <a:t> </a:t>
            </a:r>
            <a:endParaRPr lang="en-US" dirty="0"/>
          </a:p>
        </p:txBody>
      </p:sp>
      <p:pic>
        <p:nvPicPr>
          <p:cNvPr id="10" name="Picture 9">
            <a:extLst>
              <a:ext uri="{FF2B5EF4-FFF2-40B4-BE49-F238E27FC236}">
                <a16:creationId xmlns:a16="http://schemas.microsoft.com/office/drawing/2014/main" id="{56AB277A-55CC-CDC8-3939-C3153C4FD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13" y="1298633"/>
            <a:ext cx="3278921" cy="4104815"/>
          </a:xfrm>
          <a:prstGeom prst="rect">
            <a:avLst/>
          </a:prstGeom>
        </p:spPr>
      </p:pic>
    </p:spTree>
    <p:extLst>
      <p:ext uri="{BB962C8B-B14F-4D97-AF65-F5344CB8AC3E}">
        <p14:creationId xmlns:p14="http://schemas.microsoft.com/office/powerpoint/2010/main" val="41887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a:latin typeface="Algerian" panose="04020705040A02060702" pitchFamily="82" charset="0"/>
              </a:rPr>
              <a:t>What do We do to Get Rewards?</a:t>
            </a:r>
            <a:endParaRPr lang="en-US" altLang="en-US" sz="4000">
              <a:latin typeface="Algerian" panose="04020705040A02060702" pitchFamily="82" charset="0"/>
            </a:endParaRPr>
          </a:p>
        </p:txBody>
      </p:sp>
      <p:grpSp>
        <p:nvGrpSpPr>
          <p:cNvPr id="3076" name="Group 2"/>
          <p:cNvGrpSpPr>
            <a:grpSpLocks/>
          </p:cNvGrpSpPr>
          <p:nvPr/>
        </p:nvGrpSpPr>
        <p:grpSpPr bwMode="auto">
          <a:xfrm>
            <a:off x="615950" y="987425"/>
            <a:ext cx="2344738" cy="2074863"/>
            <a:chOff x="615635" y="986828"/>
            <a:chExt cx="2344848" cy="2074714"/>
          </a:xfrm>
        </p:grpSpPr>
        <p:sp>
          <p:nvSpPr>
            <p:cNvPr id="3089" name="TextBox 4"/>
            <p:cNvSpPr txBox="1">
              <a:spLocks noChangeArrowheads="1"/>
            </p:cNvSpPr>
            <p:nvPr/>
          </p:nvSpPr>
          <p:spPr bwMode="auto">
            <a:xfrm>
              <a:off x="615635" y="2692210"/>
              <a:ext cx="2344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Getting good grades?</a:t>
              </a:r>
            </a:p>
          </p:txBody>
        </p:sp>
        <p:pic>
          <p:nvPicPr>
            <p:cNvPr id="3090" name="Picture 2" descr="https://www.prlog.org/12196282-goal-setting-for-good-grades.jpg"/>
            <p:cNvPicPr>
              <a:picLocks noChangeAspect="1" noChangeArrowheads="1"/>
            </p:cNvPicPr>
            <p:nvPr/>
          </p:nvPicPr>
          <p:blipFill>
            <a:blip r:embed="rId3">
              <a:extLst>
                <a:ext uri="{28A0092B-C50C-407E-A947-70E740481C1C}">
                  <a14:useLocalDpi xmlns:a14="http://schemas.microsoft.com/office/drawing/2010/main" val="0"/>
                </a:ext>
              </a:extLst>
            </a:blip>
            <a:srcRect l="20911" t="6815" r="22249" b="8382"/>
            <a:stretch>
              <a:fillRect/>
            </a:stretch>
          </p:blipFill>
          <p:spPr bwMode="auto">
            <a:xfrm>
              <a:off x="841972" y="986828"/>
              <a:ext cx="1711105" cy="170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Group 1"/>
          <p:cNvGrpSpPr>
            <a:grpSpLocks/>
          </p:cNvGrpSpPr>
          <p:nvPr/>
        </p:nvGrpSpPr>
        <p:grpSpPr bwMode="auto">
          <a:xfrm>
            <a:off x="3125788" y="1379538"/>
            <a:ext cx="2216150" cy="2994025"/>
            <a:chOff x="3126515" y="1380192"/>
            <a:chExt cx="2215029" cy="2993367"/>
          </a:xfrm>
        </p:grpSpPr>
        <p:pic>
          <p:nvPicPr>
            <p:cNvPr id="3087" name="Picture 4" descr="http://www.riversidedentalgroup.com/wp-content/uploads/2013/05/Kissing-Mom-on-Ch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515" y="1380192"/>
              <a:ext cx="1750231" cy="26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Box 49"/>
            <p:cNvSpPr txBox="1">
              <a:spLocks noChangeArrowheads="1"/>
            </p:cNvSpPr>
            <p:nvPr/>
          </p:nvSpPr>
          <p:spPr bwMode="auto">
            <a:xfrm>
              <a:off x="3277354" y="4004227"/>
              <a:ext cx="2064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Hugging mom?</a:t>
              </a:r>
            </a:p>
          </p:txBody>
        </p:sp>
      </p:grpSp>
      <p:grpSp>
        <p:nvGrpSpPr>
          <p:cNvPr id="3078" name="Group 7"/>
          <p:cNvGrpSpPr>
            <a:grpSpLocks/>
          </p:cNvGrpSpPr>
          <p:nvPr/>
        </p:nvGrpSpPr>
        <p:grpSpPr bwMode="auto">
          <a:xfrm>
            <a:off x="5724525" y="1498600"/>
            <a:ext cx="2773363" cy="4238625"/>
            <a:chOff x="5725240" y="1498725"/>
            <a:chExt cx="2772757" cy="4238557"/>
          </a:xfrm>
        </p:grpSpPr>
        <p:pic>
          <p:nvPicPr>
            <p:cNvPr id="3085" name="Picture 6" descr="https://haltonparents.files.wordpress.com/2014/06/teen-messy-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240" y="1498725"/>
              <a:ext cx="2576734" cy="386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51"/>
            <p:cNvSpPr txBox="1">
              <a:spLocks noChangeArrowheads="1"/>
            </p:cNvSpPr>
            <p:nvPr/>
          </p:nvSpPr>
          <p:spPr bwMode="auto">
            <a:xfrm>
              <a:off x="5996412" y="5367950"/>
              <a:ext cx="2501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Cleaning your room?</a:t>
              </a:r>
            </a:p>
          </p:txBody>
        </p:sp>
      </p:grpSp>
      <p:grpSp>
        <p:nvGrpSpPr>
          <p:cNvPr id="3079" name="Group 9"/>
          <p:cNvGrpSpPr>
            <a:grpSpLocks/>
          </p:cNvGrpSpPr>
          <p:nvPr/>
        </p:nvGrpSpPr>
        <p:grpSpPr bwMode="auto">
          <a:xfrm>
            <a:off x="8936038" y="987425"/>
            <a:ext cx="2562225" cy="3492500"/>
            <a:chOff x="8935419" y="986828"/>
            <a:chExt cx="2562360" cy="3493272"/>
          </a:xfrm>
        </p:grpSpPr>
        <p:pic>
          <p:nvPicPr>
            <p:cNvPr id="3083" name="Picture 10" descr="https://usercontent1.hubstatic.com/7438058_f2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5419" y="986828"/>
              <a:ext cx="23622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Box 55"/>
            <p:cNvSpPr txBox="1">
              <a:spLocks noChangeArrowheads="1"/>
            </p:cNvSpPr>
            <p:nvPr/>
          </p:nvSpPr>
          <p:spPr bwMode="auto">
            <a:xfrm>
              <a:off x="8996194" y="4110768"/>
              <a:ext cx="2501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Helping at home?</a:t>
              </a:r>
            </a:p>
          </p:txBody>
        </p:sp>
      </p:grpSp>
      <p:grpSp>
        <p:nvGrpSpPr>
          <p:cNvPr id="3080" name="Group 52"/>
          <p:cNvGrpSpPr>
            <a:grpSpLocks/>
          </p:cNvGrpSpPr>
          <p:nvPr/>
        </p:nvGrpSpPr>
        <p:grpSpPr bwMode="auto">
          <a:xfrm>
            <a:off x="841375" y="4552950"/>
            <a:ext cx="2065338" cy="2214563"/>
            <a:chOff x="841972" y="4553423"/>
            <a:chExt cx="2064190" cy="2214288"/>
          </a:xfrm>
        </p:grpSpPr>
        <p:pic>
          <p:nvPicPr>
            <p:cNvPr id="3081" name="Picture 5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7250" y="4553423"/>
              <a:ext cx="1483280" cy="18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58"/>
            <p:cNvSpPr txBox="1">
              <a:spLocks noChangeArrowheads="1"/>
            </p:cNvSpPr>
            <p:nvPr/>
          </p:nvSpPr>
          <p:spPr bwMode="auto">
            <a:xfrm>
              <a:off x="841972" y="6398379"/>
              <a:ext cx="2064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Practicing an art?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6"/>
          <p:cNvSpPr txBox="1">
            <a:spLocks noChangeArrowheads="1"/>
          </p:cNvSpPr>
          <p:nvPr/>
        </p:nvSpPr>
        <p:spPr bwMode="auto">
          <a:xfrm>
            <a:off x="0" y="0"/>
            <a:ext cx="12192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mn-lt"/>
              </a:rPr>
              <a:t>Sources:</a:t>
            </a:r>
          </a:p>
          <a:p>
            <a:pPr eaLnBrk="1" hangingPunct="1"/>
            <a:endParaRPr lang="en-US" altLang="en-US" sz="1400" dirty="0">
              <a:latin typeface="+mn-lt"/>
            </a:endParaRPr>
          </a:p>
          <a:p>
            <a:pPr marL="342900" indent="-342900" eaLnBrk="1" hangingPunct="1">
              <a:buAutoNum type="arabicPeriod"/>
            </a:pPr>
            <a:r>
              <a:rPr lang="en-US" altLang="en-US" sz="1400" dirty="0">
                <a:latin typeface="+mn-lt"/>
              </a:rPr>
              <a:t>James E. </a:t>
            </a:r>
            <a:r>
              <a:rPr lang="en-US" altLang="en-US" sz="1400" dirty="0" err="1">
                <a:latin typeface="+mn-lt"/>
              </a:rPr>
              <a:t>Talmage</a:t>
            </a:r>
            <a:r>
              <a:rPr lang="en-US" altLang="en-US" sz="1400" dirty="0">
                <a:latin typeface="+mn-lt"/>
              </a:rPr>
              <a:t> (</a:t>
            </a:r>
            <a:r>
              <a:rPr lang="en-US" altLang="en-US" sz="1400" i="1" dirty="0">
                <a:latin typeface="+mn-lt"/>
              </a:rPr>
              <a:t>Jesus the Christ, </a:t>
            </a:r>
            <a:r>
              <a:rPr lang="en-US" altLang="en-US" sz="1400" dirty="0">
                <a:latin typeface="+mn-lt"/>
              </a:rPr>
              <a:t>p. 224-225, 237)</a:t>
            </a:r>
          </a:p>
          <a:p>
            <a:pPr marL="342900" indent="-342900" eaLnBrk="1" hangingPunct="1">
              <a:buFontTx/>
              <a:buAutoNum type="arabicPeriod"/>
            </a:pPr>
            <a:r>
              <a:rPr lang="en-US" altLang="en-US" sz="1400" dirty="0">
                <a:latin typeface="+mn-lt"/>
              </a:rPr>
              <a:t>Elder Dallin H. Oaks(“Why Do We Serve?”</a:t>
            </a:r>
            <a:r>
              <a:rPr lang="en-US" altLang="en-US" sz="1400" i="1" dirty="0">
                <a:latin typeface="+mn-lt"/>
              </a:rPr>
              <a:t> Ensign,</a:t>
            </a:r>
            <a:r>
              <a:rPr lang="en-US" altLang="en-US" sz="1400" dirty="0">
                <a:latin typeface="+mn-lt"/>
              </a:rPr>
              <a:t> Nov. 1984, 13–15).</a:t>
            </a:r>
          </a:p>
          <a:p>
            <a:pPr eaLnBrk="1" hangingPunct="1"/>
            <a:r>
              <a:rPr lang="en-US" altLang="en-US" sz="1400" dirty="0">
                <a:latin typeface="+mn-lt"/>
              </a:rPr>
              <a:t>	</a:t>
            </a:r>
            <a:r>
              <a:rPr lang="en-US" sz="1400" dirty="0">
                <a:latin typeface="+mn-lt"/>
              </a:rPr>
              <a:t>(“The Language of Prayer,”</a:t>
            </a:r>
            <a:r>
              <a:rPr lang="en-US" sz="1400" i="1" dirty="0">
                <a:latin typeface="+mn-lt"/>
              </a:rPr>
              <a:t> Ensign,</a:t>
            </a:r>
            <a:r>
              <a:rPr lang="en-US" sz="1400" dirty="0">
                <a:latin typeface="+mn-lt"/>
              </a:rPr>
              <a:t> May 1993, 15–16)</a:t>
            </a:r>
            <a:endParaRPr lang="en-US" altLang="en-US" sz="1400" dirty="0">
              <a:latin typeface="+mn-lt"/>
            </a:endParaRPr>
          </a:p>
          <a:p>
            <a:pPr marL="342900" indent="-342900" eaLnBrk="1" hangingPunct="1">
              <a:buFont typeface="+mj-lt"/>
              <a:buAutoNum type="arabicPeriod" startAt="3"/>
            </a:pPr>
            <a:r>
              <a:rPr lang="en-US" sz="1400" dirty="0">
                <a:latin typeface="+mn-lt"/>
              </a:rPr>
              <a:t>Elder Bruce R. McConkie (</a:t>
            </a:r>
            <a:r>
              <a:rPr lang="en-US" sz="1400" i="1" dirty="0">
                <a:latin typeface="+mn-lt"/>
              </a:rPr>
              <a:t>The Mortal Messiah: From Bethlehem to Calvary,</a:t>
            </a:r>
            <a:r>
              <a:rPr lang="en-US" sz="1400" dirty="0">
                <a:latin typeface="+mn-lt"/>
              </a:rPr>
              <a:t> 4 vols. [1979–81], 2:147).</a:t>
            </a:r>
          </a:p>
          <a:p>
            <a:pPr marL="342900" indent="-342900" eaLnBrk="1" hangingPunct="1">
              <a:buFontTx/>
              <a:buAutoNum type="arabicPeriod" startAt="3"/>
            </a:pPr>
            <a:r>
              <a:rPr lang="en-US" altLang="en-US" sz="1400" dirty="0">
                <a:latin typeface="+mn-lt"/>
              </a:rPr>
              <a:t>Excerpts from </a:t>
            </a:r>
            <a:r>
              <a:rPr lang="en-US" sz="1400" dirty="0">
                <a:latin typeface="+mn-lt"/>
              </a:rPr>
              <a:t>Vaugh J. Featherstone (</a:t>
            </a:r>
            <a:r>
              <a:rPr lang="en-US" sz="1400" i="1" dirty="0">
                <a:latin typeface="+mn-lt"/>
              </a:rPr>
              <a:t>The Incomparable Christ: Our Master and Model</a:t>
            </a:r>
            <a:r>
              <a:rPr lang="en-US" sz="1400" dirty="0">
                <a:latin typeface="+mn-lt"/>
              </a:rPr>
              <a:t>, 60 - 61.)</a:t>
            </a:r>
          </a:p>
          <a:p>
            <a:pPr marL="342900" indent="-342900" eaLnBrk="1" hangingPunct="1">
              <a:buFontTx/>
              <a:buAutoNum type="arabicPeriod" startAt="3"/>
            </a:pPr>
            <a:r>
              <a:rPr lang="en-US" sz="1400" dirty="0">
                <a:latin typeface="+mn-lt"/>
              </a:rPr>
              <a:t>Elder Joseph B. </a:t>
            </a:r>
            <a:r>
              <a:rPr lang="en-US" sz="1400" dirty="0" err="1">
                <a:latin typeface="+mn-lt"/>
              </a:rPr>
              <a:t>Wirthlin</a:t>
            </a:r>
            <a:r>
              <a:rPr lang="en-US" sz="1400" dirty="0">
                <a:latin typeface="+mn-lt"/>
              </a:rPr>
              <a:t> (“Improving Our Prayers,”</a:t>
            </a:r>
            <a:r>
              <a:rPr lang="en-US" sz="1400" i="1" dirty="0">
                <a:latin typeface="+mn-lt"/>
              </a:rPr>
              <a:t> Ensign,</a:t>
            </a:r>
            <a:r>
              <a:rPr lang="en-US" sz="1400" dirty="0">
                <a:latin typeface="+mn-lt"/>
              </a:rPr>
              <a:t> Mar. 2004, 24, 26).</a:t>
            </a:r>
          </a:p>
          <a:p>
            <a:pPr marL="342900" indent="-342900" eaLnBrk="1" hangingPunct="1">
              <a:buFontTx/>
              <a:buAutoNum type="arabicPeriod" startAt="3"/>
            </a:pPr>
            <a:r>
              <a:rPr lang="en-US" sz="1400" dirty="0">
                <a:latin typeface="+mn-lt"/>
              </a:rPr>
              <a:t>New Testament Institute Student Manual</a:t>
            </a:r>
          </a:p>
          <a:p>
            <a:pPr marL="342900" indent="-342900" eaLnBrk="1" hangingPunct="1">
              <a:buFontTx/>
              <a:buAutoNum type="arabicPeriod" startAt="3"/>
            </a:pPr>
            <a:r>
              <a:rPr lang="en-US" sz="1400" dirty="0">
                <a:latin typeface="+mn-lt"/>
              </a:rPr>
              <a:t>Bible Dictionary</a:t>
            </a:r>
          </a:p>
          <a:p>
            <a:pPr marL="342900" indent="-342900" eaLnBrk="1" hangingPunct="1">
              <a:buFontTx/>
              <a:buAutoNum type="arabicPeriod" startAt="3"/>
            </a:pPr>
            <a:r>
              <a:rPr lang="en-US" sz="1400" dirty="0">
                <a:latin typeface="+mn-lt"/>
              </a:rPr>
              <a:t>Elder Russell M. Nelson “Lessons from the Lord’s Prayers,”</a:t>
            </a:r>
            <a:r>
              <a:rPr lang="en-US" sz="1400" i="1" dirty="0">
                <a:latin typeface="+mn-lt"/>
              </a:rPr>
              <a:t> Ensign</a:t>
            </a:r>
            <a:r>
              <a:rPr lang="en-US" sz="1400" dirty="0">
                <a:latin typeface="+mn-lt"/>
              </a:rPr>
              <a:t> or </a:t>
            </a:r>
            <a:r>
              <a:rPr lang="en-US" sz="1400" i="1" dirty="0">
                <a:latin typeface="+mn-lt"/>
              </a:rPr>
              <a:t>Liahona,</a:t>
            </a:r>
            <a:r>
              <a:rPr lang="en-US" sz="1400" dirty="0">
                <a:latin typeface="+mn-lt"/>
              </a:rPr>
              <a:t> May 2009, 46.</a:t>
            </a:r>
          </a:p>
          <a:p>
            <a:pPr marL="342900" indent="-342900" eaLnBrk="1" hangingPunct="1">
              <a:buFontTx/>
              <a:buAutoNum type="arabicPeriod" startAt="3"/>
            </a:pPr>
            <a:r>
              <a:rPr lang="en-US" sz="1400" dirty="0">
                <a:latin typeface="+mn-lt"/>
              </a:rPr>
              <a:t>President Thomas S. Monson (“Welcome to Conference,” </a:t>
            </a:r>
            <a:r>
              <a:rPr lang="en-US" sz="1400" i="1" dirty="0">
                <a:latin typeface="+mn-lt"/>
              </a:rPr>
              <a:t>Ensign</a:t>
            </a:r>
            <a:r>
              <a:rPr lang="en-US" sz="1400" dirty="0">
                <a:latin typeface="+mn-lt"/>
              </a:rPr>
              <a:t> or </a:t>
            </a:r>
            <a:r>
              <a:rPr lang="en-US" sz="1400" i="1" dirty="0">
                <a:latin typeface="+mn-lt"/>
              </a:rPr>
              <a:t>Liahona,</a:t>
            </a:r>
            <a:r>
              <a:rPr lang="en-US" sz="1400" dirty="0">
                <a:latin typeface="+mn-lt"/>
              </a:rPr>
              <a:t> Nov. 2008, 6).</a:t>
            </a:r>
          </a:p>
          <a:p>
            <a:pPr eaLnBrk="1" hangingPunct="1"/>
            <a:r>
              <a:rPr lang="en-US" sz="1400" dirty="0">
                <a:latin typeface="+mn-lt"/>
              </a:rPr>
              <a:t>	</a:t>
            </a:r>
            <a:r>
              <a:rPr lang="en-US" sz="1400" dirty="0">
                <a:solidFill>
                  <a:srgbClr val="333333"/>
                </a:solidFill>
                <a:latin typeface="+mn-lt"/>
              </a:rPr>
              <a:t> </a:t>
            </a:r>
            <a:r>
              <a:rPr lang="en-US" sz="1400" i="1" dirty="0">
                <a:solidFill>
                  <a:srgbClr val="333333"/>
                </a:solidFill>
                <a:latin typeface="+mn-lt"/>
              </a:rPr>
              <a:t>In Search of Treasure  Ensign</a:t>
            </a:r>
            <a:r>
              <a:rPr lang="en-US" sz="1400" dirty="0">
                <a:solidFill>
                  <a:srgbClr val="333333"/>
                </a:solidFill>
                <a:latin typeface="+mn-lt"/>
              </a:rPr>
              <a:t> or </a:t>
            </a:r>
            <a:r>
              <a:rPr lang="en-US" sz="1400" i="1" dirty="0">
                <a:solidFill>
                  <a:srgbClr val="333333"/>
                </a:solidFill>
                <a:latin typeface="+mn-lt"/>
              </a:rPr>
              <a:t>Liahona,</a:t>
            </a:r>
            <a:r>
              <a:rPr lang="en-US" sz="1400" dirty="0">
                <a:solidFill>
                  <a:srgbClr val="333333"/>
                </a:solidFill>
                <a:latin typeface="+mn-lt"/>
              </a:rPr>
              <a:t> May 2003, 19</a:t>
            </a:r>
            <a:endParaRPr lang="en-US" sz="1400" dirty="0">
              <a:latin typeface="+mn-lt"/>
            </a:endParaRPr>
          </a:p>
          <a:p>
            <a:pPr marL="342900" indent="-342900" eaLnBrk="1" hangingPunct="1">
              <a:buFont typeface="+mj-lt"/>
              <a:buAutoNum type="arabicPeriod" startAt="10"/>
            </a:pPr>
            <a:r>
              <a:rPr lang="en-US" sz="1400" dirty="0">
                <a:latin typeface="+mn-lt"/>
              </a:rPr>
              <a:t>President David O. McKay (</a:t>
            </a:r>
            <a:r>
              <a:rPr lang="en-US" sz="1400" i="1" dirty="0">
                <a:latin typeface="+mn-lt"/>
              </a:rPr>
              <a:t>Pathways to Happiness </a:t>
            </a:r>
            <a:r>
              <a:rPr lang="en-US" sz="1400" dirty="0">
                <a:latin typeface="+mn-lt"/>
              </a:rPr>
              <a:t>[Salt Lake City: </a:t>
            </a:r>
            <a:r>
              <a:rPr lang="en-US" sz="1400" dirty="0" err="1">
                <a:latin typeface="+mn-lt"/>
              </a:rPr>
              <a:t>Bookcraft</a:t>
            </a:r>
            <a:r>
              <a:rPr lang="en-US" sz="1400" dirty="0">
                <a:latin typeface="+mn-lt"/>
              </a:rPr>
              <a:t>, 1957], 226.)</a:t>
            </a:r>
          </a:p>
          <a:p>
            <a:pPr marL="342900" indent="-342900" eaLnBrk="1" hangingPunct="1">
              <a:buFontTx/>
              <a:buAutoNum type="arabicPeriod" startAt="10"/>
            </a:pPr>
            <a:r>
              <a:rPr lang="en-US" sz="1400" dirty="0">
                <a:solidFill>
                  <a:srgbClr val="333333"/>
                </a:solidFill>
                <a:latin typeface="+mn-lt"/>
              </a:rPr>
              <a:t>Frances M. Lyman (</a:t>
            </a:r>
            <a:r>
              <a:rPr lang="en-US" sz="1400" i="1" dirty="0">
                <a:solidFill>
                  <a:srgbClr val="333333"/>
                </a:solidFill>
                <a:latin typeface="+mn-lt"/>
              </a:rPr>
              <a:t>Collected Discourses 1886-1898,</a:t>
            </a:r>
            <a:r>
              <a:rPr lang="en-US" sz="1400" dirty="0">
                <a:solidFill>
                  <a:srgbClr val="333333"/>
                </a:solidFill>
                <a:latin typeface="+mn-lt"/>
              </a:rPr>
              <a:t> ed. by Brian </a:t>
            </a:r>
            <a:r>
              <a:rPr lang="en-US" sz="1400" dirty="0" err="1">
                <a:solidFill>
                  <a:srgbClr val="333333"/>
                </a:solidFill>
                <a:latin typeface="+mn-lt"/>
              </a:rPr>
              <a:t>Stuy</a:t>
            </a:r>
            <a:r>
              <a:rPr lang="en-US" sz="1400" dirty="0">
                <a:solidFill>
                  <a:srgbClr val="333333"/>
                </a:solidFill>
                <a:latin typeface="+mn-lt"/>
              </a:rPr>
              <a:t>, vol. 2, Francis M. Lyman, Oct. 6, 1895)</a:t>
            </a:r>
          </a:p>
          <a:p>
            <a:pPr marL="342900" indent="-342900" eaLnBrk="1" hangingPunct="1">
              <a:buFontTx/>
              <a:buAutoNum type="arabicPeriod" startAt="10"/>
            </a:pPr>
            <a:r>
              <a:rPr lang="en-US" sz="1400" dirty="0">
                <a:solidFill>
                  <a:srgbClr val="333333"/>
                </a:solidFill>
                <a:latin typeface="+mn-lt"/>
              </a:rPr>
              <a:t>Joseph F. Smith </a:t>
            </a:r>
            <a:r>
              <a:rPr lang="en-US" sz="1400" i="1" dirty="0">
                <a:latin typeface="+mn-lt"/>
              </a:rPr>
              <a:t>Conference Report, April 1912</a:t>
            </a:r>
            <a:r>
              <a:rPr lang="en-US" sz="1400" dirty="0">
                <a:latin typeface="+mn-lt"/>
              </a:rPr>
              <a:t>, 7 – 8</a:t>
            </a:r>
          </a:p>
          <a:p>
            <a:pPr marL="342900" indent="-342900" eaLnBrk="1" hangingPunct="1">
              <a:buFontTx/>
              <a:buAutoNum type="arabicPeriod" startAt="10"/>
            </a:pPr>
            <a:r>
              <a:rPr lang="en-US" sz="1400" dirty="0">
                <a:latin typeface="+mn-lt"/>
              </a:rPr>
              <a:t>Neal A. Maxwell (</a:t>
            </a:r>
            <a:r>
              <a:rPr lang="en-US" sz="1400" i="1" dirty="0">
                <a:latin typeface="+mn-lt"/>
              </a:rPr>
              <a:t>Ensign</a:t>
            </a:r>
            <a:r>
              <a:rPr lang="en-US" sz="1400" dirty="0">
                <a:latin typeface="+mn-lt"/>
              </a:rPr>
              <a:t>, Nov. 1992, pp. 66-67 as taken from </a:t>
            </a:r>
            <a:r>
              <a:rPr lang="en-US" sz="1400" i="1" dirty="0">
                <a:latin typeface="+mn-lt"/>
              </a:rPr>
              <a:t>Latter-day Commentary on the Book of Mormon</a:t>
            </a:r>
            <a:r>
              <a:rPr lang="en-US" sz="1400" dirty="0">
                <a:latin typeface="+mn-lt"/>
              </a:rPr>
              <a:t> compiled by K. Douglas Bassett, p. 424</a:t>
            </a:r>
          </a:p>
          <a:p>
            <a:pPr marL="342900" indent="-342900" eaLnBrk="1" hangingPunct="1">
              <a:buFontTx/>
              <a:buAutoNum type="arabicPeriod" startAt="10"/>
            </a:pPr>
            <a:r>
              <a:rPr lang="en-US" sz="1400" dirty="0">
                <a:latin typeface="+mn-lt"/>
              </a:rPr>
              <a:t>Mark E. Peterson “We Believe in Being Honest” April 1982 Gen. Conf.</a:t>
            </a:r>
          </a:p>
          <a:p>
            <a:pPr marL="342900" indent="-342900" eaLnBrk="1" hangingPunct="1">
              <a:buFontTx/>
              <a:buAutoNum type="arabicPeriod" startAt="10"/>
            </a:pPr>
            <a:r>
              <a:rPr lang="en-US" sz="1400" dirty="0">
                <a:latin typeface="+mn-lt"/>
              </a:rPr>
              <a:t>President Ezra Taft Benson “The Great Commandment—Love the Lord,” </a:t>
            </a:r>
            <a:r>
              <a:rPr lang="en-US" sz="1400" i="1" dirty="0">
                <a:latin typeface="+mn-lt"/>
              </a:rPr>
              <a:t>Ensign,</a:t>
            </a:r>
            <a:r>
              <a:rPr lang="en-US" sz="1400" dirty="0">
                <a:latin typeface="+mn-lt"/>
              </a:rPr>
              <a:t> May 1988, 4).</a:t>
            </a:r>
          </a:p>
          <a:p>
            <a:pPr marL="342900" indent="-342900" eaLnBrk="1" hangingPunct="1">
              <a:buFontTx/>
              <a:buAutoNum type="arabicPeriod" startAt="10"/>
            </a:pPr>
            <a:r>
              <a:rPr lang="en-US" sz="1400" i="1" dirty="0">
                <a:latin typeface="+mn-lt"/>
              </a:rPr>
              <a:t>President David O. McKay Man May Know for Himself: Teachings of President David O. McKay,</a:t>
            </a:r>
            <a:r>
              <a:rPr lang="en-US" sz="1400" dirty="0">
                <a:latin typeface="+mn-lt"/>
              </a:rPr>
              <a:t> compiled by Clare </a:t>
            </a:r>
            <a:r>
              <a:rPr lang="en-US" sz="1400" dirty="0" err="1">
                <a:latin typeface="+mn-lt"/>
              </a:rPr>
              <a:t>Middlemiss</a:t>
            </a:r>
            <a:r>
              <a:rPr lang="en-US" sz="1400" dirty="0">
                <a:latin typeface="+mn-lt"/>
              </a:rPr>
              <a:t>, 104.)</a:t>
            </a:r>
          </a:p>
          <a:p>
            <a:pPr marL="342900" indent="-342900" eaLnBrk="1" hangingPunct="1">
              <a:buFontTx/>
              <a:buAutoNum type="arabicPeriod" startAt="10"/>
            </a:pPr>
            <a:r>
              <a:rPr lang="en-US" altLang="en-US" sz="1400" dirty="0">
                <a:latin typeface="+mn-lt"/>
              </a:rPr>
              <a:t>Gospeldoctrine.com</a:t>
            </a:r>
          </a:p>
          <a:p>
            <a:pPr marL="342900" indent="-342900" eaLnBrk="1" hangingPunct="1">
              <a:buFontTx/>
              <a:buAutoNum type="arabicPeriod" startAt="10"/>
            </a:pPr>
            <a:r>
              <a:rPr lang="en-US" sz="1400" dirty="0">
                <a:solidFill>
                  <a:srgbClr val="333333"/>
                </a:solidFill>
                <a:latin typeface="+mn-lt"/>
              </a:rPr>
              <a:t>President Harold B. Lee (</a:t>
            </a:r>
            <a:r>
              <a:rPr lang="en-US" sz="1400" i="1" dirty="0">
                <a:solidFill>
                  <a:srgbClr val="333333"/>
                </a:solidFill>
                <a:latin typeface="+mn-lt"/>
              </a:rPr>
              <a:t>The Teachings of Harold B. Lee</a:t>
            </a:r>
            <a:r>
              <a:rPr lang="en-US" sz="1400" dirty="0">
                <a:solidFill>
                  <a:srgbClr val="333333"/>
                </a:solidFill>
                <a:latin typeface="+mn-lt"/>
              </a:rPr>
              <a:t>, p. 64-5)</a:t>
            </a:r>
          </a:p>
          <a:p>
            <a:pPr marL="342900" indent="-342900" eaLnBrk="1" hangingPunct="1">
              <a:buFontTx/>
              <a:buAutoNum type="arabicPeriod" startAt="10"/>
            </a:pPr>
            <a:r>
              <a:rPr lang="en-US" sz="1400" b="0" i="0" dirty="0">
                <a:solidFill>
                  <a:srgbClr val="000000"/>
                </a:solidFill>
                <a:effectLst/>
                <a:latin typeface="Abadi" panose="020B0604020104020204" pitchFamily="34" charset="0"/>
              </a:rPr>
              <a:t>Dieter F. Uchtdorf, “</a:t>
            </a:r>
            <a:r>
              <a:rPr lang="en-US" sz="1400" b="0" i="0" u="none" strike="noStrike" dirty="0">
                <a:solidFill>
                  <a:srgbClr val="000000"/>
                </a:solidFill>
                <a:effectLst/>
                <a:latin typeface="Abadi" panose="020B0604020104020204" pitchFamily="34" charset="0"/>
              </a:rPr>
              <a:t>On Being Genuine</a:t>
            </a:r>
            <a:r>
              <a:rPr lang="en-US" sz="1400" b="0" i="0" dirty="0">
                <a:solidFill>
                  <a:srgbClr val="000000"/>
                </a:solidFill>
                <a:effectLst/>
                <a:latin typeface="Abadi" panose="020B0604020104020204" pitchFamily="34" charset="0"/>
              </a:rPr>
              <a:t>,” </a:t>
            </a:r>
            <a:r>
              <a:rPr lang="en-US" sz="1400" b="0" i="1" dirty="0">
                <a:solidFill>
                  <a:srgbClr val="000000"/>
                </a:solidFill>
                <a:effectLst/>
                <a:latin typeface="Abadi" panose="020B0604020104020204" pitchFamily="34" charset="0"/>
              </a:rPr>
              <a:t>Ensign</a:t>
            </a:r>
            <a:r>
              <a:rPr lang="en-US" sz="1400" b="0" i="0" dirty="0">
                <a:solidFill>
                  <a:srgbClr val="000000"/>
                </a:solidFill>
                <a:effectLst/>
                <a:latin typeface="Abadi" panose="020B0604020104020204" pitchFamily="34" charset="0"/>
              </a:rPr>
              <a:t> or </a:t>
            </a:r>
            <a:r>
              <a:rPr lang="en-US" sz="1400" b="0" i="1" dirty="0">
                <a:solidFill>
                  <a:srgbClr val="000000"/>
                </a:solidFill>
                <a:effectLst/>
                <a:latin typeface="Abadi" panose="020B0604020104020204" pitchFamily="34" charset="0"/>
              </a:rPr>
              <a:t>Liahona</a:t>
            </a:r>
            <a:r>
              <a:rPr lang="en-US" sz="1400" b="0" i="0" dirty="0">
                <a:solidFill>
                  <a:srgbClr val="000000"/>
                </a:solidFill>
                <a:effectLst/>
                <a:latin typeface="Abadi" panose="020B0604020104020204" pitchFamily="34" charset="0"/>
              </a:rPr>
              <a:t>, May 2015, 83</a:t>
            </a:r>
          </a:p>
          <a:p>
            <a:pPr marL="342900" indent="-342900" eaLnBrk="1" hangingPunct="1">
              <a:buFontTx/>
              <a:buAutoNum type="arabicPeriod" startAt="10"/>
            </a:pPr>
            <a:r>
              <a:rPr lang="en-US" sz="1400" b="0" i="0" dirty="0">
                <a:solidFill>
                  <a:srgbClr val="000000"/>
                </a:solidFill>
                <a:effectLst/>
                <a:latin typeface="Abadi" panose="020B0604020104020204" pitchFamily="34" charset="0"/>
              </a:rPr>
              <a:t>Russell M. Nelson, “Let God Prevail,” </a:t>
            </a:r>
            <a:r>
              <a:rPr lang="en-US" sz="1400" b="0" i="1" dirty="0">
                <a:solidFill>
                  <a:srgbClr val="000000"/>
                </a:solidFill>
                <a:effectLst/>
                <a:latin typeface="Abadi" panose="020B0604020104020204" pitchFamily="34" charset="0"/>
              </a:rPr>
              <a:t>Ensign</a:t>
            </a:r>
            <a:r>
              <a:rPr lang="en-US" sz="1400" b="0" i="0" dirty="0">
                <a:solidFill>
                  <a:srgbClr val="000000"/>
                </a:solidFill>
                <a:effectLst/>
                <a:latin typeface="Abadi" panose="020B0604020104020204" pitchFamily="34" charset="0"/>
              </a:rPr>
              <a:t> or </a:t>
            </a:r>
            <a:r>
              <a:rPr lang="en-US" sz="1400" b="0" i="1" dirty="0">
                <a:solidFill>
                  <a:srgbClr val="000000"/>
                </a:solidFill>
                <a:effectLst/>
                <a:latin typeface="Abadi" panose="020B0604020104020204" pitchFamily="34" charset="0"/>
              </a:rPr>
              <a:t>Liahona</a:t>
            </a:r>
            <a:r>
              <a:rPr lang="en-US" sz="1400" b="0" i="0" dirty="0">
                <a:solidFill>
                  <a:srgbClr val="000000"/>
                </a:solidFill>
                <a:effectLst/>
                <a:latin typeface="Abadi" panose="020B0604020104020204" pitchFamily="34" charset="0"/>
              </a:rPr>
              <a:t>, Nov. 2020, 94, 95</a:t>
            </a:r>
            <a:endParaRPr lang="en-US" sz="1400" dirty="0">
              <a:solidFill>
                <a:srgbClr val="333333"/>
              </a:solidFill>
              <a:latin typeface="+mn-lt"/>
            </a:endParaRPr>
          </a:p>
          <a:p>
            <a:pPr marL="342900" indent="-342900" eaLnBrk="1" hangingPunct="1">
              <a:buFontTx/>
              <a:buAutoNum type="arabicPeriod" startAt="10"/>
            </a:pPr>
            <a:endParaRPr lang="en-US" altLang="en-US" sz="1400" dirty="0">
              <a:latin typeface="+mn-lt"/>
            </a:endParaRPr>
          </a:p>
        </p:txBody>
      </p:sp>
      <p:sp>
        <p:nvSpPr>
          <p:cNvPr id="9" name="Footer Placeholder 14">
            <a:extLst>
              <a:ext uri="{FF2B5EF4-FFF2-40B4-BE49-F238E27FC236}">
                <a16:creationId xmlns:a16="http://schemas.microsoft.com/office/drawing/2014/main" id="{52715A05-5F67-493A-A8DA-45FF92726F8B}"/>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6096000"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33333"/>
                </a:solidFill>
                <a:latin typeface="Abadi" panose="020B0604020104020204" pitchFamily="34" charset="0"/>
              </a:rPr>
              <a:t>Alms </a:t>
            </a:r>
            <a:r>
              <a:rPr lang="en-US" altLang="en-US" sz="1200" dirty="0">
                <a:solidFill>
                  <a:srgbClr val="333333"/>
                </a:solidFill>
                <a:latin typeface="Abadi" panose="020B0604020104020204" pitchFamily="34" charset="0"/>
              </a:rPr>
              <a:t>"The tossing of alms to a beggar, the pouring of offerings into the temple treasure chests, to be seen of men, and similar displays of affected liberality, were fashionable among certain classes in the time of Christ; and the same Spirit is manifest today. Some there be now who cause a trumpet to be sounded, through the columns of the press perchance, or by other means of publicity, to call attention to their giving, that they may have glory of men -- to win political favor, to increase their trade or influence, to get what in their estimation is worth more than that from which they part. With logical incisiveness the Master demonstrated that such givers have their reward. They have received what they bid for; what more can such men demand or consistently expect?" (</a:t>
            </a:r>
            <a:r>
              <a:rPr lang="en-US" altLang="en-US" sz="1200" i="1" dirty="0">
                <a:solidFill>
                  <a:srgbClr val="333333"/>
                </a:solidFill>
                <a:latin typeface="Abadi" panose="020B0604020104020204" pitchFamily="34" charset="0"/>
              </a:rPr>
              <a:t>Jesus the Christ, </a:t>
            </a:r>
            <a:r>
              <a:rPr lang="en-US" altLang="en-US" sz="1200" dirty="0">
                <a:solidFill>
                  <a:srgbClr val="333333"/>
                </a:solidFill>
                <a:latin typeface="Abadi" panose="020B0604020104020204" pitchFamily="34" charset="0"/>
              </a:rPr>
              <a:t>p. 237)</a:t>
            </a:r>
            <a:endParaRPr lang="en-US" altLang="en-US" sz="1200" dirty="0"/>
          </a:p>
        </p:txBody>
      </p:sp>
      <p:sp>
        <p:nvSpPr>
          <p:cNvPr id="3" name="Rectangle 1"/>
          <p:cNvSpPr>
            <a:spLocks noChangeArrowheads="1"/>
          </p:cNvSpPr>
          <p:nvPr/>
        </p:nvSpPr>
        <p:spPr bwMode="auto">
          <a:xfrm>
            <a:off x="0" y="1938992"/>
            <a:ext cx="60960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"The Lord's Prayer </a:t>
            </a:r>
            <a:r>
              <a:rPr lang="en-US" sz="1200" dirty="0"/>
              <a:t>is more than just a way of getting through life, a code of morals or a pattern of behavior. It is an appeal to a Father we have known before and hope to dwell with hereafter. It asks for help in carrying out the first and greatest commandment. In this very short prayer, God, man as the child of God, and fellowman are all put in their proper relationship, which is the closest possible family association, approaching identity. The Tempter and his methods are introduced without which the statement of the Gospel plan would be incomplete; for the prayer by its very nature is an appeal from those in distress who are supplicating for something much better than what they have.</a:t>
            </a:r>
          </a:p>
          <a:p>
            <a:r>
              <a:rPr lang="en-US" sz="1200" dirty="0"/>
              <a:t>"What we want is to dwell in the Father's Kingdom under the sole dominion of his divine will by his power and in his glory forever and ever." Hugh Nibley (</a:t>
            </a:r>
            <a:r>
              <a:rPr lang="en-US" sz="1200" i="1" dirty="0"/>
              <a:t>Of All Things: Classic Quotations from Hugh Nibley,</a:t>
            </a:r>
            <a:r>
              <a:rPr lang="en-US" sz="1200" dirty="0"/>
              <a:t> 2nd ed., edited by Gary P. Gillum [FARMS], 180.)</a:t>
            </a:r>
          </a:p>
        </p:txBody>
      </p:sp>
      <p:sp>
        <p:nvSpPr>
          <p:cNvPr id="5" name="Rectangle 1"/>
          <p:cNvSpPr>
            <a:spLocks noChangeArrowheads="1"/>
          </p:cNvSpPr>
          <p:nvPr/>
        </p:nvSpPr>
        <p:spPr bwMode="auto">
          <a:xfrm>
            <a:off x="0" y="4062650"/>
            <a:ext cx="60960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Matthew 6:34 Sufficient:</a:t>
            </a:r>
          </a:p>
          <a:p>
            <a:r>
              <a:rPr lang="en-US" sz="1200" dirty="0"/>
              <a:t>"It's basic to realize that we don't run things. We are not in control. We can't make people do anything, and so we have nothing to lose. So don't get flustered and don't worry. Your Heavenly Father is in control."  Brigham Young (</a:t>
            </a:r>
            <a:r>
              <a:rPr lang="en-US" sz="1200" i="1" dirty="0"/>
              <a:t>Brother Brigham challenges the Saints</a:t>
            </a:r>
            <a:r>
              <a:rPr lang="en-US" sz="1200" dirty="0"/>
              <a:t>, p. 462)</a:t>
            </a:r>
          </a:p>
        </p:txBody>
      </p:sp>
      <p:sp>
        <p:nvSpPr>
          <p:cNvPr id="4" name="TextBox 3">
            <a:extLst>
              <a:ext uri="{FF2B5EF4-FFF2-40B4-BE49-F238E27FC236}">
                <a16:creationId xmlns:a16="http://schemas.microsoft.com/office/drawing/2014/main" id="{D3B8859A-C2A1-0239-91C0-166DD69D7C4C}"/>
              </a:ext>
            </a:extLst>
          </p:cNvPr>
          <p:cNvSpPr txBox="1"/>
          <p:nvPr/>
        </p:nvSpPr>
        <p:spPr>
          <a:xfrm>
            <a:off x="6091084" y="0"/>
            <a:ext cx="6100916" cy="1015663"/>
          </a:xfrm>
          <a:prstGeom prst="rect">
            <a:avLst/>
          </a:prstGeom>
          <a:noFill/>
          <a:ln>
            <a:solidFill>
              <a:schemeClr val="tx1"/>
            </a:solidFill>
          </a:ln>
        </p:spPr>
        <p:txBody>
          <a:bodyPr wrap="square">
            <a:spAutoFit/>
          </a:bodyPr>
          <a:lstStyle/>
          <a:p>
            <a:pPr fontAlgn="base"/>
            <a:r>
              <a:rPr lang="en-US" sz="1200" b="1" i="0" dirty="0">
                <a:effectLst/>
                <a:latin typeface="Abadi" panose="020B0604020104020204" pitchFamily="34" charset="0"/>
              </a:rPr>
              <a:t>“Take no thought for your life” and “Take therefore no thought for the morrow”? (</a:t>
            </a:r>
            <a:r>
              <a:rPr lang="en-US" sz="1200" b="1" i="0" u="none" strike="noStrike" dirty="0">
                <a:effectLst/>
                <a:latin typeface="Abadi" panose="020B0604020104020204" pitchFamily="34" charset="0"/>
              </a:rPr>
              <a:t>Matthew 6:25, 34</a:t>
            </a:r>
            <a:r>
              <a:rPr lang="en-US" sz="1200" b="1" i="0" dirty="0">
                <a:effectLst/>
                <a:latin typeface="Abadi" panose="020B0604020104020204" pitchFamily="34" charset="0"/>
              </a:rPr>
              <a:t>)</a:t>
            </a:r>
          </a:p>
          <a:p>
            <a:pPr algn="l" fontAlgn="base"/>
            <a:r>
              <a:rPr lang="en-US" sz="1200" b="0" i="0" dirty="0">
                <a:solidFill>
                  <a:srgbClr val="000000"/>
                </a:solidFill>
                <a:effectLst/>
                <a:latin typeface="Abadi" panose="020B0604020104020204" pitchFamily="34" charset="0"/>
              </a:rPr>
              <a:t>“The Greek phrase that translated to ‘take no thought’ in </a:t>
            </a:r>
            <a:r>
              <a:rPr lang="en-US" sz="1200" b="0" i="0" u="none" strike="noStrike" dirty="0">
                <a:solidFill>
                  <a:srgbClr val="000000"/>
                </a:solidFill>
                <a:effectLst/>
                <a:latin typeface="Abadi" panose="020B0604020104020204" pitchFamily="34" charset="0"/>
              </a:rPr>
              <a:t>Matthew 6:25, 34</a:t>
            </a:r>
            <a:r>
              <a:rPr lang="en-US" sz="1200" b="0" i="0" dirty="0">
                <a:solidFill>
                  <a:srgbClr val="000000"/>
                </a:solidFill>
                <a:effectLst/>
                <a:latin typeface="Abadi" panose="020B0604020104020204" pitchFamily="34" charset="0"/>
              </a:rPr>
              <a:t> of the King James Version means to not be overly anxious or worried” (</a:t>
            </a:r>
            <a:r>
              <a:rPr lang="en-US" sz="1200" b="0" i="1" u="none" strike="noStrike" dirty="0">
                <a:solidFill>
                  <a:srgbClr val="000000"/>
                </a:solidFill>
                <a:effectLst/>
                <a:latin typeface="Abadi" panose="020B0604020104020204" pitchFamily="34" charset="0"/>
              </a:rPr>
              <a:t>New Testament Student Manual</a:t>
            </a:r>
            <a:r>
              <a:rPr lang="en-US" sz="1200" b="0" i="0" dirty="0">
                <a:solidFill>
                  <a:srgbClr val="000000"/>
                </a:solidFill>
                <a:effectLst/>
                <a:latin typeface="Abadi" panose="020B0604020104020204" pitchFamily="34" charset="0"/>
              </a:rPr>
              <a:t> [Church Educational System manual, 2014], 29).</a:t>
            </a:r>
          </a:p>
        </p:txBody>
      </p:sp>
      <p:sp>
        <p:nvSpPr>
          <p:cNvPr id="7" name="TextBox 6">
            <a:extLst>
              <a:ext uri="{FF2B5EF4-FFF2-40B4-BE49-F238E27FC236}">
                <a16:creationId xmlns:a16="http://schemas.microsoft.com/office/drawing/2014/main" id="{D50D081C-CE66-DC7C-4B22-B2E642313215}"/>
              </a:ext>
            </a:extLst>
          </p:cNvPr>
          <p:cNvSpPr txBox="1"/>
          <p:nvPr/>
        </p:nvSpPr>
        <p:spPr>
          <a:xfrm>
            <a:off x="-4915" y="4893647"/>
            <a:ext cx="6095999" cy="646331"/>
          </a:xfrm>
          <a:prstGeom prst="rect">
            <a:avLst/>
          </a:prstGeom>
          <a:noFill/>
          <a:ln>
            <a:solidFill>
              <a:schemeClr val="tx1"/>
            </a:solidFill>
          </a:ln>
        </p:spPr>
        <p:txBody>
          <a:bodyPr wrap="square">
            <a:spAutoFit/>
          </a:bodyPr>
          <a:lstStyle/>
          <a:p>
            <a:pPr fontAlgn="base"/>
            <a:r>
              <a:rPr lang="en-US" sz="1200" b="1" i="0" dirty="0">
                <a:effectLst/>
                <a:latin typeface="Abadi" panose="020B0604020104020204" pitchFamily="34" charset="0"/>
              </a:rPr>
              <a:t>“Sufficient unto the day is the evil thereof”? (</a:t>
            </a:r>
            <a:r>
              <a:rPr lang="en-US" sz="1200" b="1" i="0" u="none" strike="noStrike" dirty="0">
                <a:effectLst/>
                <a:latin typeface="Abadi" panose="020B0604020104020204" pitchFamily="34" charset="0"/>
              </a:rPr>
              <a:t>Matthew 6:34</a:t>
            </a:r>
            <a:r>
              <a:rPr lang="en-US" sz="1200" b="1" i="0" dirty="0">
                <a:effectLst/>
                <a:latin typeface="Abadi" panose="020B0604020104020204" pitchFamily="34" charset="0"/>
              </a:rPr>
              <a:t>)</a:t>
            </a:r>
          </a:p>
          <a:p>
            <a:pPr algn="l" fontAlgn="base"/>
            <a:r>
              <a:rPr lang="en-US" sz="1200" b="0" i="0" dirty="0">
                <a:solidFill>
                  <a:srgbClr val="000000"/>
                </a:solidFill>
                <a:effectLst/>
                <a:latin typeface="Abadi" panose="020B0604020104020204" pitchFamily="34" charset="0"/>
              </a:rPr>
              <a:t>This phrase means “Don’t borrow trouble from tomorrow—you have enough to deal with today” (</a:t>
            </a:r>
            <a:r>
              <a:rPr lang="en-US" sz="1200" b="0" i="1" u="none" strike="noStrike" dirty="0">
                <a:solidFill>
                  <a:srgbClr val="000000"/>
                </a:solidFill>
                <a:effectLst/>
                <a:latin typeface="Abadi" panose="020B0604020104020204" pitchFamily="34" charset="0"/>
              </a:rPr>
              <a:t>New Testament Student Manual</a:t>
            </a:r>
            <a:r>
              <a:rPr lang="en-US" sz="1200" b="0" i="0" dirty="0">
                <a:solidFill>
                  <a:srgbClr val="000000"/>
                </a:solidFill>
                <a:effectLst/>
                <a:latin typeface="Abadi" panose="020B0604020104020204" pitchFamily="34" charset="0"/>
              </a:rPr>
              <a:t>, 29).</a:t>
            </a:r>
          </a:p>
        </p:txBody>
      </p:sp>
      <p:sp>
        <p:nvSpPr>
          <p:cNvPr id="9" name="TextBox 8">
            <a:extLst>
              <a:ext uri="{FF2B5EF4-FFF2-40B4-BE49-F238E27FC236}">
                <a16:creationId xmlns:a16="http://schemas.microsoft.com/office/drawing/2014/main" id="{54996040-6B7B-C093-6923-0379D2A926A6}"/>
              </a:ext>
            </a:extLst>
          </p:cNvPr>
          <p:cNvSpPr txBox="1"/>
          <p:nvPr/>
        </p:nvSpPr>
        <p:spPr>
          <a:xfrm>
            <a:off x="0" y="5539978"/>
            <a:ext cx="6091084" cy="830997"/>
          </a:xfrm>
          <a:prstGeom prst="rect">
            <a:avLst/>
          </a:prstGeom>
          <a:noFill/>
          <a:ln>
            <a:solidFill>
              <a:schemeClr val="tx1"/>
            </a:solidFill>
          </a:ln>
        </p:spPr>
        <p:txBody>
          <a:bodyPr wrap="square">
            <a:spAutoFit/>
          </a:bodyPr>
          <a:lstStyle/>
          <a:p>
            <a:pPr fontAlgn="base"/>
            <a:r>
              <a:rPr lang="en-US" sz="1200" b="1" i="0" dirty="0">
                <a:effectLst/>
                <a:latin typeface="Abadi" panose="020B0604020104020204" pitchFamily="34" charset="0"/>
              </a:rPr>
              <a:t>cubit? (</a:t>
            </a:r>
            <a:r>
              <a:rPr lang="en-US" sz="1200" b="1" i="0" u="none" strike="noStrike" dirty="0">
                <a:effectLst/>
                <a:latin typeface="Abadi" panose="020B0604020104020204" pitchFamily="34" charset="0"/>
              </a:rPr>
              <a:t>Matthew 6:27</a:t>
            </a:r>
            <a:r>
              <a:rPr lang="en-US" sz="1200" b="1" i="0" dirty="0">
                <a:effectLst/>
                <a:latin typeface="Abadi" panose="020B0604020104020204" pitchFamily="34" charset="0"/>
              </a:rPr>
              <a:t>)</a:t>
            </a:r>
          </a:p>
          <a:p>
            <a:pPr algn="l" fontAlgn="base"/>
            <a:r>
              <a:rPr lang="en-US" sz="1200" b="0" i="0" dirty="0">
                <a:solidFill>
                  <a:srgbClr val="000000"/>
                </a:solidFill>
                <a:effectLst/>
                <a:latin typeface="Abadi" panose="020B0604020104020204" pitchFamily="34" charset="0"/>
              </a:rPr>
              <a:t>A cubit was “the ordinary unit of length among the Hebrews; originally the distance from the elbow to the tip of the fingers … [about] 21½ inches in the time of our Lord” (Bible Dictionary, “ </a:t>
            </a:r>
            <a:r>
              <a:rPr lang="en-US" sz="1200" b="0" i="0" u="none" strike="noStrike" dirty="0">
                <a:solidFill>
                  <a:srgbClr val="000000"/>
                </a:solidFill>
                <a:effectLst/>
                <a:latin typeface="Abadi" panose="020B0604020104020204" pitchFamily="34" charset="0"/>
              </a:rPr>
              <a:t>Cubit</a:t>
            </a:r>
            <a:r>
              <a:rPr lang="en-US" sz="1200" b="0" i="0" dirty="0">
                <a:solidFill>
                  <a:srgbClr val="000000"/>
                </a:solidFill>
                <a:effectLst/>
                <a:latin typeface="Abadi" panose="020B0604020104020204" pitchFamily="34" charset="0"/>
              </a:rPr>
              <a:t> ”).</a:t>
            </a:r>
          </a:p>
        </p:txBody>
      </p:sp>
      <p:sp>
        <p:nvSpPr>
          <p:cNvPr id="11" name="TextBox 10">
            <a:extLst>
              <a:ext uri="{FF2B5EF4-FFF2-40B4-BE49-F238E27FC236}">
                <a16:creationId xmlns:a16="http://schemas.microsoft.com/office/drawing/2014/main" id="{E07888E8-393F-C83E-9522-232CFB39A7CC}"/>
              </a:ext>
            </a:extLst>
          </p:cNvPr>
          <p:cNvSpPr txBox="1"/>
          <p:nvPr/>
        </p:nvSpPr>
        <p:spPr>
          <a:xfrm>
            <a:off x="6086168" y="1015663"/>
            <a:ext cx="6105832" cy="1938992"/>
          </a:xfrm>
          <a:prstGeom prst="rect">
            <a:avLst/>
          </a:prstGeom>
          <a:noFill/>
          <a:ln>
            <a:solidFill>
              <a:schemeClr val="tx1"/>
            </a:solidFill>
          </a:ln>
        </p:spPr>
        <p:txBody>
          <a:bodyPr wrap="square">
            <a:spAutoFit/>
          </a:bodyPr>
          <a:lstStyle/>
          <a:p>
            <a:pPr algn="l" fontAlgn="base"/>
            <a:r>
              <a:rPr lang="en-US" sz="1200" b="1" i="0" dirty="0">
                <a:solidFill>
                  <a:srgbClr val="212225"/>
                </a:solidFill>
                <a:effectLst/>
                <a:latin typeface="Abadi" panose="020B0604020104020204" pitchFamily="34" charset="0"/>
              </a:rPr>
              <a:t>Beware of false teachings: Matthew 7:15-20</a:t>
            </a:r>
          </a:p>
          <a:p>
            <a:pPr algn="l" fontAlgn="base"/>
            <a:r>
              <a:rPr lang="en-US" sz="1200" b="0" i="0" dirty="0">
                <a:solidFill>
                  <a:srgbClr val="212225"/>
                </a:solidFill>
                <a:effectLst/>
                <a:latin typeface="Abadi" panose="020B0604020104020204" pitchFamily="34" charset="0"/>
              </a:rPr>
              <a:t>“Satan is anxious to confuse our thinking or to lead us astray on important matters. … The Savior … gave us this test to help us choose the truth from among different teachings that might confuse us: “Ye shall know them by their fruits,” He taught ( </a:t>
            </a:r>
            <a:r>
              <a:rPr lang="en-US" sz="1200" b="0" i="0" u="none" strike="noStrike" dirty="0">
                <a:solidFill>
                  <a:srgbClr val="212225"/>
                </a:solidFill>
                <a:effectLst/>
                <a:latin typeface="Abadi" panose="020B0604020104020204" pitchFamily="34" charset="0"/>
              </a:rPr>
              <a:t>3 Nephi 14:16</a:t>
            </a:r>
            <a:r>
              <a:rPr lang="en-US" sz="1200" b="0" i="0" dirty="0">
                <a:solidFill>
                  <a:srgbClr val="212225"/>
                </a:solidFill>
                <a:effectLst/>
                <a:latin typeface="Abadi" panose="020B0604020104020204" pitchFamily="34" charset="0"/>
              </a:rPr>
              <a:t>). … Therefore, we should look to the results—“the fruits”—of principles that are taught and the persons who teach them. That is the best answer to many of the objections we hear against the Church and its doctrines and policies and leadership. Follow the test the Savior taught. Look to the fruits—the results.</a:t>
            </a:r>
          </a:p>
          <a:p>
            <a:pPr algn="l" fontAlgn="base"/>
            <a:r>
              <a:rPr lang="en-US" sz="1200" b="0" i="0" dirty="0">
                <a:solidFill>
                  <a:srgbClr val="212225"/>
                </a:solidFill>
                <a:effectLst/>
                <a:latin typeface="Abadi" panose="020B0604020104020204" pitchFamily="34" charset="0"/>
              </a:rPr>
              <a:t>(Dallin H. Oaks, “The Melchizedek Priesthood and the Keys,” </a:t>
            </a:r>
            <a:r>
              <a:rPr lang="en-US" sz="1200" b="0" i="1" dirty="0">
                <a:solidFill>
                  <a:srgbClr val="212225"/>
                </a:solidFill>
                <a:effectLst/>
                <a:latin typeface="Abadi" panose="020B0604020104020204" pitchFamily="34" charset="0"/>
              </a:rPr>
              <a:t>Ensign</a:t>
            </a:r>
            <a:r>
              <a:rPr lang="en-US" sz="1200" b="0" i="0" dirty="0">
                <a:solidFill>
                  <a:srgbClr val="212225"/>
                </a:solidFill>
                <a:effectLst/>
                <a:latin typeface="Abadi" panose="020B0604020104020204" pitchFamily="34" charset="0"/>
              </a:rPr>
              <a:t> or </a:t>
            </a:r>
            <a:r>
              <a:rPr lang="en-US" sz="1200" b="0" i="1" dirty="0">
                <a:solidFill>
                  <a:srgbClr val="212225"/>
                </a:solidFill>
                <a:effectLst/>
                <a:latin typeface="Abadi" panose="020B0604020104020204" pitchFamily="34" charset="0"/>
              </a:rPr>
              <a:t>Liahona</a:t>
            </a:r>
            <a:r>
              <a:rPr lang="en-US" sz="1200" b="0" i="0" dirty="0">
                <a:solidFill>
                  <a:srgbClr val="212225"/>
                </a:solidFill>
                <a:effectLst/>
                <a:latin typeface="Abadi" panose="020B0604020104020204" pitchFamily="34" charset="0"/>
              </a:rPr>
              <a:t>, May 2020, 71).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58336" y="919345"/>
          <a:ext cx="8128000" cy="50749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sz="2400" dirty="0">
                          <a:solidFill>
                            <a:schemeClr val="tx1"/>
                          </a:solidFill>
                        </a:rPr>
                        <a:t>Matthew 6:9-17</a:t>
                      </a:r>
                    </a:p>
                  </a:txBody>
                  <a:tcPr/>
                </a:tc>
                <a:tc>
                  <a:txBody>
                    <a:bodyPr/>
                    <a:lstStyle/>
                    <a:p>
                      <a:pPr algn="ctr"/>
                      <a:r>
                        <a:rPr lang="en-US" sz="2400" dirty="0">
                          <a:solidFill>
                            <a:schemeClr val="tx1"/>
                          </a:solidFill>
                        </a:rPr>
                        <a:t>Luke 11:2-4</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Our father which art in heaven</a:t>
                      </a:r>
                      <a:endParaRPr lang="en-US" dirty="0">
                        <a:solidFill>
                          <a:schemeClr val="tx1"/>
                        </a:solidFill>
                      </a:endParaRPr>
                    </a:p>
                  </a:txBody>
                  <a:tcPr/>
                </a:tc>
                <a:tc>
                  <a:txBody>
                    <a:bodyPr/>
                    <a:lstStyle/>
                    <a:p>
                      <a:r>
                        <a:rPr lang="en-US" sz="1800" dirty="0"/>
                        <a:t>Our Father which art in heaven</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Hallowed be thy name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Hallowed be thy name</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kingdom come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kingdom come</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will be done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will be done</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 earth, as it is in heaven.</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as in heaven, so in earth.</a:t>
                      </a:r>
                      <a:endParaRPr lang="en-US" dirty="0">
                        <a:solidFill>
                          <a:schemeClr val="tx1"/>
                        </a:solidFill>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Give us this day our daily bread,</a:t>
                      </a:r>
                      <a:endParaRPr lang="en-US" dirty="0">
                        <a:solidFill>
                          <a:schemeClr val="tx1"/>
                        </a:solidFill>
                      </a:endParaRPr>
                    </a:p>
                  </a:txBody>
                  <a:tcPr/>
                </a:tc>
                <a:tc>
                  <a:txBody>
                    <a:bodyPr/>
                    <a:lstStyle/>
                    <a:p>
                      <a:r>
                        <a:rPr lang="en-US" sz="1800" dirty="0"/>
                        <a:t>Give us day by day our daily bread.</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forgive us our debts,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forgive us our sins;</a:t>
                      </a:r>
                      <a:endParaRPr lang="en-US" dirty="0">
                        <a:solidFill>
                          <a:schemeClr val="tx1"/>
                        </a:solidFill>
                      </a:endParaRP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as we forgive our debtors.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 we also forgive every one that is indebted to us</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lead us not into temptation,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lead us not into temptation;</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But deliver us from evil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But deliver us from evil</a:t>
                      </a:r>
                    </a:p>
                  </a:txBody>
                  <a:tcPr/>
                </a:tc>
                <a:extLst>
                  <a:ext uri="{0D108BD9-81ED-4DB2-BD59-A6C34878D82A}">
                    <a16:rowId xmlns:a16="http://schemas.microsoft.com/office/drawing/2014/main" val="10010"/>
                  </a:ext>
                </a:extLst>
              </a:tr>
              <a:tr h="370840">
                <a:tc>
                  <a:txBody>
                    <a:bodyPr/>
                    <a:lstStyle/>
                    <a:p>
                      <a:r>
                        <a:rPr lang="en-US" sz="1800" dirty="0"/>
                        <a:t>For thine is the kingdom, And the power,</a:t>
                      </a:r>
                    </a:p>
                    <a:p>
                      <a:r>
                        <a:rPr lang="en-US" sz="1800" dirty="0"/>
                        <a:t>and the glory, for ever.  Amen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tc>
                <a:extLst>
                  <a:ext uri="{0D108BD9-81ED-4DB2-BD59-A6C34878D82A}">
                    <a16:rowId xmlns:a16="http://schemas.microsoft.com/office/drawing/2014/main" val="10011"/>
                  </a:ext>
                </a:extLst>
              </a:tr>
            </a:tbl>
          </a:graphicData>
        </a:graphic>
      </p:graphicFrame>
      <p:sp>
        <p:nvSpPr>
          <p:cNvPr id="4" name="TextBox 3"/>
          <p:cNvSpPr txBox="1"/>
          <p:nvPr/>
        </p:nvSpPr>
        <p:spPr>
          <a:xfrm>
            <a:off x="4037844" y="235389"/>
            <a:ext cx="5640310" cy="523220"/>
          </a:xfrm>
          <a:prstGeom prst="rect">
            <a:avLst/>
          </a:prstGeom>
          <a:noFill/>
        </p:spPr>
        <p:txBody>
          <a:bodyPr wrap="square" rtlCol="0">
            <a:spAutoFit/>
          </a:bodyPr>
          <a:lstStyle/>
          <a:p>
            <a:r>
              <a:rPr lang="en-US" sz="2800" dirty="0"/>
              <a:t>The Lord’s Prayer Comparison</a:t>
            </a:r>
          </a:p>
        </p:txBody>
      </p:sp>
      <p:grpSp>
        <p:nvGrpSpPr>
          <p:cNvPr id="5" name="Group 159"/>
          <p:cNvGrpSpPr/>
          <p:nvPr/>
        </p:nvGrpSpPr>
        <p:grpSpPr>
          <a:xfrm>
            <a:off x="10613969" y="1882726"/>
            <a:ext cx="1194568" cy="2433812"/>
            <a:chOff x="6172200" y="838200"/>
            <a:chExt cx="2362200" cy="4812748"/>
          </a:xfrm>
          <a:solidFill>
            <a:schemeClr val="bg1"/>
          </a:solidFill>
        </p:grpSpPr>
        <p:sp>
          <p:nvSpPr>
            <p:cNvPr id="6" name="Cloud 5"/>
            <p:cNvSpPr/>
            <p:nvPr/>
          </p:nvSpPr>
          <p:spPr>
            <a:xfrm rot="18382183">
              <a:off x="6366850" y="1239255"/>
              <a:ext cx="811804" cy="527215"/>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5749123">
              <a:off x="7608274" y="1294247"/>
              <a:ext cx="748244" cy="527215"/>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128217">
              <a:off x="7471454" y="5064338"/>
              <a:ext cx="476330" cy="66494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6854616" y="5080308"/>
              <a:ext cx="476330" cy="66494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6303943" y="3357581"/>
              <a:ext cx="384472" cy="64795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26769">
              <a:off x="8076666" y="3320225"/>
              <a:ext cx="457734" cy="57219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7405412" y="4162184"/>
              <a:ext cx="625262" cy="121592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6780150" y="4162184"/>
              <a:ext cx="625262" cy="121592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6502253" y="2374067"/>
              <a:ext cx="1806313" cy="2676665"/>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7127517" y="2374067"/>
              <a:ext cx="555789" cy="292977"/>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6432499" y="2221432"/>
              <a:ext cx="627799" cy="1541002"/>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249249">
              <a:off x="7745414" y="2212148"/>
              <a:ext cx="572700" cy="1541002"/>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10675" y="943572"/>
              <a:ext cx="1320000" cy="164506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600599">
              <a:off x="6753239" y="838200"/>
              <a:ext cx="1278512" cy="68257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2"/>
            <p:cNvGrpSpPr/>
            <p:nvPr/>
          </p:nvGrpSpPr>
          <p:grpSpPr>
            <a:xfrm>
              <a:off x="6629400" y="1143000"/>
              <a:ext cx="1524000" cy="228600"/>
              <a:chOff x="6571728" y="1086622"/>
              <a:chExt cx="1528420" cy="286099"/>
            </a:xfrm>
            <a:grpFill/>
          </p:grpSpPr>
          <p:sp>
            <p:nvSpPr>
              <p:cNvPr id="45" name="Rounded Rectangle 44"/>
              <p:cNvSpPr/>
              <p:nvPr/>
            </p:nvSpPr>
            <p:spPr>
              <a:xfrm>
                <a:off x="6571728" y="1086622"/>
                <a:ext cx="1528420" cy="286099"/>
              </a:xfrm>
              <a:prstGeom prst="roundRect">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6710675" y="1086622"/>
                <a:ext cx="138947" cy="286099"/>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800000">
                <a:off x="6988569" y="1086622"/>
                <a:ext cx="138947" cy="286099"/>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7266464" y="1086622"/>
                <a:ext cx="138947" cy="286099"/>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7544358" y="1086622"/>
                <a:ext cx="138947" cy="286099"/>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7822253" y="1086622"/>
                <a:ext cx="138947" cy="286099"/>
              </a:xfrm>
              <a:prstGeom prst="trapezoid">
                <a:avLst>
                  <a:gd name="adj" fmla="val 3730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loud 20"/>
            <p:cNvSpPr/>
            <p:nvPr/>
          </p:nvSpPr>
          <p:spPr>
            <a:xfrm rot="985445">
              <a:off x="6909699" y="2058571"/>
              <a:ext cx="803565" cy="70072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566761">
              <a:off x="7199907" y="2105383"/>
              <a:ext cx="254322" cy="3926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3"/>
            <p:cNvGrpSpPr/>
            <p:nvPr/>
          </p:nvGrpSpPr>
          <p:grpSpPr>
            <a:xfrm>
              <a:off x="6629400" y="3352800"/>
              <a:ext cx="1295400" cy="1371600"/>
              <a:chOff x="7543801" y="3581401"/>
              <a:chExt cx="1066799" cy="1066800"/>
            </a:xfrm>
            <a:grpFill/>
          </p:grpSpPr>
          <p:sp>
            <p:nvSpPr>
              <p:cNvPr id="40" name="Rounded Rectangle 39"/>
              <p:cNvSpPr/>
              <p:nvPr/>
            </p:nvSpPr>
            <p:spPr>
              <a:xfrm>
                <a:off x="7696200" y="3657600"/>
                <a:ext cx="9144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62"/>
              <p:cNvGrpSpPr/>
              <p:nvPr/>
            </p:nvGrpSpPr>
            <p:grpSpPr>
              <a:xfrm>
                <a:off x="7543801" y="3581401"/>
                <a:ext cx="457200" cy="1066800"/>
                <a:chOff x="6827799" y="4800600"/>
                <a:chExt cx="868401" cy="2043177"/>
              </a:xfrm>
              <a:grpFill/>
            </p:grpSpPr>
            <p:sp>
              <p:nvSpPr>
                <p:cNvPr id="42" name="Double Wave 41"/>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010400" y="4800600"/>
                  <a:ext cx="685800" cy="609600"/>
                </a:xfrm>
                <a:prstGeom prst="roundRect">
                  <a:avLst>
                    <a:gd name="adj" fmla="val 316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69"/>
            <p:cNvGrpSpPr/>
            <p:nvPr/>
          </p:nvGrpSpPr>
          <p:grpSpPr>
            <a:xfrm>
              <a:off x="6477000" y="4495800"/>
              <a:ext cx="1800069" cy="609600"/>
              <a:chOff x="0" y="4648200"/>
              <a:chExt cx="3986134" cy="1541489"/>
            </a:xfrm>
            <a:grpFill/>
          </p:grpSpPr>
          <p:grpSp>
            <p:nvGrpSpPr>
              <p:cNvPr id="25" name="Group 138"/>
              <p:cNvGrpSpPr/>
              <p:nvPr/>
            </p:nvGrpSpPr>
            <p:grpSpPr>
              <a:xfrm>
                <a:off x="0" y="4648200"/>
                <a:ext cx="1600200" cy="1524000"/>
                <a:chOff x="533400" y="4648200"/>
                <a:chExt cx="1905000" cy="1828800"/>
              </a:xfrm>
              <a:grpFill/>
            </p:grpSpPr>
            <p:sp>
              <p:nvSpPr>
                <p:cNvPr id="36" name="Plus 35"/>
                <p:cNvSpPr/>
                <p:nvPr/>
              </p:nvSpPr>
              <p:spPr>
                <a:xfrm>
                  <a:off x="533400" y="4648200"/>
                  <a:ext cx="1905000" cy="1828800"/>
                </a:xfrm>
                <a:prstGeom prst="math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295400" y="5181600"/>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822554" y="500421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758252" y="497423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p:cNvGrpSpPr/>
              <p:nvPr/>
            </p:nvGrpSpPr>
            <p:grpSpPr>
              <a:xfrm>
                <a:off x="1182973" y="4665689"/>
                <a:ext cx="1600200" cy="1524000"/>
                <a:chOff x="533400" y="4648200"/>
                <a:chExt cx="1905000" cy="1828800"/>
              </a:xfrm>
              <a:grpFill/>
            </p:grpSpPr>
            <p:sp>
              <p:nvSpPr>
                <p:cNvPr id="32" name="Plus 31"/>
                <p:cNvSpPr/>
                <p:nvPr/>
              </p:nvSpPr>
              <p:spPr>
                <a:xfrm>
                  <a:off x="533400" y="4648200"/>
                  <a:ext cx="1905000" cy="1828800"/>
                </a:xfrm>
                <a:prstGeom prst="math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295400" y="5181600"/>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1822554" y="500421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58252" y="497423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44"/>
              <p:cNvGrpSpPr/>
              <p:nvPr/>
            </p:nvGrpSpPr>
            <p:grpSpPr>
              <a:xfrm>
                <a:off x="2385934" y="4665689"/>
                <a:ext cx="1600200" cy="1524000"/>
                <a:chOff x="533400" y="4648200"/>
                <a:chExt cx="1905000" cy="1828800"/>
              </a:xfrm>
              <a:grpFill/>
            </p:grpSpPr>
            <p:sp>
              <p:nvSpPr>
                <p:cNvPr id="28" name="Plus 27"/>
                <p:cNvSpPr/>
                <p:nvPr/>
              </p:nvSpPr>
              <p:spPr>
                <a:xfrm>
                  <a:off x="533400" y="4648200"/>
                  <a:ext cx="1905000" cy="1828800"/>
                </a:xfrm>
                <a:prstGeom prst="math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95400" y="5181600"/>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1822554" y="500421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758252" y="4974237"/>
                  <a:ext cx="368508"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 name="Group 2">
            <a:extLst>
              <a:ext uri="{FF2B5EF4-FFF2-40B4-BE49-F238E27FC236}">
                <a16:creationId xmlns:a16="http://schemas.microsoft.com/office/drawing/2014/main" id="{A46C3D38-E129-9477-90BE-1BE89A5401E0}"/>
              </a:ext>
            </a:extLst>
          </p:cNvPr>
          <p:cNvGrpSpPr/>
          <p:nvPr/>
        </p:nvGrpSpPr>
        <p:grpSpPr>
          <a:xfrm>
            <a:off x="486107" y="1689803"/>
            <a:ext cx="1208065" cy="2595733"/>
            <a:chOff x="380464" y="378001"/>
            <a:chExt cx="2940416" cy="6317984"/>
          </a:xfrm>
          <a:solidFill>
            <a:schemeClr val="bg1"/>
          </a:solidFill>
        </p:grpSpPr>
        <p:sp>
          <p:nvSpPr>
            <p:cNvPr id="103" name="Cloud 102">
              <a:extLst>
                <a:ext uri="{FF2B5EF4-FFF2-40B4-BE49-F238E27FC236}">
                  <a16:creationId xmlns:a16="http://schemas.microsoft.com/office/drawing/2014/main" id="{4E9593C7-9C23-0C81-E210-92C09EDA3F9F}"/>
                </a:ext>
              </a:extLst>
            </p:cNvPr>
            <p:cNvSpPr/>
            <p:nvPr/>
          </p:nvSpPr>
          <p:spPr>
            <a:xfrm rot="4581231">
              <a:off x="1775565" y="964049"/>
              <a:ext cx="1458074" cy="73962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47">
              <a:extLst>
                <a:ext uri="{FF2B5EF4-FFF2-40B4-BE49-F238E27FC236}">
                  <a16:creationId xmlns:a16="http://schemas.microsoft.com/office/drawing/2014/main" id="{368E12E6-6753-B45D-2BA7-E25996D30102}"/>
                </a:ext>
              </a:extLst>
            </p:cNvPr>
            <p:cNvGrpSpPr/>
            <p:nvPr/>
          </p:nvGrpSpPr>
          <p:grpSpPr>
            <a:xfrm rot="2613352">
              <a:off x="986283" y="5708442"/>
              <a:ext cx="849646" cy="987543"/>
              <a:chOff x="6106804" y="4039302"/>
              <a:chExt cx="666047" cy="774146"/>
            </a:xfrm>
            <a:grpFill/>
          </p:grpSpPr>
          <p:sp>
            <p:nvSpPr>
              <p:cNvPr id="149" name="Oval 148">
                <a:extLst>
                  <a:ext uri="{FF2B5EF4-FFF2-40B4-BE49-F238E27FC236}">
                    <a16:creationId xmlns:a16="http://schemas.microsoft.com/office/drawing/2014/main" id="{001F6B4E-953A-EBFC-8F9C-7AB38A70FAB2}"/>
                  </a:ext>
                </a:extLst>
              </p:cNvPr>
              <p:cNvSpPr/>
              <p:nvPr/>
            </p:nvSpPr>
            <p:spPr>
              <a:xfrm rot="20163506">
                <a:off x="6229710" y="4039302"/>
                <a:ext cx="543141" cy="77414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BE883E2-1208-2347-2409-50220AAB2FFD}"/>
                  </a:ext>
                </a:extLst>
              </p:cNvPr>
              <p:cNvSpPr/>
              <p:nvPr/>
            </p:nvSpPr>
            <p:spPr>
              <a:xfrm rot="20163506">
                <a:off x="6387712" y="4392141"/>
                <a:ext cx="362627" cy="3159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11484DC4-1072-BD15-4C79-D0D4DB81B99D}"/>
                  </a:ext>
                </a:extLst>
              </p:cNvPr>
              <p:cNvSpPr/>
              <p:nvPr/>
            </p:nvSpPr>
            <p:spPr>
              <a:xfrm rot="20163506">
                <a:off x="6106804" y="4062465"/>
                <a:ext cx="528885" cy="28430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46">
              <a:extLst>
                <a:ext uri="{FF2B5EF4-FFF2-40B4-BE49-F238E27FC236}">
                  <a16:creationId xmlns:a16="http://schemas.microsoft.com/office/drawing/2014/main" id="{7836F180-BE18-67A5-42D3-668878A87E67}"/>
                </a:ext>
              </a:extLst>
            </p:cNvPr>
            <p:cNvGrpSpPr/>
            <p:nvPr/>
          </p:nvGrpSpPr>
          <p:grpSpPr>
            <a:xfrm>
              <a:off x="1900966" y="5705254"/>
              <a:ext cx="849646" cy="987543"/>
              <a:chOff x="6106804" y="4039302"/>
              <a:chExt cx="666047" cy="774146"/>
            </a:xfrm>
            <a:grpFill/>
          </p:grpSpPr>
          <p:sp>
            <p:nvSpPr>
              <p:cNvPr id="146" name="Oval 43">
                <a:extLst>
                  <a:ext uri="{FF2B5EF4-FFF2-40B4-BE49-F238E27FC236}">
                    <a16:creationId xmlns:a16="http://schemas.microsoft.com/office/drawing/2014/main" id="{3DCD9E0A-E284-8669-039E-B0E2ACD4E300}"/>
                  </a:ext>
                </a:extLst>
              </p:cNvPr>
              <p:cNvSpPr/>
              <p:nvPr/>
            </p:nvSpPr>
            <p:spPr>
              <a:xfrm rot="20163506">
                <a:off x="6229710" y="4039302"/>
                <a:ext cx="543141" cy="77414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44">
                <a:extLst>
                  <a:ext uri="{FF2B5EF4-FFF2-40B4-BE49-F238E27FC236}">
                    <a16:creationId xmlns:a16="http://schemas.microsoft.com/office/drawing/2014/main" id="{9CF7EFEB-302C-9427-2420-606B92131ADE}"/>
                  </a:ext>
                </a:extLst>
              </p:cNvPr>
              <p:cNvSpPr/>
              <p:nvPr/>
            </p:nvSpPr>
            <p:spPr>
              <a:xfrm rot="20163506">
                <a:off x="6387712" y="4392141"/>
                <a:ext cx="362627" cy="3159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45">
                <a:extLst>
                  <a:ext uri="{FF2B5EF4-FFF2-40B4-BE49-F238E27FC236}">
                    <a16:creationId xmlns:a16="http://schemas.microsoft.com/office/drawing/2014/main" id="{E9A70699-C32C-266F-944E-9D07CAF92A5C}"/>
                  </a:ext>
                </a:extLst>
              </p:cNvPr>
              <p:cNvSpPr/>
              <p:nvPr/>
            </p:nvSpPr>
            <p:spPr>
              <a:xfrm rot="20163506">
                <a:off x="6106804" y="4062465"/>
                <a:ext cx="528885" cy="28430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a:extLst>
                <a:ext uri="{FF2B5EF4-FFF2-40B4-BE49-F238E27FC236}">
                  <a16:creationId xmlns:a16="http://schemas.microsoft.com/office/drawing/2014/main" id="{434E9752-9CA4-0F51-976A-8298A9278CA2}"/>
                </a:ext>
              </a:extLst>
            </p:cNvPr>
            <p:cNvSpPr/>
            <p:nvPr/>
          </p:nvSpPr>
          <p:spPr>
            <a:xfrm rot="20894653">
              <a:off x="2832711" y="3950316"/>
              <a:ext cx="488169" cy="84138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37B33B9-8E9D-9EF1-69EC-C02C25D9FB25}"/>
                </a:ext>
              </a:extLst>
            </p:cNvPr>
            <p:cNvSpPr/>
            <p:nvPr/>
          </p:nvSpPr>
          <p:spPr>
            <a:xfrm rot="1314634">
              <a:off x="380464" y="3990525"/>
              <a:ext cx="492267" cy="84138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58B65333-17A3-2E23-E038-2CE9601DB474}"/>
                </a:ext>
              </a:extLst>
            </p:cNvPr>
            <p:cNvSpPr/>
            <p:nvPr/>
          </p:nvSpPr>
          <p:spPr>
            <a:xfrm rot="20409457">
              <a:off x="1939945" y="2141941"/>
              <a:ext cx="1124108" cy="2401396"/>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232F36C1-8943-3643-99E8-DAC8D87E7686}"/>
                </a:ext>
              </a:extLst>
            </p:cNvPr>
            <p:cNvSpPr/>
            <p:nvPr/>
          </p:nvSpPr>
          <p:spPr>
            <a:xfrm rot="1416955">
              <a:off x="724837" y="2141876"/>
              <a:ext cx="1016996" cy="2395833"/>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7E379765-21D5-5C4C-AFCC-5398CB0E33AC}"/>
                </a:ext>
              </a:extLst>
            </p:cNvPr>
            <p:cNvSpPr/>
            <p:nvPr/>
          </p:nvSpPr>
          <p:spPr>
            <a:xfrm>
              <a:off x="903979" y="2093434"/>
              <a:ext cx="2138508" cy="3888196"/>
            </a:xfrm>
            <a:prstGeom prst="trapezoid">
              <a:avLst>
                <a:gd name="adj" fmla="val 3125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F8789529-F28B-63D5-62A8-809300728CA9}"/>
                </a:ext>
              </a:extLst>
            </p:cNvPr>
            <p:cNvSpPr/>
            <p:nvPr/>
          </p:nvSpPr>
          <p:spPr>
            <a:xfrm>
              <a:off x="903979" y="1899025"/>
              <a:ext cx="2138508" cy="3304967"/>
            </a:xfrm>
            <a:prstGeom prst="trapezoid">
              <a:avLst>
                <a:gd name="adj" fmla="val 3215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821EB4A5-DA83-BE07-13FB-C1829D335A4F}"/>
                </a:ext>
              </a:extLst>
            </p:cNvPr>
            <p:cNvSpPr/>
            <p:nvPr/>
          </p:nvSpPr>
          <p:spPr>
            <a:xfrm rot="21077847">
              <a:off x="2055914" y="2226953"/>
              <a:ext cx="773839" cy="3165112"/>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E9CC09CE-598F-0448-BC5B-FF302E3DF47E}"/>
                </a:ext>
              </a:extLst>
            </p:cNvPr>
            <p:cNvSpPr/>
            <p:nvPr/>
          </p:nvSpPr>
          <p:spPr>
            <a:xfrm rot="508364">
              <a:off x="995510" y="2292824"/>
              <a:ext cx="835332" cy="3135981"/>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4">
              <a:extLst>
                <a:ext uri="{FF2B5EF4-FFF2-40B4-BE49-F238E27FC236}">
                  <a16:creationId xmlns:a16="http://schemas.microsoft.com/office/drawing/2014/main" id="{35264D87-26B0-8E0C-55D2-2B7D0CEC1757}"/>
                </a:ext>
              </a:extLst>
            </p:cNvPr>
            <p:cNvSpPr/>
            <p:nvPr/>
          </p:nvSpPr>
          <p:spPr>
            <a:xfrm>
              <a:off x="1201967" y="571620"/>
              <a:ext cx="1456480" cy="190107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26">
              <a:extLst>
                <a:ext uri="{FF2B5EF4-FFF2-40B4-BE49-F238E27FC236}">
                  <a16:creationId xmlns:a16="http://schemas.microsoft.com/office/drawing/2014/main" id="{CD5278CB-9A5C-E202-8C41-518BE71571BD}"/>
                </a:ext>
              </a:extLst>
            </p:cNvPr>
            <p:cNvGrpSpPr/>
            <p:nvPr/>
          </p:nvGrpSpPr>
          <p:grpSpPr>
            <a:xfrm rot="4901522">
              <a:off x="1055947" y="3502862"/>
              <a:ext cx="2818778" cy="668978"/>
              <a:chOff x="5029200" y="1371600"/>
              <a:chExt cx="6791793" cy="1933731"/>
            </a:xfrm>
            <a:grpFill/>
          </p:grpSpPr>
          <p:grpSp>
            <p:nvGrpSpPr>
              <p:cNvPr id="134" name="Group 16">
                <a:extLst>
                  <a:ext uri="{FF2B5EF4-FFF2-40B4-BE49-F238E27FC236}">
                    <a16:creationId xmlns:a16="http://schemas.microsoft.com/office/drawing/2014/main" id="{AF0569B2-1BC1-5414-3A0D-4215C94D138C}"/>
                  </a:ext>
                </a:extLst>
              </p:cNvPr>
              <p:cNvGrpSpPr/>
              <p:nvPr/>
            </p:nvGrpSpPr>
            <p:grpSpPr>
              <a:xfrm>
                <a:off x="5029200" y="1371600"/>
                <a:ext cx="1752600" cy="1905000"/>
                <a:chOff x="5029200" y="1371600"/>
                <a:chExt cx="1752600" cy="1905000"/>
              </a:xfrm>
              <a:grpFill/>
            </p:grpSpPr>
            <p:sp>
              <p:nvSpPr>
                <p:cNvPr id="144" name="4-Point Star 14">
                  <a:extLst>
                    <a:ext uri="{FF2B5EF4-FFF2-40B4-BE49-F238E27FC236}">
                      <a16:creationId xmlns:a16="http://schemas.microsoft.com/office/drawing/2014/main" id="{2EC28B04-9E0A-27DF-28E4-F6FF7F30F489}"/>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4-Point Star 15">
                  <a:extLst>
                    <a:ext uri="{FF2B5EF4-FFF2-40B4-BE49-F238E27FC236}">
                      <a16:creationId xmlns:a16="http://schemas.microsoft.com/office/drawing/2014/main" id="{65E09BE4-24B5-9340-834E-961C2998BC0F}"/>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7">
                <a:extLst>
                  <a:ext uri="{FF2B5EF4-FFF2-40B4-BE49-F238E27FC236}">
                    <a16:creationId xmlns:a16="http://schemas.microsoft.com/office/drawing/2014/main" id="{6707B486-2B4F-FF8B-CCD0-4917960A712C}"/>
                  </a:ext>
                </a:extLst>
              </p:cNvPr>
              <p:cNvGrpSpPr/>
              <p:nvPr/>
            </p:nvGrpSpPr>
            <p:grpSpPr>
              <a:xfrm>
                <a:off x="6713095" y="1400331"/>
                <a:ext cx="1752600" cy="1905000"/>
                <a:chOff x="5029200" y="1371600"/>
                <a:chExt cx="1752600" cy="1905000"/>
              </a:xfrm>
              <a:grpFill/>
            </p:grpSpPr>
            <p:sp>
              <p:nvSpPr>
                <p:cNvPr id="142" name="4-Point Star 205">
                  <a:extLst>
                    <a:ext uri="{FF2B5EF4-FFF2-40B4-BE49-F238E27FC236}">
                      <a16:creationId xmlns:a16="http://schemas.microsoft.com/office/drawing/2014/main" id="{7A0B1826-01D8-3C9F-2BEC-61BA051CA634}"/>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4-Point Star 206">
                  <a:extLst>
                    <a:ext uri="{FF2B5EF4-FFF2-40B4-BE49-F238E27FC236}">
                      <a16:creationId xmlns:a16="http://schemas.microsoft.com/office/drawing/2014/main" id="{9736B9D2-8438-9D6D-A471-4998DF99DFC0}"/>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0">
                <a:extLst>
                  <a:ext uri="{FF2B5EF4-FFF2-40B4-BE49-F238E27FC236}">
                    <a16:creationId xmlns:a16="http://schemas.microsoft.com/office/drawing/2014/main" id="{D06E61FF-6157-6ACA-4594-BD710E34FD46}"/>
                  </a:ext>
                </a:extLst>
              </p:cNvPr>
              <p:cNvGrpSpPr/>
              <p:nvPr/>
            </p:nvGrpSpPr>
            <p:grpSpPr>
              <a:xfrm>
                <a:off x="8404486" y="1389088"/>
                <a:ext cx="1752600" cy="1905000"/>
                <a:chOff x="5029200" y="1371600"/>
                <a:chExt cx="1752600" cy="1905000"/>
              </a:xfrm>
              <a:grpFill/>
            </p:grpSpPr>
            <p:sp>
              <p:nvSpPr>
                <p:cNvPr id="140" name="4-Point Star 203">
                  <a:extLst>
                    <a:ext uri="{FF2B5EF4-FFF2-40B4-BE49-F238E27FC236}">
                      <a16:creationId xmlns:a16="http://schemas.microsoft.com/office/drawing/2014/main" id="{6AC7E0CB-1185-1369-1E0E-31AF7EFBEB05}"/>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4-Point Star 204">
                  <a:extLst>
                    <a:ext uri="{FF2B5EF4-FFF2-40B4-BE49-F238E27FC236}">
                      <a16:creationId xmlns:a16="http://schemas.microsoft.com/office/drawing/2014/main" id="{339C03EA-74CB-7B82-7CEA-66346D11D63D}"/>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23">
                <a:extLst>
                  <a:ext uri="{FF2B5EF4-FFF2-40B4-BE49-F238E27FC236}">
                    <a16:creationId xmlns:a16="http://schemas.microsoft.com/office/drawing/2014/main" id="{B0925402-619B-797A-E934-EE68A4E5028D}"/>
                  </a:ext>
                </a:extLst>
              </p:cNvPr>
              <p:cNvGrpSpPr/>
              <p:nvPr/>
            </p:nvGrpSpPr>
            <p:grpSpPr>
              <a:xfrm>
                <a:off x="10068393" y="1389089"/>
                <a:ext cx="1752600" cy="1905000"/>
                <a:chOff x="5029200" y="1371600"/>
                <a:chExt cx="1752600" cy="1905000"/>
              </a:xfrm>
              <a:grpFill/>
            </p:grpSpPr>
            <p:sp>
              <p:nvSpPr>
                <p:cNvPr id="138" name="4-Point Star 24">
                  <a:extLst>
                    <a:ext uri="{FF2B5EF4-FFF2-40B4-BE49-F238E27FC236}">
                      <a16:creationId xmlns:a16="http://schemas.microsoft.com/office/drawing/2014/main" id="{805BD0AE-60D4-41BF-8B56-DF08AEBCFD28}"/>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25">
                  <a:extLst>
                    <a:ext uri="{FF2B5EF4-FFF2-40B4-BE49-F238E27FC236}">
                      <a16:creationId xmlns:a16="http://schemas.microsoft.com/office/drawing/2014/main" id="{37EA3EF1-9EEB-E641-509B-60AA107E9E5F}"/>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27">
              <a:extLst>
                <a:ext uri="{FF2B5EF4-FFF2-40B4-BE49-F238E27FC236}">
                  <a16:creationId xmlns:a16="http://schemas.microsoft.com/office/drawing/2014/main" id="{9ED3A9E4-CD5A-634E-E0B5-5D2B1190355F}"/>
                </a:ext>
              </a:extLst>
            </p:cNvPr>
            <p:cNvGrpSpPr/>
            <p:nvPr/>
          </p:nvGrpSpPr>
          <p:grpSpPr>
            <a:xfrm rot="5740360">
              <a:off x="-2808" y="3534746"/>
              <a:ext cx="2818778" cy="668978"/>
              <a:chOff x="5029200" y="1371600"/>
              <a:chExt cx="6791793" cy="1933731"/>
            </a:xfrm>
            <a:grpFill/>
          </p:grpSpPr>
          <p:grpSp>
            <p:nvGrpSpPr>
              <p:cNvPr id="122" name="Group 16">
                <a:extLst>
                  <a:ext uri="{FF2B5EF4-FFF2-40B4-BE49-F238E27FC236}">
                    <a16:creationId xmlns:a16="http://schemas.microsoft.com/office/drawing/2014/main" id="{383ACBEF-6350-6A46-C2C9-F8C0DA5EA46A}"/>
                  </a:ext>
                </a:extLst>
              </p:cNvPr>
              <p:cNvGrpSpPr/>
              <p:nvPr/>
            </p:nvGrpSpPr>
            <p:grpSpPr>
              <a:xfrm>
                <a:off x="5029200" y="1371600"/>
                <a:ext cx="1752600" cy="1905000"/>
                <a:chOff x="5029200" y="1371600"/>
                <a:chExt cx="1752600" cy="1905000"/>
              </a:xfrm>
              <a:grpFill/>
            </p:grpSpPr>
            <p:sp>
              <p:nvSpPr>
                <p:cNvPr id="132" name="4-Point Star 195">
                  <a:extLst>
                    <a:ext uri="{FF2B5EF4-FFF2-40B4-BE49-F238E27FC236}">
                      <a16:creationId xmlns:a16="http://schemas.microsoft.com/office/drawing/2014/main" id="{97738503-7D45-7938-0D82-51123DE78A61}"/>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4-Point Star 196">
                  <a:extLst>
                    <a:ext uri="{FF2B5EF4-FFF2-40B4-BE49-F238E27FC236}">
                      <a16:creationId xmlns:a16="http://schemas.microsoft.com/office/drawing/2014/main" id="{7983EB73-F9B0-D5DD-3B91-B8CF012DB115}"/>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3" name="Group 17">
                <a:extLst>
                  <a:ext uri="{FF2B5EF4-FFF2-40B4-BE49-F238E27FC236}">
                    <a16:creationId xmlns:a16="http://schemas.microsoft.com/office/drawing/2014/main" id="{36F8A91E-A722-7F4B-C45E-E1C96BCB2303}"/>
                  </a:ext>
                </a:extLst>
              </p:cNvPr>
              <p:cNvGrpSpPr/>
              <p:nvPr/>
            </p:nvGrpSpPr>
            <p:grpSpPr>
              <a:xfrm>
                <a:off x="6713095" y="1400331"/>
                <a:ext cx="1752600" cy="1905000"/>
                <a:chOff x="5029200" y="1371600"/>
                <a:chExt cx="1752600" cy="1905000"/>
              </a:xfrm>
              <a:grpFill/>
            </p:grpSpPr>
            <p:sp>
              <p:nvSpPr>
                <p:cNvPr id="130" name="4-Point Star 193">
                  <a:extLst>
                    <a:ext uri="{FF2B5EF4-FFF2-40B4-BE49-F238E27FC236}">
                      <a16:creationId xmlns:a16="http://schemas.microsoft.com/office/drawing/2014/main" id="{D22DE0F7-2F52-00CB-778A-02AC190DF2CF}"/>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4-Point Star 194">
                  <a:extLst>
                    <a:ext uri="{FF2B5EF4-FFF2-40B4-BE49-F238E27FC236}">
                      <a16:creationId xmlns:a16="http://schemas.microsoft.com/office/drawing/2014/main" id="{D0783B43-B1E7-F0DB-57ED-0E62AD7839FF}"/>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0">
                <a:extLst>
                  <a:ext uri="{FF2B5EF4-FFF2-40B4-BE49-F238E27FC236}">
                    <a16:creationId xmlns:a16="http://schemas.microsoft.com/office/drawing/2014/main" id="{32A056A1-C2F4-C462-A9CB-18D26665000B}"/>
                  </a:ext>
                </a:extLst>
              </p:cNvPr>
              <p:cNvGrpSpPr/>
              <p:nvPr/>
            </p:nvGrpSpPr>
            <p:grpSpPr>
              <a:xfrm>
                <a:off x="8404486" y="1389088"/>
                <a:ext cx="1752600" cy="1905000"/>
                <a:chOff x="5029200" y="1371600"/>
                <a:chExt cx="1752600" cy="1905000"/>
              </a:xfrm>
              <a:grpFill/>
            </p:grpSpPr>
            <p:sp>
              <p:nvSpPr>
                <p:cNvPr id="128" name="4-Point Star 191">
                  <a:extLst>
                    <a:ext uri="{FF2B5EF4-FFF2-40B4-BE49-F238E27FC236}">
                      <a16:creationId xmlns:a16="http://schemas.microsoft.com/office/drawing/2014/main" id="{067DA7F9-E30F-E3A7-3E86-63D00DE1CC2D}"/>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4-Point Star 192">
                  <a:extLst>
                    <a:ext uri="{FF2B5EF4-FFF2-40B4-BE49-F238E27FC236}">
                      <a16:creationId xmlns:a16="http://schemas.microsoft.com/office/drawing/2014/main" id="{DA8416F5-E671-D63E-8A5E-55BDEB670D34}"/>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3">
                <a:extLst>
                  <a:ext uri="{FF2B5EF4-FFF2-40B4-BE49-F238E27FC236}">
                    <a16:creationId xmlns:a16="http://schemas.microsoft.com/office/drawing/2014/main" id="{608656D2-5AAE-8B6F-FDF4-EB3E55301F23}"/>
                  </a:ext>
                </a:extLst>
              </p:cNvPr>
              <p:cNvGrpSpPr/>
              <p:nvPr/>
            </p:nvGrpSpPr>
            <p:grpSpPr>
              <a:xfrm>
                <a:off x="10068393" y="1389089"/>
                <a:ext cx="1752600" cy="1905000"/>
                <a:chOff x="5029200" y="1371600"/>
                <a:chExt cx="1752600" cy="1905000"/>
              </a:xfrm>
              <a:grpFill/>
            </p:grpSpPr>
            <p:sp>
              <p:nvSpPr>
                <p:cNvPr id="126" name="4-Point Star 27">
                  <a:extLst>
                    <a:ext uri="{FF2B5EF4-FFF2-40B4-BE49-F238E27FC236}">
                      <a16:creationId xmlns:a16="http://schemas.microsoft.com/office/drawing/2014/main" id="{99CC1D45-6D28-EB40-A9BE-57842036A482}"/>
                    </a:ext>
                  </a:extLst>
                </p:cNvPr>
                <p:cNvSpPr/>
                <p:nvPr/>
              </p:nvSpPr>
              <p:spPr>
                <a:xfrm>
                  <a:off x="5029200" y="1371600"/>
                  <a:ext cx="1752600" cy="190500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4-Point Star 190">
                  <a:extLst>
                    <a:ext uri="{FF2B5EF4-FFF2-40B4-BE49-F238E27FC236}">
                      <a16:creationId xmlns:a16="http://schemas.microsoft.com/office/drawing/2014/main" id="{4477ABFC-9842-676A-F0CE-245A3CFDAC04}"/>
                    </a:ext>
                  </a:extLst>
                </p:cNvPr>
                <p:cNvSpPr/>
                <p:nvPr/>
              </p:nvSpPr>
              <p:spPr>
                <a:xfrm>
                  <a:off x="5372725" y="1697636"/>
                  <a:ext cx="1054308" cy="1189220"/>
                </a:xfrm>
                <a:prstGeom prst="star4">
                  <a:avLst>
                    <a:gd name="adj" fmla="val 2430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Rounded Rectangle 178">
              <a:extLst>
                <a:ext uri="{FF2B5EF4-FFF2-40B4-BE49-F238E27FC236}">
                  <a16:creationId xmlns:a16="http://schemas.microsoft.com/office/drawing/2014/main" id="{AA28BDD4-BC83-79F9-5FA7-D2C8FCEEFA8A}"/>
                </a:ext>
              </a:extLst>
            </p:cNvPr>
            <p:cNvSpPr/>
            <p:nvPr/>
          </p:nvSpPr>
          <p:spPr>
            <a:xfrm>
              <a:off x="1584413" y="3065484"/>
              <a:ext cx="680434" cy="29161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79">
              <a:extLst>
                <a:ext uri="{FF2B5EF4-FFF2-40B4-BE49-F238E27FC236}">
                  <a16:creationId xmlns:a16="http://schemas.microsoft.com/office/drawing/2014/main" id="{DC589FA5-D412-4575-B2C5-F0A01384BABC}"/>
                </a:ext>
              </a:extLst>
            </p:cNvPr>
            <p:cNvSpPr/>
            <p:nvPr/>
          </p:nvSpPr>
          <p:spPr>
            <a:xfrm>
              <a:off x="1568478" y="3631184"/>
              <a:ext cx="696370" cy="309144"/>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408BAA6-F2F1-0DBD-F547-7CA151F70430}"/>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Cloud 119">
              <a:extLst>
                <a:ext uri="{FF2B5EF4-FFF2-40B4-BE49-F238E27FC236}">
                  <a16:creationId xmlns:a16="http://schemas.microsoft.com/office/drawing/2014/main" id="{0C2E8963-2DCF-218D-5281-24292EE69D54}"/>
                </a:ext>
              </a:extLst>
            </p:cNvPr>
            <p:cNvSpPr/>
            <p:nvPr/>
          </p:nvSpPr>
          <p:spPr>
            <a:xfrm rot="5799345">
              <a:off x="1388953" y="1954546"/>
              <a:ext cx="1076787" cy="936546"/>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5761222-722B-A5D1-5B00-F419E7183AB9}"/>
                </a:ext>
              </a:extLst>
            </p:cNvPr>
            <p:cNvSpPr/>
            <p:nvPr/>
          </p:nvSpPr>
          <p:spPr>
            <a:xfrm>
              <a:off x="1732342" y="2035701"/>
              <a:ext cx="404628" cy="18971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46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41" y="478914"/>
            <a:ext cx="11280618" cy="6124754"/>
          </a:xfrm>
          <a:prstGeom prst="rect">
            <a:avLst/>
          </a:prstGeom>
        </p:spPr>
        <p:txBody>
          <a:bodyPr wrap="square">
            <a:spAutoFit/>
          </a:bodyPr>
          <a:lstStyle/>
          <a:p>
            <a:r>
              <a:rPr lang="en-US" sz="1200" b="1" i="0" dirty="0">
                <a:solidFill>
                  <a:srgbClr val="000000"/>
                </a:solidFill>
                <a:effectLst/>
                <a:latin typeface="+mn-lt"/>
              </a:rPr>
              <a:t>Jewish Law makes it our duty to pray three times daily: in the morning, in the afternoon and at nightfall. These prayers are called morning prayer (</a:t>
            </a:r>
            <a:r>
              <a:rPr lang="en-US" sz="1200" b="1" i="1" dirty="0" err="1">
                <a:solidFill>
                  <a:srgbClr val="000000"/>
                </a:solidFill>
                <a:effectLst/>
                <a:latin typeface="+mn-lt"/>
              </a:rPr>
              <a:t>shacharit</a:t>
            </a:r>
            <a:r>
              <a:rPr lang="en-US" sz="1200" b="1" i="0" dirty="0">
                <a:solidFill>
                  <a:srgbClr val="000000"/>
                </a:solidFill>
                <a:effectLst/>
                <a:latin typeface="+mn-lt"/>
              </a:rPr>
              <a:t>), afternoon prayer (</a:t>
            </a:r>
            <a:r>
              <a:rPr lang="en-US" sz="1200" b="1" i="1" dirty="0" err="1">
                <a:solidFill>
                  <a:srgbClr val="000000"/>
                </a:solidFill>
                <a:effectLst/>
                <a:latin typeface="+mn-lt"/>
              </a:rPr>
              <a:t>minchah</a:t>
            </a:r>
            <a:r>
              <a:rPr lang="en-US" sz="1200" b="1" i="0" dirty="0">
                <a:solidFill>
                  <a:srgbClr val="000000"/>
                </a:solidFill>
                <a:effectLst/>
                <a:latin typeface="+mn-lt"/>
              </a:rPr>
              <a:t>) and evening prayer (</a:t>
            </a:r>
            <a:r>
              <a:rPr lang="en-US" sz="1200" b="1" i="1" dirty="0" err="1">
                <a:solidFill>
                  <a:srgbClr val="000000"/>
                </a:solidFill>
                <a:effectLst/>
                <a:latin typeface="+mn-lt"/>
              </a:rPr>
              <a:t>arvith</a:t>
            </a:r>
            <a:r>
              <a:rPr lang="en-US" sz="1200" b="1" i="0" dirty="0">
                <a:solidFill>
                  <a:srgbClr val="000000"/>
                </a:solidFill>
                <a:effectLst/>
                <a:latin typeface="+mn-lt"/>
              </a:rPr>
              <a:t> or </a:t>
            </a:r>
            <a:r>
              <a:rPr lang="en-US" sz="1200" b="1" i="1" dirty="0" err="1">
                <a:solidFill>
                  <a:srgbClr val="000000"/>
                </a:solidFill>
                <a:effectLst/>
                <a:latin typeface="+mn-lt"/>
              </a:rPr>
              <a:t>maariv</a:t>
            </a:r>
            <a:r>
              <a:rPr lang="en-US" sz="1200" b="1" i="0" dirty="0">
                <a:solidFill>
                  <a:srgbClr val="000000"/>
                </a:solidFill>
                <a:effectLst/>
                <a:latin typeface="+mn-lt"/>
              </a:rPr>
              <a:t> ).</a:t>
            </a:r>
          </a:p>
          <a:p>
            <a:r>
              <a:rPr lang="en-US" sz="1200" b="1" i="0" dirty="0">
                <a:solidFill>
                  <a:srgbClr val="000000"/>
                </a:solidFill>
                <a:effectLst/>
                <a:latin typeface="+mn-lt"/>
              </a:rPr>
              <a:t>Our Sages tell us that the custom of praying three times a day was originally introduced by our Patriarchs, Abraham, Isaac and Jacob. Abraham introduced prayer in the morning, Isaac—in the afternoon, and Jacob added one at night.</a:t>
            </a:r>
          </a:p>
          <a:p>
            <a:endParaRPr lang="en-US" sz="1200" b="1" i="0" dirty="0">
              <a:solidFill>
                <a:srgbClr val="000000"/>
              </a:solidFill>
              <a:effectLst/>
              <a:latin typeface="+mn-lt"/>
            </a:endParaRPr>
          </a:p>
          <a:p>
            <a:r>
              <a:rPr lang="en-US" sz="1200" dirty="0"/>
              <a:t>When the Torah was given to us at Mount Sinai, our way of life was set out for us by G‑d. </a:t>
            </a:r>
            <a:r>
              <a:rPr lang="en-US" sz="1200" i="1" dirty="0"/>
              <a:t>Torah</a:t>
            </a:r>
            <a:r>
              <a:rPr lang="en-US" sz="1200" dirty="0"/>
              <a:t> means "teaching," "instruction," "guidance"; for the Torah teaches us our way of life in every detail of our daily life. The Torah contains 613 commandments. Among them is the command to "serve G‑d with all our heart and all our soul."</a:t>
            </a:r>
            <a:r>
              <a:rPr lang="en-US" sz="1200" u="sng" baseline="30000" dirty="0"/>
              <a:t>4</a:t>
            </a:r>
            <a:r>
              <a:rPr lang="en-US" sz="1200" dirty="0"/>
              <a:t> How do we serve G‑d with our heart? By praying to Him. In doing so, we fulfill not only the commandment of praying to G‑d, but also other commandments, such as to love G‑d and to fear Him, which are separate commandments.</a:t>
            </a:r>
          </a:p>
          <a:p>
            <a:endParaRPr lang="en-US" sz="1200" dirty="0"/>
          </a:p>
          <a:p>
            <a:r>
              <a:rPr lang="en-US" sz="1200" b="1" dirty="0"/>
              <a:t>During the first one thousand years, or so, since the time of Moses, there was no set order of prayer. Each individual was duty-bound to pray to G‑d every day, but the form of prayer and how many times a day to pray was left to the individual.</a:t>
            </a:r>
          </a:p>
          <a:p>
            <a:endParaRPr lang="en-US" sz="1200" b="1" u="sng" baseline="30000" dirty="0"/>
          </a:p>
          <a:p>
            <a:r>
              <a:rPr lang="en-US" sz="1200" dirty="0"/>
              <a:t>There was, however, a set order of service in the </a:t>
            </a:r>
            <a:r>
              <a:rPr lang="en-US" sz="1200" dirty="0" err="1"/>
              <a:t>The</a:t>
            </a:r>
            <a:r>
              <a:rPr lang="en-US" sz="1200" dirty="0"/>
              <a:t> Holy Temple in Jerusalem, known as the </a:t>
            </a:r>
            <a:r>
              <a:rPr lang="en-US" sz="1200" i="1" dirty="0"/>
              <a:t>Beit </a:t>
            </a:r>
            <a:r>
              <a:rPr lang="en-US" sz="1200" i="1" dirty="0" err="1"/>
              <a:t>Hamikdosh</a:t>
            </a:r>
            <a:r>
              <a:rPr lang="en-US" sz="1200" dirty="0"/>
              <a:t>, in connection with the daily sacrifices, </a:t>
            </a:r>
            <a:r>
              <a:rPr lang="en-US" sz="1200" i="1" dirty="0"/>
              <a:t>morning</a:t>
            </a:r>
            <a:r>
              <a:rPr lang="en-US" sz="1200" dirty="0"/>
              <a:t> and </a:t>
            </a:r>
            <a:r>
              <a:rPr lang="en-US" sz="1200" i="1" dirty="0"/>
              <a:t>evening, </a:t>
            </a:r>
            <a:r>
              <a:rPr lang="en-US" sz="1200" dirty="0"/>
              <a:t>while the evening sacrifice extended into </a:t>
            </a:r>
            <a:r>
              <a:rPr lang="en-US" sz="1200" i="1" dirty="0"/>
              <a:t>the night.</a:t>
            </a:r>
            <a:r>
              <a:rPr lang="en-US" sz="1200" dirty="0"/>
              <a:t> On special days, such as </a:t>
            </a:r>
            <a:r>
              <a:rPr lang="en-US" sz="1200" i="1" dirty="0"/>
              <a:t>Shabbos</a:t>
            </a:r>
            <a:r>
              <a:rPr lang="en-US" sz="1200" dirty="0"/>
              <a:t>, </a:t>
            </a:r>
            <a:r>
              <a:rPr lang="en-US" sz="1200" i="1" dirty="0"/>
              <a:t>Rosh-</a:t>
            </a:r>
            <a:r>
              <a:rPr lang="en-US" sz="1200" i="1" dirty="0" err="1"/>
              <a:t>Chodesh</a:t>
            </a:r>
            <a:r>
              <a:rPr lang="en-US" sz="1200" dirty="0"/>
              <a:t> and Festivals, there were also "additional" </a:t>
            </a:r>
            <a:r>
              <a:rPr lang="en-US" sz="1200" i="1" dirty="0"/>
              <a:t>(</a:t>
            </a:r>
            <a:r>
              <a:rPr lang="en-US" sz="1200" i="1" dirty="0" err="1"/>
              <a:t>musaf</a:t>
            </a:r>
            <a:r>
              <a:rPr lang="en-US" sz="1200" i="1" dirty="0"/>
              <a:t>)</a:t>
            </a:r>
            <a:r>
              <a:rPr lang="en-US" sz="1200" dirty="0"/>
              <a:t> sacrifices. </a:t>
            </a:r>
          </a:p>
          <a:p>
            <a:endParaRPr lang="en-US" sz="1200" dirty="0"/>
          </a:p>
          <a:p>
            <a:r>
              <a:rPr lang="en-US" sz="1200" dirty="0"/>
              <a:t>Accordingly, it was perhaps not unusual for some Jews to pray three times a day, morning, evening and night, in their own way. King David, for example, declared that he prayed three times daily, and Daniel (in Babylon) prayed three times daily facing in the direction of Jerusalem.</a:t>
            </a:r>
            <a:r>
              <a:rPr lang="en-US" sz="1200" u="sng" baseline="30000" dirty="0"/>
              <a:t> </a:t>
            </a:r>
            <a:r>
              <a:rPr lang="en-US" sz="1200" dirty="0"/>
              <a:t>There is evidence that there were, even during the time of the first Temple in Jerusalem, public places of prayer, called </a:t>
            </a:r>
            <a:r>
              <a:rPr lang="en-US" sz="1200" i="1" dirty="0" err="1"/>
              <a:t>BeitHa'am</a:t>
            </a:r>
            <a:r>
              <a:rPr lang="en-US" sz="1200" i="1" dirty="0"/>
              <a:t>,</a:t>
            </a:r>
            <a:r>
              <a:rPr lang="en-US" sz="1200" i="1" u="sng" baseline="30000" dirty="0"/>
              <a:t> </a:t>
            </a:r>
            <a:r>
              <a:rPr lang="en-US" sz="1200" dirty="0"/>
              <a:t>which the Chaldeans (Babylonians) destroyed when they destroyed Jerusalem and the Holy Temple.</a:t>
            </a:r>
          </a:p>
          <a:p>
            <a:endParaRPr lang="en-US" sz="1200" dirty="0"/>
          </a:p>
          <a:p>
            <a:r>
              <a:rPr lang="en-US" sz="1200" dirty="0"/>
              <a:t>After the Holy Temple was destroyed and the Jews were led into captivity in Babylon, Jews continued to gather and pray in congregation. The places of prayer became like "small sanctuaries</a:t>
            </a:r>
            <a:r>
              <a:rPr lang="en-US" sz="1200" i="1" dirty="0"/>
              <a:t>"—Beit </a:t>
            </a:r>
            <a:r>
              <a:rPr lang="en-US" sz="1200" i="1" dirty="0" err="1"/>
              <a:t>Mikdash</a:t>
            </a:r>
            <a:r>
              <a:rPr lang="en-US" sz="1200" i="1" dirty="0"/>
              <a:t> </a:t>
            </a:r>
            <a:r>
              <a:rPr lang="en-US" sz="1200" i="1" dirty="0" err="1"/>
              <a:t>Me'at</a:t>
            </a:r>
            <a:r>
              <a:rPr lang="en-US" sz="1200" i="1" dirty="0"/>
              <a:t>,</a:t>
            </a:r>
            <a:r>
              <a:rPr lang="en-US" sz="1200" i="1" u="sng" baseline="30000" dirty="0"/>
              <a:t> </a:t>
            </a:r>
            <a:r>
              <a:rPr lang="en-US" sz="1200" dirty="0"/>
              <a:t>during the years of exile, the children who were born and brought </a:t>
            </a:r>
            <a:r>
              <a:rPr lang="en-US" sz="1200" i="1" dirty="0"/>
              <a:t>up</a:t>
            </a:r>
            <a:r>
              <a:rPr lang="en-US" sz="1200" dirty="0"/>
              <a:t> in Babylon lacked adequate knowledge of the Holy Tongue (Hebrew) and spoke a mixed language. Therefore, when the Jews returned to their homeland after the seventy years' exile was over, </a:t>
            </a:r>
            <a:r>
              <a:rPr lang="en-US" sz="1200" b="1" dirty="0"/>
              <a:t>Ezra the Scribe together with the Men of the Great Assembly (consisting of prophets and sages, 120 members in all) fixed the text of the daily prayer </a:t>
            </a:r>
            <a:r>
              <a:rPr lang="en-US" sz="1200" i="1" dirty="0"/>
              <a:t>(</a:t>
            </a:r>
            <a:r>
              <a:rPr lang="en-US" sz="1200" i="1" dirty="0" err="1"/>
              <a:t>Shemone</a:t>
            </a:r>
            <a:r>
              <a:rPr lang="en-US" sz="1200" i="1" dirty="0"/>
              <a:t> </a:t>
            </a:r>
            <a:r>
              <a:rPr lang="en-US" sz="1200" i="1" dirty="0" err="1"/>
              <a:t>Esrei</a:t>
            </a:r>
            <a:r>
              <a:rPr lang="en-US" sz="1200" i="1" dirty="0"/>
              <a:t>—</a:t>
            </a:r>
            <a:r>
              <a:rPr lang="en-US" sz="1200" dirty="0"/>
              <a:t>the "Eighteen Benedictions"), and made it a permanent institution and duty in Jewish life to recite this prayer three times daily. Ever since then it became part of Jewish Law </a:t>
            </a:r>
            <a:r>
              <a:rPr lang="en-US" sz="1200" i="1" dirty="0"/>
              <a:t>(</a:t>
            </a:r>
            <a:r>
              <a:rPr lang="en-US" sz="1200" i="1" dirty="0" err="1"/>
              <a:t>Halachah</a:t>
            </a:r>
            <a:r>
              <a:rPr lang="en-US" sz="1200" i="1" dirty="0"/>
              <a:t>)</a:t>
            </a:r>
            <a:r>
              <a:rPr lang="en-US" sz="1200" dirty="0"/>
              <a:t> for each and every Jew to pray this ordained and fixed order of prayer three times daily, corresponding to the daily sacrifices in the Holy Temple, with additional </a:t>
            </a:r>
            <a:r>
              <a:rPr lang="en-US" sz="1200" i="1" dirty="0"/>
              <a:t>(</a:t>
            </a:r>
            <a:r>
              <a:rPr lang="en-US" sz="1200" i="1" dirty="0" err="1"/>
              <a:t>musaf</a:t>
            </a:r>
            <a:r>
              <a:rPr lang="en-US" sz="1200" i="1" dirty="0"/>
              <a:t>)</a:t>
            </a:r>
            <a:r>
              <a:rPr lang="en-US" sz="1200" dirty="0"/>
              <a:t> prayers on Shabbat, </a:t>
            </a:r>
            <a:r>
              <a:rPr lang="en-US" sz="1200" i="1" dirty="0"/>
              <a:t>Rosh-</a:t>
            </a:r>
            <a:r>
              <a:rPr lang="en-US" sz="1200" i="1" dirty="0" err="1"/>
              <a:t>Chodesh</a:t>
            </a:r>
            <a:r>
              <a:rPr lang="en-US" sz="1200" dirty="0"/>
              <a:t> and Festivals, and a special "closing" prayer </a:t>
            </a:r>
            <a:r>
              <a:rPr lang="en-US" sz="1200" i="1" dirty="0"/>
              <a:t>(</a:t>
            </a:r>
            <a:r>
              <a:rPr lang="en-US" sz="1200" i="1" dirty="0" err="1"/>
              <a:t>Neilah</a:t>
            </a:r>
            <a:r>
              <a:rPr lang="en-US" sz="1200" i="1" dirty="0"/>
              <a:t>)</a:t>
            </a:r>
            <a:r>
              <a:rPr lang="en-US" sz="1200" dirty="0"/>
              <a:t> on </a:t>
            </a:r>
            <a:r>
              <a:rPr lang="en-US" sz="1200" i="1" dirty="0"/>
              <a:t>Yom Kippur</a:t>
            </a:r>
            <a:r>
              <a:rPr lang="en-US" sz="1200" dirty="0"/>
              <a:t>.</a:t>
            </a:r>
          </a:p>
          <a:p>
            <a:endParaRPr lang="en-US" sz="1200" b="0" i="0" dirty="0">
              <a:solidFill>
                <a:srgbClr val="000000"/>
              </a:solidFill>
              <a:effectLst/>
              <a:latin typeface="+mn-lt"/>
            </a:endParaRPr>
          </a:p>
          <a:p>
            <a:r>
              <a:rPr lang="en-US" sz="1200" b="1" dirty="0"/>
              <a:t>Thus, the main parts of the daily prayers were formulated by our Sages. </a:t>
            </a:r>
            <a:r>
              <a:rPr lang="en-US" sz="1200" dirty="0"/>
              <a:t>These included the </a:t>
            </a:r>
            <a:r>
              <a:rPr lang="en-US" sz="1200" i="1" dirty="0"/>
              <a:t>Shema</a:t>
            </a:r>
            <a:r>
              <a:rPr lang="en-US" sz="1200" dirty="0"/>
              <a:t> prayer and </a:t>
            </a:r>
            <a:r>
              <a:rPr lang="en-US" sz="1200" i="1" dirty="0" err="1"/>
              <a:t>Shemone</a:t>
            </a:r>
            <a:r>
              <a:rPr lang="en-US" sz="1200" i="1" dirty="0"/>
              <a:t> </a:t>
            </a:r>
            <a:r>
              <a:rPr lang="en-US" sz="1200" i="1" dirty="0" err="1"/>
              <a:t>Esrei</a:t>
            </a:r>
            <a:r>
              <a:rPr lang="en-US" sz="1200" i="1" dirty="0"/>
              <a:t>,</a:t>
            </a:r>
            <a:r>
              <a:rPr lang="en-US" sz="1200" dirty="0"/>
              <a:t> which still are the main parts of our morning and evening prayers, while the </a:t>
            </a:r>
            <a:r>
              <a:rPr lang="en-US" sz="1200" i="1" dirty="0" err="1"/>
              <a:t>Shemone</a:t>
            </a:r>
            <a:r>
              <a:rPr lang="en-US" sz="1200" i="1" dirty="0"/>
              <a:t> </a:t>
            </a:r>
            <a:r>
              <a:rPr lang="en-US" sz="1200" i="1" dirty="0" err="1"/>
              <a:t>Esrei</a:t>
            </a:r>
            <a:r>
              <a:rPr lang="en-US" sz="1200" i="1" dirty="0"/>
              <a:t> </a:t>
            </a:r>
            <a:r>
              <a:rPr lang="en-US" sz="1200" i="1" dirty="0" err="1"/>
              <a:t>is</a:t>
            </a:r>
            <a:r>
              <a:rPr lang="en-US" sz="1200" dirty="0" err="1"/>
              <a:t>the</a:t>
            </a:r>
            <a:r>
              <a:rPr lang="en-US" sz="1200" dirty="0"/>
              <a:t> main part of the </a:t>
            </a:r>
            <a:r>
              <a:rPr lang="en-US" sz="1200" i="1" dirty="0" err="1"/>
              <a:t>Minchah</a:t>
            </a:r>
            <a:r>
              <a:rPr lang="en-US" sz="1200" dirty="0"/>
              <a:t> service also. The daily Psalm (from </a:t>
            </a:r>
            <a:r>
              <a:rPr lang="en-US" sz="1200" i="1" dirty="0" err="1"/>
              <a:t>Tehillim</a:t>
            </a:r>
            <a:r>
              <a:rPr lang="en-US" sz="1200" i="1" dirty="0"/>
              <a:t>)</a:t>
            </a:r>
            <a:r>
              <a:rPr lang="en-US" sz="1200" dirty="0"/>
              <a:t>which used to be sung by the Levites in the Holy Temple, the Holy Temple in Jerusalem, became part of the morning prayer. Other Psalms of David were included in the morning prayer, and special benedictions before and after </a:t>
            </a:r>
            <a:r>
              <a:rPr lang="en-US" sz="1200" dirty="0" err="1"/>
              <a:t>the</a:t>
            </a:r>
            <a:r>
              <a:rPr lang="en-US" sz="1200" i="1" dirty="0" err="1"/>
              <a:t>Shema</a:t>
            </a:r>
            <a:r>
              <a:rPr lang="en-US" sz="1200" dirty="0"/>
              <a:t> were added. By the time the </a:t>
            </a:r>
            <a:r>
              <a:rPr lang="en-US" sz="1200" i="1" dirty="0"/>
              <a:t>Mishnah</a:t>
            </a:r>
            <a:r>
              <a:rPr lang="en-US" sz="1200" dirty="0"/>
              <a:t> was recorded by Rabbi Judah the Prince (about the year 3910—some 500 years after Ezra), and especially by the time the Talmud was completed (some 300 years later, or about 1500 years ago), the basic order of our prayers, as we know them now, had been formulated.</a:t>
            </a:r>
            <a:endParaRPr lang="en-US" sz="1200" b="0" i="0" dirty="0">
              <a:solidFill>
                <a:srgbClr val="000000"/>
              </a:solidFill>
              <a:effectLst/>
              <a:latin typeface="+mn-lt"/>
            </a:endParaRPr>
          </a:p>
        </p:txBody>
      </p:sp>
      <p:sp>
        <p:nvSpPr>
          <p:cNvPr id="3" name="Rectangle 2"/>
          <p:cNvSpPr/>
          <p:nvPr/>
        </p:nvSpPr>
        <p:spPr>
          <a:xfrm>
            <a:off x="2544024" y="0"/>
            <a:ext cx="8274867" cy="369332"/>
          </a:xfrm>
          <a:prstGeom prst="rect">
            <a:avLst/>
          </a:prstGeom>
        </p:spPr>
        <p:txBody>
          <a:bodyPr wrap="square">
            <a:spAutoFit/>
          </a:bodyPr>
          <a:lstStyle/>
          <a:p>
            <a:r>
              <a:rPr lang="en-US" b="1" i="0" dirty="0">
                <a:effectLst/>
                <a:latin typeface="+mn-lt"/>
              </a:rPr>
              <a:t>Something of Interest --The Three Daily Prayers by Nissan </a:t>
            </a:r>
            <a:r>
              <a:rPr lang="en-US" b="1" i="0" dirty="0" err="1">
                <a:effectLst/>
                <a:latin typeface="+mn-lt"/>
              </a:rPr>
              <a:t>Mindel</a:t>
            </a:r>
            <a:endParaRPr lang="en-US" b="0" i="0" dirty="0">
              <a:effectLst/>
              <a:latin typeface="+mn-lt"/>
            </a:endParaRPr>
          </a:p>
        </p:txBody>
      </p:sp>
      <p:sp>
        <p:nvSpPr>
          <p:cNvPr id="5" name="Rectangle 4"/>
          <p:cNvSpPr/>
          <p:nvPr/>
        </p:nvSpPr>
        <p:spPr>
          <a:xfrm>
            <a:off x="108641" y="6534834"/>
            <a:ext cx="10203256" cy="261610"/>
          </a:xfrm>
          <a:prstGeom prst="rect">
            <a:avLst/>
          </a:prstGeom>
        </p:spPr>
        <p:txBody>
          <a:bodyPr wrap="square">
            <a:spAutoFit/>
          </a:bodyPr>
          <a:lstStyle/>
          <a:p>
            <a:r>
              <a:rPr lang="en-US" sz="1100" dirty="0"/>
              <a:t>http://www.chabad.org/library/article_cdo/aid/682091/jewish/The-Three-Daily-Prayers.htm</a:t>
            </a:r>
          </a:p>
        </p:txBody>
      </p:sp>
    </p:spTree>
    <p:extLst>
      <p:ext uri="{BB962C8B-B14F-4D97-AF65-F5344CB8AC3E}">
        <p14:creationId xmlns:p14="http://schemas.microsoft.com/office/powerpoint/2010/main" val="331105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6421925" cy="6186309"/>
          </a:xfrm>
          <a:prstGeom prst="rect">
            <a:avLst/>
          </a:prstGeom>
        </p:spPr>
        <p:txBody>
          <a:bodyPr wrap="square">
            <a:spAutoFit/>
          </a:bodyPr>
          <a:lstStyle/>
          <a:p>
            <a:r>
              <a:rPr lang="en-US" sz="1100" b="1" i="0" dirty="0">
                <a:solidFill>
                  <a:srgbClr val="111111"/>
                </a:solidFill>
                <a:effectLst/>
                <a:latin typeface="+mn-lt"/>
              </a:rPr>
              <a:t>1. The Prayer of Gratitude</a:t>
            </a:r>
          </a:p>
          <a:p>
            <a:r>
              <a:rPr lang="en-US" sz="1100" b="0" i="0" dirty="0">
                <a:solidFill>
                  <a:srgbClr val="222222"/>
                </a:solidFill>
                <a:effectLst/>
                <a:latin typeface="+mn-lt"/>
              </a:rPr>
              <a:t>The perfect time to acknowledge God’s greatness and loving kindness. It’s always a wonderful experience to just give thanks and not ask for anything.</a:t>
            </a:r>
          </a:p>
          <a:p>
            <a:r>
              <a:rPr lang="en-US" sz="1100" b="1" dirty="0">
                <a:latin typeface="+mn-lt"/>
              </a:rPr>
              <a:t>2. The Prayer for Forgiveness</a:t>
            </a:r>
          </a:p>
          <a:p>
            <a:r>
              <a:rPr lang="en-US" sz="1100" dirty="0">
                <a:latin typeface="+mn-lt"/>
              </a:rPr>
              <a:t>For this, preparation is needed.  We must first acknowledge our distance from God and wish to be reconciled with Him.  This is a first step in the repentance process and begins with the realization that our thoughts and actions have offended God.</a:t>
            </a:r>
          </a:p>
          <a:p>
            <a:r>
              <a:rPr lang="en-US" sz="1100" b="1" dirty="0">
                <a:latin typeface="+mn-lt"/>
              </a:rPr>
              <a:t>3. The Prayer Over Sacrifice</a:t>
            </a:r>
          </a:p>
          <a:p>
            <a:r>
              <a:rPr lang="en-US" sz="1100" dirty="0">
                <a:latin typeface="+mn-lt"/>
              </a:rPr>
              <a:t>One of the great ways to pray is over your tithing and fast offerings, or that quilt you made for humanitarian aid. Notify God that you are making an offering, and you wish it to go to building up the kingdom, helping the poor, or rescuing the afflicted.  Send it on its way with a prayer in your heart and try to imagine the people who might benefit from your offering.</a:t>
            </a:r>
          </a:p>
          <a:p>
            <a:r>
              <a:rPr lang="en-US" sz="1100" b="1" dirty="0">
                <a:latin typeface="+mn-lt"/>
              </a:rPr>
              <a:t>4.  The Prayer Upon Rising</a:t>
            </a:r>
          </a:p>
          <a:p>
            <a:r>
              <a:rPr lang="en-US" sz="1100" dirty="0">
                <a:latin typeface="+mn-lt"/>
              </a:rPr>
              <a:t>Does the prayer with which you greet the day differ from the prayer that ends it?  Perhaps it should.  Productivity, safety, guidance, and the company of the Holy Spirit are all needed as you begin your day.  Also thanks for a night’s sleep (whenever you happen to get one) and the realization that you’ve awakened in good shape.</a:t>
            </a:r>
          </a:p>
          <a:p>
            <a:r>
              <a:rPr lang="en-US" sz="1100" b="1" dirty="0">
                <a:latin typeface="+mn-lt"/>
              </a:rPr>
              <a:t>5. The Prayer Upon Retiring</a:t>
            </a:r>
          </a:p>
          <a:p>
            <a:r>
              <a:rPr lang="en-US" sz="1100" dirty="0">
                <a:latin typeface="+mn-lt"/>
              </a:rPr>
              <a:t>What a great time to review the day and repent of the harsh word, the hasty judgment, the unkind thought. This is when I go child by child and pray for my children.</a:t>
            </a:r>
          </a:p>
          <a:p>
            <a:r>
              <a:rPr lang="en-US" sz="1100" b="1" dirty="0">
                <a:latin typeface="+mn-lt"/>
              </a:rPr>
              <a:t>6. The Acknowledgement of God’s Children Around You</a:t>
            </a:r>
          </a:p>
          <a:p>
            <a:r>
              <a:rPr lang="en-US" sz="1100" b="1" dirty="0">
                <a:latin typeface="+mn-lt"/>
              </a:rPr>
              <a:t>7. The Prayer Before a Meal</a:t>
            </a:r>
          </a:p>
          <a:p>
            <a:r>
              <a:rPr lang="en-US" sz="1100" dirty="0">
                <a:latin typeface="+mn-lt"/>
              </a:rPr>
              <a:t>If any Mormon prayer has become formulaic, it’s this one.  A great family home evening exercise would be to dissect this prayer and see what you’re really after. I am always grateful to have food available when I want it, a blessing unknown to many of God’s children on the earth.</a:t>
            </a:r>
          </a:p>
          <a:p>
            <a:r>
              <a:rPr lang="en-US" sz="1100" b="1" dirty="0">
                <a:latin typeface="+mn-lt"/>
              </a:rPr>
              <a:t>8. The Prayer after a Meal</a:t>
            </a:r>
          </a:p>
          <a:p>
            <a:r>
              <a:rPr lang="en-US" sz="1100" dirty="0">
                <a:latin typeface="+mn-lt"/>
              </a:rPr>
              <a:t> Mormons don’t do this, but Jews do, and think of the value of thanking God for a meal well-enjoyed after it’s done.</a:t>
            </a:r>
          </a:p>
          <a:p>
            <a:r>
              <a:rPr lang="en-US" sz="1100" b="1" dirty="0">
                <a:latin typeface="+mn-lt"/>
              </a:rPr>
              <a:t>9. The Prayer of Invocation</a:t>
            </a:r>
          </a:p>
          <a:p>
            <a:r>
              <a:rPr lang="en-US" sz="1100" dirty="0">
                <a:latin typeface="+mn-lt"/>
              </a:rPr>
              <a:t>An invocation is the act or process of petitioning for help or support; a prayer of entreaty (as at the beginning of a service of worship).  So, an invocation would be the opening prayer in any church meeting, but could it also be the prayer just as you are leaving for a trip or starting school?</a:t>
            </a:r>
          </a:p>
          <a:p>
            <a:r>
              <a:rPr lang="en-US" sz="1100" b="1" dirty="0">
                <a:latin typeface="+mn-lt"/>
              </a:rPr>
              <a:t>10. The Prayer of Benediction</a:t>
            </a:r>
          </a:p>
          <a:p>
            <a:r>
              <a:rPr lang="en-US" sz="1100" dirty="0">
                <a:latin typeface="+mn-lt"/>
              </a:rPr>
              <a:t>Surprisingly, a benediction is also an invocation.  We invoke blessings from God at the closing of a church meeting or other event.   Usually the benediction is the closing prayer, the short blessing with which public worship is concluded, but could it also be the prayer of thanks after a successful trip or semester at school?</a:t>
            </a:r>
            <a:endParaRPr lang="en-US" sz="1100" b="0" i="0" dirty="0">
              <a:solidFill>
                <a:srgbClr val="222222"/>
              </a:solidFill>
              <a:effectLst/>
              <a:latin typeface="+mn-lt"/>
            </a:endParaRPr>
          </a:p>
        </p:txBody>
      </p:sp>
      <p:sp>
        <p:nvSpPr>
          <p:cNvPr id="3" name="Rectangle 2"/>
          <p:cNvSpPr/>
          <p:nvPr/>
        </p:nvSpPr>
        <p:spPr>
          <a:xfrm>
            <a:off x="6421925" y="0"/>
            <a:ext cx="5800253" cy="6863417"/>
          </a:xfrm>
          <a:prstGeom prst="rect">
            <a:avLst/>
          </a:prstGeom>
        </p:spPr>
        <p:txBody>
          <a:bodyPr wrap="square">
            <a:spAutoFit/>
          </a:bodyPr>
          <a:lstStyle/>
          <a:p>
            <a:r>
              <a:rPr lang="en-US" sz="1100" b="1" dirty="0"/>
              <a:t>11. The Psalm</a:t>
            </a:r>
          </a:p>
          <a:p>
            <a:r>
              <a:rPr lang="en-US" sz="1100" dirty="0"/>
              <a:t>Most of us are not songwriters, but most of us are singers.  God has said, “For my soul </a:t>
            </a:r>
            <a:r>
              <a:rPr lang="en-US" sz="1100" dirty="0" err="1"/>
              <a:t>delighteth</a:t>
            </a:r>
            <a:r>
              <a:rPr lang="en-US" sz="1100" dirty="0"/>
              <a:t> in the song of the heart; yea, the song of the righteous is a prayer unto me, and it shall be answered with a blessing upon their heads” (D&amp;C 25:12).  Notice the Lord said nothing about how well we sing.  Sing the hymns as if you had written the words yourself, and they become one of the strongest ways to pray.</a:t>
            </a:r>
          </a:p>
          <a:p>
            <a:r>
              <a:rPr lang="en-US" sz="1100" b="1" dirty="0"/>
              <a:t>12. The Communal Prayer</a:t>
            </a:r>
          </a:p>
          <a:p>
            <a:r>
              <a:rPr lang="en-US" sz="1100" dirty="0"/>
              <a:t>Many prayers performed by Mormons are for the congregation, too, as with opening prayers in sacrament meeting or Relief Society, but this specifically refers to the Church and to God’s kingdom rolling forth in preparation for the Second Coming of Christ.  Most prayers in ancient Israel were communal in that they were prayers for all Israel, and not just for the individual.  These prayers can be lifted for missionary work, for humanitarian relief, for our church leaders, for the sincere-hearted of the world to be prepared to receive the gospel.</a:t>
            </a:r>
          </a:p>
          <a:p>
            <a:r>
              <a:rPr lang="en-US" sz="1100" b="1" dirty="0"/>
              <a:t>13. The Prayer in the Temple</a:t>
            </a:r>
          </a:p>
          <a:p>
            <a:r>
              <a:rPr lang="en-US" sz="1100" dirty="0"/>
              <a:t>For all those whose names have been submitted due to trials or illness, these have a special, profound power not just because of where the prayer takes place, but because of the worthiness of the supplicants.</a:t>
            </a:r>
          </a:p>
          <a:p>
            <a:r>
              <a:rPr lang="en-US" sz="1100" b="1" dirty="0"/>
              <a:t>14. The Prayer for Healing</a:t>
            </a:r>
          </a:p>
          <a:p>
            <a:r>
              <a:rPr lang="en-US" sz="1100" dirty="0"/>
              <a:t>Often accompanied by fasting and with family and friends participating, these prayers are lifted in emergencies where a loved one is sick or injured.  Where the priesthood power is not present, the prayer of faith can bring forth its own miracles.</a:t>
            </a:r>
          </a:p>
          <a:p>
            <a:r>
              <a:rPr lang="en-US" sz="1100" b="1" dirty="0"/>
              <a:t>15. The Prayer of Remembrance</a:t>
            </a:r>
          </a:p>
          <a:p>
            <a:r>
              <a:rPr lang="en-US" sz="1100" dirty="0"/>
              <a:t>In Old Testament times, the </a:t>
            </a:r>
            <a:r>
              <a:rPr lang="en-US" sz="1100" i="1" dirty="0" err="1"/>
              <a:t>yizkor</a:t>
            </a:r>
            <a:r>
              <a:rPr lang="en-US" sz="1100" dirty="0"/>
              <a:t>, or prayer for dead, was thought to aid in their salvation. We utter prayers of remembrance on holidays set apart to remember all our dead, or those who died in battle.  We can pray for ancestors to accept the gospel in the spirit world.  We can pray for those whose names we take to the temple.  Another form of a prayer of remembrance is to recount our spiritual experiences that are the anchors of our faith.</a:t>
            </a:r>
          </a:p>
          <a:p>
            <a:r>
              <a:rPr lang="en-US" sz="1100" b="1" dirty="0"/>
              <a:t>16. The Sacramental Prayer</a:t>
            </a:r>
          </a:p>
          <a:p>
            <a:r>
              <a:rPr lang="en-US" sz="1100" dirty="0"/>
              <a:t>This is perhaps the only prayer in Mormonism that is pre-written and read verbatim.  In fact, it must be perfectly recited, because it is an ordinance with saving power.</a:t>
            </a:r>
          </a:p>
          <a:p>
            <a:r>
              <a:rPr lang="en-US" sz="1100" b="1" dirty="0"/>
              <a:t>17. The Covenantal Prayer</a:t>
            </a:r>
          </a:p>
          <a:p>
            <a:r>
              <a:rPr lang="en-US" sz="1100" dirty="0"/>
              <a:t>We make covenants at baptism and in the temple, but we also make covenants personally and privately in prayers lifted to our Father in Heaven. We might be reminded of the experience of Lucy Mack Smith, who, ill and near death, covenanted with God that if He would save her life, she would seek Him with all her strength. She recovered, and kept that covenant.</a:t>
            </a:r>
          </a:p>
          <a:p>
            <a:r>
              <a:rPr lang="en-US" sz="1100" b="1" dirty="0"/>
              <a:t>18. The Prayer for Help in Service</a:t>
            </a:r>
          </a:p>
          <a:p>
            <a:r>
              <a:rPr lang="en-US" sz="1100" dirty="0"/>
              <a:t>This is the prayer of Visiting and Home Teachers as they seek to be perceptive to the needs of the families they teach; also of the Relief Society, Primary, and other auxiliary presidencies as they seek guidance in the service they render.  Some members of the Church claim that these prayers are the ones that elicit the most inspiring answers, the most spiritual experiences.</a:t>
            </a:r>
          </a:p>
        </p:txBody>
      </p:sp>
      <p:sp>
        <p:nvSpPr>
          <p:cNvPr id="4" name="TextBox 3"/>
          <p:cNvSpPr txBox="1"/>
          <p:nvPr/>
        </p:nvSpPr>
        <p:spPr>
          <a:xfrm>
            <a:off x="597529" y="90535"/>
            <a:ext cx="4101220" cy="369332"/>
          </a:xfrm>
          <a:prstGeom prst="rect">
            <a:avLst/>
          </a:prstGeom>
          <a:noFill/>
        </p:spPr>
        <p:txBody>
          <a:bodyPr wrap="square" rtlCol="0">
            <a:spAutoFit/>
          </a:bodyPr>
          <a:lstStyle/>
          <a:p>
            <a:r>
              <a:rPr lang="en-US" dirty="0"/>
              <a:t>25 ways to Improve Your Prayers</a:t>
            </a:r>
          </a:p>
        </p:txBody>
      </p:sp>
    </p:spTree>
    <p:extLst>
      <p:ext uri="{BB962C8B-B14F-4D97-AF65-F5344CB8AC3E}">
        <p14:creationId xmlns:p14="http://schemas.microsoft.com/office/powerpoint/2010/main" val="3496808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DCD60-6F31-4D70-84D9-415FABBA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2" name="TextBox 5"/>
          <p:cNvSpPr txBox="1">
            <a:spLocks noChangeArrowheads="1"/>
          </p:cNvSpPr>
          <p:nvPr/>
        </p:nvSpPr>
        <p:spPr bwMode="auto">
          <a:xfrm>
            <a:off x="51531" y="209822"/>
            <a:ext cx="1219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Judge Righteously</a:t>
            </a:r>
          </a:p>
          <a:p>
            <a:pPr algn="ctr" eaLnBrk="1" hangingPunct="1"/>
            <a:r>
              <a:rPr lang="en-US" altLang="en-US" sz="4000" dirty="0">
                <a:latin typeface="Algerian" panose="04020705040A02060702" pitchFamily="82" charset="0"/>
              </a:rPr>
              <a:t>Matthew 7:1-5</a:t>
            </a:r>
          </a:p>
        </p:txBody>
      </p:sp>
      <p:sp>
        <p:nvSpPr>
          <p:cNvPr id="2053" name="Rectangle 6"/>
          <p:cNvSpPr>
            <a:spLocks noChangeArrowheads="1"/>
          </p:cNvSpPr>
          <p:nvPr/>
        </p:nvSpPr>
        <p:spPr bwMode="auto">
          <a:xfrm>
            <a:off x="698090" y="3009306"/>
            <a:ext cx="1073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t> </a:t>
            </a:r>
            <a:r>
              <a:rPr lang="en-US" i="1" dirty="0"/>
              <a:t>For I, the Lord, will judge all men according to their works, according to the desire of their hearts.</a:t>
            </a:r>
          </a:p>
          <a:p>
            <a:pPr algn="ctr" eaLnBrk="1" hangingPunct="1"/>
            <a:r>
              <a:rPr lang="en-US" altLang="en-US" i="1" dirty="0"/>
              <a:t>D&amp;C 137:9</a:t>
            </a:r>
          </a:p>
        </p:txBody>
      </p:sp>
      <p:grpSp>
        <p:nvGrpSpPr>
          <p:cNvPr id="3" name="Group 2"/>
          <p:cNvGrpSpPr/>
          <p:nvPr/>
        </p:nvGrpSpPr>
        <p:grpSpPr>
          <a:xfrm>
            <a:off x="4758033" y="4919331"/>
            <a:ext cx="2168096" cy="1728847"/>
            <a:chOff x="4758033" y="4919331"/>
            <a:chExt cx="2168096" cy="1728847"/>
          </a:xfrm>
        </p:grpSpPr>
        <p:sp>
          <p:nvSpPr>
            <p:cNvPr id="2" name="Can 1"/>
            <p:cNvSpPr/>
            <p:nvPr/>
          </p:nvSpPr>
          <p:spPr>
            <a:xfrm>
              <a:off x="5368933" y="6240772"/>
              <a:ext cx="1557196" cy="407406"/>
            </a:xfrm>
            <a:prstGeom prst="can">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0"/>
            <p:cNvGrpSpPr/>
            <p:nvPr/>
          </p:nvGrpSpPr>
          <p:grpSpPr>
            <a:xfrm rot="6582136">
              <a:off x="5092627" y="4584737"/>
              <a:ext cx="1155718" cy="1824906"/>
              <a:chOff x="3429000" y="2743200"/>
              <a:chExt cx="1447800" cy="2363802"/>
            </a:xfrm>
          </p:grpSpPr>
          <p:sp>
            <p:nvSpPr>
              <p:cNvPr id="51" name="Rounded Rectangle 50"/>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a:extLst>
              <a:ext uri="{FF2B5EF4-FFF2-40B4-BE49-F238E27FC236}">
                <a16:creationId xmlns:a16="http://schemas.microsoft.com/office/drawing/2014/main" id="{6B971082-5E0B-EB7D-7651-B8A1DD3BF4AA}"/>
              </a:ext>
            </a:extLst>
          </p:cNvPr>
          <p:cNvSpPr txBox="1"/>
          <p:nvPr/>
        </p:nvSpPr>
        <p:spPr>
          <a:xfrm>
            <a:off x="3637008" y="2025609"/>
            <a:ext cx="6174658" cy="923330"/>
          </a:xfrm>
          <a:prstGeom prst="rect">
            <a:avLst/>
          </a:prstGeom>
          <a:noFill/>
        </p:spPr>
        <p:txBody>
          <a:bodyPr wrap="square">
            <a:spAutoFit/>
          </a:bodyPr>
          <a:lstStyle/>
          <a:p>
            <a:pPr fontAlgn="base"/>
            <a:r>
              <a:rPr lang="en-US" b="0" i="0" dirty="0">
                <a:effectLst/>
                <a:latin typeface="Abadi" panose="020B0604020104020204" pitchFamily="34" charset="0"/>
              </a:rPr>
              <a:t>The Savior Taught His Disciples to Judge Righteously</a:t>
            </a:r>
          </a:p>
          <a:p>
            <a:br>
              <a:rPr lang="en-US" b="0" i="0" dirty="0">
                <a:solidFill>
                  <a:srgbClr val="000000"/>
                </a:solidFill>
                <a:effectLst/>
                <a:latin typeface="Abadi" panose="020B0604020104020204" pitchFamily="34" charset="0"/>
              </a:rPr>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Should We Judge Others?</a:t>
            </a:r>
            <a:endParaRPr lang="en-US" altLang="en-US" sz="4000" dirty="0">
              <a:latin typeface="Algerian" panose="04020705040A02060702" pitchFamily="82" charset="0"/>
            </a:endParaRPr>
          </a:p>
        </p:txBody>
      </p:sp>
      <p:grpSp>
        <p:nvGrpSpPr>
          <p:cNvPr id="5" name="Group 4"/>
          <p:cNvGrpSpPr/>
          <p:nvPr/>
        </p:nvGrpSpPr>
        <p:grpSpPr>
          <a:xfrm>
            <a:off x="636440" y="2163548"/>
            <a:ext cx="1915320" cy="2800060"/>
            <a:chOff x="372217" y="3811666"/>
            <a:chExt cx="1915320" cy="2800060"/>
          </a:xfrm>
        </p:grpSpPr>
        <p:grpSp>
          <p:nvGrpSpPr>
            <p:cNvPr id="20" name="Group 19"/>
            <p:cNvGrpSpPr/>
            <p:nvPr/>
          </p:nvGrpSpPr>
          <p:grpSpPr>
            <a:xfrm>
              <a:off x="372217" y="3811666"/>
              <a:ext cx="1915320" cy="2800060"/>
              <a:chOff x="609600" y="914400"/>
              <a:chExt cx="4114800" cy="3505200"/>
            </a:xfrm>
          </p:grpSpPr>
          <p:sp>
            <p:nvSpPr>
              <p:cNvPr id="21" name="Rounded Rectangle 20"/>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33562" y="1494448"/>
                <a:ext cx="3693337" cy="1928935"/>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3"/>
              <p:cNvGrpSpPr/>
              <p:nvPr/>
            </p:nvGrpSpPr>
            <p:grpSpPr>
              <a:xfrm>
                <a:off x="1447800" y="3200400"/>
                <a:ext cx="2590800" cy="1143000"/>
                <a:chOff x="1447800" y="4724400"/>
                <a:chExt cx="2590800" cy="1143000"/>
              </a:xfrm>
            </p:grpSpPr>
            <p:sp>
              <p:nvSpPr>
                <p:cNvPr id="24" name="Rounded Rectangle 23"/>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3" name="Rounded Rectangle 2"/>
            <p:cNvSpPr/>
            <p:nvPr/>
          </p:nvSpPr>
          <p:spPr>
            <a:xfrm>
              <a:off x="654460" y="4356383"/>
              <a:ext cx="1484769" cy="113168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Narrow" panose="020B0606020202030204" pitchFamily="34" charset="0"/>
                </a:rPr>
                <a:t>Judging a person does not define who they are. It defines who you are. </a:t>
              </a:r>
            </a:p>
          </p:txBody>
        </p:sp>
        <p:sp>
          <p:nvSpPr>
            <p:cNvPr id="4" name="Rectangle 3"/>
            <p:cNvSpPr/>
            <p:nvPr/>
          </p:nvSpPr>
          <p:spPr>
            <a:xfrm>
              <a:off x="640947" y="4009970"/>
              <a:ext cx="1448795" cy="276999"/>
            </a:xfrm>
            <a:prstGeom prst="rect">
              <a:avLst/>
            </a:prstGeom>
            <a:solidFill>
              <a:schemeClr val="bg1"/>
            </a:solidFill>
            <a:ln>
              <a:noFill/>
            </a:ln>
          </p:spPr>
          <p:txBody>
            <a:bodyPr wrap="none">
              <a:spAutoFit/>
            </a:bodyPr>
            <a:lstStyle/>
            <a:p>
              <a:r>
                <a:rPr lang="en-US" sz="1200" dirty="0">
                  <a:latin typeface="Arial Narrow" panose="020B0606020202030204" pitchFamily="34" charset="0"/>
                </a:rPr>
                <a:t>Mathias </a:t>
              </a:r>
              <a:r>
                <a:rPr lang="en-US" sz="1200" dirty="0" err="1">
                  <a:latin typeface="Arial Narrow" panose="020B0606020202030204" pitchFamily="34" charset="0"/>
                </a:rPr>
                <a:t>Tualima</a:t>
              </a:r>
              <a:r>
                <a:rPr lang="en-US" sz="1200" dirty="0">
                  <a:latin typeface="Arial Narrow" panose="020B0606020202030204" pitchFamily="34" charset="0"/>
                </a:rPr>
                <a:t> </a:t>
              </a:r>
              <a:r>
                <a:rPr lang="en-US" sz="1200" dirty="0" err="1">
                  <a:latin typeface="Arial Narrow" panose="020B0606020202030204" pitchFamily="34" charset="0"/>
                </a:rPr>
                <a:t>Tunai</a:t>
              </a:r>
              <a:endParaRPr lang="en-US" sz="1200" dirty="0">
                <a:latin typeface="Arial Narrow" panose="020B0606020202030204" pitchFamily="34" charset="0"/>
              </a:endParaRPr>
            </a:p>
          </p:txBody>
        </p:sp>
      </p:grpSp>
      <p:grpSp>
        <p:nvGrpSpPr>
          <p:cNvPr id="32" name="Group 31"/>
          <p:cNvGrpSpPr/>
          <p:nvPr/>
        </p:nvGrpSpPr>
        <p:grpSpPr>
          <a:xfrm>
            <a:off x="3285777" y="2154629"/>
            <a:ext cx="1915320" cy="2800060"/>
            <a:chOff x="372217" y="3811666"/>
            <a:chExt cx="1915320" cy="2800060"/>
          </a:xfrm>
        </p:grpSpPr>
        <p:grpSp>
          <p:nvGrpSpPr>
            <p:cNvPr id="33" name="Group 32"/>
            <p:cNvGrpSpPr/>
            <p:nvPr/>
          </p:nvGrpSpPr>
          <p:grpSpPr>
            <a:xfrm>
              <a:off x="372217" y="3811666"/>
              <a:ext cx="1915320" cy="2800060"/>
              <a:chOff x="609600" y="914400"/>
              <a:chExt cx="4114800" cy="3505200"/>
            </a:xfrm>
          </p:grpSpPr>
          <p:sp>
            <p:nvSpPr>
              <p:cNvPr id="36" name="Rounded Rectangle 3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33562" y="1494448"/>
                <a:ext cx="3693337" cy="1928935"/>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3"/>
              <p:cNvGrpSpPr/>
              <p:nvPr/>
            </p:nvGrpSpPr>
            <p:grpSpPr>
              <a:xfrm>
                <a:off x="1447800" y="3200400"/>
                <a:ext cx="2590800" cy="1143000"/>
                <a:chOff x="1447800" y="4724400"/>
                <a:chExt cx="2590800" cy="1143000"/>
              </a:xfrm>
            </p:grpSpPr>
            <p:sp>
              <p:nvSpPr>
                <p:cNvPr id="39" name="Rounded Rectangle 3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34" name="Rounded Rectangle 33"/>
            <p:cNvSpPr/>
            <p:nvPr/>
          </p:nvSpPr>
          <p:spPr>
            <a:xfrm>
              <a:off x="654460" y="4356383"/>
              <a:ext cx="1484769" cy="113168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Narrow" panose="020B0606020202030204" pitchFamily="34" charset="0"/>
                </a:rPr>
                <a:t>If you judge people, you have no time to love them.</a:t>
              </a:r>
            </a:p>
          </p:txBody>
        </p:sp>
        <p:sp>
          <p:nvSpPr>
            <p:cNvPr id="35" name="Rectangle 34"/>
            <p:cNvSpPr/>
            <p:nvPr/>
          </p:nvSpPr>
          <p:spPr>
            <a:xfrm>
              <a:off x="640947" y="4009970"/>
              <a:ext cx="1327370" cy="276999"/>
            </a:xfrm>
            <a:prstGeom prst="rect">
              <a:avLst/>
            </a:prstGeom>
            <a:solidFill>
              <a:schemeClr val="bg1"/>
            </a:solidFill>
            <a:ln>
              <a:noFill/>
            </a:ln>
          </p:spPr>
          <p:txBody>
            <a:bodyPr wrap="square">
              <a:spAutoFit/>
            </a:bodyPr>
            <a:lstStyle/>
            <a:p>
              <a:r>
                <a:rPr lang="en-US" sz="1200" dirty="0">
                  <a:latin typeface="Arial Narrow" panose="020B0606020202030204" pitchFamily="34" charset="0"/>
                </a:rPr>
                <a:t>Mother Teresa</a:t>
              </a:r>
            </a:p>
          </p:txBody>
        </p:sp>
      </p:grpSp>
      <p:grpSp>
        <p:nvGrpSpPr>
          <p:cNvPr id="42" name="Group 41"/>
          <p:cNvGrpSpPr/>
          <p:nvPr/>
        </p:nvGrpSpPr>
        <p:grpSpPr>
          <a:xfrm>
            <a:off x="6101268" y="2163548"/>
            <a:ext cx="1915320" cy="2800060"/>
            <a:chOff x="372217" y="3811666"/>
            <a:chExt cx="1915320" cy="2800060"/>
          </a:xfrm>
        </p:grpSpPr>
        <p:grpSp>
          <p:nvGrpSpPr>
            <p:cNvPr id="43" name="Group 42"/>
            <p:cNvGrpSpPr/>
            <p:nvPr/>
          </p:nvGrpSpPr>
          <p:grpSpPr>
            <a:xfrm>
              <a:off x="372217" y="3811666"/>
              <a:ext cx="1915320" cy="2800060"/>
              <a:chOff x="609600" y="914400"/>
              <a:chExt cx="4114800" cy="3505200"/>
            </a:xfrm>
          </p:grpSpPr>
          <p:sp>
            <p:nvSpPr>
              <p:cNvPr id="46" name="Rounded Rectangle 4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833562" y="1494448"/>
                <a:ext cx="3693337" cy="1928935"/>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3"/>
              <p:cNvGrpSpPr/>
              <p:nvPr/>
            </p:nvGrpSpPr>
            <p:grpSpPr>
              <a:xfrm>
                <a:off x="1447800" y="3200400"/>
                <a:ext cx="2590800" cy="1143000"/>
                <a:chOff x="1447800" y="4724400"/>
                <a:chExt cx="2590800" cy="1143000"/>
              </a:xfrm>
            </p:grpSpPr>
            <p:sp>
              <p:nvSpPr>
                <p:cNvPr id="49" name="Rounded Rectangle 4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44" name="Rounded Rectangle 43"/>
            <p:cNvSpPr/>
            <p:nvPr/>
          </p:nvSpPr>
          <p:spPr>
            <a:xfrm>
              <a:off x="654460" y="4356383"/>
              <a:ext cx="1484769" cy="124590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Narrow" panose="020B0606020202030204" pitchFamily="34" charset="0"/>
                </a:rPr>
                <a:t>Everybody is a genius. But if you judge a fish by its ability to climb a tree, it will live its whole life believing that it is stupid. </a:t>
              </a:r>
            </a:p>
          </p:txBody>
        </p:sp>
        <p:sp>
          <p:nvSpPr>
            <p:cNvPr id="45" name="Rectangle 44"/>
            <p:cNvSpPr/>
            <p:nvPr/>
          </p:nvSpPr>
          <p:spPr>
            <a:xfrm>
              <a:off x="640947" y="4009970"/>
              <a:ext cx="1327370" cy="276999"/>
            </a:xfrm>
            <a:prstGeom prst="rect">
              <a:avLst/>
            </a:prstGeom>
            <a:solidFill>
              <a:schemeClr val="bg1"/>
            </a:solidFill>
            <a:ln>
              <a:noFill/>
            </a:ln>
          </p:spPr>
          <p:txBody>
            <a:bodyPr wrap="square">
              <a:spAutoFit/>
            </a:bodyPr>
            <a:lstStyle/>
            <a:p>
              <a:r>
                <a:rPr lang="en-US" sz="1200" dirty="0">
                  <a:latin typeface="Arial Narrow" panose="020B0606020202030204" pitchFamily="34" charset="0"/>
                </a:rPr>
                <a:t>Albert Einstein</a:t>
              </a:r>
            </a:p>
          </p:txBody>
        </p:sp>
      </p:grpSp>
      <p:grpSp>
        <p:nvGrpSpPr>
          <p:cNvPr id="51" name="Group 50"/>
          <p:cNvGrpSpPr/>
          <p:nvPr/>
        </p:nvGrpSpPr>
        <p:grpSpPr>
          <a:xfrm>
            <a:off x="8887734" y="2163548"/>
            <a:ext cx="1915320" cy="2800060"/>
            <a:chOff x="372217" y="3811666"/>
            <a:chExt cx="1915320" cy="2800060"/>
          </a:xfrm>
        </p:grpSpPr>
        <p:grpSp>
          <p:nvGrpSpPr>
            <p:cNvPr id="52" name="Group 51"/>
            <p:cNvGrpSpPr/>
            <p:nvPr/>
          </p:nvGrpSpPr>
          <p:grpSpPr>
            <a:xfrm>
              <a:off x="372217" y="3811666"/>
              <a:ext cx="1915320" cy="2800060"/>
              <a:chOff x="609600" y="914400"/>
              <a:chExt cx="4114800" cy="3505200"/>
            </a:xfrm>
          </p:grpSpPr>
          <p:sp>
            <p:nvSpPr>
              <p:cNvPr id="55" name="Rounded Rectangle 54"/>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833562" y="1494448"/>
                <a:ext cx="3693337" cy="1928935"/>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73"/>
              <p:cNvGrpSpPr/>
              <p:nvPr/>
            </p:nvGrpSpPr>
            <p:grpSpPr>
              <a:xfrm>
                <a:off x="1447800" y="3200400"/>
                <a:ext cx="2590800" cy="1143000"/>
                <a:chOff x="1447800" y="4724400"/>
                <a:chExt cx="2590800" cy="1143000"/>
              </a:xfrm>
            </p:grpSpPr>
            <p:sp>
              <p:nvSpPr>
                <p:cNvPr id="58" name="Rounded Rectangle 57"/>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53" name="Rounded Rectangle 52"/>
            <p:cNvSpPr/>
            <p:nvPr/>
          </p:nvSpPr>
          <p:spPr>
            <a:xfrm>
              <a:off x="654460" y="4356383"/>
              <a:ext cx="1484769" cy="1245901"/>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a:t>
              </a:r>
              <a:r>
                <a:rPr lang="en-US" dirty="0">
                  <a:solidFill>
                    <a:schemeClr val="tx1"/>
                  </a:solidFill>
                </a:rPr>
                <a:t>Judge not, that ye be not judged</a:t>
              </a:r>
              <a:endParaRPr lang="en-US" dirty="0">
                <a:solidFill>
                  <a:schemeClr val="tx1"/>
                </a:solidFill>
                <a:latin typeface="Arial Narrow" panose="020B0606020202030204" pitchFamily="34" charset="0"/>
              </a:endParaRPr>
            </a:p>
          </p:txBody>
        </p:sp>
        <p:sp>
          <p:nvSpPr>
            <p:cNvPr id="54" name="Rectangle 53"/>
            <p:cNvSpPr/>
            <p:nvPr/>
          </p:nvSpPr>
          <p:spPr>
            <a:xfrm>
              <a:off x="640947" y="4009970"/>
              <a:ext cx="1327370" cy="276999"/>
            </a:xfrm>
            <a:prstGeom prst="rect">
              <a:avLst/>
            </a:prstGeom>
            <a:solidFill>
              <a:schemeClr val="bg1"/>
            </a:solidFill>
            <a:ln>
              <a:noFill/>
            </a:ln>
          </p:spPr>
          <p:txBody>
            <a:bodyPr wrap="square">
              <a:spAutoFit/>
            </a:bodyPr>
            <a:lstStyle/>
            <a:p>
              <a:r>
                <a:rPr lang="en-US" sz="1200" dirty="0">
                  <a:latin typeface="Arial Narrow" panose="020B0606020202030204" pitchFamily="34" charset="0"/>
                </a:rPr>
                <a:t>Jesus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Judgment</a:t>
            </a:r>
            <a:endParaRPr lang="en-US" altLang="en-US" sz="4000" dirty="0">
              <a:latin typeface="Algerian" panose="04020705040A02060702" pitchFamily="82" charset="0"/>
            </a:endParaRPr>
          </a:p>
        </p:txBody>
      </p:sp>
      <p:grpSp>
        <p:nvGrpSpPr>
          <p:cNvPr id="20" name="Group 19"/>
          <p:cNvGrpSpPr/>
          <p:nvPr/>
        </p:nvGrpSpPr>
        <p:grpSpPr>
          <a:xfrm>
            <a:off x="313578" y="783161"/>
            <a:ext cx="2592954" cy="4014277"/>
            <a:chOff x="609600" y="914400"/>
            <a:chExt cx="4114800" cy="3505200"/>
          </a:xfrm>
        </p:grpSpPr>
        <p:sp>
          <p:nvSpPr>
            <p:cNvPr id="21" name="Rounded Rectangle 20"/>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33561" y="1208051"/>
              <a:ext cx="3693337" cy="2215332"/>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3"/>
            <p:cNvGrpSpPr/>
            <p:nvPr/>
          </p:nvGrpSpPr>
          <p:grpSpPr>
            <a:xfrm>
              <a:off x="1447800" y="3200400"/>
              <a:ext cx="2590800" cy="1143000"/>
              <a:chOff x="1447800" y="4724400"/>
              <a:chExt cx="2590800" cy="1143000"/>
            </a:xfrm>
          </p:grpSpPr>
          <p:sp>
            <p:nvSpPr>
              <p:cNvPr id="24" name="Rounded Rectangle 23"/>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3" name="Rounded Rectangle 2"/>
          <p:cNvSpPr/>
          <p:nvPr/>
        </p:nvSpPr>
        <p:spPr>
          <a:xfrm>
            <a:off x="629424" y="1270207"/>
            <a:ext cx="2162545" cy="71504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Narrow" panose="020B0606020202030204" pitchFamily="34" charset="0"/>
              </a:rPr>
              <a:t>Sometimes people feel that it is wrong to judge others in any way. </a:t>
            </a:r>
          </a:p>
        </p:txBody>
      </p:sp>
      <p:grpSp>
        <p:nvGrpSpPr>
          <p:cNvPr id="33" name="Group 32"/>
          <p:cNvGrpSpPr/>
          <p:nvPr/>
        </p:nvGrpSpPr>
        <p:grpSpPr>
          <a:xfrm>
            <a:off x="3296677" y="1288597"/>
            <a:ext cx="2335315" cy="3414063"/>
            <a:chOff x="609600" y="914400"/>
            <a:chExt cx="4114800" cy="3505201"/>
          </a:xfrm>
        </p:grpSpPr>
        <p:sp>
          <p:nvSpPr>
            <p:cNvPr id="36" name="Rounded Rectangle 35"/>
            <p:cNvSpPr/>
            <p:nvPr/>
          </p:nvSpPr>
          <p:spPr>
            <a:xfrm>
              <a:off x="609600" y="914400"/>
              <a:ext cx="4114800" cy="3505201"/>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33561" y="1143694"/>
              <a:ext cx="3693337" cy="2279689"/>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3"/>
            <p:cNvGrpSpPr/>
            <p:nvPr/>
          </p:nvGrpSpPr>
          <p:grpSpPr>
            <a:xfrm>
              <a:off x="1447800" y="3200400"/>
              <a:ext cx="2590800" cy="1143000"/>
              <a:chOff x="1447800" y="4724400"/>
              <a:chExt cx="2590800" cy="1143000"/>
            </a:xfrm>
          </p:grpSpPr>
          <p:sp>
            <p:nvSpPr>
              <p:cNvPr id="39" name="Rounded Rectangle 3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34" name="Rounded Rectangle 33"/>
          <p:cNvSpPr/>
          <p:nvPr/>
        </p:nvSpPr>
        <p:spPr>
          <a:xfrm>
            <a:off x="3572425" y="1696027"/>
            <a:ext cx="1923955" cy="151910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Judgment is an important use of your agency and requires great care, especially when you make judgments about other people.</a:t>
            </a:r>
            <a:r>
              <a:rPr lang="en-US" sz="1200" dirty="0">
                <a:solidFill>
                  <a:schemeClr val="tx1"/>
                </a:solidFill>
                <a:latin typeface="Arial Narrow" panose="020B0606020202030204" pitchFamily="34" charset="0"/>
              </a:rPr>
              <a:t>.</a:t>
            </a:r>
          </a:p>
        </p:txBody>
      </p:sp>
      <p:sp>
        <p:nvSpPr>
          <p:cNvPr id="2" name="Rectangle 1"/>
          <p:cNvSpPr/>
          <p:nvPr/>
        </p:nvSpPr>
        <p:spPr>
          <a:xfrm>
            <a:off x="11547096" y="6488668"/>
            <a:ext cx="640687" cy="369332"/>
          </a:xfrm>
          <a:prstGeom prst="rect">
            <a:avLst/>
          </a:prstGeom>
        </p:spPr>
        <p:txBody>
          <a:bodyPr wrap="square">
            <a:spAutoFit/>
          </a:bodyPr>
          <a:lstStyle/>
          <a:p>
            <a:pPr algn="r"/>
            <a:r>
              <a:rPr lang="en-US" dirty="0"/>
              <a:t>(1)</a:t>
            </a:r>
          </a:p>
        </p:txBody>
      </p:sp>
      <p:grpSp>
        <p:nvGrpSpPr>
          <p:cNvPr id="60" name="Group 59"/>
          <p:cNvGrpSpPr/>
          <p:nvPr/>
        </p:nvGrpSpPr>
        <p:grpSpPr>
          <a:xfrm>
            <a:off x="6006222" y="806712"/>
            <a:ext cx="2592954" cy="4014277"/>
            <a:chOff x="609600" y="914400"/>
            <a:chExt cx="4114800" cy="3505200"/>
          </a:xfrm>
        </p:grpSpPr>
        <p:sp>
          <p:nvSpPr>
            <p:cNvPr id="62" name="Rounded Rectangle 61"/>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833561" y="1208051"/>
              <a:ext cx="3693337" cy="2215332"/>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73"/>
            <p:cNvGrpSpPr/>
            <p:nvPr/>
          </p:nvGrpSpPr>
          <p:grpSpPr>
            <a:xfrm>
              <a:off x="1447800" y="3200400"/>
              <a:ext cx="2590800" cy="1143000"/>
              <a:chOff x="1447800" y="4724400"/>
              <a:chExt cx="2590800" cy="1143000"/>
            </a:xfrm>
          </p:grpSpPr>
          <p:sp>
            <p:nvSpPr>
              <p:cNvPr id="65" name="Rounded Rectangle 64"/>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61" name="Rounded Rectangle 60"/>
          <p:cNvSpPr/>
          <p:nvPr/>
        </p:nvSpPr>
        <p:spPr>
          <a:xfrm>
            <a:off x="6147353" y="1408011"/>
            <a:ext cx="2162545" cy="50126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All your judgments must be guided by righteous standards</a:t>
            </a:r>
          </a:p>
        </p:txBody>
      </p:sp>
      <p:grpSp>
        <p:nvGrpSpPr>
          <p:cNvPr id="68" name="Group 67"/>
          <p:cNvGrpSpPr/>
          <p:nvPr/>
        </p:nvGrpSpPr>
        <p:grpSpPr>
          <a:xfrm>
            <a:off x="9004929" y="830263"/>
            <a:ext cx="2592954" cy="4014277"/>
            <a:chOff x="609600" y="914400"/>
            <a:chExt cx="4114800" cy="3505200"/>
          </a:xfrm>
        </p:grpSpPr>
        <p:sp>
          <p:nvSpPr>
            <p:cNvPr id="70" name="Rounded Rectangle 69"/>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833561" y="1138458"/>
              <a:ext cx="3693337" cy="2284925"/>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3"/>
            <p:cNvGrpSpPr/>
            <p:nvPr/>
          </p:nvGrpSpPr>
          <p:grpSpPr>
            <a:xfrm>
              <a:off x="1447800" y="3200400"/>
              <a:ext cx="2590800" cy="1143000"/>
              <a:chOff x="1447800" y="4724400"/>
              <a:chExt cx="2590800" cy="1143000"/>
            </a:xfrm>
          </p:grpSpPr>
          <p:sp>
            <p:nvSpPr>
              <p:cNvPr id="73" name="Rounded Rectangle 72"/>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69" name="Rounded Rectangle 68"/>
          <p:cNvSpPr/>
          <p:nvPr/>
        </p:nvSpPr>
        <p:spPr>
          <a:xfrm>
            <a:off x="9220133" y="1148122"/>
            <a:ext cx="2162545" cy="87994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As much as you can, judge people’s situations rather than judging the people themselves. </a:t>
            </a:r>
            <a:endParaRPr lang="en-US" sz="1200" dirty="0">
              <a:solidFill>
                <a:schemeClr val="tx1"/>
              </a:solidFill>
              <a:latin typeface="Arial Narrow" panose="020B0606020202030204" pitchFamily="34" charset="0"/>
            </a:endParaRPr>
          </a:p>
        </p:txBody>
      </p:sp>
      <p:sp>
        <p:nvSpPr>
          <p:cNvPr id="75" name="Rectangle 74"/>
          <p:cNvSpPr/>
          <p:nvPr/>
        </p:nvSpPr>
        <p:spPr>
          <a:xfrm>
            <a:off x="0" y="6588348"/>
            <a:ext cx="6691949" cy="307777"/>
          </a:xfrm>
          <a:prstGeom prst="rect">
            <a:avLst/>
          </a:prstGeom>
        </p:spPr>
        <p:txBody>
          <a:bodyPr wrap="square">
            <a:spAutoFit/>
          </a:bodyPr>
          <a:lstStyle/>
          <a:p>
            <a:r>
              <a:rPr lang="en-US" sz="1400" dirty="0"/>
              <a:t>Matthew 7:1 Revelation 20:12; 3 Nephi 27:14; D&amp;C 137:9</a:t>
            </a:r>
          </a:p>
        </p:txBody>
      </p:sp>
      <p:sp>
        <p:nvSpPr>
          <p:cNvPr id="76" name="Rounded Rectangle 75"/>
          <p:cNvSpPr/>
          <p:nvPr/>
        </p:nvSpPr>
        <p:spPr>
          <a:xfrm>
            <a:off x="483274" y="2061504"/>
            <a:ext cx="2162545" cy="127809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Narrow" panose="020B0606020202030204" pitchFamily="34" charset="0"/>
              </a:rPr>
              <a:t>While it is true that you should not condemn others or judge them unrighteously, you will need to make judgments of ideas, situations, and people throughout your life. . . .. </a:t>
            </a:r>
          </a:p>
        </p:txBody>
      </p:sp>
      <p:sp>
        <p:nvSpPr>
          <p:cNvPr id="77" name="Rounded Rectangle 76"/>
          <p:cNvSpPr/>
          <p:nvPr/>
        </p:nvSpPr>
        <p:spPr>
          <a:xfrm>
            <a:off x="6243397" y="2181100"/>
            <a:ext cx="2162545" cy="94975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Remember that only God, who knows each individual’s heart, can make final judgments of individuals.</a:t>
            </a:r>
          </a:p>
        </p:txBody>
      </p:sp>
      <p:sp>
        <p:nvSpPr>
          <p:cNvPr id="78" name="Rounded Rectangle 77"/>
          <p:cNvSpPr/>
          <p:nvPr/>
        </p:nvSpPr>
        <p:spPr>
          <a:xfrm>
            <a:off x="9298649" y="2097318"/>
            <a:ext cx="2162545" cy="132731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Whenever possible, refrain from making judgments until you have an adequate knowledge of the facts. Always be sensitive to the Holy Spirit, who can guide your decisions”</a:t>
            </a:r>
            <a:endParaRPr lang="en-US" sz="1200" dirty="0">
              <a:solidFill>
                <a:schemeClr val="tx1"/>
              </a:solidFill>
              <a:latin typeface="Arial Narrow" panose="020B0606020202030204" pitchFamily="34" charset="0"/>
            </a:endParaRPr>
          </a:p>
        </p:txBody>
      </p:sp>
      <p:sp>
        <p:nvSpPr>
          <p:cNvPr id="6" name="Rectangle 5"/>
          <p:cNvSpPr/>
          <p:nvPr/>
        </p:nvSpPr>
        <p:spPr>
          <a:xfrm>
            <a:off x="746618" y="5320860"/>
            <a:ext cx="9448420" cy="707886"/>
          </a:xfrm>
          <a:prstGeom prst="rect">
            <a:avLst/>
          </a:prstGeom>
        </p:spPr>
        <p:txBody>
          <a:bodyPr wrap="none">
            <a:spAutoFit/>
          </a:bodyPr>
          <a:lstStyle/>
          <a:p>
            <a:r>
              <a:rPr lang="en-US" sz="4000" b="1" dirty="0">
                <a:ln>
                  <a:solidFill>
                    <a:srgbClr val="00B050"/>
                  </a:solidFill>
                </a:ln>
                <a:solidFill>
                  <a:srgbClr val="FF0000"/>
                </a:solidFill>
                <a:effectLst>
                  <a:outerShdw blurRad="63500" sx="102000" sy="102000" algn="ctr" rotWithShape="0">
                    <a:prstClr val="black">
                      <a:alpha val="40000"/>
                    </a:prstClr>
                  </a:outerShdw>
                </a:effectLst>
                <a:latin typeface="Abadi" panose="020B0604020104020204" pitchFamily="34" charset="0"/>
              </a:rPr>
              <a:t>What types of judgments should we make?</a:t>
            </a:r>
            <a:endParaRPr lang="en-US" sz="4000" b="1" dirty="0">
              <a:ln>
                <a:solidFill>
                  <a:srgbClr val="00B050"/>
                </a:solidFill>
              </a:ln>
              <a:solidFill>
                <a:srgbClr val="FF00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7767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76"/>
                                        </p:tgtEl>
                                      </p:cBhvr>
                                    </p:animEffect>
                                    <p:set>
                                      <p:cBhvr>
                                        <p:cTn id="20" dur="1" fill="hold">
                                          <p:stCondLst>
                                            <p:cond delay="499"/>
                                          </p:stCondLst>
                                        </p:cTn>
                                        <p:tgtEl>
                                          <p:spTgt spid="7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par>
                                <p:cTn id="42" presetID="10" presetClass="exit" presetSubtype="0" fill="hold" grpId="1" nodeType="withEffect">
                                  <p:stCondLst>
                                    <p:cond delay="0"/>
                                  </p:stCondLst>
                                  <p:childTnLst>
                                    <p:animEffect transition="out" filter="fade">
                                      <p:cBhvr>
                                        <p:cTn id="43" dur="500"/>
                                        <p:tgtEl>
                                          <p:spTgt spid="61"/>
                                        </p:tgtEl>
                                      </p:cBhvr>
                                    </p:animEffect>
                                    <p:set>
                                      <p:cBhvr>
                                        <p:cTn id="44" dur="1" fill="hold">
                                          <p:stCondLst>
                                            <p:cond delay="499"/>
                                          </p:stCondLst>
                                        </p:cTn>
                                        <p:tgtEl>
                                          <p:spTgt spid="6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7"/>
                                        </p:tgtEl>
                                      </p:cBhvr>
                                    </p:animEffect>
                                    <p:set>
                                      <p:cBhvr>
                                        <p:cTn id="47" dur="1" fill="hold">
                                          <p:stCondLst>
                                            <p:cond delay="499"/>
                                          </p:stCondLst>
                                        </p:cTn>
                                        <p:tgtEl>
                                          <p:spTgt spid="7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0"/>
                                        </p:tgtEl>
                                      </p:cBhvr>
                                    </p:animEffect>
                                    <p:set>
                                      <p:cBhvr>
                                        <p:cTn id="50" dur="1" fill="hold">
                                          <p:stCondLst>
                                            <p:cond delay="499"/>
                                          </p:stCondLst>
                                        </p:cTn>
                                        <p:tgtEl>
                                          <p:spTgt spid="6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0" fill="hold"/>
                                        <p:tgtEl>
                                          <p:spTgt spid="6"/>
                                        </p:tgtEl>
                                        <p:attrNameLst>
                                          <p:attrName>ppt_w</p:attrName>
                                        </p:attrNameLst>
                                      </p:cBhvr>
                                      <p:tavLst>
                                        <p:tav tm="0">
                                          <p:val>
                                            <p:fltVal val="0"/>
                                          </p:val>
                                        </p:tav>
                                        <p:tav tm="100000">
                                          <p:val>
                                            <p:strVal val="#ppt_w"/>
                                          </p:val>
                                        </p:tav>
                                      </p:tavLst>
                                    </p:anim>
                                    <p:anim calcmode="lin" valueType="num">
                                      <p:cBhvr>
                                        <p:cTn id="60" dur="1000" fill="hold"/>
                                        <p:tgtEl>
                                          <p:spTgt spid="6"/>
                                        </p:tgtEl>
                                        <p:attrNameLst>
                                          <p:attrName>ppt_h</p:attrName>
                                        </p:attrNameLst>
                                      </p:cBhvr>
                                      <p:tavLst>
                                        <p:tav tm="0">
                                          <p:val>
                                            <p:fltVal val="0"/>
                                          </p:val>
                                        </p:tav>
                                        <p:tav tm="100000">
                                          <p:val>
                                            <p:strVal val="#ppt_h"/>
                                          </p:val>
                                        </p:tav>
                                      </p:tavLst>
                                    </p:anim>
                                    <p:animEffect transition="in" filter="fade">
                                      <p:cBhvr>
                                        <p:cTn id="61" dur="1000"/>
                                        <p:tgtEl>
                                          <p:spTgt spid="6"/>
                                        </p:tgtEl>
                                      </p:cBhvr>
                                    </p:animEffect>
                                  </p:childTnLst>
                                </p:cTn>
                              </p:par>
                              <p:par>
                                <p:cTn id="62" presetID="10" presetClass="exit" presetSubtype="0" fill="hold" grpId="1" nodeType="withEffect">
                                  <p:stCondLst>
                                    <p:cond delay="0"/>
                                  </p:stCondLst>
                                  <p:childTnLst>
                                    <p:animEffect transition="out" filter="fade">
                                      <p:cBhvr>
                                        <p:cTn id="63" dur="500"/>
                                        <p:tgtEl>
                                          <p:spTgt spid="69"/>
                                        </p:tgtEl>
                                      </p:cBhvr>
                                    </p:animEffect>
                                    <p:set>
                                      <p:cBhvr>
                                        <p:cTn id="64" dur="1" fill="hold">
                                          <p:stCondLst>
                                            <p:cond delay="499"/>
                                          </p:stCondLst>
                                        </p:cTn>
                                        <p:tgtEl>
                                          <p:spTgt spid="6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78"/>
                                        </p:tgtEl>
                                      </p:cBhvr>
                                    </p:animEffect>
                                    <p:set>
                                      <p:cBhvr>
                                        <p:cTn id="67" dur="1" fill="hold">
                                          <p:stCondLst>
                                            <p:cond delay="499"/>
                                          </p:stCondLst>
                                        </p:cTn>
                                        <p:tgtEl>
                                          <p:spTgt spid="7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8"/>
                                        </p:tgtEl>
                                      </p:cBhvr>
                                    </p:animEffect>
                                    <p:set>
                                      <p:cBhvr>
                                        <p:cTn id="70"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4" grpId="0" animBg="1"/>
      <p:bldP spid="34" grpId="1" animBg="1"/>
      <p:bldP spid="61" grpId="0" animBg="1"/>
      <p:bldP spid="61" grpId="1" animBg="1"/>
      <p:bldP spid="69" grpId="0" animBg="1"/>
      <p:bldP spid="69" grpId="1" animBg="1"/>
      <p:bldP spid="76" grpId="0" animBg="1"/>
      <p:bldP spid="76" grpId="1" animBg="1"/>
      <p:bldP spid="77" grpId="0" animBg="1"/>
      <p:bldP spid="77" grpId="1" animBg="1"/>
      <p:bldP spid="78" grpId="0" animBg="1"/>
      <p:bldP spid="78" grpId="1"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Should We Judge Others?</a:t>
            </a:r>
            <a:endParaRPr lang="en-US" altLang="en-US" sz="4000" dirty="0">
              <a:latin typeface="Algerian" panose="04020705040A02060702" pitchFamily="82" charset="0"/>
            </a:endParaRPr>
          </a:p>
        </p:txBody>
      </p:sp>
      <p:sp>
        <p:nvSpPr>
          <p:cNvPr id="41" name="Rectangle 40"/>
          <p:cNvSpPr/>
          <p:nvPr/>
        </p:nvSpPr>
        <p:spPr>
          <a:xfrm>
            <a:off x="0" y="6588348"/>
            <a:ext cx="6691949" cy="307777"/>
          </a:xfrm>
          <a:prstGeom prst="rect">
            <a:avLst/>
          </a:prstGeom>
        </p:spPr>
        <p:txBody>
          <a:bodyPr wrap="square">
            <a:spAutoFit/>
          </a:bodyPr>
          <a:lstStyle/>
          <a:p>
            <a:r>
              <a:rPr lang="en-US" sz="1400" dirty="0"/>
              <a:t>Matthew 7:3; Matthew 5:29; 19:24 (figure of speech)</a:t>
            </a:r>
          </a:p>
        </p:txBody>
      </p:sp>
      <p:sp>
        <p:nvSpPr>
          <p:cNvPr id="2" name="Rectangle 1"/>
          <p:cNvSpPr/>
          <p:nvPr/>
        </p:nvSpPr>
        <p:spPr>
          <a:xfrm>
            <a:off x="1049411" y="1051554"/>
            <a:ext cx="2952220" cy="646331"/>
          </a:xfrm>
          <a:prstGeom prst="rect">
            <a:avLst/>
          </a:prstGeom>
        </p:spPr>
        <p:txBody>
          <a:bodyPr wrap="square">
            <a:spAutoFit/>
          </a:bodyPr>
          <a:lstStyle/>
          <a:p>
            <a:r>
              <a:rPr lang="en-US" dirty="0">
                <a:solidFill>
                  <a:srgbClr val="333333"/>
                </a:solidFill>
                <a:latin typeface="Abadi" panose="020B0604020104020204" pitchFamily="34" charset="0"/>
              </a:rPr>
              <a:t>The Greek word mote = tiny speck, chip, or splinter. </a:t>
            </a:r>
            <a:endParaRPr lang="en-US" dirty="0"/>
          </a:p>
        </p:txBody>
      </p:sp>
      <p:sp>
        <p:nvSpPr>
          <p:cNvPr id="60" name="Rectangle 59"/>
          <p:cNvSpPr/>
          <p:nvPr/>
        </p:nvSpPr>
        <p:spPr>
          <a:xfrm>
            <a:off x="6096000" y="1049144"/>
            <a:ext cx="6096000" cy="646331"/>
          </a:xfrm>
          <a:prstGeom prst="rect">
            <a:avLst/>
          </a:prstGeom>
        </p:spPr>
        <p:txBody>
          <a:bodyPr>
            <a:spAutoFit/>
          </a:bodyPr>
          <a:lstStyle/>
          <a:p>
            <a:r>
              <a:rPr lang="en-US" dirty="0">
                <a:solidFill>
                  <a:srgbClr val="333333"/>
                </a:solidFill>
                <a:latin typeface="Abadi" panose="020B0604020104020204" pitchFamily="34" charset="0"/>
              </a:rPr>
              <a:t> The Greek word beam = a large wooden beam used in constructing houses. </a:t>
            </a:r>
            <a:endParaRPr lang="en-US" dirty="0"/>
          </a:p>
        </p:txBody>
      </p:sp>
      <p:sp>
        <p:nvSpPr>
          <p:cNvPr id="6" name="Rectangle 5"/>
          <p:cNvSpPr/>
          <p:nvPr/>
        </p:nvSpPr>
        <p:spPr>
          <a:xfrm>
            <a:off x="623898" y="4554459"/>
            <a:ext cx="8690538" cy="1200329"/>
          </a:xfrm>
          <a:prstGeom prst="rect">
            <a:avLst/>
          </a:prstGeom>
        </p:spPr>
        <p:txBody>
          <a:bodyPr wrap="square">
            <a:spAutoFit/>
          </a:bodyPr>
          <a:lstStyle/>
          <a:p>
            <a:r>
              <a:rPr lang="en-US" dirty="0">
                <a:solidFill>
                  <a:srgbClr val="333333"/>
                </a:solidFill>
                <a:latin typeface="Abadi" panose="020B0604020104020204" pitchFamily="34" charset="0"/>
              </a:rPr>
              <a:t>The Savior’s reference to the mote and beam is an example of </a:t>
            </a:r>
            <a:r>
              <a:rPr lang="en-US" i="1" dirty="0">
                <a:solidFill>
                  <a:srgbClr val="333333"/>
                </a:solidFill>
                <a:latin typeface="Abadi" panose="020B0604020104020204" pitchFamily="34" charset="0"/>
              </a:rPr>
              <a:t>hyperbole,</a:t>
            </a:r>
            <a:r>
              <a:rPr lang="en-US" dirty="0">
                <a:solidFill>
                  <a:srgbClr val="333333"/>
                </a:solidFill>
                <a:latin typeface="Abadi" panose="020B0604020104020204" pitchFamily="34" charset="0"/>
              </a:rPr>
              <a:t> a figure of speech that </a:t>
            </a:r>
            <a:r>
              <a:rPr lang="en-US" b="1" dirty="0">
                <a:solidFill>
                  <a:srgbClr val="333333"/>
                </a:solidFill>
                <a:latin typeface="Abadi" panose="020B0604020104020204" pitchFamily="34" charset="0"/>
              </a:rPr>
              <a:t>uses exaggeration to make a point</a:t>
            </a:r>
            <a:r>
              <a:rPr lang="en-US" dirty="0">
                <a:solidFill>
                  <a:srgbClr val="333333"/>
                </a:solidFill>
                <a:latin typeface="Abadi" panose="020B0604020104020204" pitchFamily="34" charset="0"/>
              </a:rPr>
              <a:t>.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The Savior’s teaching turns our focus from other people’s faults to our own.</a:t>
            </a:r>
            <a:endParaRPr lang="en-US" dirty="0"/>
          </a:p>
        </p:txBody>
      </p:sp>
      <p:grpSp>
        <p:nvGrpSpPr>
          <p:cNvPr id="7" name="Group 6"/>
          <p:cNvGrpSpPr/>
          <p:nvPr/>
        </p:nvGrpSpPr>
        <p:grpSpPr>
          <a:xfrm>
            <a:off x="4082444" y="1831117"/>
            <a:ext cx="3172846" cy="2491027"/>
            <a:chOff x="2923154" y="2276911"/>
            <a:chExt cx="3172846" cy="2491027"/>
          </a:xfrm>
        </p:grpSpPr>
        <p:pic>
          <p:nvPicPr>
            <p:cNvPr id="2050" name="Picture 2" descr="http://img04.deviantart.net/25fd/i/2011/323/3/5/matthew_7_3_by_jimmibabby-d4god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154" y="2276911"/>
              <a:ext cx="2700161" cy="2433145"/>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4861711" y="4537106"/>
              <a:ext cx="1234289" cy="230832"/>
            </a:xfrm>
            <a:prstGeom prst="rect">
              <a:avLst/>
            </a:prstGeom>
          </p:spPr>
          <p:txBody>
            <a:bodyPr wrap="square">
              <a:spAutoFit/>
            </a:bodyPr>
            <a:lstStyle/>
            <a:p>
              <a:r>
                <a:rPr lang="en-US" sz="900" dirty="0" err="1"/>
                <a:t>Jimmi</a:t>
              </a:r>
              <a:r>
                <a:rPr lang="en-US" sz="900" dirty="0"/>
                <a:t> </a:t>
              </a:r>
              <a:r>
                <a:rPr lang="en-US" sz="900" dirty="0" err="1"/>
                <a:t>Babby</a:t>
              </a:r>
              <a:endParaRPr lang="en-US" sz="900" dirty="0"/>
            </a:p>
          </p:txBody>
        </p:sp>
      </p:grpSp>
      <p:sp>
        <p:nvSpPr>
          <p:cNvPr id="8" name="Moon 7"/>
          <p:cNvSpPr/>
          <p:nvPr/>
        </p:nvSpPr>
        <p:spPr>
          <a:xfrm rot="5241119">
            <a:off x="4232245" y="889841"/>
            <a:ext cx="154674" cy="609406"/>
          </a:xfrm>
          <a:prstGeom prst="mo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5594233">
            <a:off x="8695770" y="247194"/>
            <a:ext cx="469327" cy="3566181"/>
            <a:chOff x="7797460" y="3953338"/>
            <a:chExt cx="334172" cy="2152789"/>
          </a:xfrm>
          <a:solidFill>
            <a:schemeClr val="accent6">
              <a:lumMod val="50000"/>
            </a:schemeClr>
          </a:solidFill>
        </p:grpSpPr>
        <p:sp>
          <p:nvSpPr>
            <p:cNvPr id="63" name="Freeform 62"/>
            <p:cNvSpPr/>
            <p:nvPr/>
          </p:nvSpPr>
          <p:spPr>
            <a:xfrm>
              <a:off x="7797460" y="3953338"/>
              <a:ext cx="334172" cy="2152789"/>
            </a:xfrm>
            <a:custGeom>
              <a:avLst/>
              <a:gdLst>
                <a:gd name="connsiteX0" fmla="*/ 43543 w 334172"/>
                <a:gd name="connsiteY0" fmla="*/ 156755 h 1871223"/>
                <a:gd name="connsiteX1" fmla="*/ 43543 w 334172"/>
                <a:gd name="connsiteY1" fmla="*/ 156755 h 1871223"/>
                <a:gd name="connsiteX2" fmla="*/ 52251 w 334172"/>
                <a:gd name="connsiteY2" fmla="*/ 235132 h 1871223"/>
                <a:gd name="connsiteX3" fmla="*/ 69668 w 334172"/>
                <a:gd name="connsiteY3" fmla="*/ 513806 h 1871223"/>
                <a:gd name="connsiteX4" fmla="*/ 60960 w 334172"/>
                <a:gd name="connsiteY4" fmla="*/ 574766 h 1871223"/>
                <a:gd name="connsiteX5" fmla="*/ 34834 w 334172"/>
                <a:gd name="connsiteY5" fmla="*/ 583475 h 1871223"/>
                <a:gd name="connsiteX6" fmla="*/ 26125 w 334172"/>
                <a:gd name="connsiteY6" fmla="*/ 609600 h 1871223"/>
                <a:gd name="connsiteX7" fmla="*/ 52251 w 334172"/>
                <a:gd name="connsiteY7" fmla="*/ 679269 h 1871223"/>
                <a:gd name="connsiteX8" fmla="*/ 78377 w 334172"/>
                <a:gd name="connsiteY8" fmla="*/ 696686 h 1871223"/>
                <a:gd name="connsiteX9" fmla="*/ 95794 w 334172"/>
                <a:gd name="connsiteY9" fmla="*/ 1245326 h 1871223"/>
                <a:gd name="connsiteX10" fmla="*/ 104503 w 334172"/>
                <a:gd name="connsiteY10" fmla="*/ 1314995 h 1871223"/>
                <a:gd name="connsiteX11" fmla="*/ 87085 w 334172"/>
                <a:gd name="connsiteY11" fmla="*/ 1454332 h 1871223"/>
                <a:gd name="connsiteX12" fmla="*/ 8708 w 334172"/>
                <a:gd name="connsiteY12" fmla="*/ 1445623 h 1871223"/>
                <a:gd name="connsiteX13" fmla="*/ 0 w 334172"/>
                <a:gd name="connsiteY13" fmla="*/ 1515292 h 1871223"/>
                <a:gd name="connsiteX14" fmla="*/ 8708 w 334172"/>
                <a:gd name="connsiteY14" fmla="*/ 1576252 h 1871223"/>
                <a:gd name="connsiteX15" fmla="*/ 69668 w 334172"/>
                <a:gd name="connsiteY15" fmla="*/ 1645920 h 1871223"/>
                <a:gd name="connsiteX16" fmla="*/ 95794 w 334172"/>
                <a:gd name="connsiteY16" fmla="*/ 1654629 h 1871223"/>
                <a:gd name="connsiteX17" fmla="*/ 113211 w 334172"/>
                <a:gd name="connsiteY17" fmla="*/ 1680755 h 1871223"/>
                <a:gd name="connsiteX18" fmla="*/ 130628 w 334172"/>
                <a:gd name="connsiteY18" fmla="*/ 1785258 h 1871223"/>
                <a:gd name="connsiteX19" fmla="*/ 139337 w 334172"/>
                <a:gd name="connsiteY19" fmla="*/ 1837509 h 1871223"/>
                <a:gd name="connsiteX20" fmla="*/ 191588 w 334172"/>
                <a:gd name="connsiteY20" fmla="*/ 1863635 h 1871223"/>
                <a:gd name="connsiteX21" fmla="*/ 296091 w 334172"/>
                <a:gd name="connsiteY21" fmla="*/ 1854926 h 1871223"/>
                <a:gd name="connsiteX22" fmla="*/ 269965 w 334172"/>
                <a:gd name="connsiteY22" fmla="*/ 1602378 h 1871223"/>
                <a:gd name="connsiteX23" fmla="*/ 252548 w 334172"/>
                <a:gd name="connsiteY23" fmla="*/ 1541418 h 1871223"/>
                <a:gd name="connsiteX24" fmla="*/ 243840 w 334172"/>
                <a:gd name="connsiteY24" fmla="*/ 1480458 h 1871223"/>
                <a:gd name="connsiteX25" fmla="*/ 226423 w 334172"/>
                <a:gd name="connsiteY25" fmla="*/ 1428206 h 1871223"/>
                <a:gd name="connsiteX26" fmla="*/ 235131 w 334172"/>
                <a:gd name="connsiteY26" fmla="*/ 957943 h 1871223"/>
                <a:gd name="connsiteX27" fmla="*/ 252548 w 334172"/>
                <a:gd name="connsiteY27" fmla="*/ 923109 h 1871223"/>
                <a:gd name="connsiteX28" fmla="*/ 287383 w 334172"/>
                <a:gd name="connsiteY28" fmla="*/ 896983 h 1871223"/>
                <a:gd name="connsiteX29" fmla="*/ 296091 w 334172"/>
                <a:gd name="connsiteY29" fmla="*/ 862149 h 1871223"/>
                <a:gd name="connsiteX30" fmla="*/ 313508 w 334172"/>
                <a:gd name="connsiteY30" fmla="*/ 836023 h 1871223"/>
                <a:gd name="connsiteX31" fmla="*/ 296091 w 334172"/>
                <a:gd name="connsiteY31" fmla="*/ 766355 h 1871223"/>
                <a:gd name="connsiteX32" fmla="*/ 287383 w 334172"/>
                <a:gd name="connsiteY32" fmla="*/ 731520 h 1871223"/>
                <a:gd name="connsiteX33" fmla="*/ 269965 w 334172"/>
                <a:gd name="connsiteY33" fmla="*/ 714103 h 1871223"/>
                <a:gd name="connsiteX34" fmla="*/ 252548 w 334172"/>
                <a:gd name="connsiteY34" fmla="*/ 374469 h 1871223"/>
                <a:gd name="connsiteX35" fmla="*/ 235131 w 334172"/>
                <a:gd name="connsiteY35" fmla="*/ 278675 h 1871223"/>
                <a:gd name="connsiteX36" fmla="*/ 226423 w 334172"/>
                <a:gd name="connsiteY36" fmla="*/ 217715 h 1871223"/>
                <a:gd name="connsiteX37" fmla="*/ 209005 w 334172"/>
                <a:gd name="connsiteY37" fmla="*/ 113212 h 1871223"/>
                <a:gd name="connsiteX38" fmla="*/ 182880 w 334172"/>
                <a:gd name="connsiteY38" fmla="*/ 8709 h 1871223"/>
                <a:gd name="connsiteX39" fmla="*/ 156754 w 334172"/>
                <a:gd name="connsiteY39" fmla="*/ 0 h 1871223"/>
                <a:gd name="connsiteX40" fmla="*/ 87085 w 334172"/>
                <a:gd name="connsiteY40" fmla="*/ 26126 h 1871223"/>
                <a:gd name="connsiteX41" fmla="*/ 69668 w 334172"/>
                <a:gd name="connsiteY41" fmla="*/ 78378 h 1871223"/>
                <a:gd name="connsiteX42" fmla="*/ 43543 w 334172"/>
                <a:gd name="connsiteY42" fmla="*/ 156755 h 18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4172" h="1871223">
                  <a:moveTo>
                    <a:pt x="43543" y="156755"/>
                  </a:moveTo>
                  <a:lnTo>
                    <a:pt x="43543" y="156755"/>
                  </a:lnTo>
                  <a:cubicBezTo>
                    <a:pt x="46446" y="182881"/>
                    <a:pt x="50869" y="208882"/>
                    <a:pt x="52251" y="235132"/>
                  </a:cubicBezTo>
                  <a:cubicBezTo>
                    <a:pt x="66916" y="513775"/>
                    <a:pt x="33710" y="405925"/>
                    <a:pt x="69668" y="513806"/>
                  </a:cubicBezTo>
                  <a:cubicBezTo>
                    <a:pt x="66765" y="534126"/>
                    <a:pt x="70140" y="556407"/>
                    <a:pt x="60960" y="574766"/>
                  </a:cubicBezTo>
                  <a:cubicBezTo>
                    <a:pt x="56855" y="582977"/>
                    <a:pt x="41325" y="576984"/>
                    <a:pt x="34834" y="583475"/>
                  </a:cubicBezTo>
                  <a:cubicBezTo>
                    <a:pt x="28343" y="589966"/>
                    <a:pt x="29028" y="600892"/>
                    <a:pt x="26125" y="609600"/>
                  </a:cubicBezTo>
                  <a:cubicBezTo>
                    <a:pt x="32356" y="640753"/>
                    <a:pt x="29827" y="656845"/>
                    <a:pt x="52251" y="679269"/>
                  </a:cubicBezTo>
                  <a:cubicBezTo>
                    <a:pt x="59652" y="686670"/>
                    <a:pt x="69668" y="690880"/>
                    <a:pt x="78377" y="696686"/>
                  </a:cubicBezTo>
                  <a:cubicBezTo>
                    <a:pt x="84183" y="879566"/>
                    <a:pt x="88070" y="1062517"/>
                    <a:pt x="95794" y="1245326"/>
                  </a:cubicBezTo>
                  <a:cubicBezTo>
                    <a:pt x="96782" y="1268709"/>
                    <a:pt x="104503" y="1291591"/>
                    <a:pt x="104503" y="1314995"/>
                  </a:cubicBezTo>
                  <a:cubicBezTo>
                    <a:pt x="104503" y="1356856"/>
                    <a:pt x="94255" y="1411311"/>
                    <a:pt x="87085" y="1454332"/>
                  </a:cubicBezTo>
                  <a:cubicBezTo>
                    <a:pt x="26125" y="1434012"/>
                    <a:pt x="52251" y="1431110"/>
                    <a:pt x="8708" y="1445623"/>
                  </a:cubicBezTo>
                  <a:cubicBezTo>
                    <a:pt x="5805" y="1468846"/>
                    <a:pt x="0" y="1491888"/>
                    <a:pt x="0" y="1515292"/>
                  </a:cubicBezTo>
                  <a:cubicBezTo>
                    <a:pt x="0" y="1535818"/>
                    <a:pt x="1339" y="1557094"/>
                    <a:pt x="8708" y="1576252"/>
                  </a:cubicBezTo>
                  <a:cubicBezTo>
                    <a:pt x="21148" y="1608596"/>
                    <a:pt x="40226" y="1631199"/>
                    <a:pt x="69668" y="1645920"/>
                  </a:cubicBezTo>
                  <a:cubicBezTo>
                    <a:pt x="77879" y="1650025"/>
                    <a:pt x="87085" y="1651726"/>
                    <a:pt x="95794" y="1654629"/>
                  </a:cubicBezTo>
                  <a:cubicBezTo>
                    <a:pt x="101600" y="1663338"/>
                    <a:pt x="108530" y="1671394"/>
                    <a:pt x="113211" y="1680755"/>
                  </a:cubicBezTo>
                  <a:cubicBezTo>
                    <a:pt x="128065" y="1710463"/>
                    <a:pt x="127115" y="1758910"/>
                    <a:pt x="130628" y="1785258"/>
                  </a:cubicBezTo>
                  <a:cubicBezTo>
                    <a:pt x="132962" y="1802760"/>
                    <a:pt x="131440" y="1821716"/>
                    <a:pt x="139337" y="1837509"/>
                  </a:cubicBezTo>
                  <a:cubicBezTo>
                    <a:pt x="146089" y="1851013"/>
                    <a:pt x="179224" y="1859513"/>
                    <a:pt x="191588" y="1863635"/>
                  </a:cubicBezTo>
                  <a:cubicBezTo>
                    <a:pt x="226422" y="1860732"/>
                    <a:pt x="283310" y="1887460"/>
                    <a:pt x="296091" y="1854926"/>
                  </a:cubicBezTo>
                  <a:cubicBezTo>
                    <a:pt x="362184" y="1686691"/>
                    <a:pt x="334981" y="1667390"/>
                    <a:pt x="269965" y="1602378"/>
                  </a:cubicBezTo>
                  <a:cubicBezTo>
                    <a:pt x="262506" y="1579999"/>
                    <a:pt x="256921" y="1565467"/>
                    <a:pt x="252548" y="1541418"/>
                  </a:cubicBezTo>
                  <a:cubicBezTo>
                    <a:pt x="248876" y="1521223"/>
                    <a:pt x="248455" y="1500459"/>
                    <a:pt x="243840" y="1480458"/>
                  </a:cubicBezTo>
                  <a:cubicBezTo>
                    <a:pt x="239712" y="1462569"/>
                    <a:pt x="226423" y="1428206"/>
                    <a:pt x="226423" y="1428206"/>
                  </a:cubicBezTo>
                  <a:cubicBezTo>
                    <a:pt x="229326" y="1271452"/>
                    <a:pt x="227033" y="1114515"/>
                    <a:pt x="235131" y="957943"/>
                  </a:cubicBezTo>
                  <a:cubicBezTo>
                    <a:pt x="235802" y="944978"/>
                    <a:pt x="244099" y="932966"/>
                    <a:pt x="252548" y="923109"/>
                  </a:cubicBezTo>
                  <a:cubicBezTo>
                    <a:pt x="261994" y="912089"/>
                    <a:pt x="275771" y="905692"/>
                    <a:pt x="287383" y="896983"/>
                  </a:cubicBezTo>
                  <a:cubicBezTo>
                    <a:pt x="290286" y="885372"/>
                    <a:pt x="291376" y="873150"/>
                    <a:pt x="296091" y="862149"/>
                  </a:cubicBezTo>
                  <a:cubicBezTo>
                    <a:pt x="300214" y="852529"/>
                    <a:pt x="312210" y="846409"/>
                    <a:pt x="313508" y="836023"/>
                  </a:cubicBezTo>
                  <a:cubicBezTo>
                    <a:pt x="315818" y="817542"/>
                    <a:pt x="301532" y="785397"/>
                    <a:pt x="296091" y="766355"/>
                  </a:cubicBezTo>
                  <a:cubicBezTo>
                    <a:pt x="292803" y="754847"/>
                    <a:pt x="292736" y="742225"/>
                    <a:pt x="287383" y="731520"/>
                  </a:cubicBezTo>
                  <a:cubicBezTo>
                    <a:pt x="283711" y="724176"/>
                    <a:pt x="275771" y="719909"/>
                    <a:pt x="269965" y="714103"/>
                  </a:cubicBezTo>
                  <a:cubicBezTo>
                    <a:pt x="227543" y="586832"/>
                    <a:pt x="268981" y="719562"/>
                    <a:pt x="252548" y="374469"/>
                  </a:cubicBezTo>
                  <a:cubicBezTo>
                    <a:pt x="251580" y="354131"/>
                    <a:pt x="238775" y="300541"/>
                    <a:pt x="235131" y="278675"/>
                  </a:cubicBezTo>
                  <a:cubicBezTo>
                    <a:pt x="231757" y="258428"/>
                    <a:pt x="229624" y="237990"/>
                    <a:pt x="226423" y="217715"/>
                  </a:cubicBezTo>
                  <a:cubicBezTo>
                    <a:pt x="220915" y="182832"/>
                    <a:pt x="214811" y="148046"/>
                    <a:pt x="209005" y="113212"/>
                  </a:cubicBezTo>
                  <a:cubicBezTo>
                    <a:pt x="204972" y="89016"/>
                    <a:pt x="197882" y="29711"/>
                    <a:pt x="182880" y="8709"/>
                  </a:cubicBezTo>
                  <a:cubicBezTo>
                    <a:pt x="177544" y="1239"/>
                    <a:pt x="165463" y="2903"/>
                    <a:pt x="156754" y="0"/>
                  </a:cubicBezTo>
                  <a:cubicBezTo>
                    <a:pt x="139192" y="3513"/>
                    <a:pt x="99898" y="5624"/>
                    <a:pt x="87085" y="26126"/>
                  </a:cubicBezTo>
                  <a:cubicBezTo>
                    <a:pt x="77355" y="41695"/>
                    <a:pt x="75474" y="60961"/>
                    <a:pt x="69668" y="78378"/>
                  </a:cubicBezTo>
                  <a:lnTo>
                    <a:pt x="43543" y="156755"/>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822987" y="4233325"/>
              <a:ext cx="228600" cy="369332"/>
            </a:xfrm>
            <a:prstGeom prst="rect">
              <a:avLst/>
            </a:prstGeom>
            <a:grpFill/>
          </p:spPr>
          <p:txBody>
            <a:bodyPr wrap="square" rtlCol="0">
              <a:spAutoFit/>
            </a:bodyPr>
            <a:lstStyle/>
            <a:p>
              <a:endParaRPr lang="en-US" dirty="0"/>
            </a:p>
          </p:txBody>
        </p:sp>
      </p:grpSp>
      <p:pic>
        <p:nvPicPr>
          <p:cNvPr id="2052" name="Picture 4" descr="http://blog.wlingua.com/learn-english/wp-content/uploads/sites/11/2015/11/flat1000x1000075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290" y="2462149"/>
            <a:ext cx="2225486" cy="19337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ruthbook.com/images/site_images/Carl_Bloch_Sermon_on_Mount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597" y="4091312"/>
            <a:ext cx="2212304" cy="249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4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0" y="6588348"/>
            <a:ext cx="6691949" cy="307777"/>
          </a:xfrm>
          <a:prstGeom prst="rect">
            <a:avLst/>
          </a:prstGeom>
        </p:spPr>
        <p:txBody>
          <a:bodyPr wrap="square">
            <a:spAutoFit/>
          </a:bodyPr>
          <a:lstStyle/>
          <a:p>
            <a:r>
              <a:rPr lang="en-US" sz="1400" dirty="0"/>
              <a:t>Matthew 7:3; Matthew 5:29; 19:24 (figure of speech)</a:t>
            </a:r>
          </a:p>
        </p:txBody>
      </p:sp>
      <p:sp>
        <p:nvSpPr>
          <p:cNvPr id="3" name="Rectangle 2"/>
          <p:cNvSpPr/>
          <p:nvPr/>
        </p:nvSpPr>
        <p:spPr>
          <a:xfrm>
            <a:off x="396773" y="388059"/>
            <a:ext cx="4311029" cy="2031325"/>
          </a:xfrm>
          <a:prstGeom prst="rect">
            <a:avLst/>
          </a:prstGeom>
        </p:spPr>
        <p:txBody>
          <a:bodyPr wrap="square">
            <a:spAutoFit/>
          </a:bodyPr>
          <a:lstStyle/>
          <a:p>
            <a:r>
              <a:rPr lang="en-US" dirty="0">
                <a:solidFill>
                  <a:srgbClr val="333333"/>
                </a:solidFill>
                <a:latin typeface="Abadi" panose="020B0604020104020204" pitchFamily="34" charset="0"/>
              </a:rPr>
              <a:t>“This business of beams and motes seems to be closely related to our inability to see ourselves clearly. I’m not sure why we are able to diagnose and recommend remedies for other people’s ills so well, while we often have difficulty seeing our own.” </a:t>
            </a:r>
            <a:r>
              <a:rPr lang="en-US" dirty="0"/>
              <a:t>(2)</a:t>
            </a:r>
          </a:p>
        </p:txBody>
      </p:sp>
      <p:grpSp>
        <p:nvGrpSpPr>
          <p:cNvPr id="5" name="Group 4"/>
          <p:cNvGrpSpPr/>
          <p:nvPr/>
        </p:nvGrpSpPr>
        <p:grpSpPr>
          <a:xfrm>
            <a:off x="4605965" y="285309"/>
            <a:ext cx="1783532" cy="1993002"/>
            <a:chOff x="4605965" y="285309"/>
            <a:chExt cx="1783532" cy="19930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463" y="534576"/>
              <a:ext cx="1196536" cy="1494469"/>
            </a:xfrm>
            <a:prstGeom prst="rect">
              <a:avLst/>
            </a:prstGeom>
          </p:spPr>
        </p:pic>
        <p:grpSp>
          <p:nvGrpSpPr>
            <p:cNvPr id="19" name="Group 18"/>
            <p:cNvGrpSpPr/>
            <p:nvPr/>
          </p:nvGrpSpPr>
          <p:grpSpPr>
            <a:xfrm>
              <a:off x="4605965" y="285309"/>
              <a:ext cx="1783532" cy="1993002"/>
              <a:chOff x="6332027" y="59383"/>
              <a:chExt cx="2444417" cy="2534195"/>
            </a:xfrm>
            <a:solidFill>
              <a:schemeClr val="accent6">
                <a:lumMod val="50000"/>
              </a:schemeClr>
            </a:solidFill>
          </p:grpSpPr>
          <p:sp>
            <p:nvSpPr>
              <p:cNvPr id="20" name="Freeform 19"/>
              <p:cNvSpPr/>
              <p:nvPr/>
            </p:nvSpPr>
            <p:spPr>
              <a:xfrm flipV="1">
                <a:off x="6622855" y="59383"/>
                <a:ext cx="341027" cy="2534195"/>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8039159" y="59383"/>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6200000">
                <a:off x="7419363" y="-863894"/>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5400000">
                <a:off x="7402460" y="959063"/>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2011308" y="2660984"/>
            <a:ext cx="3595649" cy="3245026"/>
            <a:chOff x="7512766" y="1069143"/>
            <a:chExt cx="3595649" cy="3245026"/>
          </a:xfrm>
        </p:grpSpPr>
        <p:grpSp>
          <p:nvGrpSpPr>
            <p:cNvPr id="25" name="Group 24"/>
            <p:cNvGrpSpPr/>
            <p:nvPr/>
          </p:nvGrpSpPr>
          <p:grpSpPr>
            <a:xfrm>
              <a:off x="7512766" y="1069143"/>
              <a:ext cx="3595649" cy="3245026"/>
              <a:chOff x="427578" y="180541"/>
              <a:chExt cx="2009190" cy="2427514"/>
            </a:xfrm>
          </p:grpSpPr>
          <p:sp>
            <p:nvSpPr>
              <p:cNvPr id="26" name="Freeform 25"/>
              <p:cNvSpPr/>
              <p:nvPr/>
            </p:nvSpPr>
            <p:spPr>
              <a:xfrm>
                <a:off x="458501" y="429494"/>
                <a:ext cx="1883508" cy="1881558"/>
              </a:xfrm>
              <a:custGeom>
                <a:avLst/>
                <a:gdLst>
                  <a:gd name="connsiteX0" fmla="*/ 94177 w 1684386"/>
                  <a:gd name="connsiteY0" fmla="*/ 9197 h 1881558"/>
                  <a:gd name="connsiteX1" fmla="*/ 94177 w 1684386"/>
                  <a:gd name="connsiteY1" fmla="*/ 9197 h 1881558"/>
                  <a:gd name="connsiteX2" fmla="*/ 168317 w 1684386"/>
                  <a:gd name="connsiteY2" fmla="*/ 960 h 1881558"/>
                  <a:gd name="connsiteX3" fmla="*/ 209506 w 1684386"/>
                  <a:gd name="connsiteY3" fmla="*/ 9197 h 1881558"/>
                  <a:gd name="connsiteX4" fmla="*/ 308360 w 1684386"/>
                  <a:gd name="connsiteY4" fmla="*/ 17435 h 1881558"/>
                  <a:gd name="connsiteX5" fmla="*/ 324836 w 1684386"/>
                  <a:gd name="connsiteY5" fmla="*/ 42149 h 1881558"/>
                  <a:gd name="connsiteX6" fmla="*/ 374263 w 1684386"/>
                  <a:gd name="connsiteY6" fmla="*/ 83338 h 1881558"/>
                  <a:gd name="connsiteX7" fmla="*/ 440166 w 1684386"/>
                  <a:gd name="connsiteY7" fmla="*/ 33911 h 1881558"/>
                  <a:gd name="connsiteX8" fmla="*/ 456641 w 1684386"/>
                  <a:gd name="connsiteY8" fmla="*/ 9197 h 1881558"/>
                  <a:gd name="connsiteX9" fmla="*/ 679063 w 1684386"/>
                  <a:gd name="connsiteY9" fmla="*/ 17435 h 1881558"/>
                  <a:gd name="connsiteX10" fmla="*/ 703777 w 1684386"/>
                  <a:gd name="connsiteY10" fmla="*/ 33911 h 1881558"/>
                  <a:gd name="connsiteX11" fmla="*/ 728490 w 1684386"/>
                  <a:gd name="connsiteY11" fmla="*/ 42149 h 1881558"/>
                  <a:gd name="connsiteX12" fmla="*/ 744966 w 1684386"/>
                  <a:gd name="connsiteY12" fmla="*/ 66862 h 1881558"/>
                  <a:gd name="connsiteX13" fmla="*/ 753204 w 1684386"/>
                  <a:gd name="connsiteY13" fmla="*/ 124527 h 1881558"/>
                  <a:gd name="connsiteX14" fmla="*/ 769679 w 1684386"/>
                  <a:gd name="connsiteY14" fmla="*/ 75100 h 1881558"/>
                  <a:gd name="connsiteX15" fmla="*/ 786155 w 1684386"/>
                  <a:gd name="connsiteY15" fmla="*/ 50387 h 1881558"/>
                  <a:gd name="connsiteX16" fmla="*/ 810868 w 1684386"/>
                  <a:gd name="connsiteY16" fmla="*/ 960 h 1881558"/>
                  <a:gd name="connsiteX17" fmla="*/ 860295 w 1684386"/>
                  <a:gd name="connsiteY17" fmla="*/ 9197 h 1881558"/>
                  <a:gd name="connsiteX18" fmla="*/ 926198 w 1684386"/>
                  <a:gd name="connsiteY18" fmla="*/ 17435 h 1881558"/>
                  <a:gd name="connsiteX19" fmla="*/ 967387 w 1684386"/>
                  <a:gd name="connsiteY19" fmla="*/ 25673 h 1881558"/>
                  <a:gd name="connsiteX20" fmla="*/ 1288663 w 1684386"/>
                  <a:gd name="connsiteY20" fmla="*/ 42149 h 1881558"/>
                  <a:gd name="connsiteX21" fmla="*/ 1387517 w 1684386"/>
                  <a:gd name="connsiteY21" fmla="*/ 91576 h 1881558"/>
                  <a:gd name="connsiteX22" fmla="*/ 1428706 w 1684386"/>
                  <a:gd name="connsiteY22" fmla="*/ 83338 h 1881558"/>
                  <a:gd name="connsiteX23" fmla="*/ 1486371 w 1684386"/>
                  <a:gd name="connsiteY23" fmla="*/ 17435 h 1881558"/>
                  <a:gd name="connsiteX24" fmla="*/ 1511085 w 1684386"/>
                  <a:gd name="connsiteY24" fmla="*/ 9197 h 1881558"/>
                  <a:gd name="connsiteX25" fmla="*/ 1609939 w 1684386"/>
                  <a:gd name="connsiteY25" fmla="*/ 17435 h 1881558"/>
                  <a:gd name="connsiteX26" fmla="*/ 1634652 w 1684386"/>
                  <a:gd name="connsiteY26" fmla="*/ 25673 h 1881558"/>
                  <a:gd name="connsiteX27" fmla="*/ 1667604 w 1684386"/>
                  <a:gd name="connsiteY27" fmla="*/ 33911 h 1881558"/>
                  <a:gd name="connsiteX28" fmla="*/ 1684079 w 1684386"/>
                  <a:gd name="connsiteY28" fmla="*/ 149241 h 1881558"/>
                  <a:gd name="connsiteX29" fmla="*/ 1667604 w 1684386"/>
                  <a:gd name="connsiteY29" fmla="*/ 305760 h 1881558"/>
                  <a:gd name="connsiteX30" fmla="*/ 1659366 w 1684386"/>
                  <a:gd name="connsiteY30" fmla="*/ 338711 h 1881558"/>
                  <a:gd name="connsiteX31" fmla="*/ 1642890 w 1684386"/>
                  <a:gd name="connsiteY31" fmla="*/ 363424 h 1881558"/>
                  <a:gd name="connsiteX32" fmla="*/ 1634652 w 1684386"/>
                  <a:gd name="connsiteY32" fmla="*/ 396376 h 1881558"/>
                  <a:gd name="connsiteX33" fmla="*/ 1609939 w 1684386"/>
                  <a:gd name="connsiteY33" fmla="*/ 808268 h 1881558"/>
                  <a:gd name="connsiteX34" fmla="*/ 1601701 w 1684386"/>
                  <a:gd name="connsiteY34" fmla="*/ 915360 h 1881558"/>
                  <a:gd name="connsiteX35" fmla="*/ 1618177 w 1684386"/>
                  <a:gd name="connsiteY35" fmla="*/ 1178970 h 1881558"/>
                  <a:gd name="connsiteX36" fmla="*/ 1634652 w 1684386"/>
                  <a:gd name="connsiteY36" fmla="*/ 1294300 h 1881558"/>
                  <a:gd name="connsiteX37" fmla="*/ 1642890 w 1684386"/>
                  <a:gd name="connsiteY37" fmla="*/ 1566149 h 1881558"/>
                  <a:gd name="connsiteX38" fmla="*/ 1651128 w 1684386"/>
                  <a:gd name="connsiteY38" fmla="*/ 1632051 h 1881558"/>
                  <a:gd name="connsiteX39" fmla="*/ 1642890 w 1684386"/>
                  <a:gd name="connsiteY39" fmla="*/ 1870949 h 1881558"/>
                  <a:gd name="connsiteX40" fmla="*/ 1453420 w 1684386"/>
                  <a:gd name="connsiteY40" fmla="*/ 1829760 h 1881558"/>
                  <a:gd name="connsiteX41" fmla="*/ 1445182 w 1684386"/>
                  <a:gd name="connsiteY41" fmla="*/ 1805046 h 1881558"/>
                  <a:gd name="connsiteX42" fmla="*/ 1420468 w 1684386"/>
                  <a:gd name="connsiteY42" fmla="*/ 1829760 h 1881558"/>
                  <a:gd name="connsiteX43" fmla="*/ 1371041 w 1684386"/>
                  <a:gd name="connsiteY43" fmla="*/ 1846235 h 1881558"/>
                  <a:gd name="connsiteX44" fmla="*/ 992101 w 1684386"/>
                  <a:gd name="connsiteY44" fmla="*/ 1813284 h 1881558"/>
                  <a:gd name="connsiteX45" fmla="*/ 983863 w 1684386"/>
                  <a:gd name="connsiteY45" fmla="*/ 1788570 h 1881558"/>
                  <a:gd name="connsiteX46" fmla="*/ 975625 w 1684386"/>
                  <a:gd name="connsiteY46" fmla="*/ 1747381 h 1881558"/>
                  <a:gd name="connsiteX47" fmla="*/ 942674 w 1684386"/>
                  <a:gd name="connsiteY47" fmla="*/ 1796808 h 1881558"/>
                  <a:gd name="connsiteX48" fmla="*/ 917960 w 1684386"/>
                  <a:gd name="connsiteY48" fmla="*/ 1780333 h 1881558"/>
                  <a:gd name="connsiteX49" fmla="*/ 893247 w 1684386"/>
                  <a:gd name="connsiteY49" fmla="*/ 1788570 h 1881558"/>
                  <a:gd name="connsiteX50" fmla="*/ 868533 w 1684386"/>
                  <a:gd name="connsiteY50" fmla="*/ 1837997 h 1881558"/>
                  <a:gd name="connsiteX51" fmla="*/ 843820 w 1684386"/>
                  <a:gd name="connsiteY51" fmla="*/ 1854473 h 1881558"/>
                  <a:gd name="connsiteX52" fmla="*/ 464879 w 1684386"/>
                  <a:gd name="connsiteY52" fmla="*/ 1846235 h 1881558"/>
                  <a:gd name="connsiteX53" fmla="*/ 448404 w 1684386"/>
                  <a:gd name="connsiteY53" fmla="*/ 1821522 h 1881558"/>
                  <a:gd name="connsiteX54" fmla="*/ 440166 w 1684386"/>
                  <a:gd name="connsiteY54" fmla="*/ 1788570 h 1881558"/>
                  <a:gd name="connsiteX55" fmla="*/ 431928 w 1684386"/>
                  <a:gd name="connsiteY55" fmla="*/ 1763857 h 1881558"/>
                  <a:gd name="connsiteX56" fmla="*/ 407214 w 1684386"/>
                  <a:gd name="connsiteY56" fmla="*/ 1788570 h 1881558"/>
                  <a:gd name="connsiteX57" fmla="*/ 415452 w 1684386"/>
                  <a:gd name="connsiteY57" fmla="*/ 1813284 h 1881558"/>
                  <a:gd name="connsiteX58" fmla="*/ 407214 w 1684386"/>
                  <a:gd name="connsiteY58" fmla="*/ 1879187 h 1881558"/>
                  <a:gd name="connsiteX59" fmla="*/ 168317 w 1684386"/>
                  <a:gd name="connsiteY59" fmla="*/ 1870949 h 1881558"/>
                  <a:gd name="connsiteX60" fmla="*/ 118890 w 1684386"/>
                  <a:gd name="connsiteY60" fmla="*/ 1854473 h 1881558"/>
                  <a:gd name="connsiteX61" fmla="*/ 69463 w 1684386"/>
                  <a:gd name="connsiteY61" fmla="*/ 1846235 h 1881558"/>
                  <a:gd name="connsiteX62" fmla="*/ 44750 w 1684386"/>
                  <a:gd name="connsiteY62" fmla="*/ 1829760 h 1881558"/>
                  <a:gd name="connsiteX63" fmla="*/ 11798 w 1684386"/>
                  <a:gd name="connsiteY63" fmla="*/ 1821522 h 1881558"/>
                  <a:gd name="connsiteX64" fmla="*/ 28274 w 1684386"/>
                  <a:gd name="connsiteY64" fmla="*/ 1434343 h 1881558"/>
                  <a:gd name="connsiteX65" fmla="*/ 36512 w 1684386"/>
                  <a:gd name="connsiteY65" fmla="*/ 1277824 h 1881558"/>
                  <a:gd name="connsiteX66" fmla="*/ 44750 w 1684386"/>
                  <a:gd name="connsiteY66" fmla="*/ 1228397 h 1881558"/>
                  <a:gd name="connsiteX67" fmla="*/ 52987 w 1684386"/>
                  <a:gd name="connsiteY67" fmla="*/ 1047165 h 1881558"/>
                  <a:gd name="connsiteX68" fmla="*/ 69463 w 1684386"/>
                  <a:gd name="connsiteY68" fmla="*/ 898884 h 1881558"/>
                  <a:gd name="connsiteX69" fmla="*/ 77701 w 1684386"/>
                  <a:gd name="connsiteY69" fmla="*/ 857695 h 1881558"/>
                  <a:gd name="connsiteX70" fmla="*/ 94177 w 1684386"/>
                  <a:gd name="connsiteY70" fmla="*/ 9197 h 188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84386" h="1881558">
                    <a:moveTo>
                      <a:pt x="94177" y="9197"/>
                    </a:moveTo>
                    <a:lnTo>
                      <a:pt x="94177" y="9197"/>
                    </a:lnTo>
                    <a:cubicBezTo>
                      <a:pt x="118890" y="6451"/>
                      <a:pt x="143452" y="960"/>
                      <a:pt x="168317" y="960"/>
                    </a:cubicBezTo>
                    <a:cubicBezTo>
                      <a:pt x="182319" y="960"/>
                      <a:pt x="195600" y="7561"/>
                      <a:pt x="209506" y="9197"/>
                    </a:cubicBezTo>
                    <a:cubicBezTo>
                      <a:pt x="242345" y="13060"/>
                      <a:pt x="275409" y="14689"/>
                      <a:pt x="308360" y="17435"/>
                    </a:cubicBezTo>
                    <a:cubicBezTo>
                      <a:pt x="313852" y="25673"/>
                      <a:pt x="318498" y="34543"/>
                      <a:pt x="324836" y="42149"/>
                    </a:cubicBezTo>
                    <a:cubicBezTo>
                      <a:pt x="344656" y="65932"/>
                      <a:pt x="349966" y="67139"/>
                      <a:pt x="374263" y="83338"/>
                    </a:cubicBezTo>
                    <a:cubicBezTo>
                      <a:pt x="441388" y="60962"/>
                      <a:pt x="411646" y="83821"/>
                      <a:pt x="440166" y="33911"/>
                    </a:cubicBezTo>
                    <a:cubicBezTo>
                      <a:pt x="445078" y="25315"/>
                      <a:pt x="451149" y="17435"/>
                      <a:pt x="456641" y="9197"/>
                    </a:cubicBezTo>
                    <a:cubicBezTo>
                      <a:pt x="530782" y="11943"/>
                      <a:pt x="605240" y="10053"/>
                      <a:pt x="679063" y="17435"/>
                    </a:cubicBezTo>
                    <a:cubicBezTo>
                      <a:pt x="688915" y="18420"/>
                      <a:pt x="694921" y="29483"/>
                      <a:pt x="703777" y="33911"/>
                    </a:cubicBezTo>
                    <a:cubicBezTo>
                      <a:pt x="711544" y="37794"/>
                      <a:pt x="720252" y="39403"/>
                      <a:pt x="728490" y="42149"/>
                    </a:cubicBezTo>
                    <a:cubicBezTo>
                      <a:pt x="733982" y="50387"/>
                      <a:pt x="742121" y="57379"/>
                      <a:pt x="744966" y="66862"/>
                    </a:cubicBezTo>
                    <a:cubicBezTo>
                      <a:pt x="750546" y="85460"/>
                      <a:pt x="734784" y="118387"/>
                      <a:pt x="753204" y="124527"/>
                    </a:cubicBezTo>
                    <a:cubicBezTo>
                      <a:pt x="769680" y="130019"/>
                      <a:pt x="760045" y="89550"/>
                      <a:pt x="769679" y="75100"/>
                    </a:cubicBezTo>
                    <a:lnTo>
                      <a:pt x="786155" y="50387"/>
                    </a:lnTo>
                    <a:cubicBezTo>
                      <a:pt x="789035" y="41747"/>
                      <a:pt x="799255" y="3863"/>
                      <a:pt x="810868" y="960"/>
                    </a:cubicBezTo>
                    <a:cubicBezTo>
                      <a:pt x="827072" y="-3091"/>
                      <a:pt x="843760" y="6835"/>
                      <a:pt x="860295" y="9197"/>
                    </a:cubicBezTo>
                    <a:cubicBezTo>
                      <a:pt x="882211" y="12328"/>
                      <a:pt x="904317" y="14069"/>
                      <a:pt x="926198" y="17435"/>
                    </a:cubicBezTo>
                    <a:cubicBezTo>
                      <a:pt x="940037" y="19564"/>
                      <a:pt x="953418" y="24721"/>
                      <a:pt x="967387" y="25673"/>
                    </a:cubicBezTo>
                    <a:cubicBezTo>
                      <a:pt x="1074371" y="32968"/>
                      <a:pt x="1181571" y="36657"/>
                      <a:pt x="1288663" y="42149"/>
                    </a:cubicBezTo>
                    <a:cubicBezTo>
                      <a:pt x="1373856" y="70546"/>
                      <a:pt x="1344384" y="48441"/>
                      <a:pt x="1387517" y="91576"/>
                    </a:cubicBezTo>
                    <a:cubicBezTo>
                      <a:pt x="1401247" y="88830"/>
                      <a:pt x="1417654" y="91934"/>
                      <a:pt x="1428706" y="83338"/>
                    </a:cubicBezTo>
                    <a:cubicBezTo>
                      <a:pt x="1517671" y="14143"/>
                      <a:pt x="1419922" y="50660"/>
                      <a:pt x="1486371" y="17435"/>
                    </a:cubicBezTo>
                    <a:cubicBezTo>
                      <a:pt x="1494138" y="13552"/>
                      <a:pt x="1502847" y="11943"/>
                      <a:pt x="1511085" y="9197"/>
                    </a:cubicBezTo>
                    <a:cubicBezTo>
                      <a:pt x="1544036" y="11943"/>
                      <a:pt x="1577164" y="13065"/>
                      <a:pt x="1609939" y="17435"/>
                    </a:cubicBezTo>
                    <a:cubicBezTo>
                      <a:pt x="1618546" y="18583"/>
                      <a:pt x="1626303" y="23287"/>
                      <a:pt x="1634652" y="25673"/>
                    </a:cubicBezTo>
                    <a:cubicBezTo>
                      <a:pt x="1645538" y="28783"/>
                      <a:pt x="1656620" y="31165"/>
                      <a:pt x="1667604" y="33911"/>
                    </a:cubicBezTo>
                    <a:cubicBezTo>
                      <a:pt x="1682848" y="79647"/>
                      <a:pt x="1684079" y="77051"/>
                      <a:pt x="1684079" y="149241"/>
                    </a:cubicBezTo>
                    <a:cubicBezTo>
                      <a:pt x="1684079" y="315118"/>
                      <a:pt x="1688028" y="234272"/>
                      <a:pt x="1667604" y="305760"/>
                    </a:cubicBezTo>
                    <a:cubicBezTo>
                      <a:pt x="1664494" y="316646"/>
                      <a:pt x="1663826" y="328305"/>
                      <a:pt x="1659366" y="338711"/>
                    </a:cubicBezTo>
                    <a:cubicBezTo>
                      <a:pt x="1655466" y="347811"/>
                      <a:pt x="1648382" y="355186"/>
                      <a:pt x="1642890" y="363424"/>
                    </a:cubicBezTo>
                    <a:cubicBezTo>
                      <a:pt x="1640144" y="374408"/>
                      <a:pt x="1636872" y="385274"/>
                      <a:pt x="1634652" y="396376"/>
                    </a:cubicBezTo>
                    <a:cubicBezTo>
                      <a:pt x="1607367" y="532797"/>
                      <a:pt x="1621110" y="663048"/>
                      <a:pt x="1609939" y="808268"/>
                    </a:cubicBezTo>
                    <a:lnTo>
                      <a:pt x="1601701" y="915360"/>
                    </a:lnTo>
                    <a:cubicBezTo>
                      <a:pt x="1613530" y="1222905"/>
                      <a:pt x="1597504" y="1041144"/>
                      <a:pt x="1618177" y="1178970"/>
                    </a:cubicBezTo>
                    <a:cubicBezTo>
                      <a:pt x="1623937" y="1217374"/>
                      <a:pt x="1634652" y="1294300"/>
                      <a:pt x="1634652" y="1294300"/>
                    </a:cubicBezTo>
                    <a:cubicBezTo>
                      <a:pt x="1637398" y="1384916"/>
                      <a:pt x="1638473" y="1475599"/>
                      <a:pt x="1642890" y="1566149"/>
                    </a:cubicBezTo>
                    <a:cubicBezTo>
                      <a:pt x="1643969" y="1588261"/>
                      <a:pt x="1651128" y="1609913"/>
                      <a:pt x="1651128" y="1632051"/>
                    </a:cubicBezTo>
                    <a:cubicBezTo>
                      <a:pt x="1651128" y="1711731"/>
                      <a:pt x="1645636" y="1791316"/>
                      <a:pt x="1642890" y="1870949"/>
                    </a:cubicBezTo>
                    <a:cubicBezTo>
                      <a:pt x="1432642" y="1861392"/>
                      <a:pt x="1479640" y="1921529"/>
                      <a:pt x="1453420" y="1829760"/>
                    </a:cubicBezTo>
                    <a:cubicBezTo>
                      <a:pt x="1451034" y="1821411"/>
                      <a:pt x="1447928" y="1813284"/>
                      <a:pt x="1445182" y="1805046"/>
                    </a:cubicBezTo>
                    <a:cubicBezTo>
                      <a:pt x="1436944" y="1813284"/>
                      <a:pt x="1430652" y="1824102"/>
                      <a:pt x="1420468" y="1829760"/>
                    </a:cubicBezTo>
                    <a:cubicBezTo>
                      <a:pt x="1405287" y="1838194"/>
                      <a:pt x="1371041" y="1846235"/>
                      <a:pt x="1371041" y="1846235"/>
                    </a:cubicBezTo>
                    <a:cubicBezTo>
                      <a:pt x="1256483" y="1843631"/>
                      <a:pt x="1054496" y="1938071"/>
                      <a:pt x="992101" y="1813284"/>
                    </a:cubicBezTo>
                    <a:cubicBezTo>
                      <a:pt x="988218" y="1805517"/>
                      <a:pt x="985969" y="1796994"/>
                      <a:pt x="983863" y="1788570"/>
                    </a:cubicBezTo>
                    <a:cubicBezTo>
                      <a:pt x="980467" y="1774986"/>
                      <a:pt x="978371" y="1761111"/>
                      <a:pt x="975625" y="1747381"/>
                    </a:cubicBezTo>
                    <a:cubicBezTo>
                      <a:pt x="971613" y="1767439"/>
                      <a:pt x="976993" y="1802527"/>
                      <a:pt x="942674" y="1796808"/>
                    </a:cubicBezTo>
                    <a:cubicBezTo>
                      <a:pt x="932908" y="1795181"/>
                      <a:pt x="926198" y="1785825"/>
                      <a:pt x="917960" y="1780333"/>
                    </a:cubicBezTo>
                    <a:cubicBezTo>
                      <a:pt x="909722" y="1783079"/>
                      <a:pt x="900027" y="1783146"/>
                      <a:pt x="893247" y="1788570"/>
                    </a:cubicBezTo>
                    <a:cubicBezTo>
                      <a:pt x="854668" y="1819433"/>
                      <a:pt x="895062" y="1804835"/>
                      <a:pt x="868533" y="1837997"/>
                    </a:cubicBezTo>
                    <a:cubicBezTo>
                      <a:pt x="862348" y="1845728"/>
                      <a:pt x="852058" y="1848981"/>
                      <a:pt x="843820" y="1854473"/>
                    </a:cubicBezTo>
                    <a:cubicBezTo>
                      <a:pt x="717506" y="1851727"/>
                      <a:pt x="590786" y="1856727"/>
                      <a:pt x="464879" y="1846235"/>
                    </a:cubicBezTo>
                    <a:cubicBezTo>
                      <a:pt x="455013" y="1845413"/>
                      <a:pt x="452304" y="1830622"/>
                      <a:pt x="448404" y="1821522"/>
                    </a:cubicBezTo>
                    <a:cubicBezTo>
                      <a:pt x="443944" y="1811115"/>
                      <a:pt x="443276" y="1799456"/>
                      <a:pt x="440166" y="1788570"/>
                    </a:cubicBezTo>
                    <a:cubicBezTo>
                      <a:pt x="437780" y="1780221"/>
                      <a:pt x="434674" y="1772095"/>
                      <a:pt x="431928" y="1763857"/>
                    </a:cubicBezTo>
                    <a:cubicBezTo>
                      <a:pt x="423690" y="1772095"/>
                      <a:pt x="410898" y="1777518"/>
                      <a:pt x="407214" y="1788570"/>
                    </a:cubicBezTo>
                    <a:cubicBezTo>
                      <a:pt x="404468" y="1796808"/>
                      <a:pt x="415452" y="1804600"/>
                      <a:pt x="415452" y="1813284"/>
                    </a:cubicBezTo>
                    <a:cubicBezTo>
                      <a:pt x="415452" y="1835423"/>
                      <a:pt x="409960" y="1857219"/>
                      <a:pt x="407214" y="1879187"/>
                    </a:cubicBezTo>
                    <a:cubicBezTo>
                      <a:pt x="327582" y="1876441"/>
                      <a:pt x="247706" y="1877754"/>
                      <a:pt x="168317" y="1870949"/>
                    </a:cubicBezTo>
                    <a:cubicBezTo>
                      <a:pt x="151014" y="1869466"/>
                      <a:pt x="136021" y="1857328"/>
                      <a:pt x="118890" y="1854473"/>
                    </a:cubicBezTo>
                    <a:lnTo>
                      <a:pt x="69463" y="1846235"/>
                    </a:lnTo>
                    <a:cubicBezTo>
                      <a:pt x="61225" y="1840743"/>
                      <a:pt x="53850" y="1833660"/>
                      <a:pt x="44750" y="1829760"/>
                    </a:cubicBezTo>
                    <a:cubicBezTo>
                      <a:pt x="34343" y="1825300"/>
                      <a:pt x="12568" y="1832818"/>
                      <a:pt x="11798" y="1821522"/>
                    </a:cubicBezTo>
                    <a:cubicBezTo>
                      <a:pt x="-5963" y="1561027"/>
                      <a:pt x="-6092" y="1571806"/>
                      <a:pt x="28274" y="1434343"/>
                    </a:cubicBezTo>
                    <a:cubicBezTo>
                      <a:pt x="31020" y="1382170"/>
                      <a:pt x="32346" y="1329903"/>
                      <a:pt x="36512" y="1277824"/>
                    </a:cubicBezTo>
                    <a:cubicBezTo>
                      <a:pt x="37844" y="1261174"/>
                      <a:pt x="43560" y="1245057"/>
                      <a:pt x="44750" y="1228397"/>
                    </a:cubicBezTo>
                    <a:cubicBezTo>
                      <a:pt x="49058" y="1168078"/>
                      <a:pt x="49329" y="1107527"/>
                      <a:pt x="52987" y="1047165"/>
                    </a:cubicBezTo>
                    <a:cubicBezTo>
                      <a:pt x="55883" y="999379"/>
                      <a:pt x="61481" y="946775"/>
                      <a:pt x="69463" y="898884"/>
                    </a:cubicBezTo>
                    <a:cubicBezTo>
                      <a:pt x="71765" y="885073"/>
                      <a:pt x="77569" y="871696"/>
                      <a:pt x="77701" y="857695"/>
                    </a:cubicBezTo>
                    <a:cubicBezTo>
                      <a:pt x="80317" y="580367"/>
                      <a:pt x="91431" y="150613"/>
                      <a:pt x="94177" y="9197"/>
                    </a:cubicBezTo>
                    <a:close/>
                  </a:path>
                </a:pathLst>
              </a:cu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27578" y="279983"/>
                <a:ext cx="209984"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flipH="1">
                <a:off x="2206186" y="180541"/>
                <a:ext cx="230582"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888554" y="1914917"/>
              <a:ext cx="2833735" cy="1077218"/>
            </a:xfrm>
            <a:prstGeom prst="rect">
              <a:avLst/>
            </a:prstGeom>
          </p:spPr>
          <p:txBody>
            <a:bodyPr wrap="square">
              <a:spAutoFit/>
            </a:bodyPr>
            <a:lstStyle/>
            <a:p>
              <a:pPr algn="ctr"/>
              <a:r>
                <a:rPr lang="en-US" sz="1600" b="1" dirty="0">
                  <a:solidFill>
                    <a:srgbClr val="333333"/>
                  </a:solidFill>
                  <a:latin typeface="Abadi" panose="020B0604020104020204" pitchFamily="34" charset="0"/>
                </a:rPr>
                <a:t>If we focus on removing our own sins and weaknesses, then we will be less likely to judge others unrighteously</a:t>
              </a:r>
              <a:endParaRPr lang="en-US" sz="1600" dirty="0"/>
            </a:p>
          </p:txBody>
        </p:sp>
      </p:grpSp>
      <p:sp>
        <p:nvSpPr>
          <p:cNvPr id="11" name="Rectangle 10"/>
          <p:cNvSpPr/>
          <p:nvPr/>
        </p:nvSpPr>
        <p:spPr>
          <a:xfrm>
            <a:off x="6691949" y="3186345"/>
            <a:ext cx="4882719" cy="2585323"/>
          </a:xfrm>
          <a:prstGeom prst="rect">
            <a:avLst/>
          </a:prstGeom>
        </p:spPr>
        <p:txBody>
          <a:bodyPr wrap="square">
            <a:spAutoFit/>
          </a:bodyPr>
          <a:lstStyle/>
          <a:p>
            <a:r>
              <a:rPr lang="en-US" dirty="0">
                <a:solidFill>
                  <a:srgbClr val="333333"/>
                </a:solidFill>
                <a:latin typeface="Abadi" panose="020B0604020104020204" pitchFamily="34" charset="0"/>
              </a:rPr>
              <a:t>"Our vision is completely obscured when we have no mirror to hold up to our own faults and look only for the foibles of others. When we follow the instructions of the Lord, we are kept so busy perfecting ourselves that we come to realize that the faults of others are small in comparison. We should establish the delightful habit, then, of minimizing the weaknesses of others and thus increase our own virtues. (3)</a:t>
            </a:r>
            <a:endParaRPr lang="en-US" dirty="0"/>
          </a:p>
        </p:txBody>
      </p:sp>
      <p:grpSp>
        <p:nvGrpSpPr>
          <p:cNvPr id="13" name="Group 12"/>
          <p:cNvGrpSpPr/>
          <p:nvPr/>
        </p:nvGrpSpPr>
        <p:grpSpPr>
          <a:xfrm>
            <a:off x="8477763" y="787071"/>
            <a:ext cx="1783532" cy="1993002"/>
            <a:chOff x="8477763" y="787071"/>
            <a:chExt cx="1783532" cy="1993002"/>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947" y="1004484"/>
              <a:ext cx="1065891" cy="1414899"/>
            </a:xfrm>
            <a:prstGeom prst="rect">
              <a:avLst/>
            </a:prstGeom>
          </p:spPr>
        </p:pic>
        <p:grpSp>
          <p:nvGrpSpPr>
            <p:cNvPr id="34" name="Group 33"/>
            <p:cNvGrpSpPr/>
            <p:nvPr/>
          </p:nvGrpSpPr>
          <p:grpSpPr>
            <a:xfrm>
              <a:off x="8477763" y="787071"/>
              <a:ext cx="1783532" cy="1993002"/>
              <a:chOff x="6332027" y="59383"/>
              <a:chExt cx="2444417" cy="2534195"/>
            </a:xfrm>
            <a:solidFill>
              <a:srgbClr val="A37C0D"/>
            </a:solidFill>
          </p:grpSpPr>
          <p:sp>
            <p:nvSpPr>
              <p:cNvPr id="35" name="Freeform 34"/>
              <p:cNvSpPr/>
              <p:nvPr/>
            </p:nvSpPr>
            <p:spPr>
              <a:xfrm flipV="1">
                <a:off x="6622855" y="59383"/>
                <a:ext cx="341027" cy="2534195"/>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flipH="1">
                <a:off x="8039159" y="59383"/>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6200000">
                <a:off x="7419363" y="-863894"/>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5400000">
                <a:off x="7402460" y="959063"/>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353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Improper Motives For a Reward</a:t>
            </a:r>
            <a:endParaRPr lang="en-US" altLang="en-US" sz="4000" dirty="0">
              <a:latin typeface="Algerian" panose="04020705040A02060702" pitchFamily="82" charset="0"/>
            </a:endParaRPr>
          </a:p>
        </p:txBody>
      </p:sp>
      <p:sp>
        <p:nvSpPr>
          <p:cNvPr id="4100" name="Rectangle 2"/>
          <p:cNvSpPr>
            <a:spLocks noChangeArrowheads="1"/>
          </p:cNvSpPr>
          <p:nvPr/>
        </p:nvSpPr>
        <p:spPr bwMode="auto">
          <a:xfrm>
            <a:off x="350838" y="102076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dirty="0">
                <a:solidFill>
                  <a:srgbClr val="FF0000"/>
                </a:solidFill>
                <a:latin typeface="Palatino"/>
              </a:rPr>
              <a:t>And it came to pass that, as Jesus taught his disciples, he said unto them, Take heed </a:t>
            </a:r>
            <a:r>
              <a:rPr lang="en-US" altLang="en-US" dirty="0">
                <a:solidFill>
                  <a:srgbClr val="111111"/>
                </a:solidFill>
                <a:latin typeface="Palatino"/>
              </a:rPr>
              <a:t>that ye do not your alms before men, to be seen of them: otherwise ye have no reward of your Father which is in heaven.</a:t>
            </a:r>
            <a:endParaRPr lang="en-US" altLang="en-US" dirty="0"/>
          </a:p>
        </p:txBody>
      </p:sp>
      <p:sp>
        <p:nvSpPr>
          <p:cNvPr id="4101" name="Rectangle 5"/>
          <p:cNvSpPr>
            <a:spLocks noChangeArrowheads="1"/>
          </p:cNvSpPr>
          <p:nvPr/>
        </p:nvSpPr>
        <p:spPr bwMode="auto">
          <a:xfrm>
            <a:off x="6675438" y="1973263"/>
            <a:ext cx="512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111111"/>
                </a:solidFill>
                <a:latin typeface="Palatino"/>
              </a:rPr>
              <a:t>Alms = righteousness, acts of religious devotion.</a:t>
            </a:r>
            <a:endParaRPr lang="en-US" altLang="en-US" dirty="0"/>
          </a:p>
        </p:txBody>
      </p:sp>
      <p:sp>
        <p:nvSpPr>
          <p:cNvPr id="4102" name="Rectangle 7"/>
          <p:cNvSpPr>
            <a:spLocks noChangeArrowheads="1"/>
          </p:cNvSpPr>
          <p:nvPr/>
        </p:nvSpPr>
        <p:spPr bwMode="auto">
          <a:xfrm>
            <a:off x="5970588" y="2505075"/>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111111"/>
                </a:solidFill>
                <a:latin typeface="Palatino"/>
              </a:rPr>
              <a:t>Hypocrite = pretenders; the Greek word means “a play actor,” or “one who feigns, represents dramatically, or exaggerates a part.</a:t>
            </a:r>
            <a:endParaRPr lang="en-US" altLang="en-US" dirty="0"/>
          </a:p>
        </p:txBody>
      </p:sp>
      <p:sp>
        <p:nvSpPr>
          <p:cNvPr id="4103" name="Rectangle 8"/>
          <p:cNvSpPr>
            <a:spLocks noChangeArrowheads="1"/>
          </p:cNvSpPr>
          <p:nvPr/>
        </p:nvSpPr>
        <p:spPr bwMode="auto">
          <a:xfrm>
            <a:off x="1548740" y="5734050"/>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333333"/>
                </a:solidFill>
                <a:latin typeface="Abadi" panose="020B0604020104020204" pitchFamily="34" charset="0"/>
              </a:rPr>
              <a:t>Calling attention to oneself while they are performing a service or an act</a:t>
            </a:r>
            <a:endParaRPr lang="en-US" altLang="en-US" dirty="0"/>
          </a:p>
        </p:txBody>
      </p:sp>
      <p:pic>
        <p:nvPicPr>
          <p:cNvPr id="4104" name="Picture 4" descr="http://home.arcor.de/muslimeindeutschland/images/43.jpg"/>
          <p:cNvPicPr>
            <a:picLocks noChangeAspect="1" noChangeArrowheads="1"/>
          </p:cNvPicPr>
          <p:nvPr/>
        </p:nvPicPr>
        <p:blipFill>
          <a:blip r:embed="rId3">
            <a:extLst>
              <a:ext uri="{28A0092B-C50C-407E-A947-70E740481C1C}">
                <a14:useLocalDpi xmlns:a14="http://schemas.microsoft.com/office/drawing/2010/main" val="0"/>
              </a:ext>
            </a:extLst>
          </a:blip>
          <a:srcRect l="-2" t="6554" r="781"/>
          <a:stretch>
            <a:fillRect/>
          </a:stretch>
        </p:blipFill>
        <p:spPr bwMode="auto">
          <a:xfrm>
            <a:off x="2190750" y="2366963"/>
            <a:ext cx="241458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http://www.islam21c.com/wp-content/uploads/hypocrites-620x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4041775"/>
            <a:ext cx="4392612"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6773" y="388059"/>
            <a:ext cx="4311029" cy="1323439"/>
          </a:xfrm>
          <a:prstGeom prst="rect">
            <a:avLst/>
          </a:prstGeom>
        </p:spPr>
        <p:txBody>
          <a:bodyPr wrap="square">
            <a:spAutoFit/>
          </a:bodyPr>
          <a:lstStyle/>
          <a:p>
            <a:r>
              <a:rPr lang="en-US" sz="2000" dirty="0"/>
              <a:t>When it comes to hating, gossiping, ignoring, ridiculing, holding grudges, or wanting to cause harm, please apply the following:</a:t>
            </a:r>
          </a:p>
        </p:txBody>
      </p:sp>
      <p:grpSp>
        <p:nvGrpSpPr>
          <p:cNvPr id="7" name="Group 6"/>
          <p:cNvGrpSpPr/>
          <p:nvPr/>
        </p:nvGrpSpPr>
        <p:grpSpPr>
          <a:xfrm>
            <a:off x="2482085" y="1491426"/>
            <a:ext cx="2194030" cy="2194030"/>
            <a:chOff x="3105339" y="2661719"/>
            <a:chExt cx="2190938" cy="2190938"/>
          </a:xfrm>
        </p:grpSpPr>
        <p:sp>
          <p:nvSpPr>
            <p:cNvPr id="2" name="Octagon 1"/>
            <p:cNvSpPr/>
            <p:nvPr/>
          </p:nvSpPr>
          <p:spPr>
            <a:xfrm>
              <a:off x="3105339" y="2661719"/>
              <a:ext cx="2190938" cy="2190938"/>
            </a:xfrm>
            <a:prstGeom prst="octag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ctagon 31"/>
            <p:cNvSpPr/>
            <p:nvPr/>
          </p:nvSpPr>
          <p:spPr>
            <a:xfrm>
              <a:off x="3244913" y="2787713"/>
              <a:ext cx="1938950" cy="1938950"/>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32499" y="3069031"/>
              <a:ext cx="2163778" cy="1321574"/>
            </a:xfrm>
            <a:prstGeom prst="rect">
              <a:avLst/>
            </a:prstGeom>
            <a:noFill/>
          </p:spPr>
          <p:txBody>
            <a:bodyPr wrap="square" rtlCol="0">
              <a:spAutoFit/>
            </a:bodyPr>
            <a:lstStyle/>
            <a:p>
              <a:pPr algn="ctr"/>
              <a:r>
                <a:rPr lang="en-US" sz="4000" dirty="0">
                  <a:solidFill>
                    <a:schemeClr val="bg1"/>
                  </a:solidFill>
                  <a:latin typeface="Arial Black" panose="020B0A04020102020204" pitchFamily="34" charset="0"/>
                </a:rPr>
                <a:t>STOP</a:t>
              </a:r>
            </a:p>
            <a:p>
              <a:pPr algn="ctr"/>
              <a:r>
                <a:rPr lang="en-US" sz="4000" dirty="0">
                  <a:solidFill>
                    <a:schemeClr val="bg1"/>
                  </a:solidFill>
                  <a:latin typeface="Arial Black" panose="020B0A04020102020204" pitchFamily="34" charset="0"/>
                </a:rPr>
                <a:t>IT!</a:t>
              </a:r>
            </a:p>
          </p:txBody>
        </p:sp>
      </p:grpSp>
      <p:sp>
        <p:nvSpPr>
          <p:cNvPr id="8" name="Rectangle 7"/>
          <p:cNvSpPr/>
          <p:nvPr/>
        </p:nvSpPr>
        <p:spPr>
          <a:xfrm>
            <a:off x="737574" y="3915139"/>
            <a:ext cx="4967903" cy="1200329"/>
          </a:xfrm>
          <a:prstGeom prst="rect">
            <a:avLst/>
          </a:prstGeom>
        </p:spPr>
        <p:txBody>
          <a:bodyPr wrap="square">
            <a:spAutoFit/>
          </a:bodyPr>
          <a:lstStyle/>
          <a:p>
            <a:r>
              <a:rPr lang="en-US" dirty="0">
                <a:solidFill>
                  <a:srgbClr val="333333"/>
                </a:solidFill>
                <a:latin typeface="Abadi" panose="020B0604020104020204" pitchFamily="34" charset="0"/>
              </a:rPr>
              <a:t>“We simply have to stop judging others and replace judgmental thoughts and feelings with a heart full of love for God and His children. God is our Father.” </a:t>
            </a:r>
            <a:endParaRPr lang="en-US" dirty="0"/>
          </a:p>
        </p:txBody>
      </p:sp>
      <p:pic>
        <p:nvPicPr>
          <p:cNvPr id="4098" name="Picture 2" descr="http://www.clipartbest.com/cliparts/RiA/6bb/RiA6bbrd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10" y="1931967"/>
            <a:ext cx="5129997" cy="48377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2625" b="7226"/>
          <a:stretch/>
        </p:blipFill>
        <p:spPr>
          <a:xfrm>
            <a:off x="7749766" y="5012957"/>
            <a:ext cx="2310726" cy="660141"/>
          </a:xfrm>
          <a:prstGeom prst="rect">
            <a:avLst/>
          </a:prstGeom>
        </p:spPr>
      </p:pic>
      <p:grpSp>
        <p:nvGrpSpPr>
          <p:cNvPr id="5" name="Group 4"/>
          <p:cNvGrpSpPr/>
          <p:nvPr/>
        </p:nvGrpSpPr>
        <p:grpSpPr>
          <a:xfrm>
            <a:off x="10049824" y="171726"/>
            <a:ext cx="1783532" cy="1993002"/>
            <a:chOff x="4605965" y="285309"/>
            <a:chExt cx="1783532" cy="1993002"/>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463" y="534576"/>
              <a:ext cx="1196536" cy="1494469"/>
            </a:xfrm>
            <a:prstGeom prst="rect">
              <a:avLst/>
            </a:prstGeom>
          </p:spPr>
        </p:pic>
        <p:grpSp>
          <p:nvGrpSpPr>
            <p:cNvPr id="19" name="Group 18"/>
            <p:cNvGrpSpPr/>
            <p:nvPr/>
          </p:nvGrpSpPr>
          <p:grpSpPr>
            <a:xfrm>
              <a:off x="4605965" y="285309"/>
              <a:ext cx="1783532" cy="1993002"/>
              <a:chOff x="6332027" y="59383"/>
              <a:chExt cx="2444417" cy="2534195"/>
            </a:xfrm>
            <a:solidFill>
              <a:schemeClr val="accent6">
                <a:lumMod val="50000"/>
              </a:schemeClr>
            </a:solidFill>
          </p:grpSpPr>
          <p:sp>
            <p:nvSpPr>
              <p:cNvPr id="20" name="Freeform 19"/>
              <p:cNvSpPr/>
              <p:nvPr/>
            </p:nvSpPr>
            <p:spPr>
              <a:xfrm flipV="1">
                <a:off x="6622855" y="59383"/>
                <a:ext cx="341027" cy="2534195"/>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8039159" y="59383"/>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6200000">
                <a:off x="7419363" y="-863894"/>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5400000">
                <a:off x="7402460" y="959063"/>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66253" y="5327811"/>
            <a:ext cx="5629746" cy="1200329"/>
          </a:xfrm>
          <a:prstGeom prst="rect">
            <a:avLst/>
          </a:prstGeom>
        </p:spPr>
        <p:txBody>
          <a:bodyPr wrap="square">
            <a:spAutoFit/>
          </a:bodyPr>
          <a:lstStyle/>
          <a:p>
            <a:r>
              <a:rPr lang="en-US" dirty="0">
                <a:solidFill>
                  <a:srgbClr val="333333"/>
                </a:solidFill>
                <a:latin typeface="Abadi" panose="020B0604020104020204" pitchFamily="34" charset="0"/>
              </a:rPr>
              <a:t>I recently saw [a bumper sticker]…attached to the back of a car whose driver appeared to be a little rough around the edges, but the words on the sticker taught an insightful lesson. It read:</a:t>
            </a:r>
            <a:endParaRPr lang="en-US" dirty="0"/>
          </a:p>
        </p:txBody>
      </p:sp>
      <p:sp>
        <p:nvSpPr>
          <p:cNvPr id="39" name="Rectangle 38"/>
          <p:cNvSpPr/>
          <p:nvPr/>
        </p:nvSpPr>
        <p:spPr>
          <a:xfrm>
            <a:off x="0" y="6588348"/>
            <a:ext cx="6691949" cy="307777"/>
          </a:xfrm>
          <a:prstGeom prst="rect">
            <a:avLst/>
          </a:prstGeom>
        </p:spPr>
        <p:txBody>
          <a:bodyPr wrap="square">
            <a:spAutoFit/>
          </a:bodyPr>
          <a:lstStyle/>
          <a:p>
            <a:r>
              <a:rPr lang="en-US" sz="1400" dirty="0"/>
              <a:t>Matthew 7:3-5</a:t>
            </a:r>
          </a:p>
        </p:txBody>
      </p:sp>
    </p:spTree>
    <p:extLst>
      <p:ext uri="{BB962C8B-B14F-4D97-AF65-F5344CB8AC3E}">
        <p14:creationId xmlns:p14="http://schemas.microsoft.com/office/powerpoint/2010/main" val="14994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D40628-9B04-2E7D-E68C-7FC0687528D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4B3D42D-92A8-C1C8-A846-9BB35F76ED29}"/>
              </a:ext>
            </a:extLst>
          </p:cNvPr>
          <p:cNvSpPr txBox="1"/>
          <p:nvPr/>
        </p:nvSpPr>
        <p:spPr>
          <a:xfrm>
            <a:off x="216309" y="335845"/>
            <a:ext cx="6971071" cy="6463308"/>
          </a:xfrm>
          <a:prstGeom prst="rect">
            <a:avLst/>
          </a:prstGeom>
          <a:noFill/>
        </p:spPr>
        <p:txBody>
          <a:bodyPr wrap="square">
            <a:spAutoFit/>
          </a:bodyPr>
          <a:lstStyle/>
          <a:p>
            <a:pPr algn="l" fontAlgn="base"/>
            <a:r>
              <a:rPr lang="en-US" b="1" i="0" dirty="0">
                <a:solidFill>
                  <a:schemeClr val="bg1"/>
                </a:solidFill>
                <a:effectLst/>
                <a:latin typeface="Abadi" panose="020B0604020104020204" pitchFamily="34" charset="0"/>
              </a:rPr>
              <a:t>Judgment is an important use of our agency and requires great care, especially when we make judgments about other people.</a:t>
            </a:r>
          </a:p>
          <a:p>
            <a:pPr algn="l" fontAlgn="base"/>
            <a:endParaRPr lang="en-US" b="1" dirty="0">
              <a:solidFill>
                <a:schemeClr val="bg1"/>
              </a:solidFill>
              <a:latin typeface="Abadi" panose="020B0604020104020204" pitchFamily="34" charset="0"/>
            </a:endParaRPr>
          </a:p>
          <a:p>
            <a:pPr algn="l" fontAlgn="base"/>
            <a:r>
              <a:rPr lang="en-US" b="1" i="0" dirty="0">
                <a:solidFill>
                  <a:schemeClr val="bg1"/>
                </a:solidFill>
                <a:effectLst/>
                <a:latin typeface="Abadi" panose="020B0604020104020204" pitchFamily="34" charset="0"/>
              </a:rPr>
              <a:t>All our judgments must be guided by righteous standards. </a:t>
            </a:r>
          </a:p>
          <a:p>
            <a:pPr algn="l" fontAlgn="base"/>
            <a:endParaRPr lang="en-US" b="1" dirty="0">
              <a:solidFill>
                <a:schemeClr val="bg1"/>
              </a:solidFill>
              <a:latin typeface="Abadi" panose="020B0604020104020204" pitchFamily="34" charset="0"/>
            </a:endParaRPr>
          </a:p>
          <a:p>
            <a:pPr algn="l" fontAlgn="base"/>
            <a:r>
              <a:rPr lang="en-US" b="1" i="0" dirty="0">
                <a:solidFill>
                  <a:schemeClr val="bg1"/>
                </a:solidFill>
                <a:effectLst/>
                <a:latin typeface="Abadi" panose="020B0604020104020204" pitchFamily="34" charset="0"/>
              </a:rPr>
              <a:t>Only God, who knows each individual’s heart, can make final judgments of individuals.</a:t>
            </a:r>
          </a:p>
          <a:p>
            <a:pPr algn="l" fontAlgn="base"/>
            <a:endParaRPr lang="en-US" b="1" i="0" dirty="0">
              <a:solidFill>
                <a:schemeClr val="bg1"/>
              </a:solidFill>
              <a:effectLst/>
              <a:latin typeface="Abadi" panose="020B0604020104020204" pitchFamily="34" charset="0"/>
            </a:endParaRPr>
          </a:p>
          <a:p>
            <a:pPr algn="l" fontAlgn="base"/>
            <a:r>
              <a:rPr lang="en-US" b="1" i="0" dirty="0">
                <a:solidFill>
                  <a:schemeClr val="bg1"/>
                </a:solidFill>
                <a:effectLst/>
                <a:latin typeface="Abadi" panose="020B0604020104020204" pitchFamily="34" charset="0"/>
              </a:rPr>
              <a:t>Sometimes people feel that it is wrong to judge others in any way. </a:t>
            </a:r>
          </a:p>
          <a:p>
            <a:pPr algn="l" fontAlgn="base"/>
            <a:endParaRPr lang="en-US" b="1" dirty="0">
              <a:solidFill>
                <a:schemeClr val="bg1"/>
              </a:solidFill>
              <a:latin typeface="Abadi" panose="020B0604020104020204" pitchFamily="34" charset="0"/>
            </a:endParaRPr>
          </a:p>
          <a:p>
            <a:pPr algn="l" fontAlgn="base"/>
            <a:r>
              <a:rPr lang="en-US" b="1" i="0" dirty="0">
                <a:solidFill>
                  <a:schemeClr val="bg1"/>
                </a:solidFill>
                <a:effectLst/>
                <a:latin typeface="Abadi" panose="020B0604020104020204" pitchFamily="34" charset="0"/>
              </a:rPr>
              <a:t>While it is true that we should not condemn others or judge them </a:t>
            </a:r>
            <a:r>
              <a:rPr lang="en-US" b="1" i="0" dirty="0" err="1">
                <a:solidFill>
                  <a:schemeClr val="bg1"/>
                </a:solidFill>
                <a:effectLst/>
                <a:latin typeface="Abadi" panose="020B0604020104020204" pitchFamily="34" charset="0"/>
              </a:rPr>
              <a:t>unrighteously</a:t>
            </a:r>
            <a:r>
              <a:rPr lang="en-US" b="1" i="0" dirty="0">
                <a:solidFill>
                  <a:schemeClr val="bg1"/>
                </a:solidFill>
                <a:effectLst/>
                <a:latin typeface="Abadi" panose="020B0604020104020204" pitchFamily="34" charset="0"/>
              </a:rPr>
              <a:t>, we will need to make judgments of ideas, situations, and people throughout our lives. …</a:t>
            </a:r>
          </a:p>
          <a:p>
            <a:pPr algn="l" fontAlgn="base"/>
            <a:endParaRPr lang="en-US" b="1" i="0" dirty="0">
              <a:solidFill>
                <a:schemeClr val="bg1"/>
              </a:solidFill>
              <a:effectLst/>
              <a:latin typeface="Abadi" panose="020B0604020104020204" pitchFamily="34" charset="0"/>
            </a:endParaRPr>
          </a:p>
          <a:p>
            <a:pPr algn="l" fontAlgn="base"/>
            <a:r>
              <a:rPr lang="en-US" b="1" i="0" dirty="0">
                <a:solidFill>
                  <a:schemeClr val="bg1"/>
                </a:solidFill>
                <a:effectLst/>
                <a:latin typeface="Abadi" panose="020B0604020104020204" pitchFamily="34" charset="0"/>
              </a:rPr>
              <a:t>… As much as we can, we should judge people’s situations rather than judging the people themselves. </a:t>
            </a:r>
          </a:p>
          <a:p>
            <a:pPr algn="l" fontAlgn="base"/>
            <a:endParaRPr lang="en-US" b="1" dirty="0">
              <a:solidFill>
                <a:schemeClr val="bg1"/>
              </a:solidFill>
              <a:latin typeface="Abadi" panose="020B0604020104020204" pitchFamily="34" charset="0"/>
            </a:endParaRPr>
          </a:p>
          <a:p>
            <a:pPr algn="l" fontAlgn="base"/>
            <a:r>
              <a:rPr lang="en-US" b="1" i="0" dirty="0">
                <a:solidFill>
                  <a:schemeClr val="bg1"/>
                </a:solidFill>
                <a:effectLst/>
                <a:latin typeface="Abadi" panose="020B0604020104020204" pitchFamily="34" charset="0"/>
              </a:rPr>
              <a:t>Whenever possible, we should refrain from making judgments until we have an adequate knowledge of the facts. </a:t>
            </a:r>
          </a:p>
          <a:p>
            <a:pPr algn="l" fontAlgn="base"/>
            <a:endParaRPr lang="en-US" b="1" dirty="0">
              <a:solidFill>
                <a:schemeClr val="bg1"/>
              </a:solidFill>
              <a:latin typeface="Abadi" panose="020B0604020104020204" pitchFamily="34" charset="0"/>
            </a:endParaRPr>
          </a:p>
          <a:p>
            <a:pPr algn="l" fontAlgn="base"/>
            <a:r>
              <a:rPr lang="en-US" b="1" i="0" dirty="0">
                <a:solidFill>
                  <a:schemeClr val="bg1"/>
                </a:solidFill>
                <a:effectLst/>
                <a:latin typeface="Abadi" panose="020B0604020104020204" pitchFamily="34" charset="0"/>
              </a:rPr>
              <a:t>And we should always be sensitive to the Holy Spirit, who can guide our decisions.</a:t>
            </a:r>
          </a:p>
          <a:p>
            <a:pPr algn="l" fontAlgn="base"/>
            <a:r>
              <a:rPr lang="en-US" b="1" i="0" dirty="0">
                <a:solidFill>
                  <a:schemeClr val="bg1"/>
                </a:solidFill>
                <a:effectLst/>
                <a:latin typeface="Abadi" panose="020B0604020104020204" pitchFamily="34" charset="0"/>
              </a:rPr>
              <a:t>(14)</a:t>
            </a:r>
          </a:p>
        </p:txBody>
      </p:sp>
    </p:spTree>
    <p:extLst>
      <p:ext uri="{BB962C8B-B14F-4D97-AF65-F5344CB8AC3E}">
        <p14:creationId xmlns:p14="http://schemas.microsoft.com/office/powerpoint/2010/main" val="12588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DCD60-6F31-4D70-84D9-415FABBA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2" name="TextBox 5"/>
          <p:cNvSpPr txBox="1">
            <a:spLocks noChangeArrowheads="1"/>
          </p:cNvSpPr>
          <p:nvPr/>
        </p:nvSpPr>
        <p:spPr bwMode="auto">
          <a:xfrm>
            <a:off x="51531" y="209822"/>
            <a:ext cx="1219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The Rest of</a:t>
            </a:r>
          </a:p>
          <a:p>
            <a:pPr algn="ctr" eaLnBrk="1" hangingPunct="1"/>
            <a:r>
              <a:rPr lang="en-US" altLang="en-US" sz="4000" dirty="0">
                <a:latin typeface="Algerian" panose="04020705040A02060702" pitchFamily="82" charset="0"/>
              </a:rPr>
              <a:t>Matthew 7</a:t>
            </a:r>
          </a:p>
        </p:txBody>
      </p:sp>
      <p:sp>
        <p:nvSpPr>
          <p:cNvPr id="7" name="TextBox 6">
            <a:extLst>
              <a:ext uri="{FF2B5EF4-FFF2-40B4-BE49-F238E27FC236}">
                <a16:creationId xmlns:a16="http://schemas.microsoft.com/office/drawing/2014/main" id="{CEA1D5ED-03A5-063C-1C61-3C98F7F5CC82}"/>
              </a:ext>
            </a:extLst>
          </p:cNvPr>
          <p:cNvSpPr txBox="1"/>
          <p:nvPr/>
        </p:nvSpPr>
        <p:spPr>
          <a:xfrm>
            <a:off x="1032387" y="2035277"/>
            <a:ext cx="2241755" cy="2031325"/>
          </a:xfrm>
          <a:prstGeom prst="rect">
            <a:avLst/>
          </a:prstGeom>
          <a:noFill/>
        </p:spPr>
        <p:txBody>
          <a:bodyPr wrap="square" rtlCol="0">
            <a:spAutoFit/>
          </a:bodyPr>
          <a:lstStyle/>
          <a:p>
            <a:r>
              <a:rPr lang="en-US" dirty="0"/>
              <a:t>Pearls before swine</a:t>
            </a:r>
          </a:p>
          <a:p>
            <a:endParaRPr lang="en-US" dirty="0"/>
          </a:p>
          <a:p>
            <a:r>
              <a:rPr lang="en-US" dirty="0"/>
              <a:t>Ask, Seek, and Knock</a:t>
            </a:r>
          </a:p>
          <a:p>
            <a:endParaRPr lang="en-US" dirty="0"/>
          </a:p>
          <a:p>
            <a:r>
              <a:rPr lang="en-US" dirty="0"/>
              <a:t>Go Ye into the World</a:t>
            </a:r>
          </a:p>
          <a:p>
            <a:endParaRPr lang="en-US" dirty="0"/>
          </a:p>
          <a:p>
            <a:r>
              <a:rPr lang="en-US" dirty="0"/>
              <a:t>The Strait Gate</a:t>
            </a:r>
          </a:p>
        </p:txBody>
      </p:sp>
      <p:sp>
        <p:nvSpPr>
          <p:cNvPr id="8" name="TextBox 7">
            <a:extLst>
              <a:ext uri="{FF2B5EF4-FFF2-40B4-BE49-F238E27FC236}">
                <a16:creationId xmlns:a16="http://schemas.microsoft.com/office/drawing/2014/main" id="{4436E545-BB2C-CE57-7B0F-AF462EE73230}"/>
              </a:ext>
            </a:extLst>
          </p:cNvPr>
          <p:cNvSpPr txBox="1"/>
          <p:nvPr/>
        </p:nvSpPr>
        <p:spPr>
          <a:xfrm>
            <a:off x="8116529" y="2035276"/>
            <a:ext cx="2885768" cy="2031325"/>
          </a:xfrm>
          <a:prstGeom prst="rect">
            <a:avLst/>
          </a:prstGeom>
          <a:noFill/>
        </p:spPr>
        <p:txBody>
          <a:bodyPr wrap="square" rtlCol="0">
            <a:spAutoFit/>
          </a:bodyPr>
          <a:lstStyle/>
          <a:p>
            <a:r>
              <a:rPr lang="en-US" dirty="0"/>
              <a:t>False Prophets, A Warning</a:t>
            </a:r>
          </a:p>
          <a:p>
            <a:endParaRPr lang="en-US" dirty="0"/>
          </a:p>
          <a:p>
            <a:r>
              <a:rPr lang="en-US" dirty="0"/>
              <a:t>Being Saved</a:t>
            </a:r>
          </a:p>
          <a:p>
            <a:endParaRPr lang="en-US" dirty="0"/>
          </a:p>
          <a:p>
            <a:r>
              <a:rPr lang="en-US" dirty="0"/>
              <a:t>Upon the Rock or the Sand</a:t>
            </a:r>
          </a:p>
          <a:p>
            <a:endParaRPr lang="en-US" dirty="0"/>
          </a:p>
          <a:p>
            <a:r>
              <a:rPr lang="en-US" dirty="0"/>
              <a:t>Those in Authority</a:t>
            </a:r>
          </a:p>
        </p:txBody>
      </p:sp>
    </p:spTree>
    <p:extLst>
      <p:ext uri="{BB962C8B-B14F-4D97-AF65-F5344CB8AC3E}">
        <p14:creationId xmlns:p14="http://schemas.microsoft.com/office/powerpoint/2010/main" val="4140525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0" y="6588348"/>
            <a:ext cx="6691949" cy="307777"/>
          </a:xfrm>
          <a:prstGeom prst="rect">
            <a:avLst/>
          </a:prstGeom>
        </p:spPr>
        <p:txBody>
          <a:bodyPr wrap="square">
            <a:spAutoFit/>
          </a:bodyPr>
          <a:lstStyle/>
          <a:p>
            <a:r>
              <a:rPr lang="en-US" sz="1400" dirty="0"/>
              <a:t>Matthew 7:6</a:t>
            </a:r>
          </a:p>
        </p:txBody>
      </p:sp>
      <p:sp>
        <p:nvSpPr>
          <p:cNvPr id="24"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Pearls Before Swine</a:t>
            </a:r>
            <a:endParaRPr lang="en-US" altLang="en-US" sz="4000" dirty="0">
              <a:latin typeface="Algerian" panose="04020705040A02060702" pitchFamily="82" charset="0"/>
            </a:endParaRPr>
          </a:p>
        </p:txBody>
      </p:sp>
      <p:sp>
        <p:nvSpPr>
          <p:cNvPr id="9" name="Rectangle 8"/>
          <p:cNvSpPr/>
          <p:nvPr/>
        </p:nvSpPr>
        <p:spPr>
          <a:xfrm>
            <a:off x="297974" y="821387"/>
            <a:ext cx="6096000" cy="1754326"/>
          </a:xfrm>
          <a:prstGeom prst="rect">
            <a:avLst/>
          </a:prstGeom>
        </p:spPr>
        <p:txBody>
          <a:bodyPr>
            <a:spAutoFit/>
          </a:bodyPr>
          <a:lstStyle/>
          <a:p>
            <a:r>
              <a:rPr lang="en-US" dirty="0">
                <a:solidFill>
                  <a:srgbClr val="333333"/>
                </a:solidFill>
                <a:latin typeface="Abadi" panose="020B0604020104020204" pitchFamily="34" charset="0"/>
              </a:rPr>
              <a:t>“…His pearls of wisdom, knowledge, and precious gifts.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The consequence is, we lose blessings instead of retaining them-a decrease of the Holy Spirit follows, instead of an increase, and our minds become darkened.”</a:t>
            </a:r>
          </a:p>
          <a:p>
            <a:r>
              <a:rPr lang="en-US" dirty="0">
                <a:solidFill>
                  <a:srgbClr val="333333"/>
                </a:solidFill>
                <a:latin typeface="Abadi" panose="020B0604020104020204" pitchFamily="34" charset="0"/>
              </a:rPr>
              <a:t>(4)</a:t>
            </a:r>
            <a:endParaRPr lang="en-US" b="0" i="0" dirty="0">
              <a:solidFill>
                <a:srgbClr val="333333"/>
              </a:solidFill>
              <a:effectLst/>
              <a:latin typeface="Abadi" panose="020B0604020104020204" pitchFamily="34" charset="0"/>
            </a:endParaRPr>
          </a:p>
        </p:txBody>
      </p:sp>
      <p:grpSp>
        <p:nvGrpSpPr>
          <p:cNvPr id="11" name="Group 10"/>
          <p:cNvGrpSpPr/>
          <p:nvPr/>
        </p:nvGrpSpPr>
        <p:grpSpPr>
          <a:xfrm>
            <a:off x="9908364" y="208673"/>
            <a:ext cx="1935937" cy="2471921"/>
            <a:chOff x="9102606" y="1865457"/>
            <a:chExt cx="1935937" cy="2471921"/>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911" y="2124907"/>
              <a:ext cx="1461040" cy="1953023"/>
            </a:xfrm>
            <a:prstGeom prst="ellipse">
              <a:avLst/>
            </a:prstGeom>
            <a:ln>
              <a:noFill/>
            </a:ln>
            <a:effectLst>
              <a:softEdge rad="112500"/>
            </a:effectLst>
          </p:spPr>
        </p:pic>
        <p:grpSp>
          <p:nvGrpSpPr>
            <p:cNvPr id="25" name="Group 24"/>
            <p:cNvGrpSpPr/>
            <p:nvPr/>
          </p:nvGrpSpPr>
          <p:grpSpPr>
            <a:xfrm>
              <a:off x="9102606" y="1865457"/>
              <a:ext cx="1935937" cy="2471921"/>
              <a:chOff x="7035114" y="2990053"/>
              <a:chExt cx="1517822" cy="2135661"/>
            </a:xfrm>
          </p:grpSpPr>
          <p:sp>
            <p:nvSpPr>
              <p:cNvPr id="26" name="Oval 25"/>
              <p:cNvSpPr/>
              <p:nvPr/>
            </p:nvSpPr>
            <p:spPr>
              <a:xfrm>
                <a:off x="7035114" y="3550227"/>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63946" y="3941524"/>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42205" y="4316346"/>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39914" y="4645859"/>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10616" y="4744714"/>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41" y="4497578"/>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55460" y="4143351"/>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171936" y="3772648"/>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14271" y="3393708"/>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25946" y="3146573"/>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88194" y="2990053"/>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158681" y="3195999"/>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3358547" y="2965736"/>
            <a:ext cx="2018972" cy="926527"/>
            <a:chOff x="735300" y="5365922"/>
            <a:chExt cx="2858673" cy="1311875"/>
          </a:xfrm>
        </p:grpSpPr>
        <p:sp>
          <p:nvSpPr>
            <p:cNvPr id="41" name="Oval 40"/>
            <p:cNvSpPr/>
            <p:nvPr/>
          </p:nvSpPr>
          <p:spPr>
            <a:xfrm>
              <a:off x="1026149" y="59055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35300" y="56515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14957" y="5365922"/>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12737" y="5365922"/>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59058" y="54991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72470" y="6064078"/>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62926" y="6067408"/>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119561" y="60198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97895" y="6098059"/>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140058" y="5598297"/>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97895" y="55499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887726" y="5613400"/>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10441" y="6296797"/>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212973" y="5814197"/>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55857" y="6195033"/>
              <a:ext cx="381000" cy="3810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61"/>
          <p:cNvGrpSpPr/>
          <p:nvPr/>
        </p:nvGrpSpPr>
        <p:grpSpPr>
          <a:xfrm>
            <a:off x="6246115" y="1816396"/>
            <a:ext cx="2237534" cy="1680189"/>
            <a:chOff x="2458112" y="1703074"/>
            <a:chExt cx="3912270" cy="3034748"/>
          </a:xfrm>
        </p:grpSpPr>
        <p:grpSp>
          <p:nvGrpSpPr>
            <p:cNvPr id="57" name="Group 52"/>
            <p:cNvGrpSpPr/>
            <p:nvPr/>
          </p:nvGrpSpPr>
          <p:grpSpPr>
            <a:xfrm rot="21393298">
              <a:off x="4758025" y="3372078"/>
              <a:ext cx="675877" cy="1139468"/>
              <a:chOff x="7162800" y="3048000"/>
              <a:chExt cx="990600" cy="1371600"/>
            </a:xfrm>
          </p:grpSpPr>
          <p:sp>
            <p:nvSpPr>
              <p:cNvPr id="91" name="Rounded Rectangle 90"/>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7162800" y="3962400"/>
                <a:ext cx="990600" cy="457200"/>
                <a:chOff x="6705600" y="3733800"/>
                <a:chExt cx="990600" cy="457200"/>
              </a:xfrm>
            </p:grpSpPr>
            <p:sp>
              <p:nvSpPr>
                <p:cNvPr id="93" name="Round Same Side Corner Rectangle 92"/>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Same Side Corner Rectangle 93"/>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40"/>
            <p:cNvGrpSpPr/>
            <p:nvPr/>
          </p:nvGrpSpPr>
          <p:grpSpPr>
            <a:xfrm rot="1051563">
              <a:off x="3578186" y="3424885"/>
              <a:ext cx="646842" cy="1090517"/>
              <a:chOff x="7162800" y="3048000"/>
              <a:chExt cx="990600" cy="1371600"/>
            </a:xfrm>
          </p:grpSpPr>
          <p:sp>
            <p:nvSpPr>
              <p:cNvPr id="87" name="Rounded Rectangle 86"/>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37"/>
              <p:cNvGrpSpPr/>
              <p:nvPr/>
            </p:nvGrpSpPr>
            <p:grpSpPr>
              <a:xfrm>
                <a:off x="7162800" y="3962400"/>
                <a:ext cx="990600" cy="457200"/>
                <a:chOff x="6705600" y="3733800"/>
                <a:chExt cx="990600" cy="457200"/>
              </a:xfrm>
            </p:grpSpPr>
            <p:sp>
              <p:nvSpPr>
                <p:cNvPr id="89" name="Round Same Side Corner Rectangle 88"/>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Same Side Corner Rectangle 89"/>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32"/>
            <p:cNvGrpSpPr/>
            <p:nvPr/>
          </p:nvGrpSpPr>
          <p:grpSpPr>
            <a:xfrm rot="3149846">
              <a:off x="5449905" y="1720940"/>
              <a:ext cx="752435" cy="1088519"/>
              <a:chOff x="6019800" y="2004733"/>
              <a:chExt cx="1295400" cy="1576667"/>
            </a:xfrm>
          </p:grpSpPr>
          <p:sp>
            <p:nvSpPr>
              <p:cNvPr id="84" name="Block Arc 83"/>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56"/>
            <p:cNvGrpSpPr/>
            <p:nvPr/>
          </p:nvGrpSpPr>
          <p:grpSpPr>
            <a:xfrm>
              <a:off x="3200400" y="2438400"/>
              <a:ext cx="589536" cy="609600"/>
              <a:chOff x="5029200" y="1905000"/>
              <a:chExt cx="1752600" cy="1828800"/>
            </a:xfrm>
          </p:grpSpPr>
          <p:sp>
            <p:nvSpPr>
              <p:cNvPr id="81"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Diagonal Corner Rectangle 62"/>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9"/>
            <p:cNvGrpSpPr/>
            <p:nvPr/>
          </p:nvGrpSpPr>
          <p:grpSpPr>
            <a:xfrm rot="1051563">
              <a:off x="3891971" y="3581625"/>
              <a:ext cx="685800" cy="1156197"/>
              <a:chOff x="7162800" y="3048000"/>
              <a:chExt cx="990600" cy="1371600"/>
            </a:xfrm>
          </p:grpSpPr>
          <p:sp>
            <p:nvSpPr>
              <p:cNvPr id="77" name="Rounded Rectangle 76"/>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37"/>
              <p:cNvGrpSpPr/>
              <p:nvPr/>
            </p:nvGrpSpPr>
            <p:grpSpPr>
              <a:xfrm>
                <a:off x="7162800" y="3962400"/>
                <a:ext cx="990600" cy="457200"/>
                <a:chOff x="6705600" y="3733800"/>
                <a:chExt cx="990600" cy="457200"/>
              </a:xfrm>
            </p:grpSpPr>
            <p:sp>
              <p:nvSpPr>
                <p:cNvPr id="79" name="Round Same Side Corner Rectangle 78"/>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Same Side Corner Rectangle 79"/>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46"/>
            <p:cNvGrpSpPr/>
            <p:nvPr/>
          </p:nvGrpSpPr>
          <p:grpSpPr>
            <a:xfrm rot="20225410">
              <a:off x="5150994" y="3440683"/>
              <a:ext cx="685800" cy="1156197"/>
              <a:chOff x="7162800" y="3048000"/>
              <a:chExt cx="990600" cy="1371600"/>
            </a:xfrm>
          </p:grpSpPr>
          <p:sp>
            <p:nvSpPr>
              <p:cNvPr id="73" name="Rounded Rectangle 72"/>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37"/>
              <p:cNvGrpSpPr/>
              <p:nvPr/>
            </p:nvGrpSpPr>
            <p:grpSpPr>
              <a:xfrm>
                <a:off x="7162800" y="3962400"/>
                <a:ext cx="990600" cy="457200"/>
                <a:chOff x="6705600" y="3733800"/>
                <a:chExt cx="990600" cy="457200"/>
              </a:xfrm>
            </p:grpSpPr>
            <p:sp>
              <p:nvSpPr>
                <p:cNvPr id="75" name="Round Same Side Corner Rectangle 74"/>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Same Side Corner Rectangle 75"/>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Oval 67"/>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70"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463310" y="4072070"/>
            <a:ext cx="6875675" cy="923330"/>
          </a:xfrm>
          <a:prstGeom prst="rect">
            <a:avLst/>
          </a:prstGeom>
        </p:spPr>
        <p:txBody>
          <a:bodyPr wrap="square">
            <a:spAutoFit/>
          </a:bodyPr>
          <a:lstStyle/>
          <a:p>
            <a:r>
              <a:rPr lang="en-US" dirty="0">
                <a:solidFill>
                  <a:srgbClr val="333333"/>
                </a:solidFill>
                <a:latin typeface="Abadi" panose="020B0604020104020204" pitchFamily="34" charset="0"/>
              </a:rPr>
              <a:t>“Negative criticism, or “unrighteous judgment,” as the Lord calls it, seems to come naturally to mortals. It can be a form of self-righteousness and also a way of excusing our own actions.</a:t>
            </a:r>
            <a:endParaRPr lang="en-US" dirty="0"/>
          </a:p>
        </p:txBody>
      </p:sp>
      <p:sp>
        <p:nvSpPr>
          <p:cNvPr id="13" name="Rectangle 12"/>
          <p:cNvSpPr/>
          <p:nvPr/>
        </p:nvSpPr>
        <p:spPr>
          <a:xfrm>
            <a:off x="5819543" y="5383224"/>
            <a:ext cx="6096000" cy="1200329"/>
          </a:xfrm>
          <a:prstGeom prst="rect">
            <a:avLst/>
          </a:prstGeom>
        </p:spPr>
        <p:txBody>
          <a:bodyPr>
            <a:spAutoFit/>
          </a:bodyPr>
          <a:lstStyle/>
          <a:p>
            <a:r>
              <a:rPr lang="en-US" dirty="0">
                <a:solidFill>
                  <a:srgbClr val="333333"/>
                </a:solidFill>
                <a:latin typeface="Abadi" panose="020B0604020104020204" pitchFamily="34" charset="0"/>
              </a:rPr>
              <a:t>“Righteous judgment is made under the influence of the Spirit by those who are seeking to become worthy recipients of the Spirit. This type of judgment always builds rather than tears down.” (5)</a:t>
            </a:r>
            <a:endParaRPr lang="en-US" dirty="0"/>
          </a:p>
        </p:txBody>
      </p:sp>
    </p:spTree>
    <p:extLst>
      <p:ext uri="{BB962C8B-B14F-4D97-AF65-F5344CB8AC3E}">
        <p14:creationId xmlns:p14="http://schemas.microsoft.com/office/powerpoint/2010/main" val="1340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0" y="6588348"/>
            <a:ext cx="6691949" cy="307777"/>
          </a:xfrm>
          <a:prstGeom prst="rect">
            <a:avLst/>
          </a:prstGeom>
        </p:spPr>
        <p:txBody>
          <a:bodyPr wrap="square">
            <a:spAutoFit/>
          </a:bodyPr>
          <a:lstStyle/>
          <a:p>
            <a:r>
              <a:rPr lang="en-US" sz="1400" dirty="0"/>
              <a:t>Matthew 7:7; 3 Nephi 27:29</a:t>
            </a:r>
          </a:p>
        </p:txBody>
      </p:sp>
      <p:sp>
        <p:nvSpPr>
          <p:cNvPr id="24"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Ask, Seek, and Knock</a:t>
            </a:r>
            <a:endParaRPr lang="en-US" altLang="en-US" sz="4000" dirty="0">
              <a:latin typeface="Algerian" panose="04020705040A02060702" pitchFamily="82" charset="0"/>
            </a:endParaRPr>
          </a:p>
        </p:txBody>
      </p:sp>
      <p:sp>
        <p:nvSpPr>
          <p:cNvPr id="9" name="Rectangle 8"/>
          <p:cNvSpPr/>
          <p:nvPr/>
        </p:nvSpPr>
        <p:spPr>
          <a:xfrm>
            <a:off x="1655994" y="1109187"/>
            <a:ext cx="5297068" cy="3693319"/>
          </a:xfrm>
          <a:prstGeom prst="rect">
            <a:avLst/>
          </a:prstGeom>
        </p:spPr>
        <p:txBody>
          <a:bodyPr wrap="square">
            <a:spAutoFit/>
          </a:bodyPr>
          <a:lstStyle/>
          <a:p>
            <a:r>
              <a:rPr lang="en-US" dirty="0"/>
              <a:t>“Our Father in Heaven has invited you to express your needs, hopes, and desires unto Him. </a:t>
            </a:r>
          </a:p>
          <a:p>
            <a:endParaRPr lang="en-US" dirty="0"/>
          </a:p>
          <a:p>
            <a:r>
              <a:rPr lang="en-US" dirty="0"/>
              <a:t>That should not be done in a spirit of negotiation, but rather as a willingness to obey His will no matter what direction that takes. </a:t>
            </a:r>
          </a:p>
          <a:p>
            <a:endParaRPr lang="en-US" dirty="0"/>
          </a:p>
          <a:p>
            <a:r>
              <a:rPr lang="en-US" dirty="0"/>
              <a:t>His invitation ‘Ask, and ye shall receive’ does not assure that you will get what you </a:t>
            </a:r>
            <a:r>
              <a:rPr lang="en-US" i="1" dirty="0"/>
              <a:t>want.</a:t>
            </a:r>
            <a:r>
              <a:rPr lang="en-US" dirty="0"/>
              <a:t> It does guarantee that, if worthy, you will get what you </a:t>
            </a:r>
            <a:r>
              <a:rPr lang="en-US" i="1" dirty="0"/>
              <a:t>need,</a:t>
            </a:r>
            <a:r>
              <a:rPr lang="en-US" dirty="0"/>
              <a:t> as judged by a Father that loves you perfectly, who wants your eternal happiness even more than do you.” (6)</a:t>
            </a:r>
            <a:endParaRPr lang="en-US" b="0" i="0" dirty="0">
              <a:solidFill>
                <a:srgbClr val="333333"/>
              </a:solidFill>
              <a:effectLst/>
              <a:latin typeface="Abadi" panose="020B06040201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94" y="314975"/>
            <a:ext cx="1265997" cy="1588424"/>
          </a:xfrm>
          <a:prstGeom prst="rect">
            <a:avLst/>
          </a:prstGeom>
        </p:spPr>
      </p:pic>
      <p:grpSp>
        <p:nvGrpSpPr>
          <p:cNvPr id="3" name="Group 2"/>
          <p:cNvGrpSpPr/>
          <p:nvPr/>
        </p:nvGrpSpPr>
        <p:grpSpPr>
          <a:xfrm>
            <a:off x="9389137" y="1146387"/>
            <a:ext cx="1676735" cy="4141081"/>
            <a:chOff x="9389137" y="1146387"/>
            <a:chExt cx="1676735" cy="4141081"/>
          </a:xfrm>
        </p:grpSpPr>
        <p:grpSp>
          <p:nvGrpSpPr>
            <p:cNvPr id="95" name="Group 94"/>
            <p:cNvGrpSpPr/>
            <p:nvPr/>
          </p:nvGrpSpPr>
          <p:grpSpPr>
            <a:xfrm>
              <a:off x="9813944" y="1464373"/>
              <a:ext cx="1251928" cy="3785416"/>
              <a:chOff x="3290216" y="1031140"/>
              <a:chExt cx="1251928" cy="3785416"/>
            </a:xfrm>
          </p:grpSpPr>
          <p:sp>
            <p:nvSpPr>
              <p:cNvPr id="96" name="Rounded Rectangle 9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4192913">
                <a:off x="3005707" y="2288045"/>
                <a:ext cx="77904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0825482">
                <a:off x="4262510" y="1907180"/>
                <a:ext cx="263635" cy="141512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885134">
                <a:off x="3864635" y="3348578"/>
                <a:ext cx="271438"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0017092">
                <a:off x="4266348" y="3408721"/>
                <a:ext cx="275796" cy="13926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97565" y="103114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7935436">
                <a:off x="3328719" y="2202589"/>
                <a:ext cx="1052506"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p:cNvSpPr/>
            <p:nvPr/>
          </p:nvSpPr>
          <p:spPr>
            <a:xfrm>
              <a:off x="9389137" y="1146387"/>
              <a:ext cx="241032" cy="41410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59755" y="2964215"/>
            <a:ext cx="1164147" cy="3482009"/>
            <a:chOff x="259755" y="2964215"/>
            <a:chExt cx="1164147" cy="3482009"/>
          </a:xfrm>
        </p:grpSpPr>
        <p:grpSp>
          <p:nvGrpSpPr>
            <p:cNvPr id="105" name="Group 104"/>
            <p:cNvGrpSpPr/>
            <p:nvPr/>
          </p:nvGrpSpPr>
          <p:grpSpPr>
            <a:xfrm>
              <a:off x="654172" y="3986322"/>
              <a:ext cx="769730" cy="2459902"/>
              <a:chOff x="7205858" y="1350098"/>
              <a:chExt cx="1204256" cy="3848561"/>
            </a:xfrm>
          </p:grpSpPr>
          <p:grpSp>
            <p:nvGrpSpPr>
              <p:cNvPr id="108" name="Group 107"/>
              <p:cNvGrpSpPr/>
              <p:nvPr/>
            </p:nvGrpSpPr>
            <p:grpSpPr>
              <a:xfrm>
                <a:off x="7322943" y="1350098"/>
                <a:ext cx="1003199" cy="3848561"/>
                <a:chOff x="3729193" y="976912"/>
                <a:chExt cx="1003199" cy="3848561"/>
              </a:xfrm>
            </p:grpSpPr>
            <p:sp>
              <p:nvSpPr>
                <p:cNvPr id="110" name="Rounded Rectangle 10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Isosceles Triangle 10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ounded Rectangular Callout 105"/>
            <p:cNvSpPr/>
            <p:nvPr/>
          </p:nvSpPr>
          <p:spPr>
            <a:xfrm>
              <a:off x="259755" y="3048000"/>
              <a:ext cx="1060659" cy="817712"/>
            </a:xfrm>
            <a:prstGeom prst="wedgeRoundRect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512717" y="2964215"/>
              <a:ext cx="678577" cy="923330"/>
            </a:xfrm>
            <a:prstGeom prst="rect">
              <a:avLst/>
            </a:prstGeom>
            <a:noFill/>
          </p:spPr>
          <p:txBody>
            <a:bodyPr wrap="square" rtlCol="0">
              <a:spAutoFit/>
            </a:bodyPr>
            <a:lstStyle/>
            <a:p>
              <a:r>
                <a:rPr lang="en-US" sz="5400" dirty="0">
                  <a:solidFill>
                    <a:schemeClr val="bg1"/>
                  </a:solidFill>
                </a:rPr>
                <a:t>?</a:t>
              </a:r>
            </a:p>
          </p:txBody>
        </p:sp>
      </p:grpSp>
      <p:grpSp>
        <p:nvGrpSpPr>
          <p:cNvPr id="116" name="Group 115"/>
          <p:cNvGrpSpPr/>
          <p:nvPr/>
        </p:nvGrpSpPr>
        <p:grpSpPr>
          <a:xfrm>
            <a:off x="6874593" y="2076892"/>
            <a:ext cx="1164775" cy="4335496"/>
            <a:chOff x="4587596" y="781284"/>
            <a:chExt cx="1164775" cy="4335496"/>
          </a:xfrm>
        </p:grpSpPr>
        <p:grpSp>
          <p:nvGrpSpPr>
            <p:cNvPr id="117" name="Group 116"/>
            <p:cNvGrpSpPr/>
            <p:nvPr/>
          </p:nvGrpSpPr>
          <p:grpSpPr>
            <a:xfrm>
              <a:off x="4699935" y="1268219"/>
              <a:ext cx="1052436" cy="3848561"/>
              <a:chOff x="3676735" y="976912"/>
              <a:chExt cx="1052436" cy="3848561"/>
            </a:xfrm>
          </p:grpSpPr>
          <p:sp>
            <p:nvSpPr>
              <p:cNvPr id="128" name="Rounded Rectangle 12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9851202">
                <a:off x="4465536" y="1154154"/>
                <a:ext cx="263635" cy="77526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9815699">
                <a:off x="4345269" y="3416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6905384">
                <a:off x="3434922" y="1455273"/>
                <a:ext cx="742705"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p:cNvSpPr/>
            <p:nvPr/>
          </p:nvSpPr>
          <p:spPr>
            <a:xfrm rot="17478337">
              <a:off x="4826930" y="1835920"/>
              <a:ext cx="263635" cy="74230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rot="10800000">
              <a:off x="4660238" y="781284"/>
              <a:ext cx="978066" cy="923729"/>
              <a:chOff x="4343400" y="3657600"/>
              <a:chExt cx="2743200" cy="2590800"/>
            </a:xfrm>
          </p:grpSpPr>
          <p:sp>
            <p:nvSpPr>
              <p:cNvPr id="121" name="Can 120"/>
              <p:cNvSpPr/>
              <p:nvPr/>
            </p:nvSpPr>
            <p:spPr>
              <a:xfrm rot="10800000">
                <a:off x="4343400" y="3886200"/>
                <a:ext cx="1143000" cy="2362200"/>
              </a:xfrm>
              <a:prstGeom prst="can">
                <a:avLst>
                  <a:gd name="adj" fmla="val 6959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an 121"/>
              <p:cNvSpPr/>
              <p:nvPr/>
            </p:nvSpPr>
            <p:spPr>
              <a:xfrm rot="10800000">
                <a:off x="5943600" y="3886200"/>
                <a:ext cx="1143000" cy="2362200"/>
              </a:xfrm>
              <a:prstGeom prst="can">
                <a:avLst>
                  <a:gd name="adj" fmla="val 6959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5400000">
                <a:off x="5353050" y="4324350"/>
                <a:ext cx="723900" cy="10668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95800" y="5562600"/>
                <a:ext cx="762000" cy="6096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169702" y="5556354"/>
                <a:ext cx="762000" cy="6096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4958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0960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ounded Rectangle 119"/>
            <p:cNvSpPr/>
            <p:nvPr/>
          </p:nvSpPr>
          <p:spPr>
            <a:xfrm rot="12982951">
              <a:off x="5387589" y="1874622"/>
              <a:ext cx="263635" cy="77526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8113846" y="5500103"/>
            <a:ext cx="4197749" cy="1200329"/>
          </a:xfrm>
          <a:prstGeom prst="rect">
            <a:avLst/>
          </a:prstGeom>
        </p:spPr>
        <p:txBody>
          <a:bodyPr wrap="square">
            <a:spAutoFit/>
          </a:bodyPr>
          <a:lstStyle/>
          <a:p>
            <a:r>
              <a:rPr lang="en-US" i="1" dirty="0">
                <a:solidFill>
                  <a:srgbClr val="FF0000"/>
                </a:solidFill>
                <a:latin typeface="Palatino"/>
              </a:rPr>
              <a:t> Therefore, ask, and ye shall receive; knock, and it shall be opened unto you; for he that </a:t>
            </a:r>
            <a:r>
              <a:rPr lang="en-US" i="1" dirty="0" err="1">
                <a:solidFill>
                  <a:srgbClr val="FF0000"/>
                </a:solidFill>
                <a:latin typeface="Palatino"/>
              </a:rPr>
              <a:t>asketh</a:t>
            </a:r>
            <a:r>
              <a:rPr lang="en-US" i="1" dirty="0">
                <a:solidFill>
                  <a:srgbClr val="FF0000"/>
                </a:solidFill>
                <a:latin typeface="Palatino"/>
              </a:rPr>
              <a:t>, </a:t>
            </a:r>
            <a:r>
              <a:rPr lang="en-US" i="1" dirty="0" err="1">
                <a:solidFill>
                  <a:srgbClr val="FF0000"/>
                </a:solidFill>
                <a:latin typeface="Palatino"/>
              </a:rPr>
              <a:t>receiveth</a:t>
            </a:r>
            <a:r>
              <a:rPr lang="en-US" i="1" dirty="0">
                <a:solidFill>
                  <a:srgbClr val="FF0000"/>
                </a:solidFill>
                <a:latin typeface="Palatino"/>
              </a:rPr>
              <a:t>; and unto him that </a:t>
            </a:r>
            <a:r>
              <a:rPr lang="en-US" i="1" dirty="0" err="1">
                <a:solidFill>
                  <a:srgbClr val="FF0000"/>
                </a:solidFill>
                <a:latin typeface="Palatino"/>
              </a:rPr>
              <a:t>knocketh</a:t>
            </a:r>
            <a:r>
              <a:rPr lang="en-US" i="1" dirty="0">
                <a:solidFill>
                  <a:srgbClr val="FF0000"/>
                </a:solidFill>
                <a:latin typeface="Palatino"/>
              </a:rPr>
              <a:t>, it shall be opened.</a:t>
            </a:r>
            <a:endParaRPr lang="en-US" i="1" dirty="0">
              <a:solidFill>
                <a:srgbClr val="FF0000"/>
              </a:solidFill>
            </a:endParaRPr>
          </a:p>
        </p:txBody>
      </p:sp>
    </p:spTree>
    <p:extLst>
      <p:ext uri="{BB962C8B-B14F-4D97-AF65-F5344CB8AC3E}">
        <p14:creationId xmlns:p14="http://schemas.microsoft.com/office/powerpoint/2010/main" val="16972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JST- Matthew 7:9-11</a:t>
            </a:r>
            <a:endParaRPr lang="en-US" altLang="en-US" sz="4000" dirty="0">
              <a:latin typeface="Algerian" panose="04020705040A02060702" pitchFamily="82" charset="0"/>
            </a:endParaRPr>
          </a:p>
        </p:txBody>
      </p:sp>
      <p:sp>
        <p:nvSpPr>
          <p:cNvPr id="9" name="Rectangle 8"/>
          <p:cNvSpPr/>
          <p:nvPr/>
        </p:nvSpPr>
        <p:spPr>
          <a:xfrm>
            <a:off x="5465478" y="1028259"/>
            <a:ext cx="5297068" cy="3693319"/>
          </a:xfrm>
          <a:prstGeom prst="rect">
            <a:avLst/>
          </a:prstGeom>
        </p:spPr>
        <p:txBody>
          <a:bodyPr wrap="square">
            <a:spAutoFit/>
          </a:bodyPr>
          <a:lstStyle/>
          <a:p>
            <a:r>
              <a:rPr lang="en-US" b="1" dirty="0">
                <a:solidFill>
                  <a:srgbClr val="FF0000"/>
                </a:solidFill>
              </a:rPr>
              <a:t> 9 </a:t>
            </a:r>
            <a:r>
              <a:rPr lang="en-US" b="1" i="1" dirty="0">
                <a:solidFill>
                  <a:srgbClr val="FF0000"/>
                </a:solidFill>
              </a:rPr>
              <a:t>Go ye into the world, saying unto all, Repent, for the kingdom of heaven has come nigh unto you.</a:t>
            </a:r>
          </a:p>
          <a:p>
            <a:endParaRPr lang="en-US" b="1" dirty="0">
              <a:solidFill>
                <a:srgbClr val="FF0000"/>
              </a:solidFill>
            </a:endParaRPr>
          </a:p>
          <a:p>
            <a:r>
              <a:rPr lang="en-US" b="1" dirty="0">
                <a:solidFill>
                  <a:srgbClr val="FF0000"/>
                </a:solidFill>
              </a:rPr>
              <a:t> 10 </a:t>
            </a:r>
            <a:r>
              <a:rPr lang="en-US" b="1" i="1" dirty="0">
                <a:solidFill>
                  <a:srgbClr val="FF0000"/>
                </a:solidFill>
              </a:rPr>
              <a:t>And the mysteries of the kingdom ye shall keep within yourselves; for it is not meet to</a:t>
            </a:r>
            <a:r>
              <a:rPr lang="en-US" b="1" dirty="0">
                <a:solidFill>
                  <a:srgbClr val="FF0000"/>
                </a:solidFill>
              </a:rPr>
              <a:t> give that which is holy unto the dogs; neither cast ye your pearls </a:t>
            </a:r>
            <a:r>
              <a:rPr lang="en-US" b="1" i="1" dirty="0">
                <a:solidFill>
                  <a:srgbClr val="FF0000"/>
                </a:solidFill>
              </a:rPr>
              <a:t>unto</a:t>
            </a:r>
            <a:r>
              <a:rPr lang="en-US" b="1" dirty="0">
                <a:solidFill>
                  <a:srgbClr val="FF0000"/>
                </a:solidFill>
              </a:rPr>
              <a:t> swine, lest they trample them under their feet.</a:t>
            </a:r>
          </a:p>
          <a:p>
            <a:endParaRPr lang="en-US" b="1" dirty="0">
              <a:solidFill>
                <a:srgbClr val="FF0000"/>
              </a:solidFill>
            </a:endParaRPr>
          </a:p>
          <a:p>
            <a:r>
              <a:rPr lang="en-US" b="1" dirty="0">
                <a:solidFill>
                  <a:srgbClr val="FF0000"/>
                </a:solidFill>
              </a:rPr>
              <a:t> 11 </a:t>
            </a:r>
            <a:r>
              <a:rPr lang="en-US" b="1" i="1" dirty="0">
                <a:solidFill>
                  <a:srgbClr val="FF0000"/>
                </a:solidFill>
              </a:rPr>
              <a:t>For the world cannot receive that which ye, yourselves, are not able to bear; wherefore ye shall not give your pearls unto them, lest they</a:t>
            </a:r>
            <a:r>
              <a:rPr lang="en-US" b="1" dirty="0">
                <a:solidFill>
                  <a:srgbClr val="FF0000"/>
                </a:solidFill>
              </a:rPr>
              <a:t> turn again and rend you.</a:t>
            </a:r>
          </a:p>
        </p:txBody>
      </p:sp>
      <p:sp>
        <p:nvSpPr>
          <p:cNvPr id="5" name="Rectangle 4"/>
          <p:cNvSpPr/>
          <p:nvPr/>
        </p:nvSpPr>
        <p:spPr>
          <a:xfrm>
            <a:off x="399465" y="5401959"/>
            <a:ext cx="6096000" cy="1200329"/>
          </a:xfrm>
          <a:prstGeom prst="rect">
            <a:avLst/>
          </a:prstGeom>
        </p:spPr>
        <p:txBody>
          <a:bodyPr>
            <a:spAutoFit/>
          </a:bodyPr>
          <a:lstStyle/>
          <a:p>
            <a:r>
              <a:rPr lang="en-US" dirty="0">
                <a:solidFill>
                  <a:srgbClr val="333333"/>
                </a:solidFill>
                <a:latin typeface="Abadi" panose="020B0604020104020204" pitchFamily="34" charset="0"/>
              </a:rPr>
              <a:t>The disciples were to teach repentance but keep the mysteries of the kingdom to themselves. In other words, they were not to discuss sacred subjects with people who were not ready to receive them.</a:t>
            </a:r>
            <a:endParaRPr lang="en-US" dirty="0"/>
          </a:p>
        </p:txBody>
      </p:sp>
      <p:pic>
        <p:nvPicPr>
          <p:cNvPr id="6146" name="Picture 2" descr="http://www.bbc.co.uk/thepassion/gallery/im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7" y="1724824"/>
            <a:ext cx="4520584" cy="2374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00900" y="4977290"/>
            <a:ext cx="4820195" cy="1477328"/>
          </a:xfrm>
          <a:prstGeom prst="rect">
            <a:avLst/>
          </a:prstGeom>
        </p:spPr>
        <p:txBody>
          <a:bodyPr wrap="square">
            <a:spAutoFit/>
          </a:bodyPr>
          <a:lstStyle/>
          <a:p>
            <a:r>
              <a:rPr lang="en-US" dirty="0">
                <a:solidFill>
                  <a:srgbClr val="333333"/>
                </a:solidFill>
                <a:latin typeface="Abadi" panose="020B0604020104020204" pitchFamily="34" charset="0"/>
              </a:rPr>
              <a:t>The Savior taught that just as a loving father would not give a stone or a snake when his son asks for bread or fish, Heavenly Father will not deny the gift of personal revelation to His children who ask for it.</a:t>
            </a:r>
            <a:endParaRPr lang="en-US" dirty="0"/>
          </a:p>
        </p:txBody>
      </p:sp>
    </p:spTree>
    <p:extLst>
      <p:ext uri="{BB962C8B-B14F-4D97-AF65-F5344CB8AC3E}">
        <p14:creationId xmlns:p14="http://schemas.microsoft.com/office/powerpoint/2010/main" val="33654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JST- Matthew 7:12</a:t>
            </a:r>
            <a:endParaRPr lang="en-US" altLang="en-US" sz="4000" dirty="0">
              <a:latin typeface="Algerian" panose="04020705040A02060702" pitchFamily="82" charset="0"/>
            </a:endParaRPr>
          </a:p>
        </p:txBody>
      </p:sp>
      <p:sp>
        <p:nvSpPr>
          <p:cNvPr id="9" name="Rectangle 8"/>
          <p:cNvSpPr/>
          <p:nvPr/>
        </p:nvSpPr>
        <p:spPr>
          <a:xfrm>
            <a:off x="1051559" y="3673892"/>
            <a:ext cx="5297068" cy="923330"/>
          </a:xfrm>
          <a:prstGeom prst="rect">
            <a:avLst/>
          </a:prstGeom>
        </p:spPr>
        <p:txBody>
          <a:bodyPr wrap="square">
            <a:spAutoFit/>
          </a:bodyPr>
          <a:lstStyle/>
          <a:p>
            <a:r>
              <a:rPr lang="en-US" b="1" dirty="0">
                <a:solidFill>
                  <a:srgbClr val="FF0000"/>
                </a:solidFill>
              </a:rPr>
              <a:t>12 </a:t>
            </a:r>
            <a:r>
              <a:rPr lang="en-US" b="1" i="1" dirty="0">
                <a:solidFill>
                  <a:srgbClr val="FF0000"/>
                </a:solidFill>
              </a:rPr>
              <a:t>Say unto them, Ask of God;</a:t>
            </a:r>
            <a:r>
              <a:rPr lang="en-US" b="1" dirty="0">
                <a:solidFill>
                  <a:srgbClr val="FF0000"/>
                </a:solidFill>
              </a:rPr>
              <a:t> ask, and it shall be given you; seek, and ye shall find; knock, and it shall be opened unto you.</a:t>
            </a:r>
          </a:p>
        </p:txBody>
      </p:sp>
      <p:sp>
        <p:nvSpPr>
          <p:cNvPr id="5" name="Rectangle 4"/>
          <p:cNvSpPr/>
          <p:nvPr/>
        </p:nvSpPr>
        <p:spPr>
          <a:xfrm>
            <a:off x="399465" y="1426476"/>
            <a:ext cx="6096000" cy="1569660"/>
          </a:xfrm>
          <a:prstGeom prst="rect">
            <a:avLst/>
          </a:prstGeom>
        </p:spPr>
        <p:txBody>
          <a:bodyPr>
            <a:spAutoFit/>
          </a:bodyPr>
          <a:lstStyle/>
          <a:p>
            <a:r>
              <a:rPr lang="en-US" sz="3200" dirty="0"/>
              <a:t>What were the disciples told to say to people who wanted to receive knowledge from God?</a:t>
            </a:r>
          </a:p>
        </p:txBody>
      </p:sp>
      <p:grpSp>
        <p:nvGrpSpPr>
          <p:cNvPr id="7" name="Group 6"/>
          <p:cNvGrpSpPr/>
          <p:nvPr/>
        </p:nvGrpSpPr>
        <p:grpSpPr>
          <a:xfrm>
            <a:off x="7346174" y="4264224"/>
            <a:ext cx="3595649" cy="2254329"/>
            <a:chOff x="7512766" y="1069143"/>
            <a:chExt cx="3595649" cy="3245026"/>
          </a:xfrm>
        </p:grpSpPr>
        <p:grpSp>
          <p:nvGrpSpPr>
            <p:cNvPr id="8" name="Group 7"/>
            <p:cNvGrpSpPr/>
            <p:nvPr/>
          </p:nvGrpSpPr>
          <p:grpSpPr>
            <a:xfrm>
              <a:off x="7512766" y="1069143"/>
              <a:ext cx="3595649" cy="3245026"/>
              <a:chOff x="427578" y="180541"/>
              <a:chExt cx="2009190" cy="2427514"/>
            </a:xfrm>
          </p:grpSpPr>
          <p:sp>
            <p:nvSpPr>
              <p:cNvPr id="11" name="Freeform 10"/>
              <p:cNvSpPr/>
              <p:nvPr/>
            </p:nvSpPr>
            <p:spPr>
              <a:xfrm>
                <a:off x="458501" y="429494"/>
                <a:ext cx="1883508" cy="1881558"/>
              </a:xfrm>
              <a:custGeom>
                <a:avLst/>
                <a:gdLst>
                  <a:gd name="connsiteX0" fmla="*/ 94177 w 1684386"/>
                  <a:gd name="connsiteY0" fmla="*/ 9197 h 1881558"/>
                  <a:gd name="connsiteX1" fmla="*/ 94177 w 1684386"/>
                  <a:gd name="connsiteY1" fmla="*/ 9197 h 1881558"/>
                  <a:gd name="connsiteX2" fmla="*/ 168317 w 1684386"/>
                  <a:gd name="connsiteY2" fmla="*/ 960 h 1881558"/>
                  <a:gd name="connsiteX3" fmla="*/ 209506 w 1684386"/>
                  <a:gd name="connsiteY3" fmla="*/ 9197 h 1881558"/>
                  <a:gd name="connsiteX4" fmla="*/ 308360 w 1684386"/>
                  <a:gd name="connsiteY4" fmla="*/ 17435 h 1881558"/>
                  <a:gd name="connsiteX5" fmla="*/ 324836 w 1684386"/>
                  <a:gd name="connsiteY5" fmla="*/ 42149 h 1881558"/>
                  <a:gd name="connsiteX6" fmla="*/ 374263 w 1684386"/>
                  <a:gd name="connsiteY6" fmla="*/ 83338 h 1881558"/>
                  <a:gd name="connsiteX7" fmla="*/ 440166 w 1684386"/>
                  <a:gd name="connsiteY7" fmla="*/ 33911 h 1881558"/>
                  <a:gd name="connsiteX8" fmla="*/ 456641 w 1684386"/>
                  <a:gd name="connsiteY8" fmla="*/ 9197 h 1881558"/>
                  <a:gd name="connsiteX9" fmla="*/ 679063 w 1684386"/>
                  <a:gd name="connsiteY9" fmla="*/ 17435 h 1881558"/>
                  <a:gd name="connsiteX10" fmla="*/ 703777 w 1684386"/>
                  <a:gd name="connsiteY10" fmla="*/ 33911 h 1881558"/>
                  <a:gd name="connsiteX11" fmla="*/ 728490 w 1684386"/>
                  <a:gd name="connsiteY11" fmla="*/ 42149 h 1881558"/>
                  <a:gd name="connsiteX12" fmla="*/ 744966 w 1684386"/>
                  <a:gd name="connsiteY12" fmla="*/ 66862 h 1881558"/>
                  <a:gd name="connsiteX13" fmla="*/ 753204 w 1684386"/>
                  <a:gd name="connsiteY13" fmla="*/ 124527 h 1881558"/>
                  <a:gd name="connsiteX14" fmla="*/ 769679 w 1684386"/>
                  <a:gd name="connsiteY14" fmla="*/ 75100 h 1881558"/>
                  <a:gd name="connsiteX15" fmla="*/ 786155 w 1684386"/>
                  <a:gd name="connsiteY15" fmla="*/ 50387 h 1881558"/>
                  <a:gd name="connsiteX16" fmla="*/ 810868 w 1684386"/>
                  <a:gd name="connsiteY16" fmla="*/ 960 h 1881558"/>
                  <a:gd name="connsiteX17" fmla="*/ 860295 w 1684386"/>
                  <a:gd name="connsiteY17" fmla="*/ 9197 h 1881558"/>
                  <a:gd name="connsiteX18" fmla="*/ 926198 w 1684386"/>
                  <a:gd name="connsiteY18" fmla="*/ 17435 h 1881558"/>
                  <a:gd name="connsiteX19" fmla="*/ 967387 w 1684386"/>
                  <a:gd name="connsiteY19" fmla="*/ 25673 h 1881558"/>
                  <a:gd name="connsiteX20" fmla="*/ 1288663 w 1684386"/>
                  <a:gd name="connsiteY20" fmla="*/ 42149 h 1881558"/>
                  <a:gd name="connsiteX21" fmla="*/ 1387517 w 1684386"/>
                  <a:gd name="connsiteY21" fmla="*/ 91576 h 1881558"/>
                  <a:gd name="connsiteX22" fmla="*/ 1428706 w 1684386"/>
                  <a:gd name="connsiteY22" fmla="*/ 83338 h 1881558"/>
                  <a:gd name="connsiteX23" fmla="*/ 1486371 w 1684386"/>
                  <a:gd name="connsiteY23" fmla="*/ 17435 h 1881558"/>
                  <a:gd name="connsiteX24" fmla="*/ 1511085 w 1684386"/>
                  <a:gd name="connsiteY24" fmla="*/ 9197 h 1881558"/>
                  <a:gd name="connsiteX25" fmla="*/ 1609939 w 1684386"/>
                  <a:gd name="connsiteY25" fmla="*/ 17435 h 1881558"/>
                  <a:gd name="connsiteX26" fmla="*/ 1634652 w 1684386"/>
                  <a:gd name="connsiteY26" fmla="*/ 25673 h 1881558"/>
                  <a:gd name="connsiteX27" fmla="*/ 1667604 w 1684386"/>
                  <a:gd name="connsiteY27" fmla="*/ 33911 h 1881558"/>
                  <a:gd name="connsiteX28" fmla="*/ 1684079 w 1684386"/>
                  <a:gd name="connsiteY28" fmla="*/ 149241 h 1881558"/>
                  <a:gd name="connsiteX29" fmla="*/ 1667604 w 1684386"/>
                  <a:gd name="connsiteY29" fmla="*/ 305760 h 1881558"/>
                  <a:gd name="connsiteX30" fmla="*/ 1659366 w 1684386"/>
                  <a:gd name="connsiteY30" fmla="*/ 338711 h 1881558"/>
                  <a:gd name="connsiteX31" fmla="*/ 1642890 w 1684386"/>
                  <a:gd name="connsiteY31" fmla="*/ 363424 h 1881558"/>
                  <a:gd name="connsiteX32" fmla="*/ 1634652 w 1684386"/>
                  <a:gd name="connsiteY32" fmla="*/ 396376 h 1881558"/>
                  <a:gd name="connsiteX33" fmla="*/ 1609939 w 1684386"/>
                  <a:gd name="connsiteY33" fmla="*/ 808268 h 1881558"/>
                  <a:gd name="connsiteX34" fmla="*/ 1601701 w 1684386"/>
                  <a:gd name="connsiteY34" fmla="*/ 915360 h 1881558"/>
                  <a:gd name="connsiteX35" fmla="*/ 1618177 w 1684386"/>
                  <a:gd name="connsiteY35" fmla="*/ 1178970 h 1881558"/>
                  <a:gd name="connsiteX36" fmla="*/ 1634652 w 1684386"/>
                  <a:gd name="connsiteY36" fmla="*/ 1294300 h 1881558"/>
                  <a:gd name="connsiteX37" fmla="*/ 1642890 w 1684386"/>
                  <a:gd name="connsiteY37" fmla="*/ 1566149 h 1881558"/>
                  <a:gd name="connsiteX38" fmla="*/ 1651128 w 1684386"/>
                  <a:gd name="connsiteY38" fmla="*/ 1632051 h 1881558"/>
                  <a:gd name="connsiteX39" fmla="*/ 1642890 w 1684386"/>
                  <a:gd name="connsiteY39" fmla="*/ 1870949 h 1881558"/>
                  <a:gd name="connsiteX40" fmla="*/ 1453420 w 1684386"/>
                  <a:gd name="connsiteY40" fmla="*/ 1829760 h 1881558"/>
                  <a:gd name="connsiteX41" fmla="*/ 1445182 w 1684386"/>
                  <a:gd name="connsiteY41" fmla="*/ 1805046 h 1881558"/>
                  <a:gd name="connsiteX42" fmla="*/ 1420468 w 1684386"/>
                  <a:gd name="connsiteY42" fmla="*/ 1829760 h 1881558"/>
                  <a:gd name="connsiteX43" fmla="*/ 1371041 w 1684386"/>
                  <a:gd name="connsiteY43" fmla="*/ 1846235 h 1881558"/>
                  <a:gd name="connsiteX44" fmla="*/ 992101 w 1684386"/>
                  <a:gd name="connsiteY44" fmla="*/ 1813284 h 1881558"/>
                  <a:gd name="connsiteX45" fmla="*/ 983863 w 1684386"/>
                  <a:gd name="connsiteY45" fmla="*/ 1788570 h 1881558"/>
                  <a:gd name="connsiteX46" fmla="*/ 975625 w 1684386"/>
                  <a:gd name="connsiteY46" fmla="*/ 1747381 h 1881558"/>
                  <a:gd name="connsiteX47" fmla="*/ 942674 w 1684386"/>
                  <a:gd name="connsiteY47" fmla="*/ 1796808 h 1881558"/>
                  <a:gd name="connsiteX48" fmla="*/ 917960 w 1684386"/>
                  <a:gd name="connsiteY48" fmla="*/ 1780333 h 1881558"/>
                  <a:gd name="connsiteX49" fmla="*/ 893247 w 1684386"/>
                  <a:gd name="connsiteY49" fmla="*/ 1788570 h 1881558"/>
                  <a:gd name="connsiteX50" fmla="*/ 868533 w 1684386"/>
                  <a:gd name="connsiteY50" fmla="*/ 1837997 h 1881558"/>
                  <a:gd name="connsiteX51" fmla="*/ 843820 w 1684386"/>
                  <a:gd name="connsiteY51" fmla="*/ 1854473 h 1881558"/>
                  <a:gd name="connsiteX52" fmla="*/ 464879 w 1684386"/>
                  <a:gd name="connsiteY52" fmla="*/ 1846235 h 1881558"/>
                  <a:gd name="connsiteX53" fmla="*/ 448404 w 1684386"/>
                  <a:gd name="connsiteY53" fmla="*/ 1821522 h 1881558"/>
                  <a:gd name="connsiteX54" fmla="*/ 440166 w 1684386"/>
                  <a:gd name="connsiteY54" fmla="*/ 1788570 h 1881558"/>
                  <a:gd name="connsiteX55" fmla="*/ 431928 w 1684386"/>
                  <a:gd name="connsiteY55" fmla="*/ 1763857 h 1881558"/>
                  <a:gd name="connsiteX56" fmla="*/ 407214 w 1684386"/>
                  <a:gd name="connsiteY56" fmla="*/ 1788570 h 1881558"/>
                  <a:gd name="connsiteX57" fmla="*/ 415452 w 1684386"/>
                  <a:gd name="connsiteY57" fmla="*/ 1813284 h 1881558"/>
                  <a:gd name="connsiteX58" fmla="*/ 407214 w 1684386"/>
                  <a:gd name="connsiteY58" fmla="*/ 1879187 h 1881558"/>
                  <a:gd name="connsiteX59" fmla="*/ 168317 w 1684386"/>
                  <a:gd name="connsiteY59" fmla="*/ 1870949 h 1881558"/>
                  <a:gd name="connsiteX60" fmla="*/ 118890 w 1684386"/>
                  <a:gd name="connsiteY60" fmla="*/ 1854473 h 1881558"/>
                  <a:gd name="connsiteX61" fmla="*/ 69463 w 1684386"/>
                  <a:gd name="connsiteY61" fmla="*/ 1846235 h 1881558"/>
                  <a:gd name="connsiteX62" fmla="*/ 44750 w 1684386"/>
                  <a:gd name="connsiteY62" fmla="*/ 1829760 h 1881558"/>
                  <a:gd name="connsiteX63" fmla="*/ 11798 w 1684386"/>
                  <a:gd name="connsiteY63" fmla="*/ 1821522 h 1881558"/>
                  <a:gd name="connsiteX64" fmla="*/ 28274 w 1684386"/>
                  <a:gd name="connsiteY64" fmla="*/ 1434343 h 1881558"/>
                  <a:gd name="connsiteX65" fmla="*/ 36512 w 1684386"/>
                  <a:gd name="connsiteY65" fmla="*/ 1277824 h 1881558"/>
                  <a:gd name="connsiteX66" fmla="*/ 44750 w 1684386"/>
                  <a:gd name="connsiteY66" fmla="*/ 1228397 h 1881558"/>
                  <a:gd name="connsiteX67" fmla="*/ 52987 w 1684386"/>
                  <a:gd name="connsiteY67" fmla="*/ 1047165 h 1881558"/>
                  <a:gd name="connsiteX68" fmla="*/ 69463 w 1684386"/>
                  <a:gd name="connsiteY68" fmla="*/ 898884 h 1881558"/>
                  <a:gd name="connsiteX69" fmla="*/ 77701 w 1684386"/>
                  <a:gd name="connsiteY69" fmla="*/ 857695 h 1881558"/>
                  <a:gd name="connsiteX70" fmla="*/ 94177 w 1684386"/>
                  <a:gd name="connsiteY70" fmla="*/ 9197 h 188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84386" h="1881558">
                    <a:moveTo>
                      <a:pt x="94177" y="9197"/>
                    </a:moveTo>
                    <a:lnTo>
                      <a:pt x="94177" y="9197"/>
                    </a:lnTo>
                    <a:cubicBezTo>
                      <a:pt x="118890" y="6451"/>
                      <a:pt x="143452" y="960"/>
                      <a:pt x="168317" y="960"/>
                    </a:cubicBezTo>
                    <a:cubicBezTo>
                      <a:pt x="182319" y="960"/>
                      <a:pt x="195600" y="7561"/>
                      <a:pt x="209506" y="9197"/>
                    </a:cubicBezTo>
                    <a:cubicBezTo>
                      <a:pt x="242345" y="13060"/>
                      <a:pt x="275409" y="14689"/>
                      <a:pt x="308360" y="17435"/>
                    </a:cubicBezTo>
                    <a:cubicBezTo>
                      <a:pt x="313852" y="25673"/>
                      <a:pt x="318498" y="34543"/>
                      <a:pt x="324836" y="42149"/>
                    </a:cubicBezTo>
                    <a:cubicBezTo>
                      <a:pt x="344656" y="65932"/>
                      <a:pt x="349966" y="67139"/>
                      <a:pt x="374263" y="83338"/>
                    </a:cubicBezTo>
                    <a:cubicBezTo>
                      <a:pt x="441388" y="60962"/>
                      <a:pt x="411646" y="83821"/>
                      <a:pt x="440166" y="33911"/>
                    </a:cubicBezTo>
                    <a:cubicBezTo>
                      <a:pt x="445078" y="25315"/>
                      <a:pt x="451149" y="17435"/>
                      <a:pt x="456641" y="9197"/>
                    </a:cubicBezTo>
                    <a:cubicBezTo>
                      <a:pt x="530782" y="11943"/>
                      <a:pt x="605240" y="10053"/>
                      <a:pt x="679063" y="17435"/>
                    </a:cubicBezTo>
                    <a:cubicBezTo>
                      <a:pt x="688915" y="18420"/>
                      <a:pt x="694921" y="29483"/>
                      <a:pt x="703777" y="33911"/>
                    </a:cubicBezTo>
                    <a:cubicBezTo>
                      <a:pt x="711544" y="37794"/>
                      <a:pt x="720252" y="39403"/>
                      <a:pt x="728490" y="42149"/>
                    </a:cubicBezTo>
                    <a:cubicBezTo>
                      <a:pt x="733982" y="50387"/>
                      <a:pt x="742121" y="57379"/>
                      <a:pt x="744966" y="66862"/>
                    </a:cubicBezTo>
                    <a:cubicBezTo>
                      <a:pt x="750546" y="85460"/>
                      <a:pt x="734784" y="118387"/>
                      <a:pt x="753204" y="124527"/>
                    </a:cubicBezTo>
                    <a:cubicBezTo>
                      <a:pt x="769680" y="130019"/>
                      <a:pt x="760045" y="89550"/>
                      <a:pt x="769679" y="75100"/>
                    </a:cubicBezTo>
                    <a:lnTo>
                      <a:pt x="786155" y="50387"/>
                    </a:lnTo>
                    <a:cubicBezTo>
                      <a:pt x="789035" y="41747"/>
                      <a:pt x="799255" y="3863"/>
                      <a:pt x="810868" y="960"/>
                    </a:cubicBezTo>
                    <a:cubicBezTo>
                      <a:pt x="827072" y="-3091"/>
                      <a:pt x="843760" y="6835"/>
                      <a:pt x="860295" y="9197"/>
                    </a:cubicBezTo>
                    <a:cubicBezTo>
                      <a:pt x="882211" y="12328"/>
                      <a:pt x="904317" y="14069"/>
                      <a:pt x="926198" y="17435"/>
                    </a:cubicBezTo>
                    <a:cubicBezTo>
                      <a:pt x="940037" y="19564"/>
                      <a:pt x="953418" y="24721"/>
                      <a:pt x="967387" y="25673"/>
                    </a:cubicBezTo>
                    <a:cubicBezTo>
                      <a:pt x="1074371" y="32968"/>
                      <a:pt x="1181571" y="36657"/>
                      <a:pt x="1288663" y="42149"/>
                    </a:cubicBezTo>
                    <a:cubicBezTo>
                      <a:pt x="1373856" y="70546"/>
                      <a:pt x="1344384" y="48441"/>
                      <a:pt x="1387517" y="91576"/>
                    </a:cubicBezTo>
                    <a:cubicBezTo>
                      <a:pt x="1401247" y="88830"/>
                      <a:pt x="1417654" y="91934"/>
                      <a:pt x="1428706" y="83338"/>
                    </a:cubicBezTo>
                    <a:cubicBezTo>
                      <a:pt x="1517671" y="14143"/>
                      <a:pt x="1419922" y="50660"/>
                      <a:pt x="1486371" y="17435"/>
                    </a:cubicBezTo>
                    <a:cubicBezTo>
                      <a:pt x="1494138" y="13552"/>
                      <a:pt x="1502847" y="11943"/>
                      <a:pt x="1511085" y="9197"/>
                    </a:cubicBezTo>
                    <a:cubicBezTo>
                      <a:pt x="1544036" y="11943"/>
                      <a:pt x="1577164" y="13065"/>
                      <a:pt x="1609939" y="17435"/>
                    </a:cubicBezTo>
                    <a:cubicBezTo>
                      <a:pt x="1618546" y="18583"/>
                      <a:pt x="1626303" y="23287"/>
                      <a:pt x="1634652" y="25673"/>
                    </a:cubicBezTo>
                    <a:cubicBezTo>
                      <a:pt x="1645538" y="28783"/>
                      <a:pt x="1656620" y="31165"/>
                      <a:pt x="1667604" y="33911"/>
                    </a:cubicBezTo>
                    <a:cubicBezTo>
                      <a:pt x="1682848" y="79647"/>
                      <a:pt x="1684079" y="77051"/>
                      <a:pt x="1684079" y="149241"/>
                    </a:cubicBezTo>
                    <a:cubicBezTo>
                      <a:pt x="1684079" y="315118"/>
                      <a:pt x="1688028" y="234272"/>
                      <a:pt x="1667604" y="305760"/>
                    </a:cubicBezTo>
                    <a:cubicBezTo>
                      <a:pt x="1664494" y="316646"/>
                      <a:pt x="1663826" y="328305"/>
                      <a:pt x="1659366" y="338711"/>
                    </a:cubicBezTo>
                    <a:cubicBezTo>
                      <a:pt x="1655466" y="347811"/>
                      <a:pt x="1648382" y="355186"/>
                      <a:pt x="1642890" y="363424"/>
                    </a:cubicBezTo>
                    <a:cubicBezTo>
                      <a:pt x="1640144" y="374408"/>
                      <a:pt x="1636872" y="385274"/>
                      <a:pt x="1634652" y="396376"/>
                    </a:cubicBezTo>
                    <a:cubicBezTo>
                      <a:pt x="1607367" y="532797"/>
                      <a:pt x="1621110" y="663048"/>
                      <a:pt x="1609939" y="808268"/>
                    </a:cubicBezTo>
                    <a:lnTo>
                      <a:pt x="1601701" y="915360"/>
                    </a:lnTo>
                    <a:cubicBezTo>
                      <a:pt x="1613530" y="1222905"/>
                      <a:pt x="1597504" y="1041144"/>
                      <a:pt x="1618177" y="1178970"/>
                    </a:cubicBezTo>
                    <a:cubicBezTo>
                      <a:pt x="1623937" y="1217374"/>
                      <a:pt x="1634652" y="1294300"/>
                      <a:pt x="1634652" y="1294300"/>
                    </a:cubicBezTo>
                    <a:cubicBezTo>
                      <a:pt x="1637398" y="1384916"/>
                      <a:pt x="1638473" y="1475599"/>
                      <a:pt x="1642890" y="1566149"/>
                    </a:cubicBezTo>
                    <a:cubicBezTo>
                      <a:pt x="1643969" y="1588261"/>
                      <a:pt x="1651128" y="1609913"/>
                      <a:pt x="1651128" y="1632051"/>
                    </a:cubicBezTo>
                    <a:cubicBezTo>
                      <a:pt x="1651128" y="1711731"/>
                      <a:pt x="1645636" y="1791316"/>
                      <a:pt x="1642890" y="1870949"/>
                    </a:cubicBezTo>
                    <a:cubicBezTo>
                      <a:pt x="1432642" y="1861392"/>
                      <a:pt x="1479640" y="1921529"/>
                      <a:pt x="1453420" y="1829760"/>
                    </a:cubicBezTo>
                    <a:cubicBezTo>
                      <a:pt x="1451034" y="1821411"/>
                      <a:pt x="1447928" y="1813284"/>
                      <a:pt x="1445182" y="1805046"/>
                    </a:cubicBezTo>
                    <a:cubicBezTo>
                      <a:pt x="1436944" y="1813284"/>
                      <a:pt x="1430652" y="1824102"/>
                      <a:pt x="1420468" y="1829760"/>
                    </a:cubicBezTo>
                    <a:cubicBezTo>
                      <a:pt x="1405287" y="1838194"/>
                      <a:pt x="1371041" y="1846235"/>
                      <a:pt x="1371041" y="1846235"/>
                    </a:cubicBezTo>
                    <a:cubicBezTo>
                      <a:pt x="1256483" y="1843631"/>
                      <a:pt x="1054496" y="1938071"/>
                      <a:pt x="992101" y="1813284"/>
                    </a:cubicBezTo>
                    <a:cubicBezTo>
                      <a:pt x="988218" y="1805517"/>
                      <a:pt x="985969" y="1796994"/>
                      <a:pt x="983863" y="1788570"/>
                    </a:cubicBezTo>
                    <a:cubicBezTo>
                      <a:pt x="980467" y="1774986"/>
                      <a:pt x="978371" y="1761111"/>
                      <a:pt x="975625" y="1747381"/>
                    </a:cubicBezTo>
                    <a:cubicBezTo>
                      <a:pt x="971613" y="1767439"/>
                      <a:pt x="976993" y="1802527"/>
                      <a:pt x="942674" y="1796808"/>
                    </a:cubicBezTo>
                    <a:cubicBezTo>
                      <a:pt x="932908" y="1795181"/>
                      <a:pt x="926198" y="1785825"/>
                      <a:pt x="917960" y="1780333"/>
                    </a:cubicBezTo>
                    <a:cubicBezTo>
                      <a:pt x="909722" y="1783079"/>
                      <a:pt x="900027" y="1783146"/>
                      <a:pt x="893247" y="1788570"/>
                    </a:cubicBezTo>
                    <a:cubicBezTo>
                      <a:pt x="854668" y="1819433"/>
                      <a:pt x="895062" y="1804835"/>
                      <a:pt x="868533" y="1837997"/>
                    </a:cubicBezTo>
                    <a:cubicBezTo>
                      <a:pt x="862348" y="1845728"/>
                      <a:pt x="852058" y="1848981"/>
                      <a:pt x="843820" y="1854473"/>
                    </a:cubicBezTo>
                    <a:cubicBezTo>
                      <a:pt x="717506" y="1851727"/>
                      <a:pt x="590786" y="1856727"/>
                      <a:pt x="464879" y="1846235"/>
                    </a:cubicBezTo>
                    <a:cubicBezTo>
                      <a:pt x="455013" y="1845413"/>
                      <a:pt x="452304" y="1830622"/>
                      <a:pt x="448404" y="1821522"/>
                    </a:cubicBezTo>
                    <a:cubicBezTo>
                      <a:pt x="443944" y="1811115"/>
                      <a:pt x="443276" y="1799456"/>
                      <a:pt x="440166" y="1788570"/>
                    </a:cubicBezTo>
                    <a:cubicBezTo>
                      <a:pt x="437780" y="1780221"/>
                      <a:pt x="434674" y="1772095"/>
                      <a:pt x="431928" y="1763857"/>
                    </a:cubicBezTo>
                    <a:cubicBezTo>
                      <a:pt x="423690" y="1772095"/>
                      <a:pt x="410898" y="1777518"/>
                      <a:pt x="407214" y="1788570"/>
                    </a:cubicBezTo>
                    <a:cubicBezTo>
                      <a:pt x="404468" y="1796808"/>
                      <a:pt x="415452" y="1804600"/>
                      <a:pt x="415452" y="1813284"/>
                    </a:cubicBezTo>
                    <a:cubicBezTo>
                      <a:pt x="415452" y="1835423"/>
                      <a:pt x="409960" y="1857219"/>
                      <a:pt x="407214" y="1879187"/>
                    </a:cubicBezTo>
                    <a:cubicBezTo>
                      <a:pt x="327582" y="1876441"/>
                      <a:pt x="247706" y="1877754"/>
                      <a:pt x="168317" y="1870949"/>
                    </a:cubicBezTo>
                    <a:cubicBezTo>
                      <a:pt x="151014" y="1869466"/>
                      <a:pt x="136021" y="1857328"/>
                      <a:pt x="118890" y="1854473"/>
                    </a:cubicBezTo>
                    <a:lnTo>
                      <a:pt x="69463" y="1846235"/>
                    </a:lnTo>
                    <a:cubicBezTo>
                      <a:pt x="61225" y="1840743"/>
                      <a:pt x="53850" y="1833660"/>
                      <a:pt x="44750" y="1829760"/>
                    </a:cubicBezTo>
                    <a:cubicBezTo>
                      <a:pt x="34343" y="1825300"/>
                      <a:pt x="12568" y="1832818"/>
                      <a:pt x="11798" y="1821522"/>
                    </a:cubicBezTo>
                    <a:cubicBezTo>
                      <a:pt x="-5963" y="1561027"/>
                      <a:pt x="-6092" y="1571806"/>
                      <a:pt x="28274" y="1434343"/>
                    </a:cubicBezTo>
                    <a:cubicBezTo>
                      <a:pt x="31020" y="1382170"/>
                      <a:pt x="32346" y="1329903"/>
                      <a:pt x="36512" y="1277824"/>
                    </a:cubicBezTo>
                    <a:cubicBezTo>
                      <a:pt x="37844" y="1261174"/>
                      <a:pt x="43560" y="1245057"/>
                      <a:pt x="44750" y="1228397"/>
                    </a:cubicBezTo>
                    <a:cubicBezTo>
                      <a:pt x="49058" y="1168078"/>
                      <a:pt x="49329" y="1107527"/>
                      <a:pt x="52987" y="1047165"/>
                    </a:cubicBezTo>
                    <a:cubicBezTo>
                      <a:pt x="55883" y="999379"/>
                      <a:pt x="61481" y="946775"/>
                      <a:pt x="69463" y="898884"/>
                    </a:cubicBezTo>
                    <a:cubicBezTo>
                      <a:pt x="71765" y="885073"/>
                      <a:pt x="77569" y="871696"/>
                      <a:pt x="77701" y="857695"/>
                    </a:cubicBezTo>
                    <a:cubicBezTo>
                      <a:pt x="80317" y="580367"/>
                      <a:pt x="91431" y="150613"/>
                      <a:pt x="94177" y="9197"/>
                    </a:cubicBezTo>
                    <a:close/>
                  </a:path>
                </a:pathLst>
              </a:cu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27578" y="279983"/>
                <a:ext cx="209984"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2206186" y="180541"/>
                <a:ext cx="230582"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7850191" y="1757664"/>
              <a:ext cx="2833735" cy="1077218"/>
            </a:xfrm>
            <a:prstGeom prst="rect">
              <a:avLst/>
            </a:prstGeom>
          </p:spPr>
          <p:txBody>
            <a:bodyPr wrap="square">
              <a:spAutoFit/>
            </a:bodyPr>
            <a:lstStyle/>
            <a:p>
              <a:pPr algn="ctr"/>
              <a:r>
                <a:rPr lang="en-US" sz="1600" b="1" dirty="0"/>
                <a:t>As we ask, seek, and knock in our search for truth, Heavenly Father will answer and bless us with personal revelation</a:t>
              </a:r>
              <a:endParaRPr lang="en-US" sz="1600" dirty="0"/>
            </a:p>
          </p:txBody>
        </p:sp>
      </p:grpSp>
      <p:pic>
        <p:nvPicPr>
          <p:cNvPr id="9218" name="Picture 2" descr="http://channel.nationalgeographic.com/exposure/content/photo/photo/2092087_how-did-the-apostles-die_phoi6mn445vbbn4o2ra4kwuovmeatuw6lrlcsphco3flmkbrawuq_757x4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465" y="1002998"/>
            <a:ext cx="5319917" cy="29867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594226" y="4597223"/>
            <a:ext cx="2039016" cy="2025014"/>
            <a:chOff x="3716530" y="4747467"/>
            <a:chExt cx="1916712" cy="1876028"/>
          </a:xfrm>
        </p:grpSpPr>
        <p:pic>
          <p:nvPicPr>
            <p:cNvPr id="1026" name="Picture 2" descr="https://mormonsoprano.files.wordpress.com/2015/05/prayer-child-quote-lds.jpg?w=12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37" b="25220"/>
            <a:stretch/>
          </p:blipFill>
          <p:spPr bwMode="auto">
            <a:xfrm>
              <a:off x="3716530" y="4747467"/>
              <a:ext cx="1876796" cy="17382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014589" y="6423902"/>
              <a:ext cx="618653" cy="199593"/>
            </a:xfrm>
            <a:prstGeom prst="rect">
              <a:avLst/>
            </a:prstGeom>
          </p:spPr>
          <p:txBody>
            <a:bodyPr wrap="square">
              <a:spAutoFit/>
            </a:bodyPr>
            <a:lstStyle/>
            <a:p>
              <a:r>
                <a:rPr lang="en-US" sz="800" dirty="0" err="1">
                  <a:solidFill>
                    <a:srgbClr val="333333"/>
                  </a:solidFill>
                  <a:latin typeface="Abadi" panose="020B0604020104020204" pitchFamily="34" charset="0"/>
                </a:rPr>
                <a:t>A.Calvin</a:t>
              </a:r>
              <a:endParaRPr lang="en-US" sz="800" dirty="0"/>
            </a:p>
          </p:txBody>
        </p:sp>
      </p:grpSp>
    </p:spTree>
    <p:extLst>
      <p:ext uri="{BB962C8B-B14F-4D97-AF65-F5344CB8AC3E}">
        <p14:creationId xmlns:p14="http://schemas.microsoft.com/office/powerpoint/2010/main" val="15575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6" presetClass="entr" presetSubtype="37"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The Strait Gate</a:t>
            </a:r>
            <a:endParaRPr lang="en-US" altLang="en-US" sz="4000" dirty="0">
              <a:latin typeface="Algerian" panose="04020705040A02060702" pitchFamily="82" charset="0"/>
            </a:endParaRPr>
          </a:p>
        </p:txBody>
      </p:sp>
      <p:sp>
        <p:nvSpPr>
          <p:cNvPr id="9" name="Rectangle 8"/>
          <p:cNvSpPr/>
          <p:nvPr/>
        </p:nvSpPr>
        <p:spPr>
          <a:xfrm>
            <a:off x="7109" y="6588590"/>
            <a:ext cx="5297068" cy="307777"/>
          </a:xfrm>
          <a:prstGeom prst="rect">
            <a:avLst/>
          </a:prstGeom>
        </p:spPr>
        <p:txBody>
          <a:bodyPr wrap="square">
            <a:spAutoFit/>
          </a:bodyPr>
          <a:lstStyle/>
          <a:p>
            <a:r>
              <a:rPr lang="en-US" sz="1400" dirty="0"/>
              <a:t>Matthew 7:13</a:t>
            </a:r>
          </a:p>
        </p:txBody>
      </p:sp>
      <p:sp>
        <p:nvSpPr>
          <p:cNvPr id="2" name="Rectangle 1"/>
          <p:cNvSpPr/>
          <p:nvPr/>
        </p:nvSpPr>
        <p:spPr>
          <a:xfrm>
            <a:off x="210449" y="847471"/>
            <a:ext cx="3223263" cy="4247317"/>
          </a:xfrm>
          <a:prstGeom prst="rect">
            <a:avLst/>
          </a:prstGeom>
        </p:spPr>
        <p:txBody>
          <a:bodyPr wrap="square">
            <a:spAutoFit/>
          </a:bodyPr>
          <a:lstStyle/>
          <a:p>
            <a:r>
              <a:rPr lang="en-US" b="1" i="1" dirty="0">
                <a:solidFill>
                  <a:srgbClr val="FF0000"/>
                </a:solidFill>
              </a:rPr>
              <a:t>For strait is the gate, and narrow the way that </a:t>
            </a:r>
            <a:r>
              <a:rPr lang="en-US" b="1" i="1" dirty="0" err="1">
                <a:solidFill>
                  <a:srgbClr val="FF0000"/>
                </a:solidFill>
              </a:rPr>
              <a:t>leadeth</a:t>
            </a:r>
            <a:r>
              <a:rPr lang="en-US" b="1" i="1" dirty="0">
                <a:solidFill>
                  <a:srgbClr val="FF0000"/>
                </a:solidFill>
              </a:rPr>
              <a:t> unto the exaltation and continuation of the lives, and few there be that find it, because ye receive me not in the world neither do ye know me.</a:t>
            </a:r>
          </a:p>
          <a:p>
            <a:endParaRPr lang="en-US" b="1" i="1" dirty="0">
              <a:solidFill>
                <a:srgbClr val="FF0000"/>
              </a:solidFill>
            </a:endParaRPr>
          </a:p>
          <a:p>
            <a:r>
              <a:rPr lang="en-US" b="1" i="1" dirty="0">
                <a:solidFill>
                  <a:srgbClr val="FF0000"/>
                </a:solidFill>
              </a:rPr>
              <a:t>But if ye receive me in the world, then shall ye know me, and shall receive your exaltation; that where I am ye shall be also.</a:t>
            </a:r>
          </a:p>
          <a:p>
            <a:r>
              <a:rPr lang="en-US" b="1" i="1" dirty="0">
                <a:solidFill>
                  <a:srgbClr val="FF0000"/>
                </a:solidFill>
              </a:rPr>
              <a:t>D&amp;C 132:22-23</a:t>
            </a:r>
          </a:p>
        </p:txBody>
      </p:sp>
      <p:sp>
        <p:nvSpPr>
          <p:cNvPr id="6" name="Rectangle 5"/>
          <p:cNvSpPr/>
          <p:nvPr/>
        </p:nvSpPr>
        <p:spPr>
          <a:xfrm>
            <a:off x="5474328" y="1333735"/>
            <a:ext cx="6096000" cy="646331"/>
          </a:xfrm>
          <a:prstGeom prst="rect">
            <a:avLst/>
          </a:prstGeom>
        </p:spPr>
        <p:txBody>
          <a:bodyPr>
            <a:spAutoFit/>
          </a:bodyPr>
          <a:lstStyle/>
          <a:p>
            <a:r>
              <a:rPr lang="en-US" dirty="0">
                <a:solidFill>
                  <a:srgbClr val="222222"/>
                </a:solidFill>
                <a:latin typeface="Abadi" panose="020B0604020104020204" pitchFamily="34" charset="0"/>
              </a:rPr>
              <a:t>Strait = used in reference to a situation characterized by a specified degree of trouble or difficulty--Definition</a:t>
            </a:r>
            <a:endParaRPr lang="en-US" dirty="0"/>
          </a:p>
        </p:txBody>
      </p:sp>
      <p:sp>
        <p:nvSpPr>
          <p:cNvPr id="14" name="Rectangle 13"/>
          <p:cNvSpPr/>
          <p:nvPr/>
        </p:nvSpPr>
        <p:spPr>
          <a:xfrm>
            <a:off x="7061005" y="2725308"/>
            <a:ext cx="4678967" cy="2585323"/>
          </a:xfrm>
          <a:prstGeom prst="rect">
            <a:avLst/>
          </a:prstGeom>
        </p:spPr>
        <p:txBody>
          <a:bodyPr wrap="square">
            <a:spAutoFit/>
          </a:bodyPr>
          <a:lstStyle/>
          <a:p>
            <a:r>
              <a:rPr lang="en-US" i="1" dirty="0">
                <a:solidFill>
                  <a:srgbClr val="333333"/>
                </a:solidFill>
                <a:latin typeface="Abadi" panose="020B0604020104020204" pitchFamily="34" charset="0"/>
              </a:rPr>
              <a:t>Strait = those who enter into it will find it restricted. It is narrow…they cannot take with them that which does not apply, or which does not belong to the kingdom of God.</a:t>
            </a:r>
          </a:p>
          <a:p>
            <a:endParaRPr lang="en-US" i="1" dirty="0">
              <a:solidFill>
                <a:srgbClr val="333333"/>
              </a:solidFill>
              <a:latin typeface="Abadi" panose="020B0604020104020204" pitchFamily="34" charset="0"/>
            </a:endParaRPr>
          </a:p>
          <a:p>
            <a:r>
              <a:rPr lang="en-US" i="1" dirty="0">
                <a:solidFill>
                  <a:srgbClr val="333333"/>
                </a:solidFill>
                <a:latin typeface="Abadi" panose="020B0604020104020204" pitchFamily="34" charset="0"/>
              </a:rPr>
              <a:t>All such things must be left behind when we enter into this narrow way which leads in to the presence of god, where we can receive life eternal..” (7)</a:t>
            </a:r>
            <a:endParaRPr lang="en-US" dirty="0"/>
          </a:p>
        </p:txBody>
      </p:sp>
      <p:sp>
        <p:nvSpPr>
          <p:cNvPr id="15" name="Rectangle 14"/>
          <p:cNvSpPr/>
          <p:nvPr/>
        </p:nvSpPr>
        <p:spPr>
          <a:xfrm>
            <a:off x="4680387" y="727612"/>
            <a:ext cx="2659702" cy="369332"/>
          </a:xfrm>
          <a:prstGeom prst="rect">
            <a:avLst/>
          </a:prstGeom>
        </p:spPr>
        <p:txBody>
          <a:bodyPr wrap="none">
            <a:spAutoFit/>
          </a:bodyPr>
          <a:lstStyle/>
          <a:p>
            <a:r>
              <a:rPr lang="en-US" dirty="0">
                <a:solidFill>
                  <a:srgbClr val="333333"/>
                </a:solidFill>
                <a:latin typeface="Abadi" panose="020B0604020104020204" pitchFamily="34" charset="0"/>
              </a:rPr>
              <a:t>Few there be that find it.</a:t>
            </a:r>
            <a:endParaRPr lang="en-US" dirty="0"/>
          </a:p>
        </p:txBody>
      </p:sp>
      <p:cxnSp>
        <p:nvCxnSpPr>
          <p:cNvPr id="25" name="Straight Connector 24"/>
          <p:cNvCxnSpPr/>
          <p:nvPr/>
        </p:nvCxnSpPr>
        <p:spPr>
          <a:xfrm>
            <a:off x="3062801" y="4858863"/>
            <a:ext cx="2957738" cy="18942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113073" y="2397786"/>
            <a:ext cx="1893796" cy="3281869"/>
            <a:chOff x="4506077" y="2670194"/>
            <a:chExt cx="1893796" cy="3281869"/>
          </a:xfrm>
        </p:grpSpPr>
        <p:sp>
          <p:nvSpPr>
            <p:cNvPr id="26" name="Oval 25"/>
            <p:cNvSpPr/>
            <p:nvPr/>
          </p:nvSpPr>
          <p:spPr>
            <a:xfrm>
              <a:off x="5081592" y="2670194"/>
              <a:ext cx="697117" cy="6971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180455" y="3396686"/>
              <a:ext cx="512435" cy="13399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3213884">
              <a:off x="4878586" y="3305240"/>
              <a:ext cx="300291" cy="10453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7970910">
              <a:off x="5705609" y="3276014"/>
              <a:ext cx="300291" cy="10882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0397456">
              <a:off x="5428191" y="4458303"/>
              <a:ext cx="271839" cy="149376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3392342">
              <a:off x="5217225" y="4648073"/>
              <a:ext cx="272940" cy="96162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9250169">
              <a:off x="5510379" y="4528996"/>
              <a:ext cx="300183" cy="52331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83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42" presetClass="path" presetSubtype="0" accel="50000" decel="50000" fill="hold" nodeType="withEffect">
                                  <p:stCondLst>
                                    <p:cond delay="0"/>
                                  </p:stCondLst>
                                  <p:childTnLst>
                                    <p:animMotion origin="layout" path="M -2.70833E-6 1.11111E-6 L 0.11341 0.12546 " pathEditMode="relative" rAng="0" ptsTypes="AA">
                                      <p:cBhvr>
                                        <p:cTn id="27" dur="2000" fill="hold"/>
                                        <p:tgtEl>
                                          <p:spTgt spid="18"/>
                                        </p:tgtEl>
                                        <p:attrNameLst>
                                          <p:attrName>ppt_x</p:attrName>
                                          <p:attrName>ppt_y</p:attrName>
                                        </p:attrNameLst>
                                      </p:cBhvr>
                                      <p:rCtr x="5664"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False Prophets</a:t>
            </a:r>
            <a:endParaRPr lang="en-US" altLang="en-US" sz="4000" dirty="0">
              <a:latin typeface="Algerian" panose="04020705040A02060702" pitchFamily="82" charset="0"/>
            </a:endParaRPr>
          </a:p>
        </p:txBody>
      </p:sp>
      <p:sp>
        <p:nvSpPr>
          <p:cNvPr id="9" name="Rectangle 8"/>
          <p:cNvSpPr/>
          <p:nvPr/>
        </p:nvSpPr>
        <p:spPr>
          <a:xfrm>
            <a:off x="7109" y="6588590"/>
            <a:ext cx="5297068" cy="307777"/>
          </a:xfrm>
          <a:prstGeom prst="rect">
            <a:avLst/>
          </a:prstGeom>
        </p:spPr>
        <p:txBody>
          <a:bodyPr wrap="square">
            <a:spAutoFit/>
          </a:bodyPr>
          <a:lstStyle/>
          <a:p>
            <a:r>
              <a:rPr lang="en-US" sz="1400" dirty="0"/>
              <a:t>Matthew 7:15-20</a:t>
            </a:r>
          </a:p>
        </p:txBody>
      </p:sp>
      <p:sp>
        <p:nvSpPr>
          <p:cNvPr id="5" name="Rectangle 4"/>
          <p:cNvSpPr/>
          <p:nvPr/>
        </p:nvSpPr>
        <p:spPr>
          <a:xfrm>
            <a:off x="5197802" y="673527"/>
            <a:ext cx="1963489" cy="584775"/>
          </a:xfrm>
          <a:prstGeom prst="rect">
            <a:avLst/>
          </a:prstGeom>
        </p:spPr>
        <p:txBody>
          <a:bodyPr wrap="square">
            <a:spAutoFit/>
          </a:bodyPr>
          <a:lstStyle/>
          <a:p>
            <a:r>
              <a:rPr lang="en-US" sz="3200" dirty="0"/>
              <a:t>A warning</a:t>
            </a:r>
          </a:p>
        </p:txBody>
      </p:sp>
      <p:sp>
        <p:nvSpPr>
          <p:cNvPr id="2" name="Rectangle 1"/>
          <p:cNvSpPr/>
          <p:nvPr/>
        </p:nvSpPr>
        <p:spPr>
          <a:xfrm>
            <a:off x="391518" y="1628506"/>
            <a:ext cx="4062787" cy="2308324"/>
          </a:xfrm>
          <a:prstGeom prst="rect">
            <a:avLst/>
          </a:prstGeom>
        </p:spPr>
        <p:txBody>
          <a:bodyPr wrap="square">
            <a:spAutoFit/>
          </a:bodyPr>
          <a:lstStyle/>
          <a:p>
            <a:r>
              <a:rPr lang="en-US" dirty="0">
                <a:latin typeface="Abadi" panose="020B0604020104020204" pitchFamily="34" charset="0"/>
              </a:rPr>
              <a:t>“both men and women, who are self-appointed declarers of the doctrines of the Church” as well as “those who speak and publish in opposition to God’s true prophets and who actively proselyte others with reckless disregard for the eternal well-being of those whom they seduce.” (8)</a:t>
            </a:r>
            <a:endParaRPr lang="en-US" dirty="0"/>
          </a:p>
        </p:txBody>
      </p:sp>
      <p:pic>
        <p:nvPicPr>
          <p:cNvPr id="2050" name="Picture 2" descr="Elder M. Russell Ball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04" y="102334"/>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043368" y="1629196"/>
            <a:ext cx="6096000" cy="4462760"/>
          </a:xfrm>
          <a:prstGeom prst="rect">
            <a:avLst/>
          </a:prstGeom>
        </p:spPr>
        <p:txBody>
          <a:bodyPr>
            <a:spAutoFit/>
          </a:bodyPr>
          <a:lstStyle/>
          <a:p>
            <a:r>
              <a:rPr lang="en-US" sz="3200" dirty="0">
                <a:solidFill>
                  <a:srgbClr val="333333"/>
                </a:solidFill>
                <a:effectLst>
                  <a:glow rad="101600">
                    <a:schemeClr val="accent1">
                      <a:satMod val="175000"/>
                      <a:alpha val="40000"/>
                    </a:schemeClr>
                  </a:glow>
                </a:effectLst>
                <a:latin typeface="Abadi" panose="020B0604020104020204" pitchFamily="34" charset="0"/>
              </a:rPr>
              <a:t>A False Prophet is:</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Anyone who competes with God’s work.</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Anyone who makes claims on the time and energies of men which rightly belong to God.</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Anyone who puts the word of god in 2</a:t>
            </a:r>
            <a:r>
              <a:rPr lang="en-US" baseline="30000" dirty="0">
                <a:solidFill>
                  <a:srgbClr val="333333"/>
                </a:solidFill>
                <a:latin typeface="Abadi" panose="020B0604020104020204" pitchFamily="34" charset="0"/>
              </a:rPr>
              <a:t>nd</a:t>
            </a:r>
            <a:r>
              <a:rPr lang="en-US" dirty="0">
                <a:solidFill>
                  <a:srgbClr val="333333"/>
                </a:solidFill>
                <a:latin typeface="Abadi" panose="020B0604020104020204" pitchFamily="34" charset="0"/>
              </a:rPr>
              <a:t> place to the theories of men.</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Anyone who forces the teaching of true prophets to yield precedence to his own discourses.</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Anyone who puts his own knowledge above or on a level with revelation from heaven. (9) </a:t>
            </a:r>
            <a:endParaRPr lang="en-US" dirty="0"/>
          </a:p>
        </p:txBody>
      </p:sp>
      <p:pic>
        <p:nvPicPr>
          <p:cNvPr id="16" name="Picture 4" descr="http://www.clker.com/cliparts/k/o/y/2/l/s/pointing-finger-without-shade-m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5561922" y="2331009"/>
            <a:ext cx="373097" cy="4845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clker.com/cliparts/k/o/y/2/l/s/pointing-finger-without-shade-m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5561921" y="2878568"/>
            <a:ext cx="373097" cy="4845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clker.com/cliparts/k/o/y/2/l/s/pointing-finger-without-shade-m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5561921" y="3694558"/>
            <a:ext cx="373097" cy="4845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clker.com/cliparts/k/o/y/2/l/s/pointing-finger-without-shade-m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5561921" y="4566643"/>
            <a:ext cx="373097" cy="4845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clker.com/cliparts/k/o/y/2/l/s/pointing-finger-without-shade-m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5561920" y="5311363"/>
            <a:ext cx="373097" cy="4845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mormonwiki.com/wiki/images/d/d6/Hugh_Nible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7460" y="1488557"/>
            <a:ext cx="972149" cy="127127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858656" y="4123377"/>
            <a:ext cx="3595649" cy="2254329"/>
            <a:chOff x="7512766" y="1069143"/>
            <a:chExt cx="3595649" cy="3245026"/>
          </a:xfrm>
        </p:grpSpPr>
        <p:grpSp>
          <p:nvGrpSpPr>
            <p:cNvPr id="25" name="Group 24"/>
            <p:cNvGrpSpPr/>
            <p:nvPr/>
          </p:nvGrpSpPr>
          <p:grpSpPr>
            <a:xfrm>
              <a:off x="7512766" y="1069143"/>
              <a:ext cx="3595649" cy="3245026"/>
              <a:chOff x="427578" y="180541"/>
              <a:chExt cx="2009190" cy="2427514"/>
            </a:xfrm>
          </p:grpSpPr>
          <p:sp>
            <p:nvSpPr>
              <p:cNvPr id="27" name="Freeform 26"/>
              <p:cNvSpPr/>
              <p:nvPr/>
            </p:nvSpPr>
            <p:spPr>
              <a:xfrm>
                <a:off x="458501" y="429494"/>
                <a:ext cx="1883508" cy="1881558"/>
              </a:xfrm>
              <a:custGeom>
                <a:avLst/>
                <a:gdLst>
                  <a:gd name="connsiteX0" fmla="*/ 94177 w 1684386"/>
                  <a:gd name="connsiteY0" fmla="*/ 9197 h 1881558"/>
                  <a:gd name="connsiteX1" fmla="*/ 94177 w 1684386"/>
                  <a:gd name="connsiteY1" fmla="*/ 9197 h 1881558"/>
                  <a:gd name="connsiteX2" fmla="*/ 168317 w 1684386"/>
                  <a:gd name="connsiteY2" fmla="*/ 960 h 1881558"/>
                  <a:gd name="connsiteX3" fmla="*/ 209506 w 1684386"/>
                  <a:gd name="connsiteY3" fmla="*/ 9197 h 1881558"/>
                  <a:gd name="connsiteX4" fmla="*/ 308360 w 1684386"/>
                  <a:gd name="connsiteY4" fmla="*/ 17435 h 1881558"/>
                  <a:gd name="connsiteX5" fmla="*/ 324836 w 1684386"/>
                  <a:gd name="connsiteY5" fmla="*/ 42149 h 1881558"/>
                  <a:gd name="connsiteX6" fmla="*/ 374263 w 1684386"/>
                  <a:gd name="connsiteY6" fmla="*/ 83338 h 1881558"/>
                  <a:gd name="connsiteX7" fmla="*/ 440166 w 1684386"/>
                  <a:gd name="connsiteY7" fmla="*/ 33911 h 1881558"/>
                  <a:gd name="connsiteX8" fmla="*/ 456641 w 1684386"/>
                  <a:gd name="connsiteY8" fmla="*/ 9197 h 1881558"/>
                  <a:gd name="connsiteX9" fmla="*/ 679063 w 1684386"/>
                  <a:gd name="connsiteY9" fmla="*/ 17435 h 1881558"/>
                  <a:gd name="connsiteX10" fmla="*/ 703777 w 1684386"/>
                  <a:gd name="connsiteY10" fmla="*/ 33911 h 1881558"/>
                  <a:gd name="connsiteX11" fmla="*/ 728490 w 1684386"/>
                  <a:gd name="connsiteY11" fmla="*/ 42149 h 1881558"/>
                  <a:gd name="connsiteX12" fmla="*/ 744966 w 1684386"/>
                  <a:gd name="connsiteY12" fmla="*/ 66862 h 1881558"/>
                  <a:gd name="connsiteX13" fmla="*/ 753204 w 1684386"/>
                  <a:gd name="connsiteY13" fmla="*/ 124527 h 1881558"/>
                  <a:gd name="connsiteX14" fmla="*/ 769679 w 1684386"/>
                  <a:gd name="connsiteY14" fmla="*/ 75100 h 1881558"/>
                  <a:gd name="connsiteX15" fmla="*/ 786155 w 1684386"/>
                  <a:gd name="connsiteY15" fmla="*/ 50387 h 1881558"/>
                  <a:gd name="connsiteX16" fmla="*/ 810868 w 1684386"/>
                  <a:gd name="connsiteY16" fmla="*/ 960 h 1881558"/>
                  <a:gd name="connsiteX17" fmla="*/ 860295 w 1684386"/>
                  <a:gd name="connsiteY17" fmla="*/ 9197 h 1881558"/>
                  <a:gd name="connsiteX18" fmla="*/ 926198 w 1684386"/>
                  <a:gd name="connsiteY18" fmla="*/ 17435 h 1881558"/>
                  <a:gd name="connsiteX19" fmla="*/ 967387 w 1684386"/>
                  <a:gd name="connsiteY19" fmla="*/ 25673 h 1881558"/>
                  <a:gd name="connsiteX20" fmla="*/ 1288663 w 1684386"/>
                  <a:gd name="connsiteY20" fmla="*/ 42149 h 1881558"/>
                  <a:gd name="connsiteX21" fmla="*/ 1387517 w 1684386"/>
                  <a:gd name="connsiteY21" fmla="*/ 91576 h 1881558"/>
                  <a:gd name="connsiteX22" fmla="*/ 1428706 w 1684386"/>
                  <a:gd name="connsiteY22" fmla="*/ 83338 h 1881558"/>
                  <a:gd name="connsiteX23" fmla="*/ 1486371 w 1684386"/>
                  <a:gd name="connsiteY23" fmla="*/ 17435 h 1881558"/>
                  <a:gd name="connsiteX24" fmla="*/ 1511085 w 1684386"/>
                  <a:gd name="connsiteY24" fmla="*/ 9197 h 1881558"/>
                  <a:gd name="connsiteX25" fmla="*/ 1609939 w 1684386"/>
                  <a:gd name="connsiteY25" fmla="*/ 17435 h 1881558"/>
                  <a:gd name="connsiteX26" fmla="*/ 1634652 w 1684386"/>
                  <a:gd name="connsiteY26" fmla="*/ 25673 h 1881558"/>
                  <a:gd name="connsiteX27" fmla="*/ 1667604 w 1684386"/>
                  <a:gd name="connsiteY27" fmla="*/ 33911 h 1881558"/>
                  <a:gd name="connsiteX28" fmla="*/ 1684079 w 1684386"/>
                  <a:gd name="connsiteY28" fmla="*/ 149241 h 1881558"/>
                  <a:gd name="connsiteX29" fmla="*/ 1667604 w 1684386"/>
                  <a:gd name="connsiteY29" fmla="*/ 305760 h 1881558"/>
                  <a:gd name="connsiteX30" fmla="*/ 1659366 w 1684386"/>
                  <a:gd name="connsiteY30" fmla="*/ 338711 h 1881558"/>
                  <a:gd name="connsiteX31" fmla="*/ 1642890 w 1684386"/>
                  <a:gd name="connsiteY31" fmla="*/ 363424 h 1881558"/>
                  <a:gd name="connsiteX32" fmla="*/ 1634652 w 1684386"/>
                  <a:gd name="connsiteY32" fmla="*/ 396376 h 1881558"/>
                  <a:gd name="connsiteX33" fmla="*/ 1609939 w 1684386"/>
                  <a:gd name="connsiteY33" fmla="*/ 808268 h 1881558"/>
                  <a:gd name="connsiteX34" fmla="*/ 1601701 w 1684386"/>
                  <a:gd name="connsiteY34" fmla="*/ 915360 h 1881558"/>
                  <a:gd name="connsiteX35" fmla="*/ 1618177 w 1684386"/>
                  <a:gd name="connsiteY35" fmla="*/ 1178970 h 1881558"/>
                  <a:gd name="connsiteX36" fmla="*/ 1634652 w 1684386"/>
                  <a:gd name="connsiteY36" fmla="*/ 1294300 h 1881558"/>
                  <a:gd name="connsiteX37" fmla="*/ 1642890 w 1684386"/>
                  <a:gd name="connsiteY37" fmla="*/ 1566149 h 1881558"/>
                  <a:gd name="connsiteX38" fmla="*/ 1651128 w 1684386"/>
                  <a:gd name="connsiteY38" fmla="*/ 1632051 h 1881558"/>
                  <a:gd name="connsiteX39" fmla="*/ 1642890 w 1684386"/>
                  <a:gd name="connsiteY39" fmla="*/ 1870949 h 1881558"/>
                  <a:gd name="connsiteX40" fmla="*/ 1453420 w 1684386"/>
                  <a:gd name="connsiteY40" fmla="*/ 1829760 h 1881558"/>
                  <a:gd name="connsiteX41" fmla="*/ 1445182 w 1684386"/>
                  <a:gd name="connsiteY41" fmla="*/ 1805046 h 1881558"/>
                  <a:gd name="connsiteX42" fmla="*/ 1420468 w 1684386"/>
                  <a:gd name="connsiteY42" fmla="*/ 1829760 h 1881558"/>
                  <a:gd name="connsiteX43" fmla="*/ 1371041 w 1684386"/>
                  <a:gd name="connsiteY43" fmla="*/ 1846235 h 1881558"/>
                  <a:gd name="connsiteX44" fmla="*/ 992101 w 1684386"/>
                  <a:gd name="connsiteY44" fmla="*/ 1813284 h 1881558"/>
                  <a:gd name="connsiteX45" fmla="*/ 983863 w 1684386"/>
                  <a:gd name="connsiteY45" fmla="*/ 1788570 h 1881558"/>
                  <a:gd name="connsiteX46" fmla="*/ 975625 w 1684386"/>
                  <a:gd name="connsiteY46" fmla="*/ 1747381 h 1881558"/>
                  <a:gd name="connsiteX47" fmla="*/ 942674 w 1684386"/>
                  <a:gd name="connsiteY47" fmla="*/ 1796808 h 1881558"/>
                  <a:gd name="connsiteX48" fmla="*/ 917960 w 1684386"/>
                  <a:gd name="connsiteY48" fmla="*/ 1780333 h 1881558"/>
                  <a:gd name="connsiteX49" fmla="*/ 893247 w 1684386"/>
                  <a:gd name="connsiteY49" fmla="*/ 1788570 h 1881558"/>
                  <a:gd name="connsiteX50" fmla="*/ 868533 w 1684386"/>
                  <a:gd name="connsiteY50" fmla="*/ 1837997 h 1881558"/>
                  <a:gd name="connsiteX51" fmla="*/ 843820 w 1684386"/>
                  <a:gd name="connsiteY51" fmla="*/ 1854473 h 1881558"/>
                  <a:gd name="connsiteX52" fmla="*/ 464879 w 1684386"/>
                  <a:gd name="connsiteY52" fmla="*/ 1846235 h 1881558"/>
                  <a:gd name="connsiteX53" fmla="*/ 448404 w 1684386"/>
                  <a:gd name="connsiteY53" fmla="*/ 1821522 h 1881558"/>
                  <a:gd name="connsiteX54" fmla="*/ 440166 w 1684386"/>
                  <a:gd name="connsiteY54" fmla="*/ 1788570 h 1881558"/>
                  <a:gd name="connsiteX55" fmla="*/ 431928 w 1684386"/>
                  <a:gd name="connsiteY55" fmla="*/ 1763857 h 1881558"/>
                  <a:gd name="connsiteX56" fmla="*/ 407214 w 1684386"/>
                  <a:gd name="connsiteY56" fmla="*/ 1788570 h 1881558"/>
                  <a:gd name="connsiteX57" fmla="*/ 415452 w 1684386"/>
                  <a:gd name="connsiteY57" fmla="*/ 1813284 h 1881558"/>
                  <a:gd name="connsiteX58" fmla="*/ 407214 w 1684386"/>
                  <a:gd name="connsiteY58" fmla="*/ 1879187 h 1881558"/>
                  <a:gd name="connsiteX59" fmla="*/ 168317 w 1684386"/>
                  <a:gd name="connsiteY59" fmla="*/ 1870949 h 1881558"/>
                  <a:gd name="connsiteX60" fmla="*/ 118890 w 1684386"/>
                  <a:gd name="connsiteY60" fmla="*/ 1854473 h 1881558"/>
                  <a:gd name="connsiteX61" fmla="*/ 69463 w 1684386"/>
                  <a:gd name="connsiteY61" fmla="*/ 1846235 h 1881558"/>
                  <a:gd name="connsiteX62" fmla="*/ 44750 w 1684386"/>
                  <a:gd name="connsiteY62" fmla="*/ 1829760 h 1881558"/>
                  <a:gd name="connsiteX63" fmla="*/ 11798 w 1684386"/>
                  <a:gd name="connsiteY63" fmla="*/ 1821522 h 1881558"/>
                  <a:gd name="connsiteX64" fmla="*/ 28274 w 1684386"/>
                  <a:gd name="connsiteY64" fmla="*/ 1434343 h 1881558"/>
                  <a:gd name="connsiteX65" fmla="*/ 36512 w 1684386"/>
                  <a:gd name="connsiteY65" fmla="*/ 1277824 h 1881558"/>
                  <a:gd name="connsiteX66" fmla="*/ 44750 w 1684386"/>
                  <a:gd name="connsiteY66" fmla="*/ 1228397 h 1881558"/>
                  <a:gd name="connsiteX67" fmla="*/ 52987 w 1684386"/>
                  <a:gd name="connsiteY67" fmla="*/ 1047165 h 1881558"/>
                  <a:gd name="connsiteX68" fmla="*/ 69463 w 1684386"/>
                  <a:gd name="connsiteY68" fmla="*/ 898884 h 1881558"/>
                  <a:gd name="connsiteX69" fmla="*/ 77701 w 1684386"/>
                  <a:gd name="connsiteY69" fmla="*/ 857695 h 1881558"/>
                  <a:gd name="connsiteX70" fmla="*/ 94177 w 1684386"/>
                  <a:gd name="connsiteY70" fmla="*/ 9197 h 188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84386" h="1881558">
                    <a:moveTo>
                      <a:pt x="94177" y="9197"/>
                    </a:moveTo>
                    <a:lnTo>
                      <a:pt x="94177" y="9197"/>
                    </a:lnTo>
                    <a:cubicBezTo>
                      <a:pt x="118890" y="6451"/>
                      <a:pt x="143452" y="960"/>
                      <a:pt x="168317" y="960"/>
                    </a:cubicBezTo>
                    <a:cubicBezTo>
                      <a:pt x="182319" y="960"/>
                      <a:pt x="195600" y="7561"/>
                      <a:pt x="209506" y="9197"/>
                    </a:cubicBezTo>
                    <a:cubicBezTo>
                      <a:pt x="242345" y="13060"/>
                      <a:pt x="275409" y="14689"/>
                      <a:pt x="308360" y="17435"/>
                    </a:cubicBezTo>
                    <a:cubicBezTo>
                      <a:pt x="313852" y="25673"/>
                      <a:pt x="318498" y="34543"/>
                      <a:pt x="324836" y="42149"/>
                    </a:cubicBezTo>
                    <a:cubicBezTo>
                      <a:pt x="344656" y="65932"/>
                      <a:pt x="349966" y="67139"/>
                      <a:pt x="374263" y="83338"/>
                    </a:cubicBezTo>
                    <a:cubicBezTo>
                      <a:pt x="441388" y="60962"/>
                      <a:pt x="411646" y="83821"/>
                      <a:pt x="440166" y="33911"/>
                    </a:cubicBezTo>
                    <a:cubicBezTo>
                      <a:pt x="445078" y="25315"/>
                      <a:pt x="451149" y="17435"/>
                      <a:pt x="456641" y="9197"/>
                    </a:cubicBezTo>
                    <a:cubicBezTo>
                      <a:pt x="530782" y="11943"/>
                      <a:pt x="605240" y="10053"/>
                      <a:pt x="679063" y="17435"/>
                    </a:cubicBezTo>
                    <a:cubicBezTo>
                      <a:pt x="688915" y="18420"/>
                      <a:pt x="694921" y="29483"/>
                      <a:pt x="703777" y="33911"/>
                    </a:cubicBezTo>
                    <a:cubicBezTo>
                      <a:pt x="711544" y="37794"/>
                      <a:pt x="720252" y="39403"/>
                      <a:pt x="728490" y="42149"/>
                    </a:cubicBezTo>
                    <a:cubicBezTo>
                      <a:pt x="733982" y="50387"/>
                      <a:pt x="742121" y="57379"/>
                      <a:pt x="744966" y="66862"/>
                    </a:cubicBezTo>
                    <a:cubicBezTo>
                      <a:pt x="750546" y="85460"/>
                      <a:pt x="734784" y="118387"/>
                      <a:pt x="753204" y="124527"/>
                    </a:cubicBezTo>
                    <a:cubicBezTo>
                      <a:pt x="769680" y="130019"/>
                      <a:pt x="760045" y="89550"/>
                      <a:pt x="769679" y="75100"/>
                    </a:cubicBezTo>
                    <a:lnTo>
                      <a:pt x="786155" y="50387"/>
                    </a:lnTo>
                    <a:cubicBezTo>
                      <a:pt x="789035" y="41747"/>
                      <a:pt x="799255" y="3863"/>
                      <a:pt x="810868" y="960"/>
                    </a:cubicBezTo>
                    <a:cubicBezTo>
                      <a:pt x="827072" y="-3091"/>
                      <a:pt x="843760" y="6835"/>
                      <a:pt x="860295" y="9197"/>
                    </a:cubicBezTo>
                    <a:cubicBezTo>
                      <a:pt x="882211" y="12328"/>
                      <a:pt x="904317" y="14069"/>
                      <a:pt x="926198" y="17435"/>
                    </a:cubicBezTo>
                    <a:cubicBezTo>
                      <a:pt x="940037" y="19564"/>
                      <a:pt x="953418" y="24721"/>
                      <a:pt x="967387" y="25673"/>
                    </a:cubicBezTo>
                    <a:cubicBezTo>
                      <a:pt x="1074371" y="32968"/>
                      <a:pt x="1181571" y="36657"/>
                      <a:pt x="1288663" y="42149"/>
                    </a:cubicBezTo>
                    <a:cubicBezTo>
                      <a:pt x="1373856" y="70546"/>
                      <a:pt x="1344384" y="48441"/>
                      <a:pt x="1387517" y="91576"/>
                    </a:cubicBezTo>
                    <a:cubicBezTo>
                      <a:pt x="1401247" y="88830"/>
                      <a:pt x="1417654" y="91934"/>
                      <a:pt x="1428706" y="83338"/>
                    </a:cubicBezTo>
                    <a:cubicBezTo>
                      <a:pt x="1517671" y="14143"/>
                      <a:pt x="1419922" y="50660"/>
                      <a:pt x="1486371" y="17435"/>
                    </a:cubicBezTo>
                    <a:cubicBezTo>
                      <a:pt x="1494138" y="13552"/>
                      <a:pt x="1502847" y="11943"/>
                      <a:pt x="1511085" y="9197"/>
                    </a:cubicBezTo>
                    <a:cubicBezTo>
                      <a:pt x="1544036" y="11943"/>
                      <a:pt x="1577164" y="13065"/>
                      <a:pt x="1609939" y="17435"/>
                    </a:cubicBezTo>
                    <a:cubicBezTo>
                      <a:pt x="1618546" y="18583"/>
                      <a:pt x="1626303" y="23287"/>
                      <a:pt x="1634652" y="25673"/>
                    </a:cubicBezTo>
                    <a:cubicBezTo>
                      <a:pt x="1645538" y="28783"/>
                      <a:pt x="1656620" y="31165"/>
                      <a:pt x="1667604" y="33911"/>
                    </a:cubicBezTo>
                    <a:cubicBezTo>
                      <a:pt x="1682848" y="79647"/>
                      <a:pt x="1684079" y="77051"/>
                      <a:pt x="1684079" y="149241"/>
                    </a:cubicBezTo>
                    <a:cubicBezTo>
                      <a:pt x="1684079" y="315118"/>
                      <a:pt x="1688028" y="234272"/>
                      <a:pt x="1667604" y="305760"/>
                    </a:cubicBezTo>
                    <a:cubicBezTo>
                      <a:pt x="1664494" y="316646"/>
                      <a:pt x="1663826" y="328305"/>
                      <a:pt x="1659366" y="338711"/>
                    </a:cubicBezTo>
                    <a:cubicBezTo>
                      <a:pt x="1655466" y="347811"/>
                      <a:pt x="1648382" y="355186"/>
                      <a:pt x="1642890" y="363424"/>
                    </a:cubicBezTo>
                    <a:cubicBezTo>
                      <a:pt x="1640144" y="374408"/>
                      <a:pt x="1636872" y="385274"/>
                      <a:pt x="1634652" y="396376"/>
                    </a:cubicBezTo>
                    <a:cubicBezTo>
                      <a:pt x="1607367" y="532797"/>
                      <a:pt x="1621110" y="663048"/>
                      <a:pt x="1609939" y="808268"/>
                    </a:cubicBezTo>
                    <a:lnTo>
                      <a:pt x="1601701" y="915360"/>
                    </a:lnTo>
                    <a:cubicBezTo>
                      <a:pt x="1613530" y="1222905"/>
                      <a:pt x="1597504" y="1041144"/>
                      <a:pt x="1618177" y="1178970"/>
                    </a:cubicBezTo>
                    <a:cubicBezTo>
                      <a:pt x="1623937" y="1217374"/>
                      <a:pt x="1634652" y="1294300"/>
                      <a:pt x="1634652" y="1294300"/>
                    </a:cubicBezTo>
                    <a:cubicBezTo>
                      <a:pt x="1637398" y="1384916"/>
                      <a:pt x="1638473" y="1475599"/>
                      <a:pt x="1642890" y="1566149"/>
                    </a:cubicBezTo>
                    <a:cubicBezTo>
                      <a:pt x="1643969" y="1588261"/>
                      <a:pt x="1651128" y="1609913"/>
                      <a:pt x="1651128" y="1632051"/>
                    </a:cubicBezTo>
                    <a:cubicBezTo>
                      <a:pt x="1651128" y="1711731"/>
                      <a:pt x="1645636" y="1791316"/>
                      <a:pt x="1642890" y="1870949"/>
                    </a:cubicBezTo>
                    <a:cubicBezTo>
                      <a:pt x="1432642" y="1861392"/>
                      <a:pt x="1479640" y="1921529"/>
                      <a:pt x="1453420" y="1829760"/>
                    </a:cubicBezTo>
                    <a:cubicBezTo>
                      <a:pt x="1451034" y="1821411"/>
                      <a:pt x="1447928" y="1813284"/>
                      <a:pt x="1445182" y="1805046"/>
                    </a:cubicBezTo>
                    <a:cubicBezTo>
                      <a:pt x="1436944" y="1813284"/>
                      <a:pt x="1430652" y="1824102"/>
                      <a:pt x="1420468" y="1829760"/>
                    </a:cubicBezTo>
                    <a:cubicBezTo>
                      <a:pt x="1405287" y="1838194"/>
                      <a:pt x="1371041" y="1846235"/>
                      <a:pt x="1371041" y="1846235"/>
                    </a:cubicBezTo>
                    <a:cubicBezTo>
                      <a:pt x="1256483" y="1843631"/>
                      <a:pt x="1054496" y="1938071"/>
                      <a:pt x="992101" y="1813284"/>
                    </a:cubicBezTo>
                    <a:cubicBezTo>
                      <a:pt x="988218" y="1805517"/>
                      <a:pt x="985969" y="1796994"/>
                      <a:pt x="983863" y="1788570"/>
                    </a:cubicBezTo>
                    <a:cubicBezTo>
                      <a:pt x="980467" y="1774986"/>
                      <a:pt x="978371" y="1761111"/>
                      <a:pt x="975625" y="1747381"/>
                    </a:cubicBezTo>
                    <a:cubicBezTo>
                      <a:pt x="971613" y="1767439"/>
                      <a:pt x="976993" y="1802527"/>
                      <a:pt x="942674" y="1796808"/>
                    </a:cubicBezTo>
                    <a:cubicBezTo>
                      <a:pt x="932908" y="1795181"/>
                      <a:pt x="926198" y="1785825"/>
                      <a:pt x="917960" y="1780333"/>
                    </a:cubicBezTo>
                    <a:cubicBezTo>
                      <a:pt x="909722" y="1783079"/>
                      <a:pt x="900027" y="1783146"/>
                      <a:pt x="893247" y="1788570"/>
                    </a:cubicBezTo>
                    <a:cubicBezTo>
                      <a:pt x="854668" y="1819433"/>
                      <a:pt x="895062" y="1804835"/>
                      <a:pt x="868533" y="1837997"/>
                    </a:cubicBezTo>
                    <a:cubicBezTo>
                      <a:pt x="862348" y="1845728"/>
                      <a:pt x="852058" y="1848981"/>
                      <a:pt x="843820" y="1854473"/>
                    </a:cubicBezTo>
                    <a:cubicBezTo>
                      <a:pt x="717506" y="1851727"/>
                      <a:pt x="590786" y="1856727"/>
                      <a:pt x="464879" y="1846235"/>
                    </a:cubicBezTo>
                    <a:cubicBezTo>
                      <a:pt x="455013" y="1845413"/>
                      <a:pt x="452304" y="1830622"/>
                      <a:pt x="448404" y="1821522"/>
                    </a:cubicBezTo>
                    <a:cubicBezTo>
                      <a:pt x="443944" y="1811115"/>
                      <a:pt x="443276" y="1799456"/>
                      <a:pt x="440166" y="1788570"/>
                    </a:cubicBezTo>
                    <a:cubicBezTo>
                      <a:pt x="437780" y="1780221"/>
                      <a:pt x="434674" y="1772095"/>
                      <a:pt x="431928" y="1763857"/>
                    </a:cubicBezTo>
                    <a:cubicBezTo>
                      <a:pt x="423690" y="1772095"/>
                      <a:pt x="410898" y="1777518"/>
                      <a:pt x="407214" y="1788570"/>
                    </a:cubicBezTo>
                    <a:cubicBezTo>
                      <a:pt x="404468" y="1796808"/>
                      <a:pt x="415452" y="1804600"/>
                      <a:pt x="415452" y="1813284"/>
                    </a:cubicBezTo>
                    <a:cubicBezTo>
                      <a:pt x="415452" y="1835423"/>
                      <a:pt x="409960" y="1857219"/>
                      <a:pt x="407214" y="1879187"/>
                    </a:cubicBezTo>
                    <a:cubicBezTo>
                      <a:pt x="327582" y="1876441"/>
                      <a:pt x="247706" y="1877754"/>
                      <a:pt x="168317" y="1870949"/>
                    </a:cubicBezTo>
                    <a:cubicBezTo>
                      <a:pt x="151014" y="1869466"/>
                      <a:pt x="136021" y="1857328"/>
                      <a:pt x="118890" y="1854473"/>
                    </a:cubicBezTo>
                    <a:lnTo>
                      <a:pt x="69463" y="1846235"/>
                    </a:lnTo>
                    <a:cubicBezTo>
                      <a:pt x="61225" y="1840743"/>
                      <a:pt x="53850" y="1833660"/>
                      <a:pt x="44750" y="1829760"/>
                    </a:cubicBezTo>
                    <a:cubicBezTo>
                      <a:pt x="34343" y="1825300"/>
                      <a:pt x="12568" y="1832818"/>
                      <a:pt x="11798" y="1821522"/>
                    </a:cubicBezTo>
                    <a:cubicBezTo>
                      <a:pt x="-5963" y="1561027"/>
                      <a:pt x="-6092" y="1571806"/>
                      <a:pt x="28274" y="1434343"/>
                    </a:cubicBezTo>
                    <a:cubicBezTo>
                      <a:pt x="31020" y="1382170"/>
                      <a:pt x="32346" y="1329903"/>
                      <a:pt x="36512" y="1277824"/>
                    </a:cubicBezTo>
                    <a:cubicBezTo>
                      <a:pt x="37844" y="1261174"/>
                      <a:pt x="43560" y="1245057"/>
                      <a:pt x="44750" y="1228397"/>
                    </a:cubicBezTo>
                    <a:cubicBezTo>
                      <a:pt x="49058" y="1168078"/>
                      <a:pt x="49329" y="1107527"/>
                      <a:pt x="52987" y="1047165"/>
                    </a:cubicBezTo>
                    <a:cubicBezTo>
                      <a:pt x="55883" y="999379"/>
                      <a:pt x="61481" y="946775"/>
                      <a:pt x="69463" y="898884"/>
                    </a:cubicBezTo>
                    <a:cubicBezTo>
                      <a:pt x="71765" y="885073"/>
                      <a:pt x="77569" y="871696"/>
                      <a:pt x="77701" y="857695"/>
                    </a:cubicBezTo>
                    <a:cubicBezTo>
                      <a:pt x="80317" y="580367"/>
                      <a:pt x="91431" y="150613"/>
                      <a:pt x="94177" y="9197"/>
                    </a:cubicBezTo>
                    <a:close/>
                  </a:path>
                </a:pathLst>
              </a:cu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27578" y="279983"/>
                <a:ext cx="209984"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2206186" y="180541"/>
                <a:ext cx="230582"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7860811" y="2108969"/>
              <a:ext cx="2833735" cy="1018977"/>
            </a:xfrm>
            <a:prstGeom prst="rect">
              <a:avLst/>
            </a:prstGeom>
          </p:spPr>
          <p:txBody>
            <a:bodyPr wrap="square">
              <a:spAutoFit/>
            </a:bodyPr>
            <a:lstStyle/>
            <a:p>
              <a:pPr algn="ctr"/>
              <a:r>
                <a:rPr lang="en-US" sz="2000" b="1" dirty="0"/>
                <a:t>We can discern false prophets by their fruits</a:t>
              </a:r>
              <a:endParaRPr lang="en-US" sz="2000" dirty="0"/>
            </a:p>
          </p:txBody>
        </p:sp>
      </p:grpSp>
    </p:spTree>
    <p:extLst>
      <p:ext uri="{BB962C8B-B14F-4D97-AF65-F5344CB8AC3E}">
        <p14:creationId xmlns:p14="http://schemas.microsoft.com/office/powerpoint/2010/main" val="323530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barn(outVertical)">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
                                            <p:txEl>
                                              <p:pRg st="10" end="1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109" y="6588590"/>
            <a:ext cx="5297068" cy="307777"/>
          </a:xfrm>
          <a:prstGeom prst="rect">
            <a:avLst/>
          </a:prstGeom>
        </p:spPr>
        <p:txBody>
          <a:bodyPr wrap="square">
            <a:spAutoFit/>
          </a:bodyPr>
          <a:lstStyle/>
          <a:p>
            <a:r>
              <a:rPr lang="en-US" sz="1400" dirty="0"/>
              <a:t>Matthew 7:16-20</a:t>
            </a:r>
          </a:p>
        </p:txBody>
      </p:sp>
      <p:sp>
        <p:nvSpPr>
          <p:cNvPr id="6" name="Rectangle 5"/>
          <p:cNvSpPr/>
          <p:nvPr/>
        </p:nvSpPr>
        <p:spPr>
          <a:xfrm>
            <a:off x="4181840" y="194145"/>
            <a:ext cx="6096000" cy="954107"/>
          </a:xfrm>
          <a:prstGeom prst="rect">
            <a:avLst/>
          </a:prstGeom>
        </p:spPr>
        <p:txBody>
          <a:bodyPr>
            <a:spAutoFit/>
          </a:bodyPr>
          <a:lstStyle/>
          <a:p>
            <a:pPr algn="ctr"/>
            <a:r>
              <a:rPr lang="en-US" sz="2800" dirty="0"/>
              <a:t>A prophecy which goes unfulfilled is the fruit of a corrupt tree.</a:t>
            </a:r>
          </a:p>
        </p:txBody>
      </p:sp>
      <p:grpSp>
        <p:nvGrpSpPr>
          <p:cNvPr id="18" name="Group 17"/>
          <p:cNvGrpSpPr/>
          <p:nvPr/>
        </p:nvGrpSpPr>
        <p:grpSpPr>
          <a:xfrm>
            <a:off x="463067" y="206570"/>
            <a:ext cx="3595649" cy="2254329"/>
            <a:chOff x="7512766" y="1069143"/>
            <a:chExt cx="3595649" cy="3245026"/>
          </a:xfrm>
        </p:grpSpPr>
        <p:grpSp>
          <p:nvGrpSpPr>
            <p:cNvPr id="19" name="Group 18"/>
            <p:cNvGrpSpPr/>
            <p:nvPr/>
          </p:nvGrpSpPr>
          <p:grpSpPr>
            <a:xfrm>
              <a:off x="7512766" y="1069143"/>
              <a:ext cx="3595649" cy="3245026"/>
              <a:chOff x="427578" y="180541"/>
              <a:chExt cx="2009190" cy="2427514"/>
            </a:xfrm>
          </p:grpSpPr>
          <p:sp>
            <p:nvSpPr>
              <p:cNvPr id="21" name="Freeform 20"/>
              <p:cNvSpPr/>
              <p:nvPr/>
            </p:nvSpPr>
            <p:spPr>
              <a:xfrm>
                <a:off x="458501" y="429494"/>
                <a:ext cx="1883508" cy="1881558"/>
              </a:xfrm>
              <a:custGeom>
                <a:avLst/>
                <a:gdLst>
                  <a:gd name="connsiteX0" fmla="*/ 94177 w 1684386"/>
                  <a:gd name="connsiteY0" fmla="*/ 9197 h 1881558"/>
                  <a:gd name="connsiteX1" fmla="*/ 94177 w 1684386"/>
                  <a:gd name="connsiteY1" fmla="*/ 9197 h 1881558"/>
                  <a:gd name="connsiteX2" fmla="*/ 168317 w 1684386"/>
                  <a:gd name="connsiteY2" fmla="*/ 960 h 1881558"/>
                  <a:gd name="connsiteX3" fmla="*/ 209506 w 1684386"/>
                  <a:gd name="connsiteY3" fmla="*/ 9197 h 1881558"/>
                  <a:gd name="connsiteX4" fmla="*/ 308360 w 1684386"/>
                  <a:gd name="connsiteY4" fmla="*/ 17435 h 1881558"/>
                  <a:gd name="connsiteX5" fmla="*/ 324836 w 1684386"/>
                  <a:gd name="connsiteY5" fmla="*/ 42149 h 1881558"/>
                  <a:gd name="connsiteX6" fmla="*/ 374263 w 1684386"/>
                  <a:gd name="connsiteY6" fmla="*/ 83338 h 1881558"/>
                  <a:gd name="connsiteX7" fmla="*/ 440166 w 1684386"/>
                  <a:gd name="connsiteY7" fmla="*/ 33911 h 1881558"/>
                  <a:gd name="connsiteX8" fmla="*/ 456641 w 1684386"/>
                  <a:gd name="connsiteY8" fmla="*/ 9197 h 1881558"/>
                  <a:gd name="connsiteX9" fmla="*/ 679063 w 1684386"/>
                  <a:gd name="connsiteY9" fmla="*/ 17435 h 1881558"/>
                  <a:gd name="connsiteX10" fmla="*/ 703777 w 1684386"/>
                  <a:gd name="connsiteY10" fmla="*/ 33911 h 1881558"/>
                  <a:gd name="connsiteX11" fmla="*/ 728490 w 1684386"/>
                  <a:gd name="connsiteY11" fmla="*/ 42149 h 1881558"/>
                  <a:gd name="connsiteX12" fmla="*/ 744966 w 1684386"/>
                  <a:gd name="connsiteY12" fmla="*/ 66862 h 1881558"/>
                  <a:gd name="connsiteX13" fmla="*/ 753204 w 1684386"/>
                  <a:gd name="connsiteY13" fmla="*/ 124527 h 1881558"/>
                  <a:gd name="connsiteX14" fmla="*/ 769679 w 1684386"/>
                  <a:gd name="connsiteY14" fmla="*/ 75100 h 1881558"/>
                  <a:gd name="connsiteX15" fmla="*/ 786155 w 1684386"/>
                  <a:gd name="connsiteY15" fmla="*/ 50387 h 1881558"/>
                  <a:gd name="connsiteX16" fmla="*/ 810868 w 1684386"/>
                  <a:gd name="connsiteY16" fmla="*/ 960 h 1881558"/>
                  <a:gd name="connsiteX17" fmla="*/ 860295 w 1684386"/>
                  <a:gd name="connsiteY17" fmla="*/ 9197 h 1881558"/>
                  <a:gd name="connsiteX18" fmla="*/ 926198 w 1684386"/>
                  <a:gd name="connsiteY18" fmla="*/ 17435 h 1881558"/>
                  <a:gd name="connsiteX19" fmla="*/ 967387 w 1684386"/>
                  <a:gd name="connsiteY19" fmla="*/ 25673 h 1881558"/>
                  <a:gd name="connsiteX20" fmla="*/ 1288663 w 1684386"/>
                  <a:gd name="connsiteY20" fmla="*/ 42149 h 1881558"/>
                  <a:gd name="connsiteX21" fmla="*/ 1387517 w 1684386"/>
                  <a:gd name="connsiteY21" fmla="*/ 91576 h 1881558"/>
                  <a:gd name="connsiteX22" fmla="*/ 1428706 w 1684386"/>
                  <a:gd name="connsiteY22" fmla="*/ 83338 h 1881558"/>
                  <a:gd name="connsiteX23" fmla="*/ 1486371 w 1684386"/>
                  <a:gd name="connsiteY23" fmla="*/ 17435 h 1881558"/>
                  <a:gd name="connsiteX24" fmla="*/ 1511085 w 1684386"/>
                  <a:gd name="connsiteY24" fmla="*/ 9197 h 1881558"/>
                  <a:gd name="connsiteX25" fmla="*/ 1609939 w 1684386"/>
                  <a:gd name="connsiteY25" fmla="*/ 17435 h 1881558"/>
                  <a:gd name="connsiteX26" fmla="*/ 1634652 w 1684386"/>
                  <a:gd name="connsiteY26" fmla="*/ 25673 h 1881558"/>
                  <a:gd name="connsiteX27" fmla="*/ 1667604 w 1684386"/>
                  <a:gd name="connsiteY27" fmla="*/ 33911 h 1881558"/>
                  <a:gd name="connsiteX28" fmla="*/ 1684079 w 1684386"/>
                  <a:gd name="connsiteY28" fmla="*/ 149241 h 1881558"/>
                  <a:gd name="connsiteX29" fmla="*/ 1667604 w 1684386"/>
                  <a:gd name="connsiteY29" fmla="*/ 305760 h 1881558"/>
                  <a:gd name="connsiteX30" fmla="*/ 1659366 w 1684386"/>
                  <a:gd name="connsiteY30" fmla="*/ 338711 h 1881558"/>
                  <a:gd name="connsiteX31" fmla="*/ 1642890 w 1684386"/>
                  <a:gd name="connsiteY31" fmla="*/ 363424 h 1881558"/>
                  <a:gd name="connsiteX32" fmla="*/ 1634652 w 1684386"/>
                  <a:gd name="connsiteY32" fmla="*/ 396376 h 1881558"/>
                  <a:gd name="connsiteX33" fmla="*/ 1609939 w 1684386"/>
                  <a:gd name="connsiteY33" fmla="*/ 808268 h 1881558"/>
                  <a:gd name="connsiteX34" fmla="*/ 1601701 w 1684386"/>
                  <a:gd name="connsiteY34" fmla="*/ 915360 h 1881558"/>
                  <a:gd name="connsiteX35" fmla="*/ 1618177 w 1684386"/>
                  <a:gd name="connsiteY35" fmla="*/ 1178970 h 1881558"/>
                  <a:gd name="connsiteX36" fmla="*/ 1634652 w 1684386"/>
                  <a:gd name="connsiteY36" fmla="*/ 1294300 h 1881558"/>
                  <a:gd name="connsiteX37" fmla="*/ 1642890 w 1684386"/>
                  <a:gd name="connsiteY37" fmla="*/ 1566149 h 1881558"/>
                  <a:gd name="connsiteX38" fmla="*/ 1651128 w 1684386"/>
                  <a:gd name="connsiteY38" fmla="*/ 1632051 h 1881558"/>
                  <a:gd name="connsiteX39" fmla="*/ 1642890 w 1684386"/>
                  <a:gd name="connsiteY39" fmla="*/ 1870949 h 1881558"/>
                  <a:gd name="connsiteX40" fmla="*/ 1453420 w 1684386"/>
                  <a:gd name="connsiteY40" fmla="*/ 1829760 h 1881558"/>
                  <a:gd name="connsiteX41" fmla="*/ 1445182 w 1684386"/>
                  <a:gd name="connsiteY41" fmla="*/ 1805046 h 1881558"/>
                  <a:gd name="connsiteX42" fmla="*/ 1420468 w 1684386"/>
                  <a:gd name="connsiteY42" fmla="*/ 1829760 h 1881558"/>
                  <a:gd name="connsiteX43" fmla="*/ 1371041 w 1684386"/>
                  <a:gd name="connsiteY43" fmla="*/ 1846235 h 1881558"/>
                  <a:gd name="connsiteX44" fmla="*/ 992101 w 1684386"/>
                  <a:gd name="connsiteY44" fmla="*/ 1813284 h 1881558"/>
                  <a:gd name="connsiteX45" fmla="*/ 983863 w 1684386"/>
                  <a:gd name="connsiteY45" fmla="*/ 1788570 h 1881558"/>
                  <a:gd name="connsiteX46" fmla="*/ 975625 w 1684386"/>
                  <a:gd name="connsiteY46" fmla="*/ 1747381 h 1881558"/>
                  <a:gd name="connsiteX47" fmla="*/ 942674 w 1684386"/>
                  <a:gd name="connsiteY47" fmla="*/ 1796808 h 1881558"/>
                  <a:gd name="connsiteX48" fmla="*/ 917960 w 1684386"/>
                  <a:gd name="connsiteY48" fmla="*/ 1780333 h 1881558"/>
                  <a:gd name="connsiteX49" fmla="*/ 893247 w 1684386"/>
                  <a:gd name="connsiteY49" fmla="*/ 1788570 h 1881558"/>
                  <a:gd name="connsiteX50" fmla="*/ 868533 w 1684386"/>
                  <a:gd name="connsiteY50" fmla="*/ 1837997 h 1881558"/>
                  <a:gd name="connsiteX51" fmla="*/ 843820 w 1684386"/>
                  <a:gd name="connsiteY51" fmla="*/ 1854473 h 1881558"/>
                  <a:gd name="connsiteX52" fmla="*/ 464879 w 1684386"/>
                  <a:gd name="connsiteY52" fmla="*/ 1846235 h 1881558"/>
                  <a:gd name="connsiteX53" fmla="*/ 448404 w 1684386"/>
                  <a:gd name="connsiteY53" fmla="*/ 1821522 h 1881558"/>
                  <a:gd name="connsiteX54" fmla="*/ 440166 w 1684386"/>
                  <a:gd name="connsiteY54" fmla="*/ 1788570 h 1881558"/>
                  <a:gd name="connsiteX55" fmla="*/ 431928 w 1684386"/>
                  <a:gd name="connsiteY55" fmla="*/ 1763857 h 1881558"/>
                  <a:gd name="connsiteX56" fmla="*/ 407214 w 1684386"/>
                  <a:gd name="connsiteY56" fmla="*/ 1788570 h 1881558"/>
                  <a:gd name="connsiteX57" fmla="*/ 415452 w 1684386"/>
                  <a:gd name="connsiteY57" fmla="*/ 1813284 h 1881558"/>
                  <a:gd name="connsiteX58" fmla="*/ 407214 w 1684386"/>
                  <a:gd name="connsiteY58" fmla="*/ 1879187 h 1881558"/>
                  <a:gd name="connsiteX59" fmla="*/ 168317 w 1684386"/>
                  <a:gd name="connsiteY59" fmla="*/ 1870949 h 1881558"/>
                  <a:gd name="connsiteX60" fmla="*/ 118890 w 1684386"/>
                  <a:gd name="connsiteY60" fmla="*/ 1854473 h 1881558"/>
                  <a:gd name="connsiteX61" fmla="*/ 69463 w 1684386"/>
                  <a:gd name="connsiteY61" fmla="*/ 1846235 h 1881558"/>
                  <a:gd name="connsiteX62" fmla="*/ 44750 w 1684386"/>
                  <a:gd name="connsiteY62" fmla="*/ 1829760 h 1881558"/>
                  <a:gd name="connsiteX63" fmla="*/ 11798 w 1684386"/>
                  <a:gd name="connsiteY63" fmla="*/ 1821522 h 1881558"/>
                  <a:gd name="connsiteX64" fmla="*/ 28274 w 1684386"/>
                  <a:gd name="connsiteY64" fmla="*/ 1434343 h 1881558"/>
                  <a:gd name="connsiteX65" fmla="*/ 36512 w 1684386"/>
                  <a:gd name="connsiteY65" fmla="*/ 1277824 h 1881558"/>
                  <a:gd name="connsiteX66" fmla="*/ 44750 w 1684386"/>
                  <a:gd name="connsiteY66" fmla="*/ 1228397 h 1881558"/>
                  <a:gd name="connsiteX67" fmla="*/ 52987 w 1684386"/>
                  <a:gd name="connsiteY67" fmla="*/ 1047165 h 1881558"/>
                  <a:gd name="connsiteX68" fmla="*/ 69463 w 1684386"/>
                  <a:gd name="connsiteY68" fmla="*/ 898884 h 1881558"/>
                  <a:gd name="connsiteX69" fmla="*/ 77701 w 1684386"/>
                  <a:gd name="connsiteY69" fmla="*/ 857695 h 1881558"/>
                  <a:gd name="connsiteX70" fmla="*/ 94177 w 1684386"/>
                  <a:gd name="connsiteY70" fmla="*/ 9197 h 188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84386" h="1881558">
                    <a:moveTo>
                      <a:pt x="94177" y="9197"/>
                    </a:moveTo>
                    <a:lnTo>
                      <a:pt x="94177" y="9197"/>
                    </a:lnTo>
                    <a:cubicBezTo>
                      <a:pt x="118890" y="6451"/>
                      <a:pt x="143452" y="960"/>
                      <a:pt x="168317" y="960"/>
                    </a:cubicBezTo>
                    <a:cubicBezTo>
                      <a:pt x="182319" y="960"/>
                      <a:pt x="195600" y="7561"/>
                      <a:pt x="209506" y="9197"/>
                    </a:cubicBezTo>
                    <a:cubicBezTo>
                      <a:pt x="242345" y="13060"/>
                      <a:pt x="275409" y="14689"/>
                      <a:pt x="308360" y="17435"/>
                    </a:cubicBezTo>
                    <a:cubicBezTo>
                      <a:pt x="313852" y="25673"/>
                      <a:pt x="318498" y="34543"/>
                      <a:pt x="324836" y="42149"/>
                    </a:cubicBezTo>
                    <a:cubicBezTo>
                      <a:pt x="344656" y="65932"/>
                      <a:pt x="349966" y="67139"/>
                      <a:pt x="374263" y="83338"/>
                    </a:cubicBezTo>
                    <a:cubicBezTo>
                      <a:pt x="441388" y="60962"/>
                      <a:pt x="411646" y="83821"/>
                      <a:pt x="440166" y="33911"/>
                    </a:cubicBezTo>
                    <a:cubicBezTo>
                      <a:pt x="445078" y="25315"/>
                      <a:pt x="451149" y="17435"/>
                      <a:pt x="456641" y="9197"/>
                    </a:cubicBezTo>
                    <a:cubicBezTo>
                      <a:pt x="530782" y="11943"/>
                      <a:pt x="605240" y="10053"/>
                      <a:pt x="679063" y="17435"/>
                    </a:cubicBezTo>
                    <a:cubicBezTo>
                      <a:pt x="688915" y="18420"/>
                      <a:pt x="694921" y="29483"/>
                      <a:pt x="703777" y="33911"/>
                    </a:cubicBezTo>
                    <a:cubicBezTo>
                      <a:pt x="711544" y="37794"/>
                      <a:pt x="720252" y="39403"/>
                      <a:pt x="728490" y="42149"/>
                    </a:cubicBezTo>
                    <a:cubicBezTo>
                      <a:pt x="733982" y="50387"/>
                      <a:pt x="742121" y="57379"/>
                      <a:pt x="744966" y="66862"/>
                    </a:cubicBezTo>
                    <a:cubicBezTo>
                      <a:pt x="750546" y="85460"/>
                      <a:pt x="734784" y="118387"/>
                      <a:pt x="753204" y="124527"/>
                    </a:cubicBezTo>
                    <a:cubicBezTo>
                      <a:pt x="769680" y="130019"/>
                      <a:pt x="760045" y="89550"/>
                      <a:pt x="769679" y="75100"/>
                    </a:cubicBezTo>
                    <a:lnTo>
                      <a:pt x="786155" y="50387"/>
                    </a:lnTo>
                    <a:cubicBezTo>
                      <a:pt x="789035" y="41747"/>
                      <a:pt x="799255" y="3863"/>
                      <a:pt x="810868" y="960"/>
                    </a:cubicBezTo>
                    <a:cubicBezTo>
                      <a:pt x="827072" y="-3091"/>
                      <a:pt x="843760" y="6835"/>
                      <a:pt x="860295" y="9197"/>
                    </a:cubicBezTo>
                    <a:cubicBezTo>
                      <a:pt x="882211" y="12328"/>
                      <a:pt x="904317" y="14069"/>
                      <a:pt x="926198" y="17435"/>
                    </a:cubicBezTo>
                    <a:cubicBezTo>
                      <a:pt x="940037" y="19564"/>
                      <a:pt x="953418" y="24721"/>
                      <a:pt x="967387" y="25673"/>
                    </a:cubicBezTo>
                    <a:cubicBezTo>
                      <a:pt x="1074371" y="32968"/>
                      <a:pt x="1181571" y="36657"/>
                      <a:pt x="1288663" y="42149"/>
                    </a:cubicBezTo>
                    <a:cubicBezTo>
                      <a:pt x="1373856" y="70546"/>
                      <a:pt x="1344384" y="48441"/>
                      <a:pt x="1387517" y="91576"/>
                    </a:cubicBezTo>
                    <a:cubicBezTo>
                      <a:pt x="1401247" y="88830"/>
                      <a:pt x="1417654" y="91934"/>
                      <a:pt x="1428706" y="83338"/>
                    </a:cubicBezTo>
                    <a:cubicBezTo>
                      <a:pt x="1517671" y="14143"/>
                      <a:pt x="1419922" y="50660"/>
                      <a:pt x="1486371" y="17435"/>
                    </a:cubicBezTo>
                    <a:cubicBezTo>
                      <a:pt x="1494138" y="13552"/>
                      <a:pt x="1502847" y="11943"/>
                      <a:pt x="1511085" y="9197"/>
                    </a:cubicBezTo>
                    <a:cubicBezTo>
                      <a:pt x="1544036" y="11943"/>
                      <a:pt x="1577164" y="13065"/>
                      <a:pt x="1609939" y="17435"/>
                    </a:cubicBezTo>
                    <a:cubicBezTo>
                      <a:pt x="1618546" y="18583"/>
                      <a:pt x="1626303" y="23287"/>
                      <a:pt x="1634652" y="25673"/>
                    </a:cubicBezTo>
                    <a:cubicBezTo>
                      <a:pt x="1645538" y="28783"/>
                      <a:pt x="1656620" y="31165"/>
                      <a:pt x="1667604" y="33911"/>
                    </a:cubicBezTo>
                    <a:cubicBezTo>
                      <a:pt x="1682848" y="79647"/>
                      <a:pt x="1684079" y="77051"/>
                      <a:pt x="1684079" y="149241"/>
                    </a:cubicBezTo>
                    <a:cubicBezTo>
                      <a:pt x="1684079" y="315118"/>
                      <a:pt x="1688028" y="234272"/>
                      <a:pt x="1667604" y="305760"/>
                    </a:cubicBezTo>
                    <a:cubicBezTo>
                      <a:pt x="1664494" y="316646"/>
                      <a:pt x="1663826" y="328305"/>
                      <a:pt x="1659366" y="338711"/>
                    </a:cubicBezTo>
                    <a:cubicBezTo>
                      <a:pt x="1655466" y="347811"/>
                      <a:pt x="1648382" y="355186"/>
                      <a:pt x="1642890" y="363424"/>
                    </a:cubicBezTo>
                    <a:cubicBezTo>
                      <a:pt x="1640144" y="374408"/>
                      <a:pt x="1636872" y="385274"/>
                      <a:pt x="1634652" y="396376"/>
                    </a:cubicBezTo>
                    <a:cubicBezTo>
                      <a:pt x="1607367" y="532797"/>
                      <a:pt x="1621110" y="663048"/>
                      <a:pt x="1609939" y="808268"/>
                    </a:cubicBezTo>
                    <a:lnTo>
                      <a:pt x="1601701" y="915360"/>
                    </a:lnTo>
                    <a:cubicBezTo>
                      <a:pt x="1613530" y="1222905"/>
                      <a:pt x="1597504" y="1041144"/>
                      <a:pt x="1618177" y="1178970"/>
                    </a:cubicBezTo>
                    <a:cubicBezTo>
                      <a:pt x="1623937" y="1217374"/>
                      <a:pt x="1634652" y="1294300"/>
                      <a:pt x="1634652" y="1294300"/>
                    </a:cubicBezTo>
                    <a:cubicBezTo>
                      <a:pt x="1637398" y="1384916"/>
                      <a:pt x="1638473" y="1475599"/>
                      <a:pt x="1642890" y="1566149"/>
                    </a:cubicBezTo>
                    <a:cubicBezTo>
                      <a:pt x="1643969" y="1588261"/>
                      <a:pt x="1651128" y="1609913"/>
                      <a:pt x="1651128" y="1632051"/>
                    </a:cubicBezTo>
                    <a:cubicBezTo>
                      <a:pt x="1651128" y="1711731"/>
                      <a:pt x="1645636" y="1791316"/>
                      <a:pt x="1642890" y="1870949"/>
                    </a:cubicBezTo>
                    <a:cubicBezTo>
                      <a:pt x="1432642" y="1861392"/>
                      <a:pt x="1479640" y="1921529"/>
                      <a:pt x="1453420" y="1829760"/>
                    </a:cubicBezTo>
                    <a:cubicBezTo>
                      <a:pt x="1451034" y="1821411"/>
                      <a:pt x="1447928" y="1813284"/>
                      <a:pt x="1445182" y="1805046"/>
                    </a:cubicBezTo>
                    <a:cubicBezTo>
                      <a:pt x="1436944" y="1813284"/>
                      <a:pt x="1430652" y="1824102"/>
                      <a:pt x="1420468" y="1829760"/>
                    </a:cubicBezTo>
                    <a:cubicBezTo>
                      <a:pt x="1405287" y="1838194"/>
                      <a:pt x="1371041" y="1846235"/>
                      <a:pt x="1371041" y="1846235"/>
                    </a:cubicBezTo>
                    <a:cubicBezTo>
                      <a:pt x="1256483" y="1843631"/>
                      <a:pt x="1054496" y="1938071"/>
                      <a:pt x="992101" y="1813284"/>
                    </a:cubicBezTo>
                    <a:cubicBezTo>
                      <a:pt x="988218" y="1805517"/>
                      <a:pt x="985969" y="1796994"/>
                      <a:pt x="983863" y="1788570"/>
                    </a:cubicBezTo>
                    <a:cubicBezTo>
                      <a:pt x="980467" y="1774986"/>
                      <a:pt x="978371" y="1761111"/>
                      <a:pt x="975625" y="1747381"/>
                    </a:cubicBezTo>
                    <a:cubicBezTo>
                      <a:pt x="971613" y="1767439"/>
                      <a:pt x="976993" y="1802527"/>
                      <a:pt x="942674" y="1796808"/>
                    </a:cubicBezTo>
                    <a:cubicBezTo>
                      <a:pt x="932908" y="1795181"/>
                      <a:pt x="926198" y="1785825"/>
                      <a:pt x="917960" y="1780333"/>
                    </a:cubicBezTo>
                    <a:cubicBezTo>
                      <a:pt x="909722" y="1783079"/>
                      <a:pt x="900027" y="1783146"/>
                      <a:pt x="893247" y="1788570"/>
                    </a:cubicBezTo>
                    <a:cubicBezTo>
                      <a:pt x="854668" y="1819433"/>
                      <a:pt x="895062" y="1804835"/>
                      <a:pt x="868533" y="1837997"/>
                    </a:cubicBezTo>
                    <a:cubicBezTo>
                      <a:pt x="862348" y="1845728"/>
                      <a:pt x="852058" y="1848981"/>
                      <a:pt x="843820" y="1854473"/>
                    </a:cubicBezTo>
                    <a:cubicBezTo>
                      <a:pt x="717506" y="1851727"/>
                      <a:pt x="590786" y="1856727"/>
                      <a:pt x="464879" y="1846235"/>
                    </a:cubicBezTo>
                    <a:cubicBezTo>
                      <a:pt x="455013" y="1845413"/>
                      <a:pt x="452304" y="1830622"/>
                      <a:pt x="448404" y="1821522"/>
                    </a:cubicBezTo>
                    <a:cubicBezTo>
                      <a:pt x="443944" y="1811115"/>
                      <a:pt x="443276" y="1799456"/>
                      <a:pt x="440166" y="1788570"/>
                    </a:cubicBezTo>
                    <a:cubicBezTo>
                      <a:pt x="437780" y="1780221"/>
                      <a:pt x="434674" y="1772095"/>
                      <a:pt x="431928" y="1763857"/>
                    </a:cubicBezTo>
                    <a:cubicBezTo>
                      <a:pt x="423690" y="1772095"/>
                      <a:pt x="410898" y="1777518"/>
                      <a:pt x="407214" y="1788570"/>
                    </a:cubicBezTo>
                    <a:cubicBezTo>
                      <a:pt x="404468" y="1796808"/>
                      <a:pt x="415452" y="1804600"/>
                      <a:pt x="415452" y="1813284"/>
                    </a:cubicBezTo>
                    <a:cubicBezTo>
                      <a:pt x="415452" y="1835423"/>
                      <a:pt x="409960" y="1857219"/>
                      <a:pt x="407214" y="1879187"/>
                    </a:cubicBezTo>
                    <a:cubicBezTo>
                      <a:pt x="327582" y="1876441"/>
                      <a:pt x="247706" y="1877754"/>
                      <a:pt x="168317" y="1870949"/>
                    </a:cubicBezTo>
                    <a:cubicBezTo>
                      <a:pt x="151014" y="1869466"/>
                      <a:pt x="136021" y="1857328"/>
                      <a:pt x="118890" y="1854473"/>
                    </a:cubicBezTo>
                    <a:lnTo>
                      <a:pt x="69463" y="1846235"/>
                    </a:lnTo>
                    <a:cubicBezTo>
                      <a:pt x="61225" y="1840743"/>
                      <a:pt x="53850" y="1833660"/>
                      <a:pt x="44750" y="1829760"/>
                    </a:cubicBezTo>
                    <a:cubicBezTo>
                      <a:pt x="34343" y="1825300"/>
                      <a:pt x="12568" y="1832818"/>
                      <a:pt x="11798" y="1821522"/>
                    </a:cubicBezTo>
                    <a:cubicBezTo>
                      <a:pt x="-5963" y="1561027"/>
                      <a:pt x="-6092" y="1571806"/>
                      <a:pt x="28274" y="1434343"/>
                    </a:cubicBezTo>
                    <a:cubicBezTo>
                      <a:pt x="31020" y="1382170"/>
                      <a:pt x="32346" y="1329903"/>
                      <a:pt x="36512" y="1277824"/>
                    </a:cubicBezTo>
                    <a:cubicBezTo>
                      <a:pt x="37844" y="1261174"/>
                      <a:pt x="43560" y="1245057"/>
                      <a:pt x="44750" y="1228397"/>
                    </a:cubicBezTo>
                    <a:cubicBezTo>
                      <a:pt x="49058" y="1168078"/>
                      <a:pt x="49329" y="1107527"/>
                      <a:pt x="52987" y="1047165"/>
                    </a:cubicBezTo>
                    <a:cubicBezTo>
                      <a:pt x="55883" y="999379"/>
                      <a:pt x="61481" y="946775"/>
                      <a:pt x="69463" y="898884"/>
                    </a:cubicBezTo>
                    <a:cubicBezTo>
                      <a:pt x="71765" y="885073"/>
                      <a:pt x="77569" y="871696"/>
                      <a:pt x="77701" y="857695"/>
                    </a:cubicBezTo>
                    <a:cubicBezTo>
                      <a:pt x="80317" y="580367"/>
                      <a:pt x="91431" y="150613"/>
                      <a:pt x="94177" y="9197"/>
                    </a:cubicBezTo>
                    <a:close/>
                  </a:path>
                </a:pathLst>
              </a:cu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27578" y="279983"/>
                <a:ext cx="209984"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flipH="1">
                <a:off x="2206186" y="180541"/>
                <a:ext cx="230582"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7860811" y="2108969"/>
              <a:ext cx="2833735" cy="1018977"/>
            </a:xfrm>
            <a:prstGeom prst="rect">
              <a:avLst/>
            </a:prstGeom>
          </p:spPr>
          <p:txBody>
            <a:bodyPr wrap="square">
              <a:spAutoFit/>
            </a:bodyPr>
            <a:lstStyle/>
            <a:p>
              <a:pPr algn="ctr"/>
              <a:r>
                <a:rPr lang="en-US" sz="2000" b="1" dirty="0"/>
                <a:t>We can discern false prophets by their fruits</a:t>
              </a:r>
              <a:endParaRPr lang="en-US" sz="2000" dirty="0"/>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21" r="47112"/>
          <a:stretch/>
        </p:blipFill>
        <p:spPr>
          <a:xfrm>
            <a:off x="5643017" y="1207203"/>
            <a:ext cx="1350064" cy="3809100"/>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51056" b="154"/>
          <a:stretch/>
        </p:blipFill>
        <p:spPr>
          <a:xfrm>
            <a:off x="6969591" y="1196451"/>
            <a:ext cx="1249396" cy="3823169"/>
          </a:xfrm>
          <a:prstGeom prst="rect">
            <a:avLst/>
          </a:prstGeom>
        </p:spPr>
      </p:pic>
      <p:sp>
        <p:nvSpPr>
          <p:cNvPr id="4" name="Rectangle 3"/>
          <p:cNvSpPr/>
          <p:nvPr/>
        </p:nvSpPr>
        <p:spPr>
          <a:xfrm>
            <a:off x="1642609" y="5064502"/>
            <a:ext cx="9843473" cy="1754326"/>
          </a:xfrm>
          <a:prstGeom prst="rect">
            <a:avLst/>
          </a:prstGeom>
        </p:spPr>
        <p:txBody>
          <a:bodyPr wrap="square">
            <a:spAutoFit/>
          </a:bodyPr>
          <a:lstStyle/>
          <a:p>
            <a:r>
              <a:rPr lang="en-US" dirty="0">
                <a:solidFill>
                  <a:srgbClr val="333333"/>
                </a:solidFill>
                <a:latin typeface="Abadi" panose="020B0604020104020204" pitchFamily="34" charset="0"/>
              </a:rPr>
              <a:t>“…how often do we say to an investigator, "Don't judge the Church by the members---the Church is perfect, but its members are not"?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Certainly, the members of the Church are not perfect, but the fruits of their discipleship should stand as a witness to the goodness of their souls. If not, we are not living up to the standard which the Lord has established. (10)</a:t>
            </a:r>
            <a:endParaRPr lang="en-US" dirty="0"/>
          </a:p>
        </p:txBody>
      </p:sp>
    </p:spTree>
    <p:extLst>
      <p:ext uri="{BB962C8B-B14F-4D97-AF65-F5344CB8AC3E}">
        <p14:creationId xmlns:p14="http://schemas.microsoft.com/office/powerpoint/2010/main" val="29115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233017" y="528902"/>
            <a:ext cx="40020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badi" panose="020B0604020104020204" pitchFamily="34" charset="0"/>
              </a:rPr>
              <a:t>“Some may serve for hope of earthly reward. Such a man or woman might serve in Church positions or in private acts of mercy in an effort to achieve prominence or cultivate contacts that would increase income or aid in acquiring wealth. Others might serve in order to obtain worldly honors, prominence, or power. …</a:t>
            </a:r>
          </a:p>
        </p:txBody>
      </p:sp>
      <p:sp>
        <p:nvSpPr>
          <p:cNvPr id="5124" name="Rectangle 1"/>
          <p:cNvSpPr>
            <a:spLocks noChangeArrowheads="1"/>
          </p:cNvSpPr>
          <p:nvPr/>
        </p:nvSpPr>
        <p:spPr bwMode="auto">
          <a:xfrm>
            <a:off x="8900782" y="2236189"/>
            <a:ext cx="30350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badi" panose="020B0604020104020204" pitchFamily="34" charset="0"/>
              </a:rPr>
              <a:t>“In contrast, those who serve quietly, even ‘in secret,’ qualify for the Savior’s promise that ‘thy Father, who </a:t>
            </a:r>
            <a:r>
              <a:rPr lang="en-US" altLang="en-US" dirty="0" err="1">
                <a:latin typeface="Abadi" panose="020B0604020104020204" pitchFamily="34" charset="0"/>
              </a:rPr>
              <a:t>seeth</a:t>
            </a:r>
            <a:r>
              <a:rPr lang="en-US" altLang="en-US" dirty="0">
                <a:latin typeface="Abadi" panose="020B0604020104020204" pitchFamily="34" charset="0"/>
              </a:rPr>
              <a:t> in secret, shall reward thee openly.’ </a:t>
            </a:r>
          </a:p>
        </p:txBody>
      </p:sp>
      <p:sp>
        <p:nvSpPr>
          <p:cNvPr id="5125" name="Rectangle 6"/>
          <p:cNvSpPr>
            <a:spLocks noChangeArrowheads="1"/>
          </p:cNvSpPr>
          <p:nvPr/>
        </p:nvSpPr>
        <p:spPr bwMode="auto">
          <a:xfrm>
            <a:off x="233017" y="3754728"/>
            <a:ext cx="6263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badi" panose="020B0604020104020204" pitchFamily="34" charset="0"/>
              </a:rPr>
              <a:t>“‘Charity is the pure love of Christ.’ The Book of Mormon teaches us that this virtue is ‘the greatest of all.’</a:t>
            </a:r>
          </a:p>
        </p:txBody>
      </p:sp>
      <p:sp>
        <p:nvSpPr>
          <p:cNvPr id="5126" name="Rectangle 9"/>
          <p:cNvSpPr>
            <a:spLocks noChangeArrowheads="1"/>
          </p:cNvSpPr>
          <p:nvPr/>
        </p:nvSpPr>
        <p:spPr bwMode="auto">
          <a:xfrm>
            <a:off x="6096000" y="4681400"/>
            <a:ext cx="609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333333"/>
                </a:solidFill>
                <a:latin typeface="Abadi" panose="020B0604020104020204" pitchFamily="34" charset="0"/>
              </a:rPr>
              <a:t>“If our service is to be most efficacious, it must be accomplished for the love of God and the love of his children. …</a:t>
            </a:r>
          </a:p>
          <a:p>
            <a:pPr eaLnBrk="1" hangingPunct="1"/>
            <a:r>
              <a:rPr lang="en-US" altLang="en-US" dirty="0">
                <a:latin typeface="Abadi" panose="020B0604020104020204" pitchFamily="34" charset="0"/>
              </a:rPr>
              <a:t>“I know that God expects us to work to purify our hearts and our thoughts so that we may serve one another for the highest and best reason, the pure love of Christ.”</a:t>
            </a:r>
          </a:p>
        </p:txBody>
      </p:sp>
      <p:pic>
        <p:nvPicPr>
          <p:cNvPr id="5127" name="Picture 2" descr="woman and older woman in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395" y="394971"/>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5956" cy="369332"/>
          </a:xfrm>
          <a:prstGeom prst="rect">
            <a:avLst/>
          </a:prstGeom>
        </p:spPr>
        <p:txBody>
          <a:bodyPr wrap="none">
            <a:spAutoFit/>
          </a:bodyPr>
          <a:lstStyle/>
          <a:p>
            <a:r>
              <a:rPr lang="en-US" altLang="en-US" dirty="0"/>
              <a:t>(2)</a:t>
            </a:r>
            <a:endParaRPr lang="en-US" dirty="0"/>
          </a:p>
        </p:txBody>
      </p:sp>
      <p:sp>
        <p:nvSpPr>
          <p:cNvPr id="9" name="Rectangle 8"/>
          <p:cNvSpPr/>
          <p:nvPr/>
        </p:nvSpPr>
        <p:spPr>
          <a:xfrm>
            <a:off x="0" y="6549962"/>
            <a:ext cx="5047861" cy="307777"/>
          </a:xfrm>
          <a:prstGeom prst="rect">
            <a:avLst/>
          </a:prstGeom>
        </p:spPr>
        <p:txBody>
          <a:bodyPr wrap="square">
            <a:spAutoFit/>
          </a:bodyPr>
          <a:lstStyle/>
          <a:p>
            <a:r>
              <a:rPr lang="en-US" sz="1400" dirty="0"/>
              <a:t>Matthew 6:1-6, 16,18; Moroni 7:46-47; 3 Nephi 13:18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683" y="97949"/>
            <a:ext cx="1126510" cy="1403975"/>
          </a:xfrm>
          <a:prstGeom prst="rect">
            <a:avLst/>
          </a:prstGeom>
        </p:spPr>
      </p:pic>
      <p:sp>
        <p:nvSpPr>
          <p:cNvPr id="4" name="TextBox 3">
            <a:extLst>
              <a:ext uri="{FF2B5EF4-FFF2-40B4-BE49-F238E27FC236}">
                <a16:creationId xmlns:a16="http://schemas.microsoft.com/office/drawing/2014/main" id="{EB767002-D34F-1847-96B5-83B3696EEF27}"/>
              </a:ext>
            </a:extLst>
          </p:cNvPr>
          <p:cNvSpPr txBox="1"/>
          <p:nvPr/>
        </p:nvSpPr>
        <p:spPr>
          <a:xfrm>
            <a:off x="298325" y="4681400"/>
            <a:ext cx="5334724" cy="1200329"/>
          </a:xfrm>
          <a:prstGeom prst="rect">
            <a:avLst/>
          </a:prstGeom>
          <a:noFill/>
        </p:spPr>
        <p:txBody>
          <a:bodyPr wrap="square">
            <a:spAutoFit/>
          </a:bodyPr>
          <a:lstStyle/>
          <a:p>
            <a:r>
              <a:rPr lang="en-US" b="1" i="0" dirty="0">
                <a:solidFill>
                  <a:srgbClr val="FF0000"/>
                </a:solidFill>
                <a:effectLst/>
                <a:latin typeface="Abadi" panose="020B0604020104020204" pitchFamily="34" charset="0"/>
              </a:rPr>
              <a:t>If we perform righteous acts to please Heavenly Father, then He will reward us openly. If we perform righteous acts to be seen of others, we will not receive heavenly blessings for our efforts.</a:t>
            </a:r>
            <a:endParaRPr lang="en-US" dirty="0">
              <a:solidFill>
                <a:srgbClr val="FF0000"/>
              </a:solidFill>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109" y="6588590"/>
            <a:ext cx="5297068" cy="307777"/>
          </a:xfrm>
          <a:prstGeom prst="rect">
            <a:avLst/>
          </a:prstGeom>
        </p:spPr>
        <p:txBody>
          <a:bodyPr wrap="square">
            <a:spAutoFit/>
          </a:bodyPr>
          <a:lstStyle/>
          <a:p>
            <a:r>
              <a:rPr lang="en-US" sz="1400" dirty="0"/>
              <a:t>Matthew 7:21-23</a:t>
            </a:r>
          </a:p>
        </p:txBody>
      </p:sp>
      <p:sp>
        <p:nvSpPr>
          <p:cNvPr id="6" name="Rectangle 5"/>
          <p:cNvSpPr/>
          <p:nvPr/>
        </p:nvSpPr>
        <p:spPr>
          <a:xfrm>
            <a:off x="401532" y="1333955"/>
            <a:ext cx="3715034" cy="1323439"/>
          </a:xfrm>
          <a:prstGeom prst="rect">
            <a:avLst/>
          </a:prstGeom>
        </p:spPr>
        <p:txBody>
          <a:bodyPr wrap="square">
            <a:spAutoFit/>
          </a:bodyPr>
          <a:lstStyle/>
          <a:p>
            <a:r>
              <a:rPr lang="en-US" sz="2000" dirty="0"/>
              <a:t>Many will preach that the phrase, "by grace ye are saved," means that the individual only has to believe in Christ to be saved.</a:t>
            </a:r>
          </a:p>
        </p:txBody>
      </p:sp>
      <p:sp>
        <p:nvSpPr>
          <p:cNvPr id="4" name="Rectangle 3"/>
          <p:cNvSpPr/>
          <p:nvPr/>
        </p:nvSpPr>
        <p:spPr>
          <a:xfrm>
            <a:off x="4956020" y="3702661"/>
            <a:ext cx="5551832" cy="2308324"/>
          </a:xfrm>
          <a:prstGeom prst="rect">
            <a:avLst/>
          </a:prstGeom>
        </p:spPr>
        <p:txBody>
          <a:bodyPr wrap="square">
            <a:spAutoFit/>
          </a:bodyPr>
          <a:lstStyle/>
          <a:p>
            <a:r>
              <a:rPr lang="en-US" dirty="0"/>
              <a:t>“…merely acknowledging Jesus' lordship, merely saying the words or making the confession, while refusing to make Him our Lord by serving Him and conforming our behavior to His will-this will not get us into the kingdom. </a:t>
            </a:r>
          </a:p>
          <a:p>
            <a:endParaRPr lang="en-US" dirty="0"/>
          </a:p>
          <a:p>
            <a:r>
              <a:rPr lang="en-US" dirty="0"/>
              <a:t>The confession or the acknowledgment must be accompanied by doing the will of the Father in heaven and by not doing iniquity.“ (11)</a:t>
            </a:r>
          </a:p>
        </p:txBody>
      </p:sp>
      <p:sp>
        <p:nvSpPr>
          <p:cNvPr id="14" name="TextBox 5"/>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Not Everyone</a:t>
            </a:r>
            <a:endParaRPr lang="en-US" altLang="en-US" sz="4000" dirty="0">
              <a:latin typeface="Algerian" panose="04020705040A02060702" pitchFamily="82" charset="0"/>
            </a:endParaRPr>
          </a:p>
        </p:txBody>
      </p:sp>
      <p:pic>
        <p:nvPicPr>
          <p:cNvPr id="5122" name="Picture 2" descr="https://religion.byu.edu/sites/default/files/pictures/picture-51-1307140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414" y="4938075"/>
            <a:ext cx="9525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regorytjacobs.com/uploads/3/1/1/0/3110181/1553447.jpg?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685" y="3060726"/>
            <a:ext cx="2254365" cy="33758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544064" y="1053646"/>
            <a:ext cx="1910374" cy="2525152"/>
            <a:chOff x="1673902" y="2929380"/>
            <a:chExt cx="2926265" cy="3867967"/>
          </a:xfrm>
        </p:grpSpPr>
        <p:grpSp>
          <p:nvGrpSpPr>
            <p:cNvPr id="17" name="Group 16"/>
            <p:cNvGrpSpPr/>
            <p:nvPr/>
          </p:nvGrpSpPr>
          <p:grpSpPr>
            <a:xfrm>
              <a:off x="1673902" y="3692448"/>
              <a:ext cx="895990" cy="3104899"/>
              <a:chOff x="1673902" y="3692448"/>
              <a:chExt cx="895990" cy="3104899"/>
            </a:xfrm>
          </p:grpSpPr>
          <p:sp>
            <p:nvSpPr>
              <p:cNvPr id="23" name="Rounded Rectangle 22"/>
              <p:cNvSpPr/>
              <p:nvPr/>
            </p:nvSpPr>
            <p:spPr>
              <a:xfrm rot="20159675">
                <a:off x="2325690" y="4547228"/>
                <a:ext cx="244202" cy="10033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317232">
                <a:off x="1673902" y="4563376"/>
                <a:ext cx="236120" cy="1011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37477" y="369244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21193" y="4522217"/>
                <a:ext cx="587257" cy="14504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a:off x="2030182" y="4540693"/>
                <a:ext cx="159698" cy="183707"/>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p:cNvSpPr/>
              <p:nvPr/>
            </p:nvSpPr>
            <p:spPr>
              <a:xfrm rot="10800000">
                <a:off x="1995601" y="4742876"/>
                <a:ext cx="218992" cy="786956"/>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1241552">
                <a:off x="2180282" y="5627275"/>
                <a:ext cx="259297" cy="11700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64249">
                <a:off x="1789551" y="5692753"/>
                <a:ext cx="259297" cy="109497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877757" y="2929380"/>
              <a:ext cx="1722410" cy="2912704"/>
              <a:chOff x="2877757" y="2929380"/>
              <a:chExt cx="1722410" cy="2912704"/>
            </a:xfrm>
          </p:grpSpPr>
          <p:sp>
            <p:nvSpPr>
              <p:cNvPr id="32" name="Rectangle 31"/>
              <p:cNvSpPr/>
              <p:nvPr/>
            </p:nvSpPr>
            <p:spPr>
              <a:xfrm>
                <a:off x="2979499" y="4430624"/>
                <a:ext cx="1508021" cy="141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4004651" y="2929380"/>
                <a:ext cx="228600" cy="9118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32591" y="3603448"/>
                <a:ext cx="372720" cy="827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47149" y="5014908"/>
                <a:ext cx="372720" cy="827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877757" y="4425503"/>
                <a:ext cx="1722410" cy="21623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6649275" y="1118512"/>
            <a:ext cx="5303491" cy="1754326"/>
          </a:xfrm>
          <a:prstGeom prst="rect">
            <a:avLst/>
          </a:prstGeom>
        </p:spPr>
        <p:txBody>
          <a:bodyPr wrap="square">
            <a:spAutoFit/>
          </a:bodyPr>
          <a:lstStyle/>
          <a:p>
            <a:r>
              <a:rPr lang="en-US" dirty="0"/>
              <a:t>Can we be saved by just going to church?</a:t>
            </a:r>
          </a:p>
          <a:p>
            <a:endParaRPr lang="en-US" dirty="0"/>
          </a:p>
          <a:p>
            <a:r>
              <a:rPr lang="en-US" dirty="0"/>
              <a:t>Can we be saved by believing in Jesus?</a:t>
            </a:r>
          </a:p>
          <a:p>
            <a:endParaRPr lang="en-US" dirty="0"/>
          </a:p>
          <a:p>
            <a:r>
              <a:rPr lang="en-US" dirty="0"/>
              <a:t>Is there more that we need to do in order to enter into the kingdom of God?</a:t>
            </a:r>
          </a:p>
        </p:txBody>
      </p:sp>
      <p:sp>
        <p:nvSpPr>
          <p:cNvPr id="5" name="Rectangle 4"/>
          <p:cNvSpPr/>
          <p:nvPr/>
        </p:nvSpPr>
        <p:spPr>
          <a:xfrm>
            <a:off x="3637050" y="6405536"/>
            <a:ext cx="6809364" cy="461665"/>
          </a:xfrm>
          <a:prstGeom prst="rect">
            <a:avLst/>
          </a:prstGeom>
        </p:spPr>
        <p:txBody>
          <a:bodyPr wrap="square">
            <a:spAutoFit/>
          </a:bodyPr>
          <a:lstStyle/>
          <a:p>
            <a:r>
              <a:rPr lang="en-US" sz="2400" i="1" dirty="0">
                <a:solidFill>
                  <a:srgbClr val="FF0000"/>
                </a:solidFill>
                <a:latin typeface="Abadi" panose="020B0604020104020204" pitchFamily="34" charset="0"/>
              </a:rPr>
              <a:t>“I never knew you” = “Ye never knew me”  JST</a:t>
            </a:r>
            <a:endParaRPr lang="en-US" sz="2400" i="1" dirty="0">
              <a:solidFill>
                <a:srgbClr val="FF0000"/>
              </a:solidFill>
            </a:endParaRPr>
          </a:p>
        </p:txBody>
      </p:sp>
    </p:spTree>
    <p:extLst>
      <p:ext uri="{BB962C8B-B14F-4D97-AF65-F5344CB8AC3E}">
        <p14:creationId xmlns:p14="http://schemas.microsoft.com/office/powerpoint/2010/main" val="321849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8">
                                            <p:txEl>
                                              <p:pRg st="0" end="0"/>
                                            </p:txEl>
                                          </p:spTgt>
                                        </p:tgtEl>
                                      </p:cBhvr>
                                    </p:animEffect>
                                    <p:set>
                                      <p:cBhvr>
                                        <p:cTn id="27" dur="1" fill="hold">
                                          <p:stCondLst>
                                            <p:cond delay="499"/>
                                          </p:stCondLst>
                                        </p:cTn>
                                        <p:tgtEl>
                                          <p:spTgt spid="38">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8">
                                            <p:txEl>
                                              <p:pRg st="2" end="2"/>
                                            </p:txEl>
                                          </p:spTgt>
                                        </p:tgtEl>
                                      </p:cBhvr>
                                    </p:animEffect>
                                    <p:set>
                                      <p:cBhvr>
                                        <p:cTn id="30" dur="1" fill="hold">
                                          <p:stCondLst>
                                            <p:cond delay="499"/>
                                          </p:stCondLst>
                                        </p:cTn>
                                        <p:tgtEl>
                                          <p:spTgt spid="38">
                                            <p:txEl>
                                              <p:pRg st="2" end="2"/>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8">
                                            <p:txEl>
                                              <p:pRg st="4" end="4"/>
                                            </p:txEl>
                                          </p:spTgt>
                                        </p:tgtEl>
                                      </p:cBhvr>
                                    </p:animEffect>
                                    <p:set>
                                      <p:cBhvr>
                                        <p:cTn id="33" dur="1" fill="hold">
                                          <p:stCondLst>
                                            <p:cond delay="499"/>
                                          </p:stCondLst>
                                        </p:cTn>
                                        <p:tgtEl>
                                          <p:spTgt spid="38">
                                            <p:txEl>
                                              <p:pRg st="4" end="4"/>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38" grpId="0" build="allAtOnce"/>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109" y="6588590"/>
            <a:ext cx="5297068" cy="307777"/>
          </a:xfrm>
          <a:prstGeom prst="rect">
            <a:avLst/>
          </a:prstGeom>
        </p:spPr>
        <p:txBody>
          <a:bodyPr wrap="square">
            <a:spAutoFit/>
          </a:bodyPr>
          <a:lstStyle/>
          <a:p>
            <a:r>
              <a:rPr lang="en-US" sz="1400" dirty="0"/>
              <a:t>Matthew 7:24-27</a:t>
            </a:r>
          </a:p>
        </p:txBody>
      </p:sp>
      <p:sp>
        <p:nvSpPr>
          <p:cNvPr id="14" name="TextBox 5"/>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Upon the Rock or the Sand?</a:t>
            </a:r>
            <a:endParaRPr lang="en-US" altLang="en-US" sz="4000" dirty="0">
              <a:latin typeface="Algerian" panose="04020705040A02060702" pitchFamily="82" charset="0"/>
            </a:endParaRPr>
          </a:p>
        </p:txBody>
      </p:sp>
      <p:grpSp>
        <p:nvGrpSpPr>
          <p:cNvPr id="3" name="Group 2"/>
          <p:cNvGrpSpPr/>
          <p:nvPr/>
        </p:nvGrpSpPr>
        <p:grpSpPr>
          <a:xfrm>
            <a:off x="133004" y="854183"/>
            <a:ext cx="4366259" cy="3011235"/>
            <a:chOff x="503468" y="614413"/>
            <a:chExt cx="7924800" cy="4827433"/>
          </a:xfrm>
        </p:grpSpPr>
        <p:pic>
          <p:nvPicPr>
            <p:cNvPr id="33" name="Picture 32" descr="http://www.clker.com/cliparts/d/a/9/e/1280777161986982005scroll-hi.pn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1364" b="1"/>
            <a:stretch/>
          </p:blipFill>
          <p:spPr bwMode="auto">
            <a:xfrm>
              <a:off x="503468" y="614413"/>
              <a:ext cx="7924800" cy="4827433"/>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38"/>
            <p:cNvSpPr/>
            <p:nvPr/>
          </p:nvSpPr>
          <p:spPr>
            <a:xfrm>
              <a:off x="2815848" y="3855306"/>
              <a:ext cx="1326325" cy="296563"/>
            </a:xfrm>
            <a:custGeom>
              <a:avLst/>
              <a:gdLst>
                <a:gd name="connsiteX0" fmla="*/ 16509 w 1326325"/>
                <a:gd name="connsiteY0" fmla="*/ 222422 h 296563"/>
                <a:gd name="connsiteX1" fmla="*/ 16509 w 1326325"/>
                <a:gd name="connsiteY1" fmla="*/ 222422 h 296563"/>
                <a:gd name="connsiteX2" fmla="*/ 148314 w 1326325"/>
                <a:gd name="connsiteY2" fmla="*/ 255373 h 296563"/>
                <a:gd name="connsiteX3" fmla="*/ 230693 w 1326325"/>
                <a:gd name="connsiteY3" fmla="*/ 280087 h 296563"/>
                <a:gd name="connsiteX4" fmla="*/ 288358 w 1326325"/>
                <a:gd name="connsiteY4" fmla="*/ 296563 h 296563"/>
                <a:gd name="connsiteX5" fmla="*/ 502541 w 1326325"/>
                <a:gd name="connsiteY5" fmla="*/ 288325 h 296563"/>
                <a:gd name="connsiteX6" fmla="*/ 1145093 w 1326325"/>
                <a:gd name="connsiteY6" fmla="*/ 280087 h 296563"/>
                <a:gd name="connsiteX7" fmla="*/ 1194520 w 1326325"/>
                <a:gd name="connsiteY7" fmla="*/ 263611 h 296563"/>
                <a:gd name="connsiteX8" fmla="*/ 1243947 w 1326325"/>
                <a:gd name="connsiteY8" fmla="*/ 238898 h 296563"/>
                <a:gd name="connsiteX9" fmla="*/ 1268660 w 1326325"/>
                <a:gd name="connsiteY9" fmla="*/ 230660 h 296563"/>
                <a:gd name="connsiteX10" fmla="*/ 1309850 w 1326325"/>
                <a:gd name="connsiteY10" fmla="*/ 181233 h 296563"/>
                <a:gd name="connsiteX11" fmla="*/ 1326325 w 1326325"/>
                <a:gd name="connsiteY11" fmla="*/ 123568 h 296563"/>
                <a:gd name="connsiteX12" fmla="*/ 1301612 w 1326325"/>
                <a:gd name="connsiteY12" fmla="*/ 49427 h 296563"/>
                <a:gd name="connsiteX13" fmla="*/ 1210996 w 1326325"/>
                <a:gd name="connsiteY13" fmla="*/ 24714 h 296563"/>
                <a:gd name="connsiteX14" fmla="*/ 1186282 w 1326325"/>
                <a:gd name="connsiteY14" fmla="*/ 16476 h 296563"/>
                <a:gd name="connsiteX15" fmla="*/ 1087428 w 1326325"/>
                <a:gd name="connsiteY15" fmla="*/ 0 h 296563"/>
                <a:gd name="connsiteX16" fmla="*/ 156552 w 1326325"/>
                <a:gd name="connsiteY16" fmla="*/ 8238 h 296563"/>
                <a:gd name="connsiteX17" fmla="*/ 131839 w 1326325"/>
                <a:gd name="connsiteY17" fmla="*/ 16476 h 296563"/>
                <a:gd name="connsiteX18" fmla="*/ 82412 w 1326325"/>
                <a:gd name="connsiteY18" fmla="*/ 41190 h 296563"/>
                <a:gd name="connsiteX19" fmla="*/ 16509 w 1326325"/>
                <a:gd name="connsiteY19" fmla="*/ 115330 h 296563"/>
                <a:gd name="connsiteX20" fmla="*/ 8271 w 1326325"/>
                <a:gd name="connsiteY20" fmla="*/ 189471 h 296563"/>
                <a:gd name="connsiteX21" fmla="*/ 24747 w 1326325"/>
                <a:gd name="connsiteY21" fmla="*/ 214184 h 296563"/>
                <a:gd name="connsiteX22" fmla="*/ 16509 w 1326325"/>
                <a:gd name="connsiteY22" fmla="*/ 222422 h 29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325" h="296563">
                  <a:moveTo>
                    <a:pt x="16509" y="222422"/>
                  </a:moveTo>
                  <a:lnTo>
                    <a:pt x="16509" y="222422"/>
                  </a:lnTo>
                  <a:cubicBezTo>
                    <a:pt x="137863" y="262872"/>
                    <a:pt x="43401" y="236297"/>
                    <a:pt x="148314" y="255373"/>
                  </a:cubicBezTo>
                  <a:cubicBezTo>
                    <a:pt x="196259" y="264090"/>
                    <a:pt x="173371" y="265756"/>
                    <a:pt x="230693" y="280087"/>
                  </a:cubicBezTo>
                  <a:cubicBezTo>
                    <a:pt x="272068" y="290431"/>
                    <a:pt x="252903" y="284745"/>
                    <a:pt x="288358" y="296563"/>
                  </a:cubicBezTo>
                  <a:lnTo>
                    <a:pt x="502541" y="288325"/>
                  </a:lnTo>
                  <a:cubicBezTo>
                    <a:pt x="716703" y="284206"/>
                    <a:pt x="931028" y="287732"/>
                    <a:pt x="1145093" y="280087"/>
                  </a:cubicBezTo>
                  <a:cubicBezTo>
                    <a:pt x="1162449" y="279467"/>
                    <a:pt x="1178044" y="269103"/>
                    <a:pt x="1194520" y="263611"/>
                  </a:cubicBezTo>
                  <a:cubicBezTo>
                    <a:pt x="1256635" y="242906"/>
                    <a:pt x="1180072" y="270835"/>
                    <a:pt x="1243947" y="238898"/>
                  </a:cubicBezTo>
                  <a:cubicBezTo>
                    <a:pt x="1251714" y="235015"/>
                    <a:pt x="1260422" y="233406"/>
                    <a:pt x="1268660" y="230660"/>
                  </a:cubicBezTo>
                  <a:cubicBezTo>
                    <a:pt x="1286876" y="212444"/>
                    <a:pt x="1298383" y="204168"/>
                    <a:pt x="1309850" y="181233"/>
                  </a:cubicBezTo>
                  <a:cubicBezTo>
                    <a:pt x="1315756" y="169421"/>
                    <a:pt x="1323688" y="134118"/>
                    <a:pt x="1326325" y="123568"/>
                  </a:cubicBezTo>
                  <a:cubicBezTo>
                    <a:pt x="1322915" y="103109"/>
                    <a:pt x="1323525" y="65079"/>
                    <a:pt x="1301612" y="49427"/>
                  </a:cubicBezTo>
                  <a:cubicBezTo>
                    <a:pt x="1274732" y="30227"/>
                    <a:pt x="1241329" y="31455"/>
                    <a:pt x="1210996" y="24714"/>
                  </a:cubicBezTo>
                  <a:cubicBezTo>
                    <a:pt x="1202519" y="22830"/>
                    <a:pt x="1194797" y="18179"/>
                    <a:pt x="1186282" y="16476"/>
                  </a:cubicBezTo>
                  <a:cubicBezTo>
                    <a:pt x="1153525" y="9924"/>
                    <a:pt x="1120379" y="5492"/>
                    <a:pt x="1087428" y="0"/>
                  </a:cubicBezTo>
                  <a:lnTo>
                    <a:pt x="156552" y="8238"/>
                  </a:lnTo>
                  <a:cubicBezTo>
                    <a:pt x="147870" y="8388"/>
                    <a:pt x="139606" y="12593"/>
                    <a:pt x="131839" y="16476"/>
                  </a:cubicBezTo>
                  <a:cubicBezTo>
                    <a:pt x="67962" y="48415"/>
                    <a:pt x="144528" y="20484"/>
                    <a:pt x="82412" y="41190"/>
                  </a:cubicBezTo>
                  <a:cubicBezTo>
                    <a:pt x="25984" y="97618"/>
                    <a:pt x="45910" y="71230"/>
                    <a:pt x="16509" y="115330"/>
                  </a:cubicBezTo>
                  <a:cubicBezTo>
                    <a:pt x="2779" y="156519"/>
                    <a:pt x="-8205" y="156520"/>
                    <a:pt x="8271" y="189471"/>
                  </a:cubicBezTo>
                  <a:cubicBezTo>
                    <a:pt x="12699" y="198326"/>
                    <a:pt x="17016" y="207999"/>
                    <a:pt x="24747" y="214184"/>
                  </a:cubicBezTo>
                  <a:cubicBezTo>
                    <a:pt x="31528" y="219608"/>
                    <a:pt x="17882" y="221049"/>
                    <a:pt x="16509" y="2224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888310" y="3876507"/>
              <a:ext cx="1155116" cy="390693"/>
            </a:xfrm>
            <a:custGeom>
              <a:avLst/>
              <a:gdLst>
                <a:gd name="connsiteX0" fmla="*/ 16509 w 1326325"/>
                <a:gd name="connsiteY0" fmla="*/ 222422 h 296563"/>
                <a:gd name="connsiteX1" fmla="*/ 16509 w 1326325"/>
                <a:gd name="connsiteY1" fmla="*/ 222422 h 296563"/>
                <a:gd name="connsiteX2" fmla="*/ 148314 w 1326325"/>
                <a:gd name="connsiteY2" fmla="*/ 255373 h 296563"/>
                <a:gd name="connsiteX3" fmla="*/ 230693 w 1326325"/>
                <a:gd name="connsiteY3" fmla="*/ 280087 h 296563"/>
                <a:gd name="connsiteX4" fmla="*/ 288358 w 1326325"/>
                <a:gd name="connsiteY4" fmla="*/ 296563 h 296563"/>
                <a:gd name="connsiteX5" fmla="*/ 502541 w 1326325"/>
                <a:gd name="connsiteY5" fmla="*/ 288325 h 296563"/>
                <a:gd name="connsiteX6" fmla="*/ 1145093 w 1326325"/>
                <a:gd name="connsiteY6" fmla="*/ 280087 h 296563"/>
                <a:gd name="connsiteX7" fmla="*/ 1194520 w 1326325"/>
                <a:gd name="connsiteY7" fmla="*/ 263611 h 296563"/>
                <a:gd name="connsiteX8" fmla="*/ 1243947 w 1326325"/>
                <a:gd name="connsiteY8" fmla="*/ 238898 h 296563"/>
                <a:gd name="connsiteX9" fmla="*/ 1268660 w 1326325"/>
                <a:gd name="connsiteY9" fmla="*/ 230660 h 296563"/>
                <a:gd name="connsiteX10" fmla="*/ 1309850 w 1326325"/>
                <a:gd name="connsiteY10" fmla="*/ 181233 h 296563"/>
                <a:gd name="connsiteX11" fmla="*/ 1326325 w 1326325"/>
                <a:gd name="connsiteY11" fmla="*/ 123568 h 296563"/>
                <a:gd name="connsiteX12" fmla="*/ 1301612 w 1326325"/>
                <a:gd name="connsiteY12" fmla="*/ 49427 h 296563"/>
                <a:gd name="connsiteX13" fmla="*/ 1210996 w 1326325"/>
                <a:gd name="connsiteY13" fmla="*/ 24714 h 296563"/>
                <a:gd name="connsiteX14" fmla="*/ 1186282 w 1326325"/>
                <a:gd name="connsiteY14" fmla="*/ 16476 h 296563"/>
                <a:gd name="connsiteX15" fmla="*/ 1087428 w 1326325"/>
                <a:gd name="connsiteY15" fmla="*/ 0 h 296563"/>
                <a:gd name="connsiteX16" fmla="*/ 156552 w 1326325"/>
                <a:gd name="connsiteY16" fmla="*/ 8238 h 296563"/>
                <a:gd name="connsiteX17" fmla="*/ 131839 w 1326325"/>
                <a:gd name="connsiteY17" fmla="*/ 16476 h 296563"/>
                <a:gd name="connsiteX18" fmla="*/ 82412 w 1326325"/>
                <a:gd name="connsiteY18" fmla="*/ 41190 h 296563"/>
                <a:gd name="connsiteX19" fmla="*/ 16509 w 1326325"/>
                <a:gd name="connsiteY19" fmla="*/ 115330 h 296563"/>
                <a:gd name="connsiteX20" fmla="*/ 8271 w 1326325"/>
                <a:gd name="connsiteY20" fmla="*/ 189471 h 296563"/>
                <a:gd name="connsiteX21" fmla="*/ 24747 w 1326325"/>
                <a:gd name="connsiteY21" fmla="*/ 214184 h 296563"/>
                <a:gd name="connsiteX22" fmla="*/ 16509 w 1326325"/>
                <a:gd name="connsiteY22" fmla="*/ 222422 h 29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325" h="296563">
                  <a:moveTo>
                    <a:pt x="16509" y="222422"/>
                  </a:moveTo>
                  <a:lnTo>
                    <a:pt x="16509" y="222422"/>
                  </a:lnTo>
                  <a:cubicBezTo>
                    <a:pt x="137863" y="262872"/>
                    <a:pt x="43401" y="236297"/>
                    <a:pt x="148314" y="255373"/>
                  </a:cubicBezTo>
                  <a:cubicBezTo>
                    <a:pt x="196259" y="264090"/>
                    <a:pt x="173371" y="265756"/>
                    <a:pt x="230693" y="280087"/>
                  </a:cubicBezTo>
                  <a:cubicBezTo>
                    <a:pt x="272068" y="290431"/>
                    <a:pt x="252903" y="284745"/>
                    <a:pt x="288358" y="296563"/>
                  </a:cubicBezTo>
                  <a:lnTo>
                    <a:pt x="502541" y="288325"/>
                  </a:lnTo>
                  <a:cubicBezTo>
                    <a:pt x="716703" y="284206"/>
                    <a:pt x="931028" y="287732"/>
                    <a:pt x="1145093" y="280087"/>
                  </a:cubicBezTo>
                  <a:cubicBezTo>
                    <a:pt x="1162449" y="279467"/>
                    <a:pt x="1178044" y="269103"/>
                    <a:pt x="1194520" y="263611"/>
                  </a:cubicBezTo>
                  <a:cubicBezTo>
                    <a:pt x="1256635" y="242906"/>
                    <a:pt x="1180072" y="270835"/>
                    <a:pt x="1243947" y="238898"/>
                  </a:cubicBezTo>
                  <a:cubicBezTo>
                    <a:pt x="1251714" y="235015"/>
                    <a:pt x="1260422" y="233406"/>
                    <a:pt x="1268660" y="230660"/>
                  </a:cubicBezTo>
                  <a:cubicBezTo>
                    <a:pt x="1286876" y="212444"/>
                    <a:pt x="1298383" y="204168"/>
                    <a:pt x="1309850" y="181233"/>
                  </a:cubicBezTo>
                  <a:cubicBezTo>
                    <a:pt x="1315756" y="169421"/>
                    <a:pt x="1323688" y="134118"/>
                    <a:pt x="1326325" y="123568"/>
                  </a:cubicBezTo>
                  <a:cubicBezTo>
                    <a:pt x="1322915" y="103109"/>
                    <a:pt x="1323525" y="65079"/>
                    <a:pt x="1301612" y="49427"/>
                  </a:cubicBezTo>
                  <a:cubicBezTo>
                    <a:pt x="1274732" y="30227"/>
                    <a:pt x="1241329" y="31455"/>
                    <a:pt x="1210996" y="24714"/>
                  </a:cubicBezTo>
                  <a:cubicBezTo>
                    <a:pt x="1202519" y="22830"/>
                    <a:pt x="1194797" y="18179"/>
                    <a:pt x="1186282" y="16476"/>
                  </a:cubicBezTo>
                  <a:cubicBezTo>
                    <a:pt x="1153525" y="9924"/>
                    <a:pt x="1120379" y="5492"/>
                    <a:pt x="1087428" y="0"/>
                  </a:cubicBezTo>
                  <a:lnTo>
                    <a:pt x="156552" y="8238"/>
                  </a:lnTo>
                  <a:cubicBezTo>
                    <a:pt x="147870" y="8388"/>
                    <a:pt x="139606" y="12593"/>
                    <a:pt x="131839" y="16476"/>
                  </a:cubicBezTo>
                  <a:cubicBezTo>
                    <a:pt x="67962" y="48415"/>
                    <a:pt x="144528" y="20484"/>
                    <a:pt x="82412" y="41190"/>
                  </a:cubicBezTo>
                  <a:cubicBezTo>
                    <a:pt x="25984" y="97618"/>
                    <a:pt x="45910" y="71230"/>
                    <a:pt x="16509" y="115330"/>
                  </a:cubicBezTo>
                  <a:cubicBezTo>
                    <a:pt x="2779" y="156519"/>
                    <a:pt x="-8205" y="156520"/>
                    <a:pt x="8271" y="189471"/>
                  </a:cubicBezTo>
                  <a:cubicBezTo>
                    <a:pt x="12699" y="198326"/>
                    <a:pt x="17016" y="207999"/>
                    <a:pt x="24747" y="214184"/>
                  </a:cubicBezTo>
                  <a:cubicBezTo>
                    <a:pt x="31528" y="219608"/>
                    <a:pt x="17882" y="221049"/>
                    <a:pt x="16509" y="2224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0800000">
              <a:off x="6139773" y="3807146"/>
              <a:ext cx="1155116" cy="245848"/>
            </a:xfrm>
            <a:custGeom>
              <a:avLst/>
              <a:gdLst>
                <a:gd name="connsiteX0" fmla="*/ 16509 w 1326325"/>
                <a:gd name="connsiteY0" fmla="*/ 222422 h 296563"/>
                <a:gd name="connsiteX1" fmla="*/ 16509 w 1326325"/>
                <a:gd name="connsiteY1" fmla="*/ 222422 h 296563"/>
                <a:gd name="connsiteX2" fmla="*/ 148314 w 1326325"/>
                <a:gd name="connsiteY2" fmla="*/ 255373 h 296563"/>
                <a:gd name="connsiteX3" fmla="*/ 230693 w 1326325"/>
                <a:gd name="connsiteY3" fmla="*/ 280087 h 296563"/>
                <a:gd name="connsiteX4" fmla="*/ 288358 w 1326325"/>
                <a:gd name="connsiteY4" fmla="*/ 296563 h 296563"/>
                <a:gd name="connsiteX5" fmla="*/ 502541 w 1326325"/>
                <a:gd name="connsiteY5" fmla="*/ 288325 h 296563"/>
                <a:gd name="connsiteX6" fmla="*/ 1145093 w 1326325"/>
                <a:gd name="connsiteY6" fmla="*/ 280087 h 296563"/>
                <a:gd name="connsiteX7" fmla="*/ 1194520 w 1326325"/>
                <a:gd name="connsiteY7" fmla="*/ 263611 h 296563"/>
                <a:gd name="connsiteX8" fmla="*/ 1243947 w 1326325"/>
                <a:gd name="connsiteY8" fmla="*/ 238898 h 296563"/>
                <a:gd name="connsiteX9" fmla="*/ 1268660 w 1326325"/>
                <a:gd name="connsiteY9" fmla="*/ 230660 h 296563"/>
                <a:gd name="connsiteX10" fmla="*/ 1309850 w 1326325"/>
                <a:gd name="connsiteY10" fmla="*/ 181233 h 296563"/>
                <a:gd name="connsiteX11" fmla="*/ 1326325 w 1326325"/>
                <a:gd name="connsiteY11" fmla="*/ 123568 h 296563"/>
                <a:gd name="connsiteX12" fmla="*/ 1301612 w 1326325"/>
                <a:gd name="connsiteY12" fmla="*/ 49427 h 296563"/>
                <a:gd name="connsiteX13" fmla="*/ 1210996 w 1326325"/>
                <a:gd name="connsiteY13" fmla="*/ 24714 h 296563"/>
                <a:gd name="connsiteX14" fmla="*/ 1186282 w 1326325"/>
                <a:gd name="connsiteY14" fmla="*/ 16476 h 296563"/>
                <a:gd name="connsiteX15" fmla="*/ 1087428 w 1326325"/>
                <a:gd name="connsiteY15" fmla="*/ 0 h 296563"/>
                <a:gd name="connsiteX16" fmla="*/ 156552 w 1326325"/>
                <a:gd name="connsiteY16" fmla="*/ 8238 h 296563"/>
                <a:gd name="connsiteX17" fmla="*/ 131839 w 1326325"/>
                <a:gd name="connsiteY17" fmla="*/ 16476 h 296563"/>
                <a:gd name="connsiteX18" fmla="*/ 82412 w 1326325"/>
                <a:gd name="connsiteY18" fmla="*/ 41190 h 296563"/>
                <a:gd name="connsiteX19" fmla="*/ 16509 w 1326325"/>
                <a:gd name="connsiteY19" fmla="*/ 115330 h 296563"/>
                <a:gd name="connsiteX20" fmla="*/ 8271 w 1326325"/>
                <a:gd name="connsiteY20" fmla="*/ 189471 h 296563"/>
                <a:gd name="connsiteX21" fmla="*/ 24747 w 1326325"/>
                <a:gd name="connsiteY21" fmla="*/ 214184 h 296563"/>
                <a:gd name="connsiteX22" fmla="*/ 16509 w 1326325"/>
                <a:gd name="connsiteY22" fmla="*/ 222422 h 29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325" h="296563">
                  <a:moveTo>
                    <a:pt x="16509" y="222422"/>
                  </a:moveTo>
                  <a:lnTo>
                    <a:pt x="16509" y="222422"/>
                  </a:lnTo>
                  <a:cubicBezTo>
                    <a:pt x="137863" y="262872"/>
                    <a:pt x="43401" y="236297"/>
                    <a:pt x="148314" y="255373"/>
                  </a:cubicBezTo>
                  <a:cubicBezTo>
                    <a:pt x="196259" y="264090"/>
                    <a:pt x="173371" y="265756"/>
                    <a:pt x="230693" y="280087"/>
                  </a:cubicBezTo>
                  <a:cubicBezTo>
                    <a:pt x="272068" y="290431"/>
                    <a:pt x="252903" y="284745"/>
                    <a:pt x="288358" y="296563"/>
                  </a:cubicBezTo>
                  <a:lnTo>
                    <a:pt x="502541" y="288325"/>
                  </a:lnTo>
                  <a:cubicBezTo>
                    <a:pt x="716703" y="284206"/>
                    <a:pt x="931028" y="287732"/>
                    <a:pt x="1145093" y="280087"/>
                  </a:cubicBezTo>
                  <a:cubicBezTo>
                    <a:pt x="1162449" y="279467"/>
                    <a:pt x="1178044" y="269103"/>
                    <a:pt x="1194520" y="263611"/>
                  </a:cubicBezTo>
                  <a:cubicBezTo>
                    <a:pt x="1256635" y="242906"/>
                    <a:pt x="1180072" y="270835"/>
                    <a:pt x="1243947" y="238898"/>
                  </a:cubicBezTo>
                  <a:cubicBezTo>
                    <a:pt x="1251714" y="235015"/>
                    <a:pt x="1260422" y="233406"/>
                    <a:pt x="1268660" y="230660"/>
                  </a:cubicBezTo>
                  <a:cubicBezTo>
                    <a:pt x="1286876" y="212444"/>
                    <a:pt x="1298383" y="204168"/>
                    <a:pt x="1309850" y="181233"/>
                  </a:cubicBezTo>
                  <a:cubicBezTo>
                    <a:pt x="1315756" y="169421"/>
                    <a:pt x="1323688" y="134118"/>
                    <a:pt x="1326325" y="123568"/>
                  </a:cubicBezTo>
                  <a:cubicBezTo>
                    <a:pt x="1322915" y="103109"/>
                    <a:pt x="1323525" y="65079"/>
                    <a:pt x="1301612" y="49427"/>
                  </a:cubicBezTo>
                  <a:cubicBezTo>
                    <a:pt x="1274732" y="30227"/>
                    <a:pt x="1241329" y="31455"/>
                    <a:pt x="1210996" y="24714"/>
                  </a:cubicBezTo>
                  <a:cubicBezTo>
                    <a:pt x="1202519" y="22830"/>
                    <a:pt x="1194797" y="18179"/>
                    <a:pt x="1186282" y="16476"/>
                  </a:cubicBezTo>
                  <a:cubicBezTo>
                    <a:pt x="1153525" y="9924"/>
                    <a:pt x="1120379" y="5492"/>
                    <a:pt x="1087428" y="0"/>
                  </a:cubicBezTo>
                  <a:lnTo>
                    <a:pt x="156552" y="8238"/>
                  </a:lnTo>
                  <a:cubicBezTo>
                    <a:pt x="147870" y="8388"/>
                    <a:pt x="139606" y="12593"/>
                    <a:pt x="131839" y="16476"/>
                  </a:cubicBezTo>
                  <a:cubicBezTo>
                    <a:pt x="67962" y="48415"/>
                    <a:pt x="144528" y="20484"/>
                    <a:pt x="82412" y="41190"/>
                  </a:cubicBezTo>
                  <a:cubicBezTo>
                    <a:pt x="25984" y="97618"/>
                    <a:pt x="45910" y="71230"/>
                    <a:pt x="16509" y="115330"/>
                  </a:cubicBezTo>
                  <a:cubicBezTo>
                    <a:pt x="2779" y="156519"/>
                    <a:pt x="-8205" y="156520"/>
                    <a:pt x="8271" y="189471"/>
                  </a:cubicBezTo>
                  <a:cubicBezTo>
                    <a:pt x="12699" y="198326"/>
                    <a:pt x="17016" y="207999"/>
                    <a:pt x="24747" y="214184"/>
                  </a:cubicBezTo>
                  <a:cubicBezTo>
                    <a:pt x="31528" y="219608"/>
                    <a:pt x="17882" y="221049"/>
                    <a:pt x="16509" y="2224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5448445" y="3838224"/>
              <a:ext cx="822838" cy="407775"/>
            </a:xfrm>
            <a:custGeom>
              <a:avLst/>
              <a:gdLst>
                <a:gd name="connsiteX0" fmla="*/ 16509 w 1326325"/>
                <a:gd name="connsiteY0" fmla="*/ 222422 h 296563"/>
                <a:gd name="connsiteX1" fmla="*/ 16509 w 1326325"/>
                <a:gd name="connsiteY1" fmla="*/ 222422 h 296563"/>
                <a:gd name="connsiteX2" fmla="*/ 148314 w 1326325"/>
                <a:gd name="connsiteY2" fmla="*/ 255373 h 296563"/>
                <a:gd name="connsiteX3" fmla="*/ 230693 w 1326325"/>
                <a:gd name="connsiteY3" fmla="*/ 280087 h 296563"/>
                <a:gd name="connsiteX4" fmla="*/ 288358 w 1326325"/>
                <a:gd name="connsiteY4" fmla="*/ 296563 h 296563"/>
                <a:gd name="connsiteX5" fmla="*/ 502541 w 1326325"/>
                <a:gd name="connsiteY5" fmla="*/ 288325 h 296563"/>
                <a:gd name="connsiteX6" fmla="*/ 1145093 w 1326325"/>
                <a:gd name="connsiteY6" fmla="*/ 280087 h 296563"/>
                <a:gd name="connsiteX7" fmla="*/ 1194520 w 1326325"/>
                <a:gd name="connsiteY7" fmla="*/ 263611 h 296563"/>
                <a:gd name="connsiteX8" fmla="*/ 1243947 w 1326325"/>
                <a:gd name="connsiteY8" fmla="*/ 238898 h 296563"/>
                <a:gd name="connsiteX9" fmla="*/ 1268660 w 1326325"/>
                <a:gd name="connsiteY9" fmla="*/ 230660 h 296563"/>
                <a:gd name="connsiteX10" fmla="*/ 1309850 w 1326325"/>
                <a:gd name="connsiteY10" fmla="*/ 181233 h 296563"/>
                <a:gd name="connsiteX11" fmla="*/ 1326325 w 1326325"/>
                <a:gd name="connsiteY11" fmla="*/ 123568 h 296563"/>
                <a:gd name="connsiteX12" fmla="*/ 1301612 w 1326325"/>
                <a:gd name="connsiteY12" fmla="*/ 49427 h 296563"/>
                <a:gd name="connsiteX13" fmla="*/ 1210996 w 1326325"/>
                <a:gd name="connsiteY13" fmla="*/ 24714 h 296563"/>
                <a:gd name="connsiteX14" fmla="*/ 1186282 w 1326325"/>
                <a:gd name="connsiteY14" fmla="*/ 16476 h 296563"/>
                <a:gd name="connsiteX15" fmla="*/ 1087428 w 1326325"/>
                <a:gd name="connsiteY15" fmla="*/ 0 h 296563"/>
                <a:gd name="connsiteX16" fmla="*/ 156552 w 1326325"/>
                <a:gd name="connsiteY16" fmla="*/ 8238 h 296563"/>
                <a:gd name="connsiteX17" fmla="*/ 131839 w 1326325"/>
                <a:gd name="connsiteY17" fmla="*/ 16476 h 296563"/>
                <a:gd name="connsiteX18" fmla="*/ 82412 w 1326325"/>
                <a:gd name="connsiteY18" fmla="*/ 41190 h 296563"/>
                <a:gd name="connsiteX19" fmla="*/ 16509 w 1326325"/>
                <a:gd name="connsiteY19" fmla="*/ 115330 h 296563"/>
                <a:gd name="connsiteX20" fmla="*/ 8271 w 1326325"/>
                <a:gd name="connsiteY20" fmla="*/ 189471 h 296563"/>
                <a:gd name="connsiteX21" fmla="*/ 24747 w 1326325"/>
                <a:gd name="connsiteY21" fmla="*/ 214184 h 296563"/>
                <a:gd name="connsiteX22" fmla="*/ 16509 w 1326325"/>
                <a:gd name="connsiteY22" fmla="*/ 222422 h 29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325" h="296563">
                  <a:moveTo>
                    <a:pt x="16509" y="222422"/>
                  </a:moveTo>
                  <a:lnTo>
                    <a:pt x="16509" y="222422"/>
                  </a:lnTo>
                  <a:cubicBezTo>
                    <a:pt x="137863" y="262872"/>
                    <a:pt x="43401" y="236297"/>
                    <a:pt x="148314" y="255373"/>
                  </a:cubicBezTo>
                  <a:cubicBezTo>
                    <a:pt x="196259" y="264090"/>
                    <a:pt x="173371" y="265756"/>
                    <a:pt x="230693" y="280087"/>
                  </a:cubicBezTo>
                  <a:cubicBezTo>
                    <a:pt x="272068" y="290431"/>
                    <a:pt x="252903" y="284745"/>
                    <a:pt x="288358" y="296563"/>
                  </a:cubicBezTo>
                  <a:lnTo>
                    <a:pt x="502541" y="288325"/>
                  </a:lnTo>
                  <a:cubicBezTo>
                    <a:pt x="716703" y="284206"/>
                    <a:pt x="931028" y="287732"/>
                    <a:pt x="1145093" y="280087"/>
                  </a:cubicBezTo>
                  <a:cubicBezTo>
                    <a:pt x="1162449" y="279467"/>
                    <a:pt x="1178044" y="269103"/>
                    <a:pt x="1194520" y="263611"/>
                  </a:cubicBezTo>
                  <a:cubicBezTo>
                    <a:pt x="1256635" y="242906"/>
                    <a:pt x="1180072" y="270835"/>
                    <a:pt x="1243947" y="238898"/>
                  </a:cubicBezTo>
                  <a:cubicBezTo>
                    <a:pt x="1251714" y="235015"/>
                    <a:pt x="1260422" y="233406"/>
                    <a:pt x="1268660" y="230660"/>
                  </a:cubicBezTo>
                  <a:cubicBezTo>
                    <a:pt x="1286876" y="212444"/>
                    <a:pt x="1298383" y="204168"/>
                    <a:pt x="1309850" y="181233"/>
                  </a:cubicBezTo>
                  <a:cubicBezTo>
                    <a:pt x="1315756" y="169421"/>
                    <a:pt x="1323688" y="134118"/>
                    <a:pt x="1326325" y="123568"/>
                  </a:cubicBezTo>
                  <a:cubicBezTo>
                    <a:pt x="1322915" y="103109"/>
                    <a:pt x="1323525" y="65079"/>
                    <a:pt x="1301612" y="49427"/>
                  </a:cubicBezTo>
                  <a:cubicBezTo>
                    <a:pt x="1274732" y="30227"/>
                    <a:pt x="1241329" y="31455"/>
                    <a:pt x="1210996" y="24714"/>
                  </a:cubicBezTo>
                  <a:cubicBezTo>
                    <a:pt x="1202519" y="22830"/>
                    <a:pt x="1194797" y="18179"/>
                    <a:pt x="1186282" y="16476"/>
                  </a:cubicBezTo>
                  <a:cubicBezTo>
                    <a:pt x="1153525" y="9924"/>
                    <a:pt x="1120379" y="5492"/>
                    <a:pt x="1087428" y="0"/>
                  </a:cubicBezTo>
                  <a:lnTo>
                    <a:pt x="156552" y="8238"/>
                  </a:lnTo>
                  <a:cubicBezTo>
                    <a:pt x="147870" y="8388"/>
                    <a:pt x="139606" y="12593"/>
                    <a:pt x="131839" y="16476"/>
                  </a:cubicBezTo>
                  <a:cubicBezTo>
                    <a:pt x="67962" y="48415"/>
                    <a:pt x="144528" y="20484"/>
                    <a:pt x="82412" y="41190"/>
                  </a:cubicBezTo>
                  <a:cubicBezTo>
                    <a:pt x="25984" y="97618"/>
                    <a:pt x="45910" y="71230"/>
                    <a:pt x="16509" y="115330"/>
                  </a:cubicBezTo>
                  <a:cubicBezTo>
                    <a:pt x="2779" y="156519"/>
                    <a:pt x="-8205" y="156520"/>
                    <a:pt x="8271" y="189471"/>
                  </a:cubicBezTo>
                  <a:cubicBezTo>
                    <a:pt x="12699" y="198326"/>
                    <a:pt x="17016" y="207999"/>
                    <a:pt x="24747" y="214184"/>
                  </a:cubicBezTo>
                  <a:cubicBezTo>
                    <a:pt x="31528" y="219608"/>
                    <a:pt x="17882" y="221049"/>
                    <a:pt x="16509" y="2224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5400000">
              <a:off x="4996865" y="3630166"/>
              <a:ext cx="356851" cy="831555"/>
            </a:xfrm>
            <a:custGeom>
              <a:avLst/>
              <a:gdLst>
                <a:gd name="connsiteX0" fmla="*/ 16509 w 1326325"/>
                <a:gd name="connsiteY0" fmla="*/ 222422 h 296563"/>
                <a:gd name="connsiteX1" fmla="*/ 16509 w 1326325"/>
                <a:gd name="connsiteY1" fmla="*/ 222422 h 296563"/>
                <a:gd name="connsiteX2" fmla="*/ 148314 w 1326325"/>
                <a:gd name="connsiteY2" fmla="*/ 255373 h 296563"/>
                <a:gd name="connsiteX3" fmla="*/ 230693 w 1326325"/>
                <a:gd name="connsiteY3" fmla="*/ 280087 h 296563"/>
                <a:gd name="connsiteX4" fmla="*/ 288358 w 1326325"/>
                <a:gd name="connsiteY4" fmla="*/ 296563 h 296563"/>
                <a:gd name="connsiteX5" fmla="*/ 502541 w 1326325"/>
                <a:gd name="connsiteY5" fmla="*/ 288325 h 296563"/>
                <a:gd name="connsiteX6" fmla="*/ 1145093 w 1326325"/>
                <a:gd name="connsiteY6" fmla="*/ 280087 h 296563"/>
                <a:gd name="connsiteX7" fmla="*/ 1194520 w 1326325"/>
                <a:gd name="connsiteY7" fmla="*/ 263611 h 296563"/>
                <a:gd name="connsiteX8" fmla="*/ 1243947 w 1326325"/>
                <a:gd name="connsiteY8" fmla="*/ 238898 h 296563"/>
                <a:gd name="connsiteX9" fmla="*/ 1268660 w 1326325"/>
                <a:gd name="connsiteY9" fmla="*/ 230660 h 296563"/>
                <a:gd name="connsiteX10" fmla="*/ 1309850 w 1326325"/>
                <a:gd name="connsiteY10" fmla="*/ 181233 h 296563"/>
                <a:gd name="connsiteX11" fmla="*/ 1326325 w 1326325"/>
                <a:gd name="connsiteY11" fmla="*/ 123568 h 296563"/>
                <a:gd name="connsiteX12" fmla="*/ 1301612 w 1326325"/>
                <a:gd name="connsiteY12" fmla="*/ 49427 h 296563"/>
                <a:gd name="connsiteX13" fmla="*/ 1210996 w 1326325"/>
                <a:gd name="connsiteY13" fmla="*/ 24714 h 296563"/>
                <a:gd name="connsiteX14" fmla="*/ 1186282 w 1326325"/>
                <a:gd name="connsiteY14" fmla="*/ 16476 h 296563"/>
                <a:gd name="connsiteX15" fmla="*/ 1087428 w 1326325"/>
                <a:gd name="connsiteY15" fmla="*/ 0 h 296563"/>
                <a:gd name="connsiteX16" fmla="*/ 156552 w 1326325"/>
                <a:gd name="connsiteY16" fmla="*/ 8238 h 296563"/>
                <a:gd name="connsiteX17" fmla="*/ 131839 w 1326325"/>
                <a:gd name="connsiteY17" fmla="*/ 16476 h 296563"/>
                <a:gd name="connsiteX18" fmla="*/ 82412 w 1326325"/>
                <a:gd name="connsiteY18" fmla="*/ 41190 h 296563"/>
                <a:gd name="connsiteX19" fmla="*/ 16509 w 1326325"/>
                <a:gd name="connsiteY19" fmla="*/ 115330 h 296563"/>
                <a:gd name="connsiteX20" fmla="*/ 8271 w 1326325"/>
                <a:gd name="connsiteY20" fmla="*/ 189471 h 296563"/>
                <a:gd name="connsiteX21" fmla="*/ 24747 w 1326325"/>
                <a:gd name="connsiteY21" fmla="*/ 214184 h 296563"/>
                <a:gd name="connsiteX22" fmla="*/ 16509 w 1326325"/>
                <a:gd name="connsiteY22" fmla="*/ 222422 h 29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325" h="296563">
                  <a:moveTo>
                    <a:pt x="16509" y="222422"/>
                  </a:moveTo>
                  <a:lnTo>
                    <a:pt x="16509" y="222422"/>
                  </a:lnTo>
                  <a:cubicBezTo>
                    <a:pt x="137863" y="262872"/>
                    <a:pt x="43401" y="236297"/>
                    <a:pt x="148314" y="255373"/>
                  </a:cubicBezTo>
                  <a:cubicBezTo>
                    <a:pt x="196259" y="264090"/>
                    <a:pt x="173371" y="265756"/>
                    <a:pt x="230693" y="280087"/>
                  </a:cubicBezTo>
                  <a:cubicBezTo>
                    <a:pt x="272068" y="290431"/>
                    <a:pt x="252903" y="284745"/>
                    <a:pt x="288358" y="296563"/>
                  </a:cubicBezTo>
                  <a:lnTo>
                    <a:pt x="502541" y="288325"/>
                  </a:lnTo>
                  <a:cubicBezTo>
                    <a:pt x="716703" y="284206"/>
                    <a:pt x="931028" y="287732"/>
                    <a:pt x="1145093" y="280087"/>
                  </a:cubicBezTo>
                  <a:cubicBezTo>
                    <a:pt x="1162449" y="279467"/>
                    <a:pt x="1178044" y="269103"/>
                    <a:pt x="1194520" y="263611"/>
                  </a:cubicBezTo>
                  <a:cubicBezTo>
                    <a:pt x="1256635" y="242906"/>
                    <a:pt x="1180072" y="270835"/>
                    <a:pt x="1243947" y="238898"/>
                  </a:cubicBezTo>
                  <a:cubicBezTo>
                    <a:pt x="1251714" y="235015"/>
                    <a:pt x="1260422" y="233406"/>
                    <a:pt x="1268660" y="230660"/>
                  </a:cubicBezTo>
                  <a:cubicBezTo>
                    <a:pt x="1286876" y="212444"/>
                    <a:pt x="1298383" y="204168"/>
                    <a:pt x="1309850" y="181233"/>
                  </a:cubicBezTo>
                  <a:cubicBezTo>
                    <a:pt x="1315756" y="169421"/>
                    <a:pt x="1323688" y="134118"/>
                    <a:pt x="1326325" y="123568"/>
                  </a:cubicBezTo>
                  <a:cubicBezTo>
                    <a:pt x="1322915" y="103109"/>
                    <a:pt x="1323525" y="65079"/>
                    <a:pt x="1301612" y="49427"/>
                  </a:cubicBezTo>
                  <a:cubicBezTo>
                    <a:pt x="1274732" y="30227"/>
                    <a:pt x="1241329" y="31455"/>
                    <a:pt x="1210996" y="24714"/>
                  </a:cubicBezTo>
                  <a:cubicBezTo>
                    <a:pt x="1202519" y="22830"/>
                    <a:pt x="1194797" y="18179"/>
                    <a:pt x="1186282" y="16476"/>
                  </a:cubicBezTo>
                  <a:cubicBezTo>
                    <a:pt x="1153525" y="9924"/>
                    <a:pt x="1120379" y="5492"/>
                    <a:pt x="1087428" y="0"/>
                  </a:cubicBezTo>
                  <a:lnTo>
                    <a:pt x="156552" y="8238"/>
                  </a:lnTo>
                  <a:cubicBezTo>
                    <a:pt x="147870" y="8388"/>
                    <a:pt x="139606" y="12593"/>
                    <a:pt x="131839" y="16476"/>
                  </a:cubicBezTo>
                  <a:cubicBezTo>
                    <a:pt x="67962" y="48415"/>
                    <a:pt x="144528" y="20484"/>
                    <a:pt x="82412" y="41190"/>
                  </a:cubicBezTo>
                  <a:cubicBezTo>
                    <a:pt x="25984" y="97618"/>
                    <a:pt x="45910" y="71230"/>
                    <a:pt x="16509" y="115330"/>
                  </a:cubicBezTo>
                  <a:cubicBezTo>
                    <a:pt x="2779" y="156519"/>
                    <a:pt x="-8205" y="156520"/>
                    <a:pt x="8271" y="189471"/>
                  </a:cubicBezTo>
                  <a:cubicBezTo>
                    <a:pt x="12699" y="198326"/>
                    <a:pt x="17016" y="207999"/>
                    <a:pt x="24747" y="214184"/>
                  </a:cubicBezTo>
                  <a:cubicBezTo>
                    <a:pt x="31528" y="219608"/>
                    <a:pt x="17882" y="221049"/>
                    <a:pt x="16509" y="2224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4214572" y="2438725"/>
              <a:ext cx="1722410" cy="1416581"/>
              <a:chOff x="2877757" y="4425503"/>
              <a:chExt cx="1722410" cy="1416581"/>
            </a:xfrm>
            <a:noFill/>
          </p:grpSpPr>
          <p:sp>
            <p:nvSpPr>
              <p:cNvPr id="45" name="Rectangle 44"/>
              <p:cNvSpPr/>
              <p:nvPr/>
            </p:nvSpPr>
            <p:spPr>
              <a:xfrm>
                <a:off x="2979499" y="4430624"/>
                <a:ext cx="1508021" cy="141146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547149" y="5014908"/>
                <a:ext cx="372720" cy="82717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877757" y="4425503"/>
                <a:ext cx="1722410" cy="216233"/>
              </a:xfrm>
              <a:prstGeom prst="trapezoid">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063224" y="1981200"/>
              <a:ext cx="993887" cy="2502264"/>
              <a:chOff x="7170980" y="1887091"/>
              <a:chExt cx="993887" cy="2502264"/>
            </a:xfrm>
          </p:grpSpPr>
          <p:sp>
            <p:nvSpPr>
              <p:cNvPr id="49" name="Oval 48"/>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2992423" y="3028129"/>
              <a:ext cx="430315" cy="281402"/>
              <a:chOff x="4572000" y="3227195"/>
              <a:chExt cx="2128968" cy="1451427"/>
            </a:xfrm>
          </p:grpSpPr>
          <p:sp>
            <p:nvSpPr>
              <p:cNvPr id="60" name="Rounded Rectangle 59"/>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819741" y="3886384"/>
              <a:ext cx="1583672" cy="742813"/>
              <a:chOff x="5472293" y="1009787"/>
              <a:chExt cx="2969379" cy="1895239"/>
            </a:xfrm>
          </p:grpSpPr>
          <p:sp>
            <p:nvSpPr>
              <p:cNvPr id="66" name="Rounded Rectangle 65"/>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4572407" y="1387369"/>
            <a:ext cx="7033035" cy="2031325"/>
          </a:xfrm>
          <a:prstGeom prst="rect">
            <a:avLst/>
          </a:prstGeom>
        </p:spPr>
        <p:txBody>
          <a:bodyPr wrap="square">
            <a:spAutoFit/>
          </a:bodyPr>
          <a:lstStyle/>
          <a:p>
            <a:r>
              <a:rPr lang="en-US" dirty="0">
                <a:solidFill>
                  <a:srgbClr val="333333"/>
                </a:solidFill>
                <a:latin typeface="Abadi" panose="020B0604020104020204" pitchFamily="34" charset="0"/>
              </a:rPr>
              <a:t>"Where could any of us locate a more suitable blueprint whereby he could wisely and properly build?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Such a house would meet the building code outlined in Matthew, even a house built 'upon a rock.'...a house capable of withstanding the rains of adversity, the floods of opposition, and the winds of doubt everywhere present in our challenging world... </a:t>
            </a:r>
            <a:endParaRPr lang="en-US" dirty="0"/>
          </a:p>
        </p:txBody>
      </p:sp>
      <p:sp>
        <p:nvSpPr>
          <p:cNvPr id="7" name="Rectangle 6"/>
          <p:cNvSpPr/>
          <p:nvPr/>
        </p:nvSpPr>
        <p:spPr>
          <a:xfrm>
            <a:off x="772288" y="4586677"/>
            <a:ext cx="6096000" cy="1200329"/>
          </a:xfrm>
          <a:prstGeom prst="rect">
            <a:avLst/>
          </a:prstGeom>
        </p:spPr>
        <p:txBody>
          <a:bodyPr>
            <a:spAutoFit/>
          </a:bodyPr>
          <a:lstStyle/>
          <a:p>
            <a:r>
              <a:rPr lang="en-US" dirty="0">
                <a:solidFill>
                  <a:srgbClr val="333333"/>
                </a:solidFill>
                <a:latin typeface="Abadi" panose="020B0604020104020204" pitchFamily="34" charset="0"/>
              </a:rPr>
              <a:t>Let the Lord be the General Contractor for the family-even the home-we build. Then each of us can be the subcontractors responsible for a vital segment of the whole project. All of us are thereby builders." (12)</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0" y="79610"/>
            <a:ext cx="1004735" cy="1331147"/>
          </a:xfrm>
          <a:prstGeom prst="rect">
            <a:avLst/>
          </a:prstGeom>
        </p:spPr>
      </p:pic>
      <p:grpSp>
        <p:nvGrpSpPr>
          <p:cNvPr id="10" name="Group 9"/>
          <p:cNvGrpSpPr/>
          <p:nvPr/>
        </p:nvGrpSpPr>
        <p:grpSpPr>
          <a:xfrm>
            <a:off x="7388783" y="3751118"/>
            <a:ext cx="4624349" cy="2991360"/>
            <a:chOff x="7388783" y="3751118"/>
            <a:chExt cx="4624349" cy="2991360"/>
          </a:xfrm>
        </p:grpSpPr>
        <p:pic>
          <p:nvPicPr>
            <p:cNvPr id="72" name="Picture 71" descr="http://www.clker.com/cliparts/d/a/9/e/1280777161986982005scroll-hi.pn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1364" b="1"/>
            <a:stretch/>
          </p:blipFill>
          <p:spPr bwMode="auto">
            <a:xfrm>
              <a:off x="7388783" y="3751118"/>
              <a:ext cx="4624349" cy="299136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p:cNvGrpSpPr/>
            <p:nvPr/>
          </p:nvGrpSpPr>
          <p:grpSpPr>
            <a:xfrm>
              <a:off x="8848386" y="4881675"/>
              <a:ext cx="1005076" cy="877796"/>
              <a:chOff x="2877757" y="4425503"/>
              <a:chExt cx="1722410" cy="1416581"/>
            </a:xfrm>
            <a:noFill/>
          </p:grpSpPr>
          <p:sp>
            <p:nvSpPr>
              <p:cNvPr id="91" name="Rectangle 90"/>
              <p:cNvSpPr/>
              <p:nvPr/>
            </p:nvSpPr>
            <p:spPr>
              <a:xfrm>
                <a:off x="2979499" y="4430624"/>
                <a:ext cx="1508021" cy="141146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63585" y="5014908"/>
                <a:ext cx="372720" cy="82717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877757" y="4425503"/>
                <a:ext cx="1722410" cy="216233"/>
              </a:xfrm>
              <a:prstGeom prst="trapezoid">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reeform 74"/>
            <p:cNvSpPr/>
            <p:nvPr/>
          </p:nvSpPr>
          <p:spPr>
            <a:xfrm>
              <a:off x="8326060" y="5733950"/>
              <a:ext cx="2107457" cy="260337"/>
            </a:xfrm>
            <a:custGeom>
              <a:avLst/>
              <a:gdLst>
                <a:gd name="connsiteX0" fmla="*/ 947744 w 3611573"/>
                <a:gd name="connsiteY0" fmla="*/ 57665 h 420130"/>
                <a:gd name="connsiteX1" fmla="*/ 947744 w 3611573"/>
                <a:gd name="connsiteY1" fmla="*/ 57665 h 420130"/>
                <a:gd name="connsiteX2" fmla="*/ 255766 w 3611573"/>
                <a:gd name="connsiteY2" fmla="*/ 57665 h 420130"/>
                <a:gd name="connsiteX3" fmla="*/ 206339 w 3611573"/>
                <a:gd name="connsiteY3" fmla="*/ 82378 h 420130"/>
                <a:gd name="connsiteX4" fmla="*/ 156912 w 3611573"/>
                <a:gd name="connsiteY4" fmla="*/ 98854 h 420130"/>
                <a:gd name="connsiteX5" fmla="*/ 107485 w 3611573"/>
                <a:gd name="connsiteY5" fmla="*/ 123567 h 420130"/>
                <a:gd name="connsiteX6" fmla="*/ 58058 w 3611573"/>
                <a:gd name="connsiteY6" fmla="*/ 164757 h 420130"/>
                <a:gd name="connsiteX7" fmla="*/ 33344 w 3611573"/>
                <a:gd name="connsiteY7" fmla="*/ 181232 h 420130"/>
                <a:gd name="connsiteX8" fmla="*/ 393 w 3611573"/>
                <a:gd name="connsiteY8" fmla="*/ 230659 h 420130"/>
                <a:gd name="connsiteX9" fmla="*/ 502901 w 3611573"/>
                <a:gd name="connsiteY9" fmla="*/ 280086 h 420130"/>
                <a:gd name="connsiteX10" fmla="*/ 527614 w 3611573"/>
                <a:gd name="connsiteY10" fmla="*/ 296562 h 420130"/>
                <a:gd name="connsiteX11" fmla="*/ 552328 w 3611573"/>
                <a:gd name="connsiteY11" fmla="*/ 304800 h 420130"/>
                <a:gd name="connsiteX12" fmla="*/ 923030 w 3611573"/>
                <a:gd name="connsiteY12" fmla="*/ 313038 h 420130"/>
                <a:gd name="connsiteX13" fmla="*/ 1071312 w 3611573"/>
                <a:gd name="connsiteY13" fmla="*/ 329513 h 420130"/>
                <a:gd name="connsiteX14" fmla="*/ 1096025 w 3611573"/>
                <a:gd name="connsiteY14" fmla="*/ 345989 h 420130"/>
                <a:gd name="connsiteX15" fmla="*/ 1170166 w 3611573"/>
                <a:gd name="connsiteY15" fmla="*/ 403654 h 420130"/>
                <a:gd name="connsiteX16" fmla="*/ 1260782 w 3611573"/>
                <a:gd name="connsiteY16" fmla="*/ 420130 h 420130"/>
                <a:gd name="connsiteX17" fmla="*/ 1615009 w 3611573"/>
                <a:gd name="connsiteY17" fmla="*/ 411892 h 420130"/>
                <a:gd name="connsiteX18" fmla="*/ 1647960 w 3611573"/>
                <a:gd name="connsiteY18" fmla="*/ 403654 h 420130"/>
                <a:gd name="connsiteX19" fmla="*/ 1763290 w 3611573"/>
                <a:gd name="connsiteY19" fmla="*/ 387178 h 420130"/>
                <a:gd name="connsiteX20" fmla="*/ 1812717 w 3611573"/>
                <a:gd name="connsiteY20" fmla="*/ 378940 h 420130"/>
                <a:gd name="connsiteX21" fmla="*/ 1837430 w 3611573"/>
                <a:gd name="connsiteY21" fmla="*/ 370703 h 420130"/>
                <a:gd name="connsiteX22" fmla="*/ 1878620 w 3611573"/>
                <a:gd name="connsiteY22" fmla="*/ 329513 h 420130"/>
                <a:gd name="connsiteX23" fmla="*/ 1903333 w 3611573"/>
                <a:gd name="connsiteY23" fmla="*/ 304800 h 420130"/>
                <a:gd name="connsiteX24" fmla="*/ 1936285 w 3611573"/>
                <a:gd name="connsiteY24" fmla="*/ 288324 h 420130"/>
                <a:gd name="connsiteX25" fmla="*/ 2323463 w 3611573"/>
                <a:gd name="connsiteY25" fmla="*/ 263611 h 420130"/>
                <a:gd name="connsiteX26" fmla="*/ 2405841 w 3611573"/>
                <a:gd name="connsiteY26" fmla="*/ 247135 h 420130"/>
                <a:gd name="connsiteX27" fmla="*/ 2455268 w 3611573"/>
                <a:gd name="connsiteY27" fmla="*/ 230659 h 420130"/>
                <a:gd name="connsiteX28" fmla="*/ 2479982 w 3611573"/>
                <a:gd name="connsiteY28" fmla="*/ 222422 h 420130"/>
                <a:gd name="connsiteX29" fmla="*/ 2595312 w 3611573"/>
                <a:gd name="connsiteY29" fmla="*/ 205946 h 420130"/>
                <a:gd name="connsiteX30" fmla="*/ 2710641 w 3611573"/>
                <a:gd name="connsiteY30" fmla="*/ 214184 h 420130"/>
                <a:gd name="connsiteX31" fmla="*/ 2743593 w 3611573"/>
                <a:gd name="connsiteY31" fmla="*/ 222422 h 420130"/>
                <a:gd name="connsiteX32" fmla="*/ 3583852 w 3611573"/>
                <a:gd name="connsiteY32" fmla="*/ 214184 h 420130"/>
                <a:gd name="connsiteX33" fmla="*/ 3600328 w 3611573"/>
                <a:gd name="connsiteY33" fmla="*/ 189470 h 420130"/>
                <a:gd name="connsiteX34" fmla="*/ 3600328 w 3611573"/>
                <a:gd name="connsiteY34" fmla="*/ 74140 h 420130"/>
                <a:gd name="connsiteX35" fmla="*/ 3550901 w 3611573"/>
                <a:gd name="connsiteY35" fmla="*/ 41189 h 420130"/>
                <a:gd name="connsiteX36" fmla="*/ 3501474 w 3611573"/>
                <a:gd name="connsiteY36" fmla="*/ 24713 h 420130"/>
                <a:gd name="connsiteX37" fmla="*/ 3204912 w 3611573"/>
                <a:gd name="connsiteY37" fmla="*/ 24713 h 420130"/>
                <a:gd name="connsiteX38" fmla="*/ 3180198 w 3611573"/>
                <a:gd name="connsiteY38" fmla="*/ 16476 h 420130"/>
                <a:gd name="connsiteX39" fmla="*/ 3097820 w 3611573"/>
                <a:gd name="connsiteY39" fmla="*/ 0 h 420130"/>
                <a:gd name="connsiteX40" fmla="*/ 2735355 w 3611573"/>
                <a:gd name="connsiteY40" fmla="*/ 8238 h 420130"/>
                <a:gd name="connsiteX41" fmla="*/ 2661214 w 3611573"/>
                <a:gd name="connsiteY41" fmla="*/ 32951 h 420130"/>
                <a:gd name="connsiteX42" fmla="*/ 2603549 w 3611573"/>
                <a:gd name="connsiteY42" fmla="*/ 49427 h 420130"/>
                <a:gd name="connsiteX43" fmla="*/ 2554122 w 3611573"/>
                <a:gd name="connsiteY43" fmla="*/ 65903 h 420130"/>
                <a:gd name="connsiteX44" fmla="*/ 2488220 w 3611573"/>
                <a:gd name="connsiteY44" fmla="*/ 82378 h 420130"/>
                <a:gd name="connsiteX45" fmla="*/ 1310209 w 3611573"/>
                <a:gd name="connsiteY45" fmla="*/ 74140 h 420130"/>
                <a:gd name="connsiteX46" fmla="*/ 1178403 w 3611573"/>
                <a:gd name="connsiteY46" fmla="*/ 65903 h 420130"/>
                <a:gd name="connsiteX47" fmla="*/ 1112501 w 3611573"/>
                <a:gd name="connsiteY47" fmla="*/ 57665 h 420130"/>
                <a:gd name="connsiteX48" fmla="*/ 947744 w 3611573"/>
                <a:gd name="connsiteY48" fmla="*/ 57665 h 4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11573" h="420130">
                  <a:moveTo>
                    <a:pt x="947744" y="57665"/>
                  </a:moveTo>
                  <a:lnTo>
                    <a:pt x="947744" y="57665"/>
                  </a:lnTo>
                  <a:cubicBezTo>
                    <a:pt x="660246" y="52240"/>
                    <a:pt x="519557" y="42148"/>
                    <a:pt x="255766" y="57665"/>
                  </a:cubicBezTo>
                  <a:cubicBezTo>
                    <a:pt x="229796" y="59193"/>
                    <a:pt x="229000" y="72306"/>
                    <a:pt x="206339" y="82378"/>
                  </a:cubicBezTo>
                  <a:cubicBezTo>
                    <a:pt x="190469" y="89431"/>
                    <a:pt x="171362" y="89221"/>
                    <a:pt x="156912" y="98854"/>
                  </a:cubicBezTo>
                  <a:cubicBezTo>
                    <a:pt x="124973" y="120147"/>
                    <a:pt x="141591" y="112199"/>
                    <a:pt x="107485" y="123567"/>
                  </a:cubicBezTo>
                  <a:cubicBezTo>
                    <a:pt x="46118" y="164478"/>
                    <a:pt x="121495" y="111893"/>
                    <a:pt x="58058" y="164757"/>
                  </a:cubicBezTo>
                  <a:cubicBezTo>
                    <a:pt x="50452" y="171095"/>
                    <a:pt x="41582" y="175740"/>
                    <a:pt x="33344" y="181232"/>
                  </a:cubicBezTo>
                  <a:cubicBezTo>
                    <a:pt x="22360" y="197708"/>
                    <a:pt x="-3490" y="211242"/>
                    <a:pt x="393" y="230659"/>
                  </a:cubicBezTo>
                  <a:cubicBezTo>
                    <a:pt x="40942" y="433430"/>
                    <a:pt x="-5370" y="271616"/>
                    <a:pt x="502901" y="280086"/>
                  </a:cubicBezTo>
                  <a:cubicBezTo>
                    <a:pt x="511139" y="285578"/>
                    <a:pt x="518759" y="292134"/>
                    <a:pt x="527614" y="296562"/>
                  </a:cubicBezTo>
                  <a:cubicBezTo>
                    <a:pt x="535381" y="300445"/>
                    <a:pt x="543652" y="304438"/>
                    <a:pt x="552328" y="304800"/>
                  </a:cubicBezTo>
                  <a:cubicBezTo>
                    <a:pt x="675819" y="309946"/>
                    <a:pt x="799463" y="310292"/>
                    <a:pt x="923030" y="313038"/>
                  </a:cubicBezTo>
                  <a:cubicBezTo>
                    <a:pt x="930242" y="313639"/>
                    <a:pt x="1043970" y="320399"/>
                    <a:pt x="1071312" y="329513"/>
                  </a:cubicBezTo>
                  <a:cubicBezTo>
                    <a:pt x="1080705" y="332644"/>
                    <a:pt x="1088419" y="339651"/>
                    <a:pt x="1096025" y="345989"/>
                  </a:cubicBezTo>
                  <a:cubicBezTo>
                    <a:pt x="1119298" y="365384"/>
                    <a:pt x="1137292" y="397079"/>
                    <a:pt x="1170166" y="403654"/>
                  </a:cubicBezTo>
                  <a:cubicBezTo>
                    <a:pt x="1227734" y="415168"/>
                    <a:pt x="1197544" y="409590"/>
                    <a:pt x="1260782" y="420130"/>
                  </a:cubicBezTo>
                  <a:lnTo>
                    <a:pt x="1615009" y="411892"/>
                  </a:lnTo>
                  <a:cubicBezTo>
                    <a:pt x="1626320" y="411411"/>
                    <a:pt x="1636792" y="405515"/>
                    <a:pt x="1647960" y="403654"/>
                  </a:cubicBezTo>
                  <a:cubicBezTo>
                    <a:pt x="1686265" y="397270"/>
                    <a:pt x="1724886" y="392939"/>
                    <a:pt x="1763290" y="387178"/>
                  </a:cubicBezTo>
                  <a:cubicBezTo>
                    <a:pt x="1779808" y="384700"/>
                    <a:pt x="1796412" y="382563"/>
                    <a:pt x="1812717" y="378940"/>
                  </a:cubicBezTo>
                  <a:cubicBezTo>
                    <a:pt x="1821193" y="377056"/>
                    <a:pt x="1829192" y="373449"/>
                    <a:pt x="1837430" y="370703"/>
                  </a:cubicBezTo>
                  <a:cubicBezTo>
                    <a:pt x="1867636" y="325394"/>
                    <a:pt x="1837430" y="363838"/>
                    <a:pt x="1878620" y="329513"/>
                  </a:cubicBezTo>
                  <a:cubicBezTo>
                    <a:pt x="1887570" y="322055"/>
                    <a:pt x="1893853" y="311571"/>
                    <a:pt x="1903333" y="304800"/>
                  </a:cubicBezTo>
                  <a:cubicBezTo>
                    <a:pt x="1913326" y="297662"/>
                    <a:pt x="1924883" y="292885"/>
                    <a:pt x="1936285" y="288324"/>
                  </a:cubicBezTo>
                  <a:cubicBezTo>
                    <a:pt x="2064812" y="236914"/>
                    <a:pt x="2148225" y="267885"/>
                    <a:pt x="2323463" y="263611"/>
                  </a:cubicBezTo>
                  <a:cubicBezTo>
                    <a:pt x="2356864" y="258044"/>
                    <a:pt x="2375118" y="256352"/>
                    <a:pt x="2405841" y="247135"/>
                  </a:cubicBezTo>
                  <a:cubicBezTo>
                    <a:pt x="2422475" y="242145"/>
                    <a:pt x="2438792" y="236151"/>
                    <a:pt x="2455268" y="230659"/>
                  </a:cubicBezTo>
                  <a:cubicBezTo>
                    <a:pt x="2463506" y="227913"/>
                    <a:pt x="2471467" y="224125"/>
                    <a:pt x="2479982" y="222422"/>
                  </a:cubicBezTo>
                  <a:cubicBezTo>
                    <a:pt x="2545554" y="209307"/>
                    <a:pt x="2507255" y="215730"/>
                    <a:pt x="2595312" y="205946"/>
                  </a:cubicBezTo>
                  <a:cubicBezTo>
                    <a:pt x="2633755" y="208692"/>
                    <a:pt x="2672336" y="209928"/>
                    <a:pt x="2710641" y="214184"/>
                  </a:cubicBezTo>
                  <a:cubicBezTo>
                    <a:pt x="2721894" y="215434"/>
                    <a:pt x="2732271" y="222422"/>
                    <a:pt x="2743593" y="222422"/>
                  </a:cubicBezTo>
                  <a:lnTo>
                    <a:pt x="3583852" y="214184"/>
                  </a:lnTo>
                  <a:cubicBezTo>
                    <a:pt x="3589344" y="205946"/>
                    <a:pt x="3595900" y="198326"/>
                    <a:pt x="3600328" y="189470"/>
                  </a:cubicBezTo>
                  <a:cubicBezTo>
                    <a:pt x="3616938" y="156251"/>
                    <a:pt x="3613614" y="102609"/>
                    <a:pt x="3600328" y="74140"/>
                  </a:cubicBezTo>
                  <a:cubicBezTo>
                    <a:pt x="3591954" y="56196"/>
                    <a:pt x="3569686" y="47451"/>
                    <a:pt x="3550901" y="41189"/>
                  </a:cubicBezTo>
                  <a:lnTo>
                    <a:pt x="3501474" y="24713"/>
                  </a:lnTo>
                  <a:cubicBezTo>
                    <a:pt x="3356971" y="31938"/>
                    <a:pt x="3340186" y="38952"/>
                    <a:pt x="3204912" y="24713"/>
                  </a:cubicBezTo>
                  <a:cubicBezTo>
                    <a:pt x="3196276" y="23804"/>
                    <a:pt x="3188659" y="18429"/>
                    <a:pt x="3180198" y="16476"/>
                  </a:cubicBezTo>
                  <a:cubicBezTo>
                    <a:pt x="3152912" y="10179"/>
                    <a:pt x="3097820" y="0"/>
                    <a:pt x="3097820" y="0"/>
                  </a:cubicBezTo>
                  <a:cubicBezTo>
                    <a:pt x="2976998" y="2746"/>
                    <a:pt x="2855865" y="-857"/>
                    <a:pt x="2735355" y="8238"/>
                  </a:cubicBezTo>
                  <a:cubicBezTo>
                    <a:pt x="2709378" y="10198"/>
                    <a:pt x="2685928" y="24713"/>
                    <a:pt x="2661214" y="32951"/>
                  </a:cubicBezTo>
                  <a:cubicBezTo>
                    <a:pt x="2578129" y="60646"/>
                    <a:pt x="2707030" y="18382"/>
                    <a:pt x="2603549" y="49427"/>
                  </a:cubicBezTo>
                  <a:cubicBezTo>
                    <a:pt x="2586915" y="54417"/>
                    <a:pt x="2570970" y="61691"/>
                    <a:pt x="2554122" y="65903"/>
                  </a:cubicBezTo>
                  <a:lnTo>
                    <a:pt x="2488220" y="82378"/>
                  </a:lnTo>
                  <a:lnTo>
                    <a:pt x="1310209" y="74140"/>
                  </a:lnTo>
                  <a:cubicBezTo>
                    <a:pt x="1266191" y="73586"/>
                    <a:pt x="1222272" y="69559"/>
                    <a:pt x="1178403" y="65903"/>
                  </a:cubicBezTo>
                  <a:cubicBezTo>
                    <a:pt x="1156341" y="64065"/>
                    <a:pt x="1134628" y="58356"/>
                    <a:pt x="1112501" y="57665"/>
                  </a:cubicBezTo>
                  <a:cubicBezTo>
                    <a:pt x="1046630" y="55606"/>
                    <a:pt x="975203" y="57665"/>
                    <a:pt x="947744" y="57665"/>
                  </a:cubicBezTo>
                  <a:close/>
                </a:path>
              </a:pathLst>
            </a:custGeom>
            <a:solidFill>
              <a:srgbClr val="E0C7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434116" y="5284316"/>
              <a:ext cx="217493" cy="1577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flipH="1">
              <a:off x="10606047" y="4727913"/>
              <a:ext cx="739710" cy="1550549"/>
              <a:chOff x="8298946" y="4598059"/>
              <a:chExt cx="739710" cy="1550549"/>
            </a:xfrm>
          </p:grpSpPr>
          <p:grpSp>
            <p:nvGrpSpPr>
              <p:cNvPr id="95" name="Group 94"/>
              <p:cNvGrpSpPr/>
              <p:nvPr/>
            </p:nvGrpSpPr>
            <p:grpSpPr>
              <a:xfrm>
                <a:off x="8298946" y="4598059"/>
                <a:ext cx="579962" cy="1550549"/>
                <a:chOff x="7170980" y="1887091"/>
                <a:chExt cx="993887" cy="2502264"/>
              </a:xfrm>
            </p:grpSpPr>
            <p:sp>
              <p:nvSpPr>
                <p:cNvPr id="100" name="Oval 99"/>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8787468" y="5316591"/>
                <a:ext cx="251188" cy="452117"/>
                <a:chOff x="6150382" y="498683"/>
                <a:chExt cx="784743" cy="1330117"/>
              </a:xfrm>
            </p:grpSpPr>
            <p:sp>
              <p:nvSpPr>
                <p:cNvPr id="97" name="Donut 96"/>
                <p:cNvSpPr/>
                <p:nvPr/>
              </p:nvSpPr>
              <p:spPr>
                <a:xfrm>
                  <a:off x="6182348" y="498683"/>
                  <a:ext cx="734427" cy="1143000"/>
                </a:xfrm>
                <a:prstGeom prst="donut">
                  <a:avLst>
                    <a:gd name="adj" fmla="val 726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Trapezoid 97"/>
                <p:cNvSpPr/>
                <p:nvPr/>
              </p:nvSpPr>
              <p:spPr>
                <a:xfrm rot="10800000">
                  <a:off x="6172200" y="1177189"/>
                  <a:ext cx="762000" cy="651611"/>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50382" y="1008694"/>
                  <a:ext cx="784743" cy="268612"/>
                </a:xfrm>
                <a:prstGeom prst="ellipse">
                  <a:avLst/>
                </a:prstGeom>
                <a:solidFill>
                  <a:srgbClr val="E0C78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835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 t="226" r="348" b="42575"/>
          <a:stretch/>
        </p:blipFill>
        <p:spPr bwMode="auto">
          <a:xfrm>
            <a:off x="0" y="0"/>
            <a:ext cx="12191999" cy="68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http://www.clker.com/cliparts/d/a/9/e/1280777161986982005scroll-hi.pn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1364" b="1"/>
          <a:stretch/>
        </p:blipFill>
        <p:spPr bwMode="auto">
          <a:xfrm>
            <a:off x="2062727" y="708710"/>
            <a:ext cx="8190114" cy="56483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922092" y="1561278"/>
            <a:ext cx="714791" cy="1560851"/>
            <a:chOff x="2464892" y="1519714"/>
            <a:chExt cx="714791" cy="1560851"/>
          </a:xfrm>
        </p:grpSpPr>
        <p:grpSp>
          <p:nvGrpSpPr>
            <p:cNvPr id="48" name="Group 47"/>
            <p:cNvGrpSpPr/>
            <p:nvPr/>
          </p:nvGrpSpPr>
          <p:grpSpPr>
            <a:xfrm>
              <a:off x="2464892" y="1519714"/>
              <a:ext cx="547593" cy="1560851"/>
              <a:chOff x="7170980" y="1887091"/>
              <a:chExt cx="993887" cy="2502264"/>
            </a:xfrm>
          </p:grpSpPr>
          <p:sp>
            <p:nvSpPr>
              <p:cNvPr id="49" name="Oval 48"/>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2942596" y="2163026"/>
              <a:ext cx="237087" cy="175532"/>
              <a:chOff x="4572000" y="3227195"/>
              <a:chExt cx="2128968" cy="1451427"/>
            </a:xfrm>
          </p:grpSpPr>
          <p:sp>
            <p:nvSpPr>
              <p:cNvPr id="60" name="Rounded Rectangle 59"/>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flipH="1">
            <a:off x="8174134" y="4074288"/>
            <a:ext cx="739710" cy="1550549"/>
            <a:chOff x="8298946" y="4598059"/>
            <a:chExt cx="739710" cy="1550549"/>
          </a:xfrm>
        </p:grpSpPr>
        <p:grpSp>
          <p:nvGrpSpPr>
            <p:cNvPr id="74" name="Group 73"/>
            <p:cNvGrpSpPr/>
            <p:nvPr/>
          </p:nvGrpSpPr>
          <p:grpSpPr>
            <a:xfrm>
              <a:off x="8298946" y="4598059"/>
              <a:ext cx="579962" cy="1550549"/>
              <a:chOff x="7170980" y="1887091"/>
              <a:chExt cx="993887" cy="2502264"/>
            </a:xfrm>
          </p:grpSpPr>
          <p:sp>
            <p:nvSpPr>
              <p:cNvPr id="81" name="Oval 80"/>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8787468" y="5316591"/>
              <a:ext cx="251188" cy="452117"/>
              <a:chOff x="6150382" y="498683"/>
              <a:chExt cx="784743" cy="1330117"/>
            </a:xfrm>
          </p:grpSpPr>
          <p:sp>
            <p:nvSpPr>
              <p:cNvPr id="78" name="Donut 77"/>
              <p:cNvSpPr/>
              <p:nvPr/>
            </p:nvSpPr>
            <p:spPr>
              <a:xfrm>
                <a:off x="6182348" y="498683"/>
                <a:ext cx="734427" cy="1143000"/>
              </a:xfrm>
              <a:prstGeom prst="donut">
                <a:avLst>
                  <a:gd name="adj" fmla="val 726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Trapezoid 78"/>
              <p:cNvSpPr/>
              <p:nvPr/>
            </p:nvSpPr>
            <p:spPr>
              <a:xfrm rot="10800000">
                <a:off x="6172200" y="1177189"/>
                <a:ext cx="762000" cy="651611"/>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150382" y="1008694"/>
                <a:ext cx="784743" cy="268612"/>
              </a:xfrm>
              <a:prstGeom prst="ellipse">
                <a:avLst/>
              </a:prstGeom>
              <a:solidFill>
                <a:srgbClr val="E0C78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911732" y="1552689"/>
            <a:ext cx="4492574" cy="3416320"/>
          </a:xfrm>
          <a:prstGeom prst="rect">
            <a:avLst/>
          </a:prstGeom>
        </p:spPr>
        <p:txBody>
          <a:bodyPr wrap="square">
            <a:spAutoFit/>
          </a:bodyPr>
          <a:lstStyle/>
          <a:p>
            <a:pPr algn="ctr"/>
            <a:r>
              <a:rPr lang="en-US" sz="2400" b="1" dirty="0">
                <a:solidFill>
                  <a:srgbClr val="333333"/>
                </a:solidFill>
                <a:latin typeface="Abadi" panose="020B0604020104020204" pitchFamily="34" charset="0"/>
              </a:rPr>
              <a:t>If we hear and act on the Lord’s teachings, then He will strengthen us to endure our trials. </a:t>
            </a:r>
          </a:p>
          <a:p>
            <a:pPr algn="ctr"/>
            <a:endParaRPr lang="en-US" sz="2400" b="1" dirty="0">
              <a:solidFill>
                <a:srgbClr val="333333"/>
              </a:solidFill>
              <a:latin typeface="Abadi" panose="020B0604020104020204" pitchFamily="34" charset="0"/>
            </a:endParaRPr>
          </a:p>
          <a:p>
            <a:pPr algn="ctr"/>
            <a:r>
              <a:rPr lang="en-US" sz="2400" b="1" dirty="0">
                <a:solidFill>
                  <a:srgbClr val="333333"/>
                </a:solidFill>
                <a:latin typeface="Abadi" panose="020B0604020104020204" pitchFamily="34" charset="0"/>
              </a:rPr>
              <a:t>If we hear the Lord’s teachings but do not follow them, then we will not have the support we need when trials come.</a:t>
            </a:r>
            <a:endParaRPr lang="en-US" sz="2400" dirty="0"/>
          </a:p>
        </p:txBody>
      </p:sp>
    </p:spTree>
    <p:extLst>
      <p:ext uri="{BB962C8B-B14F-4D97-AF65-F5344CB8AC3E}">
        <p14:creationId xmlns:p14="http://schemas.microsoft.com/office/powerpoint/2010/main" val="29058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outVertical)">
                                      <p:cBhvr>
                                        <p:cTn id="14" dur="500"/>
                                        <p:tgtEl>
                                          <p:spTgt spid="2">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109" y="6588590"/>
            <a:ext cx="5297068" cy="307777"/>
          </a:xfrm>
          <a:prstGeom prst="rect">
            <a:avLst/>
          </a:prstGeom>
        </p:spPr>
        <p:txBody>
          <a:bodyPr wrap="square">
            <a:spAutoFit/>
          </a:bodyPr>
          <a:lstStyle/>
          <a:p>
            <a:r>
              <a:rPr lang="en-US" sz="1400" dirty="0"/>
              <a:t>Matthew 7:28-29</a:t>
            </a:r>
          </a:p>
        </p:txBody>
      </p:sp>
      <p:sp>
        <p:nvSpPr>
          <p:cNvPr id="14" name="TextBox 5"/>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Those in Authority</a:t>
            </a:r>
            <a:endParaRPr lang="en-US" altLang="en-US" sz="4000" dirty="0">
              <a:latin typeface="Algerian" panose="04020705040A02060702" pitchFamily="82" charset="0"/>
            </a:endParaRPr>
          </a:p>
        </p:txBody>
      </p:sp>
      <p:sp>
        <p:nvSpPr>
          <p:cNvPr id="2" name="Rectangle 1"/>
          <p:cNvSpPr/>
          <p:nvPr/>
        </p:nvSpPr>
        <p:spPr>
          <a:xfrm>
            <a:off x="209117" y="1045605"/>
            <a:ext cx="3685309" cy="1200329"/>
          </a:xfrm>
          <a:prstGeom prst="rect">
            <a:avLst/>
          </a:prstGeom>
        </p:spPr>
        <p:txBody>
          <a:bodyPr wrap="square">
            <a:spAutoFit/>
          </a:bodyPr>
          <a:lstStyle/>
          <a:p>
            <a:r>
              <a:rPr lang="en-US" dirty="0">
                <a:solidFill>
                  <a:srgbClr val="333333"/>
                </a:solidFill>
                <a:latin typeface="Abadi" panose="020B0604020104020204" pitchFamily="34" charset="0"/>
              </a:rPr>
              <a:t>"The Sermon on the Mount has stood through all the years since its delivery without another to be compared with it. </a:t>
            </a:r>
          </a:p>
        </p:txBody>
      </p:sp>
      <p:sp>
        <p:nvSpPr>
          <p:cNvPr id="4" name="Rectangle 3"/>
          <p:cNvSpPr/>
          <p:nvPr/>
        </p:nvSpPr>
        <p:spPr>
          <a:xfrm>
            <a:off x="3894426" y="5374588"/>
            <a:ext cx="5226628" cy="923330"/>
          </a:xfrm>
          <a:prstGeom prst="rect">
            <a:avLst/>
          </a:prstGeom>
        </p:spPr>
        <p:txBody>
          <a:bodyPr wrap="square">
            <a:spAutoFit/>
          </a:bodyPr>
          <a:lstStyle/>
          <a:p>
            <a:r>
              <a:rPr lang="en-US" dirty="0">
                <a:solidFill>
                  <a:srgbClr val="333333"/>
                </a:solidFill>
                <a:latin typeface="Abadi" panose="020B0604020104020204" pitchFamily="34" charset="0"/>
              </a:rPr>
              <a:t>Such doctrines as these astonished the people. For His distinctive teachings the Preacher had cited no authority but His own." (13)</a:t>
            </a:r>
            <a:endParaRPr lang="en-US" dirty="0"/>
          </a:p>
        </p:txBody>
      </p:sp>
      <p:sp>
        <p:nvSpPr>
          <p:cNvPr id="5" name="Rectangle 4"/>
          <p:cNvSpPr/>
          <p:nvPr/>
        </p:nvSpPr>
        <p:spPr>
          <a:xfrm>
            <a:off x="7990465" y="1693452"/>
            <a:ext cx="3979718" cy="1477328"/>
          </a:xfrm>
          <a:prstGeom prst="rect">
            <a:avLst/>
          </a:prstGeom>
        </p:spPr>
        <p:txBody>
          <a:bodyPr wrap="square">
            <a:spAutoFit/>
          </a:bodyPr>
          <a:lstStyle/>
          <a:p>
            <a:r>
              <a:rPr lang="en-US" dirty="0">
                <a:solidFill>
                  <a:srgbClr val="333333"/>
                </a:solidFill>
                <a:latin typeface="Abadi" panose="020B0604020104020204" pitchFamily="34" charset="0"/>
              </a:rPr>
              <a:t>No mortal man has ever since preached a discourse of its kind. The spirit of the address is throughout that of sincerity and action, as opposed to empty profession and neglect...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382" y="4968563"/>
            <a:ext cx="1304427" cy="1735380"/>
          </a:xfrm>
          <a:prstGeom prst="rect">
            <a:avLst/>
          </a:prstGeom>
        </p:spPr>
      </p:pic>
      <p:pic>
        <p:nvPicPr>
          <p:cNvPr id="8194" name="Picture 2" descr="https://www.lds.org/bc/content/shared/content/images/gospel-library/magazine/ensignlp.nfo:o:2b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757" y="1959223"/>
            <a:ext cx="4172408" cy="208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6"/>
          <p:cNvSpPr txBox="1">
            <a:spLocks noChangeArrowheads="1"/>
          </p:cNvSpPr>
          <p:nvPr/>
        </p:nvSpPr>
        <p:spPr bwMode="auto">
          <a:xfrm>
            <a:off x="0" y="0"/>
            <a:ext cx="12192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mn-lt"/>
              </a:rPr>
              <a:t>Sources:</a:t>
            </a:r>
          </a:p>
          <a:p>
            <a:pPr eaLnBrk="1" hangingPunct="1"/>
            <a:endParaRPr lang="en-US" altLang="en-US" sz="1400" dirty="0">
              <a:latin typeface="+mn-lt"/>
            </a:endParaRPr>
          </a:p>
          <a:p>
            <a:pPr marL="342900" indent="-342900" eaLnBrk="1" hangingPunct="1">
              <a:buAutoNum type="arabicPeriod"/>
            </a:pPr>
            <a:r>
              <a:rPr lang="en-US" sz="1400" dirty="0"/>
              <a:t>True to the Faith: A Gospel Reference [2004], 90–91).</a:t>
            </a:r>
          </a:p>
          <a:p>
            <a:pPr marL="342900" indent="-342900" eaLnBrk="1" hangingPunct="1">
              <a:buAutoNum type="arabicPeriod"/>
            </a:pPr>
            <a:endParaRPr lang="en-US" sz="1400" dirty="0"/>
          </a:p>
          <a:p>
            <a:pPr marL="342900" indent="-342900" eaLnBrk="1" hangingPunct="1">
              <a:buFontTx/>
              <a:buAutoNum type="arabicPeriod"/>
            </a:pPr>
            <a:r>
              <a:rPr lang="en-US" sz="1400" dirty="0"/>
              <a:t>President Dieter F. Uchtdorf </a:t>
            </a:r>
            <a:r>
              <a:rPr lang="en-US" sz="1400" i="1" dirty="0"/>
              <a:t>Lord, Is it I? </a:t>
            </a:r>
            <a:r>
              <a:rPr lang="en-US" sz="1400" i="1" dirty="0">
                <a:solidFill>
                  <a:srgbClr val="333333"/>
                </a:solidFill>
                <a:latin typeface="Abadi" panose="020B0604020104020204" pitchFamily="34" charset="0"/>
              </a:rPr>
              <a:t> Ensign</a:t>
            </a:r>
            <a:r>
              <a:rPr lang="en-US" sz="1400" dirty="0">
                <a:solidFill>
                  <a:srgbClr val="333333"/>
                </a:solidFill>
                <a:latin typeface="Abadi" panose="020B0604020104020204" pitchFamily="34" charset="0"/>
              </a:rPr>
              <a:t> or </a:t>
            </a:r>
            <a:r>
              <a:rPr lang="en-US" sz="1400" i="1" dirty="0">
                <a:solidFill>
                  <a:srgbClr val="333333"/>
                </a:solidFill>
                <a:latin typeface="Abadi" panose="020B0604020104020204" pitchFamily="34" charset="0"/>
              </a:rPr>
              <a:t>Liahona,</a:t>
            </a:r>
            <a:r>
              <a:rPr lang="en-US" sz="1400" dirty="0">
                <a:solidFill>
                  <a:srgbClr val="333333"/>
                </a:solidFill>
                <a:latin typeface="Abadi" panose="020B0604020104020204" pitchFamily="34" charset="0"/>
              </a:rPr>
              <a:t> Nov. 2014, 56).</a:t>
            </a:r>
          </a:p>
          <a:p>
            <a:pPr marL="342900" indent="-342900" eaLnBrk="1" hangingPunct="1">
              <a:buFontTx/>
              <a:buAutoNum type="arabicPeriod"/>
            </a:pPr>
            <a:endParaRPr lang="en-US" sz="1400" dirty="0">
              <a:solidFill>
                <a:srgbClr val="333333"/>
              </a:solidFill>
              <a:latin typeface="Abadi" panose="020B0604020104020204" pitchFamily="34" charset="0"/>
            </a:endParaRPr>
          </a:p>
          <a:p>
            <a:pPr marL="342900" indent="-342900" eaLnBrk="1" hangingPunct="1">
              <a:buFontTx/>
              <a:buAutoNum type="arabicPeriod"/>
            </a:pPr>
            <a:r>
              <a:rPr lang="en-US" sz="1400" dirty="0">
                <a:solidFill>
                  <a:srgbClr val="333333"/>
                </a:solidFill>
                <a:latin typeface="Abadi" panose="020B0604020104020204" pitchFamily="34" charset="0"/>
              </a:rPr>
              <a:t>President Spencer W. Kimball </a:t>
            </a:r>
            <a:r>
              <a:rPr lang="en-US" sz="1400" i="1" dirty="0">
                <a:solidFill>
                  <a:srgbClr val="333333"/>
                </a:solidFill>
                <a:latin typeface="Abadi" panose="020B0604020104020204" pitchFamily="34" charset="0"/>
              </a:rPr>
              <a:t>The</a:t>
            </a:r>
            <a:r>
              <a:rPr lang="en-US" sz="1400" dirty="0">
                <a:solidFill>
                  <a:srgbClr val="333333"/>
                </a:solidFill>
                <a:latin typeface="Abadi" panose="020B0604020104020204" pitchFamily="34" charset="0"/>
              </a:rPr>
              <a:t> </a:t>
            </a:r>
            <a:r>
              <a:rPr lang="en-US" sz="1400" i="1" dirty="0">
                <a:solidFill>
                  <a:srgbClr val="333333"/>
                </a:solidFill>
                <a:latin typeface="Abadi" panose="020B0604020104020204" pitchFamily="34" charset="0"/>
              </a:rPr>
              <a:t>Miracle of Forgiveness </a:t>
            </a:r>
            <a:r>
              <a:rPr lang="en-US" sz="1400" dirty="0">
                <a:solidFill>
                  <a:srgbClr val="333333"/>
                </a:solidFill>
                <a:latin typeface="Abadi" panose="020B0604020104020204" pitchFamily="34" charset="0"/>
              </a:rPr>
              <a:t> p. 269</a:t>
            </a:r>
          </a:p>
          <a:p>
            <a:pPr marL="342900" indent="-342900" eaLnBrk="1" hangingPunct="1">
              <a:buFontTx/>
              <a:buAutoNum type="arabicPeriod"/>
            </a:pPr>
            <a:endParaRPr lang="en-US" sz="1400" dirty="0">
              <a:solidFill>
                <a:srgbClr val="333333"/>
              </a:solidFill>
              <a:latin typeface="Abadi" panose="020B0604020104020204" pitchFamily="34" charset="0"/>
            </a:endParaRPr>
          </a:p>
          <a:p>
            <a:pPr marL="342900" indent="-342900" eaLnBrk="1" hangingPunct="1">
              <a:buFontTx/>
              <a:buAutoNum type="arabicPeriod"/>
            </a:pPr>
            <a:r>
              <a:rPr lang="en-US" sz="1400" dirty="0">
                <a:solidFill>
                  <a:srgbClr val="333333"/>
                </a:solidFill>
                <a:latin typeface="Abadi" panose="020B0604020104020204" pitchFamily="34" charset="0"/>
              </a:rPr>
              <a:t>President Lorenzo Snow (</a:t>
            </a:r>
            <a:r>
              <a:rPr lang="en-US" sz="1400" i="1" dirty="0">
                <a:solidFill>
                  <a:srgbClr val="333333"/>
                </a:solidFill>
                <a:latin typeface="Abadi" panose="020B0604020104020204" pitchFamily="34" charset="0"/>
              </a:rPr>
              <a:t>The Teachings of Lorenzo Snow, </a:t>
            </a:r>
            <a:r>
              <a:rPr lang="en-US" sz="1400" dirty="0">
                <a:solidFill>
                  <a:srgbClr val="333333"/>
                </a:solidFill>
                <a:latin typeface="Abadi" panose="020B0604020104020204" pitchFamily="34" charset="0"/>
              </a:rPr>
              <a:t>p. 73)</a:t>
            </a:r>
          </a:p>
          <a:p>
            <a:pPr marL="342900" indent="-342900">
              <a:buAutoNum type="arabicPeriod" startAt="5"/>
            </a:pPr>
            <a:r>
              <a:rPr lang="en-US" sz="1400" dirty="0"/>
              <a:t>Arthur R. Bassett Floods, Winds, and the Gates of Hell June 1991 Ensign</a:t>
            </a:r>
          </a:p>
          <a:p>
            <a:pPr marL="342900" indent="-342900">
              <a:buFontTx/>
              <a:buAutoNum type="arabicPeriod" startAt="5"/>
            </a:pPr>
            <a:r>
              <a:rPr lang="en-US" sz="1400" dirty="0"/>
              <a:t>Elder Richard G. Scott (“Trust in the Lord,” </a:t>
            </a:r>
            <a:r>
              <a:rPr lang="en-US" sz="1400" i="1" dirty="0"/>
              <a:t>Ensign,</a:t>
            </a:r>
            <a:r>
              <a:rPr lang="en-US" sz="1400" dirty="0"/>
              <a:t> Nov. 1995, 17).</a:t>
            </a:r>
          </a:p>
          <a:p>
            <a:pPr marL="342900" indent="-342900">
              <a:buFontTx/>
              <a:buAutoNum type="arabicPeriod" startAt="5"/>
            </a:pPr>
            <a:r>
              <a:rPr lang="en-US" sz="1400" dirty="0">
                <a:solidFill>
                  <a:srgbClr val="333333"/>
                </a:solidFill>
                <a:latin typeface="Abadi" panose="020B0604020104020204" pitchFamily="34" charset="0"/>
              </a:rPr>
              <a:t>Joseph Fielding Smith (</a:t>
            </a:r>
            <a:r>
              <a:rPr lang="en-US" sz="1400" i="1" dirty="0">
                <a:solidFill>
                  <a:srgbClr val="333333"/>
                </a:solidFill>
                <a:latin typeface="Abadi" panose="020B0604020104020204" pitchFamily="34" charset="0"/>
              </a:rPr>
              <a:t>Doctrines of Salvation,</a:t>
            </a:r>
            <a:r>
              <a:rPr lang="en-US" sz="1400" dirty="0">
                <a:solidFill>
                  <a:srgbClr val="333333"/>
                </a:solidFill>
                <a:latin typeface="Abadi" panose="020B0604020104020204" pitchFamily="34" charset="0"/>
              </a:rPr>
              <a:t> vol. 2. pp. 13-14 as taken from </a:t>
            </a:r>
            <a:r>
              <a:rPr lang="en-US" sz="1400" i="1" dirty="0">
                <a:solidFill>
                  <a:srgbClr val="333333"/>
                </a:solidFill>
                <a:latin typeface="Abadi" panose="020B0604020104020204" pitchFamily="34" charset="0"/>
              </a:rPr>
              <a:t>Latter-day Commentary on the Book of Mormon</a:t>
            </a:r>
            <a:r>
              <a:rPr lang="en-US" sz="1400" dirty="0">
                <a:solidFill>
                  <a:srgbClr val="333333"/>
                </a:solidFill>
                <a:latin typeface="Abadi" panose="020B0604020104020204" pitchFamily="34" charset="0"/>
              </a:rPr>
              <a:t> compiled by K. Douglas Bassett, p.31-2)</a:t>
            </a:r>
            <a:r>
              <a:rPr lang="en-US" sz="1400" dirty="0">
                <a:latin typeface="Abadi" panose="020B0604020104020204" pitchFamily="34" charset="0"/>
              </a:rPr>
              <a:t> </a:t>
            </a:r>
          </a:p>
          <a:p>
            <a:pPr marL="342900" indent="-342900">
              <a:buFontTx/>
              <a:buAutoNum type="arabicPeriod" startAt="5"/>
            </a:pPr>
            <a:r>
              <a:rPr lang="en-US" sz="1400" dirty="0">
                <a:latin typeface="Abadi" panose="020B0604020104020204" pitchFamily="34" charset="0"/>
              </a:rPr>
              <a:t>Elder M. Russell Ballard “Beware of False Prophets and False Teachers,”</a:t>
            </a:r>
            <a:r>
              <a:rPr lang="en-US" sz="1400" i="1" dirty="0">
                <a:latin typeface="Abadi" panose="020B0604020104020204" pitchFamily="34" charset="0"/>
              </a:rPr>
              <a:t> Ensign,</a:t>
            </a:r>
            <a:r>
              <a:rPr lang="en-US" sz="1400" dirty="0">
                <a:latin typeface="Abadi" panose="020B0604020104020204" pitchFamily="34" charset="0"/>
              </a:rPr>
              <a:t> Nov. 1999, 63.</a:t>
            </a:r>
            <a:endParaRPr lang="en-US" sz="1400" dirty="0">
              <a:solidFill>
                <a:srgbClr val="333333"/>
              </a:solidFill>
              <a:latin typeface="Abadi" panose="020B0604020104020204" pitchFamily="34" charset="0"/>
            </a:endParaRPr>
          </a:p>
          <a:p>
            <a:pPr marL="342900" indent="-342900">
              <a:buFontTx/>
              <a:buAutoNum type="arabicPeriod" startAt="5"/>
            </a:pPr>
            <a:r>
              <a:rPr lang="en-US" sz="1400" dirty="0">
                <a:solidFill>
                  <a:srgbClr val="333333"/>
                </a:solidFill>
                <a:latin typeface="Abadi" panose="020B0604020104020204" pitchFamily="34" charset="0"/>
              </a:rPr>
              <a:t>Hugh Nibley </a:t>
            </a:r>
            <a:r>
              <a:rPr lang="en-US" sz="1400" i="1" dirty="0"/>
              <a:t>The World and the Prophets</a:t>
            </a:r>
            <a:r>
              <a:rPr lang="en-US" sz="1400" dirty="0"/>
              <a:t>, pp. 254-5</a:t>
            </a:r>
          </a:p>
          <a:p>
            <a:pPr marL="342900" indent="-342900">
              <a:buFontTx/>
              <a:buAutoNum type="arabicPeriod" startAt="5"/>
            </a:pPr>
            <a:r>
              <a:rPr lang="en-US" sz="1400" dirty="0">
                <a:solidFill>
                  <a:srgbClr val="333333"/>
                </a:solidFill>
                <a:latin typeface="Abadi" panose="020B0604020104020204" pitchFamily="34" charset="0"/>
              </a:rPr>
              <a:t>Elder John Wells (</a:t>
            </a:r>
            <a:r>
              <a:rPr lang="en-US" sz="1400" i="1" dirty="0">
                <a:solidFill>
                  <a:srgbClr val="333333"/>
                </a:solidFill>
                <a:latin typeface="Abadi" panose="020B0604020104020204" pitchFamily="34" charset="0"/>
              </a:rPr>
              <a:t>Conference Report</a:t>
            </a:r>
            <a:r>
              <a:rPr lang="en-US" sz="1400" dirty="0">
                <a:solidFill>
                  <a:srgbClr val="333333"/>
                </a:solidFill>
                <a:latin typeface="Abadi" panose="020B0604020104020204" pitchFamily="34" charset="0"/>
              </a:rPr>
              <a:t>, Apr. 1925, p. 88</a:t>
            </a:r>
          </a:p>
          <a:p>
            <a:pPr marL="342900" indent="-342900">
              <a:buFontTx/>
              <a:buAutoNum type="arabicPeriod" startAt="5"/>
            </a:pPr>
            <a:r>
              <a:rPr lang="en-US" sz="1400" dirty="0"/>
              <a:t>Stephen E. Robinson  </a:t>
            </a:r>
            <a:r>
              <a:rPr lang="en-US" sz="1400" i="1" dirty="0"/>
              <a:t>Following Christ </a:t>
            </a:r>
            <a:r>
              <a:rPr lang="en-US" sz="1400" dirty="0"/>
              <a:t>p. 77</a:t>
            </a:r>
          </a:p>
          <a:p>
            <a:pPr marL="342900" indent="-342900">
              <a:buFontTx/>
              <a:buAutoNum type="arabicPeriod" startAt="5"/>
            </a:pPr>
            <a:r>
              <a:rPr lang="en-US" sz="1400" dirty="0">
                <a:solidFill>
                  <a:srgbClr val="333333"/>
                </a:solidFill>
                <a:latin typeface="Abadi" panose="020B0604020104020204" pitchFamily="34" charset="0"/>
              </a:rPr>
              <a:t>President Thomas S. Monson (</a:t>
            </a:r>
            <a:r>
              <a:rPr lang="en-US" sz="1400" i="1" dirty="0">
                <a:solidFill>
                  <a:srgbClr val="333333"/>
                </a:solidFill>
                <a:latin typeface="Abadi" panose="020B0604020104020204" pitchFamily="34" charset="0"/>
              </a:rPr>
              <a:t>Live the Good Life,</a:t>
            </a:r>
            <a:r>
              <a:rPr lang="en-US" sz="1400" dirty="0">
                <a:solidFill>
                  <a:srgbClr val="333333"/>
                </a:solidFill>
                <a:latin typeface="Abadi" panose="020B0604020104020204" pitchFamily="34" charset="0"/>
              </a:rPr>
              <a:t> p. 124 as taken from </a:t>
            </a:r>
            <a:r>
              <a:rPr lang="en-US" sz="1400" i="1" dirty="0">
                <a:solidFill>
                  <a:srgbClr val="333333"/>
                </a:solidFill>
                <a:latin typeface="Abadi" panose="020B0604020104020204" pitchFamily="34" charset="0"/>
              </a:rPr>
              <a:t>The Mount and the Master</a:t>
            </a:r>
            <a:r>
              <a:rPr lang="en-US" sz="1400" dirty="0">
                <a:solidFill>
                  <a:srgbClr val="333333"/>
                </a:solidFill>
                <a:latin typeface="Abadi" panose="020B0604020104020204" pitchFamily="34" charset="0"/>
              </a:rPr>
              <a:t>, by Robert E. Wells, p. 211-12)</a:t>
            </a:r>
          </a:p>
          <a:p>
            <a:pPr marL="342900" indent="-342900">
              <a:buFontTx/>
              <a:buAutoNum type="arabicPeriod" startAt="5"/>
            </a:pPr>
            <a:r>
              <a:rPr lang="en-US" sz="1400" dirty="0">
                <a:solidFill>
                  <a:srgbClr val="333333"/>
                </a:solidFill>
                <a:latin typeface="Abadi" panose="020B0604020104020204" pitchFamily="34" charset="0"/>
              </a:rPr>
              <a:t>James E. Talmage (</a:t>
            </a:r>
            <a:r>
              <a:rPr lang="en-US" sz="1400" i="1" dirty="0">
                <a:solidFill>
                  <a:srgbClr val="333333"/>
                </a:solidFill>
                <a:latin typeface="Abadi" panose="020B0604020104020204" pitchFamily="34" charset="0"/>
              </a:rPr>
              <a:t>Jesus the Christ</a:t>
            </a:r>
            <a:r>
              <a:rPr lang="en-US" sz="1400" dirty="0">
                <a:solidFill>
                  <a:srgbClr val="333333"/>
                </a:solidFill>
                <a:latin typeface="Abadi" panose="020B0604020104020204" pitchFamily="34" charset="0"/>
              </a:rPr>
              <a:t>, 229-30)</a:t>
            </a:r>
          </a:p>
          <a:p>
            <a:pPr marL="342900" indent="-342900">
              <a:buFontTx/>
              <a:buAutoNum type="arabicPeriod" startAt="5"/>
            </a:pPr>
            <a:r>
              <a:rPr lang="en-US" sz="1400" b="0" i="0" dirty="0">
                <a:solidFill>
                  <a:srgbClr val="000000"/>
                </a:solidFill>
                <a:effectLst/>
                <a:latin typeface="Abadi" panose="020B0604020104020204" pitchFamily="34" charset="0"/>
              </a:rPr>
              <a:t>Gospel Topics, “</a:t>
            </a:r>
            <a:r>
              <a:rPr lang="en-US" sz="1400" b="0" i="0" u="none" strike="noStrike" dirty="0">
                <a:solidFill>
                  <a:srgbClr val="000000"/>
                </a:solidFill>
                <a:effectLst/>
                <a:latin typeface="Abadi" panose="020B0604020104020204" pitchFamily="34" charset="0"/>
              </a:rPr>
              <a:t>Judging Others</a:t>
            </a:r>
            <a:r>
              <a:rPr lang="en-US" sz="1400" b="0" i="0" dirty="0">
                <a:solidFill>
                  <a:srgbClr val="000000"/>
                </a:solidFill>
                <a:effectLst/>
                <a:latin typeface="Abadi" panose="020B0604020104020204" pitchFamily="34" charset="0"/>
              </a:rPr>
              <a:t>,” topics.ChurchofJesusChrist.org</a:t>
            </a:r>
            <a:endParaRPr lang="en-US" sz="1400" dirty="0"/>
          </a:p>
          <a:p>
            <a:pPr marL="342900" indent="-342900">
              <a:buFontTx/>
              <a:buAutoNum type="arabicPeriod" startAt="5"/>
            </a:pPr>
            <a:endParaRPr lang="en-US" sz="1400" dirty="0"/>
          </a:p>
          <a:p>
            <a:pPr marL="342900" indent="-342900">
              <a:buFontTx/>
              <a:buAutoNum type="arabicPeriod" startAt="5"/>
            </a:pPr>
            <a:endParaRPr lang="en-US" sz="1400" dirty="0"/>
          </a:p>
          <a:p>
            <a:pPr marL="342900" indent="-342900">
              <a:buFontTx/>
              <a:buAutoNum type="arabicPeriod" startAt="5"/>
            </a:pPr>
            <a:endParaRPr lang="en-US" sz="1400" dirty="0">
              <a:solidFill>
                <a:srgbClr val="333333"/>
              </a:solidFill>
              <a:latin typeface="Abadi" panose="020B0604020104020204" pitchFamily="34" charset="0"/>
            </a:endParaRPr>
          </a:p>
          <a:p>
            <a:pPr marL="342900" indent="-342900">
              <a:buAutoNum type="arabicPeriod" startAt="5"/>
            </a:pPr>
            <a:endParaRPr lang="en-US" altLang="en-US" sz="1400" dirty="0">
              <a:latin typeface="+mn-lt"/>
            </a:endParaRPr>
          </a:p>
        </p:txBody>
      </p:sp>
      <p:sp>
        <p:nvSpPr>
          <p:cNvPr id="9" name="Footer Placeholder 14">
            <a:extLst>
              <a:ext uri="{FF2B5EF4-FFF2-40B4-BE49-F238E27FC236}">
                <a16:creationId xmlns:a16="http://schemas.microsoft.com/office/drawing/2014/main" id="{626078BB-C04F-4B5C-AC01-12174EDD4514}"/>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 y="2963861"/>
            <a:ext cx="7938656"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33333"/>
                </a:solidFill>
                <a:latin typeface="Abadi" panose="020B0604020104020204" pitchFamily="34" charset="0"/>
              </a:rPr>
              <a:t>Matthew 7:21-23 </a:t>
            </a:r>
            <a:r>
              <a:rPr lang="en-US" sz="1200" dirty="0"/>
              <a:t> For the lazy Latter-day saint, the passage could read, "Many will say to me in that day, Lord, Lord, are we not members of thy kingdom, and have we not sent our children to Church and paid some fast offerings?" </a:t>
            </a:r>
          </a:p>
          <a:p>
            <a:pPr eaLnBrk="1" hangingPunct="1"/>
            <a:endParaRPr lang="en-US" sz="1200" dirty="0"/>
          </a:p>
          <a:p>
            <a:pPr eaLnBrk="1" hangingPunct="1"/>
            <a:r>
              <a:rPr lang="en-US" sz="1200" dirty="0"/>
              <a:t>For the abusive husbands and fathers, "Lord, Lord, are we not holders of thy priesthood, and did we not hold responsible positions in thy kingdom, and attend church regularly." </a:t>
            </a:r>
          </a:p>
          <a:p>
            <a:pPr eaLnBrk="1" hangingPunct="1"/>
            <a:endParaRPr lang="en-US" sz="1200" dirty="0"/>
          </a:p>
          <a:p>
            <a:pPr eaLnBrk="1" hangingPunct="1"/>
            <a:r>
              <a:rPr lang="en-US" sz="1200" dirty="0"/>
              <a:t>For the prideful, "Lord, Lord, have I not done as well as the rest of my ward, and do not my worldly attainments demonstrate my ability, and my riches demonstrate thy good pleasure?" </a:t>
            </a:r>
          </a:p>
          <a:p>
            <a:pPr eaLnBrk="1" hangingPunct="1"/>
            <a:endParaRPr lang="en-US" sz="1200" dirty="0"/>
          </a:p>
          <a:p>
            <a:pPr eaLnBrk="1" hangingPunct="1"/>
            <a:r>
              <a:rPr lang="en-US" sz="1200" dirty="0"/>
              <a:t>For all these people, the answer may well be, 'I never knew you; depart from me, ye that work iniquity.' Alma asks, 'do ye imagine to yourselves that ye can lie unto the Lord in that day, and say-Lord, our works have been righteous works upon the face of the earth-and that he will save you?...Behold, my brethren, do ye suppose that such an one can have a place to sit down in the kingdom of God, with Abraham, with Isaac, and with Jacob, and also all the holy prophets, whose garments are cleansed and are spotless, pure and white? I say unto you, Nay' (Alma 5:17, 24-25). gospeldoctrine.com</a:t>
            </a:r>
            <a:endParaRPr lang="en-US" altLang="en-US" sz="1200" dirty="0"/>
          </a:p>
        </p:txBody>
      </p:sp>
      <p:sp>
        <p:nvSpPr>
          <p:cNvPr id="23" name="Rectangle 1"/>
          <p:cNvSpPr>
            <a:spLocks noChangeArrowheads="1"/>
          </p:cNvSpPr>
          <p:nvPr/>
        </p:nvSpPr>
        <p:spPr bwMode="auto">
          <a:xfrm>
            <a:off x="0" y="5641517"/>
            <a:ext cx="793865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33333"/>
                </a:solidFill>
                <a:latin typeface="Abadi" panose="020B0604020104020204" pitchFamily="34" charset="0"/>
              </a:rPr>
              <a:t>Matthew 7:21-23 </a:t>
            </a:r>
            <a:r>
              <a:rPr lang="en-US" sz="1200" dirty="0"/>
              <a:t> </a:t>
            </a:r>
          </a:p>
          <a:p>
            <a:pPr eaLnBrk="1" hangingPunct="1"/>
            <a:r>
              <a:rPr lang="en-US" sz="1200" dirty="0"/>
              <a:t>"None would want to hear the Lord speak such disappointing words. That is why we need to do everything in our power to be certain our spiritual bonfire of testimony is burning brightly enough to keep the wolves of darkness away. We can always use more dry kindling. As the Apostle Paul taught, each of us has 'come short of the glory of God.' (Romans 3:23.) None of us has progressed so far in this life that we do not need to continually fortify our testimonies." Joseph B. </a:t>
            </a:r>
            <a:r>
              <a:rPr lang="en-US" sz="1200" dirty="0" err="1"/>
              <a:t>Wirthlin</a:t>
            </a:r>
            <a:r>
              <a:rPr lang="en-US" sz="1200" dirty="0"/>
              <a:t> (</a:t>
            </a:r>
            <a:r>
              <a:rPr lang="en-US" sz="1200" i="1" dirty="0"/>
              <a:t>Finding Peace in Our Lives</a:t>
            </a:r>
            <a:r>
              <a:rPr lang="en-US" sz="1200" dirty="0"/>
              <a:t>, p. 126)</a:t>
            </a:r>
          </a:p>
        </p:txBody>
      </p:sp>
      <p:sp>
        <p:nvSpPr>
          <p:cNvPr id="25" name="Rectangle 1"/>
          <p:cNvSpPr>
            <a:spLocks noChangeArrowheads="1"/>
          </p:cNvSpPr>
          <p:nvPr/>
        </p:nvSpPr>
        <p:spPr bwMode="auto">
          <a:xfrm>
            <a:off x="7938652" y="0"/>
            <a:ext cx="4253348" cy="48936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33333"/>
                </a:solidFill>
                <a:latin typeface="Abadi" panose="020B0604020104020204" pitchFamily="34" charset="0"/>
              </a:rPr>
              <a:t>Matthew 7:24 Building a house upon the rock:</a:t>
            </a:r>
          </a:p>
          <a:p>
            <a:pPr eaLnBrk="1" hangingPunct="1"/>
            <a:r>
              <a:rPr lang="en-US" sz="1200" dirty="0"/>
              <a:t>"Every person builds a house of faith. We do so knowingly or unknowingly. And every builder soon learns that a good building with bad foundations is worse than useless; it is dangerous. As one Christian writer has observed, 'If the stability of buildings depends largely on their foundations, so does the stability of human lives. The search for personal security is a primal instinct, but many fail to find it today. Old familiar landmarks [will be] obliterated. Moral absolutes which were once thought to be eternal are being abandoned' (Stott 22). Thus our house of faith can be no more secure than the foundation upon which it is built. Foolish men build upon the shifting sands of ethics and the marshlands of human philosophies and doctrines. The wise build upon the rock of revelation, heeding carefully the living oracles, lest they be 'brought under condemnation ... and stumble and fall when the storms descend, and the winds blow, and the rains descend, and beat upon their house' (D&amp;C 90:5). All that we do as members of The Church of Jesus Christ of Latter-day Saints must be built upon a foundation of faith and testimony and conversion. When external supports fail us, then our hearts must be riveted upon the things of the Spirit, those internal realities which provide the meaning, the perspective, and the sustenance for all else that matters in life." (Robert L. Millet, </a:t>
            </a:r>
            <a:r>
              <a:rPr lang="en-US" sz="1200" i="1" dirty="0"/>
              <a:t>Book of Mormon Symposium Series, </a:t>
            </a:r>
            <a:r>
              <a:rPr lang="en-US" sz="1200" dirty="0"/>
              <a:t>Helaman 3 - 3 Nephi 8, edited by PR </a:t>
            </a:r>
            <a:r>
              <a:rPr lang="en-US" sz="1200" dirty="0" err="1"/>
              <a:t>Cheesman</a:t>
            </a:r>
            <a:r>
              <a:rPr lang="en-US" sz="1200" dirty="0"/>
              <a:t>, MS Nyman, and CD Tate, Jr., 1988, pp. 26-8)</a:t>
            </a:r>
          </a:p>
        </p:txBody>
      </p:sp>
      <p:sp>
        <p:nvSpPr>
          <p:cNvPr id="26" name="Rectangle 1"/>
          <p:cNvSpPr>
            <a:spLocks noChangeArrowheads="1"/>
          </p:cNvSpPr>
          <p:nvPr/>
        </p:nvSpPr>
        <p:spPr bwMode="auto">
          <a:xfrm>
            <a:off x="-7" y="1739031"/>
            <a:ext cx="7938659"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Matthew 7:21 Conversion:</a:t>
            </a:r>
          </a:p>
          <a:p>
            <a:r>
              <a:rPr lang="en-US" sz="1200" dirty="0"/>
              <a:t>“The conversion [Jesus] required for those who would enter the kingdom of heaven (see Matt. 18:3) was far more than just being converted to testify to the truthfulness of the gospel. To testify is to </a:t>
            </a:r>
            <a:r>
              <a:rPr lang="en-US" sz="1200" i="1" dirty="0"/>
              <a:t>know</a:t>
            </a:r>
            <a:r>
              <a:rPr lang="en-US" sz="1200" dirty="0"/>
              <a:t> and to </a:t>
            </a:r>
            <a:r>
              <a:rPr lang="en-US" sz="1200" i="1" dirty="0"/>
              <a:t>declare.</a:t>
            </a:r>
            <a:r>
              <a:rPr lang="en-US" sz="1200" dirty="0"/>
              <a:t> The gospel challenges us to be ‘converted,’ which requires us to </a:t>
            </a:r>
            <a:r>
              <a:rPr lang="en-US" sz="1200" i="1" dirty="0"/>
              <a:t>do</a:t>
            </a:r>
            <a:r>
              <a:rPr lang="en-US" sz="1200" dirty="0"/>
              <a:t> and to </a:t>
            </a:r>
            <a:r>
              <a:rPr lang="en-US" sz="1200" i="1" dirty="0"/>
              <a:t>become.</a:t>
            </a:r>
            <a:r>
              <a:rPr lang="en-US" sz="1200" dirty="0"/>
              <a:t> If any of us relies solely upon our knowledge and testimony of the gospel, we are in the same position as the blessed but still unfinished Apostles whom Jesus challenged to be ‘converted’ [see Luke 22:32]” Elder Richard G. Scott (“The Challenge to Become,”</a:t>
            </a:r>
            <a:r>
              <a:rPr lang="en-US" sz="1200" i="1" dirty="0"/>
              <a:t> Ensign,</a:t>
            </a:r>
            <a:r>
              <a:rPr lang="en-US" sz="1200" dirty="0"/>
              <a:t> Nov. 2000, 33).</a:t>
            </a:r>
          </a:p>
        </p:txBody>
      </p:sp>
      <p:sp>
        <p:nvSpPr>
          <p:cNvPr id="27" name="Rectangle 1"/>
          <p:cNvSpPr>
            <a:spLocks noChangeArrowheads="1"/>
          </p:cNvSpPr>
          <p:nvPr/>
        </p:nvSpPr>
        <p:spPr bwMode="auto">
          <a:xfrm>
            <a:off x="0" y="-12843"/>
            <a:ext cx="7938656"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Matthew 7:15-20  False Prophets:</a:t>
            </a:r>
          </a:p>
          <a:p>
            <a:r>
              <a:rPr lang="en-US" sz="1200" dirty="0"/>
              <a:t>“When we think of false prophets and false teachers, we tend to think of those who espouse an obviously false doctrine or presume to have authority to teach the true gospel of Christ according to their own interpretation. We often assume that such individuals are associated with small radical groups on the fringes of society. However, I reiterate: there are false prophets and false teachers who have or at least claim to have membership in the Church. There are those who, without authority, claim Church endorsement to their products and practices. Beware of such. …</a:t>
            </a:r>
          </a:p>
          <a:p>
            <a:r>
              <a:rPr lang="en-US" sz="1200" dirty="0"/>
              <a:t>“… Beware of those who speak and publish in opposition to God’s true prophets and who actively proselyte others with reckless disregard for the eternal well-being of those whom they seduce” Elder M. Russell Ballard (“Beware of False Prophets and False Teachers,”</a:t>
            </a:r>
            <a:r>
              <a:rPr lang="en-US" sz="1200" i="1" dirty="0"/>
              <a:t> Ensign, </a:t>
            </a:r>
            <a:r>
              <a:rPr lang="en-US" sz="1200" dirty="0"/>
              <a:t>Nov. 1999, 62–63).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931937" cy="5078313"/>
          </a:xfrm>
          <a:prstGeom prst="rect">
            <a:avLst/>
          </a:prstGeom>
          <a:ln>
            <a:solidFill>
              <a:schemeClr val="tx1"/>
            </a:solidFill>
          </a:ln>
        </p:spPr>
        <p:txBody>
          <a:bodyPr wrap="square">
            <a:spAutoFit/>
          </a:bodyPr>
          <a:lstStyle/>
          <a:p>
            <a:r>
              <a:rPr lang="en-US" sz="1200" b="1" dirty="0"/>
              <a:t>Matthew 7:1-2 Judging</a:t>
            </a:r>
          </a:p>
          <a:p>
            <a:r>
              <a:rPr lang="en-US" sz="1200" dirty="0"/>
              <a:t>“There are two kinds of judging: final judgments, which we are forbidden to make, and intermediate judgments, which we are directed to make, but upon righteous principles. …</a:t>
            </a:r>
          </a:p>
          <a:p>
            <a:pPr algn="l" fontAlgn="base"/>
            <a:r>
              <a:rPr lang="en-US" sz="1200" b="0" i="0" dirty="0">
                <a:solidFill>
                  <a:srgbClr val="000000"/>
                </a:solidFill>
                <a:effectLst/>
              </a:rPr>
              <a:t>… Let us consider some principles or ingredients that lead to a “righteous judgment.”</a:t>
            </a:r>
          </a:p>
          <a:p>
            <a:pPr algn="l" fontAlgn="base"/>
            <a:r>
              <a:rPr lang="en-US" sz="1200" b="0" i="1" dirty="0">
                <a:solidFill>
                  <a:srgbClr val="000000"/>
                </a:solidFill>
                <a:effectLst/>
              </a:rPr>
              <a:t>First,</a:t>
            </a:r>
            <a:r>
              <a:rPr lang="en-US" sz="1200" b="0" i="0" dirty="0">
                <a:solidFill>
                  <a:srgbClr val="000000"/>
                </a:solidFill>
                <a:effectLst/>
              </a:rPr>
              <a:t> a righteous judgment must, by definition, be intermediate. It will refrain from declaring that a person has been assured of exaltation or from dismissing a person as being irrevocably bound for hellfire. …</a:t>
            </a:r>
          </a:p>
          <a:p>
            <a:pPr algn="l" fontAlgn="base"/>
            <a:r>
              <a:rPr lang="en-US" sz="1200" b="0" i="1" dirty="0">
                <a:solidFill>
                  <a:srgbClr val="000000"/>
                </a:solidFill>
                <a:effectLst/>
              </a:rPr>
              <a:t>Second,</a:t>
            </a:r>
            <a:r>
              <a:rPr lang="en-US" sz="1200" b="0" i="0" dirty="0">
                <a:solidFill>
                  <a:srgbClr val="000000"/>
                </a:solidFill>
                <a:effectLst/>
              </a:rPr>
              <a:t> a righteous judgment will be guided by the Spirit of the Lord, not by anger, revenge, jealousy, or self-interest. …</a:t>
            </a:r>
          </a:p>
          <a:p>
            <a:pPr algn="l" fontAlgn="base"/>
            <a:r>
              <a:rPr lang="en-US" sz="1200" b="0" i="1" dirty="0">
                <a:solidFill>
                  <a:srgbClr val="000000"/>
                </a:solidFill>
                <a:effectLst/>
              </a:rPr>
              <a:t>Third,</a:t>
            </a:r>
            <a:r>
              <a:rPr lang="en-US" sz="1200" b="0" i="0" dirty="0">
                <a:solidFill>
                  <a:srgbClr val="000000"/>
                </a:solidFill>
                <a:effectLst/>
              </a:rPr>
              <a:t> to be righteous, an intermediate judgment must be within our stewardship. We should not presume to exercise and act upon judgments that are outside our personal responsibilities. …</a:t>
            </a:r>
          </a:p>
          <a:p>
            <a:pPr algn="l" fontAlgn="base"/>
            <a:r>
              <a:rPr lang="en-US" sz="1200" b="0" i="1" dirty="0">
                <a:solidFill>
                  <a:srgbClr val="000000"/>
                </a:solidFill>
                <a:effectLst/>
              </a:rPr>
              <a:t>Fourth,</a:t>
            </a:r>
            <a:r>
              <a:rPr lang="en-US" sz="1200" b="0" i="0" dirty="0">
                <a:solidFill>
                  <a:srgbClr val="000000"/>
                </a:solidFill>
                <a:effectLst/>
              </a:rPr>
              <a:t> we should, if possible, refrain from judging until we have adequate knowledge of the facts. …</a:t>
            </a:r>
          </a:p>
          <a:p>
            <a:pPr algn="l" fontAlgn="base"/>
            <a:r>
              <a:rPr lang="en-US" sz="1200" b="0" i="0" dirty="0">
                <a:solidFill>
                  <a:srgbClr val="000000"/>
                </a:solidFill>
                <a:effectLst/>
              </a:rPr>
              <a:t>A </a:t>
            </a:r>
            <a:r>
              <a:rPr lang="en-US" sz="1200" b="0" i="1" dirty="0">
                <a:solidFill>
                  <a:srgbClr val="000000"/>
                </a:solidFill>
                <a:effectLst/>
              </a:rPr>
              <a:t>fifth</a:t>
            </a:r>
            <a:r>
              <a:rPr lang="en-US" sz="1200" b="0" i="0" dirty="0">
                <a:solidFill>
                  <a:srgbClr val="000000"/>
                </a:solidFill>
                <a:effectLst/>
              </a:rPr>
              <a:t> principle of a righteous intermediate judgment is that whenever possible we will refrain from judging people and only judge situations.</a:t>
            </a:r>
            <a:endParaRPr lang="en-US" sz="1200" dirty="0"/>
          </a:p>
          <a:p>
            <a:r>
              <a:rPr lang="en-US" sz="1200" dirty="0"/>
              <a:t>“… Why did the Savior command that we not judge final judgments? I believe this commandment was given because we presume to make final judgments whenever we proclaim that any particular person is going to hell (or to heaven) for a particular act or as of a particular time. …</a:t>
            </a:r>
          </a:p>
          <a:p>
            <a:r>
              <a:rPr lang="en-US" sz="1200" dirty="0"/>
              <a:t>“We all make judgments in choosing our friends, in choosing how we will spend our time and our money, and, of course, in choosing an eternal companion. Some of these intermediate judgments are surely among those the Savior referenced when He taught that ‘the weightier matters of the law’ include judgment (Matt. 23:23). …</a:t>
            </a:r>
          </a:p>
          <a:p>
            <a:r>
              <a:rPr lang="en-US" sz="1200" dirty="0"/>
              <a:t>“In the intermediate judgments we must make, we should take care to judge righteously. We should seek the guidance of the Spirit in our decisions. We should limit our judgments to our own stewardships. Whenever possible we should refrain from judging people until we have an adequate knowledge of the facts. So far as possible, we should judge circumstances rather than people. In all our judgments we should apply righteous standards. And, in all of this we must remember the command to forgive” Elder Dallin H. Oaks (“‘Judge Not’ and Judging,” </a:t>
            </a:r>
            <a:r>
              <a:rPr lang="en-US" sz="1200" i="1" dirty="0"/>
              <a:t> Ensign,</a:t>
            </a:r>
            <a:r>
              <a:rPr lang="en-US" sz="1200" dirty="0"/>
              <a:t> Aug. 1999, 7, 9, 13).</a:t>
            </a:r>
            <a:endParaRPr lang="en-US" sz="1200" b="0" i="0" dirty="0">
              <a:effectLst/>
            </a:endParaRPr>
          </a:p>
        </p:txBody>
      </p:sp>
    </p:spTree>
    <p:extLst>
      <p:ext uri="{BB962C8B-B14F-4D97-AF65-F5344CB8AC3E}">
        <p14:creationId xmlns:p14="http://schemas.microsoft.com/office/powerpoint/2010/main" val="216979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549962"/>
            <a:ext cx="4019739" cy="307777"/>
          </a:xfrm>
          <a:prstGeom prst="rect">
            <a:avLst/>
          </a:prstGeom>
        </p:spPr>
        <p:txBody>
          <a:bodyPr wrap="square">
            <a:spAutoFit/>
          </a:bodyPr>
          <a:lstStyle/>
          <a:p>
            <a:r>
              <a:rPr lang="en-US" sz="1400" dirty="0"/>
              <a:t>Luke 8:56; Mark 10:17-18; John 8:29</a:t>
            </a:r>
          </a:p>
        </p:txBody>
      </p:sp>
      <p:sp>
        <p:nvSpPr>
          <p:cNvPr id="4" name="TextBox 4">
            <a:extLst>
              <a:ext uri="{FF2B5EF4-FFF2-40B4-BE49-F238E27FC236}">
                <a16:creationId xmlns:a16="http://schemas.microsoft.com/office/drawing/2014/main" id="{ACE5D2F9-4F5A-6AF3-1A4B-2B909087A80F}"/>
              </a:ext>
            </a:extLst>
          </p:cNvPr>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Why Do We Serve?</a:t>
            </a:r>
            <a:endParaRPr lang="en-US" altLang="en-US" sz="4000" dirty="0">
              <a:latin typeface="Algerian" panose="04020705040A02060702" pitchFamily="82" charset="0"/>
            </a:endParaRPr>
          </a:p>
        </p:txBody>
      </p:sp>
      <p:sp>
        <p:nvSpPr>
          <p:cNvPr id="11" name="TextBox 10">
            <a:extLst>
              <a:ext uri="{FF2B5EF4-FFF2-40B4-BE49-F238E27FC236}">
                <a16:creationId xmlns:a16="http://schemas.microsoft.com/office/drawing/2014/main" id="{223F5503-5B3C-C8F2-57D0-10FCB2F62B75}"/>
              </a:ext>
            </a:extLst>
          </p:cNvPr>
          <p:cNvSpPr txBox="1"/>
          <p:nvPr/>
        </p:nvSpPr>
        <p:spPr>
          <a:xfrm>
            <a:off x="419877" y="1397308"/>
            <a:ext cx="6214188" cy="4524315"/>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The greatest, most capable, most accomplished man who ever walked this earth was also the most humble.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He performed some of His most impressive service in private moments, with only a few observers, whom He asked to “tell no man” what He had done.</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When someone called Him “good,” He quickly deflected the compliment, insisting that only God is truly good.</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Clearly the praise of the world meant nothing to Him; His single purpose was to serve His Father and “do always those things that please him”.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We would do well to follow the example of our Master.</a:t>
            </a:r>
          </a:p>
          <a:p>
            <a:pPr algn="l" fontAlgn="base"/>
            <a:r>
              <a:rPr lang="en-US" b="0" i="0" dirty="0">
                <a:solidFill>
                  <a:srgbClr val="000000"/>
                </a:solidFill>
                <a:effectLst/>
                <a:latin typeface="Abadi" panose="020B0604020104020204" pitchFamily="34" charset="0"/>
              </a:rPr>
              <a:t>(19)</a:t>
            </a:r>
          </a:p>
        </p:txBody>
      </p:sp>
      <p:grpSp>
        <p:nvGrpSpPr>
          <p:cNvPr id="15" name="Group 14">
            <a:extLst>
              <a:ext uri="{FF2B5EF4-FFF2-40B4-BE49-F238E27FC236}">
                <a16:creationId xmlns:a16="http://schemas.microsoft.com/office/drawing/2014/main" id="{2E6CB3FA-04D6-014C-8F24-A83E98E13597}"/>
              </a:ext>
            </a:extLst>
          </p:cNvPr>
          <p:cNvGrpSpPr/>
          <p:nvPr/>
        </p:nvGrpSpPr>
        <p:grpSpPr>
          <a:xfrm>
            <a:off x="6887142" y="1084107"/>
            <a:ext cx="4856475" cy="5336358"/>
            <a:chOff x="7320398" y="1847461"/>
            <a:chExt cx="3829684" cy="4208106"/>
          </a:xfrm>
        </p:grpSpPr>
        <p:pic>
          <p:nvPicPr>
            <p:cNvPr id="13" name="Picture 12">
              <a:extLst>
                <a:ext uri="{FF2B5EF4-FFF2-40B4-BE49-F238E27FC236}">
                  <a16:creationId xmlns:a16="http://schemas.microsoft.com/office/drawing/2014/main" id="{5221E51F-1FBC-6609-D228-ACBD86A9F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398" y="1866122"/>
              <a:ext cx="3818031" cy="4170784"/>
            </a:xfrm>
            <a:prstGeom prst="rect">
              <a:avLst/>
            </a:prstGeom>
          </p:spPr>
        </p:pic>
        <p:sp>
          <p:nvSpPr>
            <p:cNvPr id="14" name="Rectangle 13">
              <a:extLst>
                <a:ext uri="{FF2B5EF4-FFF2-40B4-BE49-F238E27FC236}">
                  <a16:creationId xmlns:a16="http://schemas.microsoft.com/office/drawing/2014/main" id="{EBB29E61-A7D0-4739-6A61-69EA81D1F1A4}"/>
                </a:ext>
              </a:extLst>
            </p:cNvPr>
            <p:cNvSpPr/>
            <p:nvPr/>
          </p:nvSpPr>
          <p:spPr>
            <a:xfrm>
              <a:off x="7320398" y="1847461"/>
              <a:ext cx="3829684" cy="4208106"/>
            </a:xfrm>
            <a:prstGeom prst="rect">
              <a:avLst/>
            </a:prstGeom>
            <a:solidFill>
              <a:schemeClr val="accent4">
                <a:lumMod val="5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CED288A7-A5B2-9CE1-9717-2204A00C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00" y="135211"/>
            <a:ext cx="1010280" cy="1261836"/>
          </a:xfrm>
          <a:prstGeom prst="rect">
            <a:avLst/>
          </a:prstGeom>
        </p:spPr>
      </p:pic>
    </p:spTree>
    <p:extLst>
      <p:ext uri="{BB962C8B-B14F-4D97-AF65-F5344CB8AC3E}">
        <p14:creationId xmlns:p14="http://schemas.microsoft.com/office/powerpoint/2010/main" val="4261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1125743" y="929994"/>
            <a:ext cx="40020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t>“Devout Jews, at set times, faced Jerusalem, covered their heads, cast their eyes downward, and ostentatiously went through the ritual of prayer. </a:t>
            </a:r>
          </a:p>
          <a:p>
            <a:pPr eaLnBrk="1" hangingPunct="1"/>
            <a:endParaRPr lang="en-US" sz="2000" dirty="0"/>
          </a:p>
          <a:p>
            <a:pPr eaLnBrk="1" hangingPunct="1"/>
            <a:r>
              <a:rPr lang="en-US" sz="2000" dirty="0"/>
              <a:t>If the hour of prayer found them in the streets, so much the better, for all men would see their devoutness!</a:t>
            </a:r>
            <a:endParaRPr lang="en-US" altLang="en-US" sz="20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(3)</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6:4-6</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Prayer Practices</a:t>
            </a:r>
            <a:endParaRPr lang="en-US" altLang="en-US" sz="4000" dirty="0">
              <a:latin typeface="Algerian" panose="04020705040A02060702" pitchFamily="82" charset="0"/>
            </a:endParaRPr>
          </a:p>
        </p:txBody>
      </p:sp>
      <p:sp>
        <p:nvSpPr>
          <p:cNvPr id="4" name="Rectangle 3"/>
          <p:cNvSpPr/>
          <p:nvPr/>
        </p:nvSpPr>
        <p:spPr>
          <a:xfrm>
            <a:off x="6259286" y="5107372"/>
            <a:ext cx="4603460" cy="1323439"/>
          </a:xfrm>
          <a:prstGeom prst="rect">
            <a:avLst/>
          </a:prstGeom>
        </p:spPr>
        <p:txBody>
          <a:bodyPr wrap="square">
            <a:spAutoFit/>
          </a:bodyPr>
          <a:lstStyle/>
          <a:p>
            <a:pPr eaLnBrk="1" hangingPunct="1"/>
            <a:r>
              <a:rPr lang="en-US" sz="2000" dirty="0"/>
              <a:t>“To attract attention by saying one’s own prayers aloud in the synagogue was not uncommon. Such were among the practices of the day.”</a:t>
            </a:r>
            <a:endParaRPr lang="en-US" altLang="en-US" sz="2000" dirty="0"/>
          </a:p>
        </p:txBody>
      </p:sp>
      <p:pic>
        <p:nvPicPr>
          <p:cNvPr id="8194" name="Picture 2" descr="https://5ptsalt.files.wordpress.com/2011/12/pharisees_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026" y="929994"/>
            <a:ext cx="4265142" cy="36956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newsnbible.com/news/photo/201601/3525_7378_4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584" y="4237503"/>
            <a:ext cx="3555084" cy="2344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43" y="170050"/>
            <a:ext cx="745402" cy="1040457"/>
          </a:xfrm>
          <a:prstGeom prst="rect">
            <a:avLst/>
          </a:prstGeom>
        </p:spPr>
      </p:pic>
    </p:spTree>
    <p:extLst>
      <p:ext uri="{BB962C8B-B14F-4D97-AF65-F5344CB8AC3E}">
        <p14:creationId xmlns:p14="http://schemas.microsoft.com/office/powerpoint/2010/main" val="15696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774899" y="1027845"/>
            <a:ext cx="714338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b="1" dirty="0"/>
              <a:t>“…What happens to us when we pray in secret?</a:t>
            </a:r>
          </a:p>
          <a:p>
            <a:pPr eaLnBrk="1" hangingPunct="1"/>
            <a:endParaRPr lang="en-US" sz="1600" dirty="0"/>
          </a:p>
          <a:p>
            <a:pPr eaLnBrk="1" hangingPunct="1"/>
            <a:r>
              <a:rPr lang="en-US" sz="1600" dirty="0"/>
              <a:t>First, our faith is put to the test. </a:t>
            </a:r>
          </a:p>
          <a:p>
            <a:pPr eaLnBrk="1" hangingPunct="1"/>
            <a:endParaRPr lang="en-US" sz="1600" dirty="0"/>
          </a:p>
          <a:p>
            <a:pPr eaLnBrk="1" hangingPunct="1"/>
            <a:r>
              <a:rPr lang="en-US" sz="1600" dirty="0"/>
              <a:t>When we pray alone, there is no one to impress…. </a:t>
            </a:r>
          </a:p>
          <a:p>
            <a:pPr eaLnBrk="1" hangingPunct="1"/>
            <a:endParaRPr lang="en-US" sz="1600" dirty="0"/>
          </a:p>
          <a:p>
            <a:pPr eaLnBrk="1" hangingPunct="1"/>
            <a:r>
              <a:rPr lang="en-US" sz="1600" dirty="0"/>
              <a:t>We take problems that no one else, not another living soul, can help us with. </a:t>
            </a:r>
          </a:p>
          <a:p>
            <a:pPr eaLnBrk="1" hangingPunct="1"/>
            <a:endParaRPr lang="en-US" sz="1600" dirty="0"/>
          </a:p>
          <a:p>
            <a:pPr eaLnBrk="1" hangingPunct="1"/>
            <a:r>
              <a:rPr lang="en-US" sz="1600" dirty="0"/>
              <a:t>We become like little children…</a:t>
            </a:r>
          </a:p>
          <a:p>
            <a:pPr eaLnBrk="1" hangingPunct="1"/>
            <a:endParaRPr lang="en-US" sz="1600" dirty="0"/>
          </a:p>
          <a:p>
            <a:pPr eaLnBrk="1" hangingPunct="1"/>
            <a:r>
              <a:rPr lang="en-US" sz="1600" dirty="0"/>
              <a:t>We do not have to worry about embarrassment if our prayers are not answered the way we think they should be, because only we and God know for what we pray. </a:t>
            </a:r>
          </a:p>
          <a:p>
            <a:pPr eaLnBrk="1" hangingPunct="1"/>
            <a:endParaRPr lang="en-US" sz="1600" dirty="0"/>
          </a:p>
          <a:p>
            <a:pPr eaLnBrk="1" hangingPunct="1"/>
            <a:r>
              <a:rPr lang="en-US" sz="1600" dirty="0"/>
              <a:t>We can be totally honest, knowing that we cannot lie to or deceive the Spirit or God. </a:t>
            </a:r>
          </a:p>
          <a:p>
            <a:pPr eaLnBrk="1" hangingPunct="1"/>
            <a:endParaRPr lang="en-US" sz="1600" dirty="0"/>
          </a:p>
          <a:p>
            <a:pPr eaLnBrk="1" hangingPunct="1"/>
            <a:r>
              <a:rPr lang="en-US" sz="1600" dirty="0"/>
              <a:t>When we have personal problems or struggles, we can pray and know that these things are kept totally confidential. </a:t>
            </a:r>
          </a:p>
          <a:p>
            <a:pPr eaLnBrk="1" hangingPunct="1"/>
            <a:endParaRPr lang="en-US" sz="1600" dirty="0"/>
          </a:p>
          <a:p>
            <a:pPr eaLnBrk="1" hangingPunct="1"/>
            <a:r>
              <a:rPr lang="en-US" sz="1600" dirty="0"/>
              <a:t>We can discuss our weaknesses, our sins, our frustrations, our needs, and know that He will listen and respond."</a:t>
            </a:r>
            <a:endParaRPr lang="en-US" altLang="en-US" sz="16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(4)</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6:6</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 in Your Closets</a:t>
            </a:r>
            <a:endParaRPr lang="en-US" altLang="en-US" sz="4000" dirty="0">
              <a:latin typeface="Algerian" panose="04020705040A02060702" pitchFamily="82" charset="0"/>
            </a:endParaRPr>
          </a:p>
        </p:txBody>
      </p:sp>
      <p:grpSp>
        <p:nvGrpSpPr>
          <p:cNvPr id="12" name="Group 11"/>
          <p:cNvGrpSpPr/>
          <p:nvPr/>
        </p:nvGrpSpPr>
        <p:grpSpPr>
          <a:xfrm>
            <a:off x="8172693" y="3971815"/>
            <a:ext cx="3490677" cy="2586471"/>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rgbClr val="C7A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935913" y="4652294"/>
              <a:ext cx="2248437" cy="1450579"/>
            </a:xfrm>
            <a:prstGeom prst="rect">
              <a:avLst/>
            </a:prstGeom>
          </p:spPr>
          <p:txBody>
            <a:bodyPr wrap="square">
              <a:spAutoFit/>
            </a:bodyPr>
            <a:lstStyle/>
            <a:p>
              <a:pPr algn="ctr"/>
              <a:r>
                <a:rPr lang="en-US" sz="1600" b="1" dirty="0"/>
                <a:t>If we perform acts of devotion to please Heavenly Father rather than to seek the attention of others, then He will reward us openly</a:t>
              </a:r>
              <a:endParaRPr lang="en-US" sz="1600" dirty="0"/>
            </a:p>
          </p:txBody>
        </p:sp>
      </p:grpSp>
      <p:grpSp>
        <p:nvGrpSpPr>
          <p:cNvPr id="30" name="Group 29"/>
          <p:cNvGrpSpPr/>
          <p:nvPr/>
        </p:nvGrpSpPr>
        <p:grpSpPr>
          <a:xfrm>
            <a:off x="156660" y="762837"/>
            <a:ext cx="519020" cy="785305"/>
            <a:chOff x="1371598" y="923694"/>
            <a:chExt cx="3089534" cy="4562706"/>
          </a:xfrm>
          <a:solidFill>
            <a:srgbClr val="FF0000"/>
          </a:solidFill>
        </p:grpSpPr>
        <p:sp>
          <p:nvSpPr>
            <p:cNvPr id="31" name="Rounded Rectangle 30"/>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2" name="Picture 2" descr="http://mormonchurch.com/files/2015/02/young-man-kneeling-in-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718" y="2105669"/>
            <a:ext cx="1492917" cy="186614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lds.net/wp-content/uploads/2014/10/Prayer-l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15" t="9578" r="17684" b="4963"/>
          <a:stretch/>
        </p:blipFill>
        <p:spPr bwMode="auto">
          <a:xfrm>
            <a:off x="7514733" y="911395"/>
            <a:ext cx="2403299" cy="1920709"/>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gapages.com/feathvj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9649" y="152658"/>
            <a:ext cx="841973" cy="112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484"/>
                                        </p:tgtEl>
                                        <p:attrNameLst>
                                          <p:attrName>style.visibility</p:attrName>
                                        </p:attrNameLst>
                                      </p:cBhvr>
                                      <p:to>
                                        <p:strVal val="visible"/>
                                      </p:to>
                                    </p:set>
                                    <p:animEffect transition="in" filter="fade">
                                      <p:cBhvr>
                                        <p:cTn id="23" dur="500"/>
                                        <p:tgtEl>
                                          <p:spTgt spid="2048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123">
                                            <p:txEl>
                                              <p:pRg st="12" end="12"/>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0482"/>
                                        </p:tgtEl>
                                        <p:attrNameLst>
                                          <p:attrName>style.visibility</p:attrName>
                                        </p:attrNameLst>
                                      </p:cBhvr>
                                      <p:to>
                                        <p:strVal val="visible"/>
                                      </p:to>
                                    </p:set>
                                    <p:animEffect transition="in" filter="fade">
                                      <p:cBhvr>
                                        <p:cTn id="38" dur="500"/>
                                        <p:tgtEl>
                                          <p:spTgt spid="2048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394653" y="1212641"/>
            <a:ext cx="61238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t>“Our prayers become hollow when we say similar words in similar ways over and over so often that the words become more of a recitation than a communication. </a:t>
            </a:r>
          </a:p>
          <a:p>
            <a:pPr eaLnBrk="1" hangingPunct="1"/>
            <a:endParaRPr lang="en-US" sz="2000" dirty="0"/>
          </a:p>
          <a:p>
            <a:pPr eaLnBrk="1" hangingPunct="1"/>
            <a:r>
              <a:rPr lang="en-US" sz="2000" dirty="0"/>
              <a:t>This is what the Savior described as ‘vain repetitions’. …</a:t>
            </a:r>
            <a:endParaRPr lang="en-US" altLang="en-US" sz="16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(5)</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6:7</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Vain Repetitions</a:t>
            </a:r>
            <a:endParaRPr lang="en-US" altLang="en-US" sz="4000" dirty="0">
              <a:latin typeface="Algerian" panose="04020705040A02060702" pitchFamily="82" charset="0"/>
            </a:endParaRPr>
          </a:p>
        </p:txBody>
      </p:sp>
      <p:sp>
        <p:nvSpPr>
          <p:cNvPr id="3" name="Rectangle 2"/>
          <p:cNvSpPr/>
          <p:nvPr/>
        </p:nvSpPr>
        <p:spPr>
          <a:xfrm>
            <a:off x="5567855" y="4418643"/>
            <a:ext cx="5941614" cy="1754326"/>
          </a:xfrm>
          <a:prstGeom prst="rect">
            <a:avLst/>
          </a:prstGeom>
        </p:spPr>
        <p:txBody>
          <a:bodyPr wrap="square">
            <a:spAutoFit/>
          </a:bodyPr>
          <a:lstStyle/>
          <a:p>
            <a:r>
              <a:rPr lang="en-US" b="0" i="0" dirty="0">
                <a:solidFill>
                  <a:srgbClr val="333333"/>
                </a:solidFill>
                <a:effectLst/>
                <a:latin typeface="Abadi" panose="020B0604020104020204" pitchFamily="34" charset="0"/>
              </a:rPr>
              <a:t>“Do your prayers at times sound and feel the same?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Have you ever said a prayer mechanically, the words pouring forth as though cut from a machine?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Do you sometimes bore yourself as you pray?</a:t>
            </a:r>
            <a:endParaRPr lang="en-US" dirty="0"/>
          </a:p>
        </p:txBody>
      </p:sp>
      <p:pic>
        <p:nvPicPr>
          <p:cNvPr id="22530" name="Picture 2" descr="https://supermormon.files.wordpress.com/2012/12/child-praying.jpg?w=315&amp;h=36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136" y="724139"/>
            <a:ext cx="2069908" cy="23656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f.tqn.com/y/lds/1/L/8/u/2/GettyImages-6018407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495" y="2111334"/>
            <a:ext cx="2857500" cy="1933576"/>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22536" name="Picture 8" descr="https://s-media-cache-ak0.pinimg.com/736x/10/4e/bf/104ebfbd9fdffd51f22caf0c899205b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442" y="2934082"/>
            <a:ext cx="2824403" cy="368587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538" name="Picture 10" descr="https://upload.wikimedia.org/wikipedia/en/thumb/e/eb/JosephB.Wirthlin.jpg/175px-JosephB.Wirthl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76" y="90014"/>
            <a:ext cx="795283" cy="10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500"/>
                                        <p:tgtEl>
                                          <p:spTgt spid="225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fade">
                                      <p:cBhvr>
                                        <p:cTn id="20" dur="500"/>
                                        <p:tgtEl>
                                          <p:spTgt spid="225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fade">
                                      <p:cBhvr>
                                        <p:cTn id="2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10543</Words>
  <Application>Microsoft Office PowerPoint</Application>
  <PresentationFormat>Widescreen</PresentationFormat>
  <Paragraphs>596</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Abadi</vt:lpstr>
      <vt:lpstr>Calibri Light</vt:lpstr>
      <vt:lpstr>Calibri</vt:lpstr>
      <vt:lpstr>Algerian</vt:lpstr>
      <vt:lpstr>Arial Narrow</vt:lpstr>
      <vt:lpstr>Palatino</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cp:revision>
  <dcterms:created xsi:type="dcterms:W3CDTF">2022-11-21T14:59:11Z</dcterms:created>
  <dcterms:modified xsi:type="dcterms:W3CDTF">2023-01-26T16:51:31Z</dcterms:modified>
</cp:coreProperties>
</file>