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3" r:id="rId2"/>
    <p:sldId id="256" r:id="rId3"/>
    <p:sldId id="261" r:id="rId4"/>
    <p:sldId id="259" r:id="rId5"/>
    <p:sldId id="260" r:id="rId6"/>
    <p:sldId id="262" r:id="rId7"/>
    <p:sldId id="263" r:id="rId8"/>
    <p:sldId id="265" r:id="rId9"/>
    <p:sldId id="264" r:id="rId10"/>
    <p:sldId id="266" r:id="rId11"/>
    <p:sldId id="268" r:id="rId12"/>
    <p:sldId id="267" r:id="rId13"/>
    <p:sldId id="269" r:id="rId14"/>
    <p:sldId id="270" r:id="rId15"/>
    <p:sldId id="271" r:id="rId16"/>
    <p:sldId id="272"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Lucida Calligraphy" panose="03010101010101010101" pitchFamily="66"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78FEA-8E33-4F3D-9824-5B42689C8A69}" type="datetimeFigureOut">
              <a:rPr lang="en-US" smtClean="0"/>
              <a:t>3/6/2023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132E9-F795-4088-A3C6-C9EF6D2017B7}" type="slidenum">
              <a:rPr lang="en-US" smtClean="0"/>
              <a:t>‹#›</a:t>
            </a:fld>
            <a:endParaRPr lang="en-US"/>
          </a:p>
        </p:txBody>
      </p:sp>
    </p:spTree>
    <p:extLst>
      <p:ext uri="{BB962C8B-B14F-4D97-AF65-F5344CB8AC3E}">
        <p14:creationId xmlns:p14="http://schemas.microsoft.com/office/powerpoint/2010/main" val="35641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132E9-F795-4088-A3C6-C9EF6D2017B7}" type="slidenum">
              <a:rPr lang="en-US" smtClean="0"/>
              <a:t>2</a:t>
            </a:fld>
            <a:endParaRPr lang="en-US"/>
          </a:p>
        </p:txBody>
      </p:sp>
    </p:spTree>
    <p:extLst>
      <p:ext uri="{BB962C8B-B14F-4D97-AF65-F5344CB8AC3E}">
        <p14:creationId xmlns:p14="http://schemas.microsoft.com/office/powerpoint/2010/main" val="319168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132E9-F795-4088-A3C6-C9EF6D2017B7}" type="slidenum">
              <a:rPr lang="en-US" smtClean="0"/>
              <a:t>3</a:t>
            </a:fld>
            <a:endParaRPr lang="en-US"/>
          </a:p>
        </p:txBody>
      </p:sp>
    </p:spTree>
    <p:extLst>
      <p:ext uri="{BB962C8B-B14F-4D97-AF65-F5344CB8AC3E}">
        <p14:creationId xmlns:p14="http://schemas.microsoft.com/office/powerpoint/2010/main" val="188242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132E9-F795-4088-A3C6-C9EF6D2017B7}" type="slidenum">
              <a:rPr lang="en-US" smtClean="0"/>
              <a:t>5</a:t>
            </a:fld>
            <a:endParaRPr lang="en-US"/>
          </a:p>
        </p:txBody>
      </p:sp>
    </p:spTree>
    <p:extLst>
      <p:ext uri="{BB962C8B-B14F-4D97-AF65-F5344CB8AC3E}">
        <p14:creationId xmlns:p14="http://schemas.microsoft.com/office/powerpoint/2010/main" val="133266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509762-FD55-468B-AC13-CC2033D17572}"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09762-FD55-468B-AC13-CC2033D17572}"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09762-FD55-468B-AC13-CC2033D17572}"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09762-FD55-468B-AC13-CC2033D17572}"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09762-FD55-468B-AC13-CC2033D17572}"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509762-FD55-468B-AC13-CC2033D17572}"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09762-FD55-468B-AC13-CC2033D17572}"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509762-FD55-468B-AC13-CC2033D17572}"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09762-FD55-468B-AC13-CC2033D17572}"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09762-FD55-468B-AC13-CC2033D17572}"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09762-FD55-468B-AC13-CC2033D17572}"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A7E10-7524-4DEA-90DE-6819CE1A17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09762-FD55-468B-AC13-CC2033D17572}" type="datetimeFigureOut">
              <a:rPr lang="en-US" smtClean="0"/>
              <a:pPr/>
              <a:t>3/6/2023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A7E10-7524-4DEA-90DE-6819CE1A17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3313" y="518969"/>
            <a:ext cx="8915399" cy="646331"/>
          </a:xfrm>
          <a:prstGeom prst="rect">
            <a:avLst/>
          </a:prstGeom>
          <a:noFill/>
        </p:spPr>
        <p:txBody>
          <a:bodyPr wrap="square" rtlCol="0">
            <a:spAutoFit/>
          </a:bodyPr>
          <a:lstStyle/>
          <a:p>
            <a:pPr algn="ctr"/>
            <a:r>
              <a:rPr lang="en-US" sz="3600" dirty="0">
                <a:solidFill>
                  <a:schemeClr val="bg1"/>
                </a:solidFill>
                <a:latin typeface="Lucida Calligraphy" panose="03010101010101010101" pitchFamily="66" charset="0"/>
              </a:rPr>
              <a:t>The Apostles and Who They Were</a:t>
            </a:r>
          </a:p>
        </p:txBody>
      </p:sp>
      <p:sp>
        <p:nvSpPr>
          <p:cNvPr id="5" name="Rectangle 4"/>
          <p:cNvSpPr/>
          <p:nvPr/>
        </p:nvSpPr>
        <p:spPr>
          <a:xfrm>
            <a:off x="159984" y="6489650"/>
            <a:ext cx="5690507" cy="253916"/>
          </a:xfrm>
          <a:prstGeom prst="rect">
            <a:avLst/>
          </a:prstGeom>
        </p:spPr>
        <p:txBody>
          <a:bodyPr wrap="square">
            <a:spAutoFit/>
          </a:bodyPr>
          <a:lstStyle/>
          <a:p>
            <a:r>
              <a:rPr lang="en-US" sz="1050" dirty="0">
                <a:solidFill>
                  <a:schemeClr val="bg1"/>
                </a:solidFill>
              </a:rPr>
              <a:t>Matthew 10:2-4; Luke 6:16</a:t>
            </a:r>
          </a:p>
        </p:txBody>
      </p:sp>
      <p:grpSp>
        <p:nvGrpSpPr>
          <p:cNvPr id="666" name="Group 665"/>
          <p:cNvGrpSpPr/>
          <p:nvPr/>
        </p:nvGrpSpPr>
        <p:grpSpPr>
          <a:xfrm>
            <a:off x="3216801" y="1745903"/>
            <a:ext cx="641929" cy="1232018"/>
            <a:chOff x="304800" y="466773"/>
            <a:chExt cx="2438400" cy="4679887"/>
          </a:xfrm>
        </p:grpSpPr>
        <p:sp>
          <p:nvSpPr>
            <p:cNvPr id="667" name="Cloud 666"/>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8" name="Cloud 667"/>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9" name="Oval 668"/>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0" name="Oval 669"/>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1" name="Oval 670"/>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2" name="Oval 671"/>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3" name="Trapezoid 672"/>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4" name="Trapezoid 673"/>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5" name="Trapezoid 674"/>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6" name="Trapezoid 675"/>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7" name="Trapezoid 676"/>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8" name="Oval 677"/>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9" name="Trapezoid 678"/>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0" name="Trapezoid 679"/>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1" name="Oval 680"/>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2" name="Rectangle 681"/>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3" name="Rectangle 682"/>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4"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5" name="Oval 684"/>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86" name="Group 685"/>
          <p:cNvGrpSpPr/>
          <p:nvPr/>
        </p:nvGrpSpPr>
        <p:grpSpPr>
          <a:xfrm>
            <a:off x="2040613" y="1705874"/>
            <a:ext cx="471066" cy="1231118"/>
            <a:chOff x="3200399" y="228600"/>
            <a:chExt cx="2548824" cy="5462666"/>
          </a:xfrm>
        </p:grpSpPr>
        <p:grpSp>
          <p:nvGrpSpPr>
            <p:cNvPr id="687" name="Group 47"/>
            <p:cNvGrpSpPr/>
            <p:nvPr/>
          </p:nvGrpSpPr>
          <p:grpSpPr>
            <a:xfrm>
              <a:off x="4373404" y="5022623"/>
              <a:ext cx="569609" cy="668643"/>
              <a:chOff x="6106804" y="4039302"/>
              <a:chExt cx="666047" cy="774146"/>
            </a:xfrm>
          </p:grpSpPr>
          <p:sp>
            <p:nvSpPr>
              <p:cNvPr id="712" name="Oval 711"/>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3" name="Oval 712"/>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4" name="Oval 713"/>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88" name="Group 47"/>
            <p:cNvGrpSpPr/>
            <p:nvPr/>
          </p:nvGrpSpPr>
          <p:grpSpPr>
            <a:xfrm rot="2613352">
              <a:off x="3936594" y="4916461"/>
              <a:ext cx="569609" cy="668643"/>
              <a:chOff x="6106804" y="4039302"/>
              <a:chExt cx="666047" cy="774146"/>
            </a:xfrm>
          </p:grpSpPr>
          <p:sp>
            <p:nvSpPr>
              <p:cNvPr id="709" name="Oval 70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0" name="Oval 709"/>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1" name="Oval 710"/>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89" name="Rounded Rectangle 688"/>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0" name="Oval 689"/>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1" name="Oval 690"/>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2" name="Trapezoid 691"/>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3" name="Trapezoid 692"/>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4" name="Trapezoid 693"/>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5" name="Isosceles Triangle 694"/>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6" name="Trapezoid 695"/>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7" name="Trapezoid 696"/>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8" name="Oval 697"/>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9" name="Oval 698"/>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0" name="Oval 699"/>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1" name="Round Diagonal Corner Rectangle 700"/>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2" name="Round Diagonal Corner Rectangle 701"/>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3" name="Round Diagonal Corner Rectangle 702"/>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4" name="Flowchart: Delay 703"/>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5" name="Rectangle 704"/>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6" name="Wave 705"/>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7" name="Wave 706"/>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8" name="Rounded Rectangle 707"/>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15" name="Group 117"/>
          <p:cNvGrpSpPr/>
          <p:nvPr/>
        </p:nvGrpSpPr>
        <p:grpSpPr>
          <a:xfrm>
            <a:off x="3122035" y="3273456"/>
            <a:ext cx="565197" cy="1214984"/>
            <a:chOff x="533400" y="381000"/>
            <a:chExt cx="2281003" cy="4903390"/>
          </a:xfrm>
        </p:grpSpPr>
        <p:sp>
          <p:nvSpPr>
            <p:cNvPr id="716" name="Cloud 715"/>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17" name="Group 47"/>
            <p:cNvGrpSpPr/>
            <p:nvPr/>
          </p:nvGrpSpPr>
          <p:grpSpPr>
            <a:xfrm rot="2613352">
              <a:off x="991411" y="4510244"/>
              <a:ext cx="666047" cy="774146"/>
              <a:chOff x="6106804" y="4039302"/>
              <a:chExt cx="666047" cy="774146"/>
            </a:xfrm>
          </p:grpSpPr>
          <p:sp>
            <p:nvSpPr>
              <p:cNvPr id="764" name="Oval 76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5" name="Oval 76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6" name="Oval 76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18" name="Group 46"/>
            <p:cNvGrpSpPr/>
            <p:nvPr/>
          </p:nvGrpSpPr>
          <p:grpSpPr>
            <a:xfrm>
              <a:off x="1708441" y="4507745"/>
              <a:ext cx="666047" cy="774146"/>
              <a:chOff x="6106804" y="4039302"/>
              <a:chExt cx="666047" cy="774146"/>
            </a:xfrm>
          </p:grpSpPr>
          <p:sp>
            <p:nvSpPr>
              <p:cNvPr id="761"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2"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3"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19" name="Oval 718"/>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0" name="Oval 719"/>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1" name="Trapezoid 720"/>
            <p:cNvSpPr/>
            <p:nvPr/>
          </p:nvSpPr>
          <p:spPr>
            <a:xfrm rot="20773405">
              <a:off x="1805173" y="1603726"/>
              <a:ext cx="797234" cy="213895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2" name="Trapezoid 721"/>
            <p:cNvSpPr/>
            <p:nvPr/>
          </p:nvSpPr>
          <p:spPr>
            <a:xfrm rot="1174596">
              <a:off x="749865" y="1706723"/>
              <a:ext cx="797234" cy="206082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3" name="Trapezoid 722"/>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4" name="Trapezoid 723"/>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5" name="Trapezoid 724"/>
            <p:cNvSpPr/>
            <p:nvPr/>
          </p:nvSpPr>
          <p:spPr>
            <a:xfrm rot="21233260">
              <a:off x="1879594" y="1705855"/>
              <a:ext cx="606621" cy="248116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6" name="Trapezoid 725"/>
            <p:cNvSpPr/>
            <p:nvPr/>
          </p:nvSpPr>
          <p:spPr>
            <a:xfrm rot="508364">
              <a:off x="924667" y="1684677"/>
              <a:ext cx="654826" cy="24583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7"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8"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29" name="Group 26"/>
            <p:cNvGrpSpPr/>
            <p:nvPr/>
          </p:nvGrpSpPr>
          <p:grpSpPr>
            <a:xfrm rot="4901522">
              <a:off x="1079356" y="2773919"/>
              <a:ext cx="2209671" cy="524419"/>
              <a:chOff x="5029200" y="1371600"/>
              <a:chExt cx="6791793" cy="1933731"/>
            </a:xfrm>
          </p:grpSpPr>
          <p:grpSp>
            <p:nvGrpSpPr>
              <p:cNvPr id="749" name="Group 16"/>
              <p:cNvGrpSpPr/>
              <p:nvPr/>
            </p:nvGrpSpPr>
            <p:grpSpPr>
              <a:xfrm>
                <a:off x="5029200" y="1371600"/>
                <a:ext cx="1752600" cy="1905000"/>
                <a:chOff x="5029200" y="1371600"/>
                <a:chExt cx="1752600" cy="1905000"/>
              </a:xfrm>
            </p:grpSpPr>
            <p:sp>
              <p:nvSpPr>
                <p:cNvPr id="759"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0"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50" name="Group 17"/>
              <p:cNvGrpSpPr/>
              <p:nvPr/>
            </p:nvGrpSpPr>
            <p:grpSpPr>
              <a:xfrm>
                <a:off x="6713095" y="1400331"/>
                <a:ext cx="1752600" cy="1905000"/>
                <a:chOff x="5029200" y="1371600"/>
                <a:chExt cx="1752600" cy="1905000"/>
              </a:xfrm>
            </p:grpSpPr>
            <p:sp>
              <p:nvSpPr>
                <p:cNvPr id="757" name="4-Point Star 7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8" name="4-Point Star 75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51" name="Group 20"/>
              <p:cNvGrpSpPr/>
              <p:nvPr/>
            </p:nvGrpSpPr>
            <p:grpSpPr>
              <a:xfrm>
                <a:off x="8404486" y="1389088"/>
                <a:ext cx="1752600" cy="1905000"/>
                <a:chOff x="5029200" y="1371600"/>
                <a:chExt cx="1752600" cy="1905000"/>
              </a:xfrm>
            </p:grpSpPr>
            <p:sp>
              <p:nvSpPr>
                <p:cNvPr id="755" name="4-Point Star 75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6" name="4-Point Star 75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52" name="Group 23"/>
              <p:cNvGrpSpPr/>
              <p:nvPr/>
            </p:nvGrpSpPr>
            <p:grpSpPr>
              <a:xfrm>
                <a:off x="10068393" y="1389089"/>
                <a:ext cx="1752600" cy="1905000"/>
                <a:chOff x="5029200" y="1371600"/>
                <a:chExt cx="1752600" cy="1905000"/>
              </a:xfrm>
            </p:grpSpPr>
            <p:sp>
              <p:nvSpPr>
                <p:cNvPr id="753"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4"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730" name="Group 27"/>
            <p:cNvGrpSpPr/>
            <p:nvPr/>
          </p:nvGrpSpPr>
          <p:grpSpPr>
            <a:xfrm rot="5740360">
              <a:off x="115989" y="2768133"/>
              <a:ext cx="2209671" cy="524419"/>
              <a:chOff x="5029200" y="1371600"/>
              <a:chExt cx="6791793" cy="1933731"/>
            </a:xfrm>
          </p:grpSpPr>
          <p:grpSp>
            <p:nvGrpSpPr>
              <p:cNvPr id="737" name="Group 16"/>
              <p:cNvGrpSpPr/>
              <p:nvPr/>
            </p:nvGrpSpPr>
            <p:grpSpPr>
              <a:xfrm>
                <a:off x="5029200" y="1371600"/>
                <a:ext cx="1752600" cy="1905000"/>
                <a:chOff x="5029200" y="1371600"/>
                <a:chExt cx="1752600" cy="1905000"/>
              </a:xfrm>
            </p:grpSpPr>
            <p:sp>
              <p:nvSpPr>
                <p:cNvPr id="747" name="4-Point Star 7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8" name="4-Point Star 7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8" name="Group 17"/>
              <p:cNvGrpSpPr/>
              <p:nvPr/>
            </p:nvGrpSpPr>
            <p:grpSpPr>
              <a:xfrm>
                <a:off x="6713095" y="1400331"/>
                <a:ext cx="1752600" cy="1905000"/>
                <a:chOff x="5029200" y="1371600"/>
                <a:chExt cx="1752600" cy="1905000"/>
              </a:xfrm>
            </p:grpSpPr>
            <p:sp>
              <p:nvSpPr>
                <p:cNvPr id="745" name="4-Point Star 7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6" name="4-Point Star 7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9" name="Group 20"/>
              <p:cNvGrpSpPr/>
              <p:nvPr/>
            </p:nvGrpSpPr>
            <p:grpSpPr>
              <a:xfrm>
                <a:off x="8404486" y="1389088"/>
                <a:ext cx="1752600" cy="1905000"/>
                <a:chOff x="5029200" y="1371600"/>
                <a:chExt cx="1752600" cy="1905000"/>
              </a:xfrm>
            </p:grpSpPr>
            <p:sp>
              <p:nvSpPr>
                <p:cNvPr id="743" name="4-Point Star 74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4" name="4-Point Star 74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40" name="Group 23"/>
              <p:cNvGrpSpPr/>
              <p:nvPr/>
            </p:nvGrpSpPr>
            <p:grpSpPr>
              <a:xfrm>
                <a:off x="10068393" y="1389089"/>
                <a:ext cx="1752600" cy="1905000"/>
                <a:chOff x="5029200" y="1371600"/>
                <a:chExt cx="1752600" cy="1905000"/>
              </a:xfrm>
            </p:grpSpPr>
            <p:sp>
              <p:nvSpPr>
                <p:cNvPr id="741"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2" name="4-Point Star 7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31" name="Rounded Rectangle 730"/>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2" name="Rounded Rectangle 731"/>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3" name="Cloud 732"/>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4" name="Cloud 733"/>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5" name="Cloud 734"/>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6" name="Oval 735"/>
            <p:cNvSpPr/>
            <p:nvPr/>
          </p:nvSpPr>
          <p:spPr>
            <a:xfrm>
              <a:off x="1609591" y="1565826"/>
              <a:ext cx="324239" cy="254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7" name="Group 54"/>
          <p:cNvGrpSpPr/>
          <p:nvPr/>
        </p:nvGrpSpPr>
        <p:grpSpPr>
          <a:xfrm>
            <a:off x="3914586" y="3296798"/>
            <a:ext cx="582727" cy="1230201"/>
            <a:chOff x="1600200" y="539757"/>
            <a:chExt cx="2176913" cy="4997949"/>
          </a:xfrm>
        </p:grpSpPr>
        <p:grpSp>
          <p:nvGrpSpPr>
            <p:cNvPr id="768" name="Group 38"/>
            <p:cNvGrpSpPr/>
            <p:nvPr/>
          </p:nvGrpSpPr>
          <p:grpSpPr>
            <a:xfrm rot="18845142" flipH="1">
              <a:off x="2771106" y="4996690"/>
              <a:ext cx="407415" cy="674617"/>
              <a:chOff x="1676400" y="2133600"/>
              <a:chExt cx="1447800" cy="2088845"/>
            </a:xfrm>
          </p:grpSpPr>
          <p:sp>
            <p:nvSpPr>
              <p:cNvPr id="804" name="Oval 80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5" name="Moon 804"/>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6" name="Moon 805"/>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9" name="Group 34"/>
            <p:cNvGrpSpPr/>
            <p:nvPr/>
          </p:nvGrpSpPr>
          <p:grpSpPr>
            <a:xfrm rot="2754858">
              <a:off x="2229848" y="4888941"/>
              <a:ext cx="558464" cy="737718"/>
              <a:chOff x="1676400" y="2133600"/>
              <a:chExt cx="1447800" cy="2088845"/>
            </a:xfrm>
          </p:grpSpPr>
          <p:sp>
            <p:nvSpPr>
              <p:cNvPr id="801" name="Oval 800"/>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2" name="Moon 801"/>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3" name="Moon 80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70" name="Oval 769"/>
            <p:cNvSpPr/>
            <p:nvPr/>
          </p:nvSpPr>
          <p:spPr>
            <a:xfrm>
              <a:off x="3352800" y="3429000"/>
              <a:ext cx="424313" cy="718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1" name="Oval 770"/>
            <p:cNvSpPr/>
            <p:nvPr/>
          </p:nvSpPr>
          <p:spPr>
            <a:xfrm>
              <a:off x="1600200" y="3276601"/>
              <a:ext cx="4572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2" name="Trapezoid 771"/>
            <p:cNvSpPr/>
            <p:nvPr/>
          </p:nvSpPr>
          <p:spPr>
            <a:xfrm rot="19932635">
              <a:off x="2670431" y="1762123"/>
              <a:ext cx="767801"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3" name="Trapezoid 772"/>
            <p:cNvSpPr/>
            <p:nvPr/>
          </p:nvSpPr>
          <p:spPr>
            <a:xfrm rot="2088477">
              <a:off x="2095126" y="1674099"/>
              <a:ext cx="657532"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4" name="Trapezoid 773"/>
            <p:cNvSpPr/>
            <p:nvPr/>
          </p:nvSpPr>
          <p:spPr>
            <a:xfrm>
              <a:off x="2131760" y="4185680"/>
              <a:ext cx="1245631" cy="1072119"/>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5" name="Trapezoid 774"/>
            <p:cNvSpPr/>
            <p:nvPr/>
          </p:nvSpPr>
          <p:spPr>
            <a:xfrm>
              <a:off x="2191721" y="2157336"/>
              <a:ext cx="1127000" cy="2253719"/>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6" name="Isosceles Triangle 775"/>
            <p:cNvSpPr/>
            <p:nvPr/>
          </p:nvSpPr>
          <p:spPr>
            <a:xfrm rot="10800000">
              <a:off x="2471650" y="2405610"/>
              <a:ext cx="500150" cy="71859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7" name="Trapezoid 776"/>
            <p:cNvSpPr/>
            <p:nvPr/>
          </p:nvSpPr>
          <p:spPr>
            <a:xfrm>
              <a:off x="2057400" y="2438400"/>
              <a:ext cx="867097" cy="254521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8" name="Oval 777"/>
            <p:cNvSpPr/>
            <p:nvPr/>
          </p:nvSpPr>
          <p:spPr>
            <a:xfrm>
              <a:off x="2153416" y="680933"/>
              <a:ext cx="1213980" cy="18444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9" name="Rectangle 778"/>
            <p:cNvSpPr/>
            <p:nvPr/>
          </p:nvSpPr>
          <p:spPr>
            <a:xfrm>
              <a:off x="2153416" y="1328004"/>
              <a:ext cx="1272938" cy="23946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80" name="Group 42"/>
            <p:cNvGrpSpPr/>
            <p:nvPr/>
          </p:nvGrpSpPr>
          <p:grpSpPr>
            <a:xfrm>
              <a:off x="1835181" y="539757"/>
              <a:ext cx="1901490" cy="1189154"/>
              <a:chOff x="5207746" y="501424"/>
              <a:chExt cx="1365913" cy="756791"/>
            </a:xfrm>
          </p:grpSpPr>
          <p:sp>
            <p:nvSpPr>
              <p:cNvPr id="794" name="Moon 793"/>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5" name="Moon 794"/>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6" name="Moon 795"/>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7" name="Moon 796"/>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8" name="Moon 797"/>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9" name="Moon 798"/>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0" name="Oval 799"/>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81" name="Trapezoid 780"/>
            <p:cNvSpPr/>
            <p:nvPr/>
          </p:nvSpPr>
          <p:spPr>
            <a:xfrm>
              <a:off x="2590800" y="2438400"/>
              <a:ext cx="867097" cy="2545219"/>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82" name="Group 42"/>
            <p:cNvGrpSpPr/>
            <p:nvPr/>
          </p:nvGrpSpPr>
          <p:grpSpPr>
            <a:xfrm>
              <a:off x="2209800" y="3657600"/>
              <a:ext cx="1142999" cy="533400"/>
              <a:chOff x="6172200" y="4565754"/>
              <a:chExt cx="3923675" cy="920646"/>
            </a:xfrm>
          </p:grpSpPr>
          <p:grpSp>
            <p:nvGrpSpPr>
              <p:cNvPr id="783" name="Group 303"/>
              <p:cNvGrpSpPr/>
              <p:nvPr/>
            </p:nvGrpSpPr>
            <p:grpSpPr>
              <a:xfrm>
                <a:off x="6172200" y="4572000"/>
                <a:ext cx="1295400" cy="914400"/>
                <a:chOff x="6172200" y="4572000"/>
                <a:chExt cx="1295400" cy="914400"/>
              </a:xfrm>
            </p:grpSpPr>
            <p:sp>
              <p:nvSpPr>
                <p:cNvPr id="792" name="Quad Arrow Callout 79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3" name="Diamond 792"/>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4" name="Group 304"/>
              <p:cNvGrpSpPr/>
              <p:nvPr/>
            </p:nvGrpSpPr>
            <p:grpSpPr>
              <a:xfrm>
                <a:off x="7510072" y="4567003"/>
                <a:ext cx="1295400" cy="914400"/>
                <a:chOff x="6172200" y="4572000"/>
                <a:chExt cx="1295400" cy="914400"/>
              </a:xfrm>
            </p:grpSpPr>
            <p:sp>
              <p:nvSpPr>
                <p:cNvPr id="790" name="Quad Arrow Callout 78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1" name="Diamond 790"/>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5" name="Group 307"/>
              <p:cNvGrpSpPr/>
              <p:nvPr/>
            </p:nvGrpSpPr>
            <p:grpSpPr>
              <a:xfrm>
                <a:off x="8800475" y="4565754"/>
                <a:ext cx="1295400" cy="914400"/>
                <a:chOff x="6172200" y="4572000"/>
                <a:chExt cx="1295400" cy="914400"/>
              </a:xfrm>
            </p:grpSpPr>
            <p:sp>
              <p:nvSpPr>
                <p:cNvPr id="788" name="Quad Arrow Callout 78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9" name="Diamond 788"/>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86" name="Oval 785"/>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7" name="Oval 786"/>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2" name="Group 320"/>
          <p:cNvGrpSpPr/>
          <p:nvPr/>
        </p:nvGrpSpPr>
        <p:grpSpPr>
          <a:xfrm flipH="1">
            <a:off x="2899819" y="4842453"/>
            <a:ext cx="581120" cy="1342125"/>
            <a:chOff x="1608549" y="551678"/>
            <a:chExt cx="2658651" cy="6140279"/>
          </a:xfrm>
        </p:grpSpPr>
        <p:grpSp>
          <p:nvGrpSpPr>
            <p:cNvPr id="873" name="Group 116"/>
            <p:cNvGrpSpPr/>
            <p:nvPr/>
          </p:nvGrpSpPr>
          <p:grpSpPr>
            <a:xfrm rot="2256287">
              <a:off x="2220555" y="5960562"/>
              <a:ext cx="793231" cy="731395"/>
              <a:chOff x="5400719" y="4152900"/>
              <a:chExt cx="1008064" cy="1276992"/>
            </a:xfrm>
          </p:grpSpPr>
          <p:sp>
            <p:nvSpPr>
              <p:cNvPr id="998" name="Oval 997"/>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9" name="Flowchart: Delay 998"/>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0"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74" name="Oval 873"/>
            <p:cNvSpPr/>
            <p:nvPr/>
          </p:nvSpPr>
          <p:spPr>
            <a:xfrm rot="1303158">
              <a:off x="1608549" y="4106778"/>
              <a:ext cx="555583"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5" name="Oval 874"/>
            <p:cNvSpPr/>
            <p:nvPr/>
          </p:nvSpPr>
          <p:spPr>
            <a:xfrm>
              <a:off x="3733800" y="4114800"/>
              <a:ext cx="533400"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76" name="Group 115"/>
            <p:cNvGrpSpPr/>
            <p:nvPr/>
          </p:nvGrpSpPr>
          <p:grpSpPr>
            <a:xfrm>
              <a:off x="3048000" y="5943600"/>
              <a:ext cx="830705" cy="731395"/>
              <a:chOff x="5400719" y="4152900"/>
              <a:chExt cx="1008064" cy="1276992"/>
            </a:xfrm>
          </p:grpSpPr>
          <p:sp>
            <p:nvSpPr>
              <p:cNvPr id="995" name="Oval 112"/>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6" name="Flowchart: Delay 113"/>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7"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77" name="Trapezoid 876"/>
            <p:cNvSpPr/>
            <p:nvPr/>
          </p:nvSpPr>
          <p:spPr>
            <a:xfrm>
              <a:off x="2209800" y="3124200"/>
              <a:ext cx="1676400" cy="3124200"/>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8" name="Trapezoid 877"/>
            <p:cNvSpPr/>
            <p:nvPr/>
          </p:nvSpPr>
          <p:spPr>
            <a:xfrm rot="20482973">
              <a:off x="3283974" y="2582959"/>
              <a:ext cx="769496" cy="2081836"/>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9" name="Trapezoid 878"/>
            <p:cNvSpPr/>
            <p:nvPr/>
          </p:nvSpPr>
          <p:spPr>
            <a:xfrm rot="1324899">
              <a:off x="1935381" y="2583131"/>
              <a:ext cx="769496" cy="207515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0" name="Trapezoid 879"/>
            <p:cNvSpPr/>
            <p:nvPr/>
          </p:nvSpPr>
          <p:spPr>
            <a:xfrm>
              <a:off x="2202304" y="2498359"/>
              <a:ext cx="1676400" cy="3124200"/>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1" name="Isosceles Triangle 880"/>
            <p:cNvSpPr/>
            <p:nvPr/>
          </p:nvSpPr>
          <p:spPr>
            <a:xfrm rot="10800000">
              <a:off x="2590800" y="2514600"/>
              <a:ext cx="990600" cy="1600200"/>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2" name="Rectangle 881"/>
            <p:cNvSpPr/>
            <p:nvPr/>
          </p:nvSpPr>
          <p:spPr>
            <a:xfrm rot="21023553">
              <a:off x="3528765" y="2521457"/>
              <a:ext cx="153737" cy="1540777"/>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3" name="Rectangle 882"/>
            <p:cNvSpPr/>
            <p:nvPr/>
          </p:nvSpPr>
          <p:spPr>
            <a:xfrm rot="955511">
              <a:off x="2186114" y="2515424"/>
              <a:ext cx="298458" cy="2090821"/>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84" name="Group 111"/>
            <p:cNvGrpSpPr/>
            <p:nvPr/>
          </p:nvGrpSpPr>
          <p:grpSpPr>
            <a:xfrm>
              <a:off x="2209800" y="5715000"/>
              <a:ext cx="1570042" cy="403485"/>
              <a:chOff x="5181600" y="4648200"/>
              <a:chExt cx="3810000" cy="1066800"/>
            </a:xfrm>
          </p:grpSpPr>
          <p:grpSp>
            <p:nvGrpSpPr>
              <p:cNvPr id="983" name="Group 101"/>
              <p:cNvGrpSpPr/>
              <p:nvPr/>
            </p:nvGrpSpPr>
            <p:grpSpPr>
              <a:xfrm>
                <a:off x="5181600" y="4648200"/>
                <a:ext cx="1295400" cy="1066800"/>
                <a:chOff x="5181600" y="4648200"/>
                <a:chExt cx="1295400" cy="1066800"/>
              </a:xfrm>
            </p:grpSpPr>
            <p:sp>
              <p:nvSpPr>
                <p:cNvPr id="993"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4"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84" name="Group 102"/>
              <p:cNvGrpSpPr/>
              <p:nvPr/>
            </p:nvGrpSpPr>
            <p:grpSpPr>
              <a:xfrm>
                <a:off x="6019800" y="4648200"/>
                <a:ext cx="1295400" cy="1066800"/>
                <a:chOff x="5181600" y="4648200"/>
                <a:chExt cx="1295400" cy="1066800"/>
              </a:xfrm>
            </p:grpSpPr>
            <p:sp>
              <p:nvSpPr>
                <p:cNvPr id="991" name="Lightning Bolt 10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2" name="Lightning Bolt 10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85" name="Group 105"/>
              <p:cNvGrpSpPr/>
              <p:nvPr/>
            </p:nvGrpSpPr>
            <p:grpSpPr>
              <a:xfrm>
                <a:off x="6858000" y="4648200"/>
                <a:ext cx="1295400" cy="1066800"/>
                <a:chOff x="5181600" y="4648200"/>
                <a:chExt cx="1295400" cy="1066800"/>
              </a:xfrm>
            </p:grpSpPr>
            <p:sp>
              <p:nvSpPr>
                <p:cNvPr id="989" name="Lightning Bolt 98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0" name="Lightning Bolt 989"/>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86" name="Group 108"/>
              <p:cNvGrpSpPr/>
              <p:nvPr/>
            </p:nvGrpSpPr>
            <p:grpSpPr>
              <a:xfrm>
                <a:off x="7696200" y="4648200"/>
                <a:ext cx="1295400" cy="1066800"/>
                <a:chOff x="5181600" y="4648200"/>
                <a:chExt cx="1295400" cy="1066800"/>
              </a:xfrm>
            </p:grpSpPr>
            <p:sp>
              <p:nvSpPr>
                <p:cNvPr id="987" name="Lightning Bolt 986"/>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8" name="Lightning Bolt 987"/>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85" name="Group 122"/>
            <p:cNvGrpSpPr/>
            <p:nvPr/>
          </p:nvGrpSpPr>
          <p:grpSpPr>
            <a:xfrm rot="16993735">
              <a:off x="2562814" y="3428014"/>
              <a:ext cx="1570042" cy="403485"/>
              <a:chOff x="5181600" y="4648200"/>
              <a:chExt cx="3810000" cy="1066800"/>
            </a:xfrm>
          </p:grpSpPr>
          <p:grpSp>
            <p:nvGrpSpPr>
              <p:cNvPr id="971" name="Group 419"/>
              <p:cNvGrpSpPr/>
              <p:nvPr/>
            </p:nvGrpSpPr>
            <p:grpSpPr>
              <a:xfrm>
                <a:off x="5181600" y="4648200"/>
                <a:ext cx="1295400" cy="1066800"/>
                <a:chOff x="5181600" y="4648200"/>
                <a:chExt cx="1295400" cy="1066800"/>
              </a:xfrm>
            </p:grpSpPr>
            <p:sp>
              <p:nvSpPr>
                <p:cNvPr id="981" name="Lightning Bolt 980"/>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2" name="Lightning Bolt 981"/>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72" name="Group 420"/>
              <p:cNvGrpSpPr/>
              <p:nvPr/>
            </p:nvGrpSpPr>
            <p:grpSpPr>
              <a:xfrm>
                <a:off x="6019800" y="4648200"/>
                <a:ext cx="1295400" cy="1066800"/>
                <a:chOff x="5181600" y="4648200"/>
                <a:chExt cx="1295400" cy="1066800"/>
              </a:xfrm>
            </p:grpSpPr>
            <p:sp>
              <p:nvSpPr>
                <p:cNvPr id="979" name="Lightning Bolt 97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0" name="Lightning Bolt 979"/>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73" name="Group 105"/>
              <p:cNvGrpSpPr/>
              <p:nvPr/>
            </p:nvGrpSpPr>
            <p:grpSpPr>
              <a:xfrm>
                <a:off x="6858000" y="4648200"/>
                <a:ext cx="1295400" cy="1066800"/>
                <a:chOff x="5181600" y="4648200"/>
                <a:chExt cx="1295400" cy="1066800"/>
              </a:xfrm>
            </p:grpSpPr>
            <p:sp>
              <p:nvSpPr>
                <p:cNvPr id="977" name="Lightning Bolt 976"/>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8" name="Lightning Bolt 977"/>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74" name="Group 108"/>
              <p:cNvGrpSpPr/>
              <p:nvPr/>
            </p:nvGrpSpPr>
            <p:grpSpPr>
              <a:xfrm>
                <a:off x="7696200" y="4648200"/>
                <a:ext cx="1295400" cy="1066800"/>
                <a:chOff x="5181600" y="4648200"/>
                <a:chExt cx="1295400" cy="1066800"/>
              </a:xfrm>
            </p:grpSpPr>
            <p:sp>
              <p:nvSpPr>
                <p:cNvPr id="975" name="Lightning Bolt 974"/>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6" name="Lightning Bolt 975"/>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86" name="Group 135"/>
            <p:cNvGrpSpPr/>
            <p:nvPr/>
          </p:nvGrpSpPr>
          <p:grpSpPr>
            <a:xfrm rot="4606265" flipH="1">
              <a:off x="1953215" y="3504215"/>
              <a:ext cx="1570042" cy="403485"/>
              <a:chOff x="5181600" y="4648200"/>
              <a:chExt cx="3810000" cy="1066800"/>
            </a:xfrm>
          </p:grpSpPr>
          <p:grpSp>
            <p:nvGrpSpPr>
              <p:cNvPr id="959" name="Group 101"/>
              <p:cNvGrpSpPr/>
              <p:nvPr/>
            </p:nvGrpSpPr>
            <p:grpSpPr>
              <a:xfrm>
                <a:off x="5181600" y="4648200"/>
                <a:ext cx="1295400" cy="1066800"/>
                <a:chOff x="5181600" y="4648200"/>
                <a:chExt cx="1295400" cy="1066800"/>
              </a:xfrm>
            </p:grpSpPr>
            <p:sp>
              <p:nvSpPr>
                <p:cNvPr id="969" name="Lightning Bolt 96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0" name="Lightning Bolt 969"/>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60" name="Group 102"/>
              <p:cNvGrpSpPr/>
              <p:nvPr/>
            </p:nvGrpSpPr>
            <p:grpSpPr>
              <a:xfrm>
                <a:off x="6019800" y="4648200"/>
                <a:ext cx="1295400" cy="1066800"/>
                <a:chOff x="5181600" y="4648200"/>
                <a:chExt cx="1295400" cy="1066800"/>
              </a:xfrm>
            </p:grpSpPr>
            <p:sp>
              <p:nvSpPr>
                <p:cNvPr id="967" name="Lightning Bolt 966"/>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8" name="Lightning Bolt 967"/>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61" name="Group 105"/>
              <p:cNvGrpSpPr/>
              <p:nvPr/>
            </p:nvGrpSpPr>
            <p:grpSpPr>
              <a:xfrm>
                <a:off x="6858000" y="4648200"/>
                <a:ext cx="1295400" cy="1066800"/>
                <a:chOff x="5181600" y="4648200"/>
                <a:chExt cx="1295400" cy="1066800"/>
              </a:xfrm>
            </p:grpSpPr>
            <p:sp>
              <p:nvSpPr>
                <p:cNvPr id="965" name="Lightning Bolt 964"/>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6" name="Lightning Bolt 965"/>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62" name="Group 108"/>
              <p:cNvGrpSpPr/>
              <p:nvPr/>
            </p:nvGrpSpPr>
            <p:grpSpPr>
              <a:xfrm>
                <a:off x="7696200" y="4648200"/>
                <a:ext cx="1295400" cy="1066800"/>
                <a:chOff x="5181600" y="4648200"/>
                <a:chExt cx="1295400" cy="1066800"/>
              </a:xfrm>
            </p:grpSpPr>
            <p:sp>
              <p:nvSpPr>
                <p:cNvPr id="963" name="Lightning Bolt 96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4" name="Lightning Bolt 963"/>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87" name="Group 97"/>
            <p:cNvGrpSpPr/>
            <p:nvPr/>
          </p:nvGrpSpPr>
          <p:grpSpPr>
            <a:xfrm>
              <a:off x="1937478" y="551678"/>
              <a:ext cx="2177321" cy="2937283"/>
              <a:chOff x="2147482" y="762000"/>
              <a:chExt cx="1748368" cy="2503339"/>
            </a:xfrm>
          </p:grpSpPr>
          <p:grpSp>
            <p:nvGrpSpPr>
              <p:cNvPr id="888" name="Group 19"/>
              <p:cNvGrpSpPr/>
              <p:nvPr/>
            </p:nvGrpSpPr>
            <p:grpSpPr>
              <a:xfrm rot="5014661">
                <a:off x="2745812" y="1606459"/>
                <a:ext cx="1647298" cy="652779"/>
                <a:chOff x="4850118" y="788842"/>
                <a:chExt cx="2160282" cy="1573358"/>
              </a:xfrm>
            </p:grpSpPr>
            <p:grpSp>
              <p:nvGrpSpPr>
                <p:cNvPr id="943" name="Group 10"/>
                <p:cNvGrpSpPr/>
                <p:nvPr/>
              </p:nvGrpSpPr>
              <p:grpSpPr>
                <a:xfrm rot="10800000">
                  <a:off x="5181600" y="1371600"/>
                  <a:ext cx="1295400" cy="990600"/>
                  <a:chOff x="4850118" y="788842"/>
                  <a:chExt cx="2160282" cy="1497158"/>
                </a:xfrm>
              </p:grpSpPr>
              <p:sp>
                <p:nvSpPr>
                  <p:cNvPr id="952" name="Moon 2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3" name="Moon 3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4" name="Moon 31"/>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5" name="Moon 32"/>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6" name="Moon 33"/>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7" name="Moon 34"/>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8" name="Oval 35"/>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44" name="Group 9"/>
                <p:cNvGrpSpPr/>
                <p:nvPr/>
              </p:nvGrpSpPr>
              <p:grpSpPr>
                <a:xfrm>
                  <a:off x="4850118" y="788842"/>
                  <a:ext cx="2160282" cy="1497158"/>
                  <a:chOff x="4850118" y="788842"/>
                  <a:chExt cx="2160282" cy="1497158"/>
                </a:xfrm>
              </p:grpSpPr>
              <p:sp>
                <p:nvSpPr>
                  <p:cNvPr id="945" name="Moon 2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6"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7"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8"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9"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0"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1"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89" name="Oval 888"/>
              <p:cNvSpPr/>
              <p:nvPr/>
            </p:nvSpPr>
            <p:spPr>
              <a:xfrm>
                <a:off x="2514600" y="914400"/>
                <a:ext cx="11430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90" name="Group 18"/>
              <p:cNvGrpSpPr/>
              <p:nvPr/>
            </p:nvGrpSpPr>
            <p:grpSpPr>
              <a:xfrm>
                <a:off x="2438400" y="762000"/>
                <a:ext cx="1219200" cy="887957"/>
                <a:chOff x="4850118" y="788842"/>
                <a:chExt cx="2160282" cy="1573358"/>
              </a:xfrm>
            </p:grpSpPr>
            <p:grpSp>
              <p:nvGrpSpPr>
                <p:cNvPr id="927" name="Group 10"/>
                <p:cNvGrpSpPr/>
                <p:nvPr/>
              </p:nvGrpSpPr>
              <p:grpSpPr>
                <a:xfrm rot="10800000">
                  <a:off x="5181600" y="1371600"/>
                  <a:ext cx="1295400" cy="990600"/>
                  <a:chOff x="4850118" y="788842"/>
                  <a:chExt cx="2160282" cy="1497158"/>
                </a:xfrm>
              </p:grpSpPr>
              <p:sp>
                <p:nvSpPr>
                  <p:cNvPr id="936" name="Moon 935"/>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7" name="Moon 936"/>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8" name="Moon 1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9" name="Moon 1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0" name="Moon 1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1" name="Moon 1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2" name="Oval 17"/>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28" name="Group 9"/>
                <p:cNvGrpSpPr/>
                <p:nvPr/>
              </p:nvGrpSpPr>
              <p:grpSpPr>
                <a:xfrm>
                  <a:off x="4850118" y="788842"/>
                  <a:ext cx="2160282" cy="1497158"/>
                  <a:chOff x="4850118" y="788842"/>
                  <a:chExt cx="2160282" cy="1497158"/>
                </a:xfrm>
              </p:grpSpPr>
              <p:sp>
                <p:nvSpPr>
                  <p:cNvPr id="929" name="Moon 928"/>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0"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1"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2"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3"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4"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5"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91" name="Group 53"/>
              <p:cNvGrpSpPr/>
              <p:nvPr/>
            </p:nvGrpSpPr>
            <p:grpSpPr>
              <a:xfrm rot="16585339" flipH="1">
                <a:off x="1650223" y="1671600"/>
                <a:ext cx="1647298" cy="652779"/>
                <a:chOff x="4850118" y="788842"/>
                <a:chExt cx="2160282" cy="1573358"/>
              </a:xfrm>
            </p:grpSpPr>
            <p:grpSp>
              <p:nvGrpSpPr>
                <p:cNvPr id="911" name="Group 10"/>
                <p:cNvGrpSpPr/>
                <p:nvPr/>
              </p:nvGrpSpPr>
              <p:grpSpPr>
                <a:xfrm rot="10800000">
                  <a:off x="5181600" y="1371600"/>
                  <a:ext cx="1295400" cy="990600"/>
                  <a:chOff x="4850118" y="788842"/>
                  <a:chExt cx="2160282" cy="1497158"/>
                </a:xfrm>
              </p:grpSpPr>
              <p:sp>
                <p:nvSpPr>
                  <p:cNvPr id="920" name="Moon 91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1" name="Moon 92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2" name="Moon 921"/>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3" name="Moon 922"/>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4" name="Moon 923"/>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5" name="Moon 924"/>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6" name="Oval 925"/>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2" name="Group 9"/>
                <p:cNvGrpSpPr/>
                <p:nvPr/>
              </p:nvGrpSpPr>
              <p:grpSpPr>
                <a:xfrm>
                  <a:off x="4850118" y="788842"/>
                  <a:ext cx="2160282" cy="1497158"/>
                  <a:chOff x="4850118" y="788842"/>
                  <a:chExt cx="2160282" cy="1497158"/>
                </a:xfrm>
              </p:grpSpPr>
              <p:sp>
                <p:nvSpPr>
                  <p:cNvPr id="913" name="Moon 91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4"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5"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6"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7"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8"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9"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92" name="Group 70"/>
              <p:cNvGrpSpPr/>
              <p:nvPr/>
            </p:nvGrpSpPr>
            <p:grpSpPr>
              <a:xfrm>
                <a:off x="2743200" y="2133600"/>
                <a:ext cx="762000" cy="1131739"/>
                <a:chOff x="4850118" y="864958"/>
                <a:chExt cx="2160282" cy="1497242"/>
              </a:xfrm>
            </p:grpSpPr>
            <p:grpSp>
              <p:nvGrpSpPr>
                <p:cNvPr id="896" name="Group 10"/>
                <p:cNvGrpSpPr/>
                <p:nvPr/>
              </p:nvGrpSpPr>
              <p:grpSpPr>
                <a:xfrm rot="10800000">
                  <a:off x="5181600" y="1371600"/>
                  <a:ext cx="1295400" cy="990600"/>
                  <a:chOff x="4850118" y="788842"/>
                  <a:chExt cx="2160282" cy="1497158"/>
                </a:xfrm>
              </p:grpSpPr>
              <p:sp>
                <p:nvSpPr>
                  <p:cNvPr id="904" name="Moon 903"/>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5" name="Moon 904"/>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6" name="Moon 905"/>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7" name="Moon 906"/>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8" name="Moon 907"/>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9" name="Moon 908"/>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0" name="Oval 909"/>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97" name="Group 9"/>
                <p:cNvGrpSpPr/>
                <p:nvPr/>
              </p:nvGrpSpPr>
              <p:grpSpPr>
                <a:xfrm>
                  <a:off x="4850118" y="864958"/>
                  <a:ext cx="2160282" cy="1421042"/>
                  <a:chOff x="4850118" y="864958"/>
                  <a:chExt cx="2160282" cy="1421042"/>
                </a:xfrm>
              </p:grpSpPr>
              <p:sp>
                <p:nvSpPr>
                  <p:cNvPr id="898" name="Moon 897"/>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9"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0"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1"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2"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3"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93" name="Oval 892"/>
              <p:cNvSpPr/>
              <p:nvPr/>
            </p:nvSpPr>
            <p:spPr>
              <a:xfrm>
                <a:off x="2362200" y="1143000"/>
                <a:ext cx="685800" cy="5334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4" name="Oval 893"/>
              <p:cNvSpPr/>
              <p:nvPr/>
            </p:nvSpPr>
            <p:spPr>
              <a:xfrm rot="3876775">
                <a:off x="3261925" y="1144484"/>
                <a:ext cx="533400" cy="304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5" name="Oval 894"/>
              <p:cNvSpPr/>
              <p:nvPr/>
            </p:nvSpPr>
            <p:spPr>
              <a:xfrm>
                <a:off x="3007034" y="2319997"/>
                <a:ext cx="314539" cy="2067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001" name="Group 449"/>
          <p:cNvGrpSpPr/>
          <p:nvPr/>
        </p:nvGrpSpPr>
        <p:grpSpPr>
          <a:xfrm flipH="1">
            <a:off x="1553760" y="3315191"/>
            <a:ext cx="543538" cy="1167162"/>
            <a:chOff x="4572000" y="840465"/>
            <a:chExt cx="2895600" cy="5636536"/>
          </a:xfrm>
        </p:grpSpPr>
        <p:sp>
          <p:nvSpPr>
            <p:cNvPr id="1002" name="Cloud 1001"/>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3" name="Cloud 1002"/>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4" name="Cloud 1003"/>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5" name="Cloud 1004"/>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6" name="Cloud 1005"/>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7" name="Oval 1006"/>
            <p:cNvSpPr/>
            <p:nvPr/>
          </p:nvSpPr>
          <p:spPr>
            <a:xfrm rot="6128217">
              <a:off x="6205364" y="5910987"/>
              <a:ext cx="470136" cy="66189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8" name="Oval 1007"/>
            <p:cNvSpPr/>
            <p:nvPr/>
          </p:nvSpPr>
          <p:spPr>
            <a:xfrm rot="4472555">
              <a:off x="5586502" y="5893306"/>
              <a:ext cx="430690" cy="6956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9" name="Trapezoid 1008"/>
            <p:cNvSpPr/>
            <p:nvPr/>
          </p:nvSpPr>
          <p:spPr>
            <a:xfrm>
              <a:off x="5072474" y="3067919"/>
              <a:ext cx="2130646" cy="311729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0" name="Trapezoid 1009"/>
            <p:cNvSpPr/>
            <p:nvPr/>
          </p:nvSpPr>
          <p:spPr>
            <a:xfrm rot="610840">
              <a:off x="5266504" y="2973573"/>
              <a:ext cx="564425" cy="317635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1" name="Oval 1010"/>
            <p:cNvSpPr/>
            <p:nvPr/>
          </p:nvSpPr>
          <p:spPr>
            <a:xfrm rot="2901859">
              <a:off x="4757064" y="3975367"/>
              <a:ext cx="394172" cy="7642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2" name="Oval 1011"/>
            <p:cNvSpPr/>
            <p:nvPr/>
          </p:nvSpPr>
          <p:spPr>
            <a:xfrm rot="20226769">
              <a:off x="6975913" y="4063040"/>
              <a:ext cx="491687" cy="6064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3" name="Trapezoid 1012"/>
            <p:cNvSpPr/>
            <p:nvPr/>
          </p:nvSpPr>
          <p:spPr>
            <a:xfrm rot="1442139">
              <a:off x="4996538" y="2881630"/>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4" name="Trapezoid 1013"/>
            <p:cNvSpPr/>
            <p:nvPr/>
          </p:nvSpPr>
          <p:spPr>
            <a:xfrm rot="20249249">
              <a:off x="6617057" y="2883496"/>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15" name="Group 41"/>
            <p:cNvGrpSpPr/>
            <p:nvPr/>
          </p:nvGrpSpPr>
          <p:grpSpPr>
            <a:xfrm>
              <a:off x="5399314" y="2813822"/>
              <a:ext cx="1541499" cy="3331040"/>
              <a:chOff x="6327583" y="3173375"/>
              <a:chExt cx="1142159" cy="1658222"/>
            </a:xfrm>
          </p:grpSpPr>
          <p:sp>
            <p:nvSpPr>
              <p:cNvPr id="1020" name="Trapezoid 1019"/>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1" name="Moon 1020"/>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2" name="Moon 1021"/>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3" name="Moon 1022"/>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16" name="Oval 1015"/>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7" name="Cloud 1016"/>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8" name="Cloud 1017"/>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9" name="Oval 1018"/>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24" name="Group 483"/>
          <p:cNvGrpSpPr/>
          <p:nvPr/>
        </p:nvGrpSpPr>
        <p:grpSpPr>
          <a:xfrm>
            <a:off x="2352471" y="3416688"/>
            <a:ext cx="543538" cy="1014604"/>
            <a:chOff x="869243" y="304800"/>
            <a:chExt cx="3111707" cy="6095999"/>
          </a:xfrm>
        </p:grpSpPr>
        <p:sp>
          <p:nvSpPr>
            <p:cNvPr id="1025" name="Cloud 1024"/>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7" name="Cloud 1026"/>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8" name="Cloud 1027"/>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9" name="Oval 1028"/>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0" name="Oval 1029"/>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1" name="Trapezoid 1030"/>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2" name="Oval 1031"/>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3" name="Oval 1032"/>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4" name="Trapezoid 1033"/>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5" name="Trapezoid 1034"/>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6" name="Trapezoid 1035"/>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7" name="Moon 1036"/>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8" name="Moon 1037"/>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9" name="Moon 1038"/>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0" name="Oval 1039"/>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1" name="Cloud 1040"/>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2" name="Cloud 1041"/>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3" name="Oval 1042"/>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4" name="Rectangle 1043"/>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5" name="Rectangle 1044"/>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6" name="Rectangle 1045"/>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7" name="Group 34"/>
            <p:cNvGrpSpPr/>
            <p:nvPr/>
          </p:nvGrpSpPr>
          <p:grpSpPr>
            <a:xfrm>
              <a:off x="1371600" y="5486400"/>
              <a:ext cx="1611443" cy="590264"/>
              <a:chOff x="4343400" y="1905000"/>
              <a:chExt cx="2892972" cy="1143000"/>
            </a:xfrm>
            <a:solidFill>
              <a:srgbClr val="F3D497"/>
            </a:solidFill>
          </p:grpSpPr>
          <p:sp>
            <p:nvSpPr>
              <p:cNvPr id="1054"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5"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6" name="Quad Arrow Callout 1055"/>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48" name="Group 35"/>
            <p:cNvGrpSpPr/>
            <p:nvPr/>
          </p:nvGrpSpPr>
          <p:grpSpPr>
            <a:xfrm rot="19800181">
              <a:off x="3262405" y="3875651"/>
              <a:ext cx="718545" cy="321447"/>
              <a:chOff x="4343400" y="1905000"/>
              <a:chExt cx="1978572" cy="1143000"/>
            </a:xfrm>
            <a:solidFill>
              <a:srgbClr val="F3D497"/>
            </a:solidFill>
          </p:grpSpPr>
          <p:sp>
            <p:nvSpPr>
              <p:cNvPr id="1052" name="Quad Arrow Callout 1051"/>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3" name="Quad Arrow Callout 1052"/>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49" name="Group 39"/>
            <p:cNvGrpSpPr/>
            <p:nvPr/>
          </p:nvGrpSpPr>
          <p:grpSpPr>
            <a:xfrm rot="1249093">
              <a:off x="955780" y="3864669"/>
              <a:ext cx="754699" cy="371495"/>
              <a:chOff x="4343400" y="1905000"/>
              <a:chExt cx="1978572" cy="1143000"/>
            </a:xfrm>
            <a:solidFill>
              <a:srgbClr val="F3D497"/>
            </a:solidFill>
          </p:grpSpPr>
          <p:sp>
            <p:nvSpPr>
              <p:cNvPr id="1050" name="Quad Arrow Callout 104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1" name="Quad Arrow Callout 105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057" name="Group 515"/>
          <p:cNvGrpSpPr/>
          <p:nvPr/>
        </p:nvGrpSpPr>
        <p:grpSpPr>
          <a:xfrm>
            <a:off x="1823149" y="4884568"/>
            <a:ext cx="643311" cy="1302719"/>
            <a:chOff x="3733800" y="304800"/>
            <a:chExt cx="2819400" cy="6294664"/>
          </a:xfrm>
        </p:grpSpPr>
        <p:grpSp>
          <p:nvGrpSpPr>
            <p:cNvPr id="1058" name="Group 115"/>
            <p:cNvGrpSpPr/>
            <p:nvPr/>
          </p:nvGrpSpPr>
          <p:grpSpPr>
            <a:xfrm>
              <a:off x="3733800" y="480624"/>
              <a:ext cx="2819400" cy="6118840"/>
              <a:chOff x="4343400" y="480624"/>
              <a:chExt cx="2819400" cy="6118840"/>
            </a:xfrm>
          </p:grpSpPr>
          <p:grpSp>
            <p:nvGrpSpPr>
              <p:cNvPr id="1069" name="Group 47"/>
              <p:cNvGrpSpPr/>
              <p:nvPr/>
            </p:nvGrpSpPr>
            <p:grpSpPr>
              <a:xfrm rot="562843">
                <a:off x="5615811" y="5865129"/>
                <a:ext cx="656163" cy="734335"/>
                <a:chOff x="6106804" y="4039302"/>
                <a:chExt cx="666047" cy="774146"/>
              </a:xfrm>
            </p:grpSpPr>
            <p:sp>
              <p:nvSpPr>
                <p:cNvPr id="1120"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1" name="Oval 112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2" name="Oval 112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70" name="Group 47"/>
              <p:cNvGrpSpPr/>
              <p:nvPr/>
            </p:nvGrpSpPr>
            <p:grpSpPr>
              <a:xfrm rot="2613352">
                <a:off x="5054860" y="5790578"/>
                <a:ext cx="656163" cy="734335"/>
                <a:chOff x="6106804" y="4039302"/>
                <a:chExt cx="666047" cy="774146"/>
              </a:xfrm>
            </p:grpSpPr>
            <p:sp>
              <p:nvSpPr>
                <p:cNvPr id="1117"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8"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9"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71" name="Oval 1070"/>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2" name="Oval 1071"/>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3" name="Trapezoid 1072"/>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4" name="Trapezoid 1073"/>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5" name="Trapezoid 1074"/>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6" name="Trapezoid 1075"/>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7" name="Trapezoid 1076"/>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8" name="Trapezoid 1077"/>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9" name="Oval 1078"/>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0" name="Oval 1079"/>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1" name="Cloud 1080"/>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2" name="Oval 1081"/>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83"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114" name="Moon 1113"/>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5" name="Moon 1114"/>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6" name="Oval 1115"/>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84" name="Group 86"/>
              <p:cNvGrpSpPr/>
              <p:nvPr/>
            </p:nvGrpSpPr>
            <p:grpSpPr>
              <a:xfrm rot="2107423">
                <a:off x="4808244" y="480624"/>
                <a:ext cx="651400" cy="1713554"/>
                <a:chOff x="7772400" y="914400"/>
                <a:chExt cx="609600" cy="2438400"/>
              </a:xfrm>
              <a:solidFill>
                <a:schemeClr val="accent6">
                  <a:lumMod val="50000"/>
                </a:schemeClr>
              </a:solidFill>
            </p:grpSpPr>
            <p:sp>
              <p:nvSpPr>
                <p:cNvPr id="1111" name="Moon 1110"/>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2" name="Moon 1111"/>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3" name="Oval 1112"/>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85" name="Group 89"/>
              <p:cNvGrpSpPr/>
              <p:nvPr/>
            </p:nvGrpSpPr>
            <p:grpSpPr>
              <a:xfrm rot="5774476">
                <a:off x="4190430" y="3810570"/>
                <a:ext cx="2133601" cy="456061"/>
                <a:chOff x="457200" y="3352800"/>
                <a:chExt cx="4648200" cy="1219200"/>
              </a:xfrm>
            </p:grpSpPr>
            <p:grpSp>
              <p:nvGrpSpPr>
                <p:cNvPr id="1099" name="Group 23"/>
                <p:cNvGrpSpPr/>
                <p:nvPr/>
              </p:nvGrpSpPr>
              <p:grpSpPr>
                <a:xfrm>
                  <a:off x="457200" y="3352800"/>
                  <a:ext cx="1447800" cy="1219200"/>
                  <a:chOff x="457200" y="3352800"/>
                  <a:chExt cx="1447800" cy="1219200"/>
                </a:xfrm>
              </p:grpSpPr>
              <p:sp>
                <p:nvSpPr>
                  <p:cNvPr id="1109" name="Quad Arrow Callout 110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0" name="Cross 110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00" name="Group 24"/>
                <p:cNvGrpSpPr/>
                <p:nvPr/>
              </p:nvGrpSpPr>
              <p:grpSpPr>
                <a:xfrm>
                  <a:off x="1524000" y="3352800"/>
                  <a:ext cx="1447800" cy="1219200"/>
                  <a:chOff x="457200" y="3352800"/>
                  <a:chExt cx="1447800" cy="1219200"/>
                </a:xfrm>
              </p:grpSpPr>
              <p:sp>
                <p:nvSpPr>
                  <p:cNvPr id="1107" name="Quad Arrow Callout 110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8" name="Cross 110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01" name="Group 27"/>
                <p:cNvGrpSpPr/>
                <p:nvPr/>
              </p:nvGrpSpPr>
              <p:grpSpPr>
                <a:xfrm>
                  <a:off x="2590800" y="3352800"/>
                  <a:ext cx="1447800" cy="1219200"/>
                  <a:chOff x="457200" y="3352800"/>
                  <a:chExt cx="1447800" cy="1219200"/>
                </a:xfrm>
              </p:grpSpPr>
              <p:sp>
                <p:nvSpPr>
                  <p:cNvPr id="1105" name="Quad Arrow Callout 110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6" name="Cross 110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02" name="Group 30"/>
                <p:cNvGrpSpPr/>
                <p:nvPr/>
              </p:nvGrpSpPr>
              <p:grpSpPr>
                <a:xfrm>
                  <a:off x="3657600" y="3352800"/>
                  <a:ext cx="1447800" cy="1219200"/>
                  <a:chOff x="457200" y="3352800"/>
                  <a:chExt cx="1447800" cy="1219200"/>
                </a:xfrm>
              </p:grpSpPr>
              <p:sp>
                <p:nvSpPr>
                  <p:cNvPr id="1103" name="Quad Arrow Callout 110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4" name="Cross 110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086" name="Group 102"/>
              <p:cNvGrpSpPr/>
              <p:nvPr/>
            </p:nvGrpSpPr>
            <p:grpSpPr>
              <a:xfrm rot="5158791">
                <a:off x="5223503" y="3765600"/>
                <a:ext cx="2133601" cy="456061"/>
                <a:chOff x="457200" y="3352800"/>
                <a:chExt cx="4648200" cy="1219200"/>
              </a:xfrm>
            </p:grpSpPr>
            <p:grpSp>
              <p:nvGrpSpPr>
                <p:cNvPr id="1087" name="Group 23"/>
                <p:cNvGrpSpPr/>
                <p:nvPr/>
              </p:nvGrpSpPr>
              <p:grpSpPr>
                <a:xfrm>
                  <a:off x="457200" y="3352800"/>
                  <a:ext cx="1447800" cy="1219200"/>
                  <a:chOff x="457200" y="3352800"/>
                  <a:chExt cx="1447800" cy="1219200"/>
                </a:xfrm>
              </p:grpSpPr>
              <p:sp>
                <p:nvSpPr>
                  <p:cNvPr id="1097" name="Quad Arrow Callout 109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8" name="Cross 109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88" name="Group 24"/>
                <p:cNvGrpSpPr/>
                <p:nvPr/>
              </p:nvGrpSpPr>
              <p:grpSpPr>
                <a:xfrm>
                  <a:off x="1524000" y="3352800"/>
                  <a:ext cx="1447800" cy="1219200"/>
                  <a:chOff x="457200" y="3352800"/>
                  <a:chExt cx="1447800" cy="1219200"/>
                </a:xfrm>
              </p:grpSpPr>
              <p:sp>
                <p:nvSpPr>
                  <p:cNvPr id="1095" name="Quad Arrow Callout 109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6" name="Cross 109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89" name="Group 27"/>
                <p:cNvGrpSpPr/>
                <p:nvPr/>
              </p:nvGrpSpPr>
              <p:grpSpPr>
                <a:xfrm>
                  <a:off x="2590800" y="3352800"/>
                  <a:ext cx="1447800" cy="1219200"/>
                  <a:chOff x="457200" y="3352800"/>
                  <a:chExt cx="1447800" cy="1219200"/>
                </a:xfrm>
              </p:grpSpPr>
              <p:sp>
                <p:nvSpPr>
                  <p:cNvPr id="1093" name="Quad Arrow Callout 109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4" name="Cross 109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90" name="Group 30"/>
                <p:cNvGrpSpPr/>
                <p:nvPr/>
              </p:nvGrpSpPr>
              <p:grpSpPr>
                <a:xfrm>
                  <a:off x="3657600" y="3352800"/>
                  <a:ext cx="1447800" cy="1219200"/>
                  <a:chOff x="457200" y="3352800"/>
                  <a:chExt cx="1447800" cy="1219200"/>
                </a:xfrm>
              </p:grpSpPr>
              <p:sp>
                <p:nvSpPr>
                  <p:cNvPr id="1091" name="Quad Arrow Callout 109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2" name="Cross 109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059" name="Group 117"/>
            <p:cNvGrpSpPr/>
            <p:nvPr/>
          </p:nvGrpSpPr>
          <p:grpSpPr>
            <a:xfrm flipH="1">
              <a:off x="4038600" y="304800"/>
              <a:ext cx="1905000" cy="2362200"/>
              <a:chOff x="7086307" y="108779"/>
              <a:chExt cx="1617730" cy="2051101"/>
            </a:xfrm>
            <a:solidFill>
              <a:srgbClr val="E0C13C"/>
            </a:solidFill>
          </p:grpSpPr>
          <p:sp>
            <p:nvSpPr>
              <p:cNvPr id="1060" name="Rounded Rectangle 1059"/>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1" name="Rounded Rectangle 1060"/>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62" name="Group 45"/>
              <p:cNvGrpSpPr/>
              <p:nvPr/>
            </p:nvGrpSpPr>
            <p:grpSpPr>
              <a:xfrm rot="21037220">
                <a:off x="7086307" y="108779"/>
                <a:ext cx="1447800" cy="1376021"/>
                <a:chOff x="6723417" y="1711953"/>
                <a:chExt cx="1882250" cy="1770839"/>
              </a:xfrm>
              <a:grpFill/>
            </p:grpSpPr>
            <p:sp>
              <p:nvSpPr>
                <p:cNvPr id="1063" name="Chord 1062"/>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4" name="Chord 1063"/>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5" name="Moon 1064"/>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6" name="Rounded Rectangle 1065"/>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7" name="Rounded Rectangle 1066"/>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8" name="Rounded Rectangle 1067"/>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123" name="Group 651"/>
          <p:cNvGrpSpPr/>
          <p:nvPr/>
        </p:nvGrpSpPr>
        <p:grpSpPr>
          <a:xfrm>
            <a:off x="620409" y="3341809"/>
            <a:ext cx="579773" cy="1159547"/>
            <a:chOff x="5530228" y="533400"/>
            <a:chExt cx="2913593" cy="5825482"/>
          </a:xfrm>
        </p:grpSpPr>
        <p:sp>
          <p:nvSpPr>
            <p:cNvPr id="1124" name="Oval 1123"/>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5" name="Oval 1124"/>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6" name="Cloud 1125"/>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7" name="Cloud 1126"/>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8" name="Oval 1127"/>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9" name="Oval 1128"/>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0" name="Oval 1129"/>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1" name="Flowchart: Manual Operation 1130"/>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2" name="Flowchart: Manual Operation 1131"/>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3" name="Flowchart: Manual Operation 1132"/>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4" name="Hexagon 1133"/>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5" name="Rounded Rectangle 1134"/>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6" name="Oval 1135"/>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7" name="Oval 1136"/>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8" name="Cloud 1137"/>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9" name="Rounded Rectangle 1138"/>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0" name="Oval 1139"/>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1" name="Wave 1140"/>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2" name="Wave 1141"/>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3" name="Rounded Rectangle 1142"/>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44" name="Group 164"/>
            <p:cNvGrpSpPr/>
            <p:nvPr/>
          </p:nvGrpSpPr>
          <p:grpSpPr>
            <a:xfrm>
              <a:off x="6005384" y="776416"/>
              <a:ext cx="1828800" cy="372763"/>
              <a:chOff x="4343400" y="5863281"/>
              <a:chExt cx="2286000" cy="844379"/>
            </a:xfrm>
          </p:grpSpPr>
          <p:grpSp>
            <p:nvGrpSpPr>
              <p:cNvPr id="1173" name="Group 163"/>
              <p:cNvGrpSpPr/>
              <p:nvPr/>
            </p:nvGrpSpPr>
            <p:grpSpPr>
              <a:xfrm>
                <a:off x="4343400" y="5863281"/>
                <a:ext cx="2286000" cy="766119"/>
                <a:chOff x="4343400" y="5863281"/>
                <a:chExt cx="2286000" cy="766119"/>
              </a:xfrm>
            </p:grpSpPr>
            <p:sp>
              <p:nvSpPr>
                <p:cNvPr id="1178" name="Quad Arrow Callout 1177"/>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9" name="Quad Arrow Callout 1178"/>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0" name="Quad Arrow Callout 1179"/>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1" name="Quad Arrow Callout 1180"/>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82" name="Group 158"/>
                <p:cNvGrpSpPr/>
                <p:nvPr/>
              </p:nvGrpSpPr>
              <p:grpSpPr>
                <a:xfrm>
                  <a:off x="4800600" y="5863281"/>
                  <a:ext cx="1396313" cy="313038"/>
                  <a:chOff x="4800600" y="5863281"/>
                  <a:chExt cx="1396313" cy="313038"/>
                </a:xfrm>
              </p:grpSpPr>
              <p:sp>
                <p:nvSpPr>
                  <p:cNvPr id="1183" name="Isosceles Triangle 118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4" name="Isosceles Triangle 118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5" name="Isosceles Triangle 118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74" name="Group 159"/>
              <p:cNvGrpSpPr/>
              <p:nvPr/>
            </p:nvGrpSpPr>
            <p:grpSpPr>
              <a:xfrm flipH="1" flipV="1">
                <a:off x="4800600" y="6394622"/>
                <a:ext cx="1396313" cy="313038"/>
                <a:chOff x="4800600" y="5863281"/>
                <a:chExt cx="1396313" cy="313038"/>
              </a:xfrm>
            </p:grpSpPr>
            <p:sp>
              <p:nvSpPr>
                <p:cNvPr id="1175" name="Isosceles Triangle 117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6" name="Isosceles Triangle 117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7" name="Isosceles Triangle 117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45" name="Group 165"/>
            <p:cNvGrpSpPr/>
            <p:nvPr/>
          </p:nvGrpSpPr>
          <p:grpSpPr>
            <a:xfrm rot="1889829">
              <a:off x="5530228" y="3667624"/>
              <a:ext cx="726889" cy="372763"/>
              <a:chOff x="4343400" y="5863281"/>
              <a:chExt cx="2286000" cy="844379"/>
            </a:xfrm>
          </p:grpSpPr>
          <p:grpSp>
            <p:nvGrpSpPr>
              <p:cNvPr id="1160" name="Group 163"/>
              <p:cNvGrpSpPr/>
              <p:nvPr/>
            </p:nvGrpSpPr>
            <p:grpSpPr>
              <a:xfrm>
                <a:off x="4343400" y="5863281"/>
                <a:ext cx="2286000" cy="766119"/>
                <a:chOff x="4343400" y="5863281"/>
                <a:chExt cx="2286000" cy="766119"/>
              </a:xfrm>
            </p:grpSpPr>
            <p:sp>
              <p:nvSpPr>
                <p:cNvPr id="1165" name="Quad Arrow Callout 116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6" name="Quad Arrow Callout 116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7" name="Quad Arrow Callout 116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8" name="Quad Arrow Callout 116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69" name="Group 158"/>
                <p:cNvGrpSpPr/>
                <p:nvPr/>
              </p:nvGrpSpPr>
              <p:grpSpPr>
                <a:xfrm>
                  <a:off x="4800600" y="5863281"/>
                  <a:ext cx="1396313" cy="313038"/>
                  <a:chOff x="4800600" y="5863281"/>
                  <a:chExt cx="1396313" cy="313038"/>
                </a:xfrm>
              </p:grpSpPr>
              <p:sp>
                <p:nvSpPr>
                  <p:cNvPr id="1170" name="Isosceles Triangle 116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1" name="Isosceles Triangle 117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2" name="Isosceles Triangle 117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61" name="Group 159"/>
              <p:cNvGrpSpPr/>
              <p:nvPr/>
            </p:nvGrpSpPr>
            <p:grpSpPr>
              <a:xfrm flipH="1" flipV="1">
                <a:off x="4800600" y="6394622"/>
                <a:ext cx="1396313" cy="313038"/>
                <a:chOff x="4800600" y="5863281"/>
                <a:chExt cx="1396313" cy="313038"/>
              </a:xfrm>
            </p:grpSpPr>
            <p:sp>
              <p:nvSpPr>
                <p:cNvPr id="1162" name="Isosceles Triangle 116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3" name="Isosceles Triangle 116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4" name="Isosceles Triangle 116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46" name="Group 179"/>
            <p:cNvGrpSpPr/>
            <p:nvPr/>
          </p:nvGrpSpPr>
          <p:grpSpPr>
            <a:xfrm rot="19648799">
              <a:off x="7716932" y="3633804"/>
              <a:ext cx="726889" cy="372763"/>
              <a:chOff x="4343400" y="5863281"/>
              <a:chExt cx="2286000" cy="844379"/>
            </a:xfrm>
          </p:grpSpPr>
          <p:grpSp>
            <p:nvGrpSpPr>
              <p:cNvPr id="1147" name="Group 163"/>
              <p:cNvGrpSpPr/>
              <p:nvPr/>
            </p:nvGrpSpPr>
            <p:grpSpPr>
              <a:xfrm>
                <a:off x="4343400" y="5863281"/>
                <a:ext cx="2286000" cy="766119"/>
                <a:chOff x="4343400" y="5863281"/>
                <a:chExt cx="2286000" cy="766119"/>
              </a:xfrm>
            </p:grpSpPr>
            <p:sp>
              <p:nvSpPr>
                <p:cNvPr id="1152" name="Quad Arrow Callout 115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3" name="Quad Arrow Callout 115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4" name="Quad Arrow Callout 115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5" name="Quad Arrow Callout 115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56" name="Group 158"/>
                <p:cNvGrpSpPr/>
                <p:nvPr/>
              </p:nvGrpSpPr>
              <p:grpSpPr>
                <a:xfrm>
                  <a:off x="4800600" y="5863281"/>
                  <a:ext cx="1396313" cy="313038"/>
                  <a:chOff x="4800600" y="5863281"/>
                  <a:chExt cx="1396313" cy="313038"/>
                </a:xfrm>
              </p:grpSpPr>
              <p:sp>
                <p:nvSpPr>
                  <p:cNvPr id="1157" name="Isosceles Triangle 115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8" name="Isosceles Triangle 115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9" name="Isosceles Triangle 115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48" name="Group 159"/>
              <p:cNvGrpSpPr/>
              <p:nvPr/>
            </p:nvGrpSpPr>
            <p:grpSpPr>
              <a:xfrm flipH="1" flipV="1">
                <a:off x="4800600" y="6394622"/>
                <a:ext cx="1396313" cy="313038"/>
                <a:chOff x="4800600" y="5863281"/>
                <a:chExt cx="1396313" cy="313038"/>
              </a:xfrm>
            </p:grpSpPr>
            <p:sp>
              <p:nvSpPr>
                <p:cNvPr id="1149" name="Isosceles Triangle 114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0" name="Isosceles Triangle 114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1" name="Isosceles Triangle 115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186" name="Group 1185"/>
          <p:cNvGrpSpPr/>
          <p:nvPr/>
        </p:nvGrpSpPr>
        <p:grpSpPr>
          <a:xfrm>
            <a:off x="4619787" y="1818902"/>
            <a:ext cx="547783" cy="1187863"/>
            <a:chOff x="6934200" y="1265656"/>
            <a:chExt cx="1985484" cy="4373144"/>
          </a:xfrm>
        </p:grpSpPr>
        <p:sp>
          <p:nvSpPr>
            <p:cNvPr id="1187" name="Oval 1186"/>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8" name="Oval 1187"/>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9" name="Trapezoid 1188"/>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0" name="Oval 1189"/>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1" name="Oval 1190"/>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2" name="Trapezoid 1191"/>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3" name="Trapezoid 1192"/>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4" name="Cloud 1193"/>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5" name="Cloud 1194"/>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6" name="Trapezoid 1195"/>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7" name="Isosceles Triangle 1196"/>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98" name="Group 24"/>
            <p:cNvGrpSpPr/>
            <p:nvPr/>
          </p:nvGrpSpPr>
          <p:grpSpPr>
            <a:xfrm>
              <a:off x="7108136" y="2388756"/>
              <a:ext cx="1544360" cy="2210894"/>
              <a:chOff x="4553133" y="901823"/>
              <a:chExt cx="2186627" cy="3449921"/>
            </a:xfrm>
          </p:grpSpPr>
          <p:sp>
            <p:nvSpPr>
              <p:cNvPr id="1265"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66" name="Group 16"/>
              <p:cNvGrpSpPr/>
              <p:nvPr/>
            </p:nvGrpSpPr>
            <p:grpSpPr>
              <a:xfrm>
                <a:off x="4694566" y="901823"/>
                <a:ext cx="2045194" cy="1982724"/>
                <a:chOff x="2594848" y="2213440"/>
                <a:chExt cx="2045194" cy="1982724"/>
              </a:xfrm>
              <a:solidFill>
                <a:srgbClr val="E0C13C"/>
              </a:solidFill>
            </p:grpSpPr>
            <p:sp>
              <p:nvSpPr>
                <p:cNvPr id="1267"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268" name="Group 5"/>
                <p:cNvGrpSpPr/>
                <p:nvPr/>
              </p:nvGrpSpPr>
              <p:grpSpPr>
                <a:xfrm>
                  <a:off x="2840416" y="2333435"/>
                  <a:ext cx="1586009" cy="1634505"/>
                  <a:chOff x="2838154" y="2333435"/>
                  <a:chExt cx="1586009" cy="1634505"/>
                </a:xfrm>
                <a:grpFill/>
              </p:grpSpPr>
              <p:sp>
                <p:nvSpPr>
                  <p:cNvPr id="1269"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0"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sp>
          <p:nvSpPr>
            <p:cNvPr id="1199" name="Oval 1198"/>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00" name="Group 58"/>
            <p:cNvGrpSpPr/>
            <p:nvPr/>
          </p:nvGrpSpPr>
          <p:grpSpPr>
            <a:xfrm rot="175281">
              <a:off x="7281771" y="4966315"/>
              <a:ext cx="1319546" cy="446802"/>
              <a:chOff x="3810000" y="1677648"/>
              <a:chExt cx="4705061" cy="1827552"/>
            </a:xfrm>
          </p:grpSpPr>
          <p:grpSp>
            <p:nvGrpSpPr>
              <p:cNvPr id="1235" name="Group 37"/>
              <p:cNvGrpSpPr/>
              <p:nvPr/>
            </p:nvGrpSpPr>
            <p:grpSpPr>
              <a:xfrm>
                <a:off x="3810000" y="1828800"/>
                <a:ext cx="1776984" cy="1676400"/>
                <a:chOff x="3810000" y="1828800"/>
                <a:chExt cx="4038600" cy="3810000"/>
              </a:xfrm>
            </p:grpSpPr>
            <p:sp>
              <p:nvSpPr>
                <p:cNvPr id="1256" name="Half Frame 125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7" name="Half Frame 125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8" name="Half Frame 125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9" name="Half Frame 125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60" name="Donut 125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61" name="Diamond 126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2" name="Diamond 126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3" name="Diamond 126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4" name="Diamond 126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36" name="Group 38"/>
              <p:cNvGrpSpPr/>
              <p:nvPr/>
            </p:nvGrpSpPr>
            <p:grpSpPr>
              <a:xfrm>
                <a:off x="5314014" y="1757596"/>
                <a:ext cx="1776984" cy="1676400"/>
                <a:chOff x="3810000" y="1828800"/>
                <a:chExt cx="4038600" cy="3810000"/>
              </a:xfrm>
            </p:grpSpPr>
            <p:sp>
              <p:nvSpPr>
                <p:cNvPr id="1247" name="Half Frame 124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8" name="Half Frame 124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9" name="Half Frame 124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0" name="Half Frame 124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1" name="Donut 125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2" name="Diamond 125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3" name="Diamond 125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4" name="Diamond 125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5" name="Diamond 125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37" name="Group 48"/>
              <p:cNvGrpSpPr/>
              <p:nvPr/>
            </p:nvGrpSpPr>
            <p:grpSpPr>
              <a:xfrm>
                <a:off x="6738077" y="1677648"/>
                <a:ext cx="1776984" cy="1676400"/>
                <a:chOff x="3810000" y="1828800"/>
                <a:chExt cx="4038600" cy="3810000"/>
              </a:xfrm>
            </p:grpSpPr>
            <p:sp>
              <p:nvSpPr>
                <p:cNvPr id="1238" name="Half Frame 123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3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2" name="Donut 124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3" name="Diamond 124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4" name="Diamond 124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5" name="Diamond 124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6" name="Diamond 124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201" name="Cloud 1200"/>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02" name="Group 1201"/>
            <p:cNvGrpSpPr/>
            <p:nvPr/>
          </p:nvGrpSpPr>
          <p:grpSpPr>
            <a:xfrm>
              <a:off x="7162023" y="1568903"/>
              <a:ext cx="1544762" cy="259293"/>
              <a:chOff x="7105896" y="1557210"/>
              <a:chExt cx="1544762" cy="488119"/>
            </a:xfrm>
          </p:grpSpPr>
          <p:sp>
            <p:nvSpPr>
              <p:cNvPr id="1203"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04" name="Group 59"/>
              <p:cNvGrpSpPr/>
              <p:nvPr/>
            </p:nvGrpSpPr>
            <p:grpSpPr>
              <a:xfrm rot="160736">
                <a:off x="7230848" y="1557210"/>
                <a:ext cx="1269517" cy="488119"/>
                <a:chOff x="3810000" y="1677648"/>
                <a:chExt cx="4705061" cy="1827552"/>
              </a:xfrm>
            </p:grpSpPr>
            <p:grpSp>
              <p:nvGrpSpPr>
                <p:cNvPr id="1205" name="Group 37"/>
                <p:cNvGrpSpPr/>
                <p:nvPr/>
              </p:nvGrpSpPr>
              <p:grpSpPr>
                <a:xfrm>
                  <a:off x="3810000" y="1828800"/>
                  <a:ext cx="1776984" cy="1676400"/>
                  <a:chOff x="3810000" y="1828800"/>
                  <a:chExt cx="4038600" cy="3810000"/>
                </a:xfrm>
              </p:grpSpPr>
              <p:sp>
                <p:nvSpPr>
                  <p:cNvPr id="1226" name="Half Frame 12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7" name="Half Frame 12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8" name="Half Frame 12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9" name="Half Frame 12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30" name="Donut 12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31" name="Diamond 12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2" name="Diamond 12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3" name="Diamond 12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4" name="Diamond 12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06" name="Group 38"/>
                <p:cNvGrpSpPr/>
                <p:nvPr/>
              </p:nvGrpSpPr>
              <p:grpSpPr>
                <a:xfrm>
                  <a:off x="5314014" y="1757596"/>
                  <a:ext cx="1776984" cy="1676400"/>
                  <a:chOff x="3810000" y="1828800"/>
                  <a:chExt cx="4038600" cy="3810000"/>
                </a:xfrm>
              </p:grpSpPr>
              <p:sp>
                <p:nvSpPr>
                  <p:cNvPr id="1217" name="Half Frame 12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8" name="Half Frame 12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9" name="Half Frame 12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0" name="Half Frame 12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1" name="Donut 122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2" name="Diamond 12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3" name="Diamond 12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4" name="Diamond 12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5" name="Diamond 12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07" name="Group 48"/>
                <p:cNvGrpSpPr/>
                <p:nvPr/>
              </p:nvGrpSpPr>
              <p:grpSpPr>
                <a:xfrm>
                  <a:off x="6738077" y="1677648"/>
                  <a:ext cx="1776984" cy="1676400"/>
                  <a:chOff x="3810000" y="1828800"/>
                  <a:chExt cx="4038600" cy="3810000"/>
                </a:xfrm>
              </p:grpSpPr>
              <p:sp>
                <p:nvSpPr>
                  <p:cNvPr id="1208" name="Half Frame 120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09" name="Half Frame 120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0" name="Half Frame 120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1" name="Half Frame 121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2" name="Donut 121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3" name="Diamond 121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4" name="Diamond 121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5" name="Diamond 121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6" name="Diamond 121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2" name="Rectangle 1"/>
          <p:cNvSpPr/>
          <p:nvPr/>
        </p:nvSpPr>
        <p:spPr>
          <a:xfrm>
            <a:off x="4843782" y="3507440"/>
            <a:ext cx="4192282" cy="784830"/>
          </a:xfrm>
          <a:prstGeom prst="rect">
            <a:avLst/>
          </a:prstGeom>
        </p:spPr>
        <p:txBody>
          <a:bodyPr wrap="square">
            <a:spAutoFit/>
          </a:bodyPr>
          <a:lstStyle/>
          <a:p>
            <a:pPr fontAlgn="base"/>
            <a:r>
              <a:rPr lang="en-US" sz="1500" i="1" dirty="0">
                <a:solidFill>
                  <a:srgbClr val="FFFF00"/>
                </a:solidFill>
              </a:rPr>
              <a:t>Philip, and Bartholomew; Thomas, and Matthew the publican; James the son of </a:t>
            </a:r>
            <a:r>
              <a:rPr lang="en-US" sz="1500" i="1" dirty="0" err="1">
                <a:solidFill>
                  <a:srgbClr val="FFFF00"/>
                </a:solidFill>
              </a:rPr>
              <a:t>Alphæus</a:t>
            </a:r>
            <a:r>
              <a:rPr lang="en-US" sz="1500" i="1" dirty="0">
                <a:solidFill>
                  <a:srgbClr val="FFFF00"/>
                </a:solidFill>
              </a:rPr>
              <a:t>, and </a:t>
            </a:r>
            <a:r>
              <a:rPr lang="en-US" sz="1500" i="1" dirty="0" err="1">
                <a:solidFill>
                  <a:srgbClr val="FFFF00"/>
                </a:solidFill>
              </a:rPr>
              <a:t>Lebbæus</a:t>
            </a:r>
            <a:r>
              <a:rPr lang="en-US" sz="1500" i="1" dirty="0">
                <a:solidFill>
                  <a:srgbClr val="FFFF00"/>
                </a:solidFill>
              </a:rPr>
              <a:t>, whose surname was </a:t>
            </a:r>
            <a:r>
              <a:rPr lang="en-US" sz="1500" i="1" dirty="0" err="1">
                <a:solidFill>
                  <a:srgbClr val="FFFF00"/>
                </a:solidFill>
              </a:rPr>
              <a:t>Thaddæus</a:t>
            </a:r>
            <a:r>
              <a:rPr lang="en-US" sz="1500" i="1" dirty="0">
                <a:solidFill>
                  <a:srgbClr val="FFFF00"/>
                </a:solidFill>
              </a:rPr>
              <a:t>;  </a:t>
            </a:r>
          </a:p>
        </p:txBody>
      </p:sp>
      <p:sp>
        <p:nvSpPr>
          <p:cNvPr id="4" name="Rectangle 3"/>
          <p:cNvSpPr/>
          <p:nvPr/>
        </p:nvSpPr>
        <p:spPr>
          <a:xfrm>
            <a:off x="5367291" y="1699869"/>
            <a:ext cx="3392682" cy="784830"/>
          </a:xfrm>
          <a:prstGeom prst="rect">
            <a:avLst/>
          </a:prstGeom>
        </p:spPr>
        <p:txBody>
          <a:bodyPr wrap="square">
            <a:spAutoFit/>
          </a:bodyPr>
          <a:lstStyle/>
          <a:p>
            <a:pPr fontAlgn="base"/>
            <a:r>
              <a:rPr lang="en-US" sz="1500" i="1" dirty="0">
                <a:solidFill>
                  <a:srgbClr val="FFFF00"/>
                </a:solidFill>
              </a:rPr>
              <a:t>The first, Simon, who is called Peter, and Andrew his brother; James the son of Zebedee, and John his brother;</a:t>
            </a:r>
          </a:p>
        </p:txBody>
      </p:sp>
      <p:sp>
        <p:nvSpPr>
          <p:cNvPr id="1271" name="Rectangle 1270"/>
          <p:cNvSpPr/>
          <p:nvPr/>
        </p:nvSpPr>
        <p:spPr>
          <a:xfrm>
            <a:off x="4667344" y="4815197"/>
            <a:ext cx="4572000" cy="1246495"/>
          </a:xfrm>
          <a:prstGeom prst="rect">
            <a:avLst/>
          </a:prstGeom>
        </p:spPr>
        <p:txBody>
          <a:bodyPr>
            <a:spAutoFit/>
          </a:bodyPr>
          <a:lstStyle/>
          <a:p>
            <a:pPr fontAlgn="base"/>
            <a:endParaRPr lang="en-US" sz="1500" i="1" dirty="0">
              <a:solidFill>
                <a:srgbClr val="FFFF00"/>
              </a:solidFill>
            </a:endParaRPr>
          </a:p>
          <a:p>
            <a:pPr fontAlgn="base"/>
            <a:r>
              <a:rPr lang="en-US" sz="1500" i="1" dirty="0">
                <a:solidFill>
                  <a:srgbClr val="FFFF00"/>
                </a:solidFill>
              </a:rPr>
              <a:t>Simon the Canaanite, and Judas Iscariot, who also betrayed him.</a:t>
            </a:r>
          </a:p>
          <a:p>
            <a:pPr fontAlgn="base"/>
            <a:endParaRPr lang="en-US" sz="1500" i="1" dirty="0">
              <a:solidFill>
                <a:srgbClr val="FFFF00"/>
              </a:solidFill>
            </a:endParaRPr>
          </a:p>
          <a:p>
            <a:pPr fontAlgn="base"/>
            <a:r>
              <a:rPr lang="en-US" sz="1500" i="1" dirty="0">
                <a:solidFill>
                  <a:srgbClr val="FFFF00"/>
                </a:solidFill>
              </a:rPr>
              <a:t>And Judas the brother of James Luke 6:16</a:t>
            </a:r>
          </a:p>
        </p:txBody>
      </p:sp>
      <p:grpSp>
        <p:nvGrpSpPr>
          <p:cNvPr id="1273" name="Group 122"/>
          <p:cNvGrpSpPr/>
          <p:nvPr/>
        </p:nvGrpSpPr>
        <p:grpSpPr>
          <a:xfrm>
            <a:off x="3801589" y="4965852"/>
            <a:ext cx="725580" cy="1253399"/>
            <a:chOff x="3581400" y="762000"/>
            <a:chExt cx="2895600" cy="5001991"/>
          </a:xfrm>
        </p:grpSpPr>
        <p:sp>
          <p:nvSpPr>
            <p:cNvPr id="1274" name="Oval 1273"/>
            <p:cNvSpPr/>
            <p:nvPr/>
          </p:nvSpPr>
          <p:spPr>
            <a:xfrm rot="20950279">
              <a:off x="4918741" y="52469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5" name="Oval 1274"/>
            <p:cNvSpPr/>
            <p:nvPr/>
          </p:nvSpPr>
          <p:spPr>
            <a:xfrm rot="20950279">
              <a:off x="4232942" y="51707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6" name="Oval 1275"/>
            <p:cNvSpPr/>
            <p:nvPr/>
          </p:nvSpPr>
          <p:spPr>
            <a:xfrm rot="20950279">
              <a:off x="3581400" y="4165856"/>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7" name="Oval 1276"/>
            <p:cNvSpPr/>
            <p:nvPr/>
          </p:nvSpPr>
          <p:spPr>
            <a:xfrm rot="649721" flipH="1">
              <a:off x="5732472" y="4025612"/>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8" name="Trapezoid 1277"/>
            <p:cNvSpPr/>
            <p:nvPr/>
          </p:nvSpPr>
          <p:spPr>
            <a:xfrm rot="1217087" flipH="1">
              <a:off x="3947441" y="2631268"/>
              <a:ext cx="725928" cy="171982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9" name="Trapezoid 1278"/>
            <p:cNvSpPr/>
            <p:nvPr/>
          </p:nvSpPr>
          <p:spPr>
            <a:xfrm rot="20382913">
              <a:off x="5381833" y="2622457"/>
              <a:ext cx="666873" cy="1659668"/>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0" name="Trapezoid 1279"/>
            <p:cNvSpPr/>
            <p:nvPr/>
          </p:nvSpPr>
          <p:spPr>
            <a:xfrm>
              <a:off x="4228813" y="2553336"/>
              <a:ext cx="1613307" cy="286718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1" name="Oval 1280"/>
            <p:cNvSpPr/>
            <p:nvPr/>
          </p:nvSpPr>
          <p:spPr>
            <a:xfrm>
              <a:off x="4706911" y="2482122"/>
              <a:ext cx="614597" cy="7460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2" name="Oval 1281"/>
            <p:cNvSpPr/>
            <p:nvPr/>
          </p:nvSpPr>
          <p:spPr>
            <a:xfrm>
              <a:off x="4347148" y="870422"/>
              <a:ext cx="1289154" cy="21036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3" name="Chord 1282"/>
            <p:cNvSpPr/>
            <p:nvPr/>
          </p:nvSpPr>
          <p:spPr>
            <a:xfrm rot="7621963">
              <a:off x="4261793" y="723681"/>
              <a:ext cx="1495574" cy="1572211"/>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4" name="Cloud 1283"/>
            <p:cNvSpPr/>
            <p:nvPr/>
          </p:nvSpPr>
          <p:spPr>
            <a:xfrm rot="671737">
              <a:off x="3930992" y="1197798"/>
              <a:ext cx="576116" cy="227215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5" name="Cloud 1284"/>
            <p:cNvSpPr/>
            <p:nvPr/>
          </p:nvSpPr>
          <p:spPr>
            <a:xfrm rot="20928263" flipH="1">
              <a:off x="5506244" y="1329044"/>
              <a:ext cx="673798" cy="2014545"/>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6" name="Rectangle 1285"/>
            <p:cNvSpPr/>
            <p:nvPr/>
          </p:nvSpPr>
          <p:spPr>
            <a:xfrm>
              <a:off x="4166898" y="1283935"/>
              <a:ext cx="1734891" cy="358436"/>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7" name="Trapezoid 1286"/>
            <p:cNvSpPr/>
            <p:nvPr/>
          </p:nvSpPr>
          <p:spPr>
            <a:xfrm rot="20382913">
              <a:off x="4564314" y="2740725"/>
              <a:ext cx="666873" cy="2679779"/>
            </a:xfrm>
            <a:prstGeom prst="trapezoid">
              <a:avLst>
                <a:gd name="adj" fmla="val 38430"/>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8" name="Trapezoid 1287"/>
            <p:cNvSpPr/>
            <p:nvPr/>
          </p:nvSpPr>
          <p:spPr>
            <a:xfrm>
              <a:off x="4363256" y="4096004"/>
              <a:ext cx="1344421" cy="342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89" name="Group 77"/>
            <p:cNvGrpSpPr/>
            <p:nvPr/>
          </p:nvGrpSpPr>
          <p:grpSpPr>
            <a:xfrm>
              <a:off x="4240968" y="2763188"/>
              <a:ext cx="510914" cy="579620"/>
              <a:chOff x="6955436" y="1150495"/>
              <a:chExt cx="870679" cy="880673"/>
            </a:xfrm>
          </p:grpSpPr>
          <p:sp>
            <p:nvSpPr>
              <p:cNvPr id="1334" name="Oval 76"/>
              <p:cNvSpPr/>
              <p:nvPr/>
            </p:nvSpPr>
            <p:spPr>
              <a:xfrm>
                <a:off x="6955436" y="1184224"/>
                <a:ext cx="765748" cy="846944"/>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5" name="Oval 73"/>
              <p:cNvSpPr/>
              <p:nvPr/>
            </p:nvSpPr>
            <p:spPr>
              <a:xfrm>
                <a:off x="7010400" y="1371600"/>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6" name="Oval 74"/>
              <p:cNvSpPr/>
              <p:nvPr/>
            </p:nvSpPr>
            <p:spPr>
              <a:xfrm>
                <a:off x="7190282" y="1150495"/>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7" name="Oval 75"/>
              <p:cNvSpPr/>
              <p:nvPr/>
            </p:nvSpPr>
            <p:spPr>
              <a:xfrm>
                <a:off x="7267731" y="1389088"/>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90" name="Group 78"/>
            <p:cNvGrpSpPr/>
            <p:nvPr/>
          </p:nvGrpSpPr>
          <p:grpSpPr>
            <a:xfrm>
              <a:off x="4372131" y="4044846"/>
              <a:ext cx="1324131" cy="381000"/>
              <a:chOff x="4953000" y="3276600"/>
              <a:chExt cx="6172200" cy="990600"/>
            </a:xfrm>
          </p:grpSpPr>
          <p:grpSp>
            <p:nvGrpSpPr>
              <p:cNvPr id="1314" name="Group 284"/>
              <p:cNvGrpSpPr/>
              <p:nvPr/>
            </p:nvGrpSpPr>
            <p:grpSpPr>
              <a:xfrm>
                <a:off x="4953000" y="3276600"/>
                <a:ext cx="1600200" cy="990600"/>
                <a:chOff x="4953000" y="3276600"/>
                <a:chExt cx="1600200" cy="990600"/>
              </a:xfrm>
            </p:grpSpPr>
            <p:sp>
              <p:nvSpPr>
                <p:cNvPr id="1330" name="Octagon 132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1" name="Diamond 133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2" name="Diamond 133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3" name="Diamond 133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15" name="Group 285"/>
              <p:cNvGrpSpPr/>
              <p:nvPr/>
            </p:nvGrpSpPr>
            <p:grpSpPr>
              <a:xfrm>
                <a:off x="6477000" y="3276600"/>
                <a:ext cx="1600200" cy="990600"/>
                <a:chOff x="4953000" y="3276600"/>
                <a:chExt cx="1600200" cy="990600"/>
              </a:xfrm>
            </p:grpSpPr>
            <p:sp>
              <p:nvSpPr>
                <p:cNvPr id="1326" name="Octagon 132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7" name="Diamond 132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8" name="Diamond 132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9" name="Diamond 132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16" name="Group 290"/>
              <p:cNvGrpSpPr/>
              <p:nvPr/>
            </p:nvGrpSpPr>
            <p:grpSpPr>
              <a:xfrm>
                <a:off x="8001000" y="3276600"/>
                <a:ext cx="1600200" cy="990600"/>
                <a:chOff x="4953000" y="3276600"/>
                <a:chExt cx="1600200" cy="990600"/>
              </a:xfrm>
            </p:grpSpPr>
            <p:sp>
              <p:nvSpPr>
                <p:cNvPr id="1322" name="Octagon 132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3" name="Diamond 132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4" name="Diamond 132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5" name="Diamond 132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17" name="Group 295"/>
              <p:cNvGrpSpPr/>
              <p:nvPr/>
            </p:nvGrpSpPr>
            <p:grpSpPr>
              <a:xfrm>
                <a:off x="9525000" y="3276600"/>
                <a:ext cx="1600200" cy="990600"/>
                <a:chOff x="4953000" y="3276600"/>
                <a:chExt cx="1600200" cy="990600"/>
              </a:xfrm>
            </p:grpSpPr>
            <p:sp>
              <p:nvSpPr>
                <p:cNvPr id="1318"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9"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0"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1" name="Diamond 132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91" name="Group 99"/>
            <p:cNvGrpSpPr/>
            <p:nvPr/>
          </p:nvGrpSpPr>
          <p:grpSpPr>
            <a:xfrm>
              <a:off x="4194747" y="1244184"/>
              <a:ext cx="1696387" cy="381000"/>
              <a:chOff x="4953000" y="3276600"/>
              <a:chExt cx="6172200" cy="990600"/>
            </a:xfrm>
          </p:grpSpPr>
          <p:grpSp>
            <p:nvGrpSpPr>
              <p:cNvPr id="1294" name="Group 284"/>
              <p:cNvGrpSpPr/>
              <p:nvPr/>
            </p:nvGrpSpPr>
            <p:grpSpPr>
              <a:xfrm>
                <a:off x="4953000" y="3276600"/>
                <a:ext cx="1600200" cy="990600"/>
                <a:chOff x="4953000" y="3276600"/>
                <a:chExt cx="1600200" cy="990600"/>
              </a:xfrm>
            </p:grpSpPr>
            <p:sp>
              <p:nvSpPr>
                <p:cNvPr id="1310" name="Octagon 130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1" name="Diamond 131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2" name="Diamond 131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3" name="Diamond 131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95" name="Group 285"/>
              <p:cNvGrpSpPr/>
              <p:nvPr/>
            </p:nvGrpSpPr>
            <p:grpSpPr>
              <a:xfrm>
                <a:off x="6477000" y="3276600"/>
                <a:ext cx="1600200" cy="990600"/>
                <a:chOff x="4953000" y="3276600"/>
                <a:chExt cx="1600200" cy="990600"/>
              </a:xfrm>
            </p:grpSpPr>
            <p:sp>
              <p:nvSpPr>
                <p:cNvPr id="1306" name="Octagon 130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7" name="Diamond 130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8" name="Diamond 130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9" name="Diamond 130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96" name="Group 290"/>
              <p:cNvGrpSpPr/>
              <p:nvPr/>
            </p:nvGrpSpPr>
            <p:grpSpPr>
              <a:xfrm>
                <a:off x="8001000" y="3276600"/>
                <a:ext cx="1600200" cy="990600"/>
                <a:chOff x="4953000" y="3276600"/>
                <a:chExt cx="1600200" cy="990600"/>
              </a:xfrm>
            </p:grpSpPr>
            <p:sp>
              <p:nvSpPr>
                <p:cNvPr id="1302" name="Octagon 130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3" name="Diamond 130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4" name="Diamond 130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5" name="Diamond 130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97" name="Group 295"/>
              <p:cNvGrpSpPr/>
              <p:nvPr/>
            </p:nvGrpSpPr>
            <p:grpSpPr>
              <a:xfrm>
                <a:off x="9525000" y="3276600"/>
                <a:ext cx="1600200" cy="990600"/>
                <a:chOff x="4953000" y="3276600"/>
                <a:chExt cx="1600200" cy="990600"/>
              </a:xfrm>
            </p:grpSpPr>
            <p:sp>
              <p:nvSpPr>
                <p:cNvPr id="1298" name="Octagon 129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9" name="Diamond 129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0" name="Diamond 129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1" name="Diamond 130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292" name="Cloud 1291"/>
            <p:cNvSpPr/>
            <p:nvPr/>
          </p:nvSpPr>
          <p:spPr>
            <a:xfrm rot="20928263" flipH="1">
              <a:off x="4457244" y="2377508"/>
              <a:ext cx="1136283" cy="838237"/>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3" name="Oval 1292"/>
            <p:cNvSpPr/>
            <p:nvPr/>
          </p:nvSpPr>
          <p:spPr>
            <a:xfrm>
              <a:off x="4805086" y="2478632"/>
              <a:ext cx="422740" cy="2220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07" name="Group 806">
            <a:extLst>
              <a:ext uri="{FF2B5EF4-FFF2-40B4-BE49-F238E27FC236}">
                <a16:creationId xmlns:a16="http://schemas.microsoft.com/office/drawing/2014/main" id="{0EC389E4-EE31-4DF2-A9CF-48851F4AB406}"/>
              </a:ext>
            </a:extLst>
          </p:cNvPr>
          <p:cNvGrpSpPr/>
          <p:nvPr/>
        </p:nvGrpSpPr>
        <p:grpSpPr>
          <a:xfrm>
            <a:off x="958544" y="1650866"/>
            <a:ext cx="555204" cy="1326282"/>
            <a:chOff x="5199743" y="533154"/>
            <a:chExt cx="1886857" cy="4783054"/>
          </a:xfrm>
        </p:grpSpPr>
        <p:grpSp>
          <p:nvGrpSpPr>
            <p:cNvPr id="808" name="Group 807">
              <a:extLst>
                <a:ext uri="{FF2B5EF4-FFF2-40B4-BE49-F238E27FC236}">
                  <a16:creationId xmlns:a16="http://schemas.microsoft.com/office/drawing/2014/main" id="{3CAF6A2B-1B74-4FC5-856A-F91C967A175A}"/>
                </a:ext>
              </a:extLst>
            </p:cNvPr>
            <p:cNvGrpSpPr/>
            <p:nvPr/>
          </p:nvGrpSpPr>
          <p:grpSpPr>
            <a:xfrm>
              <a:off x="5199743" y="793067"/>
              <a:ext cx="1886857" cy="4523141"/>
              <a:chOff x="5199743" y="793067"/>
              <a:chExt cx="1886857" cy="4523141"/>
            </a:xfrm>
          </p:grpSpPr>
          <p:sp>
            <p:nvSpPr>
              <p:cNvPr id="811" name="Round Diagonal Corner Rectangle 790">
                <a:extLst>
                  <a:ext uri="{FF2B5EF4-FFF2-40B4-BE49-F238E27FC236}">
                    <a16:creationId xmlns:a16="http://schemas.microsoft.com/office/drawing/2014/main" id="{7F67B2DC-B3DB-4B90-8802-BF573B536D8F}"/>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791">
                <a:extLst>
                  <a:ext uri="{FF2B5EF4-FFF2-40B4-BE49-F238E27FC236}">
                    <a16:creationId xmlns:a16="http://schemas.microsoft.com/office/drawing/2014/main" id="{B4B20738-5A94-43DB-9D2A-9DFB41EA52D6}"/>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a:extLst>
                  <a:ext uri="{FF2B5EF4-FFF2-40B4-BE49-F238E27FC236}">
                    <a16:creationId xmlns:a16="http://schemas.microsoft.com/office/drawing/2014/main" id="{CB0B17BD-B99C-48C3-93BE-E9564F56C18D}"/>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4" name="Group 33">
                <a:extLst>
                  <a:ext uri="{FF2B5EF4-FFF2-40B4-BE49-F238E27FC236}">
                    <a16:creationId xmlns:a16="http://schemas.microsoft.com/office/drawing/2014/main" id="{F448B023-EC92-4E4F-B9EC-4E856D6337D4}"/>
                  </a:ext>
                </a:extLst>
              </p:cNvPr>
              <p:cNvGrpSpPr/>
              <p:nvPr/>
            </p:nvGrpSpPr>
            <p:grpSpPr>
              <a:xfrm rot="2754858">
                <a:off x="5674192" y="4718893"/>
                <a:ext cx="448734" cy="745895"/>
                <a:chOff x="1676400" y="2133600"/>
                <a:chExt cx="1447800" cy="2088845"/>
              </a:xfrm>
            </p:grpSpPr>
            <p:sp>
              <p:nvSpPr>
                <p:cNvPr id="831" name="Oval 830">
                  <a:extLst>
                    <a:ext uri="{FF2B5EF4-FFF2-40B4-BE49-F238E27FC236}">
                      <a16:creationId xmlns:a16="http://schemas.microsoft.com/office/drawing/2014/main" id="{A2503C1B-55DC-487D-8180-330279B8DB98}"/>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a:extLst>
                    <a:ext uri="{FF2B5EF4-FFF2-40B4-BE49-F238E27FC236}">
                      <a16:creationId xmlns:a16="http://schemas.microsoft.com/office/drawing/2014/main" id="{35B37EB4-BCFB-4EB2-93C8-874C6EADD2E5}"/>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a:extLst>
                    <a:ext uri="{FF2B5EF4-FFF2-40B4-BE49-F238E27FC236}">
                      <a16:creationId xmlns:a16="http://schemas.microsoft.com/office/drawing/2014/main" id="{6C43A6D8-03E3-48B5-8363-339183D2D69B}"/>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45">
                <a:extLst>
                  <a:ext uri="{FF2B5EF4-FFF2-40B4-BE49-F238E27FC236}">
                    <a16:creationId xmlns:a16="http://schemas.microsoft.com/office/drawing/2014/main" id="{CE650632-76F9-475C-8254-DAB8718181CB}"/>
                  </a:ext>
                </a:extLst>
              </p:cNvPr>
              <p:cNvGrpSpPr/>
              <p:nvPr/>
            </p:nvGrpSpPr>
            <p:grpSpPr>
              <a:xfrm rot="18845142" flipH="1">
                <a:off x="6055984" y="4618707"/>
                <a:ext cx="488027" cy="752549"/>
                <a:chOff x="1676400" y="2133600"/>
                <a:chExt cx="1447800" cy="2088845"/>
              </a:xfrm>
            </p:grpSpPr>
            <p:sp>
              <p:nvSpPr>
                <p:cNvPr id="828" name="Oval 827">
                  <a:extLst>
                    <a:ext uri="{FF2B5EF4-FFF2-40B4-BE49-F238E27FC236}">
                      <a16:creationId xmlns:a16="http://schemas.microsoft.com/office/drawing/2014/main" id="{1F36C043-ED15-460A-A9E0-B2FC3FF61EB4}"/>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a:extLst>
                    <a:ext uri="{FF2B5EF4-FFF2-40B4-BE49-F238E27FC236}">
                      <a16:creationId xmlns:a16="http://schemas.microsoft.com/office/drawing/2014/main" id="{5D187BD5-867E-4759-89A4-3581D4A607BA}"/>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a:extLst>
                    <a:ext uri="{FF2B5EF4-FFF2-40B4-BE49-F238E27FC236}">
                      <a16:creationId xmlns:a16="http://schemas.microsoft.com/office/drawing/2014/main" id="{5E292248-B501-47AD-8EAB-F67D93461047}"/>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49">
                <a:extLst>
                  <a:ext uri="{FF2B5EF4-FFF2-40B4-BE49-F238E27FC236}">
                    <a16:creationId xmlns:a16="http://schemas.microsoft.com/office/drawing/2014/main" id="{2754642E-1068-4DCB-AB2F-8839F938F5C0}"/>
                  </a:ext>
                </a:extLst>
              </p:cNvPr>
              <p:cNvGrpSpPr/>
              <p:nvPr/>
            </p:nvGrpSpPr>
            <p:grpSpPr>
              <a:xfrm>
                <a:off x="5199743" y="2466218"/>
                <a:ext cx="1886857" cy="2489323"/>
                <a:chOff x="4419600" y="2060454"/>
                <a:chExt cx="3045502" cy="4187946"/>
              </a:xfrm>
            </p:grpSpPr>
            <p:sp>
              <p:nvSpPr>
                <p:cNvPr id="819" name="Oval 818">
                  <a:extLst>
                    <a:ext uri="{FF2B5EF4-FFF2-40B4-BE49-F238E27FC236}">
                      <a16:creationId xmlns:a16="http://schemas.microsoft.com/office/drawing/2014/main" id="{4D4FE373-C41E-47B2-9678-490D6AA76EB8}"/>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a:extLst>
                    <a:ext uri="{FF2B5EF4-FFF2-40B4-BE49-F238E27FC236}">
                      <a16:creationId xmlns:a16="http://schemas.microsoft.com/office/drawing/2014/main" id="{1873B0D5-73D3-4CAA-AC15-ADB0C949EE0E}"/>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rapezoid 820">
                  <a:extLst>
                    <a:ext uri="{FF2B5EF4-FFF2-40B4-BE49-F238E27FC236}">
                      <a16:creationId xmlns:a16="http://schemas.microsoft.com/office/drawing/2014/main" id="{06D79774-2288-486D-B11A-1C395E220A5E}"/>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Trapezoid 821">
                  <a:extLst>
                    <a:ext uri="{FF2B5EF4-FFF2-40B4-BE49-F238E27FC236}">
                      <a16:creationId xmlns:a16="http://schemas.microsoft.com/office/drawing/2014/main" id="{48CA1B37-31A8-43CC-880C-BA79A0395F03}"/>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Trapezoid 822">
                  <a:extLst>
                    <a:ext uri="{FF2B5EF4-FFF2-40B4-BE49-F238E27FC236}">
                      <a16:creationId xmlns:a16="http://schemas.microsoft.com/office/drawing/2014/main" id="{EB4CD529-C949-47FA-8883-5EB94D0A8C15}"/>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Isosceles Triangle 823">
                  <a:extLst>
                    <a:ext uri="{FF2B5EF4-FFF2-40B4-BE49-F238E27FC236}">
                      <a16:creationId xmlns:a16="http://schemas.microsoft.com/office/drawing/2014/main" id="{2DC3D9EC-140C-47B3-B9F1-0CEA9D74D50B}"/>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a:extLst>
                    <a:ext uri="{FF2B5EF4-FFF2-40B4-BE49-F238E27FC236}">
                      <a16:creationId xmlns:a16="http://schemas.microsoft.com/office/drawing/2014/main" id="{37FBB47C-2613-49B9-AF60-2987818AFDC5}"/>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Trapezoid 825">
                  <a:extLst>
                    <a:ext uri="{FF2B5EF4-FFF2-40B4-BE49-F238E27FC236}">
                      <a16:creationId xmlns:a16="http://schemas.microsoft.com/office/drawing/2014/main" id="{AC6136A9-21C3-4C3B-8372-3E9A83B68515}"/>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rapezoid 826">
                  <a:extLst>
                    <a:ext uri="{FF2B5EF4-FFF2-40B4-BE49-F238E27FC236}">
                      <a16:creationId xmlns:a16="http://schemas.microsoft.com/office/drawing/2014/main" id="{725F4769-26B0-4FC7-AB92-2FF6E30C3013}"/>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7" name="Round Diagonal Corner Rectangle 796">
                <a:extLst>
                  <a:ext uri="{FF2B5EF4-FFF2-40B4-BE49-F238E27FC236}">
                    <a16:creationId xmlns:a16="http://schemas.microsoft.com/office/drawing/2014/main" id="{1EA5B2B2-7E92-4AE4-B54F-5B609198A853}"/>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a:extLst>
                  <a:ext uri="{FF2B5EF4-FFF2-40B4-BE49-F238E27FC236}">
                    <a16:creationId xmlns:a16="http://schemas.microsoft.com/office/drawing/2014/main" id="{E8047EA1-2F04-4A3B-A749-8A023D833AE7}"/>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9" name="Freeform 788">
              <a:extLst>
                <a:ext uri="{FF2B5EF4-FFF2-40B4-BE49-F238E27FC236}">
                  <a16:creationId xmlns:a16="http://schemas.microsoft.com/office/drawing/2014/main" id="{CF37A202-D748-400E-9F20-257CB89CBBF3}"/>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0" name="Rectangle 809">
              <a:extLst>
                <a:ext uri="{FF2B5EF4-FFF2-40B4-BE49-F238E27FC236}">
                  <a16:creationId xmlns:a16="http://schemas.microsoft.com/office/drawing/2014/main" id="{B5345184-B137-4D7D-A98C-071A8FE2B15A}"/>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23"/>
                                        </p:tgtEl>
                                        <p:attrNameLst>
                                          <p:attrName>style.visibility</p:attrName>
                                        </p:attrNameLst>
                                      </p:cBhvr>
                                      <p:to>
                                        <p:strVal val="visible"/>
                                      </p:to>
                                    </p:set>
                                    <p:animEffect transition="in" filter="wedge">
                                      <p:cBhvr>
                                        <p:cTn id="7" dur="2000"/>
                                        <p:tgtEl>
                                          <p:spTgt spid="1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42497253"/>
              </p:ext>
            </p:extLst>
          </p:nvPr>
        </p:nvGraphicFramePr>
        <p:xfrm>
          <a:off x="304800" y="533400"/>
          <a:ext cx="8534400" cy="594360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214884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James</a:t>
                      </a:r>
                    </a:p>
                  </a:txBody>
                  <a:tcPr/>
                </a:tc>
                <a:tc>
                  <a:txBody>
                    <a:bodyPr/>
                    <a:lstStyle/>
                    <a:p>
                      <a:r>
                        <a:rPr lang="en-US" dirty="0"/>
                        <a:t>Called “the less” to distinguish him from James who was the brother of John.</a:t>
                      </a:r>
                    </a:p>
                    <a:p>
                      <a:endParaRPr lang="en-US" dirty="0"/>
                    </a:p>
                    <a:p>
                      <a:r>
                        <a:rPr lang="en-US" dirty="0"/>
                        <a:t>  English form of the Hebrew name Jacob. </a:t>
                      </a:r>
                    </a:p>
                    <a:p>
                      <a:endParaRPr lang="en-US" dirty="0"/>
                    </a:p>
                    <a:p>
                      <a:r>
                        <a:rPr lang="en-US" dirty="0"/>
                        <a:t>   Known as “James the</a:t>
                      </a:r>
                      <a:r>
                        <a:rPr lang="en-US" baseline="0" dirty="0"/>
                        <a:t> J</a:t>
                      </a:r>
                      <a:r>
                        <a:rPr lang="en-US" dirty="0"/>
                        <a:t>ust” </a:t>
                      </a:r>
                    </a:p>
                  </a:txBody>
                  <a:tcPr/>
                </a:tc>
                <a:tc>
                  <a:txBody>
                    <a:bodyPr/>
                    <a:lstStyle/>
                    <a:p>
                      <a:r>
                        <a:rPr lang="en-US" dirty="0"/>
                        <a:t>He was the son</a:t>
                      </a:r>
                      <a:r>
                        <a:rPr lang="en-US" baseline="0" dirty="0"/>
                        <a:t> of </a:t>
                      </a:r>
                      <a:r>
                        <a:rPr lang="en-US" baseline="0" dirty="0" err="1"/>
                        <a:t>Alphaeus</a:t>
                      </a:r>
                      <a:r>
                        <a:rPr lang="en-US" baseline="0" dirty="0"/>
                        <a:t>, and </a:t>
                      </a:r>
                      <a:r>
                        <a:rPr lang="en-US" baseline="0" dirty="0" err="1"/>
                        <a:t>Lebbaeus</a:t>
                      </a:r>
                      <a:r>
                        <a:rPr lang="en-US" baseline="0" dirty="0"/>
                        <a:t>, whose surname was Thaddaeus.</a:t>
                      </a:r>
                    </a:p>
                    <a:p>
                      <a:endParaRPr lang="en-US" baseline="0" dirty="0"/>
                    </a:p>
                    <a:p>
                      <a:r>
                        <a:rPr lang="en-US" baseline="0" dirty="0"/>
                        <a:t>He was probably from Galilee</a:t>
                      </a:r>
                    </a:p>
                    <a:p>
                      <a:endParaRPr lang="en-US" dirty="0"/>
                    </a:p>
                  </a:txBody>
                  <a:tcPr/>
                </a:tc>
                <a:tc>
                  <a:txBody>
                    <a:bodyPr/>
                    <a:lstStyle/>
                    <a:p>
                      <a:r>
                        <a:rPr lang="en-US" dirty="0"/>
                        <a:t>Probably the writer of Epistle of James. </a:t>
                      </a:r>
                    </a:p>
                    <a:p>
                      <a:r>
                        <a:rPr lang="en-US" dirty="0"/>
                        <a:t> He spent most of his time in Israel. And went on a mission to Egypt</a:t>
                      </a:r>
                    </a:p>
                    <a:p>
                      <a:r>
                        <a:rPr lang="en-US" dirty="0"/>
                        <a:t>Nothing further is know of him, unless he is, as some think, the same as Son of </a:t>
                      </a:r>
                      <a:r>
                        <a:rPr lang="en-US" dirty="0" err="1"/>
                        <a:t>Alphaeus</a:t>
                      </a:r>
                      <a:r>
                        <a:rPr lang="en-US" dirty="0"/>
                        <a:t>. See bible dictionary</a:t>
                      </a:r>
                    </a:p>
                  </a:txBody>
                  <a:tcPr/>
                </a:tc>
                <a:tc>
                  <a:txBody>
                    <a:bodyPr/>
                    <a:lstStyle/>
                    <a:p>
                      <a:r>
                        <a:rPr lang="en-US" sz="1800" b="0" i="0" kern="1200" dirty="0">
                          <a:solidFill>
                            <a:schemeClr val="tx1"/>
                          </a:solidFill>
                          <a:effectLst/>
                          <a:latin typeface="+mn-lt"/>
                          <a:ea typeface="+mn-ea"/>
                          <a:cs typeface="+mn-cs"/>
                        </a:rPr>
                        <a:t>Tradition says he and was crucified in Egypt or stoned by Jews for preaching of Christ.</a:t>
                      </a:r>
                      <a:endParaRPr lang="en-US" dirty="0"/>
                    </a:p>
                  </a:txBody>
                  <a:tcPr/>
                </a:tc>
                <a:extLst>
                  <a:ext uri="{0D108BD9-81ED-4DB2-BD59-A6C34878D82A}">
                    <a16:rowId xmlns:a16="http://schemas.microsoft.com/office/drawing/2014/main" val="10001"/>
                  </a:ext>
                </a:extLst>
              </a:tr>
            </a:tbl>
          </a:graphicData>
        </a:graphic>
      </p:graphicFrame>
      <p:sp>
        <p:nvSpPr>
          <p:cNvPr id="57" name="TextBox 56"/>
          <p:cNvSpPr txBox="1"/>
          <p:nvPr/>
        </p:nvSpPr>
        <p:spPr>
          <a:xfrm>
            <a:off x="914400" y="0"/>
            <a:ext cx="6629400" cy="461665"/>
          </a:xfrm>
          <a:prstGeom prst="rect">
            <a:avLst/>
          </a:prstGeom>
          <a:noFill/>
        </p:spPr>
        <p:txBody>
          <a:bodyPr wrap="square" rtlCol="0">
            <a:spAutoFit/>
          </a:bodyPr>
          <a:lstStyle/>
          <a:p>
            <a:r>
              <a:rPr lang="en-US" sz="2400" dirty="0"/>
              <a:t>Apostles of Christ		James</a:t>
            </a:r>
          </a:p>
        </p:txBody>
      </p:sp>
      <p:grpSp>
        <p:nvGrpSpPr>
          <p:cNvPr id="4" name="Group 54"/>
          <p:cNvGrpSpPr/>
          <p:nvPr/>
        </p:nvGrpSpPr>
        <p:grpSpPr>
          <a:xfrm>
            <a:off x="381000" y="2895600"/>
            <a:ext cx="1614616" cy="3420762"/>
            <a:chOff x="1600200" y="539757"/>
            <a:chExt cx="2176913" cy="4997949"/>
          </a:xfrm>
        </p:grpSpPr>
        <p:grpSp>
          <p:nvGrpSpPr>
            <p:cNvPr id="5" name="Group 38"/>
            <p:cNvGrpSpPr/>
            <p:nvPr/>
          </p:nvGrpSpPr>
          <p:grpSpPr>
            <a:xfrm rot="18845142" flipH="1">
              <a:off x="2771106" y="4996690"/>
              <a:ext cx="407415" cy="674617"/>
              <a:chOff x="1676400" y="2133600"/>
              <a:chExt cx="1447800" cy="2088845"/>
            </a:xfrm>
          </p:grpSpPr>
          <p:sp>
            <p:nvSpPr>
              <p:cNvPr id="42" name="Oval 41"/>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p:cNvGrpSpPr/>
            <p:nvPr/>
          </p:nvGrpSpPr>
          <p:grpSpPr>
            <a:xfrm rot="2754858">
              <a:off x="2229848" y="4888941"/>
              <a:ext cx="558464" cy="737718"/>
              <a:chOff x="1676400" y="2133600"/>
              <a:chExt cx="1447800" cy="2088845"/>
            </a:xfrm>
          </p:grpSpPr>
          <p:sp>
            <p:nvSpPr>
              <p:cNvPr id="39" name="Oval 3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3352800" y="3429000"/>
              <a:ext cx="424313" cy="718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00200" y="3276601"/>
              <a:ext cx="4572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9932635">
              <a:off x="2670431" y="1762123"/>
              <a:ext cx="767801"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88477">
              <a:off x="2095126" y="1674099"/>
              <a:ext cx="657532"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131760" y="4185680"/>
              <a:ext cx="1245631" cy="1072119"/>
            </a:xfrm>
            <a:prstGeom prst="trapezoid">
              <a:avLst>
                <a:gd name="adj" fmla="val 1221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191721" y="2157336"/>
              <a:ext cx="1127000" cy="2253719"/>
            </a:xfrm>
            <a:prstGeom prst="trapezoid">
              <a:avLst>
                <a:gd name="adj" fmla="val 25343"/>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2471650" y="2405610"/>
              <a:ext cx="500150" cy="71859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057400" y="2438400"/>
              <a:ext cx="867097" cy="2545219"/>
            </a:xfrm>
            <a:prstGeom prst="trapezoid">
              <a:avLst>
                <a:gd name="adj" fmla="val 44628"/>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53416" y="680933"/>
              <a:ext cx="1213980" cy="1844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53416" y="1328004"/>
              <a:ext cx="1272938" cy="2394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2"/>
            <p:cNvGrpSpPr/>
            <p:nvPr/>
          </p:nvGrpSpPr>
          <p:grpSpPr>
            <a:xfrm>
              <a:off x="1835181" y="539757"/>
              <a:ext cx="1901490" cy="1189154"/>
              <a:chOff x="5207746" y="501424"/>
              <a:chExt cx="1365913" cy="756791"/>
            </a:xfrm>
          </p:grpSpPr>
          <p:sp>
            <p:nvSpPr>
              <p:cNvPr id="32" name="Moon 31"/>
              <p:cNvSpPr/>
              <p:nvPr/>
            </p:nvSpPr>
            <p:spPr>
              <a:xfrm rot="4154328">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3582768">
                <a:off x="5680564" y="467827"/>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4464348">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7279113">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a:off x="2590800" y="2438400"/>
              <a:ext cx="867097" cy="2545219"/>
            </a:xfrm>
            <a:prstGeom prst="trapezoid">
              <a:avLst>
                <a:gd name="adj" fmla="val 46356"/>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2"/>
            <p:cNvGrpSpPr/>
            <p:nvPr/>
          </p:nvGrpSpPr>
          <p:grpSpPr>
            <a:xfrm>
              <a:off x="2209800" y="3657600"/>
              <a:ext cx="1142999" cy="533400"/>
              <a:chOff x="6172200" y="4565754"/>
              <a:chExt cx="3923675" cy="920646"/>
            </a:xfrm>
          </p:grpSpPr>
          <p:grpSp>
            <p:nvGrpSpPr>
              <p:cNvPr id="21" name="Group 303"/>
              <p:cNvGrpSpPr/>
              <p:nvPr/>
            </p:nvGrpSpPr>
            <p:grpSpPr>
              <a:xfrm>
                <a:off x="6172200" y="4572000"/>
                <a:ext cx="1295400" cy="914400"/>
                <a:chOff x="6172200" y="4572000"/>
                <a:chExt cx="1295400" cy="914400"/>
              </a:xfrm>
            </p:grpSpPr>
            <p:sp>
              <p:nvSpPr>
                <p:cNvPr id="30" name="Quad Arrow Callout 2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4"/>
              <p:cNvGrpSpPr/>
              <p:nvPr/>
            </p:nvGrpSpPr>
            <p:grpSpPr>
              <a:xfrm>
                <a:off x="7510072" y="4567003"/>
                <a:ext cx="1295400" cy="914400"/>
                <a:chOff x="6172200" y="4572000"/>
                <a:chExt cx="1295400" cy="914400"/>
              </a:xfrm>
            </p:grpSpPr>
            <p:sp>
              <p:nvSpPr>
                <p:cNvPr id="28" name="Quad Arrow Callout 2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307"/>
              <p:cNvGrpSpPr/>
              <p:nvPr/>
            </p:nvGrpSpPr>
            <p:grpSpPr>
              <a:xfrm>
                <a:off x="8800475" y="4565754"/>
                <a:ext cx="1295400" cy="914400"/>
                <a:chOff x="6172200" y="4572000"/>
                <a:chExt cx="1295400" cy="914400"/>
              </a:xfrm>
            </p:grpSpPr>
            <p:sp>
              <p:nvSpPr>
                <p:cNvPr id="26" name="Quad Arrow Callout 25"/>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04130880"/>
              </p:ext>
            </p:extLst>
          </p:nvPr>
        </p:nvGraphicFramePr>
        <p:xfrm>
          <a:off x="304800" y="533400"/>
          <a:ext cx="8534400" cy="60607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96596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Simon</a:t>
                      </a:r>
                    </a:p>
                  </a:txBody>
                  <a:tcPr/>
                </a:tc>
                <a:tc>
                  <a:txBody>
                    <a:bodyPr/>
                    <a:lstStyle/>
                    <a:p>
                      <a:r>
                        <a:rPr lang="en-US" dirty="0"/>
                        <a:t>Called “The Canaanite”</a:t>
                      </a:r>
                    </a:p>
                    <a:p>
                      <a:endParaRPr lang="en-US" dirty="0"/>
                    </a:p>
                    <a:p>
                      <a:r>
                        <a:rPr lang="en-US" dirty="0"/>
                        <a:t>Called Simon </a:t>
                      </a:r>
                      <a:r>
                        <a:rPr lang="en-US" dirty="0" err="1"/>
                        <a:t>Zelotes</a:t>
                      </a:r>
                      <a:endParaRPr lang="en-US" dirty="0"/>
                    </a:p>
                    <a:p>
                      <a:endParaRPr lang="en-US" dirty="0"/>
                    </a:p>
                    <a:p>
                      <a:r>
                        <a:rPr lang="en-US" dirty="0"/>
                        <a:t>And “The Zealot”</a:t>
                      </a:r>
                    </a:p>
                    <a:p>
                      <a:endParaRPr lang="en-US" dirty="0"/>
                    </a:p>
                    <a:p>
                      <a:r>
                        <a:rPr lang="en-US" dirty="0"/>
                        <a:t>Hebrew word</a:t>
                      </a:r>
                      <a:r>
                        <a:rPr lang="en-US" baseline="0" dirty="0"/>
                        <a:t> for Zealot was </a:t>
                      </a:r>
                      <a:r>
                        <a:rPr lang="en-US" baseline="0" dirty="0" err="1"/>
                        <a:t>Kananim</a:t>
                      </a:r>
                      <a:r>
                        <a:rPr lang="en-US" baseline="0" dirty="0"/>
                        <a:t>, this would explain the title, “Canaanite”</a:t>
                      </a:r>
                    </a:p>
                    <a:p>
                      <a:endParaRPr lang="en-US" baseline="0" dirty="0"/>
                    </a:p>
                    <a:p>
                      <a:r>
                        <a:rPr lang="en-US" baseline="0" dirty="0"/>
                        <a:t>Matthew and Mark call him “the </a:t>
                      </a:r>
                      <a:r>
                        <a:rPr lang="en-US" baseline="0" dirty="0" err="1"/>
                        <a:t>Cananaean</a:t>
                      </a:r>
                      <a:r>
                        <a:rPr lang="en-US" baseline="0" dirty="0"/>
                        <a:t>” (not Canaanite as in the King James Version. </a:t>
                      </a:r>
                      <a:endParaRPr lang="en-US" dirty="0"/>
                    </a:p>
                  </a:txBody>
                  <a:tcPr/>
                </a:tc>
                <a:tc>
                  <a:txBody>
                    <a:bodyPr/>
                    <a:lstStyle/>
                    <a:p>
                      <a:r>
                        <a:rPr lang="en-US" dirty="0"/>
                        <a:t>He was probably from Galilee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probably had been a member of the Hebrew group which advocated fierce allegiance to Israel and violent overthrow of Roman domination.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 preached in Egypt and traveled to Persia (Iran).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He may have taught the gospel in Britain and Egypt. </a:t>
                      </a:r>
                      <a:endParaRPr lang="en-US" dirty="0"/>
                    </a:p>
                    <a:p>
                      <a:endParaRPr lang="en-US" dirty="0"/>
                    </a:p>
                  </a:txBody>
                  <a:tcPr/>
                </a:tc>
                <a:tc>
                  <a:txBody>
                    <a:bodyPr/>
                    <a:lstStyle/>
                    <a:p>
                      <a:r>
                        <a:rPr lang="en-US" dirty="0"/>
                        <a:t>Tradition says: He was hacked</a:t>
                      </a:r>
                      <a:r>
                        <a:rPr lang="en-US" baseline="0" dirty="0"/>
                        <a:t> to death in Persia.</a:t>
                      </a:r>
                    </a:p>
                    <a:p>
                      <a:endParaRPr lang="en-US" baseline="0" dirty="0"/>
                    </a:p>
                    <a:p>
                      <a:r>
                        <a:rPr lang="en-US" baseline="0" dirty="0"/>
                        <a:t>Or </a:t>
                      </a:r>
                    </a:p>
                    <a:p>
                      <a:r>
                        <a:rPr lang="en-US" sz="1800" b="0" i="0" kern="1200" dirty="0">
                          <a:solidFill>
                            <a:schemeClr val="tx1"/>
                          </a:solidFill>
                          <a:effectLst/>
                          <a:latin typeface="+mn-lt"/>
                          <a:ea typeface="+mn-ea"/>
                          <a:cs typeface="+mn-cs"/>
                        </a:rPr>
                        <a:t>Tradition says he suffered death by crucifixion.</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6629400" cy="461665"/>
          </a:xfrm>
          <a:prstGeom prst="rect">
            <a:avLst/>
          </a:prstGeom>
          <a:noFill/>
        </p:spPr>
        <p:txBody>
          <a:bodyPr wrap="square" rtlCol="0">
            <a:spAutoFit/>
          </a:bodyPr>
          <a:lstStyle/>
          <a:p>
            <a:r>
              <a:rPr lang="en-US" sz="2400" dirty="0"/>
              <a:t>Apostles of Christ		Simon</a:t>
            </a:r>
          </a:p>
        </p:txBody>
      </p:sp>
      <p:grpSp>
        <p:nvGrpSpPr>
          <p:cNvPr id="63" name="Group 62"/>
          <p:cNvGrpSpPr/>
          <p:nvPr/>
        </p:nvGrpSpPr>
        <p:grpSpPr>
          <a:xfrm>
            <a:off x="3810000" y="2819400"/>
            <a:ext cx="1524000" cy="3402521"/>
            <a:chOff x="3733800" y="304800"/>
            <a:chExt cx="2819400" cy="6294664"/>
          </a:xfrm>
        </p:grpSpPr>
        <p:grpSp>
          <p:nvGrpSpPr>
            <p:cNvPr id="64" name="Group 115"/>
            <p:cNvGrpSpPr/>
            <p:nvPr/>
          </p:nvGrpSpPr>
          <p:grpSpPr>
            <a:xfrm>
              <a:off x="3733800" y="480624"/>
              <a:ext cx="2819400" cy="6118840"/>
              <a:chOff x="4343400" y="480624"/>
              <a:chExt cx="2819400" cy="6118840"/>
            </a:xfrm>
          </p:grpSpPr>
          <p:grpSp>
            <p:nvGrpSpPr>
              <p:cNvPr id="75" name="Group 47"/>
              <p:cNvGrpSpPr/>
              <p:nvPr/>
            </p:nvGrpSpPr>
            <p:grpSpPr>
              <a:xfrm rot="562843">
                <a:off x="5615811" y="5865129"/>
                <a:ext cx="656163" cy="734335"/>
                <a:chOff x="6106804" y="4039302"/>
                <a:chExt cx="666047" cy="774146"/>
              </a:xfrm>
            </p:grpSpPr>
            <p:sp>
              <p:nvSpPr>
                <p:cNvPr id="126" name="Oval 125"/>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7"/>
              <p:cNvGrpSpPr/>
              <p:nvPr/>
            </p:nvGrpSpPr>
            <p:grpSpPr>
              <a:xfrm rot="2613352">
                <a:off x="5054860" y="5790578"/>
                <a:ext cx="656163" cy="734335"/>
                <a:chOff x="6106804" y="4039302"/>
                <a:chExt cx="666047" cy="774146"/>
              </a:xfrm>
            </p:grpSpPr>
            <p:sp>
              <p:nvSpPr>
                <p:cNvPr id="123" name="Oval 122"/>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p:cNvSpPr/>
              <p:nvPr/>
            </p:nvSpPr>
            <p:spPr>
              <a:xfrm>
                <a:off x="6556093" y="3770974"/>
                <a:ext cx="606707" cy="74414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343400" y="3733056"/>
                <a:ext cx="606707" cy="74414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4822118" y="1795678"/>
                <a:ext cx="1914880" cy="4239714"/>
              </a:xfrm>
              <a:prstGeom prst="trapezoid">
                <a:avLst>
                  <a:gd name="adj" fmla="val 20902"/>
                </a:avLst>
              </a:prstGeom>
              <a:solidFill>
                <a:srgbClr val="F4DA6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431102">
                <a:off x="5850405" y="2228881"/>
                <a:ext cx="1054000" cy="2045206"/>
              </a:xfrm>
              <a:prstGeom prst="trapezoid">
                <a:avLst>
                  <a:gd name="adj" fmla="val 20902"/>
                </a:avLst>
              </a:prstGeom>
              <a:solidFill>
                <a:srgbClr val="E0C13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195734">
                <a:off x="4592689" y="2183852"/>
                <a:ext cx="1054000" cy="2045206"/>
              </a:xfrm>
              <a:prstGeom prst="trapezoid">
                <a:avLst>
                  <a:gd name="adj" fmla="val 20902"/>
                </a:avLst>
              </a:prstGeom>
              <a:solidFill>
                <a:srgbClr val="E0C13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4852885" y="2045701"/>
                <a:ext cx="1801660" cy="3199337"/>
              </a:xfrm>
              <a:prstGeom prst="trapezoid">
                <a:avLst>
                  <a:gd name="adj" fmla="val 20902"/>
                </a:avLst>
              </a:prstGeom>
              <a:solidFill>
                <a:srgbClr val="E0C13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18695">
                <a:off x="4871960" y="2153889"/>
                <a:ext cx="813215" cy="3165968"/>
              </a:xfrm>
              <a:prstGeom prst="trapezoid">
                <a:avLst>
                  <a:gd name="adj" fmla="val 20902"/>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1332773">
                <a:off x="5851670" y="2166584"/>
                <a:ext cx="813215" cy="3155058"/>
              </a:xfrm>
              <a:prstGeom prst="trapezoid">
                <a:avLst>
                  <a:gd name="adj" fmla="val 20902"/>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11002" y="1343032"/>
                <a:ext cx="1025125" cy="1408893"/>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57489" y="686576"/>
                <a:ext cx="1576453" cy="17347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5257766" y="1915358"/>
                <a:ext cx="900830" cy="1132642"/>
              </a:xfrm>
              <a:prstGeom prst="cloud">
                <a:avLst/>
              </a:pr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78051" y="2042146"/>
                <a:ext cx="403650" cy="287941"/>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20" name="Moon 119"/>
                <p:cNvSpPr/>
                <p:nvPr/>
              </p:nvSpPr>
              <p:spPr>
                <a:xfrm rot="20700267">
                  <a:off x="7848600" y="914400"/>
                  <a:ext cx="533400" cy="2438400"/>
                </a:xfrm>
                <a:prstGeom prst="moon">
                  <a:avLst>
                    <a:gd name="adj" fmla="val 875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916241">
                  <a:off x="7848600" y="1066800"/>
                  <a:ext cx="457200" cy="1905000"/>
                </a:xfrm>
                <a:prstGeom prst="moon">
                  <a:avLst>
                    <a:gd name="adj" fmla="val 875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869616" y="1066799"/>
                  <a:ext cx="381061" cy="1828800"/>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6"/>
              <p:cNvGrpSpPr/>
              <p:nvPr/>
            </p:nvGrpSpPr>
            <p:grpSpPr>
              <a:xfrm rot="2107423">
                <a:off x="4808244" y="480624"/>
                <a:ext cx="651400" cy="1713554"/>
                <a:chOff x="7772400" y="914400"/>
                <a:chExt cx="609600" cy="2438400"/>
              </a:xfrm>
              <a:solidFill>
                <a:schemeClr val="accent6">
                  <a:lumMod val="50000"/>
                </a:schemeClr>
              </a:solidFill>
            </p:grpSpPr>
            <p:sp>
              <p:nvSpPr>
                <p:cNvPr id="117" name="Moon 116"/>
                <p:cNvSpPr/>
                <p:nvPr/>
              </p:nvSpPr>
              <p:spPr>
                <a:xfrm rot="20700267">
                  <a:off x="7848600" y="914400"/>
                  <a:ext cx="533400" cy="2438400"/>
                </a:xfrm>
                <a:prstGeom prst="moon">
                  <a:avLst>
                    <a:gd name="adj" fmla="val 875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9916241">
                  <a:off x="7848600" y="1066800"/>
                  <a:ext cx="457200" cy="1905000"/>
                </a:xfrm>
                <a:prstGeom prst="moon">
                  <a:avLst>
                    <a:gd name="adj" fmla="val 875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772400" y="1066799"/>
                  <a:ext cx="512938" cy="196425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9"/>
              <p:cNvGrpSpPr/>
              <p:nvPr/>
            </p:nvGrpSpPr>
            <p:grpSpPr>
              <a:xfrm rot="5774476">
                <a:off x="4190430" y="3810570"/>
                <a:ext cx="2133601" cy="456061"/>
                <a:chOff x="457200" y="3352800"/>
                <a:chExt cx="4648200" cy="1219200"/>
              </a:xfrm>
            </p:grpSpPr>
            <p:grpSp>
              <p:nvGrpSpPr>
                <p:cNvPr id="105" name="Group 23"/>
                <p:cNvGrpSpPr/>
                <p:nvPr/>
              </p:nvGrpSpPr>
              <p:grpSpPr>
                <a:xfrm>
                  <a:off x="457200" y="3352800"/>
                  <a:ext cx="1447800" cy="1219200"/>
                  <a:chOff x="457200" y="3352800"/>
                  <a:chExt cx="1447800" cy="1219200"/>
                </a:xfrm>
              </p:grpSpPr>
              <p:sp>
                <p:nvSpPr>
                  <p:cNvPr id="115" name="Quad Arrow Callout 11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4"/>
                <p:cNvGrpSpPr/>
                <p:nvPr/>
              </p:nvGrpSpPr>
              <p:grpSpPr>
                <a:xfrm>
                  <a:off x="1524000" y="3352800"/>
                  <a:ext cx="1447800" cy="1219200"/>
                  <a:chOff x="457200" y="3352800"/>
                  <a:chExt cx="1447800" cy="1219200"/>
                </a:xfrm>
              </p:grpSpPr>
              <p:sp>
                <p:nvSpPr>
                  <p:cNvPr id="113" name="Quad Arrow Callout 11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7"/>
                <p:cNvGrpSpPr/>
                <p:nvPr/>
              </p:nvGrpSpPr>
              <p:grpSpPr>
                <a:xfrm>
                  <a:off x="2590800" y="3352800"/>
                  <a:ext cx="1447800" cy="1219200"/>
                  <a:chOff x="457200" y="3352800"/>
                  <a:chExt cx="1447800" cy="1219200"/>
                </a:xfrm>
              </p:grpSpPr>
              <p:sp>
                <p:nvSpPr>
                  <p:cNvPr id="111" name="Quad Arrow Callout 11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0"/>
                <p:cNvGrpSpPr/>
                <p:nvPr/>
              </p:nvGrpSpPr>
              <p:grpSpPr>
                <a:xfrm>
                  <a:off x="3657600" y="3352800"/>
                  <a:ext cx="1447800" cy="1219200"/>
                  <a:chOff x="457200" y="3352800"/>
                  <a:chExt cx="1447800" cy="1219200"/>
                </a:xfrm>
              </p:grpSpPr>
              <p:sp>
                <p:nvSpPr>
                  <p:cNvPr id="109" name="Quad Arrow Callout 10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ross 109"/>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102"/>
              <p:cNvGrpSpPr/>
              <p:nvPr/>
            </p:nvGrpSpPr>
            <p:grpSpPr>
              <a:xfrm rot="5158791">
                <a:off x="5223503" y="3765600"/>
                <a:ext cx="2133601" cy="456061"/>
                <a:chOff x="457200" y="3352800"/>
                <a:chExt cx="4648200" cy="1219200"/>
              </a:xfrm>
            </p:grpSpPr>
            <p:grpSp>
              <p:nvGrpSpPr>
                <p:cNvPr id="93" name="Group 23"/>
                <p:cNvGrpSpPr/>
                <p:nvPr/>
              </p:nvGrpSpPr>
              <p:grpSpPr>
                <a:xfrm>
                  <a:off x="457200" y="3352800"/>
                  <a:ext cx="1447800" cy="1219200"/>
                  <a:chOff x="457200" y="3352800"/>
                  <a:chExt cx="1447800" cy="1219200"/>
                </a:xfrm>
              </p:grpSpPr>
              <p:sp>
                <p:nvSpPr>
                  <p:cNvPr id="103" name="Quad Arrow Callout 10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4"/>
                <p:cNvGrpSpPr/>
                <p:nvPr/>
              </p:nvGrpSpPr>
              <p:grpSpPr>
                <a:xfrm>
                  <a:off x="1524000" y="3352800"/>
                  <a:ext cx="1447800" cy="1219200"/>
                  <a:chOff x="457200" y="3352800"/>
                  <a:chExt cx="1447800" cy="1219200"/>
                </a:xfrm>
              </p:grpSpPr>
              <p:sp>
                <p:nvSpPr>
                  <p:cNvPr id="101" name="Quad Arrow Callout 10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7"/>
                <p:cNvGrpSpPr/>
                <p:nvPr/>
              </p:nvGrpSpPr>
              <p:grpSpPr>
                <a:xfrm>
                  <a:off x="2590800" y="3352800"/>
                  <a:ext cx="1447800" cy="1219200"/>
                  <a:chOff x="457200" y="3352800"/>
                  <a:chExt cx="1447800" cy="1219200"/>
                </a:xfrm>
              </p:grpSpPr>
              <p:sp>
                <p:nvSpPr>
                  <p:cNvPr id="99" name="Quad Arrow Callout 9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30"/>
                <p:cNvGrpSpPr/>
                <p:nvPr/>
              </p:nvGrpSpPr>
              <p:grpSpPr>
                <a:xfrm>
                  <a:off x="3657600" y="3352800"/>
                  <a:ext cx="1447800" cy="1219200"/>
                  <a:chOff x="457200" y="3352800"/>
                  <a:chExt cx="1447800" cy="1219200"/>
                </a:xfrm>
              </p:grpSpPr>
              <p:sp>
                <p:nvSpPr>
                  <p:cNvPr id="97" name="Quad Arrow Callout 9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974361" y="3733800"/>
                    <a:ext cx="380999" cy="457200"/>
                  </a:xfrm>
                  <a:prstGeom prst="plu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5" name="Group 117"/>
            <p:cNvGrpSpPr/>
            <p:nvPr/>
          </p:nvGrpSpPr>
          <p:grpSpPr>
            <a:xfrm flipH="1">
              <a:off x="4038600" y="304800"/>
              <a:ext cx="1905000" cy="2362200"/>
              <a:chOff x="7086307" y="108779"/>
              <a:chExt cx="1617730" cy="2051101"/>
            </a:xfrm>
            <a:solidFill>
              <a:srgbClr val="E0C13C"/>
            </a:solidFill>
          </p:grpSpPr>
          <p:sp>
            <p:nvSpPr>
              <p:cNvPr id="66" name="Rounded Rectangle 65"/>
              <p:cNvSpPr/>
              <p:nvPr/>
            </p:nvSpPr>
            <p:spPr>
              <a:xfrm rot="4035056">
                <a:off x="7847283" y="1226925"/>
                <a:ext cx="1427825" cy="285683"/>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4845266">
                <a:off x="7771081" y="1303126"/>
                <a:ext cx="1427825" cy="285683"/>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45"/>
              <p:cNvGrpSpPr/>
              <p:nvPr/>
            </p:nvGrpSpPr>
            <p:grpSpPr>
              <a:xfrm rot="21037220">
                <a:off x="7086307" y="108779"/>
                <a:ext cx="1447800" cy="1376021"/>
                <a:chOff x="6723417" y="1711953"/>
                <a:chExt cx="1882250" cy="1770839"/>
              </a:xfrm>
              <a:grpFill/>
            </p:grpSpPr>
            <p:sp>
              <p:nvSpPr>
                <p:cNvPr id="69" name="Chord 68"/>
                <p:cNvSpPr/>
                <p:nvPr/>
              </p:nvSpPr>
              <p:spPr>
                <a:xfrm rot="8556574">
                  <a:off x="6874226" y="1711953"/>
                  <a:ext cx="1709272" cy="1770839"/>
                </a:xfrm>
                <a:prstGeom prst="chord">
                  <a:avLst>
                    <a:gd name="adj1" fmla="val 2700000"/>
                    <a:gd name="adj2" fmla="val 12159613"/>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hord 69"/>
                <p:cNvSpPr/>
                <p:nvPr/>
              </p:nvSpPr>
              <p:spPr>
                <a:xfrm rot="8556574">
                  <a:off x="7032233" y="1750901"/>
                  <a:ext cx="1504306" cy="1584832"/>
                </a:xfrm>
                <a:prstGeom prst="chord">
                  <a:avLst>
                    <a:gd name="adj1" fmla="val 2700000"/>
                    <a:gd name="adj2" fmla="val 12159613"/>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400000">
                  <a:off x="7677150" y="1543050"/>
                  <a:ext cx="647700" cy="1066800"/>
                </a:xfrm>
                <a:prstGeom prst="moon">
                  <a:avLst>
                    <a:gd name="adj" fmla="val 875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51536">
                  <a:off x="6862932" y="2145504"/>
                  <a:ext cx="1742735" cy="201855"/>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551536">
                  <a:off x="6786732" y="2500103"/>
                  <a:ext cx="1742735" cy="201855"/>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744974">
                  <a:off x="6723417" y="2252661"/>
                  <a:ext cx="1856281" cy="367653"/>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edge">
                                      <p:cBhvr>
                                        <p:cTn id="12" dur="2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84846183"/>
              </p:ext>
            </p:extLst>
          </p:nvPr>
        </p:nvGraphicFramePr>
        <p:xfrm>
          <a:off x="304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Jude/Judas</a:t>
                      </a:r>
                    </a:p>
                  </a:txBody>
                  <a:tcPr/>
                </a:tc>
                <a:tc>
                  <a:txBody>
                    <a:bodyPr/>
                    <a:lstStyle/>
                    <a:p>
                      <a:r>
                        <a:rPr lang="en-US" dirty="0"/>
                        <a:t>Hebrew form meaning: Judas. He is also called “not Iscariot” to distinguish him from the traitor Judas</a:t>
                      </a:r>
                    </a:p>
                    <a:p>
                      <a:endParaRPr lang="en-US" dirty="0"/>
                    </a:p>
                    <a:p>
                      <a:r>
                        <a:rPr lang="en-US" dirty="0"/>
                        <a:t>Arabic root (</a:t>
                      </a:r>
                      <a:r>
                        <a:rPr lang="en-US" dirty="0" err="1"/>
                        <a:t>Lebbaeus</a:t>
                      </a:r>
                      <a:r>
                        <a:rPr lang="en-US" dirty="0"/>
                        <a:t>)</a:t>
                      </a:r>
                    </a:p>
                    <a:p>
                      <a:endParaRPr lang="en-US" dirty="0"/>
                    </a:p>
                    <a:p>
                      <a:r>
                        <a:rPr lang="en-US" dirty="0"/>
                        <a:t>Arabic root</a:t>
                      </a:r>
                    </a:p>
                    <a:p>
                      <a:r>
                        <a:rPr lang="en-US" dirty="0"/>
                        <a:t>(</a:t>
                      </a:r>
                      <a:r>
                        <a:rPr lang="en-US" dirty="0" err="1"/>
                        <a:t>Thaddaeus</a:t>
                      </a:r>
                      <a:r>
                        <a:rPr lang="en-US" dirty="0"/>
                        <a:t>)</a:t>
                      </a:r>
                    </a:p>
                    <a:p>
                      <a:endParaRPr lang="en-US" dirty="0"/>
                    </a:p>
                    <a:p>
                      <a:r>
                        <a:rPr lang="en-US" dirty="0"/>
                        <a:t>Hebrew</a:t>
                      </a:r>
                      <a:r>
                        <a:rPr lang="en-US" baseline="0" dirty="0"/>
                        <a:t> root</a:t>
                      </a:r>
                    </a:p>
                    <a:p>
                      <a:r>
                        <a:rPr lang="en-US" baseline="0" dirty="0"/>
                        <a:t>(Heart)</a:t>
                      </a:r>
                      <a:endParaRPr lang="en-US" dirty="0"/>
                    </a:p>
                  </a:txBody>
                  <a:tcPr/>
                </a:tc>
                <a:tc>
                  <a:txBody>
                    <a:bodyPr/>
                    <a:lstStyle/>
                    <a:p>
                      <a:r>
                        <a:rPr lang="en-US" dirty="0"/>
                        <a:t>Is often times confused with the brother of our Lord.</a:t>
                      </a:r>
                      <a:r>
                        <a:rPr lang="en-US" baseline="0" dirty="0"/>
                        <a:t> </a:t>
                      </a:r>
                    </a:p>
                    <a:p>
                      <a:endParaRPr lang="en-US" baseline="0" dirty="0"/>
                    </a:p>
                    <a:p>
                      <a:r>
                        <a:rPr lang="en-US" sz="1800" b="0" i="0" kern="1200" dirty="0">
                          <a:solidFill>
                            <a:schemeClr val="tx1"/>
                          </a:solidFill>
                          <a:effectLst/>
                          <a:latin typeface="+mn-lt"/>
                          <a:ea typeface="+mn-ea"/>
                          <a:cs typeface="+mn-cs"/>
                        </a:rPr>
                        <a:t>Son of James; Jude; Thaddaeus; </a:t>
                      </a:r>
                      <a:r>
                        <a:rPr lang="en-US" sz="1800" b="0" i="0" kern="1200" dirty="0" err="1">
                          <a:solidFill>
                            <a:schemeClr val="tx1"/>
                          </a:solidFill>
                          <a:effectLst/>
                          <a:latin typeface="+mn-lt"/>
                          <a:ea typeface="+mn-ea"/>
                          <a:cs typeface="+mn-cs"/>
                        </a:rPr>
                        <a:t>Lebbaeus</a:t>
                      </a:r>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He</a:t>
                      </a:r>
                      <a:r>
                        <a:rPr lang="en-US" sz="1800" b="0" i="0" kern="1200" baseline="0" dirty="0">
                          <a:solidFill>
                            <a:schemeClr val="tx1"/>
                          </a:solidFill>
                          <a:effectLst/>
                          <a:latin typeface="+mn-lt"/>
                          <a:ea typeface="+mn-ea"/>
                          <a:cs typeface="+mn-cs"/>
                        </a:rPr>
                        <a:t> may have been from Galilee</a:t>
                      </a:r>
                      <a:endParaRPr lang="en-US" sz="1800" b="0" i="0" kern="1200" dirty="0">
                        <a:solidFill>
                          <a:schemeClr val="tx1"/>
                        </a:solidFill>
                        <a:effectLst/>
                        <a:latin typeface="+mn-lt"/>
                        <a:ea typeface="+mn-ea"/>
                        <a:cs typeface="+mn-cs"/>
                      </a:endParaRPr>
                    </a:p>
                  </a:txBody>
                  <a:tcPr/>
                </a:tc>
                <a:tc>
                  <a:txBody>
                    <a:bodyPr/>
                    <a:lstStyle/>
                    <a:p>
                      <a:r>
                        <a:rPr lang="en-US" dirty="0"/>
                        <a:t>Writer of the epistle of Jude</a:t>
                      </a:r>
                    </a:p>
                    <a:p>
                      <a:endParaRPr lang="en-US" dirty="0"/>
                    </a:p>
                    <a:p>
                      <a:r>
                        <a:rPr lang="en-US" dirty="0"/>
                        <a:t>He preached in Assyria and Persia (which is Iraq</a:t>
                      </a:r>
                      <a:r>
                        <a:rPr lang="en-US" baseline="0" dirty="0"/>
                        <a:t> and Iran)</a:t>
                      </a:r>
                      <a:endParaRPr lang="en-US" dirty="0"/>
                    </a:p>
                  </a:txBody>
                  <a:tcPr/>
                </a:tc>
                <a:tc>
                  <a:txBody>
                    <a:bodyPr/>
                    <a:lstStyle/>
                    <a:p>
                      <a:r>
                        <a:rPr lang="en-US" dirty="0"/>
                        <a:t>Tradition says:</a:t>
                      </a:r>
                    </a:p>
                    <a:p>
                      <a:r>
                        <a:rPr lang="en-US" dirty="0"/>
                        <a:t>He</a:t>
                      </a:r>
                      <a:r>
                        <a:rPr lang="en-US" baseline="0" dirty="0"/>
                        <a:t> was killed in Persia</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6629400" cy="461665"/>
          </a:xfrm>
          <a:prstGeom prst="rect">
            <a:avLst/>
          </a:prstGeom>
          <a:noFill/>
        </p:spPr>
        <p:txBody>
          <a:bodyPr wrap="square" rtlCol="0">
            <a:spAutoFit/>
          </a:bodyPr>
          <a:lstStyle/>
          <a:p>
            <a:r>
              <a:rPr lang="en-US" sz="2400" dirty="0"/>
              <a:t>Apostles of Christ		Jude</a:t>
            </a:r>
          </a:p>
        </p:txBody>
      </p:sp>
      <p:grpSp>
        <p:nvGrpSpPr>
          <p:cNvPr id="4" name="Group 122"/>
          <p:cNvGrpSpPr/>
          <p:nvPr/>
        </p:nvGrpSpPr>
        <p:grpSpPr>
          <a:xfrm>
            <a:off x="6782008" y="2971800"/>
            <a:ext cx="1940693" cy="3352800"/>
            <a:chOff x="3581710" y="762000"/>
            <a:chExt cx="2895290" cy="5001991"/>
          </a:xfrm>
        </p:grpSpPr>
        <p:sp>
          <p:nvSpPr>
            <p:cNvPr id="5" name="Oval 4"/>
            <p:cNvSpPr/>
            <p:nvPr/>
          </p:nvSpPr>
          <p:spPr>
            <a:xfrm rot="20950279">
              <a:off x="4918741" y="5246935"/>
              <a:ext cx="744528" cy="517056"/>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950279">
              <a:off x="4232942" y="5170735"/>
              <a:ext cx="744528" cy="517056"/>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982089">
              <a:off x="3581710" y="4126160"/>
              <a:ext cx="744528" cy="34896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21351" flipH="1">
              <a:off x="5732472" y="4025613"/>
              <a:ext cx="744528" cy="34896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217087" flipH="1">
              <a:off x="3947441" y="2631268"/>
              <a:ext cx="725928" cy="1719824"/>
            </a:xfrm>
            <a:prstGeom prst="trapezoid">
              <a:avLst/>
            </a:prstGeom>
            <a:solidFill>
              <a:srgbClr val="FFCF4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382913">
              <a:off x="5381833" y="2622457"/>
              <a:ext cx="666873" cy="1659668"/>
            </a:xfrm>
            <a:prstGeom prst="trapezoid">
              <a:avLst/>
            </a:prstGeom>
            <a:solidFill>
              <a:srgbClr val="FFCF4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4228813" y="2553336"/>
              <a:ext cx="1613307" cy="2867184"/>
            </a:xfrm>
            <a:prstGeom prst="trapezoid">
              <a:avLst/>
            </a:prstGeom>
            <a:solidFill>
              <a:srgbClr val="FFCF4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06911" y="2482122"/>
              <a:ext cx="614597" cy="746017"/>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7148" y="870422"/>
              <a:ext cx="1289154" cy="2103641"/>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7621963">
              <a:off x="4261793" y="723681"/>
              <a:ext cx="1495574" cy="1572211"/>
            </a:xfrm>
            <a:prstGeom prst="chord">
              <a:avLst>
                <a:gd name="adj1" fmla="val 2700000"/>
                <a:gd name="adj2" fmla="val 14305134"/>
              </a:avLst>
            </a:prstGeom>
            <a:solidFill>
              <a:srgbClr val="8364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71737">
              <a:off x="3930992" y="1197798"/>
              <a:ext cx="576116" cy="2272152"/>
            </a:xfrm>
            <a:prstGeom prst="cloud">
              <a:avLst/>
            </a:prstGeom>
            <a:solidFill>
              <a:srgbClr val="8364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20928263" flipH="1">
              <a:off x="5506244" y="1329044"/>
              <a:ext cx="673798" cy="2014545"/>
            </a:xfrm>
            <a:prstGeom prst="cloud">
              <a:avLst/>
            </a:prstGeom>
            <a:solidFill>
              <a:srgbClr val="8364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66898" y="1283935"/>
              <a:ext cx="1734891" cy="358436"/>
            </a:xfrm>
            <a:prstGeom prst="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82913">
              <a:off x="4564314" y="2740725"/>
              <a:ext cx="666873" cy="2679779"/>
            </a:xfrm>
            <a:prstGeom prst="trapezoid">
              <a:avLst>
                <a:gd name="adj" fmla="val 38430"/>
              </a:avLst>
            </a:prstGeom>
            <a:solidFill>
              <a:srgbClr val="D07D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363256" y="4096004"/>
              <a:ext cx="1344421" cy="342816"/>
            </a:xfrm>
            <a:prstGeom prst="trapezoi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77"/>
            <p:cNvGrpSpPr/>
            <p:nvPr/>
          </p:nvGrpSpPr>
          <p:grpSpPr>
            <a:xfrm>
              <a:off x="4240968" y="2763188"/>
              <a:ext cx="510914" cy="579620"/>
              <a:chOff x="6955436" y="1150495"/>
              <a:chExt cx="870679" cy="880673"/>
            </a:xfrm>
          </p:grpSpPr>
          <p:sp>
            <p:nvSpPr>
              <p:cNvPr id="66" name="Oval 65"/>
              <p:cNvSpPr/>
              <p:nvPr/>
            </p:nvSpPr>
            <p:spPr>
              <a:xfrm>
                <a:off x="6955436" y="1184224"/>
                <a:ext cx="765748" cy="846944"/>
              </a:xfrm>
              <a:prstGeom prst="ellipse">
                <a:avLst/>
              </a:prstGeom>
              <a:solidFill>
                <a:srgbClr val="D07D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010400" y="1371600"/>
                <a:ext cx="558384" cy="507167"/>
              </a:xfrm>
              <a:prstGeom prst="ellipse">
                <a:avLst/>
              </a:prstGeom>
              <a:solidFill>
                <a:srgbClr val="D07D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190282" y="1150495"/>
                <a:ext cx="558384" cy="507167"/>
              </a:xfrm>
              <a:prstGeom prst="ellipse">
                <a:avLst/>
              </a:prstGeom>
              <a:solidFill>
                <a:srgbClr val="D07D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267731" y="1389088"/>
                <a:ext cx="558384" cy="507167"/>
              </a:xfrm>
              <a:prstGeom prst="ellipse">
                <a:avLst/>
              </a:prstGeom>
              <a:solidFill>
                <a:srgbClr val="D07D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78"/>
            <p:cNvGrpSpPr/>
            <p:nvPr/>
          </p:nvGrpSpPr>
          <p:grpSpPr>
            <a:xfrm>
              <a:off x="4372131" y="4044846"/>
              <a:ext cx="1324131" cy="381000"/>
              <a:chOff x="4953000" y="3276600"/>
              <a:chExt cx="6172200" cy="990600"/>
            </a:xfrm>
          </p:grpSpPr>
          <p:grpSp>
            <p:nvGrpSpPr>
              <p:cNvPr id="46" name="Group 284"/>
              <p:cNvGrpSpPr/>
              <p:nvPr/>
            </p:nvGrpSpPr>
            <p:grpSpPr>
              <a:xfrm>
                <a:off x="4953000" y="3276600"/>
                <a:ext cx="1600200" cy="990600"/>
                <a:chOff x="4953000" y="3276600"/>
                <a:chExt cx="1600200" cy="990600"/>
              </a:xfrm>
            </p:grpSpPr>
            <p:sp>
              <p:nvSpPr>
                <p:cNvPr id="62" name="Octagon 61"/>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85"/>
              <p:cNvGrpSpPr/>
              <p:nvPr/>
            </p:nvGrpSpPr>
            <p:grpSpPr>
              <a:xfrm>
                <a:off x="6477000" y="3276600"/>
                <a:ext cx="1600200" cy="990600"/>
                <a:chOff x="4953000" y="3276600"/>
                <a:chExt cx="1600200" cy="990600"/>
              </a:xfrm>
            </p:grpSpPr>
            <p:sp>
              <p:nvSpPr>
                <p:cNvPr id="58" name="Octagon 57"/>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90"/>
              <p:cNvGrpSpPr/>
              <p:nvPr/>
            </p:nvGrpSpPr>
            <p:grpSpPr>
              <a:xfrm>
                <a:off x="8001000" y="3276600"/>
                <a:ext cx="1600200" cy="990600"/>
                <a:chOff x="4953000" y="3276600"/>
                <a:chExt cx="1600200" cy="990600"/>
              </a:xfrm>
            </p:grpSpPr>
            <p:sp>
              <p:nvSpPr>
                <p:cNvPr id="54" name="Octagon 53"/>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95"/>
              <p:cNvGrpSpPr/>
              <p:nvPr/>
            </p:nvGrpSpPr>
            <p:grpSpPr>
              <a:xfrm>
                <a:off x="9525000" y="3276600"/>
                <a:ext cx="1600200" cy="990600"/>
                <a:chOff x="4953000" y="3276600"/>
                <a:chExt cx="1600200" cy="990600"/>
              </a:xfrm>
            </p:grpSpPr>
            <p:sp>
              <p:nvSpPr>
                <p:cNvPr id="50" name="Octagon 49"/>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99"/>
            <p:cNvGrpSpPr/>
            <p:nvPr/>
          </p:nvGrpSpPr>
          <p:grpSpPr>
            <a:xfrm>
              <a:off x="4194747" y="1244184"/>
              <a:ext cx="1696387" cy="381000"/>
              <a:chOff x="4953000" y="3276600"/>
              <a:chExt cx="6172200" cy="990600"/>
            </a:xfrm>
          </p:grpSpPr>
          <p:grpSp>
            <p:nvGrpSpPr>
              <p:cNvPr id="26" name="Group 284"/>
              <p:cNvGrpSpPr/>
              <p:nvPr/>
            </p:nvGrpSpPr>
            <p:grpSpPr>
              <a:xfrm>
                <a:off x="4953000" y="3276600"/>
                <a:ext cx="1600200" cy="990600"/>
                <a:chOff x="4953000" y="3276600"/>
                <a:chExt cx="1600200" cy="990600"/>
              </a:xfrm>
            </p:grpSpPr>
            <p:sp>
              <p:nvSpPr>
                <p:cNvPr id="42" name="Octagon 41"/>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85"/>
              <p:cNvGrpSpPr/>
              <p:nvPr/>
            </p:nvGrpSpPr>
            <p:grpSpPr>
              <a:xfrm>
                <a:off x="6477000" y="3276600"/>
                <a:ext cx="1600200" cy="990600"/>
                <a:chOff x="4953000" y="3276600"/>
                <a:chExt cx="1600200" cy="990600"/>
              </a:xfrm>
            </p:grpSpPr>
            <p:sp>
              <p:nvSpPr>
                <p:cNvPr id="38" name="Octagon 37"/>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90"/>
              <p:cNvGrpSpPr/>
              <p:nvPr/>
            </p:nvGrpSpPr>
            <p:grpSpPr>
              <a:xfrm>
                <a:off x="8001000" y="3276600"/>
                <a:ext cx="1600200" cy="990600"/>
                <a:chOff x="4953000" y="3276600"/>
                <a:chExt cx="1600200" cy="990600"/>
              </a:xfrm>
            </p:grpSpPr>
            <p:sp>
              <p:nvSpPr>
                <p:cNvPr id="34" name="Octagon 33"/>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95"/>
              <p:cNvGrpSpPr/>
              <p:nvPr/>
            </p:nvGrpSpPr>
            <p:grpSpPr>
              <a:xfrm>
                <a:off x="9525000" y="3276600"/>
                <a:ext cx="1600200" cy="990600"/>
                <a:chOff x="4953000" y="3276600"/>
                <a:chExt cx="1600200" cy="990600"/>
              </a:xfrm>
            </p:grpSpPr>
            <p:sp>
              <p:nvSpPr>
                <p:cNvPr id="30" name="Octagon 29"/>
                <p:cNvSpPr/>
                <p:nvPr/>
              </p:nvSpPr>
              <p:spPr>
                <a:xfrm>
                  <a:off x="4953000" y="3276600"/>
                  <a:ext cx="1600200" cy="990600"/>
                </a:xfrm>
                <a:prstGeom prst="octagon">
                  <a:avLst>
                    <a:gd name="adj" fmla="val 50000"/>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486400" y="3505200"/>
                  <a:ext cx="450122" cy="563511"/>
                </a:xfrm>
                <a:prstGeom prst="diamond">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5181600" y="3581400"/>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5948596" y="3598889"/>
                  <a:ext cx="312295" cy="434715"/>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Cloud 23"/>
            <p:cNvSpPr/>
            <p:nvPr/>
          </p:nvSpPr>
          <p:spPr>
            <a:xfrm rot="20928263" flipH="1">
              <a:off x="4568121" y="2522802"/>
              <a:ext cx="951566" cy="838236"/>
            </a:xfrm>
            <a:prstGeom prst="cloud">
              <a:avLst/>
            </a:prstGeom>
            <a:solidFill>
              <a:srgbClr val="8364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23458" y="2631346"/>
              <a:ext cx="409733" cy="193594"/>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Judas</a:t>
                      </a:r>
                    </a:p>
                  </a:txBody>
                  <a:tcPr/>
                </a:tc>
                <a:tc>
                  <a:txBody>
                    <a:bodyPr/>
                    <a:lstStyle/>
                    <a:p>
                      <a:r>
                        <a:rPr lang="en-US" dirty="0"/>
                        <a:t>Called Iscariot, probably because he was from the village of </a:t>
                      </a:r>
                      <a:r>
                        <a:rPr lang="en-US" dirty="0" err="1"/>
                        <a:t>Kerioth</a:t>
                      </a:r>
                      <a:r>
                        <a:rPr lang="en-US" dirty="0"/>
                        <a:t> in the tribe of Judah. </a:t>
                      </a:r>
                    </a:p>
                  </a:txBody>
                  <a:tcPr/>
                </a:tc>
                <a:tc>
                  <a:txBody>
                    <a:bodyPr/>
                    <a:lstStyle/>
                    <a:p>
                      <a:r>
                        <a:rPr lang="en-US" dirty="0"/>
                        <a:t>He was the son of Simon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a:t>
                      </a:r>
                      <a:r>
                        <a:rPr lang="en-US" baseline="0" dirty="0"/>
                        <a:t> was the only one who was not a Galilean.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Betrayer of Jesus</a:t>
                      </a:r>
                      <a:endParaRPr lang="en-US" dirty="0"/>
                    </a:p>
                    <a:p>
                      <a:endParaRPr lang="en-US" dirty="0"/>
                    </a:p>
                  </a:txBody>
                  <a:tcPr/>
                </a:tc>
                <a:tc>
                  <a:txBody>
                    <a:bodyPr/>
                    <a:lstStyle/>
                    <a:p>
                      <a:r>
                        <a:rPr lang="en-US" dirty="0"/>
                        <a:t>Hung himself in Jerusalem</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6629400" cy="461665"/>
          </a:xfrm>
          <a:prstGeom prst="rect">
            <a:avLst/>
          </a:prstGeom>
          <a:noFill/>
        </p:spPr>
        <p:txBody>
          <a:bodyPr wrap="square" rtlCol="0">
            <a:spAutoFit/>
          </a:bodyPr>
          <a:lstStyle/>
          <a:p>
            <a:r>
              <a:rPr lang="en-US" sz="2400" dirty="0"/>
              <a:t>Apostles of Christ		Judas Iscariot</a:t>
            </a:r>
          </a:p>
        </p:txBody>
      </p:sp>
      <p:grpSp>
        <p:nvGrpSpPr>
          <p:cNvPr id="4" name="Group 3"/>
          <p:cNvGrpSpPr/>
          <p:nvPr/>
        </p:nvGrpSpPr>
        <p:grpSpPr>
          <a:xfrm>
            <a:off x="3429000" y="2286000"/>
            <a:ext cx="1764677" cy="4022992"/>
            <a:chOff x="1608549" y="551678"/>
            <a:chExt cx="2658651" cy="6140279"/>
          </a:xfrm>
        </p:grpSpPr>
        <p:grpSp>
          <p:nvGrpSpPr>
            <p:cNvPr id="5" name="Group 116"/>
            <p:cNvGrpSpPr/>
            <p:nvPr/>
          </p:nvGrpSpPr>
          <p:grpSpPr>
            <a:xfrm rot="2256287">
              <a:off x="2220555" y="5960562"/>
              <a:ext cx="793231" cy="731395"/>
              <a:chOff x="5400719" y="4152900"/>
              <a:chExt cx="1008064" cy="1276992"/>
            </a:xfrm>
          </p:grpSpPr>
          <p:sp>
            <p:nvSpPr>
              <p:cNvPr id="131" name="Oval 130"/>
              <p:cNvSpPr/>
              <p:nvPr/>
            </p:nvSpPr>
            <p:spPr>
              <a:xfrm rot="3978003">
                <a:off x="5334000" y="4267200"/>
                <a:ext cx="990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4018444">
                <a:off x="5725422" y="4746531"/>
                <a:ext cx="609600" cy="757122"/>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3"/>
              <p:cNvSpPr/>
              <p:nvPr/>
            </p:nvSpPr>
            <p:spPr>
              <a:xfrm rot="4091402">
                <a:off x="5630039" y="4173140"/>
                <a:ext cx="379927" cy="838568"/>
              </a:xfrm>
              <a:prstGeom prst="moon">
                <a:avLst>
                  <a:gd name="adj" fmla="val 6311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rot="1303158">
              <a:off x="1608549" y="4106778"/>
              <a:ext cx="555583"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3800" y="4114800"/>
              <a:ext cx="533400"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15"/>
            <p:cNvGrpSpPr/>
            <p:nvPr/>
          </p:nvGrpSpPr>
          <p:grpSpPr>
            <a:xfrm>
              <a:off x="3048000" y="5943600"/>
              <a:ext cx="830705" cy="731395"/>
              <a:chOff x="5400719" y="4152900"/>
              <a:chExt cx="1008064" cy="1276992"/>
            </a:xfrm>
          </p:grpSpPr>
          <p:sp>
            <p:nvSpPr>
              <p:cNvPr id="128" name="Oval 112"/>
              <p:cNvSpPr/>
              <p:nvPr/>
            </p:nvSpPr>
            <p:spPr>
              <a:xfrm rot="3978003">
                <a:off x="5334000" y="4267200"/>
                <a:ext cx="990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lay 113"/>
              <p:cNvSpPr/>
              <p:nvPr/>
            </p:nvSpPr>
            <p:spPr>
              <a:xfrm rot="4018444">
                <a:off x="5725422" y="4746531"/>
                <a:ext cx="609600" cy="757122"/>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3"/>
              <p:cNvSpPr/>
              <p:nvPr/>
            </p:nvSpPr>
            <p:spPr>
              <a:xfrm rot="4091402">
                <a:off x="5630039" y="4173140"/>
                <a:ext cx="379927" cy="838568"/>
              </a:xfrm>
              <a:prstGeom prst="moon">
                <a:avLst>
                  <a:gd name="adj" fmla="val 6311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rapezoid 9"/>
            <p:cNvSpPr/>
            <p:nvPr/>
          </p:nvSpPr>
          <p:spPr>
            <a:xfrm>
              <a:off x="2209800" y="3124200"/>
              <a:ext cx="1676400" cy="3124200"/>
            </a:xfrm>
            <a:prstGeom prst="trapezoid">
              <a:avLst>
                <a:gd name="adj" fmla="val 1248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482973">
              <a:off x="3283974" y="2582959"/>
              <a:ext cx="769496" cy="2081836"/>
            </a:xfrm>
            <a:prstGeom prst="trapezoid">
              <a:avLst>
                <a:gd name="adj" fmla="val 12481"/>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4899">
              <a:off x="1935381" y="2583131"/>
              <a:ext cx="769496" cy="2075150"/>
            </a:xfrm>
            <a:prstGeom prst="trapezoid">
              <a:avLst>
                <a:gd name="adj" fmla="val 12481"/>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202304" y="2498359"/>
              <a:ext cx="1676400" cy="3124200"/>
            </a:xfrm>
            <a:prstGeom prst="trapezoid">
              <a:avLst>
                <a:gd name="adj" fmla="val 19634"/>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2590800" y="2514600"/>
              <a:ext cx="990600" cy="1600200"/>
            </a:xfrm>
            <a:prstGeom prst="triangle">
              <a:avLst>
                <a:gd name="adj" fmla="val 5454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1023553">
              <a:off x="3528765" y="2521457"/>
              <a:ext cx="153737" cy="1540777"/>
            </a:xfrm>
            <a:prstGeom prst="rect">
              <a:avLst/>
            </a:prstGeom>
            <a:solidFill>
              <a:srgbClr val="E0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955511">
              <a:off x="2186114" y="2515424"/>
              <a:ext cx="298458" cy="2090821"/>
            </a:xfrm>
            <a:prstGeom prst="rect">
              <a:avLst/>
            </a:prstGeom>
            <a:solidFill>
              <a:srgbClr val="E0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1"/>
            <p:cNvGrpSpPr/>
            <p:nvPr/>
          </p:nvGrpSpPr>
          <p:grpSpPr>
            <a:xfrm>
              <a:off x="2209800" y="5715000"/>
              <a:ext cx="1570042" cy="403485"/>
              <a:chOff x="5181600" y="4648200"/>
              <a:chExt cx="3810000" cy="1066800"/>
            </a:xfrm>
          </p:grpSpPr>
          <p:grpSp>
            <p:nvGrpSpPr>
              <p:cNvPr id="116" name="Group 101"/>
              <p:cNvGrpSpPr/>
              <p:nvPr/>
            </p:nvGrpSpPr>
            <p:grpSpPr>
              <a:xfrm>
                <a:off x="5181600" y="4648200"/>
                <a:ext cx="1295400" cy="1066800"/>
                <a:chOff x="5181600" y="4648200"/>
                <a:chExt cx="1295400" cy="1066800"/>
              </a:xfrm>
            </p:grpSpPr>
            <p:sp>
              <p:nvSpPr>
                <p:cNvPr id="126"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02"/>
              <p:cNvGrpSpPr/>
              <p:nvPr/>
            </p:nvGrpSpPr>
            <p:grpSpPr>
              <a:xfrm>
                <a:off x="6019800" y="4648200"/>
                <a:ext cx="1295400" cy="1066800"/>
                <a:chOff x="5181600" y="4648200"/>
                <a:chExt cx="1295400" cy="1066800"/>
              </a:xfrm>
            </p:grpSpPr>
            <p:sp>
              <p:nvSpPr>
                <p:cNvPr id="124" name="Lightning Bolt 10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ightning Bolt 10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5"/>
              <p:cNvGrpSpPr/>
              <p:nvPr/>
            </p:nvGrpSpPr>
            <p:grpSpPr>
              <a:xfrm>
                <a:off x="6858000" y="4648200"/>
                <a:ext cx="1295400" cy="1066800"/>
                <a:chOff x="5181600" y="4648200"/>
                <a:chExt cx="1295400" cy="1066800"/>
              </a:xfrm>
            </p:grpSpPr>
            <p:sp>
              <p:nvSpPr>
                <p:cNvPr id="122" name="Lightning Bolt 12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ghtning Bolt 12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08"/>
              <p:cNvGrpSpPr/>
              <p:nvPr/>
            </p:nvGrpSpPr>
            <p:grpSpPr>
              <a:xfrm>
                <a:off x="7696200" y="4648200"/>
                <a:ext cx="1295400" cy="1066800"/>
                <a:chOff x="5181600" y="4648200"/>
                <a:chExt cx="1295400" cy="1066800"/>
              </a:xfrm>
            </p:grpSpPr>
            <p:sp>
              <p:nvSpPr>
                <p:cNvPr id="120" name="Lightning Bolt 11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ightning Bolt 12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22"/>
            <p:cNvGrpSpPr/>
            <p:nvPr/>
          </p:nvGrpSpPr>
          <p:grpSpPr>
            <a:xfrm rot="16993735">
              <a:off x="2562814" y="3428014"/>
              <a:ext cx="1570042" cy="403485"/>
              <a:chOff x="5181600" y="4648200"/>
              <a:chExt cx="3810000" cy="1066800"/>
            </a:xfrm>
          </p:grpSpPr>
          <p:grpSp>
            <p:nvGrpSpPr>
              <p:cNvPr id="104" name="Group 103"/>
              <p:cNvGrpSpPr/>
              <p:nvPr/>
            </p:nvGrpSpPr>
            <p:grpSpPr>
              <a:xfrm>
                <a:off x="5181600" y="4648200"/>
                <a:ext cx="1295400" cy="1066800"/>
                <a:chOff x="5181600" y="4648200"/>
                <a:chExt cx="1295400" cy="1066800"/>
              </a:xfrm>
            </p:grpSpPr>
            <p:sp>
              <p:nvSpPr>
                <p:cNvPr id="114" name="Lightning Bolt 11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ghtning Bolt 11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6019800" y="4648200"/>
                <a:ext cx="1295400" cy="1066800"/>
                <a:chOff x="5181600" y="4648200"/>
                <a:chExt cx="1295400" cy="1066800"/>
              </a:xfrm>
            </p:grpSpPr>
            <p:sp>
              <p:nvSpPr>
                <p:cNvPr id="112" name="Lightning Bolt 11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ightning Bolt 11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858000" y="4648200"/>
                <a:ext cx="1295400" cy="1066800"/>
                <a:chOff x="5181600" y="4648200"/>
                <a:chExt cx="1295400" cy="1066800"/>
              </a:xfrm>
            </p:grpSpPr>
            <p:sp>
              <p:nvSpPr>
                <p:cNvPr id="110" name="Lightning Bolt 10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ghtning Bolt 11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8"/>
              <p:cNvGrpSpPr/>
              <p:nvPr/>
            </p:nvGrpSpPr>
            <p:grpSpPr>
              <a:xfrm>
                <a:off x="7696200" y="4648200"/>
                <a:ext cx="1295400" cy="1066800"/>
                <a:chOff x="5181600" y="4648200"/>
                <a:chExt cx="1295400" cy="1066800"/>
              </a:xfrm>
            </p:grpSpPr>
            <p:sp>
              <p:nvSpPr>
                <p:cNvPr id="108" name="Lightning Bolt 10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ightning Bolt 10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35"/>
            <p:cNvGrpSpPr/>
            <p:nvPr/>
          </p:nvGrpSpPr>
          <p:grpSpPr>
            <a:xfrm rot="4606265" flipH="1">
              <a:off x="1953215" y="3504215"/>
              <a:ext cx="1570042" cy="403485"/>
              <a:chOff x="5181600" y="4648200"/>
              <a:chExt cx="3810000" cy="1066800"/>
            </a:xfrm>
          </p:grpSpPr>
          <p:grpSp>
            <p:nvGrpSpPr>
              <p:cNvPr id="92" name="Group 101"/>
              <p:cNvGrpSpPr/>
              <p:nvPr/>
            </p:nvGrpSpPr>
            <p:grpSpPr>
              <a:xfrm>
                <a:off x="5181600" y="4648200"/>
                <a:ext cx="1295400" cy="1066800"/>
                <a:chOff x="5181600" y="4648200"/>
                <a:chExt cx="1295400" cy="1066800"/>
              </a:xfrm>
            </p:grpSpPr>
            <p:sp>
              <p:nvSpPr>
                <p:cNvPr id="102" name="Lightning Bolt 10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10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02"/>
              <p:cNvGrpSpPr/>
              <p:nvPr/>
            </p:nvGrpSpPr>
            <p:grpSpPr>
              <a:xfrm>
                <a:off x="6019800" y="4648200"/>
                <a:ext cx="1295400" cy="1066800"/>
                <a:chOff x="5181600" y="4648200"/>
                <a:chExt cx="1295400" cy="1066800"/>
              </a:xfrm>
            </p:grpSpPr>
            <p:sp>
              <p:nvSpPr>
                <p:cNvPr id="100"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5"/>
              <p:cNvGrpSpPr/>
              <p:nvPr/>
            </p:nvGrpSpPr>
            <p:grpSpPr>
              <a:xfrm>
                <a:off x="6858000" y="4648200"/>
                <a:ext cx="1295400" cy="1066800"/>
                <a:chOff x="5181600" y="4648200"/>
                <a:chExt cx="1295400" cy="1066800"/>
              </a:xfrm>
            </p:grpSpPr>
            <p:sp>
              <p:nvSpPr>
                <p:cNvPr id="98" name="Lightning Bolt 9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9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08"/>
              <p:cNvGrpSpPr/>
              <p:nvPr/>
            </p:nvGrpSpPr>
            <p:grpSpPr>
              <a:xfrm>
                <a:off x="7696200" y="4648200"/>
                <a:ext cx="1295400" cy="1066800"/>
                <a:chOff x="5181600" y="4648200"/>
                <a:chExt cx="1295400" cy="1066800"/>
              </a:xfrm>
            </p:grpSpPr>
            <p:sp>
              <p:nvSpPr>
                <p:cNvPr id="96" name="Lightning Bolt 95"/>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ightning Bolt 9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97"/>
            <p:cNvGrpSpPr/>
            <p:nvPr/>
          </p:nvGrpSpPr>
          <p:grpSpPr>
            <a:xfrm>
              <a:off x="1937478" y="551678"/>
              <a:ext cx="2177321" cy="2937283"/>
              <a:chOff x="2147482" y="762000"/>
              <a:chExt cx="1748368" cy="2503339"/>
            </a:xfrm>
          </p:grpSpPr>
          <p:grpSp>
            <p:nvGrpSpPr>
              <p:cNvPr id="21" name="Group 19"/>
              <p:cNvGrpSpPr/>
              <p:nvPr/>
            </p:nvGrpSpPr>
            <p:grpSpPr>
              <a:xfrm rot="5014661">
                <a:off x="2745812" y="1606459"/>
                <a:ext cx="1647298" cy="652779"/>
                <a:chOff x="4850118" y="788842"/>
                <a:chExt cx="2160282" cy="1573358"/>
              </a:xfrm>
            </p:grpSpPr>
            <p:grpSp>
              <p:nvGrpSpPr>
                <p:cNvPr id="76" name="Group 10"/>
                <p:cNvGrpSpPr/>
                <p:nvPr/>
              </p:nvGrpSpPr>
              <p:grpSpPr>
                <a:xfrm rot="10800000">
                  <a:off x="5181600" y="1371600"/>
                  <a:ext cx="1295400" cy="990600"/>
                  <a:chOff x="4850118" y="788842"/>
                  <a:chExt cx="2160282" cy="1497158"/>
                </a:xfrm>
              </p:grpSpPr>
              <p:sp>
                <p:nvSpPr>
                  <p:cNvPr id="85" name="Moon 2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3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31"/>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32"/>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33"/>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34"/>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35"/>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a:off x="4850118" y="788842"/>
                  <a:ext cx="2160282" cy="1497158"/>
                  <a:chOff x="4850118" y="788842"/>
                  <a:chExt cx="2160282" cy="1497158"/>
                </a:xfrm>
              </p:grpSpPr>
              <p:sp>
                <p:nvSpPr>
                  <p:cNvPr id="78" name="Moon 2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2514600" y="914400"/>
                <a:ext cx="11430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8"/>
              <p:cNvGrpSpPr/>
              <p:nvPr/>
            </p:nvGrpSpPr>
            <p:grpSpPr>
              <a:xfrm>
                <a:off x="2438400" y="762000"/>
                <a:ext cx="1219200" cy="887957"/>
                <a:chOff x="4850118" y="788842"/>
                <a:chExt cx="2160282" cy="1573358"/>
              </a:xfrm>
            </p:grpSpPr>
            <p:grpSp>
              <p:nvGrpSpPr>
                <p:cNvPr id="60" name="Group 10"/>
                <p:cNvGrpSpPr/>
                <p:nvPr/>
              </p:nvGrpSpPr>
              <p:grpSpPr>
                <a:xfrm rot="10800000">
                  <a:off x="5181600" y="1371600"/>
                  <a:ext cx="1295400" cy="990600"/>
                  <a:chOff x="4850118" y="788842"/>
                  <a:chExt cx="2160282" cy="1497158"/>
                </a:xfrm>
              </p:grpSpPr>
              <p:sp>
                <p:nvSpPr>
                  <p:cNvPr id="69" name="Moon 6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9"/>
                <p:cNvGrpSpPr/>
                <p:nvPr/>
              </p:nvGrpSpPr>
              <p:grpSpPr>
                <a:xfrm>
                  <a:off x="4850118" y="788842"/>
                  <a:ext cx="2160282" cy="1497158"/>
                  <a:chOff x="4850118" y="788842"/>
                  <a:chExt cx="2160282" cy="1497158"/>
                </a:xfrm>
              </p:grpSpPr>
              <p:sp>
                <p:nvSpPr>
                  <p:cNvPr id="62" name="Moon 6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53"/>
              <p:cNvGrpSpPr/>
              <p:nvPr/>
            </p:nvGrpSpPr>
            <p:grpSpPr>
              <a:xfrm rot="16585339" flipH="1">
                <a:off x="1650223" y="1671600"/>
                <a:ext cx="1647298" cy="652779"/>
                <a:chOff x="4850118" y="788842"/>
                <a:chExt cx="2160282" cy="1573358"/>
              </a:xfrm>
            </p:grpSpPr>
            <p:grpSp>
              <p:nvGrpSpPr>
                <p:cNvPr id="44" name="Group 10"/>
                <p:cNvGrpSpPr/>
                <p:nvPr/>
              </p:nvGrpSpPr>
              <p:grpSpPr>
                <a:xfrm rot="10800000">
                  <a:off x="5181600" y="1371600"/>
                  <a:ext cx="1295400" cy="990600"/>
                  <a:chOff x="4850118" y="788842"/>
                  <a:chExt cx="2160282" cy="1497158"/>
                </a:xfrm>
              </p:grpSpPr>
              <p:sp>
                <p:nvSpPr>
                  <p:cNvPr id="53" name="Moon 5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9"/>
                <p:cNvGrpSpPr/>
                <p:nvPr/>
              </p:nvGrpSpPr>
              <p:grpSpPr>
                <a:xfrm>
                  <a:off x="4850118" y="788842"/>
                  <a:ext cx="2160282" cy="1497158"/>
                  <a:chOff x="4850118" y="788842"/>
                  <a:chExt cx="2160282" cy="1497158"/>
                </a:xfrm>
              </p:grpSpPr>
              <p:sp>
                <p:nvSpPr>
                  <p:cNvPr id="46" name="Moon 4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70"/>
              <p:cNvGrpSpPr/>
              <p:nvPr/>
            </p:nvGrpSpPr>
            <p:grpSpPr>
              <a:xfrm>
                <a:off x="2743200" y="2133600"/>
                <a:ext cx="762000" cy="1131739"/>
                <a:chOff x="4850118" y="864958"/>
                <a:chExt cx="2160282" cy="1497242"/>
              </a:xfrm>
            </p:grpSpPr>
            <p:grpSp>
              <p:nvGrpSpPr>
                <p:cNvPr id="29" name="Group 10"/>
                <p:cNvGrpSpPr/>
                <p:nvPr/>
              </p:nvGrpSpPr>
              <p:grpSpPr>
                <a:xfrm rot="10800000">
                  <a:off x="5181600" y="1371600"/>
                  <a:ext cx="1295400" cy="990600"/>
                  <a:chOff x="4850118" y="788842"/>
                  <a:chExt cx="2160282" cy="1497158"/>
                </a:xfrm>
              </p:grpSpPr>
              <p:sp>
                <p:nvSpPr>
                  <p:cNvPr id="37" name="Moon 3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9"/>
                <p:cNvGrpSpPr/>
                <p:nvPr/>
              </p:nvGrpSpPr>
              <p:grpSpPr>
                <a:xfrm>
                  <a:off x="4850118" y="864958"/>
                  <a:ext cx="2160282" cy="1421042"/>
                  <a:chOff x="4850118" y="864958"/>
                  <a:chExt cx="2160282" cy="1421042"/>
                </a:xfrm>
              </p:grpSpPr>
              <p:sp>
                <p:nvSpPr>
                  <p:cNvPr id="31" name="Moon 3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p:cNvSpPr/>
              <p:nvPr/>
            </p:nvSpPr>
            <p:spPr>
              <a:xfrm>
                <a:off x="2362200" y="1143000"/>
                <a:ext cx="685800" cy="533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876775">
                <a:off x="3261925" y="1144484"/>
                <a:ext cx="533400" cy="304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64305" y="2322225"/>
                <a:ext cx="367455" cy="2017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94492046"/>
              </p:ext>
            </p:extLst>
          </p:nvPr>
        </p:nvGraphicFramePr>
        <p:xfrm>
          <a:off x="304800" y="533400"/>
          <a:ext cx="8534400" cy="60607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99644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Interesting</a:t>
                      </a:r>
                      <a:r>
                        <a:rPr lang="en-US" baseline="0" dirty="0"/>
                        <a:t> fact</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Matthias</a:t>
                      </a:r>
                    </a:p>
                  </a:txBody>
                  <a:tcPr/>
                </a:tc>
                <a:tc>
                  <a:txBody>
                    <a:bodyPr/>
                    <a:lstStyle/>
                    <a:p>
                      <a:r>
                        <a:rPr lang="en-US" dirty="0"/>
                        <a:t>Name</a:t>
                      </a:r>
                      <a:r>
                        <a:rPr lang="en-US" baseline="0" dirty="0"/>
                        <a:t> means: Gift of Jehovah</a:t>
                      </a:r>
                      <a:endParaRPr lang="en-US" dirty="0"/>
                    </a:p>
                  </a:txBody>
                  <a:tcPr/>
                </a:tc>
                <a:tc>
                  <a:txBody>
                    <a:bodyPr/>
                    <a:lstStyle/>
                    <a:p>
                      <a:r>
                        <a:rPr lang="en-US" dirty="0"/>
                        <a:t>Because of the transgression of Judas, the 11 needed to appoint another apostle.</a:t>
                      </a:r>
                      <a:r>
                        <a:rPr lang="en-US" baseline="0" dirty="0"/>
                        <a:t> The  leaders appointed two, Joseph called </a:t>
                      </a:r>
                      <a:r>
                        <a:rPr lang="en-US" baseline="0" dirty="0" err="1"/>
                        <a:t>Barsabas</a:t>
                      </a:r>
                      <a:r>
                        <a:rPr lang="en-US" baseline="0" dirty="0"/>
                        <a:t>, who was surnamed Justus, and </a:t>
                      </a:r>
                      <a:r>
                        <a:rPr lang="en-US" u="sng" baseline="0" dirty="0"/>
                        <a:t>Matthias. </a:t>
                      </a:r>
                    </a:p>
                    <a:p>
                      <a:r>
                        <a:rPr lang="en-US" baseline="0" dirty="0"/>
                        <a:t>When they prayed, they knew in their hearts and the lot fell upon Matthias.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was the person to fill the place of Judas. All that is known of him is that he was a disciple throughout the whole of our Lord’s ministry.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Tradition</a:t>
                      </a:r>
                      <a:r>
                        <a:rPr lang="en-US" baseline="0" dirty="0"/>
                        <a:t> states that he preached the gospel and suffered martyrdom in Ethiopia*</a:t>
                      </a:r>
                      <a:endParaRPr lang="en-US" dirty="0"/>
                    </a:p>
                    <a:p>
                      <a:endParaRPr lang="en-US" dirty="0"/>
                    </a:p>
                  </a:txBody>
                  <a:tcPr/>
                </a:tc>
                <a:tc>
                  <a:txBody>
                    <a:bodyPr/>
                    <a:lstStyle/>
                    <a:p>
                      <a:r>
                        <a:rPr lang="en-US" dirty="0"/>
                        <a:t>Stoned</a:t>
                      </a:r>
                      <a:r>
                        <a:rPr lang="en-US" baseline="0" dirty="0"/>
                        <a:t> and beheaded</a:t>
                      </a:r>
                    </a:p>
                    <a:p>
                      <a:r>
                        <a:rPr lang="en-US" baseline="0" dirty="0"/>
                        <a:t>(in Ethiopia)*</a:t>
                      </a:r>
                      <a:endParaRPr lang="en-US"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2286000" y="0"/>
            <a:ext cx="5467865" cy="523220"/>
          </a:xfrm>
          <a:prstGeom prst="rect">
            <a:avLst/>
          </a:prstGeom>
          <a:noFill/>
        </p:spPr>
        <p:txBody>
          <a:bodyPr wrap="square" rtlCol="0">
            <a:spAutoFit/>
          </a:bodyPr>
          <a:lstStyle/>
          <a:p>
            <a:r>
              <a:rPr lang="en-US" sz="2800" dirty="0"/>
              <a:t>Apostles After Christ---Matthias</a:t>
            </a:r>
          </a:p>
        </p:txBody>
      </p:sp>
      <p:grpSp>
        <p:nvGrpSpPr>
          <p:cNvPr id="5" name="Group 4"/>
          <p:cNvGrpSpPr/>
          <p:nvPr/>
        </p:nvGrpSpPr>
        <p:grpSpPr>
          <a:xfrm>
            <a:off x="1097837" y="2438400"/>
            <a:ext cx="1950163" cy="4038600"/>
            <a:chOff x="618959" y="324297"/>
            <a:chExt cx="2886241" cy="5924103"/>
          </a:xfrm>
        </p:grpSpPr>
        <p:sp>
          <p:nvSpPr>
            <p:cNvPr id="6" name="Cloud 5"/>
            <p:cNvSpPr/>
            <p:nvPr/>
          </p:nvSpPr>
          <p:spPr>
            <a:xfrm rot="7971735" flipH="1">
              <a:off x="861195" y="1032846"/>
              <a:ext cx="2392410" cy="235390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1642" y="3759024"/>
              <a:ext cx="593558"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56158">
              <a:off x="618959" y="3690847"/>
              <a:ext cx="519363"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01942" y="5448243"/>
              <a:ext cx="741947"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1305" y="5448243"/>
              <a:ext cx="741947"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96156">
              <a:off x="810389" y="2560744"/>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1752">
              <a:off x="958040" y="2355932"/>
              <a:ext cx="977481" cy="152430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870960">
              <a:off x="2431469" y="2565424"/>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36208">
              <a:off x="2251055" y="2381548"/>
              <a:ext cx="977481" cy="152430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427747" y="2425429"/>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818183" y="2158710"/>
              <a:ext cx="583825" cy="711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35299">
              <a:off x="2186941" y="2246821"/>
              <a:ext cx="680701" cy="338230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353417">
              <a:off x="1411130" y="2370479"/>
              <a:ext cx="680701" cy="323309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7640" y="712814"/>
              <a:ext cx="1409700" cy="18015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3069450" flipH="1">
              <a:off x="1256206" y="333072"/>
              <a:ext cx="859378" cy="151074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9042752" flipH="1">
              <a:off x="2153418" y="324297"/>
              <a:ext cx="828779" cy="150980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05000" y="457200"/>
              <a:ext cx="685800" cy="762000"/>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978978">
              <a:off x="1177279" y="1318702"/>
              <a:ext cx="401718" cy="48093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978978">
              <a:off x="2777479" y="1367559"/>
              <a:ext cx="401718" cy="48093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7971735" flipH="1">
              <a:off x="1682227" y="1860917"/>
              <a:ext cx="874341" cy="85016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05000" y="2031069"/>
              <a:ext cx="447373" cy="243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371600" y="4114800"/>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rot="5400000">
              <a:off x="1562100" y="461010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p:cNvSpPr/>
            <p:nvPr/>
          </p:nvSpPr>
          <p:spPr>
            <a:xfrm rot="4302222">
              <a:off x="1857850" y="4697547"/>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209800" y="4047344"/>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06074771"/>
              </p:ext>
            </p:extLst>
          </p:nvPr>
        </p:nvGraphicFramePr>
        <p:xfrm>
          <a:off x="304800" y="533400"/>
          <a:ext cx="8534400" cy="599977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Paul</a:t>
                      </a:r>
                    </a:p>
                  </a:txBody>
                  <a:tcPr/>
                </a:tc>
                <a:tc>
                  <a:txBody>
                    <a:bodyPr/>
                    <a:lstStyle/>
                    <a:p>
                      <a:r>
                        <a:rPr lang="en-US" dirty="0"/>
                        <a:t>Saul…a Pharisee</a:t>
                      </a:r>
                    </a:p>
                    <a:p>
                      <a:r>
                        <a:rPr lang="en-US" dirty="0"/>
                        <a:t>Paul’s Latin</a:t>
                      </a:r>
                      <a:r>
                        <a:rPr lang="en-US" baseline="0" dirty="0"/>
                        <a:t> name is first mentioned in the beginning of his gentile ministry. </a:t>
                      </a:r>
                      <a:endParaRPr lang="en-US" dirty="0"/>
                    </a:p>
                  </a:txBody>
                  <a:tcPr/>
                </a:tc>
                <a:tc>
                  <a:txBody>
                    <a:bodyPr/>
                    <a:lstStyle/>
                    <a:p>
                      <a:r>
                        <a:rPr lang="en-US" dirty="0"/>
                        <a:t>He belonged to Tarsus, in Cilicia.</a:t>
                      </a:r>
                      <a:r>
                        <a:rPr lang="en-US" baseline="0" dirty="0"/>
                        <a:t> </a:t>
                      </a:r>
                    </a:p>
                    <a:p>
                      <a:endParaRPr lang="en-US" baseline="0" dirty="0"/>
                    </a:p>
                    <a:p>
                      <a:r>
                        <a:rPr lang="en-US" baseline="0" dirty="0"/>
                        <a:t>He was a pupil of </a:t>
                      </a:r>
                      <a:r>
                        <a:rPr lang="en-US" baseline="0" dirty="0" err="1"/>
                        <a:t>Gamaliel</a:t>
                      </a:r>
                      <a:r>
                        <a:rPr lang="en-US" baseline="0" dirty="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Early life: He was active in the persecution of Christians</a:t>
                      </a:r>
                      <a:r>
                        <a:rPr lang="en-US" sz="1400" baseline="0" dirty="0"/>
                        <a:t> and took part in the martyrdom of Stephen.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Saw a vision on the Road for Damascus which changed his current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Baptized by Ananias and retired to Arabia for 3 years. After returning to Jerusalem, he was introduced to Peter and James. He retired to Tarsus and remained 6-7 years preaching in Syria and Cilicia. He took 3 missionary journeys and spent time in prison writing letters to the saints.</a:t>
                      </a:r>
                      <a:endParaRPr lang="en-US" sz="1400" dirty="0"/>
                    </a:p>
                    <a:p>
                      <a:pPr fontAlgn="base"/>
                      <a:r>
                        <a:rPr lang="en-US" sz="1400" b="0" i="0" kern="1200" dirty="0">
                          <a:solidFill>
                            <a:schemeClr val="tx1"/>
                          </a:solidFill>
                          <a:effectLst/>
                          <a:latin typeface="+mn-lt"/>
                          <a:ea typeface="+mn-ea"/>
                          <a:cs typeface="+mn-cs"/>
                        </a:rPr>
                        <a:t>“He is about five feet high; very dark hair; dark complexion; dark skin; large Roman nose; sharp face; small black eyes, penetrating as eternity; round shoulders; a whining voice, except when elevated, and then it almost resembled the roaring of a lion” </a:t>
                      </a:r>
                      <a:r>
                        <a:rPr lang="en-US" sz="1000" b="0" i="0" kern="1200" dirty="0">
                          <a:solidFill>
                            <a:schemeClr val="tx1"/>
                          </a:solidFill>
                          <a:effectLst/>
                          <a:latin typeface="+mn-lt"/>
                          <a:ea typeface="+mn-ea"/>
                          <a:cs typeface="+mn-cs"/>
                        </a:rPr>
                        <a:t>(</a:t>
                      </a:r>
                      <a:r>
                        <a:rPr lang="en-US" sz="1000" b="0" i="1" kern="1200" dirty="0">
                          <a:solidFill>
                            <a:schemeClr val="tx1"/>
                          </a:solidFill>
                          <a:effectLst/>
                          <a:latin typeface="+mn-lt"/>
                          <a:ea typeface="+mn-ea"/>
                          <a:cs typeface="+mn-cs"/>
                        </a:rPr>
                        <a:t>Teachings of the Prophet Joseph Smith,</a:t>
                      </a:r>
                      <a:r>
                        <a:rPr lang="en-US" sz="1000" b="0" i="0" kern="1200" dirty="0">
                          <a:solidFill>
                            <a:schemeClr val="tx1"/>
                          </a:solidFill>
                          <a:effectLst/>
                          <a:latin typeface="+mn-lt"/>
                          <a:ea typeface="+mn-ea"/>
                          <a:cs typeface="+mn-cs"/>
                        </a:rPr>
                        <a:t> sel. Joseph Fielding Smith [1976], 180). August 1999 Ensign </a:t>
                      </a:r>
                      <a:r>
                        <a:rPr lang="en-US" sz="1000" b="0" i="1" kern="1200" dirty="0">
                          <a:solidFill>
                            <a:schemeClr val="tx1"/>
                          </a:solidFill>
                          <a:effectLst/>
                          <a:latin typeface="+mn-lt"/>
                          <a:ea typeface="+mn-ea"/>
                          <a:cs typeface="+mn-cs"/>
                        </a:rPr>
                        <a:t>Paul: Untiring Witness of Christ </a:t>
                      </a:r>
                      <a:r>
                        <a:rPr lang="en-US" sz="1000" b="0" i="0" kern="1200" dirty="0">
                          <a:solidFill>
                            <a:schemeClr val="tx1"/>
                          </a:solidFill>
                          <a:effectLst/>
                          <a:latin typeface="+mn-lt"/>
                          <a:ea typeface="+mn-ea"/>
                          <a:cs typeface="+mn-cs"/>
                        </a:rPr>
                        <a:t> by </a:t>
                      </a:r>
                      <a:r>
                        <a:rPr lang="en-US" sz="1000" b="0" i="0" kern="1200" dirty="0" err="1">
                          <a:solidFill>
                            <a:schemeClr val="tx1"/>
                          </a:solidFill>
                          <a:effectLst/>
                          <a:latin typeface="+mn-lt"/>
                          <a:ea typeface="+mn-ea"/>
                          <a:cs typeface="+mn-cs"/>
                        </a:rPr>
                        <a:t>Daivid</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Rolph</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Seely</a:t>
                      </a:r>
                      <a:r>
                        <a:rPr lang="en-US" sz="1000" b="0" i="0" kern="1200" dirty="0">
                          <a:solidFill>
                            <a:schemeClr val="tx1"/>
                          </a:solidFill>
                          <a:effectLst/>
                          <a:latin typeface="+mn-lt"/>
                          <a:ea typeface="+mn-ea"/>
                          <a:cs typeface="+mn-cs"/>
                        </a:rPr>
                        <a:t> and Jo Ann H. </a:t>
                      </a:r>
                      <a:r>
                        <a:rPr lang="en-US" sz="1000" b="0" i="0" kern="1200" dirty="0" err="1">
                          <a:solidFill>
                            <a:schemeClr val="tx1"/>
                          </a:solidFill>
                          <a:effectLst/>
                          <a:latin typeface="+mn-lt"/>
                          <a:ea typeface="+mn-ea"/>
                          <a:cs typeface="+mn-cs"/>
                        </a:rPr>
                        <a:t>Seely</a:t>
                      </a:r>
                      <a:endParaRPr lang="en-US" sz="1000" dirty="0"/>
                    </a:p>
                  </a:txBody>
                  <a:tcPr/>
                </a:tc>
                <a:tc>
                  <a:txBody>
                    <a:bodyPr/>
                    <a:lstStyle/>
                    <a:p>
                      <a:r>
                        <a:rPr lang="en-US" dirty="0"/>
                        <a:t>Tortured</a:t>
                      </a:r>
                      <a:r>
                        <a:rPr lang="en-US" baseline="0" dirty="0"/>
                        <a:t> and beheaded in Rome by Nero in probably in the spring of A.D. 65</a:t>
                      </a:r>
                      <a:endParaRPr lang="en-US"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2438400" y="0"/>
            <a:ext cx="4648200" cy="523220"/>
          </a:xfrm>
          <a:prstGeom prst="rect">
            <a:avLst/>
          </a:prstGeom>
          <a:noFill/>
        </p:spPr>
        <p:txBody>
          <a:bodyPr wrap="square" rtlCol="0">
            <a:spAutoFit/>
          </a:bodyPr>
          <a:lstStyle/>
          <a:p>
            <a:r>
              <a:rPr lang="en-US" sz="2800" dirty="0"/>
              <a:t>Apostles After Christ---Paul</a:t>
            </a:r>
          </a:p>
        </p:txBody>
      </p:sp>
      <p:grpSp>
        <p:nvGrpSpPr>
          <p:cNvPr id="51" name="Group 94"/>
          <p:cNvGrpSpPr/>
          <p:nvPr/>
        </p:nvGrpSpPr>
        <p:grpSpPr>
          <a:xfrm>
            <a:off x="901337" y="3352800"/>
            <a:ext cx="1524000" cy="2974305"/>
            <a:chOff x="4405860" y="139189"/>
            <a:chExt cx="2861871" cy="6475262"/>
          </a:xfrm>
        </p:grpSpPr>
        <p:grpSp>
          <p:nvGrpSpPr>
            <p:cNvPr id="52" name="Group 86"/>
            <p:cNvGrpSpPr/>
            <p:nvPr/>
          </p:nvGrpSpPr>
          <p:grpSpPr>
            <a:xfrm rot="2107423">
              <a:off x="4802579" y="139189"/>
              <a:ext cx="743864" cy="1806453"/>
              <a:chOff x="7696200" y="914400"/>
              <a:chExt cx="685800" cy="2438400"/>
            </a:xfrm>
          </p:grpSpPr>
          <p:sp>
            <p:nvSpPr>
              <p:cNvPr id="92" name="Moon 91"/>
              <p:cNvSpPr/>
              <p:nvPr/>
            </p:nvSpPr>
            <p:spPr>
              <a:xfrm>
                <a:off x="7696200" y="914400"/>
                <a:ext cx="533400" cy="2438400"/>
              </a:xfrm>
              <a:prstGeom prst="moon">
                <a:avLst>
                  <a:gd name="adj" fmla="val 8750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700267">
                <a:off x="7848600" y="914400"/>
                <a:ext cx="533400" cy="2438400"/>
              </a:xfrm>
              <a:prstGeom prst="moon">
                <a:avLst>
                  <a:gd name="adj" fmla="val 8750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19916241">
                <a:off x="7848600" y="1066800"/>
                <a:ext cx="457200" cy="1905000"/>
              </a:xfrm>
              <a:prstGeom prst="moon">
                <a:avLst>
                  <a:gd name="adj" fmla="val 87500"/>
                </a:avLst>
              </a:prstGeom>
              <a:solidFill>
                <a:srgbClr val="E7CF6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772400" y="1066800"/>
                <a:ext cx="381000" cy="18288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7"/>
            <p:cNvGrpSpPr/>
            <p:nvPr/>
          </p:nvGrpSpPr>
          <p:grpSpPr>
            <a:xfrm rot="19262140" flipH="1">
              <a:off x="6126313" y="231425"/>
              <a:ext cx="743864" cy="1645187"/>
              <a:chOff x="7696200" y="914400"/>
              <a:chExt cx="685800" cy="2438400"/>
            </a:xfrm>
          </p:grpSpPr>
          <p:sp>
            <p:nvSpPr>
              <p:cNvPr id="88" name="Moon 87"/>
              <p:cNvSpPr/>
              <p:nvPr/>
            </p:nvSpPr>
            <p:spPr>
              <a:xfrm>
                <a:off x="7696200" y="914400"/>
                <a:ext cx="533400" cy="2438400"/>
              </a:xfrm>
              <a:prstGeom prst="moon">
                <a:avLst>
                  <a:gd name="adj" fmla="val 8750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700267">
                <a:off x="7848600" y="914400"/>
                <a:ext cx="533400" cy="2438400"/>
              </a:xfrm>
              <a:prstGeom prst="moon">
                <a:avLst>
                  <a:gd name="adj" fmla="val 8750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9916241">
                <a:off x="7848600" y="1066800"/>
                <a:ext cx="457200" cy="1905000"/>
              </a:xfrm>
              <a:prstGeom prst="moon">
                <a:avLst>
                  <a:gd name="adj" fmla="val 87500"/>
                </a:avLst>
              </a:prstGeom>
              <a:solidFill>
                <a:srgbClr val="E7CF6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772400" y="1066800"/>
                <a:ext cx="381000" cy="18288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7"/>
            <p:cNvGrpSpPr/>
            <p:nvPr/>
          </p:nvGrpSpPr>
          <p:grpSpPr>
            <a:xfrm rot="562843">
              <a:off x="5697438" y="5840305"/>
              <a:ext cx="666047" cy="774146"/>
              <a:chOff x="6106804" y="4039302"/>
              <a:chExt cx="666047" cy="774146"/>
            </a:xfrm>
          </p:grpSpPr>
          <p:sp>
            <p:nvSpPr>
              <p:cNvPr id="85" name="Oval 84"/>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7"/>
            <p:cNvGrpSpPr/>
            <p:nvPr/>
          </p:nvGrpSpPr>
          <p:grpSpPr>
            <a:xfrm rot="2613352">
              <a:off x="5128037" y="5761712"/>
              <a:ext cx="666047" cy="774146"/>
              <a:chOff x="6106804" y="4039302"/>
              <a:chExt cx="666047" cy="774146"/>
            </a:xfrm>
          </p:grpSpPr>
          <p:sp>
            <p:nvSpPr>
              <p:cNvPr id="82" name="Oval 81"/>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6651885" y="3632617"/>
              <a:ext cx="615846" cy="7844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405860" y="3592643"/>
              <a:ext cx="615846" cy="7844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4891789" y="1550232"/>
              <a:ext cx="1943725" cy="4469567"/>
            </a:xfrm>
            <a:prstGeom prst="trapezoid">
              <a:avLst>
                <a:gd name="adj" fmla="val 20902"/>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431102">
              <a:off x="5935566" y="2006920"/>
              <a:ext cx="1069877" cy="2156085"/>
            </a:xfrm>
            <a:prstGeom prst="trapezoid">
              <a:avLst>
                <a:gd name="adj" fmla="val 20902"/>
              </a:avLst>
            </a:prstGeom>
            <a:solidFill>
              <a:srgbClr val="D3B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195734">
              <a:off x="4658904" y="1959450"/>
              <a:ext cx="1069877" cy="2156085"/>
            </a:xfrm>
            <a:prstGeom prst="trapezoid">
              <a:avLst>
                <a:gd name="adj" fmla="val 20902"/>
              </a:avLst>
            </a:prstGeom>
            <a:solidFill>
              <a:srgbClr val="D3B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923020" y="1813809"/>
              <a:ext cx="1828800" cy="3372787"/>
            </a:xfrm>
            <a:prstGeom prst="trapezoid">
              <a:avLst>
                <a:gd name="adj" fmla="val 20902"/>
              </a:avLst>
            </a:prstGeom>
            <a:solidFill>
              <a:srgbClr val="D3B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18695">
              <a:off x="4942382" y="1927863"/>
              <a:ext cx="825465" cy="3337608"/>
            </a:xfrm>
            <a:prstGeom prst="trapezoid">
              <a:avLst>
                <a:gd name="adj" fmla="val 20902"/>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1332773">
              <a:off x="5919098" y="1932028"/>
              <a:ext cx="825465" cy="3326107"/>
            </a:xfrm>
            <a:prstGeom prst="trapezoid">
              <a:avLst>
                <a:gd name="adj" fmla="val 20902"/>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286531" y="1073046"/>
              <a:ext cx="1040567" cy="14852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29200" y="381000"/>
              <a:ext cx="1600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7"/>
            <p:cNvGrpSpPr/>
            <p:nvPr/>
          </p:nvGrpSpPr>
          <p:grpSpPr>
            <a:xfrm>
              <a:off x="4953000" y="5334000"/>
              <a:ext cx="1828800" cy="609600"/>
              <a:chOff x="1371600" y="3962400"/>
              <a:chExt cx="6705600" cy="2057400"/>
            </a:xfrm>
          </p:grpSpPr>
          <p:grpSp>
            <p:nvGrpSpPr>
              <p:cNvPr id="70" name="Group 195"/>
              <p:cNvGrpSpPr/>
              <p:nvPr/>
            </p:nvGrpSpPr>
            <p:grpSpPr>
              <a:xfrm>
                <a:off x="1371600" y="3962400"/>
                <a:ext cx="1676400" cy="2057400"/>
                <a:chOff x="1371600" y="3962400"/>
                <a:chExt cx="1676400" cy="2057400"/>
              </a:xfrm>
            </p:grpSpPr>
            <p:sp>
              <p:nvSpPr>
                <p:cNvPr id="80" name="Right Arrow Callout 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96"/>
              <p:cNvGrpSpPr/>
              <p:nvPr/>
            </p:nvGrpSpPr>
            <p:grpSpPr>
              <a:xfrm>
                <a:off x="30480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99"/>
              <p:cNvGrpSpPr/>
              <p:nvPr/>
            </p:nvGrpSpPr>
            <p:grpSpPr>
              <a:xfrm>
                <a:off x="4724400" y="3962400"/>
                <a:ext cx="1676400" cy="2057400"/>
                <a:chOff x="1371600" y="3962400"/>
                <a:chExt cx="1676400" cy="2057400"/>
              </a:xfrm>
            </p:grpSpPr>
            <p:sp>
              <p:nvSpPr>
                <p:cNvPr id="76" name="Right Arrow Callout 7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02"/>
              <p:cNvGrpSpPr/>
              <p:nvPr/>
            </p:nvGrpSpPr>
            <p:grpSpPr>
              <a:xfrm>
                <a:off x="6400800" y="3962400"/>
                <a:ext cx="1676400" cy="2057400"/>
                <a:chOff x="1371600" y="3962400"/>
                <a:chExt cx="1676400" cy="2057400"/>
              </a:xfrm>
            </p:grpSpPr>
            <p:sp>
              <p:nvSpPr>
                <p:cNvPr id="74" name="Right Arrow Callout 7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1600200" y="4038600"/>
                  <a:ext cx="1143000" cy="1676400"/>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Cloud 66"/>
            <p:cNvSpPr/>
            <p:nvPr/>
          </p:nvSpPr>
          <p:spPr>
            <a:xfrm>
              <a:off x="5334000" y="1676400"/>
              <a:ext cx="914400" cy="762000"/>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lay 67"/>
            <p:cNvSpPr/>
            <p:nvPr/>
          </p:nvSpPr>
          <p:spPr>
            <a:xfrm rot="16200000">
              <a:off x="5494519" y="-113051"/>
              <a:ext cx="609600" cy="1143000"/>
            </a:xfrm>
            <a:prstGeom prst="flowChartDelay">
              <a:avLst/>
            </a:prstGeom>
            <a:solidFill>
              <a:srgbClr val="D3B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628870" y="1818089"/>
              <a:ext cx="294451" cy="1994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6324600" cy="923330"/>
          </a:xfrm>
          <a:prstGeom prst="rect">
            <a:avLst/>
          </a:prstGeom>
          <a:noFill/>
        </p:spPr>
        <p:txBody>
          <a:bodyPr wrap="square" rtlCol="0">
            <a:spAutoFit/>
          </a:bodyPr>
          <a:lstStyle/>
          <a:p>
            <a:r>
              <a:rPr lang="en-US" dirty="0"/>
              <a:t>Sources:</a:t>
            </a:r>
          </a:p>
          <a:p>
            <a:r>
              <a:rPr lang="en-US" dirty="0"/>
              <a:t>Bible Dictionary</a:t>
            </a:r>
          </a:p>
          <a:p>
            <a:r>
              <a:rPr lang="en-US" dirty="0"/>
              <a:t>New Testament Institute Student Manual Chapter 4</a:t>
            </a:r>
          </a:p>
        </p:txBody>
      </p:sp>
    </p:spTree>
    <p:extLst>
      <p:ext uri="{BB962C8B-B14F-4D97-AF65-F5344CB8AC3E}">
        <p14:creationId xmlns:p14="http://schemas.microsoft.com/office/powerpoint/2010/main" val="339887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6307899"/>
              </p:ext>
            </p:extLst>
          </p:nvPr>
        </p:nvGraphicFramePr>
        <p:xfrm>
          <a:off x="304800" y="533400"/>
          <a:ext cx="8534400" cy="62131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Peter</a:t>
                      </a:r>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Simon/Simeon</a:t>
                      </a:r>
                    </a:p>
                    <a:p>
                      <a:r>
                        <a:rPr lang="en-US" dirty="0" err="1"/>
                        <a:t>Cephus</a:t>
                      </a:r>
                      <a:r>
                        <a:rPr lang="en-US" dirty="0"/>
                        <a:t> or </a:t>
                      </a:r>
                      <a:r>
                        <a:rPr lang="en-US" dirty="0" err="1"/>
                        <a:t>Petros</a:t>
                      </a:r>
                      <a:r>
                        <a:rPr lang="en-US" dirty="0"/>
                        <a:t> (stone or rock) given by Jesus </a:t>
                      </a:r>
                    </a:p>
                    <a:p>
                      <a:r>
                        <a:rPr lang="en-US" dirty="0"/>
                        <a:t>Bar-</a:t>
                      </a:r>
                      <a:r>
                        <a:rPr lang="en-US" dirty="0" err="1"/>
                        <a:t>jona</a:t>
                      </a:r>
                      <a:endParaRPr lang="en-US" dirty="0"/>
                    </a:p>
                    <a:p>
                      <a:endParaRPr lang="en-US" dirty="0"/>
                    </a:p>
                    <a:p>
                      <a:r>
                        <a:rPr lang="en-US" dirty="0"/>
                        <a:t>         </a:t>
                      </a:r>
                    </a:p>
                    <a:p>
                      <a:endParaRPr lang="en-US" dirty="0"/>
                    </a:p>
                    <a:p>
                      <a:endParaRPr lang="en-US" dirty="0"/>
                    </a:p>
                    <a:p>
                      <a:endParaRPr lang="en-US" dirty="0"/>
                    </a:p>
                  </a:txBody>
                  <a:tcPr/>
                </a:tc>
                <a:tc>
                  <a:txBody>
                    <a:bodyPr/>
                    <a:lstStyle/>
                    <a:p>
                      <a:r>
                        <a:rPr lang="en-US" dirty="0"/>
                        <a:t>He was the son of a man named Jonah.</a:t>
                      </a:r>
                      <a:r>
                        <a:rPr lang="en-US" baseline="0" dirty="0"/>
                        <a:t> </a:t>
                      </a:r>
                    </a:p>
                    <a:p>
                      <a:r>
                        <a:rPr lang="en-US" baseline="0" dirty="0"/>
                        <a:t>His brother was Andrew</a:t>
                      </a:r>
                      <a:r>
                        <a:rPr lang="en-US" dirty="0"/>
                        <a:t> </a:t>
                      </a:r>
                    </a:p>
                    <a:p>
                      <a:endParaRPr lang="en-US" dirty="0"/>
                    </a:p>
                    <a:p>
                      <a:r>
                        <a:rPr lang="en-US" sz="1800" b="0" i="0" kern="1200" dirty="0">
                          <a:solidFill>
                            <a:schemeClr val="tx1"/>
                          </a:solidFill>
                          <a:effectLst/>
                          <a:latin typeface="+mn-lt"/>
                          <a:ea typeface="+mn-ea"/>
                          <a:cs typeface="+mn-cs"/>
                        </a:rPr>
                        <a:t>His home</a:t>
                      </a:r>
                      <a:r>
                        <a:rPr lang="en-US" sz="1800" b="0" i="0" kern="1200" baseline="0" dirty="0">
                          <a:solidFill>
                            <a:schemeClr val="tx1"/>
                          </a:solidFill>
                          <a:effectLst/>
                          <a:latin typeface="+mn-lt"/>
                          <a:ea typeface="+mn-ea"/>
                          <a:cs typeface="+mn-cs"/>
                        </a:rPr>
                        <a:t> was in </a:t>
                      </a:r>
                      <a:r>
                        <a:rPr lang="en-US" sz="1800" b="0" i="0" kern="1200" dirty="0">
                          <a:solidFill>
                            <a:schemeClr val="tx1"/>
                          </a:solidFill>
                          <a:effectLst/>
                          <a:latin typeface="+mn-lt"/>
                          <a:ea typeface="+mn-ea"/>
                          <a:cs typeface="+mn-cs"/>
                        </a:rPr>
                        <a:t>Bethsaida  </a:t>
                      </a:r>
                      <a:r>
                        <a:rPr lang="en-US" sz="1800" b="0" i="0" u="none" strike="noStrike" kern="1200" dirty="0">
                          <a:solidFill>
                            <a:schemeClr val="tx1"/>
                          </a:solidFill>
                          <a:effectLst/>
                          <a:latin typeface="+mn-lt"/>
                          <a:ea typeface="+mn-ea"/>
                          <a:cs typeface="+mn-cs"/>
                        </a:rPr>
                        <a:t>John 1:44</a:t>
                      </a:r>
                      <a:r>
                        <a:rPr lang="en-US" sz="1800" b="0" i="0" kern="1200" dirty="0">
                          <a:solidFill>
                            <a:schemeClr val="tx1"/>
                          </a:solidFill>
                          <a:effectLst/>
                          <a:latin typeface="+mn-lt"/>
                          <a:ea typeface="+mn-ea"/>
                          <a:cs typeface="+mn-cs"/>
                        </a:rPr>
                        <a:t>) and Capernaum (see </a:t>
                      </a:r>
                      <a:r>
                        <a:rPr lang="en-US" sz="1800" b="0" i="0" u="none" strike="noStrike" kern="1200" dirty="0">
                          <a:solidFill>
                            <a:schemeClr val="tx1"/>
                          </a:solidFill>
                          <a:effectLst/>
                          <a:latin typeface="+mn-lt"/>
                          <a:ea typeface="+mn-ea"/>
                          <a:cs typeface="+mn-cs"/>
                        </a:rPr>
                        <a:t>Mark 1:21, 29</a:t>
                      </a:r>
                      <a:r>
                        <a:rPr lang="en-US" sz="1800" b="0" i="0" kern="1200" dirty="0">
                          <a:solidFill>
                            <a:schemeClr val="tx1"/>
                          </a:solidFill>
                          <a:effectLst/>
                          <a:latin typeface="+mn-lt"/>
                          <a:ea typeface="+mn-ea"/>
                          <a:cs typeface="+mn-cs"/>
                        </a:rPr>
                        <a:t>)</a:t>
                      </a:r>
                      <a:endParaRPr lang="en-US" dirty="0"/>
                    </a:p>
                    <a:p>
                      <a:endParaRPr lang="en-US" dirty="0"/>
                    </a:p>
                  </a:txBody>
                  <a:tcPr/>
                </a:tc>
                <a:tc>
                  <a:txBody>
                    <a:bodyPr/>
                    <a:lstStyle/>
                    <a:p>
                      <a:r>
                        <a:rPr lang="en-US" sz="1400" dirty="0"/>
                        <a:t>He was a fisherman</a:t>
                      </a:r>
                      <a:r>
                        <a:rPr lang="en-US" sz="1400" baseline="0" dirty="0"/>
                        <a:t> by trade</a:t>
                      </a:r>
                    </a:p>
                    <a:p>
                      <a:endParaRPr lang="en-US" sz="1400" baseline="0" dirty="0"/>
                    </a:p>
                    <a:p>
                      <a:r>
                        <a:rPr lang="en-US" sz="1400" baseline="0" dirty="0"/>
                        <a:t>He was married</a:t>
                      </a:r>
                    </a:p>
                    <a:p>
                      <a:endParaRPr lang="en-US" sz="1400" baseline="0" dirty="0"/>
                    </a:p>
                    <a:p>
                      <a:r>
                        <a:rPr lang="en-US" sz="1400" baseline="0" dirty="0"/>
                        <a:t>He healed his mother-in-law</a:t>
                      </a:r>
                    </a:p>
                    <a:p>
                      <a:endParaRPr lang="en-US" sz="1400" baseline="0" dirty="0"/>
                    </a:p>
                    <a:p>
                      <a:r>
                        <a:rPr lang="en-US" sz="1400" baseline="0" dirty="0"/>
                        <a:t>Baptized by John the Baptist and one of his disciples. </a:t>
                      </a:r>
                    </a:p>
                    <a:p>
                      <a:endParaRPr lang="en-US" sz="1400" baseline="0" dirty="0"/>
                    </a:p>
                    <a:p>
                      <a:r>
                        <a:rPr lang="en-US" sz="1400" baseline="0" dirty="0"/>
                        <a:t>He was the senior Apostle following the Savior’s death.</a:t>
                      </a:r>
                    </a:p>
                    <a:p>
                      <a:endParaRPr lang="en-US" sz="1400" baseline="0" dirty="0"/>
                    </a:p>
                    <a:p>
                      <a:r>
                        <a:rPr lang="en-US" sz="1400" baseline="0" dirty="0"/>
                        <a:t>He conferred the Melchizedek Priesthood on Joseph Smith</a:t>
                      </a:r>
                    </a:p>
                    <a:p>
                      <a:endParaRPr lang="en-US" baseline="0" dirty="0"/>
                    </a:p>
                    <a:p>
                      <a:endParaRPr lang="en-US" baseline="0" dirty="0"/>
                    </a:p>
                    <a:p>
                      <a:endParaRPr lang="en-US" dirty="0"/>
                    </a:p>
                  </a:txBody>
                  <a:tcPr/>
                </a:tc>
                <a:tc>
                  <a:txBody>
                    <a:bodyPr/>
                    <a:lstStyle/>
                    <a:p>
                      <a:r>
                        <a:rPr lang="en-US" dirty="0"/>
                        <a:t>According to tradition He was crucified upside down by his own request because he did not consider himself worthy to meet death in the same manner as the Lord. About AD 64-68</a:t>
                      </a:r>
                    </a:p>
                    <a:p>
                      <a:r>
                        <a:rPr lang="en-US" dirty="0"/>
                        <a:t>Tradition</a:t>
                      </a:r>
                      <a:r>
                        <a:rPr lang="en-US" baseline="0" dirty="0"/>
                        <a:t> says: that they made Peter watch his wife be crucified.</a:t>
                      </a:r>
                      <a:endParaRPr lang="en-US" dirty="0"/>
                    </a:p>
                  </a:txBody>
                  <a:tcPr/>
                </a:tc>
                <a:extLst>
                  <a:ext uri="{0D108BD9-81ED-4DB2-BD59-A6C34878D82A}">
                    <a16:rowId xmlns:a16="http://schemas.microsoft.com/office/drawing/2014/main" val="10001"/>
                  </a:ext>
                </a:extLst>
              </a:tr>
            </a:tbl>
          </a:graphicData>
        </a:graphic>
      </p:graphicFrame>
      <p:sp>
        <p:nvSpPr>
          <p:cNvPr id="121" name="TextBox 120"/>
          <p:cNvSpPr txBox="1"/>
          <p:nvPr/>
        </p:nvSpPr>
        <p:spPr>
          <a:xfrm>
            <a:off x="914400" y="0"/>
            <a:ext cx="6629400" cy="461665"/>
          </a:xfrm>
          <a:prstGeom prst="rect">
            <a:avLst/>
          </a:prstGeom>
          <a:noFill/>
        </p:spPr>
        <p:txBody>
          <a:bodyPr wrap="square" rtlCol="0">
            <a:spAutoFit/>
          </a:bodyPr>
          <a:lstStyle/>
          <a:p>
            <a:r>
              <a:rPr lang="en-US" sz="2400" dirty="0"/>
              <a:t>Apostles of Christ		Peter</a:t>
            </a:r>
          </a:p>
        </p:txBody>
      </p:sp>
      <p:grpSp>
        <p:nvGrpSpPr>
          <p:cNvPr id="31" name="Group 30">
            <a:extLst>
              <a:ext uri="{FF2B5EF4-FFF2-40B4-BE49-F238E27FC236}">
                <a16:creationId xmlns:a16="http://schemas.microsoft.com/office/drawing/2014/main" id="{3065D91B-88D6-40F7-8E9B-9DF8B039226C}"/>
              </a:ext>
            </a:extLst>
          </p:cNvPr>
          <p:cNvGrpSpPr/>
          <p:nvPr/>
        </p:nvGrpSpPr>
        <p:grpSpPr>
          <a:xfrm>
            <a:off x="838200" y="3040848"/>
            <a:ext cx="1295400" cy="3283752"/>
            <a:chOff x="5199743" y="533154"/>
            <a:chExt cx="1886857" cy="4783054"/>
          </a:xfrm>
        </p:grpSpPr>
        <p:grpSp>
          <p:nvGrpSpPr>
            <p:cNvPr id="32" name="Group 31">
              <a:extLst>
                <a:ext uri="{FF2B5EF4-FFF2-40B4-BE49-F238E27FC236}">
                  <a16:creationId xmlns:a16="http://schemas.microsoft.com/office/drawing/2014/main" id="{E7078181-92BC-450D-ACC4-ED4B49B15269}"/>
                </a:ext>
              </a:extLst>
            </p:cNvPr>
            <p:cNvGrpSpPr/>
            <p:nvPr/>
          </p:nvGrpSpPr>
          <p:grpSpPr>
            <a:xfrm>
              <a:off x="5199743" y="793067"/>
              <a:ext cx="1886857" cy="4523141"/>
              <a:chOff x="5199743" y="793067"/>
              <a:chExt cx="1886857" cy="4523141"/>
            </a:xfrm>
          </p:grpSpPr>
          <p:sp>
            <p:nvSpPr>
              <p:cNvPr id="35" name="Round Diagonal Corner Rectangle 790">
                <a:extLst>
                  <a:ext uri="{FF2B5EF4-FFF2-40B4-BE49-F238E27FC236}">
                    <a16:creationId xmlns:a16="http://schemas.microsoft.com/office/drawing/2014/main" id="{35C04BF7-B105-4E44-A3D2-EA1A54EB8207}"/>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791">
                <a:extLst>
                  <a:ext uri="{FF2B5EF4-FFF2-40B4-BE49-F238E27FC236}">
                    <a16:creationId xmlns:a16="http://schemas.microsoft.com/office/drawing/2014/main" id="{6B9DF761-E013-4716-A55B-2E96BFF07878}"/>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F0E8263-F5B2-49D8-8CBD-0ECD804E15E9}"/>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3">
                <a:extLst>
                  <a:ext uri="{FF2B5EF4-FFF2-40B4-BE49-F238E27FC236}">
                    <a16:creationId xmlns:a16="http://schemas.microsoft.com/office/drawing/2014/main" id="{9BF4BEC2-3B66-453C-891C-9C93407A6B25}"/>
                  </a:ext>
                </a:extLst>
              </p:cNvPr>
              <p:cNvGrpSpPr/>
              <p:nvPr/>
            </p:nvGrpSpPr>
            <p:grpSpPr>
              <a:xfrm rot="2754858">
                <a:off x="5674192" y="4718893"/>
                <a:ext cx="448734" cy="745895"/>
                <a:chOff x="1676400" y="2133600"/>
                <a:chExt cx="1447800" cy="2088845"/>
              </a:xfrm>
            </p:grpSpPr>
            <p:sp>
              <p:nvSpPr>
                <p:cNvPr id="55" name="Oval 54">
                  <a:extLst>
                    <a:ext uri="{FF2B5EF4-FFF2-40B4-BE49-F238E27FC236}">
                      <a16:creationId xmlns:a16="http://schemas.microsoft.com/office/drawing/2014/main" id="{09C8E663-9DC7-42E1-BDB2-BA05F5A244CC}"/>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72EDB410-E190-4B9A-8505-24A97AEB760C}"/>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8E67D771-A11E-472F-8BD5-CCED38FCBE9A}"/>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5">
                <a:extLst>
                  <a:ext uri="{FF2B5EF4-FFF2-40B4-BE49-F238E27FC236}">
                    <a16:creationId xmlns:a16="http://schemas.microsoft.com/office/drawing/2014/main" id="{64286656-44A8-42ED-98E5-2B8EA09FCC2D}"/>
                  </a:ext>
                </a:extLst>
              </p:cNvPr>
              <p:cNvGrpSpPr/>
              <p:nvPr/>
            </p:nvGrpSpPr>
            <p:grpSpPr>
              <a:xfrm rot="18845142" flipH="1">
                <a:off x="6055984" y="4618707"/>
                <a:ext cx="488027" cy="752549"/>
                <a:chOff x="1676400" y="2133600"/>
                <a:chExt cx="1447800" cy="2088845"/>
              </a:xfrm>
            </p:grpSpPr>
            <p:sp>
              <p:nvSpPr>
                <p:cNvPr id="52" name="Oval 51">
                  <a:extLst>
                    <a:ext uri="{FF2B5EF4-FFF2-40B4-BE49-F238E27FC236}">
                      <a16:creationId xmlns:a16="http://schemas.microsoft.com/office/drawing/2014/main" id="{B52D2DCF-079C-49F4-BD1C-E19AC1837CD0}"/>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F089E75A-5121-48DA-8072-A180F490AA11}"/>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a:extLst>
                    <a:ext uri="{FF2B5EF4-FFF2-40B4-BE49-F238E27FC236}">
                      <a16:creationId xmlns:a16="http://schemas.microsoft.com/office/drawing/2014/main" id="{FB100B63-2B32-4518-925D-F8684C93BBA3}"/>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9">
                <a:extLst>
                  <a:ext uri="{FF2B5EF4-FFF2-40B4-BE49-F238E27FC236}">
                    <a16:creationId xmlns:a16="http://schemas.microsoft.com/office/drawing/2014/main" id="{FAA70A72-A353-4D99-9F60-BEF57AF3274D}"/>
                  </a:ext>
                </a:extLst>
              </p:cNvPr>
              <p:cNvGrpSpPr/>
              <p:nvPr/>
            </p:nvGrpSpPr>
            <p:grpSpPr>
              <a:xfrm>
                <a:off x="5199743" y="2466218"/>
                <a:ext cx="1886857" cy="2489323"/>
                <a:chOff x="4419600" y="2060454"/>
                <a:chExt cx="3045502" cy="4187946"/>
              </a:xfrm>
            </p:grpSpPr>
            <p:sp>
              <p:nvSpPr>
                <p:cNvPr id="43" name="Oval 42">
                  <a:extLst>
                    <a:ext uri="{FF2B5EF4-FFF2-40B4-BE49-F238E27FC236}">
                      <a16:creationId xmlns:a16="http://schemas.microsoft.com/office/drawing/2014/main" id="{431AA8B8-AE7D-4B64-8C37-501C4D62C75F}"/>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CC93BE8-ADC7-4CAF-9BBF-3431977A14FE}"/>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849E114D-46F8-479E-91BC-DEE104DA8D59}"/>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3D285905-90ED-46B5-A36F-E8EBDCCACADA}"/>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26510547-540B-42B2-98AD-E89CB16204FC}"/>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7726E87E-D408-4238-8699-7035224BA458}"/>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2D1F61C-D08C-463D-9CE7-B76EF90BB6D6}"/>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D95F6A73-9D65-46AE-8E67-375AFF28CD7B}"/>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3CE615CF-5C65-4477-B7AD-A561FFE6830E}"/>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ound Diagonal Corner Rectangle 796">
                <a:extLst>
                  <a:ext uri="{FF2B5EF4-FFF2-40B4-BE49-F238E27FC236}">
                    <a16:creationId xmlns:a16="http://schemas.microsoft.com/office/drawing/2014/main" id="{F678028A-2AAC-4A1D-B75F-D9FA06D0D7A7}"/>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F3CF39C-66F0-4C11-A174-155582C1F9C7}"/>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788">
              <a:extLst>
                <a:ext uri="{FF2B5EF4-FFF2-40B4-BE49-F238E27FC236}">
                  <a16:creationId xmlns:a16="http://schemas.microsoft.com/office/drawing/2014/main" id="{CF013347-CA30-4793-9A53-A38A8962D8F3}"/>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A9F1C1F7-82AB-41FC-8C35-EC5CA767F161}"/>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ox(in)">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50009796"/>
              </p:ext>
            </p:extLst>
          </p:nvPr>
        </p:nvGraphicFramePr>
        <p:xfrm>
          <a:off x="304800" y="533400"/>
          <a:ext cx="8534400" cy="633505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02692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Andrew</a:t>
                      </a:r>
                    </a:p>
                  </a:txBody>
                  <a:tcPr/>
                </a:tc>
                <a:tc>
                  <a:txBody>
                    <a:bodyPr/>
                    <a:lstStyle/>
                    <a:p>
                      <a:r>
                        <a:rPr lang="en-US" dirty="0"/>
                        <a:t>Name means: “manly”</a:t>
                      </a:r>
                    </a:p>
                  </a:txBody>
                  <a:tcPr/>
                </a:tc>
                <a:tc>
                  <a:txBody>
                    <a:bodyPr/>
                    <a:lstStyle/>
                    <a:p>
                      <a:r>
                        <a:rPr lang="en-US" dirty="0"/>
                        <a:t>Son of Jonah</a:t>
                      </a:r>
                      <a:r>
                        <a:rPr lang="en-US" baseline="0" dirty="0"/>
                        <a:t> </a:t>
                      </a:r>
                    </a:p>
                    <a:p>
                      <a:endParaRPr lang="en-US" baseline="0" dirty="0"/>
                    </a:p>
                    <a:p>
                      <a:r>
                        <a:rPr lang="en-US" baseline="0" dirty="0"/>
                        <a:t>Brother of Simon Peter</a:t>
                      </a:r>
                    </a:p>
                    <a:p>
                      <a:endParaRPr lang="en-US" baseline="0" dirty="0"/>
                    </a:p>
                    <a:p>
                      <a:r>
                        <a:rPr lang="en-US" baseline="0" dirty="0"/>
                        <a:t>He was a fisherman with Peter and Zebedee’s family</a:t>
                      </a:r>
                    </a:p>
                    <a:p>
                      <a:endParaRPr lang="en-US" baseline="0" dirty="0"/>
                    </a:p>
                    <a:p>
                      <a:r>
                        <a:rPr lang="en-US" sz="1800" b="0" i="0" kern="1200" dirty="0">
                          <a:solidFill>
                            <a:schemeClr val="tx1"/>
                          </a:solidFill>
                          <a:effectLst/>
                          <a:latin typeface="+mn-lt"/>
                          <a:ea typeface="+mn-ea"/>
                          <a:cs typeface="+mn-cs"/>
                        </a:rPr>
                        <a:t>He lived in Bethsaida ( </a:t>
                      </a:r>
                      <a:r>
                        <a:rPr lang="en-US" sz="1800" b="0" i="0" u="none" strike="noStrike" kern="1200" dirty="0">
                          <a:solidFill>
                            <a:schemeClr val="tx1"/>
                          </a:solidFill>
                          <a:effectLst/>
                          <a:latin typeface="+mn-lt"/>
                          <a:ea typeface="+mn-ea"/>
                          <a:cs typeface="+mn-cs"/>
                        </a:rPr>
                        <a:t>John 1:44</a:t>
                      </a:r>
                      <a:r>
                        <a:rPr lang="en-US" sz="1800" b="0" i="0" kern="1200" dirty="0">
                          <a:solidFill>
                            <a:schemeClr val="tx1"/>
                          </a:solidFill>
                          <a:effectLst/>
                          <a:latin typeface="+mn-lt"/>
                          <a:ea typeface="+mn-ea"/>
                          <a:cs typeface="+mn-cs"/>
                        </a:rPr>
                        <a:t>) and Capernaum ( </a:t>
                      </a:r>
                      <a:r>
                        <a:rPr lang="en-US" sz="1800" b="0" i="0" u="none" strike="noStrike" kern="1200" dirty="0">
                          <a:solidFill>
                            <a:schemeClr val="tx1"/>
                          </a:solidFill>
                          <a:effectLst/>
                          <a:latin typeface="+mn-lt"/>
                          <a:ea typeface="+mn-ea"/>
                          <a:cs typeface="+mn-cs"/>
                        </a:rPr>
                        <a:t>Mark 1:21, 29</a:t>
                      </a:r>
                      <a:r>
                        <a:rPr lang="en-US" sz="1800" b="0" i="0" kern="1200" dirty="0">
                          <a:solidFill>
                            <a:schemeClr val="tx1"/>
                          </a:solidFill>
                          <a:effectLst/>
                          <a:latin typeface="+mn-lt"/>
                          <a:ea typeface="+mn-ea"/>
                          <a:cs typeface="+mn-cs"/>
                        </a:rPr>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Baptized by John the Baptist and one of his disciples. </a:t>
                      </a:r>
                    </a:p>
                    <a:p>
                      <a:r>
                        <a:rPr lang="en-US" dirty="0"/>
                        <a:t>As a disciple of John the Baptist he met Jesus and then brought Peter to meet Jesus. He was one of the earliest called to be a disciple of Jesus Christ.</a:t>
                      </a:r>
                    </a:p>
                    <a:p>
                      <a:r>
                        <a:rPr lang="en-US" dirty="0"/>
                        <a:t>Tradition says he preached in the Scythia </a:t>
                      </a:r>
                      <a:r>
                        <a:rPr lang="en-US" baseline="0" dirty="0"/>
                        <a:t>(Ukraine and Russia), Greece, and Asia Minor.</a:t>
                      </a:r>
                      <a:endParaRPr lang="en-US" dirty="0"/>
                    </a:p>
                    <a:p>
                      <a:endParaRPr lang="en-US" dirty="0"/>
                    </a:p>
                  </a:txBody>
                  <a:tcPr/>
                </a:tc>
                <a:tc>
                  <a:txBody>
                    <a:bodyPr/>
                    <a:lstStyle/>
                    <a:p>
                      <a:r>
                        <a:rPr lang="en-US" dirty="0"/>
                        <a:t>Tradition says Andrew was crucified in </a:t>
                      </a:r>
                      <a:r>
                        <a:rPr lang="en-US" dirty="0" err="1"/>
                        <a:t>Patras</a:t>
                      </a:r>
                      <a:r>
                        <a:rPr lang="en-US" dirty="0"/>
                        <a:t>,</a:t>
                      </a:r>
                      <a:r>
                        <a:rPr lang="en-US" baseline="0" dirty="0"/>
                        <a:t> Achaia (current day Greece) A.D. 70</a:t>
                      </a:r>
                    </a:p>
                    <a:p>
                      <a:endParaRPr lang="en-US" baseline="0" dirty="0"/>
                    </a:p>
                    <a:p>
                      <a:r>
                        <a:rPr lang="en-US" baseline="0" dirty="0"/>
                        <a:t>The cross was positioned like an X and they bound him to it and he suffered for 2 days and preaching while he hung on the cross. </a:t>
                      </a:r>
                      <a:endParaRPr lang="en-US" dirty="0"/>
                    </a:p>
                  </a:txBody>
                  <a:tcPr/>
                </a:tc>
                <a:extLst>
                  <a:ext uri="{0D108BD9-81ED-4DB2-BD59-A6C34878D82A}">
                    <a16:rowId xmlns:a16="http://schemas.microsoft.com/office/drawing/2014/main" val="10001"/>
                  </a:ext>
                </a:extLst>
              </a:tr>
            </a:tbl>
          </a:graphicData>
        </a:graphic>
      </p:graphicFrame>
      <p:sp>
        <p:nvSpPr>
          <p:cNvPr id="89" name="TextBox 88"/>
          <p:cNvSpPr txBox="1"/>
          <p:nvPr/>
        </p:nvSpPr>
        <p:spPr>
          <a:xfrm>
            <a:off x="914400" y="0"/>
            <a:ext cx="6629400" cy="461665"/>
          </a:xfrm>
          <a:prstGeom prst="rect">
            <a:avLst/>
          </a:prstGeom>
          <a:noFill/>
        </p:spPr>
        <p:txBody>
          <a:bodyPr wrap="square" rtlCol="0">
            <a:spAutoFit/>
          </a:bodyPr>
          <a:lstStyle/>
          <a:p>
            <a:r>
              <a:rPr lang="en-US" sz="2400" dirty="0"/>
              <a:t>Apostles of Christ		Andrew</a:t>
            </a:r>
          </a:p>
        </p:txBody>
      </p:sp>
      <p:grpSp>
        <p:nvGrpSpPr>
          <p:cNvPr id="4" name="Group 3"/>
          <p:cNvGrpSpPr/>
          <p:nvPr/>
        </p:nvGrpSpPr>
        <p:grpSpPr>
          <a:xfrm>
            <a:off x="762000" y="2438400"/>
            <a:ext cx="1486987" cy="3886200"/>
            <a:chOff x="3200399" y="228600"/>
            <a:chExt cx="2548824" cy="5462666"/>
          </a:xfrm>
        </p:grpSpPr>
        <p:grpSp>
          <p:nvGrpSpPr>
            <p:cNvPr id="5" name="Group 47"/>
            <p:cNvGrpSpPr/>
            <p:nvPr/>
          </p:nvGrpSpPr>
          <p:grpSpPr>
            <a:xfrm>
              <a:off x="4373404" y="5022623"/>
              <a:ext cx="569609" cy="668643"/>
              <a:chOff x="6106804" y="4039302"/>
              <a:chExt cx="666047" cy="774146"/>
            </a:xfrm>
          </p:grpSpPr>
          <p:sp>
            <p:nvSpPr>
              <p:cNvPr id="31" name="Oval 3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7"/>
            <p:cNvGrpSpPr/>
            <p:nvPr/>
          </p:nvGrpSpPr>
          <p:grpSpPr>
            <a:xfrm rot="2613352">
              <a:off x="3936594" y="4916461"/>
              <a:ext cx="569609" cy="668643"/>
              <a:chOff x="6106804" y="4039302"/>
              <a:chExt cx="666047" cy="774146"/>
            </a:xfrm>
          </p:grpSpPr>
          <p:sp>
            <p:nvSpPr>
              <p:cNvPr id="28" name="Oval 2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3721734" y="689307"/>
              <a:ext cx="1629173" cy="1184675"/>
            </a:xfrm>
            <a:prstGeom prst="roundRect">
              <a:avLst>
                <a:gd name="adj" fmla="val 3196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7800" y="3048000"/>
              <a:ext cx="491423" cy="7293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399" y="3124201"/>
              <a:ext cx="457201"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4780762" y="1703283"/>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3395827" y="1676536"/>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591401" y="1739713"/>
              <a:ext cx="1824674" cy="355402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4243070" y="1739713"/>
              <a:ext cx="521335" cy="65815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366654" flipH="1">
              <a:off x="3645606" y="1696691"/>
              <a:ext cx="604430" cy="3413709"/>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233346">
              <a:off x="4747840" y="1682627"/>
              <a:ext cx="604430" cy="3427064"/>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662489">
              <a:off x="3722856" y="1826272"/>
              <a:ext cx="325835" cy="144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760750">
              <a:off x="4912984" y="1867240"/>
              <a:ext cx="325835" cy="146863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17235" y="228600"/>
              <a:ext cx="1173005" cy="1711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16200000">
              <a:off x="4371459" y="-225624"/>
              <a:ext cx="394892" cy="130333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57600" y="3429000"/>
              <a:ext cx="1676400" cy="2286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rot="15210751">
              <a:off x="4724729" y="3843514"/>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6200000">
              <a:off x="4572330" y="3843513"/>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876800" y="3429000"/>
              <a:ext cx="304800" cy="2286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ox(i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38425896"/>
              </p:ext>
            </p:extLst>
          </p:nvPr>
        </p:nvGraphicFramePr>
        <p:xfrm>
          <a:off x="228600" y="461665"/>
          <a:ext cx="8686800" cy="617220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20000"/>
                    </a:ext>
                  </a:extLst>
                </a:gridCol>
                <a:gridCol w="2016579">
                  <a:extLst>
                    <a:ext uri="{9D8B030D-6E8A-4147-A177-3AD203B41FA5}">
                      <a16:colId xmlns:a16="http://schemas.microsoft.com/office/drawing/2014/main" val="20001"/>
                    </a:ext>
                  </a:extLst>
                </a:gridCol>
                <a:gridCol w="1706336">
                  <a:extLst>
                    <a:ext uri="{9D8B030D-6E8A-4147-A177-3AD203B41FA5}">
                      <a16:colId xmlns:a16="http://schemas.microsoft.com/office/drawing/2014/main" val="20002"/>
                    </a:ext>
                  </a:extLst>
                </a:gridCol>
                <a:gridCol w="1985554">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810193">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5362007">
                <a:tc>
                  <a:txBody>
                    <a:bodyPr/>
                    <a:lstStyle/>
                    <a:p>
                      <a:r>
                        <a:rPr lang="en-US" dirty="0"/>
                        <a:t>James</a:t>
                      </a:r>
                    </a:p>
                    <a:p>
                      <a:endParaRPr lang="en-US" dirty="0"/>
                    </a:p>
                  </a:txBody>
                  <a:tcPr/>
                </a:tc>
                <a:tc>
                  <a:txBody>
                    <a:bodyPr/>
                    <a:lstStyle/>
                    <a:p>
                      <a:r>
                        <a:rPr lang="en-US" dirty="0"/>
                        <a:t>Hebrew</a:t>
                      </a:r>
                      <a:r>
                        <a:rPr lang="en-US" baseline="0" dirty="0"/>
                        <a:t> name: Jacob</a:t>
                      </a:r>
                    </a:p>
                    <a:p>
                      <a:endParaRPr lang="en-US" baseline="0" dirty="0"/>
                    </a:p>
                    <a:p>
                      <a:r>
                        <a:rPr lang="en-US" baseline="0" dirty="0"/>
                        <a:t>He was given the name </a:t>
                      </a:r>
                      <a:r>
                        <a:rPr lang="en-US" baseline="0" dirty="0" err="1"/>
                        <a:t>Boanerges</a:t>
                      </a:r>
                      <a:endParaRPr lang="en-US" baseline="0" dirty="0"/>
                    </a:p>
                    <a:p>
                      <a:endParaRPr lang="en-US" dirty="0"/>
                    </a:p>
                  </a:txBody>
                  <a:tcPr/>
                </a:tc>
                <a:tc>
                  <a:txBody>
                    <a:bodyPr/>
                    <a:lstStyle/>
                    <a:p>
                      <a:r>
                        <a:rPr lang="en-US" dirty="0"/>
                        <a:t>His brother was John</a:t>
                      </a:r>
                    </a:p>
                    <a:p>
                      <a:endParaRPr lang="en-US" dirty="0"/>
                    </a:p>
                    <a:p>
                      <a:r>
                        <a:rPr lang="en-US" dirty="0"/>
                        <a:t>Son of Zebedee</a:t>
                      </a:r>
                    </a:p>
                    <a:p>
                      <a:endParaRPr lang="en-US" dirty="0"/>
                    </a:p>
                    <a:p>
                      <a:r>
                        <a:rPr lang="en-US" dirty="0"/>
                        <a:t>He possible lived in </a:t>
                      </a:r>
                      <a:r>
                        <a:rPr lang="en-US" sz="1800" b="0" i="0" kern="1200" dirty="0">
                          <a:solidFill>
                            <a:schemeClr val="tx1"/>
                          </a:solidFill>
                          <a:effectLst/>
                          <a:latin typeface="+mn-lt"/>
                          <a:ea typeface="+mn-ea"/>
                          <a:cs typeface="+mn-cs"/>
                        </a:rPr>
                        <a:t>Bethsaida</a:t>
                      </a:r>
                      <a:endParaRPr lang="en-US" dirty="0"/>
                    </a:p>
                  </a:txBody>
                  <a:tcPr/>
                </a:tc>
                <a:tc>
                  <a:txBody>
                    <a:bodyPr/>
                    <a:lstStyle/>
                    <a:p>
                      <a:r>
                        <a:rPr lang="en-US" sz="1400" dirty="0"/>
                        <a:t>He and his brother were called </a:t>
                      </a:r>
                      <a:r>
                        <a:rPr lang="en-US" sz="1400" dirty="0" err="1"/>
                        <a:t>Boanerges</a:t>
                      </a:r>
                      <a:r>
                        <a:rPr lang="en-US" sz="1400" dirty="0"/>
                        <a:t>, meaning “sons of thunder”</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Baptized by John the Baptist and one of his disciples.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He was a fisherman with John, Peter, and Andrew.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He preached in Jerusalem and Judea.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He was a member of the First Presidency with Peter and John.</a:t>
                      </a:r>
                    </a:p>
                    <a:p>
                      <a:endParaRPr lang="en-US" sz="1400" dirty="0"/>
                    </a:p>
                    <a:p>
                      <a:r>
                        <a:rPr lang="en-US" sz="1400" dirty="0"/>
                        <a:t>He was one of three chosen to be with our Lord on certain special occasions. </a:t>
                      </a:r>
                    </a:p>
                    <a:p>
                      <a:endParaRPr lang="en-US" dirty="0"/>
                    </a:p>
                  </a:txBody>
                  <a:tcPr/>
                </a:tc>
                <a:tc>
                  <a:txBody>
                    <a:bodyPr/>
                    <a:lstStyle/>
                    <a:p>
                      <a:r>
                        <a:rPr lang="en-US" dirty="0"/>
                        <a:t>Beheaded by King Herod </a:t>
                      </a:r>
                      <a:r>
                        <a:rPr lang="en-US" dirty="0" err="1"/>
                        <a:t>Aggripa</a:t>
                      </a:r>
                      <a:r>
                        <a:rPr lang="en-US" dirty="0"/>
                        <a:t> about AD 44 (Acts 12:2) in</a:t>
                      </a:r>
                      <a:r>
                        <a:rPr lang="en-US" baseline="0" dirty="0"/>
                        <a:t> Judea</a:t>
                      </a:r>
                      <a:endParaRPr lang="en-US" dirty="0"/>
                    </a:p>
                    <a:p>
                      <a:endParaRPr lang="en-US" dirty="0"/>
                    </a:p>
                    <a:p>
                      <a:r>
                        <a:rPr lang="en-US" dirty="0"/>
                        <a:t>He was the first apostle to be martyred</a:t>
                      </a:r>
                      <a:r>
                        <a:rPr lang="en-US" baseline="0" dirty="0"/>
                        <a:t> in early church times. </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6629400" cy="461665"/>
          </a:xfrm>
          <a:prstGeom prst="rect">
            <a:avLst/>
          </a:prstGeom>
          <a:noFill/>
        </p:spPr>
        <p:txBody>
          <a:bodyPr wrap="square" rtlCol="0">
            <a:spAutoFit/>
          </a:bodyPr>
          <a:lstStyle/>
          <a:p>
            <a:r>
              <a:rPr lang="en-US" sz="2400" dirty="0"/>
              <a:t>Apostles of Christ		James</a:t>
            </a:r>
          </a:p>
        </p:txBody>
      </p:sp>
      <p:grpSp>
        <p:nvGrpSpPr>
          <p:cNvPr id="4" name="Group 3"/>
          <p:cNvGrpSpPr/>
          <p:nvPr/>
        </p:nvGrpSpPr>
        <p:grpSpPr>
          <a:xfrm>
            <a:off x="609600" y="2971800"/>
            <a:ext cx="1752600" cy="3528578"/>
            <a:chOff x="304800" y="466773"/>
            <a:chExt cx="2438400" cy="4679887"/>
          </a:xfrm>
        </p:grpSpPr>
        <p:sp>
          <p:nvSpPr>
            <p:cNvPr id="5" name="Cloud 4"/>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832791">
              <a:off x="754038" y="921279"/>
              <a:ext cx="459770" cy="209586"/>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35753678"/>
              </p:ext>
            </p:extLst>
          </p:nvPr>
        </p:nvGraphicFramePr>
        <p:xfrm>
          <a:off x="304800" y="533400"/>
          <a:ext cx="8534400" cy="60607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96596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John</a:t>
                      </a:r>
                    </a:p>
                  </a:txBody>
                  <a:tcPr/>
                </a:tc>
                <a:tc>
                  <a:txBody>
                    <a:bodyPr/>
                    <a:lstStyle/>
                    <a:p>
                      <a:r>
                        <a:rPr lang="en-US" dirty="0"/>
                        <a:t>Hebrew: </a:t>
                      </a:r>
                      <a:r>
                        <a:rPr lang="en-US" dirty="0" err="1"/>
                        <a:t>Johanan</a:t>
                      </a:r>
                      <a:endParaRPr lang="en-US" dirty="0"/>
                    </a:p>
                    <a:p>
                      <a:r>
                        <a:rPr lang="en-US" dirty="0"/>
                        <a:t>Meaning “Jehovah’s Gift”</a:t>
                      </a:r>
                    </a:p>
                    <a:p>
                      <a:endParaRPr lang="en-US" dirty="0"/>
                    </a:p>
                    <a:p>
                      <a:r>
                        <a:rPr lang="en-US" dirty="0"/>
                        <a:t>Also called: “John</a:t>
                      </a:r>
                      <a:r>
                        <a:rPr lang="en-US" baseline="0" dirty="0"/>
                        <a:t> the Beloved” </a:t>
                      </a:r>
                    </a:p>
                    <a:p>
                      <a:endParaRPr lang="en-US" baseline="0" dirty="0"/>
                    </a:p>
                    <a:p>
                      <a:r>
                        <a:rPr lang="en-US" baseline="0" dirty="0"/>
                        <a:t>He calls himself “the disciple whom Jesus loved” or “that other disciple” </a:t>
                      </a:r>
                    </a:p>
                    <a:p>
                      <a:r>
                        <a:rPr lang="en-US" baseline="0" dirty="0"/>
                        <a:t>From Jesus he received the name “</a:t>
                      </a:r>
                      <a:r>
                        <a:rPr lang="en-US" baseline="0" dirty="0" err="1"/>
                        <a:t>Boanerges</a:t>
                      </a:r>
                      <a:r>
                        <a:rPr lang="en-US" baseline="0" dirty="0"/>
                        <a:t>, “a son of thunder” .</a:t>
                      </a:r>
                    </a:p>
                    <a:p>
                      <a:endParaRPr lang="en-US" baseline="0" dirty="0"/>
                    </a:p>
                    <a:p>
                      <a:r>
                        <a:rPr lang="en-US" baseline="0" dirty="0"/>
                        <a:t>Writer of John, 1,2,3 John and Revelations</a:t>
                      </a:r>
                      <a:endParaRPr lang="en-US" dirty="0"/>
                    </a:p>
                  </a:txBody>
                  <a:tcPr/>
                </a:tc>
                <a:tc>
                  <a:txBody>
                    <a:bodyPr/>
                    <a:lstStyle/>
                    <a:p>
                      <a:r>
                        <a:rPr lang="en-US" dirty="0"/>
                        <a:t>Son of Zebedee</a:t>
                      </a:r>
                    </a:p>
                    <a:p>
                      <a:endParaRPr lang="en-US" dirty="0"/>
                    </a:p>
                    <a:p>
                      <a:r>
                        <a:rPr lang="en-US" dirty="0"/>
                        <a:t>Brother of James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Baptized by John the Baptist and one of his disciples.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r>
                        <a:rPr lang="en-US" sz="1400" dirty="0"/>
                        <a:t>He was a fisherman.</a:t>
                      </a:r>
                    </a:p>
                    <a:p>
                      <a:endParaRPr lang="en-US" sz="1400" dirty="0"/>
                    </a:p>
                    <a:p>
                      <a:r>
                        <a:rPr lang="en-US" sz="1400" b="0" i="0" kern="1200" dirty="0">
                          <a:solidFill>
                            <a:schemeClr val="tx1"/>
                          </a:solidFill>
                          <a:effectLst/>
                          <a:latin typeface="+mn-lt"/>
                          <a:ea typeface="+mn-ea"/>
                          <a:cs typeface="+mn-cs"/>
                        </a:rPr>
                        <a:t>He was a member of the First Presidency with Peter and James. </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He labored among churches of Asia Minor, especially Ephesus. </a:t>
                      </a:r>
                    </a:p>
                    <a:p>
                      <a:endParaRPr lang="en-US" sz="1400" dirty="0"/>
                    </a:p>
                    <a:p>
                      <a:r>
                        <a:rPr lang="en-US" sz="1400" dirty="0"/>
                        <a:t>He was boiled in oil and escaped miraculously,.</a:t>
                      </a:r>
                    </a:p>
                    <a:p>
                      <a:r>
                        <a:rPr lang="en-US" sz="1400" dirty="0"/>
                        <a:t>He</a:t>
                      </a:r>
                      <a:r>
                        <a:rPr lang="en-US" sz="1400" baseline="0" dirty="0"/>
                        <a:t> was </a:t>
                      </a:r>
                      <a:r>
                        <a:rPr lang="en-US" sz="1400" dirty="0"/>
                        <a:t>sentenced to work in mines of Patmos, an island, while he wrote Revelations. </a:t>
                      </a:r>
                    </a:p>
                    <a:p>
                      <a:r>
                        <a:rPr lang="en-US" sz="1400" dirty="0"/>
                        <a:t>He is mentioned </a:t>
                      </a:r>
                      <a:r>
                        <a:rPr lang="en-US" sz="1400" baseline="0" dirty="0"/>
                        <a:t> frequently in latter-day revelation. </a:t>
                      </a:r>
                      <a:endParaRPr lang="en-US" sz="1400" dirty="0"/>
                    </a:p>
                  </a:txBody>
                  <a:tcPr/>
                </a:tc>
                <a:tc>
                  <a:txBody>
                    <a:bodyPr/>
                    <a:lstStyle/>
                    <a:p>
                      <a:r>
                        <a:rPr lang="en-US" dirty="0"/>
                        <a:t>John did not die,  but has been allowed to remain on the earth as a ministering servant until the Lord’s second coming. </a:t>
                      </a:r>
                    </a:p>
                    <a:p>
                      <a:r>
                        <a:rPr lang="en-US" dirty="0"/>
                        <a:t>He was later translated</a:t>
                      </a:r>
                    </a:p>
                    <a:p>
                      <a:r>
                        <a:rPr lang="en-US" dirty="0"/>
                        <a:t>(D&amp;C 7)</a:t>
                      </a:r>
                      <a:endParaRPr lang="en-US" baseline="0" dirty="0"/>
                    </a:p>
                    <a:p>
                      <a:endParaRPr lang="en-US" baseline="0" dirty="0"/>
                    </a:p>
                    <a:p>
                      <a:r>
                        <a:rPr lang="en-US" sz="1400" dirty="0"/>
                        <a:t>Tradition (the world) says he moved </a:t>
                      </a:r>
                      <a:r>
                        <a:rPr lang="en-US" sz="1400" baseline="0" dirty="0"/>
                        <a:t> to Turkey and died of old age</a:t>
                      </a:r>
                      <a:endParaRPr lang="en-US" sz="1400" dirty="0"/>
                    </a:p>
                  </a:txBody>
                  <a:tcPr/>
                </a:tc>
                <a:extLst>
                  <a:ext uri="{0D108BD9-81ED-4DB2-BD59-A6C34878D82A}">
                    <a16:rowId xmlns:a16="http://schemas.microsoft.com/office/drawing/2014/main" val="10001"/>
                  </a:ext>
                </a:extLst>
              </a:tr>
            </a:tbl>
          </a:graphicData>
        </a:graphic>
      </p:graphicFrame>
      <p:grpSp>
        <p:nvGrpSpPr>
          <p:cNvPr id="3" name="Group 91"/>
          <p:cNvGrpSpPr/>
          <p:nvPr/>
        </p:nvGrpSpPr>
        <p:grpSpPr>
          <a:xfrm>
            <a:off x="3733800" y="3048000"/>
            <a:ext cx="1508914" cy="3276599"/>
            <a:chOff x="949038" y="838201"/>
            <a:chExt cx="2214084" cy="4807874"/>
          </a:xfrm>
        </p:grpSpPr>
        <p:sp>
          <p:nvSpPr>
            <p:cNvPr id="4" name="Oval 3"/>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4"/>
            <p:cNvGrpSpPr/>
            <p:nvPr/>
          </p:nvGrpSpPr>
          <p:grpSpPr>
            <a:xfrm>
              <a:off x="1143000" y="2057400"/>
              <a:ext cx="1695267" cy="2438399"/>
              <a:chOff x="4553133" y="914400"/>
              <a:chExt cx="2152467" cy="3437343"/>
            </a:xfrm>
          </p:grpSpPr>
          <p:sp>
            <p:nvSpPr>
              <p:cNvPr id="83" name="Double Wave 23"/>
              <p:cNvSpPr/>
              <p:nvPr/>
            </p:nvSpPr>
            <p:spPr>
              <a:xfrm rot="17152144">
                <a:off x="3382792" y="2343203"/>
                <a:ext cx="3178881"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6"/>
              <p:cNvGrpSpPr/>
              <p:nvPr/>
            </p:nvGrpSpPr>
            <p:grpSpPr>
              <a:xfrm>
                <a:off x="4724400" y="914400"/>
                <a:ext cx="1981200" cy="2070031"/>
                <a:chOff x="2624682" y="2226017"/>
                <a:chExt cx="1981200" cy="2070031"/>
              </a:xfrm>
              <a:solidFill>
                <a:srgbClr val="E0C13C"/>
              </a:solidFill>
            </p:grpSpPr>
            <p:sp>
              <p:nvSpPr>
                <p:cNvPr id="85"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6" name="Group 5"/>
                <p:cNvGrpSpPr/>
                <p:nvPr/>
              </p:nvGrpSpPr>
              <p:grpSpPr>
                <a:xfrm>
                  <a:off x="2848360" y="2341932"/>
                  <a:ext cx="1578064" cy="1626009"/>
                  <a:chOff x="2846098" y="2341932"/>
                  <a:chExt cx="1578064" cy="1626009"/>
                </a:xfrm>
                <a:grpFill/>
              </p:grpSpPr>
              <p:sp>
                <p:nvSpPr>
                  <p:cNvPr id="87" name="Moon 3"/>
                  <p:cNvSpPr/>
                  <p:nvPr/>
                </p:nvSpPr>
                <p:spPr>
                  <a:xfrm rot="16200000">
                    <a:off x="2921834" y="2465613"/>
                    <a:ext cx="1426592" cy="157806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20"/>
                  <p:cNvSpPr/>
                  <p:nvPr/>
                </p:nvSpPr>
                <p:spPr>
                  <a:xfrm rot="16200000">
                    <a:off x="3033015" y="2194812"/>
                    <a:ext cx="1163267" cy="1457507"/>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Oval 17"/>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8"/>
            <p:cNvGrpSpPr/>
            <p:nvPr/>
          </p:nvGrpSpPr>
          <p:grpSpPr>
            <a:xfrm>
              <a:off x="1236689" y="4868055"/>
              <a:ext cx="1586459" cy="585867"/>
              <a:chOff x="3810000" y="1677648"/>
              <a:chExt cx="4705061" cy="1827552"/>
            </a:xfrm>
          </p:grpSpPr>
          <p:grpSp>
            <p:nvGrpSpPr>
              <p:cNvPr id="53" name="Group 37"/>
              <p:cNvGrpSpPr/>
              <p:nvPr/>
            </p:nvGrpSpPr>
            <p:grpSpPr>
              <a:xfrm>
                <a:off x="3810000" y="1828800"/>
                <a:ext cx="1776984" cy="1676400"/>
                <a:chOff x="3810000" y="1828800"/>
                <a:chExt cx="4038600" cy="3810000"/>
              </a:xfrm>
            </p:grpSpPr>
            <p:sp>
              <p:nvSpPr>
                <p:cNvPr id="74" name="Half Frame 7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8"/>
              <p:cNvGrpSpPr/>
              <p:nvPr/>
            </p:nvGrpSpPr>
            <p:grpSpPr>
              <a:xfrm>
                <a:off x="5314014" y="1757596"/>
                <a:ext cx="1776984" cy="1676400"/>
                <a:chOff x="3810000" y="1828800"/>
                <a:chExt cx="4038600" cy="3810000"/>
              </a:xfrm>
            </p:grpSpPr>
            <p:sp>
              <p:nvSpPr>
                <p:cNvPr id="65" name="Half Frame 6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Half Frame 6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6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iamond 6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8"/>
              <p:cNvGrpSpPr/>
              <p:nvPr/>
            </p:nvGrpSpPr>
            <p:grpSpPr>
              <a:xfrm>
                <a:off x="6738077" y="1677648"/>
                <a:ext cx="1776984" cy="1676400"/>
                <a:chOff x="3810000" y="1828800"/>
                <a:chExt cx="4038600" cy="3810000"/>
              </a:xfrm>
            </p:grpSpPr>
            <p:sp>
              <p:nvSpPr>
                <p:cNvPr id="56" name="Half Frame 5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mond 6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90"/>
            <p:cNvGrpSpPr/>
            <p:nvPr/>
          </p:nvGrpSpPr>
          <p:grpSpPr>
            <a:xfrm>
              <a:off x="1140502" y="1128010"/>
              <a:ext cx="1722619" cy="206116"/>
              <a:chOff x="3733800" y="723275"/>
              <a:chExt cx="1930420" cy="585867"/>
            </a:xfrm>
          </p:grpSpPr>
          <p:sp>
            <p:nvSpPr>
              <p:cNvPr id="21"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59"/>
              <p:cNvGrpSpPr/>
              <p:nvPr/>
            </p:nvGrpSpPr>
            <p:grpSpPr>
              <a:xfrm rot="228535">
                <a:off x="3889947" y="723275"/>
                <a:ext cx="1586459" cy="585867"/>
                <a:chOff x="3810000" y="1677648"/>
                <a:chExt cx="4705061" cy="1827552"/>
              </a:xfrm>
            </p:grpSpPr>
            <p:grpSp>
              <p:nvGrpSpPr>
                <p:cNvPr id="23" name="Group 37"/>
                <p:cNvGrpSpPr/>
                <p:nvPr/>
              </p:nvGrpSpPr>
              <p:grpSpPr>
                <a:xfrm>
                  <a:off x="3810000" y="1828800"/>
                  <a:ext cx="1776984" cy="1676400"/>
                  <a:chOff x="3810000" y="1828800"/>
                  <a:chExt cx="4038600" cy="3810000"/>
                </a:xfrm>
              </p:grpSpPr>
              <p:sp>
                <p:nvSpPr>
                  <p:cNvPr id="44" name="Half Frame 4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iamond 4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8"/>
                <p:cNvGrpSpPr/>
                <p:nvPr/>
              </p:nvGrpSpPr>
              <p:grpSpPr>
                <a:xfrm>
                  <a:off x="5314014" y="1757596"/>
                  <a:ext cx="1776984" cy="1676400"/>
                  <a:chOff x="3810000" y="1828800"/>
                  <a:chExt cx="4038600" cy="3810000"/>
                </a:xfrm>
              </p:grpSpPr>
              <p:sp>
                <p:nvSpPr>
                  <p:cNvPr id="35" name="Half Frame 3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iamond 3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8"/>
                <p:cNvGrpSpPr/>
                <p:nvPr/>
              </p:nvGrpSpPr>
              <p:grpSpPr>
                <a:xfrm>
                  <a:off x="6738077" y="1677648"/>
                  <a:ext cx="1776984" cy="1676400"/>
                  <a:chOff x="3810000" y="1828800"/>
                  <a:chExt cx="4038600" cy="3810000"/>
                </a:xfrm>
              </p:grpSpPr>
              <p:sp>
                <p:nvSpPr>
                  <p:cNvPr id="26" name="Half Frame 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iamond 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16" name="TextBox 115"/>
          <p:cNvSpPr txBox="1"/>
          <p:nvPr/>
        </p:nvSpPr>
        <p:spPr>
          <a:xfrm>
            <a:off x="914400" y="0"/>
            <a:ext cx="6629400" cy="461665"/>
          </a:xfrm>
          <a:prstGeom prst="rect">
            <a:avLst/>
          </a:prstGeom>
          <a:noFill/>
        </p:spPr>
        <p:txBody>
          <a:bodyPr wrap="square" rtlCol="0">
            <a:spAutoFit/>
          </a:bodyPr>
          <a:lstStyle/>
          <a:p>
            <a:r>
              <a:rPr lang="en-US" sz="2400" dirty="0"/>
              <a:t>Apostles of Christ		John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ox(in)">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47416642"/>
              </p:ext>
            </p:extLst>
          </p:nvPr>
        </p:nvGraphicFramePr>
        <p:xfrm>
          <a:off x="228600" y="533400"/>
          <a:ext cx="8686800" cy="6274094"/>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20000"/>
                    </a:ext>
                  </a:extLst>
                </a:gridCol>
                <a:gridCol w="1861457">
                  <a:extLst>
                    <a:ext uri="{9D8B030D-6E8A-4147-A177-3AD203B41FA5}">
                      <a16:colId xmlns:a16="http://schemas.microsoft.com/office/drawing/2014/main" val="20001"/>
                    </a:ext>
                  </a:extLst>
                </a:gridCol>
                <a:gridCol w="1473654">
                  <a:extLst>
                    <a:ext uri="{9D8B030D-6E8A-4147-A177-3AD203B41FA5}">
                      <a16:colId xmlns:a16="http://schemas.microsoft.com/office/drawing/2014/main" val="20002"/>
                    </a:ext>
                  </a:extLst>
                </a:gridCol>
                <a:gridCol w="2373358">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5074920">
                <a:tc>
                  <a:txBody>
                    <a:bodyPr/>
                    <a:lstStyle/>
                    <a:p>
                      <a:r>
                        <a:rPr lang="en-US" dirty="0"/>
                        <a:t>Philip</a:t>
                      </a:r>
                    </a:p>
                  </a:txBody>
                  <a:tcPr/>
                </a:tc>
                <a:tc>
                  <a:txBody>
                    <a:bodyPr/>
                    <a:lstStyle/>
                    <a:p>
                      <a:r>
                        <a:rPr lang="en-US" dirty="0"/>
                        <a:t>Name</a:t>
                      </a:r>
                      <a:r>
                        <a:rPr lang="en-US" baseline="0" dirty="0"/>
                        <a:t> comes from Greek: “Lover of horses”</a:t>
                      </a:r>
                      <a:endParaRPr lang="en-US" dirty="0"/>
                    </a:p>
                  </a:txBody>
                  <a:tcPr/>
                </a:tc>
                <a:tc>
                  <a:txBody>
                    <a:bodyPr/>
                    <a:lstStyle/>
                    <a:p>
                      <a:r>
                        <a:rPr lang="en-US" dirty="0"/>
                        <a:t>He had 4 unmarried daughters</a:t>
                      </a:r>
                      <a:r>
                        <a:rPr lang="en-US" baseline="0" dirty="0"/>
                        <a:t> who had the gift of prophecy</a:t>
                      </a:r>
                    </a:p>
                    <a:p>
                      <a:r>
                        <a:rPr lang="en-US" baseline="0" dirty="0"/>
                        <a:t> (Acts 21:9)</a:t>
                      </a:r>
                    </a:p>
                    <a:p>
                      <a:r>
                        <a:rPr lang="en-US" baseline="0" dirty="0"/>
                        <a:t>He possibly lived in Bethsaida (John 1:44; 12:21)</a:t>
                      </a:r>
                      <a:endParaRPr lang="en-US" dirty="0"/>
                    </a:p>
                  </a:txBody>
                  <a:tcPr/>
                </a:tc>
                <a:tc>
                  <a:txBody>
                    <a:bodyPr/>
                    <a:lstStyle/>
                    <a:p>
                      <a:r>
                        <a:rPr lang="en-US" sz="1600" dirty="0"/>
                        <a:t>He may have been a Jewish-Greek as he was approached by the Greeks in John 12:21</a:t>
                      </a:r>
                    </a:p>
                    <a:p>
                      <a:endParaRPr lang="en-US" sz="1600" dirty="0"/>
                    </a:p>
                    <a:p>
                      <a:r>
                        <a:rPr lang="en-US" sz="1600" dirty="0"/>
                        <a:t>He preached in Samaria. Then an angel told him to go to Gaza from Jerusalem where he taught a eunuch of great importance.</a:t>
                      </a:r>
                      <a:r>
                        <a:rPr lang="en-US" sz="1600" baseline="0" dirty="0"/>
                        <a:t> He lived in Caesarea during Paul’s 3</a:t>
                      </a:r>
                      <a:r>
                        <a:rPr lang="en-US" sz="1600" baseline="30000" dirty="0"/>
                        <a:t>rd</a:t>
                      </a:r>
                      <a:r>
                        <a:rPr lang="en-US" sz="1600" baseline="0" dirty="0"/>
                        <a:t> mission. </a:t>
                      </a:r>
                    </a:p>
                    <a:p>
                      <a:endParaRPr lang="en-US" sz="1600" baseline="0" dirty="0"/>
                    </a:p>
                    <a:p>
                      <a:r>
                        <a:rPr lang="en-US" sz="1600" baseline="0" dirty="0"/>
                        <a:t>He shared news of the long-awaited Messiah with Nathanael.</a:t>
                      </a:r>
                    </a:p>
                    <a:p>
                      <a:endParaRPr lang="en-US" sz="1600" dirty="0"/>
                    </a:p>
                    <a:p>
                      <a:r>
                        <a:rPr lang="en-US" sz="1600" dirty="0"/>
                        <a:t>Tradition says he preached in Asia Minor</a:t>
                      </a:r>
                    </a:p>
                    <a:p>
                      <a:endParaRPr lang="en-US" dirty="0"/>
                    </a:p>
                  </a:txBody>
                  <a:tcPr/>
                </a:tc>
                <a:tc>
                  <a:txBody>
                    <a:bodyPr/>
                    <a:lstStyle/>
                    <a:p>
                      <a:r>
                        <a:rPr lang="en-US" dirty="0"/>
                        <a:t>Tradition says: </a:t>
                      </a:r>
                    </a:p>
                    <a:p>
                      <a:r>
                        <a:rPr lang="en-US" dirty="0"/>
                        <a:t>He was martyred in </a:t>
                      </a:r>
                      <a:r>
                        <a:rPr lang="en-US" dirty="0" err="1"/>
                        <a:t>Hieropolis</a:t>
                      </a:r>
                      <a:r>
                        <a:rPr lang="en-US" dirty="0"/>
                        <a:t>, Turkey</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6629400" cy="461665"/>
          </a:xfrm>
          <a:prstGeom prst="rect">
            <a:avLst/>
          </a:prstGeom>
          <a:noFill/>
        </p:spPr>
        <p:txBody>
          <a:bodyPr wrap="square" rtlCol="0">
            <a:spAutoFit/>
          </a:bodyPr>
          <a:lstStyle/>
          <a:p>
            <a:r>
              <a:rPr lang="en-US" sz="2400" dirty="0"/>
              <a:t>Apostles of Christ		Philip</a:t>
            </a:r>
          </a:p>
        </p:txBody>
      </p:sp>
      <p:grpSp>
        <p:nvGrpSpPr>
          <p:cNvPr id="4" name="Group 3"/>
          <p:cNvGrpSpPr/>
          <p:nvPr/>
        </p:nvGrpSpPr>
        <p:grpSpPr>
          <a:xfrm>
            <a:off x="533400" y="2590800"/>
            <a:ext cx="1908540" cy="3915032"/>
            <a:chOff x="5530228" y="533400"/>
            <a:chExt cx="2913593" cy="5825482"/>
          </a:xfrm>
        </p:grpSpPr>
        <p:sp>
          <p:nvSpPr>
            <p:cNvPr id="5" name="Oval 4"/>
            <p:cNvSpPr/>
            <p:nvPr/>
          </p:nvSpPr>
          <p:spPr>
            <a:xfrm rot="3646842">
              <a:off x="6888472" y="5751381"/>
              <a:ext cx="721837" cy="493165"/>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6922285">
              <a:off x="6341129" y="5747781"/>
              <a:ext cx="721837" cy="493165"/>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21304292">
              <a:off x="7077564" y="635545"/>
              <a:ext cx="851179" cy="1600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5943600" y="609600"/>
              <a:ext cx="838200" cy="1600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770880">
              <a:off x="7070836" y="5264272"/>
              <a:ext cx="808545" cy="45856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706969">
              <a:off x="7764685" y="3688349"/>
              <a:ext cx="721837" cy="4931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6922285">
              <a:off x="5426729" y="3690382"/>
              <a:ext cx="721837" cy="4931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035457">
              <a:off x="7363195" y="2440633"/>
              <a:ext cx="748064" cy="1633234"/>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2441478">
              <a:off x="5826095" y="2441228"/>
              <a:ext cx="748064" cy="166045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6054729" y="2438400"/>
              <a:ext cx="1815561" cy="35052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753026" y="775761"/>
              <a:ext cx="418976" cy="363541"/>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215264" y="4267201"/>
              <a:ext cx="1522203"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1752600"/>
              <a:ext cx="770700" cy="14024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94392" y="533400"/>
              <a:ext cx="1536244" cy="23024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580996" y="2088015"/>
              <a:ext cx="762000" cy="13716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054733" y="775761"/>
              <a:ext cx="1815561" cy="36354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50136" y="2270911"/>
              <a:ext cx="437067" cy="306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rot="16200000">
              <a:off x="6705600" y="4952999"/>
              <a:ext cx="1219200" cy="30480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Wave 23"/>
            <p:cNvSpPr/>
            <p:nvPr/>
          </p:nvSpPr>
          <p:spPr>
            <a:xfrm rot="15242885">
              <a:off x="6768063" y="4889830"/>
              <a:ext cx="1322876" cy="41467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086600" y="4191000"/>
              <a:ext cx="414136" cy="3810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4"/>
            <p:cNvGrpSpPr/>
            <p:nvPr/>
          </p:nvGrpSpPr>
          <p:grpSpPr>
            <a:xfrm>
              <a:off x="6005384" y="776416"/>
              <a:ext cx="1828800" cy="372763"/>
              <a:chOff x="4343400" y="5863281"/>
              <a:chExt cx="2286000" cy="844379"/>
            </a:xfrm>
          </p:grpSpPr>
          <p:grpSp>
            <p:nvGrpSpPr>
              <p:cNvPr id="55" name="Group 163"/>
              <p:cNvGrpSpPr/>
              <p:nvPr/>
            </p:nvGrpSpPr>
            <p:grpSpPr>
              <a:xfrm>
                <a:off x="4343400" y="5863281"/>
                <a:ext cx="2286000" cy="766119"/>
                <a:chOff x="4343400" y="5863281"/>
                <a:chExt cx="2286000" cy="766119"/>
              </a:xfrm>
            </p:grpSpPr>
            <p:sp>
              <p:nvSpPr>
                <p:cNvPr id="60" name="Quad Arrow Callout 59"/>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58"/>
                <p:cNvGrpSpPr/>
                <p:nvPr/>
              </p:nvGrpSpPr>
              <p:grpSpPr>
                <a:xfrm>
                  <a:off x="4800600" y="5863281"/>
                  <a:ext cx="1396313" cy="313038"/>
                  <a:chOff x="4800600" y="5863281"/>
                  <a:chExt cx="1396313" cy="313038"/>
                </a:xfrm>
              </p:grpSpPr>
              <p:sp>
                <p:nvSpPr>
                  <p:cNvPr id="65" name="Isosceles Triangle 6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159"/>
              <p:cNvGrpSpPr/>
              <p:nvPr/>
            </p:nvGrpSpPr>
            <p:grpSpPr>
              <a:xfrm flipH="1" flipV="1">
                <a:off x="4800600" y="6394622"/>
                <a:ext cx="1396313" cy="313038"/>
                <a:chOff x="4800600" y="5863281"/>
                <a:chExt cx="1396313" cy="313038"/>
              </a:xfrm>
            </p:grpSpPr>
            <p:sp>
              <p:nvSpPr>
                <p:cNvPr id="57" name="Isosceles Triangle 5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65"/>
            <p:cNvGrpSpPr/>
            <p:nvPr/>
          </p:nvGrpSpPr>
          <p:grpSpPr>
            <a:xfrm rot="1889829">
              <a:off x="5530228" y="3667624"/>
              <a:ext cx="726889" cy="372763"/>
              <a:chOff x="4343400" y="5863281"/>
              <a:chExt cx="2286000" cy="844379"/>
            </a:xfrm>
          </p:grpSpPr>
          <p:grpSp>
            <p:nvGrpSpPr>
              <p:cNvPr id="42" name="Group 163"/>
              <p:cNvGrpSpPr/>
              <p:nvPr/>
            </p:nvGrpSpPr>
            <p:grpSpPr>
              <a:xfrm>
                <a:off x="4343400" y="5863281"/>
                <a:ext cx="2286000" cy="766119"/>
                <a:chOff x="4343400" y="5863281"/>
                <a:chExt cx="2286000" cy="766119"/>
              </a:xfrm>
            </p:grpSpPr>
            <p:sp>
              <p:nvSpPr>
                <p:cNvPr id="47" name="Quad Arrow Callout 46"/>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58"/>
                <p:cNvGrpSpPr/>
                <p:nvPr/>
              </p:nvGrpSpPr>
              <p:grpSpPr>
                <a:xfrm>
                  <a:off x="4800600" y="5863281"/>
                  <a:ext cx="1396313" cy="313038"/>
                  <a:chOff x="4800600" y="5863281"/>
                  <a:chExt cx="1396313" cy="313038"/>
                </a:xfrm>
              </p:grpSpPr>
              <p:sp>
                <p:nvSpPr>
                  <p:cNvPr id="52" name="Isosceles Triangle 5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159"/>
              <p:cNvGrpSpPr/>
              <p:nvPr/>
            </p:nvGrpSpPr>
            <p:grpSpPr>
              <a:xfrm flipH="1" flipV="1">
                <a:off x="4800600" y="6394622"/>
                <a:ext cx="1396313" cy="313038"/>
                <a:chOff x="4800600" y="5863281"/>
                <a:chExt cx="1396313" cy="313038"/>
              </a:xfrm>
            </p:grpSpPr>
            <p:sp>
              <p:nvSpPr>
                <p:cNvPr id="44" name="Isosceles Triangle 4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179"/>
            <p:cNvGrpSpPr/>
            <p:nvPr/>
          </p:nvGrpSpPr>
          <p:grpSpPr>
            <a:xfrm rot="19648799">
              <a:off x="7716932" y="3633804"/>
              <a:ext cx="726889" cy="372763"/>
              <a:chOff x="4343400" y="5863281"/>
              <a:chExt cx="2286000" cy="844379"/>
            </a:xfrm>
          </p:grpSpPr>
          <p:grpSp>
            <p:nvGrpSpPr>
              <p:cNvPr id="29" name="Group 163"/>
              <p:cNvGrpSpPr/>
              <p:nvPr/>
            </p:nvGrpSpPr>
            <p:grpSpPr>
              <a:xfrm>
                <a:off x="4343400" y="5863281"/>
                <a:ext cx="2286000" cy="766119"/>
                <a:chOff x="4343400" y="5863281"/>
                <a:chExt cx="2286000" cy="766119"/>
              </a:xfrm>
            </p:grpSpPr>
            <p:sp>
              <p:nvSpPr>
                <p:cNvPr id="34" name="Quad Arrow Callout 33"/>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58"/>
                <p:cNvGrpSpPr/>
                <p:nvPr/>
              </p:nvGrpSpPr>
              <p:grpSpPr>
                <a:xfrm>
                  <a:off x="4800600" y="5863281"/>
                  <a:ext cx="1396313" cy="313038"/>
                  <a:chOff x="4800600" y="5863281"/>
                  <a:chExt cx="1396313" cy="313038"/>
                </a:xfrm>
              </p:grpSpPr>
              <p:sp>
                <p:nvSpPr>
                  <p:cNvPr id="39" name="Isosceles Triangle 3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59"/>
              <p:cNvGrpSpPr/>
              <p:nvPr/>
            </p:nvGrpSpPr>
            <p:grpSpPr>
              <a:xfrm flipH="1" flipV="1">
                <a:off x="4800600" y="6394622"/>
                <a:ext cx="1396313" cy="313038"/>
                <a:chOff x="4800600" y="5863281"/>
                <a:chExt cx="1396313" cy="313038"/>
              </a:xfrm>
            </p:grpSpPr>
            <p:sp>
              <p:nvSpPr>
                <p:cNvPr id="31" name="Isosceles Triangle 3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09036881"/>
              </p:ext>
            </p:extLst>
          </p:nvPr>
        </p:nvGraphicFramePr>
        <p:xfrm>
          <a:off x="304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Nathanael</a:t>
                      </a:r>
                    </a:p>
                  </a:txBody>
                  <a:tcPr/>
                </a:tc>
                <a:tc>
                  <a:txBody>
                    <a:bodyPr/>
                    <a:lstStyle/>
                    <a:p>
                      <a:r>
                        <a:rPr lang="en-US" dirty="0"/>
                        <a:t>Bartholomew</a:t>
                      </a:r>
                    </a:p>
                    <a:p>
                      <a:r>
                        <a:rPr lang="en-US" dirty="0"/>
                        <a:t>From Hebrew meaning: </a:t>
                      </a:r>
                    </a:p>
                    <a:p>
                      <a:r>
                        <a:rPr lang="en-US" dirty="0"/>
                        <a:t>“Gift of God” or </a:t>
                      </a:r>
                    </a:p>
                    <a:p>
                      <a:r>
                        <a:rPr lang="en-US" dirty="0"/>
                        <a:t>    “God Has Given”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was likely</a:t>
                      </a:r>
                      <a:r>
                        <a:rPr lang="en-US" baseline="0" dirty="0"/>
                        <a:t> the son of a man named </a:t>
                      </a:r>
                      <a:r>
                        <a:rPr lang="en-US" baseline="0" dirty="0" err="1"/>
                        <a:t>Tholomew</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Friendship with Philip and he belonged to Cana in Galilee (John 21:2)</a:t>
                      </a:r>
                      <a:endParaRPr lang="en-US" dirty="0"/>
                    </a:p>
                    <a:p>
                      <a:endParaRPr lang="en-US" dirty="0"/>
                    </a:p>
                  </a:txBody>
                  <a:tcPr/>
                </a:tc>
                <a:tc>
                  <a:txBody>
                    <a:bodyPr/>
                    <a:lstStyle/>
                    <a:p>
                      <a:r>
                        <a:rPr lang="en-US" dirty="0"/>
                        <a:t>Nathanael is always mentioned along with apostles, but his associates</a:t>
                      </a:r>
                      <a:r>
                        <a:rPr lang="en-US" baseline="0" dirty="0"/>
                        <a:t> mention him as Bartholomew. </a:t>
                      </a:r>
                    </a:p>
                    <a:p>
                      <a:r>
                        <a:rPr lang="en-US" baseline="0" dirty="0"/>
                        <a:t>Preached in Armenia and India, Ethiopia, Arabia, Egypt, and Persia.</a:t>
                      </a:r>
                      <a:endParaRPr lang="en-US" dirty="0"/>
                    </a:p>
                  </a:txBody>
                  <a:tcPr/>
                </a:tc>
                <a:tc>
                  <a:txBody>
                    <a:bodyPr/>
                    <a:lstStyle/>
                    <a:p>
                      <a:r>
                        <a:rPr lang="en-US" dirty="0"/>
                        <a:t>Tradition says: Nathanael was skinned</a:t>
                      </a:r>
                      <a:r>
                        <a:rPr lang="en-US" baseline="0" dirty="0"/>
                        <a:t> alive  and beheaded in Northern</a:t>
                      </a:r>
                      <a:r>
                        <a:rPr lang="en-US" dirty="0"/>
                        <a:t> Armenia, in a town called </a:t>
                      </a:r>
                      <a:r>
                        <a:rPr lang="en-US" dirty="0" err="1"/>
                        <a:t>Derbent</a:t>
                      </a:r>
                      <a:r>
                        <a:rPr lang="en-US" dirty="0"/>
                        <a:t>.</a:t>
                      </a:r>
                    </a:p>
                    <a:p>
                      <a:endParaRPr lang="en-US" dirty="0"/>
                    </a:p>
                    <a:p>
                      <a:r>
                        <a:rPr lang="en-US" dirty="0"/>
                        <a:t>Or </a:t>
                      </a:r>
                    </a:p>
                    <a:p>
                      <a:endParaRPr lang="en-US" dirty="0"/>
                    </a:p>
                    <a:p>
                      <a:r>
                        <a:rPr lang="en-US" sz="1800" b="0" i="0" kern="1200" dirty="0">
                          <a:solidFill>
                            <a:schemeClr val="tx1"/>
                          </a:solidFill>
                          <a:effectLst/>
                          <a:latin typeface="+mn-lt"/>
                          <a:ea typeface="+mn-ea"/>
                          <a:cs typeface="+mn-cs"/>
                        </a:rPr>
                        <a:t>Tradition says he preached in southern Arabia and was flayed to death or crucified.</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7391400" cy="461665"/>
          </a:xfrm>
          <a:prstGeom prst="rect">
            <a:avLst/>
          </a:prstGeom>
          <a:noFill/>
        </p:spPr>
        <p:txBody>
          <a:bodyPr wrap="square" rtlCol="0">
            <a:spAutoFit/>
          </a:bodyPr>
          <a:lstStyle/>
          <a:p>
            <a:r>
              <a:rPr lang="en-US" sz="2400" dirty="0"/>
              <a:t>Apostles of Christ		Nathanael--Bartholomew</a:t>
            </a:r>
          </a:p>
        </p:txBody>
      </p:sp>
      <p:grpSp>
        <p:nvGrpSpPr>
          <p:cNvPr id="4" name="Group 3"/>
          <p:cNvGrpSpPr/>
          <p:nvPr/>
        </p:nvGrpSpPr>
        <p:grpSpPr>
          <a:xfrm>
            <a:off x="533400" y="3124200"/>
            <a:ext cx="1600200" cy="3124200"/>
            <a:chOff x="4572000" y="840465"/>
            <a:chExt cx="2895600" cy="5636536"/>
          </a:xfrm>
        </p:grpSpPr>
        <p:sp>
          <p:nvSpPr>
            <p:cNvPr id="5" name="Cloud 4"/>
            <p:cNvSpPr/>
            <p:nvPr/>
          </p:nvSpPr>
          <p:spPr>
            <a:xfrm>
              <a:off x="6324600" y="2057400"/>
              <a:ext cx="1053204" cy="18324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6324600" y="1371600"/>
              <a:ext cx="838200"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9357175">
              <a:off x="6033395" y="84046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400185">
              <a:off x="4957048" y="104723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4661796" y="1901316"/>
              <a:ext cx="1053204" cy="18324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128217">
              <a:off x="6205364" y="5910987"/>
              <a:ext cx="470136" cy="66189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472555">
              <a:off x="5586502" y="5893306"/>
              <a:ext cx="430690" cy="6956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5072474" y="3067919"/>
              <a:ext cx="2130646" cy="31172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610840">
              <a:off x="5266504" y="2973573"/>
              <a:ext cx="564425" cy="317635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901859">
              <a:off x="4757064" y="3975367"/>
              <a:ext cx="394172" cy="7642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226769">
              <a:off x="6975913" y="4063040"/>
              <a:ext cx="491687" cy="6064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442139">
              <a:off x="4996538" y="2881630"/>
              <a:ext cx="594222" cy="163331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49249">
              <a:off x="6617057" y="2883496"/>
              <a:ext cx="594222" cy="163331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1"/>
            <p:cNvGrpSpPr/>
            <p:nvPr/>
          </p:nvGrpSpPr>
          <p:grpSpPr>
            <a:xfrm>
              <a:off x="5399314" y="2813822"/>
              <a:ext cx="1541499" cy="3331040"/>
              <a:chOff x="6327583" y="3173375"/>
              <a:chExt cx="1142159" cy="1658222"/>
            </a:xfrm>
          </p:grpSpPr>
          <p:sp>
            <p:nvSpPr>
              <p:cNvPr id="24" name="Trapezoid 23"/>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5286132" y="1321418"/>
              <a:ext cx="1557010" cy="20995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7055069">
              <a:off x="5486752" y="70730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5562600" y="2667000"/>
              <a:ext cx="1053204"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2819400"/>
              <a:ext cx="542926" cy="2960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Matthew</a:t>
                      </a:r>
                    </a:p>
                  </a:txBody>
                  <a:tcPr/>
                </a:tc>
                <a:tc>
                  <a:txBody>
                    <a:bodyPr/>
                    <a:lstStyle/>
                    <a:p>
                      <a:r>
                        <a:rPr lang="en-US" dirty="0"/>
                        <a:t>Levi a</a:t>
                      </a:r>
                      <a:r>
                        <a:rPr lang="en-US" baseline="0" dirty="0"/>
                        <a:t> word meaning:</a:t>
                      </a:r>
                    </a:p>
                    <a:p>
                      <a:r>
                        <a:rPr lang="en-US" baseline="0" dirty="0"/>
                        <a:t>“gift of Jehovah</a:t>
                      </a:r>
                    </a:p>
                    <a:p>
                      <a:endParaRPr lang="en-US" baseline="0" dirty="0"/>
                    </a:p>
                    <a:p>
                      <a:r>
                        <a:rPr lang="en-US" baseline="0" dirty="0"/>
                        <a:t>He was also called the Publican</a:t>
                      </a:r>
                      <a:endParaRPr lang="en-US" dirty="0"/>
                    </a:p>
                  </a:txBody>
                  <a:tcPr/>
                </a:tc>
                <a:tc>
                  <a:txBody>
                    <a:bodyPr/>
                    <a:lstStyle/>
                    <a:p>
                      <a:r>
                        <a:rPr lang="en-US" dirty="0"/>
                        <a:t>He was the son of </a:t>
                      </a:r>
                      <a:r>
                        <a:rPr lang="en-US" dirty="0" err="1"/>
                        <a:t>Alphaeus</a:t>
                      </a:r>
                      <a:r>
                        <a:rPr lang="en-US" dirty="0"/>
                        <a:t>, brother of James the less making him the</a:t>
                      </a:r>
                      <a:r>
                        <a:rPr lang="en-US" baseline="0" dirty="0"/>
                        <a:t> nephew of James the less.</a:t>
                      </a:r>
                      <a:endParaRPr lang="en-US" dirty="0"/>
                    </a:p>
                  </a:txBody>
                  <a:tcPr/>
                </a:tc>
                <a:tc>
                  <a:txBody>
                    <a:bodyPr/>
                    <a:lstStyle/>
                    <a:p>
                      <a:r>
                        <a:rPr lang="en-US" dirty="0"/>
                        <a:t> Author of Matthew</a:t>
                      </a:r>
                    </a:p>
                    <a:p>
                      <a:endParaRPr lang="en-US" dirty="0"/>
                    </a:p>
                  </a:txBody>
                  <a:tcPr/>
                </a:tc>
                <a:tc>
                  <a:txBody>
                    <a:bodyPr/>
                    <a:lstStyle/>
                    <a:p>
                      <a:r>
                        <a:rPr lang="en-US" dirty="0"/>
                        <a:t>Traditions says: He was either killed in Ethiopia or Persia. Most people think he was killed by a sword in Ethiopia</a:t>
                      </a:r>
                    </a:p>
                  </a:txBody>
                  <a:tcPr/>
                </a:tc>
                <a:extLst>
                  <a:ext uri="{0D108BD9-81ED-4DB2-BD59-A6C34878D82A}">
                    <a16:rowId xmlns:a16="http://schemas.microsoft.com/office/drawing/2014/main" val="10001"/>
                  </a:ext>
                </a:extLst>
              </a:tr>
            </a:tbl>
          </a:graphicData>
        </a:graphic>
      </p:graphicFrame>
      <p:sp>
        <p:nvSpPr>
          <p:cNvPr id="57" name="TextBox 56"/>
          <p:cNvSpPr txBox="1"/>
          <p:nvPr/>
        </p:nvSpPr>
        <p:spPr>
          <a:xfrm>
            <a:off x="914400" y="0"/>
            <a:ext cx="6629400" cy="461665"/>
          </a:xfrm>
          <a:prstGeom prst="rect">
            <a:avLst/>
          </a:prstGeom>
          <a:noFill/>
        </p:spPr>
        <p:txBody>
          <a:bodyPr wrap="square" rtlCol="0">
            <a:spAutoFit/>
          </a:bodyPr>
          <a:lstStyle/>
          <a:p>
            <a:r>
              <a:rPr lang="en-US" sz="2400" dirty="0"/>
              <a:t>Apostles of Christ		Matthew</a:t>
            </a:r>
          </a:p>
        </p:txBody>
      </p:sp>
      <p:grpSp>
        <p:nvGrpSpPr>
          <p:cNvPr id="58" name="Group 117"/>
          <p:cNvGrpSpPr/>
          <p:nvPr/>
        </p:nvGrpSpPr>
        <p:grpSpPr>
          <a:xfrm>
            <a:off x="762000" y="3124200"/>
            <a:ext cx="1524000" cy="3276600"/>
            <a:chOff x="533400" y="381000"/>
            <a:chExt cx="2281003" cy="4903390"/>
          </a:xfrm>
        </p:grpSpPr>
        <p:sp>
          <p:nvSpPr>
            <p:cNvPr id="59" name="Cloud 58"/>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7"/>
            <p:cNvGrpSpPr/>
            <p:nvPr/>
          </p:nvGrpSpPr>
          <p:grpSpPr>
            <a:xfrm rot="2613352">
              <a:off x="991411" y="4510244"/>
              <a:ext cx="666047" cy="774146"/>
              <a:chOff x="6106804" y="4039302"/>
              <a:chExt cx="666047" cy="774146"/>
            </a:xfrm>
          </p:grpSpPr>
          <p:sp>
            <p:nvSpPr>
              <p:cNvPr id="107" name="Oval 106"/>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46"/>
            <p:cNvGrpSpPr/>
            <p:nvPr/>
          </p:nvGrpSpPr>
          <p:grpSpPr>
            <a:xfrm>
              <a:off x="1708441" y="4507745"/>
              <a:ext cx="666047" cy="774146"/>
              <a:chOff x="6106804" y="4039302"/>
              <a:chExt cx="666047" cy="774146"/>
            </a:xfrm>
          </p:grpSpPr>
          <p:sp>
            <p:nvSpPr>
              <p:cNvPr id="104"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773405">
              <a:off x="1805173" y="1603726"/>
              <a:ext cx="797234" cy="213895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174596">
              <a:off x="749865" y="1706723"/>
              <a:ext cx="797234" cy="206082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1233260">
              <a:off x="1879594" y="1705855"/>
              <a:ext cx="606621" cy="248116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508364">
              <a:off x="924667" y="1684677"/>
              <a:ext cx="654826" cy="24583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26"/>
            <p:cNvGrpSpPr/>
            <p:nvPr/>
          </p:nvGrpSpPr>
          <p:grpSpPr>
            <a:xfrm rot="4901522">
              <a:off x="1079356" y="2773919"/>
              <a:ext cx="2209671" cy="524419"/>
              <a:chOff x="5029200" y="1371600"/>
              <a:chExt cx="6791793" cy="1933731"/>
            </a:xfrm>
          </p:grpSpPr>
          <p:grpSp>
            <p:nvGrpSpPr>
              <p:cNvPr id="92" name="Group 16"/>
              <p:cNvGrpSpPr/>
              <p:nvPr/>
            </p:nvGrpSpPr>
            <p:grpSpPr>
              <a:xfrm>
                <a:off x="5029200" y="1371600"/>
                <a:ext cx="1752600" cy="1905000"/>
                <a:chOff x="5029200" y="1371600"/>
                <a:chExt cx="1752600" cy="1905000"/>
              </a:xfrm>
            </p:grpSpPr>
            <p:sp>
              <p:nvSpPr>
                <p:cNvPr id="102"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7"/>
              <p:cNvGrpSpPr/>
              <p:nvPr/>
            </p:nvGrpSpPr>
            <p:grpSpPr>
              <a:xfrm>
                <a:off x="6713095" y="1400331"/>
                <a:ext cx="1752600" cy="1905000"/>
                <a:chOff x="5029200" y="1371600"/>
                <a:chExt cx="1752600" cy="1905000"/>
              </a:xfrm>
            </p:grpSpPr>
            <p:sp>
              <p:nvSpPr>
                <p:cNvPr id="100" name="4-Point Star 9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4-Point Star 10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0"/>
              <p:cNvGrpSpPr/>
              <p:nvPr/>
            </p:nvGrpSpPr>
            <p:grpSpPr>
              <a:xfrm>
                <a:off x="8404486" y="1389088"/>
                <a:ext cx="1752600" cy="1905000"/>
                <a:chOff x="5029200" y="1371600"/>
                <a:chExt cx="1752600" cy="1905000"/>
              </a:xfrm>
            </p:grpSpPr>
            <p:sp>
              <p:nvSpPr>
                <p:cNvPr id="98" name="4-Point Star 9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4-Point Star 9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3"/>
              <p:cNvGrpSpPr/>
              <p:nvPr/>
            </p:nvGrpSpPr>
            <p:grpSpPr>
              <a:xfrm>
                <a:off x="10068393" y="1389089"/>
                <a:ext cx="1752600" cy="1905000"/>
                <a:chOff x="5029200" y="1371600"/>
                <a:chExt cx="1752600" cy="1905000"/>
              </a:xfrm>
            </p:grpSpPr>
            <p:sp>
              <p:nvSpPr>
                <p:cNvPr id="96"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27"/>
            <p:cNvGrpSpPr/>
            <p:nvPr/>
          </p:nvGrpSpPr>
          <p:grpSpPr>
            <a:xfrm rot="5740360">
              <a:off x="115989" y="2768133"/>
              <a:ext cx="2209671" cy="524419"/>
              <a:chOff x="5029200" y="1371600"/>
              <a:chExt cx="6791793" cy="1933731"/>
            </a:xfrm>
          </p:grpSpPr>
          <p:grpSp>
            <p:nvGrpSpPr>
              <p:cNvPr id="80" name="Group 16"/>
              <p:cNvGrpSpPr/>
              <p:nvPr/>
            </p:nvGrpSpPr>
            <p:grpSpPr>
              <a:xfrm>
                <a:off x="5029200" y="1371600"/>
                <a:ext cx="1752600" cy="1905000"/>
                <a:chOff x="5029200" y="1371600"/>
                <a:chExt cx="1752600" cy="1905000"/>
              </a:xfrm>
            </p:grpSpPr>
            <p:sp>
              <p:nvSpPr>
                <p:cNvPr id="90" name="4-Point Star 8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4-Point Star 9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7"/>
              <p:cNvGrpSpPr/>
              <p:nvPr/>
            </p:nvGrpSpPr>
            <p:grpSpPr>
              <a:xfrm>
                <a:off x="6713095" y="1400331"/>
                <a:ext cx="1752600" cy="1905000"/>
                <a:chOff x="5029200" y="1371600"/>
                <a:chExt cx="1752600" cy="1905000"/>
              </a:xfrm>
            </p:grpSpPr>
            <p:sp>
              <p:nvSpPr>
                <p:cNvPr id="88" name="4-Point Star 8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4-Point Star 8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0"/>
              <p:cNvGrpSpPr/>
              <p:nvPr/>
            </p:nvGrpSpPr>
            <p:grpSpPr>
              <a:xfrm>
                <a:off x="8404486" y="1389088"/>
                <a:ext cx="1752600" cy="1905000"/>
                <a:chOff x="5029200" y="1371600"/>
                <a:chExt cx="1752600" cy="1905000"/>
              </a:xfrm>
            </p:grpSpPr>
            <p:sp>
              <p:nvSpPr>
                <p:cNvPr id="86" name="4-Point Star 8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4-Point Star 8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3"/>
              <p:cNvGrpSpPr/>
              <p:nvPr/>
            </p:nvGrpSpPr>
            <p:grpSpPr>
              <a:xfrm>
                <a:off x="10068393" y="1389089"/>
                <a:ext cx="1752600" cy="1905000"/>
                <a:chOff x="5029200" y="1371600"/>
                <a:chExt cx="1752600" cy="1905000"/>
              </a:xfrm>
            </p:grpSpPr>
            <p:sp>
              <p:nvSpPr>
                <p:cNvPr id="84"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4-Point Star 8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Rounded Rectangle 73"/>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609591" y="1565828"/>
              <a:ext cx="306158" cy="1749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23056562"/>
              </p:ext>
            </p:extLst>
          </p:nvPr>
        </p:nvGraphicFramePr>
        <p:xfrm>
          <a:off x="304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Thomas</a:t>
                      </a:r>
                    </a:p>
                  </a:txBody>
                  <a:tcPr/>
                </a:tc>
                <a:tc>
                  <a:txBody>
                    <a:bodyPr/>
                    <a:lstStyle/>
                    <a:p>
                      <a:r>
                        <a:rPr lang="en-US" dirty="0" err="1"/>
                        <a:t>Didymus</a:t>
                      </a:r>
                      <a:endParaRPr lang="en-US" dirty="0"/>
                    </a:p>
                    <a:p>
                      <a:endParaRPr lang="en-US" dirty="0"/>
                    </a:p>
                    <a:p>
                      <a:r>
                        <a:rPr lang="en-US" dirty="0"/>
                        <a:t>From the Greek meaning: “Twin” </a:t>
                      </a:r>
                    </a:p>
                  </a:txBody>
                  <a:tcPr/>
                </a:tc>
                <a:tc>
                  <a:txBody>
                    <a:bodyPr/>
                    <a:lstStyle/>
                    <a:p>
                      <a:r>
                        <a:rPr lang="en-US" dirty="0" err="1"/>
                        <a:t>Didymus</a:t>
                      </a:r>
                      <a:r>
                        <a:rPr lang="en-US" dirty="0"/>
                        <a:t> may have been his surname.</a:t>
                      </a:r>
                    </a:p>
                    <a:p>
                      <a:endParaRPr lang="en-US" dirty="0"/>
                    </a:p>
                    <a:p>
                      <a:r>
                        <a:rPr lang="en-US" dirty="0"/>
                        <a:t>He was</a:t>
                      </a:r>
                      <a:r>
                        <a:rPr lang="en-US" baseline="0" dirty="0"/>
                        <a:t> possibly from Galilee</a:t>
                      </a:r>
                      <a:endParaRPr lang="en-US" dirty="0"/>
                    </a:p>
                  </a:txBody>
                  <a:tcPr/>
                </a:tc>
                <a:tc>
                  <a:txBody>
                    <a:bodyPr/>
                    <a:lstStyle/>
                    <a:p>
                      <a:r>
                        <a:rPr lang="en-US" sz="1800" b="0" i="0" kern="1200" dirty="0">
                          <a:solidFill>
                            <a:schemeClr val="tx1"/>
                          </a:solidFill>
                          <a:effectLst/>
                          <a:latin typeface="+mn-lt"/>
                          <a:ea typeface="+mn-ea"/>
                          <a:cs typeface="+mn-cs"/>
                        </a:rPr>
                        <a:t>Tradition says he was a missionary to Parthia (modern Iran) and India </a:t>
                      </a:r>
                      <a:endParaRPr lang="en-US" dirty="0"/>
                    </a:p>
                  </a:txBody>
                  <a:tcPr/>
                </a:tc>
                <a:tc>
                  <a:txBody>
                    <a:bodyPr/>
                    <a:lstStyle/>
                    <a:p>
                      <a:r>
                        <a:rPr lang="en-US" dirty="0"/>
                        <a:t>Tradition says: Thomas was stabbed with a spear near Madras southeastern coast of India.</a:t>
                      </a:r>
                    </a:p>
                    <a:p>
                      <a:endParaRPr lang="en-US" dirty="0"/>
                    </a:p>
                    <a:p>
                      <a:r>
                        <a:rPr lang="en-US" dirty="0"/>
                        <a:t>Or</a:t>
                      </a:r>
                    </a:p>
                    <a:p>
                      <a:endParaRPr lang="en-US" dirty="0"/>
                    </a:p>
                    <a:p>
                      <a:r>
                        <a:rPr lang="en-US" sz="1800" b="0" i="0" kern="1200" dirty="0">
                          <a:solidFill>
                            <a:schemeClr val="tx1"/>
                          </a:solidFill>
                          <a:effectLst/>
                          <a:latin typeface="+mn-lt"/>
                          <a:ea typeface="+mn-ea"/>
                          <a:cs typeface="+mn-cs"/>
                        </a:rPr>
                        <a:t>He died when shot by arrows while in prayer.</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914400" y="0"/>
            <a:ext cx="6629400" cy="461665"/>
          </a:xfrm>
          <a:prstGeom prst="rect">
            <a:avLst/>
          </a:prstGeom>
          <a:noFill/>
        </p:spPr>
        <p:txBody>
          <a:bodyPr wrap="square" rtlCol="0">
            <a:spAutoFit/>
          </a:bodyPr>
          <a:lstStyle/>
          <a:p>
            <a:r>
              <a:rPr lang="en-US" sz="2400" dirty="0"/>
              <a:t>Apostles of Christ		Thomas</a:t>
            </a:r>
          </a:p>
        </p:txBody>
      </p:sp>
      <p:grpSp>
        <p:nvGrpSpPr>
          <p:cNvPr id="4" name="Group 3"/>
          <p:cNvGrpSpPr/>
          <p:nvPr/>
        </p:nvGrpSpPr>
        <p:grpSpPr>
          <a:xfrm>
            <a:off x="685800" y="3048000"/>
            <a:ext cx="1676400" cy="3276600"/>
            <a:chOff x="869243" y="304800"/>
            <a:chExt cx="3111707" cy="6095999"/>
          </a:xfrm>
        </p:grpSpPr>
        <p:sp>
          <p:nvSpPr>
            <p:cNvPr id="5" name="Cloud 4"/>
            <p:cNvSpPr/>
            <p:nvPr/>
          </p:nvSpPr>
          <p:spPr>
            <a:xfrm>
              <a:off x="2729163" y="879231"/>
              <a:ext cx="904374" cy="148340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rot="19357175">
              <a:off x="2414968" y="304800"/>
              <a:ext cx="1029224" cy="148340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400185">
              <a:off x="1253647" y="528425"/>
              <a:ext cx="1029224" cy="148340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128217">
              <a:off x="2599910" y="5789497"/>
              <a:ext cx="508459" cy="71414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472555">
              <a:off x="1932241" y="5770418"/>
              <a:ext cx="465798" cy="75059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378185" y="2713826"/>
              <a:ext cx="2298855" cy="337140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901859">
              <a:off x="1021687" y="3731146"/>
              <a:ext cx="519750" cy="8246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226769">
              <a:off x="3383265" y="3887342"/>
              <a:ext cx="530504" cy="6559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42139">
              <a:off x="1296254" y="2512351"/>
              <a:ext cx="641134" cy="176645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249249">
              <a:off x="3044709" y="2514369"/>
              <a:ext cx="641134" cy="176645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277925">
              <a:off x="2785040" y="2606313"/>
              <a:ext cx="608984" cy="343527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5844898">
              <a:off x="1724582" y="2490478"/>
              <a:ext cx="1545422" cy="1442498"/>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6400088">
              <a:off x="1876544" y="2731632"/>
              <a:ext cx="1139136" cy="1430567"/>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6400088">
              <a:off x="2122759" y="2827936"/>
              <a:ext cx="649347" cy="1412732"/>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08711" y="824958"/>
              <a:ext cx="1679932" cy="22706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7055069">
              <a:off x="1823944" y="162547"/>
              <a:ext cx="1031674" cy="14798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1907005" y="2280226"/>
              <a:ext cx="1136352" cy="98893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69336" y="2445051"/>
              <a:ext cx="470104" cy="2687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1215670">
              <a:off x="2901344" y="5460467"/>
              <a:ext cx="564019" cy="25305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1215670">
              <a:off x="2907187" y="5038525"/>
              <a:ext cx="488987" cy="27990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1215670">
              <a:off x="2886751" y="4628571"/>
              <a:ext cx="475781" cy="21046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4"/>
            <p:cNvGrpSpPr/>
            <p:nvPr/>
          </p:nvGrpSpPr>
          <p:grpSpPr>
            <a:xfrm>
              <a:off x="1371600" y="5486400"/>
              <a:ext cx="1611443" cy="590264"/>
              <a:chOff x="4343400" y="1905000"/>
              <a:chExt cx="2892972" cy="1143000"/>
            </a:xfrm>
            <a:solidFill>
              <a:srgbClr val="F3D497"/>
            </a:solidFill>
          </p:grpSpPr>
          <p:sp>
            <p:nvSpPr>
              <p:cNvPr id="34"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5"/>
            <p:cNvGrpSpPr/>
            <p:nvPr/>
          </p:nvGrpSpPr>
          <p:grpSpPr>
            <a:xfrm rot="19800181">
              <a:off x="3262405" y="3875651"/>
              <a:ext cx="718545" cy="321447"/>
              <a:chOff x="4343400" y="1905000"/>
              <a:chExt cx="1978572" cy="1143000"/>
            </a:xfrm>
            <a:solidFill>
              <a:srgbClr val="F3D497"/>
            </a:solidFill>
          </p:grpSpPr>
          <p:sp>
            <p:nvSpPr>
              <p:cNvPr id="32" name="Quad Arrow Callout 31"/>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9"/>
            <p:cNvGrpSpPr/>
            <p:nvPr/>
          </p:nvGrpSpPr>
          <p:grpSpPr>
            <a:xfrm rot="1249093">
              <a:off x="955780" y="3864669"/>
              <a:ext cx="754699" cy="371495"/>
              <a:chOff x="4343400" y="1905000"/>
              <a:chExt cx="1978572" cy="1143000"/>
            </a:xfrm>
            <a:solidFill>
              <a:srgbClr val="F3D497"/>
            </a:solidFill>
          </p:grpSpPr>
          <p:sp>
            <p:nvSpPr>
              <p:cNvPr id="30" name="Quad Arrow Callout 2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1967</Words>
  <Application>Microsoft Office PowerPoint</Application>
  <PresentationFormat>On-screen Show (4:3)</PresentationFormat>
  <Paragraphs>323</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Lucida Calligraphy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lblau</dc:creator>
  <cp:lastModifiedBy>Brad Blau</cp:lastModifiedBy>
  <cp:revision>51</cp:revision>
  <dcterms:created xsi:type="dcterms:W3CDTF">2012-09-04T20:22:02Z</dcterms:created>
  <dcterms:modified xsi:type="dcterms:W3CDTF">2023-03-06T16:01:34Z</dcterms:modified>
</cp:coreProperties>
</file>