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4" r:id="rId2"/>
    <p:sldId id="257" r:id="rId3"/>
    <p:sldId id="273" r:id="rId4"/>
    <p:sldId id="274" r:id="rId5"/>
    <p:sldId id="275" r:id="rId6"/>
    <p:sldId id="376" r:id="rId7"/>
    <p:sldId id="375" r:id="rId8"/>
    <p:sldId id="276" r:id="rId9"/>
    <p:sldId id="277" r:id="rId10"/>
    <p:sldId id="280" r:id="rId11"/>
    <p:sldId id="279" r:id="rId12"/>
    <p:sldId id="278" r:id="rId13"/>
    <p:sldId id="282" r:id="rId14"/>
    <p:sldId id="284" r:id="rId15"/>
    <p:sldId id="285" r:id="rId16"/>
    <p:sldId id="283" r:id="rId17"/>
    <p:sldId id="287" r:id="rId18"/>
    <p:sldId id="258" r:id="rId19"/>
    <p:sldId id="272" r:id="rId20"/>
    <p:sldId id="281" r:id="rId21"/>
    <p:sldId id="286" r:id="rId22"/>
    <p:sldId id="288" r:id="rId23"/>
    <p:sldId id="256" r:id="rId24"/>
    <p:sldId id="289" r:id="rId25"/>
    <p:sldId id="290" r:id="rId26"/>
    <p:sldId id="291" r:id="rId27"/>
    <p:sldId id="292" r:id="rId28"/>
    <p:sldId id="293" r:id="rId29"/>
    <p:sldId id="294" r:id="rId30"/>
    <p:sldId id="295" r:id="rId31"/>
    <p:sldId id="296" r:id="rId32"/>
    <p:sldId id="297" r:id="rId33"/>
    <p:sldId id="377" r:id="rId34"/>
    <p:sldId id="378" r:id="rId35"/>
    <p:sldId id="298" r:id="rId36"/>
    <p:sldId id="299" r:id="rId37"/>
    <p:sldId id="300" r:id="rId38"/>
    <p:sldId id="301" r:id="rId39"/>
    <p:sldId id="380" r:id="rId40"/>
    <p:sldId id="381" r:id="rId41"/>
    <p:sldId id="302" r:id="rId42"/>
    <p:sldId id="379"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269" r:id="rId57"/>
    <p:sldId id="317" r:id="rId58"/>
    <p:sldId id="318" r:id="rId59"/>
    <p:sldId id="319" r:id="rId60"/>
    <p:sldId id="320" r:id="rId61"/>
    <p:sldId id="321" r:id="rId62"/>
    <p:sldId id="271" r:id="rId63"/>
    <p:sldId id="322" r:id="rId64"/>
    <p:sldId id="323" r:id="rId65"/>
    <p:sldId id="324" r:id="rId66"/>
    <p:sldId id="325" r:id="rId67"/>
    <p:sldId id="326" r:id="rId68"/>
    <p:sldId id="327" r:id="rId69"/>
    <p:sldId id="328" r:id="rId70"/>
    <p:sldId id="267" r:id="rId71"/>
    <p:sldId id="26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Lst>
  <p:sldSz cx="12192000" cy="6858000"/>
  <p:notesSz cx="6858000" cy="9144000"/>
  <p:embeddedFontLst>
    <p:embeddedFont>
      <p:font typeface="Arial Rounded MT Bold" panose="020F0704030504030204" pitchFamily="34" charset="0"/>
      <p:regular r:id="rId118"/>
    </p:embeddedFont>
    <p:embeddedFont>
      <p:font typeface="Berlin Sans FB" panose="020E0602020502020306" pitchFamily="34" charset="0"/>
      <p:regular r:id="rId119"/>
      <p:bold r:id="rId120"/>
    </p:embeddedFont>
    <p:embeddedFont>
      <p:font typeface="Calibri" panose="020F0502020204030204" pitchFamily="34" charset="0"/>
      <p:regular r:id="rId121"/>
      <p:bold r:id="rId122"/>
      <p:italic r:id="rId123"/>
      <p:boldItalic r:id="rId124"/>
    </p:embeddedFont>
    <p:embeddedFont>
      <p:font typeface="Calibri Light" panose="020F0302020204030204" pitchFamily="34" charset="0"/>
      <p:regular r:id="rId125"/>
      <p:italic r:id="rId126"/>
    </p:embeddedFont>
    <p:embeddedFont>
      <p:font typeface="Californian FB" panose="0207040306080B030204" pitchFamily="18" charset="0"/>
      <p:regular r:id="rId127"/>
      <p:bold r:id="rId128"/>
      <p:italic r:id="rId129"/>
    </p:embeddedFont>
    <p:embeddedFont>
      <p:font typeface="Colonna MT" panose="04020805060202030203" pitchFamily="82" charset="0"/>
      <p:regular r:id="rId130"/>
    </p:embeddedFont>
    <p:embeddedFont>
      <p:font typeface="Comic Sans MS" panose="030F0702030302020204" pitchFamily="66" charset="0"/>
      <p:regular r:id="rId131"/>
      <p:bold r:id="rId132"/>
      <p:italic r:id="rId133"/>
      <p:boldItalic r:id="rId134"/>
    </p:embeddedFont>
    <p:embeddedFont>
      <p:font typeface="Elephant" panose="02020904090505020303" pitchFamily="18" charset="0"/>
      <p:regular r:id="rId135"/>
      <p:italic r:id="rId136"/>
    </p:embeddedFont>
    <p:embeddedFont>
      <p:font typeface="Engravers MT" panose="02090707080505020304" pitchFamily="18" charset="0"/>
      <p:regular r:id="rId137"/>
    </p:embeddedFont>
    <p:embeddedFont>
      <p:font typeface="Imprint MT Shadow" panose="04020605060303030202" pitchFamily="82" charset="0"/>
      <p:regular r:id="rId138"/>
    </p:embeddedFont>
    <p:embeddedFont>
      <p:font typeface="Maiandra GD" panose="020E0502030308020204" pitchFamily="34" charset="0"/>
      <p:regular r:id="rId139"/>
    </p:embeddedFont>
    <p:embeddedFont>
      <p:font typeface="Modern No. 20" panose="02070704070505020303" pitchFamily="18" charset="0"/>
      <p:regular r:id="rId140"/>
    </p:embeddedFont>
    <p:embeddedFont>
      <p:font typeface="Open Sans" panose="020B0606030504020204" pitchFamily="34" charset="0"/>
      <p:regular r:id="rId141"/>
      <p:bold r:id="rId142"/>
      <p:italic r:id="rId143"/>
      <p:boldItalic r:id="rId1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B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6.fntdata"/><Relationship Id="rId138" Type="http://schemas.openxmlformats.org/officeDocument/2006/relationships/font" Target="fonts/font2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6.fntdata"/><Relationship Id="rId128" Type="http://schemas.openxmlformats.org/officeDocument/2006/relationships/font" Target="fonts/font11.fntdata"/><Relationship Id="rId144"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5.fntdata"/><Relationship Id="rId140" Type="http://schemas.openxmlformats.org/officeDocument/2006/relationships/font" Target="fonts/font23.fntdata"/><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143" Type="http://schemas.openxmlformats.org/officeDocument/2006/relationships/font" Target="fonts/font26.fntdata"/><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9.fntdata"/><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142"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936F-9238-C419-6D85-EDF8C8967F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094C98-79DB-D3E2-653B-F2A43C454B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0820A-15D3-EF4F-8C77-79A1C5131D3A}"/>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FFAF34C1-FF6C-5924-328E-2CEB914CD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B1131-4B5A-9931-C101-6AAB5E31761A}"/>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367864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4DDA6-4894-0CF5-9853-4F3F89AFEE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9016B-F1CE-6493-656B-93062B1CBB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4BF9E-484E-F2F8-12C7-DBA5FBE1DB33}"/>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4177AFE4-E918-EFDE-26DB-00090EA9F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93F19-FFF7-A977-314C-B3FA463821C9}"/>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229562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8120C-53FF-1986-8B72-08D432BF1A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81E7B-94C1-905D-093D-E39DC4E51D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5A81-E3AD-7746-9268-1B42B25484B8}"/>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06F14303-3A2B-1DC1-8CCB-D0D8B8D76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C73CE-9295-1397-EFE9-7586652960C6}"/>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4036635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E0F2-1A6E-3AC5-1788-820DF1C76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96C78-99A2-6ECF-5ABA-09ACF87C5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B08E4-E85F-1F10-3CB3-2FC8514733E7}"/>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94EC43CB-5B30-1092-369E-F8835449B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DBD3B-A327-C4DC-4E6B-0F08A2049E35}"/>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103409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6D526-04E7-C9EF-40C5-A32A480546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266192-210C-F250-B560-1487227565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B9BC7B-531A-9961-DD54-02FA0B700112}"/>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8597413A-3DCA-63B2-E88A-BBC8B6661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E4716-1AEC-0165-F72C-42108974BFF3}"/>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364836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1A31-1593-6DE0-D6E6-21FEEEEAA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BB92B-0658-4D6C-1433-E0D235A4B5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3B5335-0F9C-66C8-0FAD-6E97215FD2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365E34-7514-F16E-D080-54E568351EAA}"/>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6" name="Footer Placeholder 5">
            <a:extLst>
              <a:ext uri="{FF2B5EF4-FFF2-40B4-BE49-F238E27FC236}">
                <a16:creationId xmlns:a16="http://schemas.microsoft.com/office/drawing/2014/main" id="{93048A33-7769-62C2-AD0B-7B2AF955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CA549-CBDE-AC37-C8B2-0C7780176F2F}"/>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218693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BF2C-2FBD-691C-F7B0-A30F4F534A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AF6F39-800B-ACD9-8FD8-DFC62E90C4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7A1F4-1FE2-FFE0-13D4-59FA1C8F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55E31C-AF18-3901-B063-922CC218DA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0820B-6CA2-C7A7-491C-1B6B92AE2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372F8-AEC3-0DEE-CB71-F269B5C474DA}"/>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8" name="Footer Placeholder 7">
            <a:extLst>
              <a:ext uri="{FF2B5EF4-FFF2-40B4-BE49-F238E27FC236}">
                <a16:creationId xmlns:a16="http://schemas.microsoft.com/office/drawing/2014/main" id="{4087EF65-70AF-EA68-F99F-C574FA407B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8EA28-37CE-6752-5996-6AD87AF30324}"/>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44301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278B-7CFF-51D6-D93E-A5E92EAB8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5F36B9-FD78-07CA-BBAF-05E083210A9E}"/>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4" name="Footer Placeholder 3">
            <a:extLst>
              <a:ext uri="{FF2B5EF4-FFF2-40B4-BE49-F238E27FC236}">
                <a16:creationId xmlns:a16="http://schemas.microsoft.com/office/drawing/2014/main" id="{44D212AA-E975-E319-2DAD-EE6EC1EB0C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65A2CE-3D1E-5589-B652-BE080F3D8B8F}"/>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24290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748E3-8347-AF87-5991-FD95F815A472}"/>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3" name="Footer Placeholder 2">
            <a:extLst>
              <a:ext uri="{FF2B5EF4-FFF2-40B4-BE49-F238E27FC236}">
                <a16:creationId xmlns:a16="http://schemas.microsoft.com/office/drawing/2014/main" id="{D2E28259-D920-F494-CF36-1E40B748AC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E984F-8A3B-D9A6-D728-E31F8624DA00}"/>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78637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3836-9974-DB5F-37CD-5B7416225F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023954-B20B-6E55-0E38-E47E51EB4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E58D5C-18B7-497B-225C-6E86B0DDD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8DA90A-C4B5-2B63-E1AC-9BB8802E9070}"/>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6" name="Footer Placeholder 5">
            <a:extLst>
              <a:ext uri="{FF2B5EF4-FFF2-40B4-BE49-F238E27FC236}">
                <a16:creationId xmlns:a16="http://schemas.microsoft.com/office/drawing/2014/main" id="{BC6BAB59-2AD6-0656-2849-13FAEA747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1245D-87D8-3A92-83A4-2D8CAB328F4C}"/>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166996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7EE0-23EB-6B77-6337-DB970FF2F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70EA23-1A59-1ABF-D4E9-42A83866E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46AF31-EED1-C801-EE1C-83388E5A0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1FA33-1C58-F7A1-78BE-E912AF61BE05}"/>
              </a:ext>
            </a:extLst>
          </p:cNvPr>
          <p:cNvSpPr>
            <a:spLocks noGrp="1"/>
          </p:cNvSpPr>
          <p:nvPr>
            <p:ph type="dt" sz="half" idx="10"/>
          </p:nvPr>
        </p:nvSpPr>
        <p:spPr/>
        <p:txBody>
          <a:bodyPr/>
          <a:lstStyle/>
          <a:p>
            <a:fld id="{2175C612-0F86-4B5A-A321-12EF999F165F}" type="datetimeFigureOut">
              <a:rPr lang="en-US" smtClean="0"/>
              <a:t>12/29/2022</a:t>
            </a:fld>
            <a:endParaRPr lang="en-US"/>
          </a:p>
        </p:txBody>
      </p:sp>
      <p:sp>
        <p:nvSpPr>
          <p:cNvPr id="6" name="Footer Placeholder 5">
            <a:extLst>
              <a:ext uri="{FF2B5EF4-FFF2-40B4-BE49-F238E27FC236}">
                <a16:creationId xmlns:a16="http://schemas.microsoft.com/office/drawing/2014/main" id="{B5FF0EC7-73E9-E497-34B1-7D70EA495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62F6A-ED9A-6666-70B5-53A3D4F68041}"/>
              </a:ext>
            </a:extLst>
          </p:cNvPr>
          <p:cNvSpPr>
            <a:spLocks noGrp="1"/>
          </p:cNvSpPr>
          <p:nvPr>
            <p:ph type="sldNum" sz="quarter" idx="12"/>
          </p:nvPr>
        </p:nvSpPr>
        <p:spPr/>
        <p:txBody>
          <a:bodyPr/>
          <a:lstStyle/>
          <a:p>
            <a:fld id="{58FF79F9-57BA-4518-A239-743270895E3D}" type="slidenum">
              <a:rPr lang="en-US" smtClean="0"/>
              <a:t>‹#›</a:t>
            </a:fld>
            <a:endParaRPr lang="en-US"/>
          </a:p>
        </p:txBody>
      </p:sp>
    </p:spTree>
    <p:extLst>
      <p:ext uri="{BB962C8B-B14F-4D97-AF65-F5344CB8AC3E}">
        <p14:creationId xmlns:p14="http://schemas.microsoft.com/office/powerpoint/2010/main" val="241489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3DB44-00C5-4803-1FBC-AC3431359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3E83A-9FFD-C8B9-6AB1-7A2C67B4B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D4233-055C-560A-2352-34F59DAF9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5C612-0F86-4B5A-A321-12EF999F165F}" type="datetimeFigureOut">
              <a:rPr lang="en-US" smtClean="0"/>
              <a:t>12/29/2022</a:t>
            </a:fld>
            <a:endParaRPr lang="en-US"/>
          </a:p>
        </p:txBody>
      </p:sp>
      <p:sp>
        <p:nvSpPr>
          <p:cNvPr id="5" name="Footer Placeholder 4">
            <a:extLst>
              <a:ext uri="{FF2B5EF4-FFF2-40B4-BE49-F238E27FC236}">
                <a16:creationId xmlns:a16="http://schemas.microsoft.com/office/drawing/2014/main" id="{01DACD55-0E9C-2EE8-283D-4073234F6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784B9F-8BC0-A67B-85CD-3C2492331A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F79F9-57BA-4518-A239-743270895E3D}" type="slidenum">
              <a:rPr lang="en-US" smtClean="0"/>
              <a:t>‹#›</a:t>
            </a:fld>
            <a:endParaRPr lang="en-US"/>
          </a:p>
        </p:txBody>
      </p:sp>
    </p:spTree>
    <p:extLst>
      <p:ext uri="{BB962C8B-B14F-4D97-AF65-F5344CB8AC3E}">
        <p14:creationId xmlns:p14="http://schemas.microsoft.com/office/powerpoint/2010/main" val="315019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14.jpeg"/><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0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11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18" Type="http://schemas.openxmlformats.org/officeDocument/2006/relationships/image" Target="../media/image100.jpeg"/><Relationship Id="rId3" Type="http://schemas.openxmlformats.org/officeDocument/2006/relationships/image" Target="../media/image86.jpeg"/><Relationship Id="rId21" Type="http://schemas.openxmlformats.org/officeDocument/2006/relationships/image" Target="../media/image103.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50.jpeg"/><Relationship Id="rId2" Type="http://schemas.openxmlformats.org/officeDocument/2006/relationships/image" Target="../media/image70.jpeg"/><Relationship Id="rId16" Type="http://schemas.openxmlformats.org/officeDocument/2006/relationships/image" Target="../media/image99.jpeg"/><Relationship Id="rId20"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98.jpeg"/><Relationship Id="rId10" Type="http://schemas.openxmlformats.org/officeDocument/2006/relationships/image" Target="../media/image93.jpeg"/><Relationship Id="rId19" Type="http://schemas.openxmlformats.org/officeDocument/2006/relationships/image" Target="../media/image101.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78.xml.rels><?xml version="1.0" encoding="UTF-8" standalone="yes"?>
<Relationships xmlns="http://schemas.openxmlformats.org/package/2006/relationships"><Relationship Id="rId8" Type="http://schemas.openxmlformats.org/officeDocument/2006/relationships/image" Target="../media/image126.gif"/><Relationship Id="rId3" Type="http://schemas.openxmlformats.org/officeDocument/2006/relationships/image" Target="../media/image121.gif"/><Relationship Id="rId7" Type="http://schemas.openxmlformats.org/officeDocument/2006/relationships/image" Target="../media/image125.gif"/><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24.gif"/><Relationship Id="rId5" Type="http://schemas.openxmlformats.org/officeDocument/2006/relationships/image" Target="../media/image123.gif"/><Relationship Id="rId4" Type="http://schemas.openxmlformats.org/officeDocument/2006/relationships/image" Target="../media/image122.gif"/></Relationships>
</file>

<file path=ppt/slides/_rels/slide7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30.gif"/><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47.jpeg"/><Relationship Id="rId4" Type="http://schemas.openxmlformats.org/officeDocument/2006/relationships/image" Target="../media/image146.jpeg"/></Relationships>
</file>

<file path=ppt/slides/_rels/slide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00F7F67B-82D8-222C-FC51-F42E21AB0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95C609F-148D-D380-B4A2-87CFBF20192A}"/>
              </a:ext>
            </a:extLst>
          </p:cNvPr>
          <p:cNvSpPr txBox="1"/>
          <p:nvPr/>
        </p:nvSpPr>
        <p:spPr>
          <a:xfrm>
            <a:off x="0" y="758981"/>
            <a:ext cx="12192000" cy="2308324"/>
          </a:xfrm>
          <a:prstGeom prst="rect">
            <a:avLst/>
          </a:prstGeom>
          <a:noFill/>
        </p:spPr>
        <p:txBody>
          <a:bodyPr wrap="square" rtlCol="0">
            <a:spAutoFit/>
          </a:bodyPr>
          <a:lstStyle/>
          <a:p>
            <a:pPr algn="ctr"/>
            <a:r>
              <a:rPr lang="en-US" sz="7200" dirty="0">
                <a:solidFill>
                  <a:schemeClr val="bg1"/>
                </a:solidFill>
                <a:latin typeface="Modern No. 20" pitchFamily="18" charset="0"/>
              </a:rPr>
              <a:t>Matthew 15-17</a:t>
            </a:r>
          </a:p>
          <a:p>
            <a:pPr algn="ctr"/>
            <a:r>
              <a:rPr lang="en-US" sz="7200" dirty="0">
                <a:solidFill>
                  <a:schemeClr val="bg1"/>
                </a:solidFill>
                <a:latin typeface="Modern No. 20" pitchFamily="18" charset="0"/>
              </a:rPr>
              <a:t>Mark 7-9</a:t>
            </a:r>
          </a:p>
        </p:txBody>
      </p:sp>
      <p:grpSp>
        <p:nvGrpSpPr>
          <p:cNvPr id="4" name="Group 3">
            <a:extLst>
              <a:ext uri="{FF2B5EF4-FFF2-40B4-BE49-F238E27FC236}">
                <a16:creationId xmlns:a16="http://schemas.microsoft.com/office/drawing/2014/main" id="{B7A840E7-585C-4BCE-A2C0-55CBCCA64E82}"/>
              </a:ext>
            </a:extLst>
          </p:cNvPr>
          <p:cNvGrpSpPr/>
          <p:nvPr/>
        </p:nvGrpSpPr>
        <p:grpSpPr>
          <a:xfrm>
            <a:off x="8315468" y="2342893"/>
            <a:ext cx="1696409" cy="3894236"/>
            <a:chOff x="2438399" y="618365"/>
            <a:chExt cx="2286585" cy="5249035"/>
          </a:xfrm>
        </p:grpSpPr>
        <p:sp>
          <p:nvSpPr>
            <p:cNvPr id="5" name="Round Diagonal Corner Rectangle 266">
              <a:extLst>
                <a:ext uri="{FF2B5EF4-FFF2-40B4-BE49-F238E27FC236}">
                  <a16:creationId xmlns:a16="http://schemas.microsoft.com/office/drawing/2014/main" id="{CAD9126B-5049-43FE-A89C-D006BDE81DF4}"/>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ound Diagonal Corner Rectangle 265">
              <a:extLst>
                <a:ext uri="{FF2B5EF4-FFF2-40B4-BE49-F238E27FC236}">
                  <a16:creationId xmlns:a16="http://schemas.microsoft.com/office/drawing/2014/main" id="{41A329F2-49A6-46E9-8569-7BFF18DFBAB8}"/>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4A4429BE-CF52-4F37-892B-F3956FD68D9D}"/>
                </a:ext>
              </a:extLst>
            </p:cNvPr>
            <p:cNvGrpSpPr/>
            <p:nvPr/>
          </p:nvGrpSpPr>
          <p:grpSpPr>
            <a:xfrm>
              <a:off x="3471131" y="5233160"/>
              <a:ext cx="501493" cy="634240"/>
              <a:chOff x="6106804" y="4039302"/>
              <a:chExt cx="666047" cy="774146"/>
            </a:xfrm>
          </p:grpSpPr>
          <p:sp>
            <p:nvSpPr>
              <p:cNvPr id="69" name="Oval 68">
                <a:extLst>
                  <a:ext uri="{FF2B5EF4-FFF2-40B4-BE49-F238E27FC236}">
                    <a16:creationId xmlns:a16="http://schemas.microsoft.com/office/drawing/2014/main" id="{A08E9431-0A40-45C7-88DF-9AA80AC865FB}"/>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Oval 69">
                <a:extLst>
                  <a:ext uri="{FF2B5EF4-FFF2-40B4-BE49-F238E27FC236}">
                    <a16:creationId xmlns:a16="http://schemas.microsoft.com/office/drawing/2014/main" id="{F811CD02-B53B-463E-B0AE-550C579C56BF}"/>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70">
                <a:extLst>
                  <a:ext uri="{FF2B5EF4-FFF2-40B4-BE49-F238E27FC236}">
                    <a16:creationId xmlns:a16="http://schemas.microsoft.com/office/drawing/2014/main" id="{2E6CA61A-02F2-4525-AC39-3F38ABF0234E}"/>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7">
              <a:extLst>
                <a:ext uri="{FF2B5EF4-FFF2-40B4-BE49-F238E27FC236}">
                  <a16:creationId xmlns:a16="http://schemas.microsoft.com/office/drawing/2014/main" id="{55993E5C-7130-4EB0-B559-16F6972F7EDC}"/>
                </a:ext>
              </a:extLst>
            </p:cNvPr>
            <p:cNvGrpSpPr/>
            <p:nvPr/>
          </p:nvGrpSpPr>
          <p:grpSpPr>
            <a:xfrm rot="2613352">
              <a:off x="3086557" y="5132460"/>
              <a:ext cx="501493" cy="634240"/>
              <a:chOff x="6106804" y="4039302"/>
              <a:chExt cx="666047" cy="774146"/>
            </a:xfrm>
          </p:grpSpPr>
          <p:sp>
            <p:nvSpPr>
              <p:cNvPr id="66" name="Oval 65">
                <a:extLst>
                  <a:ext uri="{FF2B5EF4-FFF2-40B4-BE49-F238E27FC236}">
                    <a16:creationId xmlns:a16="http://schemas.microsoft.com/office/drawing/2014/main" id="{D0A34A92-8E40-4088-AB24-9142C6D2219D}"/>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Oval 66">
                <a:extLst>
                  <a:ext uri="{FF2B5EF4-FFF2-40B4-BE49-F238E27FC236}">
                    <a16:creationId xmlns:a16="http://schemas.microsoft.com/office/drawing/2014/main" id="{73C6BB3F-D90D-4A83-9C01-758370A86A6D}"/>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Oval 67">
                <a:extLst>
                  <a:ext uri="{FF2B5EF4-FFF2-40B4-BE49-F238E27FC236}">
                    <a16:creationId xmlns:a16="http://schemas.microsoft.com/office/drawing/2014/main" id="{F457C2C7-E810-4E88-87E0-04BF07861FC4}"/>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 name="Group 8">
              <a:extLst>
                <a:ext uri="{FF2B5EF4-FFF2-40B4-BE49-F238E27FC236}">
                  <a16:creationId xmlns:a16="http://schemas.microsoft.com/office/drawing/2014/main" id="{DB0C21ED-37CE-4C32-B759-2443FA28E6EF}"/>
                </a:ext>
              </a:extLst>
            </p:cNvPr>
            <p:cNvGrpSpPr/>
            <p:nvPr/>
          </p:nvGrpSpPr>
          <p:grpSpPr>
            <a:xfrm>
              <a:off x="2438399" y="2059237"/>
              <a:ext cx="2286585" cy="3431088"/>
              <a:chOff x="3886200" y="1447800"/>
              <a:chExt cx="3036880" cy="4187946"/>
            </a:xfrm>
          </p:grpSpPr>
          <p:grpSp>
            <p:nvGrpSpPr>
              <p:cNvPr id="54" name="Group 53">
                <a:extLst>
                  <a:ext uri="{FF2B5EF4-FFF2-40B4-BE49-F238E27FC236}">
                    <a16:creationId xmlns:a16="http://schemas.microsoft.com/office/drawing/2014/main" id="{2434E9EA-B46E-4E8D-BA45-0F4A42A10000}"/>
                  </a:ext>
                </a:extLst>
              </p:cNvPr>
              <p:cNvGrpSpPr/>
              <p:nvPr/>
            </p:nvGrpSpPr>
            <p:grpSpPr>
              <a:xfrm>
                <a:off x="3886200" y="1447800"/>
                <a:ext cx="3036880" cy="4187946"/>
                <a:chOff x="4419600" y="2060454"/>
                <a:chExt cx="3036880" cy="4187946"/>
              </a:xfrm>
            </p:grpSpPr>
            <p:sp>
              <p:nvSpPr>
                <p:cNvPr id="57" name="Oval 56">
                  <a:extLst>
                    <a:ext uri="{FF2B5EF4-FFF2-40B4-BE49-F238E27FC236}">
                      <a16:creationId xmlns:a16="http://schemas.microsoft.com/office/drawing/2014/main" id="{6DE5285D-E500-4661-982F-5EF2134D1F1E}"/>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E02B17DD-B751-4B00-9D70-032424688C45}"/>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Trapezoid 58">
                  <a:extLst>
                    <a:ext uri="{FF2B5EF4-FFF2-40B4-BE49-F238E27FC236}">
                      <a16:creationId xmlns:a16="http://schemas.microsoft.com/office/drawing/2014/main" id="{CA0538AA-A5C2-408E-9CAE-DDC71BAC8B06}"/>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Trapezoid 59">
                  <a:extLst>
                    <a:ext uri="{FF2B5EF4-FFF2-40B4-BE49-F238E27FC236}">
                      <a16:creationId xmlns:a16="http://schemas.microsoft.com/office/drawing/2014/main" id="{12256315-4C95-47BA-8B3B-E35586E9D74A}"/>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Trapezoid 60">
                  <a:extLst>
                    <a:ext uri="{FF2B5EF4-FFF2-40B4-BE49-F238E27FC236}">
                      <a16:creationId xmlns:a16="http://schemas.microsoft.com/office/drawing/2014/main" id="{393CEB53-EE67-4481-AAD4-4B70FB0D6429}"/>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Isosceles Triangle 61">
                  <a:extLst>
                    <a:ext uri="{FF2B5EF4-FFF2-40B4-BE49-F238E27FC236}">
                      <a16:creationId xmlns:a16="http://schemas.microsoft.com/office/drawing/2014/main" id="{E6E4E5BA-2689-4999-9FAD-C303F38AEC24}"/>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E30F1F1A-7331-4647-A1AD-8076E1DACE48}"/>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Trapezoid 63">
                  <a:extLst>
                    <a:ext uri="{FF2B5EF4-FFF2-40B4-BE49-F238E27FC236}">
                      <a16:creationId xmlns:a16="http://schemas.microsoft.com/office/drawing/2014/main" id="{5276C310-E652-4419-B567-8C9AEC301E05}"/>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Trapezoid 64">
                  <a:extLst>
                    <a:ext uri="{FF2B5EF4-FFF2-40B4-BE49-F238E27FC236}">
                      <a16:creationId xmlns:a16="http://schemas.microsoft.com/office/drawing/2014/main" id="{7649A18F-E91A-44A4-AC2C-BAB87CBB3EAF}"/>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55" name="Oval 54">
                <a:extLst>
                  <a:ext uri="{FF2B5EF4-FFF2-40B4-BE49-F238E27FC236}">
                    <a16:creationId xmlns:a16="http://schemas.microsoft.com/office/drawing/2014/main" id="{CDC9F7F8-4AB1-4F46-A667-6E3C25B51963}"/>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AE211C64-1DC7-489B-A1E5-B1EF71F5CA9F}"/>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 name="Group 9">
              <a:extLst>
                <a:ext uri="{FF2B5EF4-FFF2-40B4-BE49-F238E27FC236}">
                  <a16:creationId xmlns:a16="http://schemas.microsoft.com/office/drawing/2014/main" id="{589C100A-07E8-441F-B334-70BBC01C1E5F}"/>
                </a:ext>
              </a:extLst>
            </p:cNvPr>
            <p:cNvGrpSpPr/>
            <p:nvPr/>
          </p:nvGrpSpPr>
          <p:grpSpPr>
            <a:xfrm rot="3964948">
              <a:off x="3047842" y="2527154"/>
              <a:ext cx="846586" cy="157041"/>
              <a:chOff x="6764311" y="5017965"/>
              <a:chExt cx="3174167" cy="544635"/>
            </a:xfrm>
          </p:grpSpPr>
          <p:sp>
            <p:nvSpPr>
              <p:cNvPr id="45" name="Rounded Rectangle 68">
                <a:extLst>
                  <a:ext uri="{FF2B5EF4-FFF2-40B4-BE49-F238E27FC236}">
                    <a16:creationId xmlns:a16="http://schemas.microsoft.com/office/drawing/2014/main" id="{948FFA00-62B6-4DED-8403-48A857AE073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6" name="Group 45">
                <a:extLst>
                  <a:ext uri="{FF2B5EF4-FFF2-40B4-BE49-F238E27FC236}">
                    <a16:creationId xmlns:a16="http://schemas.microsoft.com/office/drawing/2014/main" id="{8E34ED7D-CADD-4531-9E5B-346A30BD959C}"/>
                  </a:ext>
                </a:extLst>
              </p:cNvPr>
              <p:cNvGrpSpPr/>
              <p:nvPr/>
            </p:nvGrpSpPr>
            <p:grpSpPr>
              <a:xfrm>
                <a:off x="6764311" y="5017965"/>
                <a:ext cx="3174167" cy="543395"/>
                <a:chOff x="4419600" y="6019800"/>
                <a:chExt cx="4553263" cy="718278"/>
              </a:xfrm>
            </p:grpSpPr>
            <p:sp>
              <p:nvSpPr>
                <p:cNvPr id="47" name="Multiply 70">
                  <a:extLst>
                    <a:ext uri="{FF2B5EF4-FFF2-40B4-BE49-F238E27FC236}">
                      <a16:creationId xmlns:a16="http://schemas.microsoft.com/office/drawing/2014/main" id="{BD52EC67-8A47-48D3-9D32-8AA8293DBD64}"/>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Multiply 71">
                  <a:extLst>
                    <a:ext uri="{FF2B5EF4-FFF2-40B4-BE49-F238E27FC236}">
                      <a16:creationId xmlns:a16="http://schemas.microsoft.com/office/drawing/2014/main" id="{041AF78B-B4E4-498B-B1E2-450EDFD49D4C}"/>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Diamond 48">
                  <a:extLst>
                    <a:ext uri="{FF2B5EF4-FFF2-40B4-BE49-F238E27FC236}">
                      <a16:creationId xmlns:a16="http://schemas.microsoft.com/office/drawing/2014/main" id="{6F5C13B8-6DDA-4417-AA3F-4A1D52F7F56E}"/>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Diamond 49">
                  <a:extLst>
                    <a:ext uri="{FF2B5EF4-FFF2-40B4-BE49-F238E27FC236}">
                      <a16:creationId xmlns:a16="http://schemas.microsoft.com/office/drawing/2014/main" id="{05055B8A-A1B5-47D4-B4DC-762BDAAD09C4}"/>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Multiply 74">
                  <a:extLst>
                    <a:ext uri="{FF2B5EF4-FFF2-40B4-BE49-F238E27FC236}">
                      <a16:creationId xmlns:a16="http://schemas.microsoft.com/office/drawing/2014/main" id="{6EEDAEA6-1FA0-4C23-BD2D-D53493C1809E}"/>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Diamond 51">
                  <a:extLst>
                    <a:ext uri="{FF2B5EF4-FFF2-40B4-BE49-F238E27FC236}">
                      <a16:creationId xmlns:a16="http://schemas.microsoft.com/office/drawing/2014/main" id="{4EB9F9A7-632C-4EEA-A280-7FACAB14FE2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Multiply 76">
                  <a:extLst>
                    <a:ext uri="{FF2B5EF4-FFF2-40B4-BE49-F238E27FC236}">
                      <a16:creationId xmlns:a16="http://schemas.microsoft.com/office/drawing/2014/main" id="{6F153F15-1D8F-4D99-9DAE-B417007190C7}"/>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1" name="Oval 10">
              <a:extLst>
                <a:ext uri="{FF2B5EF4-FFF2-40B4-BE49-F238E27FC236}">
                  <a16:creationId xmlns:a16="http://schemas.microsoft.com/office/drawing/2014/main" id="{4656BE2C-F07A-4655-B35E-AD08E92DD457}"/>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 Diagonal Corner Rectangle 82">
              <a:extLst>
                <a:ext uri="{FF2B5EF4-FFF2-40B4-BE49-F238E27FC236}">
                  <a16:creationId xmlns:a16="http://schemas.microsoft.com/office/drawing/2014/main" id="{6238A221-72B7-46D2-AF65-6598A2F55246}"/>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lowchart: Delay 12">
              <a:extLst>
                <a:ext uri="{FF2B5EF4-FFF2-40B4-BE49-F238E27FC236}">
                  <a16:creationId xmlns:a16="http://schemas.microsoft.com/office/drawing/2014/main" id="{8C749DC5-64BF-4FD9-A274-F9EDBA424A21}"/>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a:extLst>
                <a:ext uri="{FF2B5EF4-FFF2-40B4-BE49-F238E27FC236}">
                  <a16:creationId xmlns:a16="http://schemas.microsoft.com/office/drawing/2014/main" id="{856250ED-F963-40B5-8223-91A090934216}"/>
                </a:ext>
              </a:extLst>
            </p:cNvPr>
            <p:cNvGrpSpPr/>
            <p:nvPr/>
          </p:nvGrpSpPr>
          <p:grpSpPr>
            <a:xfrm rot="17635052" flipH="1">
              <a:off x="3277328" y="2527155"/>
              <a:ext cx="846586" cy="157041"/>
              <a:chOff x="6764311" y="5017965"/>
              <a:chExt cx="3174167" cy="544635"/>
            </a:xfrm>
          </p:grpSpPr>
          <p:sp>
            <p:nvSpPr>
              <p:cNvPr id="36" name="Rounded Rectangle 85">
                <a:extLst>
                  <a:ext uri="{FF2B5EF4-FFF2-40B4-BE49-F238E27FC236}">
                    <a16:creationId xmlns:a16="http://schemas.microsoft.com/office/drawing/2014/main" id="{C67DB1DC-DA7C-4236-803C-131B371D5A55}"/>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Group 36">
                <a:extLst>
                  <a:ext uri="{FF2B5EF4-FFF2-40B4-BE49-F238E27FC236}">
                    <a16:creationId xmlns:a16="http://schemas.microsoft.com/office/drawing/2014/main" id="{036B7A2F-E3DE-412D-B85C-4A8707D93349}"/>
                  </a:ext>
                </a:extLst>
              </p:cNvPr>
              <p:cNvGrpSpPr/>
              <p:nvPr/>
            </p:nvGrpSpPr>
            <p:grpSpPr>
              <a:xfrm>
                <a:off x="6764311" y="5017965"/>
                <a:ext cx="3174167" cy="543395"/>
                <a:chOff x="4419600" y="6019800"/>
                <a:chExt cx="4553263" cy="718278"/>
              </a:xfrm>
            </p:grpSpPr>
            <p:sp>
              <p:nvSpPr>
                <p:cNvPr id="38" name="Multiply 87">
                  <a:extLst>
                    <a:ext uri="{FF2B5EF4-FFF2-40B4-BE49-F238E27FC236}">
                      <a16:creationId xmlns:a16="http://schemas.microsoft.com/office/drawing/2014/main" id="{1EE90E4B-13D9-494A-8862-FF02904C4545}"/>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Multiply 88">
                  <a:extLst>
                    <a:ext uri="{FF2B5EF4-FFF2-40B4-BE49-F238E27FC236}">
                      <a16:creationId xmlns:a16="http://schemas.microsoft.com/office/drawing/2014/main" id="{CEAC15B7-A977-4E29-96FE-E3BE7017C076}"/>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Diamond 39">
                  <a:extLst>
                    <a:ext uri="{FF2B5EF4-FFF2-40B4-BE49-F238E27FC236}">
                      <a16:creationId xmlns:a16="http://schemas.microsoft.com/office/drawing/2014/main" id="{F47E4BB4-285C-4175-B147-C07B58AA99ED}"/>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Diamond 40">
                  <a:extLst>
                    <a:ext uri="{FF2B5EF4-FFF2-40B4-BE49-F238E27FC236}">
                      <a16:creationId xmlns:a16="http://schemas.microsoft.com/office/drawing/2014/main" id="{5DEEB053-B9F6-45D3-83EA-AF0305DA38D6}"/>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Multiply 91">
                  <a:extLst>
                    <a:ext uri="{FF2B5EF4-FFF2-40B4-BE49-F238E27FC236}">
                      <a16:creationId xmlns:a16="http://schemas.microsoft.com/office/drawing/2014/main" id="{AFC4ED19-000E-4F0B-902F-B8CEB8DF97A0}"/>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Diamond 42">
                  <a:extLst>
                    <a:ext uri="{FF2B5EF4-FFF2-40B4-BE49-F238E27FC236}">
                      <a16:creationId xmlns:a16="http://schemas.microsoft.com/office/drawing/2014/main" id="{EE59AB7C-9398-4590-AF60-7A8D999D594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Multiply 93">
                  <a:extLst>
                    <a:ext uri="{FF2B5EF4-FFF2-40B4-BE49-F238E27FC236}">
                      <a16:creationId xmlns:a16="http://schemas.microsoft.com/office/drawing/2014/main" id="{96EB2B99-4048-4BBC-8DB4-4841D3408034}"/>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5" name="Group 14">
              <a:extLst>
                <a:ext uri="{FF2B5EF4-FFF2-40B4-BE49-F238E27FC236}">
                  <a16:creationId xmlns:a16="http://schemas.microsoft.com/office/drawing/2014/main" id="{E9D6E973-3EEB-40EF-866B-E4DBE2B3DF39}"/>
                </a:ext>
              </a:extLst>
            </p:cNvPr>
            <p:cNvGrpSpPr/>
            <p:nvPr/>
          </p:nvGrpSpPr>
          <p:grpSpPr>
            <a:xfrm flipH="1">
              <a:off x="2725270" y="5305546"/>
              <a:ext cx="1764485" cy="211846"/>
              <a:chOff x="6764311" y="5017965"/>
              <a:chExt cx="3174167" cy="544635"/>
            </a:xfrm>
          </p:grpSpPr>
          <p:sp>
            <p:nvSpPr>
              <p:cNvPr id="27" name="Rounded Rectangle 95">
                <a:extLst>
                  <a:ext uri="{FF2B5EF4-FFF2-40B4-BE49-F238E27FC236}">
                    <a16:creationId xmlns:a16="http://schemas.microsoft.com/office/drawing/2014/main" id="{4902B24C-6ABE-40F0-81E9-E28CE9614AF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8" name="Group 27">
                <a:extLst>
                  <a:ext uri="{FF2B5EF4-FFF2-40B4-BE49-F238E27FC236}">
                    <a16:creationId xmlns:a16="http://schemas.microsoft.com/office/drawing/2014/main" id="{A9FF82E1-695B-40F8-B6ED-FC484B32D736}"/>
                  </a:ext>
                </a:extLst>
              </p:cNvPr>
              <p:cNvGrpSpPr/>
              <p:nvPr/>
            </p:nvGrpSpPr>
            <p:grpSpPr>
              <a:xfrm>
                <a:off x="6764311" y="5017965"/>
                <a:ext cx="3174167" cy="543395"/>
                <a:chOff x="4419600" y="6019800"/>
                <a:chExt cx="4553263" cy="718278"/>
              </a:xfrm>
            </p:grpSpPr>
            <p:sp>
              <p:nvSpPr>
                <p:cNvPr id="29" name="Multiply 97">
                  <a:extLst>
                    <a:ext uri="{FF2B5EF4-FFF2-40B4-BE49-F238E27FC236}">
                      <a16:creationId xmlns:a16="http://schemas.microsoft.com/office/drawing/2014/main" id="{47BED72D-2C6F-4E9B-946F-77D67DC0751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Multiply 98">
                  <a:extLst>
                    <a:ext uri="{FF2B5EF4-FFF2-40B4-BE49-F238E27FC236}">
                      <a16:creationId xmlns:a16="http://schemas.microsoft.com/office/drawing/2014/main" id="{397C97D0-25A1-46F4-8886-0D36C8BADC43}"/>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Diamond 30">
                  <a:extLst>
                    <a:ext uri="{FF2B5EF4-FFF2-40B4-BE49-F238E27FC236}">
                      <a16:creationId xmlns:a16="http://schemas.microsoft.com/office/drawing/2014/main" id="{CC454266-D856-4613-B303-85610F9884B9}"/>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Diamond 31">
                  <a:extLst>
                    <a:ext uri="{FF2B5EF4-FFF2-40B4-BE49-F238E27FC236}">
                      <a16:creationId xmlns:a16="http://schemas.microsoft.com/office/drawing/2014/main" id="{E72202AB-DE17-423E-AC69-A166F1E32373}"/>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Multiply 101">
                  <a:extLst>
                    <a:ext uri="{FF2B5EF4-FFF2-40B4-BE49-F238E27FC236}">
                      <a16:creationId xmlns:a16="http://schemas.microsoft.com/office/drawing/2014/main" id="{207C35F5-1090-43F9-993C-3808CC7A920B}"/>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Diamond 33">
                  <a:extLst>
                    <a:ext uri="{FF2B5EF4-FFF2-40B4-BE49-F238E27FC236}">
                      <a16:creationId xmlns:a16="http://schemas.microsoft.com/office/drawing/2014/main" id="{39D5D65F-78AE-4F29-8CE2-640CBFF93D6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Multiply 103">
                  <a:extLst>
                    <a:ext uri="{FF2B5EF4-FFF2-40B4-BE49-F238E27FC236}">
                      <a16:creationId xmlns:a16="http://schemas.microsoft.com/office/drawing/2014/main" id="{EA38084C-8341-4815-8DE6-0CA985E4229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6" name="Rounded Rectangle 83">
              <a:extLst>
                <a:ext uri="{FF2B5EF4-FFF2-40B4-BE49-F238E27FC236}">
                  <a16:creationId xmlns:a16="http://schemas.microsoft.com/office/drawing/2014/main" id="{12D4CC6D-CBBF-4E3C-9C78-0EFF7C6DBA57}"/>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16">
              <a:extLst>
                <a:ext uri="{FF2B5EF4-FFF2-40B4-BE49-F238E27FC236}">
                  <a16:creationId xmlns:a16="http://schemas.microsoft.com/office/drawing/2014/main" id="{2A71909B-403C-4394-BC38-052DAFE047C1}"/>
                </a:ext>
              </a:extLst>
            </p:cNvPr>
            <p:cNvGrpSpPr/>
            <p:nvPr/>
          </p:nvGrpSpPr>
          <p:grpSpPr>
            <a:xfrm flipH="1">
              <a:off x="2958377" y="971258"/>
              <a:ext cx="1241512" cy="164098"/>
              <a:chOff x="6764311" y="5017965"/>
              <a:chExt cx="3174167" cy="544635"/>
            </a:xfrm>
          </p:grpSpPr>
          <p:sp>
            <p:nvSpPr>
              <p:cNvPr id="18" name="Rounded Rectangle 268">
                <a:extLst>
                  <a:ext uri="{FF2B5EF4-FFF2-40B4-BE49-F238E27FC236}">
                    <a16:creationId xmlns:a16="http://schemas.microsoft.com/office/drawing/2014/main" id="{29EC2AC4-37A1-4AFA-B3D5-9E959C87DF1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 name="Group 18">
                <a:extLst>
                  <a:ext uri="{FF2B5EF4-FFF2-40B4-BE49-F238E27FC236}">
                    <a16:creationId xmlns:a16="http://schemas.microsoft.com/office/drawing/2014/main" id="{63B84962-0599-452E-8086-312D73DE26B4}"/>
                  </a:ext>
                </a:extLst>
              </p:cNvPr>
              <p:cNvGrpSpPr/>
              <p:nvPr/>
            </p:nvGrpSpPr>
            <p:grpSpPr>
              <a:xfrm>
                <a:off x="6764311" y="5017965"/>
                <a:ext cx="3174167" cy="543395"/>
                <a:chOff x="4419600" y="6019800"/>
                <a:chExt cx="4553263" cy="718278"/>
              </a:xfrm>
            </p:grpSpPr>
            <p:sp>
              <p:nvSpPr>
                <p:cNvPr id="20" name="Multiply 270">
                  <a:extLst>
                    <a:ext uri="{FF2B5EF4-FFF2-40B4-BE49-F238E27FC236}">
                      <a16:creationId xmlns:a16="http://schemas.microsoft.com/office/drawing/2014/main" id="{144DCDD1-4469-4FCC-B641-10464A3043F6}"/>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Multiply 271">
                  <a:extLst>
                    <a:ext uri="{FF2B5EF4-FFF2-40B4-BE49-F238E27FC236}">
                      <a16:creationId xmlns:a16="http://schemas.microsoft.com/office/drawing/2014/main" id="{46705390-B08F-4E45-A728-67DC7080DA8D}"/>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Diamond 21">
                  <a:extLst>
                    <a:ext uri="{FF2B5EF4-FFF2-40B4-BE49-F238E27FC236}">
                      <a16:creationId xmlns:a16="http://schemas.microsoft.com/office/drawing/2014/main" id="{E945C30E-30A4-4AD1-8012-7A3BC072E18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Diamond 22">
                  <a:extLst>
                    <a:ext uri="{FF2B5EF4-FFF2-40B4-BE49-F238E27FC236}">
                      <a16:creationId xmlns:a16="http://schemas.microsoft.com/office/drawing/2014/main" id="{5EE89CED-8B2F-407E-B266-7A0E90E49768}"/>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Multiply 274">
                  <a:extLst>
                    <a:ext uri="{FF2B5EF4-FFF2-40B4-BE49-F238E27FC236}">
                      <a16:creationId xmlns:a16="http://schemas.microsoft.com/office/drawing/2014/main" id="{1BDF04B8-1387-4501-B78C-543AF1BB99E6}"/>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Diamond 24">
                  <a:extLst>
                    <a:ext uri="{FF2B5EF4-FFF2-40B4-BE49-F238E27FC236}">
                      <a16:creationId xmlns:a16="http://schemas.microsoft.com/office/drawing/2014/main" id="{BC26FB3D-10C2-4460-A944-12A485A42EDE}"/>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Multiply 276">
                  <a:extLst>
                    <a:ext uri="{FF2B5EF4-FFF2-40B4-BE49-F238E27FC236}">
                      <a16:creationId xmlns:a16="http://schemas.microsoft.com/office/drawing/2014/main" id="{B924E38C-3EC7-4FFF-A2E7-52B45289D0C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72" name="Group 71">
            <a:extLst>
              <a:ext uri="{FF2B5EF4-FFF2-40B4-BE49-F238E27FC236}">
                <a16:creationId xmlns:a16="http://schemas.microsoft.com/office/drawing/2014/main" id="{F1313FD7-5802-A213-9052-5B9040A1BE7F}"/>
              </a:ext>
            </a:extLst>
          </p:cNvPr>
          <p:cNvGrpSpPr/>
          <p:nvPr/>
        </p:nvGrpSpPr>
        <p:grpSpPr>
          <a:xfrm>
            <a:off x="1711848" y="2401747"/>
            <a:ext cx="1784520" cy="3834345"/>
            <a:chOff x="380464" y="378001"/>
            <a:chExt cx="2940416" cy="6317984"/>
          </a:xfrm>
        </p:grpSpPr>
        <p:sp>
          <p:nvSpPr>
            <p:cNvPr id="73" name="Cloud 72">
              <a:extLst>
                <a:ext uri="{FF2B5EF4-FFF2-40B4-BE49-F238E27FC236}">
                  <a16:creationId xmlns:a16="http://schemas.microsoft.com/office/drawing/2014/main" id="{C216A2AF-66D8-C86E-9524-F3B599F027B9}"/>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47">
              <a:extLst>
                <a:ext uri="{FF2B5EF4-FFF2-40B4-BE49-F238E27FC236}">
                  <a16:creationId xmlns:a16="http://schemas.microsoft.com/office/drawing/2014/main" id="{2FD120EE-2F14-165A-11E1-EB562AAC4461}"/>
                </a:ext>
              </a:extLst>
            </p:cNvPr>
            <p:cNvGrpSpPr/>
            <p:nvPr/>
          </p:nvGrpSpPr>
          <p:grpSpPr>
            <a:xfrm rot="2613352">
              <a:off x="986283" y="5708442"/>
              <a:ext cx="849646" cy="987543"/>
              <a:chOff x="6106804" y="4039302"/>
              <a:chExt cx="666047" cy="774146"/>
            </a:xfrm>
          </p:grpSpPr>
          <p:sp>
            <p:nvSpPr>
              <p:cNvPr id="119" name="Oval 118">
                <a:extLst>
                  <a:ext uri="{FF2B5EF4-FFF2-40B4-BE49-F238E27FC236}">
                    <a16:creationId xmlns:a16="http://schemas.microsoft.com/office/drawing/2014/main" id="{C0AF9C16-5642-16C1-DD08-8D9CFE22C2D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CBA6F6BB-9A17-5B90-04D7-07EA1ADEF44D}"/>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7249878-C28D-49E4-989A-6157A096E2F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6">
              <a:extLst>
                <a:ext uri="{FF2B5EF4-FFF2-40B4-BE49-F238E27FC236}">
                  <a16:creationId xmlns:a16="http://schemas.microsoft.com/office/drawing/2014/main" id="{54A01522-AC75-C194-2683-0AF14287A8B9}"/>
                </a:ext>
              </a:extLst>
            </p:cNvPr>
            <p:cNvGrpSpPr/>
            <p:nvPr/>
          </p:nvGrpSpPr>
          <p:grpSpPr>
            <a:xfrm>
              <a:off x="1900966" y="5705254"/>
              <a:ext cx="849646" cy="987543"/>
              <a:chOff x="6106804" y="4039302"/>
              <a:chExt cx="666047" cy="774146"/>
            </a:xfrm>
          </p:grpSpPr>
          <p:sp>
            <p:nvSpPr>
              <p:cNvPr id="116" name="Oval 43">
                <a:extLst>
                  <a:ext uri="{FF2B5EF4-FFF2-40B4-BE49-F238E27FC236}">
                    <a16:creationId xmlns:a16="http://schemas.microsoft.com/office/drawing/2014/main" id="{4B21F9BA-1144-B5F9-156D-78D55C0B5F63}"/>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44">
                <a:extLst>
                  <a:ext uri="{FF2B5EF4-FFF2-40B4-BE49-F238E27FC236}">
                    <a16:creationId xmlns:a16="http://schemas.microsoft.com/office/drawing/2014/main" id="{B4B1F889-09D9-1216-E056-31A9D8FE1B40}"/>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45">
                <a:extLst>
                  <a:ext uri="{FF2B5EF4-FFF2-40B4-BE49-F238E27FC236}">
                    <a16:creationId xmlns:a16="http://schemas.microsoft.com/office/drawing/2014/main" id="{6295D6C5-3ADD-0126-6D54-D1A36D66ECC2}"/>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75">
              <a:extLst>
                <a:ext uri="{FF2B5EF4-FFF2-40B4-BE49-F238E27FC236}">
                  <a16:creationId xmlns:a16="http://schemas.microsoft.com/office/drawing/2014/main" id="{7C7C3749-7D1D-4DEE-EBA2-C10AD52DA585}"/>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5DE124F-9E92-EAF4-2F5A-072829F10AD6}"/>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530A36CA-3481-D3B4-7A4E-EC7DC209B50A}"/>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A4E9B1C1-73A2-BEB3-09F0-47B365250C6A}"/>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F6D6DC51-4500-491B-605E-28C4D5DAD67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46311693-F428-672A-AB86-5146249F768E}"/>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6D340C7D-D5B2-A694-3EDE-75C8C92922F0}"/>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4453C56D-0AA8-C4D3-A556-9316347761D5}"/>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4">
              <a:extLst>
                <a:ext uri="{FF2B5EF4-FFF2-40B4-BE49-F238E27FC236}">
                  <a16:creationId xmlns:a16="http://schemas.microsoft.com/office/drawing/2014/main" id="{FFF73EC3-BC2C-376A-F38E-C6529EF35EA1}"/>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26">
              <a:extLst>
                <a:ext uri="{FF2B5EF4-FFF2-40B4-BE49-F238E27FC236}">
                  <a16:creationId xmlns:a16="http://schemas.microsoft.com/office/drawing/2014/main" id="{7408C1F7-9D33-5290-1F34-F8FB283FBD1F}"/>
                </a:ext>
              </a:extLst>
            </p:cNvPr>
            <p:cNvGrpSpPr/>
            <p:nvPr/>
          </p:nvGrpSpPr>
          <p:grpSpPr>
            <a:xfrm rot="4901522">
              <a:off x="1055947" y="3502862"/>
              <a:ext cx="2818778" cy="668978"/>
              <a:chOff x="5029200" y="1371600"/>
              <a:chExt cx="6791793" cy="1933731"/>
            </a:xfrm>
          </p:grpSpPr>
          <p:grpSp>
            <p:nvGrpSpPr>
              <p:cNvPr id="104" name="Group 16">
                <a:extLst>
                  <a:ext uri="{FF2B5EF4-FFF2-40B4-BE49-F238E27FC236}">
                    <a16:creationId xmlns:a16="http://schemas.microsoft.com/office/drawing/2014/main" id="{0DDC578E-BF27-F743-B230-8591E77ADF15}"/>
                  </a:ext>
                </a:extLst>
              </p:cNvPr>
              <p:cNvGrpSpPr/>
              <p:nvPr/>
            </p:nvGrpSpPr>
            <p:grpSpPr>
              <a:xfrm>
                <a:off x="5029200" y="1371600"/>
                <a:ext cx="1752600" cy="1905000"/>
                <a:chOff x="5029200" y="1371600"/>
                <a:chExt cx="1752600" cy="1905000"/>
              </a:xfrm>
            </p:grpSpPr>
            <p:sp>
              <p:nvSpPr>
                <p:cNvPr id="114" name="4-Point Star 14">
                  <a:extLst>
                    <a:ext uri="{FF2B5EF4-FFF2-40B4-BE49-F238E27FC236}">
                      <a16:creationId xmlns:a16="http://schemas.microsoft.com/office/drawing/2014/main" id="{857293B7-47FD-F0A2-5BF7-D26BAAA1DE6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4-Point Star 15">
                  <a:extLst>
                    <a:ext uri="{FF2B5EF4-FFF2-40B4-BE49-F238E27FC236}">
                      <a16:creationId xmlns:a16="http://schemas.microsoft.com/office/drawing/2014/main" id="{56543AF4-6912-390D-6452-87C370ED6A8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7">
                <a:extLst>
                  <a:ext uri="{FF2B5EF4-FFF2-40B4-BE49-F238E27FC236}">
                    <a16:creationId xmlns:a16="http://schemas.microsoft.com/office/drawing/2014/main" id="{3B338B55-BDB7-7E2B-1634-87D078A3F017}"/>
                  </a:ext>
                </a:extLst>
              </p:cNvPr>
              <p:cNvGrpSpPr/>
              <p:nvPr/>
            </p:nvGrpSpPr>
            <p:grpSpPr>
              <a:xfrm>
                <a:off x="6713095" y="1400331"/>
                <a:ext cx="1752600" cy="1905000"/>
                <a:chOff x="5029200" y="1371600"/>
                <a:chExt cx="1752600" cy="1905000"/>
              </a:xfrm>
            </p:grpSpPr>
            <p:sp>
              <p:nvSpPr>
                <p:cNvPr id="112" name="4-Point Star 205">
                  <a:extLst>
                    <a:ext uri="{FF2B5EF4-FFF2-40B4-BE49-F238E27FC236}">
                      <a16:creationId xmlns:a16="http://schemas.microsoft.com/office/drawing/2014/main" id="{BCFF19EA-DDE3-EA63-9DDF-617524618A7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4-Point Star 206">
                  <a:extLst>
                    <a:ext uri="{FF2B5EF4-FFF2-40B4-BE49-F238E27FC236}">
                      <a16:creationId xmlns:a16="http://schemas.microsoft.com/office/drawing/2014/main" id="{7AF2A659-9A66-7102-5528-0A07BA36F11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0">
                <a:extLst>
                  <a:ext uri="{FF2B5EF4-FFF2-40B4-BE49-F238E27FC236}">
                    <a16:creationId xmlns:a16="http://schemas.microsoft.com/office/drawing/2014/main" id="{63C7A3E9-1D8A-33AA-A391-D733A21BF128}"/>
                  </a:ext>
                </a:extLst>
              </p:cNvPr>
              <p:cNvGrpSpPr/>
              <p:nvPr/>
            </p:nvGrpSpPr>
            <p:grpSpPr>
              <a:xfrm>
                <a:off x="8404486" y="1389088"/>
                <a:ext cx="1752600" cy="1905000"/>
                <a:chOff x="5029200" y="1371600"/>
                <a:chExt cx="1752600" cy="1905000"/>
              </a:xfrm>
            </p:grpSpPr>
            <p:sp>
              <p:nvSpPr>
                <p:cNvPr id="110" name="4-Point Star 203">
                  <a:extLst>
                    <a:ext uri="{FF2B5EF4-FFF2-40B4-BE49-F238E27FC236}">
                      <a16:creationId xmlns:a16="http://schemas.microsoft.com/office/drawing/2014/main" id="{C20F7C81-5A64-7080-F2CC-270D313E88B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4-Point Star 204">
                  <a:extLst>
                    <a:ext uri="{FF2B5EF4-FFF2-40B4-BE49-F238E27FC236}">
                      <a16:creationId xmlns:a16="http://schemas.microsoft.com/office/drawing/2014/main" id="{3866ED37-AD0A-B428-CC72-341CDC3F4D0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23">
                <a:extLst>
                  <a:ext uri="{FF2B5EF4-FFF2-40B4-BE49-F238E27FC236}">
                    <a16:creationId xmlns:a16="http://schemas.microsoft.com/office/drawing/2014/main" id="{A8550955-A221-55A2-648E-F472434F30D1}"/>
                  </a:ext>
                </a:extLst>
              </p:cNvPr>
              <p:cNvGrpSpPr/>
              <p:nvPr/>
            </p:nvGrpSpPr>
            <p:grpSpPr>
              <a:xfrm>
                <a:off x="10068393" y="1389089"/>
                <a:ext cx="1752600" cy="1905000"/>
                <a:chOff x="5029200" y="1371600"/>
                <a:chExt cx="1752600" cy="1905000"/>
              </a:xfrm>
            </p:grpSpPr>
            <p:sp>
              <p:nvSpPr>
                <p:cNvPr id="108" name="4-Point Star 24">
                  <a:extLst>
                    <a:ext uri="{FF2B5EF4-FFF2-40B4-BE49-F238E27FC236}">
                      <a16:creationId xmlns:a16="http://schemas.microsoft.com/office/drawing/2014/main" id="{399C3698-140F-838E-D45B-2028548DA4E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25">
                  <a:extLst>
                    <a:ext uri="{FF2B5EF4-FFF2-40B4-BE49-F238E27FC236}">
                      <a16:creationId xmlns:a16="http://schemas.microsoft.com/office/drawing/2014/main" id="{424C04F0-C335-3C59-D3E9-B04C5D81538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27">
              <a:extLst>
                <a:ext uri="{FF2B5EF4-FFF2-40B4-BE49-F238E27FC236}">
                  <a16:creationId xmlns:a16="http://schemas.microsoft.com/office/drawing/2014/main" id="{28E743F5-0ECA-5252-519B-0F4A202133AB}"/>
                </a:ext>
              </a:extLst>
            </p:cNvPr>
            <p:cNvGrpSpPr/>
            <p:nvPr/>
          </p:nvGrpSpPr>
          <p:grpSpPr>
            <a:xfrm rot="5740360">
              <a:off x="-2808" y="3534746"/>
              <a:ext cx="2818778" cy="668978"/>
              <a:chOff x="5029200" y="1371600"/>
              <a:chExt cx="6791793" cy="1933731"/>
            </a:xfrm>
          </p:grpSpPr>
          <p:grpSp>
            <p:nvGrpSpPr>
              <p:cNvPr id="92" name="Group 16">
                <a:extLst>
                  <a:ext uri="{FF2B5EF4-FFF2-40B4-BE49-F238E27FC236}">
                    <a16:creationId xmlns:a16="http://schemas.microsoft.com/office/drawing/2014/main" id="{12E1A991-9229-8DD0-4A37-3F7634751AE4}"/>
                  </a:ext>
                </a:extLst>
              </p:cNvPr>
              <p:cNvGrpSpPr/>
              <p:nvPr/>
            </p:nvGrpSpPr>
            <p:grpSpPr>
              <a:xfrm>
                <a:off x="5029200" y="1371600"/>
                <a:ext cx="1752600" cy="1905000"/>
                <a:chOff x="5029200" y="1371600"/>
                <a:chExt cx="1752600" cy="1905000"/>
              </a:xfrm>
            </p:grpSpPr>
            <p:sp>
              <p:nvSpPr>
                <p:cNvPr id="102" name="4-Point Star 195">
                  <a:extLst>
                    <a:ext uri="{FF2B5EF4-FFF2-40B4-BE49-F238E27FC236}">
                      <a16:creationId xmlns:a16="http://schemas.microsoft.com/office/drawing/2014/main" id="{87F54F05-D3C1-AFDA-A38D-AF9B4BAC9C8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4-Point Star 196">
                  <a:extLst>
                    <a:ext uri="{FF2B5EF4-FFF2-40B4-BE49-F238E27FC236}">
                      <a16:creationId xmlns:a16="http://schemas.microsoft.com/office/drawing/2014/main" id="{DBC37F20-0862-6805-5347-610011D22AB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17">
                <a:extLst>
                  <a:ext uri="{FF2B5EF4-FFF2-40B4-BE49-F238E27FC236}">
                    <a16:creationId xmlns:a16="http://schemas.microsoft.com/office/drawing/2014/main" id="{3B99C7E6-AEC0-36B3-490E-7003666461F0}"/>
                  </a:ext>
                </a:extLst>
              </p:cNvPr>
              <p:cNvGrpSpPr/>
              <p:nvPr/>
            </p:nvGrpSpPr>
            <p:grpSpPr>
              <a:xfrm>
                <a:off x="6713095" y="1400331"/>
                <a:ext cx="1752600" cy="1905000"/>
                <a:chOff x="5029200" y="1371600"/>
                <a:chExt cx="1752600" cy="1905000"/>
              </a:xfrm>
            </p:grpSpPr>
            <p:sp>
              <p:nvSpPr>
                <p:cNvPr id="100" name="4-Point Star 193">
                  <a:extLst>
                    <a:ext uri="{FF2B5EF4-FFF2-40B4-BE49-F238E27FC236}">
                      <a16:creationId xmlns:a16="http://schemas.microsoft.com/office/drawing/2014/main" id="{62535EAB-E802-FE86-12D8-71A80512E2D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194">
                  <a:extLst>
                    <a:ext uri="{FF2B5EF4-FFF2-40B4-BE49-F238E27FC236}">
                      <a16:creationId xmlns:a16="http://schemas.microsoft.com/office/drawing/2014/main" id="{52D851D8-F60F-58F5-FC75-2C5A0052696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0">
                <a:extLst>
                  <a:ext uri="{FF2B5EF4-FFF2-40B4-BE49-F238E27FC236}">
                    <a16:creationId xmlns:a16="http://schemas.microsoft.com/office/drawing/2014/main" id="{1EEAFCF6-201B-4AEC-66B2-9550F52079A0}"/>
                  </a:ext>
                </a:extLst>
              </p:cNvPr>
              <p:cNvGrpSpPr/>
              <p:nvPr/>
            </p:nvGrpSpPr>
            <p:grpSpPr>
              <a:xfrm>
                <a:off x="8404486" y="1389088"/>
                <a:ext cx="1752600" cy="1905000"/>
                <a:chOff x="5029200" y="1371600"/>
                <a:chExt cx="1752600" cy="1905000"/>
              </a:xfrm>
            </p:grpSpPr>
            <p:sp>
              <p:nvSpPr>
                <p:cNvPr id="98" name="4-Point Star 191">
                  <a:extLst>
                    <a:ext uri="{FF2B5EF4-FFF2-40B4-BE49-F238E27FC236}">
                      <a16:creationId xmlns:a16="http://schemas.microsoft.com/office/drawing/2014/main" id="{408970CC-EC4F-9D71-870C-3CB261FB91C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4-Point Star 192">
                  <a:extLst>
                    <a:ext uri="{FF2B5EF4-FFF2-40B4-BE49-F238E27FC236}">
                      <a16:creationId xmlns:a16="http://schemas.microsoft.com/office/drawing/2014/main" id="{B94585A2-198C-2686-FC01-6B296DDE37F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3">
                <a:extLst>
                  <a:ext uri="{FF2B5EF4-FFF2-40B4-BE49-F238E27FC236}">
                    <a16:creationId xmlns:a16="http://schemas.microsoft.com/office/drawing/2014/main" id="{7290ADD3-DF0F-6B34-938A-D092CF250F13}"/>
                  </a:ext>
                </a:extLst>
              </p:cNvPr>
              <p:cNvGrpSpPr/>
              <p:nvPr/>
            </p:nvGrpSpPr>
            <p:grpSpPr>
              <a:xfrm>
                <a:off x="10068393" y="1389089"/>
                <a:ext cx="1752600" cy="1905000"/>
                <a:chOff x="5029200" y="1371600"/>
                <a:chExt cx="1752600" cy="1905000"/>
              </a:xfrm>
            </p:grpSpPr>
            <p:sp>
              <p:nvSpPr>
                <p:cNvPr id="96" name="4-Point Star 27">
                  <a:extLst>
                    <a:ext uri="{FF2B5EF4-FFF2-40B4-BE49-F238E27FC236}">
                      <a16:creationId xmlns:a16="http://schemas.microsoft.com/office/drawing/2014/main" id="{F629377A-0445-8FD3-DFF9-BFE192E80F0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4-Point Star 190">
                  <a:extLst>
                    <a:ext uri="{FF2B5EF4-FFF2-40B4-BE49-F238E27FC236}">
                      <a16:creationId xmlns:a16="http://schemas.microsoft.com/office/drawing/2014/main" id="{E757A10A-CBC9-ACCF-7049-DAF36320F9B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ounded Rectangle 178">
              <a:extLst>
                <a:ext uri="{FF2B5EF4-FFF2-40B4-BE49-F238E27FC236}">
                  <a16:creationId xmlns:a16="http://schemas.microsoft.com/office/drawing/2014/main" id="{A68AD4D5-E71A-4F82-143A-02DF77B44777}"/>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79">
              <a:extLst>
                <a:ext uri="{FF2B5EF4-FFF2-40B4-BE49-F238E27FC236}">
                  <a16:creationId xmlns:a16="http://schemas.microsoft.com/office/drawing/2014/main" id="{6C4928C9-4114-E2D7-6F1B-51EE90B3B68B}"/>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DB2210D-C98A-59A4-2A97-18B6FC1582A3}"/>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Cloud 89">
              <a:extLst>
                <a:ext uri="{FF2B5EF4-FFF2-40B4-BE49-F238E27FC236}">
                  <a16:creationId xmlns:a16="http://schemas.microsoft.com/office/drawing/2014/main" id="{34FB4D07-85A8-4C14-4B6E-81CE2E6AD18F}"/>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5CCEBAC-92C2-84F8-CA1D-37D4D7F61FC1}"/>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9903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Honor Thy Father and Mother</a:t>
            </a:r>
          </a:p>
        </p:txBody>
      </p:sp>
      <p:sp>
        <p:nvSpPr>
          <p:cNvPr id="5" name="Rectangle 4"/>
          <p:cNvSpPr/>
          <p:nvPr/>
        </p:nvSpPr>
        <p:spPr>
          <a:xfrm>
            <a:off x="3919885" y="1454864"/>
            <a:ext cx="3685824" cy="2308324"/>
          </a:xfrm>
          <a:prstGeom prst="rect">
            <a:avLst/>
          </a:prstGeom>
        </p:spPr>
        <p:txBody>
          <a:bodyPr wrap="square">
            <a:spAutoFit/>
          </a:bodyPr>
          <a:lstStyle/>
          <a:p>
            <a:r>
              <a:rPr lang="en-US" sz="2400" dirty="0" err="1">
                <a:solidFill>
                  <a:schemeClr val="bg1"/>
                </a:solidFill>
              </a:rPr>
              <a:t>Corban</a:t>
            </a:r>
            <a:r>
              <a:rPr lang="en-US" sz="2400" dirty="0">
                <a:solidFill>
                  <a:schemeClr val="bg1"/>
                </a:solidFill>
              </a:rPr>
              <a:t> = that people “shall be free” of their obligation to take care of their aging parents by declaring that their money was reserved as a gift to God,…</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15:5-6; Mark 7:10-12</a:t>
            </a:r>
            <a:endParaRPr lang="en-US" i="1" dirty="0">
              <a:solidFill>
                <a:schemeClr val="bg1"/>
              </a:solidFill>
            </a:endParaRPr>
          </a:p>
        </p:txBody>
      </p:sp>
      <p:sp>
        <p:nvSpPr>
          <p:cNvPr id="15" name="Rectangle 14"/>
          <p:cNvSpPr/>
          <p:nvPr/>
        </p:nvSpPr>
        <p:spPr>
          <a:xfrm>
            <a:off x="5758774" y="4572639"/>
            <a:ext cx="4238019" cy="1569660"/>
          </a:xfrm>
          <a:prstGeom prst="rect">
            <a:avLst/>
          </a:prstGeom>
        </p:spPr>
        <p:txBody>
          <a:bodyPr wrap="square">
            <a:spAutoFit/>
          </a:bodyPr>
          <a:lstStyle/>
          <a:p>
            <a:r>
              <a:rPr lang="en-US" sz="2400" dirty="0">
                <a:solidFill>
                  <a:schemeClr val="bg1"/>
                </a:solidFill>
              </a:rPr>
              <a:t>However, Jesus taught that in doing so, they violated the commandment to honor one’s father and mother.</a:t>
            </a:r>
            <a:endParaRPr lang="en-US" sz="2400" i="1" dirty="0">
              <a:solidFill>
                <a:schemeClr val="bg1"/>
              </a:solidFill>
            </a:endParaRPr>
          </a:p>
        </p:txBody>
      </p:sp>
      <p:pic>
        <p:nvPicPr>
          <p:cNvPr id="21514" name="Picture 10" descr="pencil drawings of old people "/>
          <p:cNvPicPr>
            <a:picLocks noChangeAspect="1" noChangeArrowheads="1"/>
          </p:cNvPicPr>
          <p:nvPr/>
        </p:nvPicPr>
        <p:blipFill>
          <a:blip r:embed="rId3" cstate="print"/>
          <a:srcRect/>
          <a:stretch>
            <a:fillRect/>
          </a:stretch>
        </p:blipFill>
        <p:spPr bwMode="auto">
          <a:xfrm>
            <a:off x="864263" y="1024936"/>
            <a:ext cx="2314904" cy="3291022"/>
          </a:xfrm>
          <a:prstGeom prst="rect">
            <a:avLst/>
          </a:prstGeom>
          <a:noFill/>
        </p:spPr>
      </p:pic>
      <p:pic>
        <p:nvPicPr>
          <p:cNvPr id="21518" name="Picture 14" descr="https://s-media-cache-ak0.pinimg.com/236x/c9/66/d1/c966d1e1d264ddc6745a017dccb75626.jpg"/>
          <p:cNvPicPr>
            <a:picLocks noChangeAspect="1" noChangeArrowheads="1"/>
          </p:cNvPicPr>
          <p:nvPr/>
        </p:nvPicPr>
        <p:blipFill>
          <a:blip r:embed="rId4" cstate="print"/>
          <a:srcRect/>
          <a:stretch>
            <a:fillRect/>
          </a:stretch>
        </p:blipFill>
        <p:spPr bwMode="auto">
          <a:xfrm>
            <a:off x="8450386" y="1054700"/>
            <a:ext cx="2801633" cy="3074674"/>
          </a:xfrm>
          <a:prstGeom prst="rect">
            <a:avLst/>
          </a:prstGeom>
          <a:noFill/>
        </p:spPr>
      </p:pic>
    </p:spTree>
    <p:extLst>
      <p:ext uri="{BB962C8B-B14F-4D97-AF65-F5344CB8AC3E}">
        <p14:creationId xmlns:p14="http://schemas.microsoft.com/office/powerpoint/2010/main" val="30385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84795" y="259921"/>
          <a:ext cx="10434045" cy="3783648"/>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The Transfiguration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9:28-36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Demonic Boy</a:t>
                      </a:r>
                      <a:r>
                        <a:rPr lang="en-US" sz="1200" baseline="0" dirty="0"/>
                        <a:t> Healed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9:37-43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Jesus Again</a:t>
                      </a:r>
                      <a:r>
                        <a:rPr lang="en-US" sz="1200" baseline="0" dirty="0"/>
                        <a:t> Foretells His Death and Resurrection</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17:22, 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9:30-32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Tribute Money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17:24-27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Discourse on Humility, Service, and Forgiveness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18:1-35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The Transfiguration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9:28-36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a:t>Demonic Boy</a:t>
                      </a:r>
                      <a:r>
                        <a:rPr lang="en-US" sz="1200" baseline="0" dirty="0"/>
                        <a:t> Healed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9:37-43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Jesus Again</a:t>
                      </a:r>
                      <a:r>
                        <a:rPr lang="en-US" sz="1200" baseline="0" dirty="0"/>
                        <a:t> Foretells His Death and Resurrection</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17:22, 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9:30-32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968">
                <a:tc>
                  <a:txBody>
                    <a:bodyPr/>
                    <a:lstStyle/>
                    <a:p>
                      <a:r>
                        <a:rPr lang="en-US" sz="1200" dirty="0"/>
                        <a:t>Tribute Money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17:24-27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3968">
                <a:tc>
                  <a:txBody>
                    <a:bodyPr/>
                    <a:lstStyle/>
                    <a:p>
                      <a:r>
                        <a:rPr lang="en-US" sz="1200" dirty="0"/>
                        <a:t>Discourse on Humility, Service, and Forgiveness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18:1-35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325059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830997"/>
          </a:xfrm>
          <a:prstGeom prst="rect">
            <a:avLst/>
          </a:prstGeom>
          <a:ln>
            <a:solidFill>
              <a:schemeClr val="tx1"/>
            </a:solidFill>
          </a:ln>
        </p:spPr>
        <p:txBody>
          <a:bodyPr>
            <a:spAutoFit/>
          </a:bodyPr>
          <a:lstStyle/>
          <a:p>
            <a:r>
              <a:rPr lang="en-US" sz="1200" b="1" dirty="0"/>
              <a:t>Master, I have brought unto Thee my son   Mark 9:17-18:</a:t>
            </a:r>
          </a:p>
          <a:p>
            <a:r>
              <a:rPr lang="en-US" sz="1200" dirty="0"/>
              <a:t>he son was possessed by an evil spirit, which caused speech loss, deafness and other maladies. Whenever the evil spirit seized hold of the son, the son would convulse, foam at the mouth, grind his teeth, and become rigid. Teacher Manual</a:t>
            </a:r>
          </a:p>
        </p:txBody>
      </p:sp>
      <p:sp>
        <p:nvSpPr>
          <p:cNvPr id="4" name="Rectangle 3"/>
          <p:cNvSpPr/>
          <p:nvPr/>
        </p:nvSpPr>
        <p:spPr>
          <a:xfrm>
            <a:off x="0" y="838582"/>
            <a:ext cx="6096000" cy="3600986"/>
          </a:xfrm>
          <a:prstGeom prst="rect">
            <a:avLst/>
          </a:prstGeom>
          <a:ln>
            <a:solidFill>
              <a:schemeClr val="tx1"/>
            </a:solidFill>
          </a:ln>
        </p:spPr>
        <p:txBody>
          <a:bodyPr>
            <a:spAutoFit/>
          </a:bodyPr>
          <a:lstStyle/>
          <a:p>
            <a:pPr fontAlgn="base"/>
            <a:r>
              <a:rPr lang="en-US" sz="1200" b="1" dirty="0"/>
              <a:t>Lord, I Believe  Mark 9:17-22:</a:t>
            </a:r>
          </a:p>
          <a:p>
            <a:pPr fontAlgn="base"/>
            <a:r>
              <a:rPr lang="en-US" sz="1200" dirty="0"/>
              <a:t>“With no other hope remaining, this father asserts what faith he has and pleads with the Savior of the world, ‘If </a:t>
            </a:r>
            <a:r>
              <a:rPr lang="en-US" sz="1200" i="1" dirty="0"/>
              <a:t>thou</a:t>
            </a:r>
            <a:r>
              <a:rPr lang="en-US" sz="1200" dirty="0"/>
              <a:t> canst do </a:t>
            </a:r>
            <a:r>
              <a:rPr lang="en-US" sz="1200" i="1" dirty="0"/>
              <a:t>any thing,</a:t>
            </a:r>
            <a:r>
              <a:rPr lang="en-US" sz="1200" dirty="0"/>
              <a:t> have compassion on </a:t>
            </a:r>
            <a:r>
              <a:rPr lang="en-US" sz="1200" i="1" dirty="0"/>
              <a:t>us,</a:t>
            </a:r>
            <a:r>
              <a:rPr lang="en-US" sz="1200" dirty="0"/>
              <a:t> and help </a:t>
            </a:r>
            <a:r>
              <a:rPr lang="en-US" sz="1200" i="1" dirty="0"/>
              <a:t>us</a:t>
            </a:r>
            <a:r>
              <a:rPr lang="en-US" sz="1200" dirty="0"/>
              <a:t>’ [Mark 9:22; italics added]. I can hardly read those words without weeping. The plural pronoun </a:t>
            </a:r>
            <a:r>
              <a:rPr lang="en-US" sz="1200" i="1" dirty="0"/>
              <a:t>us</a:t>
            </a:r>
            <a:r>
              <a:rPr lang="en-US" sz="1200" dirty="0"/>
              <a:t> is obviously used intentionally. This man is saying, in effect, ‘Our whole family is pleading. Our struggle never ceases. We are exhausted. Our son falls into the water. He falls into the fire. He is continually in danger, and we are continually afraid. We don’t know where else to turn. Can </a:t>
            </a:r>
            <a:r>
              <a:rPr lang="en-US" sz="1200" i="1" dirty="0"/>
              <a:t>you</a:t>
            </a:r>
            <a:r>
              <a:rPr lang="en-US" sz="1200" dirty="0"/>
              <a:t> help us? We will be grateful for </a:t>
            </a:r>
            <a:r>
              <a:rPr lang="en-US" sz="1200" i="1" dirty="0"/>
              <a:t>anything—</a:t>
            </a:r>
            <a:r>
              <a:rPr lang="en-US" sz="1200" dirty="0"/>
              <a:t>a partial blessing, a glimmer of hope, some small lifting of the burden carried by this boy’s mother every day of her life.’” </a:t>
            </a:r>
          </a:p>
          <a:p>
            <a:pPr fontAlgn="base"/>
            <a:endParaRPr lang="en-US" sz="1200" dirty="0"/>
          </a:p>
          <a:p>
            <a:pPr fontAlgn="base"/>
            <a:r>
              <a:rPr lang="en-US" sz="1200" dirty="0"/>
              <a:t>“When facing the challenge of faith, the father asserts his strength first and only then acknowledges his limitation. His initial declaration is affirmative and without hesitation: ‘Lord, I believe.’ I would say to all who wish for more faith, remember this man! In moments of fear or doubt or troubling times, hold the ground you have already won, even if that ground is limited. In the growth we all have to experience in mortality, the spiritual equivalent of this boy’s affliction or this parent’s desperation is going to come to all of us. When those moments come and issues surface, the resolution of which is not immediately forthcoming, </a:t>
            </a:r>
            <a:r>
              <a:rPr lang="en-US" sz="1200" i="1" dirty="0"/>
              <a:t>hold fast to what you already know and stand strong until additional knowledge comes</a:t>
            </a:r>
            <a:r>
              <a:rPr lang="en-US" sz="1200" dirty="0"/>
              <a:t>”. Elder Jeffrey R. Holland “Lord, I Believe,”</a:t>
            </a:r>
            <a:r>
              <a:rPr lang="en-US" sz="1200" i="1" dirty="0"/>
              <a:t> Ensign</a:t>
            </a:r>
            <a:r>
              <a:rPr lang="en-US" sz="1200" dirty="0"/>
              <a:t> or </a:t>
            </a:r>
            <a:r>
              <a:rPr lang="en-US" sz="1200" i="1" dirty="0"/>
              <a:t>Liahona,</a:t>
            </a:r>
            <a:r>
              <a:rPr lang="en-US" sz="1200" dirty="0"/>
              <a:t> May 2013, 93)</a:t>
            </a:r>
          </a:p>
        </p:txBody>
      </p:sp>
      <p:sp>
        <p:nvSpPr>
          <p:cNvPr id="5" name="Rectangle 4"/>
          <p:cNvSpPr/>
          <p:nvPr/>
        </p:nvSpPr>
        <p:spPr>
          <a:xfrm>
            <a:off x="0" y="4461358"/>
            <a:ext cx="6096000" cy="1200329"/>
          </a:xfrm>
          <a:prstGeom prst="rect">
            <a:avLst/>
          </a:prstGeom>
          <a:ln>
            <a:solidFill>
              <a:schemeClr val="tx1"/>
            </a:solidFill>
          </a:ln>
        </p:spPr>
        <p:txBody>
          <a:bodyPr>
            <a:spAutoFit/>
          </a:bodyPr>
          <a:lstStyle/>
          <a:p>
            <a:r>
              <a:rPr lang="en-US" sz="1200" b="1" dirty="0"/>
              <a:t>Healing Mark 7:31-37</a:t>
            </a:r>
          </a:p>
          <a:p>
            <a:r>
              <a:rPr lang="en-US" sz="1200" dirty="0"/>
              <a:t>“The Lord is dealing with a believing soul who cannot hear his words or give fluent answer to them. And so what is more natural than to make use of common signs, known to and understood by the deaf and speech inhibited man, to indicate what the Master could and would do in accordance with the law of faith?” Elder Bruce R. McConkie (</a:t>
            </a:r>
            <a:r>
              <a:rPr lang="en-US" sz="1200" i="1" dirty="0"/>
              <a:t>Doctrinal New Testament Commentary,</a:t>
            </a:r>
            <a:r>
              <a:rPr lang="en-US" sz="1200" dirty="0"/>
              <a:t> 1:373). </a:t>
            </a:r>
          </a:p>
        </p:txBody>
      </p:sp>
      <p:sp>
        <p:nvSpPr>
          <p:cNvPr id="6" name="Rectangle 5"/>
          <p:cNvSpPr/>
          <p:nvPr/>
        </p:nvSpPr>
        <p:spPr>
          <a:xfrm>
            <a:off x="6096000" y="1947134"/>
            <a:ext cx="6096000" cy="3785652"/>
          </a:xfrm>
          <a:prstGeom prst="rect">
            <a:avLst/>
          </a:prstGeom>
          <a:ln>
            <a:solidFill>
              <a:schemeClr val="tx1"/>
            </a:solidFill>
          </a:ln>
        </p:spPr>
        <p:txBody>
          <a:bodyPr wrap="square">
            <a:spAutoFit/>
          </a:bodyPr>
          <a:lstStyle/>
          <a:p>
            <a:pPr fontAlgn="base"/>
            <a:r>
              <a:rPr lang="en-US" sz="1200" b="1" dirty="0"/>
              <a:t>Having Enough Faith:</a:t>
            </a:r>
          </a:p>
          <a:p>
            <a:pPr fontAlgn="base"/>
            <a:r>
              <a:rPr lang="en-US" sz="1200" dirty="0"/>
              <a:t>"We do not need to wait for perfect faith to have enough faith to begin building Christ-centered families. When the apostles could not cast an evil spirit out of a boy, the father carried him to Jesus, who gave him a piercing challenge: 'If thou canst believe, all things are possible.' The father, knowing the imperfect state of his faith but also his desire for more, cried out, weeping, 'Lord, I believe; help thou mine unbelief.' (Mark 9:23-24.) Jesus did not rebuke him or say, 'Come back when you have more faith.' He healed the child.</a:t>
            </a:r>
          </a:p>
          <a:p>
            <a:pPr fontAlgn="base"/>
            <a:r>
              <a:rPr lang="en-US" sz="1200" dirty="0"/>
              <a:t>"The scriptures show us examples of families with whom Jesus interacted during his premortal and mortal ministries. They had hearts willing to receive him even if their circumstances were not ideal. They had faith and yearned for more. They sacrificed, served others, prayed, fasted, and pondered the promises of the prophets.</a:t>
            </a:r>
          </a:p>
          <a:p>
            <a:pPr fontAlgn="base"/>
            <a:r>
              <a:rPr lang="en-US" sz="1200" dirty="0"/>
              <a:t>"What is our Heavenly Father's work and glory? It is 'to bring to pass [our] immortality and eternal life.' (Moses 1:39.) The work of salvation goes on </a:t>
            </a:r>
            <a:r>
              <a:rPr lang="en-US" sz="1200" i="1" dirty="0"/>
              <a:t>despite </a:t>
            </a:r>
            <a:r>
              <a:rPr lang="en-US" sz="1200" dirty="0"/>
              <a:t>imperfect circumstances and imperfect faith. 'I am come that they might have life,' the Savior explained, 'and that they might have it more abundantly.' (John 10:10.) His task was not only to give life to the dead, miraculous though that was, but to give increased life to those living with less than flourishing faith, less than vibrant hope, less than burning charity.</a:t>
            </a:r>
          </a:p>
          <a:p>
            <a:pPr fontAlgn="base"/>
            <a:r>
              <a:rPr lang="en-US" sz="1200" dirty="0"/>
              <a:t>"He accepts our imperfections even as he challenges us to rise above them. He loves us even when we are not very lovable. He rewards even a struggling faith with miracles.“</a:t>
            </a:r>
            <a:r>
              <a:rPr lang="en-US" sz="1200" b="1" dirty="0"/>
              <a:t>Chieko N. Okazaki</a:t>
            </a:r>
            <a:r>
              <a:rPr lang="en-US" sz="1200" dirty="0"/>
              <a:t> (</a:t>
            </a:r>
            <a:r>
              <a:rPr lang="en-US" sz="1200" i="1" dirty="0"/>
              <a:t>Aloha!</a:t>
            </a:r>
            <a:r>
              <a:rPr lang="en-US" sz="1200" dirty="0"/>
              <a:t> [Salt Lake City: Deseret Book Co., 1995], 9-10.)</a:t>
            </a:r>
          </a:p>
        </p:txBody>
      </p:sp>
      <p:sp>
        <p:nvSpPr>
          <p:cNvPr id="7" name="Rectangle 6"/>
          <p:cNvSpPr/>
          <p:nvPr/>
        </p:nvSpPr>
        <p:spPr>
          <a:xfrm>
            <a:off x="6096000" y="0"/>
            <a:ext cx="6096000" cy="1938992"/>
          </a:xfrm>
          <a:prstGeom prst="rect">
            <a:avLst/>
          </a:prstGeom>
          <a:ln>
            <a:solidFill>
              <a:schemeClr val="tx1"/>
            </a:solidFill>
          </a:ln>
        </p:spPr>
        <p:txBody>
          <a:bodyPr wrap="square">
            <a:spAutoFit/>
          </a:bodyPr>
          <a:lstStyle/>
          <a:p>
            <a:pPr fontAlgn="base"/>
            <a:r>
              <a:rPr lang="en-US" sz="1200" b="1" dirty="0"/>
              <a:t>Trusting In the Lord:</a:t>
            </a:r>
          </a:p>
          <a:p>
            <a:pPr fontAlgn="base"/>
            <a:r>
              <a:rPr lang="en-US" sz="1200" dirty="0"/>
              <a:t>"Has someone convinced you that you are no good at music or mathematics, or that you'll always be overweight? Re-evaluate your attitudes. Each of us has great gifts, but many of us severely limit ourselves with negative attitudes about our potential.</a:t>
            </a:r>
          </a:p>
          <a:p>
            <a:pPr fontAlgn="base"/>
            <a:r>
              <a:rPr lang="en-US" sz="1200" dirty="0"/>
              <a:t>"The Lord said, 'As [a man] </a:t>
            </a:r>
            <a:r>
              <a:rPr lang="en-US" sz="1200" dirty="0" err="1"/>
              <a:t>thinketh</a:t>
            </a:r>
            <a:r>
              <a:rPr lang="en-US" sz="1200" dirty="0"/>
              <a:t> in his heart, so is he.' (Prov. 23:7.) And again, 'If thou canst believe, all things are possible to him that believeth.' (Mark 9:23.) You cannot rise higher than your own beliefs and thoughts about yourself.</a:t>
            </a:r>
          </a:p>
          <a:p>
            <a:pPr fontAlgn="base"/>
            <a:r>
              <a:rPr lang="en-US" sz="1200" dirty="0"/>
              <a:t>"Trust the Lord to help you unlock the door to the gifts you have just begun to recognize and use. There is literally genius locked inside each of us. Don't let anyone convince you otherwise!" Gene R. Cook ("Trust in the Lord," </a:t>
            </a:r>
            <a:r>
              <a:rPr lang="en-US" sz="1200" i="1" dirty="0"/>
              <a:t>Ensign</a:t>
            </a:r>
            <a:r>
              <a:rPr lang="en-US" sz="1200" dirty="0"/>
              <a:t>, Mar. 1986, 78-79)</a:t>
            </a:r>
          </a:p>
        </p:txBody>
      </p:sp>
    </p:spTree>
    <p:extLst>
      <p:ext uri="{BB962C8B-B14F-4D97-AF65-F5344CB8AC3E}">
        <p14:creationId xmlns:p14="http://schemas.microsoft.com/office/powerpoint/2010/main" val="27071562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2D1910-C91A-4E5B-80C7-DD10013F0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2000548"/>
          </a:xfrm>
          <a:prstGeom prst="rect">
            <a:avLst/>
          </a:prstGeom>
          <a:noFill/>
        </p:spPr>
        <p:txBody>
          <a:bodyPr wrap="square" rtlCol="0">
            <a:spAutoFit/>
          </a:bodyPr>
          <a:lstStyle/>
          <a:p>
            <a:pPr algn="ctr"/>
            <a:r>
              <a:rPr lang="en-US" sz="4400" dirty="0">
                <a:solidFill>
                  <a:schemeClr val="bg1"/>
                </a:solidFill>
                <a:latin typeface="Elephant" pitchFamily="18" charset="0"/>
              </a:rPr>
              <a:t>Separating From Unrighteous Influences</a:t>
            </a:r>
          </a:p>
          <a:p>
            <a:pPr algn="ctr"/>
            <a:endParaRPr lang="en-US" sz="4400" dirty="0">
              <a:solidFill>
                <a:schemeClr val="bg1"/>
              </a:solidFill>
              <a:latin typeface="Elephant" pitchFamily="18" charset="0"/>
            </a:endParaRPr>
          </a:p>
          <a:p>
            <a:pPr algn="ctr"/>
            <a:r>
              <a:rPr lang="en-US" sz="3600" dirty="0">
                <a:solidFill>
                  <a:schemeClr val="bg1"/>
                </a:solidFill>
                <a:latin typeface="Elephant" pitchFamily="18" charset="0"/>
              </a:rPr>
              <a:t>Mark 9:30-50</a:t>
            </a:r>
          </a:p>
        </p:txBody>
      </p:sp>
      <p:sp>
        <p:nvSpPr>
          <p:cNvPr id="7" name="Rectangle 6"/>
          <p:cNvSpPr/>
          <p:nvPr/>
        </p:nvSpPr>
        <p:spPr>
          <a:xfrm>
            <a:off x="3094181" y="4336784"/>
            <a:ext cx="6096000" cy="2031325"/>
          </a:xfrm>
          <a:prstGeom prst="rect">
            <a:avLst/>
          </a:prstGeom>
        </p:spPr>
        <p:txBody>
          <a:bodyPr>
            <a:spAutoFit/>
          </a:bodyPr>
          <a:lstStyle/>
          <a:p>
            <a:pPr fontAlgn="base"/>
            <a:r>
              <a:rPr lang="en-US" i="1" dirty="0">
                <a:solidFill>
                  <a:schemeClr val="bg1"/>
                </a:solidFill>
              </a:rPr>
              <a:t>'When men are called unto mine everlasting gospel, and covenant with an everlasting covenant, they are accounted as the salt of the earth and the savor of men;</a:t>
            </a:r>
          </a:p>
          <a:p>
            <a:pPr fontAlgn="base"/>
            <a:r>
              <a:rPr lang="en-US" i="1" dirty="0">
                <a:solidFill>
                  <a:schemeClr val="bg1"/>
                </a:solidFill>
              </a:rPr>
              <a:t>They are called to be the savor of men; therefore, if that salt of the earth lose its savor, behold, it is thenceforth good for nothing only to be cast out and trodden under the feet of men.‘ D&amp;C 101:39-40</a:t>
            </a:r>
          </a:p>
        </p:txBody>
      </p:sp>
      <p:grpSp>
        <p:nvGrpSpPr>
          <p:cNvPr id="8" name="Group 18"/>
          <p:cNvGrpSpPr/>
          <p:nvPr/>
        </p:nvGrpSpPr>
        <p:grpSpPr>
          <a:xfrm>
            <a:off x="8234595" y="1738746"/>
            <a:ext cx="1103368" cy="2103581"/>
            <a:chOff x="3369330" y="990600"/>
            <a:chExt cx="1891155" cy="3834873"/>
          </a:xfrm>
          <a:solidFill>
            <a:schemeClr val="tx2">
              <a:lumMod val="60000"/>
              <a:lumOff val="40000"/>
            </a:schemeClr>
          </a:solidFill>
        </p:grpSpPr>
        <p:sp>
          <p:nvSpPr>
            <p:cNvPr id="9" name="Rounded Rectangle 8"/>
            <p:cNvSpPr/>
            <p:nvPr/>
          </p:nvSpPr>
          <p:spPr>
            <a:xfrm>
              <a:off x="3969136" y="1851513"/>
              <a:ext cx="473009" cy="180480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5745961">
              <a:off x="4829111" y="2296036"/>
              <a:ext cx="221193" cy="641554"/>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9242442">
              <a:off x="4383575" y="1823704"/>
              <a:ext cx="263635" cy="970284"/>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069183">
              <a:off x="3771165" y="3357495"/>
              <a:ext cx="310163" cy="1467978"/>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7465154">
              <a:off x="4327124" y="3276318"/>
              <a:ext cx="339233" cy="714545"/>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828296" y="990600"/>
              <a:ext cx="754690" cy="754759"/>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8114643">
              <a:off x="3369330" y="2096811"/>
              <a:ext cx="1062605" cy="258840"/>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566960" y="3629049"/>
              <a:ext cx="252342" cy="870346"/>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240782">
              <a:off x="3453400" y="2446870"/>
              <a:ext cx="221193" cy="753305"/>
            </a:xfrm>
            <a:prstGeom prst="roundRect">
              <a:avLst>
                <a:gd name="adj" fmla="val 50000"/>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8"/>
          <p:cNvGrpSpPr/>
          <p:nvPr/>
        </p:nvGrpSpPr>
        <p:grpSpPr>
          <a:xfrm flipH="1">
            <a:off x="3314807" y="1660952"/>
            <a:ext cx="585302" cy="2059589"/>
            <a:chOff x="3729193" y="976912"/>
            <a:chExt cx="1003199" cy="3754673"/>
          </a:xfrm>
          <a:solidFill>
            <a:schemeClr val="tx1"/>
          </a:solidFill>
        </p:grpSpPr>
        <p:sp>
          <p:nvSpPr>
            <p:cNvPr id="19" name="Rounded Rectangle 18"/>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069183">
              <a:off x="3786997" y="325646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flipH="1">
            <a:off x="9214307" y="3239450"/>
            <a:ext cx="843991" cy="1711441"/>
            <a:chOff x="6024626" y="2155709"/>
            <a:chExt cx="843991" cy="1711441"/>
          </a:xfrm>
          <a:solidFill>
            <a:srgbClr val="FF99CC"/>
          </a:solidFill>
        </p:grpSpPr>
        <p:grpSp>
          <p:nvGrpSpPr>
            <p:cNvPr id="26" name="Group 42"/>
            <p:cNvGrpSpPr/>
            <p:nvPr/>
          </p:nvGrpSpPr>
          <p:grpSpPr>
            <a:xfrm flipH="1">
              <a:off x="6024626" y="2155709"/>
              <a:ext cx="843991" cy="1711441"/>
              <a:chOff x="3369330" y="990600"/>
              <a:chExt cx="1891155" cy="3834873"/>
            </a:xfrm>
            <a:grpFill/>
          </p:grpSpPr>
          <p:sp>
            <p:nvSpPr>
              <p:cNvPr id="28" name="Rounded Rectangle 27"/>
              <p:cNvSpPr/>
              <p:nvPr/>
            </p:nvSpPr>
            <p:spPr>
              <a:xfrm>
                <a:off x="3969136" y="1851513"/>
                <a:ext cx="473009" cy="1804808"/>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745961">
                <a:off x="4829111" y="2296036"/>
                <a:ext cx="221193" cy="641554"/>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19242442">
                <a:off x="4383575" y="1823704"/>
                <a:ext cx="263635" cy="970284"/>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069183">
                <a:off x="3771165" y="3357495"/>
                <a:ext cx="310163" cy="1467978"/>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7465154">
                <a:off x="4327124" y="3276318"/>
                <a:ext cx="339233" cy="714545"/>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28296" y="990600"/>
                <a:ext cx="754690" cy="754759"/>
              </a:xfrm>
              <a:prstGeom prst="ellipse">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8114643">
                <a:off x="3369330" y="2096811"/>
                <a:ext cx="1062605" cy="258840"/>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566960" y="3629049"/>
                <a:ext cx="252342" cy="870346"/>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40782">
                <a:off x="3453400" y="2446870"/>
                <a:ext cx="221193" cy="753305"/>
              </a:xfrm>
              <a:prstGeom prst="roundRect">
                <a:avLst>
                  <a:gd name="adj" fmla="val 50000"/>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Isosceles Triangle 26"/>
            <p:cNvSpPr/>
            <p:nvPr/>
          </p:nvSpPr>
          <p:spPr>
            <a:xfrm>
              <a:off x="6261027" y="2678048"/>
              <a:ext cx="472875" cy="623045"/>
            </a:xfrm>
            <a:prstGeom prst="triangle">
              <a:avLst/>
            </a:prstGeom>
            <a:grp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8"/>
          <p:cNvGrpSpPr/>
          <p:nvPr/>
        </p:nvGrpSpPr>
        <p:grpSpPr>
          <a:xfrm flipH="1">
            <a:off x="2589753" y="1887243"/>
            <a:ext cx="585302" cy="2059589"/>
            <a:chOff x="3729193" y="976912"/>
            <a:chExt cx="1003199" cy="3754673"/>
          </a:xfrm>
          <a:solidFill>
            <a:schemeClr val="tx1"/>
          </a:solidFill>
        </p:grpSpPr>
        <p:sp>
          <p:nvSpPr>
            <p:cNvPr id="38" name="Rounded Rectangle 37"/>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069183">
              <a:off x="3786997" y="325646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8"/>
          <p:cNvGrpSpPr/>
          <p:nvPr/>
        </p:nvGrpSpPr>
        <p:grpSpPr>
          <a:xfrm flipH="1">
            <a:off x="1804661" y="1711752"/>
            <a:ext cx="585302" cy="2059589"/>
            <a:chOff x="3729193" y="976912"/>
            <a:chExt cx="1003199" cy="3754673"/>
          </a:xfrm>
          <a:solidFill>
            <a:schemeClr val="tx1"/>
          </a:solidFill>
        </p:grpSpPr>
        <p:sp>
          <p:nvSpPr>
            <p:cNvPr id="45" name="Rounded Rectangle 44"/>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1069183">
              <a:off x="3786997" y="325646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51624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5" name="TextBox 4"/>
          <p:cNvSpPr txBox="1"/>
          <p:nvPr/>
        </p:nvSpPr>
        <p:spPr>
          <a:xfrm>
            <a:off x="674255" y="1487054"/>
            <a:ext cx="4830617" cy="1477328"/>
          </a:xfrm>
          <a:prstGeom prst="rect">
            <a:avLst/>
          </a:prstGeom>
          <a:noFill/>
        </p:spPr>
        <p:txBody>
          <a:bodyPr wrap="square" rtlCol="0">
            <a:spAutoFit/>
          </a:bodyPr>
          <a:lstStyle/>
          <a:p>
            <a:r>
              <a:rPr lang="en-US" dirty="0">
                <a:solidFill>
                  <a:schemeClr val="bg1"/>
                </a:solidFill>
              </a:rPr>
              <a:t>The Apostles revealed a lack of understanding about leadership in the kingdom of God. In each instance, the Savior patiently taught them that their callings were not about receiving glory and honor, but about humbly serving others.</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Elephant" pitchFamily="18" charset="0"/>
              </a:rPr>
              <a:t>Lack of Understanding</a:t>
            </a:r>
          </a:p>
        </p:txBody>
      </p:sp>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9:33-39</a:t>
            </a:r>
          </a:p>
        </p:txBody>
      </p:sp>
      <p:pic>
        <p:nvPicPr>
          <p:cNvPr id="17412" name="Picture 4" descr="https://s-media-cache-ak0.pinimg.com/736x/3e/28/d3/3e28d324df6706bdd73fd0b308a4bdad.jpg"/>
          <p:cNvPicPr>
            <a:picLocks noChangeAspect="1" noChangeArrowheads="1"/>
          </p:cNvPicPr>
          <p:nvPr/>
        </p:nvPicPr>
        <p:blipFill>
          <a:blip r:embed="rId3" cstate="print"/>
          <a:srcRect/>
          <a:stretch>
            <a:fillRect/>
          </a:stretch>
        </p:blipFill>
        <p:spPr bwMode="auto">
          <a:xfrm>
            <a:off x="6974760" y="1161040"/>
            <a:ext cx="3637245" cy="5239762"/>
          </a:xfrm>
          <a:prstGeom prst="rect">
            <a:avLst/>
          </a:prstGeom>
          <a:noFill/>
        </p:spPr>
      </p:pic>
      <p:sp>
        <p:nvSpPr>
          <p:cNvPr id="9" name="Rectangle 8"/>
          <p:cNvSpPr/>
          <p:nvPr/>
        </p:nvSpPr>
        <p:spPr>
          <a:xfrm>
            <a:off x="1754909" y="3623071"/>
            <a:ext cx="4627418" cy="1200329"/>
          </a:xfrm>
          <a:prstGeom prst="rect">
            <a:avLst/>
          </a:prstGeom>
        </p:spPr>
        <p:txBody>
          <a:bodyPr wrap="square">
            <a:spAutoFit/>
          </a:bodyPr>
          <a:lstStyle/>
          <a:p>
            <a:r>
              <a:rPr lang="en-US" sz="2400" i="1" dirty="0">
                <a:solidFill>
                  <a:srgbClr val="FFFF00"/>
                </a:solidFill>
              </a:rPr>
              <a:t>If any man desire to be first, the same shall be last of all, and servant of all.</a:t>
            </a:r>
          </a:p>
        </p:txBody>
      </p:sp>
    </p:spTree>
    <p:extLst>
      <p:ext uri="{BB962C8B-B14F-4D97-AF65-F5344CB8AC3E}">
        <p14:creationId xmlns:p14="http://schemas.microsoft.com/office/powerpoint/2010/main" val="9283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5" name="TextBox 4"/>
          <p:cNvSpPr txBox="1"/>
          <p:nvPr/>
        </p:nvSpPr>
        <p:spPr>
          <a:xfrm>
            <a:off x="2262909" y="2512289"/>
            <a:ext cx="2900218" cy="2031325"/>
          </a:xfrm>
          <a:prstGeom prst="rect">
            <a:avLst/>
          </a:prstGeom>
          <a:noFill/>
        </p:spPr>
        <p:txBody>
          <a:bodyPr wrap="square" rtlCol="0">
            <a:spAutoFit/>
          </a:bodyPr>
          <a:lstStyle/>
          <a:p>
            <a:r>
              <a:rPr lang="en-US" dirty="0">
                <a:solidFill>
                  <a:schemeClr val="bg1"/>
                </a:solidFill>
              </a:rPr>
              <a:t>“It matters not where we serve in this great cause, but how we serve. We each make our own contribution, and that contribution adds up to the building of the cause.” (2)</a:t>
            </a:r>
          </a:p>
        </p:txBody>
      </p:sp>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Who is Greatest?</a:t>
            </a:r>
          </a:p>
        </p:txBody>
      </p:sp>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9:34</a:t>
            </a:r>
          </a:p>
        </p:txBody>
      </p:sp>
      <p:grpSp>
        <p:nvGrpSpPr>
          <p:cNvPr id="23" name="Group 22"/>
          <p:cNvGrpSpPr/>
          <p:nvPr/>
        </p:nvGrpSpPr>
        <p:grpSpPr>
          <a:xfrm>
            <a:off x="1058325" y="2000434"/>
            <a:ext cx="927493" cy="1389311"/>
            <a:chOff x="3496725" y="1030616"/>
            <a:chExt cx="1882694" cy="2466108"/>
          </a:xfrm>
        </p:grpSpPr>
        <p:pic>
          <p:nvPicPr>
            <p:cNvPr id="18438"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3205018" y="1322323"/>
              <a:ext cx="2466108" cy="1882694"/>
            </a:xfrm>
            <a:prstGeom prst="rect">
              <a:avLst/>
            </a:prstGeom>
            <a:noFill/>
          </p:spPr>
        </p:pic>
        <p:pic>
          <p:nvPicPr>
            <p:cNvPr id="21" name="Picture 2" descr="http://i.imgur.com/AUO2E4h.png"/>
            <p:cNvPicPr>
              <a:picLocks noChangeAspect="1" noChangeArrowheads="1"/>
            </p:cNvPicPr>
            <p:nvPr/>
          </p:nvPicPr>
          <p:blipFill>
            <a:blip r:embed="rId4" cstate="print"/>
            <a:srcRect l="1551" t="4407" r="85300" b="59008"/>
            <a:stretch>
              <a:fillRect/>
            </a:stretch>
          </p:blipFill>
          <p:spPr bwMode="auto">
            <a:xfrm>
              <a:off x="3768437" y="1274618"/>
              <a:ext cx="1366981" cy="1980886"/>
            </a:xfrm>
            <a:prstGeom prst="rect">
              <a:avLst/>
            </a:prstGeom>
            <a:noFill/>
          </p:spPr>
        </p:pic>
      </p:grpSp>
      <p:grpSp>
        <p:nvGrpSpPr>
          <p:cNvPr id="25" name="Group 24"/>
          <p:cNvGrpSpPr/>
          <p:nvPr/>
        </p:nvGrpSpPr>
        <p:grpSpPr>
          <a:xfrm>
            <a:off x="2827088" y="841271"/>
            <a:ext cx="927493" cy="1389311"/>
            <a:chOff x="3316615" y="1118362"/>
            <a:chExt cx="927493" cy="1389311"/>
          </a:xfrm>
        </p:grpSpPr>
        <p:pic>
          <p:nvPicPr>
            <p:cNvPr id="24"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3085706" y="1349271"/>
              <a:ext cx="1389311" cy="927493"/>
            </a:xfrm>
            <a:prstGeom prst="rect">
              <a:avLst/>
            </a:prstGeom>
            <a:noFill/>
          </p:spPr>
        </p:pic>
        <p:pic>
          <p:nvPicPr>
            <p:cNvPr id="20" name="Picture 2" descr="http://i.imgur.com/AUO2E4h.png"/>
            <p:cNvPicPr>
              <a:picLocks noChangeAspect="1" noChangeArrowheads="1"/>
            </p:cNvPicPr>
            <p:nvPr/>
          </p:nvPicPr>
          <p:blipFill>
            <a:blip r:embed="rId4" cstate="print"/>
            <a:srcRect l="18378" t="3164" r="68503" b="56698"/>
            <a:stretch>
              <a:fillRect/>
            </a:stretch>
          </p:blipFill>
          <p:spPr bwMode="auto">
            <a:xfrm>
              <a:off x="3454400" y="1302327"/>
              <a:ext cx="637309" cy="1043709"/>
            </a:xfrm>
            <a:prstGeom prst="rect">
              <a:avLst/>
            </a:prstGeom>
            <a:noFill/>
          </p:spPr>
        </p:pic>
      </p:grpSp>
      <p:grpSp>
        <p:nvGrpSpPr>
          <p:cNvPr id="36" name="Group 35"/>
          <p:cNvGrpSpPr/>
          <p:nvPr/>
        </p:nvGrpSpPr>
        <p:grpSpPr>
          <a:xfrm>
            <a:off x="5071525" y="721197"/>
            <a:ext cx="927493" cy="1389311"/>
            <a:chOff x="6087525" y="2531525"/>
            <a:chExt cx="927493" cy="1389311"/>
          </a:xfrm>
        </p:grpSpPr>
        <p:pic>
          <p:nvPicPr>
            <p:cNvPr id="35"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5856616" y="2762434"/>
              <a:ext cx="1389311" cy="927493"/>
            </a:xfrm>
            <a:prstGeom prst="rect">
              <a:avLst/>
            </a:prstGeom>
            <a:noFill/>
          </p:spPr>
        </p:pic>
        <p:pic>
          <p:nvPicPr>
            <p:cNvPr id="19" name="Picture 2" descr="http://i.imgur.com/AUO2E4h.png"/>
            <p:cNvPicPr>
              <a:picLocks noChangeAspect="1" noChangeArrowheads="1"/>
            </p:cNvPicPr>
            <p:nvPr/>
          </p:nvPicPr>
          <p:blipFill>
            <a:blip r:embed="rId4" cstate="print"/>
            <a:srcRect l="36726" t="2631" r="51485" b="59718"/>
            <a:stretch>
              <a:fillRect/>
            </a:stretch>
          </p:blipFill>
          <p:spPr bwMode="auto">
            <a:xfrm>
              <a:off x="6253018" y="2724727"/>
              <a:ext cx="609600" cy="1042221"/>
            </a:xfrm>
            <a:prstGeom prst="rect">
              <a:avLst/>
            </a:prstGeom>
            <a:noFill/>
          </p:spPr>
        </p:pic>
      </p:grpSp>
      <p:grpSp>
        <p:nvGrpSpPr>
          <p:cNvPr id="37" name="Group 36"/>
          <p:cNvGrpSpPr/>
          <p:nvPr/>
        </p:nvGrpSpPr>
        <p:grpSpPr>
          <a:xfrm>
            <a:off x="7108142" y="753525"/>
            <a:ext cx="927493" cy="1389311"/>
            <a:chOff x="7265160" y="1658689"/>
            <a:chExt cx="927493" cy="1389311"/>
          </a:xfrm>
        </p:grpSpPr>
        <p:pic>
          <p:nvPicPr>
            <p:cNvPr id="34"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7034251" y="1889598"/>
              <a:ext cx="1389311" cy="927493"/>
            </a:xfrm>
            <a:prstGeom prst="rect">
              <a:avLst/>
            </a:prstGeom>
            <a:noFill/>
          </p:spPr>
        </p:pic>
        <p:pic>
          <p:nvPicPr>
            <p:cNvPr id="18" name="Picture 2" descr="http://i.imgur.com/AUO2E4h.png"/>
            <p:cNvPicPr>
              <a:picLocks noChangeAspect="1" noChangeArrowheads="1"/>
            </p:cNvPicPr>
            <p:nvPr/>
          </p:nvPicPr>
          <p:blipFill>
            <a:blip r:embed="rId4" cstate="print"/>
            <a:srcRect l="53743" t="2998" r="34278" b="59895"/>
            <a:stretch>
              <a:fillRect/>
            </a:stretch>
          </p:blipFill>
          <p:spPr bwMode="auto">
            <a:xfrm>
              <a:off x="7418774" y="1828800"/>
              <a:ext cx="610986" cy="1046018"/>
            </a:xfrm>
            <a:prstGeom prst="rect">
              <a:avLst/>
            </a:prstGeom>
            <a:noFill/>
          </p:spPr>
        </p:pic>
      </p:grpSp>
      <p:grpSp>
        <p:nvGrpSpPr>
          <p:cNvPr id="38" name="Group 37"/>
          <p:cNvGrpSpPr/>
          <p:nvPr/>
        </p:nvGrpSpPr>
        <p:grpSpPr>
          <a:xfrm>
            <a:off x="8599815" y="1201489"/>
            <a:ext cx="927493" cy="1389311"/>
            <a:chOff x="8230360" y="1072180"/>
            <a:chExt cx="927493" cy="1389311"/>
          </a:xfrm>
        </p:grpSpPr>
        <p:pic>
          <p:nvPicPr>
            <p:cNvPr id="33"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7999451" y="1303089"/>
              <a:ext cx="1389311" cy="927493"/>
            </a:xfrm>
            <a:prstGeom prst="rect">
              <a:avLst/>
            </a:prstGeom>
            <a:noFill/>
          </p:spPr>
        </p:pic>
        <p:pic>
          <p:nvPicPr>
            <p:cNvPr id="17" name="Picture 2" descr="http://i.imgur.com/AUO2E4h.png"/>
            <p:cNvPicPr>
              <a:picLocks noChangeAspect="1" noChangeArrowheads="1"/>
            </p:cNvPicPr>
            <p:nvPr/>
          </p:nvPicPr>
          <p:blipFill>
            <a:blip r:embed="rId4" cstate="print"/>
            <a:srcRect l="68669" t="1210" r="18212" b="59718"/>
            <a:stretch>
              <a:fillRect/>
            </a:stretch>
          </p:blipFill>
          <p:spPr bwMode="auto">
            <a:xfrm>
              <a:off x="8386619" y="1265383"/>
              <a:ext cx="637309" cy="1015999"/>
            </a:xfrm>
            <a:prstGeom prst="rect">
              <a:avLst/>
            </a:prstGeom>
            <a:noFill/>
          </p:spPr>
        </p:pic>
      </p:grpSp>
      <p:grpSp>
        <p:nvGrpSpPr>
          <p:cNvPr id="46" name="Group 45"/>
          <p:cNvGrpSpPr/>
          <p:nvPr/>
        </p:nvGrpSpPr>
        <p:grpSpPr>
          <a:xfrm>
            <a:off x="8688322" y="4910271"/>
            <a:ext cx="927493" cy="1389311"/>
            <a:chOff x="5791961" y="5228544"/>
            <a:chExt cx="927493" cy="1389311"/>
          </a:xfrm>
        </p:grpSpPr>
        <p:pic>
          <p:nvPicPr>
            <p:cNvPr id="27"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5561052" y="5459453"/>
              <a:ext cx="1389311" cy="927493"/>
            </a:xfrm>
            <a:prstGeom prst="rect">
              <a:avLst/>
            </a:prstGeom>
            <a:noFill/>
          </p:spPr>
        </p:pic>
        <p:pic>
          <p:nvPicPr>
            <p:cNvPr id="11" name="Picture 2" descr="http://i.imgur.com/AUO2E4h.png"/>
            <p:cNvPicPr>
              <a:picLocks noChangeAspect="1" noChangeArrowheads="1"/>
            </p:cNvPicPr>
            <p:nvPr/>
          </p:nvPicPr>
          <p:blipFill rotWithShape="1">
            <a:blip r:embed="rId4" cstate="print"/>
            <a:srcRect l="68859" t="53298" r="18021" b="8569"/>
            <a:stretch/>
          </p:blipFill>
          <p:spPr bwMode="auto">
            <a:xfrm>
              <a:off x="5938982" y="5419662"/>
              <a:ext cx="637309" cy="1027320"/>
            </a:xfrm>
            <a:prstGeom prst="rect">
              <a:avLst/>
            </a:prstGeom>
            <a:noFill/>
          </p:spPr>
        </p:pic>
      </p:grpSp>
      <p:grpSp>
        <p:nvGrpSpPr>
          <p:cNvPr id="44" name="Group 43"/>
          <p:cNvGrpSpPr/>
          <p:nvPr/>
        </p:nvGrpSpPr>
        <p:grpSpPr>
          <a:xfrm>
            <a:off x="6858761" y="5316288"/>
            <a:ext cx="927493" cy="1389311"/>
            <a:chOff x="9611197" y="3376652"/>
            <a:chExt cx="927493" cy="1389311"/>
          </a:xfrm>
        </p:grpSpPr>
        <p:pic>
          <p:nvPicPr>
            <p:cNvPr id="28"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9380288" y="3607561"/>
              <a:ext cx="1389311" cy="927493"/>
            </a:xfrm>
            <a:prstGeom prst="rect">
              <a:avLst/>
            </a:prstGeom>
            <a:noFill/>
          </p:spPr>
        </p:pic>
        <p:pic>
          <p:nvPicPr>
            <p:cNvPr id="12" name="Picture 2" descr="http://i.imgur.com/AUO2E4h.png"/>
            <p:cNvPicPr>
              <a:picLocks noChangeAspect="1" noChangeArrowheads="1"/>
            </p:cNvPicPr>
            <p:nvPr/>
          </p:nvPicPr>
          <p:blipFill>
            <a:blip r:embed="rId4" cstate="print"/>
            <a:srcRect l="52603" t="53958" r="34278" b="9102"/>
            <a:stretch>
              <a:fillRect/>
            </a:stretch>
          </p:blipFill>
          <p:spPr bwMode="auto">
            <a:xfrm>
              <a:off x="9733958" y="3556000"/>
              <a:ext cx="637309" cy="1043709"/>
            </a:xfrm>
            <a:prstGeom prst="rect">
              <a:avLst/>
            </a:prstGeom>
            <a:noFill/>
          </p:spPr>
        </p:pic>
      </p:grpSp>
      <p:grpSp>
        <p:nvGrpSpPr>
          <p:cNvPr id="43" name="Group 42"/>
          <p:cNvGrpSpPr/>
          <p:nvPr/>
        </p:nvGrpSpPr>
        <p:grpSpPr>
          <a:xfrm>
            <a:off x="4572761" y="5283961"/>
            <a:ext cx="927493" cy="1389311"/>
            <a:chOff x="8581343" y="2864034"/>
            <a:chExt cx="927493" cy="1389311"/>
          </a:xfrm>
        </p:grpSpPr>
        <p:pic>
          <p:nvPicPr>
            <p:cNvPr id="29"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8350434" y="3094943"/>
              <a:ext cx="1389311" cy="927493"/>
            </a:xfrm>
            <a:prstGeom prst="rect">
              <a:avLst/>
            </a:prstGeom>
            <a:noFill/>
          </p:spPr>
        </p:pic>
        <p:pic>
          <p:nvPicPr>
            <p:cNvPr id="13" name="Picture 2" descr="http://i.imgur.com/AUO2E4h.png"/>
            <p:cNvPicPr>
              <a:picLocks noChangeAspect="1" noChangeArrowheads="1"/>
            </p:cNvPicPr>
            <p:nvPr/>
          </p:nvPicPr>
          <p:blipFill>
            <a:blip r:embed="rId4" cstate="print"/>
            <a:srcRect l="34444" t="54845" r="51106" b="9635"/>
            <a:stretch>
              <a:fillRect/>
            </a:stretch>
          </p:blipFill>
          <p:spPr bwMode="auto">
            <a:xfrm>
              <a:off x="8709893" y="3038764"/>
              <a:ext cx="683490" cy="1025236"/>
            </a:xfrm>
            <a:prstGeom prst="rect">
              <a:avLst/>
            </a:prstGeom>
            <a:noFill/>
          </p:spPr>
        </p:pic>
      </p:grpSp>
      <p:grpSp>
        <p:nvGrpSpPr>
          <p:cNvPr id="42" name="Group 41"/>
          <p:cNvGrpSpPr/>
          <p:nvPr/>
        </p:nvGrpSpPr>
        <p:grpSpPr>
          <a:xfrm>
            <a:off x="2711633" y="5029962"/>
            <a:ext cx="927493" cy="1389311"/>
            <a:chOff x="7274397" y="3191925"/>
            <a:chExt cx="927493" cy="1389311"/>
          </a:xfrm>
        </p:grpSpPr>
        <p:pic>
          <p:nvPicPr>
            <p:cNvPr id="30"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7043488" y="3422834"/>
              <a:ext cx="1389311" cy="927493"/>
            </a:xfrm>
            <a:prstGeom prst="rect">
              <a:avLst/>
            </a:prstGeom>
            <a:noFill/>
          </p:spPr>
        </p:pic>
        <p:pic>
          <p:nvPicPr>
            <p:cNvPr id="14" name="Picture 2" descr="http://i.imgur.com/AUO2E4h.png"/>
            <p:cNvPicPr>
              <a:picLocks noChangeAspect="1" noChangeArrowheads="1"/>
            </p:cNvPicPr>
            <p:nvPr/>
          </p:nvPicPr>
          <p:blipFill>
            <a:blip r:embed="rId4" cstate="print"/>
            <a:srcRect l="17807" t="52537" r="68693" b="6260"/>
            <a:stretch>
              <a:fillRect/>
            </a:stretch>
          </p:blipFill>
          <p:spPr bwMode="auto">
            <a:xfrm>
              <a:off x="7410252" y="3334498"/>
              <a:ext cx="655782" cy="1102726"/>
            </a:xfrm>
            <a:prstGeom prst="rect">
              <a:avLst/>
            </a:prstGeom>
            <a:noFill/>
          </p:spPr>
        </p:pic>
      </p:grpSp>
      <p:grpSp>
        <p:nvGrpSpPr>
          <p:cNvPr id="41" name="Group 40"/>
          <p:cNvGrpSpPr/>
          <p:nvPr/>
        </p:nvGrpSpPr>
        <p:grpSpPr>
          <a:xfrm>
            <a:off x="776615" y="4406507"/>
            <a:ext cx="927493" cy="1389311"/>
            <a:chOff x="5930506" y="3584471"/>
            <a:chExt cx="927493" cy="1389311"/>
          </a:xfrm>
        </p:grpSpPr>
        <p:pic>
          <p:nvPicPr>
            <p:cNvPr id="31"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5699597" y="3815380"/>
              <a:ext cx="1389311" cy="927493"/>
            </a:xfrm>
            <a:prstGeom prst="rect">
              <a:avLst/>
            </a:prstGeom>
            <a:noFill/>
          </p:spPr>
        </p:pic>
        <p:pic>
          <p:nvPicPr>
            <p:cNvPr id="15" name="Picture 2" descr="http://i.imgur.com/AUO2E4h.png"/>
            <p:cNvPicPr>
              <a:picLocks noChangeAspect="1" noChangeArrowheads="1"/>
            </p:cNvPicPr>
            <p:nvPr/>
          </p:nvPicPr>
          <p:blipFill>
            <a:blip r:embed="rId4" cstate="print"/>
            <a:srcRect l="1171" t="54846" r="85329" b="5728"/>
            <a:stretch>
              <a:fillRect/>
            </a:stretch>
          </p:blipFill>
          <p:spPr bwMode="auto">
            <a:xfrm>
              <a:off x="6086764" y="3751981"/>
              <a:ext cx="649873" cy="1060164"/>
            </a:xfrm>
            <a:prstGeom prst="rect">
              <a:avLst/>
            </a:prstGeom>
            <a:noFill/>
          </p:spPr>
        </p:pic>
      </p:grpSp>
      <p:grpSp>
        <p:nvGrpSpPr>
          <p:cNvPr id="39" name="Group 38"/>
          <p:cNvGrpSpPr/>
          <p:nvPr/>
        </p:nvGrpSpPr>
        <p:grpSpPr>
          <a:xfrm>
            <a:off x="10340870" y="2175925"/>
            <a:ext cx="927493" cy="1389311"/>
            <a:chOff x="9703561" y="1002907"/>
            <a:chExt cx="927493" cy="1389311"/>
          </a:xfrm>
        </p:grpSpPr>
        <p:pic>
          <p:nvPicPr>
            <p:cNvPr id="32"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9472652" y="1233816"/>
              <a:ext cx="1389311" cy="927493"/>
            </a:xfrm>
            <a:prstGeom prst="rect">
              <a:avLst/>
            </a:prstGeom>
            <a:noFill/>
          </p:spPr>
        </p:pic>
        <p:pic>
          <p:nvPicPr>
            <p:cNvPr id="16" name="Picture 2" descr="http://i.imgur.com/AUO2E4h.png"/>
            <p:cNvPicPr>
              <a:picLocks noChangeAspect="1" noChangeArrowheads="1"/>
            </p:cNvPicPr>
            <p:nvPr/>
          </p:nvPicPr>
          <p:blipFill>
            <a:blip r:embed="rId4" cstate="print"/>
            <a:srcRect l="85686" t="2098" r="2335" b="58120"/>
            <a:stretch>
              <a:fillRect/>
            </a:stretch>
          </p:blipFill>
          <p:spPr bwMode="auto">
            <a:xfrm>
              <a:off x="9873672" y="1192885"/>
              <a:ext cx="581891" cy="1042316"/>
            </a:xfrm>
            <a:prstGeom prst="rect">
              <a:avLst/>
            </a:prstGeom>
            <a:noFill/>
          </p:spPr>
        </p:pic>
      </p:grpSp>
      <p:grpSp>
        <p:nvGrpSpPr>
          <p:cNvPr id="47" name="Group 46"/>
          <p:cNvGrpSpPr/>
          <p:nvPr/>
        </p:nvGrpSpPr>
        <p:grpSpPr>
          <a:xfrm>
            <a:off x="10451706" y="4355707"/>
            <a:ext cx="927493" cy="1389311"/>
            <a:chOff x="7569961" y="5233162"/>
            <a:chExt cx="927493" cy="1389311"/>
          </a:xfrm>
        </p:grpSpPr>
        <p:pic>
          <p:nvPicPr>
            <p:cNvPr id="45" name="Picture 6" descr="http://www.free-photo-frames.com/images/frames/frame_7.jpg"/>
            <p:cNvPicPr>
              <a:picLocks noChangeAspect="1" noChangeArrowheads="1"/>
            </p:cNvPicPr>
            <p:nvPr/>
          </p:nvPicPr>
          <p:blipFill>
            <a:blip r:embed="rId3" cstate="print"/>
            <a:srcRect l="3015" t="5303" r="3268" b="6755"/>
            <a:stretch>
              <a:fillRect/>
            </a:stretch>
          </p:blipFill>
          <p:spPr bwMode="auto">
            <a:xfrm rot="5400000">
              <a:off x="7339052" y="5464071"/>
              <a:ext cx="1389311" cy="927493"/>
            </a:xfrm>
            <a:prstGeom prst="rect">
              <a:avLst/>
            </a:prstGeom>
            <a:noFill/>
          </p:spPr>
        </p:pic>
        <p:pic>
          <p:nvPicPr>
            <p:cNvPr id="10" name="Picture 2" descr="http://i.imgur.com/AUO2E4h.png"/>
            <p:cNvPicPr>
              <a:picLocks noChangeAspect="1" noChangeArrowheads="1"/>
            </p:cNvPicPr>
            <p:nvPr/>
          </p:nvPicPr>
          <p:blipFill>
            <a:blip r:embed="rId4" cstate="print"/>
            <a:srcRect l="86066" t="53247" r="1194" b="7681"/>
            <a:stretch>
              <a:fillRect/>
            </a:stretch>
          </p:blipFill>
          <p:spPr bwMode="auto">
            <a:xfrm>
              <a:off x="7721599" y="5403272"/>
              <a:ext cx="618837" cy="1052945"/>
            </a:xfrm>
            <a:prstGeom prst="rect">
              <a:avLst/>
            </a:prstGeom>
            <a:noFill/>
          </p:spPr>
        </p:pic>
      </p:grpSp>
      <p:sp>
        <p:nvSpPr>
          <p:cNvPr id="48" name="Rectangle 47"/>
          <p:cNvSpPr/>
          <p:nvPr/>
        </p:nvSpPr>
        <p:spPr>
          <a:xfrm>
            <a:off x="5615709" y="2819691"/>
            <a:ext cx="4618182" cy="1754326"/>
          </a:xfrm>
          <a:prstGeom prst="rect">
            <a:avLst/>
          </a:prstGeom>
        </p:spPr>
        <p:txBody>
          <a:bodyPr wrap="square">
            <a:spAutoFit/>
          </a:bodyPr>
          <a:lstStyle/>
          <a:p>
            <a:r>
              <a:rPr lang="en-US" dirty="0">
                <a:solidFill>
                  <a:schemeClr val="bg1"/>
                </a:solidFill>
              </a:rPr>
              <a:t> Missionaries should be taught that it doesn't matter where they serve, but how. Position doesn't save anyone, but faithfulness does. Aspiring to positions of responsibility can destroy the spirit of the mission as well as the spirit of a missionary." (3)</a:t>
            </a:r>
          </a:p>
        </p:txBody>
      </p:sp>
      <p:pic>
        <p:nvPicPr>
          <p:cNvPr id="49" name="Picture 48" descr="Ezra t benson - Copy.jpg"/>
          <p:cNvPicPr>
            <a:picLocks noChangeAspect="1"/>
          </p:cNvPicPr>
          <p:nvPr/>
        </p:nvPicPr>
        <p:blipFill>
          <a:blip r:embed="rId5" cstate="print"/>
          <a:stretch>
            <a:fillRect/>
          </a:stretch>
        </p:blipFill>
        <p:spPr>
          <a:xfrm>
            <a:off x="10945090" y="129771"/>
            <a:ext cx="1021819" cy="1445660"/>
          </a:xfrm>
          <a:prstGeom prst="rect">
            <a:avLst/>
          </a:prstGeom>
        </p:spPr>
      </p:pic>
      <p:pic>
        <p:nvPicPr>
          <p:cNvPr id="50" name="Picture 49" descr="Gordon b hinckley 1.jpg"/>
          <p:cNvPicPr>
            <a:picLocks noChangeAspect="1"/>
          </p:cNvPicPr>
          <p:nvPr/>
        </p:nvPicPr>
        <p:blipFill>
          <a:blip r:embed="rId6" cstate="print"/>
          <a:stretch>
            <a:fillRect/>
          </a:stretch>
        </p:blipFill>
        <p:spPr>
          <a:xfrm>
            <a:off x="135856" y="120072"/>
            <a:ext cx="1129525" cy="1408420"/>
          </a:xfrm>
          <a:prstGeom prst="rect">
            <a:avLst/>
          </a:prstGeom>
        </p:spPr>
      </p:pic>
    </p:spTree>
    <p:extLst>
      <p:ext uri="{BB962C8B-B14F-4D97-AF65-F5344CB8AC3E}">
        <p14:creationId xmlns:p14="http://schemas.microsoft.com/office/powerpoint/2010/main" val="13048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Receive One</a:t>
            </a:r>
          </a:p>
        </p:txBody>
      </p:sp>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JST Mark 9:37</a:t>
            </a:r>
          </a:p>
        </p:txBody>
      </p:sp>
      <p:sp>
        <p:nvSpPr>
          <p:cNvPr id="8" name="Rectangle 7"/>
          <p:cNvSpPr/>
          <p:nvPr/>
        </p:nvSpPr>
        <p:spPr>
          <a:xfrm>
            <a:off x="461818" y="898344"/>
            <a:ext cx="6096000" cy="2308324"/>
          </a:xfrm>
          <a:prstGeom prst="rect">
            <a:avLst/>
          </a:prstGeom>
        </p:spPr>
        <p:txBody>
          <a:bodyPr>
            <a:spAutoFit/>
          </a:bodyPr>
          <a:lstStyle/>
          <a:p>
            <a:r>
              <a:rPr lang="en-US" dirty="0">
                <a:solidFill>
                  <a:schemeClr val="bg1"/>
                </a:solidFill>
              </a:rPr>
              <a:t>"Parents are to nourish, tend, and teach their children so they will grow to their full stature and potential.</a:t>
            </a:r>
          </a:p>
          <a:p>
            <a:endParaRPr lang="en-US" dirty="0">
              <a:solidFill>
                <a:schemeClr val="bg1"/>
              </a:solidFill>
            </a:endParaRPr>
          </a:p>
          <a:p>
            <a:r>
              <a:rPr lang="en-US" dirty="0">
                <a:solidFill>
                  <a:schemeClr val="bg1"/>
                </a:solidFill>
              </a:rPr>
              <a:t> True teachers and leaders see children as they may become.</a:t>
            </a:r>
          </a:p>
          <a:p>
            <a:endParaRPr lang="en-US" dirty="0">
              <a:solidFill>
                <a:schemeClr val="bg1"/>
              </a:solidFill>
            </a:endParaRPr>
          </a:p>
          <a:p>
            <a:r>
              <a:rPr lang="en-US" dirty="0">
                <a:solidFill>
                  <a:schemeClr val="bg1"/>
                </a:solidFill>
              </a:rPr>
              <a:t>"To see our children grow, succeed, and take their places in society and in the Lord's kingdom is an eternal reward worth any inconvenience or sacrifice.” (4)</a:t>
            </a:r>
          </a:p>
        </p:txBody>
      </p:sp>
      <p:sp>
        <p:nvSpPr>
          <p:cNvPr id="10" name="Rectangle 9"/>
          <p:cNvSpPr/>
          <p:nvPr/>
        </p:nvSpPr>
        <p:spPr>
          <a:xfrm>
            <a:off x="4779762" y="3604598"/>
            <a:ext cx="6096000" cy="1200329"/>
          </a:xfrm>
          <a:prstGeom prst="rect">
            <a:avLst/>
          </a:prstGeom>
        </p:spPr>
        <p:txBody>
          <a:bodyPr>
            <a:spAutoFit/>
          </a:bodyPr>
          <a:lstStyle/>
          <a:p>
            <a:r>
              <a:rPr lang="en-US" sz="2400" i="1" dirty="0">
                <a:solidFill>
                  <a:srgbClr val="FFFF00"/>
                </a:solidFill>
              </a:rPr>
              <a:t>Whosoever shall humble himself like one of these children, and </a:t>
            </a:r>
            <a:r>
              <a:rPr lang="en-US" sz="2400" i="1" dirty="0" err="1">
                <a:solidFill>
                  <a:srgbClr val="FFFF00"/>
                </a:solidFill>
              </a:rPr>
              <a:t>receiveth</a:t>
            </a:r>
            <a:r>
              <a:rPr lang="en-US" sz="2400" i="1" dirty="0">
                <a:solidFill>
                  <a:srgbClr val="FFFF00"/>
                </a:solidFill>
              </a:rPr>
              <a:t> me, ye shall receive in my name. (1)</a:t>
            </a:r>
          </a:p>
        </p:txBody>
      </p:sp>
      <p:pic>
        <p:nvPicPr>
          <p:cNvPr id="11" name="Picture 10" descr="20160809_131709.jpg"/>
          <p:cNvPicPr>
            <a:picLocks noChangeAspect="1"/>
          </p:cNvPicPr>
          <p:nvPr/>
        </p:nvPicPr>
        <p:blipFill>
          <a:blip r:embed="rId3" cstate="print"/>
          <a:stretch>
            <a:fillRect/>
          </a:stretch>
        </p:blipFill>
        <p:spPr>
          <a:xfrm>
            <a:off x="6830803" y="868218"/>
            <a:ext cx="4105051" cy="2309091"/>
          </a:xfrm>
          <a:prstGeom prst="rect">
            <a:avLst/>
          </a:prstGeom>
        </p:spPr>
      </p:pic>
      <p:pic>
        <p:nvPicPr>
          <p:cNvPr id="12" name="Picture 11" descr="jesus and child on path.jpg"/>
          <p:cNvPicPr>
            <a:picLocks noChangeAspect="1"/>
          </p:cNvPicPr>
          <p:nvPr/>
        </p:nvPicPr>
        <p:blipFill>
          <a:blip r:embed="rId4" cstate="print"/>
          <a:stretch>
            <a:fillRect/>
          </a:stretch>
        </p:blipFill>
        <p:spPr>
          <a:xfrm>
            <a:off x="2251885" y="3285548"/>
            <a:ext cx="2247900" cy="3371850"/>
          </a:xfrm>
          <a:prstGeom prst="rect">
            <a:avLst/>
          </a:prstGeom>
        </p:spPr>
      </p:pic>
      <p:sp>
        <p:nvSpPr>
          <p:cNvPr id="13" name="Rectangle 12"/>
          <p:cNvSpPr/>
          <p:nvPr/>
        </p:nvSpPr>
        <p:spPr>
          <a:xfrm>
            <a:off x="5347855" y="5359508"/>
            <a:ext cx="6096000" cy="830997"/>
          </a:xfrm>
          <a:prstGeom prst="rect">
            <a:avLst/>
          </a:prstGeom>
        </p:spPr>
        <p:txBody>
          <a:bodyPr>
            <a:spAutoFit/>
          </a:bodyPr>
          <a:lstStyle/>
          <a:p>
            <a:r>
              <a:rPr lang="en-US" sz="2400" i="1" dirty="0">
                <a:solidFill>
                  <a:srgbClr val="FFFF00"/>
                </a:solidFill>
              </a:rPr>
              <a:t>“And whosoever shall receive me, </a:t>
            </a:r>
            <a:r>
              <a:rPr lang="en-US" sz="2400" i="1" dirty="0" err="1">
                <a:solidFill>
                  <a:srgbClr val="FFFF00"/>
                </a:solidFill>
              </a:rPr>
              <a:t>receiveth</a:t>
            </a:r>
            <a:r>
              <a:rPr lang="en-US" sz="2400" i="1" dirty="0">
                <a:solidFill>
                  <a:srgbClr val="FFFF00"/>
                </a:solidFill>
              </a:rPr>
              <a:t> not me only, but him that sent me, even the Father”</a:t>
            </a:r>
          </a:p>
        </p:txBody>
      </p:sp>
    </p:spTree>
    <p:extLst>
      <p:ext uri="{BB962C8B-B14F-4D97-AF65-F5344CB8AC3E}">
        <p14:creationId xmlns:p14="http://schemas.microsoft.com/office/powerpoint/2010/main" val="28046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Casting Out Devils</a:t>
            </a:r>
          </a:p>
        </p:txBody>
      </p:sp>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9:38-40</a:t>
            </a:r>
          </a:p>
        </p:txBody>
      </p:sp>
      <p:sp>
        <p:nvSpPr>
          <p:cNvPr id="8" name="Rectangle 7"/>
          <p:cNvSpPr/>
          <p:nvPr/>
        </p:nvSpPr>
        <p:spPr>
          <a:xfrm>
            <a:off x="5116945" y="3392162"/>
            <a:ext cx="6096000" cy="1754326"/>
          </a:xfrm>
          <a:prstGeom prst="rect">
            <a:avLst/>
          </a:prstGeom>
        </p:spPr>
        <p:txBody>
          <a:bodyPr>
            <a:spAutoFit/>
          </a:bodyPr>
          <a:lstStyle/>
          <a:p>
            <a:r>
              <a:rPr lang="en-US" dirty="0">
                <a:solidFill>
                  <a:schemeClr val="bg1"/>
                </a:solidFill>
              </a:rPr>
              <a:t>The Apostles forbade this man from casting out devils because he was not a traveling companion of the Twelve Apostles. </a:t>
            </a:r>
          </a:p>
          <a:p>
            <a:endParaRPr lang="en-US" dirty="0">
              <a:solidFill>
                <a:schemeClr val="bg1"/>
              </a:solidFill>
            </a:endParaRPr>
          </a:p>
          <a:p>
            <a:r>
              <a:rPr lang="en-US" dirty="0">
                <a:solidFill>
                  <a:schemeClr val="bg1"/>
                </a:solidFill>
              </a:rPr>
              <a:t>However, the Savior told them not to forbid the man (indicating he was a righteous man who had authority) and taught that people who help His representatives will be rewarded. </a:t>
            </a:r>
          </a:p>
        </p:txBody>
      </p:sp>
      <p:sp>
        <p:nvSpPr>
          <p:cNvPr id="14" name="Rectangle 13"/>
          <p:cNvSpPr/>
          <p:nvPr/>
        </p:nvSpPr>
        <p:spPr>
          <a:xfrm>
            <a:off x="175490" y="852163"/>
            <a:ext cx="6096000" cy="1200329"/>
          </a:xfrm>
          <a:prstGeom prst="rect">
            <a:avLst/>
          </a:prstGeom>
        </p:spPr>
        <p:txBody>
          <a:bodyPr>
            <a:spAutoFit/>
          </a:bodyPr>
          <a:lstStyle/>
          <a:p>
            <a:r>
              <a:rPr lang="en-US" dirty="0">
                <a:solidFill>
                  <a:srgbClr val="FFFF00"/>
                </a:solidFill>
              </a:rPr>
              <a:t>“He that is not against us is on our part” (Mark 9:40)</a:t>
            </a:r>
          </a:p>
          <a:p>
            <a:endParaRPr lang="en-US" dirty="0">
              <a:solidFill>
                <a:srgbClr val="FFFF00"/>
              </a:solidFill>
            </a:endParaRPr>
          </a:p>
          <a:p>
            <a:endParaRPr lang="en-US" dirty="0">
              <a:solidFill>
                <a:srgbClr val="FFFF00"/>
              </a:solidFill>
            </a:endParaRPr>
          </a:p>
          <a:p>
            <a:r>
              <a:rPr lang="en-US" dirty="0">
                <a:solidFill>
                  <a:srgbClr val="FFFF00"/>
                </a:solidFill>
              </a:rPr>
              <a:t> “He that is not with me is against me” (Matthew 12:30)</a:t>
            </a:r>
          </a:p>
        </p:txBody>
      </p:sp>
      <p:sp>
        <p:nvSpPr>
          <p:cNvPr id="15" name="Rectangle 14"/>
          <p:cNvSpPr/>
          <p:nvPr/>
        </p:nvSpPr>
        <p:spPr>
          <a:xfrm>
            <a:off x="6096000" y="824544"/>
            <a:ext cx="6096000" cy="1754326"/>
          </a:xfrm>
          <a:prstGeom prst="rect">
            <a:avLst/>
          </a:prstGeom>
        </p:spPr>
        <p:txBody>
          <a:bodyPr>
            <a:spAutoFit/>
          </a:bodyPr>
          <a:lstStyle/>
          <a:p>
            <a:r>
              <a:rPr lang="en-US" b="1" dirty="0">
                <a:solidFill>
                  <a:schemeClr val="accent5">
                    <a:lumMod val="40000"/>
                    <a:lumOff val="60000"/>
                  </a:schemeClr>
                </a:solidFill>
              </a:rPr>
              <a:t>The Pharisees said that the Savior cast out devils by the power of the devil. </a:t>
            </a:r>
          </a:p>
          <a:p>
            <a:endParaRPr lang="en-US" b="1" dirty="0">
              <a:solidFill>
                <a:schemeClr val="accent5">
                  <a:lumMod val="40000"/>
                  <a:lumOff val="60000"/>
                </a:schemeClr>
              </a:solidFill>
            </a:endParaRPr>
          </a:p>
          <a:p>
            <a:r>
              <a:rPr lang="en-US" b="1" dirty="0">
                <a:solidFill>
                  <a:schemeClr val="accent5">
                    <a:lumMod val="40000"/>
                    <a:lumOff val="60000"/>
                  </a:schemeClr>
                </a:solidFill>
              </a:rPr>
              <a:t>The Savior declared that He cast out devils by the power of God and that the Pharisees could not take a neutral position concerning Him</a:t>
            </a:r>
          </a:p>
        </p:txBody>
      </p:sp>
      <p:sp>
        <p:nvSpPr>
          <p:cNvPr id="16" name="Right Brace 15"/>
          <p:cNvSpPr/>
          <p:nvPr/>
        </p:nvSpPr>
        <p:spPr>
          <a:xfrm>
            <a:off x="5486399" y="895927"/>
            <a:ext cx="434109" cy="1256146"/>
          </a:xfrm>
          <a:prstGeom prst="rightBrace">
            <a:avLst>
              <a:gd name="adj1" fmla="val 55875"/>
              <a:gd name="adj2" fmla="val 51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484" name="Picture 4" descr="https://principlesforlifeministries.files.wordpress.com/2014/07/jesus-and-peter.jpg"/>
          <p:cNvPicPr>
            <a:picLocks noChangeAspect="1" noChangeArrowheads="1"/>
          </p:cNvPicPr>
          <p:nvPr/>
        </p:nvPicPr>
        <p:blipFill>
          <a:blip r:embed="rId3" cstate="print"/>
          <a:srcRect l="14687" t="1029"/>
          <a:stretch>
            <a:fillRect/>
          </a:stretch>
        </p:blipFill>
        <p:spPr bwMode="auto">
          <a:xfrm>
            <a:off x="1089891" y="2576945"/>
            <a:ext cx="3656734" cy="3261736"/>
          </a:xfrm>
          <a:prstGeom prst="rect">
            <a:avLst/>
          </a:prstGeom>
          <a:noFill/>
        </p:spPr>
      </p:pic>
      <p:sp>
        <p:nvSpPr>
          <p:cNvPr id="18" name="Rectangle 17"/>
          <p:cNvSpPr/>
          <p:nvPr/>
        </p:nvSpPr>
        <p:spPr>
          <a:xfrm>
            <a:off x="4883182" y="5747389"/>
            <a:ext cx="6798271" cy="830997"/>
          </a:xfrm>
          <a:prstGeom prst="rect">
            <a:avLst/>
          </a:prstGeom>
        </p:spPr>
        <p:txBody>
          <a:bodyPr wrap="none">
            <a:spAutoFit/>
          </a:bodyPr>
          <a:lstStyle/>
          <a:p>
            <a:r>
              <a:rPr lang="en-US" sz="2400" i="1" dirty="0">
                <a:solidFill>
                  <a:srgbClr val="FFFF00"/>
                </a:solidFill>
              </a:rPr>
              <a:t>Wherefore, all things which are good cometh of God;</a:t>
            </a:r>
          </a:p>
          <a:p>
            <a:r>
              <a:rPr lang="en-US" sz="1400" i="1" dirty="0">
                <a:solidFill>
                  <a:srgbClr val="FFFF00"/>
                </a:solidFill>
              </a:rPr>
              <a:t>Moroni 7:12</a:t>
            </a:r>
            <a:r>
              <a:rPr lang="en-US" sz="2400" i="1" dirty="0">
                <a:solidFill>
                  <a:srgbClr val="FFFF00"/>
                </a:solidFill>
              </a:rPr>
              <a:t> </a:t>
            </a:r>
          </a:p>
        </p:txBody>
      </p:sp>
    </p:spTree>
    <p:extLst>
      <p:ext uri="{BB962C8B-B14F-4D97-AF65-F5344CB8AC3E}">
        <p14:creationId xmlns:p14="http://schemas.microsoft.com/office/powerpoint/2010/main" val="371806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Milestone Around Neck</a:t>
            </a:r>
          </a:p>
        </p:txBody>
      </p:sp>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9:42</a:t>
            </a:r>
          </a:p>
        </p:txBody>
      </p:sp>
      <p:sp>
        <p:nvSpPr>
          <p:cNvPr id="8" name="Rectangle 7"/>
          <p:cNvSpPr/>
          <p:nvPr/>
        </p:nvSpPr>
        <p:spPr>
          <a:xfrm>
            <a:off x="4487243" y="1919777"/>
            <a:ext cx="6096000" cy="4339650"/>
          </a:xfrm>
          <a:prstGeom prst="rect">
            <a:avLst/>
          </a:prstGeom>
        </p:spPr>
        <p:txBody>
          <a:bodyPr>
            <a:spAutoFit/>
          </a:bodyPr>
          <a:lstStyle/>
          <a:p>
            <a:pPr fontAlgn="base"/>
            <a:r>
              <a:rPr lang="en-US" sz="2000" dirty="0">
                <a:solidFill>
                  <a:schemeClr val="bg1"/>
                </a:solidFill>
              </a:rPr>
              <a:t>“Few crimes are as gross and wicked as that of teaching false doctrine and leading souls away from God and salvation. … If eternal joy is the reward given those who teach the truth and bring souls to salvation, shall not those who teach false doctrines and lead souls to damnation receive as their reward eternal remorse? </a:t>
            </a:r>
          </a:p>
          <a:p>
            <a:pPr fontAlgn="base"/>
            <a:endParaRPr lang="en-US" sz="2000" dirty="0">
              <a:solidFill>
                <a:schemeClr val="bg1"/>
              </a:solidFill>
            </a:endParaRPr>
          </a:p>
          <a:p>
            <a:pPr fontAlgn="base"/>
            <a:r>
              <a:rPr lang="en-US" sz="3600" dirty="0">
                <a:ln>
                  <a:solidFill>
                    <a:srgbClr val="FFFF00"/>
                  </a:solidFill>
                </a:ln>
                <a:solidFill>
                  <a:schemeClr val="bg1"/>
                </a:solidFill>
              </a:rPr>
              <a:t>Read: D&amp;C 18:10–16</a:t>
            </a:r>
          </a:p>
          <a:p>
            <a:pPr fontAlgn="base"/>
            <a:endParaRPr lang="en-US" sz="2000" dirty="0">
              <a:solidFill>
                <a:schemeClr val="bg1"/>
              </a:solidFill>
            </a:endParaRPr>
          </a:p>
          <a:p>
            <a:pPr fontAlgn="base"/>
            <a:r>
              <a:rPr lang="en-US" sz="2000" dirty="0">
                <a:solidFill>
                  <a:schemeClr val="bg1"/>
                </a:solidFill>
              </a:rPr>
              <a:t>“… It is better to die and be denied the blessings of continued mortal existence than to live and lead souls from the truth, thereby gaining eternal damnation for oneself.”</a:t>
            </a:r>
          </a:p>
        </p:txBody>
      </p:sp>
      <p:pic>
        <p:nvPicPr>
          <p:cNvPr id="11" name="Picture 10" descr="bruce R. McConkie.jpg"/>
          <p:cNvPicPr>
            <a:picLocks noChangeAspect="1"/>
          </p:cNvPicPr>
          <p:nvPr/>
        </p:nvPicPr>
        <p:blipFill>
          <a:blip r:embed="rId3" cstate="print"/>
          <a:stretch>
            <a:fillRect/>
          </a:stretch>
        </p:blipFill>
        <p:spPr>
          <a:xfrm>
            <a:off x="10806546" y="222250"/>
            <a:ext cx="1080654" cy="1508413"/>
          </a:xfrm>
          <a:prstGeom prst="rect">
            <a:avLst/>
          </a:prstGeom>
        </p:spPr>
      </p:pic>
      <p:pic>
        <p:nvPicPr>
          <p:cNvPr id="24578" name="Picture 2" descr="https://www.lds.org/bc/content/ldsorg/seminary-institute/online-resources/2016-millstone.png"/>
          <p:cNvPicPr>
            <a:picLocks noChangeAspect="1" noChangeArrowheads="1"/>
          </p:cNvPicPr>
          <p:nvPr/>
        </p:nvPicPr>
        <p:blipFill>
          <a:blip r:embed="rId4" cstate="print"/>
          <a:srcRect/>
          <a:stretch>
            <a:fillRect/>
          </a:stretch>
        </p:blipFill>
        <p:spPr bwMode="auto">
          <a:xfrm>
            <a:off x="303356" y="1244166"/>
            <a:ext cx="3858295" cy="2893724"/>
          </a:xfrm>
          <a:prstGeom prst="rect">
            <a:avLst/>
          </a:prstGeom>
          <a:noFill/>
        </p:spPr>
      </p:pic>
      <p:sp>
        <p:nvSpPr>
          <p:cNvPr id="13" name="Rectangle 12"/>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Tree>
    <p:extLst>
      <p:ext uri="{BB962C8B-B14F-4D97-AF65-F5344CB8AC3E}">
        <p14:creationId xmlns:p14="http://schemas.microsoft.com/office/powerpoint/2010/main" val="40311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9:43, 45, 47</a:t>
            </a:r>
          </a:p>
        </p:txBody>
      </p:sp>
      <p:sp>
        <p:nvSpPr>
          <p:cNvPr id="11" name="TextBox 10"/>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Hell—Valley of </a:t>
            </a:r>
            <a:r>
              <a:rPr lang="en-US" sz="4400" dirty="0" err="1">
                <a:solidFill>
                  <a:schemeClr val="bg1"/>
                </a:solidFill>
                <a:latin typeface="Elephant" pitchFamily="18" charset="0"/>
              </a:rPr>
              <a:t>Hinnom</a:t>
            </a:r>
            <a:endParaRPr lang="en-US" sz="4400" dirty="0">
              <a:solidFill>
                <a:schemeClr val="bg1"/>
              </a:solidFill>
              <a:latin typeface="Elephant" pitchFamily="18" charset="0"/>
            </a:endParaRPr>
          </a:p>
        </p:txBody>
      </p:sp>
      <p:sp>
        <p:nvSpPr>
          <p:cNvPr id="13" name="TextBox 12"/>
          <p:cNvSpPr txBox="1"/>
          <p:nvPr/>
        </p:nvSpPr>
        <p:spPr>
          <a:xfrm>
            <a:off x="9559636" y="6550223"/>
            <a:ext cx="2632364" cy="307777"/>
          </a:xfrm>
          <a:prstGeom prst="rect">
            <a:avLst/>
          </a:prstGeom>
          <a:noFill/>
        </p:spPr>
        <p:txBody>
          <a:bodyPr wrap="square" rtlCol="0">
            <a:spAutoFit/>
          </a:bodyPr>
          <a:lstStyle/>
          <a:p>
            <a:pPr algn="r"/>
            <a:r>
              <a:rPr lang="en-US" sz="1400" dirty="0">
                <a:solidFill>
                  <a:schemeClr val="bg1"/>
                </a:solidFill>
              </a:rPr>
              <a:t>(7)</a:t>
            </a:r>
          </a:p>
        </p:txBody>
      </p:sp>
      <p:sp>
        <p:nvSpPr>
          <p:cNvPr id="36" name="Rectangle 35"/>
          <p:cNvSpPr/>
          <p:nvPr/>
        </p:nvSpPr>
        <p:spPr>
          <a:xfrm>
            <a:off x="609599" y="1092445"/>
            <a:ext cx="6096000" cy="2031325"/>
          </a:xfrm>
          <a:prstGeom prst="rect">
            <a:avLst/>
          </a:prstGeom>
        </p:spPr>
        <p:txBody>
          <a:bodyPr>
            <a:spAutoFit/>
          </a:bodyPr>
          <a:lstStyle/>
          <a:p>
            <a:r>
              <a:rPr lang="en-US" dirty="0">
                <a:solidFill>
                  <a:schemeClr val="bg1"/>
                </a:solidFill>
              </a:rPr>
              <a:t>The word </a:t>
            </a:r>
            <a:r>
              <a:rPr lang="en-US" i="1" dirty="0">
                <a:solidFill>
                  <a:schemeClr val="bg1"/>
                </a:solidFill>
              </a:rPr>
              <a:t>hell</a:t>
            </a:r>
            <a:r>
              <a:rPr lang="en-US" dirty="0">
                <a:solidFill>
                  <a:schemeClr val="bg1"/>
                </a:solidFill>
              </a:rPr>
              <a:t>  is a translation of the word </a:t>
            </a:r>
            <a:r>
              <a:rPr lang="en-US" i="1" dirty="0" err="1">
                <a:solidFill>
                  <a:schemeClr val="bg1"/>
                </a:solidFill>
              </a:rPr>
              <a:t>gehenna</a:t>
            </a:r>
            <a:r>
              <a:rPr lang="en-US" i="1" dirty="0">
                <a:solidFill>
                  <a:schemeClr val="bg1"/>
                </a:solidFill>
              </a:rPr>
              <a:t>,</a:t>
            </a:r>
            <a:r>
              <a:rPr lang="en-US" dirty="0">
                <a:solidFill>
                  <a:schemeClr val="bg1"/>
                </a:solidFill>
              </a:rPr>
              <a:t> which is the Greek form of the Hebrew words </a:t>
            </a:r>
            <a:r>
              <a:rPr lang="en-US" i="1" dirty="0" err="1">
                <a:solidFill>
                  <a:schemeClr val="bg1"/>
                </a:solidFill>
              </a:rPr>
              <a:t>ge</a:t>
            </a:r>
            <a:r>
              <a:rPr lang="en-US" i="1" dirty="0">
                <a:solidFill>
                  <a:schemeClr val="bg1"/>
                </a:solidFill>
              </a:rPr>
              <a:t> </a:t>
            </a:r>
            <a:r>
              <a:rPr lang="en-US" i="1" dirty="0" err="1">
                <a:solidFill>
                  <a:schemeClr val="bg1"/>
                </a:solidFill>
              </a:rPr>
              <a:t>hinnom</a:t>
            </a:r>
            <a:r>
              <a:rPr lang="en-US" i="1" dirty="0">
                <a:solidFill>
                  <a:schemeClr val="bg1"/>
                </a:solidFill>
              </a:rPr>
              <a:t>,</a:t>
            </a:r>
            <a:r>
              <a:rPr lang="en-US" dirty="0">
                <a:solidFill>
                  <a:schemeClr val="bg1"/>
                </a:solidFill>
              </a:rPr>
              <a:t> meaning “valley of </a:t>
            </a:r>
            <a:r>
              <a:rPr lang="en-US" dirty="0" err="1">
                <a:solidFill>
                  <a:schemeClr val="bg1"/>
                </a:solidFill>
              </a:rPr>
              <a:t>Hinnom</a:t>
            </a:r>
            <a:r>
              <a:rPr lang="en-US" dirty="0">
                <a:solidFill>
                  <a:schemeClr val="bg1"/>
                </a:solidFill>
              </a:rPr>
              <a:t>.” </a:t>
            </a:r>
          </a:p>
          <a:p>
            <a:endParaRPr lang="en-US" dirty="0">
              <a:solidFill>
                <a:schemeClr val="bg1"/>
              </a:solidFill>
            </a:endParaRPr>
          </a:p>
          <a:p>
            <a:r>
              <a:rPr lang="en-US" dirty="0">
                <a:solidFill>
                  <a:schemeClr val="bg1"/>
                </a:solidFill>
              </a:rPr>
              <a:t>In this deep valley on the south side of Jerusalem, “idolatrous Jews offered their children [as sacrifices] to [the pagan god] Moloch.</a:t>
            </a:r>
          </a:p>
        </p:txBody>
      </p:sp>
      <p:sp>
        <p:nvSpPr>
          <p:cNvPr id="38" name="Rectangle 37"/>
          <p:cNvSpPr/>
          <p:nvPr/>
        </p:nvSpPr>
        <p:spPr>
          <a:xfrm>
            <a:off x="4437474" y="3913663"/>
            <a:ext cx="4895273" cy="2585323"/>
          </a:xfrm>
          <a:prstGeom prst="rect">
            <a:avLst/>
          </a:prstGeom>
        </p:spPr>
        <p:txBody>
          <a:bodyPr wrap="square">
            <a:spAutoFit/>
          </a:bodyPr>
          <a:lstStyle/>
          <a:p>
            <a:r>
              <a:rPr lang="en-US" dirty="0">
                <a:solidFill>
                  <a:schemeClr val="bg1"/>
                </a:solidFill>
              </a:rPr>
              <a:t> After King Josiah ended this practice, the valley was “used as a place for burning the refuse of the city (2 </a:t>
            </a:r>
            <a:r>
              <a:rPr lang="en-US" dirty="0" err="1">
                <a:solidFill>
                  <a:schemeClr val="bg1"/>
                </a:solidFill>
              </a:rPr>
              <a:t>Kgs</a:t>
            </a:r>
            <a:r>
              <a:rPr lang="en-US" dirty="0">
                <a:solidFill>
                  <a:schemeClr val="bg1"/>
                </a:solidFill>
              </a:rPr>
              <a:t>. 23:10) and in that way became symbolic of the place of torment.</a:t>
            </a:r>
          </a:p>
          <a:p>
            <a:endParaRPr lang="en-US" dirty="0">
              <a:solidFill>
                <a:schemeClr val="bg1"/>
              </a:solidFill>
            </a:endParaRPr>
          </a:p>
          <a:p>
            <a:r>
              <a:rPr lang="en-US" dirty="0">
                <a:solidFill>
                  <a:schemeClr val="bg1"/>
                </a:solidFill>
              </a:rPr>
              <a:t> Expressions about ‘hell-fire’ are probably due to the impression produced on men’s minds by the sight of this ceaseless burning and are figurative of the torment of those who willfully disobey God.” </a:t>
            </a:r>
          </a:p>
        </p:txBody>
      </p:sp>
      <p:pic>
        <p:nvPicPr>
          <p:cNvPr id="26626" name="Picture 2" descr="https://s-media-cache-ak0.pinimg.com/236x/d6/83/e2/d683e2134d1693c9d083cbb42a6f6249.jpg"/>
          <p:cNvPicPr>
            <a:picLocks noChangeAspect="1" noChangeArrowheads="1"/>
          </p:cNvPicPr>
          <p:nvPr/>
        </p:nvPicPr>
        <p:blipFill>
          <a:blip r:embed="rId3" cstate="print"/>
          <a:srcRect/>
          <a:stretch>
            <a:fillRect/>
          </a:stretch>
        </p:blipFill>
        <p:spPr bwMode="auto">
          <a:xfrm>
            <a:off x="6927925" y="879275"/>
            <a:ext cx="2741525" cy="2950626"/>
          </a:xfrm>
          <a:prstGeom prst="rect">
            <a:avLst/>
          </a:prstGeom>
          <a:noFill/>
        </p:spPr>
      </p:pic>
    </p:spTree>
    <p:extLst>
      <p:ext uri="{BB962C8B-B14F-4D97-AF65-F5344CB8AC3E}">
        <p14:creationId xmlns:p14="http://schemas.microsoft.com/office/powerpoint/2010/main" val="16884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9:44,46</a:t>
            </a:r>
          </a:p>
        </p:txBody>
      </p:sp>
      <p:sp>
        <p:nvSpPr>
          <p:cNvPr id="11" name="TextBox 10"/>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Worms</a:t>
            </a:r>
          </a:p>
        </p:txBody>
      </p:sp>
      <p:sp>
        <p:nvSpPr>
          <p:cNvPr id="14" name="Rectangle 13"/>
          <p:cNvSpPr/>
          <p:nvPr/>
        </p:nvSpPr>
        <p:spPr>
          <a:xfrm>
            <a:off x="674255" y="1942238"/>
            <a:ext cx="5181600" cy="3139321"/>
          </a:xfrm>
          <a:prstGeom prst="rect">
            <a:avLst/>
          </a:prstGeom>
        </p:spPr>
        <p:txBody>
          <a:bodyPr wrap="square">
            <a:spAutoFit/>
          </a:bodyPr>
          <a:lstStyle/>
          <a:p>
            <a:r>
              <a:rPr lang="en-US" dirty="0">
                <a:solidFill>
                  <a:schemeClr val="bg1"/>
                </a:solidFill>
              </a:rPr>
              <a:t>The rebellious having a worm that “</a:t>
            </a:r>
            <a:r>
              <a:rPr lang="en-US" dirty="0" err="1">
                <a:solidFill>
                  <a:schemeClr val="bg1"/>
                </a:solidFill>
              </a:rPr>
              <a:t>dieth</a:t>
            </a:r>
            <a:r>
              <a:rPr lang="en-US" dirty="0">
                <a:solidFill>
                  <a:schemeClr val="bg1"/>
                </a:solidFill>
              </a:rPr>
              <a:t> not.” </a:t>
            </a:r>
          </a:p>
          <a:p>
            <a:endParaRPr lang="en-US" dirty="0">
              <a:solidFill>
                <a:schemeClr val="bg1"/>
              </a:solidFill>
            </a:endParaRPr>
          </a:p>
          <a:p>
            <a:r>
              <a:rPr lang="en-US" dirty="0">
                <a:solidFill>
                  <a:schemeClr val="bg1"/>
                </a:solidFill>
              </a:rPr>
              <a:t>Some types of worms gnaw through refuse. </a:t>
            </a:r>
          </a:p>
          <a:p>
            <a:endParaRPr lang="en-US" dirty="0">
              <a:solidFill>
                <a:schemeClr val="bg1"/>
              </a:solidFill>
            </a:endParaRPr>
          </a:p>
          <a:p>
            <a:r>
              <a:rPr lang="en-US" dirty="0">
                <a:solidFill>
                  <a:schemeClr val="bg1"/>
                </a:solidFill>
              </a:rPr>
              <a:t>Parasitic worms infest living bodies, causing various ailments and intense pain. </a:t>
            </a:r>
          </a:p>
          <a:p>
            <a:endParaRPr lang="en-US" dirty="0">
              <a:solidFill>
                <a:schemeClr val="bg1"/>
              </a:solidFill>
            </a:endParaRPr>
          </a:p>
          <a:p>
            <a:r>
              <a:rPr lang="en-US" dirty="0">
                <a:solidFill>
                  <a:schemeClr val="bg1"/>
                </a:solidFill>
              </a:rPr>
              <a:t>Thus, the worm that “</a:t>
            </a:r>
            <a:r>
              <a:rPr lang="en-US" dirty="0" err="1">
                <a:solidFill>
                  <a:schemeClr val="bg1"/>
                </a:solidFill>
              </a:rPr>
              <a:t>dieth</a:t>
            </a:r>
            <a:r>
              <a:rPr lang="en-US" dirty="0">
                <a:solidFill>
                  <a:schemeClr val="bg1"/>
                </a:solidFill>
              </a:rPr>
              <a:t> not” represents the memories and remorse of conscience of the rebellious that will continually gnaw at and torment them in the next life.</a:t>
            </a:r>
          </a:p>
        </p:txBody>
      </p:sp>
      <p:pic>
        <p:nvPicPr>
          <p:cNvPr id="27650" name="Picture 2" descr="https://i.ytimg.com/vi/Qt1TY799Oyw/maxresdefault.jpg"/>
          <p:cNvPicPr>
            <a:picLocks noChangeAspect="1" noChangeArrowheads="1"/>
          </p:cNvPicPr>
          <p:nvPr/>
        </p:nvPicPr>
        <p:blipFill>
          <a:blip r:embed="rId3" cstate="print"/>
          <a:srcRect/>
          <a:stretch>
            <a:fillRect/>
          </a:stretch>
        </p:blipFill>
        <p:spPr bwMode="auto">
          <a:xfrm>
            <a:off x="5948218" y="1768477"/>
            <a:ext cx="5401830" cy="3038530"/>
          </a:xfrm>
          <a:prstGeom prst="rect">
            <a:avLst/>
          </a:prstGeom>
          <a:noFill/>
        </p:spPr>
      </p:pic>
    </p:spTree>
    <p:extLst>
      <p:ext uri="{BB962C8B-B14F-4D97-AF65-F5344CB8AC3E}">
        <p14:creationId xmlns:p14="http://schemas.microsoft.com/office/powerpoint/2010/main" val="160051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Traditions As An Excuse</a:t>
            </a:r>
          </a:p>
        </p:txBody>
      </p:sp>
      <p:sp>
        <p:nvSpPr>
          <p:cNvPr id="5" name="Rectangle 4"/>
          <p:cNvSpPr/>
          <p:nvPr/>
        </p:nvSpPr>
        <p:spPr>
          <a:xfrm>
            <a:off x="331700" y="1025287"/>
            <a:ext cx="3685824" cy="1200329"/>
          </a:xfrm>
          <a:prstGeom prst="rect">
            <a:avLst/>
          </a:prstGeom>
        </p:spPr>
        <p:txBody>
          <a:bodyPr wrap="square">
            <a:spAutoFit/>
          </a:bodyPr>
          <a:lstStyle/>
          <a:p>
            <a:r>
              <a:rPr lang="en-US" sz="2400" dirty="0">
                <a:solidFill>
                  <a:schemeClr val="bg1"/>
                </a:solidFill>
              </a:rPr>
              <a:t>Though they professed God with their mouths, their hearts were far from Him</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15:7-9; Mark 7:10-12</a:t>
            </a:r>
            <a:endParaRPr lang="en-US" i="1" dirty="0">
              <a:solidFill>
                <a:schemeClr val="bg1"/>
              </a:solidFill>
            </a:endParaRPr>
          </a:p>
        </p:txBody>
      </p:sp>
      <p:sp>
        <p:nvSpPr>
          <p:cNvPr id="9" name="Rectangle 8"/>
          <p:cNvSpPr/>
          <p:nvPr/>
        </p:nvSpPr>
        <p:spPr>
          <a:xfrm>
            <a:off x="4669277" y="1235812"/>
            <a:ext cx="6770451" cy="3693319"/>
          </a:xfrm>
          <a:prstGeom prst="rect">
            <a:avLst/>
          </a:prstGeom>
        </p:spPr>
        <p:txBody>
          <a:bodyPr wrap="square">
            <a:spAutoFit/>
          </a:bodyPr>
          <a:lstStyle/>
          <a:p>
            <a:r>
              <a:rPr lang="en-US" dirty="0">
                <a:solidFill>
                  <a:schemeClr val="bg1"/>
                </a:solidFill>
              </a:rPr>
              <a:t>“In contrast to the institutions of the world, which teach us to </a:t>
            </a:r>
            <a:r>
              <a:rPr lang="en-US" i="1" dirty="0">
                <a:solidFill>
                  <a:schemeClr val="bg1"/>
                </a:solidFill>
              </a:rPr>
              <a:t>know</a:t>
            </a:r>
            <a:r>
              <a:rPr lang="en-US" dirty="0">
                <a:solidFill>
                  <a:schemeClr val="bg1"/>
                </a:solidFill>
              </a:rPr>
              <a:t> something, the gospel of Jesus Christ challenges us to </a:t>
            </a:r>
            <a:r>
              <a:rPr lang="en-US" i="1" dirty="0">
                <a:solidFill>
                  <a:schemeClr val="bg1"/>
                </a:solidFill>
              </a:rPr>
              <a:t>become</a:t>
            </a:r>
            <a:r>
              <a:rPr lang="en-US" dirty="0">
                <a:solidFill>
                  <a:schemeClr val="bg1"/>
                </a:solidFill>
              </a:rPr>
              <a:t> something. …</a:t>
            </a:r>
          </a:p>
          <a:p>
            <a:endParaRPr lang="en-US" dirty="0">
              <a:solidFill>
                <a:schemeClr val="bg1"/>
              </a:solidFill>
            </a:endParaRPr>
          </a:p>
          <a:p>
            <a:r>
              <a:rPr lang="en-US" dirty="0">
                <a:solidFill>
                  <a:schemeClr val="bg1"/>
                </a:solidFill>
              </a:rPr>
              <a:t>“Jesus’ challenge shows that the conversion He required for those who would enter the kingdom of heaven was far more than just being converted to testify to the truthfulness of the gospel. …</a:t>
            </a:r>
          </a:p>
          <a:p>
            <a:endParaRPr lang="en-US" dirty="0">
              <a:solidFill>
                <a:schemeClr val="bg1"/>
              </a:solidFill>
            </a:endParaRPr>
          </a:p>
          <a:p>
            <a:r>
              <a:rPr lang="en-US" dirty="0">
                <a:solidFill>
                  <a:schemeClr val="bg1"/>
                </a:solidFill>
              </a:rPr>
              <a:t>“To testify is to </a:t>
            </a:r>
            <a:r>
              <a:rPr lang="en-US" i="1" dirty="0">
                <a:solidFill>
                  <a:schemeClr val="bg1"/>
                </a:solidFill>
              </a:rPr>
              <a:t>know</a:t>
            </a:r>
            <a:r>
              <a:rPr lang="en-US" dirty="0">
                <a:solidFill>
                  <a:schemeClr val="bg1"/>
                </a:solidFill>
              </a:rPr>
              <a:t> and to </a:t>
            </a:r>
            <a:r>
              <a:rPr lang="en-US" i="1" dirty="0">
                <a:solidFill>
                  <a:schemeClr val="bg1"/>
                </a:solidFill>
              </a:rPr>
              <a:t>declare.</a:t>
            </a:r>
            <a:r>
              <a:rPr lang="en-US" dirty="0">
                <a:solidFill>
                  <a:schemeClr val="bg1"/>
                </a:solidFill>
              </a:rPr>
              <a:t> </a:t>
            </a:r>
          </a:p>
          <a:p>
            <a:endParaRPr lang="en-US" dirty="0">
              <a:solidFill>
                <a:schemeClr val="bg1"/>
              </a:solidFill>
            </a:endParaRPr>
          </a:p>
          <a:p>
            <a:r>
              <a:rPr lang="en-US" dirty="0">
                <a:solidFill>
                  <a:schemeClr val="bg1"/>
                </a:solidFill>
              </a:rPr>
              <a:t>The gospel challenges us to be ‘converted,’ which requires us to </a:t>
            </a:r>
            <a:r>
              <a:rPr lang="en-US" i="1" dirty="0">
                <a:solidFill>
                  <a:schemeClr val="bg1"/>
                </a:solidFill>
              </a:rPr>
              <a:t>do</a:t>
            </a:r>
            <a:r>
              <a:rPr lang="en-US" dirty="0">
                <a:solidFill>
                  <a:schemeClr val="bg1"/>
                </a:solidFill>
              </a:rPr>
              <a:t> and to </a:t>
            </a:r>
            <a:r>
              <a:rPr lang="en-US" i="1" dirty="0">
                <a:solidFill>
                  <a:schemeClr val="bg1"/>
                </a:solidFill>
              </a:rPr>
              <a:t>become.</a:t>
            </a:r>
            <a:r>
              <a:rPr lang="en-US" dirty="0">
                <a:solidFill>
                  <a:schemeClr val="bg1"/>
                </a:solidFill>
              </a:rPr>
              <a:t>” (6)</a:t>
            </a:r>
            <a:endParaRPr lang="en-US" i="1" dirty="0">
              <a:solidFill>
                <a:schemeClr val="bg1"/>
              </a:solidFill>
            </a:endParaRPr>
          </a:p>
          <a:p>
            <a:endParaRPr lang="en-US" dirty="0">
              <a:solidFill>
                <a:schemeClr val="bg1"/>
              </a:solidFill>
            </a:endParaRPr>
          </a:p>
        </p:txBody>
      </p:sp>
      <p:grpSp>
        <p:nvGrpSpPr>
          <p:cNvPr id="12" name="Group 11"/>
          <p:cNvGrpSpPr/>
          <p:nvPr/>
        </p:nvGrpSpPr>
        <p:grpSpPr>
          <a:xfrm>
            <a:off x="291831" y="2334639"/>
            <a:ext cx="4056434" cy="2764677"/>
            <a:chOff x="330740" y="2247090"/>
            <a:chExt cx="5009745" cy="3414409"/>
          </a:xfrm>
        </p:grpSpPr>
        <p:pic>
          <p:nvPicPr>
            <p:cNvPr id="24578" name="Picture 2" descr="http://www.oilpaintingsframes.com/images/6inch_franklin_gold-thumb.jpg"/>
            <p:cNvPicPr>
              <a:picLocks noChangeAspect="1" noChangeArrowheads="1"/>
            </p:cNvPicPr>
            <p:nvPr/>
          </p:nvPicPr>
          <p:blipFill>
            <a:blip r:embed="rId3" cstate="print"/>
            <a:srcRect l="5765" t="3055" r="1443" b="2771"/>
            <a:stretch>
              <a:fillRect/>
            </a:stretch>
          </p:blipFill>
          <p:spPr bwMode="auto">
            <a:xfrm>
              <a:off x="330740" y="2247090"/>
              <a:ext cx="5009745" cy="3414409"/>
            </a:xfrm>
            <a:prstGeom prst="rect">
              <a:avLst/>
            </a:prstGeom>
            <a:noFill/>
          </p:spPr>
        </p:pic>
        <p:pic>
          <p:nvPicPr>
            <p:cNvPr id="11" name="Picture 10" descr="rabbistalmud.jpg"/>
            <p:cNvPicPr>
              <a:picLocks noChangeAspect="1"/>
            </p:cNvPicPr>
            <p:nvPr/>
          </p:nvPicPr>
          <p:blipFill>
            <a:blip r:embed="rId4" cstate="print"/>
            <a:stretch>
              <a:fillRect/>
            </a:stretch>
          </p:blipFill>
          <p:spPr>
            <a:xfrm>
              <a:off x="787940" y="2660581"/>
              <a:ext cx="3959158" cy="2543717"/>
            </a:xfrm>
            <a:prstGeom prst="rect">
              <a:avLst/>
            </a:prstGeom>
          </p:spPr>
        </p:pic>
      </p:grpSp>
      <p:pic>
        <p:nvPicPr>
          <p:cNvPr id="13" name="Picture 12" descr="Dallin H. Oaks.jpg"/>
          <p:cNvPicPr>
            <a:picLocks noChangeAspect="1"/>
          </p:cNvPicPr>
          <p:nvPr/>
        </p:nvPicPr>
        <p:blipFill>
          <a:blip r:embed="rId5" cstate="print"/>
          <a:stretch>
            <a:fillRect/>
          </a:stretch>
        </p:blipFill>
        <p:spPr>
          <a:xfrm>
            <a:off x="10865795" y="161824"/>
            <a:ext cx="1099731" cy="1370600"/>
          </a:xfrm>
          <a:prstGeom prst="rect">
            <a:avLst/>
          </a:prstGeom>
        </p:spPr>
      </p:pic>
      <p:grpSp>
        <p:nvGrpSpPr>
          <p:cNvPr id="14" name="Group 13"/>
          <p:cNvGrpSpPr/>
          <p:nvPr/>
        </p:nvGrpSpPr>
        <p:grpSpPr>
          <a:xfrm>
            <a:off x="7164385" y="4351018"/>
            <a:ext cx="3289208" cy="2390250"/>
            <a:chOff x="384206" y="4158361"/>
            <a:chExt cx="3289208" cy="2390250"/>
          </a:xfrm>
        </p:grpSpPr>
        <p:grpSp>
          <p:nvGrpSpPr>
            <p:cNvPr id="16" name="Group 17"/>
            <p:cNvGrpSpPr/>
            <p:nvPr/>
          </p:nvGrpSpPr>
          <p:grpSpPr>
            <a:xfrm>
              <a:off x="384206" y="4158361"/>
              <a:ext cx="3289208" cy="2390250"/>
              <a:chOff x="609599" y="833642"/>
              <a:chExt cx="7941747" cy="5771225"/>
            </a:xfrm>
          </p:grpSpPr>
          <p:grpSp>
            <p:nvGrpSpPr>
              <p:cNvPr id="18" name="Group 14"/>
              <p:cNvGrpSpPr/>
              <p:nvPr/>
            </p:nvGrpSpPr>
            <p:grpSpPr>
              <a:xfrm rot="10800000">
                <a:off x="7696200" y="5257800"/>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1"/>
              <p:cNvGrpSpPr/>
              <p:nvPr/>
            </p:nvGrpSpPr>
            <p:grpSpPr>
              <a:xfrm rot="10800000">
                <a:off x="939238" y="4923502"/>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3"/>
              <p:cNvSpPr/>
              <p:nvPr/>
            </p:nvSpPr>
            <p:spPr>
              <a:xfrm>
                <a:off x="7315200" y="1981200"/>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1"/>
              <p:cNvSpPr/>
              <p:nvPr/>
            </p:nvSpPr>
            <p:spPr>
              <a:xfrm>
                <a:off x="609599" y="1643059"/>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
              <p:cNvGrpSpPr/>
              <p:nvPr/>
            </p:nvGrpSpPr>
            <p:grpSpPr>
              <a:xfrm>
                <a:off x="899460" y="833642"/>
                <a:ext cx="621450" cy="986197"/>
                <a:chOff x="7031201" y="834275"/>
                <a:chExt cx="762000" cy="1488861"/>
              </a:xfrm>
            </p:grpSpPr>
            <p:sp>
              <p:nvSpPr>
                <p:cNvPr id="27" name="Rounded Rectangle 2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p:cNvSpPr/>
                <p:nvPr/>
              </p:nvSpPr>
              <p:spPr>
                <a:xfrm>
                  <a:off x="7031201" y="834275"/>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4"/>
              <p:cNvGrpSpPr/>
              <p:nvPr/>
            </p:nvGrpSpPr>
            <p:grpSpPr>
              <a:xfrm>
                <a:off x="7646520" y="1148254"/>
                <a:ext cx="621450" cy="1017899"/>
                <a:chOff x="7087348" y="824753"/>
                <a:chExt cx="762000" cy="1536722"/>
              </a:xfrm>
            </p:grpSpPr>
            <p:sp>
              <p:nvSpPr>
                <p:cNvPr id="25" name="Rounded Rectangle 2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87348" y="824753"/>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Rectangle 16"/>
            <p:cNvSpPr/>
            <p:nvPr/>
          </p:nvSpPr>
          <p:spPr>
            <a:xfrm>
              <a:off x="786135" y="4736786"/>
              <a:ext cx="2437759" cy="1323439"/>
            </a:xfrm>
            <a:prstGeom prst="rect">
              <a:avLst/>
            </a:prstGeom>
          </p:spPr>
          <p:txBody>
            <a:bodyPr wrap="square">
              <a:spAutoFit/>
            </a:bodyPr>
            <a:lstStyle/>
            <a:p>
              <a:pPr algn="ctr"/>
              <a:r>
                <a:rPr lang="en-US" sz="1600" dirty="0">
                  <a:solidFill>
                    <a:srgbClr val="333333"/>
                  </a:solidFill>
                  <a:latin typeface="Open Sans"/>
                </a:rPr>
                <a:t> </a:t>
              </a:r>
              <a:r>
                <a:rPr lang="en-US" sz="1600" b="1" dirty="0"/>
                <a:t>If we desire to draw near to God, we must place His commandments above any traditions and customs we may have</a:t>
              </a:r>
              <a:endParaRPr lang="en-US" sz="1600" dirty="0"/>
            </a:p>
          </p:txBody>
        </p:sp>
      </p:grpSp>
    </p:spTree>
    <p:extLst>
      <p:ext uri="{BB962C8B-B14F-4D97-AF65-F5344CB8AC3E}">
        <p14:creationId xmlns:p14="http://schemas.microsoft.com/office/powerpoint/2010/main" val="275770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9:42-48</a:t>
            </a:r>
          </a:p>
        </p:txBody>
      </p:sp>
      <p:sp>
        <p:nvSpPr>
          <p:cNvPr id="8" name="Rectangle 7"/>
          <p:cNvSpPr/>
          <p:nvPr/>
        </p:nvSpPr>
        <p:spPr>
          <a:xfrm>
            <a:off x="286327" y="870636"/>
            <a:ext cx="4498109" cy="923330"/>
          </a:xfrm>
          <a:prstGeom prst="rect">
            <a:avLst/>
          </a:prstGeom>
        </p:spPr>
        <p:txBody>
          <a:bodyPr wrap="square">
            <a:spAutoFit/>
          </a:bodyPr>
          <a:lstStyle/>
          <a:p>
            <a:r>
              <a:rPr lang="en-US" dirty="0">
                <a:solidFill>
                  <a:schemeClr val="bg1"/>
                </a:solidFill>
              </a:rPr>
              <a:t>“offend” comes from the Greek word </a:t>
            </a:r>
            <a:r>
              <a:rPr lang="en-US" i="1" dirty="0" err="1">
                <a:solidFill>
                  <a:schemeClr val="bg1"/>
                </a:solidFill>
              </a:rPr>
              <a:t>skandalizō</a:t>
            </a:r>
            <a:r>
              <a:rPr lang="en-US" i="1" dirty="0">
                <a:solidFill>
                  <a:schemeClr val="bg1"/>
                </a:solidFill>
              </a:rPr>
              <a:t>,</a:t>
            </a:r>
            <a:r>
              <a:rPr lang="en-US" dirty="0">
                <a:solidFill>
                  <a:schemeClr val="bg1"/>
                </a:solidFill>
              </a:rPr>
              <a:t> meaning “to put a stumbling block or impediment in the way; to cause to sin.” </a:t>
            </a:r>
          </a:p>
        </p:txBody>
      </p:sp>
      <p:sp>
        <p:nvSpPr>
          <p:cNvPr id="11" name="TextBox 10"/>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If Thy Hand Offend Thee, Cut It Off</a:t>
            </a:r>
          </a:p>
        </p:txBody>
      </p:sp>
      <p:sp>
        <p:nvSpPr>
          <p:cNvPr id="12" name="Rectangle 11"/>
          <p:cNvSpPr/>
          <p:nvPr/>
        </p:nvSpPr>
        <p:spPr>
          <a:xfrm>
            <a:off x="6761019" y="898390"/>
            <a:ext cx="4165600" cy="1200329"/>
          </a:xfrm>
          <a:prstGeom prst="rect">
            <a:avLst/>
          </a:prstGeom>
        </p:spPr>
        <p:txBody>
          <a:bodyPr wrap="square">
            <a:spAutoFit/>
          </a:bodyPr>
          <a:lstStyle/>
          <a:p>
            <a:r>
              <a:rPr lang="en-US" dirty="0">
                <a:solidFill>
                  <a:schemeClr val="bg1"/>
                </a:solidFill>
              </a:rPr>
              <a:t>We must eliminate from our lives any association or influence, no matter how dear, that would keep us from entering the kingdom of God. </a:t>
            </a:r>
          </a:p>
        </p:txBody>
      </p:sp>
      <p:sp>
        <p:nvSpPr>
          <p:cNvPr id="13" name="TextBox 12"/>
          <p:cNvSpPr txBox="1"/>
          <p:nvPr/>
        </p:nvSpPr>
        <p:spPr>
          <a:xfrm>
            <a:off x="9559636" y="6550223"/>
            <a:ext cx="2632364" cy="307777"/>
          </a:xfrm>
          <a:prstGeom prst="rect">
            <a:avLst/>
          </a:prstGeom>
          <a:noFill/>
        </p:spPr>
        <p:txBody>
          <a:bodyPr wrap="square" rtlCol="0">
            <a:spAutoFit/>
          </a:bodyPr>
          <a:lstStyle/>
          <a:p>
            <a:pPr algn="r"/>
            <a:r>
              <a:rPr lang="en-US" sz="1400" dirty="0">
                <a:solidFill>
                  <a:schemeClr val="bg1"/>
                </a:solidFill>
              </a:rPr>
              <a:t>(1)</a:t>
            </a:r>
          </a:p>
        </p:txBody>
      </p:sp>
      <p:sp>
        <p:nvSpPr>
          <p:cNvPr id="17" name="Rectangle 16"/>
          <p:cNvSpPr/>
          <p:nvPr/>
        </p:nvSpPr>
        <p:spPr>
          <a:xfrm>
            <a:off x="3075709" y="2441046"/>
            <a:ext cx="5883564" cy="4247317"/>
          </a:xfrm>
          <a:prstGeom prst="rect">
            <a:avLst/>
          </a:prstGeom>
        </p:spPr>
        <p:txBody>
          <a:bodyPr wrap="square">
            <a:spAutoFit/>
          </a:bodyPr>
          <a:lstStyle/>
          <a:p>
            <a:r>
              <a:rPr lang="en-US" dirty="0">
                <a:solidFill>
                  <a:schemeClr val="bg1"/>
                </a:solidFill>
              </a:rPr>
              <a:t>“Fortunately, the Savior Himself taught the meaning of cutting off our hand. It’s not about self-mutilation but rather about removing from our lives today those influences that keep us from preparing for tomorrow’s [times of adversity]. </a:t>
            </a:r>
          </a:p>
          <a:p>
            <a:endParaRPr lang="en-US" dirty="0">
              <a:solidFill>
                <a:schemeClr val="bg1"/>
              </a:solidFill>
            </a:endParaRPr>
          </a:p>
          <a:p>
            <a:r>
              <a:rPr lang="en-US" dirty="0">
                <a:solidFill>
                  <a:schemeClr val="bg1"/>
                </a:solidFill>
              </a:rPr>
              <a:t>If I have friends who are bad influences for me, the advice is clear: </a:t>
            </a:r>
            <a:r>
              <a:rPr lang="en-US" i="1" dirty="0">
                <a:solidFill>
                  <a:schemeClr val="bg1"/>
                </a:solidFill>
              </a:rPr>
              <a:t>‘It is better for thee to enter into life without thy brother, than for thee and thy brother to be cast into hell’</a:t>
            </a:r>
          </a:p>
          <a:p>
            <a:endParaRPr lang="en-US" i="1" dirty="0">
              <a:solidFill>
                <a:schemeClr val="bg1"/>
              </a:solidFill>
            </a:endParaRPr>
          </a:p>
          <a:p>
            <a:r>
              <a:rPr lang="en-US" dirty="0">
                <a:solidFill>
                  <a:schemeClr val="bg1"/>
                </a:solidFill>
              </a:rPr>
              <a:t>It follows that such cutting off refers not only to friends but to every bad influence, such as inappropriate television shows, Internet sites, movies, literature, games, or music.</a:t>
            </a:r>
          </a:p>
          <a:p>
            <a:endParaRPr lang="en-US" dirty="0">
              <a:solidFill>
                <a:schemeClr val="bg1"/>
              </a:solidFill>
            </a:endParaRPr>
          </a:p>
          <a:p>
            <a:r>
              <a:rPr lang="en-US" dirty="0">
                <a:solidFill>
                  <a:schemeClr val="bg1"/>
                </a:solidFill>
              </a:rPr>
              <a:t>Engraving in our souls this principle will help us to </a:t>
            </a:r>
          </a:p>
          <a:p>
            <a:r>
              <a:rPr lang="en-US" dirty="0">
                <a:solidFill>
                  <a:schemeClr val="bg1"/>
                </a:solidFill>
              </a:rPr>
              <a:t>resist the temptation to yield to any bad influence.”   (5)</a:t>
            </a:r>
          </a:p>
        </p:txBody>
      </p:sp>
      <p:pic>
        <p:nvPicPr>
          <p:cNvPr id="21506" name="Picture 2" descr="https://www.lds.org/bc/content/shared/content/images/leaders/walter-f-gonzalez-large.jpg"/>
          <p:cNvPicPr>
            <a:picLocks noChangeAspect="1" noChangeArrowheads="1"/>
          </p:cNvPicPr>
          <p:nvPr/>
        </p:nvPicPr>
        <p:blipFill>
          <a:blip r:embed="rId3" cstate="print"/>
          <a:srcRect/>
          <a:stretch>
            <a:fillRect/>
          </a:stretch>
        </p:blipFill>
        <p:spPr bwMode="auto">
          <a:xfrm>
            <a:off x="8714076" y="5494339"/>
            <a:ext cx="911947" cy="1137372"/>
          </a:xfrm>
          <a:prstGeom prst="rect">
            <a:avLst/>
          </a:prstGeom>
          <a:noFill/>
        </p:spPr>
      </p:pic>
      <p:sp>
        <p:nvSpPr>
          <p:cNvPr id="36" name="&quot;No&quot; Symbol 35"/>
          <p:cNvSpPr/>
          <p:nvPr/>
        </p:nvSpPr>
        <p:spPr>
          <a:xfrm>
            <a:off x="5107709" y="812800"/>
            <a:ext cx="1357746" cy="1357745"/>
          </a:xfrm>
          <a:prstGeom prst="noSmoking">
            <a:avLst>
              <a:gd name="adj" fmla="val 990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7" name="Group 96"/>
          <p:cNvGrpSpPr/>
          <p:nvPr/>
        </p:nvGrpSpPr>
        <p:grpSpPr>
          <a:xfrm>
            <a:off x="129308" y="3064164"/>
            <a:ext cx="2964873" cy="1844810"/>
            <a:chOff x="762000" y="1752600"/>
            <a:chExt cx="6858000" cy="4267200"/>
          </a:xfrm>
        </p:grpSpPr>
        <p:sp>
          <p:nvSpPr>
            <p:cNvPr id="43" name="Cube 42"/>
            <p:cNvSpPr/>
            <p:nvPr/>
          </p:nvSpPr>
          <p:spPr>
            <a:xfrm>
              <a:off x="914400" y="33528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6172200" y="32766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1676400" y="32004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p:cNvSpPr/>
            <p:nvPr/>
          </p:nvSpPr>
          <p:spPr>
            <a:xfrm>
              <a:off x="6934200" y="29718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762000" y="2590800"/>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143000" y="2667000"/>
              <a:ext cx="2895600" cy="457200"/>
            </a:xfrm>
            <a:prstGeom prst="ellipse">
              <a:avLst/>
            </a:prstGeom>
            <a:solidFill>
              <a:schemeClr val="bg1">
                <a:lumMod val="8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22"/>
            <p:cNvGrpSpPr/>
            <p:nvPr/>
          </p:nvGrpSpPr>
          <p:grpSpPr>
            <a:xfrm flipH="1">
              <a:off x="4572000" y="1752600"/>
              <a:ext cx="575570" cy="1143000"/>
              <a:chOff x="1371600" y="1295400"/>
              <a:chExt cx="1371600" cy="2723804"/>
            </a:xfrm>
          </p:grpSpPr>
          <p:sp>
            <p:nvSpPr>
              <p:cNvPr id="50" name="Rounded Rectangle 11"/>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12"/>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13"/>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14"/>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rot="13503825">
              <a:off x="2643822" y="2547853"/>
              <a:ext cx="819865" cy="702447"/>
              <a:chOff x="1277065" y="2193153"/>
              <a:chExt cx="1905000" cy="1819390"/>
            </a:xfrm>
          </p:grpSpPr>
          <p:grpSp>
            <p:nvGrpSpPr>
              <p:cNvPr id="55" name="Group 132"/>
              <p:cNvGrpSpPr/>
              <p:nvPr/>
            </p:nvGrpSpPr>
            <p:grpSpPr>
              <a:xfrm rot="2633925">
                <a:off x="2262039" y="2193153"/>
                <a:ext cx="323014" cy="1819390"/>
                <a:chOff x="5029200" y="1295400"/>
                <a:chExt cx="990600" cy="2438400"/>
              </a:xfrm>
            </p:grpSpPr>
            <p:sp>
              <p:nvSpPr>
                <p:cNvPr id="60" name="Rounded Rectangle 8"/>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9"/>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0"/>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33"/>
              <p:cNvGrpSpPr/>
              <p:nvPr/>
            </p:nvGrpSpPr>
            <p:grpSpPr>
              <a:xfrm rot="2745629">
                <a:off x="2087137" y="1947659"/>
                <a:ext cx="284855" cy="1905000"/>
                <a:chOff x="5029200" y="1295400"/>
                <a:chExt cx="990600" cy="2438400"/>
              </a:xfrm>
            </p:grpSpPr>
            <p:sp>
              <p:nvSpPr>
                <p:cNvPr id="57" name="Rounded Rectangle 56"/>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7"/>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5"/>
            <p:cNvGrpSpPr/>
            <p:nvPr/>
          </p:nvGrpSpPr>
          <p:grpSpPr>
            <a:xfrm>
              <a:off x="6400800" y="2362200"/>
              <a:ext cx="755820" cy="636955"/>
              <a:chOff x="914400" y="4419600"/>
              <a:chExt cx="1898820" cy="1600200"/>
            </a:xfrm>
          </p:grpSpPr>
          <p:sp>
            <p:nvSpPr>
              <p:cNvPr id="64" name="Circular Arrow 63"/>
              <p:cNvSpPr/>
              <p:nvPr/>
            </p:nvSpPr>
            <p:spPr>
              <a:xfrm rot="5831179">
                <a:off x="1141800" y="4235758"/>
                <a:ext cx="1451157" cy="1891683"/>
              </a:xfrm>
              <a:prstGeom prst="circular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Rounded Rectangle 64"/>
              <p:cNvSpPr/>
              <p:nvPr/>
            </p:nvSpPr>
            <p:spPr>
              <a:xfrm>
                <a:off x="914400" y="4419600"/>
                <a:ext cx="1295400" cy="1600200"/>
              </a:xfrm>
              <a:prstGeom prst="roundRect">
                <a:avLst>
                  <a:gd name="adj" fmla="val 97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26459" y="4477871"/>
                <a:ext cx="1066800" cy="228600"/>
              </a:xfrm>
              <a:prstGeom prst="ellipse">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5"/>
            <p:cNvGrpSpPr/>
            <p:nvPr/>
          </p:nvGrpSpPr>
          <p:grpSpPr>
            <a:xfrm>
              <a:off x="5791200" y="2514600"/>
              <a:ext cx="755820" cy="636955"/>
              <a:chOff x="914400" y="4419600"/>
              <a:chExt cx="1898820" cy="1600200"/>
            </a:xfrm>
          </p:grpSpPr>
          <p:sp>
            <p:nvSpPr>
              <p:cNvPr id="68" name="Circular Arrow 67"/>
              <p:cNvSpPr/>
              <p:nvPr/>
            </p:nvSpPr>
            <p:spPr>
              <a:xfrm rot="5831179">
                <a:off x="1141800" y="4235758"/>
                <a:ext cx="1451157" cy="1891683"/>
              </a:xfrm>
              <a:prstGeom prst="circular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ounded Rectangle 68"/>
              <p:cNvSpPr/>
              <p:nvPr/>
            </p:nvSpPr>
            <p:spPr>
              <a:xfrm>
                <a:off x="914400" y="4419600"/>
                <a:ext cx="1295400" cy="1600200"/>
              </a:xfrm>
              <a:prstGeom prst="roundRect">
                <a:avLst>
                  <a:gd name="adj" fmla="val 974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026459" y="4477871"/>
                <a:ext cx="1066800" cy="228600"/>
              </a:xfrm>
              <a:prstGeom prst="ellipse">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122"/>
            <p:cNvGrpSpPr/>
            <p:nvPr/>
          </p:nvGrpSpPr>
          <p:grpSpPr>
            <a:xfrm flipH="1">
              <a:off x="4191000" y="1905000"/>
              <a:ext cx="575570" cy="1143000"/>
              <a:chOff x="1371600" y="1295400"/>
              <a:chExt cx="1371600" cy="2723804"/>
            </a:xfrm>
          </p:grpSpPr>
          <p:sp>
            <p:nvSpPr>
              <p:cNvPr id="72" name="Rounded Rectangle 11"/>
              <p:cNvSpPr/>
              <p:nvPr/>
            </p:nvSpPr>
            <p:spPr>
              <a:xfrm>
                <a:off x="1981200" y="2743200"/>
                <a:ext cx="152400" cy="1143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12"/>
              <p:cNvSpPr/>
              <p:nvPr/>
            </p:nvSpPr>
            <p:spPr>
              <a:xfrm rot="5400000">
                <a:off x="1333500" y="1333500"/>
                <a:ext cx="1447800" cy="13716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lay 13"/>
              <p:cNvSpPr/>
              <p:nvPr/>
            </p:nvSpPr>
            <p:spPr>
              <a:xfrm rot="5400000">
                <a:off x="1638300" y="1714500"/>
                <a:ext cx="838200" cy="1371600"/>
              </a:xfrm>
              <a:prstGeom prst="flowChartDelay">
                <a:avLst/>
              </a:prstGeom>
              <a:solidFill>
                <a:srgbClr val="BD4A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14"/>
              <p:cNvSpPr/>
              <p:nvPr/>
            </p:nvSpPr>
            <p:spPr>
              <a:xfrm>
                <a:off x="1472738" y="3638204"/>
                <a:ext cx="1143000" cy="381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1905000" y="1828800"/>
              <a:ext cx="361171" cy="1118558"/>
              <a:chOff x="1676400" y="481642"/>
              <a:chExt cx="533400" cy="1651958"/>
            </a:xfrm>
          </p:grpSpPr>
          <p:sp>
            <p:nvSpPr>
              <p:cNvPr id="77" name="Rounded Rectangle 76"/>
              <p:cNvSpPr/>
              <p:nvPr/>
            </p:nvSpPr>
            <p:spPr>
              <a:xfrm>
                <a:off x="1771291" y="481642"/>
                <a:ext cx="324928"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676400" y="990600"/>
                <a:ext cx="533400"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1814423" y="864079"/>
                <a:ext cx="290422" cy="304800"/>
              </a:xfrm>
              <a:prstGeom prst="roundRect">
                <a:avLst/>
              </a:prstGeom>
              <a:solidFill>
                <a:srgbClr val="793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1676400" y="1371600"/>
                <a:ext cx="533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1752600" y="1905000"/>
              <a:ext cx="361171" cy="1118558"/>
              <a:chOff x="1676400" y="481642"/>
              <a:chExt cx="533400" cy="1651958"/>
            </a:xfrm>
          </p:grpSpPr>
          <p:sp>
            <p:nvSpPr>
              <p:cNvPr id="82" name="Rounded Rectangle 81"/>
              <p:cNvSpPr/>
              <p:nvPr/>
            </p:nvSpPr>
            <p:spPr>
              <a:xfrm>
                <a:off x="1771291" y="481642"/>
                <a:ext cx="324928"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1676400" y="990600"/>
                <a:ext cx="533400"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1814423" y="864079"/>
                <a:ext cx="290422" cy="304800"/>
              </a:xfrm>
              <a:prstGeom prst="roundRect">
                <a:avLst/>
              </a:prstGeom>
              <a:solidFill>
                <a:srgbClr val="793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1676400" y="1371600"/>
                <a:ext cx="533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447800" y="1981200"/>
              <a:ext cx="361171" cy="1118558"/>
              <a:chOff x="1676400" y="481642"/>
              <a:chExt cx="533400" cy="1651958"/>
            </a:xfrm>
          </p:grpSpPr>
          <p:sp>
            <p:nvSpPr>
              <p:cNvPr id="87" name="Rounded Rectangle 86"/>
              <p:cNvSpPr/>
              <p:nvPr/>
            </p:nvSpPr>
            <p:spPr>
              <a:xfrm>
                <a:off x="1771291" y="481642"/>
                <a:ext cx="324928"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1676400" y="990600"/>
                <a:ext cx="533400" cy="11430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1814423" y="864079"/>
                <a:ext cx="290422" cy="304800"/>
              </a:xfrm>
              <a:prstGeom prst="roundRect">
                <a:avLst/>
              </a:prstGeom>
              <a:solidFill>
                <a:srgbClr val="7939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1676400" y="1371600"/>
                <a:ext cx="533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3352800" y="2133600"/>
              <a:ext cx="304800" cy="609600"/>
              <a:chOff x="3352800" y="2133600"/>
              <a:chExt cx="304800" cy="609600"/>
            </a:xfrm>
          </p:grpSpPr>
          <p:sp>
            <p:nvSpPr>
              <p:cNvPr id="92" name="Can 91"/>
              <p:cNvSpPr/>
              <p:nvPr/>
            </p:nvSpPr>
            <p:spPr>
              <a:xfrm>
                <a:off x="3352800" y="2133600"/>
                <a:ext cx="304800" cy="6096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3352800" y="2362201"/>
                <a:ext cx="304799" cy="15239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505200" y="2286000"/>
              <a:ext cx="304800" cy="609600"/>
              <a:chOff x="3352800" y="2133600"/>
              <a:chExt cx="304800" cy="609600"/>
            </a:xfrm>
          </p:grpSpPr>
          <p:sp>
            <p:nvSpPr>
              <p:cNvPr id="95" name="Can 94"/>
              <p:cNvSpPr/>
              <p:nvPr/>
            </p:nvSpPr>
            <p:spPr>
              <a:xfrm>
                <a:off x="3352800" y="2133600"/>
                <a:ext cx="304800" cy="609600"/>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3352800" y="2362201"/>
                <a:ext cx="304799" cy="152399"/>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1" name="Group 120"/>
          <p:cNvGrpSpPr/>
          <p:nvPr/>
        </p:nvGrpSpPr>
        <p:grpSpPr>
          <a:xfrm>
            <a:off x="8831375" y="2509985"/>
            <a:ext cx="3011055" cy="2246639"/>
            <a:chOff x="8831375" y="2509985"/>
            <a:chExt cx="3011055" cy="2246639"/>
          </a:xfrm>
        </p:grpSpPr>
        <p:grpSp>
          <p:nvGrpSpPr>
            <p:cNvPr id="110" name="Group 109"/>
            <p:cNvGrpSpPr/>
            <p:nvPr/>
          </p:nvGrpSpPr>
          <p:grpSpPr>
            <a:xfrm>
              <a:off x="8831375" y="3251097"/>
              <a:ext cx="3011055" cy="1505527"/>
              <a:chOff x="762000" y="2590800"/>
              <a:chExt cx="6858000" cy="3429000"/>
            </a:xfrm>
          </p:grpSpPr>
          <p:sp>
            <p:nvSpPr>
              <p:cNvPr id="111" name="Cube 110"/>
              <p:cNvSpPr/>
              <p:nvPr/>
            </p:nvSpPr>
            <p:spPr>
              <a:xfrm>
                <a:off x="914400" y="33528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p:cNvSpPr/>
              <p:nvPr/>
            </p:nvSpPr>
            <p:spPr>
              <a:xfrm>
                <a:off x="6172200" y="3276600"/>
                <a:ext cx="609600" cy="2667000"/>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p:cNvSpPr/>
              <p:nvPr/>
            </p:nvSpPr>
            <p:spPr>
              <a:xfrm>
                <a:off x="1676400" y="32004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p:cNvSpPr/>
              <p:nvPr/>
            </p:nvSpPr>
            <p:spPr>
              <a:xfrm>
                <a:off x="6934200" y="2971800"/>
                <a:ext cx="573374" cy="2435902"/>
              </a:xfrm>
              <a:prstGeom prst="cube">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p:cNvSpPr/>
              <p:nvPr/>
            </p:nvSpPr>
            <p:spPr>
              <a:xfrm>
                <a:off x="762000" y="2590800"/>
                <a:ext cx="6858000" cy="1066800"/>
              </a:xfrm>
              <a:prstGeom prst="cube">
                <a:avLst>
                  <a:gd name="adj" fmla="val 59017"/>
                </a:avLst>
              </a:prstGeom>
              <a:solidFill>
                <a:srgbClr val="AB6F1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9181960" y="3221289"/>
              <a:ext cx="488513" cy="464020"/>
              <a:chOff x="9126542" y="2916489"/>
              <a:chExt cx="516331" cy="586188"/>
            </a:xfrm>
          </p:grpSpPr>
          <p:sp>
            <p:nvSpPr>
              <p:cNvPr id="104" name="Moon 103"/>
              <p:cNvSpPr/>
              <p:nvPr/>
            </p:nvSpPr>
            <p:spPr>
              <a:xfrm rot="7327483">
                <a:off x="9246958" y="2934992"/>
                <a:ext cx="414417" cy="377412"/>
              </a:xfrm>
              <a:prstGeom prst="moon">
                <a:avLst>
                  <a:gd name="adj" fmla="val 174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1927483">
                <a:off x="9126542" y="3129486"/>
                <a:ext cx="117941" cy="1787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927483">
                <a:off x="9436181" y="3323909"/>
                <a:ext cx="117941" cy="1787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rot="20025289">
              <a:off x="9839342" y="3074453"/>
              <a:ext cx="274122" cy="454759"/>
              <a:chOff x="609600" y="914400"/>
              <a:chExt cx="4114800" cy="3505200"/>
            </a:xfrm>
          </p:grpSpPr>
          <p:sp>
            <p:nvSpPr>
              <p:cNvPr id="38" name="Rounded Rectangle 37"/>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833562" y="1061183"/>
                <a:ext cx="3693337" cy="2362200"/>
              </a:xfrm>
              <a:prstGeom prst="roundRect">
                <a:avLst>
                  <a:gd name="adj" fmla="val 950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73"/>
              <p:cNvGrpSpPr/>
              <p:nvPr/>
            </p:nvGrpSpPr>
            <p:grpSpPr>
              <a:xfrm>
                <a:off x="1447800" y="3200400"/>
                <a:ext cx="2590800" cy="1143000"/>
                <a:chOff x="1447800" y="4724400"/>
                <a:chExt cx="2590800" cy="1143000"/>
              </a:xfrm>
            </p:grpSpPr>
            <p:sp>
              <p:nvSpPr>
                <p:cNvPr id="41" name="Rounded Rectangle 40"/>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Keyboard.png"/>
                <p:cNvPicPr>
                  <a:picLocks noChangeAspect="1"/>
                </p:cNvPicPr>
                <p:nvPr/>
              </p:nvPicPr>
              <p:blipFill>
                <a:blip r:embed="rId4" cstate="print"/>
                <a:stretch>
                  <a:fillRect/>
                </a:stretch>
              </p:blipFill>
              <p:spPr>
                <a:xfrm>
                  <a:off x="1524000" y="4800600"/>
                  <a:ext cx="2438400" cy="946150"/>
                </a:xfrm>
                <a:prstGeom prst="rect">
                  <a:avLst/>
                </a:prstGeom>
              </p:spPr>
            </p:pic>
          </p:grpSp>
        </p:grpSp>
        <p:grpSp>
          <p:nvGrpSpPr>
            <p:cNvPr id="98" name="Group 7"/>
            <p:cNvGrpSpPr/>
            <p:nvPr/>
          </p:nvGrpSpPr>
          <p:grpSpPr>
            <a:xfrm>
              <a:off x="10540105" y="2509985"/>
              <a:ext cx="1071418" cy="970800"/>
              <a:chOff x="5305110" y="533400"/>
              <a:chExt cx="1705290" cy="1545145"/>
            </a:xfrm>
          </p:grpSpPr>
          <p:sp>
            <p:nvSpPr>
              <p:cNvPr id="99" name="Right Arrow Callout 9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212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150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childTnLst>
                                </p:cTn>
                              </p:par>
                              <p:par>
                                <p:cTn id="22" presetID="10" presetClass="exit" presetSubtype="0" fill="hold" grpId="1" nodeType="withEffect">
                                  <p:stCondLst>
                                    <p:cond delay="0"/>
                                  </p:stCondLst>
                                  <p:childTnLst>
                                    <p:animEffect transition="out" filter="fade">
                                      <p:cBhvr>
                                        <p:cTn id="23" dur="2000"/>
                                        <p:tgtEl>
                                          <p:spTgt spid="36"/>
                                        </p:tgtEl>
                                      </p:cBhvr>
                                    </p:animEffect>
                                    <p:set>
                                      <p:cBhvr>
                                        <p:cTn id="24" dur="1" fill="hold">
                                          <p:stCondLst>
                                            <p:cond delay="1999"/>
                                          </p:stCondLst>
                                        </p:cTn>
                                        <p:tgtEl>
                                          <p:spTgt spid="3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P spid="36" grpId="0" animBg="1"/>
      <p:bldP spid="36"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9:42-48</a:t>
            </a:r>
          </a:p>
        </p:txBody>
      </p:sp>
      <p:sp>
        <p:nvSpPr>
          <p:cNvPr id="13" name="TextBox 12"/>
          <p:cNvSpPr txBox="1"/>
          <p:nvPr/>
        </p:nvSpPr>
        <p:spPr>
          <a:xfrm>
            <a:off x="9559636" y="6550223"/>
            <a:ext cx="2632364" cy="307777"/>
          </a:xfrm>
          <a:prstGeom prst="rect">
            <a:avLst/>
          </a:prstGeom>
          <a:noFill/>
        </p:spPr>
        <p:txBody>
          <a:bodyPr wrap="square" rtlCol="0">
            <a:spAutoFit/>
          </a:bodyPr>
          <a:lstStyle/>
          <a:p>
            <a:pPr algn="r"/>
            <a:r>
              <a:rPr lang="en-US" sz="1400" dirty="0">
                <a:solidFill>
                  <a:schemeClr val="bg1"/>
                </a:solidFill>
              </a:rPr>
              <a:t>(1)</a:t>
            </a:r>
          </a:p>
        </p:txBody>
      </p:sp>
      <p:grpSp>
        <p:nvGrpSpPr>
          <p:cNvPr id="2" name="Group 18"/>
          <p:cNvGrpSpPr/>
          <p:nvPr/>
        </p:nvGrpSpPr>
        <p:grpSpPr>
          <a:xfrm>
            <a:off x="6902620" y="2800602"/>
            <a:ext cx="1891155" cy="3834873"/>
            <a:chOff x="3369330" y="990600"/>
            <a:chExt cx="1891155" cy="3834873"/>
          </a:xfrm>
          <a:solidFill>
            <a:srgbClr val="FFFF00"/>
          </a:solidFill>
        </p:grpSpPr>
        <p:sp>
          <p:nvSpPr>
            <p:cNvPr id="20" name="Rounded Rectangle 19"/>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5745961">
              <a:off x="4829111" y="2296036"/>
              <a:ext cx="221193" cy="64155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9242442">
              <a:off x="4383575" y="1823704"/>
              <a:ext cx="263635" cy="970284"/>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7465154">
              <a:off x="4327124" y="3276318"/>
              <a:ext cx="339233" cy="71454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28296" y="990600"/>
              <a:ext cx="754690" cy="754759"/>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8114643">
              <a:off x="3369330" y="2096811"/>
              <a:ext cx="1062605" cy="258840"/>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566960" y="3629049"/>
              <a:ext cx="252342" cy="870346"/>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240782">
              <a:off x="3453400" y="2446870"/>
              <a:ext cx="221193" cy="753305"/>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8"/>
          <p:cNvGrpSpPr/>
          <p:nvPr/>
        </p:nvGrpSpPr>
        <p:grpSpPr>
          <a:xfrm>
            <a:off x="5482968" y="2667816"/>
            <a:ext cx="1003199" cy="3848561"/>
            <a:chOff x="3729193" y="976912"/>
            <a:chExt cx="1003199" cy="3848561"/>
          </a:xfrm>
          <a:solidFill>
            <a:schemeClr val="tx1"/>
          </a:solidFill>
        </p:grpSpPr>
        <p:sp>
          <p:nvSpPr>
            <p:cNvPr id="30" name="Rounded Rectangle 29"/>
            <p:cNvSpPr/>
            <p:nvPr/>
          </p:nvSpPr>
          <p:spPr>
            <a:xfrm>
              <a:off x="3969136" y="1851513"/>
              <a:ext cx="473009" cy="180480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9769779">
              <a:off x="4468757" y="1811105"/>
              <a:ext cx="263635" cy="148801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069183">
              <a:off x="3771165" y="3357495"/>
              <a:ext cx="310163" cy="146797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9815699">
              <a:off x="4320769" y="3360887"/>
              <a:ext cx="308310" cy="1370698"/>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774774" y="976912"/>
              <a:ext cx="808212" cy="80828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7027031">
              <a:off x="3113315" y="2417911"/>
              <a:ext cx="1490836" cy="25907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323188" y="242144"/>
            <a:ext cx="3289208" cy="2390250"/>
            <a:chOff x="384206" y="4158361"/>
            <a:chExt cx="3289208" cy="2390250"/>
          </a:xfrm>
        </p:grpSpPr>
        <p:grpSp>
          <p:nvGrpSpPr>
            <p:cNvPr id="36" name="Group 17"/>
            <p:cNvGrpSpPr/>
            <p:nvPr/>
          </p:nvGrpSpPr>
          <p:grpSpPr>
            <a:xfrm>
              <a:off x="384206" y="4158361"/>
              <a:ext cx="3289208" cy="2390250"/>
              <a:chOff x="609599" y="833642"/>
              <a:chExt cx="7941747" cy="5771225"/>
            </a:xfrm>
          </p:grpSpPr>
          <p:grpSp>
            <p:nvGrpSpPr>
              <p:cNvPr id="38" name="Group 14"/>
              <p:cNvGrpSpPr/>
              <p:nvPr/>
            </p:nvGrpSpPr>
            <p:grpSpPr>
              <a:xfrm rot="10800000">
                <a:off x="7696200" y="5257800"/>
                <a:ext cx="621450" cy="1347067"/>
                <a:chOff x="7010400" y="381000"/>
                <a:chExt cx="762000" cy="2033666"/>
              </a:xfrm>
            </p:grpSpPr>
            <p:sp>
              <p:nvSpPr>
                <p:cNvPr id="51" name="Rounded Rectangle 5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1"/>
              <p:cNvGrpSpPr/>
              <p:nvPr/>
            </p:nvGrpSpPr>
            <p:grpSpPr>
              <a:xfrm rot="10800000">
                <a:off x="939238" y="4923502"/>
                <a:ext cx="621450" cy="1347067"/>
                <a:chOff x="7010400" y="381000"/>
                <a:chExt cx="762000" cy="2033666"/>
              </a:xfrm>
            </p:grpSpPr>
            <p:sp>
              <p:nvSpPr>
                <p:cNvPr id="49" name="Rounded Rectangle 4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3"/>
              <p:cNvSpPr/>
              <p:nvPr/>
            </p:nvSpPr>
            <p:spPr>
              <a:xfrm>
                <a:off x="7315200" y="1981200"/>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1"/>
              <p:cNvSpPr/>
              <p:nvPr/>
            </p:nvSpPr>
            <p:spPr>
              <a:xfrm>
                <a:off x="609599" y="1643059"/>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3"/>
              <p:cNvGrpSpPr/>
              <p:nvPr/>
            </p:nvGrpSpPr>
            <p:grpSpPr>
              <a:xfrm>
                <a:off x="899460" y="833642"/>
                <a:ext cx="621450" cy="986197"/>
                <a:chOff x="7031201" y="834275"/>
                <a:chExt cx="762000" cy="1488861"/>
              </a:xfrm>
            </p:grpSpPr>
            <p:sp>
              <p:nvSpPr>
                <p:cNvPr id="47" name="Rounded Rectangle 46"/>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5"/>
                <p:cNvSpPr/>
                <p:nvPr/>
              </p:nvSpPr>
              <p:spPr>
                <a:xfrm>
                  <a:off x="7031201" y="834275"/>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4"/>
              <p:cNvGrpSpPr/>
              <p:nvPr/>
            </p:nvGrpSpPr>
            <p:grpSpPr>
              <a:xfrm>
                <a:off x="7646520" y="1148254"/>
                <a:ext cx="621450" cy="1017899"/>
                <a:chOff x="7087348" y="824753"/>
                <a:chExt cx="762000" cy="1536722"/>
              </a:xfrm>
            </p:grpSpPr>
            <p:sp>
              <p:nvSpPr>
                <p:cNvPr id="45" name="Rounded Rectangle 44"/>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87348" y="824753"/>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36"/>
            <p:cNvSpPr/>
            <p:nvPr/>
          </p:nvSpPr>
          <p:spPr>
            <a:xfrm>
              <a:off x="747225" y="4695518"/>
              <a:ext cx="2437759" cy="1323439"/>
            </a:xfrm>
            <a:prstGeom prst="rect">
              <a:avLst/>
            </a:prstGeom>
          </p:spPr>
          <p:txBody>
            <a:bodyPr wrap="square">
              <a:spAutoFit/>
            </a:bodyPr>
            <a:lstStyle/>
            <a:p>
              <a:pPr algn="ctr"/>
              <a:r>
                <a:rPr lang="en-US" sz="1600" dirty="0"/>
                <a:t> </a:t>
              </a:r>
              <a:r>
                <a:rPr lang="en-US" sz="1600" b="1" dirty="0"/>
                <a:t>It is better to separate ourselves from unrighteous influences than to end up being separated from God</a:t>
              </a:r>
              <a:endParaRPr lang="en-US" sz="1600" dirty="0"/>
            </a:p>
          </p:txBody>
        </p:sp>
      </p:grpSp>
      <p:sp>
        <p:nvSpPr>
          <p:cNvPr id="53" name="Rectangle 52"/>
          <p:cNvSpPr/>
          <p:nvPr/>
        </p:nvSpPr>
        <p:spPr>
          <a:xfrm>
            <a:off x="544943" y="1360208"/>
            <a:ext cx="5329383" cy="1569660"/>
          </a:xfrm>
          <a:prstGeom prst="rect">
            <a:avLst/>
          </a:prstGeom>
        </p:spPr>
        <p:txBody>
          <a:bodyPr wrap="square">
            <a:spAutoFit/>
          </a:bodyPr>
          <a:lstStyle/>
          <a:p>
            <a:r>
              <a:rPr lang="en-US" sz="2400" dirty="0">
                <a:solidFill>
                  <a:schemeClr val="bg1"/>
                </a:solidFill>
              </a:rPr>
              <a:t>Even though separating ourselves from influences that lead us to sin can sometimes be difficult, what can we gain through this sacrifice?</a:t>
            </a:r>
          </a:p>
        </p:txBody>
      </p:sp>
    </p:spTree>
    <p:extLst>
      <p:ext uri="{BB962C8B-B14F-4D97-AF65-F5344CB8AC3E}">
        <p14:creationId xmlns:p14="http://schemas.microsoft.com/office/powerpoint/2010/main" val="378187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outVertical)">
                                      <p:cBhvr>
                                        <p:cTn id="11" dur="1000"/>
                                        <p:tgtEl>
                                          <p:spTgt spid="29"/>
                                        </p:tgtEl>
                                      </p:cBhvr>
                                    </p:animEffect>
                                  </p:childTnLst>
                                </p:cTn>
                              </p:par>
                              <p:par>
                                <p:cTn id="12" presetID="63" presetClass="path" presetSubtype="0" accel="50000" decel="50000" fill="hold" nodeType="withEffect">
                                  <p:stCondLst>
                                    <p:cond delay="0"/>
                                  </p:stCondLst>
                                  <p:childTnLst>
                                    <p:animMotion origin="layout" path="M 0 0  L 0.25 0  E" pathEditMode="relative" ptsTypes="">
                                      <p:cBhvr>
                                        <p:cTn id="13"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9:49</a:t>
            </a:r>
          </a:p>
        </p:txBody>
      </p:sp>
      <p:sp>
        <p:nvSpPr>
          <p:cNvPr id="11" name="TextBox 10"/>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lephant" pitchFamily="18" charset="0"/>
              </a:rPr>
              <a:t>Salted With Fire</a:t>
            </a:r>
          </a:p>
        </p:txBody>
      </p:sp>
      <p:sp>
        <p:nvSpPr>
          <p:cNvPr id="13" name="TextBox 12"/>
          <p:cNvSpPr txBox="1"/>
          <p:nvPr/>
        </p:nvSpPr>
        <p:spPr>
          <a:xfrm>
            <a:off x="9559636" y="6550223"/>
            <a:ext cx="2632364" cy="307777"/>
          </a:xfrm>
          <a:prstGeom prst="rect">
            <a:avLst/>
          </a:prstGeom>
          <a:noFill/>
        </p:spPr>
        <p:txBody>
          <a:bodyPr wrap="square" rtlCol="0">
            <a:spAutoFit/>
          </a:bodyPr>
          <a:lstStyle/>
          <a:p>
            <a:pPr algn="r"/>
            <a:r>
              <a:rPr lang="en-US" sz="1400" dirty="0">
                <a:solidFill>
                  <a:schemeClr val="bg1"/>
                </a:solidFill>
              </a:rPr>
              <a:t>(1)</a:t>
            </a:r>
          </a:p>
        </p:txBody>
      </p:sp>
      <p:grpSp>
        <p:nvGrpSpPr>
          <p:cNvPr id="29" name="Group 28"/>
          <p:cNvGrpSpPr/>
          <p:nvPr/>
        </p:nvGrpSpPr>
        <p:grpSpPr>
          <a:xfrm>
            <a:off x="277092" y="835458"/>
            <a:ext cx="3916218" cy="2840615"/>
            <a:chOff x="277091" y="835458"/>
            <a:chExt cx="4330989" cy="3231096"/>
          </a:xfrm>
        </p:grpSpPr>
        <p:pic>
          <p:nvPicPr>
            <p:cNvPr id="22530" name="Picture 2" descr="Jesus Goes Up to Jerusalem"/>
            <p:cNvPicPr>
              <a:picLocks noChangeAspect="1" noChangeArrowheads="1"/>
            </p:cNvPicPr>
            <p:nvPr/>
          </p:nvPicPr>
          <p:blipFill>
            <a:blip r:embed="rId3" cstate="print"/>
            <a:srcRect/>
            <a:stretch>
              <a:fillRect/>
            </a:stretch>
          </p:blipFill>
          <p:spPr bwMode="auto">
            <a:xfrm>
              <a:off x="321830" y="835458"/>
              <a:ext cx="4286250" cy="3209926"/>
            </a:xfrm>
            <a:prstGeom prst="rect">
              <a:avLst/>
            </a:prstGeom>
            <a:noFill/>
          </p:spPr>
        </p:pic>
        <p:sp>
          <p:nvSpPr>
            <p:cNvPr id="17" name="Rectangle 16"/>
            <p:cNvSpPr/>
            <p:nvPr/>
          </p:nvSpPr>
          <p:spPr>
            <a:xfrm>
              <a:off x="277091" y="3789555"/>
              <a:ext cx="2881745" cy="276999"/>
            </a:xfrm>
            <a:prstGeom prst="rect">
              <a:avLst/>
            </a:prstGeom>
          </p:spPr>
          <p:txBody>
            <a:bodyPr wrap="square">
              <a:spAutoFit/>
            </a:bodyPr>
            <a:lstStyle/>
            <a:p>
              <a:r>
                <a:rPr lang="en-US" sz="1200" dirty="0">
                  <a:solidFill>
                    <a:schemeClr val="bg1"/>
                  </a:solidFill>
                </a:rPr>
                <a:t>James </a:t>
              </a:r>
              <a:r>
                <a:rPr lang="en-US" sz="1200" dirty="0" err="1">
                  <a:solidFill>
                    <a:schemeClr val="bg1"/>
                  </a:solidFill>
                </a:rPr>
                <a:t>Tissot</a:t>
              </a:r>
              <a:endParaRPr lang="en-US" sz="1200" dirty="0">
                <a:solidFill>
                  <a:schemeClr val="bg1"/>
                </a:solidFill>
              </a:endParaRPr>
            </a:p>
          </p:txBody>
        </p:sp>
      </p:grpSp>
      <p:sp>
        <p:nvSpPr>
          <p:cNvPr id="36" name="Rectangle 35"/>
          <p:cNvSpPr/>
          <p:nvPr/>
        </p:nvSpPr>
        <p:spPr>
          <a:xfrm>
            <a:off x="4793672" y="1489609"/>
            <a:ext cx="6096000" cy="1477328"/>
          </a:xfrm>
          <a:prstGeom prst="rect">
            <a:avLst/>
          </a:prstGeom>
        </p:spPr>
        <p:txBody>
          <a:bodyPr>
            <a:spAutoFit/>
          </a:bodyPr>
          <a:lstStyle/>
          <a:p>
            <a:r>
              <a:rPr lang="en-US" dirty="0">
                <a:solidFill>
                  <a:schemeClr val="bg1"/>
                </a:solidFill>
              </a:rPr>
              <a:t>The Savior emphasized that followers of Jesus Christ must be willing to sacrifice unworthy aspects of their lives (represented by their hands, feet, or eyes) in order to enter the kingdom. </a:t>
            </a:r>
          </a:p>
          <a:p>
            <a:endParaRPr lang="en-US" dirty="0">
              <a:solidFill>
                <a:schemeClr val="bg1"/>
              </a:solidFill>
            </a:endParaRPr>
          </a:p>
          <a:p>
            <a:r>
              <a:rPr lang="en-US" dirty="0">
                <a:solidFill>
                  <a:schemeClr val="bg1"/>
                </a:solidFill>
              </a:rPr>
              <a:t>The Savior then spoke of the entire person as a sacrifice to God </a:t>
            </a:r>
          </a:p>
        </p:txBody>
      </p:sp>
      <p:sp>
        <p:nvSpPr>
          <p:cNvPr id="37" name="Rectangle 36"/>
          <p:cNvSpPr/>
          <p:nvPr/>
        </p:nvSpPr>
        <p:spPr>
          <a:xfrm>
            <a:off x="480291" y="3955626"/>
            <a:ext cx="3805381" cy="1477328"/>
          </a:xfrm>
          <a:prstGeom prst="rect">
            <a:avLst/>
          </a:prstGeom>
        </p:spPr>
        <p:txBody>
          <a:bodyPr wrap="square">
            <a:spAutoFit/>
          </a:bodyPr>
          <a:lstStyle/>
          <a:p>
            <a:r>
              <a:rPr lang="en-US" i="1" dirty="0">
                <a:solidFill>
                  <a:srgbClr val="FFFF00"/>
                </a:solidFill>
              </a:rPr>
              <a:t>I beseech you therefore, brethren, by the mercies of God, that ye present your bodies a living sacrifice, holy, acceptable unto God, which is your reasonable service. Romans 12:1</a:t>
            </a:r>
          </a:p>
        </p:txBody>
      </p:sp>
      <p:sp>
        <p:nvSpPr>
          <p:cNvPr id="38" name="Rectangle 37"/>
          <p:cNvSpPr/>
          <p:nvPr/>
        </p:nvSpPr>
        <p:spPr>
          <a:xfrm>
            <a:off x="6788726" y="4426771"/>
            <a:ext cx="4895273" cy="2308324"/>
          </a:xfrm>
          <a:prstGeom prst="rect">
            <a:avLst/>
          </a:prstGeom>
        </p:spPr>
        <p:txBody>
          <a:bodyPr wrap="square">
            <a:spAutoFit/>
          </a:bodyPr>
          <a:lstStyle/>
          <a:p>
            <a:r>
              <a:rPr lang="en-US" dirty="0">
                <a:solidFill>
                  <a:schemeClr val="bg1"/>
                </a:solidFill>
              </a:rPr>
              <a:t>Sacrifices in ancient Israel were made with salt and with fire. Salt was an important symbol of the covenant between the Lord and Israel (see Leviticus 2:13), </a:t>
            </a:r>
          </a:p>
          <a:p>
            <a:endParaRPr lang="en-US" dirty="0">
              <a:solidFill>
                <a:schemeClr val="bg1"/>
              </a:solidFill>
            </a:endParaRPr>
          </a:p>
          <a:p>
            <a:r>
              <a:rPr lang="en-US" dirty="0">
                <a:solidFill>
                  <a:schemeClr val="bg1"/>
                </a:solidFill>
              </a:rPr>
              <a:t>and fire was often a symbol of spiritual preservation, purification, trials, and complete dedication to God.</a:t>
            </a:r>
          </a:p>
        </p:txBody>
      </p:sp>
      <p:pic>
        <p:nvPicPr>
          <p:cNvPr id="39" name="Picture 38" descr="High_Priest_Offering_Incense_on_the_Altar.jpg"/>
          <p:cNvPicPr>
            <a:picLocks noChangeAspect="1"/>
          </p:cNvPicPr>
          <p:nvPr/>
        </p:nvPicPr>
        <p:blipFill>
          <a:blip r:embed="rId4" cstate="print"/>
          <a:stretch>
            <a:fillRect/>
          </a:stretch>
        </p:blipFill>
        <p:spPr>
          <a:xfrm>
            <a:off x="4349095" y="4543282"/>
            <a:ext cx="2257214" cy="2116138"/>
          </a:xfrm>
          <a:prstGeom prst="rect">
            <a:avLst/>
          </a:prstGeom>
        </p:spPr>
      </p:pic>
    </p:spTree>
    <p:extLst>
      <p:ext uri="{BB962C8B-B14F-4D97-AF65-F5344CB8AC3E}">
        <p14:creationId xmlns:p14="http://schemas.microsoft.com/office/powerpoint/2010/main" val="228326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pic>
        <p:nvPicPr>
          <p:cNvPr id="23554" name="Picture 2" descr="https://antiochcultureconflict.files.wordpress.com/2015/09/many-people-forming-a-sense-of-focused-culture-transparent.png"/>
          <p:cNvPicPr>
            <a:picLocks noChangeAspect="1" noChangeArrowheads="1"/>
          </p:cNvPicPr>
          <p:nvPr/>
        </p:nvPicPr>
        <p:blipFill>
          <a:blip r:embed="rId3" cstate="print"/>
          <a:srcRect/>
          <a:stretch>
            <a:fillRect/>
          </a:stretch>
        </p:blipFill>
        <p:spPr bwMode="auto">
          <a:xfrm>
            <a:off x="2050472" y="-431513"/>
            <a:ext cx="7658966" cy="7658967"/>
          </a:xfrm>
          <a:prstGeom prst="rect">
            <a:avLst/>
          </a:prstGeom>
          <a:noFill/>
        </p:spPr>
      </p:pic>
      <p:sp>
        <p:nvSpPr>
          <p:cNvPr id="7" name="TextBox 6"/>
          <p:cNvSpPr txBox="1"/>
          <p:nvPr/>
        </p:nvSpPr>
        <p:spPr>
          <a:xfrm>
            <a:off x="110836" y="6539345"/>
            <a:ext cx="2632364" cy="307777"/>
          </a:xfrm>
          <a:prstGeom prst="rect">
            <a:avLst/>
          </a:prstGeom>
          <a:noFill/>
        </p:spPr>
        <p:txBody>
          <a:bodyPr wrap="square" rtlCol="0">
            <a:spAutoFit/>
          </a:bodyPr>
          <a:lstStyle/>
          <a:p>
            <a:r>
              <a:rPr lang="en-US" sz="1400" dirty="0">
                <a:solidFill>
                  <a:schemeClr val="bg1"/>
                </a:solidFill>
              </a:rPr>
              <a:t>Mark 9:49</a:t>
            </a:r>
          </a:p>
        </p:txBody>
      </p:sp>
      <p:sp>
        <p:nvSpPr>
          <p:cNvPr id="13" name="TextBox 12"/>
          <p:cNvSpPr txBox="1"/>
          <p:nvPr/>
        </p:nvSpPr>
        <p:spPr>
          <a:xfrm>
            <a:off x="9559636" y="6550223"/>
            <a:ext cx="2632364" cy="307777"/>
          </a:xfrm>
          <a:prstGeom prst="rect">
            <a:avLst/>
          </a:prstGeom>
          <a:noFill/>
        </p:spPr>
        <p:txBody>
          <a:bodyPr wrap="square" rtlCol="0">
            <a:spAutoFit/>
          </a:bodyPr>
          <a:lstStyle/>
          <a:p>
            <a:pPr algn="r"/>
            <a:r>
              <a:rPr lang="en-US" sz="1400" dirty="0">
                <a:solidFill>
                  <a:schemeClr val="bg1"/>
                </a:solidFill>
              </a:rPr>
              <a:t>(6)</a:t>
            </a:r>
          </a:p>
        </p:txBody>
      </p:sp>
      <p:sp>
        <p:nvSpPr>
          <p:cNvPr id="40" name="Rectangle 39"/>
          <p:cNvSpPr/>
          <p:nvPr/>
        </p:nvSpPr>
        <p:spPr>
          <a:xfrm>
            <a:off x="4627420" y="2339263"/>
            <a:ext cx="2761672" cy="1938992"/>
          </a:xfrm>
          <a:prstGeom prst="rect">
            <a:avLst/>
          </a:prstGeom>
        </p:spPr>
        <p:txBody>
          <a:bodyPr wrap="square">
            <a:spAutoFit/>
          </a:bodyPr>
          <a:lstStyle/>
          <a:p>
            <a:r>
              <a:rPr lang="en-US" sz="2000" dirty="0">
                <a:solidFill>
                  <a:schemeClr val="bg1"/>
                </a:solidFill>
              </a:rPr>
              <a:t>“Every member of the Church shall be tested and tried in all things, to see whether he will abide in the covenant ‘even unto death.’” </a:t>
            </a:r>
          </a:p>
        </p:txBody>
      </p:sp>
    </p:spTree>
    <p:extLst>
      <p:ext uri="{BB962C8B-B14F-4D97-AF65-F5344CB8AC3E}">
        <p14:creationId xmlns:p14="http://schemas.microsoft.com/office/powerpoint/2010/main" val="1610488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cdn.wonderfulengineering.com/wp-content/uploads/2014/09/red-wallpaper-3.jpg"/>
          <p:cNvPicPr>
            <a:picLocks noChangeAspect="1" noChangeArrowheads="1"/>
          </p:cNvPicPr>
          <p:nvPr/>
        </p:nvPicPr>
        <p:blipFill>
          <a:blip r:embed="rId2" cstate="print"/>
          <a:srcRect/>
          <a:stretch>
            <a:fillRect/>
          </a:stretch>
        </p:blipFill>
        <p:spPr bwMode="auto">
          <a:xfrm>
            <a:off x="0" y="0"/>
            <a:ext cx="12192000" cy="6904183"/>
          </a:xfrm>
          <a:prstGeom prst="rect">
            <a:avLst/>
          </a:prstGeom>
          <a:noFill/>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13</a:t>
            </a:r>
          </a:p>
          <a:p>
            <a:pPr marL="342900" indent="-342900">
              <a:buFontTx/>
              <a:buAutoNum type="arabicPeriod"/>
            </a:pPr>
            <a:r>
              <a:rPr lang="en-US" dirty="0">
                <a:solidFill>
                  <a:schemeClr val="bg1"/>
                </a:solidFill>
              </a:rPr>
              <a:t>President Gordon B. Hinckley "Our Testimony to the World," </a:t>
            </a:r>
            <a:r>
              <a:rPr lang="en-US" i="1" dirty="0">
                <a:solidFill>
                  <a:schemeClr val="bg1"/>
                </a:solidFill>
              </a:rPr>
              <a:t>Ensign</a:t>
            </a:r>
            <a:r>
              <a:rPr lang="en-US" dirty="0">
                <a:solidFill>
                  <a:schemeClr val="bg1"/>
                </a:solidFill>
              </a:rPr>
              <a:t>, May 1997, 84)</a:t>
            </a:r>
          </a:p>
          <a:p>
            <a:pPr marL="342900" indent="-342900">
              <a:buFontTx/>
              <a:buAutoNum type="arabicPeriod"/>
            </a:pPr>
            <a:r>
              <a:rPr lang="en-US" dirty="0">
                <a:solidFill>
                  <a:schemeClr val="bg1"/>
                </a:solidFill>
              </a:rPr>
              <a:t>President Ezra Taft Benson (</a:t>
            </a:r>
            <a:r>
              <a:rPr lang="en-US" i="1" dirty="0">
                <a:solidFill>
                  <a:schemeClr val="bg1"/>
                </a:solidFill>
              </a:rPr>
              <a:t>The Teachings of Ezra Taft Benson </a:t>
            </a:r>
            <a:r>
              <a:rPr lang="en-US" dirty="0">
                <a:solidFill>
                  <a:schemeClr val="bg1"/>
                </a:solidFill>
              </a:rPr>
              <a:t>[Salt Lake City: </a:t>
            </a:r>
            <a:r>
              <a:rPr lang="en-US" dirty="0" err="1">
                <a:solidFill>
                  <a:schemeClr val="bg1"/>
                </a:solidFill>
              </a:rPr>
              <a:t>Bookcraft</a:t>
            </a:r>
            <a:r>
              <a:rPr lang="en-US" dirty="0">
                <a:solidFill>
                  <a:schemeClr val="bg1"/>
                </a:solidFill>
              </a:rPr>
              <a:t>, 1988], 202.)</a:t>
            </a:r>
          </a:p>
          <a:p>
            <a:pPr marL="342900" indent="-342900">
              <a:buFontTx/>
              <a:buAutoNum type="arabicPeriod"/>
            </a:pPr>
            <a:r>
              <a:rPr lang="en-US" dirty="0">
                <a:solidFill>
                  <a:schemeClr val="bg1"/>
                </a:solidFill>
              </a:rPr>
              <a:t>Elder M. Russell Ballard </a:t>
            </a:r>
            <a:r>
              <a:rPr lang="en-US" i="1" dirty="0">
                <a:solidFill>
                  <a:schemeClr val="bg1"/>
                </a:solidFill>
              </a:rPr>
              <a:t>Teach the Children</a:t>
            </a:r>
            <a:r>
              <a:rPr lang="en-US" dirty="0">
                <a:solidFill>
                  <a:schemeClr val="bg1"/>
                </a:solidFill>
              </a:rPr>
              <a:t>, </a:t>
            </a:r>
            <a:r>
              <a:rPr lang="en-US" i="1" dirty="0">
                <a:solidFill>
                  <a:schemeClr val="bg1"/>
                </a:solidFill>
              </a:rPr>
              <a:t>Ensign</a:t>
            </a:r>
            <a:r>
              <a:rPr lang="en-US" dirty="0">
                <a:solidFill>
                  <a:schemeClr val="bg1"/>
                </a:solidFill>
              </a:rPr>
              <a:t>, May 1991, 78-79</a:t>
            </a:r>
          </a:p>
          <a:p>
            <a:pPr marL="342900" indent="-342900">
              <a:buFontTx/>
              <a:buAutoNum type="arabicPeriod"/>
            </a:pPr>
            <a:r>
              <a:rPr lang="en-US" dirty="0">
                <a:solidFill>
                  <a:schemeClr val="bg1"/>
                </a:solidFill>
              </a:rPr>
              <a:t> Elder Walter F. </a:t>
            </a:r>
            <a:r>
              <a:rPr lang="en-US" dirty="0" err="1">
                <a:solidFill>
                  <a:schemeClr val="bg1"/>
                </a:solidFill>
              </a:rPr>
              <a:t>González</a:t>
            </a:r>
            <a:r>
              <a:rPr lang="en-US" dirty="0">
                <a:solidFill>
                  <a:schemeClr val="bg1"/>
                </a:solidFill>
              </a:rPr>
              <a:t> (“Today Is the Time,”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2007, 54–55)</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1:421; 3 vols. 1:420).</a:t>
            </a:r>
          </a:p>
          <a:p>
            <a:pPr marL="342900" indent="-342900">
              <a:buFontTx/>
              <a:buAutoNum type="arabicPeriod"/>
            </a:pPr>
            <a:r>
              <a:rPr lang="en-US" dirty="0">
                <a:solidFill>
                  <a:schemeClr val="bg1"/>
                </a:solidFill>
              </a:rPr>
              <a:t>Bible Dictionary “Hell”</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C34E1FA0-DECE-4B0D-8D10-17F7D9FC2047}"/>
              </a:ext>
            </a:extLst>
          </p:cNvPr>
          <p:cNvSpPr>
            <a:spLocks noGrp="1"/>
          </p:cNvSpPr>
          <p:nvPr/>
        </p:nvSpPr>
        <p:spPr>
          <a:xfrm>
            <a:off x="12902" y="65339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379007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84795" y="259921"/>
          <a:ext cx="10434045" cy="3783648"/>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The Transfiguration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9:28-36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Demonic Boy</a:t>
                      </a:r>
                      <a:r>
                        <a:rPr lang="en-US" sz="1200" baseline="0" dirty="0"/>
                        <a:t> Healed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9:37-43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Jesus Again</a:t>
                      </a:r>
                      <a:r>
                        <a:rPr lang="en-US" sz="1200" baseline="0" dirty="0"/>
                        <a:t> Foretells His Death and Resurrection</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17:22, 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9:30-32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Tribute Money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17:24-27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Discourse on Humility, Service, and Forgiveness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18:1-35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The Transfiguration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9:28-36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a:t>Demonic Boy</a:t>
                      </a:r>
                      <a:r>
                        <a:rPr lang="en-US" sz="1200" baseline="0" dirty="0"/>
                        <a:t> Healed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17:14-21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9:14-29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9:37-43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Jesus Again</a:t>
                      </a:r>
                      <a:r>
                        <a:rPr lang="en-US" sz="1200" baseline="0" dirty="0"/>
                        <a:t> Foretells His Death and Resurrection</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17:22, 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9:30-32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968">
                <a:tc>
                  <a:txBody>
                    <a:bodyPr/>
                    <a:lstStyle/>
                    <a:p>
                      <a:r>
                        <a:rPr lang="en-US" sz="1200" dirty="0"/>
                        <a:t>Tribute Money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17:24-27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3968">
                <a:tc>
                  <a:txBody>
                    <a:bodyPr/>
                    <a:lstStyle/>
                    <a:p>
                      <a:r>
                        <a:rPr lang="en-US" sz="1200" dirty="0"/>
                        <a:t>Discourse on Humility, Service, and Forgiveness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18:1-35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9:33-50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9:46-50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758871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1569660"/>
          </a:xfrm>
          <a:prstGeom prst="rect">
            <a:avLst/>
          </a:prstGeom>
          <a:ln>
            <a:solidFill>
              <a:schemeClr val="tx1"/>
            </a:solidFill>
          </a:ln>
        </p:spPr>
        <p:txBody>
          <a:bodyPr>
            <a:spAutoFit/>
          </a:bodyPr>
          <a:lstStyle/>
          <a:p>
            <a:pPr fontAlgn="base"/>
            <a:r>
              <a:rPr lang="en-US" sz="1200" b="1" dirty="0"/>
              <a:t>Who is the Greatest Mark 9:34</a:t>
            </a:r>
          </a:p>
          <a:p>
            <a:pPr fontAlgn="base"/>
            <a:r>
              <a:rPr lang="en-US" sz="1200" dirty="0"/>
              <a:t>“Position in the Church does not exalt anyone, but faithfulness does. On the other hand, aspiring to a visible position—striving to become a master rather than a servant—can destroy the spirit of the worker and the work.</a:t>
            </a:r>
          </a:p>
          <a:p>
            <a:pPr fontAlgn="base"/>
            <a:r>
              <a:rPr lang="en-US" sz="1200" dirty="0"/>
              <a:t>“Occasionally confusion exists regarding servants and masters. The Bible reports that a group of men ‘had disputed among themselves, who should be the greatest’ among them. Jesus said, ‘If any man desire to be first, the same shall be last of all, and </a:t>
            </a:r>
            <a:r>
              <a:rPr lang="en-US" sz="1200" i="1" dirty="0"/>
              <a:t>servant of all</a:t>
            </a:r>
            <a:r>
              <a:rPr lang="en-US" sz="1200" dirty="0"/>
              <a:t>’’. Elder Russell M. Nelson (“Thou </a:t>
            </a:r>
            <a:r>
              <a:rPr lang="en-US" sz="1200" dirty="0" err="1"/>
              <a:t>Shalt</a:t>
            </a:r>
            <a:r>
              <a:rPr lang="en-US" sz="1200" dirty="0"/>
              <a:t> Have No Other Gods,”</a:t>
            </a:r>
            <a:r>
              <a:rPr lang="en-US" sz="1200" i="1" dirty="0"/>
              <a:t> Ensign,</a:t>
            </a:r>
            <a:r>
              <a:rPr lang="en-US" sz="1200" dirty="0"/>
              <a:t> May 1996, 15–16).</a:t>
            </a:r>
          </a:p>
        </p:txBody>
      </p:sp>
      <p:sp>
        <p:nvSpPr>
          <p:cNvPr id="4" name="Rectangle 3"/>
          <p:cNvSpPr/>
          <p:nvPr/>
        </p:nvSpPr>
        <p:spPr>
          <a:xfrm>
            <a:off x="0" y="1577492"/>
            <a:ext cx="6096000" cy="2492990"/>
          </a:xfrm>
          <a:prstGeom prst="rect">
            <a:avLst/>
          </a:prstGeom>
          <a:ln>
            <a:solidFill>
              <a:schemeClr val="tx1"/>
            </a:solidFill>
          </a:ln>
        </p:spPr>
        <p:txBody>
          <a:bodyPr>
            <a:spAutoFit/>
          </a:bodyPr>
          <a:lstStyle/>
          <a:p>
            <a:r>
              <a:rPr lang="en-US" sz="1200" b="1" dirty="0"/>
              <a:t>He Followed Us Not Mark 9:38-40</a:t>
            </a:r>
          </a:p>
          <a:p>
            <a:r>
              <a:rPr lang="en-US" sz="1200" dirty="0"/>
              <a:t>John’s concern by explaining that the man “was not one of the inner circle of disciples who traveled, ate, slept, and communed continually with the Master. Luke has it: ‘He </a:t>
            </a:r>
            <a:r>
              <a:rPr lang="en-US" sz="1200" dirty="0" err="1"/>
              <a:t>followeth</a:t>
            </a:r>
            <a:r>
              <a:rPr lang="en-US" sz="1200" dirty="0"/>
              <a:t> not </a:t>
            </a:r>
            <a:r>
              <a:rPr lang="en-US" sz="1200" i="1" dirty="0"/>
              <a:t>with</a:t>
            </a:r>
            <a:r>
              <a:rPr lang="en-US" sz="1200" dirty="0"/>
              <a:t> us’ [Luke 9:49; italics added]; that is, he is not one of our traveling companions. But from our Lord’s reply it is evident that he was a member of the kingdom, a legal administrator who was acting in the authority of the priesthood and the power of faith. Either he was unknown to John who therefore erroneously supposed him to be without authority or else John falsely supposed that the power to cast out devils was limited to the Twelve and did not extend to all faithful priesthood holders. It is quite possible that the one casting out devils was a seventy. [see Luke 10:1, 17]</a:t>
            </a:r>
          </a:p>
          <a:p>
            <a:r>
              <a:rPr lang="en-US" sz="1200" dirty="0"/>
              <a:t>The Savior’s answer to John, recorded in Mark 9:40, reassured John and the Twelve that the man was a disciple with authority, though not an Apostle” Elder Bruce R. McConkie (</a:t>
            </a:r>
            <a:r>
              <a:rPr lang="en-US" sz="1200" i="1" dirty="0"/>
              <a:t>Doctrinal New Testament Commentary,</a:t>
            </a:r>
            <a:r>
              <a:rPr lang="en-US" sz="1200" dirty="0"/>
              <a:t> 1:417).</a:t>
            </a:r>
          </a:p>
        </p:txBody>
      </p:sp>
      <p:sp>
        <p:nvSpPr>
          <p:cNvPr id="5" name="Rectangle 4"/>
          <p:cNvSpPr/>
          <p:nvPr/>
        </p:nvSpPr>
        <p:spPr>
          <a:xfrm>
            <a:off x="0" y="4066693"/>
            <a:ext cx="6096000" cy="2677656"/>
          </a:xfrm>
          <a:prstGeom prst="rect">
            <a:avLst/>
          </a:prstGeom>
          <a:ln>
            <a:solidFill>
              <a:schemeClr val="tx1"/>
            </a:solidFill>
          </a:ln>
        </p:spPr>
        <p:txBody>
          <a:bodyPr>
            <a:spAutoFit/>
          </a:bodyPr>
          <a:lstStyle/>
          <a:p>
            <a:pPr fontAlgn="base"/>
            <a:r>
              <a:rPr lang="en-US" sz="1200" b="1" dirty="0"/>
              <a:t>Elder Walter F. </a:t>
            </a:r>
            <a:r>
              <a:rPr lang="en-US" sz="1200" b="1" dirty="0" err="1"/>
              <a:t>González</a:t>
            </a:r>
            <a:endParaRPr lang="en-US" sz="1200" b="1" dirty="0"/>
          </a:p>
          <a:p>
            <a:pPr fontAlgn="base"/>
            <a:r>
              <a:rPr lang="en-US" sz="1200" dirty="0"/>
              <a:t>General Authority Seventy Elder Walter F. </a:t>
            </a:r>
            <a:r>
              <a:rPr lang="en-US" sz="1200" dirty="0" err="1"/>
              <a:t>González</a:t>
            </a:r>
            <a:r>
              <a:rPr lang="en-US" sz="1200" dirty="0"/>
              <a:t> was sustained a member of the First Quorum of the Seventy of The Church of Jesus Christ of Latter-day Saints on March 31, 2001. He had previously served in the Fourth Quorum of the Seventy, beginning in April 1997, and as an Area Authority in the South America North Area since August 15, 1995.</a:t>
            </a:r>
          </a:p>
          <a:p>
            <a:pPr fontAlgn="base"/>
            <a:r>
              <a:rPr lang="en-US" sz="1200" dirty="0"/>
              <a:t>He is currently serving as president of the South America South Area. Elder </a:t>
            </a:r>
            <a:r>
              <a:rPr lang="en-US" sz="1200" dirty="0" err="1"/>
              <a:t>González</a:t>
            </a:r>
            <a:r>
              <a:rPr lang="en-US" sz="1200" dirty="0"/>
              <a:t> previously served in the Presidency of the Seventy with supervisory responsibility for the North America Southeast Area, as president of the South America West Area, president of the Brazil North Area, first counselor in the Brazil North Area Presidency, and first counselor in the South America North Area Presidency.</a:t>
            </a:r>
          </a:p>
          <a:p>
            <a:pPr fontAlgn="base"/>
            <a:r>
              <a:rPr lang="en-US" sz="1200" dirty="0"/>
              <a:t>He earned a bachelor of general studies degree at Indiana University and a technician’s certificate in business administration at CEMLAD Institute. His professional career led him to be director of the Church Educational System for the South America North Area. Prior to taking that position, he was a CES employee in several South American countries.</a:t>
            </a:r>
          </a:p>
        </p:txBody>
      </p:sp>
      <p:sp>
        <p:nvSpPr>
          <p:cNvPr id="6" name="Rectangle 5"/>
          <p:cNvSpPr/>
          <p:nvPr/>
        </p:nvSpPr>
        <p:spPr>
          <a:xfrm>
            <a:off x="6096000" y="0"/>
            <a:ext cx="6096000" cy="2123658"/>
          </a:xfrm>
          <a:prstGeom prst="rect">
            <a:avLst/>
          </a:prstGeom>
          <a:ln>
            <a:solidFill>
              <a:schemeClr val="tx1"/>
            </a:solidFill>
          </a:ln>
        </p:spPr>
        <p:txBody>
          <a:bodyPr>
            <a:spAutoFit/>
          </a:bodyPr>
          <a:lstStyle/>
          <a:p>
            <a:pPr fontAlgn="base"/>
            <a:r>
              <a:rPr lang="en-US" sz="1200" b="1" dirty="0"/>
              <a:t>Separating Ourselves from sin  Mark 9:43-48</a:t>
            </a:r>
          </a:p>
          <a:p>
            <a:pPr fontAlgn="base"/>
            <a:r>
              <a:rPr lang="en-US" sz="1200" dirty="0"/>
              <a:t>“With whom will you choose to associate?</a:t>
            </a:r>
          </a:p>
          <a:p>
            <a:pPr fontAlgn="base"/>
            <a:r>
              <a:rPr lang="en-US" sz="1200" dirty="0"/>
              <a:t>“You will mingle with many good people who also believe in God. Whether they be Jewish, Catholic, Protestant, or Muslim, believers know that there actually is absolute truth. …</a:t>
            </a:r>
          </a:p>
          <a:p>
            <a:pPr fontAlgn="base"/>
            <a:r>
              <a:rPr lang="en-US" sz="1200" dirty="0"/>
              <a:t>“As you move along life’s journey, you will also become acquainted with people who do not believe in God. Many of them have not yet found divine truth and don’t know where to look for it. But you youth of the noble birthright are coming to their rescue. …</a:t>
            </a:r>
          </a:p>
          <a:p>
            <a:pPr fontAlgn="base"/>
            <a:r>
              <a:rPr lang="en-US" sz="1200" dirty="0"/>
              <a:t>“As you mingle with nonbelievers, be aware that there may be a few who do not have your best interest at heart (see D&amp;C 1:16;89:4). As soon as you discern that, flee from them quickly and permanently (see 1 Timothy 6:5–6, 11)” (“What Will You Choose?”</a:t>
            </a:r>
            <a:r>
              <a:rPr lang="en-US" sz="1200" i="1" dirty="0"/>
              <a:t>Ensign,</a:t>
            </a:r>
            <a:r>
              <a:rPr lang="en-US" sz="1200" dirty="0"/>
              <a:t> Jan. 2015, 33, or </a:t>
            </a:r>
            <a:r>
              <a:rPr lang="en-US" sz="1200" i="1" dirty="0"/>
              <a:t>Liahona,</a:t>
            </a:r>
            <a:r>
              <a:rPr lang="en-US" sz="1200" dirty="0"/>
              <a:t> Jan. 2015, 21).</a:t>
            </a:r>
          </a:p>
        </p:txBody>
      </p:sp>
    </p:spTree>
    <p:extLst>
      <p:ext uri="{BB962C8B-B14F-4D97-AF65-F5344CB8AC3E}">
        <p14:creationId xmlns:p14="http://schemas.microsoft.com/office/powerpoint/2010/main" val="240362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err="1">
                <a:solidFill>
                  <a:schemeClr val="bg1"/>
                </a:solidFill>
                <a:latin typeface="Modern No. 20" pitchFamily="18" charset="0"/>
              </a:rPr>
              <a:t>Defileth</a:t>
            </a:r>
            <a:endParaRPr lang="en-US" sz="5400" dirty="0">
              <a:solidFill>
                <a:schemeClr val="bg1"/>
              </a:solidFill>
              <a:latin typeface="Modern No. 20" pitchFamily="18" charset="0"/>
            </a:endParaRP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15:10-11</a:t>
            </a:r>
            <a:endParaRPr lang="en-US" i="1" dirty="0">
              <a:solidFill>
                <a:schemeClr val="bg1"/>
              </a:solidFill>
            </a:endParaRPr>
          </a:p>
        </p:txBody>
      </p:sp>
      <p:sp>
        <p:nvSpPr>
          <p:cNvPr id="24" name="Rectangle 23"/>
          <p:cNvSpPr/>
          <p:nvPr/>
        </p:nvSpPr>
        <p:spPr>
          <a:xfrm>
            <a:off x="2911813" y="751740"/>
            <a:ext cx="6096000" cy="646331"/>
          </a:xfrm>
          <a:prstGeom prst="rect">
            <a:avLst/>
          </a:prstGeom>
        </p:spPr>
        <p:txBody>
          <a:bodyPr>
            <a:spAutoFit/>
          </a:bodyPr>
          <a:lstStyle/>
          <a:p>
            <a:r>
              <a:rPr lang="en-US" dirty="0">
                <a:solidFill>
                  <a:schemeClr val="bg1"/>
                </a:solidFill>
              </a:rPr>
              <a:t>His disciples not to concern themselves with the Pharisees, who were offended by His words </a:t>
            </a:r>
          </a:p>
        </p:txBody>
      </p:sp>
      <p:sp>
        <p:nvSpPr>
          <p:cNvPr id="25" name="Rectangle 24"/>
          <p:cNvSpPr/>
          <p:nvPr/>
        </p:nvSpPr>
        <p:spPr>
          <a:xfrm>
            <a:off x="476655" y="1876906"/>
            <a:ext cx="3112851" cy="923330"/>
          </a:xfrm>
          <a:prstGeom prst="rect">
            <a:avLst/>
          </a:prstGeom>
        </p:spPr>
        <p:txBody>
          <a:bodyPr wrap="square">
            <a:spAutoFit/>
          </a:bodyPr>
          <a:lstStyle/>
          <a:p>
            <a:r>
              <a:rPr lang="en-US" dirty="0">
                <a:solidFill>
                  <a:schemeClr val="bg1"/>
                </a:solidFill>
              </a:rPr>
              <a:t>Stay out of the gutter in your conversation. Foul talk defiles the man who speaks it. (2)</a:t>
            </a:r>
          </a:p>
        </p:txBody>
      </p:sp>
      <p:sp>
        <p:nvSpPr>
          <p:cNvPr id="26" name="Rectangle 25"/>
          <p:cNvSpPr/>
          <p:nvPr/>
        </p:nvSpPr>
        <p:spPr>
          <a:xfrm>
            <a:off x="3894306" y="1803286"/>
            <a:ext cx="5687440" cy="4247317"/>
          </a:xfrm>
          <a:prstGeom prst="rect">
            <a:avLst/>
          </a:prstGeom>
        </p:spPr>
        <p:txBody>
          <a:bodyPr wrap="square">
            <a:spAutoFit/>
          </a:bodyPr>
          <a:lstStyle/>
          <a:p>
            <a:r>
              <a:rPr lang="en-US" dirty="0">
                <a:solidFill>
                  <a:schemeClr val="bg1"/>
                </a:solidFill>
              </a:rPr>
              <a:t>"Church leaders have implored and pleaded with the Saints to use the right language. </a:t>
            </a:r>
          </a:p>
          <a:p>
            <a:endParaRPr lang="en-US" b="1" dirty="0">
              <a:solidFill>
                <a:schemeClr val="bg1"/>
              </a:solidFill>
            </a:endParaRPr>
          </a:p>
          <a:p>
            <a:r>
              <a:rPr lang="en-US" b="1" dirty="0">
                <a:solidFill>
                  <a:schemeClr val="bg1"/>
                </a:solidFill>
              </a:rPr>
              <a:t>President Spencer W. Kimball </a:t>
            </a:r>
            <a:r>
              <a:rPr lang="en-US" dirty="0">
                <a:solidFill>
                  <a:schemeClr val="bg1"/>
                </a:solidFill>
              </a:rPr>
              <a:t>said, 'When we go to places of entertainment and mingle among people, we are shocked at the blasphemy that seems to be acceptable among them. </a:t>
            </a:r>
          </a:p>
          <a:p>
            <a:endParaRPr lang="en-US" dirty="0">
              <a:solidFill>
                <a:schemeClr val="bg1"/>
              </a:solidFill>
            </a:endParaRPr>
          </a:p>
          <a:p>
            <a:r>
              <a:rPr lang="en-US" dirty="0">
                <a:solidFill>
                  <a:schemeClr val="bg1"/>
                </a:solidFill>
              </a:rPr>
              <a:t>The commandment says, 'Thou </a:t>
            </a:r>
            <a:r>
              <a:rPr lang="en-US" dirty="0" err="1">
                <a:solidFill>
                  <a:schemeClr val="bg1"/>
                </a:solidFill>
              </a:rPr>
              <a:t>shalt</a:t>
            </a:r>
            <a:r>
              <a:rPr lang="en-US" dirty="0">
                <a:solidFill>
                  <a:schemeClr val="bg1"/>
                </a:solidFill>
              </a:rPr>
              <a:t> not take the name of the Lord thy God in vain.' (Exodus 20:7.)</a:t>
            </a:r>
          </a:p>
          <a:p>
            <a:endParaRPr lang="en-US" dirty="0">
              <a:solidFill>
                <a:schemeClr val="bg1"/>
              </a:solidFill>
            </a:endParaRPr>
          </a:p>
          <a:p>
            <a:r>
              <a:rPr lang="en-US" dirty="0">
                <a:solidFill>
                  <a:schemeClr val="bg1"/>
                </a:solidFill>
              </a:rPr>
              <a:t> Except in prayers and proper sermons, we must not use the name of the Lord. Blasphemy used to be a crime punishable by heavy fines. Profanity is the effort of a feeble brain to express itself forcibly.‘  (7)</a:t>
            </a:r>
          </a:p>
        </p:txBody>
      </p:sp>
      <p:pic>
        <p:nvPicPr>
          <p:cNvPr id="21524" name="Picture 20" descr="http://www.portrait-artist.org/life-drawing-faces-pics/crichton-detail-mouth.jpg"/>
          <p:cNvPicPr>
            <a:picLocks noChangeAspect="1" noChangeArrowheads="1"/>
          </p:cNvPicPr>
          <p:nvPr/>
        </p:nvPicPr>
        <p:blipFill>
          <a:blip r:embed="rId3" cstate="print"/>
          <a:srcRect/>
          <a:stretch>
            <a:fillRect/>
          </a:stretch>
        </p:blipFill>
        <p:spPr bwMode="auto">
          <a:xfrm>
            <a:off x="9659565" y="4127938"/>
            <a:ext cx="2312684" cy="2459155"/>
          </a:xfrm>
          <a:prstGeom prst="rect">
            <a:avLst/>
          </a:prstGeom>
          <a:noFill/>
        </p:spPr>
      </p:pic>
      <p:pic>
        <p:nvPicPr>
          <p:cNvPr id="21526" name="Picture 22" descr="http://3.bp.blogspot.com/-_uTDaaGw4D0/Udvr8mOxKuI/AAAAAAAAAKQ/5ftciNMd1G8/s1600/lips1+-+Copy.png"/>
          <p:cNvPicPr>
            <a:picLocks noChangeAspect="1" noChangeArrowheads="1"/>
          </p:cNvPicPr>
          <p:nvPr/>
        </p:nvPicPr>
        <p:blipFill>
          <a:blip r:embed="rId4" cstate="print"/>
          <a:srcRect/>
          <a:stretch>
            <a:fillRect/>
          </a:stretch>
        </p:blipFill>
        <p:spPr bwMode="auto">
          <a:xfrm>
            <a:off x="359923" y="2885366"/>
            <a:ext cx="3448814" cy="2196386"/>
          </a:xfrm>
          <a:prstGeom prst="rect">
            <a:avLst/>
          </a:prstGeom>
          <a:noFill/>
        </p:spPr>
      </p:pic>
    </p:spTree>
    <p:extLst>
      <p:ext uri="{BB962C8B-B14F-4D97-AF65-F5344CB8AC3E}">
        <p14:creationId xmlns:p14="http://schemas.microsoft.com/office/powerpoint/2010/main" val="52735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21524"/>
                                        </p:tgtEl>
                                        <p:attrNameLst>
                                          <p:attrName>style.visibility</p:attrName>
                                        </p:attrNameLst>
                                      </p:cBhvr>
                                      <p:to>
                                        <p:strVal val="visible"/>
                                      </p:to>
                                    </p:set>
                                    <p:animEffect transition="in" filter="fade">
                                      <p:cBhvr>
                                        <p:cTn id="27" dur="20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Every Plant</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15:12-16</a:t>
            </a:r>
            <a:endParaRPr lang="en-US" i="1" dirty="0">
              <a:solidFill>
                <a:schemeClr val="bg1"/>
              </a:solidFill>
            </a:endParaRPr>
          </a:p>
        </p:txBody>
      </p:sp>
      <p:sp>
        <p:nvSpPr>
          <p:cNvPr id="5" name="Rectangle 4"/>
          <p:cNvSpPr/>
          <p:nvPr/>
        </p:nvSpPr>
        <p:spPr>
          <a:xfrm>
            <a:off x="3038273" y="1761105"/>
            <a:ext cx="3586263" cy="1477328"/>
          </a:xfrm>
          <a:prstGeom prst="rect">
            <a:avLst/>
          </a:prstGeom>
        </p:spPr>
        <p:txBody>
          <a:bodyPr wrap="square">
            <a:spAutoFit/>
          </a:bodyPr>
          <a:lstStyle/>
          <a:p>
            <a:r>
              <a:rPr lang="en-US" dirty="0">
                <a:solidFill>
                  <a:schemeClr val="bg1"/>
                </a:solidFill>
              </a:rPr>
              <a:t>"If you 'buy into' the philosophies of men, you may have your testimony repossessed. Your respect for moral law may go with it, and you will end up with nothing.” (8)</a:t>
            </a:r>
          </a:p>
        </p:txBody>
      </p:sp>
      <p:cxnSp>
        <p:nvCxnSpPr>
          <p:cNvPr id="12" name="Straight Connector 11"/>
          <p:cNvCxnSpPr/>
          <p:nvPr/>
        </p:nvCxnSpPr>
        <p:spPr>
          <a:xfrm flipV="1">
            <a:off x="1284051" y="457200"/>
            <a:ext cx="661481" cy="98249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926077" y="525294"/>
            <a:ext cx="476655" cy="81712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712069" y="398834"/>
            <a:ext cx="369651" cy="330741"/>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38200" y="1269460"/>
            <a:ext cx="1999258" cy="2400300"/>
            <a:chOff x="838200" y="1269460"/>
            <a:chExt cx="1999258" cy="2400300"/>
          </a:xfrm>
        </p:grpSpPr>
        <p:pic>
          <p:nvPicPr>
            <p:cNvPr id="8" name="Picture 8" descr="http://funnypicarchive.com/admin/upload/109freeframe1.jpg"/>
            <p:cNvPicPr>
              <a:picLocks noChangeAspect="1" noChangeArrowheads="1"/>
            </p:cNvPicPr>
            <p:nvPr/>
          </p:nvPicPr>
          <p:blipFill>
            <a:blip r:embed="rId3" cstate="print"/>
            <a:srcRect/>
            <a:stretch>
              <a:fillRect/>
            </a:stretch>
          </p:blipFill>
          <p:spPr bwMode="auto">
            <a:xfrm>
              <a:off x="838200" y="1269460"/>
              <a:ext cx="1999258" cy="2400300"/>
            </a:xfrm>
            <a:prstGeom prst="rect">
              <a:avLst/>
            </a:prstGeom>
            <a:noFill/>
          </p:spPr>
        </p:pic>
        <p:sp>
          <p:nvSpPr>
            <p:cNvPr id="7" name="Rectangle 6"/>
            <p:cNvSpPr/>
            <p:nvPr/>
          </p:nvSpPr>
          <p:spPr>
            <a:xfrm>
              <a:off x="1293778" y="1738407"/>
              <a:ext cx="1184265" cy="1477328"/>
            </a:xfrm>
            <a:prstGeom prst="rect">
              <a:avLst/>
            </a:prstGeom>
            <a:solidFill>
              <a:schemeClr val="tx1"/>
            </a:solidFill>
          </p:spPr>
          <p:txBody>
            <a:bodyPr wrap="square">
              <a:spAutoFit/>
            </a:bodyPr>
            <a:lstStyle/>
            <a:p>
              <a:pPr algn="ctr"/>
              <a:r>
                <a:rPr lang="en-US" dirty="0">
                  <a:solidFill>
                    <a:schemeClr val="bg1"/>
                  </a:solidFill>
                </a:rPr>
                <a:t>Do Not Buy Into Everything  Someone Tells You!</a:t>
              </a:r>
            </a:p>
          </p:txBody>
        </p:sp>
      </p:grpSp>
      <p:sp>
        <p:nvSpPr>
          <p:cNvPr id="17" name="Rectangle 16"/>
          <p:cNvSpPr/>
          <p:nvPr/>
        </p:nvSpPr>
        <p:spPr>
          <a:xfrm>
            <a:off x="5499369" y="4526552"/>
            <a:ext cx="6096000" cy="1754326"/>
          </a:xfrm>
          <a:prstGeom prst="rect">
            <a:avLst/>
          </a:prstGeom>
        </p:spPr>
        <p:txBody>
          <a:bodyPr>
            <a:spAutoFit/>
          </a:bodyPr>
          <a:lstStyle/>
          <a:p>
            <a:r>
              <a:rPr lang="en-US" i="1" dirty="0">
                <a:solidFill>
                  <a:srgbClr val="FFFF00"/>
                </a:solidFill>
              </a:rPr>
              <a:t>And everything that is in the world, whether it be ordained of men, by thrones, or principalities, or powers, or things of name, whatsoever they may be, that are not by me or by my word, </a:t>
            </a:r>
            <a:r>
              <a:rPr lang="en-US" i="1" dirty="0" err="1">
                <a:solidFill>
                  <a:srgbClr val="FFFF00"/>
                </a:solidFill>
              </a:rPr>
              <a:t>saith</a:t>
            </a:r>
            <a:r>
              <a:rPr lang="en-US" i="1" dirty="0">
                <a:solidFill>
                  <a:srgbClr val="FFFF00"/>
                </a:solidFill>
              </a:rPr>
              <a:t> the Lord, shall be thrown down, and shall not remain after men are dead, neither in nor after the resurrection, </a:t>
            </a:r>
            <a:r>
              <a:rPr lang="en-US" i="1" dirty="0" err="1">
                <a:solidFill>
                  <a:srgbClr val="FFFF00"/>
                </a:solidFill>
              </a:rPr>
              <a:t>saith</a:t>
            </a:r>
            <a:r>
              <a:rPr lang="en-US" i="1" dirty="0">
                <a:solidFill>
                  <a:srgbClr val="FFFF00"/>
                </a:solidFill>
              </a:rPr>
              <a:t> the Lord your God. D&amp;C 132:13</a:t>
            </a:r>
          </a:p>
        </p:txBody>
      </p:sp>
      <p:pic>
        <p:nvPicPr>
          <p:cNvPr id="5122" name="Picture 2" descr="http://www.philosophers.co.uk/brain.jpg"/>
          <p:cNvPicPr>
            <a:picLocks noChangeAspect="1" noChangeArrowheads="1"/>
          </p:cNvPicPr>
          <p:nvPr/>
        </p:nvPicPr>
        <p:blipFill>
          <a:blip r:embed="rId4" cstate="print"/>
          <a:srcRect/>
          <a:stretch>
            <a:fillRect/>
          </a:stretch>
        </p:blipFill>
        <p:spPr bwMode="auto">
          <a:xfrm>
            <a:off x="6822295" y="980365"/>
            <a:ext cx="3636897" cy="3221984"/>
          </a:xfrm>
          <a:prstGeom prst="rect">
            <a:avLst/>
          </a:prstGeom>
          <a:noFill/>
        </p:spPr>
      </p:pic>
      <p:pic>
        <p:nvPicPr>
          <p:cNvPr id="5124" name="Picture 4" descr="http://images.fineartamerica.com/images-medium-large/the-philosophers-master-of-the-judgment-of-solomon.jpg"/>
          <p:cNvPicPr>
            <a:picLocks noChangeAspect="1" noChangeArrowheads="1"/>
          </p:cNvPicPr>
          <p:nvPr/>
        </p:nvPicPr>
        <p:blipFill>
          <a:blip r:embed="rId5" cstate="print"/>
          <a:srcRect/>
          <a:stretch>
            <a:fillRect/>
          </a:stretch>
        </p:blipFill>
        <p:spPr bwMode="auto">
          <a:xfrm>
            <a:off x="1449420" y="4032115"/>
            <a:ext cx="3523779" cy="2548867"/>
          </a:xfrm>
          <a:prstGeom prst="rect">
            <a:avLst/>
          </a:prstGeom>
          <a:noFill/>
        </p:spPr>
      </p:pic>
      <p:pic>
        <p:nvPicPr>
          <p:cNvPr id="18" name="Picture 17" descr="bruce R. McConkie.jpg"/>
          <p:cNvPicPr>
            <a:picLocks noChangeAspect="1"/>
          </p:cNvPicPr>
          <p:nvPr/>
        </p:nvPicPr>
        <p:blipFill>
          <a:blip r:embed="rId6" cstate="print"/>
          <a:stretch>
            <a:fillRect/>
          </a:stretch>
        </p:blipFill>
        <p:spPr>
          <a:xfrm>
            <a:off x="11056380" y="187662"/>
            <a:ext cx="924853" cy="1290941"/>
          </a:xfrm>
          <a:prstGeom prst="rect">
            <a:avLst/>
          </a:prstGeom>
        </p:spPr>
      </p:pic>
    </p:spTree>
    <p:extLst>
      <p:ext uri="{BB962C8B-B14F-4D97-AF65-F5344CB8AC3E}">
        <p14:creationId xmlns:p14="http://schemas.microsoft.com/office/powerpoint/2010/main" val="286372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Laws of Man VS Laws of God</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15:17-20</a:t>
            </a:r>
            <a:endParaRPr lang="en-US" i="1" dirty="0">
              <a:solidFill>
                <a:schemeClr val="bg1"/>
              </a:solidFill>
            </a:endParaRPr>
          </a:p>
        </p:txBody>
      </p:sp>
      <p:sp>
        <p:nvSpPr>
          <p:cNvPr id="5" name="Rectangle 4"/>
          <p:cNvSpPr/>
          <p:nvPr/>
        </p:nvSpPr>
        <p:spPr>
          <a:xfrm>
            <a:off x="885099" y="1159431"/>
            <a:ext cx="3586263" cy="2308324"/>
          </a:xfrm>
          <a:prstGeom prst="rect">
            <a:avLst/>
          </a:prstGeom>
        </p:spPr>
        <p:txBody>
          <a:bodyPr wrap="square">
            <a:spAutoFit/>
          </a:bodyPr>
          <a:lstStyle/>
          <a:p>
            <a:pPr fontAlgn="base"/>
            <a:r>
              <a:rPr lang="en-US" dirty="0">
                <a:solidFill>
                  <a:schemeClr val="bg1"/>
                </a:solidFill>
              </a:rPr>
              <a:t>"The laws of man are never concerned about a person's desires or thoughts, in isolation. When the law inquires into a person's state of mind or intent, it only seeks to determine what consequence should be assigned to particular actions that person has taken.</a:t>
            </a:r>
          </a:p>
        </p:txBody>
      </p:sp>
      <p:sp>
        <p:nvSpPr>
          <p:cNvPr id="15" name="Rectangle 14"/>
          <p:cNvSpPr/>
          <p:nvPr/>
        </p:nvSpPr>
        <p:spPr>
          <a:xfrm>
            <a:off x="5256178" y="4079079"/>
            <a:ext cx="6514290" cy="1200329"/>
          </a:xfrm>
          <a:prstGeom prst="rect">
            <a:avLst/>
          </a:prstGeom>
        </p:spPr>
        <p:txBody>
          <a:bodyPr wrap="square">
            <a:spAutoFit/>
          </a:bodyPr>
          <a:lstStyle/>
          <a:p>
            <a:pPr fontAlgn="base"/>
            <a:r>
              <a:rPr lang="en-US" dirty="0">
                <a:solidFill>
                  <a:schemeClr val="bg1"/>
                </a:solidFill>
              </a:rPr>
              <a:t>"In contrast, the laws of God are concerned with spiritual things. Spiritual consequences are affected by actions, but they are also affected by desires or thoughts, independent of actions. Gospel consequences flow from the desires of our hearts...”</a:t>
            </a:r>
          </a:p>
        </p:txBody>
      </p:sp>
      <p:sp>
        <p:nvSpPr>
          <p:cNvPr id="18" name="Rectangle 17"/>
          <p:cNvSpPr/>
          <p:nvPr/>
        </p:nvSpPr>
        <p:spPr>
          <a:xfrm>
            <a:off x="4293141" y="5703120"/>
            <a:ext cx="6096000" cy="830997"/>
          </a:xfrm>
          <a:prstGeom prst="rect">
            <a:avLst/>
          </a:prstGeom>
        </p:spPr>
        <p:txBody>
          <a:bodyPr>
            <a:spAutoFit/>
          </a:bodyPr>
          <a:lstStyle/>
          <a:p>
            <a:pPr algn="ctr"/>
            <a:r>
              <a:rPr lang="en-US" sz="2400" dirty="0">
                <a:solidFill>
                  <a:srgbClr val="FFFF00"/>
                </a:solidFill>
              </a:rPr>
              <a:t>God judges us not only for our acts, but also for the desires of our hearts. </a:t>
            </a:r>
          </a:p>
        </p:txBody>
      </p:sp>
      <p:grpSp>
        <p:nvGrpSpPr>
          <p:cNvPr id="19" name="Group 18"/>
          <p:cNvGrpSpPr/>
          <p:nvPr/>
        </p:nvGrpSpPr>
        <p:grpSpPr>
          <a:xfrm>
            <a:off x="5466945" y="813881"/>
            <a:ext cx="4114800" cy="3175076"/>
            <a:chOff x="762000" y="685800"/>
            <a:chExt cx="6587913" cy="5083387"/>
          </a:xfrm>
        </p:grpSpPr>
        <p:sp>
          <p:nvSpPr>
            <p:cNvPr id="20" name="Oval 19"/>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3130973" y="4899660"/>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3"/>
            <p:cNvGrpSpPr/>
            <p:nvPr/>
          </p:nvGrpSpPr>
          <p:grpSpPr>
            <a:xfrm flipH="1">
              <a:off x="3799840" y="685800"/>
              <a:ext cx="601980" cy="4615180"/>
              <a:chOff x="4038600" y="0"/>
              <a:chExt cx="685800" cy="5867400"/>
            </a:xfrm>
          </p:grpSpPr>
          <p:sp>
            <p:nvSpPr>
              <p:cNvPr id="51" name="Isosceles Triangle 50"/>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5"/>
            <p:cNvGrpSpPr/>
            <p:nvPr/>
          </p:nvGrpSpPr>
          <p:grpSpPr>
            <a:xfrm flipH="1">
              <a:off x="5410200" y="1524000"/>
              <a:ext cx="1939713" cy="2431625"/>
              <a:chOff x="1066800" y="2258995"/>
              <a:chExt cx="2209800" cy="2770205"/>
            </a:xfrm>
          </p:grpSpPr>
          <p:sp>
            <p:nvSpPr>
              <p:cNvPr id="39" name="Oval 38"/>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4"/>
              <p:cNvGrpSpPr/>
              <p:nvPr/>
            </p:nvGrpSpPr>
            <p:grpSpPr>
              <a:xfrm rot="1206892">
                <a:off x="1673878" y="2258995"/>
                <a:ext cx="240914" cy="2243809"/>
                <a:chOff x="1524000" y="685800"/>
                <a:chExt cx="990600" cy="6400800"/>
              </a:xfrm>
            </p:grpSpPr>
            <p:sp>
              <p:nvSpPr>
                <p:cNvPr id="47" name="Donut 46"/>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48"/>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49"/>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19"/>
              <p:cNvGrpSpPr/>
              <p:nvPr/>
            </p:nvGrpSpPr>
            <p:grpSpPr>
              <a:xfrm rot="20393108" flipH="1">
                <a:off x="2283479" y="2258995"/>
                <a:ext cx="240914" cy="2243809"/>
                <a:chOff x="1524000" y="685800"/>
                <a:chExt cx="990600" cy="6400800"/>
              </a:xfrm>
            </p:grpSpPr>
            <p:sp>
              <p:nvSpPr>
                <p:cNvPr id="43" name="Donut 42"/>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2" name="Oval 41"/>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6"/>
            <p:cNvGrpSpPr/>
            <p:nvPr/>
          </p:nvGrpSpPr>
          <p:grpSpPr>
            <a:xfrm flipH="1">
              <a:off x="762000" y="1524000"/>
              <a:ext cx="1939713" cy="2431625"/>
              <a:chOff x="1066800" y="2258995"/>
              <a:chExt cx="2209800" cy="2770205"/>
            </a:xfrm>
          </p:grpSpPr>
          <p:sp>
            <p:nvSpPr>
              <p:cNvPr id="27" name="Oval 26"/>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4"/>
              <p:cNvGrpSpPr/>
              <p:nvPr/>
            </p:nvGrpSpPr>
            <p:grpSpPr>
              <a:xfrm rot="1206892">
                <a:off x="1673878" y="2258995"/>
                <a:ext cx="240914" cy="2243809"/>
                <a:chOff x="1524000" y="685800"/>
                <a:chExt cx="990600" cy="6400800"/>
              </a:xfrm>
            </p:grpSpPr>
            <p:sp>
              <p:nvSpPr>
                <p:cNvPr id="35" name="Donut 34"/>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9"/>
              <p:cNvGrpSpPr/>
              <p:nvPr/>
            </p:nvGrpSpPr>
            <p:grpSpPr>
              <a:xfrm rot="20393108" flipH="1">
                <a:off x="2283479" y="2258995"/>
                <a:ext cx="240914" cy="2243809"/>
                <a:chOff x="1524000" y="685800"/>
                <a:chExt cx="990600" cy="6400800"/>
              </a:xfrm>
            </p:grpSpPr>
            <p:sp>
              <p:nvSpPr>
                <p:cNvPr id="31" name="Donut 30"/>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3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Oval 29"/>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219200" y="3276600"/>
              <a:ext cx="1371599" cy="983707"/>
            </a:xfrm>
            <a:prstGeom prst="rect">
              <a:avLst/>
            </a:prstGeom>
            <a:noFill/>
          </p:spPr>
          <p:txBody>
            <a:bodyPr wrap="square" rtlCol="0">
              <a:spAutoFit/>
            </a:bodyPr>
            <a:lstStyle/>
            <a:p>
              <a:endParaRPr lang="en-US" sz="3600" dirty="0"/>
            </a:p>
          </p:txBody>
        </p:sp>
      </p:grpSp>
      <p:grpSp>
        <p:nvGrpSpPr>
          <p:cNvPr id="57" name="Group 30"/>
          <p:cNvGrpSpPr/>
          <p:nvPr/>
        </p:nvGrpSpPr>
        <p:grpSpPr>
          <a:xfrm rot="6582136">
            <a:off x="5471881" y="1771076"/>
            <a:ext cx="657094" cy="1037567"/>
            <a:chOff x="3429000" y="2743200"/>
            <a:chExt cx="1447800" cy="2363802"/>
          </a:xfrm>
        </p:grpSpPr>
        <p:sp>
          <p:nvSpPr>
            <p:cNvPr id="58" name="Rounded Rectangle 57"/>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rot="5400000">
            <a:off x="8813258" y="1898514"/>
            <a:ext cx="418291" cy="1097604"/>
            <a:chOff x="1143000" y="2209800"/>
            <a:chExt cx="960933" cy="2270330"/>
          </a:xfrm>
          <a:solidFill>
            <a:srgbClr val="CCB982"/>
          </a:solidFill>
        </p:grpSpPr>
        <p:grpSp>
          <p:nvGrpSpPr>
            <p:cNvPr id="63" name="Group 77"/>
            <p:cNvGrpSpPr/>
            <p:nvPr/>
          </p:nvGrpSpPr>
          <p:grpSpPr>
            <a:xfrm>
              <a:off x="1143000" y="2209800"/>
              <a:ext cx="511971" cy="2251795"/>
              <a:chOff x="609599" y="833642"/>
              <a:chExt cx="1236146" cy="5436927"/>
            </a:xfrm>
            <a:grpFill/>
          </p:grpSpPr>
          <p:grpSp>
            <p:nvGrpSpPr>
              <p:cNvPr id="72" name="Group 71"/>
              <p:cNvGrpSpPr/>
              <p:nvPr/>
            </p:nvGrpSpPr>
            <p:grpSpPr>
              <a:xfrm rot="10800000">
                <a:off x="939238" y="4923502"/>
                <a:ext cx="621450" cy="1347067"/>
                <a:chOff x="7010400" y="381000"/>
                <a:chExt cx="762000" cy="2033666"/>
              </a:xfrm>
              <a:grpFill/>
            </p:grpSpPr>
            <p:sp>
              <p:nvSpPr>
                <p:cNvPr id="77" name="Rounded Rectangle 76"/>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Can 1"/>
              <p:cNvSpPr/>
              <p:nvPr/>
            </p:nvSpPr>
            <p:spPr>
              <a:xfrm>
                <a:off x="609599" y="1643059"/>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83"/>
              <p:cNvGrpSpPr/>
              <p:nvPr/>
            </p:nvGrpSpPr>
            <p:grpSpPr>
              <a:xfrm>
                <a:off x="899460" y="833642"/>
                <a:ext cx="621450" cy="986197"/>
                <a:chOff x="7031201" y="834275"/>
                <a:chExt cx="762000" cy="1488861"/>
              </a:xfrm>
              <a:grpFill/>
            </p:grpSpPr>
            <p:sp>
              <p:nvSpPr>
                <p:cNvPr id="75" name="Rounded Rectangle 74"/>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5"/>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93"/>
            <p:cNvGrpSpPr/>
            <p:nvPr/>
          </p:nvGrpSpPr>
          <p:grpSpPr>
            <a:xfrm>
              <a:off x="1591962" y="2228335"/>
              <a:ext cx="511971" cy="2251795"/>
              <a:chOff x="609599" y="833642"/>
              <a:chExt cx="1236146" cy="5436927"/>
            </a:xfrm>
            <a:grpFill/>
          </p:grpSpPr>
          <p:grpSp>
            <p:nvGrpSpPr>
              <p:cNvPr id="65" name="Group 11"/>
              <p:cNvGrpSpPr/>
              <p:nvPr/>
            </p:nvGrpSpPr>
            <p:grpSpPr>
              <a:xfrm rot="10800000">
                <a:off x="939238" y="4923502"/>
                <a:ext cx="621450" cy="1347067"/>
                <a:chOff x="7010400" y="381000"/>
                <a:chExt cx="762000" cy="2033666"/>
              </a:xfrm>
              <a:grpFill/>
            </p:grpSpPr>
            <p:sp>
              <p:nvSpPr>
                <p:cNvPr id="70" name="Rounded Rectangle 69"/>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Can 1"/>
              <p:cNvSpPr/>
              <p:nvPr/>
            </p:nvSpPr>
            <p:spPr>
              <a:xfrm>
                <a:off x="609599" y="1643059"/>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83"/>
              <p:cNvGrpSpPr/>
              <p:nvPr/>
            </p:nvGrpSpPr>
            <p:grpSpPr>
              <a:xfrm>
                <a:off x="899460" y="833642"/>
                <a:ext cx="621450" cy="986197"/>
                <a:chOff x="7031201" y="834275"/>
                <a:chExt cx="762000" cy="1488861"/>
              </a:xfrm>
              <a:grpFill/>
            </p:grpSpPr>
            <p:sp>
              <p:nvSpPr>
                <p:cNvPr id="68" name="Rounded Rectangle 67"/>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5"/>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 name="Rectangle 78"/>
          <p:cNvSpPr/>
          <p:nvPr/>
        </p:nvSpPr>
        <p:spPr>
          <a:xfrm>
            <a:off x="8506176" y="6488668"/>
            <a:ext cx="3685824" cy="369332"/>
          </a:xfrm>
          <a:prstGeom prst="rect">
            <a:avLst/>
          </a:prstGeom>
        </p:spPr>
        <p:txBody>
          <a:bodyPr wrap="square">
            <a:spAutoFit/>
          </a:bodyPr>
          <a:lstStyle/>
          <a:p>
            <a:pPr algn="r"/>
            <a:r>
              <a:rPr lang="en-US" dirty="0">
                <a:solidFill>
                  <a:schemeClr val="bg1"/>
                </a:solidFill>
              </a:rPr>
              <a:t>(6)</a:t>
            </a:r>
            <a:endParaRPr lang="en-US" i="1" dirty="0">
              <a:solidFill>
                <a:schemeClr val="bg1"/>
              </a:solidFill>
            </a:endParaRPr>
          </a:p>
        </p:txBody>
      </p:sp>
      <p:pic>
        <p:nvPicPr>
          <p:cNvPr id="80" name="Picture 79" descr="Dallin H. Oaks.jpg"/>
          <p:cNvPicPr>
            <a:picLocks noChangeAspect="1"/>
          </p:cNvPicPr>
          <p:nvPr/>
        </p:nvPicPr>
        <p:blipFill>
          <a:blip r:embed="rId3" cstate="print"/>
          <a:stretch>
            <a:fillRect/>
          </a:stretch>
        </p:blipFill>
        <p:spPr>
          <a:xfrm>
            <a:off x="10865796" y="161823"/>
            <a:ext cx="1051093" cy="1309983"/>
          </a:xfrm>
          <a:prstGeom prst="rect">
            <a:avLst/>
          </a:prstGeom>
        </p:spPr>
      </p:pic>
    </p:spTree>
    <p:extLst>
      <p:ext uri="{BB962C8B-B14F-4D97-AF65-F5344CB8AC3E}">
        <p14:creationId xmlns:p14="http://schemas.microsoft.com/office/powerpoint/2010/main" val="23549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Woman of Canaan--Gentile</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15:21-28</a:t>
            </a:r>
            <a:endParaRPr lang="en-US" i="1" dirty="0">
              <a:solidFill>
                <a:schemeClr val="bg1"/>
              </a:solidFill>
            </a:endParaRPr>
          </a:p>
        </p:txBody>
      </p:sp>
      <p:sp>
        <p:nvSpPr>
          <p:cNvPr id="5" name="Rectangle 4"/>
          <p:cNvSpPr/>
          <p:nvPr/>
        </p:nvSpPr>
        <p:spPr>
          <a:xfrm>
            <a:off x="4684048" y="1029609"/>
            <a:ext cx="3132306" cy="923330"/>
          </a:xfrm>
          <a:prstGeom prst="rect">
            <a:avLst/>
          </a:prstGeom>
        </p:spPr>
        <p:txBody>
          <a:bodyPr wrap="square">
            <a:spAutoFit/>
          </a:bodyPr>
          <a:lstStyle/>
          <a:p>
            <a:pPr fontAlgn="base"/>
            <a:r>
              <a:rPr lang="en-US" dirty="0">
                <a:solidFill>
                  <a:schemeClr val="bg1"/>
                </a:solidFill>
              </a:rPr>
              <a:t>At a time when the gospel was being proclaimed to the Jews and not yet to the Gentiles.</a:t>
            </a:r>
          </a:p>
        </p:txBody>
      </p:sp>
      <p:sp>
        <p:nvSpPr>
          <p:cNvPr id="15" name="Rectangle 14"/>
          <p:cNvSpPr/>
          <p:nvPr/>
        </p:nvSpPr>
        <p:spPr>
          <a:xfrm>
            <a:off x="8419468" y="2549915"/>
            <a:ext cx="3433865" cy="923330"/>
          </a:xfrm>
          <a:prstGeom prst="rect">
            <a:avLst/>
          </a:prstGeom>
        </p:spPr>
        <p:txBody>
          <a:bodyPr wrap="square">
            <a:spAutoFit/>
          </a:bodyPr>
          <a:lstStyle/>
          <a:p>
            <a:pPr fontAlgn="base"/>
            <a:r>
              <a:rPr lang="en-US" dirty="0">
                <a:solidFill>
                  <a:schemeClr val="bg1"/>
                </a:solidFill>
              </a:rPr>
              <a:t>A Gentile woman recognized Jesus as the “Son of David,” the promised Messiah.</a:t>
            </a:r>
          </a:p>
        </p:txBody>
      </p:sp>
      <p:sp>
        <p:nvSpPr>
          <p:cNvPr id="18" name="Rectangle 17"/>
          <p:cNvSpPr/>
          <p:nvPr/>
        </p:nvSpPr>
        <p:spPr>
          <a:xfrm>
            <a:off x="2412459" y="5051368"/>
            <a:ext cx="3774332" cy="1477328"/>
          </a:xfrm>
          <a:prstGeom prst="rect">
            <a:avLst/>
          </a:prstGeom>
        </p:spPr>
        <p:txBody>
          <a:bodyPr wrap="square">
            <a:spAutoFit/>
          </a:bodyPr>
          <a:lstStyle/>
          <a:p>
            <a:r>
              <a:rPr lang="en-US" dirty="0">
                <a:solidFill>
                  <a:schemeClr val="bg1"/>
                </a:solidFill>
              </a:rPr>
              <a:t>Understanding the Savior’s distinction between Israel and Gentiles, the woman correctly pointed out that household pets were allowed to eat that which had been rejected. </a:t>
            </a:r>
          </a:p>
        </p:txBody>
      </p:sp>
      <p:sp>
        <p:nvSpPr>
          <p:cNvPr id="79" name="Rectangle 78"/>
          <p:cNvSpPr/>
          <p:nvPr/>
        </p:nvSpPr>
        <p:spPr>
          <a:xfrm>
            <a:off x="8506176" y="6488668"/>
            <a:ext cx="3685824" cy="369332"/>
          </a:xfrm>
          <a:prstGeom prst="rect">
            <a:avLst/>
          </a:prstGeom>
        </p:spPr>
        <p:txBody>
          <a:bodyPr wrap="square">
            <a:spAutoFit/>
          </a:bodyPr>
          <a:lstStyle/>
          <a:p>
            <a:pPr algn="r"/>
            <a:r>
              <a:rPr lang="en-US" dirty="0">
                <a:solidFill>
                  <a:schemeClr val="bg1"/>
                </a:solidFill>
              </a:rPr>
              <a:t>(3)</a:t>
            </a:r>
            <a:endParaRPr lang="en-US" i="1" dirty="0">
              <a:solidFill>
                <a:schemeClr val="bg1"/>
              </a:solidFill>
            </a:endParaRPr>
          </a:p>
        </p:txBody>
      </p:sp>
      <p:sp>
        <p:nvSpPr>
          <p:cNvPr id="88" name="Rectangle 87"/>
          <p:cNvSpPr/>
          <p:nvPr/>
        </p:nvSpPr>
        <p:spPr>
          <a:xfrm>
            <a:off x="7816354" y="4718313"/>
            <a:ext cx="3842426" cy="1477328"/>
          </a:xfrm>
          <a:prstGeom prst="rect">
            <a:avLst/>
          </a:prstGeom>
        </p:spPr>
        <p:txBody>
          <a:bodyPr wrap="square">
            <a:spAutoFit/>
          </a:bodyPr>
          <a:lstStyle/>
          <a:p>
            <a:r>
              <a:rPr lang="en-US" dirty="0">
                <a:solidFill>
                  <a:schemeClr val="bg1"/>
                </a:solidFill>
              </a:rPr>
              <a:t>The Greek word translated “dogs” referred to small dogs that could be household pets. Such pets would eat morsels of food given to them from the table or carelessly dropped.</a:t>
            </a:r>
          </a:p>
        </p:txBody>
      </p:sp>
      <p:sp>
        <p:nvSpPr>
          <p:cNvPr id="89" name="Rectangle 88"/>
          <p:cNvSpPr/>
          <p:nvPr/>
        </p:nvSpPr>
        <p:spPr>
          <a:xfrm>
            <a:off x="496109" y="2979376"/>
            <a:ext cx="3112851" cy="1200329"/>
          </a:xfrm>
          <a:prstGeom prst="rect">
            <a:avLst/>
          </a:prstGeom>
        </p:spPr>
        <p:txBody>
          <a:bodyPr wrap="square">
            <a:spAutoFit/>
          </a:bodyPr>
          <a:lstStyle/>
          <a:p>
            <a:r>
              <a:rPr lang="en-US" dirty="0">
                <a:solidFill>
                  <a:schemeClr val="bg1"/>
                </a:solidFill>
              </a:rPr>
              <a:t>She did not take offense at </a:t>
            </a:r>
            <a:r>
              <a:rPr lang="en-US" dirty="0" err="1">
                <a:solidFill>
                  <a:schemeClr val="bg1"/>
                </a:solidFill>
              </a:rPr>
              <a:t>Jesus’s</a:t>
            </a:r>
            <a:r>
              <a:rPr lang="en-US" dirty="0">
                <a:solidFill>
                  <a:schemeClr val="bg1"/>
                </a:solidFill>
              </a:rPr>
              <a:t> words, but she humbly recognized that she was a beggar at Israel’s table. </a:t>
            </a:r>
          </a:p>
        </p:txBody>
      </p:sp>
      <p:pic>
        <p:nvPicPr>
          <p:cNvPr id="90" name="Picture 89" descr="Jesus_114.jpg"/>
          <p:cNvPicPr>
            <a:picLocks noChangeAspect="1"/>
          </p:cNvPicPr>
          <p:nvPr/>
        </p:nvPicPr>
        <p:blipFill>
          <a:blip r:embed="rId3" cstate="print"/>
          <a:stretch>
            <a:fillRect/>
          </a:stretch>
        </p:blipFill>
        <p:spPr>
          <a:xfrm>
            <a:off x="4046706" y="1955260"/>
            <a:ext cx="4382855" cy="3166613"/>
          </a:xfrm>
          <a:prstGeom prst="ellipse">
            <a:avLst/>
          </a:prstGeom>
          <a:ln>
            <a:noFill/>
          </a:ln>
          <a:effectLst>
            <a:softEdge rad="112500"/>
          </a:effectLst>
        </p:spPr>
      </p:pic>
      <p:sp>
        <p:nvSpPr>
          <p:cNvPr id="91" name="Rectangle 90"/>
          <p:cNvSpPr/>
          <p:nvPr/>
        </p:nvSpPr>
        <p:spPr>
          <a:xfrm>
            <a:off x="836578" y="1289075"/>
            <a:ext cx="3394954" cy="1200329"/>
          </a:xfrm>
          <a:prstGeom prst="rect">
            <a:avLst/>
          </a:prstGeom>
        </p:spPr>
        <p:txBody>
          <a:bodyPr wrap="square">
            <a:spAutoFit/>
          </a:bodyPr>
          <a:lstStyle/>
          <a:p>
            <a:r>
              <a:rPr lang="en-US" i="1" dirty="0">
                <a:solidFill>
                  <a:srgbClr val="FFFF00"/>
                </a:solidFill>
              </a:rPr>
              <a:t> O woman, great is thy faith: be it unto thee even as thou wilt. And her daughter was made whole from that very hour.</a:t>
            </a:r>
          </a:p>
        </p:txBody>
      </p:sp>
    </p:spTree>
    <p:extLst>
      <p:ext uri="{BB962C8B-B14F-4D97-AF65-F5344CB8AC3E}">
        <p14:creationId xmlns:p14="http://schemas.microsoft.com/office/powerpoint/2010/main" val="17740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2000"/>
                                        <p:tgtEl>
                                          <p:spTgt spid="91"/>
                                        </p:tgtEl>
                                      </p:cBhvr>
                                    </p:animEffect>
                                  </p:childTnLst>
                                </p:cTn>
                              </p:par>
                              <p:par>
                                <p:cTn id="28" presetID="10" presetClass="exit" presetSubtype="0" fill="hold" grpId="1" nodeType="withEffect">
                                  <p:stCondLst>
                                    <p:cond delay="0"/>
                                  </p:stCondLst>
                                  <p:childTnLst>
                                    <p:animEffect transition="out" filter="fade">
                                      <p:cBhvr>
                                        <p:cTn id="29" dur="2000"/>
                                        <p:tgtEl>
                                          <p:spTgt spid="5"/>
                                        </p:tgtEl>
                                      </p:cBhvr>
                                    </p:animEffect>
                                    <p:set>
                                      <p:cBhvr>
                                        <p:cTn id="30" dur="1" fill="hold">
                                          <p:stCondLst>
                                            <p:cond delay="19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15"/>
                                        </p:tgtEl>
                                      </p:cBhvr>
                                    </p:animEffect>
                                    <p:set>
                                      <p:cBhvr>
                                        <p:cTn id="33" dur="1" fill="hold">
                                          <p:stCondLst>
                                            <p:cond delay="1999"/>
                                          </p:stCondLst>
                                        </p:cTn>
                                        <p:tgtEl>
                                          <p:spTgt spid="1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88"/>
                                        </p:tgtEl>
                                      </p:cBhvr>
                                    </p:animEffect>
                                    <p:set>
                                      <p:cBhvr>
                                        <p:cTn id="36" dur="1" fill="hold">
                                          <p:stCondLst>
                                            <p:cond delay="1999"/>
                                          </p:stCondLst>
                                        </p:cTn>
                                        <p:tgtEl>
                                          <p:spTgt spid="8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8"/>
                                        </p:tgtEl>
                                      </p:cBhvr>
                                    </p:animEffect>
                                    <p:set>
                                      <p:cBhvr>
                                        <p:cTn id="39" dur="1" fill="hold">
                                          <p:stCondLst>
                                            <p:cond delay="1999"/>
                                          </p:stCondLst>
                                        </p:cTn>
                                        <p:tgtEl>
                                          <p:spTgt spid="1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89"/>
                                        </p:tgtEl>
                                      </p:cBhvr>
                                    </p:animEffect>
                                    <p:set>
                                      <p:cBhvr>
                                        <p:cTn id="42" dur="1" fill="hold">
                                          <p:stCondLst>
                                            <p:cond delay="19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5" grpId="0"/>
      <p:bldP spid="15" grpId="1"/>
      <p:bldP spid="18" grpId="0"/>
      <p:bldP spid="18" grpId="1"/>
      <p:bldP spid="88" grpId="0"/>
      <p:bldP spid="88" grpId="1"/>
      <p:bldP spid="89" grpId="0"/>
      <p:bldP spid="89" grpId="1"/>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15:27</a:t>
            </a:r>
            <a:endParaRPr lang="en-US" i="1" dirty="0">
              <a:solidFill>
                <a:schemeClr val="bg1"/>
              </a:solidFill>
            </a:endParaRPr>
          </a:p>
        </p:txBody>
      </p:sp>
      <p:sp>
        <p:nvSpPr>
          <p:cNvPr id="25" name="Rectangle 24"/>
          <p:cNvSpPr/>
          <p:nvPr/>
        </p:nvSpPr>
        <p:spPr>
          <a:xfrm>
            <a:off x="7227652" y="418687"/>
            <a:ext cx="3035029" cy="2031325"/>
          </a:xfrm>
          <a:prstGeom prst="rect">
            <a:avLst/>
          </a:prstGeom>
        </p:spPr>
        <p:txBody>
          <a:bodyPr wrap="square">
            <a:spAutoFit/>
          </a:bodyPr>
          <a:lstStyle/>
          <a:p>
            <a:r>
              <a:rPr lang="en-US" dirty="0">
                <a:solidFill>
                  <a:schemeClr val="bg1"/>
                </a:solidFill>
              </a:rPr>
              <a:t>“When we have faith in the Lord Jesus Christ, we must have trust in him. We must trust him enough that we are content to accept his will, knowing that he knows what is best for us. …</a:t>
            </a:r>
          </a:p>
        </p:txBody>
      </p:sp>
      <p:sp>
        <p:nvSpPr>
          <p:cNvPr id="26" name="Rectangle 25"/>
          <p:cNvSpPr/>
          <p:nvPr/>
        </p:nvSpPr>
        <p:spPr>
          <a:xfrm>
            <a:off x="4679004" y="3488004"/>
            <a:ext cx="2850204" cy="2308324"/>
          </a:xfrm>
          <a:prstGeom prst="rect">
            <a:avLst/>
          </a:prstGeom>
        </p:spPr>
        <p:txBody>
          <a:bodyPr wrap="square">
            <a:spAutoFit/>
          </a:bodyPr>
          <a:lstStyle/>
          <a:p>
            <a:r>
              <a:rPr lang="en-US" dirty="0">
                <a:solidFill>
                  <a:schemeClr val="bg1"/>
                </a:solidFill>
              </a:rPr>
              <a:t>“… Faith, no matter how strong it is, cannot produce a result contrary to the will of him whose power it is. … We cannot have true faith in the Lord without also having complete trust in the Lord’s will and in the Lord’s timing”</a:t>
            </a:r>
          </a:p>
        </p:txBody>
      </p:sp>
      <p:sp>
        <p:nvSpPr>
          <p:cNvPr id="27" name="Rectangle 26"/>
          <p:cNvSpPr/>
          <p:nvPr/>
        </p:nvSpPr>
        <p:spPr>
          <a:xfrm>
            <a:off x="8506176" y="6488668"/>
            <a:ext cx="3685824" cy="369332"/>
          </a:xfrm>
          <a:prstGeom prst="rect">
            <a:avLst/>
          </a:prstGeom>
        </p:spPr>
        <p:txBody>
          <a:bodyPr wrap="square">
            <a:spAutoFit/>
          </a:bodyPr>
          <a:lstStyle/>
          <a:p>
            <a:pPr algn="r"/>
            <a:r>
              <a:rPr lang="en-US" dirty="0">
                <a:solidFill>
                  <a:schemeClr val="bg1"/>
                </a:solidFill>
              </a:rPr>
              <a:t>(6)</a:t>
            </a:r>
            <a:endParaRPr lang="en-US" i="1" dirty="0">
              <a:solidFill>
                <a:schemeClr val="bg1"/>
              </a:solidFill>
            </a:endParaRPr>
          </a:p>
        </p:txBody>
      </p:sp>
      <p:pic>
        <p:nvPicPr>
          <p:cNvPr id="28" name="Picture 27" descr="Dallin H. Oaks.jpg"/>
          <p:cNvPicPr>
            <a:picLocks noChangeAspect="1"/>
          </p:cNvPicPr>
          <p:nvPr/>
        </p:nvPicPr>
        <p:blipFill>
          <a:blip r:embed="rId3" cstate="print"/>
          <a:stretch>
            <a:fillRect/>
          </a:stretch>
        </p:blipFill>
        <p:spPr>
          <a:xfrm>
            <a:off x="10865796" y="161823"/>
            <a:ext cx="1051093" cy="1309983"/>
          </a:xfrm>
          <a:prstGeom prst="rect">
            <a:avLst/>
          </a:prstGeom>
        </p:spPr>
      </p:pic>
      <p:pic>
        <p:nvPicPr>
          <p:cNvPr id="2" name="Picture 2" descr="https://christianliving101.files.wordpress.com/2013/07/greatfaith.jpg"/>
          <p:cNvPicPr>
            <a:picLocks noChangeAspect="1" noChangeArrowheads="1"/>
          </p:cNvPicPr>
          <p:nvPr/>
        </p:nvPicPr>
        <p:blipFill>
          <a:blip r:embed="rId4" cstate="print"/>
          <a:srcRect l="21703" t="15078" r="46169" b="48893"/>
          <a:stretch>
            <a:fillRect/>
          </a:stretch>
        </p:blipFill>
        <p:spPr bwMode="auto">
          <a:xfrm>
            <a:off x="1118222" y="3394954"/>
            <a:ext cx="3307864" cy="2782110"/>
          </a:xfrm>
          <a:prstGeom prst="rect">
            <a:avLst/>
          </a:prstGeom>
          <a:noFill/>
        </p:spPr>
      </p:pic>
      <p:pic>
        <p:nvPicPr>
          <p:cNvPr id="1030" name="Picture 6" descr="https://media.ldscdn.org/images/media-library/mormonads/attitude/mormonad-look-to-the-light-1118312-gallery.jpg"/>
          <p:cNvPicPr>
            <a:picLocks noChangeAspect="1" noChangeArrowheads="1"/>
          </p:cNvPicPr>
          <p:nvPr/>
        </p:nvPicPr>
        <p:blipFill>
          <a:blip r:embed="rId5" cstate="print"/>
          <a:srcRect l="18973" t="28986" r="7356" b="19836"/>
          <a:stretch>
            <a:fillRect/>
          </a:stretch>
        </p:blipFill>
        <p:spPr bwMode="auto">
          <a:xfrm>
            <a:off x="4795737" y="476657"/>
            <a:ext cx="2130357" cy="2178995"/>
          </a:xfrm>
          <a:prstGeom prst="rect">
            <a:avLst/>
          </a:prstGeom>
          <a:noFill/>
        </p:spPr>
      </p:pic>
      <p:pic>
        <p:nvPicPr>
          <p:cNvPr id="1036" name="Picture 12" descr="http://i.huffpost.com/gen/1621527/images/o-TEEN-BOY-HOMEWORK-facebook.jpg"/>
          <p:cNvPicPr>
            <a:picLocks noChangeAspect="1" noChangeArrowheads="1"/>
          </p:cNvPicPr>
          <p:nvPr/>
        </p:nvPicPr>
        <p:blipFill>
          <a:blip r:embed="rId6" cstate="print"/>
          <a:srcRect t="-143" r="24187"/>
          <a:stretch>
            <a:fillRect/>
          </a:stretch>
        </p:blipFill>
        <p:spPr bwMode="auto">
          <a:xfrm>
            <a:off x="7616757" y="3570053"/>
            <a:ext cx="4309353" cy="2846151"/>
          </a:xfrm>
          <a:prstGeom prst="rect">
            <a:avLst/>
          </a:prstGeom>
          <a:noFill/>
        </p:spPr>
      </p:pic>
    </p:spTree>
    <p:extLst>
      <p:ext uri="{BB962C8B-B14F-4D97-AF65-F5344CB8AC3E}">
        <p14:creationId xmlns:p14="http://schemas.microsoft.com/office/powerpoint/2010/main" val="13666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0"/>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4,000 Fed</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15:29-39</a:t>
            </a:r>
            <a:endParaRPr lang="en-US" i="1" dirty="0">
              <a:solidFill>
                <a:schemeClr val="bg1"/>
              </a:solidFill>
            </a:endParaRPr>
          </a:p>
        </p:txBody>
      </p:sp>
      <p:sp>
        <p:nvSpPr>
          <p:cNvPr id="89" name="Rectangle 88"/>
          <p:cNvSpPr/>
          <p:nvPr/>
        </p:nvSpPr>
        <p:spPr>
          <a:xfrm>
            <a:off x="5904688" y="1500773"/>
            <a:ext cx="5087568" cy="1200329"/>
          </a:xfrm>
          <a:prstGeom prst="rect">
            <a:avLst/>
          </a:prstGeom>
        </p:spPr>
        <p:txBody>
          <a:bodyPr wrap="square">
            <a:spAutoFit/>
          </a:bodyPr>
          <a:lstStyle/>
          <a:p>
            <a:r>
              <a:rPr lang="en-US" dirty="0">
                <a:solidFill>
                  <a:schemeClr val="bg1"/>
                </a:solidFill>
              </a:rPr>
              <a:t> Jesus returned to Galilee. While He was there, over four thousand people gathered to Him, bringing with them people who were suffering from various physical ailments and disabilities. </a:t>
            </a:r>
          </a:p>
        </p:txBody>
      </p:sp>
      <p:sp>
        <p:nvSpPr>
          <p:cNvPr id="5122" name="AutoShape 2" descr="data:image/jpeg;base64,/9j/4AAQSkZJRgABAQAAAQABAAD/2wCEAAkGBxMTEhUTEhMVFhUVFxgWGBUYFRcXFhgYFxgXGBUXFxYYHSggGholHRUYITEiJSkrLi4uFx8zODMsNygtLisBCgoKDg0OGxAQGy0lICUtLTUtKy8tLS0tLS0tLTItLS0tLS0tLS0tLS0tLS0tLS0tLS0tLS0tLS0tLS0tLS0tLf/AABEIAK4BIgMBIgACEQEDEQH/xAAcAAABBQEBAQAAAAAAAAAAAAAFAAIDBAYBBwj/xABDEAACAQIEAwYDBgMFCAIDAAABAhEAAwQSITEFQVEGImFxgZETMqFCUrHB0fAUI+FicoKi8QcVJFNzkrLCFqMXM0P/xAAZAQACAwEAAAAAAAAAAAAAAAACAwABBAX/xAAoEQACAgICAQQBBAMAAAAAAAAAAQIRAxIhMVEEEyJBcSNhkbEygcH/2gAMAwEAAhEDEQA/APWi9MZ6mROtceOdIHlJhr4V0svSn3oqq7VZZOMUByFRvdXy8KquajaoUELmO0gCq9zGk1VLU2ronROL/WuC9UBFcq9SticvVe85pU00SQLZEaUU+K6UNWDRHFKKfXKhBsVwin00mrINpV2lVkOV2lSiqIcpUqF8d4k1lO4jM7A5YUkA7An1NDKSirYUYuTpBSuTXmeNwfFbyuzv8C3PcN64bZII1/lgE+4AFCLC4vDlVtYxGB+Yi4ygEnX5vmkHpypazxf2G8UkexE08VmOyvGbtyLeIKM5Eh0YFTAEqRAIaNdq000yMk1aFNNcM7Sp1q2WMCiicG01aDVtpEok4G42owWofhMH8PnP0qyXpT7DOPTBbJp7KamtjKPOoWMXDDnTNqluHTeq7moQjJFKmxSqiy3mqveB5VOBTXWhLKbKaiZKtNVV0PWrshXekEp7Iaa48ash0Wh1qM03PTjdAokwWhpFPt2CxgCpMNeU6RrRBLoUcqjkTUhfhYA31rqYIVK+JHWo0va6a1WzLokHD1GrGqeNtAwBsKIlT9oiPOqeLVOTGomyUCrlqKiNS3LmsEz4021bLHT3piYLRHXKt/wZqK5h2FXsgdWQiuxSilVtlCrhp1cNCWNp/aHjCYVQoEsBpAmOXmWJpoNDcKpvYjEXGAzW4yBx3RmnvnXkAduprD65ul4NPpopt2B7mGv3ibt6DPyq8kAeCFSOm8UC4jZuCYdoBmP9Q2laDBcZu3L7WC6uBsRaKgyJENMajWddCKzPHMY4ulf5gEx3FB5x51kxyltVG+WKGpTw11s4corENIYdy4I+66k5ttpGnKvT+H4oXbauNmH12P1FeVcdDLaXEWycyMoJgjOp0GcfeBNep9lil3DW3TurAGUwSGHzKYO4M10sL4s52eNOjQ8FQak0ZNyhFvEAbCruHuiBPrRsWkTvJqu5in3cSOtUsTiR1qiy2L8Uy/i5oU2KqNsVV0UE/wCIpwv9aF28SKet+rIEPi0qp5qVUWG/iVG80/MKq38QBufrS26CSOPc6VAzUK4nj5Vktsc8aRoB60BHE7tkGSGYiTMljtGvhSHnipUHrwbAvUVwg0CHaa1KjWWGsDQH7uutEBiKfGSfQNUOuXI0qFjXHM1HR2CSWr2U71U4r2jtWP8A9j5Z6Ak+wqvxjGCwgYwSSAFmD4msH2l7RLdBCqZOhBXYDdZJMzB2y76zSnmV0uR8MDatujQf/kO0LkFWNvbPpm88nMeWtbXhnFkdFuIwZGEhhzFeIcN4baxDABstx2gKGiB4CCORO1encGwAw9lLKkkINzzJJJPuabGUWuLFzi0ai/xDoaqNiSaHZ658YjarACKWiTroKv4VggiazpxDdaQxLdalEs1LYtRULYpTzoAMSeZqNr/U1NSWGriAmQwqBmiqFu8OtdN1etXbBpF8PSLDrVAYha58QHnV7E1L5I6io+HXVOIZDENbH0aT+P1qk14daE8Sx/wbgddTkIHnrFZfVv8ATNHpY3Ov2C/+9sLbvNmdUJIBdjznaTsKxfGeMWPjuA6MM0xpz1+lRYXCfGF0u6qoOhP29Bm2jWZ9KyvGuH4cI7WyJHQZYIPiSaxYMcbps6GRtK0aHtfi0GEOXTMyj6g/lWt7A4v/AIQECA7uwHhmIH0E+teLPiblxERz3U26+vppXqfYK9GGUZttl5gH9a6eLHoqZzM093a6PQLWI505sWaDDF0jjqZQmw0cWahuXqFjG13+LqUSy0btMzGq5xVM/iKlEsvKwqezcoWL1T2bw61KJYX/AIgUqGfHFKqouw8+PUjQ0C43fZgCGCjUH/Wac6qltG17zRBcArrBBEa6z7Uy+EZJJETB1nnAiN5M+1YcklNUPjFoBW1hsyXCZEkQZ0HPr/SqDtmLEzm/Lyo5jeH5myqfhlYzDzjSPvfpTm4UgYfN7kk6x06a0pY0n2HyB8HZIdZCnMIgid+o5GtYq1SsYO2pkDUSJJnXb8xV0GtGNqKAaZ00+wsAsfH2+0faoxqaB9q+LFF+GhIYiGiYQEaKx+8Z25T5GgzT2Wq+woRrlmM43xV7hzk6zoOSqNdKBcQTXx39v9DVm6MzN029gNPeo8W03B4jT0iJ9TRVXQ3C7uzS/wCzvBrnu3A0khQF6TJY+ewrblKwfYTGgXGAhQe7tAmByrfEt4UxTrsTOKcnQwpTSlPJb9iuEnr9KnuIHQiNuo2t1KxbrVfEuVUscxA+6Cx89Nh4mp7qJocZDULKaF4Xj1m7c+HmdSTAJEAnpM1fuWejmj91LsFwHzXZNVWZh9qfMVF/Et96j3TB0CArsVSXEN94fSnWrrMYUyfKq9xF6FyhvF8MGhie6IHqT3frRMqEUlmmBrGwrOcJ4sLrKGHduXLwJ59xB8Mf5ifWsebOskXGP8mnDjcJKTKDoMzrJCKsE+JIP4VieK4crdKkkzzGxHI+VegrhJWyvzHEkjwzKTv02PtWS41h7i3jmWMrMACOUkxHhND6adSo0ZopxAdmwc2XetpiL5SyjpobcEEbgEDMPL9KE8FwRIu3CNEgerSfeB9aKMZsOI//AJn8BNa3O2ZJRpUGeHdpgdLvowH4itBYOcBl1U/a5e9eV2yQAfumPbT9KI4bHuugPd6T9Y2pu7MleT0PEXUUfPmMxC6+5qAY1ecj0NZaxjlb5iemu1EUTptUTfkt14DzXlAkuvlMn6VGmLU7MKD/AAq6LdEmCw+ikidAOpIApLetgwbo9AT9aCgU4Wh0qm2XwGv4mz/zf8ppUF+CKVVz5LteA3xe+x7uUqg+UeWmY+J39ais8TK2YKhu8Ms7SJgnrB5c9Z8ZrvEcwykq06GNNCQd/Op8XhLIC2wQA0HedfL0FcWOau0bk0U8Fi7jMGdidZPWYonaOqFj9knxgSvvIIqHhlnI5EDLqddfDSuY64BooJnXWe7JnT3ove5quCSasuv8inMOmXLBHWTz/wBKdZeA8nQAZR48/oD9Kq4r4eWFkgCd/CdaFnGNrPXSP34UePIpvgpmktYnMh2kQPx/SgvE8Gr4ABZlBm1MsRclpJ5nvGT1FTcJxOYCPvgH0XT/AMqy9vjlxHezoUDNa21CklR4GOXlRNTcuPoOLjHsGWeANlOeDpIAYAA7yTOv4b0D4l/KAzggwQDEgnSO8NN161o8bxC8uisv/aNR4GJHWg/EscSpFwLlInIBoY2MTE+Jp6lJ9oHiF6ss9keGXr2a6iwAddcok6ws76a+tbyzxi6ml6wSB9oCPXpVPghFuxbU75QWMc21P6egoguIXr+VDNu7RIUlTVl3DcWsXAcmpESIgidp9j7VHcuzsAKHrZtqWKCC2sBiMxjQabbVDgeKZ82hEARJk+Jn1FC5the2u0X7jgbkfjQ/inElRSCzAEHaNeinnHzHzWphilc5R3m8BJ9aCccw6PcCsPkClzmI0YgZRHOTv4H1rjplQ4dozGIs95LiZpe4co+yBOmvWtwEZ8qoczEgaUMKam0qjuS0kDQKIJHIbxvz8DU/ZvGMXbMzBlUsCANRsf09fCjcrRNFfAZvdm32ZkLQGiW5zsY8Kq2uAEjVgv185rT8awvxACp7yiNOakAx6/lQbD39IbUbkROaBH78qj2r4sWnG+UDGw9kaAs3joB6VYvYV7eHZ10DCR986nUnpGsedV7GFL3Aq8z6AdaOdqL2WyF2zQoPLQfSs+eetR8j8MNnwjAY3iodzhxKhrZIMkktHeBG1C+yr/KOa3rp/wDrt0O4jdK4hG5B48s0qfxq3wlgmJC8me9p/etIR+BrQoKMGl9oXttNN/TNRjLv8nBAKxZb2mUw3zEiNN/OqPE7rYjFujmIdlzxqQJkxtML5VY48GCWUVsrC93TMQxYiZ5amo3tLax1345hFzuTvIZc2n/dFY4y+13Uq/k2V9Pq1ZYxVmwuEb+HByO5Mkklivcza6wYNB+IDLZjYssT/eaKMcfvhLNlQuUEBsvSe9FAuPNBUDkLY/Cn+mb15+2IzpXx4BVq33T/AHvxVPzmkG1P75VawLA5l/tAf5evtVR1Ic9CfrrHuK2bctGFw4T8mn7HYhR8VXAKlRKkSDrrI9aOvZWe7MdN49elZrsmFzMTuB3fORPpWoANtsoMq0ZT0J2HkTSJ5HCbo048SniVkOUU0mieHtox1WDzH6fpXbuDUa/lsIEnxia0QyqStGaeJxdMGBq78SiF3h4EkyNJiNugjrpUX8Eu8sF0gwYIM7UeyF6sqZxSoivDrZAOca0qlomrAfDcSA2vnqTv0gb1YxvFAxBAAYGQdfWJqBymRWHL33aefjFDRmuXVW2rMxICqNz7bDxrkqOzsfYZt8RuORqQV5icx5ny08OZolaxkoGaQBpPMnw96mscDtYZZxFxSzTKqW5Rm1UZmjQaQB1oACXGWcschGg9tdhzq44JZFx0E2o9hC7idJt+PPl661Qus9s6ztO/tVZsHcDTnzDaNvpVhJaJOoECdYy7D6U2OF42RPY0nAvsg7m4h9yo/A1iMS/8y43W4T9SfzrUYPEFbqk6app/jE/lWQ4g2X/E7f8AlH5GmY/8mXPovImdZ/1qhxrAyLMffyHyaD+RopgxAXy1ruI1BWNZBXzmNPSaffIvXgOjFqgCmNgx8olPPr61w3Fi0SSc+c6REA6jxP60MxNtoBcE6Abb9AKr8TxDEqgbu20ULHIhRmOm5LE60CiMbC1u6M0GQIDSegGpH75VNjbOw1DrEE6kyNQfD+tZ+45NsMM2b7R3G8CPCj3C8K9y49266ogDE6hjppGmk8t+tVkSStl45O+ATjOKXbYK5fhhtzEZvEHn4UBsYpixkznZZk8lMge4HtR6/Y+Lca6Wy29fm1OnhzqDD4PCs0h3HgABJ8BrSlKIyUJWwvbwgZ3LTlIWeQJJY5ZOm4n2qNcGQ5bMVnuBRtlBE5j0kbeE1Bj8ew00MSFOXYVdxLBFsiJLW198skn3oHa5Q7GoylrI2HELpt6jUDQ/4dR9DQN4zHLoD3h4TvRriLamdgR9ZBoILcNl+6SvmJMfQ/SnRMTL2AtBVNyILd0f+1RcfxYGHKMAxcjKOkak/vrV74ZIRANhJ8zQHtFhmzzmGVVjy6/WuW5b5djp4oJQSPMe1eAZQbiCUOp6oeviJimYC6Xv4bqRmPWfhGd+XdrY3BbytmByhTmJO/URWC7OXZxNrTZLgjytOBXWxy3xvjpP+jDmx6ZFz21/Zr+3T/INgGX6k0/H4Y3kw1065lFpz1yMAD46VT7dqWYKOZQfv3onYvLKq5AS0iW7Qn5rhKyax1rjg0a09pSRD2t711V8h+X50M4132ukbjLHpFE+OpOIXwcaeWp/Chl1C3x43OaPbT8KfgjUY/gz5nzIDlu7cC6HuOD47f8AqKiu8QDKraAMpU/2XXYHz0jyqvir2V0YbEMp8RP9aF4pcpIHynWt8cabMDm6Nj2N4gv8UEnS6unSSJj3X3Neh47ClO6fugg/voRXkXY1wL8kSIHXQyCG9I+tex47EBrSPzGnoRP4iuf6mWmdR8o6HpU5Yb/cYUlVuARI1HQ848Ku4JwzIGOg+u5A96ZwWGt5TsSYPjypl3DlZMaDQjpSMeTV0h88akuS1ibBdmmJYEkk6adfehnGsYbYCBVhxOumg0Ee1XUJlSD3dQesHxqduHXGuWnRptoZdWIjTUQG01PStjy2k0Yfb1dMG2uOKABGwA5Vyo7+DxBZiAsEkjVdp0pVewOpd/8AjS6oBMsd5iWkS0awDmP+EVo8Dg7eGULbVeQkAZyNSzM3Lf02G1cGJ+GtyCjOCFQSYLNAAPsdvGpsPeLPDXAWXdRG32SRvrE+tYWNSHG0rCY1MA8hA+z5a7Viu1121bKpbyC5JLkbA6aFdhz9q2eOxZghCJGh09NP1oE/AVvHOyrIEDMS3WNDpOp1puOShKySjsqMncFwAfIQR8wdWn2MelQ4j4tsguqiQCJYTBOkxI50T7V4+yypbU5ntkiQoCQfmAI31AjSguGtjKCPGfPxroQe8eUZpLV8Mv3LwYB/uwD0iV191NZXi+Jm+g5ALp/hBJ/Gj7GNfAgidCOe+1UOJYBf5ZQSGkBonUzpPhIHlFL0UJB25RG4fiqrujzyAKxGvOp7OKL98KBlIiTJ056DrPtVcYBioBUhhoSfCD9Mw0qzw7BMGKzMg68tCkEemapKkrRMf+VMIWOIuVg6qY3HtFRLdQlSVjUyR/dMCP70Vev8ICWnusxVVHvcJhVAHIGJP9YzC42TEjQ+Jjz02qoR3vUuT17DGGxSrm0Op9sogfhNOx2OnuJCgnWNvpud6FXLxHL+vSNNqqK7hiwBzDaYgec1Usbb5GQmoq/sPY3DKUAsuzRlDAxt1kHYmhdtBB56xHSPKorS3gpjMM3WJ2idPLam28NdkgCY1PPnHryoVGn2XKeyoe6bxvWrxmv8NlEyEUeGYAT5a1msHZJaDvz9OVa3s7am6oP2QT7DQAchJpOSXKRsx4dMe5qOIic3l+Yqlas5rqnkQGPkB3vwqzxAEq0EgwTpVbhGHulGZyVlcoJAiCd1G+0b1WSWsGzFBXJIku4lrhITQHn1HiaAdob4EW11jVj1PKjwwrIsKc3jWV43bbOc34wPpWLHTZ0UkZvjbXPhmBlTcsdyeWnnWP7OvlxVvzce6sPzraY1gwCLtM1g8A+XFL/1Y92j867Hp1+nJHN9U6yRZuO3b5bmboVqjg7hZrbvoTcTKvhO5q1/tDfRT4ofcVU4a6uUaToVPsRWeC/RiaLW8gzxBv8AiwOmY/Q1BaWS3j+c07FmcRcbop+pFQcNuauTyI/CnY1UV+DPN3JmNxx/lr1Vo+mv4UNe4TvRnHKCHGmjmPdv1pYfg78lIkE5nBUQI1A3OmvlWyMkkY3Ft8FzsXeW2z5gCXXKJ5agyPwrc4THdw2W3AlD95eQ8xWQwnZi+IuAOw5HLA8xrMekaVpreCJVfigoRs0DunnsTpXP9aoTWy7R0PQz0ekumbbg+GIsKY3k/WrTzowEnZh18aA4PtBftQt23KgaOBKlRzOXb61pLF7OMwWJjxrlbLa/JvcWlTKGMw5tnMAch3HQ/pV/AYwRlY6HY9PDyruKuhFm5qDy61l8VxNFYhZC7ifOI961QbYicU+A3dyhiMswSJnp60qz/wDvjorHxG3pSptCfbZqeASyKSvzAuW3JYkmegUADzOnKquKxIVrC2GAF5XuMAJZtQAS3qfMiqPF+Nm3Nu2QoAyJbG4BHed+QJGgEz3utBzxm8TaPdHwgVSFHdEAR1Ow9RRxwuT2FOdcG1e5bw4LXWUQJy5pck+HM/rWV4r2nuXgVt/y0I2EZyOrNy8h7mgmIzOxJksdSx1JqOwNSNjtHh+tPhgjHl8sXKbZz4OhJPjQvG8QZW+HbblJMSV2/rpRPH3wiEms1wtCxdjuTJ/T61oTFs0ODa3cQKzM55h4BJ6jLAI8KI8Ju/AOVhnskk5ftISIlCdx4Gs/cHLzk8wRtqKt4PFwpzuDG06ERuOvvROKmqYCbi7Rsmu22YMO8GkDSBLE5pB5hcu/3ait4jC2y1wstzKSCE1GYyQijSTvJOg6UATEg5lVwZUqwG4BEEjodYnxrMYjh72zKgldww3jkCB+lZn6Z+eB6zLxyavF8UW6mIe7cyi6U+GrR3fhknLlXYaxNZ+yyEhlEDaY0nnNDmJcktqT13001pB3SSJjbTaPAU7HHTgXN7B2CNNxy8PCo0iYP9ffnTeH4gOo69OenMVJi7Mjx+umtMdSQtWmH+FYK2wzGZOgEnWDPI6dK0FrhSrZcb3Lg25ga7Dlt+FYPhWPaQp0jWR4bfr6VueA8VBcBtwMkmPsjTzmP3zwZYOLNUZWiNezAC5l07sbQZ6n1g+VTdncHcDu5WFywDzMkEwN45VrbNgEe/6fvyrgUKY5wNuW8Cs982x/vy00Bt+4gYKxnMQPfXf0qnev3LrzqEE5VEAkDdiSNFGg9aJPhkLAkSQBE6mRz86gwp/m4heS2rMeRN0kj2+lJy/OSX1QeFqKb+zPcZ4jikMWUtEASVklj5EwJrL3cSXuElmHxARB3tuPA+exrT45u+3gKxfbBzba1cB7xbKf7QAnXyE+9acONVSQUpU7ZYwOEPxGVmLQFBJAG8ztWN45gPhY3INf5gjzzRXpPAx8S4m3e0+hI/D61mO02FC8SBYaIxuN/hT4g+orRgy06M3qoWQ9u5KA/wBlPoYoVw2+4NpPhOqsyrmg82jpV3juKL2AT93QeVzUVJw3GfF+GzB1S21sgNEMzMFGU7nmfSmQWuNJoByubaYSx8i5dPXKP/In8BQzDO8sFBMnQDroZPQDrRfiCy1zzJ/7VJ/OivY/s6txGu3hCCCeWZj8qAg6gQZP9rx0Fy1jZT7AvCuBtObKuYT8Rn0CkgwdvEGN+sUfXAWrbB77fFeAVXKFt84ORdx++dEeJWv+GusoAlFUACAMpzvAHhTeH8AOJdMTdJW0qIttAYzZdmJ3y/jWR5ZTfgnQ2wzm6WcXFzLAtEFVK8zO066AVQxGBxpVVW3KgbkhWIE5c3OYia3NxHAJTIxAOkmfegmM43pvBG+o08KC6J2ZZb74e2SDrp8SyWMa8l6eY0NHP/kQIUZ3sWYUfEVAbmYwdcykAT3dBM89RXOGImKdbhGlknvxAYnYSem/mBVfjnD7gF0iZsX1ObUC5ZYhoYbNl0I6EeNSONSe1Ux+PO18X0E+JXGW3p8a4TBBvZFEc9u9PhFZniRJyZo3MKBpJ89TWo7SN8uu9M4Tglcs7CcsAHoY1j2o4PixuT4gleD3SJ0HhJpVqv4Mfsn9aVMtCN5eTKHhDsSY31mrGF4Jc0J2/e1em4PhKFQwG42I1HgfKrA4OsbU5OTMzkjzduDONh+Huar3+zrIQZ1O45cya9GvcJadADHpVX/dLuQCI11q1si9keP8QwL3LxtAaKJbzOvvt71Z4b2ehYAggyfE/nXqlnskiMzDVnYsTHXYelSp2ajzovkDaPIcdwh1caa6bfvyq3hezdwozBirRp/Uc69hTs4kDMASOdS2eAoN6Op0DtE867K8CuKjfHCFm2hNRrIn11qlxHs/cFxlVSRmJU7mD/U16seFDlUgwI6UuMZxm5eQnOLjR4H2i7L3rA+KVnmwA28R4daHcNwguCPavoy7w1GEMJrE8X7BKjm5hu6TqU+yesDl5Uxt/ZSaPLcVwV17wEx03im4dHzhWkTs1empwdx8y1aw/Z1WPyjyI08fpQbsKkeXY/AlDI0Ma+NT4DiBR1fmCN+Uf6mvTMd2VDEL09frWe452ZKlci6wdZ3jp1O+nhUtSVMu66D/AAPipuWs+2bQA8lXnHqaOWrZPe5kbdJ/pWU4DgLqLkIiJ5bVs+HoSoJ5bVilj+VIZtwUbtkzSFoZXI3KxPgJgf5jRRbEnwFD+IXFRWM6Tqek0EsdcjISt0jB8RbvN51kOM4Z7+LtW8pyBbgDGcpc22YifCFraHCNexIQfaO45cyfata/DkAyhcukBhAIERv11NNUtENlJXyY3shwO4hVmIy29zvJA2H6/sA/9oWDH8Sz/wDMtj6MEYewUf4q9St2QqhVEACAPAVj+3PDi62yNwbiz5oXX/NbFLjN7pgP5HlWL0tup2BYDyIDfiSa62JYWbXdKoLlskkyIWSI8JJ9qk43cgMV2kEettIqC1d+JYuDIAQEaBpsSJj1H1rorpMRXaNPeTPiFTk9zK391iit9Ca9PwmD/khFKpbRrhfLq0hoUBZ3ygb9a8sxGMNpWvgAsokAiRMBtR6Gt12e4/YxafFswjkDP8ouCASwuCO/rz6MTpBrNmi3EnYTNyzbtpi0Uui5rbIxBy97KzSY12kdDVO92pFwRcsZUgjMJBB1gg6ecVWwlu5Za692XtOM/dOkh0JZrZPdJVQZ8hImK0Fu/g7g+I4VgRHgCNPk5H0rJLJq9ZcDIwTV9gvAYsJHzXAZAZSHUgb6DUeR2qw9ixeJz2kIHzE6fSqeN4hhQCtq0S0wMi6H99KoPhsW8sMOV7qg5mCg7hZU96fHpRRt9ElioLcOGHt3QttQqlXVlklCCCdQeciq/Hrtm3ae0t0szSBrOjfKg8B15UOXhpJOYs7oRKoQF6MJzT9Bzq2OGO6AHJaECSAHfYbM22o6cvOXx2S5B9t3ZX49czG35A+4H60W4Lay2Vn7RL/kKB8UKq6gGQAFmddNK01qAqAbBQB7UKjSG5pWOpU7LXKsQeghKWSnUq6+qMNjctLJTqVSkVY3JSC06lUpEsUUqVKrIKuEV2lUINK0xkqWlQuKZdlY4cHkKaMIJmrUV2h9qJe7K/8ADjnUD8OQtmI10PqNjV+uRU9uJNmVRg16UjajSKt1FiSQpIEkDShljilZak7A+KzMSikADfqSeVBuI8OYi5aMmRmEc+p/fhVvD4qNzLTPnPOr+MtpcA3zciGKmNAdRrGtc2NTk77/AOG63j/BjOzKfCuqzSVYEGRLAzEwBtt5Vs8ZaoThOGNceFWEVoLGRoD3hO5JjcdRWlxNmadHE3DkDJkW9gK+nSh3EMNIExoS3+Vh+dHMTaiKpcQs9wtyiPfSsmSFJjMcuUeD9p7YBvAACGJHqZ/Gao38Or2iZyNEMF0kbx5UT7XgfHvLzyg/h+tCbagAk7ERW+L4QPkP8WScDaI3Nku/mFS0NfOayq3jbKtb+deYJE8isjWCNK2faizlwYQMJyWLeh1CgfEJjxOnrWNw6co2JHqDFDCVx/2Dk4Z6l2a7RG/bDEy0w40zDYsY8pI8SNdKMJxgE96AB32m2W1IEjoRmkePXWvIsPbe2wcZlPhoTof1NXV41fMlbSmeb6Tz1y79aV7Dv4sL3V9noGK7SAEKGcqCBlVVQ5dg50mcvQaEHwrOvxsj7olpJDMxcRrMxz0FA8TxhxbAZLc+EkbyZBMZT0rW9hbtzE27rBMOjoVykWoGoMaycux5HcUTi4xtkjKLfDoG4TBXxmvO3wUK6Zu67tA1gagb7+1UTfuNpnc+MmK1lvgGIuXGN8hRO5gg+K6mfp+VF8D2etW2Dd5yNg2XKPEAAfjQJv7HynFKkZ3gPZcuRdvTlmQp3b+nX28todKmAg1HcWanYhuxmWlUuSlVUCb2lSpV1zCKlSpVCCpUqVQgqVKlUIKlSpVCCpUqVQgqVKlUIKlSpVCCpUqVQgMxfBbbmZZdc3dMa9dQY9KpLwm+GbvW2UnQnMGA8hz9fatBSpTwwfNDFlkQ4axkULJMczuep0qUrXaVMSQFlHGYadqH8Ut/ymH73o9VTiVoFG8qzZ8KcW0Nx5KaPm7touXFXf8Apg/5iDVW3hoe30Jid4DaZvSZr0Tj/Z5LmKYmO8ij/NNc4b2bVBcGb5Nvrp4UmL+C/Bq+2ZvEcP8AgX1RmN74ilRaCZmZYgEkmEAMQfCi1jgCYezmKjNEnmc3MzWywXDVUDm0AFzuYGnpVTjdvuR1P4VkTk6ih7a7Z5Vj0YmY+1+/xoXcuXCOk8gIr0VOEi50Anp0Zaht8Ft7+IHqdPxrdF0Y5xswP+7blyAgHrpXpP8AsvwLpZullIzXBBjQgLEg896stwFAkCN58+s9RW07M4IfAtDQaHQbfMaqXyVFKKjyQLhSeRolhuF6bUYt4YVYC0cPTpdgSy+AMOF67fvwqMcI7xMeVHopU32Yge4wAeC0qP0qnsRJ7j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3" cstate="print"/>
          <a:srcRect l="9368" t="30339" r="42583" b="17652"/>
          <a:stretch>
            <a:fillRect/>
          </a:stretch>
        </p:blipFill>
        <p:spPr bwMode="auto">
          <a:xfrm>
            <a:off x="6070059" y="3044757"/>
            <a:ext cx="5272392" cy="3210128"/>
          </a:xfrm>
          <a:prstGeom prst="rect">
            <a:avLst/>
          </a:prstGeom>
          <a:noFill/>
          <a:ln w="9525">
            <a:noFill/>
            <a:miter lim="800000"/>
            <a:headEnd/>
            <a:tailEnd/>
          </a:ln>
        </p:spPr>
      </p:pic>
      <p:pic>
        <p:nvPicPr>
          <p:cNvPr id="5125" name="Picture 5" descr="http://www.christianholyland.com/wp-content/uploads/2011/07/Tiberias-%D7%98%D6%B0%D7%91%D6%B6%D7%A8%D6%B0%D7%99%D6%B8%D7%94%E2%80%8E%E2%80%8E-ancient-picture-above-the-Sea-of-Galilee-shore-.jpg"/>
          <p:cNvPicPr>
            <a:picLocks noChangeAspect="1" noChangeArrowheads="1"/>
          </p:cNvPicPr>
          <p:nvPr/>
        </p:nvPicPr>
        <p:blipFill>
          <a:blip r:embed="rId4" cstate="print"/>
          <a:srcRect/>
          <a:stretch>
            <a:fillRect/>
          </a:stretch>
        </p:blipFill>
        <p:spPr bwMode="auto">
          <a:xfrm>
            <a:off x="165303" y="891060"/>
            <a:ext cx="4855236" cy="3301561"/>
          </a:xfrm>
          <a:prstGeom prst="rect">
            <a:avLst/>
          </a:prstGeom>
          <a:noFill/>
        </p:spPr>
      </p:pic>
      <p:sp>
        <p:nvSpPr>
          <p:cNvPr id="12" name="Rectangle 11"/>
          <p:cNvSpPr/>
          <p:nvPr/>
        </p:nvSpPr>
        <p:spPr>
          <a:xfrm>
            <a:off x="1605064" y="4668748"/>
            <a:ext cx="3994824" cy="1477328"/>
          </a:xfrm>
          <a:prstGeom prst="rect">
            <a:avLst/>
          </a:prstGeom>
        </p:spPr>
        <p:txBody>
          <a:bodyPr wrap="square">
            <a:spAutoFit/>
          </a:bodyPr>
          <a:lstStyle/>
          <a:p>
            <a:r>
              <a:rPr lang="en-US" dirty="0">
                <a:solidFill>
                  <a:schemeClr val="bg1"/>
                </a:solidFill>
              </a:rPr>
              <a:t>The Savior healed them, and after the people spent three days with Him, He performed another miracle by feeding all of them with only seven loaves of bread and a few small fishes.</a:t>
            </a:r>
          </a:p>
        </p:txBody>
      </p:sp>
    </p:spTree>
    <p:extLst>
      <p:ext uri="{BB962C8B-B14F-4D97-AF65-F5344CB8AC3E}">
        <p14:creationId xmlns:p14="http://schemas.microsoft.com/office/powerpoint/2010/main" val="7955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4" y="9052"/>
            <a:ext cx="12032055" cy="397031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James E. Talmage  </a:t>
            </a:r>
            <a:r>
              <a:rPr lang="en-US" i="1" dirty="0">
                <a:solidFill>
                  <a:schemeClr val="bg1"/>
                </a:solidFill>
              </a:rPr>
              <a:t>Jesus the Christ </a:t>
            </a:r>
            <a:r>
              <a:rPr lang="en-US" dirty="0">
                <a:solidFill>
                  <a:schemeClr val="bg1"/>
                </a:solidFill>
              </a:rPr>
              <a:t>p. 338, 340</a:t>
            </a:r>
          </a:p>
          <a:p>
            <a:pPr marL="342900" indent="-342900">
              <a:buAutoNum type="arabicPeriod"/>
            </a:pPr>
            <a:r>
              <a:rPr lang="en-US" dirty="0">
                <a:solidFill>
                  <a:schemeClr val="bg1"/>
                </a:solidFill>
              </a:rPr>
              <a:t>Ed J. Pinegar, K. Douglas Bassett, Ted L. Earl </a:t>
            </a:r>
            <a:r>
              <a:rPr lang="en-US" i="1" dirty="0">
                <a:solidFill>
                  <a:schemeClr val="bg1"/>
                </a:solidFill>
              </a:rPr>
              <a:t>Latter-day commentary on the New Testament </a:t>
            </a:r>
            <a:r>
              <a:rPr lang="en-US" dirty="0">
                <a:solidFill>
                  <a:schemeClr val="bg1"/>
                </a:solidFill>
              </a:rPr>
              <a:t>p.192</a:t>
            </a:r>
          </a:p>
          <a:p>
            <a:pPr marL="342900" indent="-342900">
              <a:buAutoNum type="arabicPeriod"/>
            </a:pPr>
            <a:r>
              <a:rPr lang="en-US" dirty="0">
                <a:solidFill>
                  <a:schemeClr val="bg1"/>
                </a:solidFill>
              </a:rPr>
              <a:t>New Testament Institute Student Manual Chapter 12</a:t>
            </a:r>
          </a:p>
          <a:p>
            <a:pPr marL="342900" indent="-342900">
              <a:buFontTx/>
              <a:buAutoNum type="arabicPeriod"/>
            </a:pPr>
            <a:r>
              <a:rPr lang="en-US" dirty="0">
                <a:solidFill>
                  <a:schemeClr val="bg1"/>
                </a:solidFill>
              </a:rPr>
              <a:t>Larry Tippets </a:t>
            </a:r>
            <a:r>
              <a:rPr lang="en-US" i="1" dirty="0">
                <a:solidFill>
                  <a:schemeClr val="bg1"/>
                </a:solidFill>
              </a:rPr>
              <a:t>Cleansing the Inner Vessel: The Process of Repentance </a:t>
            </a:r>
            <a:r>
              <a:rPr lang="en-US" dirty="0">
                <a:solidFill>
                  <a:schemeClr val="bg1"/>
                </a:solidFill>
              </a:rPr>
              <a:t>Oct. Ensign 1992</a:t>
            </a:r>
          </a:p>
          <a:p>
            <a:pPr marL="342900" indent="-342900">
              <a:buFontTx/>
              <a:buAutoNum type="arabicPeriod"/>
            </a:pPr>
            <a:r>
              <a:rPr lang="en-US" dirty="0">
                <a:solidFill>
                  <a:schemeClr val="bg1"/>
                </a:solidFill>
              </a:rPr>
              <a:t>President Ezra T. Benson </a:t>
            </a:r>
            <a:r>
              <a:rPr lang="en-US" i="1" dirty="0">
                <a:solidFill>
                  <a:schemeClr val="bg1"/>
                </a:solidFill>
              </a:rPr>
              <a:t>Cleansing the Inner Vessel </a:t>
            </a:r>
            <a:r>
              <a:rPr lang="en-US" dirty="0">
                <a:solidFill>
                  <a:schemeClr val="bg1"/>
                </a:solidFill>
              </a:rPr>
              <a:t>May 1986 Ensign</a:t>
            </a:r>
          </a:p>
          <a:p>
            <a:pPr marL="342900" indent="-342900">
              <a:buFontTx/>
              <a:buAutoNum type="arabicPeriod"/>
            </a:pPr>
            <a:r>
              <a:rPr lang="en-US" dirty="0">
                <a:solidFill>
                  <a:schemeClr val="bg1"/>
                </a:solidFill>
              </a:rPr>
              <a:t>Elder </a:t>
            </a:r>
            <a:r>
              <a:rPr lang="en-US" dirty="0" err="1">
                <a:solidFill>
                  <a:schemeClr val="bg1"/>
                </a:solidFill>
              </a:rPr>
              <a:t>Dallin</a:t>
            </a:r>
            <a:r>
              <a:rPr lang="en-US" dirty="0">
                <a:solidFill>
                  <a:schemeClr val="bg1"/>
                </a:solidFill>
              </a:rPr>
              <a:t> H. Oaks (“The Challenge to Become,” </a:t>
            </a:r>
            <a:r>
              <a:rPr lang="en-US" i="1" dirty="0">
                <a:solidFill>
                  <a:schemeClr val="bg1"/>
                </a:solidFill>
              </a:rPr>
              <a:t>Ensign,</a:t>
            </a:r>
            <a:r>
              <a:rPr lang="en-US" dirty="0">
                <a:solidFill>
                  <a:schemeClr val="bg1"/>
                </a:solidFill>
              </a:rPr>
              <a:t> Nov. 2000, 32–33). </a:t>
            </a:r>
          </a:p>
          <a:p>
            <a:pPr marL="342900" indent="-342900"/>
            <a:r>
              <a:rPr lang="en-US" dirty="0">
                <a:solidFill>
                  <a:schemeClr val="bg1"/>
                </a:solidFill>
              </a:rPr>
              <a:t>	 The Desires of Our Hearts," </a:t>
            </a:r>
            <a:r>
              <a:rPr lang="en-US" i="1" dirty="0">
                <a:solidFill>
                  <a:schemeClr val="bg1"/>
                </a:solidFill>
              </a:rPr>
              <a:t>Ensign,</a:t>
            </a:r>
            <a:r>
              <a:rPr lang="en-US" dirty="0">
                <a:solidFill>
                  <a:schemeClr val="bg1"/>
                </a:solidFill>
              </a:rPr>
              <a:t> June 1986, 64)</a:t>
            </a:r>
          </a:p>
          <a:p>
            <a:pPr marL="342900" indent="-342900"/>
            <a:r>
              <a:rPr lang="en-US" dirty="0">
                <a:solidFill>
                  <a:schemeClr val="bg1"/>
                </a:solidFill>
              </a:rPr>
              <a:t>	 Faith in the Lord Jesus Christ,”</a:t>
            </a:r>
            <a:r>
              <a:rPr lang="en-US" i="1" dirty="0">
                <a:solidFill>
                  <a:schemeClr val="bg1"/>
                </a:solidFill>
              </a:rPr>
              <a:t> Ensign,</a:t>
            </a:r>
            <a:r>
              <a:rPr lang="en-US" dirty="0">
                <a:solidFill>
                  <a:schemeClr val="bg1"/>
                </a:solidFill>
              </a:rPr>
              <a:t> May 1994, 99, 100</a:t>
            </a:r>
          </a:p>
          <a:p>
            <a:pPr marL="342900" indent="-342900"/>
            <a:r>
              <a:rPr lang="en-US" dirty="0">
                <a:solidFill>
                  <a:schemeClr val="bg1"/>
                </a:solidFill>
              </a:rPr>
              <a:t>7.   Elder L. Tom Parry (</a:t>
            </a:r>
            <a:r>
              <a:rPr lang="en-US" i="1" dirty="0">
                <a:solidFill>
                  <a:schemeClr val="bg1"/>
                </a:solidFill>
              </a:rPr>
              <a:t>Living with Enthusiasm</a:t>
            </a:r>
            <a:r>
              <a:rPr lang="en-US" dirty="0">
                <a:solidFill>
                  <a:schemeClr val="bg1"/>
                </a:solidFill>
              </a:rPr>
              <a:t>, 116-17.)</a:t>
            </a:r>
          </a:p>
          <a:p>
            <a:pPr marL="342900" indent="-342900">
              <a:buAutoNum type="arabicPeriod" startAt="8"/>
            </a:pPr>
            <a:r>
              <a:rPr lang="en-US" dirty="0">
                <a:solidFill>
                  <a:schemeClr val="bg1"/>
                </a:solidFill>
              </a:rPr>
              <a:t>Elder Boyd K. Packer </a:t>
            </a:r>
            <a:r>
              <a:rPr lang="en-US" i="1" dirty="0">
                <a:solidFill>
                  <a:schemeClr val="bg1"/>
                </a:solidFill>
              </a:rPr>
              <a:t>Things of the Soul, </a:t>
            </a:r>
            <a:r>
              <a:rPr lang="en-US" dirty="0">
                <a:solidFill>
                  <a:schemeClr val="bg1"/>
                </a:solidFill>
              </a:rPr>
              <a:t>52</a:t>
            </a:r>
            <a:endParaRPr lang="en-US" sz="1800" b="0" i="0" dirty="0">
              <a:solidFill>
                <a:schemeClr val="bg1"/>
              </a:solidFill>
              <a:effectLst/>
              <a:latin typeface="Calibri" panose="020F0502020204030204" pitchFamily="34" charset="0"/>
            </a:endParaRPr>
          </a:p>
          <a:p>
            <a:pPr algn="l" fontAlgn="base"/>
            <a:r>
              <a:rPr lang="en-US" sz="1800" b="0" i="0" dirty="0">
                <a:solidFill>
                  <a:schemeClr val="bg1"/>
                </a:solidFill>
                <a:effectLst/>
                <a:latin typeface="Calibri" panose="020F0502020204030204" pitchFamily="34" charset="0"/>
              </a:rPr>
              <a:t>9 Cheryl C. Lant, “</a:t>
            </a:r>
            <a:r>
              <a:rPr lang="en-US" sz="1800" b="0" i="0" u="none" strike="noStrike" dirty="0">
                <a:solidFill>
                  <a:schemeClr val="bg1"/>
                </a:solidFill>
                <a:effectLst/>
                <a:latin typeface="Calibri" panose="020F0502020204030204" pitchFamily="34" charset="0"/>
              </a:rPr>
              <a:t>Righteous Traditions</a:t>
            </a:r>
            <a:r>
              <a:rPr lang="en-US" sz="1800" b="0" i="0" dirty="0">
                <a:solidFill>
                  <a:schemeClr val="bg1"/>
                </a:solidFill>
                <a:effectLst/>
                <a:latin typeface="Calibri" panose="020F0502020204030204" pitchFamily="34" charset="0"/>
              </a:rPr>
              <a:t>,” </a:t>
            </a:r>
            <a:r>
              <a:rPr lang="en-US" sz="1800" b="0" i="1" dirty="0">
                <a:solidFill>
                  <a:schemeClr val="bg1"/>
                </a:solidFill>
                <a:effectLst/>
                <a:latin typeface="Calibri" panose="020F0502020204030204" pitchFamily="34" charset="0"/>
              </a:rPr>
              <a:t>Ensign</a:t>
            </a:r>
            <a:r>
              <a:rPr lang="en-US" sz="1800" b="0" i="0" dirty="0">
                <a:solidFill>
                  <a:schemeClr val="bg1"/>
                </a:solidFill>
                <a:effectLst/>
                <a:latin typeface="Calibri" panose="020F0502020204030204" pitchFamily="34" charset="0"/>
              </a:rPr>
              <a:t> or </a:t>
            </a:r>
            <a:r>
              <a:rPr lang="en-US" sz="1800" b="0" i="1" dirty="0">
                <a:solidFill>
                  <a:schemeClr val="bg1"/>
                </a:solidFill>
                <a:effectLst/>
                <a:latin typeface="Calibri" panose="020F0502020204030204" pitchFamily="34" charset="0"/>
              </a:rPr>
              <a:t>Liahona</a:t>
            </a:r>
            <a:r>
              <a:rPr lang="en-US" sz="1800" b="0" i="0" dirty="0">
                <a:solidFill>
                  <a:schemeClr val="bg1"/>
                </a:solidFill>
                <a:effectLst/>
                <a:latin typeface="Calibri" panose="020F0502020204030204" pitchFamily="34" charset="0"/>
              </a:rPr>
              <a:t>, May 2008, 13)</a:t>
            </a:r>
          </a:p>
          <a:p>
            <a:pPr marL="342900" indent="-342900">
              <a:buAutoNum type="arabicPeriod" startAt="8"/>
            </a:pPr>
            <a:endParaRPr lang="en-US" dirty="0">
              <a:solidFill>
                <a:schemeClr val="bg1"/>
              </a:solidFill>
            </a:endParaRPr>
          </a:p>
        </p:txBody>
      </p:sp>
      <p:sp>
        <p:nvSpPr>
          <p:cNvPr id="6" name="Footer Placeholder 14">
            <a:extLst>
              <a:ext uri="{FF2B5EF4-FFF2-40B4-BE49-F238E27FC236}">
                <a16:creationId xmlns:a16="http://schemas.microsoft.com/office/drawing/2014/main" id="{3CC49A2E-5EEB-4AA3-8F0D-2AA972604809}"/>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6370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459166" cy="3231654"/>
          </a:xfrm>
          <a:prstGeom prst="rect">
            <a:avLst/>
          </a:prstGeom>
          <a:ln>
            <a:solidFill>
              <a:schemeClr val="tx1"/>
            </a:solidFill>
          </a:ln>
        </p:spPr>
        <p:txBody>
          <a:bodyPr wrap="square">
            <a:spAutoFit/>
          </a:bodyPr>
          <a:lstStyle/>
          <a:p>
            <a:pPr fontAlgn="base"/>
            <a:r>
              <a:rPr lang="en-US" sz="1200" b="1" dirty="0"/>
              <a:t>Washing Traditions: Matthew 15:1-2</a:t>
            </a:r>
          </a:p>
          <a:p>
            <a:pPr fontAlgn="base"/>
            <a:r>
              <a:rPr lang="en-US" sz="1200" dirty="0"/>
              <a:t>Under certain conditions, successive washings were prescribed, in connection with which we find mention of “first,” “second” and “other” waters, the “second water” being necessary to wash away the “first water,” which had become defiled by contact with the “common” hands; and so further with the later waters. Sometimes the hands had to be dipped or immersed; at other times they were to be cleansed by pouring, it being necessary that the water be allowed to run to the wrist or the elbow according to the degree of supposed defilement; then again, as the disciples of Rabbi </a:t>
            </a:r>
            <a:r>
              <a:rPr lang="en-US" sz="1200" dirty="0" err="1"/>
              <a:t>Shammai</a:t>
            </a:r>
            <a:r>
              <a:rPr lang="en-US" sz="1200" dirty="0"/>
              <a:t> held, only the finger tips, or the fingers up to the knuckles, needed to be wetted under particular circumstances. Rules for the cleansing of vessels and furniture were detailed and exacting; distinct methods applied respectively to vessels of clay, wood, and metal. Fear of unwittingly defiling the hands led to many extreme precautions. It being known that the Roll of the Law, the Roll of the Prophets, and other scriptures, when laid away were sometimes touched, scratched, or even gnawed by mice, there was issued a rabbinical decree, that the Holy Scriptures, or any part thereof comprising as many as eighty-five letters (the shortest section in the law having just that number), defiled the hands by mere contact. Thus the hands had to be ceremonially cleansed after touching a copy of the scriptures, or even a written passage there from. James E. Talmage </a:t>
            </a:r>
            <a:r>
              <a:rPr lang="en-US" sz="1200" i="1" dirty="0"/>
              <a:t> Jesus The Christ </a:t>
            </a:r>
            <a:r>
              <a:rPr lang="en-US" sz="1200" dirty="0"/>
              <a:t>p. 366</a:t>
            </a:r>
          </a:p>
        </p:txBody>
      </p:sp>
      <p:sp>
        <p:nvSpPr>
          <p:cNvPr id="5" name="Rectangle 4"/>
          <p:cNvSpPr/>
          <p:nvPr/>
        </p:nvSpPr>
        <p:spPr>
          <a:xfrm>
            <a:off x="6449438" y="0"/>
            <a:ext cx="5742562" cy="6186309"/>
          </a:xfrm>
          <a:prstGeom prst="rect">
            <a:avLst/>
          </a:prstGeom>
          <a:ln>
            <a:solidFill>
              <a:schemeClr val="tx1"/>
            </a:solidFill>
          </a:ln>
        </p:spPr>
        <p:txBody>
          <a:bodyPr wrap="square">
            <a:spAutoFit/>
          </a:bodyPr>
          <a:lstStyle/>
          <a:p>
            <a:r>
              <a:rPr lang="en-US" sz="1200" b="1" dirty="0"/>
              <a:t>Hand Washing of Today: Jewish Law</a:t>
            </a:r>
          </a:p>
          <a:p>
            <a:r>
              <a:rPr lang="en-US" sz="1200" dirty="0"/>
              <a:t>Washing of hands when one wakes from his sleep (known in Yiddish as </a:t>
            </a:r>
            <a:r>
              <a:rPr lang="he-IL" sz="1200" dirty="0"/>
              <a:t>נעגל וואַסער, </a:t>
            </a:r>
            <a:r>
              <a:rPr lang="en-US" sz="1200" i="1" dirty="0" err="1"/>
              <a:t>negel</a:t>
            </a:r>
            <a:r>
              <a:rPr lang="en-US" sz="1200" i="1" dirty="0"/>
              <a:t> </a:t>
            </a:r>
            <a:r>
              <a:rPr lang="en-US" sz="1200" i="1" dirty="0" err="1"/>
              <a:t>vasser</a:t>
            </a:r>
            <a:r>
              <a:rPr lang="en-US" sz="1200" dirty="0"/>
              <a:t>), poured out from a vessel three times, intermittently, over each hand. This washing is said to remove an evil spirit from one's fingers.</a:t>
            </a:r>
          </a:p>
          <a:p>
            <a:r>
              <a:rPr lang="en-US" sz="1200" dirty="0"/>
              <a:t>Washing of hands before prayer.</a:t>
            </a:r>
          </a:p>
          <a:p>
            <a:r>
              <a:rPr lang="en-US" sz="1200" dirty="0"/>
              <a:t>Washing of hands when one touches his privy parts, or the sweat from his body (excluding his face), or when one crops his fingernails</a:t>
            </a:r>
            <a:r>
              <a:rPr lang="en-US" sz="1200" baseline="30000" dirty="0"/>
              <a:t>[</a:t>
            </a:r>
            <a:endParaRPr lang="en-US" sz="1200" dirty="0"/>
          </a:p>
          <a:p>
            <a:r>
              <a:rPr lang="en-US" sz="1200" dirty="0"/>
              <a:t>Washing of hands when one leaves the latrine, lavatory or bathhouse</a:t>
            </a:r>
          </a:p>
          <a:p>
            <a:r>
              <a:rPr lang="en-US" sz="1200" dirty="0"/>
              <a:t>Washing of hands when one leaves a cemetery</a:t>
            </a:r>
          </a:p>
          <a:p>
            <a:r>
              <a:rPr lang="en-US" sz="1200" dirty="0"/>
              <a:t>Washing of hands before breaking bread served in one's supper, and only bread made from one of the five chief grains (wheat, cultivated barley, spelt, wild barley,</a:t>
            </a:r>
            <a:r>
              <a:rPr lang="en-US" sz="1200" baseline="30000" dirty="0"/>
              <a:t>[</a:t>
            </a:r>
            <a:r>
              <a:rPr lang="en-US" sz="1200" dirty="0"/>
              <a:t>and oats)</a:t>
            </a:r>
          </a:p>
          <a:p>
            <a:r>
              <a:rPr lang="en-US" sz="1200" dirty="0"/>
              <a:t>Washing of hands after eating a meal where the salt of Sodom was served at that table</a:t>
            </a:r>
          </a:p>
          <a:p>
            <a:r>
              <a:rPr lang="en-US" sz="1200" dirty="0"/>
              <a:t>Washing of hands (</a:t>
            </a:r>
            <a:r>
              <a:rPr lang="en-US" sz="1200" dirty="0" err="1"/>
              <a:t>practised</a:t>
            </a:r>
            <a:r>
              <a:rPr lang="en-US" sz="1200" dirty="0"/>
              <a:t> by the </a:t>
            </a:r>
            <a:r>
              <a:rPr lang="en-US" sz="1200" dirty="0" err="1"/>
              <a:t>Cohanim</a:t>
            </a:r>
            <a:r>
              <a:rPr lang="en-US" sz="1200" dirty="0"/>
              <a:t>, or priests, of some communities) prior to going up to bless the people, as prescribed in the Sacerdotal Blessing</a:t>
            </a:r>
            <a:endParaRPr lang="he-IL" sz="1200" dirty="0"/>
          </a:p>
          <a:p>
            <a:r>
              <a:rPr lang="en-US" sz="1200" b="1" dirty="0"/>
              <a:t>Washing of hands when, prior to eating, one dips a morsel of food within a liquid (e.g. water, honey, oil, etc.) which then clings to that morsel, with the one exception of fruits, seeing that they do not require hand washing</a:t>
            </a:r>
            <a:r>
              <a:rPr lang="en-US" sz="1200" dirty="0"/>
              <a:t>.</a:t>
            </a:r>
          </a:p>
          <a:p>
            <a:r>
              <a:rPr lang="en-US" sz="1200" dirty="0"/>
              <a:t>In two of these hand washings, water is poured out over one's hands with the aid of a vessel, </a:t>
            </a:r>
            <a:r>
              <a:rPr lang="en-US" sz="1200" i="1" dirty="0"/>
              <a:t>viz</a:t>
            </a:r>
            <a:r>
              <a:rPr lang="en-US" sz="1200" dirty="0"/>
              <a:t>., 1) whenever one wakes from his sleep, and 2) before eating bread. These hand washings are nearly always accompanied with a special blessing prior to concluding the actual act of washing (see </a:t>
            </a:r>
            <a:r>
              <a:rPr lang="en-US" sz="1200" i="1" dirty="0"/>
              <a:t>infra</a:t>
            </a:r>
            <a:r>
              <a:rPr lang="en-US" sz="1200" dirty="0"/>
              <a:t>). </a:t>
            </a:r>
          </a:p>
          <a:p>
            <a:r>
              <a:rPr lang="en-US" sz="1200" dirty="0"/>
              <a:t>Although the minimal quantity of water needed to fulfill one's religious duty is 1/4 of a </a:t>
            </a:r>
            <a:r>
              <a:rPr lang="en-US" sz="1200" i="1" dirty="0"/>
              <a:t>log</a:t>
            </a:r>
            <a:r>
              <a:rPr lang="en-US" sz="1200" dirty="0"/>
              <a:t> (a liquid measure of capacity equal to the bulk or volume of one and half medium-sized eggs), and must be sufficient to cover at least the middle joints of one's fingers, water poured out in excess of this amount is considered praiseworthy in Jewish law. The hand washing made when one leaves the lavatory or latrine, or when one touches his privy parts, or sweat, may be done simply with running tap water (faucet).</a:t>
            </a:r>
          </a:p>
          <a:p>
            <a:r>
              <a:rPr lang="en-US" sz="1200" b="1" dirty="0"/>
              <a:t>The most developed and, perhaps, important of these washings is the washing of hands before eating bread. Such washing of hands is called in Hebrew, </a:t>
            </a:r>
            <a:r>
              <a:rPr lang="en-US" sz="1200" b="1" i="1" dirty="0" err="1"/>
              <a:t>netilat</a:t>
            </a:r>
            <a:r>
              <a:rPr lang="en-US" sz="1200" b="1" i="1" dirty="0"/>
              <a:t> </a:t>
            </a:r>
            <a:r>
              <a:rPr lang="en-US" sz="1200" b="1" i="1" dirty="0" err="1"/>
              <a:t>yadayim</a:t>
            </a:r>
            <a:r>
              <a:rPr lang="en-US" sz="1200" b="1" dirty="0"/>
              <a:t>, meaning "the lifting up of the hands." It is looked upon with such rigidity, that those who willfully neglect its practice are said to make themselves liable to excommunication,</a:t>
            </a:r>
            <a:r>
              <a:rPr lang="en-US" sz="1200" b="1" baseline="30000" dirty="0"/>
              <a:t> </a:t>
            </a:r>
            <a:r>
              <a:rPr lang="en-US" sz="1200" b="1" dirty="0"/>
              <a:t>and bring upon themselves a state of scarcity,</a:t>
            </a:r>
            <a:r>
              <a:rPr lang="en-US" sz="1200" b="1" baseline="30000" dirty="0"/>
              <a:t> </a:t>
            </a:r>
            <a:r>
              <a:rPr lang="en-US" sz="1200" b="1" dirty="0"/>
              <a:t>and are quickly taken out of the world</a:t>
            </a:r>
            <a:r>
              <a:rPr lang="en-US" sz="1200" dirty="0"/>
              <a:t>. Wikipedia</a:t>
            </a:r>
          </a:p>
        </p:txBody>
      </p:sp>
      <p:sp>
        <p:nvSpPr>
          <p:cNvPr id="9" name="Rectangle 8"/>
          <p:cNvSpPr/>
          <p:nvPr/>
        </p:nvSpPr>
        <p:spPr>
          <a:xfrm>
            <a:off x="-1" y="3237806"/>
            <a:ext cx="6439711" cy="1754326"/>
          </a:xfrm>
          <a:prstGeom prst="rect">
            <a:avLst/>
          </a:prstGeom>
          <a:ln>
            <a:solidFill>
              <a:schemeClr val="tx1"/>
            </a:solidFill>
          </a:ln>
        </p:spPr>
        <p:txBody>
          <a:bodyPr wrap="square">
            <a:spAutoFit/>
          </a:bodyPr>
          <a:lstStyle/>
          <a:p>
            <a:pPr fontAlgn="base"/>
            <a:r>
              <a:rPr lang="en-US" sz="1200" b="1" dirty="0"/>
              <a:t>Inward Cleansing: </a:t>
            </a:r>
          </a:p>
          <a:p>
            <a:pPr fontAlgn="base"/>
            <a:r>
              <a:rPr lang="en-US" sz="1200" dirty="0"/>
              <a:t>1. </a:t>
            </a:r>
            <a:r>
              <a:rPr lang="en-US" sz="1200" i="1" dirty="0"/>
              <a:t>Sexual impurity,</a:t>
            </a:r>
            <a:r>
              <a:rPr lang="en-US" sz="1200" dirty="0"/>
              <a:t> which he calls “the plaguing sin of this generation.” The Prophet Joseph Smith called it “the source of more temptation, buffetings, and more difficulties … than any other.” (</a:t>
            </a:r>
            <a:r>
              <a:rPr lang="en-US" sz="1200" i="1" dirty="0"/>
              <a:t>Ensign,</a:t>
            </a:r>
            <a:r>
              <a:rPr lang="en-US" sz="1200" dirty="0"/>
              <a:t> May 1986, p. 4; </a:t>
            </a:r>
            <a:r>
              <a:rPr lang="en-US" sz="1200" i="1" dirty="0"/>
              <a:t>Journal of Discourses,</a:t>
            </a:r>
            <a:r>
              <a:rPr lang="en-US" sz="1200" dirty="0"/>
              <a:t> 8:55.)</a:t>
            </a:r>
          </a:p>
          <a:p>
            <a:pPr fontAlgn="base"/>
            <a:r>
              <a:rPr lang="en-US" sz="1200" dirty="0"/>
              <a:t>2. </a:t>
            </a:r>
            <a:r>
              <a:rPr lang="en-US" sz="1200" i="1" dirty="0"/>
              <a:t>Neglect of the scriptures,</a:t>
            </a:r>
            <a:r>
              <a:rPr lang="en-US" sz="1200" dirty="0"/>
              <a:t> especially the Book of Mormon. Such neglect has brought the Church “under condemnation” and has caused a “scourge and judgment to be poured out upon the children of Zion.” (See </a:t>
            </a:r>
            <a:r>
              <a:rPr lang="en-US" sz="1200" i="1" dirty="0"/>
              <a:t>Ensign,</a:t>
            </a:r>
            <a:r>
              <a:rPr lang="en-US" sz="1200" dirty="0"/>
              <a:t> May 1986, p. 5; D&amp;C 84:57–58.)</a:t>
            </a:r>
          </a:p>
          <a:p>
            <a:pPr fontAlgn="base"/>
            <a:r>
              <a:rPr lang="en-US" sz="1200" dirty="0"/>
              <a:t>3. </a:t>
            </a:r>
            <a:r>
              <a:rPr lang="en-US" sz="1200" i="1" dirty="0"/>
              <a:t>Pride, or wanting to be successful at any price.</a:t>
            </a:r>
            <a:r>
              <a:rPr lang="en-US" sz="1200" dirty="0"/>
              <a:t> President Benson characterizes it as “self-will as opposed to God’s will.” (</a:t>
            </a:r>
            <a:r>
              <a:rPr lang="en-US" sz="1200" i="1" dirty="0"/>
              <a:t>Ensign,</a:t>
            </a:r>
            <a:r>
              <a:rPr lang="en-US" sz="1200" dirty="0"/>
              <a:t> May 1986, p. 7.) (5)</a:t>
            </a:r>
          </a:p>
        </p:txBody>
      </p:sp>
      <p:sp>
        <p:nvSpPr>
          <p:cNvPr id="11" name="Rectangle 10"/>
          <p:cNvSpPr/>
          <p:nvPr/>
        </p:nvSpPr>
        <p:spPr>
          <a:xfrm>
            <a:off x="0" y="4966087"/>
            <a:ext cx="6439711" cy="1615827"/>
          </a:xfrm>
          <a:prstGeom prst="rect">
            <a:avLst/>
          </a:prstGeom>
          <a:ln>
            <a:solidFill>
              <a:schemeClr val="tx1"/>
            </a:solidFill>
          </a:ln>
        </p:spPr>
        <p:txBody>
          <a:bodyPr wrap="square">
            <a:spAutoFit/>
          </a:bodyPr>
          <a:lstStyle/>
          <a:p>
            <a:pPr fontAlgn="base"/>
            <a:r>
              <a:rPr lang="en-US" sz="1100" b="1" dirty="0" err="1"/>
              <a:t>Corban</a:t>
            </a:r>
            <a:r>
              <a:rPr lang="en-US" sz="1100" b="1" dirty="0"/>
              <a:t> Matthew 15:5:</a:t>
            </a:r>
          </a:p>
          <a:p>
            <a:pPr fontAlgn="base"/>
            <a:r>
              <a:rPr lang="en-US" sz="1100" dirty="0"/>
              <a:t>"The practice referred to as '</a:t>
            </a:r>
            <a:r>
              <a:rPr lang="en-US" sz="1100" dirty="0" err="1"/>
              <a:t>corban</a:t>
            </a:r>
            <a:r>
              <a:rPr lang="en-US" sz="1100" dirty="0"/>
              <a:t>' is that a son, if he were of independent age, could pledge his property to God, and thus it would not be available to be used to support needy parents, although the son could continue to use it for himself as long as he lived. Such a vow (which was permitted by the religious leaders) became more binding than the command of God, and hence the law of God was made 'of none effect' by the tradition.</a:t>
            </a:r>
          </a:p>
          <a:p>
            <a:pPr fontAlgn="base"/>
            <a:r>
              <a:rPr lang="en-US" sz="1100" dirty="0"/>
              <a:t>"Having thus shown the delegation that they themselves were guilty of gross negligence and corruption far greater than eating with unwashed hands, Jesus then proceeded to explain that defilement that comes from within the heart is worse than defilement from the soil on one's outer body." (Robert J. Matthews, </a:t>
            </a:r>
            <a:r>
              <a:rPr lang="en-US" sz="1100" i="1" dirty="0"/>
              <a:t>Studies in Scripture, Vol. 5: The Gospels</a:t>
            </a:r>
            <a:r>
              <a:rPr lang="en-US" sz="1100" dirty="0"/>
              <a:t>, ed. by Kent P. Jackson and Robert L. Millet, 299.)</a:t>
            </a:r>
          </a:p>
        </p:txBody>
      </p:sp>
    </p:spTree>
    <p:extLst>
      <p:ext uri="{BB962C8B-B14F-4D97-AF65-F5344CB8AC3E}">
        <p14:creationId xmlns:p14="http://schemas.microsoft.com/office/powerpoint/2010/main" val="981212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1D1240E0-3768-965B-ACAC-F598643689D3}"/>
              </a:ext>
            </a:extLst>
          </p:cNvPr>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758981"/>
            <a:ext cx="12192000" cy="2308324"/>
          </a:xfrm>
          <a:prstGeom prst="rect">
            <a:avLst/>
          </a:prstGeom>
          <a:noFill/>
        </p:spPr>
        <p:txBody>
          <a:bodyPr wrap="square" rtlCol="0">
            <a:spAutoFit/>
          </a:bodyPr>
          <a:lstStyle/>
          <a:p>
            <a:pPr algn="ctr"/>
            <a:r>
              <a:rPr lang="en-US" sz="7200" dirty="0">
                <a:solidFill>
                  <a:schemeClr val="bg1"/>
                </a:solidFill>
                <a:latin typeface="Modern No. 20" pitchFamily="18" charset="0"/>
              </a:rPr>
              <a:t>Lesson For The Pharisees</a:t>
            </a:r>
          </a:p>
          <a:p>
            <a:pPr algn="ctr"/>
            <a:r>
              <a:rPr lang="en-US" sz="7200" dirty="0">
                <a:solidFill>
                  <a:schemeClr val="bg1"/>
                </a:solidFill>
                <a:latin typeface="Modern No. 20" pitchFamily="18" charset="0"/>
              </a:rPr>
              <a:t>Matthew 15</a:t>
            </a:r>
          </a:p>
        </p:txBody>
      </p:sp>
      <p:sp>
        <p:nvSpPr>
          <p:cNvPr id="5" name="Rectangle 4"/>
          <p:cNvSpPr/>
          <p:nvPr/>
        </p:nvSpPr>
        <p:spPr>
          <a:xfrm>
            <a:off x="6692628" y="3680937"/>
            <a:ext cx="4095345" cy="1477328"/>
          </a:xfrm>
          <a:prstGeom prst="rect">
            <a:avLst/>
          </a:prstGeom>
        </p:spPr>
        <p:txBody>
          <a:bodyPr wrap="square">
            <a:spAutoFit/>
          </a:bodyPr>
          <a:lstStyle/>
          <a:p>
            <a:r>
              <a:rPr lang="en-US" dirty="0">
                <a:solidFill>
                  <a:schemeClr val="bg1"/>
                </a:solidFill>
              </a:rPr>
              <a:t>And said, Verily I say unto you, Except ye be converted, and become as little children, ye shall not enter into the kingdom of heaven.</a:t>
            </a:r>
          </a:p>
          <a:p>
            <a:r>
              <a:rPr lang="en-US" i="1" dirty="0">
                <a:solidFill>
                  <a:schemeClr val="bg1"/>
                </a:solidFill>
              </a:rPr>
              <a:t>Matthew 18:3</a:t>
            </a:r>
          </a:p>
        </p:txBody>
      </p:sp>
      <p:grpSp>
        <p:nvGrpSpPr>
          <p:cNvPr id="7" name="Group 6"/>
          <p:cNvGrpSpPr/>
          <p:nvPr/>
        </p:nvGrpSpPr>
        <p:grpSpPr>
          <a:xfrm>
            <a:off x="778213" y="3060971"/>
            <a:ext cx="4114800" cy="3175076"/>
            <a:chOff x="762000" y="685800"/>
            <a:chExt cx="6587913" cy="5083387"/>
          </a:xfrm>
        </p:grpSpPr>
        <p:sp>
          <p:nvSpPr>
            <p:cNvPr id="8" name="Oval 7"/>
            <p:cNvSpPr/>
            <p:nvPr/>
          </p:nvSpPr>
          <p:spPr>
            <a:xfrm flipH="1">
              <a:off x="2912071" y="4899660"/>
              <a:ext cx="2292389" cy="8695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16200000" flipH="1">
              <a:off x="4033709" y="-909509"/>
              <a:ext cx="228601" cy="509562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a:off x="3130973" y="4899660"/>
              <a:ext cx="1939713" cy="73575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p:cNvGrpSpPr/>
            <p:nvPr/>
          </p:nvGrpSpPr>
          <p:grpSpPr>
            <a:xfrm flipH="1">
              <a:off x="3799840" y="685800"/>
              <a:ext cx="601980" cy="4615180"/>
              <a:chOff x="4038600" y="0"/>
              <a:chExt cx="685800" cy="5867400"/>
            </a:xfrm>
          </p:grpSpPr>
          <p:sp>
            <p:nvSpPr>
              <p:cNvPr id="39" name="Isosceles Triangle 38"/>
              <p:cNvSpPr/>
              <p:nvPr/>
            </p:nvSpPr>
            <p:spPr>
              <a:xfrm>
                <a:off x="4267200" y="228600"/>
                <a:ext cx="228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6"/>
              <p:cNvSpPr/>
              <p:nvPr/>
            </p:nvSpPr>
            <p:spPr>
              <a:xfrm>
                <a:off x="4267200" y="990600"/>
                <a:ext cx="228600" cy="2286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
              <p:cNvSpPr/>
              <p:nvPr/>
            </p:nvSpPr>
            <p:spPr>
              <a:xfrm>
                <a:off x="4267200" y="3352800"/>
                <a:ext cx="228600" cy="2514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
              <p:cNvSpPr/>
              <p:nvPr/>
            </p:nvSpPr>
            <p:spPr>
              <a:xfrm>
                <a:off x="4191000" y="31242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7"/>
              <p:cNvSpPr/>
              <p:nvPr/>
            </p:nvSpPr>
            <p:spPr>
              <a:xfrm>
                <a:off x="4191000" y="914400"/>
                <a:ext cx="381000" cy="457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1"/>
              <p:cNvSpPr/>
              <p:nvPr/>
            </p:nvSpPr>
            <p:spPr>
              <a:xfrm>
                <a:off x="4038600" y="0"/>
                <a:ext cx="685800" cy="685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25"/>
            <p:cNvGrpSpPr/>
            <p:nvPr/>
          </p:nvGrpSpPr>
          <p:grpSpPr>
            <a:xfrm flipH="1">
              <a:off x="5410200" y="1524000"/>
              <a:ext cx="1939713" cy="2431625"/>
              <a:chOff x="1066800" y="2258995"/>
              <a:chExt cx="2209800" cy="2770205"/>
            </a:xfrm>
          </p:grpSpPr>
          <p:sp>
            <p:nvSpPr>
              <p:cNvPr id="27" name="Oval 26"/>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4"/>
              <p:cNvGrpSpPr/>
              <p:nvPr/>
            </p:nvGrpSpPr>
            <p:grpSpPr>
              <a:xfrm rot="1206892">
                <a:off x="1673878" y="2258995"/>
                <a:ext cx="240914" cy="2243809"/>
                <a:chOff x="1524000" y="685800"/>
                <a:chExt cx="990600" cy="6400800"/>
              </a:xfrm>
            </p:grpSpPr>
            <p:sp>
              <p:nvSpPr>
                <p:cNvPr id="35" name="Donut 34"/>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9"/>
              <p:cNvGrpSpPr/>
              <p:nvPr/>
            </p:nvGrpSpPr>
            <p:grpSpPr>
              <a:xfrm rot="20393108" flipH="1">
                <a:off x="2283479" y="2258995"/>
                <a:ext cx="240914" cy="2243809"/>
                <a:chOff x="1524000" y="685800"/>
                <a:chExt cx="990600" cy="6400800"/>
              </a:xfrm>
            </p:grpSpPr>
            <p:sp>
              <p:nvSpPr>
                <p:cNvPr id="31" name="Donut 30"/>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21"/>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22"/>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Oval 29"/>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6"/>
            <p:cNvGrpSpPr/>
            <p:nvPr/>
          </p:nvGrpSpPr>
          <p:grpSpPr>
            <a:xfrm flipH="1">
              <a:off x="762000" y="1524000"/>
              <a:ext cx="1939713" cy="2431625"/>
              <a:chOff x="1066800" y="2258995"/>
              <a:chExt cx="2209800" cy="2770205"/>
            </a:xfrm>
          </p:grpSpPr>
          <p:sp>
            <p:nvSpPr>
              <p:cNvPr id="15" name="Oval 14"/>
              <p:cNvSpPr/>
              <p:nvPr/>
            </p:nvSpPr>
            <p:spPr>
              <a:xfrm>
                <a:off x="1066800" y="4191000"/>
                <a:ext cx="2209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4"/>
              <p:cNvGrpSpPr/>
              <p:nvPr/>
            </p:nvGrpSpPr>
            <p:grpSpPr>
              <a:xfrm rot="1206892">
                <a:off x="1673878" y="2258995"/>
                <a:ext cx="240914" cy="2243809"/>
                <a:chOff x="1524000" y="685800"/>
                <a:chExt cx="990600" cy="6400800"/>
              </a:xfrm>
            </p:grpSpPr>
            <p:sp>
              <p:nvSpPr>
                <p:cNvPr id="23" name="Donut 22"/>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9"/>
              <p:cNvGrpSpPr/>
              <p:nvPr/>
            </p:nvGrpSpPr>
            <p:grpSpPr>
              <a:xfrm rot="20393108" flipH="1">
                <a:off x="2283479" y="2258995"/>
                <a:ext cx="240914" cy="2243809"/>
                <a:chOff x="1524000" y="685800"/>
                <a:chExt cx="990600" cy="6400800"/>
              </a:xfrm>
            </p:grpSpPr>
            <p:sp>
              <p:nvSpPr>
                <p:cNvPr id="19" name="Donut 18"/>
                <p:cNvSpPr/>
                <p:nvPr/>
              </p:nvSpPr>
              <p:spPr>
                <a:xfrm>
                  <a:off x="1524000" y="6858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1524000" y="20574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1524000" y="34290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1524000" y="4800600"/>
                  <a:ext cx="990600" cy="2286000"/>
                </a:xfrm>
                <a:prstGeom prst="donut">
                  <a:avLst>
                    <a:gd name="adj" fmla="val 16608"/>
                  </a:avLst>
                </a:prstGeom>
                <a:solidFill>
                  <a:srgbClr val="FFC000"/>
                </a:solidFill>
                <a:ln w="63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Oval 17"/>
              <p:cNvSpPr/>
              <p:nvPr/>
            </p:nvSpPr>
            <p:spPr>
              <a:xfrm>
                <a:off x="1295400" y="4267200"/>
                <a:ext cx="1752600" cy="66477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219200" y="3276600"/>
              <a:ext cx="1371599" cy="983707"/>
            </a:xfrm>
            <a:prstGeom prst="rect">
              <a:avLst/>
            </a:prstGeom>
            <a:noFill/>
          </p:spPr>
          <p:txBody>
            <a:bodyPr wrap="square" rtlCol="0">
              <a:spAutoFit/>
            </a:bodyPr>
            <a:lstStyle/>
            <a:p>
              <a:endParaRPr lang="en-US" sz="3600" dirty="0"/>
            </a:p>
          </p:txBody>
        </p:sp>
      </p:grpSp>
      <p:grpSp>
        <p:nvGrpSpPr>
          <p:cNvPr id="45" name="Group 30"/>
          <p:cNvGrpSpPr/>
          <p:nvPr/>
        </p:nvGrpSpPr>
        <p:grpSpPr>
          <a:xfrm rot="6582136">
            <a:off x="783149" y="4018166"/>
            <a:ext cx="657094" cy="1037567"/>
            <a:chOff x="3429000" y="2743200"/>
            <a:chExt cx="1447800" cy="2363802"/>
          </a:xfrm>
        </p:grpSpPr>
        <p:sp>
          <p:nvSpPr>
            <p:cNvPr id="46" name="Rounded Rectangle 45"/>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rot="5400000">
            <a:off x="4124526" y="4145604"/>
            <a:ext cx="418291" cy="1097604"/>
            <a:chOff x="1143000" y="2209800"/>
            <a:chExt cx="960933" cy="2270330"/>
          </a:xfrm>
          <a:solidFill>
            <a:srgbClr val="CCB982"/>
          </a:solidFill>
        </p:grpSpPr>
        <p:grpSp>
          <p:nvGrpSpPr>
            <p:cNvPr id="51" name="Group 77"/>
            <p:cNvGrpSpPr/>
            <p:nvPr/>
          </p:nvGrpSpPr>
          <p:grpSpPr>
            <a:xfrm>
              <a:off x="1143000" y="2209800"/>
              <a:ext cx="511971" cy="2251795"/>
              <a:chOff x="609599" y="833642"/>
              <a:chExt cx="1236146" cy="5436927"/>
            </a:xfrm>
            <a:grpFill/>
          </p:grpSpPr>
          <p:grpSp>
            <p:nvGrpSpPr>
              <p:cNvPr id="60" name="Group 59"/>
              <p:cNvGrpSpPr/>
              <p:nvPr/>
            </p:nvGrpSpPr>
            <p:grpSpPr>
              <a:xfrm rot="10800000">
                <a:off x="939238" y="4923502"/>
                <a:ext cx="621450" cy="1347067"/>
                <a:chOff x="7010400" y="381000"/>
                <a:chExt cx="762000" cy="2033666"/>
              </a:xfrm>
              <a:grpFill/>
            </p:grpSpPr>
            <p:sp>
              <p:nvSpPr>
                <p:cNvPr id="65" name="Rounded Rectangle 64"/>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Can 1"/>
              <p:cNvSpPr/>
              <p:nvPr/>
            </p:nvSpPr>
            <p:spPr>
              <a:xfrm>
                <a:off x="609599" y="1643059"/>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83"/>
              <p:cNvGrpSpPr/>
              <p:nvPr/>
            </p:nvGrpSpPr>
            <p:grpSpPr>
              <a:xfrm>
                <a:off x="899460" y="833642"/>
                <a:ext cx="621450" cy="986197"/>
                <a:chOff x="7031201" y="834275"/>
                <a:chExt cx="762000" cy="1488861"/>
              </a:xfrm>
              <a:grpFill/>
            </p:grpSpPr>
            <p:sp>
              <p:nvSpPr>
                <p:cNvPr id="63" name="Rounded Rectangle 62"/>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5"/>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93"/>
            <p:cNvGrpSpPr/>
            <p:nvPr/>
          </p:nvGrpSpPr>
          <p:grpSpPr>
            <a:xfrm>
              <a:off x="1591962" y="2228335"/>
              <a:ext cx="511971" cy="2251795"/>
              <a:chOff x="609599" y="833642"/>
              <a:chExt cx="1236146" cy="5436927"/>
            </a:xfrm>
            <a:grpFill/>
          </p:grpSpPr>
          <p:grpSp>
            <p:nvGrpSpPr>
              <p:cNvPr id="53" name="Group 11"/>
              <p:cNvGrpSpPr/>
              <p:nvPr/>
            </p:nvGrpSpPr>
            <p:grpSpPr>
              <a:xfrm rot="10800000">
                <a:off x="939238" y="4923502"/>
                <a:ext cx="621450" cy="1347067"/>
                <a:chOff x="7010400" y="381000"/>
                <a:chExt cx="762000" cy="2033666"/>
              </a:xfrm>
              <a:grpFill/>
            </p:grpSpPr>
            <p:sp>
              <p:nvSpPr>
                <p:cNvPr id="58" name="Rounded Rectangle 57"/>
                <p:cNvSpPr/>
                <p:nvPr/>
              </p:nvSpPr>
              <p:spPr>
                <a:xfrm>
                  <a:off x="7186534" y="1195466"/>
                  <a:ext cx="457200" cy="12192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010400" y="381000"/>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Can 1"/>
              <p:cNvSpPr/>
              <p:nvPr/>
            </p:nvSpPr>
            <p:spPr>
              <a:xfrm>
                <a:off x="609599" y="1643059"/>
                <a:ext cx="1236146" cy="3840519"/>
              </a:xfrm>
              <a:prstGeom prst="ca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83"/>
              <p:cNvGrpSpPr/>
              <p:nvPr/>
            </p:nvGrpSpPr>
            <p:grpSpPr>
              <a:xfrm>
                <a:off x="899460" y="833642"/>
                <a:ext cx="621450" cy="986197"/>
                <a:chOff x="7031201" y="834275"/>
                <a:chExt cx="762000" cy="1488861"/>
              </a:xfrm>
              <a:grpFill/>
            </p:grpSpPr>
            <p:sp>
              <p:nvSpPr>
                <p:cNvPr id="56" name="Rounded Rectangle 55"/>
                <p:cNvSpPr/>
                <p:nvPr/>
              </p:nvSpPr>
              <p:spPr>
                <a:xfrm>
                  <a:off x="7279402" y="1563538"/>
                  <a:ext cx="291165" cy="75959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
                <p:cNvSpPr/>
                <p:nvPr/>
              </p:nvSpPr>
              <p:spPr>
                <a:xfrm>
                  <a:off x="7031201" y="834275"/>
                  <a:ext cx="762000" cy="1219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62868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459166" cy="4401205"/>
          </a:xfrm>
          <a:prstGeom prst="rect">
            <a:avLst/>
          </a:prstGeom>
          <a:ln>
            <a:solidFill>
              <a:schemeClr val="tx1"/>
            </a:solidFill>
          </a:ln>
        </p:spPr>
        <p:txBody>
          <a:bodyPr wrap="square">
            <a:spAutoFit/>
          </a:bodyPr>
          <a:lstStyle/>
          <a:p>
            <a:pPr fontAlgn="base"/>
            <a:r>
              <a:rPr lang="en-US" sz="1400" b="1" dirty="0"/>
              <a:t>Dogs Eat of the Crumbs Matthew 15:27</a:t>
            </a:r>
          </a:p>
          <a:p>
            <a:pPr fontAlgn="base"/>
            <a:r>
              <a:rPr lang="en-US" sz="1400" dirty="0"/>
              <a:t> “The rabbis often spoke of the Gentiles as dogs, e.g. ‘He who eats with an idolater is like one who eats with a dog.’ … ‘The nations of the world are compared to dogs.’ ‘The holy convocation belongs to you, not to the dogs.’ Yet Jesus in adopting the contemptuous expression slightly softens it. He says not ‘dogs,’ but ‘little dogs,’ i.e. household, favorite, dogs; and the woman cleverly catches at the expression, arguing that if the Gentiles are household dogs, then it is only right that they should be fed with the crumbs that fall from their masters’ table.” </a:t>
            </a:r>
            <a:r>
              <a:rPr lang="en-US" sz="1400" dirty="0" err="1"/>
              <a:t>Edersheim</a:t>
            </a:r>
            <a:r>
              <a:rPr lang="en-US" sz="1400" dirty="0"/>
              <a:t>, referring to the original text, says: “The term means ‘little dogs,’ or ‘house dogs.’” (1) p. 340</a:t>
            </a:r>
          </a:p>
          <a:p>
            <a:pPr fontAlgn="base"/>
            <a:endParaRPr lang="en-US" sz="1400" dirty="0"/>
          </a:p>
          <a:p>
            <a:pPr fontAlgn="base"/>
            <a:r>
              <a:rPr lang="en-US" sz="1400" dirty="0"/>
              <a:t>“The gospel (with all its healing powers and graces) was to be offered to the Jews before it went to the Gentiles. Jesus’ mortal ministry was with Israel, not with other nations. His healing of this or any Gentile person came by special dispensation because of great faith. Previously he had commanded the apostles to go only to the lost sheep of the house of Israel and not to preach the message of salvation to the Gentiles. (Matt. 10:5–6.) Certainly the course he followed in this instance was instructive to his disciples, tested the faith of the Gentile woman, taught that persistence and importunity in prayer will bring reward, and showed that greater faith is sometimes found among heathens than in the chosen lineage of Israel” Elder Bruce R. McConkie  (</a:t>
            </a:r>
            <a:r>
              <a:rPr lang="en-US" sz="1400" i="1" dirty="0"/>
              <a:t>Doctrinal New Testament Commentary,</a:t>
            </a:r>
            <a:r>
              <a:rPr lang="en-US" sz="1400" dirty="0"/>
              <a:t> 3 vols. [1965–73], 1:371).</a:t>
            </a:r>
          </a:p>
        </p:txBody>
      </p:sp>
      <p:sp>
        <p:nvSpPr>
          <p:cNvPr id="5" name="Rectangle 4"/>
          <p:cNvSpPr/>
          <p:nvPr/>
        </p:nvSpPr>
        <p:spPr>
          <a:xfrm>
            <a:off x="6459166" y="1371600"/>
            <a:ext cx="5732834" cy="2677656"/>
          </a:xfrm>
          <a:prstGeom prst="rect">
            <a:avLst/>
          </a:prstGeom>
          <a:ln>
            <a:solidFill>
              <a:schemeClr val="tx1"/>
            </a:solidFill>
          </a:ln>
        </p:spPr>
        <p:txBody>
          <a:bodyPr wrap="square">
            <a:spAutoFit/>
          </a:bodyPr>
          <a:lstStyle/>
          <a:p>
            <a:pPr fontAlgn="base"/>
            <a:r>
              <a:rPr lang="en-US" sz="1400" b="1" dirty="0"/>
              <a:t>Feeding the 4,000 Matthew 15:29-39:</a:t>
            </a:r>
          </a:p>
          <a:p>
            <a:pPr fontAlgn="base"/>
            <a:r>
              <a:rPr lang="en-US" sz="1400" dirty="0"/>
              <a:t>“‘[The Savior] took the seven loaves and the fishes, and </a:t>
            </a:r>
            <a:r>
              <a:rPr lang="en-US" sz="1400" i="1" dirty="0"/>
              <a:t>gave thanks,</a:t>
            </a:r>
            <a:r>
              <a:rPr lang="en-US" sz="1400" dirty="0"/>
              <a:t> and brake them, and gave to his disciples, and the disciples to the multitude.’</a:t>
            </a:r>
          </a:p>
          <a:p>
            <a:pPr fontAlgn="base"/>
            <a:r>
              <a:rPr lang="en-US" sz="1400" dirty="0"/>
              <a:t>“Notice that the Savior gave thanks for what they had—and a miracle followed: ‘And they did all eat, and were filled: and they took up of the broken meat that was left seven baskets full’ [see Matthew 15:32–38; italics added; see also Mark 8:1–8]. …</a:t>
            </a:r>
          </a:p>
          <a:p>
            <a:pPr fontAlgn="base"/>
            <a:r>
              <a:rPr lang="en-US" sz="1400" dirty="0"/>
              <a:t>“Regardless of our circumstances, each of us has much for which to be grateful if we will but pause and contemplate our blessings. … To live with gratitude ever in our hearts is to touch heaven” President Thomas S. Monson (“The Divine Gift of Gratitude,”</a:t>
            </a:r>
            <a:r>
              <a:rPr lang="en-US" sz="1400" i="1" dirty="0"/>
              <a:t> Ensign</a:t>
            </a:r>
            <a:r>
              <a:rPr lang="en-US" sz="1400" dirty="0"/>
              <a:t> or </a:t>
            </a:r>
            <a:r>
              <a:rPr lang="en-US" sz="1400" i="1" dirty="0"/>
              <a:t>Liahona,</a:t>
            </a:r>
            <a:r>
              <a:rPr lang="en-US" sz="1400" dirty="0"/>
              <a:t> Nov. 2010, 88, 90).</a:t>
            </a:r>
          </a:p>
        </p:txBody>
      </p:sp>
      <p:sp>
        <p:nvSpPr>
          <p:cNvPr id="9" name="Rectangle 8"/>
          <p:cNvSpPr/>
          <p:nvPr/>
        </p:nvSpPr>
        <p:spPr>
          <a:xfrm>
            <a:off x="0" y="4395397"/>
            <a:ext cx="6439711" cy="1169551"/>
          </a:xfrm>
          <a:prstGeom prst="rect">
            <a:avLst/>
          </a:prstGeom>
          <a:ln>
            <a:solidFill>
              <a:schemeClr val="tx1"/>
            </a:solidFill>
          </a:ln>
        </p:spPr>
        <p:txBody>
          <a:bodyPr wrap="square">
            <a:spAutoFit/>
          </a:bodyPr>
          <a:lstStyle/>
          <a:p>
            <a:pPr fontAlgn="base"/>
            <a:r>
              <a:rPr lang="en-US" sz="1400" dirty="0"/>
              <a:t>A </a:t>
            </a:r>
            <a:r>
              <a:rPr lang="en-US" sz="1400" b="1" dirty="0"/>
              <a:t>philosopher</a:t>
            </a:r>
            <a:r>
              <a:rPr lang="en-US" sz="1400" dirty="0"/>
              <a:t> is someone who practices </a:t>
            </a:r>
            <a:r>
              <a:rPr lang="en-US" sz="1400" b="1" dirty="0"/>
              <a:t>philosophy</a:t>
            </a:r>
            <a:r>
              <a:rPr lang="en-US" sz="1400" dirty="0"/>
              <a:t>, which involves rational inquiry into areas that are outside of either theological dogma or science. The term "</a:t>
            </a:r>
            <a:r>
              <a:rPr lang="en-US" sz="1400" b="1" dirty="0"/>
              <a:t>philosopher</a:t>
            </a:r>
            <a:r>
              <a:rPr lang="en-US" sz="1400" dirty="0"/>
              <a:t>" comes from the Ancient Greek </a:t>
            </a:r>
            <a:r>
              <a:rPr lang="en-US" sz="1400" dirty="0" err="1"/>
              <a:t>φιλόσοφος</a:t>
            </a:r>
            <a:r>
              <a:rPr lang="en-US" sz="1400" dirty="0"/>
              <a:t> (</a:t>
            </a:r>
            <a:r>
              <a:rPr lang="en-US" sz="1400" dirty="0" err="1"/>
              <a:t>philosophos</a:t>
            </a:r>
            <a:r>
              <a:rPr lang="en-US" sz="1400" dirty="0"/>
              <a:t>) meaning "lover of wisdom". Its origination has been ascribed to the Greek thinker Pythagoras. Wikipedia</a:t>
            </a:r>
          </a:p>
        </p:txBody>
      </p:sp>
      <p:sp>
        <p:nvSpPr>
          <p:cNvPr id="11" name="Rectangle 10"/>
          <p:cNvSpPr/>
          <p:nvPr/>
        </p:nvSpPr>
        <p:spPr>
          <a:xfrm>
            <a:off x="6468894" y="0"/>
            <a:ext cx="5723106" cy="1384995"/>
          </a:xfrm>
          <a:prstGeom prst="rect">
            <a:avLst/>
          </a:prstGeom>
          <a:ln>
            <a:solidFill>
              <a:schemeClr val="tx1"/>
            </a:solidFill>
          </a:ln>
        </p:spPr>
        <p:txBody>
          <a:bodyPr wrap="square">
            <a:spAutoFit/>
          </a:bodyPr>
          <a:lstStyle/>
          <a:p>
            <a:pPr fontAlgn="base"/>
            <a:r>
              <a:rPr lang="en-US" sz="1400" b="1" dirty="0"/>
              <a:t>Gentiles of Great Faith Matthew 15:21-28:</a:t>
            </a:r>
          </a:p>
          <a:p>
            <a:pPr fontAlgn="base"/>
            <a:r>
              <a:rPr lang="en-US" sz="1400" dirty="0"/>
              <a:t>Though a Gentile, the woman had great faith, yet the disciples asked Jesus to send her away. Instead, Jesus ministered to her. When the time came for the disciples to carry the gospel to the Gentiles (see Matthew 28:19–20), they could expect to find many individuals who, like this woman, were ready to receive their message. (30</a:t>
            </a:r>
          </a:p>
        </p:txBody>
      </p:sp>
    </p:spTree>
    <p:extLst>
      <p:ext uri="{BB962C8B-B14F-4D97-AF65-F5344CB8AC3E}">
        <p14:creationId xmlns:p14="http://schemas.microsoft.com/office/powerpoint/2010/main" val="321460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ible map 11"/>
          <p:cNvPicPr>
            <a:picLocks noChangeAspect="1" noChangeArrowheads="1"/>
          </p:cNvPicPr>
          <p:nvPr/>
        </p:nvPicPr>
        <p:blipFill>
          <a:blip r:embed="rId2" cstate="print"/>
          <a:srcRect/>
          <a:stretch>
            <a:fillRect/>
          </a:stretch>
        </p:blipFill>
        <p:spPr bwMode="auto">
          <a:xfrm>
            <a:off x="130248" y="194553"/>
            <a:ext cx="4344644" cy="6498076"/>
          </a:xfrm>
          <a:prstGeom prst="rect">
            <a:avLst/>
          </a:prstGeom>
          <a:noFill/>
        </p:spPr>
      </p:pic>
      <p:sp>
        <p:nvSpPr>
          <p:cNvPr id="4" name="Rectangle 3"/>
          <p:cNvSpPr/>
          <p:nvPr/>
        </p:nvSpPr>
        <p:spPr>
          <a:xfrm>
            <a:off x="4452026" y="135253"/>
            <a:ext cx="7483812" cy="6878806"/>
          </a:xfrm>
          <a:prstGeom prst="rect">
            <a:avLst/>
          </a:prstGeom>
        </p:spPr>
        <p:txBody>
          <a:bodyPr wrap="square">
            <a:spAutoFit/>
          </a:bodyPr>
          <a:lstStyle/>
          <a:p>
            <a:pPr fontAlgn="base"/>
            <a:r>
              <a:rPr lang="en-US" sz="1050" b="1" dirty="0"/>
              <a:t>1. </a:t>
            </a:r>
            <a:r>
              <a:rPr lang="en-US" sz="1050" b="1" dirty="0" err="1"/>
              <a:t>Tyre</a:t>
            </a:r>
            <a:r>
              <a:rPr lang="en-US" sz="1050" b="1" dirty="0"/>
              <a:t> and Sidon</a:t>
            </a:r>
            <a:r>
              <a:rPr lang="en-US" sz="1050" dirty="0"/>
              <a:t> Jesus compared </a:t>
            </a:r>
            <a:r>
              <a:rPr lang="en-US" sz="1050" dirty="0" err="1"/>
              <a:t>Chorazin</a:t>
            </a:r>
            <a:r>
              <a:rPr lang="en-US" sz="1050" dirty="0"/>
              <a:t> and Bethsaida to </a:t>
            </a:r>
            <a:r>
              <a:rPr lang="en-US" sz="1050" dirty="0" err="1"/>
              <a:t>Tyre</a:t>
            </a:r>
            <a:r>
              <a:rPr lang="en-US" sz="1050" dirty="0"/>
              <a:t> and Sidon (Matt. 11:20–22). He healed the daughter of a Gentile woman (Matt. 15:21–28).</a:t>
            </a:r>
          </a:p>
          <a:p>
            <a:pPr fontAlgn="base"/>
            <a:r>
              <a:rPr lang="en-US" sz="1050" b="1" dirty="0"/>
              <a:t>2. Mount of Transfiguration</a:t>
            </a:r>
            <a:r>
              <a:rPr lang="en-US" sz="1050" dirty="0"/>
              <a:t> Jesus was transfigured before Peter, James, and John, and they received the keys of the kingdom (Matt. 17:1–13). (Some believe the Mount of Transfiguration to be Mount </a:t>
            </a:r>
            <a:r>
              <a:rPr lang="en-US" sz="1050" dirty="0" err="1"/>
              <a:t>Hermon</a:t>
            </a:r>
            <a:r>
              <a:rPr lang="en-US" sz="1050" dirty="0"/>
              <a:t>; others believe it to be Mount Tabor.)</a:t>
            </a:r>
          </a:p>
          <a:p>
            <a:pPr fontAlgn="base"/>
            <a:r>
              <a:rPr lang="en-US" sz="1050" b="1" dirty="0"/>
              <a:t>3. Caesarea Philippi</a:t>
            </a:r>
            <a:r>
              <a:rPr lang="en-US" sz="1050" dirty="0"/>
              <a:t> Peter testified that Jesus is the Christ and was promised the keys of the kingdom (Matt. 16:13–20). Jesus foretold His own death and Resurrection (Matt. 16:21–28).</a:t>
            </a:r>
          </a:p>
          <a:p>
            <a:pPr fontAlgn="base"/>
            <a:r>
              <a:rPr lang="en-US" sz="1050" b="1" dirty="0"/>
              <a:t>4. Region of Galilee</a:t>
            </a:r>
            <a:r>
              <a:rPr lang="en-US" sz="1050" dirty="0"/>
              <a:t> Jesus spent most of His life and ministry in Galilee (Matt. 4:23–25). Here He gave the Sermon on the Mount (Matt. 5–7); healed a leper (Matt. 8:1–4); and chose, ordained, and sent forth the Twelve Apostles, of whom only Judas Iscariot was apparently not Galilean (Mark 3:13–19). In Galilee the risen Christ appeared to the Apostles (Matt. 28:16–20).</a:t>
            </a:r>
          </a:p>
          <a:p>
            <a:pPr fontAlgn="base"/>
            <a:r>
              <a:rPr lang="en-US" sz="1050" b="1" dirty="0"/>
              <a:t>5. Sea of Galilee, later called Sea of </a:t>
            </a:r>
            <a:r>
              <a:rPr lang="en-US" sz="1050" b="1" dirty="0" err="1"/>
              <a:t>Tiberias</a:t>
            </a:r>
            <a:r>
              <a:rPr lang="en-US" sz="1050" dirty="0"/>
              <a:t> Jesus taught from Peter’s boat (Luke 5:1–3) and called Peter, Andrew, James, and John to be fishers of men (Matt. 4:18–22; Luke 5:1–11). He also stilled the tempest (Luke 8:22–25), taught parables from a boat (Matt. 13), walked on the sea (Matt. 14:22–32), and appeared to His disciples after His Resurrection (John 21).</a:t>
            </a:r>
          </a:p>
          <a:p>
            <a:pPr fontAlgn="base"/>
            <a:r>
              <a:rPr lang="en-US" sz="1050" b="1" dirty="0"/>
              <a:t>6. Bethsaida</a:t>
            </a:r>
            <a:r>
              <a:rPr lang="en-US" sz="1050" dirty="0"/>
              <a:t> Peter, Andrew, and Philip were born in Bethsaida (John 1:44). Jesus went away privately with the Apostles near Bethsaida. The multitudes followed Him, and He fed the 5,000 (Luke 9:10–17;John 6:1–14). Here Jesus healed a blind man (Mark 8:22–26).</a:t>
            </a:r>
          </a:p>
          <a:p>
            <a:pPr fontAlgn="base"/>
            <a:r>
              <a:rPr lang="en-US" sz="1050" b="1" dirty="0"/>
              <a:t>7. Capernaum</a:t>
            </a:r>
            <a:r>
              <a:rPr lang="en-US" sz="1050" dirty="0"/>
              <a:t> This was Peter’s home (Matt. 8:5, 14). In Capernaum, which Matthew called Jesus’ “own city,” Jesus healed a paralytic (Matt. 9:1–7; Mark 2:1–12), cured a centurion’s servant, healed the mother of Peter’s wife (Matt. 8:5–15), called Matthew to be one of His Apostles (Matt. 9:9), opened blind eyes, cast out a devil (Matt. 9:27–33), healed a man’s withered hand on the Sabbath (Matt. 12:9–13), gave the bread of life discourse (John 6:22–65), and agreed to pay taxes, telling Peter to get the money from a fish’s mouth (Matt. 17:24–27).</a:t>
            </a:r>
          </a:p>
          <a:p>
            <a:pPr fontAlgn="base"/>
            <a:r>
              <a:rPr lang="en-US" sz="1050" b="1" dirty="0"/>
              <a:t>8. </a:t>
            </a:r>
            <a:r>
              <a:rPr lang="en-US" sz="1050" b="1" dirty="0" err="1"/>
              <a:t>Magdala</a:t>
            </a:r>
            <a:r>
              <a:rPr lang="en-US" sz="1050" dirty="0"/>
              <a:t> This was the home of Mary Magdalene (Mark 16:9). Jesus came here after feeding the 4,000 (Matt. 15:32–39), and the Pharisees and Sadducees requested that He show them a sign from heaven (Matt. 16:1–4).</a:t>
            </a:r>
          </a:p>
          <a:p>
            <a:pPr fontAlgn="base"/>
            <a:r>
              <a:rPr lang="en-US" sz="1050" b="1" dirty="0"/>
              <a:t>9. Cana</a:t>
            </a:r>
            <a:r>
              <a:rPr lang="en-US" sz="1050" dirty="0"/>
              <a:t> Jesus turned water into wine (John 2:1–11) and healed a nobleman’s son who was at Capernaum (John 4:46–54). Cana was also the home of Nathanael (John 21:2).</a:t>
            </a:r>
          </a:p>
          <a:p>
            <a:pPr fontAlgn="base"/>
            <a:r>
              <a:rPr lang="en-US" sz="1050" b="1" dirty="0"/>
              <a:t>10. Nazareth</a:t>
            </a:r>
            <a:r>
              <a:rPr lang="en-US" sz="1050" dirty="0"/>
              <a:t> The annunciations to Mary and Joseph took place in Nazareth (Matt. 1:18–25; Luke 1:26–38; 2:4–5). After returning from Egypt, Jesus spent His childhood and youth here (Matt. 2:19–23;Luke 2:51–52), announced that He was the Messiah, and was rejected by His own (Luke 4:14–32).</a:t>
            </a:r>
          </a:p>
          <a:p>
            <a:pPr fontAlgn="base"/>
            <a:r>
              <a:rPr lang="en-US" sz="1050" b="1" dirty="0"/>
              <a:t>11. Jericho</a:t>
            </a:r>
            <a:r>
              <a:rPr lang="en-US" sz="1050" dirty="0"/>
              <a:t> Jesus gave sight to a blind man (Luke 18:35–43). He also dined with </a:t>
            </a:r>
            <a:r>
              <a:rPr lang="en-US" sz="1050" dirty="0" err="1"/>
              <a:t>Zacchaeus</a:t>
            </a:r>
            <a:r>
              <a:rPr lang="en-US" sz="1050" dirty="0"/>
              <a:t>, “chief among the publicans” (Luke 19:1–10).</a:t>
            </a:r>
          </a:p>
          <a:p>
            <a:pPr fontAlgn="base"/>
            <a:r>
              <a:rPr lang="en-US" sz="1050" b="1" dirty="0"/>
              <a:t>12. </a:t>
            </a:r>
            <a:r>
              <a:rPr lang="en-US" sz="1050" b="1" dirty="0" err="1"/>
              <a:t>Bethabara</a:t>
            </a:r>
            <a:r>
              <a:rPr lang="en-US" sz="1050" dirty="0"/>
              <a:t> John the Baptist testified that he was “the voice of one crying in the wilderness” (John 1:19–28). John baptized Jesus in the Jordan River and testified that Jesus is the Lamb of God (John 1:28–34).</a:t>
            </a:r>
            <a:r>
              <a:rPr lang="en-US" sz="1050" b="1" dirty="0"/>
              <a:t> </a:t>
            </a:r>
          </a:p>
          <a:p>
            <a:pPr fontAlgn="base"/>
            <a:r>
              <a:rPr lang="en-US" sz="1050" b="1" dirty="0"/>
              <a:t>13. Wilderness of Judea</a:t>
            </a:r>
            <a:r>
              <a:rPr lang="en-US" sz="1050" dirty="0"/>
              <a:t> John the Baptist preached in this wilderness (Matt. 3:1–4), where Jesus fasted 40 days and was tempted (Matt. 4:1–11).</a:t>
            </a:r>
          </a:p>
          <a:p>
            <a:pPr fontAlgn="base"/>
            <a:r>
              <a:rPr lang="en-US" sz="1050" b="1" dirty="0"/>
              <a:t>14. Emmaus</a:t>
            </a:r>
            <a:r>
              <a:rPr lang="en-US" sz="1050" dirty="0"/>
              <a:t> The risen Christ walked on the road to Emmaus with two of His disciples (Luke 24:13–32).</a:t>
            </a:r>
          </a:p>
          <a:p>
            <a:pPr fontAlgn="base"/>
            <a:r>
              <a:rPr lang="en-US" sz="1050" b="1" dirty="0"/>
              <a:t>15. </a:t>
            </a:r>
            <a:r>
              <a:rPr lang="en-US" sz="1050" b="1" dirty="0" err="1"/>
              <a:t>Bethphage</a:t>
            </a:r>
            <a:r>
              <a:rPr lang="en-US" sz="1050" dirty="0"/>
              <a:t> Two disciples brought Jesus a colt on which He began His triumphal entry into Jerusalem (Matt. 21:1–11).</a:t>
            </a:r>
          </a:p>
          <a:p>
            <a:pPr fontAlgn="base"/>
            <a:r>
              <a:rPr lang="en-US" sz="1050" b="1" dirty="0"/>
              <a:t>16. Bethany</a:t>
            </a:r>
            <a:r>
              <a:rPr lang="en-US" sz="1050" dirty="0"/>
              <a:t> This was the home of Mary, Martha, and Lazarus (John 11:1). Mary heard Jesus’ words, and Jesus spoke to Martha of choosing the “good part” (Luke 10:38–42); Jesus raised Lazarus from the dead (John 11:1–44); and Mary anointed Jesus’ feet (Matt. 26:6–13; John 12:1–8).</a:t>
            </a:r>
          </a:p>
          <a:p>
            <a:pPr fontAlgn="base"/>
            <a:r>
              <a:rPr lang="en-US" sz="1050" b="1" dirty="0"/>
              <a:t>17. Bethlehem</a:t>
            </a:r>
            <a:r>
              <a:rPr lang="en-US" sz="1050" dirty="0"/>
              <a:t> Jesus was born and was laid in a manger (Luke 2:1–7); angels heralded to the shepherds the birth of Jesus (Luke 2:8–20); wise men were directed by a star to Jesus (Matt. 2:1–12); and Herod slew the children (Matt. 2:16–18).</a:t>
            </a:r>
          </a:p>
          <a:p>
            <a:pPr fontAlgn="base"/>
            <a:endParaRPr lang="en-US" sz="1050" dirty="0"/>
          </a:p>
          <a:p>
            <a:pPr fontAlgn="base"/>
            <a:endParaRPr lang="en-US" sz="10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32000" y="719666"/>
          <a:ext cx="8763000" cy="222504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Conflict with Scribes and Pharisees over Cleanliness</a:t>
                      </a:r>
                    </a:p>
                  </a:txBody>
                  <a:tcPr/>
                </a:tc>
                <a:tc>
                  <a:txBody>
                    <a:bodyPr/>
                    <a:lstStyle/>
                    <a:p>
                      <a:r>
                        <a:rPr lang="en-US" sz="1200" dirty="0"/>
                        <a:t>15:1-20</a:t>
                      </a:r>
                    </a:p>
                  </a:txBody>
                  <a:tcPr/>
                </a:tc>
                <a:tc>
                  <a:txBody>
                    <a:bodyPr/>
                    <a:lstStyle/>
                    <a:p>
                      <a:r>
                        <a:rPr lang="en-US" sz="1200" dirty="0"/>
                        <a:t>7:1-23</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1"/>
                  </a:ext>
                </a:extLst>
              </a:tr>
              <a:tr h="370840">
                <a:tc>
                  <a:txBody>
                    <a:bodyPr/>
                    <a:lstStyle/>
                    <a:p>
                      <a:r>
                        <a:rPr lang="en-US" sz="1200" dirty="0"/>
                        <a:t>Jesus Heals a Gentile’s Daughter</a:t>
                      </a:r>
                    </a:p>
                  </a:txBody>
                  <a:tcPr/>
                </a:tc>
                <a:tc>
                  <a:txBody>
                    <a:bodyPr/>
                    <a:lstStyle/>
                    <a:p>
                      <a:r>
                        <a:rPr lang="en-US" sz="1200" dirty="0"/>
                        <a:t>15:21-28</a:t>
                      </a:r>
                    </a:p>
                  </a:txBody>
                  <a:tcPr/>
                </a:tc>
                <a:tc>
                  <a:txBody>
                    <a:bodyPr/>
                    <a:lstStyle/>
                    <a:p>
                      <a:r>
                        <a:rPr lang="en-US" sz="1200" dirty="0"/>
                        <a:t>7:24-30</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2"/>
                  </a:ext>
                </a:extLst>
              </a:tr>
              <a:tr h="370840">
                <a:tc>
                  <a:txBody>
                    <a:bodyPr/>
                    <a:lstStyle/>
                    <a:p>
                      <a:r>
                        <a:rPr lang="en-US" sz="1200" dirty="0"/>
                        <a:t>Jesus Returns to the Sea of Galilee and Heals Many</a:t>
                      </a:r>
                    </a:p>
                  </a:txBody>
                  <a:tcPr/>
                </a:tc>
                <a:tc>
                  <a:txBody>
                    <a:bodyPr/>
                    <a:lstStyle/>
                    <a:p>
                      <a:r>
                        <a:rPr lang="en-US" sz="1200" dirty="0"/>
                        <a:t>15:29-31</a:t>
                      </a:r>
                    </a:p>
                  </a:txBody>
                  <a:tcPr/>
                </a:tc>
                <a:tc>
                  <a:txBody>
                    <a:bodyPr/>
                    <a:lstStyle/>
                    <a:p>
                      <a:r>
                        <a:rPr lang="en-US" sz="1200" dirty="0"/>
                        <a:t>7:31-37</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3"/>
                  </a:ext>
                </a:extLst>
              </a:tr>
              <a:tr h="370840">
                <a:tc>
                  <a:txBody>
                    <a:bodyPr/>
                    <a:lstStyle/>
                    <a:p>
                      <a:r>
                        <a:rPr lang="en-US" sz="1200" dirty="0"/>
                        <a:t>Jesus Feeds 4,000</a:t>
                      </a:r>
                    </a:p>
                  </a:txBody>
                  <a:tcPr/>
                </a:tc>
                <a:tc>
                  <a:txBody>
                    <a:bodyPr/>
                    <a:lstStyle/>
                    <a:p>
                      <a:r>
                        <a:rPr lang="en-US" sz="1200" dirty="0"/>
                        <a:t>15:32-38</a:t>
                      </a:r>
                    </a:p>
                  </a:txBody>
                  <a:tcPr/>
                </a:tc>
                <a:tc>
                  <a:txBody>
                    <a:bodyPr/>
                    <a:lstStyle/>
                    <a:p>
                      <a:r>
                        <a:rPr lang="en-US" sz="1200" dirty="0"/>
                        <a:t>8:1-9</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4"/>
                  </a:ext>
                </a:extLst>
              </a:tr>
              <a:tr h="370840">
                <a:tc>
                  <a:txBody>
                    <a:bodyPr/>
                    <a:lstStyle/>
                    <a:p>
                      <a:r>
                        <a:rPr lang="en-US" sz="1200" dirty="0"/>
                        <a:t>Jesus Goes to </a:t>
                      </a:r>
                      <a:r>
                        <a:rPr lang="en-US" sz="1200" dirty="0" err="1"/>
                        <a:t>Magdala</a:t>
                      </a:r>
                      <a:endParaRPr lang="en-US" sz="1200" dirty="0"/>
                    </a:p>
                  </a:txBody>
                  <a:tcPr/>
                </a:tc>
                <a:tc>
                  <a:txBody>
                    <a:bodyPr/>
                    <a:lstStyle/>
                    <a:p>
                      <a:r>
                        <a:rPr lang="en-US" sz="1200" dirty="0"/>
                        <a:t>15:39</a:t>
                      </a:r>
                    </a:p>
                  </a:txBody>
                  <a:tcPr/>
                </a:tc>
                <a:tc>
                  <a:txBody>
                    <a:bodyPr/>
                    <a:lstStyle/>
                    <a:p>
                      <a:r>
                        <a:rPr lang="en-US" sz="1200" dirty="0"/>
                        <a:t>8:10</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2286000" y="3025620"/>
            <a:ext cx="7848600" cy="276999"/>
          </a:xfrm>
          <a:prstGeom prst="rect">
            <a:avLst/>
          </a:prstGeom>
          <a:noFill/>
        </p:spPr>
        <p:txBody>
          <a:bodyPr wrap="square" rtlCol="0">
            <a:spAutoFit/>
          </a:bodyPr>
          <a:lstStyle/>
          <a:p>
            <a:r>
              <a:rPr lang="en-US" sz="1200" dirty="0"/>
              <a:t>Source: </a:t>
            </a:r>
            <a:r>
              <a:rPr lang="en-US" sz="1200" i="1" dirty="0"/>
              <a:t>Horizontal Harmony of the Four Gospels </a:t>
            </a:r>
            <a:r>
              <a:rPr lang="en-US" sz="1200" dirty="0"/>
              <a:t>by Thomas M. Mumford</a:t>
            </a:r>
            <a:r>
              <a:rPr lang="en-US" sz="1200" i="1" dirty="0"/>
              <a:t> </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6965E9-A243-4DB7-B95D-39EBEFDD4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758981"/>
            <a:ext cx="12192000" cy="3416320"/>
          </a:xfrm>
          <a:prstGeom prst="rect">
            <a:avLst/>
          </a:prstGeom>
          <a:noFill/>
        </p:spPr>
        <p:txBody>
          <a:bodyPr wrap="square" rtlCol="0">
            <a:spAutoFit/>
          </a:bodyPr>
          <a:lstStyle/>
          <a:p>
            <a:pPr algn="ctr"/>
            <a:r>
              <a:rPr lang="en-US" sz="7200" dirty="0">
                <a:solidFill>
                  <a:schemeClr val="bg1"/>
                </a:solidFill>
                <a:latin typeface="Imprint MT Shadow" pitchFamily="82" charset="0"/>
              </a:rPr>
              <a:t>Receiving and Strengthening Our Testimony</a:t>
            </a:r>
          </a:p>
          <a:p>
            <a:pPr algn="ctr"/>
            <a:r>
              <a:rPr lang="en-US" sz="7200" dirty="0">
                <a:solidFill>
                  <a:schemeClr val="bg1"/>
                </a:solidFill>
                <a:latin typeface="Imprint MT Shadow" pitchFamily="82" charset="0"/>
              </a:rPr>
              <a:t>Matthew 16</a:t>
            </a:r>
          </a:p>
        </p:txBody>
      </p:sp>
      <p:sp>
        <p:nvSpPr>
          <p:cNvPr id="5" name="Rectangle 4"/>
          <p:cNvSpPr/>
          <p:nvPr/>
        </p:nvSpPr>
        <p:spPr>
          <a:xfrm>
            <a:off x="3242553" y="4679403"/>
            <a:ext cx="6096000" cy="923330"/>
          </a:xfrm>
          <a:prstGeom prst="rect">
            <a:avLst/>
          </a:prstGeom>
        </p:spPr>
        <p:txBody>
          <a:bodyPr>
            <a:spAutoFit/>
          </a:bodyPr>
          <a:lstStyle/>
          <a:p>
            <a:r>
              <a:rPr lang="en-US" i="1" dirty="0">
                <a:solidFill>
                  <a:schemeClr val="bg1"/>
                </a:solidFill>
              </a:rPr>
              <a:t> Surely the Lord </a:t>
            </a:r>
            <a:r>
              <a:rPr lang="en-US" i="1" cap="small" dirty="0">
                <a:solidFill>
                  <a:schemeClr val="bg1"/>
                </a:solidFill>
              </a:rPr>
              <a:t>God</a:t>
            </a:r>
            <a:r>
              <a:rPr lang="en-US" i="1" dirty="0">
                <a:solidFill>
                  <a:schemeClr val="bg1"/>
                </a:solidFill>
              </a:rPr>
              <a:t> will do nothing, but he </a:t>
            </a:r>
            <a:r>
              <a:rPr lang="en-US" i="1" dirty="0" err="1">
                <a:solidFill>
                  <a:schemeClr val="bg1"/>
                </a:solidFill>
              </a:rPr>
              <a:t>revealeth</a:t>
            </a:r>
            <a:r>
              <a:rPr lang="en-US" i="1" dirty="0">
                <a:solidFill>
                  <a:schemeClr val="bg1"/>
                </a:solidFill>
              </a:rPr>
              <a:t> his secret unto his servants the prophets.</a:t>
            </a:r>
          </a:p>
          <a:p>
            <a:r>
              <a:rPr lang="en-US" i="1" dirty="0">
                <a:solidFill>
                  <a:schemeClr val="bg1"/>
                </a:solidFill>
              </a:rPr>
              <a:t>Amos 3:7</a:t>
            </a:r>
          </a:p>
        </p:txBody>
      </p:sp>
      <p:sp>
        <p:nvSpPr>
          <p:cNvPr id="7" name="Freeform 6"/>
          <p:cNvSpPr/>
          <p:nvPr/>
        </p:nvSpPr>
        <p:spPr>
          <a:xfrm rot="664450">
            <a:off x="440217" y="5682712"/>
            <a:ext cx="2913353" cy="1009202"/>
          </a:xfrm>
          <a:custGeom>
            <a:avLst/>
            <a:gdLst>
              <a:gd name="connsiteX0" fmla="*/ 826851 w 1196502"/>
              <a:gd name="connsiteY0" fmla="*/ 19456 h 661481"/>
              <a:gd name="connsiteX1" fmla="*/ 826851 w 1196502"/>
              <a:gd name="connsiteY1" fmla="*/ 19456 h 661481"/>
              <a:gd name="connsiteX2" fmla="*/ 564204 w 1196502"/>
              <a:gd name="connsiteY2" fmla="*/ 29183 h 661481"/>
              <a:gd name="connsiteX3" fmla="*/ 466928 w 1196502"/>
              <a:gd name="connsiteY3" fmla="*/ 58366 h 661481"/>
              <a:gd name="connsiteX4" fmla="*/ 418290 w 1196502"/>
              <a:gd name="connsiteY4" fmla="*/ 68094 h 661481"/>
              <a:gd name="connsiteX5" fmla="*/ 379379 w 1196502"/>
              <a:gd name="connsiteY5" fmla="*/ 87549 h 661481"/>
              <a:gd name="connsiteX6" fmla="*/ 350196 w 1196502"/>
              <a:gd name="connsiteY6" fmla="*/ 107005 h 661481"/>
              <a:gd name="connsiteX7" fmla="*/ 282102 w 1196502"/>
              <a:gd name="connsiteY7" fmla="*/ 136188 h 661481"/>
              <a:gd name="connsiteX8" fmla="*/ 223736 w 1196502"/>
              <a:gd name="connsiteY8" fmla="*/ 175098 h 661481"/>
              <a:gd name="connsiteX9" fmla="*/ 194553 w 1196502"/>
              <a:gd name="connsiteY9" fmla="*/ 204281 h 661481"/>
              <a:gd name="connsiteX10" fmla="*/ 155643 w 1196502"/>
              <a:gd name="connsiteY10" fmla="*/ 223737 h 661481"/>
              <a:gd name="connsiteX11" fmla="*/ 77821 w 1196502"/>
              <a:gd name="connsiteY11" fmla="*/ 311285 h 661481"/>
              <a:gd name="connsiteX12" fmla="*/ 9728 w 1196502"/>
              <a:gd name="connsiteY12" fmla="*/ 398834 h 661481"/>
              <a:gd name="connsiteX13" fmla="*/ 0 w 1196502"/>
              <a:gd name="connsiteY13" fmla="*/ 428017 h 661481"/>
              <a:gd name="connsiteX14" fmla="*/ 29183 w 1196502"/>
              <a:gd name="connsiteY14" fmla="*/ 603115 h 661481"/>
              <a:gd name="connsiteX15" fmla="*/ 58366 w 1196502"/>
              <a:gd name="connsiteY15" fmla="*/ 622571 h 661481"/>
              <a:gd name="connsiteX16" fmla="*/ 175098 w 1196502"/>
              <a:gd name="connsiteY16" fmla="*/ 651754 h 661481"/>
              <a:gd name="connsiteX17" fmla="*/ 214009 w 1196502"/>
              <a:gd name="connsiteY17" fmla="*/ 661481 h 661481"/>
              <a:gd name="connsiteX18" fmla="*/ 418290 w 1196502"/>
              <a:gd name="connsiteY18" fmla="*/ 651754 h 661481"/>
              <a:gd name="connsiteX19" fmla="*/ 544749 w 1196502"/>
              <a:gd name="connsiteY19" fmla="*/ 632298 h 661481"/>
              <a:gd name="connsiteX20" fmla="*/ 583660 w 1196502"/>
              <a:gd name="connsiteY20" fmla="*/ 622571 h 661481"/>
              <a:gd name="connsiteX21" fmla="*/ 632298 w 1196502"/>
              <a:gd name="connsiteY21" fmla="*/ 612843 h 661481"/>
              <a:gd name="connsiteX22" fmla="*/ 749030 w 1196502"/>
              <a:gd name="connsiteY22" fmla="*/ 573932 h 661481"/>
              <a:gd name="connsiteX23" fmla="*/ 807396 w 1196502"/>
              <a:gd name="connsiteY23" fmla="*/ 554477 h 661481"/>
              <a:gd name="connsiteX24" fmla="*/ 836579 w 1196502"/>
              <a:gd name="connsiteY24" fmla="*/ 544749 h 661481"/>
              <a:gd name="connsiteX25" fmla="*/ 875490 w 1196502"/>
              <a:gd name="connsiteY25" fmla="*/ 535022 h 661481"/>
              <a:gd name="connsiteX26" fmla="*/ 943583 w 1196502"/>
              <a:gd name="connsiteY26" fmla="*/ 486383 h 661481"/>
              <a:gd name="connsiteX27" fmla="*/ 1001949 w 1196502"/>
              <a:gd name="connsiteY27" fmla="*/ 457200 h 661481"/>
              <a:gd name="connsiteX28" fmla="*/ 1031132 w 1196502"/>
              <a:gd name="connsiteY28" fmla="*/ 437745 h 661481"/>
              <a:gd name="connsiteX29" fmla="*/ 1089498 w 1196502"/>
              <a:gd name="connsiteY29" fmla="*/ 379379 h 661481"/>
              <a:gd name="connsiteX30" fmla="*/ 1118681 w 1196502"/>
              <a:gd name="connsiteY30" fmla="*/ 369651 h 661481"/>
              <a:gd name="connsiteX31" fmla="*/ 1167319 w 1196502"/>
              <a:gd name="connsiteY31" fmla="*/ 282102 h 661481"/>
              <a:gd name="connsiteX32" fmla="*/ 1186775 w 1196502"/>
              <a:gd name="connsiteY32" fmla="*/ 252919 h 661481"/>
              <a:gd name="connsiteX33" fmla="*/ 1196502 w 1196502"/>
              <a:gd name="connsiteY33" fmla="*/ 223737 h 661481"/>
              <a:gd name="connsiteX34" fmla="*/ 1186775 w 1196502"/>
              <a:gd name="connsiteY34" fmla="*/ 126460 h 661481"/>
              <a:gd name="connsiteX35" fmla="*/ 1167319 w 1196502"/>
              <a:gd name="connsiteY35" fmla="*/ 97277 h 661481"/>
              <a:gd name="connsiteX36" fmla="*/ 1128409 w 1196502"/>
              <a:gd name="connsiteY36" fmla="*/ 68094 h 661481"/>
              <a:gd name="connsiteX37" fmla="*/ 1060315 w 1196502"/>
              <a:gd name="connsiteY37" fmla="*/ 19456 h 661481"/>
              <a:gd name="connsiteX38" fmla="*/ 953311 w 1196502"/>
              <a:gd name="connsiteY38" fmla="*/ 0 h 661481"/>
              <a:gd name="connsiteX39" fmla="*/ 836579 w 1196502"/>
              <a:gd name="connsiteY39" fmla="*/ 9728 h 661481"/>
              <a:gd name="connsiteX40" fmla="*/ 768485 w 1196502"/>
              <a:gd name="connsiteY40" fmla="*/ 9728 h 661481"/>
              <a:gd name="connsiteX41" fmla="*/ 826851 w 1196502"/>
              <a:gd name="connsiteY41" fmla="*/ 19456 h 66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502" h="661481">
                <a:moveTo>
                  <a:pt x="826851" y="19456"/>
                </a:moveTo>
                <a:lnTo>
                  <a:pt x="826851" y="19456"/>
                </a:lnTo>
                <a:cubicBezTo>
                  <a:pt x="739302" y="22698"/>
                  <a:pt x="651653" y="23883"/>
                  <a:pt x="564204" y="29183"/>
                </a:cubicBezTo>
                <a:cubicBezTo>
                  <a:pt x="472796" y="34723"/>
                  <a:pt x="537258" y="34923"/>
                  <a:pt x="466928" y="58366"/>
                </a:cubicBezTo>
                <a:cubicBezTo>
                  <a:pt x="451243" y="63594"/>
                  <a:pt x="434503" y="64851"/>
                  <a:pt x="418290" y="68094"/>
                </a:cubicBezTo>
                <a:cubicBezTo>
                  <a:pt x="405320" y="74579"/>
                  <a:pt x="391970" y="80354"/>
                  <a:pt x="379379" y="87549"/>
                </a:cubicBezTo>
                <a:cubicBezTo>
                  <a:pt x="369228" y="93350"/>
                  <a:pt x="360653" y="101776"/>
                  <a:pt x="350196" y="107005"/>
                </a:cubicBezTo>
                <a:cubicBezTo>
                  <a:pt x="269672" y="147267"/>
                  <a:pt x="383337" y="75447"/>
                  <a:pt x="282102" y="136188"/>
                </a:cubicBezTo>
                <a:cubicBezTo>
                  <a:pt x="262052" y="148218"/>
                  <a:pt x="240270" y="158564"/>
                  <a:pt x="223736" y="175098"/>
                </a:cubicBezTo>
                <a:cubicBezTo>
                  <a:pt x="214008" y="184826"/>
                  <a:pt x="205747" y="196285"/>
                  <a:pt x="194553" y="204281"/>
                </a:cubicBezTo>
                <a:cubicBezTo>
                  <a:pt x="182753" y="212710"/>
                  <a:pt x="166966" y="214678"/>
                  <a:pt x="155643" y="223737"/>
                </a:cubicBezTo>
                <a:cubicBezTo>
                  <a:pt x="42781" y="314027"/>
                  <a:pt x="132183" y="249156"/>
                  <a:pt x="77821" y="311285"/>
                </a:cubicBezTo>
                <a:cubicBezTo>
                  <a:pt x="25015" y="371634"/>
                  <a:pt x="35588" y="338495"/>
                  <a:pt x="9728" y="398834"/>
                </a:cubicBezTo>
                <a:cubicBezTo>
                  <a:pt x="5689" y="408259"/>
                  <a:pt x="3243" y="418289"/>
                  <a:pt x="0" y="428017"/>
                </a:cubicBezTo>
                <a:cubicBezTo>
                  <a:pt x="9728" y="486383"/>
                  <a:pt x="12180" y="546439"/>
                  <a:pt x="29183" y="603115"/>
                </a:cubicBezTo>
                <a:cubicBezTo>
                  <a:pt x="32542" y="614313"/>
                  <a:pt x="47511" y="618229"/>
                  <a:pt x="58366" y="622571"/>
                </a:cubicBezTo>
                <a:cubicBezTo>
                  <a:pt x="101165" y="639691"/>
                  <a:pt x="132163" y="642213"/>
                  <a:pt x="175098" y="651754"/>
                </a:cubicBezTo>
                <a:cubicBezTo>
                  <a:pt x="188149" y="654654"/>
                  <a:pt x="201039" y="658239"/>
                  <a:pt x="214009" y="661481"/>
                </a:cubicBezTo>
                <a:cubicBezTo>
                  <a:pt x="282103" y="658239"/>
                  <a:pt x="350281" y="656444"/>
                  <a:pt x="418290" y="651754"/>
                </a:cubicBezTo>
                <a:cubicBezTo>
                  <a:pt x="461042" y="648806"/>
                  <a:pt x="503032" y="641568"/>
                  <a:pt x="544749" y="632298"/>
                </a:cubicBezTo>
                <a:cubicBezTo>
                  <a:pt x="557800" y="629398"/>
                  <a:pt x="570609" y="625471"/>
                  <a:pt x="583660" y="622571"/>
                </a:cubicBezTo>
                <a:cubicBezTo>
                  <a:pt x="599800" y="618984"/>
                  <a:pt x="616085" y="616086"/>
                  <a:pt x="632298" y="612843"/>
                </a:cubicBezTo>
                <a:cubicBezTo>
                  <a:pt x="720039" y="568974"/>
                  <a:pt x="611203" y="619874"/>
                  <a:pt x="749030" y="573932"/>
                </a:cubicBezTo>
                <a:lnTo>
                  <a:pt x="807396" y="554477"/>
                </a:lnTo>
                <a:cubicBezTo>
                  <a:pt x="817124" y="551234"/>
                  <a:pt x="826631" y="547236"/>
                  <a:pt x="836579" y="544749"/>
                </a:cubicBezTo>
                <a:lnTo>
                  <a:pt x="875490" y="535022"/>
                </a:lnTo>
                <a:cubicBezTo>
                  <a:pt x="919274" y="491236"/>
                  <a:pt x="864487" y="542880"/>
                  <a:pt x="943583" y="486383"/>
                </a:cubicBezTo>
                <a:cubicBezTo>
                  <a:pt x="990281" y="453027"/>
                  <a:pt x="928211" y="475636"/>
                  <a:pt x="1001949" y="457200"/>
                </a:cubicBezTo>
                <a:cubicBezTo>
                  <a:pt x="1011677" y="450715"/>
                  <a:pt x="1022394" y="445512"/>
                  <a:pt x="1031132" y="437745"/>
                </a:cubicBezTo>
                <a:cubicBezTo>
                  <a:pt x="1051696" y="419466"/>
                  <a:pt x="1063396" y="388080"/>
                  <a:pt x="1089498" y="379379"/>
                </a:cubicBezTo>
                <a:lnTo>
                  <a:pt x="1118681" y="369651"/>
                </a:lnTo>
                <a:cubicBezTo>
                  <a:pt x="1135803" y="318287"/>
                  <a:pt x="1122722" y="348998"/>
                  <a:pt x="1167319" y="282102"/>
                </a:cubicBezTo>
                <a:lnTo>
                  <a:pt x="1186775" y="252919"/>
                </a:lnTo>
                <a:cubicBezTo>
                  <a:pt x="1190017" y="243192"/>
                  <a:pt x="1196502" y="233990"/>
                  <a:pt x="1196502" y="223737"/>
                </a:cubicBezTo>
                <a:cubicBezTo>
                  <a:pt x="1196502" y="191150"/>
                  <a:pt x="1194103" y="158213"/>
                  <a:pt x="1186775" y="126460"/>
                </a:cubicBezTo>
                <a:cubicBezTo>
                  <a:pt x="1184146" y="115068"/>
                  <a:pt x="1175586" y="105544"/>
                  <a:pt x="1167319" y="97277"/>
                </a:cubicBezTo>
                <a:cubicBezTo>
                  <a:pt x="1155855" y="85813"/>
                  <a:pt x="1140864" y="78473"/>
                  <a:pt x="1128409" y="68094"/>
                </a:cubicBezTo>
                <a:cubicBezTo>
                  <a:pt x="1087397" y="33917"/>
                  <a:pt x="1133694" y="56146"/>
                  <a:pt x="1060315" y="19456"/>
                </a:cubicBezTo>
                <a:cubicBezTo>
                  <a:pt x="1030323" y="4460"/>
                  <a:pt x="980140" y="3354"/>
                  <a:pt x="953311" y="0"/>
                </a:cubicBezTo>
                <a:cubicBezTo>
                  <a:pt x="914400" y="3243"/>
                  <a:pt x="875093" y="3309"/>
                  <a:pt x="836579" y="9728"/>
                </a:cubicBezTo>
                <a:cubicBezTo>
                  <a:pt x="766316" y="21439"/>
                  <a:pt x="789159" y="51074"/>
                  <a:pt x="768485" y="9728"/>
                </a:cubicBezTo>
                <a:lnTo>
                  <a:pt x="826851" y="19456"/>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30094" y="2859932"/>
            <a:ext cx="2057400" cy="3118712"/>
            <a:chOff x="4876800" y="2286000"/>
            <a:chExt cx="2057400" cy="3118712"/>
          </a:xfrm>
        </p:grpSpPr>
        <p:grpSp>
          <p:nvGrpSpPr>
            <p:cNvPr id="9" name="Group 46"/>
            <p:cNvGrpSpPr/>
            <p:nvPr/>
          </p:nvGrpSpPr>
          <p:grpSpPr>
            <a:xfrm>
              <a:off x="4953000" y="2286000"/>
              <a:ext cx="1935131" cy="3106271"/>
              <a:chOff x="6348257" y="699247"/>
              <a:chExt cx="1935131" cy="3106271"/>
            </a:xfrm>
          </p:grpSpPr>
          <p:sp>
            <p:nvSpPr>
              <p:cNvPr id="12" name="Rectangle 11"/>
              <p:cNvSpPr/>
              <p:nvPr/>
            </p:nvSpPr>
            <p:spPr>
              <a:xfrm>
                <a:off x="6348257" y="2326341"/>
                <a:ext cx="1935131" cy="1479177"/>
              </a:xfrm>
              <a:prstGeom prst="rect">
                <a:avLst/>
              </a:prstGeom>
              <a:solidFill>
                <a:srgbClr val="E6B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7186457" y="699247"/>
                <a:ext cx="304800" cy="1676400"/>
              </a:xfrm>
              <a:prstGeom prst="triangle">
                <a:avLst/>
              </a:prstGeom>
              <a:solidFill>
                <a:srgbClr val="D79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637245" y="4508241"/>
              <a:ext cx="563531" cy="89647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a:off x="4876800" y="3810000"/>
              <a:ext cx="2057400" cy="228600"/>
            </a:xfrm>
            <a:prstGeom prst="trapezoid">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081392" y="5978644"/>
            <a:ext cx="1935804" cy="369332"/>
          </a:xfrm>
          <a:prstGeom prst="rect">
            <a:avLst/>
          </a:prstGeom>
          <a:noFill/>
        </p:spPr>
        <p:txBody>
          <a:bodyPr wrap="square" rtlCol="0">
            <a:spAutoFit/>
          </a:bodyPr>
          <a:lstStyle/>
          <a:p>
            <a:r>
              <a:rPr lang="en-US" dirty="0"/>
              <a:t>REVELATION</a:t>
            </a:r>
          </a:p>
        </p:txBody>
      </p:sp>
    </p:spTree>
    <p:extLst>
      <p:ext uri="{BB962C8B-B14F-4D97-AF65-F5344CB8AC3E}">
        <p14:creationId xmlns:p14="http://schemas.microsoft.com/office/powerpoint/2010/main" val="166626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grpSp>
        <p:nvGrpSpPr>
          <p:cNvPr id="5" name="Group 4"/>
          <p:cNvGrpSpPr/>
          <p:nvPr/>
        </p:nvGrpSpPr>
        <p:grpSpPr>
          <a:xfrm>
            <a:off x="256162" y="295071"/>
            <a:ext cx="11621310" cy="6229239"/>
            <a:chOff x="3124200" y="4267200"/>
            <a:chExt cx="2514600" cy="2057400"/>
          </a:xfrm>
        </p:grpSpPr>
        <p:sp>
          <p:nvSpPr>
            <p:cNvPr id="8" name="Rectangle 7"/>
            <p:cNvSpPr/>
            <p:nvPr/>
          </p:nvSpPr>
          <p:spPr>
            <a:xfrm>
              <a:off x="3195063" y="4378580"/>
              <a:ext cx="2391115" cy="1847396"/>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p:cNvGrpSpPr/>
          <p:nvPr/>
        </p:nvGrpSpPr>
        <p:grpSpPr>
          <a:xfrm>
            <a:off x="1245140" y="573932"/>
            <a:ext cx="9747115" cy="818238"/>
            <a:chOff x="1245140" y="573932"/>
            <a:chExt cx="9747115" cy="818238"/>
          </a:xfrm>
        </p:grpSpPr>
        <p:sp>
          <p:nvSpPr>
            <p:cNvPr id="9" name="TextBox 8"/>
            <p:cNvSpPr txBox="1"/>
            <p:nvPr/>
          </p:nvSpPr>
          <p:spPr>
            <a:xfrm>
              <a:off x="1245140" y="807395"/>
              <a:ext cx="9747115" cy="584775"/>
            </a:xfrm>
            <a:prstGeom prst="rect">
              <a:avLst/>
            </a:prstGeom>
            <a:solidFill>
              <a:srgbClr val="FFFF99"/>
            </a:solidFill>
            <a:ln>
              <a:solidFill>
                <a:schemeClr val="tx1"/>
              </a:solidFill>
            </a:ln>
          </p:spPr>
          <p:txBody>
            <a:bodyPr wrap="square" rtlCol="0">
              <a:spAutoFit/>
            </a:bodyPr>
            <a:lstStyle/>
            <a:p>
              <a:pPr algn="ctr"/>
              <a:r>
                <a:rPr lang="en-US" sz="3200" dirty="0"/>
                <a:t>How would you like to receive a testimony of the gospel?</a:t>
              </a:r>
            </a:p>
          </p:txBody>
        </p:sp>
        <p:grpSp>
          <p:nvGrpSpPr>
            <p:cNvPr id="12" name="Group 11"/>
            <p:cNvGrpSpPr/>
            <p:nvPr/>
          </p:nvGrpSpPr>
          <p:grpSpPr>
            <a:xfrm>
              <a:off x="1527243" y="573932"/>
              <a:ext cx="262647" cy="361605"/>
              <a:chOff x="1459149" y="418289"/>
              <a:chExt cx="262647" cy="361605"/>
            </a:xfrm>
          </p:grpSpPr>
          <p:sp>
            <p:nvSpPr>
              <p:cNvPr id="11" name="Isosceles Triangle 10"/>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0366443" y="590145"/>
              <a:ext cx="262647" cy="361605"/>
              <a:chOff x="1459149" y="418289"/>
              <a:chExt cx="262647" cy="361605"/>
            </a:xfrm>
          </p:grpSpPr>
          <p:sp>
            <p:nvSpPr>
              <p:cNvPr id="14" name="Isosceles Triangle 13"/>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658255" y="590144"/>
              <a:ext cx="262647" cy="361605"/>
              <a:chOff x="1459149" y="418289"/>
              <a:chExt cx="262647" cy="361605"/>
            </a:xfrm>
          </p:grpSpPr>
          <p:sp>
            <p:nvSpPr>
              <p:cNvPr id="17" name="Isosceles Triangle 16"/>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3719208" y="2882630"/>
            <a:ext cx="2649166" cy="2888708"/>
            <a:chOff x="4312595" y="2396247"/>
            <a:chExt cx="2649166" cy="2888708"/>
          </a:xfrm>
        </p:grpSpPr>
        <p:grpSp>
          <p:nvGrpSpPr>
            <p:cNvPr id="38" name="Group 37"/>
            <p:cNvGrpSpPr/>
            <p:nvPr/>
          </p:nvGrpSpPr>
          <p:grpSpPr>
            <a:xfrm>
              <a:off x="4312595" y="2396247"/>
              <a:ext cx="2649166" cy="672483"/>
              <a:chOff x="6413770" y="2172511"/>
              <a:chExt cx="2649166" cy="672483"/>
            </a:xfrm>
          </p:grpSpPr>
          <p:sp>
            <p:nvSpPr>
              <p:cNvPr id="22" name="TextBox 21"/>
              <p:cNvSpPr txBox="1"/>
              <p:nvPr/>
            </p:nvSpPr>
            <p:spPr>
              <a:xfrm>
                <a:off x="6413770" y="2444884"/>
                <a:ext cx="2649166" cy="400110"/>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2000" dirty="0"/>
                  <a:t>Through the Holy Ghost</a:t>
                </a:r>
              </a:p>
            </p:txBody>
          </p:sp>
          <p:grpSp>
            <p:nvGrpSpPr>
              <p:cNvPr id="28" name="Group 27"/>
              <p:cNvGrpSpPr/>
              <p:nvPr/>
            </p:nvGrpSpPr>
            <p:grpSpPr>
              <a:xfrm>
                <a:off x="7357354" y="2172511"/>
                <a:ext cx="262647" cy="361605"/>
                <a:chOff x="1459149" y="418289"/>
                <a:chExt cx="262647" cy="361605"/>
              </a:xfrm>
            </p:grpSpPr>
            <p:sp>
              <p:nvSpPr>
                <p:cNvPr id="29" name="Isosceles Triangle 28"/>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0" name="Picture 6" descr="https://s-media-cache-ak0.pinimg.com/236x/6b/f1/b5/6bf1b52280c01d816be4120eae022528.jpg"/>
            <p:cNvPicPr>
              <a:picLocks noChangeAspect="1" noChangeArrowheads="1"/>
            </p:cNvPicPr>
            <p:nvPr/>
          </p:nvPicPr>
          <p:blipFill>
            <a:blip r:embed="rId4" cstate="print"/>
            <a:srcRect/>
            <a:stretch>
              <a:fillRect/>
            </a:stretch>
          </p:blipFill>
          <p:spPr bwMode="auto">
            <a:xfrm>
              <a:off x="4669208" y="3219854"/>
              <a:ext cx="1652081" cy="2065101"/>
            </a:xfrm>
            <a:prstGeom prst="rect">
              <a:avLst/>
            </a:prstGeom>
            <a:noFill/>
          </p:spPr>
        </p:pic>
      </p:grpSp>
      <p:grpSp>
        <p:nvGrpSpPr>
          <p:cNvPr id="48" name="Group 47"/>
          <p:cNvGrpSpPr/>
          <p:nvPr/>
        </p:nvGrpSpPr>
        <p:grpSpPr>
          <a:xfrm>
            <a:off x="8680316" y="2512978"/>
            <a:ext cx="2649166" cy="3511281"/>
            <a:chOff x="8738682" y="2512978"/>
            <a:chExt cx="2649166" cy="3511281"/>
          </a:xfrm>
        </p:grpSpPr>
        <p:grpSp>
          <p:nvGrpSpPr>
            <p:cNvPr id="37" name="Group 36"/>
            <p:cNvGrpSpPr/>
            <p:nvPr/>
          </p:nvGrpSpPr>
          <p:grpSpPr>
            <a:xfrm>
              <a:off x="8738682" y="2512978"/>
              <a:ext cx="2649166" cy="951077"/>
              <a:chOff x="8349575" y="4195864"/>
              <a:chExt cx="2649166" cy="951077"/>
            </a:xfrm>
          </p:grpSpPr>
          <p:sp>
            <p:nvSpPr>
              <p:cNvPr id="24" name="TextBox 23"/>
              <p:cNvSpPr txBox="1"/>
              <p:nvPr/>
            </p:nvSpPr>
            <p:spPr>
              <a:xfrm>
                <a:off x="8349575" y="4439055"/>
                <a:ext cx="2649166"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2000" dirty="0"/>
                  <a:t>Through witnessing a  miracle</a:t>
                </a:r>
              </a:p>
            </p:txBody>
          </p:sp>
          <p:grpSp>
            <p:nvGrpSpPr>
              <p:cNvPr id="34" name="Group 33"/>
              <p:cNvGrpSpPr/>
              <p:nvPr/>
            </p:nvGrpSpPr>
            <p:grpSpPr>
              <a:xfrm>
                <a:off x="9516894" y="4195864"/>
                <a:ext cx="262647" cy="361605"/>
                <a:chOff x="1459149" y="418289"/>
                <a:chExt cx="262647" cy="361605"/>
              </a:xfrm>
            </p:grpSpPr>
            <p:sp>
              <p:nvSpPr>
                <p:cNvPr id="35" name="Isosceles Triangle 34"/>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4" name="Picture 10" descr="https://s-media-cache-ak0.pinimg.com/236x/73/66/34/7366340ccc8d512876a347fc036164f9.jpg"/>
            <p:cNvPicPr>
              <a:picLocks noChangeAspect="1" noChangeArrowheads="1"/>
            </p:cNvPicPr>
            <p:nvPr/>
          </p:nvPicPr>
          <p:blipFill>
            <a:blip r:embed="rId5" cstate="print"/>
            <a:srcRect/>
            <a:stretch>
              <a:fillRect/>
            </a:stretch>
          </p:blipFill>
          <p:spPr bwMode="auto">
            <a:xfrm>
              <a:off x="9338486" y="3643009"/>
              <a:ext cx="1733550" cy="2381250"/>
            </a:xfrm>
            <a:prstGeom prst="rect">
              <a:avLst/>
            </a:prstGeom>
            <a:noFill/>
          </p:spPr>
        </p:pic>
      </p:grpSp>
      <p:grpSp>
        <p:nvGrpSpPr>
          <p:cNvPr id="49" name="Group 48"/>
          <p:cNvGrpSpPr/>
          <p:nvPr/>
        </p:nvGrpSpPr>
        <p:grpSpPr>
          <a:xfrm>
            <a:off x="6005209" y="1433210"/>
            <a:ext cx="2649166" cy="3333342"/>
            <a:chOff x="6131669" y="1433210"/>
            <a:chExt cx="2649166" cy="3333342"/>
          </a:xfrm>
        </p:grpSpPr>
        <p:grpSp>
          <p:nvGrpSpPr>
            <p:cNvPr id="40" name="Group 39"/>
            <p:cNvGrpSpPr/>
            <p:nvPr/>
          </p:nvGrpSpPr>
          <p:grpSpPr>
            <a:xfrm>
              <a:off x="6131669" y="1433210"/>
              <a:ext cx="2649166" cy="1288036"/>
              <a:chOff x="1977959" y="3699754"/>
              <a:chExt cx="2649166" cy="1288036"/>
            </a:xfrm>
          </p:grpSpPr>
          <p:sp>
            <p:nvSpPr>
              <p:cNvPr id="23" name="TextBox 22"/>
              <p:cNvSpPr txBox="1"/>
              <p:nvPr/>
            </p:nvSpPr>
            <p:spPr>
              <a:xfrm>
                <a:off x="1977959" y="3972127"/>
                <a:ext cx="2649166" cy="101566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2000" dirty="0"/>
                  <a:t>Through believing the words of a friend or family member</a:t>
                </a:r>
              </a:p>
            </p:txBody>
          </p:sp>
          <p:grpSp>
            <p:nvGrpSpPr>
              <p:cNvPr id="31" name="Group 30"/>
              <p:cNvGrpSpPr/>
              <p:nvPr/>
            </p:nvGrpSpPr>
            <p:grpSpPr>
              <a:xfrm>
                <a:off x="2940996" y="3699754"/>
                <a:ext cx="262647" cy="361605"/>
                <a:chOff x="1459149" y="418289"/>
                <a:chExt cx="262647" cy="361605"/>
              </a:xfrm>
            </p:grpSpPr>
            <p:sp>
              <p:nvSpPr>
                <p:cNvPr id="32" name="Isosceles Triangle 31"/>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6" name="Picture 12" descr="http://anniehenrie.com/wp-content/flagallery/newest-work/streams-of-mercy-lilies-annie-henrie-24-x-30-mixed-media.jpg"/>
            <p:cNvPicPr>
              <a:picLocks noChangeAspect="1" noChangeArrowheads="1"/>
            </p:cNvPicPr>
            <p:nvPr/>
          </p:nvPicPr>
          <p:blipFill>
            <a:blip r:embed="rId6" cstate="print"/>
            <a:srcRect l="20735" t="6892" r="20315" b="4303"/>
            <a:stretch>
              <a:fillRect/>
            </a:stretch>
          </p:blipFill>
          <p:spPr bwMode="auto">
            <a:xfrm>
              <a:off x="6676088" y="2850203"/>
              <a:ext cx="1679971" cy="1916349"/>
            </a:xfrm>
            <a:prstGeom prst="rect">
              <a:avLst/>
            </a:prstGeom>
            <a:noFill/>
          </p:spPr>
        </p:pic>
      </p:grpSp>
      <p:grpSp>
        <p:nvGrpSpPr>
          <p:cNvPr id="51" name="Group 50"/>
          <p:cNvGrpSpPr/>
          <p:nvPr/>
        </p:nvGrpSpPr>
        <p:grpSpPr>
          <a:xfrm>
            <a:off x="901430" y="1699098"/>
            <a:ext cx="2649166" cy="3262008"/>
            <a:chOff x="901430" y="1699098"/>
            <a:chExt cx="2649166" cy="3262008"/>
          </a:xfrm>
        </p:grpSpPr>
        <p:grpSp>
          <p:nvGrpSpPr>
            <p:cNvPr id="39" name="Group 38"/>
            <p:cNvGrpSpPr/>
            <p:nvPr/>
          </p:nvGrpSpPr>
          <p:grpSpPr>
            <a:xfrm>
              <a:off x="901430" y="1699098"/>
              <a:ext cx="2649166" cy="960804"/>
              <a:chOff x="1125166" y="1796375"/>
              <a:chExt cx="2649166" cy="960804"/>
            </a:xfrm>
          </p:grpSpPr>
          <p:sp>
            <p:nvSpPr>
              <p:cNvPr id="20" name="TextBox 19"/>
              <p:cNvSpPr txBox="1"/>
              <p:nvPr/>
            </p:nvSpPr>
            <p:spPr>
              <a:xfrm>
                <a:off x="1125166" y="2049293"/>
                <a:ext cx="2649166" cy="707886"/>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sz="2000" dirty="0"/>
                  <a:t>Through the appearance of an angel</a:t>
                </a:r>
              </a:p>
            </p:txBody>
          </p:sp>
          <p:grpSp>
            <p:nvGrpSpPr>
              <p:cNvPr id="25" name="Group 24"/>
              <p:cNvGrpSpPr/>
              <p:nvPr/>
            </p:nvGrpSpPr>
            <p:grpSpPr>
              <a:xfrm>
                <a:off x="2234120" y="1796375"/>
                <a:ext cx="262647" cy="361605"/>
                <a:chOff x="1459149" y="418289"/>
                <a:chExt cx="262647" cy="361605"/>
              </a:xfrm>
            </p:grpSpPr>
            <p:sp>
              <p:nvSpPr>
                <p:cNvPr id="26" name="Isosceles Triangle 25"/>
                <p:cNvSpPr/>
                <p:nvPr/>
              </p:nvSpPr>
              <p:spPr>
                <a:xfrm rot="10133487">
                  <a:off x="1523890" y="553312"/>
                  <a:ext cx="197382" cy="226582"/>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59149" y="418289"/>
                  <a:ext cx="262647" cy="184826"/>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8" name="Picture 14" descr="http://www.sagecreekgallery.com/creek/upload/4165.jpg"/>
            <p:cNvPicPr>
              <a:picLocks noChangeAspect="1" noChangeArrowheads="1"/>
            </p:cNvPicPr>
            <p:nvPr/>
          </p:nvPicPr>
          <p:blipFill>
            <a:blip r:embed="rId7" cstate="print"/>
            <a:srcRect/>
            <a:stretch>
              <a:fillRect/>
            </a:stretch>
          </p:blipFill>
          <p:spPr bwMode="auto">
            <a:xfrm>
              <a:off x="952944" y="2890230"/>
              <a:ext cx="2496705" cy="2070876"/>
            </a:xfrm>
            <a:prstGeom prst="rect">
              <a:avLst/>
            </a:prstGeom>
            <a:noFill/>
          </p:spPr>
        </p:pic>
      </p:grpSp>
      <p:sp>
        <p:nvSpPr>
          <p:cNvPr id="52" name="TextBox 51"/>
          <p:cNvSpPr txBox="1"/>
          <p:nvPr/>
        </p:nvSpPr>
        <p:spPr>
          <a:xfrm>
            <a:off x="369650" y="6150800"/>
            <a:ext cx="3326860" cy="276999"/>
          </a:xfrm>
          <a:prstGeom prst="rect">
            <a:avLst/>
          </a:prstGeom>
          <a:noFill/>
        </p:spPr>
        <p:txBody>
          <a:bodyPr wrap="square" rtlCol="0">
            <a:spAutoFit/>
          </a:bodyPr>
          <a:lstStyle/>
          <a:p>
            <a:r>
              <a:rPr lang="en-US" sz="1200" dirty="0">
                <a:solidFill>
                  <a:schemeClr val="bg1"/>
                </a:solidFill>
              </a:rPr>
              <a:t>Annie </a:t>
            </a:r>
            <a:r>
              <a:rPr lang="en-US" sz="1200" dirty="0" err="1">
                <a:solidFill>
                  <a:schemeClr val="bg1"/>
                </a:solidFill>
              </a:rPr>
              <a:t>Henrie</a:t>
            </a:r>
            <a:r>
              <a:rPr lang="en-US" sz="1200" dirty="0">
                <a:solidFill>
                  <a:schemeClr val="bg1"/>
                </a:solidFill>
              </a:rPr>
              <a:t> Artist</a:t>
            </a:r>
          </a:p>
        </p:txBody>
      </p:sp>
    </p:spTree>
    <p:extLst>
      <p:ext uri="{BB962C8B-B14F-4D97-AF65-F5344CB8AC3E}">
        <p14:creationId xmlns:p14="http://schemas.microsoft.com/office/powerpoint/2010/main" val="38360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img.mota.ru/upload/wallpapers/source/2009/07/14/16/02/1022/3d_1210.jpg"/>
          <p:cNvPicPr>
            <a:picLocks noChangeAspect="1" noChangeArrowheads="1"/>
          </p:cNvPicPr>
          <p:nvPr/>
        </p:nvPicPr>
        <p:blipFill>
          <a:blip r:embed="rId2" cstate="print"/>
          <a:srcRect r="261" b="55410"/>
          <a:stretch>
            <a:fillRect/>
          </a:stretch>
        </p:blipFill>
        <p:spPr bwMode="auto">
          <a:xfrm>
            <a:off x="0" y="-2"/>
            <a:ext cx="12192000" cy="6858001"/>
          </a:xfrm>
          <a:prstGeom prst="rect">
            <a:avLst/>
          </a:prstGeom>
          <a:noFill/>
        </p:spPr>
      </p:pic>
      <p:sp>
        <p:nvSpPr>
          <p:cNvPr id="4" name="TextBox 3"/>
          <p:cNvSpPr txBox="1"/>
          <p:nvPr/>
        </p:nvSpPr>
        <p:spPr>
          <a:xfrm>
            <a:off x="187811" y="1234737"/>
            <a:ext cx="4870572" cy="4154984"/>
          </a:xfrm>
          <a:prstGeom prst="rect">
            <a:avLst/>
          </a:prstGeom>
          <a:noFill/>
        </p:spPr>
        <p:txBody>
          <a:bodyPr wrap="square" rtlCol="0">
            <a:spAutoFit/>
          </a:bodyPr>
          <a:lstStyle/>
          <a:p>
            <a:r>
              <a:rPr lang="en-US" sz="2400" b="1" dirty="0">
                <a:solidFill>
                  <a:srgbClr val="0000FF"/>
                </a:solidFill>
              </a:rPr>
              <a:t>The Savior rebuked the Pharisees and Sadducees for insisting that He show them a sign from heaven. </a:t>
            </a:r>
          </a:p>
          <a:p>
            <a:endParaRPr lang="en-US" sz="2400" b="1" dirty="0">
              <a:solidFill>
                <a:srgbClr val="0000FF"/>
              </a:solidFill>
            </a:endParaRPr>
          </a:p>
          <a:p>
            <a:r>
              <a:rPr lang="en-US" sz="2400" b="1" dirty="0">
                <a:solidFill>
                  <a:srgbClr val="0000FF"/>
                </a:solidFill>
              </a:rPr>
              <a:t>He declared that they were able to forecast the weather based on the appearance of an evening sky, yet they were unable to discern the “signs of the times”, by which the Savior meant the evidence that He was the promised Messiah.</a:t>
            </a:r>
          </a:p>
        </p:txBody>
      </p:sp>
      <p:sp>
        <p:nvSpPr>
          <p:cNvPr id="6" name="TextBox 5"/>
          <p:cNvSpPr txBox="1"/>
          <p:nvPr/>
        </p:nvSpPr>
        <p:spPr>
          <a:xfrm>
            <a:off x="-165370" y="0"/>
            <a:ext cx="12192000" cy="1200329"/>
          </a:xfrm>
          <a:prstGeom prst="rect">
            <a:avLst/>
          </a:prstGeom>
          <a:noFill/>
        </p:spPr>
        <p:txBody>
          <a:bodyPr wrap="square" rtlCol="0">
            <a:spAutoFit/>
          </a:bodyPr>
          <a:lstStyle/>
          <a:p>
            <a:pPr algn="ctr"/>
            <a:r>
              <a:rPr lang="en-US" sz="7200" dirty="0">
                <a:solidFill>
                  <a:schemeClr val="bg1"/>
                </a:solidFill>
                <a:latin typeface="Imprint MT Shadow" pitchFamily="82" charset="0"/>
              </a:rPr>
              <a:t>Show Me A Sign</a:t>
            </a:r>
          </a:p>
        </p:txBody>
      </p:sp>
      <p:sp>
        <p:nvSpPr>
          <p:cNvPr id="5" name="TextBox 4"/>
          <p:cNvSpPr txBox="1"/>
          <p:nvPr/>
        </p:nvSpPr>
        <p:spPr>
          <a:xfrm>
            <a:off x="0" y="6488668"/>
            <a:ext cx="3589506" cy="369332"/>
          </a:xfrm>
          <a:prstGeom prst="rect">
            <a:avLst/>
          </a:prstGeom>
          <a:noFill/>
        </p:spPr>
        <p:txBody>
          <a:bodyPr wrap="square" rtlCol="0">
            <a:spAutoFit/>
          </a:bodyPr>
          <a:lstStyle/>
          <a:p>
            <a:r>
              <a:rPr lang="en-US" dirty="0">
                <a:solidFill>
                  <a:schemeClr val="bg1"/>
                </a:solidFill>
              </a:rPr>
              <a:t>Matthew 16:1-3</a:t>
            </a:r>
          </a:p>
        </p:txBody>
      </p:sp>
      <p:pic>
        <p:nvPicPr>
          <p:cNvPr id="17414" name="Picture 6" descr="https://evangelicalmystics.files.wordpress.com/2014/09/christ-and-caiaphas.jpg"/>
          <p:cNvPicPr>
            <a:picLocks noChangeAspect="1" noChangeArrowheads="1"/>
          </p:cNvPicPr>
          <p:nvPr/>
        </p:nvPicPr>
        <p:blipFill>
          <a:blip r:embed="rId3" cstate="print"/>
          <a:srcRect/>
          <a:stretch>
            <a:fillRect/>
          </a:stretch>
        </p:blipFill>
        <p:spPr bwMode="auto">
          <a:xfrm>
            <a:off x="5262663" y="1335932"/>
            <a:ext cx="6005141" cy="2507146"/>
          </a:xfrm>
          <a:prstGeom prst="rect">
            <a:avLst/>
          </a:prstGeom>
          <a:noFill/>
        </p:spPr>
      </p:pic>
      <p:sp>
        <p:nvSpPr>
          <p:cNvPr id="9" name="Rectangle 8"/>
          <p:cNvSpPr/>
          <p:nvPr/>
        </p:nvSpPr>
        <p:spPr>
          <a:xfrm>
            <a:off x="6540230" y="4409340"/>
            <a:ext cx="4481208" cy="1938992"/>
          </a:xfrm>
          <a:prstGeom prst="rect">
            <a:avLst/>
          </a:prstGeom>
        </p:spPr>
        <p:txBody>
          <a:bodyPr wrap="square">
            <a:spAutoFit/>
          </a:bodyPr>
          <a:lstStyle/>
          <a:p>
            <a:r>
              <a:rPr lang="en-US" sz="2400" b="1" i="1" dirty="0"/>
              <a:t>…Why doth this generation seek after a sign? verily I say unto you, There shall no sign be given unto this generation.</a:t>
            </a:r>
          </a:p>
          <a:p>
            <a:r>
              <a:rPr lang="en-US" sz="2400" b="1" i="1" dirty="0"/>
              <a:t>Mark 8:12</a:t>
            </a:r>
          </a:p>
        </p:txBody>
      </p:sp>
    </p:spTree>
    <p:extLst>
      <p:ext uri="{BB962C8B-B14F-4D97-AF65-F5344CB8AC3E}">
        <p14:creationId xmlns:p14="http://schemas.microsoft.com/office/powerpoint/2010/main" val="38405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4" name="TextBox 3"/>
          <p:cNvSpPr txBox="1"/>
          <p:nvPr/>
        </p:nvSpPr>
        <p:spPr>
          <a:xfrm>
            <a:off x="10810416" y="6488668"/>
            <a:ext cx="1258432" cy="369332"/>
          </a:xfrm>
          <a:prstGeom prst="rect">
            <a:avLst/>
          </a:prstGeom>
          <a:noFill/>
        </p:spPr>
        <p:txBody>
          <a:bodyPr wrap="square" rtlCol="0">
            <a:spAutoFit/>
          </a:bodyPr>
          <a:lstStyle/>
          <a:p>
            <a:pPr algn="r"/>
            <a:r>
              <a:rPr lang="en-US" dirty="0">
                <a:solidFill>
                  <a:schemeClr val="bg1"/>
                </a:solidFill>
              </a:rPr>
              <a:t>(1)</a:t>
            </a:r>
          </a:p>
        </p:txBody>
      </p:sp>
      <p:sp>
        <p:nvSpPr>
          <p:cNvPr id="5" name="Rectangle 4"/>
          <p:cNvSpPr/>
          <p:nvPr/>
        </p:nvSpPr>
        <p:spPr>
          <a:xfrm>
            <a:off x="337225" y="238965"/>
            <a:ext cx="7114161" cy="5632311"/>
          </a:xfrm>
          <a:prstGeom prst="rect">
            <a:avLst/>
          </a:prstGeom>
        </p:spPr>
        <p:txBody>
          <a:bodyPr wrap="square">
            <a:spAutoFit/>
          </a:bodyPr>
          <a:lstStyle/>
          <a:p>
            <a:pPr fontAlgn="base"/>
            <a:r>
              <a:rPr lang="en-US" sz="2400" dirty="0">
                <a:solidFill>
                  <a:schemeClr val="bg1"/>
                </a:solidFill>
              </a:rPr>
              <a:t>"Perhaps it was with them, as with many today, that truth is not recognized as truth unless it is accompanied by the sensational. What would have been accomplished had the Lord called down thunder and lightning, or plucked a star from the sky, or divided the water to satisfy the curiosity of men? </a:t>
            </a:r>
          </a:p>
          <a:p>
            <a:pPr fontAlgn="base"/>
            <a:endParaRPr lang="en-US" sz="2400" dirty="0">
              <a:solidFill>
                <a:schemeClr val="bg1"/>
              </a:solidFill>
            </a:endParaRPr>
          </a:p>
          <a:p>
            <a:pPr fontAlgn="base"/>
            <a:r>
              <a:rPr lang="en-US" sz="2400" dirty="0">
                <a:solidFill>
                  <a:schemeClr val="bg1"/>
                </a:solidFill>
              </a:rPr>
              <a:t>They would probably have said that it was the work of the devil, or that their eyes deceived them.</a:t>
            </a:r>
          </a:p>
          <a:p>
            <a:pPr fontAlgn="base"/>
            <a:endParaRPr lang="en-US" sz="2400" dirty="0">
              <a:solidFill>
                <a:schemeClr val="bg1"/>
              </a:solidFill>
            </a:endParaRPr>
          </a:p>
          <a:p>
            <a:pPr fontAlgn="base"/>
            <a:r>
              <a:rPr lang="en-US" sz="2400" dirty="0">
                <a:solidFill>
                  <a:schemeClr val="bg1"/>
                </a:solidFill>
              </a:rPr>
              <a:t>"Signs are evident to the faithful. Sick persons are healed; prayers are answered; changes are wrought in the lives of those who believe, accept, and live the commandments. We prove Christ by living the principles of his gospel.”</a:t>
            </a:r>
          </a:p>
        </p:txBody>
      </p:sp>
      <p:pic>
        <p:nvPicPr>
          <p:cNvPr id="7" name="Picture 6" descr="howard-w-hunter-.jpg"/>
          <p:cNvPicPr>
            <a:picLocks noChangeAspect="1"/>
          </p:cNvPicPr>
          <p:nvPr/>
        </p:nvPicPr>
        <p:blipFill>
          <a:blip r:embed="rId3" cstate="print"/>
          <a:stretch>
            <a:fillRect/>
          </a:stretch>
        </p:blipFill>
        <p:spPr>
          <a:xfrm>
            <a:off x="7775726" y="1287653"/>
            <a:ext cx="2574419" cy="3348837"/>
          </a:xfrm>
          <a:prstGeom prst="rect">
            <a:avLst/>
          </a:prstGeom>
        </p:spPr>
      </p:pic>
    </p:spTree>
    <p:extLst>
      <p:ext uri="{BB962C8B-B14F-4D97-AF65-F5344CB8AC3E}">
        <p14:creationId xmlns:p14="http://schemas.microsoft.com/office/powerpoint/2010/main" val="40050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4" name="TextBox 3"/>
          <p:cNvSpPr txBox="1"/>
          <p:nvPr/>
        </p:nvSpPr>
        <p:spPr>
          <a:xfrm>
            <a:off x="-1" y="6488668"/>
            <a:ext cx="2704289" cy="369332"/>
          </a:xfrm>
          <a:prstGeom prst="rect">
            <a:avLst/>
          </a:prstGeom>
          <a:noFill/>
        </p:spPr>
        <p:txBody>
          <a:bodyPr wrap="square" rtlCol="0">
            <a:spAutoFit/>
          </a:bodyPr>
          <a:lstStyle/>
          <a:p>
            <a:r>
              <a:rPr lang="en-US" dirty="0">
                <a:solidFill>
                  <a:schemeClr val="bg1"/>
                </a:solidFill>
              </a:rPr>
              <a:t>Matthew 16:4</a:t>
            </a: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The Sign of Jonas</a:t>
            </a:r>
          </a:p>
        </p:txBody>
      </p:sp>
      <p:sp>
        <p:nvSpPr>
          <p:cNvPr id="5" name="Rectangle 4"/>
          <p:cNvSpPr/>
          <p:nvPr/>
        </p:nvSpPr>
        <p:spPr>
          <a:xfrm>
            <a:off x="392348" y="990309"/>
            <a:ext cx="4461873" cy="1631216"/>
          </a:xfrm>
          <a:prstGeom prst="rect">
            <a:avLst/>
          </a:prstGeom>
        </p:spPr>
        <p:txBody>
          <a:bodyPr wrap="square">
            <a:spAutoFit/>
          </a:bodyPr>
          <a:lstStyle/>
          <a:p>
            <a:r>
              <a:rPr lang="en-US" sz="2000" dirty="0">
                <a:solidFill>
                  <a:schemeClr val="bg1"/>
                </a:solidFill>
              </a:rPr>
              <a:t>Jonah’s “burial” in and then coming forth from the belly of the fish after three days symbolized the death, burial, and Resurrection of Jesus Christ from the tomb on the third day.</a:t>
            </a:r>
          </a:p>
        </p:txBody>
      </p:sp>
      <p:pic>
        <p:nvPicPr>
          <p:cNvPr id="2" name="Picture 2" descr="https://www.lds.org/scriptures/bc/scriptures/ot/jonah/1/images/jonah-and-the-whale-vrl-185371-6155669-full.jpg?download=true"/>
          <p:cNvPicPr>
            <a:picLocks noChangeAspect="1" noChangeArrowheads="1"/>
          </p:cNvPicPr>
          <p:nvPr/>
        </p:nvPicPr>
        <p:blipFill>
          <a:blip r:embed="rId3" cstate="print"/>
          <a:srcRect/>
          <a:stretch>
            <a:fillRect/>
          </a:stretch>
        </p:blipFill>
        <p:spPr bwMode="auto">
          <a:xfrm>
            <a:off x="5642042" y="1172486"/>
            <a:ext cx="4987255" cy="3124671"/>
          </a:xfrm>
          <a:prstGeom prst="rect">
            <a:avLst/>
          </a:prstGeom>
          <a:noFill/>
        </p:spPr>
      </p:pic>
      <p:pic>
        <p:nvPicPr>
          <p:cNvPr id="18436" name="Picture 4" descr="http://westfayettechurch.com/wp-content/uploads/2016/03/easter-open-tombSUNRISE.jpg"/>
          <p:cNvPicPr>
            <a:picLocks noChangeAspect="1" noChangeArrowheads="1"/>
          </p:cNvPicPr>
          <p:nvPr/>
        </p:nvPicPr>
        <p:blipFill>
          <a:blip r:embed="rId4" cstate="print"/>
          <a:srcRect/>
          <a:stretch>
            <a:fillRect/>
          </a:stretch>
        </p:blipFill>
        <p:spPr bwMode="auto">
          <a:xfrm>
            <a:off x="1361872" y="3218707"/>
            <a:ext cx="5127632" cy="3276437"/>
          </a:xfrm>
          <a:prstGeom prst="rect">
            <a:avLst/>
          </a:prstGeom>
          <a:noFill/>
        </p:spPr>
      </p:pic>
      <p:grpSp>
        <p:nvGrpSpPr>
          <p:cNvPr id="8" name="Group 7"/>
          <p:cNvGrpSpPr/>
          <p:nvPr/>
        </p:nvGrpSpPr>
        <p:grpSpPr>
          <a:xfrm>
            <a:off x="7456214" y="4187544"/>
            <a:ext cx="3289208" cy="2390250"/>
            <a:chOff x="384206" y="4158361"/>
            <a:chExt cx="3289208" cy="2390250"/>
          </a:xfrm>
        </p:grpSpPr>
        <p:grpSp>
          <p:nvGrpSpPr>
            <p:cNvPr id="9" name="Group 17"/>
            <p:cNvGrpSpPr/>
            <p:nvPr/>
          </p:nvGrpSpPr>
          <p:grpSpPr>
            <a:xfrm>
              <a:off x="384206" y="4158361"/>
              <a:ext cx="3289208" cy="2390250"/>
              <a:chOff x="609599" y="833642"/>
              <a:chExt cx="7941747" cy="5771225"/>
            </a:xfrm>
          </p:grpSpPr>
          <p:grpSp>
            <p:nvGrpSpPr>
              <p:cNvPr id="11" name="Group 14"/>
              <p:cNvGrpSpPr/>
              <p:nvPr/>
            </p:nvGrpSpPr>
            <p:grpSpPr>
              <a:xfrm rot="10800000">
                <a:off x="7696200" y="5257800"/>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0800000">
                <a:off x="939238" y="4923502"/>
                <a:ext cx="621450" cy="1347067"/>
                <a:chOff x="7010400" y="381000"/>
                <a:chExt cx="762000" cy="2033666"/>
              </a:xfrm>
            </p:grpSpPr>
            <p:sp>
              <p:nvSpPr>
                <p:cNvPr id="22" name="Rounded Rectangle 2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p:cNvSpPr/>
              <p:nvPr/>
            </p:nvSpPr>
            <p:spPr>
              <a:xfrm>
                <a:off x="7315200" y="1981200"/>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p:cNvSpPr/>
              <p:nvPr/>
            </p:nvSpPr>
            <p:spPr>
              <a:xfrm>
                <a:off x="609599" y="1643059"/>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3"/>
              <p:cNvGrpSpPr/>
              <p:nvPr/>
            </p:nvGrpSpPr>
            <p:grpSpPr>
              <a:xfrm>
                <a:off x="899460" y="833642"/>
                <a:ext cx="621450" cy="986197"/>
                <a:chOff x="7031201" y="834275"/>
                <a:chExt cx="762000" cy="1488861"/>
              </a:xfrm>
            </p:grpSpPr>
            <p:sp>
              <p:nvSpPr>
                <p:cNvPr id="20" name="Rounded Rectangle 1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p:cNvSpPr/>
                <p:nvPr/>
              </p:nvSpPr>
              <p:spPr>
                <a:xfrm>
                  <a:off x="7031201" y="834275"/>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4"/>
              <p:cNvGrpSpPr/>
              <p:nvPr/>
            </p:nvGrpSpPr>
            <p:grpSpPr>
              <a:xfrm>
                <a:off x="7646520" y="1148254"/>
                <a:ext cx="621450" cy="1017899"/>
                <a:chOff x="7087348" y="824753"/>
                <a:chExt cx="762000" cy="1536722"/>
              </a:xfrm>
            </p:grpSpPr>
            <p:sp>
              <p:nvSpPr>
                <p:cNvPr id="18" name="Rounded Rectangle 1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87348" y="824753"/>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747225" y="4834063"/>
              <a:ext cx="2437759" cy="923330"/>
            </a:xfrm>
            <a:prstGeom prst="rect">
              <a:avLst/>
            </a:prstGeom>
          </p:spPr>
          <p:txBody>
            <a:bodyPr wrap="square">
              <a:spAutoFit/>
            </a:bodyPr>
            <a:lstStyle/>
            <a:p>
              <a:pPr algn="ctr"/>
              <a:r>
                <a:rPr lang="en-US" dirty="0">
                  <a:solidFill>
                    <a:srgbClr val="333333"/>
                  </a:solidFill>
                  <a:latin typeface="Open Sans"/>
                </a:rPr>
                <a:t> </a:t>
              </a:r>
              <a:r>
                <a:rPr lang="en-US" b="1" dirty="0"/>
                <a:t>We do not receive spiritual truth by seeking for signs</a:t>
              </a:r>
              <a:endParaRPr lang="en-US" dirty="0"/>
            </a:p>
          </p:txBody>
        </p:sp>
      </p:grpSp>
    </p:spTree>
    <p:extLst>
      <p:ext uri="{BB962C8B-B14F-4D97-AF65-F5344CB8AC3E}">
        <p14:creationId xmlns:p14="http://schemas.microsoft.com/office/powerpoint/2010/main" val="24349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Caesarea Philippi</a:t>
            </a:r>
          </a:p>
        </p:txBody>
      </p:sp>
      <p:sp>
        <p:nvSpPr>
          <p:cNvPr id="26" name="TextBox 25"/>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16:13-19; Mark 8:27</a:t>
            </a:r>
          </a:p>
        </p:txBody>
      </p:sp>
      <p:sp>
        <p:nvSpPr>
          <p:cNvPr id="27" name="Rectangle 26"/>
          <p:cNvSpPr/>
          <p:nvPr/>
        </p:nvSpPr>
        <p:spPr>
          <a:xfrm>
            <a:off x="-1" y="937045"/>
            <a:ext cx="7140103" cy="1754326"/>
          </a:xfrm>
          <a:prstGeom prst="rect">
            <a:avLst/>
          </a:prstGeom>
        </p:spPr>
        <p:txBody>
          <a:bodyPr wrap="square">
            <a:spAutoFit/>
          </a:bodyPr>
          <a:lstStyle/>
          <a:p>
            <a:r>
              <a:rPr lang="en-US" dirty="0">
                <a:solidFill>
                  <a:schemeClr val="bg1"/>
                </a:solidFill>
              </a:rPr>
              <a:t>Caesarea Philippi is a region (“coasts” means region) composed of small towns.</a:t>
            </a:r>
          </a:p>
          <a:p>
            <a:endParaRPr lang="en-US" dirty="0">
              <a:solidFill>
                <a:schemeClr val="bg1"/>
              </a:solidFill>
            </a:endParaRPr>
          </a:p>
          <a:p>
            <a:r>
              <a:rPr lang="en-US" dirty="0">
                <a:solidFill>
                  <a:schemeClr val="bg1"/>
                </a:solidFill>
              </a:rPr>
              <a:t> It is located near the base of Mount </a:t>
            </a:r>
            <a:r>
              <a:rPr lang="en-US" dirty="0" err="1">
                <a:solidFill>
                  <a:schemeClr val="bg1"/>
                </a:solidFill>
              </a:rPr>
              <a:t>Hermon</a:t>
            </a:r>
            <a:r>
              <a:rPr lang="en-US" dirty="0">
                <a:solidFill>
                  <a:schemeClr val="bg1"/>
                </a:solidFill>
              </a:rPr>
              <a:t>, is one of the sources of the Jordan River, and is overlooked by the most prominent geological feature of the area—a huge rock formation at the base of Mount </a:t>
            </a:r>
            <a:r>
              <a:rPr lang="en-US" dirty="0" err="1">
                <a:solidFill>
                  <a:schemeClr val="bg1"/>
                </a:solidFill>
              </a:rPr>
              <a:t>Hermon</a:t>
            </a:r>
            <a:r>
              <a:rPr lang="en-US" dirty="0">
                <a:solidFill>
                  <a:schemeClr val="bg1"/>
                </a:solidFill>
              </a:rPr>
              <a:t>.</a:t>
            </a:r>
          </a:p>
        </p:txBody>
      </p:sp>
      <p:pic>
        <p:nvPicPr>
          <p:cNvPr id="20482" name="Picture 2" descr="lesson 6 timeline"/>
          <p:cNvPicPr>
            <a:picLocks noChangeAspect="1" noChangeArrowheads="1"/>
          </p:cNvPicPr>
          <p:nvPr/>
        </p:nvPicPr>
        <p:blipFill>
          <a:blip r:embed="rId3" cstate="print"/>
          <a:srcRect r="51431" b="552"/>
          <a:stretch>
            <a:fillRect/>
          </a:stretch>
        </p:blipFill>
        <p:spPr bwMode="auto">
          <a:xfrm>
            <a:off x="7928527" y="964351"/>
            <a:ext cx="2382793" cy="3773019"/>
          </a:xfrm>
          <a:prstGeom prst="rect">
            <a:avLst/>
          </a:prstGeom>
          <a:noFill/>
        </p:spPr>
      </p:pic>
      <p:cxnSp>
        <p:nvCxnSpPr>
          <p:cNvPr id="30" name="Straight Arrow Connector 29"/>
          <p:cNvCxnSpPr/>
          <p:nvPr/>
        </p:nvCxnSpPr>
        <p:spPr>
          <a:xfrm>
            <a:off x="5885234" y="1410511"/>
            <a:ext cx="2801566" cy="3404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849531" y="2850846"/>
            <a:ext cx="4321867" cy="3318006"/>
            <a:chOff x="1170545" y="3249679"/>
            <a:chExt cx="4321867" cy="3318006"/>
          </a:xfrm>
        </p:grpSpPr>
        <p:pic>
          <p:nvPicPr>
            <p:cNvPr id="20484" name="Picture 4" descr="headwaters of Jordan River"/>
            <p:cNvPicPr>
              <a:picLocks noChangeAspect="1" noChangeArrowheads="1"/>
            </p:cNvPicPr>
            <p:nvPr/>
          </p:nvPicPr>
          <p:blipFill>
            <a:blip r:embed="rId4" cstate="print"/>
            <a:srcRect/>
            <a:stretch>
              <a:fillRect/>
            </a:stretch>
          </p:blipFill>
          <p:spPr bwMode="auto">
            <a:xfrm>
              <a:off x="1206162" y="3249679"/>
              <a:ext cx="4286250" cy="3086101"/>
            </a:xfrm>
            <a:prstGeom prst="rect">
              <a:avLst/>
            </a:prstGeom>
            <a:noFill/>
          </p:spPr>
        </p:pic>
        <p:sp>
          <p:nvSpPr>
            <p:cNvPr id="33" name="Rectangle 32"/>
            <p:cNvSpPr/>
            <p:nvPr/>
          </p:nvSpPr>
          <p:spPr>
            <a:xfrm>
              <a:off x="1170545" y="6259908"/>
              <a:ext cx="4135299" cy="307777"/>
            </a:xfrm>
            <a:prstGeom prst="rect">
              <a:avLst/>
            </a:prstGeom>
          </p:spPr>
          <p:txBody>
            <a:bodyPr wrap="none">
              <a:spAutoFit/>
            </a:bodyPr>
            <a:lstStyle/>
            <a:p>
              <a:r>
                <a:rPr lang="en-US" sz="1400" dirty="0">
                  <a:solidFill>
                    <a:schemeClr val="bg1"/>
                  </a:solidFill>
                </a:rPr>
                <a:t>Headwaters of the Jordan River near Caesarea Philippi</a:t>
              </a:r>
            </a:p>
          </p:txBody>
        </p:sp>
      </p:grpSp>
      <p:sp>
        <p:nvSpPr>
          <p:cNvPr id="35" name="Rectangle 34"/>
          <p:cNvSpPr/>
          <p:nvPr/>
        </p:nvSpPr>
        <p:spPr>
          <a:xfrm>
            <a:off x="5869021" y="5051846"/>
            <a:ext cx="6096000" cy="1477328"/>
          </a:xfrm>
          <a:prstGeom prst="rect">
            <a:avLst/>
          </a:prstGeom>
        </p:spPr>
        <p:txBody>
          <a:bodyPr>
            <a:spAutoFit/>
          </a:bodyPr>
          <a:lstStyle/>
          <a:p>
            <a:r>
              <a:rPr lang="en-US" dirty="0">
                <a:solidFill>
                  <a:schemeClr val="bg1"/>
                </a:solidFill>
              </a:rPr>
              <a:t>Could it be that the Savior brought His disciples to this spot to teach the lesson that this majestic mountain symbolized the rock of Christ from whom revelation would flow?—revelation to bring light and life to them, just as that flowing water of the River Jordan nourishes Israel” (2)</a:t>
            </a:r>
          </a:p>
        </p:txBody>
      </p:sp>
      <p:pic>
        <p:nvPicPr>
          <p:cNvPr id="38" name="Picture 37" descr="russell m. nelson.jpg"/>
          <p:cNvPicPr>
            <a:picLocks noChangeAspect="1"/>
          </p:cNvPicPr>
          <p:nvPr/>
        </p:nvPicPr>
        <p:blipFill>
          <a:blip r:embed="rId5" cstate="print"/>
          <a:stretch>
            <a:fillRect/>
          </a:stretch>
        </p:blipFill>
        <p:spPr>
          <a:xfrm>
            <a:off x="10622604" y="3202021"/>
            <a:ext cx="1219200" cy="1524000"/>
          </a:xfrm>
          <a:prstGeom prst="rect">
            <a:avLst/>
          </a:prstGeom>
        </p:spPr>
      </p:pic>
    </p:spTree>
    <p:extLst>
      <p:ext uri="{BB962C8B-B14F-4D97-AF65-F5344CB8AC3E}">
        <p14:creationId xmlns:p14="http://schemas.microsoft.com/office/powerpoint/2010/main" val="876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Whom Say Ye That I Am?</a:t>
            </a:r>
          </a:p>
        </p:txBody>
      </p:sp>
      <p:sp>
        <p:nvSpPr>
          <p:cNvPr id="26" name="TextBox 25"/>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16:13-19</a:t>
            </a:r>
          </a:p>
        </p:txBody>
      </p:sp>
      <p:sp>
        <p:nvSpPr>
          <p:cNvPr id="27" name="Rectangle 26"/>
          <p:cNvSpPr/>
          <p:nvPr/>
        </p:nvSpPr>
        <p:spPr>
          <a:xfrm>
            <a:off x="479898" y="985683"/>
            <a:ext cx="4987047" cy="1754326"/>
          </a:xfrm>
          <a:prstGeom prst="rect">
            <a:avLst/>
          </a:prstGeom>
        </p:spPr>
        <p:txBody>
          <a:bodyPr wrap="square">
            <a:spAutoFit/>
          </a:bodyPr>
          <a:lstStyle/>
          <a:p>
            <a:r>
              <a:rPr lang="en-US" dirty="0">
                <a:solidFill>
                  <a:schemeClr val="bg1"/>
                </a:solidFill>
              </a:rPr>
              <a:t>"Many profess to be Christians and yet do not believe that Jesus Christ is the literal Son of God, indeed, the eldest son of God the Father. Men are willing to follow some of his teachings but do not recognize the divine, eternal purpose and the significance of his life to all mankind. </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08" name="Picture 4" descr="http://www.warriorsforchrist.net/disciples.jpg"/>
          <p:cNvPicPr>
            <a:picLocks noChangeAspect="1" noChangeArrowheads="1"/>
          </p:cNvPicPr>
          <p:nvPr/>
        </p:nvPicPr>
        <p:blipFill>
          <a:blip r:embed="rId3" cstate="print"/>
          <a:srcRect r="1639" b="5083"/>
          <a:stretch>
            <a:fillRect/>
          </a:stretch>
        </p:blipFill>
        <p:spPr bwMode="auto">
          <a:xfrm>
            <a:off x="6780111" y="1074397"/>
            <a:ext cx="3502026" cy="2534564"/>
          </a:xfrm>
          <a:prstGeom prst="rect">
            <a:avLst/>
          </a:prstGeom>
          <a:noFill/>
        </p:spPr>
      </p:pic>
      <p:pic>
        <p:nvPicPr>
          <p:cNvPr id="21510" name="Picture 6" descr="http://crossofglorylutheran.com/wp-content/uploads/2013/02/Jesus-and-disciples.jpg"/>
          <p:cNvPicPr>
            <a:picLocks noChangeAspect="1" noChangeArrowheads="1"/>
          </p:cNvPicPr>
          <p:nvPr/>
        </p:nvPicPr>
        <p:blipFill>
          <a:blip r:embed="rId4" cstate="print"/>
          <a:srcRect/>
          <a:stretch>
            <a:fillRect/>
          </a:stretch>
        </p:blipFill>
        <p:spPr bwMode="auto">
          <a:xfrm>
            <a:off x="1108953" y="2942616"/>
            <a:ext cx="4674073" cy="3505555"/>
          </a:xfrm>
          <a:prstGeom prst="rect">
            <a:avLst/>
          </a:prstGeom>
          <a:noFill/>
        </p:spPr>
      </p:pic>
      <p:sp>
        <p:nvSpPr>
          <p:cNvPr id="14" name="Rectangle 13"/>
          <p:cNvSpPr/>
          <p:nvPr/>
        </p:nvSpPr>
        <p:spPr>
          <a:xfrm>
            <a:off x="6096000" y="4504784"/>
            <a:ext cx="6096000" cy="2031325"/>
          </a:xfrm>
          <a:prstGeom prst="rect">
            <a:avLst/>
          </a:prstGeom>
        </p:spPr>
        <p:txBody>
          <a:bodyPr>
            <a:spAutoFit/>
          </a:bodyPr>
          <a:lstStyle/>
          <a:p>
            <a:r>
              <a:rPr lang="en-US" dirty="0">
                <a:solidFill>
                  <a:schemeClr val="bg1"/>
                </a:solidFill>
              </a:rPr>
              <a:t>'What think ye of Christ?' and 'Whom say ye that I am?' </a:t>
            </a:r>
          </a:p>
          <a:p>
            <a:endParaRPr lang="en-US" dirty="0">
              <a:solidFill>
                <a:schemeClr val="bg1"/>
              </a:solidFill>
            </a:endParaRPr>
          </a:p>
          <a:p>
            <a:r>
              <a:rPr lang="en-US" dirty="0">
                <a:solidFill>
                  <a:schemeClr val="bg1"/>
                </a:solidFill>
              </a:rPr>
              <a:t>These were questions asked by Jesus to make men think, so that he might teach them who he was, that they might use their own free agency, come to their own conclusions and commitments, follow him, and gain a testimony that he is the Son of God, our Redeemer.</a:t>
            </a:r>
          </a:p>
        </p:txBody>
      </p:sp>
    </p:spTree>
    <p:extLst>
      <p:ext uri="{BB962C8B-B14F-4D97-AF65-F5344CB8AC3E}">
        <p14:creationId xmlns:p14="http://schemas.microsoft.com/office/powerpoint/2010/main" val="6318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5087" y="534346"/>
            <a:ext cx="3664344" cy="2308324"/>
          </a:xfrm>
          <a:prstGeom prst="rect">
            <a:avLst/>
          </a:prstGeom>
          <a:noFill/>
        </p:spPr>
        <p:txBody>
          <a:bodyPr wrap="square" rtlCol="0">
            <a:spAutoFit/>
          </a:bodyPr>
          <a:lstStyle/>
          <a:p>
            <a:pPr fontAlgn="base"/>
            <a:r>
              <a:rPr lang="en-US" dirty="0">
                <a:solidFill>
                  <a:schemeClr val="bg1"/>
                </a:solidFill>
              </a:rPr>
              <a:t>A young woman is encouraged by her friends to wear an inappropriate outfit to a school dance. The young woman knows that the outfit does not meet the Lord’s standards of modesty, even though it is generally accepted in her culture to wear outfits like it.</a:t>
            </a:r>
          </a:p>
        </p:txBody>
      </p:sp>
      <p:sp>
        <p:nvSpPr>
          <p:cNvPr id="7" name="Rectangle 6"/>
          <p:cNvSpPr/>
          <p:nvPr/>
        </p:nvSpPr>
        <p:spPr>
          <a:xfrm>
            <a:off x="4056435" y="3419911"/>
            <a:ext cx="4046706" cy="2031325"/>
          </a:xfrm>
          <a:prstGeom prst="rect">
            <a:avLst/>
          </a:prstGeom>
        </p:spPr>
        <p:txBody>
          <a:bodyPr wrap="square">
            <a:spAutoFit/>
          </a:bodyPr>
          <a:lstStyle/>
          <a:p>
            <a:r>
              <a:rPr lang="en-US" dirty="0">
                <a:solidFill>
                  <a:schemeClr val="bg1"/>
                </a:solidFill>
              </a:rPr>
              <a:t>A young man belongs to a Latter-day Saint family that loves sporting events. When popular sporting events are shown on television, the family routinely sets aside family prayer, scripture study, family home evening, and Sunday Church meetings in order to watch the events.</a:t>
            </a:r>
          </a:p>
        </p:txBody>
      </p:sp>
      <p:sp>
        <p:nvSpPr>
          <p:cNvPr id="8" name="Rectangle 7"/>
          <p:cNvSpPr/>
          <p:nvPr/>
        </p:nvSpPr>
        <p:spPr>
          <a:xfrm>
            <a:off x="8375515" y="219511"/>
            <a:ext cx="3466289" cy="2585323"/>
          </a:xfrm>
          <a:prstGeom prst="rect">
            <a:avLst/>
          </a:prstGeom>
        </p:spPr>
        <p:txBody>
          <a:bodyPr wrap="square">
            <a:spAutoFit/>
          </a:bodyPr>
          <a:lstStyle/>
          <a:p>
            <a:r>
              <a:rPr lang="en-US" dirty="0">
                <a:solidFill>
                  <a:schemeClr val="bg1"/>
                </a:solidFill>
              </a:rPr>
              <a:t>A young couple is preparing for marriage. They live in a place where it is widely accepted to participate in premarital sexual relations. Some people have told this couple that they are old-fashioned and odd because they are waiting to be married before engaging in sexual intimacy.</a:t>
            </a:r>
          </a:p>
        </p:txBody>
      </p:sp>
      <p:pic>
        <p:nvPicPr>
          <p:cNvPr id="1028" name="Picture 4" descr="http://cdn4.gurl.com/wp-content/uploads/2013/04/prom-scam-main.jpg"/>
          <p:cNvPicPr>
            <a:picLocks noChangeAspect="1" noChangeArrowheads="1"/>
          </p:cNvPicPr>
          <p:nvPr/>
        </p:nvPicPr>
        <p:blipFill>
          <a:blip r:embed="rId3" cstate="print"/>
          <a:srcRect/>
          <a:stretch>
            <a:fillRect/>
          </a:stretch>
        </p:blipFill>
        <p:spPr bwMode="auto">
          <a:xfrm>
            <a:off x="496044" y="3098260"/>
            <a:ext cx="2857500" cy="2381250"/>
          </a:xfrm>
          <a:prstGeom prst="rect">
            <a:avLst/>
          </a:prstGeom>
          <a:noFill/>
        </p:spPr>
      </p:pic>
      <p:pic>
        <p:nvPicPr>
          <p:cNvPr id="1030" name="Picture 6" descr="http://bembu.com/images/new-years-resolutions/watchlesstv.jpg"/>
          <p:cNvPicPr>
            <a:picLocks noChangeAspect="1" noChangeArrowheads="1"/>
          </p:cNvPicPr>
          <p:nvPr/>
        </p:nvPicPr>
        <p:blipFill>
          <a:blip r:embed="rId4" cstate="print"/>
          <a:srcRect/>
          <a:stretch>
            <a:fillRect/>
          </a:stretch>
        </p:blipFill>
        <p:spPr bwMode="auto">
          <a:xfrm>
            <a:off x="4100390" y="474577"/>
            <a:ext cx="3685094" cy="2345060"/>
          </a:xfrm>
          <a:prstGeom prst="rect">
            <a:avLst/>
          </a:prstGeom>
          <a:noFill/>
        </p:spPr>
      </p:pic>
      <p:pic>
        <p:nvPicPr>
          <p:cNvPr id="1032" name="Picture 8" descr="https://www.slrlounge.com/wp-content/uploads/2013/04/natural-light-couples-photography-workshop-slrlounge-221.jpg"/>
          <p:cNvPicPr>
            <a:picLocks noChangeAspect="1" noChangeArrowheads="1"/>
          </p:cNvPicPr>
          <p:nvPr/>
        </p:nvPicPr>
        <p:blipFill>
          <a:blip r:embed="rId5" cstate="print"/>
          <a:srcRect/>
          <a:stretch>
            <a:fillRect/>
          </a:stretch>
        </p:blipFill>
        <p:spPr bwMode="auto">
          <a:xfrm>
            <a:off x="8132323" y="3133758"/>
            <a:ext cx="3632808" cy="2420010"/>
          </a:xfrm>
          <a:prstGeom prst="rect">
            <a:avLst/>
          </a:prstGeom>
          <a:noFill/>
        </p:spPr>
      </p:pic>
      <p:sp>
        <p:nvSpPr>
          <p:cNvPr id="12" name="Rectangle 11"/>
          <p:cNvSpPr/>
          <p:nvPr/>
        </p:nvSpPr>
        <p:spPr>
          <a:xfrm>
            <a:off x="165177" y="5899985"/>
            <a:ext cx="5544338" cy="461665"/>
          </a:xfrm>
          <a:prstGeom prst="rect">
            <a:avLst/>
          </a:prstGeom>
        </p:spPr>
        <p:txBody>
          <a:bodyPr wrap="none">
            <a:spAutoFit/>
          </a:bodyPr>
          <a:lstStyle/>
          <a:p>
            <a:r>
              <a:rPr lang="en-US" sz="2400" dirty="0">
                <a:solidFill>
                  <a:srgbClr val="FFFF00"/>
                </a:solidFill>
              </a:rPr>
              <a:t>What do these scenarios have in common?</a:t>
            </a:r>
          </a:p>
        </p:txBody>
      </p:sp>
      <p:sp>
        <p:nvSpPr>
          <p:cNvPr id="13" name="Rectangle 12"/>
          <p:cNvSpPr/>
          <p:nvPr/>
        </p:nvSpPr>
        <p:spPr>
          <a:xfrm>
            <a:off x="5814979" y="5611128"/>
            <a:ext cx="6096000" cy="1015663"/>
          </a:xfrm>
          <a:prstGeom prst="rect">
            <a:avLst/>
          </a:prstGeom>
        </p:spPr>
        <p:txBody>
          <a:bodyPr>
            <a:spAutoFit/>
          </a:bodyPr>
          <a:lstStyle/>
          <a:p>
            <a:r>
              <a:rPr lang="en-US" sz="2000" b="1" dirty="0">
                <a:solidFill>
                  <a:srgbClr val="FF0000"/>
                </a:solidFill>
              </a:rPr>
              <a:t>Each scenario presents a conflict between obeying God’s commandments and acting according to traditions or customs.</a:t>
            </a:r>
          </a:p>
        </p:txBody>
      </p:sp>
    </p:spTree>
    <p:extLst>
      <p:ext uri="{BB962C8B-B14F-4D97-AF65-F5344CB8AC3E}">
        <p14:creationId xmlns:p14="http://schemas.microsoft.com/office/powerpoint/2010/main" val="30727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childTnLst>
                                </p:cTn>
                              </p:par>
                              <p:par>
                                <p:cTn id="24" presetID="10" presetClass="exit" presetSubtype="0" fill="hold" grpId="1" nodeType="withEffect">
                                  <p:stCondLst>
                                    <p:cond delay="0"/>
                                  </p:stCondLst>
                                  <p:childTnLst>
                                    <p:animEffect transition="out" filter="fade">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childTnLst>
                                </p:cTn>
                              </p:par>
                              <p:par>
                                <p:cTn id="33" presetID="10" presetClass="exit" presetSubtype="0" fill="hold" grpId="1" nodeType="with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8" grpId="0"/>
      <p:bldP spid="8" grpId="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a:solidFill>
                  <a:schemeClr val="bg1"/>
                </a:solidFill>
                <a:latin typeface="Imprint MT Shadow" pitchFamily="82" charset="0"/>
              </a:rPr>
              <a:t>Doctrinal </a:t>
            </a:r>
            <a:r>
              <a:rPr lang="en-US" sz="5400" dirty="0">
                <a:solidFill>
                  <a:schemeClr val="bg1"/>
                </a:solidFill>
                <a:latin typeface="Imprint MT Shadow" pitchFamily="82" charset="0"/>
              </a:rPr>
              <a:t>Mastery</a:t>
            </a:r>
          </a:p>
        </p:txBody>
      </p:sp>
      <p:sp>
        <p:nvSpPr>
          <p:cNvPr id="27" name="Rectangle 26"/>
          <p:cNvSpPr/>
          <p:nvPr/>
        </p:nvSpPr>
        <p:spPr>
          <a:xfrm>
            <a:off x="5470188" y="1296969"/>
            <a:ext cx="4987047" cy="5078313"/>
          </a:xfrm>
          <a:prstGeom prst="rect">
            <a:avLst/>
          </a:prstGeom>
        </p:spPr>
        <p:txBody>
          <a:bodyPr wrap="square">
            <a:spAutoFit/>
          </a:bodyPr>
          <a:lstStyle/>
          <a:p>
            <a:pPr fontAlgn="base"/>
            <a:r>
              <a:rPr lang="en-US" dirty="0">
                <a:solidFill>
                  <a:schemeClr val="bg1"/>
                </a:solidFill>
              </a:rPr>
              <a:t>He </a:t>
            </a:r>
            <a:r>
              <a:rPr lang="en-US" dirty="0" err="1">
                <a:solidFill>
                  <a:schemeClr val="bg1"/>
                </a:solidFill>
              </a:rPr>
              <a:t>saith</a:t>
            </a:r>
            <a:r>
              <a:rPr lang="en-US" dirty="0">
                <a:solidFill>
                  <a:schemeClr val="bg1"/>
                </a:solidFill>
              </a:rPr>
              <a:t> unto them, But whom say ye that I am?</a:t>
            </a:r>
          </a:p>
          <a:p>
            <a:pPr fontAlgn="base"/>
            <a:r>
              <a:rPr lang="en-US" dirty="0">
                <a:solidFill>
                  <a:schemeClr val="bg1"/>
                </a:solidFill>
              </a:rPr>
              <a:t> </a:t>
            </a:r>
          </a:p>
          <a:p>
            <a:pPr fontAlgn="base"/>
            <a:r>
              <a:rPr lang="en-US" dirty="0">
                <a:solidFill>
                  <a:schemeClr val="bg1"/>
                </a:solidFill>
              </a:rPr>
              <a:t>And Simon Peter answered and said, Thou art the Christ, the Son of the living God.</a:t>
            </a:r>
          </a:p>
          <a:p>
            <a:pPr fontAlgn="base"/>
            <a:r>
              <a:rPr lang="en-US" dirty="0">
                <a:solidFill>
                  <a:schemeClr val="bg1"/>
                </a:solidFill>
              </a:rPr>
              <a:t> </a:t>
            </a:r>
          </a:p>
          <a:p>
            <a:pPr fontAlgn="base"/>
            <a:r>
              <a:rPr lang="en-US" dirty="0">
                <a:solidFill>
                  <a:schemeClr val="bg1"/>
                </a:solidFill>
              </a:rPr>
              <a:t>And Jesus answered and said unto him, Blessed art thou, Simon Bar-</a:t>
            </a:r>
            <a:r>
              <a:rPr lang="en-US" dirty="0" err="1">
                <a:solidFill>
                  <a:schemeClr val="bg1"/>
                </a:solidFill>
              </a:rPr>
              <a:t>jona</a:t>
            </a:r>
            <a:r>
              <a:rPr lang="en-US" dirty="0">
                <a:solidFill>
                  <a:schemeClr val="bg1"/>
                </a:solidFill>
              </a:rPr>
              <a:t>: for flesh and blood hath not revealed </a:t>
            </a:r>
            <a:r>
              <a:rPr lang="en-US" i="1" dirty="0">
                <a:solidFill>
                  <a:schemeClr val="bg1"/>
                </a:solidFill>
              </a:rPr>
              <a:t>it</a:t>
            </a:r>
            <a:r>
              <a:rPr lang="en-US" dirty="0">
                <a:solidFill>
                  <a:schemeClr val="bg1"/>
                </a:solidFill>
              </a:rPr>
              <a:t> unto thee, but my Father which is in heaven.</a:t>
            </a:r>
          </a:p>
          <a:p>
            <a:pPr fontAlgn="base"/>
            <a:r>
              <a:rPr lang="en-US" dirty="0">
                <a:solidFill>
                  <a:schemeClr val="bg1"/>
                </a:solidFill>
              </a:rPr>
              <a:t> </a:t>
            </a:r>
          </a:p>
          <a:p>
            <a:pPr fontAlgn="base"/>
            <a:r>
              <a:rPr lang="en-US" dirty="0">
                <a:solidFill>
                  <a:schemeClr val="bg1"/>
                </a:solidFill>
              </a:rPr>
              <a:t>And I say also unto thee, That thou art Peter, and upon this rock I will build my church; and the gates of hell shall not prevail against it.</a:t>
            </a:r>
          </a:p>
          <a:p>
            <a:pPr fontAlgn="base"/>
            <a:r>
              <a:rPr lang="en-US" dirty="0">
                <a:solidFill>
                  <a:schemeClr val="bg1"/>
                </a:solidFill>
              </a:rPr>
              <a:t> </a:t>
            </a:r>
          </a:p>
          <a:p>
            <a:pPr fontAlgn="base"/>
            <a:r>
              <a:rPr lang="en-US" dirty="0">
                <a:solidFill>
                  <a:schemeClr val="bg1"/>
                </a:solidFill>
              </a:rPr>
              <a:t>And I will give unto thee the keys of the kingdom of heaven: and whatsoever thou </a:t>
            </a:r>
            <a:r>
              <a:rPr lang="en-US" dirty="0" err="1">
                <a:solidFill>
                  <a:schemeClr val="bg1"/>
                </a:solidFill>
              </a:rPr>
              <a:t>shalt</a:t>
            </a:r>
            <a:r>
              <a:rPr lang="en-US" dirty="0">
                <a:solidFill>
                  <a:schemeClr val="bg1"/>
                </a:solidFill>
              </a:rPr>
              <a:t> bind on earth shall be bound in heaven: and whatsoever thou </a:t>
            </a:r>
            <a:r>
              <a:rPr lang="en-US" dirty="0" err="1">
                <a:solidFill>
                  <a:schemeClr val="bg1"/>
                </a:solidFill>
              </a:rPr>
              <a:t>shalt</a:t>
            </a:r>
            <a:r>
              <a:rPr lang="en-US" dirty="0">
                <a:solidFill>
                  <a:schemeClr val="bg1"/>
                </a:solidFill>
              </a:rPr>
              <a:t> loose on earth shall be loosed in heaven.</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69256" y="1494665"/>
            <a:ext cx="2810519" cy="3640943"/>
            <a:chOff x="2819400" y="3657598"/>
            <a:chExt cx="1365515" cy="2048764"/>
          </a:xfrm>
        </p:grpSpPr>
        <p:sp>
          <p:nvSpPr>
            <p:cNvPr id="11" name="Rectangle 10"/>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Matthew </a:t>
              </a:r>
              <a:r>
                <a:rPr lang="en-US" sz="4000" dirty="0">
                  <a:solidFill>
                    <a:srgbClr val="FFC000"/>
                  </a:solidFill>
                  <a:latin typeface="Colonna MT" pitchFamily="82" charset="0"/>
                </a:rPr>
                <a:t>16:15-19</a:t>
              </a:r>
            </a:p>
          </p:txBody>
        </p:sp>
        <p:sp>
          <p:nvSpPr>
            <p:cNvPr id="15" name="Rectangle 14"/>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Arrow 13"/>
          <p:cNvSpPr/>
          <p:nvPr/>
        </p:nvSpPr>
        <p:spPr>
          <a:xfrm>
            <a:off x="3540868" y="2519464"/>
            <a:ext cx="1488332" cy="106031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06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000" fill="hold"/>
                                        <p:tgtEl>
                                          <p:spTgt spid="14"/>
                                        </p:tgtEl>
                                        <p:attrNameLst>
                                          <p:attrName>ppt_x</p:attrName>
                                        </p:attrNameLst>
                                      </p:cBhvr>
                                      <p:tavLst>
                                        <p:tav tm="0">
                                          <p:val>
                                            <p:strVal val="0-#ppt_w/2"/>
                                          </p:val>
                                        </p:tav>
                                        <p:tav tm="100000">
                                          <p:val>
                                            <p:strVal val="#ppt_x"/>
                                          </p:val>
                                        </p:tav>
                                      </p:tavLst>
                                    </p:anim>
                                    <p:anim calcmode="lin" valueType="num">
                                      <p:cBhvr additive="base">
                                        <p:cTn id="12" dur="20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000" fill="hold"/>
                                        <p:tgtEl>
                                          <p:spTgt spid="27"/>
                                        </p:tgtEl>
                                        <p:attrNameLst>
                                          <p:attrName>ppt_x</p:attrName>
                                        </p:attrNameLst>
                                      </p:cBhvr>
                                      <p:tavLst>
                                        <p:tav tm="0">
                                          <p:val>
                                            <p:strVal val="0-#ppt_w/2"/>
                                          </p:val>
                                        </p:tav>
                                        <p:tav tm="100000">
                                          <p:val>
                                            <p:strVal val="#ppt_x"/>
                                          </p:val>
                                        </p:tav>
                                      </p:tavLst>
                                    </p:anim>
                                    <p:anim calcmode="lin" valueType="num">
                                      <p:cBhvr additive="base">
                                        <p:cTn id="16" dur="2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7" name="Rectangle 26"/>
          <p:cNvSpPr/>
          <p:nvPr/>
        </p:nvSpPr>
        <p:spPr>
          <a:xfrm>
            <a:off x="479898" y="985683"/>
            <a:ext cx="4987047" cy="4154984"/>
          </a:xfrm>
          <a:prstGeom prst="rect">
            <a:avLst/>
          </a:prstGeom>
        </p:spPr>
        <p:txBody>
          <a:bodyPr wrap="square">
            <a:spAutoFit/>
          </a:bodyPr>
          <a:lstStyle/>
          <a:p>
            <a:r>
              <a:rPr lang="en-US" sz="2400" dirty="0">
                <a:solidFill>
                  <a:schemeClr val="bg1"/>
                </a:solidFill>
              </a:rPr>
              <a:t>“The Spirit of God speaking to the spirit of man has power to impart truth with greater effect and understanding than the truth can be imparted by personal contact even with heavenly beings. </a:t>
            </a:r>
          </a:p>
          <a:p>
            <a:endParaRPr lang="en-US" sz="2400" dirty="0">
              <a:solidFill>
                <a:schemeClr val="bg1"/>
              </a:solidFill>
            </a:endParaRPr>
          </a:p>
          <a:p>
            <a:r>
              <a:rPr lang="en-US" sz="2400" dirty="0">
                <a:solidFill>
                  <a:schemeClr val="bg1"/>
                </a:solidFill>
              </a:rPr>
              <a:t>Through the Holy Ghost the truth is woven into the very fiber and sinews of the body so that it cannot be forgotten” (4)</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Joseph Fielding Smith.jpg"/>
          <p:cNvPicPr>
            <a:picLocks noChangeAspect="1"/>
          </p:cNvPicPr>
          <p:nvPr/>
        </p:nvPicPr>
        <p:blipFill>
          <a:blip r:embed="rId3" cstate="print"/>
          <a:stretch>
            <a:fillRect/>
          </a:stretch>
        </p:blipFill>
        <p:spPr>
          <a:xfrm>
            <a:off x="7497288" y="1125946"/>
            <a:ext cx="2638934" cy="3329662"/>
          </a:xfrm>
          <a:prstGeom prst="rect">
            <a:avLst/>
          </a:prstGeom>
        </p:spPr>
      </p:pic>
    </p:spTree>
    <p:extLst>
      <p:ext uri="{BB962C8B-B14F-4D97-AF65-F5344CB8AC3E}">
        <p14:creationId xmlns:p14="http://schemas.microsoft.com/office/powerpoint/2010/main" val="22152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Individual Revelation</a:t>
            </a:r>
          </a:p>
        </p:txBody>
      </p:sp>
      <p:sp>
        <p:nvSpPr>
          <p:cNvPr id="27" name="Rectangle 26"/>
          <p:cNvSpPr/>
          <p:nvPr/>
        </p:nvSpPr>
        <p:spPr>
          <a:xfrm>
            <a:off x="3446834" y="1569343"/>
            <a:ext cx="4987047" cy="3785652"/>
          </a:xfrm>
          <a:prstGeom prst="rect">
            <a:avLst/>
          </a:prstGeom>
        </p:spPr>
        <p:txBody>
          <a:bodyPr wrap="square">
            <a:spAutoFit/>
          </a:bodyPr>
          <a:lstStyle/>
          <a:p>
            <a:pPr fontAlgn="base"/>
            <a:r>
              <a:rPr lang="en-US" sz="2400" dirty="0">
                <a:solidFill>
                  <a:schemeClr val="bg1"/>
                </a:solidFill>
              </a:rPr>
              <a:t>“We cannot depend on the testimonies of other people. We need to know for ourselves. </a:t>
            </a:r>
          </a:p>
          <a:p>
            <a:pPr fontAlgn="base"/>
            <a:endParaRPr lang="en-US" sz="2400" dirty="0">
              <a:solidFill>
                <a:schemeClr val="bg1"/>
              </a:solidFill>
            </a:endParaRPr>
          </a:p>
          <a:p>
            <a:pPr fontAlgn="base"/>
            <a:r>
              <a:rPr lang="en-US" sz="2400" dirty="0">
                <a:solidFill>
                  <a:schemeClr val="bg1"/>
                </a:solidFill>
              </a:rPr>
              <a:t>President Gordon B. Hinckley said, ‘Every Latter-day Saint has the responsibility to know for himself or herself with a certainty beyond doubt that Jesus is the resurrected, living Son of the living God’ (5)</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16:17-18</a:t>
            </a:r>
          </a:p>
        </p:txBody>
      </p:sp>
      <p:pic>
        <p:nvPicPr>
          <p:cNvPr id="17" name="Picture 16" descr="dieter F. Uchtdorf.jpg"/>
          <p:cNvPicPr>
            <a:picLocks noChangeAspect="1"/>
          </p:cNvPicPr>
          <p:nvPr/>
        </p:nvPicPr>
        <p:blipFill>
          <a:blip r:embed="rId3" cstate="print"/>
          <a:stretch>
            <a:fillRect/>
          </a:stretch>
        </p:blipFill>
        <p:spPr>
          <a:xfrm>
            <a:off x="589949" y="1907140"/>
            <a:ext cx="2164755" cy="2703770"/>
          </a:xfrm>
          <a:prstGeom prst="rect">
            <a:avLst/>
          </a:prstGeom>
        </p:spPr>
      </p:pic>
      <p:pic>
        <p:nvPicPr>
          <p:cNvPr id="18" name="Picture 17" descr="portrait-spencer-w-kimball_1116589_tmb.jpg"/>
          <p:cNvPicPr>
            <a:picLocks noChangeAspect="1"/>
          </p:cNvPicPr>
          <p:nvPr/>
        </p:nvPicPr>
        <p:blipFill>
          <a:blip r:embed="rId4" cstate="print"/>
          <a:stretch>
            <a:fillRect/>
          </a:stretch>
        </p:blipFill>
        <p:spPr>
          <a:xfrm>
            <a:off x="9046724" y="1922763"/>
            <a:ext cx="1986599" cy="2637078"/>
          </a:xfrm>
          <a:prstGeom prst="rect">
            <a:avLst/>
          </a:prstGeom>
        </p:spPr>
      </p:pic>
    </p:spTree>
    <p:extLst>
      <p:ext uri="{BB962C8B-B14F-4D97-AF65-F5344CB8AC3E}">
        <p14:creationId xmlns:p14="http://schemas.microsoft.com/office/powerpoint/2010/main" val="396508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Testimony of Jesus Christ</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3CD05393-0724-77FB-EDB6-81DD617DB013}"/>
              </a:ext>
            </a:extLst>
          </p:cNvPr>
          <p:cNvSpPr txBox="1"/>
          <p:nvPr/>
        </p:nvSpPr>
        <p:spPr>
          <a:xfrm>
            <a:off x="460375" y="1291957"/>
            <a:ext cx="6120880" cy="4524315"/>
          </a:xfrm>
          <a:prstGeom prst="rect">
            <a:avLst/>
          </a:prstGeom>
          <a:noFill/>
        </p:spPr>
        <p:txBody>
          <a:bodyPr wrap="square">
            <a:spAutoFit/>
          </a:bodyPr>
          <a:lstStyle/>
          <a:p>
            <a:pPr algn="l" fontAlgn="base"/>
            <a:r>
              <a:rPr lang="en-US" b="0" i="0" dirty="0">
                <a:solidFill>
                  <a:schemeClr val="bg1"/>
                </a:solidFill>
                <a:effectLst/>
              </a:rPr>
              <a:t>Are our testimonies built on the bedrock foundation of Jesus Christ and His gospel? </a:t>
            </a:r>
          </a:p>
          <a:p>
            <a:pPr algn="l" fontAlgn="base"/>
            <a:endParaRPr lang="en-US" dirty="0">
              <a:solidFill>
                <a:schemeClr val="bg1"/>
              </a:solidFill>
            </a:endParaRPr>
          </a:p>
          <a:p>
            <a:pPr algn="l" fontAlgn="base"/>
            <a:r>
              <a:rPr lang="en-US" b="0" i="0" dirty="0">
                <a:solidFill>
                  <a:schemeClr val="bg1"/>
                </a:solidFill>
                <a:effectLst/>
              </a:rPr>
              <a:t>When the storms of life press upon us, do we frantically look for a how-to book or an internet post for help?</a:t>
            </a:r>
          </a:p>
          <a:p>
            <a:pPr algn="l" fontAlgn="base"/>
            <a:endParaRPr lang="en-US" dirty="0">
              <a:solidFill>
                <a:schemeClr val="bg1"/>
              </a:solidFill>
            </a:endParaRPr>
          </a:p>
          <a:p>
            <a:pPr algn="l" fontAlgn="base"/>
            <a:r>
              <a:rPr lang="en-US" b="0" i="0" dirty="0">
                <a:solidFill>
                  <a:schemeClr val="bg1"/>
                </a:solidFill>
                <a:effectLst/>
              </a:rPr>
              <a:t>Taking the time to build and strengthen our knowledge and testimony of Jesus Christ will yield rich dividends in times of trial and adversity.</a:t>
            </a:r>
          </a:p>
          <a:p>
            <a:pPr algn="l" fontAlgn="base"/>
            <a:endParaRPr lang="en-US" dirty="0">
              <a:solidFill>
                <a:schemeClr val="bg1"/>
              </a:solidFill>
            </a:endParaRPr>
          </a:p>
          <a:p>
            <a:pPr algn="l" fontAlgn="base"/>
            <a:r>
              <a:rPr lang="en-US" b="0" i="0" dirty="0">
                <a:solidFill>
                  <a:schemeClr val="bg1"/>
                </a:solidFill>
                <a:effectLst/>
              </a:rPr>
              <a:t>Daily reading of scriptures and pondering the words of living prophets, engaging in meaningful personal prayer, mindfully partaking of the sacrament each week, giving service as the Savior would—each of these simple activities becomes a building block for a joyful life.</a:t>
            </a:r>
          </a:p>
          <a:p>
            <a:pPr algn="l" fontAlgn="base"/>
            <a:r>
              <a:rPr lang="en-US" b="0" i="0" dirty="0">
                <a:solidFill>
                  <a:schemeClr val="bg1"/>
                </a:solidFill>
                <a:effectLst/>
              </a:rPr>
              <a:t>(12)</a:t>
            </a:r>
          </a:p>
        </p:txBody>
      </p:sp>
      <p:pic>
        <p:nvPicPr>
          <p:cNvPr id="7" name="Picture 6">
            <a:extLst>
              <a:ext uri="{FF2B5EF4-FFF2-40B4-BE49-F238E27FC236}">
                <a16:creationId xmlns:a16="http://schemas.microsoft.com/office/drawing/2014/main" id="{4D4EB9C2-0649-78F4-ECE8-038F0CD36869}"/>
              </a:ext>
            </a:extLst>
          </p:cNvPr>
          <p:cNvPicPr>
            <a:picLocks noChangeAspect="1"/>
          </p:cNvPicPr>
          <p:nvPr/>
        </p:nvPicPr>
        <p:blipFill>
          <a:blip r:embed="rId3"/>
          <a:stretch>
            <a:fillRect/>
          </a:stretch>
        </p:blipFill>
        <p:spPr>
          <a:xfrm>
            <a:off x="7942803" y="1572291"/>
            <a:ext cx="2613887" cy="3452159"/>
          </a:xfrm>
          <a:prstGeom prst="rect">
            <a:avLst/>
          </a:prstGeom>
        </p:spPr>
      </p:pic>
    </p:spTree>
    <p:extLst>
      <p:ext uri="{BB962C8B-B14F-4D97-AF65-F5344CB8AC3E}">
        <p14:creationId xmlns:p14="http://schemas.microsoft.com/office/powerpoint/2010/main" val="15753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ublicdomainpictures.net/pictures/130000/nahled/yellow-orange-background.jpg">
            <a:extLst>
              <a:ext uri="{FF2B5EF4-FFF2-40B4-BE49-F238E27FC236}">
                <a16:creationId xmlns:a16="http://schemas.microsoft.com/office/drawing/2014/main" id="{9A7C0428-3FFC-D49E-BC4F-039EEFE008AF}"/>
              </a:ext>
            </a:extLst>
          </p:cNvPr>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3" name="TextBox 2">
            <a:extLst>
              <a:ext uri="{FF2B5EF4-FFF2-40B4-BE49-F238E27FC236}">
                <a16:creationId xmlns:a16="http://schemas.microsoft.com/office/drawing/2014/main" id="{A848B854-CF73-20C4-17C7-EFB5AFFA23BB}"/>
              </a:ext>
            </a:extLst>
          </p:cNvPr>
          <p:cNvSpPr txBox="1"/>
          <p:nvPr/>
        </p:nvSpPr>
        <p:spPr>
          <a:xfrm>
            <a:off x="2013080" y="856241"/>
            <a:ext cx="8437205" cy="646331"/>
          </a:xfrm>
          <a:prstGeom prst="rect">
            <a:avLst/>
          </a:prstGeom>
          <a:noFill/>
        </p:spPr>
        <p:txBody>
          <a:bodyPr wrap="square">
            <a:spAutoFit/>
          </a:bodyPr>
          <a:lstStyle/>
          <a:p>
            <a:r>
              <a:rPr lang="en-US" b="1" i="1" dirty="0">
                <a:solidFill>
                  <a:srgbClr val="FFFF00"/>
                </a:solidFill>
                <a:effectLst/>
              </a:rPr>
              <a:t>These are they who are not valiant in the testimony of Jesus; wherefore, they obtain not the crown over the kingdom of our God. </a:t>
            </a:r>
            <a:r>
              <a:rPr lang="en-US" b="1" i="1" dirty="0">
                <a:solidFill>
                  <a:srgbClr val="FFFF00"/>
                </a:solidFill>
              </a:rPr>
              <a:t>D&amp;C 79:76</a:t>
            </a:r>
          </a:p>
        </p:txBody>
      </p:sp>
      <p:sp>
        <p:nvSpPr>
          <p:cNvPr id="5" name="TextBox 4">
            <a:extLst>
              <a:ext uri="{FF2B5EF4-FFF2-40B4-BE49-F238E27FC236}">
                <a16:creationId xmlns:a16="http://schemas.microsoft.com/office/drawing/2014/main" id="{3E02544F-F9B4-4B46-9560-B7D04232B464}"/>
              </a:ext>
            </a:extLst>
          </p:cNvPr>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Being Valiant in Testimony</a:t>
            </a:r>
          </a:p>
        </p:txBody>
      </p:sp>
      <p:sp>
        <p:nvSpPr>
          <p:cNvPr id="7" name="TextBox 6">
            <a:extLst>
              <a:ext uri="{FF2B5EF4-FFF2-40B4-BE49-F238E27FC236}">
                <a16:creationId xmlns:a16="http://schemas.microsoft.com/office/drawing/2014/main" id="{BCE6E946-13B6-7185-B581-BC106D4B71BD}"/>
              </a:ext>
            </a:extLst>
          </p:cNvPr>
          <p:cNvSpPr txBox="1"/>
          <p:nvPr/>
        </p:nvSpPr>
        <p:spPr>
          <a:xfrm>
            <a:off x="622818" y="1720840"/>
            <a:ext cx="6097554" cy="4524315"/>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rPr>
              <a:t>An essential test between those who will inherit the blessings of the celestial kingdom and those in the lesser terrestrial kingdom.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To be valiant, we need to focus on the power of Jesus Christ and His atoning sacrifice to overcome death and, through our repentance, to cleanse us from sin, and we need to follow the doctrine of Christ.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We also need the light and knowledge of the Savior’s life and teachings to guide us on the covenant pathway, including the sacred ordinances of the temple.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We must be steadfast in Christ, feast upon His word, and endure to the end.</a:t>
            </a:r>
          </a:p>
          <a:p>
            <a:pPr algn="l" fontAlgn="base"/>
            <a:r>
              <a:rPr lang="en-US" b="0" i="0" dirty="0">
                <a:solidFill>
                  <a:schemeClr val="bg1"/>
                </a:solidFill>
                <a:effectLst/>
                <a:latin typeface="Calibri" panose="020F0502020204030204" pitchFamily="34" charset="0"/>
              </a:rPr>
              <a:t>(13)</a:t>
            </a:r>
          </a:p>
        </p:txBody>
      </p:sp>
      <p:pic>
        <p:nvPicPr>
          <p:cNvPr id="9" name="Picture 8">
            <a:extLst>
              <a:ext uri="{FF2B5EF4-FFF2-40B4-BE49-F238E27FC236}">
                <a16:creationId xmlns:a16="http://schemas.microsoft.com/office/drawing/2014/main" id="{2F03A899-5312-43B3-FB23-D0ABFD93436A}"/>
              </a:ext>
            </a:extLst>
          </p:cNvPr>
          <p:cNvPicPr>
            <a:picLocks noChangeAspect="1"/>
          </p:cNvPicPr>
          <p:nvPr/>
        </p:nvPicPr>
        <p:blipFill rotWithShape="1">
          <a:blip r:embed="rId3">
            <a:extLst>
              <a:ext uri="{28A0092B-C50C-407E-A947-70E740481C1C}">
                <a14:useLocalDpi xmlns:a14="http://schemas.microsoft.com/office/drawing/2010/main" val="0"/>
              </a:ext>
            </a:extLst>
          </a:blip>
          <a:srcRect l="15555" r="9825"/>
          <a:stretch/>
        </p:blipFill>
        <p:spPr>
          <a:xfrm>
            <a:off x="8061648" y="2005423"/>
            <a:ext cx="2388637" cy="3201058"/>
          </a:xfrm>
          <a:prstGeom prst="rect">
            <a:avLst/>
          </a:prstGeom>
        </p:spPr>
      </p:pic>
    </p:spTree>
    <p:extLst>
      <p:ext uri="{BB962C8B-B14F-4D97-AF65-F5344CB8AC3E}">
        <p14:creationId xmlns:p14="http://schemas.microsoft.com/office/powerpoint/2010/main" val="41979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7" name="Rectangle 26"/>
          <p:cNvSpPr/>
          <p:nvPr/>
        </p:nvSpPr>
        <p:spPr>
          <a:xfrm>
            <a:off x="3784060" y="995410"/>
            <a:ext cx="6546714" cy="2246769"/>
          </a:xfrm>
          <a:prstGeom prst="rect">
            <a:avLst/>
          </a:prstGeom>
        </p:spPr>
        <p:txBody>
          <a:bodyPr wrap="square">
            <a:spAutoFit/>
          </a:bodyPr>
          <a:lstStyle/>
          <a:p>
            <a:r>
              <a:rPr lang="en-US" sz="2000" dirty="0">
                <a:solidFill>
                  <a:schemeClr val="bg1"/>
                </a:solidFill>
              </a:rPr>
              <a:t>"By that He meant that as Simon's name 'Peter' means rock, so this testimony that comes by revelation shall be the rock upon which Christ's Church shall be built. Because when one receives such divine assurance in his soul that the gospel is true, no views of men, nor waves of temptation nor 'the power of hell' can deprive him of it. You remember when Jesus first met Simon, He said He should be called 'the Rock.’</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s://s-media-cache-ak0.pinimg.com/236x/6f/9f/a6/6f9fa6437966ea988ebbbc67b558ce97.jpg"/>
          <p:cNvPicPr>
            <a:picLocks noChangeAspect="1" noChangeArrowheads="1"/>
          </p:cNvPicPr>
          <p:nvPr/>
        </p:nvPicPr>
        <p:blipFill>
          <a:blip r:embed="rId3" cstate="print"/>
          <a:srcRect/>
          <a:stretch>
            <a:fillRect/>
          </a:stretch>
        </p:blipFill>
        <p:spPr bwMode="auto">
          <a:xfrm>
            <a:off x="272305" y="618990"/>
            <a:ext cx="3295707" cy="4147563"/>
          </a:xfrm>
          <a:prstGeom prst="rect">
            <a:avLst/>
          </a:prstGeom>
          <a:noFill/>
        </p:spPr>
      </p:pic>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Upon This Rock</a:t>
            </a:r>
          </a:p>
        </p:txBody>
      </p:sp>
      <p:sp>
        <p:nvSpPr>
          <p:cNvPr id="8" name="Rectangle 7"/>
          <p:cNvSpPr/>
          <p:nvPr/>
        </p:nvSpPr>
        <p:spPr>
          <a:xfrm>
            <a:off x="7762673" y="4200434"/>
            <a:ext cx="3978611" cy="2246769"/>
          </a:xfrm>
          <a:prstGeom prst="rect">
            <a:avLst/>
          </a:prstGeom>
        </p:spPr>
        <p:txBody>
          <a:bodyPr wrap="square">
            <a:spAutoFit/>
          </a:bodyPr>
          <a:lstStyle/>
          <a:p>
            <a:r>
              <a:rPr lang="en-US" sz="2000" dirty="0">
                <a:solidFill>
                  <a:schemeClr val="bg1"/>
                </a:solidFill>
              </a:rPr>
              <a:t>Ever since then it would seem that Jesus has been waiting for the time when Peter's testimony would be like his character-expressive and firm. That time has come; and Peter is now prepared to receive a greater responsibility." (6)</a:t>
            </a:r>
            <a:endParaRPr lang="en-US" sz="2000" dirty="0"/>
          </a:p>
        </p:txBody>
      </p:sp>
      <p:pic>
        <p:nvPicPr>
          <p:cNvPr id="9" name="Picture 8" descr="david-o-mckay-lds-138291-wallpaper.jpg"/>
          <p:cNvPicPr>
            <a:picLocks noChangeAspect="1"/>
          </p:cNvPicPr>
          <p:nvPr/>
        </p:nvPicPr>
        <p:blipFill>
          <a:blip r:embed="rId4" cstate="print"/>
          <a:stretch>
            <a:fillRect/>
          </a:stretch>
        </p:blipFill>
        <p:spPr>
          <a:xfrm>
            <a:off x="10729608" y="184826"/>
            <a:ext cx="1204842" cy="1718135"/>
          </a:xfrm>
          <a:prstGeom prst="rect">
            <a:avLst/>
          </a:prstGeom>
        </p:spPr>
      </p:pic>
      <p:pic>
        <p:nvPicPr>
          <p:cNvPr id="1028" name="Picture 4" descr="http://bookofmormonresearch.org/files/2010/08/melchizedek-priesthood-restoration-mormon1.jpg"/>
          <p:cNvPicPr>
            <a:picLocks noChangeAspect="1" noChangeArrowheads="1"/>
          </p:cNvPicPr>
          <p:nvPr/>
        </p:nvPicPr>
        <p:blipFill>
          <a:blip r:embed="rId5" cstate="print"/>
          <a:srcRect/>
          <a:stretch>
            <a:fillRect/>
          </a:stretch>
        </p:blipFill>
        <p:spPr bwMode="auto">
          <a:xfrm>
            <a:off x="4708186" y="3511685"/>
            <a:ext cx="2705809" cy="3264929"/>
          </a:xfrm>
          <a:prstGeom prst="rect">
            <a:avLst/>
          </a:prstGeom>
          <a:noFill/>
        </p:spPr>
      </p:pic>
      <p:sp>
        <p:nvSpPr>
          <p:cNvPr id="11" name="TextBox 10"/>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16:18</a:t>
            </a:r>
          </a:p>
        </p:txBody>
      </p:sp>
      <p:sp>
        <p:nvSpPr>
          <p:cNvPr id="12" name="Rectangle 11"/>
          <p:cNvSpPr/>
          <p:nvPr/>
        </p:nvSpPr>
        <p:spPr>
          <a:xfrm>
            <a:off x="256162" y="4854501"/>
            <a:ext cx="4393660" cy="1477328"/>
          </a:xfrm>
          <a:prstGeom prst="rect">
            <a:avLst/>
          </a:prstGeom>
        </p:spPr>
        <p:txBody>
          <a:bodyPr wrap="square">
            <a:spAutoFit/>
          </a:bodyPr>
          <a:lstStyle/>
          <a:p>
            <a:r>
              <a:rPr lang="en-US" dirty="0">
                <a:solidFill>
                  <a:schemeClr val="bg1"/>
                </a:solidFill>
              </a:rPr>
              <a:t>The Greek word </a:t>
            </a:r>
            <a:r>
              <a:rPr lang="en-US" i="1" dirty="0" err="1">
                <a:solidFill>
                  <a:schemeClr val="bg1"/>
                </a:solidFill>
              </a:rPr>
              <a:t>petros</a:t>
            </a:r>
            <a:r>
              <a:rPr lang="en-US" i="1" dirty="0">
                <a:solidFill>
                  <a:schemeClr val="bg1"/>
                </a:solidFill>
              </a:rPr>
              <a:t> </a:t>
            </a:r>
            <a:r>
              <a:rPr lang="en-US" dirty="0">
                <a:solidFill>
                  <a:schemeClr val="bg1"/>
                </a:solidFill>
              </a:rPr>
              <a:t>means an isolated small rock or stone. The Greek word </a:t>
            </a:r>
            <a:r>
              <a:rPr lang="en-US" i="1" dirty="0" err="1">
                <a:solidFill>
                  <a:schemeClr val="bg1"/>
                </a:solidFill>
              </a:rPr>
              <a:t>petra</a:t>
            </a:r>
            <a:r>
              <a:rPr lang="en-US" dirty="0">
                <a:solidFill>
                  <a:schemeClr val="bg1"/>
                </a:solidFill>
              </a:rPr>
              <a:t> can also mean “a stone,” but in addition it can refer to stony soil, bedrock, or a large mass of rock. </a:t>
            </a:r>
          </a:p>
        </p:txBody>
      </p:sp>
    </p:spTree>
    <p:extLst>
      <p:ext uri="{BB962C8B-B14F-4D97-AF65-F5344CB8AC3E}">
        <p14:creationId xmlns:p14="http://schemas.microsoft.com/office/powerpoint/2010/main" val="37593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7" name="Rectangle 26"/>
          <p:cNvSpPr/>
          <p:nvPr/>
        </p:nvSpPr>
        <p:spPr>
          <a:xfrm>
            <a:off x="1585608" y="304746"/>
            <a:ext cx="7538936" cy="1200329"/>
          </a:xfrm>
          <a:prstGeom prst="rect">
            <a:avLst/>
          </a:prstGeom>
        </p:spPr>
        <p:txBody>
          <a:bodyPr wrap="square">
            <a:spAutoFit/>
          </a:bodyPr>
          <a:lstStyle/>
          <a:p>
            <a:r>
              <a:rPr lang="en-US" sz="2400" dirty="0">
                <a:solidFill>
                  <a:schemeClr val="bg1"/>
                </a:solidFill>
              </a:rPr>
              <a:t>“The Church of Jesus Christ of Latter-day Saints was founded upon direct revelation, as the true Church of God has ever been, according to the Scriptures .” (7)</a:t>
            </a:r>
          </a:p>
        </p:txBody>
      </p:sp>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ight Arrow 9"/>
          <p:cNvSpPr/>
          <p:nvPr/>
        </p:nvSpPr>
        <p:spPr>
          <a:xfrm>
            <a:off x="924127" y="3667328"/>
            <a:ext cx="2548647" cy="914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3845664" y="1780162"/>
            <a:ext cx="2913353" cy="3900953"/>
            <a:chOff x="3495468" y="2714017"/>
            <a:chExt cx="2913353" cy="3900953"/>
          </a:xfrm>
        </p:grpSpPr>
        <p:sp>
          <p:nvSpPr>
            <p:cNvPr id="17" name="Freeform 16"/>
            <p:cNvSpPr/>
            <p:nvPr/>
          </p:nvSpPr>
          <p:spPr>
            <a:xfrm rot="664450">
              <a:off x="3495468" y="5605768"/>
              <a:ext cx="2913353" cy="1009202"/>
            </a:xfrm>
            <a:custGeom>
              <a:avLst/>
              <a:gdLst>
                <a:gd name="connsiteX0" fmla="*/ 826851 w 1196502"/>
                <a:gd name="connsiteY0" fmla="*/ 19456 h 661481"/>
                <a:gd name="connsiteX1" fmla="*/ 826851 w 1196502"/>
                <a:gd name="connsiteY1" fmla="*/ 19456 h 661481"/>
                <a:gd name="connsiteX2" fmla="*/ 564204 w 1196502"/>
                <a:gd name="connsiteY2" fmla="*/ 29183 h 661481"/>
                <a:gd name="connsiteX3" fmla="*/ 466928 w 1196502"/>
                <a:gd name="connsiteY3" fmla="*/ 58366 h 661481"/>
                <a:gd name="connsiteX4" fmla="*/ 418290 w 1196502"/>
                <a:gd name="connsiteY4" fmla="*/ 68094 h 661481"/>
                <a:gd name="connsiteX5" fmla="*/ 379379 w 1196502"/>
                <a:gd name="connsiteY5" fmla="*/ 87549 h 661481"/>
                <a:gd name="connsiteX6" fmla="*/ 350196 w 1196502"/>
                <a:gd name="connsiteY6" fmla="*/ 107005 h 661481"/>
                <a:gd name="connsiteX7" fmla="*/ 282102 w 1196502"/>
                <a:gd name="connsiteY7" fmla="*/ 136188 h 661481"/>
                <a:gd name="connsiteX8" fmla="*/ 223736 w 1196502"/>
                <a:gd name="connsiteY8" fmla="*/ 175098 h 661481"/>
                <a:gd name="connsiteX9" fmla="*/ 194553 w 1196502"/>
                <a:gd name="connsiteY9" fmla="*/ 204281 h 661481"/>
                <a:gd name="connsiteX10" fmla="*/ 155643 w 1196502"/>
                <a:gd name="connsiteY10" fmla="*/ 223737 h 661481"/>
                <a:gd name="connsiteX11" fmla="*/ 77821 w 1196502"/>
                <a:gd name="connsiteY11" fmla="*/ 311285 h 661481"/>
                <a:gd name="connsiteX12" fmla="*/ 9728 w 1196502"/>
                <a:gd name="connsiteY12" fmla="*/ 398834 h 661481"/>
                <a:gd name="connsiteX13" fmla="*/ 0 w 1196502"/>
                <a:gd name="connsiteY13" fmla="*/ 428017 h 661481"/>
                <a:gd name="connsiteX14" fmla="*/ 29183 w 1196502"/>
                <a:gd name="connsiteY14" fmla="*/ 603115 h 661481"/>
                <a:gd name="connsiteX15" fmla="*/ 58366 w 1196502"/>
                <a:gd name="connsiteY15" fmla="*/ 622571 h 661481"/>
                <a:gd name="connsiteX16" fmla="*/ 175098 w 1196502"/>
                <a:gd name="connsiteY16" fmla="*/ 651754 h 661481"/>
                <a:gd name="connsiteX17" fmla="*/ 214009 w 1196502"/>
                <a:gd name="connsiteY17" fmla="*/ 661481 h 661481"/>
                <a:gd name="connsiteX18" fmla="*/ 418290 w 1196502"/>
                <a:gd name="connsiteY18" fmla="*/ 651754 h 661481"/>
                <a:gd name="connsiteX19" fmla="*/ 544749 w 1196502"/>
                <a:gd name="connsiteY19" fmla="*/ 632298 h 661481"/>
                <a:gd name="connsiteX20" fmla="*/ 583660 w 1196502"/>
                <a:gd name="connsiteY20" fmla="*/ 622571 h 661481"/>
                <a:gd name="connsiteX21" fmla="*/ 632298 w 1196502"/>
                <a:gd name="connsiteY21" fmla="*/ 612843 h 661481"/>
                <a:gd name="connsiteX22" fmla="*/ 749030 w 1196502"/>
                <a:gd name="connsiteY22" fmla="*/ 573932 h 661481"/>
                <a:gd name="connsiteX23" fmla="*/ 807396 w 1196502"/>
                <a:gd name="connsiteY23" fmla="*/ 554477 h 661481"/>
                <a:gd name="connsiteX24" fmla="*/ 836579 w 1196502"/>
                <a:gd name="connsiteY24" fmla="*/ 544749 h 661481"/>
                <a:gd name="connsiteX25" fmla="*/ 875490 w 1196502"/>
                <a:gd name="connsiteY25" fmla="*/ 535022 h 661481"/>
                <a:gd name="connsiteX26" fmla="*/ 943583 w 1196502"/>
                <a:gd name="connsiteY26" fmla="*/ 486383 h 661481"/>
                <a:gd name="connsiteX27" fmla="*/ 1001949 w 1196502"/>
                <a:gd name="connsiteY27" fmla="*/ 457200 h 661481"/>
                <a:gd name="connsiteX28" fmla="*/ 1031132 w 1196502"/>
                <a:gd name="connsiteY28" fmla="*/ 437745 h 661481"/>
                <a:gd name="connsiteX29" fmla="*/ 1089498 w 1196502"/>
                <a:gd name="connsiteY29" fmla="*/ 379379 h 661481"/>
                <a:gd name="connsiteX30" fmla="*/ 1118681 w 1196502"/>
                <a:gd name="connsiteY30" fmla="*/ 369651 h 661481"/>
                <a:gd name="connsiteX31" fmla="*/ 1167319 w 1196502"/>
                <a:gd name="connsiteY31" fmla="*/ 282102 h 661481"/>
                <a:gd name="connsiteX32" fmla="*/ 1186775 w 1196502"/>
                <a:gd name="connsiteY32" fmla="*/ 252919 h 661481"/>
                <a:gd name="connsiteX33" fmla="*/ 1196502 w 1196502"/>
                <a:gd name="connsiteY33" fmla="*/ 223737 h 661481"/>
                <a:gd name="connsiteX34" fmla="*/ 1186775 w 1196502"/>
                <a:gd name="connsiteY34" fmla="*/ 126460 h 661481"/>
                <a:gd name="connsiteX35" fmla="*/ 1167319 w 1196502"/>
                <a:gd name="connsiteY35" fmla="*/ 97277 h 661481"/>
                <a:gd name="connsiteX36" fmla="*/ 1128409 w 1196502"/>
                <a:gd name="connsiteY36" fmla="*/ 68094 h 661481"/>
                <a:gd name="connsiteX37" fmla="*/ 1060315 w 1196502"/>
                <a:gd name="connsiteY37" fmla="*/ 19456 h 661481"/>
                <a:gd name="connsiteX38" fmla="*/ 953311 w 1196502"/>
                <a:gd name="connsiteY38" fmla="*/ 0 h 661481"/>
                <a:gd name="connsiteX39" fmla="*/ 836579 w 1196502"/>
                <a:gd name="connsiteY39" fmla="*/ 9728 h 661481"/>
                <a:gd name="connsiteX40" fmla="*/ 768485 w 1196502"/>
                <a:gd name="connsiteY40" fmla="*/ 9728 h 661481"/>
                <a:gd name="connsiteX41" fmla="*/ 826851 w 1196502"/>
                <a:gd name="connsiteY41" fmla="*/ 19456 h 66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96502" h="661481">
                  <a:moveTo>
                    <a:pt x="826851" y="19456"/>
                  </a:moveTo>
                  <a:lnTo>
                    <a:pt x="826851" y="19456"/>
                  </a:lnTo>
                  <a:cubicBezTo>
                    <a:pt x="739302" y="22698"/>
                    <a:pt x="651653" y="23883"/>
                    <a:pt x="564204" y="29183"/>
                  </a:cubicBezTo>
                  <a:cubicBezTo>
                    <a:pt x="472796" y="34723"/>
                    <a:pt x="537258" y="34923"/>
                    <a:pt x="466928" y="58366"/>
                  </a:cubicBezTo>
                  <a:cubicBezTo>
                    <a:pt x="451243" y="63594"/>
                    <a:pt x="434503" y="64851"/>
                    <a:pt x="418290" y="68094"/>
                  </a:cubicBezTo>
                  <a:cubicBezTo>
                    <a:pt x="405320" y="74579"/>
                    <a:pt x="391970" y="80354"/>
                    <a:pt x="379379" y="87549"/>
                  </a:cubicBezTo>
                  <a:cubicBezTo>
                    <a:pt x="369228" y="93350"/>
                    <a:pt x="360653" y="101776"/>
                    <a:pt x="350196" y="107005"/>
                  </a:cubicBezTo>
                  <a:cubicBezTo>
                    <a:pt x="269672" y="147267"/>
                    <a:pt x="383337" y="75447"/>
                    <a:pt x="282102" y="136188"/>
                  </a:cubicBezTo>
                  <a:cubicBezTo>
                    <a:pt x="262052" y="148218"/>
                    <a:pt x="240270" y="158564"/>
                    <a:pt x="223736" y="175098"/>
                  </a:cubicBezTo>
                  <a:cubicBezTo>
                    <a:pt x="214008" y="184826"/>
                    <a:pt x="205747" y="196285"/>
                    <a:pt x="194553" y="204281"/>
                  </a:cubicBezTo>
                  <a:cubicBezTo>
                    <a:pt x="182753" y="212710"/>
                    <a:pt x="166966" y="214678"/>
                    <a:pt x="155643" y="223737"/>
                  </a:cubicBezTo>
                  <a:cubicBezTo>
                    <a:pt x="42781" y="314027"/>
                    <a:pt x="132183" y="249156"/>
                    <a:pt x="77821" y="311285"/>
                  </a:cubicBezTo>
                  <a:cubicBezTo>
                    <a:pt x="25015" y="371634"/>
                    <a:pt x="35588" y="338495"/>
                    <a:pt x="9728" y="398834"/>
                  </a:cubicBezTo>
                  <a:cubicBezTo>
                    <a:pt x="5689" y="408259"/>
                    <a:pt x="3243" y="418289"/>
                    <a:pt x="0" y="428017"/>
                  </a:cubicBezTo>
                  <a:cubicBezTo>
                    <a:pt x="9728" y="486383"/>
                    <a:pt x="12180" y="546439"/>
                    <a:pt x="29183" y="603115"/>
                  </a:cubicBezTo>
                  <a:cubicBezTo>
                    <a:pt x="32542" y="614313"/>
                    <a:pt x="47511" y="618229"/>
                    <a:pt x="58366" y="622571"/>
                  </a:cubicBezTo>
                  <a:cubicBezTo>
                    <a:pt x="101165" y="639691"/>
                    <a:pt x="132163" y="642213"/>
                    <a:pt x="175098" y="651754"/>
                  </a:cubicBezTo>
                  <a:cubicBezTo>
                    <a:pt x="188149" y="654654"/>
                    <a:pt x="201039" y="658239"/>
                    <a:pt x="214009" y="661481"/>
                  </a:cubicBezTo>
                  <a:cubicBezTo>
                    <a:pt x="282103" y="658239"/>
                    <a:pt x="350281" y="656444"/>
                    <a:pt x="418290" y="651754"/>
                  </a:cubicBezTo>
                  <a:cubicBezTo>
                    <a:pt x="461042" y="648806"/>
                    <a:pt x="503032" y="641568"/>
                    <a:pt x="544749" y="632298"/>
                  </a:cubicBezTo>
                  <a:cubicBezTo>
                    <a:pt x="557800" y="629398"/>
                    <a:pt x="570609" y="625471"/>
                    <a:pt x="583660" y="622571"/>
                  </a:cubicBezTo>
                  <a:cubicBezTo>
                    <a:pt x="599800" y="618984"/>
                    <a:pt x="616085" y="616086"/>
                    <a:pt x="632298" y="612843"/>
                  </a:cubicBezTo>
                  <a:cubicBezTo>
                    <a:pt x="720039" y="568974"/>
                    <a:pt x="611203" y="619874"/>
                    <a:pt x="749030" y="573932"/>
                  </a:cubicBezTo>
                  <a:lnTo>
                    <a:pt x="807396" y="554477"/>
                  </a:lnTo>
                  <a:cubicBezTo>
                    <a:pt x="817124" y="551234"/>
                    <a:pt x="826631" y="547236"/>
                    <a:pt x="836579" y="544749"/>
                  </a:cubicBezTo>
                  <a:lnTo>
                    <a:pt x="875490" y="535022"/>
                  </a:lnTo>
                  <a:cubicBezTo>
                    <a:pt x="919274" y="491236"/>
                    <a:pt x="864487" y="542880"/>
                    <a:pt x="943583" y="486383"/>
                  </a:cubicBezTo>
                  <a:cubicBezTo>
                    <a:pt x="990281" y="453027"/>
                    <a:pt x="928211" y="475636"/>
                    <a:pt x="1001949" y="457200"/>
                  </a:cubicBezTo>
                  <a:cubicBezTo>
                    <a:pt x="1011677" y="450715"/>
                    <a:pt x="1022394" y="445512"/>
                    <a:pt x="1031132" y="437745"/>
                  </a:cubicBezTo>
                  <a:cubicBezTo>
                    <a:pt x="1051696" y="419466"/>
                    <a:pt x="1063396" y="388080"/>
                    <a:pt x="1089498" y="379379"/>
                  </a:cubicBezTo>
                  <a:lnTo>
                    <a:pt x="1118681" y="369651"/>
                  </a:lnTo>
                  <a:cubicBezTo>
                    <a:pt x="1135803" y="318287"/>
                    <a:pt x="1122722" y="348998"/>
                    <a:pt x="1167319" y="282102"/>
                  </a:cubicBezTo>
                  <a:lnTo>
                    <a:pt x="1186775" y="252919"/>
                  </a:lnTo>
                  <a:cubicBezTo>
                    <a:pt x="1190017" y="243192"/>
                    <a:pt x="1196502" y="233990"/>
                    <a:pt x="1196502" y="223737"/>
                  </a:cubicBezTo>
                  <a:cubicBezTo>
                    <a:pt x="1196502" y="191150"/>
                    <a:pt x="1194103" y="158213"/>
                    <a:pt x="1186775" y="126460"/>
                  </a:cubicBezTo>
                  <a:cubicBezTo>
                    <a:pt x="1184146" y="115068"/>
                    <a:pt x="1175586" y="105544"/>
                    <a:pt x="1167319" y="97277"/>
                  </a:cubicBezTo>
                  <a:cubicBezTo>
                    <a:pt x="1155855" y="85813"/>
                    <a:pt x="1140864" y="78473"/>
                    <a:pt x="1128409" y="68094"/>
                  </a:cubicBezTo>
                  <a:cubicBezTo>
                    <a:pt x="1087397" y="33917"/>
                    <a:pt x="1133694" y="56146"/>
                    <a:pt x="1060315" y="19456"/>
                  </a:cubicBezTo>
                  <a:cubicBezTo>
                    <a:pt x="1030323" y="4460"/>
                    <a:pt x="980140" y="3354"/>
                    <a:pt x="953311" y="0"/>
                  </a:cubicBezTo>
                  <a:cubicBezTo>
                    <a:pt x="914400" y="3243"/>
                    <a:pt x="875093" y="3309"/>
                    <a:pt x="836579" y="9728"/>
                  </a:cubicBezTo>
                  <a:cubicBezTo>
                    <a:pt x="766316" y="21439"/>
                    <a:pt x="789159" y="51074"/>
                    <a:pt x="768485" y="9728"/>
                  </a:cubicBezTo>
                  <a:lnTo>
                    <a:pt x="826851" y="19456"/>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913762" y="2714017"/>
              <a:ext cx="2057400" cy="3118712"/>
              <a:chOff x="4876800" y="2286000"/>
              <a:chExt cx="2057400" cy="3118712"/>
            </a:xfrm>
          </p:grpSpPr>
          <p:grpSp>
            <p:nvGrpSpPr>
              <p:cNvPr id="12" name="Group 46"/>
              <p:cNvGrpSpPr/>
              <p:nvPr/>
            </p:nvGrpSpPr>
            <p:grpSpPr>
              <a:xfrm>
                <a:off x="4953000" y="2286000"/>
                <a:ext cx="1935131" cy="3106271"/>
                <a:chOff x="6348257" y="699247"/>
                <a:chExt cx="1935131" cy="3106271"/>
              </a:xfrm>
            </p:grpSpPr>
            <p:sp>
              <p:nvSpPr>
                <p:cNvPr id="15" name="Rectangle 14"/>
                <p:cNvSpPr/>
                <p:nvPr/>
              </p:nvSpPr>
              <p:spPr>
                <a:xfrm>
                  <a:off x="6348257" y="2326341"/>
                  <a:ext cx="1935131" cy="1479177"/>
                </a:xfrm>
                <a:prstGeom prst="rect">
                  <a:avLst/>
                </a:prstGeom>
                <a:solidFill>
                  <a:srgbClr val="E6B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7186457" y="699247"/>
                  <a:ext cx="304800" cy="1676400"/>
                </a:xfrm>
                <a:prstGeom prst="triangle">
                  <a:avLst/>
                </a:prstGeom>
                <a:solidFill>
                  <a:srgbClr val="D79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5637245" y="4508241"/>
                <a:ext cx="563531" cy="896471"/>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4876800" y="3810000"/>
                <a:ext cx="2057400" cy="228600"/>
              </a:xfrm>
              <a:prstGeom prst="trapezoid">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4182893" y="5953328"/>
              <a:ext cx="1935804" cy="369332"/>
            </a:xfrm>
            <a:prstGeom prst="rect">
              <a:avLst/>
            </a:prstGeom>
            <a:noFill/>
          </p:spPr>
          <p:txBody>
            <a:bodyPr wrap="square" rtlCol="0">
              <a:spAutoFit/>
            </a:bodyPr>
            <a:lstStyle/>
            <a:p>
              <a:r>
                <a:rPr lang="en-US" dirty="0"/>
                <a:t>REVELATION</a:t>
              </a:r>
            </a:p>
          </p:txBody>
        </p:sp>
      </p:grpSp>
      <p:grpSp>
        <p:nvGrpSpPr>
          <p:cNvPr id="55" name="Group 54"/>
          <p:cNvGrpSpPr/>
          <p:nvPr/>
        </p:nvGrpSpPr>
        <p:grpSpPr>
          <a:xfrm>
            <a:off x="7730246" y="1553183"/>
            <a:ext cx="2311471" cy="3799786"/>
            <a:chOff x="7380051" y="2204936"/>
            <a:chExt cx="2311471" cy="3799786"/>
          </a:xfrm>
        </p:grpSpPr>
        <p:grpSp>
          <p:nvGrpSpPr>
            <p:cNvPr id="31" name="Group 30"/>
            <p:cNvGrpSpPr/>
            <p:nvPr/>
          </p:nvGrpSpPr>
          <p:grpSpPr>
            <a:xfrm rot="20860021">
              <a:off x="7380051" y="2204936"/>
              <a:ext cx="2182850" cy="2762349"/>
              <a:chOff x="2819400" y="3657600"/>
              <a:chExt cx="1447800" cy="2121932"/>
            </a:xfrm>
          </p:grpSpPr>
          <p:sp>
            <p:nvSpPr>
              <p:cNvPr id="32" name="TextBox 31"/>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33" name="Rectangle 32"/>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Holy Bible</a:t>
                </a:r>
              </a:p>
            </p:txBody>
          </p:sp>
          <p:sp>
            <p:nvSpPr>
              <p:cNvPr id="36" name="Rectangle 35"/>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rot="1590068">
              <a:off x="7938922" y="4099722"/>
              <a:ext cx="1752600" cy="1905000"/>
              <a:chOff x="2590800" y="2667000"/>
              <a:chExt cx="3886200" cy="3931920"/>
            </a:xfrm>
          </p:grpSpPr>
          <p:grpSp>
            <p:nvGrpSpPr>
              <p:cNvPr id="21" name="Group 13"/>
              <p:cNvGrpSpPr/>
              <p:nvPr/>
            </p:nvGrpSpPr>
            <p:grpSpPr>
              <a:xfrm>
                <a:off x="3048000" y="2667000"/>
                <a:ext cx="2971800" cy="3931920"/>
                <a:chOff x="152400" y="152400"/>
                <a:chExt cx="4953000" cy="6553200"/>
              </a:xfrm>
            </p:grpSpPr>
            <p:sp>
              <p:nvSpPr>
                <p:cNvPr id="28" name="Rounded Rectangle 27"/>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590800" y="3200400"/>
                <a:ext cx="3886200" cy="1309360"/>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23" name="TextBox 22"/>
              <p:cNvSpPr txBox="1"/>
              <p:nvPr/>
            </p:nvSpPr>
            <p:spPr>
              <a:xfrm>
                <a:off x="3124200" y="5257800"/>
                <a:ext cx="2667001" cy="464611"/>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24" name="Straight Connector 23"/>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384205" y="4341290"/>
            <a:ext cx="3289208" cy="2390250"/>
            <a:chOff x="384206" y="4158361"/>
            <a:chExt cx="3289208" cy="2390250"/>
          </a:xfrm>
        </p:grpSpPr>
        <p:grpSp>
          <p:nvGrpSpPr>
            <p:cNvPr id="38" name="Group 17"/>
            <p:cNvGrpSpPr/>
            <p:nvPr/>
          </p:nvGrpSpPr>
          <p:grpSpPr>
            <a:xfrm>
              <a:off x="384206" y="4158361"/>
              <a:ext cx="3289208" cy="2390250"/>
              <a:chOff x="609599" y="833642"/>
              <a:chExt cx="7941747" cy="5771225"/>
            </a:xfrm>
          </p:grpSpPr>
          <p:grpSp>
            <p:nvGrpSpPr>
              <p:cNvPr id="40" name="Group 14"/>
              <p:cNvGrpSpPr/>
              <p:nvPr/>
            </p:nvGrpSpPr>
            <p:grpSpPr>
              <a:xfrm rot="10800000">
                <a:off x="7696200" y="5257800"/>
                <a:ext cx="621450" cy="1347067"/>
                <a:chOff x="7010400" y="381000"/>
                <a:chExt cx="762000" cy="2033666"/>
              </a:xfrm>
            </p:grpSpPr>
            <p:sp>
              <p:nvSpPr>
                <p:cNvPr id="53" name="Rounded Rectangle 5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1"/>
              <p:cNvGrpSpPr/>
              <p:nvPr/>
            </p:nvGrpSpPr>
            <p:grpSpPr>
              <a:xfrm rot="10800000">
                <a:off x="939238" y="4923502"/>
                <a:ext cx="621450" cy="1347067"/>
                <a:chOff x="7010400" y="381000"/>
                <a:chExt cx="762000" cy="2033666"/>
              </a:xfrm>
            </p:grpSpPr>
            <p:sp>
              <p:nvSpPr>
                <p:cNvPr id="51" name="Rounded Rectangle 5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3"/>
              <p:cNvSpPr/>
              <p:nvPr/>
            </p:nvSpPr>
            <p:spPr>
              <a:xfrm>
                <a:off x="7315200" y="1981200"/>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1"/>
              <p:cNvSpPr/>
              <p:nvPr/>
            </p:nvSpPr>
            <p:spPr>
              <a:xfrm>
                <a:off x="609599" y="1643059"/>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23"/>
              <p:cNvGrpSpPr/>
              <p:nvPr/>
            </p:nvGrpSpPr>
            <p:grpSpPr>
              <a:xfrm>
                <a:off x="899460" y="833642"/>
                <a:ext cx="621450" cy="986197"/>
                <a:chOff x="7031201" y="834275"/>
                <a:chExt cx="762000" cy="1488861"/>
              </a:xfrm>
            </p:grpSpPr>
            <p:sp>
              <p:nvSpPr>
                <p:cNvPr id="49" name="Rounded Rectangle 4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5"/>
                <p:cNvSpPr/>
                <p:nvPr/>
              </p:nvSpPr>
              <p:spPr>
                <a:xfrm>
                  <a:off x="7031201" y="834275"/>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4"/>
              <p:cNvGrpSpPr/>
              <p:nvPr/>
            </p:nvGrpSpPr>
            <p:grpSpPr>
              <a:xfrm>
                <a:off x="7646520" y="1148254"/>
                <a:ext cx="621450" cy="1017899"/>
                <a:chOff x="7087348" y="824753"/>
                <a:chExt cx="762000" cy="1536722"/>
              </a:xfrm>
            </p:grpSpPr>
            <p:sp>
              <p:nvSpPr>
                <p:cNvPr id="47" name="Rounded Rectangle 4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87348" y="824753"/>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ectangle 38"/>
            <p:cNvSpPr/>
            <p:nvPr/>
          </p:nvSpPr>
          <p:spPr>
            <a:xfrm>
              <a:off x="1021405" y="4834063"/>
              <a:ext cx="2163579" cy="923330"/>
            </a:xfrm>
            <a:prstGeom prst="rect">
              <a:avLst/>
            </a:prstGeom>
          </p:spPr>
          <p:txBody>
            <a:bodyPr wrap="square">
              <a:spAutoFit/>
            </a:bodyPr>
            <a:lstStyle/>
            <a:p>
              <a:pPr algn="ctr"/>
              <a:r>
                <a:rPr lang="en-US" dirty="0">
                  <a:solidFill>
                    <a:srgbClr val="333333"/>
                  </a:solidFill>
                  <a:latin typeface="Open Sans"/>
                </a:rPr>
                <a:t> </a:t>
              </a:r>
              <a:r>
                <a:rPr lang="en-US" b="1" dirty="0"/>
                <a:t> Jesus Christ’s Church is built upon revelation from God</a:t>
              </a:r>
              <a:endParaRPr lang="en-US" dirty="0"/>
            </a:p>
          </p:txBody>
        </p:sp>
      </p:grpSp>
      <p:sp>
        <p:nvSpPr>
          <p:cNvPr id="57" name="Equal 56"/>
          <p:cNvSpPr/>
          <p:nvPr/>
        </p:nvSpPr>
        <p:spPr>
          <a:xfrm>
            <a:off x="6682902" y="3813243"/>
            <a:ext cx="1118681" cy="875489"/>
          </a:xfrm>
          <a:prstGeom prst="mathEqua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54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Ancient Keys</a:t>
            </a:r>
          </a:p>
        </p:txBody>
      </p:sp>
      <p:sp>
        <p:nvSpPr>
          <p:cNvPr id="10" name="TextBox 9"/>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16:19</a:t>
            </a:r>
          </a:p>
        </p:txBody>
      </p:sp>
      <p:grpSp>
        <p:nvGrpSpPr>
          <p:cNvPr id="13" name="Group 12"/>
          <p:cNvGrpSpPr/>
          <p:nvPr/>
        </p:nvGrpSpPr>
        <p:grpSpPr>
          <a:xfrm>
            <a:off x="6809293" y="1409867"/>
            <a:ext cx="5382707" cy="3531784"/>
            <a:chOff x="6809293" y="1409867"/>
            <a:chExt cx="5382707" cy="3531784"/>
          </a:xfrm>
        </p:grpSpPr>
        <p:sp>
          <p:nvSpPr>
            <p:cNvPr id="27" name="Rectangle 26"/>
            <p:cNvSpPr/>
            <p:nvPr/>
          </p:nvSpPr>
          <p:spPr>
            <a:xfrm>
              <a:off x="7055796" y="4541541"/>
              <a:ext cx="5136204" cy="400110"/>
            </a:xfrm>
            <a:prstGeom prst="rect">
              <a:avLst/>
            </a:prstGeom>
          </p:spPr>
          <p:txBody>
            <a:bodyPr wrap="square">
              <a:spAutoFit/>
            </a:bodyPr>
            <a:lstStyle/>
            <a:p>
              <a:r>
                <a:rPr lang="en-US" sz="2000" dirty="0">
                  <a:solidFill>
                    <a:schemeClr val="bg1"/>
                  </a:solidFill>
                </a:rPr>
                <a:t>Roman keys found in Israel</a:t>
              </a:r>
            </a:p>
          </p:txBody>
        </p:sp>
        <p:pic>
          <p:nvPicPr>
            <p:cNvPr id="26626" name="Picture 2" descr="Roman-era keys"/>
            <p:cNvPicPr>
              <a:picLocks noChangeAspect="1" noChangeArrowheads="1"/>
            </p:cNvPicPr>
            <p:nvPr/>
          </p:nvPicPr>
          <p:blipFill>
            <a:blip r:embed="rId3" cstate="print"/>
            <a:srcRect/>
            <a:stretch>
              <a:fillRect/>
            </a:stretch>
          </p:blipFill>
          <p:spPr bwMode="auto">
            <a:xfrm>
              <a:off x="6809293" y="1409867"/>
              <a:ext cx="4979004" cy="3064855"/>
            </a:xfrm>
            <a:prstGeom prst="rect">
              <a:avLst/>
            </a:prstGeom>
            <a:noFill/>
          </p:spPr>
        </p:pic>
      </p:grpSp>
      <p:sp>
        <p:nvSpPr>
          <p:cNvPr id="12" name="Rectangle 11"/>
          <p:cNvSpPr/>
          <p:nvPr/>
        </p:nvSpPr>
        <p:spPr>
          <a:xfrm>
            <a:off x="236706" y="1090377"/>
            <a:ext cx="6096000" cy="3416320"/>
          </a:xfrm>
          <a:prstGeom prst="rect">
            <a:avLst/>
          </a:prstGeom>
        </p:spPr>
        <p:txBody>
          <a:bodyPr>
            <a:spAutoFit/>
          </a:bodyPr>
          <a:lstStyle/>
          <a:p>
            <a:r>
              <a:rPr lang="en-US" dirty="0">
                <a:solidFill>
                  <a:schemeClr val="bg1"/>
                </a:solidFill>
              </a:rPr>
              <a:t>In the first century A.D., keys were typically made of iron and were bulkier, more expensive, and less common than modern house keys. </a:t>
            </a:r>
          </a:p>
          <a:p>
            <a:endParaRPr lang="en-US" dirty="0">
              <a:solidFill>
                <a:schemeClr val="bg1"/>
              </a:solidFill>
            </a:endParaRPr>
          </a:p>
          <a:p>
            <a:r>
              <a:rPr lang="en-US" dirty="0">
                <a:solidFill>
                  <a:schemeClr val="bg1"/>
                </a:solidFill>
              </a:rPr>
              <a:t>To hold the keys of a house was a position of great trust.</a:t>
            </a:r>
          </a:p>
          <a:p>
            <a:endParaRPr lang="en-US" dirty="0">
              <a:solidFill>
                <a:schemeClr val="bg1"/>
              </a:solidFill>
            </a:endParaRPr>
          </a:p>
          <a:p>
            <a:r>
              <a:rPr lang="en-US" dirty="0">
                <a:solidFill>
                  <a:schemeClr val="bg1"/>
                </a:solidFill>
              </a:rPr>
              <a:t> Thus, keys were a fitting symbol of special authority, responsibility, and purpose. </a:t>
            </a:r>
          </a:p>
          <a:p>
            <a:endParaRPr lang="en-US" dirty="0">
              <a:solidFill>
                <a:schemeClr val="bg1"/>
              </a:solidFill>
            </a:endParaRPr>
          </a:p>
          <a:p>
            <a:r>
              <a:rPr lang="en-US" dirty="0">
                <a:solidFill>
                  <a:schemeClr val="bg1"/>
                </a:solidFill>
              </a:rPr>
              <a:t>Ancient scriptures make repeated use of the symbol of keys, which represents the power to lock and unlock, open and shut, and permit or prevent entrance. (8) </a:t>
            </a:r>
          </a:p>
        </p:txBody>
      </p:sp>
    </p:spTree>
    <p:extLst>
      <p:ext uri="{BB962C8B-B14F-4D97-AF65-F5344CB8AC3E}">
        <p14:creationId xmlns:p14="http://schemas.microsoft.com/office/powerpoint/2010/main" val="35384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What Are the Keys of the Kingdom?</a:t>
            </a:r>
          </a:p>
        </p:txBody>
      </p:sp>
      <p:sp>
        <p:nvSpPr>
          <p:cNvPr id="10" name="TextBox 9"/>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16:19</a:t>
            </a:r>
          </a:p>
        </p:txBody>
      </p:sp>
      <p:sp>
        <p:nvSpPr>
          <p:cNvPr id="12" name="Rectangle 11"/>
          <p:cNvSpPr/>
          <p:nvPr/>
        </p:nvSpPr>
        <p:spPr>
          <a:xfrm>
            <a:off x="236706" y="1090377"/>
            <a:ext cx="6096000" cy="646331"/>
          </a:xfrm>
          <a:prstGeom prst="rect">
            <a:avLst/>
          </a:prstGeom>
        </p:spPr>
        <p:txBody>
          <a:bodyPr>
            <a:spAutoFit/>
          </a:bodyPr>
          <a:lstStyle/>
          <a:p>
            <a:r>
              <a:rPr lang="en-US" dirty="0">
                <a:solidFill>
                  <a:schemeClr val="bg1"/>
                </a:solidFill>
              </a:rPr>
              <a:t>Peter, together with James and John, received the promised keys on the Mount of Transfiguration. Matthew 17:1-9</a:t>
            </a:r>
          </a:p>
        </p:txBody>
      </p:sp>
      <p:sp>
        <p:nvSpPr>
          <p:cNvPr id="11" name="Rectangle 10"/>
          <p:cNvSpPr/>
          <p:nvPr/>
        </p:nvSpPr>
        <p:spPr>
          <a:xfrm>
            <a:off x="5168630" y="2222053"/>
            <a:ext cx="6096000" cy="4247317"/>
          </a:xfrm>
          <a:prstGeom prst="rect">
            <a:avLst/>
          </a:prstGeom>
        </p:spPr>
        <p:txBody>
          <a:bodyPr>
            <a:spAutoFit/>
          </a:bodyPr>
          <a:lstStyle/>
          <a:p>
            <a:r>
              <a:rPr lang="en-US" dirty="0">
                <a:solidFill>
                  <a:schemeClr val="bg1"/>
                </a:solidFill>
              </a:rPr>
              <a:t>"These keys, as we are aware, are the right and power to preside over the kingdom which is the Church. </a:t>
            </a:r>
          </a:p>
          <a:p>
            <a:endParaRPr lang="en-US" dirty="0">
              <a:solidFill>
                <a:schemeClr val="bg1"/>
              </a:solidFill>
            </a:endParaRPr>
          </a:p>
          <a:p>
            <a:r>
              <a:rPr lang="en-US" dirty="0">
                <a:solidFill>
                  <a:schemeClr val="bg1"/>
                </a:solidFill>
              </a:rPr>
              <a:t>They enable the legal administrators who hold them to perform the ordinances of salvation so they will be binding on earth and sealed in heaven. </a:t>
            </a:r>
          </a:p>
          <a:p>
            <a:endParaRPr lang="en-US" dirty="0">
              <a:solidFill>
                <a:schemeClr val="bg1"/>
              </a:solidFill>
            </a:endParaRPr>
          </a:p>
          <a:p>
            <a:r>
              <a:rPr lang="en-US" dirty="0">
                <a:solidFill>
                  <a:schemeClr val="bg1"/>
                </a:solidFill>
              </a:rPr>
              <a:t>These sealing keys were, in fact, given to Peter, James, and John about a week later, when they climbed nearby Mount </a:t>
            </a:r>
            <a:r>
              <a:rPr lang="en-US" dirty="0" err="1">
                <a:solidFill>
                  <a:schemeClr val="bg1"/>
                </a:solidFill>
              </a:rPr>
              <a:t>Hermon</a:t>
            </a:r>
            <a:r>
              <a:rPr lang="en-US" dirty="0">
                <a:solidFill>
                  <a:schemeClr val="bg1"/>
                </a:solidFill>
              </a:rPr>
              <a:t> to meet with Moses and Elijah and to participate in the glory of the Transfiguration. </a:t>
            </a:r>
          </a:p>
          <a:p>
            <a:endParaRPr lang="en-US" dirty="0">
              <a:solidFill>
                <a:schemeClr val="bg1"/>
              </a:solidFill>
            </a:endParaRPr>
          </a:p>
          <a:p>
            <a:r>
              <a:rPr lang="en-US" dirty="0">
                <a:solidFill>
                  <a:schemeClr val="bg1"/>
                </a:solidFill>
              </a:rPr>
              <a:t>Later they were given to all of the Twelve, so that all had the power to bind and loose both on earth and in heaven. (Matt. 18:18.)"  (9)</a:t>
            </a:r>
          </a:p>
        </p:txBody>
      </p:sp>
      <p:grpSp>
        <p:nvGrpSpPr>
          <p:cNvPr id="13" name="Group 15"/>
          <p:cNvGrpSpPr/>
          <p:nvPr/>
        </p:nvGrpSpPr>
        <p:grpSpPr>
          <a:xfrm rot="16200000">
            <a:off x="4028892" y="1934243"/>
            <a:ext cx="586703" cy="1306748"/>
            <a:chOff x="2438400" y="2514600"/>
            <a:chExt cx="1676400" cy="3733799"/>
          </a:xfrm>
        </p:grpSpPr>
        <p:sp>
          <p:nvSpPr>
            <p:cNvPr id="14" name="Left Arrow Callout 13"/>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Callout 14"/>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15"/>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
          <p:cNvGrpSpPr/>
          <p:nvPr/>
        </p:nvGrpSpPr>
        <p:grpSpPr>
          <a:xfrm rot="16200000">
            <a:off x="4040421" y="2632955"/>
            <a:ext cx="586703" cy="1306748"/>
            <a:chOff x="2438400" y="2514600"/>
            <a:chExt cx="1676400" cy="3733799"/>
          </a:xfrm>
        </p:grpSpPr>
        <p:sp>
          <p:nvSpPr>
            <p:cNvPr id="21" name="Left Arrow Callout 20"/>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Callout 21"/>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5"/>
          <p:cNvGrpSpPr/>
          <p:nvPr/>
        </p:nvGrpSpPr>
        <p:grpSpPr>
          <a:xfrm rot="16200000">
            <a:off x="4011235" y="3654358"/>
            <a:ext cx="586703" cy="1306748"/>
            <a:chOff x="2438400" y="2514600"/>
            <a:chExt cx="1676400" cy="3733799"/>
          </a:xfrm>
        </p:grpSpPr>
        <p:sp>
          <p:nvSpPr>
            <p:cNvPr id="29" name="Left Arrow Callout 28"/>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Callout 29"/>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30"/>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5"/>
          <p:cNvGrpSpPr/>
          <p:nvPr/>
        </p:nvGrpSpPr>
        <p:grpSpPr>
          <a:xfrm rot="16200000">
            <a:off x="4069601" y="5006503"/>
            <a:ext cx="586703" cy="1306748"/>
            <a:chOff x="2438400" y="2514600"/>
            <a:chExt cx="1676400" cy="3733799"/>
          </a:xfrm>
        </p:grpSpPr>
        <p:sp>
          <p:nvSpPr>
            <p:cNvPr id="36" name="Left Arrow Callout 35"/>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Arrow Callout 36"/>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nut 37"/>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676" name="Picture 4" descr="https://www.lds.org/bc/content/shared/content/images/gospel-library/magazine/liahonlp.nfo:o:82b.jpg"/>
          <p:cNvPicPr>
            <a:picLocks noChangeAspect="1" noChangeArrowheads="1"/>
          </p:cNvPicPr>
          <p:nvPr/>
        </p:nvPicPr>
        <p:blipFill>
          <a:blip r:embed="rId3" cstate="print"/>
          <a:srcRect/>
          <a:stretch>
            <a:fillRect/>
          </a:stretch>
        </p:blipFill>
        <p:spPr bwMode="auto">
          <a:xfrm>
            <a:off x="369582" y="2567291"/>
            <a:ext cx="2919109" cy="2919109"/>
          </a:xfrm>
          <a:prstGeom prst="rect">
            <a:avLst/>
          </a:prstGeom>
          <a:noFill/>
        </p:spPr>
      </p:pic>
    </p:spTree>
    <p:extLst>
      <p:ext uri="{BB962C8B-B14F-4D97-AF65-F5344CB8AC3E}">
        <p14:creationId xmlns:p14="http://schemas.microsoft.com/office/powerpoint/2010/main" val="2390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2" name="TextBox 1">
            <a:extLst>
              <a:ext uri="{FF2B5EF4-FFF2-40B4-BE49-F238E27FC236}">
                <a16:creationId xmlns:a16="http://schemas.microsoft.com/office/drawing/2014/main" id="{EA291C4B-AE02-DBF3-EB93-342C73EFC6CC}"/>
              </a:ext>
            </a:extLst>
          </p:cNvPr>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Some Priesthood Key Holders</a:t>
            </a:r>
          </a:p>
        </p:txBody>
      </p:sp>
      <p:grpSp>
        <p:nvGrpSpPr>
          <p:cNvPr id="21521" name="Group 21520">
            <a:extLst>
              <a:ext uri="{FF2B5EF4-FFF2-40B4-BE49-F238E27FC236}">
                <a16:creationId xmlns:a16="http://schemas.microsoft.com/office/drawing/2014/main" id="{957A385C-FDEE-0D62-5A05-DD5AF43F15C9}"/>
              </a:ext>
            </a:extLst>
          </p:cNvPr>
          <p:cNvGrpSpPr/>
          <p:nvPr/>
        </p:nvGrpSpPr>
        <p:grpSpPr>
          <a:xfrm>
            <a:off x="558861" y="1300214"/>
            <a:ext cx="3104406" cy="2009525"/>
            <a:chOff x="558861" y="1300214"/>
            <a:chExt cx="3104406" cy="2009525"/>
          </a:xfrm>
        </p:grpSpPr>
        <p:grpSp>
          <p:nvGrpSpPr>
            <p:cNvPr id="3" name="Group 2">
              <a:extLst>
                <a:ext uri="{FF2B5EF4-FFF2-40B4-BE49-F238E27FC236}">
                  <a16:creationId xmlns:a16="http://schemas.microsoft.com/office/drawing/2014/main" id="{102F6811-1751-28F2-7683-6A3AB9266C15}"/>
                </a:ext>
              </a:extLst>
            </p:cNvPr>
            <p:cNvGrpSpPr/>
            <p:nvPr/>
          </p:nvGrpSpPr>
          <p:grpSpPr>
            <a:xfrm>
              <a:off x="659683" y="1300214"/>
              <a:ext cx="2414433" cy="1225718"/>
              <a:chOff x="4458812" y="1219814"/>
              <a:chExt cx="3100584" cy="1574051"/>
            </a:xfrm>
          </p:grpSpPr>
          <p:grpSp>
            <p:nvGrpSpPr>
              <p:cNvPr id="4" name="Group 3">
                <a:extLst>
                  <a:ext uri="{FF2B5EF4-FFF2-40B4-BE49-F238E27FC236}">
                    <a16:creationId xmlns:a16="http://schemas.microsoft.com/office/drawing/2014/main" id="{A4DBFB8E-4192-E575-CFCF-CB41ACBF4581}"/>
                  </a:ext>
                </a:extLst>
              </p:cNvPr>
              <p:cNvGrpSpPr/>
              <p:nvPr/>
            </p:nvGrpSpPr>
            <p:grpSpPr>
              <a:xfrm>
                <a:off x="4458812" y="1338795"/>
                <a:ext cx="1076099" cy="1455070"/>
                <a:chOff x="6696052" y="1382055"/>
                <a:chExt cx="1076099" cy="1455070"/>
              </a:xfrm>
              <a:solidFill>
                <a:schemeClr val="tx1"/>
              </a:solidFill>
            </p:grpSpPr>
            <p:sp>
              <p:nvSpPr>
                <p:cNvPr id="11" name="Oval 10">
                  <a:extLst>
                    <a:ext uri="{FF2B5EF4-FFF2-40B4-BE49-F238E27FC236}">
                      <a16:creationId xmlns:a16="http://schemas.microsoft.com/office/drawing/2014/main" id="{A42D4F75-14F0-8E08-B0A9-52CC140A670A}"/>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3">
                  <a:extLst>
                    <a:ext uri="{FF2B5EF4-FFF2-40B4-BE49-F238E27FC236}">
                      <a16:creationId xmlns:a16="http://schemas.microsoft.com/office/drawing/2014/main" id="{0252420E-5147-7B4A-8ECD-BC11F0C8255D}"/>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39C5CF79-B45A-66D4-0019-CD56D4A76F75}"/>
                  </a:ext>
                </a:extLst>
              </p:cNvPr>
              <p:cNvGrpSpPr/>
              <p:nvPr/>
            </p:nvGrpSpPr>
            <p:grpSpPr>
              <a:xfrm>
                <a:off x="6483297" y="1338795"/>
                <a:ext cx="1076099" cy="1455070"/>
                <a:chOff x="6696052" y="1382055"/>
                <a:chExt cx="1076099" cy="1455070"/>
              </a:xfrm>
              <a:solidFill>
                <a:schemeClr val="tx1"/>
              </a:solidFill>
            </p:grpSpPr>
            <p:sp>
              <p:nvSpPr>
                <p:cNvPr id="9" name="Oval 8">
                  <a:extLst>
                    <a:ext uri="{FF2B5EF4-FFF2-40B4-BE49-F238E27FC236}">
                      <a16:creationId xmlns:a16="http://schemas.microsoft.com/office/drawing/2014/main" id="{01F33072-1DBE-0840-FAA1-ECE59DF4E134}"/>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a:extLst>
                    <a:ext uri="{FF2B5EF4-FFF2-40B4-BE49-F238E27FC236}">
                      <a16:creationId xmlns:a16="http://schemas.microsoft.com/office/drawing/2014/main" id="{48E1420D-BF0E-D9B5-4533-8F996DC566B0}"/>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0FC347E-913F-0AB6-6789-A88D04C0EB97}"/>
                  </a:ext>
                </a:extLst>
              </p:cNvPr>
              <p:cNvGrpSpPr/>
              <p:nvPr/>
            </p:nvGrpSpPr>
            <p:grpSpPr>
              <a:xfrm>
                <a:off x="5490667" y="1219814"/>
                <a:ext cx="1076098" cy="1563295"/>
                <a:chOff x="6824194" y="1514378"/>
                <a:chExt cx="910515" cy="1322746"/>
              </a:xfrm>
              <a:solidFill>
                <a:schemeClr val="tx1"/>
              </a:solidFill>
            </p:grpSpPr>
            <p:sp>
              <p:nvSpPr>
                <p:cNvPr id="7" name="Oval 6">
                  <a:extLst>
                    <a:ext uri="{FF2B5EF4-FFF2-40B4-BE49-F238E27FC236}">
                      <a16:creationId xmlns:a16="http://schemas.microsoft.com/office/drawing/2014/main" id="{71350F44-C391-6E86-9A15-363518621DE7}"/>
                    </a:ext>
                  </a:extLst>
                </p:cNvPr>
                <p:cNvSpPr/>
                <p:nvPr/>
              </p:nvSpPr>
              <p:spPr>
                <a:xfrm>
                  <a:off x="6899000" y="1514378"/>
                  <a:ext cx="727645" cy="72764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a:extLst>
                    <a:ext uri="{FF2B5EF4-FFF2-40B4-BE49-F238E27FC236}">
                      <a16:creationId xmlns:a16="http://schemas.microsoft.com/office/drawing/2014/main" id="{44A44C20-0261-83A3-0A1D-F201E9B6DDC5}"/>
                    </a:ext>
                  </a:extLst>
                </p:cNvPr>
                <p:cNvSpPr/>
                <p:nvPr/>
              </p:nvSpPr>
              <p:spPr>
                <a:xfrm rot="16200000">
                  <a:off x="7002948" y="2105363"/>
                  <a:ext cx="553007" cy="910515"/>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a:extLst>
                <a:ext uri="{FF2B5EF4-FFF2-40B4-BE49-F238E27FC236}">
                  <a16:creationId xmlns:a16="http://schemas.microsoft.com/office/drawing/2014/main" id="{C51B532B-69F2-E25D-8274-036B04CEACC3}"/>
                </a:ext>
              </a:extLst>
            </p:cNvPr>
            <p:cNvSpPr txBox="1"/>
            <p:nvPr/>
          </p:nvSpPr>
          <p:spPr>
            <a:xfrm>
              <a:off x="558861" y="2663408"/>
              <a:ext cx="3104406" cy="646331"/>
            </a:xfrm>
            <a:prstGeom prst="rect">
              <a:avLst/>
            </a:prstGeom>
            <a:noFill/>
          </p:spPr>
          <p:txBody>
            <a:bodyPr wrap="square">
              <a:spAutoFit/>
            </a:bodyPr>
            <a:lstStyle/>
            <a:p>
              <a:pPr fontAlgn="base"/>
              <a:r>
                <a:rPr lang="en-US" dirty="0">
                  <a:solidFill>
                    <a:schemeClr val="bg1"/>
                  </a:solidFill>
                </a:rPr>
                <a:t>Stake and district presidents</a:t>
              </a:r>
            </a:p>
            <a:p>
              <a:pPr fontAlgn="base"/>
              <a:r>
                <a:rPr lang="en-US" dirty="0">
                  <a:solidFill>
                    <a:schemeClr val="bg1"/>
                  </a:solidFill>
                </a:rPr>
                <a:t>Bishops and branch presidents</a:t>
              </a:r>
            </a:p>
          </p:txBody>
        </p:sp>
      </p:grpSp>
      <p:grpSp>
        <p:nvGrpSpPr>
          <p:cNvPr id="21524" name="Group 21523">
            <a:extLst>
              <a:ext uri="{FF2B5EF4-FFF2-40B4-BE49-F238E27FC236}">
                <a16:creationId xmlns:a16="http://schemas.microsoft.com/office/drawing/2014/main" id="{51BB4962-D492-6590-E900-79B527F8AD8B}"/>
              </a:ext>
            </a:extLst>
          </p:cNvPr>
          <p:cNvGrpSpPr/>
          <p:nvPr/>
        </p:nvGrpSpPr>
        <p:grpSpPr>
          <a:xfrm>
            <a:off x="5195303" y="1177329"/>
            <a:ext cx="2878635" cy="2003775"/>
            <a:chOff x="4656682" y="1315911"/>
            <a:chExt cx="2878635" cy="2003775"/>
          </a:xfrm>
        </p:grpSpPr>
        <p:sp>
          <p:nvSpPr>
            <p:cNvPr id="20" name="TextBox 19">
              <a:extLst>
                <a:ext uri="{FF2B5EF4-FFF2-40B4-BE49-F238E27FC236}">
                  <a16:creationId xmlns:a16="http://schemas.microsoft.com/office/drawing/2014/main" id="{D073B7AE-CE85-36DC-36F2-6F0A3154EB53}"/>
                </a:ext>
              </a:extLst>
            </p:cNvPr>
            <p:cNvSpPr txBox="1"/>
            <p:nvPr/>
          </p:nvSpPr>
          <p:spPr>
            <a:xfrm>
              <a:off x="4656682" y="2950354"/>
              <a:ext cx="2878635" cy="369332"/>
            </a:xfrm>
            <a:prstGeom prst="rect">
              <a:avLst/>
            </a:prstGeom>
            <a:noFill/>
          </p:spPr>
          <p:txBody>
            <a:bodyPr wrap="square">
              <a:spAutoFit/>
            </a:bodyPr>
            <a:lstStyle/>
            <a:p>
              <a:pPr fontAlgn="base"/>
              <a:r>
                <a:rPr lang="en-US" dirty="0">
                  <a:solidFill>
                    <a:schemeClr val="bg1"/>
                  </a:solidFill>
                </a:rPr>
                <a:t>The President of the Church</a:t>
              </a:r>
            </a:p>
          </p:txBody>
        </p:sp>
        <p:grpSp>
          <p:nvGrpSpPr>
            <p:cNvPr id="21" name="Group 20">
              <a:extLst>
                <a:ext uri="{FF2B5EF4-FFF2-40B4-BE49-F238E27FC236}">
                  <a16:creationId xmlns:a16="http://schemas.microsoft.com/office/drawing/2014/main" id="{1BBE267E-77CA-29DB-FE26-F7F87F055F20}"/>
                </a:ext>
              </a:extLst>
            </p:cNvPr>
            <p:cNvGrpSpPr/>
            <p:nvPr/>
          </p:nvGrpSpPr>
          <p:grpSpPr>
            <a:xfrm>
              <a:off x="4789021" y="1315911"/>
              <a:ext cx="2414433" cy="1347497"/>
              <a:chOff x="4458812" y="1063427"/>
              <a:chExt cx="3100584" cy="1730438"/>
            </a:xfrm>
          </p:grpSpPr>
          <p:grpSp>
            <p:nvGrpSpPr>
              <p:cNvPr id="22" name="Group 21">
                <a:extLst>
                  <a:ext uri="{FF2B5EF4-FFF2-40B4-BE49-F238E27FC236}">
                    <a16:creationId xmlns:a16="http://schemas.microsoft.com/office/drawing/2014/main" id="{FC5D654E-FFF2-9AC6-87F2-CFF20DE19C1C}"/>
                  </a:ext>
                </a:extLst>
              </p:cNvPr>
              <p:cNvGrpSpPr/>
              <p:nvPr/>
            </p:nvGrpSpPr>
            <p:grpSpPr>
              <a:xfrm>
                <a:off x="4458812" y="1338795"/>
                <a:ext cx="1076099" cy="1455070"/>
                <a:chOff x="6696052" y="1382055"/>
                <a:chExt cx="1076099" cy="1455070"/>
              </a:xfrm>
              <a:solidFill>
                <a:schemeClr val="tx1"/>
              </a:solidFill>
            </p:grpSpPr>
            <p:sp>
              <p:nvSpPr>
                <p:cNvPr id="29" name="Oval 28">
                  <a:extLst>
                    <a:ext uri="{FF2B5EF4-FFF2-40B4-BE49-F238E27FC236}">
                      <a16:creationId xmlns:a16="http://schemas.microsoft.com/office/drawing/2014/main" id="{5B207DA1-0B4C-92AD-2B2F-AE588DD4AE25}"/>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lay 29">
                  <a:extLst>
                    <a:ext uri="{FF2B5EF4-FFF2-40B4-BE49-F238E27FC236}">
                      <a16:creationId xmlns:a16="http://schemas.microsoft.com/office/drawing/2014/main" id="{06C266F3-D990-D2D0-A1AC-11554BC18E59}"/>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7446F6B-64BD-D03F-C27E-61C8764D1548}"/>
                  </a:ext>
                </a:extLst>
              </p:cNvPr>
              <p:cNvGrpSpPr/>
              <p:nvPr/>
            </p:nvGrpSpPr>
            <p:grpSpPr>
              <a:xfrm>
                <a:off x="6483297" y="1338795"/>
                <a:ext cx="1076099" cy="1455070"/>
                <a:chOff x="6696052" y="1382055"/>
                <a:chExt cx="1076099" cy="1455070"/>
              </a:xfrm>
              <a:solidFill>
                <a:schemeClr val="tx1"/>
              </a:solidFill>
            </p:grpSpPr>
            <p:sp>
              <p:nvSpPr>
                <p:cNvPr id="27" name="Oval 26">
                  <a:extLst>
                    <a:ext uri="{FF2B5EF4-FFF2-40B4-BE49-F238E27FC236}">
                      <a16:creationId xmlns:a16="http://schemas.microsoft.com/office/drawing/2014/main" id="{B853ECE9-AE3A-F084-5D08-8774FACE7CF6}"/>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a:extLst>
                    <a:ext uri="{FF2B5EF4-FFF2-40B4-BE49-F238E27FC236}">
                      <a16:creationId xmlns:a16="http://schemas.microsoft.com/office/drawing/2014/main" id="{913A133B-C80F-292F-B204-CED040E69235}"/>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FD82731-8831-01F9-B5E0-B1F0C2AE3E53}"/>
                  </a:ext>
                </a:extLst>
              </p:cNvPr>
              <p:cNvGrpSpPr/>
              <p:nvPr/>
            </p:nvGrpSpPr>
            <p:grpSpPr>
              <a:xfrm>
                <a:off x="5339218" y="1063427"/>
                <a:ext cx="1271794" cy="1719683"/>
                <a:chOff x="6696052" y="1382055"/>
                <a:chExt cx="1076099" cy="1455070"/>
              </a:xfrm>
              <a:solidFill>
                <a:schemeClr val="tx1"/>
              </a:solidFill>
            </p:grpSpPr>
            <p:sp>
              <p:nvSpPr>
                <p:cNvPr id="25" name="Oval 24">
                  <a:extLst>
                    <a:ext uri="{FF2B5EF4-FFF2-40B4-BE49-F238E27FC236}">
                      <a16:creationId xmlns:a16="http://schemas.microsoft.com/office/drawing/2014/main" id="{A2CF2382-D18F-32FD-D956-6A8F24D4ECD5}"/>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lay 25">
                  <a:extLst>
                    <a:ext uri="{FF2B5EF4-FFF2-40B4-BE49-F238E27FC236}">
                      <a16:creationId xmlns:a16="http://schemas.microsoft.com/office/drawing/2014/main" id="{6FE1F9BF-C552-FD51-C900-39ED4759D5FD}"/>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523" name="Group 21522">
            <a:extLst>
              <a:ext uri="{FF2B5EF4-FFF2-40B4-BE49-F238E27FC236}">
                <a16:creationId xmlns:a16="http://schemas.microsoft.com/office/drawing/2014/main" id="{86C082B3-B441-603D-3639-44DB1CD95F75}"/>
              </a:ext>
            </a:extLst>
          </p:cNvPr>
          <p:cNvGrpSpPr/>
          <p:nvPr/>
        </p:nvGrpSpPr>
        <p:grpSpPr>
          <a:xfrm>
            <a:off x="7364855" y="2986573"/>
            <a:ext cx="2776847" cy="2936788"/>
            <a:chOff x="7364855" y="2986573"/>
            <a:chExt cx="2776847" cy="2936788"/>
          </a:xfrm>
        </p:grpSpPr>
        <p:grpSp>
          <p:nvGrpSpPr>
            <p:cNvPr id="21522" name="Group 21521">
              <a:extLst>
                <a:ext uri="{FF2B5EF4-FFF2-40B4-BE49-F238E27FC236}">
                  <a16:creationId xmlns:a16="http://schemas.microsoft.com/office/drawing/2014/main" id="{7F6950E2-C006-A0EF-BCA8-CFF8EE28F763}"/>
                </a:ext>
              </a:extLst>
            </p:cNvPr>
            <p:cNvGrpSpPr/>
            <p:nvPr/>
          </p:nvGrpSpPr>
          <p:grpSpPr>
            <a:xfrm>
              <a:off x="7364855" y="2986573"/>
              <a:ext cx="2776847" cy="2936788"/>
              <a:chOff x="8919788" y="1007236"/>
              <a:chExt cx="2776847" cy="2936788"/>
            </a:xfrm>
          </p:grpSpPr>
          <p:sp>
            <p:nvSpPr>
              <p:cNvPr id="18" name="TextBox 17">
                <a:extLst>
                  <a:ext uri="{FF2B5EF4-FFF2-40B4-BE49-F238E27FC236}">
                    <a16:creationId xmlns:a16="http://schemas.microsoft.com/office/drawing/2014/main" id="{B7DDC46A-F89A-8BEB-7427-A2F112EE0B7A}"/>
                  </a:ext>
                </a:extLst>
              </p:cNvPr>
              <p:cNvSpPr txBox="1"/>
              <p:nvPr/>
            </p:nvSpPr>
            <p:spPr>
              <a:xfrm>
                <a:off x="9447613" y="3574692"/>
                <a:ext cx="2249022" cy="369332"/>
              </a:xfrm>
              <a:prstGeom prst="rect">
                <a:avLst/>
              </a:prstGeom>
              <a:noFill/>
            </p:spPr>
            <p:txBody>
              <a:bodyPr wrap="square">
                <a:spAutoFit/>
              </a:bodyPr>
              <a:lstStyle/>
              <a:p>
                <a:pPr fontAlgn="base"/>
                <a:r>
                  <a:rPr lang="en-US" dirty="0">
                    <a:solidFill>
                      <a:schemeClr val="bg1"/>
                    </a:solidFill>
                  </a:rPr>
                  <a:t>Mission presidents</a:t>
                </a:r>
              </a:p>
            </p:txBody>
          </p:sp>
          <p:pic>
            <p:nvPicPr>
              <p:cNvPr id="1026" name="Picture 2" descr="Country Vector Icons free download in SVG, PNG Format">
                <a:extLst>
                  <a:ext uri="{FF2B5EF4-FFF2-40B4-BE49-F238E27FC236}">
                    <a16:creationId xmlns:a16="http://schemas.microsoft.com/office/drawing/2014/main" id="{A01720C4-464A-9809-D489-534FA5D5E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788" y="1007236"/>
                <a:ext cx="2694098" cy="26940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505" name="Group 21504">
              <a:extLst>
                <a:ext uri="{FF2B5EF4-FFF2-40B4-BE49-F238E27FC236}">
                  <a16:creationId xmlns:a16="http://schemas.microsoft.com/office/drawing/2014/main" id="{A19945CE-1757-51C0-545B-78C0B01B4820}"/>
                </a:ext>
              </a:extLst>
            </p:cNvPr>
            <p:cNvGrpSpPr/>
            <p:nvPr/>
          </p:nvGrpSpPr>
          <p:grpSpPr>
            <a:xfrm>
              <a:off x="8319757" y="4065164"/>
              <a:ext cx="700582" cy="974904"/>
              <a:chOff x="6721618" y="1382055"/>
              <a:chExt cx="1076099" cy="1497458"/>
            </a:xfrm>
            <a:solidFill>
              <a:schemeClr val="tx1"/>
            </a:solidFill>
          </p:grpSpPr>
          <p:sp>
            <p:nvSpPr>
              <p:cNvPr id="21510" name="Oval 21509">
                <a:extLst>
                  <a:ext uri="{FF2B5EF4-FFF2-40B4-BE49-F238E27FC236}">
                    <a16:creationId xmlns:a16="http://schemas.microsoft.com/office/drawing/2014/main" id="{C0D92D8F-97D5-0D58-5F61-3F22A1FF6605}"/>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1" name="Flowchart: Delay 21510">
                <a:extLst>
                  <a:ext uri="{FF2B5EF4-FFF2-40B4-BE49-F238E27FC236}">
                    <a16:creationId xmlns:a16="http://schemas.microsoft.com/office/drawing/2014/main" id="{5C2348EE-25EF-39CE-1EA0-2BFA186ABB70}"/>
                  </a:ext>
                </a:extLst>
              </p:cNvPr>
              <p:cNvSpPr/>
              <p:nvPr/>
            </p:nvSpPr>
            <p:spPr>
              <a:xfrm rot="16200000">
                <a:off x="6932881" y="2014676"/>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1525" name="Group 21524">
            <a:extLst>
              <a:ext uri="{FF2B5EF4-FFF2-40B4-BE49-F238E27FC236}">
                <a16:creationId xmlns:a16="http://schemas.microsoft.com/office/drawing/2014/main" id="{1E4C618A-D007-5926-EF04-2A6D1B6F8812}"/>
              </a:ext>
            </a:extLst>
          </p:cNvPr>
          <p:cNvGrpSpPr/>
          <p:nvPr/>
        </p:nvGrpSpPr>
        <p:grpSpPr>
          <a:xfrm>
            <a:off x="3283599" y="3506909"/>
            <a:ext cx="3224792" cy="2541499"/>
            <a:chOff x="3754437" y="3297546"/>
            <a:chExt cx="3224792" cy="2541499"/>
          </a:xfrm>
        </p:grpSpPr>
        <p:grpSp>
          <p:nvGrpSpPr>
            <p:cNvPr id="21518" name="Group 21517">
              <a:extLst>
                <a:ext uri="{FF2B5EF4-FFF2-40B4-BE49-F238E27FC236}">
                  <a16:creationId xmlns:a16="http://schemas.microsoft.com/office/drawing/2014/main" id="{AC278E44-34DD-A39C-5982-4FD11B7D7B92}"/>
                </a:ext>
              </a:extLst>
            </p:cNvPr>
            <p:cNvGrpSpPr/>
            <p:nvPr/>
          </p:nvGrpSpPr>
          <p:grpSpPr>
            <a:xfrm>
              <a:off x="3754437" y="3297546"/>
              <a:ext cx="1202130" cy="2541499"/>
              <a:chOff x="7483518" y="2520838"/>
              <a:chExt cx="1202130" cy="2541499"/>
            </a:xfrm>
          </p:grpSpPr>
          <p:grpSp>
            <p:nvGrpSpPr>
              <p:cNvPr id="21517" name="Group 21516">
                <a:extLst>
                  <a:ext uri="{FF2B5EF4-FFF2-40B4-BE49-F238E27FC236}">
                    <a16:creationId xmlns:a16="http://schemas.microsoft.com/office/drawing/2014/main" id="{F29E9EF9-7B27-6C98-8544-939004784D3C}"/>
                  </a:ext>
                </a:extLst>
              </p:cNvPr>
              <p:cNvGrpSpPr/>
              <p:nvPr/>
            </p:nvGrpSpPr>
            <p:grpSpPr>
              <a:xfrm>
                <a:off x="7483518" y="2520838"/>
                <a:ext cx="1202130" cy="2541499"/>
                <a:chOff x="7285119" y="3191403"/>
                <a:chExt cx="1202130" cy="2541499"/>
              </a:xfrm>
            </p:grpSpPr>
            <p:sp>
              <p:nvSpPr>
                <p:cNvPr id="21514" name="Rectangle 21513">
                  <a:extLst>
                    <a:ext uri="{FF2B5EF4-FFF2-40B4-BE49-F238E27FC236}">
                      <a16:creationId xmlns:a16="http://schemas.microsoft.com/office/drawing/2014/main" id="{C20D5FAE-4DA8-EE5D-DEDA-3F766F4764C1}"/>
                    </a:ext>
                  </a:extLst>
                </p:cNvPr>
                <p:cNvSpPr/>
                <p:nvPr/>
              </p:nvSpPr>
              <p:spPr>
                <a:xfrm>
                  <a:off x="7285119" y="4530772"/>
                  <a:ext cx="1202130" cy="12021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5" name="Isosceles Triangle 21514">
                  <a:extLst>
                    <a:ext uri="{FF2B5EF4-FFF2-40B4-BE49-F238E27FC236}">
                      <a16:creationId xmlns:a16="http://schemas.microsoft.com/office/drawing/2014/main" id="{1BCFD732-46CD-29EA-F15D-37CEC7D70BE9}"/>
                    </a:ext>
                  </a:extLst>
                </p:cNvPr>
                <p:cNvSpPr/>
                <p:nvPr/>
              </p:nvSpPr>
              <p:spPr>
                <a:xfrm>
                  <a:off x="7716416" y="3191403"/>
                  <a:ext cx="298580" cy="13310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04" name="Group 21503">
                <a:extLst>
                  <a:ext uri="{FF2B5EF4-FFF2-40B4-BE49-F238E27FC236}">
                    <a16:creationId xmlns:a16="http://schemas.microsoft.com/office/drawing/2014/main" id="{E15A63E2-692E-A987-BAC8-49F33EC391FC}"/>
                  </a:ext>
                </a:extLst>
              </p:cNvPr>
              <p:cNvGrpSpPr/>
              <p:nvPr/>
            </p:nvGrpSpPr>
            <p:grpSpPr>
              <a:xfrm>
                <a:off x="7754654" y="4129759"/>
                <a:ext cx="618902" cy="836861"/>
                <a:chOff x="6696052" y="1382055"/>
                <a:chExt cx="1076099" cy="1455070"/>
              </a:xfrm>
              <a:solidFill>
                <a:schemeClr val="bg1"/>
              </a:solidFill>
            </p:grpSpPr>
            <p:sp>
              <p:nvSpPr>
                <p:cNvPr id="21512" name="Oval 21511">
                  <a:extLst>
                    <a:ext uri="{FF2B5EF4-FFF2-40B4-BE49-F238E27FC236}">
                      <a16:creationId xmlns:a16="http://schemas.microsoft.com/office/drawing/2014/main" id="{AF3E75E4-B02C-8EE9-DF6A-3DD75C315A46}"/>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3" name="Flowchart: Delay 21512">
                  <a:extLst>
                    <a:ext uri="{FF2B5EF4-FFF2-40B4-BE49-F238E27FC236}">
                      <a16:creationId xmlns:a16="http://schemas.microsoft.com/office/drawing/2014/main" id="{D99010E3-86FD-986D-9AB1-4E5410481E79}"/>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520" name="TextBox 21519">
              <a:extLst>
                <a:ext uri="{FF2B5EF4-FFF2-40B4-BE49-F238E27FC236}">
                  <a16:creationId xmlns:a16="http://schemas.microsoft.com/office/drawing/2014/main" id="{F3330B51-D4A3-B311-2182-1856F3B267B0}"/>
                </a:ext>
              </a:extLst>
            </p:cNvPr>
            <p:cNvSpPr txBox="1"/>
            <p:nvPr/>
          </p:nvSpPr>
          <p:spPr>
            <a:xfrm>
              <a:off x="4977764" y="5003343"/>
              <a:ext cx="2001465" cy="369332"/>
            </a:xfrm>
            <a:prstGeom prst="rect">
              <a:avLst/>
            </a:prstGeom>
            <a:noFill/>
          </p:spPr>
          <p:txBody>
            <a:bodyPr wrap="square">
              <a:spAutoFit/>
            </a:bodyPr>
            <a:lstStyle/>
            <a:p>
              <a:pPr fontAlgn="base"/>
              <a:r>
                <a:rPr lang="en-US" dirty="0">
                  <a:solidFill>
                    <a:schemeClr val="bg1"/>
                  </a:solidFill>
                </a:rPr>
                <a:t>Temple presidents</a:t>
              </a:r>
            </a:p>
          </p:txBody>
        </p:sp>
      </p:grpSp>
    </p:spTree>
    <p:extLst>
      <p:ext uri="{BB962C8B-B14F-4D97-AF65-F5344CB8AC3E}">
        <p14:creationId xmlns:p14="http://schemas.microsoft.com/office/powerpoint/2010/main" val="351363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5361" y="2256141"/>
            <a:ext cx="3936716" cy="1200329"/>
          </a:xfrm>
          <a:prstGeom prst="rect">
            <a:avLst/>
          </a:prstGeom>
          <a:noFill/>
        </p:spPr>
        <p:txBody>
          <a:bodyPr wrap="square" rtlCol="0">
            <a:spAutoFit/>
          </a:bodyPr>
          <a:lstStyle/>
          <a:p>
            <a:r>
              <a:rPr lang="en-US" dirty="0">
                <a:solidFill>
                  <a:schemeClr val="bg1"/>
                </a:solidFill>
              </a:rPr>
              <a:t>The word of the Lord’s presence there spread rapidly…the people flocked to Him, bringing their afflicted to receive of His beneficence by word or touch.</a:t>
            </a: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Previously…</a:t>
            </a:r>
          </a:p>
        </p:txBody>
      </p:sp>
      <p:sp>
        <p:nvSpPr>
          <p:cNvPr id="5" name="Rectangle 4"/>
          <p:cNvSpPr/>
          <p:nvPr/>
        </p:nvSpPr>
        <p:spPr>
          <a:xfrm>
            <a:off x="1877078" y="1253346"/>
            <a:ext cx="6096000" cy="369332"/>
          </a:xfrm>
          <a:prstGeom prst="rect">
            <a:avLst/>
          </a:prstGeom>
        </p:spPr>
        <p:txBody>
          <a:bodyPr>
            <a:spAutoFit/>
          </a:bodyPr>
          <a:lstStyle/>
          <a:p>
            <a:r>
              <a:rPr lang="en-US" i="1" dirty="0">
                <a:solidFill>
                  <a:schemeClr val="bg1"/>
                </a:solidFill>
              </a:rPr>
              <a:t>Jesus and his disciples reached the land of </a:t>
            </a:r>
            <a:r>
              <a:rPr lang="en-US" i="1" dirty="0" err="1">
                <a:solidFill>
                  <a:schemeClr val="bg1"/>
                </a:solidFill>
              </a:rPr>
              <a:t>Gennesaret</a:t>
            </a:r>
            <a:endParaRPr lang="en-US" i="1" dirty="0">
              <a:solidFill>
                <a:schemeClr val="bg1"/>
              </a:solidFill>
            </a:endParaRPr>
          </a:p>
        </p:txBody>
      </p:sp>
      <p:sp>
        <p:nvSpPr>
          <p:cNvPr id="7" name="Rectangle 6"/>
          <p:cNvSpPr/>
          <p:nvPr/>
        </p:nvSpPr>
        <p:spPr>
          <a:xfrm>
            <a:off x="5158903" y="4859604"/>
            <a:ext cx="6096000" cy="1477328"/>
          </a:xfrm>
          <a:prstGeom prst="rect">
            <a:avLst/>
          </a:prstGeom>
        </p:spPr>
        <p:txBody>
          <a:bodyPr>
            <a:spAutoFit/>
          </a:bodyPr>
          <a:lstStyle/>
          <a:p>
            <a:r>
              <a:rPr lang="en-US" dirty="0">
                <a:solidFill>
                  <a:schemeClr val="bg1"/>
                </a:solidFill>
              </a:rPr>
              <a:t>In the towns through which He walked, the sick were laid in the streets that the blessing of His passing might fall upon them; and many “besought him that they might touch if it were but the border of his garment; and as many as touched him were made whole.” (1)</a:t>
            </a:r>
          </a:p>
        </p:txBody>
      </p:sp>
      <p:grpSp>
        <p:nvGrpSpPr>
          <p:cNvPr id="8" name="Group 7"/>
          <p:cNvGrpSpPr/>
          <p:nvPr/>
        </p:nvGrpSpPr>
        <p:grpSpPr>
          <a:xfrm>
            <a:off x="8239327" y="643468"/>
            <a:ext cx="3523693" cy="3777400"/>
            <a:chOff x="7529689" y="643467"/>
            <a:chExt cx="4233332" cy="4538133"/>
          </a:xfrm>
        </p:grpSpPr>
        <p:grpSp>
          <p:nvGrpSpPr>
            <p:cNvPr id="9" name="Group 14"/>
            <p:cNvGrpSpPr/>
            <p:nvPr/>
          </p:nvGrpSpPr>
          <p:grpSpPr>
            <a:xfrm>
              <a:off x="7529689" y="643467"/>
              <a:ext cx="3804355" cy="4538133"/>
              <a:chOff x="6039556" y="1151467"/>
              <a:chExt cx="3804355" cy="4538133"/>
            </a:xfrm>
          </p:grpSpPr>
          <p:sp>
            <p:nvSpPr>
              <p:cNvPr id="18" name="Rectangle 17"/>
              <p:cNvSpPr/>
              <p:nvPr/>
            </p:nvSpPr>
            <p:spPr>
              <a:xfrm>
                <a:off x="6039556" y="1151467"/>
                <a:ext cx="3804355" cy="4538133"/>
              </a:xfrm>
              <a:prstGeom prst="rect">
                <a:avLst/>
              </a:prstGeom>
              <a:solidFill>
                <a:srgbClr val="ECB2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728178" y="1455024"/>
                <a:ext cx="2269066" cy="3986790"/>
              </a:xfrm>
              <a:custGeom>
                <a:avLst/>
                <a:gdLst>
                  <a:gd name="connsiteX0" fmla="*/ 1535289 w 2269066"/>
                  <a:gd name="connsiteY0" fmla="*/ 68976 h 3986790"/>
                  <a:gd name="connsiteX1" fmla="*/ 1535289 w 2269066"/>
                  <a:gd name="connsiteY1" fmla="*/ 68976 h 3986790"/>
                  <a:gd name="connsiteX2" fmla="*/ 1433689 w 2269066"/>
                  <a:gd name="connsiteY2" fmla="*/ 91554 h 3986790"/>
                  <a:gd name="connsiteX3" fmla="*/ 1365955 w 2269066"/>
                  <a:gd name="connsiteY3" fmla="*/ 114132 h 3986790"/>
                  <a:gd name="connsiteX4" fmla="*/ 1332089 w 2269066"/>
                  <a:gd name="connsiteY4" fmla="*/ 125421 h 3986790"/>
                  <a:gd name="connsiteX5" fmla="*/ 1309511 w 2269066"/>
                  <a:gd name="connsiteY5" fmla="*/ 159287 h 3986790"/>
                  <a:gd name="connsiteX6" fmla="*/ 1298222 w 2269066"/>
                  <a:gd name="connsiteY6" fmla="*/ 193154 h 3986790"/>
                  <a:gd name="connsiteX7" fmla="*/ 1128889 w 2269066"/>
                  <a:gd name="connsiteY7" fmla="*/ 249598 h 3986790"/>
                  <a:gd name="connsiteX8" fmla="*/ 1027289 w 2269066"/>
                  <a:gd name="connsiteY8" fmla="*/ 272176 h 3986790"/>
                  <a:gd name="connsiteX9" fmla="*/ 959555 w 2269066"/>
                  <a:gd name="connsiteY9" fmla="*/ 294754 h 3986790"/>
                  <a:gd name="connsiteX10" fmla="*/ 948266 w 2269066"/>
                  <a:gd name="connsiteY10" fmla="*/ 328621 h 3986790"/>
                  <a:gd name="connsiteX11" fmla="*/ 914400 w 2269066"/>
                  <a:gd name="connsiteY11" fmla="*/ 351198 h 3986790"/>
                  <a:gd name="connsiteX12" fmla="*/ 880533 w 2269066"/>
                  <a:gd name="connsiteY12" fmla="*/ 385065 h 3986790"/>
                  <a:gd name="connsiteX13" fmla="*/ 857955 w 2269066"/>
                  <a:gd name="connsiteY13" fmla="*/ 418932 h 3986790"/>
                  <a:gd name="connsiteX14" fmla="*/ 790222 w 2269066"/>
                  <a:gd name="connsiteY14" fmla="*/ 464087 h 3986790"/>
                  <a:gd name="connsiteX15" fmla="*/ 756355 w 2269066"/>
                  <a:gd name="connsiteY15" fmla="*/ 486665 h 3986790"/>
                  <a:gd name="connsiteX16" fmla="*/ 711200 w 2269066"/>
                  <a:gd name="connsiteY16" fmla="*/ 497954 h 3986790"/>
                  <a:gd name="connsiteX17" fmla="*/ 677333 w 2269066"/>
                  <a:gd name="connsiteY17" fmla="*/ 509243 h 3986790"/>
                  <a:gd name="connsiteX18" fmla="*/ 620889 w 2269066"/>
                  <a:gd name="connsiteY18" fmla="*/ 520532 h 3986790"/>
                  <a:gd name="connsiteX19" fmla="*/ 564444 w 2269066"/>
                  <a:gd name="connsiteY19" fmla="*/ 576976 h 3986790"/>
                  <a:gd name="connsiteX20" fmla="*/ 530578 w 2269066"/>
                  <a:gd name="connsiteY20" fmla="*/ 599554 h 3986790"/>
                  <a:gd name="connsiteX21" fmla="*/ 496711 w 2269066"/>
                  <a:gd name="connsiteY21" fmla="*/ 633421 h 3986790"/>
                  <a:gd name="connsiteX22" fmla="*/ 462844 w 2269066"/>
                  <a:gd name="connsiteY22" fmla="*/ 644710 h 3986790"/>
                  <a:gd name="connsiteX23" fmla="*/ 428978 w 2269066"/>
                  <a:gd name="connsiteY23" fmla="*/ 667287 h 3986790"/>
                  <a:gd name="connsiteX24" fmla="*/ 395111 w 2269066"/>
                  <a:gd name="connsiteY24" fmla="*/ 678576 h 3986790"/>
                  <a:gd name="connsiteX25" fmla="*/ 327378 w 2269066"/>
                  <a:gd name="connsiteY25" fmla="*/ 735021 h 3986790"/>
                  <a:gd name="connsiteX26" fmla="*/ 282222 w 2269066"/>
                  <a:gd name="connsiteY26" fmla="*/ 757598 h 3986790"/>
                  <a:gd name="connsiteX27" fmla="*/ 237066 w 2269066"/>
                  <a:gd name="connsiteY27" fmla="*/ 825332 h 3986790"/>
                  <a:gd name="connsiteX28" fmla="*/ 203200 w 2269066"/>
                  <a:gd name="connsiteY28" fmla="*/ 893065 h 3986790"/>
                  <a:gd name="connsiteX29" fmla="*/ 191911 w 2269066"/>
                  <a:gd name="connsiteY29" fmla="*/ 949510 h 3986790"/>
                  <a:gd name="connsiteX30" fmla="*/ 169333 w 2269066"/>
                  <a:gd name="connsiteY30" fmla="*/ 1017243 h 3986790"/>
                  <a:gd name="connsiteX31" fmla="*/ 158044 w 2269066"/>
                  <a:gd name="connsiteY31" fmla="*/ 1051110 h 3986790"/>
                  <a:gd name="connsiteX32" fmla="*/ 146755 w 2269066"/>
                  <a:gd name="connsiteY32" fmla="*/ 1084976 h 3986790"/>
                  <a:gd name="connsiteX33" fmla="*/ 135466 w 2269066"/>
                  <a:gd name="connsiteY33" fmla="*/ 1118843 h 3986790"/>
                  <a:gd name="connsiteX34" fmla="*/ 112889 w 2269066"/>
                  <a:gd name="connsiteY34" fmla="*/ 1152710 h 3986790"/>
                  <a:gd name="connsiteX35" fmla="*/ 90311 w 2269066"/>
                  <a:gd name="connsiteY35" fmla="*/ 1220443 h 3986790"/>
                  <a:gd name="connsiteX36" fmla="*/ 79022 w 2269066"/>
                  <a:gd name="connsiteY36" fmla="*/ 1254310 h 3986790"/>
                  <a:gd name="connsiteX37" fmla="*/ 67733 w 2269066"/>
                  <a:gd name="connsiteY37" fmla="*/ 1299465 h 3986790"/>
                  <a:gd name="connsiteX38" fmla="*/ 45155 w 2269066"/>
                  <a:gd name="connsiteY38" fmla="*/ 1333332 h 3986790"/>
                  <a:gd name="connsiteX39" fmla="*/ 11289 w 2269066"/>
                  <a:gd name="connsiteY39" fmla="*/ 1446221 h 3986790"/>
                  <a:gd name="connsiteX40" fmla="*/ 0 w 2269066"/>
                  <a:gd name="connsiteY40" fmla="*/ 1480087 h 3986790"/>
                  <a:gd name="connsiteX41" fmla="*/ 22578 w 2269066"/>
                  <a:gd name="connsiteY41" fmla="*/ 1626843 h 3986790"/>
                  <a:gd name="connsiteX42" fmla="*/ 45155 w 2269066"/>
                  <a:gd name="connsiteY42" fmla="*/ 1694576 h 3986790"/>
                  <a:gd name="connsiteX43" fmla="*/ 90311 w 2269066"/>
                  <a:gd name="connsiteY43" fmla="*/ 1762310 h 3986790"/>
                  <a:gd name="connsiteX44" fmla="*/ 124178 w 2269066"/>
                  <a:gd name="connsiteY44" fmla="*/ 1841332 h 3986790"/>
                  <a:gd name="connsiteX45" fmla="*/ 135466 w 2269066"/>
                  <a:gd name="connsiteY45" fmla="*/ 1875198 h 3986790"/>
                  <a:gd name="connsiteX46" fmla="*/ 158044 w 2269066"/>
                  <a:gd name="connsiteY46" fmla="*/ 1909065 h 3986790"/>
                  <a:gd name="connsiteX47" fmla="*/ 169333 w 2269066"/>
                  <a:gd name="connsiteY47" fmla="*/ 1942932 h 3986790"/>
                  <a:gd name="connsiteX48" fmla="*/ 191911 w 2269066"/>
                  <a:gd name="connsiteY48" fmla="*/ 1976798 h 3986790"/>
                  <a:gd name="connsiteX49" fmla="*/ 259644 w 2269066"/>
                  <a:gd name="connsiteY49" fmla="*/ 2067110 h 3986790"/>
                  <a:gd name="connsiteX50" fmla="*/ 349955 w 2269066"/>
                  <a:gd name="connsiteY50" fmla="*/ 2202576 h 3986790"/>
                  <a:gd name="connsiteX51" fmla="*/ 372533 w 2269066"/>
                  <a:gd name="connsiteY51" fmla="*/ 2236443 h 3986790"/>
                  <a:gd name="connsiteX52" fmla="*/ 395111 w 2269066"/>
                  <a:gd name="connsiteY52" fmla="*/ 2270310 h 3986790"/>
                  <a:gd name="connsiteX53" fmla="*/ 428978 w 2269066"/>
                  <a:gd name="connsiteY53" fmla="*/ 2338043 h 3986790"/>
                  <a:gd name="connsiteX54" fmla="*/ 451555 w 2269066"/>
                  <a:gd name="connsiteY54" fmla="*/ 2405776 h 3986790"/>
                  <a:gd name="connsiteX55" fmla="*/ 530578 w 2269066"/>
                  <a:gd name="connsiteY55" fmla="*/ 2507376 h 3986790"/>
                  <a:gd name="connsiteX56" fmla="*/ 553155 w 2269066"/>
                  <a:gd name="connsiteY56" fmla="*/ 2541243 h 3986790"/>
                  <a:gd name="connsiteX57" fmla="*/ 575733 w 2269066"/>
                  <a:gd name="connsiteY57" fmla="*/ 2608976 h 3986790"/>
                  <a:gd name="connsiteX58" fmla="*/ 598311 w 2269066"/>
                  <a:gd name="connsiteY58" fmla="*/ 2642843 h 3986790"/>
                  <a:gd name="connsiteX59" fmla="*/ 620889 w 2269066"/>
                  <a:gd name="connsiteY59" fmla="*/ 2710576 h 3986790"/>
                  <a:gd name="connsiteX60" fmla="*/ 632178 w 2269066"/>
                  <a:gd name="connsiteY60" fmla="*/ 2744443 h 3986790"/>
                  <a:gd name="connsiteX61" fmla="*/ 643466 w 2269066"/>
                  <a:gd name="connsiteY61" fmla="*/ 2789598 h 3986790"/>
                  <a:gd name="connsiteX62" fmla="*/ 677333 w 2269066"/>
                  <a:gd name="connsiteY62" fmla="*/ 2891198 h 3986790"/>
                  <a:gd name="connsiteX63" fmla="*/ 688622 w 2269066"/>
                  <a:gd name="connsiteY63" fmla="*/ 2925065 h 3986790"/>
                  <a:gd name="connsiteX64" fmla="*/ 699911 w 2269066"/>
                  <a:gd name="connsiteY64" fmla="*/ 2958932 h 3986790"/>
                  <a:gd name="connsiteX65" fmla="*/ 756355 w 2269066"/>
                  <a:gd name="connsiteY65" fmla="*/ 3026665 h 3986790"/>
                  <a:gd name="connsiteX66" fmla="*/ 790222 w 2269066"/>
                  <a:gd name="connsiteY66" fmla="*/ 3116976 h 3986790"/>
                  <a:gd name="connsiteX67" fmla="*/ 824089 w 2269066"/>
                  <a:gd name="connsiteY67" fmla="*/ 3139554 h 3986790"/>
                  <a:gd name="connsiteX68" fmla="*/ 857955 w 2269066"/>
                  <a:gd name="connsiteY68" fmla="*/ 3207287 h 3986790"/>
                  <a:gd name="connsiteX69" fmla="*/ 880533 w 2269066"/>
                  <a:gd name="connsiteY69" fmla="*/ 3252443 h 3986790"/>
                  <a:gd name="connsiteX70" fmla="*/ 891822 w 2269066"/>
                  <a:gd name="connsiteY70" fmla="*/ 3286310 h 3986790"/>
                  <a:gd name="connsiteX71" fmla="*/ 914400 w 2269066"/>
                  <a:gd name="connsiteY71" fmla="*/ 3320176 h 3986790"/>
                  <a:gd name="connsiteX72" fmla="*/ 925689 w 2269066"/>
                  <a:gd name="connsiteY72" fmla="*/ 3365332 h 3986790"/>
                  <a:gd name="connsiteX73" fmla="*/ 948266 w 2269066"/>
                  <a:gd name="connsiteY73" fmla="*/ 3433065 h 3986790"/>
                  <a:gd name="connsiteX74" fmla="*/ 959555 w 2269066"/>
                  <a:gd name="connsiteY74" fmla="*/ 3489510 h 3986790"/>
                  <a:gd name="connsiteX75" fmla="*/ 982133 w 2269066"/>
                  <a:gd name="connsiteY75" fmla="*/ 3557243 h 3986790"/>
                  <a:gd name="connsiteX76" fmla="*/ 993422 w 2269066"/>
                  <a:gd name="connsiteY76" fmla="*/ 3591110 h 3986790"/>
                  <a:gd name="connsiteX77" fmla="*/ 1004711 w 2269066"/>
                  <a:gd name="connsiteY77" fmla="*/ 3624976 h 3986790"/>
                  <a:gd name="connsiteX78" fmla="*/ 1038578 w 2269066"/>
                  <a:gd name="connsiteY78" fmla="*/ 3737865 h 3986790"/>
                  <a:gd name="connsiteX79" fmla="*/ 1049866 w 2269066"/>
                  <a:gd name="connsiteY79" fmla="*/ 3771732 h 3986790"/>
                  <a:gd name="connsiteX80" fmla="*/ 1072444 w 2269066"/>
                  <a:gd name="connsiteY80" fmla="*/ 3805598 h 3986790"/>
                  <a:gd name="connsiteX81" fmla="*/ 1083733 w 2269066"/>
                  <a:gd name="connsiteY81" fmla="*/ 3839465 h 3986790"/>
                  <a:gd name="connsiteX82" fmla="*/ 1185333 w 2269066"/>
                  <a:gd name="connsiteY82" fmla="*/ 3929776 h 3986790"/>
                  <a:gd name="connsiteX83" fmla="*/ 1219200 w 2269066"/>
                  <a:gd name="connsiteY83" fmla="*/ 3941065 h 3986790"/>
                  <a:gd name="connsiteX84" fmla="*/ 1253066 w 2269066"/>
                  <a:gd name="connsiteY84" fmla="*/ 3963643 h 3986790"/>
                  <a:gd name="connsiteX85" fmla="*/ 1501422 w 2269066"/>
                  <a:gd name="connsiteY85" fmla="*/ 3963643 h 3986790"/>
                  <a:gd name="connsiteX86" fmla="*/ 1569155 w 2269066"/>
                  <a:gd name="connsiteY86" fmla="*/ 3907198 h 3986790"/>
                  <a:gd name="connsiteX87" fmla="*/ 1603022 w 2269066"/>
                  <a:gd name="connsiteY87" fmla="*/ 3884621 h 3986790"/>
                  <a:gd name="connsiteX88" fmla="*/ 1659466 w 2269066"/>
                  <a:gd name="connsiteY88" fmla="*/ 3828176 h 3986790"/>
                  <a:gd name="connsiteX89" fmla="*/ 1715911 w 2269066"/>
                  <a:gd name="connsiteY89" fmla="*/ 3783021 h 3986790"/>
                  <a:gd name="connsiteX90" fmla="*/ 1761066 w 2269066"/>
                  <a:gd name="connsiteY90" fmla="*/ 3749154 h 3986790"/>
                  <a:gd name="connsiteX91" fmla="*/ 1794933 w 2269066"/>
                  <a:gd name="connsiteY91" fmla="*/ 3715287 h 3986790"/>
                  <a:gd name="connsiteX92" fmla="*/ 1828800 w 2269066"/>
                  <a:gd name="connsiteY92" fmla="*/ 3703998 h 3986790"/>
                  <a:gd name="connsiteX93" fmla="*/ 1851378 w 2269066"/>
                  <a:gd name="connsiteY93" fmla="*/ 3670132 h 3986790"/>
                  <a:gd name="connsiteX94" fmla="*/ 1885244 w 2269066"/>
                  <a:gd name="connsiteY94" fmla="*/ 3658843 h 3986790"/>
                  <a:gd name="connsiteX95" fmla="*/ 1919111 w 2269066"/>
                  <a:gd name="connsiteY95" fmla="*/ 3636265 h 3986790"/>
                  <a:gd name="connsiteX96" fmla="*/ 1952978 w 2269066"/>
                  <a:gd name="connsiteY96" fmla="*/ 3568532 h 3986790"/>
                  <a:gd name="connsiteX97" fmla="*/ 1964266 w 2269066"/>
                  <a:gd name="connsiteY97" fmla="*/ 3534665 h 3986790"/>
                  <a:gd name="connsiteX98" fmla="*/ 1986844 w 2269066"/>
                  <a:gd name="connsiteY98" fmla="*/ 3331465 h 3986790"/>
                  <a:gd name="connsiteX99" fmla="*/ 1998133 w 2269066"/>
                  <a:gd name="connsiteY99" fmla="*/ 3263732 h 3986790"/>
                  <a:gd name="connsiteX100" fmla="*/ 2009422 w 2269066"/>
                  <a:gd name="connsiteY100" fmla="*/ 3229865 h 3986790"/>
                  <a:gd name="connsiteX101" fmla="*/ 2032000 w 2269066"/>
                  <a:gd name="connsiteY101" fmla="*/ 3150843 h 3986790"/>
                  <a:gd name="connsiteX102" fmla="*/ 2054578 w 2269066"/>
                  <a:gd name="connsiteY102" fmla="*/ 3116976 h 3986790"/>
                  <a:gd name="connsiteX103" fmla="*/ 2065866 w 2269066"/>
                  <a:gd name="connsiteY103" fmla="*/ 3083110 h 3986790"/>
                  <a:gd name="connsiteX104" fmla="*/ 2099733 w 2269066"/>
                  <a:gd name="connsiteY104" fmla="*/ 3060532 h 3986790"/>
                  <a:gd name="connsiteX105" fmla="*/ 2122311 w 2269066"/>
                  <a:gd name="connsiteY105" fmla="*/ 2992798 h 3986790"/>
                  <a:gd name="connsiteX106" fmla="*/ 2133600 w 2269066"/>
                  <a:gd name="connsiteY106" fmla="*/ 2958932 h 3986790"/>
                  <a:gd name="connsiteX107" fmla="*/ 2156178 w 2269066"/>
                  <a:gd name="connsiteY107" fmla="*/ 2925065 h 3986790"/>
                  <a:gd name="connsiteX108" fmla="*/ 2167466 w 2269066"/>
                  <a:gd name="connsiteY108" fmla="*/ 2755732 h 3986790"/>
                  <a:gd name="connsiteX109" fmla="*/ 2144889 w 2269066"/>
                  <a:gd name="connsiteY109" fmla="*/ 2405776 h 3986790"/>
                  <a:gd name="connsiteX110" fmla="*/ 2144889 w 2269066"/>
                  <a:gd name="connsiteY110" fmla="*/ 2123554 h 3986790"/>
                  <a:gd name="connsiteX111" fmla="*/ 2167466 w 2269066"/>
                  <a:gd name="connsiteY111" fmla="*/ 2033243 h 3986790"/>
                  <a:gd name="connsiteX112" fmla="*/ 2178755 w 2269066"/>
                  <a:gd name="connsiteY112" fmla="*/ 1965510 h 3986790"/>
                  <a:gd name="connsiteX113" fmla="*/ 2201333 w 2269066"/>
                  <a:gd name="connsiteY113" fmla="*/ 1897776 h 3986790"/>
                  <a:gd name="connsiteX114" fmla="*/ 2212622 w 2269066"/>
                  <a:gd name="connsiteY114" fmla="*/ 1863910 h 3986790"/>
                  <a:gd name="connsiteX115" fmla="*/ 2235200 w 2269066"/>
                  <a:gd name="connsiteY115" fmla="*/ 1830043 h 3986790"/>
                  <a:gd name="connsiteX116" fmla="*/ 2257778 w 2269066"/>
                  <a:gd name="connsiteY116" fmla="*/ 1762310 h 3986790"/>
                  <a:gd name="connsiteX117" fmla="*/ 2269066 w 2269066"/>
                  <a:gd name="connsiteY117" fmla="*/ 1728443 h 3986790"/>
                  <a:gd name="connsiteX118" fmla="*/ 2257778 w 2269066"/>
                  <a:gd name="connsiteY118" fmla="*/ 1513954 h 3986790"/>
                  <a:gd name="connsiteX119" fmla="*/ 2246489 w 2269066"/>
                  <a:gd name="connsiteY119" fmla="*/ 1480087 h 3986790"/>
                  <a:gd name="connsiteX120" fmla="*/ 2235200 w 2269066"/>
                  <a:gd name="connsiteY120" fmla="*/ 1434932 h 3986790"/>
                  <a:gd name="connsiteX121" fmla="*/ 2201333 w 2269066"/>
                  <a:gd name="connsiteY121" fmla="*/ 1333332 h 3986790"/>
                  <a:gd name="connsiteX122" fmla="*/ 2190044 w 2269066"/>
                  <a:gd name="connsiteY122" fmla="*/ 1299465 h 3986790"/>
                  <a:gd name="connsiteX123" fmla="*/ 2212622 w 2269066"/>
                  <a:gd name="connsiteY123" fmla="*/ 1186576 h 3986790"/>
                  <a:gd name="connsiteX124" fmla="*/ 2235200 w 2269066"/>
                  <a:gd name="connsiteY124" fmla="*/ 1152710 h 3986790"/>
                  <a:gd name="connsiteX125" fmla="*/ 2269066 w 2269066"/>
                  <a:gd name="connsiteY125" fmla="*/ 1028532 h 3986790"/>
                  <a:gd name="connsiteX126" fmla="*/ 2257778 w 2269066"/>
                  <a:gd name="connsiteY126" fmla="*/ 825332 h 3986790"/>
                  <a:gd name="connsiteX127" fmla="*/ 2246489 w 2269066"/>
                  <a:gd name="connsiteY127" fmla="*/ 791465 h 3986790"/>
                  <a:gd name="connsiteX128" fmla="*/ 2235200 w 2269066"/>
                  <a:gd name="connsiteY128" fmla="*/ 701154 h 3986790"/>
                  <a:gd name="connsiteX129" fmla="*/ 2212622 w 2269066"/>
                  <a:gd name="connsiteY129" fmla="*/ 554398 h 3986790"/>
                  <a:gd name="connsiteX130" fmla="*/ 2122311 w 2269066"/>
                  <a:gd name="connsiteY130" fmla="*/ 452798 h 3986790"/>
                  <a:gd name="connsiteX131" fmla="*/ 2043289 w 2269066"/>
                  <a:gd name="connsiteY131" fmla="*/ 351198 h 3986790"/>
                  <a:gd name="connsiteX132" fmla="*/ 2020711 w 2269066"/>
                  <a:gd name="connsiteY132" fmla="*/ 317332 h 3986790"/>
                  <a:gd name="connsiteX133" fmla="*/ 1986844 w 2269066"/>
                  <a:gd name="connsiteY133" fmla="*/ 294754 h 3986790"/>
                  <a:gd name="connsiteX134" fmla="*/ 1919111 w 2269066"/>
                  <a:gd name="connsiteY134" fmla="*/ 238310 h 3986790"/>
                  <a:gd name="connsiteX135" fmla="*/ 1862666 w 2269066"/>
                  <a:gd name="connsiteY135" fmla="*/ 181865 h 3986790"/>
                  <a:gd name="connsiteX136" fmla="*/ 1840089 w 2269066"/>
                  <a:gd name="connsiteY136" fmla="*/ 147998 h 3986790"/>
                  <a:gd name="connsiteX137" fmla="*/ 1772355 w 2269066"/>
                  <a:gd name="connsiteY137" fmla="*/ 102843 h 3986790"/>
                  <a:gd name="connsiteX138" fmla="*/ 1738489 w 2269066"/>
                  <a:gd name="connsiteY138" fmla="*/ 68976 h 3986790"/>
                  <a:gd name="connsiteX139" fmla="*/ 1715911 w 2269066"/>
                  <a:gd name="connsiteY139" fmla="*/ 35110 h 3986790"/>
                  <a:gd name="connsiteX140" fmla="*/ 1580444 w 2269066"/>
                  <a:gd name="connsiteY140" fmla="*/ 23821 h 3986790"/>
                  <a:gd name="connsiteX141" fmla="*/ 1478844 w 2269066"/>
                  <a:gd name="connsiteY141" fmla="*/ 23821 h 3986790"/>
                  <a:gd name="connsiteX142" fmla="*/ 1467555 w 2269066"/>
                  <a:gd name="connsiteY142" fmla="*/ 68976 h 3986790"/>
                  <a:gd name="connsiteX143" fmla="*/ 1467555 w 2269066"/>
                  <a:gd name="connsiteY143" fmla="*/ 68976 h 3986790"/>
                  <a:gd name="connsiteX144" fmla="*/ 1467555 w 2269066"/>
                  <a:gd name="connsiteY144" fmla="*/ 68976 h 398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69066" h="3986790">
                    <a:moveTo>
                      <a:pt x="1535289" y="68976"/>
                    </a:moveTo>
                    <a:lnTo>
                      <a:pt x="1535289" y="68976"/>
                    </a:lnTo>
                    <a:cubicBezTo>
                      <a:pt x="1501422" y="76502"/>
                      <a:pt x="1467210" y="82615"/>
                      <a:pt x="1433689" y="91554"/>
                    </a:cubicBezTo>
                    <a:cubicBezTo>
                      <a:pt x="1410693" y="97686"/>
                      <a:pt x="1388533" y="106606"/>
                      <a:pt x="1365955" y="114132"/>
                    </a:cubicBezTo>
                    <a:lnTo>
                      <a:pt x="1332089" y="125421"/>
                    </a:lnTo>
                    <a:cubicBezTo>
                      <a:pt x="1324563" y="136710"/>
                      <a:pt x="1315579" y="147152"/>
                      <a:pt x="1309511" y="159287"/>
                    </a:cubicBezTo>
                    <a:cubicBezTo>
                      <a:pt x="1304189" y="169930"/>
                      <a:pt x="1306636" y="184740"/>
                      <a:pt x="1298222" y="193154"/>
                    </a:cubicBezTo>
                    <a:cubicBezTo>
                      <a:pt x="1238168" y="253208"/>
                      <a:pt x="1212212" y="240341"/>
                      <a:pt x="1128889" y="249598"/>
                    </a:cubicBezTo>
                    <a:cubicBezTo>
                      <a:pt x="1031991" y="281897"/>
                      <a:pt x="1186232" y="232440"/>
                      <a:pt x="1027289" y="272176"/>
                    </a:cubicBezTo>
                    <a:cubicBezTo>
                      <a:pt x="1004200" y="277948"/>
                      <a:pt x="959555" y="294754"/>
                      <a:pt x="959555" y="294754"/>
                    </a:cubicBezTo>
                    <a:cubicBezTo>
                      <a:pt x="955792" y="306043"/>
                      <a:pt x="955700" y="319329"/>
                      <a:pt x="948266" y="328621"/>
                    </a:cubicBezTo>
                    <a:cubicBezTo>
                      <a:pt x="939791" y="339215"/>
                      <a:pt x="924823" y="342512"/>
                      <a:pt x="914400" y="351198"/>
                    </a:cubicBezTo>
                    <a:cubicBezTo>
                      <a:pt x="902135" y="361419"/>
                      <a:pt x="890754" y="372800"/>
                      <a:pt x="880533" y="385065"/>
                    </a:cubicBezTo>
                    <a:cubicBezTo>
                      <a:pt x="871847" y="395488"/>
                      <a:pt x="868166" y="409998"/>
                      <a:pt x="857955" y="418932"/>
                    </a:cubicBezTo>
                    <a:cubicBezTo>
                      <a:pt x="837534" y="436800"/>
                      <a:pt x="812800" y="449035"/>
                      <a:pt x="790222" y="464087"/>
                    </a:cubicBezTo>
                    <a:cubicBezTo>
                      <a:pt x="778933" y="471613"/>
                      <a:pt x="769518" y="483374"/>
                      <a:pt x="756355" y="486665"/>
                    </a:cubicBezTo>
                    <a:cubicBezTo>
                      <a:pt x="741303" y="490428"/>
                      <a:pt x="726118" y="493692"/>
                      <a:pt x="711200" y="497954"/>
                    </a:cubicBezTo>
                    <a:cubicBezTo>
                      <a:pt x="699758" y="501223"/>
                      <a:pt x="688877" y="506357"/>
                      <a:pt x="677333" y="509243"/>
                    </a:cubicBezTo>
                    <a:cubicBezTo>
                      <a:pt x="658719" y="513897"/>
                      <a:pt x="639704" y="516769"/>
                      <a:pt x="620889" y="520532"/>
                    </a:cubicBezTo>
                    <a:cubicBezTo>
                      <a:pt x="530580" y="580738"/>
                      <a:pt x="639700" y="501720"/>
                      <a:pt x="564444" y="576976"/>
                    </a:cubicBezTo>
                    <a:cubicBezTo>
                      <a:pt x="554850" y="586570"/>
                      <a:pt x="541001" y="590868"/>
                      <a:pt x="530578" y="599554"/>
                    </a:cubicBezTo>
                    <a:cubicBezTo>
                      <a:pt x="518313" y="609775"/>
                      <a:pt x="509995" y="624565"/>
                      <a:pt x="496711" y="633421"/>
                    </a:cubicBezTo>
                    <a:cubicBezTo>
                      <a:pt x="486810" y="640022"/>
                      <a:pt x="473487" y="639388"/>
                      <a:pt x="462844" y="644710"/>
                    </a:cubicBezTo>
                    <a:cubicBezTo>
                      <a:pt x="450709" y="650777"/>
                      <a:pt x="441113" y="661220"/>
                      <a:pt x="428978" y="667287"/>
                    </a:cubicBezTo>
                    <a:cubicBezTo>
                      <a:pt x="418335" y="672609"/>
                      <a:pt x="405754" y="673254"/>
                      <a:pt x="395111" y="678576"/>
                    </a:cubicBezTo>
                    <a:cubicBezTo>
                      <a:pt x="335382" y="708441"/>
                      <a:pt x="385639" y="693406"/>
                      <a:pt x="327378" y="735021"/>
                    </a:cubicBezTo>
                    <a:cubicBezTo>
                      <a:pt x="313684" y="744802"/>
                      <a:pt x="297274" y="750072"/>
                      <a:pt x="282222" y="757598"/>
                    </a:cubicBezTo>
                    <a:cubicBezTo>
                      <a:pt x="267170" y="780176"/>
                      <a:pt x="245647" y="799589"/>
                      <a:pt x="237066" y="825332"/>
                    </a:cubicBezTo>
                    <a:cubicBezTo>
                      <a:pt x="221488" y="872070"/>
                      <a:pt x="232379" y="849297"/>
                      <a:pt x="203200" y="893065"/>
                    </a:cubicBezTo>
                    <a:cubicBezTo>
                      <a:pt x="199437" y="911880"/>
                      <a:pt x="196960" y="930998"/>
                      <a:pt x="191911" y="949510"/>
                    </a:cubicBezTo>
                    <a:cubicBezTo>
                      <a:pt x="185649" y="972470"/>
                      <a:pt x="176859" y="994665"/>
                      <a:pt x="169333" y="1017243"/>
                    </a:cubicBezTo>
                    <a:lnTo>
                      <a:pt x="158044" y="1051110"/>
                    </a:lnTo>
                    <a:lnTo>
                      <a:pt x="146755" y="1084976"/>
                    </a:lnTo>
                    <a:cubicBezTo>
                      <a:pt x="142992" y="1096265"/>
                      <a:pt x="142067" y="1108942"/>
                      <a:pt x="135466" y="1118843"/>
                    </a:cubicBezTo>
                    <a:cubicBezTo>
                      <a:pt x="127940" y="1130132"/>
                      <a:pt x="118399" y="1140312"/>
                      <a:pt x="112889" y="1152710"/>
                    </a:cubicBezTo>
                    <a:cubicBezTo>
                      <a:pt x="103223" y="1174458"/>
                      <a:pt x="97837" y="1197865"/>
                      <a:pt x="90311" y="1220443"/>
                    </a:cubicBezTo>
                    <a:cubicBezTo>
                      <a:pt x="86548" y="1231732"/>
                      <a:pt x="81908" y="1242766"/>
                      <a:pt x="79022" y="1254310"/>
                    </a:cubicBezTo>
                    <a:cubicBezTo>
                      <a:pt x="75259" y="1269362"/>
                      <a:pt x="73845" y="1285205"/>
                      <a:pt x="67733" y="1299465"/>
                    </a:cubicBezTo>
                    <a:cubicBezTo>
                      <a:pt x="62388" y="1311936"/>
                      <a:pt x="50665" y="1320934"/>
                      <a:pt x="45155" y="1333332"/>
                    </a:cubicBezTo>
                    <a:cubicBezTo>
                      <a:pt x="23694" y="1381619"/>
                      <a:pt x="24424" y="1400250"/>
                      <a:pt x="11289" y="1446221"/>
                    </a:cubicBezTo>
                    <a:cubicBezTo>
                      <a:pt x="8020" y="1457662"/>
                      <a:pt x="3763" y="1468798"/>
                      <a:pt x="0" y="1480087"/>
                    </a:cubicBezTo>
                    <a:cubicBezTo>
                      <a:pt x="7951" y="1551641"/>
                      <a:pt x="5325" y="1569331"/>
                      <a:pt x="22578" y="1626843"/>
                    </a:cubicBezTo>
                    <a:cubicBezTo>
                      <a:pt x="29416" y="1649638"/>
                      <a:pt x="31954" y="1674774"/>
                      <a:pt x="45155" y="1694576"/>
                    </a:cubicBezTo>
                    <a:lnTo>
                      <a:pt x="90311" y="1762310"/>
                    </a:lnTo>
                    <a:cubicBezTo>
                      <a:pt x="113807" y="1856291"/>
                      <a:pt x="85197" y="1763369"/>
                      <a:pt x="124178" y="1841332"/>
                    </a:cubicBezTo>
                    <a:cubicBezTo>
                      <a:pt x="129499" y="1851975"/>
                      <a:pt x="130145" y="1864555"/>
                      <a:pt x="135466" y="1875198"/>
                    </a:cubicBezTo>
                    <a:cubicBezTo>
                      <a:pt x="141534" y="1887333"/>
                      <a:pt x="151976" y="1896930"/>
                      <a:pt x="158044" y="1909065"/>
                    </a:cubicBezTo>
                    <a:cubicBezTo>
                      <a:pt x="163366" y="1919708"/>
                      <a:pt x="164011" y="1932289"/>
                      <a:pt x="169333" y="1942932"/>
                    </a:cubicBezTo>
                    <a:cubicBezTo>
                      <a:pt x="175401" y="1955067"/>
                      <a:pt x="183931" y="1965826"/>
                      <a:pt x="191911" y="1976798"/>
                    </a:cubicBezTo>
                    <a:cubicBezTo>
                      <a:pt x="214044" y="2007231"/>
                      <a:pt x="238771" y="2035800"/>
                      <a:pt x="259644" y="2067110"/>
                    </a:cubicBezTo>
                    <a:lnTo>
                      <a:pt x="349955" y="2202576"/>
                    </a:lnTo>
                    <a:lnTo>
                      <a:pt x="372533" y="2236443"/>
                    </a:lnTo>
                    <a:cubicBezTo>
                      <a:pt x="380059" y="2247732"/>
                      <a:pt x="390820" y="2257439"/>
                      <a:pt x="395111" y="2270310"/>
                    </a:cubicBezTo>
                    <a:cubicBezTo>
                      <a:pt x="410691" y="2317047"/>
                      <a:pt x="399799" y="2294275"/>
                      <a:pt x="428978" y="2338043"/>
                    </a:cubicBezTo>
                    <a:cubicBezTo>
                      <a:pt x="436504" y="2360621"/>
                      <a:pt x="434727" y="2388948"/>
                      <a:pt x="451555" y="2405776"/>
                    </a:cubicBezTo>
                    <a:cubicBezTo>
                      <a:pt x="504608" y="2458829"/>
                      <a:pt x="476569" y="2426363"/>
                      <a:pt x="530578" y="2507376"/>
                    </a:cubicBezTo>
                    <a:cubicBezTo>
                      <a:pt x="538104" y="2518665"/>
                      <a:pt x="548865" y="2528372"/>
                      <a:pt x="553155" y="2541243"/>
                    </a:cubicBezTo>
                    <a:cubicBezTo>
                      <a:pt x="560681" y="2563821"/>
                      <a:pt x="562532" y="2589174"/>
                      <a:pt x="575733" y="2608976"/>
                    </a:cubicBezTo>
                    <a:cubicBezTo>
                      <a:pt x="583259" y="2620265"/>
                      <a:pt x="592801" y="2630445"/>
                      <a:pt x="598311" y="2642843"/>
                    </a:cubicBezTo>
                    <a:cubicBezTo>
                      <a:pt x="607977" y="2664591"/>
                      <a:pt x="613363" y="2687998"/>
                      <a:pt x="620889" y="2710576"/>
                    </a:cubicBezTo>
                    <a:cubicBezTo>
                      <a:pt x="624652" y="2721865"/>
                      <a:pt x="629292" y="2732899"/>
                      <a:pt x="632178" y="2744443"/>
                    </a:cubicBezTo>
                    <a:cubicBezTo>
                      <a:pt x="635941" y="2759495"/>
                      <a:pt x="639008" y="2774737"/>
                      <a:pt x="643466" y="2789598"/>
                    </a:cubicBezTo>
                    <a:cubicBezTo>
                      <a:pt x="643474" y="2789626"/>
                      <a:pt x="671684" y="2874250"/>
                      <a:pt x="677333" y="2891198"/>
                    </a:cubicBezTo>
                    <a:lnTo>
                      <a:pt x="688622" y="2925065"/>
                    </a:lnTo>
                    <a:cubicBezTo>
                      <a:pt x="692385" y="2936354"/>
                      <a:pt x="693310" y="2949031"/>
                      <a:pt x="699911" y="2958932"/>
                    </a:cubicBezTo>
                    <a:cubicBezTo>
                      <a:pt x="731345" y="3006081"/>
                      <a:pt x="712896" y="2983204"/>
                      <a:pt x="756355" y="3026665"/>
                    </a:cubicBezTo>
                    <a:cubicBezTo>
                      <a:pt x="763950" y="3057047"/>
                      <a:pt x="769138" y="3091676"/>
                      <a:pt x="790222" y="3116976"/>
                    </a:cubicBezTo>
                    <a:cubicBezTo>
                      <a:pt x="798908" y="3127399"/>
                      <a:pt x="812800" y="3132028"/>
                      <a:pt x="824089" y="3139554"/>
                    </a:cubicBezTo>
                    <a:cubicBezTo>
                      <a:pt x="844787" y="3201647"/>
                      <a:pt x="822942" y="3146013"/>
                      <a:pt x="857955" y="3207287"/>
                    </a:cubicBezTo>
                    <a:cubicBezTo>
                      <a:pt x="866304" y="3221898"/>
                      <a:pt x="873904" y="3236975"/>
                      <a:pt x="880533" y="3252443"/>
                    </a:cubicBezTo>
                    <a:cubicBezTo>
                      <a:pt x="885221" y="3263381"/>
                      <a:pt x="886500" y="3275667"/>
                      <a:pt x="891822" y="3286310"/>
                    </a:cubicBezTo>
                    <a:cubicBezTo>
                      <a:pt x="897890" y="3298445"/>
                      <a:pt x="906874" y="3308887"/>
                      <a:pt x="914400" y="3320176"/>
                    </a:cubicBezTo>
                    <a:cubicBezTo>
                      <a:pt x="918163" y="3335228"/>
                      <a:pt x="921231" y="3350471"/>
                      <a:pt x="925689" y="3365332"/>
                    </a:cubicBezTo>
                    <a:cubicBezTo>
                      <a:pt x="932527" y="3388127"/>
                      <a:pt x="943599" y="3409728"/>
                      <a:pt x="948266" y="3433065"/>
                    </a:cubicBezTo>
                    <a:cubicBezTo>
                      <a:pt x="952029" y="3451880"/>
                      <a:pt x="954506" y="3470998"/>
                      <a:pt x="959555" y="3489510"/>
                    </a:cubicBezTo>
                    <a:cubicBezTo>
                      <a:pt x="965817" y="3512470"/>
                      <a:pt x="974607" y="3534665"/>
                      <a:pt x="982133" y="3557243"/>
                    </a:cubicBezTo>
                    <a:lnTo>
                      <a:pt x="993422" y="3591110"/>
                    </a:lnTo>
                    <a:cubicBezTo>
                      <a:pt x="997185" y="3602399"/>
                      <a:pt x="1001825" y="3613432"/>
                      <a:pt x="1004711" y="3624976"/>
                    </a:cubicBezTo>
                    <a:cubicBezTo>
                      <a:pt x="1021774" y="3693228"/>
                      <a:pt x="1011091" y="3655402"/>
                      <a:pt x="1038578" y="3737865"/>
                    </a:cubicBezTo>
                    <a:cubicBezTo>
                      <a:pt x="1042341" y="3749154"/>
                      <a:pt x="1043265" y="3761831"/>
                      <a:pt x="1049866" y="3771732"/>
                    </a:cubicBezTo>
                    <a:lnTo>
                      <a:pt x="1072444" y="3805598"/>
                    </a:lnTo>
                    <a:cubicBezTo>
                      <a:pt x="1076207" y="3816887"/>
                      <a:pt x="1076427" y="3830072"/>
                      <a:pt x="1083733" y="3839465"/>
                    </a:cubicBezTo>
                    <a:cubicBezTo>
                      <a:pt x="1102772" y="3863944"/>
                      <a:pt x="1149667" y="3911943"/>
                      <a:pt x="1185333" y="3929776"/>
                    </a:cubicBezTo>
                    <a:cubicBezTo>
                      <a:pt x="1195976" y="3935098"/>
                      <a:pt x="1207911" y="3937302"/>
                      <a:pt x="1219200" y="3941065"/>
                    </a:cubicBezTo>
                    <a:cubicBezTo>
                      <a:pt x="1230489" y="3948591"/>
                      <a:pt x="1240071" y="3959744"/>
                      <a:pt x="1253066" y="3963643"/>
                    </a:cubicBezTo>
                    <a:cubicBezTo>
                      <a:pt x="1330222" y="3986790"/>
                      <a:pt x="1428567" y="3968500"/>
                      <a:pt x="1501422" y="3963643"/>
                    </a:cubicBezTo>
                    <a:cubicBezTo>
                      <a:pt x="1585514" y="3907581"/>
                      <a:pt x="1482227" y="3979638"/>
                      <a:pt x="1569155" y="3907198"/>
                    </a:cubicBezTo>
                    <a:cubicBezTo>
                      <a:pt x="1579578" y="3898512"/>
                      <a:pt x="1591733" y="3892147"/>
                      <a:pt x="1603022" y="3884621"/>
                    </a:cubicBezTo>
                    <a:cubicBezTo>
                      <a:pt x="1663228" y="3794312"/>
                      <a:pt x="1584210" y="3903432"/>
                      <a:pt x="1659466" y="3828176"/>
                    </a:cubicBezTo>
                    <a:cubicBezTo>
                      <a:pt x="1710527" y="3777115"/>
                      <a:pt x="1649980" y="3804998"/>
                      <a:pt x="1715911" y="3783021"/>
                    </a:cubicBezTo>
                    <a:cubicBezTo>
                      <a:pt x="1730963" y="3771732"/>
                      <a:pt x="1746781" y="3761399"/>
                      <a:pt x="1761066" y="3749154"/>
                    </a:cubicBezTo>
                    <a:cubicBezTo>
                      <a:pt x="1773188" y="3738764"/>
                      <a:pt x="1781649" y="3724143"/>
                      <a:pt x="1794933" y="3715287"/>
                    </a:cubicBezTo>
                    <a:cubicBezTo>
                      <a:pt x="1804834" y="3708686"/>
                      <a:pt x="1817511" y="3707761"/>
                      <a:pt x="1828800" y="3703998"/>
                    </a:cubicBezTo>
                    <a:cubicBezTo>
                      <a:pt x="1836326" y="3692709"/>
                      <a:pt x="1840784" y="3678607"/>
                      <a:pt x="1851378" y="3670132"/>
                    </a:cubicBezTo>
                    <a:cubicBezTo>
                      <a:pt x="1860670" y="3662699"/>
                      <a:pt x="1874601" y="3664165"/>
                      <a:pt x="1885244" y="3658843"/>
                    </a:cubicBezTo>
                    <a:cubicBezTo>
                      <a:pt x="1897379" y="3652775"/>
                      <a:pt x="1907822" y="3643791"/>
                      <a:pt x="1919111" y="3636265"/>
                    </a:cubicBezTo>
                    <a:cubicBezTo>
                      <a:pt x="1947489" y="3551132"/>
                      <a:pt x="1909207" y="3656075"/>
                      <a:pt x="1952978" y="3568532"/>
                    </a:cubicBezTo>
                    <a:cubicBezTo>
                      <a:pt x="1958300" y="3557889"/>
                      <a:pt x="1960503" y="3545954"/>
                      <a:pt x="1964266" y="3534665"/>
                    </a:cubicBezTo>
                    <a:cubicBezTo>
                      <a:pt x="1974984" y="3416763"/>
                      <a:pt x="1971584" y="3430651"/>
                      <a:pt x="1986844" y="3331465"/>
                    </a:cubicBezTo>
                    <a:cubicBezTo>
                      <a:pt x="1990324" y="3308842"/>
                      <a:pt x="1993168" y="3286076"/>
                      <a:pt x="1998133" y="3263732"/>
                    </a:cubicBezTo>
                    <a:cubicBezTo>
                      <a:pt x="2000714" y="3252116"/>
                      <a:pt x="2006153" y="3241307"/>
                      <a:pt x="2009422" y="3229865"/>
                    </a:cubicBezTo>
                    <a:cubicBezTo>
                      <a:pt x="2014244" y="3212987"/>
                      <a:pt x="2022978" y="3168887"/>
                      <a:pt x="2032000" y="3150843"/>
                    </a:cubicBezTo>
                    <a:cubicBezTo>
                      <a:pt x="2038068" y="3138708"/>
                      <a:pt x="2047052" y="3128265"/>
                      <a:pt x="2054578" y="3116976"/>
                    </a:cubicBezTo>
                    <a:cubicBezTo>
                      <a:pt x="2058341" y="3105687"/>
                      <a:pt x="2058433" y="3092402"/>
                      <a:pt x="2065866" y="3083110"/>
                    </a:cubicBezTo>
                    <a:cubicBezTo>
                      <a:pt x="2074342" y="3072515"/>
                      <a:pt x="2092542" y="3072037"/>
                      <a:pt x="2099733" y="3060532"/>
                    </a:cubicBezTo>
                    <a:cubicBezTo>
                      <a:pt x="2112347" y="3040350"/>
                      <a:pt x="2114785" y="3015376"/>
                      <a:pt x="2122311" y="2992798"/>
                    </a:cubicBezTo>
                    <a:cubicBezTo>
                      <a:pt x="2126074" y="2981509"/>
                      <a:pt x="2126999" y="2968833"/>
                      <a:pt x="2133600" y="2958932"/>
                    </a:cubicBezTo>
                    <a:lnTo>
                      <a:pt x="2156178" y="2925065"/>
                    </a:lnTo>
                    <a:cubicBezTo>
                      <a:pt x="2159941" y="2868621"/>
                      <a:pt x="2167466" y="2812302"/>
                      <a:pt x="2167466" y="2755732"/>
                    </a:cubicBezTo>
                    <a:cubicBezTo>
                      <a:pt x="2167466" y="2462889"/>
                      <a:pt x="2188196" y="2535697"/>
                      <a:pt x="2144889" y="2405776"/>
                    </a:cubicBezTo>
                    <a:cubicBezTo>
                      <a:pt x="2125765" y="2271912"/>
                      <a:pt x="2127639" y="2321926"/>
                      <a:pt x="2144889" y="2123554"/>
                    </a:cubicBezTo>
                    <a:cubicBezTo>
                      <a:pt x="2151858" y="2043412"/>
                      <a:pt x="2154237" y="2092774"/>
                      <a:pt x="2167466" y="2033243"/>
                    </a:cubicBezTo>
                    <a:cubicBezTo>
                      <a:pt x="2172431" y="2010899"/>
                      <a:pt x="2173204" y="1987716"/>
                      <a:pt x="2178755" y="1965510"/>
                    </a:cubicBezTo>
                    <a:cubicBezTo>
                      <a:pt x="2184527" y="1942421"/>
                      <a:pt x="2193807" y="1920354"/>
                      <a:pt x="2201333" y="1897776"/>
                    </a:cubicBezTo>
                    <a:cubicBezTo>
                      <a:pt x="2205096" y="1886487"/>
                      <a:pt x="2206021" y="1873811"/>
                      <a:pt x="2212622" y="1863910"/>
                    </a:cubicBezTo>
                    <a:cubicBezTo>
                      <a:pt x="2220148" y="1852621"/>
                      <a:pt x="2229690" y="1842441"/>
                      <a:pt x="2235200" y="1830043"/>
                    </a:cubicBezTo>
                    <a:cubicBezTo>
                      <a:pt x="2244866" y="1808295"/>
                      <a:pt x="2250252" y="1784888"/>
                      <a:pt x="2257778" y="1762310"/>
                    </a:cubicBezTo>
                    <a:lnTo>
                      <a:pt x="2269066" y="1728443"/>
                    </a:lnTo>
                    <a:cubicBezTo>
                      <a:pt x="2265303" y="1656947"/>
                      <a:pt x="2264260" y="1585255"/>
                      <a:pt x="2257778" y="1513954"/>
                    </a:cubicBezTo>
                    <a:cubicBezTo>
                      <a:pt x="2256701" y="1502103"/>
                      <a:pt x="2249758" y="1491529"/>
                      <a:pt x="2246489" y="1480087"/>
                    </a:cubicBezTo>
                    <a:cubicBezTo>
                      <a:pt x="2242227" y="1465169"/>
                      <a:pt x="2239658" y="1449793"/>
                      <a:pt x="2235200" y="1434932"/>
                    </a:cubicBezTo>
                    <a:cubicBezTo>
                      <a:pt x="2235192" y="1434904"/>
                      <a:pt x="2206982" y="1350280"/>
                      <a:pt x="2201333" y="1333332"/>
                    </a:cubicBezTo>
                    <a:lnTo>
                      <a:pt x="2190044" y="1299465"/>
                    </a:lnTo>
                    <a:cubicBezTo>
                      <a:pt x="2192591" y="1284186"/>
                      <a:pt x="2203437" y="1208008"/>
                      <a:pt x="2212622" y="1186576"/>
                    </a:cubicBezTo>
                    <a:cubicBezTo>
                      <a:pt x="2217967" y="1174106"/>
                      <a:pt x="2227674" y="1163999"/>
                      <a:pt x="2235200" y="1152710"/>
                    </a:cubicBezTo>
                    <a:cubicBezTo>
                      <a:pt x="2263846" y="1066773"/>
                      <a:pt x="2253111" y="1108313"/>
                      <a:pt x="2269066" y="1028532"/>
                    </a:cubicBezTo>
                    <a:cubicBezTo>
                      <a:pt x="2265303" y="960799"/>
                      <a:pt x="2264209" y="892864"/>
                      <a:pt x="2257778" y="825332"/>
                    </a:cubicBezTo>
                    <a:cubicBezTo>
                      <a:pt x="2256650" y="813486"/>
                      <a:pt x="2248618" y="803173"/>
                      <a:pt x="2246489" y="791465"/>
                    </a:cubicBezTo>
                    <a:cubicBezTo>
                      <a:pt x="2241062" y="761616"/>
                      <a:pt x="2238550" y="731306"/>
                      <a:pt x="2235200" y="701154"/>
                    </a:cubicBezTo>
                    <a:cubicBezTo>
                      <a:pt x="2231500" y="667855"/>
                      <a:pt x="2233109" y="595372"/>
                      <a:pt x="2212622" y="554398"/>
                    </a:cubicBezTo>
                    <a:cubicBezTo>
                      <a:pt x="2179769" y="488692"/>
                      <a:pt x="2182136" y="542534"/>
                      <a:pt x="2122311" y="452798"/>
                    </a:cubicBezTo>
                    <a:cubicBezTo>
                      <a:pt x="2008186" y="281613"/>
                      <a:pt x="2131709" y="457303"/>
                      <a:pt x="2043289" y="351198"/>
                    </a:cubicBezTo>
                    <a:cubicBezTo>
                      <a:pt x="2034603" y="340775"/>
                      <a:pt x="2030305" y="326926"/>
                      <a:pt x="2020711" y="317332"/>
                    </a:cubicBezTo>
                    <a:cubicBezTo>
                      <a:pt x="2011117" y="307738"/>
                      <a:pt x="1997267" y="303440"/>
                      <a:pt x="1986844" y="294754"/>
                    </a:cubicBezTo>
                    <a:cubicBezTo>
                      <a:pt x="1899931" y="222326"/>
                      <a:pt x="2003190" y="294360"/>
                      <a:pt x="1919111" y="238310"/>
                    </a:cubicBezTo>
                    <a:cubicBezTo>
                      <a:pt x="1858900" y="147994"/>
                      <a:pt x="1937929" y="257129"/>
                      <a:pt x="1862666" y="181865"/>
                    </a:cubicBezTo>
                    <a:cubicBezTo>
                      <a:pt x="1853072" y="172271"/>
                      <a:pt x="1850300" y="156932"/>
                      <a:pt x="1840089" y="147998"/>
                    </a:cubicBezTo>
                    <a:cubicBezTo>
                      <a:pt x="1819668" y="130129"/>
                      <a:pt x="1791542" y="122031"/>
                      <a:pt x="1772355" y="102843"/>
                    </a:cubicBezTo>
                    <a:cubicBezTo>
                      <a:pt x="1761066" y="91554"/>
                      <a:pt x="1748709" y="81241"/>
                      <a:pt x="1738489" y="68976"/>
                    </a:cubicBezTo>
                    <a:cubicBezTo>
                      <a:pt x="1729803" y="58553"/>
                      <a:pt x="1728956" y="38837"/>
                      <a:pt x="1715911" y="35110"/>
                    </a:cubicBezTo>
                    <a:cubicBezTo>
                      <a:pt x="1672342" y="22662"/>
                      <a:pt x="1625600" y="27584"/>
                      <a:pt x="1580444" y="23821"/>
                    </a:cubicBezTo>
                    <a:cubicBezTo>
                      <a:pt x="1562065" y="20758"/>
                      <a:pt x="1502665" y="0"/>
                      <a:pt x="1478844" y="23821"/>
                    </a:cubicBezTo>
                    <a:cubicBezTo>
                      <a:pt x="1466365" y="36300"/>
                      <a:pt x="1467555" y="53680"/>
                      <a:pt x="1467555" y="68976"/>
                    </a:cubicBezTo>
                    <a:lnTo>
                      <a:pt x="1467555" y="68976"/>
                    </a:lnTo>
                    <a:lnTo>
                      <a:pt x="1467555" y="68976"/>
                    </a:lnTo>
                  </a:path>
                </a:pathLst>
              </a:custGeom>
              <a:solidFill>
                <a:schemeClr val="accent5">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5-Point Star 9"/>
            <p:cNvSpPr/>
            <p:nvPr/>
          </p:nvSpPr>
          <p:spPr>
            <a:xfrm>
              <a:off x="9290755" y="959556"/>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8889999" y="1258711"/>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89332" y="1241778"/>
              <a:ext cx="1546578" cy="307777"/>
            </a:xfrm>
            <a:prstGeom prst="rect">
              <a:avLst/>
            </a:prstGeom>
            <a:noFill/>
          </p:spPr>
          <p:txBody>
            <a:bodyPr wrap="square" rtlCol="0">
              <a:spAutoFit/>
            </a:bodyPr>
            <a:lstStyle/>
            <a:p>
              <a:r>
                <a:rPr lang="en-US" sz="1400" b="1" dirty="0" err="1"/>
                <a:t>Gennesaret</a:t>
              </a:r>
              <a:endParaRPr lang="en-US" sz="1400" b="1" dirty="0"/>
            </a:p>
          </p:txBody>
        </p:sp>
        <p:sp>
          <p:nvSpPr>
            <p:cNvPr id="13" name="TextBox 12"/>
            <p:cNvSpPr txBox="1"/>
            <p:nvPr/>
          </p:nvSpPr>
          <p:spPr>
            <a:xfrm>
              <a:off x="8754532" y="649112"/>
              <a:ext cx="1546578" cy="307777"/>
            </a:xfrm>
            <a:prstGeom prst="rect">
              <a:avLst/>
            </a:prstGeom>
            <a:noFill/>
          </p:spPr>
          <p:txBody>
            <a:bodyPr wrap="square" rtlCol="0">
              <a:spAutoFit/>
            </a:bodyPr>
            <a:lstStyle/>
            <a:p>
              <a:r>
                <a:rPr lang="en-US" sz="1400" b="1" dirty="0"/>
                <a:t>Capernaum</a:t>
              </a:r>
            </a:p>
          </p:txBody>
        </p:sp>
        <p:sp>
          <p:nvSpPr>
            <p:cNvPr id="14" name="5-Point Star 13"/>
            <p:cNvSpPr/>
            <p:nvPr/>
          </p:nvSpPr>
          <p:spPr>
            <a:xfrm>
              <a:off x="9985021" y="829734"/>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216443" y="666046"/>
              <a:ext cx="1546578" cy="307777"/>
            </a:xfrm>
            <a:prstGeom prst="rect">
              <a:avLst/>
            </a:prstGeom>
            <a:noFill/>
          </p:spPr>
          <p:txBody>
            <a:bodyPr wrap="square" rtlCol="0">
              <a:spAutoFit/>
            </a:bodyPr>
            <a:lstStyle/>
            <a:p>
              <a:r>
                <a:rPr lang="en-US" sz="1400" b="1" dirty="0" err="1"/>
                <a:t>Besaida</a:t>
              </a:r>
              <a:endParaRPr lang="en-US" sz="1400" b="1" dirty="0"/>
            </a:p>
          </p:txBody>
        </p:sp>
        <p:sp>
          <p:nvSpPr>
            <p:cNvPr id="16" name="5-Point Star 15"/>
            <p:cNvSpPr/>
            <p:nvPr/>
          </p:nvSpPr>
          <p:spPr>
            <a:xfrm>
              <a:off x="8652933" y="3381022"/>
              <a:ext cx="282222" cy="24835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890933" y="3285068"/>
              <a:ext cx="1546578" cy="307777"/>
            </a:xfrm>
            <a:prstGeom prst="rect">
              <a:avLst/>
            </a:prstGeom>
            <a:noFill/>
          </p:spPr>
          <p:txBody>
            <a:bodyPr wrap="square" rtlCol="0">
              <a:spAutoFit/>
            </a:bodyPr>
            <a:lstStyle/>
            <a:p>
              <a:r>
                <a:rPr lang="en-US" sz="1400" b="1" dirty="0" err="1"/>
                <a:t>Tiberias</a:t>
              </a:r>
              <a:endParaRPr lang="en-US" sz="1400" b="1" dirty="0"/>
            </a:p>
          </p:txBody>
        </p:sp>
      </p:grpSp>
      <p:sp>
        <p:nvSpPr>
          <p:cNvPr id="20" name="TextBox 19"/>
          <p:cNvSpPr txBox="1"/>
          <p:nvPr/>
        </p:nvSpPr>
        <p:spPr>
          <a:xfrm>
            <a:off x="0" y="6488668"/>
            <a:ext cx="3936716" cy="369332"/>
          </a:xfrm>
          <a:prstGeom prst="rect">
            <a:avLst/>
          </a:prstGeom>
          <a:noFill/>
        </p:spPr>
        <p:txBody>
          <a:bodyPr wrap="square" rtlCol="0">
            <a:spAutoFit/>
          </a:bodyPr>
          <a:lstStyle/>
          <a:p>
            <a:r>
              <a:rPr lang="en-US" dirty="0">
                <a:solidFill>
                  <a:schemeClr val="bg1"/>
                </a:solidFill>
              </a:rPr>
              <a:t>Mark 6:56</a:t>
            </a:r>
          </a:p>
        </p:txBody>
      </p:sp>
      <p:pic>
        <p:nvPicPr>
          <p:cNvPr id="18434" name="Picture 2" descr="http://i2.wp.com/www.acatholic.org/wp-content/uploads/jesus-healing-the-sick.jpg?resize=330%2C263"/>
          <p:cNvPicPr>
            <a:picLocks noChangeAspect="1" noChangeArrowheads="1"/>
          </p:cNvPicPr>
          <p:nvPr/>
        </p:nvPicPr>
        <p:blipFill>
          <a:blip r:embed="rId3" cstate="print"/>
          <a:srcRect/>
          <a:stretch>
            <a:fillRect/>
          </a:stretch>
        </p:blipFill>
        <p:spPr bwMode="auto">
          <a:xfrm>
            <a:off x="1449354" y="3892178"/>
            <a:ext cx="3143250" cy="2505076"/>
          </a:xfrm>
          <a:prstGeom prst="rect">
            <a:avLst/>
          </a:prstGeom>
          <a:noFill/>
        </p:spPr>
      </p:pic>
      <p:pic>
        <p:nvPicPr>
          <p:cNvPr id="21" name="Picture 20" descr="james e talmage.jpg"/>
          <p:cNvPicPr>
            <a:picLocks noChangeAspect="1"/>
          </p:cNvPicPr>
          <p:nvPr/>
        </p:nvPicPr>
        <p:blipFill>
          <a:blip r:embed="rId4" cstate="print"/>
          <a:stretch>
            <a:fillRect/>
          </a:stretch>
        </p:blipFill>
        <p:spPr>
          <a:xfrm>
            <a:off x="316090" y="287867"/>
            <a:ext cx="1346976" cy="1791986"/>
          </a:xfrm>
          <a:prstGeom prst="rect">
            <a:avLst/>
          </a:prstGeom>
        </p:spPr>
      </p:pic>
    </p:spTree>
    <p:extLst>
      <p:ext uri="{BB962C8B-B14F-4D97-AF65-F5344CB8AC3E}">
        <p14:creationId xmlns:p14="http://schemas.microsoft.com/office/powerpoint/2010/main" val="4195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2" name="TextBox 1">
            <a:extLst>
              <a:ext uri="{FF2B5EF4-FFF2-40B4-BE49-F238E27FC236}">
                <a16:creationId xmlns:a16="http://schemas.microsoft.com/office/drawing/2014/main" id="{EA291C4B-AE02-DBF3-EB93-342C73EFC6CC}"/>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Imprint MT Shadow" pitchFamily="82" charset="0"/>
              </a:rPr>
              <a:t>Gospel Blessings That Require Priesthood Keys</a:t>
            </a:r>
          </a:p>
        </p:txBody>
      </p:sp>
      <p:grpSp>
        <p:nvGrpSpPr>
          <p:cNvPr id="18444" name="Group 18443">
            <a:extLst>
              <a:ext uri="{FF2B5EF4-FFF2-40B4-BE49-F238E27FC236}">
                <a16:creationId xmlns:a16="http://schemas.microsoft.com/office/drawing/2014/main" id="{3B8F2B9F-6BA6-808E-9CC7-3D20AC85AB27}"/>
              </a:ext>
            </a:extLst>
          </p:cNvPr>
          <p:cNvGrpSpPr/>
          <p:nvPr/>
        </p:nvGrpSpPr>
        <p:grpSpPr>
          <a:xfrm>
            <a:off x="747853" y="1236798"/>
            <a:ext cx="2524360" cy="2553905"/>
            <a:chOff x="747853" y="1236798"/>
            <a:chExt cx="2524360" cy="2553905"/>
          </a:xfrm>
        </p:grpSpPr>
        <p:grpSp>
          <p:nvGrpSpPr>
            <p:cNvPr id="13" name="Group 12">
              <a:extLst>
                <a:ext uri="{FF2B5EF4-FFF2-40B4-BE49-F238E27FC236}">
                  <a16:creationId xmlns:a16="http://schemas.microsoft.com/office/drawing/2014/main" id="{B8698729-2C9D-4F23-6956-3FCD0B48AB66}"/>
                </a:ext>
              </a:extLst>
            </p:cNvPr>
            <p:cNvGrpSpPr/>
            <p:nvPr/>
          </p:nvGrpSpPr>
          <p:grpSpPr>
            <a:xfrm>
              <a:off x="747853" y="1236798"/>
              <a:ext cx="2524360" cy="2111187"/>
              <a:chOff x="4497468" y="960423"/>
              <a:chExt cx="3900643" cy="3262208"/>
            </a:xfrm>
          </p:grpSpPr>
          <p:sp>
            <p:nvSpPr>
              <p:cNvPr id="15" name="Rounded Rectangle 50">
                <a:extLst>
                  <a:ext uri="{FF2B5EF4-FFF2-40B4-BE49-F238E27FC236}">
                    <a16:creationId xmlns:a16="http://schemas.microsoft.com/office/drawing/2014/main" id="{3F33A69D-CBB6-E87C-C536-C33C1F41161D}"/>
                  </a:ext>
                </a:extLst>
              </p:cNvPr>
              <p:cNvSpPr/>
              <p:nvPr/>
            </p:nvSpPr>
            <p:spPr>
              <a:xfrm>
                <a:off x="6260634" y="1804146"/>
                <a:ext cx="607858" cy="200585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341C87A-CD7D-5469-337D-4EC8B604D424}"/>
                  </a:ext>
                </a:extLst>
              </p:cNvPr>
              <p:cNvGrpSpPr/>
              <p:nvPr/>
            </p:nvGrpSpPr>
            <p:grpSpPr>
              <a:xfrm rot="2882379" flipH="1">
                <a:off x="5416478" y="1269372"/>
                <a:ext cx="1111481" cy="1181495"/>
                <a:chOff x="4762102" y="1532451"/>
                <a:chExt cx="1111481" cy="1181495"/>
              </a:xfrm>
            </p:grpSpPr>
            <p:sp>
              <p:nvSpPr>
                <p:cNvPr id="21524" name="Rounded Rectangle 62">
                  <a:extLst>
                    <a:ext uri="{FF2B5EF4-FFF2-40B4-BE49-F238E27FC236}">
                      <a16:creationId xmlns:a16="http://schemas.microsoft.com/office/drawing/2014/main" id="{E8A965CB-B679-8F71-A9B9-3E0F440C70C7}"/>
                    </a:ext>
                  </a:extLst>
                </p:cNvPr>
                <p:cNvSpPr/>
                <p:nvPr/>
              </p:nvSpPr>
              <p:spPr>
                <a:xfrm rot="2882379">
                  <a:off x="5227323" y="1821925"/>
                  <a:ext cx="377366" cy="9151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5" name="Rounded Rectangle 63">
                  <a:extLst>
                    <a:ext uri="{FF2B5EF4-FFF2-40B4-BE49-F238E27FC236}">
                      <a16:creationId xmlns:a16="http://schemas.microsoft.com/office/drawing/2014/main" id="{4AFFE1B8-6DF5-6CCA-7921-E3DB034DD2FA}"/>
                    </a:ext>
                  </a:extLst>
                </p:cNvPr>
                <p:cNvSpPr/>
                <p:nvPr/>
              </p:nvSpPr>
              <p:spPr>
                <a:xfrm rot="19186555">
                  <a:off x="4762102" y="1532451"/>
                  <a:ext cx="506295" cy="118149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52">
                <a:extLst>
                  <a:ext uri="{FF2B5EF4-FFF2-40B4-BE49-F238E27FC236}">
                    <a16:creationId xmlns:a16="http://schemas.microsoft.com/office/drawing/2014/main" id="{458BFAEE-D236-EB1A-2D99-579E0126579B}"/>
                  </a:ext>
                </a:extLst>
              </p:cNvPr>
              <p:cNvSpPr/>
              <p:nvPr/>
            </p:nvSpPr>
            <p:spPr>
              <a:xfrm>
                <a:off x="5462773" y="3034810"/>
                <a:ext cx="377253" cy="9898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3">
                <a:extLst>
                  <a:ext uri="{FF2B5EF4-FFF2-40B4-BE49-F238E27FC236}">
                    <a16:creationId xmlns:a16="http://schemas.microsoft.com/office/drawing/2014/main" id="{D1D8821A-8672-A37C-8F0A-0220171DB047}"/>
                  </a:ext>
                </a:extLst>
              </p:cNvPr>
              <p:cNvSpPr/>
              <p:nvPr/>
            </p:nvSpPr>
            <p:spPr>
              <a:xfrm rot="13050004">
                <a:off x="6184113" y="1801883"/>
                <a:ext cx="458502" cy="129660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Oval 21506">
                <a:extLst>
                  <a:ext uri="{FF2B5EF4-FFF2-40B4-BE49-F238E27FC236}">
                    <a16:creationId xmlns:a16="http://schemas.microsoft.com/office/drawing/2014/main" id="{69DADAB5-5D43-C5BB-3F3B-11B1282E624B}"/>
                  </a:ext>
                </a:extLst>
              </p:cNvPr>
              <p:cNvSpPr/>
              <p:nvPr/>
            </p:nvSpPr>
            <p:spPr>
              <a:xfrm>
                <a:off x="6187218" y="960423"/>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8" name="Oval 21507">
                <a:extLst>
                  <a:ext uri="{FF2B5EF4-FFF2-40B4-BE49-F238E27FC236}">
                    <a16:creationId xmlns:a16="http://schemas.microsoft.com/office/drawing/2014/main" id="{23D7BB19-6DE0-3ACE-9CAE-A10528CFD84E}"/>
                  </a:ext>
                </a:extLst>
              </p:cNvPr>
              <p:cNvSpPr/>
              <p:nvPr/>
            </p:nvSpPr>
            <p:spPr>
              <a:xfrm>
                <a:off x="5389302" y="2459516"/>
                <a:ext cx="524197" cy="5242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Rounded Rectangle 56">
                <a:extLst>
                  <a:ext uri="{FF2B5EF4-FFF2-40B4-BE49-F238E27FC236}">
                    <a16:creationId xmlns:a16="http://schemas.microsoft.com/office/drawing/2014/main" id="{2D8C2DD6-D510-7DD6-252C-A94F6F758535}"/>
                  </a:ext>
                </a:extLst>
              </p:cNvPr>
              <p:cNvSpPr/>
              <p:nvPr/>
            </p:nvSpPr>
            <p:spPr>
              <a:xfrm rot="14664014">
                <a:off x="5702380" y="2740206"/>
                <a:ext cx="229732" cy="75002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Rounded Rectangle 57">
                <a:extLst>
                  <a:ext uri="{FF2B5EF4-FFF2-40B4-BE49-F238E27FC236}">
                    <a16:creationId xmlns:a16="http://schemas.microsoft.com/office/drawing/2014/main" id="{1F5DB0AF-AF2C-ECB5-631F-4A8C4313A921}"/>
                  </a:ext>
                </a:extLst>
              </p:cNvPr>
              <p:cNvSpPr/>
              <p:nvPr/>
            </p:nvSpPr>
            <p:spPr>
              <a:xfrm rot="13361535">
                <a:off x="5854780" y="2892606"/>
                <a:ext cx="229732" cy="75002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9" name="Moon 21518">
                <a:extLst>
                  <a:ext uri="{FF2B5EF4-FFF2-40B4-BE49-F238E27FC236}">
                    <a16:creationId xmlns:a16="http://schemas.microsoft.com/office/drawing/2014/main" id="{281CC76A-915A-2D66-A033-C6EE477AF1D1}"/>
                  </a:ext>
                </a:extLst>
              </p:cNvPr>
              <p:cNvSpPr/>
              <p:nvPr/>
            </p:nvSpPr>
            <p:spPr>
              <a:xfrm rot="16200000">
                <a:off x="4810687" y="3036570"/>
                <a:ext cx="671259" cy="1297697"/>
              </a:xfrm>
              <a:prstGeom prst="moon">
                <a:avLst>
                  <a:gd name="adj" fmla="val 81511"/>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1" name="Moon 21520">
                <a:extLst>
                  <a:ext uri="{FF2B5EF4-FFF2-40B4-BE49-F238E27FC236}">
                    <a16:creationId xmlns:a16="http://schemas.microsoft.com/office/drawing/2014/main" id="{B0DC753E-29F5-F3A3-D639-017C04FBD18A}"/>
                  </a:ext>
                </a:extLst>
              </p:cNvPr>
              <p:cNvSpPr/>
              <p:nvPr/>
            </p:nvSpPr>
            <p:spPr>
              <a:xfrm rot="16200000">
                <a:off x="6113437" y="3080254"/>
                <a:ext cx="671259" cy="1297697"/>
              </a:xfrm>
              <a:prstGeom prst="moon">
                <a:avLst>
                  <a:gd name="adj" fmla="val 81511"/>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2" name="Moon 21521">
                <a:extLst>
                  <a:ext uri="{FF2B5EF4-FFF2-40B4-BE49-F238E27FC236}">
                    <a16:creationId xmlns:a16="http://schemas.microsoft.com/office/drawing/2014/main" id="{BDE129B3-7097-E9B8-DAE9-612EC616C76A}"/>
                  </a:ext>
                </a:extLst>
              </p:cNvPr>
              <p:cNvSpPr/>
              <p:nvPr/>
            </p:nvSpPr>
            <p:spPr>
              <a:xfrm rot="16200000">
                <a:off x="7413633" y="3080639"/>
                <a:ext cx="671259" cy="1297697"/>
              </a:xfrm>
              <a:prstGeom prst="moon">
                <a:avLst>
                  <a:gd name="adj" fmla="val 81511"/>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23" name="Rectangle 21522">
                <a:extLst>
                  <a:ext uri="{FF2B5EF4-FFF2-40B4-BE49-F238E27FC236}">
                    <a16:creationId xmlns:a16="http://schemas.microsoft.com/office/drawing/2014/main" id="{9E0A1689-A3A2-942D-CACF-901BD0C9663F}"/>
                  </a:ext>
                </a:extLst>
              </p:cNvPr>
              <p:cNvSpPr/>
              <p:nvPr/>
            </p:nvSpPr>
            <p:spPr>
              <a:xfrm>
                <a:off x="4497468" y="3526111"/>
                <a:ext cx="3900643" cy="696520"/>
              </a:xfrm>
              <a:prstGeom prst="rect">
                <a:avLst/>
              </a:prstGeom>
              <a:solidFill>
                <a:schemeClr val="accent1">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527" name="TextBox 21526">
              <a:extLst>
                <a:ext uri="{FF2B5EF4-FFF2-40B4-BE49-F238E27FC236}">
                  <a16:creationId xmlns:a16="http://schemas.microsoft.com/office/drawing/2014/main" id="{D4C86660-4D6E-DC77-E75A-5322537A011E}"/>
                </a:ext>
              </a:extLst>
            </p:cNvPr>
            <p:cNvSpPr txBox="1"/>
            <p:nvPr/>
          </p:nvSpPr>
          <p:spPr>
            <a:xfrm>
              <a:off x="1296735" y="3421371"/>
              <a:ext cx="1038935" cy="369332"/>
            </a:xfrm>
            <a:prstGeom prst="rect">
              <a:avLst/>
            </a:prstGeom>
            <a:noFill/>
          </p:spPr>
          <p:txBody>
            <a:bodyPr wrap="square">
              <a:spAutoFit/>
            </a:bodyPr>
            <a:lstStyle/>
            <a:p>
              <a:pPr fontAlgn="base"/>
              <a:r>
                <a:rPr lang="en-US" dirty="0">
                  <a:solidFill>
                    <a:schemeClr val="bg1"/>
                  </a:solidFill>
                </a:rPr>
                <a:t>Baptism</a:t>
              </a:r>
            </a:p>
          </p:txBody>
        </p:sp>
      </p:grpSp>
      <p:grpSp>
        <p:nvGrpSpPr>
          <p:cNvPr id="18445" name="Group 18444">
            <a:extLst>
              <a:ext uri="{FF2B5EF4-FFF2-40B4-BE49-F238E27FC236}">
                <a16:creationId xmlns:a16="http://schemas.microsoft.com/office/drawing/2014/main" id="{0397E319-734F-BAC5-3DC8-EBF4D886F09A}"/>
              </a:ext>
            </a:extLst>
          </p:cNvPr>
          <p:cNvGrpSpPr/>
          <p:nvPr/>
        </p:nvGrpSpPr>
        <p:grpSpPr>
          <a:xfrm>
            <a:off x="4275937" y="1051847"/>
            <a:ext cx="3134698" cy="3462529"/>
            <a:chOff x="4583899" y="1075575"/>
            <a:chExt cx="3134698" cy="3462529"/>
          </a:xfrm>
        </p:grpSpPr>
        <p:grpSp>
          <p:nvGrpSpPr>
            <p:cNvPr id="21528" name="Group 21527">
              <a:extLst>
                <a:ext uri="{FF2B5EF4-FFF2-40B4-BE49-F238E27FC236}">
                  <a16:creationId xmlns:a16="http://schemas.microsoft.com/office/drawing/2014/main" id="{C4E25FFD-6047-BC58-F89D-EA93558BBBE9}"/>
                </a:ext>
              </a:extLst>
            </p:cNvPr>
            <p:cNvGrpSpPr/>
            <p:nvPr/>
          </p:nvGrpSpPr>
          <p:grpSpPr>
            <a:xfrm>
              <a:off x="5556127" y="1075575"/>
              <a:ext cx="1338826" cy="2345796"/>
              <a:chOff x="7962207" y="1405364"/>
              <a:chExt cx="1972040" cy="3455268"/>
            </a:xfrm>
          </p:grpSpPr>
          <p:sp>
            <p:nvSpPr>
              <p:cNvPr id="21529" name="Oval 21528">
                <a:extLst>
                  <a:ext uri="{FF2B5EF4-FFF2-40B4-BE49-F238E27FC236}">
                    <a16:creationId xmlns:a16="http://schemas.microsoft.com/office/drawing/2014/main" id="{D4906DD2-F787-6280-3990-8C24998FC5F1}"/>
                  </a:ext>
                </a:extLst>
              </p:cNvPr>
              <p:cNvSpPr/>
              <p:nvPr/>
            </p:nvSpPr>
            <p:spPr>
              <a:xfrm>
                <a:off x="7962207" y="1405364"/>
                <a:ext cx="1000740" cy="10007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30" name="Rounded Rectangle 19">
                <a:extLst>
                  <a:ext uri="{FF2B5EF4-FFF2-40B4-BE49-F238E27FC236}">
                    <a16:creationId xmlns:a16="http://schemas.microsoft.com/office/drawing/2014/main" id="{EED2943D-6869-F8BB-E87A-F587731E3852}"/>
                  </a:ext>
                </a:extLst>
              </p:cNvPr>
              <p:cNvSpPr/>
              <p:nvPr/>
            </p:nvSpPr>
            <p:spPr>
              <a:xfrm>
                <a:off x="8291952" y="2417671"/>
                <a:ext cx="426847" cy="1448659"/>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31" name="Rounded Rectangle 19">
                <a:extLst>
                  <a:ext uri="{FF2B5EF4-FFF2-40B4-BE49-F238E27FC236}">
                    <a16:creationId xmlns:a16="http://schemas.microsoft.com/office/drawing/2014/main" id="{26D933A4-7BC3-E0EA-41A0-21501FA4755B}"/>
                  </a:ext>
                </a:extLst>
              </p:cNvPr>
              <p:cNvSpPr/>
              <p:nvPr/>
            </p:nvSpPr>
            <p:spPr>
              <a:xfrm rot="16709337">
                <a:off x="8760764" y="2111467"/>
                <a:ext cx="287187" cy="1098698"/>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32" name="Rounded Rectangle 19">
                <a:extLst>
                  <a:ext uri="{FF2B5EF4-FFF2-40B4-BE49-F238E27FC236}">
                    <a16:creationId xmlns:a16="http://schemas.microsoft.com/office/drawing/2014/main" id="{57EC4059-7E65-A61E-DC5D-6162A28D12B8}"/>
                  </a:ext>
                </a:extLst>
              </p:cNvPr>
              <p:cNvSpPr/>
              <p:nvPr/>
            </p:nvSpPr>
            <p:spPr>
              <a:xfrm rot="16709337">
                <a:off x="8827052" y="2357697"/>
                <a:ext cx="269125" cy="1098698"/>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33" name="Rounded Rectangle 19">
                <a:extLst>
                  <a:ext uri="{FF2B5EF4-FFF2-40B4-BE49-F238E27FC236}">
                    <a16:creationId xmlns:a16="http://schemas.microsoft.com/office/drawing/2014/main" id="{F5FF6AB5-2142-802E-7AE2-6039916151BF}"/>
                  </a:ext>
                </a:extLst>
              </p:cNvPr>
              <p:cNvSpPr/>
              <p:nvPr/>
            </p:nvSpPr>
            <p:spPr>
              <a:xfrm rot="20928574">
                <a:off x="8565862" y="3453608"/>
                <a:ext cx="252482" cy="1351169"/>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34" name="Rounded Rectangle 19">
                <a:extLst>
                  <a:ext uri="{FF2B5EF4-FFF2-40B4-BE49-F238E27FC236}">
                    <a16:creationId xmlns:a16="http://schemas.microsoft.com/office/drawing/2014/main" id="{BAAB887D-345B-B139-B988-614709A56CC4}"/>
                  </a:ext>
                </a:extLst>
              </p:cNvPr>
              <p:cNvSpPr/>
              <p:nvPr/>
            </p:nvSpPr>
            <p:spPr>
              <a:xfrm rot="286814">
                <a:off x="8239556" y="3509463"/>
                <a:ext cx="244822" cy="1351169"/>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35" name="Rounded Rectangle 19">
                <a:extLst>
                  <a:ext uri="{FF2B5EF4-FFF2-40B4-BE49-F238E27FC236}">
                    <a16:creationId xmlns:a16="http://schemas.microsoft.com/office/drawing/2014/main" id="{F782C4DE-5A63-1F32-CAA8-83C6600F94A2}"/>
                  </a:ext>
                </a:extLst>
              </p:cNvPr>
              <p:cNvSpPr/>
              <p:nvPr/>
            </p:nvSpPr>
            <p:spPr>
              <a:xfrm>
                <a:off x="9303855" y="3402588"/>
                <a:ext cx="253912" cy="609602"/>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1CDE1E5-DDA6-F99C-D421-A601A6C1AACC}"/>
                  </a:ext>
                </a:extLst>
              </p:cNvPr>
              <p:cNvSpPr/>
              <p:nvPr/>
            </p:nvSpPr>
            <p:spPr>
              <a:xfrm>
                <a:off x="9150294" y="2869357"/>
                <a:ext cx="521533" cy="5215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9">
                <a:extLst>
                  <a:ext uri="{FF2B5EF4-FFF2-40B4-BE49-F238E27FC236}">
                    <a16:creationId xmlns:a16="http://schemas.microsoft.com/office/drawing/2014/main" id="{83A1E126-A434-DDAC-42FD-2390A8C890C0}"/>
                  </a:ext>
                </a:extLst>
              </p:cNvPr>
              <p:cNvSpPr/>
              <p:nvPr/>
            </p:nvSpPr>
            <p:spPr>
              <a:xfrm rot="5400000">
                <a:off x="9485197" y="3676838"/>
                <a:ext cx="253912" cy="609602"/>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9">
                <a:extLst>
                  <a:ext uri="{FF2B5EF4-FFF2-40B4-BE49-F238E27FC236}">
                    <a16:creationId xmlns:a16="http://schemas.microsoft.com/office/drawing/2014/main" id="{E3F548F7-2AA0-7EE7-B04A-5233E941992E}"/>
                  </a:ext>
                </a:extLst>
              </p:cNvPr>
              <p:cNvSpPr/>
              <p:nvPr/>
            </p:nvSpPr>
            <p:spPr>
              <a:xfrm>
                <a:off x="9742921" y="3866331"/>
                <a:ext cx="191326" cy="485892"/>
              </a:xfrm>
              <a:prstGeom prst="roundRect">
                <a:avLst>
                  <a:gd name="adj" fmla="val 485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1C6EF0-FE49-6701-0051-B26F8C8A398C}"/>
                  </a:ext>
                </a:extLst>
              </p:cNvPr>
              <p:cNvSpPr/>
              <p:nvPr/>
            </p:nvSpPr>
            <p:spPr>
              <a:xfrm>
                <a:off x="9106446" y="3296145"/>
                <a:ext cx="146489" cy="8962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8E52131-849B-F3B1-1672-3FBD031EC245}"/>
                  </a:ext>
                </a:extLst>
              </p:cNvPr>
              <p:cNvSpPr/>
              <p:nvPr/>
            </p:nvSpPr>
            <p:spPr>
              <a:xfrm rot="16200000">
                <a:off x="9335844" y="3854327"/>
                <a:ext cx="146488" cy="5658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20C9F1-4061-C857-6385-7416586815EA}"/>
                  </a:ext>
                </a:extLst>
              </p:cNvPr>
              <p:cNvSpPr/>
              <p:nvPr/>
            </p:nvSpPr>
            <p:spPr>
              <a:xfrm rot="922003">
                <a:off x="9083597" y="4209105"/>
                <a:ext cx="105129" cy="498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40AA0D-64F8-8923-50F5-BDE5C0942E05}"/>
                  </a:ext>
                </a:extLst>
              </p:cNvPr>
              <p:cNvSpPr/>
              <p:nvPr/>
            </p:nvSpPr>
            <p:spPr>
              <a:xfrm rot="19829983">
                <a:off x="9569379" y="4139176"/>
                <a:ext cx="105129" cy="498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AE955767-947B-E956-DBC3-9CF3730CCC82}"/>
                </a:ext>
              </a:extLst>
            </p:cNvPr>
            <p:cNvSpPr txBox="1"/>
            <p:nvPr/>
          </p:nvSpPr>
          <p:spPr>
            <a:xfrm>
              <a:off x="4583899" y="3337775"/>
              <a:ext cx="3134698" cy="1200329"/>
            </a:xfrm>
            <a:prstGeom prst="rect">
              <a:avLst/>
            </a:prstGeom>
            <a:noFill/>
          </p:spPr>
          <p:txBody>
            <a:bodyPr wrap="square">
              <a:spAutoFit/>
            </a:bodyPr>
            <a:lstStyle/>
            <a:p>
              <a:pPr fontAlgn="base"/>
              <a:r>
                <a:rPr lang="en-US" dirty="0">
                  <a:solidFill>
                    <a:schemeClr val="bg1"/>
                  </a:solidFill>
                </a:rPr>
                <a:t>Confirmation and the bestowal of the gift of the Holy Ghost</a:t>
              </a:r>
            </a:p>
            <a:p>
              <a:pPr fontAlgn="base"/>
              <a:endParaRPr lang="en-US" dirty="0">
                <a:solidFill>
                  <a:schemeClr val="bg1"/>
                </a:solidFill>
              </a:endParaRPr>
            </a:p>
            <a:p>
              <a:pPr fontAlgn="base"/>
              <a:r>
                <a:rPr lang="en-US" dirty="0">
                  <a:solidFill>
                    <a:schemeClr val="bg1"/>
                  </a:solidFill>
                </a:rPr>
                <a:t>Patriarchal blessings</a:t>
              </a:r>
            </a:p>
          </p:txBody>
        </p:sp>
      </p:grpSp>
      <p:grpSp>
        <p:nvGrpSpPr>
          <p:cNvPr id="18446" name="Group 18445">
            <a:extLst>
              <a:ext uri="{FF2B5EF4-FFF2-40B4-BE49-F238E27FC236}">
                <a16:creationId xmlns:a16="http://schemas.microsoft.com/office/drawing/2014/main" id="{1F987C7A-B035-8F49-6F49-A9C7A8A9EE5A}"/>
              </a:ext>
            </a:extLst>
          </p:cNvPr>
          <p:cNvGrpSpPr/>
          <p:nvPr/>
        </p:nvGrpSpPr>
        <p:grpSpPr>
          <a:xfrm>
            <a:off x="8202037" y="1350932"/>
            <a:ext cx="3278771" cy="2901436"/>
            <a:chOff x="8202037" y="1350932"/>
            <a:chExt cx="3278771" cy="2901436"/>
          </a:xfrm>
        </p:grpSpPr>
        <p:grpSp>
          <p:nvGrpSpPr>
            <p:cNvPr id="41" name="Group 40">
              <a:extLst>
                <a:ext uri="{FF2B5EF4-FFF2-40B4-BE49-F238E27FC236}">
                  <a16:creationId xmlns:a16="http://schemas.microsoft.com/office/drawing/2014/main" id="{06856C28-2E2B-8509-BBC2-9CE020B61453}"/>
                </a:ext>
              </a:extLst>
            </p:cNvPr>
            <p:cNvGrpSpPr/>
            <p:nvPr/>
          </p:nvGrpSpPr>
          <p:grpSpPr>
            <a:xfrm>
              <a:off x="8202037" y="1350932"/>
              <a:ext cx="3278771" cy="2145250"/>
              <a:chOff x="1978090" y="1618537"/>
              <a:chExt cx="4285861" cy="2804173"/>
            </a:xfrm>
          </p:grpSpPr>
          <p:sp>
            <p:nvSpPr>
              <p:cNvPr id="42" name="Rectangle: Rounded Corners 41">
                <a:extLst>
                  <a:ext uri="{FF2B5EF4-FFF2-40B4-BE49-F238E27FC236}">
                    <a16:creationId xmlns:a16="http://schemas.microsoft.com/office/drawing/2014/main" id="{EFA3DECF-7F1C-342F-4111-6ADF7E8B3B9A}"/>
                  </a:ext>
                </a:extLst>
              </p:cNvPr>
              <p:cNvSpPr/>
              <p:nvPr/>
            </p:nvSpPr>
            <p:spPr>
              <a:xfrm>
                <a:off x="1978090" y="3074436"/>
                <a:ext cx="4285861" cy="35456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95D3921C-8BDE-A3B1-D664-A9F0B2B03953}"/>
                  </a:ext>
                </a:extLst>
              </p:cNvPr>
              <p:cNvSpPr/>
              <p:nvPr/>
            </p:nvSpPr>
            <p:spPr>
              <a:xfrm>
                <a:off x="2099388" y="3470988"/>
                <a:ext cx="3937517" cy="9517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1ACBD0DB-0F98-08ED-7D7E-E3A842B9784C}"/>
                  </a:ext>
                </a:extLst>
              </p:cNvPr>
              <p:cNvGrpSpPr/>
              <p:nvPr/>
            </p:nvGrpSpPr>
            <p:grpSpPr>
              <a:xfrm>
                <a:off x="2325430" y="1639531"/>
                <a:ext cx="1076445" cy="1413911"/>
                <a:chOff x="2260116" y="1403934"/>
                <a:chExt cx="1271794" cy="1670502"/>
              </a:xfrm>
            </p:grpSpPr>
            <p:sp>
              <p:nvSpPr>
                <p:cNvPr id="18432" name="Oval 18431">
                  <a:extLst>
                    <a:ext uri="{FF2B5EF4-FFF2-40B4-BE49-F238E27FC236}">
                      <a16:creationId xmlns:a16="http://schemas.microsoft.com/office/drawing/2014/main" id="{C1E3B9A6-4C7A-18AC-1DD5-54B06F0993B2}"/>
                    </a:ext>
                  </a:extLst>
                </p:cNvPr>
                <p:cNvSpPr/>
                <p:nvPr/>
              </p:nvSpPr>
              <p:spPr>
                <a:xfrm>
                  <a:off x="2457474" y="1403934"/>
                  <a:ext cx="877077" cy="8770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433" name="Flowchart: Delay 18432">
                  <a:extLst>
                    <a:ext uri="{FF2B5EF4-FFF2-40B4-BE49-F238E27FC236}">
                      <a16:creationId xmlns:a16="http://schemas.microsoft.com/office/drawing/2014/main" id="{4D6069A1-E703-5E1D-8F88-DAE5483173AA}"/>
                    </a:ext>
                  </a:extLst>
                </p:cNvPr>
                <p:cNvSpPr/>
                <p:nvPr/>
              </p:nvSpPr>
              <p:spPr>
                <a:xfrm rot="16200000">
                  <a:off x="2509798" y="2052324"/>
                  <a:ext cx="772430" cy="1271794"/>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B7AD9B85-0B43-0DA3-89B1-94F05993D779}"/>
                  </a:ext>
                </a:extLst>
              </p:cNvPr>
              <p:cNvGrpSpPr/>
              <p:nvPr/>
            </p:nvGrpSpPr>
            <p:grpSpPr>
              <a:xfrm>
                <a:off x="3529923" y="1618537"/>
                <a:ext cx="1076445" cy="1413911"/>
                <a:chOff x="2260116" y="1403934"/>
                <a:chExt cx="1271794" cy="1670502"/>
              </a:xfrm>
            </p:grpSpPr>
            <p:sp>
              <p:nvSpPr>
                <p:cNvPr id="62" name="Oval 61">
                  <a:extLst>
                    <a:ext uri="{FF2B5EF4-FFF2-40B4-BE49-F238E27FC236}">
                      <a16:creationId xmlns:a16="http://schemas.microsoft.com/office/drawing/2014/main" id="{9052EC2E-7A49-4C6A-136E-F60F56735FCB}"/>
                    </a:ext>
                  </a:extLst>
                </p:cNvPr>
                <p:cNvSpPr/>
                <p:nvPr/>
              </p:nvSpPr>
              <p:spPr>
                <a:xfrm>
                  <a:off x="2457474" y="1403934"/>
                  <a:ext cx="877077" cy="8770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3" name="Flowchart: Delay 62">
                  <a:extLst>
                    <a:ext uri="{FF2B5EF4-FFF2-40B4-BE49-F238E27FC236}">
                      <a16:creationId xmlns:a16="http://schemas.microsoft.com/office/drawing/2014/main" id="{852B24CD-2CC5-896C-99D4-D33DF03C974B}"/>
                    </a:ext>
                  </a:extLst>
                </p:cNvPr>
                <p:cNvSpPr/>
                <p:nvPr/>
              </p:nvSpPr>
              <p:spPr>
                <a:xfrm rot="16200000">
                  <a:off x="2509798" y="2052324"/>
                  <a:ext cx="772430" cy="1271794"/>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85E8A7CE-5D45-9FE5-2E39-456256917582}"/>
                  </a:ext>
                </a:extLst>
              </p:cNvPr>
              <p:cNvGrpSpPr/>
              <p:nvPr/>
            </p:nvGrpSpPr>
            <p:grpSpPr>
              <a:xfrm>
                <a:off x="4641102" y="1618537"/>
                <a:ext cx="1076445" cy="1413911"/>
                <a:chOff x="2260116" y="1403934"/>
                <a:chExt cx="1271794" cy="1670502"/>
              </a:xfrm>
            </p:grpSpPr>
            <p:sp>
              <p:nvSpPr>
                <p:cNvPr id="60" name="Oval 59">
                  <a:extLst>
                    <a:ext uri="{FF2B5EF4-FFF2-40B4-BE49-F238E27FC236}">
                      <a16:creationId xmlns:a16="http://schemas.microsoft.com/office/drawing/2014/main" id="{E4BD6F4F-D854-F7EB-0DCF-DF9A55149243}"/>
                    </a:ext>
                  </a:extLst>
                </p:cNvPr>
                <p:cNvSpPr/>
                <p:nvPr/>
              </p:nvSpPr>
              <p:spPr>
                <a:xfrm>
                  <a:off x="2457474" y="1403934"/>
                  <a:ext cx="877077" cy="8770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1" name="Flowchart: Delay 60">
                  <a:extLst>
                    <a:ext uri="{FF2B5EF4-FFF2-40B4-BE49-F238E27FC236}">
                      <a16:creationId xmlns:a16="http://schemas.microsoft.com/office/drawing/2014/main" id="{E85316D2-B97B-8396-84AD-C67CC2BFAECF}"/>
                    </a:ext>
                  </a:extLst>
                </p:cNvPr>
                <p:cNvSpPr/>
                <p:nvPr/>
              </p:nvSpPr>
              <p:spPr>
                <a:xfrm rot="16200000">
                  <a:off x="2509798" y="2052324"/>
                  <a:ext cx="772430" cy="1271794"/>
                </a:xfrm>
                <a:prstGeom prst="flowChartDelay">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56B62A70-4867-2F70-BA6C-9EC988C169C7}"/>
                  </a:ext>
                </a:extLst>
              </p:cNvPr>
              <p:cNvGrpSpPr/>
              <p:nvPr/>
            </p:nvGrpSpPr>
            <p:grpSpPr>
              <a:xfrm>
                <a:off x="4091988" y="2456228"/>
                <a:ext cx="1063496" cy="607712"/>
                <a:chOff x="1143000" y="228600"/>
                <a:chExt cx="7086600" cy="3733800"/>
              </a:xfrm>
            </p:grpSpPr>
            <p:sp>
              <p:nvSpPr>
                <p:cNvPr id="52" name="Flowchart: Manual Operation 51">
                  <a:extLst>
                    <a:ext uri="{FF2B5EF4-FFF2-40B4-BE49-F238E27FC236}">
                      <a16:creationId xmlns:a16="http://schemas.microsoft.com/office/drawing/2014/main" id="{C9369C42-7C01-7495-FBB2-30A5A4577313}"/>
                    </a:ext>
                  </a:extLst>
                </p:cNvPr>
                <p:cNvSpPr/>
                <p:nvPr/>
              </p:nvSpPr>
              <p:spPr>
                <a:xfrm>
                  <a:off x="1524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Manual Operation 52">
                  <a:extLst>
                    <a:ext uri="{FF2B5EF4-FFF2-40B4-BE49-F238E27FC236}">
                      <a16:creationId xmlns:a16="http://schemas.microsoft.com/office/drawing/2014/main" id="{B534B550-BCE4-94B3-3A10-A3497E5CE711}"/>
                    </a:ext>
                  </a:extLst>
                </p:cNvPr>
                <p:cNvSpPr/>
                <p:nvPr/>
              </p:nvSpPr>
              <p:spPr>
                <a:xfrm>
                  <a:off x="28956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anual Operation 53">
                  <a:extLst>
                    <a:ext uri="{FF2B5EF4-FFF2-40B4-BE49-F238E27FC236}">
                      <a16:creationId xmlns:a16="http://schemas.microsoft.com/office/drawing/2014/main" id="{C7551EE7-C526-5AEC-4066-87C65C4AEEF5}"/>
                    </a:ext>
                  </a:extLst>
                </p:cNvPr>
                <p:cNvSpPr/>
                <p:nvPr/>
              </p:nvSpPr>
              <p:spPr>
                <a:xfrm>
                  <a:off x="41910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54">
                  <a:extLst>
                    <a:ext uri="{FF2B5EF4-FFF2-40B4-BE49-F238E27FC236}">
                      <a16:creationId xmlns:a16="http://schemas.microsoft.com/office/drawing/2014/main" id="{68C27A9D-5366-C16E-EAA1-21C3A771F700}"/>
                    </a:ext>
                  </a:extLst>
                </p:cNvPr>
                <p:cNvSpPr/>
                <p:nvPr/>
              </p:nvSpPr>
              <p:spPr>
                <a:xfrm>
                  <a:off x="54864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55">
                  <a:extLst>
                    <a:ext uri="{FF2B5EF4-FFF2-40B4-BE49-F238E27FC236}">
                      <a16:creationId xmlns:a16="http://schemas.microsoft.com/office/drawing/2014/main" id="{4BC6CABE-0D76-18FE-032E-10BB2D35871E}"/>
                    </a:ext>
                  </a:extLst>
                </p:cNvPr>
                <p:cNvSpPr/>
                <p:nvPr/>
              </p:nvSpPr>
              <p:spPr>
                <a:xfrm>
                  <a:off x="6781800" y="1752600"/>
                  <a:ext cx="1143000" cy="1066800"/>
                </a:xfrm>
                <a:prstGeom prst="flowChartManualOperation">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Block Arc 56">
                  <a:extLst>
                    <a:ext uri="{FF2B5EF4-FFF2-40B4-BE49-F238E27FC236}">
                      <a16:creationId xmlns:a16="http://schemas.microsoft.com/office/drawing/2014/main" id="{7FF5FB1C-7CCE-188D-DF84-B5E04C881C92}"/>
                    </a:ext>
                  </a:extLst>
                </p:cNvPr>
                <p:cNvSpPr/>
                <p:nvPr/>
              </p:nvSpPr>
              <p:spPr>
                <a:xfrm>
                  <a:off x="2133600" y="228600"/>
                  <a:ext cx="4953000" cy="37338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lowchart: Manual Operation 57">
                  <a:extLst>
                    <a:ext uri="{FF2B5EF4-FFF2-40B4-BE49-F238E27FC236}">
                      <a16:creationId xmlns:a16="http://schemas.microsoft.com/office/drawing/2014/main" id="{929F1277-C91F-43A8-7199-375EDD131960}"/>
                    </a:ext>
                  </a:extLst>
                </p:cNvPr>
                <p:cNvSpPr/>
                <p:nvPr/>
              </p:nvSpPr>
              <p:spPr>
                <a:xfrm>
                  <a:off x="1219200" y="2362200"/>
                  <a:ext cx="7010400" cy="1447800"/>
                </a:xfrm>
                <a:prstGeom prst="flowChartManualOperation">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0">
                  <a:extLst>
                    <a:ext uri="{FF2B5EF4-FFF2-40B4-BE49-F238E27FC236}">
                      <a16:creationId xmlns:a16="http://schemas.microsoft.com/office/drawing/2014/main" id="{718D4915-BC2B-83E8-A877-D481091F5668}"/>
                    </a:ext>
                  </a:extLst>
                </p:cNvPr>
                <p:cNvSpPr/>
                <p:nvPr/>
              </p:nvSpPr>
              <p:spPr>
                <a:xfrm>
                  <a:off x="1143000" y="2057400"/>
                  <a:ext cx="7086600" cy="5334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D46D5DB2-D29A-EF45-C036-0D9AA332CB5E}"/>
                  </a:ext>
                </a:extLst>
              </p:cNvPr>
              <p:cNvGrpSpPr/>
              <p:nvPr/>
            </p:nvGrpSpPr>
            <p:grpSpPr>
              <a:xfrm>
                <a:off x="2745436" y="2633381"/>
                <a:ext cx="1082090" cy="618337"/>
                <a:chOff x="3515031" y="2297242"/>
                <a:chExt cx="5334000" cy="3048000"/>
              </a:xfrm>
            </p:grpSpPr>
            <p:sp>
              <p:nvSpPr>
                <p:cNvPr id="50" name="Block Arc 49">
                  <a:extLst>
                    <a:ext uri="{FF2B5EF4-FFF2-40B4-BE49-F238E27FC236}">
                      <a16:creationId xmlns:a16="http://schemas.microsoft.com/office/drawing/2014/main" id="{8E37BA7A-D2B9-1F9E-3DB1-49BF0AC8FFC9}"/>
                    </a:ext>
                  </a:extLst>
                </p:cNvPr>
                <p:cNvSpPr/>
                <p:nvPr/>
              </p:nvSpPr>
              <p:spPr>
                <a:xfrm>
                  <a:off x="4260644" y="2297242"/>
                  <a:ext cx="3728065" cy="3048000"/>
                </a:xfrm>
                <a:prstGeom prst="blockArc">
                  <a:avLst>
                    <a:gd name="adj1" fmla="val 10730320"/>
                    <a:gd name="adj2" fmla="val 41131"/>
                    <a:gd name="adj3" fmla="val 10235"/>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ounded Rectangle 10">
                  <a:extLst>
                    <a:ext uri="{FF2B5EF4-FFF2-40B4-BE49-F238E27FC236}">
                      <a16:creationId xmlns:a16="http://schemas.microsoft.com/office/drawing/2014/main" id="{D71EC287-2430-7C8A-1840-DE21DB074093}"/>
                    </a:ext>
                  </a:extLst>
                </p:cNvPr>
                <p:cNvSpPr/>
                <p:nvPr/>
              </p:nvSpPr>
              <p:spPr>
                <a:xfrm>
                  <a:off x="3515031" y="3790140"/>
                  <a:ext cx="5334000" cy="435429"/>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436" name="TextBox 18435">
              <a:extLst>
                <a:ext uri="{FF2B5EF4-FFF2-40B4-BE49-F238E27FC236}">
                  <a16:creationId xmlns:a16="http://schemas.microsoft.com/office/drawing/2014/main" id="{053C228C-5441-5E29-B7B7-EB4B936217A5}"/>
                </a:ext>
              </a:extLst>
            </p:cNvPr>
            <p:cNvSpPr txBox="1"/>
            <p:nvPr/>
          </p:nvSpPr>
          <p:spPr>
            <a:xfrm>
              <a:off x="9012835" y="3606037"/>
              <a:ext cx="2015178" cy="646331"/>
            </a:xfrm>
            <a:prstGeom prst="rect">
              <a:avLst/>
            </a:prstGeom>
            <a:noFill/>
          </p:spPr>
          <p:txBody>
            <a:bodyPr wrap="square">
              <a:spAutoFit/>
            </a:bodyPr>
            <a:lstStyle/>
            <a:p>
              <a:pPr fontAlgn="base"/>
              <a:r>
                <a:rPr lang="en-US" dirty="0">
                  <a:solidFill>
                    <a:schemeClr val="bg1"/>
                  </a:solidFill>
                </a:rPr>
                <a:t>Administration of the sacrament</a:t>
              </a:r>
            </a:p>
          </p:txBody>
        </p:sp>
      </p:grpSp>
      <p:grpSp>
        <p:nvGrpSpPr>
          <p:cNvPr id="18447" name="Group 18446">
            <a:extLst>
              <a:ext uri="{FF2B5EF4-FFF2-40B4-BE49-F238E27FC236}">
                <a16:creationId xmlns:a16="http://schemas.microsoft.com/office/drawing/2014/main" id="{CECB2379-B812-D7EF-79E6-347AE6FAE3E3}"/>
              </a:ext>
            </a:extLst>
          </p:cNvPr>
          <p:cNvGrpSpPr/>
          <p:nvPr/>
        </p:nvGrpSpPr>
        <p:grpSpPr>
          <a:xfrm>
            <a:off x="1362590" y="3924171"/>
            <a:ext cx="8213528" cy="2541499"/>
            <a:chOff x="1362590" y="3924171"/>
            <a:chExt cx="8213528" cy="2541499"/>
          </a:xfrm>
        </p:grpSpPr>
        <p:grpSp>
          <p:nvGrpSpPr>
            <p:cNvPr id="21518" name="Group 21517">
              <a:extLst>
                <a:ext uri="{FF2B5EF4-FFF2-40B4-BE49-F238E27FC236}">
                  <a16:creationId xmlns:a16="http://schemas.microsoft.com/office/drawing/2014/main" id="{AC278E44-34DD-A39C-5982-4FD11B7D7B92}"/>
                </a:ext>
              </a:extLst>
            </p:cNvPr>
            <p:cNvGrpSpPr/>
            <p:nvPr/>
          </p:nvGrpSpPr>
          <p:grpSpPr>
            <a:xfrm>
              <a:off x="1362590" y="3924171"/>
              <a:ext cx="1202130" cy="2541499"/>
              <a:chOff x="7483518" y="2520838"/>
              <a:chExt cx="1202130" cy="2541499"/>
            </a:xfrm>
          </p:grpSpPr>
          <p:grpSp>
            <p:nvGrpSpPr>
              <p:cNvPr id="21517" name="Group 21516">
                <a:extLst>
                  <a:ext uri="{FF2B5EF4-FFF2-40B4-BE49-F238E27FC236}">
                    <a16:creationId xmlns:a16="http://schemas.microsoft.com/office/drawing/2014/main" id="{F29E9EF9-7B27-6C98-8544-939004784D3C}"/>
                  </a:ext>
                </a:extLst>
              </p:cNvPr>
              <p:cNvGrpSpPr/>
              <p:nvPr/>
            </p:nvGrpSpPr>
            <p:grpSpPr>
              <a:xfrm>
                <a:off x="7483518" y="2520838"/>
                <a:ext cx="1202130" cy="2541499"/>
                <a:chOff x="7285119" y="3191403"/>
                <a:chExt cx="1202130" cy="2541499"/>
              </a:xfrm>
            </p:grpSpPr>
            <p:sp>
              <p:nvSpPr>
                <p:cNvPr id="21514" name="Rectangle 21513">
                  <a:extLst>
                    <a:ext uri="{FF2B5EF4-FFF2-40B4-BE49-F238E27FC236}">
                      <a16:creationId xmlns:a16="http://schemas.microsoft.com/office/drawing/2014/main" id="{C20D5FAE-4DA8-EE5D-DEDA-3F766F4764C1}"/>
                    </a:ext>
                  </a:extLst>
                </p:cNvPr>
                <p:cNvSpPr/>
                <p:nvPr/>
              </p:nvSpPr>
              <p:spPr>
                <a:xfrm>
                  <a:off x="7285119" y="4530772"/>
                  <a:ext cx="1202130" cy="12021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5" name="Isosceles Triangle 21514">
                  <a:extLst>
                    <a:ext uri="{FF2B5EF4-FFF2-40B4-BE49-F238E27FC236}">
                      <a16:creationId xmlns:a16="http://schemas.microsoft.com/office/drawing/2014/main" id="{1BCFD732-46CD-29EA-F15D-37CEC7D70BE9}"/>
                    </a:ext>
                  </a:extLst>
                </p:cNvPr>
                <p:cNvSpPr/>
                <p:nvPr/>
              </p:nvSpPr>
              <p:spPr>
                <a:xfrm>
                  <a:off x="7716416" y="3191403"/>
                  <a:ext cx="298580" cy="133103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04" name="Group 21503">
                <a:extLst>
                  <a:ext uri="{FF2B5EF4-FFF2-40B4-BE49-F238E27FC236}">
                    <a16:creationId xmlns:a16="http://schemas.microsoft.com/office/drawing/2014/main" id="{E15A63E2-692E-A987-BAC8-49F33EC391FC}"/>
                  </a:ext>
                </a:extLst>
              </p:cNvPr>
              <p:cNvGrpSpPr/>
              <p:nvPr/>
            </p:nvGrpSpPr>
            <p:grpSpPr>
              <a:xfrm>
                <a:off x="7754654" y="4129759"/>
                <a:ext cx="618902" cy="836861"/>
                <a:chOff x="6696052" y="1382055"/>
                <a:chExt cx="1076099" cy="1455070"/>
              </a:xfrm>
              <a:solidFill>
                <a:schemeClr val="bg1"/>
              </a:solidFill>
            </p:grpSpPr>
            <p:sp>
              <p:nvSpPr>
                <p:cNvPr id="21512" name="Oval 21511">
                  <a:extLst>
                    <a:ext uri="{FF2B5EF4-FFF2-40B4-BE49-F238E27FC236}">
                      <a16:creationId xmlns:a16="http://schemas.microsoft.com/office/drawing/2014/main" id="{AF3E75E4-B02C-8EE9-DF6A-3DD75C315A46}"/>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3" name="Flowchart: Delay 21512">
                  <a:extLst>
                    <a:ext uri="{FF2B5EF4-FFF2-40B4-BE49-F238E27FC236}">
                      <a16:creationId xmlns:a16="http://schemas.microsoft.com/office/drawing/2014/main" id="{D99010E3-86FD-986D-9AB1-4E5410481E79}"/>
                    </a:ext>
                  </a:extLst>
                </p:cNvPr>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438" name="TextBox 18437">
              <a:extLst>
                <a:ext uri="{FF2B5EF4-FFF2-40B4-BE49-F238E27FC236}">
                  <a16:creationId xmlns:a16="http://schemas.microsoft.com/office/drawing/2014/main" id="{E20BB55D-0413-A891-05FE-C9AE15652BA0}"/>
                </a:ext>
              </a:extLst>
            </p:cNvPr>
            <p:cNvSpPr txBox="1"/>
            <p:nvPr/>
          </p:nvSpPr>
          <p:spPr>
            <a:xfrm>
              <a:off x="2815396" y="5691271"/>
              <a:ext cx="6760722" cy="646331"/>
            </a:xfrm>
            <a:prstGeom prst="rect">
              <a:avLst/>
            </a:prstGeom>
            <a:noFill/>
          </p:spPr>
          <p:txBody>
            <a:bodyPr wrap="square">
              <a:spAutoFit/>
            </a:bodyPr>
            <a:lstStyle/>
            <a:p>
              <a:pPr fontAlgn="base"/>
              <a:r>
                <a:rPr lang="en-US" dirty="0">
                  <a:solidFill>
                    <a:schemeClr val="bg1"/>
                  </a:solidFill>
                </a:rPr>
                <a:t>Temple endowment</a:t>
              </a:r>
            </a:p>
            <a:p>
              <a:pPr fontAlgn="base"/>
              <a:r>
                <a:rPr lang="en-US" dirty="0">
                  <a:solidFill>
                    <a:schemeClr val="bg1"/>
                  </a:solidFill>
                </a:rPr>
                <a:t>Temple Sealing</a:t>
              </a:r>
            </a:p>
          </p:txBody>
        </p:sp>
      </p:grpSp>
      <p:grpSp>
        <p:nvGrpSpPr>
          <p:cNvPr id="18448" name="Group 18447">
            <a:extLst>
              <a:ext uri="{FF2B5EF4-FFF2-40B4-BE49-F238E27FC236}">
                <a16:creationId xmlns:a16="http://schemas.microsoft.com/office/drawing/2014/main" id="{4C87CA79-2C3C-8315-BCF6-C214FC1DF49C}"/>
              </a:ext>
            </a:extLst>
          </p:cNvPr>
          <p:cNvGrpSpPr/>
          <p:nvPr/>
        </p:nvGrpSpPr>
        <p:grpSpPr>
          <a:xfrm>
            <a:off x="6249958" y="4704294"/>
            <a:ext cx="4680061" cy="1289386"/>
            <a:chOff x="6249958" y="4704294"/>
            <a:chExt cx="4680061" cy="1289386"/>
          </a:xfrm>
        </p:grpSpPr>
        <p:grpSp>
          <p:nvGrpSpPr>
            <p:cNvPr id="21505" name="Group 21504">
              <a:extLst>
                <a:ext uri="{FF2B5EF4-FFF2-40B4-BE49-F238E27FC236}">
                  <a16:creationId xmlns:a16="http://schemas.microsoft.com/office/drawing/2014/main" id="{A19945CE-1757-51C0-545B-78C0B01B4820}"/>
                </a:ext>
              </a:extLst>
            </p:cNvPr>
            <p:cNvGrpSpPr/>
            <p:nvPr/>
          </p:nvGrpSpPr>
          <p:grpSpPr>
            <a:xfrm>
              <a:off x="8964978" y="4704294"/>
              <a:ext cx="700582" cy="974904"/>
              <a:chOff x="6721618" y="1382055"/>
              <a:chExt cx="1076099" cy="1497458"/>
            </a:xfrm>
            <a:solidFill>
              <a:schemeClr val="tx1"/>
            </a:solidFill>
          </p:grpSpPr>
          <p:sp>
            <p:nvSpPr>
              <p:cNvPr id="21510" name="Oval 21509">
                <a:extLst>
                  <a:ext uri="{FF2B5EF4-FFF2-40B4-BE49-F238E27FC236}">
                    <a16:creationId xmlns:a16="http://schemas.microsoft.com/office/drawing/2014/main" id="{C0D92D8F-97D5-0D58-5F61-3F22A1FF6605}"/>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1" name="Flowchart: Delay 21510">
                <a:extLst>
                  <a:ext uri="{FF2B5EF4-FFF2-40B4-BE49-F238E27FC236}">
                    <a16:creationId xmlns:a16="http://schemas.microsoft.com/office/drawing/2014/main" id="{5C2348EE-25EF-39CE-1EA0-2BFA186ABB70}"/>
                  </a:ext>
                </a:extLst>
              </p:cNvPr>
              <p:cNvSpPr/>
              <p:nvPr/>
            </p:nvSpPr>
            <p:spPr>
              <a:xfrm rot="16200000">
                <a:off x="6932881" y="2014676"/>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440" name="TextBox 18439">
              <a:extLst>
                <a:ext uri="{FF2B5EF4-FFF2-40B4-BE49-F238E27FC236}">
                  <a16:creationId xmlns:a16="http://schemas.microsoft.com/office/drawing/2014/main" id="{D198ABB3-4AD3-BC7F-45F5-D302C7AF6A31}"/>
                </a:ext>
              </a:extLst>
            </p:cNvPr>
            <p:cNvSpPr txBox="1"/>
            <p:nvPr/>
          </p:nvSpPr>
          <p:spPr>
            <a:xfrm>
              <a:off x="6249958" y="5306131"/>
              <a:ext cx="2674914" cy="646331"/>
            </a:xfrm>
            <a:prstGeom prst="rect">
              <a:avLst/>
            </a:prstGeom>
            <a:noFill/>
          </p:spPr>
          <p:txBody>
            <a:bodyPr wrap="square">
              <a:spAutoFit/>
            </a:bodyPr>
            <a:lstStyle/>
            <a:p>
              <a:pPr fontAlgn="base"/>
              <a:r>
                <a:rPr lang="en-US" dirty="0">
                  <a:solidFill>
                    <a:schemeClr val="bg1"/>
                  </a:solidFill>
                </a:rPr>
                <a:t>Extending Church callings and assignments</a:t>
              </a:r>
            </a:p>
          </p:txBody>
        </p:sp>
        <p:grpSp>
          <p:nvGrpSpPr>
            <p:cNvPr id="18441" name="Group 18440">
              <a:extLst>
                <a:ext uri="{FF2B5EF4-FFF2-40B4-BE49-F238E27FC236}">
                  <a16:creationId xmlns:a16="http://schemas.microsoft.com/office/drawing/2014/main" id="{7BE45C49-CC69-2013-A848-0CD96E8077EB}"/>
                </a:ext>
              </a:extLst>
            </p:cNvPr>
            <p:cNvGrpSpPr/>
            <p:nvPr/>
          </p:nvGrpSpPr>
          <p:grpSpPr>
            <a:xfrm>
              <a:off x="10229437" y="5018776"/>
              <a:ext cx="700582" cy="974904"/>
              <a:chOff x="6721618" y="1382055"/>
              <a:chExt cx="1076099" cy="1497458"/>
            </a:xfrm>
            <a:solidFill>
              <a:schemeClr val="tx1"/>
            </a:solidFill>
          </p:grpSpPr>
          <p:sp>
            <p:nvSpPr>
              <p:cNvPr id="18442" name="Oval 18441">
                <a:extLst>
                  <a:ext uri="{FF2B5EF4-FFF2-40B4-BE49-F238E27FC236}">
                    <a16:creationId xmlns:a16="http://schemas.microsoft.com/office/drawing/2014/main" id="{1343C4E1-8C22-1333-498E-621BD8C53F88}"/>
                  </a:ext>
                </a:extLst>
              </p:cNvPr>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Flowchart: Delay 18442">
                <a:extLst>
                  <a:ext uri="{FF2B5EF4-FFF2-40B4-BE49-F238E27FC236}">
                    <a16:creationId xmlns:a16="http://schemas.microsoft.com/office/drawing/2014/main" id="{EB3E4757-A045-4D5A-8B11-7AFF699777A9}"/>
                  </a:ext>
                </a:extLst>
              </p:cNvPr>
              <p:cNvSpPr/>
              <p:nvPr/>
            </p:nvSpPr>
            <p:spPr>
              <a:xfrm rot="16200000">
                <a:off x="6932881" y="2014676"/>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9980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Peter and the Keys</a:t>
            </a:r>
          </a:p>
        </p:txBody>
      </p:sp>
      <p:sp>
        <p:nvSpPr>
          <p:cNvPr id="10" name="TextBox 9"/>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16:19</a:t>
            </a:r>
          </a:p>
        </p:txBody>
      </p:sp>
      <p:sp>
        <p:nvSpPr>
          <p:cNvPr id="12" name="Rectangle 11"/>
          <p:cNvSpPr/>
          <p:nvPr/>
        </p:nvSpPr>
        <p:spPr>
          <a:xfrm>
            <a:off x="236706" y="1090377"/>
            <a:ext cx="5599890" cy="2585323"/>
          </a:xfrm>
          <a:prstGeom prst="rect">
            <a:avLst/>
          </a:prstGeom>
        </p:spPr>
        <p:txBody>
          <a:bodyPr wrap="square">
            <a:spAutoFit/>
          </a:bodyPr>
          <a:lstStyle/>
          <a:p>
            <a:r>
              <a:rPr lang="en-US" dirty="0">
                <a:solidFill>
                  <a:schemeClr val="bg1"/>
                </a:solidFill>
              </a:rPr>
              <a:t>Peter exercised these priesthood keys when he presided over the selection of a new Apostle (see Acts 1:15–26)</a:t>
            </a:r>
          </a:p>
          <a:p>
            <a:endParaRPr lang="en-US" dirty="0">
              <a:solidFill>
                <a:schemeClr val="bg1"/>
              </a:solidFill>
            </a:endParaRPr>
          </a:p>
          <a:p>
            <a:r>
              <a:rPr lang="en-US" dirty="0">
                <a:solidFill>
                  <a:schemeClr val="bg1"/>
                </a:solidFill>
              </a:rPr>
              <a:t>He oversaw the spreading of the gospel to Samaria (see Acts 8:14–25)</a:t>
            </a:r>
          </a:p>
          <a:p>
            <a:endParaRPr lang="en-US" dirty="0">
              <a:solidFill>
                <a:schemeClr val="bg1"/>
              </a:solidFill>
            </a:endParaRPr>
          </a:p>
          <a:p>
            <a:r>
              <a:rPr lang="en-US" dirty="0">
                <a:solidFill>
                  <a:schemeClr val="bg1"/>
                </a:solidFill>
              </a:rPr>
              <a:t>He received a revelation regarding Gentile converts (see Acts 10:9–48), and presided over the Jerusalem conference</a:t>
            </a:r>
          </a:p>
        </p:txBody>
      </p:sp>
      <p:pic>
        <p:nvPicPr>
          <p:cNvPr id="28676" name="Picture 4" descr="https://www.lds.org/bc/content/shared/content/images/gospel-library/magazine/liahonlp.nfo:o:82b.jpg"/>
          <p:cNvPicPr>
            <a:picLocks noChangeAspect="1" noChangeArrowheads="1"/>
          </p:cNvPicPr>
          <p:nvPr/>
        </p:nvPicPr>
        <p:blipFill>
          <a:blip r:embed="rId3" cstate="print"/>
          <a:srcRect/>
          <a:stretch>
            <a:fillRect/>
          </a:stretch>
        </p:blipFill>
        <p:spPr bwMode="auto">
          <a:xfrm>
            <a:off x="6527191" y="971955"/>
            <a:ext cx="2919109" cy="2919109"/>
          </a:xfrm>
          <a:prstGeom prst="rect">
            <a:avLst/>
          </a:prstGeom>
          <a:noFill/>
        </p:spPr>
      </p:pic>
      <p:sp>
        <p:nvSpPr>
          <p:cNvPr id="42" name="Rectangle 41"/>
          <p:cNvSpPr/>
          <p:nvPr/>
        </p:nvSpPr>
        <p:spPr>
          <a:xfrm>
            <a:off x="5168630" y="4686819"/>
            <a:ext cx="6096000" cy="1200329"/>
          </a:xfrm>
          <a:prstGeom prst="rect">
            <a:avLst/>
          </a:prstGeom>
        </p:spPr>
        <p:txBody>
          <a:bodyPr>
            <a:spAutoFit/>
          </a:bodyPr>
          <a:lstStyle/>
          <a:p>
            <a:r>
              <a:rPr lang="en-US" dirty="0">
                <a:solidFill>
                  <a:schemeClr val="bg1"/>
                </a:solidFill>
              </a:rPr>
              <a:t>The President of The Church of Jesus Christ of Latter-day Saints holds all the keys of the kingdom. The President and his counselors—the First Presidency—have the right to preside over the Church. </a:t>
            </a:r>
          </a:p>
        </p:txBody>
      </p:sp>
      <p:sp>
        <p:nvSpPr>
          <p:cNvPr id="43" name="Rectangle 42"/>
          <p:cNvSpPr/>
          <p:nvPr/>
        </p:nvSpPr>
        <p:spPr>
          <a:xfrm>
            <a:off x="2785353" y="6211669"/>
            <a:ext cx="6096000" cy="646331"/>
          </a:xfrm>
          <a:prstGeom prst="rect">
            <a:avLst/>
          </a:prstGeom>
        </p:spPr>
        <p:txBody>
          <a:bodyPr>
            <a:spAutoFit/>
          </a:bodyPr>
          <a:lstStyle/>
          <a:p>
            <a:r>
              <a:rPr lang="en-US" i="1" dirty="0">
                <a:solidFill>
                  <a:srgbClr val="FFFF00"/>
                </a:solidFill>
              </a:rPr>
              <a:t>Unto whom I have given the keys of the kingdom, which belong always unto the Presidency of the High Priesthood: D&amp;C 81:2</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pic>
        <p:nvPicPr>
          <p:cNvPr id="3" name="Picture 2">
            <a:extLst>
              <a:ext uri="{FF2B5EF4-FFF2-40B4-BE49-F238E27FC236}">
                <a16:creationId xmlns:a16="http://schemas.microsoft.com/office/drawing/2014/main" id="{9BDEECB7-C8B4-326E-CAF8-2F8E1E81B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64" y="3736298"/>
            <a:ext cx="3352800" cy="2381250"/>
          </a:xfrm>
          <a:prstGeom prst="rect">
            <a:avLst/>
          </a:prstGeom>
        </p:spPr>
      </p:pic>
    </p:spTree>
    <p:extLst>
      <p:ext uri="{BB962C8B-B14F-4D97-AF65-F5344CB8AC3E}">
        <p14:creationId xmlns:p14="http://schemas.microsoft.com/office/powerpoint/2010/main" val="39107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236705" y="1090377"/>
            <a:ext cx="6475379" cy="3970318"/>
          </a:xfrm>
          <a:prstGeom prst="rect">
            <a:avLst/>
          </a:prstGeom>
        </p:spPr>
        <p:txBody>
          <a:bodyPr wrap="square">
            <a:spAutoFit/>
          </a:bodyPr>
          <a:lstStyle/>
          <a:p>
            <a:r>
              <a:rPr lang="en-US" sz="2800" dirty="0">
                <a:solidFill>
                  <a:schemeClr val="bg1"/>
                </a:solidFill>
              </a:rPr>
              <a:t>“‘Priesthood keys are the authority God has given to priesthood [holders] to direct, control, and govern the use of His priesthood on earth’.</a:t>
            </a:r>
          </a:p>
          <a:p>
            <a:endParaRPr lang="en-US" sz="2800" dirty="0">
              <a:solidFill>
                <a:schemeClr val="bg1"/>
              </a:solidFill>
            </a:endParaRPr>
          </a:p>
          <a:p>
            <a:r>
              <a:rPr lang="en-US" sz="2800" dirty="0">
                <a:solidFill>
                  <a:schemeClr val="bg1"/>
                </a:solidFill>
              </a:rPr>
              <a:t> Every act or ordinance performed in the Church is done under the direct or indirect authorization of one holding the keys for that function” (10)</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pic>
        <p:nvPicPr>
          <p:cNvPr id="13" name="Picture 12" descr="Dallin H. Oaks.jpg"/>
          <p:cNvPicPr>
            <a:picLocks noChangeAspect="1"/>
          </p:cNvPicPr>
          <p:nvPr/>
        </p:nvPicPr>
        <p:blipFill>
          <a:blip r:embed="rId3" cstate="print"/>
          <a:stretch>
            <a:fillRect/>
          </a:stretch>
        </p:blipFill>
        <p:spPr>
          <a:xfrm>
            <a:off x="7741622" y="1999557"/>
            <a:ext cx="2110249" cy="2630015"/>
          </a:xfrm>
          <a:prstGeom prst="rect">
            <a:avLst/>
          </a:prstGeom>
        </p:spPr>
      </p:pic>
    </p:spTree>
    <p:extLst>
      <p:ext uri="{BB962C8B-B14F-4D97-AF65-F5344CB8AC3E}">
        <p14:creationId xmlns:p14="http://schemas.microsoft.com/office/powerpoint/2010/main" val="33005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Tell No Man—Idea 1</a:t>
            </a:r>
          </a:p>
        </p:txBody>
      </p:sp>
      <p:sp>
        <p:nvSpPr>
          <p:cNvPr id="10" name="TextBox 9"/>
          <p:cNvSpPr txBox="1"/>
          <p:nvPr/>
        </p:nvSpPr>
        <p:spPr>
          <a:xfrm>
            <a:off x="-1" y="6488668"/>
            <a:ext cx="3754878" cy="369332"/>
          </a:xfrm>
          <a:prstGeom prst="rect">
            <a:avLst/>
          </a:prstGeom>
          <a:noFill/>
        </p:spPr>
        <p:txBody>
          <a:bodyPr wrap="square" rtlCol="0">
            <a:spAutoFit/>
          </a:bodyPr>
          <a:lstStyle/>
          <a:p>
            <a:r>
              <a:rPr lang="en-US" dirty="0">
                <a:solidFill>
                  <a:schemeClr val="bg1"/>
                </a:solidFill>
              </a:rPr>
              <a:t>Matthew 16:20; Mark 1:34, 44</a:t>
            </a:r>
          </a:p>
        </p:txBody>
      </p:sp>
      <p:sp>
        <p:nvSpPr>
          <p:cNvPr id="12" name="Rectangle 11"/>
          <p:cNvSpPr/>
          <p:nvPr/>
        </p:nvSpPr>
        <p:spPr>
          <a:xfrm>
            <a:off x="372895" y="1400783"/>
            <a:ext cx="3265250" cy="3170099"/>
          </a:xfrm>
          <a:prstGeom prst="rect">
            <a:avLst/>
          </a:prstGeom>
        </p:spPr>
        <p:txBody>
          <a:bodyPr wrap="square">
            <a:spAutoFit/>
          </a:bodyPr>
          <a:lstStyle/>
          <a:p>
            <a:r>
              <a:rPr lang="en-US" sz="2000" dirty="0">
                <a:solidFill>
                  <a:schemeClr val="bg1"/>
                </a:solidFill>
              </a:rPr>
              <a:t>Jesus Christ instructed His disciples and others not to speak about miracles He had done or about who He was.</a:t>
            </a:r>
          </a:p>
          <a:p>
            <a:endParaRPr lang="en-US" sz="2000" dirty="0">
              <a:solidFill>
                <a:schemeClr val="bg1"/>
              </a:solidFill>
            </a:endParaRPr>
          </a:p>
          <a:p>
            <a:r>
              <a:rPr lang="en-US" sz="2000" dirty="0">
                <a:solidFill>
                  <a:schemeClr val="bg1"/>
                </a:solidFill>
              </a:rPr>
              <a:t>The scriptures suggest several possible reasons why the Savior might have asked for secrecy or silence on certain occasions:</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13" name="Rectangle 12"/>
          <p:cNvSpPr/>
          <p:nvPr/>
        </p:nvSpPr>
        <p:spPr>
          <a:xfrm>
            <a:off x="4030725" y="4937956"/>
            <a:ext cx="7718525" cy="1631216"/>
          </a:xfrm>
          <a:prstGeom prst="rect">
            <a:avLst/>
          </a:prstGeom>
        </p:spPr>
        <p:txBody>
          <a:bodyPr wrap="square">
            <a:spAutoFit/>
          </a:bodyPr>
          <a:lstStyle/>
          <a:p>
            <a:r>
              <a:rPr lang="en-US" sz="2000" b="1" dirty="0">
                <a:solidFill>
                  <a:srgbClr val="FFFF00"/>
                </a:solidFill>
              </a:rPr>
              <a:t>Mark relates that </a:t>
            </a:r>
            <a:r>
              <a:rPr lang="en-US" sz="2000" b="1" dirty="0" err="1">
                <a:solidFill>
                  <a:srgbClr val="FFFF00"/>
                </a:solidFill>
              </a:rPr>
              <a:t>Jesus’s</a:t>
            </a:r>
            <a:r>
              <a:rPr lang="en-US" sz="2000" b="1" dirty="0">
                <a:solidFill>
                  <a:srgbClr val="FFFF00"/>
                </a:solidFill>
              </a:rPr>
              <a:t> fame grew so great that it created difficulties. At times Jesus could not enter certain villages, people who wanted to see Him could not get through the crowds, and He and His disciples were so beset by throngs of people that they could not even find time or space to eat </a:t>
            </a:r>
          </a:p>
        </p:txBody>
      </p:sp>
      <p:pic>
        <p:nvPicPr>
          <p:cNvPr id="33794" name="Picture 2" descr="https://s-media-cache-ak0.pinimg.com/736x/53/f4/62/53f462409ed159dffb3ffd452790aa5b.jpg"/>
          <p:cNvPicPr>
            <a:picLocks noChangeAspect="1" noChangeArrowheads="1"/>
          </p:cNvPicPr>
          <p:nvPr/>
        </p:nvPicPr>
        <p:blipFill>
          <a:blip r:embed="rId3" cstate="print"/>
          <a:srcRect/>
          <a:stretch>
            <a:fillRect/>
          </a:stretch>
        </p:blipFill>
        <p:spPr bwMode="auto">
          <a:xfrm>
            <a:off x="5000016" y="930781"/>
            <a:ext cx="4957795" cy="3718347"/>
          </a:xfrm>
          <a:prstGeom prst="rect">
            <a:avLst/>
          </a:prstGeom>
          <a:noFill/>
        </p:spPr>
      </p:pic>
    </p:spTree>
    <p:extLst>
      <p:ext uri="{BB962C8B-B14F-4D97-AF65-F5344CB8AC3E}">
        <p14:creationId xmlns:p14="http://schemas.microsoft.com/office/powerpoint/2010/main" val="25192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Tell No Man—Idea 2</a:t>
            </a:r>
          </a:p>
        </p:txBody>
      </p:sp>
      <p:sp>
        <p:nvSpPr>
          <p:cNvPr id="10" name="TextBox 9"/>
          <p:cNvSpPr txBox="1"/>
          <p:nvPr/>
        </p:nvSpPr>
        <p:spPr>
          <a:xfrm>
            <a:off x="-1" y="6488668"/>
            <a:ext cx="5165388" cy="369332"/>
          </a:xfrm>
          <a:prstGeom prst="rect">
            <a:avLst/>
          </a:prstGeom>
          <a:noFill/>
        </p:spPr>
        <p:txBody>
          <a:bodyPr wrap="square" rtlCol="0">
            <a:spAutoFit/>
          </a:bodyPr>
          <a:lstStyle/>
          <a:p>
            <a:r>
              <a:rPr lang="en-US" dirty="0">
                <a:solidFill>
                  <a:schemeClr val="bg1"/>
                </a:solidFill>
              </a:rPr>
              <a:t>Matthew 16:20; Mark 9:30-31; John 7:1-10</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14" name="Rectangle 13"/>
          <p:cNvSpPr/>
          <p:nvPr/>
        </p:nvSpPr>
        <p:spPr>
          <a:xfrm>
            <a:off x="255192" y="1067793"/>
            <a:ext cx="6096000" cy="5262979"/>
          </a:xfrm>
          <a:prstGeom prst="rect">
            <a:avLst/>
          </a:prstGeom>
        </p:spPr>
        <p:txBody>
          <a:bodyPr>
            <a:spAutoFit/>
          </a:bodyPr>
          <a:lstStyle/>
          <a:p>
            <a:r>
              <a:rPr lang="en-US" sz="2400" b="1" dirty="0">
                <a:solidFill>
                  <a:srgbClr val="FFFF00"/>
                </a:solidFill>
              </a:rPr>
              <a:t>The Savior may also have asked for silence in order to forestall the opposition that would lead to His Crucifixion—until the time was right. </a:t>
            </a:r>
          </a:p>
          <a:p>
            <a:endParaRPr lang="en-US" sz="2400" b="1" dirty="0">
              <a:solidFill>
                <a:srgbClr val="FFFF00"/>
              </a:solidFill>
            </a:endParaRPr>
          </a:p>
          <a:p>
            <a:r>
              <a:rPr lang="en-US" sz="2400" b="1" dirty="0">
                <a:solidFill>
                  <a:srgbClr val="FFFF00"/>
                </a:solidFill>
              </a:rPr>
              <a:t>The more people learned about Jesus, the more the chief priests increased their opposition to Him, for they did not want Him to undermine their place in society. </a:t>
            </a:r>
          </a:p>
          <a:p>
            <a:endParaRPr lang="en-US" sz="2400" b="1" dirty="0">
              <a:solidFill>
                <a:srgbClr val="FFFF00"/>
              </a:solidFill>
            </a:endParaRPr>
          </a:p>
          <a:p>
            <a:r>
              <a:rPr lang="en-US" sz="2400" b="1" dirty="0">
                <a:solidFill>
                  <a:srgbClr val="FFFF00"/>
                </a:solidFill>
              </a:rPr>
              <a:t>After Jesus entered Jerusalem in a way that clearly and publicly proclaimed Him as the Messiah, less than a week passed before He was arrested and put to death.</a:t>
            </a:r>
          </a:p>
        </p:txBody>
      </p:sp>
      <p:pic>
        <p:nvPicPr>
          <p:cNvPr id="11" name="Picture 2" descr="http://media.freebibleimages.org/stories/FB_LUMO_Jesus_ParalysedMan/overview_images/002-lumo-jesus-paralysed-man.jpg?1441363124"/>
          <p:cNvPicPr>
            <a:picLocks noChangeAspect="1" noChangeArrowheads="1"/>
          </p:cNvPicPr>
          <p:nvPr/>
        </p:nvPicPr>
        <p:blipFill>
          <a:blip r:embed="rId3" cstate="print"/>
          <a:srcRect/>
          <a:stretch>
            <a:fillRect/>
          </a:stretch>
        </p:blipFill>
        <p:spPr bwMode="auto">
          <a:xfrm>
            <a:off x="6421724" y="1699846"/>
            <a:ext cx="5462301" cy="4096726"/>
          </a:xfrm>
          <a:prstGeom prst="rect">
            <a:avLst/>
          </a:prstGeom>
          <a:noFill/>
        </p:spPr>
      </p:pic>
    </p:spTree>
    <p:extLst>
      <p:ext uri="{BB962C8B-B14F-4D97-AF65-F5344CB8AC3E}">
        <p14:creationId xmlns:p14="http://schemas.microsoft.com/office/powerpoint/2010/main" val="241658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Tell No Man—Idea 3</a:t>
            </a:r>
          </a:p>
        </p:txBody>
      </p:sp>
      <p:sp>
        <p:nvSpPr>
          <p:cNvPr id="10" name="TextBox 9"/>
          <p:cNvSpPr txBox="1"/>
          <p:nvPr/>
        </p:nvSpPr>
        <p:spPr>
          <a:xfrm>
            <a:off x="-2" y="6488668"/>
            <a:ext cx="7305473" cy="369332"/>
          </a:xfrm>
          <a:prstGeom prst="rect">
            <a:avLst/>
          </a:prstGeom>
          <a:noFill/>
        </p:spPr>
        <p:txBody>
          <a:bodyPr wrap="square" rtlCol="0">
            <a:spAutoFit/>
          </a:bodyPr>
          <a:lstStyle/>
          <a:p>
            <a:r>
              <a:rPr lang="en-US" dirty="0">
                <a:solidFill>
                  <a:schemeClr val="bg1"/>
                </a:solidFill>
              </a:rPr>
              <a:t>Matthew 16:20; Mark 1:24, 34; 3:11-12; Acts 16:16-18; John 10:20</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14" name="Rectangle 13"/>
          <p:cNvSpPr/>
          <p:nvPr/>
        </p:nvSpPr>
        <p:spPr>
          <a:xfrm>
            <a:off x="155574" y="856357"/>
            <a:ext cx="6651281" cy="5262979"/>
          </a:xfrm>
          <a:prstGeom prst="rect">
            <a:avLst/>
          </a:prstGeom>
        </p:spPr>
        <p:txBody>
          <a:bodyPr wrap="square">
            <a:spAutoFit/>
          </a:bodyPr>
          <a:lstStyle/>
          <a:p>
            <a:r>
              <a:rPr lang="en-US" sz="2400" b="1" dirty="0">
                <a:solidFill>
                  <a:srgbClr val="FFFF00"/>
                </a:solidFill>
              </a:rPr>
              <a:t>Some of the Savior’s commandments for silence were directed at devils, who vocally acknowledged Jesus as the Son of God.</a:t>
            </a:r>
          </a:p>
          <a:p>
            <a:endParaRPr lang="en-US" sz="2400" b="1" dirty="0">
              <a:solidFill>
                <a:srgbClr val="FFFF00"/>
              </a:solidFill>
            </a:endParaRPr>
          </a:p>
          <a:p>
            <a:r>
              <a:rPr lang="en-US" sz="2400" b="1" dirty="0">
                <a:solidFill>
                  <a:srgbClr val="FFFF00"/>
                </a:solidFill>
              </a:rPr>
              <a:t>“Jesus “consistently refused to permit [devils] to bear record of his divinity. </a:t>
            </a:r>
          </a:p>
          <a:p>
            <a:endParaRPr lang="en-US" sz="2400" b="1" dirty="0">
              <a:solidFill>
                <a:srgbClr val="FFFF00"/>
              </a:solidFill>
            </a:endParaRPr>
          </a:p>
          <a:p>
            <a:r>
              <a:rPr lang="en-US" sz="2400" b="1" dirty="0">
                <a:solidFill>
                  <a:srgbClr val="FFFF00"/>
                </a:solidFill>
              </a:rPr>
              <a:t>Converting testimony comes from God, not from Lucifer. Had Jesus let unclean spirits go </a:t>
            </a:r>
            <a:r>
              <a:rPr lang="en-US" sz="2400" b="1" dirty="0" err="1">
                <a:solidFill>
                  <a:srgbClr val="FFFF00"/>
                </a:solidFill>
              </a:rPr>
              <a:t>unrebuked</a:t>
            </a:r>
            <a:r>
              <a:rPr lang="en-US" sz="2400" b="1" dirty="0">
                <a:solidFill>
                  <a:srgbClr val="FFFF00"/>
                </a:solidFill>
              </a:rPr>
              <a:t>, or had he acquiesced in their testimony of him (though in fact it was true), the Jews would have claimed greater justification for their false charge against him, ‘He hath a devil, and is mad; why hear ye him?’ (9)</a:t>
            </a:r>
          </a:p>
        </p:txBody>
      </p:sp>
      <p:pic>
        <p:nvPicPr>
          <p:cNvPr id="9" name="Picture 2" descr="https://www.christcenteredmall.com/story/crowd.jpg"/>
          <p:cNvPicPr>
            <a:picLocks noChangeAspect="1" noChangeArrowheads="1"/>
          </p:cNvPicPr>
          <p:nvPr/>
        </p:nvPicPr>
        <p:blipFill>
          <a:blip r:embed="rId3" cstate="print"/>
          <a:srcRect/>
          <a:stretch>
            <a:fillRect/>
          </a:stretch>
        </p:blipFill>
        <p:spPr bwMode="auto">
          <a:xfrm>
            <a:off x="6876642" y="1931680"/>
            <a:ext cx="4943140" cy="2687212"/>
          </a:xfrm>
          <a:prstGeom prst="rect">
            <a:avLst/>
          </a:prstGeom>
          <a:noFill/>
        </p:spPr>
      </p:pic>
    </p:spTree>
    <p:extLst>
      <p:ext uri="{BB962C8B-B14F-4D97-AF65-F5344CB8AC3E}">
        <p14:creationId xmlns:p14="http://schemas.microsoft.com/office/powerpoint/2010/main" val="255834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Tell No Man—Idea 4</a:t>
            </a:r>
          </a:p>
        </p:txBody>
      </p:sp>
      <p:sp>
        <p:nvSpPr>
          <p:cNvPr id="10" name="TextBox 9"/>
          <p:cNvSpPr txBox="1"/>
          <p:nvPr/>
        </p:nvSpPr>
        <p:spPr>
          <a:xfrm>
            <a:off x="-2" y="6488668"/>
            <a:ext cx="7305473" cy="369332"/>
          </a:xfrm>
          <a:prstGeom prst="rect">
            <a:avLst/>
          </a:prstGeom>
          <a:noFill/>
        </p:spPr>
        <p:txBody>
          <a:bodyPr wrap="square" rtlCol="0">
            <a:spAutoFit/>
          </a:bodyPr>
          <a:lstStyle/>
          <a:p>
            <a:r>
              <a:rPr lang="en-US" dirty="0">
                <a:solidFill>
                  <a:schemeClr val="bg1"/>
                </a:solidFill>
              </a:rPr>
              <a:t>Matthew 16:20; Mark 8:29-30</a:t>
            </a:r>
          </a:p>
        </p:txBody>
      </p:sp>
      <p:sp>
        <p:nvSpPr>
          <p:cNvPr id="44" name="Rectangle 43"/>
          <p:cNvSpPr/>
          <p:nvPr/>
        </p:nvSpPr>
        <p:spPr>
          <a:xfrm>
            <a:off x="11819782"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14" name="Rectangle 13"/>
          <p:cNvSpPr/>
          <p:nvPr/>
        </p:nvSpPr>
        <p:spPr>
          <a:xfrm>
            <a:off x="155575" y="1067793"/>
            <a:ext cx="6432794" cy="4893647"/>
          </a:xfrm>
          <a:prstGeom prst="rect">
            <a:avLst/>
          </a:prstGeom>
        </p:spPr>
        <p:txBody>
          <a:bodyPr wrap="square">
            <a:spAutoFit/>
          </a:bodyPr>
          <a:lstStyle/>
          <a:p>
            <a:r>
              <a:rPr lang="en-US" sz="2400" b="1" dirty="0">
                <a:solidFill>
                  <a:srgbClr val="FFFF00"/>
                </a:solidFill>
              </a:rPr>
              <a:t>The Savior knew that most Jews of His day were expecting the Messiah to put an end to Israel’s political enemies and reign as a Jewish king. It is clear that Jesus wanted to avoid presenting Himself as the Messiah of popular expectation. Therefore, one likely reason the Savior instructed His disciples not to tell people He was the Christ.</a:t>
            </a:r>
          </a:p>
          <a:p>
            <a:endParaRPr lang="en-US" sz="2400" b="1" dirty="0">
              <a:solidFill>
                <a:srgbClr val="FFFF00"/>
              </a:solidFill>
            </a:endParaRPr>
          </a:p>
          <a:p>
            <a:r>
              <a:rPr lang="en-US" sz="2400" b="1" dirty="0">
                <a:solidFill>
                  <a:srgbClr val="FFFF00"/>
                </a:solidFill>
              </a:rPr>
              <a:t>He was that He wanted to teach people a new understanding of what kind of salvation He had come to bring. He had come not to overthrow Rome but to conquer the eternal enemies of mankind—death, sin, and suffering.(9)</a:t>
            </a:r>
          </a:p>
        </p:txBody>
      </p:sp>
      <p:pic>
        <p:nvPicPr>
          <p:cNvPr id="30726" name="Picture 6" descr="https://www.lds.org/bc/content/shared/content/images/magazines/liahona/2013/04/en13apr40-43-Bible-video-images-2.jpg"/>
          <p:cNvPicPr>
            <a:picLocks noChangeAspect="1" noChangeArrowheads="1"/>
          </p:cNvPicPr>
          <p:nvPr/>
        </p:nvPicPr>
        <p:blipFill>
          <a:blip r:embed="rId3" cstate="print"/>
          <a:srcRect/>
          <a:stretch>
            <a:fillRect/>
          </a:stretch>
        </p:blipFill>
        <p:spPr bwMode="auto">
          <a:xfrm>
            <a:off x="6760655" y="1529505"/>
            <a:ext cx="5139347" cy="3640372"/>
          </a:xfrm>
          <a:prstGeom prst="rect">
            <a:avLst/>
          </a:prstGeom>
          <a:noFill/>
        </p:spPr>
      </p:pic>
    </p:spTree>
    <p:extLst>
      <p:ext uri="{BB962C8B-B14F-4D97-AF65-F5344CB8AC3E}">
        <p14:creationId xmlns:p14="http://schemas.microsoft.com/office/powerpoint/2010/main" val="31222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Imprint MT Shadow" pitchFamily="82" charset="0"/>
              </a:rPr>
              <a:t>Translated</a:t>
            </a:r>
          </a:p>
        </p:txBody>
      </p:sp>
      <p:sp>
        <p:nvSpPr>
          <p:cNvPr id="10" name="TextBox 9"/>
          <p:cNvSpPr txBox="1"/>
          <p:nvPr/>
        </p:nvSpPr>
        <p:spPr>
          <a:xfrm>
            <a:off x="-2" y="6488668"/>
            <a:ext cx="7305473" cy="369332"/>
          </a:xfrm>
          <a:prstGeom prst="rect">
            <a:avLst/>
          </a:prstGeom>
          <a:noFill/>
        </p:spPr>
        <p:txBody>
          <a:bodyPr wrap="square" rtlCol="0">
            <a:spAutoFit/>
          </a:bodyPr>
          <a:lstStyle/>
          <a:p>
            <a:r>
              <a:rPr lang="en-US" dirty="0">
                <a:solidFill>
                  <a:schemeClr val="bg1"/>
                </a:solidFill>
              </a:rPr>
              <a:t>Matthew 16:28</a:t>
            </a:r>
          </a:p>
        </p:txBody>
      </p:sp>
      <p:sp>
        <p:nvSpPr>
          <p:cNvPr id="44" name="Rectangle 43"/>
          <p:cNvSpPr/>
          <p:nvPr/>
        </p:nvSpPr>
        <p:spPr>
          <a:xfrm>
            <a:off x="11819782" y="6488668"/>
            <a:ext cx="559769" cy="369332"/>
          </a:xfrm>
          <a:prstGeom prst="rect">
            <a:avLst/>
          </a:prstGeom>
        </p:spPr>
        <p:txBody>
          <a:bodyPr wrap="none">
            <a:spAutoFit/>
          </a:bodyPr>
          <a:lstStyle/>
          <a:p>
            <a:r>
              <a:rPr lang="en-US" dirty="0">
                <a:solidFill>
                  <a:schemeClr val="bg1"/>
                </a:solidFill>
              </a:rPr>
              <a:t>(11)</a:t>
            </a:r>
            <a:endParaRPr lang="en-US" dirty="0"/>
          </a:p>
        </p:txBody>
      </p:sp>
      <p:sp>
        <p:nvSpPr>
          <p:cNvPr id="14" name="Rectangle 13"/>
          <p:cNvSpPr/>
          <p:nvPr/>
        </p:nvSpPr>
        <p:spPr>
          <a:xfrm>
            <a:off x="307975" y="952753"/>
            <a:ext cx="11719902" cy="830997"/>
          </a:xfrm>
          <a:prstGeom prst="rect">
            <a:avLst/>
          </a:prstGeom>
        </p:spPr>
        <p:txBody>
          <a:bodyPr wrap="square">
            <a:spAutoFit/>
          </a:bodyPr>
          <a:lstStyle/>
          <a:p>
            <a:r>
              <a:rPr lang="en-US" sz="2400" b="1" i="1" dirty="0">
                <a:solidFill>
                  <a:srgbClr val="FFFF00"/>
                </a:solidFill>
              </a:rPr>
              <a:t>Verily I say unto you, There be some standing here, which shall not taste of death, till they see the Son of man coming in his kingdom.</a:t>
            </a:r>
          </a:p>
        </p:txBody>
      </p:sp>
      <p:sp>
        <p:nvSpPr>
          <p:cNvPr id="9" name="Rectangle 8"/>
          <p:cNvSpPr/>
          <p:nvPr/>
        </p:nvSpPr>
        <p:spPr>
          <a:xfrm>
            <a:off x="3141776" y="2243383"/>
            <a:ext cx="6096000" cy="3785652"/>
          </a:xfrm>
          <a:prstGeom prst="rect">
            <a:avLst/>
          </a:prstGeom>
        </p:spPr>
        <p:txBody>
          <a:bodyPr>
            <a:spAutoFit/>
          </a:bodyPr>
          <a:lstStyle/>
          <a:p>
            <a:r>
              <a:rPr lang="en-US" sz="2000" dirty="0">
                <a:solidFill>
                  <a:schemeClr val="bg1"/>
                </a:solidFill>
              </a:rPr>
              <a:t>Christ did not say that </a:t>
            </a:r>
            <a:r>
              <a:rPr lang="en-US" sz="2000" i="1" dirty="0">
                <a:solidFill>
                  <a:schemeClr val="bg1"/>
                </a:solidFill>
              </a:rPr>
              <a:t>one </a:t>
            </a:r>
            <a:r>
              <a:rPr lang="en-US" sz="2000" dirty="0">
                <a:solidFill>
                  <a:schemeClr val="bg1"/>
                </a:solidFill>
              </a:rPr>
              <a:t>would not taste of death, but that </a:t>
            </a:r>
            <a:r>
              <a:rPr lang="en-US" sz="2000" i="1" dirty="0">
                <a:solidFill>
                  <a:schemeClr val="bg1"/>
                </a:solidFill>
              </a:rPr>
              <a:t>some </a:t>
            </a:r>
            <a:r>
              <a:rPr lang="en-US" sz="2000" dirty="0">
                <a:solidFill>
                  <a:schemeClr val="bg1"/>
                </a:solidFill>
              </a:rPr>
              <a:t>would not taste of death. </a:t>
            </a:r>
          </a:p>
          <a:p>
            <a:endParaRPr lang="en-US" sz="2000" dirty="0">
              <a:solidFill>
                <a:schemeClr val="bg1"/>
              </a:solidFill>
            </a:endParaRPr>
          </a:p>
          <a:p>
            <a:r>
              <a:rPr lang="en-US" sz="2000" dirty="0">
                <a:solidFill>
                  <a:schemeClr val="bg1"/>
                </a:solidFill>
              </a:rPr>
              <a:t>Was another disciple to be translated?</a:t>
            </a:r>
          </a:p>
          <a:p>
            <a:endParaRPr lang="en-US" sz="2000" dirty="0">
              <a:solidFill>
                <a:schemeClr val="bg1"/>
              </a:solidFill>
            </a:endParaRPr>
          </a:p>
          <a:p>
            <a:r>
              <a:rPr lang="en-US" sz="2000" dirty="0">
                <a:solidFill>
                  <a:schemeClr val="bg1"/>
                </a:solidFill>
              </a:rPr>
              <a:t> Tradition suggests that all the disciples, save Judas Iscariot and John, were killed as martyrs. </a:t>
            </a:r>
          </a:p>
          <a:p>
            <a:endParaRPr lang="en-US" sz="2000" dirty="0">
              <a:solidFill>
                <a:schemeClr val="bg1"/>
              </a:solidFill>
            </a:endParaRPr>
          </a:p>
          <a:p>
            <a:r>
              <a:rPr lang="en-US" sz="2000" dirty="0">
                <a:solidFill>
                  <a:schemeClr val="bg1"/>
                </a:solidFill>
              </a:rPr>
              <a:t>So why did Christ say that </a:t>
            </a:r>
            <a:r>
              <a:rPr lang="en-US" sz="2000" i="1" dirty="0">
                <a:solidFill>
                  <a:schemeClr val="bg1"/>
                </a:solidFill>
              </a:rPr>
              <a:t>some </a:t>
            </a:r>
            <a:r>
              <a:rPr lang="en-US" sz="2000" dirty="0">
                <a:solidFill>
                  <a:schemeClr val="bg1"/>
                </a:solidFill>
              </a:rPr>
              <a:t>would not taste of death?</a:t>
            </a:r>
          </a:p>
          <a:p>
            <a:endParaRPr lang="en-US" sz="2000" dirty="0">
              <a:solidFill>
                <a:schemeClr val="bg1"/>
              </a:solidFill>
            </a:endParaRPr>
          </a:p>
          <a:p>
            <a:r>
              <a:rPr lang="en-US" sz="2000" dirty="0">
                <a:solidFill>
                  <a:schemeClr val="bg1"/>
                </a:solidFill>
              </a:rPr>
              <a:t>Perhaps there were others who were also translated. </a:t>
            </a:r>
          </a:p>
        </p:txBody>
      </p:sp>
    </p:spTree>
    <p:extLst>
      <p:ext uri="{BB962C8B-B14F-4D97-AF65-F5344CB8AC3E}">
        <p14:creationId xmlns:p14="http://schemas.microsoft.com/office/powerpoint/2010/main" val="4223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 y="6488668"/>
            <a:ext cx="8949449" cy="369332"/>
          </a:xfrm>
          <a:prstGeom prst="rect">
            <a:avLst/>
          </a:prstGeom>
          <a:noFill/>
        </p:spPr>
        <p:txBody>
          <a:bodyPr wrap="square" rtlCol="0">
            <a:spAutoFit/>
          </a:bodyPr>
          <a:lstStyle/>
          <a:p>
            <a:r>
              <a:rPr lang="en-US" dirty="0">
                <a:solidFill>
                  <a:schemeClr val="bg1"/>
                </a:solidFill>
              </a:rPr>
              <a:t>Matthew 16:28; John 21:20-23; Rev. 10; D. &amp; C. 7; 77:14 3 Nephi 28; Isaiah 65:17-25</a:t>
            </a:r>
          </a:p>
        </p:txBody>
      </p:sp>
      <p:sp>
        <p:nvSpPr>
          <p:cNvPr id="44" name="Rectangle 43"/>
          <p:cNvSpPr/>
          <p:nvPr/>
        </p:nvSpPr>
        <p:spPr>
          <a:xfrm>
            <a:off x="11632231" y="6488668"/>
            <a:ext cx="442750" cy="369332"/>
          </a:xfrm>
          <a:prstGeom prst="rect">
            <a:avLst/>
          </a:prstGeom>
        </p:spPr>
        <p:txBody>
          <a:bodyPr wrap="none">
            <a:spAutoFit/>
          </a:bodyPr>
          <a:lstStyle/>
          <a:p>
            <a:r>
              <a:rPr lang="en-US" dirty="0">
                <a:solidFill>
                  <a:schemeClr val="bg1"/>
                </a:solidFill>
              </a:rPr>
              <a:t>(9)</a:t>
            </a:r>
            <a:endParaRPr lang="en-US" dirty="0"/>
          </a:p>
        </p:txBody>
      </p:sp>
      <p:sp>
        <p:nvSpPr>
          <p:cNvPr id="9" name="Rectangle 8"/>
          <p:cNvSpPr/>
          <p:nvPr/>
        </p:nvSpPr>
        <p:spPr>
          <a:xfrm>
            <a:off x="431259" y="217199"/>
            <a:ext cx="6096000" cy="3139321"/>
          </a:xfrm>
          <a:prstGeom prst="rect">
            <a:avLst/>
          </a:prstGeom>
        </p:spPr>
        <p:txBody>
          <a:bodyPr>
            <a:spAutoFit/>
          </a:bodyPr>
          <a:lstStyle/>
          <a:p>
            <a:pPr fontAlgn="base"/>
            <a:r>
              <a:rPr lang="en-US" b="1" dirty="0">
                <a:solidFill>
                  <a:schemeClr val="bg1"/>
                </a:solidFill>
              </a:rPr>
              <a:t>"...for special purposes a few persons who have lived in the Christian Era have been translated. Our Lord said on one occasion, 'There be some standing here, which shall not taste of death, till they see the Son of man coming in his kingdom.‘ </a:t>
            </a:r>
          </a:p>
          <a:p>
            <a:pPr fontAlgn="base"/>
            <a:endParaRPr lang="en-US" b="1" dirty="0">
              <a:solidFill>
                <a:schemeClr val="bg1"/>
              </a:solidFill>
            </a:endParaRPr>
          </a:p>
          <a:p>
            <a:pPr fontAlgn="base"/>
            <a:r>
              <a:rPr lang="en-US" b="1" dirty="0">
                <a:solidFill>
                  <a:schemeClr val="bg1"/>
                </a:solidFill>
              </a:rPr>
              <a:t>The Lord may have had reference to these or other translated persons when he said in March, 1831, 'All are under sin, except those which I have reserved unto myself holy men that ye know not of.' </a:t>
            </a:r>
          </a:p>
          <a:p>
            <a:pPr fontAlgn="base"/>
            <a:endParaRPr lang="en-US" b="1" dirty="0">
              <a:solidFill>
                <a:schemeClr val="bg1"/>
              </a:solidFill>
            </a:endParaRPr>
          </a:p>
          <a:p>
            <a:pPr fontAlgn="base"/>
            <a:r>
              <a:rPr lang="en-US" b="1" dirty="0">
                <a:solidFill>
                  <a:schemeClr val="bg1"/>
                </a:solidFill>
              </a:rPr>
              <a:t>In any event John was translated. </a:t>
            </a:r>
          </a:p>
        </p:txBody>
      </p:sp>
      <p:pic>
        <p:nvPicPr>
          <p:cNvPr id="35842" name="Picture 2" descr="https://s-media-cache-ak0.pinimg.com/736x/6d/23/a3/6d23a31cfaf1e93adc769f5a4e5c924b.jpg"/>
          <p:cNvPicPr>
            <a:picLocks noChangeAspect="1" noChangeArrowheads="1"/>
          </p:cNvPicPr>
          <p:nvPr/>
        </p:nvPicPr>
        <p:blipFill>
          <a:blip r:embed="rId3" cstate="print"/>
          <a:srcRect/>
          <a:stretch>
            <a:fillRect/>
          </a:stretch>
        </p:blipFill>
        <p:spPr bwMode="auto">
          <a:xfrm>
            <a:off x="7450868" y="510365"/>
            <a:ext cx="4131463" cy="3098597"/>
          </a:xfrm>
          <a:prstGeom prst="rect">
            <a:avLst/>
          </a:prstGeom>
          <a:noFill/>
        </p:spPr>
      </p:pic>
      <p:pic>
        <p:nvPicPr>
          <p:cNvPr id="35844" name="Picture 4" descr="http://askgramps.org/files/2006/06/Three-nephites1.jpg"/>
          <p:cNvPicPr>
            <a:picLocks noChangeAspect="1" noChangeArrowheads="1"/>
          </p:cNvPicPr>
          <p:nvPr/>
        </p:nvPicPr>
        <p:blipFill>
          <a:blip r:embed="rId4" cstate="print"/>
          <a:srcRect/>
          <a:stretch>
            <a:fillRect/>
          </a:stretch>
        </p:blipFill>
        <p:spPr bwMode="auto">
          <a:xfrm>
            <a:off x="573931" y="3706238"/>
            <a:ext cx="5061559" cy="2448530"/>
          </a:xfrm>
          <a:prstGeom prst="rect">
            <a:avLst/>
          </a:prstGeom>
          <a:noFill/>
        </p:spPr>
      </p:pic>
      <p:sp>
        <p:nvSpPr>
          <p:cNvPr id="11" name="Rectangle 10"/>
          <p:cNvSpPr/>
          <p:nvPr/>
        </p:nvSpPr>
        <p:spPr>
          <a:xfrm>
            <a:off x="5771745" y="4006361"/>
            <a:ext cx="6096000" cy="2031325"/>
          </a:xfrm>
          <a:prstGeom prst="rect">
            <a:avLst/>
          </a:prstGeom>
        </p:spPr>
        <p:txBody>
          <a:bodyPr>
            <a:spAutoFit/>
          </a:bodyPr>
          <a:lstStyle/>
          <a:p>
            <a:pPr fontAlgn="base"/>
            <a:r>
              <a:rPr lang="en-US" b="1" dirty="0">
                <a:solidFill>
                  <a:schemeClr val="bg1"/>
                </a:solidFill>
              </a:rPr>
              <a:t>And on the American continent, among the Nephites, three of the Twelve were also given power over death so that they could continue their ministry until the Second Coming. </a:t>
            </a:r>
          </a:p>
          <a:p>
            <a:pPr fontAlgn="base"/>
            <a:endParaRPr lang="en-US" b="1" dirty="0">
              <a:solidFill>
                <a:schemeClr val="bg1"/>
              </a:solidFill>
            </a:endParaRPr>
          </a:p>
          <a:p>
            <a:pPr fontAlgn="base"/>
            <a:r>
              <a:rPr lang="en-US" b="1" dirty="0">
                <a:solidFill>
                  <a:schemeClr val="bg1"/>
                </a:solidFill>
              </a:rPr>
              <a:t>"There are no other known instances of translation during the Christian Era, and unless there is some special reason which has not so far been revealed.</a:t>
            </a:r>
          </a:p>
        </p:txBody>
      </p:sp>
    </p:spTree>
    <p:extLst>
      <p:ext uri="{BB962C8B-B14F-4D97-AF65-F5344CB8AC3E}">
        <p14:creationId xmlns:p14="http://schemas.microsoft.com/office/powerpoint/2010/main" val="287507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5842"/>
                                        </p:tgtEl>
                                        <p:attrNameLst>
                                          <p:attrName>style.visibility</p:attrName>
                                        </p:attrNameLst>
                                      </p:cBhvr>
                                      <p:to>
                                        <p:strVal val="visible"/>
                                      </p:to>
                                    </p:set>
                                    <p:animEffect transition="in" filter="fade">
                                      <p:cBhvr>
                                        <p:cTn id="13" dur="2000"/>
                                        <p:tgtEl>
                                          <p:spTgt spid="358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584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img.mota.ru/upload/wallpapers/source/2009/07/14/16/02/1022/3d_1210.jpg"/>
          <p:cNvPicPr>
            <a:picLocks noChangeAspect="1" noChangeArrowheads="1"/>
          </p:cNvPicPr>
          <p:nvPr/>
        </p:nvPicPr>
        <p:blipFill>
          <a:blip r:embed="rId2" cstate="print"/>
          <a:srcRect r="261" b="55410"/>
          <a:stretch>
            <a:fillRect/>
          </a:stretch>
        </p:blipFill>
        <p:spPr bwMode="auto">
          <a:xfrm>
            <a:off x="0" y="-2"/>
            <a:ext cx="12192000" cy="6858001"/>
          </a:xfrm>
          <a:prstGeom prst="rect">
            <a:avLst/>
          </a:prstGeom>
          <a:noFill/>
        </p:spPr>
      </p:pic>
      <p:sp>
        <p:nvSpPr>
          <p:cNvPr id="21506" name="AutoShape 2" descr="data:image/jpeg;base64,/9j/4AAQSkZJRgABAQAAAQABAAD/2wCEAAkGBxMTEhUTExMWFhUXGR0aGBgYFx8fGxoYIBcaGh0bGB0bHyggGBolHhgdITEhJSkrLi8uHx8zODMtNygtLisBCgoKDg0OGxAQGy0lICUtLy0tLS0tLS0tLS0tLS0tLS0tLS0tLS0tLS0tLS0tLS0tLS0tLS0tLS0tLS0tLS0tLf/AABEIAMMBAwMBIgACEQEDEQH/xAAcAAACAgMBAQAAAAAAAAAAAAAFBgMEAAIHAQj/xABEEAACAQIEAwYDBQYFAgUFAAABAhEAAwQSITEFQVEGEyJhcYEykaEjQlKxwQcUYtHh8DNygpLxFcIWQ1OiskRjk7PS/8QAGQEAAwEBAQAAAAAAAAAAAAAAAQIDAAQF/8QAJxEAAgICAgIDAAMAAwEAAAAAAAECEQMhEjFBUQQTIjJhcVKBkSP/2gAMAwEAAhEDEQA/AOm9+/NT8vXfTWtXZySSpk8/5UHEzOY/Ot1JGxPzNdv1oIV79wIKkxpr0/n51s2LaBIJj2/vehRvP+Jvma3t4tx94++tD60YIrjYBGUidSPbWPLatf3yIIEECPb0qt/1K50U/P8AnXn/AFK5+BD7f1ofW/Ri3avjxabn6RqJ+XyrYXwIEkAHbz6nWZqmOKnbu0HqKw8Qne0vt/xQeP8AowdXBHxeMkmNf70qrdfIQhYmDIPkeXnVccd/EGHoa9biFp9WkeoP6Uig12AmfEkD4jP9fPlGlXgXIkRqAR+tCxibHUfWrlvHLEKwoSj6MbYXFFjAgkb8tPKt7+Ky7gSZgTvrFV7JCklYBO9aX2DEZhMbVuFs1IIvdIElfYb1sX66VQbFMY02M8qmxWLFpO8vMFUUklwVsFX0WhcFe5hVHCcaw9yAlxSTsJ19fIVYvEg7CKWMoy6A4tE2YVhuCq2cdIrw1TiCi13o614by9aqE15mFHgGkXe8HWsNwdaolh1r3NW4GouZ68LiqJcc6w3V3o8DUXs1eZ6F3OIWxz+n8qrniicgx9v60frYOLDhIryaBHitvo3y/rUFzia8g30/nW+sDixkrQilwcWjk3yrdeNfxH3FH62LxD3dVlBP+sj8Y+dZR4yDxKIvL0r3vR0+tUWJG+o6jf3rRrsagE+lNyLhHvR514Li0NGLHQ17nnUSa3IJfuCopfyNUMVjEtqXuOEUc2MCqeD7QWLk91fRiOjfoNYpJZl7FoLOzc6p4fj2GJIN7RRmZlXMoXOqkzIkDMCSJ0mk/tf2iN60tvDMWLMRcCNJKgfCB8WU6zp0pcwNvE5jClAy5WJI1QxpvIBBAga1xT+Xata/0rHDJvo7niOHlbXfLdVreXMSZHhiZ1nSNaFm8wO/8vY86XOBcav27Xcm61wg9fs0EwAWIk6A+E7zzpntsCATBBUGSNzE5gOQIO1L8b5jy5OPigzwuCtmoxB5gH2qVcSOlaPlHlXqQRpqek16XIkiVb5qUYoj7vyNU0vL1g+elSA0RgvwnEl3Cyf73oH2p4zYuNcRnJEGxbESpunV5jTNl0BPnV/h11UbvHZURASWYwNo3O5k1z7gvFbf7teD22uEXy8hdFUqACxMZToQPU153zXY+KP6KvF+G4e3YbF4e/8Aa2oIZCCTGhBg7gCK6b2H7SjGYLvDIZAA501IHxada5lxa7hUsXDbUtdvDYajprrM+X502fskwuTCXknWQI6QB9Zrm+Pp3/ZX5CtjK+Onmx+la/vZ5Aj3qtz1qVFB517UTk4nv79c/Ef0rYY+4PvfQVGVXzrR0PIfWnpB4kx4g5/4FaHEufvH51UcEcorTN50aRuJcN0/iPzrRn6maqlx1rwmtSCTll6Vqbgqo16q+LxZRWfXwiYG51AgdSSYjzpZSUVbNTCObyNZSxhe0YfFXcKUuZreaXUrlhYkkEgjcDnrTHYsF7fe23FxR8S7MB+KDy86gvk42+N7GeNrs9J1qQLUCuDvP61o7AHRo8jXSqYtFrul6Csqp3x8vnWVuIKLVu71r1sPzUx1HKqYet+/ygmRoJMmB7nkKgAgxVog7UL4hxZLCknV+nIev9xSzxTtZjLrgWSvcN97u2UTzyksGcfxQB5UPfB2gDcxV24yltEHP2kSNPMfrxfIytriikfYA43xW9jLhL52QEwF2+o0Hsazhdi3nEWWJB3lyR/tA+gpoxim+FS2vc2F0W3bEM/ncbc+g0FXrD37ClVulFyxlBjwjWM2/uDXN9vGNIbjuzbhmEwd9rdu/iUsXoaMx1BAHhfPDBugcdYNCONpdw+JvYY2lvKhEOMyhlK6EqWI/qKF9sbXgQuSXYkgHfKI1bqTIP8AxTr2T4pg+IYVrmKD/vmHWHNk/aXLSgAXAhMNlGjR60VCMocqCssoOkyhxsYjDWMFd7zLcuu9zuxBUW1VcpjeDzmn+xxFb1qxdS2LataWEAELBZSB5SNPKuZ8a4paxWKs92HFmxZFm3nAzMcxJYhdNQdq6XdIEKsQqgCPIa/Wav8AGgk/yJOTltnr3vKquKvqi53dUX8bGB8zpUPFuNJhk0QXLz6W0Ow00YjnJ0j1pX/8a8QJzNcUAEgqQMoA6LEcutUyfJ4y4pWPjwOasdrThxJgyPCw2I66VImHCAM7wkwAPibSTA5ctfMVy7sl2ta3euWu7JtM7OVQALaQiT3a/d8WsDlPOnDtdxIC2otnPBAdwZWHXOoXnsDr5Ucmd8ddiKIM7R9tnWVTDWsoWQXZrkhlkOJgBgG2jeRoRSzaXEpbR8rZbgDgrIDTJHuCSPerXE8rsRr8ObyBPhaPIwrerNXQv2f2EbBWbT+NQxTXkQ5j84+VciuUd9jx0zj/ABXG3ndWYEEGdfIaz7A/KuqfskxuZrgEHNmcwdVOmmXmDv7URTs7g7+GB7pfHIaCc2YHKwLTm3HM9KJ9mOD2MMwNtYyqFHUnPEs27GaaKtI0/JLfHibXmY+dRd150U7S4L/zUMaw2nPqfWgLYh01ZQR1Br0YStEkydmYc607w1omLRuZHrUzW+hqsWEsLi1PlUbW7bHTQ/3yNVmWtGFPZj2/gyNQZqq5I3q3+8nqa1NwHetpmKQNLvanHnMMMIQPba41y4rFAFYZQuXnI1J0GnWr3aLjqWZRAGvAA5CTABO5MHTTageG4srY6y7J3y3cEJtoM8XAzMyKNvEbZn1B5VyfInFrigoW7Ft7JvHwJIyuQwYxmDyLYbMNVGqk+lOXYPiJS7dW7AdbKrbysCtxch1UjctE6/mDS/c4phGL3bmGZWEkhjlzGf8Aa0E8uR5UA7LccWzirBZmW0rlZEHKjkyYPJSc0HePOuFRt3W0WlLh10zr6v51OhDCGAqpYbM/dPFu8YKgg91eU6q9p9Qob8J2Ok15bYifLf1r0sM45FrshRb/AHMdayof3nyFZVqZqLWNtcx7xSV2j48v+AhmTBG+by/yjnO/pRft9x/ubXdoftHHiI3VP5sdB71z20O5tteuH7Rht+Ech89683PlbTigoLW0mWZ0RR8dy4dNtIH32/h003it7WCtXGNy3c79vvPocsbAAfCByFK3DLb3Azsx8ew8uenPT2ooia6CNRBXQyDI20MVzuNKrGTsZDZAUlW2EyDB+u1VcfxTKuYyXMZRMQeQ9Sf1rLfEwVjEbopeQNHCiZMbHX4fPmKUbWIuYi73znu7ZMA75Rzy9T/FymkWK3sznQWu8ObE3ktp8bGN9AT4nY9FAGi9BRjtlwqxgjhXwhNi4gOa4G8RfTMWPoYy7akRFU+zd8i5dfDrHdWXCc4dsttS55sS+tdL4ZwO3asm3PelnZmuOJLuTqx9foIrrwxb14EkIfBVGKxNu8AggeMIAEzoSpKAaBW0I9SKd795UXM5hRGp8zA9SSQAKrW8Ph8M73XdbKXCAJ1l9SwRRqSdCY0+dA+IdqZZlt20ZCIjEIQT1lVcgj1pvsx4FT7Gjjnk6BPaXi9trtu6rEpbcZxGo+FTG0kFZjkD5Gg/H+M2l8dq5nLj4OhnduY9DvVftFhL152usjOx3NsqAd4kLqY2k6wBQyzwkCBOa4TooBhR/ExiT5RXPUJPmXTyR/8AmkW+zdnI6M5Cq3ididMk6g+RCn50Q47xBrV65lLC07jOrGdtVJI3ykmDzU0P47i+6NsATCxB2ZQI+RJbX1qbu1u2GgDYGBy57f3tRjv9MXMlF8F4Cd1xmtueuU+YYAfmB86cewGPIuXLX3WTOOouW2UGPVT/AO2ucG8Wwin766N6q2n0imTsxjlTE2bpMK2s9JGVvo0+1ZqiSZ0HsXq+LtTomJaPQsWgexFEOMzls2bZjPeGZhytpezv9Fj3q9gAFW4YA11IA103MbnQa+VLWMx5S4AdWL3wuvnmHzp4xSM3Y92/t7d1Rz68m3+mlKyNEg+4P1pr4FaKW1BPiIBb1jWelK/F3Av3R/Fr6wJrpwPdCeSrewgYSunl/Ktbdx0AJBgmOgJ6AnQnXavXuEajalPtlctXO6svOa4xJfVRbUHKdZKvvm1Aj3ps2Th0PGNse8Rh7qrJRgPMT8yJqKywYdD/AH8qR8N28NpUtMjW7i/ZuU0RkAIDwTObMI6+Z2pmwWPF62Lg0aSrgDQmJDgdGXX1BpMXyOUuLM4NKwncw9D8W621d7hyqilmPQD9anXEMdAaT+2faEG3+7X8NeS0xk3GBBOU6FQfCyzqdaPyc7hUY9sbHBy2QcI7TjFYXEDLlZ7gWOaWgogA7yTJnefQVztrt4OwVyTbzAQYOpgkR/etWez2NSziWQH7N9AT8xPzj3rSySMVc5DM3tBJn9a56oRb0yrhxiMTltFmKroJOizH1OUfKt8TZ7q6AFByAAqdm059Drvy3obbxbqTlcjMZMc9ZBPnV/gtg3bgBJJZtTuepP50WNiSk6Y6cH7Q4praq4e1btCbN8MPs9tLhMZ7J5iNNxTsUxQZWxdtFa4MwuW2DI/UiBAOxjmDPWua9uMZ3a28MnhUKGYA9PhB9In11roH7MONHF4IYK+7W7ytmsOeY1IBGxXQiDuDSxfBqSFl3QTGGPT61laYkXLbshBUqSI1015dRXleks0hbZzriWIN68924Z1zEeWyKJ5Aa+9LvFLheEnV2k67KP0kn5USv3THqST+le9i+FLirzG5c7tNSzwCQgI0UayxJ+k15Mdfpj02+KNbNuPIQIotwrAXb3+FaZzE6DQ+hOmbymeldc7MYbhlpZs2RHN7gLNP+qSvtHpV/tOMHcsoLqI1u64RTGgYg5eWmoOu4MVOUk1dlVFp00fPvaKxdBFpw9ptSZBHhIg7xIM0LbPcUi2PAsLmJgeijmeen612LsvwtL9rF4XERdw9m5GGZzJDiSyq2hK6qCDprXNOL8QFxpRAltRCIuyqPTQkxM/ypoztUTyQqTsYP2dY0Pi7GDVUS0ge7chfFedLbMhvMZL5W8QXQCn7EcTWxaZ3JyqJPMj06kmuWfsnXNjxcP4bv/6X0q7+0bj4JOGttovxnq2kCui3GDS7EirYOxvE72Jum4STdeciTpatToFn4OpOk7869XHYkghFDldPC4MxvGniI8vOqPZu07hkHhU6MebRuZOoHKBpXQeHcNQ4fu9QJJUjdTpBB8iK5Zpct7OlZXxqOjnq4284liVHmzEfIQKkwvELVoQCbtzUmTEwdgR8C/X8w02cABi8l5VIvWyxHRhoSI2nUz6Uh8W4ccNibqNPhnKeqt8J+VUxxjJ0DJllDa2ecZsvcC4g65wJjQLpAVRyUbCivDbTWyqsCAyjRhBykSDVzGWlXhuHBAzuFMjoXkfQVexPd37Cm1m721bZGZge7ZJOx/GmadNx6VST1RGKb2LvCbqk3wolQwYTzG31r3F3SLcLp3bZljTTcD5VrwTCvbusHGjLuNjryPvW+NTK5Uj4hp5EH8iD+VZ9i+Dr3BuPrewtoqwl1Bb1ygEH3Bof2fwzX3W+ZYLiL5Ufi8RRZ/gA184HnSD2b4QwtYi4S9oIjOlzWCArEjLMMBHKnjDrju7RbF5LVsKAQvxlRpmzlTkUzMATPOnryjJnQMfi/wB1sm647x9lQQFzRO/t1oXx9iy2rrALcdftANg0Bh6mD9KQsIDau3TiLxZXCkrdZ2+HcySQCevz3in7iuEZgt6f8ZVyoeQWSDqYkh4iBAAFJgm/toecagmCEukadaWLePRsQ5vW3At5gRoO8UkBWnUbaQNhApke4qeK58K6t6Vx27iLjuWJW2jMxjQCGYmI3iflVvlQU6QMWTgNeIXDvbs3SAy5jbcgeJQOY5hoAcH+KnThUZMtzFIzsVNtmOVGUAgSw0D67aDeBrFc9u8MfD2z4gyuBmUkAEzowOoBGuvQmaF4K5cuqM951QkgBdFA/wC6ubGn3F9DZbj35O5LgMRZD3DYLZFJGoIJ9AZYDUwI2rmHabibXrxN9gGAOXwBQyzIkj4o211FWuEcV4ngRNu9cv4aCcjHUTzUkkg/Q8uVDuPXe/tDEWmFy0zZbiMSjW7+pMHcBh4hpE5hyp57lbJRloS8Tw4m7lstm5jqsdTyq5jsI7CdMxAmDHiiJB5hhy9KtcOi00rbZCdNTP151Y4vxtbTWAgXMpD3IAP+kyNTEyPStb6QVXkULloq0EQabewVtRdztGW2jMx9dP50V7Q8KXFWkv2gAXBK5RpoBmB8hFK+FxHc2MRbbR2UIB6P4hQ5ckWjDhb/AKPMbdOLxL3D8GaB/lGgA9qeuB4N5N9DkW0nxagaMux55fpS/wDs9w2HOe7fCkIRlDGBO5J68hBpl7ZdoLNzClLdxWLELFucqqPEwJGmsAQK0tuiK9nScJ244dcRXe7bzlRm5+ICDHlIr2uH4X9nuIdQ/hWZIDDWJMTrzEGspv8AsQpcQueEhYkA/PyqREbDJZEkM6B2HMBs0fMGo+H4a5ibmS2ssddTAVdszk7KOZ/OjPFgrYhVa2124FRJR4VoEa8wNyGHmDFQm1XH/wBOvCny5EWF4uwjJcYGeROvkY0NN+G4i13AXRcJIPiAWJlT8QBOhMHXTnzpVs2IZ1tYMO6GBmZtddnEadATHvQzH8Rc3Lmd2t3GKqLNuI0MZXbyiIjn0rmWPk9Hfky12jtFrG2cHYACjKyfZof8TxIGJujk7Nr5R6Vw3tZgnw142wT3bKGtk/eRhoT/ABTIPpTjj8NfQW7aOM2Qm4XEk5VAnfTWYAO2lC+PYpr2FsrikBvWnyLdAhmTVgG5MsDT/mq4Fwezjz4242RdgLv7u7XW1FuzccjYksBbVZ5ElxQzjvDC+KuOgIV4uKCZIzhdCRpMtHsele8Ld7mcIph8qwOYVpH/ALo+Qo1fULiTbDT3ShSPNQfi88zGB0HpVpZGp8TmjG1bPOAwgJaFCggnloYk/KmfhfErhtgphyySQGNxUkdQH1ikW+/iyKZuaLbTq2k3G5QNYB56038KwFtCPsw7NAZn8bN/un1gRSSSW2UTV0acQx4bE2ibZR1RyZZTmtsIBVkJDeLSOtK/7TLo762APitKSeolopl48cIrBkuWkuoScikazyyjY/pNJnHcd+8Y22RbZlXKMgUksoJJygCSCJ1qmPuyeSukEOOK9pLCMNkVUWdSQBM9JOnzo3geNYbDOtq4rXmKZbpgQqMCGVBPhGUmI15k0vca7TI+IDqjHISNdJGoMAiVIPX6V52TVr2JFxsObwdiGUK5ADaTKAlCu4PKqJa2I5PpFzi/BbmFtHLdNy2wLWbqwVdQZlW69QdRUPZPgd7GgsGK21aHuu0mYnKg5nbyp27S9hruFw965Yul8N4TdtXBke30fxQrRmMmASDWdhuzj4VCjsRmyOynZGymTpuIIg+RoRdoxe4LgcouYcgMEGZD+O0xIYHzB0PkRRfs3hDbR7TycrgW2neyEJWY2Mgg+Yq07WzldGVmtA7EHwNAYGOUCfas4ke6OHeIzl7R6FozqT7BtfOmQQZ+0Pgy3rOeDIGrD7sa5o5gLMxrAr3h3F8S9m0uKA7yzK51IK3UMZXBUkbCD6Tzpt4v4bC3NJXKw6HQGPOdqXe1F3C4e1h2WVtOCtvIoI01CnURlBI/0xTwkoytmZR7WopwWKbm1hgPUkanpzrkHFOGlCV+JwUQDqWVdPSWiuiYjtBiFymyqPaYgGfiMnLpOkcuZ8qV7rd5iku7rcxBCxzCkCfTwwPQ0ksnLJ+eqFl6D1js1jEtO13Kbdu2SrtHihAcsdQdM3kaHW8ALl1LaL9mloMAB5c+Ws07dr8W/wD0+8qnU2Wy/wCnwuPWDPzpSw3FAl3DYdgVa6tq3cbTRSJ5ebATS8a68jZJ8qXoM8Mxtk20sXCFYKFLToUOYC4BzAYZWA1G+xFKWNwVy075Qpuahg3w3bc+E8vF0PWaZOEdllxA723KNaYjKNmVhJE8iDBmqvH1izJMvaJDLz7uYM+lBKtEmqEfi4csiW5GcwFBOYNIBUyBGp0/Ooe6sr9hevEMCR4UzJbbWSzA5mO05QfeKOLxVQTZucxNq6RqjMIBk7HWM3sdgaCvwtluiz98fETy6sddiCCOs0brsrF30WOEcVaxaNpVF2GaCsxDBNQY/h6c9qh4jgzed7h8ILEwP7022ovxfgFuxhe9ZXHiCoytAL8x5kAb0GXB4hUa4M2RRm1bXL7j9KEae0UlyiqfRYXhCBIUi4JkGeXQjkR9a97hci28pgEloEanQATGtQ8F4hbu31t3gURtMyIbjA8vCILg7QNda7XwHsDhrAXGMC7IgZVcFRnBnOVLGDt4Tt+WlfRJUEsVw7h1xs1y/kaFUrmAy5VCxBGnw1lWcF2awmIQXmw+ryT433k/xVlCgnHrWGu2RYwSPBBLYorOVWYDKrMByAHvNEuIcKF0mwgAtoAxJP3j58vaKQr2PxVtc/ekZiZjmzEz6sOp20FFuD8Wvyoz+ECDKiT5k9d9ajLE2k7OyGaMPy0UeKYTEWGFu5caOUXWMgcwOQHnUXBeF53dzsonU8ydyfSSfaimH4U+IuFrd1bnVrimemmuo+VBOO8PxWHJS6TlY7qfAx9vLkaqk3qxPshHdWFMR2pe2Et2nW4UVgbjhjM8lIMnKPvH8hrewV4XzhGuqwe66WrhEwylWQPl2zSM2YedJOHtyfQSfSn3IBbwOkEm2oJndSR+T/KnlFJHPzlJ7L3COAXcNjltPlyWSxeDowRCyzMaHwketL2Nvw11hAzyzt5E6nzJOgrrnanDC7hb162sYhLceHd0EToNyADtrGlcSYd4ygklNyMpUHpE6kamuWEZSyOT6KKSjEZOz+EtoDdUlmf7x3AgeEdP+Ko9qu0OQGzaPiPxMPujmAep28hVW5ce0AVuZTyXcH1HSqtq6CLga2GZzJzAbzuh3X2qyW+TJt6pA3hmN7tswkN5f3NNVrjbXbLWxigmYCVaAdDmgNukkCQIBoPhMG+cKqhXKlkZCICnwwZE899K8x/Blto7OrobbhGI8SmRMidR86o2mIoOrD+D7WYm44s4kW8Tb1z5rKsxAEDxiG6c+VNnD8e6We5s913OaQhB+WVtFjfn60i3eEras3GWdCsHnAOpnzJJ9IrzhXFbirBJInrrERHPQ1OcHNXHorjmo6kjo3Gb1y9w2+yYm2e7WTbZMoFlpDqJ3z6RuDpziKnZfFW8bhMPh7wJbDhSBMLctyyKrifE1tjsdIYHeknHccuue70W2xXMqj4oJbxHmJgxp8I6CifZtjZv20QauxRJ5Z0J/wDlbB96pji1HYkmnK0N3HOCW2w9/EoO7a2D3TW/CVVBGkbg6yOYmiXB+IHHcKzjW9bAYDab1oz8nXT3oycH9gbQE+DLHXSkr9nGPFi7dwjzozFZ2gagT5606dox0axfXEYG066hra/PKIn2FK3GuHg8FuMQT3N5rmmh/wASCR7NRfsfci21siM7O4XkpZmYgdAARp5UXxduz+6PhmYL36PGb8TToD/m5elBmZwe5xNnsuqIcyoSTBELOUt5kBt/Wo7ICXsEsjKM0epUlfqav4jgF1FJt3kDhTnNyQCsQQCJ1Oi69eVLtzG3JS06r3tmMoAMsANGU/eMcuY+VGqlQjT7H3j2JdLJI1tnMf8AcsHX8x5UpDDrj8dYAuFVdAzMNShRTmEdZRR70YwfaC3isHetHS4id5HUAwSJ9pFJHBrhW+vIq2YEbgSCY+UehNZKkarZ9G8HsLbsqixpJMdSZPvST+0PA3EvreVZS9b7lvK5JyE+swD1EVT4R21uG5/hQhYAkE6ZmgSvSSBzpg7S8RLWL7BQ+UaIToSCIB99aSE7fRbLj4nKeFWBdFxXMZWJQnaDuNdCORFWX4jkKAFXygpM5vAsQJ6gnQ/yoRirlskBreRZnKjEqT+GTqsk1Hj8gtI9oZSCVYR11U+R0j5UZq9Ecb4yss9r+LveuW7R0t2UARRsCyKzH1J/Knrj94nBm2hgd1HnoK5NnJYEnUnUmupXWBtODr9m3/xoVVIrytP/AE5lwlouq2vhM6b6dPOvqHiXEkuYOybTG5buQM25jnMbEc+kGvmLhFmWn2Hqa6RxG82H4etgNAumY18QHxMJ2BaB5xQn/JAitWG+L/tAZLzpZKd2hyr5hfDIIOoMSKyuT3eHhiSS0k9R/Ksp7QORe40ym8FG1tYH863w/hUBZkka+W5/SKqcOtG4O8O7MQPnr9SanvXMrlRygH1jWodLj6LTlyk5ey/wnFPaJy6Gees9KYrxXGWSjhc+6H+IbDyk0vIsww6VcwF4q3h5669albuzUqFr9xFu+QoIWGBVgSVMfDpqROxpl41ebuLCToly3l5QY/rVvF2w7d6F+L4vJgNfmP1oNxjGDNbDfCt1CfQHWrqfKifGhrxPbZ7TmRJQn6aQPekztXjxbxd7u7QGoImYWVDFQPIsR7VHj7mZzzzO0fMmoMTxVHuM5AMkmI2PpQgvJnsgwdlrjd5cbUsFn8JO2nL+tT3WVMwbUqd+o5aVWxeOzMcggPAYDckbEVWx2HvBQXtsoJiWBE+x1p6sPJKNeRl7F3e8uGRDGCDyyKQIHoTPvRftZbzWcV0Co3uGH8zS/wBmbpS7aK8lue4lTr70x9oIKYgCfGqKPVmUD86lP+aopjX5kn6C/FcHnwzxu6Ax5hYnTnrSBYt5RXUBHdj0j8xXMbrhWM9YqsH4RzyK9x4uDqIphwuLM2bsgNbuK3sDH60KWzZXxXbsEie7t+Jz/mJ8K+5qrxG+6FYVUVzEkltJHpECmUk3Qqtn0FwyO7BGvU/xc6512q4nhbeLCBh35dA0AxBOzHZTDUUxfaj92tC2rBrtxfAY8MwAXIB9IHOuO8Zsv+8P3hJZ2nM3OT8X/FGLSdFGmlZ9EYDRVIYGNQwO/wDWhP7ROIZcEHiCt3L6Zln3Er84rkmCx2LwoHdYm4q8gDKjT8LStMfF+0z3sFcs4p0Zzke2wABYqwlWA30J1Ec6PHkZ2uwbwfjBuXr7ZWym22ZgfgGdTJn0iPMUH4peW7cGRSAq6BtJIJzbaJqeWhpl7E4Szib15mm3ZCqrW1jxGcwBMbSB5034jg+BDlFwtoE6hyCSfrrt70vUrM5Nx4nJbdi+/wBraBLndkIAI1BnaSefWpOFcOuX7rKLZUhYaRtO58tJFHOMlbONZmBt20UIAgEsd5I2G8TvtRDh3aDK7d1kAgM2gYnRjrm5jLy61sk2o2hcUeUqLWJ4fdXDIli3me7fUneIQZozDmWg6dDRF8fiLast/Cs1srlbRcxEa5WQ+KPSfIb1idsXUIvheM/LKPjy8v8AKfaKJ4btBbvAIysrnYQNT0Uz4vTQ6bVKEfzbLZMjUmvAqX8DbIcIPDGZep2386WuPW4RbsZTcDJcGwLpEOBykGnLE460zXPFLgZSsENvzU6g7b0r9rVnCWjGvfMB6FAfzp49nL5FixgnZQ+Q5J+KPD56nTSupngeIfDsbdl2DW2UZQSSSkDTePOl7C3VS0bd1Uu92vd2VaCiH7zx947n1jpT72d4wVhleZE6iSVkgb8tKl91u6OueJxpCH2b7KX7QZr+HuoUBYqylSQBMidDVXH4q9fcuVYtAAyoSqqNgPIfzrvGD7S2rqlLo0IgyJUjY5hypH7bdmf3a2L+DZnsT4rZJdVnmDvk5QTppWm29x2JH0zloa8ugvXAOkf1rKOLiQf/AKe3/sb+dZS/fP8A4h+tFTgmH8NkRyn5kmhHEP8AEuH+L9P+aZuE24K+Sig/aSxGIYgaNGnn/wAU0Zfpmkui5wxpQVXweI+0a31Mr8xpUnCpC9KqdoLRUrcHz6Hkf76UsdujS0hp4Ri8twAiQdCDzO0e8ke9Au2/Djh72XU2zluW2P3rZ1HqRqp9KtYLFi6i3R8QgP8A5hsaau0mBGN4aYg38NmdBza2dXQdYgmPIVo6kCW0c1xV0Bi8Ru0DlJkAflQlrYyBjOYmrWOcldNZIrMThyEQ8lOvuf0roiJVpsit3LqRluFQ3MaeVV2Q5mzGTzM/3NG8ThM9rTdRI/X6UPw2GLwFHjYnn5afrRUtGUdhTgLeO2eRJtf7vEPyIpsxWXVn2UW30/hYH/tpe7Ld3bl74k2nDi0d2YKQM3S2Jkt6DnR3/rTY/wAT5csmwQi/CHGZSeslSBy3qElbR0Ltr2OmFwoZASwQDQcyx2hQNT67VTH7LcLiSfHdD6ySwgkknQR9Pzq9g7qSCmqqMqE+UCfU7+9b3+Iw6AHXMNQec6keQ01qiVHO9nL+13YG9gb4UEvbY7x8IO2YjQgnQHqNgdKpcX+0wmY7ow6dII+ldg7Z8Wt3LdhLrjOwuZtYy29AGeP4lBE6yNK4vgOEi7BuXvjLBSDoGHNgdp6eYpVPlJ34Himo17KljiuqFzORIj/KZAnlO1Fe0Nq/ftd81tAqbFdwh6+ImNuWlLl+wbVwqw1Ej1Ebj8waeODcUtLbAuHMLiEFVEsQQQRHKdBT5NVJI2Jck4tgT9+vXEthbAIUb6+IDfWR1NDUwn2jKFgzsTETrEk+1X74v2Q3dNcXDlyFzCCD0PQx+tVbdkkySSW9yT5e1Ux76Fn/AH2M3YXia2GvWLogMwMztpEHy035H1pwxalxAMkRlrkd4XLF0FlIkTB5qTThgeKtZytLPacSOoG3gJ2IOhBMbbVVY1L/AEmnRB2qwhZjeAjNAuLGz7Z/Q6A+frS8t9rRIA33nynn711O21m8hYgMCNT1GxnpSVx3hMMU6Hwt1B1Hz/OkevywO0+SBVrHtn1kMx8ueuk8qaOz2Nt5javqNeZ0B8mHIfxcjzFLSIt+z3Z0vWgchn4kBPh9uX/Nb8H4hPguDVTE8x6/30pZdUDlb2MHaHLZxKjEZntMPsrkkOgAEoxUy+WfvTIIOtUe1OHF3Cq1p8y22LsOcEQTyGkbaU48c7PC/wAOs3h9wFt5lMxB16ry6DSkRrJtBreYwQQfNTp76UioDtMp3iirlZiyGII8xoduR1j+VHeAcRNkL3mZ1grntgFcu6kgaggkg+3nQjtI9q2lqzbIZVDK2hDSCPiB1BmT7nlQ7CXnWCjieXI+86GoqL4npcozpP0dGtcTRyWs3AdZgRrocykHY8/Y0a4Hx5Davrqbb5ky8i40MncAidR5dK5PjMVczBmUht8wGX3lDB9auYNLcQgZrhkhVZ2jlJAOtLJKIYfH5PtJIN2rqFQTdtKSAYLqCNNj51lKpwF7/wBG9/8AjP8A/NZT8WCsf9jbwxDBPOAKG9pEOrHff2/4FG+Gjwz51T7QAFT8v7+dRTIMGYIeA/P6CrfFLIe0een6UM4RiZtgE6jQ+2n9+lXcPf8AjQnY6ehGlFqmHtALgWM7q5lb4W0I5Ty/v0p6w18rGum8jl50icQwniIH3taYOAY3vbeQ/Gmh/v2p8sVJckLDWmacd4AUOdP8NjrH3D/IjY+ooLxd4UWxu0AD3p8scQRrZs30LLEAqYddZ05MJ5Gt7eDwFm2RiEFy2wBt30AF7MWiCeTRoVOkAkaVseRBcG1SEV0NxxaQTzPSPTnvtU2Ps93bAyFcxjMeXmT1p1u9iGtzisO3e2XRSNZddTmDACCBA1Hype7U5jYhdswn0/5ig5/tILVIkwHCGuE2QnesuW4pgZiNirMfuyvMxtVvtFwi7w50xCFMt1gLiKVcAqwuKxA0DAqCI108zVDDdrlw2E7lfFeYeNhpABIRCTuAZY6cx0pft8U7x81wkkCApY5WltZ6DLO3UdKrGDTslJ2NlvtUlsBSJE8iNJk8ztpUzdoF7v8AeMrd3bjcAFmYkCATJUZSP6UkYjD+IRoDtPMajUct9enoas28O1xclxLgy75RmJy6BR85856VVr0LYa4SLnErtxsuSygDXCTJyqpypOklmlo/lSP3xAIB570+Pe7rh923ZF20FZSweAzAnKSYPWOmhPrSYEQgyCG3GoiOc86yWzMk+zYLbVVnc3CTO20EgD086ksMLDBlK3DB8LL8J010nf8AU1r+62/DluW5OpzGI/vpUlq6bbTAfLsVbT6b+9FmRYxfE8ReUg+BCQcigwSJgydyAY9AJqx2YYLdLtoApEnaT/xVjhNwYhGzM0gnwiNB1A1McpitsUDZtgWsx1ObbNB6c+VUxwrYJSvsE9pbmYyXzwdxsAZ0Hyq92RxaOrYW8YDa2m/C3l60Jx+KVrcQQdNOUzuD6VRwxMjLOYarG8+VFy/VoTofeD8JxSXdHFsfDn1ZHkxlyjcx1iBOtHrWHwlxlS7iAv3ZAME+YykKP9VR8IbPi376ClmwFKbq1x2hmjoII60E47hxYumD9m3iRug5gnqDp8qGSXJ0yj0hq4n+yOD31nGgINQe6kjzkOAdaU+0XZDE2CL4VbqAS1yyZBXmzp8duDoZBiNSKb+yfaGF7p30iN5BB+h6UPw3EThMYbdx+7s3WYB5/wAJ8xC3NdMsaMDoVInYVLdi0gZ2Q7XYhENgshsOCAl1CwhpzQVIKTvzqrx/D905t3SqXFjwswgqRKlSfiUg6EfpVftTZS3ee4kLD5L1tT4bdwaZrZ/9NomOU9NiPF+GHiPD7d9IbEYMZLiyM1yx8QI5sy8vKam7jOmVnBOOhX4lh0VsS2YsdApP4iBmJ16Zqm4FhcO2HnEFiSTlhogDf60L7Q32764NgSpgbaKAP79av9kOKpaLJcQOp8QBAOoHKef6TVcnWicdMgxdkZglguFM/GZnpAAHpzp14FYv4VbiWbRYMFIu5fGTlGb0gyMsaUocU4i124bhUbwqrpr0BGwAG9GMO2IvrF284AHwKYAmCFMcwsEz1FSkm0VTt02E2/epP+Pv+F/XlWUL/wDD/S4R7f1r2l0PS9hrhp8I+dUOLXAyHrM/WpMJe+yB8qrXzIIjkahRmLli5luOv4vEP1og13VW6+E+/wDWPnQ7iFsyrDcH6V6uKzKfMEe/86rXJJiJ1oIYu3mHmKp4a4UcXE32Ycqs2MQCoPWPnVZlIOmxNZOlQWMtrEhhI+R6+dVLys05oynceVDLd8pRKzfRxqB70nGtoZMYOwnHblqz4bh8LEQdfCCIB6E7dflVTthct4jD3sQk23tsDkEFHlwhI0GVhmBjUHXSqQdUkzlmOcTG2k6neouMYxLfDFtn479y44HRe9t6+kIR71oxblYZyTiIx15cv7Iq/wACwJu3V00B1P8Ae1aYmwiW7UsSX8TADZZjnz+mhpw4HxTC+G3Z0eCFBEA6TmLczHKuxPyc1bI+0GCFrDlmjcQo5CYzD+IT+fWt+A4piuTKDcWO6dljOIkWzPwkz4T18OxFT8Sw/fkWyxzZld+uXUCByk0Yw+HQXICKVCDwkeFsrHQ9dDQYQHxLiGbC30dclxlQBW0aDcDSeRjKfPaRrSbb4ZdcAhdOpIHyrqn7SuHYVlIt5hfs21YEme9tN4ss6lnUayY0BrnWHZ3Xu1uHKv3c4Eemsijikn2aUXoGXsG9s6qTGsjUD1I2ophbCOpZboMDxZliPmdRUD5VBAVtTBAY6n561L+6KBmy/PcfOnbigJMr3LBkwAY5j9P51GMO5bLzO0mPqTV23iFnKZB8xUlqwrtC6k8pgfXSkspxVAoKASCNZg89QY96ks4AFgQfDzB6QZ1HlRbEYO1bTK9o5mO/l5GfyqfCYD7K41tgFLrZ8QHwt42J6aJlnfU+dUbpE6Jjx8W8Q4JgMYMjdSAVM8tefnXvafjIIRQc2pleoI38qXcc0t3gUiGK5iPC0bb6Zo5VXa2bnwgeQBHyg7UJbdjO2NvYDGL3hDclMf7h08pr39pPFFe6qrtkk+ZOmvQwKXeF3LuHLEMtskQc2piZ0FacWIuEXGvB3O8CBHKBGn1ocX2Kouhk7MhLue7iLYuIIdkzQM05UDfiHMjoR1osnbK5YJXDoltTys2lQenhWW9TSt2TusXDDKUtyCp5h9w38JiJ5GDTZjMKAoewMqvIyOdUYHxKzAeIQQwOkg+tJke0GznvaDGm9eLsCrHcH1n9ar8OtsXBQag6evIe+1GuMcLfvFa6ykMcp7sRAjTfnUnZhArrmEFWlvYz+QrTlUW0BK2S8UtrhmAI8ZBbL0kz+UVTwvFrupFzKCZjLIJ0GvPYCo8P3mKuvcIBkyWOyjoBzNML8AQ21A8LgCSOZ8xUopqKU3s6Mco2Ul7SuN0Q+eaPpyrKrPwK5OmU+/8AOsrfkvUAzgW+wjp5edQ3cRlInnp/fzrfCH7Nh/fOqHEbWaHU+H4SPwvvB9RqPfpUV2QZpjLG45Uv3bboTG0/I9fKmCziM0K2rdeR/rQfiVzVvWqwdOic0R8OxP3T7UWsXROtLIolZxR2I8Q+tPOF7BCXhhx0BFVf3IH77D0qumJPIzVnDX5kGprQ+mb2sLA0BzHTXck7VU7WKVupbJzd3aVfKdc0eWaaI4jEBLbOPig92J1HJrp8hOUDqZ5UF48B3oUCAtu2p9e7Un6k0+O+2TnXSKZdrhUE7AKPICa8w7srB0MMpkHz/vlRbgHAGxCXGDZYEJ/E259o09xQ/wDd2UkFdQYMH8/61ZEx67MiQHdsz3BmJPloAPICjHDGDOWkysKddOpP1+lA+zFo92Lh08IVR5czr1NMXBMKBiAuhBKlh+fzApZPZRF3iwsXceouOci2bYYLux7qSs7KApBJ6CBrXMcZwI271y25Eo7LtJMHQ+4ijXbnjObiGIa2sglQByCrZtiB0+E7UM4tazX2b7W7aZQ6sWE5WGgY6CQQVPpU4RakxptNIjsIF/8AMVoPwkjN8hrFWUhiFMLJ+KCY166kVu1y0wVEtsrjTyPlJOlbrgH/AAkD1/rTycfZopkf/R08TZwTJAifntA+dRjhy8gWirVrDuhJVrhnSMxK/I6V7dwlwOGS4VbYhTMjcTuDSc1fY/F10DrlsT4bZSBrMan2G1EOD4J79nE4e2M1x1ttb8it1QxnYeBjueVeXLtydvEfLU0awmIWz3eGGjOCb5B+N4ZgpP4VGkc2JoptvQs6SA/ELJdRh7dsd2vOQxMHVhk0mTvPOlfGcONu4UMyFzDnPMbcorofEcWLFlgi6Isxy9z1pMuXHyG40d7iBAH4bYO/vAqydkWgdw3BXMSxRW2Ut4iYgfrrRPhvAl7xM5zK5ZIjYhZBBov2Ewcd6/WEHmBqfrFScSvdziLPhnQ5f8xJM/T61mzUTnghtXkb7lxSjx1yysjrpvWKt0fYW3VhMi3diZjdH0+UijuLbNbRxrBVvbnS72utm1cDAEBoKMNpHL5Unboz0e4u07MLT2+7uH4UdtHP/wBtz4SfInnEmhz4YgXpBVlQrBEHO3gAM8/EacOzvFUxdlrN0ByoghtdDpIn5H+tT8Vwa3UGGa53d6QbF0icxUR3bk6loPhn8xqkk+kPFoS8HibOHAtFxmEFoG50JE7T60cwePS5GRxPMHQ/36UiY/h72rzJcBzqxDDnPXzneant38vmPqPSi4JlYx8MfSBzFZSxa4tdgRcBHmNffSsqf1Mai3hPhb0H5VX4TrcdTqGDSOsCR8iKysqPgVgyx8aev/aaHcZ+OsrKti7QkugdV0ibQY7gwDzivayuhkSOyZEmrdpiGUSYJNe1lIx4nt8y96ST4Y35Z0rzj5+3unnmA9sorKysuwMeOyVsCzagbqWPqdz9KTu1qhcSxXQkAmOvWsrK0e2F9D3hkAtJAjwj8qI8AM3rk8laP9tZWVmYRO17lcfK6HJhm/1HDWCT7kn50TwN0rg7xBjJfUJ/CGF3MB5Hu1+VZWUmXpBh2TYFyy5m1PWryisrK5F2da6JrIhf76VqhmsrKZgXZ5grK/vdswOvvrSRxrEOHLBiG3kGDO8zvM61lZXThObP2hm4o5fD2A2vePbz+YIkz7ihvasRiBGn2Q/+VZWVaIjCvYv/AAfcflQ7tcftsP8A5x+YrKyl8g8DNwJptMDyJj5f1rbtnaU4IkiSpQjyMxp7EivKyguwvoSuy15lxdnKYloPmMp0p57XoDhnJ3UqQehzRI6VlZTz/kCPQM7RqHtYG8/iuGzq53Og36nzNAMbZUq0gbHXn86ysoPsp5F9DpWVlZTl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4" name="Rectangle 43"/>
          <p:cNvSpPr/>
          <p:nvPr/>
        </p:nvSpPr>
        <p:spPr>
          <a:xfrm>
            <a:off x="11632231"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9" name="Rectangle 8"/>
          <p:cNvSpPr/>
          <p:nvPr/>
        </p:nvSpPr>
        <p:spPr>
          <a:xfrm>
            <a:off x="1258110" y="1024594"/>
            <a:ext cx="9714689" cy="4401205"/>
          </a:xfrm>
          <a:prstGeom prst="rect">
            <a:avLst/>
          </a:prstGeom>
        </p:spPr>
        <p:txBody>
          <a:bodyPr wrap="square">
            <a:spAutoFit/>
          </a:bodyPr>
          <a:lstStyle/>
          <a:p>
            <a:pPr algn="ctr"/>
            <a:r>
              <a:rPr lang="en-US" sz="2800" b="1" dirty="0"/>
              <a:t>Perhaps others were translated, but perhaps John was the only one, and the scripture has another meaning. We are told that 'those that die in me shall not taste of death, for it shall be sweet unto them'.</a:t>
            </a:r>
          </a:p>
          <a:p>
            <a:pPr algn="ctr"/>
            <a:endParaRPr lang="en-US" sz="2800" b="1" dirty="0"/>
          </a:p>
          <a:p>
            <a:pPr algn="ctr"/>
            <a:endParaRPr lang="en-US" sz="2800" b="1" dirty="0"/>
          </a:p>
          <a:p>
            <a:pPr algn="ctr"/>
            <a:r>
              <a:rPr lang="en-US" sz="2800" b="1" dirty="0"/>
              <a:t> Perhaps Christ's message had another layer of meaning-that although many of the apostles would die-and die as martyrs-they would not 'taste of death', for God's mercy would make even martyrdom 'sweet unto them.'</a:t>
            </a:r>
          </a:p>
        </p:txBody>
      </p:sp>
    </p:spTree>
    <p:extLst>
      <p:ext uri="{BB962C8B-B14F-4D97-AF65-F5344CB8AC3E}">
        <p14:creationId xmlns:p14="http://schemas.microsoft.com/office/powerpoint/2010/main" val="23674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Tradition and Customs</a:t>
            </a:r>
          </a:p>
        </p:txBody>
      </p:sp>
      <p:sp>
        <p:nvSpPr>
          <p:cNvPr id="5" name="Rectangle 4"/>
          <p:cNvSpPr/>
          <p:nvPr/>
        </p:nvSpPr>
        <p:spPr>
          <a:xfrm>
            <a:off x="166330" y="1073925"/>
            <a:ext cx="3685824" cy="1754326"/>
          </a:xfrm>
          <a:prstGeom prst="rect">
            <a:avLst/>
          </a:prstGeom>
        </p:spPr>
        <p:txBody>
          <a:bodyPr wrap="square">
            <a:spAutoFit/>
          </a:bodyPr>
          <a:lstStyle/>
          <a:p>
            <a:r>
              <a:rPr lang="en-US" dirty="0">
                <a:solidFill>
                  <a:schemeClr val="bg1"/>
                </a:solidFill>
              </a:rPr>
              <a:t>The numerous washings required by Jewish custom in the time of Christ were admittedly incident to </a:t>
            </a:r>
            <a:r>
              <a:rPr lang="en-US" dirty="0" err="1">
                <a:solidFill>
                  <a:schemeClr val="bg1"/>
                </a:solidFill>
              </a:rPr>
              <a:t>rabbinism</a:t>
            </a:r>
            <a:r>
              <a:rPr lang="en-US" dirty="0">
                <a:solidFill>
                  <a:schemeClr val="bg1"/>
                </a:solidFill>
              </a:rPr>
              <a:t> and “the tradition of the elders” and not in compliance with the Mosaic law. (1)</a:t>
            </a:r>
            <a:endParaRPr lang="en-US" i="1" dirty="0">
              <a:solidFill>
                <a:schemeClr val="bg1"/>
              </a:solidFill>
            </a:endParaRPr>
          </a:p>
        </p:txBody>
      </p:sp>
      <p:sp>
        <p:nvSpPr>
          <p:cNvPr id="7" name="Rectangle 6"/>
          <p:cNvSpPr/>
          <p:nvPr/>
        </p:nvSpPr>
        <p:spPr>
          <a:xfrm>
            <a:off x="8297693" y="1615430"/>
            <a:ext cx="3706238" cy="3693319"/>
          </a:xfrm>
          <a:prstGeom prst="rect">
            <a:avLst/>
          </a:prstGeom>
        </p:spPr>
        <p:txBody>
          <a:bodyPr wrap="square">
            <a:spAutoFit/>
          </a:bodyPr>
          <a:lstStyle/>
          <a:p>
            <a:r>
              <a:rPr lang="en-US" dirty="0">
                <a:solidFill>
                  <a:schemeClr val="bg1"/>
                </a:solidFill>
              </a:rPr>
              <a:t>Oral Law—sometimes called </a:t>
            </a:r>
            <a:r>
              <a:rPr lang="en-US" i="1" dirty="0">
                <a:solidFill>
                  <a:schemeClr val="bg1"/>
                </a:solidFill>
              </a:rPr>
              <a:t>Traditions of the Fathers</a:t>
            </a:r>
            <a:endParaRPr lang="en-US" dirty="0">
              <a:solidFill>
                <a:schemeClr val="bg1"/>
              </a:solidFill>
            </a:endParaRPr>
          </a:p>
          <a:p>
            <a:endParaRPr lang="en-US" i="1" dirty="0">
              <a:solidFill>
                <a:schemeClr val="bg1"/>
              </a:solidFill>
            </a:endParaRPr>
          </a:p>
          <a:p>
            <a:r>
              <a:rPr lang="en-US" dirty="0">
                <a:solidFill>
                  <a:schemeClr val="bg1"/>
                </a:solidFill>
              </a:rPr>
              <a:t>The Pharisees clamed that Moses had received the law on Mount Sinai in two parts—one written and one oral. The written part made up the 5 books of Moses, which were accepted by all Jews…but according to the Pharisees another part of the law had also been given to Moses orally and had been handed down and preserved by the Pharisees and their predecessors</a:t>
            </a:r>
            <a:r>
              <a:rPr lang="en-US" i="1" dirty="0">
                <a:solidFill>
                  <a:schemeClr val="bg1"/>
                </a:solidFill>
              </a:rPr>
              <a:t>. (2)</a:t>
            </a:r>
          </a:p>
        </p:txBody>
      </p:sp>
      <p:sp>
        <p:nvSpPr>
          <p:cNvPr id="8" name="Rectangle 7"/>
          <p:cNvSpPr/>
          <p:nvPr/>
        </p:nvSpPr>
        <p:spPr>
          <a:xfrm>
            <a:off x="344670" y="5785353"/>
            <a:ext cx="7982207" cy="923330"/>
          </a:xfrm>
          <a:prstGeom prst="rect">
            <a:avLst/>
          </a:prstGeom>
        </p:spPr>
        <p:txBody>
          <a:bodyPr wrap="square">
            <a:spAutoFit/>
          </a:bodyPr>
          <a:lstStyle/>
          <a:p>
            <a:r>
              <a:rPr lang="en-US" dirty="0">
                <a:solidFill>
                  <a:schemeClr val="bg1"/>
                </a:solidFill>
              </a:rPr>
              <a:t>“Whenever written scripture failed to give clear instructions, the Pharisees appealed to the oral law….the Pharisees denied that God could ever change or add anything to the revelation given…(2)</a:t>
            </a:r>
            <a:endParaRPr lang="en-US" i="1" dirty="0">
              <a:solidFill>
                <a:schemeClr val="bg1"/>
              </a:solidFill>
            </a:endParaRPr>
          </a:p>
        </p:txBody>
      </p:sp>
      <p:pic>
        <p:nvPicPr>
          <p:cNvPr id="17410" name="Picture 2" descr="http://www.jewishrootsofchristianity.ca/wp-content/uploads/2015/06/Pharisees.jpg"/>
          <p:cNvPicPr>
            <a:picLocks noChangeAspect="1" noChangeArrowheads="1"/>
          </p:cNvPicPr>
          <p:nvPr/>
        </p:nvPicPr>
        <p:blipFill>
          <a:blip r:embed="rId3" cstate="print"/>
          <a:srcRect/>
          <a:stretch>
            <a:fillRect/>
          </a:stretch>
        </p:blipFill>
        <p:spPr bwMode="auto">
          <a:xfrm>
            <a:off x="3607629" y="1621582"/>
            <a:ext cx="4470922" cy="3874546"/>
          </a:xfrm>
          <a:prstGeom prst="rect">
            <a:avLst/>
          </a:prstGeom>
          <a:noFill/>
        </p:spPr>
      </p:pic>
    </p:spTree>
    <p:extLst>
      <p:ext uri="{BB962C8B-B14F-4D97-AF65-F5344CB8AC3E}">
        <p14:creationId xmlns:p14="http://schemas.microsoft.com/office/powerpoint/2010/main" val="8395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publicdomainpictures.net/pictures/130000/nahled/yellow-orange-background.jpg"/>
          <p:cNvPicPr>
            <a:picLocks noChangeAspect="1" noChangeArrowheads="1"/>
          </p:cNvPicPr>
          <p:nvPr/>
        </p:nvPicPr>
        <p:blipFill>
          <a:blip r:embed="rId2" cstate="print">
            <a:duotone>
              <a:prstClr val="black"/>
              <a:srgbClr val="0070C0">
                <a:tint val="45000"/>
                <a:satMod val="400000"/>
              </a:srgbClr>
            </a:duotone>
          </a:blip>
          <a:srcRect/>
          <a:stretch>
            <a:fillRect/>
          </a:stretch>
        </p:blipFill>
        <p:spPr bwMode="auto">
          <a:xfrm>
            <a:off x="0" y="0"/>
            <a:ext cx="12192000" cy="6858000"/>
          </a:xfrm>
          <a:prstGeom prst="rect">
            <a:avLst/>
          </a:prstGeom>
          <a:noFill/>
        </p:spPr>
      </p:pic>
      <p:sp>
        <p:nvSpPr>
          <p:cNvPr id="4" name="TextBox 3"/>
          <p:cNvSpPr txBox="1"/>
          <p:nvPr/>
        </p:nvSpPr>
        <p:spPr>
          <a:xfrm>
            <a:off x="90534" y="9052"/>
            <a:ext cx="12032055"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Howard W. Hunter </a:t>
            </a:r>
            <a:r>
              <a:rPr lang="en-US" i="1" dirty="0">
                <a:solidFill>
                  <a:schemeClr val="bg1"/>
                </a:solidFill>
              </a:rPr>
              <a:t>That We Might Have Joy</a:t>
            </a:r>
            <a:r>
              <a:rPr lang="en-US" dirty="0">
                <a:solidFill>
                  <a:schemeClr val="bg1"/>
                </a:solidFill>
              </a:rPr>
              <a:t>, 24</a:t>
            </a:r>
          </a:p>
          <a:p>
            <a:pPr marL="342900" indent="-342900">
              <a:buFontTx/>
              <a:buAutoNum type="arabicPeriod"/>
            </a:pPr>
            <a:r>
              <a:rPr lang="en-US" dirty="0">
                <a:solidFill>
                  <a:schemeClr val="bg1"/>
                </a:solidFill>
              </a:rPr>
              <a:t>Elder Russell M. Nelson (“Why This Holy Land?”</a:t>
            </a:r>
            <a:r>
              <a:rPr lang="en-US" i="1" dirty="0">
                <a:solidFill>
                  <a:schemeClr val="bg1"/>
                </a:solidFill>
              </a:rPr>
              <a:t> Ensign,</a:t>
            </a:r>
            <a:r>
              <a:rPr lang="en-US" dirty="0">
                <a:solidFill>
                  <a:schemeClr val="bg1"/>
                </a:solidFill>
              </a:rPr>
              <a:t> Dec. 1989, 15–16).</a:t>
            </a:r>
          </a:p>
          <a:p>
            <a:pPr marL="342900" indent="-342900">
              <a:buFontTx/>
              <a:buAutoNum type="arabicPeriod"/>
            </a:pPr>
            <a:r>
              <a:rPr lang="en-US" dirty="0">
                <a:solidFill>
                  <a:schemeClr val="bg1"/>
                </a:solidFill>
              </a:rPr>
              <a:t>Robert D. Hales  </a:t>
            </a:r>
            <a:r>
              <a:rPr lang="en-US" i="1" dirty="0">
                <a:solidFill>
                  <a:schemeClr val="bg1"/>
                </a:solidFill>
              </a:rPr>
              <a:t>“What Think Ye of Christ?” “Whom Say Ye That I Am?” Ensign,</a:t>
            </a:r>
            <a:r>
              <a:rPr lang="en-US" dirty="0">
                <a:solidFill>
                  <a:schemeClr val="bg1"/>
                </a:solidFill>
              </a:rPr>
              <a:t> May 1979, 77</a:t>
            </a:r>
          </a:p>
          <a:p>
            <a:pPr marL="342900" indent="-342900">
              <a:buFontTx/>
              <a:buAutoNum type="arabicPeriod"/>
            </a:pPr>
            <a:r>
              <a:rPr lang="en-US" dirty="0">
                <a:solidFill>
                  <a:schemeClr val="bg1"/>
                </a:solidFill>
              </a:rPr>
              <a:t>Joseph Fielding Smith(</a:t>
            </a:r>
            <a:r>
              <a:rPr lang="en-US" i="1" dirty="0">
                <a:solidFill>
                  <a:schemeClr val="bg1"/>
                </a:solidFill>
              </a:rPr>
              <a:t>Teachings of Presidents of the Church: Joseph Fielding Smith</a:t>
            </a:r>
            <a:r>
              <a:rPr lang="en-US" dirty="0">
                <a:solidFill>
                  <a:schemeClr val="bg1"/>
                </a:solidFill>
              </a:rPr>
              <a:t> [2013], 183–84)</a:t>
            </a:r>
          </a:p>
          <a:p>
            <a:pPr marL="342900" indent="-342900">
              <a:buFontTx/>
              <a:buAutoNum type="arabicPeriod"/>
            </a:pPr>
            <a:r>
              <a:rPr lang="en-US" b="1" dirty="0">
                <a:solidFill>
                  <a:schemeClr val="bg1"/>
                </a:solidFill>
              </a:rPr>
              <a:t>President Dieter F. </a:t>
            </a:r>
            <a:r>
              <a:rPr lang="en-US" b="1" dirty="0" err="1">
                <a:solidFill>
                  <a:schemeClr val="bg1"/>
                </a:solidFill>
              </a:rPr>
              <a:t>Uchtdorf</a:t>
            </a:r>
            <a:r>
              <a:rPr lang="en-US" dirty="0">
                <a:solidFill>
                  <a:schemeClr val="bg1"/>
                </a:solidFill>
              </a:rPr>
              <a:t> (‘Fear Not to Do Good,’ </a:t>
            </a:r>
            <a:r>
              <a:rPr lang="en-US" i="1" dirty="0">
                <a:solidFill>
                  <a:schemeClr val="bg1"/>
                </a:solidFill>
              </a:rPr>
              <a:t>Ensign,</a:t>
            </a:r>
            <a:r>
              <a:rPr lang="en-US" dirty="0">
                <a:solidFill>
                  <a:schemeClr val="bg1"/>
                </a:solidFill>
              </a:rPr>
              <a:t> May 1983, 80.</a:t>
            </a:r>
          </a:p>
          <a:p>
            <a:pPr marL="342900" indent="-342900">
              <a:buFontTx/>
              <a:buAutoNum type="arabicPeriod"/>
            </a:pPr>
            <a:r>
              <a:rPr lang="en-US" dirty="0">
                <a:solidFill>
                  <a:schemeClr val="bg1"/>
                </a:solidFill>
              </a:rPr>
              <a:t>David O. McKay (</a:t>
            </a:r>
            <a:r>
              <a:rPr lang="en-US" i="1" dirty="0">
                <a:solidFill>
                  <a:schemeClr val="bg1"/>
                </a:solidFill>
              </a:rPr>
              <a:t>Ancient Apostles</a:t>
            </a:r>
            <a:r>
              <a:rPr lang="en-US" dirty="0">
                <a:solidFill>
                  <a:schemeClr val="bg1"/>
                </a:solidFill>
              </a:rPr>
              <a:t>, 48.)</a:t>
            </a:r>
          </a:p>
          <a:p>
            <a:pPr marL="342900" indent="-342900">
              <a:buFontTx/>
              <a:buAutoNum type="arabicPeriod"/>
            </a:pPr>
            <a:r>
              <a:rPr lang="en-US" i="1" dirty="0">
                <a:solidFill>
                  <a:schemeClr val="bg1"/>
                </a:solidFill>
              </a:rPr>
              <a:t>Teachings: Joseph Smith,</a:t>
            </a:r>
            <a:r>
              <a:rPr lang="en-US" dirty="0">
                <a:solidFill>
                  <a:schemeClr val="bg1"/>
                </a:solidFill>
              </a:rPr>
              <a:t> 195</a:t>
            </a:r>
          </a:p>
          <a:p>
            <a:pPr marL="342900" indent="-342900">
              <a:buFontTx/>
              <a:buAutoNum type="arabicPeriod"/>
            </a:pPr>
            <a:r>
              <a:rPr lang="en-US" dirty="0">
                <a:solidFill>
                  <a:schemeClr val="bg1"/>
                </a:solidFill>
              </a:rPr>
              <a:t>New Testament Institute Student Manual Chapter 6</a:t>
            </a:r>
          </a:p>
          <a:p>
            <a:pPr marL="342900" indent="-342900">
              <a:buFontTx/>
              <a:buAutoNum type="arabicPeriod"/>
            </a:pPr>
            <a:r>
              <a:rPr lang="en-US" dirty="0">
                <a:solidFill>
                  <a:schemeClr val="bg1"/>
                </a:solidFill>
              </a:rPr>
              <a:t>Elder Bruce R. McConkie </a:t>
            </a:r>
            <a:r>
              <a:rPr lang="en-US" i="1" dirty="0">
                <a:solidFill>
                  <a:schemeClr val="bg1"/>
                </a:solidFill>
              </a:rPr>
              <a:t>The Millennial Messiah: The Second Coming of the Son of Man</a:t>
            </a:r>
            <a:r>
              <a:rPr lang="en-US" dirty="0">
                <a:solidFill>
                  <a:schemeClr val="bg1"/>
                </a:solidFill>
              </a:rPr>
              <a:t>, 125; Elder Bruce R. McConkie (</a:t>
            </a:r>
            <a:r>
              <a:rPr lang="en-US" i="1" dirty="0">
                <a:solidFill>
                  <a:schemeClr val="bg1"/>
                </a:solidFill>
              </a:rPr>
              <a:t>Doctrinal New Testament Commentary,</a:t>
            </a:r>
            <a:r>
              <a:rPr lang="en-US" dirty="0">
                <a:solidFill>
                  <a:schemeClr val="bg1"/>
                </a:solidFill>
              </a:rPr>
              <a:t> 1:168; </a:t>
            </a:r>
            <a:r>
              <a:rPr lang="en-US" i="1" dirty="0">
                <a:solidFill>
                  <a:schemeClr val="bg1"/>
                </a:solidFill>
              </a:rPr>
              <a:t>Mormon Doctrine, </a:t>
            </a:r>
            <a:r>
              <a:rPr lang="en-US" dirty="0">
                <a:solidFill>
                  <a:schemeClr val="bg1"/>
                </a:solidFill>
              </a:rPr>
              <a:t>806</a:t>
            </a:r>
          </a:p>
          <a:p>
            <a:pPr marL="342900" indent="-342900">
              <a:buFontTx/>
              <a:buAutoNum type="arabicPeriod"/>
            </a:pPr>
            <a:r>
              <a:rPr lang="en-US" dirty="0">
                <a:solidFill>
                  <a:schemeClr val="bg1"/>
                </a:solidFill>
              </a:rPr>
              <a:t>Elder </a:t>
            </a:r>
            <a:r>
              <a:rPr lang="en-US" dirty="0" err="1">
                <a:solidFill>
                  <a:schemeClr val="bg1"/>
                </a:solidFill>
              </a:rPr>
              <a:t>Dallin</a:t>
            </a:r>
            <a:r>
              <a:rPr lang="en-US" dirty="0">
                <a:solidFill>
                  <a:schemeClr val="bg1"/>
                </a:solidFill>
              </a:rPr>
              <a:t> H. Oaks (“The Keys and Authority of the Priesthood,”</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2014, 49) </a:t>
            </a:r>
            <a:r>
              <a:rPr lang="en-US" i="1" dirty="0">
                <a:solidFill>
                  <a:schemeClr val="bg1"/>
                </a:solidFill>
              </a:rPr>
              <a:t>Handbook 2: Administering the Church</a:t>
            </a:r>
            <a:r>
              <a:rPr lang="en-US" dirty="0">
                <a:solidFill>
                  <a:schemeClr val="bg1"/>
                </a:solidFill>
              </a:rPr>
              <a:t> (2010), 2.1.1.</a:t>
            </a:r>
          </a:p>
          <a:p>
            <a:pPr marL="342900" indent="-342900">
              <a:buFontTx/>
              <a:buAutoNum type="arabicPeriod"/>
            </a:pPr>
            <a:r>
              <a:rPr lang="en-US" dirty="0">
                <a:solidFill>
                  <a:schemeClr val="bg1"/>
                </a:solidFill>
              </a:rPr>
              <a:t>Gospeldoctrine.com</a:t>
            </a:r>
          </a:p>
          <a:p>
            <a:pPr marL="342900" indent="-342900">
              <a:buAutoNum type="arabicPeriod"/>
            </a:pPr>
            <a:r>
              <a:rPr lang="en-US" b="0" i="0" dirty="0">
                <a:solidFill>
                  <a:schemeClr val="bg1"/>
                </a:solidFill>
                <a:effectLst/>
              </a:rPr>
              <a:t>Jean B. Bingham, “</a:t>
            </a:r>
            <a:r>
              <a:rPr lang="en-US" b="0" i="0" u="none" strike="noStrike" dirty="0">
                <a:solidFill>
                  <a:schemeClr val="bg1"/>
                </a:solidFill>
                <a:effectLst/>
              </a:rPr>
              <a:t>That Your Joy Might Be Full</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2017, 8</a:t>
            </a:r>
          </a:p>
          <a:p>
            <a:pPr marL="342900" indent="-342900">
              <a:buAutoNum type="arabicPeriod"/>
            </a:pPr>
            <a:r>
              <a:rPr lang="en-US" b="0" i="0" dirty="0">
                <a:solidFill>
                  <a:schemeClr val="bg1"/>
                </a:solidFill>
                <a:effectLst/>
                <a:latin typeface="Calibri" panose="020F0502020204030204" pitchFamily="34" charset="0"/>
              </a:rPr>
              <a:t>Quentin L. Cook, “</a:t>
            </a:r>
            <a:r>
              <a:rPr lang="en-US" b="0" i="0" u="none" strike="noStrike" dirty="0">
                <a:solidFill>
                  <a:schemeClr val="bg1"/>
                </a:solidFill>
                <a:effectLst/>
                <a:latin typeface="Calibri" panose="020F0502020204030204" pitchFamily="34" charset="0"/>
              </a:rPr>
              <a:t>Valiant in the Testimony of Jesus</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Nov. 2016, 43</a:t>
            </a:r>
            <a:endParaRPr lang="en-US" dirty="0">
              <a:solidFill>
                <a:schemeClr val="bg1"/>
              </a:solidFill>
            </a:endParaRPr>
          </a:p>
        </p:txBody>
      </p:sp>
      <p:sp>
        <p:nvSpPr>
          <p:cNvPr id="11" name="Footer Placeholder 14">
            <a:extLst>
              <a:ext uri="{FF2B5EF4-FFF2-40B4-BE49-F238E27FC236}">
                <a16:creationId xmlns:a16="http://schemas.microsoft.com/office/drawing/2014/main" id="{5FA5A87B-331E-4B67-8068-078999BE8AAC}"/>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454890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459166" cy="3785652"/>
          </a:xfrm>
          <a:prstGeom prst="rect">
            <a:avLst/>
          </a:prstGeom>
          <a:ln>
            <a:solidFill>
              <a:schemeClr val="tx1"/>
            </a:solidFill>
          </a:ln>
        </p:spPr>
        <p:txBody>
          <a:bodyPr wrap="square">
            <a:spAutoFit/>
          </a:bodyPr>
          <a:lstStyle/>
          <a:p>
            <a:pPr fontAlgn="base"/>
            <a:r>
              <a:rPr lang="en-US" sz="1200" dirty="0"/>
              <a:t> </a:t>
            </a:r>
            <a:r>
              <a:rPr lang="en-US" sz="1200" b="1" dirty="0"/>
              <a:t>Annie </a:t>
            </a:r>
            <a:r>
              <a:rPr lang="en-US" sz="1200" b="1" dirty="0" err="1"/>
              <a:t>Henrie</a:t>
            </a:r>
            <a:r>
              <a:rPr lang="en-US" sz="1200" b="1" dirty="0"/>
              <a:t>:</a:t>
            </a:r>
          </a:p>
          <a:p>
            <a:pPr fontAlgn="base"/>
            <a:r>
              <a:rPr lang="en-US" sz="1200" dirty="0"/>
              <a:t>With a Bachelors of Fine Arts degree from the Illustration program at Brigham Young University, and has shown her work in galleries since the age of 16. Her work is now shown at Bronze Coast Gallery in Cannon Beach, Oregon, Deseret Bookstores throughout Utah, along with </a:t>
            </a:r>
            <a:r>
              <a:rPr lang="en-US" sz="1200" dirty="0" err="1"/>
              <a:t>Authentique</a:t>
            </a:r>
            <a:r>
              <a:rPr lang="en-US" sz="1200" dirty="0"/>
              <a:t> Gallery in St. George Utah.</a:t>
            </a:r>
          </a:p>
          <a:p>
            <a:pPr fontAlgn="base"/>
            <a:r>
              <a:rPr lang="en-US" sz="1200" dirty="0"/>
              <a:t>Annie grew up in Bountiful, Utah, and is the daughter of Cary and </a:t>
            </a:r>
            <a:r>
              <a:rPr lang="en-US" sz="1200" dirty="0" err="1"/>
              <a:t>Sauni</a:t>
            </a:r>
            <a:r>
              <a:rPr lang="en-US" sz="1200" dirty="0"/>
              <a:t> </a:t>
            </a:r>
            <a:r>
              <a:rPr lang="en-US" sz="1200" dirty="0" err="1"/>
              <a:t>Henrie</a:t>
            </a:r>
            <a:r>
              <a:rPr lang="en-US" sz="1200" dirty="0"/>
              <a:t>. Her father, a professional illustrator and fine artist, has taught his daughter how to paint and draw since kindergarten. Annie remembers her first art lessons in church when her father would keep her busy by drawing little pictures for her to copy. Her parents have been a huge source of support and encouragement through her progression in art, and to this day are her favorite art critics. Annie gained much of her inspiration from studies abroad in England, Italy and traveling throughout Europe. Her religious art stems from the early Renaissance art she saw in Italy, combined with her experiences serving as a missionary for the Church of Jesus Christ of Latter-Day Saints in southern England. Annie currently lives in Salt Lake City, Utah.</a:t>
            </a:r>
          </a:p>
          <a:p>
            <a:pPr fontAlgn="base"/>
            <a:r>
              <a:rPr lang="en-US" sz="1200" dirty="0"/>
              <a:t>Annie is grateful for her friends, family, teachers and Altus Fine Art for their enthusiasm and support in sharing her work, and is grateful to God for giving her the opportunity to create art.</a:t>
            </a:r>
          </a:p>
          <a:p>
            <a:pPr fontAlgn="base"/>
            <a:r>
              <a:rPr lang="en-US" sz="1200" dirty="0"/>
              <a:t>Feel free to observe and comment on Annie’s art. For information regarding portrait commissions and gallery work, please refer to the Contact page of this site.</a:t>
            </a:r>
          </a:p>
          <a:p>
            <a:pPr fontAlgn="base"/>
            <a:r>
              <a:rPr lang="en-US" sz="1200" dirty="0"/>
              <a:t>“These are a few images of what it looks like when I go to ‘work’. I love being an artist- it is forever challenging, rewarding, frustrating, and SO MUCH FUN.” – Annie </a:t>
            </a:r>
            <a:r>
              <a:rPr lang="en-US" sz="1200" dirty="0" err="1"/>
              <a:t>Henrie</a:t>
            </a:r>
            <a:endParaRPr lang="en-US" sz="1200" dirty="0"/>
          </a:p>
        </p:txBody>
      </p:sp>
      <p:sp>
        <p:nvSpPr>
          <p:cNvPr id="9" name="Rectangle 8"/>
          <p:cNvSpPr/>
          <p:nvPr/>
        </p:nvSpPr>
        <p:spPr>
          <a:xfrm>
            <a:off x="6459163" y="4696917"/>
            <a:ext cx="5732835" cy="1754326"/>
          </a:xfrm>
          <a:prstGeom prst="rect">
            <a:avLst/>
          </a:prstGeom>
          <a:ln>
            <a:solidFill>
              <a:schemeClr val="tx1"/>
            </a:solidFill>
          </a:ln>
        </p:spPr>
        <p:txBody>
          <a:bodyPr wrap="square">
            <a:spAutoFit/>
          </a:bodyPr>
          <a:lstStyle/>
          <a:p>
            <a:pPr fontAlgn="base"/>
            <a:r>
              <a:rPr lang="en-US" sz="1200" b="1" dirty="0"/>
              <a:t> Sign Seeking: Matthew 16:1-3</a:t>
            </a:r>
          </a:p>
          <a:p>
            <a:pPr fontAlgn="base"/>
            <a:r>
              <a:rPr lang="en-US" sz="1200" dirty="0"/>
              <a:t>The Lord has poured and is pouring out the signs of the times on every hand. He is showing forth the very things, promised of old, that are to herald the coming of the Son of Man. And the issue before all men is whether they are able to read the signs of the times or whether they will ignore the divine warnings and continue on their godless course to an assured destruction. The true saints have this promise: 'Unto you it shall be given to know the signs of the times, and the signs of the coming of the Son of Man.' (D&amp;C 68:11.)" Elder Bruce R. McConkie(</a:t>
            </a:r>
            <a:r>
              <a:rPr lang="en-US" sz="1200" i="1" dirty="0"/>
              <a:t>The Millennial Messiah: The Second Coming of the Son of Man</a:t>
            </a:r>
            <a:r>
              <a:rPr lang="en-US" sz="1200" dirty="0"/>
              <a:t>, 400.)</a:t>
            </a:r>
          </a:p>
        </p:txBody>
      </p:sp>
      <p:sp>
        <p:nvSpPr>
          <p:cNvPr id="11" name="Rectangle 10"/>
          <p:cNvSpPr/>
          <p:nvPr/>
        </p:nvSpPr>
        <p:spPr>
          <a:xfrm>
            <a:off x="6459164" y="0"/>
            <a:ext cx="5732835" cy="1785104"/>
          </a:xfrm>
          <a:prstGeom prst="rect">
            <a:avLst/>
          </a:prstGeom>
          <a:ln>
            <a:solidFill>
              <a:schemeClr val="tx1"/>
            </a:solidFill>
          </a:ln>
        </p:spPr>
        <p:txBody>
          <a:bodyPr wrap="square">
            <a:spAutoFit/>
          </a:bodyPr>
          <a:lstStyle/>
          <a:p>
            <a:pPr fontAlgn="base"/>
            <a:r>
              <a:rPr lang="en-US" sz="1100" b="1" dirty="0"/>
              <a:t>Peter the Rock Matthew 16:18-19</a:t>
            </a:r>
          </a:p>
          <a:p>
            <a:pPr fontAlgn="base"/>
            <a:r>
              <a:rPr lang="en-US" sz="1100" dirty="0"/>
              <a:t>"Jesus said to him 'thou art Peter,' adding, 'and upon this rock I will build my church.' In the course of the general apostasy subsequent to the ancient apostolic ministry, the Bishop of Rome laid claim to supreme authority as the alleged lineal successor to Peter; and an erroneous doctrine gained currency to the effect that Peter was the 'rock' upon which the Church of Christ was founded. Detailed consideration of this inconsistent and infamous claim cannot be undertaken here; it is sufficient to say that a church founded or dependent upon Peter or any other man would be Peter's or the other man's church, and not the Church of Jesus Christ. (See </a:t>
            </a:r>
            <a:r>
              <a:rPr lang="en-US" sz="1100" i="1" dirty="0"/>
              <a:t>The Great Apostasy,</a:t>
            </a:r>
            <a:r>
              <a:rPr lang="en-US" sz="1100" dirty="0"/>
              <a:t> chap. 9; also 3 Ne. 27:1-8; also chapter 40 herein.)“ James E. Talmage (</a:t>
            </a:r>
            <a:r>
              <a:rPr lang="en-US" sz="1100" i="1" dirty="0"/>
              <a:t>Jesus The Christ</a:t>
            </a:r>
            <a:r>
              <a:rPr lang="en-US" sz="1100" dirty="0"/>
              <a:t>, 341)</a:t>
            </a:r>
          </a:p>
        </p:txBody>
      </p:sp>
      <p:pic>
        <p:nvPicPr>
          <p:cNvPr id="2049" name="Picture 1"/>
          <p:cNvPicPr>
            <a:picLocks noChangeAspect="1" noChangeArrowheads="1"/>
          </p:cNvPicPr>
          <p:nvPr/>
        </p:nvPicPr>
        <p:blipFill>
          <a:blip r:embed="rId2" cstate="print"/>
          <a:srcRect l="42209" t="27372" r="45067" b="33334"/>
          <a:stretch>
            <a:fillRect/>
          </a:stretch>
        </p:blipFill>
        <p:spPr bwMode="auto">
          <a:xfrm>
            <a:off x="2295330" y="3804365"/>
            <a:ext cx="1696705" cy="2947481"/>
          </a:xfrm>
          <a:prstGeom prst="rect">
            <a:avLst/>
          </a:prstGeom>
          <a:noFill/>
          <a:ln w="9525">
            <a:noFill/>
            <a:miter lim="800000"/>
            <a:headEnd/>
            <a:tailEnd/>
          </a:ln>
        </p:spPr>
      </p:pic>
      <p:sp>
        <p:nvSpPr>
          <p:cNvPr id="7" name="Rectangle 6"/>
          <p:cNvSpPr/>
          <p:nvPr/>
        </p:nvSpPr>
        <p:spPr>
          <a:xfrm>
            <a:off x="6459165" y="1786647"/>
            <a:ext cx="5732835" cy="1107996"/>
          </a:xfrm>
          <a:prstGeom prst="rect">
            <a:avLst/>
          </a:prstGeom>
          <a:ln>
            <a:solidFill>
              <a:schemeClr val="tx1"/>
            </a:solidFill>
          </a:ln>
        </p:spPr>
        <p:txBody>
          <a:bodyPr wrap="square">
            <a:spAutoFit/>
          </a:bodyPr>
          <a:lstStyle/>
          <a:p>
            <a:pPr fontAlgn="base"/>
            <a:r>
              <a:rPr lang="en-US" sz="1100" b="1" dirty="0"/>
              <a:t>Priesthood Keys Matthew 16:19</a:t>
            </a:r>
          </a:p>
          <a:p>
            <a:pPr fontAlgn="base"/>
            <a:r>
              <a:rPr lang="en-US" sz="1100" dirty="0"/>
              <a:t> “The Priesthood in general is the authority given to man to act for God. Every man ordained to any degree of the Priesthood has this authority delegated to him. But it is necessary that every act performed under this authority shall be done at the proper time and place, in the proper way, and after the proper order. The power of directing these labors constitutes the </a:t>
            </a:r>
            <a:r>
              <a:rPr lang="en-US" sz="1100" i="1" dirty="0"/>
              <a:t>keys</a:t>
            </a:r>
            <a:r>
              <a:rPr lang="en-US" sz="1100" dirty="0"/>
              <a:t> of the Priesthood” (</a:t>
            </a:r>
            <a:r>
              <a:rPr lang="en-US" sz="1100" i="1" dirty="0"/>
              <a:t>Teachings of Presidents of the Church: Joseph F. Smith</a:t>
            </a:r>
            <a:r>
              <a:rPr lang="en-US" sz="1100" dirty="0"/>
              <a:t> [1998], 141).</a:t>
            </a:r>
          </a:p>
        </p:txBody>
      </p:sp>
      <p:sp>
        <p:nvSpPr>
          <p:cNvPr id="10" name="Rectangle 9"/>
          <p:cNvSpPr/>
          <p:nvPr/>
        </p:nvSpPr>
        <p:spPr>
          <a:xfrm>
            <a:off x="6459165" y="2911813"/>
            <a:ext cx="5732835" cy="1785104"/>
          </a:xfrm>
          <a:prstGeom prst="rect">
            <a:avLst/>
          </a:prstGeom>
          <a:ln>
            <a:solidFill>
              <a:schemeClr val="tx1"/>
            </a:solidFill>
          </a:ln>
        </p:spPr>
        <p:txBody>
          <a:bodyPr wrap="square">
            <a:spAutoFit/>
          </a:bodyPr>
          <a:lstStyle/>
          <a:p>
            <a:pPr fontAlgn="base"/>
            <a:r>
              <a:rPr lang="en-US" sz="1100" dirty="0"/>
              <a:t>Tell No Man Matthew 16:"Proclamation of Jesus as the Messiah, particularly if made by the apostles who were publicly known as His most intimate disciples and associates, or open assumption of the Messianic title by Himself, would have aggravated the hostility of the rulers, which had already become a grave interference if not an actual menace to the Savior's ministry; and seditious uprisings against the political government of Rome might easily have resulted. A yet deeper reason for the secrecy enjoined upon the Twelve appears in the fact that the Jewish nation was not prepared to accept their Lord; and to ignore Him through lack of certain knowledge involved a lesser degree of culpability than would have attached to an </a:t>
            </a:r>
            <a:r>
              <a:rPr lang="en-US" sz="1100" dirty="0" err="1"/>
              <a:t>unpalliated</a:t>
            </a:r>
            <a:r>
              <a:rPr lang="en-US" sz="1100" dirty="0"/>
              <a:t> rejection. The particular mission of the apostles at the time then future was to proclaim to all nations Jesus, the crucified and resurrected Christ."  James E. Talmage (</a:t>
            </a:r>
            <a:r>
              <a:rPr lang="en-US" sz="1100" i="1" dirty="0"/>
              <a:t>Jesus the Christ,</a:t>
            </a:r>
            <a:r>
              <a:rPr lang="en-US" sz="1100" dirty="0"/>
              <a:t>337)</a:t>
            </a:r>
          </a:p>
        </p:txBody>
      </p:sp>
    </p:spTree>
    <p:extLst>
      <p:ext uri="{BB962C8B-B14F-4D97-AF65-F5344CB8AC3E}">
        <p14:creationId xmlns:p14="http://schemas.microsoft.com/office/powerpoint/2010/main" val="1957813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2459" y="2617059"/>
            <a:ext cx="7848600" cy="276999"/>
          </a:xfrm>
          <a:prstGeom prst="rect">
            <a:avLst/>
          </a:prstGeom>
          <a:noFill/>
        </p:spPr>
        <p:txBody>
          <a:bodyPr wrap="square" rtlCol="0">
            <a:spAutoFit/>
          </a:bodyPr>
          <a:lstStyle/>
          <a:p>
            <a:r>
              <a:rPr lang="en-US" sz="1200" dirty="0"/>
              <a:t>Source: </a:t>
            </a:r>
            <a:r>
              <a:rPr lang="en-US" sz="1200" i="1" dirty="0"/>
              <a:t>Horizontal Harmony of the Four Gospels </a:t>
            </a:r>
            <a:r>
              <a:rPr lang="en-US" sz="1200" dirty="0"/>
              <a:t>by Thomas M. Mumford</a:t>
            </a:r>
            <a:r>
              <a:rPr lang="en-US" sz="1200" i="1" dirty="0"/>
              <a:t> </a:t>
            </a:r>
            <a:endParaRPr lang="en-US" sz="1200" dirty="0"/>
          </a:p>
        </p:txBody>
      </p:sp>
      <p:graphicFrame>
        <p:nvGraphicFramePr>
          <p:cNvPr id="3" name="Table 2"/>
          <p:cNvGraphicFramePr>
            <a:graphicFrameLocks noGrp="1"/>
          </p:cNvGraphicFramePr>
          <p:nvPr/>
        </p:nvGraphicFramePr>
        <p:xfrm>
          <a:off x="2032000" y="719666"/>
          <a:ext cx="8763000" cy="185420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marL="0" algn="ctr" rtl="0" eaLnBrk="1" fontAlgn="t" latinLnBrk="0" hangingPunct="1">
                        <a:spcBef>
                          <a:spcPts val="0"/>
                        </a:spcBef>
                        <a:spcAft>
                          <a:spcPts val="0"/>
                        </a:spcAft>
                      </a:pPr>
                      <a:r>
                        <a:rPr lang="en-US" sz="1200" b="1" i="0" u="none" strike="noStrike" kern="1200">
                          <a:solidFill>
                            <a:schemeClr val="tx1"/>
                          </a:solidFill>
                          <a:latin typeface="Calibri"/>
                        </a:rPr>
                        <a:t>Event</a:t>
                      </a:r>
                    </a:p>
                  </a:txBody>
                  <a:tcPr/>
                </a:tc>
                <a:tc>
                  <a:txBody>
                    <a:bodyPr/>
                    <a:lstStyle/>
                    <a:p>
                      <a:pPr marL="0" algn="ctr" rtl="0" eaLnBrk="1" fontAlgn="t" latinLnBrk="0" hangingPunct="1">
                        <a:spcBef>
                          <a:spcPts val="0"/>
                        </a:spcBef>
                        <a:spcAft>
                          <a:spcPts val="0"/>
                        </a:spcAft>
                      </a:pPr>
                      <a:r>
                        <a:rPr lang="en-US" sz="1200" b="1" i="0" u="none" strike="noStrike" kern="1200">
                          <a:solidFill>
                            <a:schemeClr val="tx1"/>
                          </a:solidFill>
                          <a:latin typeface="Calibri"/>
                        </a:rPr>
                        <a:t>Matthew</a:t>
                      </a:r>
                    </a:p>
                  </a:txBody>
                  <a:tcPr/>
                </a:tc>
                <a:tc>
                  <a:txBody>
                    <a:bodyPr/>
                    <a:lstStyle/>
                    <a:p>
                      <a:pPr marL="0" algn="ctr" rtl="0" eaLnBrk="1" fontAlgn="t" latinLnBrk="0" hangingPunct="1">
                        <a:spcBef>
                          <a:spcPts val="0"/>
                        </a:spcBef>
                        <a:spcAft>
                          <a:spcPts val="0"/>
                        </a:spcAft>
                      </a:pPr>
                      <a:r>
                        <a:rPr lang="en-US" sz="1200" b="1" i="0" u="none" strike="noStrike" kern="1200">
                          <a:solidFill>
                            <a:schemeClr val="tx1"/>
                          </a:solidFill>
                          <a:latin typeface="Calibri"/>
                        </a:rPr>
                        <a:t>Mark</a:t>
                      </a:r>
                    </a:p>
                  </a:txBody>
                  <a:tcPr/>
                </a:tc>
                <a:tc>
                  <a:txBody>
                    <a:bodyPr/>
                    <a:lstStyle/>
                    <a:p>
                      <a:pPr marL="0" algn="ctr" rtl="0" eaLnBrk="1" fontAlgn="t" latinLnBrk="0" hangingPunct="1">
                        <a:spcBef>
                          <a:spcPts val="0"/>
                        </a:spcBef>
                        <a:spcAft>
                          <a:spcPts val="0"/>
                        </a:spcAft>
                      </a:pPr>
                      <a:r>
                        <a:rPr lang="en-US" sz="1200" b="1" i="0" u="none" strike="noStrike" kern="1200">
                          <a:solidFill>
                            <a:schemeClr val="tx1"/>
                          </a:solidFill>
                          <a:latin typeface="Calibri"/>
                        </a:rPr>
                        <a:t>Luke </a:t>
                      </a:r>
                    </a:p>
                  </a:txBody>
                  <a:tcPr/>
                </a:tc>
                <a:tc>
                  <a:txBody>
                    <a:bodyPr/>
                    <a:lstStyle/>
                    <a:p>
                      <a:pPr marL="0" algn="ctr" rtl="0" eaLnBrk="1" fontAlgn="t" latinLnBrk="0" hangingPunct="1">
                        <a:spcBef>
                          <a:spcPts val="0"/>
                        </a:spcBef>
                        <a:spcAft>
                          <a:spcPts val="0"/>
                        </a:spcAft>
                      </a:pPr>
                      <a:r>
                        <a:rPr lang="en-US" sz="1200" b="1" i="0" u="none" strike="noStrike" kern="1200" dirty="0">
                          <a:solidFill>
                            <a:schemeClr val="tx1"/>
                          </a:solidFill>
                          <a:latin typeface="Calibri"/>
                        </a:rPr>
                        <a:t>John</a:t>
                      </a:r>
                    </a:p>
                  </a:txBody>
                  <a:tcPr/>
                </a:tc>
                <a:extLst>
                  <a:ext uri="{0D108BD9-81ED-4DB2-BD59-A6C34878D82A}">
                    <a16:rowId xmlns:a16="http://schemas.microsoft.com/office/drawing/2014/main" val="10000"/>
                  </a:ext>
                </a:extLst>
              </a:tr>
              <a:tr h="370840">
                <a:tc>
                  <a:txBody>
                    <a:bodyPr/>
                    <a:lstStyle/>
                    <a:p>
                      <a:r>
                        <a:rPr lang="en-US" sz="1200" dirty="0"/>
                        <a:t>Another Discourse on Signs</a:t>
                      </a:r>
                    </a:p>
                  </a:txBody>
                  <a:tcPr/>
                </a:tc>
                <a:tc>
                  <a:txBody>
                    <a:bodyPr/>
                    <a:lstStyle/>
                    <a:p>
                      <a:r>
                        <a:rPr lang="en-US" sz="1200" dirty="0"/>
                        <a:t>16:1-4</a:t>
                      </a:r>
                    </a:p>
                  </a:txBody>
                  <a:tcPr/>
                </a:tc>
                <a:tc>
                  <a:txBody>
                    <a:bodyPr/>
                    <a:lstStyle/>
                    <a:p>
                      <a:r>
                        <a:rPr lang="en-US" sz="1200" dirty="0"/>
                        <a:t>8:11-13</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1"/>
                  </a:ext>
                </a:extLst>
              </a:tr>
              <a:tr h="370840">
                <a:tc>
                  <a:txBody>
                    <a:bodyPr/>
                    <a:lstStyle/>
                    <a:p>
                      <a:r>
                        <a:rPr lang="en-US" sz="1200" dirty="0"/>
                        <a:t>Beware of the Leaven of the Pharisees</a:t>
                      </a:r>
                    </a:p>
                  </a:txBody>
                  <a:tcPr/>
                </a:tc>
                <a:tc>
                  <a:txBody>
                    <a:bodyPr/>
                    <a:lstStyle/>
                    <a:p>
                      <a:r>
                        <a:rPr lang="en-US" sz="1200" dirty="0"/>
                        <a:t>16:5-12</a:t>
                      </a:r>
                    </a:p>
                  </a:txBody>
                  <a:tcPr/>
                </a:tc>
                <a:tc>
                  <a:txBody>
                    <a:bodyPr/>
                    <a:lstStyle/>
                    <a:p>
                      <a:r>
                        <a:rPr lang="en-US" sz="1200" dirty="0"/>
                        <a:t>8:14-21</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2"/>
                  </a:ext>
                </a:extLst>
              </a:tr>
              <a:tr h="370840">
                <a:tc>
                  <a:txBody>
                    <a:bodyPr/>
                    <a:lstStyle/>
                    <a:p>
                      <a:r>
                        <a:rPr lang="en-US" sz="1200" dirty="0"/>
                        <a:t>Peter Testifies That Jesus</a:t>
                      </a:r>
                      <a:r>
                        <a:rPr lang="en-US" sz="1200" baseline="0" dirty="0"/>
                        <a:t> is the Christ (The Rock)</a:t>
                      </a:r>
                      <a:endParaRPr lang="en-US" sz="1200" dirty="0"/>
                    </a:p>
                  </a:txBody>
                  <a:tcPr/>
                </a:tc>
                <a:tc>
                  <a:txBody>
                    <a:bodyPr/>
                    <a:lstStyle/>
                    <a:p>
                      <a:r>
                        <a:rPr lang="en-US" sz="1200" dirty="0"/>
                        <a:t>16:13-20</a:t>
                      </a:r>
                    </a:p>
                  </a:txBody>
                  <a:tcPr/>
                </a:tc>
                <a:tc>
                  <a:txBody>
                    <a:bodyPr/>
                    <a:lstStyle/>
                    <a:p>
                      <a:r>
                        <a:rPr lang="en-US" sz="1200" dirty="0"/>
                        <a:t>8:27-30</a:t>
                      </a:r>
                    </a:p>
                  </a:txBody>
                  <a:tcPr/>
                </a:tc>
                <a:tc>
                  <a:txBody>
                    <a:bodyPr/>
                    <a:lstStyle/>
                    <a:p>
                      <a:r>
                        <a:rPr lang="en-US" sz="1200" dirty="0"/>
                        <a:t>9:18-21</a:t>
                      </a:r>
                    </a:p>
                  </a:txBody>
                  <a:tcPr/>
                </a:tc>
                <a:tc>
                  <a:txBody>
                    <a:bodyPr/>
                    <a:lstStyle/>
                    <a:p>
                      <a:r>
                        <a:rPr lang="en-US" sz="1200" dirty="0"/>
                        <a:t> </a:t>
                      </a:r>
                    </a:p>
                  </a:txBody>
                  <a:tcPr/>
                </a:tc>
                <a:extLst>
                  <a:ext uri="{0D108BD9-81ED-4DB2-BD59-A6C34878D82A}">
                    <a16:rowId xmlns:a16="http://schemas.microsoft.com/office/drawing/2014/main" val="10003"/>
                  </a:ext>
                </a:extLst>
              </a:tr>
              <a:tr h="370840">
                <a:tc>
                  <a:txBody>
                    <a:bodyPr/>
                    <a:lstStyle/>
                    <a:p>
                      <a:r>
                        <a:rPr lang="en-US" sz="1200" dirty="0"/>
                        <a:t>Jesus</a:t>
                      </a:r>
                      <a:r>
                        <a:rPr lang="en-US" sz="1200" baseline="0" dirty="0"/>
                        <a:t> Foretells His Death and Resurrection</a:t>
                      </a:r>
                      <a:endParaRPr lang="en-US" sz="1200" dirty="0"/>
                    </a:p>
                  </a:txBody>
                  <a:tcPr/>
                </a:tc>
                <a:tc>
                  <a:txBody>
                    <a:bodyPr/>
                    <a:lstStyle/>
                    <a:p>
                      <a:r>
                        <a:rPr lang="en-US" sz="1200" dirty="0"/>
                        <a:t>16:21-28</a:t>
                      </a:r>
                    </a:p>
                  </a:txBody>
                  <a:tcPr/>
                </a:tc>
                <a:tc>
                  <a:txBody>
                    <a:bodyPr/>
                    <a:lstStyle/>
                    <a:p>
                      <a:r>
                        <a:rPr lang="en-US" sz="1200" dirty="0"/>
                        <a:t>8:31-9:1</a:t>
                      </a:r>
                    </a:p>
                  </a:txBody>
                  <a:tcPr/>
                </a:tc>
                <a:tc>
                  <a:txBody>
                    <a:bodyPr/>
                    <a:lstStyle/>
                    <a:p>
                      <a:r>
                        <a:rPr lang="en-US" sz="1200" dirty="0"/>
                        <a:t>9:22-27</a:t>
                      </a:r>
                    </a:p>
                  </a:txBody>
                  <a:tcPr/>
                </a:tc>
                <a:tc>
                  <a:txBody>
                    <a:bodyPr/>
                    <a:lstStyle/>
                    <a:p>
                      <a:r>
                        <a:rPr lang="en-US" sz="1200" dirty="0"/>
                        <a:t> </a:t>
                      </a:r>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716BC-1BD6-4E3B-8079-42AB99E6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7019931"/>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Transfiguration</a:t>
            </a:r>
          </a:p>
          <a:p>
            <a:pPr algn="ctr"/>
            <a:r>
              <a:rPr lang="en-US" sz="6000" dirty="0">
                <a:solidFill>
                  <a:schemeClr val="bg1"/>
                </a:solidFill>
                <a:latin typeface="Arial Rounded MT Bold" panose="020F0704030504030204" pitchFamily="34" charset="0"/>
              </a:rPr>
              <a:t>Matthew 17</a:t>
            </a:r>
          </a:p>
        </p:txBody>
      </p:sp>
      <p:grpSp>
        <p:nvGrpSpPr>
          <p:cNvPr id="40" name="Group 41"/>
          <p:cNvGrpSpPr/>
          <p:nvPr/>
        </p:nvGrpSpPr>
        <p:grpSpPr>
          <a:xfrm>
            <a:off x="2805951" y="2900979"/>
            <a:ext cx="1467096" cy="2815717"/>
            <a:chOff x="304800" y="466773"/>
            <a:chExt cx="2438400" cy="4679887"/>
          </a:xfrm>
        </p:grpSpPr>
        <p:sp>
          <p:nvSpPr>
            <p:cNvPr id="41" name="Cloud 40"/>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43016" y="3074956"/>
              <a:ext cx="500184"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04800" y="2936552"/>
              <a:ext cx="500184"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225333">
              <a:off x="1231250" y="4469525"/>
              <a:ext cx="392724" cy="6771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622370">
              <a:off x="1676400" y="4504465"/>
              <a:ext cx="441568" cy="6009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474350" y="2246140"/>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455960" y="3356998"/>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2"/>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4731378" y="2938814"/>
            <a:ext cx="1260281" cy="2710882"/>
            <a:chOff x="6934200" y="1265656"/>
            <a:chExt cx="1985484" cy="4373144"/>
          </a:xfrm>
        </p:grpSpPr>
        <p:sp>
          <p:nvSpPr>
            <p:cNvPr id="61" name="Oval 60"/>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24"/>
            <p:cNvGrpSpPr/>
            <p:nvPr/>
          </p:nvGrpSpPr>
          <p:grpSpPr>
            <a:xfrm>
              <a:off x="7108136" y="2388756"/>
              <a:ext cx="1544360" cy="2210894"/>
              <a:chOff x="4553133" y="901823"/>
              <a:chExt cx="2186627" cy="3449921"/>
            </a:xfrm>
          </p:grpSpPr>
          <p:sp>
            <p:nvSpPr>
              <p:cNvPr id="139"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6"/>
              <p:cNvGrpSpPr/>
              <p:nvPr/>
            </p:nvGrpSpPr>
            <p:grpSpPr>
              <a:xfrm>
                <a:off x="4694566" y="901823"/>
                <a:ext cx="2045194" cy="1982724"/>
                <a:chOff x="2594848" y="2213440"/>
                <a:chExt cx="2045194" cy="1982724"/>
              </a:xfrm>
              <a:solidFill>
                <a:srgbClr val="E0C13C"/>
              </a:solidFill>
            </p:grpSpPr>
            <p:sp>
              <p:nvSpPr>
                <p:cNvPr id="141"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2" name="Group 5"/>
                <p:cNvGrpSpPr/>
                <p:nvPr/>
              </p:nvGrpSpPr>
              <p:grpSpPr>
                <a:xfrm>
                  <a:off x="2840416" y="2333435"/>
                  <a:ext cx="1586009" cy="1634505"/>
                  <a:chOff x="2838154" y="2333435"/>
                  <a:chExt cx="1586009" cy="1634505"/>
                </a:xfrm>
                <a:grpFill/>
              </p:grpSpPr>
              <p:sp>
                <p:nvSpPr>
                  <p:cNvPr id="143"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3" name="Oval 72"/>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58"/>
            <p:cNvGrpSpPr/>
            <p:nvPr/>
          </p:nvGrpSpPr>
          <p:grpSpPr>
            <a:xfrm rot="175281">
              <a:off x="7281771" y="4966315"/>
              <a:ext cx="1319546" cy="446802"/>
              <a:chOff x="3810000" y="1677648"/>
              <a:chExt cx="4705061" cy="1827552"/>
            </a:xfrm>
          </p:grpSpPr>
          <p:grpSp>
            <p:nvGrpSpPr>
              <p:cNvPr id="109" name="Group 37"/>
              <p:cNvGrpSpPr/>
              <p:nvPr/>
            </p:nvGrpSpPr>
            <p:grpSpPr>
              <a:xfrm>
                <a:off x="3810000" y="1828800"/>
                <a:ext cx="1776984" cy="1676400"/>
                <a:chOff x="3810000" y="1828800"/>
                <a:chExt cx="4038600" cy="3810000"/>
              </a:xfrm>
            </p:grpSpPr>
            <p:sp>
              <p:nvSpPr>
                <p:cNvPr id="130" name="Half Frame 12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Half Frame 13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iamond 13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38"/>
              <p:cNvGrpSpPr/>
              <p:nvPr/>
            </p:nvGrpSpPr>
            <p:grpSpPr>
              <a:xfrm>
                <a:off x="5314014" y="1757596"/>
                <a:ext cx="1776984" cy="1676400"/>
                <a:chOff x="3810000" y="1828800"/>
                <a:chExt cx="4038600" cy="3810000"/>
              </a:xfrm>
            </p:grpSpPr>
            <p:sp>
              <p:nvSpPr>
                <p:cNvPr id="121" name="Half Frame 12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Half Frame 12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onut 1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iamond 12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48"/>
              <p:cNvGrpSpPr/>
              <p:nvPr/>
            </p:nvGrpSpPr>
            <p:grpSpPr>
              <a:xfrm>
                <a:off x="6738077" y="1677648"/>
                <a:ext cx="1776984" cy="1676400"/>
                <a:chOff x="3810000" y="1828800"/>
                <a:chExt cx="4038600" cy="3810000"/>
              </a:xfrm>
            </p:grpSpPr>
            <p:sp>
              <p:nvSpPr>
                <p:cNvPr id="112" name="Half Frame 11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1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iamond 11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Cloud 74"/>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281"/>
            <p:cNvGrpSpPr/>
            <p:nvPr/>
          </p:nvGrpSpPr>
          <p:grpSpPr>
            <a:xfrm>
              <a:off x="7162023" y="1568903"/>
              <a:ext cx="1544762" cy="259293"/>
              <a:chOff x="7105896" y="1557210"/>
              <a:chExt cx="1544762" cy="488119"/>
            </a:xfrm>
          </p:grpSpPr>
          <p:sp>
            <p:nvSpPr>
              <p:cNvPr id="77"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p:cNvGrpSpPr/>
              <p:nvPr/>
            </p:nvGrpSpPr>
            <p:grpSpPr>
              <a:xfrm rot="160736">
                <a:off x="7230848" y="1557210"/>
                <a:ext cx="1269517" cy="488119"/>
                <a:chOff x="3810000" y="1677648"/>
                <a:chExt cx="4705061" cy="1827552"/>
              </a:xfrm>
            </p:grpSpPr>
            <p:grpSp>
              <p:nvGrpSpPr>
                <p:cNvPr id="79" name="Group 37"/>
                <p:cNvGrpSpPr/>
                <p:nvPr/>
              </p:nvGrpSpPr>
              <p:grpSpPr>
                <a:xfrm>
                  <a:off x="3810000" y="1828800"/>
                  <a:ext cx="1776984" cy="1676400"/>
                  <a:chOff x="3810000" y="1828800"/>
                  <a:chExt cx="4038600" cy="3810000"/>
                </a:xfrm>
              </p:grpSpPr>
              <p:sp>
                <p:nvSpPr>
                  <p:cNvPr id="100" name="Half Frame 9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1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iamond 10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38"/>
                <p:cNvGrpSpPr/>
                <p:nvPr/>
              </p:nvGrpSpPr>
              <p:grpSpPr>
                <a:xfrm>
                  <a:off x="5314014" y="1757596"/>
                  <a:ext cx="1776984" cy="1676400"/>
                  <a:chOff x="3810000" y="1828800"/>
                  <a:chExt cx="4038600" cy="3810000"/>
                </a:xfrm>
              </p:grpSpPr>
              <p:sp>
                <p:nvSpPr>
                  <p:cNvPr id="91" name="Half Frame 9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Half Frame 9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onut 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Diamond 9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8"/>
                <p:cNvGrpSpPr/>
                <p:nvPr/>
              </p:nvGrpSpPr>
              <p:grpSpPr>
                <a:xfrm>
                  <a:off x="6738077" y="1677648"/>
                  <a:ext cx="1776984" cy="1676400"/>
                  <a:chOff x="3810000" y="1828800"/>
                  <a:chExt cx="4038600" cy="3810000"/>
                </a:xfrm>
              </p:grpSpPr>
              <p:sp>
                <p:nvSpPr>
                  <p:cNvPr id="82" name="Half Frame 8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8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Half Frame 8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iamond 8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45" name="Rectangle 144"/>
          <p:cNvSpPr/>
          <p:nvPr/>
        </p:nvSpPr>
        <p:spPr>
          <a:xfrm>
            <a:off x="6610484" y="3642775"/>
            <a:ext cx="4980562" cy="1200329"/>
          </a:xfrm>
          <a:prstGeom prst="rect">
            <a:avLst/>
          </a:prstGeom>
        </p:spPr>
        <p:txBody>
          <a:bodyPr wrap="square">
            <a:spAutoFit/>
          </a:bodyPr>
          <a:lstStyle/>
          <a:p>
            <a:pPr fontAlgn="base"/>
            <a:r>
              <a:rPr lang="en-US" i="1" dirty="0">
                <a:solidFill>
                  <a:srgbClr val="FFFF00"/>
                </a:solidFill>
              </a:rPr>
              <a:t>As the dew of </a:t>
            </a:r>
            <a:r>
              <a:rPr lang="en-US" i="1" dirty="0" err="1">
                <a:solidFill>
                  <a:srgbClr val="FFFF00"/>
                </a:solidFill>
              </a:rPr>
              <a:t>Hermon</a:t>
            </a:r>
            <a:r>
              <a:rPr lang="en-US" i="1" dirty="0">
                <a:solidFill>
                  <a:srgbClr val="FFFF00"/>
                </a:solidFill>
              </a:rPr>
              <a:t>, and as the dew that descended upon the mountains of Zion: for there the </a:t>
            </a:r>
            <a:r>
              <a:rPr lang="en-US" i="1" cap="small" dirty="0">
                <a:solidFill>
                  <a:srgbClr val="FFFF00"/>
                </a:solidFill>
              </a:rPr>
              <a:t>Lord </a:t>
            </a:r>
            <a:r>
              <a:rPr lang="en-US" i="1" dirty="0">
                <a:solidFill>
                  <a:srgbClr val="FFFF00"/>
                </a:solidFill>
              </a:rPr>
              <a:t>commanded the blessing, even life for evermore. Psalms 133:3</a:t>
            </a:r>
          </a:p>
        </p:txBody>
      </p:sp>
      <p:grpSp>
        <p:nvGrpSpPr>
          <p:cNvPr id="146" name="Group 145"/>
          <p:cNvGrpSpPr/>
          <p:nvPr/>
        </p:nvGrpSpPr>
        <p:grpSpPr>
          <a:xfrm>
            <a:off x="8920263" y="1240276"/>
            <a:ext cx="1176363" cy="1571017"/>
            <a:chOff x="2183897" y="2057400"/>
            <a:chExt cx="2961351" cy="3685883"/>
          </a:xfrm>
        </p:grpSpPr>
        <p:grpSp>
          <p:nvGrpSpPr>
            <p:cNvPr id="147" name="Group 15"/>
            <p:cNvGrpSpPr/>
            <p:nvPr/>
          </p:nvGrpSpPr>
          <p:grpSpPr>
            <a:xfrm rot="612936">
              <a:off x="2183897" y="2466683"/>
              <a:ext cx="1471127" cy="3276600"/>
              <a:chOff x="2438400" y="2514600"/>
              <a:chExt cx="1676400" cy="3733799"/>
            </a:xfrm>
          </p:grpSpPr>
          <p:sp>
            <p:nvSpPr>
              <p:cNvPr id="163" name="Left Arrow Callout 2"/>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eft Arrow Callout 3"/>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onut 4"/>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Oval 5"/>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6"/>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7"/>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5"/>
            <p:cNvGrpSpPr/>
            <p:nvPr/>
          </p:nvGrpSpPr>
          <p:grpSpPr>
            <a:xfrm rot="20041119">
              <a:off x="3686119" y="2079365"/>
              <a:ext cx="1459129" cy="3249877"/>
              <a:chOff x="2438400" y="2514600"/>
              <a:chExt cx="1676400" cy="3733799"/>
            </a:xfrm>
          </p:grpSpPr>
          <p:sp>
            <p:nvSpPr>
              <p:cNvPr id="157" name="Left Arrow Callout 156"/>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eft Arrow Callout 157"/>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onut 158"/>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Oval 159"/>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5"/>
            <p:cNvGrpSpPr/>
            <p:nvPr/>
          </p:nvGrpSpPr>
          <p:grpSpPr>
            <a:xfrm rot="20569565">
              <a:off x="3110039" y="2544892"/>
              <a:ext cx="1196737" cy="2665459"/>
              <a:chOff x="2438400" y="2514600"/>
              <a:chExt cx="1676400" cy="3733799"/>
            </a:xfrm>
          </p:grpSpPr>
          <p:sp>
            <p:nvSpPr>
              <p:cNvPr id="151" name="Left Arrow Callout 150"/>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Left Arrow Callout 151"/>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nut 152"/>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Oval 153"/>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55"/>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Donut 149"/>
            <p:cNvSpPr/>
            <p:nvPr/>
          </p:nvSpPr>
          <p:spPr>
            <a:xfrm>
              <a:off x="2895600" y="2057400"/>
              <a:ext cx="838200" cy="838200"/>
            </a:xfrm>
            <a:prstGeom prst="donut">
              <a:avLst>
                <a:gd name="adj" fmla="val 11387"/>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9" name="Group 168">
            <a:extLst>
              <a:ext uri="{FF2B5EF4-FFF2-40B4-BE49-F238E27FC236}">
                <a16:creationId xmlns:a16="http://schemas.microsoft.com/office/drawing/2014/main" id="{33578DEE-6DA1-4857-8170-2E84758A4DEF}"/>
              </a:ext>
            </a:extLst>
          </p:cNvPr>
          <p:cNvGrpSpPr/>
          <p:nvPr/>
        </p:nvGrpSpPr>
        <p:grpSpPr>
          <a:xfrm>
            <a:off x="1268542" y="2925497"/>
            <a:ext cx="1051618" cy="2665780"/>
            <a:chOff x="5199743" y="533154"/>
            <a:chExt cx="1886857" cy="4783054"/>
          </a:xfrm>
        </p:grpSpPr>
        <p:grpSp>
          <p:nvGrpSpPr>
            <p:cNvPr id="170" name="Group 169">
              <a:extLst>
                <a:ext uri="{FF2B5EF4-FFF2-40B4-BE49-F238E27FC236}">
                  <a16:creationId xmlns:a16="http://schemas.microsoft.com/office/drawing/2014/main" id="{21454BA3-EF7B-4211-B4AD-18AA1C076733}"/>
                </a:ext>
              </a:extLst>
            </p:cNvPr>
            <p:cNvGrpSpPr/>
            <p:nvPr/>
          </p:nvGrpSpPr>
          <p:grpSpPr>
            <a:xfrm>
              <a:off x="5199743" y="793067"/>
              <a:ext cx="1886857" cy="4523141"/>
              <a:chOff x="5199743" y="793067"/>
              <a:chExt cx="1886857" cy="4523141"/>
            </a:xfrm>
          </p:grpSpPr>
          <p:sp>
            <p:nvSpPr>
              <p:cNvPr id="173" name="Round Diagonal Corner Rectangle 790">
                <a:extLst>
                  <a:ext uri="{FF2B5EF4-FFF2-40B4-BE49-F238E27FC236}">
                    <a16:creationId xmlns:a16="http://schemas.microsoft.com/office/drawing/2014/main" id="{1CDD4D55-F582-4129-A203-4FC3D9A1A1E4}"/>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791">
                <a:extLst>
                  <a:ext uri="{FF2B5EF4-FFF2-40B4-BE49-F238E27FC236}">
                    <a16:creationId xmlns:a16="http://schemas.microsoft.com/office/drawing/2014/main" id="{77B88A50-9546-4111-924B-1CED9407E6B7}"/>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E80FDEF6-7BB7-4233-9068-37E798A158A9}"/>
                  </a:ext>
                </a:extLst>
              </p:cNvPr>
              <p:cNvSpPr/>
              <p:nvPr/>
            </p:nvSpPr>
            <p:spPr>
              <a:xfrm>
                <a:off x="5498238" y="793067"/>
                <a:ext cx="1299147" cy="1772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33">
                <a:extLst>
                  <a:ext uri="{FF2B5EF4-FFF2-40B4-BE49-F238E27FC236}">
                    <a16:creationId xmlns:a16="http://schemas.microsoft.com/office/drawing/2014/main" id="{456999AB-D08F-4AA2-BB79-255352462530}"/>
                  </a:ext>
                </a:extLst>
              </p:cNvPr>
              <p:cNvGrpSpPr/>
              <p:nvPr/>
            </p:nvGrpSpPr>
            <p:grpSpPr>
              <a:xfrm rot="2754858">
                <a:off x="5674192" y="4718893"/>
                <a:ext cx="448734" cy="745895"/>
                <a:chOff x="1676400" y="2133600"/>
                <a:chExt cx="1447800" cy="2088845"/>
              </a:xfrm>
            </p:grpSpPr>
            <p:sp>
              <p:nvSpPr>
                <p:cNvPr id="193" name="Oval 192">
                  <a:extLst>
                    <a:ext uri="{FF2B5EF4-FFF2-40B4-BE49-F238E27FC236}">
                      <a16:creationId xmlns:a16="http://schemas.microsoft.com/office/drawing/2014/main" id="{F1B87479-9F26-4C57-85CA-01F9FE4DDA2B}"/>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EC048E23-809F-4BFC-9A9D-BDA1FDEF9DFC}"/>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a:extLst>
                    <a:ext uri="{FF2B5EF4-FFF2-40B4-BE49-F238E27FC236}">
                      <a16:creationId xmlns:a16="http://schemas.microsoft.com/office/drawing/2014/main" id="{D1B337A5-10E5-4EB2-991E-7CD211DE8FC4}"/>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45">
                <a:extLst>
                  <a:ext uri="{FF2B5EF4-FFF2-40B4-BE49-F238E27FC236}">
                    <a16:creationId xmlns:a16="http://schemas.microsoft.com/office/drawing/2014/main" id="{62729CF8-E71C-41C3-B810-C0916D216ACE}"/>
                  </a:ext>
                </a:extLst>
              </p:cNvPr>
              <p:cNvGrpSpPr/>
              <p:nvPr/>
            </p:nvGrpSpPr>
            <p:grpSpPr>
              <a:xfrm rot="18845142" flipH="1">
                <a:off x="6055984" y="4618707"/>
                <a:ext cx="488027" cy="752549"/>
                <a:chOff x="1676400" y="2133600"/>
                <a:chExt cx="1447800" cy="2088845"/>
              </a:xfrm>
            </p:grpSpPr>
            <p:sp>
              <p:nvSpPr>
                <p:cNvPr id="190" name="Oval 189">
                  <a:extLst>
                    <a:ext uri="{FF2B5EF4-FFF2-40B4-BE49-F238E27FC236}">
                      <a16:creationId xmlns:a16="http://schemas.microsoft.com/office/drawing/2014/main" id="{3A58CB58-535C-4218-AA07-41574297C710}"/>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0F187904-4B0A-4D65-B14A-40FA7FD4EE4B}"/>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a:extLst>
                    <a:ext uri="{FF2B5EF4-FFF2-40B4-BE49-F238E27FC236}">
                      <a16:creationId xmlns:a16="http://schemas.microsoft.com/office/drawing/2014/main" id="{61116773-1E6D-4BAD-BDCA-0B0DD28BEEAE}"/>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49">
                <a:extLst>
                  <a:ext uri="{FF2B5EF4-FFF2-40B4-BE49-F238E27FC236}">
                    <a16:creationId xmlns:a16="http://schemas.microsoft.com/office/drawing/2014/main" id="{C6C5C121-2568-47B5-AD59-6B4EF62578AD}"/>
                  </a:ext>
                </a:extLst>
              </p:cNvPr>
              <p:cNvGrpSpPr/>
              <p:nvPr/>
            </p:nvGrpSpPr>
            <p:grpSpPr>
              <a:xfrm>
                <a:off x="5199743" y="2466218"/>
                <a:ext cx="1886857" cy="2489323"/>
                <a:chOff x="4419600" y="2060454"/>
                <a:chExt cx="3045502" cy="4187946"/>
              </a:xfrm>
            </p:grpSpPr>
            <p:sp>
              <p:nvSpPr>
                <p:cNvPr id="181" name="Oval 180">
                  <a:extLst>
                    <a:ext uri="{FF2B5EF4-FFF2-40B4-BE49-F238E27FC236}">
                      <a16:creationId xmlns:a16="http://schemas.microsoft.com/office/drawing/2014/main" id="{5F77D50B-FA1E-4B20-8A70-DDF45723EB32}"/>
                    </a:ext>
                  </a:extLst>
                </p:cNvPr>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BA5C418D-1859-4A2E-99F9-0732C5EB632F}"/>
                    </a:ext>
                  </a:extLst>
                </p:cNvPr>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B609002D-5F91-49E0-8DA8-709679528BA1}"/>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64B0D2FB-F730-445A-8CA4-2910D36FA532}"/>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85C1C25F-3534-4D75-A46F-0E9C91CB5236}"/>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a:extLst>
                    <a:ext uri="{FF2B5EF4-FFF2-40B4-BE49-F238E27FC236}">
                      <a16:creationId xmlns:a16="http://schemas.microsoft.com/office/drawing/2014/main" id="{99533C01-2CD6-4E38-BC33-7C87F345F635}"/>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F897FA53-33A3-4B9B-97A5-9220B56DE628}"/>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a:extLst>
                    <a:ext uri="{FF2B5EF4-FFF2-40B4-BE49-F238E27FC236}">
                      <a16:creationId xmlns:a16="http://schemas.microsoft.com/office/drawing/2014/main" id="{950B64D8-E5D0-4CC7-A4F3-6C4D44B38905}"/>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a:extLst>
                    <a:ext uri="{FF2B5EF4-FFF2-40B4-BE49-F238E27FC236}">
                      <a16:creationId xmlns:a16="http://schemas.microsoft.com/office/drawing/2014/main" id="{8ABB883A-49AE-4AB7-ADA5-EEED016545E7}"/>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9" name="Round Diagonal Corner Rectangle 796">
                <a:extLst>
                  <a:ext uri="{FF2B5EF4-FFF2-40B4-BE49-F238E27FC236}">
                    <a16:creationId xmlns:a16="http://schemas.microsoft.com/office/drawing/2014/main" id="{ABFB7F3C-BAF3-4613-BB41-A3D8FC2CB895}"/>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CDDD5ABA-20CC-41A7-B291-49ECFF96A99F}"/>
                  </a:ext>
                </a:extLst>
              </p:cNvPr>
              <p:cNvSpPr/>
              <p:nvPr/>
            </p:nvSpPr>
            <p:spPr>
              <a:xfrm>
                <a:off x="5940533" y="2121796"/>
                <a:ext cx="365028" cy="267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Freeform 788">
              <a:extLst>
                <a:ext uri="{FF2B5EF4-FFF2-40B4-BE49-F238E27FC236}">
                  <a16:creationId xmlns:a16="http://schemas.microsoft.com/office/drawing/2014/main" id="{A6496D7B-3FEA-496F-8369-3FB7DBEC47A6}"/>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Rectangle 171">
              <a:extLst>
                <a:ext uri="{FF2B5EF4-FFF2-40B4-BE49-F238E27FC236}">
                  <a16:creationId xmlns:a16="http://schemas.microsoft.com/office/drawing/2014/main" id="{14D87F09-3158-4323-AA35-865A304A9D15}"/>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5" name="TextBox 4"/>
          <p:cNvSpPr txBox="1"/>
          <p:nvPr/>
        </p:nvSpPr>
        <p:spPr>
          <a:xfrm>
            <a:off x="5165386" y="1157911"/>
            <a:ext cx="4640093" cy="707886"/>
          </a:xfrm>
          <a:prstGeom prst="rect">
            <a:avLst/>
          </a:prstGeom>
          <a:noFill/>
        </p:spPr>
        <p:txBody>
          <a:bodyPr wrap="square" rtlCol="0">
            <a:spAutoFit/>
          </a:bodyPr>
          <a:lstStyle/>
          <a:p>
            <a:pPr fontAlgn="base"/>
            <a:r>
              <a:rPr lang="en-US" sz="2000" dirty="0">
                <a:solidFill>
                  <a:srgbClr val="FFFF00"/>
                </a:solidFill>
              </a:rPr>
              <a:t>What does possessing a driver’s license authorize a person to do?</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License To Drive</a:t>
            </a:r>
          </a:p>
        </p:txBody>
      </p:sp>
      <p:grpSp>
        <p:nvGrpSpPr>
          <p:cNvPr id="20" name="Group 19"/>
          <p:cNvGrpSpPr/>
          <p:nvPr/>
        </p:nvGrpSpPr>
        <p:grpSpPr>
          <a:xfrm>
            <a:off x="8638160" y="1770434"/>
            <a:ext cx="2616741" cy="2315183"/>
            <a:chOff x="3414408" y="1945532"/>
            <a:chExt cx="2616741" cy="2315183"/>
          </a:xfrm>
        </p:grpSpPr>
        <p:sp>
          <p:nvSpPr>
            <p:cNvPr id="19" name="Rectangle 18"/>
            <p:cNvSpPr/>
            <p:nvPr/>
          </p:nvSpPr>
          <p:spPr>
            <a:xfrm>
              <a:off x="3414408" y="1945532"/>
              <a:ext cx="2616741" cy="231518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792166" y="2214663"/>
              <a:ext cx="1828800" cy="1828801"/>
              <a:chOff x="990600" y="4267200"/>
              <a:chExt cx="1828800" cy="1828801"/>
            </a:xfrm>
          </p:grpSpPr>
          <p:pic>
            <p:nvPicPr>
              <p:cNvPr id="15" name="Picture 12" descr="https://cdn0.iconfinder.com/data/icons/vehicle/500/109-512.png"/>
              <p:cNvPicPr>
                <a:picLocks noChangeAspect="1" noChangeArrowheads="1"/>
              </p:cNvPicPr>
              <p:nvPr/>
            </p:nvPicPr>
            <p:blipFill>
              <a:blip r:embed="rId3" cstate="print"/>
              <a:srcRect/>
              <a:stretch>
                <a:fillRect/>
              </a:stretch>
            </p:blipFill>
            <p:spPr bwMode="auto">
              <a:xfrm>
                <a:off x="990600" y="4267200"/>
                <a:ext cx="1828800" cy="1828801"/>
              </a:xfrm>
              <a:prstGeom prst="rect">
                <a:avLst/>
              </a:prstGeom>
              <a:noFill/>
            </p:spPr>
          </p:pic>
          <p:sp>
            <p:nvSpPr>
              <p:cNvPr id="16" name="Oval 15"/>
              <p:cNvSpPr/>
              <p:nvPr/>
            </p:nvSpPr>
            <p:spPr>
              <a:xfrm>
                <a:off x="2370437" y="4839730"/>
                <a:ext cx="203887"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68378" y="5076568"/>
                <a:ext cx="203887"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318951" y="5350476"/>
                <a:ext cx="164757" cy="158578"/>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p:cNvGrpSpPr/>
          <p:nvPr/>
        </p:nvGrpSpPr>
        <p:grpSpPr>
          <a:xfrm>
            <a:off x="291828" y="932234"/>
            <a:ext cx="4134256" cy="2667000"/>
            <a:chOff x="5719863" y="2634574"/>
            <a:chExt cx="4134256" cy="2667000"/>
          </a:xfrm>
        </p:grpSpPr>
        <p:sp>
          <p:nvSpPr>
            <p:cNvPr id="44" name="Rounded Rectangle 43"/>
            <p:cNvSpPr/>
            <p:nvPr/>
          </p:nvSpPr>
          <p:spPr>
            <a:xfrm>
              <a:off x="5719863" y="2645923"/>
              <a:ext cx="4085618" cy="2655651"/>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5736077" y="2634574"/>
              <a:ext cx="4118042" cy="2667000"/>
              <a:chOff x="152400" y="533400"/>
              <a:chExt cx="4118042" cy="2667000"/>
            </a:xfrm>
          </p:grpSpPr>
          <p:pic>
            <p:nvPicPr>
              <p:cNvPr id="22" name="Picture 6" descr="http://cdn.history.com/sites/2/2013/11/arizona-navajo-tribal-park.jpg"/>
              <p:cNvPicPr>
                <a:picLocks noChangeAspect="1" noChangeArrowheads="1"/>
              </p:cNvPicPr>
              <p:nvPr/>
            </p:nvPicPr>
            <p:blipFill>
              <a:blip r:embed="rId4" cstate="print">
                <a:lum bright="40000"/>
              </a:blip>
              <a:srcRect t="57028" r="1103"/>
              <a:stretch>
                <a:fillRect/>
              </a:stretch>
            </p:blipFill>
            <p:spPr bwMode="auto">
              <a:xfrm>
                <a:off x="152400" y="533400"/>
                <a:ext cx="4038600" cy="685800"/>
              </a:xfrm>
              <a:prstGeom prst="roundRect">
                <a:avLst>
                  <a:gd name="adj" fmla="val 30216"/>
                </a:avLst>
              </a:prstGeom>
              <a:solidFill>
                <a:srgbClr val="FFFFFF">
                  <a:shade val="85000"/>
                </a:srgbClr>
              </a:solidFill>
              <a:ln>
                <a:noFill/>
              </a:ln>
              <a:effectLst>
                <a:reflection blurRad="12700" stA="38000" endPos="28000" dist="5000" dir="5400000" sy="-100000" algn="bl" rotWithShape="0"/>
              </a:effectLst>
            </p:spPr>
          </p:pic>
          <p:sp>
            <p:nvSpPr>
              <p:cNvPr id="23" name="Rounded Rectangle 22"/>
              <p:cNvSpPr/>
              <p:nvPr/>
            </p:nvSpPr>
            <p:spPr>
              <a:xfrm>
                <a:off x="152400" y="533400"/>
                <a:ext cx="4118042" cy="2667000"/>
              </a:xfrm>
              <a:prstGeom prst="roundRect">
                <a:avLst>
                  <a:gd name="adj" fmla="val 68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2400" y="1143000"/>
                <a:ext cx="4038600" cy="76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descr="http://america.schickhappens.net/images/AZ_seal.png"/>
              <p:cNvPicPr>
                <a:picLocks noChangeAspect="1" noChangeArrowheads="1"/>
              </p:cNvPicPr>
              <p:nvPr/>
            </p:nvPicPr>
            <p:blipFill>
              <a:blip r:embed="rId5" cstate="print">
                <a:lum bright="40000"/>
              </a:blip>
              <a:srcRect/>
              <a:stretch>
                <a:fillRect/>
              </a:stretch>
            </p:blipFill>
            <p:spPr bwMode="auto">
              <a:xfrm>
                <a:off x="2514600" y="1447800"/>
                <a:ext cx="1447800" cy="1447800"/>
              </a:xfrm>
              <a:prstGeom prst="rect">
                <a:avLst/>
              </a:prstGeom>
              <a:noFill/>
            </p:spPr>
          </p:pic>
          <p:grpSp>
            <p:nvGrpSpPr>
              <p:cNvPr id="26" name="Group 7"/>
              <p:cNvGrpSpPr/>
              <p:nvPr/>
            </p:nvGrpSpPr>
            <p:grpSpPr>
              <a:xfrm>
                <a:off x="304800" y="1295400"/>
                <a:ext cx="1186719" cy="1246832"/>
                <a:chOff x="9788487" y="1645175"/>
                <a:chExt cx="1543802" cy="1497425"/>
              </a:xfrm>
            </p:grpSpPr>
            <p:sp>
              <p:nvSpPr>
                <p:cNvPr id="32" name="Rectangle 31"/>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5"/>
                <p:cNvGrpSpPr/>
                <p:nvPr/>
              </p:nvGrpSpPr>
              <p:grpSpPr>
                <a:xfrm>
                  <a:off x="10197726" y="1829362"/>
                  <a:ext cx="799917" cy="1303448"/>
                  <a:chOff x="4455643" y="2321799"/>
                  <a:chExt cx="1088409" cy="1850984"/>
                </a:xfrm>
                <a:solidFill>
                  <a:schemeClr val="tx2">
                    <a:lumMod val="20000"/>
                    <a:lumOff val="80000"/>
                  </a:schemeClr>
                </a:solidFill>
              </p:grpSpPr>
              <p:sp>
                <p:nvSpPr>
                  <p:cNvPr id="34" name="Wave 33"/>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Wave 34"/>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13"/>
                  <p:cNvSpPr/>
                  <p:nvPr/>
                </p:nvSpPr>
                <p:spPr>
                  <a:xfrm>
                    <a:off x="4515714" y="3546708"/>
                    <a:ext cx="990604"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TextBox 26"/>
              <p:cNvSpPr txBox="1"/>
              <p:nvPr/>
            </p:nvSpPr>
            <p:spPr>
              <a:xfrm>
                <a:off x="1524000" y="1295400"/>
                <a:ext cx="2743200" cy="338554"/>
              </a:xfrm>
              <a:prstGeom prst="rect">
                <a:avLst/>
              </a:prstGeom>
              <a:noFill/>
            </p:spPr>
            <p:txBody>
              <a:bodyPr wrap="square" rtlCol="0">
                <a:spAutoFit/>
              </a:bodyPr>
              <a:lstStyle/>
              <a:p>
                <a:pPr algn="ctr"/>
                <a:r>
                  <a:rPr lang="en-US" sz="1600" dirty="0">
                    <a:latin typeface="Engravers MT" pitchFamily="18" charset="0"/>
                  </a:rPr>
                  <a:t>DRIVER LICENSE</a:t>
                </a:r>
              </a:p>
            </p:txBody>
          </p:sp>
          <p:sp>
            <p:nvSpPr>
              <p:cNvPr id="28" name="TextBox 27"/>
              <p:cNvSpPr txBox="1"/>
              <p:nvPr/>
            </p:nvSpPr>
            <p:spPr>
              <a:xfrm>
                <a:off x="1600200" y="1676400"/>
                <a:ext cx="2514600" cy="1461939"/>
              </a:xfrm>
              <a:prstGeom prst="rect">
                <a:avLst/>
              </a:prstGeom>
              <a:noFill/>
            </p:spPr>
            <p:txBody>
              <a:bodyPr wrap="square" rtlCol="0">
                <a:spAutoFit/>
              </a:bodyPr>
              <a:lstStyle/>
              <a:p>
                <a:r>
                  <a:rPr lang="en-US" sz="1400" b="1" dirty="0"/>
                  <a:t>ID: 061 225 456B</a:t>
                </a:r>
              </a:p>
              <a:p>
                <a:r>
                  <a:rPr lang="en-US" sz="1100" b="1" dirty="0" err="1"/>
                  <a:t>Yolonda</a:t>
                </a:r>
                <a:r>
                  <a:rPr lang="en-US" sz="1100" b="1" dirty="0"/>
                  <a:t> Green</a:t>
                </a:r>
              </a:p>
              <a:p>
                <a:r>
                  <a:rPr lang="en-US" sz="1100" b="1" dirty="0"/>
                  <a:t>555 West 1</a:t>
                </a:r>
                <a:r>
                  <a:rPr lang="en-US" sz="1100" b="1" baseline="30000" dirty="0"/>
                  <a:t>st</a:t>
                </a:r>
                <a:r>
                  <a:rPr lang="en-US" sz="1100" b="1" dirty="0"/>
                  <a:t> St</a:t>
                </a:r>
              </a:p>
              <a:p>
                <a:r>
                  <a:rPr lang="en-US" sz="1100" b="1" dirty="0"/>
                  <a:t>Sierra Vista, AZ  85650</a:t>
                </a:r>
              </a:p>
              <a:p>
                <a:r>
                  <a:rPr lang="en-US" sz="1100" b="1" dirty="0"/>
                  <a:t>DOB: 23-09-55</a:t>
                </a:r>
              </a:p>
              <a:p>
                <a:endParaRPr lang="en-US" sz="1100" b="1" dirty="0"/>
              </a:p>
              <a:p>
                <a:r>
                  <a:rPr lang="en-US" sz="1000" b="1" dirty="0"/>
                  <a:t>SEX: F  EYES: BR HT:5.09</a:t>
                </a:r>
              </a:p>
              <a:p>
                <a:r>
                  <a:rPr lang="en-US" sz="1000" b="1" dirty="0"/>
                  <a:t>ISSUED: 06-10-2011 </a:t>
                </a:r>
                <a:r>
                  <a:rPr lang="en-US" sz="1000" b="1" dirty="0">
                    <a:solidFill>
                      <a:srgbClr val="FF0000"/>
                    </a:solidFill>
                  </a:rPr>
                  <a:t>EXPIRES: 06-10-2031</a:t>
                </a:r>
              </a:p>
            </p:txBody>
          </p:sp>
          <p:sp>
            <p:nvSpPr>
              <p:cNvPr id="29" name="TextBox 28"/>
              <p:cNvSpPr txBox="1"/>
              <p:nvPr/>
            </p:nvSpPr>
            <p:spPr>
              <a:xfrm>
                <a:off x="3200400" y="1676400"/>
                <a:ext cx="990600" cy="307777"/>
              </a:xfrm>
              <a:prstGeom prst="rect">
                <a:avLst/>
              </a:prstGeom>
              <a:noFill/>
            </p:spPr>
            <p:txBody>
              <a:bodyPr wrap="square" rtlCol="0">
                <a:spAutoFit/>
              </a:bodyPr>
              <a:lstStyle/>
              <a:p>
                <a:r>
                  <a:rPr lang="en-US" sz="1400" b="1" dirty="0">
                    <a:solidFill>
                      <a:schemeClr val="tx2">
                        <a:lumMod val="60000"/>
                        <a:lumOff val="40000"/>
                      </a:schemeClr>
                    </a:solidFill>
                  </a:rPr>
                  <a:t>CLASS C</a:t>
                </a:r>
              </a:p>
            </p:txBody>
          </p:sp>
          <p:sp>
            <p:nvSpPr>
              <p:cNvPr id="30" name="Freeform 29"/>
              <p:cNvSpPr/>
              <p:nvPr/>
            </p:nvSpPr>
            <p:spPr>
              <a:xfrm>
                <a:off x="609600" y="2590800"/>
                <a:ext cx="529219" cy="301038"/>
              </a:xfrm>
              <a:custGeom>
                <a:avLst/>
                <a:gdLst>
                  <a:gd name="connsiteX0" fmla="*/ 0 w 529219"/>
                  <a:gd name="connsiteY0" fmla="*/ 107092 h 301038"/>
                  <a:gd name="connsiteX1" fmla="*/ 24713 w 529219"/>
                  <a:gd name="connsiteY1" fmla="*/ 156519 h 301038"/>
                  <a:gd name="connsiteX2" fmla="*/ 41189 w 529219"/>
                  <a:gd name="connsiteY2" fmla="*/ 131806 h 301038"/>
                  <a:gd name="connsiteX3" fmla="*/ 49427 w 529219"/>
                  <a:gd name="connsiteY3" fmla="*/ 107092 h 301038"/>
                  <a:gd name="connsiteX4" fmla="*/ 57665 w 529219"/>
                  <a:gd name="connsiteY4" fmla="*/ 131806 h 301038"/>
                  <a:gd name="connsiteX5" fmla="*/ 65902 w 529219"/>
                  <a:gd name="connsiteY5" fmla="*/ 172995 h 301038"/>
                  <a:gd name="connsiteX6" fmla="*/ 57665 w 529219"/>
                  <a:gd name="connsiteY6" fmla="*/ 288325 h 301038"/>
                  <a:gd name="connsiteX7" fmla="*/ 16475 w 529219"/>
                  <a:gd name="connsiteY7" fmla="*/ 280087 h 301038"/>
                  <a:gd name="connsiteX8" fmla="*/ 24713 w 529219"/>
                  <a:gd name="connsiteY8" fmla="*/ 230660 h 301038"/>
                  <a:gd name="connsiteX9" fmla="*/ 41189 w 529219"/>
                  <a:gd name="connsiteY9" fmla="*/ 164757 h 301038"/>
                  <a:gd name="connsiteX10" fmla="*/ 74140 w 529219"/>
                  <a:gd name="connsiteY10" fmla="*/ 172995 h 301038"/>
                  <a:gd name="connsiteX11" fmla="*/ 82378 w 529219"/>
                  <a:gd name="connsiteY11" fmla="*/ 107092 h 301038"/>
                  <a:gd name="connsiteX12" fmla="*/ 57665 w 529219"/>
                  <a:gd name="connsiteY12" fmla="*/ 98854 h 301038"/>
                  <a:gd name="connsiteX13" fmla="*/ 115329 w 529219"/>
                  <a:gd name="connsiteY13" fmla="*/ 90617 h 301038"/>
                  <a:gd name="connsiteX14" fmla="*/ 123567 w 529219"/>
                  <a:gd name="connsiteY14" fmla="*/ 65903 h 301038"/>
                  <a:gd name="connsiteX15" fmla="*/ 131805 w 529219"/>
                  <a:gd name="connsiteY15" fmla="*/ 8238 h 301038"/>
                  <a:gd name="connsiteX16" fmla="*/ 156519 w 529219"/>
                  <a:gd name="connsiteY16" fmla="*/ 82379 h 301038"/>
                  <a:gd name="connsiteX17" fmla="*/ 164757 w 529219"/>
                  <a:gd name="connsiteY17" fmla="*/ 107092 h 301038"/>
                  <a:gd name="connsiteX18" fmla="*/ 181232 w 529219"/>
                  <a:gd name="connsiteY18" fmla="*/ 131806 h 301038"/>
                  <a:gd name="connsiteX19" fmla="*/ 189470 w 529219"/>
                  <a:gd name="connsiteY19" fmla="*/ 156519 h 301038"/>
                  <a:gd name="connsiteX20" fmla="*/ 214184 w 529219"/>
                  <a:gd name="connsiteY20" fmla="*/ 172995 h 301038"/>
                  <a:gd name="connsiteX21" fmla="*/ 222421 w 529219"/>
                  <a:gd name="connsiteY21" fmla="*/ 197708 h 301038"/>
                  <a:gd name="connsiteX22" fmla="*/ 214184 w 529219"/>
                  <a:gd name="connsiteY22" fmla="*/ 164757 h 301038"/>
                  <a:gd name="connsiteX23" fmla="*/ 197708 w 529219"/>
                  <a:gd name="connsiteY23" fmla="*/ 115330 h 301038"/>
                  <a:gd name="connsiteX24" fmla="*/ 230659 w 529219"/>
                  <a:gd name="connsiteY24" fmla="*/ 115330 h 301038"/>
                  <a:gd name="connsiteX25" fmla="*/ 280086 w 529219"/>
                  <a:gd name="connsiteY25" fmla="*/ 123568 h 301038"/>
                  <a:gd name="connsiteX26" fmla="*/ 304800 w 529219"/>
                  <a:gd name="connsiteY26" fmla="*/ 140044 h 301038"/>
                  <a:gd name="connsiteX27" fmla="*/ 329513 w 529219"/>
                  <a:gd name="connsiteY27" fmla="*/ 115330 h 301038"/>
                  <a:gd name="connsiteX28" fmla="*/ 362465 w 529219"/>
                  <a:gd name="connsiteY28" fmla="*/ 123568 h 301038"/>
                  <a:gd name="connsiteX29" fmla="*/ 378940 w 529219"/>
                  <a:gd name="connsiteY29" fmla="*/ 148281 h 301038"/>
                  <a:gd name="connsiteX30" fmla="*/ 403654 w 529219"/>
                  <a:gd name="connsiteY30" fmla="*/ 164757 h 301038"/>
                  <a:gd name="connsiteX31" fmla="*/ 428367 w 529219"/>
                  <a:gd name="connsiteY31" fmla="*/ 164757 h 301038"/>
                  <a:gd name="connsiteX32" fmla="*/ 453081 w 529219"/>
                  <a:gd name="connsiteY32" fmla="*/ 156519 h 301038"/>
                  <a:gd name="connsiteX33" fmla="*/ 461319 w 529219"/>
                  <a:gd name="connsiteY33" fmla="*/ 131806 h 301038"/>
                  <a:gd name="connsiteX34" fmla="*/ 477794 w 529219"/>
                  <a:gd name="connsiteY34" fmla="*/ 107092 h 301038"/>
                  <a:gd name="connsiteX35" fmla="*/ 486032 w 529219"/>
                  <a:gd name="connsiteY35" fmla="*/ 0 h 301038"/>
                  <a:gd name="connsiteX36" fmla="*/ 502508 w 529219"/>
                  <a:gd name="connsiteY36" fmla="*/ 82379 h 301038"/>
                  <a:gd name="connsiteX37" fmla="*/ 518984 w 529219"/>
                  <a:gd name="connsiteY37" fmla="*/ 107092 h 301038"/>
                  <a:gd name="connsiteX38" fmla="*/ 527221 w 529219"/>
                  <a:gd name="connsiteY38" fmla="*/ 164757 h 30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9219" h="301038">
                    <a:moveTo>
                      <a:pt x="0" y="107092"/>
                    </a:moveTo>
                    <a:cubicBezTo>
                      <a:pt x="2031" y="113185"/>
                      <a:pt x="14067" y="156519"/>
                      <a:pt x="24713" y="156519"/>
                    </a:cubicBezTo>
                    <a:cubicBezTo>
                      <a:pt x="34614" y="156519"/>
                      <a:pt x="35697" y="140044"/>
                      <a:pt x="41189" y="131806"/>
                    </a:cubicBezTo>
                    <a:cubicBezTo>
                      <a:pt x="43935" y="123568"/>
                      <a:pt x="40743" y="107092"/>
                      <a:pt x="49427" y="107092"/>
                    </a:cubicBezTo>
                    <a:cubicBezTo>
                      <a:pt x="58111" y="107092"/>
                      <a:pt x="55559" y="123382"/>
                      <a:pt x="57665" y="131806"/>
                    </a:cubicBezTo>
                    <a:cubicBezTo>
                      <a:pt x="61061" y="145390"/>
                      <a:pt x="63156" y="159265"/>
                      <a:pt x="65902" y="172995"/>
                    </a:cubicBezTo>
                    <a:cubicBezTo>
                      <a:pt x="63156" y="211438"/>
                      <a:pt x="73816" y="253331"/>
                      <a:pt x="57665" y="288325"/>
                    </a:cubicBezTo>
                    <a:cubicBezTo>
                      <a:pt x="51797" y="301038"/>
                      <a:pt x="23422" y="292244"/>
                      <a:pt x="16475" y="280087"/>
                    </a:cubicBezTo>
                    <a:cubicBezTo>
                      <a:pt x="8188" y="265585"/>
                      <a:pt x="21213" y="246992"/>
                      <a:pt x="24713" y="230660"/>
                    </a:cubicBezTo>
                    <a:cubicBezTo>
                      <a:pt x="29458" y="208519"/>
                      <a:pt x="41189" y="164757"/>
                      <a:pt x="41189" y="164757"/>
                    </a:cubicBezTo>
                    <a:cubicBezTo>
                      <a:pt x="52173" y="167503"/>
                      <a:pt x="63399" y="176575"/>
                      <a:pt x="74140" y="172995"/>
                    </a:cubicBezTo>
                    <a:cubicBezTo>
                      <a:pt x="100068" y="164352"/>
                      <a:pt x="90174" y="118787"/>
                      <a:pt x="82378" y="107092"/>
                    </a:cubicBezTo>
                    <a:cubicBezTo>
                      <a:pt x="77561" y="99867"/>
                      <a:pt x="65903" y="101600"/>
                      <a:pt x="57665" y="98854"/>
                    </a:cubicBezTo>
                    <a:cubicBezTo>
                      <a:pt x="76886" y="96108"/>
                      <a:pt x="97962" y="99300"/>
                      <a:pt x="115329" y="90617"/>
                    </a:cubicBezTo>
                    <a:cubicBezTo>
                      <a:pt x="123096" y="86734"/>
                      <a:pt x="121864" y="74418"/>
                      <a:pt x="123567" y="65903"/>
                    </a:cubicBezTo>
                    <a:cubicBezTo>
                      <a:pt x="127375" y="46863"/>
                      <a:pt x="129059" y="27460"/>
                      <a:pt x="131805" y="8238"/>
                    </a:cubicBezTo>
                    <a:lnTo>
                      <a:pt x="156519" y="82379"/>
                    </a:lnTo>
                    <a:cubicBezTo>
                      <a:pt x="159265" y="90617"/>
                      <a:pt x="159941" y="99867"/>
                      <a:pt x="164757" y="107092"/>
                    </a:cubicBezTo>
                    <a:cubicBezTo>
                      <a:pt x="170249" y="115330"/>
                      <a:pt x="176804" y="122951"/>
                      <a:pt x="181232" y="131806"/>
                    </a:cubicBezTo>
                    <a:cubicBezTo>
                      <a:pt x="185115" y="139573"/>
                      <a:pt x="184046" y="149739"/>
                      <a:pt x="189470" y="156519"/>
                    </a:cubicBezTo>
                    <a:cubicBezTo>
                      <a:pt x="195655" y="164250"/>
                      <a:pt x="205946" y="167503"/>
                      <a:pt x="214184" y="172995"/>
                    </a:cubicBezTo>
                    <a:cubicBezTo>
                      <a:pt x="216930" y="181233"/>
                      <a:pt x="222421" y="206391"/>
                      <a:pt x="222421" y="197708"/>
                    </a:cubicBezTo>
                    <a:cubicBezTo>
                      <a:pt x="222421" y="186386"/>
                      <a:pt x="217437" y="175601"/>
                      <a:pt x="214184" y="164757"/>
                    </a:cubicBezTo>
                    <a:cubicBezTo>
                      <a:pt x="209194" y="148122"/>
                      <a:pt x="197708" y="115330"/>
                      <a:pt x="197708" y="115330"/>
                    </a:cubicBezTo>
                    <a:cubicBezTo>
                      <a:pt x="141873" y="133942"/>
                      <a:pt x="192796" y="115330"/>
                      <a:pt x="230659" y="115330"/>
                    </a:cubicBezTo>
                    <a:cubicBezTo>
                      <a:pt x="247362" y="115330"/>
                      <a:pt x="263610" y="120822"/>
                      <a:pt x="280086" y="123568"/>
                    </a:cubicBezTo>
                    <a:cubicBezTo>
                      <a:pt x="288324" y="129060"/>
                      <a:pt x="297799" y="133043"/>
                      <a:pt x="304800" y="140044"/>
                    </a:cubicBezTo>
                    <a:cubicBezTo>
                      <a:pt x="332379" y="167623"/>
                      <a:pt x="316545" y="193135"/>
                      <a:pt x="329513" y="115330"/>
                    </a:cubicBezTo>
                    <a:cubicBezTo>
                      <a:pt x="340497" y="118076"/>
                      <a:pt x="353044" y="117288"/>
                      <a:pt x="362465" y="123568"/>
                    </a:cubicBezTo>
                    <a:cubicBezTo>
                      <a:pt x="370703" y="129060"/>
                      <a:pt x="371939" y="141280"/>
                      <a:pt x="378940" y="148281"/>
                    </a:cubicBezTo>
                    <a:cubicBezTo>
                      <a:pt x="385941" y="155282"/>
                      <a:pt x="395416" y="159265"/>
                      <a:pt x="403654" y="164757"/>
                    </a:cubicBezTo>
                    <a:cubicBezTo>
                      <a:pt x="441148" y="108515"/>
                      <a:pt x="402788" y="151968"/>
                      <a:pt x="428367" y="164757"/>
                    </a:cubicBezTo>
                    <a:cubicBezTo>
                      <a:pt x="436134" y="168640"/>
                      <a:pt x="444843" y="159265"/>
                      <a:pt x="453081" y="156519"/>
                    </a:cubicBezTo>
                    <a:cubicBezTo>
                      <a:pt x="455827" y="148281"/>
                      <a:pt x="457436" y="139573"/>
                      <a:pt x="461319" y="131806"/>
                    </a:cubicBezTo>
                    <a:cubicBezTo>
                      <a:pt x="465747" y="122951"/>
                      <a:pt x="475969" y="116823"/>
                      <a:pt x="477794" y="107092"/>
                    </a:cubicBezTo>
                    <a:cubicBezTo>
                      <a:pt x="484392" y="71902"/>
                      <a:pt x="483286" y="35697"/>
                      <a:pt x="486032" y="0"/>
                    </a:cubicBezTo>
                    <a:cubicBezTo>
                      <a:pt x="487890" y="11150"/>
                      <a:pt x="495805" y="66739"/>
                      <a:pt x="502508" y="82379"/>
                    </a:cubicBezTo>
                    <a:cubicBezTo>
                      <a:pt x="506408" y="91479"/>
                      <a:pt x="513492" y="98854"/>
                      <a:pt x="518984" y="107092"/>
                    </a:cubicBezTo>
                    <a:cubicBezTo>
                      <a:pt x="529219" y="148036"/>
                      <a:pt x="527221" y="128722"/>
                      <a:pt x="527221" y="164757"/>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304800" y="609600"/>
                <a:ext cx="3886200" cy="461665"/>
              </a:xfrm>
              <a:prstGeom prst="rect">
                <a:avLst/>
              </a:prstGeom>
              <a:noFill/>
            </p:spPr>
            <p:txBody>
              <a:bodyPr wrap="square" rtlCol="0">
                <a:spAutoFit/>
              </a:bodyPr>
              <a:lstStyle/>
              <a:p>
                <a:pPr algn="ctr"/>
                <a:r>
                  <a:rPr lang="en-US" sz="2400" dirty="0">
                    <a:ln>
                      <a:solidFill>
                        <a:schemeClr val="accent6">
                          <a:lumMod val="75000"/>
                        </a:schemeClr>
                      </a:solidFill>
                    </a:ln>
                    <a:solidFill>
                      <a:srgbClr val="FF0000"/>
                    </a:solidFill>
                    <a:latin typeface="Engravers MT" pitchFamily="18" charset="0"/>
                  </a:rPr>
                  <a:t>Arizona State</a:t>
                </a:r>
              </a:p>
            </p:txBody>
          </p:sp>
        </p:grpSp>
      </p:grpSp>
      <p:sp>
        <p:nvSpPr>
          <p:cNvPr id="46" name="Rectangle 45"/>
          <p:cNvSpPr/>
          <p:nvPr/>
        </p:nvSpPr>
        <p:spPr>
          <a:xfrm>
            <a:off x="5291846" y="2366533"/>
            <a:ext cx="3025302" cy="1323439"/>
          </a:xfrm>
          <a:prstGeom prst="rect">
            <a:avLst/>
          </a:prstGeom>
        </p:spPr>
        <p:txBody>
          <a:bodyPr wrap="square">
            <a:spAutoFit/>
          </a:bodyPr>
          <a:lstStyle/>
          <a:p>
            <a:pPr fontAlgn="base"/>
            <a:r>
              <a:rPr lang="en-US" sz="2000" dirty="0">
                <a:solidFill>
                  <a:srgbClr val="FFFF00"/>
                </a:solidFill>
              </a:rPr>
              <a:t>Why is it important to have access to car keys in addition to having a driver’s license?</a:t>
            </a:r>
          </a:p>
        </p:txBody>
      </p:sp>
      <p:sp>
        <p:nvSpPr>
          <p:cNvPr id="47" name="Rectangle 46"/>
          <p:cNvSpPr/>
          <p:nvPr/>
        </p:nvSpPr>
        <p:spPr>
          <a:xfrm>
            <a:off x="333983" y="4567775"/>
            <a:ext cx="6096000" cy="1754326"/>
          </a:xfrm>
          <a:prstGeom prst="rect">
            <a:avLst/>
          </a:prstGeom>
        </p:spPr>
        <p:txBody>
          <a:bodyPr>
            <a:spAutoFit/>
          </a:bodyPr>
          <a:lstStyle/>
          <a:p>
            <a:r>
              <a:rPr lang="en-US" dirty="0">
                <a:solidFill>
                  <a:schemeClr val="bg1"/>
                </a:solidFill>
              </a:rPr>
              <a:t>Just as those who hold driver’s licenses are authorized to drive, many men hold the authority of the priesthood. </a:t>
            </a:r>
          </a:p>
          <a:p>
            <a:endParaRPr lang="en-US" dirty="0">
              <a:solidFill>
                <a:schemeClr val="bg1"/>
              </a:solidFill>
            </a:endParaRPr>
          </a:p>
          <a:p>
            <a:r>
              <a:rPr lang="en-US" dirty="0">
                <a:solidFill>
                  <a:schemeClr val="bg1"/>
                </a:solidFill>
              </a:rPr>
              <a:t>But just as car keys enable a driver to operate only a particular vehicle, priesthood keys authorize an individual to operate or direct the work of God within a particular sphere.</a:t>
            </a:r>
          </a:p>
        </p:txBody>
      </p:sp>
      <p:sp>
        <p:nvSpPr>
          <p:cNvPr id="48" name="Rectangle 47"/>
          <p:cNvSpPr/>
          <p:nvPr/>
        </p:nvSpPr>
        <p:spPr>
          <a:xfrm>
            <a:off x="8735437" y="5031912"/>
            <a:ext cx="3122579" cy="1200329"/>
          </a:xfrm>
          <a:prstGeom prst="rect">
            <a:avLst/>
          </a:prstGeom>
        </p:spPr>
        <p:txBody>
          <a:bodyPr wrap="square">
            <a:spAutoFit/>
          </a:bodyPr>
          <a:lstStyle/>
          <a:p>
            <a:r>
              <a:rPr lang="en-US" dirty="0">
                <a:solidFill>
                  <a:schemeClr val="bg1"/>
                </a:solidFill>
              </a:rPr>
              <a:t>The President of the Church holds and uses priesthood keys to preside over and direct all of the Lord’s work upon the earth.</a:t>
            </a:r>
          </a:p>
        </p:txBody>
      </p:sp>
      <p:sp>
        <p:nvSpPr>
          <p:cNvPr id="50" name="TextBox 49"/>
          <p:cNvSpPr txBox="1"/>
          <p:nvPr/>
        </p:nvSpPr>
        <p:spPr>
          <a:xfrm>
            <a:off x="5807412" y="4082374"/>
            <a:ext cx="6702358"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License To Preside</a:t>
            </a:r>
          </a:p>
        </p:txBody>
      </p:sp>
      <p:pic>
        <p:nvPicPr>
          <p:cNvPr id="3" name="Picture 2">
            <a:extLst>
              <a:ext uri="{FF2B5EF4-FFF2-40B4-BE49-F238E27FC236}">
                <a16:creationId xmlns:a16="http://schemas.microsoft.com/office/drawing/2014/main" id="{6844B694-D433-1CAC-54D9-AA71A81395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118" y="4850244"/>
            <a:ext cx="1438549" cy="1800891"/>
          </a:xfrm>
          <a:prstGeom prst="rect">
            <a:avLst/>
          </a:prstGeom>
        </p:spPr>
      </p:pic>
    </p:spTree>
    <p:extLst>
      <p:ext uri="{BB962C8B-B14F-4D97-AF65-F5344CB8AC3E}">
        <p14:creationId xmlns:p14="http://schemas.microsoft.com/office/powerpoint/2010/main" val="25243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P spid="48" grpId="0"/>
      <p:bldP spid="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Preparation</a:t>
            </a:r>
          </a:p>
        </p:txBody>
      </p:sp>
      <p:sp>
        <p:nvSpPr>
          <p:cNvPr id="47" name="Rectangle 46"/>
          <p:cNvSpPr/>
          <p:nvPr/>
        </p:nvSpPr>
        <p:spPr>
          <a:xfrm>
            <a:off x="577174" y="3118354"/>
            <a:ext cx="6096000" cy="1754326"/>
          </a:xfrm>
          <a:prstGeom prst="rect">
            <a:avLst/>
          </a:prstGeom>
        </p:spPr>
        <p:txBody>
          <a:bodyPr>
            <a:spAutoFit/>
          </a:bodyPr>
          <a:lstStyle/>
          <a:p>
            <a:r>
              <a:rPr lang="en-US" dirty="0">
                <a:solidFill>
                  <a:schemeClr val="bg1"/>
                </a:solidFill>
              </a:rPr>
              <a:t>The Lord promised to give Peter the keys of the kingdom, or the authority to direct God’s work on the earth. </a:t>
            </a:r>
          </a:p>
          <a:p>
            <a:endParaRPr lang="en-US" dirty="0">
              <a:solidFill>
                <a:schemeClr val="bg1"/>
              </a:solidFill>
            </a:endParaRPr>
          </a:p>
          <a:p>
            <a:r>
              <a:rPr lang="en-US" dirty="0">
                <a:solidFill>
                  <a:schemeClr val="bg1"/>
                </a:solidFill>
              </a:rPr>
              <a:t>At that time, Peter and each of the other Apostles had already been given priesthood authority, but they had not yet been given the keys of the kingdom.</a:t>
            </a:r>
          </a:p>
        </p:txBody>
      </p:sp>
      <p:grpSp>
        <p:nvGrpSpPr>
          <p:cNvPr id="45" name="Group 44"/>
          <p:cNvGrpSpPr/>
          <p:nvPr/>
        </p:nvGrpSpPr>
        <p:grpSpPr>
          <a:xfrm>
            <a:off x="7281191" y="1434830"/>
            <a:ext cx="2961351" cy="3685883"/>
            <a:chOff x="2183897" y="2057400"/>
            <a:chExt cx="2961351" cy="3685883"/>
          </a:xfrm>
        </p:grpSpPr>
        <p:grpSp>
          <p:nvGrpSpPr>
            <p:cNvPr id="51" name="Group 15"/>
            <p:cNvGrpSpPr/>
            <p:nvPr/>
          </p:nvGrpSpPr>
          <p:grpSpPr>
            <a:xfrm rot="612936">
              <a:off x="2183897" y="2466683"/>
              <a:ext cx="1471127" cy="3276600"/>
              <a:chOff x="2438400" y="2514600"/>
              <a:chExt cx="1676400" cy="3733799"/>
            </a:xfrm>
          </p:grpSpPr>
          <p:sp>
            <p:nvSpPr>
              <p:cNvPr id="67" name="Left Arrow Callout 2"/>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eft Arrow Callout 3"/>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nut 4"/>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5"/>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6"/>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5"/>
            <p:cNvGrpSpPr/>
            <p:nvPr/>
          </p:nvGrpSpPr>
          <p:grpSpPr>
            <a:xfrm rot="20041119">
              <a:off x="3686119" y="2079365"/>
              <a:ext cx="1459129" cy="3249877"/>
              <a:chOff x="2438400" y="2514600"/>
              <a:chExt cx="1676400" cy="3733799"/>
            </a:xfrm>
          </p:grpSpPr>
          <p:sp>
            <p:nvSpPr>
              <p:cNvPr id="61" name="Left Arrow Callout 60"/>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eft Arrow Callout 61"/>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nut 62"/>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5"/>
            <p:cNvGrpSpPr/>
            <p:nvPr/>
          </p:nvGrpSpPr>
          <p:grpSpPr>
            <a:xfrm rot="20569565">
              <a:off x="3110039" y="2544892"/>
              <a:ext cx="1196737" cy="2665459"/>
              <a:chOff x="2438400" y="2514600"/>
              <a:chExt cx="1676400" cy="3733799"/>
            </a:xfrm>
          </p:grpSpPr>
          <p:sp>
            <p:nvSpPr>
              <p:cNvPr id="55" name="Left Arrow Callout 54"/>
              <p:cNvSpPr/>
              <p:nvPr/>
            </p:nvSpPr>
            <p:spPr>
              <a:xfrm>
                <a:off x="3200400" y="4938346"/>
                <a:ext cx="685800" cy="395654"/>
              </a:xfrm>
              <a:prstGeom prst="leftArrowCallout">
                <a:avLst>
                  <a:gd name="adj1" fmla="val 11885"/>
                  <a:gd name="adj2" fmla="val 25000"/>
                  <a:gd name="adj3" fmla="val 25000"/>
                  <a:gd name="adj4" fmla="val 5438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 Arrow Callout 55"/>
              <p:cNvSpPr/>
              <p:nvPr/>
            </p:nvSpPr>
            <p:spPr>
              <a:xfrm>
                <a:off x="3124200" y="5410200"/>
                <a:ext cx="990600" cy="685800"/>
              </a:xfrm>
              <a:prstGeom prst="leftArrowCallout">
                <a:avLst>
                  <a:gd name="adj1" fmla="val 25000"/>
                  <a:gd name="adj2" fmla="val 25000"/>
                  <a:gd name="adj3" fmla="val 25000"/>
                  <a:gd name="adj4" fmla="val 578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nut 56"/>
              <p:cNvSpPr/>
              <p:nvPr/>
            </p:nvSpPr>
            <p:spPr>
              <a:xfrm>
                <a:off x="2438400" y="2514600"/>
                <a:ext cx="1600200" cy="1066800"/>
              </a:xfrm>
              <a:prstGeom prst="donut">
                <a:avLst>
                  <a:gd name="adj" fmla="val 1656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p:cNvSpPr/>
              <p:nvPr/>
            </p:nvSpPr>
            <p:spPr>
              <a:xfrm>
                <a:off x="2971800" y="35052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971800" y="3657600"/>
                <a:ext cx="5334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3077981" y="3817494"/>
                <a:ext cx="274819" cy="2430905"/>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Donut 53"/>
            <p:cNvSpPr/>
            <p:nvPr/>
          </p:nvSpPr>
          <p:spPr>
            <a:xfrm>
              <a:off x="2895600" y="2057400"/>
              <a:ext cx="838200" cy="838200"/>
            </a:xfrm>
            <a:prstGeom prst="donut">
              <a:avLst>
                <a:gd name="adj" fmla="val 11387"/>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3" name="Rectangle 72"/>
          <p:cNvSpPr/>
          <p:nvPr/>
        </p:nvSpPr>
        <p:spPr>
          <a:xfrm>
            <a:off x="4776280" y="1043121"/>
            <a:ext cx="2286001" cy="400110"/>
          </a:xfrm>
          <a:prstGeom prst="rect">
            <a:avLst/>
          </a:prstGeom>
        </p:spPr>
        <p:txBody>
          <a:bodyPr wrap="square">
            <a:spAutoFit/>
          </a:bodyPr>
          <a:lstStyle/>
          <a:p>
            <a:r>
              <a:rPr lang="en-US" sz="2000" dirty="0">
                <a:solidFill>
                  <a:schemeClr val="bg1"/>
                </a:solidFill>
              </a:rPr>
              <a:t>Matthew 16:19</a:t>
            </a:r>
          </a:p>
        </p:txBody>
      </p:sp>
      <p:sp>
        <p:nvSpPr>
          <p:cNvPr id="206" name="Rectangle 205"/>
          <p:cNvSpPr/>
          <p:nvPr/>
        </p:nvSpPr>
        <p:spPr>
          <a:xfrm>
            <a:off x="0" y="6457890"/>
            <a:ext cx="2286001" cy="307777"/>
          </a:xfrm>
          <a:prstGeom prst="rect">
            <a:avLst/>
          </a:prstGeom>
        </p:spPr>
        <p:txBody>
          <a:bodyPr wrap="square">
            <a:spAutoFit/>
          </a:bodyPr>
          <a:lstStyle/>
          <a:p>
            <a:r>
              <a:rPr lang="en-US" sz="1400" dirty="0">
                <a:solidFill>
                  <a:schemeClr val="bg1"/>
                </a:solidFill>
              </a:rPr>
              <a:t>Matthew 17:1-2</a:t>
            </a:r>
          </a:p>
        </p:txBody>
      </p:sp>
      <p:grpSp>
        <p:nvGrpSpPr>
          <p:cNvPr id="2" name="Group 41">
            <a:extLst>
              <a:ext uri="{FF2B5EF4-FFF2-40B4-BE49-F238E27FC236}">
                <a16:creationId xmlns:a16="http://schemas.microsoft.com/office/drawing/2014/main" id="{99D94A23-A9CF-148F-A1D5-58AE2FBE5EC0}"/>
              </a:ext>
            </a:extLst>
          </p:cNvPr>
          <p:cNvGrpSpPr/>
          <p:nvPr/>
        </p:nvGrpSpPr>
        <p:grpSpPr>
          <a:xfrm>
            <a:off x="3803521" y="4628131"/>
            <a:ext cx="972759" cy="1866964"/>
            <a:chOff x="304800" y="466773"/>
            <a:chExt cx="2438400" cy="4679887"/>
          </a:xfrm>
        </p:grpSpPr>
        <p:sp>
          <p:nvSpPr>
            <p:cNvPr id="3" name="Cloud 2">
              <a:extLst>
                <a:ext uri="{FF2B5EF4-FFF2-40B4-BE49-F238E27FC236}">
                  <a16:creationId xmlns:a16="http://schemas.microsoft.com/office/drawing/2014/main" id="{6490C3F5-1D3B-AD92-66FE-2C1C5D524340}"/>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CBBC2A3C-27D6-7FC1-3ABF-C9958F100667}"/>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F92269D-65DD-7292-13ED-2AB51DCC6450}"/>
                </a:ext>
              </a:extLst>
            </p:cNvPr>
            <p:cNvSpPr/>
            <p:nvPr/>
          </p:nvSpPr>
          <p:spPr>
            <a:xfrm>
              <a:off x="2243016" y="3074956"/>
              <a:ext cx="500184"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14F2870-957C-E0D7-DF6A-6C22F959BD11}"/>
                </a:ext>
              </a:extLst>
            </p:cNvPr>
            <p:cNvSpPr/>
            <p:nvPr/>
          </p:nvSpPr>
          <p:spPr>
            <a:xfrm>
              <a:off x="304800" y="2936552"/>
              <a:ext cx="500184"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74935-BFA5-3F4A-C473-7C589290AEA1}"/>
                </a:ext>
              </a:extLst>
            </p:cNvPr>
            <p:cNvSpPr/>
            <p:nvPr/>
          </p:nvSpPr>
          <p:spPr>
            <a:xfrm rot="2225333">
              <a:off x="1231250" y="4469525"/>
              <a:ext cx="392724" cy="6771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C425F0-91AA-CD71-D6CD-3E902384BC46}"/>
                </a:ext>
              </a:extLst>
            </p:cNvPr>
            <p:cNvSpPr/>
            <p:nvPr/>
          </p:nvSpPr>
          <p:spPr>
            <a:xfrm rot="20622370">
              <a:off x="1676400" y="4504465"/>
              <a:ext cx="441568" cy="6009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CFB7654-B034-84D7-2830-3494686DB8D6}"/>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A34B99A-5EEE-8AB5-087A-AC2C8C6DF10C}"/>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0EEF98AF-6AA4-021E-4D53-435032895946}"/>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00FBCE5-9047-9C8C-4017-6B7326F02FCF}"/>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09AB05A-3E48-BA89-991C-001BF31F1DCE}"/>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EC8C22-D280-F5C0-BC29-DC6272CC9FEC}"/>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1455BAC0-C624-1C6C-59B7-FC9374D496DF}"/>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98ACA9E9-C32A-8F90-E359-5623059497AE}"/>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03CDB15-3D06-A3AE-F629-3FA4870F6CBB}"/>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47DB58-1721-0BA7-951C-DC0A42D335EF}"/>
                </a:ext>
              </a:extLst>
            </p:cNvPr>
            <p:cNvSpPr/>
            <p:nvPr/>
          </p:nvSpPr>
          <p:spPr>
            <a:xfrm>
              <a:off x="1474350" y="2246140"/>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A702B0-8780-90C0-CB8E-D9096B5BB213}"/>
                </a:ext>
              </a:extLst>
            </p:cNvPr>
            <p:cNvSpPr/>
            <p:nvPr/>
          </p:nvSpPr>
          <p:spPr>
            <a:xfrm>
              <a:off x="1455960" y="3356998"/>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
              <a:extLst>
                <a:ext uri="{FF2B5EF4-FFF2-40B4-BE49-F238E27FC236}">
                  <a16:creationId xmlns:a16="http://schemas.microsoft.com/office/drawing/2014/main" id="{25353025-BE1A-CFC8-18F3-849AFCDC9A01}"/>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0DF2F5D-BE9F-7A72-EB5D-8FAC87D0DD3C}"/>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D2CF076-3437-0718-A1F2-CA70EC87C693}"/>
              </a:ext>
            </a:extLst>
          </p:cNvPr>
          <p:cNvGrpSpPr/>
          <p:nvPr/>
        </p:nvGrpSpPr>
        <p:grpSpPr>
          <a:xfrm>
            <a:off x="5659262" y="4665965"/>
            <a:ext cx="835631" cy="1797453"/>
            <a:chOff x="6934200" y="1265656"/>
            <a:chExt cx="1985484" cy="4373144"/>
          </a:xfrm>
        </p:grpSpPr>
        <p:sp>
          <p:nvSpPr>
            <p:cNvPr id="24" name="Oval 23">
              <a:extLst>
                <a:ext uri="{FF2B5EF4-FFF2-40B4-BE49-F238E27FC236}">
                  <a16:creationId xmlns:a16="http://schemas.microsoft.com/office/drawing/2014/main" id="{9D7C24EC-3F41-A844-9CFE-4DEB185939C4}"/>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A1E028-EC71-FCA1-DECB-A9BF55D324BA}"/>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4FA5F72-D44D-B98D-C12C-2D8BA37D2CBC}"/>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7645895-2098-A858-DDE3-D48678F48465}"/>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AA409FD-49A9-0977-67A2-70C9BC20DAB0}"/>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72C55E45-D5C8-557F-C76C-88DEEAC36CCC}"/>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224E659B-7E64-6780-DE35-E96E45C38DB5}"/>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E584607D-B2C2-FBE3-C691-E93E97132CBD}"/>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loud 233">
              <a:extLst>
                <a:ext uri="{FF2B5EF4-FFF2-40B4-BE49-F238E27FC236}">
                  <a16:creationId xmlns:a16="http://schemas.microsoft.com/office/drawing/2014/main" id="{0E4D8774-DDC2-8EFC-9A81-B00D2837BBCE}"/>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3DFC6A2C-B971-020D-BFFF-CCBFA716D5C2}"/>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235">
              <a:extLst>
                <a:ext uri="{FF2B5EF4-FFF2-40B4-BE49-F238E27FC236}">
                  <a16:creationId xmlns:a16="http://schemas.microsoft.com/office/drawing/2014/main" id="{96C9483E-CF79-4871-0947-E7C0831E14CD}"/>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4">
              <a:extLst>
                <a:ext uri="{FF2B5EF4-FFF2-40B4-BE49-F238E27FC236}">
                  <a16:creationId xmlns:a16="http://schemas.microsoft.com/office/drawing/2014/main" id="{965AAC70-BD28-3619-65B5-C51322DB98D7}"/>
                </a:ext>
              </a:extLst>
            </p:cNvPr>
            <p:cNvGrpSpPr/>
            <p:nvPr/>
          </p:nvGrpSpPr>
          <p:grpSpPr>
            <a:xfrm>
              <a:off x="7108136" y="2388756"/>
              <a:ext cx="1544360" cy="2210894"/>
              <a:chOff x="4553133" y="901823"/>
              <a:chExt cx="2186627" cy="3449921"/>
            </a:xfrm>
          </p:grpSpPr>
          <p:sp>
            <p:nvSpPr>
              <p:cNvPr id="13322" name="Double Wave 23">
                <a:extLst>
                  <a:ext uri="{FF2B5EF4-FFF2-40B4-BE49-F238E27FC236}">
                    <a16:creationId xmlns:a16="http://schemas.microsoft.com/office/drawing/2014/main" id="{11A7690C-9D2F-3851-C622-2AA55AE6B2B2}"/>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3" name="Group 16">
                <a:extLst>
                  <a:ext uri="{FF2B5EF4-FFF2-40B4-BE49-F238E27FC236}">
                    <a16:creationId xmlns:a16="http://schemas.microsoft.com/office/drawing/2014/main" id="{60BA0957-C834-0E75-68D8-6B33D75C5B0F}"/>
                  </a:ext>
                </a:extLst>
              </p:cNvPr>
              <p:cNvGrpSpPr/>
              <p:nvPr/>
            </p:nvGrpSpPr>
            <p:grpSpPr>
              <a:xfrm>
                <a:off x="4694566" y="901823"/>
                <a:ext cx="2045194" cy="1982724"/>
                <a:chOff x="2594848" y="2213440"/>
                <a:chExt cx="2045194" cy="1982724"/>
              </a:xfrm>
              <a:solidFill>
                <a:srgbClr val="E0C13C"/>
              </a:solidFill>
            </p:grpSpPr>
            <p:sp>
              <p:nvSpPr>
                <p:cNvPr id="13324" name="Pie 17">
                  <a:extLst>
                    <a:ext uri="{FF2B5EF4-FFF2-40B4-BE49-F238E27FC236}">
                      <a16:creationId xmlns:a16="http://schemas.microsoft.com/office/drawing/2014/main" id="{A6821053-353D-0BC0-F320-53A57FC5AABD}"/>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325" name="Group 5">
                  <a:extLst>
                    <a:ext uri="{FF2B5EF4-FFF2-40B4-BE49-F238E27FC236}">
                      <a16:creationId xmlns:a16="http://schemas.microsoft.com/office/drawing/2014/main" id="{41D14734-7EA4-22EE-4359-91E853CC4666}"/>
                    </a:ext>
                  </a:extLst>
                </p:cNvPr>
                <p:cNvGrpSpPr/>
                <p:nvPr/>
              </p:nvGrpSpPr>
              <p:grpSpPr>
                <a:xfrm>
                  <a:off x="2840416" y="2333435"/>
                  <a:ext cx="1586009" cy="1634505"/>
                  <a:chOff x="2838154" y="2333435"/>
                  <a:chExt cx="1586009" cy="1634505"/>
                </a:xfrm>
                <a:grpFill/>
              </p:grpSpPr>
              <p:sp>
                <p:nvSpPr>
                  <p:cNvPr id="13326" name="Moon 3">
                    <a:extLst>
                      <a:ext uri="{FF2B5EF4-FFF2-40B4-BE49-F238E27FC236}">
                        <a16:creationId xmlns:a16="http://schemas.microsoft.com/office/drawing/2014/main" id="{19286747-D11A-B892-F0E6-C738E075C1C6}"/>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Moon 20">
                    <a:extLst>
                      <a:ext uri="{FF2B5EF4-FFF2-40B4-BE49-F238E27FC236}">
                        <a16:creationId xmlns:a16="http://schemas.microsoft.com/office/drawing/2014/main" id="{3EBF6DC7-0DA9-E37B-4490-58C4934EFF0B}"/>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38" name="Oval 237">
              <a:extLst>
                <a:ext uri="{FF2B5EF4-FFF2-40B4-BE49-F238E27FC236}">
                  <a16:creationId xmlns:a16="http://schemas.microsoft.com/office/drawing/2014/main" id="{BEBD21AC-D108-224F-0805-BA099FDC3B64}"/>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58">
              <a:extLst>
                <a:ext uri="{FF2B5EF4-FFF2-40B4-BE49-F238E27FC236}">
                  <a16:creationId xmlns:a16="http://schemas.microsoft.com/office/drawing/2014/main" id="{3C2658ED-8453-FF09-AD6B-F7EBF56B54CA}"/>
                </a:ext>
              </a:extLst>
            </p:cNvPr>
            <p:cNvGrpSpPr/>
            <p:nvPr/>
          </p:nvGrpSpPr>
          <p:grpSpPr>
            <a:xfrm rot="175281">
              <a:off x="7281771" y="4966315"/>
              <a:ext cx="1319546" cy="446802"/>
              <a:chOff x="3810000" y="1677648"/>
              <a:chExt cx="4705061" cy="1827552"/>
            </a:xfrm>
          </p:grpSpPr>
          <p:grpSp>
            <p:nvGrpSpPr>
              <p:cNvPr id="75" name="Group 37">
                <a:extLst>
                  <a:ext uri="{FF2B5EF4-FFF2-40B4-BE49-F238E27FC236}">
                    <a16:creationId xmlns:a16="http://schemas.microsoft.com/office/drawing/2014/main" id="{C818F886-6E29-845E-93E7-F05E9FA942AC}"/>
                  </a:ext>
                </a:extLst>
              </p:cNvPr>
              <p:cNvGrpSpPr/>
              <p:nvPr/>
            </p:nvGrpSpPr>
            <p:grpSpPr>
              <a:xfrm>
                <a:off x="3810000" y="1828800"/>
                <a:ext cx="1776984" cy="1676400"/>
                <a:chOff x="3810000" y="1828800"/>
                <a:chExt cx="4038600" cy="3810000"/>
              </a:xfrm>
            </p:grpSpPr>
            <p:sp>
              <p:nvSpPr>
                <p:cNvPr id="13312" name="Half Frame 13311">
                  <a:extLst>
                    <a:ext uri="{FF2B5EF4-FFF2-40B4-BE49-F238E27FC236}">
                      <a16:creationId xmlns:a16="http://schemas.microsoft.com/office/drawing/2014/main" id="{E22B7AE7-73F6-95A4-FE55-51F5F70925A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13" name="Half Frame 13312">
                  <a:extLst>
                    <a:ext uri="{FF2B5EF4-FFF2-40B4-BE49-F238E27FC236}">
                      <a16:creationId xmlns:a16="http://schemas.microsoft.com/office/drawing/2014/main" id="{F74DF018-1013-07CF-B742-E18CB6958FB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15" name="Half Frame 13314">
                  <a:extLst>
                    <a:ext uri="{FF2B5EF4-FFF2-40B4-BE49-F238E27FC236}">
                      <a16:creationId xmlns:a16="http://schemas.microsoft.com/office/drawing/2014/main" id="{165BDCA0-F7F1-572D-CBA9-6C711433381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16" name="Half Frame 13315">
                  <a:extLst>
                    <a:ext uri="{FF2B5EF4-FFF2-40B4-BE49-F238E27FC236}">
                      <a16:creationId xmlns:a16="http://schemas.microsoft.com/office/drawing/2014/main" id="{D890BEDB-B4D3-CB81-E03D-1FF39264AFD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17" name="Donut 133">
                  <a:extLst>
                    <a:ext uri="{FF2B5EF4-FFF2-40B4-BE49-F238E27FC236}">
                      <a16:creationId xmlns:a16="http://schemas.microsoft.com/office/drawing/2014/main" id="{9A9810D5-45B3-339F-24CC-C368BE23B36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18" name="Diamond 13317">
                  <a:extLst>
                    <a:ext uri="{FF2B5EF4-FFF2-40B4-BE49-F238E27FC236}">
                      <a16:creationId xmlns:a16="http://schemas.microsoft.com/office/drawing/2014/main" id="{95525F34-6322-3439-2D88-6836F1840AD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Diamond 13318">
                  <a:extLst>
                    <a:ext uri="{FF2B5EF4-FFF2-40B4-BE49-F238E27FC236}">
                      <a16:creationId xmlns:a16="http://schemas.microsoft.com/office/drawing/2014/main" id="{D60AB885-9034-D5BC-E251-57CF95AC082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0" name="Diamond 13319">
                  <a:extLst>
                    <a:ext uri="{FF2B5EF4-FFF2-40B4-BE49-F238E27FC236}">
                      <a16:creationId xmlns:a16="http://schemas.microsoft.com/office/drawing/2014/main" id="{F706D631-384C-C077-9A24-E3815BDF86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Diamond 13320">
                  <a:extLst>
                    <a:ext uri="{FF2B5EF4-FFF2-40B4-BE49-F238E27FC236}">
                      <a16:creationId xmlns:a16="http://schemas.microsoft.com/office/drawing/2014/main" id="{3495E075-A604-B21E-0BF3-E6FE551ED22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38">
                <a:extLst>
                  <a:ext uri="{FF2B5EF4-FFF2-40B4-BE49-F238E27FC236}">
                    <a16:creationId xmlns:a16="http://schemas.microsoft.com/office/drawing/2014/main" id="{49D87B6C-92BF-ED9C-5CDB-CCA211531542}"/>
                  </a:ext>
                </a:extLst>
              </p:cNvPr>
              <p:cNvGrpSpPr/>
              <p:nvPr/>
            </p:nvGrpSpPr>
            <p:grpSpPr>
              <a:xfrm>
                <a:off x="5314014" y="1757596"/>
                <a:ext cx="1776984" cy="1676400"/>
                <a:chOff x="3810000" y="1828800"/>
                <a:chExt cx="4038600" cy="3810000"/>
              </a:xfrm>
            </p:grpSpPr>
            <p:sp>
              <p:nvSpPr>
                <p:cNvPr id="87" name="Half Frame 86">
                  <a:extLst>
                    <a:ext uri="{FF2B5EF4-FFF2-40B4-BE49-F238E27FC236}">
                      <a16:creationId xmlns:a16="http://schemas.microsoft.com/office/drawing/2014/main" id="{53A71CA1-B725-B84C-340C-94688345AC9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a:extLst>
                    <a:ext uri="{FF2B5EF4-FFF2-40B4-BE49-F238E27FC236}">
                      <a16:creationId xmlns:a16="http://schemas.microsoft.com/office/drawing/2014/main" id="{5F1A7C6B-08E4-C14B-6347-DF0C459CF3C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a:extLst>
                    <a:ext uri="{FF2B5EF4-FFF2-40B4-BE49-F238E27FC236}">
                      <a16:creationId xmlns:a16="http://schemas.microsoft.com/office/drawing/2014/main" id="{D06FF435-72E3-0D8D-EF03-C30A878FB0F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Half Frame 89">
                  <a:extLst>
                    <a:ext uri="{FF2B5EF4-FFF2-40B4-BE49-F238E27FC236}">
                      <a16:creationId xmlns:a16="http://schemas.microsoft.com/office/drawing/2014/main" id="{B45DDC55-1299-58DB-D7C7-4E6D4557582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124">
                  <a:extLst>
                    <a:ext uri="{FF2B5EF4-FFF2-40B4-BE49-F238E27FC236}">
                      <a16:creationId xmlns:a16="http://schemas.microsoft.com/office/drawing/2014/main" id="{C87549E8-B3CC-D75B-FFC1-62C5E50658F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iamond 91">
                  <a:extLst>
                    <a:ext uri="{FF2B5EF4-FFF2-40B4-BE49-F238E27FC236}">
                      <a16:creationId xmlns:a16="http://schemas.microsoft.com/office/drawing/2014/main" id="{0F823FC5-A333-F7C2-EC46-3835E8BC6BC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B8F1C519-EB9A-DE67-5768-5AA2DB649E9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94E8ED44-2F9D-A22D-374D-EC926648E58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BDF1F4EC-B515-65C3-648F-E1C4C7A8AD7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48">
                <a:extLst>
                  <a:ext uri="{FF2B5EF4-FFF2-40B4-BE49-F238E27FC236}">
                    <a16:creationId xmlns:a16="http://schemas.microsoft.com/office/drawing/2014/main" id="{16234DA9-AF97-8F39-A5AA-99D8F293EFA1}"/>
                  </a:ext>
                </a:extLst>
              </p:cNvPr>
              <p:cNvGrpSpPr/>
              <p:nvPr/>
            </p:nvGrpSpPr>
            <p:grpSpPr>
              <a:xfrm>
                <a:off x="6738077" y="1677648"/>
                <a:ext cx="1776984" cy="1676400"/>
                <a:chOff x="3810000" y="1828800"/>
                <a:chExt cx="4038600" cy="3810000"/>
              </a:xfrm>
            </p:grpSpPr>
            <p:sp>
              <p:nvSpPr>
                <p:cNvPr id="78" name="Half Frame 77">
                  <a:extLst>
                    <a:ext uri="{FF2B5EF4-FFF2-40B4-BE49-F238E27FC236}">
                      <a16:creationId xmlns:a16="http://schemas.microsoft.com/office/drawing/2014/main" id="{DEE45289-DD10-2327-C6BB-86B2F1A24D1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50">
                  <a:extLst>
                    <a:ext uri="{FF2B5EF4-FFF2-40B4-BE49-F238E27FC236}">
                      <a16:creationId xmlns:a16="http://schemas.microsoft.com/office/drawing/2014/main" id="{954F8AD7-DC50-A6E7-9430-204F940C6FA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51">
                  <a:extLst>
                    <a:ext uri="{FF2B5EF4-FFF2-40B4-BE49-F238E27FC236}">
                      <a16:creationId xmlns:a16="http://schemas.microsoft.com/office/drawing/2014/main" id="{D8B803C8-519B-2278-5C71-3A0AE4C7EEA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52">
                  <a:extLst>
                    <a:ext uri="{FF2B5EF4-FFF2-40B4-BE49-F238E27FC236}">
                      <a16:creationId xmlns:a16="http://schemas.microsoft.com/office/drawing/2014/main" id="{38D11693-FE6A-1292-96FD-09F26A6567E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115">
                  <a:extLst>
                    <a:ext uri="{FF2B5EF4-FFF2-40B4-BE49-F238E27FC236}">
                      <a16:creationId xmlns:a16="http://schemas.microsoft.com/office/drawing/2014/main" id="{82B98D3A-CCCC-E302-C6B5-2BF52AE2079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iamond 82">
                  <a:extLst>
                    <a:ext uri="{FF2B5EF4-FFF2-40B4-BE49-F238E27FC236}">
                      <a16:creationId xmlns:a16="http://schemas.microsoft.com/office/drawing/2014/main" id="{1B8010C8-1B01-FEE3-4F67-F4FFC339B5D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B640255E-FCFD-719A-6F35-99F23D54D51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A71661C7-65C0-17E8-A6AE-9DE7A3D977D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9307167B-701A-30B4-7300-32BC78D8896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0" name="Cloud 239">
              <a:extLst>
                <a:ext uri="{FF2B5EF4-FFF2-40B4-BE49-F238E27FC236}">
                  <a16:creationId xmlns:a16="http://schemas.microsoft.com/office/drawing/2014/main" id="{FDBB2ECA-803E-6BC4-BC48-1E69CBFCAC61}"/>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81">
              <a:extLst>
                <a:ext uri="{FF2B5EF4-FFF2-40B4-BE49-F238E27FC236}">
                  <a16:creationId xmlns:a16="http://schemas.microsoft.com/office/drawing/2014/main" id="{3A996654-4072-BF59-A1AA-FC93117C94D0}"/>
                </a:ext>
              </a:extLst>
            </p:cNvPr>
            <p:cNvGrpSpPr/>
            <p:nvPr/>
          </p:nvGrpSpPr>
          <p:grpSpPr>
            <a:xfrm>
              <a:off x="7162023" y="1568903"/>
              <a:ext cx="1544762" cy="259293"/>
              <a:chOff x="7105896" y="1557210"/>
              <a:chExt cx="1544762" cy="488119"/>
            </a:xfrm>
          </p:grpSpPr>
          <p:sp>
            <p:nvSpPr>
              <p:cNvPr id="242" name="Rounded Rectangle 15">
                <a:extLst>
                  <a:ext uri="{FF2B5EF4-FFF2-40B4-BE49-F238E27FC236}">
                    <a16:creationId xmlns:a16="http://schemas.microsoft.com/office/drawing/2014/main" id="{A18FB129-9156-70D1-7205-828529F11A83}"/>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59">
                <a:extLst>
                  <a:ext uri="{FF2B5EF4-FFF2-40B4-BE49-F238E27FC236}">
                    <a16:creationId xmlns:a16="http://schemas.microsoft.com/office/drawing/2014/main" id="{5729E166-51CB-9209-2D51-16F110357780}"/>
                  </a:ext>
                </a:extLst>
              </p:cNvPr>
              <p:cNvGrpSpPr/>
              <p:nvPr/>
            </p:nvGrpSpPr>
            <p:grpSpPr>
              <a:xfrm rot="160736">
                <a:off x="7230848" y="1557210"/>
                <a:ext cx="1269517" cy="488119"/>
                <a:chOff x="3810000" y="1677648"/>
                <a:chExt cx="4705061" cy="1827552"/>
              </a:xfrm>
            </p:grpSpPr>
            <p:grpSp>
              <p:nvGrpSpPr>
                <p:cNvPr id="244" name="Group 37">
                  <a:extLst>
                    <a:ext uri="{FF2B5EF4-FFF2-40B4-BE49-F238E27FC236}">
                      <a16:creationId xmlns:a16="http://schemas.microsoft.com/office/drawing/2014/main" id="{9CFF94FE-46DE-0301-FA06-B4289496B52F}"/>
                    </a:ext>
                  </a:extLst>
                </p:cNvPr>
                <p:cNvGrpSpPr/>
                <p:nvPr/>
              </p:nvGrpSpPr>
              <p:grpSpPr>
                <a:xfrm>
                  <a:off x="3810000" y="1828800"/>
                  <a:ext cx="1776984" cy="1676400"/>
                  <a:chOff x="3810000" y="1828800"/>
                  <a:chExt cx="4038600" cy="3810000"/>
                </a:xfrm>
              </p:grpSpPr>
              <p:sp>
                <p:nvSpPr>
                  <p:cNvPr id="41" name="Half Frame 40">
                    <a:extLst>
                      <a:ext uri="{FF2B5EF4-FFF2-40B4-BE49-F238E27FC236}">
                        <a16:creationId xmlns:a16="http://schemas.microsoft.com/office/drawing/2014/main" id="{4F837462-2FC2-1916-5800-40DCBB12E13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Half Frame 41">
                    <a:extLst>
                      <a:ext uri="{FF2B5EF4-FFF2-40B4-BE49-F238E27FC236}">
                        <a16:creationId xmlns:a16="http://schemas.microsoft.com/office/drawing/2014/main" id="{7A4E325C-49A0-6CAA-30D6-1975B72D4EB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Half Frame 42">
                    <a:extLst>
                      <a:ext uri="{FF2B5EF4-FFF2-40B4-BE49-F238E27FC236}">
                        <a16:creationId xmlns:a16="http://schemas.microsoft.com/office/drawing/2014/main" id="{F1E76727-750C-BCFF-6DD9-2F7F32A0BD3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Half Frame 43">
                    <a:extLst>
                      <a:ext uri="{FF2B5EF4-FFF2-40B4-BE49-F238E27FC236}">
                        <a16:creationId xmlns:a16="http://schemas.microsoft.com/office/drawing/2014/main" id="{ACD20A94-8E85-F912-BD7A-747DD3CD016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103">
                    <a:extLst>
                      <a:ext uri="{FF2B5EF4-FFF2-40B4-BE49-F238E27FC236}">
                        <a16:creationId xmlns:a16="http://schemas.microsoft.com/office/drawing/2014/main" id="{65C1B54D-A998-2589-E62A-E841653BB02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iamond 47">
                    <a:extLst>
                      <a:ext uri="{FF2B5EF4-FFF2-40B4-BE49-F238E27FC236}">
                        <a16:creationId xmlns:a16="http://schemas.microsoft.com/office/drawing/2014/main" id="{84CA671D-E1D9-DFCA-8404-5F4D7D8DCC4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DFA27A66-C222-7AD8-D4B6-C682055EDF6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F1A94BEF-9A46-F57C-3338-9CE091287E3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239CFFBE-B5A8-8F0E-F4F2-85C0C728954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38">
                  <a:extLst>
                    <a:ext uri="{FF2B5EF4-FFF2-40B4-BE49-F238E27FC236}">
                      <a16:creationId xmlns:a16="http://schemas.microsoft.com/office/drawing/2014/main" id="{733E2102-2AD8-ED71-E22F-F78302CA4BB4}"/>
                    </a:ext>
                  </a:extLst>
                </p:cNvPr>
                <p:cNvGrpSpPr/>
                <p:nvPr/>
              </p:nvGrpSpPr>
              <p:grpSpPr>
                <a:xfrm>
                  <a:off x="5314014" y="1757596"/>
                  <a:ext cx="1776984" cy="1676400"/>
                  <a:chOff x="3810000" y="1828800"/>
                  <a:chExt cx="4038600" cy="3810000"/>
                </a:xfrm>
              </p:grpSpPr>
              <p:sp>
                <p:nvSpPr>
                  <p:cNvPr id="32" name="Half Frame 31">
                    <a:extLst>
                      <a:ext uri="{FF2B5EF4-FFF2-40B4-BE49-F238E27FC236}">
                        <a16:creationId xmlns:a16="http://schemas.microsoft.com/office/drawing/2014/main" id="{54FD2916-1250-2C52-7DBA-FD14BB3A68A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Half Frame 32">
                    <a:extLst>
                      <a:ext uri="{FF2B5EF4-FFF2-40B4-BE49-F238E27FC236}">
                        <a16:creationId xmlns:a16="http://schemas.microsoft.com/office/drawing/2014/main" id="{EEB443D7-1C42-079C-9716-F9480315499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a:extLst>
                      <a:ext uri="{FF2B5EF4-FFF2-40B4-BE49-F238E27FC236}">
                        <a16:creationId xmlns:a16="http://schemas.microsoft.com/office/drawing/2014/main" id="{FE7FC925-BB56-12E0-FD7D-B6A64F7ABC6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a:extLst>
                      <a:ext uri="{FF2B5EF4-FFF2-40B4-BE49-F238E27FC236}">
                        <a16:creationId xmlns:a16="http://schemas.microsoft.com/office/drawing/2014/main" id="{F528E112-18D4-3AC1-F81D-C3DE040D2C5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94">
                    <a:extLst>
                      <a:ext uri="{FF2B5EF4-FFF2-40B4-BE49-F238E27FC236}">
                        <a16:creationId xmlns:a16="http://schemas.microsoft.com/office/drawing/2014/main" id="{C3070F3E-7FCF-EEB8-8144-641FA5628E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iamond 36">
                    <a:extLst>
                      <a:ext uri="{FF2B5EF4-FFF2-40B4-BE49-F238E27FC236}">
                        <a16:creationId xmlns:a16="http://schemas.microsoft.com/office/drawing/2014/main" id="{128F32F8-F4F1-5455-2A40-C94D1B8AEBF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95EF57E8-597A-015C-04ED-22DCF46D573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4827D839-122F-2BAF-9685-A005DF6FCB6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7F5B31EA-EEB5-19DD-C85D-5AC85E91218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48">
                  <a:extLst>
                    <a:ext uri="{FF2B5EF4-FFF2-40B4-BE49-F238E27FC236}">
                      <a16:creationId xmlns:a16="http://schemas.microsoft.com/office/drawing/2014/main" id="{DA5AEBDE-35EC-0188-8299-851C5CF30653}"/>
                    </a:ext>
                  </a:extLst>
                </p:cNvPr>
                <p:cNvGrpSpPr/>
                <p:nvPr/>
              </p:nvGrpSpPr>
              <p:grpSpPr>
                <a:xfrm>
                  <a:off x="6738077" y="1677648"/>
                  <a:ext cx="1776984" cy="1676400"/>
                  <a:chOff x="3810000" y="1828800"/>
                  <a:chExt cx="4038600" cy="3810000"/>
                </a:xfrm>
              </p:grpSpPr>
              <p:sp>
                <p:nvSpPr>
                  <p:cNvPr id="247" name="Half Frame 246">
                    <a:extLst>
                      <a:ext uri="{FF2B5EF4-FFF2-40B4-BE49-F238E27FC236}">
                        <a16:creationId xmlns:a16="http://schemas.microsoft.com/office/drawing/2014/main" id="{C7579BC7-14AA-67FE-F4B0-7550DBF5431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Half Frame 247">
                    <a:extLst>
                      <a:ext uri="{FF2B5EF4-FFF2-40B4-BE49-F238E27FC236}">
                        <a16:creationId xmlns:a16="http://schemas.microsoft.com/office/drawing/2014/main" id="{34C1FA51-3150-98AE-0905-3B92ACC1077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Half Frame 248">
                    <a:extLst>
                      <a:ext uri="{FF2B5EF4-FFF2-40B4-BE49-F238E27FC236}">
                        <a16:creationId xmlns:a16="http://schemas.microsoft.com/office/drawing/2014/main" id="{D0C4F2A4-83A0-0968-118C-AC439774DEE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Half Frame 249">
                    <a:extLst>
                      <a:ext uri="{FF2B5EF4-FFF2-40B4-BE49-F238E27FC236}">
                        <a16:creationId xmlns:a16="http://schemas.microsoft.com/office/drawing/2014/main" id="{A4C153E3-A182-3FCB-8BDF-F7EA6C990F6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Donut 85">
                    <a:extLst>
                      <a:ext uri="{FF2B5EF4-FFF2-40B4-BE49-F238E27FC236}">
                        <a16:creationId xmlns:a16="http://schemas.microsoft.com/office/drawing/2014/main" id="{8F825494-A612-4B65-E467-A74188D2CE2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Diamond 251">
                    <a:extLst>
                      <a:ext uri="{FF2B5EF4-FFF2-40B4-BE49-F238E27FC236}">
                        <a16:creationId xmlns:a16="http://schemas.microsoft.com/office/drawing/2014/main" id="{BAED037E-64AC-AE0C-A7B4-BF41E0AB4DC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a:extLst>
                      <a:ext uri="{FF2B5EF4-FFF2-40B4-BE49-F238E27FC236}">
                        <a16:creationId xmlns:a16="http://schemas.microsoft.com/office/drawing/2014/main" id="{FCD98F6A-EC93-FA06-844A-45EAAA80033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106AE732-DF06-59E8-A32D-7CB2F6E330F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001A9968-DF10-B663-79E6-AC05D9CF956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328" name="Group 13327">
            <a:extLst>
              <a:ext uri="{FF2B5EF4-FFF2-40B4-BE49-F238E27FC236}">
                <a16:creationId xmlns:a16="http://schemas.microsoft.com/office/drawing/2014/main" id="{729B59F8-5CB0-4EC5-E8A6-FF078F949DD8}"/>
              </a:ext>
            </a:extLst>
          </p:cNvPr>
          <p:cNvGrpSpPr/>
          <p:nvPr/>
        </p:nvGrpSpPr>
        <p:grpSpPr>
          <a:xfrm>
            <a:off x="1734986" y="178561"/>
            <a:ext cx="1051618" cy="2665780"/>
            <a:chOff x="5199743" y="533154"/>
            <a:chExt cx="1886857" cy="4783054"/>
          </a:xfrm>
        </p:grpSpPr>
        <p:grpSp>
          <p:nvGrpSpPr>
            <p:cNvPr id="13329" name="Group 13328">
              <a:extLst>
                <a:ext uri="{FF2B5EF4-FFF2-40B4-BE49-F238E27FC236}">
                  <a16:creationId xmlns:a16="http://schemas.microsoft.com/office/drawing/2014/main" id="{A0484E2C-8517-7862-D64A-6BBA54925BB7}"/>
                </a:ext>
              </a:extLst>
            </p:cNvPr>
            <p:cNvGrpSpPr/>
            <p:nvPr/>
          </p:nvGrpSpPr>
          <p:grpSpPr>
            <a:xfrm>
              <a:off x="5199743" y="793067"/>
              <a:ext cx="1886857" cy="4523141"/>
              <a:chOff x="5199743" y="793067"/>
              <a:chExt cx="1886857" cy="4523141"/>
            </a:xfrm>
          </p:grpSpPr>
          <p:sp>
            <p:nvSpPr>
              <p:cNvPr id="13332" name="Round Diagonal Corner Rectangle 790">
                <a:extLst>
                  <a:ext uri="{FF2B5EF4-FFF2-40B4-BE49-F238E27FC236}">
                    <a16:creationId xmlns:a16="http://schemas.microsoft.com/office/drawing/2014/main" id="{0FF15FCE-F15D-14EE-7FF6-C5FEEA2812D4}"/>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3" name="Round Diagonal Corner Rectangle 791">
                <a:extLst>
                  <a:ext uri="{FF2B5EF4-FFF2-40B4-BE49-F238E27FC236}">
                    <a16:creationId xmlns:a16="http://schemas.microsoft.com/office/drawing/2014/main" id="{162E5F63-69A9-518F-4417-B86FB6133331}"/>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Oval 13333">
                <a:extLst>
                  <a:ext uri="{FF2B5EF4-FFF2-40B4-BE49-F238E27FC236}">
                    <a16:creationId xmlns:a16="http://schemas.microsoft.com/office/drawing/2014/main" id="{45B8BD35-7128-776B-FCD0-378DE9AC77E6}"/>
                  </a:ext>
                </a:extLst>
              </p:cNvPr>
              <p:cNvSpPr/>
              <p:nvPr/>
            </p:nvSpPr>
            <p:spPr>
              <a:xfrm>
                <a:off x="5498238" y="793067"/>
                <a:ext cx="1299147" cy="1772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35" name="Group 33">
                <a:extLst>
                  <a:ext uri="{FF2B5EF4-FFF2-40B4-BE49-F238E27FC236}">
                    <a16:creationId xmlns:a16="http://schemas.microsoft.com/office/drawing/2014/main" id="{18836C5E-AE2A-ACBB-C7EC-408F9F996F64}"/>
                  </a:ext>
                </a:extLst>
              </p:cNvPr>
              <p:cNvGrpSpPr/>
              <p:nvPr/>
            </p:nvGrpSpPr>
            <p:grpSpPr>
              <a:xfrm rot="2754858">
                <a:off x="5674192" y="4718893"/>
                <a:ext cx="448734" cy="745895"/>
                <a:chOff x="1676400" y="2133600"/>
                <a:chExt cx="1447800" cy="2088845"/>
              </a:xfrm>
            </p:grpSpPr>
            <p:sp>
              <p:nvSpPr>
                <p:cNvPr id="13347" name="Oval 13346">
                  <a:extLst>
                    <a:ext uri="{FF2B5EF4-FFF2-40B4-BE49-F238E27FC236}">
                      <a16:creationId xmlns:a16="http://schemas.microsoft.com/office/drawing/2014/main" id="{2A82A747-939A-7E38-169E-F4F3C0EA544F}"/>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8" name="Moon 13347">
                  <a:extLst>
                    <a:ext uri="{FF2B5EF4-FFF2-40B4-BE49-F238E27FC236}">
                      <a16:creationId xmlns:a16="http://schemas.microsoft.com/office/drawing/2014/main" id="{CBE3E2E9-E678-3378-492B-2AFBBA2A3974}"/>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9" name="Moon 13348">
                  <a:extLst>
                    <a:ext uri="{FF2B5EF4-FFF2-40B4-BE49-F238E27FC236}">
                      <a16:creationId xmlns:a16="http://schemas.microsoft.com/office/drawing/2014/main" id="{EBBC7827-068D-5D10-4955-CB9F07C91E6E}"/>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36" name="Group 45">
                <a:extLst>
                  <a:ext uri="{FF2B5EF4-FFF2-40B4-BE49-F238E27FC236}">
                    <a16:creationId xmlns:a16="http://schemas.microsoft.com/office/drawing/2014/main" id="{A30D7DC6-4D2D-5058-51B8-04F73A6E12DF}"/>
                  </a:ext>
                </a:extLst>
              </p:cNvPr>
              <p:cNvGrpSpPr/>
              <p:nvPr/>
            </p:nvGrpSpPr>
            <p:grpSpPr>
              <a:xfrm rot="18845142" flipH="1">
                <a:off x="6055984" y="4618707"/>
                <a:ext cx="488027" cy="752549"/>
                <a:chOff x="1676400" y="2133600"/>
                <a:chExt cx="1447800" cy="2088845"/>
              </a:xfrm>
            </p:grpSpPr>
            <p:sp>
              <p:nvSpPr>
                <p:cNvPr id="13344" name="Oval 13343">
                  <a:extLst>
                    <a:ext uri="{FF2B5EF4-FFF2-40B4-BE49-F238E27FC236}">
                      <a16:creationId xmlns:a16="http://schemas.microsoft.com/office/drawing/2014/main" id="{103BB6F0-9D3F-4C13-1E90-2B7B1CE8E996}"/>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5" name="Moon 13344">
                  <a:extLst>
                    <a:ext uri="{FF2B5EF4-FFF2-40B4-BE49-F238E27FC236}">
                      <a16:creationId xmlns:a16="http://schemas.microsoft.com/office/drawing/2014/main" id="{B558FF4A-6EBD-8296-E850-3E6DABB97908}"/>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6" name="Moon 13345">
                  <a:extLst>
                    <a:ext uri="{FF2B5EF4-FFF2-40B4-BE49-F238E27FC236}">
                      <a16:creationId xmlns:a16="http://schemas.microsoft.com/office/drawing/2014/main" id="{A09EC019-85BF-7856-5C75-358CA1848399}"/>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37" name="Group 49">
                <a:extLst>
                  <a:ext uri="{FF2B5EF4-FFF2-40B4-BE49-F238E27FC236}">
                    <a16:creationId xmlns:a16="http://schemas.microsoft.com/office/drawing/2014/main" id="{D397E011-C6F1-457E-875D-89DB327857E7}"/>
                  </a:ext>
                </a:extLst>
              </p:cNvPr>
              <p:cNvGrpSpPr/>
              <p:nvPr/>
            </p:nvGrpSpPr>
            <p:grpSpPr>
              <a:xfrm>
                <a:off x="5199743" y="2466218"/>
                <a:ext cx="1886857" cy="2489323"/>
                <a:chOff x="4419600" y="2060454"/>
                <a:chExt cx="3045502" cy="4187946"/>
              </a:xfrm>
            </p:grpSpPr>
            <p:sp>
              <p:nvSpPr>
                <p:cNvPr id="13340" name="Oval 13339">
                  <a:extLst>
                    <a:ext uri="{FF2B5EF4-FFF2-40B4-BE49-F238E27FC236}">
                      <a16:creationId xmlns:a16="http://schemas.microsoft.com/office/drawing/2014/main" id="{77ED52FA-EB74-8421-7B58-962212A6FB1D}"/>
                    </a:ext>
                  </a:extLst>
                </p:cNvPr>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1" name="Oval 13340">
                  <a:extLst>
                    <a:ext uri="{FF2B5EF4-FFF2-40B4-BE49-F238E27FC236}">
                      <a16:creationId xmlns:a16="http://schemas.microsoft.com/office/drawing/2014/main" id="{325629D0-F72D-2245-FF92-BA8EB62152E5}"/>
                    </a:ext>
                  </a:extLst>
                </p:cNvPr>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2" name="Trapezoid 13341">
                  <a:extLst>
                    <a:ext uri="{FF2B5EF4-FFF2-40B4-BE49-F238E27FC236}">
                      <a16:creationId xmlns:a16="http://schemas.microsoft.com/office/drawing/2014/main" id="{8369D586-41BB-3029-8D78-45E99A121B1B}"/>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3" name="Trapezoid 13342">
                  <a:extLst>
                    <a:ext uri="{FF2B5EF4-FFF2-40B4-BE49-F238E27FC236}">
                      <a16:creationId xmlns:a16="http://schemas.microsoft.com/office/drawing/2014/main" id="{564606E5-B481-D35A-77FB-D86EB0F05982}"/>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71127CD2-492F-057A-1C4F-D9111BEA3524}"/>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6EBBA158-004C-101D-4038-401FAD41AF96}"/>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BF34CD96-3857-BF81-B2C9-26CBEF98A7F5}"/>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21E27C48-E214-C4BC-B62C-EC5D70D1D547}"/>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EEE6CAC9-178B-2DB9-055F-920CB031C0E5}"/>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338" name="Round Diagonal Corner Rectangle 796">
                <a:extLst>
                  <a:ext uri="{FF2B5EF4-FFF2-40B4-BE49-F238E27FC236}">
                    <a16:creationId xmlns:a16="http://schemas.microsoft.com/office/drawing/2014/main" id="{DF22192F-AE9A-DFF2-C76C-BCA46D477B30}"/>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9" name="Oval 13338">
                <a:extLst>
                  <a:ext uri="{FF2B5EF4-FFF2-40B4-BE49-F238E27FC236}">
                    <a16:creationId xmlns:a16="http://schemas.microsoft.com/office/drawing/2014/main" id="{5FAEEAA1-99F0-308D-AE88-E39315D5996D}"/>
                  </a:ext>
                </a:extLst>
              </p:cNvPr>
              <p:cNvSpPr/>
              <p:nvPr/>
            </p:nvSpPr>
            <p:spPr>
              <a:xfrm>
                <a:off x="5940533" y="2121796"/>
                <a:ext cx="365028" cy="267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30" name="Freeform 788">
              <a:extLst>
                <a:ext uri="{FF2B5EF4-FFF2-40B4-BE49-F238E27FC236}">
                  <a16:creationId xmlns:a16="http://schemas.microsoft.com/office/drawing/2014/main" id="{E39221C4-BCEF-545F-3A4E-1C5F5A80486C}"/>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31" name="Rectangle 13330">
              <a:extLst>
                <a:ext uri="{FF2B5EF4-FFF2-40B4-BE49-F238E27FC236}">
                  <a16:creationId xmlns:a16="http://schemas.microsoft.com/office/drawing/2014/main" id="{231CD978-290B-2B6F-0959-CA4A8DC826F1}"/>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274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To A High Mountain</a:t>
            </a:r>
          </a:p>
        </p:txBody>
      </p:sp>
      <p:grpSp>
        <p:nvGrpSpPr>
          <p:cNvPr id="8" name="Group 7"/>
          <p:cNvGrpSpPr/>
          <p:nvPr/>
        </p:nvGrpSpPr>
        <p:grpSpPr>
          <a:xfrm>
            <a:off x="7480502" y="1946174"/>
            <a:ext cx="4286250" cy="3797850"/>
            <a:chOff x="6828749" y="2782752"/>
            <a:chExt cx="4286250" cy="3797850"/>
          </a:xfrm>
        </p:grpSpPr>
        <p:pic>
          <p:nvPicPr>
            <p:cNvPr id="26626" name="Picture 2" descr="Caesarea Philippi"/>
            <p:cNvPicPr>
              <a:picLocks noChangeAspect="1" noChangeArrowheads="1"/>
            </p:cNvPicPr>
            <p:nvPr/>
          </p:nvPicPr>
          <p:blipFill>
            <a:blip r:embed="rId3" cstate="print"/>
            <a:srcRect/>
            <a:stretch>
              <a:fillRect/>
            </a:stretch>
          </p:blipFill>
          <p:spPr bwMode="auto">
            <a:xfrm>
              <a:off x="6828749" y="2782752"/>
              <a:ext cx="4286250" cy="3086101"/>
            </a:xfrm>
            <a:prstGeom prst="rect">
              <a:avLst/>
            </a:prstGeom>
            <a:noFill/>
          </p:spPr>
        </p:pic>
        <p:sp>
          <p:nvSpPr>
            <p:cNvPr id="7" name="Rectangle 6"/>
            <p:cNvSpPr/>
            <p:nvPr/>
          </p:nvSpPr>
          <p:spPr>
            <a:xfrm>
              <a:off x="7042825" y="5934271"/>
              <a:ext cx="3959157" cy="646331"/>
            </a:xfrm>
            <a:prstGeom prst="rect">
              <a:avLst/>
            </a:prstGeom>
          </p:spPr>
          <p:txBody>
            <a:bodyPr wrap="square">
              <a:spAutoFit/>
            </a:bodyPr>
            <a:lstStyle/>
            <a:p>
              <a:r>
                <a:rPr lang="en-US" sz="1200" dirty="0">
                  <a:solidFill>
                    <a:schemeClr val="bg1"/>
                  </a:solidFill>
                </a:rPr>
                <a:t>Caesarea Philippi with Mount </a:t>
              </a:r>
              <a:r>
                <a:rPr lang="en-US" sz="1200" dirty="0" err="1">
                  <a:solidFill>
                    <a:schemeClr val="bg1"/>
                  </a:solidFill>
                </a:rPr>
                <a:t>Hermon</a:t>
              </a:r>
              <a:r>
                <a:rPr lang="en-US" sz="1200" dirty="0">
                  <a:solidFill>
                    <a:schemeClr val="bg1"/>
                  </a:solidFill>
                </a:rPr>
                <a:t> in the background. Mount </a:t>
              </a:r>
              <a:r>
                <a:rPr lang="en-US" sz="1200" dirty="0" err="1">
                  <a:solidFill>
                    <a:schemeClr val="bg1"/>
                  </a:solidFill>
                </a:rPr>
                <a:t>Hermon</a:t>
              </a:r>
              <a:r>
                <a:rPr lang="en-US" sz="1200" dirty="0">
                  <a:solidFill>
                    <a:schemeClr val="bg1"/>
                  </a:solidFill>
                </a:rPr>
                <a:t> is one of the plausible locations of the Transfiguration.</a:t>
              </a:r>
            </a:p>
          </p:txBody>
        </p:sp>
      </p:grpSp>
      <p:pic>
        <p:nvPicPr>
          <p:cNvPr id="26628" name="Picture 4" descr="Map Chp. 14"/>
          <p:cNvPicPr>
            <a:picLocks noChangeAspect="1" noChangeArrowheads="1"/>
          </p:cNvPicPr>
          <p:nvPr/>
        </p:nvPicPr>
        <p:blipFill>
          <a:blip r:embed="rId4" cstate="print"/>
          <a:srcRect/>
          <a:stretch>
            <a:fillRect/>
          </a:stretch>
        </p:blipFill>
        <p:spPr bwMode="auto">
          <a:xfrm>
            <a:off x="379312" y="1296379"/>
            <a:ext cx="3095625" cy="4857751"/>
          </a:xfrm>
          <a:prstGeom prst="rect">
            <a:avLst/>
          </a:prstGeom>
          <a:noFill/>
        </p:spPr>
      </p:pic>
      <p:sp>
        <p:nvSpPr>
          <p:cNvPr id="36" name="Isosceles Triangle 35"/>
          <p:cNvSpPr/>
          <p:nvPr/>
        </p:nvSpPr>
        <p:spPr>
          <a:xfrm>
            <a:off x="2986391" y="1235413"/>
            <a:ext cx="369652" cy="321013"/>
          </a:xfrm>
          <a:prstGeom prst="triangl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3099880" y="1309992"/>
            <a:ext cx="369652" cy="321013"/>
          </a:xfrm>
          <a:prstGeom prst="triangl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700185" y="1259891"/>
            <a:ext cx="3653925" cy="4524315"/>
          </a:xfrm>
          <a:prstGeom prst="rect">
            <a:avLst/>
          </a:prstGeom>
        </p:spPr>
        <p:txBody>
          <a:bodyPr wrap="square">
            <a:spAutoFit/>
          </a:bodyPr>
          <a:lstStyle/>
          <a:p>
            <a:r>
              <a:rPr lang="en-US" dirty="0">
                <a:solidFill>
                  <a:schemeClr val="bg1"/>
                </a:solidFill>
              </a:rPr>
              <a:t> It is the highest point in Syria at 7,336 ft and the highest elevation in the Israeli-controlled territory.</a:t>
            </a:r>
          </a:p>
          <a:p>
            <a:endParaRPr lang="en-US" dirty="0">
              <a:solidFill>
                <a:schemeClr val="bg1"/>
              </a:solidFill>
            </a:endParaRPr>
          </a:p>
          <a:p>
            <a:r>
              <a:rPr lang="en-US" dirty="0">
                <a:solidFill>
                  <a:schemeClr val="bg1"/>
                </a:solidFill>
              </a:rPr>
              <a:t>Mount </a:t>
            </a:r>
            <a:r>
              <a:rPr lang="en-US" dirty="0" err="1">
                <a:solidFill>
                  <a:schemeClr val="bg1"/>
                </a:solidFill>
              </a:rPr>
              <a:t>Hermon</a:t>
            </a:r>
            <a:r>
              <a:rPr lang="en-US" dirty="0">
                <a:solidFill>
                  <a:schemeClr val="bg1"/>
                </a:solidFill>
              </a:rPr>
              <a:t> has seasonal winter and spring snow falls, which cover all three of its peaks for most of the year</a:t>
            </a:r>
          </a:p>
          <a:p>
            <a:endParaRPr lang="en-US" dirty="0">
              <a:solidFill>
                <a:schemeClr val="bg1"/>
              </a:solidFill>
            </a:endParaRPr>
          </a:p>
          <a:p>
            <a:r>
              <a:rPr lang="en-US" dirty="0">
                <a:solidFill>
                  <a:schemeClr val="bg1"/>
                </a:solidFill>
              </a:rPr>
              <a:t>Mount </a:t>
            </a:r>
            <a:r>
              <a:rPr lang="en-US" dirty="0" err="1">
                <a:solidFill>
                  <a:schemeClr val="bg1"/>
                </a:solidFill>
              </a:rPr>
              <a:t>Hermon</a:t>
            </a:r>
            <a:r>
              <a:rPr lang="en-US" dirty="0">
                <a:solidFill>
                  <a:schemeClr val="bg1"/>
                </a:solidFill>
              </a:rPr>
              <a:t> is also called the "snowy mountain," the "gray-haired mountain"</a:t>
            </a:r>
          </a:p>
          <a:p>
            <a:endParaRPr lang="en-US" dirty="0">
              <a:solidFill>
                <a:schemeClr val="bg1"/>
              </a:solidFill>
            </a:endParaRPr>
          </a:p>
          <a:p>
            <a:r>
              <a:rPr lang="en-US" dirty="0">
                <a:solidFill>
                  <a:schemeClr val="bg1"/>
                </a:solidFill>
              </a:rPr>
              <a:t>It is the highest permanently manned UN position in the world, known as "</a:t>
            </a:r>
            <a:r>
              <a:rPr lang="en-US" dirty="0" err="1">
                <a:solidFill>
                  <a:schemeClr val="bg1"/>
                </a:solidFill>
              </a:rPr>
              <a:t>Hermon</a:t>
            </a:r>
            <a:r>
              <a:rPr lang="en-US" dirty="0">
                <a:solidFill>
                  <a:schemeClr val="bg1"/>
                </a:solidFill>
              </a:rPr>
              <a:t> Hotel". (3)</a:t>
            </a:r>
          </a:p>
        </p:txBody>
      </p:sp>
    </p:spTree>
    <p:extLst>
      <p:ext uri="{BB962C8B-B14F-4D97-AF65-F5344CB8AC3E}">
        <p14:creationId xmlns:p14="http://schemas.microsoft.com/office/powerpoint/2010/main" val="131233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Mark 5:22-24, 35-43; Mark 14:32-42; D&amp;C 27:12-13; 128:20</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Peter, James, and John</a:t>
            </a:r>
          </a:p>
        </p:txBody>
      </p:sp>
      <p:sp>
        <p:nvSpPr>
          <p:cNvPr id="143" name="Rectangle 142"/>
          <p:cNvSpPr/>
          <p:nvPr/>
        </p:nvSpPr>
        <p:spPr>
          <a:xfrm>
            <a:off x="226977" y="2224367"/>
            <a:ext cx="6096000" cy="3970318"/>
          </a:xfrm>
          <a:prstGeom prst="rect">
            <a:avLst/>
          </a:prstGeom>
        </p:spPr>
        <p:txBody>
          <a:bodyPr>
            <a:spAutoFit/>
          </a:bodyPr>
          <a:lstStyle/>
          <a:p>
            <a:pPr marL="342900" indent="-342900" fontAlgn="base"/>
            <a:r>
              <a:rPr lang="en-US" dirty="0">
                <a:solidFill>
                  <a:schemeClr val="bg1"/>
                </a:solidFill>
              </a:rPr>
              <a:t>1. Were at the raising of </a:t>
            </a:r>
            <a:r>
              <a:rPr lang="en-US" dirty="0" err="1">
                <a:solidFill>
                  <a:schemeClr val="bg1"/>
                </a:solidFill>
              </a:rPr>
              <a:t>Jairus</a:t>
            </a:r>
            <a:r>
              <a:rPr lang="en-US" dirty="0">
                <a:solidFill>
                  <a:schemeClr val="bg1"/>
                </a:solidFill>
              </a:rPr>
              <a:t>’ daughter from the dead.</a:t>
            </a:r>
          </a:p>
          <a:p>
            <a:pPr marL="342900" indent="-342900" fontAlgn="base"/>
            <a:r>
              <a:rPr lang="en-US" dirty="0">
                <a:solidFill>
                  <a:schemeClr val="bg1"/>
                </a:solidFill>
              </a:rPr>
              <a:t> </a:t>
            </a:r>
          </a:p>
          <a:p>
            <a:pPr fontAlgn="base"/>
            <a:r>
              <a:rPr lang="en-US" dirty="0">
                <a:solidFill>
                  <a:schemeClr val="bg1"/>
                </a:solidFill>
              </a:rPr>
              <a:t>2. Beheld the glory and majesty of the transfigured Jesus.</a:t>
            </a:r>
          </a:p>
          <a:p>
            <a:pPr fontAlgn="base"/>
            <a:endParaRPr lang="en-US" dirty="0">
              <a:solidFill>
                <a:schemeClr val="bg1"/>
              </a:solidFill>
            </a:endParaRPr>
          </a:p>
          <a:p>
            <a:pPr fontAlgn="base"/>
            <a:r>
              <a:rPr lang="en-US" dirty="0">
                <a:solidFill>
                  <a:schemeClr val="bg1"/>
                </a:solidFill>
              </a:rPr>
              <a:t>3. Received from Him, and from Moses and Elijah the keys of the kingdom, being prohibited from so much as telling the others of the Twelve of these transcendent events until after our Lord’s resurrection. </a:t>
            </a:r>
          </a:p>
          <a:p>
            <a:pPr fontAlgn="base"/>
            <a:endParaRPr lang="en-US" dirty="0">
              <a:solidFill>
                <a:schemeClr val="bg1"/>
              </a:solidFill>
            </a:endParaRPr>
          </a:p>
          <a:p>
            <a:pPr fontAlgn="base"/>
            <a:r>
              <a:rPr lang="en-US" dirty="0">
                <a:solidFill>
                  <a:schemeClr val="bg1"/>
                </a:solidFill>
              </a:rPr>
              <a:t>4. Were taken to a spot in Gethsemane where they could behold his agony as he took upon himself the sins of the world.</a:t>
            </a:r>
          </a:p>
          <a:p>
            <a:pPr fontAlgn="base"/>
            <a:r>
              <a:rPr lang="en-US" dirty="0">
                <a:solidFill>
                  <a:schemeClr val="bg1"/>
                </a:solidFill>
              </a:rPr>
              <a:t> </a:t>
            </a:r>
          </a:p>
          <a:p>
            <a:pPr fontAlgn="base"/>
            <a:r>
              <a:rPr lang="en-US" dirty="0">
                <a:solidFill>
                  <a:schemeClr val="bg1"/>
                </a:solidFill>
              </a:rPr>
              <a:t>5. The ones who came to Joseph Smith and Oliver Cowdery in this dispensation to confer priesthood and keys. (1)</a:t>
            </a:r>
            <a:endParaRPr lang="en-US" b="1" dirty="0">
              <a:solidFill>
                <a:schemeClr val="bg1"/>
              </a:solidFill>
              <a:latin typeface="Open Sans"/>
            </a:endParaRPr>
          </a:p>
        </p:txBody>
      </p:sp>
      <p:sp>
        <p:nvSpPr>
          <p:cNvPr id="144" name="TextBox 143"/>
          <p:cNvSpPr txBox="1"/>
          <p:nvPr/>
        </p:nvSpPr>
        <p:spPr>
          <a:xfrm>
            <a:off x="3213176" y="1379213"/>
            <a:ext cx="2091447" cy="369332"/>
          </a:xfrm>
          <a:prstGeom prst="rect">
            <a:avLst/>
          </a:prstGeom>
          <a:noFill/>
        </p:spPr>
        <p:txBody>
          <a:bodyPr wrap="square" rtlCol="0">
            <a:spAutoFit/>
          </a:bodyPr>
          <a:lstStyle/>
          <a:p>
            <a:r>
              <a:rPr lang="en-US" dirty="0">
                <a:solidFill>
                  <a:schemeClr val="bg1"/>
                </a:solidFill>
              </a:rPr>
              <a:t>They Alone</a:t>
            </a:r>
          </a:p>
        </p:txBody>
      </p:sp>
      <p:pic>
        <p:nvPicPr>
          <p:cNvPr id="29698" name="Picture 2" descr="http://media.ldscdn.org/images/media-library/gospel-art/new-testament/jesus-raising-jairuss-daughter-39561-wallpaper.jpg"/>
          <p:cNvPicPr>
            <a:picLocks noChangeAspect="1" noChangeArrowheads="1"/>
          </p:cNvPicPr>
          <p:nvPr/>
        </p:nvPicPr>
        <p:blipFill>
          <a:blip r:embed="rId3" cstate="print"/>
          <a:srcRect t="18815" r="-500"/>
          <a:stretch>
            <a:fillRect/>
          </a:stretch>
        </p:blipFill>
        <p:spPr bwMode="auto">
          <a:xfrm>
            <a:off x="6645681" y="1099225"/>
            <a:ext cx="1846566" cy="2266545"/>
          </a:xfrm>
          <a:prstGeom prst="rect">
            <a:avLst/>
          </a:prstGeom>
          <a:noFill/>
        </p:spPr>
      </p:pic>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6" name="Picture 10" descr="https://s-media-cache-ak0.pinimg.com/736x/17/bb/23/17bb23507f5a2aa4278274c9302d6a2f.jpg"/>
          <p:cNvPicPr>
            <a:picLocks noChangeAspect="1" noChangeArrowheads="1"/>
          </p:cNvPicPr>
          <p:nvPr/>
        </p:nvPicPr>
        <p:blipFill>
          <a:blip r:embed="rId4" cstate="print"/>
          <a:srcRect r="2673" b="6004"/>
          <a:stretch>
            <a:fillRect/>
          </a:stretch>
        </p:blipFill>
        <p:spPr bwMode="auto">
          <a:xfrm>
            <a:off x="9114817" y="1111387"/>
            <a:ext cx="1916348" cy="2357142"/>
          </a:xfrm>
          <a:prstGeom prst="rect">
            <a:avLst/>
          </a:prstGeom>
          <a:noFill/>
        </p:spPr>
      </p:pic>
      <p:pic>
        <p:nvPicPr>
          <p:cNvPr id="29708" name="Picture 12" descr="http://www.ldschurchnewsarchive.com/media/photos/2007/17447.jpg"/>
          <p:cNvPicPr>
            <a:picLocks noChangeAspect="1" noChangeArrowheads="1"/>
          </p:cNvPicPr>
          <p:nvPr/>
        </p:nvPicPr>
        <p:blipFill>
          <a:blip r:embed="rId5" cstate="print"/>
          <a:srcRect/>
          <a:stretch>
            <a:fillRect/>
          </a:stretch>
        </p:blipFill>
        <p:spPr bwMode="auto">
          <a:xfrm>
            <a:off x="9426034" y="3871609"/>
            <a:ext cx="2419350" cy="2857500"/>
          </a:xfrm>
          <a:prstGeom prst="rect">
            <a:avLst/>
          </a:prstGeom>
          <a:noFill/>
        </p:spPr>
      </p:pic>
      <p:pic>
        <p:nvPicPr>
          <p:cNvPr id="29710" name="Picture 14" descr="https://s-media-cache-ak0.pinimg.com/564x/e4/c4/75/e4c475e754e7274e48f86e844291585c.jpg"/>
          <p:cNvPicPr>
            <a:picLocks noChangeAspect="1" noChangeArrowheads="1"/>
          </p:cNvPicPr>
          <p:nvPr/>
        </p:nvPicPr>
        <p:blipFill>
          <a:blip r:embed="rId6" cstate="print"/>
          <a:srcRect/>
          <a:stretch>
            <a:fillRect/>
          </a:stretch>
        </p:blipFill>
        <p:spPr bwMode="auto">
          <a:xfrm>
            <a:off x="6777446" y="3638146"/>
            <a:ext cx="1973326" cy="2762656"/>
          </a:xfrm>
          <a:prstGeom prst="rect">
            <a:avLst/>
          </a:prstGeom>
          <a:noFill/>
        </p:spPr>
      </p:pic>
      <p:grpSp>
        <p:nvGrpSpPr>
          <p:cNvPr id="29783" name="Group 29782">
            <a:extLst>
              <a:ext uri="{FF2B5EF4-FFF2-40B4-BE49-F238E27FC236}">
                <a16:creationId xmlns:a16="http://schemas.microsoft.com/office/drawing/2014/main" id="{982229BB-185F-54B2-FBE8-C95F473E0B7B}"/>
              </a:ext>
            </a:extLst>
          </p:cNvPr>
          <p:cNvGrpSpPr/>
          <p:nvPr/>
        </p:nvGrpSpPr>
        <p:grpSpPr>
          <a:xfrm>
            <a:off x="415926" y="834172"/>
            <a:ext cx="2530002" cy="1508277"/>
            <a:chOff x="1268542" y="2900979"/>
            <a:chExt cx="4723117" cy="2815717"/>
          </a:xfrm>
        </p:grpSpPr>
        <p:grpSp>
          <p:nvGrpSpPr>
            <p:cNvPr id="2" name="Group 41">
              <a:extLst>
                <a:ext uri="{FF2B5EF4-FFF2-40B4-BE49-F238E27FC236}">
                  <a16:creationId xmlns:a16="http://schemas.microsoft.com/office/drawing/2014/main" id="{62530E90-3199-F905-BA64-FEEF79DA8712}"/>
                </a:ext>
              </a:extLst>
            </p:cNvPr>
            <p:cNvGrpSpPr/>
            <p:nvPr/>
          </p:nvGrpSpPr>
          <p:grpSpPr>
            <a:xfrm>
              <a:off x="2805951" y="2900979"/>
              <a:ext cx="1467096" cy="2815717"/>
              <a:chOff x="304800" y="466773"/>
              <a:chExt cx="2438400" cy="4679887"/>
            </a:xfrm>
          </p:grpSpPr>
          <p:sp>
            <p:nvSpPr>
              <p:cNvPr id="7" name="Cloud 6">
                <a:extLst>
                  <a:ext uri="{FF2B5EF4-FFF2-40B4-BE49-F238E27FC236}">
                    <a16:creationId xmlns:a16="http://schemas.microsoft.com/office/drawing/2014/main" id="{049C8675-D719-1EED-AFF7-D1508861E4C4}"/>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C874E272-B952-8E33-7971-273DA206BC49}"/>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BC609B4-CBA1-4474-E232-4A90B42BC5E4}"/>
                  </a:ext>
                </a:extLst>
              </p:cNvPr>
              <p:cNvSpPr/>
              <p:nvPr/>
            </p:nvSpPr>
            <p:spPr>
              <a:xfrm>
                <a:off x="2243016" y="3074956"/>
                <a:ext cx="500184"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AAED9E-ECBB-A619-2099-CEDF1D3222A5}"/>
                  </a:ext>
                </a:extLst>
              </p:cNvPr>
              <p:cNvSpPr/>
              <p:nvPr/>
            </p:nvSpPr>
            <p:spPr>
              <a:xfrm>
                <a:off x="304800" y="2936552"/>
                <a:ext cx="500184"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C99CA92-FA4C-72B2-A3C1-C7996E8DD4FA}"/>
                  </a:ext>
                </a:extLst>
              </p:cNvPr>
              <p:cNvSpPr/>
              <p:nvPr/>
            </p:nvSpPr>
            <p:spPr>
              <a:xfrm rot="2225333">
                <a:off x="1231250" y="4469525"/>
                <a:ext cx="392724" cy="6771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CCA964F-965D-2DDE-6185-0E93957FE450}"/>
                  </a:ext>
                </a:extLst>
              </p:cNvPr>
              <p:cNvSpPr/>
              <p:nvPr/>
            </p:nvSpPr>
            <p:spPr>
              <a:xfrm rot="20622370">
                <a:off x="1676400" y="4504465"/>
                <a:ext cx="441568" cy="6009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 name="Trapezoid 13311">
                <a:extLst>
                  <a:ext uri="{FF2B5EF4-FFF2-40B4-BE49-F238E27FC236}">
                    <a16:creationId xmlns:a16="http://schemas.microsoft.com/office/drawing/2014/main" id="{DD009429-4BFB-F4AB-8F13-D7BD381B3ED3}"/>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Trapezoid 13312">
                <a:extLst>
                  <a:ext uri="{FF2B5EF4-FFF2-40B4-BE49-F238E27FC236}">
                    <a16:creationId xmlns:a16="http://schemas.microsoft.com/office/drawing/2014/main" id="{EEE4DD13-03EF-1C7B-0D81-E2DE11742EBC}"/>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rapezoid 13314">
                <a:extLst>
                  <a:ext uri="{FF2B5EF4-FFF2-40B4-BE49-F238E27FC236}">
                    <a16:creationId xmlns:a16="http://schemas.microsoft.com/office/drawing/2014/main" id="{E8BA8086-1B1B-4326-6108-442E01FA5913}"/>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rapezoid 13315">
                <a:extLst>
                  <a:ext uri="{FF2B5EF4-FFF2-40B4-BE49-F238E27FC236}">
                    <a16:creationId xmlns:a16="http://schemas.microsoft.com/office/drawing/2014/main" id="{646082CB-A0DC-EC15-A368-9F1F01E3FF5C}"/>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7" name="Trapezoid 13316">
                <a:extLst>
                  <a:ext uri="{FF2B5EF4-FFF2-40B4-BE49-F238E27FC236}">
                    <a16:creationId xmlns:a16="http://schemas.microsoft.com/office/drawing/2014/main" id="{5C25F2FD-547C-F017-C33B-50A7F0044D6F}"/>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8" name="Oval 13317">
                <a:extLst>
                  <a:ext uri="{FF2B5EF4-FFF2-40B4-BE49-F238E27FC236}">
                    <a16:creationId xmlns:a16="http://schemas.microsoft.com/office/drawing/2014/main" id="{03B4DE75-704B-2710-B139-D668A3EBEA8E}"/>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Trapezoid 13318">
                <a:extLst>
                  <a:ext uri="{FF2B5EF4-FFF2-40B4-BE49-F238E27FC236}">
                    <a16:creationId xmlns:a16="http://schemas.microsoft.com/office/drawing/2014/main" id="{BA1BD88B-DCB8-8043-EF24-DA48A6CB856D}"/>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0" name="Trapezoid 13319">
                <a:extLst>
                  <a:ext uri="{FF2B5EF4-FFF2-40B4-BE49-F238E27FC236}">
                    <a16:creationId xmlns:a16="http://schemas.microsoft.com/office/drawing/2014/main" id="{14886B94-7CF0-45E5-AF00-04771FDA660E}"/>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Oval 13320">
                <a:extLst>
                  <a:ext uri="{FF2B5EF4-FFF2-40B4-BE49-F238E27FC236}">
                    <a16:creationId xmlns:a16="http://schemas.microsoft.com/office/drawing/2014/main" id="{4A35C804-027D-836B-B834-FCF2CFE31A57}"/>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Rectangle 13321">
                <a:extLst>
                  <a:ext uri="{FF2B5EF4-FFF2-40B4-BE49-F238E27FC236}">
                    <a16:creationId xmlns:a16="http://schemas.microsoft.com/office/drawing/2014/main" id="{6B178593-D5E1-8F26-3CB1-54446309B3F4}"/>
                  </a:ext>
                </a:extLst>
              </p:cNvPr>
              <p:cNvSpPr/>
              <p:nvPr/>
            </p:nvSpPr>
            <p:spPr>
              <a:xfrm>
                <a:off x="1474350" y="2246140"/>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Rectangle 13322">
                <a:extLst>
                  <a:ext uri="{FF2B5EF4-FFF2-40B4-BE49-F238E27FC236}">
                    <a16:creationId xmlns:a16="http://schemas.microsoft.com/office/drawing/2014/main" id="{958AC283-CCDD-08EF-AEFA-36B9F66B4297}"/>
                  </a:ext>
                </a:extLst>
              </p:cNvPr>
              <p:cNvSpPr/>
              <p:nvPr/>
            </p:nvSpPr>
            <p:spPr>
              <a:xfrm>
                <a:off x="1455960" y="3356998"/>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4" name="Cloud 2">
                <a:extLst>
                  <a:ext uri="{FF2B5EF4-FFF2-40B4-BE49-F238E27FC236}">
                    <a16:creationId xmlns:a16="http://schemas.microsoft.com/office/drawing/2014/main" id="{A61D8031-16E5-3309-9BD6-F8112645A0A1}"/>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Oval 13324">
                <a:extLst>
                  <a:ext uri="{FF2B5EF4-FFF2-40B4-BE49-F238E27FC236}">
                    <a16:creationId xmlns:a16="http://schemas.microsoft.com/office/drawing/2014/main" id="{EA746E72-EE7C-D9BE-BCFC-BEEB3FF26FCD}"/>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26" name="Group 13325">
              <a:extLst>
                <a:ext uri="{FF2B5EF4-FFF2-40B4-BE49-F238E27FC236}">
                  <a16:creationId xmlns:a16="http://schemas.microsoft.com/office/drawing/2014/main" id="{DFCB6F83-1101-5612-E67C-8B2FB79E88D2}"/>
                </a:ext>
              </a:extLst>
            </p:cNvPr>
            <p:cNvGrpSpPr/>
            <p:nvPr/>
          </p:nvGrpSpPr>
          <p:grpSpPr>
            <a:xfrm>
              <a:off x="4731378" y="2938814"/>
              <a:ext cx="1260281" cy="2710882"/>
              <a:chOff x="6934200" y="1265656"/>
              <a:chExt cx="1985484" cy="4373144"/>
            </a:xfrm>
          </p:grpSpPr>
          <p:sp>
            <p:nvSpPr>
              <p:cNvPr id="13327" name="Oval 13326">
                <a:extLst>
                  <a:ext uri="{FF2B5EF4-FFF2-40B4-BE49-F238E27FC236}">
                    <a16:creationId xmlns:a16="http://schemas.microsoft.com/office/drawing/2014/main" id="{C294F2F9-6246-81BE-2549-C9F05B31CC49}"/>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8" name="Oval 13327">
                <a:extLst>
                  <a:ext uri="{FF2B5EF4-FFF2-40B4-BE49-F238E27FC236}">
                    <a16:creationId xmlns:a16="http://schemas.microsoft.com/office/drawing/2014/main" id="{AA2F999E-39B2-82FF-74D2-B9BE95B04ADE}"/>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9" name="Trapezoid 13328">
                <a:extLst>
                  <a:ext uri="{FF2B5EF4-FFF2-40B4-BE49-F238E27FC236}">
                    <a16:creationId xmlns:a16="http://schemas.microsoft.com/office/drawing/2014/main" id="{DA55A4BF-C985-3C5C-76CA-7C9A5C4FC53C}"/>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Oval 13329">
                <a:extLst>
                  <a:ext uri="{FF2B5EF4-FFF2-40B4-BE49-F238E27FC236}">
                    <a16:creationId xmlns:a16="http://schemas.microsoft.com/office/drawing/2014/main" id="{E9BEF0D0-3D7D-C755-45C2-FFC8A98DE2AD}"/>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Oval 13330">
                <a:extLst>
                  <a:ext uri="{FF2B5EF4-FFF2-40B4-BE49-F238E27FC236}">
                    <a16:creationId xmlns:a16="http://schemas.microsoft.com/office/drawing/2014/main" id="{EE53E784-400F-003B-D2FC-8C73BB000AA0}"/>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2" name="Trapezoid 13331">
                <a:extLst>
                  <a:ext uri="{FF2B5EF4-FFF2-40B4-BE49-F238E27FC236}">
                    <a16:creationId xmlns:a16="http://schemas.microsoft.com/office/drawing/2014/main" id="{CEAA45B0-4410-106A-C43B-CFF300E3134A}"/>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3" name="Trapezoid 13332">
                <a:extLst>
                  <a:ext uri="{FF2B5EF4-FFF2-40B4-BE49-F238E27FC236}">
                    <a16:creationId xmlns:a16="http://schemas.microsoft.com/office/drawing/2014/main" id="{D5E083DD-54F6-8B9E-24D7-64098E0B36BC}"/>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Cloud 13333">
                <a:extLst>
                  <a:ext uri="{FF2B5EF4-FFF2-40B4-BE49-F238E27FC236}">
                    <a16:creationId xmlns:a16="http://schemas.microsoft.com/office/drawing/2014/main" id="{00E02EB1-B9F8-BF26-E9EF-141CDC4910D3}"/>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5" name="Cloud 13334">
                <a:extLst>
                  <a:ext uri="{FF2B5EF4-FFF2-40B4-BE49-F238E27FC236}">
                    <a16:creationId xmlns:a16="http://schemas.microsoft.com/office/drawing/2014/main" id="{7D57D8CD-E8FA-FD8B-733F-C30F0941B859}"/>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6" name="Trapezoid 13335">
                <a:extLst>
                  <a:ext uri="{FF2B5EF4-FFF2-40B4-BE49-F238E27FC236}">
                    <a16:creationId xmlns:a16="http://schemas.microsoft.com/office/drawing/2014/main" id="{B15B0D88-C99C-9AC1-C4A0-B4937B83A5E7}"/>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7" name="Isosceles Triangle 13336">
                <a:extLst>
                  <a:ext uri="{FF2B5EF4-FFF2-40B4-BE49-F238E27FC236}">
                    <a16:creationId xmlns:a16="http://schemas.microsoft.com/office/drawing/2014/main" id="{61931703-7FDE-C7EF-1565-122757DADA7F}"/>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38" name="Group 24">
                <a:extLst>
                  <a:ext uri="{FF2B5EF4-FFF2-40B4-BE49-F238E27FC236}">
                    <a16:creationId xmlns:a16="http://schemas.microsoft.com/office/drawing/2014/main" id="{0407B647-EA73-ABB5-C259-BD8D829EC098}"/>
                  </a:ext>
                </a:extLst>
              </p:cNvPr>
              <p:cNvGrpSpPr/>
              <p:nvPr/>
            </p:nvGrpSpPr>
            <p:grpSpPr>
              <a:xfrm>
                <a:off x="7108136" y="2388756"/>
                <a:ext cx="1544360" cy="2210894"/>
                <a:chOff x="4553133" y="901823"/>
                <a:chExt cx="2186627" cy="3449921"/>
              </a:xfrm>
            </p:grpSpPr>
            <p:sp>
              <p:nvSpPr>
                <p:cNvPr id="29750" name="Double Wave 23">
                  <a:extLst>
                    <a:ext uri="{FF2B5EF4-FFF2-40B4-BE49-F238E27FC236}">
                      <a16:creationId xmlns:a16="http://schemas.microsoft.com/office/drawing/2014/main" id="{30456B3A-0934-CAB0-5820-38CA8C46E1EF}"/>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51" name="Group 16">
                  <a:extLst>
                    <a:ext uri="{FF2B5EF4-FFF2-40B4-BE49-F238E27FC236}">
                      <a16:creationId xmlns:a16="http://schemas.microsoft.com/office/drawing/2014/main" id="{D0AE5C98-EA50-473A-E68C-4760D8324889}"/>
                    </a:ext>
                  </a:extLst>
                </p:cNvPr>
                <p:cNvGrpSpPr/>
                <p:nvPr/>
              </p:nvGrpSpPr>
              <p:grpSpPr>
                <a:xfrm>
                  <a:off x="4694566" y="901823"/>
                  <a:ext cx="2045194" cy="1982724"/>
                  <a:chOff x="2594848" y="2213440"/>
                  <a:chExt cx="2045194" cy="1982724"/>
                </a:xfrm>
                <a:solidFill>
                  <a:srgbClr val="E0C13C"/>
                </a:solidFill>
              </p:grpSpPr>
              <p:sp>
                <p:nvSpPr>
                  <p:cNvPr id="29752" name="Pie 17">
                    <a:extLst>
                      <a:ext uri="{FF2B5EF4-FFF2-40B4-BE49-F238E27FC236}">
                        <a16:creationId xmlns:a16="http://schemas.microsoft.com/office/drawing/2014/main" id="{3D60E55D-F3DF-EB82-A31D-95D130ABB25B}"/>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753" name="Group 5">
                    <a:extLst>
                      <a:ext uri="{FF2B5EF4-FFF2-40B4-BE49-F238E27FC236}">
                        <a16:creationId xmlns:a16="http://schemas.microsoft.com/office/drawing/2014/main" id="{166BB658-AC97-3004-4625-CF340AABA7A1}"/>
                      </a:ext>
                    </a:extLst>
                  </p:cNvPr>
                  <p:cNvGrpSpPr/>
                  <p:nvPr/>
                </p:nvGrpSpPr>
                <p:grpSpPr>
                  <a:xfrm>
                    <a:off x="2840416" y="2333435"/>
                    <a:ext cx="1586009" cy="1634505"/>
                    <a:chOff x="2838154" y="2333435"/>
                    <a:chExt cx="1586009" cy="1634505"/>
                  </a:xfrm>
                  <a:grpFill/>
                </p:grpSpPr>
                <p:sp>
                  <p:nvSpPr>
                    <p:cNvPr id="29754" name="Moon 3">
                      <a:extLst>
                        <a:ext uri="{FF2B5EF4-FFF2-40B4-BE49-F238E27FC236}">
                          <a16:creationId xmlns:a16="http://schemas.microsoft.com/office/drawing/2014/main" id="{AD4126BD-7495-3081-CFED-1C485E217CCB}"/>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5" name="Moon 20">
                      <a:extLst>
                        <a:ext uri="{FF2B5EF4-FFF2-40B4-BE49-F238E27FC236}">
                          <a16:creationId xmlns:a16="http://schemas.microsoft.com/office/drawing/2014/main" id="{46323108-E7F5-5081-F35E-85BBEF7198D6}"/>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339" name="Oval 13338">
                <a:extLst>
                  <a:ext uri="{FF2B5EF4-FFF2-40B4-BE49-F238E27FC236}">
                    <a16:creationId xmlns:a16="http://schemas.microsoft.com/office/drawing/2014/main" id="{4877CDF4-E83E-8967-EA9C-C2D5113C7F2D}"/>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40" name="Group 58">
                <a:extLst>
                  <a:ext uri="{FF2B5EF4-FFF2-40B4-BE49-F238E27FC236}">
                    <a16:creationId xmlns:a16="http://schemas.microsoft.com/office/drawing/2014/main" id="{5150A3C5-63A9-DD3C-22BE-EB9D75EB4BE6}"/>
                  </a:ext>
                </a:extLst>
              </p:cNvPr>
              <p:cNvGrpSpPr/>
              <p:nvPr/>
            </p:nvGrpSpPr>
            <p:grpSpPr>
              <a:xfrm rot="175281">
                <a:off x="7281771" y="4966315"/>
                <a:ext cx="1319546" cy="446802"/>
                <a:chOff x="3810000" y="1677648"/>
                <a:chExt cx="4705061" cy="1827552"/>
              </a:xfrm>
            </p:grpSpPr>
            <p:grpSp>
              <p:nvGrpSpPr>
                <p:cNvPr id="29720" name="Group 37">
                  <a:extLst>
                    <a:ext uri="{FF2B5EF4-FFF2-40B4-BE49-F238E27FC236}">
                      <a16:creationId xmlns:a16="http://schemas.microsoft.com/office/drawing/2014/main" id="{B38AB767-2C6B-56E7-2399-9A2956BC8E04}"/>
                    </a:ext>
                  </a:extLst>
                </p:cNvPr>
                <p:cNvGrpSpPr/>
                <p:nvPr/>
              </p:nvGrpSpPr>
              <p:grpSpPr>
                <a:xfrm>
                  <a:off x="3810000" y="1828800"/>
                  <a:ext cx="1776984" cy="1676400"/>
                  <a:chOff x="3810000" y="1828800"/>
                  <a:chExt cx="4038600" cy="3810000"/>
                </a:xfrm>
              </p:grpSpPr>
              <p:sp>
                <p:nvSpPr>
                  <p:cNvPr id="29741" name="Half Frame 29740">
                    <a:extLst>
                      <a:ext uri="{FF2B5EF4-FFF2-40B4-BE49-F238E27FC236}">
                        <a16:creationId xmlns:a16="http://schemas.microsoft.com/office/drawing/2014/main" id="{14C60AD9-2359-579F-E9A2-D65C941BAC2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42" name="Half Frame 29741">
                    <a:extLst>
                      <a:ext uri="{FF2B5EF4-FFF2-40B4-BE49-F238E27FC236}">
                        <a16:creationId xmlns:a16="http://schemas.microsoft.com/office/drawing/2014/main" id="{1CF8F1D5-9ADF-4DAB-289E-257AB7E5052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43" name="Half Frame 29742">
                    <a:extLst>
                      <a:ext uri="{FF2B5EF4-FFF2-40B4-BE49-F238E27FC236}">
                        <a16:creationId xmlns:a16="http://schemas.microsoft.com/office/drawing/2014/main" id="{89F0444A-611A-85FC-E90C-719CA00E138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44" name="Half Frame 29743">
                    <a:extLst>
                      <a:ext uri="{FF2B5EF4-FFF2-40B4-BE49-F238E27FC236}">
                        <a16:creationId xmlns:a16="http://schemas.microsoft.com/office/drawing/2014/main" id="{27962731-872E-0D87-B583-2048978F365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45" name="Donut 133">
                    <a:extLst>
                      <a:ext uri="{FF2B5EF4-FFF2-40B4-BE49-F238E27FC236}">
                        <a16:creationId xmlns:a16="http://schemas.microsoft.com/office/drawing/2014/main" id="{4E97034C-D885-33D2-DD78-74FFA2D3729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46" name="Diamond 29745">
                    <a:extLst>
                      <a:ext uri="{FF2B5EF4-FFF2-40B4-BE49-F238E27FC236}">
                        <a16:creationId xmlns:a16="http://schemas.microsoft.com/office/drawing/2014/main" id="{EE8DD11C-C634-DDC8-94AC-62ED2B1513F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7" name="Diamond 29746">
                    <a:extLst>
                      <a:ext uri="{FF2B5EF4-FFF2-40B4-BE49-F238E27FC236}">
                        <a16:creationId xmlns:a16="http://schemas.microsoft.com/office/drawing/2014/main" id="{60502CC5-E1FA-BF80-A079-E19E124E57E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8" name="Diamond 29747">
                    <a:extLst>
                      <a:ext uri="{FF2B5EF4-FFF2-40B4-BE49-F238E27FC236}">
                        <a16:creationId xmlns:a16="http://schemas.microsoft.com/office/drawing/2014/main" id="{8337D5C6-2D2A-7E49-9A28-98D114D98E94}"/>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9" name="Diamond 29748">
                    <a:extLst>
                      <a:ext uri="{FF2B5EF4-FFF2-40B4-BE49-F238E27FC236}">
                        <a16:creationId xmlns:a16="http://schemas.microsoft.com/office/drawing/2014/main" id="{1E9B339C-3BAB-16FA-109E-D131F4F6301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21" name="Group 38">
                  <a:extLst>
                    <a:ext uri="{FF2B5EF4-FFF2-40B4-BE49-F238E27FC236}">
                      <a16:creationId xmlns:a16="http://schemas.microsoft.com/office/drawing/2014/main" id="{8A3A9F65-2A69-F482-D840-64C91944079E}"/>
                    </a:ext>
                  </a:extLst>
                </p:cNvPr>
                <p:cNvGrpSpPr/>
                <p:nvPr/>
              </p:nvGrpSpPr>
              <p:grpSpPr>
                <a:xfrm>
                  <a:off x="5314014" y="1757596"/>
                  <a:ext cx="1776984" cy="1676400"/>
                  <a:chOff x="3810000" y="1828800"/>
                  <a:chExt cx="4038600" cy="3810000"/>
                </a:xfrm>
              </p:grpSpPr>
              <p:sp>
                <p:nvSpPr>
                  <p:cNvPr id="29732" name="Half Frame 29731">
                    <a:extLst>
                      <a:ext uri="{FF2B5EF4-FFF2-40B4-BE49-F238E27FC236}">
                        <a16:creationId xmlns:a16="http://schemas.microsoft.com/office/drawing/2014/main" id="{C2BFDC8C-A73D-F356-1A3B-6A9344E1915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33" name="Half Frame 29732">
                    <a:extLst>
                      <a:ext uri="{FF2B5EF4-FFF2-40B4-BE49-F238E27FC236}">
                        <a16:creationId xmlns:a16="http://schemas.microsoft.com/office/drawing/2014/main" id="{B8D1B98D-7F49-D267-A396-510C77ED0BB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34" name="Half Frame 29733">
                    <a:extLst>
                      <a:ext uri="{FF2B5EF4-FFF2-40B4-BE49-F238E27FC236}">
                        <a16:creationId xmlns:a16="http://schemas.microsoft.com/office/drawing/2014/main" id="{BB755EAA-78D7-AA49-5888-84023CC1D86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35" name="Half Frame 29734">
                    <a:extLst>
                      <a:ext uri="{FF2B5EF4-FFF2-40B4-BE49-F238E27FC236}">
                        <a16:creationId xmlns:a16="http://schemas.microsoft.com/office/drawing/2014/main" id="{45A28C7C-4CF1-6DA1-5BDE-B1E85536677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36" name="Donut 124">
                    <a:extLst>
                      <a:ext uri="{FF2B5EF4-FFF2-40B4-BE49-F238E27FC236}">
                        <a16:creationId xmlns:a16="http://schemas.microsoft.com/office/drawing/2014/main" id="{17CAD181-9F6C-0F1B-62FC-99700D2D6DE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37" name="Diamond 29736">
                    <a:extLst>
                      <a:ext uri="{FF2B5EF4-FFF2-40B4-BE49-F238E27FC236}">
                        <a16:creationId xmlns:a16="http://schemas.microsoft.com/office/drawing/2014/main" id="{26A6D95C-C430-7061-92EC-06B4BDB166D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8" name="Diamond 29737">
                    <a:extLst>
                      <a:ext uri="{FF2B5EF4-FFF2-40B4-BE49-F238E27FC236}">
                        <a16:creationId xmlns:a16="http://schemas.microsoft.com/office/drawing/2014/main" id="{79FD5C04-0998-B013-60DB-37BFC5E4BE7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9" name="Diamond 29738">
                    <a:extLst>
                      <a:ext uri="{FF2B5EF4-FFF2-40B4-BE49-F238E27FC236}">
                        <a16:creationId xmlns:a16="http://schemas.microsoft.com/office/drawing/2014/main" id="{36AFE717-6D2F-66A6-ACD1-BD4E3CC2D6B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0" name="Diamond 29739">
                    <a:extLst>
                      <a:ext uri="{FF2B5EF4-FFF2-40B4-BE49-F238E27FC236}">
                        <a16:creationId xmlns:a16="http://schemas.microsoft.com/office/drawing/2014/main" id="{4E426A2E-594E-3D4F-7037-F13AFFA1DF0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22" name="Group 48">
                  <a:extLst>
                    <a:ext uri="{FF2B5EF4-FFF2-40B4-BE49-F238E27FC236}">
                      <a16:creationId xmlns:a16="http://schemas.microsoft.com/office/drawing/2014/main" id="{955FB8E3-658E-CDF9-D609-8FC8D476227F}"/>
                    </a:ext>
                  </a:extLst>
                </p:cNvPr>
                <p:cNvGrpSpPr/>
                <p:nvPr/>
              </p:nvGrpSpPr>
              <p:grpSpPr>
                <a:xfrm>
                  <a:off x="6738077" y="1677648"/>
                  <a:ext cx="1776984" cy="1676400"/>
                  <a:chOff x="3810000" y="1828800"/>
                  <a:chExt cx="4038600" cy="3810000"/>
                </a:xfrm>
              </p:grpSpPr>
              <p:sp>
                <p:nvSpPr>
                  <p:cNvPr id="29723" name="Half Frame 29722">
                    <a:extLst>
                      <a:ext uri="{FF2B5EF4-FFF2-40B4-BE49-F238E27FC236}">
                        <a16:creationId xmlns:a16="http://schemas.microsoft.com/office/drawing/2014/main" id="{F0ACC57B-5962-2DAF-AED8-AA8DF392CA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4" name="Half Frame 50">
                    <a:extLst>
                      <a:ext uri="{FF2B5EF4-FFF2-40B4-BE49-F238E27FC236}">
                        <a16:creationId xmlns:a16="http://schemas.microsoft.com/office/drawing/2014/main" id="{18C9A2C8-7B85-0D11-835D-C6C4BF90113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5" name="Half Frame 51">
                    <a:extLst>
                      <a:ext uri="{FF2B5EF4-FFF2-40B4-BE49-F238E27FC236}">
                        <a16:creationId xmlns:a16="http://schemas.microsoft.com/office/drawing/2014/main" id="{4DAEC76C-4653-0594-2EB8-ADB8150EAD9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6" name="Half Frame 52">
                    <a:extLst>
                      <a:ext uri="{FF2B5EF4-FFF2-40B4-BE49-F238E27FC236}">
                        <a16:creationId xmlns:a16="http://schemas.microsoft.com/office/drawing/2014/main" id="{E6EEDDCA-C9D1-0460-8DEA-084AE9827F6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7" name="Donut 115">
                    <a:extLst>
                      <a:ext uri="{FF2B5EF4-FFF2-40B4-BE49-F238E27FC236}">
                        <a16:creationId xmlns:a16="http://schemas.microsoft.com/office/drawing/2014/main" id="{1BBA8975-126A-39E6-9236-56A938DEC4A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8" name="Diamond 29727">
                    <a:extLst>
                      <a:ext uri="{FF2B5EF4-FFF2-40B4-BE49-F238E27FC236}">
                        <a16:creationId xmlns:a16="http://schemas.microsoft.com/office/drawing/2014/main" id="{3031164E-0936-2889-B064-0D0F7249271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9" name="Diamond 29728">
                    <a:extLst>
                      <a:ext uri="{FF2B5EF4-FFF2-40B4-BE49-F238E27FC236}">
                        <a16:creationId xmlns:a16="http://schemas.microsoft.com/office/drawing/2014/main" id="{45FC6E0D-518C-2558-93E8-2918157F263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0" name="Diamond 29729">
                    <a:extLst>
                      <a:ext uri="{FF2B5EF4-FFF2-40B4-BE49-F238E27FC236}">
                        <a16:creationId xmlns:a16="http://schemas.microsoft.com/office/drawing/2014/main" id="{224C93BC-B8FA-27FF-0137-1250B4ACF4F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1" name="Diamond 29730">
                    <a:extLst>
                      <a:ext uri="{FF2B5EF4-FFF2-40B4-BE49-F238E27FC236}">
                        <a16:creationId xmlns:a16="http://schemas.microsoft.com/office/drawing/2014/main" id="{E4721AA4-9C8D-D2E8-6714-CD23657BCB0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41" name="Cloud 13340">
                <a:extLst>
                  <a:ext uri="{FF2B5EF4-FFF2-40B4-BE49-F238E27FC236}">
                    <a16:creationId xmlns:a16="http://schemas.microsoft.com/office/drawing/2014/main" id="{DC54CB1E-06AF-8AB0-14A1-AE9D3DAEFC80}"/>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42" name="Group 281">
                <a:extLst>
                  <a:ext uri="{FF2B5EF4-FFF2-40B4-BE49-F238E27FC236}">
                    <a16:creationId xmlns:a16="http://schemas.microsoft.com/office/drawing/2014/main" id="{04BCB624-F41C-4CDD-096D-1212CA6A1AAA}"/>
                  </a:ext>
                </a:extLst>
              </p:cNvPr>
              <p:cNvGrpSpPr/>
              <p:nvPr/>
            </p:nvGrpSpPr>
            <p:grpSpPr>
              <a:xfrm>
                <a:off x="7162023" y="1568903"/>
                <a:ext cx="1544762" cy="259293"/>
                <a:chOff x="7105896" y="1557210"/>
                <a:chExt cx="1544762" cy="488119"/>
              </a:xfrm>
            </p:grpSpPr>
            <p:sp>
              <p:nvSpPr>
                <p:cNvPr id="13343" name="Rounded Rectangle 15">
                  <a:extLst>
                    <a:ext uri="{FF2B5EF4-FFF2-40B4-BE49-F238E27FC236}">
                      <a16:creationId xmlns:a16="http://schemas.microsoft.com/office/drawing/2014/main" id="{D11AE230-C731-1A31-0CCF-CB4A8DE1A1EA}"/>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59">
                  <a:extLst>
                    <a:ext uri="{FF2B5EF4-FFF2-40B4-BE49-F238E27FC236}">
                      <a16:creationId xmlns:a16="http://schemas.microsoft.com/office/drawing/2014/main" id="{EF0636A1-6CFD-DC0E-3FF6-EBDB22603E63}"/>
                    </a:ext>
                  </a:extLst>
                </p:cNvPr>
                <p:cNvGrpSpPr/>
                <p:nvPr/>
              </p:nvGrpSpPr>
              <p:grpSpPr>
                <a:xfrm rot="160736">
                  <a:off x="7230848" y="1557210"/>
                  <a:ext cx="1269517" cy="488119"/>
                  <a:chOff x="3810000" y="1677648"/>
                  <a:chExt cx="4705061" cy="1827552"/>
                </a:xfrm>
              </p:grpSpPr>
              <p:grpSp>
                <p:nvGrpSpPr>
                  <p:cNvPr id="147" name="Group 37">
                    <a:extLst>
                      <a:ext uri="{FF2B5EF4-FFF2-40B4-BE49-F238E27FC236}">
                        <a16:creationId xmlns:a16="http://schemas.microsoft.com/office/drawing/2014/main" id="{86BCBAF6-20E1-8955-5B30-5F4374753D7D}"/>
                      </a:ext>
                    </a:extLst>
                  </p:cNvPr>
                  <p:cNvGrpSpPr/>
                  <p:nvPr/>
                </p:nvGrpSpPr>
                <p:grpSpPr>
                  <a:xfrm>
                    <a:off x="3810000" y="1828800"/>
                    <a:ext cx="1776984" cy="1676400"/>
                    <a:chOff x="3810000" y="1828800"/>
                    <a:chExt cx="4038600" cy="3810000"/>
                  </a:xfrm>
                </p:grpSpPr>
                <p:sp>
                  <p:nvSpPr>
                    <p:cNvPr id="29711" name="Half Frame 29710">
                      <a:extLst>
                        <a:ext uri="{FF2B5EF4-FFF2-40B4-BE49-F238E27FC236}">
                          <a16:creationId xmlns:a16="http://schemas.microsoft.com/office/drawing/2014/main" id="{C9C0D2F8-6952-840D-D996-86C432C10F5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12" name="Half Frame 29711">
                      <a:extLst>
                        <a:ext uri="{FF2B5EF4-FFF2-40B4-BE49-F238E27FC236}">
                          <a16:creationId xmlns:a16="http://schemas.microsoft.com/office/drawing/2014/main" id="{8B088B5A-C761-A37C-A00D-6DB8593E6A4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13" name="Half Frame 29712">
                      <a:extLst>
                        <a:ext uri="{FF2B5EF4-FFF2-40B4-BE49-F238E27FC236}">
                          <a16:creationId xmlns:a16="http://schemas.microsoft.com/office/drawing/2014/main" id="{7C100099-8282-9223-78F5-4631A5D1A5E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14" name="Half Frame 29713">
                      <a:extLst>
                        <a:ext uri="{FF2B5EF4-FFF2-40B4-BE49-F238E27FC236}">
                          <a16:creationId xmlns:a16="http://schemas.microsoft.com/office/drawing/2014/main" id="{04A5C69C-C6F2-8C53-C5C8-D2D27243233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15" name="Donut 103">
                      <a:extLst>
                        <a:ext uri="{FF2B5EF4-FFF2-40B4-BE49-F238E27FC236}">
                          <a16:creationId xmlns:a16="http://schemas.microsoft.com/office/drawing/2014/main" id="{E0C06DE3-1A70-EB54-4D00-5EBA93B8F8C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16" name="Diamond 29715">
                      <a:extLst>
                        <a:ext uri="{FF2B5EF4-FFF2-40B4-BE49-F238E27FC236}">
                          <a16:creationId xmlns:a16="http://schemas.microsoft.com/office/drawing/2014/main" id="{6CBA0864-0842-2D8E-0339-00DC84E128D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7" name="Diamond 29716">
                      <a:extLst>
                        <a:ext uri="{FF2B5EF4-FFF2-40B4-BE49-F238E27FC236}">
                          <a16:creationId xmlns:a16="http://schemas.microsoft.com/office/drawing/2014/main" id="{4365BEDD-5354-B994-5F73-AFF29FEC595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8" name="Diamond 29717">
                      <a:extLst>
                        <a:ext uri="{FF2B5EF4-FFF2-40B4-BE49-F238E27FC236}">
                          <a16:creationId xmlns:a16="http://schemas.microsoft.com/office/drawing/2014/main" id="{FA28A0C4-F567-B685-6959-5D16387C331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9" name="Diamond 29718">
                      <a:extLst>
                        <a:ext uri="{FF2B5EF4-FFF2-40B4-BE49-F238E27FC236}">
                          <a16:creationId xmlns:a16="http://schemas.microsoft.com/office/drawing/2014/main" id="{7A7B2A45-EA8A-B0F6-5760-987D1AAAA21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38">
                    <a:extLst>
                      <a:ext uri="{FF2B5EF4-FFF2-40B4-BE49-F238E27FC236}">
                        <a16:creationId xmlns:a16="http://schemas.microsoft.com/office/drawing/2014/main" id="{FE6E4BBB-FA3E-8880-B4A5-6801BDFA3D2D}"/>
                      </a:ext>
                    </a:extLst>
                  </p:cNvPr>
                  <p:cNvGrpSpPr/>
                  <p:nvPr/>
                </p:nvGrpSpPr>
                <p:grpSpPr>
                  <a:xfrm>
                    <a:off x="5314014" y="1757596"/>
                    <a:ext cx="1776984" cy="1676400"/>
                    <a:chOff x="3810000" y="1828800"/>
                    <a:chExt cx="4038600" cy="3810000"/>
                  </a:xfrm>
                </p:grpSpPr>
                <p:sp>
                  <p:nvSpPr>
                    <p:cNvPr id="159" name="Half Frame 158">
                      <a:extLst>
                        <a:ext uri="{FF2B5EF4-FFF2-40B4-BE49-F238E27FC236}">
                          <a16:creationId xmlns:a16="http://schemas.microsoft.com/office/drawing/2014/main" id="{A81C7D33-045F-8146-AF7C-67DDB06F2C2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96" name="Half Frame 29695">
                      <a:extLst>
                        <a:ext uri="{FF2B5EF4-FFF2-40B4-BE49-F238E27FC236}">
                          <a16:creationId xmlns:a16="http://schemas.microsoft.com/office/drawing/2014/main" id="{7721CCAE-9D62-2BDF-3387-861584D3A0A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97" name="Half Frame 29696">
                      <a:extLst>
                        <a:ext uri="{FF2B5EF4-FFF2-40B4-BE49-F238E27FC236}">
                          <a16:creationId xmlns:a16="http://schemas.microsoft.com/office/drawing/2014/main" id="{D8B59B09-47EA-E40A-DB91-077E1E56E5B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99" name="Half Frame 29698">
                      <a:extLst>
                        <a:ext uri="{FF2B5EF4-FFF2-40B4-BE49-F238E27FC236}">
                          <a16:creationId xmlns:a16="http://schemas.microsoft.com/office/drawing/2014/main" id="{E56B8DB0-1652-8246-FDC5-6BEDF9A3AE9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01" name="Donut 94">
                      <a:extLst>
                        <a:ext uri="{FF2B5EF4-FFF2-40B4-BE49-F238E27FC236}">
                          <a16:creationId xmlns:a16="http://schemas.microsoft.com/office/drawing/2014/main" id="{42EAFDB0-B802-1F58-76B2-381E97E6A4C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03" name="Diamond 29702">
                      <a:extLst>
                        <a:ext uri="{FF2B5EF4-FFF2-40B4-BE49-F238E27FC236}">
                          <a16:creationId xmlns:a16="http://schemas.microsoft.com/office/drawing/2014/main" id="{3ABEF72E-A330-1844-AEC7-13B621D7728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5" name="Diamond 29704">
                      <a:extLst>
                        <a:ext uri="{FF2B5EF4-FFF2-40B4-BE49-F238E27FC236}">
                          <a16:creationId xmlns:a16="http://schemas.microsoft.com/office/drawing/2014/main" id="{60CA180F-251A-3B3F-DCC5-9C1FBBE6111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7" name="Diamond 29706">
                      <a:extLst>
                        <a:ext uri="{FF2B5EF4-FFF2-40B4-BE49-F238E27FC236}">
                          <a16:creationId xmlns:a16="http://schemas.microsoft.com/office/drawing/2014/main" id="{6F30A08E-F107-7921-771E-9230F467101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9" name="Diamond 29708">
                      <a:extLst>
                        <a:ext uri="{FF2B5EF4-FFF2-40B4-BE49-F238E27FC236}">
                          <a16:creationId xmlns:a16="http://schemas.microsoft.com/office/drawing/2014/main" id="{984F01D5-1FD6-7BDE-A2DD-3DB2F8495A0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48">
                    <a:extLst>
                      <a:ext uri="{FF2B5EF4-FFF2-40B4-BE49-F238E27FC236}">
                        <a16:creationId xmlns:a16="http://schemas.microsoft.com/office/drawing/2014/main" id="{CA68CA80-B433-AAED-B0B9-A0F91A0FFF12}"/>
                      </a:ext>
                    </a:extLst>
                  </p:cNvPr>
                  <p:cNvGrpSpPr/>
                  <p:nvPr/>
                </p:nvGrpSpPr>
                <p:grpSpPr>
                  <a:xfrm>
                    <a:off x="6738077" y="1677648"/>
                    <a:ext cx="1776984" cy="1676400"/>
                    <a:chOff x="3810000" y="1828800"/>
                    <a:chExt cx="4038600" cy="3810000"/>
                  </a:xfrm>
                </p:grpSpPr>
                <p:sp>
                  <p:nvSpPr>
                    <p:cNvPr id="150" name="Half Frame 149">
                      <a:extLst>
                        <a:ext uri="{FF2B5EF4-FFF2-40B4-BE49-F238E27FC236}">
                          <a16:creationId xmlns:a16="http://schemas.microsoft.com/office/drawing/2014/main" id="{4B4DC8CD-C6F6-37A0-C25D-012B1B9F8B2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a:extLst>
                        <a:ext uri="{FF2B5EF4-FFF2-40B4-BE49-F238E27FC236}">
                          <a16:creationId xmlns:a16="http://schemas.microsoft.com/office/drawing/2014/main" id="{AFFC00C4-2553-E1EF-C8D3-04788B1BC89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a:extLst>
                        <a:ext uri="{FF2B5EF4-FFF2-40B4-BE49-F238E27FC236}">
                          <a16:creationId xmlns:a16="http://schemas.microsoft.com/office/drawing/2014/main" id="{719B6F34-CAC3-39FB-D19C-A04652FB840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a:extLst>
                        <a:ext uri="{FF2B5EF4-FFF2-40B4-BE49-F238E27FC236}">
                          <a16:creationId xmlns:a16="http://schemas.microsoft.com/office/drawing/2014/main" id="{1400B077-3F81-8249-37E9-137CDD9B705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onut 85">
                      <a:extLst>
                        <a:ext uri="{FF2B5EF4-FFF2-40B4-BE49-F238E27FC236}">
                          <a16:creationId xmlns:a16="http://schemas.microsoft.com/office/drawing/2014/main" id="{6EF4E04C-443E-E708-7C46-B230B5DB7F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iamond 154">
                      <a:extLst>
                        <a:ext uri="{FF2B5EF4-FFF2-40B4-BE49-F238E27FC236}">
                          <a16:creationId xmlns:a16="http://schemas.microsoft.com/office/drawing/2014/main" id="{E9F9F862-DB76-1639-A3D3-C16A74F6CEF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EF138FE3-A595-4E04-98A1-12E8D3E753D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00739855-2F37-4FFF-ACBB-DF149B3674C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E7009B5F-8021-B462-C3BD-4FC6F359BC0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9756" name="Group 29755">
              <a:extLst>
                <a:ext uri="{FF2B5EF4-FFF2-40B4-BE49-F238E27FC236}">
                  <a16:creationId xmlns:a16="http://schemas.microsoft.com/office/drawing/2014/main" id="{3ACC80DA-F00E-990D-2C5D-527D7ADD8056}"/>
                </a:ext>
              </a:extLst>
            </p:cNvPr>
            <p:cNvGrpSpPr/>
            <p:nvPr/>
          </p:nvGrpSpPr>
          <p:grpSpPr>
            <a:xfrm>
              <a:off x="1268542" y="2925497"/>
              <a:ext cx="1051618" cy="2665780"/>
              <a:chOff x="5199743" y="533154"/>
              <a:chExt cx="1886857" cy="4783054"/>
            </a:xfrm>
          </p:grpSpPr>
          <p:grpSp>
            <p:nvGrpSpPr>
              <p:cNvPr id="29757" name="Group 29756">
                <a:extLst>
                  <a:ext uri="{FF2B5EF4-FFF2-40B4-BE49-F238E27FC236}">
                    <a16:creationId xmlns:a16="http://schemas.microsoft.com/office/drawing/2014/main" id="{1EEF5883-89EA-F0B5-9986-8D73D0F6B846}"/>
                  </a:ext>
                </a:extLst>
              </p:cNvPr>
              <p:cNvGrpSpPr/>
              <p:nvPr/>
            </p:nvGrpSpPr>
            <p:grpSpPr>
              <a:xfrm>
                <a:off x="5199743" y="793067"/>
                <a:ext cx="1886857" cy="4523141"/>
                <a:chOff x="5199743" y="793067"/>
                <a:chExt cx="1886857" cy="4523141"/>
              </a:xfrm>
            </p:grpSpPr>
            <p:sp>
              <p:nvSpPr>
                <p:cNvPr id="29760" name="Round Diagonal Corner Rectangle 790">
                  <a:extLst>
                    <a:ext uri="{FF2B5EF4-FFF2-40B4-BE49-F238E27FC236}">
                      <a16:creationId xmlns:a16="http://schemas.microsoft.com/office/drawing/2014/main" id="{9D027F5D-9E00-6FEB-EF5C-F5079FED6476}"/>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1" name="Round Diagonal Corner Rectangle 791">
                  <a:extLst>
                    <a:ext uri="{FF2B5EF4-FFF2-40B4-BE49-F238E27FC236}">
                      <a16:creationId xmlns:a16="http://schemas.microsoft.com/office/drawing/2014/main" id="{7DDAE8C3-5E12-862A-9C14-1F9799EDF41F}"/>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2" name="Oval 29761">
                  <a:extLst>
                    <a:ext uri="{FF2B5EF4-FFF2-40B4-BE49-F238E27FC236}">
                      <a16:creationId xmlns:a16="http://schemas.microsoft.com/office/drawing/2014/main" id="{61191C40-1D4A-9311-2FD6-43CDB29DCFA8}"/>
                    </a:ext>
                  </a:extLst>
                </p:cNvPr>
                <p:cNvSpPr/>
                <p:nvPr/>
              </p:nvSpPr>
              <p:spPr>
                <a:xfrm>
                  <a:off x="5498238" y="793067"/>
                  <a:ext cx="1299147" cy="1772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63" name="Group 33">
                  <a:extLst>
                    <a:ext uri="{FF2B5EF4-FFF2-40B4-BE49-F238E27FC236}">
                      <a16:creationId xmlns:a16="http://schemas.microsoft.com/office/drawing/2014/main" id="{960D47DF-D113-7797-25A3-A7851988E450}"/>
                    </a:ext>
                  </a:extLst>
                </p:cNvPr>
                <p:cNvGrpSpPr/>
                <p:nvPr/>
              </p:nvGrpSpPr>
              <p:grpSpPr>
                <a:xfrm rot="2754858">
                  <a:off x="5674192" y="4718893"/>
                  <a:ext cx="448734" cy="745895"/>
                  <a:chOff x="1676400" y="2133600"/>
                  <a:chExt cx="1447800" cy="2088845"/>
                </a:xfrm>
              </p:grpSpPr>
              <p:sp>
                <p:nvSpPr>
                  <p:cNvPr id="29780" name="Oval 29779">
                    <a:extLst>
                      <a:ext uri="{FF2B5EF4-FFF2-40B4-BE49-F238E27FC236}">
                        <a16:creationId xmlns:a16="http://schemas.microsoft.com/office/drawing/2014/main" id="{64363F29-FDA1-C813-1188-8CC31436F60B}"/>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1" name="Moon 29780">
                    <a:extLst>
                      <a:ext uri="{FF2B5EF4-FFF2-40B4-BE49-F238E27FC236}">
                        <a16:creationId xmlns:a16="http://schemas.microsoft.com/office/drawing/2014/main" id="{506A992D-7A2F-52D9-DB9F-40F38C52AA87}"/>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2" name="Moon 29781">
                    <a:extLst>
                      <a:ext uri="{FF2B5EF4-FFF2-40B4-BE49-F238E27FC236}">
                        <a16:creationId xmlns:a16="http://schemas.microsoft.com/office/drawing/2014/main" id="{93DCFC52-03CC-5430-C02B-E0B7849E6D0E}"/>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64" name="Group 45">
                  <a:extLst>
                    <a:ext uri="{FF2B5EF4-FFF2-40B4-BE49-F238E27FC236}">
                      <a16:creationId xmlns:a16="http://schemas.microsoft.com/office/drawing/2014/main" id="{D451AA0A-F6D2-B673-E5E7-EDE18A86B9E5}"/>
                    </a:ext>
                  </a:extLst>
                </p:cNvPr>
                <p:cNvGrpSpPr/>
                <p:nvPr/>
              </p:nvGrpSpPr>
              <p:grpSpPr>
                <a:xfrm rot="18845142" flipH="1">
                  <a:off x="6055984" y="4618707"/>
                  <a:ext cx="488027" cy="752549"/>
                  <a:chOff x="1676400" y="2133600"/>
                  <a:chExt cx="1447800" cy="2088845"/>
                </a:xfrm>
              </p:grpSpPr>
              <p:sp>
                <p:nvSpPr>
                  <p:cNvPr id="29777" name="Oval 29776">
                    <a:extLst>
                      <a:ext uri="{FF2B5EF4-FFF2-40B4-BE49-F238E27FC236}">
                        <a16:creationId xmlns:a16="http://schemas.microsoft.com/office/drawing/2014/main" id="{D09F6F5E-6A55-9C9D-6038-1D5D97D14334}"/>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8" name="Moon 29777">
                    <a:extLst>
                      <a:ext uri="{FF2B5EF4-FFF2-40B4-BE49-F238E27FC236}">
                        <a16:creationId xmlns:a16="http://schemas.microsoft.com/office/drawing/2014/main" id="{B40340C0-D5BB-1A79-A4A1-4479E03BC0CE}"/>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9" name="Moon 29778">
                    <a:extLst>
                      <a:ext uri="{FF2B5EF4-FFF2-40B4-BE49-F238E27FC236}">
                        <a16:creationId xmlns:a16="http://schemas.microsoft.com/office/drawing/2014/main" id="{C9848BF1-E439-CAF7-0733-14B4FD594B34}"/>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65" name="Group 49">
                  <a:extLst>
                    <a:ext uri="{FF2B5EF4-FFF2-40B4-BE49-F238E27FC236}">
                      <a16:creationId xmlns:a16="http://schemas.microsoft.com/office/drawing/2014/main" id="{DC1A318C-D217-35CC-365F-8B188197F4B4}"/>
                    </a:ext>
                  </a:extLst>
                </p:cNvPr>
                <p:cNvGrpSpPr/>
                <p:nvPr/>
              </p:nvGrpSpPr>
              <p:grpSpPr>
                <a:xfrm>
                  <a:off x="5199743" y="2466218"/>
                  <a:ext cx="1886857" cy="2489323"/>
                  <a:chOff x="4419600" y="2060454"/>
                  <a:chExt cx="3045502" cy="4187946"/>
                </a:xfrm>
              </p:grpSpPr>
              <p:sp>
                <p:nvSpPr>
                  <p:cNvPr id="29768" name="Oval 29767">
                    <a:extLst>
                      <a:ext uri="{FF2B5EF4-FFF2-40B4-BE49-F238E27FC236}">
                        <a16:creationId xmlns:a16="http://schemas.microsoft.com/office/drawing/2014/main" id="{2EDDDAF7-0302-A153-53ED-87B5ACFF3103}"/>
                      </a:ext>
                    </a:extLst>
                  </p:cNvPr>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9" name="Oval 29768">
                    <a:extLst>
                      <a:ext uri="{FF2B5EF4-FFF2-40B4-BE49-F238E27FC236}">
                        <a16:creationId xmlns:a16="http://schemas.microsoft.com/office/drawing/2014/main" id="{71D3BB09-D2C7-70B8-E265-A3905CF5C6D4}"/>
                      </a:ext>
                    </a:extLst>
                  </p:cNvPr>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0" name="Trapezoid 29769">
                    <a:extLst>
                      <a:ext uri="{FF2B5EF4-FFF2-40B4-BE49-F238E27FC236}">
                        <a16:creationId xmlns:a16="http://schemas.microsoft.com/office/drawing/2014/main" id="{AC29B391-CC1E-75DD-BFBC-7266DF923588}"/>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1" name="Trapezoid 29770">
                    <a:extLst>
                      <a:ext uri="{FF2B5EF4-FFF2-40B4-BE49-F238E27FC236}">
                        <a16:creationId xmlns:a16="http://schemas.microsoft.com/office/drawing/2014/main" id="{35705F4B-FDF2-E3DF-3C2E-5C9E57F3BF19}"/>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2" name="Trapezoid 29771">
                    <a:extLst>
                      <a:ext uri="{FF2B5EF4-FFF2-40B4-BE49-F238E27FC236}">
                        <a16:creationId xmlns:a16="http://schemas.microsoft.com/office/drawing/2014/main" id="{D7CB8CF3-244B-B13A-54B9-DD27F1550902}"/>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3" name="Isosceles Triangle 29772">
                    <a:extLst>
                      <a:ext uri="{FF2B5EF4-FFF2-40B4-BE49-F238E27FC236}">
                        <a16:creationId xmlns:a16="http://schemas.microsoft.com/office/drawing/2014/main" id="{077D024B-C19C-1B20-2CB8-96A9E8D3225A}"/>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4" name="Rectangle 29773">
                    <a:extLst>
                      <a:ext uri="{FF2B5EF4-FFF2-40B4-BE49-F238E27FC236}">
                        <a16:creationId xmlns:a16="http://schemas.microsoft.com/office/drawing/2014/main" id="{B9A64ACE-F61D-7A82-8CE3-A85B1476C9E2}"/>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5" name="Trapezoid 29774">
                    <a:extLst>
                      <a:ext uri="{FF2B5EF4-FFF2-40B4-BE49-F238E27FC236}">
                        <a16:creationId xmlns:a16="http://schemas.microsoft.com/office/drawing/2014/main" id="{C6E3A48F-889D-B63A-9EAC-00C40A956328}"/>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6" name="Trapezoid 29775">
                    <a:extLst>
                      <a:ext uri="{FF2B5EF4-FFF2-40B4-BE49-F238E27FC236}">
                        <a16:creationId xmlns:a16="http://schemas.microsoft.com/office/drawing/2014/main" id="{3770A727-2776-AD19-87CC-119B537B6265}"/>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766" name="Round Diagonal Corner Rectangle 796">
                  <a:extLst>
                    <a:ext uri="{FF2B5EF4-FFF2-40B4-BE49-F238E27FC236}">
                      <a16:creationId xmlns:a16="http://schemas.microsoft.com/office/drawing/2014/main" id="{530C0C5C-608E-6DA9-43FF-9DABF1899E19}"/>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7" name="Oval 29766">
                  <a:extLst>
                    <a:ext uri="{FF2B5EF4-FFF2-40B4-BE49-F238E27FC236}">
                      <a16:creationId xmlns:a16="http://schemas.microsoft.com/office/drawing/2014/main" id="{0AB8C500-35D6-D571-734C-43EABF61B8A1}"/>
                    </a:ext>
                  </a:extLst>
                </p:cNvPr>
                <p:cNvSpPr/>
                <p:nvPr/>
              </p:nvSpPr>
              <p:spPr>
                <a:xfrm>
                  <a:off x="5940533" y="2121796"/>
                  <a:ext cx="365028" cy="267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58" name="Freeform 788">
                <a:extLst>
                  <a:ext uri="{FF2B5EF4-FFF2-40B4-BE49-F238E27FC236}">
                    <a16:creationId xmlns:a16="http://schemas.microsoft.com/office/drawing/2014/main" id="{602977E6-0746-F039-46E4-3D17C172E783}"/>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759" name="Rectangle 29758">
                <a:extLst>
                  <a:ext uri="{FF2B5EF4-FFF2-40B4-BE49-F238E27FC236}">
                    <a16:creationId xmlns:a16="http://schemas.microsoft.com/office/drawing/2014/main" id="{A29A6EBF-809F-530A-F8A8-5A120B3F4D85}"/>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65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9698"/>
                                        </p:tgtEl>
                                        <p:attrNameLst>
                                          <p:attrName>style.visibility</p:attrName>
                                        </p:attrNameLst>
                                      </p:cBhvr>
                                      <p:to>
                                        <p:strVal val="visible"/>
                                      </p:to>
                                    </p:set>
                                    <p:animEffect transition="in" filter="fade">
                                      <p:cBhvr>
                                        <p:cTn id="9" dur="2000"/>
                                        <p:tgtEl>
                                          <p:spTgt spid="2969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nodeType="afterEffect">
                                  <p:stCondLst>
                                    <p:cond delay="0"/>
                                  </p:stCondLst>
                                  <p:childTnLst>
                                    <p:set>
                                      <p:cBhvr>
                                        <p:cTn id="16" dur="1" fill="hold">
                                          <p:stCondLst>
                                            <p:cond delay="0"/>
                                          </p:stCondLst>
                                        </p:cTn>
                                        <p:tgtEl>
                                          <p:spTgt spid="29706"/>
                                        </p:tgtEl>
                                        <p:attrNameLst>
                                          <p:attrName>style.visibility</p:attrName>
                                        </p:attrNameLst>
                                      </p:cBhvr>
                                      <p:to>
                                        <p:strVal val="visible"/>
                                      </p:to>
                                    </p:set>
                                    <p:animEffect transition="in" filter="fade">
                                      <p:cBhvr>
                                        <p:cTn id="17" dur="2000"/>
                                        <p:tgtEl>
                                          <p:spTgt spid="2970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3">
                                            <p:txEl>
                                              <p:pRg st="6" end="6"/>
                                            </p:txEl>
                                          </p:spTgt>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29710"/>
                                        </p:tgtEl>
                                        <p:attrNameLst>
                                          <p:attrName>style.visibility</p:attrName>
                                        </p:attrNameLst>
                                      </p:cBhvr>
                                      <p:to>
                                        <p:strVal val="visible"/>
                                      </p:to>
                                    </p:set>
                                    <p:animEffect transition="in" filter="fade">
                                      <p:cBhvr>
                                        <p:cTn id="29" dur="2000"/>
                                        <p:tgtEl>
                                          <p:spTgt spid="297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3">
                                            <p:txEl>
                                              <p:pRg st="8" end="8"/>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29708"/>
                                        </p:tgtEl>
                                        <p:attrNameLst>
                                          <p:attrName>style.visibility</p:attrName>
                                        </p:attrNameLst>
                                      </p:cBhvr>
                                      <p:to>
                                        <p:strVal val="visible"/>
                                      </p:to>
                                    </p:set>
                                    <p:animEffect transition="in" filter="fade">
                                      <p:cBhvr>
                                        <p:cTn id="36" dur="2000"/>
                                        <p:tgtEl>
                                          <p:spTgt spid="29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17:1-9</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Transfiguration</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706" name="Picture 10" descr="https://s-media-cache-ak0.pinimg.com/736x/17/bb/23/17bb23507f5a2aa4278274c9302d6a2f.jpg"/>
          <p:cNvPicPr>
            <a:picLocks noChangeAspect="1" noChangeArrowheads="1"/>
          </p:cNvPicPr>
          <p:nvPr/>
        </p:nvPicPr>
        <p:blipFill>
          <a:blip r:embed="rId3" cstate="print"/>
          <a:srcRect r="2673" b="6004"/>
          <a:stretch>
            <a:fillRect/>
          </a:stretch>
        </p:blipFill>
        <p:spPr bwMode="auto">
          <a:xfrm>
            <a:off x="4344441" y="1179480"/>
            <a:ext cx="3525235" cy="4336102"/>
          </a:xfrm>
          <a:prstGeom prst="rect">
            <a:avLst/>
          </a:prstGeom>
          <a:noFill/>
        </p:spPr>
      </p:pic>
      <p:sp>
        <p:nvSpPr>
          <p:cNvPr id="148" name="Rectangle 147"/>
          <p:cNvSpPr/>
          <p:nvPr/>
        </p:nvSpPr>
        <p:spPr>
          <a:xfrm>
            <a:off x="178341" y="1148262"/>
            <a:ext cx="4043463" cy="2308324"/>
          </a:xfrm>
          <a:prstGeom prst="rect">
            <a:avLst/>
          </a:prstGeom>
        </p:spPr>
        <p:txBody>
          <a:bodyPr wrap="square">
            <a:spAutoFit/>
          </a:bodyPr>
          <a:lstStyle/>
          <a:p>
            <a:r>
              <a:rPr lang="en-US" dirty="0">
                <a:solidFill>
                  <a:schemeClr val="bg1"/>
                </a:solidFill>
              </a:rPr>
              <a:t> This occurred about a week after the promise made to Peter that he would receive the keys of the kingdom of heaven.</a:t>
            </a:r>
          </a:p>
          <a:p>
            <a:endParaRPr lang="en-US" dirty="0">
              <a:solidFill>
                <a:schemeClr val="bg1"/>
              </a:solidFill>
            </a:endParaRPr>
          </a:p>
          <a:p>
            <a:r>
              <a:rPr lang="en-US" dirty="0">
                <a:solidFill>
                  <a:schemeClr val="bg1"/>
                </a:solidFill>
              </a:rPr>
              <a:t>The Transfiguration occurred in about October, some six months before the death of Jesus.</a:t>
            </a:r>
          </a:p>
        </p:txBody>
      </p:sp>
      <p:sp>
        <p:nvSpPr>
          <p:cNvPr id="149" name="Rectangle 148"/>
          <p:cNvSpPr/>
          <p:nvPr/>
        </p:nvSpPr>
        <p:spPr>
          <a:xfrm>
            <a:off x="8725710" y="1464651"/>
            <a:ext cx="3190673" cy="2585323"/>
          </a:xfrm>
          <a:prstGeom prst="rect">
            <a:avLst/>
          </a:prstGeom>
        </p:spPr>
        <p:txBody>
          <a:bodyPr wrap="square">
            <a:spAutoFit/>
          </a:bodyPr>
          <a:lstStyle/>
          <a:p>
            <a:r>
              <a:rPr lang="en-US" dirty="0">
                <a:solidFill>
                  <a:schemeClr val="bg1"/>
                </a:solidFill>
              </a:rPr>
              <a:t>The Savior, Moses, and Elias (Elijah) gave the promised keys of the priesthood to Peter, James, and John, which enabled these brethren to carry forth the work of the kingdom on the earth after the departure of Jesus. These keys were later given to all of the Twelve. (2)</a:t>
            </a:r>
          </a:p>
        </p:txBody>
      </p:sp>
      <p:sp>
        <p:nvSpPr>
          <p:cNvPr id="150" name="Rectangle 149"/>
          <p:cNvSpPr/>
          <p:nvPr/>
        </p:nvSpPr>
        <p:spPr>
          <a:xfrm>
            <a:off x="3067456" y="5657671"/>
            <a:ext cx="7781166" cy="923330"/>
          </a:xfrm>
          <a:prstGeom prst="rect">
            <a:avLst/>
          </a:prstGeom>
        </p:spPr>
        <p:txBody>
          <a:bodyPr wrap="square">
            <a:spAutoFit/>
          </a:bodyPr>
          <a:lstStyle/>
          <a:p>
            <a:r>
              <a:rPr lang="en-US" dirty="0">
                <a:solidFill>
                  <a:schemeClr val="bg1"/>
                </a:solidFill>
              </a:rPr>
              <a:t>“the condition of persons who are temporarily changed in appearance and nature—that is, lifted to a higher spiritual level—so that they can endure the presence and glory of heavenly beings”  (4)</a:t>
            </a:r>
          </a:p>
        </p:txBody>
      </p:sp>
    </p:spTree>
    <p:extLst>
      <p:ext uri="{BB962C8B-B14F-4D97-AF65-F5344CB8AC3E}">
        <p14:creationId xmlns:p14="http://schemas.microsoft.com/office/powerpoint/2010/main" val="161747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17:3; D&amp;C 110:11; D&amp;C 110:13-16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Moses and Elias</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65889" y="990309"/>
            <a:ext cx="3605719" cy="1477328"/>
          </a:xfrm>
          <a:prstGeom prst="rect">
            <a:avLst/>
          </a:prstGeom>
        </p:spPr>
        <p:txBody>
          <a:bodyPr wrap="square">
            <a:spAutoFit/>
          </a:bodyPr>
          <a:lstStyle/>
          <a:p>
            <a:r>
              <a:rPr lang="en-US" dirty="0">
                <a:solidFill>
                  <a:schemeClr val="bg1"/>
                </a:solidFill>
              </a:rPr>
              <a:t>“The Savior, Moses, and Elias [Elijah], gave the keys [of the priesthood] to Peter, James, and John, on the mount, when they were transfigured before him” (5)</a:t>
            </a:r>
          </a:p>
        </p:txBody>
      </p:sp>
      <p:sp>
        <p:nvSpPr>
          <p:cNvPr id="14" name="Rectangle 13"/>
          <p:cNvSpPr/>
          <p:nvPr/>
        </p:nvSpPr>
        <p:spPr>
          <a:xfrm>
            <a:off x="5470187" y="4322271"/>
            <a:ext cx="6096000" cy="2308324"/>
          </a:xfrm>
          <a:prstGeom prst="rect">
            <a:avLst/>
          </a:prstGeom>
        </p:spPr>
        <p:txBody>
          <a:bodyPr>
            <a:spAutoFit/>
          </a:bodyPr>
          <a:lstStyle/>
          <a:p>
            <a:r>
              <a:rPr lang="en-US" dirty="0">
                <a:solidFill>
                  <a:schemeClr val="bg1"/>
                </a:solidFill>
              </a:rPr>
              <a:t>Moses and Elijah appeared in the Kirtland Temple on April 3, 1836, to restore priesthood keys: Moses restored the keys of the gathering of Israel, and Elijah restored the keys associated with the sealing power.</a:t>
            </a:r>
          </a:p>
          <a:p>
            <a:endParaRPr lang="en-US" dirty="0">
              <a:solidFill>
                <a:schemeClr val="bg1"/>
              </a:solidFill>
            </a:endParaRPr>
          </a:p>
          <a:p>
            <a:r>
              <a:rPr lang="en-US" dirty="0">
                <a:solidFill>
                  <a:schemeClr val="bg1"/>
                </a:solidFill>
              </a:rPr>
              <a:t>These appearances in Kirtland provide a pattern for understanding what took place on the Mount of Transfiguration.</a:t>
            </a:r>
          </a:p>
        </p:txBody>
      </p:sp>
      <p:grpSp>
        <p:nvGrpSpPr>
          <p:cNvPr id="15" name="Group 14"/>
          <p:cNvGrpSpPr/>
          <p:nvPr/>
        </p:nvGrpSpPr>
        <p:grpSpPr>
          <a:xfrm>
            <a:off x="2769328" y="2446240"/>
            <a:ext cx="1580604" cy="3896194"/>
            <a:chOff x="3379176" y="481253"/>
            <a:chExt cx="2001888" cy="4934660"/>
          </a:xfrm>
        </p:grpSpPr>
        <p:grpSp>
          <p:nvGrpSpPr>
            <p:cNvPr id="16" name="Group 58"/>
            <p:cNvGrpSpPr/>
            <p:nvPr/>
          </p:nvGrpSpPr>
          <p:grpSpPr>
            <a:xfrm>
              <a:off x="3379176" y="481253"/>
              <a:ext cx="2001888" cy="4934660"/>
              <a:chOff x="3104183" y="529034"/>
              <a:chExt cx="1415407" cy="3344532"/>
            </a:xfrm>
          </p:grpSpPr>
          <p:sp>
            <p:nvSpPr>
              <p:cNvPr id="39" name="Oval 38"/>
              <p:cNvSpPr/>
              <p:nvPr/>
            </p:nvSpPr>
            <p:spPr>
              <a:xfrm rot="208670" flipH="1">
                <a:off x="3290479" y="666542"/>
                <a:ext cx="1082574" cy="122519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28098" flipH="1">
                <a:off x="3104183" y="2157592"/>
                <a:ext cx="326552"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127589" flipH="1">
                <a:off x="4179015" y="2153524"/>
                <a:ext cx="340575" cy="5145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247591" flipH="1">
                <a:off x="3488745" y="3290199"/>
                <a:ext cx="250930"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8952234" flipH="1">
                <a:off x="3778423" y="3278660"/>
                <a:ext cx="249729"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430708" flipH="1">
                <a:off x="3232839" y="1543682"/>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9809709" flipH="1">
                <a:off x="3817759" y="1509588"/>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flipH="1">
                <a:off x="3396529" y="1677588"/>
                <a:ext cx="799476" cy="1901253"/>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3434005" y="683242"/>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20363465" flipH="1">
                <a:off x="3797487" y="529034"/>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48"/>
              <p:cNvSpPr/>
              <p:nvPr/>
            </p:nvSpPr>
            <p:spPr>
              <a:xfrm rot="16523337" flipH="1">
                <a:off x="3401695" y="596361"/>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flipH="1">
                <a:off x="3662604" y="607042"/>
                <a:ext cx="381000" cy="3182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21333240" flipH="1">
                <a:off x="3739056" y="1571378"/>
                <a:ext cx="535898" cy="1941196"/>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301939" flipH="1">
                <a:off x="3286312" y="1642895"/>
                <a:ext cx="535898" cy="1869571"/>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flipH="1">
                <a:off x="3545298" y="1280504"/>
                <a:ext cx="504876" cy="5833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flipH="1">
                <a:off x="3664351" y="1390963"/>
                <a:ext cx="256067" cy="1529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85"/>
            <p:cNvGrpSpPr/>
            <p:nvPr/>
          </p:nvGrpSpPr>
          <p:grpSpPr>
            <a:xfrm rot="5064542">
              <a:off x="3663476" y="3438057"/>
              <a:ext cx="2025923" cy="403837"/>
              <a:chOff x="5852664" y="2219295"/>
              <a:chExt cx="4456611" cy="986155"/>
            </a:xfrm>
          </p:grpSpPr>
          <p:grpSp>
            <p:nvGrpSpPr>
              <p:cNvPr id="29" name="Group 80"/>
              <p:cNvGrpSpPr/>
              <p:nvPr/>
            </p:nvGrpSpPr>
            <p:grpSpPr>
              <a:xfrm>
                <a:off x="5852664" y="2219295"/>
                <a:ext cx="1926771" cy="964384"/>
                <a:chOff x="5852664" y="2219295"/>
                <a:chExt cx="1926771" cy="964384"/>
              </a:xfrm>
            </p:grpSpPr>
            <p:sp>
              <p:nvSpPr>
                <p:cNvPr id="36" name="Notched Right Arrow 35"/>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otched Right Arrow 36"/>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Notched Right Arrow 29"/>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Notched Right Arrow 30"/>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81"/>
              <p:cNvGrpSpPr/>
              <p:nvPr/>
            </p:nvGrpSpPr>
            <p:grpSpPr>
              <a:xfrm>
                <a:off x="8382504" y="2241066"/>
                <a:ext cx="1926771" cy="964384"/>
                <a:chOff x="5852664" y="2219295"/>
                <a:chExt cx="1926771" cy="964384"/>
              </a:xfrm>
            </p:grpSpPr>
            <p:sp>
              <p:nvSpPr>
                <p:cNvPr id="33" name="Notched Right Arrow 32"/>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Notched Right Arrow 33"/>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86"/>
            <p:cNvGrpSpPr/>
            <p:nvPr/>
          </p:nvGrpSpPr>
          <p:grpSpPr>
            <a:xfrm rot="16535458" flipH="1">
              <a:off x="3004808" y="3414764"/>
              <a:ext cx="2025923" cy="403837"/>
              <a:chOff x="5852664" y="2219295"/>
              <a:chExt cx="4456611" cy="986155"/>
            </a:xfrm>
          </p:grpSpPr>
          <p:grpSp>
            <p:nvGrpSpPr>
              <p:cNvPr id="19" name="Group 87"/>
              <p:cNvGrpSpPr/>
              <p:nvPr/>
            </p:nvGrpSpPr>
            <p:grpSpPr>
              <a:xfrm>
                <a:off x="5852664" y="2219295"/>
                <a:ext cx="1926771" cy="964384"/>
                <a:chOff x="5852664" y="2219295"/>
                <a:chExt cx="1926771" cy="964384"/>
              </a:xfrm>
            </p:grpSpPr>
            <p:sp>
              <p:nvSpPr>
                <p:cNvPr id="26" name="Notched Right Arrow 25"/>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otched Right Arrow 26"/>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Notched Right Arrow 19"/>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20"/>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90"/>
              <p:cNvGrpSpPr/>
              <p:nvPr/>
            </p:nvGrpSpPr>
            <p:grpSpPr>
              <a:xfrm>
                <a:off x="8382504" y="2241066"/>
                <a:ext cx="1926771" cy="964384"/>
                <a:chOff x="5852664" y="2219295"/>
                <a:chExt cx="1926771" cy="964384"/>
              </a:xfrm>
            </p:grpSpPr>
            <p:sp>
              <p:nvSpPr>
                <p:cNvPr id="23" name="Notched Right Arrow 22"/>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Notched Right Arrow 23"/>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5" name="Group 326"/>
          <p:cNvGrpSpPr/>
          <p:nvPr/>
        </p:nvGrpSpPr>
        <p:grpSpPr>
          <a:xfrm>
            <a:off x="461039" y="2648681"/>
            <a:ext cx="1786050" cy="3527212"/>
            <a:chOff x="3937483" y="513080"/>
            <a:chExt cx="681026" cy="1754293"/>
          </a:xfrm>
        </p:grpSpPr>
        <p:sp>
          <p:nvSpPr>
            <p:cNvPr id="56"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30"/>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31"/>
            <p:cNvSpPr/>
            <p:nvPr/>
          </p:nvSpPr>
          <p:spPr>
            <a:xfrm rot="1480658">
              <a:off x="3979978" y="1073369"/>
              <a:ext cx="245926" cy="56896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33"/>
            <p:cNvSpPr/>
            <p:nvPr/>
          </p:nvSpPr>
          <p:spPr>
            <a:xfrm>
              <a:off x="4013152" y="1105747"/>
              <a:ext cx="491852" cy="106680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38"/>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23"/>
            <p:cNvGrpSpPr/>
            <p:nvPr/>
          </p:nvGrpSpPr>
          <p:grpSpPr>
            <a:xfrm>
              <a:off x="4342580" y="1037026"/>
              <a:ext cx="275929" cy="637681"/>
              <a:chOff x="4755948" y="2903312"/>
              <a:chExt cx="1111452" cy="2049688"/>
            </a:xfrm>
          </p:grpSpPr>
          <p:sp>
            <p:nvSpPr>
              <p:cNvPr id="71" name="Oval 70"/>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9830111">
                <a:off x="4816550" y="2903312"/>
                <a:ext cx="822282" cy="182880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Cloud 68"/>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225831">
              <a:off x="4219687" y="866621"/>
              <a:ext cx="86412" cy="1358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5894961" y="1750978"/>
            <a:ext cx="3143335" cy="2192296"/>
            <a:chOff x="702051" y="90287"/>
            <a:chExt cx="7260849" cy="5064027"/>
          </a:xfrm>
        </p:grpSpPr>
        <p:sp>
          <p:nvSpPr>
            <p:cNvPr id="75" name="Rectangle 74"/>
            <p:cNvSpPr/>
            <p:nvPr/>
          </p:nvSpPr>
          <p:spPr>
            <a:xfrm>
              <a:off x="702051" y="90287"/>
              <a:ext cx="7239002" cy="505210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Delay 75"/>
            <p:cNvSpPr/>
            <p:nvPr/>
          </p:nvSpPr>
          <p:spPr>
            <a:xfrm rot="16200000">
              <a:off x="3619500" y="647700"/>
              <a:ext cx="1447800" cy="152400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hord 76"/>
            <p:cNvSpPr/>
            <p:nvPr/>
          </p:nvSpPr>
          <p:spPr>
            <a:xfrm rot="8900487">
              <a:off x="3716225" y="823490"/>
              <a:ext cx="1254349" cy="1254349"/>
            </a:xfrm>
            <a:prstGeom prst="chord">
              <a:avLst>
                <a:gd name="adj1" fmla="val 2700000"/>
                <a:gd name="adj2" fmla="val 118928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57600" y="1374866"/>
              <a:ext cx="304800"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698711" y="1374866"/>
              <a:ext cx="304800"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4064726" y="1374866"/>
              <a:ext cx="559526" cy="6829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581400" y="2133600"/>
              <a:ext cx="15240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771900" y="2133600"/>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115675" y="2140057"/>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543590" y="2140272"/>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925465" y="2140272"/>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581400" y="2424940"/>
              <a:ext cx="15240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3771900" y="2424940"/>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115675" y="2431397"/>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4543590" y="2431612"/>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925465" y="2431612"/>
              <a:ext cx="76200" cy="3219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4"/>
            <p:cNvGrpSpPr/>
            <p:nvPr/>
          </p:nvGrpSpPr>
          <p:grpSpPr>
            <a:xfrm>
              <a:off x="3593320" y="2759787"/>
              <a:ext cx="1524000" cy="440286"/>
              <a:chOff x="6096000" y="2667000"/>
              <a:chExt cx="1524000" cy="284702"/>
            </a:xfrm>
          </p:grpSpPr>
          <p:sp>
            <p:nvSpPr>
              <p:cNvPr id="220" name="Rectangle 17"/>
              <p:cNvSpPr/>
              <p:nvPr/>
            </p:nvSpPr>
            <p:spPr>
              <a:xfrm>
                <a:off x="6096000" y="2667000"/>
                <a:ext cx="15240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18"/>
              <p:cNvSpPr/>
              <p:nvPr/>
            </p:nvSpPr>
            <p:spPr>
              <a:xfrm>
                <a:off x="6286500" y="2667000"/>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19"/>
              <p:cNvSpPr/>
              <p:nvPr/>
            </p:nvSpPr>
            <p:spPr>
              <a:xfrm>
                <a:off x="6630275" y="2673457"/>
                <a:ext cx="76200" cy="2782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0"/>
              <p:cNvSpPr/>
              <p:nvPr/>
            </p:nvSpPr>
            <p:spPr>
              <a:xfrm>
                <a:off x="7058190" y="2673672"/>
                <a:ext cx="77450" cy="2641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1"/>
              <p:cNvSpPr/>
              <p:nvPr/>
            </p:nvSpPr>
            <p:spPr>
              <a:xfrm>
                <a:off x="7440065" y="2673672"/>
                <a:ext cx="77450" cy="2641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p:cNvSpPr/>
            <p:nvPr/>
          </p:nvSpPr>
          <p:spPr>
            <a:xfrm rot="16200000">
              <a:off x="4311386" y="1626122"/>
              <a:ext cx="87869" cy="1641992"/>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rot="16200000">
              <a:off x="4319107" y="1353450"/>
              <a:ext cx="72431" cy="164199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59"/>
            <p:cNvGrpSpPr/>
            <p:nvPr/>
          </p:nvGrpSpPr>
          <p:grpSpPr>
            <a:xfrm>
              <a:off x="3595389" y="3021772"/>
              <a:ext cx="1500158" cy="1164390"/>
              <a:chOff x="4851111" y="3480706"/>
              <a:chExt cx="1500158" cy="1164390"/>
            </a:xfrm>
          </p:grpSpPr>
          <p:sp>
            <p:nvSpPr>
              <p:cNvPr id="200" name="Rectangle 199"/>
              <p:cNvSpPr/>
              <p:nvPr/>
            </p:nvSpPr>
            <p:spPr>
              <a:xfrm rot="16200000">
                <a:off x="5493452" y="2989409"/>
                <a:ext cx="215476" cy="1500158"/>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rot="16200000">
                <a:off x="5417252" y="3195346"/>
                <a:ext cx="367876" cy="1500158"/>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rot="16200000">
                <a:off x="5460800" y="3379651"/>
                <a:ext cx="280780" cy="48288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Delay 43"/>
              <p:cNvSpPr/>
              <p:nvPr/>
            </p:nvSpPr>
            <p:spPr>
              <a:xfrm rot="16200000">
                <a:off x="4898400" y="3939951"/>
                <a:ext cx="455717" cy="49836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Delay 44"/>
              <p:cNvSpPr/>
              <p:nvPr/>
            </p:nvSpPr>
            <p:spPr>
              <a:xfrm rot="16200000">
                <a:off x="5857243" y="3931173"/>
                <a:ext cx="455717" cy="532335"/>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58"/>
              <p:cNvGrpSpPr/>
              <p:nvPr/>
            </p:nvGrpSpPr>
            <p:grpSpPr>
              <a:xfrm>
                <a:off x="5194500" y="3998270"/>
                <a:ext cx="813380" cy="646826"/>
                <a:chOff x="7162800" y="3352799"/>
                <a:chExt cx="813380" cy="646826"/>
              </a:xfrm>
            </p:grpSpPr>
            <p:sp>
              <p:nvSpPr>
                <p:cNvPr id="206" name="Rectangle 205"/>
                <p:cNvSpPr/>
                <p:nvPr/>
              </p:nvSpPr>
              <p:spPr>
                <a:xfrm rot="16200000">
                  <a:off x="7385552" y="3408997"/>
                  <a:ext cx="367876" cy="813380"/>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48"/>
                <p:cNvGrpSpPr/>
                <p:nvPr/>
              </p:nvGrpSpPr>
              <p:grpSpPr>
                <a:xfrm>
                  <a:off x="7376907" y="3352799"/>
                  <a:ext cx="385166" cy="268295"/>
                  <a:chOff x="6062848" y="762000"/>
                  <a:chExt cx="1553571" cy="954334"/>
                </a:xfrm>
              </p:grpSpPr>
              <p:grpSp>
                <p:nvGrpSpPr>
                  <p:cNvPr id="208" name="Group 47"/>
                  <p:cNvGrpSpPr/>
                  <p:nvPr/>
                </p:nvGrpSpPr>
                <p:grpSpPr>
                  <a:xfrm>
                    <a:off x="6062848" y="762000"/>
                    <a:ext cx="391899" cy="954334"/>
                    <a:chOff x="6062848" y="762000"/>
                    <a:chExt cx="391899" cy="954334"/>
                  </a:xfrm>
                </p:grpSpPr>
                <p:sp>
                  <p:nvSpPr>
                    <p:cNvPr id="218" name="Rounded Rectangle 217"/>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49"/>
                  <p:cNvGrpSpPr/>
                  <p:nvPr/>
                </p:nvGrpSpPr>
                <p:grpSpPr>
                  <a:xfrm>
                    <a:off x="6454747" y="762000"/>
                    <a:ext cx="391899" cy="954334"/>
                    <a:chOff x="6062848" y="762000"/>
                    <a:chExt cx="391899" cy="954334"/>
                  </a:xfrm>
                </p:grpSpPr>
                <p:sp>
                  <p:nvSpPr>
                    <p:cNvPr id="216" name="Rounded Rectangle 215"/>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52"/>
                  <p:cNvGrpSpPr/>
                  <p:nvPr/>
                </p:nvGrpSpPr>
                <p:grpSpPr>
                  <a:xfrm>
                    <a:off x="6839633" y="762000"/>
                    <a:ext cx="391899" cy="954334"/>
                    <a:chOff x="6062848" y="762000"/>
                    <a:chExt cx="391899" cy="954334"/>
                  </a:xfrm>
                </p:grpSpPr>
                <p:sp>
                  <p:nvSpPr>
                    <p:cNvPr id="214" name="Rounded Rectangle 213"/>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55"/>
                  <p:cNvGrpSpPr/>
                  <p:nvPr/>
                </p:nvGrpSpPr>
                <p:grpSpPr>
                  <a:xfrm>
                    <a:off x="7224520" y="762000"/>
                    <a:ext cx="391899" cy="954334"/>
                    <a:chOff x="6062848" y="762000"/>
                    <a:chExt cx="391899" cy="954334"/>
                  </a:xfrm>
                </p:grpSpPr>
                <p:sp>
                  <p:nvSpPr>
                    <p:cNvPr id="212" name="Rounded Rectangle 56"/>
                    <p:cNvSpPr/>
                    <p:nvPr/>
                  </p:nvSpPr>
                  <p:spPr>
                    <a:xfrm>
                      <a:off x="6166327" y="762000"/>
                      <a:ext cx="184942" cy="954334"/>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57"/>
                    <p:cNvSpPr/>
                    <p:nvPr/>
                  </p:nvSpPr>
                  <p:spPr>
                    <a:xfrm>
                      <a:off x="6062848" y="1036850"/>
                      <a:ext cx="391899" cy="37285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95" name="Rectangle 94"/>
            <p:cNvSpPr/>
            <p:nvPr/>
          </p:nvSpPr>
          <p:spPr>
            <a:xfrm rot="16200000">
              <a:off x="3240354" y="3599536"/>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16200000">
              <a:off x="3226488" y="3237442"/>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rot="16200000">
              <a:off x="3225152" y="2881518"/>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rot="16200000">
              <a:off x="3227271" y="2524929"/>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rot="16200000">
              <a:off x="5134581" y="3596561"/>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16200000">
              <a:off x="5138657" y="3226979"/>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rot="16200000">
              <a:off x="5137321" y="2871055"/>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rot="16200000">
              <a:off x="5139440" y="2514466"/>
              <a:ext cx="346861" cy="38099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rot="16200000">
              <a:off x="4275305" y="1959957"/>
              <a:ext cx="136193" cy="1618150"/>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98"/>
            <p:cNvGrpSpPr/>
            <p:nvPr/>
          </p:nvGrpSpPr>
          <p:grpSpPr>
            <a:xfrm>
              <a:off x="1716353" y="478645"/>
              <a:ext cx="952500" cy="2247779"/>
              <a:chOff x="1270577" y="1285782"/>
              <a:chExt cx="952500" cy="2247779"/>
            </a:xfrm>
          </p:grpSpPr>
          <p:pic>
            <p:nvPicPr>
              <p:cNvPr id="197" name="Picture 4" descr="http://www.royalstylewindowsdoors.com/icon_images/shape-cathedr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577" y="128578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98" name="Rectangle 197"/>
              <p:cNvSpPr/>
              <p:nvPr/>
            </p:nvSpPr>
            <p:spPr>
              <a:xfrm>
                <a:off x="1374232" y="214958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1378587" y="285062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Rectangle 104"/>
            <p:cNvSpPr/>
            <p:nvPr/>
          </p:nvSpPr>
          <p:spPr>
            <a:xfrm>
              <a:off x="1609911" y="2652701"/>
              <a:ext cx="1629704"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518988" y="2945477"/>
              <a:ext cx="1709097"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395822" y="3186914"/>
              <a:ext cx="1823183"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5400" y="3463993"/>
              <a:ext cx="1909048" cy="664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89"/>
            <p:cNvGrpSpPr/>
            <p:nvPr/>
          </p:nvGrpSpPr>
          <p:grpSpPr>
            <a:xfrm>
              <a:off x="3044051" y="3288842"/>
              <a:ext cx="232466" cy="716360"/>
              <a:chOff x="2999783" y="3290180"/>
              <a:chExt cx="232466" cy="716360"/>
            </a:xfrm>
          </p:grpSpPr>
          <p:sp>
            <p:nvSpPr>
              <p:cNvPr id="194" name="Rounded Rectangle 193"/>
              <p:cNvSpPr/>
              <p:nvPr/>
            </p:nvSpPr>
            <p:spPr>
              <a:xfrm>
                <a:off x="3108601" y="3362596"/>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84"/>
              <p:cNvSpPr/>
              <p:nvPr/>
            </p:nvSpPr>
            <p:spPr>
              <a:xfrm>
                <a:off x="2999783" y="3290180"/>
                <a:ext cx="232466" cy="759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ed Rectangle 85"/>
              <p:cNvSpPr/>
              <p:nvPr/>
            </p:nvSpPr>
            <p:spPr>
              <a:xfrm>
                <a:off x="3016776" y="3365600"/>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Bevel 109"/>
            <p:cNvSpPr/>
            <p:nvPr/>
          </p:nvSpPr>
          <p:spPr>
            <a:xfrm>
              <a:off x="1365460" y="3506780"/>
              <a:ext cx="214348" cy="412089"/>
            </a:xfrm>
            <a:prstGeom prst="bevel">
              <a:avLst>
                <a:gd name="adj" fmla="val 437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Bevel 110"/>
            <p:cNvSpPr/>
            <p:nvPr/>
          </p:nvSpPr>
          <p:spPr>
            <a:xfrm>
              <a:off x="1657197" y="3502425"/>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Bevel 111"/>
            <p:cNvSpPr/>
            <p:nvPr/>
          </p:nvSpPr>
          <p:spPr>
            <a:xfrm>
              <a:off x="1940226" y="3506779"/>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Bevel 112"/>
            <p:cNvSpPr/>
            <p:nvPr/>
          </p:nvSpPr>
          <p:spPr>
            <a:xfrm>
              <a:off x="2236317" y="3515488"/>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Bevel 113"/>
            <p:cNvSpPr/>
            <p:nvPr/>
          </p:nvSpPr>
          <p:spPr>
            <a:xfrm>
              <a:off x="2784957" y="3515488"/>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Bevel 114"/>
            <p:cNvSpPr/>
            <p:nvPr/>
          </p:nvSpPr>
          <p:spPr>
            <a:xfrm>
              <a:off x="2514991" y="3515487"/>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39"/>
            <p:cNvGrpSpPr/>
            <p:nvPr/>
          </p:nvGrpSpPr>
          <p:grpSpPr>
            <a:xfrm flipH="1">
              <a:off x="6034073" y="461163"/>
              <a:ext cx="952500" cy="2247779"/>
              <a:chOff x="1270577" y="1285782"/>
              <a:chExt cx="952500" cy="2247779"/>
            </a:xfrm>
          </p:grpSpPr>
          <p:pic>
            <p:nvPicPr>
              <p:cNvPr id="191" name="Picture 4" descr="http://www.royalstylewindowsdoors.com/icon_images/shape-cathedr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577" y="1285782"/>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92" name="Rectangle 191"/>
              <p:cNvSpPr/>
              <p:nvPr/>
            </p:nvSpPr>
            <p:spPr>
              <a:xfrm>
                <a:off x="1374232" y="214958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1378587" y="2850625"/>
                <a:ext cx="733242" cy="682936"/>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40"/>
            <p:cNvGrpSpPr/>
            <p:nvPr/>
          </p:nvGrpSpPr>
          <p:grpSpPr>
            <a:xfrm flipH="1">
              <a:off x="5358055" y="946198"/>
              <a:ext cx="500109" cy="1775487"/>
              <a:chOff x="2738074" y="1608829"/>
              <a:chExt cx="500109" cy="1250071"/>
            </a:xfrm>
          </p:grpSpPr>
          <p:grpSp>
            <p:nvGrpSpPr>
              <p:cNvPr id="185" name="Group 155"/>
              <p:cNvGrpSpPr/>
              <p:nvPr/>
            </p:nvGrpSpPr>
            <p:grpSpPr>
              <a:xfrm>
                <a:off x="2738074" y="1608829"/>
                <a:ext cx="500109" cy="1228300"/>
                <a:chOff x="2738074" y="1594454"/>
                <a:chExt cx="500109" cy="1078924"/>
              </a:xfrm>
            </p:grpSpPr>
            <p:sp>
              <p:nvSpPr>
                <p:cNvPr id="189" name="Rounded Rectangle 188"/>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Manual Operation 189"/>
                <p:cNvSpPr/>
                <p:nvPr/>
              </p:nvSpPr>
              <p:spPr>
                <a:xfrm>
                  <a:off x="2738074" y="1594454"/>
                  <a:ext cx="500109" cy="14694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6" name="Straight Connector 185"/>
              <p:cNvCxnSpPr>
                <a:stCxn id="190" idx="2"/>
                <a:endCxn id="189" idx="2"/>
              </p:cNvCxnSpPr>
              <p:nvPr/>
            </p:nvCxnSpPr>
            <p:spPr>
              <a:xfrm>
                <a:off x="2988129" y="1776122"/>
                <a:ext cx="871" cy="10610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8" name="Rectangle 117"/>
            <p:cNvSpPr/>
            <p:nvPr/>
          </p:nvSpPr>
          <p:spPr>
            <a:xfrm flipH="1">
              <a:off x="5463311" y="2635219"/>
              <a:ext cx="1629704"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flipH="1">
              <a:off x="5474841" y="2927995"/>
              <a:ext cx="1709097"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flipH="1">
              <a:off x="5483921" y="3169432"/>
              <a:ext cx="1823183" cy="3934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flipH="1">
              <a:off x="5498478" y="3446511"/>
              <a:ext cx="1909048" cy="664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45"/>
            <p:cNvGrpSpPr/>
            <p:nvPr/>
          </p:nvGrpSpPr>
          <p:grpSpPr>
            <a:xfrm flipH="1">
              <a:off x="5426409" y="3271360"/>
              <a:ext cx="232466" cy="716360"/>
              <a:chOff x="2999783" y="3290180"/>
              <a:chExt cx="232466" cy="716360"/>
            </a:xfrm>
          </p:grpSpPr>
          <p:sp>
            <p:nvSpPr>
              <p:cNvPr id="182" name="Rounded Rectangle 181"/>
              <p:cNvSpPr/>
              <p:nvPr/>
            </p:nvSpPr>
            <p:spPr>
              <a:xfrm>
                <a:off x="3108601" y="3362596"/>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2999783" y="3290180"/>
                <a:ext cx="232466" cy="759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3016776" y="3365600"/>
                <a:ext cx="45719" cy="64094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Bevel 122"/>
            <p:cNvSpPr/>
            <p:nvPr/>
          </p:nvSpPr>
          <p:spPr>
            <a:xfrm flipH="1">
              <a:off x="7123118" y="3489298"/>
              <a:ext cx="214348" cy="412089"/>
            </a:xfrm>
            <a:prstGeom prst="bevel">
              <a:avLst>
                <a:gd name="adj" fmla="val 4375"/>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Bevel 123"/>
            <p:cNvSpPr/>
            <p:nvPr/>
          </p:nvSpPr>
          <p:spPr>
            <a:xfrm flipH="1">
              <a:off x="6831381" y="3484943"/>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Bevel 124"/>
            <p:cNvSpPr/>
            <p:nvPr/>
          </p:nvSpPr>
          <p:spPr>
            <a:xfrm flipH="1">
              <a:off x="6548352" y="3489297"/>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Bevel 125"/>
            <p:cNvSpPr/>
            <p:nvPr/>
          </p:nvSpPr>
          <p:spPr>
            <a:xfrm flipH="1">
              <a:off x="6252261" y="3498006"/>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Bevel 126"/>
            <p:cNvSpPr/>
            <p:nvPr/>
          </p:nvSpPr>
          <p:spPr>
            <a:xfrm flipH="1">
              <a:off x="5703621" y="3498006"/>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Bevel 127"/>
            <p:cNvSpPr/>
            <p:nvPr/>
          </p:nvSpPr>
          <p:spPr>
            <a:xfrm flipH="1">
              <a:off x="5973587" y="3498005"/>
              <a:ext cx="214348" cy="412089"/>
            </a:xfrm>
            <a:prstGeom prst="bevel">
              <a:avLst>
                <a:gd name="adj" fmla="val 0"/>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5"/>
            <p:cNvGrpSpPr/>
            <p:nvPr/>
          </p:nvGrpSpPr>
          <p:grpSpPr>
            <a:xfrm>
              <a:off x="723897" y="4060326"/>
              <a:ext cx="7239003" cy="1093988"/>
              <a:chOff x="762001" y="4190761"/>
              <a:chExt cx="7239003" cy="1093988"/>
            </a:xfrm>
          </p:grpSpPr>
          <p:grpSp>
            <p:nvGrpSpPr>
              <p:cNvPr id="161" name="Group 94"/>
              <p:cNvGrpSpPr/>
              <p:nvPr/>
            </p:nvGrpSpPr>
            <p:grpSpPr>
              <a:xfrm>
                <a:off x="1095108" y="4190761"/>
                <a:ext cx="6507901" cy="400685"/>
                <a:chOff x="1095108" y="4190761"/>
                <a:chExt cx="6507901" cy="400685"/>
              </a:xfrm>
            </p:grpSpPr>
            <p:grpSp>
              <p:nvGrpSpPr>
                <p:cNvPr id="176" name="Group 90"/>
                <p:cNvGrpSpPr/>
                <p:nvPr/>
              </p:nvGrpSpPr>
              <p:grpSpPr>
                <a:xfrm>
                  <a:off x="1095108" y="4204903"/>
                  <a:ext cx="3186035" cy="386543"/>
                  <a:chOff x="1095108" y="4204903"/>
                  <a:chExt cx="3186035" cy="386543"/>
                </a:xfrm>
              </p:grpSpPr>
              <p:sp>
                <p:nvSpPr>
                  <p:cNvPr id="180" name="Rectangle 179"/>
                  <p:cNvSpPr/>
                  <p:nvPr/>
                </p:nvSpPr>
                <p:spPr>
                  <a:xfrm rot="16200000">
                    <a:off x="2494854" y="2805157"/>
                    <a:ext cx="386543" cy="318603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93"/>
                  <p:cNvSpPr/>
                  <p:nvPr/>
                </p:nvSpPr>
                <p:spPr>
                  <a:xfrm rot="16200000">
                    <a:off x="2642581" y="2659998"/>
                    <a:ext cx="68438" cy="316338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95"/>
                <p:cNvGrpSpPr/>
                <p:nvPr/>
              </p:nvGrpSpPr>
              <p:grpSpPr>
                <a:xfrm>
                  <a:off x="4416974" y="4190761"/>
                  <a:ext cx="3186035" cy="386543"/>
                  <a:chOff x="1095108" y="4204903"/>
                  <a:chExt cx="3186035" cy="386543"/>
                </a:xfrm>
              </p:grpSpPr>
              <p:sp>
                <p:nvSpPr>
                  <p:cNvPr id="178" name="Rectangle 177"/>
                  <p:cNvSpPr/>
                  <p:nvPr/>
                </p:nvSpPr>
                <p:spPr>
                  <a:xfrm rot="16200000">
                    <a:off x="2494854" y="2805157"/>
                    <a:ext cx="386543" cy="318603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rot="16200000">
                    <a:off x="2642581" y="2659998"/>
                    <a:ext cx="68438" cy="3163383"/>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 name="Group 99"/>
              <p:cNvGrpSpPr/>
              <p:nvPr/>
            </p:nvGrpSpPr>
            <p:grpSpPr>
              <a:xfrm>
                <a:off x="990601" y="4480820"/>
                <a:ext cx="6781799" cy="400685"/>
                <a:chOff x="982004" y="4190760"/>
                <a:chExt cx="6781799" cy="400685"/>
              </a:xfrm>
            </p:grpSpPr>
            <p:grpSp>
              <p:nvGrpSpPr>
                <p:cNvPr id="170" name="Group 100"/>
                <p:cNvGrpSpPr/>
                <p:nvPr/>
              </p:nvGrpSpPr>
              <p:grpSpPr>
                <a:xfrm>
                  <a:off x="982004" y="4204902"/>
                  <a:ext cx="3299140" cy="386543"/>
                  <a:chOff x="982004" y="4204902"/>
                  <a:chExt cx="3299140" cy="386543"/>
                </a:xfrm>
              </p:grpSpPr>
              <p:sp>
                <p:nvSpPr>
                  <p:cNvPr id="174" name="Rectangle 173"/>
                  <p:cNvSpPr/>
                  <p:nvPr/>
                </p:nvSpPr>
                <p:spPr>
                  <a:xfrm rot="16200000">
                    <a:off x="2438302" y="2748604"/>
                    <a:ext cx="386543" cy="329914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rot="16200000">
                    <a:off x="2584806" y="2604669"/>
                    <a:ext cx="70885" cy="3276487"/>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01"/>
                <p:cNvGrpSpPr/>
                <p:nvPr/>
              </p:nvGrpSpPr>
              <p:grpSpPr>
                <a:xfrm>
                  <a:off x="4416974" y="4190760"/>
                  <a:ext cx="3346829" cy="386543"/>
                  <a:chOff x="1095108" y="4204902"/>
                  <a:chExt cx="3346829" cy="386543"/>
                </a:xfrm>
              </p:grpSpPr>
              <p:sp>
                <p:nvSpPr>
                  <p:cNvPr id="172" name="Rectangle 171"/>
                  <p:cNvSpPr/>
                  <p:nvPr/>
                </p:nvSpPr>
                <p:spPr>
                  <a:xfrm rot="16200000">
                    <a:off x="2575251" y="2724759"/>
                    <a:ext cx="386543" cy="3346829"/>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rot="16200000">
                    <a:off x="2724593" y="2577987"/>
                    <a:ext cx="76954" cy="3335921"/>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Group 106"/>
              <p:cNvGrpSpPr/>
              <p:nvPr/>
            </p:nvGrpSpPr>
            <p:grpSpPr>
              <a:xfrm>
                <a:off x="762001" y="4885569"/>
                <a:ext cx="7239003" cy="399180"/>
                <a:chOff x="756344" y="4192265"/>
                <a:chExt cx="7239003" cy="399180"/>
              </a:xfrm>
            </p:grpSpPr>
            <p:grpSp>
              <p:nvGrpSpPr>
                <p:cNvPr id="164" name="Group 107"/>
                <p:cNvGrpSpPr/>
                <p:nvPr/>
              </p:nvGrpSpPr>
              <p:grpSpPr>
                <a:xfrm>
                  <a:off x="756344" y="4204902"/>
                  <a:ext cx="3524800" cy="386543"/>
                  <a:chOff x="756344" y="4204902"/>
                  <a:chExt cx="3524800" cy="386543"/>
                </a:xfrm>
              </p:grpSpPr>
              <p:sp>
                <p:nvSpPr>
                  <p:cNvPr id="168" name="Rectangle 167"/>
                  <p:cNvSpPr/>
                  <p:nvPr/>
                </p:nvSpPr>
                <p:spPr>
                  <a:xfrm rot="16200000">
                    <a:off x="2325473" y="2635774"/>
                    <a:ext cx="386543" cy="3524799"/>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rot="16200000">
                    <a:off x="2469535" y="2494279"/>
                    <a:ext cx="75767" cy="3502149"/>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08"/>
                <p:cNvGrpSpPr/>
                <p:nvPr/>
              </p:nvGrpSpPr>
              <p:grpSpPr>
                <a:xfrm>
                  <a:off x="4416975" y="4192265"/>
                  <a:ext cx="3578372" cy="386543"/>
                  <a:chOff x="1095109" y="4206407"/>
                  <a:chExt cx="3578372" cy="386543"/>
                </a:xfrm>
              </p:grpSpPr>
              <p:sp>
                <p:nvSpPr>
                  <p:cNvPr id="166" name="Rectangle 165"/>
                  <p:cNvSpPr/>
                  <p:nvPr/>
                </p:nvSpPr>
                <p:spPr>
                  <a:xfrm rot="16200000">
                    <a:off x="2705968" y="2625440"/>
                    <a:ext cx="386543" cy="3548478"/>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rot="16200000">
                    <a:off x="2855341" y="2447239"/>
                    <a:ext cx="57908" cy="3578372"/>
                  </a:xfrm>
                  <a:prstGeom prst="rect">
                    <a:avLst/>
                  </a:prstGeom>
                  <a:solidFill>
                    <a:srgbClr val="6B3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0" name="Group 1026"/>
            <p:cNvGrpSpPr/>
            <p:nvPr/>
          </p:nvGrpSpPr>
          <p:grpSpPr>
            <a:xfrm>
              <a:off x="954162" y="461165"/>
              <a:ext cx="508768" cy="3686518"/>
              <a:chOff x="954162" y="461165"/>
              <a:chExt cx="508768" cy="3686518"/>
            </a:xfrm>
          </p:grpSpPr>
          <p:grpSp>
            <p:nvGrpSpPr>
              <p:cNvPr id="153" name="Group 120"/>
              <p:cNvGrpSpPr/>
              <p:nvPr/>
            </p:nvGrpSpPr>
            <p:grpSpPr>
              <a:xfrm>
                <a:off x="954162" y="461165"/>
                <a:ext cx="500109" cy="3686518"/>
                <a:chOff x="2738073" y="1723039"/>
                <a:chExt cx="500109" cy="1135861"/>
              </a:xfrm>
            </p:grpSpPr>
            <p:grpSp>
              <p:nvGrpSpPr>
                <p:cNvPr id="155" name="Group 117"/>
                <p:cNvGrpSpPr/>
                <p:nvPr/>
              </p:nvGrpSpPr>
              <p:grpSpPr>
                <a:xfrm>
                  <a:off x="2738073" y="1723039"/>
                  <a:ext cx="500109" cy="1114091"/>
                  <a:chOff x="2738073" y="1694774"/>
                  <a:chExt cx="500109" cy="978604"/>
                </a:xfrm>
              </p:grpSpPr>
              <p:sp>
                <p:nvSpPr>
                  <p:cNvPr id="159" name="Rounded Rectangle 158"/>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Manual Operation 159"/>
                  <p:cNvSpPr/>
                  <p:nvPr/>
                </p:nvSpPr>
                <p:spPr>
                  <a:xfrm>
                    <a:off x="2738073" y="1694774"/>
                    <a:ext cx="500109" cy="4662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Connector 155"/>
                <p:cNvCxnSpPr>
                  <a:stCxn id="160" idx="2"/>
                  <a:endCxn id="159" idx="2"/>
                </p:cNvCxnSpPr>
                <p:nvPr/>
              </p:nvCxnSpPr>
              <p:spPr>
                <a:xfrm>
                  <a:off x="2988128" y="1776122"/>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4" name="Flowchart: Manual Operation 153"/>
              <p:cNvSpPr/>
              <p:nvPr/>
            </p:nvSpPr>
            <p:spPr>
              <a:xfrm>
                <a:off x="962821" y="737676"/>
                <a:ext cx="500109" cy="172287"/>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67"/>
            <p:cNvGrpSpPr/>
            <p:nvPr/>
          </p:nvGrpSpPr>
          <p:grpSpPr>
            <a:xfrm>
              <a:off x="7280688" y="442218"/>
              <a:ext cx="508768" cy="3686518"/>
              <a:chOff x="954162" y="461165"/>
              <a:chExt cx="508768" cy="3686518"/>
            </a:xfrm>
          </p:grpSpPr>
          <p:grpSp>
            <p:nvGrpSpPr>
              <p:cNvPr id="141" name="Group 168"/>
              <p:cNvGrpSpPr/>
              <p:nvPr/>
            </p:nvGrpSpPr>
            <p:grpSpPr>
              <a:xfrm>
                <a:off x="954162" y="461165"/>
                <a:ext cx="500109" cy="3686518"/>
                <a:chOff x="2738073" y="1723039"/>
                <a:chExt cx="500109" cy="1135861"/>
              </a:xfrm>
            </p:grpSpPr>
            <p:grpSp>
              <p:nvGrpSpPr>
                <p:cNvPr id="143" name="Group 170"/>
                <p:cNvGrpSpPr/>
                <p:nvPr/>
              </p:nvGrpSpPr>
              <p:grpSpPr>
                <a:xfrm>
                  <a:off x="2738073" y="1723039"/>
                  <a:ext cx="500109" cy="1114091"/>
                  <a:chOff x="2738073" y="1694774"/>
                  <a:chExt cx="500109" cy="978604"/>
                </a:xfrm>
              </p:grpSpPr>
              <p:sp>
                <p:nvSpPr>
                  <p:cNvPr id="151" name="Rounded Rectangle 150"/>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Manual Operation 151"/>
                  <p:cNvSpPr/>
                  <p:nvPr/>
                </p:nvSpPr>
                <p:spPr>
                  <a:xfrm>
                    <a:off x="2738073" y="1694774"/>
                    <a:ext cx="500109" cy="46628"/>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4" name="Straight Connector 143"/>
                <p:cNvCxnSpPr>
                  <a:stCxn id="152" idx="2"/>
                  <a:endCxn id="151" idx="2"/>
                </p:cNvCxnSpPr>
                <p:nvPr/>
              </p:nvCxnSpPr>
              <p:spPr>
                <a:xfrm>
                  <a:off x="2988128" y="1776122"/>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42" name="Flowchart: Manual Operation 141"/>
              <p:cNvSpPr/>
              <p:nvPr/>
            </p:nvSpPr>
            <p:spPr>
              <a:xfrm>
                <a:off x="962821" y="737676"/>
                <a:ext cx="500109" cy="172287"/>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77"/>
            <p:cNvGrpSpPr/>
            <p:nvPr/>
          </p:nvGrpSpPr>
          <p:grpSpPr>
            <a:xfrm flipH="1">
              <a:off x="2759778" y="932805"/>
              <a:ext cx="500109" cy="1748393"/>
              <a:chOff x="2738073" y="1627905"/>
              <a:chExt cx="500109" cy="1230995"/>
            </a:xfrm>
          </p:grpSpPr>
          <p:grpSp>
            <p:nvGrpSpPr>
              <p:cNvPr id="135" name="Group 178"/>
              <p:cNvGrpSpPr/>
              <p:nvPr/>
            </p:nvGrpSpPr>
            <p:grpSpPr>
              <a:xfrm>
                <a:off x="2738073" y="1627905"/>
                <a:ext cx="500109" cy="1209224"/>
                <a:chOff x="2738073" y="1611210"/>
                <a:chExt cx="500109" cy="1062168"/>
              </a:xfrm>
            </p:grpSpPr>
            <p:sp>
              <p:nvSpPr>
                <p:cNvPr id="139" name="Rounded Rectangle 138"/>
                <p:cNvSpPr/>
                <p:nvPr/>
              </p:nvSpPr>
              <p:spPr>
                <a:xfrm>
                  <a:off x="2853019" y="1719044"/>
                  <a:ext cx="271962" cy="954334"/>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Manual Operation 139"/>
                <p:cNvSpPr/>
                <p:nvPr/>
              </p:nvSpPr>
              <p:spPr>
                <a:xfrm>
                  <a:off x="2738073" y="1611210"/>
                  <a:ext cx="500109" cy="130192"/>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Straight Connector 135"/>
              <p:cNvCxnSpPr>
                <a:stCxn id="140" idx="2"/>
                <a:endCxn id="139" idx="2"/>
              </p:cNvCxnSpPr>
              <p:nvPr/>
            </p:nvCxnSpPr>
            <p:spPr>
              <a:xfrm>
                <a:off x="2988128" y="1776121"/>
                <a:ext cx="872" cy="10610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905397" y="1763058"/>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053442" y="1797893"/>
                <a:ext cx="872" cy="10610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33" name="Block Arc 132"/>
            <p:cNvSpPr/>
            <p:nvPr/>
          </p:nvSpPr>
          <p:spPr>
            <a:xfrm>
              <a:off x="2820419" y="148388"/>
              <a:ext cx="2979578" cy="1560195"/>
            </a:xfrm>
            <a:prstGeom prst="blockArc">
              <a:avLst>
                <a:gd name="adj1" fmla="val 10790195"/>
                <a:gd name="adj2" fmla="val 53596"/>
                <a:gd name="adj3" fmla="val 2387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Flowchart: Manual Operation 133"/>
            <p:cNvSpPr/>
            <p:nvPr/>
          </p:nvSpPr>
          <p:spPr>
            <a:xfrm>
              <a:off x="4048571" y="103490"/>
              <a:ext cx="500109" cy="481114"/>
            </a:xfrm>
            <a:prstGeom prst="flowChartManualOperatio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659B89E2-7371-FA5B-A529-B7CD1E2E0EF8}"/>
              </a:ext>
            </a:extLst>
          </p:cNvPr>
          <p:cNvGrpSpPr/>
          <p:nvPr/>
        </p:nvGrpSpPr>
        <p:grpSpPr>
          <a:xfrm>
            <a:off x="9328098" y="240257"/>
            <a:ext cx="2255028" cy="3747180"/>
            <a:chOff x="2737713" y="-698568"/>
            <a:chExt cx="4390885" cy="7296333"/>
          </a:xfrm>
        </p:grpSpPr>
        <p:sp>
          <p:nvSpPr>
            <p:cNvPr id="3" name="Rectangle 2">
              <a:extLst>
                <a:ext uri="{FF2B5EF4-FFF2-40B4-BE49-F238E27FC236}">
                  <a16:creationId xmlns:a16="http://schemas.microsoft.com/office/drawing/2014/main" id="{77822E10-4427-07A6-62CE-9EFA7EB52A16}"/>
                </a:ext>
              </a:extLst>
            </p:cNvPr>
            <p:cNvSpPr/>
            <p:nvPr/>
          </p:nvSpPr>
          <p:spPr>
            <a:xfrm rot="5400000" flipH="1">
              <a:off x="4742735" y="5117711"/>
              <a:ext cx="230501" cy="2603843"/>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5">
              <a:extLst>
                <a:ext uri="{FF2B5EF4-FFF2-40B4-BE49-F238E27FC236}">
                  <a16:creationId xmlns:a16="http://schemas.microsoft.com/office/drawing/2014/main" id="{CD85EFB9-1328-49F1-CED8-F603AF633872}"/>
                </a:ext>
              </a:extLst>
            </p:cNvPr>
            <p:cNvGrpSpPr/>
            <p:nvPr/>
          </p:nvGrpSpPr>
          <p:grpSpPr>
            <a:xfrm>
              <a:off x="4597602" y="695528"/>
              <a:ext cx="595164" cy="922003"/>
              <a:chOff x="4142110" y="1523505"/>
              <a:chExt cx="838200" cy="1145410"/>
            </a:xfrm>
          </p:grpSpPr>
          <p:sp>
            <p:nvSpPr>
              <p:cNvPr id="29783" name="Chord 23">
                <a:extLst>
                  <a:ext uri="{FF2B5EF4-FFF2-40B4-BE49-F238E27FC236}">
                    <a16:creationId xmlns:a16="http://schemas.microsoft.com/office/drawing/2014/main" id="{B71A0171-8118-23CC-7050-F671EF0DF436}"/>
                  </a:ext>
                </a:extLst>
              </p:cNvPr>
              <p:cNvSpPr/>
              <p:nvPr/>
            </p:nvSpPr>
            <p:spPr>
              <a:xfrm rot="4302055">
                <a:off x="42564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4" name="Chord 24">
                <a:extLst>
                  <a:ext uri="{FF2B5EF4-FFF2-40B4-BE49-F238E27FC236}">
                    <a16:creationId xmlns:a16="http://schemas.microsoft.com/office/drawing/2014/main" id="{0D2568EF-C258-A75A-DA18-0B6228536FB6}"/>
                  </a:ext>
                </a:extLst>
              </p:cNvPr>
              <p:cNvSpPr/>
              <p:nvPr/>
            </p:nvSpPr>
            <p:spPr>
              <a:xfrm rot="6646644">
                <a:off x="3799210" y="18760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5" name="Chord 22">
                <a:extLst>
                  <a:ext uri="{FF2B5EF4-FFF2-40B4-BE49-F238E27FC236}">
                    <a16:creationId xmlns:a16="http://schemas.microsoft.com/office/drawing/2014/main" id="{8A21E5D5-59CF-20C2-FA95-F4A9BB9A6369}"/>
                  </a:ext>
                </a:extLst>
              </p:cNvPr>
              <p:cNvSpPr/>
              <p:nvPr/>
            </p:nvSpPr>
            <p:spPr>
              <a:xfrm rot="5222268">
                <a:off x="4023672" y="1905710"/>
                <a:ext cx="114541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C132375-9ED4-6B28-8A39-491B781FBD22}"/>
                </a:ext>
              </a:extLst>
            </p:cNvPr>
            <p:cNvSpPr/>
            <p:nvPr/>
          </p:nvSpPr>
          <p:spPr>
            <a:xfrm>
              <a:off x="4597602" y="1233363"/>
              <a:ext cx="595164" cy="127001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DB2F4D-150F-86EA-9A05-DDBF2CEADE1C}"/>
                </a:ext>
              </a:extLst>
            </p:cNvPr>
            <p:cNvSpPr/>
            <p:nvPr/>
          </p:nvSpPr>
          <p:spPr>
            <a:xfrm>
              <a:off x="4523205" y="2155367"/>
              <a:ext cx="787719" cy="150051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D962A301-32DF-2E98-9085-442FD2D56EAA}"/>
                </a:ext>
              </a:extLst>
            </p:cNvPr>
            <p:cNvSpPr/>
            <p:nvPr/>
          </p:nvSpPr>
          <p:spPr>
            <a:xfrm>
              <a:off x="3630459" y="3922540"/>
              <a:ext cx="2503190" cy="245867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5">
              <a:extLst>
                <a:ext uri="{FF2B5EF4-FFF2-40B4-BE49-F238E27FC236}">
                  <a16:creationId xmlns:a16="http://schemas.microsoft.com/office/drawing/2014/main" id="{2A1EC525-ECCB-807D-33B9-026A12F48B77}"/>
                </a:ext>
              </a:extLst>
            </p:cNvPr>
            <p:cNvGrpSpPr/>
            <p:nvPr/>
          </p:nvGrpSpPr>
          <p:grpSpPr>
            <a:xfrm>
              <a:off x="3556064" y="3154204"/>
              <a:ext cx="2645179" cy="768337"/>
              <a:chOff x="4807567" y="815786"/>
              <a:chExt cx="2709339" cy="762001"/>
            </a:xfrm>
          </p:grpSpPr>
          <p:sp>
            <p:nvSpPr>
              <p:cNvPr id="29781" name="Isosceles Triangle 3">
                <a:extLst>
                  <a:ext uri="{FF2B5EF4-FFF2-40B4-BE49-F238E27FC236}">
                    <a16:creationId xmlns:a16="http://schemas.microsoft.com/office/drawing/2014/main" id="{84738A7A-6997-CB9C-19B7-773CB9354A3E}"/>
                  </a:ext>
                </a:extLst>
              </p:cNvPr>
              <p:cNvSpPr/>
              <p:nvPr/>
            </p:nvSpPr>
            <p:spPr>
              <a:xfrm>
                <a:off x="4807567" y="815786"/>
                <a:ext cx="2709339" cy="762001"/>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2" name="Isosceles Triangle 4">
                <a:extLst>
                  <a:ext uri="{FF2B5EF4-FFF2-40B4-BE49-F238E27FC236}">
                    <a16:creationId xmlns:a16="http://schemas.microsoft.com/office/drawing/2014/main" id="{6C6B587F-ECA1-4B75-03FA-EE9850A7856F}"/>
                  </a:ext>
                </a:extLst>
              </p:cNvPr>
              <p:cNvSpPr/>
              <p:nvPr/>
            </p:nvSpPr>
            <p:spPr>
              <a:xfrm>
                <a:off x="5105400" y="914400"/>
                <a:ext cx="2167467" cy="6096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
              <a:extLst>
                <a:ext uri="{FF2B5EF4-FFF2-40B4-BE49-F238E27FC236}">
                  <a16:creationId xmlns:a16="http://schemas.microsoft.com/office/drawing/2014/main" id="{AA771E57-4D45-E27A-D654-CC7E0D881560}"/>
                </a:ext>
              </a:extLst>
            </p:cNvPr>
            <p:cNvGrpSpPr/>
            <p:nvPr/>
          </p:nvGrpSpPr>
          <p:grpSpPr>
            <a:xfrm>
              <a:off x="4501324" y="1920347"/>
              <a:ext cx="809599" cy="262138"/>
              <a:chOff x="4379259" y="923365"/>
              <a:chExt cx="918882" cy="389964"/>
            </a:xfrm>
          </p:grpSpPr>
          <p:sp>
            <p:nvSpPr>
              <p:cNvPr id="29775" name="Rectangle 7">
                <a:extLst>
                  <a:ext uri="{FF2B5EF4-FFF2-40B4-BE49-F238E27FC236}">
                    <a16:creationId xmlns:a16="http://schemas.microsoft.com/office/drawing/2014/main" id="{BEABCFE7-5E4B-A395-3863-7350D44626FE}"/>
                  </a:ext>
                </a:extLst>
              </p:cNvPr>
              <p:cNvSpPr/>
              <p:nvPr/>
            </p:nvSpPr>
            <p:spPr>
              <a:xfrm>
                <a:off x="4419600" y="990600"/>
                <a:ext cx="838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6" name="Rectangle 8">
                <a:extLst>
                  <a:ext uri="{FF2B5EF4-FFF2-40B4-BE49-F238E27FC236}">
                    <a16:creationId xmlns:a16="http://schemas.microsoft.com/office/drawing/2014/main" id="{2FBFAEBD-C632-F5CE-0BCE-2F3E3041354D}"/>
                  </a:ext>
                </a:extLst>
              </p:cNvPr>
              <p:cNvSpPr/>
              <p:nvPr/>
            </p:nvSpPr>
            <p:spPr>
              <a:xfrm flipH="1">
                <a:off x="4572000" y="990600"/>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7" name="Rectangle 9">
                <a:extLst>
                  <a:ext uri="{FF2B5EF4-FFF2-40B4-BE49-F238E27FC236}">
                    <a16:creationId xmlns:a16="http://schemas.microsoft.com/office/drawing/2014/main" id="{5FBAF5B4-F311-7410-3F6A-59161D0FDCD0}"/>
                  </a:ext>
                </a:extLst>
              </p:cNvPr>
              <p:cNvSpPr/>
              <p:nvPr/>
            </p:nvSpPr>
            <p:spPr>
              <a:xfrm flipH="1">
                <a:off x="4787153"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8" name="Rectangle 10">
                <a:extLst>
                  <a:ext uri="{FF2B5EF4-FFF2-40B4-BE49-F238E27FC236}">
                    <a16:creationId xmlns:a16="http://schemas.microsoft.com/office/drawing/2014/main" id="{A31688F7-24F5-7D53-8C60-297C18349E56}"/>
                  </a:ext>
                </a:extLst>
              </p:cNvPr>
              <p:cNvSpPr/>
              <p:nvPr/>
            </p:nvSpPr>
            <p:spPr>
              <a:xfrm flipH="1">
                <a:off x="5033682" y="1008529"/>
                <a:ext cx="76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79" name="Rectangle 11">
                <a:extLst>
                  <a:ext uri="{FF2B5EF4-FFF2-40B4-BE49-F238E27FC236}">
                    <a16:creationId xmlns:a16="http://schemas.microsoft.com/office/drawing/2014/main" id="{23911B6E-6432-0398-611B-81DBC691A1D6}"/>
                  </a:ext>
                </a:extLst>
              </p:cNvPr>
              <p:cNvSpPr/>
              <p:nvPr/>
            </p:nvSpPr>
            <p:spPr>
              <a:xfrm flipH="1">
                <a:off x="4379259"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80" name="Rectangle 12">
                <a:extLst>
                  <a:ext uri="{FF2B5EF4-FFF2-40B4-BE49-F238E27FC236}">
                    <a16:creationId xmlns:a16="http://schemas.microsoft.com/office/drawing/2014/main" id="{47627F97-7ACA-1104-D6CD-0A839BF41AEB}"/>
                  </a:ext>
                </a:extLst>
              </p:cNvPr>
              <p:cNvSpPr/>
              <p:nvPr/>
            </p:nvSpPr>
            <p:spPr>
              <a:xfrm flipH="1">
                <a:off x="5230906" y="923365"/>
                <a:ext cx="67235" cy="37203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lowchart: Delay 11">
              <a:extLst>
                <a:ext uri="{FF2B5EF4-FFF2-40B4-BE49-F238E27FC236}">
                  <a16:creationId xmlns:a16="http://schemas.microsoft.com/office/drawing/2014/main" id="{CE2BC12C-3996-A44C-A6E3-A751662B32AE}"/>
                </a:ext>
              </a:extLst>
            </p:cNvPr>
            <p:cNvSpPr/>
            <p:nvPr/>
          </p:nvSpPr>
          <p:spPr>
            <a:xfrm rot="16200000">
              <a:off x="4439057" y="1543136"/>
              <a:ext cx="614669" cy="148791"/>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6" name="Flowchart: Delay 29695">
              <a:extLst>
                <a:ext uri="{FF2B5EF4-FFF2-40B4-BE49-F238E27FC236}">
                  <a16:creationId xmlns:a16="http://schemas.microsoft.com/office/drawing/2014/main" id="{93B6201E-255C-DE05-85E7-B405CE01DBCF}"/>
                </a:ext>
              </a:extLst>
            </p:cNvPr>
            <p:cNvSpPr/>
            <p:nvPr/>
          </p:nvSpPr>
          <p:spPr>
            <a:xfrm rot="16200000">
              <a:off x="4710382" y="1534096"/>
              <a:ext cx="614669" cy="148791"/>
            </a:xfrm>
            <a:prstGeom prst="flowChartDelay">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7" name="Rounded Rectangle 240">
              <a:extLst>
                <a:ext uri="{FF2B5EF4-FFF2-40B4-BE49-F238E27FC236}">
                  <a16:creationId xmlns:a16="http://schemas.microsoft.com/office/drawing/2014/main" id="{79008BEC-9972-20F3-F295-D706A5E0961C}"/>
                </a:ext>
              </a:extLst>
            </p:cNvPr>
            <p:cNvSpPr/>
            <p:nvPr/>
          </p:nvSpPr>
          <p:spPr>
            <a:xfrm>
              <a:off x="4820787" y="311360"/>
              <a:ext cx="148791" cy="461002"/>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Oval 29697">
              <a:extLst>
                <a:ext uri="{FF2B5EF4-FFF2-40B4-BE49-F238E27FC236}">
                  <a16:creationId xmlns:a16="http://schemas.microsoft.com/office/drawing/2014/main" id="{B2D5E418-71CB-BD50-A6C4-CB1558F2829E}"/>
                </a:ext>
              </a:extLst>
            </p:cNvPr>
            <p:cNvSpPr/>
            <p:nvPr/>
          </p:nvSpPr>
          <p:spPr>
            <a:xfrm>
              <a:off x="4785778" y="663892"/>
              <a:ext cx="223187" cy="85872"/>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Oval 29698">
              <a:extLst>
                <a:ext uri="{FF2B5EF4-FFF2-40B4-BE49-F238E27FC236}">
                  <a16:creationId xmlns:a16="http://schemas.microsoft.com/office/drawing/2014/main" id="{37732F3D-3FE6-CAA3-51C2-2258EC9AE4BC}"/>
                </a:ext>
              </a:extLst>
            </p:cNvPr>
            <p:cNvSpPr/>
            <p:nvPr/>
          </p:nvSpPr>
          <p:spPr>
            <a:xfrm>
              <a:off x="4781402" y="279724"/>
              <a:ext cx="223187" cy="85872"/>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01" name="Group 48">
              <a:extLst>
                <a:ext uri="{FF2B5EF4-FFF2-40B4-BE49-F238E27FC236}">
                  <a16:creationId xmlns:a16="http://schemas.microsoft.com/office/drawing/2014/main" id="{C53867E4-1F98-5EFF-F50A-2AFBB374212E}"/>
                </a:ext>
              </a:extLst>
            </p:cNvPr>
            <p:cNvGrpSpPr/>
            <p:nvPr/>
          </p:nvGrpSpPr>
          <p:grpSpPr>
            <a:xfrm>
              <a:off x="4580095" y="3457018"/>
              <a:ext cx="595165" cy="307335"/>
              <a:chOff x="3657599" y="1676399"/>
              <a:chExt cx="1488141" cy="1030941"/>
            </a:xfrm>
          </p:grpSpPr>
          <p:sp>
            <p:nvSpPr>
              <p:cNvPr id="29769" name="Oval 35">
                <a:extLst>
                  <a:ext uri="{FF2B5EF4-FFF2-40B4-BE49-F238E27FC236}">
                    <a16:creationId xmlns:a16="http://schemas.microsoft.com/office/drawing/2014/main" id="{39CD4C84-DA62-915B-BA16-CBAEEABD6418}"/>
                  </a:ext>
                </a:extLst>
              </p:cNvPr>
              <p:cNvSpPr/>
              <p:nvPr/>
            </p:nvSpPr>
            <p:spPr>
              <a:xfrm>
                <a:off x="3657599" y="1676399"/>
                <a:ext cx="1488141" cy="1030941"/>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70" name="Straight Connector 29769">
                <a:extLst>
                  <a:ext uri="{FF2B5EF4-FFF2-40B4-BE49-F238E27FC236}">
                    <a16:creationId xmlns:a16="http://schemas.microsoft.com/office/drawing/2014/main" id="{A8114806-3276-0A8D-EF72-826D602E6639}"/>
                  </a:ext>
                </a:extLst>
              </p:cNvPr>
              <p:cNvCxnSpPr/>
              <p:nvPr/>
            </p:nvCxnSpPr>
            <p:spPr>
              <a:xfrm>
                <a:off x="4401670" y="1676399"/>
                <a:ext cx="0" cy="10309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71" name="Straight Connector 29770">
                <a:extLst>
                  <a:ext uri="{FF2B5EF4-FFF2-40B4-BE49-F238E27FC236}">
                    <a16:creationId xmlns:a16="http://schemas.microsoft.com/office/drawing/2014/main" id="{590C2CB3-75E0-3C83-568C-1557644195C2}"/>
                  </a:ext>
                </a:extLst>
              </p:cNvPr>
              <p:cNvCxnSpPr/>
              <p:nvPr/>
            </p:nvCxnSpPr>
            <p:spPr>
              <a:xfrm>
                <a:off x="3657599" y="2191870"/>
                <a:ext cx="148814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72" name="Straight Connector 29771">
                <a:extLst>
                  <a:ext uri="{FF2B5EF4-FFF2-40B4-BE49-F238E27FC236}">
                    <a16:creationId xmlns:a16="http://schemas.microsoft.com/office/drawing/2014/main" id="{281D93EF-4609-C7D1-F90D-6BF04E71CE79}"/>
                  </a:ext>
                </a:extLst>
              </p:cNvPr>
              <p:cNvCxnSpPr/>
              <p:nvPr/>
            </p:nvCxnSpPr>
            <p:spPr>
              <a:xfrm flipH="1">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773" name="Straight Connector 29772">
                <a:extLst>
                  <a:ext uri="{FF2B5EF4-FFF2-40B4-BE49-F238E27FC236}">
                    <a16:creationId xmlns:a16="http://schemas.microsoft.com/office/drawing/2014/main" id="{5954E8D8-B783-BAD6-B2FE-94964384B08E}"/>
                  </a:ext>
                </a:extLst>
              </p:cNvPr>
              <p:cNvCxnSpPr/>
              <p:nvPr/>
            </p:nvCxnSpPr>
            <p:spPr>
              <a:xfrm>
                <a:off x="3875532" y="1827377"/>
                <a:ext cx="1052275" cy="72898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774" name="Oval 36">
                <a:extLst>
                  <a:ext uri="{FF2B5EF4-FFF2-40B4-BE49-F238E27FC236}">
                    <a16:creationId xmlns:a16="http://schemas.microsoft.com/office/drawing/2014/main" id="{B45804FE-0F51-740A-6ECF-FF1252BC1D0E}"/>
                  </a:ext>
                </a:extLst>
              </p:cNvPr>
              <p:cNvSpPr/>
              <p:nvPr/>
            </p:nvSpPr>
            <p:spPr>
              <a:xfrm>
                <a:off x="4231341" y="2106706"/>
                <a:ext cx="304800" cy="1524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03" name="Group 58">
              <a:extLst>
                <a:ext uri="{FF2B5EF4-FFF2-40B4-BE49-F238E27FC236}">
                  <a16:creationId xmlns:a16="http://schemas.microsoft.com/office/drawing/2014/main" id="{540FB8BD-241D-F609-E5C2-5EFB1AF8B52F}"/>
                </a:ext>
              </a:extLst>
            </p:cNvPr>
            <p:cNvGrpSpPr/>
            <p:nvPr/>
          </p:nvGrpSpPr>
          <p:grpSpPr>
            <a:xfrm>
              <a:off x="4680749" y="4492012"/>
              <a:ext cx="516392" cy="739760"/>
              <a:chOff x="3469341" y="1371600"/>
              <a:chExt cx="833717" cy="1156447"/>
            </a:xfrm>
          </p:grpSpPr>
          <p:sp>
            <p:nvSpPr>
              <p:cNvPr id="29760" name="Flowchart: Delay 29759">
                <a:extLst>
                  <a:ext uri="{FF2B5EF4-FFF2-40B4-BE49-F238E27FC236}">
                    <a16:creationId xmlns:a16="http://schemas.microsoft.com/office/drawing/2014/main" id="{C3B3A00C-9105-2B51-BC21-4847A7B94B2F}"/>
                  </a:ext>
                </a:extLst>
              </p:cNvPr>
              <p:cNvSpPr/>
              <p:nvPr/>
            </p:nvSpPr>
            <p:spPr>
              <a:xfrm rot="16200000">
                <a:off x="3314700" y="1562100"/>
                <a:ext cx="1143000" cy="762000"/>
              </a:xfrm>
              <a:prstGeom prst="flowChartDelay">
                <a:avLst/>
              </a:prstGeom>
              <a:solidFill>
                <a:schemeClr val="tx1">
                  <a:lumMod val="75000"/>
                  <a:lumOff val="2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1" name="Rectangle 29760">
                <a:extLst>
                  <a:ext uri="{FF2B5EF4-FFF2-40B4-BE49-F238E27FC236}">
                    <a16:creationId xmlns:a16="http://schemas.microsoft.com/office/drawing/2014/main" id="{FF219394-9ADF-B1D6-5324-C24395DAB570}"/>
                  </a:ext>
                </a:extLst>
              </p:cNvPr>
              <p:cNvSpPr/>
              <p:nvPr/>
            </p:nvSpPr>
            <p:spPr>
              <a:xfrm flipH="1">
                <a:off x="3723939" y="1806388"/>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2" name="Rectangle 29761">
                <a:extLst>
                  <a:ext uri="{FF2B5EF4-FFF2-40B4-BE49-F238E27FC236}">
                    <a16:creationId xmlns:a16="http://schemas.microsoft.com/office/drawing/2014/main" id="{3F5DE48D-1A19-2989-BB43-CFAB40411387}"/>
                  </a:ext>
                </a:extLst>
              </p:cNvPr>
              <p:cNvSpPr/>
              <p:nvPr/>
            </p:nvSpPr>
            <p:spPr>
              <a:xfrm flipH="1">
                <a:off x="4015292" y="181983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3" name="Rectangle 29762">
                <a:extLst>
                  <a:ext uri="{FF2B5EF4-FFF2-40B4-BE49-F238E27FC236}">
                    <a16:creationId xmlns:a16="http://schemas.microsoft.com/office/drawing/2014/main" id="{9F500B13-C939-F647-BF5E-B59BD0A8C9C2}"/>
                  </a:ext>
                </a:extLst>
              </p:cNvPr>
              <p:cNvSpPr/>
              <p:nvPr/>
            </p:nvSpPr>
            <p:spPr>
              <a:xfrm flipH="1">
                <a:off x="3495337" y="2057400"/>
                <a:ext cx="771863" cy="85165"/>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4" name="Flowchart: Delay 29763">
                <a:extLst>
                  <a:ext uri="{FF2B5EF4-FFF2-40B4-BE49-F238E27FC236}">
                    <a16:creationId xmlns:a16="http://schemas.microsoft.com/office/drawing/2014/main" id="{4F61C435-52A9-4D6D-4A0E-5354F412708A}"/>
                  </a:ext>
                </a:extLst>
              </p:cNvPr>
              <p:cNvSpPr/>
              <p:nvPr/>
            </p:nvSpPr>
            <p:spPr>
              <a:xfrm rot="16200000">
                <a:off x="3832412" y="1595718"/>
                <a:ext cx="76200" cy="228600"/>
              </a:xfrm>
              <a:prstGeom prst="flowChartDelay">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5" name="Rectangle 56">
                <a:extLst>
                  <a:ext uri="{FF2B5EF4-FFF2-40B4-BE49-F238E27FC236}">
                    <a16:creationId xmlns:a16="http://schemas.microsoft.com/office/drawing/2014/main" id="{3A83684E-671F-FCF0-2292-9BA33ACBFEC4}"/>
                  </a:ext>
                </a:extLst>
              </p:cNvPr>
              <p:cNvSpPr/>
              <p:nvPr/>
            </p:nvSpPr>
            <p:spPr>
              <a:xfrm flipH="1">
                <a:off x="4230445" y="1801905"/>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6" name="Rectangle 29765">
                <a:extLst>
                  <a:ext uri="{FF2B5EF4-FFF2-40B4-BE49-F238E27FC236}">
                    <a16:creationId xmlns:a16="http://schemas.microsoft.com/office/drawing/2014/main" id="{D1476422-0423-E472-9A35-FDEEF0B6445C}"/>
                  </a:ext>
                </a:extLst>
              </p:cNvPr>
              <p:cNvSpPr/>
              <p:nvPr/>
            </p:nvSpPr>
            <p:spPr>
              <a:xfrm flipH="1">
                <a:off x="3495339" y="1837764"/>
                <a:ext cx="45719" cy="63201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7" name="Rectangle 29766">
                <a:extLst>
                  <a:ext uri="{FF2B5EF4-FFF2-40B4-BE49-F238E27FC236}">
                    <a16:creationId xmlns:a16="http://schemas.microsoft.com/office/drawing/2014/main" id="{A2DFD0A4-FAF9-2EE0-D57B-69B191764766}"/>
                  </a:ext>
                </a:extLst>
              </p:cNvPr>
              <p:cNvSpPr/>
              <p:nvPr/>
            </p:nvSpPr>
            <p:spPr>
              <a:xfrm rot="5400000" flipH="1">
                <a:off x="3848100" y="2073088"/>
                <a:ext cx="76200" cy="833717"/>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68" name="Rectangle 29767">
                <a:extLst>
                  <a:ext uri="{FF2B5EF4-FFF2-40B4-BE49-F238E27FC236}">
                    <a16:creationId xmlns:a16="http://schemas.microsoft.com/office/drawing/2014/main" id="{F16F1E01-F22D-B828-F249-72B3CDA6BEAB}"/>
                  </a:ext>
                </a:extLst>
              </p:cNvPr>
              <p:cNvSpPr/>
              <p:nvPr/>
            </p:nvSpPr>
            <p:spPr>
              <a:xfrm rot="5400000" flipH="1">
                <a:off x="3848100" y="1409700"/>
                <a:ext cx="76200" cy="762000"/>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05" name="Group 66">
              <a:extLst>
                <a:ext uri="{FF2B5EF4-FFF2-40B4-BE49-F238E27FC236}">
                  <a16:creationId xmlns:a16="http://schemas.microsoft.com/office/drawing/2014/main" id="{C495DC0E-9295-80A4-3E2F-6A114DD6CA62}"/>
                </a:ext>
              </a:extLst>
            </p:cNvPr>
            <p:cNvGrpSpPr/>
            <p:nvPr/>
          </p:nvGrpSpPr>
          <p:grpSpPr>
            <a:xfrm>
              <a:off x="4335028" y="5382378"/>
              <a:ext cx="371978" cy="922003"/>
              <a:chOff x="3581400" y="1447800"/>
              <a:chExt cx="712695" cy="1385047"/>
            </a:xfrm>
          </p:grpSpPr>
          <p:sp>
            <p:nvSpPr>
              <p:cNvPr id="29754" name="Oval 29753">
                <a:extLst>
                  <a:ext uri="{FF2B5EF4-FFF2-40B4-BE49-F238E27FC236}">
                    <a16:creationId xmlns:a16="http://schemas.microsoft.com/office/drawing/2014/main" id="{7D494222-2217-50D0-384D-04C6A59E4458}"/>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5" name="Oval 29754">
                <a:extLst>
                  <a:ext uri="{FF2B5EF4-FFF2-40B4-BE49-F238E27FC236}">
                    <a16:creationId xmlns:a16="http://schemas.microsoft.com/office/drawing/2014/main" id="{3B31682D-AD5B-9A1D-8F6F-0475544FB5C1}"/>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6" name="Rectangle 29755">
                <a:extLst>
                  <a:ext uri="{FF2B5EF4-FFF2-40B4-BE49-F238E27FC236}">
                    <a16:creationId xmlns:a16="http://schemas.microsoft.com/office/drawing/2014/main" id="{3F8A29F1-A1C4-0F51-3309-DF49C79C4956}"/>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57" name="Group 65">
                <a:extLst>
                  <a:ext uri="{FF2B5EF4-FFF2-40B4-BE49-F238E27FC236}">
                    <a16:creationId xmlns:a16="http://schemas.microsoft.com/office/drawing/2014/main" id="{85E6A13A-EAD3-4E1C-BF7C-06364E80F1A6}"/>
                  </a:ext>
                </a:extLst>
              </p:cNvPr>
              <p:cNvGrpSpPr/>
              <p:nvPr/>
            </p:nvGrpSpPr>
            <p:grpSpPr>
              <a:xfrm>
                <a:off x="4114800" y="2133600"/>
                <a:ext cx="58396" cy="152400"/>
                <a:chOff x="4648200" y="1600200"/>
                <a:chExt cx="183776" cy="479611"/>
              </a:xfrm>
            </p:grpSpPr>
            <p:sp>
              <p:nvSpPr>
                <p:cNvPr id="29758" name="Rectangle 29757">
                  <a:extLst>
                    <a:ext uri="{FF2B5EF4-FFF2-40B4-BE49-F238E27FC236}">
                      <a16:creationId xmlns:a16="http://schemas.microsoft.com/office/drawing/2014/main" id="{9371FC0A-8EE7-C341-DB50-412C45C2F14D}"/>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9" name="Oval 29758">
                  <a:extLst>
                    <a:ext uri="{FF2B5EF4-FFF2-40B4-BE49-F238E27FC236}">
                      <a16:creationId xmlns:a16="http://schemas.microsoft.com/office/drawing/2014/main" id="{253C65FD-D76A-14F2-F496-D66BDA8DEC13}"/>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06" name="Group 76">
              <a:extLst>
                <a:ext uri="{FF2B5EF4-FFF2-40B4-BE49-F238E27FC236}">
                  <a16:creationId xmlns:a16="http://schemas.microsoft.com/office/drawing/2014/main" id="{ADBE995C-6C20-1A37-A997-A71EC6A7AE1E}"/>
                </a:ext>
              </a:extLst>
            </p:cNvPr>
            <p:cNvGrpSpPr/>
            <p:nvPr/>
          </p:nvGrpSpPr>
          <p:grpSpPr>
            <a:xfrm>
              <a:off x="3906160" y="4031010"/>
              <a:ext cx="306335" cy="922003"/>
              <a:chOff x="3818965" y="1837932"/>
              <a:chExt cx="421341" cy="1066800"/>
            </a:xfrm>
          </p:grpSpPr>
          <p:sp>
            <p:nvSpPr>
              <p:cNvPr id="29752" name="Chord 29751">
                <a:extLst>
                  <a:ext uri="{FF2B5EF4-FFF2-40B4-BE49-F238E27FC236}">
                    <a16:creationId xmlns:a16="http://schemas.microsoft.com/office/drawing/2014/main" id="{644AC644-D90F-A84C-A5E8-1956273E9A7A}"/>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3" name="Rectangle 29752">
                <a:extLst>
                  <a:ext uri="{FF2B5EF4-FFF2-40B4-BE49-F238E27FC236}">
                    <a16:creationId xmlns:a16="http://schemas.microsoft.com/office/drawing/2014/main" id="{E42FC983-EC8C-613F-B3E4-1D4E97FB48E1}"/>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07" name="Group 77">
              <a:extLst>
                <a:ext uri="{FF2B5EF4-FFF2-40B4-BE49-F238E27FC236}">
                  <a16:creationId xmlns:a16="http://schemas.microsoft.com/office/drawing/2014/main" id="{9C38680F-2AFE-3648-5CCB-BB0AF7011420}"/>
                </a:ext>
              </a:extLst>
            </p:cNvPr>
            <p:cNvGrpSpPr/>
            <p:nvPr/>
          </p:nvGrpSpPr>
          <p:grpSpPr>
            <a:xfrm>
              <a:off x="5538485" y="4049089"/>
              <a:ext cx="306335" cy="940081"/>
              <a:chOff x="3818965" y="1837932"/>
              <a:chExt cx="421341" cy="1066800"/>
            </a:xfrm>
          </p:grpSpPr>
          <p:sp>
            <p:nvSpPr>
              <p:cNvPr id="29750" name="Chord 78">
                <a:extLst>
                  <a:ext uri="{FF2B5EF4-FFF2-40B4-BE49-F238E27FC236}">
                    <a16:creationId xmlns:a16="http://schemas.microsoft.com/office/drawing/2014/main" id="{F9E9CF56-7BF1-6C06-31B2-9C8844FE4ABF}"/>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51" name="Rectangle 79">
                <a:extLst>
                  <a:ext uri="{FF2B5EF4-FFF2-40B4-BE49-F238E27FC236}">
                    <a16:creationId xmlns:a16="http://schemas.microsoft.com/office/drawing/2014/main" id="{6092ABD8-F907-B5D8-83E7-1EB25077C847}"/>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08" name="Group 80">
              <a:extLst>
                <a:ext uri="{FF2B5EF4-FFF2-40B4-BE49-F238E27FC236}">
                  <a16:creationId xmlns:a16="http://schemas.microsoft.com/office/drawing/2014/main" id="{E7B2E56C-3B45-57B4-1874-88903C265CA0}"/>
                </a:ext>
              </a:extLst>
            </p:cNvPr>
            <p:cNvGrpSpPr/>
            <p:nvPr/>
          </p:nvGrpSpPr>
          <p:grpSpPr>
            <a:xfrm>
              <a:off x="3906161" y="5151878"/>
              <a:ext cx="306335" cy="1039513"/>
              <a:chOff x="3818965" y="1837932"/>
              <a:chExt cx="421341" cy="1066800"/>
            </a:xfrm>
          </p:grpSpPr>
          <p:sp>
            <p:nvSpPr>
              <p:cNvPr id="29748" name="Chord 29747">
                <a:extLst>
                  <a:ext uri="{FF2B5EF4-FFF2-40B4-BE49-F238E27FC236}">
                    <a16:creationId xmlns:a16="http://schemas.microsoft.com/office/drawing/2014/main" id="{C21ACAA1-705F-936F-E3EB-EEC55799DA5B}"/>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9" name="Rectangle 29748">
                <a:extLst>
                  <a:ext uri="{FF2B5EF4-FFF2-40B4-BE49-F238E27FC236}">
                    <a16:creationId xmlns:a16="http://schemas.microsoft.com/office/drawing/2014/main" id="{A40C9EF0-E45F-A855-BE23-7C7A24C6AFC3}"/>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09" name="Group 83">
              <a:extLst>
                <a:ext uri="{FF2B5EF4-FFF2-40B4-BE49-F238E27FC236}">
                  <a16:creationId xmlns:a16="http://schemas.microsoft.com/office/drawing/2014/main" id="{5EAC1205-2A11-5262-864A-44E07B34D56D}"/>
                </a:ext>
              </a:extLst>
            </p:cNvPr>
            <p:cNvGrpSpPr/>
            <p:nvPr/>
          </p:nvGrpSpPr>
          <p:grpSpPr>
            <a:xfrm>
              <a:off x="5569118" y="5210632"/>
              <a:ext cx="306335" cy="940081"/>
              <a:chOff x="3818965" y="1837932"/>
              <a:chExt cx="421341" cy="1066800"/>
            </a:xfrm>
          </p:grpSpPr>
          <p:sp>
            <p:nvSpPr>
              <p:cNvPr id="29746" name="Chord 29745">
                <a:extLst>
                  <a:ext uri="{FF2B5EF4-FFF2-40B4-BE49-F238E27FC236}">
                    <a16:creationId xmlns:a16="http://schemas.microsoft.com/office/drawing/2014/main" id="{19D975AE-99A7-90C6-F024-2BF6BB6BB990}"/>
                  </a:ext>
                </a:extLst>
              </p:cNvPr>
              <p:cNvSpPr/>
              <p:nvPr/>
            </p:nvSpPr>
            <p:spPr>
              <a:xfrm rot="5400000">
                <a:off x="3494411" y="2180832"/>
                <a:ext cx="1066800" cy="381000"/>
              </a:xfrm>
              <a:prstGeom prst="chord">
                <a:avLst>
                  <a:gd name="adj1" fmla="val 2233702"/>
                  <a:gd name="adj2" fmla="val 19460511"/>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7" name="Rectangle 29746">
                <a:extLst>
                  <a:ext uri="{FF2B5EF4-FFF2-40B4-BE49-F238E27FC236}">
                    <a16:creationId xmlns:a16="http://schemas.microsoft.com/office/drawing/2014/main" id="{39CC9589-5247-F5CF-4797-AA021FBEA99A}"/>
                  </a:ext>
                </a:extLst>
              </p:cNvPr>
              <p:cNvSpPr/>
              <p:nvPr/>
            </p:nvSpPr>
            <p:spPr>
              <a:xfrm rot="5400000" flipH="1">
                <a:off x="3991536" y="2395818"/>
                <a:ext cx="76200" cy="421341"/>
              </a:xfrm>
              <a:prstGeom prst="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10" name="Group 86">
              <a:extLst>
                <a:ext uri="{FF2B5EF4-FFF2-40B4-BE49-F238E27FC236}">
                  <a16:creationId xmlns:a16="http://schemas.microsoft.com/office/drawing/2014/main" id="{B4AF9C6F-839D-AD86-621A-882AEB7EF6A3}"/>
                </a:ext>
              </a:extLst>
            </p:cNvPr>
            <p:cNvGrpSpPr/>
            <p:nvPr/>
          </p:nvGrpSpPr>
          <p:grpSpPr>
            <a:xfrm>
              <a:off x="5087737" y="5382378"/>
              <a:ext cx="371978" cy="922003"/>
              <a:chOff x="3581400" y="1447800"/>
              <a:chExt cx="712695" cy="1385047"/>
            </a:xfrm>
          </p:grpSpPr>
          <p:sp>
            <p:nvSpPr>
              <p:cNvPr id="29740" name="Oval 29739">
                <a:extLst>
                  <a:ext uri="{FF2B5EF4-FFF2-40B4-BE49-F238E27FC236}">
                    <a16:creationId xmlns:a16="http://schemas.microsoft.com/office/drawing/2014/main" id="{0752C7F2-1181-94D1-A53C-4E21C1C06A3D}"/>
                  </a:ext>
                </a:extLst>
              </p:cNvPr>
              <p:cNvSpPr/>
              <p:nvPr/>
            </p:nvSpPr>
            <p:spPr>
              <a:xfrm>
                <a:off x="3581400" y="1447800"/>
                <a:ext cx="685800" cy="53340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1" name="Oval 29740">
                <a:extLst>
                  <a:ext uri="{FF2B5EF4-FFF2-40B4-BE49-F238E27FC236}">
                    <a16:creationId xmlns:a16="http://schemas.microsoft.com/office/drawing/2014/main" id="{53F25C2F-4F52-1363-6F42-ACD59DB6F62A}"/>
                  </a:ext>
                </a:extLst>
              </p:cNvPr>
              <p:cNvSpPr/>
              <p:nvPr/>
            </p:nvSpPr>
            <p:spPr>
              <a:xfrm>
                <a:off x="3796553" y="1613649"/>
                <a:ext cx="228600" cy="85164"/>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2" name="Rectangle 29741">
                <a:extLst>
                  <a:ext uri="{FF2B5EF4-FFF2-40B4-BE49-F238E27FC236}">
                    <a16:creationId xmlns:a16="http://schemas.microsoft.com/office/drawing/2014/main" id="{11ACD81F-83E0-AC07-1B2A-39E3F0BF803B}"/>
                  </a:ext>
                </a:extLst>
              </p:cNvPr>
              <p:cNvSpPr/>
              <p:nvPr/>
            </p:nvSpPr>
            <p:spPr>
              <a:xfrm>
                <a:off x="3581400" y="1689847"/>
                <a:ext cx="712695" cy="1143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43" name="Group 65">
                <a:extLst>
                  <a:ext uri="{FF2B5EF4-FFF2-40B4-BE49-F238E27FC236}">
                    <a16:creationId xmlns:a16="http://schemas.microsoft.com/office/drawing/2014/main" id="{BB94D565-9A71-B59B-D8E9-304930903756}"/>
                  </a:ext>
                </a:extLst>
              </p:cNvPr>
              <p:cNvGrpSpPr/>
              <p:nvPr/>
            </p:nvGrpSpPr>
            <p:grpSpPr>
              <a:xfrm>
                <a:off x="4114800" y="2133600"/>
                <a:ext cx="58396" cy="152400"/>
                <a:chOff x="4648200" y="1600200"/>
                <a:chExt cx="183776" cy="479611"/>
              </a:xfrm>
            </p:grpSpPr>
            <p:sp>
              <p:nvSpPr>
                <p:cNvPr id="29744" name="Rectangle 29743">
                  <a:extLst>
                    <a:ext uri="{FF2B5EF4-FFF2-40B4-BE49-F238E27FC236}">
                      <a16:creationId xmlns:a16="http://schemas.microsoft.com/office/drawing/2014/main" id="{035C3047-BD0B-D865-DFCE-88199800A02E}"/>
                    </a:ext>
                  </a:extLst>
                </p:cNvPr>
                <p:cNvSpPr/>
                <p:nvPr/>
              </p:nvSpPr>
              <p:spPr>
                <a:xfrm>
                  <a:off x="4666129" y="1734670"/>
                  <a:ext cx="147918" cy="345141"/>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45" name="Oval 29744">
                  <a:extLst>
                    <a:ext uri="{FF2B5EF4-FFF2-40B4-BE49-F238E27FC236}">
                      <a16:creationId xmlns:a16="http://schemas.microsoft.com/office/drawing/2014/main" id="{E6BDFEAB-BD71-A85D-AE38-5D9B81420ADE}"/>
                    </a:ext>
                  </a:extLst>
                </p:cNvPr>
                <p:cNvSpPr/>
                <p:nvPr/>
              </p:nvSpPr>
              <p:spPr>
                <a:xfrm>
                  <a:off x="4648200" y="1600200"/>
                  <a:ext cx="183776" cy="2286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711" name="Rectangle 29710">
              <a:extLst>
                <a:ext uri="{FF2B5EF4-FFF2-40B4-BE49-F238E27FC236}">
                  <a16:creationId xmlns:a16="http://schemas.microsoft.com/office/drawing/2014/main" id="{E3CA7EA7-7A8F-BA87-6D8F-DF512365677F}"/>
                </a:ext>
              </a:extLst>
            </p:cNvPr>
            <p:cNvSpPr/>
            <p:nvPr/>
          </p:nvSpPr>
          <p:spPr>
            <a:xfrm>
              <a:off x="4663244" y="3976775"/>
              <a:ext cx="520769" cy="38416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2" name="Rectangle 29711">
              <a:extLst>
                <a:ext uri="{FF2B5EF4-FFF2-40B4-BE49-F238E27FC236}">
                  <a16:creationId xmlns:a16="http://schemas.microsoft.com/office/drawing/2014/main" id="{DC517496-E521-C091-2442-069AB2D01E21}"/>
                </a:ext>
              </a:extLst>
            </p:cNvPr>
            <p:cNvSpPr/>
            <p:nvPr/>
          </p:nvSpPr>
          <p:spPr>
            <a:xfrm rot="5400000" flipH="1">
              <a:off x="4819568" y="5040877"/>
              <a:ext cx="76834" cy="260384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3" name="Rectangle 29712">
              <a:extLst>
                <a:ext uri="{FF2B5EF4-FFF2-40B4-BE49-F238E27FC236}">
                  <a16:creationId xmlns:a16="http://schemas.microsoft.com/office/drawing/2014/main" id="{1CDBD5ED-E83D-81E1-E437-1D52FBC9D329}"/>
                </a:ext>
              </a:extLst>
            </p:cNvPr>
            <p:cNvSpPr/>
            <p:nvPr/>
          </p:nvSpPr>
          <p:spPr>
            <a:xfrm rot="5400000" flipH="1">
              <a:off x="4834814" y="5251256"/>
              <a:ext cx="81353" cy="2341271"/>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4" name="Rectangle 29713">
              <a:extLst>
                <a:ext uri="{FF2B5EF4-FFF2-40B4-BE49-F238E27FC236}">
                  <a16:creationId xmlns:a16="http://schemas.microsoft.com/office/drawing/2014/main" id="{3484CD4A-6FDF-2634-97D0-33E152F4623F}"/>
                </a:ext>
              </a:extLst>
            </p:cNvPr>
            <p:cNvSpPr/>
            <p:nvPr/>
          </p:nvSpPr>
          <p:spPr>
            <a:xfrm rot="5400000" flipH="1">
              <a:off x="4832555" y="5470675"/>
              <a:ext cx="85871" cy="207869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15" name="Group 125">
              <a:extLst>
                <a:ext uri="{FF2B5EF4-FFF2-40B4-BE49-F238E27FC236}">
                  <a16:creationId xmlns:a16="http://schemas.microsoft.com/office/drawing/2014/main" id="{869838D2-A1CA-F5B9-39E3-A0BE056252DC}"/>
                </a:ext>
              </a:extLst>
            </p:cNvPr>
            <p:cNvGrpSpPr/>
            <p:nvPr/>
          </p:nvGrpSpPr>
          <p:grpSpPr>
            <a:xfrm>
              <a:off x="3639212" y="3945138"/>
              <a:ext cx="188177" cy="2336646"/>
              <a:chOff x="3657600" y="2667000"/>
              <a:chExt cx="192741" cy="2317377"/>
            </a:xfrm>
          </p:grpSpPr>
          <p:grpSp>
            <p:nvGrpSpPr>
              <p:cNvPr id="408" name="Group 108">
                <a:extLst>
                  <a:ext uri="{FF2B5EF4-FFF2-40B4-BE49-F238E27FC236}">
                    <a16:creationId xmlns:a16="http://schemas.microsoft.com/office/drawing/2014/main" id="{BED2DD29-1D27-C845-B547-65533341EFFD}"/>
                  </a:ext>
                </a:extLst>
              </p:cNvPr>
              <p:cNvGrpSpPr/>
              <p:nvPr/>
            </p:nvGrpSpPr>
            <p:grpSpPr>
              <a:xfrm>
                <a:off x="3657600" y="2667000"/>
                <a:ext cx="183776" cy="389965"/>
                <a:chOff x="3657600" y="2667000"/>
                <a:chExt cx="183776" cy="389965"/>
              </a:xfrm>
            </p:grpSpPr>
            <p:sp>
              <p:nvSpPr>
                <p:cNvPr id="29737" name="Rectangle 97">
                  <a:extLst>
                    <a:ext uri="{FF2B5EF4-FFF2-40B4-BE49-F238E27FC236}">
                      <a16:creationId xmlns:a16="http://schemas.microsoft.com/office/drawing/2014/main" id="{2B898B85-CEF5-43E8-AC00-0D9E3A0224DA}"/>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8" name="Rectangle 29737">
                  <a:extLst>
                    <a:ext uri="{FF2B5EF4-FFF2-40B4-BE49-F238E27FC236}">
                      <a16:creationId xmlns:a16="http://schemas.microsoft.com/office/drawing/2014/main" id="{9F364093-2573-F9FD-46EA-558F6AF3F2D2}"/>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9" name="Rectangle 29738">
                  <a:extLst>
                    <a:ext uri="{FF2B5EF4-FFF2-40B4-BE49-F238E27FC236}">
                      <a16:creationId xmlns:a16="http://schemas.microsoft.com/office/drawing/2014/main" id="{CE777D90-57F2-20F2-A0FB-768B27541B85}"/>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109">
                <a:extLst>
                  <a:ext uri="{FF2B5EF4-FFF2-40B4-BE49-F238E27FC236}">
                    <a16:creationId xmlns:a16="http://schemas.microsoft.com/office/drawing/2014/main" id="{A0D78C18-1CCE-E8EE-80D1-1A6CB6302192}"/>
                  </a:ext>
                </a:extLst>
              </p:cNvPr>
              <p:cNvGrpSpPr/>
              <p:nvPr/>
            </p:nvGrpSpPr>
            <p:grpSpPr>
              <a:xfrm>
                <a:off x="3666565" y="3155576"/>
                <a:ext cx="183776" cy="389965"/>
                <a:chOff x="3657600" y="2667000"/>
                <a:chExt cx="183776" cy="389965"/>
              </a:xfrm>
            </p:grpSpPr>
            <p:sp>
              <p:nvSpPr>
                <p:cNvPr id="29734" name="Rectangle 29733">
                  <a:extLst>
                    <a:ext uri="{FF2B5EF4-FFF2-40B4-BE49-F238E27FC236}">
                      <a16:creationId xmlns:a16="http://schemas.microsoft.com/office/drawing/2014/main" id="{DDBC549F-FD3F-D027-ED99-4CBE191775A0}"/>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5" name="Rectangle 29734">
                  <a:extLst>
                    <a:ext uri="{FF2B5EF4-FFF2-40B4-BE49-F238E27FC236}">
                      <a16:creationId xmlns:a16="http://schemas.microsoft.com/office/drawing/2014/main" id="{9CA1FA39-9E9E-5450-A60B-05F73BF9A17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6" name="Rectangle 29735">
                  <a:extLst>
                    <a:ext uri="{FF2B5EF4-FFF2-40B4-BE49-F238E27FC236}">
                      <a16:creationId xmlns:a16="http://schemas.microsoft.com/office/drawing/2014/main" id="{16F0F6B8-DB88-9271-E3FC-A0E18B73DA63}"/>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 name="Group 113">
                <a:extLst>
                  <a:ext uri="{FF2B5EF4-FFF2-40B4-BE49-F238E27FC236}">
                    <a16:creationId xmlns:a16="http://schemas.microsoft.com/office/drawing/2014/main" id="{E787AD47-8D05-F30A-95E4-C5DCD8E9C73F}"/>
                  </a:ext>
                </a:extLst>
              </p:cNvPr>
              <p:cNvGrpSpPr/>
              <p:nvPr/>
            </p:nvGrpSpPr>
            <p:grpSpPr>
              <a:xfrm>
                <a:off x="3657600" y="3626224"/>
                <a:ext cx="183776" cy="389965"/>
                <a:chOff x="3657600" y="2667000"/>
                <a:chExt cx="183776" cy="389965"/>
              </a:xfrm>
            </p:grpSpPr>
            <p:sp>
              <p:nvSpPr>
                <p:cNvPr id="29731" name="Rectangle 29730">
                  <a:extLst>
                    <a:ext uri="{FF2B5EF4-FFF2-40B4-BE49-F238E27FC236}">
                      <a16:creationId xmlns:a16="http://schemas.microsoft.com/office/drawing/2014/main" id="{A7596119-E3EB-2D94-C881-A68F859C7AFA}"/>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2" name="Rectangle 29731">
                  <a:extLst>
                    <a:ext uri="{FF2B5EF4-FFF2-40B4-BE49-F238E27FC236}">
                      <a16:creationId xmlns:a16="http://schemas.microsoft.com/office/drawing/2014/main" id="{DA1A475E-7147-747A-4073-535F12F68BAD}"/>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3" name="Rectangle 29732">
                  <a:extLst>
                    <a:ext uri="{FF2B5EF4-FFF2-40B4-BE49-F238E27FC236}">
                      <a16:creationId xmlns:a16="http://schemas.microsoft.com/office/drawing/2014/main" id="{BF632C4F-673D-62BC-8D07-372370D58A72}"/>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117">
                <a:extLst>
                  <a:ext uri="{FF2B5EF4-FFF2-40B4-BE49-F238E27FC236}">
                    <a16:creationId xmlns:a16="http://schemas.microsoft.com/office/drawing/2014/main" id="{D6322E60-DF8A-525E-367B-4EA9E92A98FC}"/>
                  </a:ext>
                </a:extLst>
              </p:cNvPr>
              <p:cNvGrpSpPr/>
              <p:nvPr/>
            </p:nvGrpSpPr>
            <p:grpSpPr>
              <a:xfrm>
                <a:off x="3657600" y="4119282"/>
                <a:ext cx="183776" cy="389965"/>
                <a:chOff x="3657600" y="2667000"/>
                <a:chExt cx="183776" cy="389965"/>
              </a:xfrm>
            </p:grpSpPr>
            <p:sp>
              <p:nvSpPr>
                <p:cNvPr id="29728" name="Rectangle 29727">
                  <a:extLst>
                    <a:ext uri="{FF2B5EF4-FFF2-40B4-BE49-F238E27FC236}">
                      <a16:creationId xmlns:a16="http://schemas.microsoft.com/office/drawing/2014/main" id="{FE04E122-C761-05FF-34B9-08788A844A2D}"/>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9" name="Rectangle 29728">
                  <a:extLst>
                    <a:ext uri="{FF2B5EF4-FFF2-40B4-BE49-F238E27FC236}">
                      <a16:creationId xmlns:a16="http://schemas.microsoft.com/office/drawing/2014/main" id="{EA46BD2A-4F90-1C3C-EE2F-81576044E665}"/>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30" name="Rectangle 29729">
                  <a:extLst>
                    <a:ext uri="{FF2B5EF4-FFF2-40B4-BE49-F238E27FC236}">
                      <a16:creationId xmlns:a16="http://schemas.microsoft.com/office/drawing/2014/main" id="{C8B9AA44-A1C3-0849-42C8-2631CB5AFA7A}"/>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2" name="Group 121">
                <a:extLst>
                  <a:ext uri="{FF2B5EF4-FFF2-40B4-BE49-F238E27FC236}">
                    <a16:creationId xmlns:a16="http://schemas.microsoft.com/office/drawing/2014/main" id="{BADA8BFF-8A51-4CE4-BC48-23C11A274C3F}"/>
                  </a:ext>
                </a:extLst>
              </p:cNvPr>
              <p:cNvGrpSpPr/>
              <p:nvPr/>
            </p:nvGrpSpPr>
            <p:grpSpPr>
              <a:xfrm>
                <a:off x="3657600" y="4594412"/>
                <a:ext cx="183776" cy="389965"/>
                <a:chOff x="3657600" y="2667000"/>
                <a:chExt cx="183776" cy="389965"/>
              </a:xfrm>
            </p:grpSpPr>
            <p:sp>
              <p:nvSpPr>
                <p:cNvPr id="413" name="Rectangle 412">
                  <a:extLst>
                    <a:ext uri="{FF2B5EF4-FFF2-40B4-BE49-F238E27FC236}">
                      <a16:creationId xmlns:a16="http://schemas.microsoft.com/office/drawing/2014/main" id="{31EAFC96-CD06-45D9-8E81-8E1439DA997D}"/>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36B7063B-C728-E219-073D-E878D25FFECA}"/>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A617CD2C-80EB-9E22-9A66-A8B87DFED761}"/>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16" name="Group 126">
              <a:extLst>
                <a:ext uri="{FF2B5EF4-FFF2-40B4-BE49-F238E27FC236}">
                  <a16:creationId xmlns:a16="http://schemas.microsoft.com/office/drawing/2014/main" id="{9948B5D0-2DE6-8CC3-87FB-F5C99D16DA4D}"/>
                </a:ext>
              </a:extLst>
            </p:cNvPr>
            <p:cNvGrpSpPr/>
            <p:nvPr/>
          </p:nvGrpSpPr>
          <p:grpSpPr>
            <a:xfrm>
              <a:off x="5949849" y="3954177"/>
              <a:ext cx="188177" cy="2336646"/>
              <a:chOff x="3657600" y="2667000"/>
              <a:chExt cx="192741" cy="2317377"/>
            </a:xfrm>
          </p:grpSpPr>
          <p:grpSp>
            <p:nvGrpSpPr>
              <p:cNvPr id="388" name="Group 108">
                <a:extLst>
                  <a:ext uri="{FF2B5EF4-FFF2-40B4-BE49-F238E27FC236}">
                    <a16:creationId xmlns:a16="http://schemas.microsoft.com/office/drawing/2014/main" id="{4A4A40A0-26EF-FC82-BB7E-C8C2FDB8E6A7}"/>
                  </a:ext>
                </a:extLst>
              </p:cNvPr>
              <p:cNvGrpSpPr/>
              <p:nvPr/>
            </p:nvGrpSpPr>
            <p:grpSpPr>
              <a:xfrm>
                <a:off x="3657600" y="2667000"/>
                <a:ext cx="183776" cy="389965"/>
                <a:chOff x="3657600" y="2667000"/>
                <a:chExt cx="183776" cy="389965"/>
              </a:xfrm>
            </p:grpSpPr>
            <p:sp>
              <p:nvSpPr>
                <p:cNvPr id="405" name="Rectangle 404">
                  <a:extLst>
                    <a:ext uri="{FF2B5EF4-FFF2-40B4-BE49-F238E27FC236}">
                      <a16:creationId xmlns:a16="http://schemas.microsoft.com/office/drawing/2014/main" id="{F0BE9AC7-1AF8-0A34-7387-1F75B83A5E10}"/>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26B6E660-704D-1132-2227-4DA13BBA7A06}"/>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7A936DFE-DEF7-A924-9F6D-A5DF2FDCC143}"/>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9" name="Group 109">
                <a:extLst>
                  <a:ext uri="{FF2B5EF4-FFF2-40B4-BE49-F238E27FC236}">
                    <a16:creationId xmlns:a16="http://schemas.microsoft.com/office/drawing/2014/main" id="{7EFADB96-3229-FB86-F00F-DC1C93056056}"/>
                  </a:ext>
                </a:extLst>
              </p:cNvPr>
              <p:cNvGrpSpPr/>
              <p:nvPr/>
            </p:nvGrpSpPr>
            <p:grpSpPr>
              <a:xfrm>
                <a:off x="3666565" y="3155576"/>
                <a:ext cx="183776" cy="389965"/>
                <a:chOff x="3657600" y="2667000"/>
                <a:chExt cx="183776" cy="389965"/>
              </a:xfrm>
            </p:grpSpPr>
            <p:sp>
              <p:nvSpPr>
                <p:cNvPr id="402" name="Rectangle 401">
                  <a:extLst>
                    <a:ext uri="{FF2B5EF4-FFF2-40B4-BE49-F238E27FC236}">
                      <a16:creationId xmlns:a16="http://schemas.microsoft.com/office/drawing/2014/main" id="{296C6320-E24C-3B57-F965-A4F76F927E81}"/>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C830DC91-6C6D-DDDB-F08D-84B512EFEF29}"/>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2B161FFF-1406-D416-A7AC-576E25D69291}"/>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113">
                <a:extLst>
                  <a:ext uri="{FF2B5EF4-FFF2-40B4-BE49-F238E27FC236}">
                    <a16:creationId xmlns:a16="http://schemas.microsoft.com/office/drawing/2014/main" id="{118F4172-DF62-A273-C552-55D20FFDCABF}"/>
                  </a:ext>
                </a:extLst>
              </p:cNvPr>
              <p:cNvGrpSpPr/>
              <p:nvPr/>
            </p:nvGrpSpPr>
            <p:grpSpPr>
              <a:xfrm>
                <a:off x="3657600" y="3626224"/>
                <a:ext cx="183776" cy="389965"/>
                <a:chOff x="3657600" y="2667000"/>
                <a:chExt cx="183776" cy="389965"/>
              </a:xfrm>
            </p:grpSpPr>
            <p:sp>
              <p:nvSpPr>
                <p:cNvPr id="399" name="Rectangle 398">
                  <a:extLst>
                    <a:ext uri="{FF2B5EF4-FFF2-40B4-BE49-F238E27FC236}">
                      <a16:creationId xmlns:a16="http://schemas.microsoft.com/office/drawing/2014/main" id="{CA93FB07-A0BB-0825-16DF-B70F55790AA4}"/>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a:extLst>
                    <a:ext uri="{FF2B5EF4-FFF2-40B4-BE49-F238E27FC236}">
                      <a16:creationId xmlns:a16="http://schemas.microsoft.com/office/drawing/2014/main" id="{03CF2429-023E-6420-7764-12A1A9A454E8}"/>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a:extLst>
                    <a:ext uri="{FF2B5EF4-FFF2-40B4-BE49-F238E27FC236}">
                      <a16:creationId xmlns:a16="http://schemas.microsoft.com/office/drawing/2014/main" id="{8E9FF9CE-22D1-70EF-4A63-570F198E5338}"/>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117">
                <a:extLst>
                  <a:ext uri="{FF2B5EF4-FFF2-40B4-BE49-F238E27FC236}">
                    <a16:creationId xmlns:a16="http://schemas.microsoft.com/office/drawing/2014/main" id="{0E951488-81D6-8762-92FD-E3D769459AEE}"/>
                  </a:ext>
                </a:extLst>
              </p:cNvPr>
              <p:cNvGrpSpPr/>
              <p:nvPr/>
            </p:nvGrpSpPr>
            <p:grpSpPr>
              <a:xfrm>
                <a:off x="3657600" y="4119282"/>
                <a:ext cx="183776" cy="389965"/>
                <a:chOff x="3657600" y="2667000"/>
                <a:chExt cx="183776" cy="389965"/>
              </a:xfrm>
            </p:grpSpPr>
            <p:sp>
              <p:nvSpPr>
                <p:cNvPr id="396" name="Rectangle 395">
                  <a:extLst>
                    <a:ext uri="{FF2B5EF4-FFF2-40B4-BE49-F238E27FC236}">
                      <a16:creationId xmlns:a16="http://schemas.microsoft.com/office/drawing/2014/main" id="{0CEBFAE8-D5F3-8EC9-DB59-FA9035DEDA9E}"/>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a:extLst>
                    <a:ext uri="{FF2B5EF4-FFF2-40B4-BE49-F238E27FC236}">
                      <a16:creationId xmlns:a16="http://schemas.microsoft.com/office/drawing/2014/main" id="{5C820D0C-5AF7-75DD-90E9-7349877EA121}"/>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BDE8733A-8818-7ADF-5B54-95A98FD0F85B}"/>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121">
                <a:extLst>
                  <a:ext uri="{FF2B5EF4-FFF2-40B4-BE49-F238E27FC236}">
                    <a16:creationId xmlns:a16="http://schemas.microsoft.com/office/drawing/2014/main" id="{2F6BA703-AEDF-9F2E-8C05-7E13F3B2069C}"/>
                  </a:ext>
                </a:extLst>
              </p:cNvPr>
              <p:cNvGrpSpPr/>
              <p:nvPr/>
            </p:nvGrpSpPr>
            <p:grpSpPr>
              <a:xfrm>
                <a:off x="3657600" y="4594412"/>
                <a:ext cx="183776" cy="389965"/>
                <a:chOff x="3657600" y="2667000"/>
                <a:chExt cx="183776" cy="389965"/>
              </a:xfrm>
            </p:grpSpPr>
            <p:sp>
              <p:nvSpPr>
                <p:cNvPr id="393" name="Rectangle 392">
                  <a:extLst>
                    <a:ext uri="{FF2B5EF4-FFF2-40B4-BE49-F238E27FC236}">
                      <a16:creationId xmlns:a16="http://schemas.microsoft.com/office/drawing/2014/main" id="{C233B201-D323-7E10-6ECA-189FEEB009D8}"/>
                    </a:ext>
                  </a:extLst>
                </p:cNvPr>
                <p:cNvSpPr/>
                <p:nvPr/>
              </p:nvSpPr>
              <p:spPr>
                <a:xfrm rot="5400000" flipH="1">
                  <a:off x="3709147" y="2615453"/>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a16="http://schemas.microsoft.com/office/drawing/2014/main" id="{BBD487D1-040C-B919-2391-898A98A613BE}"/>
                    </a:ext>
                  </a:extLst>
                </p:cNvPr>
                <p:cNvSpPr/>
                <p:nvPr/>
              </p:nvSpPr>
              <p:spPr>
                <a:xfrm rot="5400000" flipH="1">
                  <a:off x="3713629" y="27768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a:extLst>
                    <a:ext uri="{FF2B5EF4-FFF2-40B4-BE49-F238E27FC236}">
                      <a16:creationId xmlns:a16="http://schemas.microsoft.com/office/drawing/2014/main" id="{AD75C7A7-05DF-65E7-9A61-EEBC55E8874C}"/>
                    </a:ext>
                  </a:extLst>
                </p:cNvPr>
                <p:cNvSpPr/>
                <p:nvPr/>
              </p:nvSpPr>
              <p:spPr>
                <a:xfrm rot="5400000" flipH="1">
                  <a:off x="3713629" y="2929218"/>
                  <a:ext cx="76200" cy="179294"/>
                </a:xfrm>
                <a:prstGeom prst="rect">
                  <a:avLst/>
                </a:prstGeom>
                <a:solidFill>
                  <a:srgbClr val="D6B28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17" name="Group 147">
              <a:extLst>
                <a:ext uri="{FF2B5EF4-FFF2-40B4-BE49-F238E27FC236}">
                  <a16:creationId xmlns:a16="http://schemas.microsoft.com/office/drawing/2014/main" id="{D0E4657A-7B15-B135-21B1-15CF31E2B5A4}"/>
                </a:ext>
              </a:extLst>
            </p:cNvPr>
            <p:cNvGrpSpPr/>
            <p:nvPr/>
          </p:nvGrpSpPr>
          <p:grpSpPr>
            <a:xfrm>
              <a:off x="2737713" y="4614042"/>
              <a:ext cx="1176218" cy="1920840"/>
              <a:chOff x="5791201" y="1828801"/>
              <a:chExt cx="2549023" cy="4030629"/>
            </a:xfrm>
            <a:solidFill>
              <a:schemeClr val="accent6">
                <a:lumMod val="75000"/>
              </a:schemeClr>
            </a:solidFill>
          </p:grpSpPr>
          <p:grpSp>
            <p:nvGrpSpPr>
              <p:cNvPr id="13326" name="Group 49">
                <a:extLst>
                  <a:ext uri="{FF2B5EF4-FFF2-40B4-BE49-F238E27FC236}">
                    <a16:creationId xmlns:a16="http://schemas.microsoft.com/office/drawing/2014/main" id="{38490EAC-A914-BF27-04C3-5430C643DE9E}"/>
                  </a:ext>
                </a:extLst>
              </p:cNvPr>
              <p:cNvGrpSpPr/>
              <p:nvPr/>
            </p:nvGrpSpPr>
            <p:grpSpPr>
              <a:xfrm>
                <a:off x="5791201" y="1828801"/>
                <a:ext cx="2549023" cy="4030629"/>
                <a:chOff x="5791200" y="1828800"/>
                <a:chExt cx="2549022" cy="4030629"/>
              </a:xfrm>
              <a:grpFill/>
            </p:grpSpPr>
            <p:sp>
              <p:nvSpPr>
                <p:cNvPr id="13328" name="Rectangle 13327">
                  <a:extLst>
                    <a:ext uri="{FF2B5EF4-FFF2-40B4-BE49-F238E27FC236}">
                      <a16:creationId xmlns:a16="http://schemas.microsoft.com/office/drawing/2014/main" id="{3047E2AC-0D58-9E39-BF60-0B4335A08B68}"/>
                    </a:ext>
                  </a:extLst>
                </p:cNvPr>
                <p:cNvSpPr/>
                <p:nvPr/>
              </p:nvSpPr>
              <p:spPr>
                <a:xfrm>
                  <a:off x="6874105" y="2354229"/>
                  <a:ext cx="304800" cy="3505200"/>
                </a:xfrm>
                <a:prstGeom prst="rect">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9" name="Lightning Bolt 13328">
                  <a:extLst>
                    <a:ext uri="{FF2B5EF4-FFF2-40B4-BE49-F238E27FC236}">
                      <a16:creationId xmlns:a16="http://schemas.microsoft.com/office/drawing/2014/main" id="{2926186A-064A-0E46-4B8F-4D09E153154D}"/>
                    </a:ext>
                  </a:extLst>
                </p:cNvPr>
                <p:cNvSpPr/>
                <p:nvPr/>
              </p:nvSpPr>
              <p:spPr>
                <a:xfrm rot="20382424">
                  <a:off x="7008188" y="4074826"/>
                  <a:ext cx="1332034" cy="145102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Lightning Bolt 13329">
                  <a:extLst>
                    <a:ext uri="{FF2B5EF4-FFF2-40B4-BE49-F238E27FC236}">
                      <a16:creationId xmlns:a16="http://schemas.microsoft.com/office/drawing/2014/main" id="{04A05329-8D9B-AA40-DD32-6F74CA02B54A}"/>
                    </a:ext>
                  </a:extLst>
                </p:cNvPr>
                <p:cNvSpPr/>
                <p:nvPr/>
              </p:nvSpPr>
              <p:spPr>
                <a:xfrm rot="21317321">
                  <a:off x="6930454" y="4080932"/>
                  <a:ext cx="1283495" cy="1424865"/>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Lightning Bolt 13330">
                  <a:extLst>
                    <a:ext uri="{FF2B5EF4-FFF2-40B4-BE49-F238E27FC236}">
                      <a16:creationId xmlns:a16="http://schemas.microsoft.com/office/drawing/2014/main" id="{D8A7C56B-AAFE-F989-871E-01EAFC44D4FF}"/>
                    </a:ext>
                  </a:extLst>
                </p:cNvPr>
                <p:cNvSpPr/>
                <p:nvPr/>
              </p:nvSpPr>
              <p:spPr>
                <a:xfrm>
                  <a:off x="6821455" y="182880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2" name="Lightning Bolt 13331">
                  <a:extLst>
                    <a:ext uri="{FF2B5EF4-FFF2-40B4-BE49-F238E27FC236}">
                      <a16:creationId xmlns:a16="http://schemas.microsoft.com/office/drawing/2014/main" id="{C6FDD004-A9E3-45CB-E687-82FC4CA53CA0}"/>
                    </a:ext>
                  </a:extLst>
                </p:cNvPr>
                <p:cNvSpPr/>
                <p:nvPr/>
              </p:nvSpPr>
              <p:spPr>
                <a:xfrm>
                  <a:off x="6745255" y="213359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3" name="Lightning Bolt 13332">
                  <a:extLst>
                    <a:ext uri="{FF2B5EF4-FFF2-40B4-BE49-F238E27FC236}">
                      <a16:creationId xmlns:a16="http://schemas.microsoft.com/office/drawing/2014/main" id="{5E8FA99B-70D9-E10B-AD25-27EA3859C791}"/>
                    </a:ext>
                  </a:extLst>
                </p:cNvPr>
                <p:cNvSpPr/>
                <p:nvPr/>
              </p:nvSpPr>
              <p:spPr>
                <a:xfrm>
                  <a:off x="6897654" y="2590801"/>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4" name="Lightning Bolt 13333">
                  <a:extLst>
                    <a:ext uri="{FF2B5EF4-FFF2-40B4-BE49-F238E27FC236}">
                      <a16:creationId xmlns:a16="http://schemas.microsoft.com/office/drawing/2014/main" id="{87A5F408-2F2E-3849-AE96-88B5017096A9}"/>
                    </a:ext>
                  </a:extLst>
                </p:cNvPr>
                <p:cNvSpPr/>
                <p:nvPr/>
              </p:nvSpPr>
              <p:spPr>
                <a:xfrm>
                  <a:off x="6797905" y="28876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5" name="Lightning Bolt 13334">
                  <a:extLst>
                    <a:ext uri="{FF2B5EF4-FFF2-40B4-BE49-F238E27FC236}">
                      <a16:creationId xmlns:a16="http://schemas.microsoft.com/office/drawing/2014/main" id="{DF0692CF-BAF4-133E-1693-6C8DDDC80F08}"/>
                    </a:ext>
                  </a:extLst>
                </p:cNvPr>
                <p:cNvSpPr/>
                <p:nvPr/>
              </p:nvSpPr>
              <p:spPr>
                <a:xfrm>
                  <a:off x="6721705" y="3421029"/>
                  <a:ext cx="1447800" cy="12954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6" name="Lightning Bolt 13335">
                  <a:extLst>
                    <a:ext uri="{FF2B5EF4-FFF2-40B4-BE49-F238E27FC236}">
                      <a16:creationId xmlns:a16="http://schemas.microsoft.com/office/drawing/2014/main" id="{DF3E6E54-0A70-43DC-001F-0FBB79B93E03}"/>
                    </a:ext>
                  </a:extLst>
                </p:cNvPr>
                <p:cNvSpPr/>
                <p:nvPr/>
              </p:nvSpPr>
              <p:spPr>
                <a:xfrm rot="1217576" flipH="1">
                  <a:off x="5895979" y="4131375"/>
                  <a:ext cx="1366504" cy="163475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7" name="Lightning Bolt 13336">
                  <a:extLst>
                    <a:ext uri="{FF2B5EF4-FFF2-40B4-BE49-F238E27FC236}">
                      <a16:creationId xmlns:a16="http://schemas.microsoft.com/office/drawing/2014/main" id="{BA1101F1-F1CE-9C19-8B99-985270828DDB}"/>
                    </a:ext>
                  </a:extLst>
                </p:cNvPr>
                <p:cNvSpPr/>
                <p:nvPr/>
              </p:nvSpPr>
              <p:spPr>
                <a:xfrm rot="282679" flipH="1">
                  <a:off x="5791200" y="3788978"/>
                  <a:ext cx="1448252" cy="15229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8" name="Lightning Bolt 13337">
                  <a:extLst>
                    <a:ext uri="{FF2B5EF4-FFF2-40B4-BE49-F238E27FC236}">
                      <a16:creationId xmlns:a16="http://schemas.microsoft.com/office/drawing/2014/main" id="{C16168D1-8201-6771-1E1B-A299A664BA04}"/>
                    </a:ext>
                  </a:extLst>
                </p:cNvPr>
                <p:cNvSpPr/>
                <p:nvPr/>
              </p:nvSpPr>
              <p:spPr>
                <a:xfrm flipH="1">
                  <a:off x="6337007" y="18970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9" name="Lightning Bolt 13338">
                  <a:extLst>
                    <a:ext uri="{FF2B5EF4-FFF2-40B4-BE49-F238E27FC236}">
                      <a16:creationId xmlns:a16="http://schemas.microsoft.com/office/drawing/2014/main" id="{CDD0AC2D-6909-5C5E-D999-D8B9BD8049F9}"/>
                    </a:ext>
                  </a:extLst>
                </p:cNvPr>
                <p:cNvSpPr/>
                <p:nvPr/>
              </p:nvSpPr>
              <p:spPr>
                <a:xfrm flipH="1">
                  <a:off x="6413207" y="220182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0" name="Lightning Bolt 13339">
                  <a:extLst>
                    <a:ext uri="{FF2B5EF4-FFF2-40B4-BE49-F238E27FC236}">
                      <a16:creationId xmlns:a16="http://schemas.microsoft.com/office/drawing/2014/main" id="{C4AD51D9-631B-3B97-AD47-1B5BE265C207}"/>
                    </a:ext>
                  </a:extLst>
                </p:cNvPr>
                <p:cNvSpPr/>
                <p:nvPr/>
              </p:nvSpPr>
              <p:spPr>
                <a:xfrm flipH="1">
                  <a:off x="6260808" y="265903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1" name="Lightning Bolt 13340">
                  <a:extLst>
                    <a:ext uri="{FF2B5EF4-FFF2-40B4-BE49-F238E27FC236}">
                      <a16:creationId xmlns:a16="http://schemas.microsoft.com/office/drawing/2014/main" id="{E2D3EE8F-C9F4-9CEF-403B-939CA3253D1E}"/>
                    </a:ext>
                  </a:extLst>
                </p:cNvPr>
                <p:cNvSpPr/>
                <p:nvPr/>
              </p:nvSpPr>
              <p:spPr>
                <a:xfrm flipH="1">
                  <a:off x="6360557" y="29558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2" name="Lightning Bolt 13341">
                  <a:extLst>
                    <a:ext uri="{FF2B5EF4-FFF2-40B4-BE49-F238E27FC236}">
                      <a16:creationId xmlns:a16="http://schemas.microsoft.com/office/drawing/2014/main" id="{037C207C-EF71-15B6-F8DF-7CDB2C2D25BD}"/>
                    </a:ext>
                  </a:extLst>
                </p:cNvPr>
                <p:cNvSpPr/>
                <p:nvPr/>
              </p:nvSpPr>
              <p:spPr>
                <a:xfrm flipH="1">
                  <a:off x="6284357" y="34892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3" name="Oval 13342">
                  <a:extLst>
                    <a:ext uri="{FF2B5EF4-FFF2-40B4-BE49-F238E27FC236}">
                      <a16:creationId xmlns:a16="http://schemas.microsoft.com/office/drawing/2014/main" id="{92FE4E41-1B23-390E-F4B3-E80F2DC42405}"/>
                    </a:ext>
                  </a:extLst>
                </p:cNvPr>
                <p:cNvSpPr/>
                <p:nvPr/>
              </p:nvSpPr>
              <p:spPr>
                <a:xfrm>
                  <a:off x="6781800" y="22098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a:extLst>
                    <a:ext uri="{FF2B5EF4-FFF2-40B4-BE49-F238E27FC236}">
                      <a16:creationId xmlns:a16="http://schemas.microsoft.com/office/drawing/2014/main" id="{37F56662-8777-69FF-A745-1F2D53D83AAC}"/>
                    </a:ext>
                  </a:extLst>
                </p:cNvPr>
                <p:cNvSpPr/>
                <p:nvPr/>
              </p:nvSpPr>
              <p:spPr>
                <a:xfrm>
                  <a:off x="6781800" y="31242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a:extLst>
                    <a:ext uri="{FF2B5EF4-FFF2-40B4-BE49-F238E27FC236}">
                      <a16:creationId xmlns:a16="http://schemas.microsoft.com/office/drawing/2014/main" id="{4C0CEA42-230E-A42C-CDD8-75D2404551A6}"/>
                    </a:ext>
                  </a:extLst>
                </p:cNvPr>
                <p:cNvSpPr/>
                <p:nvPr/>
              </p:nvSpPr>
              <p:spPr>
                <a:xfrm>
                  <a:off x="6705600" y="39624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27" name="Rectangle 13326">
                <a:extLst>
                  <a:ext uri="{FF2B5EF4-FFF2-40B4-BE49-F238E27FC236}">
                    <a16:creationId xmlns:a16="http://schemas.microsoft.com/office/drawing/2014/main" id="{12A39924-5C70-7AAE-2DD4-754478BB3D76}"/>
                  </a:ext>
                </a:extLst>
              </p:cNvPr>
              <p:cNvSpPr/>
              <p:nvPr/>
            </p:nvSpPr>
            <p:spPr>
              <a:xfrm rot="5400000" flipH="1">
                <a:off x="6400800" y="3124200"/>
                <a:ext cx="1600200" cy="68580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18" name="Group 168">
              <a:extLst>
                <a:ext uri="{FF2B5EF4-FFF2-40B4-BE49-F238E27FC236}">
                  <a16:creationId xmlns:a16="http://schemas.microsoft.com/office/drawing/2014/main" id="{C50A31CE-CA74-AC34-46FB-DA0EC7C549E2}"/>
                </a:ext>
              </a:extLst>
            </p:cNvPr>
            <p:cNvGrpSpPr/>
            <p:nvPr/>
          </p:nvGrpSpPr>
          <p:grpSpPr>
            <a:xfrm>
              <a:off x="5952380" y="4676925"/>
              <a:ext cx="1176218" cy="1920840"/>
              <a:chOff x="5791201" y="1828801"/>
              <a:chExt cx="2549023" cy="4030629"/>
            </a:xfrm>
            <a:solidFill>
              <a:schemeClr val="accent6">
                <a:lumMod val="75000"/>
              </a:schemeClr>
            </a:solidFill>
          </p:grpSpPr>
          <p:grpSp>
            <p:nvGrpSpPr>
              <p:cNvPr id="29724" name="Group 49">
                <a:extLst>
                  <a:ext uri="{FF2B5EF4-FFF2-40B4-BE49-F238E27FC236}">
                    <a16:creationId xmlns:a16="http://schemas.microsoft.com/office/drawing/2014/main" id="{D78BFD63-6717-6B1D-0152-CE1967699CBE}"/>
                  </a:ext>
                </a:extLst>
              </p:cNvPr>
              <p:cNvGrpSpPr/>
              <p:nvPr/>
            </p:nvGrpSpPr>
            <p:grpSpPr>
              <a:xfrm>
                <a:off x="5791201" y="1828801"/>
                <a:ext cx="2549023" cy="4030629"/>
                <a:chOff x="5791200" y="1828800"/>
                <a:chExt cx="2549022" cy="4030629"/>
              </a:xfrm>
              <a:grpFill/>
            </p:grpSpPr>
            <p:sp>
              <p:nvSpPr>
                <p:cNvPr id="29726" name="Rectangle 29725">
                  <a:extLst>
                    <a:ext uri="{FF2B5EF4-FFF2-40B4-BE49-F238E27FC236}">
                      <a16:creationId xmlns:a16="http://schemas.microsoft.com/office/drawing/2014/main" id="{1CEDB904-77AC-659B-5EBE-9B619331D3B3}"/>
                    </a:ext>
                  </a:extLst>
                </p:cNvPr>
                <p:cNvSpPr/>
                <p:nvPr/>
              </p:nvSpPr>
              <p:spPr>
                <a:xfrm>
                  <a:off x="6874105" y="2354229"/>
                  <a:ext cx="304800" cy="3505200"/>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7" name="Lightning Bolt 29726">
                  <a:extLst>
                    <a:ext uri="{FF2B5EF4-FFF2-40B4-BE49-F238E27FC236}">
                      <a16:creationId xmlns:a16="http://schemas.microsoft.com/office/drawing/2014/main" id="{02CDDCBA-1B16-B89A-550E-3674895FF3AB}"/>
                    </a:ext>
                  </a:extLst>
                </p:cNvPr>
                <p:cNvSpPr/>
                <p:nvPr/>
              </p:nvSpPr>
              <p:spPr>
                <a:xfrm rot="20382424">
                  <a:off x="7008188" y="4074826"/>
                  <a:ext cx="1332034" cy="145102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ghtning Bolt 147">
                  <a:extLst>
                    <a:ext uri="{FF2B5EF4-FFF2-40B4-BE49-F238E27FC236}">
                      <a16:creationId xmlns:a16="http://schemas.microsoft.com/office/drawing/2014/main" id="{45A36141-1B75-7310-5BE0-EEBDC1A3C49F}"/>
                    </a:ext>
                  </a:extLst>
                </p:cNvPr>
                <p:cNvSpPr/>
                <p:nvPr/>
              </p:nvSpPr>
              <p:spPr>
                <a:xfrm rot="21317321">
                  <a:off x="6930454" y="4080932"/>
                  <a:ext cx="1283495" cy="1424865"/>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Lightning Bolt 148">
                  <a:extLst>
                    <a:ext uri="{FF2B5EF4-FFF2-40B4-BE49-F238E27FC236}">
                      <a16:creationId xmlns:a16="http://schemas.microsoft.com/office/drawing/2014/main" id="{B3C9AA5B-4919-C03B-B078-E2EBEFDE4DA6}"/>
                    </a:ext>
                  </a:extLst>
                </p:cNvPr>
                <p:cNvSpPr/>
                <p:nvPr/>
              </p:nvSpPr>
              <p:spPr>
                <a:xfrm>
                  <a:off x="6821455" y="182880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ghtning Bolt 149">
                  <a:extLst>
                    <a:ext uri="{FF2B5EF4-FFF2-40B4-BE49-F238E27FC236}">
                      <a16:creationId xmlns:a16="http://schemas.microsoft.com/office/drawing/2014/main" id="{F7BD9F9C-ECFA-03E2-1388-EF0A81E7746F}"/>
                    </a:ext>
                  </a:extLst>
                </p:cNvPr>
                <p:cNvSpPr/>
                <p:nvPr/>
              </p:nvSpPr>
              <p:spPr>
                <a:xfrm>
                  <a:off x="6745255" y="213359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 name="Lightning Bolt 13311">
                  <a:extLst>
                    <a:ext uri="{FF2B5EF4-FFF2-40B4-BE49-F238E27FC236}">
                      <a16:creationId xmlns:a16="http://schemas.microsoft.com/office/drawing/2014/main" id="{6F16CBBE-8FE2-FC57-AA46-F0A8A007F2D4}"/>
                    </a:ext>
                  </a:extLst>
                </p:cNvPr>
                <p:cNvSpPr/>
                <p:nvPr/>
              </p:nvSpPr>
              <p:spPr>
                <a:xfrm>
                  <a:off x="6897654" y="2590801"/>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Lightning Bolt 13312">
                  <a:extLst>
                    <a:ext uri="{FF2B5EF4-FFF2-40B4-BE49-F238E27FC236}">
                      <a16:creationId xmlns:a16="http://schemas.microsoft.com/office/drawing/2014/main" id="{999BA508-759D-696A-B1A5-811361A0163D}"/>
                    </a:ext>
                  </a:extLst>
                </p:cNvPr>
                <p:cNvSpPr/>
                <p:nvPr/>
              </p:nvSpPr>
              <p:spPr>
                <a:xfrm>
                  <a:off x="6797905" y="28876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Lightning Bolt 13314">
                  <a:extLst>
                    <a:ext uri="{FF2B5EF4-FFF2-40B4-BE49-F238E27FC236}">
                      <a16:creationId xmlns:a16="http://schemas.microsoft.com/office/drawing/2014/main" id="{DB42AFE8-BA92-4ACD-1B1E-4D2FBE0E07DD}"/>
                    </a:ext>
                  </a:extLst>
                </p:cNvPr>
                <p:cNvSpPr/>
                <p:nvPr/>
              </p:nvSpPr>
              <p:spPr>
                <a:xfrm>
                  <a:off x="6721705" y="3421029"/>
                  <a:ext cx="1447800" cy="12954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Lightning Bolt 13315">
                  <a:extLst>
                    <a:ext uri="{FF2B5EF4-FFF2-40B4-BE49-F238E27FC236}">
                      <a16:creationId xmlns:a16="http://schemas.microsoft.com/office/drawing/2014/main" id="{D184CE30-7159-49B5-8614-B21D77F92E9F}"/>
                    </a:ext>
                  </a:extLst>
                </p:cNvPr>
                <p:cNvSpPr/>
                <p:nvPr/>
              </p:nvSpPr>
              <p:spPr>
                <a:xfrm rot="1217576" flipH="1">
                  <a:off x="5895979" y="4131375"/>
                  <a:ext cx="1366504" cy="1634752"/>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7" name="Lightning Bolt 13316">
                  <a:extLst>
                    <a:ext uri="{FF2B5EF4-FFF2-40B4-BE49-F238E27FC236}">
                      <a16:creationId xmlns:a16="http://schemas.microsoft.com/office/drawing/2014/main" id="{EC761085-5505-1755-F95A-AF5399C8C79F}"/>
                    </a:ext>
                  </a:extLst>
                </p:cNvPr>
                <p:cNvSpPr/>
                <p:nvPr/>
              </p:nvSpPr>
              <p:spPr>
                <a:xfrm rot="282679" flipH="1">
                  <a:off x="5791200" y="3788978"/>
                  <a:ext cx="1448252" cy="15229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8" name="Lightning Bolt 13317">
                  <a:extLst>
                    <a:ext uri="{FF2B5EF4-FFF2-40B4-BE49-F238E27FC236}">
                      <a16:creationId xmlns:a16="http://schemas.microsoft.com/office/drawing/2014/main" id="{C5160D0A-DD98-A9E7-D8C1-727305E29471}"/>
                    </a:ext>
                  </a:extLst>
                </p:cNvPr>
                <p:cNvSpPr/>
                <p:nvPr/>
              </p:nvSpPr>
              <p:spPr>
                <a:xfrm flipH="1">
                  <a:off x="6337007" y="1897029"/>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9" name="Lightning Bolt 13318">
                  <a:extLst>
                    <a:ext uri="{FF2B5EF4-FFF2-40B4-BE49-F238E27FC236}">
                      <a16:creationId xmlns:a16="http://schemas.microsoft.com/office/drawing/2014/main" id="{016A5FEB-B8A7-7CDA-7289-CF7356553B3F}"/>
                    </a:ext>
                  </a:extLst>
                </p:cNvPr>
                <p:cNvSpPr/>
                <p:nvPr/>
              </p:nvSpPr>
              <p:spPr>
                <a:xfrm flipH="1">
                  <a:off x="6413207" y="220182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0" name="Lightning Bolt 13319">
                  <a:extLst>
                    <a:ext uri="{FF2B5EF4-FFF2-40B4-BE49-F238E27FC236}">
                      <a16:creationId xmlns:a16="http://schemas.microsoft.com/office/drawing/2014/main" id="{F536F9EA-CF84-C5ED-A6F6-E97F96B25908}"/>
                    </a:ext>
                  </a:extLst>
                </p:cNvPr>
                <p:cNvSpPr/>
                <p:nvPr/>
              </p:nvSpPr>
              <p:spPr>
                <a:xfrm flipH="1">
                  <a:off x="6260808" y="2659030"/>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Lightning Bolt 13320">
                  <a:extLst>
                    <a:ext uri="{FF2B5EF4-FFF2-40B4-BE49-F238E27FC236}">
                      <a16:creationId xmlns:a16="http://schemas.microsoft.com/office/drawing/2014/main" id="{1DF730F5-8CE1-FCD1-F6B0-C49211C7F6A3}"/>
                    </a:ext>
                  </a:extLst>
                </p:cNvPr>
                <p:cNvSpPr/>
                <p:nvPr/>
              </p:nvSpPr>
              <p:spPr>
                <a:xfrm flipH="1">
                  <a:off x="6360557" y="29558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Lightning Bolt 13321">
                  <a:extLst>
                    <a:ext uri="{FF2B5EF4-FFF2-40B4-BE49-F238E27FC236}">
                      <a16:creationId xmlns:a16="http://schemas.microsoft.com/office/drawing/2014/main" id="{6A3F5E95-05FA-3BC0-C139-CD41D1E86B76}"/>
                    </a:ext>
                  </a:extLst>
                </p:cNvPr>
                <p:cNvSpPr/>
                <p:nvPr/>
              </p:nvSpPr>
              <p:spPr>
                <a:xfrm flipH="1">
                  <a:off x="6284357" y="3489258"/>
                  <a:ext cx="1143000" cy="1219200"/>
                </a:xfrm>
                <a:prstGeom prst="lightningBol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Oval 13322">
                  <a:extLst>
                    <a:ext uri="{FF2B5EF4-FFF2-40B4-BE49-F238E27FC236}">
                      <a16:creationId xmlns:a16="http://schemas.microsoft.com/office/drawing/2014/main" id="{4DB4CF6C-92AC-F207-CDD2-1F4B3B88F6B9}"/>
                    </a:ext>
                  </a:extLst>
                </p:cNvPr>
                <p:cNvSpPr/>
                <p:nvPr/>
              </p:nvSpPr>
              <p:spPr>
                <a:xfrm>
                  <a:off x="6781800" y="22098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4" name="Oval 13323">
                  <a:extLst>
                    <a:ext uri="{FF2B5EF4-FFF2-40B4-BE49-F238E27FC236}">
                      <a16:creationId xmlns:a16="http://schemas.microsoft.com/office/drawing/2014/main" id="{6BFADD69-18AA-6B5A-A43C-5092D3283223}"/>
                    </a:ext>
                  </a:extLst>
                </p:cNvPr>
                <p:cNvSpPr/>
                <p:nvPr/>
              </p:nvSpPr>
              <p:spPr>
                <a:xfrm>
                  <a:off x="6781800" y="31242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Oval 13324">
                  <a:extLst>
                    <a:ext uri="{FF2B5EF4-FFF2-40B4-BE49-F238E27FC236}">
                      <a16:creationId xmlns:a16="http://schemas.microsoft.com/office/drawing/2014/main" id="{A6AEBA2E-CA88-72C5-1D33-CA1AE8803B8E}"/>
                    </a:ext>
                  </a:extLst>
                </p:cNvPr>
                <p:cNvSpPr/>
                <p:nvPr/>
              </p:nvSpPr>
              <p:spPr>
                <a:xfrm>
                  <a:off x="6705600" y="3962400"/>
                  <a:ext cx="685800" cy="685800"/>
                </a:xfrm>
                <a:prstGeom prst="ellipse">
                  <a:avLst/>
                </a:prstGeom>
                <a:grp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725" name="Rectangle 29724">
                <a:extLst>
                  <a:ext uri="{FF2B5EF4-FFF2-40B4-BE49-F238E27FC236}">
                    <a16:creationId xmlns:a16="http://schemas.microsoft.com/office/drawing/2014/main" id="{66373453-1BF4-9A78-90C8-E4420F693103}"/>
                  </a:ext>
                </a:extLst>
              </p:cNvPr>
              <p:cNvSpPr/>
              <p:nvPr/>
            </p:nvSpPr>
            <p:spPr>
              <a:xfrm rot="5400000" flipH="1">
                <a:off x="6400800" y="3124200"/>
                <a:ext cx="1600200" cy="68580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19" name="Group 197">
              <a:extLst>
                <a:ext uri="{FF2B5EF4-FFF2-40B4-BE49-F238E27FC236}">
                  <a16:creationId xmlns:a16="http://schemas.microsoft.com/office/drawing/2014/main" id="{16B98ED0-040B-087D-8508-2A113745D936}"/>
                </a:ext>
              </a:extLst>
            </p:cNvPr>
            <p:cNvGrpSpPr/>
            <p:nvPr/>
          </p:nvGrpSpPr>
          <p:grpSpPr>
            <a:xfrm>
              <a:off x="4349455" y="-698568"/>
              <a:ext cx="1117303" cy="1043115"/>
              <a:chOff x="4027873" y="719657"/>
              <a:chExt cx="2330696" cy="2175943"/>
            </a:xfrm>
          </p:grpSpPr>
          <p:cxnSp>
            <p:nvCxnSpPr>
              <p:cNvPr id="29720" name="Straight Connector 29719">
                <a:extLst>
                  <a:ext uri="{FF2B5EF4-FFF2-40B4-BE49-F238E27FC236}">
                    <a16:creationId xmlns:a16="http://schemas.microsoft.com/office/drawing/2014/main" id="{EFED3AA2-F0F9-1697-F7C2-E7A16D8733EB}"/>
                  </a:ext>
                </a:extLst>
              </p:cNvPr>
              <p:cNvCxnSpPr/>
              <p:nvPr/>
            </p:nvCxnSpPr>
            <p:spPr>
              <a:xfrm>
                <a:off x="5181600" y="1371600"/>
                <a:ext cx="0" cy="15240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721" name="Straight Arrow Connector 29720">
                <a:extLst>
                  <a:ext uri="{FF2B5EF4-FFF2-40B4-BE49-F238E27FC236}">
                    <a16:creationId xmlns:a16="http://schemas.microsoft.com/office/drawing/2014/main" id="{01490D47-6D32-F861-805D-ED79B32DA05E}"/>
                  </a:ext>
                </a:extLst>
              </p:cNvPr>
              <p:cNvCxnSpPr/>
              <p:nvPr/>
            </p:nvCxnSpPr>
            <p:spPr>
              <a:xfrm flipV="1">
                <a:off x="4027873" y="1791242"/>
                <a:ext cx="2330696" cy="26791"/>
              </a:xfrm>
              <a:prstGeom prst="straightConnector1">
                <a:avLst/>
              </a:prstGeom>
              <a:ln w="127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722" name="Frame 29721">
                <a:extLst>
                  <a:ext uri="{FF2B5EF4-FFF2-40B4-BE49-F238E27FC236}">
                    <a16:creationId xmlns:a16="http://schemas.microsoft.com/office/drawing/2014/main" id="{DE8F54B9-D6F6-CC67-D0F6-9B70CD2F1BCD}"/>
                  </a:ext>
                </a:extLst>
              </p:cNvPr>
              <p:cNvSpPr/>
              <p:nvPr/>
            </p:nvSpPr>
            <p:spPr>
              <a:xfrm rot="2748331">
                <a:off x="4910599" y="722688"/>
                <a:ext cx="541793" cy="535732"/>
              </a:xfrm>
              <a:prstGeom prst="frame">
                <a:avLst>
                  <a:gd name="adj1" fmla="val 0"/>
                </a:avLst>
              </a:prstGeom>
              <a:solidFill>
                <a:schemeClr val="tx1">
                  <a:lumMod val="85000"/>
                  <a:lumOff val="15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723" name="Frame 29722">
                <a:extLst>
                  <a:ext uri="{FF2B5EF4-FFF2-40B4-BE49-F238E27FC236}">
                    <a16:creationId xmlns:a16="http://schemas.microsoft.com/office/drawing/2014/main" id="{74F9C58E-BB21-234E-B708-A7A11197F266}"/>
                  </a:ext>
                </a:extLst>
              </p:cNvPr>
              <p:cNvSpPr/>
              <p:nvPr/>
            </p:nvSpPr>
            <p:spPr>
              <a:xfrm rot="2748331">
                <a:off x="5019113" y="906170"/>
                <a:ext cx="325636" cy="321993"/>
              </a:xfrm>
              <a:prstGeom prst="frame">
                <a:avLst>
                  <a:gd name="adj1" fmla="val 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60756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perarts.com/products/images/1238.jpg">
            <a:extLst>
              <a:ext uri="{FF2B5EF4-FFF2-40B4-BE49-F238E27FC236}">
                <a16:creationId xmlns:a16="http://schemas.microsoft.com/office/drawing/2014/main" id="{09C9A6C9-AB26-6982-21EB-FDA86FA4B62A}"/>
              </a:ext>
            </a:extLst>
          </p:cNvPr>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C0251D-15CA-FE36-10B2-0993F1CF6B47}"/>
              </a:ext>
            </a:extLst>
          </p:cNvPr>
          <p:cNvSpPr txBox="1"/>
          <p:nvPr/>
        </p:nvSpPr>
        <p:spPr>
          <a:xfrm>
            <a:off x="269631" y="210740"/>
            <a:ext cx="7491046" cy="6555641"/>
          </a:xfrm>
          <a:prstGeom prst="rect">
            <a:avLst/>
          </a:prstGeom>
          <a:noFill/>
        </p:spPr>
        <p:txBody>
          <a:bodyPr wrap="square">
            <a:spAutoFit/>
          </a:bodyPr>
          <a:lstStyle/>
          <a:p>
            <a:pPr algn="l" fontAlgn="base"/>
            <a:r>
              <a:rPr lang="en-US" sz="2000" b="0" i="0" dirty="0">
                <a:solidFill>
                  <a:schemeClr val="bg1"/>
                </a:solidFill>
                <a:effectLst/>
                <a:latin typeface="Calibri" panose="020F0502020204030204" pitchFamily="34" charset="0"/>
              </a:rPr>
              <a:t>What kinds of traditions do we have? </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Some of them may have come from our fathers, and now we are passing them along to our own children. </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Are they what we want them to be?</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 Are they based on actions of righteousness and faith?</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Are they mostly material in nature, or are they eternal?</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Are we consciously creating righteous traditions, or is life just happening to us? </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Are our traditions being created in response to the loud voices of the world, or are they influenced by the still, small voice of the Spirit? </a:t>
            </a:r>
          </a:p>
          <a:p>
            <a:pPr algn="l" fontAlgn="base"/>
            <a:endParaRPr lang="en-US" sz="2000" dirty="0">
              <a:solidFill>
                <a:schemeClr val="bg1"/>
              </a:solidFill>
              <a:latin typeface="Calibri" panose="020F0502020204030204" pitchFamily="34" charset="0"/>
            </a:endParaRPr>
          </a:p>
          <a:p>
            <a:pPr algn="l" fontAlgn="base"/>
            <a:r>
              <a:rPr lang="en-US" sz="2000" b="0" i="0" dirty="0">
                <a:solidFill>
                  <a:schemeClr val="bg1"/>
                </a:solidFill>
                <a:effectLst/>
                <a:latin typeface="Calibri" panose="020F0502020204030204" pitchFamily="34" charset="0"/>
              </a:rPr>
              <a:t>Are the traditions that we are creating in our families going to make it easier for our children to follow the living prophets, or will they make it difficult for them?</a:t>
            </a:r>
          </a:p>
          <a:p>
            <a:pPr algn="l" fontAlgn="base"/>
            <a:r>
              <a:rPr lang="en-US" sz="2000" b="0" i="0" dirty="0">
                <a:solidFill>
                  <a:schemeClr val="bg1"/>
                </a:solidFill>
                <a:effectLst/>
                <a:latin typeface="Calibri" panose="020F0502020204030204" pitchFamily="34" charset="0"/>
              </a:rPr>
              <a:t>(9)</a:t>
            </a:r>
          </a:p>
        </p:txBody>
      </p:sp>
      <p:pic>
        <p:nvPicPr>
          <p:cNvPr id="7" name="Picture 6">
            <a:extLst>
              <a:ext uri="{FF2B5EF4-FFF2-40B4-BE49-F238E27FC236}">
                <a16:creationId xmlns:a16="http://schemas.microsoft.com/office/drawing/2014/main" id="{9002E2D2-9535-9F18-FAB1-468CFE1E92C1}"/>
              </a:ext>
            </a:extLst>
          </p:cNvPr>
          <p:cNvPicPr>
            <a:picLocks noChangeAspect="1"/>
          </p:cNvPicPr>
          <p:nvPr/>
        </p:nvPicPr>
        <p:blipFill>
          <a:blip r:embed="rId3"/>
          <a:stretch>
            <a:fillRect/>
          </a:stretch>
        </p:blipFill>
        <p:spPr>
          <a:xfrm>
            <a:off x="8171728" y="1415711"/>
            <a:ext cx="3116850" cy="3299746"/>
          </a:xfrm>
          <a:prstGeom prst="rect">
            <a:avLst/>
          </a:prstGeom>
        </p:spPr>
      </p:pic>
    </p:spTree>
    <p:extLst>
      <p:ext uri="{BB962C8B-B14F-4D97-AF65-F5344CB8AC3E}">
        <p14:creationId xmlns:p14="http://schemas.microsoft.com/office/powerpoint/2010/main" val="13679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110277"/>
            <a:ext cx="12192001" cy="7072969"/>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Who Was Involved?</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 name="Group 14"/>
          <p:cNvGrpSpPr/>
          <p:nvPr/>
        </p:nvGrpSpPr>
        <p:grpSpPr>
          <a:xfrm>
            <a:off x="7821040" y="695262"/>
            <a:ext cx="867431" cy="2123005"/>
            <a:chOff x="3379176" y="481253"/>
            <a:chExt cx="2001888" cy="4934660"/>
          </a:xfrm>
        </p:grpSpPr>
        <p:grpSp>
          <p:nvGrpSpPr>
            <p:cNvPr id="3" name="Group 58"/>
            <p:cNvGrpSpPr/>
            <p:nvPr/>
          </p:nvGrpSpPr>
          <p:grpSpPr>
            <a:xfrm>
              <a:off x="3379176" y="481253"/>
              <a:ext cx="2001888" cy="4934660"/>
              <a:chOff x="3104183" y="529034"/>
              <a:chExt cx="1415407" cy="3344532"/>
            </a:xfrm>
          </p:grpSpPr>
          <p:sp>
            <p:nvSpPr>
              <p:cNvPr id="39" name="Oval 38"/>
              <p:cNvSpPr/>
              <p:nvPr/>
            </p:nvSpPr>
            <p:spPr>
              <a:xfrm rot="208670" flipH="1">
                <a:off x="3290479" y="666542"/>
                <a:ext cx="1082574" cy="1225198"/>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28098" flipH="1">
                <a:off x="3104183" y="2157592"/>
                <a:ext cx="326552"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127589" flipH="1">
                <a:off x="4179015" y="2153524"/>
                <a:ext cx="340575" cy="5145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247591" flipH="1">
                <a:off x="3488745" y="3290199"/>
                <a:ext cx="250930"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8952234" flipH="1">
                <a:off x="3778423" y="3278660"/>
                <a:ext cx="249729"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430708" flipH="1">
                <a:off x="3232839" y="1543682"/>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19809709" flipH="1">
                <a:off x="3817759" y="1509588"/>
                <a:ext cx="535898" cy="1040568"/>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flipH="1">
                <a:off x="3396529" y="1677588"/>
                <a:ext cx="799476" cy="1901253"/>
              </a:xfrm>
              <a:prstGeom prst="trapezoid">
                <a:avLst/>
              </a:prstGeom>
              <a:solidFill>
                <a:srgbClr val="E9A8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3434005" y="683242"/>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20363465" flipH="1">
                <a:off x="3797487" y="529034"/>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48"/>
              <p:cNvSpPr/>
              <p:nvPr/>
            </p:nvSpPr>
            <p:spPr>
              <a:xfrm rot="16523337" flipH="1">
                <a:off x="3401695" y="596361"/>
                <a:ext cx="436755" cy="503473"/>
              </a:xfrm>
              <a:prstGeom prst="round2DiagRect">
                <a:avLst>
                  <a:gd name="adj1" fmla="val 50000"/>
                  <a:gd name="adj2"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flipH="1">
                <a:off x="3662604" y="607042"/>
                <a:ext cx="381000" cy="3182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21333240" flipH="1">
                <a:off x="3739056" y="1571378"/>
                <a:ext cx="535898" cy="1941196"/>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301939" flipH="1">
                <a:off x="3286312" y="1642895"/>
                <a:ext cx="535898" cy="1869571"/>
              </a:xfrm>
              <a:prstGeom prst="trapezoid">
                <a:avLst>
                  <a:gd name="adj" fmla="val 34480"/>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flipH="1">
                <a:off x="3545298" y="1280504"/>
                <a:ext cx="504876" cy="58336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flipH="1">
                <a:off x="3664351" y="1390963"/>
                <a:ext cx="256067" cy="1529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5"/>
            <p:cNvGrpSpPr/>
            <p:nvPr/>
          </p:nvGrpSpPr>
          <p:grpSpPr>
            <a:xfrm rot="5064542">
              <a:off x="3663476" y="3438057"/>
              <a:ext cx="2025923" cy="403837"/>
              <a:chOff x="5852664" y="2219295"/>
              <a:chExt cx="4456611" cy="986155"/>
            </a:xfrm>
          </p:grpSpPr>
          <p:grpSp>
            <p:nvGrpSpPr>
              <p:cNvPr id="7" name="Group 80"/>
              <p:cNvGrpSpPr/>
              <p:nvPr/>
            </p:nvGrpSpPr>
            <p:grpSpPr>
              <a:xfrm>
                <a:off x="5852664" y="2219295"/>
                <a:ext cx="1926771" cy="964384"/>
                <a:chOff x="5852664" y="2219295"/>
                <a:chExt cx="1926771" cy="964384"/>
              </a:xfrm>
            </p:grpSpPr>
            <p:sp>
              <p:nvSpPr>
                <p:cNvPr id="36" name="Notched Right Arrow 35"/>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Notched Right Arrow 36"/>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Notched Right Arrow 29"/>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Notched Right Arrow 30"/>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81"/>
              <p:cNvGrpSpPr/>
              <p:nvPr/>
            </p:nvGrpSpPr>
            <p:grpSpPr>
              <a:xfrm>
                <a:off x="8382504" y="2241066"/>
                <a:ext cx="1926771" cy="964384"/>
                <a:chOff x="5852664" y="2219295"/>
                <a:chExt cx="1926771" cy="964384"/>
              </a:xfrm>
            </p:grpSpPr>
            <p:sp>
              <p:nvSpPr>
                <p:cNvPr id="33" name="Notched Right Arrow 32"/>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Notched Right Arrow 33"/>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6"/>
            <p:cNvGrpSpPr/>
            <p:nvPr/>
          </p:nvGrpSpPr>
          <p:grpSpPr>
            <a:xfrm rot="16535458" flipH="1">
              <a:off x="3004808" y="3414764"/>
              <a:ext cx="2025923" cy="403837"/>
              <a:chOff x="5852664" y="2219295"/>
              <a:chExt cx="4456611" cy="986155"/>
            </a:xfrm>
          </p:grpSpPr>
          <p:grpSp>
            <p:nvGrpSpPr>
              <p:cNvPr id="10" name="Group 87"/>
              <p:cNvGrpSpPr/>
              <p:nvPr/>
            </p:nvGrpSpPr>
            <p:grpSpPr>
              <a:xfrm>
                <a:off x="5852664" y="2219295"/>
                <a:ext cx="1926771" cy="964384"/>
                <a:chOff x="5852664" y="2219295"/>
                <a:chExt cx="1926771" cy="964384"/>
              </a:xfrm>
            </p:grpSpPr>
            <p:sp>
              <p:nvSpPr>
                <p:cNvPr id="26" name="Notched Right Arrow 25"/>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Notched Right Arrow 26"/>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Notched Right Arrow 19"/>
              <p:cNvSpPr/>
              <p:nvPr/>
            </p:nvSpPr>
            <p:spPr>
              <a:xfrm>
                <a:off x="7666811" y="2498373"/>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otched Right Arrow 20"/>
              <p:cNvSpPr/>
              <p:nvPr/>
            </p:nvSpPr>
            <p:spPr>
              <a:xfrm rot="10800000">
                <a:off x="8073930" y="2515399"/>
                <a:ext cx="407119" cy="394555"/>
              </a:xfrm>
              <a:prstGeom prst="notchedRightArrow">
                <a:avLst>
                  <a:gd name="adj1" fmla="val 50000"/>
                  <a:gd name="adj2" fmla="val 7993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90"/>
              <p:cNvGrpSpPr/>
              <p:nvPr/>
            </p:nvGrpSpPr>
            <p:grpSpPr>
              <a:xfrm>
                <a:off x="8382504" y="2241066"/>
                <a:ext cx="1926771" cy="964384"/>
                <a:chOff x="5852664" y="2219295"/>
                <a:chExt cx="1926771" cy="964384"/>
              </a:xfrm>
            </p:grpSpPr>
            <p:sp>
              <p:nvSpPr>
                <p:cNvPr id="23" name="Notched Right Arrow 22"/>
                <p:cNvSpPr/>
                <p:nvPr/>
              </p:nvSpPr>
              <p:spPr>
                <a:xfrm>
                  <a:off x="5852664" y="2219295"/>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Notched Right Arrow 23"/>
                <p:cNvSpPr/>
                <p:nvPr/>
              </p:nvSpPr>
              <p:spPr>
                <a:xfrm rot="10800000">
                  <a:off x="6788835" y="2223649"/>
                  <a:ext cx="990600" cy="960030"/>
                </a:xfrm>
                <a:prstGeom prst="notched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6718936" y="2219295"/>
                  <a:ext cx="215264" cy="957276"/>
                </a:xfrm>
                <a:prstGeom prst="diamon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 name="Group 326"/>
          <p:cNvGrpSpPr/>
          <p:nvPr/>
        </p:nvGrpSpPr>
        <p:grpSpPr>
          <a:xfrm>
            <a:off x="11019790" y="615601"/>
            <a:ext cx="1023053" cy="1894136"/>
            <a:chOff x="3937483" y="513080"/>
            <a:chExt cx="681026" cy="1754293"/>
          </a:xfrm>
        </p:grpSpPr>
        <p:sp>
          <p:nvSpPr>
            <p:cNvPr id="56"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30"/>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31"/>
            <p:cNvSpPr/>
            <p:nvPr/>
          </p:nvSpPr>
          <p:spPr>
            <a:xfrm rot="1480658">
              <a:off x="3979978" y="1073369"/>
              <a:ext cx="245926" cy="56896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33"/>
            <p:cNvSpPr/>
            <p:nvPr/>
          </p:nvSpPr>
          <p:spPr>
            <a:xfrm>
              <a:off x="4013152" y="1105747"/>
              <a:ext cx="491852" cy="106680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38"/>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3"/>
            <p:cNvGrpSpPr/>
            <p:nvPr/>
          </p:nvGrpSpPr>
          <p:grpSpPr>
            <a:xfrm>
              <a:off x="4342580" y="1037026"/>
              <a:ext cx="275929" cy="637681"/>
              <a:chOff x="4755948" y="2903312"/>
              <a:chExt cx="1111452" cy="2049688"/>
            </a:xfrm>
          </p:grpSpPr>
          <p:sp>
            <p:nvSpPr>
              <p:cNvPr id="71" name="Oval 70"/>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9830111">
                <a:off x="4816550" y="2903312"/>
                <a:ext cx="822282" cy="1828800"/>
              </a:xfrm>
              <a:prstGeom prst="trapezoid">
                <a:avLst>
                  <a:gd name="adj" fmla="val 30469"/>
                </a:avLst>
              </a:prstGeom>
              <a:solidFill>
                <a:srgbClr val="CCB9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Cloud 68"/>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225831">
              <a:off x="4219687" y="866621"/>
              <a:ext cx="86412" cy="1358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69" name="Rectangle 1"/>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charset="0"/>
                <a:cs typeface="Arial" charset="0"/>
              </a:rPr>
            </a:br>
            <a:endParaRPr kumimoji="0" lang="en-US" sz="1800" b="0" i="0" u="none" strike="noStrike" cap="none" normalizeH="0" baseline="0">
              <a:ln>
                <a:noFill/>
              </a:ln>
              <a:solidFill>
                <a:schemeClr val="tx1"/>
              </a:solidFill>
              <a:effectLst/>
              <a:latin typeface="Arial" charset="0"/>
              <a:cs typeface="Arial" charset="0"/>
            </a:endParaRPr>
          </a:p>
        </p:txBody>
      </p:sp>
      <p:grpSp>
        <p:nvGrpSpPr>
          <p:cNvPr id="656" name="Group 655"/>
          <p:cNvGrpSpPr/>
          <p:nvPr/>
        </p:nvGrpSpPr>
        <p:grpSpPr>
          <a:xfrm>
            <a:off x="155642" y="525294"/>
            <a:ext cx="2393005" cy="2929460"/>
            <a:chOff x="155642" y="525294"/>
            <a:chExt cx="2393005" cy="2929460"/>
          </a:xfrm>
        </p:grpSpPr>
        <p:sp>
          <p:nvSpPr>
            <p:cNvPr id="13" name="Rectangle 12"/>
            <p:cNvSpPr/>
            <p:nvPr/>
          </p:nvSpPr>
          <p:spPr>
            <a:xfrm>
              <a:off x="197797" y="1700428"/>
              <a:ext cx="2204935" cy="1754326"/>
            </a:xfrm>
            <a:prstGeom prst="rect">
              <a:avLst/>
            </a:prstGeom>
          </p:spPr>
          <p:txBody>
            <a:bodyPr wrap="square">
              <a:spAutoFit/>
            </a:bodyPr>
            <a:lstStyle/>
            <a:p>
              <a:pPr algn="ctr"/>
              <a:r>
                <a:rPr lang="en-US" dirty="0">
                  <a:solidFill>
                    <a:schemeClr val="bg1"/>
                  </a:solidFill>
                </a:rPr>
                <a:t>God the Father</a:t>
              </a:r>
            </a:p>
            <a:p>
              <a:pPr algn="ctr"/>
              <a:endParaRPr lang="en-US" dirty="0">
                <a:solidFill>
                  <a:schemeClr val="bg1"/>
                </a:solidFill>
              </a:endParaRPr>
            </a:p>
            <a:p>
              <a:pPr algn="ctr"/>
              <a:r>
                <a:rPr lang="en-US" dirty="0">
                  <a:solidFill>
                    <a:schemeClr val="bg1"/>
                  </a:solidFill>
                </a:rPr>
                <a:t>Spoke from the cloud, saying, “This is my beloved Son … ; hear ye him”   </a:t>
              </a:r>
            </a:p>
          </p:txBody>
        </p:sp>
        <p:sp>
          <p:nvSpPr>
            <p:cNvPr id="387" name="Cloud 386"/>
            <p:cNvSpPr/>
            <p:nvPr/>
          </p:nvSpPr>
          <p:spPr>
            <a:xfrm>
              <a:off x="155642" y="525294"/>
              <a:ext cx="2393005" cy="807396"/>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Matthew 17:5</a:t>
              </a:r>
            </a:p>
          </p:txBody>
        </p:sp>
        <p:sp>
          <p:nvSpPr>
            <p:cNvPr id="388" name="Down Arrow 387"/>
            <p:cNvSpPr/>
            <p:nvPr/>
          </p:nvSpPr>
          <p:spPr>
            <a:xfrm>
              <a:off x="1177047" y="1391055"/>
              <a:ext cx="321013" cy="35019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7" name="Group 656"/>
          <p:cNvGrpSpPr/>
          <p:nvPr/>
        </p:nvGrpSpPr>
        <p:grpSpPr>
          <a:xfrm>
            <a:off x="201038" y="3907277"/>
            <a:ext cx="2639438" cy="2135514"/>
            <a:chOff x="201038" y="3907277"/>
            <a:chExt cx="2639438" cy="2135514"/>
          </a:xfrm>
        </p:grpSpPr>
        <p:sp>
          <p:nvSpPr>
            <p:cNvPr id="389" name="Rectangle 388"/>
            <p:cNvSpPr/>
            <p:nvPr/>
          </p:nvSpPr>
          <p:spPr>
            <a:xfrm>
              <a:off x="265889" y="5119461"/>
              <a:ext cx="2574587" cy="923330"/>
            </a:xfrm>
            <a:prstGeom prst="rect">
              <a:avLst/>
            </a:prstGeom>
          </p:spPr>
          <p:txBody>
            <a:bodyPr wrap="square">
              <a:spAutoFit/>
            </a:bodyPr>
            <a:lstStyle/>
            <a:p>
              <a:r>
                <a:rPr lang="en-US" dirty="0">
                  <a:solidFill>
                    <a:schemeClr val="bg1"/>
                  </a:solidFill>
                </a:rPr>
                <a:t>Spoke in the Sacred Grove, saying, “This is My Beloved Son. Hear Him!”</a:t>
              </a:r>
            </a:p>
          </p:txBody>
        </p:sp>
        <p:sp>
          <p:nvSpPr>
            <p:cNvPr id="390" name="Cloud 389"/>
            <p:cNvSpPr/>
            <p:nvPr/>
          </p:nvSpPr>
          <p:spPr>
            <a:xfrm>
              <a:off x="201038" y="3907277"/>
              <a:ext cx="2393005" cy="807396"/>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JSH 1:17</a:t>
              </a:r>
            </a:p>
          </p:txBody>
        </p:sp>
        <p:sp>
          <p:nvSpPr>
            <p:cNvPr id="391" name="Down Arrow 390"/>
            <p:cNvSpPr/>
            <p:nvPr/>
          </p:nvSpPr>
          <p:spPr>
            <a:xfrm>
              <a:off x="1232170" y="4782766"/>
              <a:ext cx="321013" cy="35019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8" name="Rectangle 557"/>
          <p:cNvSpPr/>
          <p:nvPr/>
        </p:nvSpPr>
        <p:spPr>
          <a:xfrm>
            <a:off x="5214026" y="5586389"/>
            <a:ext cx="3482502" cy="1200329"/>
          </a:xfrm>
          <a:prstGeom prst="rect">
            <a:avLst/>
          </a:prstGeom>
        </p:spPr>
        <p:txBody>
          <a:bodyPr wrap="square">
            <a:spAutoFit/>
          </a:bodyPr>
          <a:lstStyle/>
          <a:p>
            <a:r>
              <a:rPr lang="en-US" dirty="0">
                <a:solidFill>
                  <a:schemeClr val="bg1"/>
                </a:solidFill>
              </a:rPr>
              <a:t>Were transfigured and received priesthood keys from angelic ministers </a:t>
            </a:r>
          </a:p>
          <a:p>
            <a:r>
              <a:rPr lang="en-US" dirty="0">
                <a:solidFill>
                  <a:schemeClr val="bg1"/>
                </a:solidFill>
              </a:rPr>
              <a:t>Matthew 17:1; 3-8</a:t>
            </a:r>
          </a:p>
        </p:txBody>
      </p:sp>
      <p:sp>
        <p:nvSpPr>
          <p:cNvPr id="603" name="Down Arrow 602"/>
          <p:cNvSpPr/>
          <p:nvPr/>
        </p:nvSpPr>
        <p:spPr>
          <a:xfrm>
            <a:off x="6517532" y="5171872"/>
            <a:ext cx="286966" cy="45508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9" name="Group 658"/>
          <p:cNvGrpSpPr/>
          <p:nvPr/>
        </p:nvGrpSpPr>
        <p:grpSpPr>
          <a:xfrm>
            <a:off x="8114489" y="3625175"/>
            <a:ext cx="3938080" cy="3112904"/>
            <a:chOff x="8114489" y="3625175"/>
            <a:chExt cx="3938080" cy="3112904"/>
          </a:xfrm>
        </p:grpSpPr>
        <p:sp>
          <p:nvSpPr>
            <p:cNvPr id="559" name="Rectangle 558"/>
            <p:cNvSpPr/>
            <p:nvPr/>
          </p:nvSpPr>
          <p:spPr>
            <a:xfrm>
              <a:off x="8550612" y="5537750"/>
              <a:ext cx="3501957" cy="1200329"/>
            </a:xfrm>
            <a:prstGeom prst="rect">
              <a:avLst/>
            </a:prstGeom>
          </p:spPr>
          <p:txBody>
            <a:bodyPr wrap="square">
              <a:spAutoFit/>
            </a:bodyPr>
            <a:lstStyle/>
            <a:p>
              <a:r>
                <a:rPr lang="en-US" dirty="0">
                  <a:solidFill>
                    <a:schemeClr val="bg1"/>
                  </a:solidFill>
                </a:rPr>
                <a:t>As angelic ministers, conferred the Melchizedek Priesthood and all its keys on Joseph Smith and Oliver Cowdery (JSH 1:72; D&amp;C 27:12-13)</a:t>
              </a:r>
            </a:p>
          </p:txBody>
        </p:sp>
        <p:grpSp>
          <p:nvGrpSpPr>
            <p:cNvPr id="560" name="Group 191"/>
            <p:cNvGrpSpPr/>
            <p:nvPr/>
          </p:nvGrpSpPr>
          <p:grpSpPr>
            <a:xfrm>
              <a:off x="10565936" y="3634188"/>
              <a:ext cx="904072" cy="1813301"/>
              <a:chOff x="2635943" y="1143000"/>
              <a:chExt cx="2469457" cy="4952999"/>
            </a:xfrm>
          </p:grpSpPr>
          <p:sp>
            <p:nvSpPr>
              <p:cNvPr id="561" name="Cloud 560"/>
              <p:cNvSpPr/>
              <p:nvPr/>
            </p:nvSpPr>
            <p:spPr>
              <a:xfrm>
                <a:off x="2971800" y="1143000"/>
                <a:ext cx="1676400" cy="14478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p:cNvSpPr/>
              <p:nvPr/>
            </p:nvSpPr>
            <p:spPr>
              <a:xfrm rot="19338880">
                <a:off x="4685336" y="3823188"/>
                <a:ext cx="420064" cy="5656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p:cNvSpPr/>
              <p:nvPr/>
            </p:nvSpPr>
            <p:spPr>
              <a:xfrm rot="1933618">
                <a:off x="2671193" y="3824912"/>
                <a:ext cx="420064" cy="5656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Trapezoid 563"/>
              <p:cNvSpPr/>
              <p:nvPr/>
            </p:nvSpPr>
            <p:spPr>
              <a:xfrm rot="1281102" flipH="1">
                <a:off x="2635943" y="3656618"/>
                <a:ext cx="581175" cy="562680"/>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Trapezoid 564"/>
              <p:cNvSpPr/>
              <p:nvPr/>
            </p:nvSpPr>
            <p:spPr>
              <a:xfrm rot="20302250">
                <a:off x="4443008" y="3654289"/>
                <a:ext cx="633965" cy="562681"/>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rot="3417779">
                <a:off x="3922706" y="5373892"/>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p:cNvSpPr/>
              <p:nvPr/>
            </p:nvSpPr>
            <p:spPr>
              <a:xfrm rot="3713177">
                <a:off x="3205868" y="5433155"/>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Trapezoid 567"/>
              <p:cNvSpPr/>
              <p:nvPr/>
            </p:nvSpPr>
            <p:spPr>
              <a:xfrm>
                <a:off x="3685755" y="4270066"/>
                <a:ext cx="827694" cy="1604742"/>
              </a:xfrm>
              <a:prstGeom prst="trapezoid">
                <a:avLst>
                  <a:gd name="adj" fmla="val 78"/>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Trapezoid 568"/>
              <p:cNvSpPr/>
              <p:nvPr/>
            </p:nvSpPr>
            <p:spPr>
              <a:xfrm rot="263894">
                <a:off x="3147301" y="4200950"/>
                <a:ext cx="743617" cy="1702767"/>
              </a:xfrm>
              <a:prstGeom prst="trapezoid">
                <a:avLst>
                  <a:gd name="adj" fmla="val 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Trapezoid 569"/>
              <p:cNvSpPr/>
              <p:nvPr/>
            </p:nvSpPr>
            <p:spPr>
              <a:xfrm rot="1375821">
                <a:off x="2873722" y="2665960"/>
                <a:ext cx="633965" cy="1362907"/>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Trapezoid 570"/>
              <p:cNvSpPr/>
              <p:nvPr/>
            </p:nvSpPr>
            <p:spPr>
              <a:xfrm rot="20337671">
                <a:off x="4191767" y="2693733"/>
                <a:ext cx="633965" cy="13274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Trapezoid 571"/>
              <p:cNvSpPr/>
              <p:nvPr/>
            </p:nvSpPr>
            <p:spPr>
              <a:xfrm>
                <a:off x="3126963" y="2677055"/>
                <a:ext cx="1408810" cy="172469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3352800" y="1712154"/>
                <a:ext cx="838200" cy="1305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Flowchart: Manual Input 573"/>
              <p:cNvSpPr/>
              <p:nvPr/>
            </p:nvSpPr>
            <p:spPr>
              <a:xfrm rot="7269359" flipV="1">
                <a:off x="3821110"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Flowchart: Manual Input 574"/>
              <p:cNvSpPr/>
              <p:nvPr/>
            </p:nvSpPr>
            <p:spPr>
              <a:xfrm rot="14330641" flipH="1" flipV="1">
                <a:off x="3257586"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a:off x="3276600" y="1143000"/>
                <a:ext cx="1106774" cy="16864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7" name="Straight Connector 576"/>
              <p:cNvCxnSpPr>
                <a:endCxn id="572" idx="2"/>
              </p:cNvCxnSpPr>
              <p:nvPr/>
            </p:nvCxnSpPr>
            <p:spPr>
              <a:xfrm flipH="1">
                <a:off x="3831368" y="3059231"/>
                <a:ext cx="42270" cy="1342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8" name="Trapezoid 577"/>
              <p:cNvSpPr/>
              <p:nvPr/>
            </p:nvSpPr>
            <p:spPr>
              <a:xfrm>
                <a:off x="3124200" y="4191000"/>
                <a:ext cx="1474959" cy="234623"/>
              </a:xfrm>
              <a:prstGeom prst="trapezoid">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Frame 578"/>
              <p:cNvSpPr/>
              <p:nvPr/>
            </p:nvSpPr>
            <p:spPr>
              <a:xfrm>
                <a:off x="3772681" y="4192775"/>
                <a:ext cx="211322" cy="283795"/>
              </a:xfrm>
              <a:prstGeom prst="fram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0" name="Oval 579"/>
              <p:cNvSpPr/>
              <p:nvPr/>
            </p:nvSpPr>
            <p:spPr>
              <a:xfrm rot="15873315">
                <a:off x="3614556" y="4222584"/>
                <a:ext cx="368268" cy="101440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1" name="Group 37"/>
            <p:cNvGrpSpPr/>
            <p:nvPr/>
          </p:nvGrpSpPr>
          <p:grpSpPr>
            <a:xfrm>
              <a:off x="9503923" y="3625175"/>
              <a:ext cx="870626" cy="1789122"/>
              <a:chOff x="3394039" y="685800"/>
              <a:chExt cx="1533510" cy="3438941"/>
            </a:xfrm>
          </p:grpSpPr>
          <p:sp>
            <p:nvSpPr>
              <p:cNvPr id="582" name="Oval 581"/>
              <p:cNvSpPr/>
              <p:nvPr/>
            </p:nvSpPr>
            <p:spPr>
              <a:xfrm rot="19338880">
                <a:off x="4671376" y="2473671"/>
                <a:ext cx="256173" cy="4125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rot="1933618">
                <a:off x="3443066" y="2474928"/>
                <a:ext cx="256173" cy="4125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Trapezoid 583"/>
              <p:cNvSpPr/>
              <p:nvPr/>
            </p:nvSpPr>
            <p:spPr>
              <a:xfrm rot="1297750" flipH="1">
                <a:off x="3394039" y="2337051"/>
                <a:ext cx="386619" cy="410347"/>
              </a:xfrm>
              <a:prstGeom prst="trapezoid">
                <a:avLst>
                  <a:gd name="adj" fmla="val 1121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Trapezoid 584"/>
              <p:cNvSpPr/>
              <p:nvPr/>
            </p:nvSpPr>
            <p:spPr>
              <a:xfrm rot="20302250">
                <a:off x="4523594" y="2350498"/>
                <a:ext cx="386619" cy="410347"/>
              </a:xfrm>
              <a:prstGeom prst="trapezoid">
                <a:avLst>
                  <a:gd name="adj" fmla="val 1121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rot="4886474">
                <a:off x="4232548" y="3794015"/>
                <a:ext cx="220850" cy="429229"/>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rot="4886474">
                <a:off x="3810844" y="3759388"/>
                <a:ext cx="232224" cy="4984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Trapezoid 587"/>
              <p:cNvSpPr/>
              <p:nvPr/>
            </p:nvSpPr>
            <p:spPr>
              <a:xfrm>
                <a:off x="4061789" y="2799566"/>
                <a:ext cx="504763" cy="1170291"/>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Trapezoid 588"/>
              <p:cNvSpPr/>
              <p:nvPr/>
            </p:nvSpPr>
            <p:spPr>
              <a:xfrm rot="263894">
                <a:off x="3733417" y="2749162"/>
                <a:ext cx="453489" cy="1241778"/>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Trapezoid 589"/>
              <p:cNvSpPr/>
              <p:nvPr/>
            </p:nvSpPr>
            <p:spPr>
              <a:xfrm rot="1375821">
                <a:off x="3566577" y="1629739"/>
                <a:ext cx="386619" cy="99392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Trapezoid 590"/>
              <p:cNvSpPr/>
              <p:nvPr/>
            </p:nvSpPr>
            <p:spPr>
              <a:xfrm rot="20337671">
                <a:off x="4370377" y="1649993"/>
                <a:ext cx="386619" cy="9680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Trapezoid 591"/>
              <p:cNvSpPr/>
              <p:nvPr/>
            </p:nvSpPr>
            <p:spPr>
              <a:xfrm>
                <a:off x="3721014" y="1637830"/>
                <a:ext cx="859152" cy="1257770"/>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a:off x="3806930" y="934156"/>
                <a:ext cx="687322" cy="9520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Flowchart: Manual Input 593"/>
              <p:cNvSpPr/>
              <p:nvPr/>
            </p:nvSpPr>
            <p:spPr>
              <a:xfrm rot="7269359" flipV="1">
                <a:off x="4107563"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Flowchart: Manual Input 594"/>
              <p:cNvSpPr/>
              <p:nvPr/>
            </p:nvSpPr>
            <p:spPr>
              <a:xfrm rot="14330641" flipH="1" flipV="1">
                <a:off x="3763902" y="1670088"/>
                <a:ext cx="449080" cy="142446"/>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a:off x="3763972" y="809978"/>
                <a:ext cx="816195" cy="95203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7" name="Straight Connector 596"/>
              <p:cNvCxnSpPr>
                <a:endCxn id="592" idx="2"/>
              </p:cNvCxnSpPr>
              <p:nvPr/>
            </p:nvCxnSpPr>
            <p:spPr>
              <a:xfrm flipH="1">
                <a:off x="4150590" y="1916540"/>
                <a:ext cx="25778" cy="9790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8" name="Trapezoid 597"/>
              <p:cNvSpPr/>
              <p:nvPr/>
            </p:nvSpPr>
            <p:spPr>
              <a:xfrm>
                <a:off x="3693459" y="2779059"/>
                <a:ext cx="899493" cy="171104"/>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Frame 598"/>
              <p:cNvSpPr/>
              <p:nvPr/>
            </p:nvSpPr>
            <p:spPr>
              <a:xfrm>
                <a:off x="4114800" y="2743200"/>
                <a:ext cx="128873" cy="206963"/>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0" name="Wave 599"/>
              <p:cNvSpPr/>
              <p:nvPr/>
            </p:nvSpPr>
            <p:spPr>
              <a:xfrm>
                <a:off x="3892845" y="685800"/>
                <a:ext cx="773237" cy="455319"/>
              </a:xfrm>
              <a:prstGeom prst="wave">
                <a:avLst>
                  <a:gd name="adj1" fmla="val 13676"/>
                  <a:gd name="adj2" fmla="val -10000"/>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eardrop 600"/>
              <p:cNvSpPr/>
              <p:nvPr/>
            </p:nvSpPr>
            <p:spPr>
              <a:xfrm rot="711584">
                <a:off x="3693689" y="792174"/>
                <a:ext cx="300703" cy="579496"/>
              </a:xfrm>
              <a:prstGeom prst="teardrop">
                <a:avLst/>
              </a:pr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rot="15873315">
                <a:off x="3996378" y="2825513"/>
                <a:ext cx="268567" cy="618628"/>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Down Arrow 603"/>
            <p:cNvSpPr/>
            <p:nvPr/>
          </p:nvSpPr>
          <p:spPr>
            <a:xfrm rot="16200000">
              <a:off x="8493058" y="3961589"/>
              <a:ext cx="321013" cy="107815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own Arrow 604"/>
            <p:cNvSpPr/>
            <p:nvPr/>
          </p:nvSpPr>
          <p:spPr>
            <a:xfrm>
              <a:off x="10259439" y="5168843"/>
              <a:ext cx="256161" cy="40623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6" name="Rectangle 605"/>
          <p:cNvSpPr/>
          <p:nvPr/>
        </p:nvSpPr>
        <p:spPr>
          <a:xfrm>
            <a:off x="2790370" y="5784131"/>
            <a:ext cx="2248558" cy="923330"/>
          </a:xfrm>
          <a:prstGeom prst="rect">
            <a:avLst/>
          </a:prstGeom>
        </p:spPr>
        <p:txBody>
          <a:bodyPr wrap="square">
            <a:spAutoFit/>
          </a:bodyPr>
          <a:lstStyle/>
          <a:p>
            <a:r>
              <a:rPr lang="en-US" dirty="0">
                <a:solidFill>
                  <a:schemeClr val="bg1"/>
                </a:solidFill>
              </a:rPr>
              <a:t>Appeared as a spirit on the mount  (JST Mark 9:4)</a:t>
            </a:r>
          </a:p>
        </p:txBody>
      </p:sp>
      <p:grpSp>
        <p:nvGrpSpPr>
          <p:cNvPr id="607" name="Group 80"/>
          <p:cNvGrpSpPr/>
          <p:nvPr/>
        </p:nvGrpSpPr>
        <p:grpSpPr>
          <a:xfrm>
            <a:off x="3000357" y="3679753"/>
            <a:ext cx="1052251" cy="2059567"/>
            <a:chOff x="4648200" y="990600"/>
            <a:chExt cx="2144078" cy="4196596"/>
          </a:xfrm>
        </p:grpSpPr>
        <p:sp>
          <p:nvSpPr>
            <p:cNvPr id="608" name="Oval 607"/>
            <p:cNvSpPr/>
            <p:nvPr/>
          </p:nvSpPr>
          <p:spPr>
            <a:xfrm flipH="1">
              <a:off x="6324600" y="3200400"/>
              <a:ext cx="467678"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flipH="1">
              <a:off x="4648200" y="3200400"/>
              <a:ext cx="467678" cy="5703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0" name="Group 61"/>
            <p:cNvGrpSpPr/>
            <p:nvPr/>
          </p:nvGrpSpPr>
          <p:grpSpPr>
            <a:xfrm>
              <a:off x="5142345" y="4629728"/>
              <a:ext cx="520849" cy="515905"/>
              <a:chOff x="7122338" y="5361709"/>
              <a:chExt cx="520849" cy="515905"/>
            </a:xfrm>
          </p:grpSpPr>
          <p:sp>
            <p:nvSpPr>
              <p:cNvPr id="647" name="Oval 646"/>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flipH="1">
                <a:off x="7123545" y="5361709"/>
                <a:ext cx="519642" cy="365015"/>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1" name="Group 60"/>
            <p:cNvGrpSpPr/>
            <p:nvPr/>
          </p:nvGrpSpPr>
          <p:grpSpPr>
            <a:xfrm>
              <a:off x="5634182" y="4671291"/>
              <a:ext cx="520849" cy="515905"/>
              <a:chOff x="7122338" y="5361709"/>
              <a:chExt cx="520849" cy="515905"/>
            </a:xfrm>
          </p:grpSpPr>
          <p:sp>
            <p:nvSpPr>
              <p:cNvPr id="645" name="Oval 644"/>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flipH="1">
                <a:off x="7123545" y="5361709"/>
                <a:ext cx="519642" cy="365015"/>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2" name="Trapezoid 611"/>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Trapezoid 612"/>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Trapezoid 613"/>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Trapezoid 614"/>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Isosceles Triangle 615"/>
            <p:cNvSpPr/>
            <p:nvPr/>
          </p:nvSpPr>
          <p:spPr>
            <a:xfrm rot="10800000">
              <a:off x="5486400" y="2286000"/>
              <a:ext cx="457200" cy="9906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Cloud 616"/>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Cloud 617"/>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Trapezoid 11"/>
            <p:cNvSpPr/>
            <p:nvPr/>
          </p:nvSpPr>
          <p:spPr>
            <a:xfrm rot="647929" flipH="1">
              <a:off x="5091379" y="2194939"/>
              <a:ext cx="392672" cy="2555731"/>
            </a:xfrm>
            <a:prstGeom prst="trapezoid">
              <a:avLst>
                <a:gd name="adj" fmla="val 22121"/>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Trapezoid 620"/>
            <p:cNvSpPr/>
            <p:nvPr/>
          </p:nvSpPr>
          <p:spPr>
            <a:xfrm rot="21080486" flipH="1">
              <a:off x="5901806" y="2227657"/>
              <a:ext cx="427558" cy="2514081"/>
            </a:xfrm>
            <a:prstGeom prst="trapezoid">
              <a:avLst>
                <a:gd name="adj" fmla="val 24980"/>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2" name="Group 58"/>
            <p:cNvGrpSpPr/>
            <p:nvPr/>
          </p:nvGrpSpPr>
          <p:grpSpPr>
            <a:xfrm rot="262221">
              <a:off x="4831890" y="3637028"/>
              <a:ext cx="1493485" cy="878243"/>
              <a:chOff x="5486400" y="5562600"/>
              <a:chExt cx="1088184" cy="878243"/>
            </a:xfrm>
          </p:grpSpPr>
          <p:sp>
            <p:nvSpPr>
              <p:cNvPr id="641" name="Diagonal Stripe 640"/>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2" name="Diagonal Stripe 641"/>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3" name="Diagonal Stripe 642"/>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4" name="Flowchart: Display 643"/>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3" name="Oval 1"/>
            <p:cNvSpPr/>
            <p:nvPr/>
          </p:nvSpPr>
          <p:spPr>
            <a:xfrm flipH="1">
              <a:off x="5334000" y="1219200"/>
              <a:ext cx="831427" cy="12443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Cloud 623"/>
            <p:cNvSpPr/>
            <p:nvPr/>
          </p:nvSpPr>
          <p:spPr>
            <a:xfrm>
              <a:off x="5306017" y="2097394"/>
              <a:ext cx="890631" cy="73834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p:cNvSpPr/>
            <p:nvPr/>
          </p:nvSpPr>
          <p:spPr>
            <a:xfrm flipH="1">
              <a:off x="5639013" y="2162114"/>
              <a:ext cx="256116" cy="2126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Cloud 625"/>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9" name="Group 79"/>
            <p:cNvGrpSpPr/>
            <p:nvPr/>
          </p:nvGrpSpPr>
          <p:grpSpPr>
            <a:xfrm>
              <a:off x="5029200" y="1295400"/>
              <a:ext cx="1295400" cy="294409"/>
              <a:chOff x="6858000" y="2438400"/>
              <a:chExt cx="1676400" cy="381000"/>
            </a:xfrm>
          </p:grpSpPr>
          <p:sp>
            <p:nvSpPr>
              <p:cNvPr id="630" name="Rounded Rectangle 629"/>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1" name="Group 78"/>
              <p:cNvGrpSpPr/>
              <p:nvPr/>
            </p:nvGrpSpPr>
            <p:grpSpPr>
              <a:xfrm>
                <a:off x="7086600" y="2438400"/>
                <a:ext cx="1219200" cy="353961"/>
                <a:chOff x="6934200" y="990600"/>
                <a:chExt cx="2362200" cy="685800"/>
              </a:xfrm>
            </p:grpSpPr>
            <p:grpSp>
              <p:nvGrpSpPr>
                <p:cNvPr id="632" name="Group 71"/>
                <p:cNvGrpSpPr/>
                <p:nvPr/>
              </p:nvGrpSpPr>
              <p:grpSpPr>
                <a:xfrm>
                  <a:off x="6934200" y="990600"/>
                  <a:ext cx="838200" cy="685800"/>
                  <a:chOff x="6934200" y="990600"/>
                  <a:chExt cx="838200" cy="685800"/>
                </a:xfrm>
              </p:grpSpPr>
              <p:sp>
                <p:nvSpPr>
                  <p:cNvPr id="639" name="Plaque 638"/>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Diamond 639"/>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72"/>
                <p:cNvGrpSpPr/>
                <p:nvPr/>
              </p:nvGrpSpPr>
              <p:grpSpPr>
                <a:xfrm>
                  <a:off x="7696200" y="990600"/>
                  <a:ext cx="838200" cy="685800"/>
                  <a:chOff x="6934200" y="990600"/>
                  <a:chExt cx="838200" cy="685800"/>
                </a:xfrm>
              </p:grpSpPr>
              <p:sp>
                <p:nvSpPr>
                  <p:cNvPr id="637" name="Plaque 636"/>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Diamond 637"/>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 name="Group 75"/>
                <p:cNvGrpSpPr/>
                <p:nvPr/>
              </p:nvGrpSpPr>
              <p:grpSpPr>
                <a:xfrm>
                  <a:off x="8458200" y="990600"/>
                  <a:ext cx="838200" cy="685800"/>
                  <a:chOff x="6934200" y="990600"/>
                  <a:chExt cx="838200" cy="685800"/>
                </a:xfrm>
              </p:grpSpPr>
              <p:sp>
                <p:nvSpPr>
                  <p:cNvPr id="635" name="Plaque 634"/>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Diamond 635"/>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649" name="Rectangle 648"/>
          <p:cNvSpPr/>
          <p:nvPr/>
        </p:nvSpPr>
        <p:spPr>
          <a:xfrm>
            <a:off x="8657618" y="878202"/>
            <a:ext cx="2694562" cy="1477328"/>
          </a:xfrm>
          <a:prstGeom prst="rect">
            <a:avLst/>
          </a:prstGeom>
        </p:spPr>
        <p:txBody>
          <a:bodyPr wrap="square">
            <a:spAutoFit/>
          </a:bodyPr>
          <a:lstStyle/>
          <a:p>
            <a:r>
              <a:rPr lang="en-US" dirty="0">
                <a:solidFill>
                  <a:schemeClr val="bg1"/>
                </a:solidFill>
              </a:rPr>
              <a:t>Appeared as a translated being on the mount and conferred the keys of the gathering of Israel on Peter, James, and John </a:t>
            </a:r>
          </a:p>
        </p:txBody>
      </p:sp>
      <p:sp>
        <p:nvSpPr>
          <p:cNvPr id="650" name="Rectangle 649"/>
          <p:cNvSpPr/>
          <p:nvPr/>
        </p:nvSpPr>
        <p:spPr>
          <a:xfrm>
            <a:off x="10184860" y="2582853"/>
            <a:ext cx="1452663" cy="1077218"/>
          </a:xfrm>
          <a:prstGeom prst="rect">
            <a:avLst/>
          </a:prstGeom>
        </p:spPr>
        <p:txBody>
          <a:bodyPr wrap="square">
            <a:spAutoFit/>
          </a:bodyPr>
          <a:lstStyle/>
          <a:p>
            <a:pPr algn="ctr"/>
            <a:r>
              <a:rPr lang="en-US" sz="1600" dirty="0">
                <a:solidFill>
                  <a:schemeClr val="bg1"/>
                </a:solidFill>
              </a:rPr>
              <a:t>keys of the gathering of Israel</a:t>
            </a:r>
          </a:p>
          <a:p>
            <a:pPr algn="ctr"/>
            <a:r>
              <a:rPr lang="en-US" sz="1600" dirty="0">
                <a:solidFill>
                  <a:schemeClr val="bg1"/>
                </a:solidFill>
              </a:rPr>
              <a:t>D&amp;C 110:11</a:t>
            </a:r>
          </a:p>
        </p:txBody>
      </p:sp>
      <p:sp>
        <p:nvSpPr>
          <p:cNvPr id="651" name="Rectangle 650"/>
          <p:cNvSpPr/>
          <p:nvPr/>
        </p:nvSpPr>
        <p:spPr>
          <a:xfrm>
            <a:off x="8735436" y="2553672"/>
            <a:ext cx="1488333" cy="830997"/>
          </a:xfrm>
          <a:prstGeom prst="rect">
            <a:avLst/>
          </a:prstGeom>
        </p:spPr>
        <p:txBody>
          <a:bodyPr wrap="square">
            <a:spAutoFit/>
          </a:bodyPr>
          <a:lstStyle/>
          <a:p>
            <a:pPr algn="ctr"/>
            <a:r>
              <a:rPr lang="en-US" sz="1600" dirty="0">
                <a:solidFill>
                  <a:schemeClr val="bg1"/>
                </a:solidFill>
              </a:rPr>
              <a:t>keys of the sealing power</a:t>
            </a:r>
          </a:p>
          <a:p>
            <a:pPr algn="ctr"/>
            <a:r>
              <a:rPr lang="en-US" sz="1600" dirty="0">
                <a:solidFill>
                  <a:schemeClr val="bg1"/>
                </a:solidFill>
              </a:rPr>
              <a:t>D&amp;C 110:13-16 </a:t>
            </a:r>
          </a:p>
        </p:txBody>
      </p:sp>
      <p:sp>
        <p:nvSpPr>
          <p:cNvPr id="652" name="Down Arrow 651"/>
          <p:cNvSpPr/>
          <p:nvPr/>
        </p:nvSpPr>
        <p:spPr>
          <a:xfrm rot="18301955">
            <a:off x="8673829" y="2240604"/>
            <a:ext cx="286966" cy="45508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3" name="Down Arrow 652"/>
          <p:cNvSpPr/>
          <p:nvPr/>
        </p:nvSpPr>
        <p:spPr>
          <a:xfrm rot="2002386">
            <a:off x="10800945" y="2130357"/>
            <a:ext cx="286966" cy="45508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 name="Down Arrow 654"/>
          <p:cNvSpPr/>
          <p:nvPr/>
        </p:nvSpPr>
        <p:spPr>
          <a:xfrm>
            <a:off x="10107038" y="3197157"/>
            <a:ext cx="286966" cy="45508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TextBox 659"/>
          <p:cNvSpPr txBox="1"/>
          <p:nvPr/>
        </p:nvSpPr>
        <p:spPr>
          <a:xfrm>
            <a:off x="0" y="6488668"/>
            <a:ext cx="476655" cy="369332"/>
          </a:xfrm>
          <a:prstGeom prst="rect">
            <a:avLst/>
          </a:prstGeom>
          <a:noFill/>
        </p:spPr>
        <p:txBody>
          <a:bodyPr wrap="square" rtlCol="0">
            <a:spAutoFit/>
          </a:bodyPr>
          <a:lstStyle/>
          <a:p>
            <a:r>
              <a:rPr lang="en-US" dirty="0">
                <a:solidFill>
                  <a:schemeClr val="bg1"/>
                </a:solidFill>
              </a:rPr>
              <a:t>(6)</a:t>
            </a:r>
          </a:p>
        </p:txBody>
      </p:sp>
      <p:grpSp>
        <p:nvGrpSpPr>
          <p:cNvPr id="5" name="Group 4">
            <a:extLst>
              <a:ext uri="{FF2B5EF4-FFF2-40B4-BE49-F238E27FC236}">
                <a16:creationId xmlns:a16="http://schemas.microsoft.com/office/drawing/2014/main" id="{A50B2375-FDC5-4C71-8EEE-74B7FBE10748}"/>
              </a:ext>
            </a:extLst>
          </p:cNvPr>
          <p:cNvGrpSpPr/>
          <p:nvPr/>
        </p:nvGrpSpPr>
        <p:grpSpPr>
          <a:xfrm>
            <a:off x="3015651" y="879718"/>
            <a:ext cx="4491030" cy="2567935"/>
            <a:chOff x="3153938" y="1017420"/>
            <a:chExt cx="4491030" cy="2567935"/>
          </a:xfrm>
        </p:grpSpPr>
        <p:sp>
          <p:nvSpPr>
            <p:cNvPr id="419" name="Rectangle 418"/>
            <p:cNvSpPr/>
            <p:nvPr/>
          </p:nvSpPr>
          <p:spPr>
            <a:xfrm>
              <a:off x="4527576" y="1017420"/>
              <a:ext cx="3117392" cy="369332"/>
            </a:xfrm>
            <a:prstGeom prst="rect">
              <a:avLst/>
            </a:prstGeom>
          </p:spPr>
          <p:txBody>
            <a:bodyPr wrap="none">
              <a:spAutoFit/>
            </a:bodyPr>
            <a:lstStyle/>
            <a:p>
              <a:r>
                <a:rPr lang="en-US" dirty="0">
                  <a:solidFill>
                    <a:schemeClr val="bg1"/>
                  </a:solidFill>
                </a:rPr>
                <a:t>Was transfigured on the mount</a:t>
              </a:r>
            </a:p>
          </p:txBody>
        </p:sp>
        <p:sp>
          <p:nvSpPr>
            <p:cNvPr id="420" name="Rectangle 419"/>
            <p:cNvSpPr/>
            <p:nvPr/>
          </p:nvSpPr>
          <p:spPr>
            <a:xfrm>
              <a:off x="4455268" y="1929508"/>
              <a:ext cx="3083668" cy="1200329"/>
            </a:xfrm>
            <a:prstGeom prst="rect">
              <a:avLst/>
            </a:prstGeom>
          </p:spPr>
          <p:txBody>
            <a:bodyPr wrap="square">
              <a:spAutoFit/>
            </a:bodyPr>
            <a:lstStyle/>
            <a:p>
              <a:pPr algn="ctr"/>
              <a:r>
                <a:rPr lang="en-US" dirty="0">
                  <a:solidFill>
                    <a:schemeClr val="bg1"/>
                  </a:solidFill>
                </a:rPr>
                <a:t>Appeared with God the Father in the Sacred Grove and in the Kirtland Temple </a:t>
              </a:r>
            </a:p>
            <a:p>
              <a:pPr algn="ctr"/>
              <a:r>
                <a:rPr lang="en-US" dirty="0">
                  <a:solidFill>
                    <a:schemeClr val="bg1"/>
                  </a:solidFill>
                </a:rPr>
                <a:t>(JSH 1:17; D&amp;C 110)</a:t>
              </a:r>
            </a:p>
          </p:txBody>
        </p:sp>
        <p:sp>
          <p:nvSpPr>
            <p:cNvPr id="421" name="Down Arrow 420"/>
            <p:cNvSpPr/>
            <p:nvPr/>
          </p:nvSpPr>
          <p:spPr>
            <a:xfrm rot="14026276">
              <a:off x="4393660" y="1359350"/>
              <a:ext cx="321013" cy="35019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Down Arrow 421"/>
            <p:cNvSpPr/>
            <p:nvPr/>
          </p:nvSpPr>
          <p:spPr>
            <a:xfrm>
              <a:off x="5620966" y="1352865"/>
              <a:ext cx="321013" cy="50908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a:extLst>
                <a:ext uri="{FF2B5EF4-FFF2-40B4-BE49-F238E27FC236}">
                  <a16:creationId xmlns:a16="http://schemas.microsoft.com/office/drawing/2014/main" id="{35D69130-F9EC-4ECB-B7EC-703BD0F6AC14}"/>
                </a:ext>
              </a:extLst>
            </p:cNvPr>
            <p:cNvGrpSpPr/>
            <p:nvPr/>
          </p:nvGrpSpPr>
          <p:grpSpPr>
            <a:xfrm>
              <a:off x="3161516" y="1037227"/>
              <a:ext cx="1098796" cy="2548128"/>
              <a:chOff x="1519855" y="349452"/>
              <a:chExt cx="2655905" cy="6159097"/>
            </a:xfrm>
          </p:grpSpPr>
          <p:sp>
            <p:nvSpPr>
              <p:cNvPr id="343" name="Freeform: Shape 342">
                <a:extLst>
                  <a:ext uri="{FF2B5EF4-FFF2-40B4-BE49-F238E27FC236}">
                    <a16:creationId xmlns:a16="http://schemas.microsoft.com/office/drawing/2014/main" id="{89C5477D-3FD5-482E-A249-A03A0A69D03C}"/>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44" name="Oval 343">
                <a:extLst>
                  <a:ext uri="{FF2B5EF4-FFF2-40B4-BE49-F238E27FC236}">
                    <a16:creationId xmlns:a16="http://schemas.microsoft.com/office/drawing/2014/main" id="{A6F7AD1F-D454-4D8F-9F21-BDDF20DF9632}"/>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a:extLst>
                  <a:ext uri="{FF2B5EF4-FFF2-40B4-BE49-F238E27FC236}">
                    <a16:creationId xmlns:a16="http://schemas.microsoft.com/office/drawing/2014/main" id="{7C406644-C416-4FA9-8BFC-360A76B7C611}"/>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rapezoid 345">
                <a:extLst>
                  <a:ext uri="{FF2B5EF4-FFF2-40B4-BE49-F238E27FC236}">
                    <a16:creationId xmlns:a16="http://schemas.microsoft.com/office/drawing/2014/main" id="{6B551462-F3FF-47A0-BEBA-91AFDFDF9852}"/>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E043FCA3-29F7-49C3-B41A-8F53DD71B0B1}"/>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39D65257-6B77-4B81-8837-76C7E743201E}"/>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511F7EC1-1AB1-4EB2-82A6-27D9AA99BF93}"/>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a:extLst>
                  <a:ext uri="{FF2B5EF4-FFF2-40B4-BE49-F238E27FC236}">
                    <a16:creationId xmlns:a16="http://schemas.microsoft.com/office/drawing/2014/main" id="{6A03C6C5-F805-4328-B064-16E8CD4EF00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ed Rectangle 10">
                <a:extLst>
                  <a:ext uri="{FF2B5EF4-FFF2-40B4-BE49-F238E27FC236}">
                    <a16:creationId xmlns:a16="http://schemas.microsoft.com/office/drawing/2014/main" id="{1A991364-CC9D-471F-99F0-6CD11E41B6B2}"/>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ounded Rectangle 11">
                <a:extLst>
                  <a:ext uri="{FF2B5EF4-FFF2-40B4-BE49-F238E27FC236}">
                    <a16:creationId xmlns:a16="http://schemas.microsoft.com/office/drawing/2014/main" id="{8C8FA0EC-EE34-4C3B-BD50-A6EB41162A6B}"/>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ounded Rectangle 12">
                <a:extLst>
                  <a:ext uri="{FF2B5EF4-FFF2-40B4-BE49-F238E27FC236}">
                    <a16:creationId xmlns:a16="http://schemas.microsoft.com/office/drawing/2014/main" id="{3E466BAD-5BFF-4532-BFB0-A073F19A0244}"/>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A612FF9C-1E33-4882-9C17-187381BEFD59}"/>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5">
                <a:extLst>
                  <a:ext uri="{FF2B5EF4-FFF2-40B4-BE49-F238E27FC236}">
                    <a16:creationId xmlns:a16="http://schemas.microsoft.com/office/drawing/2014/main" id="{35F868C2-6F13-45E4-8135-DF49437D7D2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355">
                <a:extLst>
                  <a:ext uri="{FF2B5EF4-FFF2-40B4-BE49-F238E27FC236}">
                    <a16:creationId xmlns:a16="http://schemas.microsoft.com/office/drawing/2014/main" id="{61D6C4B6-F888-4944-A816-D9D9C63F0EF0}"/>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a:extLst>
                  <a:ext uri="{FF2B5EF4-FFF2-40B4-BE49-F238E27FC236}">
                    <a16:creationId xmlns:a16="http://schemas.microsoft.com/office/drawing/2014/main" id="{93CA9426-68C5-4822-9281-DEC3624D7457}"/>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2B95BC52-1F68-4B38-9151-7444F940580E}"/>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Freeform: Shape 358">
                <a:extLst>
                  <a:ext uri="{FF2B5EF4-FFF2-40B4-BE49-F238E27FC236}">
                    <a16:creationId xmlns:a16="http://schemas.microsoft.com/office/drawing/2014/main" id="{846449A2-84B7-4048-A933-88DD4255F0D4}"/>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0" name="Oval 359">
                <a:extLst>
                  <a:ext uri="{FF2B5EF4-FFF2-40B4-BE49-F238E27FC236}">
                    <a16:creationId xmlns:a16="http://schemas.microsoft.com/office/drawing/2014/main" id="{4083E965-9024-48D5-A6BE-2405F4F1AE7B}"/>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reeform: Shape 360">
                <a:extLst>
                  <a:ext uri="{FF2B5EF4-FFF2-40B4-BE49-F238E27FC236}">
                    <a16:creationId xmlns:a16="http://schemas.microsoft.com/office/drawing/2014/main" id="{702D50D5-E045-4A58-9F23-28BFAE145E9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62" name="Oval 361">
                <a:extLst>
                  <a:ext uri="{FF2B5EF4-FFF2-40B4-BE49-F238E27FC236}">
                    <a16:creationId xmlns:a16="http://schemas.microsoft.com/office/drawing/2014/main" id="{C25ABF54-2A0B-4FAA-BA12-C82FBEC386B7}"/>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a:extLst>
                  <a:ext uri="{FF2B5EF4-FFF2-40B4-BE49-F238E27FC236}">
                    <a16:creationId xmlns:a16="http://schemas.microsoft.com/office/drawing/2014/main" id="{71AE3FC0-4B8D-4035-8B70-60C09F775D86}"/>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8" name="Rectangle 417"/>
            <p:cNvSpPr/>
            <p:nvPr/>
          </p:nvSpPr>
          <p:spPr>
            <a:xfrm>
              <a:off x="3153938" y="2827598"/>
              <a:ext cx="1113971" cy="646331"/>
            </a:xfrm>
            <a:prstGeom prst="rect">
              <a:avLst/>
            </a:prstGeom>
          </p:spPr>
          <p:txBody>
            <a:bodyPr wrap="square">
              <a:spAutoFit/>
            </a:bodyPr>
            <a:lstStyle/>
            <a:p>
              <a:pPr algn="ctr"/>
              <a:r>
                <a:rPr lang="en-US" dirty="0"/>
                <a:t>Matthew 17:2-8</a:t>
              </a:r>
            </a:p>
          </p:txBody>
        </p:sp>
      </p:grpSp>
      <p:grpSp>
        <p:nvGrpSpPr>
          <p:cNvPr id="13322" name="Group 13321">
            <a:extLst>
              <a:ext uri="{FF2B5EF4-FFF2-40B4-BE49-F238E27FC236}">
                <a16:creationId xmlns:a16="http://schemas.microsoft.com/office/drawing/2014/main" id="{362CED95-DAFA-8A33-99D0-F7E9F58F530A}"/>
              </a:ext>
            </a:extLst>
          </p:cNvPr>
          <p:cNvGrpSpPr/>
          <p:nvPr/>
        </p:nvGrpSpPr>
        <p:grpSpPr>
          <a:xfrm>
            <a:off x="5113420" y="3586256"/>
            <a:ext cx="2445485" cy="1457892"/>
            <a:chOff x="1268542" y="2900979"/>
            <a:chExt cx="4723117" cy="2815717"/>
          </a:xfrm>
        </p:grpSpPr>
        <p:grpSp>
          <p:nvGrpSpPr>
            <p:cNvPr id="14" name="Group 41">
              <a:extLst>
                <a:ext uri="{FF2B5EF4-FFF2-40B4-BE49-F238E27FC236}">
                  <a16:creationId xmlns:a16="http://schemas.microsoft.com/office/drawing/2014/main" id="{97342A2D-6A88-1243-A01A-4A238A706C03}"/>
                </a:ext>
              </a:extLst>
            </p:cNvPr>
            <p:cNvGrpSpPr/>
            <p:nvPr/>
          </p:nvGrpSpPr>
          <p:grpSpPr>
            <a:xfrm>
              <a:off x="2805951" y="2900979"/>
              <a:ext cx="1467096" cy="2815717"/>
              <a:chOff x="304800" y="466773"/>
              <a:chExt cx="2438400" cy="4679887"/>
            </a:xfrm>
          </p:grpSpPr>
          <p:sp>
            <p:nvSpPr>
              <p:cNvPr id="16" name="Cloud 15">
                <a:extLst>
                  <a:ext uri="{FF2B5EF4-FFF2-40B4-BE49-F238E27FC236}">
                    <a16:creationId xmlns:a16="http://schemas.microsoft.com/office/drawing/2014/main" id="{2AF0A505-E049-5180-E440-9CF274502F0C}"/>
                  </a:ext>
                </a:extLst>
              </p:cNvPr>
              <p:cNvSpPr/>
              <p:nvPr/>
            </p:nvSpPr>
            <p:spPr>
              <a:xfrm rot="1518698" flipH="1">
                <a:off x="696996" y="641895"/>
                <a:ext cx="1036027" cy="181453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5862DB39-83FC-DAAE-43D2-8961755C1471}"/>
                  </a:ext>
                </a:extLst>
              </p:cNvPr>
              <p:cNvSpPr/>
              <p:nvPr/>
            </p:nvSpPr>
            <p:spPr>
              <a:xfrm rot="20659987">
                <a:off x="1643959" y="617191"/>
                <a:ext cx="801666" cy="1823031"/>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C14E8A-A1DF-76A3-112E-DA1F342DBA4B}"/>
                  </a:ext>
                </a:extLst>
              </p:cNvPr>
              <p:cNvSpPr/>
              <p:nvPr/>
            </p:nvSpPr>
            <p:spPr>
              <a:xfrm>
                <a:off x="2243016" y="3074956"/>
                <a:ext cx="500184" cy="68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2ED605-6818-392F-2C57-9556A250D951}"/>
                  </a:ext>
                </a:extLst>
              </p:cNvPr>
              <p:cNvSpPr/>
              <p:nvPr/>
            </p:nvSpPr>
            <p:spPr>
              <a:xfrm>
                <a:off x="304800" y="2936552"/>
                <a:ext cx="500184" cy="7644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0134DE4-A5DC-AB69-49EF-FCBA0AD7CE0F}"/>
                  </a:ext>
                </a:extLst>
              </p:cNvPr>
              <p:cNvSpPr/>
              <p:nvPr/>
            </p:nvSpPr>
            <p:spPr>
              <a:xfrm rot="2225333">
                <a:off x="1231250" y="4469525"/>
                <a:ext cx="392724" cy="6771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8E374FF-756B-ADAA-826E-5F19EE278CF2}"/>
                  </a:ext>
                </a:extLst>
              </p:cNvPr>
              <p:cNvSpPr/>
              <p:nvPr/>
            </p:nvSpPr>
            <p:spPr>
              <a:xfrm rot="20622370">
                <a:off x="1676400" y="4504465"/>
                <a:ext cx="441568" cy="600935"/>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6" name="Trapezoid 29695">
                <a:extLst>
                  <a:ext uri="{FF2B5EF4-FFF2-40B4-BE49-F238E27FC236}">
                    <a16:creationId xmlns:a16="http://schemas.microsoft.com/office/drawing/2014/main" id="{1C065966-4988-0879-5EF7-85D7961FC679}"/>
                  </a:ext>
                </a:extLst>
              </p:cNvPr>
              <p:cNvSpPr/>
              <p:nvPr/>
            </p:nvSpPr>
            <p:spPr>
              <a:xfrm rot="1996156">
                <a:off x="472312" y="2060908"/>
                <a:ext cx="828604"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7" name="Trapezoid 29696">
                <a:extLst>
                  <a:ext uri="{FF2B5EF4-FFF2-40B4-BE49-F238E27FC236}">
                    <a16:creationId xmlns:a16="http://schemas.microsoft.com/office/drawing/2014/main" id="{CFCB0570-64A6-3609-1351-86EEE908D464}"/>
                  </a:ext>
                </a:extLst>
              </p:cNvPr>
              <p:cNvSpPr/>
              <p:nvPr/>
            </p:nvSpPr>
            <p:spPr>
              <a:xfrm rot="2041752">
                <a:off x="596736" y="1887584"/>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rapezoid 29697">
                <a:extLst>
                  <a:ext uri="{FF2B5EF4-FFF2-40B4-BE49-F238E27FC236}">
                    <a16:creationId xmlns:a16="http://schemas.microsoft.com/office/drawing/2014/main" id="{708E34C6-94BD-23B2-FD77-159FC5B622D9}"/>
                  </a:ext>
                </a:extLst>
              </p:cNvPr>
              <p:cNvSpPr/>
              <p:nvPr/>
            </p:nvSpPr>
            <p:spPr>
              <a:xfrm rot="19870960">
                <a:off x="1838378" y="2064868"/>
                <a:ext cx="778308" cy="142512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9" name="Trapezoid 29698">
                <a:extLst>
                  <a:ext uri="{FF2B5EF4-FFF2-40B4-BE49-F238E27FC236}">
                    <a16:creationId xmlns:a16="http://schemas.microsoft.com/office/drawing/2014/main" id="{F233361A-1AFA-8A8B-1DD4-8F41E539A411}"/>
                  </a:ext>
                </a:extLst>
              </p:cNvPr>
              <p:cNvSpPr/>
              <p:nvPr/>
            </p:nvSpPr>
            <p:spPr>
              <a:xfrm rot="20036208">
                <a:off x="1686346" y="1909261"/>
                <a:ext cx="823712" cy="1289946"/>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1" name="Trapezoid 29700">
                <a:extLst>
                  <a:ext uri="{FF2B5EF4-FFF2-40B4-BE49-F238E27FC236}">
                    <a16:creationId xmlns:a16="http://schemas.microsoft.com/office/drawing/2014/main" id="{68C9FA3D-1C57-B6FD-BDCB-D62548EC8B56}"/>
                  </a:ext>
                </a:extLst>
              </p:cNvPr>
              <p:cNvSpPr/>
              <p:nvPr/>
            </p:nvSpPr>
            <p:spPr>
              <a:xfrm>
                <a:off x="992554" y="1946398"/>
                <a:ext cx="1187938" cy="285901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3" name="Oval 29702">
                <a:extLst>
                  <a:ext uri="{FF2B5EF4-FFF2-40B4-BE49-F238E27FC236}">
                    <a16:creationId xmlns:a16="http://schemas.microsoft.com/office/drawing/2014/main" id="{F293B096-20F6-4449-2BD6-ED355F1DD1F1}"/>
                  </a:ext>
                </a:extLst>
              </p:cNvPr>
              <p:cNvSpPr/>
              <p:nvPr/>
            </p:nvSpPr>
            <p:spPr>
              <a:xfrm>
                <a:off x="1321568" y="1720685"/>
                <a:ext cx="491984" cy="6018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5" name="Trapezoid 29704">
                <a:extLst>
                  <a:ext uri="{FF2B5EF4-FFF2-40B4-BE49-F238E27FC236}">
                    <a16:creationId xmlns:a16="http://schemas.microsoft.com/office/drawing/2014/main" id="{B9596C4E-3AD6-A711-7D27-2DC51BD0190D}"/>
                  </a:ext>
                </a:extLst>
              </p:cNvPr>
              <p:cNvSpPr/>
              <p:nvPr/>
            </p:nvSpPr>
            <p:spPr>
              <a:xfrm rot="21335299">
                <a:off x="1640514" y="1893719"/>
                <a:ext cx="573620" cy="269387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6" name="Trapezoid 29705">
                <a:extLst>
                  <a:ext uri="{FF2B5EF4-FFF2-40B4-BE49-F238E27FC236}">
                    <a16:creationId xmlns:a16="http://schemas.microsoft.com/office/drawing/2014/main" id="{95817F84-C84A-FCBD-D966-859361F8A17D}"/>
                  </a:ext>
                </a:extLst>
              </p:cNvPr>
              <p:cNvSpPr/>
              <p:nvPr/>
            </p:nvSpPr>
            <p:spPr>
              <a:xfrm rot="353417">
                <a:off x="978550" y="1870292"/>
                <a:ext cx="573620" cy="2736017"/>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7" name="Oval 29706">
                <a:extLst>
                  <a:ext uri="{FF2B5EF4-FFF2-40B4-BE49-F238E27FC236}">
                    <a16:creationId xmlns:a16="http://schemas.microsoft.com/office/drawing/2014/main" id="{7A2B0C9F-7E93-2305-B95D-04FDE04E2307}"/>
                  </a:ext>
                </a:extLst>
              </p:cNvPr>
              <p:cNvSpPr/>
              <p:nvPr/>
            </p:nvSpPr>
            <p:spPr>
              <a:xfrm>
                <a:off x="990600" y="533400"/>
                <a:ext cx="1189892" cy="152454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8" name="Rectangle 29707">
                <a:extLst>
                  <a:ext uri="{FF2B5EF4-FFF2-40B4-BE49-F238E27FC236}">
                    <a16:creationId xmlns:a16="http://schemas.microsoft.com/office/drawing/2014/main" id="{3967C1F4-A9F7-C055-A750-F3A88741E7AA}"/>
                  </a:ext>
                </a:extLst>
              </p:cNvPr>
              <p:cNvSpPr/>
              <p:nvPr/>
            </p:nvSpPr>
            <p:spPr>
              <a:xfrm>
                <a:off x="1474350" y="2246140"/>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9" name="Rectangle 29708">
                <a:extLst>
                  <a:ext uri="{FF2B5EF4-FFF2-40B4-BE49-F238E27FC236}">
                    <a16:creationId xmlns:a16="http://schemas.microsoft.com/office/drawing/2014/main" id="{BE9809CF-6AF0-F4B5-1A97-C557D21A3026}"/>
                  </a:ext>
                </a:extLst>
              </p:cNvPr>
              <p:cNvSpPr/>
              <p:nvPr/>
            </p:nvSpPr>
            <p:spPr>
              <a:xfrm>
                <a:off x="1455960" y="3356998"/>
                <a:ext cx="312616" cy="150474"/>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0" name="Cloud 2">
                <a:extLst>
                  <a:ext uri="{FF2B5EF4-FFF2-40B4-BE49-F238E27FC236}">
                    <a16:creationId xmlns:a16="http://schemas.microsoft.com/office/drawing/2014/main" id="{1FA83CDD-ECA3-1322-3AAE-AD7848EF180B}"/>
                  </a:ext>
                </a:extLst>
              </p:cNvPr>
              <p:cNvSpPr/>
              <p:nvPr/>
            </p:nvSpPr>
            <p:spPr>
              <a:xfrm rot="15742615" flipH="1">
                <a:off x="1175578" y="95093"/>
                <a:ext cx="698768" cy="144212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1" name="Oval 29710">
                <a:extLst>
                  <a:ext uri="{FF2B5EF4-FFF2-40B4-BE49-F238E27FC236}">
                    <a16:creationId xmlns:a16="http://schemas.microsoft.com/office/drawing/2014/main" id="{8FB51A76-48C5-DE28-928E-DFF4CA65BF95}"/>
                  </a:ext>
                </a:extLst>
              </p:cNvPr>
              <p:cNvSpPr/>
              <p:nvPr/>
            </p:nvSpPr>
            <p:spPr>
              <a:xfrm rot="17832791">
                <a:off x="742237" y="902367"/>
                <a:ext cx="459771" cy="236128"/>
              </a:xfrm>
              <a:prstGeom prst="ellipse">
                <a:avLst/>
              </a:prstGeom>
              <a:solidFill>
                <a:srgbClr val="927B40"/>
              </a:solidFill>
              <a:ln>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12" name="Group 29711">
              <a:extLst>
                <a:ext uri="{FF2B5EF4-FFF2-40B4-BE49-F238E27FC236}">
                  <a16:creationId xmlns:a16="http://schemas.microsoft.com/office/drawing/2014/main" id="{24106965-F12B-5B18-12D7-FB8B7DECF4EF}"/>
                </a:ext>
              </a:extLst>
            </p:cNvPr>
            <p:cNvGrpSpPr/>
            <p:nvPr/>
          </p:nvGrpSpPr>
          <p:grpSpPr>
            <a:xfrm>
              <a:off x="4731378" y="2938814"/>
              <a:ext cx="1260281" cy="2710882"/>
              <a:chOff x="6934200" y="1265656"/>
              <a:chExt cx="1985484" cy="4373144"/>
            </a:xfrm>
          </p:grpSpPr>
          <p:sp>
            <p:nvSpPr>
              <p:cNvPr id="29713" name="Oval 29712">
                <a:extLst>
                  <a:ext uri="{FF2B5EF4-FFF2-40B4-BE49-F238E27FC236}">
                    <a16:creationId xmlns:a16="http://schemas.microsoft.com/office/drawing/2014/main" id="{B7E061CB-86E8-699C-8759-3D2610F50AD1}"/>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4" name="Oval 29713">
                <a:extLst>
                  <a:ext uri="{FF2B5EF4-FFF2-40B4-BE49-F238E27FC236}">
                    <a16:creationId xmlns:a16="http://schemas.microsoft.com/office/drawing/2014/main" id="{73F4074B-5857-2D10-E506-EF1EEFC2C905}"/>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5" name="Trapezoid 29714">
                <a:extLst>
                  <a:ext uri="{FF2B5EF4-FFF2-40B4-BE49-F238E27FC236}">
                    <a16:creationId xmlns:a16="http://schemas.microsoft.com/office/drawing/2014/main" id="{7119EB4B-D158-0604-0A21-029F93CFDB2F}"/>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6" name="Oval 29715">
                <a:extLst>
                  <a:ext uri="{FF2B5EF4-FFF2-40B4-BE49-F238E27FC236}">
                    <a16:creationId xmlns:a16="http://schemas.microsoft.com/office/drawing/2014/main" id="{33101AA8-F33F-C15B-9E44-C94887262C9A}"/>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7" name="Oval 29716">
                <a:extLst>
                  <a:ext uri="{FF2B5EF4-FFF2-40B4-BE49-F238E27FC236}">
                    <a16:creationId xmlns:a16="http://schemas.microsoft.com/office/drawing/2014/main" id="{8E1EFA3E-FE88-5DB0-4FF4-4F0D157BFEA4}"/>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8" name="Trapezoid 29717">
                <a:extLst>
                  <a:ext uri="{FF2B5EF4-FFF2-40B4-BE49-F238E27FC236}">
                    <a16:creationId xmlns:a16="http://schemas.microsoft.com/office/drawing/2014/main" id="{4725C312-E075-EE17-1ED8-D8B61C1712BB}"/>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9" name="Trapezoid 29718">
                <a:extLst>
                  <a:ext uri="{FF2B5EF4-FFF2-40B4-BE49-F238E27FC236}">
                    <a16:creationId xmlns:a16="http://schemas.microsoft.com/office/drawing/2014/main" id="{84D7A34C-9F3D-53B1-CF1A-8062F6A5ECC4}"/>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0" name="Cloud 29719">
                <a:extLst>
                  <a:ext uri="{FF2B5EF4-FFF2-40B4-BE49-F238E27FC236}">
                    <a16:creationId xmlns:a16="http://schemas.microsoft.com/office/drawing/2014/main" id="{143A6276-F1A6-7969-B607-FB759DB7AE90}"/>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1" name="Cloud 29720">
                <a:extLst>
                  <a:ext uri="{FF2B5EF4-FFF2-40B4-BE49-F238E27FC236}">
                    <a16:creationId xmlns:a16="http://schemas.microsoft.com/office/drawing/2014/main" id="{BC0B3F5F-3DBC-000E-5922-2A762C6BA7AE}"/>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2" name="Trapezoid 29721">
                <a:extLst>
                  <a:ext uri="{FF2B5EF4-FFF2-40B4-BE49-F238E27FC236}">
                    <a16:creationId xmlns:a16="http://schemas.microsoft.com/office/drawing/2014/main" id="{0552F1EC-72DB-8822-14C9-A967D6F15361}"/>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23" name="Isosceles Triangle 29722">
                <a:extLst>
                  <a:ext uri="{FF2B5EF4-FFF2-40B4-BE49-F238E27FC236}">
                    <a16:creationId xmlns:a16="http://schemas.microsoft.com/office/drawing/2014/main" id="{D28978F5-C7D3-C10E-85CE-58A5515633FA}"/>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24" name="Group 24">
                <a:extLst>
                  <a:ext uri="{FF2B5EF4-FFF2-40B4-BE49-F238E27FC236}">
                    <a16:creationId xmlns:a16="http://schemas.microsoft.com/office/drawing/2014/main" id="{AB01C2E8-707C-847B-A37C-E2C68108F4BB}"/>
                  </a:ext>
                </a:extLst>
              </p:cNvPr>
              <p:cNvGrpSpPr/>
              <p:nvPr/>
            </p:nvGrpSpPr>
            <p:grpSpPr>
              <a:xfrm>
                <a:off x="7108136" y="2388756"/>
                <a:ext cx="1544360" cy="2210894"/>
                <a:chOff x="4553133" y="901823"/>
                <a:chExt cx="2186627" cy="3449921"/>
              </a:xfrm>
            </p:grpSpPr>
            <p:sp>
              <p:nvSpPr>
                <p:cNvPr id="32776" name="Double Wave 23">
                  <a:extLst>
                    <a:ext uri="{FF2B5EF4-FFF2-40B4-BE49-F238E27FC236}">
                      <a16:creationId xmlns:a16="http://schemas.microsoft.com/office/drawing/2014/main" id="{76D260A5-2074-8A83-3417-E4CBA03841EF}"/>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77" name="Group 16">
                  <a:extLst>
                    <a:ext uri="{FF2B5EF4-FFF2-40B4-BE49-F238E27FC236}">
                      <a16:creationId xmlns:a16="http://schemas.microsoft.com/office/drawing/2014/main" id="{8568DA59-479A-2BAD-B7DA-B046BD12E217}"/>
                    </a:ext>
                  </a:extLst>
                </p:cNvPr>
                <p:cNvGrpSpPr/>
                <p:nvPr/>
              </p:nvGrpSpPr>
              <p:grpSpPr>
                <a:xfrm>
                  <a:off x="4694566" y="901823"/>
                  <a:ext cx="2045194" cy="1982724"/>
                  <a:chOff x="2594848" y="2213440"/>
                  <a:chExt cx="2045194" cy="1982724"/>
                </a:xfrm>
                <a:solidFill>
                  <a:srgbClr val="E0C13C"/>
                </a:solidFill>
              </p:grpSpPr>
              <p:sp>
                <p:nvSpPr>
                  <p:cNvPr id="32778" name="Pie 17">
                    <a:extLst>
                      <a:ext uri="{FF2B5EF4-FFF2-40B4-BE49-F238E27FC236}">
                        <a16:creationId xmlns:a16="http://schemas.microsoft.com/office/drawing/2014/main" id="{E583EC5B-3216-8A3D-F46F-0D85D47BEF97}"/>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779" name="Group 5">
                    <a:extLst>
                      <a:ext uri="{FF2B5EF4-FFF2-40B4-BE49-F238E27FC236}">
                        <a16:creationId xmlns:a16="http://schemas.microsoft.com/office/drawing/2014/main" id="{0F8C6923-CEDF-2E0D-04D6-AA67BF2EEDC4}"/>
                      </a:ext>
                    </a:extLst>
                  </p:cNvPr>
                  <p:cNvGrpSpPr/>
                  <p:nvPr/>
                </p:nvGrpSpPr>
                <p:grpSpPr>
                  <a:xfrm>
                    <a:off x="2840416" y="2333435"/>
                    <a:ext cx="1586009" cy="1634505"/>
                    <a:chOff x="2838154" y="2333435"/>
                    <a:chExt cx="1586009" cy="1634505"/>
                  </a:xfrm>
                  <a:grpFill/>
                </p:grpSpPr>
                <p:sp>
                  <p:nvSpPr>
                    <p:cNvPr id="32780" name="Moon 3">
                      <a:extLst>
                        <a:ext uri="{FF2B5EF4-FFF2-40B4-BE49-F238E27FC236}">
                          <a16:creationId xmlns:a16="http://schemas.microsoft.com/office/drawing/2014/main" id="{F5043B03-8310-72A1-1A0C-F74625AC50DF}"/>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1" name="Moon 20">
                      <a:extLst>
                        <a:ext uri="{FF2B5EF4-FFF2-40B4-BE49-F238E27FC236}">
                          <a16:creationId xmlns:a16="http://schemas.microsoft.com/office/drawing/2014/main" id="{C4D6C5A2-3B66-071C-1F7B-6FE7CA07509F}"/>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9725" name="Oval 29724">
                <a:extLst>
                  <a:ext uri="{FF2B5EF4-FFF2-40B4-BE49-F238E27FC236}">
                    <a16:creationId xmlns:a16="http://schemas.microsoft.com/office/drawing/2014/main" id="{94BA678B-8505-76BF-8ED4-0FD59B8AB438}"/>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26" name="Group 58">
                <a:extLst>
                  <a:ext uri="{FF2B5EF4-FFF2-40B4-BE49-F238E27FC236}">
                    <a16:creationId xmlns:a16="http://schemas.microsoft.com/office/drawing/2014/main" id="{02BB4125-A51F-B0C4-2D73-28F166766BD1}"/>
                  </a:ext>
                </a:extLst>
              </p:cNvPr>
              <p:cNvGrpSpPr/>
              <p:nvPr/>
            </p:nvGrpSpPr>
            <p:grpSpPr>
              <a:xfrm rot="175281">
                <a:off x="7281771" y="4966315"/>
                <a:ext cx="1319546" cy="446802"/>
                <a:chOff x="3810000" y="1677648"/>
                <a:chExt cx="4705061" cy="1827552"/>
              </a:xfrm>
            </p:grpSpPr>
            <p:grpSp>
              <p:nvGrpSpPr>
                <p:cNvPr id="136" name="Group 37">
                  <a:extLst>
                    <a:ext uri="{FF2B5EF4-FFF2-40B4-BE49-F238E27FC236}">
                      <a16:creationId xmlns:a16="http://schemas.microsoft.com/office/drawing/2014/main" id="{EEBA4077-9D23-6611-8F99-7464299FB790}"/>
                    </a:ext>
                  </a:extLst>
                </p:cNvPr>
                <p:cNvGrpSpPr/>
                <p:nvPr/>
              </p:nvGrpSpPr>
              <p:grpSpPr>
                <a:xfrm>
                  <a:off x="3810000" y="1828800"/>
                  <a:ext cx="1776984" cy="1676400"/>
                  <a:chOff x="3810000" y="1828800"/>
                  <a:chExt cx="4038600" cy="3810000"/>
                </a:xfrm>
              </p:grpSpPr>
              <p:sp>
                <p:nvSpPr>
                  <p:cNvPr id="158" name="Half Frame 157">
                    <a:extLst>
                      <a:ext uri="{FF2B5EF4-FFF2-40B4-BE49-F238E27FC236}">
                        <a16:creationId xmlns:a16="http://schemas.microsoft.com/office/drawing/2014/main" id="{8E37EBF3-ADEB-94FC-1EF5-C5D23AACB79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Half Frame 158">
                    <a:extLst>
                      <a:ext uri="{FF2B5EF4-FFF2-40B4-BE49-F238E27FC236}">
                        <a16:creationId xmlns:a16="http://schemas.microsoft.com/office/drawing/2014/main" id="{4241E4FF-4EA7-F643-2572-E14E79CF316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68" name="Half Frame 32767">
                    <a:extLst>
                      <a:ext uri="{FF2B5EF4-FFF2-40B4-BE49-F238E27FC236}">
                        <a16:creationId xmlns:a16="http://schemas.microsoft.com/office/drawing/2014/main" id="{51D9AFB4-3A82-50E1-C039-4AE269DA014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70" name="Half Frame 32769">
                    <a:extLst>
                      <a:ext uri="{FF2B5EF4-FFF2-40B4-BE49-F238E27FC236}">
                        <a16:creationId xmlns:a16="http://schemas.microsoft.com/office/drawing/2014/main" id="{610F4436-FDB0-4879-2DFD-31F12C42EE8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71" name="Donut 133">
                    <a:extLst>
                      <a:ext uri="{FF2B5EF4-FFF2-40B4-BE49-F238E27FC236}">
                        <a16:creationId xmlns:a16="http://schemas.microsoft.com/office/drawing/2014/main" id="{8CF1A4D7-C0D7-7F48-0AFF-8C65C86D6D7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72" name="Diamond 32771">
                    <a:extLst>
                      <a:ext uri="{FF2B5EF4-FFF2-40B4-BE49-F238E27FC236}">
                        <a16:creationId xmlns:a16="http://schemas.microsoft.com/office/drawing/2014/main" id="{A2C3252C-68B2-BAB7-7258-F24DEF639CB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3" name="Diamond 32772">
                    <a:extLst>
                      <a:ext uri="{FF2B5EF4-FFF2-40B4-BE49-F238E27FC236}">
                        <a16:creationId xmlns:a16="http://schemas.microsoft.com/office/drawing/2014/main" id="{DD3D0EC0-2539-3592-9586-62FFC49686D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4" name="Diamond 32773">
                    <a:extLst>
                      <a:ext uri="{FF2B5EF4-FFF2-40B4-BE49-F238E27FC236}">
                        <a16:creationId xmlns:a16="http://schemas.microsoft.com/office/drawing/2014/main" id="{A66A68A6-C4B4-8084-5257-52E549A6641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5" name="Diamond 32774">
                    <a:extLst>
                      <a:ext uri="{FF2B5EF4-FFF2-40B4-BE49-F238E27FC236}">
                        <a16:creationId xmlns:a16="http://schemas.microsoft.com/office/drawing/2014/main" id="{BAE464B6-7816-5100-92C2-82C5CE4DA34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38">
                  <a:extLst>
                    <a:ext uri="{FF2B5EF4-FFF2-40B4-BE49-F238E27FC236}">
                      <a16:creationId xmlns:a16="http://schemas.microsoft.com/office/drawing/2014/main" id="{5AAD3A1F-6311-AC0C-B982-31DE80E8F7E5}"/>
                    </a:ext>
                  </a:extLst>
                </p:cNvPr>
                <p:cNvGrpSpPr/>
                <p:nvPr/>
              </p:nvGrpSpPr>
              <p:grpSpPr>
                <a:xfrm>
                  <a:off x="5314014" y="1757596"/>
                  <a:ext cx="1776984" cy="1676400"/>
                  <a:chOff x="3810000" y="1828800"/>
                  <a:chExt cx="4038600" cy="3810000"/>
                </a:xfrm>
              </p:grpSpPr>
              <p:sp>
                <p:nvSpPr>
                  <p:cNvPr id="149" name="Half Frame 148">
                    <a:extLst>
                      <a:ext uri="{FF2B5EF4-FFF2-40B4-BE49-F238E27FC236}">
                        <a16:creationId xmlns:a16="http://schemas.microsoft.com/office/drawing/2014/main" id="{A4D0004B-A1E8-EF8E-34D7-B1891E99682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Half Frame 149">
                    <a:extLst>
                      <a:ext uri="{FF2B5EF4-FFF2-40B4-BE49-F238E27FC236}">
                        <a16:creationId xmlns:a16="http://schemas.microsoft.com/office/drawing/2014/main" id="{EC866EEA-A1D0-B2A5-6036-2DDDFDED6C9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a:extLst>
                      <a:ext uri="{FF2B5EF4-FFF2-40B4-BE49-F238E27FC236}">
                        <a16:creationId xmlns:a16="http://schemas.microsoft.com/office/drawing/2014/main" id="{C47048DF-8ECA-3D55-87F5-18936495707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a:extLst>
                      <a:ext uri="{FF2B5EF4-FFF2-40B4-BE49-F238E27FC236}">
                        <a16:creationId xmlns:a16="http://schemas.microsoft.com/office/drawing/2014/main" id="{D5BE0754-C6A9-25EB-E159-589D6DD51D2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onut 124">
                    <a:extLst>
                      <a:ext uri="{FF2B5EF4-FFF2-40B4-BE49-F238E27FC236}">
                        <a16:creationId xmlns:a16="http://schemas.microsoft.com/office/drawing/2014/main" id="{EC11489C-B09D-972A-E9CE-807F15C2217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iamond 153">
                    <a:extLst>
                      <a:ext uri="{FF2B5EF4-FFF2-40B4-BE49-F238E27FC236}">
                        <a16:creationId xmlns:a16="http://schemas.microsoft.com/office/drawing/2014/main" id="{1D688B23-7A1D-3882-CCE8-EE2D680A405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46737724-41ED-B5A4-9278-F133F3691C5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F8436398-5032-9EAC-A139-8CAE1B3E233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49F17BB3-F322-6056-57BD-09EFDCED242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48">
                  <a:extLst>
                    <a:ext uri="{FF2B5EF4-FFF2-40B4-BE49-F238E27FC236}">
                      <a16:creationId xmlns:a16="http://schemas.microsoft.com/office/drawing/2014/main" id="{0E0D4DC4-0EA3-CE96-A784-F5D235FEC0FE}"/>
                    </a:ext>
                  </a:extLst>
                </p:cNvPr>
                <p:cNvGrpSpPr/>
                <p:nvPr/>
              </p:nvGrpSpPr>
              <p:grpSpPr>
                <a:xfrm>
                  <a:off x="6738077" y="1677648"/>
                  <a:ext cx="1776984" cy="1676400"/>
                  <a:chOff x="3810000" y="1828800"/>
                  <a:chExt cx="4038600" cy="3810000"/>
                </a:xfrm>
              </p:grpSpPr>
              <p:sp>
                <p:nvSpPr>
                  <p:cNvPr id="139" name="Half Frame 138">
                    <a:extLst>
                      <a:ext uri="{FF2B5EF4-FFF2-40B4-BE49-F238E27FC236}">
                        <a16:creationId xmlns:a16="http://schemas.microsoft.com/office/drawing/2014/main" id="{EC28BDDA-4832-57EB-FFC3-DFB653AAB31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Half Frame 50">
                    <a:extLst>
                      <a:ext uri="{FF2B5EF4-FFF2-40B4-BE49-F238E27FC236}">
                        <a16:creationId xmlns:a16="http://schemas.microsoft.com/office/drawing/2014/main" id="{6949B6DD-C246-736A-54B1-F95FB207B4F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51">
                    <a:extLst>
                      <a:ext uri="{FF2B5EF4-FFF2-40B4-BE49-F238E27FC236}">
                        <a16:creationId xmlns:a16="http://schemas.microsoft.com/office/drawing/2014/main" id="{B84B70BE-791D-FBA7-7437-CF01764F20D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52">
                    <a:extLst>
                      <a:ext uri="{FF2B5EF4-FFF2-40B4-BE49-F238E27FC236}">
                        <a16:creationId xmlns:a16="http://schemas.microsoft.com/office/drawing/2014/main" id="{6375EFF6-5216-8040-24EB-F82C8AF7A41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onut 115">
                    <a:extLst>
                      <a:ext uri="{FF2B5EF4-FFF2-40B4-BE49-F238E27FC236}">
                        <a16:creationId xmlns:a16="http://schemas.microsoft.com/office/drawing/2014/main" id="{37E5AF4D-AA30-6A8D-B67B-22DCC5B6C44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iamond 143">
                    <a:extLst>
                      <a:ext uri="{FF2B5EF4-FFF2-40B4-BE49-F238E27FC236}">
                        <a16:creationId xmlns:a16="http://schemas.microsoft.com/office/drawing/2014/main" id="{1CCD64F8-3C98-DEE2-B929-EB88CF3EB7F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4CF081FE-4627-B470-1F4D-9B1BCEF836E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654F74AD-8B4F-6FDD-FB43-6185CE69CB9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7B5685A9-96D2-5F55-ECF6-575341FD39F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727" name="Cloud 29726">
                <a:extLst>
                  <a:ext uri="{FF2B5EF4-FFF2-40B4-BE49-F238E27FC236}">
                    <a16:creationId xmlns:a16="http://schemas.microsoft.com/office/drawing/2014/main" id="{1CDB3DEA-9040-18C5-1BF7-3232AC16434A}"/>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281">
                <a:extLst>
                  <a:ext uri="{FF2B5EF4-FFF2-40B4-BE49-F238E27FC236}">
                    <a16:creationId xmlns:a16="http://schemas.microsoft.com/office/drawing/2014/main" id="{F0D378D2-E53F-B12A-83A5-C4844A0C2BDF}"/>
                  </a:ext>
                </a:extLst>
              </p:cNvPr>
              <p:cNvGrpSpPr/>
              <p:nvPr/>
            </p:nvGrpSpPr>
            <p:grpSpPr>
              <a:xfrm>
                <a:off x="7162023" y="1568903"/>
                <a:ext cx="1544762" cy="259293"/>
                <a:chOff x="7105896" y="1557210"/>
                <a:chExt cx="1544762" cy="488119"/>
              </a:xfrm>
            </p:grpSpPr>
            <p:sp>
              <p:nvSpPr>
                <p:cNvPr id="55" name="Rounded Rectangle 15">
                  <a:extLst>
                    <a:ext uri="{FF2B5EF4-FFF2-40B4-BE49-F238E27FC236}">
                      <a16:creationId xmlns:a16="http://schemas.microsoft.com/office/drawing/2014/main" id="{61832FAA-F14D-7115-8B7D-EE4BDEE19D59}"/>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59">
                  <a:extLst>
                    <a:ext uri="{FF2B5EF4-FFF2-40B4-BE49-F238E27FC236}">
                      <a16:creationId xmlns:a16="http://schemas.microsoft.com/office/drawing/2014/main" id="{3DC60FDE-2E00-6B88-3E94-03F643A194AC}"/>
                    </a:ext>
                  </a:extLst>
                </p:cNvPr>
                <p:cNvGrpSpPr/>
                <p:nvPr/>
              </p:nvGrpSpPr>
              <p:grpSpPr>
                <a:xfrm rot="160736">
                  <a:off x="7230848" y="1557210"/>
                  <a:ext cx="1269517" cy="488119"/>
                  <a:chOff x="3810000" y="1677648"/>
                  <a:chExt cx="4705061" cy="1827552"/>
                </a:xfrm>
              </p:grpSpPr>
              <p:grpSp>
                <p:nvGrpSpPr>
                  <p:cNvPr id="74" name="Group 37">
                    <a:extLst>
                      <a:ext uri="{FF2B5EF4-FFF2-40B4-BE49-F238E27FC236}">
                        <a16:creationId xmlns:a16="http://schemas.microsoft.com/office/drawing/2014/main" id="{4E049237-2361-9688-8142-ADC7AC96E043}"/>
                      </a:ext>
                    </a:extLst>
                  </p:cNvPr>
                  <p:cNvGrpSpPr/>
                  <p:nvPr/>
                </p:nvGrpSpPr>
                <p:grpSpPr>
                  <a:xfrm>
                    <a:off x="3810000" y="1828800"/>
                    <a:ext cx="1776984" cy="1676400"/>
                    <a:chOff x="3810000" y="1828800"/>
                    <a:chExt cx="4038600" cy="3810000"/>
                  </a:xfrm>
                </p:grpSpPr>
                <p:sp>
                  <p:nvSpPr>
                    <p:cNvPr id="95" name="Half Frame 94">
                      <a:extLst>
                        <a:ext uri="{FF2B5EF4-FFF2-40B4-BE49-F238E27FC236}">
                          <a16:creationId xmlns:a16="http://schemas.microsoft.com/office/drawing/2014/main" id="{938135DF-D50F-1A0E-24F6-61DCF89EBE9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a:extLst>
                        <a:ext uri="{FF2B5EF4-FFF2-40B4-BE49-F238E27FC236}">
                          <a16:creationId xmlns:a16="http://schemas.microsoft.com/office/drawing/2014/main" id="{0017D628-5688-1ADF-D1BA-136937B5D87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Half Frame 128">
                      <a:extLst>
                        <a:ext uri="{FF2B5EF4-FFF2-40B4-BE49-F238E27FC236}">
                          <a16:creationId xmlns:a16="http://schemas.microsoft.com/office/drawing/2014/main" id="{4CC21C0D-DEE3-29C8-008F-6B1E717EFD1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Half Frame 129">
                      <a:extLst>
                        <a:ext uri="{FF2B5EF4-FFF2-40B4-BE49-F238E27FC236}">
                          <a16:creationId xmlns:a16="http://schemas.microsoft.com/office/drawing/2014/main" id="{0062BCD6-0C44-2359-8FE6-D3F5A26F6CA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103">
                      <a:extLst>
                        <a:ext uri="{FF2B5EF4-FFF2-40B4-BE49-F238E27FC236}">
                          <a16:creationId xmlns:a16="http://schemas.microsoft.com/office/drawing/2014/main" id="{D2AB807C-69A4-78EA-006F-71F4D3F9EA9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iamond 131">
                      <a:extLst>
                        <a:ext uri="{FF2B5EF4-FFF2-40B4-BE49-F238E27FC236}">
                          <a16:creationId xmlns:a16="http://schemas.microsoft.com/office/drawing/2014/main" id="{EA3FA763-25A6-BBC8-B07E-56B6E687070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36CAA1B6-CCCB-6BF2-55A1-F026EF98BA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483BFCDC-D407-8331-AE4C-F3CFFA3C642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86D1EB60-1783-984D-674B-7B1455C7781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38">
                    <a:extLst>
                      <a:ext uri="{FF2B5EF4-FFF2-40B4-BE49-F238E27FC236}">
                        <a16:creationId xmlns:a16="http://schemas.microsoft.com/office/drawing/2014/main" id="{24AE03C1-DCCF-C522-56AD-8D464EB6D481}"/>
                      </a:ext>
                    </a:extLst>
                  </p:cNvPr>
                  <p:cNvGrpSpPr/>
                  <p:nvPr/>
                </p:nvGrpSpPr>
                <p:grpSpPr>
                  <a:xfrm>
                    <a:off x="5314014" y="1757596"/>
                    <a:ext cx="1776984" cy="1676400"/>
                    <a:chOff x="3810000" y="1828800"/>
                    <a:chExt cx="4038600" cy="3810000"/>
                  </a:xfrm>
                </p:grpSpPr>
                <p:sp>
                  <p:nvSpPr>
                    <p:cNvPr id="86" name="Half Frame 85">
                      <a:extLst>
                        <a:ext uri="{FF2B5EF4-FFF2-40B4-BE49-F238E27FC236}">
                          <a16:creationId xmlns:a16="http://schemas.microsoft.com/office/drawing/2014/main" id="{3D61A640-6876-084C-83B1-549EB880708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a:extLst>
                        <a:ext uri="{FF2B5EF4-FFF2-40B4-BE49-F238E27FC236}">
                          <a16:creationId xmlns:a16="http://schemas.microsoft.com/office/drawing/2014/main" id="{6AA45D16-DD94-A792-01A2-BB0B4DB5E5C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a:extLst>
                        <a:ext uri="{FF2B5EF4-FFF2-40B4-BE49-F238E27FC236}">
                          <a16:creationId xmlns:a16="http://schemas.microsoft.com/office/drawing/2014/main" id="{53F3750E-BCEC-2454-034A-E3845AA0DA4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a:extLst>
                        <a:ext uri="{FF2B5EF4-FFF2-40B4-BE49-F238E27FC236}">
                          <a16:creationId xmlns:a16="http://schemas.microsoft.com/office/drawing/2014/main" id="{2A3ED56A-7A4A-6D15-4788-BA28358ECC2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94">
                      <a:extLst>
                        <a:ext uri="{FF2B5EF4-FFF2-40B4-BE49-F238E27FC236}">
                          <a16:creationId xmlns:a16="http://schemas.microsoft.com/office/drawing/2014/main" id="{450754AE-F9E4-D9F4-84CA-039C5EB36CC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iamond 90">
                      <a:extLst>
                        <a:ext uri="{FF2B5EF4-FFF2-40B4-BE49-F238E27FC236}">
                          <a16:creationId xmlns:a16="http://schemas.microsoft.com/office/drawing/2014/main" id="{200363A8-4DB4-D48D-1DCC-52267DE64DE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A0F58468-8349-8741-2636-3E8042C03E3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918D9634-5ADC-5BB0-E928-587A233E0E4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F04CF465-F526-A62C-7B5D-514A7AF78BE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8">
                    <a:extLst>
                      <a:ext uri="{FF2B5EF4-FFF2-40B4-BE49-F238E27FC236}">
                        <a16:creationId xmlns:a16="http://schemas.microsoft.com/office/drawing/2014/main" id="{06319586-8CB1-E9F1-B388-EFC01BC18444}"/>
                      </a:ext>
                    </a:extLst>
                  </p:cNvPr>
                  <p:cNvGrpSpPr/>
                  <p:nvPr/>
                </p:nvGrpSpPr>
                <p:grpSpPr>
                  <a:xfrm>
                    <a:off x="6738077" y="1677648"/>
                    <a:ext cx="1776984" cy="1676400"/>
                    <a:chOff x="3810000" y="1828800"/>
                    <a:chExt cx="4038600" cy="3810000"/>
                  </a:xfrm>
                </p:grpSpPr>
                <p:sp>
                  <p:nvSpPr>
                    <p:cNvPr id="77" name="Half Frame 76">
                      <a:extLst>
                        <a:ext uri="{FF2B5EF4-FFF2-40B4-BE49-F238E27FC236}">
                          <a16:creationId xmlns:a16="http://schemas.microsoft.com/office/drawing/2014/main" id="{F6F5DB2F-213A-69CC-FE8A-A09C69EEBD4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a:extLst>
                        <a:ext uri="{FF2B5EF4-FFF2-40B4-BE49-F238E27FC236}">
                          <a16:creationId xmlns:a16="http://schemas.microsoft.com/office/drawing/2014/main" id="{CFF21CF6-F29A-8DC1-7FA0-B2E3168A724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78">
                      <a:extLst>
                        <a:ext uri="{FF2B5EF4-FFF2-40B4-BE49-F238E27FC236}">
                          <a16:creationId xmlns:a16="http://schemas.microsoft.com/office/drawing/2014/main" id="{037320FE-BDD1-8F6E-473D-25983D0E82A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79">
                      <a:extLst>
                        <a:ext uri="{FF2B5EF4-FFF2-40B4-BE49-F238E27FC236}">
                          <a16:creationId xmlns:a16="http://schemas.microsoft.com/office/drawing/2014/main" id="{212FFFD7-BB09-0865-431A-82493F72E2F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85">
                      <a:extLst>
                        <a:ext uri="{FF2B5EF4-FFF2-40B4-BE49-F238E27FC236}">
                          <a16:creationId xmlns:a16="http://schemas.microsoft.com/office/drawing/2014/main" id="{0B97B5F3-2D14-7FEC-3EE3-4EA67D3CF15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iamond 81">
                      <a:extLst>
                        <a:ext uri="{FF2B5EF4-FFF2-40B4-BE49-F238E27FC236}">
                          <a16:creationId xmlns:a16="http://schemas.microsoft.com/office/drawing/2014/main" id="{080EA5E1-15B9-D71A-8B12-90DD9C4F332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F90B5E8-0CCE-6017-1719-F27F99B302D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BD363B4E-7840-D36B-2053-0D3C1211320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623B06DB-9B81-CF9A-FDA8-BD72755161A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2782" name="Group 32781">
              <a:extLst>
                <a:ext uri="{FF2B5EF4-FFF2-40B4-BE49-F238E27FC236}">
                  <a16:creationId xmlns:a16="http://schemas.microsoft.com/office/drawing/2014/main" id="{08CFA589-DFF8-E46F-773D-CA044E1CBEA4}"/>
                </a:ext>
              </a:extLst>
            </p:cNvPr>
            <p:cNvGrpSpPr/>
            <p:nvPr/>
          </p:nvGrpSpPr>
          <p:grpSpPr>
            <a:xfrm>
              <a:off x="1268542" y="2925497"/>
              <a:ext cx="1051618" cy="2665780"/>
              <a:chOff x="5199743" y="533154"/>
              <a:chExt cx="1886857" cy="4783054"/>
            </a:xfrm>
          </p:grpSpPr>
          <p:grpSp>
            <p:nvGrpSpPr>
              <p:cNvPr id="32783" name="Group 32782">
                <a:extLst>
                  <a:ext uri="{FF2B5EF4-FFF2-40B4-BE49-F238E27FC236}">
                    <a16:creationId xmlns:a16="http://schemas.microsoft.com/office/drawing/2014/main" id="{337AD44C-CFE4-55DA-07AF-3804CE289183}"/>
                  </a:ext>
                </a:extLst>
              </p:cNvPr>
              <p:cNvGrpSpPr/>
              <p:nvPr/>
            </p:nvGrpSpPr>
            <p:grpSpPr>
              <a:xfrm>
                <a:off x="5199743" y="793067"/>
                <a:ext cx="1886857" cy="4523141"/>
                <a:chOff x="5199743" y="793067"/>
                <a:chExt cx="1886857" cy="4523141"/>
              </a:xfrm>
            </p:grpSpPr>
            <p:sp>
              <p:nvSpPr>
                <p:cNvPr id="32786" name="Round Diagonal Corner Rectangle 790">
                  <a:extLst>
                    <a:ext uri="{FF2B5EF4-FFF2-40B4-BE49-F238E27FC236}">
                      <a16:creationId xmlns:a16="http://schemas.microsoft.com/office/drawing/2014/main" id="{0E718EC3-EB7C-F296-CBD7-19CF2AE38292}"/>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7" name="Round Diagonal Corner Rectangle 791">
                  <a:extLst>
                    <a:ext uri="{FF2B5EF4-FFF2-40B4-BE49-F238E27FC236}">
                      <a16:creationId xmlns:a16="http://schemas.microsoft.com/office/drawing/2014/main" id="{C0948DA5-79C8-FEB4-E5BF-D6BBF73BD7B2}"/>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88" name="Oval 32787">
                  <a:extLst>
                    <a:ext uri="{FF2B5EF4-FFF2-40B4-BE49-F238E27FC236}">
                      <a16:creationId xmlns:a16="http://schemas.microsoft.com/office/drawing/2014/main" id="{002EEB0F-7FC6-F2ED-1C61-1488B16AD514}"/>
                    </a:ext>
                  </a:extLst>
                </p:cNvPr>
                <p:cNvSpPr/>
                <p:nvPr/>
              </p:nvSpPr>
              <p:spPr>
                <a:xfrm>
                  <a:off x="5498238" y="793067"/>
                  <a:ext cx="1299147" cy="177272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89" name="Group 33">
                  <a:extLst>
                    <a:ext uri="{FF2B5EF4-FFF2-40B4-BE49-F238E27FC236}">
                      <a16:creationId xmlns:a16="http://schemas.microsoft.com/office/drawing/2014/main" id="{B92BF62A-372B-5792-6E29-20114FA6F400}"/>
                    </a:ext>
                  </a:extLst>
                </p:cNvPr>
                <p:cNvGrpSpPr/>
                <p:nvPr/>
              </p:nvGrpSpPr>
              <p:grpSpPr>
                <a:xfrm rot="2754858">
                  <a:off x="5674192" y="4718893"/>
                  <a:ext cx="448734" cy="745895"/>
                  <a:chOff x="1676400" y="2133600"/>
                  <a:chExt cx="1447800" cy="2088845"/>
                </a:xfrm>
              </p:grpSpPr>
              <p:sp>
                <p:nvSpPr>
                  <p:cNvPr id="13319" name="Oval 13318">
                    <a:extLst>
                      <a:ext uri="{FF2B5EF4-FFF2-40B4-BE49-F238E27FC236}">
                        <a16:creationId xmlns:a16="http://schemas.microsoft.com/office/drawing/2014/main" id="{3D00DB53-C9E9-7D5F-CD1E-A13BE6582A6F}"/>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0" name="Moon 13319">
                    <a:extLst>
                      <a:ext uri="{FF2B5EF4-FFF2-40B4-BE49-F238E27FC236}">
                        <a16:creationId xmlns:a16="http://schemas.microsoft.com/office/drawing/2014/main" id="{126D1D48-759E-2FB9-6FEA-C876734D67A3}"/>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Moon 13320">
                    <a:extLst>
                      <a:ext uri="{FF2B5EF4-FFF2-40B4-BE49-F238E27FC236}">
                        <a16:creationId xmlns:a16="http://schemas.microsoft.com/office/drawing/2014/main" id="{EE31A3CB-AB53-6854-8A83-1C3CC7A126CB}"/>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90" name="Group 45">
                  <a:extLst>
                    <a:ext uri="{FF2B5EF4-FFF2-40B4-BE49-F238E27FC236}">
                      <a16:creationId xmlns:a16="http://schemas.microsoft.com/office/drawing/2014/main" id="{6209035F-3DF5-7107-5196-3A2F0F67A95A}"/>
                    </a:ext>
                  </a:extLst>
                </p:cNvPr>
                <p:cNvGrpSpPr/>
                <p:nvPr/>
              </p:nvGrpSpPr>
              <p:grpSpPr>
                <a:xfrm rot="18845142" flipH="1">
                  <a:off x="6055984" y="4618707"/>
                  <a:ext cx="488027" cy="752549"/>
                  <a:chOff x="1676400" y="2133600"/>
                  <a:chExt cx="1447800" cy="2088845"/>
                </a:xfrm>
              </p:grpSpPr>
              <p:sp>
                <p:nvSpPr>
                  <p:cNvPr id="13316" name="Oval 13315">
                    <a:extLst>
                      <a:ext uri="{FF2B5EF4-FFF2-40B4-BE49-F238E27FC236}">
                        <a16:creationId xmlns:a16="http://schemas.microsoft.com/office/drawing/2014/main" id="{535DEA24-C808-76D8-CE88-8E10EB6FECE2}"/>
                      </a:ext>
                    </a:extLst>
                  </p:cNvPr>
                  <p:cNvSpPr/>
                  <p:nvPr/>
                </p:nvSpPr>
                <p:spPr>
                  <a:xfrm>
                    <a:off x="1676400" y="2133600"/>
                    <a:ext cx="1447800" cy="2057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7" name="Moon 13316">
                    <a:extLst>
                      <a:ext uri="{FF2B5EF4-FFF2-40B4-BE49-F238E27FC236}">
                        <a16:creationId xmlns:a16="http://schemas.microsoft.com/office/drawing/2014/main" id="{CCBD89F7-39E2-B939-A267-7FAD2B51D398}"/>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8" name="Moon 13317">
                    <a:extLst>
                      <a:ext uri="{FF2B5EF4-FFF2-40B4-BE49-F238E27FC236}">
                        <a16:creationId xmlns:a16="http://schemas.microsoft.com/office/drawing/2014/main" id="{69859A61-3295-87E4-72BD-63E7F26F38AA}"/>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91" name="Group 49">
                  <a:extLst>
                    <a:ext uri="{FF2B5EF4-FFF2-40B4-BE49-F238E27FC236}">
                      <a16:creationId xmlns:a16="http://schemas.microsoft.com/office/drawing/2014/main" id="{5F3653CD-1CF6-F41B-86D7-F827EBB6BF2B}"/>
                    </a:ext>
                  </a:extLst>
                </p:cNvPr>
                <p:cNvGrpSpPr/>
                <p:nvPr/>
              </p:nvGrpSpPr>
              <p:grpSpPr>
                <a:xfrm>
                  <a:off x="5199743" y="2466218"/>
                  <a:ext cx="1886857" cy="2489323"/>
                  <a:chOff x="4419600" y="2060454"/>
                  <a:chExt cx="3045502" cy="4187946"/>
                </a:xfrm>
              </p:grpSpPr>
              <p:sp>
                <p:nvSpPr>
                  <p:cNvPr id="32794" name="Oval 32793">
                    <a:extLst>
                      <a:ext uri="{FF2B5EF4-FFF2-40B4-BE49-F238E27FC236}">
                        <a16:creationId xmlns:a16="http://schemas.microsoft.com/office/drawing/2014/main" id="{3A7E6948-F142-2EBA-7772-22FD8C66C98D}"/>
                      </a:ext>
                    </a:extLst>
                  </p:cNvPr>
                  <p:cNvSpPr/>
                  <p:nvPr/>
                </p:nvSpPr>
                <p:spPr>
                  <a:xfrm>
                    <a:off x="6890479" y="3785016"/>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5" name="Oval 32794">
                    <a:extLst>
                      <a:ext uri="{FF2B5EF4-FFF2-40B4-BE49-F238E27FC236}">
                        <a16:creationId xmlns:a16="http://schemas.microsoft.com/office/drawing/2014/main" id="{B55458D9-A64B-471C-9B27-565F9F4EC643}"/>
                      </a:ext>
                    </a:extLst>
                  </p:cNvPr>
                  <p:cNvSpPr/>
                  <p:nvPr/>
                </p:nvSpPr>
                <p:spPr>
                  <a:xfrm>
                    <a:off x="4419600" y="3810000"/>
                    <a:ext cx="574623" cy="8444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6" name="Trapezoid 32795">
                    <a:extLst>
                      <a:ext uri="{FF2B5EF4-FFF2-40B4-BE49-F238E27FC236}">
                        <a16:creationId xmlns:a16="http://schemas.microsoft.com/office/drawing/2014/main" id="{286B3767-5F79-1751-3124-667D20572FE9}"/>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7" name="Trapezoid 32796">
                    <a:extLst>
                      <a:ext uri="{FF2B5EF4-FFF2-40B4-BE49-F238E27FC236}">
                        <a16:creationId xmlns:a16="http://schemas.microsoft.com/office/drawing/2014/main" id="{829B3F0E-516A-4E41-BF6B-611CFB96A159}"/>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8" name="Trapezoid 32797">
                    <a:extLst>
                      <a:ext uri="{FF2B5EF4-FFF2-40B4-BE49-F238E27FC236}">
                        <a16:creationId xmlns:a16="http://schemas.microsoft.com/office/drawing/2014/main" id="{E698BAD7-43DC-6A35-8FD1-590599207606}"/>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9" name="Isosceles Triangle 32798">
                    <a:extLst>
                      <a:ext uri="{FF2B5EF4-FFF2-40B4-BE49-F238E27FC236}">
                        <a16:creationId xmlns:a16="http://schemas.microsoft.com/office/drawing/2014/main" id="{469BAD4D-4616-8369-AA1B-28C1051C8DED}"/>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2" name="Rectangle 13311">
                    <a:extLst>
                      <a:ext uri="{FF2B5EF4-FFF2-40B4-BE49-F238E27FC236}">
                        <a16:creationId xmlns:a16="http://schemas.microsoft.com/office/drawing/2014/main" id="{FDC14201-9FB1-02EE-B0CB-8FC7E7442031}"/>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3" name="Trapezoid 13312">
                    <a:extLst>
                      <a:ext uri="{FF2B5EF4-FFF2-40B4-BE49-F238E27FC236}">
                        <a16:creationId xmlns:a16="http://schemas.microsoft.com/office/drawing/2014/main" id="{A2CD6A19-4F8D-E830-2072-31DB341EB816}"/>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rapezoid 13314">
                    <a:extLst>
                      <a:ext uri="{FF2B5EF4-FFF2-40B4-BE49-F238E27FC236}">
                        <a16:creationId xmlns:a16="http://schemas.microsoft.com/office/drawing/2014/main" id="{ADFF6A9F-4FE9-A5D1-90DC-122873DB95F8}"/>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792" name="Round Diagonal Corner Rectangle 796">
                  <a:extLst>
                    <a:ext uri="{FF2B5EF4-FFF2-40B4-BE49-F238E27FC236}">
                      <a16:creationId xmlns:a16="http://schemas.microsoft.com/office/drawing/2014/main" id="{7D9C83FC-46E5-DE18-B721-95CCEB65D566}"/>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93" name="Oval 32792">
                  <a:extLst>
                    <a:ext uri="{FF2B5EF4-FFF2-40B4-BE49-F238E27FC236}">
                      <a16:creationId xmlns:a16="http://schemas.microsoft.com/office/drawing/2014/main" id="{07E735D5-5978-DC59-0E7A-13358B93B489}"/>
                    </a:ext>
                  </a:extLst>
                </p:cNvPr>
                <p:cNvSpPr/>
                <p:nvPr/>
              </p:nvSpPr>
              <p:spPr>
                <a:xfrm>
                  <a:off x="5940533" y="2121796"/>
                  <a:ext cx="365028" cy="2678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84" name="Freeform 788">
                <a:extLst>
                  <a:ext uri="{FF2B5EF4-FFF2-40B4-BE49-F238E27FC236}">
                    <a16:creationId xmlns:a16="http://schemas.microsoft.com/office/drawing/2014/main" id="{3A383B73-BA18-22F8-0BEC-16F97E911D6F}"/>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85" name="Rectangle 32784">
                <a:extLst>
                  <a:ext uri="{FF2B5EF4-FFF2-40B4-BE49-F238E27FC236}">
                    <a16:creationId xmlns:a16="http://schemas.microsoft.com/office/drawing/2014/main" id="{90AF0544-B63D-5C42-98A8-AA9359502209}"/>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435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1000"/>
                                        <p:tgtEl>
                                          <p:spTgt spid="656"/>
                                        </p:tgtEl>
                                      </p:cBhvr>
                                    </p:animEffect>
                                    <p:anim calcmode="lin" valueType="num">
                                      <p:cBhvr>
                                        <p:cTn id="8" dur="1000" fill="hold"/>
                                        <p:tgtEl>
                                          <p:spTgt spid="656"/>
                                        </p:tgtEl>
                                        <p:attrNameLst>
                                          <p:attrName>ppt_x</p:attrName>
                                        </p:attrNameLst>
                                      </p:cBhvr>
                                      <p:tavLst>
                                        <p:tav tm="0">
                                          <p:val>
                                            <p:strVal val="#ppt_x"/>
                                          </p:val>
                                        </p:tav>
                                        <p:tav tm="100000">
                                          <p:val>
                                            <p:strVal val="#ppt_x"/>
                                          </p:val>
                                        </p:tav>
                                      </p:tavLst>
                                    </p:anim>
                                    <p:anim calcmode="lin" valueType="num">
                                      <p:cBhvr>
                                        <p:cTn id="9" dur="1000" fill="hold"/>
                                        <p:tgtEl>
                                          <p:spTgt spid="6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57"/>
                                        </p:tgtEl>
                                        <p:attrNameLst>
                                          <p:attrName>style.visibility</p:attrName>
                                        </p:attrNameLst>
                                      </p:cBhvr>
                                      <p:to>
                                        <p:strVal val="visible"/>
                                      </p:to>
                                    </p:set>
                                    <p:animEffect transition="in" filter="fade">
                                      <p:cBhvr>
                                        <p:cTn id="14" dur="1000"/>
                                        <p:tgtEl>
                                          <p:spTgt spid="657"/>
                                        </p:tgtEl>
                                      </p:cBhvr>
                                    </p:animEffect>
                                    <p:anim calcmode="lin" valueType="num">
                                      <p:cBhvr>
                                        <p:cTn id="15" dur="1000" fill="hold"/>
                                        <p:tgtEl>
                                          <p:spTgt spid="657"/>
                                        </p:tgtEl>
                                        <p:attrNameLst>
                                          <p:attrName>ppt_x</p:attrName>
                                        </p:attrNameLst>
                                      </p:cBhvr>
                                      <p:tavLst>
                                        <p:tav tm="0">
                                          <p:val>
                                            <p:strVal val="#ppt_x"/>
                                          </p:val>
                                        </p:tav>
                                        <p:tav tm="100000">
                                          <p:val>
                                            <p:strVal val="#ppt_x"/>
                                          </p:val>
                                        </p:tav>
                                      </p:tavLst>
                                    </p:anim>
                                    <p:anim calcmode="lin" valueType="num">
                                      <p:cBhvr>
                                        <p:cTn id="16" dur="1000" fill="hold"/>
                                        <p:tgtEl>
                                          <p:spTgt spid="6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3322"/>
                                        </p:tgtEl>
                                        <p:attrNameLst>
                                          <p:attrName>style.visibility</p:attrName>
                                        </p:attrNameLst>
                                      </p:cBhvr>
                                      <p:to>
                                        <p:strVal val="visible"/>
                                      </p:to>
                                    </p:set>
                                    <p:animEffect transition="in" filter="fade">
                                      <p:cBhvr>
                                        <p:cTn id="28" dur="1000"/>
                                        <p:tgtEl>
                                          <p:spTgt spid="13322"/>
                                        </p:tgtEl>
                                      </p:cBhvr>
                                    </p:animEffect>
                                    <p:anim calcmode="lin" valueType="num">
                                      <p:cBhvr>
                                        <p:cTn id="29" dur="1000" fill="hold"/>
                                        <p:tgtEl>
                                          <p:spTgt spid="13322"/>
                                        </p:tgtEl>
                                        <p:attrNameLst>
                                          <p:attrName>ppt_x</p:attrName>
                                        </p:attrNameLst>
                                      </p:cBhvr>
                                      <p:tavLst>
                                        <p:tav tm="0">
                                          <p:val>
                                            <p:strVal val="#ppt_x"/>
                                          </p:val>
                                        </p:tav>
                                        <p:tav tm="100000">
                                          <p:val>
                                            <p:strVal val="#ppt_x"/>
                                          </p:val>
                                        </p:tav>
                                      </p:tavLst>
                                    </p:anim>
                                    <p:anim calcmode="lin" valueType="num">
                                      <p:cBhvr>
                                        <p:cTn id="30" dur="1000" fill="hold"/>
                                        <p:tgtEl>
                                          <p:spTgt spid="13322"/>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603"/>
                                        </p:tgtEl>
                                        <p:attrNameLst>
                                          <p:attrName>style.visibility</p:attrName>
                                        </p:attrNameLst>
                                      </p:cBhvr>
                                      <p:to>
                                        <p:strVal val="visible"/>
                                      </p:to>
                                    </p:set>
                                    <p:animEffect transition="in" filter="fade">
                                      <p:cBhvr>
                                        <p:cTn id="33" dur="1000"/>
                                        <p:tgtEl>
                                          <p:spTgt spid="603"/>
                                        </p:tgtEl>
                                      </p:cBhvr>
                                    </p:animEffect>
                                    <p:anim calcmode="lin" valueType="num">
                                      <p:cBhvr>
                                        <p:cTn id="34" dur="1000" fill="hold"/>
                                        <p:tgtEl>
                                          <p:spTgt spid="603"/>
                                        </p:tgtEl>
                                        <p:attrNameLst>
                                          <p:attrName>ppt_x</p:attrName>
                                        </p:attrNameLst>
                                      </p:cBhvr>
                                      <p:tavLst>
                                        <p:tav tm="0">
                                          <p:val>
                                            <p:strVal val="#ppt_x"/>
                                          </p:val>
                                        </p:tav>
                                        <p:tav tm="100000">
                                          <p:val>
                                            <p:strVal val="#ppt_x"/>
                                          </p:val>
                                        </p:tav>
                                      </p:tavLst>
                                    </p:anim>
                                    <p:anim calcmode="lin" valueType="num">
                                      <p:cBhvr>
                                        <p:cTn id="35" dur="1000" fill="hold"/>
                                        <p:tgtEl>
                                          <p:spTgt spid="603"/>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558"/>
                                        </p:tgtEl>
                                        <p:attrNameLst>
                                          <p:attrName>style.visibility</p:attrName>
                                        </p:attrNameLst>
                                      </p:cBhvr>
                                      <p:to>
                                        <p:strVal val="visible"/>
                                      </p:to>
                                    </p:set>
                                    <p:animEffect transition="in" filter="fade">
                                      <p:cBhvr>
                                        <p:cTn id="38" dur="1000"/>
                                        <p:tgtEl>
                                          <p:spTgt spid="558"/>
                                        </p:tgtEl>
                                      </p:cBhvr>
                                    </p:animEffect>
                                    <p:anim calcmode="lin" valueType="num">
                                      <p:cBhvr>
                                        <p:cTn id="39" dur="1000" fill="hold"/>
                                        <p:tgtEl>
                                          <p:spTgt spid="558"/>
                                        </p:tgtEl>
                                        <p:attrNameLst>
                                          <p:attrName>ppt_x</p:attrName>
                                        </p:attrNameLst>
                                      </p:cBhvr>
                                      <p:tavLst>
                                        <p:tav tm="0">
                                          <p:val>
                                            <p:strVal val="#ppt_x"/>
                                          </p:val>
                                        </p:tav>
                                        <p:tav tm="100000">
                                          <p:val>
                                            <p:strVal val="#ppt_x"/>
                                          </p:val>
                                        </p:tav>
                                      </p:tavLst>
                                    </p:anim>
                                    <p:anim calcmode="lin" valueType="num">
                                      <p:cBhvr>
                                        <p:cTn id="40" dur="1000" fill="hold"/>
                                        <p:tgtEl>
                                          <p:spTgt spid="55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59"/>
                                        </p:tgtEl>
                                        <p:attrNameLst>
                                          <p:attrName>style.visibility</p:attrName>
                                        </p:attrNameLst>
                                      </p:cBhvr>
                                      <p:to>
                                        <p:strVal val="visible"/>
                                      </p:to>
                                    </p:set>
                                    <p:animEffect transition="in" filter="fade">
                                      <p:cBhvr>
                                        <p:cTn id="45" dur="1000"/>
                                        <p:tgtEl>
                                          <p:spTgt spid="659"/>
                                        </p:tgtEl>
                                      </p:cBhvr>
                                    </p:animEffect>
                                    <p:anim calcmode="lin" valueType="num">
                                      <p:cBhvr>
                                        <p:cTn id="46" dur="1000" fill="hold"/>
                                        <p:tgtEl>
                                          <p:spTgt spid="659"/>
                                        </p:tgtEl>
                                        <p:attrNameLst>
                                          <p:attrName>ppt_x</p:attrName>
                                        </p:attrNameLst>
                                      </p:cBhvr>
                                      <p:tavLst>
                                        <p:tav tm="0">
                                          <p:val>
                                            <p:strVal val="#ppt_x"/>
                                          </p:val>
                                        </p:tav>
                                        <p:tav tm="100000">
                                          <p:val>
                                            <p:strVal val="#ppt_x"/>
                                          </p:val>
                                        </p:tav>
                                      </p:tavLst>
                                    </p:anim>
                                    <p:anim calcmode="lin" valueType="num">
                                      <p:cBhvr>
                                        <p:cTn id="47" dur="1000" fill="hold"/>
                                        <p:tgtEl>
                                          <p:spTgt spid="65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0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0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49"/>
                                        </p:tgtEl>
                                        <p:attrNameLst>
                                          <p:attrName>style.visibility</p:attrName>
                                        </p:attrNameLst>
                                      </p:cBhvr>
                                      <p:to>
                                        <p:strVal val="visible"/>
                                      </p:to>
                                    </p:set>
                                    <p:animEffect transition="in" filter="fade">
                                      <p:cBhvr>
                                        <p:cTn id="63" dur="1000"/>
                                        <p:tgtEl>
                                          <p:spTgt spid="649"/>
                                        </p:tgtEl>
                                      </p:cBhvr>
                                    </p:animEffect>
                                    <p:anim calcmode="lin" valueType="num">
                                      <p:cBhvr>
                                        <p:cTn id="64" dur="1000" fill="hold"/>
                                        <p:tgtEl>
                                          <p:spTgt spid="649"/>
                                        </p:tgtEl>
                                        <p:attrNameLst>
                                          <p:attrName>ppt_x</p:attrName>
                                        </p:attrNameLst>
                                      </p:cBhvr>
                                      <p:tavLst>
                                        <p:tav tm="0">
                                          <p:val>
                                            <p:strVal val="#ppt_x"/>
                                          </p:val>
                                        </p:tav>
                                        <p:tav tm="100000">
                                          <p:val>
                                            <p:strVal val="#ppt_x"/>
                                          </p:val>
                                        </p:tav>
                                      </p:tavLst>
                                    </p:anim>
                                    <p:anim calcmode="lin" valueType="num">
                                      <p:cBhvr>
                                        <p:cTn id="65" dur="1000" fill="hold"/>
                                        <p:tgtEl>
                                          <p:spTgt spid="649"/>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p:bldP spid="603" grpId="0" animBg="1"/>
      <p:bldP spid="606" grpId="0"/>
      <p:bldP spid="649" grpId="0"/>
      <p:bldP spid="650" grpId="0"/>
      <p:bldP spid="651" grpId="0"/>
      <p:bldP spid="652" grpId="0" animBg="1"/>
      <p:bldP spid="653" grpId="0" animBg="1"/>
      <p:bldP spid="65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0"/>
            <a:ext cx="12192001" cy="6884629"/>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Arial Rounded MT Bold" panose="020F0704030504030204" pitchFamily="34" charset="0"/>
              </a:rPr>
              <a:t>Priesthood is Restored in This Dispensation</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3736" y="1194590"/>
            <a:ext cx="3605719" cy="2031325"/>
          </a:xfrm>
          <a:prstGeom prst="rect">
            <a:avLst/>
          </a:prstGeom>
        </p:spPr>
        <p:txBody>
          <a:bodyPr wrap="square">
            <a:spAutoFit/>
          </a:bodyPr>
          <a:lstStyle/>
          <a:p>
            <a:r>
              <a:rPr lang="en-US" dirty="0">
                <a:solidFill>
                  <a:schemeClr val="bg1"/>
                </a:solidFill>
              </a:rPr>
              <a:t>A gospel dispensation is a period of time in which Heavenly Father dispenses priesthood authority, ordinances, and knowledge of His plan of salvation to people on the earth through His authorized servants.</a:t>
            </a:r>
          </a:p>
        </p:txBody>
      </p:sp>
      <p:sp>
        <p:nvSpPr>
          <p:cNvPr id="386" name="Rectangle 385"/>
          <p:cNvSpPr/>
          <p:nvPr/>
        </p:nvSpPr>
        <p:spPr>
          <a:xfrm>
            <a:off x="8832715" y="1862556"/>
            <a:ext cx="2341122" cy="923330"/>
          </a:xfrm>
          <a:prstGeom prst="rect">
            <a:avLst/>
          </a:prstGeom>
        </p:spPr>
        <p:txBody>
          <a:bodyPr wrap="square">
            <a:spAutoFit/>
          </a:bodyPr>
          <a:lstStyle/>
          <a:p>
            <a:r>
              <a:rPr lang="en-US" dirty="0">
                <a:solidFill>
                  <a:schemeClr val="bg1"/>
                </a:solidFill>
              </a:rPr>
              <a:t>John the Baptist restored the Aaronic Priesthood</a:t>
            </a:r>
          </a:p>
        </p:txBody>
      </p:sp>
      <p:grpSp>
        <p:nvGrpSpPr>
          <p:cNvPr id="389" name="Group 388"/>
          <p:cNvGrpSpPr/>
          <p:nvPr/>
        </p:nvGrpSpPr>
        <p:grpSpPr>
          <a:xfrm>
            <a:off x="3978612" y="924128"/>
            <a:ext cx="2149813" cy="2752927"/>
            <a:chOff x="3482502" y="924128"/>
            <a:chExt cx="2149813" cy="2752927"/>
          </a:xfrm>
        </p:grpSpPr>
        <p:pic>
          <p:nvPicPr>
            <p:cNvPr id="35842" name="Picture 2" descr="The First Vision"/>
            <p:cNvPicPr>
              <a:picLocks noChangeAspect="1" noChangeArrowheads="1"/>
            </p:cNvPicPr>
            <p:nvPr/>
          </p:nvPicPr>
          <p:blipFill>
            <a:blip r:embed="rId3" cstate="print"/>
            <a:srcRect/>
            <a:stretch>
              <a:fillRect/>
            </a:stretch>
          </p:blipFill>
          <p:spPr bwMode="auto">
            <a:xfrm>
              <a:off x="3498285" y="947129"/>
              <a:ext cx="2063436" cy="2661833"/>
            </a:xfrm>
            <a:prstGeom prst="rect">
              <a:avLst/>
            </a:prstGeom>
            <a:noFill/>
          </p:spPr>
        </p:pic>
        <p:sp>
          <p:nvSpPr>
            <p:cNvPr id="388" name="Frame 387"/>
            <p:cNvSpPr/>
            <p:nvPr/>
          </p:nvSpPr>
          <p:spPr>
            <a:xfrm>
              <a:off x="3482502" y="924128"/>
              <a:ext cx="2149813" cy="2752927"/>
            </a:xfrm>
            <a:prstGeom prst="frame">
              <a:avLst>
                <a:gd name="adj1" fmla="val 209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5" name="Group 394"/>
          <p:cNvGrpSpPr/>
          <p:nvPr/>
        </p:nvGrpSpPr>
        <p:grpSpPr>
          <a:xfrm>
            <a:off x="6142716" y="932173"/>
            <a:ext cx="2149813" cy="2752927"/>
            <a:chOff x="6086272" y="920885"/>
            <a:chExt cx="2149813" cy="2752927"/>
          </a:xfrm>
        </p:grpSpPr>
        <p:pic>
          <p:nvPicPr>
            <p:cNvPr id="35844" name="Picture 4" descr="John the Baptist Conferring the Aaronic Priesthood"/>
            <p:cNvPicPr>
              <a:picLocks noChangeAspect="1" noChangeArrowheads="1"/>
            </p:cNvPicPr>
            <p:nvPr/>
          </p:nvPicPr>
          <p:blipFill>
            <a:blip r:embed="rId4" cstate="print"/>
            <a:srcRect/>
            <a:stretch>
              <a:fillRect/>
            </a:stretch>
          </p:blipFill>
          <p:spPr bwMode="auto">
            <a:xfrm>
              <a:off x="6138085" y="972766"/>
              <a:ext cx="2033148" cy="2685702"/>
            </a:xfrm>
            <a:prstGeom prst="rect">
              <a:avLst/>
            </a:prstGeom>
            <a:noFill/>
          </p:spPr>
        </p:pic>
        <p:sp>
          <p:nvSpPr>
            <p:cNvPr id="390" name="Frame 389"/>
            <p:cNvSpPr/>
            <p:nvPr/>
          </p:nvSpPr>
          <p:spPr>
            <a:xfrm>
              <a:off x="6086272" y="920885"/>
              <a:ext cx="2149813" cy="2752927"/>
            </a:xfrm>
            <a:prstGeom prst="frame">
              <a:avLst>
                <a:gd name="adj1" fmla="val 209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6" name="Group 395"/>
          <p:cNvGrpSpPr/>
          <p:nvPr/>
        </p:nvGrpSpPr>
        <p:grpSpPr>
          <a:xfrm>
            <a:off x="3977050" y="3681619"/>
            <a:ext cx="2166025" cy="2752927"/>
            <a:chOff x="3988340" y="3625175"/>
            <a:chExt cx="2166025" cy="2752927"/>
          </a:xfrm>
        </p:grpSpPr>
        <p:pic>
          <p:nvPicPr>
            <p:cNvPr id="35848" name="Picture 8" descr="Elijah Appearing in the Kirtland Temple"/>
            <p:cNvPicPr>
              <a:picLocks noChangeAspect="1" noChangeArrowheads="1"/>
            </p:cNvPicPr>
            <p:nvPr/>
          </p:nvPicPr>
          <p:blipFill>
            <a:blip r:embed="rId5" cstate="print"/>
            <a:srcRect/>
            <a:stretch>
              <a:fillRect/>
            </a:stretch>
          </p:blipFill>
          <p:spPr bwMode="auto">
            <a:xfrm>
              <a:off x="3989668" y="3667329"/>
              <a:ext cx="2148484" cy="2665379"/>
            </a:xfrm>
            <a:prstGeom prst="rect">
              <a:avLst/>
            </a:prstGeom>
            <a:noFill/>
          </p:spPr>
        </p:pic>
        <p:sp>
          <p:nvSpPr>
            <p:cNvPr id="391" name="Frame 390"/>
            <p:cNvSpPr/>
            <p:nvPr/>
          </p:nvSpPr>
          <p:spPr>
            <a:xfrm>
              <a:off x="3988340" y="3625175"/>
              <a:ext cx="2166025" cy="2752927"/>
            </a:xfrm>
            <a:prstGeom prst="frame">
              <a:avLst>
                <a:gd name="adj1" fmla="val 209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p:cNvGrpSpPr/>
          <p:nvPr/>
        </p:nvGrpSpPr>
        <p:grpSpPr>
          <a:xfrm>
            <a:off x="6138034" y="3668768"/>
            <a:ext cx="2184421" cy="2752927"/>
            <a:chOff x="6115455" y="3634902"/>
            <a:chExt cx="2184421" cy="2752927"/>
          </a:xfrm>
        </p:grpSpPr>
        <p:pic>
          <p:nvPicPr>
            <p:cNvPr id="35846" name="Picture 6" descr="Melchizedek Priesthood Restoration"/>
            <p:cNvPicPr>
              <a:picLocks noChangeAspect="1" noChangeArrowheads="1"/>
            </p:cNvPicPr>
            <p:nvPr/>
          </p:nvPicPr>
          <p:blipFill>
            <a:blip r:embed="rId6" cstate="print"/>
            <a:srcRect/>
            <a:stretch>
              <a:fillRect/>
            </a:stretch>
          </p:blipFill>
          <p:spPr bwMode="auto">
            <a:xfrm>
              <a:off x="6153349" y="3666349"/>
              <a:ext cx="2146527" cy="2705268"/>
            </a:xfrm>
            <a:prstGeom prst="rect">
              <a:avLst/>
            </a:prstGeom>
            <a:noFill/>
          </p:spPr>
        </p:pic>
        <p:sp>
          <p:nvSpPr>
            <p:cNvPr id="392" name="Frame 391"/>
            <p:cNvSpPr/>
            <p:nvPr/>
          </p:nvSpPr>
          <p:spPr>
            <a:xfrm>
              <a:off x="6115455" y="3634902"/>
              <a:ext cx="2149813" cy="2752927"/>
            </a:xfrm>
            <a:prstGeom prst="frame">
              <a:avLst>
                <a:gd name="adj1" fmla="val 209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3" name="Rectangle 392"/>
          <p:cNvSpPr/>
          <p:nvPr/>
        </p:nvSpPr>
        <p:spPr>
          <a:xfrm>
            <a:off x="8385242" y="3833097"/>
            <a:ext cx="3278221" cy="1200329"/>
          </a:xfrm>
          <a:prstGeom prst="rect">
            <a:avLst/>
          </a:prstGeom>
        </p:spPr>
        <p:txBody>
          <a:bodyPr wrap="square">
            <a:spAutoFit/>
          </a:bodyPr>
          <a:lstStyle/>
          <a:p>
            <a:pPr fontAlgn="base"/>
            <a:r>
              <a:rPr lang="en-US" dirty="0">
                <a:solidFill>
                  <a:schemeClr val="bg1"/>
                </a:solidFill>
              </a:rPr>
              <a:t>Peter, James, and John restore the Melchizedek Priesthood</a:t>
            </a:r>
          </a:p>
          <a:p>
            <a:br>
              <a:rPr lang="en-US" dirty="0">
                <a:solidFill>
                  <a:schemeClr val="bg1"/>
                </a:solidFill>
              </a:rPr>
            </a:br>
            <a:endParaRPr lang="en-US" dirty="0">
              <a:solidFill>
                <a:schemeClr val="bg1"/>
              </a:solidFill>
            </a:endParaRPr>
          </a:p>
        </p:txBody>
      </p:sp>
      <p:sp>
        <p:nvSpPr>
          <p:cNvPr id="394" name="Rectangle 393"/>
          <p:cNvSpPr/>
          <p:nvPr/>
        </p:nvSpPr>
        <p:spPr>
          <a:xfrm>
            <a:off x="320088" y="4567296"/>
            <a:ext cx="3016499" cy="646331"/>
          </a:xfrm>
          <a:prstGeom prst="rect">
            <a:avLst/>
          </a:prstGeom>
        </p:spPr>
        <p:txBody>
          <a:bodyPr wrap="square">
            <a:spAutoFit/>
          </a:bodyPr>
          <a:lstStyle/>
          <a:p>
            <a:r>
              <a:rPr lang="en-US" dirty="0">
                <a:solidFill>
                  <a:schemeClr val="bg1"/>
                </a:solidFill>
              </a:rPr>
              <a:t>Elijah restores sealing keys in the Kirtland Temple</a:t>
            </a:r>
          </a:p>
        </p:txBody>
      </p:sp>
      <p:grpSp>
        <p:nvGrpSpPr>
          <p:cNvPr id="397" name="Group 396"/>
          <p:cNvGrpSpPr/>
          <p:nvPr/>
        </p:nvGrpSpPr>
        <p:grpSpPr>
          <a:xfrm>
            <a:off x="4514018" y="2514772"/>
            <a:ext cx="3289208" cy="2390250"/>
            <a:chOff x="384206" y="4158361"/>
            <a:chExt cx="3289208" cy="2390250"/>
          </a:xfrm>
        </p:grpSpPr>
        <p:grpSp>
          <p:nvGrpSpPr>
            <p:cNvPr id="398" name="Group 17"/>
            <p:cNvGrpSpPr/>
            <p:nvPr/>
          </p:nvGrpSpPr>
          <p:grpSpPr>
            <a:xfrm>
              <a:off x="384206" y="4158361"/>
              <a:ext cx="3289208" cy="2390250"/>
              <a:chOff x="609599" y="833642"/>
              <a:chExt cx="7941747" cy="5771225"/>
            </a:xfrm>
          </p:grpSpPr>
          <p:grpSp>
            <p:nvGrpSpPr>
              <p:cNvPr id="400" name="Group 14"/>
              <p:cNvGrpSpPr/>
              <p:nvPr/>
            </p:nvGrpSpPr>
            <p:grpSpPr>
              <a:xfrm rot="10800000">
                <a:off x="7696200" y="5257800"/>
                <a:ext cx="621450" cy="1347067"/>
                <a:chOff x="7010400" y="381000"/>
                <a:chExt cx="762000" cy="2033666"/>
              </a:xfrm>
            </p:grpSpPr>
            <p:sp>
              <p:nvSpPr>
                <p:cNvPr id="413" name="Rounded Rectangle 41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11"/>
              <p:cNvGrpSpPr/>
              <p:nvPr/>
            </p:nvGrpSpPr>
            <p:grpSpPr>
              <a:xfrm rot="10800000">
                <a:off x="939238" y="4923502"/>
                <a:ext cx="621450" cy="1347067"/>
                <a:chOff x="7010400" y="381000"/>
                <a:chExt cx="762000" cy="2033666"/>
              </a:xfrm>
            </p:grpSpPr>
            <p:sp>
              <p:nvSpPr>
                <p:cNvPr id="411" name="Rounded Rectangle 41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p:cNvSpPr/>
                <p:nvPr/>
              </p:nvSpPr>
              <p:spPr>
                <a:xfrm>
                  <a:off x="7010400" y="381000"/>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Can 3"/>
              <p:cNvSpPr/>
              <p:nvPr/>
            </p:nvSpPr>
            <p:spPr>
              <a:xfrm>
                <a:off x="7315200" y="1981200"/>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Can 1"/>
              <p:cNvSpPr/>
              <p:nvPr/>
            </p:nvSpPr>
            <p:spPr>
              <a:xfrm>
                <a:off x="609599" y="1643059"/>
                <a:ext cx="1236146" cy="3840519"/>
              </a:xfrm>
              <a:prstGeom prst="can">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oup 23"/>
              <p:cNvGrpSpPr/>
              <p:nvPr/>
            </p:nvGrpSpPr>
            <p:grpSpPr>
              <a:xfrm>
                <a:off x="899460" y="833642"/>
                <a:ext cx="621450" cy="986197"/>
                <a:chOff x="7031201" y="834275"/>
                <a:chExt cx="762000" cy="1488861"/>
              </a:xfrm>
            </p:grpSpPr>
            <p:sp>
              <p:nvSpPr>
                <p:cNvPr id="409" name="Rounded Rectangle 40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5"/>
                <p:cNvSpPr/>
                <p:nvPr/>
              </p:nvSpPr>
              <p:spPr>
                <a:xfrm>
                  <a:off x="7031201" y="834275"/>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24"/>
              <p:cNvGrpSpPr/>
              <p:nvPr/>
            </p:nvGrpSpPr>
            <p:grpSpPr>
              <a:xfrm>
                <a:off x="7646520" y="1148254"/>
                <a:ext cx="621450" cy="1017899"/>
                <a:chOff x="7087348" y="824753"/>
                <a:chExt cx="762000" cy="1536722"/>
              </a:xfrm>
            </p:grpSpPr>
            <p:sp>
              <p:nvSpPr>
                <p:cNvPr id="407" name="Rounded Rectangle 40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7087348" y="824753"/>
                  <a:ext cx="762000" cy="1219200"/>
                </a:xfrm>
                <a:prstGeom prst="ellipse">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9" name="Rectangle 398"/>
            <p:cNvSpPr/>
            <p:nvPr/>
          </p:nvSpPr>
          <p:spPr>
            <a:xfrm>
              <a:off x="815319" y="4707604"/>
              <a:ext cx="2437759" cy="1323439"/>
            </a:xfrm>
            <a:prstGeom prst="rect">
              <a:avLst/>
            </a:prstGeom>
          </p:spPr>
          <p:txBody>
            <a:bodyPr wrap="square">
              <a:spAutoFit/>
            </a:bodyPr>
            <a:lstStyle/>
            <a:p>
              <a:pPr algn="ctr"/>
              <a:r>
                <a:rPr lang="en-US" sz="1600" b="1" dirty="0"/>
                <a:t>In each dispensation, God confers priesthood keys upon His chosen servants so they can direct His work upon the earth</a:t>
              </a:r>
              <a:endParaRPr lang="en-US" sz="1600" dirty="0"/>
            </a:p>
          </p:txBody>
        </p:sp>
      </p:grpSp>
    </p:spTree>
    <p:extLst>
      <p:ext uri="{BB962C8B-B14F-4D97-AF65-F5344CB8AC3E}">
        <p14:creationId xmlns:p14="http://schemas.microsoft.com/office/powerpoint/2010/main" val="23691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89"/>
                                        </p:tgtEl>
                                        <p:attrNameLst>
                                          <p:attrName>style.visibility</p:attrName>
                                        </p:attrNameLst>
                                      </p:cBhvr>
                                      <p:to>
                                        <p:strVal val="visible"/>
                                      </p:to>
                                    </p:set>
                                    <p:animEffect transition="in" filter="fade">
                                      <p:cBhvr>
                                        <p:cTn id="10" dur="2000"/>
                                        <p:tgtEl>
                                          <p:spTgt spid="3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2000"/>
                                        <p:tgtEl>
                                          <p:spTgt spid="3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6"/>
                                        </p:tgtEl>
                                        <p:attrNameLst>
                                          <p:attrName>style.visibility</p:attrName>
                                        </p:attrNameLst>
                                      </p:cBhvr>
                                      <p:to>
                                        <p:strVal val="visible"/>
                                      </p:to>
                                    </p:set>
                                    <p:animEffect transition="in" filter="fade">
                                      <p:cBhvr>
                                        <p:cTn id="18" dur="2000"/>
                                        <p:tgtEl>
                                          <p:spTgt spid="38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397"/>
                                        </p:tgtEl>
                                        <p:attrNameLst>
                                          <p:attrName>style.visibility</p:attrName>
                                        </p:attrNameLst>
                                      </p:cBhvr>
                                      <p:to>
                                        <p:strVal val="visible"/>
                                      </p:to>
                                    </p:set>
                                    <p:animEffect transition="in" filter="barn(outVertical)">
                                      <p:cBhvr>
                                        <p:cTn id="35"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6" grpId="0"/>
      <p:bldP spid="393" grpId="0"/>
      <p:bldP spid="39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1"/>
            <a:ext cx="12192000" cy="6878537"/>
          </a:xfrm>
          <a:prstGeom prst="rect">
            <a:avLst/>
          </a:prstGeom>
          <a:noFill/>
        </p:spPr>
      </p:pic>
      <p:sp>
        <p:nvSpPr>
          <p:cNvPr id="4" name="TextBox 3"/>
          <p:cNvSpPr txBox="1"/>
          <p:nvPr/>
        </p:nvSpPr>
        <p:spPr>
          <a:xfrm>
            <a:off x="508000" y="381001"/>
            <a:ext cx="11074400" cy="584775"/>
          </a:xfrm>
          <a:prstGeom prst="rect">
            <a:avLst/>
          </a:prstGeom>
          <a:noFill/>
        </p:spPr>
        <p:txBody>
          <a:bodyPr wrap="square" rtlCol="0">
            <a:spAutoFit/>
          </a:bodyPr>
          <a:lstStyle/>
          <a:p>
            <a:pPr algn="ctr"/>
            <a:r>
              <a:rPr lang="en-US" sz="3200" dirty="0">
                <a:solidFill>
                  <a:schemeClr val="bg1"/>
                </a:solidFill>
              </a:rPr>
              <a:t>Characteristics of Translated Beings</a:t>
            </a:r>
          </a:p>
        </p:txBody>
      </p:sp>
      <p:sp>
        <p:nvSpPr>
          <p:cNvPr id="5" name="TextBox 4"/>
          <p:cNvSpPr txBox="1"/>
          <p:nvPr/>
        </p:nvSpPr>
        <p:spPr>
          <a:xfrm>
            <a:off x="301558" y="1595021"/>
            <a:ext cx="4572000" cy="5262979"/>
          </a:xfrm>
          <a:prstGeom prst="rect">
            <a:avLst/>
          </a:prstGeom>
          <a:noFill/>
        </p:spPr>
        <p:txBody>
          <a:bodyPr wrap="square" rtlCol="0">
            <a:spAutoFit/>
          </a:bodyPr>
          <a:lstStyle/>
          <a:p>
            <a:r>
              <a:rPr lang="en-US" sz="2400" dirty="0">
                <a:solidFill>
                  <a:schemeClr val="bg1"/>
                </a:solidFill>
              </a:rPr>
              <a:t>3 Nephi 28:7</a:t>
            </a:r>
          </a:p>
          <a:p>
            <a:endParaRPr lang="en-US" sz="2400" dirty="0">
              <a:solidFill>
                <a:schemeClr val="bg1"/>
              </a:solidFill>
            </a:endParaRPr>
          </a:p>
          <a:p>
            <a:endParaRPr lang="en-US" sz="2400" dirty="0">
              <a:solidFill>
                <a:schemeClr val="bg1"/>
              </a:solidFill>
            </a:endParaRPr>
          </a:p>
          <a:p>
            <a:r>
              <a:rPr lang="en-US" sz="2400" dirty="0">
                <a:solidFill>
                  <a:schemeClr val="bg1"/>
                </a:solidFill>
              </a:rPr>
              <a:t>3 Nephi 28:8, 39-40</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r>
              <a:rPr lang="en-US" sz="2400" dirty="0">
                <a:solidFill>
                  <a:schemeClr val="bg1"/>
                </a:solidFill>
              </a:rPr>
              <a:t>3 Nephi 28:30</a:t>
            </a:r>
          </a:p>
          <a:p>
            <a:endParaRPr lang="en-US" sz="2400" dirty="0">
              <a:solidFill>
                <a:schemeClr val="bg1"/>
              </a:solidFill>
            </a:endParaRPr>
          </a:p>
          <a:p>
            <a:r>
              <a:rPr lang="en-US" sz="2400" dirty="0">
                <a:solidFill>
                  <a:schemeClr val="bg1"/>
                </a:solidFill>
              </a:rPr>
              <a:t>3 Nephi 28: 38</a:t>
            </a:r>
          </a:p>
          <a:p>
            <a:endParaRPr lang="en-US" sz="2400" dirty="0">
              <a:solidFill>
                <a:schemeClr val="bg1"/>
              </a:solidFill>
            </a:endParaRPr>
          </a:p>
          <a:p>
            <a:endParaRPr lang="en-US" sz="2400" dirty="0">
              <a:solidFill>
                <a:schemeClr val="bg1"/>
              </a:solidFill>
            </a:endParaRPr>
          </a:p>
          <a:p>
            <a:r>
              <a:rPr lang="en-US" sz="2400" dirty="0">
                <a:solidFill>
                  <a:schemeClr val="bg1"/>
                </a:solidFill>
              </a:rPr>
              <a:t>3 Nephi 28: 39</a:t>
            </a:r>
          </a:p>
          <a:p>
            <a:endParaRPr lang="en-US" sz="2400" dirty="0">
              <a:solidFill>
                <a:schemeClr val="bg1"/>
              </a:solidFill>
            </a:endParaRPr>
          </a:p>
        </p:txBody>
      </p:sp>
      <p:sp>
        <p:nvSpPr>
          <p:cNvPr id="6" name="TextBox 5"/>
          <p:cNvSpPr txBox="1"/>
          <p:nvPr/>
        </p:nvSpPr>
        <p:spPr>
          <a:xfrm>
            <a:off x="4572000" y="1600201"/>
            <a:ext cx="7620000" cy="4893647"/>
          </a:xfrm>
          <a:prstGeom prst="rect">
            <a:avLst/>
          </a:prstGeom>
          <a:noFill/>
        </p:spPr>
        <p:txBody>
          <a:bodyPr wrap="square" rtlCol="0">
            <a:spAutoFit/>
          </a:bodyPr>
          <a:lstStyle/>
          <a:p>
            <a:r>
              <a:rPr lang="en-US" sz="2400" dirty="0">
                <a:solidFill>
                  <a:schemeClr val="bg1"/>
                </a:solidFill>
              </a:rPr>
              <a:t>Translated beings “Never taste of death.”</a:t>
            </a:r>
          </a:p>
          <a:p>
            <a:endParaRPr lang="en-US" sz="2400" dirty="0">
              <a:solidFill>
                <a:schemeClr val="bg1"/>
              </a:solidFill>
            </a:endParaRPr>
          </a:p>
          <a:p>
            <a:endParaRPr lang="en-US" sz="2400" dirty="0">
              <a:solidFill>
                <a:schemeClr val="bg1"/>
              </a:solidFill>
            </a:endParaRPr>
          </a:p>
          <a:p>
            <a:r>
              <a:rPr lang="en-US" sz="2400" dirty="0">
                <a:solidFill>
                  <a:schemeClr val="bg1"/>
                </a:solidFill>
              </a:rPr>
              <a:t>At the Second Coming translated beings will be immediately changed to a resurrected condition.</a:t>
            </a:r>
          </a:p>
          <a:p>
            <a:endParaRPr lang="en-US" sz="2400" dirty="0">
              <a:solidFill>
                <a:schemeClr val="bg1"/>
              </a:solidFill>
            </a:endParaRPr>
          </a:p>
          <a:p>
            <a:endParaRPr lang="en-US" sz="2400" dirty="0">
              <a:solidFill>
                <a:schemeClr val="bg1"/>
              </a:solidFill>
            </a:endParaRPr>
          </a:p>
          <a:p>
            <a:r>
              <a:rPr lang="en-US" sz="2400" dirty="0">
                <a:solidFill>
                  <a:schemeClr val="bg1"/>
                </a:solidFill>
              </a:rPr>
              <a:t>They can appear and disappear like angels.</a:t>
            </a:r>
          </a:p>
          <a:p>
            <a:endParaRPr lang="en-US" sz="2400" dirty="0">
              <a:solidFill>
                <a:schemeClr val="bg1"/>
              </a:solidFill>
            </a:endParaRPr>
          </a:p>
          <a:p>
            <a:r>
              <a:rPr lang="en-US" sz="2400" dirty="0">
                <a:solidFill>
                  <a:schemeClr val="bg1"/>
                </a:solidFill>
              </a:rPr>
              <a:t>They suffer neither “pain nor sorrow’ except for the sins of the world.</a:t>
            </a:r>
          </a:p>
          <a:p>
            <a:endParaRPr lang="en-US" sz="2400" dirty="0">
              <a:solidFill>
                <a:schemeClr val="bg1"/>
              </a:solidFill>
            </a:endParaRPr>
          </a:p>
          <a:p>
            <a:r>
              <a:rPr lang="en-US" sz="2400" dirty="0">
                <a:solidFill>
                  <a:schemeClr val="bg1"/>
                </a:solidFill>
              </a:rPr>
              <a:t>Satan cannot tempt them.</a:t>
            </a:r>
          </a:p>
        </p:txBody>
      </p:sp>
      <p:grpSp>
        <p:nvGrpSpPr>
          <p:cNvPr id="2" name="Group 4"/>
          <p:cNvGrpSpPr/>
          <p:nvPr/>
        </p:nvGrpSpPr>
        <p:grpSpPr>
          <a:xfrm>
            <a:off x="10058400" y="0"/>
            <a:ext cx="914400" cy="1735030"/>
            <a:chOff x="3810000" y="3156962"/>
            <a:chExt cx="2133600" cy="3701038"/>
          </a:xfrm>
        </p:grpSpPr>
        <p:sp>
          <p:nvSpPr>
            <p:cNvPr id="8" name="Oval 5"/>
            <p:cNvSpPr/>
            <p:nvPr/>
          </p:nvSpPr>
          <p:spPr>
            <a:xfrm rot="20244480">
              <a:off x="4876800" y="6172200"/>
              <a:ext cx="5334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204902">
              <a:off x="4343400" y="6096000"/>
              <a:ext cx="5334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10200" y="5486400"/>
              <a:ext cx="533400" cy="609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10000" y="5410200"/>
              <a:ext cx="5334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9518518">
              <a:off x="4709516" y="4276211"/>
              <a:ext cx="1073783" cy="1621912"/>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p:cNvSpPr/>
            <p:nvPr/>
          </p:nvSpPr>
          <p:spPr>
            <a:xfrm rot="2043946">
              <a:off x="3943519" y="4276372"/>
              <a:ext cx="1073783" cy="1621912"/>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a:off x="4114800" y="4267200"/>
              <a:ext cx="1447800" cy="2209800"/>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2"/>
            <p:cNvSpPr/>
            <p:nvPr/>
          </p:nvSpPr>
          <p:spPr>
            <a:xfrm rot="17642893">
              <a:off x="4038600" y="3352800"/>
              <a:ext cx="1066800" cy="762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43"/>
            <p:cNvSpPr/>
            <p:nvPr/>
          </p:nvSpPr>
          <p:spPr>
            <a:xfrm rot="15063960">
              <a:off x="4832494" y="3309362"/>
              <a:ext cx="1066800" cy="76200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44"/>
            <p:cNvSpPr/>
            <p:nvPr/>
          </p:nvSpPr>
          <p:spPr>
            <a:xfrm>
              <a:off x="4343400" y="3352800"/>
              <a:ext cx="1143000" cy="1447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1"/>
          <p:cNvGrpSpPr/>
          <p:nvPr/>
        </p:nvGrpSpPr>
        <p:grpSpPr>
          <a:xfrm>
            <a:off x="947712" y="74952"/>
            <a:ext cx="1016000" cy="1531559"/>
            <a:chOff x="7772400" y="1708596"/>
            <a:chExt cx="1143000" cy="2711004"/>
          </a:xfrm>
        </p:grpSpPr>
        <p:sp>
          <p:nvSpPr>
            <p:cNvPr id="19" name="Oval 5"/>
            <p:cNvSpPr/>
            <p:nvPr/>
          </p:nvSpPr>
          <p:spPr>
            <a:xfrm rot="20244480">
              <a:off x="8343900" y="3911287"/>
              <a:ext cx="285750" cy="50831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204902">
              <a:off x="8058150" y="3854808"/>
              <a:ext cx="285750" cy="50831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629650" y="3402974"/>
              <a:ext cx="285750" cy="451834"/>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72400" y="3346494"/>
              <a:ext cx="285750" cy="508313"/>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9518518">
              <a:off x="8254284" y="2505985"/>
              <a:ext cx="575241" cy="1202157"/>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2043946">
              <a:off x="7843928" y="2506104"/>
              <a:ext cx="575241" cy="1202157"/>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a:off x="7935686" y="2499306"/>
              <a:ext cx="775607" cy="1637898"/>
            </a:xfrm>
            <a:prstGeom prst="triangl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rot="17642893">
              <a:off x="7785260" y="1899844"/>
              <a:ext cx="790709" cy="40821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058150" y="1821555"/>
              <a:ext cx="612321" cy="1073106"/>
            </a:xfrm>
            <a:prstGeom prst="ellips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rot="12852032">
              <a:off x="8047361" y="1787131"/>
              <a:ext cx="790709" cy="40821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additive="base">
                                        <p:cTn id="2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 calcmode="lin" valueType="num">
                                      <p:cBhvr additive="base">
                                        <p:cTn id="4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 calcmode="lin" valueType="num">
                                      <p:cBhvr additive="base">
                                        <p:cTn id="47"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 calcmode="lin" valueType="num">
                                      <p:cBhvr additive="base">
                                        <p:cTn id="5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1"/>
            <a:ext cx="12192000" cy="6878537"/>
          </a:xfrm>
          <a:prstGeom prst="rect">
            <a:avLst/>
          </a:prstGeom>
          <a:noFill/>
        </p:spPr>
      </p:pic>
      <p:grpSp>
        <p:nvGrpSpPr>
          <p:cNvPr id="3" name="Group 6"/>
          <p:cNvGrpSpPr/>
          <p:nvPr/>
        </p:nvGrpSpPr>
        <p:grpSpPr>
          <a:xfrm>
            <a:off x="1524000" y="304801"/>
            <a:ext cx="9144000" cy="6027241"/>
            <a:chOff x="1524000" y="304801"/>
            <a:chExt cx="9144000" cy="6027241"/>
          </a:xfrm>
        </p:grpSpPr>
        <p:sp>
          <p:nvSpPr>
            <p:cNvPr id="9" name="TextBox 8"/>
            <p:cNvSpPr txBox="1"/>
            <p:nvPr/>
          </p:nvSpPr>
          <p:spPr>
            <a:xfrm>
              <a:off x="5029200" y="304801"/>
              <a:ext cx="1676400" cy="830997"/>
            </a:xfrm>
            <a:prstGeom prst="rect">
              <a:avLst/>
            </a:prstGeom>
            <a:noFill/>
          </p:spPr>
          <p:txBody>
            <a:bodyPr wrap="square" rtlCol="0">
              <a:spAutoFit/>
            </a:bodyPr>
            <a:lstStyle/>
            <a:p>
              <a:r>
                <a:rPr lang="en-US" sz="4800" dirty="0">
                  <a:solidFill>
                    <a:schemeClr val="bg1"/>
                  </a:solidFill>
                  <a:latin typeface="Maiandra GD" pitchFamily="34" charset="0"/>
                </a:rPr>
                <a:t>Jesus</a:t>
              </a:r>
            </a:p>
          </p:txBody>
        </p:sp>
        <p:sp>
          <p:nvSpPr>
            <p:cNvPr id="10" name="TextBox 9"/>
            <p:cNvSpPr txBox="1"/>
            <p:nvPr/>
          </p:nvSpPr>
          <p:spPr>
            <a:xfrm>
              <a:off x="2209800" y="2895601"/>
              <a:ext cx="1600200" cy="769441"/>
            </a:xfrm>
            <a:prstGeom prst="rect">
              <a:avLst/>
            </a:prstGeom>
            <a:noFill/>
          </p:spPr>
          <p:txBody>
            <a:bodyPr wrap="square" rtlCol="0">
              <a:spAutoFit/>
            </a:bodyPr>
            <a:lstStyle/>
            <a:p>
              <a:r>
                <a:rPr lang="en-US" sz="4400" dirty="0">
                  <a:solidFill>
                    <a:schemeClr val="bg1"/>
                  </a:solidFill>
                  <a:latin typeface="Maiandra GD" pitchFamily="34" charset="0"/>
                </a:rPr>
                <a:t>Peter</a:t>
              </a:r>
            </a:p>
          </p:txBody>
        </p:sp>
        <p:sp>
          <p:nvSpPr>
            <p:cNvPr id="11" name="TextBox 10"/>
            <p:cNvSpPr txBox="1"/>
            <p:nvPr/>
          </p:nvSpPr>
          <p:spPr>
            <a:xfrm>
              <a:off x="3886200" y="2895601"/>
              <a:ext cx="3124200" cy="769441"/>
            </a:xfrm>
            <a:prstGeom prst="rect">
              <a:avLst/>
            </a:prstGeom>
            <a:noFill/>
          </p:spPr>
          <p:txBody>
            <a:bodyPr wrap="square" rtlCol="0">
              <a:spAutoFit/>
            </a:bodyPr>
            <a:lstStyle/>
            <a:p>
              <a:r>
                <a:rPr lang="en-US" sz="4400" dirty="0">
                  <a:solidFill>
                    <a:schemeClr val="bg1"/>
                  </a:solidFill>
                  <a:latin typeface="Maiandra GD" pitchFamily="34" charset="0"/>
                </a:rPr>
                <a:t>James</a:t>
              </a:r>
            </a:p>
          </p:txBody>
        </p:sp>
        <p:sp>
          <p:nvSpPr>
            <p:cNvPr id="12" name="TextBox 11"/>
            <p:cNvSpPr txBox="1"/>
            <p:nvPr/>
          </p:nvSpPr>
          <p:spPr>
            <a:xfrm>
              <a:off x="4191000" y="5562601"/>
              <a:ext cx="4114800" cy="769441"/>
            </a:xfrm>
            <a:prstGeom prst="rect">
              <a:avLst/>
            </a:prstGeom>
            <a:noFill/>
          </p:spPr>
          <p:txBody>
            <a:bodyPr wrap="square" rtlCol="0">
              <a:spAutoFit/>
            </a:bodyPr>
            <a:lstStyle/>
            <a:p>
              <a:r>
                <a:rPr lang="en-US" sz="4400" dirty="0">
                  <a:solidFill>
                    <a:schemeClr val="bg1"/>
                  </a:solidFill>
                  <a:latin typeface="Maiandra GD" pitchFamily="34" charset="0"/>
                </a:rPr>
                <a:t>Joseph Smith</a:t>
              </a:r>
            </a:p>
          </p:txBody>
        </p:sp>
        <p:sp>
          <p:nvSpPr>
            <p:cNvPr id="13" name="TextBox 12"/>
            <p:cNvSpPr txBox="1"/>
            <p:nvPr/>
          </p:nvSpPr>
          <p:spPr>
            <a:xfrm>
              <a:off x="7543800" y="2819400"/>
              <a:ext cx="3124200" cy="1446550"/>
            </a:xfrm>
            <a:prstGeom prst="rect">
              <a:avLst/>
            </a:prstGeom>
            <a:noFill/>
          </p:spPr>
          <p:txBody>
            <a:bodyPr wrap="square" rtlCol="0">
              <a:spAutoFit/>
            </a:bodyPr>
            <a:lstStyle/>
            <a:p>
              <a:r>
                <a:rPr lang="en-US" sz="4400" dirty="0">
                  <a:solidFill>
                    <a:schemeClr val="bg1"/>
                  </a:solidFill>
                  <a:latin typeface="Maiandra GD" pitchFamily="34" charset="0"/>
                </a:rPr>
                <a:t>John the Baptist</a:t>
              </a:r>
            </a:p>
          </p:txBody>
        </p:sp>
        <p:sp>
          <p:nvSpPr>
            <p:cNvPr id="15" name="TextBox 14"/>
            <p:cNvSpPr txBox="1"/>
            <p:nvPr/>
          </p:nvSpPr>
          <p:spPr>
            <a:xfrm>
              <a:off x="5791200" y="2895601"/>
              <a:ext cx="1371600" cy="769441"/>
            </a:xfrm>
            <a:prstGeom prst="rect">
              <a:avLst/>
            </a:prstGeom>
            <a:noFill/>
          </p:spPr>
          <p:txBody>
            <a:bodyPr wrap="square" rtlCol="0">
              <a:spAutoFit/>
            </a:bodyPr>
            <a:lstStyle/>
            <a:p>
              <a:r>
                <a:rPr lang="en-US" sz="4400" dirty="0">
                  <a:solidFill>
                    <a:schemeClr val="bg1"/>
                  </a:solidFill>
                  <a:latin typeface="Maiandra GD" pitchFamily="34" charset="0"/>
                </a:rPr>
                <a:t>John</a:t>
              </a:r>
            </a:p>
          </p:txBody>
        </p:sp>
        <p:cxnSp>
          <p:nvCxnSpPr>
            <p:cNvPr id="16" name="Straight Connector 15"/>
            <p:cNvCxnSpPr/>
            <p:nvPr/>
          </p:nvCxnSpPr>
          <p:spPr>
            <a:xfrm>
              <a:off x="2438400" y="25146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38400" y="41148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38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24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342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94679" y="249960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39390" y="250085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934200" y="247087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76800" y="1143000"/>
              <a:ext cx="762000" cy="1143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00600" y="4267200"/>
              <a:ext cx="914400" cy="1295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3200" y="1143000"/>
              <a:ext cx="1981200" cy="1752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400800" y="4343400"/>
              <a:ext cx="1752600" cy="1219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0" y="4343401"/>
              <a:ext cx="3124200" cy="1323439"/>
            </a:xfrm>
            <a:prstGeom prst="rect">
              <a:avLst/>
            </a:prstGeom>
            <a:noFill/>
          </p:spPr>
          <p:txBody>
            <a:bodyPr wrap="square" rtlCol="0">
              <a:spAutoFit/>
            </a:bodyPr>
            <a:lstStyle/>
            <a:p>
              <a:r>
                <a:rPr lang="en-US" sz="2000" dirty="0">
                  <a:solidFill>
                    <a:schemeClr val="bg1"/>
                  </a:solidFill>
                  <a:latin typeface="Maiandra GD" pitchFamily="34" charset="0"/>
                </a:rPr>
                <a:t>Peter, James, and John are ordained by the Savior</a:t>
              </a:r>
            </a:p>
            <a:p>
              <a:r>
                <a:rPr lang="en-US" sz="2000" dirty="0">
                  <a:solidFill>
                    <a:schemeClr val="bg1"/>
                  </a:solidFill>
                  <a:latin typeface="Maiandra GD" pitchFamily="34" charset="0"/>
                </a:rPr>
                <a:t>Mark 3:14</a:t>
              </a:r>
            </a:p>
            <a:p>
              <a:r>
                <a:rPr lang="en-US" sz="2000" dirty="0">
                  <a:solidFill>
                    <a:schemeClr val="bg1"/>
                  </a:solidFill>
                  <a:latin typeface="Maiandra GD" pitchFamily="34" charset="0"/>
                </a:rPr>
                <a:t>Matthew 16:19</a:t>
              </a:r>
            </a:p>
          </p:txBody>
        </p:sp>
        <p:sp>
          <p:nvSpPr>
            <p:cNvPr id="29" name="TextBox 28"/>
            <p:cNvSpPr txBox="1"/>
            <p:nvPr/>
          </p:nvSpPr>
          <p:spPr>
            <a:xfrm>
              <a:off x="3200400" y="2108033"/>
              <a:ext cx="3352800" cy="523220"/>
            </a:xfrm>
            <a:prstGeom prst="rect">
              <a:avLst/>
            </a:prstGeom>
            <a:noFill/>
          </p:spPr>
          <p:txBody>
            <a:bodyPr wrap="square" rtlCol="0">
              <a:spAutoFit/>
            </a:bodyPr>
            <a:lstStyle/>
            <a:p>
              <a:r>
                <a:rPr lang="en-US" sz="2800" dirty="0">
                  <a:solidFill>
                    <a:srgbClr val="FFFF00"/>
                  </a:solidFill>
                </a:rPr>
                <a:t>Melchizedek</a:t>
              </a:r>
            </a:p>
          </p:txBody>
        </p:sp>
        <p:sp>
          <p:nvSpPr>
            <p:cNvPr id="30" name="TextBox 29"/>
            <p:cNvSpPr txBox="1"/>
            <p:nvPr/>
          </p:nvSpPr>
          <p:spPr>
            <a:xfrm>
              <a:off x="8382000" y="4114800"/>
              <a:ext cx="1828800" cy="523220"/>
            </a:xfrm>
            <a:prstGeom prst="rect">
              <a:avLst/>
            </a:prstGeom>
            <a:noFill/>
          </p:spPr>
          <p:txBody>
            <a:bodyPr wrap="square" rtlCol="0">
              <a:spAutoFit/>
            </a:bodyPr>
            <a:lstStyle/>
            <a:p>
              <a:r>
                <a:rPr lang="en-US" sz="2800" dirty="0" err="1">
                  <a:solidFill>
                    <a:srgbClr val="FFFF00"/>
                  </a:solidFill>
                </a:rPr>
                <a:t>Aaronic</a:t>
              </a:r>
              <a:endParaRPr lang="en-US" sz="2800" dirty="0">
                <a:solidFill>
                  <a:srgbClr val="FFFF00"/>
                </a:solidFill>
              </a:endParaRPr>
            </a:p>
          </p:txBody>
        </p:sp>
      </p:grpSp>
    </p:spTree>
    <p:extLst>
      <p:ext uri="{BB962C8B-B14F-4D97-AF65-F5344CB8AC3E}">
        <p14:creationId xmlns:p14="http://schemas.microsoft.com/office/powerpoint/2010/main" val="603272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1"/>
            <a:ext cx="12192000" cy="6878537"/>
          </a:xfrm>
          <a:prstGeom prst="rect">
            <a:avLst/>
          </a:prstGeom>
          <a:noFill/>
        </p:spPr>
      </p:pic>
      <p:grpSp>
        <p:nvGrpSpPr>
          <p:cNvPr id="8" name="Group 7"/>
          <p:cNvGrpSpPr/>
          <p:nvPr/>
        </p:nvGrpSpPr>
        <p:grpSpPr>
          <a:xfrm>
            <a:off x="160128" y="0"/>
            <a:ext cx="2203694" cy="1057238"/>
            <a:chOff x="4391659" y="38911"/>
            <a:chExt cx="2203694" cy="1057238"/>
          </a:xfrm>
        </p:grpSpPr>
        <p:pic>
          <p:nvPicPr>
            <p:cNvPr id="2052" name="Picture 4" descr="https://s-media-cache-ak0.pinimg.com/736x/fa/1e/3e/fa1e3e282157aba6440391dee35a0b56.jpg"/>
            <p:cNvPicPr>
              <a:picLocks noChangeAspect="1" noChangeArrowheads="1"/>
            </p:cNvPicPr>
            <p:nvPr/>
          </p:nvPicPr>
          <p:blipFill>
            <a:blip r:embed="rId3" cstate="print"/>
            <a:srcRect l="15025" t="11643" r="14863" b="11557"/>
            <a:stretch>
              <a:fillRect/>
            </a:stretch>
          </p:blipFill>
          <p:spPr bwMode="auto">
            <a:xfrm>
              <a:off x="4391659" y="38911"/>
              <a:ext cx="734818" cy="1057238"/>
            </a:xfrm>
            <a:prstGeom prst="rect">
              <a:avLst/>
            </a:prstGeom>
            <a:noFill/>
          </p:spPr>
        </p:pic>
        <p:sp>
          <p:nvSpPr>
            <p:cNvPr id="7" name="Rectangle 6"/>
            <p:cNvSpPr/>
            <p:nvPr/>
          </p:nvSpPr>
          <p:spPr>
            <a:xfrm>
              <a:off x="5165387" y="369651"/>
              <a:ext cx="1429966"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Joseph Smith</a:t>
              </a:r>
            </a:p>
            <a:p>
              <a:pPr algn="ctr"/>
              <a:r>
                <a:rPr lang="en-US" sz="1200" dirty="0"/>
                <a:t>May 1829</a:t>
              </a:r>
            </a:p>
          </p:txBody>
        </p:sp>
      </p:grpSp>
      <p:grpSp>
        <p:nvGrpSpPr>
          <p:cNvPr id="13" name="Group 12"/>
          <p:cNvGrpSpPr/>
          <p:nvPr/>
        </p:nvGrpSpPr>
        <p:grpSpPr>
          <a:xfrm>
            <a:off x="5901448" y="116732"/>
            <a:ext cx="1754221" cy="1139403"/>
            <a:chOff x="5162145" y="1649193"/>
            <a:chExt cx="1754221" cy="1139403"/>
          </a:xfrm>
        </p:grpSpPr>
        <p:sp>
          <p:nvSpPr>
            <p:cNvPr id="11" name="Rectangle 10"/>
            <p:cNvSpPr/>
            <p:nvPr/>
          </p:nvSpPr>
          <p:spPr>
            <a:xfrm>
              <a:off x="5162145" y="2409217"/>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The Three Witnesses </a:t>
              </a:r>
            </a:p>
            <a:p>
              <a:pPr algn="ctr"/>
              <a:r>
                <a:rPr lang="en-US" sz="1200" dirty="0"/>
                <a:t>14 Feb 1835</a:t>
              </a:r>
            </a:p>
          </p:txBody>
        </p:sp>
        <p:pic>
          <p:nvPicPr>
            <p:cNvPr id="2055" name="Picture 7" descr="http://www.mormoninterpreter.com/wp-content/uploads/2013/10/Three-Witnesses-of-the-Book-of-Mormon.jpg"/>
            <p:cNvPicPr>
              <a:picLocks noChangeAspect="1" noChangeArrowheads="1"/>
            </p:cNvPicPr>
            <p:nvPr/>
          </p:nvPicPr>
          <p:blipFill>
            <a:blip r:embed="rId4" cstate="print"/>
            <a:srcRect/>
            <a:stretch>
              <a:fillRect/>
            </a:stretch>
          </p:blipFill>
          <p:spPr bwMode="auto">
            <a:xfrm>
              <a:off x="5252935" y="1649193"/>
              <a:ext cx="1533726" cy="724493"/>
            </a:xfrm>
            <a:prstGeom prst="rect">
              <a:avLst/>
            </a:prstGeom>
            <a:noFill/>
          </p:spPr>
        </p:pic>
      </p:grpSp>
      <p:cxnSp>
        <p:nvCxnSpPr>
          <p:cNvPr id="33" name="Straight Arrow Connector 32"/>
          <p:cNvCxnSpPr/>
          <p:nvPr/>
        </p:nvCxnSpPr>
        <p:spPr>
          <a:xfrm flipH="1">
            <a:off x="5525311" y="1040860"/>
            <a:ext cx="262646" cy="875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752945" y="1031132"/>
            <a:ext cx="496110" cy="778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Left Bracket 50"/>
          <p:cNvSpPr/>
          <p:nvPr/>
        </p:nvSpPr>
        <p:spPr>
          <a:xfrm rot="5400000">
            <a:off x="3514116" y="751461"/>
            <a:ext cx="188069" cy="1635868"/>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ket 51"/>
          <p:cNvSpPr/>
          <p:nvPr/>
        </p:nvSpPr>
        <p:spPr>
          <a:xfrm rot="5400000">
            <a:off x="7678369" y="-1397536"/>
            <a:ext cx="100511" cy="5865778"/>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p:nvCxnSpPr>
        <p:spPr>
          <a:xfrm>
            <a:off x="8759757" y="1494825"/>
            <a:ext cx="1622" cy="2950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770451" y="1478604"/>
            <a:ext cx="19455" cy="39883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Left Bracket 61"/>
          <p:cNvSpPr/>
          <p:nvPr/>
        </p:nvSpPr>
        <p:spPr>
          <a:xfrm rot="16200000" flipH="1" flipV="1">
            <a:off x="6145372" y="471561"/>
            <a:ext cx="123872" cy="4530961"/>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p:cNvCxnSpPr/>
          <p:nvPr/>
        </p:nvCxnSpPr>
        <p:spPr>
          <a:xfrm>
            <a:off x="5933872" y="2645923"/>
            <a:ext cx="3242" cy="3858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474412" y="2600535"/>
            <a:ext cx="1622" cy="2950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Left Bracket 64"/>
          <p:cNvSpPr/>
          <p:nvPr/>
        </p:nvSpPr>
        <p:spPr>
          <a:xfrm rot="5400000" flipV="1">
            <a:off x="9399869" y="3648414"/>
            <a:ext cx="213677" cy="4066162"/>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6" name="Straight Connector 65"/>
          <p:cNvCxnSpPr/>
          <p:nvPr/>
        </p:nvCxnSpPr>
        <p:spPr>
          <a:xfrm>
            <a:off x="8198795" y="4017530"/>
            <a:ext cx="1622" cy="2950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flipH="1">
            <a:off x="10661514" y="3968893"/>
            <a:ext cx="56746" cy="153047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405025" y="5632322"/>
            <a:ext cx="1622" cy="2950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Left Bracket 70"/>
          <p:cNvSpPr/>
          <p:nvPr/>
        </p:nvSpPr>
        <p:spPr>
          <a:xfrm rot="5400000">
            <a:off x="4824921" y="3103129"/>
            <a:ext cx="145911" cy="2285999"/>
          </a:xfrm>
          <a:prstGeom prst="leftBracket">
            <a:avLst>
              <a:gd name="adj" fmla="val 0"/>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7" name="Picture 9" descr="https://media.ldscdn.org/images/media-library/teachings-of-presidents-of-the-church/george-albert-smith/george-albert-smith-portrait-lee-richards-243950-print.jpg?download=true"/>
          <p:cNvPicPr>
            <a:picLocks noChangeAspect="1" noChangeArrowheads="1"/>
          </p:cNvPicPr>
          <p:nvPr/>
        </p:nvPicPr>
        <p:blipFill>
          <a:blip r:embed="rId5" cstate="print"/>
          <a:srcRect/>
          <a:stretch>
            <a:fillRect/>
          </a:stretch>
        </p:blipFill>
        <p:spPr bwMode="auto">
          <a:xfrm>
            <a:off x="3570051" y="2821022"/>
            <a:ext cx="750380" cy="858394"/>
          </a:xfrm>
          <a:prstGeom prst="rect">
            <a:avLst/>
          </a:prstGeom>
          <a:noFill/>
        </p:spPr>
      </p:pic>
      <p:pic>
        <p:nvPicPr>
          <p:cNvPr id="73" name="Picture 72" descr="brigham young.jpg"/>
          <p:cNvPicPr>
            <a:picLocks noChangeAspect="1"/>
          </p:cNvPicPr>
          <p:nvPr/>
        </p:nvPicPr>
        <p:blipFill>
          <a:blip r:embed="rId6" cstate="print"/>
          <a:srcRect r="8965" b="14851"/>
          <a:stretch>
            <a:fillRect/>
          </a:stretch>
        </p:blipFill>
        <p:spPr>
          <a:xfrm>
            <a:off x="8972145" y="124838"/>
            <a:ext cx="713150" cy="953653"/>
          </a:xfrm>
          <a:prstGeom prst="rect">
            <a:avLst/>
          </a:prstGeom>
        </p:spPr>
      </p:pic>
      <p:pic>
        <p:nvPicPr>
          <p:cNvPr id="74" name="Picture 73" descr="david-o-mckay-lds-138291-wallpaper - Copy.jpg"/>
          <p:cNvPicPr>
            <a:picLocks noChangeAspect="1"/>
          </p:cNvPicPr>
          <p:nvPr/>
        </p:nvPicPr>
        <p:blipFill>
          <a:blip r:embed="rId7" cstate="print"/>
          <a:stretch>
            <a:fillRect/>
          </a:stretch>
        </p:blipFill>
        <p:spPr>
          <a:xfrm>
            <a:off x="5612860" y="2805826"/>
            <a:ext cx="605808" cy="863900"/>
          </a:xfrm>
          <a:prstGeom prst="rect">
            <a:avLst/>
          </a:prstGeom>
        </p:spPr>
      </p:pic>
      <p:pic>
        <p:nvPicPr>
          <p:cNvPr id="75" name="Picture 74" descr="Ezra t benson - Copy.jpg"/>
          <p:cNvPicPr>
            <a:picLocks noChangeAspect="1"/>
          </p:cNvPicPr>
          <p:nvPr/>
        </p:nvPicPr>
        <p:blipFill>
          <a:blip r:embed="rId8" cstate="print"/>
          <a:stretch>
            <a:fillRect/>
          </a:stretch>
        </p:blipFill>
        <p:spPr>
          <a:xfrm>
            <a:off x="11264630" y="5667658"/>
            <a:ext cx="497213" cy="703453"/>
          </a:xfrm>
          <a:prstGeom prst="rect">
            <a:avLst/>
          </a:prstGeom>
        </p:spPr>
      </p:pic>
      <p:pic>
        <p:nvPicPr>
          <p:cNvPr id="77" name="Picture 76" descr="Gordon b hinckley 1.jpg"/>
          <p:cNvPicPr>
            <a:picLocks noChangeAspect="1"/>
          </p:cNvPicPr>
          <p:nvPr/>
        </p:nvPicPr>
        <p:blipFill>
          <a:blip r:embed="rId9" cstate="print"/>
          <a:stretch>
            <a:fillRect/>
          </a:stretch>
        </p:blipFill>
        <p:spPr>
          <a:xfrm>
            <a:off x="5603131" y="4289898"/>
            <a:ext cx="643826" cy="802795"/>
          </a:xfrm>
          <a:prstGeom prst="rect">
            <a:avLst/>
          </a:prstGeom>
        </p:spPr>
      </p:pic>
      <p:cxnSp>
        <p:nvCxnSpPr>
          <p:cNvPr id="79" name="Straight Connector 78"/>
          <p:cNvCxnSpPr/>
          <p:nvPr/>
        </p:nvCxnSpPr>
        <p:spPr>
          <a:xfrm>
            <a:off x="6039255" y="4036986"/>
            <a:ext cx="1622" cy="2950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80" name="Picture 79" descr="Harold B. Lee.jpg"/>
          <p:cNvPicPr>
            <a:picLocks noChangeAspect="1"/>
          </p:cNvPicPr>
          <p:nvPr/>
        </p:nvPicPr>
        <p:blipFill>
          <a:blip r:embed="rId10" cstate="print"/>
          <a:stretch>
            <a:fillRect/>
          </a:stretch>
        </p:blipFill>
        <p:spPr>
          <a:xfrm>
            <a:off x="7162800" y="5715000"/>
            <a:ext cx="584307" cy="736876"/>
          </a:xfrm>
          <a:prstGeom prst="rect">
            <a:avLst/>
          </a:prstGeom>
        </p:spPr>
      </p:pic>
      <p:pic>
        <p:nvPicPr>
          <p:cNvPr id="82" name="Picture 81" descr="howard-w-hunter-.jpg"/>
          <p:cNvPicPr>
            <a:picLocks noChangeAspect="1"/>
          </p:cNvPicPr>
          <p:nvPr/>
        </p:nvPicPr>
        <p:blipFill>
          <a:blip r:embed="rId11" cstate="print"/>
          <a:stretch>
            <a:fillRect/>
          </a:stretch>
        </p:blipFill>
        <p:spPr>
          <a:xfrm>
            <a:off x="3297677" y="4272487"/>
            <a:ext cx="650111" cy="845673"/>
          </a:xfrm>
          <a:prstGeom prst="rect">
            <a:avLst/>
          </a:prstGeom>
        </p:spPr>
      </p:pic>
      <p:pic>
        <p:nvPicPr>
          <p:cNvPr id="83" name="Picture 82" descr="John Taylor.jpg"/>
          <p:cNvPicPr>
            <a:picLocks noChangeAspect="1"/>
          </p:cNvPicPr>
          <p:nvPr/>
        </p:nvPicPr>
        <p:blipFill>
          <a:blip r:embed="rId12" cstate="print"/>
          <a:stretch>
            <a:fillRect/>
          </a:stretch>
        </p:blipFill>
        <p:spPr>
          <a:xfrm>
            <a:off x="4357991" y="1520238"/>
            <a:ext cx="550260" cy="737141"/>
          </a:xfrm>
          <a:prstGeom prst="rect">
            <a:avLst/>
          </a:prstGeom>
        </p:spPr>
      </p:pic>
      <p:pic>
        <p:nvPicPr>
          <p:cNvPr id="84" name="Picture 83" descr="Lorenzo Snow.jpg"/>
          <p:cNvPicPr>
            <a:picLocks noChangeAspect="1"/>
          </p:cNvPicPr>
          <p:nvPr/>
        </p:nvPicPr>
        <p:blipFill>
          <a:blip r:embed="rId13" cstate="print"/>
          <a:stretch>
            <a:fillRect/>
          </a:stretch>
        </p:blipFill>
        <p:spPr>
          <a:xfrm>
            <a:off x="2364453" y="1556424"/>
            <a:ext cx="514933" cy="688329"/>
          </a:xfrm>
          <a:prstGeom prst="rect">
            <a:avLst/>
          </a:prstGeom>
        </p:spPr>
      </p:pic>
      <p:pic>
        <p:nvPicPr>
          <p:cNvPr id="86" name="Picture 85" descr="President monson1.jpg"/>
          <p:cNvPicPr>
            <a:picLocks noChangeAspect="1"/>
          </p:cNvPicPr>
          <p:nvPr/>
        </p:nvPicPr>
        <p:blipFill>
          <a:blip r:embed="rId14" cstate="print"/>
          <a:stretch>
            <a:fillRect/>
          </a:stretch>
        </p:blipFill>
        <p:spPr>
          <a:xfrm>
            <a:off x="7817839" y="4178601"/>
            <a:ext cx="693420" cy="918694"/>
          </a:xfrm>
          <a:prstGeom prst="rect">
            <a:avLst/>
          </a:prstGeom>
        </p:spPr>
      </p:pic>
      <p:pic>
        <p:nvPicPr>
          <p:cNvPr id="87" name="Picture 86" descr="Spencer W Kimball1.jpg"/>
          <p:cNvPicPr>
            <a:picLocks noChangeAspect="1"/>
          </p:cNvPicPr>
          <p:nvPr/>
        </p:nvPicPr>
        <p:blipFill>
          <a:blip r:embed="rId15" cstate="print"/>
          <a:stretch>
            <a:fillRect/>
          </a:stretch>
        </p:blipFill>
        <p:spPr>
          <a:xfrm>
            <a:off x="9144958" y="5692374"/>
            <a:ext cx="561389" cy="737610"/>
          </a:xfrm>
          <a:prstGeom prst="rect">
            <a:avLst/>
          </a:prstGeom>
        </p:spPr>
      </p:pic>
      <p:pic>
        <p:nvPicPr>
          <p:cNvPr id="88" name="Picture 87" descr="Joseph F Smith.jpg"/>
          <p:cNvPicPr>
            <a:picLocks noChangeAspect="1"/>
          </p:cNvPicPr>
          <p:nvPr/>
        </p:nvPicPr>
        <p:blipFill>
          <a:blip r:embed="rId16" cstate="print"/>
          <a:stretch>
            <a:fillRect/>
          </a:stretch>
        </p:blipFill>
        <p:spPr>
          <a:xfrm>
            <a:off x="8556294" y="1585608"/>
            <a:ext cx="465590" cy="622570"/>
          </a:xfrm>
          <a:prstGeom prst="rect">
            <a:avLst/>
          </a:prstGeom>
        </p:spPr>
      </p:pic>
      <p:pic>
        <p:nvPicPr>
          <p:cNvPr id="89" name="Picture 88" descr="Joseph Fielding Smith.jpg"/>
          <p:cNvPicPr>
            <a:picLocks noChangeAspect="1"/>
          </p:cNvPicPr>
          <p:nvPr/>
        </p:nvPicPr>
        <p:blipFill>
          <a:blip r:embed="rId17" cstate="print"/>
          <a:stretch>
            <a:fillRect/>
          </a:stretch>
        </p:blipFill>
        <p:spPr>
          <a:xfrm>
            <a:off x="8161506" y="2822643"/>
            <a:ext cx="661817" cy="835045"/>
          </a:xfrm>
          <a:prstGeom prst="rect">
            <a:avLst/>
          </a:prstGeom>
        </p:spPr>
      </p:pic>
      <p:pic>
        <p:nvPicPr>
          <p:cNvPr id="90" name="Picture 89" descr="Wilford_Woodruff_1889.jpg"/>
          <p:cNvPicPr>
            <a:picLocks noChangeAspect="1"/>
          </p:cNvPicPr>
          <p:nvPr/>
        </p:nvPicPr>
        <p:blipFill>
          <a:blip r:embed="rId18" cstate="print"/>
          <a:stretch>
            <a:fillRect/>
          </a:stretch>
        </p:blipFill>
        <p:spPr>
          <a:xfrm>
            <a:off x="6506235" y="1554675"/>
            <a:ext cx="527292" cy="653504"/>
          </a:xfrm>
          <a:prstGeom prst="rect">
            <a:avLst/>
          </a:prstGeom>
        </p:spPr>
      </p:pic>
      <p:sp>
        <p:nvSpPr>
          <p:cNvPr id="16" name="Rectangle 15"/>
          <p:cNvSpPr/>
          <p:nvPr/>
        </p:nvSpPr>
        <p:spPr>
          <a:xfrm>
            <a:off x="1663431" y="2211422"/>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Lorenzo Snow</a:t>
            </a:r>
          </a:p>
          <a:p>
            <a:pPr algn="ctr"/>
            <a:r>
              <a:rPr lang="en-US" sz="1200" dirty="0"/>
              <a:t>12 Feb 1849</a:t>
            </a:r>
          </a:p>
        </p:txBody>
      </p:sp>
      <p:sp>
        <p:nvSpPr>
          <p:cNvPr id="17" name="Rectangle 16"/>
          <p:cNvSpPr/>
          <p:nvPr/>
        </p:nvSpPr>
        <p:spPr>
          <a:xfrm>
            <a:off x="3787303" y="2230877"/>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John Taylor</a:t>
            </a:r>
          </a:p>
          <a:p>
            <a:pPr algn="ctr"/>
            <a:r>
              <a:rPr lang="en-US" sz="1200" dirty="0"/>
              <a:t>19 Dec 1838</a:t>
            </a:r>
          </a:p>
        </p:txBody>
      </p:sp>
      <p:sp>
        <p:nvSpPr>
          <p:cNvPr id="18" name="Rectangle 17"/>
          <p:cNvSpPr/>
          <p:nvPr/>
        </p:nvSpPr>
        <p:spPr>
          <a:xfrm>
            <a:off x="5830113" y="2240605"/>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Wilford</a:t>
            </a:r>
            <a:r>
              <a:rPr lang="en-US" sz="1200" dirty="0"/>
              <a:t> Woodruff</a:t>
            </a:r>
          </a:p>
          <a:p>
            <a:pPr algn="ctr"/>
            <a:r>
              <a:rPr lang="en-US" sz="1200" dirty="0"/>
              <a:t>26 Apr 1839</a:t>
            </a:r>
          </a:p>
        </p:txBody>
      </p:sp>
      <p:sp>
        <p:nvSpPr>
          <p:cNvPr id="19" name="Rectangle 18"/>
          <p:cNvSpPr/>
          <p:nvPr/>
        </p:nvSpPr>
        <p:spPr>
          <a:xfrm>
            <a:off x="7795099" y="2201694"/>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Joseph F. Smith</a:t>
            </a:r>
          </a:p>
          <a:p>
            <a:pPr algn="ctr"/>
            <a:r>
              <a:rPr lang="en-US" sz="1200" dirty="0"/>
              <a:t>01 Jul 1866</a:t>
            </a:r>
          </a:p>
        </p:txBody>
      </p:sp>
      <p:sp>
        <p:nvSpPr>
          <p:cNvPr id="21" name="Rectangle 20"/>
          <p:cNvSpPr/>
          <p:nvPr/>
        </p:nvSpPr>
        <p:spPr>
          <a:xfrm>
            <a:off x="2970181" y="3680297"/>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George Albert Smith</a:t>
            </a:r>
          </a:p>
          <a:p>
            <a:pPr algn="ctr"/>
            <a:r>
              <a:rPr lang="en-US" sz="1200" dirty="0"/>
              <a:t>08 Oct 1903</a:t>
            </a:r>
          </a:p>
        </p:txBody>
      </p:sp>
      <p:sp>
        <p:nvSpPr>
          <p:cNvPr id="22" name="Rectangle 21"/>
          <p:cNvSpPr/>
          <p:nvPr/>
        </p:nvSpPr>
        <p:spPr>
          <a:xfrm>
            <a:off x="5051900" y="3660842"/>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David O. McKay</a:t>
            </a:r>
          </a:p>
          <a:p>
            <a:pPr algn="ctr"/>
            <a:r>
              <a:rPr lang="en-US" sz="1200" dirty="0"/>
              <a:t>09 Apr 1906</a:t>
            </a:r>
          </a:p>
        </p:txBody>
      </p:sp>
      <p:sp>
        <p:nvSpPr>
          <p:cNvPr id="23" name="Rectangle 22"/>
          <p:cNvSpPr/>
          <p:nvPr/>
        </p:nvSpPr>
        <p:spPr>
          <a:xfrm>
            <a:off x="7435177" y="3641385"/>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Joseph Fielding Smith</a:t>
            </a:r>
          </a:p>
          <a:p>
            <a:pPr algn="ctr"/>
            <a:r>
              <a:rPr lang="en-US" sz="1200" dirty="0"/>
              <a:t>07 Apr 1910</a:t>
            </a:r>
          </a:p>
        </p:txBody>
      </p:sp>
      <p:sp>
        <p:nvSpPr>
          <p:cNvPr id="25" name="Rectangle 24"/>
          <p:cNvSpPr/>
          <p:nvPr/>
        </p:nvSpPr>
        <p:spPr>
          <a:xfrm>
            <a:off x="7276290" y="5051898"/>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Thomas S. Monson</a:t>
            </a:r>
          </a:p>
          <a:p>
            <a:pPr algn="ctr"/>
            <a:r>
              <a:rPr lang="en-US" sz="1200" dirty="0"/>
              <a:t>10 Oct 1963</a:t>
            </a:r>
          </a:p>
        </p:txBody>
      </p:sp>
      <p:sp>
        <p:nvSpPr>
          <p:cNvPr id="26" name="Rectangle 25"/>
          <p:cNvSpPr/>
          <p:nvPr/>
        </p:nvSpPr>
        <p:spPr>
          <a:xfrm>
            <a:off x="2668622" y="5119991"/>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Howard W. Hunter</a:t>
            </a:r>
          </a:p>
          <a:p>
            <a:pPr algn="ctr"/>
            <a:r>
              <a:rPr lang="en-US" sz="1200" dirty="0"/>
              <a:t>15 Oct 1959</a:t>
            </a:r>
          </a:p>
        </p:txBody>
      </p:sp>
      <p:sp>
        <p:nvSpPr>
          <p:cNvPr id="27" name="Rectangle 26"/>
          <p:cNvSpPr/>
          <p:nvPr/>
        </p:nvSpPr>
        <p:spPr>
          <a:xfrm>
            <a:off x="4964350" y="5090810"/>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Gordon B. Hinckley</a:t>
            </a:r>
          </a:p>
          <a:p>
            <a:pPr algn="ctr"/>
            <a:r>
              <a:rPr lang="en-US" sz="1200" dirty="0"/>
              <a:t>05 Oct 1961</a:t>
            </a:r>
          </a:p>
        </p:txBody>
      </p:sp>
      <p:sp>
        <p:nvSpPr>
          <p:cNvPr id="28" name="Rectangle 27"/>
          <p:cNvSpPr/>
          <p:nvPr/>
        </p:nvSpPr>
        <p:spPr>
          <a:xfrm>
            <a:off x="6553200" y="6400800"/>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Harold B. Lee</a:t>
            </a:r>
          </a:p>
          <a:p>
            <a:pPr algn="ctr"/>
            <a:r>
              <a:rPr lang="en-US" sz="1200" dirty="0"/>
              <a:t>10 Apr 1941</a:t>
            </a:r>
          </a:p>
        </p:txBody>
      </p:sp>
      <p:sp>
        <p:nvSpPr>
          <p:cNvPr id="29" name="Rectangle 28"/>
          <p:cNvSpPr/>
          <p:nvPr/>
        </p:nvSpPr>
        <p:spPr>
          <a:xfrm>
            <a:off x="8479277" y="6420255"/>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Spencer W. Kimball</a:t>
            </a:r>
          </a:p>
          <a:p>
            <a:pPr algn="ctr"/>
            <a:r>
              <a:rPr lang="en-US" sz="1200" dirty="0"/>
              <a:t>07 Oct 1943</a:t>
            </a:r>
          </a:p>
        </p:txBody>
      </p:sp>
      <p:sp>
        <p:nvSpPr>
          <p:cNvPr id="30" name="Rectangle 29"/>
          <p:cNvSpPr/>
          <p:nvPr/>
        </p:nvSpPr>
        <p:spPr>
          <a:xfrm>
            <a:off x="10424809" y="6381344"/>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Ezra Taft Benson</a:t>
            </a:r>
          </a:p>
          <a:p>
            <a:pPr algn="ctr"/>
            <a:r>
              <a:rPr lang="en-US" sz="1200" dirty="0"/>
              <a:t>07 Oct 1943</a:t>
            </a:r>
          </a:p>
        </p:txBody>
      </p:sp>
      <p:cxnSp>
        <p:nvCxnSpPr>
          <p:cNvPr id="96" name="Straight Arrow Connector 95"/>
          <p:cNvCxnSpPr/>
          <p:nvPr/>
        </p:nvCxnSpPr>
        <p:spPr>
          <a:xfrm flipV="1">
            <a:off x="2412460" y="486383"/>
            <a:ext cx="3463046" cy="194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9" name="Picture 11" descr="http://www.gapages.com/kimbahc1.jpg"/>
          <p:cNvPicPr>
            <a:picLocks noChangeAspect="1" noChangeArrowheads="1"/>
          </p:cNvPicPr>
          <p:nvPr/>
        </p:nvPicPr>
        <p:blipFill>
          <a:blip r:embed="rId19" cstate="print"/>
          <a:srcRect/>
          <a:stretch>
            <a:fillRect/>
          </a:stretch>
        </p:blipFill>
        <p:spPr bwMode="auto">
          <a:xfrm>
            <a:off x="4301990" y="194553"/>
            <a:ext cx="685800" cy="914400"/>
          </a:xfrm>
          <a:prstGeom prst="rect">
            <a:avLst/>
          </a:prstGeom>
          <a:noFill/>
        </p:spPr>
      </p:pic>
      <p:sp>
        <p:nvSpPr>
          <p:cNvPr id="15" name="Rectangle 14"/>
          <p:cNvSpPr/>
          <p:nvPr/>
        </p:nvSpPr>
        <p:spPr>
          <a:xfrm>
            <a:off x="8482518" y="1060315"/>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Brigham Young</a:t>
            </a:r>
          </a:p>
          <a:p>
            <a:pPr algn="ctr"/>
            <a:r>
              <a:rPr lang="en-US" sz="1200" dirty="0"/>
              <a:t>14 Feb 1835</a:t>
            </a:r>
          </a:p>
        </p:txBody>
      </p:sp>
      <p:sp>
        <p:nvSpPr>
          <p:cNvPr id="14" name="Rectangle 13"/>
          <p:cNvSpPr/>
          <p:nvPr/>
        </p:nvSpPr>
        <p:spPr>
          <a:xfrm>
            <a:off x="3680298" y="1073285"/>
            <a:ext cx="1754221" cy="37937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Heber C. Kimball</a:t>
            </a:r>
          </a:p>
          <a:p>
            <a:pPr algn="ctr"/>
            <a:r>
              <a:rPr lang="en-US" sz="1200" dirty="0"/>
              <a:t>14 Feb 1835</a:t>
            </a:r>
          </a:p>
        </p:txBody>
      </p:sp>
      <p:sp>
        <p:nvSpPr>
          <p:cNvPr id="98" name="TextBox 97"/>
          <p:cNvSpPr txBox="1"/>
          <p:nvPr/>
        </p:nvSpPr>
        <p:spPr>
          <a:xfrm>
            <a:off x="379379" y="3394953"/>
            <a:ext cx="1507787" cy="923330"/>
          </a:xfrm>
          <a:prstGeom prst="rect">
            <a:avLst/>
          </a:prstGeom>
          <a:noFill/>
        </p:spPr>
        <p:txBody>
          <a:bodyPr wrap="square" rtlCol="0">
            <a:spAutoFit/>
          </a:bodyPr>
          <a:lstStyle/>
          <a:p>
            <a:pPr algn="ctr"/>
            <a:r>
              <a:rPr lang="en-US" dirty="0">
                <a:solidFill>
                  <a:schemeClr val="bg1"/>
                </a:solidFill>
              </a:rPr>
              <a:t>An Apostolic Authority Diagram</a:t>
            </a:r>
          </a:p>
        </p:txBody>
      </p:sp>
      <p:sp>
        <p:nvSpPr>
          <p:cNvPr id="100" name="TextBox 99"/>
          <p:cNvSpPr txBox="1"/>
          <p:nvPr/>
        </p:nvSpPr>
        <p:spPr>
          <a:xfrm>
            <a:off x="0" y="6201622"/>
            <a:ext cx="4114800" cy="461665"/>
          </a:xfrm>
          <a:prstGeom prst="rect">
            <a:avLst/>
          </a:prstGeom>
          <a:noFill/>
        </p:spPr>
        <p:txBody>
          <a:bodyPr wrap="square" rtlCol="0">
            <a:spAutoFit/>
          </a:bodyPr>
          <a:lstStyle/>
          <a:p>
            <a:pPr algn="ctr"/>
            <a:r>
              <a:rPr lang="en-US" sz="1200" dirty="0">
                <a:solidFill>
                  <a:schemeClr val="bg1"/>
                </a:solidFill>
              </a:rPr>
              <a:t>Heber C. Kimball and George Q. Cannon were not Presidents of the Church but the line of authority went through them</a:t>
            </a:r>
          </a:p>
        </p:txBody>
      </p:sp>
      <p:cxnSp>
        <p:nvCxnSpPr>
          <p:cNvPr id="101" name="Straight Connector 100"/>
          <p:cNvCxnSpPr/>
          <p:nvPr/>
        </p:nvCxnSpPr>
        <p:spPr>
          <a:xfrm flipH="1">
            <a:off x="11079805" y="2169268"/>
            <a:ext cx="9727" cy="70363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 name="Picture 80" descr="Heber J. Grant.jpg"/>
          <p:cNvPicPr>
            <a:picLocks noChangeAspect="1"/>
          </p:cNvPicPr>
          <p:nvPr/>
        </p:nvPicPr>
        <p:blipFill>
          <a:blip r:embed="rId20" cstate="print"/>
          <a:stretch>
            <a:fillRect/>
          </a:stretch>
        </p:blipFill>
        <p:spPr>
          <a:xfrm>
            <a:off x="10787976" y="2837623"/>
            <a:ext cx="656810" cy="820644"/>
          </a:xfrm>
          <a:prstGeom prst="rect">
            <a:avLst/>
          </a:prstGeom>
        </p:spPr>
      </p:pic>
      <p:sp>
        <p:nvSpPr>
          <p:cNvPr id="24" name="Rectangle 23"/>
          <p:cNvSpPr/>
          <p:nvPr/>
        </p:nvSpPr>
        <p:spPr>
          <a:xfrm>
            <a:off x="10217287" y="3602476"/>
            <a:ext cx="1754221" cy="37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Heber J. Grant</a:t>
            </a:r>
          </a:p>
          <a:p>
            <a:pPr algn="ctr"/>
            <a:r>
              <a:rPr lang="en-US" sz="1200" dirty="0"/>
              <a:t>16 Oct 1882</a:t>
            </a:r>
          </a:p>
        </p:txBody>
      </p:sp>
      <p:pic>
        <p:nvPicPr>
          <p:cNvPr id="76" name="Picture 75" descr="George Q. Cannon 1.jpg"/>
          <p:cNvPicPr>
            <a:picLocks noChangeAspect="1"/>
          </p:cNvPicPr>
          <p:nvPr/>
        </p:nvPicPr>
        <p:blipFill>
          <a:blip r:embed="rId21" cstate="print"/>
          <a:srcRect l="13718" t="10947" r="5193" b="13032"/>
          <a:stretch>
            <a:fillRect/>
          </a:stretch>
        </p:blipFill>
        <p:spPr>
          <a:xfrm>
            <a:off x="10484471" y="1546698"/>
            <a:ext cx="498056" cy="622570"/>
          </a:xfrm>
          <a:prstGeom prst="rect">
            <a:avLst/>
          </a:prstGeom>
        </p:spPr>
      </p:pic>
      <p:sp>
        <p:nvSpPr>
          <p:cNvPr id="20" name="Rectangle 19"/>
          <p:cNvSpPr/>
          <p:nvPr/>
        </p:nvSpPr>
        <p:spPr>
          <a:xfrm>
            <a:off x="9779543" y="2182238"/>
            <a:ext cx="1754221" cy="37937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George Q. Cannon</a:t>
            </a:r>
          </a:p>
          <a:p>
            <a:pPr algn="ctr"/>
            <a:r>
              <a:rPr lang="en-US" sz="1200" dirty="0"/>
              <a:t>26 Aug 1860</a:t>
            </a:r>
          </a:p>
        </p:txBody>
      </p:sp>
    </p:spTree>
    <p:extLst>
      <p:ext uri="{BB962C8B-B14F-4D97-AF65-F5344CB8AC3E}">
        <p14:creationId xmlns:p14="http://schemas.microsoft.com/office/powerpoint/2010/main" val="446733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1" y="-1"/>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17:14-23</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Faith as a Grain of Mustard Seed</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8" name="Rectangle 147"/>
          <p:cNvSpPr/>
          <p:nvPr/>
        </p:nvSpPr>
        <p:spPr>
          <a:xfrm>
            <a:off x="489626" y="914798"/>
            <a:ext cx="4043463" cy="1754326"/>
          </a:xfrm>
          <a:prstGeom prst="rect">
            <a:avLst/>
          </a:prstGeom>
        </p:spPr>
        <p:txBody>
          <a:bodyPr wrap="square">
            <a:spAutoFit/>
          </a:bodyPr>
          <a:lstStyle/>
          <a:p>
            <a:r>
              <a:rPr lang="en-US" dirty="0">
                <a:solidFill>
                  <a:schemeClr val="bg1"/>
                </a:solidFill>
              </a:rPr>
              <a:t>A father brought his son to the Savior to be healed. After Jesus healed the child, He taught His disciples that some blessings can be obtained only by prayer and fasting. He also prophesied of His death and Resurrection. </a:t>
            </a:r>
          </a:p>
        </p:txBody>
      </p:sp>
      <p:sp>
        <p:nvSpPr>
          <p:cNvPr id="149" name="Rectangle 148"/>
          <p:cNvSpPr/>
          <p:nvPr/>
        </p:nvSpPr>
        <p:spPr>
          <a:xfrm>
            <a:off x="7495702" y="1842109"/>
            <a:ext cx="3822970" cy="3416320"/>
          </a:xfrm>
          <a:prstGeom prst="rect">
            <a:avLst/>
          </a:prstGeom>
        </p:spPr>
        <p:txBody>
          <a:bodyPr wrap="square">
            <a:spAutoFit/>
          </a:bodyPr>
          <a:lstStyle/>
          <a:p>
            <a:r>
              <a:rPr lang="en-US" dirty="0">
                <a:solidFill>
                  <a:schemeClr val="bg1"/>
                </a:solidFill>
              </a:rPr>
              <a:t>“I have never witnessed the </a:t>
            </a:r>
          </a:p>
          <a:p>
            <a:r>
              <a:rPr lang="en-US" dirty="0">
                <a:solidFill>
                  <a:schemeClr val="bg1"/>
                </a:solidFill>
              </a:rPr>
              <a:t>removal of an actual mountain. </a:t>
            </a:r>
          </a:p>
          <a:p>
            <a:r>
              <a:rPr lang="en-US" dirty="0">
                <a:solidFill>
                  <a:schemeClr val="bg1"/>
                </a:solidFill>
              </a:rPr>
              <a:t>But because of faith, I have seen a mountain of doubt and despair removed and replaced with hope and optimism. Because of faith, I have personally witnessed a mountain of sin replaced with repentance and forgiveness. And because of faith, I have personally witnessed a mountain of pain replaced with peace, hope, and gratitude.” (7)</a:t>
            </a:r>
          </a:p>
        </p:txBody>
      </p:sp>
      <p:sp>
        <p:nvSpPr>
          <p:cNvPr id="150" name="Rectangle 149"/>
          <p:cNvSpPr/>
          <p:nvPr/>
        </p:nvSpPr>
        <p:spPr>
          <a:xfrm>
            <a:off x="3540868" y="5754946"/>
            <a:ext cx="7247107" cy="923330"/>
          </a:xfrm>
          <a:prstGeom prst="rect">
            <a:avLst/>
          </a:prstGeom>
        </p:spPr>
        <p:txBody>
          <a:bodyPr wrap="square">
            <a:spAutoFit/>
          </a:bodyPr>
          <a:lstStyle/>
          <a:p>
            <a:r>
              <a:rPr lang="en-US" dirty="0">
                <a:solidFill>
                  <a:srgbClr val="FFFF00"/>
                </a:solidFill>
              </a:rPr>
              <a:t>For the brother of Jared said unto the mountain </a:t>
            </a:r>
            <a:r>
              <a:rPr lang="en-US" dirty="0" err="1">
                <a:solidFill>
                  <a:srgbClr val="FFFF00"/>
                </a:solidFill>
              </a:rPr>
              <a:t>Zerin</a:t>
            </a:r>
            <a:r>
              <a:rPr lang="en-US" dirty="0">
                <a:solidFill>
                  <a:srgbClr val="FFFF00"/>
                </a:solidFill>
              </a:rPr>
              <a:t>, Remove—and it was removed. And if he had not had faith it would not have moved; wherefore thou </a:t>
            </a:r>
            <a:r>
              <a:rPr lang="en-US" dirty="0" err="1">
                <a:solidFill>
                  <a:srgbClr val="FFFF00"/>
                </a:solidFill>
              </a:rPr>
              <a:t>workest</a:t>
            </a:r>
            <a:r>
              <a:rPr lang="en-US" dirty="0">
                <a:solidFill>
                  <a:srgbClr val="FFFF00"/>
                </a:solidFill>
              </a:rPr>
              <a:t> after men have faith. Ether 12:30</a:t>
            </a:r>
          </a:p>
        </p:txBody>
      </p:sp>
      <p:sp>
        <p:nvSpPr>
          <p:cNvPr id="13" name="TextBox 12"/>
          <p:cNvSpPr txBox="1"/>
          <p:nvPr/>
        </p:nvSpPr>
        <p:spPr>
          <a:xfrm>
            <a:off x="4542816" y="1147864"/>
            <a:ext cx="2898843" cy="1569660"/>
          </a:xfrm>
          <a:prstGeom prst="rect">
            <a:avLst/>
          </a:prstGeom>
          <a:noFill/>
        </p:spPr>
        <p:txBody>
          <a:bodyPr wrap="square" rtlCol="0">
            <a:spAutoFit/>
          </a:bodyPr>
          <a:lstStyle/>
          <a:p>
            <a:pPr algn="ctr"/>
            <a:r>
              <a:rPr lang="en-US" sz="3200" dirty="0">
                <a:solidFill>
                  <a:srgbClr val="FFFF00"/>
                </a:solidFill>
              </a:rPr>
              <a:t>Is it possible to move mountains?</a:t>
            </a:r>
          </a:p>
        </p:txBody>
      </p:sp>
      <p:pic>
        <p:nvPicPr>
          <p:cNvPr id="14"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373" y="2728289"/>
            <a:ext cx="1762125" cy="2990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bongodogblog.files.wordpress.com/2013/07/jesus-heal-boy-1.jpg"/>
          <p:cNvPicPr>
            <a:picLocks noChangeAspect="1" noChangeArrowheads="1"/>
          </p:cNvPicPr>
          <p:nvPr/>
        </p:nvPicPr>
        <p:blipFill>
          <a:blip r:embed="rId4" cstate="print"/>
          <a:srcRect/>
          <a:stretch>
            <a:fillRect/>
          </a:stretch>
        </p:blipFill>
        <p:spPr bwMode="auto">
          <a:xfrm>
            <a:off x="914400" y="2661291"/>
            <a:ext cx="3802231" cy="2854292"/>
          </a:xfrm>
          <a:prstGeom prst="rect">
            <a:avLst/>
          </a:prstGeom>
          <a:noFill/>
        </p:spPr>
      </p:pic>
      <p:grpSp>
        <p:nvGrpSpPr>
          <p:cNvPr id="16" name="Group 15"/>
          <p:cNvGrpSpPr/>
          <p:nvPr/>
        </p:nvGrpSpPr>
        <p:grpSpPr>
          <a:xfrm>
            <a:off x="10732471" y="5131836"/>
            <a:ext cx="804926" cy="1531611"/>
            <a:chOff x="3796672" y="1143000"/>
            <a:chExt cx="1842128" cy="3505200"/>
          </a:xfrm>
        </p:grpSpPr>
        <p:sp>
          <p:nvSpPr>
            <p:cNvPr id="17" name="Donut 16"/>
            <p:cNvSpPr/>
            <p:nvPr/>
          </p:nvSpPr>
          <p:spPr>
            <a:xfrm>
              <a:off x="5105400" y="3276600"/>
              <a:ext cx="457200" cy="838200"/>
            </a:xfrm>
            <a:prstGeom prst="donut">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029200" y="3810000"/>
              <a:ext cx="609600" cy="609600"/>
            </a:xfrm>
            <a:prstGeom prst="roundRect">
              <a:avLst/>
            </a:prstGeom>
            <a:solidFill>
              <a:srgbClr val="CCB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8" name="AutoShape 4" descr="Image result for richard C Edgl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s://www.lds.org/bc/content/shared/content/images/leaders/richard-c-edgley-large.jpg"/>
          <p:cNvPicPr>
            <a:picLocks noChangeAspect="1" noChangeArrowheads="1"/>
          </p:cNvPicPr>
          <p:nvPr/>
        </p:nvPicPr>
        <p:blipFill>
          <a:blip r:embed="rId5" cstate="print"/>
          <a:srcRect/>
          <a:stretch>
            <a:fillRect/>
          </a:stretch>
        </p:blipFill>
        <p:spPr bwMode="auto">
          <a:xfrm>
            <a:off x="10848622" y="911048"/>
            <a:ext cx="1074914" cy="1345663"/>
          </a:xfrm>
          <a:prstGeom prst="rect">
            <a:avLst/>
          </a:prstGeom>
          <a:noFill/>
        </p:spPr>
      </p:pic>
    </p:spTree>
    <p:extLst>
      <p:ext uri="{BB962C8B-B14F-4D97-AF65-F5344CB8AC3E}">
        <p14:creationId xmlns:p14="http://schemas.microsoft.com/office/powerpoint/2010/main" val="17248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26629"/>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17:24-26</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Tribute Money</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8" name="Rectangle 147"/>
          <p:cNvSpPr/>
          <p:nvPr/>
        </p:nvSpPr>
        <p:spPr>
          <a:xfrm>
            <a:off x="8826230" y="2335036"/>
            <a:ext cx="2691319" cy="923330"/>
          </a:xfrm>
          <a:prstGeom prst="rect">
            <a:avLst/>
          </a:prstGeom>
        </p:spPr>
        <p:txBody>
          <a:bodyPr wrap="square">
            <a:spAutoFit/>
          </a:bodyPr>
          <a:lstStyle/>
          <a:p>
            <a:r>
              <a:rPr lang="en-US" dirty="0">
                <a:solidFill>
                  <a:schemeClr val="bg1"/>
                </a:solidFill>
              </a:rPr>
              <a:t>The temple tax required of all Israelite males over the age of 20 </a:t>
            </a:r>
          </a:p>
        </p:txBody>
      </p:sp>
      <p:sp>
        <p:nvSpPr>
          <p:cNvPr id="149" name="Rectangle 148"/>
          <p:cNvSpPr/>
          <p:nvPr/>
        </p:nvSpPr>
        <p:spPr>
          <a:xfrm>
            <a:off x="389105" y="3254539"/>
            <a:ext cx="3278221" cy="2031325"/>
          </a:xfrm>
          <a:prstGeom prst="rect">
            <a:avLst/>
          </a:prstGeom>
        </p:spPr>
        <p:txBody>
          <a:bodyPr wrap="square">
            <a:spAutoFit/>
          </a:bodyPr>
          <a:lstStyle/>
          <a:p>
            <a:r>
              <a:rPr lang="en-US" dirty="0">
                <a:solidFill>
                  <a:schemeClr val="bg1"/>
                </a:solidFill>
              </a:rPr>
              <a:t>This money was used to support the daily costs associated with the temple, such as the cost of incense, robes worn by the priests, and oil for the lamps. Jesus taught Peter that since the temple was His Father’s house .</a:t>
            </a:r>
          </a:p>
        </p:txBody>
      </p:sp>
      <p:sp>
        <p:nvSpPr>
          <p:cNvPr id="35" name="Rectangle 34"/>
          <p:cNvSpPr/>
          <p:nvPr/>
        </p:nvSpPr>
        <p:spPr>
          <a:xfrm>
            <a:off x="4954621" y="5348300"/>
            <a:ext cx="6679659" cy="1200329"/>
          </a:xfrm>
          <a:prstGeom prst="rect">
            <a:avLst/>
          </a:prstGeom>
        </p:spPr>
        <p:txBody>
          <a:bodyPr wrap="square">
            <a:spAutoFit/>
          </a:bodyPr>
          <a:lstStyle/>
          <a:p>
            <a:r>
              <a:rPr lang="en-US" dirty="0">
                <a:solidFill>
                  <a:schemeClr val="bg1"/>
                </a:solidFill>
              </a:rPr>
              <a:t>Jesus was exempt from the payment of this tax. However, aware that others would follow His example and not wanting to give any cause for offense, Jesus, with His divine foreknowledge, instructed Peter how to make provision for payment.</a:t>
            </a:r>
          </a:p>
        </p:txBody>
      </p:sp>
      <p:grpSp>
        <p:nvGrpSpPr>
          <p:cNvPr id="37" name="Group 36"/>
          <p:cNvGrpSpPr/>
          <p:nvPr/>
        </p:nvGrpSpPr>
        <p:grpSpPr>
          <a:xfrm>
            <a:off x="3813292" y="1499983"/>
            <a:ext cx="4643218" cy="3410809"/>
            <a:chOff x="6040927" y="605039"/>
            <a:chExt cx="4643218" cy="3410809"/>
          </a:xfrm>
        </p:grpSpPr>
        <p:pic>
          <p:nvPicPr>
            <p:cNvPr id="30722" name="Picture 2" descr="http://67.media.tumblr.com/03b07272fa956a17df83872b2c305ac4/tumblr_mmecluxj6n1qbhp9xo1_1280.jpg"/>
            <p:cNvPicPr>
              <a:picLocks noChangeAspect="1" noChangeArrowheads="1"/>
            </p:cNvPicPr>
            <p:nvPr/>
          </p:nvPicPr>
          <p:blipFill>
            <a:blip r:embed="rId3" cstate="print"/>
            <a:srcRect/>
            <a:stretch>
              <a:fillRect/>
            </a:stretch>
          </p:blipFill>
          <p:spPr bwMode="auto">
            <a:xfrm>
              <a:off x="6040927" y="605039"/>
              <a:ext cx="4643218" cy="3159565"/>
            </a:xfrm>
            <a:prstGeom prst="rect">
              <a:avLst/>
            </a:prstGeom>
            <a:noFill/>
          </p:spPr>
        </p:pic>
        <p:sp>
          <p:nvSpPr>
            <p:cNvPr id="36" name="Rectangle 35"/>
            <p:cNvSpPr/>
            <p:nvPr/>
          </p:nvSpPr>
          <p:spPr>
            <a:xfrm>
              <a:off x="6824763" y="3769627"/>
              <a:ext cx="2977097" cy="246221"/>
            </a:xfrm>
            <a:prstGeom prst="rect">
              <a:avLst/>
            </a:prstGeom>
          </p:spPr>
          <p:txBody>
            <a:bodyPr wrap="none">
              <a:spAutoFit/>
            </a:bodyPr>
            <a:lstStyle/>
            <a:p>
              <a:r>
                <a:rPr lang="en-US" sz="1000" dirty="0" err="1">
                  <a:solidFill>
                    <a:schemeClr val="bg1"/>
                  </a:solidFill>
                </a:rPr>
                <a:t>Bartolomeo</a:t>
              </a:r>
              <a:r>
                <a:rPr lang="en-US" sz="1000" dirty="0">
                  <a:solidFill>
                    <a:schemeClr val="bg1"/>
                  </a:solidFill>
                </a:rPr>
                <a:t> </a:t>
              </a:r>
              <a:r>
                <a:rPr lang="en-US" sz="1000" dirty="0" err="1">
                  <a:solidFill>
                    <a:schemeClr val="bg1"/>
                  </a:solidFill>
                </a:rPr>
                <a:t>Manfredi</a:t>
              </a:r>
              <a:r>
                <a:rPr lang="en-US" sz="1000" dirty="0">
                  <a:solidFill>
                    <a:schemeClr val="bg1"/>
                  </a:solidFill>
                </a:rPr>
                <a:t>, The Tribute Money, c. 1610-22</a:t>
              </a:r>
            </a:p>
          </p:txBody>
        </p:sp>
      </p:grpSp>
      <p:sp>
        <p:nvSpPr>
          <p:cNvPr id="38" name="Rectangle 37"/>
          <p:cNvSpPr/>
          <p:nvPr/>
        </p:nvSpPr>
        <p:spPr>
          <a:xfrm>
            <a:off x="11592307"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39" name="Rectangle 38"/>
          <p:cNvSpPr/>
          <p:nvPr/>
        </p:nvSpPr>
        <p:spPr>
          <a:xfrm>
            <a:off x="4105071" y="693375"/>
            <a:ext cx="4046707" cy="646331"/>
          </a:xfrm>
          <a:prstGeom prst="rect">
            <a:avLst/>
          </a:prstGeom>
        </p:spPr>
        <p:txBody>
          <a:bodyPr wrap="square">
            <a:spAutoFit/>
          </a:bodyPr>
          <a:lstStyle/>
          <a:p>
            <a:pPr algn="ctr"/>
            <a:r>
              <a:rPr lang="en-US" i="1" dirty="0">
                <a:solidFill>
                  <a:schemeClr val="bg1"/>
                </a:solidFill>
              </a:rPr>
              <a:t>Strangers</a:t>
            </a:r>
            <a:r>
              <a:rPr lang="en-US" dirty="0">
                <a:solidFill>
                  <a:schemeClr val="bg1"/>
                </a:solidFill>
              </a:rPr>
              <a:t>  = everyone in a kingdom who is not one of the king’s children. </a:t>
            </a:r>
          </a:p>
        </p:txBody>
      </p:sp>
      <p:sp>
        <p:nvSpPr>
          <p:cNvPr id="40" name="Rectangle 39"/>
          <p:cNvSpPr/>
          <p:nvPr/>
        </p:nvSpPr>
        <p:spPr>
          <a:xfrm>
            <a:off x="749031" y="849018"/>
            <a:ext cx="2957208" cy="923330"/>
          </a:xfrm>
          <a:prstGeom prst="rect">
            <a:avLst/>
          </a:prstGeom>
        </p:spPr>
        <p:txBody>
          <a:bodyPr wrap="square">
            <a:spAutoFit/>
          </a:bodyPr>
          <a:lstStyle/>
          <a:p>
            <a:r>
              <a:rPr lang="en-US" dirty="0">
                <a:solidFill>
                  <a:schemeClr val="bg1"/>
                </a:solidFill>
              </a:rPr>
              <a:t>The “strangers” must pay taxes, while the king’s children are exempt.</a:t>
            </a:r>
          </a:p>
        </p:txBody>
      </p:sp>
      <p:grpSp>
        <p:nvGrpSpPr>
          <p:cNvPr id="43" name="Group 42"/>
          <p:cNvGrpSpPr/>
          <p:nvPr/>
        </p:nvGrpSpPr>
        <p:grpSpPr>
          <a:xfrm>
            <a:off x="8891081" y="196817"/>
            <a:ext cx="3077926" cy="1901806"/>
            <a:chOff x="8891081" y="196817"/>
            <a:chExt cx="3077926" cy="1901806"/>
          </a:xfrm>
        </p:grpSpPr>
        <p:sp>
          <p:nvSpPr>
            <p:cNvPr id="41" name="Rectangle 40"/>
            <p:cNvSpPr/>
            <p:nvPr/>
          </p:nvSpPr>
          <p:spPr>
            <a:xfrm>
              <a:off x="8949447" y="1636958"/>
              <a:ext cx="2898842" cy="461665"/>
            </a:xfrm>
            <a:prstGeom prst="rect">
              <a:avLst/>
            </a:prstGeom>
          </p:spPr>
          <p:txBody>
            <a:bodyPr wrap="square">
              <a:spAutoFit/>
            </a:bodyPr>
            <a:lstStyle/>
            <a:p>
              <a:r>
                <a:rPr lang="en-US" sz="1200" dirty="0">
                  <a:solidFill>
                    <a:schemeClr val="bg1"/>
                  </a:solidFill>
                </a:rPr>
                <a:t>A Denarius from around the time of Jesus inscribed with the face of Caesar Tiberius.</a:t>
              </a:r>
            </a:p>
          </p:txBody>
        </p:sp>
        <p:pic>
          <p:nvPicPr>
            <p:cNvPr id="30724" name="Picture 4" descr="https://mattanslow.files.wordpress.com/2012/03/tiberius-denarius.jpg"/>
            <p:cNvPicPr>
              <a:picLocks noChangeAspect="1" noChangeArrowheads="1"/>
            </p:cNvPicPr>
            <p:nvPr/>
          </p:nvPicPr>
          <p:blipFill>
            <a:blip r:embed="rId4" cstate="print"/>
            <a:srcRect/>
            <a:stretch>
              <a:fillRect/>
            </a:stretch>
          </p:blipFill>
          <p:spPr bwMode="auto">
            <a:xfrm>
              <a:off x="8891081" y="196817"/>
              <a:ext cx="3077926" cy="1440732"/>
            </a:xfrm>
            <a:prstGeom prst="rect">
              <a:avLst/>
            </a:prstGeom>
            <a:noFill/>
          </p:spPr>
        </p:pic>
      </p:grpSp>
    </p:spTree>
    <p:extLst>
      <p:ext uri="{BB962C8B-B14F-4D97-AF65-F5344CB8AC3E}">
        <p14:creationId xmlns:p14="http://schemas.microsoft.com/office/powerpoint/2010/main" val="29288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35" grpId="0"/>
      <p:bldP spid="39" grpId="0"/>
      <p:bldP spid="4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26629"/>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17:27</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Lest We Offend</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9" name="Rectangle 148"/>
          <p:cNvSpPr/>
          <p:nvPr/>
        </p:nvSpPr>
        <p:spPr>
          <a:xfrm>
            <a:off x="742987" y="2164585"/>
            <a:ext cx="3278221" cy="2677656"/>
          </a:xfrm>
          <a:prstGeom prst="rect">
            <a:avLst/>
          </a:prstGeom>
        </p:spPr>
        <p:txBody>
          <a:bodyPr wrap="square">
            <a:spAutoFit/>
          </a:bodyPr>
          <a:lstStyle/>
          <a:p>
            <a:r>
              <a:rPr lang="en-US" sz="2400" dirty="0">
                <a:solidFill>
                  <a:schemeClr val="bg1"/>
                </a:solidFill>
              </a:rPr>
              <a:t>If He had not paid the tax, some Jews might have looked unfavorably upon Him and His followers and become less receptive toward the gospel message</a:t>
            </a:r>
          </a:p>
        </p:txBody>
      </p:sp>
      <p:sp>
        <p:nvSpPr>
          <p:cNvPr id="38" name="Rectangle 37"/>
          <p:cNvSpPr/>
          <p:nvPr/>
        </p:nvSpPr>
        <p:spPr>
          <a:xfrm>
            <a:off x="11592307" y="6488668"/>
            <a:ext cx="442750" cy="369332"/>
          </a:xfrm>
          <a:prstGeom prst="rect">
            <a:avLst/>
          </a:prstGeom>
        </p:spPr>
        <p:txBody>
          <a:bodyPr wrap="none">
            <a:spAutoFit/>
          </a:bodyPr>
          <a:lstStyle/>
          <a:p>
            <a:r>
              <a:rPr lang="en-US" dirty="0">
                <a:solidFill>
                  <a:schemeClr val="bg1"/>
                </a:solidFill>
              </a:rPr>
              <a:t>(8)</a:t>
            </a:r>
            <a:endParaRPr lang="en-US" dirty="0"/>
          </a:p>
        </p:txBody>
      </p:sp>
      <p:pic>
        <p:nvPicPr>
          <p:cNvPr id="31746" name="Picture 2" descr="http://i0.wp.com/www.acatholic.org/wp-content/uploads/Temple-Tax.jpg?resize=350%2C292"/>
          <p:cNvPicPr>
            <a:picLocks noChangeAspect="1" noChangeArrowheads="1"/>
          </p:cNvPicPr>
          <p:nvPr/>
        </p:nvPicPr>
        <p:blipFill>
          <a:blip r:embed="rId3" cstate="print"/>
          <a:srcRect/>
          <a:stretch>
            <a:fillRect/>
          </a:stretch>
        </p:blipFill>
        <p:spPr bwMode="auto">
          <a:xfrm>
            <a:off x="4002515" y="1059743"/>
            <a:ext cx="6569069" cy="5480481"/>
          </a:xfrm>
          <a:prstGeom prst="rect">
            <a:avLst/>
          </a:prstGeom>
          <a:noFill/>
        </p:spPr>
      </p:pic>
    </p:spTree>
    <p:extLst>
      <p:ext uri="{BB962C8B-B14F-4D97-AF65-F5344CB8AC3E}">
        <p14:creationId xmlns:p14="http://schemas.microsoft.com/office/powerpoint/2010/main" val="3344152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26629"/>
            <a:ext cx="12192001" cy="6884629"/>
          </a:xfrm>
          <a:prstGeom prst="rect">
            <a:avLst/>
          </a:prstGeom>
          <a:noFill/>
        </p:spPr>
      </p:pic>
      <p:sp>
        <p:nvSpPr>
          <p:cNvPr id="5" name="TextBox 4"/>
          <p:cNvSpPr txBox="1"/>
          <p:nvPr/>
        </p:nvSpPr>
        <p:spPr>
          <a:xfrm>
            <a:off x="0" y="6550223"/>
            <a:ext cx="8278238" cy="307777"/>
          </a:xfrm>
          <a:prstGeom prst="rect">
            <a:avLst/>
          </a:prstGeom>
          <a:noFill/>
        </p:spPr>
        <p:txBody>
          <a:bodyPr wrap="square" rtlCol="0">
            <a:spAutoFit/>
          </a:bodyPr>
          <a:lstStyle/>
          <a:p>
            <a:r>
              <a:rPr lang="en-US" sz="1400" dirty="0">
                <a:solidFill>
                  <a:schemeClr val="bg1"/>
                </a:solidFill>
              </a:rPr>
              <a:t>Matthew 17:27</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Arial Rounded MT Bold" panose="020F0704030504030204" pitchFamily="34" charset="0"/>
              </a:rPr>
              <a:t>Money From a Fish</a:t>
            </a:r>
          </a:p>
        </p:txBody>
      </p:sp>
      <p:sp>
        <p:nvSpPr>
          <p:cNvPr id="29700" name="AutoShape 4"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Image result for transfiguration ld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 name="Rectangle 37"/>
          <p:cNvSpPr/>
          <p:nvPr/>
        </p:nvSpPr>
        <p:spPr>
          <a:xfrm>
            <a:off x="11592307" y="6488668"/>
            <a:ext cx="442750" cy="369332"/>
          </a:xfrm>
          <a:prstGeom prst="rect">
            <a:avLst/>
          </a:prstGeom>
        </p:spPr>
        <p:txBody>
          <a:bodyPr wrap="none">
            <a:spAutoFit/>
          </a:bodyPr>
          <a:lstStyle/>
          <a:p>
            <a:r>
              <a:rPr lang="en-US" dirty="0">
                <a:solidFill>
                  <a:schemeClr val="bg1"/>
                </a:solidFill>
              </a:rPr>
              <a:t>(9)</a:t>
            </a:r>
            <a:endParaRPr lang="en-US" dirty="0"/>
          </a:p>
        </p:txBody>
      </p:sp>
      <p:sp>
        <p:nvSpPr>
          <p:cNvPr id="22" name="Rectangle 21"/>
          <p:cNvSpPr/>
          <p:nvPr/>
        </p:nvSpPr>
        <p:spPr>
          <a:xfrm>
            <a:off x="722489" y="1599156"/>
            <a:ext cx="5291847" cy="1200329"/>
          </a:xfrm>
          <a:prstGeom prst="rect">
            <a:avLst/>
          </a:prstGeom>
          <a:ln>
            <a:solidFill>
              <a:schemeClr val="tx1"/>
            </a:solidFill>
          </a:ln>
        </p:spPr>
        <p:txBody>
          <a:bodyPr wrap="square">
            <a:spAutoFit/>
          </a:bodyPr>
          <a:lstStyle/>
          <a:p>
            <a:r>
              <a:rPr lang="en-US" sz="2400" dirty="0">
                <a:solidFill>
                  <a:schemeClr val="bg1"/>
                </a:solidFill>
              </a:rPr>
              <a:t> “[The Savior] told His disciples to go and catch a fish and they would find the requisite coin in there. …</a:t>
            </a:r>
          </a:p>
        </p:txBody>
      </p:sp>
      <p:sp>
        <p:nvSpPr>
          <p:cNvPr id="23" name="Rectangle 22"/>
          <p:cNvSpPr/>
          <p:nvPr/>
        </p:nvSpPr>
        <p:spPr>
          <a:xfrm>
            <a:off x="4933245" y="4547779"/>
            <a:ext cx="6784623" cy="1569660"/>
          </a:xfrm>
          <a:prstGeom prst="rect">
            <a:avLst/>
          </a:prstGeom>
        </p:spPr>
        <p:txBody>
          <a:bodyPr wrap="square">
            <a:spAutoFit/>
          </a:bodyPr>
          <a:lstStyle/>
          <a:p>
            <a:r>
              <a:rPr lang="en-US" sz="2400" dirty="0">
                <a:solidFill>
                  <a:schemeClr val="bg1"/>
                </a:solidFill>
              </a:rPr>
              <a:t>They did and the coin was just the right denomination to pay the tribute. We can’t comprehend the staggering omniscience, but it is there and it operates to bless each of our lives.”</a:t>
            </a:r>
            <a:endParaRPr lang="en-US" sz="2400" dirty="0"/>
          </a:p>
        </p:txBody>
      </p:sp>
      <p:grpSp>
        <p:nvGrpSpPr>
          <p:cNvPr id="25" name="Group 24"/>
          <p:cNvGrpSpPr/>
          <p:nvPr/>
        </p:nvGrpSpPr>
        <p:grpSpPr>
          <a:xfrm>
            <a:off x="1282370" y="3222239"/>
            <a:ext cx="3077926" cy="1901806"/>
            <a:chOff x="8891081" y="196817"/>
            <a:chExt cx="3077926" cy="1901806"/>
          </a:xfrm>
        </p:grpSpPr>
        <p:sp>
          <p:nvSpPr>
            <p:cNvPr id="26" name="Rectangle 25"/>
            <p:cNvSpPr/>
            <p:nvPr/>
          </p:nvSpPr>
          <p:spPr>
            <a:xfrm>
              <a:off x="8949447" y="1636958"/>
              <a:ext cx="2898842" cy="461665"/>
            </a:xfrm>
            <a:prstGeom prst="rect">
              <a:avLst/>
            </a:prstGeom>
          </p:spPr>
          <p:txBody>
            <a:bodyPr wrap="square">
              <a:spAutoFit/>
            </a:bodyPr>
            <a:lstStyle/>
            <a:p>
              <a:r>
                <a:rPr lang="en-US" sz="1200" dirty="0">
                  <a:solidFill>
                    <a:schemeClr val="bg1"/>
                  </a:solidFill>
                </a:rPr>
                <a:t>A Denarius from around the time of Jesus inscribed with the face of Caesar Tiberius.</a:t>
              </a:r>
            </a:p>
          </p:txBody>
        </p:sp>
        <p:pic>
          <p:nvPicPr>
            <p:cNvPr id="27" name="Picture 4" descr="https://mattanslow.files.wordpress.com/2012/03/tiberius-denarius.jpg"/>
            <p:cNvPicPr>
              <a:picLocks noChangeAspect="1" noChangeArrowheads="1"/>
            </p:cNvPicPr>
            <p:nvPr/>
          </p:nvPicPr>
          <p:blipFill>
            <a:blip r:embed="rId3" cstate="print"/>
            <a:srcRect/>
            <a:stretch>
              <a:fillRect/>
            </a:stretch>
          </p:blipFill>
          <p:spPr bwMode="auto">
            <a:xfrm>
              <a:off x="8891081" y="196817"/>
              <a:ext cx="3077926" cy="1440732"/>
            </a:xfrm>
            <a:prstGeom prst="rect">
              <a:avLst/>
            </a:prstGeom>
            <a:noFill/>
          </p:spPr>
        </p:pic>
      </p:grpSp>
      <p:pic>
        <p:nvPicPr>
          <p:cNvPr id="28" name="Picture 27" descr="Neal A. Maxwell.jpg"/>
          <p:cNvPicPr>
            <a:picLocks noChangeAspect="1"/>
          </p:cNvPicPr>
          <p:nvPr/>
        </p:nvPicPr>
        <p:blipFill>
          <a:blip r:embed="rId4" cstate="print"/>
          <a:stretch>
            <a:fillRect/>
          </a:stretch>
        </p:blipFill>
        <p:spPr>
          <a:xfrm>
            <a:off x="10972543" y="239616"/>
            <a:ext cx="1017258" cy="1273095"/>
          </a:xfrm>
          <a:prstGeom prst="rect">
            <a:avLst/>
          </a:prstGeom>
        </p:spPr>
      </p:pic>
      <p:pic>
        <p:nvPicPr>
          <p:cNvPr id="32772" name="Picture 4" descr="https://rayliu1.files.wordpress.com/2015/08/matthew-17-24-27-e.jpg"/>
          <p:cNvPicPr>
            <a:picLocks noChangeAspect="1" noChangeArrowheads="1"/>
          </p:cNvPicPr>
          <p:nvPr/>
        </p:nvPicPr>
        <p:blipFill>
          <a:blip r:embed="rId5" cstate="print"/>
          <a:srcRect/>
          <a:stretch>
            <a:fillRect/>
          </a:stretch>
        </p:blipFill>
        <p:spPr bwMode="auto">
          <a:xfrm>
            <a:off x="6220177" y="914930"/>
            <a:ext cx="4099983" cy="3360072"/>
          </a:xfrm>
          <a:prstGeom prst="rect">
            <a:avLst/>
          </a:prstGeom>
          <a:noFill/>
        </p:spPr>
      </p:pic>
    </p:spTree>
    <p:extLst>
      <p:ext uri="{BB962C8B-B14F-4D97-AF65-F5344CB8AC3E}">
        <p14:creationId xmlns:p14="http://schemas.microsoft.com/office/powerpoint/2010/main" val="25900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2.gstatic.com/images?q=tbn:ANd9GcT31xhEHYqV9STJ0uDwgqjEat9sWkN102IDbaj-lE1fNMdNStrjjQbkA6PJ"/>
          <p:cNvPicPr>
            <a:picLocks noChangeAspect="1" noChangeArrowheads="1"/>
          </p:cNvPicPr>
          <p:nvPr/>
        </p:nvPicPr>
        <p:blipFill>
          <a:blip r:embed="rId2" cstate="print"/>
          <a:srcRect/>
          <a:stretch>
            <a:fillRect/>
          </a:stretch>
        </p:blipFill>
        <p:spPr bwMode="auto">
          <a:xfrm>
            <a:off x="0" y="-1"/>
            <a:ext cx="12192000" cy="6878537"/>
          </a:xfrm>
          <a:prstGeom prst="rect">
            <a:avLst/>
          </a:prstGeom>
          <a:noFill/>
        </p:spPr>
      </p:pic>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i="1" u="none" strike="noStrike" dirty="0">
              <a:solidFill>
                <a:schemeClr val="bg1"/>
              </a:solidFill>
              <a:effectLst/>
            </a:endParaRPr>
          </a:p>
          <a:p>
            <a:r>
              <a:rPr lang="en-US" dirty="0">
                <a:solidFill>
                  <a:schemeClr val="bg1"/>
                </a:solidFill>
              </a:rPr>
              <a:t>Video:</a:t>
            </a:r>
          </a:p>
          <a:p>
            <a:r>
              <a:rPr lang="en-US" dirty="0">
                <a:solidFill>
                  <a:schemeClr val="bg1"/>
                </a:solidFill>
              </a:rPr>
              <a:t>Where Are the Keys and Authority of the Priesthood? </a:t>
            </a:r>
          </a:p>
          <a:p>
            <a:endParaRPr lang="en-US" i="1" dirty="0">
              <a:solidFill>
                <a:schemeClr val="bg1"/>
              </a:solidFill>
            </a:endParaRPr>
          </a:p>
          <a:p>
            <a:pPr marL="342900" indent="-342900">
              <a:buAutoNum type="arabicPeriod"/>
            </a:pPr>
            <a:r>
              <a:rPr lang="en-US" dirty="0">
                <a:solidFill>
                  <a:schemeClr val="bg1"/>
                </a:solidFill>
              </a:rPr>
              <a:t>Elder Bruce R. McConkie </a:t>
            </a:r>
            <a:r>
              <a:rPr lang="en-US" i="1" dirty="0">
                <a:solidFill>
                  <a:schemeClr val="bg1"/>
                </a:solidFill>
              </a:rPr>
              <a:t>Doctrine of the New Testament Commentary </a:t>
            </a:r>
            <a:r>
              <a:rPr lang="en-US" dirty="0">
                <a:solidFill>
                  <a:schemeClr val="bg1"/>
                </a:solidFill>
              </a:rPr>
              <a:t>1:401:2</a:t>
            </a:r>
          </a:p>
          <a:p>
            <a:pPr marL="342900" indent="-342900">
              <a:buAutoNum type="arabicPeriod"/>
            </a:pPr>
            <a:r>
              <a:rPr lang="en-US" dirty="0">
                <a:solidFill>
                  <a:schemeClr val="bg1"/>
                </a:solidFill>
              </a:rPr>
              <a:t>History of the Church 3:387</a:t>
            </a:r>
          </a:p>
          <a:p>
            <a:pPr marL="342900" indent="-342900">
              <a:buAutoNum type="arabicPeriod"/>
            </a:pPr>
            <a:r>
              <a:rPr lang="en-US" dirty="0">
                <a:solidFill>
                  <a:schemeClr val="bg1"/>
                </a:solidFill>
              </a:rPr>
              <a:t>Wikipedia</a:t>
            </a:r>
          </a:p>
          <a:p>
            <a:pPr marL="342900" indent="-342900">
              <a:buAutoNum type="arabicPeriod"/>
            </a:pPr>
            <a:r>
              <a:rPr lang="en-US" dirty="0">
                <a:solidFill>
                  <a:schemeClr val="bg1"/>
                </a:solidFill>
              </a:rPr>
              <a:t>Guide to Scriptures</a:t>
            </a:r>
          </a:p>
          <a:p>
            <a:pPr marL="342900" indent="-342900">
              <a:buAutoNum type="arabicPeriod"/>
            </a:pPr>
            <a:r>
              <a:rPr lang="en-US" i="1" dirty="0">
                <a:solidFill>
                  <a:schemeClr val="bg1"/>
                </a:solidFill>
              </a:rPr>
              <a:t>Teachings of Presidents of the Church: Joseph Smith</a:t>
            </a:r>
            <a:r>
              <a:rPr lang="en-US" dirty="0">
                <a:solidFill>
                  <a:schemeClr val="bg1"/>
                </a:solidFill>
              </a:rPr>
              <a:t> [2007], 105).</a:t>
            </a:r>
          </a:p>
          <a:p>
            <a:pPr marL="342900" indent="-342900">
              <a:buAutoNum type="arabicPeriod"/>
            </a:pPr>
            <a:r>
              <a:rPr lang="en-US" dirty="0">
                <a:solidFill>
                  <a:schemeClr val="bg1"/>
                </a:solidFill>
              </a:rPr>
              <a:t>Chart adapted from D. Kelly Ogden and Andrew C. Skinner, </a:t>
            </a:r>
            <a:r>
              <a:rPr lang="en-US" i="1" dirty="0">
                <a:solidFill>
                  <a:schemeClr val="bg1"/>
                </a:solidFill>
              </a:rPr>
              <a:t>Verse by Verse: The Four Gospels</a:t>
            </a:r>
            <a:r>
              <a:rPr lang="en-US" dirty="0">
                <a:solidFill>
                  <a:schemeClr val="bg1"/>
                </a:solidFill>
              </a:rPr>
              <a:t> (2006), 343.</a:t>
            </a:r>
          </a:p>
          <a:p>
            <a:pPr marL="342900" indent="-342900">
              <a:buAutoNum type="arabicPeriod"/>
            </a:pPr>
            <a:r>
              <a:rPr lang="en-US" dirty="0">
                <a:solidFill>
                  <a:schemeClr val="bg1"/>
                </a:solidFill>
              </a:rPr>
              <a:t>Elder Richard C. </a:t>
            </a:r>
            <a:r>
              <a:rPr lang="en-US" dirty="0" err="1">
                <a:solidFill>
                  <a:schemeClr val="bg1"/>
                </a:solidFill>
              </a:rPr>
              <a:t>Edgley</a:t>
            </a:r>
            <a:r>
              <a:rPr lang="en-US" dirty="0">
                <a:solidFill>
                  <a:schemeClr val="bg1"/>
                </a:solidFill>
              </a:rPr>
              <a:t> (“Faith—the Choice Is Yours,”</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2010, 33).</a:t>
            </a:r>
          </a:p>
          <a:p>
            <a:pPr marL="342900" indent="-342900">
              <a:buAutoNum type="arabicPeriod"/>
            </a:pPr>
            <a:r>
              <a:rPr lang="en-US" dirty="0">
                <a:solidFill>
                  <a:schemeClr val="bg1"/>
                </a:solidFill>
              </a:rPr>
              <a:t>New Testament Institute Student Manual Chapter 6</a:t>
            </a:r>
          </a:p>
          <a:p>
            <a:pPr marL="342900" indent="-342900">
              <a:buAutoNum type="arabicPeriod"/>
            </a:pPr>
            <a:r>
              <a:rPr lang="en-US" dirty="0">
                <a:solidFill>
                  <a:schemeClr val="bg1"/>
                </a:solidFill>
              </a:rPr>
              <a:t>Elder Neal A. Maxwell (“We Can’t Comprehend the Capacity of God,” </a:t>
            </a:r>
            <a:r>
              <a:rPr lang="en-US" i="1" dirty="0">
                <a:solidFill>
                  <a:schemeClr val="bg1"/>
                </a:solidFill>
              </a:rPr>
              <a:t>Church News,</a:t>
            </a:r>
            <a:r>
              <a:rPr lang="en-US" dirty="0">
                <a:solidFill>
                  <a:schemeClr val="bg1"/>
                </a:solidFill>
              </a:rPr>
              <a:t> Feb. 22, 2003, 3).</a:t>
            </a:r>
          </a:p>
          <a:p>
            <a:pPr marL="342900" indent="-342900">
              <a:buAutoNum type="arabicPeriod"/>
            </a:pPr>
            <a:endParaRPr lang="en-US" dirty="0">
              <a:solidFill>
                <a:schemeClr val="bg1"/>
              </a:solidFill>
            </a:endParaRPr>
          </a:p>
        </p:txBody>
      </p:sp>
      <p:sp>
        <p:nvSpPr>
          <p:cNvPr id="10" name="Footer Placeholder 14">
            <a:extLst>
              <a:ext uri="{FF2B5EF4-FFF2-40B4-BE49-F238E27FC236}">
                <a16:creationId xmlns:a16="http://schemas.microsoft.com/office/drawing/2014/main" id="{9EEC95CC-FE13-4DA0-B956-7790D11794C3}"/>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41542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aperarts.com/products/images/1238.jpg">
            <a:extLst>
              <a:ext uri="{FF2B5EF4-FFF2-40B4-BE49-F238E27FC236}">
                <a16:creationId xmlns:a16="http://schemas.microsoft.com/office/drawing/2014/main" id="{3F475CC1-6FDA-F816-5238-0EC0F5DBD9F6}"/>
              </a:ext>
            </a:extLst>
          </p:cNvPr>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906E5D-928D-46D4-6CDC-B27A96B6BA08}"/>
              </a:ext>
            </a:extLst>
          </p:cNvPr>
          <p:cNvSpPr txBox="1"/>
          <p:nvPr/>
        </p:nvSpPr>
        <p:spPr>
          <a:xfrm>
            <a:off x="504093" y="809151"/>
            <a:ext cx="7127630" cy="4893647"/>
          </a:xfrm>
          <a:prstGeom prst="rect">
            <a:avLst/>
          </a:prstGeom>
          <a:noFill/>
        </p:spPr>
        <p:txBody>
          <a:bodyPr wrap="square">
            <a:spAutoFit/>
          </a:bodyPr>
          <a:lstStyle/>
          <a:p>
            <a:pPr algn="l" fontAlgn="base"/>
            <a:r>
              <a:rPr lang="en-US" sz="2400" b="0" i="0" dirty="0">
                <a:solidFill>
                  <a:schemeClr val="bg1"/>
                </a:solidFill>
                <a:effectLst/>
              </a:rPr>
              <a:t>What traditions are helping you become more like Heavenly Father and Jesus Christ and focus on what matters most?</a:t>
            </a:r>
          </a:p>
          <a:p>
            <a:pPr algn="l" fontAlgn="base"/>
            <a:endParaRPr lang="en-US" sz="2400" b="0" i="0" dirty="0">
              <a:solidFill>
                <a:schemeClr val="bg1"/>
              </a:solidFill>
              <a:effectLst/>
            </a:endParaRPr>
          </a:p>
          <a:p>
            <a:pPr algn="l" fontAlgn="base"/>
            <a:r>
              <a:rPr lang="en-US" sz="2400" b="0" i="0" dirty="0">
                <a:solidFill>
                  <a:schemeClr val="bg1"/>
                </a:solidFill>
                <a:effectLst/>
              </a:rPr>
              <a:t>What traditions may be taking you away from Jesus Christ and preventing you from accomplishing those things that matter most?</a:t>
            </a:r>
          </a:p>
          <a:p>
            <a:pPr algn="l" fontAlgn="base"/>
            <a:endParaRPr lang="en-US" sz="2400" dirty="0">
              <a:solidFill>
                <a:schemeClr val="bg1"/>
              </a:solidFill>
            </a:endParaRPr>
          </a:p>
          <a:p>
            <a:pPr algn="l" fontAlgn="base"/>
            <a:r>
              <a:rPr lang="en-US" sz="2400" b="0" i="0" dirty="0">
                <a:solidFill>
                  <a:schemeClr val="bg1"/>
                </a:solidFill>
                <a:effectLst/>
              </a:rPr>
              <a:t>What steps might you need to take to remove these traditions from your life?</a:t>
            </a:r>
          </a:p>
          <a:p>
            <a:pPr algn="l" fontAlgn="base"/>
            <a:endParaRPr lang="en-US" sz="2400" b="0" i="0" dirty="0">
              <a:solidFill>
                <a:schemeClr val="bg1"/>
              </a:solidFill>
              <a:effectLst/>
            </a:endParaRPr>
          </a:p>
          <a:p>
            <a:pPr algn="l" fontAlgn="base"/>
            <a:r>
              <a:rPr lang="en-US" sz="2400" b="0" i="0" dirty="0">
                <a:solidFill>
                  <a:schemeClr val="bg1"/>
                </a:solidFill>
                <a:effectLst/>
              </a:rPr>
              <a:t>How can the Savior’s example help you recognize and focus on the traditions that matter most?</a:t>
            </a:r>
          </a:p>
        </p:txBody>
      </p:sp>
      <p:pic>
        <p:nvPicPr>
          <p:cNvPr id="5" name="Picture 2" descr="http://www.uni.edu/becker/anImated%20question%20mark%20.gif">
            <a:extLst>
              <a:ext uri="{FF2B5EF4-FFF2-40B4-BE49-F238E27FC236}">
                <a16:creationId xmlns:a16="http://schemas.microsoft.com/office/drawing/2014/main" id="{6015A554-2BFA-1715-56BE-603FACCF998A}"/>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35816" y="592158"/>
            <a:ext cx="3011046" cy="511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58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200329"/>
          </a:xfrm>
          <a:prstGeom prst="rect">
            <a:avLst/>
          </a:prstGeom>
          <a:ln>
            <a:solidFill>
              <a:schemeClr val="tx1"/>
            </a:solidFill>
          </a:ln>
        </p:spPr>
        <p:txBody>
          <a:bodyPr>
            <a:spAutoFit/>
          </a:bodyPr>
          <a:lstStyle/>
          <a:p>
            <a:pPr fontAlgn="base"/>
            <a:r>
              <a:rPr lang="en-US" sz="1200" b="1" dirty="0">
                <a:latin typeface="Open Sans"/>
              </a:rPr>
              <a:t>Peter, James, and John</a:t>
            </a:r>
          </a:p>
          <a:p>
            <a:pPr fontAlgn="base"/>
            <a:r>
              <a:rPr lang="en-US" sz="1200" dirty="0"/>
              <a:t>“Why always these three and not various ones or even all of the Twelve. The plain fact is that Peter, James, and John were the First Presidency of the Church in their day. … by latter-day revelation we know that they held and restored ‘the keys of the kingdom, which belong always unto the Presidency of the High Priesthood’ (D&amp;C 81:2), or in other words, they were the First Presidency in their day. (McConkie, </a:t>
            </a:r>
            <a:r>
              <a:rPr lang="en-US" sz="1200" i="1" dirty="0"/>
              <a:t>DNTC,</a:t>
            </a:r>
            <a:r>
              <a:rPr lang="en-US" sz="1200" dirty="0"/>
              <a:t> 1:401–2.)</a:t>
            </a:r>
            <a:endParaRPr lang="en-US" sz="1200" b="0" i="0" dirty="0">
              <a:effectLst/>
              <a:latin typeface="Open Sans"/>
            </a:endParaRPr>
          </a:p>
        </p:txBody>
      </p:sp>
      <p:sp>
        <p:nvSpPr>
          <p:cNvPr id="3" name="Rectangle 2"/>
          <p:cNvSpPr/>
          <p:nvPr/>
        </p:nvSpPr>
        <p:spPr>
          <a:xfrm>
            <a:off x="0" y="1218348"/>
            <a:ext cx="6096000" cy="3231654"/>
          </a:xfrm>
          <a:prstGeom prst="rect">
            <a:avLst/>
          </a:prstGeom>
          <a:ln>
            <a:solidFill>
              <a:schemeClr val="tx1"/>
            </a:solidFill>
          </a:ln>
        </p:spPr>
        <p:txBody>
          <a:bodyPr>
            <a:spAutoFit/>
          </a:bodyPr>
          <a:lstStyle/>
          <a:p>
            <a:pPr fontAlgn="base"/>
            <a:r>
              <a:rPr lang="en-US" sz="1200" b="1" dirty="0"/>
              <a:t>Possible Places of Transfiguration: Mount </a:t>
            </a:r>
            <a:r>
              <a:rPr lang="en-US" sz="1200" b="1" dirty="0" err="1"/>
              <a:t>Hermon</a:t>
            </a:r>
            <a:r>
              <a:rPr lang="en-US" sz="1200" b="1" dirty="0"/>
              <a:t>: Traditional</a:t>
            </a:r>
          </a:p>
          <a:p>
            <a:pPr fontAlgn="base"/>
            <a:r>
              <a:rPr lang="en-US" sz="1200" b="1" dirty="0"/>
              <a:t>Hebrew:</a:t>
            </a:r>
            <a:r>
              <a:rPr lang="en-US" sz="1200" dirty="0"/>
              <a:t> </a:t>
            </a:r>
            <a:r>
              <a:rPr lang="en-US" sz="1200" i="1" dirty="0" err="1"/>
              <a:t>Har</a:t>
            </a:r>
            <a:r>
              <a:rPr lang="en-US" sz="1200" i="1" dirty="0"/>
              <a:t> </a:t>
            </a:r>
            <a:r>
              <a:rPr lang="en-US" sz="1200" i="1" dirty="0" err="1"/>
              <a:t>Hermon</a:t>
            </a:r>
            <a:endParaRPr lang="en-US" sz="1200" b="1" dirty="0"/>
          </a:p>
          <a:p>
            <a:pPr fontAlgn="base"/>
            <a:r>
              <a:rPr lang="en-US" sz="1200" dirty="0"/>
              <a:t>In the Book of Enoch, Mount </a:t>
            </a:r>
            <a:r>
              <a:rPr lang="en-US" sz="1200" dirty="0" err="1"/>
              <a:t>Hermon</a:t>
            </a:r>
            <a:r>
              <a:rPr lang="en-US" sz="1200" dirty="0"/>
              <a:t> is the place where the Watcher class of fallen angels descended to Earth. </a:t>
            </a:r>
          </a:p>
          <a:p>
            <a:pPr fontAlgn="base"/>
            <a:r>
              <a:rPr lang="en-US" sz="1200" dirty="0"/>
              <a:t>The Book of Chronicles also mentions Mount </a:t>
            </a:r>
            <a:r>
              <a:rPr lang="en-US" sz="1200" dirty="0" err="1"/>
              <a:t>Hermon</a:t>
            </a:r>
            <a:r>
              <a:rPr lang="en-US" sz="1200" dirty="0"/>
              <a:t> as a place where </a:t>
            </a:r>
            <a:r>
              <a:rPr lang="en-US" sz="1200" dirty="0" err="1"/>
              <a:t>Epher</a:t>
            </a:r>
            <a:r>
              <a:rPr lang="en-US" sz="1200" dirty="0"/>
              <a:t>, </a:t>
            </a:r>
            <a:r>
              <a:rPr lang="en-US" sz="1200" dirty="0" err="1"/>
              <a:t>Ishi</a:t>
            </a:r>
            <a:r>
              <a:rPr lang="en-US" sz="1200" dirty="0"/>
              <a:t>, </a:t>
            </a:r>
            <a:r>
              <a:rPr lang="en-US" sz="1200" dirty="0" err="1"/>
              <a:t>Eliel</a:t>
            </a:r>
            <a:r>
              <a:rPr lang="en-US" sz="1200" dirty="0"/>
              <a:t>, </a:t>
            </a:r>
            <a:r>
              <a:rPr lang="en-US" sz="1200" dirty="0" err="1"/>
              <a:t>Azriel</a:t>
            </a:r>
            <a:r>
              <a:rPr lang="en-US" sz="1200" dirty="0"/>
              <a:t>, Jeremiah, </a:t>
            </a:r>
            <a:r>
              <a:rPr lang="en-US" sz="1200" dirty="0" err="1"/>
              <a:t>Hodaviah</a:t>
            </a:r>
            <a:r>
              <a:rPr lang="en-US" sz="1200" dirty="0"/>
              <a:t> and </a:t>
            </a:r>
            <a:r>
              <a:rPr lang="en-US" sz="1200" dirty="0" err="1"/>
              <a:t>Jahdiel</a:t>
            </a:r>
            <a:r>
              <a:rPr lang="en-US" sz="1200" dirty="0"/>
              <a:t> were the heads of their families.</a:t>
            </a:r>
          </a:p>
          <a:p>
            <a:pPr fontAlgn="base"/>
            <a:r>
              <a:rPr lang="en-US" sz="1200" dirty="0"/>
              <a:t> </a:t>
            </a:r>
            <a:r>
              <a:rPr lang="en-US" sz="1200" dirty="0" err="1"/>
              <a:t>Hermon</a:t>
            </a:r>
            <a:r>
              <a:rPr lang="en-US" sz="1200" dirty="0"/>
              <a:t> was said to have become known as "the mountain of oath" by Charles Simon Clermont-</a:t>
            </a:r>
            <a:r>
              <a:rPr lang="en-US" sz="1200" dirty="0" err="1"/>
              <a:t>Ganneau</a:t>
            </a:r>
            <a:r>
              <a:rPr lang="en-US" sz="1200" dirty="0"/>
              <a:t> *New Testament Instituted Student Manual suggests this is a possible place of the transfiguration.</a:t>
            </a:r>
          </a:p>
          <a:p>
            <a:pPr fontAlgn="base"/>
            <a:endParaRPr lang="en-US" sz="1200" dirty="0"/>
          </a:p>
          <a:p>
            <a:pPr fontAlgn="base"/>
            <a:r>
              <a:rPr lang="en-US" sz="1200" b="1" dirty="0"/>
              <a:t>Or Mount Tabor</a:t>
            </a:r>
            <a:r>
              <a:rPr lang="en-US" sz="1200" dirty="0"/>
              <a:t>:  (575 </a:t>
            </a:r>
            <a:r>
              <a:rPr lang="en-US" sz="1200" dirty="0" err="1"/>
              <a:t>metres</a:t>
            </a:r>
            <a:r>
              <a:rPr lang="en-US" sz="1200" dirty="0"/>
              <a:t> or 1,886 feet high) is the traditional location. The earliest identification of the Mount of Transfiguration as Tabor is by Origen in the 3rd century. It is also mentioned by St. Cyril of Jerusalem and St. Jerome in the 4th </a:t>
            </a:r>
            <a:r>
              <a:rPr lang="en-US" sz="1200" dirty="0" err="1"/>
              <a:t>century.The</a:t>
            </a:r>
            <a:r>
              <a:rPr lang="en-US" sz="1200" dirty="0"/>
              <a:t> Church of the Transfiguration is located atop Mount Tabor.</a:t>
            </a:r>
            <a:r>
              <a:rPr lang="en-US" sz="1200" baseline="30000" dirty="0"/>
              <a:t> </a:t>
            </a:r>
            <a:r>
              <a:rPr lang="en-US" sz="1200" dirty="0"/>
              <a:t> It is later mentioned in the 5th century </a:t>
            </a:r>
            <a:r>
              <a:rPr lang="en-US" sz="1200" i="1" dirty="0" err="1"/>
              <a:t>Transitus</a:t>
            </a:r>
            <a:r>
              <a:rPr lang="en-US" sz="1200" i="1" dirty="0"/>
              <a:t> </a:t>
            </a:r>
            <a:r>
              <a:rPr lang="en-US" sz="1200" i="1" dirty="0" err="1"/>
              <a:t>Beatae</a:t>
            </a:r>
            <a:r>
              <a:rPr lang="en-US" sz="1200" i="1" dirty="0"/>
              <a:t> </a:t>
            </a:r>
            <a:r>
              <a:rPr lang="en-US" sz="1200" i="1" dirty="0" err="1"/>
              <a:t>Mariae</a:t>
            </a:r>
            <a:r>
              <a:rPr lang="en-US" sz="1200" i="1" dirty="0"/>
              <a:t> </a:t>
            </a:r>
            <a:r>
              <a:rPr lang="en-US" sz="1200" i="1" dirty="0" err="1"/>
              <a:t>Virginis</a:t>
            </a:r>
            <a:r>
              <a:rPr lang="en-US" sz="1200" dirty="0"/>
              <a:t>.  </a:t>
            </a:r>
          </a:p>
          <a:p>
            <a:pPr fontAlgn="base"/>
            <a:r>
              <a:rPr lang="en-US" sz="1200" dirty="0"/>
              <a:t>Mount Tabor battle between Barak under the leadership of the Israelite judge Deborah, and the army of </a:t>
            </a:r>
            <a:r>
              <a:rPr lang="en-US" sz="1200" dirty="0" err="1"/>
              <a:t>Jabin</a:t>
            </a:r>
            <a:r>
              <a:rPr lang="en-US" sz="1200" dirty="0"/>
              <a:t> commanded by </a:t>
            </a:r>
            <a:r>
              <a:rPr lang="en-US" sz="1200" dirty="0" err="1"/>
              <a:t>Sisera</a:t>
            </a:r>
            <a:r>
              <a:rPr lang="en-US" sz="1200" dirty="0"/>
              <a:t>   Wikipedia</a:t>
            </a:r>
          </a:p>
        </p:txBody>
      </p:sp>
      <p:pic>
        <p:nvPicPr>
          <p:cNvPr id="1026" name="Picture 2" descr="Hermonsnow.jpg"/>
          <p:cNvPicPr>
            <a:picLocks noChangeAspect="1" noChangeArrowheads="1"/>
          </p:cNvPicPr>
          <p:nvPr/>
        </p:nvPicPr>
        <p:blipFill>
          <a:blip r:embed="rId2" cstate="print"/>
          <a:srcRect/>
          <a:stretch>
            <a:fillRect/>
          </a:stretch>
        </p:blipFill>
        <p:spPr bwMode="auto">
          <a:xfrm>
            <a:off x="0" y="4662150"/>
            <a:ext cx="2927799" cy="2195850"/>
          </a:xfrm>
          <a:prstGeom prst="rect">
            <a:avLst/>
          </a:prstGeom>
          <a:noFill/>
        </p:spPr>
      </p:pic>
      <p:pic>
        <p:nvPicPr>
          <p:cNvPr id="1028" name="Picture 4" descr="http://www.jesus-story.net/Mount-Tabor.jpg"/>
          <p:cNvPicPr>
            <a:picLocks noChangeAspect="1" noChangeArrowheads="1"/>
          </p:cNvPicPr>
          <p:nvPr/>
        </p:nvPicPr>
        <p:blipFill>
          <a:blip r:embed="rId3" cstate="print"/>
          <a:srcRect b="5802"/>
          <a:stretch>
            <a:fillRect/>
          </a:stretch>
        </p:blipFill>
        <p:spPr bwMode="auto">
          <a:xfrm>
            <a:off x="2918231" y="4647052"/>
            <a:ext cx="3144855" cy="2210948"/>
          </a:xfrm>
          <a:prstGeom prst="rect">
            <a:avLst/>
          </a:prstGeom>
          <a:noFill/>
        </p:spPr>
      </p:pic>
      <p:sp>
        <p:nvSpPr>
          <p:cNvPr id="7" name="Rectangle 6"/>
          <p:cNvSpPr/>
          <p:nvPr/>
        </p:nvSpPr>
        <p:spPr>
          <a:xfrm>
            <a:off x="693148" y="4440836"/>
            <a:ext cx="1154675" cy="276999"/>
          </a:xfrm>
          <a:prstGeom prst="rect">
            <a:avLst/>
          </a:prstGeom>
        </p:spPr>
        <p:txBody>
          <a:bodyPr wrap="none">
            <a:spAutoFit/>
          </a:bodyPr>
          <a:lstStyle/>
          <a:p>
            <a:r>
              <a:rPr lang="en-US" sz="1200" dirty="0"/>
              <a:t>Mount </a:t>
            </a:r>
            <a:r>
              <a:rPr lang="en-US" sz="1200" dirty="0" err="1"/>
              <a:t>Hermon</a:t>
            </a:r>
            <a:endParaRPr lang="en-US" sz="1200" dirty="0"/>
          </a:p>
        </p:txBody>
      </p:sp>
      <p:sp>
        <p:nvSpPr>
          <p:cNvPr id="8" name="Rectangle 7"/>
          <p:cNvSpPr/>
          <p:nvPr/>
        </p:nvSpPr>
        <p:spPr>
          <a:xfrm>
            <a:off x="4036220" y="4447321"/>
            <a:ext cx="995144" cy="276999"/>
          </a:xfrm>
          <a:prstGeom prst="rect">
            <a:avLst/>
          </a:prstGeom>
        </p:spPr>
        <p:txBody>
          <a:bodyPr wrap="none">
            <a:spAutoFit/>
          </a:bodyPr>
          <a:lstStyle/>
          <a:p>
            <a:r>
              <a:rPr lang="en-US" sz="1200" dirty="0"/>
              <a:t>Mount Tabor</a:t>
            </a:r>
          </a:p>
        </p:txBody>
      </p:sp>
      <p:sp>
        <p:nvSpPr>
          <p:cNvPr id="9" name="Rectangle 8"/>
          <p:cNvSpPr/>
          <p:nvPr/>
        </p:nvSpPr>
        <p:spPr>
          <a:xfrm>
            <a:off x="6096000" y="0"/>
            <a:ext cx="6096000" cy="2308324"/>
          </a:xfrm>
          <a:prstGeom prst="rect">
            <a:avLst/>
          </a:prstGeom>
          <a:ln>
            <a:solidFill>
              <a:schemeClr val="tx1"/>
            </a:solidFill>
          </a:ln>
        </p:spPr>
        <p:txBody>
          <a:bodyPr>
            <a:spAutoFit/>
          </a:bodyPr>
          <a:lstStyle/>
          <a:p>
            <a:r>
              <a:rPr lang="en-US" sz="1200" b="1" dirty="0"/>
              <a:t>James E. Talmage </a:t>
            </a:r>
            <a:r>
              <a:rPr lang="en-US" sz="1200" b="1" i="1" dirty="0"/>
              <a:t>Jesus the Christ on the place of Transfiguration </a:t>
            </a:r>
            <a:r>
              <a:rPr lang="en-US" sz="1200" b="1" dirty="0"/>
              <a:t>p. 376</a:t>
            </a:r>
          </a:p>
          <a:p>
            <a:r>
              <a:rPr lang="en-US" sz="1200" dirty="0"/>
              <a:t>“The mountain on which the Transfiguration occurred is neither named nor otherwise indicated by the Gospel-writers in such a way as to admit of its positive identification. Mount Tabor, in Galilee, has long been held by tradition as the site, and in the sixth century three churches were erected on its plateau-like summit, possibly in commemoration of Peter’s desire to make three tabernacles or booths, one each for Jesus, Moses, and Elijah. Later a monastery was built there. Nevertheless, Mt. Tabor is now rejected by investigators, and Mt. </a:t>
            </a:r>
            <a:r>
              <a:rPr lang="en-US" sz="1200" dirty="0" err="1"/>
              <a:t>Hermon</a:t>
            </a:r>
            <a:r>
              <a:rPr lang="en-US" sz="1200" dirty="0"/>
              <a:t> is generally regarded as the place. </a:t>
            </a:r>
            <a:r>
              <a:rPr lang="en-US" sz="1200" dirty="0" err="1"/>
              <a:t>Hermon</a:t>
            </a:r>
            <a:r>
              <a:rPr lang="en-US" sz="1200" dirty="0"/>
              <a:t> stands near the northerly limits of Palestine, just beyond </a:t>
            </a:r>
            <a:r>
              <a:rPr lang="en-US" sz="1200" dirty="0" err="1"/>
              <a:t>Cæsarea</a:t>
            </a:r>
            <a:r>
              <a:rPr lang="en-US" sz="1200" dirty="0"/>
              <a:t> Philippi, where Jesus is known to have been a week before the Transfiguration. Mark (9:30) distinctly tells us that after His descent from the mount, Jesus and the apostles departed and went through Galilee. Weight of evidence is in favor of </a:t>
            </a:r>
            <a:r>
              <a:rPr lang="en-US" sz="1200" dirty="0" err="1"/>
              <a:t>Hermon</a:t>
            </a:r>
            <a:r>
              <a:rPr lang="en-US" sz="1200" dirty="0"/>
              <a:t> as the Mount of Transfiguration, though nothing that may be called decisive is known in the matter.”</a:t>
            </a:r>
          </a:p>
        </p:txBody>
      </p:sp>
      <p:sp>
        <p:nvSpPr>
          <p:cNvPr id="10" name="Rectangle 9"/>
          <p:cNvSpPr/>
          <p:nvPr/>
        </p:nvSpPr>
        <p:spPr>
          <a:xfrm>
            <a:off x="6096000" y="2311941"/>
            <a:ext cx="6096000" cy="1200329"/>
          </a:xfrm>
          <a:prstGeom prst="rect">
            <a:avLst/>
          </a:prstGeom>
          <a:ln>
            <a:solidFill>
              <a:schemeClr val="tx1"/>
            </a:solidFill>
          </a:ln>
        </p:spPr>
        <p:txBody>
          <a:bodyPr>
            <a:spAutoFit/>
          </a:bodyPr>
          <a:lstStyle/>
          <a:p>
            <a:r>
              <a:rPr lang="en-US" sz="1200" b="1" dirty="0"/>
              <a:t>On the Mount of Transfiguration:</a:t>
            </a:r>
          </a:p>
          <a:p>
            <a:r>
              <a:rPr lang="en-US" sz="1200" dirty="0"/>
              <a:t>Joseph Smith taught that on the mount of transfiguration, Peter, James, and John were also transfigured. They saw a vision of the earth as it will appear in its future glorified condition (D&amp;C 63:20–21). They saw Moses and Elijah, two translated beings, and heard the voice of the Father. The Father said, “This is my beloved Son, in whom I am well pleased; hear ye him” (Matt. 17:5).</a:t>
            </a:r>
          </a:p>
        </p:txBody>
      </p:sp>
      <p:sp>
        <p:nvSpPr>
          <p:cNvPr id="11" name="Rectangle 10"/>
          <p:cNvSpPr/>
          <p:nvPr/>
        </p:nvSpPr>
        <p:spPr>
          <a:xfrm>
            <a:off x="6096000" y="3514929"/>
            <a:ext cx="6096000" cy="3231654"/>
          </a:xfrm>
          <a:prstGeom prst="rect">
            <a:avLst/>
          </a:prstGeom>
          <a:ln>
            <a:solidFill>
              <a:schemeClr val="tx1"/>
            </a:solidFill>
          </a:ln>
        </p:spPr>
        <p:txBody>
          <a:bodyPr>
            <a:spAutoFit/>
          </a:bodyPr>
          <a:lstStyle/>
          <a:p>
            <a:r>
              <a:rPr lang="en-US" sz="1200" b="1" dirty="0"/>
              <a:t>An Elias: Matthew 17:3  (Elijah, forerunner, Restorer, A man in Abraham’s dispensation,  or Jesus  </a:t>
            </a:r>
            <a:r>
              <a:rPr lang="en-US" sz="1200" b="1" dirty="0" err="1"/>
              <a:t>Chirst</a:t>
            </a:r>
            <a:r>
              <a:rPr lang="en-US" sz="1200" b="1" dirty="0"/>
              <a:t> Himself</a:t>
            </a:r>
          </a:p>
          <a:p>
            <a:pPr fontAlgn="base"/>
            <a:r>
              <a:rPr lang="en-US" sz="1200" dirty="0"/>
              <a:t>In Matthew’s account of the Savior’s transfiguration, the name </a:t>
            </a:r>
            <a:r>
              <a:rPr lang="en-US" sz="1200" i="1" dirty="0"/>
              <a:t>Elias</a:t>
            </a:r>
            <a:r>
              <a:rPr lang="en-US" sz="1200" dirty="0"/>
              <a:t> is used to mean the prophet Elijah. The Guide to the Scriptures explains that the name or title </a:t>
            </a:r>
            <a:r>
              <a:rPr lang="en-US" sz="1200" i="1" dirty="0"/>
              <a:t>Elias</a:t>
            </a:r>
            <a:r>
              <a:rPr lang="en-US" sz="1200" dirty="0"/>
              <a:t> has several different meanings in the scriptures:</a:t>
            </a:r>
          </a:p>
          <a:p>
            <a:pPr fontAlgn="base"/>
            <a:r>
              <a:rPr lang="en-US" sz="1200" dirty="0"/>
              <a:t>“</a:t>
            </a:r>
            <a:r>
              <a:rPr lang="en-US" sz="1200" i="1" dirty="0"/>
              <a:t>Elijah:</a:t>
            </a:r>
            <a:r>
              <a:rPr lang="en-US" sz="1200" dirty="0"/>
              <a:t> Elias is the New Testament (Greek) form of Elijah (Hebrew), as in Matt. 17:3–4, Luke 4:25–26, and James 5:17. In these instances, Elias was the ancient prophet Elijah whose ministry is recorded in 1 and 2 Kings.</a:t>
            </a:r>
          </a:p>
          <a:p>
            <a:pPr fontAlgn="base"/>
            <a:r>
              <a:rPr lang="en-US" sz="1200" dirty="0"/>
              <a:t>“</a:t>
            </a:r>
            <a:r>
              <a:rPr lang="en-US" sz="1200" i="1" dirty="0"/>
              <a:t>Forerunner:</a:t>
            </a:r>
            <a:r>
              <a:rPr lang="en-US" sz="1200" dirty="0"/>
              <a:t> Elias is also a title for one who is a forerunner. For example, John the Baptist was an Elias because he was sent to prepare the way for Jesus (Matt. 17:12–13).</a:t>
            </a:r>
          </a:p>
          <a:p>
            <a:pPr fontAlgn="base"/>
            <a:r>
              <a:rPr lang="en-US" sz="1200" dirty="0"/>
              <a:t>“</a:t>
            </a:r>
            <a:r>
              <a:rPr lang="en-US" sz="1200" i="1" dirty="0"/>
              <a:t>Restorer:</a:t>
            </a:r>
            <a:r>
              <a:rPr lang="en-US" sz="1200" dirty="0"/>
              <a:t> The title Elias has also been applied to others who had specific missions to fulfill, such as John the Revelator (D&amp;C 77:14) and Gabriel (Luke 1:11–20; D&amp;C 27:6–7; 110:12).</a:t>
            </a:r>
          </a:p>
          <a:p>
            <a:pPr fontAlgn="base"/>
            <a:r>
              <a:rPr lang="en-US" sz="1200" dirty="0"/>
              <a:t>“</a:t>
            </a:r>
            <a:r>
              <a:rPr lang="en-US" sz="1200" i="1" dirty="0"/>
              <a:t>A man in Abraham’s dispensation:</a:t>
            </a:r>
            <a:r>
              <a:rPr lang="en-US" sz="1200" dirty="0"/>
              <a:t> A prophet called </a:t>
            </a:r>
            <a:r>
              <a:rPr lang="en-US" sz="1200" dirty="0" err="1"/>
              <a:t>Esaias</a:t>
            </a:r>
            <a:r>
              <a:rPr lang="en-US" sz="1200" dirty="0"/>
              <a:t> or Elias who apparently lived in the days of Abraham (D&amp;C 84:11–13; 110:12)” (Guide to the Scriptures, “Elias”; scriptures.lds.org).</a:t>
            </a:r>
          </a:p>
          <a:p>
            <a:pPr fontAlgn="base"/>
            <a:r>
              <a:rPr lang="en-US" sz="1200" dirty="0"/>
              <a:t>The title Elias can also be applied to Jesus Christ Himself (see Joseph Smith Translation, John 1:28 [in the Bible appendix]).  New Testament Institute Student Manual</a:t>
            </a:r>
          </a:p>
          <a:p>
            <a:pPr fontAlgn="base"/>
            <a:endParaRPr lang="en-US" sz="1200" dirty="0"/>
          </a:p>
        </p:txBody>
      </p:sp>
    </p:spTree>
    <p:extLst>
      <p:ext uri="{BB962C8B-B14F-4D97-AF65-F5344CB8AC3E}">
        <p14:creationId xmlns:p14="http://schemas.microsoft.com/office/powerpoint/2010/main" val="2012781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 y="0"/>
          <a:ext cx="5272390" cy="1940560"/>
        </p:xfrm>
        <a:graphic>
          <a:graphicData uri="http://schemas.openxmlformats.org/drawingml/2006/table">
            <a:tbl>
              <a:tblPr firstRow="1" bandRow="1">
                <a:tableStyleId>{5940675A-B579-460E-94D1-54222C63F5DA}</a:tableStyleId>
              </a:tblPr>
              <a:tblGrid>
                <a:gridCol w="2384037">
                  <a:extLst>
                    <a:ext uri="{9D8B030D-6E8A-4147-A177-3AD203B41FA5}">
                      <a16:colId xmlns:a16="http://schemas.microsoft.com/office/drawing/2014/main" val="20000"/>
                    </a:ext>
                  </a:extLst>
                </a:gridCol>
                <a:gridCol w="779397">
                  <a:extLst>
                    <a:ext uri="{9D8B030D-6E8A-4147-A177-3AD203B41FA5}">
                      <a16:colId xmlns:a16="http://schemas.microsoft.com/office/drawing/2014/main" val="20001"/>
                    </a:ext>
                  </a:extLst>
                </a:gridCol>
                <a:gridCol w="733550">
                  <a:extLst>
                    <a:ext uri="{9D8B030D-6E8A-4147-A177-3AD203B41FA5}">
                      <a16:colId xmlns:a16="http://schemas.microsoft.com/office/drawing/2014/main" val="20002"/>
                    </a:ext>
                  </a:extLst>
                </a:gridCol>
                <a:gridCol w="733550">
                  <a:extLst>
                    <a:ext uri="{9D8B030D-6E8A-4147-A177-3AD203B41FA5}">
                      <a16:colId xmlns:a16="http://schemas.microsoft.com/office/drawing/2014/main" val="20003"/>
                    </a:ext>
                  </a:extLst>
                </a:gridCol>
                <a:gridCol w="641856">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The Transfiguration</a:t>
                      </a:r>
                    </a:p>
                  </a:txBody>
                  <a:tcPr/>
                </a:tc>
                <a:tc>
                  <a:txBody>
                    <a:bodyPr/>
                    <a:lstStyle/>
                    <a:p>
                      <a:r>
                        <a:rPr lang="en-US" sz="1200" dirty="0"/>
                        <a:t>17:1-13</a:t>
                      </a:r>
                    </a:p>
                  </a:txBody>
                  <a:tcPr/>
                </a:tc>
                <a:tc>
                  <a:txBody>
                    <a:bodyPr/>
                    <a:lstStyle/>
                    <a:p>
                      <a:r>
                        <a:rPr lang="en-US" sz="1200" dirty="0"/>
                        <a:t>9:2-13</a:t>
                      </a:r>
                    </a:p>
                  </a:txBody>
                  <a:tcPr/>
                </a:tc>
                <a:tc>
                  <a:txBody>
                    <a:bodyPr/>
                    <a:lstStyle/>
                    <a:p>
                      <a:r>
                        <a:rPr lang="en-US" sz="1200" dirty="0"/>
                        <a:t>9:28-36</a:t>
                      </a:r>
                    </a:p>
                  </a:txBody>
                  <a:tcPr/>
                </a:tc>
                <a:tc>
                  <a:txBody>
                    <a:bodyPr/>
                    <a:lstStyle/>
                    <a:p>
                      <a:r>
                        <a:rPr lang="en-US" sz="1200" dirty="0"/>
                        <a:t> </a:t>
                      </a:r>
                    </a:p>
                  </a:txBody>
                  <a:tcPr/>
                </a:tc>
                <a:extLst>
                  <a:ext uri="{0D108BD9-81ED-4DB2-BD59-A6C34878D82A}">
                    <a16:rowId xmlns:a16="http://schemas.microsoft.com/office/drawing/2014/main" val="10001"/>
                  </a:ext>
                </a:extLst>
              </a:tr>
              <a:tr h="370840">
                <a:tc>
                  <a:txBody>
                    <a:bodyPr/>
                    <a:lstStyle/>
                    <a:p>
                      <a:r>
                        <a:rPr lang="en-US" sz="1200" dirty="0"/>
                        <a:t>Demonic Boy</a:t>
                      </a:r>
                      <a:r>
                        <a:rPr lang="en-US" sz="1200" baseline="0" dirty="0"/>
                        <a:t> Healed</a:t>
                      </a:r>
                      <a:endParaRPr lang="en-US" sz="1200" dirty="0"/>
                    </a:p>
                  </a:txBody>
                  <a:tcPr/>
                </a:tc>
                <a:tc>
                  <a:txBody>
                    <a:bodyPr/>
                    <a:lstStyle/>
                    <a:p>
                      <a:r>
                        <a:rPr lang="en-US" sz="1200" dirty="0"/>
                        <a:t>17:14-21</a:t>
                      </a:r>
                    </a:p>
                  </a:txBody>
                  <a:tcPr/>
                </a:tc>
                <a:tc>
                  <a:txBody>
                    <a:bodyPr/>
                    <a:lstStyle/>
                    <a:p>
                      <a:r>
                        <a:rPr lang="en-US" sz="1200" dirty="0"/>
                        <a:t>9:14-29</a:t>
                      </a:r>
                    </a:p>
                  </a:txBody>
                  <a:tcPr/>
                </a:tc>
                <a:tc>
                  <a:txBody>
                    <a:bodyPr/>
                    <a:lstStyle/>
                    <a:p>
                      <a:r>
                        <a:rPr lang="en-US" sz="1200" dirty="0"/>
                        <a:t>9:37-43</a:t>
                      </a:r>
                    </a:p>
                  </a:txBody>
                  <a:tcPr/>
                </a:tc>
                <a:tc>
                  <a:txBody>
                    <a:bodyPr/>
                    <a:lstStyle/>
                    <a:p>
                      <a:r>
                        <a:rPr lang="en-US" sz="1200" dirty="0"/>
                        <a:t> </a:t>
                      </a:r>
                    </a:p>
                  </a:txBody>
                  <a:tcPr/>
                </a:tc>
                <a:extLst>
                  <a:ext uri="{0D108BD9-81ED-4DB2-BD59-A6C34878D82A}">
                    <a16:rowId xmlns:a16="http://schemas.microsoft.com/office/drawing/2014/main" val="10002"/>
                  </a:ext>
                </a:extLst>
              </a:tr>
              <a:tr h="370840">
                <a:tc>
                  <a:txBody>
                    <a:bodyPr/>
                    <a:lstStyle/>
                    <a:p>
                      <a:r>
                        <a:rPr lang="en-US" sz="1200" dirty="0"/>
                        <a:t>Jesus Again</a:t>
                      </a:r>
                      <a:r>
                        <a:rPr lang="en-US" sz="1200" baseline="0" dirty="0"/>
                        <a:t> Foretells His Death and Resurrection</a:t>
                      </a:r>
                      <a:endParaRPr lang="en-US" sz="1200" dirty="0"/>
                    </a:p>
                  </a:txBody>
                  <a:tcPr/>
                </a:tc>
                <a:tc>
                  <a:txBody>
                    <a:bodyPr/>
                    <a:lstStyle/>
                    <a:p>
                      <a:r>
                        <a:rPr lang="en-US" sz="1200" dirty="0"/>
                        <a:t> 17:22, 23</a:t>
                      </a:r>
                    </a:p>
                  </a:txBody>
                  <a:tcPr/>
                </a:tc>
                <a:tc>
                  <a:txBody>
                    <a:bodyPr/>
                    <a:lstStyle/>
                    <a:p>
                      <a:r>
                        <a:rPr lang="en-US" sz="1200" dirty="0"/>
                        <a:t>9:30-32</a:t>
                      </a:r>
                    </a:p>
                  </a:txBody>
                  <a:tcPr/>
                </a:tc>
                <a:tc>
                  <a:txBody>
                    <a:bodyPr/>
                    <a:lstStyle/>
                    <a:p>
                      <a:r>
                        <a:rPr lang="en-US" sz="1200" dirty="0"/>
                        <a:t>9:43-45</a:t>
                      </a:r>
                    </a:p>
                  </a:txBody>
                  <a:tcPr/>
                </a:tc>
                <a:tc>
                  <a:txBody>
                    <a:bodyPr/>
                    <a:lstStyle/>
                    <a:p>
                      <a:r>
                        <a:rPr lang="en-US" sz="1200" dirty="0"/>
                        <a:t> </a:t>
                      </a:r>
                    </a:p>
                  </a:txBody>
                  <a:tcPr/>
                </a:tc>
                <a:extLst>
                  <a:ext uri="{0D108BD9-81ED-4DB2-BD59-A6C34878D82A}">
                    <a16:rowId xmlns:a16="http://schemas.microsoft.com/office/drawing/2014/main" val="10003"/>
                  </a:ext>
                </a:extLst>
              </a:tr>
              <a:tr h="370840">
                <a:tc>
                  <a:txBody>
                    <a:bodyPr/>
                    <a:lstStyle/>
                    <a:p>
                      <a:r>
                        <a:rPr lang="en-US" sz="1200" dirty="0"/>
                        <a:t>Tribute Money</a:t>
                      </a:r>
                    </a:p>
                  </a:txBody>
                  <a:tcPr/>
                </a:tc>
                <a:tc>
                  <a:txBody>
                    <a:bodyPr/>
                    <a:lstStyle/>
                    <a:p>
                      <a:r>
                        <a:rPr lang="en-US" sz="1200" dirty="0"/>
                        <a:t>17:24-27</a:t>
                      </a:r>
                    </a:p>
                  </a:txBody>
                  <a:tcPr/>
                </a:tc>
                <a:tc>
                  <a:txBody>
                    <a:bodyPr/>
                    <a:lstStyle/>
                    <a:p>
                      <a:r>
                        <a:rPr lang="en-US" sz="1200" dirty="0"/>
                        <a:t>9:33</a:t>
                      </a:r>
                    </a:p>
                  </a:txBody>
                  <a:tcPr/>
                </a:tc>
                <a:tc>
                  <a:txBody>
                    <a:bodyPr/>
                    <a:lstStyle/>
                    <a:p>
                      <a:r>
                        <a:rPr lang="en-US" sz="1200" dirty="0"/>
                        <a:t> </a:t>
                      </a:r>
                    </a:p>
                  </a:txBody>
                  <a:tcPr/>
                </a:tc>
                <a:tc>
                  <a:txBody>
                    <a:bodyPr/>
                    <a:lstStyle/>
                    <a:p>
                      <a:r>
                        <a:rPr lang="en-US" sz="1200" dirty="0"/>
                        <a:t> </a:t>
                      </a:r>
                    </a:p>
                  </a:txBody>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nvGraphicFramePr>
        <p:xfrm>
          <a:off x="5304817" y="671208"/>
          <a:ext cx="6887183" cy="5044440"/>
        </p:xfrm>
        <a:graphic>
          <a:graphicData uri="http://schemas.openxmlformats.org/drawingml/2006/table">
            <a:tbl>
              <a:tblPr firstRow="1" bandRow="1">
                <a:tableStyleId>{5940675A-B579-460E-94D1-54222C63F5DA}</a:tableStyleId>
              </a:tblPr>
              <a:tblGrid>
                <a:gridCol w="5190341">
                  <a:extLst>
                    <a:ext uri="{9D8B030D-6E8A-4147-A177-3AD203B41FA5}">
                      <a16:colId xmlns:a16="http://schemas.microsoft.com/office/drawing/2014/main" val="20000"/>
                    </a:ext>
                  </a:extLst>
                </a:gridCol>
                <a:gridCol w="1696842">
                  <a:extLst>
                    <a:ext uri="{9D8B030D-6E8A-4147-A177-3AD203B41FA5}">
                      <a16:colId xmlns:a16="http://schemas.microsoft.com/office/drawing/2014/main" val="20001"/>
                    </a:ext>
                  </a:extLst>
                </a:gridCol>
              </a:tblGrid>
              <a:tr h="0">
                <a:tc>
                  <a:txBody>
                    <a:bodyPr/>
                    <a:lstStyle/>
                    <a:p>
                      <a:pPr algn="ctr"/>
                      <a:r>
                        <a:rPr lang="en-US" sz="1100" b="1" dirty="0"/>
                        <a:t>Event</a:t>
                      </a:r>
                    </a:p>
                  </a:txBody>
                  <a:tcPr/>
                </a:tc>
                <a:tc>
                  <a:txBody>
                    <a:bodyPr/>
                    <a:lstStyle/>
                    <a:p>
                      <a:pPr algn="ctr"/>
                      <a:r>
                        <a:rPr lang="en-US" sz="1100" b="1" dirty="0"/>
                        <a:t>Scripture</a:t>
                      </a:r>
                    </a:p>
                  </a:txBody>
                  <a:tcPr/>
                </a:tc>
                <a:extLst>
                  <a:ext uri="{0D108BD9-81ED-4DB2-BD59-A6C34878D82A}">
                    <a16:rowId xmlns:a16="http://schemas.microsoft.com/office/drawing/2014/main" val="10000"/>
                  </a:ext>
                </a:extLst>
              </a:tr>
              <a:tr h="370840">
                <a:tc>
                  <a:txBody>
                    <a:bodyPr/>
                    <a:lstStyle/>
                    <a:p>
                      <a:r>
                        <a:rPr lang="en-US" sz="1100" dirty="0"/>
                        <a:t>They saw the god of Israel</a:t>
                      </a:r>
                    </a:p>
                  </a:txBody>
                  <a:tcPr/>
                </a:tc>
                <a:tc>
                  <a:txBody>
                    <a:bodyPr/>
                    <a:lstStyle/>
                    <a:p>
                      <a:r>
                        <a:rPr lang="en-US" sz="1100" dirty="0"/>
                        <a:t>Exodus 24:9-11</a:t>
                      </a:r>
                    </a:p>
                  </a:txBody>
                  <a:tcPr/>
                </a:tc>
                <a:extLst>
                  <a:ext uri="{0D108BD9-81ED-4DB2-BD59-A6C34878D82A}">
                    <a16:rowId xmlns:a16="http://schemas.microsoft.com/office/drawing/2014/main" val="10001"/>
                  </a:ext>
                </a:extLst>
              </a:tr>
              <a:tr h="370840">
                <a:tc>
                  <a:txBody>
                    <a:bodyPr/>
                    <a:lstStyle/>
                    <a:p>
                      <a:r>
                        <a:rPr lang="en-US" sz="1100" dirty="0"/>
                        <a:t>The skin of his face shone while he talked with god</a:t>
                      </a:r>
                    </a:p>
                  </a:txBody>
                  <a:tcPr/>
                </a:tc>
                <a:tc>
                  <a:txBody>
                    <a:bodyPr/>
                    <a:lstStyle/>
                    <a:p>
                      <a:r>
                        <a:rPr lang="en-US" sz="1100" dirty="0"/>
                        <a:t>Exodus 34:29 </a:t>
                      </a:r>
                    </a:p>
                    <a:p>
                      <a:r>
                        <a:rPr lang="en-US" sz="1100" dirty="0"/>
                        <a:t>Mark 9:2-3</a:t>
                      </a:r>
                    </a:p>
                  </a:txBody>
                  <a:tcPr/>
                </a:tc>
                <a:extLst>
                  <a:ext uri="{0D108BD9-81ED-4DB2-BD59-A6C34878D82A}">
                    <a16:rowId xmlns:a16="http://schemas.microsoft.com/office/drawing/2014/main" val="10002"/>
                  </a:ext>
                </a:extLst>
              </a:tr>
              <a:tr h="370840">
                <a:tc>
                  <a:txBody>
                    <a:bodyPr/>
                    <a:lstStyle/>
                    <a:p>
                      <a:r>
                        <a:rPr lang="en-US" sz="1100" dirty="0"/>
                        <a:t>Jesus’ face did shine</a:t>
                      </a:r>
                    </a:p>
                  </a:txBody>
                  <a:tcPr/>
                </a:tc>
                <a:tc>
                  <a:txBody>
                    <a:bodyPr/>
                    <a:lstStyle/>
                    <a:p>
                      <a:r>
                        <a:rPr lang="en-US" sz="1100" dirty="0"/>
                        <a:t>Matthew 17:2</a:t>
                      </a:r>
                    </a:p>
                    <a:p>
                      <a:r>
                        <a:rPr lang="en-US" sz="1100" dirty="0"/>
                        <a:t>Mark 9:2-3</a:t>
                      </a:r>
                    </a:p>
                  </a:txBody>
                  <a:tcPr/>
                </a:tc>
                <a:extLst>
                  <a:ext uri="{0D108BD9-81ED-4DB2-BD59-A6C34878D82A}">
                    <a16:rowId xmlns:a16="http://schemas.microsoft.com/office/drawing/2014/main" val="10003"/>
                  </a:ext>
                </a:extLst>
              </a:tr>
              <a:tr h="370840">
                <a:tc>
                  <a:txBody>
                    <a:bodyPr/>
                    <a:lstStyle/>
                    <a:p>
                      <a:r>
                        <a:rPr lang="en-US" sz="1100" dirty="0"/>
                        <a:t>Israel could not </a:t>
                      </a:r>
                      <a:r>
                        <a:rPr lang="en-US" sz="1100" dirty="0" err="1"/>
                        <a:t>stedfastly</a:t>
                      </a:r>
                      <a:r>
                        <a:rPr lang="en-US" sz="1100" dirty="0"/>
                        <a:t> behold the face of Moses for the glory</a:t>
                      </a:r>
                    </a:p>
                  </a:txBody>
                  <a:tcPr/>
                </a:tc>
                <a:tc>
                  <a:txBody>
                    <a:bodyPr/>
                    <a:lstStyle/>
                    <a:p>
                      <a:r>
                        <a:rPr lang="en-US" sz="1100" dirty="0"/>
                        <a:t>2 Corinthians</a:t>
                      </a:r>
                      <a:r>
                        <a:rPr lang="en-US" sz="1100" baseline="0" dirty="0"/>
                        <a:t> 3:7</a:t>
                      </a:r>
                      <a:endParaRPr lang="en-US" sz="1100" dirty="0"/>
                    </a:p>
                  </a:txBody>
                  <a:tcPr/>
                </a:tc>
                <a:extLst>
                  <a:ext uri="{0D108BD9-81ED-4DB2-BD59-A6C34878D82A}">
                    <a16:rowId xmlns:a16="http://schemas.microsoft.com/office/drawing/2014/main" val="10004"/>
                  </a:ext>
                </a:extLst>
              </a:tr>
              <a:tr h="370840">
                <a:tc>
                  <a:txBody>
                    <a:bodyPr/>
                    <a:lstStyle/>
                    <a:p>
                      <a:r>
                        <a:rPr lang="en-US" sz="1100" dirty="0"/>
                        <a:t>Abinadi’s face shown with exceeding luster</a:t>
                      </a:r>
                    </a:p>
                  </a:txBody>
                  <a:tcPr/>
                </a:tc>
                <a:tc>
                  <a:txBody>
                    <a:bodyPr/>
                    <a:lstStyle/>
                    <a:p>
                      <a:r>
                        <a:rPr lang="en-US" sz="1100" dirty="0"/>
                        <a:t>Mosiah 13:5-9</a:t>
                      </a:r>
                    </a:p>
                  </a:txBody>
                  <a:tcPr/>
                </a:tc>
                <a:extLst>
                  <a:ext uri="{0D108BD9-81ED-4DB2-BD59-A6C34878D82A}">
                    <a16:rowId xmlns:a16="http://schemas.microsoft.com/office/drawing/2014/main" val="10005"/>
                  </a:ext>
                </a:extLst>
              </a:tr>
              <a:tr h="370840">
                <a:tc>
                  <a:txBody>
                    <a:bodyPr/>
                    <a:lstStyle/>
                    <a:p>
                      <a:r>
                        <a:rPr lang="en-US" sz="1100" dirty="0"/>
                        <a:t>They were encircled about as if by fire</a:t>
                      </a:r>
                    </a:p>
                  </a:txBody>
                  <a:tcPr/>
                </a:tc>
                <a:tc>
                  <a:txBody>
                    <a:bodyPr/>
                    <a:lstStyle/>
                    <a:p>
                      <a:r>
                        <a:rPr lang="en-US" sz="1100" dirty="0"/>
                        <a:t>Helaman 5:23, 36,</a:t>
                      </a:r>
                      <a:r>
                        <a:rPr lang="en-US" sz="1100" baseline="0" dirty="0"/>
                        <a:t> 43-45</a:t>
                      </a:r>
                    </a:p>
                    <a:p>
                      <a:r>
                        <a:rPr lang="en-US" sz="1100" baseline="0" dirty="0"/>
                        <a:t>3 Nephi 17:24</a:t>
                      </a:r>
                    </a:p>
                    <a:p>
                      <a:r>
                        <a:rPr lang="en-US" sz="1100" baseline="0" dirty="0"/>
                        <a:t>3 Nephi 19:14</a:t>
                      </a:r>
                      <a:endParaRPr lang="en-US" sz="1100" dirty="0"/>
                    </a:p>
                  </a:txBody>
                  <a:tcPr/>
                </a:tc>
                <a:extLst>
                  <a:ext uri="{0D108BD9-81ED-4DB2-BD59-A6C34878D82A}">
                    <a16:rowId xmlns:a16="http://schemas.microsoft.com/office/drawing/2014/main" val="10006"/>
                  </a:ext>
                </a:extLst>
              </a:tr>
              <a:tr h="370840">
                <a:tc>
                  <a:txBody>
                    <a:bodyPr/>
                    <a:lstStyle/>
                    <a:p>
                      <a:r>
                        <a:rPr lang="en-US" sz="1100" dirty="0"/>
                        <a:t>They were as white as the countenance of Jesus</a:t>
                      </a:r>
                    </a:p>
                  </a:txBody>
                  <a:tcPr/>
                </a:tc>
                <a:tc>
                  <a:txBody>
                    <a:bodyPr/>
                    <a:lstStyle/>
                    <a:p>
                      <a:r>
                        <a:rPr lang="en-US" sz="1100" dirty="0"/>
                        <a:t>3 Nephi</a:t>
                      </a:r>
                      <a:r>
                        <a:rPr lang="en-US" sz="1100" baseline="0" dirty="0"/>
                        <a:t> 19:25</a:t>
                      </a:r>
                      <a:endParaRPr lang="en-US" sz="1100" dirty="0"/>
                    </a:p>
                  </a:txBody>
                  <a:tcPr/>
                </a:tc>
                <a:extLst>
                  <a:ext uri="{0D108BD9-81ED-4DB2-BD59-A6C34878D82A}">
                    <a16:rowId xmlns:a16="http://schemas.microsoft.com/office/drawing/2014/main" val="10007"/>
                  </a:ext>
                </a:extLst>
              </a:tr>
              <a:tr h="370840">
                <a:tc>
                  <a:txBody>
                    <a:bodyPr/>
                    <a:lstStyle/>
                    <a:p>
                      <a:r>
                        <a:rPr lang="en-US" sz="1100" dirty="0"/>
                        <a:t>It did seem unto them like a transfiguration</a:t>
                      </a:r>
                    </a:p>
                  </a:txBody>
                  <a:tcPr/>
                </a:tc>
                <a:tc>
                  <a:txBody>
                    <a:bodyPr/>
                    <a:lstStyle/>
                    <a:p>
                      <a:r>
                        <a:rPr lang="en-US" sz="1100" dirty="0"/>
                        <a:t>3 Nephi</a:t>
                      </a:r>
                      <a:r>
                        <a:rPr lang="en-US" sz="1100" baseline="0" dirty="0"/>
                        <a:t> 28:15</a:t>
                      </a:r>
                      <a:endParaRPr lang="en-US" sz="1100" dirty="0"/>
                    </a:p>
                  </a:txBody>
                  <a:tcPr/>
                </a:tc>
                <a:extLst>
                  <a:ext uri="{0D108BD9-81ED-4DB2-BD59-A6C34878D82A}">
                    <a16:rowId xmlns:a16="http://schemas.microsoft.com/office/drawing/2014/main" val="10008"/>
                  </a:ext>
                </a:extLst>
              </a:tr>
              <a:tr h="370840">
                <a:tc>
                  <a:txBody>
                    <a:bodyPr/>
                    <a:lstStyle/>
                    <a:p>
                      <a:r>
                        <a:rPr lang="en-US" sz="1100" dirty="0"/>
                        <a:t>No man has seen God in the flesh, except quickened by the Spirit</a:t>
                      </a:r>
                    </a:p>
                  </a:txBody>
                  <a:tcPr/>
                </a:tc>
                <a:tc>
                  <a:txBody>
                    <a:bodyPr/>
                    <a:lstStyle/>
                    <a:p>
                      <a:r>
                        <a:rPr lang="en-US" sz="1100" dirty="0"/>
                        <a:t>D&amp;C 67:10-12</a:t>
                      </a:r>
                    </a:p>
                  </a:txBody>
                  <a:tcPr/>
                </a:tc>
                <a:extLst>
                  <a:ext uri="{0D108BD9-81ED-4DB2-BD59-A6C34878D82A}">
                    <a16:rowId xmlns:a16="http://schemas.microsoft.com/office/drawing/2014/main" val="10009"/>
                  </a:ext>
                </a:extLst>
              </a:tr>
              <a:tr h="370840">
                <a:tc>
                  <a:txBody>
                    <a:bodyPr/>
                    <a:lstStyle/>
                    <a:p>
                      <a:r>
                        <a:rPr lang="en-US" sz="1100" dirty="0"/>
                        <a:t>By the power of the Spirit our eyes were opened</a:t>
                      </a:r>
                    </a:p>
                  </a:txBody>
                  <a:tcPr/>
                </a:tc>
                <a:tc>
                  <a:txBody>
                    <a:bodyPr/>
                    <a:lstStyle/>
                    <a:p>
                      <a:r>
                        <a:rPr lang="en-US" sz="1100" dirty="0"/>
                        <a:t>D&amp;C 76:12</a:t>
                      </a:r>
                    </a:p>
                  </a:txBody>
                  <a:tcPr/>
                </a:tc>
                <a:extLst>
                  <a:ext uri="{0D108BD9-81ED-4DB2-BD59-A6C34878D82A}">
                    <a16:rowId xmlns:a16="http://schemas.microsoft.com/office/drawing/2014/main" val="10010"/>
                  </a:ext>
                </a:extLst>
              </a:tr>
              <a:tr h="370840">
                <a:tc>
                  <a:txBody>
                    <a:bodyPr/>
                    <a:lstStyle/>
                    <a:p>
                      <a:r>
                        <a:rPr lang="en-US" sz="1100" dirty="0"/>
                        <a:t>The glory of God was upon Moses</a:t>
                      </a:r>
                    </a:p>
                  </a:txBody>
                  <a:tcPr/>
                </a:tc>
                <a:tc>
                  <a:txBody>
                    <a:bodyPr/>
                    <a:lstStyle/>
                    <a:p>
                      <a:r>
                        <a:rPr lang="en-US" sz="1100" dirty="0"/>
                        <a:t>Moses 1:2</a:t>
                      </a:r>
                    </a:p>
                  </a:txBody>
                  <a:tcPr/>
                </a:tc>
                <a:extLst>
                  <a:ext uri="{0D108BD9-81ED-4DB2-BD59-A6C34878D82A}">
                    <a16:rowId xmlns:a16="http://schemas.microsoft.com/office/drawing/2014/main" val="10011"/>
                  </a:ext>
                </a:extLst>
              </a:tr>
              <a:tr h="370840">
                <a:tc>
                  <a:txBody>
                    <a:bodyPr/>
                    <a:lstStyle/>
                    <a:p>
                      <a:r>
                        <a:rPr lang="en-US" sz="1100" dirty="0"/>
                        <a:t>I beheld the heavens open, and I was clothed upon with glory</a:t>
                      </a:r>
                    </a:p>
                  </a:txBody>
                  <a:tcPr/>
                </a:tc>
                <a:tc>
                  <a:txBody>
                    <a:bodyPr/>
                    <a:lstStyle/>
                    <a:p>
                      <a:r>
                        <a:rPr lang="en-US" sz="1100" dirty="0"/>
                        <a:t>Moses 7:3-4</a:t>
                      </a:r>
                    </a:p>
                  </a:txBody>
                  <a:tcPr/>
                </a:tc>
                <a:extLst>
                  <a:ext uri="{0D108BD9-81ED-4DB2-BD59-A6C34878D82A}">
                    <a16:rowId xmlns:a16="http://schemas.microsoft.com/office/drawing/2014/main" val="10012"/>
                  </a:ext>
                </a:extLst>
              </a:tr>
            </a:tbl>
          </a:graphicData>
        </a:graphic>
      </p:graphicFrame>
      <p:sp>
        <p:nvSpPr>
          <p:cNvPr id="8" name="TextBox 7"/>
          <p:cNvSpPr txBox="1"/>
          <p:nvPr/>
        </p:nvSpPr>
        <p:spPr>
          <a:xfrm>
            <a:off x="5710136" y="304477"/>
            <a:ext cx="6481864" cy="369332"/>
          </a:xfrm>
          <a:prstGeom prst="rect">
            <a:avLst/>
          </a:prstGeom>
          <a:noFill/>
        </p:spPr>
        <p:txBody>
          <a:bodyPr wrap="square" rtlCol="0">
            <a:spAutoFit/>
          </a:bodyPr>
          <a:lstStyle/>
          <a:p>
            <a:r>
              <a:rPr lang="en-US" dirty="0"/>
              <a:t>Transfigured Beings in the Scripture—The Guide to the Scriptures</a:t>
            </a:r>
          </a:p>
        </p:txBody>
      </p:sp>
      <p:sp>
        <p:nvSpPr>
          <p:cNvPr id="9" name="TextBox 8"/>
          <p:cNvSpPr txBox="1"/>
          <p:nvPr/>
        </p:nvSpPr>
        <p:spPr>
          <a:xfrm>
            <a:off x="0" y="1945851"/>
            <a:ext cx="4737370" cy="261610"/>
          </a:xfrm>
          <a:prstGeom prst="rect">
            <a:avLst/>
          </a:prstGeom>
          <a:noFill/>
        </p:spPr>
        <p:txBody>
          <a:bodyPr wrap="square" rtlCol="0">
            <a:spAutoFit/>
          </a:bodyPr>
          <a:lstStyle/>
          <a:p>
            <a:r>
              <a:rPr lang="en-US" sz="1100" dirty="0"/>
              <a:t>Source: </a:t>
            </a:r>
            <a:r>
              <a:rPr lang="en-US" sz="1100" i="1" dirty="0"/>
              <a:t>Horizontal Harmony of the Four Gospels </a:t>
            </a:r>
            <a:r>
              <a:rPr lang="en-US" sz="1100" dirty="0"/>
              <a:t>by Thomas M. Mumford</a:t>
            </a:r>
            <a:r>
              <a:rPr lang="en-US" sz="1100" i="1" dirty="0"/>
              <a:t> </a:t>
            </a:r>
            <a:endParaRPr lang="en-US" sz="1100" dirty="0"/>
          </a:p>
        </p:txBody>
      </p:sp>
      <p:sp>
        <p:nvSpPr>
          <p:cNvPr id="6" name="Rectangle 5"/>
          <p:cNvSpPr/>
          <p:nvPr/>
        </p:nvSpPr>
        <p:spPr>
          <a:xfrm>
            <a:off x="0" y="2349868"/>
            <a:ext cx="5291847" cy="1200329"/>
          </a:xfrm>
          <a:prstGeom prst="rect">
            <a:avLst/>
          </a:prstGeom>
          <a:ln>
            <a:solidFill>
              <a:schemeClr val="tx1"/>
            </a:solidFill>
          </a:ln>
        </p:spPr>
        <p:txBody>
          <a:bodyPr wrap="square">
            <a:spAutoFit/>
          </a:bodyPr>
          <a:lstStyle/>
          <a:p>
            <a:r>
              <a:rPr lang="en-US" sz="1200" b="1" dirty="0"/>
              <a:t>Working By Faith Matthew 17:20</a:t>
            </a:r>
          </a:p>
          <a:p>
            <a:r>
              <a:rPr lang="en-US" sz="1200" dirty="0"/>
              <a:t>"We ask, then, what are we to understand by a man's working by faith? We answer-we understand that when a man works by faith he works by mental exertion instead of physical force. It is by words, instead of exerting his physical powers, with which every being works when he works by faith." Joseph Smith </a:t>
            </a:r>
            <a:r>
              <a:rPr lang="en-US" sz="1200" i="1" dirty="0"/>
              <a:t>Lectures on Faith </a:t>
            </a:r>
            <a:r>
              <a:rPr lang="en-US" sz="1200" dirty="0"/>
              <a:t> 7:3</a:t>
            </a:r>
          </a:p>
        </p:txBody>
      </p:sp>
    </p:spTree>
    <p:extLst>
      <p:ext uri="{BB962C8B-B14F-4D97-AF65-F5344CB8AC3E}">
        <p14:creationId xmlns:p14="http://schemas.microsoft.com/office/powerpoint/2010/main" val="14218835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556425" y="732289"/>
            <a:ext cx="8648521" cy="501675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Peter</a:t>
            </a:r>
            <a:r>
              <a:rPr kumimoji="0" lang="en-US" sz="1000" b="0" i="0" u="none" strike="noStrike" cap="none" normalizeH="0" baseline="0" dirty="0">
                <a:ln>
                  <a:noFill/>
                </a:ln>
                <a:solidFill>
                  <a:srgbClr val="000000"/>
                </a:solidFill>
                <a:effectLst/>
                <a:latin typeface="Courier New" pitchFamily="49" charset="0"/>
                <a:cs typeface="Courier New" pitchFamily="49" charset="0"/>
              </a:rPr>
              <a:t>, James, and John</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Joseph Smith</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99"/>
                </a:solidFill>
                <a:effectLst/>
                <a:latin typeface="Courier New" pitchFamily="49" charset="0"/>
                <a:cs typeface="Courier New" pitchFamily="49" charset="0"/>
              </a:rPr>
              <a:t>May 1829</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The Three Witnesses</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99"/>
                </a:solidFill>
                <a:effectLst/>
                <a:latin typeface="Courier New" pitchFamily="49" charset="0"/>
                <a:cs typeface="Courier New" pitchFamily="49" charset="0"/>
              </a:rPr>
              <a:t>14 Feb 1835</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_____________________|______________________</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993366"/>
                </a:solidFill>
                <a:effectLst/>
                <a:latin typeface="Courier New" pitchFamily="49" charset="0"/>
                <a:cs typeface="Courier New" pitchFamily="49" charset="0"/>
              </a:rPr>
              <a:t>                          </a:t>
            </a:r>
            <a:r>
              <a:rPr kumimoji="0" lang="en-US" sz="1000" b="0" i="0" u="none" strike="noStrike" cap="none" normalizeH="0" baseline="0" dirty="0">
                <a:ln>
                  <a:noFill/>
                </a:ln>
                <a:solidFill>
                  <a:srgbClr val="000000"/>
                </a:solidFill>
                <a:effectLst/>
                <a:latin typeface="Courier New" pitchFamily="49" charset="0"/>
                <a:cs typeface="Courier New" pitchFamily="49" charset="0"/>
              </a:rPr>
              <a:t>Heber C Kimball</a:t>
            </a:r>
            <a:r>
              <a:rPr kumimoji="0" lang="en-US" sz="1000" b="0" i="0" u="none" strike="noStrike" cap="none" normalizeH="0" baseline="0" dirty="0">
                <a:ln>
                  <a:noFill/>
                </a:ln>
                <a:solidFill>
                  <a:srgbClr val="993366"/>
                </a:solidFill>
                <a:effectLst/>
                <a:latin typeface="Courier New" pitchFamily="49" charset="0"/>
                <a:cs typeface="Courier New" pitchFamily="49" charset="0"/>
              </a:rPr>
              <a:t>                               Brigham Young</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14 Feb 1835</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14 Feb 1835</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______|______     _________________________________|________________</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   |              |                  |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993366"/>
                </a:solidFill>
                <a:effectLst/>
                <a:latin typeface="Courier New" pitchFamily="49" charset="0"/>
                <a:cs typeface="Courier New" pitchFamily="49" charset="0"/>
              </a:rPr>
              <a:t>                    Lorenzo Snow</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John Taylor</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err="1">
                <a:ln>
                  <a:noFill/>
                </a:ln>
                <a:solidFill>
                  <a:srgbClr val="993366"/>
                </a:solidFill>
                <a:effectLst/>
                <a:latin typeface="Courier New" pitchFamily="49" charset="0"/>
                <a:cs typeface="Courier New" pitchFamily="49" charset="0"/>
              </a:rPr>
              <a:t>Wilford</a:t>
            </a:r>
            <a:r>
              <a:rPr kumimoji="0" lang="en-US" sz="1000" b="0" i="0" u="none" strike="noStrike" cap="none" normalizeH="0" baseline="0" dirty="0">
                <a:ln>
                  <a:noFill/>
                </a:ln>
                <a:solidFill>
                  <a:srgbClr val="993366"/>
                </a:solidFill>
                <a:effectLst/>
                <a:latin typeface="Courier New" pitchFamily="49" charset="0"/>
                <a:cs typeface="Courier New" pitchFamily="49" charset="0"/>
              </a:rPr>
              <a:t> Woodruff</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Joseph F Smith</a:t>
            </a:r>
            <a:r>
              <a:rPr kumimoji="0" lang="en-US" sz="1000" b="0" i="0" u="none" strike="noStrike" cap="none" normalizeH="0" baseline="0" dirty="0">
                <a:ln>
                  <a:noFill/>
                </a:ln>
                <a:solidFill>
                  <a:srgbClr val="000000"/>
                </a:solidFill>
                <a:effectLst/>
                <a:latin typeface="Courier New" pitchFamily="49" charset="0"/>
                <a:cs typeface="Courier New" pitchFamily="49" charset="0"/>
              </a:rPr>
              <a:t>    George Q Cannon</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12 Feb 1849</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19 Dec 1838</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26 Apr 1839</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01 Jul 1866</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26 Aug 1860</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1" i="0" u="none" strike="noStrike" cap="none" normalizeH="0" baseline="0" dirty="0">
                <a:ln>
                  <a:noFill/>
                </a:ln>
                <a:solidFill>
                  <a:srgbClr val="000000"/>
                </a:solidFill>
                <a:effectLst/>
                <a:latin typeface="Courier New" pitchFamily="49" charset="0"/>
                <a:cs typeface="Courier New" pitchFamily="49"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_________________________________________|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                   |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993366"/>
                </a:solidFill>
                <a:effectLst/>
                <a:latin typeface="Courier New" pitchFamily="49" charset="0"/>
                <a:cs typeface="Courier New" pitchFamily="49" charset="0"/>
              </a:rPr>
              <a:t>                           George Albert Smith</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David O McKay</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Joseph Fielding Smith</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Heber J Grant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08 Oct 1903</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09 Apr 1906</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07 Apr 1910</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16 Oct 1882</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a:t>
            </a:r>
            <a:r>
              <a:rPr kumimoji="0" lang="en-US" sz="1000" b="0" i="0" u="none" strike="noStrike" cap="none" normalizeH="0" baseline="0" dirty="0">
                <a:ln>
                  <a:noFill/>
                </a:ln>
                <a:solidFill>
                  <a:srgbClr val="800080"/>
                </a:solidFill>
                <a:effectLst/>
                <a:latin typeface="Courier New" pitchFamily="49" charset="0"/>
                <a:cs typeface="Courier New" pitchFamily="49" charset="0"/>
              </a:rPr>
              <a:t>Thomas S Monson</a:t>
            </a:r>
            <a:r>
              <a:rPr kumimoji="0" lang="en-US" sz="1000" b="1" i="0" u="none" strike="noStrike" cap="none" normalizeH="0" baseline="0" dirty="0">
                <a:ln>
                  <a:noFill/>
                </a:ln>
                <a:solidFill>
                  <a:srgbClr val="000000"/>
                </a:solidFill>
                <a:effectLst/>
                <a:latin typeface="Courier New" pitchFamily="49" charset="0"/>
                <a:cs typeface="Courier New" pitchFamily="49"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r>
              <a:rPr kumimoji="0" lang="en-US" sz="1000" b="0" i="0" u="none" strike="noStrike" cap="none" normalizeH="0" baseline="0" dirty="0">
                <a:ln>
                  <a:noFill/>
                </a:ln>
                <a:solidFill>
                  <a:srgbClr val="333399"/>
                </a:solidFill>
                <a:effectLst/>
                <a:latin typeface="Courier New" pitchFamily="49" charset="0"/>
                <a:cs typeface="Courier New" pitchFamily="49" charset="0"/>
              </a:rPr>
              <a:t>10 Oct 1963</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________________________________|         ______________________________|____</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Courier New" pitchFamily="49" charset="0"/>
                <a:cs typeface="Courier New" pitchFamily="49" charset="0"/>
              </a:rPr>
              <a:t>                      |                    |                    |                 |                 |</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993366"/>
                </a:solidFill>
                <a:effectLst/>
                <a:latin typeface="Courier New" pitchFamily="49" charset="0"/>
                <a:cs typeface="Courier New" pitchFamily="49" charset="0"/>
              </a:rPr>
              <a:t>               Howard W Hunter</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Gordon B Hinckley</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Harold B Lee </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Spencer W Kimball</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993366"/>
                </a:solidFill>
                <a:effectLst/>
                <a:latin typeface="Courier New" pitchFamily="49" charset="0"/>
                <a:cs typeface="Courier New" pitchFamily="49" charset="0"/>
              </a:rPr>
              <a:t>Ezra Taft Benson</a:t>
            </a: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15 Oct 1959</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05 Oct 1961</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10 Apr 1941</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07 Oct 1943</a:t>
            </a:r>
            <a:r>
              <a:rPr kumimoji="0" lang="en-US" sz="1000" b="0" i="0" u="none" strike="noStrike" cap="none" normalizeH="0" baseline="0" dirty="0">
                <a:ln>
                  <a:noFill/>
                </a:ln>
                <a:solidFill>
                  <a:srgbClr val="000000"/>
                </a:solidFill>
                <a:effectLst/>
                <a:latin typeface="Courier New" pitchFamily="49" charset="0"/>
                <a:cs typeface="Courier New" pitchFamily="49" charset="0"/>
              </a:rPr>
              <a:t>)      (</a:t>
            </a:r>
            <a:r>
              <a:rPr kumimoji="0" lang="en-US" sz="1000" b="0" i="0" u="none" strike="noStrike" cap="none" normalizeH="0" baseline="0" dirty="0">
                <a:ln>
                  <a:noFill/>
                </a:ln>
                <a:solidFill>
                  <a:srgbClr val="3366CC"/>
                </a:solidFill>
                <a:effectLst/>
                <a:latin typeface="Courier New" pitchFamily="49" charset="0"/>
                <a:cs typeface="Courier New" pitchFamily="49" charset="0"/>
              </a:rPr>
              <a:t>07 Oct 1943</a:t>
            </a:r>
            <a:r>
              <a:rPr kumimoji="0" lang="en-US" sz="1000" b="0" i="0" u="none" strike="noStrike" cap="none" normalizeH="0" baseline="0" dirty="0">
                <a:ln>
                  <a:noFill/>
                </a:ln>
                <a:solidFill>
                  <a:srgbClr val="000000"/>
                </a:solidFill>
                <a:effectLst/>
                <a:latin typeface="Courier New" pitchFamily="49" charset="0"/>
                <a:cs typeface="Courier New" pitchFamily="49" charset="0"/>
              </a:rPr>
              <a: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3" name="TextBox 2"/>
          <p:cNvSpPr txBox="1"/>
          <p:nvPr/>
        </p:nvSpPr>
        <p:spPr>
          <a:xfrm>
            <a:off x="5272391" y="330741"/>
            <a:ext cx="1303506" cy="369332"/>
          </a:xfrm>
          <a:prstGeom prst="rect">
            <a:avLst/>
          </a:prstGeom>
          <a:noFill/>
        </p:spPr>
        <p:txBody>
          <a:bodyPr wrap="square" rtlCol="0">
            <a:spAutoFit/>
          </a:bodyPr>
          <a:lstStyle/>
          <a:p>
            <a:r>
              <a:rPr lang="en-US" dirty="0"/>
              <a:t>Jesus Christ</a:t>
            </a:r>
          </a:p>
        </p:txBody>
      </p:sp>
      <p:cxnSp>
        <p:nvCxnSpPr>
          <p:cNvPr id="5" name="Straight Connector 4"/>
          <p:cNvCxnSpPr>
            <a:stCxn id="2" idx="0"/>
          </p:cNvCxnSpPr>
          <p:nvPr/>
        </p:nvCxnSpPr>
        <p:spPr>
          <a:xfrm>
            <a:off x="5880686" y="732289"/>
            <a:ext cx="4548" cy="221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488668"/>
            <a:ext cx="3834255" cy="369332"/>
          </a:xfrm>
          <a:prstGeom prst="rect">
            <a:avLst/>
          </a:prstGeom>
        </p:spPr>
        <p:txBody>
          <a:bodyPr wrap="none">
            <a:spAutoFit/>
          </a:bodyPr>
          <a:lstStyle/>
          <a:p>
            <a:r>
              <a:rPr lang="en-US" dirty="0"/>
              <a:t>http://www.ldsfacts.net/propht12.htm</a:t>
            </a:r>
          </a:p>
        </p:txBody>
      </p:sp>
      <p:sp>
        <p:nvSpPr>
          <p:cNvPr id="15" name="TextBox 14"/>
          <p:cNvSpPr txBox="1"/>
          <p:nvPr/>
        </p:nvSpPr>
        <p:spPr>
          <a:xfrm>
            <a:off x="706876" y="366409"/>
            <a:ext cx="1303506" cy="369332"/>
          </a:xfrm>
          <a:prstGeom prst="rect">
            <a:avLst/>
          </a:prstGeom>
          <a:noFill/>
        </p:spPr>
        <p:txBody>
          <a:bodyPr wrap="square" rtlCol="0">
            <a:spAutoFit/>
          </a:bodyPr>
          <a:lstStyle/>
          <a:p>
            <a:r>
              <a:rPr lang="en-US" dirty="0"/>
              <a:t>D&amp;C 27:12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1" cy="5047536"/>
          </a:xfrm>
          <a:prstGeom prst="rect">
            <a:avLst/>
          </a:prstGeom>
          <a:ln>
            <a:solidFill>
              <a:schemeClr val="tx1"/>
            </a:solidFill>
          </a:ln>
        </p:spPr>
        <p:txBody>
          <a:bodyPr wrap="square">
            <a:spAutoFit/>
          </a:bodyPr>
          <a:lstStyle/>
          <a:p>
            <a:pPr fontAlgn="base"/>
            <a:r>
              <a:rPr lang="en-US" sz="1400" b="1" dirty="0"/>
              <a:t>Mount of Transfiguration Summary: Matthew 17:</a:t>
            </a:r>
          </a:p>
          <a:p>
            <a:pPr fontAlgn="base"/>
            <a:endParaRPr lang="en-US" sz="1400" dirty="0"/>
          </a:p>
          <a:p>
            <a:pPr fontAlgn="base"/>
            <a:r>
              <a:rPr lang="en-US" sz="1400" dirty="0"/>
              <a:t>“(1) Jesus singled out Peter, James, and John from the rest of the Twelve; took them upon an unnamed mountain; there he was transfigured before them, and they beheld his glory. … [Peter] said they ‘were eyewitnesses of his majesty.’ (2 Pet. 1:16.)</a:t>
            </a:r>
          </a:p>
          <a:p>
            <a:pPr fontAlgn="base"/>
            <a:r>
              <a:rPr lang="en-US" sz="1400" dirty="0"/>
              <a:t>“(2) Peter, James, and John, were themselves ‘transfigured before him’ [</a:t>
            </a:r>
            <a:r>
              <a:rPr lang="en-US" sz="1400" i="1" dirty="0"/>
              <a:t>Teachings of Presidents of the Church: Joseph Smith</a:t>
            </a:r>
            <a:r>
              <a:rPr lang="en-US" sz="1400" dirty="0"/>
              <a:t>(2007), 105], … thus enabling them to entertain angels, see visions and comprehend the things of God. …</a:t>
            </a:r>
          </a:p>
          <a:p>
            <a:pPr fontAlgn="base"/>
            <a:r>
              <a:rPr lang="en-US" sz="1400" dirty="0"/>
              <a:t>“(3) Moses and Elijah—two ancient prophets who were translated and taken to heaven without tasting death, so they could return with tangible bodies on this very occasion, an occasion preceding the day of resurrection—appeared on the mountain; and they and Jesus gave the keys of the kingdom to Peter, James, and John [see </a:t>
            </a:r>
            <a:r>
              <a:rPr lang="en-US" sz="1400" i="1" dirty="0"/>
              <a:t>Teachings: Joseph Smith,</a:t>
            </a:r>
            <a:r>
              <a:rPr lang="en-US" sz="1400" dirty="0"/>
              <a:t> 105].</a:t>
            </a:r>
          </a:p>
          <a:p>
            <a:pPr fontAlgn="base"/>
            <a:r>
              <a:rPr lang="en-US" sz="1400" dirty="0"/>
              <a:t>“(4) John the Baptist, previously beheaded by Herod, apparently was also present. …</a:t>
            </a:r>
          </a:p>
          <a:p>
            <a:pPr fontAlgn="base"/>
            <a:r>
              <a:rPr lang="en-US" sz="1400" dirty="0"/>
              <a:t>“(5) Peter, James, and John saw in vision the transfiguration of the earth, that is, they saw it renewed and returned to its paradisiacal state—an event that is to take place at the Second Coming when the millennial era is ushered in. [D&amp;C 63:20–21.]</a:t>
            </a:r>
          </a:p>
          <a:p>
            <a:pPr fontAlgn="base"/>
            <a:r>
              <a:rPr lang="en-US" sz="1400" dirty="0"/>
              <a:t>“(6) It appears that Peter, James, and John received their own endowments while on the mountain. [See Joseph Fielding Smith, </a:t>
            </a:r>
            <a:r>
              <a:rPr lang="en-US" sz="1400" i="1" dirty="0"/>
              <a:t>Doctrines of Salvation,</a:t>
            </a:r>
            <a:r>
              <a:rPr lang="en-US" sz="1400" dirty="0"/>
              <a:t> comp. Bruce R. McConkie, 3 vols. (1954–56), 2:165.] … It also appears that it was while on the mount that they received the more sure word of prophecy, it then being revealed to them that they were sealed up unto eternal life. (2 Pet. 1:16–19; D&amp;C 131:5.)</a:t>
            </a:r>
          </a:p>
          <a:p>
            <a:pPr fontAlgn="base"/>
            <a:r>
              <a:rPr lang="en-US" sz="1400" dirty="0"/>
              <a:t>“(7) Apparently Jesus himself was strengthened and encouraged by Moses and Elijah so as to be prepared for the infinite sufferings and agony ahead of him in connection with working out the infinite and eternal atonement. [See James E. Talmage, </a:t>
            </a:r>
            <a:r>
              <a:rPr lang="en-US" sz="1400" i="1" dirty="0"/>
              <a:t>Jesus the Christ,</a:t>
            </a:r>
            <a:r>
              <a:rPr lang="en-US" sz="1400" dirty="0"/>
              <a:t> 3rd ed. (1916), 373.] …</a:t>
            </a:r>
          </a:p>
          <a:p>
            <a:pPr fontAlgn="base"/>
            <a:r>
              <a:rPr lang="en-US" sz="1400" dirty="0"/>
              <a:t>“(8) Certainly the three chosen apostles were taught in plainness ‘of his death, and also his resurrection’ [Joseph Smith Translation, Luke 9:31 (in Luke 9:31, footnote </a:t>
            </a:r>
            <a:r>
              <a:rPr lang="en-US" sz="1400" i="1" dirty="0"/>
              <a:t>a</a:t>
            </a:r>
            <a:r>
              <a:rPr lang="en-US" sz="1400" dirty="0"/>
              <a:t>)]. …</a:t>
            </a:r>
          </a:p>
          <a:p>
            <a:pPr fontAlgn="base"/>
            <a:r>
              <a:rPr lang="en-US" sz="1400" dirty="0"/>
              <a:t>“(9) It should also have been apparent to them that the old dispensations of the past had faded away, that the law (of which Moses was the symbol) and the prophets (of whom Elijah was the typifying representative) were subject to Him whom they were now commanded to hear.</a:t>
            </a:r>
          </a:p>
          <a:p>
            <a:pPr fontAlgn="base"/>
            <a:r>
              <a:rPr lang="en-US" sz="1400" dirty="0"/>
              <a:t>“(10) Apparently God the Father, overshadowed and hidden by a cloud, was present on the mountain” Elder Bruce R. McConkie (</a:t>
            </a:r>
            <a:r>
              <a:rPr lang="en-US" sz="1400" i="1" dirty="0"/>
              <a:t>Doctrinal New Testament Commentary,</a:t>
            </a:r>
            <a:r>
              <a:rPr lang="en-US" sz="1400" dirty="0"/>
              <a:t> 3 vols. [1965–73], 1:399–401).</a:t>
            </a:r>
          </a:p>
        </p:txBody>
      </p:sp>
      <p:sp>
        <p:nvSpPr>
          <p:cNvPr id="3" name="Rectangle 2"/>
          <p:cNvSpPr/>
          <p:nvPr/>
        </p:nvSpPr>
        <p:spPr>
          <a:xfrm>
            <a:off x="0" y="5288340"/>
            <a:ext cx="12192000" cy="1569660"/>
          </a:xfrm>
          <a:prstGeom prst="rect">
            <a:avLst/>
          </a:prstGeom>
          <a:ln>
            <a:solidFill>
              <a:schemeClr val="tx1"/>
            </a:solidFill>
          </a:ln>
        </p:spPr>
        <p:txBody>
          <a:bodyPr wrap="square">
            <a:spAutoFit/>
          </a:bodyPr>
          <a:lstStyle/>
          <a:p>
            <a:pPr fontAlgn="base"/>
            <a:r>
              <a:rPr lang="en-US" sz="1200" b="1" dirty="0"/>
              <a:t>Why John the Baptist was included in the Mount of Transfiguration: Mark 9:3 (Mark 9:4 footnote </a:t>
            </a:r>
            <a:r>
              <a:rPr lang="en-US" sz="1200" b="1" i="1" dirty="0"/>
              <a:t>a</a:t>
            </a:r>
            <a:r>
              <a:rPr lang="en-US" sz="1200" b="1" dirty="0"/>
              <a:t>):</a:t>
            </a:r>
          </a:p>
          <a:p>
            <a:pPr fontAlgn="base"/>
            <a:r>
              <a:rPr lang="en-US" sz="1200" dirty="0"/>
              <a:t>Joseph Smith Translation, Mark 9:3 (in Mark 9:4, footnote </a:t>
            </a:r>
            <a:r>
              <a:rPr lang="en-US" sz="1200" i="1" dirty="0"/>
              <a:t>a</a:t>
            </a:r>
            <a:r>
              <a:rPr lang="en-US" sz="1200" dirty="0"/>
              <a:t>), indicates that John the Baptist, who had been martyred but not yet resurrected, also appeared on the Mount of Transfiguration. Elder Bruce R. McConkie of the Quorum of the Twelve Apostles suggested a reason why John the Baptist was present:</a:t>
            </a:r>
          </a:p>
          <a:p>
            <a:pPr fontAlgn="base"/>
            <a:r>
              <a:rPr lang="en-US" sz="1200" dirty="0"/>
              <a:t>“It is not to be understood that John the Baptist was the Elias who appeared with Moses to confer keys and authority upon those who then held the Melchizedek Priesthood, which higher priesthood already embraced and included all of the authority and power John had held and exercised during his ministry. Rather, for some reason that remains unknown—because of the partial record of the proceedings—John played some other part in the glorious manifestations then vouchsafed to mortals. Perhaps he was there, as the last legal administrator under the Old Covenant, to symbolize that the law was fulfilled and all old things were done away, thus contrasting his position with that of Peter, James, and John who were then becoming the ‘first’ legal administrators of the New Kingdom”  Bruce R. McConkie (</a:t>
            </a:r>
            <a:r>
              <a:rPr lang="en-US" sz="1200" i="1" dirty="0"/>
              <a:t>Doctrinal New Testament Commentary,</a:t>
            </a:r>
            <a:r>
              <a:rPr lang="en-US" sz="1200" dirty="0"/>
              <a:t> 3 vols. [1965–73], 1:404).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B1E5AED-D2B3-446B-AFEF-ADDFCACA9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3416320"/>
          </a:xfrm>
          <a:prstGeom prst="rect">
            <a:avLst/>
          </a:prstGeom>
          <a:noFill/>
        </p:spPr>
        <p:txBody>
          <a:bodyPr wrap="square" rtlCol="0">
            <a:spAutoFit/>
          </a:bodyPr>
          <a:lstStyle/>
          <a:p>
            <a:pPr algn="ctr"/>
            <a:r>
              <a:rPr lang="en-US" sz="6000" dirty="0">
                <a:solidFill>
                  <a:schemeClr val="bg1"/>
                </a:solidFill>
                <a:latin typeface="Berlin Sans FB" pitchFamily="34" charset="0"/>
              </a:rPr>
              <a:t>Opportunities to Serve</a:t>
            </a:r>
          </a:p>
          <a:p>
            <a:pPr algn="ctr"/>
            <a:r>
              <a:rPr lang="en-US" sz="6000" dirty="0">
                <a:solidFill>
                  <a:schemeClr val="bg1"/>
                </a:solidFill>
                <a:latin typeface="Berlin Sans FB" pitchFamily="34" charset="0"/>
              </a:rPr>
              <a:t>Mark 7-8</a:t>
            </a:r>
          </a:p>
          <a:p>
            <a:pPr algn="ctr"/>
            <a:r>
              <a:rPr lang="en-US" sz="2400" dirty="0">
                <a:solidFill>
                  <a:schemeClr val="bg1"/>
                </a:solidFill>
                <a:latin typeface="Berlin Sans FB" pitchFamily="34" charset="0"/>
              </a:rPr>
              <a:t>Including:</a:t>
            </a:r>
          </a:p>
          <a:p>
            <a:pPr algn="ctr"/>
            <a:r>
              <a:rPr lang="en-US" sz="2400" dirty="0">
                <a:solidFill>
                  <a:schemeClr val="bg1"/>
                </a:solidFill>
                <a:latin typeface="Berlin Sans FB" pitchFamily="34" charset="0"/>
              </a:rPr>
              <a:t>Unwashed Hands</a:t>
            </a:r>
          </a:p>
          <a:p>
            <a:pPr algn="ctr"/>
            <a:r>
              <a:rPr lang="en-US" sz="2400" dirty="0">
                <a:solidFill>
                  <a:schemeClr val="bg1"/>
                </a:solidFill>
                <a:latin typeface="Berlin Sans FB" pitchFamily="34" charset="0"/>
              </a:rPr>
              <a:t>Jesus Heals </a:t>
            </a:r>
          </a:p>
          <a:p>
            <a:pPr algn="ctr"/>
            <a:r>
              <a:rPr lang="en-US" sz="2400" dirty="0">
                <a:solidFill>
                  <a:schemeClr val="bg1"/>
                </a:solidFill>
                <a:latin typeface="Berlin Sans FB" pitchFamily="34" charset="0"/>
              </a:rPr>
              <a:t>Jesus Feeds 4,000</a:t>
            </a:r>
          </a:p>
        </p:txBody>
      </p:sp>
      <p:grpSp>
        <p:nvGrpSpPr>
          <p:cNvPr id="7" name="Group 6"/>
          <p:cNvGrpSpPr/>
          <p:nvPr/>
        </p:nvGrpSpPr>
        <p:grpSpPr>
          <a:xfrm>
            <a:off x="1154546" y="3722254"/>
            <a:ext cx="3700051" cy="2540001"/>
            <a:chOff x="4236682" y="1733451"/>
            <a:chExt cx="5081371" cy="4097129"/>
          </a:xfrm>
        </p:grpSpPr>
        <p:grpSp>
          <p:nvGrpSpPr>
            <p:cNvPr id="8" name="Group 29"/>
            <p:cNvGrpSpPr/>
            <p:nvPr/>
          </p:nvGrpSpPr>
          <p:grpSpPr>
            <a:xfrm>
              <a:off x="4236682" y="1733451"/>
              <a:ext cx="1500743" cy="4097129"/>
              <a:chOff x="4281542" y="1713286"/>
              <a:chExt cx="1500743" cy="4097129"/>
            </a:xfrm>
          </p:grpSpPr>
          <p:sp>
            <p:nvSpPr>
              <p:cNvPr id="17" name="Oval 16"/>
              <p:cNvSpPr/>
              <p:nvPr/>
            </p:nvSpPr>
            <p:spPr>
              <a:xfrm>
                <a:off x="4281542" y="1713286"/>
                <a:ext cx="1229301" cy="12293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93719" y="2805196"/>
                <a:ext cx="368790" cy="22127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5047263">
                <a:off x="5116868" y="2643805"/>
                <a:ext cx="296228" cy="10346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rot="16988078">
                <a:off x="5210532" y="2985738"/>
                <a:ext cx="259123" cy="8511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11760182">
                <a:off x="4561955" y="4502850"/>
                <a:ext cx="306057" cy="1307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9760774">
                <a:off x="4943056" y="4559013"/>
                <a:ext cx="303955" cy="11869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7890563" y="1997062"/>
              <a:ext cx="1427490" cy="3580848"/>
              <a:chOff x="6206852" y="2018086"/>
              <a:chExt cx="1427490" cy="3580848"/>
            </a:xfrm>
          </p:grpSpPr>
          <p:sp>
            <p:nvSpPr>
              <p:cNvPr id="11" name="Oval 10"/>
              <p:cNvSpPr/>
              <p:nvPr/>
            </p:nvSpPr>
            <p:spPr>
              <a:xfrm>
                <a:off x="6491342" y="2018086"/>
                <a:ext cx="1143000" cy="1143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96142" y="2475286"/>
                <a:ext cx="411480" cy="24688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9760774">
                <a:off x="7060893" y="4262686"/>
                <a:ext cx="339140" cy="1324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1760182">
                <a:off x="6670590" y="4140011"/>
                <a:ext cx="341485" cy="14589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rot="15357100">
                <a:off x="6558328" y="3306748"/>
                <a:ext cx="289631" cy="9925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15866519">
                <a:off x="6544408" y="3023015"/>
                <a:ext cx="289631" cy="828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ube 9"/>
            <p:cNvSpPr/>
            <p:nvPr/>
          </p:nvSpPr>
          <p:spPr>
            <a:xfrm>
              <a:off x="5427939" y="2865122"/>
              <a:ext cx="2707848" cy="896729"/>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98977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0"/>
            <a:ext cx="12192000" cy="6858001"/>
          </a:xfrm>
          <a:prstGeom prst="rect">
            <a:avLst/>
          </a:prstGeom>
          <a:noFill/>
        </p:spPr>
      </p:pic>
      <p:sp>
        <p:nvSpPr>
          <p:cNvPr id="5" name="TextBox 4"/>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7:1-13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Berlin Sans FB" pitchFamily="34" charset="0"/>
              </a:rPr>
              <a:t>Unwashed Hands</a:t>
            </a:r>
          </a:p>
        </p:txBody>
      </p:sp>
      <p:sp>
        <p:nvSpPr>
          <p:cNvPr id="7" name="Rectangle 6"/>
          <p:cNvSpPr/>
          <p:nvPr/>
        </p:nvSpPr>
        <p:spPr>
          <a:xfrm>
            <a:off x="526473" y="1064599"/>
            <a:ext cx="2613891" cy="923330"/>
          </a:xfrm>
          <a:prstGeom prst="rect">
            <a:avLst/>
          </a:prstGeom>
        </p:spPr>
        <p:txBody>
          <a:bodyPr wrap="square">
            <a:spAutoFit/>
          </a:bodyPr>
          <a:lstStyle/>
          <a:p>
            <a:r>
              <a:rPr lang="en-US" dirty="0">
                <a:solidFill>
                  <a:schemeClr val="bg1"/>
                </a:solidFill>
              </a:rPr>
              <a:t>The washing of hands = a ceremonial washing for the sake of ritual purity. </a:t>
            </a:r>
          </a:p>
        </p:txBody>
      </p:sp>
      <p:sp>
        <p:nvSpPr>
          <p:cNvPr id="8" name="Rectangle 7"/>
          <p:cNvSpPr/>
          <p:nvPr/>
        </p:nvSpPr>
        <p:spPr>
          <a:xfrm>
            <a:off x="4793672" y="907764"/>
            <a:ext cx="3953164" cy="2862322"/>
          </a:xfrm>
          <a:prstGeom prst="rect">
            <a:avLst/>
          </a:prstGeom>
        </p:spPr>
        <p:txBody>
          <a:bodyPr wrap="square">
            <a:spAutoFit/>
          </a:bodyPr>
          <a:lstStyle/>
          <a:p>
            <a:r>
              <a:rPr lang="en-US" dirty="0">
                <a:solidFill>
                  <a:schemeClr val="bg1"/>
                </a:solidFill>
              </a:rPr>
              <a:t>Under the law of Moses, many aspects of daily life were divided into categories of “clean” and “unclean.” Uncleanness referred to being ceremonially or ritually unclean and did not mean that the person was either unsanitary or morally unclean, though ritually “unclean” persons were excluded from certain religious and social activities until they were purified.</a:t>
            </a:r>
          </a:p>
        </p:txBody>
      </p:sp>
      <p:sp>
        <p:nvSpPr>
          <p:cNvPr id="9" name="Rectangle 8"/>
          <p:cNvSpPr/>
          <p:nvPr/>
        </p:nvSpPr>
        <p:spPr>
          <a:xfrm>
            <a:off x="498764" y="4001946"/>
            <a:ext cx="4267199" cy="2308324"/>
          </a:xfrm>
          <a:prstGeom prst="rect">
            <a:avLst/>
          </a:prstGeom>
        </p:spPr>
        <p:txBody>
          <a:bodyPr wrap="square">
            <a:spAutoFit/>
          </a:bodyPr>
          <a:lstStyle/>
          <a:p>
            <a:r>
              <a:rPr lang="en-US" dirty="0">
                <a:solidFill>
                  <a:schemeClr val="bg1"/>
                </a:solidFill>
              </a:rPr>
              <a:t>By New Testament times, Jewish concern for ritual purity had given rise to many traditions, including the ritual washings. These traditions in Jesus' day were oral (not written) and were passed down from rabbi to rabbi and to their followers or students. They later became incorporated in written form in the Talmud.</a:t>
            </a:r>
          </a:p>
        </p:txBody>
      </p:sp>
      <p:sp>
        <p:nvSpPr>
          <p:cNvPr id="10" name="TextBox 9"/>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(1)</a:t>
            </a:r>
          </a:p>
        </p:txBody>
      </p:sp>
      <p:sp>
        <p:nvSpPr>
          <p:cNvPr id="11" name="Rectangle 10"/>
          <p:cNvSpPr/>
          <p:nvPr/>
        </p:nvSpPr>
        <p:spPr>
          <a:xfrm>
            <a:off x="7721599" y="4297464"/>
            <a:ext cx="4119419" cy="2031325"/>
          </a:xfrm>
          <a:prstGeom prst="rect">
            <a:avLst/>
          </a:prstGeom>
        </p:spPr>
        <p:txBody>
          <a:bodyPr wrap="square">
            <a:spAutoFit/>
          </a:bodyPr>
          <a:lstStyle/>
          <a:p>
            <a:r>
              <a:rPr lang="en-US" dirty="0">
                <a:solidFill>
                  <a:schemeClr val="bg1"/>
                </a:solidFill>
              </a:rPr>
              <a:t>When the Pharisees found fault with the Savior’s disciples for not observing these traditional rituals, the Savior reproved the Pharisees for professing devotion to God while placing a higher priority on man-made traditions than on God’s commandments.</a:t>
            </a:r>
          </a:p>
        </p:txBody>
      </p:sp>
      <p:pic>
        <p:nvPicPr>
          <p:cNvPr id="30722" name="Picture 2" descr="http://www.logicandlight.org/wp-content/uploads/2016/08/Washing-hands.jpeg"/>
          <p:cNvPicPr>
            <a:picLocks noChangeAspect="1" noChangeArrowheads="1"/>
          </p:cNvPicPr>
          <p:nvPr/>
        </p:nvPicPr>
        <p:blipFill>
          <a:blip r:embed="rId3" cstate="print"/>
          <a:srcRect/>
          <a:stretch>
            <a:fillRect/>
          </a:stretch>
        </p:blipFill>
        <p:spPr bwMode="auto">
          <a:xfrm>
            <a:off x="1079211" y="2256847"/>
            <a:ext cx="3076575" cy="1485900"/>
          </a:xfrm>
          <a:prstGeom prst="rect">
            <a:avLst/>
          </a:prstGeom>
          <a:noFill/>
        </p:spPr>
      </p:pic>
      <p:pic>
        <p:nvPicPr>
          <p:cNvPr id="30724" name="Picture 4" descr="https://www.scriptureseeds.org/christianity/images/PilateWashesHands.png"/>
          <p:cNvPicPr>
            <a:picLocks noChangeAspect="1" noChangeArrowheads="1"/>
          </p:cNvPicPr>
          <p:nvPr/>
        </p:nvPicPr>
        <p:blipFill>
          <a:blip r:embed="rId4" cstate="print"/>
          <a:srcRect/>
          <a:stretch>
            <a:fillRect/>
          </a:stretch>
        </p:blipFill>
        <p:spPr bwMode="auto">
          <a:xfrm>
            <a:off x="8635999" y="1634836"/>
            <a:ext cx="3379810" cy="2382767"/>
          </a:xfrm>
          <a:prstGeom prst="rect">
            <a:avLst/>
          </a:prstGeom>
          <a:noFill/>
        </p:spPr>
      </p:pic>
      <p:pic>
        <p:nvPicPr>
          <p:cNvPr id="30728" name="Picture 8" descr="https://encrypted-tbn3.gstatic.com/images?q=tbn:ANd9GcRxWTiSkmqEPCEHcImal0EuMv3PTmc9sKQQaYpxfa5KhJhqR-KE"/>
          <p:cNvPicPr>
            <a:picLocks noChangeAspect="1" noChangeArrowheads="1"/>
          </p:cNvPicPr>
          <p:nvPr/>
        </p:nvPicPr>
        <p:blipFill>
          <a:blip r:embed="rId5" cstate="print"/>
          <a:srcRect t="3596" r="2921"/>
          <a:stretch>
            <a:fillRect/>
          </a:stretch>
        </p:blipFill>
        <p:spPr bwMode="auto">
          <a:xfrm>
            <a:off x="5032375" y="4331855"/>
            <a:ext cx="2384425" cy="1733405"/>
          </a:xfrm>
          <a:prstGeom prst="rect">
            <a:avLst/>
          </a:prstGeom>
          <a:noFill/>
        </p:spPr>
      </p:pic>
    </p:spTree>
    <p:extLst>
      <p:ext uri="{BB962C8B-B14F-4D97-AF65-F5344CB8AC3E}">
        <p14:creationId xmlns:p14="http://schemas.microsoft.com/office/powerpoint/2010/main" val="4833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5" name="TextBox 4"/>
          <p:cNvSpPr txBox="1"/>
          <p:nvPr/>
        </p:nvSpPr>
        <p:spPr>
          <a:xfrm>
            <a:off x="609600" y="387926"/>
            <a:ext cx="5652654" cy="2031325"/>
          </a:xfrm>
          <a:prstGeom prst="rect">
            <a:avLst/>
          </a:prstGeom>
          <a:noFill/>
        </p:spPr>
        <p:txBody>
          <a:bodyPr wrap="square" rtlCol="0">
            <a:spAutoFit/>
          </a:bodyPr>
          <a:lstStyle/>
          <a:p>
            <a:r>
              <a:rPr lang="en-US" dirty="0">
                <a:solidFill>
                  <a:schemeClr val="bg1"/>
                </a:solidFill>
              </a:rPr>
              <a:t> “I testify that you will remove barriers to happiness and find greater peace as you make your first allegiance your membership in the Church of Jesus Christ, and His teachings the foundation of your life. </a:t>
            </a:r>
          </a:p>
          <a:p>
            <a:endParaRPr lang="en-US" dirty="0">
              <a:solidFill>
                <a:schemeClr val="bg1"/>
              </a:solidFill>
            </a:endParaRPr>
          </a:p>
          <a:p>
            <a:r>
              <a:rPr lang="en-US" dirty="0">
                <a:solidFill>
                  <a:schemeClr val="bg1"/>
                </a:solidFill>
              </a:rPr>
              <a:t>Where family or national traditions or customs conflict with the teachings of God, set them aside. </a:t>
            </a:r>
          </a:p>
        </p:txBody>
      </p:sp>
      <p:sp>
        <p:nvSpPr>
          <p:cNvPr id="7" name="TextBox 6"/>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(3)</a:t>
            </a:r>
          </a:p>
        </p:txBody>
      </p:sp>
      <p:pic>
        <p:nvPicPr>
          <p:cNvPr id="8" name="Picture 7" descr="Richard G. Scott.jpg"/>
          <p:cNvPicPr>
            <a:picLocks noChangeAspect="1"/>
          </p:cNvPicPr>
          <p:nvPr/>
        </p:nvPicPr>
        <p:blipFill>
          <a:blip r:embed="rId3" cstate="print"/>
          <a:stretch>
            <a:fillRect/>
          </a:stretch>
        </p:blipFill>
        <p:spPr>
          <a:xfrm>
            <a:off x="11185674" y="5325226"/>
            <a:ext cx="805250" cy="1010920"/>
          </a:xfrm>
          <a:prstGeom prst="rect">
            <a:avLst/>
          </a:prstGeom>
        </p:spPr>
      </p:pic>
      <p:pic>
        <p:nvPicPr>
          <p:cNvPr id="32770" name="Picture 2" descr="http://globerove.com/wp-content/uploads/2010/03/Mexican-family-traditions.jpg"/>
          <p:cNvPicPr>
            <a:picLocks noChangeAspect="1" noChangeArrowheads="1"/>
          </p:cNvPicPr>
          <p:nvPr/>
        </p:nvPicPr>
        <p:blipFill>
          <a:blip r:embed="rId4" cstate="print"/>
          <a:srcRect/>
          <a:stretch>
            <a:fillRect/>
          </a:stretch>
        </p:blipFill>
        <p:spPr bwMode="auto">
          <a:xfrm>
            <a:off x="6750339" y="440890"/>
            <a:ext cx="3631334" cy="3093361"/>
          </a:xfrm>
          <a:prstGeom prst="rect">
            <a:avLst/>
          </a:prstGeom>
          <a:noFill/>
        </p:spPr>
      </p:pic>
      <p:sp>
        <p:nvSpPr>
          <p:cNvPr id="9" name="Rectangle 8"/>
          <p:cNvSpPr/>
          <p:nvPr/>
        </p:nvSpPr>
        <p:spPr>
          <a:xfrm>
            <a:off x="5440219" y="4057456"/>
            <a:ext cx="6096000" cy="2308324"/>
          </a:xfrm>
          <a:prstGeom prst="rect">
            <a:avLst/>
          </a:prstGeom>
        </p:spPr>
        <p:txBody>
          <a:bodyPr>
            <a:spAutoFit/>
          </a:bodyPr>
          <a:lstStyle/>
          <a:p>
            <a:r>
              <a:rPr lang="en-US" dirty="0">
                <a:solidFill>
                  <a:schemeClr val="bg1"/>
                </a:solidFill>
              </a:rPr>
              <a:t>Where traditions and customs are in harmony with His teachings, they should be cherished and followed to preserve your culture and heritage. </a:t>
            </a:r>
          </a:p>
          <a:p>
            <a:endParaRPr lang="en-US" dirty="0">
              <a:solidFill>
                <a:schemeClr val="bg1"/>
              </a:solidFill>
            </a:endParaRPr>
          </a:p>
          <a:p>
            <a:r>
              <a:rPr lang="en-US" dirty="0">
                <a:solidFill>
                  <a:schemeClr val="bg1"/>
                </a:solidFill>
              </a:rPr>
              <a:t>There is one heritage that you need never change. It is that heritage that comes from your being a daughter or son of Father in Heaven. For happiness, control your life by that heritage.”</a:t>
            </a:r>
          </a:p>
        </p:txBody>
      </p:sp>
      <p:grpSp>
        <p:nvGrpSpPr>
          <p:cNvPr id="11" name="Group 10"/>
          <p:cNvGrpSpPr/>
          <p:nvPr/>
        </p:nvGrpSpPr>
        <p:grpSpPr>
          <a:xfrm>
            <a:off x="824860" y="2571583"/>
            <a:ext cx="4443557" cy="3853826"/>
            <a:chOff x="674253" y="2614613"/>
            <a:chExt cx="4443557" cy="3853826"/>
          </a:xfrm>
        </p:grpSpPr>
        <p:pic>
          <p:nvPicPr>
            <p:cNvPr id="32772" name="Picture 4" descr="http://www.jwatsonfineart.com/weistling/images/indianstories.jpg"/>
            <p:cNvPicPr>
              <a:picLocks noChangeAspect="1" noChangeArrowheads="1"/>
            </p:cNvPicPr>
            <p:nvPr/>
          </p:nvPicPr>
          <p:blipFill>
            <a:blip r:embed="rId5" cstate="print"/>
            <a:srcRect/>
            <a:stretch>
              <a:fillRect/>
            </a:stretch>
          </p:blipFill>
          <p:spPr bwMode="auto">
            <a:xfrm>
              <a:off x="674253" y="2614613"/>
              <a:ext cx="4443557" cy="3853826"/>
            </a:xfrm>
            <a:prstGeom prst="rect">
              <a:avLst/>
            </a:prstGeom>
            <a:noFill/>
          </p:spPr>
        </p:pic>
        <p:sp>
          <p:nvSpPr>
            <p:cNvPr id="10" name="TextBox 9"/>
            <p:cNvSpPr txBox="1"/>
            <p:nvPr/>
          </p:nvSpPr>
          <p:spPr>
            <a:xfrm>
              <a:off x="2170547" y="6216535"/>
              <a:ext cx="2946400" cy="246221"/>
            </a:xfrm>
            <a:prstGeom prst="rect">
              <a:avLst/>
            </a:prstGeom>
            <a:noFill/>
          </p:spPr>
          <p:txBody>
            <a:bodyPr wrap="square" rtlCol="0">
              <a:spAutoFit/>
            </a:bodyPr>
            <a:lstStyle/>
            <a:p>
              <a:pPr algn="r"/>
              <a:r>
                <a:rPr lang="en-US" sz="1000" dirty="0">
                  <a:solidFill>
                    <a:schemeClr val="bg1"/>
                  </a:solidFill>
                </a:rPr>
                <a:t>Morgan </a:t>
              </a:r>
              <a:r>
                <a:rPr lang="en-US" sz="1000" dirty="0" err="1">
                  <a:solidFill>
                    <a:schemeClr val="bg1"/>
                  </a:solidFill>
                </a:rPr>
                <a:t>Weistling</a:t>
              </a:r>
              <a:endParaRPr lang="en-US" sz="1000" dirty="0">
                <a:solidFill>
                  <a:schemeClr val="bg1"/>
                </a:solidFill>
              </a:endParaRPr>
            </a:p>
          </p:txBody>
        </p:sp>
      </p:grpSp>
    </p:spTree>
    <p:extLst>
      <p:ext uri="{BB962C8B-B14F-4D97-AF65-F5344CB8AC3E}">
        <p14:creationId xmlns:p14="http://schemas.microsoft.com/office/powerpoint/2010/main" val="420749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Berlin Sans FB" pitchFamily="34" charset="0"/>
              </a:rPr>
              <a:t>The Man in Decapolis</a:t>
            </a:r>
          </a:p>
        </p:txBody>
      </p:sp>
      <p:sp>
        <p:nvSpPr>
          <p:cNvPr id="25" name="Rectangle 24"/>
          <p:cNvSpPr/>
          <p:nvPr/>
        </p:nvSpPr>
        <p:spPr>
          <a:xfrm>
            <a:off x="4110182" y="1027653"/>
            <a:ext cx="3888509" cy="923330"/>
          </a:xfrm>
          <a:prstGeom prst="rect">
            <a:avLst/>
          </a:prstGeom>
        </p:spPr>
        <p:txBody>
          <a:bodyPr wrap="square">
            <a:spAutoFit/>
          </a:bodyPr>
          <a:lstStyle/>
          <a:p>
            <a:r>
              <a:rPr lang="en-US" dirty="0">
                <a:solidFill>
                  <a:schemeClr val="bg1"/>
                </a:solidFill>
              </a:rPr>
              <a:t>After the Savior left </a:t>
            </a:r>
            <a:r>
              <a:rPr lang="en-US" dirty="0" err="1">
                <a:solidFill>
                  <a:schemeClr val="bg1"/>
                </a:solidFill>
              </a:rPr>
              <a:t>Tyre</a:t>
            </a:r>
            <a:r>
              <a:rPr lang="en-US" dirty="0">
                <a:solidFill>
                  <a:schemeClr val="bg1"/>
                </a:solidFill>
              </a:rPr>
              <a:t> and Sidon, He traveled to the east side of the Sea of Galilee, to the region of Decapolis.</a:t>
            </a:r>
          </a:p>
        </p:txBody>
      </p:sp>
      <p:grpSp>
        <p:nvGrpSpPr>
          <p:cNvPr id="29" name="Group 28"/>
          <p:cNvGrpSpPr/>
          <p:nvPr/>
        </p:nvGrpSpPr>
        <p:grpSpPr>
          <a:xfrm>
            <a:off x="8084128" y="983672"/>
            <a:ext cx="3890571" cy="5480159"/>
            <a:chOff x="6938819" y="919018"/>
            <a:chExt cx="3890571" cy="5480159"/>
          </a:xfrm>
        </p:grpSpPr>
        <p:grpSp>
          <p:nvGrpSpPr>
            <p:cNvPr id="11" name="Group 10"/>
            <p:cNvGrpSpPr/>
            <p:nvPr/>
          </p:nvGrpSpPr>
          <p:grpSpPr>
            <a:xfrm>
              <a:off x="6938819" y="919018"/>
              <a:ext cx="3890571" cy="5480159"/>
              <a:chOff x="2370363" y="1010310"/>
              <a:chExt cx="3890571" cy="5480159"/>
            </a:xfrm>
          </p:grpSpPr>
          <p:sp>
            <p:nvSpPr>
              <p:cNvPr id="12" name="Rectangle 11"/>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ame 14"/>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p:cNvGrpSpPr/>
            <p:nvPr/>
          </p:nvGrpSpPr>
          <p:grpSpPr>
            <a:xfrm>
              <a:off x="8243000" y="4160569"/>
              <a:ext cx="1430447" cy="337338"/>
              <a:chOff x="8243000" y="4160569"/>
              <a:chExt cx="1430447" cy="337338"/>
            </a:xfrm>
          </p:grpSpPr>
          <p:sp>
            <p:nvSpPr>
              <p:cNvPr id="16" name="TextBox 15"/>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17" name="5-Point Star 16"/>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19" name="Group 18"/>
            <p:cNvGrpSpPr/>
            <p:nvPr/>
          </p:nvGrpSpPr>
          <p:grpSpPr>
            <a:xfrm>
              <a:off x="8349220" y="1643661"/>
              <a:ext cx="674708" cy="328101"/>
              <a:chOff x="8381546" y="4169806"/>
              <a:chExt cx="674708" cy="328101"/>
            </a:xfrm>
          </p:grpSpPr>
          <p:sp>
            <p:nvSpPr>
              <p:cNvPr id="20" name="TextBox 19"/>
              <p:cNvSpPr txBox="1"/>
              <p:nvPr/>
            </p:nvSpPr>
            <p:spPr>
              <a:xfrm>
                <a:off x="8381546" y="4169806"/>
                <a:ext cx="674708" cy="276999"/>
              </a:xfrm>
              <a:prstGeom prst="rect">
                <a:avLst/>
              </a:prstGeom>
              <a:noFill/>
            </p:spPr>
            <p:txBody>
              <a:bodyPr wrap="square" rtlCol="0">
                <a:spAutoFit/>
              </a:bodyPr>
              <a:lstStyle/>
              <a:p>
                <a:r>
                  <a:rPr lang="en-US" sz="1200" b="1" dirty="0" err="1"/>
                  <a:t>Tyre</a:t>
                </a:r>
                <a:endParaRPr lang="en-US" sz="1200" b="1" dirty="0"/>
              </a:p>
            </p:txBody>
          </p:sp>
          <p:sp>
            <p:nvSpPr>
              <p:cNvPr id="21" name="5-Point Star 20"/>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22" name="Group 21"/>
            <p:cNvGrpSpPr/>
            <p:nvPr/>
          </p:nvGrpSpPr>
          <p:grpSpPr>
            <a:xfrm>
              <a:off x="8612457" y="992498"/>
              <a:ext cx="674708" cy="328101"/>
              <a:chOff x="8381546" y="4169806"/>
              <a:chExt cx="674708" cy="328101"/>
            </a:xfrm>
          </p:grpSpPr>
          <p:sp>
            <p:nvSpPr>
              <p:cNvPr id="23" name="TextBox 22"/>
              <p:cNvSpPr txBox="1"/>
              <p:nvPr/>
            </p:nvSpPr>
            <p:spPr>
              <a:xfrm>
                <a:off x="8381546" y="4169806"/>
                <a:ext cx="674708" cy="276999"/>
              </a:xfrm>
              <a:prstGeom prst="rect">
                <a:avLst/>
              </a:prstGeom>
              <a:noFill/>
            </p:spPr>
            <p:txBody>
              <a:bodyPr wrap="square" rtlCol="0">
                <a:spAutoFit/>
              </a:bodyPr>
              <a:lstStyle/>
              <a:p>
                <a:r>
                  <a:rPr lang="en-US" sz="1200" b="1" dirty="0"/>
                  <a:t>Sidon</a:t>
                </a:r>
              </a:p>
            </p:txBody>
          </p:sp>
          <p:sp>
            <p:nvSpPr>
              <p:cNvPr id="24" name="5-Point Star 23"/>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27" name="TextBox 26"/>
            <p:cNvSpPr txBox="1"/>
            <p:nvPr/>
          </p:nvSpPr>
          <p:spPr>
            <a:xfrm>
              <a:off x="9434492" y="3089152"/>
              <a:ext cx="1067253" cy="461665"/>
            </a:xfrm>
            <a:prstGeom prst="rect">
              <a:avLst/>
            </a:prstGeom>
            <a:noFill/>
          </p:spPr>
          <p:txBody>
            <a:bodyPr wrap="square" rtlCol="0">
              <a:spAutoFit/>
            </a:bodyPr>
            <a:lstStyle/>
            <a:p>
              <a:pPr algn="ctr"/>
              <a:r>
                <a:rPr lang="en-US" sz="1200" b="1" dirty="0"/>
                <a:t>Region of Decapolis</a:t>
              </a:r>
            </a:p>
          </p:txBody>
        </p:sp>
      </p:grpSp>
      <p:sp>
        <p:nvSpPr>
          <p:cNvPr id="30" name="Rectangle 29"/>
          <p:cNvSpPr/>
          <p:nvPr/>
        </p:nvSpPr>
        <p:spPr>
          <a:xfrm>
            <a:off x="4017819" y="2477946"/>
            <a:ext cx="3472871" cy="2585323"/>
          </a:xfrm>
          <a:prstGeom prst="rect">
            <a:avLst/>
          </a:prstGeom>
        </p:spPr>
        <p:txBody>
          <a:bodyPr wrap="square">
            <a:spAutoFit/>
          </a:bodyPr>
          <a:lstStyle/>
          <a:p>
            <a:r>
              <a:rPr lang="en-US" dirty="0">
                <a:solidFill>
                  <a:schemeClr val="bg1"/>
                </a:solidFill>
              </a:rPr>
              <a:t>“The Lord is dealing with a believing soul who cannot hear his words or give fluent answer to them. And so what is more natural than to make use of common signs, known to and understood by the deaf and speech inhibited man, to indicate what the Master could and would do … ?” (2)</a:t>
            </a:r>
          </a:p>
        </p:txBody>
      </p:sp>
      <p:pic>
        <p:nvPicPr>
          <p:cNvPr id="31" name="Picture 30" descr="bruce R. McConkie.jpg"/>
          <p:cNvPicPr>
            <a:picLocks noChangeAspect="1"/>
          </p:cNvPicPr>
          <p:nvPr/>
        </p:nvPicPr>
        <p:blipFill>
          <a:blip r:embed="rId3" cstate="print"/>
          <a:stretch>
            <a:fillRect/>
          </a:stretch>
        </p:blipFill>
        <p:spPr>
          <a:xfrm>
            <a:off x="6802413" y="5319203"/>
            <a:ext cx="959065" cy="1338695"/>
          </a:xfrm>
          <a:prstGeom prst="rect">
            <a:avLst/>
          </a:prstGeom>
        </p:spPr>
      </p:pic>
      <p:pic>
        <p:nvPicPr>
          <p:cNvPr id="31746" name="Picture 2" descr="http://drpaulose.com/wp-content/uploads/ephatha1.jpg"/>
          <p:cNvPicPr>
            <a:picLocks noChangeAspect="1" noChangeArrowheads="1"/>
          </p:cNvPicPr>
          <p:nvPr/>
        </p:nvPicPr>
        <p:blipFill>
          <a:blip r:embed="rId4" cstate="print"/>
          <a:srcRect/>
          <a:stretch>
            <a:fillRect/>
          </a:stretch>
        </p:blipFill>
        <p:spPr bwMode="auto">
          <a:xfrm>
            <a:off x="515793" y="858694"/>
            <a:ext cx="3133725" cy="4267200"/>
          </a:xfrm>
          <a:prstGeom prst="rect">
            <a:avLst/>
          </a:prstGeom>
          <a:noFill/>
        </p:spPr>
      </p:pic>
      <p:sp>
        <p:nvSpPr>
          <p:cNvPr id="33" name="Rectangle 32"/>
          <p:cNvSpPr/>
          <p:nvPr/>
        </p:nvSpPr>
        <p:spPr>
          <a:xfrm>
            <a:off x="489528" y="5288216"/>
            <a:ext cx="5957455" cy="1200329"/>
          </a:xfrm>
          <a:prstGeom prst="rect">
            <a:avLst/>
          </a:prstGeom>
        </p:spPr>
        <p:txBody>
          <a:bodyPr wrap="square">
            <a:spAutoFit/>
          </a:bodyPr>
          <a:lstStyle/>
          <a:p>
            <a:r>
              <a:rPr lang="en-US" dirty="0">
                <a:solidFill>
                  <a:schemeClr val="bg1"/>
                </a:solidFill>
              </a:rPr>
              <a:t>Despite the Savior’s warning to those He healed to not publish His miracles, people in the Decapolis region still heard about the wonderful things the Savior had done, and great multitudes gathered to Him </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7:31-37</a:t>
            </a:r>
          </a:p>
        </p:txBody>
      </p:sp>
      <p:sp>
        <p:nvSpPr>
          <p:cNvPr id="35" name="Rectangle 34"/>
          <p:cNvSpPr/>
          <p:nvPr/>
        </p:nvSpPr>
        <p:spPr>
          <a:xfrm>
            <a:off x="8599053" y="5784381"/>
            <a:ext cx="3066473" cy="923330"/>
          </a:xfrm>
          <a:prstGeom prst="rect">
            <a:avLst/>
          </a:prstGeom>
          <a:solidFill>
            <a:schemeClr val="accent3">
              <a:lumMod val="40000"/>
              <a:lumOff val="60000"/>
            </a:schemeClr>
          </a:solidFill>
        </p:spPr>
        <p:txBody>
          <a:bodyPr wrap="square">
            <a:spAutoFit/>
          </a:bodyPr>
          <a:lstStyle/>
          <a:p>
            <a:pPr algn="ctr"/>
            <a:r>
              <a:rPr lang="en-US" dirty="0"/>
              <a:t>The Savior’s healing enabled this man to speak immediately and plainly.</a:t>
            </a:r>
          </a:p>
        </p:txBody>
      </p:sp>
    </p:spTree>
    <p:extLst>
      <p:ext uri="{BB962C8B-B14F-4D97-AF65-F5344CB8AC3E}">
        <p14:creationId xmlns:p14="http://schemas.microsoft.com/office/powerpoint/2010/main" val="14681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5" name="TextBox 4"/>
          <p:cNvSpPr txBox="1"/>
          <p:nvPr/>
        </p:nvSpPr>
        <p:spPr>
          <a:xfrm>
            <a:off x="7361382" y="1463910"/>
            <a:ext cx="3990109" cy="461665"/>
          </a:xfrm>
          <a:prstGeom prst="rect">
            <a:avLst/>
          </a:prstGeom>
          <a:noFill/>
        </p:spPr>
        <p:txBody>
          <a:bodyPr wrap="square" rtlCol="0">
            <a:spAutoFit/>
          </a:bodyPr>
          <a:lstStyle/>
          <a:p>
            <a:r>
              <a:rPr lang="en-US" sz="2400" dirty="0">
                <a:solidFill>
                  <a:schemeClr val="bg1"/>
                </a:solidFill>
                <a:latin typeface="Berlin Sans FB" pitchFamily="34" charset="0"/>
              </a:rPr>
              <a:t>How often do we act upon it?</a:t>
            </a:r>
          </a:p>
        </p:txBody>
      </p:sp>
      <p:sp>
        <p:nvSpPr>
          <p:cNvPr id="6" name="TextBox 5"/>
          <p:cNvSpPr txBox="1"/>
          <p:nvPr/>
        </p:nvSpPr>
        <p:spPr>
          <a:xfrm>
            <a:off x="0" y="0"/>
            <a:ext cx="6382327" cy="954107"/>
          </a:xfrm>
          <a:prstGeom prst="rect">
            <a:avLst/>
          </a:prstGeom>
          <a:noFill/>
        </p:spPr>
        <p:txBody>
          <a:bodyPr wrap="square" rtlCol="0">
            <a:spAutoFit/>
          </a:bodyPr>
          <a:lstStyle/>
          <a:p>
            <a:pPr algn="ctr"/>
            <a:r>
              <a:rPr lang="en-US" sz="2800" dirty="0">
                <a:solidFill>
                  <a:schemeClr val="bg1"/>
                </a:solidFill>
                <a:latin typeface="Berlin Sans FB" pitchFamily="34" charset="0"/>
              </a:rPr>
              <a:t>How often do we have opportunities to help others in need?</a:t>
            </a:r>
          </a:p>
        </p:txBody>
      </p:sp>
      <p:pic>
        <p:nvPicPr>
          <p:cNvPr id="17412" name="Picture 4" descr="https://quinnscommentary.files.wordpress.com/2010/06/businessman_dropped_papers_lg_clr.gif"/>
          <p:cNvPicPr>
            <a:picLocks noChangeAspect="1" noChangeArrowheads="1" noCrop="1"/>
          </p:cNvPicPr>
          <p:nvPr/>
        </p:nvPicPr>
        <p:blipFill>
          <a:blip r:embed="rId3" cstate="print"/>
          <a:srcRect/>
          <a:stretch>
            <a:fillRect/>
          </a:stretch>
        </p:blipFill>
        <p:spPr bwMode="auto">
          <a:xfrm>
            <a:off x="358774" y="1028699"/>
            <a:ext cx="1913371" cy="2354918"/>
          </a:xfrm>
          <a:prstGeom prst="rect">
            <a:avLst/>
          </a:prstGeom>
          <a:noFill/>
        </p:spPr>
      </p:pic>
      <p:pic>
        <p:nvPicPr>
          <p:cNvPr id="17416" name="Picture 8" descr="http://stantonlibrary1.weebly.com/uploads/1/3/2/4/13241100/6460476_orig.gif"/>
          <p:cNvPicPr>
            <a:picLocks noChangeAspect="1" noChangeArrowheads="1" noCrop="1"/>
          </p:cNvPicPr>
          <p:nvPr/>
        </p:nvPicPr>
        <p:blipFill>
          <a:blip r:embed="rId4" cstate="print"/>
          <a:srcRect/>
          <a:stretch>
            <a:fillRect/>
          </a:stretch>
        </p:blipFill>
        <p:spPr bwMode="auto">
          <a:xfrm>
            <a:off x="1153103" y="3004703"/>
            <a:ext cx="2381250" cy="3714751"/>
          </a:xfrm>
          <a:prstGeom prst="rect">
            <a:avLst/>
          </a:prstGeom>
          <a:noFill/>
        </p:spPr>
      </p:pic>
      <p:pic>
        <p:nvPicPr>
          <p:cNvPr id="16386" name="Picture 2" descr="http://www.netanimations.net/old_man_walking_with__a_hc.gif"/>
          <p:cNvPicPr>
            <a:picLocks noChangeAspect="1" noChangeArrowheads="1" noCrop="1"/>
          </p:cNvPicPr>
          <p:nvPr/>
        </p:nvPicPr>
        <p:blipFill>
          <a:blip r:embed="rId5" cstate="print"/>
          <a:srcRect/>
          <a:stretch>
            <a:fillRect/>
          </a:stretch>
        </p:blipFill>
        <p:spPr bwMode="auto">
          <a:xfrm>
            <a:off x="4274993" y="450273"/>
            <a:ext cx="2181225" cy="3333750"/>
          </a:xfrm>
          <a:prstGeom prst="rect">
            <a:avLst/>
          </a:prstGeom>
          <a:noFill/>
        </p:spPr>
      </p:pic>
      <p:pic>
        <p:nvPicPr>
          <p:cNvPr id="16390" name="Picture 6" descr="http://i55.tinypic.com/2u9plap.jpg"/>
          <p:cNvPicPr>
            <a:picLocks noChangeAspect="1" noChangeArrowheads="1" noCrop="1"/>
          </p:cNvPicPr>
          <p:nvPr/>
        </p:nvPicPr>
        <p:blipFill>
          <a:blip r:embed="rId6" cstate="print"/>
          <a:srcRect/>
          <a:stretch>
            <a:fillRect/>
          </a:stretch>
        </p:blipFill>
        <p:spPr bwMode="auto">
          <a:xfrm>
            <a:off x="7239866" y="1943910"/>
            <a:ext cx="2227406" cy="2144674"/>
          </a:xfrm>
          <a:prstGeom prst="rect">
            <a:avLst/>
          </a:prstGeom>
          <a:noFill/>
        </p:spPr>
      </p:pic>
      <p:pic>
        <p:nvPicPr>
          <p:cNvPr id="16392" name="Picture 8" descr="http://www.animated-gifs.eu/kitchen-washing/0010.gif"/>
          <p:cNvPicPr>
            <a:picLocks noChangeAspect="1" noChangeArrowheads="1" noCrop="1"/>
          </p:cNvPicPr>
          <p:nvPr/>
        </p:nvPicPr>
        <p:blipFill>
          <a:blip r:embed="rId7" cstate="print"/>
          <a:srcRect/>
          <a:stretch>
            <a:fillRect/>
          </a:stretch>
        </p:blipFill>
        <p:spPr bwMode="auto">
          <a:xfrm>
            <a:off x="3685310" y="3627582"/>
            <a:ext cx="2179782" cy="2577445"/>
          </a:xfrm>
          <a:prstGeom prst="rect">
            <a:avLst/>
          </a:prstGeom>
          <a:noFill/>
        </p:spPr>
      </p:pic>
      <p:pic>
        <p:nvPicPr>
          <p:cNvPr id="16396" name="Picture 12" descr="http://i02.c.aliimg.com/img/ibank/2014/642/961/1641169246_1848750722.jpg"/>
          <p:cNvPicPr>
            <a:picLocks noChangeAspect="1" noChangeArrowheads="1" noCrop="1"/>
          </p:cNvPicPr>
          <p:nvPr/>
        </p:nvPicPr>
        <p:blipFill>
          <a:blip r:embed="rId8" cstate="print"/>
          <a:srcRect/>
          <a:stretch>
            <a:fillRect/>
          </a:stretch>
        </p:blipFill>
        <p:spPr bwMode="auto">
          <a:xfrm>
            <a:off x="8525164" y="4413683"/>
            <a:ext cx="3072535" cy="2154027"/>
          </a:xfrm>
          <a:prstGeom prst="rect">
            <a:avLst/>
          </a:prstGeom>
          <a:noFill/>
        </p:spPr>
      </p:pic>
    </p:spTree>
    <p:extLst>
      <p:ext uri="{BB962C8B-B14F-4D97-AF65-F5344CB8AC3E}">
        <p14:creationId xmlns:p14="http://schemas.microsoft.com/office/powerpoint/2010/main" val="6228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Berlin Sans FB" pitchFamily="34" charset="0"/>
              </a:rPr>
              <a:t>“First Observe, Then Serve”</a:t>
            </a:r>
          </a:p>
        </p:txBody>
      </p:sp>
      <p:sp>
        <p:nvSpPr>
          <p:cNvPr id="25" name="Rectangle 24"/>
          <p:cNvSpPr/>
          <p:nvPr/>
        </p:nvSpPr>
        <p:spPr>
          <a:xfrm>
            <a:off x="7569082" y="4223080"/>
            <a:ext cx="3888509" cy="1200329"/>
          </a:xfrm>
          <a:prstGeom prst="rect">
            <a:avLst/>
          </a:prstGeom>
        </p:spPr>
        <p:txBody>
          <a:bodyPr wrap="square">
            <a:spAutoFit/>
          </a:bodyPr>
          <a:lstStyle/>
          <a:p>
            <a:r>
              <a:rPr lang="en-US" sz="2400" dirty="0">
                <a:solidFill>
                  <a:schemeClr val="bg1"/>
                </a:solidFill>
              </a:rPr>
              <a:t>Many people followed Jesus and for three days they were without food.</a:t>
            </a:r>
          </a:p>
        </p:txBody>
      </p:sp>
      <p:sp>
        <p:nvSpPr>
          <p:cNvPr id="33" name="Rectangle 32"/>
          <p:cNvSpPr/>
          <p:nvPr/>
        </p:nvSpPr>
        <p:spPr>
          <a:xfrm>
            <a:off x="402660" y="1387139"/>
            <a:ext cx="5957455" cy="1200329"/>
          </a:xfrm>
          <a:prstGeom prst="rect">
            <a:avLst/>
          </a:prstGeom>
        </p:spPr>
        <p:txBody>
          <a:bodyPr wrap="square">
            <a:spAutoFit/>
          </a:bodyPr>
          <a:lstStyle/>
          <a:p>
            <a:r>
              <a:rPr lang="en-US" dirty="0">
                <a:solidFill>
                  <a:schemeClr val="bg1"/>
                </a:solidFill>
              </a:rPr>
              <a:t>Despite the Savior’s warning to those He healed to not publish His miracles, people in the Decapolis region still heard about the wonderful things the Savior had done, and great multitudes gathered to Him </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8:1-9</a:t>
            </a:r>
          </a:p>
        </p:txBody>
      </p:sp>
      <p:sp>
        <p:nvSpPr>
          <p:cNvPr id="51" name="Rectangle 50"/>
          <p:cNvSpPr/>
          <p:nvPr/>
        </p:nvSpPr>
        <p:spPr>
          <a:xfrm>
            <a:off x="3657901" y="732042"/>
            <a:ext cx="5404428" cy="523220"/>
          </a:xfrm>
          <a:prstGeom prst="rect">
            <a:avLst/>
          </a:prstGeom>
        </p:spPr>
        <p:txBody>
          <a:bodyPr wrap="none">
            <a:spAutoFit/>
          </a:bodyPr>
          <a:lstStyle/>
          <a:p>
            <a:r>
              <a:rPr lang="en-US" sz="2800" i="1" dirty="0">
                <a:solidFill>
                  <a:srgbClr val="FFFF00"/>
                </a:solidFill>
              </a:rPr>
              <a:t>I have compassion on the multitude</a:t>
            </a:r>
          </a:p>
        </p:txBody>
      </p:sp>
      <p:sp>
        <p:nvSpPr>
          <p:cNvPr id="52" name="TextBox 51"/>
          <p:cNvSpPr txBox="1"/>
          <p:nvPr/>
        </p:nvSpPr>
        <p:spPr>
          <a:xfrm>
            <a:off x="9439564" y="526473"/>
            <a:ext cx="1237672" cy="276999"/>
          </a:xfrm>
          <a:prstGeom prst="rect">
            <a:avLst/>
          </a:prstGeom>
          <a:noFill/>
        </p:spPr>
        <p:txBody>
          <a:bodyPr wrap="square" rtlCol="0">
            <a:spAutoFit/>
          </a:bodyPr>
          <a:lstStyle/>
          <a:p>
            <a:r>
              <a:rPr lang="en-US" sz="1200" dirty="0">
                <a:solidFill>
                  <a:schemeClr val="bg1"/>
                </a:solidFill>
              </a:rPr>
              <a:t>(4)</a:t>
            </a:r>
          </a:p>
        </p:txBody>
      </p:sp>
      <p:pic>
        <p:nvPicPr>
          <p:cNvPr id="34818" name="Picture 2" descr="https://sermonsfromsilverside.files.wordpress.com/2012/07/jesus_feeds_5000_people_31491947_std.jpeg"/>
          <p:cNvPicPr>
            <a:picLocks noChangeAspect="1" noChangeArrowheads="1"/>
          </p:cNvPicPr>
          <p:nvPr/>
        </p:nvPicPr>
        <p:blipFill>
          <a:blip r:embed="rId3" cstate="print"/>
          <a:srcRect/>
          <a:stretch>
            <a:fillRect/>
          </a:stretch>
        </p:blipFill>
        <p:spPr bwMode="auto">
          <a:xfrm>
            <a:off x="2104448" y="2790680"/>
            <a:ext cx="5026024" cy="3769519"/>
          </a:xfrm>
          <a:prstGeom prst="rect">
            <a:avLst/>
          </a:prstGeom>
          <a:noFill/>
        </p:spPr>
      </p:pic>
    </p:spTree>
    <p:extLst>
      <p:ext uri="{BB962C8B-B14F-4D97-AF65-F5344CB8AC3E}">
        <p14:creationId xmlns:p14="http://schemas.microsoft.com/office/powerpoint/2010/main" val="30632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Failing to Wash</a:t>
            </a:r>
          </a:p>
        </p:txBody>
      </p:sp>
      <p:sp>
        <p:nvSpPr>
          <p:cNvPr id="5" name="Rectangle 4"/>
          <p:cNvSpPr/>
          <p:nvPr/>
        </p:nvSpPr>
        <p:spPr>
          <a:xfrm>
            <a:off x="545710" y="2056418"/>
            <a:ext cx="3685824" cy="923330"/>
          </a:xfrm>
          <a:prstGeom prst="rect">
            <a:avLst/>
          </a:prstGeom>
        </p:spPr>
        <p:txBody>
          <a:bodyPr wrap="square">
            <a:spAutoFit/>
          </a:bodyPr>
          <a:lstStyle/>
          <a:p>
            <a:r>
              <a:rPr lang="en-US" dirty="0">
                <a:solidFill>
                  <a:schemeClr val="bg1"/>
                </a:solidFill>
              </a:rPr>
              <a:t>The scribes and Pharisees try to discredit the disciples of Jesus by failing to wash before they ate. </a:t>
            </a:r>
            <a:endParaRPr lang="en-US" i="1" dirty="0">
              <a:solidFill>
                <a:schemeClr val="bg1"/>
              </a:solidFill>
            </a:endParaRPr>
          </a:p>
        </p:txBody>
      </p:sp>
      <p:sp>
        <p:nvSpPr>
          <p:cNvPr id="8" name="Rectangle 7"/>
          <p:cNvSpPr/>
          <p:nvPr/>
        </p:nvSpPr>
        <p:spPr>
          <a:xfrm>
            <a:off x="6352162" y="4053829"/>
            <a:ext cx="5505856" cy="2031325"/>
          </a:xfrm>
          <a:prstGeom prst="rect">
            <a:avLst/>
          </a:prstGeom>
        </p:spPr>
        <p:txBody>
          <a:bodyPr wrap="square">
            <a:spAutoFit/>
          </a:bodyPr>
          <a:lstStyle/>
          <a:p>
            <a:r>
              <a:rPr lang="en-US" dirty="0">
                <a:solidFill>
                  <a:schemeClr val="bg1"/>
                </a:solidFill>
              </a:rPr>
              <a:t>Under the law of Moses, many aspects of daily life were divided into categories of “clean” and “unclean.” Uncleanness referred to being ceremonially or ritually unclean and did not mean that the person was either unsanitary or morally unclean, though ritually “unclean” persons were excluded from certain religious and social activities until they were purified. (3)</a:t>
            </a:r>
            <a:endParaRPr lang="en-US" i="1" dirty="0">
              <a:solidFill>
                <a:schemeClr val="bg1"/>
              </a:solidFill>
            </a:endParaRPr>
          </a:p>
        </p:txBody>
      </p:sp>
      <p:sp>
        <p:nvSpPr>
          <p:cNvPr id="9" name="Rectangle 8"/>
          <p:cNvSpPr/>
          <p:nvPr/>
        </p:nvSpPr>
        <p:spPr>
          <a:xfrm>
            <a:off x="2989634" y="771197"/>
            <a:ext cx="6096000" cy="646331"/>
          </a:xfrm>
          <a:prstGeom prst="rect">
            <a:avLst/>
          </a:prstGeom>
        </p:spPr>
        <p:txBody>
          <a:bodyPr>
            <a:spAutoFit/>
          </a:bodyPr>
          <a:lstStyle/>
          <a:p>
            <a:pPr algn="ctr"/>
            <a:r>
              <a:rPr lang="en-US" dirty="0">
                <a:solidFill>
                  <a:schemeClr val="bg1"/>
                </a:solidFill>
              </a:rPr>
              <a:t> A ceremonial washing for the sake of ritual purity and does not refer to washing for sanitation.</a:t>
            </a: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15:1-2; Mark 7:1-3</a:t>
            </a:r>
            <a:endParaRPr lang="en-US" i="1" dirty="0">
              <a:solidFill>
                <a:schemeClr val="bg1"/>
              </a:solidFill>
            </a:endParaRPr>
          </a:p>
        </p:txBody>
      </p:sp>
      <p:pic>
        <p:nvPicPr>
          <p:cNvPr id="19458" name="Picture 2" descr="http://www.lovegodloveneighbor.com/wp-content/uploads/2013/08/pharisees.jpg"/>
          <p:cNvPicPr>
            <a:picLocks noChangeAspect="1" noChangeArrowheads="1"/>
          </p:cNvPicPr>
          <p:nvPr/>
        </p:nvPicPr>
        <p:blipFill>
          <a:blip r:embed="rId3" cstate="print"/>
          <a:srcRect/>
          <a:stretch>
            <a:fillRect/>
          </a:stretch>
        </p:blipFill>
        <p:spPr bwMode="auto">
          <a:xfrm>
            <a:off x="5408511" y="1513935"/>
            <a:ext cx="2466975" cy="1876425"/>
          </a:xfrm>
          <a:prstGeom prst="rect">
            <a:avLst/>
          </a:prstGeom>
          <a:noFill/>
        </p:spPr>
      </p:pic>
      <p:pic>
        <p:nvPicPr>
          <p:cNvPr id="19460" name="Picture 4" descr="http://3.bp.blogspot.com/-v09Sey2gPg0/VgzuQOTPPmI/AAAAAAAAA0Y/ksSNJw_R0F4/s1600/wash.jpg"/>
          <p:cNvPicPr>
            <a:picLocks noChangeAspect="1" noChangeArrowheads="1"/>
          </p:cNvPicPr>
          <p:nvPr/>
        </p:nvPicPr>
        <p:blipFill>
          <a:blip r:embed="rId4" cstate="print"/>
          <a:srcRect/>
          <a:stretch>
            <a:fillRect/>
          </a:stretch>
        </p:blipFill>
        <p:spPr bwMode="auto">
          <a:xfrm>
            <a:off x="2168536" y="3847120"/>
            <a:ext cx="3924198" cy="2612045"/>
          </a:xfrm>
          <a:prstGeom prst="rect">
            <a:avLst/>
          </a:prstGeom>
          <a:noFill/>
        </p:spPr>
      </p:pic>
    </p:spTree>
    <p:extLst>
      <p:ext uri="{BB962C8B-B14F-4D97-AF65-F5344CB8AC3E}">
        <p14:creationId xmlns:p14="http://schemas.microsoft.com/office/powerpoint/2010/main" val="110861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25" name="Rectangle 24"/>
          <p:cNvSpPr/>
          <p:nvPr/>
        </p:nvSpPr>
        <p:spPr>
          <a:xfrm>
            <a:off x="314035" y="344161"/>
            <a:ext cx="4941455" cy="3046988"/>
          </a:xfrm>
          <a:prstGeom prst="rect">
            <a:avLst/>
          </a:prstGeom>
        </p:spPr>
        <p:txBody>
          <a:bodyPr wrap="square">
            <a:spAutoFit/>
          </a:bodyPr>
          <a:lstStyle/>
          <a:p>
            <a:r>
              <a:rPr lang="en-US" sz="2400" dirty="0">
                <a:solidFill>
                  <a:schemeClr val="bg1"/>
                </a:solidFill>
              </a:rPr>
              <a:t>“How many times has your heart been touched as you have witnessed the need of another? How often have you </a:t>
            </a:r>
            <a:r>
              <a:rPr lang="en-US" sz="2400" i="1" dirty="0">
                <a:solidFill>
                  <a:schemeClr val="bg1"/>
                </a:solidFill>
              </a:rPr>
              <a:t>intended</a:t>
            </a:r>
            <a:r>
              <a:rPr lang="en-US" sz="2400" dirty="0">
                <a:solidFill>
                  <a:schemeClr val="bg1"/>
                </a:solidFill>
              </a:rPr>
              <a:t> to be the one to help? And yet how often has day-to-day living interfered and you’ve left it for others to help, feeling that ‘oh, surely someone will take care of that need.’</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a:t>
            </a:r>
          </a:p>
        </p:txBody>
      </p:sp>
      <p:sp>
        <p:nvSpPr>
          <p:cNvPr id="26" name="Rectangle 25"/>
          <p:cNvSpPr/>
          <p:nvPr/>
        </p:nvSpPr>
        <p:spPr>
          <a:xfrm>
            <a:off x="5015344" y="3414094"/>
            <a:ext cx="6816437" cy="3046988"/>
          </a:xfrm>
          <a:prstGeom prst="rect">
            <a:avLst/>
          </a:prstGeom>
        </p:spPr>
        <p:txBody>
          <a:bodyPr wrap="square">
            <a:spAutoFit/>
          </a:bodyPr>
          <a:lstStyle/>
          <a:p>
            <a:r>
              <a:rPr lang="en-US" sz="2400" dirty="0">
                <a:solidFill>
                  <a:schemeClr val="bg1"/>
                </a:solidFill>
              </a:rPr>
              <a:t>“We become so caught up in the busyness of our lives. Were we to step back, however, and take a good look at what we’re doing, we may find that we have immersed ourselves in the ‘thick of thin things.’ In other words, too often we spend most of our time taking care of the things which do not really matter much at all in the grand scheme of things, neglecting those more important causes.”</a:t>
            </a:r>
          </a:p>
        </p:txBody>
      </p:sp>
      <p:sp>
        <p:nvSpPr>
          <p:cNvPr id="27" name="TextBox 26"/>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(5)</a:t>
            </a:r>
          </a:p>
        </p:txBody>
      </p:sp>
      <p:pic>
        <p:nvPicPr>
          <p:cNvPr id="28" name="Picture 27" descr="Thomas S. Monson 1.jpg"/>
          <p:cNvPicPr>
            <a:picLocks noChangeAspect="1"/>
          </p:cNvPicPr>
          <p:nvPr/>
        </p:nvPicPr>
        <p:blipFill>
          <a:blip r:embed="rId3" cstate="print"/>
          <a:stretch>
            <a:fillRect/>
          </a:stretch>
        </p:blipFill>
        <p:spPr>
          <a:xfrm>
            <a:off x="10850223" y="186666"/>
            <a:ext cx="1069857" cy="1328098"/>
          </a:xfrm>
          <a:prstGeom prst="rect">
            <a:avLst/>
          </a:prstGeom>
        </p:spPr>
      </p:pic>
      <p:pic>
        <p:nvPicPr>
          <p:cNvPr id="29" name="Picture 16" descr="http://www.dent-artistry.com/images/Man-Thinking-0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6977" y="376383"/>
            <a:ext cx="2842913" cy="284291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110513" y="3618933"/>
            <a:ext cx="2935014" cy="2754158"/>
            <a:chOff x="851896" y="3655878"/>
            <a:chExt cx="2095500" cy="2095501"/>
          </a:xfrm>
        </p:grpSpPr>
        <p:pic>
          <p:nvPicPr>
            <p:cNvPr id="30" name="Picture 6" descr="http://content.presentermedia.com/files/animsp/00005000/5177/solution_group_thinking_md_wm_v2.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896" y="3655878"/>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868218" y="5347855"/>
              <a:ext cx="205970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48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Berlin Sans FB" pitchFamily="34" charset="0"/>
              </a:rPr>
              <a:t>Gradual Healing</a:t>
            </a:r>
          </a:p>
        </p:txBody>
      </p:sp>
      <p:sp>
        <p:nvSpPr>
          <p:cNvPr id="25" name="Rectangle 24"/>
          <p:cNvSpPr/>
          <p:nvPr/>
        </p:nvSpPr>
        <p:spPr>
          <a:xfrm>
            <a:off x="3629891" y="1323217"/>
            <a:ext cx="8562109" cy="3970318"/>
          </a:xfrm>
          <a:prstGeom prst="rect">
            <a:avLst/>
          </a:prstGeom>
        </p:spPr>
        <p:txBody>
          <a:bodyPr wrap="square">
            <a:spAutoFit/>
          </a:bodyPr>
          <a:lstStyle/>
          <a:p>
            <a:r>
              <a:rPr lang="en-US" sz="2800" dirty="0">
                <a:solidFill>
                  <a:schemeClr val="bg1"/>
                </a:solidFill>
              </a:rPr>
              <a:t>Jesus personally:</a:t>
            </a:r>
          </a:p>
          <a:p>
            <a:endParaRPr lang="en-US" sz="2800" dirty="0">
              <a:solidFill>
                <a:schemeClr val="bg1"/>
              </a:solidFill>
            </a:endParaRPr>
          </a:p>
          <a:p>
            <a:r>
              <a:rPr lang="en-US" sz="2800" dirty="0">
                <a:solidFill>
                  <a:schemeClr val="bg1"/>
                </a:solidFill>
              </a:rPr>
              <a:t>(1) led the blind man by the hand out of the town, </a:t>
            </a:r>
          </a:p>
          <a:p>
            <a:endParaRPr lang="en-US" sz="2800" dirty="0">
              <a:solidFill>
                <a:schemeClr val="bg1"/>
              </a:solidFill>
            </a:endParaRPr>
          </a:p>
          <a:p>
            <a:r>
              <a:rPr lang="en-US" sz="2800" dirty="0">
                <a:solidFill>
                  <a:schemeClr val="bg1"/>
                </a:solidFill>
              </a:rPr>
              <a:t>(2) applied his own saliva to the eyes of the sightless one, </a:t>
            </a:r>
          </a:p>
          <a:p>
            <a:endParaRPr lang="en-US" sz="2800" dirty="0">
              <a:solidFill>
                <a:schemeClr val="bg1"/>
              </a:solidFill>
            </a:endParaRPr>
          </a:p>
          <a:p>
            <a:r>
              <a:rPr lang="en-US" sz="2800" dirty="0">
                <a:solidFill>
                  <a:schemeClr val="bg1"/>
                </a:solidFill>
              </a:rPr>
              <a:t>(3) performed the ordinance of laying on of hands, and </a:t>
            </a:r>
          </a:p>
          <a:p>
            <a:endParaRPr lang="en-US" sz="2800" dirty="0">
              <a:solidFill>
                <a:schemeClr val="bg1"/>
              </a:solidFill>
            </a:endParaRPr>
          </a:p>
          <a:p>
            <a:r>
              <a:rPr lang="en-US" sz="2800" dirty="0">
                <a:solidFill>
                  <a:schemeClr val="bg1"/>
                </a:solidFill>
              </a:rPr>
              <a:t>(4) put his hands a second time upon the man’s eyes.</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8:22-26</a:t>
            </a:r>
          </a:p>
        </p:txBody>
      </p:sp>
      <p:grpSp>
        <p:nvGrpSpPr>
          <p:cNvPr id="35" name="Group 34"/>
          <p:cNvGrpSpPr/>
          <p:nvPr/>
        </p:nvGrpSpPr>
        <p:grpSpPr>
          <a:xfrm>
            <a:off x="277091" y="1366981"/>
            <a:ext cx="2983345" cy="4169490"/>
            <a:chOff x="1023793" y="1072573"/>
            <a:chExt cx="2309256" cy="3140540"/>
          </a:xfrm>
        </p:grpSpPr>
        <p:pic>
          <p:nvPicPr>
            <p:cNvPr id="35844" name="Picture 4" descr="He Anointed the Eyes of the Blind Man"/>
            <p:cNvPicPr>
              <a:picLocks noChangeAspect="1" noChangeArrowheads="1"/>
            </p:cNvPicPr>
            <p:nvPr/>
          </p:nvPicPr>
          <p:blipFill>
            <a:blip r:embed="rId3" cstate="print"/>
            <a:srcRect/>
            <a:stretch>
              <a:fillRect/>
            </a:stretch>
          </p:blipFill>
          <p:spPr bwMode="auto">
            <a:xfrm>
              <a:off x="1023793" y="1072573"/>
              <a:ext cx="2295525" cy="3095625"/>
            </a:xfrm>
            <a:prstGeom prst="rect">
              <a:avLst/>
            </a:prstGeom>
            <a:noFill/>
          </p:spPr>
        </p:pic>
        <p:sp>
          <p:nvSpPr>
            <p:cNvPr id="31" name="Rectangle 30"/>
            <p:cNvSpPr/>
            <p:nvPr/>
          </p:nvSpPr>
          <p:spPr>
            <a:xfrm>
              <a:off x="2565403" y="4004472"/>
              <a:ext cx="767646" cy="208641"/>
            </a:xfrm>
            <a:prstGeom prst="rect">
              <a:avLst/>
            </a:prstGeom>
          </p:spPr>
          <p:txBody>
            <a:bodyPr wrap="square">
              <a:spAutoFit/>
            </a:bodyPr>
            <a:lstStyle/>
            <a:p>
              <a:r>
                <a:rPr lang="en-US" sz="1200" dirty="0"/>
                <a:t>Walter </a:t>
              </a:r>
              <a:r>
                <a:rPr lang="en-US" sz="1200" dirty="0" err="1"/>
                <a:t>Rane</a:t>
              </a:r>
              <a:endParaRPr lang="en-US" sz="1200" dirty="0"/>
            </a:p>
          </p:txBody>
        </p:sp>
      </p:grpSp>
      <p:sp>
        <p:nvSpPr>
          <p:cNvPr id="36" name="TextBox 35"/>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(5)</a:t>
            </a:r>
          </a:p>
        </p:txBody>
      </p:sp>
      <p:pic>
        <p:nvPicPr>
          <p:cNvPr id="37" name="Picture 36" descr="bruce R. McConkie.jpg"/>
          <p:cNvPicPr>
            <a:picLocks noChangeAspect="1"/>
          </p:cNvPicPr>
          <p:nvPr/>
        </p:nvPicPr>
        <p:blipFill>
          <a:blip r:embed="rId4" cstate="print"/>
          <a:stretch>
            <a:fillRect/>
          </a:stretch>
        </p:blipFill>
        <p:spPr>
          <a:xfrm>
            <a:off x="11057443" y="129887"/>
            <a:ext cx="959065" cy="1338695"/>
          </a:xfrm>
          <a:prstGeom prst="rect">
            <a:avLst/>
          </a:prstGeom>
        </p:spPr>
      </p:pic>
      <p:sp>
        <p:nvSpPr>
          <p:cNvPr id="41" name="Rectangle 40"/>
          <p:cNvSpPr/>
          <p:nvPr/>
        </p:nvSpPr>
        <p:spPr>
          <a:xfrm>
            <a:off x="2549237" y="5802853"/>
            <a:ext cx="6096000" cy="646331"/>
          </a:xfrm>
          <a:prstGeom prst="rect">
            <a:avLst/>
          </a:prstGeom>
        </p:spPr>
        <p:txBody>
          <a:bodyPr>
            <a:spAutoFit/>
          </a:bodyPr>
          <a:lstStyle/>
          <a:p>
            <a:r>
              <a:rPr lang="en-US" dirty="0">
                <a:solidFill>
                  <a:schemeClr val="bg1"/>
                </a:solidFill>
              </a:rPr>
              <a:t>“I see men as trees, walking” [verse 24] indicates that the blind man could see, but not clearly.)</a:t>
            </a:r>
          </a:p>
        </p:txBody>
      </p:sp>
    </p:spTree>
    <p:extLst>
      <p:ext uri="{BB962C8B-B14F-4D97-AF65-F5344CB8AC3E}">
        <p14:creationId xmlns:p14="http://schemas.microsoft.com/office/powerpoint/2010/main" val="27445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25" name="Rectangle 24"/>
          <p:cNvSpPr/>
          <p:nvPr/>
        </p:nvSpPr>
        <p:spPr>
          <a:xfrm>
            <a:off x="1690254" y="722853"/>
            <a:ext cx="9190182" cy="5262979"/>
          </a:xfrm>
          <a:prstGeom prst="rect">
            <a:avLst/>
          </a:prstGeom>
        </p:spPr>
        <p:txBody>
          <a:bodyPr wrap="square">
            <a:spAutoFit/>
          </a:bodyPr>
          <a:lstStyle/>
          <a:p>
            <a:r>
              <a:rPr lang="en-US" sz="2800" dirty="0">
                <a:solidFill>
                  <a:schemeClr val="bg1"/>
                </a:solidFill>
              </a:rPr>
              <a:t>“Certainly the manner in which this healing took place teaches that men should seek the Lord’s healing grace with all their strength and faith, though such is sufficient for a partial cure only.” </a:t>
            </a:r>
          </a:p>
          <a:p>
            <a:endParaRPr lang="en-US" sz="2800" dirty="0">
              <a:solidFill>
                <a:schemeClr val="bg1"/>
              </a:solidFill>
            </a:endParaRPr>
          </a:p>
          <a:p>
            <a:r>
              <a:rPr lang="en-US" sz="2800" dirty="0">
                <a:solidFill>
                  <a:schemeClr val="bg1"/>
                </a:solidFill>
              </a:rPr>
              <a:t>Following the receipt of this partial cure, “they may then gain the added assurance and faith to be made whole and well every whit. </a:t>
            </a:r>
          </a:p>
          <a:p>
            <a:endParaRPr lang="en-US" sz="2800" dirty="0">
              <a:solidFill>
                <a:schemeClr val="bg1"/>
              </a:solidFill>
            </a:endParaRPr>
          </a:p>
          <a:p>
            <a:r>
              <a:rPr lang="en-US" sz="2800" dirty="0">
                <a:solidFill>
                  <a:schemeClr val="bg1"/>
                </a:solidFill>
              </a:rPr>
              <a:t>Men also are often healed of their spiritual maladies by degrees, step by step as they get their lives in harmony with the plans and purposes of Deity.” </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8:22-26</a:t>
            </a:r>
          </a:p>
        </p:txBody>
      </p:sp>
      <p:sp>
        <p:nvSpPr>
          <p:cNvPr id="36" name="TextBox 35"/>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(5)</a:t>
            </a:r>
          </a:p>
        </p:txBody>
      </p:sp>
      <p:pic>
        <p:nvPicPr>
          <p:cNvPr id="10" name="Picture 9" descr="bruce R. McConkie.jpg"/>
          <p:cNvPicPr>
            <a:picLocks noChangeAspect="1"/>
          </p:cNvPicPr>
          <p:nvPr/>
        </p:nvPicPr>
        <p:blipFill>
          <a:blip r:embed="rId3" cstate="print"/>
          <a:stretch>
            <a:fillRect/>
          </a:stretch>
        </p:blipFill>
        <p:spPr>
          <a:xfrm>
            <a:off x="10965080" y="148360"/>
            <a:ext cx="959065" cy="1338695"/>
          </a:xfrm>
          <a:prstGeom prst="rect">
            <a:avLst/>
          </a:prstGeom>
        </p:spPr>
      </p:pic>
    </p:spTree>
    <p:extLst>
      <p:ext uri="{BB962C8B-B14F-4D97-AF65-F5344CB8AC3E}">
        <p14:creationId xmlns:p14="http://schemas.microsoft.com/office/powerpoint/2010/main" val="27471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Berlin Sans FB" pitchFamily="34" charset="0"/>
              </a:rPr>
              <a:t>Our Gradual Healing</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8:22-26</a:t>
            </a:r>
          </a:p>
        </p:txBody>
      </p:sp>
      <p:sp>
        <p:nvSpPr>
          <p:cNvPr id="36" name="TextBox 35"/>
          <p:cNvSpPr txBox="1"/>
          <p:nvPr/>
        </p:nvSpPr>
        <p:spPr>
          <a:xfrm>
            <a:off x="10926618" y="6479309"/>
            <a:ext cx="1265382" cy="378691"/>
          </a:xfrm>
          <a:prstGeom prst="rect">
            <a:avLst/>
          </a:prstGeom>
          <a:noFill/>
        </p:spPr>
        <p:txBody>
          <a:bodyPr wrap="square" rtlCol="0">
            <a:spAutoFit/>
          </a:bodyPr>
          <a:lstStyle/>
          <a:p>
            <a:pPr algn="r"/>
            <a:r>
              <a:rPr lang="en-US" dirty="0">
                <a:solidFill>
                  <a:schemeClr val="bg1"/>
                </a:solidFill>
              </a:rPr>
              <a:t>(6)</a:t>
            </a:r>
          </a:p>
        </p:txBody>
      </p:sp>
      <p:sp>
        <p:nvSpPr>
          <p:cNvPr id="41" name="Rectangle 40"/>
          <p:cNvSpPr/>
          <p:nvPr/>
        </p:nvSpPr>
        <p:spPr>
          <a:xfrm>
            <a:off x="1334818" y="2165791"/>
            <a:ext cx="6096000" cy="2246769"/>
          </a:xfrm>
          <a:prstGeom prst="rect">
            <a:avLst/>
          </a:prstGeom>
        </p:spPr>
        <p:txBody>
          <a:bodyPr>
            <a:spAutoFit/>
          </a:bodyPr>
          <a:lstStyle/>
          <a:p>
            <a:r>
              <a:rPr lang="en-US" sz="2800" dirty="0">
                <a:solidFill>
                  <a:schemeClr val="bg1"/>
                </a:solidFill>
              </a:rPr>
              <a:t> ”It must be remembered that whether the Lord sees fit to heal instantaneously or gradually, whether it be through surgery and treatment or without it, the healing is still the Lord’s miracle.”</a:t>
            </a:r>
          </a:p>
        </p:txBody>
      </p:sp>
      <p:pic>
        <p:nvPicPr>
          <p:cNvPr id="8" name="Picture 2" descr="https://upload.wikimedia.org/wikipedia/commons/e/e1/Christ_and_the_pauper.jpg"/>
          <p:cNvPicPr>
            <a:picLocks noChangeAspect="1" noChangeArrowheads="1"/>
          </p:cNvPicPr>
          <p:nvPr/>
        </p:nvPicPr>
        <p:blipFill>
          <a:blip r:embed="rId3" cstate="print"/>
          <a:srcRect/>
          <a:stretch>
            <a:fillRect/>
          </a:stretch>
        </p:blipFill>
        <p:spPr bwMode="auto">
          <a:xfrm>
            <a:off x="8280478" y="1256145"/>
            <a:ext cx="2840230" cy="5163127"/>
          </a:xfrm>
          <a:prstGeom prst="rect">
            <a:avLst/>
          </a:prstGeom>
          <a:noFill/>
        </p:spPr>
      </p:pic>
    </p:spTree>
    <p:extLst>
      <p:ext uri="{BB962C8B-B14F-4D97-AF65-F5344CB8AC3E}">
        <p14:creationId xmlns:p14="http://schemas.microsoft.com/office/powerpoint/2010/main" val="1474713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Berlin Sans FB" pitchFamily="34" charset="0"/>
              </a:rPr>
              <a:t>Peter’s Testimony</a:t>
            </a:r>
          </a:p>
        </p:txBody>
      </p:sp>
      <p:sp>
        <p:nvSpPr>
          <p:cNvPr id="34" name="TextBox 33"/>
          <p:cNvSpPr txBox="1"/>
          <p:nvPr/>
        </p:nvSpPr>
        <p:spPr>
          <a:xfrm>
            <a:off x="0" y="6550223"/>
            <a:ext cx="1665838" cy="307777"/>
          </a:xfrm>
          <a:prstGeom prst="rect">
            <a:avLst/>
          </a:prstGeom>
          <a:noFill/>
        </p:spPr>
        <p:txBody>
          <a:bodyPr wrap="square" rtlCol="0">
            <a:spAutoFit/>
          </a:bodyPr>
          <a:lstStyle/>
          <a:p>
            <a:r>
              <a:rPr lang="en-US" sz="1400" dirty="0">
                <a:solidFill>
                  <a:schemeClr val="bg1"/>
                </a:solidFill>
              </a:rPr>
              <a:t>Mark 8:27-32</a:t>
            </a:r>
          </a:p>
        </p:txBody>
      </p:sp>
      <p:sp>
        <p:nvSpPr>
          <p:cNvPr id="41" name="Rectangle 40"/>
          <p:cNvSpPr/>
          <p:nvPr/>
        </p:nvSpPr>
        <p:spPr>
          <a:xfrm>
            <a:off x="517237" y="1563362"/>
            <a:ext cx="6096000" cy="3970318"/>
          </a:xfrm>
          <a:prstGeom prst="rect">
            <a:avLst/>
          </a:prstGeom>
        </p:spPr>
        <p:txBody>
          <a:bodyPr>
            <a:spAutoFit/>
          </a:bodyPr>
          <a:lstStyle/>
          <a:p>
            <a:r>
              <a:rPr lang="en-US" sz="2800" dirty="0">
                <a:solidFill>
                  <a:schemeClr val="bg1"/>
                </a:solidFill>
              </a:rPr>
              <a:t>Jesus prophesied that the Son of Man would suffer and be killed. </a:t>
            </a:r>
          </a:p>
          <a:p>
            <a:endParaRPr lang="en-US" sz="2800" dirty="0">
              <a:solidFill>
                <a:schemeClr val="bg1"/>
              </a:solidFill>
            </a:endParaRPr>
          </a:p>
          <a:p>
            <a:r>
              <a:rPr lang="en-US" sz="2800" dirty="0">
                <a:solidFill>
                  <a:schemeClr val="bg1"/>
                </a:solidFill>
              </a:rPr>
              <a:t>Because of the popular Jewish expectations of a conquering Messiah, it was difficult for Peter, as well as for many Jews of that time, to understand and accept the idea of a Messiah who would suffer and die.</a:t>
            </a:r>
          </a:p>
        </p:txBody>
      </p:sp>
      <p:pic>
        <p:nvPicPr>
          <p:cNvPr id="1026" name="Picture 2" descr="http://saltandlighttv.org/blog/wp-content/uploads/2010/04/JesusPeter.jpg"/>
          <p:cNvPicPr>
            <a:picLocks noChangeAspect="1" noChangeArrowheads="1"/>
          </p:cNvPicPr>
          <p:nvPr/>
        </p:nvPicPr>
        <p:blipFill>
          <a:blip r:embed="rId3" cstate="print"/>
          <a:srcRect t="-1697" r="33687"/>
          <a:stretch>
            <a:fillRect/>
          </a:stretch>
        </p:blipFill>
        <p:spPr bwMode="auto">
          <a:xfrm>
            <a:off x="7821755" y="960582"/>
            <a:ext cx="2633807" cy="5385563"/>
          </a:xfrm>
          <a:prstGeom prst="rect">
            <a:avLst/>
          </a:prstGeom>
          <a:noFill/>
        </p:spPr>
      </p:pic>
    </p:spTree>
    <p:extLst>
      <p:ext uri="{BB962C8B-B14F-4D97-AF65-F5344CB8AC3E}">
        <p14:creationId xmlns:p14="http://schemas.microsoft.com/office/powerpoint/2010/main" val="270568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encrypted-tbn1.gstatic.com/images?q=tbn:ANd9GcTonbR6pozY_PmwtQQRViJK_-kS4qOT1ZMIUYGQvvZyBJCi9q8wdA"/>
          <p:cNvPicPr>
            <a:picLocks noChangeAspect="1" noChangeArrowheads="1"/>
          </p:cNvPicPr>
          <p:nvPr/>
        </p:nvPicPr>
        <p:blipFill>
          <a:blip r:embed="rId2" cstate="print"/>
          <a:srcRect r="2689" b="12892"/>
          <a:stretch>
            <a:fillRect/>
          </a:stretch>
        </p:blipFill>
        <p:spPr bwMode="auto">
          <a:xfrm>
            <a:off x="0" y="-1"/>
            <a:ext cx="12192000" cy="6858001"/>
          </a:xfrm>
          <a:prstGeom prst="rect">
            <a:avLst/>
          </a:prstGeom>
          <a:noFill/>
        </p:spPr>
      </p:pic>
      <p:sp>
        <p:nvSpPr>
          <p:cNvPr id="5" name="TextBox 4"/>
          <p:cNvSpPr txBox="1"/>
          <p:nvPr/>
        </p:nvSpPr>
        <p:spPr>
          <a:xfrm>
            <a:off x="0" y="0"/>
            <a:ext cx="12192000" cy="230832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12, 13</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1:373, 1:379–80).</a:t>
            </a:r>
          </a:p>
          <a:p>
            <a:pPr marL="342900" indent="-342900">
              <a:buFontTx/>
              <a:buAutoNum type="arabicPeriod"/>
            </a:pPr>
            <a:r>
              <a:rPr lang="en-US" dirty="0">
                <a:solidFill>
                  <a:schemeClr val="bg1"/>
                </a:solidFill>
              </a:rPr>
              <a:t>Elder Richard G. Scott “Removing Barriers to Happiness,”</a:t>
            </a:r>
            <a:r>
              <a:rPr lang="en-US" i="1" dirty="0">
                <a:solidFill>
                  <a:schemeClr val="bg1"/>
                </a:solidFill>
              </a:rPr>
              <a:t> Ensign,</a:t>
            </a:r>
            <a:r>
              <a:rPr lang="en-US" dirty="0">
                <a:solidFill>
                  <a:schemeClr val="bg1"/>
                </a:solidFill>
              </a:rPr>
              <a:t> May 1998, 87</a:t>
            </a:r>
          </a:p>
          <a:p>
            <a:pPr marL="342900" indent="-342900">
              <a:buFontTx/>
              <a:buAutoNum type="arabicPeriod"/>
            </a:pPr>
            <a:r>
              <a:rPr lang="en-US" dirty="0">
                <a:solidFill>
                  <a:schemeClr val="bg1"/>
                </a:solidFill>
              </a:rPr>
              <a:t>Linda K. Burton (“First Observe, Then Serve,”</a:t>
            </a:r>
            <a:r>
              <a:rPr lang="en-US" i="1" dirty="0">
                <a:solidFill>
                  <a:schemeClr val="bg1"/>
                </a:solidFill>
              </a:rPr>
              <a:t> Ensign</a:t>
            </a:r>
            <a:r>
              <a:rPr lang="en-US" dirty="0">
                <a:solidFill>
                  <a:schemeClr val="bg1"/>
                </a:solidFill>
              </a:rPr>
              <a:t> or </a:t>
            </a:r>
            <a:r>
              <a:rPr lang="en-US" i="1" dirty="0">
                <a:solidFill>
                  <a:schemeClr val="bg1"/>
                </a:solidFill>
              </a:rPr>
              <a:t>Liahona, </a:t>
            </a:r>
            <a:r>
              <a:rPr lang="en-US" dirty="0">
                <a:solidFill>
                  <a:schemeClr val="bg1"/>
                </a:solidFill>
              </a:rPr>
              <a:t>Nov. 2012, 78</a:t>
            </a:r>
          </a:p>
          <a:p>
            <a:pPr marL="342900" indent="-342900">
              <a:buFontTx/>
              <a:buAutoNum type="arabicPeriod"/>
            </a:pPr>
            <a:r>
              <a:rPr lang="en-US" dirty="0">
                <a:solidFill>
                  <a:schemeClr val="bg1"/>
                </a:solidFill>
              </a:rPr>
              <a:t>President Thomas S. Monson “What Have I Done for Someone Today?”</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2009, 85</a:t>
            </a:r>
          </a:p>
          <a:p>
            <a:pPr marL="342900" indent="-342900">
              <a:buFontTx/>
              <a:buAutoNum type="arabicPeriod"/>
            </a:pPr>
            <a:r>
              <a:rPr lang="en-US" dirty="0">
                <a:solidFill>
                  <a:schemeClr val="bg1"/>
                </a:solidFill>
              </a:rPr>
              <a:t>President Spencer W. Kimball </a:t>
            </a:r>
            <a:r>
              <a:rPr lang="en-US" i="1" dirty="0">
                <a:solidFill>
                  <a:schemeClr val="bg1"/>
                </a:solidFill>
              </a:rPr>
              <a:t>President Kimball Speaks Out on Administration to the Sick </a:t>
            </a:r>
            <a:r>
              <a:rPr lang="en-US" dirty="0">
                <a:solidFill>
                  <a:schemeClr val="bg1"/>
                </a:solidFill>
              </a:rPr>
              <a:t> August 1982 Ensign</a:t>
            </a:r>
            <a:endParaRPr lang="en-US" i="1" dirty="0">
              <a:solidFill>
                <a:schemeClr val="bg1"/>
              </a:solidFill>
            </a:endParaRPr>
          </a:p>
        </p:txBody>
      </p:sp>
      <p:sp>
        <p:nvSpPr>
          <p:cNvPr id="14" name="Footer Placeholder 14">
            <a:extLst>
              <a:ext uri="{FF2B5EF4-FFF2-40B4-BE49-F238E27FC236}">
                <a16:creationId xmlns:a16="http://schemas.microsoft.com/office/drawing/2014/main" id="{885E9213-73CC-4F0F-B684-082E1980D191}"/>
              </a:ext>
            </a:extLst>
          </p:cNvPr>
          <p:cNvSpPr>
            <a:spLocks noGrp="1"/>
          </p:cNvSpPr>
          <p:nvPr/>
        </p:nvSpPr>
        <p:spPr>
          <a:xfrm>
            <a:off x="0" y="640160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65484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87995" y="195267"/>
          <a:ext cx="10434045" cy="3439680"/>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3968">
                <a:tc>
                  <a:txBody>
                    <a:bodyPr/>
                    <a:lstStyle/>
                    <a:p>
                      <a:r>
                        <a:rPr lang="en-US" sz="1200" dirty="0"/>
                        <a:t>Conflict with Scribes and Pharisees over Cleanliness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7:1-23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3968">
                <a:tc>
                  <a:txBody>
                    <a:bodyPr/>
                    <a:lstStyle/>
                    <a:p>
                      <a:r>
                        <a:rPr lang="en-US" sz="1200" dirty="0"/>
                        <a:t>Jesus Heals a Gentile’s Daughter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15:21-28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7:24-30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3968">
                <a:tc>
                  <a:txBody>
                    <a:bodyPr/>
                    <a:lstStyle/>
                    <a:p>
                      <a:r>
                        <a:rPr lang="en-US" sz="1200" dirty="0"/>
                        <a:t>Jesus Returns to the Sea of Galilee and Heals Many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15:29-31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7:31-37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3968">
                <a:tc>
                  <a:txBody>
                    <a:bodyPr/>
                    <a:lstStyle/>
                    <a:p>
                      <a:r>
                        <a:rPr lang="en-US" sz="1200" dirty="0"/>
                        <a:t>Jesus Feeds 4,000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15:32-38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3968">
                <a:tc>
                  <a:txBody>
                    <a:bodyPr/>
                    <a:lstStyle/>
                    <a:p>
                      <a:r>
                        <a:rPr lang="en-US" sz="1200" dirty="0"/>
                        <a:t>Jesus Goes to </a:t>
                      </a:r>
                      <a:r>
                        <a:rPr lang="en-US" sz="1200" dirty="0" err="1"/>
                        <a:t>Magdala</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3968">
                <a:tc>
                  <a:txBody>
                    <a:bodyPr/>
                    <a:lstStyle/>
                    <a:p>
                      <a:r>
                        <a:rPr lang="en-US" sz="1200" dirty="0"/>
                        <a:t>Another Discourse on Signs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16:1-4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8:11-13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3968">
                <a:tc>
                  <a:txBody>
                    <a:bodyPr/>
                    <a:lstStyle/>
                    <a:p>
                      <a:r>
                        <a:rPr lang="en-US" sz="1200" dirty="0"/>
                        <a:t>Conflict with Scribes and Pharisees over Cleanliness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15:1-20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7:1-23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3968">
                <a:tc>
                  <a:txBody>
                    <a:bodyPr/>
                    <a:lstStyle/>
                    <a:p>
                      <a:r>
                        <a:rPr lang="en-US" sz="1200" dirty="0"/>
                        <a:t>Jesus Heals a Gentile’s Daughter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15:21-28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7:24-30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3968">
                <a:tc>
                  <a:txBody>
                    <a:bodyPr/>
                    <a:lstStyle/>
                    <a:p>
                      <a:r>
                        <a:rPr lang="en-US" sz="1200" dirty="0"/>
                        <a:t>Jesus Returns to the Sea of Galilee and Heals Many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15:29-31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7:31-37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22328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1569660"/>
          </a:xfrm>
          <a:prstGeom prst="rect">
            <a:avLst/>
          </a:prstGeom>
          <a:ln>
            <a:solidFill>
              <a:schemeClr val="tx1"/>
            </a:solidFill>
          </a:ln>
        </p:spPr>
        <p:txBody>
          <a:bodyPr>
            <a:spAutoFit/>
          </a:bodyPr>
          <a:lstStyle/>
          <a:p>
            <a:r>
              <a:rPr lang="en-US" sz="1200" b="1" dirty="0"/>
              <a:t>Hypocrisy—tradition of </a:t>
            </a:r>
            <a:r>
              <a:rPr lang="en-US" sz="1200" b="1" i="1" dirty="0" err="1"/>
              <a:t>Corban</a:t>
            </a:r>
            <a:r>
              <a:rPr lang="en-US" sz="1200" b="1" i="1" dirty="0"/>
              <a:t>  </a:t>
            </a:r>
            <a:r>
              <a:rPr lang="en-US" sz="1200" b="1" dirty="0"/>
              <a:t>Mark 7:10-13</a:t>
            </a:r>
          </a:p>
          <a:p>
            <a:r>
              <a:rPr lang="en-US" sz="1200" dirty="0"/>
              <a:t>An example of this hypocrisy was the Pharisees’ observance of the tradition of “</a:t>
            </a:r>
            <a:r>
              <a:rPr lang="en-US" sz="1200" dirty="0" err="1"/>
              <a:t>corban</a:t>
            </a:r>
            <a:r>
              <a:rPr lang="en-US" sz="1200" dirty="0"/>
              <a:t>”.  </a:t>
            </a:r>
            <a:r>
              <a:rPr lang="en-US" sz="1200" i="1" dirty="0" err="1"/>
              <a:t>Corban</a:t>
            </a:r>
            <a:r>
              <a:rPr lang="en-US" sz="1200" dirty="0"/>
              <a:t> meant “given to God.” A tradition of the elders held that if a man had money or other resources he intended to give to God or the temple, those resources could be declared “</a:t>
            </a:r>
            <a:r>
              <a:rPr lang="en-US" sz="1200" dirty="0" err="1"/>
              <a:t>corban</a:t>
            </a:r>
            <a:r>
              <a:rPr lang="en-US" sz="1200" dirty="0"/>
              <a:t>” and need not be used to care for his aging parents, even though God had commanded, “</a:t>
            </a:r>
            <a:r>
              <a:rPr lang="en-US" sz="1200" dirty="0" err="1"/>
              <a:t>Honour</a:t>
            </a:r>
            <a:r>
              <a:rPr lang="en-US" sz="1200" dirty="0"/>
              <a:t> thy father and thy mother” (Exodus 20:12). Placing man-made tradition above the word of God in ways like this showed that traditions had taken precedence over the word of God (see Mark 7:6, 13). </a:t>
            </a:r>
            <a:r>
              <a:rPr lang="en-US" sz="1200" i="1" dirty="0"/>
              <a:t>New Testament Student Institute Manual Chapter 12</a:t>
            </a:r>
            <a:endParaRPr lang="en-US" sz="1200" dirty="0"/>
          </a:p>
        </p:txBody>
      </p:sp>
      <p:sp>
        <p:nvSpPr>
          <p:cNvPr id="4" name="Rectangle 3"/>
          <p:cNvSpPr/>
          <p:nvPr/>
        </p:nvSpPr>
        <p:spPr>
          <a:xfrm>
            <a:off x="0" y="1577492"/>
            <a:ext cx="6096000" cy="3231654"/>
          </a:xfrm>
          <a:prstGeom prst="rect">
            <a:avLst/>
          </a:prstGeom>
          <a:ln>
            <a:solidFill>
              <a:schemeClr val="tx1"/>
            </a:solidFill>
          </a:ln>
        </p:spPr>
        <p:txBody>
          <a:bodyPr>
            <a:spAutoFit/>
          </a:bodyPr>
          <a:lstStyle/>
          <a:p>
            <a:pPr fontAlgn="base"/>
            <a:r>
              <a:rPr lang="en-US" sz="1200" b="1" dirty="0"/>
              <a:t>Hypocrites: </a:t>
            </a:r>
          </a:p>
          <a:p>
            <a:pPr fontAlgn="base"/>
            <a:r>
              <a:rPr lang="en-US" sz="1200" dirty="0"/>
              <a:t>“The teachings of Jesus also challenged the traditions of different groups. … ‘Hypocrites’ is what He called those whose adherence to their traditions kept them from keeping the commandments of God [see Mark 7:6;Matthew 15:7]. …</a:t>
            </a:r>
          </a:p>
          <a:p>
            <a:pPr fontAlgn="base"/>
            <a:r>
              <a:rPr lang="en-US" sz="1200" dirty="0"/>
              <a:t>“The traditions or culture or way of life of a people inevitably include some practices that must be changed by those who wish to qualify for God’s choicest blessings.</a:t>
            </a:r>
          </a:p>
          <a:p>
            <a:pPr fontAlgn="base"/>
            <a:r>
              <a:rPr lang="en-US" sz="1200" dirty="0"/>
              <a:t>“Chastity is an example. … Always the prophets of God have condemned </a:t>
            </a:r>
            <a:r>
              <a:rPr lang="en-US" sz="1200" dirty="0" err="1"/>
              <a:t>whoredoms</a:t>
            </a:r>
            <a:r>
              <a:rPr lang="en-US" sz="1200" dirty="0"/>
              <a:t>. Yet these eternal commands have frequently been ignored, opposed, or mocked by powerful traditions in many lands. … Sexual relations out of wedlock are tolerated or advocated by many. So is the rapidly expanding culture of pornography.  All who have belonged to these cultures of sin must repent and change if they are to become the people of God, for He has warned that ‘no unclean thing can enter into his kingdom’ (3 Nephi 27:19). …</a:t>
            </a:r>
          </a:p>
          <a:p>
            <a:pPr fontAlgn="base"/>
            <a:r>
              <a:rPr lang="en-US" sz="1200" dirty="0"/>
              <a:t>“Another example is honesty. Some cultures allow lying, stealing, and other dishonest practices. But dishonesty in any form—whether to appease, to save face, or to get gain—is in direct conflict with gospel commandments and culture. God is a God of truth, and God does not change. We are the ones who must change.” Elder </a:t>
            </a:r>
            <a:r>
              <a:rPr lang="en-US" sz="1200" dirty="0" err="1"/>
              <a:t>Dallin</a:t>
            </a:r>
            <a:r>
              <a:rPr lang="en-US" sz="1200" dirty="0"/>
              <a:t> H. Oaks (“Repentance and Change,”</a:t>
            </a:r>
            <a:r>
              <a:rPr lang="en-US" sz="1200" i="1" dirty="0"/>
              <a:t> Ensign</a:t>
            </a:r>
            <a:r>
              <a:rPr lang="en-US" sz="1200" dirty="0"/>
              <a:t> or </a:t>
            </a:r>
            <a:r>
              <a:rPr lang="en-US" sz="1200" i="1" dirty="0"/>
              <a:t>Liahona,</a:t>
            </a:r>
            <a:r>
              <a:rPr lang="en-US" sz="1200" dirty="0"/>
              <a:t> Nov. 2003, 38). </a:t>
            </a:r>
          </a:p>
        </p:txBody>
      </p:sp>
      <p:sp>
        <p:nvSpPr>
          <p:cNvPr id="5" name="Rectangle 4"/>
          <p:cNvSpPr/>
          <p:nvPr/>
        </p:nvSpPr>
        <p:spPr>
          <a:xfrm>
            <a:off x="0" y="4805602"/>
            <a:ext cx="6096000" cy="1200329"/>
          </a:xfrm>
          <a:prstGeom prst="rect">
            <a:avLst/>
          </a:prstGeom>
          <a:ln>
            <a:solidFill>
              <a:schemeClr val="tx1"/>
            </a:solidFill>
          </a:ln>
        </p:spPr>
        <p:txBody>
          <a:bodyPr>
            <a:spAutoFit/>
          </a:bodyPr>
          <a:lstStyle/>
          <a:p>
            <a:r>
              <a:rPr lang="en-US" sz="1200" b="1" dirty="0"/>
              <a:t>Healing Mark 7:31-37</a:t>
            </a:r>
          </a:p>
          <a:p>
            <a:r>
              <a:rPr lang="en-US" sz="1200" dirty="0"/>
              <a:t>“The Lord is dealing with a believing soul who cannot hear his words or give fluent answer to them. And so what is more natural than to make use of common signs, known to and understood by the deaf and speech inhibited man, to indicate what the Master could and would do in accordance with the law of faith?” Elder Bruce R. McConkie (</a:t>
            </a:r>
            <a:r>
              <a:rPr lang="en-US" sz="1200" i="1" dirty="0"/>
              <a:t>Doctrinal New Testament Commentary,</a:t>
            </a:r>
            <a:r>
              <a:rPr lang="en-US" sz="1200" dirty="0"/>
              <a:t> 1:373). </a:t>
            </a:r>
          </a:p>
        </p:txBody>
      </p:sp>
      <p:sp>
        <p:nvSpPr>
          <p:cNvPr id="6" name="Rectangle 5"/>
          <p:cNvSpPr/>
          <p:nvPr/>
        </p:nvSpPr>
        <p:spPr>
          <a:xfrm>
            <a:off x="6096000" y="0"/>
            <a:ext cx="6096000" cy="5447645"/>
          </a:xfrm>
          <a:prstGeom prst="rect">
            <a:avLst/>
          </a:prstGeom>
          <a:ln>
            <a:solidFill>
              <a:schemeClr val="tx1"/>
            </a:solidFill>
          </a:ln>
        </p:spPr>
        <p:txBody>
          <a:bodyPr wrap="square">
            <a:spAutoFit/>
          </a:bodyPr>
          <a:lstStyle/>
          <a:p>
            <a:r>
              <a:rPr lang="en-US" sz="1200" b="1" dirty="0"/>
              <a:t>Feeding of the 4,000 Mark 7:31</a:t>
            </a:r>
          </a:p>
          <a:p>
            <a:r>
              <a:rPr lang="en-US" sz="1200" dirty="0"/>
              <a:t>According to Mark 7:31, the feeding of the four thousand occurred in the largely Gentile Decapolis region, which was on the southeastern shore of the Sea of Galilee. There had been people in this area who believed in Jesus Christ from at least the time of the healing of the man out of whom the Savior cast a legion of devils (see Mark 5:19–20; Matthew 4:25), and the number of believers had grown to a “very great” multitude (Mark 8:1).</a:t>
            </a:r>
          </a:p>
          <a:p>
            <a:endParaRPr lang="en-US" sz="1200" dirty="0"/>
          </a:p>
          <a:p>
            <a:r>
              <a:rPr lang="en-US" sz="1200" dirty="0"/>
              <a:t>“This miraculous feeding of the four thousand is not a mere duplication or repetition of the feeding of the five thousand which took place a short time before near Bethsaida. Then our Lord was mingling with his own kindred of Israel; now he is teaching other hosts who in substantial part, being inhabitants of Decapolis, are presumed to be Gentile. Then he was laying the foundation for his incomparable sermon on the Bread of Life; now he is prefiguring the future presentation of the living bread to the Gentile nations. And significantly, this mixed multitude from the east of the Jordan were more receptive, and took a more sane and sound view of the matchless miracle of feeding thousands by use of the creative powers resident in him, than did the members of the chosen seed”  elder Bruce R. McConkie (</a:t>
            </a:r>
            <a:r>
              <a:rPr lang="en-US" sz="1200" i="1" dirty="0"/>
              <a:t>Doctrinal New Testament Commentary,</a:t>
            </a:r>
            <a:r>
              <a:rPr lang="en-US" sz="1200" dirty="0"/>
              <a:t> 3 vols. [1965–73], 1:375).</a:t>
            </a:r>
          </a:p>
          <a:p>
            <a:endParaRPr lang="en-US" sz="1200" dirty="0"/>
          </a:p>
          <a:p>
            <a:pPr fontAlgn="base"/>
            <a:r>
              <a:rPr lang="en-US" sz="1200" b="1" dirty="0"/>
              <a:t>The Divine Gift of Gratitude:</a:t>
            </a:r>
          </a:p>
          <a:p>
            <a:pPr fontAlgn="base"/>
            <a:r>
              <a:rPr lang="en-US" sz="1200" dirty="0"/>
              <a:t>“‘[The Savior] took the seven loaves and the fishes, </a:t>
            </a:r>
            <a:r>
              <a:rPr lang="en-US" sz="1200" dirty="0" err="1"/>
              <a:t>and</a:t>
            </a:r>
            <a:r>
              <a:rPr lang="en-US" sz="1200" i="1" dirty="0" err="1"/>
              <a:t>gave</a:t>
            </a:r>
            <a:r>
              <a:rPr lang="en-US" sz="1200" i="1" dirty="0"/>
              <a:t> thanks,</a:t>
            </a:r>
            <a:r>
              <a:rPr lang="en-US" sz="1200" dirty="0"/>
              <a:t> and brake them, and gave to his disciples, and the disciples to the multitude.’</a:t>
            </a:r>
          </a:p>
          <a:p>
            <a:pPr fontAlgn="base"/>
            <a:r>
              <a:rPr lang="en-US" sz="1200" dirty="0"/>
              <a:t>“Notice that the Savior gave thanks for what they had—and a miracle followed: ‘And they did all eat, and were filled: and they took up of the broken meat that was left seven baskets full’ [see Matthew 15:32–38; italics added; see also Mark 8:1–8]. …</a:t>
            </a:r>
          </a:p>
          <a:p>
            <a:pPr fontAlgn="base"/>
            <a:r>
              <a:rPr lang="en-US" sz="1200" dirty="0"/>
              <a:t>“Regardless of our circumstances, each of us has much for which to be grateful if we will but pause and contemplate our blessings. … To live with gratitude ever in our hearts is to touch heaven” President Thomas S. Monson (“The Divine Gift of Gratitude,”</a:t>
            </a:r>
            <a:r>
              <a:rPr lang="en-US" sz="1200" i="1" dirty="0"/>
              <a:t> Ensign</a:t>
            </a:r>
            <a:r>
              <a:rPr lang="en-US" sz="1200" dirty="0"/>
              <a:t> or </a:t>
            </a:r>
            <a:r>
              <a:rPr lang="en-US" sz="1200" i="1" dirty="0"/>
              <a:t>Liahona,</a:t>
            </a:r>
            <a:r>
              <a:rPr lang="en-US" sz="1200" dirty="0"/>
              <a:t> Nov. 2010, 88, 90).</a:t>
            </a:r>
          </a:p>
        </p:txBody>
      </p:sp>
    </p:spTree>
    <p:extLst>
      <p:ext uri="{BB962C8B-B14F-4D97-AF65-F5344CB8AC3E}">
        <p14:creationId xmlns:p14="http://schemas.microsoft.com/office/powerpoint/2010/main" val="1571530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555641"/>
          </a:xfrm>
          <a:prstGeom prst="rect">
            <a:avLst/>
          </a:prstGeom>
          <a:ln>
            <a:solidFill>
              <a:schemeClr val="tx1"/>
            </a:solidFill>
          </a:ln>
        </p:spPr>
        <p:txBody>
          <a:bodyPr>
            <a:spAutoFit/>
          </a:bodyPr>
          <a:lstStyle/>
          <a:p>
            <a:r>
              <a:rPr lang="en-US" sz="1200" b="1" dirty="0"/>
              <a:t>Why Did Jesus Instruct His Apostles Not to Tell People He Was the Messiah?</a:t>
            </a:r>
          </a:p>
          <a:p>
            <a:r>
              <a:rPr lang="en-US" sz="1200" b="1" dirty="0"/>
              <a:t>Mark 8:30:</a:t>
            </a:r>
          </a:p>
          <a:p>
            <a:pPr fontAlgn="base"/>
            <a:r>
              <a:rPr lang="en-US" sz="1200" dirty="0"/>
              <a:t>1. Mark relates that Jesus’s fame grew so great that it created difficulties. At times Jesus could not enter certain villages, people who wanted to see Him could not get through the crowds, and He and His disciples were so beset by throngs of people that they could not even find time or space to eat (see Mark 1:45; 2:2;3:20). Instructing people not to tell others about His miracles may have been one way the Savior carefully managed such difficulties so as not to hinder His overall mission.</a:t>
            </a:r>
          </a:p>
          <a:p>
            <a:pPr fontAlgn="base"/>
            <a:endParaRPr lang="en-US" sz="1200" dirty="0"/>
          </a:p>
          <a:p>
            <a:pPr fontAlgn="base"/>
            <a:r>
              <a:rPr lang="en-US" sz="1200" dirty="0"/>
              <a:t>2. The Savior may also have asked for silence in order to forestall the opposition that would lead to His Crucifixion—until the time was right (see Mark 9:30–31; compare John 7:1–10 with Matthew 26:18). The more people learned about Jesus, the more the chief priests increased their opposition to Him, for they did not want Him to undermine their place in society. After Jesus entered Jerusalem in a way that clearly and publicly proclaimed Him as the Messiah, less than a week passed before He was arrested and put to death (see Mark 11:8–11; 14:1–2; 15:22–25;2 Nephi 10:5).</a:t>
            </a:r>
          </a:p>
          <a:p>
            <a:pPr fontAlgn="base"/>
            <a:endParaRPr lang="en-US" sz="1200" dirty="0"/>
          </a:p>
          <a:p>
            <a:pPr fontAlgn="base"/>
            <a:r>
              <a:rPr lang="en-US" sz="1200" dirty="0"/>
              <a:t>3. Some of the Savior’s commandments for silence were directed at devils, who vocally acknowledged Jesus as the Son of God (see  Mark 1:24, 34; 3:11–12; compare Acts 16:16–18). </a:t>
            </a:r>
          </a:p>
          <a:p>
            <a:pPr fontAlgn="base"/>
            <a:r>
              <a:rPr lang="en-US" sz="1200" b="1" dirty="0"/>
              <a:t>Elder Bruce R. McConkie </a:t>
            </a:r>
            <a:r>
              <a:rPr lang="en-US" sz="1200" dirty="0"/>
              <a:t>taught that Jesus “consistently refused to permit [devils] to bear record of his divinity. Converting testimony comes from God, not from Lucifer. Had Jesus let unclean spirits go unrebuked, or had he acquiesced in their testimony of him (though in fact it was true), the Jews would have claimed greater justification for their false charge against him, ‘He hath a devil, and is mad; why hear ye him?’ (John 10:20)” (</a:t>
            </a:r>
            <a:r>
              <a:rPr lang="en-US" sz="1200" i="1" dirty="0"/>
              <a:t>Doctrinal New Testament Commentary,</a:t>
            </a:r>
            <a:r>
              <a:rPr lang="en-US" sz="1200" dirty="0"/>
              <a:t> 1:168).</a:t>
            </a:r>
          </a:p>
          <a:p>
            <a:pPr fontAlgn="base"/>
            <a:endParaRPr lang="en-US" sz="1200" dirty="0"/>
          </a:p>
          <a:p>
            <a:pPr fontAlgn="base"/>
            <a:r>
              <a:rPr lang="en-US" sz="1200" dirty="0"/>
              <a:t>4. The Savior knew that most Jews of His day were expecting the Messiah to put an end to Israel’s political enemies and reign as a Jewish king. It is clear that Jesus wanted to avoid presenting Himself as the Messiah of popular expectation. Therefore, one likely reason the Savior instructed His disciples not to tell people He was the Christ (see Matthew 16:20; Mark 8:29–30) was that He wanted to teach people a new understanding of what kind of salvation He had come to bring. He had come not to overthrow Rome but to conquer the eternal enemies of mankind—death, sin, and suffering.</a:t>
            </a:r>
          </a:p>
          <a:p>
            <a:pPr fontAlgn="base"/>
            <a:r>
              <a:rPr lang="en-US" sz="1200" dirty="0"/>
              <a:t>New Testament Institute Student Manual Chapter 13</a:t>
            </a:r>
          </a:p>
          <a:p>
            <a:endParaRPr lang="en-US" sz="12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1617F-2D4A-4589-B9C8-64A6D3E27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Berlin Sans FB" pitchFamily="34" charset="0"/>
              </a:rPr>
              <a:t>That I May Heal You</a:t>
            </a:r>
          </a:p>
          <a:p>
            <a:pPr algn="ctr"/>
            <a:r>
              <a:rPr lang="en-US" sz="6000" dirty="0">
                <a:solidFill>
                  <a:schemeClr val="bg1"/>
                </a:solidFill>
                <a:latin typeface="Berlin Sans FB" pitchFamily="34" charset="0"/>
              </a:rPr>
              <a:t>Mark 9:1-29</a:t>
            </a:r>
          </a:p>
        </p:txBody>
      </p:sp>
      <p:sp>
        <p:nvSpPr>
          <p:cNvPr id="7" name="Rectangle 6"/>
          <p:cNvSpPr/>
          <p:nvPr/>
        </p:nvSpPr>
        <p:spPr>
          <a:xfrm>
            <a:off x="4174837" y="3798608"/>
            <a:ext cx="6096000" cy="1200329"/>
          </a:xfrm>
          <a:prstGeom prst="rect">
            <a:avLst/>
          </a:prstGeom>
        </p:spPr>
        <p:txBody>
          <a:bodyPr>
            <a:spAutoFit/>
          </a:bodyPr>
          <a:lstStyle/>
          <a:p>
            <a:r>
              <a:rPr lang="en-US" i="1" dirty="0">
                <a:solidFill>
                  <a:schemeClr val="bg1"/>
                </a:solidFill>
              </a:rPr>
              <a:t>O all ye that are spared because ye were more righteous than they, will ye not now return unto me, and repent of your sins, and be converted, that I may heal you? </a:t>
            </a:r>
          </a:p>
          <a:p>
            <a:r>
              <a:rPr lang="en-US" i="1" dirty="0">
                <a:solidFill>
                  <a:schemeClr val="bg1"/>
                </a:solidFill>
              </a:rPr>
              <a:t>3 Nephi 9:13</a:t>
            </a:r>
          </a:p>
        </p:txBody>
      </p:sp>
      <p:grpSp>
        <p:nvGrpSpPr>
          <p:cNvPr id="8" name="Group 7"/>
          <p:cNvGrpSpPr/>
          <p:nvPr/>
        </p:nvGrpSpPr>
        <p:grpSpPr>
          <a:xfrm>
            <a:off x="1736435" y="2433281"/>
            <a:ext cx="2249407" cy="3875155"/>
            <a:chOff x="208690" y="1038591"/>
            <a:chExt cx="2825807" cy="4676409"/>
          </a:xfrm>
        </p:grpSpPr>
        <p:sp>
          <p:nvSpPr>
            <p:cNvPr id="9" name="Oval 8"/>
            <p:cNvSpPr/>
            <p:nvPr/>
          </p:nvSpPr>
          <p:spPr>
            <a:xfrm rot="3638733">
              <a:off x="1992734" y="3250253"/>
              <a:ext cx="618614" cy="56313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6"/>
            <p:cNvGrpSpPr/>
            <p:nvPr/>
          </p:nvGrpSpPr>
          <p:grpSpPr>
            <a:xfrm rot="1847129">
              <a:off x="740034" y="1038591"/>
              <a:ext cx="554570" cy="1606576"/>
              <a:chOff x="7696200" y="914400"/>
              <a:chExt cx="685800" cy="2438400"/>
            </a:xfrm>
          </p:grpSpPr>
          <p:sp>
            <p:nvSpPr>
              <p:cNvPr id="49" name="Moon 42"/>
              <p:cNvSpPr/>
              <p:nvPr/>
            </p:nvSpPr>
            <p:spPr>
              <a:xfrm>
                <a:off x="7696200" y="914400"/>
                <a:ext cx="533400" cy="24384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3"/>
              <p:cNvSpPr/>
              <p:nvPr/>
            </p:nvSpPr>
            <p:spPr>
              <a:xfrm rot="20700267">
                <a:off x="7848600" y="914400"/>
                <a:ext cx="533400" cy="24384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44"/>
              <p:cNvSpPr/>
              <p:nvPr/>
            </p:nvSpPr>
            <p:spPr>
              <a:xfrm rot="19916241">
                <a:off x="7848600" y="1066800"/>
                <a:ext cx="457200" cy="19050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45"/>
              <p:cNvSpPr/>
              <p:nvPr/>
            </p:nvSpPr>
            <p:spPr>
              <a:xfrm>
                <a:off x="7772400" y="1066800"/>
                <a:ext cx="381000" cy="1828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87"/>
            <p:cNvGrpSpPr/>
            <p:nvPr/>
          </p:nvGrpSpPr>
          <p:grpSpPr>
            <a:xfrm rot="19818315" flipH="1">
              <a:off x="1884885" y="1108657"/>
              <a:ext cx="554570" cy="1399931"/>
              <a:chOff x="7696200" y="914400"/>
              <a:chExt cx="685800" cy="2438400"/>
            </a:xfrm>
          </p:grpSpPr>
          <p:sp>
            <p:nvSpPr>
              <p:cNvPr id="45" name="Moon 38"/>
              <p:cNvSpPr/>
              <p:nvPr/>
            </p:nvSpPr>
            <p:spPr>
              <a:xfrm>
                <a:off x="7696200" y="914400"/>
                <a:ext cx="533400" cy="24384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39"/>
              <p:cNvSpPr/>
              <p:nvPr/>
            </p:nvSpPr>
            <p:spPr>
              <a:xfrm rot="20700267">
                <a:off x="7848600" y="914400"/>
                <a:ext cx="533400" cy="24384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0"/>
              <p:cNvSpPr/>
              <p:nvPr/>
            </p:nvSpPr>
            <p:spPr>
              <a:xfrm rot="19916241">
                <a:off x="7848600" y="1066800"/>
                <a:ext cx="457200" cy="1905000"/>
              </a:xfrm>
              <a:prstGeom prst="moon">
                <a:avLst>
                  <a:gd name="adj" fmla="val 8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1"/>
              <p:cNvSpPr/>
              <p:nvPr/>
            </p:nvSpPr>
            <p:spPr>
              <a:xfrm>
                <a:off x="7772400" y="1066800"/>
                <a:ext cx="381000" cy="18288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7"/>
            <p:cNvGrpSpPr/>
            <p:nvPr/>
          </p:nvGrpSpPr>
          <p:grpSpPr>
            <a:xfrm rot="562843">
              <a:off x="1496305" y="5159287"/>
              <a:ext cx="496556" cy="555713"/>
              <a:chOff x="6106804" y="4039302"/>
              <a:chExt cx="666047" cy="774146"/>
            </a:xfrm>
          </p:grpSpPr>
          <p:sp>
            <p:nvSpPr>
              <p:cNvPr id="43" name="Oval 3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37"/>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7"/>
            <p:cNvGrpSpPr/>
            <p:nvPr/>
          </p:nvGrpSpPr>
          <p:grpSpPr>
            <a:xfrm rot="2613352">
              <a:off x="1071802" y="5102870"/>
              <a:ext cx="496556" cy="555713"/>
              <a:chOff x="6106804" y="4039302"/>
              <a:chExt cx="666047" cy="774146"/>
            </a:xfrm>
          </p:grpSpPr>
          <p:sp>
            <p:nvSpPr>
              <p:cNvPr id="41" name="Oval 3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34"/>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rapezoid 13"/>
            <p:cNvSpPr/>
            <p:nvPr/>
          </p:nvSpPr>
          <p:spPr>
            <a:xfrm>
              <a:off x="895673" y="2079703"/>
              <a:ext cx="1449098" cy="3208433"/>
            </a:xfrm>
            <a:prstGeom prst="trapezoid">
              <a:avLst>
                <a:gd name="adj" fmla="val 2472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21059313">
              <a:off x="1598473" y="2418410"/>
              <a:ext cx="797621" cy="1013789"/>
            </a:xfrm>
            <a:prstGeom prst="trapezoid">
              <a:avLst>
                <a:gd name="adj" fmla="val 3763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195734">
              <a:off x="715777" y="2372355"/>
              <a:ext cx="797621" cy="1584534"/>
            </a:xfrm>
            <a:prstGeom prst="trapezoid">
              <a:avLst>
                <a:gd name="adj" fmla="val 20902"/>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762000" y="2268908"/>
              <a:ext cx="1600200" cy="2760291"/>
            </a:xfrm>
            <a:prstGeom prst="trapezoid">
              <a:avLst>
                <a:gd name="adj" fmla="val 2840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589075">
              <a:off x="809361" y="2320926"/>
              <a:ext cx="615406" cy="2395867"/>
            </a:xfrm>
            <a:prstGeom prst="trapezoid">
              <a:avLst>
                <a:gd name="adj" fmla="val 2090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0865370">
              <a:off x="1693974" y="2400301"/>
              <a:ext cx="615406" cy="2387612"/>
            </a:xfrm>
            <a:prstGeom prst="trapezoid">
              <a:avLst>
                <a:gd name="adj" fmla="val 20902"/>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5"/>
            <p:cNvSpPr/>
            <p:nvPr/>
          </p:nvSpPr>
          <p:spPr>
            <a:xfrm>
              <a:off x="998116" y="1240382"/>
              <a:ext cx="1192991" cy="13127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17"/>
            <p:cNvSpPr/>
            <p:nvPr/>
          </p:nvSpPr>
          <p:spPr>
            <a:xfrm>
              <a:off x="1225353" y="2170271"/>
              <a:ext cx="681709" cy="546994"/>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1381403" y="686377"/>
              <a:ext cx="437595" cy="1219198"/>
            </a:xfrm>
            <a:prstGeom prst="flowChartDelay">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392055" y="2266219"/>
              <a:ext cx="305465" cy="95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72"/>
            <p:cNvGrpSpPr/>
            <p:nvPr/>
          </p:nvGrpSpPr>
          <p:grpSpPr>
            <a:xfrm rot="4161905">
              <a:off x="1138445" y="2142577"/>
              <a:ext cx="966297" cy="2825807"/>
              <a:chOff x="3166319" y="2057400"/>
              <a:chExt cx="1124865" cy="3363335"/>
            </a:xfrm>
          </p:grpSpPr>
          <p:grpSp>
            <p:nvGrpSpPr>
              <p:cNvPr id="29" name="Group 60"/>
              <p:cNvGrpSpPr/>
              <p:nvPr/>
            </p:nvGrpSpPr>
            <p:grpSpPr>
              <a:xfrm>
                <a:off x="3166319" y="2057400"/>
                <a:ext cx="1124865" cy="3363335"/>
                <a:chOff x="5067163" y="836392"/>
                <a:chExt cx="1124865" cy="3363335"/>
              </a:xfrm>
            </p:grpSpPr>
            <p:sp>
              <p:nvSpPr>
                <p:cNvPr id="31" name="Oval 30"/>
                <p:cNvSpPr/>
                <p:nvPr/>
              </p:nvSpPr>
              <p:spPr>
                <a:xfrm rot="19671902">
                  <a:off x="5838949" y="2485810"/>
                  <a:ext cx="35307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0580009">
                  <a:off x="5357073" y="3535437"/>
                  <a:ext cx="256054" cy="664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20169292">
                  <a:off x="5532668" y="1851040"/>
                  <a:ext cx="535898" cy="1040568"/>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5105400" y="1984946"/>
                  <a:ext cx="799476" cy="1901253"/>
                </a:xfrm>
                <a:prstGeom prst="trapezoid">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29844" y="1660161"/>
                  <a:ext cx="351428"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Diagonal Corner Rectangle 37"/>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 Diagonal Corner Rectangle 38"/>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p:cNvSpPr/>
              <p:nvPr/>
            </p:nvSpPr>
            <p:spPr>
              <a:xfrm>
                <a:off x="3276600" y="3962400"/>
                <a:ext cx="609600" cy="152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rot="3638733">
              <a:off x="1950290" y="3297484"/>
              <a:ext cx="396720" cy="5108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3638733">
              <a:off x="499028" y="3920564"/>
              <a:ext cx="400903" cy="442529"/>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5008724">
              <a:off x="568363" y="3842929"/>
              <a:ext cx="294608" cy="4432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990600" y="1295400"/>
              <a:ext cx="1219200" cy="152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9661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perarts.com/products/images/1238.jpg"/>
          <p:cNvPicPr>
            <a:picLocks noChangeAspect="1" noChangeArrowheads="1"/>
          </p:cNvPicPr>
          <p:nvPr/>
        </p:nvPicPr>
        <p:blipFill rotWithShape="1">
          <a:blip r:embed="rId2" cstate="print">
            <a:duotone>
              <a:prstClr val="black"/>
              <a:srgbClr val="FFFF99">
                <a:tint val="45000"/>
                <a:satMod val="400000"/>
              </a:srgbClr>
            </a:duotone>
            <a:extLst>
              <a:ext uri="{28A0092B-C50C-407E-A947-70E740481C1C}">
                <a14:useLocalDpi xmlns:a14="http://schemas.microsoft.com/office/drawing/2010/main" val="0"/>
              </a:ext>
            </a:extLst>
          </a:blip>
          <a:srcRect t="2545" r="1857"/>
          <a:stretch/>
        </p:blipFill>
        <p:spPr bwMode="auto">
          <a:xfrm>
            <a:off x="0" y="-1"/>
            <a:ext cx="12192000" cy="68812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Modern No. 20" pitchFamily="18" charset="0"/>
              </a:rPr>
              <a:t>Inward Washing</a:t>
            </a:r>
          </a:p>
        </p:txBody>
      </p:sp>
      <p:sp>
        <p:nvSpPr>
          <p:cNvPr id="5" name="Rectangle 4"/>
          <p:cNvSpPr/>
          <p:nvPr/>
        </p:nvSpPr>
        <p:spPr>
          <a:xfrm>
            <a:off x="458161" y="976648"/>
            <a:ext cx="3685824" cy="923330"/>
          </a:xfrm>
          <a:prstGeom prst="rect">
            <a:avLst/>
          </a:prstGeom>
        </p:spPr>
        <p:txBody>
          <a:bodyPr wrap="square">
            <a:spAutoFit/>
          </a:bodyPr>
          <a:lstStyle/>
          <a:p>
            <a:r>
              <a:rPr lang="en-US" dirty="0">
                <a:solidFill>
                  <a:schemeClr val="bg1"/>
                </a:solidFill>
              </a:rPr>
              <a:t>Some seek only external  washing, whereas  they should be seeking internal renewal.</a:t>
            </a:r>
            <a:endParaRPr lang="en-US" i="1" dirty="0">
              <a:solidFill>
                <a:schemeClr val="bg1"/>
              </a:solidFill>
            </a:endParaRPr>
          </a:p>
        </p:txBody>
      </p:sp>
      <p:sp>
        <p:nvSpPr>
          <p:cNvPr id="8" name="Rectangle 7"/>
          <p:cNvSpPr/>
          <p:nvPr/>
        </p:nvSpPr>
        <p:spPr>
          <a:xfrm>
            <a:off x="9017541" y="989617"/>
            <a:ext cx="2324910" cy="2585323"/>
          </a:xfrm>
          <a:prstGeom prst="rect">
            <a:avLst/>
          </a:prstGeom>
        </p:spPr>
        <p:txBody>
          <a:bodyPr wrap="square">
            <a:spAutoFit/>
          </a:bodyPr>
          <a:lstStyle/>
          <a:p>
            <a:r>
              <a:rPr lang="en-US" dirty="0">
                <a:solidFill>
                  <a:schemeClr val="bg1"/>
                </a:solidFill>
              </a:rPr>
              <a:t>Mark lists inner evils:</a:t>
            </a:r>
          </a:p>
          <a:p>
            <a:r>
              <a:rPr lang="en-US" i="1" dirty="0">
                <a:solidFill>
                  <a:schemeClr val="bg1"/>
                </a:solidFill>
              </a:rPr>
              <a:t>Covetousness</a:t>
            </a:r>
          </a:p>
          <a:p>
            <a:r>
              <a:rPr lang="en-US" i="1" dirty="0">
                <a:solidFill>
                  <a:schemeClr val="bg1"/>
                </a:solidFill>
              </a:rPr>
              <a:t>Wickedness</a:t>
            </a:r>
          </a:p>
          <a:p>
            <a:r>
              <a:rPr lang="en-US" i="1" dirty="0">
                <a:solidFill>
                  <a:schemeClr val="bg1"/>
                </a:solidFill>
              </a:rPr>
              <a:t>Deceit</a:t>
            </a:r>
          </a:p>
          <a:p>
            <a:r>
              <a:rPr lang="en-US" i="1" dirty="0">
                <a:solidFill>
                  <a:schemeClr val="bg1"/>
                </a:solidFill>
              </a:rPr>
              <a:t>Lasciviousness</a:t>
            </a:r>
          </a:p>
          <a:p>
            <a:r>
              <a:rPr lang="en-US" i="1" dirty="0">
                <a:solidFill>
                  <a:schemeClr val="bg1"/>
                </a:solidFill>
              </a:rPr>
              <a:t>An evil eye</a:t>
            </a:r>
          </a:p>
          <a:p>
            <a:r>
              <a:rPr lang="en-US" i="1" dirty="0">
                <a:solidFill>
                  <a:schemeClr val="bg1"/>
                </a:solidFill>
              </a:rPr>
              <a:t>Pride</a:t>
            </a:r>
          </a:p>
          <a:p>
            <a:r>
              <a:rPr lang="en-US" i="1" dirty="0">
                <a:solidFill>
                  <a:schemeClr val="bg1"/>
                </a:solidFill>
              </a:rPr>
              <a:t>Foolishness</a:t>
            </a:r>
          </a:p>
          <a:p>
            <a:endParaRPr lang="en-US" i="1" dirty="0">
              <a:solidFill>
                <a:schemeClr val="bg1"/>
              </a:solidFill>
            </a:endParaRPr>
          </a:p>
        </p:txBody>
      </p:sp>
      <p:sp>
        <p:nvSpPr>
          <p:cNvPr id="10" name="Rectangle 9"/>
          <p:cNvSpPr/>
          <p:nvPr/>
        </p:nvSpPr>
        <p:spPr>
          <a:xfrm>
            <a:off x="0" y="6488668"/>
            <a:ext cx="3685824" cy="369332"/>
          </a:xfrm>
          <a:prstGeom prst="rect">
            <a:avLst/>
          </a:prstGeom>
        </p:spPr>
        <p:txBody>
          <a:bodyPr wrap="square">
            <a:spAutoFit/>
          </a:bodyPr>
          <a:lstStyle/>
          <a:p>
            <a:r>
              <a:rPr lang="en-US" dirty="0">
                <a:solidFill>
                  <a:schemeClr val="bg1"/>
                </a:solidFill>
              </a:rPr>
              <a:t>Matthew 15:1-2; Mark 7</a:t>
            </a:r>
            <a:endParaRPr lang="en-US" i="1" dirty="0">
              <a:solidFill>
                <a:schemeClr val="bg1"/>
              </a:solidFill>
            </a:endParaRPr>
          </a:p>
        </p:txBody>
      </p:sp>
      <p:sp>
        <p:nvSpPr>
          <p:cNvPr id="11" name="Rectangle 10"/>
          <p:cNvSpPr/>
          <p:nvPr/>
        </p:nvSpPr>
        <p:spPr>
          <a:xfrm>
            <a:off x="372894" y="3502356"/>
            <a:ext cx="6096000" cy="923330"/>
          </a:xfrm>
          <a:prstGeom prst="rect">
            <a:avLst/>
          </a:prstGeom>
        </p:spPr>
        <p:txBody>
          <a:bodyPr>
            <a:spAutoFit/>
          </a:bodyPr>
          <a:lstStyle/>
          <a:p>
            <a:r>
              <a:rPr lang="en-US" dirty="0">
                <a:solidFill>
                  <a:schemeClr val="bg1"/>
                </a:solidFill>
              </a:rPr>
              <a:t>“The scriptures reveal that the Lord will save his greatest wrath and condemnation for those who outwardly appear religious but who are actually full of evil within.” (4)</a:t>
            </a:r>
          </a:p>
        </p:txBody>
      </p:sp>
      <p:sp>
        <p:nvSpPr>
          <p:cNvPr id="12" name="Rectangle 11"/>
          <p:cNvSpPr/>
          <p:nvPr/>
        </p:nvSpPr>
        <p:spPr>
          <a:xfrm>
            <a:off x="1001950" y="4679403"/>
            <a:ext cx="4056434" cy="1477328"/>
          </a:xfrm>
          <a:prstGeom prst="rect">
            <a:avLst/>
          </a:prstGeom>
        </p:spPr>
        <p:txBody>
          <a:bodyPr wrap="square">
            <a:spAutoFit/>
          </a:bodyPr>
          <a:lstStyle/>
          <a:p>
            <a:r>
              <a:rPr lang="en-US" i="1" dirty="0">
                <a:solidFill>
                  <a:srgbClr val="FFFF00"/>
                </a:solidFill>
              </a:rPr>
              <a:t> Now I would that ye should remember that God has said that the inward vessel shall be cleansed first, and then shall the outer vessel be cleansed also.</a:t>
            </a:r>
          </a:p>
          <a:p>
            <a:r>
              <a:rPr lang="en-US" i="1" dirty="0">
                <a:solidFill>
                  <a:srgbClr val="FFFF00"/>
                </a:solidFill>
              </a:rPr>
              <a:t>Alma 60:23</a:t>
            </a:r>
          </a:p>
        </p:txBody>
      </p:sp>
      <p:sp>
        <p:nvSpPr>
          <p:cNvPr id="13" name="Rectangle 12"/>
          <p:cNvSpPr/>
          <p:nvPr/>
        </p:nvSpPr>
        <p:spPr>
          <a:xfrm>
            <a:off x="6663447" y="4772055"/>
            <a:ext cx="5528552" cy="1754326"/>
          </a:xfrm>
          <a:prstGeom prst="rect">
            <a:avLst/>
          </a:prstGeom>
        </p:spPr>
        <p:txBody>
          <a:bodyPr wrap="square">
            <a:spAutoFit/>
          </a:bodyPr>
          <a:lstStyle/>
          <a:p>
            <a:r>
              <a:rPr lang="en-US" dirty="0">
                <a:solidFill>
                  <a:schemeClr val="bg1"/>
                </a:solidFill>
              </a:rPr>
              <a:t>“…as we cleanse the inner vessel, there will have to be changes made in our own personal lives, in our families, and in the Church. The proud do not change to improve, but defend their position by rationalizing. Repentance means change, and it takes a humble person to change.” (5) </a:t>
            </a:r>
          </a:p>
        </p:txBody>
      </p:sp>
      <p:pic>
        <p:nvPicPr>
          <p:cNvPr id="20482" name="Picture 2" descr="http://drandrewsargent.com/wp-content/uploads/2014/08/Hand-washing.png"/>
          <p:cNvPicPr>
            <a:picLocks noChangeAspect="1" noChangeArrowheads="1"/>
          </p:cNvPicPr>
          <p:nvPr/>
        </p:nvPicPr>
        <p:blipFill>
          <a:blip r:embed="rId3" cstate="print"/>
          <a:srcRect/>
          <a:stretch>
            <a:fillRect/>
          </a:stretch>
        </p:blipFill>
        <p:spPr bwMode="auto">
          <a:xfrm>
            <a:off x="3939635" y="910988"/>
            <a:ext cx="3810000" cy="2686051"/>
          </a:xfrm>
          <a:prstGeom prst="rect">
            <a:avLst/>
          </a:prstGeom>
          <a:noFill/>
        </p:spPr>
      </p:pic>
      <p:pic>
        <p:nvPicPr>
          <p:cNvPr id="14" name="Picture 13" descr="Ezra t benson.jpg"/>
          <p:cNvPicPr>
            <a:picLocks noChangeAspect="1"/>
          </p:cNvPicPr>
          <p:nvPr/>
        </p:nvPicPr>
        <p:blipFill>
          <a:blip r:embed="rId4" cstate="print"/>
          <a:stretch>
            <a:fillRect/>
          </a:stretch>
        </p:blipFill>
        <p:spPr>
          <a:xfrm>
            <a:off x="5198988" y="4801897"/>
            <a:ext cx="1212642" cy="1715635"/>
          </a:xfrm>
          <a:prstGeom prst="rect">
            <a:avLst/>
          </a:prstGeom>
        </p:spPr>
      </p:pic>
    </p:spTree>
    <p:extLst>
      <p:ext uri="{BB962C8B-B14F-4D97-AF65-F5344CB8AC3E}">
        <p14:creationId xmlns:p14="http://schemas.microsoft.com/office/powerpoint/2010/main" val="398014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5" name="TextBox 4"/>
          <p:cNvSpPr txBox="1"/>
          <p:nvPr/>
        </p:nvSpPr>
        <p:spPr>
          <a:xfrm>
            <a:off x="3823852" y="1662545"/>
            <a:ext cx="5320146" cy="923330"/>
          </a:xfrm>
          <a:prstGeom prst="rect">
            <a:avLst/>
          </a:prstGeom>
          <a:noFill/>
        </p:spPr>
        <p:txBody>
          <a:bodyPr wrap="square" rtlCol="0">
            <a:spAutoFit/>
          </a:bodyPr>
          <a:lstStyle/>
          <a:p>
            <a:r>
              <a:rPr lang="en-US" i="1" dirty="0">
                <a:solidFill>
                  <a:srgbClr val="FFFF00"/>
                </a:solidFill>
              </a:rPr>
              <a:t>…that the Son of man must suffer many things, and be rejected of the elders, and of the chief priests, and scribes, and be killed, and after three days rise again. </a:t>
            </a:r>
          </a:p>
        </p:txBody>
      </p:sp>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 Foretelling of the Savior’s Suffering, Death, and Resurrection</a:t>
            </a:r>
          </a:p>
        </p:txBody>
      </p:sp>
      <p:grpSp>
        <p:nvGrpSpPr>
          <p:cNvPr id="8" name="Group 7"/>
          <p:cNvGrpSpPr/>
          <p:nvPr/>
        </p:nvGrpSpPr>
        <p:grpSpPr>
          <a:xfrm>
            <a:off x="321827" y="1383973"/>
            <a:ext cx="3271117" cy="4453409"/>
            <a:chOff x="820592" y="2039755"/>
            <a:chExt cx="2960744" cy="3907673"/>
          </a:xfrm>
        </p:grpSpPr>
        <p:pic>
          <p:nvPicPr>
            <p:cNvPr id="1026" name="Picture 2" descr="Golgotha"/>
            <p:cNvPicPr>
              <a:picLocks noChangeAspect="1" noChangeArrowheads="1"/>
            </p:cNvPicPr>
            <p:nvPr/>
          </p:nvPicPr>
          <p:blipFill>
            <a:blip r:embed="rId3" cstate="print"/>
            <a:srcRect/>
            <a:stretch>
              <a:fillRect/>
            </a:stretch>
          </p:blipFill>
          <p:spPr bwMode="auto">
            <a:xfrm>
              <a:off x="820592" y="2039755"/>
              <a:ext cx="2929371" cy="3901826"/>
            </a:xfrm>
            <a:prstGeom prst="rect">
              <a:avLst/>
            </a:prstGeom>
            <a:noFill/>
          </p:spPr>
        </p:pic>
        <p:sp>
          <p:nvSpPr>
            <p:cNvPr id="7" name="Rectangle 6"/>
            <p:cNvSpPr/>
            <p:nvPr/>
          </p:nvSpPr>
          <p:spPr>
            <a:xfrm>
              <a:off x="2844861" y="5701207"/>
              <a:ext cx="936475" cy="246221"/>
            </a:xfrm>
            <a:prstGeom prst="rect">
              <a:avLst/>
            </a:prstGeom>
          </p:spPr>
          <p:txBody>
            <a:bodyPr wrap="none">
              <a:spAutoFit/>
            </a:bodyPr>
            <a:lstStyle/>
            <a:p>
              <a:r>
                <a:rPr lang="en-US" sz="1000" dirty="0">
                  <a:solidFill>
                    <a:schemeClr val="bg1"/>
                  </a:solidFill>
                </a:rPr>
                <a:t>Scott M. Snow</a:t>
              </a:r>
            </a:p>
          </p:txBody>
        </p:sp>
      </p:grpSp>
      <p:sp>
        <p:nvSpPr>
          <p:cNvPr id="9" name="Rectangle 8"/>
          <p:cNvSpPr/>
          <p:nvPr/>
        </p:nvSpPr>
        <p:spPr>
          <a:xfrm>
            <a:off x="2364509" y="658199"/>
            <a:ext cx="7232072" cy="646331"/>
          </a:xfrm>
          <a:prstGeom prst="rect">
            <a:avLst/>
          </a:prstGeom>
        </p:spPr>
        <p:txBody>
          <a:bodyPr wrap="square">
            <a:spAutoFit/>
          </a:bodyPr>
          <a:lstStyle/>
          <a:p>
            <a:pPr algn="ctr"/>
            <a:r>
              <a:rPr lang="en-US" dirty="0">
                <a:solidFill>
                  <a:schemeClr val="accent4">
                    <a:lumMod val="40000"/>
                    <a:lumOff val="60000"/>
                  </a:schemeClr>
                </a:solidFill>
              </a:rPr>
              <a:t> “He began to teach them, that the Son of man must suffer many things, … and be killed, and after three days rise again” </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8:31: Mark 9:31: Mark 10:33-34</a:t>
            </a:r>
          </a:p>
        </p:txBody>
      </p:sp>
      <p:sp>
        <p:nvSpPr>
          <p:cNvPr id="11" name="Rectangle 10"/>
          <p:cNvSpPr/>
          <p:nvPr/>
        </p:nvSpPr>
        <p:spPr>
          <a:xfrm>
            <a:off x="4969164" y="2948863"/>
            <a:ext cx="6096000" cy="923330"/>
          </a:xfrm>
          <a:prstGeom prst="rect">
            <a:avLst/>
          </a:prstGeom>
        </p:spPr>
        <p:txBody>
          <a:bodyPr>
            <a:spAutoFit/>
          </a:bodyPr>
          <a:lstStyle/>
          <a:p>
            <a:r>
              <a:rPr lang="en-US" i="1" dirty="0">
                <a:solidFill>
                  <a:srgbClr val="FFFF00"/>
                </a:solidFill>
              </a:rPr>
              <a:t>For he taught his disciples, and said unto them, The Son of man is delivered into the hands of men, and they shall kill him; and after that he is killed, he shall rise the third day.</a:t>
            </a:r>
          </a:p>
        </p:txBody>
      </p:sp>
      <p:sp>
        <p:nvSpPr>
          <p:cNvPr id="12" name="Rectangle 11"/>
          <p:cNvSpPr/>
          <p:nvPr/>
        </p:nvSpPr>
        <p:spPr>
          <a:xfrm>
            <a:off x="4239490" y="4325264"/>
            <a:ext cx="7139709" cy="1754326"/>
          </a:xfrm>
          <a:prstGeom prst="rect">
            <a:avLst/>
          </a:prstGeom>
        </p:spPr>
        <p:txBody>
          <a:bodyPr wrap="square">
            <a:spAutoFit/>
          </a:bodyPr>
          <a:lstStyle/>
          <a:p>
            <a:pPr fontAlgn="base"/>
            <a:r>
              <a:rPr lang="en-US" i="1" dirty="0">
                <a:solidFill>
                  <a:srgbClr val="FFFF00"/>
                </a:solidFill>
              </a:rPr>
              <a:t>…Saying,</a:t>
            </a:r>
            <a:r>
              <a:rPr lang="en-US" dirty="0">
                <a:solidFill>
                  <a:srgbClr val="FFFF00"/>
                </a:solidFill>
              </a:rPr>
              <a:t> Behold, we go up to Jerusalem; and the Son of man shall be delivered unto the chief priests, and unto the scribes; and they shall condemn him to death, and shall deliver him to the Gentiles:</a:t>
            </a:r>
          </a:p>
          <a:p>
            <a:pPr fontAlgn="base"/>
            <a:endParaRPr lang="en-US" dirty="0">
              <a:solidFill>
                <a:srgbClr val="FFFF00"/>
              </a:solidFill>
            </a:endParaRPr>
          </a:p>
          <a:p>
            <a:pPr fontAlgn="base"/>
            <a:r>
              <a:rPr lang="en-US" dirty="0">
                <a:solidFill>
                  <a:srgbClr val="FFFF00"/>
                </a:solidFill>
              </a:rPr>
              <a:t>And they shall mock him, and shall scourge him, and shall spit upon him, and shall kill him: and the third day he shall rise again.</a:t>
            </a:r>
          </a:p>
        </p:txBody>
      </p:sp>
    </p:spTree>
    <p:extLst>
      <p:ext uri="{BB962C8B-B14F-4D97-AF65-F5344CB8AC3E}">
        <p14:creationId xmlns:p14="http://schemas.microsoft.com/office/powerpoint/2010/main" val="17592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5" name="TextBox 4"/>
          <p:cNvSpPr txBox="1"/>
          <p:nvPr/>
        </p:nvSpPr>
        <p:spPr>
          <a:xfrm>
            <a:off x="757380" y="1505527"/>
            <a:ext cx="5588002" cy="3539430"/>
          </a:xfrm>
          <a:prstGeom prst="rect">
            <a:avLst/>
          </a:prstGeom>
          <a:noFill/>
        </p:spPr>
        <p:txBody>
          <a:bodyPr wrap="square" rtlCol="0">
            <a:spAutoFit/>
          </a:bodyPr>
          <a:lstStyle/>
          <a:p>
            <a:r>
              <a:rPr lang="en-US" sz="2800" dirty="0">
                <a:solidFill>
                  <a:schemeClr val="bg1"/>
                </a:solidFill>
              </a:rPr>
              <a:t> “Jesus knew who He was—the Son of God. He knew His purpose—to carry out the will of the Father through the Atonement. </a:t>
            </a:r>
          </a:p>
          <a:p>
            <a:endParaRPr lang="en-US" sz="2800" dirty="0">
              <a:solidFill>
                <a:schemeClr val="bg1"/>
              </a:solidFill>
            </a:endParaRPr>
          </a:p>
          <a:p>
            <a:r>
              <a:rPr lang="en-US" sz="2800" dirty="0">
                <a:solidFill>
                  <a:schemeClr val="bg1"/>
                </a:solidFill>
              </a:rPr>
              <a:t>His vision was eternal—‘to bring to pass the immortality and eternal life of man’ </a:t>
            </a:r>
            <a:endParaRPr lang="en-US" sz="2800" i="1" dirty="0">
              <a:solidFill>
                <a:schemeClr val="bg1"/>
              </a:solidFill>
            </a:endParaRPr>
          </a:p>
        </p:txBody>
      </p:sp>
      <p:pic>
        <p:nvPicPr>
          <p:cNvPr id="13" name="Picture 12" descr="LightofWorld_s.jpg"/>
          <p:cNvPicPr>
            <a:picLocks noChangeAspect="1"/>
          </p:cNvPicPr>
          <p:nvPr/>
        </p:nvPicPr>
        <p:blipFill>
          <a:blip r:embed="rId3" cstate="print"/>
          <a:stretch>
            <a:fillRect/>
          </a:stretch>
        </p:blipFill>
        <p:spPr>
          <a:xfrm>
            <a:off x="7180349" y="1163781"/>
            <a:ext cx="3561542" cy="4451927"/>
          </a:xfrm>
          <a:prstGeom prst="rect">
            <a:avLst/>
          </a:prstGeom>
        </p:spPr>
      </p:pic>
      <p:sp>
        <p:nvSpPr>
          <p:cNvPr id="14" name="TextBox 13"/>
          <p:cNvSpPr txBox="1"/>
          <p:nvPr/>
        </p:nvSpPr>
        <p:spPr>
          <a:xfrm>
            <a:off x="11730182" y="6488668"/>
            <a:ext cx="461818" cy="369332"/>
          </a:xfrm>
          <a:prstGeom prst="rect">
            <a:avLst/>
          </a:prstGeom>
          <a:noFill/>
        </p:spPr>
        <p:txBody>
          <a:bodyPr wrap="square" rtlCol="0">
            <a:spAutoFit/>
          </a:bodyPr>
          <a:lstStyle/>
          <a:p>
            <a:r>
              <a:rPr lang="en-US" dirty="0">
                <a:solidFill>
                  <a:schemeClr val="bg1"/>
                </a:solidFill>
              </a:rPr>
              <a:t>(2)</a:t>
            </a:r>
          </a:p>
        </p:txBody>
      </p:sp>
      <p:pic>
        <p:nvPicPr>
          <p:cNvPr id="15" name="Picture 14" descr="robert d. hales.jpg"/>
          <p:cNvPicPr>
            <a:picLocks noChangeAspect="1"/>
          </p:cNvPicPr>
          <p:nvPr/>
        </p:nvPicPr>
        <p:blipFill>
          <a:blip r:embed="rId4" cstate="print"/>
          <a:stretch>
            <a:fillRect/>
          </a:stretch>
        </p:blipFill>
        <p:spPr>
          <a:xfrm>
            <a:off x="252014" y="252557"/>
            <a:ext cx="850000" cy="1068243"/>
          </a:xfrm>
          <a:prstGeom prst="rect">
            <a:avLst/>
          </a:prstGeom>
        </p:spPr>
      </p:pic>
    </p:spTree>
    <p:extLst>
      <p:ext uri="{BB962C8B-B14F-4D97-AF65-F5344CB8AC3E}">
        <p14:creationId xmlns:p14="http://schemas.microsoft.com/office/powerpoint/2010/main" val="549591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 Elias—John the Baptist—One Who Prepares The Way</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9:1-13</a:t>
            </a:r>
          </a:p>
        </p:txBody>
      </p:sp>
      <p:sp>
        <p:nvSpPr>
          <p:cNvPr id="13" name="Rectangle 12"/>
          <p:cNvSpPr/>
          <p:nvPr/>
        </p:nvSpPr>
        <p:spPr>
          <a:xfrm>
            <a:off x="471054" y="1009181"/>
            <a:ext cx="6096000" cy="923330"/>
          </a:xfrm>
          <a:prstGeom prst="rect">
            <a:avLst/>
          </a:prstGeom>
        </p:spPr>
        <p:txBody>
          <a:bodyPr>
            <a:spAutoFit/>
          </a:bodyPr>
          <a:lstStyle/>
          <a:p>
            <a:r>
              <a:rPr lang="en-US" dirty="0">
                <a:solidFill>
                  <a:schemeClr val="bg1"/>
                </a:solidFill>
              </a:rPr>
              <a:t>The Joseph Smith Translation indicates that John the Baptist also appeared on the Mount of Transfiguration </a:t>
            </a:r>
          </a:p>
          <a:p>
            <a:r>
              <a:rPr lang="en-US" dirty="0">
                <a:solidFill>
                  <a:schemeClr val="bg1"/>
                </a:solidFill>
              </a:rPr>
              <a:t>JST Mark 9:4</a:t>
            </a:r>
          </a:p>
        </p:txBody>
      </p:sp>
      <p:sp>
        <p:nvSpPr>
          <p:cNvPr id="14" name="Rectangle 13"/>
          <p:cNvSpPr/>
          <p:nvPr/>
        </p:nvSpPr>
        <p:spPr>
          <a:xfrm>
            <a:off x="2179781" y="1979136"/>
            <a:ext cx="6096000" cy="1754326"/>
          </a:xfrm>
          <a:prstGeom prst="rect">
            <a:avLst/>
          </a:prstGeom>
        </p:spPr>
        <p:txBody>
          <a:bodyPr>
            <a:spAutoFit/>
          </a:bodyPr>
          <a:lstStyle/>
          <a:p>
            <a:r>
              <a:rPr lang="en-US" dirty="0">
                <a:solidFill>
                  <a:schemeClr val="bg1"/>
                </a:solidFill>
              </a:rPr>
              <a:t>John’s appearance to Jesus, Peter, James, and John foreshadowed his role in the latter days when he would come to restore the Aaronic Priesthood. </a:t>
            </a:r>
          </a:p>
          <a:p>
            <a:endParaRPr lang="en-US" dirty="0">
              <a:solidFill>
                <a:schemeClr val="bg1"/>
              </a:solidFill>
            </a:endParaRPr>
          </a:p>
          <a:p>
            <a:r>
              <a:rPr lang="en-US" dirty="0">
                <a:solidFill>
                  <a:schemeClr val="bg1"/>
                </a:solidFill>
              </a:rPr>
              <a:t>Many things happened on the Mount of Transfiguration that are not recorded in our scriptures.</a:t>
            </a:r>
          </a:p>
        </p:txBody>
      </p:sp>
      <p:sp>
        <p:nvSpPr>
          <p:cNvPr id="16" name="Rectangle 15"/>
          <p:cNvSpPr/>
          <p:nvPr/>
        </p:nvSpPr>
        <p:spPr>
          <a:xfrm>
            <a:off x="332507" y="4029516"/>
            <a:ext cx="7038109" cy="923330"/>
          </a:xfrm>
          <a:prstGeom prst="rect">
            <a:avLst/>
          </a:prstGeom>
        </p:spPr>
        <p:txBody>
          <a:bodyPr wrap="square">
            <a:spAutoFit/>
          </a:bodyPr>
          <a:lstStyle/>
          <a:p>
            <a:r>
              <a:rPr lang="en-US" i="1" dirty="0">
                <a:solidFill>
                  <a:srgbClr val="FFFF00"/>
                </a:solidFill>
              </a:rPr>
              <a:t>When the earth shall be transfigured, even according to the pattern which was shown unto mine apostles upon the mount; of which account the fulness ye have not yet received. D&amp;C 63:21</a:t>
            </a:r>
          </a:p>
        </p:txBody>
      </p:sp>
      <p:pic>
        <p:nvPicPr>
          <p:cNvPr id="18434" name="Picture 2" descr="http://livethefast.org/wp-content/uploads/2014/08/Transfiguration-pic.jpg"/>
          <p:cNvPicPr>
            <a:picLocks noChangeAspect="1" noChangeArrowheads="1"/>
          </p:cNvPicPr>
          <p:nvPr/>
        </p:nvPicPr>
        <p:blipFill>
          <a:blip r:embed="rId3" cstate="print"/>
          <a:srcRect/>
          <a:stretch>
            <a:fillRect/>
          </a:stretch>
        </p:blipFill>
        <p:spPr bwMode="auto">
          <a:xfrm>
            <a:off x="8275781" y="1310554"/>
            <a:ext cx="3085812" cy="4070899"/>
          </a:xfrm>
          <a:prstGeom prst="rect">
            <a:avLst/>
          </a:prstGeom>
          <a:noFill/>
        </p:spPr>
      </p:pic>
      <p:grpSp>
        <p:nvGrpSpPr>
          <p:cNvPr id="19" name="Group 18"/>
          <p:cNvGrpSpPr/>
          <p:nvPr/>
        </p:nvGrpSpPr>
        <p:grpSpPr>
          <a:xfrm>
            <a:off x="2436957" y="5419148"/>
            <a:ext cx="7150389" cy="1251617"/>
            <a:chOff x="2436957" y="5419148"/>
            <a:chExt cx="7150389" cy="1251617"/>
          </a:xfrm>
        </p:grpSpPr>
        <p:sp>
          <p:nvSpPr>
            <p:cNvPr id="17" name="Rectangle 16"/>
            <p:cNvSpPr/>
            <p:nvPr/>
          </p:nvSpPr>
          <p:spPr>
            <a:xfrm>
              <a:off x="3491346" y="5470436"/>
              <a:ext cx="6096000" cy="1200329"/>
            </a:xfrm>
            <a:prstGeom prst="rect">
              <a:avLst/>
            </a:prstGeom>
          </p:spPr>
          <p:txBody>
            <a:bodyPr>
              <a:spAutoFit/>
            </a:bodyPr>
            <a:lstStyle/>
            <a:p>
              <a:r>
                <a:rPr lang="en-US" dirty="0">
                  <a:solidFill>
                    <a:schemeClr val="bg1"/>
                  </a:solidFill>
                </a:rPr>
                <a:t>During this heavenly event Moses and Elias also appeared, and the three Apostles heard the voice of the Father bearing witness that Jesus is his Beloved Son and the command that they were to hear and obey. (3)</a:t>
              </a:r>
            </a:p>
          </p:txBody>
        </p:sp>
        <p:pic>
          <p:nvPicPr>
            <p:cNvPr id="18436" name="Picture 4" descr="David B. Haight"/>
            <p:cNvPicPr>
              <a:picLocks noChangeAspect="1" noChangeArrowheads="1"/>
            </p:cNvPicPr>
            <p:nvPr/>
          </p:nvPicPr>
          <p:blipFill>
            <a:blip r:embed="rId4" cstate="print"/>
            <a:srcRect/>
            <a:stretch>
              <a:fillRect/>
            </a:stretch>
          </p:blipFill>
          <p:spPr bwMode="auto">
            <a:xfrm>
              <a:off x="2436957" y="5419148"/>
              <a:ext cx="1000125" cy="1247775"/>
            </a:xfrm>
            <a:prstGeom prst="rect">
              <a:avLst/>
            </a:prstGeom>
            <a:noFill/>
          </p:spPr>
        </p:pic>
      </p:grpSp>
    </p:spTree>
    <p:extLst>
      <p:ext uri="{BB962C8B-B14F-4D97-AF65-F5344CB8AC3E}">
        <p14:creationId xmlns:p14="http://schemas.microsoft.com/office/powerpoint/2010/main" val="35800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xit" presetSubtype="0" fill="hold" grpId="1" nodeType="withEffect">
                                  <p:stCondLst>
                                    <p:cond delay="0"/>
                                  </p:stCondLst>
                                  <p:childTnLst>
                                    <p:animEffect transition="out" filter="fade">
                                      <p:cBhvr>
                                        <p:cTn id="22" dur="2000"/>
                                        <p:tgtEl>
                                          <p:spTgt spid="16"/>
                                        </p:tgtEl>
                                      </p:cBhvr>
                                    </p:animEffect>
                                    <p:set>
                                      <p:cBhvr>
                                        <p:cTn id="23" dur="1" fill="hold">
                                          <p:stCondLst>
                                            <p:cond delay="1999"/>
                                          </p:stCondLst>
                                        </p:cTn>
                                        <p:tgtEl>
                                          <p:spTgt spid="1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2000"/>
                                        <p:tgtEl>
                                          <p:spTgt spid="14"/>
                                        </p:tgtEl>
                                      </p:cBhvr>
                                    </p:animEffect>
                                    <p:set>
                                      <p:cBhvr>
                                        <p:cTn id="26" dur="1" fill="hold">
                                          <p:stCondLst>
                                            <p:cond delay="1999"/>
                                          </p:stCondLst>
                                        </p:cTn>
                                        <p:tgtEl>
                                          <p:spTgt spid="1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13"/>
                                        </p:tgtEl>
                                      </p:cBhvr>
                                    </p:animEffect>
                                    <p:set>
                                      <p:cBhvr>
                                        <p:cTn id="29"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6" grpId="0"/>
      <p:bldP spid="16" grpId="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 “Help Thou Mine Unbelief”</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9:14-29</a:t>
            </a:r>
          </a:p>
        </p:txBody>
      </p:sp>
      <p:sp>
        <p:nvSpPr>
          <p:cNvPr id="14" name="Rectangle 13"/>
          <p:cNvSpPr/>
          <p:nvPr/>
        </p:nvSpPr>
        <p:spPr>
          <a:xfrm>
            <a:off x="2955635" y="630627"/>
            <a:ext cx="6096000" cy="523220"/>
          </a:xfrm>
          <a:prstGeom prst="rect">
            <a:avLst/>
          </a:prstGeom>
        </p:spPr>
        <p:txBody>
          <a:bodyPr>
            <a:spAutoFit/>
          </a:bodyPr>
          <a:lstStyle/>
          <a:p>
            <a:pPr algn="ctr"/>
            <a:r>
              <a:rPr lang="en-US" sz="2800" dirty="0">
                <a:solidFill>
                  <a:schemeClr val="bg1"/>
                </a:solidFill>
              </a:rPr>
              <a:t>The challenge of faith</a:t>
            </a:r>
          </a:p>
        </p:txBody>
      </p:sp>
      <p:sp>
        <p:nvSpPr>
          <p:cNvPr id="16" name="Rectangle 15"/>
          <p:cNvSpPr/>
          <p:nvPr/>
        </p:nvSpPr>
        <p:spPr>
          <a:xfrm>
            <a:off x="443344" y="2450098"/>
            <a:ext cx="3602184" cy="2031325"/>
          </a:xfrm>
          <a:prstGeom prst="rect">
            <a:avLst/>
          </a:prstGeom>
        </p:spPr>
        <p:txBody>
          <a:bodyPr wrap="square">
            <a:spAutoFit/>
          </a:bodyPr>
          <a:lstStyle/>
          <a:p>
            <a:r>
              <a:rPr lang="en-US" dirty="0">
                <a:solidFill>
                  <a:schemeClr val="bg1"/>
                </a:solidFill>
              </a:rPr>
              <a:t>“…the father asserts his strength first and only then acknowledges his limitation. His initial declaration is affirmative and without hesitation: ‘Lord, I believe.’ I would say to all who wish for more faith, remember this man!</a:t>
            </a:r>
            <a:endParaRPr lang="en-US" i="1" dirty="0">
              <a:solidFill>
                <a:schemeClr val="bg1"/>
              </a:solidFill>
            </a:endParaRPr>
          </a:p>
        </p:txBody>
      </p:sp>
      <p:grpSp>
        <p:nvGrpSpPr>
          <p:cNvPr id="15" name="Group 14"/>
          <p:cNvGrpSpPr/>
          <p:nvPr/>
        </p:nvGrpSpPr>
        <p:grpSpPr>
          <a:xfrm>
            <a:off x="4553528" y="1626754"/>
            <a:ext cx="2882362" cy="3840429"/>
            <a:chOff x="4738254" y="1534391"/>
            <a:chExt cx="2882362" cy="3840429"/>
          </a:xfrm>
        </p:grpSpPr>
        <p:pic>
          <p:nvPicPr>
            <p:cNvPr id="20482" name="Picture 2" descr="Christ with man carrying son"/>
            <p:cNvPicPr>
              <a:picLocks noChangeAspect="1" noChangeArrowheads="1"/>
            </p:cNvPicPr>
            <p:nvPr/>
          </p:nvPicPr>
          <p:blipFill>
            <a:blip r:embed="rId3" cstate="print"/>
            <a:srcRect/>
            <a:stretch>
              <a:fillRect/>
            </a:stretch>
          </p:blipFill>
          <p:spPr bwMode="auto">
            <a:xfrm>
              <a:off x="4764519" y="1534391"/>
              <a:ext cx="2856097" cy="3804227"/>
            </a:xfrm>
            <a:prstGeom prst="rect">
              <a:avLst/>
            </a:prstGeom>
            <a:noFill/>
          </p:spPr>
        </p:pic>
        <p:sp>
          <p:nvSpPr>
            <p:cNvPr id="13" name="Rectangle 12"/>
            <p:cNvSpPr/>
            <p:nvPr/>
          </p:nvSpPr>
          <p:spPr>
            <a:xfrm>
              <a:off x="4738254" y="5128599"/>
              <a:ext cx="1357746" cy="246221"/>
            </a:xfrm>
            <a:prstGeom prst="rect">
              <a:avLst/>
            </a:prstGeom>
          </p:spPr>
          <p:txBody>
            <a:bodyPr wrap="square">
              <a:spAutoFit/>
            </a:bodyPr>
            <a:lstStyle/>
            <a:p>
              <a:r>
                <a:rPr lang="en-US" sz="1000" dirty="0"/>
                <a:t>Walter </a:t>
              </a:r>
              <a:r>
                <a:rPr lang="en-US" sz="1000" dirty="0" err="1"/>
                <a:t>Rane</a:t>
              </a:r>
              <a:endParaRPr lang="en-US" sz="1000" dirty="0"/>
            </a:p>
          </p:txBody>
        </p:sp>
      </p:grpSp>
      <p:sp>
        <p:nvSpPr>
          <p:cNvPr id="18" name="Rectangle 17"/>
          <p:cNvSpPr/>
          <p:nvPr/>
        </p:nvSpPr>
        <p:spPr>
          <a:xfrm>
            <a:off x="7777016" y="2173100"/>
            <a:ext cx="4027056" cy="2308324"/>
          </a:xfrm>
          <a:prstGeom prst="rect">
            <a:avLst/>
          </a:prstGeom>
        </p:spPr>
        <p:txBody>
          <a:bodyPr wrap="square">
            <a:spAutoFit/>
          </a:bodyPr>
          <a:lstStyle/>
          <a:p>
            <a:r>
              <a:rPr lang="en-US" dirty="0">
                <a:solidFill>
                  <a:schemeClr val="bg1"/>
                </a:solidFill>
              </a:rPr>
              <a:t>“In moments of fear or doubt or troubling times, hold the ground you have already won, even if that ground is limited. In the growth we all have to experience in mortality, the spiritual equivalent of this boy’s affliction or this parent’s desperation is going to come to all of us.”</a:t>
            </a:r>
          </a:p>
        </p:txBody>
      </p:sp>
      <p:sp>
        <p:nvSpPr>
          <p:cNvPr id="19" name="Rectangle 18"/>
          <p:cNvSpPr/>
          <p:nvPr/>
        </p:nvSpPr>
        <p:spPr>
          <a:xfrm>
            <a:off x="1717964" y="5608889"/>
            <a:ext cx="6696365" cy="830997"/>
          </a:xfrm>
          <a:prstGeom prst="rect">
            <a:avLst/>
          </a:prstGeom>
        </p:spPr>
        <p:txBody>
          <a:bodyPr wrap="square">
            <a:spAutoFit/>
          </a:bodyPr>
          <a:lstStyle/>
          <a:p>
            <a:r>
              <a:rPr lang="en-US" sz="2400" i="1" dirty="0">
                <a:solidFill>
                  <a:schemeClr val="bg1"/>
                </a:solidFill>
              </a:rPr>
              <a:t>“…hold fast to what you already know and stand strong until additional knowledge comes.</a:t>
            </a:r>
            <a:r>
              <a:rPr lang="en-US" sz="2400" dirty="0">
                <a:solidFill>
                  <a:schemeClr val="bg1"/>
                </a:solidFill>
              </a:rPr>
              <a:t> …”</a:t>
            </a:r>
          </a:p>
        </p:txBody>
      </p:sp>
      <p:pic>
        <p:nvPicPr>
          <p:cNvPr id="20" name="Picture 19" descr="Jeffrey R. Holland.jpg"/>
          <p:cNvPicPr>
            <a:picLocks noChangeAspect="1"/>
          </p:cNvPicPr>
          <p:nvPr/>
        </p:nvPicPr>
        <p:blipFill>
          <a:blip r:embed="rId4" cstate="print"/>
          <a:stretch>
            <a:fillRect/>
          </a:stretch>
        </p:blipFill>
        <p:spPr>
          <a:xfrm>
            <a:off x="10954279" y="168564"/>
            <a:ext cx="996420" cy="1244600"/>
          </a:xfrm>
          <a:prstGeom prst="rect">
            <a:avLst/>
          </a:prstGeom>
        </p:spPr>
      </p:pic>
    </p:spTree>
    <p:extLst>
      <p:ext uri="{BB962C8B-B14F-4D97-AF65-F5344CB8AC3E}">
        <p14:creationId xmlns:p14="http://schemas.microsoft.com/office/powerpoint/2010/main" val="153794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9:14-29</a:t>
            </a:r>
          </a:p>
        </p:txBody>
      </p:sp>
      <p:sp>
        <p:nvSpPr>
          <p:cNvPr id="16" name="Rectangle 15"/>
          <p:cNvSpPr/>
          <p:nvPr/>
        </p:nvSpPr>
        <p:spPr>
          <a:xfrm>
            <a:off x="129309" y="362679"/>
            <a:ext cx="4525817" cy="3970318"/>
          </a:xfrm>
          <a:prstGeom prst="rect">
            <a:avLst/>
          </a:prstGeom>
        </p:spPr>
        <p:txBody>
          <a:bodyPr wrap="square">
            <a:spAutoFit/>
          </a:bodyPr>
          <a:lstStyle/>
          <a:p>
            <a:r>
              <a:rPr lang="en-US" dirty="0">
                <a:solidFill>
                  <a:schemeClr val="bg1"/>
                </a:solidFill>
              </a:rPr>
              <a:t>When problems come and questions arise, do not start your quest for faith by saying how much you do </a:t>
            </a:r>
            <a:r>
              <a:rPr lang="en-US" i="1" dirty="0">
                <a:solidFill>
                  <a:schemeClr val="bg1"/>
                </a:solidFill>
              </a:rPr>
              <a:t>not</a:t>
            </a:r>
            <a:r>
              <a:rPr lang="en-US" dirty="0">
                <a:solidFill>
                  <a:schemeClr val="bg1"/>
                </a:solidFill>
              </a:rPr>
              <a:t> have, leading as it were with your ‘unbelief.’ … </a:t>
            </a:r>
          </a:p>
          <a:p>
            <a:endParaRPr lang="en-US" dirty="0">
              <a:solidFill>
                <a:schemeClr val="bg1"/>
              </a:solidFill>
            </a:endParaRPr>
          </a:p>
          <a:p>
            <a:r>
              <a:rPr lang="en-US" dirty="0">
                <a:solidFill>
                  <a:schemeClr val="bg1"/>
                </a:solidFill>
              </a:rPr>
              <a:t>I am not asking you to pretend to faith you do not have. </a:t>
            </a:r>
          </a:p>
          <a:p>
            <a:endParaRPr lang="en-US" dirty="0">
              <a:solidFill>
                <a:schemeClr val="bg1"/>
              </a:solidFill>
            </a:endParaRPr>
          </a:p>
          <a:p>
            <a:r>
              <a:rPr lang="en-US" dirty="0">
                <a:solidFill>
                  <a:schemeClr val="bg1"/>
                </a:solidFill>
              </a:rPr>
              <a:t>I </a:t>
            </a:r>
            <a:r>
              <a:rPr lang="en-US" i="1" dirty="0">
                <a:solidFill>
                  <a:schemeClr val="bg1"/>
                </a:solidFill>
              </a:rPr>
              <a:t>am</a:t>
            </a:r>
            <a:r>
              <a:rPr lang="en-US" dirty="0">
                <a:solidFill>
                  <a:schemeClr val="bg1"/>
                </a:solidFill>
              </a:rPr>
              <a:t> asking you to be true to the faith you </a:t>
            </a:r>
            <a:r>
              <a:rPr lang="en-US" i="1" dirty="0">
                <a:solidFill>
                  <a:schemeClr val="bg1"/>
                </a:solidFill>
              </a:rPr>
              <a:t>do</a:t>
            </a:r>
            <a:r>
              <a:rPr lang="en-US" dirty="0">
                <a:solidFill>
                  <a:schemeClr val="bg1"/>
                </a:solidFill>
              </a:rPr>
              <a:t> have. </a:t>
            </a:r>
          </a:p>
          <a:p>
            <a:endParaRPr lang="en-US" dirty="0">
              <a:solidFill>
                <a:schemeClr val="bg1"/>
              </a:solidFill>
            </a:endParaRPr>
          </a:p>
          <a:p>
            <a:r>
              <a:rPr lang="en-US" dirty="0">
                <a:solidFill>
                  <a:schemeClr val="bg1"/>
                </a:solidFill>
              </a:rPr>
              <a:t>Sometimes we act as if an honest declaration of doubt is a higher manifestation of moral courage than is an honest declaration of faith.</a:t>
            </a:r>
            <a:endParaRPr lang="en-US" i="1" dirty="0">
              <a:solidFill>
                <a:schemeClr val="bg1"/>
              </a:solidFill>
            </a:endParaRPr>
          </a:p>
        </p:txBody>
      </p:sp>
      <p:sp>
        <p:nvSpPr>
          <p:cNvPr id="19" name="Rectangle 18"/>
          <p:cNvSpPr/>
          <p:nvPr/>
        </p:nvSpPr>
        <p:spPr>
          <a:xfrm>
            <a:off x="4729017" y="3188961"/>
            <a:ext cx="6696365" cy="3416320"/>
          </a:xfrm>
          <a:prstGeom prst="rect">
            <a:avLst/>
          </a:prstGeom>
        </p:spPr>
        <p:txBody>
          <a:bodyPr wrap="square">
            <a:spAutoFit/>
          </a:bodyPr>
          <a:lstStyle/>
          <a:p>
            <a:r>
              <a:rPr lang="en-US" sz="2400" dirty="0">
                <a:solidFill>
                  <a:schemeClr val="bg1"/>
                </a:solidFill>
              </a:rPr>
              <a:t>It is not! So let us all remember the clear message of this scriptural account: </a:t>
            </a:r>
          </a:p>
          <a:p>
            <a:endParaRPr lang="en-US" sz="2400" dirty="0">
              <a:solidFill>
                <a:schemeClr val="bg1"/>
              </a:solidFill>
            </a:endParaRPr>
          </a:p>
          <a:p>
            <a:r>
              <a:rPr lang="en-US" sz="2400" dirty="0">
                <a:solidFill>
                  <a:schemeClr val="bg1"/>
                </a:solidFill>
              </a:rPr>
              <a:t>Be as candid about your questions as you need to be; life is full of them on one subject or another. </a:t>
            </a:r>
          </a:p>
          <a:p>
            <a:endParaRPr lang="en-US" sz="2400" dirty="0">
              <a:solidFill>
                <a:schemeClr val="bg1"/>
              </a:solidFill>
            </a:endParaRPr>
          </a:p>
          <a:p>
            <a:r>
              <a:rPr lang="en-US" sz="2400" dirty="0">
                <a:solidFill>
                  <a:schemeClr val="bg1"/>
                </a:solidFill>
              </a:rPr>
              <a:t>But if you and your family want to be healed, don’t let those questions stand in the way of faith working its miracle. …</a:t>
            </a:r>
          </a:p>
        </p:txBody>
      </p:sp>
      <p:pic>
        <p:nvPicPr>
          <p:cNvPr id="20" name="Picture 19" descr="Jeffrey R. Holland.jpg"/>
          <p:cNvPicPr>
            <a:picLocks noChangeAspect="1"/>
          </p:cNvPicPr>
          <p:nvPr/>
        </p:nvPicPr>
        <p:blipFill>
          <a:blip r:embed="rId3" cstate="print"/>
          <a:stretch>
            <a:fillRect/>
          </a:stretch>
        </p:blipFill>
        <p:spPr>
          <a:xfrm>
            <a:off x="10954279" y="168564"/>
            <a:ext cx="996420" cy="1244600"/>
          </a:xfrm>
          <a:prstGeom prst="rect">
            <a:avLst/>
          </a:prstGeom>
        </p:spPr>
      </p:pic>
      <p:pic>
        <p:nvPicPr>
          <p:cNvPr id="21506" name="Picture 2" descr="http://www.medarcade.com/uploads/4/5/5/4/45547265/4460309_orig.jpg"/>
          <p:cNvPicPr>
            <a:picLocks noChangeAspect="1" noChangeArrowheads="1"/>
          </p:cNvPicPr>
          <p:nvPr/>
        </p:nvPicPr>
        <p:blipFill>
          <a:blip r:embed="rId4" cstate="print"/>
          <a:srcRect/>
          <a:stretch>
            <a:fillRect/>
          </a:stretch>
        </p:blipFill>
        <p:spPr bwMode="auto">
          <a:xfrm>
            <a:off x="5226339" y="327602"/>
            <a:ext cx="4076700" cy="2676525"/>
          </a:xfrm>
          <a:prstGeom prst="rect">
            <a:avLst/>
          </a:prstGeom>
          <a:noFill/>
        </p:spPr>
      </p:pic>
      <p:grpSp>
        <p:nvGrpSpPr>
          <p:cNvPr id="17" name="Group 16"/>
          <p:cNvGrpSpPr/>
          <p:nvPr/>
        </p:nvGrpSpPr>
        <p:grpSpPr>
          <a:xfrm>
            <a:off x="1339274" y="4411225"/>
            <a:ext cx="2686338" cy="2178921"/>
            <a:chOff x="1154546" y="4414982"/>
            <a:chExt cx="2686338" cy="2178921"/>
          </a:xfrm>
        </p:grpSpPr>
        <p:pic>
          <p:nvPicPr>
            <p:cNvPr id="21510" name="Picture 6" descr="https://s-media-cache-ak0.pinimg.com/736x/47/95/db/4795dba31d3c4e58d48c541fe91ee500.jpg"/>
            <p:cNvPicPr>
              <a:picLocks noChangeAspect="1" noChangeArrowheads="1"/>
            </p:cNvPicPr>
            <p:nvPr/>
          </p:nvPicPr>
          <p:blipFill>
            <a:blip r:embed="rId5" cstate="print"/>
            <a:srcRect/>
            <a:stretch>
              <a:fillRect/>
            </a:stretch>
          </p:blipFill>
          <p:spPr bwMode="auto">
            <a:xfrm>
              <a:off x="1154546" y="4414982"/>
              <a:ext cx="2686338" cy="2178921"/>
            </a:xfrm>
            <a:prstGeom prst="rect">
              <a:avLst/>
            </a:prstGeom>
            <a:noFill/>
          </p:spPr>
        </p:pic>
        <p:pic>
          <p:nvPicPr>
            <p:cNvPr id="21508" name="Picture 4" descr="http://www.healthyplace.com/blogs/relationshipsandmentalillness/files/2015/05/3d-happy-family-1.jpg"/>
            <p:cNvPicPr>
              <a:picLocks noChangeAspect="1" noChangeArrowheads="1"/>
            </p:cNvPicPr>
            <p:nvPr/>
          </p:nvPicPr>
          <p:blipFill>
            <a:blip r:embed="rId6" cstate="print"/>
            <a:srcRect t="6353" r="7017" b="6707"/>
            <a:stretch>
              <a:fillRect/>
            </a:stretch>
          </p:blipFill>
          <p:spPr bwMode="auto">
            <a:xfrm>
              <a:off x="1524000" y="4800600"/>
              <a:ext cx="1847272" cy="1459346"/>
            </a:xfrm>
            <a:prstGeom prst="rect">
              <a:avLst/>
            </a:prstGeom>
            <a:noFill/>
          </p:spPr>
        </p:pic>
      </p:grpSp>
    </p:spTree>
    <p:extLst>
      <p:ext uri="{BB962C8B-B14F-4D97-AF65-F5344CB8AC3E}">
        <p14:creationId xmlns:p14="http://schemas.microsoft.com/office/powerpoint/2010/main" val="4082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2000"/>
                                        <p:tgtEl>
                                          <p:spTgt spid="21506"/>
                                        </p:tgtEl>
                                      </p:cBhvr>
                                    </p:animEffect>
                                    <p:set>
                                      <p:cBhvr>
                                        <p:cTn id="21" dur="1" fill="hold">
                                          <p:stCondLst>
                                            <p:cond delay="1999"/>
                                          </p:stCondLst>
                                        </p:cTn>
                                        <p:tgtEl>
                                          <p:spTgt spid="2150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6">
                                            <p:txEl>
                                              <p:pRg st="0" end="0"/>
                                            </p:txEl>
                                          </p:spTgt>
                                        </p:tgtEl>
                                      </p:cBhvr>
                                    </p:animEffect>
                                    <p:set>
                                      <p:cBhvr>
                                        <p:cTn id="24" dur="1" fill="hold">
                                          <p:stCondLst>
                                            <p:cond delay="1999"/>
                                          </p:stCondLst>
                                        </p:cTn>
                                        <p:tgtEl>
                                          <p:spTgt spid="16">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6">
                                            <p:txEl>
                                              <p:pRg st="2" end="2"/>
                                            </p:txEl>
                                          </p:spTgt>
                                        </p:tgtEl>
                                      </p:cBhvr>
                                    </p:animEffect>
                                    <p:set>
                                      <p:cBhvr>
                                        <p:cTn id="27" dur="1" fill="hold">
                                          <p:stCondLst>
                                            <p:cond delay="1999"/>
                                          </p:stCondLst>
                                        </p:cTn>
                                        <p:tgtEl>
                                          <p:spTgt spid="16">
                                            <p:txEl>
                                              <p:pRg st="2" end="2"/>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16">
                                            <p:txEl>
                                              <p:pRg st="4" end="4"/>
                                            </p:txEl>
                                          </p:spTgt>
                                        </p:tgtEl>
                                      </p:cBhvr>
                                    </p:animEffect>
                                    <p:set>
                                      <p:cBhvr>
                                        <p:cTn id="30" dur="1" fill="hold">
                                          <p:stCondLst>
                                            <p:cond delay="1999"/>
                                          </p:stCondLst>
                                        </p:cTn>
                                        <p:tgtEl>
                                          <p:spTgt spid="16">
                                            <p:txEl>
                                              <p:pRg st="4" end="4"/>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16">
                                            <p:txEl>
                                              <p:pRg st="6" end="6"/>
                                            </p:txEl>
                                          </p:spTgt>
                                        </p:tgtEl>
                                      </p:cBhvr>
                                    </p:animEffect>
                                    <p:set>
                                      <p:cBhvr>
                                        <p:cTn id="33" dur="1" fill="hold">
                                          <p:stCondLst>
                                            <p:cond delay="1999"/>
                                          </p:stCondLst>
                                        </p:cTn>
                                        <p:tgtEl>
                                          <p:spTgt spid="16">
                                            <p:txEl>
                                              <p:pRg st="6" end="6"/>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4" end="4"/>
                                            </p:txEl>
                                          </p:spTgt>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Facing Challenges</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9:14-29</a:t>
            </a:r>
          </a:p>
        </p:txBody>
      </p:sp>
      <p:pic>
        <p:nvPicPr>
          <p:cNvPr id="22530" name="Picture 2" descr="https://ldsseminary.files.wordpress.com/2014/02/lds-youth.jpg"/>
          <p:cNvPicPr>
            <a:picLocks noChangeAspect="1" noChangeArrowheads="1"/>
          </p:cNvPicPr>
          <p:nvPr/>
        </p:nvPicPr>
        <p:blipFill>
          <a:blip r:embed="rId3" cstate="print"/>
          <a:srcRect/>
          <a:stretch>
            <a:fillRect/>
          </a:stretch>
        </p:blipFill>
        <p:spPr bwMode="auto">
          <a:xfrm>
            <a:off x="592649" y="1290873"/>
            <a:ext cx="3518188" cy="2032732"/>
          </a:xfrm>
          <a:prstGeom prst="rect">
            <a:avLst/>
          </a:prstGeom>
          <a:noFill/>
        </p:spPr>
      </p:pic>
      <p:pic>
        <p:nvPicPr>
          <p:cNvPr id="22532" name="Picture 4" descr="https://www.lds.org/youth/bc/youth/article/common-questions-people/images/Why-are-Mormons-against-gay-people-700x363-1080338.jpg"/>
          <p:cNvPicPr>
            <a:picLocks noChangeAspect="1" noChangeArrowheads="1"/>
          </p:cNvPicPr>
          <p:nvPr/>
        </p:nvPicPr>
        <p:blipFill>
          <a:blip r:embed="rId4" cstate="print"/>
          <a:srcRect/>
          <a:stretch>
            <a:fillRect/>
          </a:stretch>
        </p:blipFill>
        <p:spPr bwMode="auto">
          <a:xfrm>
            <a:off x="2364499" y="3584430"/>
            <a:ext cx="5252903" cy="2724006"/>
          </a:xfrm>
          <a:prstGeom prst="rect">
            <a:avLst/>
          </a:prstGeom>
          <a:noFill/>
        </p:spPr>
      </p:pic>
      <p:pic>
        <p:nvPicPr>
          <p:cNvPr id="22534" name="Picture 6" descr="http://momenjiao.com/files/2013/02/%E6%91%A9%E5%B0%94%E9%97%A8%E5%AD%A6%E7%94%9F%E9%9D%92%E5%B9%B4.jpg"/>
          <p:cNvPicPr>
            <a:picLocks noChangeAspect="1" noChangeArrowheads="1"/>
          </p:cNvPicPr>
          <p:nvPr/>
        </p:nvPicPr>
        <p:blipFill>
          <a:blip r:embed="rId5" cstate="print"/>
          <a:srcRect/>
          <a:stretch>
            <a:fillRect/>
          </a:stretch>
        </p:blipFill>
        <p:spPr bwMode="auto">
          <a:xfrm>
            <a:off x="8044871" y="2423391"/>
            <a:ext cx="3614593" cy="2891674"/>
          </a:xfrm>
          <a:prstGeom prst="rect">
            <a:avLst/>
          </a:prstGeom>
          <a:noFill/>
        </p:spPr>
      </p:pic>
      <p:sp>
        <p:nvSpPr>
          <p:cNvPr id="39" name="Rectangle 38"/>
          <p:cNvSpPr/>
          <p:nvPr/>
        </p:nvSpPr>
        <p:spPr>
          <a:xfrm>
            <a:off x="4621615" y="1227497"/>
            <a:ext cx="5991573" cy="954107"/>
          </a:xfrm>
          <a:prstGeom prst="rect">
            <a:avLst/>
          </a:prstGeom>
        </p:spPr>
        <p:txBody>
          <a:bodyPr wrap="square">
            <a:spAutoFit/>
          </a:bodyPr>
          <a:lstStyle/>
          <a:p>
            <a:pPr algn="ctr"/>
            <a:r>
              <a:rPr lang="en-US" sz="2800" dirty="0">
                <a:solidFill>
                  <a:srgbClr val="FFFF00"/>
                </a:solidFill>
              </a:rPr>
              <a:t>What did the Savior do in response to the father’s pleas?</a:t>
            </a:r>
          </a:p>
        </p:txBody>
      </p:sp>
    </p:spTree>
    <p:extLst>
      <p:ext uri="{BB962C8B-B14F-4D97-AF65-F5344CB8AC3E}">
        <p14:creationId xmlns:p14="http://schemas.microsoft.com/office/powerpoint/2010/main" val="27465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2000"/>
                                        <p:tgtEl>
                                          <p:spTgt spid="22530"/>
                                        </p:tgtEl>
                                      </p:cBhvr>
                                    </p:animEffect>
                                  </p:childTnLst>
                                </p:cTn>
                              </p:par>
                              <p:par>
                                <p:cTn id="8" presetID="10" presetClass="entr" presetSubtype="0" fill="hold" nodeType="withEffect">
                                  <p:stCondLst>
                                    <p:cond delay="0"/>
                                  </p:stCondLst>
                                  <p:childTnLst>
                                    <p:set>
                                      <p:cBhvr>
                                        <p:cTn id="9" dur="1" fill="hold">
                                          <p:stCondLst>
                                            <p:cond delay="0"/>
                                          </p:stCondLst>
                                        </p:cTn>
                                        <p:tgtEl>
                                          <p:spTgt spid="22532"/>
                                        </p:tgtEl>
                                        <p:attrNameLst>
                                          <p:attrName>style.visibility</p:attrName>
                                        </p:attrNameLst>
                                      </p:cBhvr>
                                      <p:to>
                                        <p:strVal val="visible"/>
                                      </p:to>
                                    </p:set>
                                    <p:animEffect transition="in" filter="fade">
                                      <p:cBhvr>
                                        <p:cTn id="10" dur="2000"/>
                                        <p:tgtEl>
                                          <p:spTgt spid="22532"/>
                                        </p:tgtEl>
                                      </p:cBhvr>
                                    </p:animEffect>
                                  </p:childTnLst>
                                </p:cTn>
                              </p:par>
                              <p:par>
                                <p:cTn id="11" presetID="10" presetClass="entr" presetSubtype="0" fill="hold" nodeType="with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fade">
                                      <p:cBhvr>
                                        <p:cTn id="13" dur="2000"/>
                                        <p:tgtEl>
                                          <p:spTgt spid="2253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Why Couldn’t the Disciples Cast Out the Evil Spirit?</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9:28-29</a:t>
            </a:r>
          </a:p>
        </p:txBody>
      </p:sp>
      <p:sp>
        <p:nvSpPr>
          <p:cNvPr id="29" name="Rectangle 28"/>
          <p:cNvSpPr/>
          <p:nvPr/>
        </p:nvSpPr>
        <p:spPr>
          <a:xfrm>
            <a:off x="461818" y="741371"/>
            <a:ext cx="6096000" cy="923330"/>
          </a:xfrm>
          <a:prstGeom prst="rect">
            <a:avLst/>
          </a:prstGeom>
        </p:spPr>
        <p:txBody>
          <a:bodyPr>
            <a:spAutoFit/>
          </a:bodyPr>
          <a:lstStyle/>
          <a:p>
            <a:r>
              <a:rPr lang="en-US" dirty="0">
                <a:solidFill>
                  <a:schemeClr val="bg1"/>
                </a:solidFill>
              </a:rPr>
              <a:t>When the Savior cast a devil out of a deaf and dumb child, he used the occasion to teach His disciples about the power of fasting and prayer.</a:t>
            </a:r>
          </a:p>
        </p:txBody>
      </p:sp>
      <p:sp>
        <p:nvSpPr>
          <p:cNvPr id="30" name="Rectangle 29"/>
          <p:cNvSpPr/>
          <p:nvPr/>
        </p:nvSpPr>
        <p:spPr>
          <a:xfrm>
            <a:off x="4368799" y="1886865"/>
            <a:ext cx="6733309" cy="1754326"/>
          </a:xfrm>
          <a:prstGeom prst="rect">
            <a:avLst/>
          </a:prstGeom>
        </p:spPr>
        <p:txBody>
          <a:bodyPr wrap="square">
            <a:spAutoFit/>
          </a:bodyPr>
          <a:lstStyle/>
          <a:p>
            <a:r>
              <a:rPr lang="en-US" dirty="0">
                <a:solidFill>
                  <a:schemeClr val="bg1"/>
                </a:solidFill>
              </a:rPr>
              <a:t>"How beautiful in the eyes of the Lord are the spiritually well, those who have been taken by the hand and lifted up and made spiritually whole. How beautiful in the eyes of the Lord are those who take the time to lift the needy hand. Peace of mind only comes to us when we are spiritually healed. True joy comes from within. Freedom from a troubled soul is a worthy goal of all.</a:t>
            </a:r>
          </a:p>
        </p:txBody>
      </p:sp>
      <p:sp>
        <p:nvSpPr>
          <p:cNvPr id="40" name="Rectangle 39"/>
          <p:cNvSpPr/>
          <p:nvPr/>
        </p:nvSpPr>
        <p:spPr>
          <a:xfrm>
            <a:off x="1948873" y="4362165"/>
            <a:ext cx="6096000" cy="2031325"/>
          </a:xfrm>
          <a:prstGeom prst="rect">
            <a:avLst/>
          </a:prstGeom>
        </p:spPr>
        <p:txBody>
          <a:bodyPr>
            <a:spAutoFit/>
          </a:bodyPr>
          <a:lstStyle/>
          <a:p>
            <a:r>
              <a:rPr lang="en-US" dirty="0">
                <a:solidFill>
                  <a:schemeClr val="bg1"/>
                </a:solidFill>
              </a:rPr>
              <a:t>"Frequently the Savior admonished the physically healed to boast not of their new strength, but rather to go their ways, walking in truth and using their new powers to lift others. </a:t>
            </a:r>
          </a:p>
          <a:p>
            <a:endParaRPr lang="en-US" dirty="0">
              <a:solidFill>
                <a:schemeClr val="bg1"/>
              </a:solidFill>
            </a:endParaRPr>
          </a:p>
          <a:p>
            <a:r>
              <a:rPr lang="en-US" dirty="0">
                <a:solidFill>
                  <a:schemeClr val="bg1"/>
                </a:solidFill>
              </a:rPr>
              <a:t>Evidence teaches us many were healed physically but remained undisciplined and spiritually ill. '... return unto me, and repent of your sins, and be converted, that I may heal you' </a:t>
            </a:r>
          </a:p>
        </p:txBody>
      </p:sp>
      <p:pic>
        <p:nvPicPr>
          <p:cNvPr id="23554" name="Picture 2" descr="https://jesuschristmiracles.files.wordpress.com/2014/12/heals-young-boy.jpg"/>
          <p:cNvPicPr>
            <a:picLocks noChangeAspect="1" noChangeArrowheads="1"/>
          </p:cNvPicPr>
          <p:nvPr/>
        </p:nvPicPr>
        <p:blipFill>
          <a:blip r:embed="rId3" cstate="print"/>
          <a:srcRect/>
          <a:stretch>
            <a:fillRect/>
          </a:stretch>
        </p:blipFill>
        <p:spPr bwMode="auto">
          <a:xfrm>
            <a:off x="923637" y="1946564"/>
            <a:ext cx="3033280" cy="2278215"/>
          </a:xfrm>
          <a:prstGeom prst="rect">
            <a:avLst/>
          </a:prstGeom>
          <a:noFill/>
        </p:spPr>
      </p:pic>
      <p:pic>
        <p:nvPicPr>
          <p:cNvPr id="23556" name="Picture 4" descr="https://s-media-cache-ak0.pinimg.com/564x/1c/fe/51/1cfe517204aa4f4d0a2d867056a39b6f.jpg"/>
          <p:cNvPicPr>
            <a:picLocks noChangeAspect="1" noChangeArrowheads="1"/>
          </p:cNvPicPr>
          <p:nvPr/>
        </p:nvPicPr>
        <p:blipFill>
          <a:blip r:embed="rId4" cstate="print"/>
          <a:srcRect/>
          <a:stretch>
            <a:fillRect/>
          </a:stretch>
        </p:blipFill>
        <p:spPr bwMode="auto">
          <a:xfrm>
            <a:off x="8450226" y="3559553"/>
            <a:ext cx="2369885" cy="3159847"/>
          </a:xfrm>
          <a:prstGeom prst="rect">
            <a:avLst/>
          </a:prstGeom>
          <a:noFill/>
        </p:spPr>
      </p:pic>
      <p:sp>
        <p:nvSpPr>
          <p:cNvPr id="41" name="TextBox 40"/>
          <p:cNvSpPr txBox="1"/>
          <p:nvPr/>
        </p:nvSpPr>
        <p:spPr>
          <a:xfrm>
            <a:off x="11730182" y="6488668"/>
            <a:ext cx="461818" cy="369332"/>
          </a:xfrm>
          <a:prstGeom prst="rect">
            <a:avLst/>
          </a:prstGeom>
          <a:noFill/>
        </p:spPr>
        <p:txBody>
          <a:bodyPr wrap="square" rtlCol="0">
            <a:spAutoFit/>
          </a:bodyPr>
          <a:lstStyle/>
          <a:p>
            <a:r>
              <a:rPr lang="en-US" dirty="0">
                <a:solidFill>
                  <a:schemeClr val="bg1"/>
                </a:solidFill>
              </a:rPr>
              <a:t>(5)</a:t>
            </a:r>
          </a:p>
        </p:txBody>
      </p:sp>
    </p:spTree>
    <p:extLst>
      <p:ext uri="{BB962C8B-B14F-4D97-AF65-F5344CB8AC3E}">
        <p14:creationId xmlns:p14="http://schemas.microsoft.com/office/powerpoint/2010/main" val="30402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2000"/>
                                        <p:tgtEl>
                                          <p:spTgt spid="2355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6" name="TextBox 5"/>
          <p:cNvSpPr txBox="1"/>
          <p:nvPr/>
        </p:nvSpPr>
        <p:spPr>
          <a:xfrm>
            <a:off x="0" y="0"/>
            <a:ext cx="12192000" cy="646331"/>
          </a:xfrm>
          <a:prstGeom prst="rect">
            <a:avLst/>
          </a:prstGeom>
          <a:noFill/>
        </p:spPr>
        <p:txBody>
          <a:bodyPr wrap="square" rtlCol="0">
            <a:spAutoFit/>
          </a:bodyPr>
          <a:lstStyle/>
          <a:p>
            <a:pPr algn="ctr"/>
            <a:r>
              <a:rPr lang="en-US" sz="3600" dirty="0">
                <a:solidFill>
                  <a:schemeClr val="bg1"/>
                </a:solidFill>
                <a:latin typeface="Berlin Sans FB" pitchFamily="34" charset="0"/>
              </a:rPr>
              <a:t>Fasting and Prayer</a:t>
            </a:r>
          </a:p>
        </p:txBody>
      </p:sp>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9:29</a:t>
            </a:r>
          </a:p>
        </p:txBody>
      </p:sp>
      <p:sp>
        <p:nvSpPr>
          <p:cNvPr id="40" name="Rectangle 39"/>
          <p:cNvSpPr/>
          <p:nvPr/>
        </p:nvSpPr>
        <p:spPr>
          <a:xfrm>
            <a:off x="2179782" y="3410820"/>
            <a:ext cx="8478981" cy="2862322"/>
          </a:xfrm>
          <a:prstGeom prst="rect">
            <a:avLst/>
          </a:prstGeom>
        </p:spPr>
        <p:txBody>
          <a:bodyPr wrap="square">
            <a:spAutoFit/>
          </a:bodyPr>
          <a:lstStyle/>
          <a:p>
            <a:r>
              <a:rPr lang="en-US" dirty="0">
                <a:solidFill>
                  <a:schemeClr val="bg1"/>
                </a:solidFill>
              </a:rPr>
              <a:t>“This account [of Jesus casting out an evil spirit from a man’s son] teaches that prayer and fasting can give added strength to those giving and receiving priesthood blessings. </a:t>
            </a:r>
          </a:p>
          <a:p>
            <a:endParaRPr lang="en-US" dirty="0">
              <a:solidFill>
                <a:schemeClr val="bg1"/>
              </a:solidFill>
            </a:endParaRPr>
          </a:p>
          <a:p>
            <a:r>
              <a:rPr lang="en-US" dirty="0">
                <a:solidFill>
                  <a:schemeClr val="bg1"/>
                </a:solidFill>
              </a:rPr>
              <a:t>The account can also be applied to your personal efforts to live the gospel. </a:t>
            </a:r>
          </a:p>
          <a:p>
            <a:endParaRPr lang="en-US" dirty="0">
              <a:solidFill>
                <a:schemeClr val="bg1"/>
              </a:solidFill>
            </a:endParaRPr>
          </a:p>
          <a:p>
            <a:r>
              <a:rPr lang="en-US" dirty="0">
                <a:solidFill>
                  <a:schemeClr val="bg1"/>
                </a:solidFill>
              </a:rPr>
              <a:t>If you have a weakness or sin that you have struggled to overcome, you may need to fast and pray in order to receive the help or forgiveness you desire. </a:t>
            </a:r>
          </a:p>
          <a:p>
            <a:endParaRPr lang="en-US" dirty="0">
              <a:solidFill>
                <a:schemeClr val="bg1"/>
              </a:solidFill>
            </a:endParaRPr>
          </a:p>
          <a:p>
            <a:r>
              <a:rPr lang="en-US" dirty="0">
                <a:solidFill>
                  <a:schemeClr val="bg1"/>
                </a:solidFill>
              </a:rPr>
              <a:t>Like the demon that Christ cast out, your difficulty may be the kind that will go out only through prayer and fasting.”</a:t>
            </a:r>
          </a:p>
        </p:txBody>
      </p:sp>
      <p:sp>
        <p:nvSpPr>
          <p:cNvPr id="41" name="TextBox 40"/>
          <p:cNvSpPr txBox="1"/>
          <p:nvPr/>
        </p:nvSpPr>
        <p:spPr>
          <a:xfrm>
            <a:off x="11730182" y="6488668"/>
            <a:ext cx="461818" cy="369332"/>
          </a:xfrm>
          <a:prstGeom prst="rect">
            <a:avLst/>
          </a:prstGeom>
          <a:noFill/>
        </p:spPr>
        <p:txBody>
          <a:bodyPr wrap="square" rtlCol="0">
            <a:spAutoFit/>
          </a:bodyPr>
          <a:lstStyle/>
          <a:p>
            <a:r>
              <a:rPr lang="en-US" dirty="0">
                <a:solidFill>
                  <a:schemeClr val="bg1"/>
                </a:solidFill>
              </a:rPr>
              <a:t>(6)</a:t>
            </a:r>
          </a:p>
        </p:txBody>
      </p:sp>
      <p:pic>
        <p:nvPicPr>
          <p:cNvPr id="24578" name="Picture 2" descr="http://ubugingo.com/IMG/arton3218.jpg?1445440465"/>
          <p:cNvPicPr>
            <a:picLocks noChangeAspect="1" noChangeArrowheads="1"/>
          </p:cNvPicPr>
          <p:nvPr/>
        </p:nvPicPr>
        <p:blipFill>
          <a:blip r:embed="rId3" cstate="print"/>
          <a:srcRect/>
          <a:stretch>
            <a:fillRect/>
          </a:stretch>
        </p:blipFill>
        <p:spPr bwMode="auto">
          <a:xfrm>
            <a:off x="524448" y="765319"/>
            <a:ext cx="3252041" cy="2162608"/>
          </a:xfrm>
          <a:prstGeom prst="rect">
            <a:avLst/>
          </a:prstGeom>
          <a:noFill/>
        </p:spPr>
      </p:pic>
      <p:pic>
        <p:nvPicPr>
          <p:cNvPr id="24580" name="Picture 4" descr="https://www.lds.org/blog/bc/images/800x450/how-to-pray-Hero.jpg"/>
          <p:cNvPicPr>
            <a:picLocks noChangeAspect="1" noChangeArrowheads="1"/>
          </p:cNvPicPr>
          <p:nvPr/>
        </p:nvPicPr>
        <p:blipFill>
          <a:blip r:embed="rId4" cstate="print"/>
          <a:srcRect l="31901" r="11329"/>
          <a:stretch>
            <a:fillRect/>
          </a:stretch>
        </p:blipFill>
        <p:spPr bwMode="auto">
          <a:xfrm>
            <a:off x="8469746" y="508000"/>
            <a:ext cx="2678545" cy="2654023"/>
          </a:xfrm>
          <a:prstGeom prst="rect">
            <a:avLst/>
          </a:prstGeom>
          <a:noFill/>
        </p:spPr>
      </p:pic>
      <p:sp>
        <p:nvSpPr>
          <p:cNvPr id="24582" name="AutoShape 6" descr="Image result for marvin j asht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4" name="Picture 8" descr="https://speeches.byu.edu/wp-content/uploads/jpg/ashtomj1.jpg"/>
          <p:cNvPicPr>
            <a:picLocks noChangeAspect="1" noChangeArrowheads="1"/>
          </p:cNvPicPr>
          <p:nvPr/>
        </p:nvPicPr>
        <p:blipFill>
          <a:blip r:embed="rId5" cstate="print"/>
          <a:srcRect/>
          <a:stretch>
            <a:fillRect/>
          </a:stretch>
        </p:blipFill>
        <p:spPr bwMode="auto">
          <a:xfrm>
            <a:off x="10792522" y="5186939"/>
            <a:ext cx="947762" cy="1241569"/>
          </a:xfrm>
          <a:prstGeom prst="rect">
            <a:avLst/>
          </a:prstGeom>
          <a:noFill/>
        </p:spPr>
      </p:pic>
    </p:spTree>
    <p:extLst>
      <p:ext uri="{BB962C8B-B14F-4D97-AF65-F5344CB8AC3E}">
        <p14:creationId xmlns:p14="http://schemas.microsoft.com/office/powerpoint/2010/main" val="92815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4584"/>
                                        </p:tgtEl>
                                        <p:attrNameLst>
                                          <p:attrName>style.visibility</p:attrName>
                                        </p:attrNameLst>
                                      </p:cBhvr>
                                      <p:to>
                                        <p:strVal val="visible"/>
                                      </p:to>
                                    </p:set>
                                    <p:animEffect transition="in" filter="fade">
                                      <p:cBhvr>
                                        <p:cTn id="9" dur="2000"/>
                                        <p:tgtEl>
                                          <p:spTgt spid="2458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rayer hands.jpg"/>
          <p:cNvPicPr>
            <a:picLocks noChangeAspect="1"/>
          </p:cNvPicPr>
          <p:nvPr/>
        </p:nvPicPr>
        <p:blipFill>
          <a:blip r:embed="rId2" cstate="print"/>
          <a:stretch>
            <a:fillRect/>
          </a:stretch>
        </p:blipFill>
        <p:spPr>
          <a:xfrm>
            <a:off x="0" y="0"/>
            <a:ext cx="12192000" cy="6893196"/>
          </a:xfrm>
          <a:prstGeom prst="rect">
            <a:avLst/>
          </a:prstGeom>
        </p:spPr>
      </p:pic>
      <p:pic>
        <p:nvPicPr>
          <p:cNvPr id="4098" name="Picture 2" descr="https://encrypted-tbn1.gstatic.com/images?q=tbn:ANd9GcTonbR6pozY_PmwtQQRViJK_-kS4qOT1ZMIUYGQvvZyBJCi9q8wdA"/>
          <p:cNvPicPr>
            <a:picLocks noChangeAspect="1" noChangeArrowheads="1"/>
          </p:cNvPicPr>
          <p:nvPr/>
        </p:nvPicPr>
        <p:blipFill>
          <a:blip r:embed="rId3"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10" name="Rectangle 9"/>
          <p:cNvSpPr/>
          <p:nvPr/>
        </p:nvSpPr>
        <p:spPr>
          <a:xfrm>
            <a:off x="0" y="6550223"/>
            <a:ext cx="7232072" cy="307777"/>
          </a:xfrm>
          <a:prstGeom prst="rect">
            <a:avLst/>
          </a:prstGeom>
        </p:spPr>
        <p:txBody>
          <a:bodyPr wrap="square">
            <a:spAutoFit/>
          </a:bodyPr>
          <a:lstStyle/>
          <a:p>
            <a:r>
              <a:rPr lang="en-US" sz="1400" dirty="0">
                <a:solidFill>
                  <a:schemeClr val="bg1"/>
                </a:solidFill>
              </a:rPr>
              <a:t>Mark 9:29</a:t>
            </a:r>
          </a:p>
        </p:txBody>
      </p:sp>
      <p:sp>
        <p:nvSpPr>
          <p:cNvPr id="40" name="Rectangle 39"/>
          <p:cNvSpPr/>
          <p:nvPr/>
        </p:nvSpPr>
        <p:spPr>
          <a:xfrm>
            <a:off x="988291" y="843109"/>
            <a:ext cx="7813964" cy="5262979"/>
          </a:xfrm>
          <a:prstGeom prst="rect">
            <a:avLst/>
          </a:prstGeom>
        </p:spPr>
        <p:txBody>
          <a:bodyPr wrap="square">
            <a:spAutoFit/>
          </a:bodyPr>
          <a:lstStyle/>
          <a:p>
            <a:r>
              <a:rPr lang="en-US" sz="2800" dirty="0">
                <a:solidFill>
                  <a:schemeClr val="bg1"/>
                </a:solidFill>
              </a:rPr>
              <a:t>“We observe that in the scriptures, fasting almost always is linked with prayer. </a:t>
            </a:r>
          </a:p>
          <a:p>
            <a:endParaRPr lang="en-US" sz="2800" dirty="0">
              <a:solidFill>
                <a:schemeClr val="bg1"/>
              </a:solidFill>
            </a:endParaRPr>
          </a:p>
          <a:p>
            <a:r>
              <a:rPr lang="en-US" sz="2800" dirty="0">
                <a:solidFill>
                  <a:schemeClr val="bg1"/>
                </a:solidFill>
              </a:rPr>
              <a:t>Without prayer, fasting is not complete fasting; it’s simply going hungry. </a:t>
            </a:r>
          </a:p>
          <a:p>
            <a:endParaRPr lang="en-US" sz="2800" dirty="0">
              <a:solidFill>
                <a:schemeClr val="bg1"/>
              </a:solidFill>
            </a:endParaRPr>
          </a:p>
          <a:p>
            <a:r>
              <a:rPr lang="en-US" sz="2800" dirty="0">
                <a:solidFill>
                  <a:schemeClr val="bg1"/>
                </a:solidFill>
              </a:rPr>
              <a:t>If we want our fasting to be more than just going without eating, we must lift our hearts, our minds, and our voices in communion with our Heavenly Father. </a:t>
            </a:r>
          </a:p>
          <a:p>
            <a:endParaRPr lang="en-US" sz="2800" dirty="0">
              <a:solidFill>
                <a:schemeClr val="bg1"/>
              </a:solidFill>
            </a:endParaRPr>
          </a:p>
          <a:p>
            <a:r>
              <a:rPr lang="en-US" sz="2800" dirty="0">
                <a:solidFill>
                  <a:schemeClr val="bg1"/>
                </a:solidFill>
              </a:rPr>
              <a:t>Fasting, coupled with mighty prayer, is powerful.”</a:t>
            </a:r>
          </a:p>
        </p:txBody>
      </p:sp>
      <p:sp>
        <p:nvSpPr>
          <p:cNvPr id="41" name="TextBox 40"/>
          <p:cNvSpPr txBox="1"/>
          <p:nvPr/>
        </p:nvSpPr>
        <p:spPr>
          <a:xfrm>
            <a:off x="11730182" y="6488668"/>
            <a:ext cx="461818" cy="369332"/>
          </a:xfrm>
          <a:prstGeom prst="rect">
            <a:avLst/>
          </a:prstGeom>
          <a:noFill/>
        </p:spPr>
        <p:txBody>
          <a:bodyPr wrap="square" rtlCol="0">
            <a:spAutoFit/>
          </a:bodyPr>
          <a:lstStyle/>
          <a:p>
            <a:r>
              <a:rPr lang="en-US" dirty="0">
                <a:solidFill>
                  <a:schemeClr val="bg1"/>
                </a:solidFill>
              </a:rPr>
              <a:t>(7)</a:t>
            </a:r>
          </a:p>
        </p:txBody>
      </p:sp>
      <p:sp>
        <p:nvSpPr>
          <p:cNvPr id="24582" name="AutoShape 6" descr="Image result for marvin j asht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 name="Picture 28" descr="Joseph_B._Wirthlin.jpg"/>
          <p:cNvPicPr>
            <a:picLocks noChangeAspect="1"/>
          </p:cNvPicPr>
          <p:nvPr/>
        </p:nvPicPr>
        <p:blipFill>
          <a:blip r:embed="rId4" cstate="print"/>
          <a:stretch>
            <a:fillRect/>
          </a:stretch>
        </p:blipFill>
        <p:spPr>
          <a:xfrm>
            <a:off x="9125528" y="2208645"/>
            <a:ext cx="1903268" cy="2401046"/>
          </a:xfrm>
          <a:prstGeom prst="rect">
            <a:avLst/>
          </a:prstGeom>
        </p:spPr>
      </p:pic>
    </p:spTree>
    <p:extLst>
      <p:ext uri="{BB962C8B-B14F-4D97-AF65-F5344CB8AC3E}">
        <p14:creationId xmlns:p14="http://schemas.microsoft.com/office/powerpoint/2010/main" val="26283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encrypted-tbn1.gstatic.com/images?q=tbn:ANd9GcTonbR6pozY_PmwtQQRViJK_-kS4qOT1ZMIUYGQvvZyBJCi9q8wdA"/>
          <p:cNvPicPr>
            <a:picLocks noChangeAspect="1" noChangeArrowheads="1"/>
          </p:cNvPicPr>
          <p:nvPr/>
        </p:nvPicPr>
        <p:blipFill>
          <a:blip r:embed="rId2" cstate="print">
            <a:duotone>
              <a:prstClr val="black"/>
              <a:schemeClr val="accent5">
                <a:lumMod val="75000"/>
                <a:tint val="45000"/>
                <a:satMod val="400000"/>
              </a:schemeClr>
            </a:duotone>
          </a:blip>
          <a:srcRect r="2689" b="12892"/>
          <a:stretch>
            <a:fillRect/>
          </a:stretch>
        </p:blipFill>
        <p:spPr bwMode="auto">
          <a:xfrm>
            <a:off x="0" y="0"/>
            <a:ext cx="12192000" cy="6858001"/>
          </a:xfrm>
          <a:prstGeom prst="rect">
            <a:avLst/>
          </a:prstGeom>
          <a:noFill/>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13</a:t>
            </a:r>
          </a:p>
          <a:p>
            <a:pPr marL="342900" indent="-342900">
              <a:buFontTx/>
              <a:buAutoNum type="arabicPeriod"/>
            </a:pPr>
            <a:r>
              <a:rPr lang="en-US" dirty="0">
                <a:solidFill>
                  <a:schemeClr val="bg1"/>
                </a:solidFill>
              </a:rPr>
              <a:t>Elder Robert D. Hales (“Behold, We Count Them Happy Which Endure,”</a:t>
            </a:r>
            <a:r>
              <a:rPr lang="en-US" i="1" dirty="0">
                <a:solidFill>
                  <a:schemeClr val="bg1"/>
                </a:solidFill>
              </a:rPr>
              <a:t> Ensign,</a:t>
            </a:r>
            <a:r>
              <a:rPr lang="en-US" dirty="0">
                <a:solidFill>
                  <a:schemeClr val="bg1"/>
                </a:solidFill>
              </a:rPr>
              <a:t> May 1998, 75).</a:t>
            </a:r>
          </a:p>
          <a:p>
            <a:pPr marL="342900" indent="-342900">
              <a:buFontTx/>
              <a:buAutoNum type="arabicPeriod"/>
            </a:pPr>
            <a:r>
              <a:rPr lang="en-US" dirty="0">
                <a:solidFill>
                  <a:schemeClr val="bg1"/>
                </a:solidFill>
              </a:rPr>
              <a:t>Elder David B. </a:t>
            </a:r>
            <a:r>
              <a:rPr lang="en-US" dirty="0" err="1">
                <a:solidFill>
                  <a:schemeClr val="bg1"/>
                </a:solidFill>
              </a:rPr>
              <a:t>Haight</a:t>
            </a:r>
            <a:r>
              <a:rPr lang="en-US" dirty="0">
                <a:solidFill>
                  <a:schemeClr val="bg1"/>
                </a:solidFill>
              </a:rPr>
              <a:t> “The Keys of the Kingdom” Nov. 1982 Ensign</a:t>
            </a:r>
          </a:p>
          <a:p>
            <a:pPr marL="342900" indent="-342900">
              <a:buFontTx/>
              <a:buAutoNum type="arabicPeriod"/>
            </a:pPr>
            <a:r>
              <a:rPr lang="en-US" dirty="0">
                <a:solidFill>
                  <a:schemeClr val="bg1"/>
                </a:solidFill>
              </a:rPr>
              <a:t>Elder Jeffrey R. Holland (“Lord, I Believe,”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2013, 93–94).</a:t>
            </a:r>
          </a:p>
          <a:p>
            <a:pPr marL="342900" indent="-342900">
              <a:buFontTx/>
              <a:buAutoNum type="arabicPeriod"/>
            </a:pPr>
            <a:r>
              <a:rPr lang="en-US" dirty="0">
                <a:solidFill>
                  <a:schemeClr val="bg1"/>
                </a:solidFill>
              </a:rPr>
              <a:t>Elder Marvin J. Ashton  ("He Took Him by the Hand," </a:t>
            </a:r>
            <a:r>
              <a:rPr lang="en-US" i="1" dirty="0">
                <a:solidFill>
                  <a:schemeClr val="bg1"/>
                </a:solidFill>
              </a:rPr>
              <a:t>Ensign</a:t>
            </a:r>
            <a:r>
              <a:rPr lang="en-US" dirty="0">
                <a:solidFill>
                  <a:schemeClr val="bg1"/>
                </a:solidFill>
              </a:rPr>
              <a:t>, Jan. 1974, 102-104)</a:t>
            </a:r>
          </a:p>
          <a:p>
            <a:pPr marL="342900" indent="-342900">
              <a:buFontTx/>
              <a:buAutoNum type="arabicPeriod"/>
            </a:pPr>
            <a:r>
              <a:rPr lang="en-US" dirty="0">
                <a:solidFill>
                  <a:schemeClr val="bg1"/>
                </a:solidFill>
              </a:rPr>
              <a:t>(</a:t>
            </a:r>
            <a:r>
              <a:rPr lang="en-US" i="1" dirty="0">
                <a:solidFill>
                  <a:schemeClr val="bg1"/>
                </a:solidFill>
              </a:rPr>
              <a:t>True to the Faith: A Gospel Reference</a:t>
            </a:r>
            <a:r>
              <a:rPr lang="en-US" dirty="0">
                <a:solidFill>
                  <a:schemeClr val="bg1"/>
                </a:solidFill>
              </a:rPr>
              <a:t> [2004], 67)</a:t>
            </a:r>
          </a:p>
          <a:p>
            <a:pPr marL="342900" indent="-342900">
              <a:buFontTx/>
              <a:buAutoNum type="arabicPeriod"/>
            </a:pPr>
            <a:r>
              <a:rPr lang="en-US" dirty="0">
                <a:solidFill>
                  <a:schemeClr val="bg1"/>
                </a:solidFill>
              </a:rPr>
              <a:t>Elder Joseph B. </a:t>
            </a:r>
            <a:r>
              <a:rPr lang="en-US" dirty="0" err="1">
                <a:solidFill>
                  <a:schemeClr val="bg1"/>
                </a:solidFill>
              </a:rPr>
              <a:t>Wirthlin</a:t>
            </a:r>
            <a:r>
              <a:rPr lang="en-US" dirty="0">
                <a:solidFill>
                  <a:schemeClr val="bg1"/>
                </a:solidFill>
              </a:rPr>
              <a:t> (“The Law of the Fast,”</a:t>
            </a:r>
            <a:r>
              <a:rPr lang="en-US" i="1" dirty="0">
                <a:solidFill>
                  <a:schemeClr val="bg1"/>
                </a:solidFill>
              </a:rPr>
              <a:t> Ensign,</a:t>
            </a:r>
            <a:r>
              <a:rPr lang="en-US" dirty="0">
                <a:solidFill>
                  <a:schemeClr val="bg1"/>
                </a:solidFill>
              </a:rPr>
              <a:t> May 2001, 73).</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3" name="Footer Placeholder 14">
            <a:extLst>
              <a:ext uri="{FF2B5EF4-FFF2-40B4-BE49-F238E27FC236}">
                <a16:creationId xmlns:a16="http://schemas.microsoft.com/office/drawing/2014/main" id="{F2D49C06-F115-4970-8D49-6017E360967C}"/>
              </a:ext>
            </a:extLst>
          </p:cNvPr>
          <p:cNvSpPr>
            <a:spLocks noGrp="1"/>
          </p:cNvSpPr>
          <p:nvPr/>
        </p:nvSpPr>
        <p:spPr>
          <a:xfrm>
            <a:off x="12902" y="65339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893619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19925</Words>
  <Application>Microsoft Office PowerPoint</Application>
  <PresentationFormat>Widescreen</PresentationFormat>
  <Paragraphs>1307</Paragraphs>
  <Slides>116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116</vt:i4>
      </vt:variant>
    </vt:vector>
  </HeadingPairs>
  <TitlesOfParts>
    <vt:vector size="132" baseType="lpstr">
      <vt:lpstr>Arial</vt:lpstr>
      <vt:lpstr>Elephant</vt:lpstr>
      <vt:lpstr>Open Sans</vt:lpstr>
      <vt:lpstr>Comic Sans MS</vt:lpstr>
      <vt:lpstr>Calibri</vt:lpstr>
      <vt:lpstr>Colonna MT</vt:lpstr>
      <vt:lpstr>Berlin Sans FB</vt:lpstr>
      <vt:lpstr>Californian FB</vt:lpstr>
      <vt:lpstr>Maiandra GD</vt:lpstr>
      <vt:lpstr>Modern No. 20</vt:lpstr>
      <vt:lpstr>Courier New</vt:lpstr>
      <vt:lpstr>Engravers MT</vt:lpstr>
      <vt:lpstr>Imprint MT Shadow</vt:lpstr>
      <vt:lpstr>Calibri Light</vt:lpstr>
      <vt:lpstr>Arial Rounded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cp:revision>
  <dcterms:created xsi:type="dcterms:W3CDTF">2022-12-27T16:21:26Z</dcterms:created>
  <dcterms:modified xsi:type="dcterms:W3CDTF">2022-12-29T22:36:33Z</dcterms:modified>
</cp:coreProperties>
</file>